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7" r:id="rId2"/>
    <p:sldId id="261" r:id="rId3"/>
    <p:sldId id="262" r:id="rId4"/>
    <p:sldId id="263" r:id="rId5"/>
    <p:sldId id="264" r:id="rId6"/>
    <p:sldId id="265" r:id="rId7"/>
    <p:sldId id="266" r:id="rId8"/>
    <p:sldId id="267" r:id="rId9"/>
    <p:sldId id="268" r:id="rId10"/>
    <p:sldId id="271" r:id="rId11"/>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
          <p15:clr>
            <a:srgbClr val="A4A3A4"/>
          </p15:clr>
        </p15:guide>
        <p15:guide id="2" orient="horz" pos="2649">
          <p15:clr>
            <a:srgbClr val="A4A3A4"/>
          </p15:clr>
        </p15:guide>
        <p15:guide id="3" pos="285">
          <p15:clr>
            <a:srgbClr val="A4A3A4"/>
          </p15:clr>
        </p15:guide>
        <p15:guide id="4" pos="548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A00"/>
    <a:srgbClr val="F07F3C"/>
    <a:srgbClr val="8C8B82"/>
    <a:srgbClr val="C6C0B4"/>
    <a:srgbClr val="E8E2DE"/>
    <a:srgbClr val="5FA4B0"/>
    <a:srgbClr val="0070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621195-797E-44F7-8277-8C6AE4849D90}" v="7" dt="2021-04-16T16:26:07.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91" autoAdjust="0"/>
    <p:restoredTop sz="95865" autoAdjust="0"/>
  </p:normalViewPr>
  <p:slideViewPr>
    <p:cSldViewPr snapToGrid="0" snapToObjects="1">
      <p:cViewPr varScale="1">
        <p:scale>
          <a:sx n="131" d="100"/>
          <a:sy n="131" d="100"/>
        </p:scale>
        <p:origin x="360" y="96"/>
      </p:cViewPr>
      <p:guideLst>
        <p:guide orient="horz" pos="259"/>
        <p:guide orient="horz" pos="2649"/>
        <p:guide pos="285"/>
        <p:guide pos="5484"/>
      </p:guideLst>
    </p:cSldViewPr>
  </p:slideViewPr>
  <p:notesTextViewPr>
    <p:cViewPr>
      <p:scale>
        <a:sx n="3" d="2"/>
        <a:sy n="3" d="2"/>
      </p:scale>
      <p:origin x="0" y="0"/>
    </p:cViewPr>
  </p:notesTextViewPr>
  <p:notesViewPr>
    <p:cSldViewPr snapToGrid="0" snapToObjects="1">
      <p:cViewPr varScale="1">
        <p:scale>
          <a:sx n="103" d="100"/>
          <a:sy n="103" d="100"/>
        </p:scale>
        <p:origin x="-38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03F5FB-08FB-B347-AB98-4ADD350AA490}" type="datetimeFigureOut">
              <a:rPr lang="fr-FR" smtClean="0"/>
              <a:t>04/10/2021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CB8460-0177-FC47-BD0D-1CFCF980119B}" type="slidenum">
              <a:rPr lang="fr-FR" smtClean="0"/>
              <a:t>‹N°›</a:t>
            </a:fld>
            <a:endParaRPr lang="fr-FR"/>
          </a:p>
        </p:txBody>
      </p:sp>
    </p:spTree>
    <p:extLst>
      <p:ext uri="{BB962C8B-B14F-4D97-AF65-F5344CB8AC3E}">
        <p14:creationId xmlns:p14="http://schemas.microsoft.com/office/powerpoint/2010/main" val="3106246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mtClean="0"/>
              <a:t>Bonjour à toutes et à tous, merci d’être présent pour</a:t>
            </a:r>
            <a:r>
              <a:rPr lang="fr-BE" baseline="0" smtClean="0"/>
              <a:t> la présentation de mon projet de recherche qui se nomme « FE2 … »</a:t>
            </a:r>
          </a:p>
          <a:p>
            <a:endParaRPr lang="fr-BE" baseline="0" smtClean="0"/>
          </a:p>
          <a:p>
            <a:r>
              <a:rPr lang="fr-BE" baseline="0" smtClean="0"/>
              <a:t>L’idée général de cette recherche consiste à étudier les phénomènes de transport d’ions chlorures dans des bétons réalisés avec des granulats recyclés.</a:t>
            </a:r>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a:t>
            </a:fld>
            <a:endParaRPr lang="fr-FR"/>
          </a:p>
        </p:txBody>
      </p:sp>
    </p:spTree>
    <p:extLst>
      <p:ext uri="{BB962C8B-B14F-4D97-AF65-F5344CB8AC3E}">
        <p14:creationId xmlns:p14="http://schemas.microsoft.com/office/powerpoint/2010/main" val="969314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10</a:t>
            </a:fld>
            <a:endParaRPr lang="fr-FR"/>
          </a:p>
        </p:txBody>
      </p:sp>
    </p:spTree>
    <p:extLst>
      <p:ext uri="{BB962C8B-B14F-4D97-AF65-F5344CB8AC3E}">
        <p14:creationId xmlns:p14="http://schemas.microsoft.com/office/powerpoint/2010/main" val="4185268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mtClean="0"/>
              <a:t>Commençons</a:t>
            </a:r>
            <a:r>
              <a:rPr lang="fr-BE" baseline="0" smtClean="0"/>
              <a:t> par le contexte environnemental </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a:t>
            </a:fld>
            <a:endParaRPr lang="fr-FR"/>
          </a:p>
        </p:txBody>
      </p:sp>
    </p:spTree>
    <p:extLst>
      <p:ext uri="{BB962C8B-B14F-4D97-AF65-F5344CB8AC3E}">
        <p14:creationId xmlns:p14="http://schemas.microsoft.com/office/powerpoint/2010/main" val="374093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fr-BE" smtClean="0"/>
              <a:t>Passons maintenant à</a:t>
            </a:r>
            <a:r>
              <a:rPr lang="fr-BE" baseline="0" smtClean="0"/>
              <a:t> l’aspect chlorures. </a:t>
            </a:r>
            <a:r>
              <a:rPr lang="fr-BE" smtClean="0"/>
              <a:t>Nous nous intéressons aux attaques aux</a:t>
            </a:r>
            <a:r>
              <a:rPr lang="fr-BE" baseline="0" smtClean="0"/>
              <a:t> chlorures car c’est la cause principale de dégradations du béton armé à proximité de routes ou dans les zones maritimes, engendrant un coût d’entretien considérable.</a:t>
            </a:r>
          </a:p>
          <a:p>
            <a:pPr marL="0" marR="0" indent="0" defTabSz="457200" eaLnBrk="1" fontAlgn="auto" latinLnBrk="0" hangingPunct="1">
              <a:lnSpc>
                <a:spcPct val="117999"/>
              </a:lnSpc>
              <a:spcBef>
                <a:spcPts val="0"/>
              </a:spcBef>
              <a:spcAft>
                <a:spcPts val="0"/>
              </a:spcAft>
              <a:buClrTx/>
              <a:buSzTx/>
              <a:buFontTx/>
              <a:buNone/>
              <a:tabLst/>
              <a:defRPr/>
            </a:pPr>
            <a:endParaRPr lang="fr-BE" baseline="0" smtClean="0"/>
          </a:p>
          <a:p>
            <a:pPr marL="0" marR="0" indent="0" defTabSz="457200" eaLnBrk="1" fontAlgn="auto" latinLnBrk="0" hangingPunct="1">
              <a:lnSpc>
                <a:spcPct val="117999"/>
              </a:lnSpc>
              <a:spcBef>
                <a:spcPts val="0"/>
              </a:spcBef>
              <a:spcAft>
                <a:spcPts val="0"/>
              </a:spcAft>
              <a:buClrTx/>
              <a:buSzTx/>
              <a:buFontTx/>
              <a:buNone/>
              <a:tabLst/>
              <a:defRPr/>
            </a:pPr>
            <a:r>
              <a:rPr lang="fr-BE" baseline="0" smtClean="0"/>
              <a:t>Quand les ions de chlore pénètrent dans le béton (de manière locale), ils se concentrent près des armatures. Lorsqu’un ecertaine concentration est atteinte, ils diminuent localement le pH (de par leur acidité) et ils attaquent l’armature en dissolvant la rouille qui la protège initialement et en autorisant sa corrosion. Petit à petit, des ions de fer se détachent alors de la barre d’acier et la section de celle-ci diminue. </a:t>
            </a:r>
            <a:endParaRPr lang="fr-BE" smtClean="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3</a:t>
            </a:fld>
            <a:endParaRPr lang="fr-FR"/>
          </a:p>
        </p:txBody>
      </p:sp>
    </p:spTree>
    <p:extLst>
      <p:ext uri="{BB962C8B-B14F-4D97-AF65-F5344CB8AC3E}">
        <p14:creationId xmlns:p14="http://schemas.microsoft.com/office/powerpoint/2010/main" val="1239625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mtClean="0"/>
              <a:t>Or l’eau est la</a:t>
            </a:r>
            <a:r>
              <a:rPr lang="fr-FR" baseline="0" smtClean="0"/>
              <a:t> cause de beaucoup de procédés de dégradation puisque ça favorise notamment les transferts d’ions, comme pour les attaques aux chlorures.</a:t>
            </a:r>
            <a:endParaRPr lang="fr-FR" smtClean="0"/>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4</a:t>
            </a:fld>
            <a:endParaRPr lang="fr-FR"/>
          </a:p>
        </p:txBody>
      </p:sp>
    </p:spTree>
    <p:extLst>
      <p:ext uri="{BB962C8B-B14F-4D97-AF65-F5344CB8AC3E}">
        <p14:creationId xmlns:p14="http://schemas.microsoft.com/office/powerpoint/2010/main" val="1603608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5</a:t>
            </a:fld>
            <a:endParaRPr lang="fr-FR"/>
          </a:p>
        </p:txBody>
      </p:sp>
    </p:spTree>
    <p:extLst>
      <p:ext uri="{BB962C8B-B14F-4D97-AF65-F5344CB8AC3E}">
        <p14:creationId xmlns:p14="http://schemas.microsoft.com/office/powerpoint/2010/main" val="1430804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6</a:t>
            </a:fld>
            <a:endParaRPr lang="fr-FR"/>
          </a:p>
        </p:txBody>
      </p:sp>
    </p:spTree>
    <p:extLst>
      <p:ext uri="{BB962C8B-B14F-4D97-AF65-F5344CB8AC3E}">
        <p14:creationId xmlns:p14="http://schemas.microsoft.com/office/powerpoint/2010/main" val="2198923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7</a:t>
            </a:fld>
            <a:endParaRPr lang="fr-FR"/>
          </a:p>
        </p:txBody>
      </p:sp>
    </p:spTree>
    <p:extLst>
      <p:ext uri="{BB962C8B-B14F-4D97-AF65-F5344CB8AC3E}">
        <p14:creationId xmlns:p14="http://schemas.microsoft.com/office/powerpoint/2010/main" val="865260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8</a:t>
            </a:fld>
            <a:endParaRPr lang="fr-FR"/>
          </a:p>
        </p:txBody>
      </p:sp>
    </p:spTree>
    <p:extLst>
      <p:ext uri="{BB962C8B-B14F-4D97-AF65-F5344CB8AC3E}">
        <p14:creationId xmlns:p14="http://schemas.microsoft.com/office/powerpoint/2010/main" val="1936427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9</a:t>
            </a:fld>
            <a:endParaRPr lang="fr-FR"/>
          </a:p>
        </p:txBody>
      </p:sp>
    </p:spTree>
    <p:extLst>
      <p:ext uri="{BB962C8B-B14F-4D97-AF65-F5344CB8AC3E}">
        <p14:creationId xmlns:p14="http://schemas.microsoft.com/office/powerpoint/2010/main" val="12222835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avec photo">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7717134" cy="5143500"/>
          </a:xfrm>
          <a:prstGeom prst="rect">
            <a:avLst/>
          </a:prstGeom>
        </p:spPr>
      </p:pic>
      <p:sp>
        <p:nvSpPr>
          <p:cNvPr id="12" name="Triangle isocèle 4"/>
          <p:cNvSpPr/>
          <p:nvPr userDrawn="1"/>
        </p:nvSpPr>
        <p:spPr>
          <a:xfrm rot="5400000" flipH="1" flipV="1">
            <a:off x="2532759" y="-1467742"/>
            <a:ext cx="4850348" cy="8372135"/>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E6E6E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1" name="Titre 10"/>
          <p:cNvSpPr>
            <a:spLocks noGrp="1"/>
          </p:cNvSpPr>
          <p:nvPr userDrawn="1">
            <p:ph type="title"/>
          </p:nvPr>
        </p:nvSpPr>
        <p:spPr>
          <a:xfrm>
            <a:off x="3656775" y="3607361"/>
            <a:ext cx="5152370" cy="521302"/>
          </a:xfrm>
        </p:spPr>
        <p:txBody>
          <a:bodyPr>
            <a:normAutofit/>
          </a:bodyPr>
          <a:lstStyle>
            <a:lvl1pPr algn="r">
              <a:defRPr sz="3200" b="1">
                <a:solidFill>
                  <a:srgbClr val="F07F3C"/>
                </a:solidFill>
              </a:defRPr>
            </a:lvl1pPr>
          </a:lstStyle>
          <a:p>
            <a:r>
              <a:rPr lang="fr-FR" dirty="0"/>
              <a:t>Cliquez et modifiez le titre</a:t>
            </a:r>
          </a:p>
        </p:txBody>
      </p:sp>
      <p:sp>
        <p:nvSpPr>
          <p:cNvPr id="22" name="Espace réservé du texte 6"/>
          <p:cNvSpPr>
            <a:spLocks noGrp="1"/>
          </p:cNvSpPr>
          <p:nvPr userDrawn="1">
            <p:ph type="body" sz="quarter" idx="10" hasCustomPrompt="1"/>
          </p:nvPr>
        </p:nvSpPr>
        <p:spPr>
          <a:xfrm>
            <a:off x="3656775" y="4176675"/>
            <a:ext cx="5152370" cy="585698"/>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sp>
        <p:nvSpPr>
          <p:cNvPr id="9" name="Triangle isocèle 4"/>
          <p:cNvSpPr/>
          <p:nvPr userDrawn="1"/>
        </p:nvSpPr>
        <p:spPr>
          <a:xfrm rot="16200000" flipH="1">
            <a:off x="5498714" y="-973104"/>
            <a:ext cx="2680399" cy="462660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pic>
        <p:nvPicPr>
          <p:cNvPr id="13" name="Imag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7151" y="-77258"/>
            <a:ext cx="2305067" cy="740816"/>
          </a:xfrm>
          <a:prstGeom prst="rect">
            <a:avLst/>
          </a:prstGeom>
        </p:spPr>
      </p:pic>
      <p:sp>
        <p:nvSpPr>
          <p:cNvPr id="10" name="Triangle isocèle 4"/>
          <p:cNvSpPr/>
          <p:nvPr userDrawn="1"/>
        </p:nvSpPr>
        <p:spPr>
          <a:xfrm rot="16200000" flipV="1">
            <a:off x="973105" y="1489996"/>
            <a:ext cx="2680399" cy="462660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F07F3C">
              <a:alpha val="70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25811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us-section">
    <p:spTree>
      <p:nvGrpSpPr>
        <p:cNvPr id="1" name=""/>
        <p:cNvGrpSpPr/>
        <p:nvPr/>
      </p:nvGrpSpPr>
      <p:grpSpPr>
        <a:xfrm>
          <a:off x="0" y="0"/>
          <a:ext cx="0" cy="0"/>
          <a:chOff x="0" y="0"/>
          <a:chExt cx="0" cy="0"/>
        </a:xfrm>
      </p:grpSpPr>
      <p:sp>
        <p:nvSpPr>
          <p:cNvPr id="16" name="Triangle isocèle 4"/>
          <p:cNvSpPr/>
          <p:nvPr userDrawn="1"/>
        </p:nvSpPr>
        <p:spPr>
          <a:xfrm rot="16200000" flipV="1">
            <a:off x="1471792" y="-441273"/>
            <a:ext cx="4112981" cy="7099373"/>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E6E6E6">
              <a:alpha val="24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3" name="Espace réservé de la date 2"/>
          <p:cNvSpPr>
            <a:spLocks noGrp="1"/>
          </p:cNvSpPr>
          <p:nvPr userDrawn="1">
            <p:ph type="dt" sz="half" idx="10"/>
          </p:nvPr>
        </p:nvSpPr>
        <p:spPr/>
        <p:txBody>
          <a:bodyPr/>
          <a:lstStyle/>
          <a:p>
            <a:fld id="{E84C0596-2690-A647-BF28-8313842AC749}" type="datetimeFigureOut">
              <a:rPr lang="fr-FR" smtClean="0"/>
              <a:t>04/10/2021</a:t>
            </a:fld>
            <a:endParaRPr lang="fr-FR"/>
          </a:p>
        </p:txBody>
      </p:sp>
      <p:sp>
        <p:nvSpPr>
          <p:cNvPr id="4" name="Espace réservé du pied de page 3"/>
          <p:cNvSpPr>
            <a:spLocks noGrp="1"/>
          </p:cNvSpPr>
          <p:nvPr userDrawn="1">
            <p:ph type="ftr" sz="quarter" idx="11"/>
          </p:nvPr>
        </p:nvSpPr>
        <p:spPr/>
        <p:txBody>
          <a:bodyPr/>
          <a:lstStyle/>
          <a:p>
            <a:endParaRPr lang="fr-FR"/>
          </a:p>
        </p:txBody>
      </p:sp>
      <p:sp>
        <p:nvSpPr>
          <p:cNvPr id="5" name="Espace réservé du numéro de diapositive 4"/>
          <p:cNvSpPr>
            <a:spLocks noGrp="1"/>
          </p:cNvSpPr>
          <p:nvPr userDrawn="1">
            <p:ph type="sldNum" sz="quarter" idx="12"/>
          </p:nvPr>
        </p:nvSpPr>
        <p:spPr/>
        <p:txBody>
          <a:bodyPr/>
          <a:lstStyle/>
          <a:p>
            <a:fld id="{439CFB3C-5329-804D-A21F-9A0246BF7AB4}" type="slidenum">
              <a:rPr lang="fr-FR" smtClean="0"/>
              <a:t>‹N°›</a:t>
            </a:fld>
            <a:endParaRPr lang="fr-FR"/>
          </a:p>
        </p:txBody>
      </p:sp>
      <p:sp>
        <p:nvSpPr>
          <p:cNvPr id="10" name="Titre 1"/>
          <p:cNvSpPr>
            <a:spLocks noGrp="1"/>
          </p:cNvSpPr>
          <p:nvPr userDrawn="1">
            <p:ph type="title"/>
          </p:nvPr>
        </p:nvSpPr>
        <p:spPr>
          <a:xfrm>
            <a:off x="457200" y="3285075"/>
            <a:ext cx="5622328" cy="567349"/>
          </a:xfrm>
        </p:spPr>
        <p:txBody>
          <a:bodyPr>
            <a:normAutofit/>
          </a:bodyPr>
          <a:lstStyle>
            <a:lvl1pPr algn="l">
              <a:defRPr sz="3200" b="1">
                <a:solidFill>
                  <a:srgbClr val="F07F3C"/>
                </a:solidFill>
              </a:defRPr>
            </a:lvl1pPr>
          </a:lstStyle>
          <a:p>
            <a:r>
              <a:rPr lang="fr-FR"/>
              <a:t>Cliquez et modifiez le titre</a:t>
            </a:r>
          </a:p>
        </p:txBody>
      </p:sp>
      <p:sp>
        <p:nvSpPr>
          <p:cNvPr id="11" name="Espace réservé du texte 6"/>
          <p:cNvSpPr>
            <a:spLocks noGrp="1"/>
          </p:cNvSpPr>
          <p:nvPr userDrawn="1">
            <p:ph type="body" sz="quarter" idx="13" hasCustomPrompt="1"/>
          </p:nvPr>
        </p:nvSpPr>
        <p:spPr>
          <a:xfrm>
            <a:off x="457200" y="3931026"/>
            <a:ext cx="5622328" cy="486486"/>
          </a:xfrm>
        </p:spPr>
        <p:txBody>
          <a:bodyPr>
            <a:noAutofit/>
          </a:bodyPr>
          <a:lstStyle>
            <a:lvl1pPr marL="0" indent="0" algn="l">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0410" y="75812"/>
            <a:ext cx="1527070" cy="490779"/>
          </a:xfrm>
          <a:prstGeom prst="rect">
            <a:avLst/>
          </a:prstGeom>
        </p:spPr>
      </p:pic>
      <p:sp>
        <p:nvSpPr>
          <p:cNvPr id="17" name="Triangle isocèle 4"/>
          <p:cNvSpPr/>
          <p:nvPr userDrawn="1"/>
        </p:nvSpPr>
        <p:spPr>
          <a:xfrm rot="5400000">
            <a:off x="979216" y="-1022025"/>
            <a:ext cx="2756190" cy="4757431"/>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F07F3C"/>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8" name="Triangle isocèle 4"/>
          <p:cNvSpPr/>
          <p:nvPr userDrawn="1"/>
        </p:nvSpPr>
        <p:spPr>
          <a:xfrm rot="16200000" flipV="1">
            <a:off x="1471792" y="-441272"/>
            <a:ext cx="4112981" cy="7099373"/>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E6E6E6">
              <a:alpha val="24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36499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04/10/2021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‹N°›</a:t>
            </a:fld>
            <a:endParaRPr lang="fr-FR"/>
          </a:p>
        </p:txBody>
      </p:sp>
      <p:sp>
        <p:nvSpPr>
          <p:cNvPr id="6" name="Espace réservé du contenu 2"/>
          <p:cNvSpPr>
            <a:spLocks noGrp="1"/>
          </p:cNvSpPr>
          <p:nvPr>
            <p:ph idx="1" hasCustomPrompt="1"/>
          </p:nvPr>
        </p:nvSpPr>
        <p:spPr>
          <a:xfrm>
            <a:off x="457200" y="1275227"/>
            <a:ext cx="8229600" cy="3428140"/>
          </a:xfrm>
        </p:spPr>
        <p:txBody>
          <a:bodyPr/>
          <a:lstStyle>
            <a:lvl1pPr marL="342900" indent="-342900">
              <a:buFont typeface="Wingdings" panose="05000000000000000000" pitchFamily="2" charset="2"/>
              <a:buChar char="v"/>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8" name="Image 7"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
        <p:nvSpPr>
          <p:cNvPr id="9" name="Titre 1"/>
          <p:cNvSpPr>
            <a:spLocks noGrp="1"/>
          </p:cNvSpPr>
          <p:nvPr>
            <p:ph type="title"/>
          </p:nvPr>
        </p:nvSpPr>
        <p:spPr>
          <a:xfrm>
            <a:off x="457199" y="640675"/>
            <a:ext cx="7639171" cy="567349"/>
          </a:xfrm>
        </p:spPr>
        <p:txBody>
          <a:bodyPr>
            <a:normAutofit/>
          </a:bodyPr>
          <a:lstStyle>
            <a:lvl1pPr algn="l">
              <a:defRPr sz="3200" b="0">
                <a:solidFill>
                  <a:srgbClr val="F07F3C"/>
                </a:solidFill>
              </a:defRPr>
            </a:lvl1pPr>
          </a:lstStyle>
          <a:p>
            <a:r>
              <a:rPr lang="fr-FR"/>
              <a:t>Cliquez et modifiez le titre</a:t>
            </a:r>
          </a:p>
        </p:txBody>
      </p:sp>
      <p:pic>
        <p:nvPicPr>
          <p:cNvPr id="10" name="Image 9"/>
          <p:cNvPicPr>
            <a:picLocks noChangeAspect="1"/>
          </p:cNvPicPr>
          <p:nvPr userDrawn="1"/>
        </p:nvPicPr>
        <p:blipFill rotWithShape="1">
          <a:blip r:embed="rId3" cstate="print">
            <a:extLst>
              <a:ext uri="{28A0092B-C50C-407E-A947-70E740481C1C}">
                <a14:useLocalDpi xmlns:a14="http://schemas.microsoft.com/office/drawing/2010/main" val="0"/>
              </a:ext>
            </a:extLst>
          </a:blip>
          <a:srcRect r="43477" b="33298"/>
          <a:stretch/>
        </p:blipFill>
        <p:spPr>
          <a:xfrm>
            <a:off x="7658091" y="162380"/>
            <a:ext cx="671481" cy="361849"/>
          </a:xfrm>
          <a:prstGeom prst="rect">
            <a:avLst/>
          </a:prstGeom>
        </p:spPr>
      </p:pic>
    </p:spTree>
    <p:extLst>
      <p:ext uri="{BB962C8B-B14F-4D97-AF65-F5344CB8AC3E}">
        <p14:creationId xmlns:p14="http://schemas.microsoft.com/office/powerpoint/2010/main" val="25873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04/10/2021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‹N°›</a:t>
            </a:fld>
            <a:endParaRPr lang="fr-FR"/>
          </a:p>
        </p:txBody>
      </p:sp>
      <p:sp>
        <p:nvSpPr>
          <p:cNvPr id="6" name="Espace réservé du contenu 2"/>
          <p:cNvSpPr>
            <a:spLocks noGrp="1"/>
          </p:cNvSpPr>
          <p:nvPr>
            <p:ph idx="1" hasCustomPrompt="1"/>
          </p:nvPr>
        </p:nvSpPr>
        <p:spPr>
          <a:xfrm>
            <a:off x="457201" y="1278175"/>
            <a:ext cx="3935666" cy="3370863"/>
          </a:xfrm>
        </p:spPr>
        <p:txBody>
          <a:bodyPr/>
          <a:lstStyle>
            <a:lvl1pPr marL="342900" indent="-342900">
              <a:buFont typeface="Wingdings" panose="05000000000000000000" pitchFamily="2" charset="2"/>
              <a:buChar char="v"/>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contenu 2"/>
          <p:cNvSpPr>
            <a:spLocks noGrp="1"/>
          </p:cNvSpPr>
          <p:nvPr>
            <p:ph idx="13" hasCustomPrompt="1"/>
          </p:nvPr>
        </p:nvSpPr>
        <p:spPr>
          <a:xfrm>
            <a:off x="4725976" y="1278175"/>
            <a:ext cx="3963426" cy="3370863"/>
          </a:xfrm>
        </p:spPr>
        <p:txBody>
          <a:bodyPr/>
          <a:lstStyle>
            <a:lvl1pPr marL="342900" indent="-342900">
              <a:buFont typeface="Wingdings" panose="05000000000000000000" pitchFamily="2" charset="2"/>
              <a:buChar char="v"/>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
        <p:nvSpPr>
          <p:cNvPr id="11" name="Titre 1"/>
          <p:cNvSpPr>
            <a:spLocks noGrp="1"/>
          </p:cNvSpPr>
          <p:nvPr>
            <p:ph type="title"/>
          </p:nvPr>
        </p:nvSpPr>
        <p:spPr>
          <a:xfrm>
            <a:off x="457199" y="640675"/>
            <a:ext cx="7989521" cy="567349"/>
          </a:xfrm>
        </p:spPr>
        <p:txBody>
          <a:bodyPr>
            <a:normAutofit/>
          </a:bodyPr>
          <a:lstStyle>
            <a:lvl1pPr algn="l">
              <a:defRPr sz="3200" b="0">
                <a:solidFill>
                  <a:srgbClr val="F07F3C"/>
                </a:solidFill>
              </a:defRPr>
            </a:lvl1pPr>
          </a:lstStyle>
          <a:p>
            <a:r>
              <a:rPr lang="fr-FR"/>
              <a:t>Cliquez et modifiez le titre</a:t>
            </a:r>
          </a:p>
        </p:txBody>
      </p:sp>
    </p:spTree>
    <p:extLst>
      <p:ext uri="{BB962C8B-B14F-4D97-AF65-F5344CB8AC3E}">
        <p14:creationId xmlns:p14="http://schemas.microsoft.com/office/powerpoint/2010/main" val="205013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84C0596-2690-A647-BF28-8313842AC749}" type="datetimeFigureOut">
              <a:rPr lang="fr-FR" smtClean="0"/>
              <a:t>04/10/2021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‹N°›</a:t>
            </a:fld>
            <a:endParaRPr lang="fr-FR"/>
          </a:p>
        </p:txBody>
      </p:sp>
      <p:pic>
        <p:nvPicPr>
          <p:cNvPr id="9" name="Image 8"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Tree>
    <p:extLst>
      <p:ext uri="{BB962C8B-B14F-4D97-AF65-F5344CB8AC3E}">
        <p14:creationId xmlns:p14="http://schemas.microsoft.com/office/powerpoint/2010/main" val="13775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92288" y="459581"/>
            <a:ext cx="5486400" cy="33921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normAutofit/>
          </a:bodyPr>
          <a:lstStyle>
            <a:lvl1pPr marL="0" indent="0">
              <a:buNone/>
              <a:defRPr sz="1200">
                <a:solidFill>
                  <a:srgbClr val="8C8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p>
            <a:fld id="{E84C0596-2690-A647-BF28-8313842AC749}" type="datetimeFigureOut">
              <a:rPr lang="fr-FR" smtClean="0"/>
              <a:t>04/10/2021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‹N°›</a:t>
            </a:fld>
            <a:endParaRPr lang="fr-FR"/>
          </a:p>
        </p:txBody>
      </p:sp>
      <p:pic>
        <p:nvPicPr>
          <p:cNvPr id="9" name="Image 8"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Tree>
    <p:extLst>
      <p:ext uri="{BB962C8B-B14F-4D97-AF65-F5344CB8AC3E}">
        <p14:creationId xmlns:p14="http://schemas.microsoft.com/office/powerpoint/2010/main" val="295764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ôture_1">
    <p:spTree>
      <p:nvGrpSpPr>
        <p:cNvPr id="1" name=""/>
        <p:cNvGrpSpPr/>
        <p:nvPr/>
      </p:nvGrpSpPr>
      <p:grpSpPr>
        <a:xfrm>
          <a:off x="0" y="0"/>
          <a:ext cx="0" cy="0"/>
          <a:chOff x="0" y="0"/>
          <a:chExt cx="0" cy="0"/>
        </a:xfrm>
      </p:grpSpPr>
      <p:sp>
        <p:nvSpPr>
          <p:cNvPr id="14" name="Triangle isocèle 4"/>
          <p:cNvSpPr/>
          <p:nvPr userDrawn="1"/>
        </p:nvSpPr>
        <p:spPr>
          <a:xfrm rot="5400000" flipH="1" flipV="1">
            <a:off x="5066478" y="1065978"/>
            <a:ext cx="3007184" cy="519066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E6E6E6">
              <a:alpha val="70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2" name="Titre 1"/>
          <p:cNvSpPr>
            <a:spLocks noGrp="1"/>
          </p:cNvSpPr>
          <p:nvPr userDrawn="1">
            <p:ph type="title" hasCustomPrompt="1"/>
          </p:nvPr>
        </p:nvSpPr>
        <p:spPr>
          <a:xfrm>
            <a:off x="1760836" y="1685990"/>
            <a:ext cx="5622328" cy="1180330"/>
          </a:xfrm>
        </p:spPr>
        <p:txBody>
          <a:bodyPr>
            <a:noAutofit/>
          </a:bodyPr>
          <a:lstStyle>
            <a:lvl1pPr algn="ctr">
              <a:defRPr sz="2400" b="0">
                <a:solidFill>
                  <a:srgbClr val="F07F3C"/>
                </a:solidFill>
              </a:defRPr>
            </a:lvl1pPr>
          </a:lstStyle>
          <a:p>
            <a:r>
              <a:rPr lang="fr-FR" dirty="0"/>
              <a:t>Merci de votre attention/</a:t>
            </a:r>
            <a:br>
              <a:rPr lang="fr-FR" dirty="0"/>
            </a:br>
            <a:r>
              <a:rPr lang="fr-FR" dirty="0"/>
              <a:t>Questions-suggestions/...</a:t>
            </a: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9467" y="240925"/>
            <a:ext cx="2305067" cy="740816"/>
          </a:xfrm>
          <a:prstGeom prst="rect">
            <a:avLst/>
          </a:prstGeom>
        </p:spPr>
      </p:pic>
      <p:sp>
        <p:nvSpPr>
          <p:cNvPr id="11" name="Triangle isocèle 4"/>
          <p:cNvSpPr/>
          <p:nvPr userDrawn="1"/>
        </p:nvSpPr>
        <p:spPr>
          <a:xfrm rot="16200000" flipV="1">
            <a:off x="1077581" y="996462"/>
            <a:ext cx="3069456" cy="5298156"/>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F07F3C"/>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3" name="Triangle isocèle 4"/>
          <p:cNvSpPr/>
          <p:nvPr userDrawn="1"/>
        </p:nvSpPr>
        <p:spPr>
          <a:xfrm rot="5400000" flipH="1" flipV="1">
            <a:off x="5066478" y="1065978"/>
            <a:ext cx="3007184" cy="519066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E6E6E6">
              <a:alpha val="24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14408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ôture_2">
    <p:spTree>
      <p:nvGrpSpPr>
        <p:cNvPr id="1" name=""/>
        <p:cNvGrpSpPr/>
        <p:nvPr/>
      </p:nvGrpSpPr>
      <p:grpSpPr>
        <a:xfrm>
          <a:off x="0" y="0"/>
          <a:ext cx="0" cy="0"/>
          <a:chOff x="0" y="0"/>
          <a:chExt cx="0" cy="0"/>
        </a:xfrm>
      </p:grpSpPr>
      <p:sp>
        <p:nvSpPr>
          <p:cNvPr id="11" name="Triangle isocèle 4"/>
          <p:cNvSpPr/>
          <p:nvPr userDrawn="1"/>
        </p:nvSpPr>
        <p:spPr>
          <a:xfrm rot="5400000" flipH="1" flipV="1">
            <a:off x="5066478" y="1065978"/>
            <a:ext cx="3007184" cy="519066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E6E6E6">
              <a:alpha val="70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4" name="Triangle isocèle 4"/>
          <p:cNvSpPr/>
          <p:nvPr userDrawn="1"/>
        </p:nvSpPr>
        <p:spPr>
          <a:xfrm rot="16200000" flipV="1">
            <a:off x="1077581" y="996462"/>
            <a:ext cx="3069456" cy="5298156"/>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F07F3C"/>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5" name="Triangle isocèle 4"/>
          <p:cNvSpPr/>
          <p:nvPr userDrawn="1"/>
        </p:nvSpPr>
        <p:spPr>
          <a:xfrm rot="5400000" flipH="1" flipV="1">
            <a:off x="5066478" y="1065978"/>
            <a:ext cx="3007184" cy="519066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E6E6E6">
              <a:alpha val="24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F07F3C"/>
                </a:solidFill>
              </a:defRPr>
            </a:lvl1pPr>
          </a:lstStyle>
          <a:p>
            <a:r>
              <a:rPr lang="fr-FR" dirty="0"/>
              <a:t>Merci de votre attention/</a:t>
            </a:r>
            <a:br>
              <a:rPr lang="fr-FR" dirty="0"/>
            </a:br>
            <a:r>
              <a:rPr lang="fr-FR" dirty="0"/>
              <a:t>Questions-suggestions/...</a:t>
            </a:r>
          </a:p>
        </p:txBody>
      </p:sp>
      <p:sp>
        <p:nvSpPr>
          <p:cNvPr id="4" name="Espace réservé du texte 3"/>
          <p:cNvSpPr>
            <a:spLocks noGrp="1"/>
          </p:cNvSpPr>
          <p:nvPr>
            <p:ph type="body" sz="quarter" idx="10" hasCustomPrompt="1"/>
          </p:nvPr>
        </p:nvSpPr>
        <p:spPr>
          <a:xfrm>
            <a:off x="6328198" y="3952223"/>
            <a:ext cx="2465236" cy="875838"/>
          </a:xfrm>
        </p:spPr>
        <p:txBody>
          <a:bodyPr>
            <a:noAutofit/>
          </a:bodyPr>
          <a:lstStyle>
            <a:lvl1pPr marL="0" indent="0" algn="r">
              <a:buNone/>
              <a:defRPr sz="1200">
                <a:solidFill>
                  <a:schemeClr val="tx1"/>
                </a:solidFill>
              </a:defRPr>
            </a:lvl1pPr>
            <a:lvl2pPr marL="457200" indent="0" algn="r">
              <a:buNone/>
              <a:defRPr sz="1400"/>
            </a:lvl2pPr>
            <a:lvl3pPr marL="914400" indent="0" algn="r">
              <a:buNone/>
              <a:defRPr sz="1400"/>
            </a:lvl3pPr>
            <a:lvl4pPr marL="1371600" indent="0" algn="r">
              <a:buNone/>
              <a:defRPr sz="1400"/>
            </a:lvl4pPr>
            <a:lvl5pPr marL="1828800" indent="0" algn="r">
              <a:buNone/>
              <a:defRPr sz="1400"/>
            </a:lvl5pPr>
          </a:lstStyle>
          <a:p>
            <a:pPr lvl="0"/>
            <a:r>
              <a:rPr lang="fr-FR" sz="1400" dirty="0">
                <a:solidFill>
                  <a:srgbClr val="F07F3C"/>
                </a:solidFill>
              </a:rPr>
              <a:t>Contact</a:t>
            </a:r>
            <a:endParaRPr lang="fr-FR" dirty="0"/>
          </a:p>
          <a:p>
            <a:pPr lvl="0"/>
            <a:r>
              <a:rPr lang="fr-FR" dirty="0"/>
              <a:t>À compléter</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9467" y="240925"/>
            <a:ext cx="2305067" cy="740816"/>
          </a:xfrm>
          <a:prstGeom prst="rect">
            <a:avLst/>
          </a:prstGeom>
        </p:spPr>
      </p:pic>
    </p:spTree>
    <p:extLst>
      <p:ext uri="{BB962C8B-B14F-4D97-AF65-F5344CB8AC3E}">
        <p14:creationId xmlns:p14="http://schemas.microsoft.com/office/powerpoint/2010/main" val="13923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7941" y="1969454"/>
            <a:ext cx="3748117" cy="1204592"/>
          </a:xfrm>
          <a:prstGeom prst="rect">
            <a:avLst/>
          </a:prstGeom>
        </p:spPr>
      </p:pic>
    </p:spTree>
    <p:extLst>
      <p:ext uri="{BB962C8B-B14F-4D97-AF65-F5344CB8AC3E}">
        <p14:creationId xmlns:p14="http://schemas.microsoft.com/office/powerpoint/2010/main" val="37964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userDrawn="1">
            <p:ph type="title"/>
          </p:nvPr>
        </p:nvSpPr>
        <p:spPr>
          <a:xfrm>
            <a:off x="848915" y="1987058"/>
            <a:ext cx="7493796" cy="567349"/>
          </a:xfrm>
        </p:spPr>
        <p:txBody>
          <a:bodyPr>
            <a:normAutofit/>
          </a:bodyPr>
          <a:lstStyle>
            <a:lvl1pPr>
              <a:defRPr sz="3200" b="1">
                <a:solidFill>
                  <a:srgbClr val="F07F3C"/>
                </a:solidFill>
              </a:defRPr>
            </a:lvl1pPr>
          </a:lstStyle>
          <a:p>
            <a:r>
              <a:rPr lang="fr-FR" dirty="0"/>
              <a:t>Cliquez et modifiez le titre</a:t>
            </a:r>
          </a:p>
        </p:txBody>
      </p:sp>
      <p:sp>
        <p:nvSpPr>
          <p:cNvPr id="7" name="Espace réservé du texte 6"/>
          <p:cNvSpPr>
            <a:spLocks noGrp="1"/>
          </p:cNvSpPr>
          <p:nvPr userDrawn="1">
            <p:ph type="body" sz="quarter" idx="10" hasCustomPrompt="1"/>
          </p:nvPr>
        </p:nvSpPr>
        <p:spPr>
          <a:xfrm>
            <a:off x="2012181" y="2633009"/>
            <a:ext cx="5119638" cy="552855"/>
          </a:xfrm>
        </p:spPr>
        <p:txBody>
          <a:bodyPr>
            <a:noAutofit/>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9467" y="240925"/>
            <a:ext cx="2305067" cy="740816"/>
          </a:xfrm>
          <a:prstGeom prst="rect">
            <a:avLst/>
          </a:prstGeom>
        </p:spPr>
      </p:pic>
      <p:sp>
        <p:nvSpPr>
          <p:cNvPr id="10" name="Triangle isocèle 4"/>
          <p:cNvSpPr/>
          <p:nvPr userDrawn="1"/>
        </p:nvSpPr>
        <p:spPr>
          <a:xfrm rot="16200000" flipV="1">
            <a:off x="1098986" y="975057"/>
            <a:ext cx="3069456" cy="5298156"/>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F07F3C"/>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1" name="Triangle isocèle 4"/>
          <p:cNvSpPr/>
          <p:nvPr userDrawn="1"/>
        </p:nvSpPr>
        <p:spPr>
          <a:xfrm rot="5400000" flipH="1" flipV="1">
            <a:off x="5060436" y="1054815"/>
            <a:ext cx="3007184" cy="519066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F8AA00">
              <a:alpha val="70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376469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ULiege FR 1">
    <p:spTree>
      <p:nvGrpSpPr>
        <p:cNvPr id="1" name=""/>
        <p:cNvGrpSpPr/>
        <p:nvPr/>
      </p:nvGrpSpPr>
      <p:grpSpPr>
        <a:xfrm>
          <a:off x="0" y="0"/>
          <a:ext cx="0" cy="0"/>
          <a:chOff x="0" y="0"/>
          <a:chExt cx="0" cy="0"/>
        </a:xfrm>
      </p:grpSpPr>
      <p:pic>
        <p:nvPicPr>
          <p:cNvPr id="2" name="Image 1" descr="chiffres-ppt_16-9_FR-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652" cy="5143500"/>
          </a:xfrm>
          <a:prstGeom prst="rect">
            <a:avLst/>
          </a:prstGeom>
        </p:spPr>
      </p:pic>
    </p:spTree>
    <p:extLst>
      <p:ext uri="{BB962C8B-B14F-4D97-AF65-F5344CB8AC3E}">
        <p14:creationId xmlns:p14="http://schemas.microsoft.com/office/powerpoint/2010/main" val="363794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ULiege FR 2">
    <p:spTree>
      <p:nvGrpSpPr>
        <p:cNvPr id="1" name=""/>
        <p:cNvGrpSpPr/>
        <p:nvPr/>
      </p:nvGrpSpPr>
      <p:grpSpPr>
        <a:xfrm>
          <a:off x="0" y="0"/>
          <a:ext cx="0" cy="0"/>
          <a:chOff x="0" y="0"/>
          <a:chExt cx="0" cy="0"/>
        </a:xfrm>
      </p:grpSpPr>
      <p:pic>
        <p:nvPicPr>
          <p:cNvPr id="3" name="Image 2" descr="chiffres-ppt_F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652" cy="5143500"/>
          </a:xfrm>
          <a:prstGeom prst="rect">
            <a:avLst/>
          </a:prstGeom>
        </p:spPr>
      </p:pic>
    </p:spTree>
    <p:extLst>
      <p:ext uri="{BB962C8B-B14F-4D97-AF65-F5344CB8AC3E}">
        <p14:creationId xmlns:p14="http://schemas.microsoft.com/office/powerpoint/2010/main" val="15070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ULiege FR 3">
    <p:spTree>
      <p:nvGrpSpPr>
        <p:cNvPr id="1" name=""/>
        <p:cNvGrpSpPr/>
        <p:nvPr/>
      </p:nvGrpSpPr>
      <p:grpSpPr>
        <a:xfrm>
          <a:off x="0" y="0"/>
          <a:ext cx="0" cy="0"/>
          <a:chOff x="0" y="0"/>
          <a:chExt cx="0" cy="0"/>
        </a:xfrm>
      </p:grpSpPr>
      <p:pic>
        <p:nvPicPr>
          <p:cNvPr id="3" name="Image 2" descr="chiffres-ppt_FR-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 y="0"/>
            <a:ext cx="9141652" cy="5143500"/>
          </a:xfrm>
          <a:prstGeom prst="rect">
            <a:avLst/>
          </a:prstGeom>
        </p:spPr>
      </p:pic>
    </p:spTree>
    <p:extLst>
      <p:ext uri="{BB962C8B-B14F-4D97-AF65-F5344CB8AC3E}">
        <p14:creationId xmlns:p14="http://schemas.microsoft.com/office/powerpoint/2010/main" val="219993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ULiege EN 1">
    <p:spTree>
      <p:nvGrpSpPr>
        <p:cNvPr id="1" name=""/>
        <p:cNvGrpSpPr/>
        <p:nvPr/>
      </p:nvGrpSpPr>
      <p:grpSpPr>
        <a:xfrm>
          <a:off x="0" y="0"/>
          <a:ext cx="0" cy="0"/>
          <a:chOff x="0" y="0"/>
          <a:chExt cx="0" cy="0"/>
        </a:xfrm>
      </p:grpSpPr>
      <p:pic>
        <p:nvPicPr>
          <p:cNvPr id="2" name="Image 1" descr="chiffres-ppt_16-9_EN-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765" cy="5143500"/>
          </a:xfrm>
          <a:prstGeom prst="rect">
            <a:avLst/>
          </a:prstGeom>
        </p:spPr>
      </p:pic>
    </p:spTree>
    <p:extLst>
      <p:ext uri="{BB962C8B-B14F-4D97-AF65-F5344CB8AC3E}">
        <p14:creationId xmlns:p14="http://schemas.microsoft.com/office/powerpoint/2010/main" val="14047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ULiege EN 2">
    <p:spTree>
      <p:nvGrpSpPr>
        <p:cNvPr id="1" name=""/>
        <p:cNvGrpSpPr/>
        <p:nvPr/>
      </p:nvGrpSpPr>
      <p:grpSpPr>
        <a:xfrm>
          <a:off x="0" y="0"/>
          <a:ext cx="0" cy="0"/>
          <a:chOff x="0" y="0"/>
          <a:chExt cx="0" cy="0"/>
        </a:xfrm>
      </p:grpSpPr>
      <p:pic>
        <p:nvPicPr>
          <p:cNvPr id="3" name="Image 2" descr="chiffres-ppt_EN-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 y="0"/>
            <a:ext cx="9143765" cy="5143500"/>
          </a:xfrm>
          <a:prstGeom prst="rect">
            <a:avLst/>
          </a:prstGeom>
        </p:spPr>
      </p:pic>
    </p:spTree>
    <p:extLst>
      <p:ext uri="{BB962C8B-B14F-4D97-AF65-F5344CB8AC3E}">
        <p14:creationId xmlns:p14="http://schemas.microsoft.com/office/powerpoint/2010/main" val="336396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ULiege EN 3">
    <p:spTree>
      <p:nvGrpSpPr>
        <p:cNvPr id="1" name=""/>
        <p:cNvGrpSpPr/>
        <p:nvPr/>
      </p:nvGrpSpPr>
      <p:grpSpPr>
        <a:xfrm>
          <a:off x="0" y="0"/>
          <a:ext cx="0" cy="0"/>
          <a:chOff x="0" y="0"/>
          <a:chExt cx="0" cy="0"/>
        </a:xfrm>
      </p:grpSpPr>
      <p:pic>
        <p:nvPicPr>
          <p:cNvPr id="3" name="Image 2" descr="chiffres-ppt_EN-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 y="0"/>
            <a:ext cx="9143765" cy="5143500"/>
          </a:xfrm>
          <a:prstGeom prst="rect">
            <a:avLst/>
          </a:prstGeom>
        </p:spPr>
      </p:pic>
    </p:spTree>
    <p:extLst>
      <p:ext uri="{BB962C8B-B14F-4D97-AF65-F5344CB8AC3E}">
        <p14:creationId xmlns:p14="http://schemas.microsoft.com/office/powerpoint/2010/main" val="146690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16" name="Triangle isocèle 15"/>
          <p:cNvSpPr/>
          <p:nvPr userDrawn="1"/>
        </p:nvSpPr>
        <p:spPr>
          <a:xfrm rot="16200000">
            <a:off x="5961949" y="610317"/>
            <a:ext cx="3417759" cy="2946344"/>
          </a:xfrm>
          <a:prstGeom prst="triangle">
            <a:avLst/>
          </a:prstGeom>
          <a:solidFill>
            <a:srgbClr val="E6E6E6">
              <a:alpha val="3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 name="Espace réservé de la date 6"/>
          <p:cNvSpPr>
            <a:spLocks noGrp="1"/>
          </p:cNvSpPr>
          <p:nvPr>
            <p:ph type="dt" sz="half" idx="10"/>
          </p:nvPr>
        </p:nvSpPr>
        <p:spPr/>
        <p:txBody>
          <a:bodyPr/>
          <a:lstStyle/>
          <a:p>
            <a:fld id="{E84C0596-2690-A647-BF28-8313842AC749}" type="datetimeFigureOut">
              <a:rPr lang="fr-FR" smtClean="0"/>
              <a:t>04/10/2021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9CFB3C-5329-804D-A21F-9A0246BF7AB4}" type="slidenum">
              <a:rPr lang="fr-FR" smtClean="0"/>
              <a:t>‹N°›</a:t>
            </a:fld>
            <a:endParaRPr lang="fr-FR"/>
          </a:p>
        </p:txBody>
      </p:sp>
      <p:sp>
        <p:nvSpPr>
          <p:cNvPr id="10" name="Titre 1"/>
          <p:cNvSpPr>
            <a:spLocks noGrp="1"/>
          </p:cNvSpPr>
          <p:nvPr>
            <p:ph type="title"/>
          </p:nvPr>
        </p:nvSpPr>
        <p:spPr>
          <a:xfrm>
            <a:off x="3186817" y="3476665"/>
            <a:ext cx="5622328" cy="567349"/>
          </a:xfrm>
        </p:spPr>
        <p:txBody>
          <a:bodyPr>
            <a:normAutofit/>
          </a:bodyPr>
          <a:lstStyle>
            <a:lvl1pPr algn="r">
              <a:defRPr sz="3200" b="1">
                <a:solidFill>
                  <a:srgbClr val="F07F3C"/>
                </a:solidFill>
              </a:defRPr>
            </a:lvl1pPr>
          </a:lstStyle>
          <a:p>
            <a:r>
              <a:rPr lang="fr-FR" dirty="0"/>
              <a:t>Cliquez et modifiez le titre</a:t>
            </a:r>
          </a:p>
        </p:txBody>
      </p:sp>
      <p:sp>
        <p:nvSpPr>
          <p:cNvPr id="11" name="Espace réservé du texte 6"/>
          <p:cNvSpPr>
            <a:spLocks noGrp="1"/>
          </p:cNvSpPr>
          <p:nvPr>
            <p:ph type="body" sz="quarter" idx="13" hasCustomPrompt="1"/>
          </p:nvPr>
        </p:nvSpPr>
        <p:spPr>
          <a:xfrm>
            <a:off x="3186817" y="4122616"/>
            <a:ext cx="5622328" cy="486486"/>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0410" y="75812"/>
            <a:ext cx="1527070" cy="490779"/>
          </a:xfrm>
          <a:prstGeom prst="rect">
            <a:avLst/>
          </a:prstGeom>
        </p:spPr>
      </p:pic>
      <p:sp>
        <p:nvSpPr>
          <p:cNvPr id="3" name="Triangle isocèle 2"/>
          <p:cNvSpPr/>
          <p:nvPr userDrawn="1"/>
        </p:nvSpPr>
        <p:spPr>
          <a:xfrm rot="16200000" flipH="1" flipV="1">
            <a:off x="961583" y="-1002687"/>
            <a:ext cx="5160914" cy="7142535"/>
          </a:xfrm>
          <a:custGeom>
            <a:avLst/>
            <a:gdLst>
              <a:gd name="connsiteX0" fmla="*/ 0 w 12232284"/>
              <a:gd name="connsiteY0" fmla="*/ 10545076 h 10545076"/>
              <a:gd name="connsiteX1" fmla="*/ 6116142 w 12232284"/>
              <a:gd name="connsiteY1" fmla="*/ 0 h 10545076"/>
              <a:gd name="connsiteX2" fmla="*/ 12232284 w 12232284"/>
              <a:gd name="connsiteY2" fmla="*/ 10545076 h 10545076"/>
              <a:gd name="connsiteX3" fmla="*/ 0 w 12232284"/>
              <a:gd name="connsiteY3" fmla="*/ 10545076 h 10545076"/>
              <a:gd name="connsiteX0" fmla="*/ 0 w 12232284"/>
              <a:gd name="connsiteY0" fmla="*/ 10545076 h 10545076"/>
              <a:gd name="connsiteX1" fmla="*/ 4196806 w 12232284"/>
              <a:gd name="connsiteY1" fmla="*/ 3310517 h 10545076"/>
              <a:gd name="connsiteX2" fmla="*/ 6116142 w 12232284"/>
              <a:gd name="connsiteY2" fmla="*/ 0 h 10545076"/>
              <a:gd name="connsiteX3" fmla="*/ 12232284 w 12232284"/>
              <a:gd name="connsiteY3" fmla="*/ 10545076 h 10545076"/>
              <a:gd name="connsiteX4" fmla="*/ 0 w 12232284"/>
              <a:gd name="connsiteY4" fmla="*/ 10545076 h 10545076"/>
              <a:gd name="connsiteX0" fmla="*/ 0 w 8272872"/>
              <a:gd name="connsiteY0" fmla="*/ 8079782 h 10545076"/>
              <a:gd name="connsiteX1" fmla="*/ 237394 w 8272872"/>
              <a:gd name="connsiteY1" fmla="*/ 3310517 h 10545076"/>
              <a:gd name="connsiteX2" fmla="*/ 2156730 w 8272872"/>
              <a:gd name="connsiteY2" fmla="*/ 0 h 10545076"/>
              <a:gd name="connsiteX3" fmla="*/ 8272872 w 8272872"/>
              <a:gd name="connsiteY3" fmla="*/ 10545076 h 10545076"/>
              <a:gd name="connsiteX4" fmla="*/ 0 w 8272872"/>
              <a:gd name="connsiteY4" fmla="*/ 8079782 h 10545076"/>
              <a:gd name="connsiteX0" fmla="*/ 0 w 8272872"/>
              <a:gd name="connsiteY0" fmla="*/ 8079782 h 10545076"/>
              <a:gd name="connsiteX1" fmla="*/ 237394 w 8272872"/>
              <a:gd name="connsiteY1" fmla="*/ 3310517 h 10545076"/>
              <a:gd name="connsiteX2" fmla="*/ 2156730 w 8272872"/>
              <a:gd name="connsiteY2" fmla="*/ 0 h 10545076"/>
              <a:gd name="connsiteX3" fmla="*/ 5533705 w 8272872"/>
              <a:gd name="connsiteY3" fmla="*/ 5813426 h 10545076"/>
              <a:gd name="connsiteX4" fmla="*/ 8272872 w 8272872"/>
              <a:gd name="connsiteY4" fmla="*/ 10545076 h 10545076"/>
              <a:gd name="connsiteX5" fmla="*/ 0 w 8272872"/>
              <a:gd name="connsiteY5" fmla="*/ 8079782 h 10545076"/>
              <a:gd name="connsiteX0" fmla="*/ 0 w 5533705"/>
              <a:gd name="connsiteY0" fmla="*/ 8079782 h 8079782"/>
              <a:gd name="connsiteX1" fmla="*/ 237394 w 5533705"/>
              <a:gd name="connsiteY1" fmla="*/ 3310517 h 8079782"/>
              <a:gd name="connsiteX2" fmla="*/ 2156730 w 5533705"/>
              <a:gd name="connsiteY2" fmla="*/ 0 h 8079782"/>
              <a:gd name="connsiteX3" fmla="*/ 5533705 w 5533705"/>
              <a:gd name="connsiteY3" fmla="*/ 5813426 h 8079782"/>
              <a:gd name="connsiteX4" fmla="*/ 4164048 w 5533705"/>
              <a:gd name="connsiteY4" fmla="*/ 7228135 h 8079782"/>
              <a:gd name="connsiteX5" fmla="*/ 0 w 5533705"/>
              <a:gd name="connsiteY5" fmla="*/ 8079782 h 8079782"/>
              <a:gd name="connsiteX0" fmla="*/ 0 w 5533705"/>
              <a:gd name="connsiteY0" fmla="*/ 8079782 h 8079782"/>
              <a:gd name="connsiteX1" fmla="*/ 237394 w 5533705"/>
              <a:gd name="connsiteY1" fmla="*/ 3310517 h 8079782"/>
              <a:gd name="connsiteX2" fmla="*/ 2156730 w 5533705"/>
              <a:gd name="connsiteY2" fmla="*/ 0 h 8079782"/>
              <a:gd name="connsiteX3" fmla="*/ 5533705 w 5533705"/>
              <a:gd name="connsiteY3" fmla="*/ 5813426 h 8079782"/>
              <a:gd name="connsiteX4" fmla="*/ 5030639 w 5533705"/>
              <a:gd name="connsiteY4" fmla="*/ 6750018 h 8079782"/>
              <a:gd name="connsiteX5" fmla="*/ 0 w 5533705"/>
              <a:gd name="connsiteY5" fmla="*/ 8079782 h 8079782"/>
              <a:gd name="connsiteX0" fmla="*/ 644136 w 5296311"/>
              <a:gd name="connsiteY0" fmla="*/ 6929312 h 6929312"/>
              <a:gd name="connsiteX1" fmla="*/ 0 w 5296311"/>
              <a:gd name="connsiteY1" fmla="*/ 3310517 h 6929312"/>
              <a:gd name="connsiteX2" fmla="*/ 1919336 w 5296311"/>
              <a:gd name="connsiteY2" fmla="*/ 0 h 6929312"/>
              <a:gd name="connsiteX3" fmla="*/ 5296311 w 5296311"/>
              <a:gd name="connsiteY3" fmla="*/ 5813426 h 6929312"/>
              <a:gd name="connsiteX4" fmla="*/ 4793245 w 5296311"/>
              <a:gd name="connsiteY4" fmla="*/ 6750018 h 6929312"/>
              <a:gd name="connsiteX5" fmla="*/ 644136 w 5296311"/>
              <a:gd name="connsiteY5" fmla="*/ 6929312 h 6929312"/>
              <a:gd name="connsiteX0" fmla="*/ 23069 w 5296311"/>
              <a:gd name="connsiteY0" fmla="*/ 7142532 h 7142532"/>
              <a:gd name="connsiteX1" fmla="*/ 0 w 5296311"/>
              <a:gd name="connsiteY1" fmla="*/ 3310517 h 7142532"/>
              <a:gd name="connsiteX2" fmla="*/ 1919336 w 5296311"/>
              <a:gd name="connsiteY2" fmla="*/ 0 h 7142532"/>
              <a:gd name="connsiteX3" fmla="*/ 5296311 w 5296311"/>
              <a:gd name="connsiteY3" fmla="*/ 5813426 h 7142532"/>
              <a:gd name="connsiteX4" fmla="*/ 4793245 w 5296311"/>
              <a:gd name="connsiteY4" fmla="*/ 6750018 h 7142532"/>
              <a:gd name="connsiteX5" fmla="*/ 23069 w 5296311"/>
              <a:gd name="connsiteY5" fmla="*/ 7142532 h 7142532"/>
              <a:gd name="connsiteX0" fmla="*/ 0 w 5301051"/>
              <a:gd name="connsiteY0" fmla="*/ 7142535 h 7142535"/>
              <a:gd name="connsiteX1" fmla="*/ 4740 w 5301051"/>
              <a:gd name="connsiteY1" fmla="*/ 3310517 h 7142535"/>
              <a:gd name="connsiteX2" fmla="*/ 1924076 w 5301051"/>
              <a:gd name="connsiteY2" fmla="*/ 0 h 7142535"/>
              <a:gd name="connsiteX3" fmla="*/ 5301051 w 5301051"/>
              <a:gd name="connsiteY3" fmla="*/ 5813426 h 7142535"/>
              <a:gd name="connsiteX4" fmla="*/ 4797985 w 5301051"/>
              <a:gd name="connsiteY4" fmla="*/ 6750018 h 7142535"/>
              <a:gd name="connsiteX5" fmla="*/ 0 w 5301051"/>
              <a:gd name="connsiteY5" fmla="*/ 7142535 h 7142535"/>
              <a:gd name="connsiteX0" fmla="*/ 0 w 5301051"/>
              <a:gd name="connsiteY0" fmla="*/ 7142535 h 7142535"/>
              <a:gd name="connsiteX1" fmla="*/ 4740 w 5301051"/>
              <a:gd name="connsiteY1" fmla="*/ 3310517 h 7142535"/>
              <a:gd name="connsiteX2" fmla="*/ 1924076 w 5301051"/>
              <a:gd name="connsiteY2" fmla="*/ 0 h 7142535"/>
              <a:gd name="connsiteX3" fmla="*/ 5301051 w 5301051"/>
              <a:gd name="connsiteY3" fmla="*/ 5813426 h 7142535"/>
              <a:gd name="connsiteX4" fmla="*/ 5178041 w 5301051"/>
              <a:gd name="connsiteY4" fmla="*/ 7139371 h 7142535"/>
              <a:gd name="connsiteX5" fmla="*/ 0 w 5301051"/>
              <a:gd name="connsiteY5" fmla="*/ 7142535 h 7142535"/>
              <a:gd name="connsiteX0" fmla="*/ 0 w 5301051"/>
              <a:gd name="connsiteY0" fmla="*/ 7142535 h 7142535"/>
              <a:gd name="connsiteX1" fmla="*/ 4740 w 5301051"/>
              <a:gd name="connsiteY1" fmla="*/ 3310517 h 7142535"/>
              <a:gd name="connsiteX2" fmla="*/ 1924076 w 5301051"/>
              <a:gd name="connsiteY2" fmla="*/ 0 h 7142535"/>
              <a:gd name="connsiteX3" fmla="*/ 5160914 w 5301051"/>
              <a:gd name="connsiteY3" fmla="*/ 5587359 h 7142535"/>
              <a:gd name="connsiteX4" fmla="*/ 5301051 w 5301051"/>
              <a:gd name="connsiteY4" fmla="*/ 5813426 h 7142535"/>
              <a:gd name="connsiteX5" fmla="*/ 5178041 w 5301051"/>
              <a:gd name="connsiteY5" fmla="*/ 7139371 h 7142535"/>
              <a:gd name="connsiteX6" fmla="*/ 0 w 5301051"/>
              <a:gd name="connsiteY6" fmla="*/ 7142535 h 7142535"/>
              <a:gd name="connsiteX0" fmla="*/ 0 w 5178041"/>
              <a:gd name="connsiteY0" fmla="*/ 7142535 h 7142535"/>
              <a:gd name="connsiteX1" fmla="*/ 4740 w 5178041"/>
              <a:gd name="connsiteY1" fmla="*/ 3310517 h 7142535"/>
              <a:gd name="connsiteX2" fmla="*/ 1924076 w 5178041"/>
              <a:gd name="connsiteY2" fmla="*/ 0 h 7142535"/>
              <a:gd name="connsiteX3" fmla="*/ 5160914 w 5178041"/>
              <a:gd name="connsiteY3" fmla="*/ 5587359 h 7142535"/>
              <a:gd name="connsiteX4" fmla="*/ 5178041 w 5178041"/>
              <a:gd name="connsiteY4" fmla="*/ 7139371 h 7142535"/>
              <a:gd name="connsiteX5" fmla="*/ 0 w 5178041"/>
              <a:gd name="connsiteY5" fmla="*/ 7142535 h 7142535"/>
              <a:gd name="connsiteX0" fmla="*/ 0 w 5160914"/>
              <a:gd name="connsiteY0" fmla="*/ 7142535 h 7142535"/>
              <a:gd name="connsiteX1" fmla="*/ 4740 w 5160914"/>
              <a:gd name="connsiteY1" fmla="*/ 3310517 h 7142535"/>
              <a:gd name="connsiteX2" fmla="*/ 1924076 w 5160914"/>
              <a:gd name="connsiteY2" fmla="*/ 0 h 7142535"/>
              <a:gd name="connsiteX3" fmla="*/ 5160914 w 5160914"/>
              <a:gd name="connsiteY3" fmla="*/ 5587359 h 7142535"/>
              <a:gd name="connsiteX4" fmla="*/ 4902376 w 5160914"/>
              <a:gd name="connsiteY4" fmla="*/ 6991698 h 7142535"/>
              <a:gd name="connsiteX5" fmla="*/ 0 w 5160914"/>
              <a:gd name="connsiteY5" fmla="*/ 7142535 h 7142535"/>
              <a:gd name="connsiteX0" fmla="*/ 0 w 5160914"/>
              <a:gd name="connsiteY0" fmla="*/ 7142535 h 7142535"/>
              <a:gd name="connsiteX1" fmla="*/ 4740 w 5160914"/>
              <a:gd name="connsiteY1" fmla="*/ 3310517 h 7142535"/>
              <a:gd name="connsiteX2" fmla="*/ 1924076 w 5160914"/>
              <a:gd name="connsiteY2" fmla="*/ 0 h 7142535"/>
              <a:gd name="connsiteX3" fmla="*/ 5160914 w 5160914"/>
              <a:gd name="connsiteY3" fmla="*/ 5587359 h 7142535"/>
              <a:gd name="connsiteX4" fmla="*/ 5153428 w 5160914"/>
              <a:gd name="connsiteY4" fmla="*/ 7114759 h 7142535"/>
              <a:gd name="connsiteX5" fmla="*/ 0 w 5160914"/>
              <a:gd name="connsiteY5" fmla="*/ 7142535 h 714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0914" h="7142535">
                <a:moveTo>
                  <a:pt x="0" y="7142535"/>
                </a:moveTo>
                <a:lnTo>
                  <a:pt x="4740" y="3310517"/>
                </a:lnTo>
                <a:lnTo>
                  <a:pt x="1924076" y="0"/>
                </a:lnTo>
                <a:lnTo>
                  <a:pt x="5160914" y="5587359"/>
                </a:lnTo>
                <a:cubicBezTo>
                  <a:pt x="5158419" y="6096492"/>
                  <a:pt x="5155923" y="6605626"/>
                  <a:pt x="5153428" y="7114759"/>
                </a:cubicBezTo>
                <a:lnTo>
                  <a:pt x="0" y="7142535"/>
                </a:lnTo>
                <a:close/>
              </a:path>
            </a:pathLst>
          </a:custGeom>
          <a:solidFill>
            <a:srgbClr val="F07F3C"/>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dirty="0"/>
          </a:p>
        </p:txBody>
      </p:sp>
      <p:sp>
        <p:nvSpPr>
          <p:cNvPr id="15" name="Triangle isocèle 14"/>
          <p:cNvSpPr/>
          <p:nvPr userDrawn="1"/>
        </p:nvSpPr>
        <p:spPr>
          <a:xfrm rot="16200000">
            <a:off x="5961948" y="610317"/>
            <a:ext cx="3417759" cy="2946344"/>
          </a:xfrm>
          <a:prstGeom prst="triangle">
            <a:avLst/>
          </a:prstGeom>
          <a:solidFill>
            <a:srgbClr val="E6E6E6">
              <a:alpha val="3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6136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4C0596-2690-A647-BF28-8313842AC749}" type="datetimeFigureOut">
              <a:rPr lang="fr-FR" smtClean="0"/>
              <a:t>04/10/2021</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39CFB3C-5329-804D-A21F-9A0246BF7AB4}" type="slidenum">
              <a:rPr lang="fr-FR" smtClean="0"/>
              <a:t>‹N°›</a:t>
            </a:fld>
            <a:endParaRPr lang="fr-FR"/>
          </a:p>
        </p:txBody>
      </p:sp>
    </p:spTree>
    <p:extLst>
      <p:ext uri="{BB962C8B-B14F-4D97-AF65-F5344CB8AC3E}">
        <p14:creationId xmlns:p14="http://schemas.microsoft.com/office/powerpoint/2010/main" val="272288666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5" r:id="rId4"/>
    <p:sldLayoutId id="2147483666" r:id="rId5"/>
    <p:sldLayoutId id="2147483667" r:id="rId6"/>
    <p:sldLayoutId id="2147483668" r:id="rId7"/>
    <p:sldLayoutId id="2147483669" r:id="rId8"/>
    <p:sldLayoutId id="2147483653" r:id="rId9"/>
    <p:sldLayoutId id="2147483654" r:id="rId10"/>
    <p:sldLayoutId id="2147483655" r:id="rId11"/>
    <p:sldLayoutId id="2147483662" r:id="rId12"/>
    <p:sldLayoutId id="2147483660" r:id="rId13"/>
    <p:sldLayoutId id="2147483657" r:id="rId14"/>
    <p:sldLayoutId id="2147483661" r:id="rId15"/>
    <p:sldLayoutId id="2147483664" r:id="rId16"/>
    <p:sldLayoutId id="2147483663" r:id="rId1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F07F3C"/>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07F3C"/>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07F3C"/>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 </a:t>
            </a:r>
          </a:p>
        </p:txBody>
      </p:sp>
      <p:sp>
        <p:nvSpPr>
          <p:cNvPr id="4" name="Shape 162"/>
          <p:cNvSpPr txBox="1">
            <a:spLocks/>
          </p:cNvSpPr>
          <p:nvPr/>
        </p:nvSpPr>
        <p:spPr>
          <a:xfrm>
            <a:off x="3471072" y="2580161"/>
            <a:ext cx="5523774" cy="1355433"/>
          </a:xfrm>
          <a:prstGeom prst="rect">
            <a:avLst/>
          </a:prstGeom>
        </p:spPr>
        <p:txBody>
          <a:bodyPr vert="horz" lIns="91440" tIns="45720" rIns="91440" bIns="45720" rtlCol="0" anchor="ctr">
            <a:noAutofit/>
          </a:bodyPr>
          <a:lstStyle>
            <a:lvl1pPr algn="r" defTabSz="457200" rtl="0" eaLnBrk="1" latinLnBrk="0" hangingPunct="1">
              <a:spcBef>
                <a:spcPct val="0"/>
              </a:spcBef>
              <a:buNone/>
              <a:defRPr sz="3200" b="1" kern="1200">
                <a:solidFill>
                  <a:srgbClr val="F07F3C"/>
                </a:solidFill>
                <a:latin typeface="+mj-lt"/>
                <a:ea typeface="+mj-ea"/>
                <a:cs typeface="+mj-cs"/>
              </a:defRPr>
            </a:lvl1pPr>
          </a:lstStyle>
          <a:p>
            <a:pPr defTabSz="1595215">
              <a:defRPr sz="6072" spc="-121"/>
            </a:pPr>
            <a:r>
              <a:rPr lang="en-US" sz="2800" spc="-121" smtClean="0">
                <a:latin typeface="Arial" panose="020B0604020202020204" pitchFamily="34" charset="0"/>
                <a:cs typeface="Arial" panose="020B0604020202020204" pitchFamily="34" charset="0"/>
              </a:rPr>
              <a:t>FE</a:t>
            </a:r>
            <a:r>
              <a:rPr lang="en-US" sz="2800" spc="-121" baseline="31999" smtClean="0">
                <a:latin typeface="Arial" panose="020B0604020202020204" pitchFamily="34" charset="0"/>
                <a:cs typeface="Arial" panose="020B0604020202020204" pitchFamily="34" charset="0"/>
              </a:rPr>
              <a:t>2</a:t>
            </a:r>
            <a:r>
              <a:rPr lang="en-US" sz="2800" spc="-121" smtClean="0">
                <a:latin typeface="Arial" panose="020B0604020202020204" pitchFamily="34" charset="0"/>
                <a:cs typeface="Arial" panose="020B0604020202020204" pitchFamily="34" charset="0"/>
              </a:rPr>
              <a:t> Multiscale Modelling </a:t>
            </a:r>
          </a:p>
          <a:p>
            <a:pPr defTabSz="1595215">
              <a:defRPr sz="6072" spc="-121"/>
            </a:pPr>
            <a:r>
              <a:rPr lang="en-US" sz="2800" spc="-121" smtClean="0">
                <a:latin typeface="Arial" panose="020B0604020202020204" pitchFamily="34" charset="0"/>
                <a:cs typeface="Arial" panose="020B0604020202020204" pitchFamily="34" charset="0"/>
              </a:rPr>
              <a:t>of Chloride Ions Transport </a:t>
            </a:r>
          </a:p>
          <a:p>
            <a:pPr defTabSz="1595215">
              <a:defRPr sz="6072" spc="-121"/>
            </a:pPr>
            <a:r>
              <a:rPr lang="en-US" sz="2800" spc="-121" smtClean="0">
                <a:latin typeface="Arial" panose="020B0604020202020204" pitchFamily="34" charset="0"/>
                <a:cs typeface="Arial" panose="020B0604020202020204" pitchFamily="34" charset="0"/>
              </a:rPr>
              <a:t>in Recycled Aggregates Concrete</a:t>
            </a:r>
            <a:endParaRPr lang="en-US" sz="2800" spc="-121">
              <a:latin typeface="Arial" panose="020B0604020202020204" pitchFamily="34" charset="0"/>
              <a:cs typeface="Arial" panose="020B0604020202020204" pitchFamily="34" charset="0"/>
            </a:endParaRPr>
          </a:p>
        </p:txBody>
      </p:sp>
      <p:sp>
        <p:nvSpPr>
          <p:cNvPr id="5" name="Shape 162"/>
          <p:cNvSpPr txBox="1">
            <a:spLocks/>
          </p:cNvSpPr>
          <p:nvPr/>
        </p:nvSpPr>
        <p:spPr>
          <a:xfrm>
            <a:off x="3802743" y="3951334"/>
            <a:ext cx="5211717" cy="570726"/>
          </a:xfrm>
          <a:prstGeom prst="rect">
            <a:avLst/>
          </a:prstGeom>
        </p:spPr>
        <p:txBody>
          <a:bodyPr vert="horz" lIns="91440" tIns="45720" rIns="91440" bIns="45720" rtlCol="0" anchor="ctr">
            <a:noAutofit/>
          </a:bodyPr>
          <a:lstStyle>
            <a:lvl1pPr algn="r" defTabSz="457200" rtl="0" eaLnBrk="1" latinLnBrk="0" hangingPunct="1">
              <a:spcBef>
                <a:spcPct val="0"/>
              </a:spcBef>
              <a:buNone/>
              <a:defRPr sz="3200" b="1" kern="1200">
                <a:solidFill>
                  <a:srgbClr val="F07F3C"/>
                </a:solidFill>
                <a:latin typeface="+mj-lt"/>
                <a:ea typeface="+mj-ea"/>
                <a:cs typeface="+mj-cs"/>
              </a:defRPr>
            </a:lvl1pPr>
          </a:lstStyle>
          <a:p>
            <a:pPr defTabSz="1595215">
              <a:defRPr sz="6072" spc="-121"/>
            </a:pPr>
            <a:r>
              <a:rPr lang="en-US" sz="2000" spc="-121" smtClean="0">
                <a:solidFill>
                  <a:schemeClr val="tx1"/>
                </a:solidFill>
                <a:latin typeface="Arial" panose="020B0604020202020204" pitchFamily="34" charset="0"/>
                <a:cs typeface="Arial" panose="020B0604020202020204" pitchFamily="34" charset="0"/>
              </a:rPr>
              <a:t>347</a:t>
            </a:r>
            <a:r>
              <a:rPr lang="en-US" sz="2000" spc="-121" baseline="30000" smtClean="0">
                <a:solidFill>
                  <a:schemeClr val="tx1"/>
                </a:solidFill>
                <a:latin typeface="Arial" panose="020B0604020202020204" pitchFamily="34" charset="0"/>
                <a:cs typeface="Arial" panose="020B0604020202020204" pitchFamily="34" charset="0"/>
              </a:rPr>
              <a:t>th</a:t>
            </a:r>
            <a:r>
              <a:rPr lang="en-US" sz="2000" spc="-121" smtClean="0">
                <a:solidFill>
                  <a:schemeClr val="tx1"/>
                </a:solidFill>
                <a:latin typeface="Arial" panose="020B0604020202020204" pitchFamily="34" charset="0"/>
                <a:cs typeface="Arial" panose="020B0604020202020204" pitchFamily="34" charset="0"/>
              </a:rPr>
              <a:t> CERES Conference – 4</a:t>
            </a:r>
            <a:r>
              <a:rPr lang="en-US" sz="2000" spc="-121" baseline="30000" smtClean="0">
                <a:solidFill>
                  <a:schemeClr val="tx1"/>
                </a:solidFill>
                <a:latin typeface="Arial" panose="020B0604020202020204" pitchFamily="34" charset="0"/>
                <a:cs typeface="Arial" panose="020B0604020202020204" pitchFamily="34" charset="0"/>
              </a:rPr>
              <a:t>th</a:t>
            </a:r>
            <a:r>
              <a:rPr lang="en-US" sz="2000" spc="-121" smtClean="0">
                <a:solidFill>
                  <a:schemeClr val="tx1"/>
                </a:solidFill>
                <a:latin typeface="Arial" panose="020B0604020202020204" pitchFamily="34" charset="0"/>
                <a:cs typeface="Arial" panose="020B0604020202020204" pitchFamily="34" charset="0"/>
              </a:rPr>
              <a:t> of October, 2021</a:t>
            </a:r>
            <a:endParaRPr lang="en-US" sz="2000" spc="-121">
              <a:solidFill>
                <a:schemeClr val="tx1"/>
              </a:solidFill>
              <a:latin typeface="Arial" panose="020B0604020202020204" pitchFamily="34" charset="0"/>
              <a:cs typeface="Arial" panose="020B0604020202020204" pitchFamily="34" charset="0"/>
            </a:endParaRPr>
          </a:p>
        </p:txBody>
      </p:sp>
      <p:sp>
        <p:nvSpPr>
          <p:cNvPr id="6" name="Shape 162"/>
          <p:cNvSpPr txBox="1">
            <a:spLocks/>
          </p:cNvSpPr>
          <p:nvPr/>
        </p:nvSpPr>
        <p:spPr>
          <a:xfrm>
            <a:off x="4071257" y="4400185"/>
            <a:ext cx="4943203" cy="570726"/>
          </a:xfrm>
          <a:prstGeom prst="rect">
            <a:avLst/>
          </a:prstGeom>
        </p:spPr>
        <p:txBody>
          <a:bodyPr vert="horz" lIns="91440" tIns="45720" rIns="91440" bIns="45720" rtlCol="0" anchor="ctr">
            <a:noAutofit/>
          </a:bodyPr>
          <a:lstStyle>
            <a:lvl1pPr algn="r" defTabSz="457200" rtl="0" eaLnBrk="1" latinLnBrk="0" hangingPunct="1">
              <a:spcBef>
                <a:spcPct val="0"/>
              </a:spcBef>
              <a:buNone/>
              <a:defRPr sz="3200" b="1" kern="1200">
                <a:solidFill>
                  <a:srgbClr val="F07F3C"/>
                </a:solidFill>
                <a:latin typeface="+mj-lt"/>
                <a:ea typeface="+mj-ea"/>
                <a:cs typeface="+mj-cs"/>
              </a:defRPr>
            </a:lvl1pPr>
          </a:lstStyle>
          <a:p>
            <a:pPr defTabSz="1595215">
              <a:defRPr sz="6072" spc="-121"/>
            </a:pPr>
            <a:r>
              <a:rPr lang="en-US" sz="1800" b="0" u="sng" spc="-121" smtClean="0">
                <a:solidFill>
                  <a:schemeClr val="tx1"/>
                </a:solidFill>
                <a:latin typeface="Arial" panose="020B0604020202020204" pitchFamily="34" charset="0"/>
                <a:cs typeface="Arial" panose="020B0604020202020204" pitchFamily="34" charset="0"/>
              </a:rPr>
              <a:t>Arthur FANARA</a:t>
            </a:r>
            <a:r>
              <a:rPr lang="en-US" sz="1800" b="0" spc="-121" smtClean="0">
                <a:solidFill>
                  <a:schemeClr val="tx1"/>
                </a:solidFill>
                <a:latin typeface="Arial" panose="020B0604020202020204" pitchFamily="34" charset="0"/>
                <a:cs typeface="Arial" panose="020B0604020202020204" pitchFamily="34" charset="0"/>
              </a:rPr>
              <a:t> – Frédéric COLLIN – Luc COURARD</a:t>
            </a:r>
            <a:endParaRPr lang="en-US" sz="2000" b="0" spc="-121">
              <a:solidFill>
                <a:schemeClr val="tx1"/>
              </a:solidFill>
              <a:latin typeface="Arial" panose="020B0604020202020204" pitchFamily="34" charset="0"/>
              <a:cs typeface="Arial" panose="020B0604020202020204" pitchFamily="34" charset="0"/>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825" y="729630"/>
            <a:ext cx="824289" cy="521048"/>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6219" y="99484"/>
            <a:ext cx="1212796" cy="1781339"/>
          </a:xfrm>
          <a:prstGeom prst="rect">
            <a:avLst/>
          </a:prstGeom>
        </p:spPr>
      </p:pic>
      <p:pic>
        <p:nvPicPr>
          <p:cNvPr id="9" name="Image 8"/>
          <p:cNvPicPr>
            <a:picLocks noChangeAspect="1"/>
          </p:cNvPicPr>
          <p:nvPr/>
        </p:nvPicPr>
        <p:blipFill rotWithShape="1">
          <a:blip r:embed="rId5" cstate="print">
            <a:clrChange>
              <a:clrFrom>
                <a:srgbClr val="FDFBFC"/>
              </a:clrFrom>
              <a:clrTo>
                <a:srgbClr val="FDFBFC">
                  <a:alpha val="0"/>
                </a:srgbClr>
              </a:clrTo>
            </a:clrChange>
            <a:extLst>
              <a:ext uri="{28A0092B-C50C-407E-A947-70E740481C1C}">
                <a14:useLocalDpi xmlns:a14="http://schemas.microsoft.com/office/drawing/2010/main" val="0"/>
              </a:ext>
            </a:extLst>
          </a:blip>
          <a:srcRect r="41356" b="25756"/>
          <a:stretch/>
        </p:blipFill>
        <p:spPr>
          <a:xfrm>
            <a:off x="5716372" y="0"/>
            <a:ext cx="1033175" cy="597299"/>
          </a:xfrm>
          <a:prstGeom prst="rect">
            <a:avLst/>
          </a:prstGeom>
        </p:spPr>
      </p:pic>
    </p:spTree>
    <p:extLst>
      <p:ext uri="{BB962C8B-B14F-4D97-AF65-F5344CB8AC3E}">
        <p14:creationId xmlns:p14="http://schemas.microsoft.com/office/powerpoint/2010/main" val="2746267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197" y="245267"/>
            <a:ext cx="7639171" cy="567349"/>
          </a:xfrm>
        </p:spPr>
        <p:txBody>
          <a:bodyPr>
            <a:normAutofit/>
          </a:bodyPr>
          <a:lstStyle/>
          <a:p>
            <a:r>
              <a:rPr lang="fr-FR" sz="3100" b="1" smtClean="0">
                <a:latin typeface="Arial" panose="020B0604020202020204" pitchFamily="34" charset="0"/>
                <a:cs typeface="Arial" panose="020B0604020202020204" pitchFamily="34" charset="0"/>
              </a:rPr>
              <a:t>Conclusion</a:t>
            </a:r>
            <a:endParaRPr lang="fr-FR" b="1">
              <a:latin typeface="Arial" panose="020B0604020202020204" pitchFamily="34" charset="0"/>
              <a:cs typeface="Arial" panose="020B0604020202020204" pitchFamily="34" charset="0"/>
            </a:endParaRPr>
          </a:p>
        </p:txBody>
      </p:sp>
      <p:sp>
        <p:nvSpPr>
          <p:cNvPr id="109" name="Shape 549" descr=" 549"/>
          <p:cNvSpPr txBox="1"/>
          <p:nvPr/>
        </p:nvSpPr>
        <p:spPr>
          <a:xfrm>
            <a:off x="2778759" y="3611688"/>
            <a:ext cx="3322320" cy="368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a:lnSpc>
                <a:spcPct val="90000"/>
              </a:lnSpc>
              <a:spcBef>
                <a:spcPts val="3200"/>
              </a:spcBef>
              <a:defRPr sz="4100" i="1"/>
            </a:lvl1pPr>
          </a:lstStyle>
          <a:p>
            <a:pPr algn="ctr"/>
            <a:r>
              <a:rPr sz="1600">
                <a:latin typeface="Arial" panose="020B0604020202020204" pitchFamily="34" charset="0"/>
                <a:cs typeface="Arial" panose="020B0604020202020204" pitchFamily="34" charset="0"/>
              </a:rPr>
              <a:t>Thank you for your attention!</a:t>
            </a:r>
          </a:p>
        </p:txBody>
      </p:sp>
      <p:sp>
        <p:nvSpPr>
          <p:cNvPr id="118" name="Shape 550" descr=" 550"/>
          <p:cNvSpPr txBox="1"/>
          <p:nvPr/>
        </p:nvSpPr>
        <p:spPr>
          <a:xfrm>
            <a:off x="1315719" y="1372740"/>
            <a:ext cx="6248400" cy="2017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p>
            <a:pPr algn="ctr" defTabSz="1473840">
              <a:lnSpc>
                <a:spcPct val="90000"/>
              </a:lnSpc>
              <a:spcBef>
                <a:spcPts val="2700"/>
              </a:spcBef>
              <a:defRPr sz="3485"/>
            </a:pPr>
            <a:r>
              <a:rPr lang="en-US" sz="2000">
                <a:latin typeface="Arial" panose="020B0604020202020204" pitchFamily="34" charset="0"/>
                <a:cs typeface="Arial" panose="020B0604020202020204" pitchFamily="34" charset="0"/>
              </a:rPr>
              <a:t>High </a:t>
            </a:r>
            <a:r>
              <a:rPr lang="en-US" sz="2000" b="1">
                <a:latin typeface="Arial" panose="020B0604020202020204" pitchFamily="34" charset="0"/>
                <a:cs typeface="Arial" panose="020B0604020202020204" pitchFamily="34" charset="0"/>
              </a:rPr>
              <a:t>potential</a:t>
            </a:r>
            <a:r>
              <a:rPr lang="en-US" sz="2000">
                <a:latin typeface="Arial" panose="020B0604020202020204" pitchFamily="34" charset="0"/>
                <a:cs typeface="Arial" panose="020B0604020202020204" pitchFamily="34" charset="0"/>
              </a:rPr>
              <a:t> for </a:t>
            </a:r>
            <a:r>
              <a:rPr lang="en-US" sz="2000" b="1">
                <a:latin typeface="Arial" panose="020B0604020202020204" pitchFamily="34" charset="0"/>
                <a:cs typeface="Arial" panose="020B0604020202020204" pitchFamily="34" charset="0"/>
              </a:rPr>
              <a:t>RCA</a:t>
            </a:r>
            <a:r>
              <a:rPr lang="en-US" sz="2000">
                <a:latin typeface="Arial" panose="020B0604020202020204" pitchFamily="34" charset="0"/>
                <a:cs typeface="Arial" panose="020B0604020202020204" pitchFamily="34" charset="0"/>
              </a:rPr>
              <a:t> in the construction </a:t>
            </a:r>
            <a:r>
              <a:rPr lang="en-US" sz="2000" smtClean="0">
                <a:latin typeface="Arial" panose="020B0604020202020204" pitchFamily="34" charset="0"/>
                <a:cs typeface="Arial" panose="020B0604020202020204" pitchFamily="34" charset="0"/>
              </a:rPr>
              <a:t>industry</a:t>
            </a:r>
            <a:br>
              <a:rPr lang="en-US" sz="2000" smtClean="0">
                <a:latin typeface="Arial" panose="020B0604020202020204" pitchFamily="34" charset="0"/>
                <a:cs typeface="Arial" panose="020B0604020202020204" pitchFamily="34" charset="0"/>
              </a:rPr>
            </a:br>
            <a:r>
              <a:rPr lang="fr-BE" sz="2000" smtClean="0">
                <a:latin typeface="Arial" panose="020B0604020202020204" pitchFamily="34" charset="0"/>
                <a:cs typeface="Arial" panose="020B0604020202020204" pitchFamily="34" charset="0"/>
              </a:rPr>
              <a:t>⬇︎</a:t>
            </a:r>
            <a:br>
              <a:rPr lang="fr-BE" sz="2000" smtClean="0">
                <a:latin typeface="Arial" panose="020B0604020202020204" pitchFamily="34" charset="0"/>
                <a:cs typeface="Arial" panose="020B0604020202020204" pitchFamily="34" charset="0"/>
              </a:rPr>
            </a:br>
            <a:r>
              <a:rPr sz="2000" smtClean="0">
                <a:latin typeface="Arial" panose="020B0604020202020204" pitchFamily="34" charset="0"/>
                <a:cs typeface="Arial" panose="020B0604020202020204" pitchFamily="34" charset="0"/>
              </a:rPr>
              <a:t>Effects on the </a:t>
            </a:r>
            <a:r>
              <a:rPr sz="2000" b="1" smtClean="0">
                <a:latin typeface="Arial" panose="020B0604020202020204" pitchFamily="34" charset="0"/>
                <a:cs typeface="Arial" panose="020B0604020202020204" pitchFamily="34" charset="0"/>
              </a:rPr>
              <a:t>durability</a:t>
            </a:r>
            <a:r>
              <a:rPr sz="2000" smtClean="0">
                <a:latin typeface="Arial" panose="020B0604020202020204" pitchFamily="34" charset="0"/>
                <a:cs typeface="Arial" panose="020B0604020202020204" pitchFamily="34" charset="0"/>
              </a:rPr>
              <a:t> (chlorides attacks) ?</a:t>
            </a:r>
            <a:r>
              <a:rPr lang="fr-BE" sz="2000">
                <a:latin typeface="Arial" panose="020B0604020202020204" pitchFamily="34" charset="0"/>
                <a:cs typeface="Arial" panose="020B0604020202020204" pitchFamily="34" charset="0"/>
              </a:rPr>
              <a:t/>
            </a:r>
            <a:br>
              <a:rPr lang="fr-BE" sz="2000">
                <a:latin typeface="Arial" panose="020B0604020202020204" pitchFamily="34" charset="0"/>
                <a:cs typeface="Arial" panose="020B0604020202020204" pitchFamily="34" charset="0"/>
              </a:rPr>
            </a:br>
            <a:r>
              <a:rPr lang="en-US" sz="2000" smtClean="0">
                <a:latin typeface="Arial" panose="020B0604020202020204" pitchFamily="34" charset="0"/>
                <a:cs typeface="Arial" panose="020B0604020202020204" pitchFamily="34" charset="0"/>
              </a:rPr>
              <a:t>⬇︎</a:t>
            </a:r>
            <a:endParaRPr lang="en-US" sz="2000">
              <a:latin typeface="Arial" panose="020B0604020202020204" pitchFamily="34" charset="0"/>
              <a:cs typeface="Arial" panose="020B0604020202020204" pitchFamily="34" charset="0"/>
            </a:endParaRPr>
          </a:p>
          <a:p>
            <a:pPr algn="ctr" defTabSz="1023018">
              <a:lnSpc>
                <a:spcPct val="80000"/>
              </a:lnSpc>
              <a:defRPr sz="3893" b="1" spc="-77"/>
            </a:pPr>
            <a:r>
              <a:rPr lang="en-US" sz="2400">
                <a:latin typeface="Arial" panose="020B0604020202020204" pitchFamily="34" charset="0"/>
                <a:cs typeface="Arial" panose="020B0604020202020204" pitchFamily="34" charset="0"/>
              </a:rPr>
              <a:t>FE</a:t>
            </a:r>
            <a:r>
              <a:rPr lang="en-US" sz="2400" baseline="31999">
                <a:latin typeface="Arial" panose="020B0604020202020204" pitchFamily="34" charset="0"/>
                <a:cs typeface="Arial" panose="020B0604020202020204" pitchFamily="34" charset="0"/>
              </a:rPr>
              <a:t>2</a:t>
            </a:r>
            <a:r>
              <a:rPr lang="en-US" sz="2400">
                <a:latin typeface="Arial" panose="020B0604020202020204" pitchFamily="34" charset="0"/>
                <a:cs typeface="Arial" panose="020B0604020202020204" pitchFamily="34" charset="0"/>
              </a:rPr>
              <a:t> Multiscale Modelling </a:t>
            </a:r>
          </a:p>
          <a:p>
            <a:pPr algn="ctr" defTabSz="1023018">
              <a:lnSpc>
                <a:spcPct val="80000"/>
              </a:lnSpc>
              <a:defRPr sz="3893" b="1" spc="-77"/>
            </a:pPr>
            <a:r>
              <a:rPr lang="en-US" sz="2400">
                <a:latin typeface="Arial" panose="020B0604020202020204" pitchFamily="34" charset="0"/>
                <a:cs typeface="Arial" panose="020B0604020202020204" pitchFamily="34" charset="0"/>
              </a:rPr>
              <a:t>of Chloride Ions Transport </a:t>
            </a:r>
          </a:p>
          <a:p>
            <a:pPr algn="ctr" defTabSz="1023018">
              <a:lnSpc>
                <a:spcPct val="80000"/>
              </a:lnSpc>
              <a:defRPr sz="3893" b="1" spc="-77"/>
            </a:pPr>
            <a:r>
              <a:rPr lang="en-US" sz="2400" smtClean="0">
                <a:latin typeface="Arial" panose="020B0604020202020204" pitchFamily="34" charset="0"/>
                <a:cs typeface="Arial" panose="020B0604020202020204" pitchFamily="34" charset="0"/>
              </a:rPr>
              <a:t>in Recycled Aggregates Concrete</a:t>
            </a:r>
          </a:p>
        </p:txBody>
      </p:sp>
    </p:spTree>
    <p:extLst>
      <p:ext uri="{BB962C8B-B14F-4D97-AF65-F5344CB8AC3E}">
        <p14:creationId xmlns:p14="http://schemas.microsoft.com/office/powerpoint/2010/main" val="1698340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185759"/>
            <a:ext cx="8229600" cy="1148013"/>
          </a:xfrm>
        </p:spPr>
        <p:txBody>
          <a:bodyPr>
            <a:normAutofit/>
          </a:bodyPr>
          <a:lstStyle/>
          <a:p>
            <a:pPr>
              <a:buClrTx/>
              <a:buSzPct val="100000"/>
              <a:buFont typeface="Arial" panose="020B0604020202020204" pitchFamily="34" charset="0"/>
              <a:buChar char="•"/>
            </a:pPr>
            <a:r>
              <a:rPr lang="fr-BE" sz="1800">
                <a:latin typeface="Arial" panose="020B0604020202020204" pitchFamily="34" charset="0"/>
                <a:cs typeface="Arial" panose="020B0604020202020204" pitchFamily="34" charset="0"/>
              </a:rPr>
              <a:t>Concrete: 1 billion tons/year in EU </a:t>
            </a:r>
            <a:r>
              <a:rPr lang="fr-BE" sz="1100" i="1">
                <a:latin typeface="Arial" panose="020B0604020202020204" pitchFamily="34" charset="0"/>
                <a:cs typeface="Arial" panose="020B0604020202020204" pitchFamily="34" charset="0"/>
              </a:rPr>
              <a:t>[Eurostat, 2014]</a:t>
            </a:r>
            <a:endParaRPr lang="fr-BE" sz="2000" i="1">
              <a:latin typeface="Arial" panose="020B0604020202020204" pitchFamily="34" charset="0"/>
              <a:cs typeface="Arial" panose="020B0604020202020204" pitchFamily="34" charset="0"/>
            </a:endParaRPr>
          </a:p>
          <a:p>
            <a:pPr>
              <a:buClrTx/>
              <a:buSzPct val="100000"/>
              <a:buFont typeface="Arial" panose="020B0604020202020204" pitchFamily="34" charset="0"/>
              <a:buChar char="•"/>
            </a:pPr>
            <a:r>
              <a:rPr lang="fr-BE" sz="1800">
                <a:latin typeface="Arial" panose="020B0604020202020204" pitchFamily="34" charset="0"/>
                <a:cs typeface="Arial" panose="020B0604020202020204" pitchFamily="34" charset="0"/>
              </a:rPr>
              <a:t>Natural Aggregates (NA): 2.8 billion tons (all uses) in EU (2017) </a:t>
            </a:r>
            <a:r>
              <a:rPr lang="fr-BE" sz="1100" i="1">
                <a:latin typeface="Arial" panose="020B0604020202020204" pitchFamily="34" charset="0"/>
                <a:cs typeface="Arial" panose="020B0604020202020204" pitchFamily="34" charset="0"/>
              </a:rPr>
              <a:t>[UEPG, 2018]</a:t>
            </a:r>
            <a:endParaRPr lang="fr-BE" sz="1100">
              <a:latin typeface="Arial" panose="020B0604020202020204" pitchFamily="34" charset="0"/>
              <a:cs typeface="Arial" panose="020B0604020202020204" pitchFamily="34" charset="0"/>
            </a:endParaRPr>
          </a:p>
          <a:p>
            <a:pPr>
              <a:buClrTx/>
              <a:buSzPct val="100000"/>
              <a:buFont typeface="Arial" panose="020B0604020202020204" pitchFamily="34" charset="0"/>
              <a:buChar char="•"/>
            </a:pPr>
            <a:r>
              <a:rPr lang="fr-BE" sz="1800">
                <a:latin typeface="Arial" panose="020B0604020202020204" pitchFamily="34" charset="0"/>
                <a:cs typeface="Arial" panose="020B0604020202020204" pitchFamily="34" charset="0"/>
              </a:rPr>
              <a:t>C&amp;D Waste: 374 million tons in EU (2016) (30% total) </a:t>
            </a:r>
            <a:r>
              <a:rPr lang="fr-BE" sz="1100" i="1">
                <a:latin typeface="Arial" panose="020B0604020202020204" pitchFamily="34" charset="0"/>
                <a:cs typeface="Arial" panose="020B0604020202020204" pitchFamily="34" charset="0"/>
              </a:rPr>
              <a:t>[European Commission, 2019</a:t>
            </a:r>
            <a:r>
              <a:rPr lang="fr-BE" sz="1100" i="1" smtClean="0">
                <a:latin typeface="Arial" panose="020B0604020202020204" pitchFamily="34" charset="0"/>
                <a:cs typeface="Arial" panose="020B0604020202020204" pitchFamily="34" charset="0"/>
              </a:rPr>
              <a:t>]</a:t>
            </a:r>
            <a:endParaRPr lang="fr-BE" sz="1100">
              <a:latin typeface="Arial" panose="020B0604020202020204" pitchFamily="34" charset="0"/>
              <a:cs typeface="Arial" panose="020B0604020202020204" pitchFamily="34" charset="0"/>
            </a:endParaRPr>
          </a:p>
        </p:txBody>
      </p:sp>
      <p:sp>
        <p:nvSpPr>
          <p:cNvPr id="3" name="Titre 2"/>
          <p:cNvSpPr>
            <a:spLocks noGrp="1"/>
          </p:cNvSpPr>
          <p:nvPr>
            <p:ph type="title"/>
          </p:nvPr>
        </p:nvSpPr>
        <p:spPr>
          <a:xfrm>
            <a:off x="457197" y="245267"/>
            <a:ext cx="7639171" cy="567349"/>
          </a:xfrm>
        </p:spPr>
        <p:txBody>
          <a:bodyPr>
            <a:normAutofit/>
          </a:bodyPr>
          <a:lstStyle/>
          <a:p>
            <a:r>
              <a:rPr lang="fr-FR" sz="3100" b="1" smtClean="0">
                <a:latin typeface="Arial" panose="020B0604020202020204" pitchFamily="34" charset="0"/>
                <a:cs typeface="Arial" panose="020B0604020202020204" pitchFamily="34" charset="0"/>
              </a:rPr>
              <a:t>Contextualisation</a:t>
            </a:r>
            <a:endParaRPr lang="fr-FR" b="1">
              <a:latin typeface="Arial" panose="020B0604020202020204" pitchFamily="34" charset="0"/>
              <a:cs typeface="Arial" panose="020B0604020202020204" pitchFamily="34" charset="0"/>
            </a:endParaRPr>
          </a:p>
        </p:txBody>
      </p:sp>
      <p:sp>
        <p:nvSpPr>
          <p:cNvPr id="4" name="Titre 2"/>
          <p:cNvSpPr txBox="1">
            <a:spLocks/>
          </p:cNvSpPr>
          <p:nvPr/>
        </p:nvSpPr>
        <p:spPr>
          <a:xfrm>
            <a:off x="457198" y="618410"/>
            <a:ext cx="7639171" cy="567349"/>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b="0" kern="1200">
                <a:solidFill>
                  <a:srgbClr val="F07F3C"/>
                </a:solidFill>
                <a:latin typeface="+mj-lt"/>
                <a:ea typeface="+mj-ea"/>
                <a:cs typeface="+mj-cs"/>
              </a:defRPr>
            </a:lvl1pPr>
          </a:lstStyle>
          <a:p>
            <a:r>
              <a:rPr lang="fr-FR" sz="2400" smtClean="0">
                <a:solidFill>
                  <a:schemeClr val="tx1"/>
                </a:solidFill>
                <a:latin typeface="Arial" panose="020B0604020202020204" pitchFamily="34" charset="0"/>
                <a:cs typeface="Arial" panose="020B0604020202020204" pitchFamily="34" charset="0"/>
              </a:rPr>
              <a:t>Environmental Concerns</a:t>
            </a:r>
            <a:endParaRPr lang="fr-FR" sz="2800">
              <a:solidFill>
                <a:schemeClr val="tx1"/>
              </a:solidFill>
              <a:latin typeface="Arial" panose="020B0604020202020204" pitchFamily="34" charset="0"/>
              <a:cs typeface="Arial" panose="020B0604020202020204" pitchFamily="34" charset="0"/>
            </a:endParaRPr>
          </a:p>
        </p:txBody>
      </p:sp>
      <p:grpSp>
        <p:nvGrpSpPr>
          <p:cNvPr id="10" name="Groupe 9"/>
          <p:cNvGrpSpPr/>
          <p:nvPr/>
        </p:nvGrpSpPr>
        <p:grpSpPr>
          <a:xfrm>
            <a:off x="3431605" y="2706915"/>
            <a:ext cx="2280789" cy="2292025"/>
            <a:chOff x="3133198" y="5540889"/>
            <a:chExt cx="4628243" cy="4772637"/>
          </a:xfrm>
        </p:grpSpPr>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t="15913" b="6229"/>
            <a:stretch/>
          </p:blipFill>
          <p:spPr>
            <a:xfrm>
              <a:off x="3246675" y="5540889"/>
              <a:ext cx="4401288" cy="3426794"/>
            </a:xfrm>
            <a:prstGeom prst="rect">
              <a:avLst/>
            </a:prstGeom>
          </p:spPr>
        </p:pic>
        <p:sp>
          <p:nvSpPr>
            <p:cNvPr id="12" name="Rectangle 11"/>
            <p:cNvSpPr/>
            <p:nvPr/>
          </p:nvSpPr>
          <p:spPr>
            <a:xfrm>
              <a:off x="3133198" y="8967684"/>
              <a:ext cx="4628243" cy="1345842"/>
            </a:xfrm>
            <a:prstGeom prst="rect">
              <a:avLst/>
            </a:prstGeom>
          </p:spPr>
          <p:txBody>
            <a:bodyPr wrap="square">
              <a:spAutoFit/>
            </a:bodyPr>
            <a:lstStyle/>
            <a:p>
              <a:pPr algn="ctr"/>
              <a:r>
                <a:rPr lang="fr-BE" sz="1200" i="1"/>
                <a:t>[https://www.futurerecycling.com.au/sustainability/circular-economy/,2020]</a:t>
              </a:r>
              <a:endParaRPr lang="fr-BE" i="1"/>
            </a:p>
          </p:txBody>
        </p:sp>
      </p:grpSp>
      <p:sp>
        <p:nvSpPr>
          <p:cNvPr id="5" name="Rectangle 4"/>
          <p:cNvSpPr/>
          <p:nvPr/>
        </p:nvSpPr>
        <p:spPr>
          <a:xfrm>
            <a:off x="457197" y="2233196"/>
            <a:ext cx="8229603" cy="384721"/>
          </a:xfrm>
          <a:prstGeom prst="rect">
            <a:avLst/>
          </a:prstGeom>
        </p:spPr>
        <p:txBody>
          <a:bodyPr wrap="square">
            <a:spAutoFit/>
          </a:bodyPr>
          <a:lstStyle/>
          <a:p>
            <a:pPr marL="0" lvl="5" indent="0" algn="ctr">
              <a:buSzTx/>
              <a:buNone/>
            </a:pPr>
            <a:r>
              <a:rPr lang="fr-BE">
                <a:latin typeface="Arial" panose="020B0604020202020204" pitchFamily="34" charset="0"/>
                <a:cs typeface="Arial" panose="020B0604020202020204" pitchFamily="34" charset="0"/>
              </a:rPr>
              <a:t>→ </a:t>
            </a:r>
            <a:r>
              <a:rPr lang="fr-BE" sz="1900" b="1">
                <a:latin typeface="Arial" panose="020B0604020202020204" pitchFamily="34" charset="0"/>
                <a:cs typeface="Arial" panose="020B0604020202020204" pitchFamily="34" charset="0"/>
              </a:rPr>
              <a:t>Recycled Concrete Aggregates (RCA)</a:t>
            </a:r>
            <a:r>
              <a:rPr lang="fr-BE" sz="1900">
                <a:latin typeface="Arial" panose="020B0604020202020204" pitchFamily="34" charset="0"/>
                <a:cs typeface="Arial" panose="020B0604020202020204" pitchFamily="34" charset="0"/>
              </a:rPr>
              <a:t> = NA + Residual cement paste</a:t>
            </a:r>
          </a:p>
        </p:txBody>
      </p:sp>
    </p:spTree>
    <p:extLst>
      <p:ext uri="{BB962C8B-B14F-4D97-AF65-F5344CB8AC3E}">
        <p14:creationId xmlns:p14="http://schemas.microsoft.com/office/powerpoint/2010/main" val="3755239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197" y="245267"/>
            <a:ext cx="7639171" cy="567349"/>
          </a:xfrm>
        </p:spPr>
        <p:txBody>
          <a:bodyPr>
            <a:normAutofit/>
          </a:bodyPr>
          <a:lstStyle/>
          <a:p>
            <a:r>
              <a:rPr lang="fr-FR" sz="3100" b="1" smtClean="0">
                <a:latin typeface="Arial" panose="020B0604020202020204" pitchFamily="34" charset="0"/>
                <a:cs typeface="Arial" panose="020B0604020202020204" pitchFamily="34" charset="0"/>
              </a:rPr>
              <a:t>Contextualisation</a:t>
            </a:r>
            <a:endParaRPr lang="fr-FR" b="1">
              <a:latin typeface="Arial" panose="020B0604020202020204" pitchFamily="34" charset="0"/>
              <a:cs typeface="Arial" panose="020B0604020202020204" pitchFamily="34" charset="0"/>
            </a:endParaRPr>
          </a:p>
        </p:txBody>
      </p:sp>
      <p:sp>
        <p:nvSpPr>
          <p:cNvPr id="4" name="Titre 2"/>
          <p:cNvSpPr txBox="1">
            <a:spLocks/>
          </p:cNvSpPr>
          <p:nvPr/>
        </p:nvSpPr>
        <p:spPr>
          <a:xfrm>
            <a:off x="457198" y="618410"/>
            <a:ext cx="7639171" cy="567349"/>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b="0" kern="1200">
                <a:solidFill>
                  <a:srgbClr val="F07F3C"/>
                </a:solidFill>
                <a:latin typeface="+mj-lt"/>
                <a:ea typeface="+mj-ea"/>
                <a:cs typeface="+mj-cs"/>
              </a:defRPr>
            </a:lvl1pPr>
          </a:lstStyle>
          <a:p>
            <a:r>
              <a:rPr lang="fr-FR" sz="2400" smtClean="0">
                <a:solidFill>
                  <a:schemeClr val="tx1"/>
                </a:solidFill>
                <a:latin typeface="Arial" panose="020B0604020202020204" pitchFamily="34" charset="0"/>
                <a:cs typeface="Arial" panose="020B0604020202020204" pitchFamily="34" charset="0"/>
              </a:rPr>
              <a:t>Chlorides Attacks</a:t>
            </a:r>
            <a:endParaRPr lang="fr-FR" sz="2800">
              <a:solidFill>
                <a:schemeClr val="tx1"/>
              </a:solidFill>
              <a:latin typeface="Arial" panose="020B0604020202020204" pitchFamily="34" charset="0"/>
              <a:cs typeface="Arial" panose="020B0604020202020204" pitchFamily="34" charset="0"/>
            </a:endParaRPr>
          </a:p>
        </p:txBody>
      </p:sp>
      <p:grpSp>
        <p:nvGrpSpPr>
          <p:cNvPr id="6" name="Groupe 5"/>
          <p:cNvGrpSpPr/>
          <p:nvPr/>
        </p:nvGrpSpPr>
        <p:grpSpPr>
          <a:xfrm>
            <a:off x="5891470" y="989097"/>
            <a:ext cx="2400813" cy="4010355"/>
            <a:chOff x="10780783" y="1590869"/>
            <a:chExt cx="4922947" cy="8161983"/>
          </a:xfrm>
        </p:grpSpPr>
        <p:grpSp>
          <p:nvGrpSpPr>
            <p:cNvPr id="21" name="Groupe 20"/>
            <p:cNvGrpSpPr/>
            <p:nvPr/>
          </p:nvGrpSpPr>
          <p:grpSpPr>
            <a:xfrm>
              <a:off x="10780783" y="6779950"/>
              <a:ext cx="4922947" cy="2972902"/>
              <a:chOff x="10780783" y="6779950"/>
              <a:chExt cx="4922947" cy="2972902"/>
            </a:xfrm>
          </p:grpSpPr>
          <p:sp>
            <p:nvSpPr>
              <p:cNvPr id="22" name="ZoneTexte 21"/>
              <p:cNvSpPr txBox="1"/>
              <p:nvPr/>
            </p:nvSpPr>
            <p:spPr>
              <a:xfrm>
                <a:off x="12005099" y="9250366"/>
                <a:ext cx="2676576" cy="5024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fr-BE" sz="700" i="1" smtClean="0"/>
                  <a:t>[Raupach &amp; Büttner, 2014]</a:t>
                </a:r>
                <a:endParaRPr lang="fr-BE" sz="700" i="1"/>
              </a:p>
            </p:txBody>
          </p:sp>
          <p:grpSp>
            <p:nvGrpSpPr>
              <p:cNvPr id="23" name="Groupe 22"/>
              <p:cNvGrpSpPr/>
              <p:nvPr/>
            </p:nvGrpSpPr>
            <p:grpSpPr>
              <a:xfrm>
                <a:off x="10780783" y="6779950"/>
                <a:ext cx="4922947" cy="2547257"/>
                <a:chOff x="10780783" y="6779950"/>
                <a:chExt cx="4922947" cy="2547257"/>
              </a:xfrm>
            </p:grpSpPr>
            <p:pic>
              <p:nvPicPr>
                <p:cNvPr id="24" name="Image 23"/>
                <p:cNvPicPr>
                  <a:picLocks noChangeAspect="1"/>
                </p:cNvPicPr>
                <p:nvPr/>
              </p:nvPicPr>
              <p:blipFill rotWithShape="1">
                <a:blip r:embed="rId3">
                  <a:extLst>
                    <a:ext uri="{28A0092B-C50C-407E-A947-70E740481C1C}">
                      <a14:useLocalDpi xmlns:a14="http://schemas.microsoft.com/office/drawing/2010/main" val="0"/>
                    </a:ext>
                  </a:extLst>
                </a:blip>
                <a:srcRect t="12689" b="9396"/>
                <a:stretch/>
              </p:blipFill>
              <p:spPr>
                <a:xfrm>
                  <a:off x="10780783" y="6779950"/>
                  <a:ext cx="4922947" cy="2547257"/>
                </a:xfrm>
                <a:prstGeom prst="rect">
                  <a:avLst/>
                </a:prstGeom>
              </p:spPr>
            </p:pic>
            <p:sp>
              <p:nvSpPr>
                <p:cNvPr id="25" name="Ellipse 24"/>
                <p:cNvSpPr/>
                <p:nvPr/>
              </p:nvSpPr>
              <p:spPr>
                <a:xfrm>
                  <a:off x="12487448" y="7178366"/>
                  <a:ext cx="1711877" cy="1652125"/>
                </a:xfrm>
                <a:prstGeom prst="ellipse">
                  <a:avLst/>
                </a:prstGeom>
                <a:noFill/>
                <a:ln w="508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26" name="Groupe 25"/>
            <p:cNvGrpSpPr/>
            <p:nvPr/>
          </p:nvGrpSpPr>
          <p:grpSpPr>
            <a:xfrm>
              <a:off x="10948436" y="1590869"/>
              <a:ext cx="4587638" cy="5066708"/>
              <a:chOff x="10948436" y="1590869"/>
              <a:chExt cx="4587638" cy="5066708"/>
            </a:xfrm>
          </p:grpSpPr>
          <p:pic>
            <p:nvPicPr>
              <p:cNvPr id="27" name="Imag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436" y="1590869"/>
                <a:ext cx="4587638" cy="4663844"/>
              </a:xfrm>
              <a:prstGeom prst="rect">
                <a:avLst/>
              </a:prstGeom>
            </p:spPr>
          </p:pic>
          <p:sp>
            <p:nvSpPr>
              <p:cNvPr id="28" name="ZoneTexte 27"/>
              <p:cNvSpPr txBox="1"/>
              <p:nvPr/>
            </p:nvSpPr>
            <p:spPr>
              <a:xfrm>
                <a:off x="12005098" y="6155091"/>
                <a:ext cx="2676578" cy="5024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fr-BE" sz="700" i="1" smtClean="0"/>
                  <a:t>[Raupach &amp; Büttner, 2014]</a:t>
                </a:r>
                <a:endParaRPr lang="fr-BE" sz="700" i="1"/>
              </a:p>
            </p:txBody>
          </p:sp>
        </p:grpSp>
      </p:grpSp>
      <p:grpSp>
        <p:nvGrpSpPr>
          <p:cNvPr id="9" name="Groupe 8"/>
          <p:cNvGrpSpPr/>
          <p:nvPr/>
        </p:nvGrpSpPr>
        <p:grpSpPr>
          <a:xfrm>
            <a:off x="213152" y="1393531"/>
            <a:ext cx="4270264" cy="1720702"/>
            <a:chOff x="213152" y="1393531"/>
            <a:chExt cx="4270264" cy="1720702"/>
          </a:xfrm>
        </p:grpSpPr>
        <p:sp>
          <p:nvSpPr>
            <p:cNvPr id="45" name="ZoneTexte 44"/>
            <p:cNvSpPr txBox="1"/>
            <p:nvPr/>
          </p:nvSpPr>
          <p:spPr>
            <a:xfrm>
              <a:off x="1708295" y="1393531"/>
              <a:ext cx="1411433" cy="1840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r>
                <a:rPr lang="fr-BE" sz="844" i="1"/>
                <a:t>[Ployaert, 2008]</a:t>
              </a:r>
            </a:p>
          </p:txBody>
        </p:sp>
        <p:grpSp>
          <p:nvGrpSpPr>
            <p:cNvPr id="8" name="Groupe 7"/>
            <p:cNvGrpSpPr/>
            <p:nvPr/>
          </p:nvGrpSpPr>
          <p:grpSpPr>
            <a:xfrm>
              <a:off x="213152" y="1577504"/>
              <a:ext cx="4270264" cy="1536729"/>
              <a:chOff x="213152" y="1577504"/>
              <a:chExt cx="4270264" cy="1536729"/>
            </a:xfrm>
          </p:grpSpPr>
          <p:grpSp>
            <p:nvGrpSpPr>
              <p:cNvPr id="42" name="Groupe 41"/>
              <p:cNvGrpSpPr/>
              <p:nvPr/>
            </p:nvGrpSpPr>
            <p:grpSpPr>
              <a:xfrm>
                <a:off x="213152" y="1577504"/>
                <a:ext cx="4270264" cy="1536729"/>
                <a:chOff x="404210" y="2991357"/>
                <a:chExt cx="8097933" cy="2914182"/>
              </a:xfrm>
            </p:grpSpPr>
            <p:pic>
              <p:nvPicPr>
                <p:cNvPr id="43" name="Imag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210" y="2991357"/>
                  <a:ext cx="8097933" cy="2914182"/>
                </a:xfrm>
                <a:prstGeom prst="rect">
                  <a:avLst/>
                </a:prstGeom>
              </p:spPr>
            </p:pic>
            <p:sp>
              <p:nvSpPr>
                <p:cNvPr id="44" name="ZoneTexte 43"/>
                <p:cNvSpPr txBox="1"/>
                <p:nvPr/>
              </p:nvSpPr>
              <p:spPr>
                <a:xfrm>
                  <a:off x="654371" y="3429568"/>
                  <a:ext cx="1696439" cy="194985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pPr algn="ctr" defTabSz="914301" hangingPunct="0"/>
                  <a:r>
                    <a:rPr lang="en-GB" sz="1055">
                      <a:solidFill>
                        <a:srgbClr val="000000"/>
                      </a:solidFill>
                      <a:latin typeface="Arial" panose="020B0604020202020204" pitchFamily="34" charset="0"/>
                      <a:cs typeface="Arial" panose="020B0604020202020204" pitchFamily="34" charset="0"/>
                      <a:sym typeface="Helvetica Neue"/>
                    </a:rPr>
                    <a:t>Sea water, sea wind, deicing salts, mixing constituents, …</a:t>
                  </a:r>
                  <a:endParaRPr lang="en-GB" sz="949">
                    <a:solidFill>
                      <a:srgbClr val="000000"/>
                    </a:solidFill>
                    <a:latin typeface="Arial" panose="020B0604020202020204" pitchFamily="34" charset="0"/>
                    <a:cs typeface="Arial" panose="020B0604020202020204" pitchFamily="34" charset="0"/>
                    <a:sym typeface="Helvetica Neue"/>
                  </a:endParaRPr>
                </a:p>
              </p:txBody>
            </p:sp>
          </p:grpSp>
          <p:sp>
            <p:nvSpPr>
              <p:cNvPr id="54" name="ZoneTexte 53"/>
              <p:cNvSpPr txBox="1"/>
              <p:nvPr/>
            </p:nvSpPr>
            <p:spPr>
              <a:xfrm>
                <a:off x="1430431" y="1690652"/>
                <a:ext cx="667089" cy="216451"/>
              </a:xfrm>
              <a:prstGeom prst="rect">
                <a:avLst/>
              </a:prstGeom>
              <a:solidFill>
                <a:srgbClr val="C3C4C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pPr algn="ctr" defTabSz="914301" hangingPunct="0"/>
                <a:r>
                  <a:rPr lang="en-GB" sz="1055">
                    <a:solidFill>
                      <a:srgbClr val="000000"/>
                    </a:solidFill>
                    <a:sym typeface="Helvetica Neue"/>
                  </a:rPr>
                  <a:t>Concrete</a:t>
                </a:r>
                <a:endParaRPr lang="en-GB" sz="949">
                  <a:solidFill>
                    <a:srgbClr val="000000"/>
                  </a:solidFill>
                  <a:sym typeface="Helvetica Neue"/>
                </a:endParaRPr>
              </a:p>
            </p:txBody>
          </p:sp>
        </p:grpSp>
      </p:grpSp>
      <p:grpSp>
        <p:nvGrpSpPr>
          <p:cNvPr id="7" name="Groupe 6"/>
          <p:cNvGrpSpPr/>
          <p:nvPr/>
        </p:nvGrpSpPr>
        <p:grpSpPr>
          <a:xfrm>
            <a:off x="224181" y="1567813"/>
            <a:ext cx="4241009" cy="1513268"/>
            <a:chOff x="227778" y="1574858"/>
            <a:chExt cx="4241009" cy="1513268"/>
          </a:xfrm>
        </p:grpSpPr>
        <p:pic>
          <p:nvPicPr>
            <p:cNvPr id="47" name="Imag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778" y="1574858"/>
              <a:ext cx="4241009" cy="1513268"/>
            </a:xfrm>
            <a:prstGeom prst="rect">
              <a:avLst/>
            </a:prstGeom>
          </p:spPr>
        </p:pic>
        <p:sp>
          <p:nvSpPr>
            <p:cNvPr id="48" name="ZoneTexte 47"/>
            <p:cNvSpPr txBox="1"/>
            <p:nvPr/>
          </p:nvSpPr>
          <p:spPr>
            <a:xfrm>
              <a:off x="329792" y="1782689"/>
              <a:ext cx="935966" cy="28121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pPr algn="ctr" defTabSz="914301" hangingPunct="0"/>
              <a:r>
                <a:rPr lang="en-GB" sz="1476">
                  <a:solidFill>
                    <a:srgbClr val="000000"/>
                  </a:solidFill>
                  <a:sym typeface="Helvetica Neue"/>
                </a:rPr>
                <a:t>oxygen</a:t>
              </a:r>
              <a:endParaRPr lang="en-GB" sz="1160">
                <a:solidFill>
                  <a:srgbClr val="000000"/>
                </a:solidFill>
                <a:sym typeface="Helvetica Neue"/>
              </a:endParaRPr>
            </a:p>
          </p:txBody>
        </p:sp>
        <p:sp>
          <p:nvSpPr>
            <p:cNvPr id="49" name="ZoneTexte 48"/>
            <p:cNvSpPr txBox="1"/>
            <p:nvPr/>
          </p:nvSpPr>
          <p:spPr>
            <a:xfrm>
              <a:off x="329792" y="2712208"/>
              <a:ext cx="935966" cy="28121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pPr algn="ctr" defTabSz="914301" hangingPunct="0"/>
              <a:r>
                <a:rPr lang="en-GB" sz="1476">
                  <a:solidFill>
                    <a:srgbClr val="000000"/>
                  </a:solidFill>
                  <a:sym typeface="Helvetica Neue"/>
                </a:rPr>
                <a:t>water</a:t>
              </a:r>
              <a:endParaRPr lang="en-GB" sz="1160">
                <a:solidFill>
                  <a:srgbClr val="000000"/>
                </a:solidFill>
                <a:sym typeface="Helvetica Neue"/>
              </a:endParaRPr>
            </a:p>
          </p:txBody>
        </p:sp>
        <p:sp>
          <p:nvSpPr>
            <p:cNvPr id="50" name="ZoneTexte 49"/>
            <p:cNvSpPr txBox="1"/>
            <p:nvPr/>
          </p:nvSpPr>
          <p:spPr>
            <a:xfrm>
              <a:off x="1663439" y="2457992"/>
              <a:ext cx="1168178" cy="508326"/>
            </a:xfrm>
            <a:prstGeom prst="rect">
              <a:avLst/>
            </a:prstGeom>
            <a:solidFill>
              <a:srgbClr val="C3C4C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pPr algn="ctr" defTabSz="914301" hangingPunct="0"/>
              <a:r>
                <a:rPr lang="en-GB" sz="1476">
                  <a:solidFill>
                    <a:srgbClr val="000000"/>
                  </a:solidFill>
                  <a:latin typeface="Arial" panose="020B0604020202020204" pitchFamily="34" charset="0"/>
                  <a:cs typeface="Arial" panose="020B0604020202020204" pitchFamily="34" charset="0"/>
                  <a:sym typeface="Helvetica Neue"/>
                </a:rPr>
                <a:t>Porosity,</a:t>
              </a:r>
              <a:br>
                <a:rPr lang="en-GB" sz="1476">
                  <a:solidFill>
                    <a:srgbClr val="000000"/>
                  </a:solidFill>
                  <a:latin typeface="Arial" panose="020B0604020202020204" pitchFamily="34" charset="0"/>
                  <a:cs typeface="Arial" panose="020B0604020202020204" pitchFamily="34" charset="0"/>
                  <a:sym typeface="Helvetica Neue"/>
                </a:rPr>
              </a:br>
              <a:r>
                <a:rPr lang="en-GB" sz="1476">
                  <a:solidFill>
                    <a:srgbClr val="000000"/>
                  </a:solidFill>
                  <a:latin typeface="Arial" panose="020B0604020202020204" pitchFamily="34" charset="0"/>
                  <a:cs typeface="Arial" panose="020B0604020202020204" pitchFamily="34" charset="0"/>
                  <a:sym typeface="Helvetica Neue"/>
                </a:rPr>
                <a:t>Cracks, …</a:t>
              </a:r>
              <a:endParaRPr lang="en-GB" sz="1160">
                <a:solidFill>
                  <a:srgbClr val="000000"/>
                </a:solidFill>
                <a:latin typeface="Arial" panose="020B0604020202020204" pitchFamily="34" charset="0"/>
                <a:cs typeface="Arial" panose="020B0604020202020204" pitchFamily="34" charset="0"/>
                <a:sym typeface="Helvetica Neue"/>
              </a:endParaRPr>
            </a:p>
          </p:txBody>
        </p:sp>
      </p:grpSp>
      <p:grpSp>
        <p:nvGrpSpPr>
          <p:cNvPr id="5" name="Groupe 4"/>
          <p:cNvGrpSpPr/>
          <p:nvPr/>
        </p:nvGrpSpPr>
        <p:grpSpPr>
          <a:xfrm>
            <a:off x="224181" y="1321317"/>
            <a:ext cx="5541262" cy="2413172"/>
            <a:chOff x="227779" y="1335738"/>
            <a:chExt cx="5541262" cy="2413172"/>
          </a:xfrm>
        </p:grpSpPr>
        <p:grpSp>
          <p:nvGrpSpPr>
            <p:cNvPr id="51" name="Groupe 50"/>
            <p:cNvGrpSpPr/>
            <p:nvPr/>
          </p:nvGrpSpPr>
          <p:grpSpPr>
            <a:xfrm>
              <a:off x="227779" y="1570833"/>
              <a:ext cx="4270264" cy="2178077"/>
              <a:chOff x="445348" y="2991357"/>
              <a:chExt cx="7967685" cy="4130405"/>
            </a:xfrm>
          </p:grpSpPr>
          <p:pic>
            <p:nvPicPr>
              <p:cNvPr id="52" name="Image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348" y="2991357"/>
                <a:ext cx="7967685" cy="4130405"/>
              </a:xfrm>
              <a:prstGeom prst="rect">
                <a:avLst/>
              </a:prstGeom>
            </p:spPr>
          </p:pic>
          <p:sp>
            <p:nvSpPr>
              <p:cNvPr id="53" name="ZoneTexte 52"/>
              <p:cNvSpPr txBox="1"/>
              <p:nvPr/>
            </p:nvSpPr>
            <p:spPr>
              <a:xfrm>
                <a:off x="2390504" y="6127229"/>
                <a:ext cx="2656939" cy="96396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pPr algn="ctr" defTabSz="914301" hangingPunct="0"/>
                <a:r>
                  <a:rPr lang="en-GB" sz="1476">
                    <a:solidFill>
                      <a:srgbClr val="000000"/>
                    </a:solidFill>
                    <a:latin typeface="Arial" panose="020B0604020202020204" pitchFamily="34" charset="0"/>
                    <a:cs typeface="Arial" panose="020B0604020202020204" pitchFamily="34" charset="0"/>
                    <a:sym typeface="Helvetica Neue"/>
                  </a:rPr>
                  <a:t>Corrosion by</a:t>
                </a:r>
              </a:p>
              <a:p>
                <a:pPr algn="ctr" defTabSz="914301" hangingPunct="0"/>
                <a:r>
                  <a:rPr lang="en-GB" sz="1476">
                    <a:latin typeface="Arial" panose="020B0604020202020204" pitchFamily="34" charset="0"/>
                    <a:cs typeface="Arial" panose="020B0604020202020204" pitchFamily="34" charset="0"/>
                  </a:rPr>
                  <a:t>“pitting”</a:t>
                </a:r>
                <a:endParaRPr lang="en-GB" sz="1160">
                  <a:solidFill>
                    <a:srgbClr val="000000"/>
                  </a:solidFill>
                  <a:latin typeface="Arial" panose="020B0604020202020204" pitchFamily="34" charset="0"/>
                  <a:cs typeface="Arial" panose="020B0604020202020204" pitchFamily="34" charset="0"/>
                  <a:sym typeface="Helvetica Neue"/>
                </a:endParaRPr>
              </a:p>
            </p:txBody>
          </p:sp>
        </p:grpSp>
        <p:grpSp>
          <p:nvGrpSpPr>
            <p:cNvPr id="2" name="Groupe 1"/>
            <p:cNvGrpSpPr/>
            <p:nvPr/>
          </p:nvGrpSpPr>
          <p:grpSpPr>
            <a:xfrm>
              <a:off x="2918508" y="1335738"/>
              <a:ext cx="2850533" cy="1379063"/>
              <a:chOff x="2918508" y="1335738"/>
              <a:chExt cx="2850533" cy="1379063"/>
            </a:xfrm>
          </p:grpSpPr>
          <p:sp>
            <p:nvSpPr>
              <p:cNvPr id="55" name="Ellipse 54"/>
              <p:cNvSpPr/>
              <p:nvPr/>
            </p:nvSpPr>
            <p:spPr>
              <a:xfrm>
                <a:off x="2918508" y="2025269"/>
                <a:ext cx="487796" cy="485839"/>
              </a:xfrm>
              <a:prstGeom prst="ellipse">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pPr algn="ctr" defTabSz="308049" hangingPunct="0"/>
                <a:endParaRPr lang="en-GB" sz="1160">
                  <a:solidFill>
                    <a:srgbClr val="FFFFFF"/>
                  </a:solidFill>
                  <a:latin typeface="Helvetica Neue Medium"/>
                  <a:ea typeface="Helvetica Neue Medium"/>
                  <a:cs typeface="Helvetica Neue Medium"/>
                  <a:sym typeface="Helvetica Neue Medium"/>
                </a:endParaRPr>
              </a:p>
            </p:txBody>
          </p:sp>
          <p:sp>
            <p:nvSpPr>
              <p:cNvPr id="58" name="Arc 57"/>
              <p:cNvSpPr/>
              <p:nvPr/>
            </p:nvSpPr>
            <p:spPr>
              <a:xfrm>
                <a:off x="3234107" y="1335738"/>
                <a:ext cx="2534934" cy="1379063"/>
              </a:xfrm>
              <a:prstGeom prst="arc">
                <a:avLst>
                  <a:gd name="adj1" fmla="val 10787114"/>
                  <a:gd name="adj2" fmla="val 17150702"/>
                </a:avLst>
              </a:prstGeom>
              <a:noFill/>
              <a:ln w="76200" cap="flat">
                <a:solidFill>
                  <a:srgbClr val="FF0000"/>
                </a:solidFill>
                <a:prstDash val="solid"/>
                <a:miter lim="400000"/>
                <a:headEnd type="none" w="med" len="med"/>
                <a:tailEnd type="arrow"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218" tIns="24109" rIns="48218" bIns="24109" numCol="1" spcCol="38100" rtlCol="0" anchor="t">
                <a:noAutofit/>
              </a:bodyPr>
              <a:lstStyle/>
              <a:p>
                <a:pPr defTabSz="482163" latinLnBrk="1" hangingPunct="0"/>
                <a:endParaRPr lang="en-GB" sz="949">
                  <a:solidFill>
                    <a:srgbClr val="000000"/>
                  </a:solidFill>
                </a:endParaRPr>
              </a:p>
            </p:txBody>
          </p:sp>
        </p:grpSp>
      </p:grpSp>
    </p:spTree>
    <p:extLst>
      <p:ext uri="{BB962C8B-B14F-4D97-AF65-F5344CB8AC3E}">
        <p14:creationId xmlns:p14="http://schemas.microsoft.com/office/powerpoint/2010/main" val="3412778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197" y="245267"/>
            <a:ext cx="7639171" cy="567349"/>
          </a:xfrm>
        </p:spPr>
        <p:txBody>
          <a:bodyPr>
            <a:normAutofit/>
          </a:bodyPr>
          <a:lstStyle/>
          <a:p>
            <a:r>
              <a:rPr lang="fr-FR" sz="3100" b="1" smtClean="0">
                <a:latin typeface="Arial" panose="020B0604020202020204" pitchFamily="34" charset="0"/>
                <a:cs typeface="Arial" panose="020B0604020202020204" pitchFamily="34" charset="0"/>
              </a:rPr>
              <a:t>Contextualisation</a:t>
            </a:r>
            <a:endParaRPr lang="fr-FR" b="1">
              <a:latin typeface="Arial" panose="020B0604020202020204" pitchFamily="34" charset="0"/>
              <a:cs typeface="Arial" panose="020B0604020202020204" pitchFamily="34" charset="0"/>
            </a:endParaRPr>
          </a:p>
        </p:txBody>
      </p:sp>
      <p:sp>
        <p:nvSpPr>
          <p:cNvPr id="4" name="Titre 2"/>
          <p:cNvSpPr txBox="1">
            <a:spLocks/>
          </p:cNvSpPr>
          <p:nvPr/>
        </p:nvSpPr>
        <p:spPr>
          <a:xfrm>
            <a:off x="457198" y="618410"/>
            <a:ext cx="7639171" cy="567349"/>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b="0" kern="1200">
                <a:solidFill>
                  <a:srgbClr val="F07F3C"/>
                </a:solidFill>
                <a:latin typeface="+mj-lt"/>
                <a:ea typeface="+mj-ea"/>
                <a:cs typeface="+mj-cs"/>
              </a:defRPr>
            </a:lvl1pPr>
          </a:lstStyle>
          <a:p>
            <a:r>
              <a:rPr lang="fr-FR" sz="2400" smtClean="0">
                <a:solidFill>
                  <a:schemeClr val="tx1"/>
                </a:solidFill>
                <a:latin typeface="Arial" panose="020B0604020202020204" pitchFamily="34" charset="0"/>
                <a:cs typeface="Arial" panose="020B0604020202020204" pitchFamily="34" charset="0"/>
              </a:rPr>
              <a:t>Influence of RCA</a:t>
            </a:r>
            <a:endParaRPr lang="fr-FR" sz="2800">
              <a:solidFill>
                <a:schemeClr val="tx1"/>
              </a:solidFill>
              <a:latin typeface="Arial" panose="020B0604020202020204" pitchFamily="34" charset="0"/>
              <a:cs typeface="Arial" panose="020B0604020202020204" pitchFamily="34" charset="0"/>
            </a:endParaRPr>
          </a:p>
        </p:txBody>
      </p:sp>
      <p:pic>
        <p:nvPicPr>
          <p:cNvPr id="29" name="RCA_Aggregate3.png" descr=" 178"/>
          <p:cNvPicPr>
            <a:picLocks noChangeAspect="1"/>
          </p:cNvPicPr>
          <p:nvPr/>
        </p:nvPicPr>
        <p:blipFill>
          <a:blip r:embed="rId3">
            <a:extLst/>
          </a:blip>
          <a:stretch>
            <a:fillRect/>
          </a:stretch>
        </p:blipFill>
        <p:spPr>
          <a:xfrm>
            <a:off x="4618298" y="1143989"/>
            <a:ext cx="4094114" cy="3054732"/>
          </a:xfrm>
          <a:prstGeom prst="rect">
            <a:avLst/>
          </a:prstGeom>
          <a:ln w="12700">
            <a:miter lim="400000"/>
          </a:ln>
        </p:spPr>
      </p:pic>
      <p:sp>
        <p:nvSpPr>
          <p:cNvPr id="30" name="ZoneTexte 29"/>
          <p:cNvSpPr txBox="1"/>
          <p:nvPr/>
        </p:nvSpPr>
        <p:spPr>
          <a:xfrm>
            <a:off x="5095073" y="4198721"/>
            <a:ext cx="3140564"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fr-BE" sz="900" i="1"/>
              <a:t>[Master </a:t>
            </a:r>
            <a:r>
              <a:rPr lang="fr-BE" sz="900" i="1" smtClean="0"/>
              <a:t>thesis, 2020</a:t>
            </a:r>
            <a:r>
              <a:rPr lang="fr-BE" sz="900" i="1"/>
              <a:t>]</a:t>
            </a:r>
          </a:p>
        </p:txBody>
      </p:sp>
      <p:sp>
        <p:nvSpPr>
          <p:cNvPr id="31" name="Shape 179" descr=" 179"/>
          <p:cNvSpPr txBox="1">
            <a:spLocks/>
          </p:cNvSpPr>
          <p:nvPr/>
        </p:nvSpPr>
        <p:spPr>
          <a:xfrm>
            <a:off x="253997" y="1839715"/>
            <a:ext cx="4364301" cy="166327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Clr>
                <a:srgbClr val="F07F3C"/>
              </a:buClr>
              <a:buSzPct val="55000"/>
              <a:buFont typeface="Wingdings" panose="05000000000000000000" pitchFamily="2" charset="2"/>
              <a:buChar char="v"/>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07F3C"/>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07F3C"/>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SzPct val="100000"/>
              <a:buFont typeface="Arial" panose="020B0604020202020204" pitchFamily="34" charset="0"/>
              <a:buChar char="•"/>
            </a:pPr>
            <a:r>
              <a:rPr lang="en-US" sz="1800" smtClean="0">
                <a:latin typeface="Arial" panose="020B0604020202020204" pitchFamily="34" charset="0"/>
                <a:cs typeface="Arial" panose="020B0604020202020204" pitchFamily="34" charset="0"/>
              </a:rPr>
              <a:t>RCA: increased porosity and water absorption</a:t>
            </a:r>
          </a:p>
          <a:p>
            <a:pPr>
              <a:buClrTx/>
              <a:buSzPct val="100000"/>
              <a:buFont typeface="Arial" panose="020B0604020202020204" pitchFamily="34" charset="0"/>
              <a:buChar char="•"/>
            </a:pPr>
            <a:r>
              <a:rPr lang="en-US" sz="1800" smtClean="0">
                <a:latin typeface="Arial" panose="020B0604020202020204" pitchFamily="34" charset="0"/>
                <a:cs typeface="Arial" panose="020B0604020202020204" pitchFamily="34" charset="0"/>
              </a:rPr>
              <a:t>Water is the cause of many degradations processes because it favours the penetration of ions</a:t>
            </a:r>
          </a:p>
        </p:txBody>
      </p:sp>
    </p:spTree>
    <p:extLst>
      <p:ext uri="{BB962C8B-B14F-4D97-AF65-F5344CB8AC3E}">
        <p14:creationId xmlns:p14="http://schemas.microsoft.com/office/powerpoint/2010/main" val="2003769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197" y="245267"/>
            <a:ext cx="7639171" cy="567349"/>
          </a:xfrm>
        </p:spPr>
        <p:txBody>
          <a:bodyPr>
            <a:normAutofit/>
          </a:bodyPr>
          <a:lstStyle/>
          <a:p>
            <a:r>
              <a:rPr lang="fr-FR" sz="3100" b="1" smtClean="0">
                <a:latin typeface="Arial" panose="020B0604020202020204" pitchFamily="34" charset="0"/>
                <a:cs typeface="Arial" panose="020B0604020202020204" pitchFamily="34" charset="0"/>
              </a:rPr>
              <a:t>Goals</a:t>
            </a:r>
            <a:endParaRPr lang="fr-FR" b="1">
              <a:latin typeface="Arial" panose="020B0604020202020204" pitchFamily="34" charset="0"/>
              <a:cs typeface="Arial" panose="020B0604020202020204" pitchFamily="34" charset="0"/>
            </a:endParaRPr>
          </a:p>
        </p:txBody>
      </p:sp>
      <p:sp>
        <p:nvSpPr>
          <p:cNvPr id="7" name="Shape 186" descr=" 186"/>
          <p:cNvSpPr txBox="1">
            <a:spLocks/>
          </p:cNvSpPr>
          <p:nvPr/>
        </p:nvSpPr>
        <p:spPr>
          <a:xfrm>
            <a:off x="782396" y="1201035"/>
            <a:ext cx="7540315" cy="327662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Clr>
                <a:srgbClr val="F07F3C"/>
              </a:buClr>
              <a:buSzPct val="55000"/>
              <a:buFont typeface="Wingdings" panose="05000000000000000000" pitchFamily="2" charset="2"/>
              <a:buChar char="v"/>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07F3C"/>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07F3C"/>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SzTx/>
              <a:buFont typeface="Wingdings" panose="05000000000000000000" pitchFamily="2" charset="2"/>
              <a:buNone/>
              <a:defRPr sz="4300"/>
            </a:pPr>
            <a:r>
              <a:rPr lang="en-US" sz="2400" smtClean="0">
                <a:latin typeface="Arial" panose="020B0604020202020204" pitchFamily="34" charset="0"/>
                <a:cs typeface="Arial" panose="020B0604020202020204" pitchFamily="34" charset="0"/>
              </a:rPr>
              <a:t>How does the incorporation of Recycled Concrete Aggregates influence the durability of concrete, from a point of view of chloride attacks?</a:t>
            </a:r>
          </a:p>
          <a:p>
            <a:pPr marL="0" indent="0">
              <a:buSzTx/>
              <a:buFont typeface="Wingdings" panose="05000000000000000000" pitchFamily="2" charset="2"/>
              <a:buNone/>
              <a:defRPr sz="4300"/>
            </a:pPr>
            <a:endParaRPr lang="en-US" sz="2000" smtClean="0"/>
          </a:p>
          <a:p>
            <a:pPr marL="0" indent="0">
              <a:buSzTx/>
              <a:buNone/>
              <a:defRPr>
                <a:solidFill>
                  <a:srgbClr val="FF644E">
                    <a:lumOff val="-29866"/>
                  </a:srgbClr>
                </a:solidFill>
              </a:defRPr>
            </a:pPr>
            <a:r>
              <a:rPr lang="en-US" sz="1800">
                <a:solidFill>
                  <a:srgbClr val="FF0000"/>
                </a:solidFill>
                <a:latin typeface="Arial" panose="020B0604020202020204" pitchFamily="34" charset="0"/>
                <a:cs typeface="Arial" panose="020B0604020202020204" pitchFamily="34" charset="0"/>
              </a:rPr>
              <a:t>→</a:t>
            </a:r>
            <a:r>
              <a:rPr lang="en-US" sz="1800" smtClean="0">
                <a:solidFill>
                  <a:srgbClr val="FF0000"/>
                </a:solidFill>
                <a:latin typeface="Arial" panose="020B0604020202020204" pitchFamily="34" charset="0"/>
                <a:cs typeface="Arial" panose="020B0604020202020204" pitchFamily="34" charset="0"/>
              </a:rPr>
              <a:t> </a:t>
            </a:r>
            <a:r>
              <a:rPr lang="en-US" sz="1800" smtClean="0">
                <a:solidFill>
                  <a:srgbClr val="FF0000"/>
                </a:solidFill>
                <a:latin typeface="Arial" panose="020B0604020202020204" pitchFamily="34" charset="0"/>
                <a:cs typeface="Arial" panose="020B0604020202020204" pitchFamily="34" charset="0"/>
              </a:rPr>
              <a:t>H-C</a:t>
            </a:r>
            <a:r>
              <a:rPr lang="en-US" sz="1800" smtClean="0">
                <a:solidFill>
                  <a:srgbClr val="FF0000"/>
                </a:solidFill>
                <a:latin typeface="Arial" panose="020B0604020202020204" pitchFamily="34" charset="0"/>
                <a:cs typeface="Arial" panose="020B0604020202020204" pitchFamily="34" charset="0"/>
              </a:rPr>
              <a:t>(-T)</a:t>
            </a:r>
            <a:r>
              <a:rPr lang="en-US" sz="1800" smtClean="0">
                <a:solidFill>
                  <a:srgbClr val="FF0000"/>
                </a:solidFill>
                <a:latin typeface="Arial" panose="020B0604020202020204" pitchFamily="34" charset="0"/>
                <a:cs typeface="Arial" panose="020B0604020202020204" pitchFamily="34" charset="0"/>
              </a:rPr>
              <a:t> </a:t>
            </a:r>
            <a:r>
              <a:rPr lang="en-US" sz="1800" b="1" smtClean="0">
                <a:solidFill>
                  <a:srgbClr val="FF0000"/>
                </a:solidFill>
                <a:latin typeface="Arial" panose="020B0604020202020204" pitchFamily="34" charset="0"/>
                <a:cs typeface="Arial" panose="020B0604020202020204" pitchFamily="34" charset="0"/>
              </a:rPr>
              <a:t>Modelling</a:t>
            </a:r>
            <a:r>
              <a:rPr lang="en-US" sz="1800" smtClean="0">
                <a:solidFill>
                  <a:srgbClr val="FF0000"/>
                </a:solidFill>
                <a:latin typeface="Arial" panose="020B0604020202020204" pitchFamily="34" charset="0"/>
                <a:cs typeface="Arial" panose="020B0604020202020204" pitchFamily="34" charset="0"/>
              </a:rPr>
              <a:t> of chloride transports in </a:t>
            </a:r>
            <a:r>
              <a:rPr lang="en-US" sz="1800" b="1" smtClean="0">
                <a:solidFill>
                  <a:srgbClr val="FF0000"/>
                </a:solidFill>
                <a:latin typeface="Arial" panose="020B0604020202020204" pitchFamily="34" charset="0"/>
                <a:cs typeface="Arial" panose="020B0604020202020204" pitchFamily="34" charset="0"/>
              </a:rPr>
              <a:t>unsaturated</a:t>
            </a:r>
            <a:r>
              <a:rPr lang="en-US" sz="1800" smtClean="0">
                <a:solidFill>
                  <a:srgbClr val="FF0000"/>
                </a:solidFill>
                <a:latin typeface="Arial" panose="020B0604020202020204" pitchFamily="34" charset="0"/>
                <a:cs typeface="Arial" panose="020B0604020202020204" pitchFamily="34" charset="0"/>
              </a:rPr>
              <a:t> concrete</a:t>
            </a:r>
          </a:p>
          <a:p>
            <a:pPr marL="0" indent="0">
              <a:buSzTx/>
              <a:buFont typeface="Wingdings" panose="05000000000000000000" pitchFamily="2" charset="2"/>
              <a:buNone/>
              <a:defRPr>
                <a:solidFill>
                  <a:srgbClr val="00A2FF">
                    <a:hueOff val="114395"/>
                    <a:lumOff val="-24975"/>
                  </a:srgbClr>
                </a:solidFill>
              </a:defRPr>
            </a:pPr>
            <a:r>
              <a:rPr lang="en-US" sz="1800" smtClean="0">
                <a:solidFill>
                  <a:srgbClr val="0070C0"/>
                </a:solidFill>
                <a:latin typeface="Arial" panose="020B0604020202020204" pitchFamily="34" charset="0"/>
                <a:cs typeface="Arial" panose="020B0604020202020204" pitchFamily="34" charset="0"/>
              </a:rPr>
              <a:t>→ Validation of the model through an </a:t>
            </a:r>
            <a:r>
              <a:rPr lang="en-US" sz="1800" b="1" smtClean="0">
                <a:solidFill>
                  <a:srgbClr val="0070C0"/>
                </a:solidFill>
                <a:latin typeface="Arial" panose="020B0604020202020204" pitchFamily="34" charset="0"/>
                <a:cs typeface="Arial" panose="020B0604020202020204" pitchFamily="34" charset="0"/>
              </a:rPr>
              <a:t>experimental</a:t>
            </a:r>
            <a:r>
              <a:rPr lang="en-US" sz="1800" smtClean="0">
                <a:solidFill>
                  <a:srgbClr val="0070C0"/>
                </a:solidFill>
                <a:latin typeface="Arial" panose="020B0604020202020204" pitchFamily="34" charset="0"/>
                <a:cs typeface="Arial" panose="020B0604020202020204" pitchFamily="34" charset="0"/>
              </a:rPr>
              <a:t> programme</a:t>
            </a:r>
          </a:p>
        </p:txBody>
      </p:sp>
    </p:spTree>
    <p:extLst>
      <p:ext uri="{BB962C8B-B14F-4D97-AF65-F5344CB8AC3E}">
        <p14:creationId xmlns:p14="http://schemas.microsoft.com/office/powerpoint/2010/main" val="1037360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197" y="245267"/>
            <a:ext cx="7639171" cy="567349"/>
          </a:xfrm>
        </p:spPr>
        <p:txBody>
          <a:bodyPr>
            <a:normAutofit/>
          </a:bodyPr>
          <a:lstStyle/>
          <a:p>
            <a:r>
              <a:rPr lang="fr-FR" sz="3100" b="1" smtClean="0">
                <a:latin typeface="Arial" panose="020B0604020202020204" pitchFamily="34" charset="0"/>
                <a:cs typeface="Arial" panose="020B0604020202020204" pitchFamily="34" charset="0"/>
              </a:rPr>
              <a:t>Experiments</a:t>
            </a:r>
            <a:endParaRPr lang="fr-FR" b="1">
              <a:latin typeface="Arial" panose="020B0604020202020204" pitchFamily="34" charset="0"/>
              <a:cs typeface="Arial" panose="020B0604020202020204" pitchFamily="34" charset="0"/>
            </a:endParaRPr>
          </a:p>
        </p:txBody>
      </p:sp>
      <p:sp>
        <p:nvSpPr>
          <p:cNvPr id="4" name="Titre 2"/>
          <p:cNvSpPr txBox="1">
            <a:spLocks/>
          </p:cNvSpPr>
          <p:nvPr/>
        </p:nvSpPr>
        <p:spPr>
          <a:xfrm>
            <a:off x="457198" y="618410"/>
            <a:ext cx="7639171" cy="567349"/>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b="0" kern="1200">
                <a:solidFill>
                  <a:srgbClr val="F07F3C"/>
                </a:solidFill>
                <a:latin typeface="+mj-lt"/>
                <a:ea typeface="+mj-ea"/>
                <a:cs typeface="+mj-cs"/>
              </a:defRPr>
            </a:lvl1pPr>
          </a:lstStyle>
          <a:p>
            <a:r>
              <a:rPr lang="fr-FR" sz="2400" smtClean="0">
                <a:solidFill>
                  <a:schemeClr val="tx1"/>
                </a:solidFill>
                <a:latin typeface="Arial" panose="020B0604020202020204" pitchFamily="34" charset="0"/>
                <a:cs typeface="Arial" panose="020B0604020202020204" pitchFamily="34" charset="0"/>
              </a:rPr>
              <a:t>Compositions</a:t>
            </a:r>
            <a:endParaRPr lang="fr-FR" sz="2800">
              <a:solidFill>
                <a:schemeClr val="tx1"/>
              </a:solidFill>
              <a:latin typeface="Arial" panose="020B0604020202020204" pitchFamily="34" charset="0"/>
              <a:cs typeface="Arial" panose="020B0604020202020204" pitchFamily="34" charset="0"/>
            </a:endParaRPr>
          </a:p>
        </p:txBody>
      </p:sp>
      <p:sp>
        <p:nvSpPr>
          <p:cNvPr id="61" name="Shape 287" descr=" 287"/>
          <p:cNvSpPr txBox="1">
            <a:spLocks/>
          </p:cNvSpPr>
          <p:nvPr/>
        </p:nvSpPr>
        <p:spPr>
          <a:xfrm>
            <a:off x="770271" y="1985572"/>
            <a:ext cx="3606313" cy="181918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Clr>
                <a:srgbClr val="F07F3C"/>
              </a:buClr>
              <a:buSzPct val="55000"/>
              <a:buFont typeface="Wingdings" panose="05000000000000000000" pitchFamily="2" charset="2"/>
              <a:buChar char="v"/>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07F3C"/>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07F3C"/>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SzPct val="100000"/>
              <a:buFont typeface="Arial" panose="020B0604020202020204" pitchFamily="34" charset="0"/>
              <a:buChar char="•"/>
            </a:pPr>
            <a:r>
              <a:rPr lang="en-US" sz="2000" smtClean="0">
                <a:latin typeface="Arial" panose="020B0604020202020204" pitchFamily="34" charset="0"/>
                <a:cs typeface="Arial" panose="020B0604020202020204" pitchFamily="34" charset="0"/>
              </a:rPr>
              <a:t>Cement Paste</a:t>
            </a:r>
          </a:p>
          <a:p>
            <a:pPr>
              <a:buClrTx/>
              <a:buSzPct val="100000"/>
              <a:buFont typeface="Arial" panose="020B0604020202020204" pitchFamily="34" charset="0"/>
              <a:buChar char="•"/>
            </a:pPr>
            <a:r>
              <a:rPr lang="en-US" sz="2000" smtClean="0">
                <a:latin typeface="Arial" panose="020B0604020202020204" pitchFamily="34" charset="0"/>
                <a:cs typeface="Arial" panose="020B0604020202020204" pitchFamily="34" charset="0"/>
              </a:rPr>
              <a:t>Mortar with natural sand</a:t>
            </a:r>
          </a:p>
          <a:p>
            <a:pPr>
              <a:buClrTx/>
              <a:buSzPct val="100000"/>
              <a:buFont typeface="Arial" panose="020B0604020202020204" pitchFamily="34" charset="0"/>
              <a:buChar char="•"/>
            </a:pPr>
            <a:r>
              <a:rPr lang="en-US" sz="2000" smtClean="0">
                <a:latin typeface="Arial" panose="020B0604020202020204" pitchFamily="34" charset="0"/>
                <a:cs typeface="Arial" panose="020B0604020202020204" pitchFamily="34" charset="0"/>
              </a:rPr>
              <a:t>Concrete with NA</a:t>
            </a:r>
          </a:p>
          <a:p>
            <a:pPr>
              <a:buClrTx/>
              <a:buSzPct val="100000"/>
              <a:buFont typeface="Arial" panose="020B0604020202020204" pitchFamily="34" charset="0"/>
              <a:buChar char="•"/>
            </a:pPr>
            <a:r>
              <a:rPr lang="en-US" sz="2000" smtClean="0">
                <a:latin typeface="Arial" panose="020B0604020202020204" pitchFamily="34" charset="0"/>
                <a:cs typeface="Arial" panose="020B0604020202020204" pitchFamily="34" charset="0"/>
              </a:rPr>
              <a:t>Concrete with RCA</a:t>
            </a:r>
          </a:p>
        </p:txBody>
      </p:sp>
      <p:sp>
        <p:nvSpPr>
          <p:cNvPr id="62" name="Shape 288" descr=" 288"/>
          <p:cNvSpPr/>
          <p:nvPr/>
        </p:nvSpPr>
        <p:spPr>
          <a:xfrm>
            <a:off x="5171888" y="1300282"/>
            <a:ext cx="2628000" cy="2628000"/>
          </a:xfrm>
          <a:prstGeom prst="rect">
            <a:avLst/>
          </a:prstGeom>
          <a:solidFill>
            <a:srgbClr val="5E5E5E"/>
          </a:solidFill>
          <a:ln w="12700">
            <a:miter lim="400000"/>
          </a:ln>
        </p:spPr>
        <p:txBody>
          <a:bodyPr lIns="50800" tIns="50800" rIns="50800" bIns="50800" anchor="ctr"/>
          <a:lstStyle/>
          <a:p>
            <a:pPr defTabSz="584200">
              <a:defRPr>
                <a:solidFill>
                  <a:srgbClr val="FFFFFF"/>
                </a:solidFill>
                <a:latin typeface="Helvetica Neue Medium"/>
                <a:ea typeface="Helvetica Neue Medium"/>
                <a:cs typeface="Helvetica Neue Medium"/>
                <a:sym typeface="Helvetica Neue Medium"/>
              </a:defRPr>
            </a:pPr>
            <a:endParaRPr/>
          </a:p>
        </p:txBody>
      </p:sp>
      <p:grpSp>
        <p:nvGrpSpPr>
          <p:cNvPr id="63" name="Group 309" descr=" 309"/>
          <p:cNvGrpSpPr/>
          <p:nvPr/>
        </p:nvGrpSpPr>
        <p:grpSpPr>
          <a:xfrm>
            <a:off x="5606143" y="1730265"/>
            <a:ext cx="1759489" cy="1813709"/>
            <a:chOff x="0" y="0"/>
            <a:chExt cx="3072852" cy="3170334"/>
          </a:xfrm>
          <a:solidFill>
            <a:srgbClr val="FFC000"/>
          </a:solidFill>
        </p:grpSpPr>
        <p:sp>
          <p:nvSpPr>
            <p:cNvPr id="64" name="Shape 303"/>
            <p:cNvSpPr/>
            <p:nvPr/>
          </p:nvSpPr>
          <p:spPr>
            <a:xfrm>
              <a:off x="0" y="0"/>
              <a:ext cx="376278" cy="385954"/>
            </a:xfrm>
            <a:prstGeom prst="ellipse">
              <a:avLst/>
            </a:prstGeom>
            <a:grpFill/>
            <a:ln w="12700" cap="flat">
              <a:noFill/>
              <a:miter lim="400000"/>
            </a:ln>
            <a:effectLst/>
          </p:spPr>
          <p:txBody>
            <a:bodyPr wrap="square" lIns="50800" tIns="50800" rIns="50800" bIns="50800" numCol="1" anchor="ctr">
              <a:noAutofit/>
            </a:bodyPr>
            <a:lstStyle/>
            <a:p>
              <a:pPr defTabSz="584200">
                <a:defRPr>
                  <a:latin typeface="Helvetica Neue Medium"/>
                  <a:ea typeface="Helvetica Neue Medium"/>
                  <a:cs typeface="Helvetica Neue Medium"/>
                  <a:sym typeface="Helvetica Neue Medium"/>
                </a:defRPr>
              </a:pPr>
              <a:endParaRPr/>
            </a:p>
          </p:txBody>
        </p:sp>
        <p:sp>
          <p:nvSpPr>
            <p:cNvPr id="65" name="Shape 304"/>
            <p:cNvSpPr/>
            <p:nvPr/>
          </p:nvSpPr>
          <p:spPr>
            <a:xfrm>
              <a:off x="362915" y="2397679"/>
              <a:ext cx="376278" cy="385954"/>
            </a:xfrm>
            <a:prstGeom prst="ellipse">
              <a:avLst/>
            </a:prstGeom>
            <a:grpFill/>
            <a:ln w="12700" cap="flat">
              <a:noFill/>
              <a:miter lim="400000"/>
            </a:ln>
            <a:effectLst/>
          </p:spPr>
          <p:txBody>
            <a:bodyPr wrap="square" lIns="50800" tIns="50800" rIns="50800" bIns="50800" numCol="1" anchor="ctr">
              <a:noAutofit/>
            </a:bodyPr>
            <a:lstStyle/>
            <a:p>
              <a:pPr defTabSz="584200">
                <a:defRPr>
                  <a:latin typeface="Helvetica Neue Medium"/>
                  <a:ea typeface="Helvetica Neue Medium"/>
                  <a:cs typeface="Helvetica Neue Medium"/>
                  <a:sym typeface="Helvetica Neue Medium"/>
                </a:defRPr>
              </a:pPr>
              <a:endParaRPr/>
            </a:p>
          </p:txBody>
        </p:sp>
        <p:sp>
          <p:nvSpPr>
            <p:cNvPr id="66" name="Shape 305"/>
            <p:cNvSpPr/>
            <p:nvPr/>
          </p:nvSpPr>
          <p:spPr>
            <a:xfrm>
              <a:off x="1035467" y="1079701"/>
              <a:ext cx="376278" cy="385954"/>
            </a:xfrm>
            <a:prstGeom prst="ellipse">
              <a:avLst/>
            </a:prstGeom>
            <a:grpFill/>
            <a:ln w="12700" cap="flat">
              <a:noFill/>
              <a:miter lim="400000"/>
            </a:ln>
            <a:effectLst/>
          </p:spPr>
          <p:txBody>
            <a:bodyPr wrap="square" lIns="50800" tIns="50800" rIns="50800" bIns="50800" numCol="1" anchor="ctr">
              <a:noAutofit/>
            </a:bodyPr>
            <a:lstStyle/>
            <a:p>
              <a:pPr defTabSz="584200">
                <a:defRPr>
                  <a:latin typeface="Helvetica Neue Medium"/>
                  <a:ea typeface="Helvetica Neue Medium"/>
                  <a:cs typeface="Helvetica Neue Medium"/>
                  <a:sym typeface="Helvetica Neue Medium"/>
                </a:defRPr>
              </a:pPr>
              <a:endParaRPr/>
            </a:p>
          </p:txBody>
        </p:sp>
        <p:sp>
          <p:nvSpPr>
            <p:cNvPr id="67" name="Shape 306"/>
            <p:cNvSpPr/>
            <p:nvPr/>
          </p:nvSpPr>
          <p:spPr>
            <a:xfrm>
              <a:off x="2312551" y="2784381"/>
              <a:ext cx="376278" cy="385954"/>
            </a:xfrm>
            <a:prstGeom prst="ellipse">
              <a:avLst/>
            </a:prstGeom>
            <a:grpFill/>
            <a:ln w="12700" cap="flat">
              <a:noFill/>
              <a:miter lim="400000"/>
            </a:ln>
            <a:effectLst/>
          </p:spPr>
          <p:txBody>
            <a:bodyPr wrap="square" lIns="50800" tIns="50800" rIns="50800" bIns="50800" numCol="1" anchor="ctr">
              <a:noAutofit/>
            </a:bodyPr>
            <a:lstStyle/>
            <a:p>
              <a:pPr defTabSz="584200">
                <a:defRPr>
                  <a:latin typeface="Helvetica Neue Medium"/>
                  <a:ea typeface="Helvetica Neue Medium"/>
                  <a:cs typeface="Helvetica Neue Medium"/>
                  <a:sym typeface="Helvetica Neue Medium"/>
                </a:defRPr>
              </a:pPr>
              <a:endParaRPr/>
            </a:p>
          </p:txBody>
        </p:sp>
        <p:sp>
          <p:nvSpPr>
            <p:cNvPr id="68" name="Shape 307"/>
            <p:cNvSpPr/>
            <p:nvPr/>
          </p:nvSpPr>
          <p:spPr>
            <a:xfrm>
              <a:off x="2554830" y="198362"/>
              <a:ext cx="376278" cy="385954"/>
            </a:xfrm>
            <a:prstGeom prst="ellipse">
              <a:avLst/>
            </a:prstGeom>
            <a:grpFill/>
            <a:ln w="12700" cap="flat">
              <a:noFill/>
              <a:miter lim="400000"/>
            </a:ln>
            <a:effectLst/>
          </p:spPr>
          <p:txBody>
            <a:bodyPr wrap="square" lIns="50800" tIns="50800" rIns="50800" bIns="50800" numCol="1" anchor="ctr">
              <a:noAutofit/>
            </a:bodyPr>
            <a:lstStyle/>
            <a:p>
              <a:pPr defTabSz="584200">
                <a:defRPr>
                  <a:latin typeface="Helvetica Neue Medium"/>
                  <a:ea typeface="Helvetica Neue Medium"/>
                  <a:cs typeface="Helvetica Neue Medium"/>
                  <a:sym typeface="Helvetica Neue Medium"/>
                </a:defRPr>
              </a:pPr>
              <a:endParaRPr/>
            </a:p>
          </p:txBody>
        </p:sp>
        <p:sp>
          <p:nvSpPr>
            <p:cNvPr id="69" name="Shape 308"/>
            <p:cNvSpPr/>
            <p:nvPr/>
          </p:nvSpPr>
          <p:spPr>
            <a:xfrm>
              <a:off x="2696575" y="1524448"/>
              <a:ext cx="376278" cy="385954"/>
            </a:xfrm>
            <a:prstGeom prst="ellipse">
              <a:avLst/>
            </a:prstGeom>
            <a:grpFill/>
            <a:ln w="12700" cap="flat">
              <a:noFill/>
              <a:miter lim="400000"/>
            </a:ln>
            <a:effectLst/>
          </p:spPr>
          <p:txBody>
            <a:bodyPr wrap="square" lIns="50800" tIns="50800" rIns="50800" bIns="50800" numCol="1" anchor="ctr">
              <a:noAutofit/>
            </a:bodyPr>
            <a:lstStyle/>
            <a:p>
              <a:pPr defTabSz="584200">
                <a:defRPr>
                  <a:latin typeface="Helvetica Neue Medium"/>
                  <a:ea typeface="Helvetica Neue Medium"/>
                  <a:cs typeface="Helvetica Neue Medium"/>
                  <a:sym typeface="Helvetica Neue Medium"/>
                </a:defRPr>
              </a:pPr>
              <a:endParaRPr/>
            </a:p>
          </p:txBody>
        </p:sp>
      </p:grpSp>
      <p:grpSp>
        <p:nvGrpSpPr>
          <p:cNvPr id="70" name="Group 317" descr=" 317"/>
          <p:cNvGrpSpPr/>
          <p:nvPr/>
        </p:nvGrpSpPr>
        <p:grpSpPr>
          <a:xfrm>
            <a:off x="5373038" y="1503205"/>
            <a:ext cx="2225699" cy="2206451"/>
            <a:chOff x="0" y="0"/>
            <a:chExt cx="3887063" cy="3856841"/>
          </a:xfrm>
          <a:solidFill>
            <a:schemeClr val="tx1"/>
          </a:solidFill>
        </p:grpSpPr>
        <p:sp>
          <p:nvSpPr>
            <p:cNvPr id="71" name="Shape 310"/>
            <p:cNvSpPr/>
            <p:nvPr/>
          </p:nvSpPr>
          <p:spPr>
            <a:xfrm>
              <a:off x="1308531" y="0"/>
              <a:ext cx="1270001" cy="1270000"/>
            </a:xfrm>
            <a:prstGeom prst="ellipse">
              <a:avLst/>
            </a:prstGeom>
            <a:grp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72" name="Shape 311"/>
            <p:cNvSpPr/>
            <p:nvPr/>
          </p:nvSpPr>
          <p:spPr>
            <a:xfrm>
              <a:off x="131278" y="1287352"/>
              <a:ext cx="1270001" cy="1270001"/>
            </a:xfrm>
            <a:prstGeom prst="ellipse">
              <a:avLst/>
            </a:prstGeom>
            <a:grp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73" name="Shape 312"/>
            <p:cNvSpPr/>
            <p:nvPr/>
          </p:nvSpPr>
          <p:spPr>
            <a:xfrm>
              <a:off x="1308531" y="2524679"/>
              <a:ext cx="1270001" cy="1270001"/>
            </a:xfrm>
            <a:prstGeom prst="ellipse">
              <a:avLst/>
            </a:prstGeom>
            <a:grp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74" name="Shape 313"/>
            <p:cNvSpPr/>
            <p:nvPr/>
          </p:nvSpPr>
          <p:spPr>
            <a:xfrm>
              <a:off x="2010574" y="1568883"/>
              <a:ext cx="717363" cy="706939"/>
            </a:xfrm>
            <a:prstGeom prst="ellipse">
              <a:avLst/>
            </a:prstGeom>
            <a:grp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75" name="Shape 314"/>
            <p:cNvSpPr/>
            <p:nvPr/>
          </p:nvSpPr>
          <p:spPr>
            <a:xfrm>
              <a:off x="3169701" y="2433117"/>
              <a:ext cx="717363" cy="706939"/>
            </a:xfrm>
            <a:prstGeom prst="ellipse">
              <a:avLst/>
            </a:prstGeom>
            <a:grp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76" name="Shape 315"/>
            <p:cNvSpPr/>
            <p:nvPr/>
          </p:nvSpPr>
          <p:spPr>
            <a:xfrm>
              <a:off x="0" y="3149903"/>
              <a:ext cx="717363" cy="706939"/>
            </a:xfrm>
            <a:prstGeom prst="ellipse">
              <a:avLst/>
            </a:prstGeom>
            <a:grp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77" name="Shape 316"/>
            <p:cNvSpPr/>
            <p:nvPr/>
          </p:nvSpPr>
          <p:spPr>
            <a:xfrm>
              <a:off x="3038350" y="915551"/>
              <a:ext cx="717364" cy="706939"/>
            </a:xfrm>
            <a:prstGeom prst="ellipse">
              <a:avLst/>
            </a:prstGeom>
            <a:grp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grpSp>
      <p:grpSp>
        <p:nvGrpSpPr>
          <p:cNvPr id="78" name="Group 343" descr=" 343"/>
          <p:cNvGrpSpPr/>
          <p:nvPr/>
        </p:nvGrpSpPr>
        <p:grpSpPr>
          <a:xfrm>
            <a:off x="5373038" y="1503206"/>
            <a:ext cx="2225699" cy="2206451"/>
            <a:chOff x="0" y="0"/>
            <a:chExt cx="3887063" cy="3856841"/>
          </a:xfrm>
        </p:grpSpPr>
        <p:sp>
          <p:nvSpPr>
            <p:cNvPr id="79" name="Shape 329"/>
            <p:cNvSpPr/>
            <p:nvPr/>
          </p:nvSpPr>
          <p:spPr>
            <a:xfrm>
              <a:off x="1308531" y="0"/>
              <a:ext cx="1270001" cy="1270000"/>
            </a:xfrm>
            <a:prstGeom prst="ellipse">
              <a:avLst/>
            </a:prstGeom>
            <a:solidFill>
              <a:srgbClr val="929292"/>
            </a:solid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80" name="Shape 330"/>
            <p:cNvSpPr/>
            <p:nvPr/>
          </p:nvSpPr>
          <p:spPr>
            <a:xfrm>
              <a:off x="131278" y="1287352"/>
              <a:ext cx="1270001" cy="1270001"/>
            </a:xfrm>
            <a:prstGeom prst="ellipse">
              <a:avLst/>
            </a:prstGeom>
            <a:solidFill>
              <a:srgbClr val="929292"/>
            </a:solid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81" name="Shape 331"/>
            <p:cNvSpPr/>
            <p:nvPr/>
          </p:nvSpPr>
          <p:spPr>
            <a:xfrm>
              <a:off x="1308531" y="2524679"/>
              <a:ext cx="1270001" cy="1270001"/>
            </a:xfrm>
            <a:prstGeom prst="ellipse">
              <a:avLst/>
            </a:prstGeom>
            <a:solidFill>
              <a:srgbClr val="929292"/>
            </a:solid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82" name="Shape 332"/>
            <p:cNvSpPr/>
            <p:nvPr/>
          </p:nvSpPr>
          <p:spPr>
            <a:xfrm>
              <a:off x="2010574" y="1568883"/>
              <a:ext cx="717363" cy="706939"/>
            </a:xfrm>
            <a:prstGeom prst="ellipse">
              <a:avLst/>
            </a:prstGeom>
            <a:solidFill>
              <a:srgbClr val="929292"/>
            </a:solid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83" name="Shape 333"/>
            <p:cNvSpPr/>
            <p:nvPr/>
          </p:nvSpPr>
          <p:spPr>
            <a:xfrm>
              <a:off x="3169701" y="2433117"/>
              <a:ext cx="717363" cy="706939"/>
            </a:xfrm>
            <a:prstGeom prst="ellipse">
              <a:avLst/>
            </a:prstGeom>
            <a:solidFill>
              <a:srgbClr val="929292"/>
            </a:solid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84" name="Shape 334"/>
            <p:cNvSpPr/>
            <p:nvPr/>
          </p:nvSpPr>
          <p:spPr>
            <a:xfrm>
              <a:off x="0" y="3149903"/>
              <a:ext cx="717363" cy="706939"/>
            </a:xfrm>
            <a:prstGeom prst="ellipse">
              <a:avLst/>
            </a:prstGeom>
            <a:solidFill>
              <a:srgbClr val="929292"/>
            </a:solid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85" name="Shape 335"/>
            <p:cNvSpPr/>
            <p:nvPr/>
          </p:nvSpPr>
          <p:spPr>
            <a:xfrm>
              <a:off x="3038350" y="915551"/>
              <a:ext cx="717364" cy="706939"/>
            </a:xfrm>
            <a:prstGeom prst="ellipse">
              <a:avLst/>
            </a:prstGeom>
            <a:solidFill>
              <a:srgbClr val="929292"/>
            </a:solid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86" name="Shape 336"/>
            <p:cNvSpPr/>
            <p:nvPr/>
          </p:nvSpPr>
          <p:spPr>
            <a:xfrm>
              <a:off x="1536123" y="228427"/>
              <a:ext cx="814817" cy="813146"/>
            </a:xfrm>
            <a:prstGeom prst="ellipse">
              <a:avLst/>
            </a:prstGeom>
            <a:solidFill>
              <a:srgbClr val="191A09">
                <a:alpha val="89555"/>
              </a:srgbClr>
            </a:solid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87" name="Shape 337"/>
            <p:cNvSpPr/>
            <p:nvPr/>
          </p:nvSpPr>
          <p:spPr>
            <a:xfrm>
              <a:off x="358870" y="1515779"/>
              <a:ext cx="814816" cy="813147"/>
            </a:xfrm>
            <a:prstGeom prst="ellipse">
              <a:avLst/>
            </a:prstGeom>
            <a:solidFill>
              <a:srgbClr val="191A09">
                <a:alpha val="89714"/>
              </a:srgbClr>
            </a:solid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88" name="Shape 338"/>
            <p:cNvSpPr/>
            <p:nvPr/>
          </p:nvSpPr>
          <p:spPr>
            <a:xfrm>
              <a:off x="1536123" y="2753106"/>
              <a:ext cx="814817" cy="813147"/>
            </a:xfrm>
            <a:prstGeom prst="ellipse">
              <a:avLst/>
            </a:prstGeom>
            <a:solidFill>
              <a:srgbClr val="191A09">
                <a:alpha val="90299"/>
              </a:srgbClr>
            </a:solid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89" name="Shape 339"/>
            <p:cNvSpPr/>
            <p:nvPr/>
          </p:nvSpPr>
          <p:spPr>
            <a:xfrm>
              <a:off x="136560" y="3283066"/>
              <a:ext cx="444242" cy="440613"/>
            </a:xfrm>
            <a:prstGeom prst="ellipse">
              <a:avLst/>
            </a:prstGeom>
            <a:solidFill>
              <a:srgbClr val="000000">
                <a:alpha val="79889"/>
              </a:srgbClr>
            </a:solid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90" name="Shape 340"/>
            <p:cNvSpPr/>
            <p:nvPr/>
          </p:nvSpPr>
          <p:spPr>
            <a:xfrm>
              <a:off x="2147135" y="1702046"/>
              <a:ext cx="444242" cy="440613"/>
            </a:xfrm>
            <a:prstGeom prst="ellipse">
              <a:avLst/>
            </a:prstGeom>
            <a:solidFill>
              <a:srgbClr val="000000">
                <a:alpha val="79889"/>
              </a:srgbClr>
            </a:solid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91" name="Shape 341"/>
            <p:cNvSpPr/>
            <p:nvPr/>
          </p:nvSpPr>
          <p:spPr>
            <a:xfrm>
              <a:off x="3174912" y="1048714"/>
              <a:ext cx="444241" cy="440613"/>
            </a:xfrm>
            <a:prstGeom prst="ellipse">
              <a:avLst/>
            </a:prstGeom>
            <a:solidFill>
              <a:srgbClr val="000000">
                <a:alpha val="79889"/>
              </a:srgbClr>
            </a:solid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sp>
          <p:nvSpPr>
            <p:cNvPr id="92" name="Shape 342"/>
            <p:cNvSpPr/>
            <p:nvPr/>
          </p:nvSpPr>
          <p:spPr>
            <a:xfrm>
              <a:off x="3306262" y="2566280"/>
              <a:ext cx="444241" cy="440613"/>
            </a:xfrm>
            <a:prstGeom prst="ellipse">
              <a:avLst/>
            </a:prstGeom>
            <a:solidFill>
              <a:srgbClr val="000000">
                <a:alpha val="79889"/>
              </a:srgbClr>
            </a:solidFill>
            <a:ln w="12700" cap="flat">
              <a:noFill/>
              <a:miter lim="400000"/>
            </a:ln>
            <a:effectLst/>
          </p:spPr>
          <p:txBody>
            <a:bodyPr wrap="square" lIns="50800" tIns="50800" rIns="50800" bIns="50800" numCol="1" anchor="ctr">
              <a:noAutofit/>
            </a:bodyPr>
            <a:lstStyle/>
            <a:p>
              <a:pPr defTabSz="584200">
                <a:defRPr>
                  <a:solidFill>
                    <a:srgbClr val="FFFFFF"/>
                  </a:solidFill>
                  <a:latin typeface="Helvetica Neue Medium"/>
                  <a:ea typeface="Helvetica Neue Medium"/>
                  <a:cs typeface="Helvetica Neue Medium"/>
                  <a:sym typeface="Helvetica Neue Medium"/>
                </a:defRPr>
              </a:pPr>
              <a:endParaRPr/>
            </a:p>
          </p:txBody>
        </p:sp>
      </p:grpSp>
      <p:sp>
        <p:nvSpPr>
          <p:cNvPr id="93" name="ZoneTexte 92"/>
          <p:cNvSpPr txBox="1"/>
          <p:nvPr/>
        </p:nvSpPr>
        <p:spPr>
          <a:xfrm>
            <a:off x="5553524" y="4009263"/>
            <a:ext cx="186472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buFont typeface="Arial" panose="020B0604020202020204" pitchFamily="34" charset="0"/>
              <a:buChar char="•"/>
            </a:pPr>
            <a:r>
              <a:rPr lang="fr-BE" sz="1100" b="1">
                <a:solidFill>
                  <a:srgbClr val="5E5E5E"/>
                </a:solidFill>
                <a:latin typeface="Arial" panose="020B0604020202020204" pitchFamily="34" charset="0"/>
                <a:cs typeface="Arial" panose="020B0604020202020204" pitchFamily="34" charset="0"/>
              </a:rPr>
              <a:t>Cement Paste</a:t>
            </a:r>
          </a:p>
          <a:p>
            <a:pPr marL="342900" indent="-342900" algn="l">
              <a:buFont typeface="Arial" panose="020B0604020202020204" pitchFamily="34" charset="0"/>
              <a:buChar char="•"/>
            </a:pPr>
            <a:r>
              <a:rPr lang="fr-BE" sz="1100" b="1">
                <a:solidFill>
                  <a:srgbClr val="FEAD00"/>
                </a:solidFill>
                <a:latin typeface="Arial" panose="020B0604020202020204" pitchFamily="34" charset="0"/>
                <a:cs typeface="Arial" panose="020B0604020202020204" pitchFamily="34" charset="0"/>
              </a:rPr>
              <a:t>Sand</a:t>
            </a:r>
          </a:p>
          <a:p>
            <a:pPr marL="342900" indent="-342900" algn="l">
              <a:buFont typeface="Arial" panose="020B0604020202020204" pitchFamily="34" charset="0"/>
              <a:buChar char="•"/>
            </a:pPr>
            <a:r>
              <a:rPr lang="fr-BE" sz="1100" b="1">
                <a:solidFill>
                  <a:srgbClr val="252617"/>
                </a:solidFill>
                <a:latin typeface="Arial" panose="020B0604020202020204" pitchFamily="34" charset="0"/>
                <a:cs typeface="Arial" panose="020B0604020202020204" pitchFamily="34" charset="0"/>
              </a:rPr>
              <a:t>Natural Aggregates</a:t>
            </a:r>
          </a:p>
          <a:p>
            <a:pPr marL="342900" indent="-342900" algn="l">
              <a:buFont typeface="Arial" panose="020B0604020202020204" pitchFamily="34" charset="0"/>
              <a:buChar char="•"/>
            </a:pPr>
            <a:r>
              <a:rPr lang="fr-BE" sz="1100" b="1">
                <a:solidFill>
                  <a:srgbClr val="929292"/>
                </a:solidFill>
                <a:latin typeface="Arial" panose="020B0604020202020204" pitchFamily="34" charset="0"/>
                <a:cs typeface="Arial" panose="020B0604020202020204" pitchFamily="34" charset="0"/>
              </a:rPr>
              <a:t>Old Cement Paste</a:t>
            </a:r>
          </a:p>
        </p:txBody>
      </p:sp>
    </p:spTree>
    <p:extLst>
      <p:ext uri="{BB962C8B-B14F-4D97-AF65-F5344CB8AC3E}">
        <p14:creationId xmlns:p14="http://schemas.microsoft.com/office/powerpoint/2010/main" val="3204939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197" y="245267"/>
            <a:ext cx="7639171" cy="567349"/>
          </a:xfrm>
        </p:spPr>
        <p:txBody>
          <a:bodyPr>
            <a:normAutofit/>
          </a:bodyPr>
          <a:lstStyle/>
          <a:p>
            <a:r>
              <a:rPr lang="fr-FR" sz="3100" b="1" smtClean="0">
                <a:latin typeface="Arial" panose="020B0604020202020204" pitchFamily="34" charset="0"/>
                <a:cs typeface="Arial" panose="020B0604020202020204" pitchFamily="34" charset="0"/>
              </a:rPr>
              <a:t>Experiments</a:t>
            </a:r>
            <a:endParaRPr lang="fr-FR" b="1">
              <a:latin typeface="Arial" panose="020B0604020202020204" pitchFamily="34" charset="0"/>
              <a:cs typeface="Arial" panose="020B0604020202020204" pitchFamily="34" charset="0"/>
            </a:endParaRPr>
          </a:p>
        </p:txBody>
      </p:sp>
      <p:sp>
        <p:nvSpPr>
          <p:cNvPr id="4" name="Titre 2"/>
          <p:cNvSpPr txBox="1">
            <a:spLocks/>
          </p:cNvSpPr>
          <p:nvPr/>
        </p:nvSpPr>
        <p:spPr>
          <a:xfrm>
            <a:off x="457198" y="618410"/>
            <a:ext cx="7639171" cy="567349"/>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b="0" kern="1200">
                <a:solidFill>
                  <a:srgbClr val="F07F3C"/>
                </a:solidFill>
                <a:latin typeface="+mj-lt"/>
                <a:ea typeface="+mj-ea"/>
                <a:cs typeface="+mj-cs"/>
              </a:defRPr>
            </a:lvl1pPr>
          </a:lstStyle>
          <a:p>
            <a:r>
              <a:rPr lang="fr-FR" sz="2400" smtClean="0">
                <a:solidFill>
                  <a:schemeClr val="tx1"/>
                </a:solidFill>
                <a:latin typeface="Arial" panose="020B0604020202020204" pitchFamily="34" charset="0"/>
                <a:cs typeface="Arial" panose="020B0604020202020204" pitchFamily="34" charset="0"/>
              </a:rPr>
              <a:t>Experiments and Concrete Properties</a:t>
            </a:r>
            <a:endParaRPr lang="fr-FR" sz="2800">
              <a:solidFill>
                <a:schemeClr val="tx1"/>
              </a:solidFill>
              <a:latin typeface="Arial" panose="020B0604020202020204" pitchFamily="34" charset="0"/>
              <a:cs typeface="Arial" panose="020B0604020202020204" pitchFamily="34" charset="0"/>
            </a:endParaRPr>
          </a:p>
        </p:txBody>
      </p:sp>
      <p:sp>
        <p:nvSpPr>
          <p:cNvPr id="102" name="Shape 287" descr=" 287"/>
          <p:cNvSpPr txBox="1">
            <a:spLocks/>
          </p:cNvSpPr>
          <p:nvPr/>
        </p:nvSpPr>
        <p:spPr>
          <a:xfrm>
            <a:off x="770271" y="1985572"/>
            <a:ext cx="3606313" cy="181918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Clr>
                <a:srgbClr val="F07F3C"/>
              </a:buClr>
              <a:buSzPct val="55000"/>
              <a:buFont typeface="Wingdings" panose="05000000000000000000" pitchFamily="2" charset="2"/>
              <a:buChar char="v"/>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07F3C"/>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07F3C"/>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SzPct val="100000"/>
              <a:buFont typeface="Arial" panose="020B0604020202020204" pitchFamily="34" charset="0"/>
              <a:buChar char="•"/>
            </a:pPr>
            <a:endParaRPr lang="en-US" sz="2000" smtClean="0">
              <a:latin typeface="Arial" panose="020B0604020202020204" pitchFamily="34" charset="0"/>
              <a:cs typeface="Arial" panose="020B0604020202020204" pitchFamily="34" charset="0"/>
            </a:endParaRPr>
          </a:p>
        </p:txBody>
      </p:sp>
      <p:sp>
        <p:nvSpPr>
          <p:cNvPr id="103" name="Shape 287" descr=" 287"/>
          <p:cNvSpPr txBox="1">
            <a:spLocks/>
          </p:cNvSpPr>
          <p:nvPr/>
        </p:nvSpPr>
        <p:spPr>
          <a:xfrm>
            <a:off x="457197" y="1101702"/>
            <a:ext cx="8068929" cy="127049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Clr>
                <a:srgbClr val="F07F3C"/>
              </a:buClr>
              <a:buSzPct val="55000"/>
              <a:buFont typeface="Wingdings" panose="05000000000000000000" pitchFamily="2" charset="2"/>
              <a:buChar char="v"/>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07F3C"/>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07F3C"/>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SzPct val="100000"/>
              <a:buFont typeface="Arial" panose="020B0604020202020204" pitchFamily="34" charset="0"/>
              <a:buChar char="•"/>
            </a:pPr>
            <a:r>
              <a:rPr lang="en-US" sz="1800" smtClean="0">
                <a:latin typeface="Arial" panose="020B0604020202020204" pitchFamily="34" charset="0"/>
                <a:cs typeface="Arial" panose="020B0604020202020204" pitchFamily="34" charset="0"/>
              </a:rPr>
              <a:t>Chloride Diffusion (Steady-State) </a:t>
            </a:r>
            <a:r>
              <a:rPr lang="fr-BE" sz="1800" smtClean="0">
                <a:latin typeface="Arial" panose="020B0604020202020204" pitchFamily="34" charset="0"/>
                <a:cs typeface="Arial" panose="020B0604020202020204" pitchFamily="34" charset="0"/>
              </a:rPr>
              <a:t>→ Effective diffusion coefficient</a:t>
            </a:r>
            <a:endParaRPr lang="en-US" sz="1800" smtClean="0">
              <a:latin typeface="Arial" panose="020B0604020202020204" pitchFamily="34" charset="0"/>
              <a:cs typeface="Arial" panose="020B0604020202020204" pitchFamily="34" charset="0"/>
            </a:endParaRPr>
          </a:p>
          <a:p>
            <a:pPr>
              <a:buClrTx/>
              <a:buSzPct val="100000"/>
              <a:buFont typeface="Arial" panose="020B0604020202020204" pitchFamily="34" charset="0"/>
              <a:buChar char="•"/>
            </a:pPr>
            <a:r>
              <a:rPr lang="en-US" sz="1800" smtClean="0">
                <a:latin typeface="Arial" panose="020B0604020202020204" pitchFamily="34" charset="0"/>
                <a:cs typeface="Arial" panose="020B0604020202020204" pitchFamily="34" charset="0"/>
              </a:rPr>
              <a:t>Chloride Diffusion (Unsteady-State) </a:t>
            </a:r>
            <a:r>
              <a:rPr lang="fr-BE" sz="1800" smtClean="0">
                <a:latin typeface="Arial" panose="020B0604020202020204" pitchFamily="34" charset="0"/>
                <a:cs typeface="Arial" panose="020B0604020202020204" pitchFamily="34" charset="0"/>
              </a:rPr>
              <a:t>→ Apparent diffusion coefficient</a:t>
            </a:r>
            <a:endParaRPr lang="en-US" sz="1800" smtClean="0">
              <a:latin typeface="Arial" panose="020B0604020202020204" pitchFamily="34" charset="0"/>
              <a:cs typeface="Arial" panose="020B0604020202020204" pitchFamily="34" charset="0"/>
            </a:endParaRPr>
          </a:p>
          <a:p>
            <a:pPr>
              <a:buClrTx/>
              <a:buSzPct val="100000"/>
              <a:buFont typeface="Arial" panose="020B0604020202020204" pitchFamily="34" charset="0"/>
              <a:buChar char="•"/>
            </a:pPr>
            <a:r>
              <a:rPr lang="en-US" sz="1800" smtClean="0">
                <a:latin typeface="Arial" panose="020B0604020202020204" pitchFamily="34" charset="0"/>
                <a:cs typeface="Arial" panose="020B0604020202020204" pitchFamily="34" charset="0"/>
              </a:rPr>
              <a:t>Conduction </a:t>
            </a:r>
            <a:r>
              <a:rPr lang="fr-BE" sz="1800" smtClean="0">
                <a:latin typeface="Arial" panose="020B0604020202020204" pitchFamily="34" charset="0"/>
                <a:cs typeface="Arial" panose="020B0604020202020204" pitchFamily="34" charset="0"/>
              </a:rPr>
              <a:t>→ Resistance to chloride ions penetration</a:t>
            </a:r>
            <a:endParaRPr lang="en-US" sz="1800" smtClean="0">
              <a:latin typeface="Arial" panose="020B0604020202020204" pitchFamily="34" charset="0"/>
              <a:cs typeface="Arial" panose="020B0604020202020204" pitchFamily="34" charset="0"/>
            </a:endParaRP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8255" r="8597"/>
          <a:stretch/>
        </p:blipFill>
        <p:spPr>
          <a:xfrm>
            <a:off x="141711" y="2315775"/>
            <a:ext cx="4723296" cy="1883475"/>
          </a:xfrm>
          <a:prstGeom prst="rect">
            <a:avLst/>
          </a:prstGeom>
        </p:spPr>
      </p:pic>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l="4414" r="7082"/>
          <a:stretch/>
        </p:blipFill>
        <p:spPr>
          <a:xfrm>
            <a:off x="4910187" y="2808891"/>
            <a:ext cx="4090889" cy="2253343"/>
          </a:xfrm>
          <a:prstGeom prst="rect">
            <a:avLst/>
          </a:prstGeom>
        </p:spPr>
      </p:pic>
    </p:spTree>
    <p:extLst>
      <p:ext uri="{BB962C8B-B14F-4D97-AF65-F5344CB8AC3E}">
        <p14:creationId xmlns:p14="http://schemas.microsoft.com/office/powerpoint/2010/main" val="2207702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197" y="245267"/>
            <a:ext cx="7639171" cy="567349"/>
          </a:xfrm>
        </p:spPr>
        <p:txBody>
          <a:bodyPr>
            <a:normAutofit/>
          </a:bodyPr>
          <a:lstStyle/>
          <a:p>
            <a:r>
              <a:rPr lang="fr-FR" sz="3100" b="1" smtClean="0">
                <a:latin typeface="Arial" panose="020B0604020202020204" pitchFamily="34" charset="0"/>
                <a:cs typeface="Arial" panose="020B0604020202020204" pitchFamily="34" charset="0"/>
              </a:rPr>
              <a:t>Modelling of Chloride Ingress</a:t>
            </a:r>
            <a:endParaRPr lang="fr-FR" b="1">
              <a:latin typeface="Arial" panose="020B0604020202020204" pitchFamily="34" charset="0"/>
              <a:cs typeface="Arial" panose="020B0604020202020204" pitchFamily="34" charset="0"/>
            </a:endParaRPr>
          </a:p>
        </p:txBody>
      </p:sp>
      <p:sp>
        <p:nvSpPr>
          <p:cNvPr id="4" name="Titre 2"/>
          <p:cNvSpPr txBox="1">
            <a:spLocks/>
          </p:cNvSpPr>
          <p:nvPr/>
        </p:nvSpPr>
        <p:spPr>
          <a:xfrm>
            <a:off x="457198" y="618410"/>
            <a:ext cx="7639171" cy="567349"/>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b="0" kern="1200">
                <a:solidFill>
                  <a:srgbClr val="F07F3C"/>
                </a:solidFill>
                <a:latin typeface="+mj-lt"/>
                <a:ea typeface="+mj-ea"/>
                <a:cs typeface="+mj-cs"/>
              </a:defRPr>
            </a:lvl1pPr>
          </a:lstStyle>
          <a:p>
            <a:r>
              <a:rPr lang="fr-FR" sz="2400" smtClean="0">
                <a:solidFill>
                  <a:schemeClr val="tx1"/>
                </a:solidFill>
                <a:latin typeface="Arial" panose="020B0604020202020204" pitchFamily="34" charset="0"/>
                <a:cs typeface="Arial" panose="020B0604020202020204" pitchFamily="34" charset="0"/>
              </a:rPr>
              <a:t>Why Multiscale Modelling ?</a:t>
            </a:r>
            <a:endParaRPr lang="fr-FR" sz="2800">
              <a:solidFill>
                <a:schemeClr val="tx1"/>
              </a:solidFill>
              <a:latin typeface="Arial" panose="020B0604020202020204" pitchFamily="34" charset="0"/>
              <a:cs typeface="Arial" panose="020B0604020202020204" pitchFamily="34" charset="0"/>
            </a:endParaRPr>
          </a:p>
        </p:txBody>
      </p:sp>
      <p:sp>
        <p:nvSpPr>
          <p:cNvPr id="102" name="Shape 287" descr=" 287"/>
          <p:cNvSpPr txBox="1">
            <a:spLocks/>
          </p:cNvSpPr>
          <p:nvPr/>
        </p:nvSpPr>
        <p:spPr>
          <a:xfrm>
            <a:off x="770271" y="1985572"/>
            <a:ext cx="3606313" cy="181918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Clr>
                <a:srgbClr val="F07F3C"/>
              </a:buClr>
              <a:buSzPct val="55000"/>
              <a:buFont typeface="Wingdings" panose="05000000000000000000" pitchFamily="2" charset="2"/>
              <a:buChar char="v"/>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07F3C"/>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07F3C"/>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SzPct val="100000"/>
              <a:buFont typeface="Arial" panose="020B0604020202020204" pitchFamily="34" charset="0"/>
              <a:buChar char="•"/>
            </a:pPr>
            <a:endParaRPr lang="en-US" sz="2000" smtClean="0">
              <a:latin typeface="Arial" panose="020B0604020202020204" pitchFamily="34" charset="0"/>
              <a:cs typeface="Arial" panose="020B0604020202020204" pitchFamily="34" charset="0"/>
            </a:endParaRPr>
          </a:p>
        </p:txBody>
      </p:sp>
      <p:sp>
        <p:nvSpPr>
          <p:cNvPr id="103" name="Shape 287" descr=" 287"/>
          <p:cNvSpPr txBox="1">
            <a:spLocks/>
          </p:cNvSpPr>
          <p:nvPr/>
        </p:nvSpPr>
        <p:spPr>
          <a:xfrm>
            <a:off x="457198" y="902084"/>
            <a:ext cx="6277431" cy="1780564"/>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Clr>
                <a:srgbClr val="F07F3C"/>
              </a:buClr>
              <a:buSzPct val="55000"/>
              <a:buFont typeface="Wingdings" panose="05000000000000000000" pitchFamily="2" charset="2"/>
              <a:buChar char="v"/>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07F3C"/>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07F3C"/>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SzPct val="100000"/>
              <a:buFont typeface="Arial" panose="020B0604020202020204" pitchFamily="34" charset="0"/>
              <a:buChar char="•"/>
            </a:pPr>
            <a:r>
              <a:rPr lang="fr-BE" sz="1800">
                <a:latin typeface="Arial" panose="020B0604020202020204" pitchFamily="34" charset="0"/>
                <a:cs typeface="Arial" panose="020B0604020202020204" pitchFamily="34" charset="0"/>
              </a:rPr>
              <a:t>Chloride Ingress = f(microstructure)</a:t>
            </a:r>
          </a:p>
          <a:p>
            <a:pPr>
              <a:buClrTx/>
              <a:buSzPct val="100000"/>
              <a:buFont typeface="Arial" panose="020B0604020202020204" pitchFamily="34" charset="0"/>
              <a:buChar char="•"/>
            </a:pPr>
            <a:r>
              <a:rPr lang="fr-BE" sz="1800">
                <a:latin typeface="Arial" panose="020B0604020202020204" pitchFamily="34" charset="0"/>
                <a:cs typeface="Arial" panose="020B0604020202020204" pitchFamily="34" charset="0"/>
              </a:rPr>
              <a:t>Two distinct phases: aggregates and </a:t>
            </a:r>
            <a:r>
              <a:rPr lang="fr-BE" sz="1800" smtClean="0">
                <a:latin typeface="Arial" panose="020B0604020202020204" pitchFamily="34" charset="0"/>
                <a:cs typeface="Arial" panose="020B0604020202020204" pitchFamily="34" charset="0"/>
              </a:rPr>
              <a:t>mortar</a:t>
            </a:r>
            <a:endParaRPr lang="fr-BE" sz="1800">
              <a:latin typeface="Arial" panose="020B0604020202020204" pitchFamily="34" charset="0"/>
              <a:cs typeface="Arial" panose="020B0604020202020204" pitchFamily="34" charset="0"/>
            </a:endParaRPr>
          </a:p>
          <a:p>
            <a:pPr>
              <a:buClrTx/>
              <a:buSzPct val="100000"/>
              <a:buFont typeface="Arial" panose="020B0604020202020204" pitchFamily="34" charset="0"/>
              <a:buChar char="•"/>
            </a:pPr>
            <a:r>
              <a:rPr lang="fr-BE" sz="1800" smtClean="0">
                <a:latin typeface="Arial" panose="020B0604020202020204" pitchFamily="34" charset="0"/>
                <a:cs typeface="Arial" panose="020B0604020202020204" pitchFamily="34" charset="0"/>
              </a:rPr>
              <a:t>Modelling </a:t>
            </a:r>
            <a:r>
              <a:rPr lang="fr-BE" sz="1800">
                <a:latin typeface="Arial" panose="020B0604020202020204" pitchFamily="34" charset="0"/>
                <a:cs typeface="Arial" panose="020B0604020202020204" pitchFamily="34" charset="0"/>
              </a:rPr>
              <a:t>a real size concrete structure at this scale ?</a:t>
            </a:r>
          </a:p>
          <a:p>
            <a:pPr marL="0" indent="0">
              <a:buClrTx/>
              <a:buSzPct val="100000"/>
              <a:buNone/>
            </a:pPr>
            <a:r>
              <a:rPr lang="en-US" sz="1800">
                <a:latin typeface="Arial" panose="020B0604020202020204" pitchFamily="34" charset="0"/>
                <a:cs typeface="Arial" panose="020B0604020202020204" pitchFamily="34" charset="0"/>
              </a:rPr>
              <a:t>→ </a:t>
            </a:r>
            <a:r>
              <a:rPr lang="en-US" sz="1800" b="1">
                <a:latin typeface="Arial" panose="020B0604020202020204" pitchFamily="34" charset="0"/>
                <a:cs typeface="Arial" panose="020B0604020202020204" pitchFamily="34" charset="0"/>
              </a:rPr>
              <a:t>Separation of scales</a:t>
            </a:r>
            <a:endParaRPr lang="fr-BE" sz="1800" b="1">
              <a:latin typeface="Arial" panose="020B0604020202020204" pitchFamily="34" charset="0"/>
              <a:cs typeface="Arial" panose="020B0604020202020204" pitchFamily="34" charset="0"/>
            </a:endParaRPr>
          </a:p>
        </p:txBody>
      </p:sp>
      <p:grpSp>
        <p:nvGrpSpPr>
          <p:cNvPr id="8" name="Groupe 7"/>
          <p:cNvGrpSpPr/>
          <p:nvPr/>
        </p:nvGrpSpPr>
        <p:grpSpPr>
          <a:xfrm>
            <a:off x="4291297" y="2419364"/>
            <a:ext cx="4039720" cy="2533993"/>
            <a:chOff x="-2306452" y="5446130"/>
            <a:chExt cx="8284312" cy="3904811"/>
          </a:xfrm>
        </p:grpSpPr>
        <p:sp>
          <p:nvSpPr>
            <p:cNvPr id="9" name="Rectangle 8"/>
            <p:cNvSpPr/>
            <p:nvPr/>
          </p:nvSpPr>
          <p:spPr>
            <a:xfrm>
              <a:off x="246419" y="8734383"/>
              <a:ext cx="5731441" cy="616558"/>
            </a:xfrm>
            <a:prstGeom prst="rect">
              <a:avLst/>
            </a:prstGeom>
          </p:spPr>
          <p:txBody>
            <a:bodyPr wrap="square">
              <a:spAutoFit/>
            </a:bodyPr>
            <a:lstStyle/>
            <a:p>
              <a:r>
                <a:rPr lang="fr-BE" sz="1000">
                  <a:latin typeface="Arial" panose="020B0604020202020204" pitchFamily="34" charset="0"/>
                  <a:cs typeface="Arial" panose="020B0604020202020204" pitchFamily="34" charset="0"/>
                </a:rPr>
                <a:t>[https://theconstructor.org/structures/components-of-bridges-concrete-steel/17806/,2020]</a:t>
              </a:r>
              <a:endParaRPr lang="fr-BE" sz="1200">
                <a:latin typeface="Arial" panose="020B0604020202020204" pitchFamily="34" charset="0"/>
                <a:cs typeface="Arial" panose="020B0604020202020204" pitchFamily="34" charset="0"/>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57" y="5446130"/>
              <a:ext cx="5646067" cy="3344209"/>
            </a:xfrm>
            <a:prstGeom prst="rect">
              <a:avLst/>
            </a:prstGeom>
          </p:spPr>
        </p:pic>
        <p:cxnSp>
          <p:nvCxnSpPr>
            <p:cNvPr id="11" name="Connecteur droit avec flèche 10"/>
            <p:cNvCxnSpPr/>
            <p:nvPr/>
          </p:nvCxnSpPr>
          <p:spPr>
            <a:xfrm flipV="1">
              <a:off x="-2306452" y="7220656"/>
              <a:ext cx="2240573" cy="6756"/>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l="30346" t="6938" r="26928" b="10268"/>
          <a:stretch/>
        </p:blipFill>
        <p:spPr>
          <a:xfrm>
            <a:off x="1704040" y="2531901"/>
            <a:ext cx="2277369" cy="2283749"/>
          </a:xfrm>
          <a:prstGeom prst="rect">
            <a:avLst/>
          </a:prstGeom>
        </p:spPr>
      </p:pic>
    </p:spTree>
    <p:extLst>
      <p:ext uri="{BB962C8B-B14F-4D97-AF65-F5344CB8AC3E}">
        <p14:creationId xmlns:p14="http://schemas.microsoft.com/office/powerpoint/2010/main" val="2415208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197" y="245267"/>
            <a:ext cx="7639171" cy="567349"/>
          </a:xfrm>
        </p:spPr>
        <p:txBody>
          <a:bodyPr>
            <a:normAutofit/>
          </a:bodyPr>
          <a:lstStyle/>
          <a:p>
            <a:r>
              <a:rPr lang="fr-FR" sz="3100" b="1" smtClean="0">
                <a:latin typeface="Arial" panose="020B0604020202020204" pitchFamily="34" charset="0"/>
                <a:cs typeface="Arial" panose="020B0604020202020204" pitchFamily="34" charset="0"/>
              </a:rPr>
              <a:t>Modelling of Chloride Ingress</a:t>
            </a:r>
            <a:endParaRPr lang="fr-FR" b="1">
              <a:latin typeface="Arial" panose="020B0604020202020204" pitchFamily="34" charset="0"/>
              <a:cs typeface="Arial" panose="020B0604020202020204" pitchFamily="34" charset="0"/>
            </a:endParaRPr>
          </a:p>
        </p:txBody>
      </p:sp>
      <p:sp>
        <p:nvSpPr>
          <p:cNvPr id="4" name="Titre 2"/>
          <p:cNvSpPr txBox="1">
            <a:spLocks/>
          </p:cNvSpPr>
          <p:nvPr/>
        </p:nvSpPr>
        <p:spPr>
          <a:xfrm>
            <a:off x="457198" y="618410"/>
            <a:ext cx="7639171" cy="567349"/>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b="0" kern="1200">
                <a:solidFill>
                  <a:srgbClr val="F07F3C"/>
                </a:solidFill>
                <a:latin typeface="+mj-lt"/>
                <a:ea typeface="+mj-ea"/>
                <a:cs typeface="+mj-cs"/>
              </a:defRPr>
            </a:lvl1pPr>
          </a:lstStyle>
          <a:p>
            <a:r>
              <a:rPr lang="fr-FR" sz="2400" smtClean="0">
                <a:solidFill>
                  <a:schemeClr val="tx1"/>
                </a:solidFill>
                <a:latin typeface="Arial" panose="020B0604020202020204" pitchFamily="34" charset="0"/>
                <a:cs typeface="Arial" panose="020B0604020202020204" pitchFamily="34" charset="0"/>
              </a:rPr>
              <a:t>FE² Multiscale Modelling</a:t>
            </a:r>
            <a:endParaRPr lang="fr-FR" sz="2800">
              <a:solidFill>
                <a:schemeClr val="tx1"/>
              </a:solidFill>
              <a:latin typeface="Arial" panose="020B0604020202020204" pitchFamily="34" charset="0"/>
              <a:cs typeface="Arial" panose="020B0604020202020204" pitchFamily="34" charset="0"/>
            </a:endParaRPr>
          </a:p>
        </p:txBody>
      </p:sp>
      <p:grpSp>
        <p:nvGrpSpPr>
          <p:cNvPr id="74" name="Groupe 73"/>
          <p:cNvGrpSpPr/>
          <p:nvPr/>
        </p:nvGrpSpPr>
        <p:grpSpPr>
          <a:xfrm>
            <a:off x="1329460" y="1261268"/>
            <a:ext cx="2243754" cy="1181785"/>
            <a:chOff x="353396" y="2391661"/>
            <a:chExt cx="4254952" cy="2241083"/>
          </a:xfrm>
        </p:grpSpPr>
        <p:pic>
          <p:nvPicPr>
            <p:cNvPr id="75" name="Image 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96" y="2391661"/>
              <a:ext cx="3783647" cy="2241083"/>
            </a:xfrm>
            <a:prstGeom prst="rect">
              <a:avLst/>
            </a:prstGeom>
          </p:spPr>
        </p:pic>
        <p:sp>
          <p:nvSpPr>
            <p:cNvPr id="76" name="Shape 500"/>
            <p:cNvSpPr/>
            <p:nvPr/>
          </p:nvSpPr>
          <p:spPr>
            <a:xfrm>
              <a:off x="1987404" y="2468084"/>
              <a:ext cx="492103" cy="551129"/>
            </a:xfrm>
            <a:prstGeom prst="rect">
              <a:avLst/>
            </a:prstGeom>
            <a:solidFill>
              <a:srgbClr val="5E5E5E"/>
            </a:solidFill>
            <a:ln w="12700" cap="flat">
              <a:noFill/>
              <a:miter lim="400000"/>
            </a:ln>
            <a:effectLst/>
          </p:spPr>
          <p:txBody>
            <a:bodyPr wrap="square" lIns="26788" tIns="26788" rIns="26788" bIns="26788" numCol="1" anchor="ctr">
              <a:noAutofit/>
            </a:bodyPr>
            <a:lstStyle/>
            <a:p>
              <a:pPr defTabSz="308049">
                <a:defRPr>
                  <a:solidFill>
                    <a:srgbClr val="FFFFFF"/>
                  </a:solidFill>
                  <a:latin typeface="Helvetica Neue Medium"/>
                  <a:ea typeface="Helvetica Neue Medium"/>
                  <a:cs typeface="Helvetica Neue Medium"/>
                  <a:sym typeface="Helvetica Neue Medium"/>
                </a:defRPr>
              </a:pPr>
              <a:endParaRPr sz="949"/>
            </a:p>
          </p:txBody>
        </p:sp>
        <p:cxnSp>
          <p:nvCxnSpPr>
            <p:cNvPr id="77" name="Connecteur droit avec flèche 76"/>
            <p:cNvCxnSpPr/>
            <p:nvPr/>
          </p:nvCxnSpPr>
          <p:spPr>
            <a:xfrm>
              <a:off x="2612856" y="2774292"/>
              <a:ext cx="1995492" cy="1549555"/>
            </a:xfrm>
            <a:prstGeom prst="straightConnector1">
              <a:avLst/>
            </a:prstGeom>
            <a:noFill/>
            <a:ln w="381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78" name="Connecteur droit 77"/>
            <p:cNvCxnSpPr>
              <a:stCxn id="76" idx="1"/>
              <a:endCxn id="76" idx="3"/>
            </p:cNvCxnSpPr>
            <p:nvPr/>
          </p:nvCxnSpPr>
          <p:spPr>
            <a:xfrm>
              <a:off x="1987404" y="2743649"/>
              <a:ext cx="492103"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79" name="Connecteur droit 78"/>
            <p:cNvCxnSpPr/>
            <p:nvPr/>
          </p:nvCxnSpPr>
          <p:spPr>
            <a:xfrm>
              <a:off x="1987404" y="2880809"/>
              <a:ext cx="492103"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0" name="Connecteur droit 79"/>
            <p:cNvCxnSpPr/>
            <p:nvPr/>
          </p:nvCxnSpPr>
          <p:spPr>
            <a:xfrm>
              <a:off x="1987404" y="2597640"/>
              <a:ext cx="492103"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1" name="Connecteur droit 80"/>
            <p:cNvCxnSpPr>
              <a:stCxn id="76" idx="0"/>
              <a:endCxn id="76" idx="2"/>
            </p:cNvCxnSpPr>
            <p:nvPr/>
          </p:nvCxnSpPr>
          <p:spPr>
            <a:xfrm>
              <a:off x="2233456" y="2468084"/>
              <a:ext cx="0" cy="5511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2" name="Connecteur droit 81"/>
            <p:cNvCxnSpPr/>
            <p:nvPr/>
          </p:nvCxnSpPr>
          <p:spPr>
            <a:xfrm>
              <a:off x="2355376" y="2468084"/>
              <a:ext cx="0" cy="5511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3" name="Connecteur droit 82"/>
            <p:cNvCxnSpPr/>
            <p:nvPr/>
          </p:nvCxnSpPr>
          <p:spPr>
            <a:xfrm>
              <a:off x="2100106" y="2468084"/>
              <a:ext cx="0" cy="5511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4" name="Connecteur droit 83"/>
            <p:cNvCxnSpPr/>
            <p:nvPr/>
          </p:nvCxnSpPr>
          <p:spPr>
            <a:xfrm>
              <a:off x="2421255" y="2597640"/>
              <a:ext cx="0" cy="13335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5" name="Connecteur droit 84"/>
            <p:cNvCxnSpPr/>
            <p:nvPr/>
          </p:nvCxnSpPr>
          <p:spPr>
            <a:xfrm>
              <a:off x="2342347" y="2668905"/>
              <a:ext cx="13716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86" name="Ellipse 85"/>
            <p:cNvSpPr/>
            <p:nvPr/>
          </p:nvSpPr>
          <p:spPr>
            <a:xfrm>
              <a:off x="2227409" y="2525491"/>
              <a:ext cx="356315" cy="277643"/>
            </a:xfrm>
            <a:prstGeom prst="ellipse">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pPr defTabSz="308049"/>
              <a:endParaRPr lang="fr-BE" sz="949">
                <a:solidFill>
                  <a:srgbClr val="FFFFFF"/>
                </a:solidFill>
                <a:latin typeface="Helvetica Neue Medium"/>
                <a:ea typeface="Helvetica Neue Medium"/>
                <a:cs typeface="Helvetica Neue Medium"/>
                <a:sym typeface="Helvetica Neue Medium"/>
              </a:endParaRPr>
            </a:p>
          </p:txBody>
        </p:sp>
      </p:grpSp>
      <p:grpSp>
        <p:nvGrpSpPr>
          <p:cNvPr id="88" name="Groupe 87"/>
          <p:cNvGrpSpPr/>
          <p:nvPr/>
        </p:nvGrpSpPr>
        <p:grpSpPr>
          <a:xfrm>
            <a:off x="3578677" y="1118753"/>
            <a:ext cx="1465299" cy="1887793"/>
            <a:chOff x="6786438" y="2121402"/>
            <a:chExt cx="2778726" cy="3579925"/>
          </a:xfrm>
        </p:grpSpPr>
        <p:grpSp>
          <p:nvGrpSpPr>
            <p:cNvPr id="89" name="Groupe 88"/>
            <p:cNvGrpSpPr/>
            <p:nvPr/>
          </p:nvGrpSpPr>
          <p:grpSpPr>
            <a:xfrm>
              <a:off x="6786438" y="2121402"/>
              <a:ext cx="2778726" cy="3579925"/>
              <a:chOff x="4686781" y="2131491"/>
              <a:chExt cx="2778726" cy="3579925"/>
            </a:xfrm>
          </p:grpSpPr>
          <p:sp>
            <p:nvSpPr>
              <p:cNvPr id="94" name="Shape 500"/>
              <p:cNvSpPr/>
              <p:nvPr/>
            </p:nvSpPr>
            <p:spPr>
              <a:xfrm>
                <a:off x="4686782" y="2936275"/>
                <a:ext cx="2778725" cy="2775141"/>
              </a:xfrm>
              <a:prstGeom prst="rect">
                <a:avLst/>
              </a:prstGeom>
              <a:solidFill>
                <a:srgbClr val="5E5E5E"/>
              </a:solidFill>
              <a:ln w="12700" cap="flat">
                <a:noFill/>
                <a:miter lim="400000"/>
              </a:ln>
              <a:effectLst/>
            </p:spPr>
            <p:txBody>
              <a:bodyPr wrap="square" lIns="26788" tIns="26788" rIns="26788" bIns="26788" numCol="1" anchor="ctr">
                <a:noAutofit/>
              </a:bodyPr>
              <a:lstStyle/>
              <a:p>
                <a:pPr defTabSz="308049">
                  <a:defRPr>
                    <a:solidFill>
                      <a:srgbClr val="FFFFFF"/>
                    </a:solidFill>
                    <a:latin typeface="Helvetica Neue Medium"/>
                    <a:ea typeface="Helvetica Neue Medium"/>
                    <a:cs typeface="Helvetica Neue Medium"/>
                    <a:sym typeface="Helvetica Neue Medium"/>
                  </a:defRPr>
                </a:pPr>
                <a:endParaRPr sz="949"/>
              </a:p>
            </p:txBody>
          </p:sp>
          <p:cxnSp>
            <p:nvCxnSpPr>
              <p:cNvPr id="95" name="Connecteur droit 94"/>
              <p:cNvCxnSpPr/>
              <p:nvPr/>
            </p:nvCxnSpPr>
            <p:spPr>
              <a:xfrm flipH="1">
                <a:off x="4686781" y="4323911"/>
                <a:ext cx="2778725"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96" name="Shape 501"/>
              <p:cNvSpPr/>
              <p:nvPr/>
            </p:nvSpPr>
            <p:spPr>
              <a:xfrm>
                <a:off x="6270275" y="2131491"/>
                <a:ext cx="421594" cy="692842"/>
              </a:xfrm>
              <a:custGeom>
                <a:avLst/>
                <a:gdLst/>
                <a:ahLst/>
                <a:cxnLst>
                  <a:cxn ang="0">
                    <a:pos x="wd2" y="hd2"/>
                  </a:cxn>
                  <a:cxn ang="5400000">
                    <a:pos x="wd2" y="hd2"/>
                  </a:cxn>
                  <a:cxn ang="10800000">
                    <a:pos x="wd2" y="hd2"/>
                  </a:cxn>
                  <a:cxn ang="16200000">
                    <a:pos x="wd2" y="hd2"/>
                  </a:cxn>
                </a:cxnLst>
                <a:rect l="0" t="0" r="r" b="b"/>
                <a:pathLst>
                  <a:path w="21212" h="21327" extrusionOk="0">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00A1FF"/>
              </a:solidFill>
              <a:ln w="12700" cap="flat">
                <a:noFill/>
                <a:miter lim="400000"/>
              </a:ln>
              <a:effectLst/>
            </p:spPr>
            <p:txBody>
              <a:bodyPr wrap="square" lIns="26788" tIns="26788" rIns="26788" bIns="26788" numCol="1" anchor="ctr">
                <a:noAutofit/>
              </a:bodyPr>
              <a:lstStyle/>
              <a:p>
                <a:pPr defTabSz="308049">
                  <a:defRPr>
                    <a:solidFill>
                      <a:srgbClr val="FFFFFF"/>
                    </a:solidFill>
                    <a:latin typeface="Helvetica Neue Medium"/>
                    <a:ea typeface="Helvetica Neue Medium"/>
                    <a:cs typeface="Helvetica Neue Medium"/>
                    <a:sym typeface="Helvetica Neue Medium"/>
                  </a:defRPr>
                </a:pPr>
                <a:endParaRPr sz="949"/>
              </a:p>
            </p:txBody>
          </p:sp>
          <p:grpSp>
            <p:nvGrpSpPr>
              <p:cNvPr id="97" name="Group 505"/>
              <p:cNvGrpSpPr/>
              <p:nvPr/>
            </p:nvGrpSpPr>
            <p:grpSpPr>
              <a:xfrm>
                <a:off x="5308132" y="2131491"/>
                <a:ext cx="708499" cy="692842"/>
                <a:chOff x="0" y="0"/>
                <a:chExt cx="708498" cy="692841"/>
              </a:xfrm>
            </p:grpSpPr>
            <p:sp>
              <p:nvSpPr>
                <p:cNvPr id="99" name="Shape 502"/>
                <p:cNvSpPr/>
                <p:nvPr/>
              </p:nvSpPr>
              <p:spPr>
                <a:xfrm>
                  <a:off x="0" y="280751"/>
                  <a:ext cx="434159" cy="412091"/>
                </a:xfrm>
                <a:prstGeom prst="ellipse">
                  <a:avLst/>
                </a:prstGeom>
                <a:solidFill>
                  <a:srgbClr val="FF0000"/>
                </a:solidFill>
                <a:ln w="38100" cap="flat">
                  <a:solidFill>
                    <a:srgbClr val="000000"/>
                  </a:solidFill>
                  <a:prstDash val="solid"/>
                  <a:miter lim="400000"/>
                </a:ln>
                <a:effectLst/>
              </p:spPr>
              <p:txBody>
                <a:bodyPr wrap="square" lIns="26788" tIns="26788" rIns="26788" bIns="26788" numCol="1" anchor="ctr">
                  <a:noAutofit/>
                </a:bodyPr>
                <a:lstStyle/>
                <a:p>
                  <a:pPr defTabSz="308049">
                    <a:defRPr>
                      <a:solidFill>
                        <a:srgbClr val="FFFFFF"/>
                      </a:solidFill>
                      <a:latin typeface="Helvetica Neue Medium"/>
                      <a:ea typeface="Helvetica Neue Medium"/>
                      <a:cs typeface="Helvetica Neue Medium"/>
                      <a:sym typeface="Helvetica Neue Medium"/>
                    </a:defRPr>
                  </a:pPr>
                  <a:endParaRPr sz="949"/>
                </a:p>
              </p:txBody>
            </p:sp>
            <p:sp>
              <p:nvSpPr>
                <p:cNvPr id="100" name="Shape 503"/>
                <p:cNvSpPr/>
                <p:nvPr/>
              </p:nvSpPr>
              <p:spPr>
                <a:xfrm>
                  <a:off x="426253" y="0"/>
                  <a:ext cx="282246" cy="269693"/>
                </a:xfrm>
                <a:prstGeom prst="ellipse">
                  <a:avLst/>
                </a:prstGeom>
                <a:solidFill>
                  <a:srgbClr val="FFFFFF"/>
                </a:solidFill>
                <a:ln w="38100" cap="flat">
                  <a:solidFill>
                    <a:srgbClr val="000000"/>
                  </a:solidFill>
                  <a:prstDash val="solid"/>
                  <a:miter lim="400000"/>
                </a:ln>
                <a:effectLst/>
              </p:spPr>
              <p:txBody>
                <a:bodyPr wrap="square" lIns="26788" tIns="26788" rIns="26788" bIns="26788" numCol="1" anchor="ctr">
                  <a:noAutofit/>
                </a:bodyPr>
                <a:lstStyle/>
                <a:p>
                  <a:pPr defTabSz="308049">
                    <a:defRPr>
                      <a:solidFill>
                        <a:srgbClr val="FFFFFF"/>
                      </a:solidFill>
                      <a:latin typeface="Helvetica Neue Medium"/>
                      <a:ea typeface="Helvetica Neue Medium"/>
                      <a:cs typeface="Helvetica Neue Medium"/>
                      <a:sym typeface="Helvetica Neue Medium"/>
                    </a:defRPr>
                  </a:pPr>
                  <a:endParaRPr sz="949"/>
                </a:p>
              </p:txBody>
            </p:sp>
            <p:sp>
              <p:nvSpPr>
                <p:cNvPr id="101" name="Shape 504"/>
                <p:cNvSpPr/>
                <p:nvPr/>
              </p:nvSpPr>
              <p:spPr>
                <a:xfrm flipV="1">
                  <a:off x="371623" y="239542"/>
                  <a:ext cx="112282" cy="106574"/>
                </a:xfrm>
                <a:prstGeom prst="line">
                  <a:avLst/>
                </a:prstGeom>
                <a:noFill/>
                <a:ln w="101600" cap="flat">
                  <a:solidFill>
                    <a:srgbClr val="000000"/>
                  </a:solidFill>
                  <a:prstDash val="solid"/>
                  <a:miter lim="400000"/>
                </a:ln>
                <a:effectLst/>
              </p:spPr>
              <p:txBody>
                <a:bodyPr wrap="square" lIns="26788" tIns="26788" rIns="26788" bIns="26788" numCol="1" anchor="ctr">
                  <a:noAutofit/>
                </a:bodyPr>
                <a:lstStyle/>
                <a:p>
                  <a:endParaRPr sz="949"/>
                </a:p>
              </p:txBody>
            </p:sp>
          </p:grpSp>
          <p:cxnSp>
            <p:nvCxnSpPr>
              <p:cNvPr id="98" name="Connecteur droit 97"/>
              <p:cNvCxnSpPr>
                <a:stCxn id="94" idx="2"/>
                <a:endCxn id="94" idx="0"/>
              </p:cNvCxnSpPr>
              <p:nvPr/>
            </p:nvCxnSpPr>
            <p:spPr>
              <a:xfrm flipV="1">
                <a:off x="6076145" y="2936275"/>
                <a:ext cx="0" cy="2775141"/>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90" name="Plus 89"/>
            <p:cNvSpPr/>
            <p:nvPr/>
          </p:nvSpPr>
          <p:spPr>
            <a:xfrm>
              <a:off x="6837962" y="3053157"/>
              <a:ext cx="595086" cy="592358"/>
            </a:xfrm>
            <a:prstGeom prst="mathPlus">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pPr algn="ctr" defTabSz="308049" hangingPunct="0"/>
              <a:endParaRPr lang="en-GB" sz="1160">
                <a:solidFill>
                  <a:srgbClr val="FFFFFF"/>
                </a:solidFill>
                <a:latin typeface="Helvetica Neue Medium"/>
                <a:ea typeface="Helvetica Neue Medium"/>
                <a:cs typeface="Helvetica Neue Medium"/>
                <a:sym typeface="Helvetica Neue Medium"/>
              </a:endParaRPr>
            </a:p>
          </p:txBody>
        </p:sp>
        <p:sp>
          <p:nvSpPr>
            <p:cNvPr id="91" name="Plus 90"/>
            <p:cNvSpPr/>
            <p:nvPr/>
          </p:nvSpPr>
          <p:spPr>
            <a:xfrm>
              <a:off x="7467872" y="3047042"/>
              <a:ext cx="595086" cy="592358"/>
            </a:xfrm>
            <a:prstGeom prst="mathPlus">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pPr algn="ctr" defTabSz="308049" hangingPunct="0"/>
              <a:endParaRPr lang="en-GB" sz="1160">
                <a:solidFill>
                  <a:srgbClr val="FFFFFF"/>
                </a:solidFill>
                <a:latin typeface="Helvetica Neue Medium"/>
                <a:ea typeface="Helvetica Neue Medium"/>
                <a:cs typeface="Helvetica Neue Medium"/>
                <a:sym typeface="Helvetica Neue Medium"/>
              </a:endParaRPr>
            </a:p>
          </p:txBody>
        </p:sp>
        <p:sp>
          <p:nvSpPr>
            <p:cNvPr id="92" name="Plus 91"/>
            <p:cNvSpPr/>
            <p:nvPr/>
          </p:nvSpPr>
          <p:spPr>
            <a:xfrm>
              <a:off x="7467524" y="3630067"/>
              <a:ext cx="595086" cy="592358"/>
            </a:xfrm>
            <a:prstGeom prst="mathPlus">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pPr algn="ctr" defTabSz="308049" hangingPunct="0"/>
              <a:endParaRPr lang="en-GB" sz="1160">
                <a:solidFill>
                  <a:srgbClr val="FFFFFF"/>
                </a:solidFill>
                <a:latin typeface="Helvetica Neue Medium"/>
                <a:ea typeface="Helvetica Neue Medium"/>
                <a:cs typeface="Helvetica Neue Medium"/>
                <a:sym typeface="Helvetica Neue Medium"/>
              </a:endParaRPr>
            </a:p>
          </p:txBody>
        </p:sp>
        <p:sp>
          <p:nvSpPr>
            <p:cNvPr id="93" name="Plus 92"/>
            <p:cNvSpPr/>
            <p:nvPr/>
          </p:nvSpPr>
          <p:spPr>
            <a:xfrm>
              <a:off x="6837614" y="3630067"/>
              <a:ext cx="595086" cy="592358"/>
            </a:xfrm>
            <a:prstGeom prst="mathPlus">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pPr algn="ctr" defTabSz="308049" hangingPunct="0"/>
              <a:endParaRPr lang="en-GB" sz="1160">
                <a:solidFill>
                  <a:srgbClr val="FFFFFF"/>
                </a:solidFill>
                <a:latin typeface="Helvetica Neue Medium"/>
                <a:ea typeface="Helvetica Neue Medium"/>
                <a:cs typeface="Helvetica Neue Medium"/>
                <a:sym typeface="Helvetica Neue Medium"/>
              </a:endParaRPr>
            </a:p>
          </p:txBody>
        </p:sp>
      </p:grpSp>
      <p:sp>
        <p:nvSpPr>
          <p:cNvPr id="104" name="Shape 539" descr=" 539"/>
          <p:cNvSpPr/>
          <p:nvPr/>
        </p:nvSpPr>
        <p:spPr>
          <a:xfrm>
            <a:off x="1285068" y="3065487"/>
            <a:ext cx="6573864" cy="1"/>
          </a:xfrm>
          <a:prstGeom prst="line">
            <a:avLst/>
          </a:prstGeom>
          <a:ln w="38100" cap="rnd">
            <a:solidFill>
              <a:srgbClr val="5E5E5E"/>
            </a:solidFill>
            <a:custDash>
              <a:ds d="100000" sp="200000"/>
            </a:custDash>
            <a:miter lim="400000"/>
          </a:ln>
        </p:spPr>
        <p:txBody>
          <a:bodyPr lIns="26788" tIns="26788" rIns="26788" bIns="26788" anchor="ctr"/>
          <a:lstStyle/>
          <a:p>
            <a:endParaRPr sz="949"/>
          </a:p>
        </p:txBody>
      </p:sp>
      <p:sp>
        <p:nvSpPr>
          <p:cNvPr id="105" name="Shape 540" descr=" 540"/>
          <p:cNvSpPr txBox="1"/>
          <p:nvPr/>
        </p:nvSpPr>
        <p:spPr>
          <a:xfrm>
            <a:off x="7107612" y="2811744"/>
            <a:ext cx="674462" cy="200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8" tIns="26788" rIns="26788" bIns="26788" anchor="ctr">
            <a:spAutoFit/>
          </a:bodyPr>
          <a:lstStyle>
            <a:lvl1pPr>
              <a:defRPr>
                <a:solidFill>
                  <a:srgbClr val="5E5E5E"/>
                </a:solidFill>
              </a:defRPr>
            </a:lvl1pPr>
          </a:lstStyle>
          <a:p>
            <a:r>
              <a:rPr sz="949">
                <a:latin typeface="Arial" panose="020B0604020202020204" pitchFamily="34" charset="0"/>
                <a:cs typeface="Arial" panose="020B0604020202020204" pitchFamily="34" charset="0"/>
              </a:rPr>
              <a:t>Macroscale</a:t>
            </a:r>
          </a:p>
        </p:txBody>
      </p:sp>
      <p:sp>
        <p:nvSpPr>
          <p:cNvPr id="106" name="Shape 541" descr=" 541"/>
          <p:cNvSpPr txBox="1"/>
          <p:nvPr/>
        </p:nvSpPr>
        <p:spPr>
          <a:xfrm>
            <a:off x="7132549" y="3066542"/>
            <a:ext cx="634386" cy="200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8" tIns="26788" rIns="26788" bIns="26788" anchor="ctr">
            <a:spAutoFit/>
          </a:bodyPr>
          <a:lstStyle>
            <a:lvl1pPr>
              <a:defRPr>
                <a:solidFill>
                  <a:srgbClr val="5E5E5E"/>
                </a:solidFill>
              </a:defRPr>
            </a:lvl1pPr>
          </a:lstStyle>
          <a:p>
            <a:r>
              <a:rPr sz="949">
                <a:latin typeface="Arial" panose="020B0604020202020204" pitchFamily="34" charset="0"/>
                <a:cs typeface="Arial" panose="020B0604020202020204" pitchFamily="34" charset="0"/>
              </a:rPr>
              <a:t>Microscale</a:t>
            </a:r>
          </a:p>
        </p:txBody>
      </p:sp>
      <p:grpSp>
        <p:nvGrpSpPr>
          <p:cNvPr id="87" name="Groupe 86"/>
          <p:cNvGrpSpPr/>
          <p:nvPr/>
        </p:nvGrpSpPr>
        <p:grpSpPr>
          <a:xfrm>
            <a:off x="3773281" y="1766276"/>
            <a:ext cx="4179354" cy="3249026"/>
            <a:chOff x="3773281" y="1766276"/>
            <a:chExt cx="4179354" cy="3249026"/>
          </a:xfrm>
        </p:grpSpPr>
        <p:grpSp>
          <p:nvGrpSpPr>
            <p:cNvPr id="107" name="Groupe 106"/>
            <p:cNvGrpSpPr/>
            <p:nvPr/>
          </p:nvGrpSpPr>
          <p:grpSpPr>
            <a:xfrm>
              <a:off x="3773281" y="1766276"/>
              <a:ext cx="4179354" cy="3249026"/>
              <a:chOff x="5043682" y="3292524"/>
              <a:chExt cx="7869597" cy="6218115"/>
            </a:xfrm>
          </p:grpSpPr>
          <p:sp>
            <p:nvSpPr>
              <p:cNvPr id="108" name="Shape 479"/>
              <p:cNvSpPr/>
              <p:nvPr/>
            </p:nvSpPr>
            <p:spPr>
              <a:xfrm>
                <a:off x="8980925" y="3691257"/>
                <a:ext cx="2559905" cy="151722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8" tIns="26788" rIns="26788" bIns="26788" numCol="1" anchor="ctr">
                <a:spAutoFit/>
              </a:bodyPr>
              <a:lstStyle/>
              <a:p>
                <a:r>
                  <a:rPr sz="1200">
                    <a:latin typeface="Arial" panose="020B0604020202020204" pitchFamily="34" charset="0"/>
                    <a:cs typeface="Arial" panose="020B0604020202020204" pitchFamily="34" charset="0"/>
                  </a:rPr>
                  <a:t>Application of the </a:t>
                </a:r>
                <a:r>
                  <a:rPr lang="fr-BE" sz="1200" b="1">
                    <a:latin typeface="Arial" panose="020B0604020202020204" pitchFamily="34" charset="0"/>
                    <a:cs typeface="Arial" panose="020B0604020202020204" pitchFamily="34" charset="0"/>
                  </a:rPr>
                  <a:t>gradients </a:t>
                </a:r>
                <a:r>
                  <a:rPr lang="fr-BE" sz="1200">
                    <a:latin typeface="Arial" panose="020B0604020202020204" pitchFamily="34" charset="0"/>
                    <a:cs typeface="Arial" panose="020B0604020202020204" pitchFamily="34" charset="0"/>
                  </a:rPr>
                  <a:t>and</a:t>
                </a:r>
                <a:r>
                  <a:rPr lang="fr-BE" sz="1200" b="1">
                    <a:latin typeface="Arial" panose="020B0604020202020204" pitchFamily="34" charset="0"/>
                    <a:cs typeface="Arial" panose="020B0604020202020204" pitchFamily="34" charset="0"/>
                  </a:rPr>
                  <a:t> mean pressure</a:t>
                </a:r>
                <a:r>
                  <a:rPr sz="1200">
                    <a:latin typeface="Arial" panose="020B0604020202020204" pitchFamily="34" charset="0"/>
                    <a:cs typeface="Arial" panose="020B0604020202020204" pitchFamily="34" charset="0"/>
                  </a:rPr>
                  <a:t> to the microscale</a:t>
                </a:r>
              </a:p>
            </p:txBody>
          </p:sp>
          <p:sp>
            <p:nvSpPr>
              <p:cNvPr id="110" name="ZoneTexte 109"/>
              <p:cNvSpPr txBox="1"/>
              <p:nvPr/>
            </p:nvSpPr>
            <p:spPr>
              <a:xfrm>
                <a:off x="12456161" y="6218629"/>
                <a:ext cx="457118" cy="3795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r>
                  <a:rPr lang="fr-BE" sz="949">
                    <a:latin typeface="Arial" panose="020B0604020202020204" pitchFamily="34" charset="0"/>
                    <a:cs typeface="Arial" panose="020B0604020202020204" pitchFamily="34" charset="0"/>
                  </a:rPr>
                  <a:t>P</a:t>
                </a:r>
                <a:r>
                  <a:rPr lang="fr-BE" sz="949" baseline="30000">
                    <a:latin typeface="Arial" panose="020B0604020202020204" pitchFamily="34" charset="0"/>
                    <a:cs typeface="Arial" panose="020B0604020202020204" pitchFamily="34" charset="0"/>
                  </a:rPr>
                  <a:t>0</a:t>
                </a:r>
                <a:endParaRPr lang="fr-BE" sz="949">
                  <a:latin typeface="Arial" panose="020B0604020202020204" pitchFamily="34" charset="0"/>
                  <a:cs typeface="Arial" panose="020B0604020202020204" pitchFamily="34" charset="0"/>
                </a:endParaRPr>
              </a:p>
            </p:txBody>
          </p:sp>
          <p:grpSp>
            <p:nvGrpSpPr>
              <p:cNvPr id="111" name="Groupe 110"/>
              <p:cNvGrpSpPr/>
              <p:nvPr/>
            </p:nvGrpSpPr>
            <p:grpSpPr>
              <a:xfrm>
                <a:off x="11322814" y="6377741"/>
                <a:ext cx="1069593" cy="3132898"/>
                <a:chOff x="11322814" y="6377741"/>
                <a:chExt cx="1069593" cy="3132898"/>
              </a:xfrm>
            </p:grpSpPr>
            <p:cxnSp>
              <p:nvCxnSpPr>
                <p:cNvPr id="113" name="Connecteur droit 112"/>
                <p:cNvCxnSpPr/>
                <p:nvPr/>
              </p:nvCxnSpPr>
              <p:spPr>
                <a:xfrm>
                  <a:off x="11322814" y="6377741"/>
                  <a:ext cx="0" cy="3060944"/>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4" name="Connecteur droit 113"/>
                <p:cNvCxnSpPr/>
                <p:nvPr/>
              </p:nvCxnSpPr>
              <p:spPr>
                <a:xfrm>
                  <a:off x="11322814" y="6377741"/>
                  <a:ext cx="1069593"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5" name="Connecteur droit 114"/>
                <p:cNvCxnSpPr/>
                <p:nvPr/>
              </p:nvCxnSpPr>
              <p:spPr>
                <a:xfrm>
                  <a:off x="11322814" y="9438685"/>
                  <a:ext cx="356106"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6" name="Connecteur droit 115"/>
                <p:cNvCxnSpPr/>
                <p:nvPr/>
              </p:nvCxnSpPr>
              <p:spPr>
                <a:xfrm flipV="1">
                  <a:off x="11678920" y="6377741"/>
                  <a:ext cx="695960" cy="3060944"/>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17" name="ZoneTexte 116"/>
                <p:cNvSpPr txBox="1"/>
                <p:nvPr/>
              </p:nvSpPr>
              <p:spPr>
                <a:xfrm>
                  <a:off x="11721634" y="9131055"/>
                  <a:ext cx="457120" cy="3795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r>
                    <a:rPr lang="fr-BE" sz="949">
                      <a:latin typeface="Arial" panose="020B0604020202020204" pitchFamily="34" charset="0"/>
                      <a:cs typeface="Arial" panose="020B0604020202020204" pitchFamily="34" charset="0"/>
                    </a:rPr>
                    <a:t>P</a:t>
                  </a:r>
                  <a:r>
                    <a:rPr lang="fr-BE" sz="949" baseline="30000">
                      <a:latin typeface="Arial" panose="020B0604020202020204" pitchFamily="34" charset="0"/>
                      <a:cs typeface="Arial" panose="020B0604020202020204" pitchFamily="34" charset="0"/>
                    </a:rPr>
                    <a:t>1</a:t>
                  </a:r>
                  <a:endParaRPr lang="fr-BE" sz="949">
                    <a:latin typeface="Arial" panose="020B0604020202020204" pitchFamily="34" charset="0"/>
                    <a:cs typeface="Arial" panose="020B0604020202020204" pitchFamily="34" charset="0"/>
                  </a:endParaRPr>
                </a:p>
              </p:txBody>
            </p:sp>
          </p:grpSp>
          <p:sp>
            <p:nvSpPr>
              <p:cNvPr id="112" name="Shape 542"/>
              <p:cNvSpPr/>
              <p:nvPr/>
            </p:nvSpPr>
            <p:spPr>
              <a:xfrm>
                <a:off x="5043682" y="3292524"/>
                <a:ext cx="4519257" cy="29577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215" y="1848"/>
                      <a:pt x="17415" y="9048"/>
                      <a:pt x="21600" y="21600"/>
                    </a:cubicBezTo>
                  </a:path>
                </a:pathLst>
              </a:custGeom>
              <a:noFill/>
              <a:ln w="50800" cap="flat">
                <a:solidFill>
                  <a:srgbClr val="000000"/>
                </a:solidFill>
                <a:prstDash val="solid"/>
                <a:miter lim="400000"/>
                <a:tailEnd type="triangle" w="med" len="med"/>
              </a:ln>
              <a:effectLst/>
            </p:spPr>
            <p:txBody>
              <a:bodyPr/>
              <a:lstStyle/>
              <a:p>
                <a:endParaRPr sz="949"/>
              </a:p>
            </p:txBody>
          </p:sp>
        </p:grpSp>
        <p:pic>
          <p:nvPicPr>
            <p:cNvPr id="73" name="Image 72"/>
            <p:cNvPicPr>
              <a:picLocks noChangeAspect="1"/>
            </p:cNvPicPr>
            <p:nvPr/>
          </p:nvPicPr>
          <p:blipFill rotWithShape="1">
            <a:blip r:embed="rId4">
              <a:extLst>
                <a:ext uri="{28A0092B-C50C-407E-A947-70E740481C1C}">
                  <a14:useLocalDpi xmlns:a14="http://schemas.microsoft.com/office/drawing/2010/main" val="0"/>
                </a:ext>
              </a:extLst>
            </a:blip>
            <a:srcRect l="31750" t="7349" r="28167" b="10770"/>
            <a:stretch/>
          </p:blipFill>
          <p:spPr>
            <a:xfrm>
              <a:off x="5436201" y="3378331"/>
              <a:ext cx="1606051" cy="1599373"/>
            </a:xfrm>
            <a:prstGeom prst="rect">
              <a:avLst/>
            </a:prstGeom>
          </p:spPr>
        </p:pic>
      </p:grpSp>
      <p:grpSp>
        <p:nvGrpSpPr>
          <p:cNvPr id="131" name="Groupe 130"/>
          <p:cNvGrpSpPr/>
          <p:nvPr/>
        </p:nvGrpSpPr>
        <p:grpSpPr>
          <a:xfrm>
            <a:off x="1153017" y="3228377"/>
            <a:ext cx="3986407" cy="1750591"/>
            <a:chOff x="1153017" y="3228377"/>
            <a:chExt cx="3986407" cy="1750591"/>
          </a:xfrm>
        </p:grpSpPr>
        <p:grpSp>
          <p:nvGrpSpPr>
            <p:cNvPr id="119" name="Groupe 118"/>
            <p:cNvGrpSpPr/>
            <p:nvPr/>
          </p:nvGrpSpPr>
          <p:grpSpPr>
            <a:xfrm>
              <a:off x="3062619" y="3961759"/>
              <a:ext cx="2076805" cy="446797"/>
              <a:chOff x="3640078" y="7506800"/>
              <a:chExt cx="3938359" cy="847286"/>
            </a:xfrm>
          </p:grpSpPr>
          <p:sp>
            <p:nvSpPr>
              <p:cNvPr id="127" name="Shape 530"/>
              <p:cNvSpPr/>
              <p:nvPr/>
            </p:nvSpPr>
            <p:spPr>
              <a:xfrm>
                <a:off x="3640078" y="7506800"/>
                <a:ext cx="3938359" cy="1"/>
              </a:xfrm>
              <a:prstGeom prst="line">
                <a:avLst/>
              </a:prstGeom>
              <a:noFill/>
              <a:ln w="50800" cap="flat">
                <a:solidFill>
                  <a:srgbClr val="000000"/>
                </a:solidFill>
                <a:prstDash val="solid"/>
                <a:miter lim="400000"/>
                <a:headEnd type="triangle" w="med" len="med"/>
              </a:ln>
              <a:effectLst/>
            </p:spPr>
            <p:txBody>
              <a:bodyPr wrap="square" lIns="26788" tIns="26788" rIns="26788" bIns="26788" numCol="1" anchor="ctr">
                <a:noAutofit/>
              </a:bodyPr>
              <a:lstStyle/>
              <a:p>
                <a:endParaRPr sz="949"/>
              </a:p>
            </p:txBody>
          </p:sp>
          <p:sp>
            <p:nvSpPr>
              <p:cNvPr id="128" name="Shape 531"/>
              <p:cNvSpPr txBox="1"/>
              <p:nvPr/>
            </p:nvSpPr>
            <p:spPr>
              <a:xfrm>
                <a:off x="3926682" y="7551110"/>
                <a:ext cx="3495077" cy="8029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8" tIns="26788" rIns="26788" bIns="26788" numCol="1" anchor="ctr">
                <a:spAutoFit/>
              </a:bodyPr>
              <a:lstStyle/>
              <a:p>
                <a:pPr algn="ctr"/>
                <a:r>
                  <a:rPr sz="1200">
                    <a:latin typeface="Arial" panose="020B0604020202020204" pitchFamily="34" charset="0"/>
                    <a:cs typeface="Arial" panose="020B0604020202020204" pitchFamily="34" charset="0"/>
                  </a:rPr>
                  <a:t>Resolution of the </a:t>
                </a:r>
              </a:p>
              <a:p>
                <a:pPr algn="ctr">
                  <a:defRPr b="1"/>
                </a:pPr>
                <a:r>
                  <a:rPr sz="1200">
                    <a:latin typeface="Arial" panose="020B0604020202020204" pitchFamily="34" charset="0"/>
                    <a:cs typeface="Arial" panose="020B0604020202020204" pitchFamily="34" charset="0"/>
                  </a:rPr>
                  <a:t>boundary value problem</a:t>
                </a:r>
              </a:p>
            </p:txBody>
          </p:sp>
        </p:grpSp>
        <p:pic>
          <p:nvPicPr>
            <p:cNvPr id="130" name="Image 129"/>
            <p:cNvPicPr>
              <a:picLocks noChangeAspect="1"/>
            </p:cNvPicPr>
            <p:nvPr/>
          </p:nvPicPr>
          <p:blipFill rotWithShape="1">
            <a:blip r:embed="rId5">
              <a:extLst>
                <a:ext uri="{28A0092B-C50C-407E-A947-70E740481C1C}">
                  <a14:useLocalDpi xmlns:a14="http://schemas.microsoft.com/office/drawing/2010/main" val="0"/>
                </a:ext>
              </a:extLst>
            </a:blip>
            <a:srcRect l="10723" t="4589" r="26985" b="7683"/>
            <a:stretch/>
          </p:blipFill>
          <p:spPr>
            <a:xfrm>
              <a:off x="1153017" y="3228377"/>
              <a:ext cx="1759789" cy="1750591"/>
            </a:xfrm>
            <a:prstGeom prst="rect">
              <a:avLst/>
            </a:prstGeom>
          </p:spPr>
        </p:pic>
      </p:grpSp>
      <p:grpSp>
        <p:nvGrpSpPr>
          <p:cNvPr id="136" name="Groupe 135"/>
          <p:cNvGrpSpPr/>
          <p:nvPr/>
        </p:nvGrpSpPr>
        <p:grpSpPr>
          <a:xfrm>
            <a:off x="982980" y="1118753"/>
            <a:ext cx="2590234" cy="2065408"/>
            <a:chOff x="982980" y="1118753"/>
            <a:chExt cx="2590234" cy="2065408"/>
          </a:xfrm>
        </p:grpSpPr>
        <p:sp>
          <p:nvSpPr>
            <p:cNvPr id="135" name="Rectangle 134"/>
            <p:cNvSpPr/>
            <p:nvPr/>
          </p:nvSpPr>
          <p:spPr>
            <a:xfrm>
              <a:off x="982980" y="1118753"/>
              <a:ext cx="2590234" cy="17997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nvGrpSpPr>
            <p:cNvPr id="132" name="Group 535" descr=" 535"/>
            <p:cNvGrpSpPr/>
            <p:nvPr/>
          </p:nvGrpSpPr>
          <p:grpSpPr>
            <a:xfrm>
              <a:off x="1646838" y="1913690"/>
              <a:ext cx="1884154" cy="1270471"/>
              <a:chOff x="0" y="-18289"/>
              <a:chExt cx="3573023" cy="2409262"/>
            </a:xfrm>
          </p:grpSpPr>
          <p:sp>
            <p:nvSpPr>
              <p:cNvPr id="133" name="Shape 543"/>
              <p:cNvSpPr/>
              <p:nvPr/>
            </p:nvSpPr>
            <p:spPr>
              <a:xfrm>
                <a:off x="787831" y="524549"/>
                <a:ext cx="2785192" cy="18664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861" y="9662"/>
                      <a:pt x="12061" y="2462"/>
                      <a:pt x="21600" y="0"/>
                    </a:cubicBezTo>
                  </a:path>
                </a:pathLst>
              </a:custGeom>
              <a:noFill/>
              <a:ln w="50800" cap="flat">
                <a:solidFill>
                  <a:srgbClr val="000000"/>
                </a:solidFill>
                <a:prstDash val="solid"/>
                <a:miter lim="400000"/>
                <a:tailEnd type="triangle" w="med" len="med"/>
              </a:ln>
              <a:effectLst/>
            </p:spPr>
            <p:txBody>
              <a:bodyPr/>
              <a:lstStyle/>
              <a:p>
                <a:endParaRPr sz="949"/>
              </a:p>
            </p:txBody>
          </p:sp>
          <p:sp>
            <p:nvSpPr>
              <p:cNvPr id="134" name="Shape 534"/>
              <p:cNvSpPr txBox="1"/>
              <p:nvPr/>
            </p:nvSpPr>
            <p:spPr>
              <a:xfrm>
                <a:off x="0" y="-18289"/>
                <a:ext cx="2226399" cy="15033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8" tIns="26788" rIns="26788" bIns="26788" numCol="1" anchor="ctr">
                <a:spAutoFit/>
              </a:bodyPr>
              <a:lstStyle/>
              <a:p>
                <a:r>
                  <a:rPr sz="1200" err="1">
                    <a:latin typeface="Arial" panose="020B0604020202020204" pitchFamily="34" charset="0"/>
                    <a:cs typeface="Arial" panose="020B0604020202020204" pitchFamily="34" charset="0"/>
                  </a:rPr>
                  <a:t>Homogenisation</a:t>
                </a:r>
                <a:r>
                  <a:rPr sz="1200">
                    <a:latin typeface="Arial" panose="020B0604020202020204" pitchFamily="34" charset="0"/>
                    <a:cs typeface="Arial" panose="020B0604020202020204" pitchFamily="34" charset="0"/>
                  </a:rPr>
                  <a:t> of the </a:t>
                </a:r>
                <a:r>
                  <a:rPr lang="fr-BE" sz="1200" b="1">
                    <a:latin typeface="Arial" panose="020B0604020202020204" pitchFamily="34" charset="0"/>
                    <a:cs typeface="Arial" panose="020B0604020202020204" pitchFamily="34" charset="0"/>
                  </a:rPr>
                  <a:t>fluxes</a:t>
                </a:r>
                <a:r>
                  <a:rPr sz="1200">
                    <a:latin typeface="Arial" panose="020B0604020202020204" pitchFamily="34" charset="0"/>
                    <a:cs typeface="Arial" panose="020B0604020202020204" pitchFamily="34" charset="0"/>
                  </a:rPr>
                  <a:t> from micro to macro</a:t>
                </a:r>
              </a:p>
            </p:txBody>
          </p:sp>
        </p:grpSp>
      </p:grpSp>
      <p:grpSp>
        <p:nvGrpSpPr>
          <p:cNvPr id="140" name="Groupe 139"/>
          <p:cNvGrpSpPr/>
          <p:nvPr/>
        </p:nvGrpSpPr>
        <p:grpSpPr>
          <a:xfrm>
            <a:off x="3577678" y="1130045"/>
            <a:ext cx="1465299" cy="1887431"/>
            <a:chOff x="4614261" y="2137453"/>
            <a:chExt cx="2778725" cy="3579237"/>
          </a:xfrm>
        </p:grpSpPr>
        <p:grpSp>
          <p:nvGrpSpPr>
            <p:cNvPr id="141" name="Group 506" descr=" 506"/>
            <p:cNvGrpSpPr/>
            <p:nvPr/>
          </p:nvGrpSpPr>
          <p:grpSpPr>
            <a:xfrm>
              <a:off x="4614261" y="2137453"/>
              <a:ext cx="2778725" cy="3579237"/>
              <a:chOff x="5913" y="9525"/>
              <a:chExt cx="2778724" cy="3579235"/>
            </a:xfrm>
          </p:grpSpPr>
          <p:sp>
            <p:nvSpPr>
              <p:cNvPr id="143" name="Shape 500"/>
              <p:cNvSpPr/>
              <p:nvPr/>
            </p:nvSpPr>
            <p:spPr>
              <a:xfrm>
                <a:off x="5913" y="813619"/>
                <a:ext cx="2778724" cy="2775141"/>
              </a:xfrm>
              <a:prstGeom prst="rect">
                <a:avLst/>
              </a:prstGeom>
              <a:solidFill>
                <a:srgbClr val="5E5E5E"/>
              </a:solidFill>
              <a:ln w="12700" cap="flat">
                <a:noFill/>
                <a:miter lim="400000"/>
              </a:ln>
              <a:effectLst/>
            </p:spPr>
            <p:txBody>
              <a:bodyPr wrap="square" lIns="26788" tIns="26788" rIns="26788" bIns="26788" numCol="1" anchor="ctr">
                <a:noAutofit/>
              </a:bodyPr>
              <a:lstStyle/>
              <a:p>
                <a:pPr defTabSz="308049">
                  <a:defRPr>
                    <a:solidFill>
                      <a:srgbClr val="FFFFFF"/>
                    </a:solidFill>
                    <a:latin typeface="Helvetica Neue Medium"/>
                    <a:ea typeface="Helvetica Neue Medium"/>
                    <a:cs typeface="Helvetica Neue Medium"/>
                    <a:sym typeface="Helvetica Neue Medium"/>
                  </a:defRPr>
                </a:pPr>
                <a:endParaRPr sz="949"/>
              </a:p>
            </p:txBody>
          </p:sp>
          <p:grpSp>
            <p:nvGrpSpPr>
              <p:cNvPr id="145" name="Group 505"/>
              <p:cNvGrpSpPr/>
              <p:nvPr/>
            </p:nvGrpSpPr>
            <p:grpSpPr>
              <a:xfrm>
                <a:off x="998889" y="9525"/>
                <a:ext cx="336875" cy="346116"/>
                <a:chOff x="301395" y="9525"/>
                <a:chExt cx="336875" cy="346116"/>
              </a:xfrm>
            </p:grpSpPr>
            <p:sp>
              <p:nvSpPr>
                <p:cNvPr id="147" name="Shape 503"/>
                <p:cNvSpPr/>
                <p:nvPr/>
              </p:nvSpPr>
              <p:spPr>
                <a:xfrm>
                  <a:off x="356024" y="9525"/>
                  <a:ext cx="282246" cy="269693"/>
                </a:xfrm>
                <a:prstGeom prst="ellipse">
                  <a:avLst/>
                </a:prstGeom>
                <a:solidFill>
                  <a:srgbClr val="FFFFFF"/>
                </a:solidFill>
                <a:ln w="38100" cap="flat">
                  <a:solidFill>
                    <a:srgbClr val="000000"/>
                  </a:solidFill>
                  <a:prstDash val="solid"/>
                  <a:miter lim="400000"/>
                </a:ln>
                <a:effectLst/>
              </p:spPr>
              <p:txBody>
                <a:bodyPr wrap="square" lIns="26788" tIns="26788" rIns="26788" bIns="26788" numCol="1" anchor="ctr">
                  <a:noAutofit/>
                </a:bodyPr>
                <a:lstStyle/>
                <a:p>
                  <a:pPr defTabSz="308049">
                    <a:defRPr>
                      <a:solidFill>
                        <a:srgbClr val="FFFFFF"/>
                      </a:solidFill>
                      <a:latin typeface="Helvetica Neue Medium"/>
                      <a:ea typeface="Helvetica Neue Medium"/>
                      <a:cs typeface="Helvetica Neue Medium"/>
                      <a:sym typeface="Helvetica Neue Medium"/>
                    </a:defRPr>
                  </a:pPr>
                  <a:endParaRPr sz="949"/>
                </a:p>
              </p:txBody>
            </p:sp>
            <p:sp>
              <p:nvSpPr>
                <p:cNvPr id="148" name="Shape 504"/>
                <p:cNvSpPr/>
                <p:nvPr/>
              </p:nvSpPr>
              <p:spPr>
                <a:xfrm flipV="1">
                  <a:off x="301395" y="249067"/>
                  <a:ext cx="112282" cy="106574"/>
                </a:xfrm>
                <a:prstGeom prst="line">
                  <a:avLst/>
                </a:prstGeom>
                <a:noFill/>
                <a:ln w="101600" cap="flat">
                  <a:solidFill>
                    <a:srgbClr val="000000"/>
                  </a:solidFill>
                  <a:prstDash val="solid"/>
                  <a:miter lim="400000"/>
                </a:ln>
                <a:effectLst/>
              </p:spPr>
              <p:txBody>
                <a:bodyPr wrap="square" lIns="26788" tIns="26788" rIns="26788" bIns="26788" numCol="1" anchor="ctr">
                  <a:noAutofit/>
                </a:bodyPr>
                <a:lstStyle/>
                <a:p>
                  <a:endParaRPr sz="949"/>
                </a:p>
              </p:txBody>
            </p:sp>
          </p:grpSp>
        </p:grpSp>
        <p:sp>
          <p:nvSpPr>
            <p:cNvPr id="142" name="Shape 536" descr=" 536"/>
            <p:cNvSpPr txBox="1"/>
            <p:nvPr/>
          </p:nvSpPr>
          <p:spPr>
            <a:xfrm>
              <a:off x="4734645" y="3450839"/>
              <a:ext cx="2425044" cy="1503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8" tIns="26788" rIns="26788" bIns="26788" anchor="ctr">
              <a:spAutoFit/>
            </a:bodyPr>
            <a:lstStyle/>
            <a:p>
              <a:pPr algn="ctr">
                <a:defRPr>
                  <a:solidFill>
                    <a:srgbClr val="FFFFFF"/>
                  </a:solidFill>
                </a:defRPr>
              </a:pPr>
              <a:r>
                <a:rPr sz="1200">
                  <a:latin typeface="Arial" panose="020B0604020202020204" pitchFamily="34" charset="0"/>
                  <a:cs typeface="Arial" panose="020B0604020202020204" pitchFamily="34" charset="0"/>
                </a:rPr>
                <a:t>Resolution of the</a:t>
              </a:r>
            </a:p>
            <a:p>
              <a:pPr algn="ctr">
                <a:defRPr>
                  <a:solidFill>
                    <a:srgbClr val="FFFFFF"/>
                  </a:solidFill>
                </a:defRPr>
              </a:pPr>
              <a:r>
                <a:rPr sz="1200">
                  <a:latin typeface="Arial" panose="020B0604020202020204" pitchFamily="34" charset="0"/>
                  <a:cs typeface="Arial" panose="020B0604020202020204" pitchFamily="34" charset="0"/>
                </a:rPr>
                <a:t> </a:t>
              </a:r>
              <a:r>
                <a:rPr sz="1200" b="1">
                  <a:latin typeface="Arial" panose="020B0604020202020204" pitchFamily="34" charset="0"/>
                  <a:cs typeface="Arial" panose="020B0604020202020204" pitchFamily="34" charset="0"/>
                </a:rPr>
                <a:t>boundary value </a:t>
              </a:r>
            </a:p>
            <a:p>
              <a:pPr algn="ctr">
                <a:defRPr>
                  <a:solidFill>
                    <a:srgbClr val="FFFFFF"/>
                  </a:solidFill>
                </a:defRPr>
              </a:pPr>
              <a:r>
                <a:rPr sz="1200" b="1">
                  <a:latin typeface="Arial" panose="020B0604020202020204" pitchFamily="34" charset="0"/>
                  <a:cs typeface="Arial" panose="020B0604020202020204" pitchFamily="34" charset="0"/>
                </a:rPr>
                <a:t>problem</a:t>
              </a:r>
              <a:r>
                <a:rPr sz="1200">
                  <a:latin typeface="Arial" panose="020B0604020202020204" pitchFamily="34" charset="0"/>
                  <a:cs typeface="Arial" panose="020B0604020202020204" pitchFamily="34" charset="0"/>
                </a:rPr>
                <a:t> at </a:t>
              </a:r>
            </a:p>
            <a:p>
              <a:pPr algn="ctr">
                <a:defRPr>
                  <a:solidFill>
                    <a:srgbClr val="FFFFFF"/>
                  </a:solidFill>
                </a:defRPr>
              </a:pPr>
              <a:r>
                <a:rPr sz="1200">
                  <a:latin typeface="Arial" panose="020B0604020202020204" pitchFamily="34" charset="0"/>
                  <a:cs typeface="Arial" panose="020B0604020202020204" pitchFamily="34" charset="0"/>
                </a:rPr>
                <a:t>the macroscale</a:t>
              </a:r>
            </a:p>
          </p:txBody>
        </p:sp>
      </p:grpSp>
      <p:grpSp>
        <p:nvGrpSpPr>
          <p:cNvPr id="160" name="Groupe 159"/>
          <p:cNvGrpSpPr/>
          <p:nvPr/>
        </p:nvGrpSpPr>
        <p:grpSpPr>
          <a:xfrm>
            <a:off x="957541" y="1130045"/>
            <a:ext cx="6339555" cy="3767868"/>
            <a:chOff x="957541" y="1130045"/>
            <a:chExt cx="6339555" cy="3767868"/>
          </a:xfrm>
        </p:grpSpPr>
        <p:grpSp>
          <p:nvGrpSpPr>
            <p:cNvPr id="149" name="Groupe 148"/>
            <p:cNvGrpSpPr/>
            <p:nvPr/>
          </p:nvGrpSpPr>
          <p:grpSpPr>
            <a:xfrm>
              <a:off x="3577679" y="1130045"/>
              <a:ext cx="1465299" cy="1887431"/>
              <a:chOff x="4614261" y="2137453"/>
              <a:chExt cx="2778725" cy="3579237"/>
            </a:xfrm>
          </p:grpSpPr>
          <p:grpSp>
            <p:nvGrpSpPr>
              <p:cNvPr id="150" name="Group 506" descr=" 506"/>
              <p:cNvGrpSpPr/>
              <p:nvPr/>
            </p:nvGrpSpPr>
            <p:grpSpPr>
              <a:xfrm>
                <a:off x="4614261" y="2137453"/>
                <a:ext cx="2778725" cy="3579237"/>
                <a:chOff x="5913" y="9525"/>
                <a:chExt cx="2778724" cy="3579235"/>
              </a:xfrm>
            </p:grpSpPr>
            <p:sp>
              <p:nvSpPr>
                <p:cNvPr id="152" name="Shape 500"/>
                <p:cNvSpPr/>
                <p:nvPr/>
              </p:nvSpPr>
              <p:spPr>
                <a:xfrm>
                  <a:off x="5913" y="813618"/>
                  <a:ext cx="2778724" cy="2775142"/>
                </a:xfrm>
                <a:prstGeom prst="rect">
                  <a:avLst/>
                </a:prstGeom>
                <a:solidFill>
                  <a:srgbClr val="5E5E5E"/>
                </a:solidFill>
                <a:ln w="12700" cap="flat">
                  <a:noFill/>
                  <a:miter lim="400000"/>
                </a:ln>
                <a:effectLst/>
              </p:spPr>
              <p:txBody>
                <a:bodyPr wrap="square" lIns="26788" tIns="26788" rIns="26788" bIns="26788" numCol="1" anchor="ctr">
                  <a:noAutofit/>
                </a:bodyPr>
                <a:lstStyle/>
                <a:p>
                  <a:pPr defTabSz="308049">
                    <a:defRPr>
                      <a:solidFill>
                        <a:srgbClr val="FFFFFF"/>
                      </a:solidFill>
                      <a:latin typeface="Helvetica Neue Medium"/>
                      <a:ea typeface="Helvetica Neue Medium"/>
                      <a:cs typeface="Helvetica Neue Medium"/>
                      <a:sym typeface="Helvetica Neue Medium"/>
                    </a:defRPr>
                  </a:pPr>
                  <a:endParaRPr sz="949"/>
                </a:p>
              </p:txBody>
            </p:sp>
            <p:grpSp>
              <p:nvGrpSpPr>
                <p:cNvPr id="153" name="Group 505"/>
                <p:cNvGrpSpPr/>
                <p:nvPr/>
              </p:nvGrpSpPr>
              <p:grpSpPr>
                <a:xfrm>
                  <a:off x="998889" y="9525"/>
                  <a:ext cx="336875" cy="346116"/>
                  <a:chOff x="301395" y="9525"/>
                  <a:chExt cx="336875" cy="346116"/>
                </a:xfrm>
              </p:grpSpPr>
              <p:sp>
                <p:nvSpPr>
                  <p:cNvPr id="154" name="Shape 503"/>
                  <p:cNvSpPr/>
                  <p:nvPr/>
                </p:nvSpPr>
                <p:spPr>
                  <a:xfrm>
                    <a:off x="356024" y="9525"/>
                    <a:ext cx="282246" cy="269693"/>
                  </a:xfrm>
                  <a:prstGeom prst="ellipse">
                    <a:avLst/>
                  </a:prstGeom>
                  <a:solidFill>
                    <a:srgbClr val="FFFFFF"/>
                  </a:solidFill>
                  <a:ln w="38100" cap="flat">
                    <a:solidFill>
                      <a:srgbClr val="000000"/>
                    </a:solidFill>
                    <a:prstDash val="solid"/>
                    <a:miter lim="400000"/>
                  </a:ln>
                  <a:effectLst/>
                </p:spPr>
                <p:txBody>
                  <a:bodyPr wrap="square" lIns="26788" tIns="26788" rIns="26788" bIns="26788" numCol="1" anchor="ctr">
                    <a:noAutofit/>
                  </a:bodyPr>
                  <a:lstStyle/>
                  <a:p>
                    <a:pPr defTabSz="308049">
                      <a:defRPr>
                        <a:solidFill>
                          <a:srgbClr val="FFFFFF"/>
                        </a:solidFill>
                        <a:latin typeface="Helvetica Neue Medium"/>
                        <a:ea typeface="Helvetica Neue Medium"/>
                        <a:cs typeface="Helvetica Neue Medium"/>
                        <a:sym typeface="Helvetica Neue Medium"/>
                      </a:defRPr>
                    </a:pPr>
                    <a:endParaRPr sz="949"/>
                  </a:p>
                </p:txBody>
              </p:sp>
              <p:sp>
                <p:nvSpPr>
                  <p:cNvPr id="155" name="Shape 504"/>
                  <p:cNvSpPr/>
                  <p:nvPr/>
                </p:nvSpPr>
                <p:spPr>
                  <a:xfrm flipV="1">
                    <a:off x="301395" y="249067"/>
                    <a:ext cx="112282" cy="106574"/>
                  </a:xfrm>
                  <a:prstGeom prst="line">
                    <a:avLst/>
                  </a:prstGeom>
                  <a:noFill/>
                  <a:ln w="101600" cap="flat">
                    <a:solidFill>
                      <a:srgbClr val="000000"/>
                    </a:solidFill>
                    <a:prstDash val="solid"/>
                    <a:miter lim="400000"/>
                  </a:ln>
                  <a:effectLst/>
                </p:spPr>
                <p:txBody>
                  <a:bodyPr wrap="square" lIns="26788" tIns="26788" rIns="26788" bIns="26788" numCol="1" anchor="ctr">
                    <a:noAutofit/>
                  </a:bodyPr>
                  <a:lstStyle/>
                  <a:p>
                    <a:endParaRPr sz="949"/>
                  </a:p>
                </p:txBody>
              </p:sp>
            </p:grpSp>
          </p:grpSp>
          <p:sp>
            <p:nvSpPr>
              <p:cNvPr id="151" name="Shape 536" descr=" 536"/>
              <p:cNvSpPr txBox="1"/>
              <p:nvPr/>
            </p:nvSpPr>
            <p:spPr>
              <a:xfrm>
                <a:off x="4868714" y="3598520"/>
                <a:ext cx="2261771" cy="1328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8" tIns="26788" rIns="26788" bIns="26788" anchor="ctr">
                <a:spAutoFit/>
              </a:bodyPr>
              <a:lstStyle/>
              <a:p>
                <a:pPr algn="ctr">
                  <a:defRPr>
                    <a:solidFill>
                      <a:srgbClr val="FFFFFF"/>
                    </a:solidFill>
                  </a:defRPr>
                </a:pPr>
                <a:r>
                  <a:rPr lang="fr-BE" sz="1400" b="1" smtClean="0">
                    <a:latin typeface="Arial" panose="020B0604020202020204" pitchFamily="34" charset="0"/>
                    <a:cs typeface="Arial" panose="020B0604020202020204" pitchFamily="34" charset="0"/>
                  </a:rPr>
                  <a:t>Computation at the macroscale</a:t>
                </a:r>
                <a:endParaRPr sz="1400" b="1">
                  <a:latin typeface="Arial" panose="020B0604020202020204" pitchFamily="34" charset="0"/>
                  <a:cs typeface="Arial" panose="020B0604020202020204" pitchFamily="34" charset="0"/>
                </a:endParaRPr>
              </a:p>
            </p:txBody>
          </p:sp>
        </p:grpSp>
        <p:sp>
          <p:nvSpPr>
            <p:cNvPr id="156" name="Rectangle 155"/>
            <p:cNvSpPr/>
            <p:nvPr/>
          </p:nvSpPr>
          <p:spPr>
            <a:xfrm>
              <a:off x="5864256" y="1871601"/>
              <a:ext cx="1432840" cy="89578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fr-BE" sz="1400" b="1" smtClean="0">
                  <a:latin typeface="Arial" panose="020B0604020202020204" pitchFamily="34" charset="0"/>
                  <a:cs typeface="Arial" panose="020B0604020202020204" pitchFamily="34" charset="0"/>
                </a:rPr>
                <a:t>Localisation</a:t>
              </a:r>
              <a:endParaRPr lang="fr-BE" sz="1400" b="1">
                <a:latin typeface="Arial" panose="020B0604020202020204" pitchFamily="34" charset="0"/>
                <a:cs typeface="Arial" panose="020B0604020202020204" pitchFamily="34" charset="0"/>
              </a:endParaRPr>
            </a:p>
          </p:txBody>
        </p:sp>
        <p:sp>
          <p:nvSpPr>
            <p:cNvPr id="157" name="Rectangle 156"/>
            <p:cNvSpPr/>
            <p:nvPr/>
          </p:nvSpPr>
          <p:spPr>
            <a:xfrm>
              <a:off x="3221412" y="4002133"/>
              <a:ext cx="1901116" cy="89578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fr-BE" sz="1400" b="1" smtClean="0">
                  <a:latin typeface="Arial" panose="020B0604020202020204" pitchFamily="34" charset="0"/>
                  <a:cs typeface="Arial" panose="020B0604020202020204" pitchFamily="34" charset="0"/>
                </a:rPr>
                <a:t>Computation at the microscale</a:t>
              </a:r>
              <a:endParaRPr lang="fr-BE" sz="1400" b="1">
                <a:latin typeface="Arial" panose="020B0604020202020204" pitchFamily="34" charset="0"/>
                <a:cs typeface="Arial" panose="020B0604020202020204" pitchFamily="34" charset="0"/>
              </a:endParaRPr>
            </a:p>
          </p:txBody>
        </p:sp>
        <p:sp>
          <p:nvSpPr>
            <p:cNvPr id="158" name="Rectangle 157"/>
            <p:cNvSpPr/>
            <p:nvPr/>
          </p:nvSpPr>
          <p:spPr>
            <a:xfrm>
              <a:off x="957541" y="1880284"/>
              <a:ext cx="1901116" cy="89578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fr-BE" sz="1400" b="1" smtClean="0">
                  <a:latin typeface="Arial" panose="020B0604020202020204" pitchFamily="34" charset="0"/>
                  <a:cs typeface="Arial" panose="020B0604020202020204" pitchFamily="34" charset="0"/>
                </a:rPr>
                <a:t>Homogenisation</a:t>
              </a:r>
              <a:endParaRPr lang="fr-BE" sz="1400" b="1">
                <a:latin typeface="Arial" panose="020B0604020202020204" pitchFamily="34" charset="0"/>
                <a:cs typeface="Arial" panose="020B0604020202020204" pitchFamily="34" charset="0"/>
              </a:endParaRPr>
            </a:p>
          </p:txBody>
        </p:sp>
        <p:sp>
          <p:nvSpPr>
            <p:cNvPr id="159" name="Shape 543"/>
            <p:cNvSpPr/>
            <p:nvPr/>
          </p:nvSpPr>
          <p:spPr>
            <a:xfrm>
              <a:off x="2062283" y="2199944"/>
              <a:ext cx="1468709" cy="9842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861" y="9662"/>
                    <a:pt x="12061" y="2462"/>
                    <a:pt x="21600" y="0"/>
                  </a:cubicBezTo>
                </a:path>
              </a:pathLst>
            </a:custGeom>
            <a:noFill/>
            <a:ln w="50800" cap="flat">
              <a:solidFill>
                <a:srgbClr val="000000"/>
              </a:solidFill>
              <a:prstDash val="solid"/>
              <a:miter lim="400000"/>
              <a:tailEnd type="triangle" w="med" len="med"/>
            </a:ln>
            <a:effectLst/>
          </p:spPr>
          <p:txBody>
            <a:bodyPr/>
            <a:lstStyle/>
            <a:p>
              <a:endParaRPr sz="949"/>
            </a:p>
          </p:txBody>
        </p:sp>
      </p:grpSp>
    </p:spTree>
    <p:extLst>
      <p:ext uri="{BB962C8B-B14F-4D97-AF65-F5344CB8AC3E}">
        <p14:creationId xmlns:p14="http://schemas.microsoft.com/office/powerpoint/2010/main" val="252528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lnSpcReduction="10000"/>
      </a:bodyPr>
      <a:lstStyle>
        <a:defPPr>
          <a:defRPr dirty="0" smtClean="0"/>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4141</TotalTime>
  <Words>573</Words>
  <Application>Microsoft Office PowerPoint</Application>
  <PresentationFormat>Affichage à l'écran (16:9)</PresentationFormat>
  <Paragraphs>99</Paragraphs>
  <Slides>10</Slides>
  <Notes>10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10</vt:i4>
      </vt:variant>
    </vt:vector>
  </HeadingPairs>
  <TitlesOfParts>
    <vt:vector size="17" baseType="lpstr">
      <vt:lpstr>Arial</vt:lpstr>
      <vt:lpstr>Calibri</vt:lpstr>
      <vt:lpstr>Helvetica Neue</vt:lpstr>
      <vt:lpstr>Helvetica Neue Medium</vt:lpstr>
      <vt:lpstr>Lucida Grande</vt:lpstr>
      <vt:lpstr>Wingdings</vt:lpstr>
      <vt:lpstr>Thème Office</vt:lpstr>
      <vt:lpstr> </vt:lpstr>
      <vt:lpstr>Contextualisation</vt:lpstr>
      <vt:lpstr>Contextualisation</vt:lpstr>
      <vt:lpstr>Contextualisation</vt:lpstr>
      <vt:lpstr>Goals</vt:lpstr>
      <vt:lpstr>Experiments</vt:lpstr>
      <vt:lpstr>Experiments</vt:lpstr>
      <vt:lpstr>Modelling of Chloride Ingress</vt:lpstr>
      <vt:lpstr>Modelling of Chloride Ingress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Minon</dc:creator>
  <cp:lastModifiedBy>Arthur Fanara</cp:lastModifiedBy>
  <cp:revision>97</cp:revision>
  <dcterms:created xsi:type="dcterms:W3CDTF">2018-03-13T16:35:22Z</dcterms:created>
  <dcterms:modified xsi:type="dcterms:W3CDTF">2021-10-04T15:11:29Z</dcterms:modified>
</cp:coreProperties>
</file>