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2"/>
  </p:sldMasterIdLst>
  <p:notesMasterIdLst>
    <p:notesMasterId r:id="rId55"/>
  </p:notesMasterIdLst>
  <p:sldIdLst>
    <p:sldId id="361" r:id="rId3"/>
    <p:sldId id="338" r:id="rId4"/>
    <p:sldId id="339" r:id="rId5"/>
    <p:sldId id="340" r:id="rId6"/>
    <p:sldId id="341" r:id="rId7"/>
    <p:sldId id="342" r:id="rId8"/>
    <p:sldId id="343" r:id="rId9"/>
    <p:sldId id="344" r:id="rId10"/>
    <p:sldId id="345" r:id="rId11"/>
    <p:sldId id="346" r:id="rId12"/>
    <p:sldId id="347" r:id="rId13"/>
    <p:sldId id="348" r:id="rId14"/>
    <p:sldId id="349" r:id="rId15"/>
    <p:sldId id="350" r:id="rId16"/>
    <p:sldId id="351" r:id="rId17"/>
    <p:sldId id="352" r:id="rId18"/>
    <p:sldId id="353" r:id="rId19"/>
    <p:sldId id="354" r:id="rId20"/>
    <p:sldId id="355" r:id="rId21"/>
    <p:sldId id="356" r:id="rId22"/>
    <p:sldId id="357" r:id="rId23"/>
    <p:sldId id="358" r:id="rId24"/>
    <p:sldId id="359" r:id="rId25"/>
    <p:sldId id="360" r:id="rId26"/>
    <p:sldId id="257" r:id="rId27"/>
    <p:sldId id="280" r:id="rId28"/>
    <p:sldId id="320" r:id="rId29"/>
    <p:sldId id="281" r:id="rId30"/>
    <p:sldId id="282" r:id="rId31"/>
    <p:sldId id="321" r:id="rId32"/>
    <p:sldId id="368" r:id="rId33"/>
    <p:sldId id="369" r:id="rId34"/>
    <p:sldId id="334" r:id="rId35"/>
    <p:sldId id="332" r:id="rId36"/>
    <p:sldId id="335" r:id="rId37"/>
    <p:sldId id="336" r:id="rId38"/>
    <p:sldId id="337" r:id="rId39"/>
    <p:sldId id="323" r:id="rId40"/>
    <p:sldId id="324" r:id="rId41"/>
    <p:sldId id="325" r:id="rId42"/>
    <p:sldId id="326" r:id="rId43"/>
    <p:sldId id="327" r:id="rId44"/>
    <p:sldId id="328" r:id="rId45"/>
    <p:sldId id="329" r:id="rId46"/>
    <p:sldId id="331" r:id="rId47"/>
    <p:sldId id="333" r:id="rId48"/>
    <p:sldId id="363" r:id="rId49"/>
    <p:sldId id="364" r:id="rId50"/>
    <p:sldId id="365" r:id="rId51"/>
    <p:sldId id="366" r:id="rId52"/>
    <p:sldId id="367" r:id="rId53"/>
    <p:sldId id="315"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3C95"/>
    <a:srgbClr val="EFE6F4"/>
    <a:srgbClr val="AD86C6"/>
    <a:srgbClr val="C0ACD9"/>
    <a:srgbClr val="DBC8E6"/>
    <a:srgbClr val="B19DD2"/>
    <a:srgbClr val="1A7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86" autoAdjust="0"/>
    <p:restoredTop sz="94660"/>
  </p:normalViewPr>
  <p:slideViewPr>
    <p:cSldViewPr snapToGrid="0">
      <p:cViewPr varScale="1">
        <p:scale>
          <a:sx n="114" d="100"/>
          <a:sy n="114" d="100"/>
        </p:scale>
        <p:origin x="68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11ED98-D82E-4BC8-95F9-D50CE1F8F84D}" type="datetimeFigureOut">
              <a:rPr lang="fr-BE" smtClean="0"/>
              <a:t>11/11/21</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3C2507-2407-4450-AF75-96F6072EBD3D}" type="slidenum">
              <a:rPr lang="fr-BE" smtClean="0"/>
              <a:t>‹N°›</a:t>
            </a:fld>
            <a:endParaRPr lang="fr-BE"/>
          </a:p>
        </p:txBody>
      </p:sp>
    </p:spTree>
    <p:extLst>
      <p:ext uri="{BB962C8B-B14F-4D97-AF65-F5344CB8AC3E}">
        <p14:creationId xmlns:p14="http://schemas.microsoft.com/office/powerpoint/2010/main" val="3417360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816330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482355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153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3610681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2736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804318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6569465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2639482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9432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F11F0EC-4F60-4544-9956-271209A740FE}"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361781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F11F0EC-4F60-4544-9956-271209A740FE}" type="datetimeFigureOut">
              <a:rPr lang="en-US" smtClean="0"/>
              <a:t>11/11/21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558083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F11F0EC-4F60-4544-9956-271209A740FE}" type="datetimeFigureOut">
              <a:rPr lang="en-US" smtClean="0"/>
              <a:t>11/11/21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84236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F11F0EC-4F60-4544-9956-271209A740FE}" type="datetimeFigureOut">
              <a:rPr lang="en-US" smtClean="0"/>
              <a:t>11/11/21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042502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1F0EC-4F60-4544-9956-271209A740FE}" type="datetimeFigureOut">
              <a:rPr lang="en-US" smtClean="0"/>
              <a:t>11/11/21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3291739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FF11F0EC-4F60-4544-9956-271209A740FE}" type="datetimeFigureOut">
              <a:rPr lang="en-US" smtClean="0"/>
              <a:t>11/11/21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1393527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FF11F0EC-4F60-4544-9956-271209A740FE}" type="datetimeFigureOut">
              <a:rPr lang="en-US" smtClean="0"/>
              <a:t>11/11/21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7A5AD-5AEC-42D0-A3BE-F46B40576360}" type="slidenum">
              <a:rPr lang="en-US" smtClean="0"/>
              <a:t>‹N°›</a:t>
            </a:fld>
            <a:endParaRPr lang="en-US"/>
          </a:p>
        </p:txBody>
      </p:sp>
    </p:spTree>
    <p:extLst>
      <p:ext uri="{BB962C8B-B14F-4D97-AF65-F5344CB8AC3E}">
        <p14:creationId xmlns:p14="http://schemas.microsoft.com/office/powerpoint/2010/main" val="872958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11F0EC-4F60-4544-9956-271209A740FE}" type="datetimeFigureOut">
              <a:rPr lang="en-US" smtClean="0"/>
              <a:t>11/11/21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EC7A5AD-5AEC-42D0-A3BE-F46B40576360}" type="slidenum">
              <a:rPr lang="en-US" smtClean="0"/>
              <a:t>‹N°›</a:t>
            </a:fld>
            <a:endParaRPr lang="en-US"/>
          </a:p>
        </p:txBody>
      </p:sp>
    </p:spTree>
    <p:extLst>
      <p:ext uri="{BB962C8B-B14F-4D97-AF65-F5344CB8AC3E}">
        <p14:creationId xmlns:p14="http://schemas.microsoft.com/office/powerpoint/2010/main" val="211814258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a:extLst>
              <a:ext uri="{FF2B5EF4-FFF2-40B4-BE49-F238E27FC236}">
                <a16:creationId xmlns:a16="http://schemas.microsoft.com/office/drawing/2014/main" id="{CF61B600-AC73-480A-8D38-F7B7ABD02E4B}"/>
              </a:ext>
            </a:extLst>
          </p:cNvPr>
          <p:cNvSpPr>
            <a:spLocks noGrp="1" noChangeArrowheads="1"/>
          </p:cNvSpPr>
          <p:nvPr>
            <p:ph type="ctrTitle"/>
          </p:nvPr>
        </p:nvSpPr>
        <p:spPr>
          <a:xfrm>
            <a:off x="1003177" y="3036841"/>
            <a:ext cx="8519573" cy="1623936"/>
          </a:xfrm>
        </p:spPr>
        <p:txBody>
          <a:bodyPr/>
          <a:lstStyle/>
          <a:p>
            <a:pPr algn="ctr"/>
            <a:br>
              <a:rPr lang="fr-FR" b="1" noProof="1">
                <a:solidFill>
                  <a:schemeClr val="tx1">
                    <a:lumMod val="75000"/>
                    <a:lumOff val="25000"/>
                  </a:schemeClr>
                </a:solidFill>
                <a:latin typeface="Arial" panose="020B0604020202020204" pitchFamily="34" charset="0"/>
                <a:cs typeface="Arial" panose="020B0604020202020204" pitchFamily="34" charset="0"/>
              </a:rPr>
            </a:br>
            <a:br>
              <a:rPr lang="fr-FR" b="1" noProof="1">
                <a:solidFill>
                  <a:schemeClr val="tx1">
                    <a:lumMod val="75000"/>
                    <a:lumOff val="25000"/>
                  </a:schemeClr>
                </a:solidFill>
                <a:latin typeface="Arial" panose="020B0604020202020204" pitchFamily="34" charset="0"/>
                <a:cs typeface="Arial" panose="020B0604020202020204" pitchFamily="34" charset="0"/>
              </a:rPr>
            </a:br>
            <a:br>
              <a:rPr lang="fr-FR" b="1" noProof="1">
                <a:solidFill>
                  <a:schemeClr val="tx1">
                    <a:lumMod val="75000"/>
                    <a:lumOff val="25000"/>
                  </a:schemeClr>
                </a:solidFill>
                <a:latin typeface="Arial" panose="020B0604020202020204" pitchFamily="34" charset="0"/>
                <a:cs typeface="Arial" panose="020B0604020202020204" pitchFamily="34" charset="0"/>
              </a:rPr>
            </a:br>
            <a:r>
              <a:rPr lang="fr-FR" b="1" noProof="1">
                <a:solidFill>
                  <a:schemeClr val="tx1">
                    <a:lumMod val="75000"/>
                    <a:lumOff val="25000"/>
                  </a:schemeClr>
                </a:solidFill>
                <a:latin typeface="Arial" panose="020B0604020202020204" pitchFamily="34" charset="0"/>
                <a:cs typeface="Arial" panose="020B0604020202020204" pitchFamily="34" charset="0"/>
              </a:rPr>
              <a:t>C.I.D.N. </a:t>
            </a:r>
            <a:br>
              <a:rPr lang="fr-FR" b="1" noProof="1">
                <a:solidFill>
                  <a:schemeClr val="tx1">
                    <a:lumMod val="75000"/>
                    <a:lumOff val="25000"/>
                  </a:schemeClr>
                </a:solidFill>
                <a:latin typeface="Arial" panose="020B0604020202020204" pitchFamily="34" charset="0"/>
                <a:cs typeface="Arial" panose="020B0604020202020204" pitchFamily="34" charset="0"/>
              </a:rPr>
            </a:br>
            <a:r>
              <a:rPr lang="fr-FR" b="0" i="0" dirty="0">
                <a:solidFill>
                  <a:srgbClr val="4A4A4A"/>
                </a:solidFill>
                <a:effectLst/>
                <a:latin typeface="Source Sans Pro" panose="020B0503030403020204" pitchFamily="34" charset="0"/>
              </a:rPr>
              <a:t>Pactes successoraux autorisés: de l'alchimie à la pratique</a:t>
            </a:r>
            <a:endParaRPr lang="fr-FR" b="1" noProof="1">
              <a:solidFill>
                <a:schemeClr val="tx1">
                  <a:lumMod val="75000"/>
                  <a:lumOff val="25000"/>
                </a:schemeClr>
              </a:solidFill>
              <a:latin typeface="Arial" panose="020B0604020202020204" pitchFamily="34" charset="0"/>
              <a:cs typeface="Arial" panose="020B0604020202020204" pitchFamily="34" charset="0"/>
            </a:endParaRPr>
          </a:p>
        </p:txBody>
      </p:sp>
      <p:pic>
        <p:nvPicPr>
          <p:cNvPr id="5" name="Image 4">
            <a:extLst>
              <a:ext uri="{FF2B5EF4-FFF2-40B4-BE49-F238E27FC236}">
                <a16:creationId xmlns:a16="http://schemas.microsoft.com/office/drawing/2014/main" id="{13A90B2A-16B3-4D04-BEDC-DD109E81ED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424" y="5546250"/>
            <a:ext cx="3950496" cy="1028211"/>
          </a:xfrm>
          <a:prstGeom prst="rect">
            <a:avLst/>
          </a:prstGeom>
        </p:spPr>
      </p:pic>
      <p:sp>
        <p:nvSpPr>
          <p:cNvPr id="6" name="ZoneTexte 5">
            <a:extLst>
              <a:ext uri="{FF2B5EF4-FFF2-40B4-BE49-F238E27FC236}">
                <a16:creationId xmlns:a16="http://schemas.microsoft.com/office/drawing/2014/main" id="{F524443F-8484-49CA-811E-CF40C9DAB540}"/>
              </a:ext>
            </a:extLst>
          </p:cNvPr>
          <p:cNvSpPr txBox="1"/>
          <p:nvPr/>
        </p:nvSpPr>
        <p:spPr>
          <a:xfrm>
            <a:off x="4367814" y="5157926"/>
            <a:ext cx="5154936" cy="369332"/>
          </a:xfrm>
          <a:prstGeom prst="rect">
            <a:avLst/>
          </a:prstGeom>
          <a:noFill/>
        </p:spPr>
        <p:txBody>
          <a:bodyPr wrap="square" rtlCol="0">
            <a:spAutoFit/>
          </a:bodyPr>
          <a:lstStyle/>
          <a:p>
            <a:r>
              <a:rPr lang="fr-FR" sz="1800" b="0" i="0">
                <a:solidFill>
                  <a:srgbClr val="4A4A4A"/>
                </a:solidFill>
                <a:effectLst/>
                <a:latin typeface="Source Sans Pro" panose="020B0503030403020204" pitchFamily="34" charset="0"/>
              </a:rPr>
              <a:t>F. BODSON, P. GOFFIN, C. LOUSBERG et A. POTTIER</a:t>
            </a:r>
            <a:endParaRPr lang="fr-BE" dirty="0"/>
          </a:p>
        </p:txBody>
      </p:sp>
    </p:spTree>
    <p:extLst>
      <p:ext uri="{BB962C8B-B14F-4D97-AF65-F5344CB8AC3E}">
        <p14:creationId xmlns:p14="http://schemas.microsoft.com/office/powerpoint/2010/main" val="2914729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461665"/>
          </a:xfrm>
          <a:prstGeom prst="rect">
            <a:avLst/>
          </a:prstGeom>
          <a:noFill/>
        </p:spPr>
        <p:txBody>
          <a:bodyPr wrap="square">
            <a:spAutoFit/>
          </a:bodyPr>
          <a:lstStyle/>
          <a:p>
            <a:r>
              <a:rPr lang="fr-BE" sz="2400" b="1" u="sng" dirty="0"/>
              <a:t>Troisième situation</a:t>
            </a:r>
          </a:p>
        </p:txBody>
      </p:sp>
      <p:sp>
        <p:nvSpPr>
          <p:cNvPr id="8" name="ZoneTexte 7">
            <a:extLst>
              <a:ext uri="{FF2B5EF4-FFF2-40B4-BE49-F238E27FC236}">
                <a16:creationId xmlns:a16="http://schemas.microsoft.com/office/drawing/2014/main" id="{B7D23254-E915-4E66-99BD-ED6E1B36F1BB}"/>
              </a:ext>
            </a:extLst>
          </p:cNvPr>
          <p:cNvSpPr txBox="1"/>
          <p:nvPr/>
        </p:nvSpPr>
        <p:spPr>
          <a:xfrm>
            <a:off x="4474346" y="2883010"/>
            <a:ext cx="905522" cy="369332"/>
          </a:xfrm>
          <a:prstGeom prst="rect">
            <a:avLst/>
          </a:prstGeom>
          <a:noFill/>
        </p:spPr>
        <p:txBody>
          <a:bodyPr wrap="square" rtlCol="0">
            <a:spAutoFit/>
          </a:bodyPr>
          <a:lstStyle/>
          <a:p>
            <a:r>
              <a:rPr lang="fr-BE" dirty="0"/>
              <a:t>Père</a:t>
            </a:r>
          </a:p>
        </p:txBody>
      </p:sp>
      <p:cxnSp>
        <p:nvCxnSpPr>
          <p:cNvPr id="11" name="Connecteur droit avec flèche 10">
            <a:extLst>
              <a:ext uri="{FF2B5EF4-FFF2-40B4-BE49-F238E27FC236}">
                <a16:creationId xmlns:a16="http://schemas.microsoft.com/office/drawing/2014/main" id="{8DAE5D55-7660-49DA-9391-3319FFA3BF7F}"/>
              </a:ext>
            </a:extLst>
          </p:cNvPr>
          <p:cNvCxnSpPr/>
          <p:nvPr/>
        </p:nvCxnSpPr>
        <p:spPr>
          <a:xfrm flipH="1">
            <a:off x="3231472" y="3429000"/>
            <a:ext cx="736846"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FF44C2B2-7901-4324-ACC9-5B87AB71AA5C}"/>
              </a:ext>
            </a:extLst>
          </p:cNvPr>
          <p:cNvSpPr txBox="1"/>
          <p:nvPr/>
        </p:nvSpPr>
        <p:spPr>
          <a:xfrm>
            <a:off x="2858610" y="4518734"/>
            <a:ext cx="27520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7FC47AE9-333E-4428-BD7A-46CB351E37DE}"/>
              </a:ext>
            </a:extLst>
          </p:cNvPr>
          <p:cNvCxnSpPr/>
          <p:nvPr/>
        </p:nvCxnSpPr>
        <p:spPr>
          <a:xfrm>
            <a:off x="5752730" y="3429000"/>
            <a:ext cx="710214"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70435E7D-C4A6-499D-9973-D1299A4B7827}"/>
              </a:ext>
            </a:extLst>
          </p:cNvPr>
          <p:cNvSpPr txBox="1"/>
          <p:nvPr/>
        </p:nvSpPr>
        <p:spPr>
          <a:xfrm>
            <a:off x="4667435" y="4734178"/>
            <a:ext cx="324034" cy="369332"/>
          </a:xfrm>
          <a:prstGeom prst="rect">
            <a:avLst/>
          </a:prstGeom>
          <a:noFill/>
        </p:spPr>
        <p:txBody>
          <a:bodyPr wrap="square" rtlCol="0">
            <a:spAutoFit/>
          </a:bodyPr>
          <a:lstStyle/>
          <a:p>
            <a:r>
              <a:rPr lang="fr-BE" dirty="0"/>
              <a:t>B</a:t>
            </a:r>
          </a:p>
        </p:txBody>
      </p:sp>
      <p:cxnSp>
        <p:nvCxnSpPr>
          <p:cNvPr id="5" name="Connecteur droit avec flèche 4">
            <a:extLst>
              <a:ext uri="{FF2B5EF4-FFF2-40B4-BE49-F238E27FC236}">
                <a16:creationId xmlns:a16="http://schemas.microsoft.com/office/drawing/2014/main" id="{55821C41-8BB2-45ED-A533-20ED529FA0A1}"/>
              </a:ext>
            </a:extLst>
          </p:cNvPr>
          <p:cNvCxnSpPr/>
          <p:nvPr/>
        </p:nvCxnSpPr>
        <p:spPr>
          <a:xfrm>
            <a:off x="4829452" y="3429000"/>
            <a:ext cx="0" cy="1218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5A91C2A9-B865-41E3-BB19-09EA74C89984}"/>
              </a:ext>
            </a:extLst>
          </p:cNvPr>
          <p:cNvSpPr txBox="1"/>
          <p:nvPr/>
        </p:nvSpPr>
        <p:spPr>
          <a:xfrm>
            <a:off x="6569476" y="4518734"/>
            <a:ext cx="275199" cy="369332"/>
          </a:xfrm>
          <a:prstGeom prst="rect">
            <a:avLst/>
          </a:prstGeom>
          <a:noFill/>
        </p:spPr>
        <p:txBody>
          <a:bodyPr wrap="square" rtlCol="0">
            <a:spAutoFit/>
          </a:bodyPr>
          <a:lstStyle/>
          <a:p>
            <a:r>
              <a:rPr lang="fr-BE" dirty="0"/>
              <a:t>C</a:t>
            </a:r>
          </a:p>
        </p:txBody>
      </p:sp>
      <p:sp>
        <p:nvSpPr>
          <p:cNvPr id="18" name="Flèche : courbe vers la droite 17">
            <a:extLst>
              <a:ext uri="{FF2B5EF4-FFF2-40B4-BE49-F238E27FC236}">
                <a16:creationId xmlns:a16="http://schemas.microsoft.com/office/drawing/2014/main" id="{981CB232-08DF-4537-8B69-E8E90FCB4058}"/>
              </a:ext>
            </a:extLst>
          </p:cNvPr>
          <p:cNvSpPr/>
          <p:nvPr/>
        </p:nvSpPr>
        <p:spPr>
          <a:xfrm>
            <a:off x="1935332" y="2883010"/>
            <a:ext cx="961003" cy="2035834"/>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19" name="ZoneTexte 18">
            <a:extLst>
              <a:ext uri="{FF2B5EF4-FFF2-40B4-BE49-F238E27FC236}">
                <a16:creationId xmlns:a16="http://schemas.microsoft.com/office/drawing/2014/main" id="{7BB4F01D-8AD8-4129-B90D-8447800A1FD8}"/>
              </a:ext>
            </a:extLst>
          </p:cNvPr>
          <p:cNvSpPr txBox="1"/>
          <p:nvPr/>
        </p:nvSpPr>
        <p:spPr>
          <a:xfrm>
            <a:off x="1491449" y="3716261"/>
            <a:ext cx="321811" cy="369332"/>
          </a:xfrm>
          <a:prstGeom prst="rect">
            <a:avLst/>
          </a:prstGeom>
          <a:noFill/>
        </p:spPr>
        <p:txBody>
          <a:bodyPr wrap="square" rtlCol="0">
            <a:spAutoFit/>
          </a:bodyPr>
          <a:lstStyle/>
          <a:p>
            <a:r>
              <a:rPr lang="fr-BE" dirty="0"/>
              <a:t>€</a:t>
            </a:r>
          </a:p>
        </p:txBody>
      </p:sp>
      <p:cxnSp>
        <p:nvCxnSpPr>
          <p:cNvPr id="21" name="Connecteur : en arc 20">
            <a:extLst>
              <a:ext uri="{FF2B5EF4-FFF2-40B4-BE49-F238E27FC236}">
                <a16:creationId xmlns:a16="http://schemas.microsoft.com/office/drawing/2014/main" id="{8CDC451F-1182-4DF1-BDBF-30FF7ED82210}"/>
              </a:ext>
            </a:extLst>
          </p:cNvPr>
          <p:cNvCxnSpPr>
            <a:stCxn id="12" idx="2"/>
          </p:cNvCxnSpPr>
          <p:nvPr/>
        </p:nvCxnSpPr>
        <p:spPr>
          <a:xfrm rot="16200000" flipH="1">
            <a:off x="3739491" y="4175566"/>
            <a:ext cx="184666" cy="1671221"/>
          </a:xfrm>
          <a:prstGeom prst="curvedConnector2">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3" name="Connecteur : en arc 22">
            <a:extLst>
              <a:ext uri="{FF2B5EF4-FFF2-40B4-BE49-F238E27FC236}">
                <a16:creationId xmlns:a16="http://schemas.microsoft.com/office/drawing/2014/main" id="{9C3914BE-683A-4615-A955-FBD976749EAA}"/>
              </a:ext>
            </a:extLst>
          </p:cNvPr>
          <p:cNvCxnSpPr>
            <a:stCxn id="12" idx="2"/>
            <a:endCxn id="10" idx="2"/>
          </p:cNvCxnSpPr>
          <p:nvPr/>
        </p:nvCxnSpPr>
        <p:spPr>
          <a:xfrm rot="5400000" flipH="1" flipV="1">
            <a:off x="4836256" y="3048024"/>
            <a:ext cx="30778" cy="3710862"/>
          </a:xfrm>
          <a:prstGeom prst="curvedConnector3">
            <a:avLst>
              <a:gd name="adj1" fmla="val -742738"/>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2966989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461665"/>
          </a:xfrm>
          <a:prstGeom prst="rect">
            <a:avLst/>
          </a:prstGeom>
          <a:noFill/>
        </p:spPr>
        <p:txBody>
          <a:bodyPr wrap="square">
            <a:spAutoFit/>
          </a:bodyPr>
          <a:lstStyle/>
          <a:p>
            <a:r>
              <a:rPr lang="fr-BE" sz="2400" b="1" u="sng" dirty="0"/>
              <a:t>Quatrième situation</a:t>
            </a:r>
          </a:p>
        </p:txBody>
      </p:sp>
      <p:sp>
        <p:nvSpPr>
          <p:cNvPr id="7" name="Ellipse 6">
            <a:extLst>
              <a:ext uri="{FF2B5EF4-FFF2-40B4-BE49-F238E27FC236}">
                <a16:creationId xmlns:a16="http://schemas.microsoft.com/office/drawing/2014/main" id="{28A6FE73-968F-450E-9223-CC95EDF36CA4}"/>
              </a:ext>
            </a:extLst>
          </p:cNvPr>
          <p:cNvSpPr/>
          <p:nvPr/>
        </p:nvSpPr>
        <p:spPr>
          <a:xfrm>
            <a:off x="2768301" y="2598003"/>
            <a:ext cx="4341181" cy="830997"/>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p>
        </p:txBody>
      </p:sp>
      <p:sp>
        <p:nvSpPr>
          <p:cNvPr id="8" name="ZoneTexte 7">
            <a:extLst>
              <a:ext uri="{FF2B5EF4-FFF2-40B4-BE49-F238E27FC236}">
                <a16:creationId xmlns:a16="http://schemas.microsoft.com/office/drawing/2014/main" id="{B7D23254-E915-4E66-99BD-ED6E1B36F1BB}"/>
              </a:ext>
            </a:extLst>
          </p:cNvPr>
          <p:cNvSpPr txBox="1"/>
          <p:nvPr/>
        </p:nvSpPr>
        <p:spPr>
          <a:xfrm>
            <a:off x="3515557" y="2831977"/>
            <a:ext cx="905522" cy="369332"/>
          </a:xfrm>
          <a:prstGeom prst="rect">
            <a:avLst/>
          </a:prstGeom>
          <a:noFill/>
        </p:spPr>
        <p:txBody>
          <a:bodyPr wrap="square" rtlCol="0">
            <a:spAutoFit/>
          </a:bodyPr>
          <a:lstStyle/>
          <a:p>
            <a:r>
              <a:rPr lang="fr-BE" dirty="0"/>
              <a:t>Père</a:t>
            </a:r>
          </a:p>
        </p:txBody>
      </p:sp>
      <p:sp>
        <p:nvSpPr>
          <p:cNvPr id="9" name="ZoneTexte 8">
            <a:extLst>
              <a:ext uri="{FF2B5EF4-FFF2-40B4-BE49-F238E27FC236}">
                <a16:creationId xmlns:a16="http://schemas.microsoft.com/office/drawing/2014/main" id="{08891773-92CA-44E9-AE38-1AA0E8AEC02D}"/>
              </a:ext>
            </a:extLst>
          </p:cNvPr>
          <p:cNvSpPr txBox="1"/>
          <p:nvPr/>
        </p:nvSpPr>
        <p:spPr>
          <a:xfrm>
            <a:off x="5584054" y="2831977"/>
            <a:ext cx="781235" cy="369332"/>
          </a:xfrm>
          <a:prstGeom prst="rect">
            <a:avLst/>
          </a:prstGeom>
          <a:noFill/>
        </p:spPr>
        <p:txBody>
          <a:bodyPr wrap="square" rtlCol="0">
            <a:spAutoFit/>
          </a:bodyPr>
          <a:lstStyle/>
          <a:p>
            <a:r>
              <a:rPr lang="fr-BE" dirty="0"/>
              <a:t>Mère</a:t>
            </a:r>
          </a:p>
        </p:txBody>
      </p:sp>
      <p:cxnSp>
        <p:nvCxnSpPr>
          <p:cNvPr id="11" name="Connecteur droit avec flèche 10">
            <a:extLst>
              <a:ext uri="{FF2B5EF4-FFF2-40B4-BE49-F238E27FC236}">
                <a16:creationId xmlns:a16="http://schemas.microsoft.com/office/drawing/2014/main" id="{8DAE5D55-7660-49DA-9391-3319FFA3BF7F}"/>
              </a:ext>
            </a:extLst>
          </p:cNvPr>
          <p:cNvCxnSpPr>
            <a:cxnSpLocks/>
          </p:cNvCxnSpPr>
          <p:nvPr/>
        </p:nvCxnSpPr>
        <p:spPr>
          <a:xfrm flipH="1">
            <a:off x="2485748" y="3337256"/>
            <a:ext cx="745724" cy="1125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FF44C2B2-7901-4324-ACC9-5B87AB71AA5C}"/>
              </a:ext>
            </a:extLst>
          </p:cNvPr>
          <p:cNvSpPr txBox="1"/>
          <p:nvPr/>
        </p:nvSpPr>
        <p:spPr>
          <a:xfrm>
            <a:off x="2210541" y="4493280"/>
            <a:ext cx="27520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7FC47AE9-333E-4428-BD7A-46CB351E37DE}"/>
              </a:ext>
            </a:extLst>
          </p:cNvPr>
          <p:cNvCxnSpPr/>
          <p:nvPr/>
        </p:nvCxnSpPr>
        <p:spPr>
          <a:xfrm>
            <a:off x="6754375" y="3346134"/>
            <a:ext cx="710214"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70435E7D-C4A6-499D-9973-D1299A4B7827}"/>
              </a:ext>
            </a:extLst>
          </p:cNvPr>
          <p:cNvSpPr txBox="1"/>
          <p:nvPr/>
        </p:nvSpPr>
        <p:spPr>
          <a:xfrm>
            <a:off x="3885435" y="4708724"/>
            <a:ext cx="324034" cy="369332"/>
          </a:xfrm>
          <a:prstGeom prst="rect">
            <a:avLst/>
          </a:prstGeom>
          <a:noFill/>
        </p:spPr>
        <p:txBody>
          <a:bodyPr wrap="square" rtlCol="0">
            <a:spAutoFit/>
          </a:bodyPr>
          <a:lstStyle/>
          <a:p>
            <a:r>
              <a:rPr lang="fr-BE" dirty="0"/>
              <a:t>B</a:t>
            </a:r>
          </a:p>
        </p:txBody>
      </p:sp>
      <p:sp>
        <p:nvSpPr>
          <p:cNvPr id="5" name="ZoneTexte 4">
            <a:extLst>
              <a:ext uri="{FF2B5EF4-FFF2-40B4-BE49-F238E27FC236}">
                <a16:creationId xmlns:a16="http://schemas.microsoft.com/office/drawing/2014/main" id="{770F5E1F-AB19-4449-8E23-77FB1719ED84}"/>
              </a:ext>
            </a:extLst>
          </p:cNvPr>
          <p:cNvSpPr txBox="1"/>
          <p:nvPr/>
        </p:nvSpPr>
        <p:spPr>
          <a:xfrm>
            <a:off x="7464589" y="4462501"/>
            <a:ext cx="399495" cy="369332"/>
          </a:xfrm>
          <a:prstGeom prst="rect">
            <a:avLst/>
          </a:prstGeom>
          <a:noFill/>
        </p:spPr>
        <p:txBody>
          <a:bodyPr wrap="square" rtlCol="0">
            <a:spAutoFit/>
          </a:bodyPr>
          <a:lstStyle/>
          <a:p>
            <a:r>
              <a:rPr lang="fr-BE" dirty="0"/>
              <a:t>D</a:t>
            </a:r>
          </a:p>
        </p:txBody>
      </p:sp>
      <p:cxnSp>
        <p:nvCxnSpPr>
          <p:cNvPr id="18" name="Connecteur droit avec flèche 17">
            <a:extLst>
              <a:ext uri="{FF2B5EF4-FFF2-40B4-BE49-F238E27FC236}">
                <a16:creationId xmlns:a16="http://schemas.microsoft.com/office/drawing/2014/main" id="{42450969-D0C9-4464-8643-F784D531CDFB}"/>
              </a:ext>
            </a:extLst>
          </p:cNvPr>
          <p:cNvCxnSpPr/>
          <p:nvPr/>
        </p:nvCxnSpPr>
        <p:spPr>
          <a:xfrm flipH="1">
            <a:off x="4047452" y="3429000"/>
            <a:ext cx="301114" cy="1218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a:extLst>
              <a:ext uri="{FF2B5EF4-FFF2-40B4-BE49-F238E27FC236}">
                <a16:creationId xmlns:a16="http://schemas.microsoft.com/office/drawing/2014/main" id="{367047EC-4FB4-4376-B873-F345449D2A3D}"/>
              </a:ext>
            </a:extLst>
          </p:cNvPr>
          <p:cNvCxnSpPr/>
          <p:nvPr/>
        </p:nvCxnSpPr>
        <p:spPr>
          <a:xfrm>
            <a:off x="5584054" y="3429000"/>
            <a:ext cx="301841" cy="1218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2A2C28FD-F208-44C5-90B1-E33B00F45B94}"/>
              </a:ext>
            </a:extLst>
          </p:cNvPr>
          <p:cNvSpPr txBox="1"/>
          <p:nvPr/>
        </p:nvSpPr>
        <p:spPr>
          <a:xfrm>
            <a:off x="5774923" y="4710518"/>
            <a:ext cx="399495" cy="369332"/>
          </a:xfrm>
          <a:prstGeom prst="rect">
            <a:avLst/>
          </a:prstGeom>
          <a:noFill/>
        </p:spPr>
        <p:txBody>
          <a:bodyPr wrap="square" rtlCol="0">
            <a:spAutoFit/>
          </a:bodyPr>
          <a:lstStyle/>
          <a:p>
            <a:r>
              <a:rPr lang="fr-BE" dirty="0"/>
              <a:t>C</a:t>
            </a:r>
          </a:p>
        </p:txBody>
      </p:sp>
      <p:sp>
        <p:nvSpPr>
          <p:cNvPr id="22" name="Flèche : courbe vers la droite 21">
            <a:extLst>
              <a:ext uri="{FF2B5EF4-FFF2-40B4-BE49-F238E27FC236}">
                <a16:creationId xmlns:a16="http://schemas.microsoft.com/office/drawing/2014/main" id="{AE6B8C55-7954-42EC-A3A1-7CE35FF9299E}"/>
              </a:ext>
            </a:extLst>
          </p:cNvPr>
          <p:cNvSpPr/>
          <p:nvPr/>
        </p:nvSpPr>
        <p:spPr>
          <a:xfrm rot="1062361">
            <a:off x="1680492" y="2753037"/>
            <a:ext cx="784317" cy="2045474"/>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23" name="ZoneTexte 22">
            <a:extLst>
              <a:ext uri="{FF2B5EF4-FFF2-40B4-BE49-F238E27FC236}">
                <a16:creationId xmlns:a16="http://schemas.microsoft.com/office/drawing/2014/main" id="{E650E886-C5C0-45C8-9D36-47319D50C3D1}"/>
              </a:ext>
            </a:extLst>
          </p:cNvPr>
          <p:cNvSpPr txBox="1"/>
          <p:nvPr/>
        </p:nvSpPr>
        <p:spPr>
          <a:xfrm>
            <a:off x="732045" y="3530546"/>
            <a:ext cx="1101597" cy="338554"/>
          </a:xfrm>
          <a:prstGeom prst="rect">
            <a:avLst/>
          </a:prstGeom>
          <a:noFill/>
        </p:spPr>
        <p:txBody>
          <a:bodyPr wrap="square" rtlCol="0">
            <a:spAutoFit/>
          </a:bodyPr>
          <a:lstStyle/>
          <a:p>
            <a:r>
              <a:rPr lang="fr-BE" sz="1600" dirty="0"/>
              <a:t>terrain</a:t>
            </a:r>
            <a:endParaRPr lang="fr-BE" dirty="0"/>
          </a:p>
        </p:txBody>
      </p:sp>
      <p:cxnSp>
        <p:nvCxnSpPr>
          <p:cNvPr id="25" name="Connecteur : en arc 24">
            <a:extLst>
              <a:ext uri="{FF2B5EF4-FFF2-40B4-BE49-F238E27FC236}">
                <a16:creationId xmlns:a16="http://schemas.microsoft.com/office/drawing/2014/main" id="{07D559ED-37AE-40E4-BE44-1E546C5915C5}"/>
              </a:ext>
            </a:extLst>
          </p:cNvPr>
          <p:cNvCxnSpPr/>
          <p:nvPr/>
        </p:nvCxnSpPr>
        <p:spPr>
          <a:xfrm>
            <a:off x="2485748" y="4869332"/>
            <a:ext cx="1260628" cy="146551"/>
          </a:xfrm>
          <a:prstGeom prst="curvedConnector3">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7" name="Connecteur : en arc 26">
            <a:extLst>
              <a:ext uri="{FF2B5EF4-FFF2-40B4-BE49-F238E27FC236}">
                <a16:creationId xmlns:a16="http://schemas.microsoft.com/office/drawing/2014/main" id="{07515FB9-E0C3-44D7-9178-BEB1D223F4DE}"/>
              </a:ext>
            </a:extLst>
          </p:cNvPr>
          <p:cNvCxnSpPr>
            <a:endCxn id="21" idx="2"/>
          </p:cNvCxnSpPr>
          <p:nvPr/>
        </p:nvCxnSpPr>
        <p:spPr>
          <a:xfrm>
            <a:off x="2500519" y="4893390"/>
            <a:ext cx="3474152" cy="186460"/>
          </a:xfrm>
          <a:prstGeom prst="curvedConnector4">
            <a:avLst>
              <a:gd name="adj1" fmla="val 47125"/>
              <a:gd name="adj2" fmla="val 222600"/>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36" name="Connecteur : en arc 35">
            <a:extLst>
              <a:ext uri="{FF2B5EF4-FFF2-40B4-BE49-F238E27FC236}">
                <a16:creationId xmlns:a16="http://schemas.microsoft.com/office/drawing/2014/main" id="{F83397E0-355F-4041-99B3-97714E63CEEE}"/>
              </a:ext>
            </a:extLst>
          </p:cNvPr>
          <p:cNvCxnSpPr>
            <a:stCxn id="12" idx="3"/>
            <a:endCxn id="5" idx="1"/>
          </p:cNvCxnSpPr>
          <p:nvPr/>
        </p:nvCxnSpPr>
        <p:spPr>
          <a:xfrm flipV="1">
            <a:off x="2485748" y="4647167"/>
            <a:ext cx="4978841" cy="46168"/>
          </a:xfrm>
          <a:prstGeom prst="curvedConnector3">
            <a:avLst>
              <a:gd name="adj1" fmla="val 49108"/>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4206208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461665"/>
          </a:xfrm>
          <a:prstGeom prst="rect">
            <a:avLst/>
          </a:prstGeom>
          <a:noFill/>
        </p:spPr>
        <p:txBody>
          <a:bodyPr wrap="square">
            <a:spAutoFit/>
          </a:bodyPr>
          <a:lstStyle/>
          <a:p>
            <a:r>
              <a:rPr lang="fr-BE" sz="2400" b="1" u="sng" dirty="0"/>
              <a:t>Sixième situation</a:t>
            </a:r>
          </a:p>
        </p:txBody>
      </p:sp>
      <p:sp>
        <p:nvSpPr>
          <p:cNvPr id="8" name="ZoneTexte 7">
            <a:extLst>
              <a:ext uri="{FF2B5EF4-FFF2-40B4-BE49-F238E27FC236}">
                <a16:creationId xmlns:a16="http://schemas.microsoft.com/office/drawing/2014/main" id="{B7D23254-E915-4E66-99BD-ED6E1B36F1BB}"/>
              </a:ext>
            </a:extLst>
          </p:cNvPr>
          <p:cNvSpPr txBox="1"/>
          <p:nvPr/>
        </p:nvSpPr>
        <p:spPr>
          <a:xfrm>
            <a:off x="4474346" y="2883010"/>
            <a:ext cx="905522" cy="369332"/>
          </a:xfrm>
          <a:prstGeom prst="rect">
            <a:avLst/>
          </a:prstGeom>
          <a:noFill/>
        </p:spPr>
        <p:txBody>
          <a:bodyPr wrap="square" rtlCol="0">
            <a:spAutoFit/>
          </a:bodyPr>
          <a:lstStyle/>
          <a:p>
            <a:r>
              <a:rPr lang="fr-BE" dirty="0"/>
              <a:t>Père</a:t>
            </a:r>
          </a:p>
        </p:txBody>
      </p:sp>
      <p:cxnSp>
        <p:nvCxnSpPr>
          <p:cNvPr id="11" name="Connecteur droit avec flèche 10">
            <a:extLst>
              <a:ext uri="{FF2B5EF4-FFF2-40B4-BE49-F238E27FC236}">
                <a16:creationId xmlns:a16="http://schemas.microsoft.com/office/drawing/2014/main" id="{8DAE5D55-7660-49DA-9391-3319FFA3BF7F}"/>
              </a:ext>
            </a:extLst>
          </p:cNvPr>
          <p:cNvCxnSpPr/>
          <p:nvPr/>
        </p:nvCxnSpPr>
        <p:spPr>
          <a:xfrm flipH="1">
            <a:off x="3231472" y="3429000"/>
            <a:ext cx="736846"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FF44C2B2-7901-4324-ACC9-5B87AB71AA5C}"/>
              </a:ext>
            </a:extLst>
          </p:cNvPr>
          <p:cNvSpPr txBox="1"/>
          <p:nvPr/>
        </p:nvSpPr>
        <p:spPr>
          <a:xfrm>
            <a:off x="2858610" y="4518734"/>
            <a:ext cx="27520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7FC47AE9-333E-4428-BD7A-46CB351E37DE}"/>
              </a:ext>
            </a:extLst>
          </p:cNvPr>
          <p:cNvCxnSpPr/>
          <p:nvPr/>
        </p:nvCxnSpPr>
        <p:spPr>
          <a:xfrm>
            <a:off x="5752730" y="3429000"/>
            <a:ext cx="710214"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70435E7D-C4A6-499D-9973-D1299A4B7827}"/>
              </a:ext>
            </a:extLst>
          </p:cNvPr>
          <p:cNvSpPr txBox="1"/>
          <p:nvPr/>
        </p:nvSpPr>
        <p:spPr>
          <a:xfrm>
            <a:off x="6471821" y="4549512"/>
            <a:ext cx="324034" cy="369332"/>
          </a:xfrm>
          <a:prstGeom prst="rect">
            <a:avLst/>
          </a:prstGeom>
          <a:noFill/>
        </p:spPr>
        <p:txBody>
          <a:bodyPr wrap="square" rtlCol="0">
            <a:spAutoFit/>
          </a:bodyPr>
          <a:lstStyle/>
          <a:p>
            <a:r>
              <a:rPr lang="fr-BE" dirty="0"/>
              <a:t>B</a:t>
            </a:r>
          </a:p>
        </p:txBody>
      </p:sp>
      <p:sp>
        <p:nvSpPr>
          <p:cNvPr id="18" name="Flèche : courbe vers la droite 17">
            <a:extLst>
              <a:ext uri="{FF2B5EF4-FFF2-40B4-BE49-F238E27FC236}">
                <a16:creationId xmlns:a16="http://schemas.microsoft.com/office/drawing/2014/main" id="{981CB232-08DF-4537-8B69-E8E90FCB4058}"/>
              </a:ext>
            </a:extLst>
          </p:cNvPr>
          <p:cNvSpPr/>
          <p:nvPr/>
        </p:nvSpPr>
        <p:spPr>
          <a:xfrm rot="1861055">
            <a:off x="2717721" y="2441506"/>
            <a:ext cx="703357" cy="2338401"/>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19" name="ZoneTexte 18">
            <a:extLst>
              <a:ext uri="{FF2B5EF4-FFF2-40B4-BE49-F238E27FC236}">
                <a16:creationId xmlns:a16="http://schemas.microsoft.com/office/drawing/2014/main" id="{7BB4F01D-8AD8-4129-B90D-8447800A1FD8}"/>
              </a:ext>
            </a:extLst>
          </p:cNvPr>
          <p:cNvSpPr txBox="1"/>
          <p:nvPr/>
        </p:nvSpPr>
        <p:spPr>
          <a:xfrm>
            <a:off x="2195267" y="3083065"/>
            <a:ext cx="523782" cy="369332"/>
          </a:xfrm>
          <a:prstGeom prst="rect">
            <a:avLst/>
          </a:prstGeom>
          <a:noFill/>
        </p:spPr>
        <p:txBody>
          <a:bodyPr wrap="square" rtlCol="0">
            <a:spAutoFit/>
          </a:bodyPr>
          <a:lstStyle/>
          <a:p>
            <a:r>
              <a:rPr lang="fr-BE" dirty="0"/>
              <a:t>US</a:t>
            </a:r>
          </a:p>
        </p:txBody>
      </p:sp>
      <p:cxnSp>
        <p:nvCxnSpPr>
          <p:cNvPr id="7" name="Connecteur droit avec flèche 6">
            <a:extLst>
              <a:ext uri="{FF2B5EF4-FFF2-40B4-BE49-F238E27FC236}">
                <a16:creationId xmlns:a16="http://schemas.microsoft.com/office/drawing/2014/main" id="{F1009E44-0C14-419C-A1A8-A4E0DF32019B}"/>
              </a:ext>
            </a:extLst>
          </p:cNvPr>
          <p:cNvCxnSpPr/>
          <p:nvPr/>
        </p:nvCxnSpPr>
        <p:spPr>
          <a:xfrm flipH="1">
            <a:off x="2415833" y="5051394"/>
            <a:ext cx="437226" cy="568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Ellipse 21">
            <a:extLst>
              <a:ext uri="{FF2B5EF4-FFF2-40B4-BE49-F238E27FC236}">
                <a16:creationId xmlns:a16="http://schemas.microsoft.com/office/drawing/2014/main" id="{72DBFDC9-BF0D-4CD9-AF90-A6E9F43272DB}"/>
              </a:ext>
            </a:extLst>
          </p:cNvPr>
          <p:cNvSpPr/>
          <p:nvPr/>
        </p:nvSpPr>
        <p:spPr>
          <a:xfrm>
            <a:off x="1917577" y="5690586"/>
            <a:ext cx="2050741" cy="40011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p>
        </p:txBody>
      </p:sp>
      <p:sp>
        <p:nvSpPr>
          <p:cNvPr id="9" name="ZoneTexte 8">
            <a:extLst>
              <a:ext uri="{FF2B5EF4-FFF2-40B4-BE49-F238E27FC236}">
                <a16:creationId xmlns:a16="http://schemas.microsoft.com/office/drawing/2014/main" id="{9A17BA5B-371E-4CF7-95A2-5A9DCFAE71A4}"/>
              </a:ext>
            </a:extLst>
          </p:cNvPr>
          <p:cNvSpPr txBox="1"/>
          <p:nvPr/>
        </p:nvSpPr>
        <p:spPr>
          <a:xfrm>
            <a:off x="2015231" y="5690586"/>
            <a:ext cx="301841" cy="372863"/>
          </a:xfrm>
          <a:prstGeom prst="rect">
            <a:avLst/>
          </a:prstGeom>
          <a:noFill/>
        </p:spPr>
        <p:txBody>
          <a:bodyPr wrap="square" rtlCol="0">
            <a:spAutoFit/>
          </a:bodyPr>
          <a:lstStyle/>
          <a:p>
            <a:r>
              <a:rPr lang="fr-BE" dirty="0"/>
              <a:t>C</a:t>
            </a:r>
          </a:p>
        </p:txBody>
      </p:sp>
      <p:cxnSp>
        <p:nvCxnSpPr>
          <p:cNvPr id="16" name="Connecteur droit avec flèche 15">
            <a:extLst>
              <a:ext uri="{FF2B5EF4-FFF2-40B4-BE49-F238E27FC236}">
                <a16:creationId xmlns:a16="http://schemas.microsoft.com/office/drawing/2014/main" id="{7D100079-43C5-49F4-BD39-FAFA3608EFF2}"/>
              </a:ext>
            </a:extLst>
          </p:cNvPr>
          <p:cNvCxnSpPr/>
          <p:nvPr/>
        </p:nvCxnSpPr>
        <p:spPr>
          <a:xfrm>
            <a:off x="3133817" y="5051394"/>
            <a:ext cx="435006" cy="639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F386AE8A-04DA-4A7B-81CC-0FF51A789F12}"/>
              </a:ext>
            </a:extLst>
          </p:cNvPr>
          <p:cNvSpPr txBox="1"/>
          <p:nvPr/>
        </p:nvSpPr>
        <p:spPr>
          <a:xfrm>
            <a:off x="3568823" y="5681708"/>
            <a:ext cx="266330" cy="369332"/>
          </a:xfrm>
          <a:prstGeom prst="rect">
            <a:avLst/>
          </a:prstGeom>
          <a:noFill/>
        </p:spPr>
        <p:txBody>
          <a:bodyPr wrap="square" rtlCol="0">
            <a:spAutoFit/>
          </a:bodyPr>
          <a:lstStyle/>
          <a:p>
            <a:r>
              <a:rPr lang="fr-BE" dirty="0"/>
              <a:t>D</a:t>
            </a:r>
          </a:p>
        </p:txBody>
      </p:sp>
      <p:sp>
        <p:nvSpPr>
          <p:cNvPr id="20" name="Flèche : courbe vers la gauche 19">
            <a:extLst>
              <a:ext uri="{FF2B5EF4-FFF2-40B4-BE49-F238E27FC236}">
                <a16:creationId xmlns:a16="http://schemas.microsoft.com/office/drawing/2014/main" id="{9FE5D4C8-8A8B-4EA5-B8C4-2DEC1D4222F9}"/>
              </a:ext>
            </a:extLst>
          </p:cNvPr>
          <p:cNvSpPr/>
          <p:nvPr/>
        </p:nvSpPr>
        <p:spPr>
          <a:xfrm rot="1640515">
            <a:off x="4479901" y="3272086"/>
            <a:ext cx="826304" cy="3043657"/>
          </a:xfrm>
          <a:prstGeom prst="curved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24" name="ZoneTexte 23">
            <a:extLst>
              <a:ext uri="{FF2B5EF4-FFF2-40B4-BE49-F238E27FC236}">
                <a16:creationId xmlns:a16="http://schemas.microsoft.com/office/drawing/2014/main" id="{ED16954E-1C45-481B-958E-0B2FDE806C96}"/>
              </a:ext>
            </a:extLst>
          </p:cNvPr>
          <p:cNvSpPr txBox="1"/>
          <p:nvPr/>
        </p:nvSpPr>
        <p:spPr>
          <a:xfrm>
            <a:off x="5246703" y="5027539"/>
            <a:ext cx="506027" cy="369332"/>
          </a:xfrm>
          <a:prstGeom prst="rect">
            <a:avLst/>
          </a:prstGeom>
          <a:noFill/>
        </p:spPr>
        <p:txBody>
          <a:bodyPr wrap="square" rtlCol="0">
            <a:spAutoFit/>
          </a:bodyPr>
          <a:lstStyle/>
          <a:p>
            <a:r>
              <a:rPr lang="fr-BE" dirty="0"/>
              <a:t>NP</a:t>
            </a:r>
          </a:p>
        </p:txBody>
      </p:sp>
    </p:spTree>
    <p:extLst>
      <p:ext uri="{BB962C8B-B14F-4D97-AF65-F5344CB8AC3E}">
        <p14:creationId xmlns:p14="http://schemas.microsoft.com/office/powerpoint/2010/main" val="941233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461665"/>
          </a:xfrm>
          <a:prstGeom prst="rect">
            <a:avLst/>
          </a:prstGeom>
          <a:noFill/>
        </p:spPr>
        <p:txBody>
          <a:bodyPr wrap="square">
            <a:spAutoFit/>
          </a:bodyPr>
          <a:lstStyle/>
          <a:p>
            <a:r>
              <a:rPr lang="fr-BE" sz="2400" b="1" u="sng" dirty="0"/>
              <a:t>Septième situation</a:t>
            </a:r>
          </a:p>
        </p:txBody>
      </p:sp>
      <p:sp>
        <p:nvSpPr>
          <p:cNvPr id="2" name="ZoneTexte 1">
            <a:extLst>
              <a:ext uri="{FF2B5EF4-FFF2-40B4-BE49-F238E27FC236}">
                <a16:creationId xmlns:a16="http://schemas.microsoft.com/office/drawing/2014/main" id="{5F190CC6-D6F6-4843-B8A2-FAC87D18D0E8}"/>
              </a:ext>
            </a:extLst>
          </p:cNvPr>
          <p:cNvSpPr txBox="1"/>
          <p:nvPr/>
        </p:nvSpPr>
        <p:spPr>
          <a:xfrm>
            <a:off x="2956264" y="2752078"/>
            <a:ext cx="399495" cy="369332"/>
          </a:xfrm>
          <a:prstGeom prst="rect">
            <a:avLst/>
          </a:prstGeom>
          <a:noFill/>
        </p:spPr>
        <p:txBody>
          <a:bodyPr wrap="square" rtlCol="0">
            <a:spAutoFit/>
          </a:bodyPr>
          <a:lstStyle/>
          <a:p>
            <a:r>
              <a:rPr lang="fr-BE" dirty="0"/>
              <a:t>D</a:t>
            </a:r>
          </a:p>
        </p:txBody>
      </p:sp>
      <p:sp>
        <p:nvSpPr>
          <p:cNvPr id="5" name="Parenthèse ouvrante 4">
            <a:extLst>
              <a:ext uri="{FF2B5EF4-FFF2-40B4-BE49-F238E27FC236}">
                <a16:creationId xmlns:a16="http://schemas.microsoft.com/office/drawing/2014/main" id="{2A410828-8CC2-43B5-8D00-83D9E2BDE08E}"/>
              </a:ext>
            </a:extLst>
          </p:cNvPr>
          <p:cNvSpPr/>
          <p:nvPr/>
        </p:nvSpPr>
        <p:spPr>
          <a:xfrm rot="5400000" flipH="1">
            <a:off x="2410358" y="2764696"/>
            <a:ext cx="215826" cy="1035783"/>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BE"/>
          </a:p>
        </p:txBody>
      </p:sp>
      <p:cxnSp>
        <p:nvCxnSpPr>
          <p:cNvPr id="13" name="Connecteur droit avec flèche 12">
            <a:extLst>
              <a:ext uri="{FF2B5EF4-FFF2-40B4-BE49-F238E27FC236}">
                <a16:creationId xmlns:a16="http://schemas.microsoft.com/office/drawing/2014/main" id="{EF4A651A-FE89-43EF-9E0A-9B3E6B220DEA}"/>
              </a:ext>
            </a:extLst>
          </p:cNvPr>
          <p:cNvCxnSpPr/>
          <p:nvPr/>
        </p:nvCxnSpPr>
        <p:spPr>
          <a:xfrm flipH="1">
            <a:off x="1917577" y="3429000"/>
            <a:ext cx="381740" cy="6813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ZoneTexte 20">
            <a:extLst>
              <a:ext uri="{FF2B5EF4-FFF2-40B4-BE49-F238E27FC236}">
                <a16:creationId xmlns:a16="http://schemas.microsoft.com/office/drawing/2014/main" id="{CC8E8841-0055-43AE-BB16-1B475D7D5B50}"/>
              </a:ext>
            </a:extLst>
          </p:cNvPr>
          <p:cNvSpPr txBox="1"/>
          <p:nvPr/>
        </p:nvSpPr>
        <p:spPr>
          <a:xfrm>
            <a:off x="1731146" y="4163627"/>
            <a:ext cx="269234" cy="369332"/>
          </a:xfrm>
          <a:prstGeom prst="rect">
            <a:avLst/>
          </a:prstGeom>
          <a:noFill/>
        </p:spPr>
        <p:txBody>
          <a:bodyPr wrap="square" rtlCol="0">
            <a:spAutoFit/>
          </a:bodyPr>
          <a:lstStyle/>
          <a:p>
            <a:r>
              <a:rPr lang="fr-BE" dirty="0"/>
              <a:t>E</a:t>
            </a:r>
          </a:p>
        </p:txBody>
      </p:sp>
      <p:cxnSp>
        <p:nvCxnSpPr>
          <p:cNvPr id="25" name="Connecteur droit avec flèche 24">
            <a:extLst>
              <a:ext uri="{FF2B5EF4-FFF2-40B4-BE49-F238E27FC236}">
                <a16:creationId xmlns:a16="http://schemas.microsoft.com/office/drawing/2014/main" id="{4C997443-E585-4B5F-B3B4-D307FF8EAD67}"/>
              </a:ext>
            </a:extLst>
          </p:cNvPr>
          <p:cNvCxnSpPr/>
          <p:nvPr/>
        </p:nvCxnSpPr>
        <p:spPr>
          <a:xfrm>
            <a:off x="2768301" y="3429000"/>
            <a:ext cx="267862" cy="6813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ZoneTexte 25">
            <a:extLst>
              <a:ext uri="{FF2B5EF4-FFF2-40B4-BE49-F238E27FC236}">
                <a16:creationId xmlns:a16="http://schemas.microsoft.com/office/drawing/2014/main" id="{BAFF7DDD-F83A-4527-8B76-B3DCB50F1703}"/>
              </a:ext>
            </a:extLst>
          </p:cNvPr>
          <p:cNvSpPr txBox="1"/>
          <p:nvPr/>
        </p:nvSpPr>
        <p:spPr>
          <a:xfrm>
            <a:off x="3036163" y="4163627"/>
            <a:ext cx="267862" cy="369332"/>
          </a:xfrm>
          <a:prstGeom prst="rect">
            <a:avLst/>
          </a:prstGeom>
          <a:noFill/>
        </p:spPr>
        <p:txBody>
          <a:bodyPr wrap="square" rtlCol="0">
            <a:spAutoFit/>
          </a:bodyPr>
          <a:lstStyle/>
          <a:p>
            <a:r>
              <a:rPr lang="fr-BE" dirty="0"/>
              <a:t>F</a:t>
            </a:r>
          </a:p>
        </p:txBody>
      </p:sp>
      <p:sp>
        <p:nvSpPr>
          <p:cNvPr id="27" name="Parenthèse ouvrante 26">
            <a:extLst>
              <a:ext uri="{FF2B5EF4-FFF2-40B4-BE49-F238E27FC236}">
                <a16:creationId xmlns:a16="http://schemas.microsoft.com/office/drawing/2014/main" id="{A328BD77-1B06-4102-A468-BAF2012FDBF2}"/>
              </a:ext>
            </a:extLst>
          </p:cNvPr>
          <p:cNvSpPr/>
          <p:nvPr/>
        </p:nvSpPr>
        <p:spPr>
          <a:xfrm rot="16200000">
            <a:off x="3691657" y="2653111"/>
            <a:ext cx="221942" cy="1265068"/>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BE"/>
          </a:p>
        </p:txBody>
      </p:sp>
      <p:sp>
        <p:nvSpPr>
          <p:cNvPr id="28" name="ZoneTexte 27">
            <a:extLst>
              <a:ext uri="{FF2B5EF4-FFF2-40B4-BE49-F238E27FC236}">
                <a16:creationId xmlns:a16="http://schemas.microsoft.com/office/drawing/2014/main" id="{929F9B23-98C2-4AE9-A4B3-BCAB9F318387}"/>
              </a:ext>
            </a:extLst>
          </p:cNvPr>
          <p:cNvSpPr txBox="1"/>
          <p:nvPr/>
        </p:nvSpPr>
        <p:spPr>
          <a:xfrm>
            <a:off x="4317916" y="2752078"/>
            <a:ext cx="234492" cy="369332"/>
          </a:xfrm>
          <a:prstGeom prst="rect">
            <a:avLst/>
          </a:prstGeom>
          <a:noFill/>
        </p:spPr>
        <p:txBody>
          <a:bodyPr wrap="square" rtlCol="0">
            <a:spAutoFit/>
          </a:bodyPr>
          <a:lstStyle/>
          <a:p>
            <a:r>
              <a:rPr lang="fr-BE" dirty="0"/>
              <a:t>A</a:t>
            </a:r>
          </a:p>
        </p:txBody>
      </p:sp>
      <p:sp>
        <p:nvSpPr>
          <p:cNvPr id="29" name="Parenthèse ouvrante 28">
            <a:extLst>
              <a:ext uri="{FF2B5EF4-FFF2-40B4-BE49-F238E27FC236}">
                <a16:creationId xmlns:a16="http://schemas.microsoft.com/office/drawing/2014/main" id="{31EEACEF-8CBC-45B3-8214-79AC19D9EE4C}"/>
              </a:ext>
            </a:extLst>
          </p:cNvPr>
          <p:cNvSpPr/>
          <p:nvPr/>
        </p:nvSpPr>
        <p:spPr>
          <a:xfrm rot="16200000">
            <a:off x="5077029" y="2650051"/>
            <a:ext cx="215827" cy="1265069"/>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BE"/>
          </a:p>
        </p:txBody>
      </p:sp>
      <p:sp>
        <p:nvSpPr>
          <p:cNvPr id="30" name="ZoneTexte 29">
            <a:extLst>
              <a:ext uri="{FF2B5EF4-FFF2-40B4-BE49-F238E27FC236}">
                <a16:creationId xmlns:a16="http://schemas.microsoft.com/office/drawing/2014/main" id="{75552973-6D41-4970-B6F1-E93549E25BF4}"/>
              </a:ext>
            </a:extLst>
          </p:cNvPr>
          <p:cNvSpPr txBox="1"/>
          <p:nvPr/>
        </p:nvSpPr>
        <p:spPr>
          <a:xfrm>
            <a:off x="5700230" y="2752078"/>
            <a:ext cx="541150" cy="369332"/>
          </a:xfrm>
          <a:prstGeom prst="rect">
            <a:avLst/>
          </a:prstGeom>
          <a:noFill/>
        </p:spPr>
        <p:txBody>
          <a:bodyPr wrap="square" rtlCol="0">
            <a:spAutoFit/>
          </a:bodyPr>
          <a:lstStyle/>
          <a:p>
            <a:r>
              <a:rPr lang="fr-BE" dirty="0"/>
              <a:t>B </a:t>
            </a:r>
            <a:r>
              <a:rPr lang="fr-BE" dirty="0">
                <a:solidFill>
                  <a:srgbClr val="FF0000"/>
                </a:solidFill>
              </a:rPr>
              <a:t>†</a:t>
            </a:r>
          </a:p>
        </p:txBody>
      </p:sp>
      <p:cxnSp>
        <p:nvCxnSpPr>
          <p:cNvPr id="32" name="Connecteur droit avec flèche 31">
            <a:extLst>
              <a:ext uri="{FF2B5EF4-FFF2-40B4-BE49-F238E27FC236}">
                <a16:creationId xmlns:a16="http://schemas.microsoft.com/office/drawing/2014/main" id="{8F2EFB75-0427-4C7D-BF09-E362A9DEA023}"/>
              </a:ext>
            </a:extLst>
          </p:cNvPr>
          <p:cNvCxnSpPr>
            <a:stCxn id="29" idx="1"/>
          </p:cNvCxnSpPr>
          <p:nvPr/>
        </p:nvCxnSpPr>
        <p:spPr>
          <a:xfrm flipH="1">
            <a:off x="5184942" y="3390499"/>
            <a:ext cx="1" cy="7198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ZoneTexte 32">
            <a:extLst>
              <a:ext uri="{FF2B5EF4-FFF2-40B4-BE49-F238E27FC236}">
                <a16:creationId xmlns:a16="http://schemas.microsoft.com/office/drawing/2014/main" id="{11A80853-D41B-47E9-BB38-502F4B79FB8B}"/>
              </a:ext>
            </a:extLst>
          </p:cNvPr>
          <p:cNvSpPr txBox="1"/>
          <p:nvPr/>
        </p:nvSpPr>
        <p:spPr>
          <a:xfrm>
            <a:off x="5051394" y="4163627"/>
            <a:ext cx="267862" cy="369332"/>
          </a:xfrm>
          <a:prstGeom prst="rect">
            <a:avLst/>
          </a:prstGeom>
          <a:noFill/>
        </p:spPr>
        <p:txBody>
          <a:bodyPr wrap="square" rtlCol="0">
            <a:spAutoFit/>
          </a:bodyPr>
          <a:lstStyle/>
          <a:p>
            <a:r>
              <a:rPr lang="fr-BE" dirty="0"/>
              <a:t>C</a:t>
            </a:r>
          </a:p>
        </p:txBody>
      </p:sp>
    </p:spTree>
    <p:extLst>
      <p:ext uri="{BB962C8B-B14F-4D97-AF65-F5344CB8AC3E}">
        <p14:creationId xmlns:p14="http://schemas.microsoft.com/office/powerpoint/2010/main" val="2056034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6" name="Rectangle 8"/>
          <p:cNvSpPr>
            <a:spLocks noGrp="1" noChangeArrowheads="1"/>
          </p:cNvSpPr>
          <p:nvPr>
            <p:ph type="ctrTitle"/>
          </p:nvPr>
        </p:nvSpPr>
        <p:spPr>
          <a:xfrm>
            <a:off x="1052845" y="1461451"/>
            <a:ext cx="8248722" cy="2679236"/>
          </a:xfrm>
        </p:spPr>
        <p:txBody>
          <a:bodyPr/>
          <a:lstStyle/>
          <a:p>
            <a:pPr algn="r"/>
            <a:r>
              <a:rPr lang="fr-FR" b="1" noProof="1">
                <a:solidFill>
                  <a:schemeClr val="tx1">
                    <a:lumMod val="75000"/>
                    <a:lumOff val="25000"/>
                  </a:schemeClr>
                </a:solidFill>
                <a:latin typeface="Arial" panose="020B0604020202020204" pitchFamily="34" charset="0"/>
                <a:cs typeface="Arial" panose="020B0604020202020204" pitchFamily="34" charset="0"/>
              </a:rPr>
              <a:t>Les pactes successoraux ponctuels relatifs à la réduction</a:t>
            </a: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424" y="5484107"/>
            <a:ext cx="3950496" cy="1028211"/>
          </a:xfrm>
          <a:prstGeom prst="rect">
            <a:avLst/>
          </a:prstGeom>
        </p:spPr>
      </p:pic>
    </p:spTree>
    <p:extLst>
      <p:ext uri="{BB962C8B-B14F-4D97-AF65-F5344CB8AC3E}">
        <p14:creationId xmlns:p14="http://schemas.microsoft.com/office/powerpoint/2010/main" val="2049441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978946" y="252316"/>
            <a:ext cx="6742993" cy="792247"/>
          </a:xfrm>
          <a:prstGeom prst="rect">
            <a:avLst/>
          </a:prstGeom>
        </p:spPr>
        <p:txBody>
          <a:bodyPr vert="horz" lIns="91440" tIns="45720" rIns="91440" bIns="45720" rtlCol="0" anchor="b">
            <a:normAutofit fontScale="90000" lnSpcReduction="100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fr-BE" b="1" dirty="0">
                <a:solidFill>
                  <a:schemeClr val="tx1">
                    <a:lumMod val="75000"/>
                    <a:lumOff val="25000"/>
                  </a:schemeClr>
                </a:solidFill>
                <a:latin typeface="Arial" panose="020B0604020202020204" pitchFamily="34" charset="0"/>
                <a:cs typeface="Arial" panose="020B0604020202020204" pitchFamily="34" charset="0"/>
              </a:rPr>
              <a:t>Introduction</a:t>
            </a:r>
          </a:p>
        </p:txBody>
      </p:sp>
      <p:sp>
        <p:nvSpPr>
          <p:cNvPr id="5" name="Rectangle 4"/>
          <p:cNvSpPr/>
          <p:nvPr/>
        </p:nvSpPr>
        <p:spPr>
          <a:xfrm>
            <a:off x="2736029" y="1044563"/>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909AD742-8319-1541-8C6E-8D210CE589BB}"/>
              </a:ext>
            </a:extLst>
          </p:cNvPr>
          <p:cNvSpPr txBox="1"/>
          <p:nvPr/>
        </p:nvSpPr>
        <p:spPr>
          <a:xfrm>
            <a:off x="494060" y="1734794"/>
            <a:ext cx="9181227" cy="3416320"/>
          </a:xfrm>
          <a:prstGeom prst="rect">
            <a:avLst/>
          </a:prstGeom>
          <a:noFill/>
        </p:spPr>
        <p:txBody>
          <a:bodyPr wrap="square" rtlCol="0">
            <a:spAutoFit/>
          </a:bodyPr>
          <a:lstStyle/>
          <a:p>
            <a:pPr marL="285750" indent="-285750" algn="just">
              <a:buFontTx/>
              <a:buChar char="-"/>
            </a:pPr>
            <a:r>
              <a:rPr lang="fr-FR" sz="2400" dirty="0"/>
              <a:t>La renonciation anticipée à l’action en réduction (anc. C. civ., art. 918)</a:t>
            </a:r>
          </a:p>
          <a:p>
            <a:pPr algn="just"/>
            <a:endParaRPr lang="fr-FR" sz="2400" dirty="0"/>
          </a:p>
          <a:p>
            <a:pPr marL="285750" indent="-285750" algn="just">
              <a:buFontTx/>
              <a:buChar char="-"/>
            </a:pPr>
            <a:r>
              <a:rPr lang="fr-FR" sz="2400" dirty="0"/>
              <a:t>Le pacte visant à la renonciation par les héritiers réservataires à l’action en réduction contre les tiers ayant acquis à titre gratuit les biens faisant partie des libéralités (anc. C. civ., art. 924, al. 4)</a:t>
            </a:r>
          </a:p>
          <a:p>
            <a:pPr algn="just"/>
            <a:endParaRPr lang="fr-FR" sz="2400" dirty="0"/>
          </a:p>
          <a:p>
            <a:pPr marL="285750" indent="-285750" algn="just">
              <a:buFontTx/>
              <a:buChar char="-"/>
            </a:pPr>
            <a:r>
              <a:rPr lang="fr-FR" sz="2400" dirty="0"/>
              <a:t>Le pacte </a:t>
            </a:r>
            <a:r>
              <a:rPr lang="fr-FR" sz="2400" dirty="0" err="1"/>
              <a:t>Valkeniers</a:t>
            </a:r>
            <a:r>
              <a:rPr lang="fr-FR" sz="2400" dirty="0"/>
              <a:t> (anc. C. civ., art. 1388, al. 2 et 3)</a:t>
            </a:r>
          </a:p>
        </p:txBody>
      </p:sp>
    </p:spTree>
    <p:extLst>
      <p:ext uri="{BB962C8B-B14F-4D97-AF65-F5344CB8AC3E}">
        <p14:creationId xmlns:p14="http://schemas.microsoft.com/office/powerpoint/2010/main" val="2345985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0" y="1485900"/>
            <a:ext cx="9963149" cy="2564936"/>
          </a:xfrm>
        </p:spPr>
        <p:txBody>
          <a:bodyPr/>
          <a:lstStyle/>
          <a:p>
            <a:r>
              <a:rPr lang="fr-FR" dirty="0"/>
              <a:t>RAAR </a:t>
            </a:r>
            <a:br>
              <a:rPr lang="fr-FR" dirty="0"/>
            </a:br>
            <a:r>
              <a:rPr lang="fr-FR" dirty="0"/>
              <a:t>(anc. C. civ., art. 918)</a:t>
            </a:r>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569083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8DAA9C-5B6F-4634-A4C2-9D148244832C}"/>
              </a:ext>
            </a:extLst>
          </p:cNvPr>
          <p:cNvSpPr>
            <a:spLocks noGrp="1"/>
          </p:cNvSpPr>
          <p:nvPr>
            <p:ph type="title"/>
          </p:nvPr>
        </p:nvSpPr>
        <p:spPr/>
        <p:txBody>
          <a:bodyPr>
            <a:normAutofit/>
          </a:bodyPr>
          <a:lstStyle/>
          <a:p>
            <a:r>
              <a:rPr lang="fr-BE" dirty="0"/>
              <a:t>Modèle de clause</a:t>
            </a:r>
            <a:br>
              <a:rPr lang="fr-BE" dirty="0"/>
            </a:br>
            <a:r>
              <a:rPr lang="fr-BE" sz="1600" dirty="0"/>
              <a:t>à insérer dans l’acte de donation ou dans une convention ultérieure</a:t>
            </a:r>
            <a:endParaRPr lang="fr-BE" sz="1300" dirty="0"/>
          </a:p>
        </p:txBody>
      </p:sp>
      <p:sp>
        <p:nvSpPr>
          <p:cNvPr id="3" name="Espace réservé du contenu 2">
            <a:extLst>
              <a:ext uri="{FF2B5EF4-FFF2-40B4-BE49-F238E27FC236}">
                <a16:creationId xmlns:a16="http://schemas.microsoft.com/office/drawing/2014/main" id="{413B0B33-8A2E-47A8-89C8-3DECAA75AC60}"/>
              </a:ext>
            </a:extLst>
          </p:cNvPr>
          <p:cNvSpPr>
            <a:spLocks noGrp="1"/>
          </p:cNvSpPr>
          <p:nvPr>
            <p:ph idx="1"/>
          </p:nvPr>
        </p:nvSpPr>
        <p:spPr/>
        <p:txBody>
          <a:bodyPr>
            <a:normAutofit fontScale="92500" lnSpcReduction="10000"/>
          </a:bodyPr>
          <a:lstStyle/>
          <a:p>
            <a:pPr marL="0" indent="0">
              <a:buNone/>
            </a:pPr>
            <a:r>
              <a:rPr lang="fr-FR" dirty="0"/>
              <a:t>« </a:t>
            </a:r>
            <a:r>
              <a:rPr lang="fr-FR" i="1" dirty="0"/>
              <a:t>Est ici intervenu </a:t>
            </a:r>
          </a:p>
          <a:p>
            <a:pPr marL="0" indent="0">
              <a:buNone/>
            </a:pPr>
            <a:r>
              <a:rPr lang="fr-FR" i="1" dirty="0"/>
              <a:t>***, héritier réservataire du donateur, qui reconnait avoir été informé par le Notaire instrumentant :</a:t>
            </a:r>
          </a:p>
          <a:p>
            <a:pPr marL="0" indent="0">
              <a:buNone/>
            </a:pPr>
            <a:r>
              <a:rPr lang="fr-FR" i="1" dirty="0"/>
              <a:t>Que les dispositions entre vifs qui excèdent la moitié de la quotité disponible seront réductibles à cette quotité lors de l’ouverture de la succession ; </a:t>
            </a:r>
          </a:p>
          <a:p>
            <a:pPr marL="0" indent="0">
              <a:buNone/>
            </a:pPr>
            <a:r>
              <a:rPr lang="fr-FR" i="1" dirty="0"/>
              <a:t>Que l’article 918, § 1er, de l’ancien Code civil prévoit la faculté pour les héritiers réservataires de renoncer anticipativement à cette action en réduction pour une ou plusieurs donation(s) déterminée(s) ; </a:t>
            </a:r>
          </a:p>
          <a:p>
            <a:pPr marL="0" indent="0">
              <a:buNone/>
            </a:pPr>
            <a:r>
              <a:rPr lang="fr-FR" i="1" dirty="0"/>
              <a:t>Que les héritiers ayant renoncé à l’action en réduction ne pourront profiter de la réduction qui serait demandée par d’autres héritiers. </a:t>
            </a:r>
          </a:p>
          <a:p>
            <a:pPr marL="0" indent="0">
              <a:buNone/>
            </a:pPr>
            <a:r>
              <a:rPr lang="fr-FR" i="1" dirty="0"/>
              <a:t>*** déclare expressément renoncer, pour lui-même et ses </a:t>
            </a:r>
            <a:r>
              <a:rPr lang="fr-FR" i="1" dirty="0" err="1"/>
              <a:t>ayants-droit</a:t>
            </a:r>
            <a:r>
              <a:rPr lang="fr-FR" i="1" dirty="0"/>
              <a:t>, à la réduction de la donation susmentionnée et accepter toutes les conséquences de cette renonciation. </a:t>
            </a:r>
            <a:r>
              <a:rPr lang="fr-FR" dirty="0"/>
              <a:t>» </a:t>
            </a:r>
          </a:p>
          <a:p>
            <a:endParaRPr lang="fr-BE" dirty="0"/>
          </a:p>
        </p:txBody>
      </p:sp>
    </p:spTree>
    <p:extLst>
      <p:ext uri="{BB962C8B-B14F-4D97-AF65-F5344CB8AC3E}">
        <p14:creationId xmlns:p14="http://schemas.microsoft.com/office/powerpoint/2010/main" val="1000244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Exemple chiffré</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ZoneTexte 6">
            <a:extLst>
              <a:ext uri="{FF2B5EF4-FFF2-40B4-BE49-F238E27FC236}">
                <a16:creationId xmlns:a16="http://schemas.microsoft.com/office/drawing/2014/main" id="{0D979DDD-A8A6-4C7E-913A-83E8D6793463}"/>
              </a:ext>
            </a:extLst>
          </p:cNvPr>
          <p:cNvSpPr txBox="1"/>
          <p:nvPr/>
        </p:nvSpPr>
        <p:spPr>
          <a:xfrm>
            <a:off x="4518733" y="2065020"/>
            <a:ext cx="514905" cy="369332"/>
          </a:xfrm>
          <a:prstGeom prst="rect">
            <a:avLst/>
          </a:prstGeom>
          <a:noFill/>
        </p:spPr>
        <p:txBody>
          <a:bodyPr wrap="square" rtlCol="0">
            <a:spAutoFit/>
          </a:bodyPr>
          <a:lstStyle/>
          <a:p>
            <a:r>
              <a:rPr lang="fr-BE" dirty="0"/>
              <a:t>X </a:t>
            </a:r>
            <a:r>
              <a:rPr lang="fr-BE" dirty="0">
                <a:solidFill>
                  <a:srgbClr val="FF0000"/>
                </a:solidFill>
              </a:rPr>
              <a:t>†</a:t>
            </a:r>
          </a:p>
        </p:txBody>
      </p:sp>
      <p:cxnSp>
        <p:nvCxnSpPr>
          <p:cNvPr id="9" name="Connecteur droit avec flèche 8">
            <a:extLst>
              <a:ext uri="{FF2B5EF4-FFF2-40B4-BE49-F238E27FC236}">
                <a16:creationId xmlns:a16="http://schemas.microsoft.com/office/drawing/2014/main" id="{9CD672DD-1793-47FA-88B0-95C818C59500}"/>
              </a:ext>
            </a:extLst>
          </p:cNvPr>
          <p:cNvCxnSpPr/>
          <p:nvPr/>
        </p:nvCxnSpPr>
        <p:spPr>
          <a:xfrm flipH="1">
            <a:off x="2768301" y="2476870"/>
            <a:ext cx="1865843" cy="7102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219D3F5D-D883-44C4-BB15-F5604A8E230D}"/>
              </a:ext>
            </a:extLst>
          </p:cNvPr>
          <p:cNvSpPr txBox="1"/>
          <p:nvPr/>
        </p:nvSpPr>
        <p:spPr>
          <a:xfrm>
            <a:off x="2297785" y="3169114"/>
            <a:ext cx="747254" cy="553998"/>
          </a:xfrm>
          <a:prstGeom prst="rect">
            <a:avLst/>
          </a:prstGeom>
          <a:noFill/>
        </p:spPr>
        <p:txBody>
          <a:bodyPr wrap="square" rtlCol="0">
            <a:spAutoFit/>
          </a:bodyPr>
          <a:lstStyle/>
          <a:p>
            <a:pPr algn="ctr"/>
            <a:r>
              <a:rPr lang="fr-BE" dirty="0"/>
              <a:t>A </a:t>
            </a:r>
          </a:p>
          <a:p>
            <a:pPr algn="ctr"/>
            <a:r>
              <a:rPr lang="fr-BE" sz="1200" dirty="0"/>
              <a:t>(2007)</a:t>
            </a:r>
          </a:p>
        </p:txBody>
      </p:sp>
      <p:cxnSp>
        <p:nvCxnSpPr>
          <p:cNvPr id="12" name="Connecteur droit avec flèche 11">
            <a:extLst>
              <a:ext uri="{FF2B5EF4-FFF2-40B4-BE49-F238E27FC236}">
                <a16:creationId xmlns:a16="http://schemas.microsoft.com/office/drawing/2014/main" id="{DDF8E8E3-C289-4FE7-BE06-1C45A95BCAF1}"/>
              </a:ext>
            </a:extLst>
          </p:cNvPr>
          <p:cNvCxnSpPr/>
          <p:nvPr/>
        </p:nvCxnSpPr>
        <p:spPr>
          <a:xfrm flipH="1">
            <a:off x="4039340" y="2476870"/>
            <a:ext cx="594804" cy="10615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1AE2B1D6-6BAA-4706-816D-53D065930290}"/>
              </a:ext>
            </a:extLst>
          </p:cNvPr>
          <p:cNvSpPr txBox="1"/>
          <p:nvPr/>
        </p:nvSpPr>
        <p:spPr>
          <a:xfrm>
            <a:off x="3701988" y="3538446"/>
            <a:ext cx="275207" cy="369332"/>
          </a:xfrm>
          <a:prstGeom prst="rect">
            <a:avLst/>
          </a:prstGeom>
          <a:noFill/>
        </p:spPr>
        <p:txBody>
          <a:bodyPr wrap="square" rtlCol="0">
            <a:spAutoFit/>
          </a:bodyPr>
          <a:lstStyle/>
          <a:p>
            <a:r>
              <a:rPr lang="fr-BE" dirty="0"/>
              <a:t>B</a:t>
            </a:r>
          </a:p>
        </p:txBody>
      </p:sp>
      <p:cxnSp>
        <p:nvCxnSpPr>
          <p:cNvPr id="16" name="Connecteur droit avec flèche 15">
            <a:extLst>
              <a:ext uri="{FF2B5EF4-FFF2-40B4-BE49-F238E27FC236}">
                <a16:creationId xmlns:a16="http://schemas.microsoft.com/office/drawing/2014/main" id="{5B021094-8229-4DC7-9AD0-CF123E61D516}"/>
              </a:ext>
            </a:extLst>
          </p:cNvPr>
          <p:cNvCxnSpPr/>
          <p:nvPr/>
        </p:nvCxnSpPr>
        <p:spPr>
          <a:xfrm>
            <a:off x="4634144" y="2476870"/>
            <a:ext cx="603681" cy="1136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87148BB1-FC48-4688-B544-549B86A8CEC1}"/>
              </a:ext>
            </a:extLst>
          </p:cNvPr>
          <p:cNvSpPr txBox="1"/>
          <p:nvPr/>
        </p:nvSpPr>
        <p:spPr>
          <a:xfrm>
            <a:off x="5104659" y="3648508"/>
            <a:ext cx="363986" cy="369332"/>
          </a:xfrm>
          <a:prstGeom prst="rect">
            <a:avLst/>
          </a:prstGeom>
          <a:noFill/>
        </p:spPr>
        <p:txBody>
          <a:bodyPr wrap="square" rtlCol="0">
            <a:spAutoFit/>
          </a:bodyPr>
          <a:lstStyle/>
          <a:p>
            <a:r>
              <a:rPr lang="fr-BE" dirty="0"/>
              <a:t>C</a:t>
            </a:r>
          </a:p>
        </p:txBody>
      </p:sp>
      <p:sp>
        <p:nvSpPr>
          <p:cNvPr id="18" name="Flèche : courbe vers la droite 17">
            <a:extLst>
              <a:ext uri="{FF2B5EF4-FFF2-40B4-BE49-F238E27FC236}">
                <a16:creationId xmlns:a16="http://schemas.microsoft.com/office/drawing/2014/main" id="{B79C5732-79C9-432B-A526-8F89223C54D2}"/>
              </a:ext>
            </a:extLst>
          </p:cNvPr>
          <p:cNvSpPr/>
          <p:nvPr/>
        </p:nvSpPr>
        <p:spPr>
          <a:xfrm rot="3756519">
            <a:off x="3094285" y="1242396"/>
            <a:ext cx="395971" cy="2404493"/>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19" name="ZoneTexte 18">
            <a:extLst>
              <a:ext uri="{FF2B5EF4-FFF2-40B4-BE49-F238E27FC236}">
                <a16:creationId xmlns:a16="http://schemas.microsoft.com/office/drawing/2014/main" id="{8EF8B2E1-745F-453D-910F-4AE59A7D34BE}"/>
              </a:ext>
            </a:extLst>
          </p:cNvPr>
          <p:cNvSpPr txBox="1"/>
          <p:nvPr/>
        </p:nvSpPr>
        <p:spPr>
          <a:xfrm rot="19907463">
            <a:off x="2670329" y="1849858"/>
            <a:ext cx="1003177" cy="369332"/>
          </a:xfrm>
          <a:prstGeom prst="rect">
            <a:avLst/>
          </a:prstGeom>
          <a:noFill/>
        </p:spPr>
        <p:txBody>
          <a:bodyPr wrap="square" rtlCol="0">
            <a:spAutoFit/>
          </a:bodyPr>
          <a:lstStyle/>
          <a:p>
            <a:r>
              <a:rPr lang="fr-BE" dirty="0"/>
              <a:t>4.000 €</a:t>
            </a:r>
          </a:p>
        </p:txBody>
      </p:sp>
      <p:sp>
        <p:nvSpPr>
          <p:cNvPr id="20" name="Flèche : courbe vers la gauche 19">
            <a:extLst>
              <a:ext uri="{FF2B5EF4-FFF2-40B4-BE49-F238E27FC236}">
                <a16:creationId xmlns:a16="http://schemas.microsoft.com/office/drawing/2014/main" id="{F31C6F06-DA00-46FC-A107-7AFFC58EAC51}"/>
              </a:ext>
            </a:extLst>
          </p:cNvPr>
          <p:cNvSpPr/>
          <p:nvPr/>
        </p:nvSpPr>
        <p:spPr>
          <a:xfrm rot="18777287">
            <a:off x="5772068" y="1556257"/>
            <a:ext cx="545977" cy="2255522"/>
          </a:xfrm>
          <a:prstGeom prst="curved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22" name="ZoneTexte 21">
            <a:extLst>
              <a:ext uri="{FF2B5EF4-FFF2-40B4-BE49-F238E27FC236}">
                <a16:creationId xmlns:a16="http://schemas.microsoft.com/office/drawing/2014/main" id="{348600F0-6C89-4E8C-83BA-F3F69291ACC8}"/>
              </a:ext>
            </a:extLst>
          </p:cNvPr>
          <p:cNvSpPr txBox="1"/>
          <p:nvPr/>
        </p:nvSpPr>
        <p:spPr>
          <a:xfrm>
            <a:off x="6141362" y="3613212"/>
            <a:ext cx="1012054" cy="553998"/>
          </a:xfrm>
          <a:prstGeom prst="rect">
            <a:avLst/>
          </a:prstGeom>
          <a:noFill/>
        </p:spPr>
        <p:txBody>
          <a:bodyPr wrap="square" rtlCol="0">
            <a:spAutoFit/>
          </a:bodyPr>
          <a:lstStyle/>
          <a:p>
            <a:pPr algn="ctr"/>
            <a:r>
              <a:rPr lang="fr-BE" dirty="0"/>
              <a:t>Tiers</a:t>
            </a:r>
          </a:p>
          <a:p>
            <a:pPr algn="ctr"/>
            <a:r>
              <a:rPr lang="fr-BE" sz="1200" dirty="0"/>
              <a:t>(1998)</a:t>
            </a:r>
          </a:p>
        </p:txBody>
      </p:sp>
      <p:sp>
        <p:nvSpPr>
          <p:cNvPr id="23" name="ZoneTexte 22">
            <a:extLst>
              <a:ext uri="{FF2B5EF4-FFF2-40B4-BE49-F238E27FC236}">
                <a16:creationId xmlns:a16="http://schemas.microsoft.com/office/drawing/2014/main" id="{D5ECF422-9AB0-4BC1-9A08-F9A1DF282BA2}"/>
              </a:ext>
            </a:extLst>
          </p:cNvPr>
          <p:cNvSpPr txBox="1"/>
          <p:nvPr/>
        </p:nvSpPr>
        <p:spPr>
          <a:xfrm>
            <a:off x="6365289" y="2183907"/>
            <a:ext cx="1180730" cy="369332"/>
          </a:xfrm>
          <a:prstGeom prst="rect">
            <a:avLst/>
          </a:prstGeom>
          <a:noFill/>
        </p:spPr>
        <p:txBody>
          <a:bodyPr wrap="square" rtlCol="0">
            <a:spAutoFit/>
          </a:bodyPr>
          <a:lstStyle/>
          <a:p>
            <a:r>
              <a:rPr lang="fr-BE" dirty="0"/>
              <a:t>20.000 €</a:t>
            </a:r>
          </a:p>
        </p:txBody>
      </p:sp>
      <p:sp>
        <p:nvSpPr>
          <p:cNvPr id="31" name="Accolade ouvrante 30">
            <a:extLst>
              <a:ext uri="{FF2B5EF4-FFF2-40B4-BE49-F238E27FC236}">
                <a16:creationId xmlns:a16="http://schemas.microsoft.com/office/drawing/2014/main" id="{F3A14FD0-B666-403E-BC12-D879F491C334}"/>
              </a:ext>
            </a:extLst>
          </p:cNvPr>
          <p:cNvSpPr/>
          <p:nvPr/>
        </p:nvSpPr>
        <p:spPr>
          <a:xfrm rot="16200000">
            <a:off x="4351058" y="3132889"/>
            <a:ext cx="369332" cy="186584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34" name="ZoneTexte 33">
            <a:extLst>
              <a:ext uri="{FF2B5EF4-FFF2-40B4-BE49-F238E27FC236}">
                <a16:creationId xmlns:a16="http://schemas.microsoft.com/office/drawing/2014/main" id="{4B2E3915-1901-47E1-AAC5-3E5B133AB6DF}"/>
              </a:ext>
            </a:extLst>
          </p:cNvPr>
          <p:cNvSpPr txBox="1"/>
          <p:nvPr/>
        </p:nvSpPr>
        <p:spPr>
          <a:xfrm>
            <a:off x="4175606" y="4247911"/>
            <a:ext cx="967665" cy="369332"/>
          </a:xfrm>
          <a:prstGeom prst="rect">
            <a:avLst/>
          </a:prstGeom>
          <a:noFill/>
        </p:spPr>
        <p:txBody>
          <a:bodyPr wrap="square" rtlCol="0">
            <a:spAutoFit/>
          </a:bodyPr>
          <a:lstStyle/>
          <a:p>
            <a:r>
              <a:rPr lang="fr-BE" dirty="0"/>
              <a:t>RAAR</a:t>
            </a:r>
          </a:p>
        </p:txBody>
      </p:sp>
      <p:sp>
        <p:nvSpPr>
          <p:cNvPr id="35" name="ZoneTexte 34">
            <a:extLst>
              <a:ext uri="{FF2B5EF4-FFF2-40B4-BE49-F238E27FC236}">
                <a16:creationId xmlns:a16="http://schemas.microsoft.com/office/drawing/2014/main" id="{88DB1246-9168-4324-A03A-4C7C41489614}"/>
              </a:ext>
            </a:extLst>
          </p:cNvPr>
          <p:cNvSpPr txBox="1"/>
          <p:nvPr/>
        </p:nvSpPr>
        <p:spPr>
          <a:xfrm>
            <a:off x="1388016" y="4989250"/>
            <a:ext cx="7510509" cy="646331"/>
          </a:xfrm>
          <a:prstGeom prst="rect">
            <a:avLst/>
          </a:prstGeom>
          <a:noFill/>
        </p:spPr>
        <p:txBody>
          <a:bodyPr wrap="square" rtlCol="0">
            <a:spAutoFit/>
          </a:bodyPr>
          <a:lstStyle/>
          <a:p>
            <a:r>
              <a:rPr lang="fr-BE" b="1" dirty="0"/>
              <a:t>Disponible</a:t>
            </a:r>
            <a:r>
              <a:rPr lang="fr-BE" dirty="0"/>
              <a:t> : 10.000 € </a:t>
            </a:r>
            <a:r>
              <a:rPr lang="fr-BE" sz="1400" dirty="0"/>
              <a:t>(biens existants) </a:t>
            </a:r>
            <a:r>
              <a:rPr lang="fr-BE" dirty="0"/>
              <a:t>+ 20.000 € + 4.000 € = 34.000 €</a:t>
            </a:r>
          </a:p>
          <a:p>
            <a:r>
              <a:rPr lang="fr-BE" b="1" dirty="0"/>
              <a:t>Q.D. et réserve globale </a:t>
            </a:r>
            <a:r>
              <a:rPr lang="fr-BE" dirty="0"/>
              <a:t>: 17.000 € chacune</a:t>
            </a:r>
          </a:p>
        </p:txBody>
      </p:sp>
    </p:spTree>
    <p:extLst>
      <p:ext uri="{BB962C8B-B14F-4D97-AF65-F5344CB8AC3E}">
        <p14:creationId xmlns:p14="http://schemas.microsoft.com/office/powerpoint/2010/main" val="3230180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2">
            <a:extLst>
              <a:ext uri="{FF2B5EF4-FFF2-40B4-BE49-F238E27FC236}">
                <a16:creationId xmlns:a16="http://schemas.microsoft.com/office/drawing/2014/main" id="{F1AF3E19-57DB-47B7-93A0-FD9519ABC3D0}"/>
              </a:ext>
            </a:extLst>
          </p:cNvPr>
          <p:cNvGraphicFramePr>
            <a:graphicFrameLocks noGrp="1"/>
          </p:cNvGraphicFramePr>
          <p:nvPr>
            <p:extLst>
              <p:ext uri="{D42A27DB-BD31-4B8C-83A1-F6EECF244321}">
                <p14:modId xmlns:p14="http://schemas.microsoft.com/office/powerpoint/2010/main" val="2784568056"/>
              </p:ext>
            </p:extLst>
          </p:nvPr>
        </p:nvGraphicFramePr>
        <p:xfrm>
          <a:off x="2032000" y="719666"/>
          <a:ext cx="4999115" cy="4023360"/>
        </p:xfrm>
        <a:graphic>
          <a:graphicData uri="http://schemas.openxmlformats.org/drawingml/2006/table">
            <a:tbl>
              <a:tblPr firstRow="1" bandRow="1">
                <a:tableStyleId>{5C22544A-7EE6-4342-B048-85BDC9FD1C3A}</a:tableStyleId>
              </a:tblPr>
              <a:tblGrid>
                <a:gridCol w="4999115">
                  <a:extLst>
                    <a:ext uri="{9D8B030D-6E8A-4147-A177-3AD203B41FA5}">
                      <a16:colId xmlns:a16="http://schemas.microsoft.com/office/drawing/2014/main" val="1282300755"/>
                    </a:ext>
                  </a:extLst>
                </a:gridCol>
              </a:tblGrid>
              <a:tr h="370840">
                <a:tc>
                  <a:txBody>
                    <a:bodyPr/>
                    <a:lstStyle/>
                    <a:p>
                      <a:endParaRPr lang="fr-BE" dirty="0"/>
                    </a:p>
                    <a:p>
                      <a:endParaRPr lang="fr-BE" dirty="0"/>
                    </a:p>
                    <a:p>
                      <a:endParaRPr lang="fr-BE" dirty="0"/>
                    </a:p>
                    <a:p>
                      <a:pPr algn="ctr"/>
                      <a:r>
                        <a:rPr lang="fr-BE" dirty="0"/>
                        <a:t>QD</a:t>
                      </a:r>
                    </a:p>
                    <a:p>
                      <a:pPr algn="ctr"/>
                      <a:endParaRPr lang="fr-BE" dirty="0"/>
                    </a:p>
                    <a:p>
                      <a:pPr algn="ctr"/>
                      <a:endParaRPr lang="fr-BE" dirty="0"/>
                    </a:p>
                    <a:p>
                      <a:pPr algn="ctr"/>
                      <a:endParaRPr lang="fr-BE" dirty="0"/>
                    </a:p>
                  </a:txBody>
                  <a:tcPr/>
                </a:tc>
                <a:extLst>
                  <a:ext uri="{0D108BD9-81ED-4DB2-BD59-A6C34878D82A}">
                    <a16:rowId xmlns:a16="http://schemas.microsoft.com/office/drawing/2014/main" val="2175261346"/>
                  </a:ext>
                </a:extLst>
              </a:tr>
              <a:tr h="370840">
                <a:tc>
                  <a:txBody>
                    <a:bodyPr/>
                    <a:lstStyle/>
                    <a:p>
                      <a:endParaRPr lang="fr-BE" dirty="0"/>
                    </a:p>
                    <a:p>
                      <a:endParaRPr lang="fr-BE" dirty="0"/>
                    </a:p>
                    <a:p>
                      <a:endParaRPr lang="fr-BE" dirty="0"/>
                    </a:p>
                    <a:p>
                      <a:pPr algn="ctr"/>
                      <a:r>
                        <a:rPr lang="fr-BE" dirty="0"/>
                        <a:t>Réserve</a:t>
                      </a:r>
                    </a:p>
                    <a:p>
                      <a:endParaRPr lang="fr-BE" dirty="0"/>
                    </a:p>
                    <a:p>
                      <a:endParaRPr lang="fr-BE" dirty="0"/>
                    </a:p>
                    <a:p>
                      <a:endParaRPr lang="fr-BE" dirty="0"/>
                    </a:p>
                  </a:txBody>
                  <a:tcPr/>
                </a:tc>
                <a:extLst>
                  <a:ext uri="{0D108BD9-81ED-4DB2-BD59-A6C34878D82A}">
                    <a16:rowId xmlns:a16="http://schemas.microsoft.com/office/drawing/2014/main" val="3444243389"/>
                  </a:ext>
                </a:extLst>
              </a:tr>
            </a:tbl>
          </a:graphicData>
        </a:graphic>
      </p:graphicFrame>
      <p:sp>
        <p:nvSpPr>
          <p:cNvPr id="4" name="Accolade fermante 3">
            <a:extLst>
              <a:ext uri="{FF2B5EF4-FFF2-40B4-BE49-F238E27FC236}">
                <a16:creationId xmlns:a16="http://schemas.microsoft.com/office/drawing/2014/main" id="{4C068DF0-ECA2-4928-BEF8-2506CBA5BE49}"/>
              </a:ext>
            </a:extLst>
          </p:cNvPr>
          <p:cNvSpPr/>
          <p:nvPr/>
        </p:nvSpPr>
        <p:spPr>
          <a:xfrm>
            <a:off x="7279689" y="719666"/>
            <a:ext cx="363985" cy="195251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5" name="Accolade fermante 4">
            <a:extLst>
              <a:ext uri="{FF2B5EF4-FFF2-40B4-BE49-F238E27FC236}">
                <a16:creationId xmlns:a16="http://schemas.microsoft.com/office/drawing/2014/main" id="{09834090-8FB8-49B8-B82C-8D3036A4C1D9}"/>
              </a:ext>
            </a:extLst>
          </p:cNvPr>
          <p:cNvSpPr/>
          <p:nvPr/>
        </p:nvSpPr>
        <p:spPr>
          <a:xfrm>
            <a:off x="7279689" y="2672179"/>
            <a:ext cx="363985" cy="207084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6" name="ZoneTexte 5">
            <a:extLst>
              <a:ext uri="{FF2B5EF4-FFF2-40B4-BE49-F238E27FC236}">
                <a16:creationId xmlns:a16="http://schemas.microsoft.com/office/drawing/2014/main" id="{AFA08ED4-DA7D-4E40-968A-22E697466A2D}"/>
              </a:ext>
            </a:extLst>
          </p:cNvPr>
          <p:cNvSpPr txBox="1"/>
          <p:nvPr/>
        </p:nvSpPr>
        <p:spPr>
          <a:xfrm>
            <a:off x="7963270" y="1553592"/>
            <a:ext cx="1376039" cy="369332"/>
          </a:xfrm>
          <a:prstGeom prst="rect">
            <a:avLst/>
          </a:prstGeom>
          <a:noFill/>
        </p:spPr>
        <p:txBody>
          <a:bodyPr wrap="square" rtlCol="0">
            <a:spAutoFit/>
          </a:bodyPr>
          <a:lstStyle/>
          <a:p>
            <a:r>
              <a:rPr lang="fr-BE" dirty="0"/>
              <a:t>17.000 €</a:t>
            </a:r>
          </a:p>
        </p:txBody>
      </p:sp>
      <p:sp>
        <p:nvSpPr>
          <p:cNvPr id="7" name="ZoneTexte 6">
            <a:extLst>
              <a:ext uri="{FF2B5EF4-FFF2-40B4-BE49-F238E27FC236}">
                <a16:creationId xmlns:a16="http://schemas.microsoft.com/office/drawing/2014/main" id="{790623B4-3FE1-4E96-98A0-E306A11D2FE2}"/>
              </a:ext>
            </a:extLst>
          </p:cNvPr>
          <p:cNvSpPr txBox="1"/>
          <p:nvPr/>
        </p:nvSpPr>
        <p:spPr>
          <a:xfrm>
            <a:off x="7963270" y="3429000"/>
            <a:ext cx="1447060" cy="369332"/>
          </a:xfrm>
          <a:prstGeom prst="rect">
            <a:avLst/>
          </a:prstGeom>
          <a:noFill/>
        </p:spPr>
        <p:txBody>
          <a:bodyPr wrap="square" rtlCol="0">
            <a:spAutoFit/>
          </a:bodyPr>
          <a:lstStyle/>
          <a:p>
            <a:r>
              <a:rPr lang="fr-BE" dirty="0"/>
              <a:t>17.000 €</a:t>
            </a:r>
          </a:p>
        </p:txBody>
      </p:sp>
      <p:sp>
        <p:nvSpPr>
          <p:cNvPr id="8" name="Accolade ouvrante 7">
            <a:extLst>
              <a:ext uri="{FF2B5EF4-FFF2-40B4-BE49-F238E27FC236}">
                <a16:creationId xmlns:a16="http://schemas.microsoft.com/office/drawing/2014/main" id="{A1EDC3D5-C0F5-4E8D-8099-913A6565C98C}"/>
              </a:ext>
            </a:extLst>
          </p:cNvPr>
          <p:cNvSpPr/>
          <p:nvPr/>
        </p:nvSpPr>
        <p:spPr>
          <a:xfrm>
            <a:off x="1473693" y="719666"/>
            <a:ext cx="309733" cy="2709334"/>
          </a:xfrm>
          <a:prstGeom prst="leftBrace">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fr-BE"/>
          </a:p>
        </p:txBody>
      </p:sp>
      <p:sp>
        <p:nvSpPr>
          <p:cNvPr id="9" name="ZoneTexte 8">
            <a:extLst>
              <a:ext uri="{FF2B5EF4-FFF2-40B4-BE49-F238E27FC236}">
                <a16:creationId xmlns:a16="http://schemas.microsoft.com/office/drawing/2014/main" id="{07EA2F85-5C63-4742-9B83-9D81C31DF3AC}"/>
              </a:ext>
            </a:extLst>
          </p:cNvPr>
          <p:cNvSpPr txBox="1"/>
          <p:nvPr/>
        </p:nvSpPr>
        <p:spPr>
          <a:xfrm>
            <a:off x="292964" y="1922924"/>
            <a:ext cx="1180729" cy="369332"/>
          </a:xfrm>
          <a:prstGeom prst="rect">
            <a:avLst/>
          </a:prstGeom>
          <a:noFill/>
        </p:spPr>
        <p:txBody>
          <a:bodyPr wrap="square" rtlCol="0">
            <a:spAutoFit/>
          </a:bodyPr>
          <a:lstStyle/>
          <a:p>
            <a:r>
              <a:rPr lang="fr-BE" u="sng" dirty="0">
                <a:solidFill>
                  <a:srgbClr val="FF0000"/>
                </a:solidFill>
              </a:rPr>
              <a:t>24.000 €</a:t>
            </a:r>
          </a:p>
        </p:txBody>
      </p:sp>
    </p:spTree>
    <p:extLst>
      <p:ext uri="{BB962C8B-B14F-4D97-AF65-F5344CB8AC3E}">
        <p14:creationId xmlns:p14="http://schemas.microsoft.com/office/powerpoint/2010/main" val="2161579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a:extLst>
              <a:ext uri="{FF2B5EF4-FFF2-40B4-BE49-F238E27FC236}">
                <a16:creationId xmlns:a16="http://schemas.microsoft.com/office/drawing/2014/main" id="{CF61B600-AC73-480A-8D38-F7B7ABD02E4B}"/>
              </a:ext>
            </a:extLst>
          </p:cNvPr>
          <p:cNvSpPr>
            <a:spLocks noGrp="1" noChangeArrowheads="1"/>
          </p:cNvSpPr>
          <p:nvPr>
            <p:ph type="ctrTitle"/>
          </p:nvPr>
        </p:nvSpPr>
        <p:spPr>
          <a:xfrm>
            <a:off x="1003177" y="3036841"/>
            <a:ext cx="8519573" cy="784318"/>
          </a:xfrm>
        </p:spPr>
        <p:txBody>
          <a:bodyPr/>
          <a:lstStyle/>
          <a:p>
            <a:br>
              <a:rPr lang="fr-FR" b="1" noProof="1">
                <a:solidFill>
                  <a:schemeClr val="tx1">
                    <a:lumMod val="75000"/>
                    <a:lumOff val="25000"/>
                  </a:schemeClr>
                </a:solidFill>
                <a:latin typeface="Arial" panose="020B0604020202020204" pitchFamily="34" charset="0"/>
                <a:cs typeface="Arial" panose="020B0604020202020204" pitchFamily="34" charset="0"/>
              </a:rPr>
            </a:br>
            <a:br>
              <a:rPr lang="fr-FR" b="1" noProof="1">
                <a:solidFill>
                  <a:schemeClr val="tx1">
                    <a:lumMod val="75000"/>
                    <a:lumOff val="25000"/>
                  </a:schemeClr>
                </a:solidFill>
                <a:latin typeface="Arial" panose="020B0604020202020204" pitchFamily="34" charset="0"/>
                <a:cs typeface="Arial" panose="020B0604020202020204" pitchFamily="34" charset="0"/>
              </a:rPr>
            </a:br>
            <a:br>
              <a:rPr lang="fr-FR" b="1" noProof="1">
                <a:solidFill>
                  <a:schemeClr val="tx1">
                    <a:lumMod val="75000"/>
                    <a:lumOff val="25000"/>
                  </a:schemeClr>
                </a:solidFill>
                <a:latin typeface="Arial" panose="020B0604020202020204" pitchFamily="34" charset="0"/>
                <a:cs typeface="Arial" panose="020B0604020202020204" pitchFamily="34" charset="0"/>
              </a:rPr>
            </a:br>
            <a:r>
              <a:rPr lang="fr-FR" b="1" noProof="1">
                <a:solidFill>
                  <a:schemeClr val="tx1">
                    <a:lumMod val="75000"/>
                    <a:lumOff val="25000"/>
                  </a:schemeClr>
                </a:solidFill>
                <a:latin typeface="Arial" panose="020B0604020202020204" pitchFamily="34" charset="0"/>
                <a:cs typeface="Arial" panose="020B0604020202020204" pitchFamily="34" charset="0"/>
              </a:rPr>
              <a:t>Le pacte successoral global</a:t>
            </a:r>
          </a:p>
        </p:txBody>
      </p:sp>
      <p:pic>
        <p:nvPicPr>
          <p:cNvPr id="5" name="Image 4">
            <a:extLst>
              <a:ext uri="{FF2B5EF4-FFF2-40B4-BE49-F238E27FC236}">
                <a16:creationId xmlns:a16="http://schemas.microsoft.com/office/drawing/2014/main" id="{13A90B2A-16B3-4D04-BEDC-DD109E81ED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424" y="5546250"/>
            <a:ext cx="3950496" cy="1028211"/>
          </a:xfrm>
          <a:prstGeom prst="rect">
            <a:avLst/>
          </a:prstGeom>
        </p:spPr>
      </p:pic>
    </p:spTree>
    <p:extLst>
      <p:ext uri="{BB962C8B-B14F-4D97-AF65-F5344CB8AC3E}">
        <p14:creationId xmlns:p14="http://schemas.microsoft.com/office/powerpoint/2010/main" val="1185565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2">
            <a:extLst>
              <a:ext uri="{FF2B5EF4-FFF2-40B4-BE49-F238E27FC236}">
                <a16:creationId xmlns:a16="http://schemas.microsoft.com/office/drawing/2014/main" id="{F1AF3E19-57DB-47B7-93A0-FD9519ABC3D0}"/>
              </a:ext>
            </a:extLst>
          </p:cNvPr>
          <p:cNvGraphicFramePr>
            <a:graphicFrameLocks noGrp="1"/>
          </p:cNvGraphicFramePr>
          <p:nvPr>
            <p:extLst>
              <p:ext uri="{D42A27DB-BD31-4B8C-83A1-F6EECF244321}">
                <p14:modId xmlns:p14="http://schemas.microsoft.com/office/powerpoint/2010/main" val="482214466"/>
              </p:ext>
            </p:extLst>
          </p:nvPr>
        </p:nvGraphicFramePr>
        <p:xfrm>
          <a:off x="2032000" y="719666"/>
          <a:ext cx="4999115" cy="4023360"/>
        </p:xfrm>
        <a:graphic>
          <a:graphicData uri="http://schemas.openxmlformats.org/drawingml/2006/table">
            <a:tbl>
              <a:tblPr firstRow="1" bandRow="1">
                <a:tableStyleId>{5C22544A-7EE6-4342-B048-85BDC9FD1C3A}</a:tableStyleId>
              </a:tblPr>
              <a:tblGrid>
                <a:gridCol w="4999115">
                  <a:extLst>
                    <a:ext uri="{9D8B030D-6E8A-4147-A177-3AD203B41FA5}">
                      <a16:colId xmlns:a16="http://schemas.microsoft.com/office/drawing/2014/main" val="1282300755"/>
                    </a:ext>
                  </a:extLst>
                </a:gridCol>
              </a:tblGrid>
              <a:tr h="370840">
                <a:tc>
                  <a:txBody>
                    <a:bodyPr/>
                    <a:lstStyle/>
                    <a:p>
                      <a:endParaRPr lang="fr-BE" dirty="0"/>
                    </a:p>
                    <a:p>
                      <a:endParaRPr lang="fr-BE" dirty="0"/>
                    </a:p>
                    <a:p>
                      <a:endParaRPr lang="fr-BE" dirty="0"/>
                    </a:p>
                    <a:p>
                      <a:pPr algn="ctr"/>
                      <a:r>
                        <a:rPr lang="fr-BE" dirty="0"/>
                        <a:t>QD</a:t>
                      </a:r>
                    </a:p>
                    <a:p>
                      <a:pPr algn="ctr"/>
                      <a:endParaRPr lang="fr-BE" dirty="0"/>
                    </a:p>
                    <a:p>
                      <a:pPr algn="ctr"/>
                      <a:endParaRPr lang="fr-BE" dirty="0"/>
                    </a:p>
                    <a:p>
                      <a:pPr algn="ctr"/>
                      <a:endParaRPr lang="fr-BE" dirty="0"/>
                    </a:p>
                  </a:txBody>
                  <a:tcPr/>
                </a:tc>
                <a:extLst>
                  <a:ext uri="{0D108BD9-81ED-4DB2-BD59-A6C34878D82A}">
                    <a16:rowId xmlns:a16="http://schemas.microsoft.com/office/drawing/2014/main" val="2175261346"/>
                  </a:ext>
                </a:extLst>
              </a:tr>
              <a:tr h="370840">
                <a:tc>
                  <a:txBody>
                    <a:bodyPr/>
                    <a:lstStyle/>
                    <a:p>
                      <a:endParaRPr lang="fr-BE" dirty="0"/>
                    </a:p>
                    <a:p>
                      <a:endParaRPr lang="fr-BE" dirty="0"/>
                    </a:p>
                    <a:p>
                      <a:endParaRPr lang="fr-BE" dirty="0"/>
                    </a:p>
                    <a:p>
                      <a:pPr algn="ctr"/>
                      <a:endParaRPr lang="fr-BE" dirty="0"/>
                    </a:p>
                    <a:p>
                      <a:pPr algn="ctr"/>
                      <a:r>
                        <a:rPr lang="fr-BE" dirty="0"/>
                        <a:t>Réserve</a:t>
                      </a:r>
                    </a:p>
                    <a:p>
                      <a:endParaRPr lang="fr-BE" dirty="0"/>
                    </a:p>
                    <a:p>
                      <a:endParaRPr lang="fr-BE" dirty="0"/>
                    </a:p>
                  </a:txBody>
                  <a:tcPr/>
                </a:tc>
                <a:extLst>
                  <a:ext uri="{0D108BD9-81ED-4DB2-BD59-A6C34878D82A}">
                    <a16:rowId xmlns:a16="http://schemas.microsoft.com/office/drawing/2014/main" val="3444243389"/>
                  </a:ext>
                </a:extLst>
              </a:tr>
            </a:tbl>
          </a:graphicData>
        </a:graphic>
      </p:graphicFrame>
      <p:sp>
        <p:nvSpPr>
          <p:cNvPr id="4" name="Accolade fermante 3">
            <a:extLst>
              <a:ext uri="{FF2B5EF4-FFF2-40B4-BE49-F238E27FC236}">
                <a16:creationId xmlns:a16="http://schemas.microsoft.com/office/drawing/2014/main" id="{4C068DF0-ECA2-4928-BEF8-2506CBA5BE49}"/>
              </a:ext>
            </a:extLst>
          </p:cNvPr>
          <p:cNvSpPr/>
          <p:nvPr/>
        </p:nvSpPr>
        <p:spPr>
          <a:xfrm>
            <a:off x="7279689" y="719666"/>
            <a:ext cx="363985" cy="195251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5" name="Accolade fermante 4">
            <a:extLst>
              <a:ext uri="{FF2B5EF4-FFF2-40B4-BE49-F238E27FC236}">
                <a16:creationId xmlns:a16="http://schemas.microsoft.com/office/drawing/2014/main" id="{09834090-8FB8-49B8-B82C-8D3036A4C1D9}"/>
              </a:ext>
            </a:extLst>
          </p:cNvPr>
          <p:cNvSpPr/>
          <p:nvPr/>
        </p:nvSpPr>
        <p:spPr>
          <a:xfrm>
            <a:off x="7279689" y="2672179"/>
            <a:ext cx="363985" cy="207084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6" name="ZoneTexte 5">
            <a:extLst>
              <a:ext uri="{FF2B5EF4-FFF2-40B4-BE49-F238E27FC236}">
                <a16:creationId xmlns:a16="http://schemas.microsoft.com/office/drawing/2014/main" id="{AFA08ED4-DA7D-4E40-968A-22E697466A2D}"/>
              </a:ext>
            </a:extLst>
          </p:cNvPr>
          <p:cNvSpPr txBox="1"/>
          <p:nvPr/>
        </p:nvSpPr>
        <p:spPr>
          <a:xfrm>
            <a:off x="7963270" y="1553592"/>
            <a:ext cx="1376039" cy="369332"/>
          </a:xfrm>
          <a:prstGeom prst="rect">
            <a:avLst/>
          </a:prstGeom>
          <a:noFill/>
        </p:spPr>
        <p:txBody>
          <a:bodyPr wrap="square" rtlCol="0">
            <a:spAutoFit/>
          </a:bodyPr>
          <a:lstStyle/>
          <a:p>
            <a:r>
              <a:rPr lang="fr-BE" dirty="0"/>
              <a:t>17.000 €</a:t>
            </a:r>
          </a:p>
        </p:txBody>
      </p:sp>
      <p:sp>
        <p:nvSpPr>
          <p:cNvPr id="7" name="ZoneTexte 6">
            <a:extLst>
              <a:ext uri="{FF2B5EF4-FFF2-40B4-BE49-F238E27FC236}">
                <a16:creationId xmlns:a16="http://schemas.microsoft.com/office/drawing/2014/main" id="{790623B4-3FE1-4E96-98A0-E306A11D2FE2}"/>
              </a:ext>
            </a:extLst>
          </p:cNvPr>
          <p:cNvSpPr txBox="1"/>
          <p:nvPr/>
        </p:nvSpPr>
        <p:spPr>
          <a:xfrm>
            <a:off x="7963270" y="3429000"/>
            <a:ext cx="1447060" cy="369332"/>
          </a:xfrm>
          <a:prstGeom prst="rect">
            <a:avLst/>
          </a:prstGeom>
          <a:noFill/>
        </p:spPr>
        <p:txBody>
          <a:bodyPr wrap="square" rtlCol="0">
            <a:spAutoFit/>
          </a:bodyPr>
          <a:lstStyle/>
          <a:p>
            <a:r>
              <a:rPr lang="fr-BE" dirty="0"/>
              <a:t>17.000 €</a:t>
            </a:r>
          </a:p>
        </p:txBody>
      </p:sp>
      <p:sp>
        <p:nvSpPr>
          <p:cNvPr id="3" name="Rectangle 2">
            <a:extLst>
              <a:ext uri="{FF2B5EF4-FFF2-40B4-BE49-F238E27FC236}">
                <a16:creationId xmlns:a16="http://schemas.microsoft.com/office/drawing/2014/main" id="{92CF6513-E3BE-43D3-80E5-07EC1FD53E1F}"/>
              </a:ext>
            </a:extLst>
          </p:cNvPr>
          <p:cNvSpPr/>
          <p:nvPr/>
        </p:nvSpPr>
        <p:spPr>
          <a:xfrm>
            <a:off x="2032000" y="2731346"/>
            <a:ext cx="4999115" cy="50012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fr-BE"/>
          </a:p>
        </p:txBody>
      </p:sp>
      <p:sp>
        <p:nvSpPr>
          <p:cNvPr id="10" name="ZoneTexte 9">
            <a:extLst>
              <a:ext uri="{FF2B5EF4-FFF2-40B4-BE49-F238E27FC236}">
                <a16:creationId xmlns:a16="http://schemas.microsoft.com/office/drawing/2014/main" id="{C6FE208D-9E87-46E5-8E8C-7F3F5DCB638E}"/>
              </a:ext>
            </a:extLst>
          </p:cNvPr>
          <p:cNvSpPr txBox="1"/>
          <p:nvPr/>
        </p:nvSpPr>
        <p:spPr>
          <a:xfrm>
            <a:off x="4016652" y="2796743"/>
            <a:ext cx="1029809" cy="369332"/>
          </a:xfrm>
          <a:prstGeom prst="rect">
            <a:avLst/>
          </a:prstGeom>
          <a:noFill/>
        </p:spPr>
        <p:txBody>
          <a:bodyPr wrap="square" rtlCol="0">
            <a:spAutoFit/>
          </a:bodyPr>
          <a:lstStyle/>
          <a:p>
            <a:r>
              <a:rPr lang="fr-BE" dirty="0">
                <a:solidFill>
                  <a:schemeClr val="bg1"/>
                </a:solidFill>
              </a:rPr>
              <a:t>3.000 €</a:t>
            </a:r>
          </a:p>
        </p:txBody>
      </p:sp>
      <p:sp>
        <p:nvSpPr>
          <p:cNvPr id="11" name="Rectangle 10">
            <a:extLst>
              <a:ext uri="{FF2B5EF4-FFF2-40B4-BE49-F238E27FC236}">
                <a16:creationId xmlns:a16="http://schemas.microsoft.com/office/drawing/2014/main" id="{2E28F102-2E75-494E-BB30-25633B86E2CF}"/>
              </a:ext>
            </a:extLst>
          </p:cNvPr>
          <p:cNvSpPr/>
          <p:nvPr/>
        </p:nvSpPr>
        <p:spPr>
          <a:xfrm>
            <a:off x="2032000" y="3231472"/>
            <a:ext cx="4999115" cy="56686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12" name="ZoneTexte 11">
            <a:extLst>
              <a:ext uri="{FF2B5EF4-FFF2-40B4-BE49-F238E27FC236}">
                <a16:creationId xmlns:a16="http://schemas.microsoft.com/office/drawing/2014/main" id="{79439EF8-A8D2-40DC-A375-196FC2D4CCAF}"/>
              </a:ext>
            </a:extLst>
          </p:cNvPr>
          <p:cNvSpPr txBox="1"/>
          <p:nvPr/>
        </p:nvSpPr>
        <p:spPr>
          <a:xfrm>
            <a:off x="4049695" y="3362266"/>
            <a:ext cx="963721" cy="369332"/>
          </a:xfrm>
          <a:prstGeom prst="rect">
            <a:avLst/>
          </a:prstGeom>
          <a:noFill/>
        </p:spPr>
        <p:txBody>
          <a:bodyPr wrap="square" rtlCol="0">
            <a:spAutoFit/>
          </a:bodyPr>
          <a:lstStyle/>
          <a:p>
            <a:r>
              <a:rPr lang="fr-BE" dirty="0"/>
              <a:t>4.000 €</a:t>
            </a:r>
          </a:p>
        </p:txBody>
      </p:sp>
      <p:cxnSp>
        <p:nvCxnSpPr>
          <p:cNvPr id="14" name="Connecteur droit avec flèche 13">
            <a:extLst>
              <a:ext uri="{FF2B5EF4-FFF2-40B4-BE49-F238E27FC236}">
                <a16:creationId xmlns:a16="http://schemas.microsoft.com/office/drawing/2014/main" id="{DCF417E2-3A96-4378-BD37-153AAB9ECCB7}"/>
              </a:ext>
            </a:extLst>
          </p:cNvPr>
          <p:cNvCxnSpPr>
            <a:cxnSpLocks/>
          </p:cNvCxnSpPr>
          <p:nvPr/>
        </p:nvCxnSpPr>
        <p:spPr>
          <a:xfrm flipH="1">
            <a:off x="1473693" y="2981409"/>
            <a:ext cx="7723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a:extLst>
              <a:ext uri="{FF2B5EF4-FFF2-40B4-BE49-F238E27FC236}">
                <a16:creationId xmlns:a16="http://schemas.microsoft.com/office/drawing/2014/main" id="{A5B92CCA-67E7-4B0F-BF86-840E8698F08C}"/>
              </a:ext>
            </a:extLst>
          </p:cNvPr>
          <p:cNvCxnSpPr/>
          <p:nvPr/>
        </p:nvCxnSpPr>
        <p:spPr>
          <a:xfrm flipH="1">
            <a:off x="1447060" y="3514902"/>
            <a:ext cx="82562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ZoneTexte 17">
            <a:extLst>
              <a:ext uri="{FF2B5EF4-FFF2-40B4-BE49-F238E27FC236}">
                <a16:creationId xmlns:a16="http://schemas.microsoft.com/office/drawing/2014/main" id="{6D119CCF-E776-4A07-92C6-C7BF37AF55B8}"/>
              </a:ext>
            </a:extLst>
          </p:cNvPr>
          <p:cNvSpPr txBox="1"/>
          <p:nvPr/>
        </p:nvSpPr>
        <p:spPr>
          <a:xfrm>
            <a:off x="714652" y="3330240"/>
            <a:ext cx="825623" cy="369324"/>
          </a:xfrm>
          <a:prstGeom prst="rect">
            <a:avLst/>
          </a:prstGeom>
          <a:noFill/>
        </p:spPr>
        <p:txBody>
          <a:bodyPr wrap="square" rtlCol="0">
            <a:spAutoFit/>
          </a:bodyPr>
          <a:lstStyle/>
          <a:p>
            <a:r>
              <a:rPr lang="fr-BE" dirty="0"/>
              <a:t>2007</a:t>
            </a:r>
          </a:p>
        </p:txBody>
      </p:sp>
      <p:sp>
        <p:nvSpPr>
          <p:cNvPr id="19" name="ZoneTexte 18">
            <a:extLst>
              <a:ext uri="{FF2B5EF4-FFF2-40B4-BE49-F238E27FC236}">
                <a16:creationId xmlns:a16="http://schemas.microsoft.com/office/drawing/2014/main" id="{13CE766D-5F77-48D4-91EB-D4B451DC44FE}"/>
              </a:ext>
            </a:extLst>
          </p:cNvPr>
          <p:cNvSpPr txBox="1"/>
          <p:nvPr/>
        </p:nvSpPr>
        <p:spPr>
          <a:xfrm>
            <a:off x="761259" y="2818029"/>
            <a:ext cx="732408" cy="369332"/>
          </a:xfrm>
          <a:prstGeom prst="rect">
            <a:avLst/>
          </a:prstGeom>
          <a:noFill/>
        </p:spPr>
        <p:txBody>
          <a:bodyPr wrap="square" rtlCol="0">
            <a:spAutoFit/>
          </a:bodyPr>
          <a:lstStyle/>
          <a:p>
            <a:r>
              <a:rPr lang="fr-BE" dirty="0"/>
              <a:t>1998</a:t>
            </a:r>
          </a:p>
        </p:txBody>
      </p:sp>
    </p:spTree>
    <p:extLst>
      <p:ext uri="{BB962C8B-B14F-4D97-AF65-F5344CB8AC3E}">
        <p14:creationId xmlns:p14="http://schemas.microsoft.com/office/powerpoint/2010/main" val="1845374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0" y="1485900"/>
            <a:ext cx="9963149" cy="2564936"/>
          </a:xfrm>
        </p:spPr>
        <p:txBody>
          <a:bodyPr/>
          <a:lstStyle/>
          <a:p>
            <a:r>
              <a:rPr lang="fr-FR" dirty="0"/>
              <a:t>Pacte de renonciation à l’action contre le tiers </a:t>
            </a:r>
            <a:br>
              <a:rPr lang="fr-FR" dirty="0"/>
            </a:br>
            <a:r>
              <a:rPr lang="fr-FR" dirty="0"/>
              <a:t>(anc. C. civ., art. 924, al. 4)</a:t>
            </a:r>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728792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Exemple chiffré</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ZoneTexte 1">
            <a:extLst>
              <a:ext uri="{FF2B5EF4-FFF2-40B4-BE49-F238E27FC236}">
                <a16:creationId xmlns:a16="http://schemas.microsoft.com/office/drawing/2014/main" id="{91F732C9-6BFA-4967-BED5-0960B2FE9D32}"/>
              </a:ext>
            </a:extLst>
          </p:cNvPr>
          <p:cNvSpPr txBox="1"/>
          <p:nvPr/>
        </p:nvSpPr>
        <p:spPr>
          <a:xfrm>
            <a:off x="4270159" y="2059619"/>
            <a:ext cx="1118587" cy="369332"/>
          </a:xfrm>
          <a:prstGeom prst="rect">
            <a:avLst/>
          </a:prstGeom>
          <a:noFill/>
        </p:spPr>
        <p:txBody>
          <a:bodyPr wrap="square" rtlCol="0">
            <a:spAutoFit/>
          </a:bodyPr>
          <a:lstStyle/>
          <a:p>
            <a:r>
              <a:rPr lang="fr-BE" dirty="0"/>
              <a:t>Jean</a:t>
            </a:r>
          </a:p>
        </p:txBody>
      </p:sp>
      <p:cxnSp>
        <p:nvCxnSpPr>
          <p:cNvPr id="6" name="Connecteur droit avec flèche 5">
            <a:extLst>
              <a:ext uri="{FF2B5EF4-FFF2-40B4-BE49-F238E27FC236}">
                <a16:creationId xmlns:a16="http://schemas.microsoft.com/office/drawing/2014/main" id="{26D62D24-B309-4766-95B3-A9B9D3BA5985}"/>
              </a:ext>
            </a:extLst>
          </p:cNvPr>
          <p:cNvCxnSpPr/>
          <p:nvPr/>
        </p:nvCxnSpPr>
        <p:spPr>
          <a:xfrm flipH="1">
            <a:off x="3302493" y="2592280"/>
            <a:ext cx="896645" cy="7634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5B0B2045-9D0E-436E-83C1-925A3213C2CA}"/>
              </a:ext>
            </a:extLst>
          </p:cNvPr>
          <p:cNvSpPr txBox="1"/>
          <p:nvPr/>
        </p:nvSpPr>
        <p:spPr>
          <a:xfrm>
            <a:off x="2459115" y="3429000"/>
            <a:ext cx="1083076" cy="369332"/>
          </a:xfrm>
          <a:prstGeom prst="rect">
            <a:avLst/>
          </a:prstGeom>
          <a:noFill/>
        </p:spPr>
        <p:txBody>
          <a:bodyPr wrap="square" rtlCol="0">
            <a:spAutoFit/>
          </a:bodyPr>
          <a:lstStyle/>
          <a:p>
            <a:r>
              <a:rPr lang="fr-BE" dirty="0"/>
              <a:t>Louise</a:t>
            </a:r>
          </a:p>
        </p:txBody>
      </p:sp>
      <p:cxnSp>
        <p:nvCxnSpPr>
          <p:cNvPr id="13" name="Connecteur droit avec flèche 12">
            <a:extLst>
              <a:ext uri="{FF2B5EF4-FFF2-40B4-BE49-F238E27FC236}">
                <a16:creationId xmlns:a16="http://schemas.microsoft.com/office/drawing/2014/main" id="{18A04DD2-E381-4D85-BC07-319C7F31C367}"/>
              </a:ext>
            </a:extLst>
          </p:cNvPr>
          <p:cNvCxnSpPr>
            <a:cxnSpLocks/>
          </p:cNvCxnSpPr>
          <p:nvPr/>
        </p:nvCxnSpPr>
        <p:spPr>
          <a:xfrm>
            <a:off x="5024761" y="2592280"/>
            <a:ext cx="878889" cy="7634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00E8B540-33B4-466F-BE01-03ECD109ACA9}"/>
              </a:ext>
            </a:extLst>
          </p:cNvPr>
          <p:cNvSpPr txBox="1"/>
          <p:nvPr/>
        </p:nvSpPr>
        <p:spPr>
          <a:xfrm>
            <a:off x="5971713" y="3429000"/>
            <a:ext cx="917359" cy="369332"/>
          </a:xfrm>
          <a:prstGeom prst="rect">
            <a:avLst/>
          </a:prstGeom>
          <a:noFill/>
        </p:spPr>
        <p:txBody>
          <a:bodyPr wrap="square" rtlCol="0">
            <a:spAutoFit/>
          </a:bodyPr>
          <a:lstStyle/>
          <a:p>
            <a:r>
              <a:rPr lang="fr-BE" dirty="0"/>
              <a:t>Anne</a:t>
            </a:r>
          </a:p>
        </p:txBody>
      </p:sp>
      <p:cxnSp>
        <p:nvCxnSpPr>
          <p:cNvPr id="25" name="Connecteur droit avec flèche 24">
            <a:extLst>
              <a:ext uri="{FF2B5EF4-FFF2-40B4-BE49-F238E27FC236}">
                <a16:creationId xmlns:a16="http://schemas.microsoft.com/office/drawing/2014/main" id="{28F2856F-C55E-4B38-A07E-9144C3B4B832}"/>
              </a:ext>
            </a:extLst>
          </p:cNvPr>
          <p:cNvCxnSpPr/>
          <p:nvPr/>
        </p:nvCxnSpPr>
        <p:spPr>
          <a:xfrm>
            <a:off x="2876365" y="3932808"/>
            <a:ext cx="0" cy="674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03571914-782C-49E5-BEFD-4F4665CF3661}"/>
              </a:ext>
            </a:extLst>
          </p:cNvPr>
          <p:cNvSpPr txBox="1"/>
          <p:nvPr/>
        </p:nvSpPr>
        <p:spPr>
          <a:xfrm>
            <a:off x="2352583" y="4714042"/>
            <a:ext cx="1296140" cy="369332"/>
          </a:xfrm>
          <a:prstGeom prst="rect">
            <a:avLst/>
          </a:prstGeom>
          <a:noFill/>
        </p:spPr>
        <p:txBody>
          <a:bodyPr wrap="square" rtlCol="0">
            <a:spAutoFit/>
          </a:bodyPr>
          <a:lstStyle/>
          <a:p>
            <a:r>
              <a:rPr lang="fr-BE" dirty="0"/>
              <a:t>Caroline</a:t>
            </a:r>
          </a:p>
        </p:txBody>
      </p:sp>
      <p:sp>
        <p:nvSpPr>
          <p:cNvPr id="27" name="Flèche : courbe vers la droite 26">
            <a:extLst>
              <a:ext uri="{FF2B5EF4-FFF2-40B4-BE49-F238E27FC236}">
                <a16:creationId xmlns:a16="http://schemas.microsoft.com/office/drawing/2014/main" id="{5191C56D-0E81-40D9-9470-1B56EBC7F6EC}"/>
              </a:ext>
            </a:extLst>
          </p:cNvPr>
          <p:cNvSpPr/>
          <p:nvPr/>
        </p:nvSpPr>
        <p:spPr>
          <a:xfrm rot="3342036">
            <a:off x="2944557" y="1254469"/>
            <a:ext cx="613393" cy="2379181"/>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28" name="ZoneTexte 27">
            <a:extLst>
              <a:ext uri="{FF2B5EF4-FFF2-40B4-BE49-F238E27FC236}">
                <a16:creationId xmlns:a16="http://schemas.microsoft.com/office/drawing/2014/main" id="{5CA488C0-B58A-4E2B-BF82-FE232BB400AC}"/>
              </a:ext>
            </a:extLst>
          </p:cNvPr>
          <p:cNvSpPr txBox="1"/>
          <p:nvPr/>
        </p:nvSpPr>
        <p:spPr>
          <a:xfrm>
            <a:off x="2317073" y="1909407"/>
            <a:ext cx="683580" cy="369332"/>
          </a:xfrm>
          <a:prstGeom prst="rect">
            <a:avLst/>
          </a:prstGeom>
          <a:noFill/>
        </p:spPr>
        <p:txBody>
          <a:bodyPr wrap="square" rtlCol="0">
            <a:spAutoFit/>
          </a:bodyPr>
          <a:lstStyle/>
          <a:p>
            <a:r>
              <a:rPr lang="fr-BE" dirty="0"/>
              <a:t>villa</a:t>
            </a:r>
          </a:p>
        </p:txBody>
      </p:sp>
      <p:sp>
        <p:nvSpPr>
          <p:cNvPr id="29" name="Flèche : courbe vers la droite 28">
            <a:extLst>
              <a:ext uri="{FF2B5EF4-FFF2-40B4-BE49-F238E27FC236}">
                <a16:creationId xmlns:a16="http://schemas.microsoft.com/office/drawing/2014/main" id="{4775007C-0661-4576-A9CF-10E55A86CF1D}"/>
              </a:ext>
            </a:extLst>
          </p:cNvPr>
          <p:cNvSpPr/>
          <p:nvPr/>
        </p:nvSpPr>
        <p:spPr>
          <a:xfrm>
            <a:off x="1819922" y="3640967"/>
            <a:ext cx="532660" cy="1357161"/>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Tree>
    <p:extLst>
      <p:ext uri="{BB962C8B-B14F-4D97-AF65-F5344CB8AC3E}">
        <p14:creationId xmlns:p14="http://schemas.microsoft.com/office/powerpoint/2010/main" val="2600089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0" y="1485900"/>
            <a:ext cx="9963149" cy="2564936"/>
          </a:xfrm>
        </p:spPr>
        <p:txBody>
          <a:bodyPr/>
          <a:lstStyle/>
          <a:p>
            <a:r>
              <a:rPr lang="fr-FR" dirty="0"/>
              <a:t>Pacte </a:t>
            </a:r>
            <a:r>
              <a:rPr lang="fr-FR" dirty="0" err="1"/>
              <a:t>Valkeniers</a:t>
            </a:r>
            <a:br>
              <a:rPr lang="fr-FR" dirty="0"/>
            </a:br>
            <a:r>
              <a:rPr lang="fr-FR" sz="4800" dirty="0"/>
              <a:t>(anc. C. civ., art. 1388, al. 2 et 3)</a:t>
            </a:r>
            <a:endParaRPr lang="fr-FR" dirty="0"/>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4127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22B524-9155-4006-B783-8D663A27EC40}"/>
              </a:ext>
            </a:extLst>
          </p:cNvPr>
          <p:cNvSpPr>
            <a:spLocks noGrp="1"/>
          </p:cNvSpPr>
          <p:nvPr>
            <p:ph type="title"/>
          </p:nvPr>
        </p:nvSpPr>
        <p:spPr/>
        <p:txBody>
          <a:bodyPr/>
          <a:lstStyle/>
          <a:p>
            <a:r>
              <a:rPr lang="fr-BE" dirty="0"/>
              <a:t>Extrait de l’article 1388, al. 2</a:t>
            </a:r>
          </a:p>
        </p:txBody>
      </p:sp>
      <p:sp>
        <p:nvSpPr>
          <p:cNvPr id="3" name="Espace réservé du contenu 2">
            <a:extLst>
              <a:ext uri="{FF2B5EF4-FFF2-40B4-BE49-F238E27FC236}">
                <a16:creationId xmlns:a16="http://schemas.microsoft.com/office/drawing/2014/main" id="{A1F830FB-451E-4678-8A16-EA614374EF8F}"/>
              </a:ext>
            </a:extLst>
          </p:cNvPr>
          <p:cNvSpPr>
            <a:spLocks noGrp="1"/>
          </p:cNvSpPr>
          <p:nvPr>
            <p:ph idx="1"/>
          </p:nvPr>
        </p:nvSpPr>
        <p:spPr/>
        <p:txBody>
          <a:bodyPr/>
          <a:lstStyle/>
          <a:p>
            <a:pPr marL="0" indent="0" algn="just">
              <a:buNone/>
            </a:pPr>
            <a:r>
              <a:rPr lang="fr-FR" dirty="0"/>
              <a:t>(…)</a:t>
            </a:r>
          </a:p>
          <a:p>
            <a:pPr marL="0" indent="0" algn="just">
              <a:buNone/>
            </a:pPr>
            <a:r>
              <a:rPr lang="fr-FR" dirty="0"/>
              <a:t>Il ne peut en aucun cas priver le conjoint survivant du </a:t>
            </a:r>
            <a:r>
              <a:rPr lang="fr-FR" b="1" u="sng" dirty="0"/>
              <a:t>droit d'habitation </a:t>
            </a:r>
            <a:r>
              <a:rPr lang="fr-FR" dirty="0"/>
              <a:t>portant sur l'immeuble affecté au jour de l'ouverture de la succession du prémourant au logement principal de la famille et du </a:t>
            </a:r>
            <a:r>
              <a:rPr lang="fr-FR" b="1" u="sng" dirty="0"/>
              <a:t>droit d'usufruit </a:t>
            </a:r>
            <a:r>
              <a:rPr lang="fr-FR" dirty="0"/>
              <a:t>des meubles meublants qui le garnissent, incessible, limité à ce qui est nécessaire à son titulaire et à sa famille, pour une </a:t>
            </a:r>
            <a:r>
              <a:rPr lang="fr-FR" b="1" u="sng" dirty="0"/>
              <a:t>période de six mois </a:t>
            </a:r>
            <a:r>
              <a:rPr lang="fr-FR" dirty="0"/>
              <a:t>à compter du jour de l'ouverture de la succession du prémourant.</a:t>
            </a:r>
          </a:p>
          <a:p>
            <a:pPr marL="0" indent="0" algn="just">
              <a:buNone/>
            </a:pPr>
            <a:r>
              <a:rPr lang="fr-FR" dirty="0"/>
              <a:t>(…)</a:t>
            </a:r>
            <a:endParaRPr lang="fr-BE" dirty="0"/>
          </a:p>
        </p:txBody>
      </p:sp>
    </p:spTree>
    <p:extLst>
      <p:ext uri="{BB962C8B-B14F-4D97-AF65-F5344CB8AC3E}">
        <p14:creationId xmlns:p14="http://schemas.microsoft.com/office/powerpoint/2010/main" val="1842727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6" name="Rectangle 8"/>
          <p:cNvSpPr>
            <a:spLocks noGrp="1" noChangeArrowheads="1"/>
          </p:cNvSpPr>
          <p:nvPr>
            <p:ph type="ctrTitle"/>
          </p:nvPr>
        </p:nvSpPr>
        <p:spPr>
          <a:xfrm>
            <a:off x="1052845" y="1461451"/>
            <a:ext cx="8248722" cy="2679236"/>
          </a:xfrm>
        </p:spPr>
        <p:txBody>
          <a:bodyPr/>
          <a:lstStyle/>
          <a:p>
            <a:pPr algn="r"/>
            <a:r>
              <a:rPr lang="fr-FR" b="1" noProof="1">
                <a:solidFill>
                  <a:schemeClr val="tx1">
                    <a:lumMod val="75000"/>
                    <a:lumOff val="25000"/>
                  </a:schemeClr>
                </a:solidFill>
                <a:latin typeface="Arial" panose="020B0604020202020204" pitchFamily="34" charset="0"/>
                <a:cs typeface="Arial" panose="020B0604020202020204" pitchFamily="34" charset="0"/>
              </a:rPr>
              <a:t>Les pactes successoraux ponctuels relatifs au rapport</a:t>
            </a:r>
          </a:p>
        </p:txBody>
      </p:sp>
      <p:sp>
        <p:nvSpPr>
          <p:cNvPr id="5" name="Rectangle 9"/>
          <p:cNvSpPr txBox="1">
            <a:spLocks noChangeArrowheads="1"/>
          </p:cNvSpPr>
          <p:nvPr/>
        </p:nvSpPr>
        <p:spPr>
          <a:xfrm>
            <a:off x="3956703" y="6406479"/>
            <a:ext cx="3495230" cy="434429"/>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fr-FR" sz="1700" b="1" noProof="1"/>
              <a:t>Prof. Prénom Nom - </a:t>
            </a:r>
            <a:r>
              <a:rPr lang="fr-FR" sz="1700" noProof="1"/>
              <a:t>Domaine</a:t>
            </a:r>
            <a:endParaRPr lang="fr-FR" sz="1700" b="1" noProof="1"/>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424" y="5484107"/>
            <a:ext cx="3950496" cy="1028211"/>
          </a:xfrm>
          <a:prstGeom prst="rect">
            <a:avLst/>
          </a:prstGeom>
        </p:spPr>
      </p:pic>
    </p:spTree>
    <p:extLst>
      <p:ext uri="{BB962C8B-B14F-4D97-AF65-F5344CB8AC3E}">
        <p14:creationId xmlns:p14="http://schemas.microsoft.com/office/powerpoint/2010/main" val="2387950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978946" y="252316"/>
            <a:ext cx="6742993" cy="792247"/>
          </a:xfrm>
          <a:prstGeom prst="rect">
            <a:avLst/>
          </a:prstGeom>
        </p:spPr>
        <p:txBody>
          <a:bodyPr vert="horz" lIns="91440" tIns="45720" rIns="91440" bIns="45720" rtlCol="0" anchor="b">
            <a:normAutofit fontScale="90000" lnSpcReduction="100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fr-BE" b="1" dirty="0">
                <a:solidFill>
                  <a:schemeClr val="tx1">
                    <a:lumMod val="75000"/>
                    <a:lumOff val="25000"/>
                  </a:schemeClr>
                </a:solidFill>
                <a:latin typeface="Arial" panose="020B0604020202020204" pitchFamily="34" charset="0"/>
                <a:cs typeface="Arial" panose="020B0604020202020204" pitchFamily="34" charset="0"/>
              </a:rPr>
              <a:t>Introduction</a:t>
            </a:r>
          </a:p>
        </p:txBody>
      </p:sp>
      <p:sp>
        <p:nvSpPr>
          <p:cNvPr id="5" name="Rectangle 4"/>
          <p:cNvSpPr/>
          <p:nvPr/>
        </p:nvSpPr>
        <p:spPr>
          <a:xfrm>
            <a:off x="2736029" y="1044563"/>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909AD742-8319-1541-8C6E-8D210CE589BB}"/>
              </a:ext>
            </a:extLst>
          </p:cNvPr>
          <p:cNvSpPr txBox="1"/>
          <p:nvPr/>
        </p:nvSpPr>
        <p:spPr>
          <a:xfrm>
            <a:off x="494060" y="1734794"/>
            <a:ext cx="9181227" cy="4524315"/>
          </a:xfrm>
          <a:prstGeom prst="rect">
            <a:avLst/>
          </a:prstGeom>
          <a:noFill/>
        </p:spPr>
        <p:txBody>
          <a:bodyPr wrap="square" rtlCol="0">
            <a:spAutoFit/>
          </a:bodyPr>
          <a:lstStyle/>
          <a:p>
            <a:pPr marL="285750" indent="-285750" algn="just">
              <a:buFontTx/>
              <a:buChar char="-"/>
            </a:pPr>
            <a:r>
              <a:rPr lang="fr-FR" sz="2400" dirty="0"/>
              <a:t>Les conventions de transmutation (anc. C. civ., art. 843/1)</a:t>
            </a:r>
          </a:p>
          <a:p>
            <a:pPr algn="just"/>
            <a:endParaRPr lang="fr-FR" sz="2400" dirty="0"/>
          </a:p>
          <a:p>
            <a:pPr marL="285750" indent="-285750" algn="just">
              <a:buFontTx/>
              <a:buChar char="-"/>
            </a:pPr>
            <a:r>
              <a:rPr lang="fr-FR" sz="2400" dirty="0"/>
              <a:t>Les pactes successoraux relatifs à la valeur du bien donné – Accord des cohéritiers présomptifs (anc. C. civ., art. 858 §5, al. 1)</a:t>
            </a:r>
          </a:p>
          <a:p>
            <a:pPr algn="just"/>
            <a:endParaRPr lang="fr-FR" sz="2400" dirty="0"/>
          </a:p>
          <a:p>
            <a:pPr marL="285750" indent="-285750" algn="just">
              <a:buFontTx/>
              <a:buChar char="-"/>
            </a:pPr>
            <a:r>
              <a:rPr lang="fr-FR" sz="2400" dirty="0"/>
              <a:t>Les pactes successoraux relatifs à la valeur du bien donné – Absence du droit de disposer de la pleine propriété du bien donné le jour de la donation (anc. C. civ., art. 858 §5, al. 2)</a:t>
            </a:r>
          </a:p>
          <a:p>
            <a:pPr algn="just"/>
            <a:endParaRPr lang="fr-FR" sz="2400" dirty="0"/>
          </a:p>
          <a:p>
            <a:pPr marL="285750" indent="-285750" algn="just">
              <a:buFontTx/>
              <a:buChar char="-"/>
            </a:pPr>
            <a:r>
              <a:rPr lang="fr-FR" sz="2400" dirty="0"/>
              <a:t>Les pactes successoraux prévoyant un rapport pour autrui (anc. C. civ., art. 845 §2)  </a:t>
            </a:r>
          </a:p>
        </p:txBody>
      </p:sp>
    </p:spTree>
    <p:extLst>
      <p:ext uri="{BB962C8B-B14F-4D97-AF65-F5344CB8AC3E}">
        <p14:creationId xmlns:p14="http://schemas.microsoft.com/office/powerpoint/2010/main" val="2148084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0" y="1485900"/>
            <a:ext cx="9963149" cy="2564936"/>
          </a:xfrm>
        </p:spPr>
        <p:txBody>
          <a:bodyPr/>
          <a:lstStyle/>
          <a:p>
            <a:r>
              <a:rPr lang="fr-FR" dirty="0"/>
              <a:t>Convention de transmutation (anc. C. civ., art. 843/1)</a:t>
            </a:r>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620805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11218" y="1376980"/>
            <a:ext cx="8304904" cy="5217458"/>
          </a:xfrm>
        </p:spPr>
        <p:txBody>
          <a:bodyPr>
            <a:normAutofit lnSpcReduction="10000"/>
          </a:bodyPr>
          <a:lstStyle/>
          <a:p>
            <a:pPr algn="just"/>
            <a:r>
              <a:rPr lang="fr-BE" sz="2200" dirty="0">
                <a:solidFill>
                  <a:schemeClr val="tx1">
                    <a:lumMod val="85000"/>
                    <a:lumOff val="15000"/>
                  </a:schemeClr>
                </a:solidFill>
                <a:ea typeface="Times New Roman"/>
                <a:cs typeface="Times New Roman"/>
              </a:rPr>
              <a:t>Avant le 1</a:t>
            </a:r>
            <a:r>
              <a:rPr lang="fr-BE" sz="2200" baseline="30000" dirty="0">
                <a:solidFill>
                  <a:schemeClr val="tx1">
                    <a:lumMod val="85000"/>
                    <a:lumOff val="15000"/>
                  </a:schemeClr>
                </a:solidFill>
                <a:ea typeface="Times New Roman"/>
                <a:cs typeface="Times New Roman"/>
              </a:rPr>
              <a:t>er</a:t>
            </a:r>
            <a:r>
              <a:rPr lang="fr-BE" sz="2200" dirty="0">
                <a:solidFill>
                  <a:schemeClr val="tx1">
                    <a:lumMod val="85000"/>
                    <a:lumOff val="15000"/>
                  </a:schemeClr>
                </a:solidFill>
                <a:ea typeface="Times New Roman"/>
                <a:cs typeface="Times New Roman"/>
              </a:rPr>
              <a:t> septembre 2018, impossibilité de soumettre au rapport une donation initialement dispensée de rapport (anciens articles 843 et 919 de l’ancien Code civil)</a:t>
            </a:r>
          </a:p>
          <a:p>
            <a:pPr marL="0" indent="0">
              <a:buNone/>
            </a:pPr>
            <a:endParaRPr lang="fr-BE" sz="2200" dirty="0">
              <a:solidFill>
                <a:schemeClr val="tx1">
                  <a:lumMod val="85000"/>
                  <a:lumOff val="15000"/>
                </a:schemeClr>
              </a:solidFill>
              <a:ea typeface="Times New Roman"/>
              <a:cs typeface="Times New Roman"/>
            </a:endParaRPr>
          </a:p>
          <a:p>
            <a:pPr algn="just"/>
            <a:r>
              <a:rPr lang="fr-BE" sz="2200" dirty="0">
                <a:solidFill>
                  <a:schemeClr val="tx1">
                    <a:lumMod val="85000"/>
                    <a:lumOff val="15000"/>
                  </a:schemeClr>
                </a:solidFill>
                <a:ea typeface="Times New Roman"/>
                <a:cs typeface="Times New Roman"/>
              </a:rPr>
              <a:t>Depuis l’entrée en vigueur de la loi du 31 juillet 2017, cette faculté est prévue par l’article 843/1 §2 de l’ancien Code civil</a:t>
            </a:r>
          </a:p>
          <a:p>
            <a:pPr marL="0" indent="0">
              <a:buNone/>
            </a:pPr>
            <a:endParaRPr lang="fr-BE" sz="2200" dirty="0">
              <a:solidFill>
                <a:schemeClr val="tx1">
                  <a:lumMod val="85000"/>
                  <a:lumOff val="15000"/>
                </a:schemeClr>
              </a:solidFill>
              <a:ea typeface="Times New Roman"/>
              <a:cs typeface="Times New Roman"/>
            </a:endParaRPr>
          </a:p>
          <a:p>
            <a:pPr algn="just"/>
            <a:r>
              <a:rPr lang="fr-BE" sz="2200" i="1" dirty="0">
                <a:solidFill>
                  <a:schemeClr val="tx1">
                    <a:lumMod val="85000"/>
                    <a:lumOff val="15000"/>
                  </a:schemeClr>
                </a:solidFill>
                <a:ea typeface="Times New Roman"/>
                <a:cs typeface="Times New Roman"/>
              </a:rPr>
              <a:t>Quid</a:t>
            </a:r>
            <a:r>
              <a:rPr lang="fr-BE" sz="2200" dirty="0">
                <a:solidFill>
                  <a:schemeClr val="tx1">
                    <a:lumMod val="85000"/>
                    <a:lumOff val="15000"/>
                  </a:schemeClr>
                </a:solidFill>
                <a:ea typeface="Times New Roman"/>
                <a:cs typeface="Times New Roman"/>
              </a:rPr>
              <a:t> des donations par préciput et hors part antérieure au 1</a:t>
            </a:r>
            <a:r>
              <a:rPr lang="fr-BE" sz="2200" baseline="30000" dirty="0">
                <a:solidFill>
                  <a:schemeClr val="tx1">
                    <a:lumMod val="85000"/>
                    <a:lumOff val="15000"/>
                  </a:schemeClr>
                </a:solidFill>
                <a:ea typeface="Times New Roman"/>
                <a:cs typeface="Times New Roman"/>
              </a:rPr>
              <a:t>er</a:t>
            </a:r>
            <a:r>
              <a:rPr lang="fr-BE" sz="2200" dirty="0">
                <a:solidFill>
                  <a:schemeClr val="tx1">
                    <a:lumMod val="85000"/>
                    <a:lumOff val="15000"/>
                  </a:schemeClr>
                </a:solidFill>
                <a:ea typeface="Times New Roman"/>
                <a:cs typeface="Times New Roman"/>
              </a:rPr>
              <a:t> septembre 2018 ? </a:t>
            </a:r>
          </a:p>
          <a:p>
            <a:pPr marL="0" indent="0" algn="just">
              <a:buNone/>
            </a:pPr>
            <a:endParaRPr lang="fr-BE" sz="2200" dirty="0">
              <a:solidFill>
                <a:schemeClr val="tx1">
                  <a:lumMod val="85000"/>
                  <a:lumOff val="15000"/>
                </a:schemeClr>
              </a:solidFill>
              <a:ea typeface="Times New Roman"/>
              <a:cs typeface="Times New Roman"/>
            </a:endParaRPr>
          </a:p>
          <a:p>
            <a:pPr marL="0" indent="0" algn="just">
              <a:buNone/>
            </a:pPr>
            <a:r>
              <a:rPr lang="fr-BE" cap="all" dirty="0">
                <a:effectLst>
                  <a:outerShdw blurRad="38100" dist="38100" dir="2700000" algn="tl">
                    <a:srgbClr val="000000">
                      <a:alpha val="43137"/>
                    </a:srgbClr>
                  </a:outerShdw>
                </a:effectLst>
              </a:rPr>
              <a:t>En vertu de l’article 66 de la loi du 31 juillet 2017, celles-ci peuvent désormais être soumises au rapport par une convention ultérieure ou par testament</a:t>
            </a:r>
          </a:p>
          <a:p>
            <a:pPr marL="0" indent="0">
              <a:buNone/>
            </a:pPr>
            <a:endParaRPr lang="fr-BE" dirty="0"/>
          </a:p>
        </p:txBody>
      </p:sp>
      <p:sp>
        <p:nvSpPr>
          <p:cNvPr id="4" name="Titre 1"/>
          <p:cNvSpPr txBox="1">
            <a:spLocks/>
          </p:cNvSpPr>
          <p:nvPr/>
        </p:nvSpPr>
        <p:spPr>
          <a:xfrm>
            <a:off x="856473" y="230801"/>
            <a:ext cx="8076512" cy="792247"/>
          </a:xfrm>
          <a:prstGeom prst="rect">
            <a:avLst/>
          </a:prstGeom>
        </p:spPr>
        <p:txBody>
          <a:bodyPr vert="horz" lIns="91440" tIns="45720" rIns="91440" bIns="45720" rtlCol="0" anchor="b">
            <a:normAutofit fontScale="975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fr-BE" sz="3600" b="1" dirty="0">
                <a:solidFill>
                  <a:srgbClr val="C0ACD9"/>
                </a:solidFill>
                <a:latin typeface="Arial" panose="020B0604020202020204" pitchFamily="34" charset="0"/>
                <a:cs typeface="Arial" panose="020B0604020202020204" pitchFamily="34" charset="0"/>
              </a:rPr>
              <a:t>Droit transitoire</a:t>
            </a:r>
            <a:endParaRPr lang="fr-BE" sz="3500" b="1" dirty="0">
              <a:solidFill>
                <a:srgbClr val="C0ACD9"/>
              </a:solidFill>
              <a:latin typeface="Arial" panose="020B0604020202020204" pitchFamily="34" charset="0"/>
              <a:cs typeface="Arial" panose="020B0604020202020204" pitchFamily="34" charset="0"/>
            </a:endParaRPr>
          </a:p>
        </p:txBody>
      </p:sp>
      <p:sp>
        <p:nvSpPr>
          <p:cNvPr id="5" name="Rectangle 4"/>
          <p:cNvSpPr/>
          <p:nvPr/>
        </p:nvSpPr>
        <p:spPr>
          <a:xfrm>
            <a:off x="2728856" y="1023048"/>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4287783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11218" y="1365768"/>
            <a:ext cx="8380208" cy="5164124"/>
          </a:xfrm>
        </p:spPr>
        <p:txBody>
          <a:bodyPr>
            <a:normAutofit fontScale="92500" lnSpcReduction="10000"/>
          </a:bodyPr>
          <a:lstStyle/>
          <a:p>
            <a:pPr lvl="0" algn="just"/>
            <a:r>
              <a:rPr lang="fr-BE" sz="2400" dirty="0"/>
              <a:t>La convention de transmutation doit être établie  « dans la forme des dispositions entre vifs » et « les articles 1100/5 et 1100/6 ne s’appliquent pas à cette convention » (anc. C. civ., art. 843/1 §3)</a:t>
            </a:r>
          </a:p>
          <a:p>
            <a:pPr marL="0" lvl="0" indent="0" algn="just">
              <a:buNone/>
            </a:pPr>
            <a:endParaRPr lang="fr-BE" sz="2400" dirty="0"/>
          </a:p>
          <a:p>
            <a:pPr lvl="0" algn="just"/>
            <a:r>
              <a:rPr lang="fr-BE" sz="2400" dirty="0"/>
              <a:t>Controverse : </a:t>
            </a:r>
          </a:p>
          <a:p>
            <a:pPr lvl="2" algn="just">
              <a:lnSpc>
                <a:spcPct val="120000"/>
              </a:lnSpc>
              <a:spcBef>
                <a:spcPts val="0"/>
              </a:spcBef>
              <a:buFont typeface="Arial" panose="020B0604020202020204" pitchFamily="34" charset="0"/>
              <a:buChar char="•"/>
            </a:pPr>
            <a:r>
              <a:rPr lang="fr-BE" sz="1600" dirty="0"/>
              <a:t>Selon certains (dont J. </a:t>
            </a:r>
            <a:r>
              <a:rPr lang="fr-BE" sz="1600" dirty="0" err="1"/>
              <a:t>Bael</a:t>
            </a:r>
            <a:r>
              <a:rPr lang="fr-BE" sz="1600" dirty="0"/>
              <a:t> et. M. </a:t>
            </a:r>
            <a:r>
              <a:rPr lang="fr-BE" sz="1600" dirty="0" err="1"/>
              <a:t>Puelinckx-Coene</a:t>
            </a:r>
            <a:r>
              <a:rPr lang="fr-BE" sz="1600" dirty="0"/>
              <a:t>), la forme de la convention dépend de la forme de la donation dont il s’agit de modifier le caractère rapportable</a:t>
            </a:r>
          </a:p>
          <a:p>
            <a:pPr lvl="2" algn="just">
              <a:lnSpc>
                <a:spcPct val="120000"/>
              </a:lnSpc>
              <a:spcBef>
                <a:spcPts val="0"/>
              </a:spcBef>
              <a:buFont typeface="Arial" panose="020B0604020202020204" pitchFamily="34" charset="0"/>
              <a:buChar char="•"/>
            </a:pPr>
            <a:r>
              <a:rPr lang="fr-BE" sz="1600" dirty="0"/>
              <a:t>Pour d’autres (dont P. Moreau et Ph. De Page), un acte notarié est requis </a:t>
            </a:r>
          </a:p>
          <a:p>
            <a:pPr marL="914400" lvl="2" indent="0" algn="just">
              <a:lnSpc>
                <a:spcPct val="120000"/>
              </a:lnSpc>
              <a:spcBef>
                <a:spcPts val="0"/>
              </a:spcBef>
              <a:buNone/>
            </a:pPr>
            <a:endParaRPr lang="fr-BE" sz="1600" dirty="0"/>
          </a:p>
          <a:p>
            <a:pPr lvl="0" algn="just"/>
            <a:r>
              <a:rPr lang="fr-BE" sz="2400" dirty="0"/>
              <a:t>Le recours à l’acte notarié est nécessaire : </a:t>
            </a:r>
            <a:endParaRPr lang="fr-BE" sz="2000" dirty="0"/>
          </a:p>
          <a:p>
            <a:pPr lvl="2" algn="just">
              <a:lnSpc>
                <a:spcPct val="120000"/>
              </a:lnSpc>
              <a:spcBef>
                <a:spcPts val="0"/>
              </a:spcBef>
              <a:buFont typeface="Arial" panose="020B0604020202020204" pitchFamily="34" charset="0"/>
              <a:buChar char="•"/>
            </a:pPr>
            <a:r>
              <a:rPr lang="fr-BE" sz="1600" dirty="0"/>
              <a:t>Sous l’ancien droit, il était majoritairement admis qu’un acte authentique était requis</a:t>
            </a:r>
          </a:p>
          <a:p>
            <a:pPr lvl="2" algn="just">
              <a:lnSpc>
                <a:spcPct val="120000"/>
              </a:lnSpc>
              <a:spcBef>
                <a:spcPts val="0"/>
              </a:spcBef>
              <a:buFont typeface="Arial" panose="020B0604020202020204" pitchFamily="34" charset="0"/>
              <a:buChar char="•"/>
            </a:pPr>
            <a:r>
              <a:rPr lang="fr-BE" sz="1600" dirty="0"/>
              <a:t>Les travaux préparatoires précisent que la convention de transmutation doit être passée par-devant notaire </a:t>
            </a:r>
          </a:p>
          <a:p>
            <a:pPr lvl="2" algn="just">
              <a:lnSpc>
                <a:spcPct val="120000"/>
              </a:lnSpc>
              <a:spcBef>
                <a:spcPts val="0"/>
              </a:spcBef>
              <a:buFont typeface="Arial" panose="020B0604020202020204" pitchFamily="34" charset="0"/>
              <a:buChar char="•"/>
            </a:pPr>
            <a:r>
              <a:rPr lang="fr-BE" sz="1600" dirty="0"/>
              <a:t>Par mesure de prudence</a:t>
            </a:r>
          </a:p>
          <a:p>
            <a:pPr marL="0" indent="0">
              <a:buNone/>
            </a:pPr>
            <a:endParaRPr lang="fr-BE" dirty="0"/>
          </a:p>
          <a:p>
            <a:pPr marL="0" indent="0">
              <a:buNone/>
            </a:pPr>
            <a:endParaRPr lang="fr-BE" dirty="0"/>
          </a:p>
        </p:txBody>
      </p:sp>
      <p:sp>
        <p:nvSpPr>
          <p:cNvPr id="5" name="Rectangle 4"/>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Titre 1"/>
          <p:cNvSpPr txBox="1">
            <a:spLocks/>
          </p:cNvSpPr>
          <p:nvPr/>
        </p:nvSpPr>
        <p:spPr>
          <a:xfrm>
            <a:off x="1011218" y="230801"/>
            <a:ext cx="6742993" cy="792247"/>
          </a:xfrm>
          <a:prstGeom prst="rect">
            <a:avLst/>
          </a:prstGeom>
        </p:spPr>
        <p:txBody>
          <a:bodyPr vert="horz" lIns="91440" tIns="45720" rIns="91440" bIns="45720" rtlCol="0" anchor="b">
            <a:normAutofit fontScale="975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fr-BE" sz="3500" b="1" dirty="0">
                <a:solidFill>
                  <a:srgbClr val="C0ACD9"/>
                </a:solidFill>
                <a:latin typeface="Arial" panose="020B0604020202020204" pitchFamily="34" charset="0"/>
                <a:cs typeface="Arial" panose="020B0604020202020204" pitchFamily="34" charset="0"/>
              </a:rPr>
              <a:t>Formalisme à respecter</a:t>
            </a:r>
          </a:p>
        </p:txBody>
      </p:sp>
    </p:spTree>
    <p:extLst>
      <p:ext uri="{BB962C8B-B14F-4D97-AF65-F5344CB8AC3E}">
        <p14:creationId xmlns:p14="http://schemas.microsoft.com/office/powerpoint/2010/main" val="835581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69514B-57AB-4B15-B1AA-0B3F8B10F5BD}"/>
              </a:ext>
            </a:extLst>
          </p:cNvPr>
          <p:cNvSpPr txBox="1">
            <a:spLocks/>
          </p:cNvSpPr>
          <p:nvPr/>
        </p:nvSpPr>
        <p:spPr>
          <a:xfrm>
            <a:off x="1011218" y="230801"/>
            <a:ext cx="6742993" cy="792247"/>
          </a:xfrm>
          <a:prstGeom prst="rect">
            <a:avLst/>
          </a:prstGeom>
        </p:spPr>
        <p:txBody>
          <a:bodyPr vert="horz" lIns="91440" tIns="45720" rIns="91440" bIns="45720" rtlCol="0" anchor="b">
            <a:normAutofit fontScale="975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fr-BE" sz="3500" b="1" dirty="0">
                <a:solidFill>
                  <a:srgbClr val="C0ACD9"/>
                </a:solidFill>
                <a:latin typeface="Arial" panose="020B0604020202020204" pitchFamily="34" charset="0"/>
                <a:cs typeface="Arial" panose="020B0604020202020204" pitchFamily="34" charset="0"/>
              </a:rPr>
              <a:t>Aspects théoriques</a:t>
            </a:r>
          </a:p>
        </p:txBody>
      </p:sp>
      <p:sp>
        <p:nvSpPr>
          <p:cNvPr id="3" name="Rectangle 2">
            <a:extLst>
              <a:ext uri="{FF2B5EF4-FFF2-40B4-BE49-F238E27FC236}">
                <a16:creationId xmlns:a16="http://schemas.microsoft.com/office/drawing/2014/main" id="{A469A64F-BF45-47D8-A8B0-176B55113855}"/>
              </a:ext>
            </a:extLst>
          </p:cNvPr>
          <p:cNvSpPr/>
          <p:nvPr/>
        </p:nvSpPr>
        <p:spPr>
          <a:xfrm>
            <a:off x="2736029" y="1044563"/>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ZoneTexte 6">
            <a:extLst>
              <a:ext uri="{FF2B5EF4-FFF2-40B4-BE49-F238E27FC236}">
                <a16:creationId xmlns:a16="http://schemas.microsoft.com/office/drawing/2014/main" id="{CBC4B0FD-2081-4404-A92C-6775540AA8B1}"/>
              </a:ext>
            </a:extLst>
          </p:cNvPr>
          <p:cNvSpPr txBox="1"/>
          <p:nvPr/>
        </p:nvSpPr>
        <p:spPr>
          <a:xfrm>
            <a:off x="1011218" y="1686756"/>
            <a:ext cx="8137220" cy="3765133"/>
          </a:xfrm>
          <a:prstGeom prst="rect">
            <a:avLst/>
          </a:prstGeom>
          <a:noFill/>
        </p:spPr>
        <p:txBody>
          <a:bodyPr wrap="square">
            <a:spAutoFit/>
          </a:bodyPr>
          <a:lstStyle/>
          <a:p>
            <a:pPr marL="342900" marR="0" lvl="0" indent="-342900" algn="just" defTabSz="457200" rtl="0" eaLnBrk="1" fontAlgn="auto" latinLnBrk="0" hangingPunct="1">
              <a:lnSpc>
                <a:spcPct val="100000"/>
              </a:lnSpc>
              <a:spcBef>
                <a:spcPts val="1000"/>
              </a:spcBef>
              <a:spcAft>
                <a:spcPts val="0"/>
              </a:spcAft>
              <a:buClr>
                <a:srgbClr val="542378"/>
              </a:buClr>
              <a:buSzPct val="80000"/>
              <a:buFont typeface="Wingdings 3" charset="2"/>
              <a:buChar char=""/>
              <a:tabLst/>
              <a:defRPr/>
            </a:pPr>
            <a:r>
              <a:rPr kumimoji="0" lang="fr-BE" sz="24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Parties devant </a:t>
            </a:r>
            <a:r>
              <a:rPr kumimoji="0" lang="fr-BE" sz="2400" b="1" i="0"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obligatoirement</a:t>
            </a:r>
            <a:r>
              <a:rPr kumimoji="0" lang="fr-BE" sz="24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 participer au pacte</a:t>
            </a:r>
          </a:p>
          <a:p>
            <a:pPr marL="800100" lvl="1" indent="-342900" defTabSz="457200">
              <a:spcBef>
                <a:spcPts val="1000"/>
              </a:spcBef>
              <a:buClr>
                <a:srgbClr val="542378"/>
              </a:buClr>
              <a:buSzPct val="80000"/>
              <a:buFont typeface="Arial" panose="020B0604020202020204" pitchFamily="34" charset="0"/>
              <a:buChar char="•"/>
              <a:defRPr/>
            </a:pPr>
            <a:r>
              <a:rPr kumimoji="0" lang="fr-BE"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Le père et/ou la mère</a:t>
            </a:r>
          </a:p>
          <a:p>
            <a:pPr marL="800100" lvl="1" indent="-342900" defTabSz="457200">
              <a:spcBef>
                <a:spcPts val="1000"/>
              </a:spcBef>
              <a:buClr>
                <a:srgbClr val="542378"/>
              </a:buClr>
              <a:buSzPct val="80000"/>
              <a:buFont typeface="Arial" panose="020B0604020202020204" pitchFamily="34" charset="0"/>
              <a:buChar char="•"/>
              <a:defRPr/>
            </a:pPr>
            <a:r>
              <a:rPr kumimoji="0" lang="fr-BE"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L’ensemble des héritiers présomptifs en ligne directe descendante</a:t>
            </a:r>
          </a:p>
          <a:p>
            <a:pPr lvl="2" defTabSz="457200">
              <a:spcBef>
                <a:spcPts val="1000"/>
              </a:spcBef>
              <a:buClr>
                <a:srgbClr val="542378"/>
              </a:buClr>
              <a:buSzPct val="80000"/>
              <a:defRPr/>
            </a:pPr>
            <a:r>
              <a:rPr lang="fr-BE" dirty="0">
                <a:solidFill>
                  <a:prstClr val="black">
                    <a:lumMod val="85000"/>
                    <a:lumOff val="15000"/>
                  </a:prstClr>
                </a:solidFill>
                <a:latin typeface="Trebuchet MS" panose="020B0603020202020204"/>
                <a:ea typeface="Times New Roman"/>
                <a:cs typeface="Times New Roman"/>
              </a:rPr>
              <a:t>	</a:t>
            </a:r>
            <a:r>
              <a:rPr lang="fr-BE" i="1" dirty="0">
                <a:solidFill>
                  <a:prstClr val="black">
                    <a:lumMod val="85000"/>
                    <a:lumOff val="15000"/>
                  </a:prstClr>
                </a:solidFill>
                <a:latin typeface="Trebuchet MS" panose="020B0603020202020204"/>
                <a:ea typeface="Times New Roman"/>
                <a:cs typeface="Times New Roman"/>
              </a:rPr>
              <a:t>Quid</a:t>
            </a:r>
            <a:r>
              <a:rPr lang="fr-BE" dirty="0">
                <a:solidFill>
                  <a:prstClr val="black">
                    <a:lumMod val="85000"/>
                    <a:lumOff val="15000"/>
                  </a:prstClr>
                </a:solidFill>
                <a:latin typeface="Trebuchet MS" panose="020B0603020202020204"/>
                <a:ea typeface="Times New Roman"/>
                <a:cs typeface="Times New Roman"/>
              </a:rPr>
              <a:t> de l’enfant adoptif ? </a:t>
            </a:r>
          </a:p>
          <a:p>
            <a:pPr lvl="2" defTabSz="457200">
              <a:spcBef>
                <a:spcPts val="1000"/>
              </a:spcBef>
              <a:buClr>
                <a:srgbClr val="542378"/>
              </a:buClr>
              <a:buSzPct val="80000"/>
              <a:defRPr/>
            </a:pPr>
            <a:endParaRPr kumimoji="0" lang="fr-BE"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endParaRPr>
          </a:p>
          <a:p>
            <a:pPr marL="342900" marR="0" lvl="0" indent="-342900" algn="just" defTabSz="457200" rtl="0" eaLnBrk="1" fontAlgn="auto" latinLnBrk="0" hangingPunct="1">
              <a:lnSpc>
                <a:spcPct val="100000"/>
              </a:lnSpc>
              <a:spcBef>
                <a:spcPts val="1000"/>
              </a:spcBef>
              <a:spcAft>
                <a:spcPts val="0"/>
              </a:spcAft>
              <a:buClr>
                <a:srgbClr val="542378"/>
              </a:buClr>
              <a:buSzPct val="80000"/>
              <a:buFont typeface="Wingdings 3" charset="2"/>
              <a:buChar char=""/>
              <a:tabLst/>
              <a:defRPr/>
            </a:pPr>
            <a:r>
              <a:rPr kumimoji="0" lang="fr-BE" sz="24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Parties qui ont la </a:t>
            </a:r>
            <a:r>
              <a:rPr kumimoji="0" lang="fr-BE" sz="2400" b="1"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faculté</a:t>
            </a:r>
            <a:r>
              <a:rPr kumimoji="0" lang="fr-BE" sz="240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 de participer au pacte</a:t>
            </a:r>
          </a:p>
          <a:p>
            <a:pPr marL="800100" lvl="1" indent="-342900" algn="just" defTabSz="457200">
              <a:spcBef>
                <a:spcPts val="1000"/>
              </a:spcBef>
              <a:buClr>
                <a:srgbClr val="542378"/>
              </a:buClr>
              <a:buSzPct val="80000"/>
              <a:buFont typeface="Arial" panose="020B0604020202020204" pitchFamily="34" charset="0"/>
              <a:buChar char="•"/>
              <a:defRPr/>
            </a:pPr>
            <a:r>
              <a:rPr lang="fr-BE" b="0" dirty="0">
                <a:solidFill>
                  <a:prstClr val="black">
                    <a:lumMod val="85000"/>
                    <a:lumOff val="15000"/>
                  </a:prstClr>
                </a:solidFill>
                <a:latin typeface="Trebuchet MS" panose="020B0603020202020204"/>
                <a:ea typeface="Times New Roman"/>
                <a:cs typeface="Times New Roman"/>
              </a:rPr>
              <a:t>Les beaux-enfants </a:t>
            </a:r>
          </a:p>
          <a:p>
            <a:pPr marL="800100" lvl="1" indent="-342900" algn="just" defTabSz="457200">
              <a:spcBef>
                <a:spcPts val="1000"/>
              </a:spcBef>
              <a:buClr>
                <a:srgbClr val="542378"/>
              </a:buClr>
              <a:buSzPct val="80000"/>
              <a:buFont typeface="Arial" panose="020B0604020202020204" pitchFamily="34" charset="0"/>
              <a:buChar char="•"/>
              <a:defRPr/>
            </a:pPr>
            <a:r>
              <a:rPr kumimoji="0" lang="fr-BE"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Le conjoint </a:t>
            </a:r>
          </a:p>
          <a:p>
            <a:pPr marL="800100" lvl="1" indent="-342900" algn="just" defTabSz="457200">
              <a:spcBef>
                <a:spcPts val="1000"/>
              </a:spcBef>
              <a:buClr>
                <a:srgbClr val="542378"/>
              </a:buClr>
              <a:buSzPct val="80000"/>
              <a:buFont typeface="Arial" panose="020B0604020202020204" pitchFamily="34" charset="0"/>
              <a:buChar char="•"/>
              <a:defRPr/>
            </a:pPr>
            <a:r>
              <a:rPr lang="fr-BE" b="0" dirty="0">
                <a:solidFill>
                  <a:prstClr val="black">
                    <a:lumMod val="85000"/>
                    <a:lumOff val="15000"/>
                  </a:prstClr>
                </a:solidFill>
                <a:latin typeface="Trebuchet MS" panose="020B0603020202020204"/>
                <a:ea typeface="Times New Roman"/>
                <a:cs typeface="Times New Roman"/>
              </a:rPr>
              <a:t>Les petits-enfants </a:t>
            </a:r>
            <a:r>
              <a:rPr lang="fr-BE" b="0" dirty="0">
                <a:solidFill>
                  <a:prstClr val="black">
                    <a:lumMod val="85000"/>
                    <a:lumOff val="15000"/>
                  </a:prstClr>
                </a:solidFill>
                <a:latin typeface="Trebuchet MS" panose="020B0603020202020204"/>
                <a:ea typeface="Times New Roman"/>
                <a:cs typeface="Times New Roman"/>
                <a:sym typeface="Wingdings" panose="05000000000000000000" pitchFamily="2" charset="2"/>
              </a:rPr>
              <a:t> saut de génération</a:t>
            </a:r>
            <a:endParaRPr kumimoji="0" lang="fr-BE"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endParaRPr>
          </a:p>
        </p:txBody>
      </p:sp>
    </p:spTree>
    <p:extLst>
      <p:ext uri="{BB962C8B-B14F-4D97-AF65-F5344CB8AC3E}">
        <p14:creationId xmlns:p14="http://schemas.microsoft.com/office/powerpoint/2010/main" val="33654086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850373-0B10-0844-9D35-92E81B0597F6}"/>
              </a:ext>
            </a:extLst>
          </p:cNvPr>
          <p:cNvSpPr>
            <a:spLocks noGrp="1"/>
          </p:cNvSpPr>
          <p:nvPr>
            <p:ph type="title"/>
          </p:nvPr>
        </p:nvSpPr>
        <p:spPr>
          <a:xfrm>
            <a:off x="677334" y="348343"/>
            <a:ext cx="8596668" cy="1320800"/>
          </a:xfrm>
        </p:spPr>
        <p:txBody>
          <a:bodyPr>
            <a:normAutofit fontScale="90000"/>
          </a:bodyPr>
          <a:lstStyle/>
          <a:p>
            <a:r>
              <a:rPr lang="fr-BE" b="1" dirty="0">
                <a:solidFill>
                  <a:srgbClr val="C0ACD9"/>
                </a:solidFill>
                <a:latin typeface="Arial" panose="020B0604020202020204" pitchFamily="34" charset="0"/>
                <a:cs typeface="Arial" panose="020B0604020202020204" pitchFamily="34" charset="0"/>
              </a:rPr>
              <a:t>Impact de la convention de transmutation sur les opérations de réduction</a:t>
            </a:r>
            <a:endParaRPr lang="fr-FR" dirty="0"/>
          </a:p>
        </p:txBody>
      </p:sp>
      <p:sp>
        <p:nvSpPr>
          <p:cNvPr id="3" name="Espace réservé du contenu 2">
            <a:extLst>
              <a:ext uri="{FF2B5EF4-FFF2-40B4-BE49-F238E27FC236}">
                <a16:creationId xmlns:a16="http://schemas.microsoft.com/office/drawing/2014/main" id="{83D695AC-D9EA-D946-8817-CB473265513D}"/>
              </a:ext>
            </a:extLst>
          </p:cNvPr>
          <p:cNvSpPr>
            <a:spLocks noGrp="1"/>
          </p:cNvSpPr>
          <p:nvPr>
            <p:ph idx="1"/>
          </p:nvPr>
        </p:nvSpPr>
        <p:spPr/>
        <p:txBody>
          <a:bodyPr/>
          <a:lstStyle/>
          <a:p>
            <a:pPr algn="just"/>
            <a:r>
              <a:rPr lang="fr-FR" sz="2200" dirty="0"/>
              <a:t>La donation doit être imputée à la date de la convention de transmutation ou à la date du décès du donateur lorsque la transmutation a lieu par testament</a:t>
            </a:r>
          </a:p>
          <a:p>
            <a:pPr marL="0" indent="0" algn="just">
              <a:buNone/>
            </a:pPr>
            <a:endParaRPr lang="fr-FR" sz="2200" dirty="0"/>
          </a:p>
          <a:p>
            <a:pPr algn="just"/>
            <a:r>
              <a:rPr lang="fr-FR" sz="2200" dirty="0"/>
              <a:t>Bien que la date d’imputation de la donation soit modifiée, la valeur de la donation à prendre en considération est celle du jour de la donation.</a:t>
            </a:r>
          </a:p>
          <a:p>
            <a:endParaRPr lang="fr-FR" dirty="0"/>
          </a:p>
        </p:txBody>
      </p:sp>
      <p:sp>
        <p:nvSpPr>
          <p:cNvPr id="4" name="Rectangle 3">
            <a:extLst>
              <a:ext uri="{FF2B5EF4-FFF2-40B4-BE49-F238E27FC236}">
                <a16:creationId xmlns:a16="http://schemas.microsoft.com/office/drawing/2014/main" id="{80EEA0A0-57FC-9A49-8809-72B51F921BBF}"/>
              </a:ext>
            </a:extLst>
          </p:cNvPr>
          <p:cNvSpPr/>
          <p:nvPr/>
        </p:nvSpPr>
        <p:spPr>
          <a:xfrm>
            <a:off x="2728856" y="1471749"/>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2617613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CBB0BD-8BBE-C544-82B8-ED8AD0E25CB4}"/>
              </a:ext>
            </a:extLst>
          </p:cNvPr>
          <p:cNvSpPr>
            <a:spLocks noGrp="1"/>
          </p:cNvSpPr>
          <p:nvPr>
            <p:ph type="title"/>
          </p:nvPr>
        </p:nvSpPr>
        <p:spPr>
          <a:xfrm>
            <a:off x="677334" y="609600"/>
            <a:ext cx="8596668" cy="550127"/>
          </a:xfrm>
        </p:spPr>
        <p:txBody>
          <a:bodyPr>
            <a:normAutofit fontScale="90000"/>
          </a:bodyPr>
          <a:lstStyle/>
          <a:p>
            <a:r>
              <a:rPr lang="fr-BE" b="1" dirty="0">
                <a:solidFill>
                  <a:srgbClr val="C0ACD9"/>
                </a:solidFill>
                <a:latin typeface="Arial" panose="020B0604020202020204" pitchFamily="34" charset="0"/>
                <a:cs typeface="Arial" panose="020B0604020202020204" pitchFamily="34" charset="0"/>
              </a:rPr>
              <a:t>Exemple</a:t>
            </a:r>
            <a:endParaRPr lang="fr-FR" dirty="0"/>
          </a:p>
        </p:txBody>
      </p:sp>
      <p:sp>
        <p:nvSpPr>
          <p:cNvPr id="3" name="Espace réservé du contenu 2">
            <a:extLst>
              <a:ext uri="{FF2B5EF4-FFF2-40B4-BE49-F238E27FC236}">
                <a16:creationId xmlns:a16="http://schemas.microsoft.com/office/drawing/2014/main" id="{F524B660-66E9-8C41-A099-ADA94A1AFF17}"/>
              </a:ext>
            </a:extLst>
          </p:cNvPr>
          <p:cNvSpPr>
            <a:spLocks noGrp="1"/>
          </p:cNvSpPr>
          <p:nvPr>
            <p:ph idx="1"/>
          </p:nvPr>
        </p:nvSpPr>
        <p:spPr>
          <a:xfrm>
            <a:off x="677334" y="1817500"/>
            <a:ext cx="8596668" cy="3880773"/>
          </a:xfrm>
        </p:spPr>
        <p:txBody>
          <a:bodyPr/>
          <a:lstStyle/>
          <a:p>
            <a:r>
              <a:rPr lang="fr-FR" dirty="0"/>
              <a:t>Florent décède le 20 juillet 2021 en laissant 2 fils, Félix et Jean</a:t>
            </a:r>
          </a:p>
          <a:p>
            <a:endParaRPr lang="fr-FR" dirty="0"/>
          </a:p>
          <a:p>
            <a:r>
              <a:rPr lang="fr-FR" dirty="0"/>
              <a:t>Il laisse un actif net de 200.000 EUR</a:t>
            </a:r>
          </a:p>
          <a:p>
            <a:endParaRPr lang="fr-FR" dirty="0"/>
          </a:p>
          <a:p>
            <a:r>
              <a:rPr lang="fr-FR" dirty="0"/>
              <a:t>En janvier 2004, il fait une donation de 100.000 EUR à Félix</a:t>
            </a:r>
          </a:p>
          <a:p>
            <a:endParaRPr lang="fr-FR" dirty="0"/>
          </a:p>
          <a:p>
            <a:r>
              <a:rPr lang="fr-FR" dirty="0"/>
              <a:t>En mars 2012, il fait une donation de 150.000 EUR à son amie Laura</a:t>
            </a:r>
          </a:p>
          <a:p>
            <a:endParaRPr lang="fr-FR" dirty="0"/>
          </a:p>
          <a:p>
            <a:r>
              <a:rPr lang="fr-FR" dirty="0"/>
              <a:t>En novembre 2019, Félix et Florent concluent une convention de transmutation, dispensant la donation de 100.000 EUR de rapport</a:t>
            </a:r>
          </a:p>
          <a:p>
            <a:endParaRPr lang="fr-FR" dirty="0"/>
          </a:p>
          <a:p>
            <a:pPr marL="0" indent="0">
              <a:buNone/>
            </a:pPr>
            <a:endParaRPr lang="fr-FR" dirty="0"/>
          </a:p>
          <a:p>
            <a:pPr marL="0" indent="0">
              <a:buNone/>
            </a:pPr>
            <a:endParaRPr lang="fr-FR" dirty="0"/>
          </a:p>
        </p:txBody>
      </p:sp>
      <p:sp>
        <p:nvSpPr>
          <p:cNvPr id="5" name="Rectangle 4">
            <a:extLst>
              <a:ext uri="{FF2B5EF4-FFF2-40B4-BE49-F238E27FC236}">
                <a16:creationId xmlns:a16="http://schemas.microsoft.com/office/drawing/2014/main" id="{236C9C24-D478-534E-B6B7-A61B05ED602A}"/>
              </a:ext>
            </a:extLst>
          </p:cNvPr>
          <p:cNvSpPr/>
          <p:nvPr/>
        </p:nvSpPr>
        <p:spPr>
          <a:xfrm>
            <a:off x="2728856" y="1159727"/>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136952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06ED77D-AB0D-7748-9E42-404A7C229F0D}"/>
              </a:ext>
            </a:extLst>
          </p:cNvPr>
          <p:cNvSpPr>
            <a:spLocks noGrp="1"/>
          </p:cNvSpPr>
          <p:nvPr>
            <p:ph idx="1"/>
          </p:nvPr>
        </p:nvSpPr>
        <p:spPr>
          <a:xfrm>
            <a:off x="664271" y="822961"/>
            <a:ext cx="8596668" cy="5544973"/>
          </a:xfrm>
        </p:spPr>
        <p:txBody>
          <a:bodyPr/>
          <a:lstStyle/>
          <a:p>
            <a:pPr algn="just"/>
            <a:r>
              <a:rPr lang="fr-FR" sz="2000" b="1" dirty="0"/>
              <a:t>Masse fictive </a:t>
            </a:r>
            <a:r>
              <a:rPr lang="fr-FR" sz="2000" dirty="0"/>
              <a:t>= 200.000 – 0 + 139.340,78 (donation indexée de 100.000 EUR) + 170.529,58 (donation indexée de 150.000 EUR) = 509.870,36 EUR</a:t>
            </a:r>
          </a:p>
          <a:p>
            <a:pPr algn="just"/>
            <a:r>
              <a:rPr lang="fr-FR" sz="2000" b="1" dirty="0"/>
              <a:t>Quotité disponible </a:t>
            </a:r>
            <a:r>
              <a:rPr lang="fr-FR" sz="2000" dirty="0"/>
              <a:t>= 254.935,18 EUR</a:t>
            </a:r>
          </a:p>
          <a:p>
            <a:pPr algn="just"/>
            <a:r>
              <a:rPr lang="fr-FR" sz="2000" b="1" dirty="0"/>
              <a:t>Réserve</a:t>
            </a:r>
            <a:r>
              <a:rPr lang="fr-FR" sz="2000" dirty="0"/>
              <a:t> </a:t>
            </a:r>
            <a:r>
              <a:rPr lang="fr-FR" sz="2000"/>
              <a:t>= 254.935,18 </a:t>
            </a:r>
            <a:r>
              <a:rPr lang="fr-FR" sz="2000" dirty="0"/>
              <a:t>EUR</a:t>
            </a:r>
          </a:p>
          <a:p>
            <a:pPr algn="just"/>
            <a:endParaRPr lang="fr-FR" sz="2000" dirty="0"/>
          </a:p>
          <a:p>
            <a:pPr algn="just"/>
            <a:r>
              <a:rPr lang="fr-FR" sz="2000" dirty="0"/>
              <a:t>Imputation des libéralités : </a:t>
            </a:r>
          </a:p>
          <a:p>
            <a:pPr lvl="1" algn="just"/>
            <a:r>
              <a:rPr lang="fr-FR" sz="1800" dirty="0"/>
              <a:t>1</a:t>
            </a:r>
            <a:r>
              <a:rPr lang="fr-FR" sz="1800" baseline="30000" dirty="0"/>
              <a:t>ère</a:t>
            </a:r>
            <a:r>
              <a:rPr lang="fr-FR" sz="1800" dirty="0"/>
              <a:t> étape : imputation de la donation faite à Laura sur la quotité disponible : 254.935,18 – 170.529,18 = 84.405,6 EUR</a:t>
            </a:r>
          </a:p>
          <a:p>
            <a:pPr lvl="1" algn="just"/>
            <a:r>
              <a:rPr lang="fr-FR" sz="1800" dirty="0"/>
              <a:t>2</a:t>
            </a:r>
            <a:r>
              <a:rPr lang="fr-FR" sz="1800" baseline="30000" dirty="0"/>
              <a:t>ème</a:t>
            </a:r>
            <a:r>
              <a:rPr lang="fr-FR" sz="1800" dirty="0"/>
              <a:t> étape : imputation de la donation faite à Félix sur la quotité disponible : 84.405,6 – 139.340,78 =&gt; 54.935,18 EUR empiètent sur la réserve </a:t>
            </a:r>
          </a:p>
          <a:p>
            <a:pPr marL="457200" lvl="1" indent="0" algn="just">
              <a:buNone/>
            </a:pPr>
            <a:endParaRPr lang="fr-FR" sz="1800" dirty="0"/>
          </a:p>
          <a:p>
            <a:pPr algn="just"/>
            <a:r>
              <a:rPr lang="fr-FR" sz="2000" dirty="0"/>
              <a:t>Le cas échéant, réduction de la donation faite à Félix, à la demande de Jean</a:t>
            </a:r>
          </a:p>
          <a:p>
            <a:pPr algn="just"/>
            <a:endParaRPr lang="fr-FR" dirty="0"/>
          </a:p>
        </p:txBody>
      </p:sp>
    </p:spTree>
    <p:extLst>
      <p:ext uri="{BB962C8B-B14F-4D97-AF65-F5344CB8AC3E}">
        <p14:creationId xmlns:p14="http://schemas.microsoft.com/office/powerpoint/2010/main" val="1120923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402898" y="1485897"/>
            <a:ext cx="9518073" cy="2564936"/>
          </a:xfrm>
        </p:spPr>
        <p:txBody>
          <a:bodyPr/>
          <a:lstStyle/>
          <a:p>
            <a:r>
              <a:rPr lang="fr-FR" dirty="0"/>
              <a:t>Le rapport pour autrui </a:t>
            </a:r>
            <a:br>
              <a:rPr lang="fr-FR" dirty="0"/>
            </a:br>
            <a:r>
              <a:rPr lang="fr-FR" dirty="0"/>
              <a:t>(anc. C. civ., art. 845 §2)</a:t>
            </a:r>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7871309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7D7CE6-59DD-8347-B0D6-0776B86767DC}"/>
              </a:ext>
            </a:extLst>
          </p:cNvPr>
          <p:cNvSpPr/>
          <p:nvPr/>
        </p:nvSpPr>
        <p:spPr>
          <a:xfrm>
            <a:off x="3261974" y="879764"/>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X</a:t>
            </a:r>
          </a:p>
        </p:txBody>
      </p:sp>
      <p:sp>
        <p:nvSpPr>
          <p:cNvPr id="5" name="Rectangle 4">
            <a:extLst>
              <a:ext uri="{FF2B5EF4-FFF2-40B4-BE49-F238E27FC236}">
                <a16:creationId xmlns:a16="http://schemas.microsoft.com/office/drawing/2014/main" id="{E4498E76-2CE9-5246-A48C-0CD9739BF193}"/>
              </a:ext>
            </a:extLst>
          </p:cNvPr>
          <p:cNvSpPr/>
          <p:nvPr/>
        </p:nvSpPr>
        <p:spPr>
          <a:xfrm>
            <a:off x="1903166" y="4080151"/>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Isabelle</a:t>
            </a:r>
          </a:p>
        </p:txBody>
      </p:sp>
      <p:sp>
        <p:nvSpPr>
          <p:cNvPr id="7" name="Rectangle 6">
            <a:extLst>
              <a:ext uri="{FF2B5EF4-FFF2-40B4-BE49-F238E27FC236}">
                <a16:creationId xmlns:a16="http://schemas.microsoft.com/office/drawing/2014/main" id="{6BF5AD92-B9BC-EF46-8873-F5739182A786}"/>
              </a:ext>
            </a:extLst>
          </p:cNvPr>
          <p:cNvSpPr/>
          <p:nvPr/>
        </p:nvSpPr>
        <p:spPr>
          <a:xfrm>
            <a:off x="886017" y="2493240"/>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Hélène</a:t>
            </a:r>
          </a:p>
        </p:txBody>
      </p:sp>
      <p:sp>
        <p:nvSpPr>
          <p:cNvPr id="8" name="Rectangle 7">
            <a:extLst>
              <a:ext uri="{FF2B5EF4-FFF2-40B4-BE49-F238E27FC236}">
                <a16:creationId xmlns:a16="http://schemas.microsoft.com/office/drawing/2014/main" id="{820CC6F8-8481-0E48-AEC6-55D258509AB1}"/>
              </a:ext>
            </a:extLst>
          </p:cNvPr>
          <p:cNvSpPr/>
          <p:nvPr/>
        </p:nvSpPr>
        <p:spPr>
          <a:xfrm>
            <a:off x="2943029" y="2452254"/>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Edouard</a:t>
            </a:r>
          </a:p>
        </p:txBody>
      </p:sp>
      <p:sp>
        <p:nvSpPr>
          <p:cNvPr id="9" name="Rectangle 8">
            <a:extLst>
              <a:ext uri="{FF2B5EF4-FFF2-40B4-BE49-F238E27FC236}">
                <a16:creationId xmlns:a16="http://schemas.microsoft.com/office/drawing/2014/main" id="{440E7088-6ACD-2F4F-8A1C-01C100D5B937}"/>
              </a:ext>
            </a:extLst>
          </p:cNvPr>
          <p:cNvSpPr/>
          <p:nvPr/>
        </p:nvSpPr>
        <p:spPr>
          <a:xfrm>
            <a:off x="7557464" y="4142486"/>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George</a:t>
            </a:r>
          </a:p>
        </p:txBody>
      </p:sp>
      <p:sp>
        <p:nvSpPr>
          <p:cNvPr id="10" name="Rectangle 9">
            <a:extLst>
              <a:ext uri="{FF2B5EF4-FFF2-40B4-BE49-F238E27FC236}">
                <a16:creationId xmlns:a16="http://schemas.microsoft.com/office/drawing/2014/main" id="{60BB967D-0E69-A340-AC0B-141976DE50C6}"/>
              </a:ext>
            </a:extLst>
          </p:cNvPr>
          <p:cNvSpPr/>
          <p:nvPr/>
        </p:nvSpPr>
        <p:spPr>
          <a:xfrm>
            <a:off x="7598168" y="2486889"/>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Florence</a:t>
            </a:r>
          </a:p>
        </p:txBody>
      </p:sp>
      <p:sp>
        <p:nvSpPr>
          <p:cNvPr id="11" name="Rectangle 10">
            <a:extLst>
              <a:ext uri="{FF2B5EF4-FFF2-40B4-BE49-F238E27FC236}">
                <a16:creationId xmlns:a16="http://schemas.microsoft.com/office/drawing/2014/main" id="{4E0B5BA8-839B-7C48-B6C0-11A7789CDB84}"/>
              </a:ext>
            </a:extLst>
          </p:cNvPr>
          <p:cNvSpPr/>
          <p:nvPr/>
        </p:nvSpPr>
        <p:spPr>
          <a:xfrm>
            <a:off x="5581367" y="4142485"/>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Caroline</a:t>
            </a:r>
          </a:p>
        </p:txBody>
      </p:sp>
      <p:sp>
        <p:nvSpPr>
          <p:cNvPr id="12" name="Rectangle 11">
            <a:extLst>
              <a:ext uri="{FF2B5EF4-FFF2-40B4-BE49-F238E27FC236}">
                <a16:creationId xmlns:a16="http://schemas.microsoft.com/office/drawing/2014/main" id="{910DD90E-F378-9749-BFCB-D3ED156980DD}"/>
              </a:ext>
            </a:extLst>
          </p:cNvPr>
          <p:cNvSpPr/>
          <p:nvPr/>
        </p:nvSpPr>
        <p:spPr>
          <a:xfrm>
            <a:off x="5272427" y="879763"/>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Albert</a:t>
            </a:r>
          </a:p>
        </p:txBody>
      </p:sp>
      <p:sp>
        <p:nvSpPr>
          <p:cNvPr id="13" name="Rectangle 12">
            <a:extLst>
              <a:ext uri="{FF2B5EF4-FFF2-40B4-BE49-F238E27FC236}">
                <a16:creationId xmlns:a16="http://schemas.microsoft.com/office/drawing/2014/main" id="{A27C4534-F301-5A45-93DC-4B9EFDC9F84D}"/>
              </a:ext>
            </a:extLst>
          </p:cNvPr>
          <p:cNvSpPr/>
          <p:nvPr/>
        </p:nvSpPr>
        <p:spPr>
          <a:xfrm>
            <a:off x="5581367" y="2486889"/>
            <a:ext cx="1288473" cy="581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Bernard</a:t>
            </a:r>
          </a:p>
        </p:txBody>
      </p:sp>
      <p:cxnSp>
        <p:nvCxnSpPr>
          <p:cNvPr id="15" name="Connecteur en angle 14">
            <a:extLst>
              <a:ext uri="{FF2B5EF4-FFF2-40B4-BE49-F238E27FC236}">
                <a16:creationId xmlns:a16="http://schemas.microsoft.com/office/drawing/2014/main" id="{F5718C7E-2D54-004A-AD11-E7131397F7BB}"/>
              </a:ext>
            </a:extLst>
          </p:cNvPr>
          <p:cNvCxnSpPr>
            <a:cxnSpLocks/>
            <a:stCxn id="4" idx="2"/>
            <a:endCxn id="12" idx="2"/>
          </p:cNvCxnSpPr>
          <p:nvPr/>
        </p:nvCxnSpPr>
        <p:spPr>
          <a:xfrm rot="5400000" flipH="1" flipV="1">
            <a:off x="4911436" y="456428"/>
            <a:ext cx="1" cy="2010453"/>
          </a:xfrm>
          <a:prstGeom prst="bentConnector3">
            <a:avLst>
              <a:gd name="adj1" fmla="val -22860000000"/>
            </a:avLst>
          </a:prstGeom>
        </p:spPr>
        <p:style>
          <a:lnRef idx="1">
            <a:schemeClr val="accent1"/>
          </a:lnRef>
          <a:fillRef idx="0">
            <a:schemeClr val="accent1"/>
          </a:fillRef>
          <a:effectRef idx="0">
            <a:schemeClr val="accent1"/>
          </a:effectRef>
          <a:fontRef idx="minor">
            <a:schemeClr val="tx1"/>
          </a:fontRef>
        </p:style>
      </p:cxnSp>
      <p:cxnSp>
        <p:nvCxnSpPr>
          <p:cNvPr id="18" name="Connecteur en angle 17">
            <a:extLst>
              <a:ext uri="{FF2B5EF4-FFF2-40B4-BE49-F238E27FC236}">
                <a16:creationId xmlns:a16="http://schemas.microsoft.com/office/drawing/2014/main" id="{E8EF9235-5434-2745-BB9D-1F1C6B863448}"/>
              </a:ext>
            </a:extLst>
          </p:cNvPr>
          <p:cNvCxnSpPr>
            <a:cxnSpLocks/>
            <a:stCxn id="8" idx="0"/>
            <a:endCxn id="13" idx="0"/>
          </p:cNvCxnSpPr>
          <p:nvPr/>
        </p:nvCxnSpPr>
        <p:spPr>
          <a:xfrm rot="16200000" flipH="1">
            <a:off x="4889117" y="1150402"/>
            <a:ext cx="34635" cy="2638338"/>
          </a:xfrm>
          <a:prstGeom prst="bentConnector3">
            <a:avLst>
              <a:gd name="adj1" fmla="val -660026"/>
            </a:avLst>
          </a:prstGeom>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0090F258-E034-A546-956B-0409220A44AD}"/>
              </a:ext>
            </a:extLst>
          </p:cNvPr>
          <p:cNvCxnSpPr>
            <a:cxnSpLocks/>
          </p:cNvCxnSpPr>
          <p:nvPr/>
        </p:nvCxnSpPr>
        <p:spPr>
          <a:xfrm>
            <a:off x="4911435" y="1704109"/>
            <a:ext cx="0" cy="54032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necteur en angle 39">
            <a:extLst>
              <a:ext uri="{FF2B5EF4-FFF2-40B4-BE49-F238E27FC236}">
                <a16:creationId xmlns:a16="http://schemas.microsoft.com/office/drawing/2014/main" id="{B457D9FF-EB07-8D4B-AD9C-444396027EAD}"/>
              </a:ext>
            </a:extLst>
          </p:cNvPr>
          <p:cNvCxnSpPr>
            <a:cxnSpLocks/>
            <a:stCxn id="7" idx="2"/>
            <a:endCxn id="8" idx="2"/>
          </p:cNvCxnSpPr>
          <p:nvPr/>
        </p:nvCxnSpPr>
        <p:spPr>
          <a:xfrm rot="5400000" flipH="1" flipV="1">
            <a:off x="2538267" y="2026132"/>
            <a:ext cx="40986" cy="2057012"/>
          </a:xfrm>
          <a:prstGeom prst="bentConnector3">
            <a:avLst>
              <a:gd name="adj1" fmla="val -557751"/>
            </a:avLst>
          </a:prstGeom>
        </p:spPr>
        <p:style>
          <a:lnRef idx="1">
            <a:schemeClr val="accent1"/>
          </a:lnRef>
          <a:fillRef idx="0">
            <a:schemeClr val="accent1"/>
          </a:fillRef>
          <a:effectRef idx="0">
            <a:schemeClr val="accent1"/>
          </a:effectRef>
          <a:fontRef idx="minor">
            <a:schemeClr val="tx1"/>
          </a:fontRef>
        </p:style>
      </p:cxnSp>
      <p:cxnSp>
        <p:nvCxnSpPr>
          <p:cNvPr id="43" name="Connecteur en angle 42">
            <a:extLst>
              <a:ext uri="{FF2B5EF4-FFF2-40B4-BE49-F238E27FC236}">
                <a16:creationId xmlns:a16="http://schemas.microsoft.com/office/drawing/2014/main" id="{EAB95974-CBDE-E149-9ADE-929EF8C4F3A3}"/>
              </a:ext>
            </a:extLst>
          </p:cNvPr>
          <p:cNvCxnSpPr>
            <a:cxnSpLocks/>
            <a:stCxn id="10" idx="2"/>
            <a:endCxn id="13" idx="2"/>
          </p:cNvCxnSpPr>
          <p:nvPr/>
        </p:nvCxnSpPr>
        <p:spPr>
          <a:xfrm rot="5400000">
            <a:off x="7234005" y="2060380"/>
            <a:ext cx="12700" cy="2016801"/>
          </a:xfrm>
          <a:prstGeom prst="bentConnector3">
            <a:avLst>
              <a:gd name="adj1" fmla="val 1800000"/>
            </a:avLst>
          </a:prstGeom>
        </p:spPr>
        <p:style>
          <a:lnRef idx="1">
            <a:schemeClr val="accent1"/>
          </a:lnRef>
          <a:fillRef idx="0">
            <a:schemeClr val="accent1"/>
          </a:fillRef>
          <a:effectRef idx="0">
            <a:schemeClr val="accent1"/>
          </a:effectRef>
          <a:fontRef idx="minor">
            <a:schemeClr val="tx1"/>
          </a:fontRef>
        </p:style>
      </p:cxnSp>
      <p:cxnSp>
        <p:nvCxnSpPr>
          <p:cNvPr id="60" name="Connecteur en angle 59">
            <a:extLst>
              <a:ext uri="{FF2B5EF4-FFF2-40B4-BE49-F238E27FC236}">
                <a16:creationId xmlns:a16="http://schemas.microsoft.com/office/drawing/2014/main" id="{74B60FB8-C642-1C49-A90E-1A6EA1937A43}"/>
              </a:ext>
            </a:extLst>
          </p:cNvPr>
          <p:cNvCxnSpPr>
            <a:cxnSpLocks/>
          </p:cNvCxnSpPr>
          <p:nvPr/>
        </p:nvCxnSpPr>
        <p:spPr>
          <a:xfrm rot="16200000" flipV="1">
            <a:off x="2144088" y="3675773"/>
            <a:ext cx="808754" cy="1"/>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4" name="Connecteur en angle 63">
            <a:extLst>
              <a:ext uri="{FF2B5EF4-FFF2-40B4-BE49-F238E27FC236}">
                <a16:creationId xmlns:a16="http://schemas.microsoft.com/office/drawing/2014/main" id="{F16B94E9-8874-5B4B-91FC-85BD9BD3CCD8}"/>
              </a:ext>
            </a:extLst>
          </p:cNvPr>
          <p:cNvCxnSpPr>
            <a:cxnSpLocks/>
          </p:cNvCxnSpPr>
          <p:nvPr/>
        </p:nvCxnSpPr>
        <p:spPr>
          <a:xfrm rot="16200000" flipH="1" flipV="1">
            <a:off x="7227365" y="3106100"/>
            <a:ext cx="6928" cy="2010453"/>
          </a:xfrm>
          <a:prstGeom prst="bentConnector3">
            <a:avLst>
              <a:gd name="adj1" fmla="val -3299654"/>
            </a:avLst>
          </a:prstGeom>
        </p:spPr>
        <p:style>
          <a:lnRef idx="1">
            <a:schemeClr val="accent1"/>
          </a:lnRef>
          <a:fillRef idx="0">
            <a:schemeClr val="accent1"/>
          </a:fillRef>
          <a:effectRef idx="0">
            <a:schemeClr val="accent1"/>
          </a:effectRef>
          <a:fontRef idx="minor">
            <a:schemeClr val="tx1"/>
          </a:fontRef>
        </p:style>
      </p:cxnSp>
      <p:cxnSp>
        <p:nvCxnSpPr>
          <p:cNvPr id="67" name="Connecteur droit 66">
            <a:extLst>
              <a:ext uri="{FF2B5EF4-FFF2-40B4-BE49-F238E27FC236}">
                <a16:creationId xmlns:a16="http://schemas.microsoft.com/office/drawing/2014/main" id="{BCF5A788-5CC1-3040-932D-ACDFDFA054B3}"/>
              </a:ext>
            </a:extLst>
          </p:cNvPr>
          <p:cNvCxnSpPr>
            <a:cxnSpLocks/>
          </p:cNvCxnSpPr>
          <p:nvPr/>
        </p:nvCxnSpPr>
        <p:spPr>
          <a:xfrm>
            <a:off x="7240355" y="3287837"/>
            <a:ext cx="0" cy="614804"/>
          </a:xfrm>
          <a:prstGeom prst="line">
            <a:avLst/>
          </a:prstGeom>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2D9D60B1-D239-AF47-B50D-36EC0985133A}"/>
              </a:ext>
            </a:extLst>
          </p:cNvPr>
          <p:cNvSpPr/>
          <p:nvPr/>
        </p:nvSpPr>
        <p:spPr>
          <a:xfrm>
            <a:off x="785958" y="2140524"/>
            <a:ext cx="3553881" cy="29094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Espace réservé du contenu 74">
            <a:extLst>
              <a:ext uri="{FF2B5EF4-FFF2-40B4-BE49-F238E27FC236}">
                <a16:creationId xmlns:a16="http://schemas.microsoft.com/office/drawing/2014/main" id="{5051D462-480F-264B-BF5F-F0E618932CF9}"/>
              </a:ext>
            </a:extLst>
          </p:cNvPr>
          <p:cNvSpPr>
            <a:spLocks noGrp="1"/>
          </p:cNvSpPr>
          <p:nvPr>
            <p:ph idx="1"/>
          </p:nvPr>
        </p:nvSpPr>
        <p:spPr>
          <a:xfrm>
            <a:off x="5441661" y="2140524"/>
            <a:ext cx="3553881" cy="29093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90" name="Forme libre 89">
            <a:extLst>
              <a:ext uri="{FF2B5EF4-FFF2-40B4-BE49-F238E27FC236}">
                <a16:creationId xmlns:a16="http://schemas.microsoft.com/office/drawing/2014/main" id="{D9B46C60-C5EE-8E41-99AA-6F97FB6DC568}"/>
              </a:ext>
            </a:extLst>
          </p:cNvPr>
          <p:cNvSpPr/>
          <p:nvPr/>
        </p:nvSpPr>
        <p:spPr>
          <a:xfrm>
            <a:off x="4855344" y="1143000"/>
            <a:ext cx="714183" cy="3326630"/>
          </a:xfrm>
          <a:custGeom>
            <a:avLst/>
            <a:gdLst>
              <a:gd name="connsiteX0" fmla="*/ 402456 w 714183"/>
              <a:gd name="connsiteY0" fmla="*/ 0 h 3326630"/>
              <a:gd name="connsiteX1" fmla="*/ 7601 w 714183"/>
              <a:gd name="connsiteY1" fmla="*/ 2784764 h 3326630"/>
              <a:gd name="connsiteX2" fmla="*/ 714183 w 714183"/>
              <a:gd name="connsiteY2" fmla="*/ 3325091 h 3326630"/>
            </a:gdLst>
            <a:ahLst/>
            <a:cxnLst>
              <a:cxn ang="0">
                <a:pos x="connsiteX0" y="connsiteY0"/>
              </a:cxn>
              <a:cxn ang="0">
                <a:pos x="connsiteX1" y="connsiteY1"/>
              </a:cxn>
              <a:cxn ang="0">
                <a:pos x="connsiteX2" y="connsiteY2"/>
              </a:cxn>
            </a:cxnLst>
            <a:rect l="l" t="t" r="r" b="b"/>
            <a:pathLst>
              <a:path w="714183" h="3326630">
                <a:moveTo>
                  <a:pt x="402456" y="0"/>
                </a:moveTo>
                <a:cubicBezTo>
                  <a:pt x="179051" y="1115291"/>
                  <a:pt x="-44354" y="2230582"/>
                  <a:pt x="7601" y="2784764"/>
                </a:cubicBezTo>
                <a:cubicBezTo>
                  <a:pt x="59555" y="3338946"/>
                  <a:pt x="386869" y="3332018"/>
                  <a:pt x="714183" y="3325091"/>
                </a:cubicBezTo>
              </a:path>
            </a:pathLst>
          </a:cu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 name="Forme libre 90">
            <a:extLst>
              <a:ext uri="{FF2B5EF4-FFF2-40B4-BE49-F238E27FC236}">
                <a16:creationId xmlns:a16="http://schemas.microsoft.com/office/drawing/2014/main" id="{0CE0B046-BD0F-B84F-BC06-3C8BF4609F12}"/>
              </a:ext>
            </a:extLst>
          </p:cNvPr>
          <p:cNvSpPr/>
          <p:nvPr/>
        </p:nvSpPr>
        <p:spPr>
          <a:xfrm>
            <a:off x="6546273" y="1101436"/>
            <a:ext cx="838404" cy="1683328"/>
          </a:xfrm>
          <a:custGeom>
            <a:avLst/>
            <a:gdLst>
              <a:gd name="connsiteX0" fmla="*/ 332509 w 838404"/>
              <a:gd name="connsiteY0" fmla="*/ 1683328 h 1683328"/>
              <a:gd name="connsiteX1" fmla="*/ 831272 w 838404"/>
              <a:gd name="connsiteY1" fmla="*/ 561109 h 1683328"/>
              <a:gd name="connsiteX2" fmla="*/ 0 w 838404"/>
              <a:gd name="connsiteY2" fmla="*/ 0 h 1683328"/>
            </a:gdLst>
            <a:ahLst/>
            <a:cxnLst>
              <a:cxn ang="0">
                <a:pos x="connsiteX0" y="connsiteY0"/>
              </a:cxn>
              <a:cxn ang="0">
                <a:pos x="connsiteX1" y="connsiteY1"/>
              </a:cxn>
              <a:cxn ang="0">
                <a:pos x="connsiteX2" y="connsiteY2"/>
              </a:cxn>
            </a:cxnLst>
            <a:rect l="l" t="t" r="r" b="b"/>
            <a:pathLst>
              <a:path w="838404" h="1683328">
                <a:moveTo>
                  <a:pt x="332509" y="1683328"/>
                </a:moveTo>
                <a:cubicBezTo>
                  <a:pt x="609599" y="1262496"/>
                  <a:pt x="886690" y="841664"/>
                  <a:pt x="831272" y="561109"/>
                </a:cubicBezTo>
                <a:cubicBezTo>
                  <a:pt x="775854" y="280554"/>
                  <a:pt x="387927" y="140277"/>
                  <a:pt x="0" y="0"/>
                </a:cubicBezTo>
              </a:path>
            </a:pathLst>
          </a:cu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2" name="Forme libre 91">
            <a:extLst>
              <a:ext uri="{FF2B5EF4-FFF2-40B4-BE49-F238E27FC236}">
                <a16:creationId xmlns:a16="http://schemas.microsoft.com/office/drawing/2014/main" id="{ABC3BF50-E0D8-D642-ABAA-19F7A1FBE894}"/>
              </a:ext>
            </a:extLst>
          </p:cNvPr>
          <p:cNvSpPr/>
          <p:nvPr/>
        </p:nvSpPr>
        <p:spPr>
          <a:xfrm>
            <a:off x="6858000" y="2971800"/>
            <a:ext cx="519580" cy="1475509"/>
          </a:xfrm>
          <a:custGeom>
            <a:avLst/>
            <a:gdLst>
              <a:gd name="connsiteX0" fmla="*/ 20782 w 519580"/>
              <a:gd name="connsiteY0" fmla="*/ 1475509 h 1475509"/>
              <a:gd name="connsiteX1" fmla="*/ 519545 w 519580"/>
              <a:gd name="connsiteY1" fmla="*/ 623455 h 1475509"/>
              <a:gd name="connsiteX2" fmla="*/ 0 w 519580"/>
              <a:gd name="connsiteY2" fmla="*/ 0 h 1475509"/>
            </a:gdLst>
            <a:ahLst/>
            <a:cxnLst>
              <a:cxn ang="0">
                <a:pos x="connsiteX0" y="connsiteY0"/>
              </a:cxn>
              <a:cxn ang="0">
                <a:pos x="connsiteX1" y="connsiteY1"/>
              </a:cxn>
              <a:cxn ang="0">
                <a:pos x="connsiteX2" y="connsiteY2"/>
              </a:cxn>
            </a:cxnLst>
            <a:rect l="l" t="t" r="r" b="b"/>
            <a:pathLst>
              <a:path w="519580" h="1475509">
                <a:moveTo>
                  <a:pt x="20782" y="1475509"/>
                </a:moveTo>
                <a:cubicBezTo>
                  <a:pt x="271895" y="1172441"/>
                  <a:pt x="523009" y="869373"/>
                  <a:pt x="519545" y="623455"/>
                </a:cubicBezTo>
                <a:cubicBezTo>
                  <a:pt x="516081" y="377537"/>
                  <a:pt x="93518" y="72736"/>
                  <a:pt x="0" y="0"/>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47687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2290CF-4DB2-524F-9824-C1ED3A89FC8C}"/>
              </a:ext>
            </a:extLst>
          </p:cNvPr>
          <p:cNvSpPr>
            <a:spLocks noGrp="1"/>
          </p:cNvSpPr>
          <p:nvPr>
            <p:ph type="title"/>
          </p:nvPr>
        </p:nvSpPr>
        <p:spPr/>
        <p:txBody>
          <a:bodyPr/>
          <a:lstStyle/>
          <a:p>
            <a:r>
              <a:rPr lang="nl-BE" b="1" dirty="0">
                <a:solidFill>
                  <a:srgbClr val="C0ACD9"/>
                </a:solidFill>
                <a:latin typeface="Arial" panose="020B0604020202020204" pitchFamily="34" charset="0"/>
                <a:cs typeface="Arial" panose="020B0604020202020204" pitchFamily="34" charset="0"/>
              </a:rPr>
              <a:t>Quelle est la valeur à rapporter ? </a:t>
            </a:r>
            <a:endParaRPr lang="fr-FR" dirty="0"/>
          </a:p>
        </p:txBody>
      </p:sp>
      <p:sp>
        <p:nvSpPr>
          <p:cNvPr id="3" name="Espace réservé du contenu 2">
            <a:extLst>
              <a:ext uri="{FF2B5EF4-FFF2-40B4-BE49-F238E27FC236}">
                <a16:creationId xmlns:a16="http://schemas.microsoft.com/office/drawing/2014/main" id="{B740E889-929D-E442-831F-7C0E18141448}"/>
              </a:ext>
            </a:extLst>
          </p:cNvPr>
          <p:cNvSpPr>
            <a:spLocks noGrp="1"/>
          </p:cNvSpPr>
          <p:nvPr>
            <p:ph idx="1"/>
          </p:nvPr>
        </p:nvSpPr>
        <p:spPr/>
        <p:txBody>
          <a:bodyPr>
            <a:normAutofit/>
          </a:bodyPr>
          <a:lstStyle/>
          <a:p>
            <a:pPr algn="just"/>
            <a:r>
              <a:rPr lang="fr-FR" sz="2200" dirty="0"/>
              <a:t>Dans la succession du donateur, l’enfant qui s’est engagé au rapport pour autrui doit rapporter la valeur du  bien donné au jour de la donation, indexée depuis ce jour jusqu’au jour du décès</a:t>
            </a:r>
          </a:p>
          <a:p>
            <a:pPr marL="0" indent="0" algn="just">
              <a:buNone/>
            </a:pPr>
            <a:endParaRPr lang="fr-FR" sz="2200" dirty="0"/>
          </a:p>
          <a:p>
            <a:pPr algn="just"/>
            <a:r>
              <a:rPr lang="fr-FR" sz="2200" dirty="0"/>
              <a:t>Dans la succession de l’enfant qui s’est engagé au rapport pour autrui, le donataire doit rapporter la valeur du bien donné au jour de la donation, indexée depuis ce jour jusqu’au jour du décès de celui-ci  </a:t>
            </a:r>
          </a:p>
        </p:txBody>
      </p:sp>
      <p:sp>
        <p:nvSpPr>
          <p:cNvPr id="4" name="Rectangle 3">
            <a:extLst>
              <a:ext uri="{FF2B5EF4-FFF2-40B4-BE49-F238E27FC236}">
                <a16:creationId xmlns:a16="http://schemas.microsoft.com/office/drawing/2014/main" id="{03F710A8-3415-9E48-87CD-2DA64C20FE64}"/>
              </a:ext>
            </a:extLst>
          </p:cNvPr>
          <p:cNvSpPr/>
          <p:nvPr/>
        </p:nvSpPr>
        <p:spPr>
          <a:xfrm>
            <a:off x="2728856" y="127000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0315185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397D42-3BBD-4E48-85B4-D42BE1D4718A}"/>
              </a:ext>
            </a:extLst>
          </p:cNvPr>
          <p:cNvSpPr>
            <a:spLocks noGrp="1"/>
          </p:cNvSpPr>
          <p:nvPr>
            <p:ph type="title"/>
          </p:nvPr>
        </p:nvSpPr>
        <p:spPr>
          <a:xfrm>
            <a:off x="677334" y="358747"/>
            <a:ext cx="8596668" cy="1320800"/>
          </a:xfrm>
        </p:spPr>
        <p:txBody>
          <a:bodyPr/>
          <a:lstStyle/>
          <a:p>
            <a:r>
              <a:rPr lang="nl-BE" b="1" dirty="0">
                <a:solidFill>
                  <a:srgbClr val="C0ACD9"/>
                </a:solidFill>
                <a:latin typeface="Arial" panose="020B0604020202020204" pitchFamily="34" charset="0"/>
                <a:cs typeface="Arial" panose="020B0604020202020204" pitchFamily="34" charset="0"/>
              </a:rPr>
              <a:t>Illustration</a:t>
            </a:r>
            <a:endParaRPr lang="fr-FR" dirty="0"/>
          </a:p>
        </p:txBody>
      </p:sp>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AB2A7631-737C-934A-8C57-DFF872E28659}"/>
                  </a:ext>
                </a:extLst>
              </p:cNvPr>
              <p:cNvSpPr>
                <a:spLocks noGrp="1"/>
              </p:cNvSpPr>
              <p:nvPr>
                <p:ph idx="1"/>
              </p:nvPr>
            </p:nvSpPr>
            <p:spPr>
              <a:xfrm>
                <a:off x="677333" y="2173340"/>
                <a:ext cx="8596668" cy="4697411"/>
              </a:xfrm>
            </p:spPr>
            <p:txBody>
              <a:bodyPr>
                <a:normAutofit lnSpcReduction="10000"/>
              </a:bodyPr>
              <a:lstStyle/>
              <a:p>
                <a:endParaRPr lang="fr-FR" dirty="0"/>
              </a:p>
              <a:p>
                <a:endParaRPr lang="fr-FR" dirty="0"/>
              </a:p>
              <a:p>
                <a:endParaRPr lang="fr-FR" dirty="0"/>
              </a:p>
              <a:p>
                <a:endParaRPr lang="fr-FR" dirty="0"/>
              </a:p>
              <a:p>
                <a:pPr marL="0" indent="0">
                  <a:buNone/>
                </a:pPr>
                <a:endParaRPr lang="fr-FR" dirty="0"/>
              </a:p>
              <a:p>
                <a:pPr algn="just"/>
                <a:r>
                  <a:rPr lang="fr-FR" sz="2000" dirty="0"/>
                  <a:t>En avril 2005, Albert fait une donation à sa petite fille, Caroline, de 100.000 euros</a:t>
                </a:r>
              </a:p>
              <a:p>
                <a:pPr algn="just"/>
                <a:r>
                  <a:rPr lang="fr-FR" sz="2000" dirty="0"/>
                  <a:t>Albert décède en 2019. Bernard devra rapporter, dans la succession de son père, 129.631,80 euros (100.000 x </a:t>
                </a:r>
                <a14:m>
                  <m:oMath xmlns:m="http://schemas.openxmlformats.org/officeDocument/2006/math">
                    <m:f>
                      <m:fPr>
                        <m:ctrlPr>
                          <a:rPr lang="nl-BE" sz="2300" b="0" i="1" smtClean="0">
                            <a:latin typeface="Cambria Math" panose="02040503050406030204" pitchFamily="18" charset="0"/>
                          </a:rPr>
                        </m:ctrlPr>
                      </m:fPr>
                      <m:num>
                        <m:r>
                          <a:rPr lang="nl-BE" sz="2300" b="0" i="1" smtClean="0">
                            <a:latin typeface="Cambria Math" panose="02040503050406030204" pitchFamily="18" charset="0"/>
                          </a:rPr>
                          <m:t>132,73</m:t>
                        </m:r>
                      </m:num>
                      <m:den>
                        <m:r>
                          <a:rPr lang="nl-BE" sz="2300" b="0" i="1" smtClean="0">
                            <a:latin typeface="Cambria Math" panose="02040503050406030204" pitchFamily="18" charset="0"/>
                          </a:rPr>
                          <m:t>102,39</m:t>
                        </m:r>
                      </m:den>
                    </m:f>
                  </m:oMath>
                </a14:m>
                <a:r>
                  <a:rPr lang="fr-FR" sz="2000" dirty="0"/>
                  <a:t>) </a:t>
                </a:r>
              </a:p>
              <a:p>
                <a:pPr algn="just"/>
                <a:r>
                  <a:rPr lang="fr-FR" sz="2000" dirty="0"/>
                  <a:t>Bernard décède en juillet 2021. La valeur que Caroline devra rapporter à la succession de Bernard est de 134.876,45 euros (100.000 x </a:t>
                </a:r>
                <a14:m>
                  <m:oMath xmlns:m="http://schemas.openxmlformats.org/officeDocument/2006/math">
                    <m:f>
                      <m:fPr>
                        <m:ctrlPr>
                          <a:rPr lang="fr-FR" sz="2300" i="1" smtClean="0">
                            <a:latin typeface="Cambria Math" panose="02040503050406030204" pitchFamily="18" charset="0"/>
                          </a:rPr>
                        </m:ctrlPr>
                      </m:fPr>
                      <m:num>
                        <m:r>
                          <a:rPr lang="nl-BE" sz="2300" b="0" i="1" smtClean="0">
                            <a:latin typeface="Cambria Math" panose="02040503050406030204" pitchFamily="18" charset="0"/>
                          </a:rPr>
                          <m:t>138,1</m:t>
                        </m:r>
                      </m:num>
                      <m:den>
                        <m:r>
                          <a:rPr lang="nl-BE" sz="2300" b="0" i="1" smtClean="0">
                            <a:solidFill>
                              <a:schemeClr val="tx1"/>
                            </a:solidFill>
                            <a:latin typeface="Cambria Math" panose="02040503050406030204" pitchFamily="18" charset="0"/>
                          </a:rPr>
                          <m:t>102,39</m:t>
                        </m:r>
                      </m:den>
                    </m:f>
                    <m:r>
                      <a:rPr lang="nl-BE" sz="2300" b="0" i="0" smtClean="0">
                        <a:latin typeface="Cambria Math" panose="02040503050406030204" pitchFamily="18" charset="0"/>
                      </a:rPr>
                      <m:t>)</m:t>
                    </m:r>
                  </m:oMath>
                </a14:m>
                <a:endParaRPr lang="fr-FR" sz="2300" dirty="0"/>
              </a:p>
            </p:txBody>
          </p:sp>
        </mc:Choice>
        <mc:Fallback xmlns="">
          <p:sp>
            <p:nvSpPr>
              <p:cNvPr id="3" name="Espace réservé du contenu 2">
                <a:extLst>
                  <a:ext uri="{FF2B5EF4-FFF2-40B4-BE49-F238E27FC236}">
                    <a16:creationId xmlns:a16="http://schemas.microsoft.com/office/drawing/2014/main" id="{AB2A7631-737C-934A-8C57-DFF872E28659}"/>
                  </a:ext>
                </a:extLst>
              </p:cNvPr>
              <p:cNvSpPr>
                <a:spLocks noGrp="1" noRot="1" noChangeAspect="1" noMove="1" noResize="1" noEditPoints="1" noAdjustHandles="1" noChangeArrowheads="1" noChangeShapeType="1" noTextEdit="1"/>
              </p:cNvSpPr>
              <p:nvPr>
                <p:ph idx="1"/>
              </p:nvPr>
            </p:nvSpPr>
            <p:spPr>
              <a:xfrm>
                <a:off x="677333" y="2173340"/>
                <a:ext cx="8596668" cy="4697411"/>
              </a:xfrm>
              <a:blipFill>
                <a:blip r:embed="rId2"/>
                <a:stretch>
                  <a:fillRect l="-295" r="-737"/>
                </a:stretch>
              </a:blipFill>
            </p:spPr>
            <p:txBody>
              <a:bodyPr/>
              <a:lstStyle/>
              <a:p>
                <a:r>
                  <a:rPr lang="fr-FR">
                    <a:noFill/>
                  </a:rPr>
                  <a:t> </a:t>
                </a:r>
              </a:p>
            </p:txBody>
          </p:sp>
        </mc:Fallback>
      </mc:AlternateContent>
      <p:sp>
        <p:nvSpPr>
          <p:cNvPr id="4" name="Rectangle 3">
            <a:extLst>
              <a:ext uri="{FF2B5EF4-FFF2-40B4-BE49-F238E27FC236}">
                <a16:creationId xmlns:a16="http://schemas.microsoft.com/office/drawing/2014/main" id="{91148CF2-3FC7-5445-AD4B-971426890B51}"/>
              </a:ext>
            </a:extLst>
          </p:cNvPr>
          <p:cNvSpPr/>
          <p:nvPr/>
        </p:nvSpPr>
        <p:spPr>
          <a:xfrm>
            <a:off x="2728856" y="927707"/>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31" name="Image 30">
            <a:extLst>
              <a:ext uri="{FF2B5EF4-FFF2-40B4-BE49-F238E27FC236}">
                <a16:creationId xmlns:a16="http://schemas.microsoft.com/office/drawing/2014/main" id="{7BF14C37-823D-0B46-BE76-9B2E7F3D7D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26929" y="1202395"/>
            <a:ext cx="5297477" cy="2697789"/>
          </a:xfrm>
          <a:prstGeom prst="rect">
            <a:avLst/>
          </a:prstGeom>
        </p:spPr>
      </p:pic>
    </p:spTree>
    <p:extLst>
      <p:ext uri="{BB962C8B-B14F-4D97-AF65-F5344CB8AC3E}">
        <p14:creationId xmlns:p14="http://schemas.microsoft.com/office/powerpoint/2010/main" val="2175738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CD4DC-DD9D-7249-AA13-66EAAE3F6C1C}"/>
              </a:ext>
            </a:extLst>
          </p:cNvPr>
          <p:cNvSpPr>
            <a:spLocks noGrp="1"/>
          </p:cNvSpPr>
          <p:nvPr>
            <p:ph type="title"/>
          </p:nvPr>
        </p:nvSpPr>
        <p:spPr>
          <a:xfrm>
            <a:off x="677334" y="156238"/>
            <a:ext cx="8596668" cy="1320800"/>
          </a:xfrm>
        </p:spPr>
        <p:txBody>
          <a:bodyPr>
            <a:noAutofit/>
          </a:bodyPr>
          <a:lstStyle/>
          <a:p>
            <a:r>
              <a:rPr lang="nl-BE" sz="2800" b="1" i="1" dirty="0">
                <a:solidFill>
                  <a:srgbClr val="C0ACD9"/>
                </a:solidFill>
                <a:latin typeface="Arial" panose="020B0604020202020204" pitchFamily="34" charset="0"/>
                <a:cs typeface="Arial" panose="020B0604020202020204" pitchFamily="34" charset="0"/>
              </a:rPr>
              <a:t>Quid</a:t>
            </a:r>
            <a:r>
              <a:rPr lang="nl-BE" sz="2800" b="1" dirty="0">
                <a:solidFill>
                  <a:srgbClr val="C0ACD9"/>
                </a:solidFill>
                <a:latin typeface="Arial" panose="020B0604020202020204" pitchFamily="34" charset="0"/>
                <a:cs typeface="Arial" panose="020B0604020202020204" pitchFamily="34" charset="0"/>
              </a:rPr>
              <a:t> si l’enfant du donateur qui s’est engagé au rapport pour autrui ne vient pas à la succession du donateur ? </a:t>
            </a:r>
            <a:br>
              <a:rPr lang="fr-FR" sz="2800" dirty="0"/>
            </a:br>
            <a:endParaRPr lang="fr-FR" sz="2800" dirty="0"/>
          </a:p>
        </p:txBody>
      </p:sp>
      <p:sp>
        <p:nvSpPr>
          <p:cNvPr id="3" name="Espace réservé du contenu 2">
            <a:extLst>
              <a:ext uri="{FF2B5EF4-FFF2-40B4-BE49-F238E27FC236}">
                <a16:creationId xmlns:a16="http://schemas.microsoft.com/office/drawing/2014/main" id="{E771CE64-F323-9C47-836E-AADC2D5C1680}"/>
              </a:ext>
            </a:extLst>
          </p:cNvPr>
          <p:cNvSpPr>
            <a:spLocks noGrp="1"/>
          </p:cNvSpPr>
          <p:nvPr>
            <p:ph idx="1"/>
          </p:nvPr>
        </p:nvSpPr>
        <p:spPr>
          <a:xfrm>
            <a:off x="677334" y="2160589"/>
            <a:ext cx="8596668" cy="4358293"/>
          </a:xfrm>
        </p:spPr>
        <p:txBody>
          <a:bodyPr>
            <a:normAutofit lnSpcReduction="10000"/>
          </a:bodyPr>
          <a:lstStyle/>
          <a:p>
            <a:pPr algn="just"/>
            <a:r>
              <a:rPr lang="fr-FR" sz="2200" dirty="0"/>
              <a:t>Controverse </a:t>
            </a:r>
          </a:p>
          <a:p>
            <a:pPr lvl="1" algn="just"/>
            <a:r>
              <a:rPr lang="fr-FR" sz="2000" dirty="0"/>
              <a:t>Pour certains, l’engagement pris par l’enfant du donateur n’est pas caduc et ses propres enfants, qui viennent par substitution, seront tenus au rapport</a:t>
            </a:r>
          </a:p>
          <a:p>
            <a:pPr lvl="1" algn="just"/>
            <a:r>
              <a:rPr lang="fr-FR" sz="2000" dirty="0"/>
              <a:t>Pour d’autres, l’engagement pris par l’enfant du donateur est caduc et seul le </a:t>
            </a:r>
            <a:r>
              <a:rPr lang="fr-FR" sz="2000" dirty="0" err="1"/>
              <a:t>petit-enfant</a:t>
            </a:r>
            <a:r>
              <a:rPr lang="fr-FR" sz="2000" dirty="0"/>
              <a:t> gratifié est tenu au rapport, sur la base de l’article 847 de l’ancien Code civil</a:t>
            </a:r>
            <a:r>
              <a:rPr lang="fr-FR" sz="2200" dirty="0"/>
              <a:t>. </a:t>
            </a:r>
          </a:p>
          <a:p>
            <a:pPr marL="457200" lvl="1" indent="0" algn="just">
              <a:buNone/>
            </a:pPr>
            <a:endParaRPr lang="fr-FR" sz="2200" dirty="0"/>
          </a:p>
          <a:p>
            <a:pPr algn="just"/>
            <a:r>
              <a:rPr lang="fr-FR" sz="2200" dirty="0"/>
              <a:t>Charlotte </a:t>
            </a:r>
            <a:r>
              <a:rPr lang="fr-FR" sz="2200" dirty="0" err="1"/>
              <a:t>Aughuet</a:t>
            </a:r>
            <a:r>
              <a:rPr lang="fr-FR" sz="2200" dirty="0"/>
              <a:t> propose d’insérer dans le pacte successoral, une clause qui limite l’engagement de l’enfant du donateur au rapport pour autrui seulement s’il vient à la succession du donateur</a:t>
            </a:r>
            <a:r>
              <a:rPr lang="fr-FR" dirty="0"/>
              <a:t>. </a:t>
            </a:r>
          </a:p>
        </p:txBody>
      </p:sp>
      <p:sp>
        <p:nvSpPr>
          <p:cNvPr id="4" name="Rectangle 3">
            <a:extLst>
              <a:ext uri="{FF2B5EF4-FFF2-40B4-BE49-F238E27FC236}">
                <a16:creationId xmlns:a16="http://schemas.microsoft.com/office/drawing/2014/main" id="{18F9635E-9EEE-C546-8A8A-44CD0553589E}"/>
              </a:ext>
            </a:extLst>
          </p:cNvPr>
          <p:cNvSpPr/>
          <p:nvPr/>
        </p:nvSpPr>
        <p:spPr>
          <a:xfrm>
            <a:off x="2728856" y="1477038"/>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646036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0" y="2378529"/>
            <a:ext cx="9827823" cy="2564936"/>
          </a:xfrm>
        </p:spPr>
        <p:txBody>
          <a:bodyPr/>
          <a:lstStyle/>
          <a:p>
            <a:r>
              <a:rPr lang="fr-FR" sz="4800" dirty="0"/>
              <a:t>Pacte successoral relatif à la valeur du bien donné – Accord des cohéritiers présomptifs</a:t>
            </a:r>
            <a:br>
              <a:rPr lang="fr-FR" sz="4800" dirty="0"/>
            </a:br>
            <a:r>
              <a:rPr lang="fr-FR" sz="4800" dirty="0"/>
              <a:t>(anc. C. civ., art. 858 § 5, al. 1)</a:t>
            </a:r>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4157364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73FBB7-BDCB-5F42-B7D5-174F9E6BA5AB}"/>
              </a:ext>
            </a:extLst>
          </p:cNvPr>
          <p:cNvSpPr>
            <a:spLocks noGrp="1"/>
          </p:cNvSpPr>
          <p:nvPr>
            <p:ph type="title"/>
          </p:nvPr>
        </p:nvSpPr>
        <p:spPr/>
        <p:txBody>
          <a:bodyPr/>
          <a:lstStyle/>
          <a:p>
            <a:r>
              <a:rPr lang="nl-BE" b="1" dirty="0">
                <a:solidFill>
                  <a:srgbClr val="C0ACD9"/>
                </a:solidFill>
                <a:latin typeface="Arial" panose="020B0604020202020204" pitchFamily="34" charset="0"/>
                <a:cs typeface="Arial" panose="020B0604020202020204" pitchFamily="34" charset="0"/>
              </a:rPr>
              <a:t>Quelques considérations</a:t>
            </a:r>
            <a:endParaRPr lang="fr-FR" dirty="0"/>
          </a:p>
        </p:txBody>
      </p:sp>
      <p:sp>
        <p:nvSpPr>
          <p:cNvPr id="3" name="Espace réservé du contenu 2">
            <a:extLst>
              <a:ext uri="{FF2B5EF4-FFF2-40B4-BE49-F238E27FC236}">
                <a16:creationId xmlns:a16="http://schemas.microsoft.com/office/drawing/2014/main" id="{0B0ED700-CC14-334D-B881-9A9D3DCF4BA3}"/>
              </a:ext>
            </a:extLst>
          </p:cNvPr>
          <p:cNvSpPr>
            <a:spLocks noGrp="1"/>
          </p:cNvSpPr>
          <p:nvPr>
            <p:ph idx="1"/>
          </p:nvPr>
        </p:nvSpPr>
        <p:spPr/>
        <p:txBody>
          <a:bodyPr/>
          <a:lstStyle/>
          <a:p>
            <a:pPr algn="just"/>
            <a:r>
              <a:rPr lang="fr-FR" dirty="0"/>
              <a:t>Principe : Les cohéritiers peuvent accepter la valeur mentionnée dans l’acte de donation ou la valeur exprimée au jour de la donation, soit dans l’acte de donation lui-même, soit dans une convention postérieure</a:t>
            </a:r>
          </a:p>
          <a:p>
            <a:pPr marL="0" indent="0" algn="just">
              <a:buNone/>
            </a:pPr>
            <a:endParaRPr lang="fr-FR" dirty="0"/>
          </a:p>
          <a:p>
            <a:pPr algn="just"/>
            <a:r>
              <a:rPr lang="fr-FR" dirty="0"/>
              <a:t>Intérêt du pacte ? </a:t>
            </a:r>
          </a:p>
          <a:p>
            <a:pPr marL="0" indent="0" algn="just">
              <a:buNone/>
            </a:pPr>
            <a:endParaRPr lang="fr-FR" dirty="0"/>
          </a:p>
          <a:p>
            <a:pPr algn="just"/>
            <a:r>
              <a:rPr lang="fr-FR" dirty="0"/>
              <a:t>Les articles 1100/2 à 1100/6 de l’ancien Code civil sont d’application</a:t>
            </a:r>
          </a:p>
          <a:p>
            <a:endParaRPr lang="fr-FR" dirty="0"/>
          </a:p>
        </p:txBody>
      </p:sp>
      <p:sp>
        <p:nvSpPr>
          <p:cNvPr id="4" name="Rectangle 3">
            <a:extLst>
              <a:ext uri="{FF2B5EF4-FFF2-40B4-BE49-F238E27FC236}">
                <a16:creationId xmlns:a16="http://schemas.microsoft.com/office/drawing/2014/main" id="{819F1A62-65E0-534D-9321-55D2AF6139DC}"/>
              </a:ext>
            </a:extLst>
          </p:cNvPr>
          <p:cNvSpPr/>
          <p:nvPr/>
        </p:nvSpPr>
        <p:spPr>
          <a:xfrm>
            <a:off x="2728856" y="127000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20708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F8E1EA2-5C6D-41E8-9596-09AFCB335080}"/>
              </a:ext>
            </a:extLst>
          </p:cNvPr>
          <p:cNvSpPr txBox="1"/>
          <p:nvPr/>
        </p:nvSpPr>
        <p:spPr>
          <a:xfrm>
            <a:off x="936595" y="299166"/>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Formalisme à respecter</a:t>
            </a:r>
          </a:p>
        </p:txBody>
      </p:sp>
      <p:sp>
        <p:nvSpPr>
          <p:cNvPr id="4" name="Rectangle 3">
            <a:extLst>
              <a:ext uri="{FF2B5EF4-FFF2-40B4-BE49-F238E27FC236}">
                <a16:creationId xmlns:a16="http://schemas.microsoft.com/office/drawing/2014/main" id="{FA556956-621A-402B-A31C-61151D3C0759}"/>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cxnSp>
        <p:nvCxnSpPr>
          <p:cNvPr id="6" name="Connecteur droit avec flèche 5">
            <a:extLst>
              <a:ext uri="{FF2B5EF4-FFF2-40B4-BE49-F238E27FC236}">
                <a16:creationId xmlns:a16="http://schemas.microsoft.com/office/drawing/2014/main" id="{7C7C8226-DC99-47F1-B603-E9677B874CBE}"/>
              </a:ext>
            </a:extLst>
          </p:cNvPr>
          <p:cNvCxnSpPr>
            <a:cxnSpLocks/>
          </p:cNvCxnSpPr>
          <p:nvPr/>
        </p:nvCxnSpPr>
        <p:spPr>
          <a:xfrm>
            <a:off x="936595" y="3513325"/>
            <a:ext cx="8522564"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187D6F92-FAA0-42C5-A2EE-9B912B5B381D}"/>
              </a:ext>
            </a:extLst>
          </p:cNvPr>
          <p:cNvSpPr/>
          <p:nvPr/>
        </p:nvSpPr>
        <p:spPr>
          <a:xfrm>
            <a:off x="1225118" y="2512381"/>
            <a:ext cx="1695635" cy="4971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ZoneTexte 7">
            <a:extLst>
              <a:ext uri="{FF2B5EF4-FFF2-40B4-BE49-F238E27FC236}">
                <a16:creationId xmlns:a16="http://schemas.microsoft.com/office/drawing/2014/main" id="{52FCA370-461A-4F31-B859-FB18976664B7}"/>
              </a:ext>
            </a:extLst>
          </p:cNvPr>
          <p:cNvSpPr txBox="1"/>
          <p:nvPr/>
        </p:nvSpPr>
        <p:spPr>
          <a:xfrm>
            <a:off x="1367161" y="2530122"/>
            <a:ext cx="1401140" cy="461665"/>
          </a:xfrm>
          <a:prstGeom prst="rect">
            <a:avLst/>
          </a:prstGeom>
          <a:noFill/>
        </p:spPr>
        <p:txBody>
          <a:bodyPr wrap="square" rtlCol="0">
            <a:spAutoFit/>
          </a:bodyPr>
          <a:lstStyle/>
          <a:p>
            <a:pPr algn="ctr"/>
            <a:r>
              <a:rPr lang="fr-BE" sz="1200" dirty="0">
                <a:solidFill>
                  <a:schemeClr val="bg1"/>
                </a:solidFill>
              </a:rPr>
              <a:t>Communication du projet</a:t>
            </a:r>
          </a:p>
        </p:txBody>
      </p:sp>
      <p:cxnSp>
        <p:nvCxnSpPr>
          <p:cNvPr id="10" name="Connecteur droit 9">
            <a:extLst>
              <a:ext uri="{FF2B5EF4-FFF2-40B4-BE49-F238E27FC236}">
                <a16:creationId xmlns:a16="http://schemas.microsoft.com/office/drawing/2014/main" id="{BD56F8FD-B865-40F6-A3B4-4E52D0EFFC24}"/>
              </a:ext>
            </a:extLst>
          </p:cNvPr>
          <p:cNvCxnSpPr>
            <a:cxnSpLocks/>
          </p:cNvCxnSpPr>
          <p:nvPr/>
        </p:nvCxnSpPr>
        <p:spPr>
          <a:xfrm flipV="1">
            <a:off x="1978955" y="3009530"/>
            <a:ext cx="0" cy="503796"/>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A3C13477-0F1D-4513-911C-91B26AA991FC}"/>
              </a:ext>
            </a:extLst>
          </p:cNvPr>
          <p:cNvSpPr/>
          <p:nvPr/>
        </p:nvSpPr>
        <p:spPr>
          <a:xfrm>
            <a:off x="3045041" y="3910614"/>
            <a:ext cx="1287263"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2" name="ZoneTexte 11">
            <a:extLst>
              <a:ext uri="{FF2B5EF4-FFF2-40B4-BE49-F238E27FC236}">
                <a16:creationId xmlns:a16="http://schemas.microsoft.com/office/drawing/2014/main" id="{6A05AF39-9030-45B4-899F-B52500470D66}"/>
              </a:ext>
            </a:extLst>
          </p:cNvPr>
          <p:cNvSpPr txBox="1"/>
          <p:nvPr/>
        </p:nvSpPr>
        <p:spPr>
          <a:xfrm>
            <a:off x="3045041" y="3910613"/>
            <a:ext cx="1287263" cy="461665"/>
          </a:xfrm>
          <a:prstGeom prst="rect">
            <a:avLst/>
          </a:prstGeom>
          <a:noFill/>
        </p:spPr>
        <p:txBody>
          <a:bodyPr wrap="square" rtlCol="0">
            <a:spAutoFit/>
          </a:bodyPr>
          <a:lstStyle/>
          <a:p>
            <a:pPr algn="ctr"/>
            <a:r>
              <a:rPr lang="fr-BE" sz="1200" dirty="0">
                <a:solidFill>
                  <a:schemeClr val="bg1"/>
                </a:solidFill>
              </a:rPr>
              <a:t>Réunion commune</a:t>
            </a:r>
          </a:p>
        </p:txBody>
      </p:sp>
      <p:cxnSp>
        <p:nvCxnSpPr>
          <p:cNvPr id="14" name="Connecteur droit 13">
            <a:extLst>
              <a:ext uri="{FF2B5EF4-FFF2-40B4-BE49-F238E27FC236}">
                <a16:creationId xmlns:a16="http://schemas.microsoft.com/office/drawing/2014/main" id="{8F3046A5-8690-4A87-A4AE-2DB154C5434F}"/>
              </a:ext>
            </a:extLst>
          </p:cNvPr>
          <p:cNvCxnSpPr>
            <a:cxnSpLocks/>
          </p:cNvCxnSpPr>
          <p:nvPr/>
        </p:nvCxnSpPr>
        <p:spPr>
          <a:xfrm>
            <a:off x="3688672" y="3513325"/>
            <a:ext cx="0" cy="397289"/>
          </a:xfrm>
          <a:prstGeom prst="line">
            <a:avLst/>
          </a:prstGeom>
        </p:spPr>
        <p:style>
          <a:lnRef idx="1">
            <a:schemeClr val="accent1"/>
          </a:lnRef>
          <a:fillRef idx="0">
            <a:schemeClr val="accent1"/>
          </a:fillRef>
          <a:effectRef idx="0">
            <a:schemeClr val="accent1"/>
          </a:effectRef>
          <a:fontRef idx="minor">
            <a:schemeClr val="tx1"/>
          </a:fontRef>
        </p:style>
      </p:cxnSp>
      <p:sp>
        <p:nvSpPr>
          <p:cNvPr id="18" name="Accolade fermante 17">
            <a:extLst>
              <a:ext uri="{FF2B5EF4-FFF2-40B4-BE49-F238E27FC236}">
                <a16:creationId xmlns:a16="http://schemas.microsoft.com/office/drawing/2014/main" id="{ABAB4C6A-5E55-4C5F-88B3-7FB8C89FD871}"/>
              </a:ext>
            </a:extLst>
          </p:cNvPr>
          <p:cNvSpPr/>
          <p:nvPr/>
        </p:nvSpPr>
        <p:spPr>
          <a:xfrm rot="5400000">
            <a:off x="2772457" y="4086987"/>
            <a:ext cx="246999" cy="163869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19" name="ZoneTexte 18">
            <a:extLst>
              <a:ext uri="{FF2B5EF4-FFF2-40B4-BE49-F238E27FC236}">
                <a16:creationId xmlns:a16="http://schemas.microsoft.com/office/drawing/2014/main" id="{A60BBB02-C9D8-4AFA-829F-FCE5CBDE6B11}"/>
              </a:ext>
            </a:extLst>
          </p:cNvPr>
          <p:cNvSpPr txBox="1"/>
          <p:nvPr/>
        </p:nvSpPr>
        <p:spPr>
          <a:xfrm>
            <a:off x="2234569" y="5159034"/>
            <a:ext cx="1322773" cy="276999"/>
          </a:xfrm>
          <a:prstGeom prst="rect">
            <a:avLst/>
          </a:prstGeom>
          <a:noFill/>
        </p:spPr>
        <p:txBody>
          <a:bodyPr wrap="square" rtlCol="0">
            <a:spAutoFit/>
          </a:bodyPr>
          <a:lstStyle/>
          <a:p>
            <a:pPr algn="ctr"/>
            <a:r>
              <a:rPr lang="fr-BE" sz="1200" dirty="0"/>
              <a:t>15 jours</a:t>
            </a:r>
          </a:p>
        </p:txBody>
      </p:sp>
      <p:sp>
        <p:nvSpPr>
          <p:cNvPr id="20" name="Rectangle 19">
            <a:extLst>
              <a:ext uri="{FF2B5EF4-FFF2-40B4-BE49-F238E27FC236}">
                <a16:creationId xmlns:a16="http://schemas.microsoft.com/office/drawing/2014/main" id="{9E244B2A-B56E-4B41-9BB4-BBD39C927216}"/>
              </a:ext>
            </a:extLst>
          </p:cNvPr>
          <p:cNvSpPr/>
          <p:nvPr/>
        </p:nvSpPr>
        <p:spPr>
          <a:xfrm>
            <a:off x="7204228" y="2507934"/>
            <a:ext cx="1624615" cy="395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1" name="ZoneTexte 20">
            <a:extLst>
              <a:ext uri="{FF2B5EF4-FFF2-40B4-BE49-F238E27FC236}">
                <a16:creationId xmlns:a16="http://schemas.microsoft.com/office/drawing/2014/main" id="{84564E51-2507-4800-AC9B-CB991655F92E}"/>
              </a:ext>
            </a:extLst>
          </p:cNvPr>
          <p:cNvSpPr txBox="1"/>
          <p:nvPr/>
        </p:nvSpPr>
        <p:spPr>
          <a:xfrm>
            <a:off x="7386220" y="2565646"/>
            <a:ext cx="1260629" cy="279646"/>
          </a:xfrm>
          <a:prstGeom prst="rect">
            <a:avLst/>
          </a:prstGeom>
          <a:noFill/>
        </p:spPr>
        <p:txBody>
          <a:bodyPr wrap="square" rtlCol="0">
            <a:spAutoFit/>
          </a:bodyPr>
          <a:lstStyle/>
          <a:p>
            <a:r>
              <a:rPr lang="fr-BE" sz="1200" dirty="0">
                <a:solidFill>
                  <a:schemeClr val="bg1"/>
                </a:solidFill>
              </a:rPr>
              <a:t>Signature pacte</a:t>
            </a:r>
          </a:p>
        </p:txBody>
      </p:sp>
      <p:cxnSp>
        <p:nvCxnSpPr>
          <p:cNvPr id="23" name="Connecteur droit 22">
            <a:extLst>
              <a:ext uri="{FF2B5EF4-FFF2-40B4-BE49-F238E27FC236}">
                <a16:creationId xmlns:a16="http://schemas.microsoft.com/office/drawing/2014/main" id="{124ED1B8-C7D7-4DA1-A02B-020A900BCCC8}"/>
              </a:ext>
            </a:extLst>
          </p:cNvPr>
          <p:cNvCxnSpPr>
            <a:stCxn id="20" idx="2"/>
          </p:cNvCxnSpPr>
          <p:nvPr/>
        </p:nvCxnSpPr>
        <p:spPr>
          <a:xfrm flipH="1">
            <a:off x="8016535" y="2903005"/>
            <a:ext cx="1" cy="592577"/>
          </a:xfrm>
          <a:prstGeom prst="line">
            <a:avLst/>
          </a:prstGeom>
        </p:spPr>
        <p:style>
          <a:lnRef idx="1">
            <a:schemeClr val="accent1"/>
          </a:lnRef>
          <a:fillRef idx="0">
            <a:schemeClr val="accent1"/>
          </a:fillRef>
          <a:effectRef idx="0">
            <a:schemeClr val="accent1"/>
          </a:effectRef>
          <a:fontRef idx="minor">
            <a:schemeClr val="tx1"/>
          </a:fontRef>
        </p:style>
      </p:cxnSp>
      <p:sp>
        <p:nvSpPr>
          <p:cNvPr id="25" name="Accolade fermante 24">
            <a:extLst>
              <a:ext uri="{FF2B5EF4-FFF2-40B4-BE49-F238E27FC236}">
                <a16:creationId xmlns:a16="http://schemas.microsoft.com/office/drawing/2014/main" id="{6AF75830-59CB-4F2D-AD38-18D5A6FC1175}"/>
              </a:ext>
            </a:extLst>
          </p:cNvPr>
          <p:cNvSpPr/>
          <p:nvPr/>
        </p:nvSpPr>
        <p:spPr>
          <a:xfrm rot="5400000">
            <a:off x="5742419" y="2755722"/>
            <a:ext cx="247001" cy="43012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26" name="ZoneTexte 25">
            <a:extLst>
              <a:ext uri="{FF2B5EF4-FFF2-40B4-BE49-F238E27FC236}">
                <a16:creationId xmlns:a16="http://schemas.microsoft.com/office/drawing/2014/main" id="{B6077834-AA20-4726-AD15-D250B3B6B8D8}"/>
              </a:ext>
            </a:extLst>
          </p:cNvPr>
          <p:cNvSpPr txBox="1"/>
          <p:nvPr/>
        </p:nvSpPr>
        <p:spPr>
          <a:xfrm>
            <a:off x="5539665" y="5159033"/>
            <a:ext cx="967667" cy="276999"/>
          </a:xfrm>
          <a:prstGeom prst="rect">
            <a:avLst/>
          </a:prstGeom>
          <a:noFill/>
        </p:spPr>
        <p:txBody>
          <a:bodyPr wrap="square" rtlCol="0">
            <a:spAutoFit/>
          </a:bodyPr>
          <a:lstStyle/>
          <a:p>
            <a:r>
              <a:rPr lang="fr-BE" sz="1200" dirty="0"/>
              <a:t>1 mois</a:t>
            </a:r>
          </a:p>
        </p:txBody>
      </p:sp>
    </p:spTree>
    <p:extLst>
      <p:ext uri="{BB962C8B-B14F-4D97-AF65-F5344CB8AC3E}">
        <p14:creationId xmlns:p14="http://schemas.microsoft.com/office/powerpoint/2010/main" val="9468899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4666D-789B-C440-8C12-25F8494AB472}"/>
              </a:ext>
            </a:extLst>
          </p:cNvPr>
          <p:cNvSpPr>
            <a:spLocks noGrp="1"/>
          </p:cNvSpPr>
          <p:nvPr>
            <p:ph type="title"/>
          </p:nvPr>
        </p:nvSpPr>
        <p:spPr>
          <a:xfrm>
            <a:off x="677334" y="175467"/>
            <a:ext cx="8596668" cy="1320800"/>
          </a:xfrm>
        </p:spPr>
        <p:txBody>
          <a:bodyPr>
            <a:normAutofit fontScale="90000"/>
          </a:bodyPr>
          <a:lstStyle/>
          <a:p>
            <a:r>
              <a:rPr lang="nl-BE" b="1" dirty="0">
                <a:solidFill>
                  <a:srgbClr val="C0ACD9"/>
                </a:solidFill>
                <a:latin typeface="Arial" panose="020B0604020202020204" pitchFamily="34" charset="0"/>
                <a:cs typeface="Arial" panose="020B0604020202020204" pitchFamily="34" charset="0"/>
              </a:rPr>
              <a:t>La valeur acceptée par les cohéritiers s’impose-t-elle pour les opérations de réduction ? </a:t>
            </a:r>
            <a:endParaRPr lang="fr-FR" dirty="0"/>
          </a:p>
        </p:txBody>
      </p:sp>
      <p:sp>
        <p:nvSpPr>
          <p:cNvPr id="3" name="Espace réservé du contenu 2">
            <a:extLst>
              <a:ext uri="{FF2B5EF4-FFF2-40B4-BE49-F238E27FC236}">
                <a16:creationId xmlns:a16="http://schemas.microsoft.com/office/drawing/2014/main" id="{A43B36FE-CD0C-4642-BA22-1C28D5B84AAD}"/>
              </a:ext>
            </a:extLst>
          </p:cNvPr>
          <p:cNvSpPr>
            <a:spLocks noGrp="1"/>
          </p:cNvSpPr>
          <p:nvPr>
            <p:ph idx="1"/>
          </p:nvPr>
        </p:nvSpPr>
        <p:spPr/>
        <p:txBody>
          <a:bodyPr/>
          <a:lstStyle/>
          <a:p>
            <a:r>
              <a:rPr lang="fr-FR" sz="2200" dirty="0"/>
              <a:t>Controverse : </a:t>
            </a:r>
          </a:p>
          <a:p>
            <a:pPr lvl="1" algn="just"/>
            <a:r>
              <a:rPr lang="fr-FR" sz="2200" dirty="0"/>
              <a:t>Certains (dont B. Delahaye et E. de Wilde d’</a:t>
            </a:r>
            <a:r>
              <a:rPr lang="fr-FR" sz="2200" dirty="0" err="1"/>
              <a:t>Estmael</a:t>
            </a:r>
            <a:r>
              <a:rPr lang="fr-FR" sz="2200" dirty="0"/>
              <a:t>) sont contre</a:t>
            </a:r>
          </a:p>
          <a:p>
            <a:pPr lvl="1" algn="just"/>
            <a:endParaRPr lang="fr-FR" sz="2200" dirty="0"/>
          </a:p>
          <a:p>
            <a:pPr lvl="1" algn="just"/>
            <a:r>
              <a:rPr lang="fr-FR" sz="2200" dirty="0"/>
              <a:t>D’autres (dont P. Moreau, F. Bodson, A. Demortier et F. </a:t>
            </a:r>
            <a:r>
              <a:rPr lang="fr-FR" sz="2200" dirty="0" err="1"/>
              <a:t>Lalière</a:t>
            </a:r>
            <a:r>
              <a:rPr lang="fr-FR" sz="2200" dirty="0"/>
              <a:t>) répondent par l’affirmative</a:t>
            </a:r>
          </a:p>
        </p:txBody>
      </p:sp>
      <p:sp>
        <p:nvSpPr>
          <p:cNvPr id="5" name="Rectangle 4">
            <a:extLst>
              <a:ext uri="{FF2B5EF4-FFF2-40B4-BE49-F238E27FC236}">
                <a16:creationId xmlns:a16="http://schemas.microsoft.com/office/drawing/2014/main" id="{6402626E-D097-6B44-AC57-47C5F923FDF3}"/>
              </a:ext>
            </a:extLst>
          </p:cNvPr>
          <p:cNvSpPr/>
          <p:nvPr/>
        </p:nvSpPr>
        <p:spPr>
          <a:xfrm>
            <a:off x="2669717" y="1735968"/>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3214006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6F4F332-4DB0-1746-9C8A-170EF8311C9E}"/>
              </a:ext>
            </a:extLst>
          </p:cNvPr>
          <p:cNvSpPr>
            <a:spLocks noGrp="1"/>
          </p:cNvSpPr>
          <p:nvPr>
            <p:ph idx="1"/>
          </p:nvPr>
        </p:nvSpPr>
        <p:spPr>
          <a:xfrm>
            <a:off x="348343" y="195943"/>
            <a:ext cx="9165771" cy="6662057"/>
          </a:xfrm>
        </p:spPr>
        <p:txBody>
          <a:bodyPr>
            <a:normAutofit/>
          </a:bodyPr>
          <a:lstStyle/>
          <a:p>
            <a:pPr marL="0" indent="0" algn="just">
              <a:buNone/>
            </a:pPr>
            <a:endParaRPr lang="fr-BE" dirty="0"/>
          </a:p>
          <a:p>
            <a:pPr marL="0" indent="0" algn="just">
              <a:buNone/>
            </a:pPr>
            <a:r>
              <a:rPr lang="fr-BE" dirty="0"/>
              <a:t>« </a:t>
            </a:r>
            <a:r>
              <a:rPr lang="fr-BE" i="1" dirty="0"/>
              <a:t>[Les héritiers présomptifs] reconnaissent avoir été informés par le notaire soussigné que, conformément à l’article 858 §3 [de l’ancien] Code civil, le rapport de la donation a lieu en valeur, […] et que, conformément à l’article 858 §4 [de l’ancien] Code civil, la valeur intrinsèque du bien au jour de la donation est celle mentionnée dans l’acte ou exprimée au jour de la donation, sauf si elle est manifestement déraisonnable eu égard à l’état et à la situation du bien au jour de la donation. </a:t>
            </a:r>
          </a:p>
          <a:p>
            <a:pPr marL="0" indent="0" algn="just">
              <a:buNone/>
            </a:pPr>
            <a:r>
              <a:rPr lang="fr-BE" i="1" dirty="0"/>
              <a:t>Qu’ils reconnaissent avoir été informés par le notaire soussigné des dispositions de l’article 858 §5, alinéa 1</a:t>
            </a:r>
            <a:r>
              <a:rPr lang="fr-BE" i="1" baseline="30000" dirty="0"/>
              <a:t>er</a:t>
            </a:r>
            <a:r>
              <a:rPr lang="fr-BE" i="1" dirty="0"/>
              <a:t> [de l’ancien] Code civil […]». </a:t>
            </a:r>
          </a:p>
          <a:p>
            <a:pPr marL="0" indent="0" algn="just">
              <a:buNone/>
            </a:pPr>
            <a:r>
              <a:rPr lang="fr-BE" i="1" dirty="0"/>
              <a:t>[Qu’ils] reconnaissent avoir été informés […] de l’importance d’avoir vérifié ou fait vérifier la valeur du bien au jour de la donation et déclarent expressément accepter cette valeur telle que mentionnée dans l’acte ou exprimée au jour de la donation, soit la valeur de * EUR, s’interdisant de la considérer, lors de l’ouverture de la succession, manifestement déraisonnable eu égard à l’état et à la situation du bien au jour de la donation. </a:t>
            </a:r>
          </a:p>
          <a:p>
            <a:pPr marL="0" indent="0" algn="just">
              <a:buNone/>
            </a:pPr>
            <a:r>
              <a:rPr lang="fr-BE" i="1" dirty="0"/>
              <a:t>Ils reconnaissent avoir en outre été informés que la présente acceptation de la valeur mentionnée dans l’acte ou exprimée au jour de la donation s’imposera à leurs ayants droit </a:t>
            </a:r>
            <a:r>
              <a:rPr lang="fr-BE" dirty="0"/>
              <a:t>» </a:t>
            </a:r>
          </a:p>
          <a:p>
            <a:pPr marL="0" indent="0" algn="just">
              <a:buNone/>
            </a:pPr>
            <a:r>
              <a:rPr lang="fr-BE" sz="1400" dirty="0"/>
              <a:t>(modèle de clause proposé par FEDNOT, établi par Maître Laurette Rousseau) </a:t>
            </a:r>
            <a:endParaRPr lang="fr-FR" sz="1400" dirty="0"/>
          </a:p>
        </p:txBody>
      </p:sp>
    </p:spTree>
    <p:extLst>
      <p:ext uri="{BB962C8B-B14F-4D97-AF65-F5344CB8AC3E}">
        <p14:creationId xmlns:p14="http://schemas.microsoft.com/office/powerpoint/2010/main" val="35210765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FA2A71-D658-B747-BA42-41E840D8D130}"/>
              </a:ext>
            </a:extLst>
          </p:cNvPr>
          <p:cNvSpPr>
            <a:spLocks noGrp="1"/>
          </p:cNvSpPr>
          <p:nvPr>
            <p:ph type="title"/>
          </p:nvPr>
        </p:nvSpPr>
        <p:spPr/>
        <p:txBody>
          <a:bodyPr>
            <a:normAutofit/>
          </a:bodyPr>
          <a:lstStyle/>
          <a:p>
            <a:r>
              <a:rPr lang="nl-BE" b="1" dirty="0">
                <a:solidFill>
                  <a:srgbClr val="C0ACD9"/>
                </a:solidFill>
                <a:latin typeface="Arial" panose="020B0604020202020204" pitchFamily="34" charset="0"/>
                <a:cs typeface="Arial" panose="020B0604020202020204" pitchFamily="34" charset="0"/>
              </a:rPr>
              <a:t>Proposition d’ajout</a:t>
            </a:r>
            <a:endParaRPr lang="fr-FR" dirty="0"/>
          </a:p>
        </p:txBody>
      </p:sp>
      <p:sp>
        <p:nvSpPr>
          <p:cNvPr id="3" name="Espace réservé du contenu 2">
            <a:extLst>
              <a:ext uri="{FF2B5EF4-FFF2-40B4-BE49-F238E27FC236}">
                <a16:creationId xmlns:a16="http://schemas.microsoft.com/office/drawing/2014/main" id="{869FB41A-BB96-BA42-B7D5-BB75DFB867CB}"/>
              </a:ext>
            </a:extLst>
          </p:cNvPr>
          <p:cNvSpPr>
            <a:spLocks noGrp="1"/>
          </p:cNvSpPr>
          <p:nvPr>
            <p:ph idx="1"/>
          </p:nvPr>
        </p:nvSpPr>
        <p:spPr/>
        <p:txBody>
          <a:bodyPr>
            <a:normAutofit/>
          </a:bodyPr>
          <a:lstStyle/>
          <a:p>
            <a:pPr marL="0" indent="0" algn="just">
              <a:buNone/>
            </a:pPr>
            <a:r>
              <a:rPr lang="fr-BE" sz="2800" dirty="0"/>
              <a:t>« La valeur acceptée dans la présente convention s’imposera à eux tant dans le cadre des opérations de rapport que dans le cadre des opérations de réduction » </a:t>
            </a:r>
            <a:endParaRPr lang="fr-FR" sz="2800" dirty="0"/>
          </a:p>
        </p:txBody>
      </p:sp>
      <p:sp>
        <p:nvSpPr>
          <p:cNvPr id="4" name="Rectangle 3">
            <a:extLst>
              <a:ext uri="{FF2B5EF4-FFF2-40B4-BE49-F238E27FC236}">
                <a16:creationId xmlns:a16="http://schemas.microsoft.com/office/drawing/2014/main" id="{07499EE6-AA74-D84C-8EDC-93058156039C}"/>
              </a:ext>
            </a:extLst>
          </p:cNvPr>
          <p:cNvSpPr/>
          <p:nvPr/>
        </p:nvSpPr>
        <p:spPr>
          <a:xfrm>
            <a:off x="2728856" y="127000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5468704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AC74F-5490-D846-87FF-C92612C76989}"/>
              </a:ext>
            </a:extLst>
          </p:cNvPr>
          <p:cNvSpPr>
            <a:spLocks noGrp="1"/>
          </p:cNvSpPr>
          <p:nvPr>
            <p:ph type="title"/>
          </p:nvPr>
        </p:nvSpPr>
        <p:spPr>
          <a:xfrm>
            <a:off x="677334" y="156238"/>
            <a:ext cx="8596668" cy="1320800"/>
          </a:xfrm>
        </p:spPr>
        <p:txBody>
          <a:bodyPr/>
          <a:lstStyle/>
          <a:p>
            <a:r>
              <a:rPr lang="nl-BE" b="1" dirty="0">
                <a:solidFill>
                  <a:srgbClr val="C0ACD9"/>
                </a:solidFill>
                <a:latin typeface="Arial" panose="020B0604020202020204" pitchFamily="34" charset="0"/>
                <a:cs typeface="Arial" panose="020B0604020202020204" pitchFamily="34" charset="0"/>
              </a:rPr>
              <a:t>Conséquences de l’acceptation de la valeur </a:t>
            </a:r>
            <a:endParaRPr lang="fr-FR" dirty="0"/>
          </a:p>
        </p:txBody>
      </p:sp>
      <p:sp>
        <p:nvSpPr>
          <p:cNvPr id="3" name="Espace réservé du contenu 2">
            <a:extLst>
              <a:ext uri="{FF2B5EF4-FFF2-40B4-BE49-F238E27FC236}">
                <a16:creationId xmlns:a16="http://schemas.microsoft.com/office/drawing/2014/main" id="{A828149E-F3C0-4342-82D2-A0D01BDF979F}"/>
              </a:ext>
            </a:extLst>
          </p:cNvPr>
          <p:cNvSpPr>
            <a:spLocks noGrp="1"/>
          </p:cNvSpPr>
          <p:nvPr>
            <p:ph idx="1"/>
          </p:nvPr>
        </p:nvSpPr>
        <p:spPr/>
        <p:txBody>
          <a:bodyPr/>
          <a:lstStyle/>
          <a:p>
            <a:pPr algn="just"/>
            <a:r>
              <a:rPr lang="fr-FR" sz="2200" dirty="0"/>
              <a:t>Les héritiers </a:t>
            </a:r>
            <a:r>
              <a:rPr lang="fr-FR" sz="2200" b="1" dirty="0"/>
              <a:t>qui ont accepté </a:t>
            </a:r>
            <a:r>
              <a:rPr lang="fr-FR" sz="2200" dirty="0"/>
              <a:t>la valeur proposée par les parties ne peuvent plus, en principe, la contester</a:t>
            </a:r>
          </a:p>
          <a:p>
            <a:pPr lvl="1" algn="just"/>
            <a:r>
              <a:rPr lang="fr-FR" sz="2100" dirty="0"/>
              <a:t>Même lorsque la valeur est manifestement déraisonnable eu égard à l’état et à la situation du bien au jour de la donation</a:t>
            </a:r>
          </a:p>
          <a:p>
            <a:pPr marL="457200" lvl="1" indent="0" algn="just">
              <a:buNone/>
            </a:pPr>
            <a:endParaRPr lang="fr-FR" sz="2200" dirty="0"/>
          </a:p>
          <a:p>
            <a:pPr algn="just"/>
            <a:r>
              <a:rPr lang="fr-FR" sz="2200" dirty="0"/>
              <a:t>Les héritiers </a:t>
            </a:r>
            <a:r>
              <a:rPr lang="fr-FR" sz="2200" b="1" dirty="0"/>
              <a:t>qui n’ont pas accepté </a:t>
            </a:r>
            <a:r>
              <a:rPr lang="fr-FR" sz="2200" dirty="0"/>
              <a:t>la valeur proposée par les parties, peuvent remettre en question la valeur du bien donné lorsque celle-ci est manifestement déraisonnable eu égard à l’état et à la situation du bien au jour de la donation.</a:t>
            </a:r>
          </a:p>
          <a:p>
            <a:pPr marL="0" indent="0" algn="just">
              <a:buNone/>
            </a:pPr>
            <a:endParaRPr lang="fr-FR" sz="2200" dirty="0"/>
          </a:p>
          <a:p>
            <a:pPr lvl="1"/>
            <a:endParaRPr lang="fr-FR" dirty="0"/>
          </a:p>
        </p:txBody>
      </p:sp>
      <p:sp>
        <p:nvSpPr>
          <p:cNvPr id="4" name="Rectangle 3">
            <a:extLst>
              <a:ext uri="{FF2B5EF4-FFF2-40B4-BE49-F238E27FC236}">
                <a16:creationId xmlns:a16="http://schemas.microsoft.com/office/drawing/2014/main" id="{AD104191-2244-2B45-AB2F-41A5747B8CAF}"/>
              </a:ext>
            </a:extLst>
          </p:cNvPr>
          <p:cNvSpPr/>
          <p:nvPr/>
        </p:nvSpPr>
        <p:spPr>
          <a:xfrm>
            <a:off x="2728856" y="127000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1861597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BB405-8E9B-1546-AEC8-DBDE8F669D81}"/>
              </a:ext>
            </a:extLst>
          </p:cNvPr>
          <p:cNvSpPr>
            <a:spLocks noGrp="1"/>
          </p:cNvSpPr>
          <p:nvPr>
            <p:ph type="ctrTitle"/>
          </p:nvPr>
        </p:nvSpPr>
        <p:spPr>
          <a:xfrm>
            <a:off x="0" y="2768365"/>
            <a:ext cx="9827823" cy="2564936"/>
          </a:xfrm>
        </p:spPr>
        <p:txBody>
          <a:bodyPr/>
          <a:lstStyle/>
          <a:p>
            <a:r>
              <a:rPr lang="fr-FR" sz="4000" dirty="0"/>
              <a:t>Pacte successoral relatif à la valeur du bien donné – Absence du droit de disposer de la pleine propriété du bien au jour de la donation </a:t>
            </a:r>
            <a:br>
              <a:rPr lang="fr-FR" sz="4000" dirty="0"/>
            </a:br>
            <a:r>
              <a:rPr lang="fr-FR" sz="4000" dirty="0"/>
              <a:t>(anc. C. civ., art. 858 §5, al. 2</a:t>
            </a:r>
            <a:r>
              <a:rPr lang="fr-FR" sz="4800" dirty="0"/>
              <a:t>)</a:t>
            </a:r>
          </a:p>
        </p:txBody>
      </p:sp>
      <p:sp>
        <p:nvSpPr>
          <p:cNvPr id="3" name="Sous-titre 2">
            <a:extLst>
              <a:ext uri="{FF2B5EF4-FFF2-40B4-BE49-F238E27FC236}">
                <a16:creationId xmlns:a16="http://schemas.microsoft.com/office/drawing/2014/main" id="{18185714-715A-7245-9DD5-55DC3CBBDA2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0842036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1C0130-D72C-504A-B1C7-C1A63D21E822}"/>
              </a:ext>
            </a:extLst>
          </p:cNvPr>
          <p:cNvSpPr>
            <a:spLocks noGrp="1"/>
          </p:cNvSpPr>
          <p:nvPr>
            <p:ph idx="1"/>
          </p:nvPr>
        </p:nvSpPr>
        <p:spPr>
          <a:xfrm>
            <a:off x="656552" y="1616241"/>
            <a:ext cx="8596668" cy="4815235"/>
          </a:xfrm>
        </p:spPr>
        <p:txBody>
          <a:bodyPr>
            <a:normAutofit/>
          </a:bodyPr>
          <a:lstStyle/>
          <a:p>
            <a:r>
              <a:rPr lang="fr-FR" sz="2200" dirty="0"/>
              <a:t>Intérêt du pacte ? </a:t>
            </a:r>
          </a:p>
          <a:p>
            <a:pPr marL="0" indent="0">
              <a:buNone/>
            </a:pPr>
            <a:endParaRPr lang="fr-FR" sz="2200" dirty="0"/>
          </a:p>
          <a:p>
            <a:r>
              <a:rPr lang="fr-FR" sz="2200" dirty="0"/>
              <a:t>Application des articles 1100/2 à 1100/6 de l’ancien Code civil </a:t>
            </a:r>
          </a:p>
          <a:p>
            <a:pPr marL="0" indent="0">
              <a:buNone/>
            </a:pPr>
            <a:endParaRPr lang="fr-FR" sz="2200" dirty="0"/>
          </a:p>
          <a:p>
            <a:r>
              <a:rPr lang="fr-FR" sz="2200" dirty="0"/>
              <a:t>La valeur acceptée par les parties s’impose dans le cadre des opérations de réduction</a:t>
            </a:r>
            <a:r>
              <a:rPr lang="fr-FR" sz="2000" dirty="0"/>
              <a:t> (controverse)</a:t>
            </a:r>
            <a:endParaRPr lang="fr-FR" sz="2200" dirty="0"/>
          </a:p>
        </p:txBody>
      </p:sp>
      <p:sp>
        <p:nvSpPr>
          <p:cNvPr id="7" name="ZoneTexte 6">
            <a:extLst>
              <a:ext uri="{FF2B5EF4-FFF2-40B4-BE49-F238E27FC236}">
                <a16:creationId xmlns:a16="http://schemas.microsoft.com/office/drawing/2014/main" id="{156F1754-6614-4246-A77D-927C75FBE243}"/>
              </a:ext>
            </a:extLst>
          </p:cNvPr>
          <p:cNvSpPr txBox="1"/>
          <p:nvPr/>
        </p:nvSpPr>
        <p:spPr>
          <a:xfrm>
            <a:off x="914399" y="447306"/>
            <a:ext cx="7398327" cy="646331"/>
          </a:xfrm>
          <a:prstGeom prst="rect">
            <a:avLst/>
          </a:prstGeom>
          <a:noFill/>
        </p:spPr>
        <p:txBody>
          <a:bodyPr wrap="square">
            <a:spAutoFit/>
          </a:bodyPr>
          <a:lstStyle/>
          <a:p>
            <a:r>
              <a:rPr lang="nl-BE" sz="3600" b="1" dirty="0">
                <a:solidFill>
                  <a:srgbClr val="C0ACD9"/>
                </a:solidFill>
                <a:latin typeface="Arial" panose="020B0604020202020204" pitchFamily="34" charset="0"/>
                <a:cs typeface="Arial" panose="020B0604020202020204" pitchFamily="34" charset="0"/>
              </a:rPr>
              <a:t>Quelques considérations</a:t>
            </a:r>
            <a:endParaRPr lang="fr-FR" sz="3600" dirty="0"/>
          </a:p>
        </p:txBody>
      </p:sp>
      <p:sp>
        <p:nvSpPr>
          <p:cNvPr id="8" name="Rectangle 7">
            <a:extLst>
              <a:ext uri="{FF2B5EF4-FFF2-40B4-BE49-F238E27FC236}">
                <a16:creationId xmlns:a16="http://schemas.microsoft.com/office/drawing/2014/main" id="{7CE2349C-C19A-4A45-BA66-D0EE559C3DC7}"/>
              </a:ext>
            </a:extLst>
          </p:cNvPr>
          <p:cNvSpPr/>
          <p:nvPr/>
        </p:nvSpPr>
        <p:spPr>
          <a:xfrm>
            <a:off x="2728856" y="1043247"/>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4736534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AC74F-5490-D846-87FF-C92612C76989}"/>
              </a:ext>
            </a:extLst>
          </p:cNvPr>
          <p:cNvSpPr>
            <a:spLocks noGrp="1"/>
          </p:cNvSpPr>
          <p:nvPr>
            <p:ph type="title"/>
          </p:nvPr>
        </p:nvSpPr>
        <p:spPr>
          <a:xfrm>
            <a:off x="677334" y="156238"/>
            <a:ext cx="8596668" cy="1320800"/>
          </a:xfrm>
        </p:spPr>
        <p:txBody>
          <a:bodyPr/>
          <a:lstStyle/>
          <a:p>
            <a:r>
              <a:rPr lang="nl-BE" b="1" dirty="0">
                <a:solidFill>
                  <a:srgbClr val="C0ACD9"/>
                </a:solidFill>
                <a:latin typeface="Arial" panose="020B0604020202020204" pitchFamily="34" charset="0"/>
                <a:cs typeface="Arial" panose="020B0604020202020204" pitchFamily="34" charset="0"/>
              </a:rPr>
              <a:t>Conséquences de l’acceptation de la valeur </a:t>
            </a:r>
            <a:endParaRPr lang="fr-FR" dirty="0"/>
          </a:p>
        </p:txBody>
      </p:sp>
      <p:sp>
        <p:nvSpPr>
          <p:cNvPr id="3" name="Espace réservé du contenu 2">
            <a:extLst>
              <a:ext uri="{FF2B5EF4-FFF2-40B4-BE49-F238E27FC236}">
                <a16:creationId xmlns:a16="http://schemas.microsoft.com/office/drawing/2014/main" id="{A828149E-F3C0-4342-82D2-A0D01BDF979F}"/>
              </a:ext>
            </a:extLst>
          </p:cNvPr>
          <p:cNvSpPr>
            <a:spLocks noGrp="1"/>
          </p:cNvSpPr>
          <p:nvPr>
            <p:ph idx="1"/>
          </p:nvPr>
        </p:nvSpPr>
        <p:spPr/>
        <p:txBody>
          <a:bodyPr/>
          <a:lstStyle/>
          <a:p>
            <a:pPr algn="just"/>
            <a:r>
              <a:rPr lang="fr-FR" sz="2200" dirty="0"/>
              <a:t>Les héritiers </a:t>
            </a:r>
            <a:r>
              <a:rPr lang="fr-FR" sz="2200" b="1" dirty="0"/>
              <a:t>qui ont accepté </a:t>
            </a:r>
            <a:r>
              <a:rPr lang="fr-FR" sz="2200" dirty="0"/>
              <a:t>la valeur proposée par les parties ne peuvent plus, en principe, la contester</a:t>
            </a:r>
          </a:p>
          <a:p>
            <a:pPr lvl="1" algn="just"/>
            <a:r>
              <a:rPr lang="fr-FR" sz="2100" dirty="0"/>
              <a:t>Même lorsque la valeur est manifestement déraisonnable eu égard à l’état et à la situation du bien au jour de la donation</a:t>
            </a:r>
          </a:p>
          <a:p>
            <a:pPr marL="457200" lvl="1" indent="0" algn="just">
              <a:buNone/>
            </a:pPr>
            <a:endParaRPr lang="fr-FR" sz="2200" dirty="0"/>
          </a:p>
          <a:p>
            <a:pPr algn="just"/>
            <a:r>
              <a:rPr lang="fr-FR" sz="2200" dirty="0"/>
              <a:t>Les héritiers </a:t>
            </a:r>
            <a:r>
              <a:rPr lang="fr-FR" sz="2200" b="1" dirty="0"/>
              <a:t>qui n’ont pas accepté </a:t>
            </a:r>
            <a:r>
              <a:rPr lang="fr-FR" sz="2200" dirty="0"/>
              <a:t>la valeur proposée par les parties, peuvent remettre en question la valeur du bien donné lorsque celle-ci est manifestement déraisonnable eu égard à l’état et à la situation du bien au jour de la donation.</a:t>
            </a:r>
          </a:p>
          <a:p>
            <a:pPr marL="0" indent="0" algn="just">
              <a:buNone/>
            </a:pPr>
            <a:endParaRPr lang="fr-FR" sz="2200" dirty="0"/>
          </a:p>
          <a:p>
            <a:pPr lvl="1"/>
            <a:endParaRPr lang="fr-FR" dirty="0"/>
          </a:p>
        </p:txBody>
      </p:sp>
      <p:sp>
        <p:nvSpPr>
          <p:cNvPr id="4" name="Rectangle 3">
            <a:extLst>
              <a:ext uri="{FF2B5EF4-FFF2-40B4-BE49-F238E27FC236}">
                <a16:creationId xmlns:a16="http://schemas.microsoft.com/office/drawing/2014/main" id="{AD104191-2244-2B45-AB2F-41A5747B8CAF}"/>
              </a:ext>
            </a:extLst>
          </p:cNvPr>
          <p:cNvSpPr/>
          <p:nvPr/>
        </p:nvSpPr>
        <p:spPr>
          <a:xfrm>
            <a:off x="2728856" y="127000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2038186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6" name="Rectangle 8"/>
          <p:cNvSpPr>
            <a:spLocks noGrp="1" noChangeArrowheads="1"/>
          </p:cNvSpPr>
          <p:nvPr>
            <p:ph type="ctrTitle"/>
          </p:nvPr>
        </p:nvSpPr>
        <p:spPr>
          <a:xfrm>
            <a:off x="512956" y="2089382"/>
            <a:ext cx="8844368" cy="2679236"/>
          </a:xfrm>
        </p:spPr>
        <p:txBody>
          <a:bodyPr/>
          <a:lstStyle/>
          <a:p>
            <a:pPr algn="r"/>
            <a:br>
              <a:rPr lang="fr-FR" b="1" noProof="1">
                <a:solidFill>
                  <a:schemeClr val="tx1">
                    <a:lumMod val="75000"/>
                    <a:lumOff val="25000"/>
                  </a:schemeClr>
                </a:solidFill>
                <a:latin typeface="Arial" panose="020B0604020202020204" pitchFamily="34" charset="0"/>
                <a:cs typeface="Arial" panose="020B0604020202020204" pitchFamily="34" charset="0"/>
              </a:rPr>
            </a:br>
            <a:r>
              <a:rPr lang="fr-FR" b="1" noProof="1">
                <a:solidFill>
                  <a:schemeClr val="tx1">
                    <a:lumMod val="75000"/>
                    <a:lumOff val="25000"/>
                  </a:schemeClr>
                </a:solidFill>
                <a:latin typeface="Arial" panose="020B0604020202020204" pitchFamily="34" charset="0"/>
                <a:cs typeface="Arial" panose="020B0604020202020204" pitchFamily="34" charset="0"/>
              </a:rPr>
              <a:t>Les pactes successoraux ponctuels à titre onéreux (anc. C. civ., art. 1100/1 §4)</a:t>
            </a:r>
          </a:p>
        </p:txBody>
      </p:sp>
      <p:sp>
        <p:nvSpPr>
          <p:cNvPr id="5" name="Rectangle 9"/>
          <p:cNvSpPr txBox="1">
            <a:spLocks noChangeArrowheads="1"/>
          </p:cNvSpPr>
          <p:nvPr/>
        </p:nvSpPr>
        <p:spPr>
          <a:xfrm>
            <a:off x="3956703" y="6406479"/>
            <a:ext cx="3495230" cy="434429"/>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fr-FR" sz="1700" b="1" noProof="1"/>
              <a:t>Prof. Prénom Nom - </a:t>
            </a:r>
            <a:r>
              <a:rPr lang="fr-FR" sz="1700" noProof="1"/>
              <a:t>Domaine</a:t>
            </a:r>
            <a:endParaRPr lang="fr-FR" sz="1700" b="1" noProof="1"/>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424" y="5484107"/>
            <a:ext cx="3950496" cy="1028211"/>
          </a:xfrm>
          <a:prstGeom prst="rect">
            <a:avLst/>
          </a:prstGeom>
        </p:spPr>
      </p:pic>
    </p:spTree>
    <p:extLst>
      <p:ext uri="{BB962C8B-B14F-4D97-AF65-F5344CB8AC3E}">
        <p14:creationId xmlns:p14="http://schemas.microsoft.com/office/powerpoint/2010/main" val="34369742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AD09073-968F-D543-A3A2-B32DB6A0F646}"/>
              </a:ext>
            </a:extLst>
          </p:cNvPr>
          <p:cNvSpPr>
            <a:spLocks noGrp="1"/>
          </p:cNvSpPr>
          <p:nvPr>
            <p:ph idx="1"/>
          </p:nvPr>
        </p:nvSpPr>
        <p:spPr>
          <a:xfrm>
            <a:off x="758282" y="648070"/>
            <a:ext cx="8604929" cy="5561860"/>
          </a:xfrm>
        </p:spPr>
        <p:txBody>
          <a:bodyPr>
            <a:normAutofit fontScale="92500" lnSpcReduction="10000"/>
          </a:bodyPr>
          <a:lstStyle/>
          <a:p>
            <a:pPr marL="0" indent="0" algn="just">
              <a:buNone/>
            </a:pPr>
            <a:r>
              <a:rPr lang="fr-BE" b="1" dirty="0">
                <a:solidFill>
                  <a:schemeClr val="tx1"/>
                </a:solidFill>
              </a:rPr>
              <a:t>Article 1100/1 </a:t>
            </a:r>
            <a:r>
              <a:rPr lang="fr-BE" dirty="0"/>
              <a:t>§ 1er. On ne peut exercer aucune option héréditaire relative à une succession non ouverte, ni contracter aucune obligation ou conclure aucune convention relative aux attributs de la qualité d'héritier ou de légataire, sauf dans les cas prévus par la loi. On ne peut davantage faire aucune stipulation ou conclure aucune convention relative à la succession future d'un tiers, sauf dans les cas prévus par la loi. </a:t>
            </a:r>
          </a:p>
          <a:p>
            <a:pPr marL="0" indent="0" algn="just">
              <a:buNone/>
            </a:pPr>
            <a:r>
              <a:rPr lang="fr-BE" dirty="0"/>
              <a:t>Ainsi, toute convention relative à l'option héréditaire, au principe ou aux modalités du rapport ainsi qu'au principe ou aux modalités de la réduction concernant une succession non ouverte est prohibée, sauf dans les cas prévus par la loi.</a:t>
            </a:r>
          </a:p>
          <a:p>
            <a:pPr marL="0" indent="0" algn="just">
              <a:buNone/>
            </a:pPr>
            <a:br>
              <a:rPr lang="fr-BE" dirty="0"/>
            </a:br>
            <a:r>
              <a:rPr lang="fr-BE" dirty="0"/>
              <a:t>   § 2. Les conventions ou stipulations à titre gratuit relatives à la propre succession future d'une partie ne peuvent davantage être conclues ou établies, sauf dans les cas prévus par la loi.</a:t>
            </a:r>
          </a:p>
          <a:p>
            <a:pPr marL="0" indent="0" algn="just">
              <a:buNone/>
            </a:pPr>
            <a:br>
              <a:rPr lang="fr-BE" dirty="0"/>
            </a:br>
            <a:r>
              <a:rPr lang="fr-BE" dirty="0"/>
              <a:t>   § 3. Les conventions ou stipulations à titre onéreux relatives à la propre succession future d'une partie qui concernent l'universalité des biens que la partie laissera à son décès, ou une quote-part des biens que la partie laissera, ou tous ses biens immeubles, tous ses biens meubles ou une quote-part de tous ses biens immeubles ou tous ses biens meubles à son décès ne sont pas autorisées, sauf dans les cas prévus par la loi.</a:t>
            </a:r>
          </a:p>
        </p:txBody>
      </p:sp>
    </p:spTree>
    <p:extLst>
      <p:ext uri="{BB962C8B-B14F-4D97-AF65-F5344CB8AC3E}">
        <p14:creationId xmlns:p14="http://schemas.microsoft.com/office/powerpoint/2010/main" val="38514158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8E57F8C-FC23-D74E-B607-A010DBEF6072}"/>
              </a:ext>
            </a:extLst>
          </p:cNvPr>
          <p:cNvSpPr>
            <a:spLocks noGrp="1"/>
          </p:cNvSpPr>
          <p:nvPr>
            <p:ph idx="1"/>
          </p:nvPr>
        </p:nvSpPr>
        <p:spPr>
          <a:xfrm>
            <a:off x="677334" y="713679"/>
            <a:ext cx="8596668" cy="5327684"/>
          </a:xfrm>
        </p:spPr>
        <p:txBody>
          <a:bodyPr>
            <a:normAutofit/>
          </a:bodyPr>
          <a:lstStyle/>
          <a:p>
            <a:pPr marL="0" indent="0">
              <a:buNone/>
            </a:pPr>
            <a:r>
              <a:rPr lang="fr-FR" b="1" dirty="0"/>
              <a:t>Article 1100/1 §4 </a:t>
            </a:r>
          </a:p>
          <a:p>
            <a:pPr marL="0" indent="0" algn="just">
              <a:buNone/>
            </a:pPr>
            <a:r>
              <a:rPr lang="fr-FR" dirty="0"/>
              <a:t> </a:t>
            </a:r>
            <a:r>
              <a:rPr lang="fr-BE" dirty="0"/>
              <a:t> § 4. Les conventions ou stipulations à titre onéreux sont toujours autorisées, si elles sont conclues ou faites à titre particulier, même si elles concernent la succession future d'une partie et même si cette partie se réserve le droit de disposer de l'objet de cette convention ou de cette stipulation de son vivant. Une convention ou une stipulation est à titre particulier lorsque la convention ou la stipulation ne concerne pas l'universalité des biens que la partie laissera à son décès, ni une quote-part des biens que la partie laissera à son décès, ni tous ses biens immeubles ou tous ses biens meubles, ou une quote-part de tous ses biens immeubles ou de tous ses biens meubles à son décès.</a:t>
            </a:r>
            <a:br>
              <a:rPr lang="fr-BE" dirty="0"/>
            </a:br>
            <a:r>
              <a:rPr lang="fr-BE" dirty="0"/>
              <a:t>   </a:t>
            </a:r>
          </a:p>
          <a:p>
            <a:pPr marL="0" indent="0" algn="just">
              <a:buNone/>
            </a:pPr>
            <a:r>
              <a:rPr lang="fr-BE" dirty="0"/>
              <a:t>Les articles 1100/5 et 1100/6 ne s'appliquent pas aux pactes successoraux mentionnés dans le présent paragraphe.</a:t>
            </a:r>
            <a:endParaRPr lang="fr-FR" dirty="0"/>
          </a:p>
          <a:p>
            <a:pPr marL="0" indent="0">
              <a:buNone/>
            </a:pPr>
            <a:endParaRPr lang="fr-FR" dirty="0"/>
          </a:p>
        </p:txBody>
      </p:sp>
    </p:spTree>
    <p:extLst>
      <p:ext uri="{BB962C8B-B14F-4D97-AF65-F5344CB8AC3E}">
        <p14:creationId xmlns:p14="http://schemas.microsoft.com/office/powerpoint/2010/main" val="2639269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6C68A25-3119-437D-BA29-ACB25A39A985}"/>
              </a:ext>
            </a:extLst>
          </p:cNvPr>
          <p:cNvSpPr txBox="1"/>
          <p:nvPr/>
        </p:nvSpPr>
        <p:spPr>
          <a:xfrm>
            <a:off x="634754" y="285764"/>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B2978A6D-5791-4E95-9FA2-481A5D0C8F9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94A7CB55-A890-4192-B034-C5B2DFCCDC2A}"/>
              </a:ext>
            </a:extLst>
          </p:cNvPr>
          <p:cNvSpPr txBox="1"/>
          <p:nvPr/>
        </p:nvSpPr>
        <p:spPr>
          <a:xfrm>
            <a:off x="1037156" y="1731115"/>
            <a:ext cx="2904529" cy="461665"/>
          </a:xfrm>
          <a:prstGeom prst="rect">
            <a:avLst/>
          </a:prstGeom>
          <a:noFill/>
        </p:spPr>
        <p:txBody>
          <a:bodyPr wrap="square" rtlCol="0">
            <a:spAutoFit/>
          </a:bodyPr>
          <a:lstStyle/>
          <a:p>
            <a:r>
              <a:rPr lang="fr-BE" sz="2400" b="1" u="sng" dirty="0"/>
              <a:t>Première situation </a:t>
            </a:r>
          </a:p>
        </p:txBody>
      </p:sp>
      <p:sp>
        <p:nvSpPr>
          <p:cNvPr id="10" name="ZoneTexte 9">
            <a:extLst>
              <a:ext uri="{FF2B5EF4-FFF2-40B4-BE49-F238E27FC236}">
                <a16:creationId xmlns:a16="http://schemas.microsoft.com/office/drawing/2014/main" id="{BC724AC5-832C-4019-A10F-A2A35718532E}"/>
              </a:ext>
            </a:extLst>
          </p:cNvPr>
          <p:cNvSpPr txBox="1"/>
          <p:nvPr/>
        </p:nvSpPr>
        <p:spPr>
          <a:xfrm>
            <a:off x="1278385" y="2414726"/>
            <a:ext cx="6130030" cy="1831271"/>
          </a:xfrm>
          <a:prstGeom prst="rect">
            <a:avLst/>
          </a:prstGeom>
          <a:noFill/>
        </p:spPr>
        <p:txBody>
          <a:bodyPr wrap="square">
            <a:spAutoFit/>
          </a:bodyPr>
          <a:lstStyle/>
          <a:p>
            <a:pPr marL="342900" marR="0" lvl="0" indent="-342900" algn="just" defTabSz="457200" rtl="0" eaLnBrk="1" fontAlgn="auto" latinLnBrk="0" hangingPunct="1">
              <a:lnSpc>
                <a:spcPct val="100000"/>
              </a:lnSpc>
              <a:spcBef>
                <a:spcPts val="1000"/>
              </a:spcBef>
              <a:spcAft>
                <a:spcPts val="0"/>
              </a:spcAft>
              <a:buClr>
                <a:srgbClr val="542378"/>
              </a:buClr>
              <a:buSzPct val="80000"/>
              <a:buFont typeface="Wingdings 3" charset="2"/>
              <a:buChar char=""/>
              <a:tabLst/>
              <a:defRPr/>
            </a:pPr>
            <a:r>
              <a:rPr kumimoji="0" lang="fr-BE" sz="2200" b="0" i="0" u="sng"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Sous-hypothèse 1 :</a:t>
            </a:r>
            <a:r>
              <a:rPr kumimoji="0" lang="fr-BE" sz="22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 donations hétérogènes </a:t>
            </a:r>
          </a:p>
          <a:p>
            <a:pPr lvl="1" algn="just" defTabSz="457200">
              <a:spcBef>
                <a:spcPts val="1000"/>
              </a:spcBef>
              <a:buClr>
                <a:srgbClr val="542378"/>
              </a:buClr>
              <a:buSzPct val="80000"/>
              <a:defRPr/>
            </a:pPr>
            <a:r>
              <a:rPr kumimoji="0" lang="fr-BE" sz="22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	</a:t>
            </a:r>
            <a:r>
              <a:rPr kumimoji="0" lang="fr-BE" sz="2200" b="0" i="0" u="none" strike="noStrike" kern="1200" cap="none" spc="0" normalizeH="0" baseline="0" noProof="0" dirty="0">
                <a:ln>
                  <a:noFill/>
                </a:ln>
                <a:solidFill>
                  <a:srgbClr val="7030A0"/>
                </a:solidFill>
                <a:effectLst/>
                <a:uLnTx/>
                <a:uFillTx/>
                <a:latin typeface="Trebuchet MS" panose="020B0603020202020204"/>
                <a:ea typeface="Times New Roman"/>
                <a:cs typeface="Times New Roman"/>
                <a:sym typeface="Wingdings" panose="05000000000000000000" pitchFamily="2" charset="2"/>
              </a:rPr>
              <a:t></a:t>
            </a:r>
            <a:r>
              <a:rPr kumimoji="0" lang="fr-BE" sz="22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sym typeface="Wingdings" panose="05000000000000000000" pitchFamily="2" charset="2"/>
              </a:rPr>
              <a:t> </a:t>
            </a:r>
            <a:r>
              <a:rPr lang="fr-BE" sz="2200" dirty="0">
                <a:solidFill>
                  <a:prstClr val="black">
                    <a:lumMod val="85000"/>
                    <a:lumOff val="15000"/>
                  </a:prstClr>
                </a:solidFill>
                <a:latin typeface="Trebuchet MS" panose="020B0603020202020204"/>
                <a:ea typeface="Times New Roman"/>
                <a:cs typeface="Times New Roman"/>
                <a:sym typeface="Wingdings" panose="05000000000000000000" pitchFamily="2" charset="2"/>
              </a:rPr>
              <a:t>Risque de conflit élevé</a:t>
            </a:r>
            <a:endParaRPr kumimoji="0" lang="fr-BE" sz="22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endParaRPr>
          </a:p>
          <a:p>
            <a:pPr marL="0" marR="0" lvl="0" indent="0" algn="l" defTabSz="457200" rtl="0" eaLnBrk="1" fontAlgn="auto" latinLnBrk="0" hangingPunct="1">
              <a:lnSpc>
                <a:spcPct val="100000"/>
              </a:lnSpc>
              <a:spcBef>
                <a:spcPts val="1000"/>
              </a:spcBef>
              <a:spcAft>
                <a:spcPts val="0"/>
              </a:spcAft>
              <a:buClr>
                <a:srgbClr val="542378"/>
              </a:buClr>
              <a:buSzPct val="80000"/>
              <a:buFont typeface="Wingdings 3" charset="2"/>
              <a:buNone/>
              <a:tabLst/>
              <a:defRPr/>
            </a:pPr>
            <a:endParaRPr kumimoji="0" lang="fr-BE" sz="22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endParaRPr>
          </a:p>
          <a:p>
            <a:pPr marL="342900" marR="0" lvl="0" indent="-342900" algn="just" defTabSz="457200" rtl="0" eaLnBrk="1" fontAlgn="auto" latinLnBrk="0" hangingPunct="1">
              <a:lnSpc>
                <a:spcPct val="100000"/>
              </a:lnSpc>
              <a:spcBef>
                <a:spcPts val="1000"/>
              </a:spcBef>
              <a:spcAft>
                <a:spcPts val="0"/>
              </a:spcAft>
              <a:buClr>
                <a:srgbClr val="542378"/>
              </a:buClr>
              <a:buSzPct val="80000"/>
              <a:buFont typeface="Wingdings 3" charset="2"/>
              <a:buChar char=""/>
              <a:tabLst/>
              <a:defRPr/>
            </a:pPr>
            <a:r>
              <a:rPr kumimoji="0" lang="fr-BE" sz="2200" b="0" i="0" u="sng"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Sous-hypothèse 2 : </a:t>
            </a:r>
            <a:r>
              <a:rPr kumimoji="0" lang="fr-BE" sz="22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Times New Roman"/>
                <a:cs typeface="Times New Roman"/>
              </a:rPr>
              <a:t>donations similaires </a:t>
            </a:r>
          </a:p>
        </p:txBody>
      </p:sp>
    </p:spTree>
    <p:extLst>
      <p:ext uri="{BB962C8B-B14F-4D97-AF65-F5344CB8AC3E}">
        <p14:creationId xmlns:p14="http://schemas.microsoft.com/office/powerpoint/2010/main" val="140537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E228D64-81D3-E14D-804F-C201D42C3944}"/>
              </a:ext>
            </a:extLst>
          </p:cNvPr>
          <p:cNvSpPr>
            <a:spLocks noGrp="1"/>
          </p:cNvSpPr>
          <p:nvPr>
            <p:ph idx="1"/>
          </p:nvPr>
        </p:nvSpPr>
        <p:spPr>
          <a:xfrm>
            <a:off x="677334" y="557561"/>
            <a:ext cx="8596668" cy="5483801"/>
          </a:xfrm>
        </p:spPr>
        <p:txBody>
          <a:bodyPr>
            <a:normAutofit lnSpcReduction="10000"/>
          </a:bodyPr>
          <a:lstStyle/>
          <a:p>
            <a:pPr algn="just"/>
            <a:r>
              <a:rPr lang="fr-FR" sz="2800" dirty="0"/>
              <a:t>On distingue </a:t>
            </a:r>
            <a:r>
              <a:rPr lang="fr-FR" sz="2800" b="1" dirty="0"/>
              <a:t>deux catégories </a:t>
            </a:r>
            <a:r>
              <a:rPr lang="fr-FR" sz="2800" dirty="0"/>
              <a:t>de pacte : </a:t>
            </a:r>
          </a:p>
          <a:p>
            <a:pPr lvl="1" algn="just"/>
            <a:r>
              <a:rPr lang="fr-FR" sz="2200" dirty="0"/>
              <a:t>Les pactes dans le cadre desquels les droits éventuels cédés, modifiés ou retirés sont liés à la </a:t>
            </a:r>
            <a:r>
              <a:rPr lang="fr-FR" sz="2200" b="1" dirty="0"/>
              <a:t>qualité de la personne intervenant au pacte</a:t>
            </a:r>
          </a:p>
          <a:p>
            <a:pPr lvl="2" algn="just"/>
            <a:r>
              <a:rPr lang="fr-FR" sz="2000" dirty="0"/>
              <a:t>Prohibés, sauf exception</a:t>
            </a:r>
          </a:p>
          <a:p>
            <a:pPr marL="457200" lvl="1" indent="0" algn="just">
              <a:buNone/>
            </a:pPr>
            <a:endParaRPr lang="fr-FR" sz="2200" b="1" dirty="0"/>
          </a:p>
          <a:p>
            <a:pPr lvl="1" algn="just"/>
            <a:r>
              <a:rPr lang="fr-FR" sz="2200" dirty="0"/>
              <a:t>Les pactes dans le cadre desquels les droits éventuels cédés, modifiés ou retirés sont liés à </a:t>
            </a:r>
            <a:r>
              <a:rPr lang="fr-FR" sz="2200" b="1" dirty="0"/>
              <a:t>l’objet même de la convention</a:t>
            </a:r>
          </a:p>
          <a:p>
            <a:pPr lvl="2" algn="just"/>
            <a:r>
              <a:rPr lang="fr-FR" sz="2000" dirty="0"/>
              <a:t>Valides en vertu de l’art. 1100/1 §4, à condition d’être à titre onéreux et à titre particulier</a:t>
            </a:r>
          </a:p>
          <a:p>
            <a:pPr lvl="2" algn="just"/>
            <a:endParaRPr lang="fr-FR" sz="2200" dirty="0"/>
          </a:p>
          <a:p>
            <a:pPr algn="just"/>
            <a:r>
              <a:rPr lang="fr-FR" sz="2600" dirty="0"/>
              <a:t> Quid des pactes qui relèvent des deux catégories à la fois ? </a:t>
            </a:r>
          </a:p>
        </p:txBody>
      </p:sp>
    </p:spTree>
    <p:extLst>
      <p:ext uri="{BB962C8B-B14F-4D97-AF65-F5344CB8AC3E}">
        <p14:creationId xmlns:p14="http://schemas.microsoft.com/office/powerpoint/2010/main" val="122335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F09463-9861-234E-9B7A-18CB81EBC935}"/>
              </a:ext>
            </a:extLst>
          </p:cNvPr>
          <p:cNvSpPr>
            <a:spLocks noGrp="1"/>
          </p:cNvSpPr>
          <p:nvPr>
            <p:ph type="title"/>
          </p:nvPr>
        </p:nvSpPr>
        <p:spPr/>
        <p:txBody>
          <a:bodyPr>
            <a:normAutofit/>
          </a:bodyPr>
          <a:lstStyle/>
          <a:p>
            <a:r>
              <a:rPr lang="fr-FR" sz="2400" dirty="0"/>
              <a:t>Effets du pacte visé par l’article 1100/1 §4 de l’ancien Code civil </a:t>
            </a:r>
          </a:p>
        </p:txBody>
      </p:sp>
      <p:sp>
        <p:nvSpPr>
          <p:cNvPr id="3" name="Espace réservé du contenu 2">
            <a:extLst>
              <a:ext uri="{FF2B5EF4-FFF2-40B4-BE49-F238E27FC236}">
                <a16:creationId xmlns:a16="http://schemas.microsoft.com/office/drawing/2014/main" id="{6954BD8F-4851-3846-B760-C00C81153214}"/>
              </a:ext>
            </a:extLst>
          </p:cNvPr>
          <p:cNvSpPr>
            <a:spLocks noGrp="1"/>
          </p:cNvSpPr>
          <p:nvPr>
            <p:ph idx="1"/>
          </p:nvPr>
        </p:nvSpPr>
        <p:spPr/>
        <p:txBody>
          <a:bodyPr/>
          <a:lstStyle/>
          <a:p>
            <a:pPr algn="just"/>
            <a:r>
              <a:rPr lang="fr-FR" dirty="0"/>
              <a:t>Il s’impose aux héritiers venant à la succession par substitution du signataire</a:t>
            </a:r>
          </a:p>
          <a:p>
            <a:pPr algn="just"/>
            <a:endParaRPr lang="fr-FR" dirty="0"/>
          </a:p>
          <a:p>
            <a:pPr algn="just"/>
            <a:r>
              <a:rPr lang="fr-FR" dirty="0"/>
              <a:t>Il ne vaut pas acceptation anticipée de la succession qu’il concerne</a:t>
            </a:r>
          </a:p>
          <a:p>
            <a:pPr algn="just"/>
            <a:endParaRPr lang="fr-FR" dirty="0"/>
          </a:p>
          <a:p>
            <a:pPr algn="just"/>
            <a:r>
              <a:rPr lang="fr-FR" dirty="0"/>
              <a:t>Les renonciations à des droits dans une succession non ouvertes contenues dans le pacte sont susceptibles d’êtres révoquées dans certains cas</a:t>
            </a:r>
          </a:p>
        </p:txBody>
      </p:sp>
    </p:spTree>
    <p:extLst>
      <p:ext uri="{BB962C8B-B14F-4D97-AF65-F5344CB8AC3E}">
        <p14:creationId xmlns:p14="http://schemas.microsoft.com/office/powerpoint/2010/main" val="3973608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42087" y="2214381"/>
            <a:ext cx="7571184" cy="1800200"/>
          </a:xfrm>
        </p:spPr>
        <p:txBody>
          <a:bodyPr>
            <a:normAutofit/>
          </a:bodyPr>
          <a:lstStyle/>
          <a:p>
            <a:pPr algn="ctr"/>
            <a:r>
              <a:rPr lang="fr-BE" b="1" dirty="0">
                <a:solidFill>
                  <a:srgbClr val="6F3C95"/>
                </a:solidFill>
              </a:rPr>
              <a:t>Merci pour votre attention</a:t>
            </a:r>
            <a:br>
              <a:rPr lang="fr-BE" b="1" dirty="0">
                <a:solidFill>
                  <a:schemeClr val="accent2">
                    <a:lumMod val="60000"/>
                    <a:lumOff val="40000"/>
                  </a:schemeClr>
                </a:solidFill>
              </a:rPr>
            </a:br>
            <a:endParaRPr lang="fr-BE" b="1" dirty="0">
              <a:solidFill>
                <a:schemeClr val="accent2">
                  <a:lumMod val="60000"/>
                  <a:lumOff val="40000"/>
                </a:schemeClr>
              </a:solidFill>
            </a:endParaRPr>
          </a:p>
        </p:txBody>
      </p:sp>
      <p:pic>
        <p:nvPicPr>
          <p:cNvPr id="3" name="Image 2"/>
          <p:cNvPicPr>
            <a:picLocks noChangeAspect="1"/>
          </p:cNvPicPr>
          <p:nvPr/>
        </p:nvPicPr>
        <p:blipFill rotWithShape="1">
          <a:blip r:embed="rId2"/>
          <a:srcRect l="9459" t="9471" r="8102" b="9453"/>
          <a:stretch/>
        </p:blipFill>
        <p:spPr>
          <a:xfrm>
            <a:off x="534892" y="5261801"/>
            <a:ext cx="2693324" cy="1305098"/>
          </a:xfrm>
          <a:prstGeom prst="rect">
            <a:avLst/>
          </a:prstGeom>
        </p:spPr>
      </p:pic>
    </p:spTree>
    <p:extLst>
      <p:ext uri="{BB962C8B-B14F-4D97-AF65-F5344CB8AC3E}">
        <p14:creationId xmlns:p14="http://schemas.microsoft.com/office/powerpoint/2010/main" val="3105054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0EA9F93-BC8F-4467-B8C3-42B1CB4A23A5}"/>
              </a:ext>
            </a:extLst>
          </p:cNvPr>
          <p:cNvSpPr txBox="1"/>
          <p:nvPr/>
        </p:nvSpPr>
        <p:spPr>
          <a:xfrm>
            <a:off x="634753" y="308045"/>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465DDBC2-9504-4FF6-8C94-DD750CC9F891}"/>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14B683B7-CE94-40B5-B046-BEB6E717785C}"/>
              </a:ext>
            </a:extLst>
          </p:cNvPr>
          <p:cNvSpPr txBox="1"/>
          <p:nvPr/>
        </p:nvSpPr>
        <p:spPr>
          <a:xfrm>
            <a:off x="865573" y="1559796"/>
            <a:ext cx="6098958" cy="461665"/>
          </a:xfrm>
          <a:prstGeom prst="rect">
            <a:avLst/>
          </a:prstGeom>
          <a:noFill/>
        </p:spPr>
        <p:txBody>
          <a:bodyPr wrap="square">
            <a:spAutoFit/>
          </a:bodyPr>
          <a:lstStyle/>
          <a:p>
            <a:r>
              <a:rPr lang="fr-BE" sz="2400" b="1" u="sng" dirty="0"/>
              <a:t>Deuxième situation </a:t>
            </a:r>
          </a:p>
        </p:txBody>
      </p:sp>
      <p:sp>
        <p:nvSpPr>
          <p:cNvPr id="7" name="Ellipse 6">
            <a:extLst>
              <a:ext uri="{FF2B5EF4-FFF2-40B4-BE49-F238E27FC236}">
                <a16:creationId xmlns:a16="http://schemas.microsoft.com/office/drawing/2014/main" id="{B2DBC984-22A8-4584-821C-201E879A86CC}"/>
              </a:ext>
            </a:extLst>
          </p:cNvPr>
          <p:cNvSpPr/>
          <p:nvPr/>
        </p:nvSpPr>
        <p:spPr>
          <a:xfrm>
            <a:off x="2969579" y="2240408"/>
            <a:ext cx="3994952" cy="83450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p>
        </p:txBody>
      </p:sp>
      <p:sp>
        <p:nvSpPr>
          <p:cNvPr id="8" name="ZoneTexte 7">
            <a:extLst>
              <a:ext uri="{FF2B5EF4-FFF2-40B4-BE49-F238E27FC236}">
                <a16:creationId xmlns:a16="http://schemas.microsoft.com/office/drawing/2014/main" id="{1BC784B1-4C86-48D8-BE82-6223B7E56540}"/>
              </a:ext>
            </a:extLst>
          </p:cNvPr>
          <p:cNvSpPr txBox="1"/>
          <p:nvPr/>
        </p:nvSpPr>
        <p:spPr>
          <a:xfrm>
            <a:off x="3677574" y="2472992"/>
            <a:ext cx="1083076" cy="369332"/>
          </a:xfrm>
          <a:prstGeom prst="rect">
            <a:avLst/>
          </a:prstGeom>
          <a:noFill/>
        </p:spPr>
        <p:txBody>
          <a:bodyPr wrap="square" rtlCol="0">
            <a:spAutoFit/>
          </a:bodyPr>
          <a:lstStyle/>
          <a:p>
            <a:r>
              <a:rPr lang="fr-BE" dirty="0"/>
              <a:t>Père</a:t>
            </a:r>
          </a:p>
        </p:txBody>
      </p:sp>
      <p:sp>
        <p:nvSpPr>
          <p:cNvPr id="9" name="ZoneTexte 8">
            <a:extLst>
              <a:ext uri="{FF2B5EF4-FFF2-40B4-BE49-F238E27FC236}">
                <a16:creationId xmlns:a16="http://schemas.microsoft.com/office/drawing/2014/main" id="{1DF1953F-0668-433F-8CA9-A301C3505947}"/>
              </a:ext>
            </a:extLst>
          </p:cNvPr>
          <p:cNvSpPr txBox="1"/>
          <p:nvPr/>
        </p:nvSpPr>
        <p:spPr>
          <a:xfrm>
            <a:off x="5468645" y="2462350"/>
            <a:ext cx="994299" cy="369332"/>
          </a:xfrm>
          <a:prstGeom prst="rect">
            <a:avLst/>
          </a:prstGeom>
          <a:noFill/>
        </p:spPr>
        <p:txBody>
          <a:bodyPr wrap="square" rtlCol="0">
            <a:spAutoFit/>
          </a:bodyPr>
          <a:lstStyle/>
          <a:p>
            <a:r>
              <a:rPr lang="fr-BE" dirty="0"/>
              <a:t>Mère</a:t>
            </a:r>
          </a:p>
        </p:txBody>
      </p:sp>
      <p:cxnSp>
        <p:nvCxnSpPr>
          <p:cNvPr id="11" name="Connecteur droit avec flèche 10">
            <a:extLst>
              <a:ext uri="{FF2B5EF4-FFF2-40B4-BE49-F238E27FC236}">
                <a16:creationId xmlns:a16="http://schemas.microsoft.com/office/drawing/2014/main" id="{9AF29555-6049-4B4E-8E96-09FE946174B6}"/>
              </a:ext>
            </a:extLst>
          </p:cNvPr>
          <p:cNvCxnSpPr/>
          <p:nvPr/>
        </p:nvCxnSpPr>
        <p:spPr>
          <a:xfrm flipH="1">
            <a:off x="3409025" y="3074909"/>
            <a:ext cx="896645" cy="105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5B45B043-1D94-4EAC-8A2E-B4B18B23DBEB}"/>
              </a:ext>
            </a:extLst>
          </p:cNvPr>
          <p:cNvSpPr txBox="1"/>
          <p:nvPr/>
        </p:nvSpPr>
        <p:spPr>
          <a:xfrm>
            <a:off x="3009529" y="4128117"/>
            <a:ext cx="35954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9ADCDBA4-F27C-4BC4-834A-626D11E8F4A8}"/>
              </a:ext>
            </a:extLst>
          </p:cNvPr>
          <p:cNvCxnSpPr/>
          <p:nvPr/>
        </p:nvCxnSpPr>
        <p:spPr>
          <a:xfrm>
            <a:off x="5681709" y="3074909"/>
            <a:ext cx="781235" cy="105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461C6291-A845-46A1-A677-D7306B4DE899}"/>
              </a:ext>
            </a:extLst>
          </p:cNvPr>
          <p:cNvSpPr txBox="1"/>
          <p:nvPr/>
        </p:nvSpPr>
        <p:spPr>
          <a:xfrm>
            <a:off x="6553937" y="4128117"/>
            <a:ext cx="359547" cy="369332"/>
          </a:xfrm>
          <a:prstGeom prst="rect">
            <a:avLst/>
          </a:prstGeom>
          <a:noFill/>
        </p:spPr>
        <p:txBody>
          <a:bodyPr wrap="square" rtlCol="0">
            <a:spAutoFit/>
          </a:bodyPr>
          <a:lstStyle/>
          <a:p>
            <a:r>
              <a:rPr lang="fr-BE" dirty="0"/>
              <a:t>B</a:t>
            </a:r>
          </a:p>
        </p:txBody>
      </p:sp>
      <p:sp>
        <p:nvSpPr>
          <p:cNvPr id="16" name="Flèche : courbe vers la droite 15">
            <a:extLst>
              <a:ext uri="{FF2B5EF4-FFF2-40B4-BE49-F238E27FC236}">
                <a16:creationId xmlns:a16="http://schemas.microsoft.com/office/drawing/2014/main" id="{B131FA45-F9BF-4A6B-9235-855618633F85}"/>
              </a:ext>
            </a:extLst>
          </p:cNvPr>
          <p:cNvSpPr/>
          <p:nvPr/>
        </p:nvSpPr>
        <p:spPr>
          <a:xfrm>
            <a:off x="2301534" y="2657658"/>
            <a:ext cx="668045" cy="1870569"/>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17" name="ZoneTexte 16">
            <a:extLst>
              <a:ext uri="{FF2B5EF4-FFF2-40B4-BE49-F238E27FC236}">
                <a16:creationId xmlns:a16="http://schemas.microsoft.com/office/drawing/2014/main" id="{A51396E8-070F-4044-92B0-31CCA812B3A4}"/>
              </a:ext>
            </a:extLst>
          </p:cNvPr>
          <p:cNvSpPr txBox="1"/>
          <p:nvPr/>
        </p:nvSpPr>
        <p:spPr>
          <a:xfrm>
            <a:off x="1473691" y="3402072"/>
            <a:ext cx="781235" cy="381740"/>
          </a:xfrm>
          <a:prstGeom prst="rect">
            <a:avLst/>
          </a:prstGeom>
          <a:noFill/>
        </p:spPr>
        <p:txBody>
          <a:bodyPr wrap="square" rtlCol="0">
            <a:spAutoFit/>
          </a:bodyPr>
          <a:lstStyle/>
          <a:p>
            <a:r>
              <a:rPr lang="fr-BE" dirty="0"/>
              <a:t>100</a:t>
            </a:r>
          </a:p>
        </p:txBody>
      </p:sp>
      <p:sp>
        <p:nvSpPr>
          <p:cNvPr id="18" name="Flèche : courbe vers la gauche 17">
            <a:extLst>
              <a:ext uri="{FF2B5EF4-FFF2-40B4-BE49-F238E27FC236}">
                <a16:creationId xmlns:a16="http://schemas.microsoft.com/office/drawing/2014/main" id="{648C2B84-9F12-4944-90BE-AFCD92886A70}"/>
              </a:ext>
            </a:extLst>
          </p:cNvPr>
          <p:cNvSpPr/>
          <p:nvPr/>
        </p:nvSpPr>
        <p:spPr>
          <a:xfrm>
            <a:off x="6964531" y="2657658"/>
            <a:ext cx="668045" cy="1839791"/>
          </a:xfrm>
          <a:prstGeom prst="curved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19" name="ZoneTexte 18">
            <a:extLst>
              <a:ext uri="{FF2B5EF4-FFF2-40B4-BE49-F238E27FC236}">
                <a16:creationId xmlns:a16="http://schemas.microsoft.com/office/drawing/2014/main" id="{5C2D7EB5-C5C0-4C1C-93EA-7C77B49C835F}"/>
              </a:ext>
            </a:extLst>
          </p:cNvPr>
          <p:cNvSpPr txBox="1"/>
          <p:nvPr/>
        </p:nvSpPr>
        <p:spPr>
          <a:xfrm>
            <a:off x="7903346" y="3402072"/>
            <a:ext cx="794552" cy="381740"/>
          </a:xfrm>
          <a:prstGeom prst="rect">
            <a:avLst/>
          </a:prstGeom>
          <a:noFill/>
        </p:spPr>
        <p:txBody>
          <a:bodyPr wrap="square" rtlCol="0">
            <a:spAutoFit/>
          </a:bodyPr>
          <a:lstStyle/>
          <a:p>
            <a:r>
              <a:rPr lang="fr-BE" dirty="0"/>
              <a:t>50</a:t>
            </a:r>
          </a:p>
        </p:txBody>
      </p:sp>
    </p:spTree>
    <p:extLst>
      <p:ext uri="{BB962C8B-B14F-4D97-AF65-F5344CB8AC3E}">
        <p14:creationId xmlns:p14="http://schemas.microsoft.com/office/powerpoint/2010/main" val="2151298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830997"/>
          </a:xfrm>
          <a:prstGeom prst="rect">
            <a:avLst/>
          </a:prstGeom>
          <a:noFill/>
        </p:spPr>
        <p:txBody>
          <a:bodyPr wrap="square">
            <a:spAutoFit/>
          </a:bodyPr>
          <a:lstStyle/>
          <a:p>
            <a:r>
              <a:rPr lang="fr-BE" sz="2400" b="1" u="sng" dirty="0"/>
              <a:t>Deuxième situation</a:t>
            </a:r>
          </a:p>
          <a:p>
            <a:r>
              <a:rPr lang="fr-BE" sz="2400" u="sng" dirty="0"/>
              <a:t>Sous-hypothèse 1 </a:t>
            </a:r>
          </a:p>
        </p:txBody>
      </p:sp>
      <p:sp>
        <p:nvSpPr>
          <p:cNvPr id="7" name="Ellipse 6">
            <a:extLst>
              <a:ext uri="{FF2B5EF4-FFF2-40B4-BE49-F238E27FC236}">
                <a16:creationId xmlns:a16="http://schemas.microsoft.com/office/drawing/2014/main" id="{28A6FE73-968F-450E-9223-CC95EDF36CA4}"/>
              </a:ext>
            </a:extLst>
          </p:cNvPr>
          <p:cNvSpPr/>
          <p:nvPr/>
        </p:nvSpPr>
        <p:spPr>
          <a:xfrm>
            <a:off x="2768301" y="2598003"/>
            <a:ext cx="4341181" cy="830997"/>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p>
        </p:txBody>
      </p:sp>
      <p:sp>
        <p:nvSpPr>
          <p:cNvPr id="8" name="ZoneTexte 7">
            <a:extLst>
              <a:ext uri="{FF2B5EF4-FFF2-40B4-BE49-F238E27FC236}">
                <a16:creationId xmlns:a16="http://schemas.microsoft.com/office/drawing/2014/main" id="{B7D23254-E915-4E66-99BD-ED6E1B36F1BB}"/>
              </a:ext>
            </a:extLst>
          </p:cNvPr>
          <p:cNvSpPr txBox="1"/>
          <p:nvPr/>
        </p:nvSpPr>
        <p:spPr>
          <a:xfrm>
            <a:off x="3515557" y="2831977"/>
            <a:ext cx="905522" cy="369332"/>
          </a:xfrm>
          <a:prstGeom prst="rect">
            <a:avLst/>
          </a:prstGeom>
          <a:noFill/>
        </p:spPr>
        <p:txBody>
          <a:bodyPr wrap="square" rtlCol="0">
            <a:spAutoFit/>
          </a:bodyPr>
          <a:lstStyle/>
          <a:p>
            <a:r>
              <a:rPr lang="fr-BE" dirty="0"/>
              <a:t>Père</a:t>
            </a:r>
          </a:p>
        </p:txBody>
      </p:sp>
      <p:sp>
        <p:nvSpPr>
          <p:cNvPr id="9" name="ZoneTexte 8">
            <a:extLst>
              <a:ext uri="{FF2B5EF4-FFF2-40B4-BE49-F238E27FC236}">
                <a16:creationId xmlns:a16="http://schemas.microsoft.com/office/drawing/2014/main" id="{08891773-92CA-44E9-AE38-1AA0E8AEC02D}"/>
              </a:ext>
            </a:extLst>
          </p:cNvPr>
          <p:cNvSpPr txBox="1"/>
          <p:nvPr/>
        </p:nvSpPr>
        <p:spPr>
          <a:xfrm>
            <a:off x="5584054" y="2831977"/>
            <a:ext cx="781235" cy="369332"/>
          </a:xfrm>
          <a:prstGeom prst="rect">
            <a:avLst/>
          </a:prstGeom>
          <a:noFill/>
        </p:spPr>
        <p:txBody>
          <a:bodyPr wrap="square" rtlCol="0">
            <a:spAutoFit/>
          </a:bodyPr>
          <a:lstStyle/>
          <a:p>
            <a:r>
              <a:rPr lang="fr-BE" dirty="0"/>
              <a:t>Mère</a:t>
            </a:r>
          </a:p>
        </p:txBody>
      </p:sp>
      <p:cxnSp>
        <p:nvCxnSpPr>
          <p:cNvPr id="11" name="Connecteur droit avec flèche 10">
            <a:extLst>
              <a:ext uri="{FF2B5EF4-FFF2-40B4-BE49-F238E27FC236}">
                <a16:creationId xmlns:a16="http://schemas.microsoft.com/office/drawing/2014/main" id="{8DAE5D55-7660-49DA-9391-3319FFA3BF7F}"/>
              </a:ext>
            </a:extLst>
          </p:cNvPr>
          <p:cNvCxnSpPr/>
          <p:nvPr/>
        </p:nvCxnSpPr>
        <p:spPr>
          <a:xfrm flipH="1">
            <a:off x="3231472" y="3429000"/>
            <a:ext cx="736846"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FF44C2B2-7901-4324-ACC9-5B87AB71AA5C}"/>
              </a:ext>
            </a:extLst>
          </p:cNvPr>
          <p:cNvSpPr txBox="1"/>
          <p:nvPr/>
        </p:nvSpPr>
        <p:spPr>
          <a:xfrm>
            <a:off x="2858610" y="4518734"/>
            <a:ext cx="27520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7FC47AE9-333E-4428-BD7A-46CB351E37DE}"/>
              </a:ext>
            </a:extLst>
          </p:cNvPr>
          <p:cNvCxnSpPr/>
          <p:nvPr/>
        </p:nvCxnSpPr>
        <p:spPr>
          <a:xfrm>
            <a:off x="5752730" y="3429000"/>
            <a:ext cx="710214"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70435E7D-C4A6-499D-9973-D1299A4B7827}"/>
              </a:ext>
            </a:extLst>
          </p:cNvPr>
          <p:cNvSpPr txBox="1"/>
          <p:nvPr/>
        </p:nvSpPr>
        <p:spPr>
          <a:xfrm>
            <a:off x="6610879" y="4462501"/>
            <a:ext cx="324034" cy="369332"/>
          </a:xfrm>
          <a:prstGeom prst="rect">
            <a:avLst/>
          </a:prstGeom>
          <a:noFill/>
        </p:spPr>
        <p:txBody>
          <a:bodyPr wrap="square" rtlCol="0">
            <a:spAutoFit/>
          </a:bodyPr>
          <a:lstStyle/>
          <a:p>
            <a:r>
              <a:rPr lang="fr-BE" dirty="0"/>
              <a:t>B</a:t>
            </a:r>
          </a:p>
        </p:txBody>
      </p:sp>
      <p:sp>
        <p:nvSpPr>
          <p:cNvPr id="16" name="Flèche : courbe vers la gauche 15">
            <a:extLst>
              <a:ext uri="{FF2B5EF4-FFF2-40B4-BE49-F238E27FC236}">
                <a16:creationId xmlns:a16="http://schemas.microsoft.com/office/drawing/2014/main" id="{C0BDA76D-2380-4BA8-BE1D-A2AFE57D6B1E}"/>
              </a:ext>
            </a:extLst>
          </p:cNvPr>
          <p:cNvSpPr/>
          <p:nvPr/>
        </p:nvSpPr>
        <p:spPr>
          <a:xfrm>
            <a:off x="7017797" y="3116062"/>
            <a:ext cx="554856" cy="1715771"/>
          </a:xfrm>
          <a:prstGeom prst="curvedLef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solidFill>
                <a:schemeClr val="tx1"/>
              </a:solidFill>
            </a:endParaRPr>
          </a:p>
        </p:txBody>
      </p:sp>
      <p:sp>
        <p:nvSpPr>
          <p:cNvPr id="17" name="ZoneTexte 16">
            <a:extLst>
              <a:ext uri="{FF2B5EF4-FFF2-40B4-BE49-F238E27FC236}">
                <a16:creationId xmlns:a16="http://schemas.microsoft.com/office/drawing/2014/main" id="{EDCEEA9A-30D9-4F99-875B-36EB2790B46A}"/>
              </a:ext>
            </a:extLst>
          </p:cNvPr>
          <p:cNvSpPr txBox="1"/>
          <p:nvPr/>
        </p:nvSpPr>
        <p:spPr>
          <a:xfrm>
            <a:off x="7736890" y="3789281"/>
            <a:ext cx="630314" cy="369332"/>
          </a:xfrm>
          <a:prstGeom prst="rect">
            <a:avLst/>
          </a:prstGeom>
          <a:noFill/>
        </p:spPr>
        <p:txBody>
          <a:bodyPr wrap="square" rtlCol="0">
            <a:spAutoFit/>
          </a:bodyPr>
          <a:lstStyle/>
          <a:p>
            <a:r>
              <a:rPr lang="fr-BE" dirty="0"/>
              <a:t>50</a:t>
            </a:r>
          </a:p>
        </p:txBody>
      </p:sp>
    </p:spTree>
    <p:extLst>
      <p:ext uri="{BB962C8B-B14F-4D97-AF65-F5344CB8AC3E}">
        <p14:creationId xmlns:p14="http://schemas.microsoft.com/office/powerpoint/2010/main" val="26338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830997"/>
          </a:xfrm>
          <a:prstGeom prst="rect">
            <a:avLst/>
          </a:prstGeom>
          <a:noFill/>
        </p:spPr>
        <p:txBody>
          <a:bodyPr wrap="square">
            <a:spAutoFit/>
          </a:bodyPr>
          <a:lstStyle/>
          <a:p>
            <a:r>
              <a:rPr lang="fr-BE" sz="2400" b="1" u="sng" dirty="0"/>
              <a:t>Deuxième situation</a:t>
            </a:r>
          </a:p>
          <a:p>
            <a:r>
              <a:rPr lang="fr-BE" sz="2400" u="sng" dirty="0"/>
              <a:t>Sous-hypothèse 2 </a:t>
            </a:r>
          </a:p>
        </p:txBody>
      </p:sp>
      <p:sp>
        <p:nvSpPr>
          <p:cNvPr id="7" name="Ellipse 6">
            <a:extLst>
              <a:ext uri="{FF2B5EF4-FFF2-40B4-BE49-F238E27FC236}">
                <a16:creationId xmlns:a16="http://schemas.microsoft.com/office/drawing/2014/main" id="{28A6FE73-968F-450E-9223-CC95EDF36CA4}"/>
              </a:ext>
            </a:extLst>
          </p:cNvPr>
          <p:cNvSpPr/>
          <p:nvPr/>
        </p:nvSpPr>
        <p:spPr>
          <a:xfrm>
            <a:off x="2768301" y="2598003"/>
            <a:ext cx="4341181" cy="830997"/>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p>
        </p:txBody>
      </p:sp>
      <p:sp>
        <p:nvSpPr>
          <p:cNvPr id="8" name="ZoneTexte 7">
            <a:extLst>
              <a:ext uri="{FF2B5EF4-FFF2-40B4-BE49-F238E27FC236}">
                <a16:creationId xmlns:a16="http://schemas.microsoft.com/office/drawing/2014/main" id="{B7D23254-E915-4E66-99BD-ED6E1B36F1BB}"/>
              </a:ext>
            </a:extLst>
          </p:cNvPr>
          <p:cNvSpPr txBox="1"/>
          <p:nvPr/>
        </p:nvSpPr>
        <p:spPr>
          <a:xfrm>
            <a:off x="3515557" y="2831977"/>
            <a:ext cx="905522" cy="369332"/>
          </a:xfrm>
          <a:prstGeom prst="rect">
            <a:avLst/>
          </a:prstGeom>
          <a:noFill/>
        </p:spPr>
        <p:txBody>
          <a:bodyPr wrap="square" rtlCol="0">
            <a:spAutoFit/>
          </a:bodyPr>
          <a:lstStyle/>
          <a:p>
            <a:r>
              <a:rPr lang="fr-BE" dirty="0"/>
              <a:t>Père</a:t>
            </a:r>
          </a:p>
        </p:txBody>
      </p:sp>
      <p:sp>
        <p:nvSpPr>
          <p:cNvPr id="9" name="ZoneTexte 8">
            <a:extLst>
              <a:ext uri="{FF2B5EF4-FFF2-40B4-BE49-F238E27FC236}">
                <a16:creationId xmlns:a16="http://schemas.microsoft.com/office/drawing/2014/main" id="{08891773-92CA-44E9-AE38-1AA0E8AEC02D}"/>
              </a:ext>
            </a:extLst>
          </p:cNvPr>
          <p:cNvSpPr txBox="1"/>
          <p:nvPr/>
        </p:nvSpPr>
        <p:spPr>
          <a:xfrm>
            <a:off x="5584054" y="2831977"/>
            <a:ext cx="781235" cy="369332"/>
          </a:xfrm>
          <a:prstGeom prst="rect">
            <a:avLst/>
          </a:prstGeom>
          <a:noFill/>
        </p:spPr>
        <p:txBody>
          <a:bodyPr wrap="square" rtlCol="0">
            <a:spAutoFit/>
          </a:bodyPr>
          <a:lstStyle/>
          <a:p>
            <a:r>
              <a:rPr lang="fr-BE" dirty="0"/>
              <a:t>Mère</a:t>
            </a:r>
          </a:p>
        </p:txBody>
      </p:sp>
      <p:cxnSp>
        <p:nvCxnSpPr>
          <p:cNvPr id="11" name="Connecteur droit avec flèche 10">
            <a:extLst>
              <a:ext uri="{FF2B5EF4-FFF2-40B4-BE49-F238E27FC236}">
                <a16:creationId xmlns:a16="http://schemas.microsoft.com/office/drawing/2014/main" id="{8DAE5D55-7660-49DA-9391-3319FFA3BF7F}"/>
              </a:ext>
            </a:extLst>
          </p:cNvPr>
          <p:cNvCxnSpPr/>
          <p:nvPr/>
        </p:nvCxnSpPr>
        <p:spPr>
          <a:xfrm flipH="1">
            <a:off x="3231472" y="3429000"/>
            <a:ext cx="736846"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FF44C2B2-7901-4324-ACC9-5B87AB71AA5C}"/>
              </a:ext>
            </a:extLst>
          </p:cNvPr>
          <p:cNvSpPr txBox="1"/>
          <p:nvPr/>
        </p:nvSpPr>
        <p:spPr>
          <a:xfrm>
            <a:off x="2858610" y="4518734"/>
            <a:ext cx="27520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7FC47AE9-333E-4428-BD7A-46CB351E37DE}"/>
              </a:ext>
            </a:extLst>
          </p:cNvPr>
          <p:cNvCxnSpPr/>
          <p:nvPr/>
        </p:nvCxnSpPr>
        <p:spPr>
          <a:xfrm>
            <a:off x="5752730" y="3429000"/>
            <a:ext cx="710214"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70435E7D-C4A6-499D-9973-D1299A4B7827}"/>
              </a:ext>
            </a:extLst>
          </p:cNvPr>
          <p:cNvSpPr txBox="1"/>
          <p:nvPr/>
        </p:nvSpPr>
        <p:spPr>
          <a:xfrm>
            <a:off x="6610879" y="4462501"/>
            <a:ext cx="324034" cy="369332"/>
          </a:xfrm>
          <a:prstGeom prst="rect">
            <a:avLst/>
          </a:prstGeom>
          <a:noFill/>
        </p:spPr>
        <p:txBody>
          <a:bodyPr wrap="square" rtlCol="0">
            <a:spAutoFit/>
          </a:bodyPr>
          <a:lstStyle/>
          <a:p>
            <a:r>
              <a:rPr lang="fr-BE" dirty="0"/>
              <a:t>B</a:t>
            </a:r>
          </a:p>
        </p:txBody>
      </p:sp>
      <p:cxnSp>
        <p:nvCxnSpPr>
          <p:cNvPr id="5" name="Connecteur : en arc 4">
            <a:extLst>
              <a:ext uri="{FF2B5EF4-FFF2-40B4-BE49-F238E27FC236}">
                <a16:creationId xmlns:a16="http://schemas.microsoft.com/office/drawing/2014/main" id="{F54C732F-3663-4C81-A6CF-62208AD864B3}"/>
              </a:ext>
            </a:extLst>
          </p:cNvPr>
          <p:cNvCxnSpPr>
            <a:endCxn id="15" idx="0"/>
          </p:cNvCxnSpPr>
          <p:nvPr/>
        </p:nvCxnSpPr>
        <p:spPr>
          <a:xfrm rot="5400000">
            <a:off x="6231005" y="3675709"/>
            <a:ext cx="1328684" cy="244901"/>
          </a:xfrm>
          <a:prstGeom prst="curvedConnector3">
            <a:avLst/>
          </a:prstGeom>
          <a:ln>
            <a:tailEnd type="triangle"/>
          </a:ln>
        </p:spPr>
        <p:style>
          <a:lnRef idx="3">
            <a:schemeClr val="accent5"/>
          </a:lnRef>
          <a:fillRef idx="0">
            <a:schemeClr val="accent5"/>
          </a:fillRef>
          <a:effectRef idx="2">
            <a:schemeClr val="accent5"/>
          </a:effectRef>
          <a:fontRef idx="minor">
            <a:schemeClr val="tx1"/>
          </a:fontRef>
        </p:style>
      </p:cxnSp>
      <p:sp>
        <p:nvSpPr>
          <p:cNvPr id="10" name="ZoneTexte 9">
            <a:extLst>
              <a:ext uri="{FF2B5EF4-FFF2-40B4-BE49-F238E27FC236}">
                <a16:creationId xmlns:a16="http://schemas.microsoft.com/office/drawing/2014/main" id="{9EFE4721-3391-44D7-B8ED-9C6BF5CD3D60}"/>
              </a:ext>
            </a:extLst>
          </p:cNvPr>
          <p:cNvSpPr txBox="1"/>
          <p:nvPr/>
        </p:nvSpPr>
        <p:spPr>
          <a:xfrm>
            <a:off x="7190913" y="3639845"/>
            <a:ext cx="1988598" cy="369332"/>
          </a:xfrm>
          <a:prstGeom prst="rect">
            <a:avLst/>
          </a:prstGeom>
          <a:noFill/>
        </p:spPr>
        <p:txBody>
          <a:bodyPr wrap="square" rtlCol="0">
            <a:spAutoFit/>
          </a:bodyPr>
          <a:lstStyle/>
          <a:p>
            <a:r>
              <a:rPr lang="fr-BE" dirty="0"/>
              <a:t>Créance de 50</a:t>
            </a:r>
          </a:p>
        </p:txBody>
      </p:sp>
    </p:spTree>
    <p:extLst>
      <p:ext uri="{BB962C8B-B14F-4D97-AF65-F5344CB8AC3E}">
        <p14:creationId xmlns:p14="http://schemas.microsoft.com/office/powerpoint/2010/main" val="2488850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F04E40-2812-4281-AD25-3A996F276FA1}"/>
              </a:ext>
            </a:extLst>
          </p:cNvPr>
          <p:cNvSpPr txBox="1"/>
          <p:nvPr/>
        </p:nvSpPr>
        <p:spPr>
          <a:xfrm>
            <a:off x="696897" y="352433"/>
            <a:ext cx="6098958" cy="615553"/>
          </a:xfrm>
          <a:prstGeom prst="rect">
            <a:avLst/>
          </a:prstGeom>
          <a:noFill/>
        </p:spPr>
        <p:txBody>
          <a:bodyPr wrap="square">
            <a:spAutoFit/>
          </a:bodyPr>
          <a:lstStyle/>
          <a:p>
            <a:pPr algn="l"/>
            <a:r>
              <a:rPr lang="fr-BE" sz="3400" b="1" dirty="0">
                <a:solidFill>
                  <a:srgbClr val="C0ACD9"/>
                </a:solidFill>
                <a:latin typeface="Arial" panose="020B0604020202020204" pitchFamily="34" charset="0"/>
                <a:cs typeface="Arial" panose="020B0604020202020204" pitchFamily="34" charset="0"/>
              </a:rPr>
              <a:t>Aspects pratiques</a:t>
            </a:r>
          </a:p>
        </p:txBody>
      </p:sp>
      <p:sp>
        <p:nvSpPr>
          <p:cNvPr id="4" name="Rectangle 3">
            <a:extLst>
              <a:ext uri="{FF2B5EF4-FFF2-40B4-BE49-F238E27FC236}">
                <a16:creationId xmlns:a16="http://schemas.microsoft.com/office/drawing/2014/main" id="{91E38022-A5F0-4FEA-BF38-BD8B1DA0600F}"/>
              </a:ext>
            </a:extLst>
          </p:cNvPr>
          <p:cNvSpPr/>
          <p:nvPr/>
        </p:nvSpPr>
        <p:spPr>
          <a:xfrm>
            <a:off x="2768301" y="1012290"/>
            <a:ext cx="6734287" cy="182880"/>
          </a:xfrm>
          <a:prstGeom prst="rect">
            <a:avLst/>
          </a:prstGeom>
          <a:solidFill>
            <a:srgbClr val="C0A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ZoneTexte 5">
            <a:extLst>
              <a:ext uri="{FF2B5EF4-FFF2-40B4-BE49-F238E27FC236}">
                <a16:creationId xmlns:a16="http://schemas.microsoft.com/office/drawing/2014/main" id="{E08D5271-79B4-434B-9101-014EBB2FE49B}"/>
              </a:ext>
            </a:extLst>
          </p:cNvPr>
          <p:cNvSpPr txBox="1"/>
          <p:nvPr/>
        </p:nvSpPr>
        <p:spPr>
          <a:xfrm>
            <a:off x="918839" y="1524285"/>
            <a:ext cx="6098958" cy="830997"/>
          </a:xfrm>
          <a:prstGeom prst="rect">
            <a:avLst/>
          </a:prstGeom>
          <a:noFill/>
        </p:spPr>
        <p:txBody>
          <a:bodyPr wrap="square">
            <a:spAutoFit/>
          </a:bodyPr>
          <a:lstStyle/>
          <a:p>
            <a:r>
              <a:rPr lang="fr-BE" sz="2400" b="1" u="sng" dirty="0"/>
              <a:t>Deuxième situation</a:t>
            </a:r>
          </a:p>
          <a:p>
            <a:r>
              <a:rPr lang="fr-BE" sz="2400" u="sng" dirty="0"/>
              <a:t>Sous-hypothèse 3 </a:t>
            </a:r>
          </a:p>
        </p:txBody>
      </p:sp>
      <p:sp>
        <p:nvSpPr>
          <p:cNvPr id="7" name="Ellipse 6">
            <a:extLst>
              <a:ext uri="{FF2B5EF4-FFF2-40B4-BE49-F238E27FC236}">
                <a16:creationId xmlns:a16="http://schemas.microsoft.com/office/drawing/2014/main" id="{28A6FE73-968F-450E-9223-CC95EDF36CA4}"/>
              </a:ext>
            </a:extLst>
          </p:cNvPr>
          <p:cNvSpPr/>
          <p:nvPr/>
        </p:nvSpPr>
        <p:spPr>
          <a:xfrm>
            <a:off x="2768301" y="2598003"/>
            <a:ext cx="4341181" cy="830997"/>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BE"/>
          </a:p>
        </p:txBody>
      </p:sp>
      <p:sp>
        <p:nvSpPr>
          <p:cNvPr id="8" name="ZoneTexte 7">
            <a:extLst>
              <a:ext uri="{FF2B5EF4-FFF2-40B4-BE49-F238E27FC236}">
                <a16:creationId xmlns:a16="http://schemas.microsoft.com/office/drawing/2014/main" id="{B7D23254-E915-4E66-99BD-ED6E1B36F1BB}"/>
              </a:ext>
            </a:extLst>
          </p:cNvPr>
          <p:cNvSpPr txBox="1"/>
          <p:nvPr/>
        </p:nvSpPr>
        <p:spPr>
          <a:xfrm>
            <a:off x="3515557" y="2831977"/>
            <a:ext cx="905522" cy="369332"/>
          </a:xfrm>
          <a:prstGeom prst="rect">
            <a:avLst/>
          </a:prstGeom>
          <a:noFill/>
        </p:spPr>
        <p:txBody>
          <a:bodyPr wrap="square" rtlCol="0">
            <a:spAutoFit/>
          </a:bodyPr>
          <a:lstStyle/>
          <a:p>
            <a:r>
              <a:rPr lang="fr-BE" dirty="0"/>
              <a:t>Père</a:t>
            </a:r>
          </a:p>
        </p:txBody>
      </p:sp>
      <p:sp>
        <p:nvSpPr>
          <p:cNvPr id="9" name="ZoneTexte 8">
            <a:extLst>
              <a:ext uri="{FF2B5EF4-FFF2-40B4-BE49-F238E27FC236}">
                <a16:creationId xmlns:a16="http://schemas.microsoft.com/office/drawing/2014/main" id="{08891773-92CA-44E9-AE38-1AA0E8AEC02D}"/>
              </a:ext>
            </a:extLst>
          </p:cNvPr>
          <p:cNvSpPr txBox="1"/>
          <p:nvPr/>
        </p:nvSpPr>
        <p:spPr>
          <a:xfrm>
            <a:off x="5584054" y="2831977"/>
            <a:ext cx="781235" cy="369332"/>
          </a:xfrm>
          <a:prstGeom prst="rect">
            <a:avLst/>
          </a:prstGeom>
          <a:noFill/>
        </p:spPr>
        <p:txBody>
          <a:bodyPr wrap="square" rtlCol="0">
            <a:spAutoFit/>
          </a:bodyPr>
          <a:lstStyle/>
          <a:p>
            <a:r>
              <a:rPr lang="fr-BE" dirty="0"/>
              <a:t>Mère</a:t>
            </a:r>
          </a:p>
        </p:txBody>
      </p:sp>
      <p:cxnSp>
        <p:nvCxnSpPr>
          <p:cNvPr id="11" name="Connecteur droit avec flèche 10">
            <a:extLst>
              <a:ext uri="{FF2B5EF4-FFF2-40B4-BE49-F238E27FC236}">
                <a16:creationId xmlns:a16="http://schemas.microsoft.com/office/drawing/2014/main" id="{8DAE5D55-7660-49DA-9391-3319FFA3BF7F}"/>
              </a:ext>
            </a:extLst>
          </p:cNvPr>
          <p:cNvCxnSpPr/>
          <p:nvPr/>
        </p:nvCxnSpPr>
        <p:spPr>
          <a:xfrm flipH="1">
            <a:off x="3231472" y="3429000"/>
            <a:ext cx="736846"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FF44C2B2-7901-4324-ACC9-5B87AB71AA5C}"/>
              </a:ext>
            </a:extLst>
          </p:cNvPr>
          <p:cNvSpPr txBox="1"/>
          <p:nvPr/>
        </p:nvSpPr>
        <p:spPr>
          <a:xfrm>
            <a:off x="2858610" y="4518734"/>
            <a:ext cx="275207" cy="400110"/>
          </a:xfrm>
          <a:prstGeom prst="rect">
            <a:avLst/>
          </a:prstGeom>
          <a:noFill/>
        </p:spPr>
        <p:txBody>
          <a:bodyPr wrap="square" rtlCol="0">
            <a:spAutoFit/>
          </a:bodyPr>
          <a:lstStyle/>
          <a:p>
            <a:r>
              <a:rPr lang="fr-BE" sz="2000" dirty="0"/>
              <a:t>A</a:t>
            </a:r>
          </a:p>
        </p:txBody>
      </p:sp>
      <p:cxnSp>
        <p:nvCxnSpPr>
          <p:cNvPr id="14" name="Connecteur droit avec flèche 13">
            <a:extLst>
              <a:ext uri="{FF2B5EF4-FFF2-40B4-BE49-F238E27FC236}">
                <a16:creationId xmlns:a16="http://schemas.microsoft.com/office/drawing/2014/main" id="{7FC47AE9-333E-4428-BD7A-46CB351E37DE}"/>
              </a:ext>
            </a:extLst>
          </p:cNvPr>
          <p:cNvCxnSpPr/>
          <p:nvPr/>
        </p:nvCxnSpPr>
        <p:spPr>
          <a:xfrm>
            <a:off x="5752730" y="3429000"/>
            <a:ext cx="710214" cy="1116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70435E7D-C4A6-499D-9973-D1299A4B7827}"/>
              </a:ext>
            </a:extLst>
          </p:cNvPr>
          <p:cNvSpPr txBox="1"/>
          <p:nvPr/>
        </p:nvSpPr>
        <p:spPr>
          <a:xfrm>
            <a:off x="6610879" y="4462501"/>
            <a:ext cx="324034" cy="369332"/>
          </a:xfrm>
          <a:prstGeom prst="rect">
            <a:avLst/>
          </a:prstGeom>
          <a:noFill/>
        </p:spPr>
        <p:txBody>
          <a:bodyPr wrap="square" rtlCol="0">
            <a:spAutoFit/>
          </a:bodyPr>
          <a:lstStyle/>
          <a:p>
            <a:r>
              <a:rPr lang="fr-BE" dirty="0"/>
              <a:t>B</a:t>
            </a:r>
          </a:p>
        </p:txBody>
      </p:sp>
      <p:cxnSp>
        <p:nvCxnSpPr>
          <p:cNvPr id="13" name="Connecteur : en arc 12">
            <a:extLst>
              <a:ext uri="{FF2B5EF4-FFF2-40B4-BE49-F238E27FC236}">
                <a16:creationId xmlns:a16="http://schemas.microsoft.com/office/drawing/2014/main" id="{E4190B67-FFDB-4F79-97E2-BD2F829DD42B}"/>
              </a:ext>
            </a:extLst>
          </p:cNvPr>
          <p:cNvCxnSpPr/>
          <p:nvPr/>
        </p:nvCxnSpPr>
        <p:spPr>
          <a:xfrm>
            <a:off x="3338004" y="4718789"/>
            <a:ext cx="3027285" cy="12700"/>
          </a:xfrm>
          <a:prstGeom prst="curvedConnector3">
            <a:avLst/>
          </a:prstGeom>
          <a:ln>
            <a:tailEnd type="triangle"/>
          </a:ln>
        </p:spPr>
        <p:style>
          <a:lnRef idx="3">
            <a:schemeClr val="accent5"/>
          </a:lnRef>
          <a:fillRef idx="0">
            <a:schemeClr val="accent5"/>
          </a:fillRef>
          <a:effectRef idx="2">
            <a:schemeClr val="accent5"/>
          </a:effectRef>
          <a:fontRef idx="minor">
            <a:schemeClr val="tx1"/>
          </a:fontRef>
        </p:style>
      </p:cxnSp>
      <p:sp>
        <p:nvSpPr>
          <p:cNvPr id="16" name="ZoneTexte 15">
            <a:extLst>
              <a:ext uri="{FF2B5EF4-FFF2-40B4-BE49-F238E27FC236}">
                <a16:creationId xmlns:a16="http://schemas.microsoft.com/office/drawing/2014/main" id="{D94BB6FC-0D99-4742-8C1F-2359E0287AFB}"/>
              </a:ext>
            </a:extLst>
          </p:cNvPr>
          <p:cNvSpPr txBox="1"/>
          <p:nvPr/>
        </p:nvSpPr>
        <p:spPr>
          <a:xfrm>
            <a:off x="3968318" y="4918844"/>
            <a:ext cx="1740023" cy="369332"/>
          </a:xfrm>
          <a:prstGeom prst="rect">
            <a:avLst/>
          </a:prstGeom>
          <a:noFill/>
        </p:spPr>
        <p:txBody>
          <a:bodyPr wrap="square" rtlCol="0">
            <a:spAutoFit/>
          </a:bodyPr>
          <a:lstStyle/>
          <a:p>
            <a:r>
              <a:rPr lang="fr-BE" dirty="0"/>
              <a:t>Créance de 25</a:t>
            </a:r>
          </a:p>
        </p:txBody>
      </p:sp>
      <p:sp>
        <p:nvSpPr>
          <p:cNvPr id="17" name="ZoneTexte 16">
            <a:extLst>
              <a:ext uri="{FF2B5EF4-FFF2-40B4-BE49-F238E27FC236}">
                <a16:creationId xmlns:a16="http://schemas.microsoft.com/office/drawing/2014/main" id="{5B883689-AE20-40EB-ACE8-6BB2BD4A2C57}"/>
              </a:ext>
            </a:extLst>
          </p:cNvPr>
          <p:cNvSpPr txBox="1"/>
          <p:nvPr/>
        </p:nvSpPr>
        <p:spPr>
          <a:xfrm>
            <a:off x="7752155" y="3460553"/>
            <a:ext cx="1811045" cy="646331"/>
          </a:xfrm>
          <a:prstGeom prst="rect">
            <a:avLst/>
          </a:prstGeom>
          <a:noFill/>
        </p:spPr>
        <p:txBody>
          <a:bodyPr wrap="square" rtlCol="0">
            <a:spAutoFit/>
          </a:bodyPr>
          <a:lstStyle/>
          <a:p>
            <a:pPr algn="ctr"/>
            <a:r>
              <a:rPr lang="fr-BE" b="1" dirty="0">
                <a:solidFill>
                  <a:srgbClr val="FF0000"/>
                </a:solidFill>
              </a:rPr>
              <a:t>Attention à la fiscalité !</a:t>
            </a:r>
          </a:p>
        </p:txBody>
      </p:sp>
    </p:spTree>
    <p:extLst>
      <p:ext uri="{BB962C8B-B14F-4D97-AF65-F5344CB8AC3E}">
        <p14:creationId xmlns:p14="http://schemas.microsoft.com/office/powerpoint/2010/main" val="1770343532"/>
      </p:ext>
    </p:extLst>
  </p:cSld>
  <p:clrMapOvr>
    <a:masterClrMapping/>
  </p:clrMapOvr>
</p:sld>
</file>

<file path=ppt/theme/theme1.xml><?xml version="1.0" encoding="utf-8"?>
<a:theme xmlns:a="http://schemas.openxmlformats.org/drawingml/2006/main" name="Facette">
  <a:themeElements>
    <a:clrScheme name="Personnalisé 2">
      <a:dk1>
        <a:sysClr val="windowText" lastClr="000000"/>
      </a:dk1>
      <a:lt1>
        <a:sysClr val="window" lastClr="FFFFFF"/>
      </a:lt1>
      <a:dk2>
        <a:srgbClr val="2C3C43"/>
      </a:dk2>
      <a:lt2>
        <a:srgbClr val="EBEBEB"/>
      </a:lt2>
      <a:accent1>
        <a:srgbClr val="542378"/>
      </a:accent1>
      <a:accent2>
        <a:srgbClr val="D1C8E2"/>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6836B0F-2395-43B9-BBEF-90A78CA70F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440</TotalTime>
  <Words>2825</Words>
  <Application>Microsoft Macintosh PowerPoint</Application>
  <PresentationFormat>Grand écran</PresentationFormat>
  <Paragraphs>304</Paragraphs>
  <Slides>52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52</vt:i4>
      </vt:variant>
    </vt:vector>
  </HeadingPairs>
  <TitlesOfParts>
    <vt:vector size="59" baseType="lpstr">
      <vt:lpstr>Arial</vt:lpstr>
      <vt:lpstr>Calibri</vt:lpstr>
      <vt:lpstr>Cambria Math</vt:lpstr>
      <vt:lpstr>Source Sans Pro</vt:lpstr>
      <vt:lpstr>Trebuchet MS</vt:lpstr>
      <vt:lpstr>Wingdings 3</vt:lpstr>
      <vt:lpstr>Facette</vt:lpstr>
      <vt:lpstr>   C.I.D.N.  Pactes successoraux autorisés: de l'alchimie à la pratique</vt:lpstr>
      <vt:lpstr>   Le pacte successoral global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pactes successoraux ponctuels relatifs à la réduction</vt:lpstr>
      <vt:lpstr>Présentation PowerPoint</vt:lpstr>
      <vt:lpstr>RAAR  (anc. C. civ., art. 918)</vt:lpstr>
      <vt:lpstr>Modèle de clause à insérer dans l’acte de donation ou dans une convention ultérieure</vt:lpstr>
      <vt:lpstr>Présentation PowerPoint</vt:lpstr>
      <vt:lpstr>Présentation PowerPoint</vt:lpstr>
      <vt:lpstr>Présentation PowerPoint</vt:lpstr>
      <vt:lpstr>Pacte de renonciation à l’action contre le tiers  (anc. C. civ., art. 924, al. 4)</vt:lpstr>
      <vt:lpstr>Présentation PowerPoint</vt:lpstr>
      <vt:lpstr>Pacte Valkeniers (anc. C. civ., art. 1388, al. 2 et 3)</vt:lpstr>
      <vt:lpstr>Extrait de l’article 1388, al. 2</vt:lpstr>
      <vt:lpstr>Les pactes successoraux ponctuels relatifs au rapport</vt:lpstr>
      <vt:lpstr>Présentation PowerPoint</vt:lpstr>
      <vt:lpstr>Convention de transmutation (anc. C. civ., art. 843/1)</vt:lpstr>
      <vt:lpstr>Présentation PowerPoint</vt:lpstr>
      <vt:lpstr>Présentation PowerPoint</vt:lpstr>
      <vt:lpstr>Impact de la convention de transmutation sur les opérations de réduction</vt:lpstr>
      <vt:lpstr>Exemple</vt:lpstr>
      <vt:lpstr>Présentation PowerPoint</vt:lpstr>
      <vt:lpstr>Le rapport pour autrui  (anc. C. civ., art. 845 §2)</vt:lpstr>
      <vt:lpstr>Présentation PowerPoint</vt:lpstr>
      <vt:lpstr>Quelle est la valeur à rapporter ? </vt:lpstr>
      <vt:lpstr>Illustration</vt:lpstr>
      <vt:lpstr>Quid si l’enfant du donateur qui s’est engagé au rapport pour autrui ne vient pas à la succession du donateur ?  </vt:lpstr>
      <vt:lpstr>Pacte successoral relatif à la valeur du bien donné – Accord des cohéritiers présomptifs (anc. C. civ., art. 858 § 5, al. 1)</vt:lpstr>
      <vt:lpstr>Quelques considérations</vt:lpstr>
      <vt:lpstr>La valeur acceptée par les cohéritiers s’impose-t-elle pour les opérations de réduction ? </vt:lpstr>
      <vt:lpstr>Présentation PowerPoint</vt:lpstr>
      <vt:lpstr>Proposition d’ajout</vt:lpstr>
      <vt:lpstr>Conséquences de l’acceptation de la valeur </vt:lpstr>
      <vt:lpstr>Pacte successoral relatif à la valeur du bien donné – Absence du droit de disposer de la pleine propriété du bien au jour de la donation  (anc. C. civ., art. 858 §5, al. 2)</vt:lpstr>
      <vt:lpstr>Présentation PowerPoint</vt:lpstr>
      <vt:lpstr>Conséquences de l’acceptation de la valeur </vt:lpstr>
      <vt:lpstr> Les pactes successoraux ponctuels à titre onéreux (anc. C. civ., art. 1100/1 §4)</vt:lpstr>
      <vt:lpstr>Présentation PowerPoint</vt:lpstr>
      <vt:lpstr>Présentation PowerPoint</vt:lpstr>
      <vt:lpstr>Présentation PowerPoint</vt:lpstr>
      <vt:lpstr>Effets du pacte visé par l’article 1100/1 §4 de l’ancien Code civil </vt:lpstr>
      <vt:lpstr>Merci pour votre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Droit Science politique Criminologie</dc:title>
  <dc:creator>Schneider Melissa</dc:creator>
  <cp:keywords/>
  <cp:lastModifiedBy>Microsoft Office User</cp:lastModifiedBy>
  <cp:revision>54</cp:revision>
  <dcterms:created xsi:type="dcterms:W3CDTF">2017-04-25T11:36:41Z</dcterms:created>
  <dcterms:modified xsi:type="dcterms:W3CDTF">2021-11-11T10:51:21Z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TC034180659991</vt:lpwstr>
  </property>
</Properties>
</file>