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90" r:id="rId4"/>
    <p:sldId id="259" r:id="rId5"/>
    <p:sldId id="268" r:id="rId6"/>
    <p:sldId id="287" r:id="rId7"/>
    <p:sldId id="273" r:id="rId8"/>
    <p:sldId id="299" r:id="rId9"/>
    <p:sldId id="275" r:id="rId10"/>
    <p:sldId id="274" r:id="rId11"/>
    <p:sldId id="300" r:id="rId12"/>
    <p:sldId id="276" r:id="rId13"/>
    <p:sldId id="301" r:id="rId14"/>
    <p:sldId id="281" r:id="rId15"/>
    <p:sldId id="29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\Desktop\R&#233;sultat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\Desktop\THESIS\Redaction\article%203\R&#233;sultat%2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9186631498169"/>
          <c:y val="1.309615861336433E-2"/>
          <c:w val="0.86330698408111894"/>
          <c:h val="0.88076072422225204"/>
        </c:manualLayout>
      </c:layout>
      <c:scatterChart>
        <c:scatterStyle val="smoothMarker"/>
        <c:varyColors val="0"/>
        <c:ser>
          <c:idx val="0"/>
          <c:order val="0"/>
          <c:tx>
            <c:v>Control</c:v>
          </c:tx>
          <c:spPr>
            <a:ln w="95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CAN!$C$2:$C$117</c:f>
              <c:numCache>
                <c:formatCode>General</c:formatCode>
                <c:ptCount val="116"/>
                <c:pt idx="0">
                  <c:v>0</c:v>
                </c:pt>
                <c:pt idx="1">
                  <c:v>1</c:v>
                </c:pt>
                <c:pt idx="2">
                  <c:v>1.2</c:v>
                </c:pt>
                <c:pt idx="3">
                  <c:v>1.4614</c:v>
                </c:pt>
                <c:pt idx="4">
                  <c:v>2.6793</c:v>
                </c:pt>
                <c:pt idx="5">
                  <c:v>2.7402000000000002</c:v>
                </c:pt>
                <c:pt idx="6">
                  <c:v>2.8010999999999999</c:v>
                </c:pt>
                <c:pt idx="7">
                  <c:v>2.8620000000000001</c:v>
                </c:pt>
                <c:pt idx="8">
                  <c:v>2.9838</c:v>
                </c:pt>
                <c:pt idx="9">
                  <c:v>3.0447000000000002</c:v>
                </c:pt>
                <c:pt idx="10">
                  <c:v>3.1663999999999999</c:v>
                </c:pt>
                <c:pt idx="11">
                  <c:v>3.2881999999999998</c:v>
                </c:pt>
                <c:pt idx="12">
                  <c:v>3.5318000000000001</c:v>
                </c:pt>
                <c:pt idx="13">
                  <c:v>3.5926999999999998</c:v>
                </c:pt>
                <c:pt idx="14">
                  <c:v>3.8536000000000001</c:v>
                </c:pt>
                <c:pt idx="15">
                  <c:v>4.1544999999999996</c:v>
                </c:pt>
                <c:pt idx="16">
                  <c:v>4.3071999999999999</c:v>
                </c:pt>
                <c:pt idx="17">
                  <c:v>4.4024999999999999</c:v>
                </c:pt>
                <c:pt idx="18">
                  <c:v>4.4234</c:v>
                </c:pt>
                <c:pt idx="19">
                  <c:v>4.5030000000000001</c:v>
                </c:pt>
                <c:pt idx="20">
                  <c:v>4.6060999999999996</c:v>
                </c:pt>
                <c:pt idx="21">
                  <c:v>4.7069999999999999</c:v>
                </c:pt>
                <c:pt idx="22">
                  <c:v>4.8079000000000001</c:v>
                </c:pt>
                <c:pt idx="23">
                  <c:v>5.0014000000000003</c:v>
                </c:pt>
                <c:pt idx="24">
                  <c:v>5.2367999999999997</c:v>
                </c:pt>
                <c:pt idx="25">
                  <c:v>5.3076999999999996</c:v>
                </c:pt>
                <c:pt idx="26">
                  <c:v>5.3586</c:v>
                </c:pt>
                <c:pt idx="27">
                  <c:v>5.6048</c:v>
                </c:pt>
                <c:pt idx="28">
                  <c:v>6.0284000000000004</c:v>
                </c:pt>
                <c:pt idx="29">
                  <c:v>6.1501999999999999</c:v>
                </c:pt>
                <c:pt idx="30">
                  <c:v>6.2720000000000002</c:v>
                </c:pt>
                <c:pt idx="31">
                  <c:v>6.3937999999999997</c:v>
                </c:pt>
                <c:pt idx="32">
                  <c:v>6.7591000000000001</c:v>
                </c:pt>
                <c:pt idx="33">
                  <c:v>7.3071999999999999</c:v>
                </c:pt>
                <c:pt idx="34">
                  <c:v>7.6725000000000003</c:v>
                </c:pt>
                <c:pt idx="35">
                  <c:v>8.0988000000000007</c:v>
                </c:pt>
                <c:pt idx="36">
                  <c:v>8.1597000000000008</c:v>
                </c:pt>
                <c:pt idx="37">
                  <c:v>8.2205999999999992</c:v>
                </c:pt>
                <c:pt idx="38">
                  <c:v>8.3423999999999996</c:v>
                </c:pt>
                <c:pt idx="39">
                  <c:v>8.4641000000000002</c:v>
                </c:pt>
                <c:pt idx="40">
                  <c:v>8.5250000000000004</c:v>
                </c:pt>
                <c:pt idx="41">
                  <c:v>8.7685999999999993</c:v>
                </c:pt>
                <c:pt idx="42">
                  <c:v>9.0731000000000002</c:v>
                </c:pt>
                <c:pt idx="43">
                  <c:v>9.3774999999999995</c:v>
                </c:pt>
                <c:pt idx="44">
                  <c:v>9.5602</c:v>
                </c:pt>
                <c:pt idx="45">
                  <c:v>9.7429000000000006</c:v>
                </c:pt>
                <c:pt idx="46">
                  <c:v>9.9255999999999993</c:v>
                </c:pt>
                <c:pt idx="47">
                  <c:v>10.1083</c:v>
                </c:pt>
                <c:pt idx="48">
                  <c:v>10.23</c:v>
                </c:pt>
                <c:pt idx="49">
                  <c:v>10.412699999999999</c:v>
                </c:pt>
                <c:pt idx="50">
                  <c:v>11.387</c:v>
                </c:pt>
                <c:pt idx="51">
                  <c:v>12.178599999999999</c:v>
                </c:pt>
                <c:pt idx="52">
                  <c:v>12.544</c:v>
                </c:pt>
                <c:pt idx="53">
                  <c:v>12.9093</c:v>
                </c:pt>
                <c:pt idx="54">
                  <c:v>14.1881</c:v>
                </c:pt>
                <c:pt idx="55">
                  <c:v>14.979699999999999</c:v>
                </c:pt>
                <c:pt idx="56">
                  <c:v>16.319400000000002</c:v>
                </c:pt>
                <c:pt idx="57">
                  <c:v>17.9026</c:v>
                </c:pt>
                <c:pt idx="58">
                  <c:v>19.364000000000001</c:v>
                </c:pt>
                <c:pt idx="59">
                  <c:v>20.521000000000001</c:v>
                </c:pt>
                <c:pt idx="60">
                  <c:v>20.703700000000001</c:v>
                </c:pt>
                <c:pt idx="61">
                  <c:v>20.825399999999998</c:v>
                </c:pt>
                <c:pt idx="62">
                  <c:v>20.947199999999999</c:v>
                </c:pt>
                <c:pt idx="63">
                  <c:v>21.3735</c:v>
                </c:pt>
                <c:pt idx="64">
                  <c:v>21.982399999999998</c:v>
                </c:pt>
                <c:pt idx="65">
                  <c:v>22.104199999999999</c:v>
                </c:pt>
                <c:pt idx="66">
                  <c:v>22.286899999999999</c:v>
                </c:pt>
                <c:pt idx="67">
                  <c:v>22.347799999999999</c:v>
                </c:pt>
                <c:pt idx="68">
                  <c:v>22.4087</c:v>
                </c:pt>
                <c:pt idx="69">
                  <c:v>22.4696</c:v>
                </c:pt>
                <c:pt idx="70">
                  <c:v>22.652200000000001</c:v>
                </c:pt>
                <c:pt idx="71">
                  <c:v>23.139399999999998</c:v>
                </c:pt>
                <c:pt idx="72">
                  <c:v>23.322099999999999</c:v>
                </c:pt>
                <c:pt idx="73">
                  <c:v>23.382899999999999</c:v>
                </c:pt>
                <c:pt idx="74">
                  <c:v>23.5047</c:v>
                </c:pt>
                <c:pt idx="75">
                  <c:v>23.7483</c:v>
                </c:pt>
                <c:pt idx="76">
                  <c:v>24.235499999999998</c:v>
                </c:pt>
                <c:pt idx="77">
                  <c:v>24.7226</c:v>
                </c:pt>
                <c:pt idx="78">
                  <c:v>25.696899999999999</c:v>
                </c:pt>
                <c:pt idx="79">
                  <c:v>25.8187</c:v>
                </c:pt>
                <c:pt idx="80">
                  <c:v>26.0014</c:v>
                </c:pt>
                <c:pt idx="81">
                  <c:v>26.9147</c:v>
                </c:pt>
                <c:pt idx="82">
                  <c:v>27.706399999999999</c:v>
                </c:pt>
                <c:pt idx="83">
                  <c:v>27.767299999999999</c:v>
                </c:pt>
                <c:pt idx="84">
                  <c:v>28.741499999999998</c:v>
                </c:pt>
                <c:pt idx="85">
                  <c:v>29.1678</c:v>
                </c:pt>
                <c:pt idx="86">
                  <c:v>29.776700000000002</c:v>
                </c:pt>
                <c:pt idx="87">
                  <c:v>30.690100000000001</c:v>
                </c:pt>
                <c:pt idx="88">
                  <c:v>31.6035</c:v>
                </c:pt>
                <c:pt idx="89">
                  <c:v>32.395099999999999</c:v>
                </c:pt>
                <c:pt idx="90">
                  <c:v>32.7605</c:v>
                </c:pt>
                <c:pt idx="91">
                  <c:v>32.821399999999997</c:v>
                </c:pt>
                <c:pt idx="92">
                  <c:v>32.882300000000001</c:v>
                </c:pt>
                <c:pt idx="93">
                  <c:v>32.943199999999997</c:v>
                </c:pt>
                <c:pt idx="94">
                  <c:v>33.004100000000001</c:v>
                </c:pt>
                <c:pt idx="95">
                  <c:v>33.064999999999998</c:v>
                </c:pt>
                <c:pt idx="96">
                  <c:v>33.125799999999998</c:v>
                </c:pt>
                <c:pt idx="97">
                  <c:v>33.186700000000002</c:v>
                </c:pt>
                <c:pt idx="98">
                  <c:v>33.247599999999998</c:v>
                </c:pt>
                <c:pt idx="99">
                  <c:v>33.430300000000003</c:v>
                </c:pt>
                <c:pt idx="100">
                  <c:v>33.795699999999997</c:v>
                </c:pt>
                <c:pt idx="101">
                  <c:v>34.282800000000002</c:v>
                </c:pt>
                <c:pt idx="102">
                  <c:v>34.404600000000002</c:v>
                </c:pt>
                <c:pt idx="103">
                  <c:v>34.465499999999999</c:v>
                </c:pt>
                <c:pt idx="104">
                  <c:v>34.526400000000002</c:v>
                </c:pt>
                <c:pt idx="105">
                  <c:v>34.648200000000003</c:v>
                </c:pt>
                <c:pt idx="106">
                  <c:v>35.9878</c:v>
                </c:pt>
                <c:pt idx="107">
                  <c:v>36.353200000000001</c:v>
                </c:pt>
                <c:pt idx="108">
                  <c:v>36.596800000000002</c:v>
                </c:pt>
                <c:pt idx="109">
                  <c:v>37.023000000000003</c:v>
                </c:pt>
                <c:pt idx="110">
                  <c:v>38.362699999999997</c:v>
                </c:pt>
                <c:pt idx="111">
                  <c:v>39.519599999999997</c:v>
                </c:pt>
                <c:pt idx="112">
                  <c:v>40.981099999999998</c:v>
                </c:pt>
                <c:pt idx="113">
                  <c:v>42.198900000000002</c:v>
                </c:pt>
                <c:pt idx="114">
                  <c:v>43.660400000000003</c:v>
                </c:pt>
                <c:pt idx="115">
                  <c:v>45.060899999999997</c:v>
                </c:pt>
              </c:numCache>
            </c:numRef>
          </c:xVal>
          <c:yVal>
            <c:numRef>
              <c:f>CAN!$D$2:$D$117</c:f>
              <c:numCache>
                <c:formatCode>General</c:formatCode>
                <c:ptCount val="116"/>
                <c:pt idx="0">
                  <c:v>0</c:v>
                </c:pt>
                <c:pt idx="1">
                  <c:v>0</c:v>
                </c:pt>
                <c:pt idx="2">
                  <c:v>1000</c:v>
                </c:pt>
                <c:pt idx="3" formatCode="0.00E+00">
                  <c:v>83000</c:v>
                </c:pt>
                <c:pt idx="4" formatCode="0.00E+00">
                  <c:v>278100</c:v>
                </c:pt>
                <c:pt idx="5" formatCode="0.00E+00">
                  <c:v>977300</c:v>
                </c:pt>
                <c:pt idx="6" formatCode="0.00E+00">
                  <c:v>1676600</c:v>
                </c:pt>
                <c:pt idx="7" formatCode="0.00E+00">
                  <c:v>2375800</c:v>
                </c:pt>
                <c:pt idx="8" formatCode="0.00E+00">
                  <c:v>3075100</c:v>
                </c:pt>
                <c:pt idx="9" formatCode="0.00E+00">
                  <c:v>3774300</c:v>
                </c:pt>
                <c:pt idx="10" formatCode="0.00E+00">
                  <c:v>4473600</c:v>
                </c:pt>
                <c:pt idx="11" formatCode="0.00E+00">
                  <c:v>5172800</c:v>
                </c:pt>
                <c:pt idx="12" formatCode="0.00E+00">
                  <c:v>5844000</c:v>
                </c:pt>
                <c:pt idx="13" formatCode="0.00E+00">
                  <c:v>5480300</c:v>
                </c:pt>
                <c:pt idx="14" formatCode="0.00E+00">
                  <c:v>4780900</c:v>
                </c:pt>
                <c:pt idx="15" formatCode="0.00E+00">
                  <c:v>2683000</c:v>
                </c:pt>
                <c:pt idx="16" formatCode="0.00E+00">
                  <c:v>1683600</c:v>
                </c:pt>
                <c:pt idx="17" formatCode="0.00E+00">
                  <c:v>1183600</c:v>
                </c:pt>
                <c:pt idx="18" formatCode="0.00E+00">
                  <c:v>1093600</c:v>
                </c:pt>
                <c:pt idx="19" formatCode="0.00E+00">
                  <c:v>903600</c:v>
                </c:pt>
                <c:pt idx="20" formatCode="0.00E+00">
                  <c:v>653600</c:v>
                </c:pt>
                <c:pt idx="21" formatCode="0.00E+00">
                  <c:v>574000</c:v>
                </c:pt>
                <c:pt idx="22" formatCode="0.00E+00">
                  <c:v>488600</c:v>
                </c:pt>
                <c:pt idx="23" formatCode="0.00E+00">
                  <c:v>388600</c:v>
                </c:pt>
                <c:pt idx="24" formatCode="0.00E+00">
                  <c:v>288600</c:v>
                </c:pt>
                <c:pt idx="25" formatCode="0.00E+00">
                  <c:v>257920</c:v>
                </c:pt>
                <c:pt idx="26" formatCode="0.00E+00">
                  <c:v>227920</c:v>
                </c:pt>
                <c:pt idx="27" formatCode="0.00E+00">
                  <c:v>204200</c:v>
                </c:pt>
                <c:pt idx="28" formatCode="0.00E+00">
                  <c:v>278100</c:v>
                </c:pt>
                <c:pt idx="29" formatCode="0.00E+00">
                  <c:v>807400</c:v>
                </c:pt>
                <c:pt idx="30" formatCode="0.00E+00">
                  <c:v>835300</c:v>
                </c:pt>
                <c:pt idx="31" formatCode="0.00E+00">
                  <c:v>163900</c:v>
                </c:pt>
                <c:pt idx="32" formatCode="0.00E+00">
                  <c:v>191600</c:v>
                </c:pt>
                <c:pt idx="33" formatCode="0.00E+00">
                  <c:v>51400</c:v>
                </c:pt>
                <c:pt idx="34" formatCode="0.00E+00">
                  <c:v>24700</c:v>
                </c:pt>
                <c:pt idx="35" formatCode="0.00E+00">
                  <c:v>16280</c:v>
                </c:pt>
                <c:pt idx="36" formatCode="0.00E+00">
                  <c:v>86210</c:v>
                </c:pt>
                <c:pt idx="37" formatCode="0.00E+00">
                  <c:v>156130</c:v>
                </c:pt>
                <c:pt idx="38" formatCode="0.00E+00">
                  <c:v>198080</c:v>
                </c:pt>
                <c:pt idx="39" formatCode="0.00E+00">
                  <c:v>128150</c:v>
                </c:pt>
                <c:pt idx="40" formatCode="0.00E+00">
                  <c:v>58210</c:v>
                </c:pt>
                <c:pt idx="41" formatCode="0.00E+00">
                  <c:v>58200</c:v>
                </c:pt>
                <c:pt idx="42" formatCode="0.00E+00">
                  <c:v>35800</c:v>
                </c:pt>
                <c:pt idx="43" formatCode="0.00E+00">
                  <c:v>190000</c:v>
                </c:pt>
                <c:pt idx="44" formatCode="0.00E+00">
                  <c:v>665400</c:v>
                </c:pt>
                <c:pt idx="45" formatCode="0.00E+00">
                  <c:v>122470</c:v>
                </c:pt>
                <c:pt idx="46" formatCode="0.00E+00">
                  <c:v>186800</c:v>
                </c:pt>
                <c:pt idx="47" formatCode="0.00E+00">
                  <c:v>116850</c:v>
                </c:pt>
                <c:pt idx="48" formatCode="0.00E+00">
                  <c:v>497100</c:v>
                </c:pt>
                <c:pt idx="49" formatCode="0.00E+00">
                  <c:v>27320</c:v>
                </c:pt>
                <c:pt idx="50" formatCode="0.00E+00">
                  <c:v>90800</c:v>
                </c:pt>
                <c:pt idx="51" formatCode="0.00E+00">
                  <c:v>10430</c:v>
                </c:pt>
                <c:pt idx="52" formatCode="0.00E+00">
                  <c:v>74740</c:v>
                </c:pt>
                <c:pt idx="53" formatCode="0.00E+00">
                  <c:v>15560</c:v>
                </c:pt>
                <c:pt idx="54" formatCode="0.00E+00">
                  <c:v>103100</c:v>
                </c:pt>
                <c:pt idx="55" formatCode="0.00E+00">
                  <c:v>0</c:v>
                </c:pt>
                <c:pt idx="56" formatCode="0.00E+00">
                  <c:v>17800</c:v>
                </c:pt>
                <c:pt idx="57" formatCode="0.00E+00">
                  <c:v>16800</c:v>
                </c:pt>
                <c:pt idx="58" formatCode="0.00E+00">
                  <c:v>15900</c:v>
                </c:pt>
                <c:pt idx="59" formatCode="0.00E+00">
                  <c:v>15200</c:v>
                </c:pt>
                <c:pt idx="60" formatCode="0.00E+00">
                  <c:v>43100</c:v>
                </c:pt>
                <c:pt idx="61" formatCode="0.00E+00">
                  <c:v>210800</c:v>
                </c:pt>
                <c:pt idx="62" formatCode="0.00E+00">
                  <c:v>15000</c:v>
                </c:pt>
                <c:pt idx="63" formatCode="0.00E+00">
                  <c:v>0</c:v>
                </c:pt>
                <c:pt idx="64" formatCode="0.00E+00">
                  <c:v>14300</c:v>
                </c:pt>
                <c:pt idx="65" formatCode="0.00E+00">
                  <c:v>70200</c:v>
                </c:pt>
                <c:pt idx="66" formatCode="0.00E+00">
                  <c:v>853300</c:v>
                </c:pt>
                <c:pt idx="67" formatCode="0.00E+00">
                  <c:v>1552500</c:v>
                </c:pt>
                <c:pt idx="68" formatCode="0.00E+00">
                  <c:v>1580500</c:v>
                </c:pt>
                <c:pt idx="69" formatCode="0.00E+00">
                  <c:v>881100</c:v>
                </c:pt>
                <c:pt idx="70" formatCode="0.00E+00">
                  <c:v>181700</c:v>
                </c:pt>
                <c:pt idx="71" formatCode="0.00E+00">
                  <c:v>13600</c:v>
                </c:pt>
                <c:pt idx="72" formatCode="0.00E+00">
                  <c:v>461000</c:v>
                </c:pt>
                <c:pt idx="73" formatCode="0.00E+00">
                  <c:v>1160300</c:v>
                </c:pt>
                <c:pt idx="74" formatCode="0.00E+00">
                  <c:v>1579800</c:v>
                </c:pt>
                <c:pt idx="75" formatCode="0.00E+00">
                  <c:v>880300</c:v>
                </c:pt>
                <c:pt idx="76" formatCode="0.00E+00">
                  <c:v>236700</c:v>
                </c:pt>
                <c:pt idx="77" formatCode="0.00E+00">
                  <c:v>12600</c:v>
                </c:pt>
                <c:pt idx="78" formatCode="0.00E+00">
                  <c:v>40000</c:v>
                </c:pt>
                <c:pt idx="79" formatCode="0.00E+00">
                  <c:v>459500</c:v>
                </c:pt>
                <c:pt idx="80" formatCode="0.00E+00">
                  <c:v>67800</c:v>
                </c:pt>
                <c:pt idx="81" formatCode="0.00E+00">
                  <c:v>39200</c:v>
                </c:pt>
                <c:pt idx="82" formatCode="0.00E+00">
                  <c:v>10700</c:v>
                </c:pt>
                <c:pt idx="83" formatCode="0.00E+00">
                  <c:v>38700</c:v>
                </c:pt>
                <c:pt idx="84" formatCode="0.00E+00">
                  <c:v>38100</c:v>
                </c:pt>
                <c:pt idx="85" formatCode="0.00E+00">
                  <c:v>9800</c:v>
                </c:pt>
                <c:pt idx="86" formatCode="0.00E+00">
                  <c:v>37400</c:v>
                </c:pt>
                <c:pt idx="87" formatCode="0.00E+00">
                  <c:v>8900</c:v>
                </c:pt>
                <c:pt idx="88" formatCode="0.00E+00">
                  <c:v>36300</c:v>
                </c:pt>
                <c:pt idx="89" formatCode="0.00E+00">
                  <c:v>7800</c:v>
                </c:pt>
                <c:pt idx="90" formatCode="0.00E+00">
                  <c:v>35600</c:v>
                </c:pt>
                <c:pt idx="91" formatCode="0.00E+00">
                  <c:v>3224400</c:v>
                </c:pt>
                <c:pt idx="92" formatCode="0.00E+00">
                  <c:v>7168400</c:v>
                </c:pt>
                <c:pt idx="93" formatCode="0.00E+00">
                  <c:v>9350200</c:v>
                </c:pt>
                <c:pt idx="94" formatCode="0.00E+00">
                  <c:v>6552900</c:v>
                </c:pt>
                <c:pt idx="95" formatCode="0.00E+00">
                  <c:v>4455000</c:v>
                </c:pt>
                <c:pt idx="96" formatCode="0.00E+00">
                  <c:v>3056300</c:v>
                </c:pt>
                <c:pt idx="97" formatCode="0.00E+00">
                  <c:v>1657700</c:v>
                </c:pt>
                <c:pt idx="98" formatCode="0.00E+00">
                  <c:v>958400</c:v>
                </c:pt>
                <c:pt idx="99" formatCode="0.00E+00">
                  <c:v>258900</c:v>
                </c:pt>
                <c:pt idx="100" formatCode="0.00E+00">
                  <c:v>62900</c:v>
                </c:pt>
                <c:pt idx="101" formatCode="0.00E+00">
                  <c:v>258400</c:v>
                </c:pt>
                <c:pt idx="102" formatCode="0.00E+00">
                  <c:v>957600</c:v>
                </c:pt>
                <c:pt idx="103" formatCode="0.00E+00">
                  <c:v>1545000</c:v>
                </c:pt>
                <c:pt idx="104" formatCode="0.00E+00">
                  <c:v>845700</c:v>
                </c:pt>
                <c:pt idx="105" formatCode="0.00E+00">
                  <c:v>146300</c:v>
                </c:pt>
                <c:pt idx="106" formatCode="0.00E+00">
                  <c:v>89500</c:v>
                </c:pt>
                <c:pt idx="107" formatCode="0.00E+00">
                  <c:v>2571000</c:v>
                </c:pt>
                <c:pt idx="108" formatCode="0.00E+00">
                  <c:v>61200</c:v>
                </c:pt>
                <c:pt idx="109" formatCode="0.00E+00">
                  <c:v>88900</c:v>
                </c:pt>
                <c:pt idx="110" formatCode="0.00E+00">
                  <c:v>88000</c:v>
                </c:pt>
                <c:pt idx="111" formatCode="0.00E+00">
                  <c:v>87300</c:v>
                </c:pt>
                <c:pt idx="112" formatCode="0.00E+00">
                  <c:v>114400</c:v>
                </c:pt>
                <c:pt idx="113" formatCode="0.00E+00">
                  <c:v>85700</c:v>
                </c:pt>
                <c:pt idx="114" formatCode="0.00E+00">
                  <c:v>140700</c:v>
                </c:pt>
                <c:pt idx="115" formatCode="0.00E+00">
                  <c:v>111900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16-438A-8A58-B08018924EBD}"/>
            </c:ext>
          </c:extLst>
        </c:ser>
        <c:ser>
          <c:idx val="1"/>
          <c:order val="1"/>
          <c:tx>
            <c:v>Encapsulation solution</c:v>
          </c:tx>
          <c:spPr>
            <a:ln w="63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CAN!$E$2:$E$125</c:f>
              <c:numCache>
                <c:formatCode>General</c:formatCode>
                <c:ptCount val="124"/>
                <c:pt idx="0">
                  <c:v>0</c:v>
                </c:pt>
                <c:pt idx="1">
                  <c:v>1</c:v>
                </c:pt>
                <c:pt idx="2">
                  <c:v>1.2</c:v>
                </c:pt>
                <c:pt idx="3">
                  <c:v>1.4614</c:v>
                </c:pt>
                <c:pt idx="4">
                  <c:v>2.6793</c:v>
                </c:pt>
                <c:pt idx="5">
                  <c:v>2.7402000000000002</c:v>
                </c:pt>
                <c:pt idx="6">
                  <c:v>2.8010999999999999</c:v>
                </c:pt>
                <c:pt idx="7">
                  <c:v>2.8620000000000001</c:v>
                </c:pt>
                <c:pt idx="8">
                  <c:v>2.9838</c:v>
                </c:pt>
                <c:pt idx="9">
                  <c:v>3.0447000000000002</c:v>
                </c:pt>
                <c:pt idx="10">
                  <c:v>3.1663999999999999</c:v>
                </c:pt>
                <c:pt idx="11">
                  <c:v>3.2881999999999998</c:v>
                </c:pt>
                <c:pt idx="12">
                  <c:v>3.5318000000000001</c:v>
                </c:pt>
                <c:pt idx="13">
                  <c:v>3.5926999999999998</c:v>
                </c:pt>
                <c:pt idx="14">
                  <c:v>3.8536000000000001</c:v>
                </c:pt>
                <c:pt idx="15">
                  <c:v>4.1544999999999996</c:v>
                </c:pt>
                <c:pt idx="16">
                  <c:v>4.3071999999999999</c:v>
                </c:pt>
                <c:pt idx="17">
                  <c:v>4.4024999999999999</c:v>
                </c:pt>
                <c:pt idx="18">
                  <c:v>4.4234</c:v>
                </c:pt>
                <c:pt idx="19">
                  <c:v>4.5030000000000001</c:v>
                </c:pt>
                <c:pt idx="20">
                  <c:v>4.6060999999999996</c:v>
                </c:pt>
                <c:pt idx="21">
                  <c:v>4.7069999999999999</c:v>
                </c:pt>
                <c:pt idx="22">
                  <c:v>4.8079000000000001</c:v>
                </c:pt>
                <c:pt idx="23">
                  <c:v>5.0014000000000003</c:v>
                </c:pt>
                <c:pt idx="24">
                  <c:v>5.2367999999999997</c:v>
                </c:pt>
                <c:pt idx="25">
                  <c:v>5.3076999999999996</c:v>
                </c:pt>
                <c:pt idx="26">
                  <c:v>5.3586</c:v>
                </c:pt>
                <c:pt idx="27">
                  <c:v>5.6048</c:v>
                </c:pt>
                <c:pt idx="28">
                  <c:v>6.0284000000000004</c:v>
                </c:pt>
                <c:pt idx="29">
                  <c:v>6.1501999999999999</c:v>
                </c:pt>
                <c:pt idx="30">
                  <c:v>6.2720000000000002</c:v>
                </c:pt>
                <c:pt idx="31">
                  <c:v>6.3937999999999997</c:v>
                </c:pt>
                <c:pt idx="32">
                  <c:v>6.7591000000000001</c:v>
                </c:pt>
                <c:pt idx="33">
                  <c:v>7.3071999999999999</c:v>
                </c:pt>
                <c:pt idx="34">
                  <c:v>7.6725000000000003</c:v>
                </c:pt>
                <c:pt idx="35">
                  <c:v>8.0988000000000007</c:v>
                </c:pt>
                <c:pt idx="36">
                  <c:v>8.1597000000000008</c:v>
                </c:pt>
                <c:pt idx="37">
                  <c:v>8.2205999999999992</c:v>
                </c:pt>
                <c:pt idx="38">
                  <c:v>8.3423999999999996</c:v>
                </c:pt>
                <c:pt idx="39">
                  <c:v>8.4641000000000002</c:v>
                </c:pt>
                <c:pt idx="40">
                  <c:v>8.5250000000000004</c:v>
                </c:pt>
                <c:pt idx="41">
                  <c:v>8.7685999999999993</c:v>
                </c:pt>
                <c:pt idx="42">
                  <c:v>9.0731000000000002</c:v>
                </c:pt>
                <c:pt idx="43">
                  <c:v>9.3774999999999995</c:v>
                </c:pt>
                <c:pt idx="44">
                  <c:v>9.5602</c:v>
                </c:pt>
                <c:pt idx="45">
                  <c:v>9.7429000000000006</c:v>
                </c:pt>
                <c:pt idx="46">
                  <c:v>9.9255999999999993</c:v>
                </c:pt>
                <c:pt idx="47">
                  <c:v>10.1083</c:v>
                </c:pt>
                <c:pt idx="48">
                  <c:v>10.23</c:v>
                </c:pt>
                <c:pt idx="49">
                  <c:v>10.412699999999999</c:v>
                </c:pt>
                <c:pt idx="50">
                  <c:v>11.387</c:v>
                </c:pt>
                <c:pt idx="51">
                  <c:v>12.178599999999999</c:v>
                </c:pt>
                <c:pt idx="52">
                  <c:v>12.544</c:v>
                </c:pt>
                <c:pt idx="53">
                  <c:v>12.9093</c:v>
                </c:pt>
                <c:pt idx="54">
                  <c:v>14.1881</c:v>
                </c:pt>
                <c:pt idx="55">
                  <c:v>14.979699999999999</c:v>
                </c:pt>
                <c:pt idx="56">
                  <c:v>16.319400000000002</c:v>
                </c:pt>
                <c:pt idx="57">
                  <c:v>17.9026</c:v>
                </c:pt>
                <c:pt idx="58">
                  <c:v>19.364000000000001</c:v>
                </c:pt>
                <c:pt idx="59">
                  <c:v>20.521000000000001</c:v>
                </c:pt>
                <c:pt idx="60">
                  <c:v>20.703700000000001</c:v>
                </c:pt>
                <c:pt idx="61">
                  <c:v>20.825399999999998</c:v>
                </c:pt>
                <c:pt idx="62">
                  <c:v>20.947199999999999</c:v>
                </c:pt>
                <c:pt idx="63">
                  <c:v>21.3735</c:v>
                </c:pt>
                <c:pt idx="64">
                  <c:v>21.982399999999998</c:v>
                </c:pt>
                <c:pt idx="65">
                  <c:v>22.104199999999999</c:v>
                </c:pt>
                <c:pt idx="66">
                  <c:v>22.286899999999999</c:v>
                </c:pt>
                <c:pt idx="67">
                  <c:v>22.347799999999999</c:v>
                </c:pt>
                <c:pt idx="68">
                  <c:v>22.4087</c:v>
                </c:pt>
                <c:pt idx="69">
                  <c:v>22.4696</c:v>
                </c:pt>
                <c:pt idx="70">
                  <c:v>22.652200000000001</c:v>
                </c:pt>
                <c:pt idx="71">
                  <c:v>23.139399999999998</c:v>
                </c:pt>
                <c:pt idx="72">
                  <c:v>23.322099999999999</c:v>
                </c:pt>
                <c:pt idx="73">
                  <c:v>23.382899999999999</c:v>
                </c:pt>
                <c:pt idx="74">
                  <c:v>23.5047</c:v>
                </c:pt>
                <c:pt idx="75">
                  <c:v>23.7483</c:v>
                </c:pt>
                <c:pt idx="76">
                  <c:v>24.235499999999998</c:v>
                </c:pt>
                <c:pt idx="77">
                  <c:v>24.7226</c:v>
                </c:pt>
                <c:pt idx="78">
                  <c:v>25.696899999999999</c:v>
                </c:pt>
                <c:pt idx="79">
                  <c:v>25.8187</c:v>
                </c:pt>
                <c:pt idx="80">
                  <c:v>26.0014</c:v>
                </c:pt>
                <c:pt idx="81">
                  <c:v>26.9147</c:v>
                </c:pt>
                <c:pt idx="82">
                  <c:v>27.706399999999999</c:v>
                </c:pt>
                <c:pt idx="83">
                  <c:v>27.767299999999999</c:v>
                </c:pt>
                <c:pt idx="84">
                  <c:v>28.741499999999998</c:v>
                </c:pt>
                <c:pt idx="85">
                  <c:v>29.1678</c:v>
                </c:pt>
                <c:pt idx="86">
                  <c:v>29.776700000000002</c:v>
                </c:pt>
                <c:pt idx="87">
                  <c:v>30.690100000000001</c:v>
                </c:pt>
                <c:pt idx="88">
                  <c:v>31.6035</c:v>
                </c:pt>
                <c:pt idx="89">
                  <c:v>32.395099999999999</c:v>
                </c:pt>
                <c:pt idx="90">
                  <c:v>32.7605</c:v>
                </c:pt>
                <c:pt idx="91">
                  <c:v>32.821399999999997</c:v>
                </c:pt>
                <c:pt idx="92">
                  <c:v>32.882300000000001</c:v>
                </c:pt>
                <c:pt idx="93">
                  <c:v>32.943199999999997</c:v>
                </c:pt>
                <c:pt idx="94">
                  <c:v>33.004100000000001</c:v>
                </c:pt>
                <c:pt idx="95">
                  <c:v>33.064999999999998</c:v>
                </c:pt>
                <c:pt idx="96">
                  <c:v>33.125799999999998</c:v>
                </c:pt>
                <c:pt idx="97">
                  <c:v>33.186700000000002</c:v>
                </c:pt>
                <c:pt idx="98">
                  <c:v>33.247599999999998</c:v>
                </c:pt>
                <c:pt idx="99">
                  <c:v>33.430300000000003</c:v>
                </c:pt>
                <c:pt idx="100">
                  <c:v>33.795699999999997</c:v>
                </c:pt>
                <c:pt idx="101">
                  <c:v>34.282800000000002</c:v>
                </c:pt>
                <c:pt idx="102">
                  <c:v>34.404600000000002</c:v>
                </c:pt>
                <c:pt idx="103">
                  <c:v>34.465499999999999</c:v>
                </c:pt>
                <c:pt idx="104">
                  <c:v>34.526400000000002</c:v>
                </c:pt>
                <c:pt idx="105">
                  <c:v>34.648200000000003</c:v>
                </c:pt>
                <c:pt idx="106">
                  <c:v>35.9878</c:v>
                </c:pt>
                <c:pt idx="107">
                  <c:v>36.353200000000001</c:v>
                </c:pt>
                <c:pt idx="108">
                  <c:v>36.596800000000002</c:v>
                </c:pt>
                <c:pt idx="109">
                  <c:v>37.023000000000003</c:v>
                </c:pt>
                <c:pt idx="110">
                  <c:v>38.362699999999997</c:v>
                </c:pt>
                <c:pt idx="111">
                  <c:v>39.519599999999997</c:v>
                </c:pt>
                <c:pt idx="112">
                  <c:v>40.981099999999998</c:v>
                </c:pt>
                <c:pt idx="113">
                  <c:v>42.198900000000002</c:v>
                </c:pt>
                <c:pt idx="114">
                  <c:v>43.660400000000003</c:v>
                </c:pt>
                <c:pt idx="115">
                  <c:v>45.060899999999997</c:v>
                </c:pt>
              </c:numCache>
            </c:numRef>
          </c:xVal>
          <c:yVal>
            <c:numRef>
              <c:f>CAN!$F$2:$F$125</c:f>
              <c:numCache>
                <c:formatCode>General</c:formatCode>
                <c:ptCount val="124"/>
                <c:pt idx="0">
                  <c:v>0</c:v>
                </c:pt>
                <c:pt idx="1">
                  <c:v>0</c:v>
                </c:pt>
                <c:pt idx="2">
                  <c:v>1000</c:v>
                </c:pt>
                <c:pt idx="3" formatCode="0.00E+00">
                  <c:v>83000</c:v>
                </c:pt>
                <c:pt idx="4" formatCode="0.00E+00">
                  <c:v>278100</c:v>
                </c:pt>
                <c:pt idx="5" formatCode="0.00E+00">
                  <c:v>977300</c:v>
                </c:pt>
                <c:pt idx="6" formatCode="0.00E+00">
                  <c:v>1676600</c:v>
                </c:pt>
                <c:pt idx="7" formatCode="0.00E+00">
                  <c:v>2375800</c:v>
                </c:pt>
                <c:pt idx="8" formatCode="0.00E+00">
                  <c:v>3075100</c:v>
                </c:pt>
                <c:pt idx="9" formatCode="0.00E+00">
                  <c:v>3774300</c:v>
                </c:pt>
                <c:pt idx="10" formatCode="0.00E+00">
                  <c:v>4473600</c:v>
                </c:pt>
                <c:pt idx="11" formatCode="0.00E+00">
                  <c:v>5172800</c:v>
                </c:pt>
                <c:pt idx="12" formatCode="0.00E+00">
                  <c:v>5844000</c:v>
                </c:pt>
                <c:pt idx="13" formatCode="0.00E+00">
                  <c:v>5480300</c:v>
                </c:pt>
                <c:pt idx="14" formatCode="0.00E+00">
                  <c:v>4780900</c:v>
                </c:pt>
                <c:pt idx="15" formatCode="0.00E+00">
                  <c:v>2683000</c:v>
                </c:pt>
                <c:pt idx="16" formatCode="0.00E+00">
                  <c:v>1683600</c:v>
                </c:pt>
                <c:pt idx="17" formatCode="0.00E+00">
                  <c:v>1183600</c:v>
                </c:pt>
                <c:pt idx="18" formatCode="0.00E+00">
                  <c:v>1093600</c:v>
                </c:pt>
                <c:pt idx="19" formatCode="0.00E+00">
                  <c:v>903600</c:v>
                </c:pt>
                <c:pt idx="20" formatCode="0.00E+00">
                  <c:v>653600</c:v>
                </c:pt>
                <c:pt idx="21" formatCode="0.00E+00">
                  <c:v>574000</c:v>
                </c:pt>
                <c:pt idx="22" formatCode="0.00E+00">
                  <c:v>488600</c:v>
                </c:pt>
                <c:pt idx="23" formatCode="0.00E+00">
                  <c:v>388600</c:v>
                </c:pt>
                <c:pt idx="24" formatCode="0.00E+00">
                  <c:v>288600</c:v>
                </c:pt>
                <c:pt idx="25" formatCode="0.00E+00">
                  <c:v>257920</c:v>
                </c:pt>
                <c:pt idx="26" formatCode="0.00E+00">
                  <c:v>227920</c:v>
                </c:pt>
                <c:pt idx="27" formatCode="0.00E+00">
                  <c:v>204200</c:v>
                </c:pt>
                <c:pt idx="28" formatCode="0.00E+00">
                  <c:v>278100</c:v>
                </c:pt>
                <c:pt idx="29" formatCode="0.00E+00">
                  <c:v>707400</c:v>
                </c:pt>
                <c:pt idx="30" formatCode="0.00E+00">
                  <c:v>735300</c:v>
                </c:pt>
                <c:pt idx="31" formatCode="0.00E+00">
                  <c:v>163900</c:v>
                </c:pt>
                <c:pt idx="32" formatCode="0.00E+00">
                  <c:v>161600</c:v>
                </c:pt>
                <c:pt idx="33" formatCode="0.00E+00">
                  <c:v>31400</c:v>
                </c:pt>
                <c:pt idx="34" formatCode="0.00E+00">
                  <c:v>24700</c:v>
                </c:pt>
                <c:pt idx="35" formatCode="0.00E+00">
                  <c:v>16280</c:v>
                </c:pt>
                <c:pt idx="36" formatCode="0.00E+00">
                  <c:v>86210</c:v>
                </c:pt>
                <c:pt idx="37" formatCode="0.00E+00">
                  <c:v>156130</c:v>
                </c:pt>
                <c:pt idx="38" formatCode="0.00E+00">
                  <c:v>168080</c:v>
                </c:pt>
                <c:pt idx="39" formatCode="0.00E+00">
                  <c:v>128150</c:v>
                </c:pt>
                <c:pt idx="40" formatCode="0.00E+00">
                  <c:v>58210</c:v>
                </c:pt>
                <c:pt idx="41" formatCode="0.00E+00">
                  <c:v>58200</c:v>
                </c:pt>
                <c:pt idx="42" formatCode="0.00E+00">
                  <c:v>35800</c:v>
                </c:pt>
                <c:pt idx="43" formatCode="0.00E+00">
                  <c:v>190000</c:v>
                </c:pt>
                <c:pt idx="44" formatCode="0.00E+00">
                  <c:v>465400</c:v>
                </c:pt>
                <c:pt idx="45" formatCode="0.00E+00">
                  <c:v>122470</c:v>
                </c:pt>
                <c:pt idx="46" formatCode="0.00E+00">
                  <c:v>186800</c:v>
                </c:pt>
                <c:pt idx="47" formatCode="0.00E+00">
                  <c:v>96850</c:v>
                </c:pt>
                <c:pt idx="48" formatCode="0.00E+00">
                  <c:v>397100</c:v>
                </c:pt>
                <c:pt idx="49" formatCode="0.00E+00">
                  <c:v>27320</c:v>
                </c:pt>
                <c:pt idx="50" formatCode="0.00E+00">
                  <c:v>90800</c:v>
                </c:pt>
                <c:pt idx="51" formatCode="0.00E+00">
                  <c:v>10430</c:v>
                </c:pt>
                <c:pt idx="52" formatCode="0.00E+00">
                  <c:v>74740</c:v>
                </c:pt>
                <c:pt idx="53" formatCode="0.00E+00">
                  <c:v>15560</c:v>
                </c:pt>
                <c:pt idx="54" formatCode="0.00E+00">
                  <c:v>103100</c:v>
                </c:pt>
                <c:pt idx="55" formatCode="0.00E+00">
                  <c:v>0</c:v>
                </c:pt>
                <c:pt idx="56" formatCode="0.00E+00">
                  <c:v>17800</c:v>
                </c:pt>
                <c:pt idx="57" formatCode="0.00E+00">
                  <c:v>16800</c:v>
                </c:pt>
                <c:pt idx="58" formatCode="0.00E+00">
                  <c:v>15900</c:v>
                </c:pt>
                <c:pt idx="59" formatCode="0.00E+00">
                  <c:v>15200</c:v>
                </c:pt>
                <c:pt idx="60" formatCode="0.00E+00">
                  <c:v>43100</c:v>
                </c:pt>
                <c:pt idx="61" formatCode="0.00E+00">
                  <c:v>110800</c:v>
                </c:pt>
                <c:pt idx="62" formatCode="0.00E+00">
                  <c:v>15000</c:v>
                </c:pt>
                <c:pt idx="63" formatCode="0.00E+00">
                  <c:v>0</c:v>
                </c:pt>
                <c:pt idx="64" formatCode="0.00E+00">
                  <c:v>14300</c:v>
                </c:pt>
                <c:pt idx="65" formatCode="0.00E+00">
                  <c:v>70200</c:v>
                </c:pt>
                <c:pt idx="66" formatCode="0.00E+00">
                  <c:v>853300</c:v>
                </c:pt>
                <c:pt idx="67" formatCode="0.00E+00">
                  <c:v>1055250</c:v>
                </c:pt>
                <c:pt idx="68" formatCode="0.00E+00">
                  <c:v>1105000</c:v>
                </c:pt>
                <c:pt idx="69" formatCode="0.00E+00">
                  <c:v>881100</c:v>
                </c:pt>
                <c:pt idx="70" formatCode="0.00E+00">
                  <c:v>181700</c:v>
                </c:pt>
                <c:pt idx="71" formatCode="0.00E+00">
                  <c:v>13600</c:v>
                </c:pt>
                <c:pt idx="72" formatCode="0.00E+00">
                  <c:v>461000</c:v>
                </c:pt>
                <c:pt idx="73" formatCode="0.00E+00">
                  <c:v>1060300</c:v>
                </c:pt>
                <c:pt idx="74" formatCode="0.00E+00">
                  <c:v>1179800</c:v>
                </c:pt>
                <c:pt idx="75" formatCode="0.00E+00">
                  <c:v>880300</c:v>
                </c:pt>
                <c:pt idx="76" formatCode="0.00E+00">
                  <c:v>236700</c:v>
                </c:pt>
                <c:pt idx="77" formatCode="0.00E+00">
                  <c:v>12600</c:v>
                </c:pt>
                <c:pt idx="78" formatCode="0.00E+00">
                  <c:v>40000</c:v>
                </c:pt>
                <c:pt idx="79" formatCode="0.00E+00">
                  <c:v>259500</c:v>
                </c:pt>
                <c:pt idx="80" formatCode="0.00E+00">
                  <c:v>67800</c:v>
                </c:pt>
                <c:pt idx="81" formatCode="0.00E+00">
                  <c:v>39200</c:v>
                </c:pt>
                <c:pt idx="82" formatCode="0.00E+00">
                  <c:v>10700</c:v>
                </c:pt>
                <c:pt idx="83" formatCode="0.00E+00">
                  <c:v>38700</c:v>
                </c:pt>
                <c:pt idx="84" formatCode="0.00E+00">
                  <c:v>38100</c:v>
                </c:pt>
                <c:pt idx="85" formatCode="0.00E+00">
                  <c:v>9800</c:v>
                </c:pt>
                <c:pt idx="86" formatCode="0.00E+00">
                  <c:v>37400</c:v>
                </c:pt>
                <c:pt idx="87" formatCode="0.00E+00">
                  <c:v>8900</c:v>
                </c:pt>
                <c:pt idx="88" formatCode="0.00E+00">
                  <c:v>36300</c:v>
                </c:pt>
                <c:pt idx="89" formatCode="0.00E+00">
                  <c:v>7800</c:v>
                </c:pt>
                <c:pt idx="90" formatCode="0.00E+00">
                  <c:v>35600</c:v>
                </c:pt>
                <c:pt idx="91" formatCode="0.00E+00">
                  <c:v>322440</c:v>
                </c:pt>
                <c:pt idx="92" formatCode="0.00E+00">
                  <c:v>716840</c:v>
                </c:pt>
                <c:pt idx="93" formatCode="0.00E+00">
                  <c:v>6350200</c:v>
                </c:pt>
                <c:pt idx="94" formatCode="0.00E+00">
                  <c:v>5552900</c:v>
                </c:pt>
                <c:pt idx="95" formatCode="0.00E+00">
                  <c:v>445500</c:v>
                </c:pt>
                <c:pt idx="96" formatCode="0.00E+00">
                  <c:v>305630</c:v>
                </c:pt>
                <c:pt idx="97" formatCode="0.00E+00">
                  <c:v>165770</c:v>
                </c:pt>
                <c:pt idx="98" formatCode="0.00E+00">
                  <c:v>95840</c:v>
                </c:pt>
                <c:pt idx="99" formatCode="0.00E+00">
                  <c:v>75890</c:v>
                </c:pt>
                <c:pt idx="100" formatCode="0.00E+00">
                  <c:v>62900</c:v>
                </c:pt>
                <c:pt idx="101" formatCode="0.00E+00">
                  <c:v>258400</c:v>
                </c:pt>
                <c:pt idx="102" formatCode="0.00E+00">
                  <c:v>657600</c:v>
                </c:pt>
                <c:pt idx="103" formatCode="0.00E+00">
                  <c:v>854500</c:v>
                </c:pt>
                <c:pt idx="104" formatCode="0.00E+00">
                  <c:v>645700</c:v>
                </c:pt>
                <c:pt idx="105" formatCode="0.00E+00">
                  <c:v>146300</c:v>
                </c:pt>
                <c:pt idx="106" formatCode="0.00E+00">
                  <c:v>89500</c:v>
                </c:pt>
                <c:pt idx="107" formatCode="0.00E+00">
                  <c:v>1725710</c:v>
                </c:pt>
                <c:pt idx="108" formatCode="0.00E+00">
                  <c:v>61200</c:v>
                </c:pt>
                <c:pt idx="109" formatCode="0.00E+00">
                  <c:v>88900</c:v>
                </c:pt>
                <c:pt idx="110" formatCode="0.00E+00">
                  <c:v>88000</c:v>
                </c:pt>
                <c:pt idx="111" formatCode="0.00E+00">
                  <c:v>87300</c:v>
                </c:pt>
                <c:pt idx="112" formatCode="0.00E+00">
                  <c:v>114400</c:v>
                </c:pt>
                <c:pt idx="113" formatCode="0.00E+00">
                  <c:v>85700</c:v>
                </c:pt>
                <c:pt idx="114" formatCode="0.00E+00">
                  <c:v>140700</c:v>
                </c:pt>
                <c:pt idx="115" formatCode="0.00E+00">
                  <c:v>111900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916-438A-8A58-B08018924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84736"/>
        <c:axId val="50486656"/>
      </c:scatterChart>
      <c:valAx>
        <c:axId val="50484736"/>
        <c:scaling>
          <c:orientation val="minMax"/>
          <c:max val="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000">
                    <a:solidFill>
                      <a:schemeClr val="tx1"/>
                    </a:solidFill>
                    <a:latin typeface="Palatino" charset="0"/>
                    <a:ea typeface="Palatino" charset="0"/>
                    <a:cs typeface="Palatino" charset="0"/>
                  </a:rPr>
                  <a:t>Retention time (min)</a:t>
                </a:r>
              </a:p>
            </c:rich>
          </c:tx>
          <c:layout>
            <c:manualLayout>
              <c:xMode val="edge"/>
              <c:yMode val="edge"/>
              <c:x val="0.42855407252587302"/>
              <c:y val="0.945721826954208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defRPr>
            </a:pPr>
            <a:endParaRPr lang="fr-FR"/>
          </a:p>
        </c:txPr>
        <c:crossAx val="50486656"/>
        <c:crosses val="autoZero"/>
        <c:crossBetween val="midCat"/>
      </c:valAx>
      <c:valAx>
        <c:axId val="50486656"/>
        <c:scaling>
          <c:orientation val="minMax"/>
          <c:max val="950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err="1">
                    <a:solidFill>
                      <a:schemeClr val="tx1"/>
                    </a:solidFill>
                    <a:latin typeface="Palatino" charset="0"/>
                    <a:ea typeface="Palatino" charset="0"/>
                    <a:cs typeface="Palatino" charset="0"/>
                  </a:rPr>
                  <a:t>Height</a:t>
                </a:r>
                <a:r>
                  <a:rPr lang="fr-FR" baseline="0" dirty="0">
                    <a:solidFill>
                      <a:schemeClr val="tx1"/>
                    </a:solidFill>
                    <a:latin typeface="Palatino" charset="0"/>
                    <a:ea typeface="Palatino" charset="0"/>
                    <a:cs typeface="Palatino" charset="0"/>
                  </a:rPr>
                  <a:t> (</a:t>
                </a:r>
                <a:r>
                  <a:rPr lang="fr-FR" baseline="0" dirty="0" err="1">
                    <a:solidFill>
                      <a:schemeClr val="tx1"/>
                    </a:solidFill>
                    <a:latin typeface="Palatino" charset="0"/>
                    <a:ea typeface="Palatino" charset="0"/>
                    <a:cs typeface="Palatino" charset="0"/>
                  </a:rPr>
                  <a:t>μV</a:t>
                </a:r>
                <a:r>
                  <a:rPr lang="fr-FR" baseline="0" dirty="0">
                    <a:solidFill>
                      <a:schemeClr val="tx1"/>
                    </a:solidFill>
                    <a:latin typeface="Palatino" charset="0"/>
                    <a:ea typeface="Palatino" charset="0"/>
                    <a:cs typeface="Palatino" charset="0"/>
                  </a:rPr>
                  <a:t>)</a:t>
                </a:r>
                <a:endParaRPr lang="fr-FR" dirty="0">
                  <a:solidFill>
                    <a:schemeClr val="tx1"/>
                  </a:solidFill>
                  <a:latin typeface="Palatino" charset="0"/>
                  <a:ea typeface="Palatino" charset="0"/>
                  <a:cs typeface="Palatino" charset="0"/>
                </a:endParaRPr>
              </a:p>
            </c:rich>
          </c:tx>
          <c:layout>
            <c:manualLayout>
              <c:xMode val="edge"/>
              <c:yMode val="edge"/>
              <c:x val="1.8457300464068096E-2"/>
              <c:y val="0.360477008975110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defRPr>
            </a:pPr>
            <a:endParaRPr lang="fr-FR"/>
          </a:p>
        </c:txPr>
        <c:crossAx val="50484736"/>
        <c:crosses val="autoZero"/>
        <c:crossBetween val="midCat"/>
        <c:majorUnit val="200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8501951816953"/>
          <c:y val="5.0143323041449202E-2"/>
          <c:w val="0.31702297584776901"/>
          <c:h val="3.6370104021543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" charset="0"/>
              <a:ea typeface="Palatino" charset="0"/>
              <a:cs typeface="Palatino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31964134152387"/>
          <c:y val="7.8359497811206907E-2"/>
          <c:w val="0.80191194883990624"/>
          <c:h val="0.75687096177365987"/>
        </c:manualLayout>
      </c:layout>
      <c:scatterChart>
        <c:scatterStyle val="lineMarker"/>
        <c:varyColors val="0"/>
        <c:ser>
          <c:idx val="8"/>
          <c:order val="0"/>
          <c:spPr>
            <a:ln w="12700" cap="rnd">
              <a:solidFill>
                <a:schemeClr val="accent3">
                  <a:lumMod val="60000"/>
                  <a:alpha val="50000"/>
                </a:schemeClr>
              </a:solidFill>
              <a:round/>
            </a:ln>
            <a:effectLst/>
          </c:spPr>
          <c:marker>
            <c:symbol val="dash"/>
            <c:size val="4"/>
            <c:spPr>
              <a:solidFill>
                <a:schemeClr val="lt1"/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'Cin. de relargage 5 jours (5h)'!$A$52:$A$71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</c:numRef>
          </c:xVal>
          <c:yVal>
            <c:numRef>
              <c:f>'Cin. de relargage 5 jours (5h)'!$H$52:$H$70</c:f>
              <c:numCache>
                <c:formatCode>General</c:formatCode>
                <c:ptCount val="19"/>
                <c:pt idx="0">
                  <c:v>0</c:v>
                </c:pt>
                <c:pt idx="1">
                  <c:v>59.942571724888353</c:v>
                </c:pt>
                <c:pt idx="2">
                  <c:v>69.2468258652072</c:v>
                </c:pt>
                <c:pt idx="3">
                  <c:v>75.661267053677335</c:v>
                </c:pt>
                <c:pt idx="4">
                  <c:v>79.1322671154375</c:v>
                </c:pt>
                <c:pt idx="5">
                  <c:v>81.576085383123342</c:v>
                </c:pt>
                <c:pt idx="6">
                  <c:v>83.649955127003764</c:v>
                </c:pt>
                <c:pt idx="7">
                  <c:v>86.312161326051992</c:v>
                </c:pt>
                <c:pt idx="8">
                  <c:v>88.378886990696643</c:v>
                </c:pt>
                <c:pt idx="9">
                  <c:v>90.150700217885529</c:v>
                </c:pt>
                <c:pt idx="10">
                  <c:v>91.912672487577623</c:v>
                </c:pt>
                <c:pt idx="11">
                  <c:v>93.180790544170179</c:v>
                </c:pt>
                <c:pt idx="12">
                  <c:v>94.693272343643855</c:v>
                </c:pt>
                <c:pt idx="13">
                  <c:v>96.352815573409373</c:v>
                </c:pt>
                <c:pt idx="14">
                  <c:v>97.885951194885777</c:v>
                </c:pt>
                <c:pt idx="15">
                  <c:v>98.754941474675334</c:v>
                </c:pt>
                <c:pt idx="16">
                  <c:v>99.309868384656212</c:v>
                </c:pt>
                <c:pt idx="17">
                  <c:v>99.645147712513165</c:v>
                </c:pt>
                <c:pt idx="18">
                  <c:v>100.00000000000001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7B-42E0-AC89-FBF208FA04E8}"/>
            </c:ext>
          </c:extLst>
        </c:ser>
        <c:ser>
          <c:idx val="12"/>
          <c:order val="4"/>
          <c:spPr>
            <a:ln w="12700" cap="rnd">
              <a:solidFill>
                <a:schemeClr val="accent1">
                  <a:lumMod val="80000"/>
                  <a:lumOff val="20000"/>
                  <a:alpha val="50000"/>
                </a:schemeClr>
              </a:solidFill>
              <a:round/>
            </a:ln>
            <a:effectLst/>
          </c:spPr>
          <c:marker>
            <c:symbol val="x"/>
            <c:size val="4"/>
            <c:spPr>
              <a:noFill/>
              <a:ln w="12700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numRef>
              <c:f>'Cin. de relargage 5 jours (5h)'!$A$146:$A$165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</c:numCache>
            </c:numRef>
          </c:xVal>
          <c:yVal>
            <c:numRef>
              <c:f>'Cin. de relargage 5 jours (5h)'!$G$146:$G$168</c:f>
              <c:numCache>
                <c:formatCode>General</c:formatCode>
                <c:ptCount val="23"/>
                <c:pt idx="0">
                  <c:v>0</c:v>
                </c:pt>
                <c:pt idx="1">
                  <c:v>79.952489402803565</c:v>
                </c:pt>
                <c:pt idx="2">
                  <c:v>96.09825303313653</c:v>
                </c:pt>
                <c:pt idx="3">
                  <c:v>98.560486918614487</c:v>
                </c:pt>
                <c:pt idx="4">
                  <c:v>98.983229305760844</c:v>
                </c:pt>
                <c:pt idx="5">
                  <c:v>99.198516323555538</c:v>
                </c:pt>
                <c:pt idx="6">
                  <c:v>99.342152679329288</c:v>
                </c:pt>
                <c:pt idx="7">
                  <c:v>99.525351094368446</c:v>
                </c:pt>
                <c:pt idx="8">
                  <c:v>99.719979068749936</c:v>
                </c:pt>
                <c:pt idx="9">
                  <c:v>99.875698624205654</c:v>
                </c:pt>
                <c:pt idx="10">
                  <c:v>100.00000000000003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47B-42E0-AC89-FBF208FA04E8}"/>
            </c:ext>
          </c:extLst>
        </c:ser>
        <c:ser>
          <c:idx val="15"/>
          <c:order val="6"/>
          <c:tx>
            <c:v>Formulation 8semaines 20°C</c:v>
          </c:tx>
          <c:spPr>
            <a:ln w="12700" cap="rnd">
              <a:solidFill>
                <a:schemeClr val="accent4">
                  <a:lumMod val="80000"/>
                  <a:lumOff val="20000"/>
                  <a:alpha val="50000"/>
                </a:schemeClr>
              </a:solidFill>
              <a:round/>
            </a:ln>
            <a:effectLst/>
          </c:spPr>
          <c:marker>
            <c:symbol val="plus"/>
            <c:size val="4"/>
            <c:spPr>
              <a:noFill/>
              <a:ln w="6350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numRef>
              <c:f>'Cin. de relargage 5 jours (5h)'!$A$220:$A$235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50</c:v>
                </c:pt>
                <c:pt idx="10">
                  <c:v>55</c:v>
                </c:pt>
                <c:pt idx="11">
                  <c:v>65</c:v>
                </c:pt>
                <c:pt idx="12">
                  <c:v>70</c:v>
                </c:pt>
                <c:pt idx="13">
                  <c:v>75</c:v>
                </c:pt>
                <c:pt idx="14">
                  <c:v>90.5</c:v>
                </c:pt>
                <c:pt idx="15">
                  <c:v>96</c:v>
                </c:pt>
              </c:numCache>
            </c:numRef>
          </c:xVal>
          <c:yVal>
            <c:numRef>
              <c:f>'Cin. de relargage 5 jours (5h)'!$G$220:$G$235</c:f>
              <c:numCache>
                <c:formatCode>General</c:formatCode>
                <c:ptCount val="16"/>
                <c:pt idx="0">
                  <c:v>0</c:v>
                </c:pt>
                <c:pt idx="1">
                  <c:v>53.450100786268081</c:v>
                </c:pt>
                <c:pt idx="2">
                  <c:v>62.161987107658511</c:v>
                </c:pt>
                <c:pt idx="3">
                  <c:v>68.703196196216041</c:v>
                </c:pt>
                <c:pt idx="4">
                  <c:v>74.472095956607518</c:v>
                </c:pt>
                <c:pt idx="5">
                  <c:v>77.732373690812494</c:v>
                </c:pt>
                <c:pt idx="6">
                  <c:v>81.238249908076739</c:v>
                </c:pt>
                <c:pt idx="7">
                  <c:v>83.296431227492533</c:v>
                </c:pt>
                <c:pt idx="8">
                  <c:v>85.393671135868871</c:v>
                </c:pt>
                <c:pt idx="9">
                  <c:v>86.412751328868296</c:v>
                </c:pt>
                <c:pt idx="10">
                  <c:v>87.862918879839185</c:v>
                </c:pt>
                <c:pt idx="11">
                  <c:v>91.06880256207873</c:v>
                </c:pt>
                <c:pt idx="12">
                  <c:v>92.987133953611632</c:v>
                </c:pt>
                <c:pt idx="13">
                  <c:v>94.828210420680676</c:v>
                </c:pt>
                <c:pt idx="14">
                  <c:v>97.000020768663632</c:v>
                </c:pt>
                <c:pt idx="15">
                  <c:v>100.00000000000007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47B-42E0-AC89-FBF208FA0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2905216"/>
        <c:axId val="1462908544"/>
        <c:extLst>
          <c:ext xmlns:c15="http://schemas.microsoft.com/office/drawing/2012/chart" uri="{02D57815-91ED-43cb-92C2-25804820EDAC}">
            <c15:filteredScatterSeries>
              <c15:ser>
                <c:idx val="9"/>
                <c:order val="1"/>
                <c:tx>
                  <c:v>TERREAU</c:v>
                </c:tx>
                <c:spPr>
                  <a:ln w="9525" cap="rnd">
                    <a:solidFill>
                      <a:schemeClr val="accent4">
                        <a:lumMod val="60000"/>
                        <a:alpha val="50000"/>
                      </a:schemeClr>
                    </a:solidFill>
                    <a:round/>
                  </a:ln>
                  <a:effectLst/>
                </c:spPr>
                <c:marker>
                  <c:symbol val="diamond"/>
                  <c:size val="6"/>
                  <c:spPr>
                    <a:solidFill>
                      <a:schemeClr val="lt1"/>
                    </a:solidFill>
                    <a:ln w="15875">
                      <a:solidFill>
                        <a:schemeClr val="accent4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'Cin. de relargage 5 jours (5h)'!$A$76:$A$94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'Cin. de relargage 5 jours (5h)'!$H$76:$H$90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</c:v>
                      </c:pt>
                      <c:pt idx="1">
                        <c:v>44.809902322463721</c:v>
                      </c:pt>
                      <c:pt idx="2">
                        <c:v>56.672588049768322</c:v>
                      </c:pt>
                      <c:pt idx="3">
                        <c:v>64.375281504635325</c:v>
                      </c:pt>
                      <c:pt idx="4">
                        <c:v>70.431378392231494</c:v>
                      </c:pt>
                      <c:pt idx="5">
                        <c:v>73.969301049148356</c:v>
                      </c:pt>
                      <c:pt idx="6">
                        <c:v>79.891254843114197</c:v>
                      </c:pt>
                      <c:pt idx="7">
                        <c:v>82.889527454887556</c:v>
                      </c:pt>
                      <c:pt idx="8">
                        <c:v>85.017668655946835</c:v>
                      </c:pt>
                      <c:pt idx="9">
                        <c:v>87.374646731562578</c:v>
                      </c:pt>
                      <c:pt idx="10">
                        <c:v>90.520717671547786</c:v>
                      </c:pt>
                      <c:pt idx="11">
                        <c:v>93.209354034179896</c:v>
                      </c:pt>
                      <c:pt idx="12">
                        <c:v>96.776992204143923</c:v>
                      </c:pt>
                      <c:pt idx="13">
                        <c:v>98.580913289779474</c:v>
                      </c:pt>
                      <c:pt idx="14">
                        <c:v>100.00000000000004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547B-42E0-AC89-FBF208FA04E8}"/>
                  </c:ext>
                </c:extLst>
              </c15:ser>
            </c15:filteredScatterSeries>
            <c15:filteredScatterSeries>
              <c15:ser>
                <c:idx val="10"/>
                <c:order val="2"/>
                <c:tx>
                  <c:v>FORMULATION 8SEMAINES 30°C</c:v>
                </c:tx>
                <c:spPr>
                  <a:ln w="9525" cap="rnd">
                    <a:solidFill>
                      <a:schemeClr val="accent5">
                        <a:lumMod val="60000"/>
                        <a:alpha val="50000"/>
                      </a:schemeClr>
                    </a:solidFill>
                    <a:round/>
                  </a:ln>
                  <a:effectLst/>
                </c:spPr>
                <c:marker>
                  <c:symbol val="square"/>
                  <c:size val="6"/>
                  <c:spPr>
                    <a:solidFill>
                      <a:schemeClr val="lt1"/>
                    </a:solidFill>
                    <a:ln w="15875">
                      <a:solidFill>
                        <a:schemeClr val="accent5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'Cin. de relargage 5 jours (5h)'!$A$100:$A$118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'Cin. de relargage 5 jours (5h)'!$G$100:$G$117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83.884141117584889</c:v>
                      </c:pt>
                      <c:pt idx="2">
                        <c:v>89.185161030193001</c:v>
                      </c:pt>
                      <c:pt idx="3">
                        <c:v>91.489344275471893</c:v>
                      </c:pt>
                      <c:pt idx="4">
                        <c:v>93.292264449975391</c:v>
                      </c:pt>
                      <c:pt idx="5">
                        <c:v>94.60856446434542</c:v>
                      </c:pt>
                      <c:pt idx="6">
                        <c:v>96.206146168660382</c:v>
                      </c:pt>
                      <c:pt idx="7">
                        <c:v>96.948272796308217</c:v>
                      </c:pt>
                      <c:pt idx="8">
                        <c:v>97.419125452038415</c:v>
                      </c:pt>
                      <c:pt idx="9">
                        <c:v>97.740838860752277</c:v>
                      </c:pt>
                      <c:pt idx="10">
                        <c:v>98.008642167530411</c:v>
                      </c:pt>
                      <c:pt idx="11">
                        <c:v>98.576098593808851</c:v>
                      </c:pt>
                      <c:pt idx="12">
                        <c:v>98.891941197677795</c:v>
                      </c:pt>
                      <c:pt idx="13">
                        <c:v>99.136612180286477</c:v>
                      </c:pt>
                      <c:pt idx="14">
                        <c:v>99.45843077522585</c:v>
                      </c:pt>
                      <c:pt idx="15">
                        <c:v>99.640734079558911</c:v>
                      </c:pt>
                      <c:pt idx="16">
                        <c:v>99.874536505010965</c:v>
                      </c:pt>
                      <c:pt idx="17">
                        <c:v>100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47B-42E0-AC89-FBF208FA04E8}"/>
                  </c:ext>
                </c:extLst>
              </c15:ser>
            </c15:filteredScatterSeries>
            <c15:filteredScatterSeries>
              <c15:ser>
                <c:idx val="11"/>
                <c:order val="3"/>
                <c:tx>
                  <c:v>30°C</c:v>
                </c:tx>
                <c:spPr>
                  <a:ln w="9525" cap="rnd">
                    <a:solidFill>
                      <a:schemeClr val="accent6">
                        <a:lumMod val="60000"/>
                        <a:alpha val="50000"/>
                      </a:schemeClr>
                    </a:solidFill>
                    <a:round/>
                  </a:ln>
                  <a:effectLst/>
                </c:spPr>
                <c:marker>
                  <c:symbol val="triangle"/>
                  <c:size val="6"/>
                  <c:spPr>
                    <a:solidFill>
                      <a:schemeClr val="lt1"/>
                    </a:solidFill>
                    <a:ln w="15875">
                      <a:solidFill>
                        <a:schemeClr val="accent6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'Cin. de relargage 5 jours (5h)'!$A$123:$A$141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0</c:v>
                      </c:pt>
                      <c:pt idx="1">
                        <c:v>5</c:v>
                      </c:pt>
                      <c:pt idx="2">
                        <c:v>10</c:v>
                      </c:pt>
                      <c:pt idx="3">
                        <c:v>15</c:v>
                      </c:pt>
                      <c:pt idx="4">
                        <c:v>20</c:v>
                      </c:pt>
                      <c:pt idx="5">
                        <c:v>25</c:v>
                      </c:pt>
                      <c:pt idx="6">
                        <c:v>30</c:v>
                      </c:pt>
                      <c:pt idx="7">
                        <c:v>35</c:v>
                      </c:pt>
                      <c:pt idx="8">
                        <c:v>40</c:v>
                      </c:pt>
                      <c:pt idx="9">
                        <c:v>45</c:v>
                      </c:pt>
                      <c:pt idx="10">
                        <c:v>50</c:v>
                      </c:pt>
                      <c:pt idx="11">
                        <c:v>55</c:v>
                      </c:pt>
                      <c:pt idx="12">
                        <c:v>60</c:v>
                      </c:pt>
                      <c:pt idx="13">
                        <c:v>65</c:v>
                      </c:pt>
                      <c:pt idx="14">
                        <c:v>70</c:v>
                      </c:pt>
                      <c:pt idx="15">
                        <c:v>75</c:v>
                      </c:pt>
                      <c:pt idx="16">
                        <c:v>80</c:v>
                      </c:pt>
                      <c:pt idx="17">
                        <c:v>85</c:v>
                      </c:pt>
                      <c:pt idx="18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'Cin. de relargage 5 jours (5h)'!$G$123:$G$140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0</c:v>
                      </c:pt>
                      <c:pt idx="1">
                        <c:v>79.939855141974562</c:v>
                      </c:pt>
                      <c:pt idx="2">
                        <c:v>87.683300014223875</c:v>
                      </c:pt>
                      <c:pt idx="3">
                        <c:v>91.06950787824259</c:v>
                      </c:pt>
                      <c:pt idx="4">
                        <c:v>92.506154720535761</c:v>
                      </c:pt>
                      <c:pt idx="5">
                        <c:v>93.786699196722893</c:v>
                      </c:pt>
                      <c:pt idx="6">
                        <c:v>94.557404773770372</c:v>
                      </c:pt>
                      <c:pt idx="7">
                        <c:v>95.150698626347264</c:v>
                      </c:pt>
                      <c:pt idx="8">
                        <c:v>95.639870565539155</c:v>
                      </c:pt>
                      <c:pt idx="9">
                        <c:v>96.138123385376545</c:v>
                      </c:pt>
                      <c:pt idx="10">
                        <c:v>96.524778468046435</c:v>
                      </c:pt>
                      <c:pt idx="11">
                        <c:v>97.006421866931788</c:v>
                      </c:pt>
                      <c:pt idx="12">
                        <c:v>97.390202980279909</c:v>
                      </c:pt>
                      <c:pt idx="13">
                        <c:v>98.04702097932477</c:v>
                      </c:pt>
                      <c:pt idx="14">
                        <c:v>98.63759864464717</c:v>
                      </c:pt>
                      <c:pt idx="15">
                        <c:v>99.182148863578874</c:v>
                      </c:pt>
                      <c:pt idx="16">
                        <c:v>99.610009035289664</c:v>
                      </c:pt>
                      <c:pt idx="17">
                        <c:v>100.00000000000003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47B-42E0-AC89-FBF208FA04E8}"/>
                  </c:ext>
                </c:extLst>
              </c15:ser>
            </c15:filteredScatterSeries>
            <c15:filteredScatterSeries>
              <c15:ser>
                <c:idx val="14"/>
                <c:order val="5"/>
                <c:tx>
                  <c:v>3,6 mgml</c:v>
                </c:tx>
                <c:spPr>
                  <a:ln w="9525" cap="rnd">
                    <a:solidFill>
                      <a:schemeClr val="accent3">
                        <a:lumMod val="80000"/>
                        <a:lumOff val="20000"/>
                        <a:alpha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lt1"/>
                    </a:solidFill>
                    <a:ln w="1587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round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'Cin. de relargage 5 jours (5h)'!$A$194:$A$213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2.5</c:v>
                      </c:pt>
                      <c:pt idx="2">
                        <c:v>5</c:v>
                      </c:pt>
                      <c:pt idx="3">
                        <c:v>10</c:v>
                      </c:pt>
                      <c:pt idx="4">
                        <c:v>15</c:v>
                      </c:pt>
                      <c:pt idx="5">
                        <c:v>20</c:v>
                      </c:pt>
                      <c:pt idx="6">
                        <c:v>25</c:v>
                      </c:pt>
                      <c:pt idx="7">
                        <c:v>30</c:v>
                      </c:pt>
                      <c:pt idx="8">
                        <c:v>35</c:v>
                      </c:pt>
                      <c:pt idx="9">
                        <c:v>40</c:v>
                      </c:pt>
                      <c:pt idx="10">
                        <c:v>45</c:v>
                      </c:pt>
                      <c:pt idx="11">
                        <c:v>50</c:v>
                      </c:pt>
                      <c:pt idx="12">
                        <c:v>55</c:v>
                      </c:pt>
                      <c:pt idx="13">
                        <c:v>60</c:v>
                      </c:pt>
                      <c:pt idx="14">
                        <c:v>65</c:v>
                      </c:pt>
                      <c:pt idx="15">
                        <c:v>70</c:v>
                      </c:pt>
                      <c:pt idx="16">
                        <c:v>75</c:v>
                      </c:pt>
                      <c:pt idx="17">
                        <c:v>80</c:v>
                      </c:pt>
                      <c:pt idx="18">
                        <c:v>85</c:v>
                      </c:pt>
                      <c:pt idx="19">
                        <c:v>90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'Cin. de relargage 5 jours (5h)'!$G$194:$G$203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36.213362127736566</c:v>
                      </c:pt>
                      <c:pt idx="2">
                        <c:v>80.407381692214216</c:v>
                      </c:pt>
                      <c:pt idx="3">
                        <c:v>88.628601976200883</c:v>
                      </c:pt>
                      <c:pt idx="4">
                        <c:v>90.170881299930869</c:v>
                      </c:pt>
                      <c:pt idx="5">
                        <c:v>92.789448662989429</c:v>
                      </c:pt>
                      <c:pt idx="6">
                        <c:v>94.776884863893699</c:v>
                      </c:pt>
                      <c:pt idx="7">
                        <c:v>96.130336587123352</c:v>
                      </c:pt>
                      <c:pt idx="8">
                        <c:v>98.005669050715596</c:v>
                      </c:pt>
                      <c:pt idx="9">
                        <c:v>100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47B-42E0-AC89-FBF208FA04E8}"/>
                  </c:ext>
                </c:extLst>
              </c15:ser>
            </c15:filteredScatterSeries>
          </c:ext>
        </c:extLst>
      </c:scatterChart>
      <c:valAx>
        <c:axId val="1462905216"/>
        <c:scaling>
          <c:orientation val="minMax"/>
          <c:max val="9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800">
                    <a:solidFill>
                      <a:sysClr val="windowText" lastClr="000000"/>
                    </a:solidFill>
                  </a:rPr>
                  <a:t>Time (hour)</a:t>
                </a:r>
              </a:p>
            </c:rich>
          </c:tx>
          <c:layout>
            <c:manualLayout>
              <c:xMode val="edge"/>
              <c:yMode val="edge"/>
              <c:x val="0.44437112916915267"/>
              <c:y val="0.91547867624267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2908544"/>
        <c:crosses val="autoZero"/>
        <c:crossBetween val="midCat"/>
        <c:majorUnit val="15"/>
      </c:valAx>
      <c:valAx>
        <c:axId val="146290854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800" b="1">
                    <a:solidFill>
                      <a:sysClr val="windowText" lastClr="000000"/>
                    </a:solidFill>
                  </a:rPr>
                  <a:t>Cumulative release (%)</a:t>
                </a:r>
              </a:p>
            </c:rich>
          </c:tx>
          <c:layout>
            <c:manualLayout>
              <c:xMode val="edge"/>
              <c:yMode val="edge"/>
              <c:x val="1.8172925822906076E-2"/>
              <c:y val="0.19416597185345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290521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18151897679457"/>
          <c:y val="0.10912041805077154"/>
          <c:w val="0.7610242053076699"/>
          <c:h val="0.7519763221086726"/>
        </c:manualLayout>
      </c:layout>
      <c:barChart>
        <c:barDir val="col"/>
        <c:grouping val="clustered"/>
        <c:varyColors val="0"/>
        <c:ser>
          <c:idx val="3"/>
          <c:order val="0"/>
          <c:tx>
            <c:v>Germination EAU</c:v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('Test de germination'!$BP$137,'Test de germination'!$BP$143,'Test de germination'!$BP$149,'Test de germination'!$BP$155)</c:f>
              <c:strCache>
                <c:ptCount val="2"/>
                <c:pt idx="0">
                  <c:v>1 week</c:v>
                </c:pt>
                <c:pt idx="1">
                  <c:v>8 weeks</c:v>
                </c:pt>
              </c:strCache>
            </c:strRef>
          </c:cat>
          <c:val>
            <c:numRef>
              <c:f>('Test de germination'!$BS$137,'Test de germination'!$BS$143,'Test de germination'!$BS$149,'Test de germination'!$BS$155)</c:f>
              <c:numCache>
                <c:formatCode>General</c:formatCode>
                <c:ptCount val="2"/>
                <c:pt idx="0">
                  <c:v>86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A-46AD-B7AF-F73587CA5EA7}"/>
            </c:ext>
          </c:extLst>
        </c:ser>
        <c:ser>
          <c:idx val="4"/>
          <c:order val="1"/>
          <c:tx>
            <c:v>Germination EAU+CAN</c:v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('Test de germination'!$BP$137,'Test de germination'!$BP$143,'Test de germination'!$BP$149,'Test de germination'!$BP$155)</c:f>
              <c:strCache>
                <c:ptCount val="2"/>
                <c:pt idx="0">
                  <c:v>1 week</c:v>
                </c:pt>
                <c:pt idx="1">
                  <c:v>8 weeks</c:v>
                </c:pt>
              </c:strCache>
            </c:strRef>
          </c:cat>
          <c:val>
            <c:numRef>
              <c:f>('Test de germination'!$BS$138,'Test de germination'!$BS$144,'Test de germination'!$BS$150,'Test de germination'!$BS$156)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A-46AD-B7AF-F73587CA5EA7}"/>
            </c:ext>
          </c:extLst>
        </c:ser>
        <c:ser>
          <c:idx val="5"/>
          <c:order val="2"/>
          <c:tx>
            <c:v>Germination GD-PPI-3+CAN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('Test de germination'!$BP$137,'Test de germination'!$BP$143,'Test de germination'!$BP$149,'Test de germination'!$BP$155)</c:f>
              <c:strCache>
                <c:ptCount val="2"/>
                <c:pt idx="0">
                  <c:v>1 week</c:v>
                </c:pt>
                <c:pt idx="1">
                  <c:v>8 weeks</c:v>
                </c:pt>
              </c:strCache>
            </c:strRef>
          </c:cat>
          <c:val>
            <c:numRef>
              <c:f>('Test de germination'!$BS$139,'Test de germination'!$BS$145,'Test de germination'!$BS$151,'Test de germination'!$BS$157)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FA-46AD-B7AF-F73587CA5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10"/>
        <c:axId val="651737551"/>
        <c:axId val="651737967"/>
      </c:barChart>
      <c:catAx>
        <c:axId val="65173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1737967"/>
        <c:crosses val="autoZero"/>
        <c:auto val="1"/>
        <c:lblAlgn val="ctr"/>
        <c:lblOffset val="100"/>
        <c:noMultiLvlLbl val="0"/>
      </c:catAx>
      <c:valAx>
        <c:axId val="651737967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Germination  (%)</a:t>
                </a:r>
              </a:p>
            </c:rich>
          </c:tx>
          <c:layout>
            <c:manualLayout>
              <c:xMode val="edge"/>
              <c:yMode val="edge"/>
              <c:x val="2.9841603132941714E-2"/>
              <c:y val="0.20864745630200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173755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0.1676</cdr:x>
      <cdr:y>0.28076</cdr:y>
    </cdr:from>
    <cdr:to>
      <cdr:x>0.27605</cdr:x>
      <cdr:y>0.35465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24136" y="1368152"/>
          <a:ext cx="792086" cy="360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dirty="0">
              <a:latin typeface="Palatino" charset="0"/>
              <a:ea typeface="Palatino" charset="0"/>
              <a:cs typeface="Palatino" charset="0"/>
            </a:rPr>
            <a:t>1. Solvant</a:t>
          </a:r>
        </a:p>
      </cdr:txBody>
    </cdr:sp>
  </cdr:relSizeAnchor>
  <cdr:relSizeAnchor xmlns:cdr="http://schemas.openxmlformats.org/drawingml/2006/chartDrawing">
    <cdr:from>
      <cdr:x>0.5028</cdr:x>
      <cdr:y>0.70929</cdr:y>
    </cdr:from>
    <cdr:to>
      <cdr:x>0.59176</cdr:x>
      <cdr:y>0.76074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3672408" y="3456384"/>
          <a:ext cx="649754" cy="250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dirty="0">
              <a:latin typeface="Palatino" charset="0"/>
              <a:ea typeface="Palatino" charset="0"/>
              <a:cs typeface="Palatino" charset="0"/>
            </a:rPr>
            <a:t>2. </a:t>
          </a:r>
          <a:r>
            <a:rPr lang="fr-FR" sz="1000" dirty="0" err="1">
              <a:latin typeface="Palatino" charset="0"/>
              <a:ea typeface="Palatino" charset="0"/>
              <a:cs typeface="Palatino" charset="0"/>
            </a:rPr>
            <a:t>Linalool</a:t>
          </a:r>
          <a:endParaRPr lang="fr-FR" sz="1000" dirty="0">
            <a:latin typeface="Palatino" charset="0"/>
            <a:ea typeface="Palatino" charset="0"/>
            <a:cs typeface="Palatino" charset="0"/>
          </a:endParaRPr>
        </a:p>
      </cdr:txBody>
    </cdr:sp>
  </cdr:relSizeAnchor>
  <cdr:relSizeAnchor xmlns:cdr="http://schemas.openxmlformats.org/drawingml/2006/chartDrawing">
    <cdr:from>
      <cdr:x>0.63097</cdr:x>
      <cdr:y>0.69451</cdr:y>
    </cdr:from>
    <cdr:to>
      <cdr:x>0.77626</cdr:x>
      <cdr:y>0.78317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608512" y="3384376"/>
          <a:ext cx="106118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>
              <a:effectLst/>
              <a:latin typeface="Palatino" charset="0"/>
              <a:ea typeface="Palatino" charset="0"/>
              <a:cs typeface="Palatino" charset="0"/>
            </a:rPr>
            <a:t>3. β-</a:t>
          </a:r>
          <a:r>
            <a:rPr lang="en-US" sz="1000" dirty="0" err="1">
              <a:effectLst/>
              <a:latin typeface="Palatino" charset="0"/>
              <a:ea typeface="Palatino" charset="0"/>
              <a:cs typeface="Palatino" charset="0"/>
            </a:rPr>
            <a:t>caryophyllene</a:t>
          </a:r>
          <a:endParaRPr lang="fr-BE" sz="1000" dirty="0">
            <a:effectLst/>
            <a:latin typeface="Palatino" charset="0"/>
            <a:ea typeface="Palatino" charset="0"/>
            <a:cs typeface="Palatino" charset="0"/>
          </a:endParaRPr>
        </a:p>
        <a:p xmlns:a="http://schemas.openxmlformats.org/drawingml/2006/main">
          <a:endParaRPr lang="fr-FR" sz="1000" dirty="0">
            <a:latin typeface="Palatino" charset="0"/>
            <a:ea typeface="Palatino" charset="0"/>
            <a:cs typeface="Palatino" charset="0"/>
          </a:endParaRPr>
        </a:p>
      </cdr:txBody>
    </cdr:sp>
  </cdr:relSizeAnchor>
  <cdr:relSizeAnchor xmlns:cdr="http://schemas.openxmlformats.org/drawingml/2006/chartDrawing">
    <cdr:from>
      <cdr:x>0.66054</cdr:x>
      <cdr:y>0.17732</cdr:y>
    </cdr:from>
    <cdr:to>
      <cdr:x>0.8269</cdr:x>
      <cdr:y>0.24735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4824536" y="864086"/>
          <a:ext cx="1215047" cy="341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>
              <a:effectLst/>
              <a:latin typeface="Palatino" charset="0"/>
              <a:ea typeface="Palatino" charset="0"/>
              <a:cs typeface="Palatino" charset="0"/>
            </a:rPr>
            <a:t>4. Trans-</a:t>
          </a:r>
          <a:r>
            <a:rPr lang="en-US" sz="1000" dirty="0" err="1">
              <a:effectLst/>
              <a:latin typeface="Palatino" charset="0"/>
              <a:ea typeface="Palatino" charset="0"/>
              <a:cs typeface="Palatino" charset="0"/>
            </a:rPr>
            <a:t>Cinnamaldehyde</a:t>
          </a:r>
          <a:endParaRPr lang="en-US" sz="1000" dirty="0">
            <a:effectLst/>
            <a:latin typeface="Palatino" charset="0"/>
            <a:ea typeface="Palatino" charset="0"/>
            <a:cs typeface="Palatino" charset="0"/>
          </a:endParaRPr>
        </a:p>
        <a:p xmlns:a="http://schemas.openxmlformats.org/drawingml/2006/main">
          <a:endParaRPr lang="fr-FR" sz="1000" dirty="0">
            <a:latin typeface="Palatino" charset="0"/>
            <a:ea typeface="Palatino" charset="0"/>
            <a:cs typeface="Palatino" charset="0"/>
          </a:endParaRPr>
        </a:p>
      </cdr:txBody>
    </cdr:sp>
  </cdr:relSizeAnchor>
  <cdr:relSizeAnchor xmlns:cdr="http://schemas.openxmlformats.org/drawingml/2006/chartDrawing">
    <cdr:from>
      <cdr:x>0.838</cdr:x>
      <cdr:y>0.56152</cdr:y>
    </cdr:from>
    <cdr:to>
      <cdr:x>0.96617</cdr:x>
      <cdr:y>0.63155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6120680" y="2736304"/>
          <a:ext cx="936104" cy="341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>
              <a:effectLst/>
              <a:latin typeface="Palatino" charset="0"/>
              <a:ea typeface="Palatino" charset="0"/>
              <a:cs typeface="Palatino" charset="0"/>
            </a:rPr>
            <a:t>5. </a:t>
          </a:r>
          <a:r>
            <a:rPr lang="en-US" sz="1000" dirty="0" err="1">
              <a:effectLst/>
              <a:latin typeface="Palatino" charset="0"/>
              <a:ea typeface="Palatino" charset="0"/>
              <a:cs typeface="Palatino" charset="0"/>
            </a:rPr>
            <a:t>Cinnamyl</a:t>
          </a:r>
          <a:r>
            <a:rPr lang="en-US" sz="1000" dirty="0">
              <a:effectLst/>
              <a:latin typeface="Palatino" charset="0"/>
              <a:ea typeface="Palatino" charset="0"/>
              <a:cs typeface="Palatino" charset="0"/>
            </a:rPr>
            <a:t> acetate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dirty="0">
            <a:effectLst/>
            <a:latin typeface="Palatino" charset="0"/>
            <a:ea typeface="Palatino" charset="0"/>
            <a:cs typeface="Palatino" charset="0"/>
          </a:endParaRPr>
        </a:p>
        <a:p xmlns:a="http://schemas.openxmlformats.org/drawingml/2006/main">
          <a:endParaRPr lang="fr-FR" sz="1000" dirty="0">
            <a:latin typeface="Palatino" charset="0"/>
            <a:ea typeface="Palatino" charset="0"/>
            <a:cs typeface="Palatino" charset="0"/>
          </a:endParaRPr>
        </a:p>
      </cdr:txBody>
    </cdr:sp>
  </cdr:relSizeAnchor>
  <cdr:relSizeAnchor xmlns:cdr="http://schemas.openxmlformats.org/drawingml/2006/chartDrawing">
    <cdr:from>
      <cdr:x>0.90219</cdr:x>
      <cdr:y>0.73961</cdr:y>
    </cdr:from>
    <cdr:to>
      <cdr:x>1</cdr:x>
      <cdr:y>0.78411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7158548" y="4495800"/>
          <a:ext cx="776110" cy="270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>
              <a:effectLst/>
              <a:latin typeface="Palatino" charset="0"/>
              <a:ea typeface="Palatino" charset="0"/>
              <a:cs typeface="Palatino" charset="0"/>
            </a:rPr>
            <a:t> 6. Eugenol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>
            <a:effectLst/>
            <a:latin typeface="Palatino" charset="0"/>
            <a:ea typeface="Palatino" charset="0"/>
            <a:cs typeface="Palatino" charset="0"/>
          </a:endParaRPr>
        </a:p>
        <a:p xmlns:a="http://schemas.openxmlformats.org/drawingml/2006/main">
          <a:endParaRPr lang="fr-FR" sz="1000">
            <a:latin typeface="Palatino" charset="0"/>
            <a:ea typeface="Palatino" charset="0"/>
            <a:cs typeface="Palatino" charset="0"/>
          </a:endParaRPr>
        </a:p>
      </cdr:txBody>
    </cdr:sp>
  </cdr:relSizeAnchor>
  <cdr:relSizeAnchor xmlns:cdr="http://schemas.openxmlformats.org/drawingml/2006/chartDrawing">
    <cdr:from>
      <cdr:x>0.85772</cdr:x>
      <cdr:y>0.65018</cdr:y>
    </cdr:from>
    <cdr:to>
      <cdr:x>0.8595</cdr:x>
      <cdr:y>0.70589</cdr:y>
    </cdr:to>
    <cdr:cxnSp macro="">
      <cdr:nvCxnSpPr>
        <cdr:cNvPr id="9" name="Connecteur droit avec flèche 8">
          <a:extLst xmlns:a="http://schemas.openxmlformats.org/drawingml/2006/main">
            <a:ext uri="{FF2B5EF4-FFF2-40B4-BE49-F238E27FC236}">
              <a16:creationId xmlns:a16="http://schemas.microsoft.com/office/drawing/2014/main" id="{5E246A5E-B70F-44F2-A3B2-0622CC8A25C0}"/>
            </a:ext>
          </a:extLst>
        </cdr:cNvPr>
        <cdr:cNvCxnSpPr/>
      </cdr:nvCxnSpPr>
      <cdr:spPr>
        <a:xfrm xmlns:a="http://schemas.openxmlformats.org/drawingml/2006/main" flipH="1">
          <a:off x="6264696" y="3168352"/>
          <a:ext cx="13001" cy="27147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9F72F-6584-4C8B-B6E6-D301DE74400D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3615-406D-4CBB-8BCF-291952914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23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65B9-461A-4CAE-BDA1-8FC73E3CCC7C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4693-168C-4633-BE7F-0F369196ECD9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19B-DA95-4DCB-93C6-B8135C9AA4EE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0FF8-21F1-449F-9595-6CDEC5809811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EA62-E304-447C-8CC5-A71759885CCA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8ED2-DC9C-4C08-B452-0F0CB9D64C6A}" type="datetime1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62F5-363B-4727-AFCE-F2025FF4429A}" type="datetime1">
              <a:rPr lang="fr-FR" smtClean="0"/>
              <a:t>18/11/2021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E1292-DCCE-481E-94E2-49478011A33A}" type="datetime1">
              <a:rPr lang="fr-FR" smtClean="0"/>
              <a:t>18/11/2021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F4D8-EF18-417A-B660-263ED1DC54E1}" type="datetime1">
              <a:rPr lang="fr-FR" smtClean="0"/>
              <a:t>18/11/2021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056C-3290-4B83-B32A-8B5A2F660DAF}" type="datetime1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200C-8130-4E2B-B908-3B3E07D18438}" type="datetime1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1C53463-675F-4077-BA1C-7D0FEB61D6CC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2C7E221-10C6-445E-A869-706F31CFFE0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80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7" y="2636912"/>
            <a:ext cx="8640960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cap="none" dirty="0">
                <a:solidFill>
                  <a:schemeClr val="tx1"/>
                </a:solidFill>
              </a:rPr>
              <a:t>Cinnamon essential oil encapsulation: controlled release for </a:t>
            </a:r>
            <a:r>
              <a:rPr lang="en-US" sz="2400" cap="none" dirty="0" err="1">
                <a:solidFill>
                  <a:schemeClr val="tx1"/>
                </a:solidFill>
              </a:rPr>
              <a:t>biosourced</a:t>
            </a:r>
            <a:r>
              <a:rPr lang="en-US" sz="2400" cap="none" dirty="0">
                <a:solidFill>
                  <a:schemeClr val="tx1"/>
                </a:solidFill>
              </a:rPr>
              <a:t> pesticides</a:t>
            </a:r>
            <a:endParaRPr lang="fr-FR" sz="2400" cap="none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52120" y="5445224"/>
            <a:ext cx="2635894" cy="1296144"/>
          </a:xfrm>
        </p:spPr>
        <p:txBody>
          <a:bodyPr>
            <a:normAutofit/>
          </a:bodyPr>
          <a:lstStyle/>
          <a:p>
            <a:r>
              <a:rPr lang="fr-FR" dirty="0"/>
              <a:t>Chloé Maes </a:t>
            </a:r>
          </a:p>
          <a:p>
            <a:endParaRPr lang="fr-FR" dirty="0"/>
          </a:p>
          <a:p>
            <a:r>
              <a:rPr lang="fr-FR" dirty="0"/>
              <a:t>S. </a:t>
            </a:r>
            <a:r>
              <a:rPr lang="fr-FR" dirty="0" err="1"/>
              <a:t>Bouquillon</a:t>
            </a:r>
            <a:r>
              <a:rPr lang="fr-FR" dirty="0"/>
              <a:t> </a:t>
            </a:r>
          </a:p>
          <a:p>
            <a:r>
              <a:rPr lang="fr-FR" dirty="0"/>
              <a:t>M.-L. Fauconnier 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891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1537"/>
            <a:ext cx="21034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94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4. Interactions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fr-FR" dirty="0"/>
              <a:t>B) </a:t>
            </a:r>
            <a:r>
              <a:rPr lang="fr-FR" dirty="0" err="1"/>
              <a:t>NMRs</a:t>
            </a:r>
            <a:endParaRPr lang="fr-FR" dirty="0"/>
          </a:p>
          <a:p>
            <a:pPr marL="0" lvl="1" indent="0">
              <a:spcBef>
                <a:spcPts val="800"/>
              </a:spcBef>
              <a:buClrTx/>
              <a:buNone/>
            </a:pPr>
            <a:r>
              <a:rPr lang="fr-FR" sz="1400" dirty="0">
                <a:ea typeface="Times New Roman" charset="0"/>
              </a:rPr>
              <a:t>Overlay </a:t>
            </a:r>
            <a:r>
              <a:rPr lang="fr-FR" sz="1400" baseline="30000" dirty="0">
                <a:ea typeface="Times New Roman" charset="0"/>
              </a:rPr>
              <a:t>1</a:t>
            </a:r>
            <a:r>
              <a:rPr lang="fr-FR" sz="1400" dirty="0">
                <a:ea typeface="Times New Roman" charset="0"/>
              </a:rPr>
              <a:t>H de </a:t>
            </a:r>
            <a:r>
              <a:rPr lang="fr-FR" sz="1400" dirty="0">
                <a:solidFill>
                  <a:srgbClr val="FF0000"/>
                </a:solidFill>
                <a:ea typeface="Times New Roman" charset="0"/>
              </a:rPr>
              <a:t>GD-PPI-3 </a:t>
            </a:r>
            <a:r>
              <a:rPr lang="fr-FR" sz="1400" dirty="0" err="1">
                <a:solidFill>
                  <a:srgbClr val="FF0000"/>
                </a:solidFill>
                <a:ea typeface="Times New Roman" charset="0"/>
              </a:rPr>
              <a:t>alone</a:t>
            </a:r>
            <a:r>
              <a:rPr lang="fr-FR" sz="1400" dirty="0">
                <a:solidFill>
                  <a:srgbClr val="FF0000"/>
                </a:solidFill>
                <a:ea typeface="Times New Roman" charset="0"/>
              </a:rPr>
              <a:t> and</a:t>
            </a:r>
            <a:r>
              <a:rPr lang="fr-FR" sz="1400" dirty="0">
                <a:solidFill>
                  <a:srgbClr val="000000"/>
                </a:solidFill>
                <a:ea typeface="Times New Roman" charset="0"/>
              </a:rPr>
              <a:t> </a:t>
            </a:r>
            <a:r>
              <a:rPr lang="fr-FR" sz="1400" dirty="0">
                <a:solidFill>
                  <a:srgbClr val="00B0F0"/>
                </a:solidFill>
                <a:ea typeface="Times New Roman" charset="0"/>
              </a:rPr>
              <a:t>GD-PPI-3 encapsulation</a:t>
            </a:r>
            <a:endParaRPr lang="fr-BE" sz="1400" dirty="0">
              <a:ea typeface="Times New Roman" charset="0"/>
            </a:endParaRPr>
          </a:p>
          <a:p>
            <a:pPr marL="0" indent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10</a:t>
            </a:fld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13898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3" t="10633" r="43697" b="8027"/>
          <a:stretch/>
        </p:blipFill>
        <p:spPr bwMode="auto">
          <a:xfrm>
            <a:off x="5220072" y="1916832"/>
            <a:ext cx="1871932" cy="187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20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4. Interactions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11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A85A365-D3BD-4AEC-807F-546877BEB7E5}"/>
              </a:ext>
            </a:extLst>
          </p:cNvPr>
          <p:cNvGrpSpPr/>
          <p:nvPr/>
        </p:nvGrpSpPr>
        <p:grpSpPr>
          <a:xfrm>
            <a:off x="1691680" y="1556792"/>
            <a:ext cx="5616624" cy="3262800"/>
            <a:chOff x="-575777" y="0"/>
            <a:chExt cx="3670579" cy="2462836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FE53C9C-E574-421D-AC05-F26882018170}"/>
                </a:ext>
              </a:extLst>
            </p:cNvPr>
            <p:cNvGrpSpPr/>
            <p:nvPr/>
          </p:nvGrpSpPr>
          <p:grpSpPr>
            <a:xfrm>
              <a:off x="0" y="0"/>
              <a:ext cx="2231136" cy="1967789"/>
              <a:chOff x="0" y="0"/>
              <a:chExt cx="2231136" cy="1967789"/>
            </a:xfrm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3DDB2FA7-D841-46C7-BAF4-999516CA7E65}"/>
                  </a:ext>
                </a:extLst>
              </p:cNvPr>
              <p:cNvGrpSpPr/>
              <p:nvPr/>
            </p:nvGrpSpPr>
            <p:grpSpPr>
              <a:xfrm>
                <a:off x="43891" y="36576"/>
                <a:ext cx="2165071" cy="1892249"/>
                <a:chOff x="43891" y="36576"/>
                <a:chExt cx="2165071" cy="1892249"/>
              </a:xfrm>
            </p:grpSpPr>
            <p:grpSp>
              <p:nvGrpSpPr>
                <p:cNvPr id="13" name="Groupe 12">
                  <a:extLst>
                    <a:ext uri="{FF2B5EF4-FFF2-40B4-BE49-F238E27FC236}">
                      <a16:creationId xmlns:a16="http://schemas.microsoft.com/office/drawing/2014/main" id="{A751E4BD-4955-4892-9B4D-2CF6B62BCB99}"/>
                    </a:ext>
                  </a:extLst>
                </p:cNvPr>
                <p:cNvGrpSpPr/>
                <p:nvPr/>
              </p:nvGrpSpPr>
              <p:grpSpPr>
                <a:xfrm>
                  <a:off x="102413" y="43892"/>
                  <a:ext cx="2106549" cy="1884933"/>
                  <a:chOff x="102413" y="43892"/>
                  <a:chExt cx="2106549" cy="1884933"/>
                </a:xfrm>
              </p:grpSpPr>
              <p:grpSp>
                <p:nvGrpSpPr>
                  <p:cNvPr id="15" name="Groupe 14">
                    <a:extLst>
                      <a:ext uri="{FF2B5EF4-FFF2-40B4-BE49-F238E27FC236}">
                        <a16:creationId xmlns:a16="http://schemas.microsoft.com/office/drawing/2014/main" id="{816152FC-0C45-4BD3-B4C5-5BBA6B1CA604}"/>
                      </a:ext>
                    </a:extLst>
                  </p:cNvPr>
                  <p:cNvGrpSpPr/>
                  <p:nvPr/>
                </p:nvGrpSpPr>
                <p:grpSpPr>
                  <a:xfrm>
                    <a:off x="102413" y="58522"/>
                    <a:ext cx="2106549" cy="1870303"/>
                    <a:chOff x="102413" y="58522"/>
                    <a:chExt cx="2106549" cy="1870303"/>
                  </a:xfrm>
                </p:grpSpPr>
                <p:grpSp>
                  <p:nvGrpSpPr>
                    <p:cNvPr id="17" name="Groupe 16">
                      <a:extLst>
                        <a:ext uri="{FF2B5EF4-FFF2-40B4-BE49-F238E27FC236}">
                          <a16:creationId xmlns:a16="http://schemas.microsoft.com/office/drawing/2014/main" id="{1ECBC225-D812-42C0-BA6A-F6657E71D6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413" y="58522"/>
                      <a:ext cx="2106549" cy="1870303"/>
                      <a:chOff x="102413" y="58522"/>
                      <a:chExt cx="2106549" cy="1870303"/>
                    </a:xfrm>
                  </p:grpSpPr>
                  <p:grpSp>
                    <p:nvGrpSpPr>
                      <p:cNvPr id="19" name="Groupe 18">
                        <a:extLst>
                          <a:ext uri="{FF2B5EF4-FFF2-40B4-BE49-F238E27FC236}">
                            <a16:creationId xmlns:a16="http://schemas.microsoft.com/office/drawing/2014/main" id="{99314F8F-5C27-4016-B2B0-9E24DCDAF0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0586" y="58522"/>
                        <a:ext cx="1638376" cy="1870303"/>
                        <a:chOff x="570586" y="58522"/>
                        <a:chExt cx="1142180" cy="1301944"/>
                      </a:xfrm>
                    </p:grpSpPr>
                    <p:pic>
                      <p:nvPicPr>
                        <p:cNvPr id="22" name="Image 21">
                          <a:extLst>
                            <a:ext uri="{FF2B5EF4-FFF2-40B4-BE49-F238E27FC236}">
                              <a16:creationId xmlns:a16="http://schemas.microsoft.com/office/drawing/2014/main" id="{AD19830E-125E-4662-BB3F-D3DC156E8E21}"/>
                            </a:ext>
                          </a:extLst>
                        </p:cNvPr>
                        <p:cNvPicPr/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6455" t="53976" r="38230"/>
                        <a:stretch/>
                      </p:blipFill>
                      <p:spPr bwMode="auto">
                        <a:xfrm>
                          <a:off x="570586" y="766339"/>
                          <a:ext cx="693326" cy="594127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xtLst>
                          <a:ext uri="{53640926-AAD7-44D8-BBD7-CCE9431645EC}">
                            <a14:shadowObscured xmlns:a14="http://schemas.microsoft.com/office/drawing/2010/main"/>
                          </a:ext>
                        </a:extLst>
                      </p:spPr>
                    </p:pic>
                    <p:pic>
                      <p:nvPicPr>
                        <p:cNvPr id="23" name="Image 22">
                          <a:extLst>
                            <a:ext uri="{FF2B5EF4-FFF2-40B4-BE49-F238E27FC236}">
                              <a16:creationId xmlns:a16="http://schemas.microsoft.com/office/drawing/2014/main" id="{008CAC71-A5A9-4BC4-9945-37A72F1290F2}"/>
                            </a:ext>
                          </a:extLst>
                        </p:cNvPr>
                        <p:cNvPicPr/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1682" r="8220" b="47697"/>
                        <a:stretch/>
                      </p:blipFill>
                      <p:spPr bwMode="auto">
                        <a:xfrm>
                          <a:off x="973352" y="58522"/>
                          <a:ext cx="739414" cy="69067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xtLst>
                          <a:ext uri="{53640926-AAD7-44D8-BBD7-CCE9431645EC}">
                            <a14:shadowObscured xmlns:a14="http://schemas.microsoft.com/office/drawing/2010/main"/>
                          </a:ext>
                        </a:extLst>
                      </p:spPr>
                    </p:pic>
                  </p:grpSp>
                  <p:pic>
                    <p:nvPicPr>
                      <p:cNvPr id="20" name="Image 19">
                        <a:extLst>
                          <a:ext uri="{FF2B5EF4-FFF2-40B4-BE49-F238E27FC236}">
                            <a16:creationId xmlns:a16="http://schemas.microsoft.com/office/drawing/2014/main" id="{008CAC71-A5A9-4BC4-9945-37A72F1290F2}"/>
                          </a:ext>
                        </a:extLst>
                      </p:cNvPr>
                      <p:cNvPicPr/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09" r="66571" b="47697"/>
                      <a:stretch/>
                    </p:blipFill>
                    <p:spPr bwMode="auto">
                      <a:xfrm>
                        <a:off x="102413" y="87783"/>
                        <a:ext cx="950595" cy="97726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sp>
                    <p:nvSpPr>
                      <p:cNvPr id="21" name="Ellipse 20">
                        <a:extLst>
                          <a:ext uri="{FF2B5EF4-FFF2-40B4-BE49-F238E27FC236}">
                            <a16:creationId xmlns:a16="http://schemas.microsoft.com/office/drawing/2014/main" id="{B4F93D56-1AEB-4A5C-A574-183A6D658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8487" y="73152"/>
                        <a:ext cx="146493" cy="16093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18" name="Zone de texte 2">
                      <a:extLst>
                        <a:ext uri="{FF2B5EF4-FFF2-40B4-BE49-F238E27FC236}">
                          <a16:creationId xmlns:a16="http://schemas.microsoft.com/office/drawing/2014/main" id="{86C9A00E-CF6E-4ADE-8098-53EAFB90B0B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779" y="1609344"/>
                      <a:ext cx="248285" cy="2774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p:txBody>
                </p:sp>
              </p:grpSp>
              <p:sp>
                <p:nvSpPr>
                  <p:cNvPr id="16" name="Zone de texte 2">
                    <a:extLst>
                      <a:ext uri="{FF2B5EF4-FFF2-40B4-BE49-F238E27FC236}">
                        <a16:creationId xmlns:a16="http://schemas.microsoft.com/office/drawing/2014/main" id="{F7E93313-D8F7-46D9-B5EC-5FDEE5EB477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856" y="43892"/>
                    <a:ext cx="248285" cy="2774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just">
                      <a:lnSpc>
                        <a:spcPct val="115000"/>
                      </a:lnSpc>
                      <a:spcAft>
                        <a:spcPts val="800"/>
                      </a:spcAft>
                    </a:pPr>
                    <a:r>
                      <a: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</p:grpSp>
            <p:sp>
              <p:nvSpPr>
                <p:cNvPr id="14" name="Zone de texte 2">
                  <a:extLst>
                    <a:ext uri="{FF2B5EF4-FFF2-40B4-BE49-F238E27FC236}">
                      <a16:creationId xmlns:a16="http://schemas.microsoft.com/office/drawing/2014/main" id="{E61E3C7C-FE9A-40F5-B9F9-43ACB41163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891" y="36576"/>
                  <a:ext cx="248285" cy="277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fr-FR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455E39-C014-4710-B5F9-D0FC1CA6707E}"/>
                  </a:ext>
                </a:extLst>
              </p:cNvPr>
              <p:cNvSpPr/>
              <p:nvPr/>
            </p:nvSpPr>
            <p:spPr>
              <a:xfrm>
                <a:off x="0" y="0"/>
                <a:ext cx="2231136" cy="196778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0" name="Zone de texte 199">
              <a:extLst>
                <a:ext uri="{FF2B5EF4-FFF2-40B4-BE49-F238E27FC236}">
                  <a16:creationId xmlns:a16="http://schemas.microsoft.com/office/drawing/2014/main" id="{78A50DF4-5181-4708-9594-90CEF8298B12}"/>
                </a:ext>
              </a:extLst>
            </p:cNvPr>
            <p:cNvSpPr txBox="1"/>
            <p:nvPr/>
          </p:nvSpPr>
          <p:spPr>
            <a:xfrm>
              <a:off x="-575777" y="2026286"/>
              <a:ext cx="3670579" cy="43655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Hypothetical structures of the encapsulation of cinnamon EO (yellow) within GD-PPI-3 (blue): (A) core-shell structure; (B) internal encapsulation; (C) matrix system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2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5. </a:t>
            </a:r>
            <a:r>
              <a:rPr lang="fr-FR" dirty="0" err="1"/>
              <a:t>Biological</a:t>
            </a:r>
            <a:r>
              <a:rPr lang="fr-FR" dirty="0"/>
              <a:t> </a:t>
            </a:r>
            <a:r>
              <a:rPr lang="fr-FR" dirty="0" err="1"/>
              <a:t>assays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A) Germination inhibition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0" t="22230" r="11960" b="14227"/>
          <a:stretch/>
        </p:blipFill>
        <p:spPr>
          <a:xfrm>
            <a:off x="676350" y="1913759"/>
            <a:ext cx="3600000" cy="36502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3" t="43235" r="26274" b="10385"/>
          <a:stretch/>
        </p:blipFill>
        <p:spPr>
          <a:xfrm>
            <a:off x="4792192" y="1913759"/>
            <a:ext cx="3356487" cy="365027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76350" y="5949280"/>
            <a:ext cx="74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Ben </a:t>
            </a:r>
            <a:r>
              <a:rPr lang="fr-FR" sz="1200" dirty="0" err="1"/>
              <a:t>Kaab</a:t>
            </a:r>
            <a:r>
              <a:rPr lang="fr-FR" sz="1200" dirty="0"/>
              <a:t>, S., </a:t>
            </a:r>
            <a:r>
              <a:rPr lang="fr-FR" sz="1200" dirty="0" err="1"/>
              <a:t>Rebey</a:t>
            </a:r>
            <a:r>
              <a:rPr lang="fr-FR" sz="1200" dirty="0"/>
              <a:t>, I. B., </a:t>
            </a:r>
            <a:r>
              <a:rPr lang="fr-FR" sz="1200" dirty="0" err="1"/>
              <a:t>Hanafi</a:t>
            </a:r>
            <a:r>
              <a:rPr lang="fr-FR" sz="1200" dirty="0"/>
              <a:t>, M., </a:t>
            </a:r>
            <a:r>
              <a:rPr lang="fr-FR" sz="1200" dirty="0" err="1"/>
              <a:t>Berhal</a:t>
            </a:r>
            <a:r>
              <a:rPr lang="fr-FR" sz="1200" dirty="0"/>
              <a:t>, C., Fauconnier, M. L., De </a:t>
            </a:r>
            <a:r>
              <a:rPr lang="fr-FR" sz="1200" dirty="0" err="1"/>
              <a:t>Clerck</a:t>
            </a:r>
            <a:r>
              <a:rPr lang="fr-FR" sz="1200" dirty="0"/>
              <a:t>, C., </a:t>
            </a:r>
            <a:r>
              <a:rPr lang="fr-FR" sz="1200" dirty="0" err="1"/>
              <a:t>Ksouri</a:t>
            </a:r>
            <a:r>
              <a:rPr lang="fr-FR" sz="1200" dirty="0"/>
              <a:t>, R., &amp; </a:t>
            </a:r>
            <a:r>
              <a:rPr lang="fr-FR" sz="1200" dirty="0" err="1"/>
              <a:t>Jijakli</a:t>
            </a:r>
            <a:r>
              <a:rPr lang="fr-FR" sz="1200" dirty="0"/>
              <a:t>, H. (2019). </a:t>
            </a:r>
            <a:r>
              <a:rPr lang="fr-FR" sz="1200" dirty="0" err="1"/>
              <a:t>Rosmarinus</a:t>
            </a:r>
            <a:r>
              <a:rPr lang="fr-FR" sz="1200" dirty="0"/>
              <a:t> </a:t>
            </a:r>
            <a:r>
              <a:rPr lang="fr-FR" sz="1200" dirty="0" err="1"/>
              <a:t>officinalis</a:t>
            </a:r>
            <a:r>
              <a:rPr lang="fr-FR" sz="1200" dirty="0"/>
              <a:t> essential </a:t>
            </a:r>
            <a:r>
              <a:rPr lang="fr-FR" sz="1200" dirty="0" err="1"/>
              <a:t>oil</a:t>
            </a:r>
            <a:r>
              <a:rPr lang="fr-FR" sz="1200" dirty="0"/>
              <a:t> as an effective </a:t>
            </a:r>
            <a:r>
              <a:rPr lang="fr-FR" sz="1200" dirty="0" err="1"/>
              <a:t>antifungal</a:t>
            </a:r>
            <a:r>
              <a:rPr lang="fr-FR" sz="1200" dirty="0"/>
              <a:t> and </a:t>
            </a:r>
            <a:r>
              <a:rPr lang="fr-FR" sz="1200" dirty="0" err="1"/>
              <a:t>herbicidal</a:t>
            </a:r>
            <a:r>
              <a:rPr lang="fr-FR" sz="1200" dirty="0"/>
              <a:t> agent. </a:t>
            </a:r>
            <a:r>
              <a:rPr lang="fr-FR" sz="1200" i="1" dirty="0" err="1"/>
              <a:t>Spanish</a:t>
            </a:r>
            <a:r>
              <a:rPr lang="fr-FR" sz="1200" i="1" dirty="0"/>
              <a:t> Journal of Agricultural </a:t>
            </a:r>
            <a:r>
              <a:rPr lang="fr-FR" sz="1200" i="1" dirty="0" err="1"/>
              <a:t>Research</a:t>
            </a:r>
            <a:r>
              <a:rPr lang="fr-FR" sz="1200" dirty="0"/>
              <a:t>, </a:t>
            </a:r>
            <a:r>
              <a:rPr lang="fr-FR" sz="1200" i="1" dirty="0"/>
              <a:t>17</a:t>
            </a:r>
            <a:r>
              <a:rPr lang="fr-FR" sz="1200" dirty="0"/>
              <a:t>(2), e1006. </a:t>
            </a:r>
          </a:p>
        </p:txBody>
      </p:sp>
    </p:spTree>
    <p:extLst>
      <p:ext uri="{BB962C8B-B14F-4D97-AF65-F5344CB8AC3E}">
        <p14:creationId xmlns:p14="http://schemas.microsoft.com/office/powerpoint/2010/main" val="113122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5. </a:t>
            </a:r>
            <a:r>
              <a:rPr lang="fr-FR" dirty="0" err="1"/>
              <a:t>Biological</a:t>
            </a:r>
            <a:r>
              <a:rPr lang="fr-FR" dirty="0"/>
              <a:t> </a:t>
            </a:r>
            <a:r>
              <a:rPr lang="fr-FR" dirty="0" err="1"/>
              <a:t>assays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A) </a:t>
            </a:r>
            <a:r>
              <a:rPr lang="fr-FR" dirty="0">
                <a:solidFill>
                  <a:prstClr val="black"/>
                </a:solidFill>
              </a:rPr>
              <a:t>Germination inhibition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13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76350" y="5949280"/>
            <a:ext cx="747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Ben </a:t>
            </a:r>
            <a:r>
              <a:rPr lang="fr-FR" sz="1200" dirty="0" err="1"/>
              <a:t>Kaab</a:t>
            </a:r>
            <a:r>
              <a:rPr lang="fr-FR" sz="1200" dirty="0"/>
              <a:t>, S., </a:t>
            </a:r>
            <a:r>
              <a:rPr lang="fr-FR" sz="1200" dirty="0" err="1"/>
              <a:t>Rebey</a:t>
            </a:r>
            <a:r>
              <a:rPr lang="fr-FR" sz="1200" dirty="0"/>
              <a:t>, I. B., </a:t>
            </a:r>
            <a:r>
              <a:rPr lang="fr-FR" sz="1200" dirty="0" err="1"/>
              <a:t>Hanafi</a:t>
            </a:r>
            <a:r>
              <a:rPr lang="fr-FR" sz="1200" dirty="0"/>
              <a:t>, M., </a:t>
            </a:r>
            <a:r>
              <a:rPr lang="fr-FR" sz="1200" dirty="0" err="1"/>
              <a:t>Berhal</a:t>
            </a:r>
            <a:r>
              <a:rPr lang="fr-FR" sz="1200" dirty="0"/>
              <a:t>, C., Fauconnier, M. L., De </a:t>
            </a:r>
            <a:r>
              <a:rPr lang="fr-FR" sz="1200" dirty="0" err="1"/>
              <a:t>Clerck</a:t>
            </a:r>
            <a:r>
              <a:rPr lang="fr-FR" sz="1200" dirty="0"/>
              <a:t>, C., </a:t>
            </a:r>
            <a:r>
              <a:rPr lang="fr-FR" sz="1200" dirty="0" err="1"/>
              <a:t>Ksouri</a:t>
            </a:r>
            <a:r>
              <a:rPr lang="fr-FR" sz="1200" dirty="0"/>
              <a:t>, R., &amp; </a:t>
            </a:r>
            <a:r>
              <a:rPr lang="fr-FR" sz="1200" dirty="0" err="1"/>
              <a:t>Jijakli</a:t>
            </a:r>
            <a:r>
              <a:rPr lang="fr-FR" sz="1200" dirty="0"/>
              <a:t>, H. (2019). </a:t>
            </a:r>
            <a:r>
              <a:rPr lang="fr-FR" sz="1200" dirty="0" err="1"/>
              <a:t>Rosmarinus</a:t>
            </a:r>
            <a:r>
              <a:rPr lang="fr-FR" sz="1200" dirty="0"/>
              <a:t> </a:t>
            </a:r>
            <a:r>
              <a:rPr lang="fr-FR" sz="1200" dirty="0" err="1"/>
              <a:t>officinalis</a:t>
            </a:r>
            <a:r>
              <a:rPr lang="fr-FR" sz="1200" dirty="0"/>
              <a:t> essential </a:t>
            </a:r>
            <a:r>
              <a:rPr lang="fr-FR" sz="1200" dirty="0" err="1"/>
              <a:t>oil</a:t>
            </a:r>
            <a:r>
              <a:rPr lang="fr-FR" sz="1200" dirty="0"/>
              <a:t> as an effective </a:t>
            </a:r>
            <a:r>
              <a:rPr lang="fr-FR" sz="1200" dirty="0" err="1"/>
              <a:t>antifungal</a:t>
            </a:r>
            <a:r>
              <a:rPr lang="fr-FR" sz="1200" dirty="0"/>
              <a:t> and </a:t>
            </a:r>
            <a:r>
              <a:rPr lang="fr-FR" sz="1200" dirty="0" err="1"/>
              <a:t>herbicidal</a:t>
            </a:r>
            <a:r>
              <a:rPr lang="fr-FR" sz="1200" dirty="0"/>
              <a:t> agent. </a:t>
            </a:r>
            <a:r>
              <a:rPr lang="fr-FR" sz="1200" i="1" dirty="0" err="1"/>
              <a:t>Spanish</a:t>
            </a:r>
            <a:r>
              <a:rPr lang="fr-FR" sz="1200" i="1" dirty="0"/>
              <a:t> Journal of Agricultural </a:t>
            </a:r>
            <a:r>
              <a:rPr lang="fr-FR" sz="1200" i="1" dirty="0" err="1"/>
              <a:t>Research</a:t>
            </a:r>
            <a:r>
              <a:rPr lang="fr-FR" sz="1200" dirty="0"/>
              <a:t>, </a:t>
            </a:r>
            <a:r>
              <a:rPr lang="fr-FR" sz="1200" i="1" dirty="0"/>
              <a:t>17</a:t>
            </a:r>
            <a:r>
              <a:rPr lang="fr-FR" sz="1200" dirty="0"/>
              <a:t>(2), e1006.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C9288C2-0761-44F6-9E8F-99BD067D1F24}"/>
              </a:ext>
            </a:extLst>
          </p:cNvPr>
          <p:cNvGrpSpPr/>
          <p:nvPr/>
        </p:nvGrpSpPr>
        <p:grpSpPr>
          <a:xfrm>
            <a:off x="1979712" y="1700808"/>
            <a:ext cx="4397275" cy="2957115"/>
            <a:chOff x="-276225" y="0"/>
            <a:chExt cx="3609975" cy="2524958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1FA90018-1BBC-4246-A50F-980552E3003A}"/>
                </a:ext>
              </a:extLst>
            </p:cNvPr>
            <p:cNvGraphicFramePr/>
            <p:nvPr/>
          </p:nvGraphicFramePr>
          <p:xfrm>
            <a:off x="0" y="0"/>
            <a:ext cx="3000375" cy="17900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Zone de texte 291">
              <a:extLst>
                <a:ext uri="{FF2B5EF4-FFF2-40B4-BE49-F238E27FC236}">
                  <a16:creationId xmlns:a16="http://schemas.microsoft.com/office/drawing/2014/main" id="{051A63C2-4021-48C8-9820-00519B0E2BDB}"/>
                </a:ext>
              </a:extLst>
            </p:cNvPr>
            <p:cNvSpPr txBox="1"/>
            <p:nvPr/>
          </p:nvSpPr>
          <p:spPr>
            <a:xfrm>
              <a:off x="-276225" y="1847850"/>
              <a:ext cx="3609975" cy="67710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100" b="0" dirty="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Histogram of the rate of germination of </a:t>
              </a:r>
              <a:r>
                <a:rPr lang="en-US" sz="1100" b="0" i="1" dirty="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thaliana</a:t>
              </a:r>
              <a:r>
                <a:rPr lang="en-US" sz="1100" b="0" dirty="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seeds treated with formulations preserved for 1 and 8 weeks: </a:t>
              </a:r>
              <a:r>
                <a:rPr lang="en-US" sz="1100" b="0" dirty="0">
                  <a:solidFill>
                    <a:srgbClr val="E36C0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</a:t>
              </a:r>
              <a:r>
                <a:rPr lang="en-US" sz="1100" b="0" dirty="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100" b="0" dirty="0">
                  <a:solidFill>
                    <a:srgbClr val="31849B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free CIN EO (500 mg/L), </a:t>
              </a:r>
              <a:r>
                <a:rPr lang="en-US" sz="1100" b="0" dirty="0">
                  <a:solidFill>
                    <a:srgbClr val="5F497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encapsulated CIN EO (500 mg/L) within 2mM GD-PPI-3</a:t>
              </a:r>
              <a:endParaRPr lang="fr-FR" sz="800" b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62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6.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Development of a new bio-based phytosanitary product in progress: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New encapsulation matrix for bio-based essential oils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Optimized method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Study of the properties of the product in progress (release, effective concentrations, toxicities, uses,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Fundamental study of the encapsulation in progress (interaction and organization between molecules)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Technology useful for other applications: insecticides, fungicides, ... (depending on the properties of essential oils)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88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800758"/>
            <a:ext cx="7416824" cy="55623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4400" b="1" cap="none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Thanks</a:t>
            </a:r>
            <a:r>
              <a:rPr lang="fr-FR" sz="4400" b="1" cap="none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for </a:t>
            </a:r>
            <a:r>
              <a:rPr lang="fr-FR" sz="4400" b="1" cap="none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your</a:t>
            </a:r>
            <a:r>
              <a:rPr lang="fr-FR" sz="4400" b="1" cap="none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attention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6309320"/>
            <a:ext cx="6511131" cy="329259"/>
          </a:xfrm>
        </p:spPr>
        <p:txBody>
          <a:bodyPr/>
          <a:lstStyle/>
          <a:p>
            <a:r>
              <a:rPr lang="fr-FR" dirty="0" err="1"/>
              <a:t>Chloe,maes@uliege,BE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15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891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1537"/>
            <a:ext cx="21034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2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1558" y="1100628"/>
            <a:ext cx="6922268" cy="391254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r-FR" b="0" dirty="0"/>
              <a:t>Lots of pesticides are </a:t>
            </a:r>
            <a:r>
              <a:rPr lang="fr-FR" b="0" dirty="0" err="1"/>
              <a:t>toxic</a:t>
            </a:r>
            <a:r>
              <a:rPr lang="fr-FR" b="0" dirty="0"/>
              <a:t> and </a:t>
            </a:r>
            <a:r>
              <a:rPr lang="fr-FR" b="0" dirty="0" err="1"/>
              <a:t>pollutant</a:t>
            </a:r>
            <a:endParaRPr lang="fr-FR" b="0" dirty="0"/>
          </a:p>
          <a:p>
            <a:pPr marL="0" indent="0">
              <a:lnSpc>
                <a:spcPct val="150000"/>
              </a:lnSpc>
            </a:pPr>
            <a:r>
              <a:rPr lang="fr-FR" b="0" dirty="0"/>
              <a:t>Need to </a:t>
            </a:r>
            <a:r>
              <a:rPr lang="fr-FR" b="0" dirty="0" err="1"/>
              <a:t>keep</a:t>
            </a:r>
            <a:r>
              <a:rPr lang="fr-FR" b="0" dirty="0"/>
              <a:t> the </a:t>
            </a:r>
            <a:r>
              <a:rPr lang="fr-FR" b="0" dirty="0" err="1"/>
              <a:t>yields</a:t>
            </a:r>
            <a:r>
              <a:rPr lang="fr-FR" b="0" dirty="0"/>
              <a:t> and </a:t>
            </a:r>
            <a:r>
              <a:rPr lang="fr-FR" b="0" dirty="0" err="1"/>
              <a:t>protect</a:t>
            </a:r>
            <a:r>
              <a:rPr lang="fr-FR" b="0" dirty="0"/>
              <a:t> </a:t>
            </a:r>
            <a:r>
              <a:rPr lang="fr-FR" b="0" dirty="0" err="1"/>
              <a:t>crops</a:t>
            </a:r>
            <a:endParaRPr lang="fr-FR" b="0" dirty="0"/>
          </a:p>
          <a:p>
            <a:pPr marL="0" indent="0">
              <a:lnSpc>
                <a:spcPct val="150000"/>
              </a:lnSpc>
            </a:pPr>
            <a:r>
              <a:rPr lang="fr-FR" b="0" dirty="0"/>
              <a:t>Natural alternatives for </a:t>
            </a:r>
            <a:r>
              <a:rPr lang="fr-FR" b="0" dirty="0" err="1"/>
              <a:t>synthetic</a:t>
            </a:r>
            <a:r>
              <a:rPr lang="fr-FR" b="0" dirty="0"/>
              <a:t> pesticides</a:t>
            </a:r>
          </a:p>
          <a:p>
            <a:pPr marL="0" indent="0">
              <a:lnSpc>
                <a:spcPct val="150000"/>
              </a:lnSpc>
            </a:pPr>
            <a:endParaRPr lang="fr-FR" b="0" dirty="0"/>
          </a:p>
          <a:p>
            <a:pPr marL="0" indent="0" algn="r">
              <a:lnSpc>
                <a:spcPct val="150000"/>
              </a:lnSpc>
            </a:pPr>
            <a:r>
              <a:rPr lang="fr-FR" b="0" dirty="0"/>
              <a:t>Essential </a:t>
            </a:r>
            <a:r>
              <a:rPr lang="fr-FR" b="0" dirty="0" err="1"/>
              <a:t>oils</a:t>
            </a:r>
            <a:r>
              <a:rPr lang="fr-FR" b="0" dirty="0"/>
              <a:t> have lots of </a:t>
            </a:r>
            <a:r>
              <a:rPr lang="fr-FR" b="0" dirty="0" err="1"/>
              <a:t>bioactivities</a:t>
            </a:r>
            <a:endParaRPr lang="fr-FR" b="0" dirty="0"/>
          </a:p>
          <a:p>
            <a:pPr marL="0" indent="0" algn="ctr">
              <a:lnSpc>
                <a:spcPct val="150000"/>
              </a:lnSpc>
            </a:pPr>
            <a:r>
              <a:rPr lang="fr-FR" b="0" dirty="0"/>
              <a:t>  	but </a:t>
            </a:r>
            <a:r>
              <a:rPr lang="fr-FR" b="0" dirty="0" err="1"/>
              <a:t>their</a:t>
            </a:r>
            <a:r>
              <a:rPr lang="fr-FR" b="0" dirty="0"/>
              <a:t> </a:t>
            </a:r>
            <a:r>
              <a:rPr lang="fr-FR" b="0" dirty="0" err="1"/>
              <a:t>volatility</a:t>
            </a:r>
            <a:r>
              <a:rPr lang="fr-FR" b="0" dirty="0"/>
              <a:t> can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limiting</a:t>
            </a:r>
            <a:endParaRPr lang="fr-FR" dirty="0"/>
          </a:p>
          <a:p>
            <a:pPr marL="0" indent="0" algn="r">
              <a:lnSpc>
                <a:spcPct val="150000"/>
              </a:lnSpc>
            </a:pPr>
            <a:r>
              <a:rPr lang="fr-FR" b="0" dirty="0"/>
              <a:t>     </a:t>
            </a:r>
            <a:r>
              <a:rPr lang="fr-FR" b="0" dirty="0" err="1"/>
              <a:t>Improve</a:t>
            </a:r>
            <a:r>
              <a:rPr lang="fr-FR" b="0" dirty="0"/>
              <a:t> </a:t>
            </a:r>
            <a:r>
              <a:rPr lang="fr-FR" b="0" dirty="0" err="1"/>
              <a:t>their</a:t>
            </a:r>
            <a:r>
              <a:rPr lang="fr-FR" b="0" dirty="0"/>
              <a:t> </a:t>
            </a:r>
            <a:r>
              <a:rPr lang="fr-FR" b="0" dirty="0" err="1"/>
              <a:t>perfomance</a:t>
            </a:r>
            <a:r>
              <a:rPr lang="fr-FR" b="0" dirty="0"/>
              <a:t> by the encapsulation </a:t>
            </a:r>
            <a:r>
              <a:rPr lang="fr-FR" b="0" dirty="0" err="1"/>
              <a:t>with</a:t>
            </a:r>
            <a:r>
              <a:rPr lang="fr-FR" b="0" dirty="0"/>
              <a:t> </a:t>
            </a:r>
            <a:r>
              <a:rPr lang="fr-FR" b="0" dirty="0" err="1"/>
              <a:t>controlled</a:t>
            </a:r>
            <a:r>
              <a:rPr lang="fr-FR" b="0" dirty="0"/>
              <a:t> release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2</a:t>
            </a:fld>
            <a:endParaRPr lang="fr-FR"/>
          </a:p>
        </p:txBody>
      </p:sp>
      <p:sp>
        <p:nvSpPr>
          <p:cNvPr id="6" name="Parenthèse fermante 5"/>
          <p:cNvSpPr/>
          <p:nvPr/>
        </p:nvSpPr>
        <p:spPr>
          <a:xfrm rot="10800000">
            <a:off x="827584" y="1055164"/>
            <a:ext cx="507997" cy="1818548"/>
          </a:xfrm>
          <a:prstGeom prst="rightBracke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fermante 6"/>
          <p:cNvSpPr/>
          <p:nvPr/>
        </p:nvSpPr>
        <p:spPr>
          <a:xfrm rot="10800000">
            <a:off x="827583" y="3068960"/>
            <a:ext cx="507997" cy="1818548"/>
          </a:xfrm>
          <a:prstGeom prst="rightBracke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fermante 7"/>
          <p:cNvSpPr/>
          <p:nvPr/>
        </p:nvSpPr>
        <p:spPr>
          <a:xfrm>
            <a:off x="7305829" y="1052736"/>
            <a:ext cx="507997" cy="1818548"/>
          </a:xfrm>
          <a:prstGeom prst="rightBracke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enthèse fermante 8"/>
          <p:cNvSpPr/>
          <p:nvPr/>
        </p:nvSpPr>
        <p:spPr>
          <a:xfrm>
            <a:off x="7305829" y="3067309"/>
            <a:ext cx="507997" cy="1818548"/>
          </a:xfrm>
          <a:prstGeom prst="rightBracke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84" y="3992430"/>
            <a:ext cx="270722" cy="27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40" y="1638788"/>
            <a:ext cx="360040" cy="32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83" y="2060848"/>
            <a:ext cx="352297" cy="34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1" y="1196752"/>
            <a:ext cx="335663" cy="3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53012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Franklin Gothic Book" pitchFamily="34" charset="0"/>
                <a:ea typeface="Times New Roman" charset="0"/>
                <a:cs typeface="Times New Roman" charset="0"/>
              </a:rPr>
              <a:t>Bruggen</a:t>
            </a:r>
            <a:r>
              <a:rPr lang="en-US" sz="1200" dirty="0">
                <a:latin typeface="Franklin Gothic Book" pitchFamily="34" charset="0"/>
                <a:ea typeface="Times New Roman" charset="0"/>
                <a:cs typeface="Times New Roman" charset="0"/>
              </a:rPr>
              <a:t>, V., &amp; </a:t>
            </a:r>
            <a:r>
              <a:rPr lang="en-US" sz="1200" dirty="0" err="1">
                <a:latin typeface="Franklin Gothic Book" pitchFamily="34" charset="0"/>
                <a:ea typeface="Times New Roman" charset="0"/>
                <a:cs typeface="Times New Roman" charset="0"/>
              </a:rPr>
              <a:t>Jr</a:t>
            </a:r>
            <a:r>
              <a:rPr lang="en-US" sz="1200" dirty="0">
                <a:latin typeface="Franklin Gothic Book" pitchFamily="34" charset="0"/>
                <a:ea typeface="Times New Roman" charset="0"/>
                <a:cs typeface="Times New Roman" charset="0"/>
              </a:rPr>
              <a:t>, J. (2017). Environmental and health effects of the herbicide glyphosate. Science of the Total Environment, 616617, 255–268. </a:t>
            </a:r>
            <a:endParaRPr lang="fr-FR" sz="1200" dirty="0">
              <a:latin typeface="Franklin Gothic Book" pitchFamily="34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2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3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Context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62388"/>
              </p:ext>
            </p:extLst>
          </p:nvPr>
        </p:nvGraphicFramePr>
        <p:xfrm>
          <a:off x="579646" y="1260335"/>
          <a:ext cx="3048000" cy="34563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1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err="1">
                          <a:effectLst/>
                        </a:rPr>
                        <a:t>Cinnamon</a:t>
                      </a:r>
                      <a:r>
                        <a:rPr lang="fr-FR" sz="1400" kern="1200" dirty="0">
                          <a:effectLst/>
                        </a:rPr>
                        <a:t> EO composition</a:t>
                      </a:r>
                      <a:endParaRPr lang="fr-B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219">
                <a:tc>
                  <a:txBody>
                    <a:bodyPr/>
                    <a:lstStyle/>
                    <a:p>
                      <a:r>
                        <a:rPr lang="fr-FR" sz="1400" dirty="0"/>
                        <a:t>70% trans-</a:t>
                      </a:r>
                      <a:r>
                        <a:rPr lang="fr-FR" sz="1400" dirty="0" err="1"/>
                        <a:t>cinnamaldehyde</a:t>
                      </a:r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12% </a:t>
                      </a:r>
                      <a:r>
                        <a:rPr lang="el-GR" sz="1400" dirty="0"/>
                        <a:t>β-</a:t>
                      </a:r>
                      <a:r>
                        <a:rPr lang="fr-FR" sz="1400" dirty="0" err="1"/>
                        <a:t>caryophyllene</a:t>
                      </a:r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11% </a:t>
                      </a:r>
                      <a:r>
                        <a:rPr lang="fr-FR" sz="1400" dirty="0" err="1"/>
                        <a:t>Eugenol</a:t>
                      </a:r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8% </a:t>
                      </a:r>
                      <a:r>
                        <a:rPr lang="fr-FR" sz="1400" dirty="0" err="1"/>
                        <a:t>Linalool</a:t>
                      </a:r>
                      <a:r>
                        <a:rPr lang="fr-FR" sz="1400" baseline="0" dirty="0"/>
                        <a:t>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99" y="2063839"/>
            <a:ext cx="936103" cy="56165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Imag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15585" r="4545" b="17530"/>
          <a:stretch/>
        </p:blipFill>
        <p:spPr bwMode="auto">
          <a:xfrm>
            <a:off x="2413750" y="2724692"/>
            <a:ext cx="711200" cy="511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88758" y="3438556"/>
            <a:ext cx="1127283" cy="479099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67" b="90814" l="10000" r="90000">
                        <a14:foregroundMark x1="19111" y1="90581" x2="19111" y2="90581"/>
                        <a14:foregroundMark x1="71667" y1="90872" x2="71667" y2="90872"/>
                        <a14:foregroundMark x1="38111" y1="71686" x2="38111" y2="71686"/>
                        <a14:foregroundMark x1="70556" y1="43430" x2="70556" y2="43430"/>
                        <a14:foregroundMark x1="70556" y1="11570" x2="70556" y2="11570"/>
                        <a14:foregroundMark x1="76222" y1="11337" x2="76222" y2="11337"/>
                        <a14:foregroundMark x1="63333" y1="7267" x2="63333" y2="7267"/>
                        <a14:foregroundMark x1="70111" y1="45581" x2="70111" y2="45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4649" y="3968993"/>
            <a:ext cx="475499" cy="8105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47088" y="522920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Lins, L.; Dal Maso, S.; </a:t>
            </a:r>
            <a:r>
              <a:rPr lang="fr-FR" sz="1200" dirty="0" err="1"/>
              <a:t>Foncoux</a:t>
            </a:r>
            <a:r>
              <a:rPr lang="fr-FR" sz="1200" dirty="0"/>
              <a:t>, B.; Kamili, A.; Laurin, Y.; </a:t>
            </a:r>
            <a:r>
              <a:rPr lang="fr-FR" sz="1200" dirty="0" err="1"/>
              <a:t>Genva</a:t>
            </a:r>
            <a:r>
              <a:rPr lang="fr-FR" sz="1200" dirty="0"/>
              <a:t>, M.; </a:t>
            </a:r>
            <a:r>
              <a:rPr lang="fr-FR" sz="1200" dirty="0" err="1"/>
              <a:t>Jijakli</a:t>
            </a:r>
            <a:r>
              <a:rPr lang="fr-FR" sz="1200" dirty="0"/>
              <a:t>, M.H.; De </a:t>
            </a:r>
            <a:r>
              <a:rPr lang="fr-FR" sz="1200" dirty="0" err="1"/>
              <a:t>Clerck</a:t>
            </a:r>
            <a:r>
              <a:rPr lang="fr-FR" sz="1200" dirty="0"/>
              <a:t>, C.; Fauconnier, M.L.; Deleu, M. Insights </a:t>
            </a:r>
            <a:r>
              <a:rPr lang="fr-FR" sz="1200" dirty="0" err="1"/>
              <a:t>into</a:t>
            </a:r>
            <a:r>
              <a:rPr lang="fr-FR" sz="1200" dirty="0"/>
              <a:t> the </a:t>
            </a:r>
            <a:r>
              <a:rPr lang="fr-FR" sz="1200" dirty="0" err="1"/>
              <a:t>Relationships</a:t>
            </a:r>
            <a:r>
              <a:rPr lang="fr-FR" sz="1200" dirty="0"/>
              <a:t> </a:t>
            </a:r>
            <a:r>
              <a:rPr lang="fr-FR" sz="1200" dirty="0" err="1"/>
              <a:t>Between</a:t>
            </a:r>
            <a:r>
              <a:rPr lang="fr-FR" sz="1200" dirty="0"/>
              <a:t> Herbicide </a:t>
            </a:r>
            <a:r>
              <a:rPr lang="fr-FR" sz="1200" dirty="0" err="1"/>
              <a:t>Activities</a:t>
            </a:r>
            <a:r>
              <a:rPr lang="fr-FR" sz="1200" dirty="0"/>
              <a:t>, </a:t>
            </a:r>
            <a:r>
              <a:rPr lang="fr-FR" sz="1200" dirty="0" err="1"/>
              <a:t>Molecular</a:t>
            </a:r>
            <a:r>
              <a:rPr lang="fr-FR" sz="1200" dirty="0"/>
              <a:t> Structure and Membrane Interaction of </a:t>
            </a:r>
            <a:r>
              <a:rPr lang="fr-FR" sz="1200" dirty="0" err="1"/>
              <a:t>Cinnamon</a:t>
            </a:r>
            <a:r>
              <a:rPr lang="fr-FR" sz="1200" dirty="0"/>
              <a:t> and </a:t>
            </a:r>
            <a:r>
              <a:rPr lang="fr-FR" sz="1200" dirty="0" err="1"/>
              <a:t>Citronella</a:t>
            </a:r>
            <a:r>
              <a:rPr lang="fr-FR" sz="1200" dirty="0"/>
              <a:t> Essential </a:t>
            </a:r>
            <a:r>
              <a:rPr lang="fr-FR" sz="1200" dirty="0" err="1"/>
              <a:t>Oils</a:t>
            </a:r>
            <a:r>
              <a:rPr lang="fr-FR" sz="1200" dirty="0"/>
              <a:t> Components. Int. J. Mol. </a:t>
            </a:r>
            <a:r>
              <a:rPr lang="fr-FR" sz="1200" dirty="0" err="1"/>
              <a:t>Sci</a:t>
            </a:r>
            <a:r>
              <a:rPr lang="fr-FR" sz="1200" dirty="0"/>
              <a:t>. 2019, 20, 4007.</a:t>
            </a:r>
          </a:p>
        </p:txBody>
      </p:sp>
      <p:grpSp>
        <p:nvGrpSpPr>
          <p:cNvPr id="16" name="Groupe 2">
            <a:extLst>
              <a:ext uri="{FF2B5EF4-FFF2-40B4-BE49-F238E27FC236}">
                <a16:creationId xmlns:a16="http://schemas.microsoft.com/office/drawing/2014/main" id="{5E5DC549-EF70-4436-A535-C42A63E448B7}"/>
              </a:ext>
            </a:extLst>
          </p:cNvPr>
          <p:cNvGrpSpPr/>
          <p:nvPr/>
        </p:nvGrpSpPr>
        <p:grpSpPr>
          <a:xfrm>
            <a:off x="3876562" y="1535769"/>
            <a:ext cx="3224359" cy="3606895"/>
            <a:chOff x="0" y="0"/>
            <a:chExt cx="2406563" cy="2781445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1DB9CA2D-C171-4F48-AFDD-000240E90295}"/>
                </a:ext>
              </a:extLst>
            </p:cNvPr>
            <p:cNvCxnSpPr/>
            <p:nvPr/>
          </p:nvCxnSpPr>
          <p:spPr>
            <a:xfrm flipV="1">
              <a:off x="787400" y="1007712"/>
              <a:ext cx="1317063" cy="9549"/>
            </a:xfrm>
            <a:prstGeom prst="line">
              <a:avLst/>
            </a:prstGeom>
            <a:no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Groupe 3">
              <a:extLst>
                <a:ext uri="{FF2B5EF4-FFF2-40B4-BE49-F238E27FC236}">
                  <a16:creationId xmlns:a16="http://schemas.microsoft.com/office/drawing/2014/main" id="{D381F91E-846B-4B91-8CB4-D2C687D66048}"/>
                </a:ext>
              </a:extLst>
            </p:cNvPr>
            <p:cNvGrpSpPr/>
            <p:nvPr/>
          </p:nvGrpSpPr>
          <p:grpSpPr>
            <a:xfrm>
              <a:off x="0" y="0"/>
              <a:ext cx="2406563" cy="2448300"/>
              <a:chOff x="0" y="0"/>
              <a:chExt cx="2406563" cy="2448300"/>
            </a:xfrm>
          </p:grpSpPr>
          <p:sp>
            <p:nvSpPr>
              <p:cNvPr id="23" name="Zone de texte 9">
                <a:extLst>
                  <a:ext uri="{FF2B5EF4-FFF2-40B4-BE49-F238E27FC236}">
                    <a16:creationId xmlns:a16="http://schemas.microsoft.com/office/drawing/2014/main" id="{E6BB0E92-6113-4F2B-A6DC-6F35490E569E}"/>
                  </a:ext>
                </a:extLst>
              </p:cNvPr>
              <p:cNvSpPr txBox="1"/>
              <p:nvPr/>
            </p:nvSpPr>
            <p:spPr>
              <a:xfrm>
                <a:off x="1693985" y="492369"/>
                <a:ext cx="636300" cy="305592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Calibri Light" panose="020F0302020204030204" pitchFamily="34" charset="0"/>
                    <a:ea typeface="DengXian Light" panose="02010600030101010101" pitchFamily="2" charset="-122"/>
                    <a:cs typeface="Times New Roman" panose="02020603050405020304" pitchFamily="18" charset="0"/>
                  </a:rPr>
                  <a:t>toxicity</a:t>
                </a:r>
                <a:endParaRPr lang="fr-BE" sz="1400" dirty="0">
                  <a:effectLst/>
                  <a:latin typeface="Calibri Light" panose="020F0302020204030204" pitchFamily="34" charset="0"/>
                  <a:ea typeface="DengXian Light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Zone de texte 12">
                <a:extLst>
                  <a:ext uri="{FF2B5EF4-FFF2-40B4-BE49-F238E27FC236}">
                    <a16:creationId xmlns:a16="http://schemas.microsoft.com/office/drawing/2014/main" id="{EB337F19-AB64-467A-9257-3C4DBC595AB2}"/>
                  </a:ext>
                </a:extLst>
              </p:cNvPr>
              <p:cNvSpPr txBox="1"/>
              <p:nvPr/>
            </p:nvSpPr>
            <p:spPr>
              <a:xfrm rot="10800000">
                <a:off x="58616" y="527538"/>
                <a:ext cx="340224" cy="121872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eaVert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nl-NL" sz="1400" dirty="0" err="1">
                    <a:solidFill>
                      <a:srgbClr val="000000"/>
                    </a:solidFill>
                    <a:effectLst/>
                    <a:latin typeface="Calibri Light" panose="020F0302020204030204" pitchFamily="34" charset="0"/>
                    <a:ea typeface="DengXian Light" panose="02010600030101010101" pitchFamily="2" charset="-122"/>
                    <a:cs typeface="Times New Roman" panose="02020603050405020304" pitchFamily="18" charset="0"/>
                  </a:rPr>
                  <a:t>Biopesticide</a:t>
                </a:r>
                <a:r>
                  <a:rPr lang="nl-NL" sz="1400" dirty="0">
                    <a:solidFill>
                      <a:srgbClr val="000000"/>
                    </a:solidFill>
                    <a:effectLst/>
                    <a:latin typeface="Calibri Light" panose="020F0302020204030204" pitchFamily="34" charset="0"/>
                    <a:ea typeface="DengXian Light" panose="02010600030101010101" pitchFamily="2" charset="-122"/>
                    <a:cs typeface="Times New Roman" panose="02020603050405020304" pitchFamily="18" charset="0"/>
                  </a:rPr>
                  <a:t> release</a:t>
                </a:r>
                <a:endParaRPr lang="fr-BE" sz="1400" dirty="0">
                  <a:effectLst/>
                  <a:latin typeface="Calibri Light" panose="020F0302020204030204" pitchFamily="34" charset="0"/>
                  <a:ea typeface="DengXian Light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Cadre 24">
                <a:extLst>
                  <a:ext uri="{FF2B5EF4-FFF2-40B4-BE49-F238E27FC236}">
                    <a16:creationId xmlns:a16="http://schemas.microsoft.com/office/drawing/2014/main" id="{21F652F1-E048-42C2-BDF8-A39C6FAE4100}"/>
                  </a:ext>
                </a:extLst>
              </p:cNvPr>
              <p:cNvSpPr/>
              <p:nvPr/>
            </p:nvSpPr>
            <p:spPr>
              <a:xfrm>
                <a:off x="0" y="0"/>
                <a:ext cx="2381096" cy="2448300"/>
              </a:xfrm>
              <a:prstGeom prst="frame">
                <a:avLst>
                  <a:gd name="adj1" fmla="val 0"/>
                </a:avLst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18A0975D-F12E-4FF0-AA4C-5AA6558BFB9E}"/>
                  </a:ext>
                </a:extLst>
              </p:cNvPr>
              <p:cNvCxnSpPr/>
              <p:nvPr/>
            </p:nvCxnSpPr>
            <p:spPr>
              <a:xfrm flipH="1">
                <a:off x="410308" y="228600"/>
                <a:ext cx="13951" cy="170755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Zone de texte 13">
                <a:extLst>
                  <a:ext uri="{FF2B5EF4-FFF2-40B4-BE49-F238E27FC236}">
                    <a16:creationId xmlns:a16="http://schemas.microsoft.com/office/drawing/2014/main" id="{030594A7-EDEA-4598-9554-0610013EBF8B}"/>
                  </a:ext>
                </a:extLst>
              </p:cNvPr>
              <p:cNvSpPr txBox="1"/>
              <p:nvPr/>
            </p:nvSpPr>
            <p:spPr>
              <a:xfrm>
                <a:off x="1647092" y="1395046"/>
                <a:ext cx="759471" cy="30974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nl-NL" sz="1400" dirty="0">
                    <a:solidFill>
                      <a:srgbClr val="000000"/>
                    </a:solidFill>
                    <a:effectLst/>
                    <a:latin typeface="Calibri Light" panose="020F0302020204030204" pitchFamily="34" charset="0"/>
                    <a:ea typeface="DengXian Light" panose="02010600030101010101" pitchFamily="2" charset="-122"/>
                    <a:cs typeface="Times New Roman" panose="02020603050405020304" pitchFamily="18" charset="0"/>
                  </a:rPr>
                  <a:t>efficiency</a:t>
                </a:r>
                <a:endParaRPr lang="fr-BE" sz="1400" dirty="0">
                  <a:effectLst/>
                  <a:latin typeface="Calibri Light" panose="020F0302020204030204" pitchFamily="34" charset="0"/>
                  <a:ea typeface="DengXian Light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C8AEFA1F-95F6-4B12-8B04-CD6053568CC4}"/>
                  </a:ext>
                </a:extLst>
              </p:cNvPr>
              <p:cNvCxnSpPr/>
              <p:nvPr/>
            </p:nvCxnSpPr>
            <p:spPr>
              <a:xfrm>
                <a:off x="351692" y="720969"/>
                <a:ext cx="1823672" cy="9549"/>
              </a:xfrm>
              <a:prstGeom prst="line">
                <a:avLst/>
              </a:prstGeom>
              <a:noFill/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EF73CEC9-1FAC-4579-8B00-63DA00E8DE11}"/>
                  </a:ext>
                </a:extLst>
              </p:cNvPr>
              <p:cNvCxnSpPr/>
              <p:nvPr/>
            </p:nvCxnSpPr>
            <p:spPr>
              <a:xfrm>
                <a:off x="345831" y="1289538"/>
                <a:ext cx="1824249" cy="9993"/>
              </a:xfrm>
              <a:prstGeom prst="line">
                <a:avLst/>
              </a:prstGeom>
              <a:noFill/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Zone de texte 11">
                <a:extLst>
                  <a:ext uri="{FF2B5EF4-FFF2-40B4-BE49-F238E27FC236}">
                    <a16:creationId xmlns:a16="http://schemas.microsoft.com/office/drawing/2014/main" id="{9F289DA2-E760-43EF-96E1-6CB921957D95}"/>
                  </a:ext>
                </a:extLst>
              </p:cNvPr>
              <p:cNvSpPr txBox="1"/>
              <p:nvPr/>
            </p:nvSpPr>
            <p:spPr>
              <a:xfrm>
                <a:off x="369277" y="1951892"/>
                <a:ext cx="233099" cy="30974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nl-NL" sz="1400" dirty="0">
                    <a:solidFill>
                      <a:srgbClr val="000000"/>
                    </a:solidFill>
                    <a:effectLst/>
                    <a:latin typeface="Calibri Light" panose="020F0302020204030204" pitchFamily="34" charset="0"/>
                    <a:ea typeface="DengXian Light" panose="02010600030101010101" pitchFamily="2" charset="-122"/>
                    <a:cs typeface="Times New Roman" panose="02020603050405020304" pitchFamily="18" charset="0"/>
                  </a:rPr>
                  <a:t>0</a:t>
                </a:r>
                <a:endParaRPr lang="fr-BE" sz="1400" dirty="0">
                  <a:effectLst/>
                  <a:latin typeface="Calibri Light" panose="020F0302020204030204" pitchFamily="34" charset="0"/>
                  <a:ea typeface="DengXian Light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41E90A57-1B7C-4132-837A-152F57CA83E5}"/>
                </a:ext>
              </a:extLst>
            </p:cNvPr>
            <p:cNvSpPr/>
            <p:nvPr/>
          </p:nvSpPr>
          <p:spPr>
            <a:xfrm rot="16200000">
              <a:off x="-59266" y="1490133"/>
              <a:ext cx="1761169" cy="821456"/>
            </a:xfrm>
            <a:prstGeom prst="arc">
              <a:avLst>
                <a:gd name="adj1" fmla="val 15935999"/>
                <a:gd name="adj2" fmla="val 21591205"/>
              </a:avLst>
            </a:prstGeom>
            <a:no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0" name="Zone de texte 15">
              <a:extLst>
                <a:ext uri="{FF2B5EF4-FFF2-40B4-BE49-F238E27FC236}">
                  <a16:creationId xmlns:a16="http://schemas.microsoft.com/office/drawing/2014/main" id="{C553840B-3E46-4983-BA6A-AEF2A3E8BB7D}"/>
                </a:ext>
              </a:extLst>
            </p:cNvPr>
            <p:cNvSpPr txBox="1"/>
            <p:nvPr/>
          </p:nvSpPr>
          <p:spPr>
            <a:xfrm>
              <a:off x="1921933" y="1955800"/>
              <a:ext cx="263503" cy="30974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nl-NL" sz="14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DengXian Light" panose="02010600030101010101" pitchFamily="2" charset="-122"/>
                  <a:cs typeface="Times New Roman" panose="02020603050405020304" pitchFamily="18" charset="0"/>
                </a:rPr>
                <a:t>7</a:t>
              </a:r>
              <a:endParaRPr lang="fr-BE" sz="1400" dirty="0"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BEC398E9-0913-4ED6-9FBC-06A07B8A9143}"/>
                </a:ext>
              </a:extLst>
            </p:cNvPr>
            <p:cNvCxnSpPr/>
            <p:nvPr/>
          </p:nvCxnSpPr>
          <p:spPr>
            <a:xfrm>
              <a:off x="338667" y="1921933"/>
              <a:ext cx="1824248" cy="9993"/>
            </a:xfrm>
            <a:prstGeom prst="line">
              <a:avLst/>
            </a:prstGeom>
            <a:no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Zone de texte 21">
              <a:extLst>
                <a:ext uri="{FF2B5EF4-FFF2-40B4-BE49-F238E27FC236}">
                  <a16:creationId xmlns:a16="http://schemas.microsoft.com/office/drawing/2014/main" id="{B0FEF61D-5B97-4C4A-BD1C-DEE1B2A8143C}"/>
                </a:ext>
              </a:extLst>
            </p:cNvPr>
            <p:cNvSpPr txBox="1"/>
            <p:nvPr/>
          </p:nvSpPr>
          <p:spPr>
            <a:xfrm>
              <a:off x="838200" y="2057400"/>
              <a:ext cx="759471" cy="30974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1000"/>
                </a:spcAft>
              </a:pPr>
              <a:r>
                <a:rPr lang="nl-NL" sz="14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DengXian Light" panose="02010600030101010101" pitchFamily="2" charset="-122"/>
                  <a:cs typeface="Times New Roman" panose="02020603050405020304" pitchFamily="18" charset="0"/>
                </a:rPr>
                <a:t>Time (</a:t>
              </a:r>
              <a:r>
                <a:rPr lang="nl-NL" sz="1400" dirty="0" err="1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DengXian Light" panose="02010600030101010101" pitchFamily="2" charset="-122"/>
                  <a:cs typeface="Times New Roman" panose="02020603050405020304" pitchFamily="18" charset="0"/>
                </a:rPr>
                <a:t>day</a:t>
              </a:r>
              <a:r>
                <a:rPr lang="nl-NL" sz="1400" dirty="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DengXian Light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fr-BE" sz="1400" dirty="0"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434603F1-76AA-4CF7-B11F-68050DD26FB0}"/>
              </a:ext>
            </a:extLst>
          </p:cNvPr>
          <p:cNvSpPr txBox="1"/>
          <p:nvPr/>
        </p:nvSpPr>
        <p:spPr>
          <a:xfrm>
            <a:off x="3853865" y="1163237"/>
            <a:ext cx="332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Controlled</a:t>
            </a:r>
            <a:r>
              <a:rPr lang="fr-FR" dirty="0"/>
              <a:t> release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10B44B1C-560F-49ED-8D71-8A58DD7B7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535" y="1894044"/>
            <a:ext cx="2947798" cy="2903142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b="0" dirty="0"/>
              <a:t> Emulsification</a:t>
            </a:r>
          </a:p>
          <a:p>
            <a:pPr>
              <a:buFont typeface="Wingdings" charset="2"/>
              <a:buChar char="§"/>
            </a:pPr>
            <a:r>
              <a:rPr lang="en-GB" b="0" dirty="0" err="1"/>
              <a:t>Coarcevation</a:t>
            </a:r>
            <a:endParaRPr lang="en-GB" b="0" dirty="0"/>
          </a:p>
          <a:p>
            <a:pPr>
              <a:buFont typeface="Wingdings" charset="2"/>
              <a:buChar char="§"/>
            </a:pPr>
            <a:r>
              <a:rPr lang="en-GB" b="0" dirty="0"/>
              <a:t>Spray drying</a:t>
            </a:r>
          </a:p>
          <a:p>
            <a:pPr>
              <a:buFont typeface="Wingdings" charset="2"/>
              <a:buChar char="§"/>
            </a:pPr>
            <a:r>
              <a:rPr lang="en-GB" b="0" dirty="0"/>
              <a:t>Complexation</a:t>
            </a:r>
          </a:p>
          <a:p>
            <a:pPr>
              <a:buFont typeface="Wingdings" charset="2"/>
              <a:buChar char="§"/>
            </a:pPr>
            <a:r>
              <a:rPr lang="en-GB" b="0" dirty="0" err="1"/>
              <a:t>Ionique</a:t>
            </a:r>
            <a:r>
              <a:rPr lang="en-GB" b="0" dirty="0"/>
              <a:t> Gelation</a:t>
            </a:r>
          </a:p>
          <a:p>
            <a:pPr>
              <a:buFont typeface="Wingdings" charset="2"/>
              <a:buChar char="§"/>
            </a:pPr>
            <a:r>
              <a:rPr lang="en-GB" b="0" dirty="0"/>
              <a:t>Nanoprecipitation</a:t>
            </a:r>
          </a:p>
          <a:p>
            <a:pPr>
              <a:buFont typeface="Wingdings" charset="2"/>
              <a:buChar char="§"/>
            </a:pPr>
            <a:r>
              <a:rPr lang="en-GB" b="0" dirty="0"/>
              <a:t> Active film</a:t>
            </a:r>
          </a:p>
        </p:txBody>
      </p:sp>
    </p:spTree>
    <p:extLst>
      <p:ext uri="{BB962C8B-B14F-4D97-AF65-F5344CB8AC3E}">
        <p14:creationId xmlns:p14="http://schemas.microsoft.com/office/powerpoint/2010/main" val="302862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cap="none" dirty="0"/>
              <a:t>1. CONTEXT </a:t>
            </a:r>
            <a:endParaRPr lang="fr-FR" cap="none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rmAutofit/>
          </a:bodyPr>
          <a:lstStyle/>
          <a:p>
            <a:r>
              <a:rPr lang="fr-FR" b="0" dirty="0"/>
              <a:t> </a:t>
            </a:r>
            <a:r>
              <a:rPr lang="fr-FR" dirty="0"/>
              <a:t>Innovation : use of </a:t>
            </a:r>
            <a:r>
              <a:rPr lang="fr-FR" dirty="0" err="1"/>
              <a:t>dendrimers</a:t>
            </a:r>
            <a:r>
              <a:rPr lang="fr-FR" dirty="0"/>
              <a:t> as new encapsulation matrix</a:t>
            </a:r>
          </a:p>
          <a:p>
            <a:r>
              <a:rPr lang="fr-FR" b="0" dirty="0"/>
              <a:t>		- </a:t>
            </a:r>
            <a:r>
              <a:rPr lang="fr-FR" b="0" dirty="0" err="1"/>
              <a:t>tree</a:t>
            </a:r>
            <a:r>
              <a:rPr lang="fr-FR" b="0" dirty="0"/>
              <a:t> structure</a:t>
            </a:r>
          </a:p>
          <a:p>
            <a:r>
              <a:rPr lang="fr-FR" b="0" dirty="0"/>
              <a:t>		- encapsulation </a:t>
            </a:r>
            <a:r>
              <a:rPr lang="fr-FR" b="0" dirty="0" err="1"/>
              <a:t>behavior</a:t>
            </a:r>
            <a:endParaRPr lang="fr-FR" b="0" dirty="0"/>
          </a:p>
          <a:p>
            <a:endParaRPr lang="fr-FR" b="0" dirty="0"/>
          </a:p>
          <a:p>
            <a:r>
              <a:rPr lang="fr-FR" b="0" dirty="0" err="1"/>
              <a:t>Glycerodendrimer</a:t>
            </a:r>
            <a:r>
              <a:rPr lang="fr-FR" b="0" dirty="0"/>
              <a:t> </a:t>
            </a:r>
            <a:r>
              <a:rPr lang="fr-FR" b="0" dirty="0" err="1"/>
              <a:t>Polypropylenimine</a:t>
            </a:r>
            <a:r>
              <a:rPr lang="fr-FR" b="0" dirty="0"/>
              <a:t> 3rd </a:t>
            </a:r>
            <a:r>
              <a:rPr lang="fr-FR" b="0" dirty="0" err="1"/>
              <a:t>generation</a:t>
            </a:r>
            <a:endParaRPr lang="fr-FR" b="0" dirty="0"/>
          </a:p>
          <a:p>
            <a:endParaRPr lang="fr-FR" b="0" dirty="0"/>
          </a:p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5496" y="505905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r>
              <a:rPr lang="fr-FR" sz="1200" dirty="0" err="1"/>
              <a:t>Menot</a:t>
            </a:r>
            <a:r>
              <a:rPr lang="fr-FR" sz="1200" dirty="0"/>
              <a:t>, B., Salmon, L., &amp; </a:t>
            </a:r>
            <a:r>
              <a:rPr lang="fr-FR" sz="1200" dirty="0" err="1"/>
              <a:t>Bouquillon</a:t>
            </a:r>
            <a:r>
              <a:rPr lang="fr-FR" sz="1200" dirty="0"/>
              <a:t>, S. (2015). </a:t>
            </a:r>
            <a:r>
              <a:rPr lang="fr-FR" sz="1200" dirty="0" err="1"/>
              <a:t>Platinum</a:t>
            </a:r>
            <a:r>
              <a:rPr lang="fr-FR" sz="1200" dirty="0"/>
              <a:t> </a:t>
            </a:r>
            <a:r>
              <a:rPr lang="fr-FR" sz="1200" dirty="0" err="1"/>
              <a:t>Nanoparticles</a:t>
            </a:r>
            <a:r>
              <a:rPr lang="fr-FR" sz="1200" dirty="0"/>
              <a:t> </a:t>
            </a:r>
            <a:r>
              <a:rPr lang="fr-FR" sz="1200" dirty="0" err="1"/>
              <a:t>Stabilized</a:t>
            </a:r>
            <a:r>
              <a:rPr lang="fr-FR" sz="1200" dirty="0"/>
              <a:t> by </a:t>
            </a:r>
            <a:r>
              <a:rPr lang="fr-FR" sz="1200" dirty="0" err="1"/>
              <a:t>Glycerodendrimers</a:t>
            </a:r>
            <a:r>
              <a:rPr lang="fr-FR" sz="1200" dirty="0"/>
              <a:t>: </a:t>
            </a:r>
            <a:r>
              <a:rPr lang="fr-FR" sz="1200" dirty="0" err="1"/>
              <a:t>Synthesis</a:t>
            </a:r>
            <a:r>
              <a:rPr lang="fr-FR" sz="1200" dirty="0"/>
              <a:t> and Application to the </a:t>
            </a:r>
            <a:r>
              <a:rPr lang="fr-FR" sz="1200" dirty="0" err="1"/>
              <a:t>Hydrogenation</a:t>
            </a:r>
            <a:r>
              <a:rPr lang="fr-FR" sz="1200" dirty="0"/>
              <a:t> of </a:t>
            </a:r>
            <a:r>
              <a:rPr lang="el-GR" sz="1200" dirty="0"/>
              <a:t>α,β-</a:t>
            </a:r>
            <a:r>
              <a:rPr lang="fr-FR" sz="1200" dirty="0" err="1"/>
              <a:t>Unsaturated</a:t>
            </a:r>
            <a:r>
              <a:rPr lang="fr-FR" sz="1200" dirty="0"/>
              <a:t> </a:t>
            </a:r>
            <a:r>
              <a:rPr lang="fr-FR" sz="1200" dirty="0" err="1"/>
              <a:t>Ketones</a:t>
            </a:r>
            <a:r>
              <a:rPr lang="fr-FR" sz="1200" dirty="0"/>
              <a:t> </a:t>
            </a:r>
            <a:r>
              <a:rPr lang="fr-FR" sz="1200" dirty="0" err="1"/>
              <a:t>under</a:t>
            </a:r>
            <a:r>
              <a:rPr lang="fr-FR" sz="1200" dirty="0"/>
              <a:t> </a:t>
            </a:r>
            <a:r>
              <a:rPr lang="fr-FR" sz="1200" dirty="0" err="1"/>
              <a:t>Mild</a:t>
            </a:r>
            <a:r>
              <a:rPr lang="fr-FR" sz="1200" dirty="0"/>
              <a:t> Conditions. </a:t>
            </a:r>
            <a:r>
              <a:rPr lang="fr-FR" sz="1200" i="1" dirty="0"/>
              <a:t>EJ of </a:t>
            </a:r>
            <a:r>
              <a:rPr lang="fr-FR" sz="1200" i="1" dirty="0" err="1"/>
              <a:t>Inorganic</a:t>
            </a:r>
            <a:r>
              <a:rPr lang="fr-FR" sz="1200" i="1" dirty="0"/>
              <a:t> </a:t>
            </a:r>
            <a:r>
              <a:rPr lang="fr-FR" sz="1200" i="1" dirty="0" err="1"/>
              <a:t>Chemistry</a:t>
            </a:r>
            <a:r>
              <a:rPr lang="fr-FR" sz="1200" dirty="0"/>
              <a:t>, </a:t>
            </a:r>
            <a:r>
              <a:rPr lang="fr-FR" sz="1200" i="1" dirty="0"/>
              <a:t>2015</a:t>
            </a:r>
            <a:r>
              <a:rPr lang="fr-FR" sz="1200" dirty="0"/>
              <a:t>(27), 4518–4523.</a:t>
            </a:r>
          </a:p>
          <a:p>
            <a:endParaRPr lang="fr-FR" sz="1200" dirty="0"/>
          </a:p>
          <a:p>
            <a:r>
              <a:rPr lang="fr-FR" sz="1200" dirty="0" err="1"/>
              <a:t>Balieu</a:t>
            </a:r>
            <a:r>
              <a:rPr lang="fr-FR" sz="1200" dirty="0"/>
              <a:t>, S., </a:t>
            </a:r>
            <a:r>
              <a:rPr lang="fr-FR" sz="1200" dirty="0" err="1"/>
              <a:t>Cadiou</a:t>
            </a:r>
            <a:r>
              <a:rPr lang="fr-FR" sz="1200" dirty="0"/>
              <a:t>, C., Martinez, A., </a:t>
            </a:r>
            <a:r>
              <a:rPr lang="fr-FR" sz="1200" dirty="0" err="1"/>
              <a:t>Nuzillard</a:t>
            </a:r>
            <a:r>
              <a:rPr lang="fr-FR" sz="1200" dirty="0"/>
              <a:t>, J. M., </a:t>
            </a:r>
            <a:r>
              <a:rPr lang="fr-FR" sz="1200" dirty="0" err="1"/>
              <a:t>Oudart</a:t>
            </a:r>
            <a:r>
              <a:rPr lang="fr-FR" sz="1200" dirty="0"/>
              <a:t>, J. B., </a:t>
            </a:r>
            <a:r>
              <a:rPr lang="fr-FR" sz="1200" dirty="0" err="1"/>
              <a:t>Maquart</a:t>
            </a:r>
            <a:r>
              <a:rPr lang="fr-FR" sz="1200" dirty="0"/>
              <a:t>, F. X., </a:t>
            </a:r>
            <a:r>
              <a:rPr lang="fr-FR" sz="1200" dirty="0" err="1"/>
              <a:t>Chuburu</a:t>
            </a:r>
            <a:r>
              <a:rPr lang="fr-FR" sz="1200" dirty="0"/>
              <a:t>, F., &amp; </a:t>
            </a:r>
            <a:r>
              <a:rPr lang="fr-FR" sz="1200" dirty="0" err="1"/>
              <a:t>Bouquillon</a:t>
            </a:r>
            <a:r>
              <a:rPr lang="fr-FR" sz="1200" dirty="0"/>
              <a:t>, S. (2013). Encapsulation of </a:t>
            </a:r>
            <a:r>
              <a:rPr lang="fr-FR" sz="1200" dirty="0" err="1"/>
              <a:t>contrast</a:t>
            </a:r>
            <a:r>
              <a:rPr lang="fr-FR" sz="1200" dirty="0"/>
              <a:t> </a:t>
            </a:r>
            <a:r>
              <a:rPr lang="fr-FR" sz="1200" dirty="0" err="1"/>
              <a:t>imaging</a:t>
            </a:r>
            <a:r>
              <a:rPr lang="fr-FR" sz="1200" dirty="0"/>
              <a:t> agents by </a:t>
            </a:r>
            <a:r>
              <a:rPr lang="fr-FR" sz="1200" dirty="0" err="1"/>
              <a:t>polypropyleneimine-based</a:t>
            </a:r>
            <a:r>
              <a:rPr lang="fr-FR" sz="1200" dirty="0"/>
              <a:t> </a:t>
            </a:r>
            <a:r>
              <a:rPr lang="fr-FR" sz="1200" dirty="0" err="1"/>
              <a:t>dendrimers</a:t>
            </a:r>
            <a:r>
              <a:rPr lang="fr-FR" sz="1200" dirty="0"/>
              <a:t>. Journal of </a:t>
            </a:r>
            <a:r>
              <a:rPr lang="fr-FR" sz="1200" dirty="0" err="1"/>
              <a:t>Biomedical</a:t>
            </a:r>
            <a:r>
              <a:rPr lang="fr-FR" sz="1200" dirty="0"/>
              <a:t> </a:t>
            </a:r>
            <a:r>
              <a:rPr lang="fr-FR" sz="1200" dirty="0" err="1"/>
              <a:t>Materials</a:t>
            </a:r>
            <a:r>
              <a:rPr lang="fr-FR" sz="1200" dirty="0"/>
              <a:t> </a:t>
            </a:r>
            <a:r>
              <a:rPr lang="fr-FR" sz="1200" dirty="0" err="1"/>
              <a:t>Research</a:t>
            </a:r>
            <a:r>
              <a:rPr lang="fr-FR" sz="1200" dirty="0"/>
              <a:t> - Part A, 101 A(3), 613–621.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3D623D5-44CD-456C-8929-EADAC6BE2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6" t="10316" r="43769" b="7815"/>
          <a:stretch/>
        </p:blipFill>
        <p:spPr bwMode="auto">
          <a:xfrm>
            <a:off x="3131840" y="2916554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EFB1701-596B-4C8B-9153-BBA0075DA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2" t="28876" r="-159" b="36486"/>
          <a:stretch/>
        </p:blipFill>
        <p:spPr bwMode="auto">
          <a:xfrm>
            <a:off x="5580112" y="3456614"/>
            <a:ext cx="1152128" cy="792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18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latin typeface="+mn-lt"/>
              </a:rPr>
              <a:t>3. Encapsulation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A) Method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004048" y="2325897"/>
                <a:ext cx="4082134" cy="13996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E" sz="1400" dirty="0"/>
                  <a:t>SH-GC-MS analysis :</a:t>
                </a:r>
              </a:p>
              <a:p>
                <a:r>
                  <a:rPr lang="en-IE" sz="1400" dirty="0"/>
                  <a:t>Total retention yield</a:t>
                </a:r>
              </a:p>
              <a:p>
                <a:r>
                  <a:rPr lang="en-IE" dirty="0"/>
                  <a:t>r (%) = ( 1 -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IE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I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E" b="0" i="1" smtClean="0">
                                    <a:latin typeface="Cambria Math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IE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I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E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E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IE" b="0" i="1" smtClean="0">
                        <a:latin typeface="Cambria Math" charset="0"/>
                      </a:rPr>
                      <m:t>) </m:t>
                    </m:r>
                  </m:oMath>
                </a14:m>
                <a:r>
                  <a:rPr lang="en-IE" dirty="0"/>
                  <a:t>x 100</a:t>
                </a:r>
              </a:p>
              <a:p>
                <a:r>
                  <a:rPr lang="en-IE" sz="1400" dirty="0"/>
                  <a:t>A</a:t>
                </a:r>
                <a:r>
                  <a:rPr lang="en-IE" sz="1400" baseline="-25000" dirty="0"/>
                  <a:t>D</a:t>
                </a:r>
                <a:r>
                  <a:rPr lang="en-IE" sz="1400" dirty="0"/>
                  <a:t> : area under peaks with dendrimers</a:t>
                </a:r>
              </a:p>
              <a:p>
                <a:r>
                  <a:rPr lang="en-IE" sz="1400" dirty="0"/>
                  <a:t>A</a:t>
                </a:r>
                <a:r>
                  <a:rPr lang="en-IE" sz="1400" baseline="-25000" dirty="0"/>
                  <a:t>0</a:t>
                </a:r>
                <a:r>
                  <a:rPr lang="en-IE" sz="1400" dirty="0"/>
                  <a:t> : area under peaks without dendrimers (control)</a:t>
                </a: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25897"/>
                <a:ext cx="4082134" cy="1399614"/>
              </a:xfrm>
              <a:prstGeom prst="rect">
                <a:avLst/>
              </a:prstGeom>
              <a:blipFill>
                <a:blip r:embed="rId2"/>
                <a:stretch>
                  <a:fillRect l="-1190" t="-866"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r"/>
          <p:cNvGrpSpPr/>
          <p:nvPr/>
        </p:nvGrpSpPr>
        <p:grpSpPr>
          <a:xfrm>
            <a:off x="251520" y="1703217"/>
            <a:ext cx="3604483" cy="1221727"/>
            <a:chOff x="-2048017" y="-275023"/>
            <a:chExt cx="6561580" cy="2574857"/>
          </a:xfrm>
        </p:grpSpPr>
        <p:sp>
          <p:nvSpPr>
            <p:cNvPr id="8" name="Verre à bière"/>
            <p:cNvSpPr/>
            <p:nvPr/>
          </p:nvSpPr>
          <p:spPr>
            <a:xfrm>
              <a:off x="-1392602" y="-275023"/>
              <a:ext cx="769961" cy="131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extrusionOk="0">
                  <a:moveTo>
                    <a:pt x="643" y="0"/>
                  </a:moveTo>
                  <a:cubicBezTo>
                    <a:pt x="270" y="0"/>
                    <a:pt x="-24" y="180"/>
                    <a:pt x="1" y="392"/>
                  </a:cubicBezTo>
                  <a:lnTo>
                    <a:pt x="2469" y="21257"/>
                  </a:lnTo>
                  <a:cubicBezTo>
                    <a:pt x="2492" y="21450"/>
                    <a:pt x="2775" y="21600"/>
                    <a:pt x="3115" y="21600"/>
                  </a:cubicBezTo>
                  <a:lnTo>
                    <a:pt x="18437" y="21600"/>
                  </a:lnTo>
                  <a:cubicBezTo>
                    <a:pt x="18777" y="21600"/>
                    <a:pt x="19060" y="21450"/>
                    <a:pt x="19083" y="21257"/>
                  </a:cubicBezTo>
                  <a:lnTo>
                    <a:pt x="21551" y="392"/>
                  </a:lnTo>
                  <a:cubicBezTo>
                    <a:pt x="21576" y="180"/>
                    <a:pt x="21282" y="0"/>
                    <a:pt x="20909" y="0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00A2FF"/>
            </a:solidFill>
            <a:ln w="12700" cap="flat">
              <a:noFill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457200">
                <a:defRPr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lang="en-IE" dirty="0"/>
            </a:p>
          </p:txBody>
        </p:sp>
        <p:sp>
          <p:nvSpPr>
            <p:cNvPr id="9" name="+"/>
            <p:cNvSpPr txBox="1"/>
            <p:nvPr/>
          </p:nvSpPr>
          <p:spPr>
            <a:xfrm>
              <a:off x="269518" y="-17307"/>
              <a:ext cx="313292" cy="576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 defTabSz="457200">
                <a:defRPr sz="25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en-IE" dirty="0"/>
                <a:t>+</a:t>
              </a:r>
            </a:p>
          </p:txBody>
        </p:sp>
        <p:sp>
          <p:nvSpPr>
            <p:cNvPr id="10" name="Solution aqueuse de dendrimère"/>
            <p:cNvSpPr txBox="1"/>
            <p:nvPr/>
          </p:nvSpPr>
          <p:spPr>
            <a:xfrm>
              <a:off x="-2048017" y="1307140"/>
              <a:ext cx="2317535" cy="992694"/>
            </a:xfrm>
            <a:prstGeom prst="rect">
              <a:avLst/>
            </a:prstGeom>
            <a:noFill/>
            <a:ln w="6350" cap="flat">
              <a:noFill/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57200">
                <a:lnSpc>
                  <a:spcPct val="90000"/>
                </a:lnSpc>
                <a:defRPr sz="1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IE" sz="1200" dirty="0">
                  <a:latin typeface="Franklin Gothic Book" pitchFamily="34" charset="0"/>
                </a:rPr>
                <a:t>2mM GD-PPI-3 aqueous solution</a:t>
              </a:r>
            </a:p>
          </p:txBody>
        </p:sp>
        <p:sp>
          <p:nvSpPr>
            <p:cNvPr id="11" name="Produit a encapsuler"/>
            <p:cNvSpPr txBox="1"/>
            <p:nvPr/>
          </p:nvSpPr>
          <p:spPr>
            <a:xfrm>
              <a:off x="1257265" y="1389269"/>
              <a:ext cx="936882" cy="807160"/>
            </a:xfrm>
            <a:prstGeom prst="rect">
              <a:avLst/>
            </a:prstGeom>
            <a:noFill/>
            <a:ln w="6350" cap="flat">
              <a:noFill/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>
                <a:lnSpc>
                  <a:spcPct val="90000"/>
                </a:lnSpc>
                <a:defRPr sz="1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IE" sz="1400" dirty="0"/>
                <a:t>EO</a:t>
              </a:r>
            </a:p>
          </p:txBody>
        </p:sp>
        <p:sp>
          <p:nvSpPr>
            <p:cNvPr id="12" name="Flèche"/>
            <p:cNvSpPr/>
            <p:nvPr/>
          </p:nvSpPr>
          <p:spPr>
            <a:xfrm>
              <a:off x="3020794" y="332328"/>
              <a:ext cx="1492769" cy="288269"/>
            </a:xfrm>
            <a:prstGeom prst="rightArrow">
              <a:avLst>
                <a:gd name="adj1" fmla="val 23199"/>
                <a:gd name="adj2" fmla="val 127796"/>
              </a:avLst>
            </a:prstGeom>
            <a:solidFill>
              <a:srgbClr val="00A2FF"/>
            </a:solidFill>
            <a:ln w="12700" cap="flat">
              <a:noFill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457200">
                <a:defRPr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lang="en-IE" dirty="0"/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36" y="1314971"/>
            <a:ext cx="463000" cy="152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42714"/>
            <a:ext cx="40163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er"/>
          <p:cNvGrpSpPr/>
          <p:nvPr/>
        </p:nvGrpSpPr>
        <p:grpSpPr>
          <a:xfrm>
            <a:off x="264974" y="3457916"/>
            <a:ext cx="3604483" cy="1221727"/>
            <a:chOff x="-2048017" y="-275023"/>
            <a:chExt cx="6561580" cy="2574857"/>
          </a:xfrm>
        </p:grpSpPr>
        <p:sp>
          <p:nvSpPr>
            <p:cNvPr id="25" name="Verre à bière"/>
            <p:cNvSpPr/>
            <p:nvPr/>
          </p:nvSpPr>
          <p:spPr>
            <a:xfrm>
              <a:off x="-1392602" y="-275023"/>
              <a:ext cx="769961" cy="131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extrusionOk="0">
                  <a:moveTo>
                    <a:pt x="643" y="0"/>
                  </a:moveTo>
                  <a:cubicBezTo>
                    <a:pt x="270" y="0"/>
                    <a:pt x="-24" y="180"/>
                    <a:pt x="1" y="392"/>
                  </a:cubicBezTo>
                  <a:lnTo>
                    <a:pt x="2469" y="21257"/>
                  </a:lnTo>
                  <a:cubicBezTo>
                    <a:pt x="2492" y="21450"/>
                    <a:pt x="2775" y="21600"/>
                    <a:pt x="3115" y="21600"/>
                  </a:cubicBezTo>
                  <a:lnTo>
                    <a:pt x="18437" y="21600"/>
                  </a:lnTo>
                  <a:cubicBezTo>
                    <a:pt x="18777" y="21600"/>
                    <a:pt x="19060" y="21450"/>
                    <a:pt x="19083" y="21257"/>
                  </a:cubicBezTo>
                  <a:lnTo>
                    <a:pt x="21551" y="392"/>
                  </a:lnTo>
                  <a:cubicBezTo>
                    <a:pt x="21576" y="180"/>
                    <a:pt x="21282" y="0"/>
                    <a:pt x="20909" y="0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00A2FF"/>
            </a:solidFill>
            <a:ln w="12700" cap="flat">
              <a:noFill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457200">
                <a:defRPr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lang="en-IE" dirty="0"/>
            </a:p>
          </p:txBody>
        </p:sp>
        <p:sp>
          <p:nvSpPr>
            <p:cNvPr id="26" name="+"/>
            <p:cNvSpPr txBox="1"/>
            <p:nvPr/>
          </p:nvSpPr>
          <p:spPr>
            <a:xfrm>
              <a:off x="269518" y="-17307"/>
              <a:ext cx="313292" cy="576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 defTabSz="457200">
                <a:defRPr sz="25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lang="en-IE" dirty="0"/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Solution aqueuse de dendrimère"/>
                <p:cNvSpPr txBox="1"/>
                <p:nvPr/>
              </p:nvSpPr>
              <p:spPr>
                <a:xfrm>
                  <a:off x="-2048017" y="1307140"/>
                  <a:ext cx="2317535" cy="992694"/>
                </a:xfrm>
                <a:prstGeom prst="rect">
                  <a:avLst/>
                </a:prstGeom>
                <a:noFill/>
                <a:ln w="6350" cap="flat">
                  <a:noFill/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noAutofit/>
                </a:bodyPr>
                <a:lstStyle/>
                <a:p>
                  <a:pPr algn="ctr" defTabSz="457200">
                    <a:lnSpc>
                      <a:spcPct val="90000"/>
                    </a:lnSpc>
                    <a:defRPr sz="17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I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dirty="0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sz="1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IE" sz="1200" dirty="0">
                      <a:latin typeface="Franklin Gothic Book" pitchFamily="34" charset="0"/>
                    </a:rPr>
                    <a:t>O</a:t>
                  </a:r>
                </a:p>
              </p:txBody>
            </p:sp>
          </mc:Choice>
          <mc:Fallback xmlns="">
            <p:sp>
              <p:nvSpPr>
                <p:cNvPr id="27" name="Solution aqueuse de dendrimèr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48017" y="1307140"/>
                  <a:ext cx="2317535" cy="99269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3846"/>
                  </a:stretch>
                </a:blipFill>
                <a:ln w="6350" cap="flat">
                  <a:noFill/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Produit a encapsuler"/>
            <p:cNvSpPr txBox="1"/>
            <p:nvPr/>
          </p:nvSpPr>
          <p:spPr>
            <a:xfrm>
              <a:off x="1257265" y="1389269"/>
              <a:ext cx="936882" cy="807160"/>
            </a:xfrm>
            <a:prstGeom prst="rect">
              <a:avLst/>
            </a:prstGeom>
            <a:noFill/>
            <a:ln w="6350" cap="flat">
              <a:noFill/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>
                <a:lnSpc>
                  <a:spcPct val="90000"/>
                </a:lnSpc>
                <a:defRPr sz="1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r>
                <a:rPr lang="en-IE" sz="1400" dirty="0"/>
                <a:t>EO</a:t>
              </a:r>
            </a:p>
          </p:txBody>
        </p:sp>
        <p:sp>
          <p:nvSpPr>
            <p:cNvPr id="29" name="Flèche"/>
            <p:cNvSpPr/>
            <p:nvPr/>
          </p:nvSpPr>
          <p:spPr>
            <a:xfrm>
              <a:off x="3020794" y="332328"/>
              <a:ext cx="1492769" cy="288269"/>
            </a:xfrm>
            <a:prstGeom prst="rightArrow">
              <a:avLst>
                <a:gd name="adj1" fmla="val 23199"/>
                <a:gd name="adj2" fmla="val 127796"/>
              </a:avLst>
            </a:prstGeom>
            <a:solidFill>
              <a:srgbClr val="00A2FF"/>
            </a:solidFill>
            <a:ln w="12700" cap="flat">
              <a:noFill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457200">
                <a:defRPr sz="1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lang="en-IE" dirty="0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90" y="3069670"/>
            <a:ext cx="463000" cy="152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364" y="5157192"/>
            <a:ext cx="8509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Kfoury</a:t>
            </a:r>
            <a:r>
              <a:rPr lang="en-US" sz="1200" dirty="0"/>
              <a:t>, M., </a:t>
            </a:r>
            <a:r>
              <a:rPr lang="en-US" sz="1200" dirty="0" err="1"/>
              <a:t>Auezova</a:t>
            </a:r>
            <a:r>
              <a:rPr lang="en-US" sz="1200" dirty="0"/>
              <a:t>, L., </a:t>
            </a:r>
            <a:r>
              <a:rPr lang="en-US" sz="1200" dirty="0" err="1"/>
              <a:t>Greige-Gerges</a:t>
            </a:r>
            <a:r>
              <a:rPr lang="en-US" sz="1200" dirty="0"/>
              <a:t>, H., &amp; </a:t>
            </a:r>
            <a:r>
              <a:rPr lang="en-US" sz="1200" dirty="0" err="1"/>
              <a:t>Fourmentin</a:t>
            </a:r>
            <a:r>
              <a:rPr lang="en-US" sz="1200" dirty="0"/>
              <a:t>, S. (2015). Promising applications of </a:t>
            </a:r>
            <a:r>
              <a:rPr lang="en-US" sz="1200" dirty="0" err="1"/>
              <a:t>cyclodextrins</a:t>
            </a:r>
            <a:r>
              <a:rPr lang="en-US" sz="1200" dirty="0"/>
              <a:t> in food: Improvement of essential oils retention, controlled release and antiradical activity. Carbohydrate Polymers, 131, 264–272. 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059832" y="17728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Vortex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059832" y="355327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Vortex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83" t="47361" r="13437" b="23194"/>
          <a:stretch/>
        </p:blipFill>
        <p:spPr>
          <a:xfrm rot="5400000">
            <a:off x="3852606" y="2015106"/>
            <a:ext cx="1233166" cy="44249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1" t="35782" r="34062" b="36805"/>
          <a:stretch/>
        </p:blipFill>
        <p:spPr>
          <a:xfrm rot="5400000">
            <a:off x="3832465" y="3760953"/>
            <a:ext cx="1266393" cy="44954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BEC0CB7-877D-432A-B33A-C39B4687CE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8" y="3337546"/>
            <a:ext cx="40237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3. Encapsulations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00629"/>
                <a:ext cx="7520940" cy="744196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r-FR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b="0" dirty="0"/>
                  <a:t> overlay of </a:t>
                </a:r>
                <a:r>
                  <a:rPr lang="fr-FR" b="0" dirty="0" err="1"/>
                  <a:t>cinnamon</a:t>
                </a:r>
                <a:r>
                  <a:rPr lang="fr-FR" b="0" dirty="0"/>
                  <a:t> EO encapsulation </a:t>
                </a:r>
                <a:r>
                  <a:rPr lang="fr-FR" b="0" dirty="0" err="1"/>
                  <a:t>with</a:t>
                </a:r>
                <a:r>
                  <a:rPr lang="fr-FR" b="0" dirty="0"/>
                  <a:t> GD-PPI-3 solution</a:t>
                </a:r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00629"/>
                <a:ext cx="7520940" cy="744196"/>
              </a:xfrm>
              <a:blipFill>
                <a:blip r:embed="rId2"/>
                <a:stretch>
                  <a:fillRect t="-24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464178"/>
              </p:ext>
            </p:extLst>
          </p:nvPr>
        </p:nvGraphicFramePr>
        <p:xfrm>
          <a:off x="899592" y="1700808"/>
          <a:ext cx="7303885" cy="487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634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3. Encapsulations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9"/>
            <a:ext cx="4437552" cy="3192467"/>
          </a:xfrm>
        </p:spPr>
        <p:txBody>
          <a:bodyPr/>
          <a:lstStyle/>
          <a:p>
            <a:r>
              <a:rPr lang="fr-FR" dirty="0"/>
              <a:t>C) Etude du relargage dynamique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7</a:t>
            </a:fld>
            <a:endParaRPr lang="fr-FR"/>
          </a:p>
        </p:txBody>
      </p:sp>
      <p:grpSp>
        <p:nvGrpSpPr>
          <p:cNvPr id="5" name="Grouper 138"/>
          <p:cNvGrpSpPr/>
          <p:nvPr/>
        </p:nvGrpSpPr>
        <p:grpSpPr>
          <a:xfrm>
            <a:off x="587206" y="1780252"/>
            <a:ext cx="4715425" cy="1970231"/>
            <a:chOff x="3456973" y="1576137"/>
            <a:chExt cx="5350143" cy="2077755"/>
          </a:xfrm>
        </p:grpSpPr>
        <p:cxnSp>
          <p:nvCxnSpPr>
            <p:cNvPr id="6" name="Connecteur droit 5"/>
            <p:cNvCxnSpPr>
              <a:stCxn id="19" idx="0"/>
            </p:cNvCxnSpPr>
            <p:nvPr/>
          </p:nvCxnSpPr>
          <p:spPr>
            <a:xfrm flipH="1">
              <a:off x="5341044" y="1739064"/>
              <a:ext cx="2700" cy="664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r 134"/>
            <p:cNvGrpSpPr/>
            <p:nvPr/>
          </p:nvGrpSpPr>
          <p:grpSpPr>
            <a:xfrm>
              <a:off x="3456973" y="1576137"/>
              <a:ext cx="5350143" cy="2077755"/>
              <a:chOff x="3937941" y="3022798"/>
              <a:chExt cx="5524500" cy="1926632"/>
            </a:xfrm>
          </p:grpSpPr>
          <p:cxnSp>
            <p:nvCxnSpPr>
              <p:cNvPr id="8" name="Connecteur droit 7"/>
              <p:cNvCxnSpPr/>
              <p:nvPr/>
            </p:nvCxnSpPr>
            <p:spPr>
              <a:xfrm flipV="1">
                <a:off x="6128463" y="3185517"/>
                <a:ext cx="0" cy="100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er 133"/>
              <p:cNvGrpSpPr/>
              <p:nvPr/>
            </p:nvGrpSpPr>
            <p:grpSpPr>
              <a:xfrm>
                <a:off x="3937941" y="3022798"/>
                <a:ext cx="5524500" cy="1926632"/>
                <a:chOff x="3166977" y="2651918"/>
                <a:chExt cx="5524500" cy="1926632"/>
              </a:xfrm>
            </p:grpSpPr>
            <p:cxnSp>
              <p:nvCxnSpPr>
                <p:cNvPr id="10" name="Connecteur droit 9"/>
                <p:cNvCxnSpPr/>
                <p:nvPr/>
              </p:nvCxnSpPr>
              <p:spPr>
                <a:xfrm>
                  <a:off x="5348168" y="3943350"/>
                  <a:ext cx="9403" cy="35718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>
                  <a:off x="5093519" y="3936206"/>
                  <a:ext cx="9525" cy="35718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 flipH="1">
                  <a:off x="4848117" y="3360736"/>
                  <a:ext cx="9552" cy="932658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5565274" y="3360736"/>
                  <a:ext cx="0" cy="939802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 flipH="1">
                  <a:off x="4824359" y="4300537"/>
                  <a:ext cx="755787" cy="1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 flipV="1">
                  <a:off x="4857669" y="3171825"/>
                  <a:ext cx="257256" cy="18891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/>
                <p:cNvCxnSpPr/>
                <p:nvPr/>
              </p:nvCxnSpPr>
              <p:spPr>
                <a:xfrm>
                  <a:off x="5357500" y="3162486"/>
                  <a:ext cx="207774" cy="19825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 flipV="1">
                  <a:off x="5114925" y="3055087"/>
                  <a:ext cx="0" cy="11673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 flipV="1">
                  <a:off x="5357499" y="3055087"/>
                  <a:ext cx="73" cy="11673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rc 18"/>
                <p:cNvSpPr/>
                <p:nvPr/>
              </p:nvSpPr>
              <p:spPr>
                <a:xfrm>
                  <a:off x="5114925" y="2651918"/>
                  <a:ext cx="242646" cy="325439"/>
                </a:xfrm>
                <a:prstGeom prst="arc">
                  <a:avLst>
                    <a:gd name="adj1" fmla="val 11166930"/>
                    <a:gd name="adj2" fmla="val 0"/>
                  </a:avLst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0" name="Connecteur droit 19"/>
                <p:cNvCxnSpPr/>
                <p:nvPr/>
              </p:nvCxnSpPr>
              <p:spPr>
                <a:xfrm>
                  <a:off x="5357571" y="2914650"/>
                  <a:ext cx="728904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/>
                <p:cNvCxnSpPr/>
                <p:nvPr/>
              </p:nvCxnSpPr>
              <p:spPr>
                <a:xfrm>
                  <a:off x="5348168" y="3055087"/>
                  <a:ext cx="728904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/>
                <p:cNvCxnSpPr/>
                <p:nvPr/>
              </p:nvCxnSpPr>
              <p:spPr>
                <a:xfrm>
                  <a:off x="5172402" y="2965451"/>
                  <a:ext cx="0" cy="1137443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/>
                <p:cNvCxnSpPr/>
                <p:nvPr/>
              </p:nvCxnSpPr>
              <p:spPr>
                <a:xfrm>
                  <a:off x="5264951" y="2852738"/>
                  <a:ext cx="0" cy="1250156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/>
                <p:cNvCxnSpPr/>
                <p:nvPr/>
              </p:nvCxnSpPr>
              <p:spPr>
                <a:xfrm>
                  <a:off x="4444614" y="2864644"/>
                  <a:ext cx="820337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/>
                <p:cNvCxnSpPr/>
                <p:nvPr/>
              </p:nvCxnSpPr>
              <p:spPr>
                <a:xfrm>
                  <a:off x="4444614" y="2965451"/>
                  <a:ext cx="72490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Cylindre 25"/>
                <p:cNvSpPr/>
                <p:nvPr/>
              </p:nvSpPr>
              <p:spPr>
                <a:xfrm rot="16200000">
                  <a:off x="4297638" y="2875828"/>
                  <a:ext cx="208146" cy="89642"/>
                </a:xfrm>
                <a:prstGeom prst="ca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Cylindre 26"/>
                <p:cNvSpPr/>
                <p:nvPr/>
              </p:nvSpPr>
              <p:spPr>
                <a:xfrm rot="16200000" flipV="1">
                  <a:off x="4150068" y="2875082"/>
                  <a:ext cx="208146" cy="101308"/>
                </a:xfrm>
                <a:prstGeom prst="ca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84357" y="2864644"/>
                  <a:ext cx="101664" cy="9572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9" name="Connecteur droit 28"/>
                <p:cNvCxnSpPr/>
                <p:nvPr/>
              </p:nvCxnSpPr>
              <p:spPr>
                <a:xfrm>
                  <a:off x="3723207" y="2875376"/>
                  <a:ext cx="48028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>
                  <a:off x="3723207" y="2951127"/>
                  <a:ext cx="48028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>
                  <a:off x="3869621" y="2890392"/>
                  <a:ext cx="322117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2" name="Connecteur droit avec flèche 31"/>
                <p:cNvCxnSpPr/>
                <p:nvPr/>
              </p:nvCxnSpPr>
              <p:spPr>
                <a:xfrm>
                  <a:off x="3723207" y="2912506"/>
                  <a:ext cx="146414" cy="8143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avec flèche 32"/>
                <p:cNvCxnSpPr/>
                <p:nvPr/>
              </p:nvCxnSpPr>
              <p:spPr>
                <a:xfrm>
                  <a:off x="4587949" y="2912506"/>
                  <a:ext cx="318977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avec flèche 33"/>
                <p:cNvCxnSpPr/>
                <p:nvPr/>
              </p:nvCxnSpPr>
              <p:spPr>
                <a:xfrm>
                  <a:off x="5224367" y="3827065"/>
                  <a:ext cx="0" cy="318977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ctangle à coins arrondis 34"/>
                <p:cNvSpPr/>
                <p:nvPr/>
              </p:nvSpPr>
              <p:spPr>
                <a:xfrm>
                  <a:off x="5112448" y="4219632"/>
                  <a:ext cx="223839" cy="47847"/>
                </a:xfrm>
                <a:prstGeom prst="round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6" name="Connecteur droit avec flèche 35"/>
                <p:cNvCxnSpPr/>
                <p:nvPr/>
              </p:nvCxnSpPr>
              <p:spPr>
                <a:xfrm flipV="1">
                  <a:off x="5310739" y="3771733"/>
                  <a:ext cx="0" cy="25485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avec flèche 36"/>
                <p:cNvCxnSpPr/>
                <p:nvPr/>
              </p:nvCxnSpPr>
              <p:spPr>
                <a:xfrm flipV="1">
                  <a:off x="5141864" y="3771733"/>
                  <a:ext cx="0" cy="25485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avec flèche 37"/>
                <p:cNvCxnSpPr/>
                <p:nvPr/>
              </p:nvCxnSpPr>
              <p:spPr>
                <a:xfrm flipV="1">
                  <a:off x="5336287" y="3261611"/>
                  <a:ext cx="0" cy="25485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avec flèche 38"/>
                <p:cNvCxnSpPr/>
                <p:nvPr/>
              </p:nvCxnSpPr>
              <p:spPr>
                <a:xfrm flipV="1">
                  <a:off x="5112448" y="3279322"/>
                  <a:ext cx="0" cy="25485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avec flèche 39"/>
                <p:cNvCxnSpPr/>
                <p:nvPr/>
              </p:nvCxnSpPr>
              <p:spPr>
                <a:xfrm>
                  <a:off x="5420657" y="2977357"/>
                  <a:ext cx="318977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>
                  <a:off x="5113146" y="2960369"/>
                  <a:ext cx="0" cy="136099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Cylindre 41"/>
                <p:cNvSpPr/>
                <p:nvPr/>
              </p:nvSpPr>
              <p:spPr>
                <a:xfrm rot="16200000">
                  <a:off x="6041277" y="2919784"/>
                  <a:ext cx="197762" cy="138978"/>
                </a:xfrm>
                <a:prstGeom prst="ca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" name="Cylindre 42"/>
                <p:cNvSpPr/>
                <p:nvPr/>
              </p:nvSpPr>
              <p:spPr>
                <a:xfrm rot="16200000">
                  <a:off x="6227363" y="2929661"/>
                  <a:ext cx="208146" cy="128095"/>
                </a:xfrm>
                <a:prstGeom prst="ca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4" name="Connecteur droit 43"/>
                <p:cNvCxnSpPr/>
                <p:nvPr/>
              </p:nvCxnSpPr>
              <p:spPr>
                <a:xfrm>
                  <a:off x="6395484" y="2948065"/>
                  <a:ext cx="619880" cy="3062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 flipV="1">
                  <a:off x="6395484" y="3028418"/>
                  <a:ext cx="619880" cy="444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>
                  <a:off x="6459279" y="2965451"/>
                  <a:ext cx="515443" cy="491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Cylindre 46"/>
                <p:cNvSpPr/>
                <p:nvPr/>
              </p:nvSpPr>
              <p:spPr>
                <a:xfrm rot="16200000">
                  <a:off x="6932055" y="2919027"/>
                  <a:ext cx="197762" cy="138978"/>
                </a:xfrm>
                <a:prstGeom prst="ca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Cylindre 47"/>
                <p:cNvSpPr/>
                <p:nvPr/>
              </p:nvSpPr>
              <p:spPr>
                <a:xfrm rot="16200000">
                  <a:off x="7114170" y="2931455"/>
                  <a:ext cx="208146" cy="121879"/>
                </a:xfrm>
                <a:prstGeom prst="ca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95796" y="2930103"/>
                  <a:ext cx="110059" cy="11897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7078505" y="2930103"/>
                  <a:ext cx="110059" cy="11897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1" name="Connecteur droit 50"/>
                <p:cNvCxnSpPr/>
                <p:nvPr/>
              </p:nvCxnSpPr>
              <p:spPr>
                <a:xfrm>
                  <a:off x="7279183" y="3049079"/>
                  <a:ext cx="728904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/>
                <p:cNvCxnSpPr/>
                <p:nvPr/>
              </p:nvCxnSpPr>
              <p:spPr>
                <a:xfrm>
                  <a:off x="7279183" y="2930103"/>
                  <a:ext cx="728904" cy="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Interdiction 52"/>
                <p:cNvSpPr/>
                <p:nvPr/>
              </p:nvSpPr>
              <p:spPr>
                <a:xfrm>
                  <a:off x="7971390" y="2844785"/>
                  <a:ext cx="296980" cy="297843"/>
                </a:xfrm>
                <a:prstGeom prst="noSmoking">
                  <a:avLst>
                    <a:gd name="adj" fmla="val 4199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4" name="Connecteur droit 53"/>
                <p:cNvCxnSpPr/>
                <p:nvPr/>
              </p:nvCxnSpPr>
              <p:spPr>
                <a:xfrm flipV="1">
                  <a:off x="8014882" y="2890392"/>
                  <a:ext cx="209996" cy="2106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>
                <a:xfrm>
                  <a:off x="8246070" y="2926506"/>
                  <a:ext cx="293631" cy="3597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>
                  <a:off x="8257300" y="3064297"/>
                  <a:ext cx="250139" cy="9481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avec flèche 56"/>
                <p:cNvCxnSpPr/>
                <p:nvPr/>
              </p:nvCxnSpPr>
              <p:spPr>
                <a:xfrm>
                  <a:off x="6459279" y="2851905"/>
                  <a:ext cx="318977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avec flèche 57"/>
                <p:cNvCxnSpPr/>
                <p:nvPr/>
              </p:nvCxnSpPr>
              <p:spPr>
                <a:xfrm>
                  <a:off x="7487582" y="2986858"/>
                  <a:ext cx="318977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avec flèche 58"/>
                <p:cNvCxnSpPr/>
                <p:nvPr/>
              </p:nvCxnSpPr>
              <p:spPr>
                <a:xfrm>
                  <a:off x="8353536" y="3001940"/>
                  <a:ext cx="318977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ZoneTexte 59"/>
                <p:cNvSpPr txBox="1"/>
                <p:nvPr/>
              </p:nvSpPr>
              <p:spPr>
                <a:xfrm>
                  <a:off x="3485954" y="2973240"/>
                  <a:ext cx="887866" cy="270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/>
                    <a:t>Charcoal</a:t>
                  </a:r>
                  <a:endParaRPr lang="fr-FR" sz="1200" dirty="0"/>
                </a:p>
              </p:txBody>
            </p:sp>
            <p:sp>
              <p:nvSpPr>
                <p:cNvPr id="61" name="ZoneTexte 60"/>
                <p:cNvSpPr txBox="1"/>
                <p:nvPr/>
              </p:nvSpPr>
              <p:spPr>
                <a:xfrm>
                  <a:off x="4761922" y="4307681"/>
                  <a:ext cx="1398929" cy="270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/>
                    <a:t>Samples</a:t>
                  </a:r>
                  <a:endParaRPr lang="fr-FR" sz="1200" dirty="0"/>
                </a:p>
              </p:txBody>
            </p:sp>
            <p:sp>
              <p:nvSpPr>
                <p:cNvPr id="62" name="ZoneTexte 61"/>
                <p:cNvSpPr txBox="1"/>
                <p:nvPr/>
              </p:nvSpPr>
              <p:spPr>
                <a:xfrm>
                  <a:off x="6141164" y="3186083"/>
                  <a:ext cx="1345981" cy="451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Cartridge</a:t>
                  </a:r>
                </a:p>
                <a:p>
                  <a:endParaRPr lang="fr-FR" sz="1200" dirty="0"/>
                </a:p>
              </p:txBody>
            </p:sp>
            <p:sp>
              <p:nvSpPr>
                <p:cNvPr id="63" name="ZoneTexte 62"/>
                <p:cNvSpPr txBox="1"/>
                <p:nvPr/>
              </p:nvSpPr>
              <p:spPr>
                <a:xfrm>
                  <a:off x="7759515" y="3170039"/>
                  <a:ext cx="931962" cy="270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/>
                    <a:t>Pump</a:t>
                  </a:r>
                  <a:endParaRPr lang="fr-FR" sz="1400" dirty="0"/>
                </a:p>
              </p:txBody>
            </p:sp>
            <p:cxnSp>
              <p:nvCxnSpPr>
                <p:cNvPr id="64" name="Connecteur droit avec flèche 63"/>
                <p:cNvCxnSpPr/>
                <p:nvPr/>
              </p:nvCxnSpPr>
              <p:spPr>
                <a:xfrm>
                  <a:off x="3166977" y="3885648"/>
                  <a:ext cx="318977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ZoneTexte 64"/>
                <p:cNvSpPr txBox="1"/>
                <p:nvPr/>
              </p:nvSpPr>
              <p:spPr>
                <a:xfrm>
                  <a:off x="3410759" y="3745269"/>
                  <a:ext cx="923576" cy="270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: Air</a:t>
                  </a:r>
                </a:p>
              </p:txBody>
            </p:sp>
          </p:grpSp>
        </p:grpSp>
      </p:grpSp>
      <p:sp>
        <p:nvSpPr>
          <p:cNvPr id="66" name="ZoneTexte 65"/>
          <p:cNvSpPr txBox="1"/>
          <p:nvPr/>
        </p:nvSpPr>
        <p:spPr>
          <a:xfrm>
            <a:off x="395536" y="522920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Heuskin</a:t>
            </a:r>
            <a:r>
              <a:rPr lang="fr-FR" sz="1200" dirty="0"/>
              <a:t>, S., </a:t>
            </a:r>
            <a:r>
              <a:rPr lang="fr-FR" sz="1200" dirty="0" err="1"/>
              <a:t>Lorge</a:t>
            </a:r>
            <a:r>
              <a:rPr lang="fr-FR" sz="1200" dirty="0"/>
              <a:t>, S., Godin, B., Leroy, P., Frère, I., </a:t>
            </a:r>
            <a:r>
              <a:rPr lang="fr-FR" sz="1200" dirty="0" err="1"/>
              <a:t>Verheggen</a:t>
            </a:r>
            <a:r>
              <a:rPr lang="fr-FR" sz="1200" dirty="0"/>
              <a:t>, F. J., </a:t>
            </a:r>
            <a:r>
              <a:rPr lang="fr-FR" sz="1200" dirty="0" err="1"/>
              <a:t>Haubruge</a:t>
            </a:r>
            <a:r>
              <a:rPr lang="fr-FR" sz="1200" dirty="0"/>
              <a:t>, E., </a:t>
            </a:r>
            <a:r>
              <a:rPr lang="fr-FR" sz="1200" dirty="0" err="1"/>
              <a:t>Wathelet</a:t>
            </a:r>
            <a:r>
              <a:rPr lang="fr-FR" sz="1200" dirty="0"/>
              <a:t>, J.-P., </a:t>
            </a:r>
            <a:r>
              <a:rPr lang="fr-FR" sz="1200" dirty="0" err="1"/>
              <a:t>Mestdagh</a:t>
            </a:r>
            <a:r>
              <a:rPr lang="fr-FR" sz="1200" dirty="0"/>
              <a:t>, M., </a:t>
            </a:r>
            <a:r>
              <a:rPr lang="fr-FR" sz="1200" dirty="0" err="1"/>
              <a:t>Hance</a:t>
            </a:r>
            <a:r>
              <a:rPr lang="fr-FR" sz="1200" dirty="0"/>
              <a:t>, T., &amp; </a:t>
            </a:r>
            <a:r>
              <a:rPr lang="fr-FR" sz="1200" dirty="0" err="1"/>
              <a:t>Lognay</a:t>
            </a:r>
            <a:r>
              <a:rPr lang="fr-FR" sz="1200" dirty="0"/>
              <a:t>, G. (2012). Optimisation of a </a:t>
            </a:r>
            <a:r>
              <a:rPr lang="fr-FR" sz="1200" dirty="0" err="1"/>
              <a:t>semiochemical</a:t>
            </a:r>
            <a:r>
              <a:rPr lang="fr-FR" sz="1200" dirty="0"/>
              <a:t> slow-release alginate formulation attractive </a:t>
            </a:r>
            <a:r>
              <a:rPr lang="fr-FR" sz="1200" dirty="0" err="1"/>
              <a:t>towards</a:t>
            </a:r>
            <a:r>
              <a:rPr lang="fr-FR" sz="1200" dirty="0"/>
              <a:t> Aphidius </a:t>
            </a:r>
            <a:r>
              <a:rPr lang="fr-FR" sz="1200" dirty="0" err="1"/>
              <a:t>ervi</a:t>
            </a:r>
            <a:r>
              <a:rPr lang="fr-FR" sz="1200" dirty="0"/>
              <a:t> </a:t>
            </a:r>
            <a:r>
              <a:rPr lang="fr-FR" sz="1200" dirty="0" err="1"/>
              <a:t>Haliday</a:t>
            </a:r>
            <a:r>
              <a:rPr lang="fr-FR" sz="1200" dirty="0"/>
              <a:t> </a:t>
            </a:r>
            <a:r>
              <a:rPr lang="fr-FR" sz="1200" dirty="0" err="1"/>
              <a:t>parasitoids</a:t>
            </a:r>
            <a:r>
              <a:rPr lang="fr-FR" sz="1200" dirty="0"/>
              <a:t>. </a:t>
            </a:r>
            <a:r>
              <a:rPr lang="fr-FR" sz="1200" i="1" dirty="0"/>
              <a:t>Pest Management Science</a:t>
            </a:r>
            <a:r>
              <a:rPr lang="fr-FR" sz="1200" dirty="0"/>
              <a:t>, </a:t>
            </a:r>
            <a:r>
              <a:rPr lang="fr-FR" sz="1200" i="1" dirty="0"/>
              <a:t>68</a:t>
            </a:r>
            <a:r>
              <a:rPr lang="fr-FR" sz="1200" dirty="0"/>
              <a:t>(1), 127–136. </a:t>
            </a: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14193"/>
            <a:ext cx="3395807" cy="25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3. Encapsulations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9"/>
            <a:ext cx="4437552" cy="3192467"/>
          </a:xfrm>
        </p:spPr>
        <p:txBody>
          <a:bodyPr/>
          <a:lstStyle/>
          <a:p>
            <a:r>
              <a:rPr lang="fr-FR" dirty="0"/>
              <a:t>C) </a:t>
            </a:r>
            <a:r>
              <a:rPr lang="fr-FR" dirty="0" err="1"/>
              <a:t>Controlled</a:t>
            </a:r>
            <a:r>
              <a:rPr lang="fr-FR" dirty="0"/>
              <a:t> release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7E221-10C6-445E-A869-706F31CFFE0C}" type="slidenum">
              <a:rPr kumimoji="0" lang="fr-FR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D4429DF-09AF-4586-A563-AE3AF5279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580064"/>
              </p:ext>
            </p:extLst>
          </p:nvPr>
        </p:nvGraphicFramePr>
        <p:xfrm>
          <a:off x="2123728" y="1645548"/>
          <a:ext cx="4437552" cy="264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 de texte 88">
            <a:extLst>
              <a:ext uri="{FF2B5EF4-FFF2-40B4-BE49-F238E27FC236}">
                <a16:creationId xmlns:a16="http://schemas.microsoft.com/office/drawing/2014/main" id="{5B050D3D-9389-4100-BB2C-26FA5BFAFCD9}"/>
              </a:ext>
            </a:extLst>
          </p:cNvPr>
          <p:cNvSpPr txBox="1"/>
          <p:nvPr/>
        </p:nvSpPr>
        <p:spPr>
          <a:xfrm>
            <a:off x="2123728" y="4324713"/>
            <a:ext cx="4536504" cy="699532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1100" b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 of encapsulation on the release of </a:t>
            </a:r>
            <a:r>
              <a:rPr lang="en-US" sz="1100" b="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en-US" sz="1100" b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-cinnamaldehyde from a solution of cinnamon EO at 500 mg/L at 20 °C: </a:t>
            </a:r>
            <a:r>
              <a:rPr lang="en-US" sz="1100" b="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(X) free</a:t>
            </a:r>
            <a:r>
              <a:rPr lang="en-US" sz="1100" b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(-) encapsulated by 2mM GD-PPI-3</a:t>
            </a:r>
            <a:r>
              <a:rPr lang="en-US" sz="1100" b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b="0" dirty="0">
                <a:solidFill>
                  <a:srgbClr val="8064A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(+) encapsulated by 2mM GD-PPI-3 2mM after 8 weeks of preservation at RT in dark</a:t>
            </a:r>
            <a:endParaRPr lang="fr-FR" sz="800" b="1" dirty="0">
              <a:solidFill>
                <a:srgbClr val="40404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4. Interactions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A) </a:t>
            </a:r>
            <a:r>
              <a:rPr lang="fr-FR" dirty="0" err="1"/>
              <a:t>Microscopy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7E221-10C6-445E-A869-706F31CFFE0C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 t="24444" r="26250" b="30695"/>
          <a:stretch/>
        </p:blipFill>
        <p:spPr>
          <a:xfrm>
            <a:off x="1187624" y="1484784"/>
            <a:ext cx="6768752" cy="51201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80112" y="6335742"/>
            <a:ext cx="2304256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/>
              <a:t>GD-PPI-3 2mM / HE Can 5mg/</a:t>
            </a:r>
            <a:r>
              <a:rPr lang="fr-FR" sz="1100" dirty="0" err="1"/>
              <a:t>mL</a:t>
            </a:r>
            <a:endParaRPr lang="fr-FR" sz="11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12AD8DD-FC91-4C58-A04C-0A4B420E600B}"/>
              </a:ext>
            </a:extLst>
          </p:cNvPr>
          <p:cNvGrpSpPr/>
          <p:nvPr/>
        </p:nvGrpSpPr>
        <p:grpSpPr>
          <a:xfrm>
            <a:off x="219122" y="4841133"/>
            <a:ext cx="3082925" cy="1832609"/>
            <a:chOff x="0" y="0"/>
            <a:chExt cx="3083301" cy="1833046"/>
          </a:xfrm>
        </p:grpSpPr>
        <p:sp>
          <p:nvSpPr>
            <p:cNvPr id="9" name="Zone de texte 2">
              <a:extLst>
                <a:ext uri="{FF2B5EF4-FFF2-40B4-BE49-F238E27FC236}">
                  <a16:creationId xmlns:a16="http://schemas.microsoft.com/office/drawing/2014/main" id="{E8608232-41E0-47E9-A6C5-A5323F7F9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210" y="1534596"/>
              <a:ext cx="1879600" cy="298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</a:pPr>
              <a:r>
                <a:rPr lang="en-US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Particle size diameter (µm</a:t>
              </a:r>
              <a:r>
                <a:rPr lang="fr-FR" sz="9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fr-F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Zone de texte 2">
              <a:extLst>
                <a:ext uri="{FF2B5EF4-FFF2-40B4-BE49-F238E27FC236}">
                  <a16:creationId xmlns:a16="http://schemas.microsoft.com/office/drawing/2014/main" id="{58E79B78-8ED3-40FE-BA80-8DA65EB83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219710" y="608743"/>
              <a:ext cx="737870" cy="298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</a:pPr>
              <a:r>
                <a:rPr lang="fr-FR" sz="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Volume (%)</a:t>
              </a:r>
              <a:endParaRPr lang="fr-FR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F98C8A2-9EA8-4B23-A11E-E38F460AD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5" t="5268" r="42129" b="32012"/>
            <a:stretch/>
          </p:blipFill>
          <p:spPr bwMode="auto">
            <a:xfrm>
              <a:off x="181351" y="0"/>
              <a:ext cx="2901950" cy="1587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005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1818</TotalTime>
  <Words>1024</Words>
  <Application>Microsoft Office PowerPoint</Application>
  <PresentationFormat>Affichage à l'écran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Franklin Gothic Book</vt:lpstr>
      <vt:lpstr>Franklin Gothic Medium</vt:lpstr>
      <vt:lpstr>Helvetica Neue</vt:lpstr>
      <vt:lpstr>Palatino</vt:lpstr>
      <vt:lpstr>Times New Roman</vt:lpstr>
      <vt:lpstr>Wingdings</vt:lpstr>
      <vt:lpstr>Angles</vt:lpstr>
      <vt:lpstr>Cinnamon essential oil encapsulation: controlled release for biosourced pesticides</vt:lpstr>
      <vt:lpstr>1. Context</vt:lpstr>
      <vt:lpstr>1. Context</vt:lpstr>
      <vt:lpstr>1. CONTEXT </vt:lpstr>
      <vt:lpstr>3. Encapsulation</vt:lpstr>
      <vt:lpstr>3. Encapsulations </vt:lpstr>
      <vt:lpstr>3. Encapsulations</vt:lpstr>
      <vt:lpstr>3. Encapsulations</vt:lpstr>
      <vt:lpstr>4. Interactions</vt:lpstr>
      <vt:lpstr>4. Interactions</vt:lpstr>
      <vt:lpstr>4. Interactions</vt:lpstr>
      <vt:lpstr>5. Biological assays</vt:lpstr>
      <vt:lpstr>5. Biological assays</vt:lpstr>
      <vt:lpstr>6. Conclusion</vt:lpstr>
      <vt:lpstr>Thanks for your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Encapsulation innovante d'huiles essentielles à l'aide de dendrimères en vue d'applications agronomiques</dc:title>
  <dc:creator>JE</dc:creator>
  <cp:lastModifiedBy>Maes Chloé</cp:lastModifiedBy>
  <cp:revision>80</cp:revision>
  <dcterms:created xsi:type="dcterms:W3CDTF">2021-03-29T07:09:00Z</dcterms:created>
  <dcterms:modified xsi:type="dcterms:W3CDTF">2021-11-18T14:15:06Z</dcterms:modified>
</cp:coreProperties>
</file>