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57" r:id="rId2"/>
  </p:sldIdLst>
  <p:sldSz cx="32918400" cy="43891200"/>
  <p:notesSz cx="6794500" cy="9931400"/>
  <p:defaultTextStyle>
    <a:defPPr>
      <a:defRPr lang="nl-NL"/>
    </a:defPPr>
    <a:lvl1pPr marL="0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1pPr>
    <a:lvl2pPr marL="1816114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2pPr>
    <a:lvl3pPr marL="3632230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3pPr>
    <a:lvl4pPr marL="5448344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4pPr>
    <a:lvl5pPr marL="7264459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5pPr>
    <a:lvl6pPr marL="9080574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6pPr>
    <a:lvl7pPr marL="10896688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7pPr>
    <a:lvl8pPr marL="12712804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8pPr>
    <a:lvl9pPr marL="14528918" algn="l" defTabSz="3632230" rtl="0" eaLnBrk="1" latinLnBrk="0" hangingPunct="1">
      <a:defRPr sz="7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5" userDrawn="1">
          <p15:clr>
            <a:srgbClr val="A4A3A4"/>
          </p15:clr>
        </p15:guide>
        <p15:guide id="2" pos="103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  <a:srgbClr val="000000"/>
    <a:srgbClr val="FBFBFB"/>
    <a:srgbClr val="6F7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5" autoAdjust="0"/>
    <p:restoredTop sz="95128" autoAdjust="0"/>
  </p:normalViewPr>
  <p:slideViewPr>
    <p:cSldViewPr snapToGrid="0" showGuides="1">
      <p:cViewPr>
        <p:scale>
          <a:sx n="40" d="100"/>
          <a:sy n="40" d="100"/>
        </p:scale>
        <p:origin x="1056" y="120"/>
      </p:cViewPr>
      <p:guideLst>
        <p:guide orient="horz" pos="13825"/>
        <p:guide pos="10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3C49DCC-AB36-4155-916A-0E839582AE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4CC252-8B9A-4AC4-B1CF-2B2FD03A3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3A6364D-25D6-478E-B64E-1D90AAB51CD1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F42922-3512-4F08-917E-8B6CBF3D3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D54EE9-67F6-466A-8F65-FBF2BD252F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7"/>
            <a:ext cx="2944283" cy="49829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48FC386-E848-4BC2-A7D3-791E322A6F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36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- 1 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8778" y="5294708"/>
            <a:ext cx="30356817" cy="27821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10756"/>
              </a:lnSpc>
              <a:defRPr sz="10254" u="sng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</a:defRPr>
            </a:lvl1pPr>
          </a:lstStyle>
          <a:p>
            <a:r>
              <a:rPr lang="en-GB" noProof="0"/>
              <a:t>click to add title </a:t>
            </a:r>
            <a:r>
              <a:rPr lang="en-GB" noProof="0" dirty="0"/>
              <a:t>(max. </a:t>
            </a:r>
            <a:r>
              <a:rPr lang="en-GB" noProof="0"/>
              <a:t>2 lines</a:t>
            </a:r>
            <a:r>
              <a:rPr lang="en-GB" noProof="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8778" y="2668822"/>
            <a:ext cx="30356817" cy="1049143"/>
          </a:xfrm>
          <a:prstGeom prst="rect">
            <a:avLst/>
          </a:prstGeom>
        </p:spPr>
        <p:txBody>
          <a:bodyPr numCol="1" anchor="b" anchorCtr="0">
            <a:normAutofit/>
          </a:bodyPr>
          <a:lstStyle>
            <a:lvl1pPr marL="0" indent="0" algn="l">
              <a:lnSpc>
                <a:spcPts val="6111"/>
              </a:lnSpc>
              <a:buNone/>
              <a:defRPr sz="5127" b="0" u="none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UGent Panno Text Medium" panose="02000606040000040003" pitchFamily="2" charset="0"/>
              </a:defRPr>
            </a:lvl1pPr>
            <a:lvl2pPr marL="1552192" indent="0" algn="ctr">
              <a:buNone/>
              <a:defRPr sz="6790"/>
            </a:lvl2pPr>
            <a:lvl3pPr marL="3104385" indent="0" algn="ctr">
              <a:buNone/>
              <a:defRPr sz="6111"/>
            </a:lvl3pPr>
            <a:lvl4pPr marL="4656577" indent="0" algn="ctr">
              <a:buNone/>
              <a:defRPr sz="5432"/>
            </a:lvl4pPr>
            <a:lvl5pPr marL="6208770" indent="0" algn="ctr">
              <a:buNone/>
              <a:defRPr sz="5432"/>
            </a:lvl5pPr>
            <a:lvl6pPr marL="7760962" indent="0" algn="ctr">
              <a:buNone/>
              <a:defRPr sz="5432"/>
            </a:lvl6pPr>
            <a:lvl7pPr marL="9313156" indent="0" algn="ctr">
              <a:buNone/>
              <a:defRPr sz="5432"/>
            </a:lvl7pPr>
            <a:lvl8pPr marL="10865348" indent="0" algn="ctr">
              <a:buNone/>
              <a:defRPr sz="5432"/>
            </a:lvl8pPr>
            <a:lvl9pPr marL="12417541" indent="0" algn="ctr">
              <a:buNone/>
              <a:defRPr sz="5432"/>
            </a:lvl9pPr>
          </a:lstStyle>
          <a:p>
            <a:r>
              <a:rPr lang="en-GB" noProof="0"/>
              <a:t>click to add research group</a:t>
            </a:r>
            <a:endParaRPr lang="en-GB" noProof="0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608778" y="3933767"/>
            <a:ext cx="30356817" cy="1195118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>
              <a:lnSpc>
                <a:spcPts val="4584"/>
              </a:lnSpc>
              <a:buNone/>
              <a:defRPr sz="5127">
                <a:solidFill>
                  <a:schemeClr val="tx1"/>
                </a:solidFill>
                <a:latin typeface="UGent Panno Text SemiBold" panose="02000706040000040003" pitchFamily="2" charset="0"/>
              </a:defRPr>
            </a:lvl1pPr>
          </a:lstStyle>
          <a:p>
            <a:pPr lvl="0"/>
            <a:r>
              <a:rPr lang="en-GB" noProof="0"/>
              <a:t>Click to add authors</a:t>
            </a:r>
            <a:endParaRPr lang="en-GB" noProof="0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5" hasCustomPrompt="1"/>
          </p:nvPr>
        </p:nvSpPr>
        <p:spPr>
          <a:xfrm>
            <a:off x="1643245" y="8770906"/>
            <a:ext cx="30322350" cy="31200208"/>
          </a:xfrm>
          <a:custGeom>
            <a:avLst/>
            <a:gdLst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8008000 w 28008000"/>
              <a:gd name="connsiteY2" fmla="*/ 32159600 h 32159600"/>
              <a:gd name="connsiteX3" fmla="*/ 0 w 28008000"/>
              <a:gd name="connsiteY3" fmla="*/ 32159600 h 32159600"/>
              <a:gd name="connsiteX4" fmla="*/ 0 w 28008000"/>
              <a:gd name="connsiteY4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28008000 w 28008000"/>
              <a:gd name="connsiteY3" fmla="*/ 32159600 h 32159600"/>
              <a:gd name="connsiteX4" fmla="*/ 0 w 28008000"/>
              <a:gd name="connsiteY4" fmla="*/ 32159600 h 32159600"/>
              <a:gd name="connsiteX5" fmla="*/ 0 w 28008000"/>
              <a:gd name="connsiteY5" fmla="*/ 0 h 32159600"/>
              <a:gd name="connsiteX0" fmla="*/ 0 w 28008000"/>
              <a:gd name="connsiteY0" fmla="*/ 0 h 32163508"/>
              <a:gd name="connsiteX1" fmla="*/ 28008000 w 28008000"/>
              <a:gd name="connsiteY1" fmla="*/ 0 h 32163508"/>
              <a:gd name="connsiteX2" fmla="*/ 27994985 w 28008000"/>
              <a:gd name="connsiteY2" fmla="*/ 28013538 h 32163508"/>
              <a:gd name="connsiteX3" fmla="*/ 28008000 w 28008000"/>
              <a:gd name="connsiteY3" fmla="*/ 32159600 h 32163508"/>
              <a:gd name="connsiteX4" fmla="*/ 18850985 w 28008000"/>
              <a:gd name="connsiteY4" fmla="*/ 32163508 h 32163508"/>
              <a:gd name="connsiteX5" fmla="*/ 0 w 28008000"/>
              <a:gd name="connsiteY5" fmla="*/ 32159600 h 32163508"/>
              <a:gd name="connsiteX6" fmla="*/ 0 w 28008000"/>
              <a:gd name="connsiteY6" fmla="*/ 0 h 32163508"/>
              <a:gd name="connsiteX0" fmla="*/ 0 w 28008000"/>
              <a:gd name="connsiteY0" fmla="*/ 0 h 32163508"/>
              <a:gd name="connsiteX1" fmla="*/ 28008000 w 28008000"/>
              <a:gd name="connsiteY1" fmla="*/ 0 h 32163508"/>
              <a:gd name="connsiteX2" fmla="*/ 27994985 w 28008000"/>
              <a:gd name="connsiteY2" fmla="*/ 28013538 h 32163508"/>
              <a:gd name="connsiteX3" fmla="*/ 18934338 w 28008000"/>
              <a:gd name="connsiteY3" fmla="*/ 28115139 h 32163508"/>
              <a:gd name="connsiteX4" fmla="*/ 18850985 w 28008000"/>
              <a:gd name="connsiteY4" fmla="*/ 32163508 h 32163508"/>
              <a:gd name="connsiteX5" fmla="*/ 0 w 28008000"/>
              <a:gd name="connsiteY5" fmla="*/ 32159600 h 32163508"/>
              <a:gd name="connsiteX6" fmla="*/ 0 w 28008000"/>
              <a:gd name="connsiteY6" fmla="*/ 0 h 32163508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115139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8009632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08000"/>
              <a:gd name="connsiteY0" fmla="*/ 0 h 32159600"/>
              <a:gd name="connsiteX1" fmla="*/ 28008000 w 28008000"/>
              <a:gd name="connsiteY1" fmla="*/ 0 h 32159600"/>
              <a:gd name="connsiteX2" fmla="*/ 27994985 w 28008000"/>
              <a:gd name="connsiteY2" fmla="*/ 28013538 h 32159600"/>
              <a:gd name="connsiteX3" fmla="*/ 18934338 w 28008000"/>
              <a:gd name="connsiteY3" fmla="*/ 27597035 h 32159600"/>
              <a:gd name="connsiteX4" fmla="*/ 18921322 w 28008000"/>
              <a:gd name="connsiteY4" fmla="*/ 32128339 h 32159600"/>
              <a:gd name="connsiteX5" fmla="*/ 0 w 28008000"/>
              <a:gd name="connsiteY5" fmla="*/ 32159600 h 32159600"/>
              <a:gd name="connsiteX6" fmla="*/ 0 w 28008000"/>
              <a:gd name="connsiteY6" fmla="*/ 0 h 32159600"/>
              <a:gd name="connsiteX0" fmla="*/ 0 w 28014843"/>
              <a:gd name="connsiteY0" fmla="*/ 0 h 32159600"/>
              <a:gd name="connsiteX1" fmla="*/ 28008000 w 28014843"/>
              <a:gd name="connsiteY1" fmla="*/ 0 h 32159600"/>
              <a:gd name="connsiteX2" fmla="*/ 28014034 w 28014843"/>
              <a:gd name="connsiteY2" fmla="*/ 27563431 h 32159600"/>
              <a:gd name="connsiteX3" fmla="*/ 18934338 w 28014843"/>
              <a:gd name="connsiteY3" fmla="*/ 27597035 h 32159600"/>
              <a:gd name="connsiteX4" fmla="*/ 18921322 w 28014843"/>
              <a:gd name="connsiteY4" fmla="*/ 32128339 h 32159600"/>
              <a:gd name="connsiteX5" fmla="*/ 0 w 28014843"/>
              <a:gd name="connsiteY5" fmla="*/ 32159600 h 32159600"/>
              <a:gd name="connsiteX6" fmla="*/ 0 w 28014843"/>
              <a:gd name="connsiteY6" fmla="*/ 0 h 32159600"/>
              <a:gd name="connsiteX0" fmla="*/ 0 w 28014843"/>
              <a:gd name="connsiteY0" fmla="*/ 0 h 32159600"/>
              <a:gd name="connsiteX1" fmla="*/ 28008000 w 28014843"/>
              <a:gd name="connsiteY1" fmla="*/ 0 h 32159600"/>
              <a:gd name="connsiteX2" fmla="*/ 28014034 w 28014843"/>
              <a:gd name="connsiteY2" fmla="*/ 27563431 h 32159600"/>
              <a:gd name="connsiteX3" fmla="*/ 18953388 w 28014843"/>
              <a:gd name="connsiteY3" fmla="*/ 27578281 h 32159600"/>
              <a:gd name="connsiteX4" fmla="*/ 18921322 w 28014843"/>
              <a:gd name="connsiteY4" fmla="*/ 32128339 h 32159600"/>
              <a:gd name="connsiteX5" fmla="*/ 0 w 28014843"/>
              <a:gd name="connsiteY5" fmla="*/ 32159600 h 32159600"/>
              <a:gd name="connsiteX6" fmla="*/ 0 w 28014843"/>
              <a:gd name="connsiteY6" fmla="*/ 0 h 32159600"/>
              <a:gd name="connsiteX0" fmla="*/ 0 w 28014843"/>
              <a:gd name="connsiteY0" fmla="*/ 0 h 32159600"/>
              <a:gd name="connsiteX1" fmla="*/ 28008000 w 28014843"/>
              <a:gd name="connsiteY1" fmla="*/ 0 h 32159600"/>
              <a:gd name="connsiteX2" fmla="*/ 28014034 w 28014843"/>
              <a:gd name="connsiteY2" fmla="*/ 27563431 h 32159600"/>
              <a:gd name="connsiteX3" fmla="*/ 18915288 w 28014843"/>
              <a:gd name="connsiteY3" fmla="*/ 27578281 h 32159600"/>
              <a:gd name="connsiteX4" fmla="*/ 18921322 w 28014843"/>
              <a:gd name="connsiteY4" fmla="*/ 32128339 h 32159600"/>
              <a:gd name="connsiteX5" fmla="*/ 0 w 28014843"/>
              <a:gd name="connsiteY5" fmla="*/ 32159600 h 32159600"/>
              <a:gd name="connsiteX6" fmla="*/ 0 w 28014843"/>
              <a:gd name="connsiteY6" fmla="*/ 0 h 321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4843" h="32159600">
                <a:moveTo>
                  <a:pt x="0" y="0"/>
                </a:moveTo>
                <a:lnTo>
                  <a:pt x="28008000" y="0"/>
                </a:lnTo>
                <a:cubicBezTo>
                  <a:pt x="28003662" y="9337846"/>
                  <a:pt x="28018372" y="18225585"/>
                  <a:pt x="28014034" y="27563431"/>
                </a:cubicBezTo>
                <a:lnTo>
                  <a:pt x="18915288" y="27578281"/>
                </a:lnTo>
                <a:cubicBezTo>
                  <a:pt x="18910949" y="28916014"/>
                  <a:pt x="18925661" y="30790606"/>
                  <a:pt x="18921322" y="32128339"/>
                </a:cubicBezTo>
                <a:lnTo>
                  <a:pt x="0" y="32159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GB" noProof="0"/>
              <a:t>Click to edit Master text styles</a:t>
            </a:r>
            <a:endParaRPr lang="en-GB" noProof="0" dirty="0"/>
          </a:p>
          <a:p>
            <a:pPr lvl="1"/>
            <a:r>
              <a:rPr lang="en-GB" noProof="0"/>
              <a:t>Second level</a:t>
            </a:r>
            <a:endParaRPr lang="en-GB" noProof="0" dirty="0"/>
          </a:p>
          <a:p>
            <a:pPr lvl="2"/>
            <a:r>
              <a:rPr lang="en-GB" noProof="0"/>
              <a:t>Third level</a:t>
            </a:r>
            <a:endParaRPr lang="en-GB" noProof="0" dirty="0"/>
          </a:p>
          <a:p>
            <a:pPr lvl="3"/>
            <a:r>
              <a:rPr lang="en-GB" noProof="0"/>
              <a:t>Fourth level</a:t>
            </a:r>
            <a:endParaRPr lang="en-GB" noProof="0" dirty="0"/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22608421" y="35385785"/>
            <a:ext cx="9077831" cy="4297396"/>
          </a:xfrm>
          <a:prstGeom prst="rect">
            <a:avLst/>
          </a:prstGeom>
          <a:solidFill>
            <a:srgbClr val="1E64C8"/>
          </a:solidFill>
        </p:spPr>
        <p:txBody>
          <a:bodyPr tIns="46800" bIns="46800" numCol="1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833445" algn="l"/>
              </a:tabLst>
              <a:defRPr sz="3076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contact en e-mail in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voegen</a:t>
            </a:r>
            <a:endParaRPr lang="en-GB" noProof="0" dirty="0"/>
          </a:p>
        </p:txBody>
      </p:sp>
      <p:sp>
        <p:nvSpPr>
          <p:cNvPr id="7" name="Tijdelijke aanduiding voor afbeelding 5"/>
          <p:cNvSpPr>
            <a:spLocks noGrp="1"/>
          </p:cNvSpPr>
          <p:nvPr>
            <p:ph type="pic" sz="quarter" idx="17" hasCustomPrompt="1"/>
          </p:nvPr>
        </p:nvSpPr>
        <p:spPr>
          <a:xfrm>
            <a:off x="1651451" y="11638524"/>
            <a:ext cx="19849411" cy="9505506"/>
          </a:xfrm>
          <a:prstGeom prst="rect">
            <a:avLst/>
          </a:prstGeom>
        </p:spPr>
        <p:txBody>
          <a:bodyPr numCol="1"/>
          <a:lstStyle>
            <a:lvl1pPr algn="ctr">
              <a:lnSpc>
                <a:spcPct val="100000"/>
              </a:lnSpc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icon below to insert picture. </a:t>
            </a:r>
            <a:br>
              <a:rPr lang="en-GB" noProof="0"/>
            </a:br>
            <a:r>
              <a:rPr lang="en-GB" noProof="0"/>
              <a:t>Move picture to desired position and type white lines behind picture box.</a:t>
            </a:r>
            <a:br>
              <a:rPr lang="en-GB" noProof="0"/>
            </a:br>
            <a:r>
              <a:rPr lang="en-GB" noProof="0"/>
              <a:t>By using function 'Crop' you can change size and offset of the inserted picture inside the window.</a:t>
            </a:r>
            <a:endParaRPr lang="en-GB" noProof="0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8" hasCustomPrompt="1"/>
          </p:nvPr>
        </p:nvSpPr>
        <p:spPr>
          <a:xfrm>
            <a:off x="12040384" y="25840210"/>
            <a:ext cx="9492175" cy="9320933"/>
          </a:xfrm>
          <a:prstGeom prst="rect">
            <a:avLst/>
          </a:prstGeom>
        </p:spPr>
        <p:txBody>
          <a:bodyPr numCol="1"/>
          <a:lstStyle>
            <a:lvl1pPr algn="ctr">
              <a:lnSpc>
                <a:spcPct val="100000"/>
              </a:lnSpc>
              <a:defRPr b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icon below to insert picture. </a:t>
            </a:r>
            <a:br>
              <a:rPr lang="en-GB" noProof="0"/>
            </a:br>
            <a:r>
              <a:rPr lang="en-GB" noProof="0"/>
              <a:t>Move picture to desired position and type white lines behind picture box.</a:t>
            </a:r>
            <a:br>
              <a:rPr lang="en-GB" noProof="0"/>
            </a:br>
            <a:r>
              <a:rPr lang="en-GB" noProof="0"/>
              <a:t>By using function 'Crop' you can change size and offset of the inserted picture inside the window.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971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Positio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" y="40790177"/>
            <a:ext cx="4116129" cy="3103563"/>
          </a:xfrm>
          <a:prstGeom prst="rect">
            <a:avLst/>
          </a:prstGeom>
        </p:spPr>
      </p:pic>
      <p:sp>
        <p:nvSpPr>
          <p:cNvPr id="6" name="Colophon Position" hidden="1"/>
          <p:cNvSpPr/>
          <p:nvPr/>
        </p:nvSpPr>
        <p:spPr>
          <a:xfrm>
            <a:off x="22209733" y="6976856"/>
            <a:ext cx="9883605" cy="287195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332"/>
          </a:p>
        </p:txBody>
      </p:sp>
      <p:sp>
        <p:nvSpPr>
          <p:cNvPr id="15" name="Subtitle, Authors Position" hidden="1"/>
          <p:cNvSpPr/>
          <p:nvPr/>
        </p:nvSpPr>
        <p:spPr>
          <a:xfrm>
            <a:off x="1644006" y="3469971"/>
            <a:ext cx="30453247" cy="9034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332"/>
          </a:p>
        </p:txBody>
      </p:sp>
      <p:sp>
        <p:nvSpPr>
          <p:cNvPr id="16" name="Title Position" hidden="1"/>
          <p:cNvSpPr/>
          <p:nvPr/>
        </p:nvSpPr>
        <p:spPr>
          <a:xfrm>
            <a:off x="1644006" y="6423138"/>
            <a:ext cx="30453247" cy="251019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332"/>
          </a:p>
        </p:txBody>
      </p:sp>
      <p:sp>
        <p:nvSpPr>
          <p:cNvPr id="17" name="Faculty Logo Position" hidden="1"/>
          <p:cNvSpPr/>
          <p:nvPr/>
        </p:nvSpPr>
        <p:spPr>
          <a:xfrm>
            <a:off x="1644006" y="775206"/>
            <a:ext cx="30453247" cy="775206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332"/>
          </a:p>
        </p:txBody>
      </p:sp>
      <p:sp>
        <p:nvSpPr>
          <p:cNvPr id="7" name="Rechthoek 13">
            <a:extLst>
              <a:ext uri="{FF2B5EF4-FFF2-40B4-BE49-F238E27FC236}">
                <a16:creationId xmlns:a16="http://schemas.microsoft.com/office/drawing/2014/main" xmlns="" id="{DC20220B-9BD8-487E-85F8-8363FD3B4186}"/>
              </a:ext>
            </a:extLst>
          </p:cNvPr>
          <p:cNvSpPr/>
          <p:nvPr userDrawn="1"/>
        </p:nvSpPr>
        <p:spPr>
          <a:xfrm>
            <a:off x="1441385" y="2269665"/>
            <a:ext cx="30269961" cy="4050502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56" dirty="0">
              <a:solidFill>
                <a:schemeClr val="bg1"/>
              </a:solidFill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3104385" rtl="0" eaLnBrk="1" latinLnBrk="0" hangingPunct="1">
        <a:lnSpc>
          <a:spcPts val="10756"/>
        </a:lnSpc>
        <a:spcBef>
          <a:spcPct val="0"/>
        </a:spcBef>
        <a:buNone/>
        <a:defRPr sz="10254" u="sng" kern="1200" cap="all" baseline="0">
          <a:solidFill>
            <a:srgbClr val="1E64C8"/>
          </a:solidFill>
          <a:latin typeface="+mj-lt"/>
          <a:ea typeface="+mj-ea"/>
          <a:cs typeface="+mj-cs"/>
        </a:defRPr>
      </a:lvl1pPr>
    </p:titleStyle>
    <p:bodyStyle>
      <a:lvl1pPr marL="0" indent="0" algn="l" defTabSz="3104385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897" b="1" kern="1200">
          <a:solidFill>
            <a:srgbClr val="1E64C8"/>
          </a:solidFill>
          <a:latin typeface="+mj-lt"/>
          <a:ea typeface="+mn-ea"/>
          <a:cs typeface="+mn-cs"/>
        </a:defRPr>
      </a:lvl1pPr>
      <a:lvl2pPr marL="0" indent="0" algn="l" defTabSz="310438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71" b="1" kern="1200">
          <a:solidFill>
            <a:schemeClr val="tx1"/>
          </a:solidFill>
          <a:latin typeface="+mj-lt"/>
          <a:ea typeface="+mn-ea"/>
          <a:cs typeface="+mn-cs"/>
        </a:defRPr>
      </a:lvl2pPr>
      <a:lvl3pPr marL="0" indent="0" algn="l" defTabSz="310438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71" kern="1200">
          <a:solidFill>
            <a:schemeClr val="tx1"/>
          </a:solidFill>
          <a:latin typeface="+mn-lt"/>
          <a:ea typeface="+mn-ea"/>
          <a:cs typeface="+mn-cs"/>
        </a:defRPr>
      </a:lvl3pPr>
      <a:lvl4pPr marL="369144" indent="-369144" algn="l" defTabSz="3104385" rtl="0" eaLnBrk="1" latinLnBrk="0" hangingPunct="1">
        <a:lnSpc>
          <a:spcPct val="100000"/>
        </a:lnSpc>
        <a:spcBef>
          <a:spcPts val="0"/>
        </a:spcBef>
        <a:buFont typeface="UGent Panno Text SemiBold" panose="02000706040000040003" pitchFamily="2" charset="0"/>
        <a:buChar char="–"/>
        <a:defRPr sz="2871" kern="1200">
          <a:solidFill>
            <a:schemeClr val="tx1"/>
          </a:solidFill>
          <a:latin typeface="+mn-lt"/>
          <a:ea typeface="+mn-ea"/>
          <a:cs typeface="+mn-cs"/>
        </a:defRPr>
      </a:lvl4pPr>
      <a:lvl5pPr marL="369144" indent="-369144" algn="l" defTabSz="3104385" rtl="0" eaLnBrk="1" latinLnBrk="0" hangingPunct="1">
        <a:lnSpc>
          <a:spcPct val="100000"/>
        </a:lnSpc>
        <a:spcBef>
          <a:spcPts val="0"/>
        </a:spcBef>
        <a:buFont typeface="UGent Panno Text SemiBold" panose="02000706040000040003" pitchFamily="2" charset="0"/>
        <a:buChar char="–"/>
        <a:defRPr sz="287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537059" indent="-776097" algn="l" defTabSz="3104385" rtl="0" eaLnBrk="1" latinLnBrk="0" hangingPunct="1">
        <a:lnSpc>
          <a:spcPct val="90000"/>
        </a:lnSpc>
        <a:spcBef>
          <a:spcPts val="1697"/>
        </a:spcBef>
        <a:buFont typeface="Arial" panose="020B0604020202020204" pitchFamily="34" charset="0"/>
        <a:buChar char="•"/>
        <a:defRPr sz="6111" kern="1200">
          <a:solidFill>
            <a:schemeClr val="tx1"/>
          </a:solidFill>
          <a:latin typeface="+mn-lt"/>
          <a:ea typeface="+mn-ea"/>
          <a:cs typeface="+mn-cs"/>
        </a:defRPr>
      </a:lvl6pPr>
      <a:lvl7pPr marL="10089252" indent="-776097" algn="l" defTabSz="3104385" rtl="0" eaLnBrk="1" latinLnBrk="0" hangingPunct="1">
        <a:lnSpc>
          <a:spcPct val="90000"/>
        </a:lnSpc>
        <a:spcBef>
          <a:spcPts val="1697"/>
        </a:spcBef>
        <a:buFont typeface="Arial" panose="020B0604020202020204" pitchFamily="34" charset="0"/>
        <a:buChar char="•"/>
        <a:defRPr sz="6111" kern="1200">
          <a:solidFill>
            <a:schemeClr val="tx1"/>
          </a:solidFill>
          <a:latin typeface="+mn-lt"/>
          <a:ea typeface="+mn-ea"/>
          <a:cs typeface="+mn-cs"/>
        </a:defRPr>
      </a:lvl7pPr>
      <a:lvl8pPr marL="11641444" indent="-776097" algn="l" defTabSz="3104385" rtl="0" eaLnBrk="1" latinLnBrk="0" hangingPunct="1">
        <a:lnSpc>
          <a:spcPct val="90000"/>
        </a:lnSpc>
        <a:spcBef>
          <a:spcPts val="1697"/>
        </a:spcBef>
        <a:buFont typeface="Arial" panose="020B0604020202020204" pitchFamily="34" charset="0"/>
        <a:buChar char="•"/>
        <a:defRPr sz="6111" kern="1200">
          <a:solidFill>
            <a:schemeClr val="tx1"/>
          </a:solidFill>
          <a:latin typeface="+mn-lt"/>
          <a:ea typeface="+mn-ea"/>
          <a:cs typeface="+mn-cs"/>
        </a:defRPr>
      </a:lvl8pPr>
      <a:lvl9pPr marL="13193637" indent="-776097" algn="l" defTabSz="3104385" rtl="0" eaLnBrk="1" latinLnBrk="0" hangingPunct="1">
        <a:lnSpc>
          <a:spcPct val="90000"/>
        </a:lnSpc>
        <a:spcBef>
          <a:spcPts val="1697"/>
        </a:spcBef>
        <a:buFont typeface="Arial" panose="020B0604020202020204" pitchFamily="34" charset="0"/>
        <a:buChar char="•"/>
        <a:defRPr sz="61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1pPr>
      <a:lvl2pPr marL="1552192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2pPr>
      <a:lvl3pPr marL="3104385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3pPr>
      <a:lvl4pPr marL="4656577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4pPr>
      <a:lvl5pPr marL="6208770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5pPr>
      <a:lvl6pPr marL="7760962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6pPr>
      <a:lvl7pPr marL="9313156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7pPr>
      <a:lvl8pPr marL="10865348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8pPr>
      <a:lvl9pPr marL="12417541" algn="l" defTabSz="3104385" rtl="0" eaLnBrk="1" latinLnBrk="0" hangingPunct="1">
        <a:defRPr sz="61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8.svg"/><Relationship Id="rId2" Type="http://schemas.openxmlformats.org/officeDocument/2006/relationships/image" Target="../media/image2.png"/><Relationship Id="rId16" Type="http://schemas.openxmlformats.org/officeDocument/2006/relationships/image" Target="../media/image16.tmp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5.tmp"/><Relationship Id="rId23" Type="http://schemas.openxmlformats.org/officeDocument/2006/relationships/image" Target="../media/image6.sv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tmp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9">
            <a:extLst>
              <a:ext uri="{FF2B5EF4-FFF2-40B4-BE49-F238E27FC236}">
                <a16:creationId xmlns:a16="http://schemas.microsoft.com/office/drawing/2014/main" xmlns="" id="{B2DFF6DC-B045-4EF0-B93D-3A2C55B4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449" y="2673147"/>
            <a:ext cx="30234523" cy="4396182"/>
          </a:xfrm>
        </p:spPr>
        <p:txBody>
          <a:bodyPr>
            <a:noAutofit/>
          </a:bodyPr>
          <a:lstStyle/>
          <a:p>
            <a:pPr algn="ctr"/>
            <a:r>
              <a:rPr lang="en-US" sz="9000" u="none" dirty="0"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Not All Adversarial Examples Require a Complex </a:t>
            </a:r>
            <a:r>
              <a:rPr lang="en-US" sz="9000" u="none" dirty="0" smtClean="0"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Defense: Identifying </a:t>
            </a:r>
            <a:r>
              <a:rPr lang="en-US" sz="9000" u="none" dirty="0"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Over-optimized Adversarial Examples with IQR-based Logit </a:t>
            </a:r>
            <a:r>
              <a:rPr lang="en-US" sz="9000" u="none" dirty="0" smtClean="0"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Thresholding</a:t>
            </a:r>
            <a:endParaRPr lang="en-GB" sz="9000" u="none" dirty="0">
              <a:latin typeface="Segoe UI Semibold" panose="020B0702040204020203" pitchFamily="34" charset="0"/>
              <a:ea typeface="LG PC" panose="02030504000101010101" pitchFamily="18" charset="-127"/>
              <a:cs typeface="Segoe UI Semibold" panose="020B07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Placeholder 22">
                <a:extLst>
                  <a:ext uri="{FF2B5EF4-FFF2-40B4-BE49-F238E27FC236}">
                    <a16:creationId xmlns:a16="http://schemas.microsoft.com/office/drawing/2014/main" xmlns="" id="{0C1DF3CB-58C8-4DAE-8ED0-DD6539C3554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446448" y="7287573"/>
                <a:ext cx="30234523" cy="724294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5537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5537" b="0" dirty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Utku</m:t>
                        </m:r>
                        <m:r>
                          <m:rPr>
                            <m:nor/>
                          </m:rPr>
                          <a:rPr lang="en-GB" sz="5537" b="0" dirty="0"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5537" b="0" dirty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Ozbulak</m:t>
                        </m:r>
                      </m:e>
                      <m:sup>
                        <m:r>
                          <a:rPr lang="en-US" sz="5537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1,</m:t>
                        </m:r>
                        <m:r>
                          <a:rPr lang="tr-TR" sz="5537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  </m:t>
                        </m:r>
                        <m:r>
                          <a:rPr lang="tr-TR" sz="5537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5537" b="0" dirty="0" smtClean="0">
                    <a:latin typeface="+mn-lt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537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537" b="0" i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Arnout</m:t>
                        </m:r>
                        <m:r>
                          <m:rPr>
                            <m:nor/>
                          </m:rPr>
                          <a:rPr lang="en-US" sz="5537" b="0" i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537" b="0" i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Van</m:t>
                        </m:r>
                        <m:r>
                          <m:rPr>
                            <m:nor/>
                          </m:rPr>
                          <a:rPr lang="en-US" sz="5537" b="0" i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537" b="0" i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Messem</m:t>
                        </m:r>
                      </m:e>
                      <m:sup>
                        <m:r>
                          <a:rPr lang="tr-TR" sz="5537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2,</m:t>
                        </m:r>
                        <m:r>
                          <a:rPr lang="tr-TR" sz="5537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5537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5537" b="0" dirty="0" smtClean="0">
                    <a:latin typeface="+mn-lt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537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5537" b="0" i="0" dirty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Wesley</m:t>
                        </m:r>
                        <m:r>
                          <m:rPr>
                            <m:nor/>
                          </m:rPr>
                          <a:rPr lang="en-US" sz="5537" b="0" i="0" dirty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537" b="0" i="0" dirty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De</m:t>
                        </m:r>
                        <m:r>
                          <m:rPr>
                            <m:nor/>
                          </m:rPr>
                          <a:rPr lang="en-US" sz="5537" b="0" i="0" dirty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537" b="0" i="0" dirty="0" smtClean="0">
                            <a:latin typeface="Segoe UI Semibold" panose="020B0702040204020203" pitchFamily="34" charset="0"/>
                            <a:ea typeface="LG PC" panose="02030504000101010101" pitchFamily="18" charset="-127"/>
                            <a:cs typeface="Segoe UI Semibold" panose="020B0702040204020203" pitchFamily="34" charset="0"/>
                          </a:rPr>
                          <m:t>Neve</m:t>
                        </m:r>
                      </m:e>
                      <m:sup>
                        <m:r>
                          <a:rPr lang="en-US" sz="5537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1,</m:t>
                        </m:r>
                        <m:r>
                          <a:rPr lang="tr-TR" sz="5537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  </m:t>
                        </m:r>
                        <m:r>
                          <a:rPr lang="tr-TR" sz="5537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5537" b="0" dirty="0">
                  <a:latin typeface="+mn-lt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8" name="Text Placeholder 22">
                <a:extLst>
                  <a:ext uri="{FF2B5EF4-FFF2-40B4-BE49-F238E27FC236}">
                    <a16:creationId xmlns:a16="http://schemas.microsoft.com/office/drawing/2014/main" id="{0C1DF3CB-58C8-4DAE-8ED0-DD6539C35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446448" y="7287573"/>
                <a:ext cx="30234523" cy="724294"/>
              </a:xfrm>
              <a:blipFill>
                <a:blip r:embed="rId2"/>
                <a:stretch>
                  <a:fillRect t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75EE88B-E9A9-4EBA-8FFE-27C437F01E7A}"/>
              </a:ext>
            </a:extLst>
          </p:cNvPr>
          <p:cNvSpPr/>
          <p:nvPr/>
        </p:nvSpPr>
        <p:spPr>
          <a:xfrm>
            <a:off x="1446449" y="10051704"/>
            <a:ext cx="30234524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6">
              <a:solidFill>
                <a:schemeClr val="bg1"/>
              </a:solidFill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pic>
        <p:nvPicPr>
          <p:cNvPr id="56" name="Afbeelding 10">
            <a:extLst>
              <a:ext uri="{FF2B5EF4-FFF2-40B4-BE49-F238E27FC236}">
                <a16:creationId xmlns:a16="http://schemas.microsoft.com/office/drawing/2014/main" xmlns="" id="{32F7A7EB-7D3C-4098-A477-CF4FAA467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374" y="-366415"/>
            <a:ext cx="5011320" cy="3340880"/>
          </a:xfrm>
          <a:prstGeom prst="rect">
            <a:avLst/>
          </a:prstGeom>
        </p:spPr>
      </p:pic>
      <p:pic>
        <p:nvPicPr>
          <p:cNvPr id="57" name="Picture 9">
            <a:extLst>
              <a:ext uri="{FF2B5EF4-FFF2-40B4-BE49-F238E27FC236}">
                <a16:creationId xmlns:a16="http://schemas.microsoft.com/office/drawing/2014/main" xmlns="" id="{EB09AF40-C557-4776-A598-3826EF2C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38246" y="118323"/>
            <a:ext cx="3359250" cy="22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 Placeholder 22">
                <a:extLst>
                  <a:ext uri="{FF2B5EF4-FFF2-40B4-BE49-F238E27FC236}">
                    <a16:creationId xmlns:a16="http://schemas.microsoft.com/office/drawing/2014/main" xmlns="" id="{0C1DF3CB-58C8-4DAE-8ED0-DD6539C3554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446449" y="8123832"/>
                <a:ext cx="30234523" cy="1909070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691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3691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 </m:t>
                        </m:r>
                      </m:e>
                      <m:sup>
                        <m:r>
                          <a:rPr lang="tr-TR" sz="3691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691" b="0" dirty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Department </a:t>
                </a:r>
                <a:r>
                  <a:rPr lang="en-US" sz="3691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of </a:t>
                </a:r>
                <a:r>
                  <a:rPr lang="en-US" sz="3691" b="0" dirty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Electronics and Information Systems, Ghent University, Ghent, Belgium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691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3691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 </m:t>
                        </m:r>
                      </m:e>
                      <m:sup>
                        <m:r>
                          <a:rPr lang="tr-TR" sz="3691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91" b="0" dirty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Department of Applied Mathematics, Computer Science and Statistics, Ghent University, Ghent, </a:t>
                </a:r>
                <a:r>
                  <a:rPr lang="en-US" sz="3691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Belgium</a:t>
                </a:r>
                <a:endParaRPr lang="tr-TR" sz="3691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691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3691" b="0" i="1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 </m:t>
                        </m:r>
                      </m:e>
                      <m:sup>
                        <m:r>
                          <a:rPr lang="tr-TR" sz="3691" b="0" i="1" smtClean="0"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91" b="0" dirty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Center for Biotech Data Science, Ghent University Global Campus, Incheon, South </a:t>
                </a:r>
                <a:r>
                  <a:rPr lang="en-US" sz="3691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Korea</a:t>
                </a:r>
                <a:endParaRPr lang="en-US" sz="3691" b="0" dirty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9" name="Text Placeholder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1DF3CB-58C8-4DAE-8ED0-DD6539C35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446449" y="8123832"/>
                <a:ext cx="30234523" cy="1909070"/>
              </a:xfrm>
              <a:blipFill rotWithShape="0">
                <a:blip r:embed="rId5"/>
                <a:stretch>
                  <a:fillRect t="-6070" b="-7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1725CB6-D1AA-4B28-A83A-C81F1B83475A}"/>
              </a:ext>
            </a:extLst>
          </p:cNvPr>
          <p:cNvSpPr/>
          <p:nvPr/>
        </p:nvSpPr>
        <p:spPr>
          <a:xfrm rot="5400000">
            <a:off x="56650" y="26787362"/>
            <a:ext cx="33014117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6">
              <a:solidFill>
                <a:schemeClr val="bg1"/>
              </a:solidFill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pic>
        <p:nvPicPr>
          <p:cNvPr id="101" name="Picture 100" descr="ID TRANS.png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1809" y="793098"/>
            <a:ext cx="2344603" cy="91838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02" y="-301588"/>
            <a:ext cx="3995667" cy="3197209"/>
          </a:xfrm>
          <a:prstGeom prst="rect">
            <a:avLst/>
          </a:prstGeom>
        </p:spPr>
      </p:pic>
      <p:sp>
        <p:nvSpPr>
          <p:cNvPr id="125" name="Text Placeholder 22">
            <a:extLst>
              <a:ext uri="{FF2B5EF4-FFF2-40B4-BE49-F238E27FC236}">
                <a16:creationId xmlns:a16="http://schemas.microsoft.com/office/drawing/2014/main" xmlns="" id="{B6744430-27D4-44EC-B982-60BE141289A9}"/>
              </a:ext>
            </a:extLst>
          </p:cNvPr>
          <p:cNvSpPr txBox="1">
            <a:spLocks/>
          </p:cNvSpPr>
          <p:nvPr/>
        </p:nvSpPr>
        <p:spPr>
          <a:xfrm>
            <a:off x="16779709" y="10859955"/>
            <a:ext cx="14901260" cy="1080000"/>
          </a:xfrm>
          <a:prstGeom prst="rect">
            <a:avLst/>
          </a:prstGeom>
        </p:spPr>
        <p:txBody>
          <a:bodyPr numCol="1" anchor="ctr">
            <a:normAutofit fontScale="92500"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819" b="0" dirty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Detecting a</a:t>
            </a:r>
            <a:r>
              <a:rPr lang="tr-TR" sz="4819" b="0" dirty="0" smtClean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dversarial </a:t>
            </a:r>
            <a:r>
              <a:rPr lang="tr-TR" sz="4819" b="0" dirty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e</a:t>
            </a:r>
            <a:r>
              <a:rPr lang="tr-TR" sz="4819" b="0" dirty="0" smtClean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xamples with logit </a:t>
            </a:r>
            <a:r>
              <a:rPr lang="tr-TR" sz="4819" b="0" dirty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t</a:t>
            </a:r>
            <a:r>
              <a:rPr lang="tr-TR" sz="4819" b="0" dirty="0" smtClean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hresholding</a:t>
            </a:r>
            <a:endParaRPr lang="en-GB" sz="4819" b="0" dirty="0">
              <a:solidFill>
                <a:srgbClr val="1E64C8"/>
              </a:solidFill>
              <a:latin typeface="Segoe UI Semibold" panose="020B0702040204020203" pitchFamily="34" charset="0"/>
              <a:ea typeface="LG PC" panose="02030504000101010101" pitchFamily="18" charset="-127"/>
              <a:cs typeface="Segoe UI Semibold" panose="020B0702040204020203" pitchFamily="34" charset="0"/>
            </a:endParaRP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xmlns="" id="{01D62380-E8B2-4654-BA0C-764095DBC5FA}"/>
              </a:ext>
            </a:extLst>
          </p:cNvPr>
          <p:cNvSpPr txBox="1">
            <a:spLocks/>
          </p:cNvSpPr>
          <p:nvPr/>
        </p:nvSpPr>
        <p:spPr>
          <a:xfrm>
            <a:off x="1493062" y="38358015"/>
            <a:ext cx="14901264" cy="4421414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1] M. Seyed-Mohsen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et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al.,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en-US" sz="2400" b="0" i="1" dirty="0" err="1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DeepFool</a:t>
            </a:r>
            <a:r>
              <a:rPr lang="en-US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: A Simple and Accurate Method to Fool Deep Neural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Networks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[2]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U.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Ozbulak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et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al., 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How </a:t>
            </a:r>
            <a:r>
              <a:rPr lang="tr-TR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the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S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oftmax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O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utput </a:t>
            </a:r>
            <a:r>
              <a:rPr lang="tr-TR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is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M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isleading </a:t>
            </a:r>
            <a:r>
              <a:rPr lang="tr-TR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for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valuating </a:t>
            </a:r>
            <a:r>
              <a:rPr lang="tr-TR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the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S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trength </a:t>
            </a:r>
            <a:r>
              <a:rPr lang="tr-TR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of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dversarial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xamples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.</a:t>
            </a:r>
            <a:endParaRPr lang="tr-TR" sz="2400" b="0" i="1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[3] </a:t>
            </a:r>
            <a:r>
              <a:rPr lang="en-GB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A. </a:t>
            </a:r>
            <a:r>
              <a:rPr lang="en-GB" sz="2400" b="0" dirty="0" err="1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Kurakin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et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al., </a:t>
            </a:r>
            <a:r>
              <a:rPr lang="en-GB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Adversarial </a:t>
            </a:r>
            <a:r>
              <a:rPr lang="en-GB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Examples in the Physical World</a:t>
            </a:r>
            <a:r>
              <a:rPr lang="tr-TR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[4]</a:t>
            </a:r>
            <a:r>
              <a:rPr lang="en-GB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N. </a:t>
            </a:r>
            <a:r>
              <a:rPr lang="en-GB" sz="2400" b="0" dirty="0" err="1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Carlini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et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al.,</a:t>
            </a:r>
            <a:r>
              <a:rPr lang="en-GB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en-GB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Towards Evaluating the Robustness of Neural Networks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.</a:t>
            </a:r>
            <a:endParaRPr lang="tr-TR" sz="2400" b="0" i="1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5] Y. LeCun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et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al.,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Gradient-based </a:t>
            </a:r>
            <a:r>
              <a:rPr lang="en-US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Learning Applied to Document Recognition</a:t>
            </a:r>
            <a:endParaRPr lang="tr-TR" sz="2400" b="0" i="1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[6]</a:t>
            </a:r>
            <a:r>
              <a:rPr lang="en-GB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A. </a:t>
            </a:r>
            <a:r>
              <a:rPr lang="en-US" sz="2400" b="0" dirty="0" err="1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Krizhevsky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et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al.,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Learning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Multiple Layers </a:t>
            </a:r>
            <a:r>
              <a:rPr lang="en-US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of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Features </a:t>
            </a:r>
            <a:r>
              <a:rPr lang="en-US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from </a:t>
            </a:r>
            <a:r>
              <a:rPr lang="en-US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Tiny Images</a:t>
            </a:r>
            <a:endParaRPr lang="tr-TR" sz="2400" b="0" i="1" dirty="0" smtClean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[7]</a:t>
            </a:r>
            <a:r>
              <a:rPr lang="en-GB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en-GB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O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.</a:t>
            </a:r>
            <a:r>
              <a:rPr lang="en-GB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en-GB" sz="2400" b="0" dirty="0" err="1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Russakovsky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et </a:t>
            </a:r>
            <a:r>
              <a:rPr lang="tr-TR" sz="24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al., 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ImageNet </a:t>
            </a:r>
            <a:r>
              <a:rPr lang="tr-TR" sz="2400" b="0" i="1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Large Scale Visual Recognition </a:t>
            </a:r>
            <a:r>
              <a:rPr lang="tr-TR" sz="2400" b="0" i="1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Challenge</a:t>
            </a:r>
            <a:endParaRPr lang="tr-TR" sz="2400" b="0" i="1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xmlns="" id="{B6744430-27D4-44EC-B982-60BE141289A9}"/>
              </a:ext>
            </a:extLst>
          </p:cNvPr>
          <p:cNvSpPr txBox="1">
            <a:spLocks/>
          </p:cNvSpPr>
          <p:nvPr/>
        </p:nvSpPr>
        <p:spPr>
          <a:xfrm>
            <a:off x="1446444" y="10852834"/>
            <a:ext cx="14901260" cy="1080000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500" b="0" dirty="0" smtClean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What is an over-optimized </a:t>
            </a:r>
            <a:r>
              <a:rPr lang="tr-TR" sz="4500" b="0" dirty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a</a:t>
            </a:r>
            <a:r>
              <a:rPr lang="tr-TR" sz="4500" b="0" dirty="0" smtClean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dversarial </a:t>
            </a:r>
            <a:r>
              <a:rPr lang="tr-TR" sz="4500" b="0" dirty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e</a:t>
            </a:r>
            <a:r>
              <a:rPr lang="tr-TR" sz="4500" b="0" dirty="0" smtClean="0">
                <a:solidFill>
                  <a:srgbClr val="1E64C8"/>
                </a:solidFill>
                <a:latin typeface="Segoe UI Semibold" panose="020B0702040204020203" pitchFamily="34" charset="0"/>
                <a:ea typeface="LG PC" panose="02030504000101010101" pitchFamily="18" charset="-127"/>
                <a:cs typeface="Segoe UI Semibold" panose="020B0702040204020203" pitchFamily="34" charset="0"/>
              </a:rPr>
              <a:t>xample?</a:t>
            </a:r>
            <a:endParaRPr lang="en-GB" sz="4500" b="0" dirty="0">
              <a:solidFill>
                <a:srgbClr val="1E64C8"/>
              </a:solidFill>
              <a:latin typeface="Segoe UI Semibold" panose="020B0702040204020203" pitchFamily="34" charset="0"/>
              <a:ea typeface="LG PC" panose="02030504000101010101" pitchFamily="18" charset="-127"/>
              <a:cs typeface="Segoe UI Semibold" panose="020B07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174" y="29569117"/>
            <a:ext cx="8408800" cy="44257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174" y="24666758"/>
            <a:ext cx="8398365" cy="44202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05" y="12239685"/>
            <a:ext cx="7422691" cy="42516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 Placeholder 22">
                <a:extLst>
                  <a:ext uri="{FF2B5EF4-FFF2-40B4-BE49-F238E27FC236}">
                    <a16:creationId xmlns:a16="http://schemas.microsoft.com/office/drawing/2014/main" xmlns="" id="{6C6C340F-BB93-4007-BB5D-E5C34D480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0701" y="16880287"/>
                <a:ext cx="14169276" cy="7259469"/>
              </a:xfrm>
              <a:prstGeom prst="rect">
                <a:avLst/>
              </a:prstGeom>
              <a:solidFill>
                <a:srgbClr val="1E64C8">
                  <a:alpha val="95000"/>
                </a:srgbClr>
              </a:solidFill>
              <a:ln w="6350">
                <a:solidFill>
                  <a:schemeClr val="tx1"/>
                </a:solidFill>
              </a:ln>
            </p:spPr>
            <p:txBody>
              <a:bodyPr lIns="180000" tIns="108000" rIns="180000" bIns="108000" numCol="1" anchor="ctr">
                <a:noAutofit/>
              </a:bodyPr>
              <a:lstStyle>
                <a:lvl1pPr marL="0" indent="0" algn="l" defTabSz="3027487" rtl="0" eaLnBrk="1" latinLnBrk="0" hangingPunct="1">
                  <a:lnSpc>
                    <a:spcPts val="447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5000" b="1" kern="1200">
                    <a:solidFill>
                      <a:schemeClr val="tx1"/>
                    </a:solidFill>
                    <a:latin typeface="UGent Panno Text SemiBold" panose="02000706040000040003" pitchFamily="2" charset="0"/>
                    <a:ea typeface="+mn-ea"/>
                    <a:cs typeface="+mn-cs"/>
                  </a:defRPr>
                </a:lvl1pPr>
                <a:lvl2pPr marL="0" indent="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0000" indent="-36000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UGent Panno Text SemiBold" panose="02000706040000040003" pitchFamily="2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36000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UGent Panno Text SemiBold" panose="02000706040000040003" pitchFamily="2" charset="0"/>
                  <a:buChar char="–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Adversarial examples are malicious data points that force machine learning models to make mistakes during testing time. </a:t>
                </a:r>
                <a:endParaRPr lang="tr-TR" sz="2800" b="0" dirty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tr-TR" sz="2800" b="0" dirty="0" smtClean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When adversarial examples </a:t>
                </a:r>
                <a:r>
                  <a:rPr lang="tr-TR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α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{1,2,3}</m:t>
                        </m:r>
                      </m:sub>
                    </m:sSub>
                  </m:oMath>
                </a14:m>
                <a:r>
                  <a:rPr lang="tr-TR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)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are created from a genuine sample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α</m:t>
                        </m:r>
                      </m:e>
                      <m:sub>
                        <m:r>
                          <a:rPr lang="tr-T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) in an iterative fashion, the distance between the optimized point and the decision boundary (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LG PC" panose="02030504000101010101" pitchFamily="18" charset="-127"/>
                        <a:cs typeface="Segoe UI Semilight" panose="020B0402040204020203" pitchFamily="34" charset="0"/>
                      </a:rPr>
                      <m:t>𝑑</m:t>
                    </m:r>
                    <m:r>
                      <a:rPr lang="tr-T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LG PC" panose="02030504000101010101" pitchFamily="18" charset="-127"/>
                        <a:cs typeface="Segoe UI Semilight" panose="020B0402040204020203" pitchFamily="34" charset="0"/>
                      </a:rPr>
                      <m:t>(</m:t>
                    </m:r>
                    <m:sSub>
                      <m:sSubPr>
                        <m:ctrlPr>
                          <a:rPr lang="tr-T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LG PC" panose="02030504000101010101" pitchFamily="18" charset="-127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tr-T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LG PC" panose="02030504000101010101" pitchFamily="18" charset="-127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LG PC" panose="02030504000101010101" pitchFamily="18" charset="-127"/>
                                <a:cs typeface="Segoe UI Semilight" panose="020B0402040204020203" pitchFamily="34" charset="0"/>
                              </a:rPr>
                              <m:t>1,2,3</m:t>
                            </m:r>
                          </m:e>
                        </m:d>
                      </m:sub>
                    </m:sSub>
                    <m:r>
                      <a:rPr lang="tr-T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LG PC" panose="02030504000101010101" pitchFamily="18" charset="-127"/>
                        <a:cs typeface="Segoe UI Semilight" panose="020B0402040204020203" pitchFamily="34" charset="0"/>
                      </a:rPr>
                      <m:t>,  </m:t>
                    </m:r>
                    <m:r>
                      <a:rPr lang="tr-T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LG PC" panose="02030504000101010101" pitchFamily="18" charset="-127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tr-T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LG PC" panose="02030504000101010101" pitchFamily="18" charset="-127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) increases with every iteration </a:t>
                </a:r>
                <a:r>
                  <a:rPr lang="tr-TR" sz="20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[1]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tr-TR" sz="2800" b="0" dirty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  This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behavior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leads to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the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neural network producing logit values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that are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increasing more and more, even when the softmax prediction reaches 100%.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We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call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adversarial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examples </a:t>
                </a:r>
                <a:r>
                  <a:rPr lang="tr-TR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that produce extremely high logit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values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, w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hich </a:t>
                </a:r>
                <a:r>
                  <a:rPr lang="tr-TR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are not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achievable </a:t>
                </a:r>
                <a:r>
                  <a:rPr lang="tr-TR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by genuine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images, </a:t>
                </a:r>
                <a:r>
                  <a:rPr lang="tr-TR" sz="2800" b="0" i="1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over-optimized adversarial examples </a:t>
                </a:r>
                <a:r>
                  <a:rPr lang="tr-TR" sz="2000" b="0" i="1" dirty="0" smtClean="0">
                    <a:solidFill>
                      <a:prstClr val="white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[</a:t>
                </a:r>
                <a:r>
                  <a:rPr lang="tr-TR" sz="2000" b="0" dirty="0">
                    <a:solidFill>
                      <a:prstClr val="white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2]</a:t>
                </a:r>
                <a:r>
                  <a:rPr lang="tr-TR" sz="2800" b="0" i="1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.</a:t>
                </a:r>
                <a:endParaRPr lang="en-GB" sz="2800" b="0" dirty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4" name="Text Placeholder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6C340F-BB93-4007-BB5D-E5C34D48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1" y="16880287"/>
                <a:ext cx="14169276" cy="7259469"/>
              </a:xfrm>
              <a:prstGeom prst="rect">
                <a:avLst/>
              </a:prstGeom>
              <a:blipFill rotWithShape="0">
                <a:blip r:embed="rId11"/>
                <a:stretch>
                  <a:fillRect l="-258" r="-215" b="-1091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22">
            <a:extLst>
              <a:ext uri="{FF2B5EF4-FFF2-40B4-BE49-F238E27FC236}">
                <a16:creationId xmlns:a16="http://schemas.microsoft.com/office/drawing/2014/main" xmlns="" id="{6C6C340F-BB93-4007-BB5D-E5C34D48016E}"/>
              </a:ext>
            </a:extLst>
          </p:cNvPr>
          <p:cNvSpPr txBox="1">
            <a:spLocks/>
          </p:cNvSpPr>
          <p:nvPr/>
        </p:nvSpPr>
        <p:spPr>
          <a:xfrm>
            <a:off x="1790703" y="25741126"/>
            <a:ext cx="5315611" cy="7593398"/>
          </a:xfrm>
          <a:prstGeom prst="rect">
            <a:avLst/>
          </a:prstGeom>
          <a:solidFill>
            <a:srgbClr val="1E64C8">
              <a:alpha val="95000"/>
            </a:srgbClr>
          </a:solidFill>
          <a:ln w="6350">
            <a:solidFill>
              <a:schemeClr val="tx1"/>
            </a:solidFill>
          </a:ln>
        </p:spPr>
        <p:txBody>
          <a:bodyPr lIns="180000" tIns="108000" rIns="180000" bIns="108000" numCol="1" anchor="ctr">
            <a:noAutofit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tr-TR" sz="28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  </a:t>
            </a:r>
            <a:r>
              <a:rPr lang="en-US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The graphs to the right show the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Logit-Softmax </a:t>
            </a:r>
            <a:r>
              <a:rPr lang="tr-TR" sz="28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relation </a:t>
            </a:r>
            <a:r>
              <a:rPr lang="en-US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for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adversarial examples generated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by (top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)</a:t>
            </a:r>
            <a:r>
              <a:rPr lang="en-US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the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Iterative Fast Gradient Sign attack  and (bottom) Carlini &amp; Wagner’s Attack </a:t>
            </a:r>
            <a:r>
              <a:rPr lang="tr-TR" sz="20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</a:t>
            </a:r>
            <a:r>
              <a:rPr lang="tr-TR" sz="20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3,4]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tr-TR" sz="1600" b="0" dirty="0">
              <a:solidFill>
                <a:schemeClr val="bg1"/>
              </a:solidFill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   The values shown in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the</a:t>
            </a:r>
            <a:r>
              <a:rPr lang="en-US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se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graphs are obtained from 1000 adversarial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optimization</a:t>
            </a:r>
            <a:r>
              <a:rPr lang="en-US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s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for</a:t>
            </a:r>
            <a:r>
              <a:rPr lang="en-US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ImageNet</a:t>
            </a:r>
            <a:r>
              <a:rPr lang="en-US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samples [7</a:t>
            </a:r>
            <a:r>
              <a:rPr lang="tr-TR" sz="2800" b="0" dirty="0" smtClean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]. </a:t>
            </a:r>
            <a:endParaRPr lang="en-GB" sz="2800" b="0" dirty="0">
              <a:solidFill>
                <a:schemeClr val="bg1"/>
              </a:solidFill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xmlns="" id="{6C6C340F-BB93-4007-BB5D-E5C34D48016E}"/>
              </a:ext>
            </a:extLst>
          </p:cNvPr>
          <p:cNvSpPr txBox="1">
            <a:spLocks/>
          </p:cNvSpPr>
          <p:nvPr/>
        </p:nvSpPr>
        <p:spPr>
          <a:xfrm>
            <a:off x="1790702" y="35187058"/>
            <a:ext cx="14180480" cy="2720155"/>
          </a:xfrm>
          <a:prstGeom prst="rect">
            <a:avLst/>
          </a:prstGeom>
          <a:solidFill>
            <a:srgbClr val="FFD200">
              <a:alpha val="95000"/>
            </a:srgbClr>
          </a:solidFill>
          <a:ln w="6350">
            <a:solidFill>
              <a:schemeClr val="tx1"/>
            </a:solidFill>
          </a:ln>
        </p:spPr>
        <p:txBody>
          <a:bodyPr lIns="180000" tIns="108000" rIns="180000" bIns="108000" numCol="1" anchor="ctr">
            <a:noAutofit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tr-TR" sz="28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  Based on the observations made above, we experiment with the idea of using logits as a first line of defense </a:t>
            </a:r>
            <a:r>
              <a:rPr lang="en-US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against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adversarial examples that produce substantially high logit values. 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This</a:t>
            </a:r>
            <a:r>
              <a:rPr lang="en-US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first line of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defense rejects any data point that produces higher logit value than </a:t>
            </a:r>
            <a:r>
              <a:rPr lang="en-US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a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specified</a:t>
            </a:r>
            <a:r>
              <a:rPr lang="en-US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threshold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value</a:t>
            </a:r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.</a:t>
            </a:r>
            <a:endParaRPr lang="en-GB" sz="2800" b="0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4100" y="492970"/>
            <a:ext cx="7576869" cy="15469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 Placeholder 22">
                <a:extLst>
                  <a:ext uri="{FF2B5EF4-FFF2-40B4-BE49-F238E27FC236}">
                    <a16:creationId xmlns:a16="http://schemas.microsoft.com/office/drawing/2014/main" xmlns="" id="{6C6C340F-BB93-4007-BB5D-E5C34D480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77877" y="16983379"/>
                <a:ext cx="14185390" cy="5092782"/>
              </a:xfrm>
              <a:prstGeom prst="rect">
                <a:avLst/>
              </a:prstGeom>
              <a:solidFill>
                <a:srgbClr val="1E64C8">
                  <a:alpha val="95000"/>
                </a:srgbClr>
              </a:solidFill>
              <a:ln w="6350">
                <a:solidFill>
                  <a:schemeClr val="tx1"/>
                </a:solidFill>
              </a:ln>
            </p:spPr>
            <p:txBody>
              <a:bodyPr lIns="180000" tIns="108000" rIns="180000" bIns="108000" numCol="1" anchor="ctr">
                <a:noAutofit/>
              </a:bodyPr>
              <a:lstStyle>
                <a:lvl1pPr marL="0" indent="0" algn="l" defTabSz="3027487" rtl="0" eaLnBrk="1" latinLnBrk="0" hangingPunct="1">
                  <a:lnSpc>
                    <a:spcPts val="447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5000" b="1" kern="1200">
                    <a:solidFill>
                      <a:schemeClr val="tx1"/>
                    </a:solidFill>
                    <a:latin typeface="UGent Panno Text SemiBold" panose="02000706040000040003" pitchFamily="2" charset="0"/>
                    <a:ea typeface="+mn-ea"/>
                    <a:cs typeface="+mn-cs"/>
                  </a:defRPr>
                </a:lvl1pPr>
                <a:lvl2pPr marL="0" indent="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0000" indent="-36000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UGent Panno Text SemiBold" panose="02000706040000040003" pitchFamily="2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36000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UGent Panno Text SemiBold" panose="02000706040000040003" pitchFamily="2" charset="0"/>
                  <a:buChar char="–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  Logit distributions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for different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datasets are given above.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We can observe that the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logit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distribution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s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may be different for different classes, datasets, and models. Therefore, the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logit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threshold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s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must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be calculated by a distribution-free method.</a:t>
                </a:r>
              </a:p>
              <a:p>
                <a:pPr algn="just">
                  <a:lnSpc>
                    <a:spcPct val="150000"/>
                  </a:lnSpc>
                </a:pPr>
                <a:endParaRPr lang="tr-TR" sz="2800" b="0" dirty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  Inspired by the idea of boxplots, we </a:t>
                </a:r>
                <a:r>
                  <a:rPr lang="tr-TR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use interquartile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range (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𝐼𝑄𝑅</m:t>
                    </m:r>
                  </m:oMath>
                </a14:m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) in order to come up with a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robust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logit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threshold. While determining this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r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eshold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, it is of utmost importance to not reject any genuine image. We provide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an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analysis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of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the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use of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𝐼𝑄𝑅</m:t>
                    </m:r>
                  </m:oMath>
                </a14:m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below,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en-US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including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the percentage  of rejected genuine </a:t>
                </a:r>
                <a:r>
                  <a:rPr lang="tr-TR" sz="2800" b="0" dirty="0" smtClean="0">
                    <a:solidFill>
                      <a:schemeClr val="bg1"/>
                    </a:solidFill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images.</a:t>
                </a:r>
                <a:endParaRPr lang="en-GB" sz="2800" b="0" dirty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0" name="Text Placeholder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6C340F-BB93-4007-BB5D-E5C34D48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7877" y="16983379"/>
                <a:ext cx="14185390" cy="5092782"/>
              </a:xfrm>
              <a:prstGeom prst="rect">
                <a:avLst/>
              </a:prstGeom>
              <a:blipFill rotWithShape="0">
                <a:blip r:embed="rId13"/>
                <a:stretch>
                  <a:fillRect l="-258" r="-215" b="-2871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7415736" y="12417676"/>
            <a:ext cx="13629205" cy="4328590"/>
            <a:chOff x="17415736" y="12771640"/>
            <a:chExt cx="13629205" cy="4328590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5736" y="12771686"/>
              <a:ext cx="4411813" cy="3600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0484" y="12771640"/>
              <a:ext cx="4414457" cy="3600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3655" y="12771640"/>
              <a:ext cx="4410723" cy="36000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62" name="Text Placeholder 22">
              <a:extLst>
                <a:ext uri="{FF2B5EF4-FFF2-40B4-BE49-F238E27FC236}">
                  <a16:creationId xmlns:a16="http://schemas.microsoft.com/office/drawing/2014/main" xmlns="" id="{6C6C340F-BB93-4007-BB5D-E5C34D48016E}"/>
                </a:ext>
              </a:extLst>
            </p:cNvPr>
            <p:cNvSpPr txBox="1">
              <a:spLocks/>
            </p:cNvSpPr>
            <p:nvPr/>
          </p:nvSpPr>
          <p:spPr>
            <a:xfrm>
              <a:off x="17415737" y="16608799"/>
              <a:ext cx="4411812" cy="491431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180000" tIns="108000" rIns="180000" bIns="108000" numCol="1" anchor="ctr">
              <a:noAutofit/>
            </a:bodyPr>
            <a:lstStyle>
              <a:lvl1pPr marL="0" indent="0" algn="l" defTabSz="3027487" rtl="0" eaLnBrk="1" latinLnBrk="0" hangingPunct="1">
                <a:lnSpc>
                  <a:spcPts val="447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5000" b="1" kern="1200">
                  <a:solidFill>
                    <a:schemeClr val="tx1"/>
                  </a:solidFill>
                  <a:latin typeface="UGent Panno Text SemiBold" panose="02000706040000040003" pitchFamily="2" charset="0"/>
                  <a:ea typeface="+mn-ea"/>
                  <a:cs typeface="+mn-cs"/>
                </a:defRPr>
              </a:lvl1pPr>
              <a:lvl2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25589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839333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353076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66820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800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MNIST </a:t>
              </a:r>
              <a:r>
                <a:rPr lang="tr-TR" sz="2400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[5]</a:t>
              </a:r>
              <a:endParaRPr lang="en-GB" sz="2800" b="0" dirty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64" name="Text Placeholder 22">
              <a:extLst>
                <a:ext uri="{FF2B5EF4-FFF2-40B4-BE49-F238E27FC236}">
                  <a16:creationId xmlns:a16="http://schemas.microsoft.com/office/drawing/2014/main" xmlns="" id="{6C6C340F-BB93-4007-BB5D-E5C34D48016E}"/>
                </a:ext>
              </a:extLst>
            </p:cNvPr>
            <p:cNvSpPr txBox="1">
              <a:spLocks/>
            </p:cNvSpPr>
            <p:nvPr/>
          </p:nvSpPr>
          <p:spPr>
            <a:xfrm>
              <a:off x="22120619" y="16608799"/>
              <a:ext cx="4411812" cy="491431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180000" tIns="108000" rIns="180000" bIns="108000" numCol="1" anchor="ctr">
              <a:noAutofit/>
            </a:bodyPr>
            <a:lstStyle>
              <a:lvl1pPr marL="0" indent="0" algn="l" defTabSz="3027487" rtl="0" eaLnBrk="1" latinLnBrk="0" hangingPunct="1">
                <a:lnSpc>
                  <a:spcPts val="447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5000" b="1" kern="1200">
                  <a:solidFill>
                    <a:schemeClr val="tx1"/>
                  </a:solidFill>
                  <a:latin typeface="UGent Panno Text SemiBold" panose="02000706040000040003" pitchFamily="2" charset="0"/>
                  <a:ea typeface="+mn-ea"/>
                  <a:cs typeface="+mn-cs"/>
                </a:defRPr>
              </a:lvl1pPr>
              <a:lvl2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25589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839333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353076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66820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800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CIFAR-10 </a:t>
              </a:r>
              <a:r>
                <a:rPr lang="tr-TR" sz="2400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[6]</a:t>
              </a:r>
              <a:endPara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65" name="Text Placeholder 22">
              <a:extLst>
                <a:ext uri="{FF2B5EF4-FFF2-40B4-BE49-F238E27FC236}">
                  <a16:creationId xmlns:a16="http://schemas.microsoft.com/office/drawing/2014/main" xmlns="" id="{6C6C340F-BB93-4007-BB5D-E5C34D48016E}"/>
                </a:ext>
              </a:extLst>
            </p:cNvPr>
            <p:cNvSpPr txBox="1">
              <a:spLocks/>
            </p:cNvSpPr>
            <p:nvPr/>
          </p:nvSpPr>
          <p:spPr>
            <a:xfrm>
              <a:off x="26434378" y="16608799"/>
              <a:ext cx="4411812" cy="491431"/>
            </a:xfrm>
            <a:prstGeom prst="rect">
              <a:avLst/>
            </a:prstGeom>
            <a:noFill/>
            <a:ln w="6350">
              <a:noFill/>
            </a:ln>
          </p:spPr>
          <p:txBody>
            <a:bodyPr lIns="180000" tIns="108000" rIns="180000" bIns="108000" numCol="1" anchor="ctr">
              <a:noAutofit/>
            </a:bodyPr>
            <a:lstStyle>
              <a:lvl1pPr marL="0" indent="0" algn="l" defTabSz="3027487" rtl="0" eaLnBrk="1" latinLnBrk="0" hangingPunct="1">
                <a:lnSpc>
                  <a:spcPts val="447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5000" b="1" kern="1200">
                  <a:solidFill>
                    <a:schemeClr val="tx1"/>
                  </a:solidFill>
                  <a:latin typeface="UGent Panno Text SemiBold" panose="02000706040000040003" pitchFamily="2" charset="0"/>
                  <a:ea typeface="+mn-ea"/>
                  <a:cs typeface="+mn-cs"/>
                </a:defRPr>
              </a:lvl1pPr>
              <a:lvl2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25589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839333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353076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66820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800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ImageNet </a:t>
              </a:r>
              <a:r>
                <a:rPr lang="tr-TR" sz="2400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[7]</a:t>
              </a:r>
              <a:endPara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156235" y="31337773"/>
            <a:ext cx="7036563" cy="466120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441189"/>
                  </p:ext>
                </p:extLst>
              </p:nvPr>
            </p:nvGraphicFramePr>
            <p:xfrm>
              <a:off x="18923692" y="22384948"/>
              <a:ext cx="10805665" cy="274320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4325665">
                      <a:extLst>
                        <a:ext uri="{9D8B030D-6E8A-4147-A177-3AD203B41FA5}">
                          <a16:colId xmlns:a16="http://schemas.microsoft.com/office/drawing/2014/main" xmlns="" val="152144696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="" val="1073175880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="" val="5376785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="" val="105446533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="" val="370849267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="" val="180968374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="" val="117326836"/>
                        </a:ext>
                      </a:extLst>
                    </a:gridCol>
                  </a:tblGrid>
                  <a:tr h="4466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Dataset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1.5 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𝐼𝑄𝑅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𝐼𝑄𝑅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𝐼𝑄𝑅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𝐼𝑄𝑅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5 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𝐼𝑄𝑅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Segoe UI Semilight" panose="020B04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Segoe UI Semilight" panose="020B0402040204020203" pitchFamily="34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  <a:cs typeface="Segoe UI Semilight" panose="020B0402040204020203" pitchFamily="34" charset="0"/>
                                      </a:rPr>
                                      <m:t>𝑚𝑖𝑛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400" b="0" dirty="0" smtClean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0784163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MNIST (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et-5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0.1%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0.004%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6333559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indent="0" algn="l" defTabSz="31043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CIFAR-10 ( Extended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et-5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en-US" sz="2400" b="0" dirty="0" smtClean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1043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1.7%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0.6%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0.07%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0.001%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4.9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3373636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Image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(VGG-16)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1043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1.1%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0.3%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0.03%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0.004%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4.6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64518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Image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(ResNet-50)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1043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0.7%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0.1%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0.009%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3.9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2307860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Image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(Inception-v3)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31043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1.2%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0.07%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0.001%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4.9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833475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5441189"/>
                  </p:ext>
                </p:extLst>
              </p:nvPr>
            </p:nvGraphicFramePr>
            <p:xfrm>
              <a:off x="18923692" y="22384948"/>
              <a:ext cx="10805665" cy="274320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43256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2144696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73175880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376785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5446533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0849267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0968374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1732683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Dataset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01130" t="-9333" r="-501695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501130" t="-9333" r="-401695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601130" t="-9333" r="-301695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697191" t="-9333" r="-200000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801695" t="-9333" r="-101130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901695" t="-9333" r="-1130" b="-5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0784163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MNIST (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et-5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8"/>
                          <a:stretch>
                            <a:fillRect l="-401130" t="-109333" r="-501695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8"/>
                          <a:stretch>
                            <a:fillRect l="-501130" t="-109333" r="-401695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8"/>
                          <a:stretch>
                            <a:fillRect l="-601130" t="-109333" r="-301695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8"/>
                          <a:stretch>
                            <a:fillRect l="-697191" t="-109333" r="-200000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8"/>
                          <a:stretch>
                            <a:fillRect l="-801695" t="-109333" r="-101130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8"/>
                          <a:stretch>
                            <a:fillRect l="-901695" t="-109333" r="-1130" b="-4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6333559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l" defTabSz="31043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CIFAR-10 ( Extended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Le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et-5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)</a:t>
                          </a:r>
                          <a:endParaRPr lang="en-US" sz="2400" b="0" dirty="0" smtClean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401130" t="-206579" r="-501695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01130" t="-206579" r="-401695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01130" t="-206579" r="-301695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97191" t="-206579" r="-200000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801695" t="-206579" r="-101130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901695" t="-206579" r="-1130" b="-3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337363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Image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(VGG-16)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401130" t="-310667" r="-50169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01130" t="-310667" r="-40169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01130" t="-310667" r="-30169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97191" t="-310667" r="-20000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801695" t="-310667" r="-10113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901695" t="-310667" r="-1130" b="-2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645186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Image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(ResNet-50)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401130" t="-410667" r="-50169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01130" t="-410667" r="-40169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01130" t="-410667" r="-30169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97191" t="-410667" r="-2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801695" t="-410667" r="-10113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901695" t="-410667" r="-1130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230786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Image</a:t>
                          </a:r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et </a:t>
                          </a:r>
                          <a:r>
                            <a:rPr lang="tr-TR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(Inception-v3)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401130" t="-510667" r="-50169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501130" t="-510667" r="-40169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01130" t="-510667" r="-30169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697191" t="-5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801695" t="-510667" r="-10113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901695" t="-510667" r="-1130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833475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 Placeholder 22">
                <a:extLst>
                  <a:ext uri="{FF2B5EF4-FFF2-40B4-BE49-F238E27FC236}">
                    <a16:creationId xmlns:a16="http://schemas.microsoft.com/office/drawing/2014/main" xmlns="" id="{6C6C340F-BB93-4007-BB5D-E5C34D480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59301" y="26573333"/>
                <a:ext cx="6703965" cy="11131327"/>
              </a:xfrm>
              <a:prstGeom prst="rect">
                <a:avLst/>
              </a:prstGeom>
              <a:solidFill>
                <a:srgbClr val="FFD200">
                  <a:alpha val="95000"/>
                </a:srgbClr>
              </a:solidFill>
              <a:ln w="6350">
                <a:solidFill>
                  <a:schemeClr val="tx1"/>
                </a:solidFill>
              </a:ln>
            </p:spPr>
            <p:txBody>
              <a:bodyPr lIns="180000" tIns="108000" rIns="180000" bIns="108000" numCol="1" anchor="ctr">
                <a:noAutofit/>
              </a:bodyPr>
              <a:lstStyle>
                <a:lvl1pPr marL="0" indent="0" algn="l" defTabSz="3027487" rtl="0" eaLnBrk="1" latinLnBrk="0" hangingPunct="1">
                  <a:lnSpc>
                    <a:spcPts val="447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5000" b="1" kern="1200">
                    <a:solidFill>
                      <a:schemeClr val="tx1"/>
                    </a:solidFill>
                    <a:latin typeface="UGent Panno Text SemiBold" panose="02000706040000040003" pitchFamily="2" charset="0"/>
                    <a:ea typeface="+mn-ea"/>
                    <a:cs typeface="+mn-cs"/>
                  </a:defRPr>
                </a:lvl1pPr>
                <a:lvl2pPr marL="0" indent="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b="1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60000" indent="-36000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UGent Panno Text SemiBold" panose="02000706040000040003" pitchFamily="2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360000" algn="l" defTabSz="3027487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UGent Panno Text SemiBold" panose="02000706040000040003" pitchFamily="2" charset="0"/>
                  <a:buChar char="–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325589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39333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53076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866820" indent="-756872" algn="l" defTabSz="3027487" rtl="0" eaLnBrk="1" latinLnBrk="0" hangingPunct="1">
                  <a:lnSpc>
                    <a:spcPct val="90000"/>
                  </a:lnSpc>
                  <a:spcBef>
                    <a:spcPts val="1655"/>
                  </a:spcBef>
                  <a:buFont typeface="Arial" panose="020B0604020202020204" pitchFamily="34" charset="0"/>
                  <a:buChar char="•"/>
                  <a:defRPr sz="59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  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The f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igu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r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es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on the left show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logit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distributions in the form of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boxplots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. T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he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adversarial example with the highest logit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value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is shown as well,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as generated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by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the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IFGS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attack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and Carlini &amp; Wagner’s 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ttack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, using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blue and black line, respectively. The thresholds calculated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+</m:t>
                        </m:r>
                        <m:r>
                          <a:rPr lang="tr-TR" sz="28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tr-TR" sz="2800" b="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𝑚𝑖𝑛</m:t>
                        </m:r>
                      </m:sub>
                    </m:sSub>
                    <m:r>
                      <a:rPr lang="tr-TR" sz="2800" b="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tr-TR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𝐼𝑄𝑅</m:t>
                    </m:r>
                  </m:oMath>
                </a14:m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are given as red lines. Any data point that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generate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s a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higher logit prediction than this threshold (calculated individually for each class) is simply labeled as an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adversar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i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al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example.</a:t>
                </a:r>
                <a:endParaRPr lang="tr-TR" sz="2800" b="0" dirty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tr-TR" sz="2800" b="0" dirty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  The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experiment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al results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obtained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fo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r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MNIST, CIFAR-10,  and ImageNet show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that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,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using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th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e proposed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method, a large portion of adversarial examples are easily detected without any significant computational complexity.</a:t>
                </a:r>
              </a:p>
              <a:p>
                <a:pPr algn="just">
                  <a:lnSpc>
                    <a:spcPct val="100000"/>
                  </a:lnSpc>
                </a:pPr>
                <a:endParaRPr lang="tr-TR" sz="2800" b="0" dirty="0" smtClean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tr-TR" sz="2800" b="0" dirty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  Unline other defense techniques, the number of detected adversarial examples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increase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s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as the input size goes up,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as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can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be seen from the 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  <a:ea typeface="LG PC" panose="02030504000101010101" pitchFamily="18" charset="-127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-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axes of</a:t>
                </a:r>
                <a:r>
                  <a:rPr lang="en-US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the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 </a:t>
                </a:r>
                <a:r>
                  <a:rPr lang="tr-TR" sz="2800" b="0" dirty="0" smtClean="0">
                    <a:latin typeface="Segoe UI Semilight" panose="020B0402040204020203" pitchFamily="34" charset="0"/>
                    <a:ea typeface="LG PC" panose="02030504000101010101" pitchFamily="18" charset="-127"/>
                    <a:cs typeface="Segoe UI Semilight" panose="020B0402040204020203" pitchFamily="34" charset="0"/>
                  </a:rPr>
                  <a:t>graphs.</a:t>
                </a:r>
                <a:endParaRPr lang="tr-TR" sz="2800" b="0" dirty="0"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68" name="Text Placeholder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C6C340F-BB93-4007-BB5D-E5C34D48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301" y="26573333"/>
                <a:ext cx="6703965" cy="11131327"/>
              </a:xfrm>
              <a:prstGeom prst="rect">
                <a:avLst/>
              </a:prstGeom>
              <a:blipFill rotWithShape="0">
                <a:blip r:embed="rId19"/>
                <a:stretch>
                  <a:fillRect l="-545" r="-454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177877" y="25487489"/>
            <a:ext cx="7036564" cy="46991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177876" y="37004598"/>
            <a:ext cx="7038000" cy="50510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3" name="Text Placeholder 22">
            <a:extLst>
              <a:ext uri="{FF2B5EF4-FFF2-40B4-BE49-F238E27FC236}">
                <a16:creationId xmlns:a16="http://schemas.microsoft.com/office/drawing/2014/main" xmlns="" id="{6C6C340F-BB93-4007-BB5D-E5C34D48016E}"/>
              </a:ext>
            </a:extLst>
          </p:cNvPr>
          <p:cNvSpPr txBox="1">
            <a:spLocks/>
          </p:cNvSpPr>
          <p:nvPr/>
        </p:nvSpPr>
        <p:spPr>
          <a:xfrm>
            <a:off x="17156235" y="30218121"/>
            <a:ext cx="7058206" cy="461082"/>
          </a:xfrm>
          <a:prstGeom prst="rect">
            <a:avLst/>
          </a:prstGeom>
          <a:noFill/>
          <a:ln w="6350">
            <a:noFill/>
          </a:ln>
        </p:spPr>
        <p:txBody>
          <a:bodyPr lIns="180000" tIns="108000" rIns="180000" bIns="108000" numCol="1" anchor="ctr">
            <a:noAutofit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MNIST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[5]</a:t>
            </a:r>
            <a:endParaRPr lang="en-GB" sz="2800" b="0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sp>
        <p:nvSpPr>
          <p:cNvPr id="74" name="Text Placeholder 22">
            <a:extLst>
              <a:ext uri="{FF2B5EF4-FFF2-40B4-BE49-F238E27FC236}">
                <a16:creationId xmlns:a16="http://schemas.microsoft.com/office/drawing/2014/main" xmlns="" id="{6C6C340F-BB93-4007-BB5D-E5C34D48016E}"/>
              </a:ext>
            </a:extLst>
          </p:cNvPr>
          <p:cNvSpPr txBox="1">
            <a:spLocks/>
          </p:cNvSpPr>
          <p:nvPr/>
        </p:nvSpPr>
        <p:spPr>
          <a:xfrm>
            <a:off x="17156235" y="36030448"/>
            <a:ext cx="7058206" cy="482719"/>
          </a:xfrm>
          <a:prstGeom prst="rect">
            <a:avLst/>
          </a:prstGeom>
          <a:noFill/>
          <a:ln w="6350">
            <a:noFill/>
          </a:ln>
        </p:spPr>
        <p:txBody>
          <a:bodyPr lIns="180000" tIns="108000" rIns="180000" bIns="108000" numCol="1" anchor="ctr">
            <a:noAutofit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CIFAR-10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[6]</a:t>
            </a:r>
            <a:endParaRPr lang="en-GB" sz="2800" b="0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sp>
        <p:nvSpPr>
          <p:cNvPr id="75" name="Text Placeholder 22">
            <a:extLst>
              <a:ext uri="{FF2B5EF4-FFF2-40B4-BE49-F238E27FC236}">
                <a16:creationId xmlns:a16="http://schemas.microsoft.com/office/drawing/2014/main" xmlns="" id="{6C6C340F-BB93-4007-BB5D-E5C34D48016E}"/>
              </a:ext>
            </a:extLst>
          </p:cNvPr>
          <p:cNvSpPr txBox="1">
            <a:spLocks/>
          </p:cNvSpPr>
          <p:nvPr/>
        </p:nvSpPr>
        <p:spPr>
          <a:xfrm>
            <a:off x="17177876" y="42055679"/>
            <a:ext cx="7014922" cy="522905"/>
          </a:xfrm>
          <a:prstGeom prst="rect">
            <a:avLst/>
          </a:prstGeom>
          <a:noFill/>
          <a:ln w="6350">
            <a:noFill/>
          </a:ln>
        </p:spPr>
        <p:txBody>
          <a:bodyPr lIns="180000" tIns="108000" rIns="180000" bIns="108000" numCol="1" anchor="ctr">
            <a:noAutofit/>
          </a:bodyPr>
          <a:lstStyle>
            <a:lvl1pPr marL="0" indent="0" algn="l" defTabSz="3027487" rtl="0" eaLnBrk="1" latinLnBrk="0" hangingPunct="1">
              <a:lnSpc>
                <a:spcPts val="4470"/>
              </a:lnSpc>
              <a:spcBef>
                <a:spcPts val="0"/>
              </a:spcBef>
              <a:buFont typeface="Arial" panose="020B0604020202020204" pitchFamily="34" charset="0"/>
              <a:buNone/>
              <a:defRPr sz="5000" b="1" kern="1200">
                <a:solidFill>
                  <a:schemeClr val="tx1"/>
                </a:solidFill>
                <a:latin typeface="UGent Panno Text SemiBold" panose="02000706040000040003" pitchFamily="2" charset="0"/>
                <a:ea typeface="+mn-ea"/>
                <a:cs typeface="+mn-cs"/>
              </a:defRPr>
            </a:lvl1pPr>
            <a:lvl2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3027487" rtl="0" eaLnBrk="1" latinLnBrk="0" hangingPunct="1">
              <a:lnSpc>
                <a:spcPct val="100000"/>
              </a:lnSpc>
              <a:spcBef>
                <a:spcPts val="0"/>
              </a:spcBef>
              <a:buFont typeface="UGent Panno Text SemiBold" panose="02000706040000040003" pitchFamily="2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ImageNet</a:t>
            </a:r>
            <a:r>
              <a:rPr lang="tr-TR" sz="32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 </a:t>
            </a:r>
            <a:r>
              <a:rPr lang="tr-TR" sz="2400" b="0" dirty="0" smtClean="0"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rPr>
              <a:t>[7]</a:t>
            </a:r>
            <a:endParaRPr lang="en-GB" sz="2800" b="0" dirty="0">
              <a:latin typeface="Segoe UI Semilight" panose="020B0402040204020203" pitchFamily="34" charset="0"/>
              <a:ea typeface="LG PC" panose="02030504000101010101" pitchFamily="18" charset="-127"/>
              <a:cs typeface="Segoe UI Semilight" panose="020B040204020402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4614043" y="39198164"/>
            <a:ext cx="6749223" cy="3245236"/>
            <a:chOff x="22123156" y="38273554"/>
            <a:chExt cx="8852144" cy="4055546"/>
          </a:xfrm>
        </p:grpSpPr>
        <p:sp>
          <p:nvSpPr>
            <p:cNvPr id="77" name="Text Placeholder 22">
              <a:extLst>
                <a:ext uri="{FF2B5EF4-FFF2-40B4-BE49-F238E27FC236}">
                  <a16:creationId xmlns:a16="http://schemas.microsoft.com/office/drawing/2014/main" xmlns="" id="{6C6C340F-BB93-4007-BB5D-E5C34D48016E}"/>
                </a:ext>
              </a:extLst>
            </p:cNvPr>
            <p:cNvSpPr txBox="1">
              <a:spLocks/>
            </p:cNvSpPr>
            <p:nvPr/>
          </p:nvSpPr>
          <p:spPr>
            <a:xfrm>
              <a:off x="22411112" y="38273554"/>
              <a:ext cx="8564188" cy="4055546"/>
            </a:xfrm>
            <a:prstGeom prst="rect">
              <a:avLst/>
            </a:prstGeom>
            <a:solidFill>
              <a:srgbClr val="1E64C8">
                <a:alpha val="95000"/>
              </a:srgbClr>
            </a:solidFill>
            <a:ln w="19050">
              <a:solidFill>
                <a:schemeClr val="tx1"/>
              </a:solidFill>
            </a:ln>
          </p:spPr>
          <p:txBody>
            <a:bodyPr rIns="479890" numCol="1">
              <a:noAutofit/>
            </a:bodyPr>
            <a:lstStyle>
              <a:lvl1pPr marL="0" indent="0" algn="l" defTabSz="3027487" rtl="0" eaLnBrk="1" latinLnBrk="0" hangingPunct="1">
                <a:lnSpc>
                  <a:spcPts val="447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5000" b="1" kern="1200">
                  <a:solidFill>
                    <a:schemeClr val="tx1"/>
                  </a:solidFill>
                  <a:latin typeface="UGent Panno Text SemiBold" panose="02000706040000040003" pitchFamily="2" charset="0"/>
                  <a:ea typeface="+mn-ea"/>
                  <a:cs typeface="+mn-cs"/>
                </a:defRPr>
              </a:lvl1pPr>
              <a:lvl2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25589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839333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353076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66820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2564"/>
                </a:spcAft>
              </a:pPr>
              <a:endParaRPr lang="en-GB" sz="30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endParaRPr>
            </a:p>
          </p:txBody>
        </p:sp>
        <p:pic>
          <p:nvPicPr>
            <p:cNvPr id="78" name="Graphic 5">
              <a:extLst>
                <a:ext uri="{FF2B5EF4-FFF2-40B4-BE49-F238E27FC236}">
                  <a16:creationId xmlns:a16="http://schemas.microsoft.com/office/drawing/2014/main" xmlns="" id="{637179B7-DD38-453D-96B0-D675DAF9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22626902" y="39913221"/>
              <a:ext cx="976291" cy="976291"/>
            </a:xfrm>
            <a:prstGeom prst="rect">
              <a:avLst/>
            </a:prstGeom>
          </p:spPr>
        </p:pic>
        <p:pic>
          <p:nvPicPr>
            <p:cNvPr id="79" name="Graphic 9">
              <a:extLst>
                <a:ext uri="{FF2B5EF4-FFF2-40B4-BE49-F238E27FC236}">
                  <a16:creationId xmlns:a16="http://schemas.microsoft.com/office/drawing/2014/main" xmlns="" id="{18DDBCD2-842B-464E-9C5E-795A6927B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22351756" y="38531895"/>
              <a:ext cx="1526585" cy="1297087"/>
            </a:xfrm>
            <a:prstGeom prst="rect">
              <a:avLst/>
            </a:prstGeom>
          </p:spPr>
        </p:pic>
        <p:sp>
          <p:nvSpPr>
            <p:cNvPr id="80" name="Text Placeholder 22">
              <a:extLst>
                <a:ext uri="{FF2B5EF4-FFF2-40B4-BE49-F238E27FC236}">
                  <a16:creationId xmlns:a16="http://schemas.microsoft.com/office/drawing/2014/main" xmlns="" id="{B6744430-27D4-44EC-B982-60BE141289A9}"/>
                </a:ext>
              </a:extLst>
            </p:cNvPr>
            <p:cNvSpPr txBox="1">
              <a:spLocks/>
            </p:cNvSpPr>
            <p:nvPr/>
          </p:nvSpPr>
          <p:spPr>
            <a:xfrm>
              <a:off x="22781619" y="38504193"/>
              <a:ext cx="7243498" cy="1355349"/>
            </a:xfrm>
            <a:prstGeom prst="rect">
              <a:avLst/>
            </a:prstGeom>
          </p:spPr>
          <p:txBody>
            <a:bodyPr numCol="1" anchor="ctr">
              <a:normAutofit/>
            </a:bodyPr>
            <a:lstStyle>
              <a:lvl1pPr marL="0" indent="0" algn="l" defTabSz="3027487" rtl="0" eaLnBrk="1" latinLnBrk="0" hangingPunct="1">
                <a:lnSpc>
                  <a:spcPts val="447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5000" b="1" kern="1200">
                  <a:solidFill>
                    <a:schemeClr val="tx1"/>
                  </a:solidFill>
                  <a:latin typeface="UGent Panno Text SemiBold" panose="02000706040000040003" pitchFamily="2" charset="0"/>
                  <a:ea typeface="+mn-ea"/>
                  <a:cs typeface="+mn-cs"/>
                </a:defRPr>
              </a:lvl1pPr>
              <a:lvl2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25589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839333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353076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66820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800" b="0" dirty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utku.ozbulak@ugent.be</a:t>
              </a:r>
              <a:endParaRPr lang="en-GB" sz="28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81" name="Text Placeholder 22">
              <a:extLst>
                <a:ext uri="{FF2B5EF4-FFF2-40B4-BE49-F238E27FC236}">
                  <a16:creationId xmlns:a16="http://schemas.microsoft.com/office/drawing/2014/main" xmlns="" id="{B6744430-27D4-44EC-B982-60BE141289A9}"/>
                </a:ext>
              </a:extLst>
            </p:cNvPr>
            <p:cNvSpPr txBox="1">
              <a:spLocks/>
            </p:cNvSpPr>
            <p:nvPr/>
          </p:nvSpPr>
          <p:spPr>
            <a:xfrm>
              <a:off x="22781619" y="39723691"/>
              <a:ext cx="7243498" cy="1355349"/>
            </a:xfrm>
            <a:prstGeom prst="rect">
              <a:avLst/>
            </a:prstGeom>
          </p:spPr>
          <p:txBody>
            <a:bodyPr numCol="1" anchor="ctr">
              <a:normAutofit/>
            </a:bodyPr>
            <a:lstStyle>
              <a:lvl1pPr marL="0" indent="0" algn="l" defTabSz="3027487" rtl="0" eaLnBrk="1" latinLnBrk="0" hangingPunct="1">
                <a:lnSpc>
                  <a:spcPts val="447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5000" b="1" kern="1200">
                  <a:solidFill>
                    <a:schemeClr val="tx1"/>
                  </a:solidFill>
                  <a:latin typeface="UGent Panno Text SemiBold" panose="02000706040000040003" pitchFamily="2" charset="0"/>
                  <a:ea typeface="+mn-ea"/>
                  <a:cs typeface="+mn-cs"/>
                </a:defRPr>
              </a:lvl1pPr>
              <a:lvl2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25589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839333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353076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66820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800" b="0" dirty="0" smtClean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github.com/utkuozbulak</a:t>
              </a:r>
              <a:endParaRPr lang="en-GB" sz="28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82" name="Text Placeholder 22">
              <a:extLst>
                <a:ext uri="{FF2B5EF4-FFF2-40B4-BE49-F238E27FC236}">
                  <a16:creationId xmlns:a16="http://schemas.microsoft.com/office/drawing/2014/main" xmlns="" id="{B6744430-27D4-44EC-B982-60BE141289A9}"/>
                </a:ext>
              </a:extLst>
            </p:cNvPr>
            <p:cNvSpPr txBox="1">
              <a:spLocks/>
            </p:cNvSpPr>
            <p:nvPr/>
          </p:nvSpPr>
          <p:spPr>
            <a:xfrm>
              <a:off x="22123156" y="40942891"/>
              <a:ext cx="8852144" cy="1355349"/>
            </a:xfrm>
            <a:prstGeom prst="rect">
              <a:avLst/>
            </a:prstGeom>
          </p:spPr>
          <p:txBody>
            <a:bodyPr numCol="1" anchor="ctr">
              <a:normAutofit fontScale="77500" lnSpcReduction="20000"/>
            </a:bodyPr>
            <a:lstStyle>
              <a:lvl1pPr marL="0" indent="0" algn="l" defTabSz="3027487" rtl="0" eaLnBrk="1" latinLnBrk="0" hangingPunct="1">
                <a:lnSpc>
                  <a:spcPts val="447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5000" b="1" kern="1200">
                  <a:solidFill>
                    <a:schemeClr val="tx1"/>
                  </a:solidFill>
                  <a:latin typeface="UGent Panno Text SemiBold" panose="02000706040000040003" pitchFamily="2" charset="0"/>
                  <a:ea typeface="+mn-ea"/>
                  <a:cs typeface="+mn-cs"/>
                </a:defRPr>
              </a:lvl1pPr>
              <a:lvl2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0000" indent="-360000" algn="l" defTabSz="3027487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UGent Panno Text SemiBold" panose="02000706040000040003" pitchFamily="2" charset="0"/>
                <a:buChar char="–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25589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839333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353076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866820" indent="-756872" algn="l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Char char="•"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3600" b="0" dirty="0" smtClean="0">
                  <a:solidFill>
                    <a:schemeClr val="bg1"/>
                  </a:solidFill>
                  <a:latin typeface="Segoe UI Semilight" panose="020B0402040204020203" pitchFamily="34" charset="0"/>
                  <a:ea typeface="LG PC" panose="02030504000101010101" pitchFamily="18" charset="-127"/>
                  <a:cs typeface="Segoe UI Semilight" panose="020B0402040204020203" pitchFamily="34" charset="0"/>
                </a:rPr>
                <a:t>Ghent University Global Campus, Korea</a:t>
              </a:r>
              <a:endParaRPr lang="en-GB" sz="3600" b="0" dirty="0">
                <a:solidFill>
                  <a:schemeClr val="bg1"/>
                </a:solidFill>
                <a:latin typeface="Segoe UI Semilight" panose="020B0402040204020203" pitchFamily="34" charset="0"/>
                <a:ea typeface="LG PC" panose="02030504000101010101" pitchFamily="18" charset="-127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2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A0_UGent_EA_EN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UGent Panno Text SemiBold"/>
        <a:ea typeface=""/>
        <a:cs typeface=""/>
      </a:majorFont>
      <a:minorFont>
        <a:latin typeface="UGent Panno Text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64C8"/>
        </a:solidFill>
      </a:spPr>
      <a:bodyPr rtlCol="0" anchor="ctr"/>
      <a:lstStyle>
        <a:defPPr algn="ctr">
          <a:defRPr sz="22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ster-EA-UK_1_1_15.potx" id="{194FCE9A-8A79-408E-B76E-D34B9C0AA93D}" vid="{CD042CA6-AA86-4EB5-AB77-4C3A1F45D2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PosterA0_UGent_EA_EN_IDLAB_imec_20170110</Template>
  <TotalTime>14183</TotalTime>
  <Words>591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Cambria Math</vt:lpstr>
      <vt:lpstr>LG PC</vt:lpstr>
      <vt:lpstr>Segoe UI Semibold</vt:lpstr>
      <vt:lpstr>Segoe UI Semilight</vt:lpstr>
      <vt:lpstr>UGent Panno Text</vt:lpstr>
      <vt:lpstr>UGent Panno Text Medium</vt:lpstr>
      <vt:lpstr>UGent Panno Text SemiBold</vt:lpstr>
      <vt:lpstr>posterA0_UGent_EA_EN</vt:lpstr>
      <vt:lpstr>Not All Adversarial Examples Require a Complex Defense: Identifying Over-optimized Adversarial Examples with IQR-based Logit Thresholding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 Demeester (imec)</dc:creator>
  <cp:lastModifiedBy>Wesley De Neve</cp:lastModifiedBy>
  <cp:revision>349</cp:revision>
  <cp:lastPrinted>2019-05-23T05:14:45Z</cp:lastPrinted>
  <dcterms:created xsi:type="dcterms:W3CDTF">2017-01-30T07:23:24Z</dcterms:created>
  <dcterms:modified xsi:type="dcterms:W3CDTF">2019-05-23T10:46:04Z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Universiteit Gent</vt:lpwstr>
  </property>
  <property fmtid="{D5CDD505-2E9C-101B-9397-08002B2CF9AE}" pid="3" name="Developed by">
    <vt:lpwstr>12 Dozijn</vt:lpwstr>
  </property>
  <property fmtid="{D5CDD505-2E9C-101B-9397-08002B2CF9AE}" pid="4" name="Author">
    <vt:lpwstr>Hans Gouman</vt:lpwstr>
  </property>
  <property fmtid="{D5CDD505-2E9C-101B-9397-08002B2CF9AE}" pid="5" name="Date">
    <vt:filetime>2016-12-15T23:00:00Z</vt:filetime>
  </property>
  <property fmtid="{D5CDD505-2E9C-101B-9397-08002B2CF9AE}" pid="6" name="Version">
    <vt:lpwstr>1.1</vt:lpwstr>
  </property>
  <property fmtid="{D5CDD505-2E9C-101B-9397-08002B2CF9AE}" pid="7" name="Build">
    <vt:lpwstr>15</vt:lpwstr>
  </property>
  <property fmtid="{D5CDD505-2E9C-101B-9397-08002B2CF9AE}" pid="8" name="Status">
    <vt:lpwstr>Final</vt:lpwstr>
  </property>
  <property fmtid="{D5CDD505-2E9C-101B-9397-08002B2CF9AE}" pid="9" name="Cmt 4">
    <vt:lpwstr>faculties vs created from corporate build 4</vt:lpwstr>
  </property>
  <property fmtid="{D5CDD505-2E9C-101B-9397-08002B2CF9AE}" pid="10" name="Cmt 5">
    <vt:lpwstr>author box 1 column</vt:lpwstr>
  </property>
  <property fmtid="{D5CDD505-2E9C-101B-9397-08002B2CF9AE}" pid="11" name="Cmt 7">
    <vt:lpwstr>line spacings changed</vt:lpwstr>
  </property>
  <property fmtid="{D5CDD505-2E9C-101B-9397-08002B2CF9AE}" pid="12" name="Cmt 8">
    <vt:lpwstr>no font embedding</vt:lpwstr>
  </property>
  <property fmtid="{D5CDD505-2E9C-101B-9397-08002B2CF9AE}" pid="13" name="Cmt 9">
    <vt:lpwstr>socmed editable</vt:lpwstr>
  </property>
  <property fmtid="{D5CDD505-2E9C-101B-9397-08002B2CF9AE}" pid="14" name="Cmt 10">
    <vt:lpwstr>comments feedback</vt:lpwstr>
  </property>
  <property fmtid="{D5CDD505-2E9C-101B-9397-08002B2CF9AE}" pid="15" name="Cmt 11">
    <vt:lpwstr>position text box</vt:lpwstr>
  </property>
  <property fmtid="{D5CDD505-2E9C-101B-9397-08002B2CF9AE}" pid="16" name="Cmt 12">
    <vt:lpwstr>comments UG/AZ 16.11.25</vt:lpwstr>
  </property>
  <property fmtid="{D5CDD505-2E9C-101B-9397-08002B2CF9AE}" pid="17" name="Cmt 15">
    <vt:lpwstr>'Contact' editable</vt:lpwstr>
  </property>
</Properties>
</file>