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582" r:id="rId3"/>
    <p:sldId id="337" r:id="rId4"/>
    <p:sldId id="358" r:id="rId5"/>
    <p:sldId id="359" r:id="rId6"/>
    <p:sldId id="362" r:id="rId7"/>
    <p:sldId id="363" r:id="rId8"/>
    <p:sldId id="290" r:id="rId9"/>
    <p:sldId id="327" r:id="rId10"/>
    <p:sldId id="581" r:id="rId11"/>
    <p:sldId id="365" r:id="rId12"/>
    <p:sldId id="350" r:id="rId13"/>
    <p:sldId id="570" r:id="rId14"/>
    <p:sldId id="328" r:id="rId15"/>
    <p:sldId id="573" r:id="rId16"/>
    <p:sldId id="356" r:id="rId17"/>
    <p:sldId id="571" r:id="rId18"/>
    <p:sldId id="340" r:id="rId19"/>
    <p:sldId id="341" r:id="rId20"/>
    <p:sldId id="342" r:id="rId21"/>
    <p:sldId id="343" r:id="rId22"/>
    <p:sldId id="344" r:id="rId23"/>
    <p:sldId id="346" r:id="rId24"/>
    <p:sldId id="347" r:id="rId25"/>
    <p:sldId id="348" r:id="rId26"/>
    <p:sldId id="349" r:id="rId27"/>
    <p:sldId id="353" r:id="rId28"/>
    <p:sldId id="354" r:id="rId29"/>
    <p:sldId id="357" r:id="rId30"/>
    <p:sldId id="305" r:id="rId31"/>
    <p:sldId id="258" r:id="rId32"/>
    <p:sldId id="580" r:id="rId3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60"/>
    <p:restoredTop sz="94640"/>
  </p:normalViewPr>
  <p:slideViewPr>
    <p:cSldViewPr snapToGrid="0" snapToObjects="1">
      <p:cViewPr varScale="1">
        <p:scale>
          <a:sx n="107" d="100"/>
          <a:sy n="107" d="100"/>
        </p:scale>
        <p:origin x="59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erjanspierre:Documents:recherche:Art2018:Elections:Scruti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Roy!$K$3</c:f>
              <c:strCache>
                <c:ptCount val="1"/>
                <c:pt idx="0">
                  <c:v>Chrétiens</c:v>
                </c:pt>
              </c:strCache>
            </c:strRef>
          </c:tx>
          <c:spPr>
            <a:solidFill>
              <a:srgbClr val="FF6600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</c:v>
                </c:pt>
                <c:pt idx="1">
                  <c:v>1921</c:v>
                </c:pt>
                <c:pt idx="2">
                  <c:v>1925</c:v>
                </c:pt>
                <c:pt idx="3">
                  <c:v>1929</c:v>
                </c:pt>
                <c:pt idx="4">
                  <c:v>1932</c:v>
                </c:pt>
                <c:pt idx="5">
                  <c:v>1936</c:v>
                </c:pt>
                <c:pt idx="6">
                  <c:v>1939</c:v>
                </c:pt>
                <c:pt idx="7">
                  <c:v>1946</c:v>
                </c:pt>
                <c:pt idx="8">
                  <c:v>1949</c:v>
                </c:pt>
                <c:pt idx="9">
                  <c:v>1950</c:v>
                </c:pt>
                <c:pt idx="10">
                  <c:v>1954</c:v>
                </c:pt>
                <c:pt idx="11">
                  <c:v>1958</c:v>
                </c:pt>
                <c:pt idx="12">
                  <c:v>1961</c:v>
                </c:pt>
                <c:pt idx="13">
                  <c:v>1965</c:v>
                </c:pt>
                <c:pt idx="14">
                  <c:v>1968</c:v>
                </c:pt>
                <c:pt idx="15">
                  <c:v>1971</c:v>
                </c:pt>
                <c:pt idx="16">
                  <c:v>1974</c:v>
                </c:pt>
                <c:pt idx="17">
                  <c:v>1977</c:v>
                </c:pt>
                <c:pt idx="18">
                  <c:v>1978</c:v>
                </c:pt>
                <c:pt idx="19">
                  <c:v>1981</c:v>
                </c:pt>
                <c:pt idx="20">
                  <c:v>1985</c:v>
                </c:pt>
                <c:pt idx="21">
                  <c:v>1987</c:v>
                </c:pt>
                <c:pt idx="22">
                  <c:v>1991</c:v>
                </c:pt>
                <c:pt idx="23">
                  <c:v>1995</c:v>
                </c:pt>
                <c:pt idx="24">
                  <c:v>1999</c:v>
                </c:pt>
                <c:pt idx="25">
                  <c:v>2003</c:v>
                </c:pt>
                <c:pt idx="26">
                  <c:v>2007</c:v>
                </c:pt>
                <c:pt idx="27">
                  <c:v>2010</c:v>
                </c:pt>
                <c:pt idx="28">
                  <c:v>2014</c:v>
                </c:pt>
                <c:pt idx="29">
                  <c:v>2019</c:v>
                </c:pt>
              </c:numCache>
            </c:numRef>
          </c:cat>
          <c:val>
            <c:numRef>
              <c:f>Roy!$K$4:$K$33</c:f>
              <c:numCache>
                <c:formatCode>General</c:formatCode>
                <c:ptCount val="30"/>
                <c:pt idx="0">
                  <c:v>29.5</c:v>
                </c:pt>
                <c:pt idx="1">
                  <c:v>29.5</c:v>
                </c:pt>
                <c:pt idx="2">
                  <c:v>33.200000000000003</c:v>
                </c:pt>
                <c:pt idx="3">
                  <c:v>31.6</c:v>
                </c:pt>
                <c:pt idx="4">
                  <c:v>33.5</c:v>
                </c:pt>
                <c:pt idx="5">
                  <c:v>24.6</c:v>
                </c:pt>
                <c:pt idx="6">
                  <c:v>22.3</c:v>
                </c:pt>
                <c:pt idx="7">
                  <c:v>36.9</c:v>
                </c:pt>
                <c:pt idx="8">
                  <c:v>38.9</c:v>
                </c:pt>
                <c:pt idx="9">
                  <c:v>41.8</c:v>
                </c:pt>
                <c:pt idx="10">
                  <c:v>36.200000000000003</c:v>
                </c:pt>
                <c:pt idx="11">
                  <c:v>41.4</c:v>
                </c:pt>
                <c:pt idx="12">
                  <c:v>36.200000000000003</c:v>
                </c:pt>
                <c:pt idx="13">
                  <c:v>29.3</c:v>
                </c:pt>
                <c:pt idx="14">
                  <c:v>26.6</c:v>
                </c:pt>
                <c:pt idx="15">
                  <c:v>25.3</c:v>
                </c:pt>
                <c:pt idx="16">
                  <c:v>26.9</c:v>
                </c:pt>
                <c:pt idx="17">
                  <c:v>31.8</c:v>
                </c:pt>
                <c:pt idx="18">
                  <c:v>31.5</c:v>
                </c:pt>
                <c:pt idx="19">
                  <c:v>22.6</c:v>
                </c:pt>
                <c:pt idx="20">
                  <c:v>25.3</c:v>
                </c:pt>
                <c:pt idx="21">
                  <c:v>24</c:v>
                </c:pt>
                <c:pt idx="22">
                  <c:v>21.2</c:v>
                </c:pt>
                <c:pt idx="23">
                  <c:v>21</c:v>
                </c:pt>
                <c:pt idx="24">
                  <c:v>16.899999999999999</c:v>
                </c:pt>
                <c:pt idx="25">
                  <c:v>16.3</c:v>
                </c:pt>
                <c:pt idx="26">
                  <c:v>21.2</c:v>
                </c:pt>
                <c:pt idx="27">
                  <c:v>13.8</c:v>
                </c:pt>
                <c:pt idx="28">
                  <c:v>14.2</c:v>
                </c:pt>
                <c:pt idx="29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B-8542-9FDC-6A0713D90F89}"/>
            </c:ext>
          </c:extLst>
        </c:ser>
        <c:ser>
          <c:idx val="1"/>
          <c:order val="1"/>
          <c:tx>
            <c:strRef>
              <c:f>Roy!$L$3</c:f>
              <c:strCache>
                <c:ptCount val="1"/>
                <c:pt idx="0">
                  <c:v>Socialistes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</c:v>
                </c:pt>
                <c:pt idx="1">
                  <c:v>1921</c:v>
                </c:pt>
                <c:pt idx="2">
                  <c:v>1925</c:v>
                </c:pt>
                <c:pt idx="3">
                  <c:v>1929</c:v>
                </c:pt>
                <c:pt idx="4">
                  <c:v>1932</c:v>
                </c:pt>
                <c:pt idx="5">
                  <c:v>1936</c:v>
                </c:pt>
                <c:pt idx="6">
                  <c:v>1939</c:v>
                </c:pt>
                <c:pt idx="7">
                  <c:v>1946</c:v>
                </c:pt>
                <c:pt idx="8">
                  <c:v>1949</c:v>
                </c:pt>
                <c:pt idx="9">
                  <c:v>1950</c:v>
                </c:pt>
                <c:pt idx="10">
                  <c:v>1954</c:v>
                </c:pt>
                <c:pt idx="11">
                  <c:v>1958</c:v>
                </c:pt>
                <c:pt idx="12">
                  <c:v>1961</c:v>
                </c:pt>
                <c:pt idx="13">
                  <c:v>1965</c:v>
                </c:pt>
                <c:pt idx="14">
                  <c:v>1968</c:v>
                </c:pt>
                <c:pt idx="15">
                  <c:v>1971</c:v>
                </c:pt>
                <c:pt idx="16">
                  <c:v>1974</c:v>
                </c:pt>
                <c:pt idx="17">
                  <c:v>1977</c:v>
                </c:pt>
                <c:pt idx="18">
                  <c:v>1978</c:v>
                </c:pt>
                <c:pt idx="19">
                  <c:v>1981</c:v>
                </c:pt>
                <c:pt idx="20">
                  <c:v>1985</c:v>
                </c:pt>
                <c:pt idx="21">
                  <c:v>1987</c:v>
                </c:pt>
                <c:pt idx="22">
                  <c:v>1991</c:v>
                </c:pt>
                <c:pt idx="23">
                  <c:v>1995</c:v>
                </c:pt>
                <c:pt idx="24">
                  <c:v>1999</c:v>
                </c:pt>
                <c:pt idx="25">
                  <c:v>2003</c:v>
                </c:pt>
                <c:pt idx="26">
                  <c:v>2007</c:v>
                </c:pt>
                <c:pt idx="27">
                  <c:v>2010</c:v>
                </c:pt>
                <c:pt idx="28">
                  <c:v>2014</c:v>
                </c:pt>
                <c:pt idx="29">
                  <c:v>2019</c:v>
                </c:pt>
              </c:numCache>
            </c:numRef>
          </c:cat>
          <c:val>
            <c:numRef>
              <c:f>Roy!$L$4:$L$33</c:f>
              <c:numCache>
                <c:formatCode>General</c:formatCode>
                <c:ptCount val="30"/>
                <c:pt idx="0">
                  <c:v>30.7</c:v>
                </c:pt>
                <c:pt idx="1">
                  <c:v>30.2</c:v>
                </c:pt>
                <c:pt idx="2">
                  <c:v>35</c:v>
                </c:pt>
                <c:pt idx="3">
                  <c:v>32.200000000000003</c:v>
                </c:pt>
                <c:pt idx="4">
                  <c:v>32.299999999999997</c:v>
                </c:pt>
                <c:pt idx="5">
                  <c:v>28.6</c:v>
                </c:pt>
                <c:pt idx="6">
                  <c:v>21.6</c:v>
                </c:pt>
                <c:pt idx="7">
                  <c:v>27.4</c:v>
                </c:pt>
                <c:pt idx="8">
                  <c:v>26.6</c:v>
                </c:pt>
                <c:pt idx="9">
                  <c:v>31.8</c:v>
                </c:pt>
                <c:pt idx="10">
                  <c:v>34.700000000000003</c:v>
                </c:pt>
                <c:pt idx="11">
                  <c:v>33.799999999999997</c:v>
                </c:pt>
                <c:pt idx="12">
                  <c:v>32</c:v>
                </c:pt>
                <c:pt idx="13">
                  <c:v>24.1</c:v>
                </c:pt>
                <c:pt idx="14">
                  <c:v>22.7</c:v>
                </c:pt>
                <c:pt idx="15">
                  <c:v>21.3</c:v>
                </c:pt>
                <c:pt idx="16">
                  <c:v>26.1</c:v>
                </c:pt>
                <c:pt idx="17">
                  <c:v>23.3</c:v>
                </c:pt>
                <c:pt idx="18">
                  <c:v>22.1</c:v>
                </c:pt>
                <c:pt idx="19">
                  <c:v>21.5</c:v>
                </c:pt>
                <c:pt idx="20">
                  <c:v>24.5</c:v>
                </c:pt>
                <c:pt idx="21">
                  <c:v>26.6</c:v>
                </c:pt>
                <c:pt idx="22">
                  <c:v>22</c:v>
                </c:pt>
                <c:pt idx="23">
                  <c:v>20.6</c:v>
                </c:pt>
                <c:pt idx="24">
                  <c:v>16.7</c:v>
                </c:pt>
                <c:pt idx="25">
                  <c:v>24.2</c:v>
                </c:pt>
                <c:pt idx="26">
                  <c:v>18.3</c:v>
                </c:pt>
                <c:pt idx="27">
                  <c:v>19.3</c:v>
                </c:pt>
                <c:pt idx="28">
                  <c:v>17.5</c:v>
                </c:pt>
                <c:pt idx="29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9B-8542-9FDC-6A0713D90F89}"/>
            </c:ext>
          </c:extLst>
        </c:ser>
        <c:ser>
          <c:idx val="2"/>
          <c:order val="2"/>
          <c:tx>
            <c:strRef>
              <c:f>Roy!$M$3</c:f>
              <c:strCache>
                <c:ptCount val="1"/>
                <c:pt idx="0">
                  <c:v>Libéraux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</c:v>
                </c:pt>
                <c:pt idx="1">
                  <c:v>1921</c:v>
                </c:pt>
                <c:pt idx="2">
                  <c:v>1925</c:v>
                </c:pt>
                <c:pt idx="3">
                  <c:v>1929</c:v>
                </c:pt>
                <c:pt idx="4">
                  <c:v>1932</c:v>
                </c:pt>
                <c:pt idx="5">
                  <c:v>1936</c:v>
                </c:pt>
                <c:pt idx="6">
                  <c:v>1939</c:v>
                </c:pt>
                <c:pt idx="7">
                  <c:v>1946</c:v>
                </c:pt>
                <c:pt idx="8">
                  <c:v>1949</c:v>
                </c:pt>
                <c:pt idx="9">
                  <c:v>1950</c:v>
                </c:pt>
                <c:pt idx="10">
                  <c:v>1954</c:v>
                </c:pt>
                <c:pt idx="11">
                  <c:v>1958</c:v>
                </c:pt>
                <c:pt idx="12">
                  <c:v>1961</c:v>
                </c:pt>
                <c:pt idx="13">
                  <c:v>1965</c:v>
                </c:pt>
                <c:pt idx="14">
                  <c:v>1968</c:v>
                </c:pt>
                <c:pt idx="15">
                  <c:v>1971</c:v>
                </c:pt>
                <c:pt idx="16">
                  <c:v>1974</c:v>
                </c:pt>
                <c:pt idx="17">
                  <c:v>1977</c:v>
                </c:pt>
                <c:pt idx="18">
                  <c:v>1978</c:v>
                </c:pt>
                <c:pt idx="19">
                  <c:v>1981</c:v>
                </c:pt>
                <c:pt idx="20">
                  <c:v>1985</c:v>
                </c:pt>
                <c:pt idx="21">
                  <c:v>1987</c:v>
                </c:pt>
                <c:pt idx="22">
                  <c:v>1991</c:v>
                </c:pt>
                <c:pt idx="23">
                  <c:v>1995</c:v>
                </c:pt>
                <c:pt idx="24">
                  <c:v>1999</c:v>
                </c:pt>
                <c:pt idx="25">
                  <c:v>2003</c:v>
                </c:pt>
                <c:pt idx="26">
                  <c:v>2007</c:v>
                </c:pt>
                <c:pt idx="27">
                  <c:v>2010</c:v>
                </c:pt>
                <c:pt idx="28">
                  <c:v>2014</c:v>
                </c:pt>
                <c:pt idx="29">
                  <c:v>2019</c:v>
                </c:pt>
              </c:numCache>
            </c:numRef>
          </c:cat>
          <c:val>
            <c:numRef>
              <c:f>Roy!$M$4:$M$33</c:f>
              <c:numCache>
                <c:formatCode>General</c:formatCode>
                <c:ptCount val="30"/>
                <c:pt idx="0">
                  <c:v>14.8</c:v>
                </c:pt>
                <c:pt idx="1">
                  <c:v>15.4</c:v>
                </c:pt>
                <c:pt idx="2">
                  <c:v>13</c:v>
                </c:pt>
                <c:pt idx="3">
                  <c:v>14.8</c:v>
                </c:pt>
                <c:pt idx="4">
                  <c:v>12.3</c:v>
                </c:pt>
                <c:pt idx="5">
                  <c:v>11</c:v>
                </c:pt>
                <c:pt idx="6">
                  <c:v>12.6</c:v>
                </c:pt>
                <c:pt idx="7">
                  <c:v>7.7</c:v>
                </c:pt>
                <c:pt idx="8">
                  <c:v>13.6</c:v>
                </c:pt>
                <c:pt idx="9">
                  <c:v>9.9</c:v>
                </c:pt>
                <c:pt idx="10">
                  <c:v>10.7</c:v>
                </c:pt>
                <c:pt idx="11">
                  <c:v>9.8000000000000007</c:v>
                </c:pt>
                <c:pt idx="12">
                  <c:v>10.8</c:v>
                </c:pt>
                <c:pt idx="13">
                  <c:v>18.399999999999999</c:v>
                </c:pt>
                <c:pt idx="14">
                  <c:v>17.5</c:v>
                </c:pt>
                <c:pt idx="15">
                  <c:v>13.8</c:v>
                </c:pt>
                <c:pt idx="16">
                  <c:v>12.6</c:v>
                </c:pt>
                <c:pt idx="17">
                  <c:v>12</c:v>
                </c:pt>
                <c:pt idx="18">
                  <c:v>14.2</c:v>
                </c:pt>
                <c:pt idx="19">
                  <c:v>18.3</c:v>
                </c:pt>
                <c:pt idx="20">
                  <c:v>18.2</c:v>
                </c:pt>
                <c:pt idx="21">
                  <c:v>18.3</c:v>
                </c:pt>
                <c:pt idx="22">
                  <c:v>17.399999999999999</c:v>
                </c:pt>
                <c:pt idx="23">
                  <c:v>19.7</c:v>
                </c:pt>
                <c:pt idx="24">
                  <c:v>20.7</c:v>
                </c:pt>
                <c:pt idx="25">
                  <c:v>23.2</c:v>
                </c:pt>
                <c:pt idx="26">
                  <c:v>21.3</c:v>
                </c:pt>
                <c:pt idx="27">
                  <c:v>15.1</c:v>
                </c:pt>
                <c:pt idx="28">
                  <c:v>16.600000000000001</c:v>
                </c:pt>
                <c:pt idx="29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9B-8542-9FDC-6A0713D90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7050552"/>
        <c:axId val="-2127753688"/>
      </c:areaChart>
      <c:catAx>
        <c:axId val="-2127050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7753688"/>
        <c:crosses val="autoZero"/>
        <c:auto val="1"/>
        <c:lblAlgn val="ctr"/>
        <c:lblOffset val="100"/>
        <c:noMultiLvlLbl val="0"/>
      </c:catAx>
      <c:valAx>
        <c:axId val="-2127753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7050552"/>
        <c:crosses val="autoZero"/>
        <c:crossBetween val="midCat"/>
      </c:valAx>
    </c:plotArea>
    <c:legend>
      <c:legendPos val="b"/>
      <c:overlay val="0"/>
    </c:legend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1D506-780D-E64F-BB0D-A515587569EC}" type="datetimeFigureOut">
              <a:rPr lang="fr-FR" smtClean="0"/>
              <a:t>12/11/2021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3111F-365C-B248-80D2-B27E8018F9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14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24A97-357F-0F44-9932-4FC321EC6938}" type="datetimeFigureOut">
              <a:rPr lang="fr-FR" smtClean="0"/>
              <a:t>12/11/2021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126F1-B1C3-B64D-8B63-9EB0BB89B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681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3B54B31A-B3D8-0147-AEED-AE162112A4C2}" type="datetime1">
              <a:rPr lang="fr-BE" smtClean="0"/>
              <a:t>12/11/21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BE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B2D6-71AB-184D-93FC-17595A9D9EE0}" type="datetime1">
              <a:rPr lang="fr-BE" smtClean="0"/>
              <a:t>12/11/21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56B7-C3E7-F243-99AF-AA35DC6CCD88}" type="datetime1">
              <a:rPr lang="fr-BE" smtClean="0"/>
              <a:t>12/11/21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nl-BE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7F6B-892E-074F-9F50-D552F397D576}" type="datetime1">
              <a:rPr lang="fr-BE" smtClean="0"/>
              <a:t>12/11/21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330B-483F-D640-8AE8-1D67CAAF051E}" type="datetime1">
              <a:rPr lang="fr-BE" smtClean="0"/>
              <a:t>12/11/21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239B-B0C5-4448-B854-1397ECD9CF02}" type="datetime1">
              <a:rPr lang="fr-BE" smtClean="0"/>
              <a:t>12/11/21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1EBB-AE86-4A4C-9AE6-CD6422F2C9B0}" type="datetime1">
              <a:rPr lang="fr-BE" smtClean="0"/>
              <a:t>12/11/21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52F2CEFF-03C8-5048-BDC0-558815AA7685}" type="datetime1">
              <a:rPr lang="fr-BE" smtClean="0"/>
              <a:t>12/11/21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BE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D4E7-CA7A-BE42-BA4C-32DF01B0DB3E}" type="datetime1">
              <a:rPr lang="fr-BE" smtClean="0"/>
              <a:t>12/11/21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E657-F8CF-714D-8A7E-1E1F72768D56}" type="datetime1">
              <a:rPr lang="fr-BE" smtClean="0"/>
              <a:t>12/11/21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1647-EC8A-2247-B415-BEDDC36A59A7}" type="datetime1">
              <a:rPr lang="fr-BE" smtClean="0"/>
              <a:t>12/11/21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3220-1703-F14D-9FEE-3B018339E757}" type="datetime1">
              <a:rPr lang="fr-BE" smtClean="0"/>
              <a:t>12/11/21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9F78-2F29-0445-AD44-7C36D242ACE8}" type="datetime1">
              <a:rPr lang="fr-BE" smtClean="0"/>
              <a:t>12/11/21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BE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B8C-F128-DB4D-B4BE-197849F40EC2}" type="datetime1">
              <a:rPr lang="fr-BE" smtClean="0"/>
              <a:t>12/11/21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34E95693-FABD-164C-BAFE-F355F378B394}" type="datetime1">
              <a:rPr lang="fr-BE" smtClean="0"/>
              <a:t>12/11/21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AEB9AF6-C444-3C42-A747-0DDD1727594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En route pour une Belgique à quatre?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Pierre </a:t>
            </a:r>
            <a:r>
              <a:rPr lang="fr-FR" dirty="0" err="1"/>
              <a:t>Verjans</a:t>
            </a:r>
            <a:r>
              <a:rPr lang="fr-FR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4363830"/>
            <a:ext cx="2857500" cy="74295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866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E4C7E-7BAC-E24B-98AC-E2F87333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Projets pour 2024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B83A5D-873E-664F-A08F-7B69F8CA6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Du côté flamand: 2+2</a:t>
            </a:r>
          </a:p>
          <a:p>
            <a:pPr lvl="1"/>
            <a:r>
              <a:rPr lang="fr-FR" dirty="0"/>
              <a:t>2 communautés importantes</a:t>
            </a:r>
          </a:p>
          <a:p>
            <a:pPr lvl="1"/>
            <a:r>
              <a:rPr lang="fr-FR" dirty="0"/>
              <a:t>Bruxelles-capitale </a:t>
            </a:r>
            <a:r>
              <a:rPr lang="fr-FR" dirty="0" err="1"/>
              <a:t>co-gérée</a:t>
            </a:r>
            <a:r>
              <a:rPr lang="fr-FR" dirty="0"/>
              <a:t> par 2 communautés</a:t>
            </a:r>
          </a:p>
          <a:p>
            <a:pPr lvl="1"/>
            <a:r>
              <a:rPr lang="fr-FR" dirty="0" err="1"/>
              <a:t>Ostbelgien</a:t>
            </a:r>
            <a:endParaRPr lang="fr-FR" dirty="0"/>
          </a:p>
          <a:p>
            <a:r>
              <a:rPr lang="fr-FR" dirty="0"/>
              <a:t>Du côté wallon: Belgique à 4</a:t>
            </a:r>
          </a:p>
          <a:p>
            <a:pPr lvl="1"/>
            <a:r>
              <a:rPr lang="fr-FR" dirty="0"/>
              <a:t>Solidarité avec Bruxelles? Rôle COCOF?</a:t>
            </a:r>
          </a:p>
          <a:p>
            <a:pPr lvl="1"/>
            <a:r>
              <a:rPr lang="fr-FR" dirty="0"/>
              <a:t>« fédération » W+B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F3E85E-32FC-A848-936C-373B5FAC6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89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 « régions linguistiques »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744663"/>
            <a:ext cx="506253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10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Des questions?</a:t>
            </a:r>
          </a:p>
          <a:p>
            <a:endParaRPr lang="fr-FR" dirty="0"/>
          </a:p>
          <a:p>
            <a:r>
              <a:rPr lang="fr-FR" dirty="0"/>
              <a:t>Un débat?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26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9FD62D-A94D-C340-A1E8-2CDEACF0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Gouvernement depuis le 1</a:t>
            </a:r>
            <a:r>
              <a:rPr lang="fr-FR" baseline="30000" dirty="0"/>
              <a:t>er</a:t>
            </a:r>
            <a:r>
              <a:rPr lang="fr-FR" dirty="0"/>
              <a:t> octobre 2020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8E645-88B8-C54A-AC06-E6089C627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Alliance large: 7 partis, 4 familles politiques</a:t>
            </a:r>
          </a:p>
          <a:p>
            <a:pPr lvl="1"/>
            <a:r>
              <a:rPr lang="fr-FR" dirty="0"/>
              <a:t>Socialistes francophones: 	PS: 		20 sièges</a:t>
            </a:r>
          </a:p>
          <a:p>
            <a:pPr lvl="1"/>
            <a:r>
              <a:rPr lang="fr-FR" dirty="0"/>
              <a:t>Socialistes flamands: 	</a:t>
            </a:r>
            <a:r>
              <a:rPr lang="fr-FR" dirty="0" err="1"/>
              <a:t>SPa</a:t>
            </a:r>
            <a:r>
              <a:rPr lang="fr-FR" dirty="0"/>
              <a:t>: 		9 sièges</a:t>
            </a:r>
          </a:p>
          <a:p>
            <a:pPr lvl="1"/>
            <a:r>
              <a:rPr lang="fr-FR" dirty="0"/>
              <a:t>Libéraux francophones: 	MR: 		14 sièges</a:t>
            </a:r>
          </a:p>
          <a:p>
            <a:pPr lvl="1"/>
            <a:r>
              <a:rPr lang="fr-FR" dirty="0"/>
              <a:t>Libéraux flamands: 	</a:t>
            </a:r>
            <a:r>
              <a:rPr lang="fr-FR" dirty="0" err="1"/>
              <a:t>OpenVLD</a:t>
            </a:r>
            <a:r>
              <a:rPr lang="fr-FR" dirty="0"/>
              <a:t>: 	12 sièges</a:t>
            </a:r>
          </a:p>
          <a:p>
            <a:pPr lvl="1"/>
            <a:r>
              <a:rPr lang="fr-FR" dirty="0"/>
              <a:t>Ecologistes francophones: Ecolo: 		12 sièges</a:t>
            </a:r>
          </a:p>
          <a:p>
            <a:pPr lvl="1"/>
            <a:r>
              <a:rPr lang="fr-FR" dirty="0"/>
              <a:t>Ecologistes flamands: 	</a:t>
            </a:r>
            <a:r>
              <a:rPr lang="fr-FR" dirty="0" err="1"/>
              <a:t>Groen</a:t>
            </a:r>
            <a:r>
              <a:rPr lang="fr-FR" dirty="0"/>
              <a:t>: 		9 sièges</a:t>
            </a:r>
          </a:p>
          <a:p>
            <a:pPr lvl="1"/>
            <a:r>
              <a:rPr lang="fr-FR" dirty="0"/>
              <a:t>Chrétiens flamands:	CD&amp;V: 	12 sièges</a:t>
            </a:r>
          </a:p>
          <a:p>
            <a:pPr lvl="1"/>
            <a:r>
              <a:rPr lang="fr-FR" dirty="0"/>
              <a:t>Total: 					88 / 150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C6192D-4B32-BA4E-9960-30010560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012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Minorités en Belgique en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dirty="0"/>
              <a:t>Néerlandophones à Bruxelles: </a:t>
            </a:r>
          </a:p>
          <a:p>
            <a:pPr lvl="1">
              <a:defRPr/>
            </a:pPr>
            <a:r>
              <a:rPr lang="fr-FR" dirty="0"/>
              <a:t>41.898 voix = 8,4% des votes valables à Bruxelles</a:t>
            </a:r>
          </a:p>
          <a:p>
            <a:pPr marL="0" indent="0">
              <a:buNone/>
              <a:defRPr/>
            </a:pPr>
            <a:r>
              <a:rPr lang="fr-FR" dirty="0"/>
              <a:t>Francophones en Flandre</a:t>
            </a:r>
          </a:p>
          <a:p>
            <a:pPr lvl="1">
              <a:defRPr/>
            </a:pPr>
            <a:r>
              <a:rPr lang="fr-FR" dirty="0"/>
              <a:t>UF: </a:t>
            </a:r>
            <a:r>
              <a:rPr lang="fr-BE" dirty="0"/>
              <a:t>28.804 </a:t>
            </a:r>
            <a:r>
              <a:rPr lang="fr-FR" dirty="0"/>
              <a:t>/4.838.566 = 0,59% des votes flamands</a:t>
            </a:r>
          </a:p>
          <a:p>
            <a:pPr lvl="1">
              <a:defRPr/>
            </a:pPr>
            <a:r>
              <a:rPr lang="fr-FR" dirty="0"/>
              <a:t>Canton </a:t>
            </a:r>
            <a:r>
              <a:rPr lang="fr-FR" dirty="0" err="1"/>
              <a:t>Rhode</a:t>
            </a:r>
            <a:r>
              <a:rPr lang="fr-FR" dirty="0"/>
              <a:t>-St-Genèse, Chambre: inscrits: 45.236</a:t>
            </a:r>
          </a:p>
          <a:p>
            <a:pPr lvl="2">
              <a:defRPr/>
            </a:pPr>
            <a:r>
              <a:rPr lang="fr-FR" dirty="0"/>
              <a:t>Votes valables Bruxelles-Capitale:23.538 = 52% EI	</a:t>
            </a:r>
          </a:p>
          <a:p>
            <a:pPr lvl="2">
              <a:defRPr/>
            </a:pPr>
            <a:r>
              <a:rPr lang="fr-FR" dirty="0"/>
              <a:t>Votes valable Brabant flamand: 13.337 = 29% EI</a:t>
            </a:r>
          </a:p>
        </p:txBody>
      </p:sp>
      <p:sp>
        <p:nvSpPr>
          <p:cNvPr id="58371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200">
              <a:solidFill>
                <a:srgbClr val="B5A788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40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A50C21-CCF0-AE40-A8DF-16BB5764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Formation des gouvernements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96F537-6C96-B54A-B86C-3EDE05906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Gouvernement germanophone 	18 juin 2019</a:t>
            </a:r>
          </a:p>
          <a:p>
            <a:r>
              <a:rPr lang="fr-FR" dirty="0"/>
              <a:t>Gouvernement bruxellois 	18 juillet 2019</a:t>
            </a:r>
          </a:p>
          <a:p>
            <a:r>
              <a:rPr lang="fr-FR" dirty="0"/>
              <a:t>Gouvernement wallon 		13 septembre 2019</a:t>
            </a:r>
          </a:p>
          <a:p>
            <a:r>
              <a:rPr lang="fr-FR" dirty="0"/>
              <a:t>Gouvernement FWB 		17 septembre 2019</a:t>
            </a:r>
          </a:p>
          <a:p>
            <a:r>
              <a:rPr lang="fr-FR" dirty="0"/>
              <a:t>Gouvernement flamand 		2 octobre 2019</a:t>
            </a:r>
          </a:p>
          <a:p>
            <a:r>
              <a:rPr lang="fr-FR" dirty="0"/>
              <a:t>Gouvernement fédéral: 		1er octobre 2020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6D7EDA-B0ED-6144-AFCE-20115002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208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Chambre fédérale: 12 partis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97" y="1438264"/>
            <a:ext cx="5676900" cy="2641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07" y="4466066"/>
            <a:ext cx="4940300" cy="177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48732" y="1693342"/>
            <a:ext cx="339997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Majorité: 76/150</a:t>
            </a:r>
          </a:p>
          <a:p>
            <a:endParaRPr lang="fr-FR" b="1" dirty="0"/>
          </a:p>
          <a:p>
            <a:r>
              <a:rPr lang="fr-FR" b="1" dirty="0"/>
              <a:t>Vote confiance 3 octobre 2020 : </a:t>
            </a:r>
          </a:p>
          <a:p>
            <a:endParaRPr lang="fr-FR" b="1" dirty="0"/>
          </a:p>
          <a:p>
            <a:r>
              <a:rPr lang="fr-FR" b="1" dirty="0"/>
              <a:t>Oui: 			87</a:t>
            </a:r>
          </a:p>
          <a:p>
            <a:r>
              <a:rPr lang="fr-FR" dirty="0"/>
              <a:t>Abstentions: 		7</a:t>
            </a:r>
          </a:p>
          <a:p>
            <a:r>
              <a:rPr lang="nl-BE" dirty="0"/>
              <a:t>Non: 			54</a:t>
            </a:r>
          </a:p>
          <a:p>
            <a:endParaRPr lang="nl-BE" dirty="0"/>
          </a:p>
          <a:p>
            <a:r>
              <a:rPr lang="nl-BE" dirty="0"/>
              <a:t>Opposition:</a:t>
            </a:r>
          </a:p>
          <a:p>
            <a:r>
              <a:rPr lang="nl-BE" dirty="0"/>
              <a:t>N-VA			25</a:t>
            </a:r>
          </a:p>
          <a:p>
            <a:r>
              <a:rPr lang="nl-BE" dirty="0"/>
              <a:t>Vlaams Belang	18</a:t>
            </a:r>
          </a:p>
          <a:p>
            <a:r>
              <a:rPr lang="nl-BE" dirty="0"/>
              <a:t>PTB-PvdA		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036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A0415-3F5C-F749-B4F6-937D1F5C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Gouvernement De </a:t>
            </a:r>
            <a:r>
              <a:rPr lang="fr-FR" dirty="0" err="1"/>
              <a:t>Croo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1A631D-774D-8840-9273-AB42BA7A7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653 jours depuis la mise en minorité du gouvernement précédent (18 décembre 2018)</a:t>
            </a:r>
          </a:p>
          <a:p>
            <a:r>
              <a:rPr lang="fr-FR" dirty="0"/>
              <a:t>494 jours après les élections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4FA72C-B712-0D4F-8AFB-ACE67261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360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100 ans, 30 élections, 3 « familles » de &gt;80% à 37%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847549"/>
              </p:ext>
            </p:extLst>
          </p:nvPr>
        </p:nvGraphicFramePr>
        <p:xfrm>
          <a:off x="423333" y="1982901"/>
          <a:ext cx="8382000" cy="438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8241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Evolution: tout le pays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355788"/>
              </p:ext>
            </p:extLst>
          </p:nvPr>
        </p:nvGraphicFramePr>
        <p:xfrm>
          <a:off x="725488" y="1574801"/>
          <a:ext cx="769302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5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Moyenne</a:t>
                      </a:r>
                    </a:p>
                    <a:p>
                      <a:pPr algn="ctr"/>
                      <a:r>
                        <a:rPr lang="fr-FR" dirty="0"/>
                        <a:t>1919 - 1961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Moyenne</a:t>
                      </a:r>
                    </a:p>
                    <a:p>
                      <a:pPr algn="ctr"/>
                      <a:r>
                        <a:rPr lang="fr-FR" dirty="0"/>
                        <a:t>1965 - 2010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Moyenne</a:t>
                      </a:r>
                    </a:p>
                    <a:p>
                      <a:pPr algn="ctr"/>
                      <a:r>
                        <a:rPr lang="fr-FR" dirty="0"/>
                        <a:t>2010</a:t>
                      </a:r>
                      <a:r>
                        <a:rPr lang="fr-FR" baseline="0" dirty="0"/>
                        <a:t> - 2019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Chrétiens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33,5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24,3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Socialistes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30,5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22,4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Libéraux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Hors</a:t>
                      </a:r>
                      <a:r>
                        <a:rPr lang="fr-FR" baseline="0" dirty="0"/>
                        <a:t> jeu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12,0</a:t>
                      </a:r>
                    </a:p>
                    <a:p>
                      <a:pPr algn="ctr"/>
                      <a:endParaRPr lang="fr-FR" sz="2400" dirty="0"/>
                    </a:p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17,5</a:t>
                      </a:r>
                    </a:p>
                    <a:p>
                      <a:pPr algn="ctr"/>
                      <a:endParaRPr lang="fr-FR" sz="2400" dirty="0"/>
                    </a:p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15,9</a:t>
                      </a:r>
                    </a:p>
                    <a:p>
                      <a:pPr algn="ctr"/>
                      <a:endParaRPr lang="fr-FR" sz="2400" dirty="0"/>
                    </a:p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07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150EB5-B7BC-B441-8854-FF72765A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114E9AA-6546-8348-BBE6-12EBE41EABF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04" y="785780"/>
            <a:ext cx="6638307" cy="560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37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Evolution par parti traditionnel par région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291798"/>
              </p:ext>
            </p:extLst>
          </p:nvPr>
        </p:nvGraphicFramePr>
        <p:xfrm>
          <a:off x="203200" y="2150532"/>
          <a:ext cx="8737601" cy="3379006"/>
        </p:xfrm>
        <a:graphic>
          <a:graphicData uri="http://schemas.openxmlformats.org/drawingml/2006/table">
            <a:tbl>
              <a:tblPr/>
              <a:tblGrid>
                <a:gridCol w="805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9215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% 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Socialistes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Chrétiens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Libéraux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5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inscrits</a:t>
                      </a:r>
                    </a:p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 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</a:t>
                      </a:r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</a:t>
                      </a:r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</a:t>
                      </a:r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293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Moy 19-61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/>
                          <a:cs typeface="Garamond"/>
                        </a:rPr>
                        <a:t>40,1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28,1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/>
                          <a:cs typeface="Garamond"/>
                        </a:rPr>
                        <a:t>42,7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25,8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26,6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12,8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17,2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293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Moy. 65-07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30,4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16,2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29,8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18,1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18,6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18,9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19,9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6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Moy 10-19</a:t>
                      </a:r>
                    </a:p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11,6</a:t>
                      </a:r>
                    </a:p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25,8</a:t>
                      </a:r>
                    </a:p>
                    <a:p>
                      <a:pPr algn="ctr" fontAlgn="b"/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20,6</a:t>
                      </a:r>
                    </a:p>
                    <a:p>
                      <a:pPr algn="ctr" fontAlgn="b"/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14,5</a:t>
                      </a:r>
                    </a:p>
                    <a:p>
                      <a:pPr algn="ctr" fontAlgn="b"/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10,6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8,7</a:t>
                      </a:r>
                    </a:p>
                    <a:p>
                      <a:pPr algn="ctr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12,3</a:t>
                      </a:r>
                    </a:p>
                    <a:p>
                      <a:pPr algn="ctr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18,5</a:t>
                      </a:r>
                    </a:p>
                    <a:p>
                      <a:pPr algn="ctr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20,4</a:t>
                      </a:r>
                    </a:p>
                    <a:p>
                      <a:pPr algn="ctr" fontAlgn="b"/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450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Différence communautaire </a:t>
            </a:r>
            <a:r>
              <a:rPr lang="fr-FR" sz="2000" dirty="0"/>
              <a:t>2019 PE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359578"/>
              </p:ext>
            </p:extLst>
          </p:nvPr>
        </p:nvGraphicFramePr>
        <p:xfrm>
          <a:off x="726140" y="2506117"/>
          <a:ext cx="7454906" cy="3060700"/>
        </p:xfrm>
        <a:graphic>
          <a:graphicData uri="http://schemas.openxmlformats.org/drawingml/2006/table">
            <a:tbl>
              <a:tblPr/>
              <a:tblGrid>
                <a:gridCol w="1945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Gauche</a:t>
                      </a:r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(?)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Sud</a:t>
                      </a:r>
                    </a:p>
                    <a:p>
                      <a:pPr algn="ctr" fontAlgn="b"/>
                      <a:r>
                        <a:rPr lang="mr-IN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61,2%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Nord</a:t>
                      </a:r>
                    </a:p>
                    <a:p>
                      <a:pPr algn="ctr" fontAlgn="b"/>
                      <a:r>
                        <a:rPr lang="mr-I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27,5%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Centre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Droite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57,5%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871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vieille histoire?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340811"/>
              </p:ext>
            </p:extLst>
          </p:nvPr>
        </p:nvGraphicFramePr>
        <p:xfrm>
          <a:off x="890688" y="1396998"/>
          <a:ext cx="7059540" cy="351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9966">
                <a:tc>
                  <a:txBody>
                    <a:bodyPr/>
                    <a:lstStyle/>
                    <a:p>
                      <a:r>
                        <a:rPr lang="fr-FR" sz="2400" dirty="0"/>
                        <a:t>Elections de 1870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Flandre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Bruxelles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Wallonie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346">
                <a:tc>
                  <a:txBody>
                    <a:bodyPr/>
                    <a:lstStyle/>
                    <a:p>
                      <a:r>
                        <a:rPr lang="fr-FR" sz="2400" dirty="0"/>
                        <a:t>Parti libéral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54,7%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64,2%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346">
                <a:tc>
                  <a:txBody>
                    <a:bodyPr/>
                    <a:lstStyle/>
                    <a:p>
                      <a:r>
                        <a:rPr lang="fr-FR" sz="2400" dirty="0"/>
                        <a:t>Votes catholiques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69,8%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36,9%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35,8%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650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0" y="314325"/>
            <a:ext cx="7693025" cy="1143000"/>
          </a:xfrm>
        </p:spPr>
        <p:txBody>
          <a:bodyPr/>
          <a:lstStyle/>
          <a:p>
            <a:r>
              <a:rPr lang="fr-FR" dirty="0"/>
              <a:t>Une vieille histoire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11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42900"/>
            <a:ext cx="89789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07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Chambre: extrême droite 2019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57211"/>
              </p:ext>
            </p:extLst>
          </p:nvPr>
        </p:nvGraphicFramePr>
        <p:xfrm>
          <a:off x="726144" y="2707608"/>
          <a:ext cx="7691719" cy="1493374"/>
        </p:xfrm>
        <a:graphic>
          <a:graphicData uri="http://schemas.openxmlformats.org/drawingml/2006/table">
            <a:tbl>
              <a:tblPr/>
              <a:tblGrid>
                <a:gridCol w="1098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6687"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CH19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Hainaut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Liège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BrabW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Namur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Lux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Wallonie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687">
                <a:tc>
                  <a:txBody>
                    <a:bodyPr/>
                    <a:lstStyle/>
                    <a:p>
                      <a:pPr algn="ctr" fontAlgn="b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6,19%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6,54%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5,38%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5,61%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5,07%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6,03%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363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Rapports de force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593935"/>
              </p:ext>
            </p:extLst>
          </p:nvPr>
        </p:nvGraphicFramePr>
        <p:xfrm>
          <a:off x="725488" y="1926160"/>
          <a:ext cx="7693024" cy="395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N-VA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SPA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oVLD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Groen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Ecolo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CD&amp;V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PvdA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PTB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Défi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709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6" y="1375695"/>
            <a:ext cx="5422900" cy="34798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Wallonie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690538" y="1468123"/>
            <a:ext cx="339680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Majorité: 38/75 </a:t>
            </a:r>
            <a:r>
              <a:rPr lang="fr-FR" sz="2000" dirty="0"/>
              <a:t>: </a:t>
            </a:r>
            <a:endParaRPr lang="fr-BE" sz="2000" dirty="0"/>
          </a:p>
          <a:p>
            <a:r>
              <a:rPr lang="fr-FR" sz="2000" dirty="0"/>
              <a:t>23 PS + 20 MR = 43 &gt; 38/75</a:t>
            </a:r>
            <a:endParaRPr lang="fr-BE" sz="2000" dirty="0"/>
          </a:p>
          <a:p>
            <a:endParaRPr lang="nl-BE" sz="2000" dirty="0"/>
          </a:p>
          <a:p>
            <a:r>
              <a:rPr lang="nl-BE" sz="2000" dirty="0"/>
              <a:t>Négociations “coquelicot”</a:t>
            </a:r>
          </a:p>
          <a:p>
            <a:r>
              <a:rPr lang="nl-BE" sz="2000" dirty="0"/>
              <a:t> PS+Ecolo</a:t>
            </a:r>
          </a:p>
          <a:p>
            <a:endParaRPr lang="nl-BE" sz="2000" dirty="0"/>
          </a:p>
          <a:p>
            <a:r>
              <a:rPr lang="nl-BE" sz="2000" dirty="0"/>
              <a:t>Puis  MR</a:t>
            </a:r>
          </a:p>
          <a:p>
            <a:endParaRPr lang="nl-BE" sz="2000" dirty="0"/>
          </a:p>
          <a:p>
            <a:r>
              <a:rPr lang="nl-BE" sz="2000" dirty="0"/>
              <a:t>23+20+12= 55 &gt; 38</a:t>
            </a:r>
            <a:endParaRPr lang="fr-FR" sz="2000" dirty="0"/>
          </a:p>
          <a:p>
            <a:endParaRPr lang="fr-BE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11906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Flandre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8" y="1693738"/>
            <a:ext cx="5600700" cy="44069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554696" y="1781513"/>
            <a:ext cx="3391749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Majorité : 63/124 	(118+6)</a:t>
            </a:r>
          </a:p>
          <a:p>
            <a:endParaRPr lang="fr-BE" dirty="0"/>
          </a:p>
          <a:p>
            <a:r>
              <a:rPr lang="fr-BE" dirty="0"/>
              <a:t>N</a:t>
            </a:r>
            <a:r>
              <a:rPr lang="nl-BE" dirty="0"/>
              <a:t>éogciations N-VA - VB</a:t>
            </a:r>
            <a:endParaRPr lang="fr-FR" dirty="0"/>
          </a:p>
          <a:p>
            <a:endParaRPr lang="fr-FR" strike="sngStrike" dirty="0"/>
          </a:p>
          <a:p>
            <a:endParaRPr lang="fr-FR" strike="sngStrike" dirty="0"/>
          </a:p>
          <a:p>
            <a:r>
              <a:rPr lang="fr-FR" dirty="0"/>
              <a:t>Puis OK: N-VA+CD&amp;V+OVLD</a:t>
            </a:r>
          </a:p>
          <a:p>
            <a:endParaRPr lang="fr-FR" dirty="0"/>
          </a:p>
          <a:p>
            <a:r>
              <a:rPr lang="fr-FR" dirty="0"/>
              <a:t>35+19+16 = 70 &gt; 63</a:t>
            </a:r>
          </a:p>
          <a:p>
            <a:endParaRPr lang="fr-B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7414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Communauté française (=Fédération Wallonie Bruxelles)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86" y="1721551"/>
            <a:ext cx="5719306" cy="33584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9125" y="5418667"/>
            <a:ext cx="45415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PS: 28     Ecolo: 16   cdH: 11</a:t>
            </a:r>
          </a:p>
          <a:p>
            <a:r>
              <a:rPr lang="fr-FR" sz="2800" dirty="0"/>
              <a:t>MR: 23   PTB: 13     </a:t>
            </a:r>
            <a:r>
              <a:rPr lang="fr-FR" sz="2800" dirty="0" err="1"/>
              <a:t>DéFI</a:t>
            </a:r>
            <a:r>
              <a:rPr lang="fr-FR" sz="2800" dirty="0"/>
              <a:t>: 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293563" y="2144889"/>
            <a:ext cx="2612439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Majorité: 48/94</a:t>
            </a:r>
          </a:p>
          <a:p>
            <a:endParaRPr lang="fr-FR" sz="2800" dirty="0"/>
          </a:p>
          <a:p>
            <a:r>
              <a:rPr lang="fr-FR" sz="2800" dirty="0"/>
              <a:t>PS 28</a:t>
            </a:r>
          </a:p>
          <a:p>
            <a:r>
              <a:rPr lang="fr-FR" sz="2800" dirty="0"/>
              <a:t>+MR 23</a:t>
            </a:r>
          </a:p>
          <a:p>
            <a:r>
              <a:rPr lang="fr-FR" sz="2800" dirty="0"/>
              <a:t>+</a:t>
            </a:r>
            <a:r>
              <a:rPr lang="fr-FR" sz="2800" dirty="0" err="1"/>
              <a:t>Ec</a:t>
            </a:r>
            <a:r>
              <a:rPr lang="fr-FR" sz="2800" dirty="0"/>
              <a:t> 16</a:t>
            </a:r>
          </a:p>
          <a:p>
            <a:r>
              <a:rPr lang="fr-FR" sz="2800" dirty="0"/>
              <a:t>=</a:t>
            </a:r>
          </a:p>
          <a:p>
            <a:r>
              <a:rPr lang="fr-FR" sz="2800" dirty="0"/>
              <a:t>67&gt;48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199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Etat fédéral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Trois communautés depuis 1970</a:t>
            </a:r>
          </a:p>
          <a:p>
            <a:pPr lvl="1"/>
            <a:r>
              <a:rPr lang="fr-FR" dirty="0"/>
              <a:t>Flamande</a:t>
            </a:r>
          </a:p>
          <a:p>
            <a:pPr lvl="1"/>
            <a:r>
              <a:rPr lang="fr-FR" dirty="0"/>
              <a:t>Française</a:t>
            </a:r>
          </a:p>
          <a:p>
            <a:pPr lvl="1"/>
            <a:r>
              <a:rPr lang="fr-FR" dirty="0"/>
              <a:t>Germanophone</a:t>
            </a:r>
          </a:p>
          <a:p>
            <a:r>
              <a:rPr lang="fr-FR" dirty="0"/>
              <a:t>Trois régions depuis 1980</a:t>
            </a:r>
          </a:p>
          <a:p>
            <a:pPr lvl="1"/>
            <a:r>
              <a:rPr lang="fr-FR" dirty="0"/>
              <a:t>Wallonne</a:t>
            </a:r>
          </a:p>
          <a:p>
            <a:pPr lvl="1"/>
            <a:r>
              <a:rPr lang="fr-FR" dirty="0"/>
              <a:t>Flamande</a:t>
            </a:r>
          </a:p>
          <a:p>
            <a:pPr lvl="1"/>
            <a:r>
              <a:rPr lang="fr-FR" dirty="0"/>
              <a:t>Bruxelles-Capitale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233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Quota de genre et effets parlementaires</a:t>
            </a:r>
          </a:p>
        </p:txBody>
      </p:sp>
      <p:sp>
        <p:nvSpPr>
          <p:cNvPr id="11264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200">
              <a:solidFill>
                <a:srgbClr val="B5A788"/>
              </a:solidFill>
              <a:latin typeface="Gill Sans MT" charset="0"/>
            </a:endParaRPr>
          </a:p>
        </p:txBody>
      </p:sp>
      <p:graphicFrame>
        <p:nvGraphicFramePr>
          <p:cNvPr id="112643" name="Objet 5"/>
          <p:cNvGraphicFramePr>
            <a:graphicFrameLocks noChangeAspect="1"/>
          </p:cNvGraphicFramePr>
          <p:nvPr/>
        </p:nvGraphicFramePr>
        <p:xfrm>
          <a:off x="1001713" y="1844675"/>
          <a:ext cx="7789862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" name="Document" r:id="rId3" imgW="5867400" imgH="2603500" progId="Word.Document.12">
                  <p:embed/>
                </p:oleObj>
              </mc:Choice>
              <mc:Fallback>
                <p:oleObj name="Document" r:id="rId3" imgW="5867400" imgH="26035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1844675"/>
                        <a:ext cx="7789862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696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700"/>
            <a:ext cx="86106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542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41EC75B-22B1-B44D-A6EE-0393EB13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7C72863-05A6-3A42-8737-1193F1632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072066"/>
              </p:ext>
            </p:extLst>
          </p:nvPr>
        </p:nvGraphicFramePr>
        <p:xfrm>
          <a:off x="605641" y="2161309"/>
          <a:ext cx="7707085" cy="2992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1417">
                  <a:extLst>
                    <a:ext uri="{9D8B030D-6E8A-4147-A177-3AD203B41FA5}">
                      <a16:colId xmlns:a16="http://schemas.microsoft.com/office/drawing/2014/main" val="3195207535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129797297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627528862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969349131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1312820781"/>
                    </a:ext>
                  </a:extLst>
                </a:gridCol>
              </a:tblGrid>
              <a:tr h="498764">
                <a:tc>
                  <a:txBody>
                    <a:bodyPr/>
                    <a:lstStyle/>
                    <a:p>
                      <a:r>
                        <a:rPr lang="fr-BE" sz="2400" dirty="0">
                          <a:effectLst/>
                        </a:rPr>
                        <a:t>Liège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>
                          <a:effectLst/>
                        </a:rPr>
                        <a:t>Moy.14</a:t>
                      </a:r>
                      <a:endParaRPr lang="fr-BE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>
                          <a:effectLst/>
                        </a:rPr>
                        <a:t>Com.2018</a:t>
                      </a:r>
                      <a:endParaRPr lang="fr-BE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>
                          <a:effectLst/>
                        </a:rPr>
                        <a:t>Prov2018</a:t>
                      </a:r>
                      <a:endParaRPr lang="fr-BE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>
                          <a:effectLst/>
                        </a:rPr>
                        <a:t>Moy.19</a:t>
                      </a:r>
                      <a:endParaRPr lang="fr-BE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50684722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r>
                        <a:rPr lang="fr-BE" sz="2400" dirty="0">
                          <a:effectLst/>
                        </a:rPr>
                        <a:t>PS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29%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31%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26%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26%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8702591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r>
                        <a:rPr lang="fr-BE" sz="2400" dirty="0">
                          <a:effectLst/>
                        </a:rPr>
                        <a:t>MR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20%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18%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17%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15%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85865071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r>
                        <a:rPr lang="fr-BE" sz="2400" dirty="0">
                          <a:effectLst/>
                        </a:rPr>
                        <a:t>PTB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11%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16%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17%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19%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42734896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r>
                        <a:rPr lang="fr-BE" sz="2400" dirty="0" err="1">
                          <a:effectLst/>
                        </a:rPr>
                        <a:t>cdH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10%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7%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7%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6%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57319090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r>
                        <a:rPr lang="fr-BE" sz="2400" dirty="0">
                          <a:effectLst/>
                        </a:rPr>
                        <a:t>Ecolo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12%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15%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18%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effectLst/>
                        </a:rPr>
                        <a:t>21%</a:t>
                      </a:r>
                      <a:endParaRPr lang="fr-BE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s CS)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85617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49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 régions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45" y="1743211"/>
            <a:ext cx="5756910" cy="4669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57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 communautés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45" y="1705146"/>
            <a:ext cx="5756910" cy="468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624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Flandre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886051"/>
              </p:ext>
            </p:extLst>
          </p:nvPr>
        </p:nvGraphicFramePr>
        <p:xfrm>
          <a:off x="726143" y="1964264"/>
          <a:ext cx="8096123" cy="3725335"/>
        </p:xfrm>
        <a:graphic>
          <a:graphicData uri="http://schemas.openxmlformats.org/drawingml/2006/table">
            <a:tbl>
              <a:tblPr/>
              <a:tblGrid>
                <a:gridCol w="115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6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6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0386">
                <a:tc>
                  <a:txBody>
                    <a:bodyPr/>
                    <a:lstStyle/>
                    <a:p>
                      <a:pPr algn="l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2009PE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2012Pr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2018Pr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2019 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NVA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/>
                          <a:cs typeface="Garamond"/>
                        </a:rPr>
                        <a:t>21,6%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cs typeface="Garamond"/>
                        </a:rPr>
                        <a:t>21,8%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CD&amp;V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15,2%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Groen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7,7%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cs typeface="Garamond"/>
                        </a:rPr>
                        <a:t>15,9%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OVLD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spa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PVDA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0,9%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autres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38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Hors Jeu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13,7%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4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inscrits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39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Wallonie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059575"/>
              </p:ext>
            </p:extLst>
          </p:nvPr>
        </p:nvGraphicFramePr>
        <p:xfrm>
          <a:off x="8038532" y="6418162"/>
          <a:ext cx="976079" cy="1779712"/>
        </p:xfrm>
        <a:graphic>
          <a:graphicData uri="http://schemas.openxmlformats.org/drawingml/2006/table">
            <a:tbl>
              <a:tblPr/>
              <a:tblGrid>
                <a:gridCol w="75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50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74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C0FAC29-BA5D-FC48-8114-2E8523A2A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251481"/>
              </p:ext>
            </p:extLst>
          </p:nvPr>
        </p:nvGraphicFramePr>
        <p:xfrm>
          <a:off x="340554" y="2133600"/>
          <a:ext cx="8452661" cy="3006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7523">
                  <a:extLst>
                    <a:ext uri="{9D8B030D-6E8A-4147-A177-3AD203B41FA5}">
                      <a16:colId xmlns:a16="http://schemas.microsoft.com/office/drawing/2014/main" val="2136921234"/>
                    </a:ext>
                  </a:extLst>
                </a:gridCol>
                <a:gridCol w="1207523">
                  <a:extLst>
                    <a:ext uri="{9D8B030D-6E8A-4147-A177-3AD203B41FA5}">
                      <a16:colId xmlns:a16="http://schemas.microsoft.com/office/drawing/2014/main" val="4065189044"/>
                    </a:ext>
                  </a:extLst>
                </a:gridCol>
                <a:gridCol w="1207523">
                  <a:extLst>
                    <a:ext uri="{9D8B030D-6E8A-4147-A177-3AD203B41FA5}">
                      <a16:colId xmlns:a16="http://schemas.microsoft.com/office/drawing/2014/main" val="410772405"/>
                    </a:ext>
                  </a:extLst>
                </a:gridCol>
                <a:gridCol w="1207523">
                  <a:extLst>
                    <a:ext uri="{9D8B030D-6E8A-4147-A177-3AD203B41FA5}">
                      <a16:colId xmlns:a16="http://schemas.microsoft.com/office/drawing/2014/main" val="3135267962"/>
                    </a:ext>
                  </a:extLst>
                </a:gridCol>
                <a:gridCol w="1207523">
                  <a:extLst>
                    <a:ext uri="{9D8B030D-6E8A-4147-A177-3AD203B41FA5}">
                      <a16:colId xmlns:a16="http://schemas.microsoft.com/office/drawing/2014/main" val="1450443302"/>
                    </a:ext>
                  </a:extLst>
                </a:gridCol>
                <a:gridCol w="1207523">
                  <a:extLst>
                    <a:ext uri="{9D8B030D-6E8A-4147-A177-3AD203B41FA5}">
                      <a16:colId xmlns:a16="http://schemas.microsoft.com/office/drawing/2014/main" val="10355536"/>
                    </a:ext>
                  </a:extLst>
                </a:gridCol>
                <a:gridCol w="1207523">
                  <a:extLst>
                    <a:ext uri="{9D8B030D-6E8A-4147-A177-3AD203B41FA5}">
                      <a16:colId xmlns:a16="http://schemas.microsoft.com/office/drawing/2014/main" val="577814992"/>
                    </a:ext>
                  </a:extLst>
                </a:gridCol>
              </a:tblGrid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effectLst/>
                        </a:rPr>
                        <a:t>Wallonie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PW09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ChF10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Pr12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PW14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Pr18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PW19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926196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PS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26,9%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30,6%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25,4%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25,1%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20,1%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20,6%</a:t>
                      </a:r>
                      <a:endParaRPr lang="fr-B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9433129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CDH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13,3%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11,9%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13,5%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12,3%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10,2%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8,4%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8885695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MR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19,2%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18,1%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22,0%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21,7%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18,8%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16,2%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7895560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ECO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15,2%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10,0%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10,5%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7,0%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12,8%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11,7%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4585195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ExD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3,7%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3,0%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1,3%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2,6%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4,5%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4,9%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5810993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PTB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1,0%%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1,6%%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2,2%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4,7%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7,9%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10,9%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6235999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effectLst/>
                        </a:rPr>
                        <a:t>Autres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3,8%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7,8%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4,6%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6,5%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5,0%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5,6%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8939145"/>
                  </a:ext>
                </a:extLst>
              </a:tr>
              <a:tr h="334048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effectLst/>
                        </a:rPr>
                        <a:t>Hors Jeu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17,8%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18,7%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20,5%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18,6%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20,8%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21,1%</a:t>
                      </a:r>
                      <a:endParaRPr lang="fr-B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0961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84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5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1970-71: 1</a:t>
            </a:r>
            <a:r>
              <a:rPr lang="fr-FR" sz="350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e</a:t>
            </a:r>
            <a:r>
              <a:rPr lang="fr-FR" sz="35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 réforme de l’Etat</a:t>
            </a:r>
          </a:p>
        </p:txBody>
      </p:sp>
      <p:sp>
        <p:nvSpPr>
          <p:cNvPr id="686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BE" b="1" dirty="0">
                <a:latin typeface="Gill Sans MT" charset="0"/>
                <a:ea typeface="ＭＳ Ｐゴシック" charset="0"/>
                <a:cs typeface="ＭＳ Ｐゴシック" charset="0"/>
              </a:rPr>
              <a:t>Flamands</a:t>
            </a:r>
            <a:r>
              <a:rPr lang="fr-BE" dirty="0">
                <a:latin typeface="Gill Sans MT" charset="0"/>
                <a:ea typeface="ＭＳ Ｐゴシック" charset="0"/>
                <a:cs typeface="ＭＳ Ｐゴシック" charset="0"/>
              </a:rPr>
              <a:t> : veulent une reconnaissance culturelle (conception d’une Belgique composée de 2 grandes communautés)</a:t>
            </a:r>
          </a:p>
          <a:p>
            <a:pPr marL="0" indent="0">
              <a:buNone/>
            </a:pPr>
            <a:r>
              <a:rPr lang="fr-BE" b="1" dirty="0">
                <a:latin typeface="Gill Sans MT" charset="0"/>
                <a:ea typeface="ＭＳ Ｐゴシック" charset="0"/>
                <a:cs typeface="ＭＳ Ｐゴシック" charset="0"/>
              </a:rPr>
              <a:t>Wallons</a:t>
            </a:r>
            <a:r>
              <a:rPr lang="fr-BE" dirty="0">
                <a:latin typeface="Gill Sans MT" charset="0"/>
                <a:ea typeface="ＭＳ Ｐゴシック" charset="0"/>
                <a:cs typeface="ＭＳ Ｐゴシック" charset="0"/>
              </a:rPr>
              <a:t> : veulent une maîtrise propre des instruments économiques (basée sur la reconnaissance du fait régional)</a:t>
            </a:r>
          </a:p>
          <a:p>
            <a:pPr>
              <a:buFont typeface="Wingdings" charset="0"/>
              <a:buNone/>
            </a:pPr>
            <a:endParaRPr lang="fr-BE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  <a:sym typeface="Symbol" charset="0"/>
              </a:rPr>
              <a:t> </a:t>
            </a:r>
            <a:r>
              <a:rPr lang="fr-BE" sz="3000" dirty="0">
                <a:latin typeface="Gill Sans MT" charset="0"/>
                <a:ea typeface="ＭＳ Ｐゴシック" charset="0"/>
                <a:cs typeface="ＭＳ Ｐゴシック" charset="0"/>
              </a:rPr>
              <a:t>Il y a donc </a:t>
            </a:r>
            <a:r>
              <a:rPr lang="fr-BE" sz="3000" b="1" dirty="0">
                <a:latin typeface="Gill Sans MT" charset="0"/>
                <a:ea typeface="ＭＳ Ｐゴシック" charset="0"/>
                <a:cs typeface="ＭＳ Ｐゴシック" charset="0"/>
              </a:rPr>
              <a:t>deux systèmes fédérés concurrents</a:t>
            </a:r>
          </a:p>
          <a:p>
            <a:pPr>
              <a:buFont typeface="Wingdings" charset="0"/>
              <a:buNone/>
            </a:pPr>
            <a:endParaRPr lang="fr-FR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endParaRPr lang="fr-FR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1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200">
              <a:solidFill>
                <a:srgbClr val="B5A788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6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Etapes des réformes de l’Etat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1970: 3 communautés, principe des régions</a:t>
            </a:r>
          </a:p>
          <a:p>
            <a:pPr marL="0" indent="0">
              <a:buNone/>
            </a:pPr>
            <a:r>
              <a:rPr lang="fr-FR" dirty="0"/>
              <a:t>1974: régionalisation préparatoire</a:t>
            </a:r>
          </a:p>
          <a:p>
            <a:pPr marL="0" indent="0">
              <a:buNone/>
            </a:pPr>
            <a:r>
              <a:rPr lang="fr-FR" dirty="0"/>
              <a:t>1980: 2 régions, fusion région-communauté flamande</a:t>
            </a:r>
          </a:p>
          <a:p>
            <a:pPr marL="0" indent="0">
              <a:buNone/>
            </a:pPr>
            <a:r>
              <a:rPr lang="fr-FR" dirty="0"/>
              <a:t>1988: Région de Bruxelles-capitale</a:t>
            </a:r>
          </a:p>
          <a:p>
            <a:pPr marL="0" indent="0">
              <a:buNone/>
            </a:pPr>
            <a:r>
              <a:rPr lang="fr-FR" dirty="0"/>
              <a:t>1992: « Etat fédéral »… 2001 5</a:t>
            </a:r>
            <a:r>
              <a:rPr lang="fr-FR" baseline="30000" dirty="0"/>
              <a:t>e</a:t>
            </a:r>
            <a:r>
              <a:rPr lang="fr-FR" dirty="0"/>
              <a:t> réforme…</a:t>
            </a:r>
          </a:p>
          <a:p>
            <a:pPr marL="0" indent="0">
              <a:buNone/>
            </a:pPr>
            <a:r>
              <a:rPr lang="fr-FR" dirty="0"/>
              <a:t>2011-2014: 6</a:t>
            </a:r>
            <a:r>
              <a:rPr lang="fr-FR" baseline="30000" dirty="0"/>
              <a:t>e</a:t>
            </a:r>
            <a:r>
              <a:rPr lang="fr-FR" dirty="0"/>
              <a:t> réforme de l’Etat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8989</TotalTime>
  <Words>1069</Words>
  <Application>Microsoft Macintosh PowerPoint</Application>
  <PresentationFormat>Affichage à l'écran (4:3)</PresentationFormat>
  <Paragraphs>440</Paragraphs>
  <Slides>32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1" baseType="lpstr">
      <vt:lpstr>Brush Script MT</vt:lpstr>
      <vt:lpstr>Arial</vt:lpstr>
      <vt:lpstr>Calibri</vt:lpstr>
      <vt:lpstr>Calisto MT</vt:lpstr>
      <vt:lpstr>Garamond</vt:lpstr>
      <vt:lpstr>Gill Sans MT</vt:lpstr>
      <vt:lpstr>Wingdings</vt:lpstr>
      <vt:lpstr>Capital</vt:lpstr>
      <vt:lpstr>Document</vt:lpstr>
      <vt:lpstr>En route pour une Belgique à quatre?</vt:lpstr>
      <vt:lpstr>Présentation PowerPoint</vt:lpstr>
      <vt:lpstr>Un Etat fédéral</vt:lpstr>
      <vt:lpstr>3 régions</vt:lpstr>
      <vt:lpstr>3 communautés</vt:lpstr>
      <vt:lpstr>Evolution Flandre</vt:lpstr>
      <vt:lpstr>Evolution Wallonie</vt:lpstr>
      <vt:lpstr>1970-71: 1e réforme de l’Etat</vt:lpstr>
      <vt:lpstr>Etapes des réformes de l’Etat</vt:lpstr>
      <vt:lpstr>Projets pour 2024</vt:lpstr>
      <vt:lpstr>4 « régions linguistiques »</vt:lpstr>
      <vt:lpstr>Merci</vt:lpstr>
      <vt:lpstr>Gouvernement depuis le 1er octobre 2020</vt:lpstr>
      <vt:lpstr>Minorités en Belgique en 2019</vt:lpstr>
      <vt:lpstr>Formation des gouvernements</vt:lpstr>
      <vt:lpstr>Chambre fédérale: 12 partis</vt:lpstr>
      <vt:lpstr>Gouvernement De Croo</vt:lpstr>
      <vt:lpstr>100 ans, 30 élections, 3 « familles » de &gt;80% à 37%</vt:lpstr>
      <vt:lpstr>Evolution: tout le pays</vt:lpstr>
      <vt:lpstr>Evolution par parti traditionnel par région</vt:lpstr>
      <vt:lpstr>Différence communautaire 2019 PE</vt:lpstr>
      <vt:lpstr>Une vieille histoire?</vt:lpstr>
      <vt:lpstr>Une vieille histoire</vt:lpstr>
      <vt:lpstr>Présentation PowerPoint</vt:lpstr>
      <vt:lpstr>Chambre: extrême droite 2019</vt:lpstr>
      <vt:lpstr>Rapports de force</vt:lpstr>
      <vt:lpstr>Wallonie</vt:lpstr>
      <vt:lpstr>Flandre</vt:lpstr>
      <vt:lpstr>Communauté française (=Fédération Wallonie Bruxelles)</vt:lpstr>
      <vt:lpstr>Quota de genre et effets parlementaires</vt:lpstr>
      <vt:lpstr>Présentation PowerPoint</vt:lpstr>
      <vt:lpstr>Présentation PowerPoint</vt:lpstr>
    </vt:vector>
  </TitlesOfParts>
  <Company>ULg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 vadis? Belgique: situation et itinérance</dc:title>
  <dc:creator>Pierre Verjans</dc:creator>
  <cp:lastModifiedBy>Verjans Pierre</cp:lastModifiedBy>
  <cp:revision>66</cp:revision>
  <dcterms:created xsi:type="dcterms:W3CDTF">2017-10-03T14:30:48Z</dcterms:created>
  <dcterms:modified xsi:type="dcterms:W3CDTF">2021-11-13T21:03:55Z</dcterms:modified>
</cp:coreProperties>
</file>