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9377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n Goosse" initials="MG" lastIdx="6" clrIdx="0">
    <p:extLst>
      <p:ext uri="{19B8F6BF-5375-455C-9EA6-DF929625EA0E}">
        <p15:presenceInfo xmlns:p15="http://schemas.microsoft.com/office/powerpoint/2012/main" userId="3ab6c60985ffc2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2A0"/>
    <a:srgbClr val="1960A7"/>
    <a:srgbClr val="FAD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57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717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481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28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295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2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388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2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83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117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290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574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3831-7E34-496D-8D3B-1A5743852BD9}" type="datetimeFigureOut">
              <a:rPr lang="fr-BE" smtClean="0"/>
              <a:t>09-11-21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769AE-8190-47B1-9601-E4AD4F6270E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04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BCF37902-2C8D-3049-9881-50CB35F2A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3460" y="1977299"/>
            <a:ext cx="42160475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Lato Black" panose="020B0604020202020204" charset="0"/>
              </a:rPr>
              <a:t>Impact of being immersed in an elderly patient’s shoes confronted to non-empathic ageist attitudes on ageism and </a:t>
            </a:r>
            <a:r>
              <a:rPr lang="en-US" sz="8800" dirty="0" smtClean="0">
                <a:latin typeface="Lato Black" panose="020B0604020202020204" charset="0"/>
              </a:rPr>
              <a:t>empathy </a:t>
            </a:r>
            <a:endParaRPr lang="en-US" sz="8800" dirty="0">
              <a:latin typeface="Lato Black" panose="020B0604020202020204" charset="0"/>
            </a:endParaRPr>
          </a:p>
          <a:p>
            <a:pPr algn="ctr"/>
            <a:r>
              <a:rPr lang="en-US" sz="8000" i="1" dirty="0" smtClean="0">
                <a:latin typeface="Lato Black" panose="020B0604020202020204" charset="0"/>
              </a:rPr>
              <a:t>             </a:t>
            </a:r>
            <a:r>
              <a:rPr lang="en-US" sz="7200" i="1" dirty="0" smtClean="0">
                <a:latin typeface="Lato Black" panose="020B0604020202020204" charset="0"/>
              </a:rPr>
              <a:t>Comparison </a:t>
            </a:r>
            <a:r>
              <a:rPr lang="en-US" sz="7200" i="1" dirty="0">
                <a:latin typeface="Lato Black" panose="020B0604020202020204" charset="0"/>
              </a:rPr>
              <a:t>of two methods: Immersive 360° videos and 2D computer </a:t>
            </a:r>
            <a:r>
              <a:rPr lang="en-US" sz="7200" i="1" dirty="0" smtClean="0">
                <a:latin typeface="Lato Black" panose="020B0604020202020204" charset="0"/>
              </a:rPr>
              <a:t>screen</a:t>
            </a:r>
            <a:endParaRPr lang="en-US" sz="7200" i="1" dirty="0">
              <a:latin typeface="Lato Black" panose="020B0604020202020204" charset="0"/>
              <a:cs typeface="Lato" panose="020F050202020403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B51920-BCD7-4AD4-A0EC-F49751C96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28" y="4949264"/>
            <a:ext cx="5478000" cy="249353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24367" y="10118095"/>
            <a:ext cx="17384589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F0502020204030203" pitchFamily="34" charset="0"/>
                <a:cs typeface="Arial" panose="020B0604020202020204" pitchFamily="34" charset="0"/>
              </a:rPr>
              <a:t>In counselling</a:t>
            </a:r>
            <a:r>
              <a:rPr lang="en-US" sz="6000" b="1" dirty="0" smtClean="0">
                <a:solidFill>
                  <a:srgbClr val="2082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, lack </a:t>
            </a:r>
            <a:r>
              <a:rPr lang="en-US" sz="6000" b="1" dirty="0">
                <a:solidFill>
                  <a:srgbClr val="2082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of empathy</a:t>
            </a:r>
            <a:r>
              <a:rPr lang="en-US" sz="6000" dirty="0">
                <a:solidFill>
                  <a:srgbClr val="2082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and </a:t>
            </a:r>
            <a:r>
              <a:rPr lang="en-US" sz="6000" b="1" dirty="0" smtClean="0">
                <a:solidFill>
                  <a:srgbClr val="2082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ageism</a:t>
            </a:r>
            <a:r>
              <a:rPr lang="en-US" sz="5400" b="1" dirty="0" smtClean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latin typeface="Lato" panose="020F0502020204030203" pitchFamily="34" charset="0"/>
                <a:cs typeface="Arial" panose="020B0604020202020204" pitchFamily="34" charset="0"/>
              </a:rPr>
              <a:t>are </a:t>
            </a:r>
            <a:r>
              <a:rPr lang="en-US" sz="6000" b="1" dirty="0" smtClean="0">
                <a:solidFill>
                  <a:srgbClr val="2082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barriers</a:t>
            </a:r>
            <a:r>
              <a:rPr lang="en-US" sz="5400" b="1" dirty="0" smtClean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to build an </a:t>
            </a:r>
            <a:r>
              <a:rPr lang="en-US" sz="6000" b="1" dirty="0" smtClean="0">
                <a:solidFill>
                  <a:srgbClr val="2082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effective therapeutic relationship</a:t>
            </a:r>
            <a:endParaRPr lang="en-US" sz="5400" b="1" dirty="0" smtClean="0">
              <a:solidFill>
                <a:srgbClr val="2082A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5400" b="1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F0502020204030203" pitchFamily="34" charset="0"/>
                <a:cs typeface="Arial" panose="020B0604020202020204" pitchFamily="34" charset="0"/>
              </a:rPr>
              <a:t>Taking </a:t>
            </a:r>
            <a:r>
              <a:rPr lang="en-US" sz="6000" b="1" dirty="0">
                <a:solidFill>
                  <a:srgbClr val="2082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patient perspective </a:t>
            </a:r>
            <a:r>
              <a:rPr lang="en-US" sz="5400" dirty="0" smtClean="0">
                <a:latin typeface="Lato" panose="020F0502020204030203" pitchFamily="34" charset="0"/>
                <a:cs typeface="Arial" panose="020B0604020202020204" pitchFamily="34" charset="0"/>
              </a:rPr>
              <a:t>trough more or less </a:t>
            </a:r>
            <a:r>
              <a:rPr lang="en-US" sz="6000" b="1" dirty="0" smtClean="0">
                <a:solidFill>
                  <a:srgbClr val="2082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immersive devices </a:t>
            </a:r>
            <a:r>
              <a:rPr lang="en-US" sz="5400" dirty="0" smtClean="0">
                <a:latin typeface="Lato" panose="020F0502020204030203" pitchFamily="34" charset="0"/>
                <a:cs typeface="Arial" panose="020B0604020202020204" pitchFamily="34" charset="0"/>
              </a:rPr>
              <a:t>could </a:t>
            </a: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reduce ageism and enhance empathy </a:t>
            </a:r>
          </a:p>
        </p:txBody>
      </p:sp>
      <p:sp>
        <p:nvSpPr>
          <p:cNvPr id="9" name="Rectangle 8"/>
          <p:cNvSpPr/>
          <p:nvPr/>
        </p:nvSpPr>
        <p:spPr>
          <a:xfrm>
            <a:off x="9619297" y="6008137"/>
            <a:ext cx="246888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Lato" panose="020B0604020202020204" charset="0"/>
              </a:rPr>
              <a:t>Manon GOOSSE</a:t>
            </a:r>
            <a:r>
              <a:rPr lang="fr-FR" sz="4000" b="1" baseline="30000" dirty="0">
                <a:latin typeface="Lato" panose="020B0604020202020204" charset="0"/>
              </a:rPr>
              <a:t>1</a:t>
            </a:r>
            <a:r>
              <a:rPr lang="fr-FR" sz="4000" b="1" dirty="0">
                <a:latin typeface="Lato" panose="020B0604020202020204" charset="0"/>
              </a:rPr>
              <a:t>, Sylvie WILLEMS</a:t>
            </a:r>
            <a:r>
              <a:rPr lang="fr-FR" sz="4000" b="1" baseline="30000" dirty="0">
                <a:latin typeface="Lato" panose="020B0604020202020204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4000" baseline="30000" dirty="0">
                <a:latin typeface="Lato" panose="020B0604020202020204" charset="0"/>
              </a:rPr>
              <a:t>1</a:t>
            </a:r>
            <a:r>
              <a:rPr lang="en-US" sz="4000" b="1" baseline="30000" dirty="0">
                <a:latin typeface="Lato" panose="020B0604020202020204" charset="0"/>
              </a:rPr>
              <a:t> </a:t>
            </a:r>
            <a:r>
              <a:rPr lang="en-US" sz="4000" dirty="0">
                <a:latin typeface="Lato" panose="020B0604020202020204" charset="0"/>
              </a:rPr>
              <a:t>Psychology and Neuroscience of Cognition Research Unit (</a:t>
            </a:r>
            <a:r>
              <a:rPr lang="en-US" sz="4000" dirty="0" err="1">
                <a:latin typeface="Lato" panose="020B0604020202020204" charset="0"/>
              </a:rPr>
              <a:t>PsyNCog</a:t>
            </a:r>
            <a:r>
              <a:rPr lang="en-US" sz="4000" dirty="0">
                <a:latin typeface="Lato" panose="020B0604020202020204" charset="0"/>
              </a:rPr>
              <a:t>), University of Liege, Liege, Belgium </a:t>
            </a:r>
            <a:endParaRPr lang="fr-BE" sz="4000" dirty="0">
              <a:latin typeface="Lato" panose="020B060402020202020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47" y="18535959"/>
            <a:ext cx="2527721" cy="25277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6320" y="21517466"/>
            <a:ext cx="23872635" cy="1091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dirty="0" smtClean="0">
              <a:latin typeface="Lato" panose="020B060402020202020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B0604020202020204" charset="0"/>
              </a:rPr>
              <a:t>Fifty </a:t>
            </a:r>
            <a:r>
              <a:rPr lang="en-US" sz="5400" dirty="0">
                <a:latin typeface="Lato" panose="020B0604020202020204" charset="0"/>
              </a:rPr>
              <a:t>psychological students randomized </a:t>
            </a:r>
            <a:r>
              <a:rPr lang="en-US" sz="5400" dirty="0" smtClean="0">
                <a:latin typeface="Lato" panose="020B0604020202020204" charset="0"/>
              </a:rPr>
              <a:t>to one of the following </a:t>
            </a:r>
            <a:r>
              <a:rPr lang="en-US" sz="5400" b="1" u="sng" dirty="0" smtClean="0">
                <a:latin typeface="Lato" panose="020B0604020202020204" charset="0"/>
              </a:rPr>
              <a:t>conditions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 b="1" u="sng" dirty="0">
              <a:latin typeface="Lato" panose="020B0604020202020204" charset="0"/>
            </a:endParaRPr>
          </a:p>
          <a:p>
            <a:pPr>
              <a:lnSpc>
                <a:spcPct val="120000"/>
              </a:lnSpc>
            </a:pPr>
            <a:endParaRPr lang="en-US" sz="5400" b="1" u="sng" dirty="0" smtClean="0">
              <a:latin typeface="Lato" panose="020B060402020202020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000" b="1" u="sng" dirty="0">
              <a:latin typeface="Lato" panose="020B060402020202020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000" b="1" u="sng" dirty="0" smtClean="0">
              <a:latin typeface="Lato" panose="020B0604020202020204" charset="0"/>
            </a:endParaRPr>
          </a:p>
          <a:p>
            <a:pPr marL="685800" indent="-685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B0604020202020204" charset="0"/>
              </a:rPr>
              <a:t>Participants in both conditions are confronted to similar content, i.e. a counselling interview with (1</a:t>
            </a:r>
            <a:r>
              <a:rPr lang="en-US" sz="5400" dirty="0">
                <a:latin typeface="Lato" panose="020B0604020202020204" charset="0"/>
              </a:rPr>
              <a:t>) a </a:t>
            </a:r>
            <a:r>
              <a:rPr lang="en-US" sz="5400" b="1" dirty="0">
                <a:latin typeface="Lato" panose="020B0604020202020204" charset="0"/>
              </a:rPr>
              <a:t>non-ageist empathic  </a:t>
            </a:r>
            <a:r>
              <a:rPr lang="en-US" sz="5400" dirty="0">
                <a:latin typeface="Lato" panose="020B0604020202020204" charset="0"/>
              </a:rPr>
              <a:t>clinician</a:t>
            </a:r>
            <a:r>
              <a:rPr lang="en-US" sz="5400" b="1" dirty="0">
                <a:latin typeface="Lato" panose="020B0604020202020204" charset="0"/>
              </a:rPr>
              <a:t> </a:t>
            </a:r>
            <a:r>
              <a:rPr lang="en-US" sz="5400" dirty="0">
                <a:latin typeface="Lato" panose="020B0604020202020204" charset="0"/>
              </a:rPr>
              <a:t>and (2) </a:t>
            </a:r>
            <a:r>
              <a:rPr lang="en-US" sz="5400" dirty="0" smtClean="0">
                <a:latin typeface="Lato" panose="020B0604020202020204" charset="0"/>
              </a:rPr>
              <a:t>an </a:t>
            </a:r>
            <a:r>
              <a:rPr lang="en-US" sz="5400" b="1" dirty="0" smtClean="0">
                <a:latin typeface="Lato" panose="020B0604020202020204" charset="0"/>
              </a:rPr>
              <a:t>ageist</a:t>
            </a:r>
            <a:r>
              <a:rPr lang="en-US" sz="5400" dirty="0" smtClean="0">
                <a:latin typeface="Lato" panose="020B0604020202020204" charset="0"/>
              </a:rPr>
              <a:t> (i.e. </a:t>
            </a:r>
            <a:r>
              <a:rPr lang="en-US" sz="5400" dirty="0" err="1" smtClean="0">
                <a:latin typeface="Lato" panose="020B0604020202020204" charset="0"/>
              </a:rPr>
              <a:t>elderspeak</a:t>
            </a:r>
            <a:r>
              <a:rPr lang="en-US" sz="5400" dirty="0" smtClean="0">
                <a:latin typeface="Lato" panose="020B0604020202020204" charset="0"/>
              </a:rPr>
              <a:t> and low exploration)</a:t>
            </a:r>
            <a:r>
              <a:rPr lang="en-US" sz="5400" b="1" dirty="0" smtClean="0">
                <a:latin typeface="Lato" panose="020B0604020202020204" charset="0"/>
              </a:rPr>
              <a:t>  non-empathic </a:t>
            </a:r>
            <a:r>
              <a:rPr lang="en-US" sz="5400" dirty="0" smtClean="0">
                <a:latin typeface="Lato" panose="020B0604020202020204" charset="0"/>
              </a:rPr>
              <a:t>clinician</a:t>
            </a:r>
            <a:endParaRPr lang="en-US" sz="5400" dirty="0" smtClean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400" b="1" dirty="0" smtClean="0">
                <a:latin typeface="Lato" panose="020F0502020204030203" pitchFamily="34" charset="0"/>
                <a:cs typeface="Arial" panose="020B0604020202020204" pitchFamily="34" charset="0"/>
              </a:rPr>
              <a:t>Before </a:t>
            </a:r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and after </a:t>
            </a: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the viewing of videos, participants fulfill questionnaires assessing ageism (AAS; </a:t>
            </a:r>
            <a:r>
              <a:rPr lang="fr-BE" sz="5400" dirty="0">
                <a:latin typeface="Lato" panose="020B0604020202020204" charset="0"/>
              </a:rPr>
              <a:t>Cary et al. 2017)</a:t>
            </a:r>
            <a:r>
              <a:rPr lang="en-US" sz="5400" dirty="0">
                <a:latin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and empathy (JSE; </a:t>
            </a:r>
            <a:r>
              <a:rPr lang="en-US" sz="5400" dirty="0" err="1">
                <a:latin typeface="Lato" panose="020F0502020204030203" pitchFamily="34" charset="0"/>
                <a:cs typeface="Arial" panose="020B0604020202020204" pitchFamily="34" charset="0"/>
              </a:rPr>
              <a:t>Hojat</a:t>
            </a:r>
            <a:r>
              <a:rPr lang="en-US" sz="5400" dirty="0">
                <a:latin typeface="Lato" panose="020F0502020204030203" pitchFamily="34" charset="0"/>
                <a:cs typeface="Arial" panose="020B0604020202020204" pitchFamily="34" charset="0"/>
              </a:rPr>
              <a:t> et al. 2002</a:t>
            </a:r>
            <a:r>
              <a:rPr lang="en-US" sz="5400" dirty="0" smtClean="0">
                <a:latin typeface="Lato" panose="020F0502020204030203" pitchFamily="34" charset="0"/>
                <a:cs typeface="Arial" panose="020B0604020202020204" pitchFamily="34" charset="0"/>
              </a:rPr>
              <a:t>).</a:t>
            </a:r>
            <a:endParaRPr lang="en-US" sz="54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190" y="23575592"/>
            <a:ext cx="2747891" cy="260349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87" y="23648598"/>
            <a:ext cx="3186644" cy="26729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77821" y="8900665"/>
            <a:ext cx="5493812" cy="994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INTRODUCTION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7821" y="17505810"/>
            <a:ext cx="2742330" cy="994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B0604020202020204" charset="0"/>
              </a:rPr>
              <a:t>AIM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01519" y="8945297"/>
            <a:ext cx="3365088" cy="997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82952" y="24868265"/>
            <a:ext cx="4614435" cy="994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DISCUSSION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82952" y="17295223"/>
            <a:ext cx="12058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5400" b="1" dirty="0" smtClean="0">
                <a:solidFill>
                  <a:srgbClr val="2082A0"/>
                </a:solidFill>
                <a:latin typeface="Lato" panose="020B0604020202020204" charset="0"/>
              </a:rPr>
              <a:t>Increases on JSE </a:t>
            </a:r>
            <a:r>
              <a:rPr lang="en-US" sz="5400" dirty="0" smtClean="0">
                <a:latin typeface="Lato" panose="020B0604020202020204" charset="0"/>
              </a:rPr>
              <a:t>(</a:t>
            </a:r>
            <a:r>
              <a:rPr lang="en-US" sz="5400" dirty="0" err="1" smtClean="0">
                <a:latin typeface="Lato" panose="020B0604020202020204" charset="0"/>
              </a:rPr>
              <a:t>Hojat</a:t>
            </a:r>
            <a:r>
              <a:rPr lang="en-US" sz="5400" dirty="0" smtClean="0">
                <a:latin typeface="Lato" panose="020B0604020202020204" charset="0"/>
              </a:rPr>
              <a:t> et al. 2002)</a:t>
            </a:r>
          </a:p>
          <a:p>
            <a:pPr marL="1143000" lvl="1" indent="-685800" algn="just">
              <a:buFont typeface="Arial" panose="020B0604020202020204" pitchFamily="34" charset="0"/>
              <a:buChar char="•"/>
            </a:pPr>
            <a:r>
              <a:rPr lang="en-US" sz="5400" i="1" dirty="0" smtClean="0">
                <a:latin typeface="Lato" panose="020B0604020202020204" charset="0"/>
              </a:rPr>
              <a:t>Perspective taking 	</a:t>
            </a:r>
          </a:p>
          <a:p>
            <a:pPr marL="1600200" lvl="2" indent="-685800" algn="just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B0604020202020204" charset="0"/>
              </a:rPr>
              <a:t>Delta score: +4.06 (SD=4.55; p&lt;.001, n²=0.11)</a:t>
            </a:r>
          </a:p>
          <a:p>
            <a:pPr lvl="2" algn="just"/>
            <a:endParaRPr lang="en-US" sz="5400" dirty="0" smtClean="0">
              <a:latin typeface="Lato" panose="020B0604020202020204" charset="0"/>
            </a:endParaRPr>
          </a:p>
          <a:p>
            <a:pPr marL="1143000" lvl="1" indent="-685800" algn="just">
              <a:buFont typeface="Arial" panose="020B0604020202020204" pitchFamily="34" charset="0"/>
              <a:buChar char="•"/>
            </a:pPr>
            <a:r>
              <a:rPr lang="en-US" sz="5400" i="1" dirty="0" smtClean="0">
                <a:latin typeface="Lato" panose="020B0604020202020204" charset="0"/>
              </a:rPr>
              <a:t>Compassionate Care </a:t>
            </a:r>
          </a:p>
          <a:p>
            <a:pPr marL="1600200" lvl="2" indent="-685800" algn="just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B0604020202020204" charset="0"/>
              </a:rPr>
              <a:t>Delta score: +3.56 (SD= 4.45; p&lt;.001; n²=0.18)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01519" y="25899406"/>
            <a:ext cx="239296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F0502020204030203"/>
              </a:rPr>
              <a:t>Observation of two counselling interviews lasting 15 minutes each could induce </a:t>
            </a:r>
            <a:r>
              <a:rPr lang="en-US" sz="5400" b="1" dirty="0" smtClean="0">
                <a:solidFill>
                  <a:srgbClr val="2082A0"/>
                </a:solidFill>
                <a:latin typeface="Lato" panose="020F0502020204030203"/>
              </a:rPr>
              <a:t>positive changes </a:t>
            </a:r>
            <a:r>
              <a:rPr lang="en-US" sz="5400" dirty="0" smtClean="0">
                <a:latin typeface="Lato" panose="020F0502020204030203"/>
              </a:rPr>
              <a:t>in self reported </a:t>
            </a:r>
            <a:r>
              <a:rPr lang="en-US" sz="5400" b="1" dirty="0" smtClean="0">
                <a:solidFill>
                  <a:srgbClr val="2082A0"/>
                </a:solidFill>
                <a:latin typeface="Lato" panose="020F0502020204030203"/>
              </a:rPr>
              <a:t>empathy and ageism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F0502020204030203"/>
              </a:rPr>
              <a:t>The degree of  immersion does not seem to impact these changes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F0502020204030203"/>
              </a:rPr>
              <a:t>Cardboards are not highly immersive and our results lack of power; this study </a:t>
            </a:r>
            <a:r>
              <a:rPr lang="en-US" sz="5400" b="1" dirty="0" smtClean="0">
                <a:solidFill>
                  <a:srgbClr val="2082A0"/>
                </a:solidFill>
                <a:latin typeface="Lato" panose="020F0502020204030203"/>
              </a:rPr>
              <a:t>need to be replicated </a:t>
            </a:r>
            <a:r>
              <a:rPr lang="en-US" sz="5400" dirty="0" smtClean="0">
                <a:latin typeface="Lato" panose="020F0502020204030203"/>
              </a:rPr>
              <a:t>with more immersive 360° devices (e.g. Oculus go) and larger samples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083" y="0"/>
            <a:ext cx="49391683" cy="1771082"/>
          </a:xfrm>
          <a:prstGeom prst="rect">
            <a:avLst/>
          </a:prstGeom>
          <a:solidFill>
            <a:srgbClr val="2082A0"/>
          </a:solidFill>
          <a:ln>
            <a:solidFill>
              <a:srgbClr val="208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/>
          <p:cNvSpPr/>
          <p:nvPr/>
        </p:nvSpPr>
        <p:spPr>
          <a:xfrm>
            <a:off x="-7042" y="31868026"/>
            <a:ext cx="49377600" cy="1023383"/>
          </a:xfrm>
          <a:prstGeom prst="rect">
            <a:avLst/>
          </a:prstGeom>
          <a:solidFill>
            <a:srgbClr val="2082A0"/>
          </a:solidFill>
          <a:ln>
            <a:solidFill>
              <a:srgbClr val="208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28" y="2252378"/>
            <a:ext cx="5478000" cy="239662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0157361" y="31850569"/>
            <a:ext cx="1897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5400" dirty="0" smtClean="0">
                <a:latin typeface="Lato" panose="020F0502020204030203"/>
              </a:rPr>
              <a:t>Contact : manon.goosse@uliege.be</a:t>
            </a:r>
            <a:endParaRPr lang="fr-BE" sz="5400" dirty="0">
              <a:latin typeface="Lato" panose="020F0502020204030203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605823" y="26215786"/>
            <a:ext cx="231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2082A0"/>
                </a:solidFill>
                <a:latin typeface="Lato" panose="020B0604020202020204"/>
              </a:rPr>
              <a:t>2D </a:t>
            </a:r>
            <a:r>
              <a:rPr lang="fr-FR" sz="3600" b="1" dirty="0" err="1" smtClean="0">
                <a:solidFill>
                  <a:srgbClr val="2082A0"/>
                </a:solidFill>
                <a:latin typeface="Lato" panose="020B0604020202020204"/>
              </a:rPr>
              <a:t>Video</a:t>
            </a:r>
            <a:endParaRPr lang="fr-BE" sz="3600" b="1" dirty="0">
              <a:solidFill>
                <a:srgbClr val="2082A0"/>
              </a:solidFill>
              <a:latin typeface="Lato" panose="020B0604020202020204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110224" y="26215786"/>
            <a:ext cx="322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2082A0"/>
                </a:solidFill>
                <a:latin typeface="Lato" panose="020B0604020202020204"/>
              </a:rPr>
              <a:t>360IV </a:t>
            </a:r>
            <a:r>
              <a:rPr lang="fr-FR" sz="3600" b="1" dirty="0" err="1" smtClean="0">
                <a:solidFill>
                  <a:srgbClr val="2082A0"/>
                </a:solidFill>
                <a:latin typeface="Lato" panose="020B0604020202020204"/>
              </a:rPr>
              <a:t>with</a:t>
            </a:r>
            <a:r>
              <a:rPr lang="fr-FR" sz="3600" b="1" dirty="0" smtClean="0">
                <a:solidFill>
                  <a:srgbClr val="2082A0"/>
                </a:solidFill>
                <a:latin typeface="Lato" panose="020B0604020202020204"/>
              </a:rPr>
              <a:t> </a:t>
            </a:r>
            <a:r>
              <a:rPr lang="fr-FR" sz="3600" b="1" dirty="0" err="1" smtClean="0">
                <a:solidFill>
                  <a:srgbClr val="2082A0"/>
                </a:solidFill>
                <a:latin typeface="Lato" panose="020B0604020202020204"/>
              </a:rPr>
              <a:t>cardboard</a:t>
            </a:r>
            <a:endParaRPr lang="fr-BE" sz="3600" b="1" dirty="0">
              <a:solidFill>
                <a:srgbClr val="2082A0"/>
              </a:solidFill>
              <a:latin typeface="Lato" panose="020B0604020202020204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423" y="11642518"/>
            <a:ext cx="4985034" cy="498503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68" y="9985762"/>
            <a:ext cx="3783419" cy="378341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344" y="11642518"/>
            <a:ext cx="5297884" cy="529788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6941760" y="17112390"/>
            <a:ext cx="119484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5400" b="1" dirty="0" smtClean="0">
                <a:solidFill>
                  <a:srgbClr val="2082A0"/>
                </a:solidFill>
                <a:latin typeface="Lato" panose="020B0604020202020204" charset="0"/>
              </a:rPr>
              <a:t>Decrease on AAS </a:t>
            </a:r>
            <a:r>
              <a:rPr lang="en-US" sz="5400" dirty="0" smtClean="0">
                <a:latin typeface="Lato" panose="020B0604020202020204" charset="0"/>
              </a:rPr>
              <a:t>(Cary et al. 2017)</a:t>
            </a:r>
          </a:p>
          <a:p>
            <a:pPr marL="1143000" lvl="1" indent="-685800" algn="just">
              <a:buFont typeface="Arial" panose="020B0604020202020204" pitchFamily="34" charset="0"/>
              <a:buChar char="•"/>
            </a:pPr>
            <a:r>
              <a:rPr lang="en-US" sz="5400" i="1" dirty="0" smtClean="0">
                <a:latin typeface="Lato" panose="020B0604020202020204" charset="0"/>
              </a:rPr>
              <a:t>Hostile Ageism</a:t>
            </a:r>
            <a:endParaRPr lang="en-US" sz="5400" i="1" dirty="0">
              <a:latin typeface="Lato" panose="020B0604020202020204" charset="0"/>
            </a:endParaRPr>
          </a:p>
          <a:p>
            <a:pPr marL="1600200" lvl="2" indent="-685800" algn="just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B0604020202020204" charset="0"/>
              </a:rPr>
              <a:t>Delta Score : -1.14 (SD = 2.55;           p = .</a:t>
            </a:r>
            <a:r>
              <a:rPr lang="en-US" sz="5400" dirty="0">
                <a:latin typeface="Lato" panose="020B0604020202020204" charset="0"/>
              </a:rPr>
              <a:t>003; </a:t>
            </a:r>
            <a:r>
              <a:rPr lang="en-US" sz="5400" dirty="0" smtClean="0">
                <a:latin typeface="Lato" panose="020B0604020202020204" charset="0"/>
              </a:rPr>
              <a:t>n² = 0.021</a:t>
            </a:r>
            <a:r>
              <a:rPr lang="en-US" sz="5400" dirty="0">
                <a:latin typeface="Lato" panose="020B0604020202020204" charset="0"/>
              </a:rPr>
              <a:t>)</a:t>
            </a:r>
            <a:endParaRPr lang="en-US" sz="5400" dirty="0" smtClean="0">
              <a:latin typeface="Lato" panose="020B0604020202020204" charset="0"/>
            </a:endParaRPr>
          </a:p>
          <a:p>
            <a:pPr marL="1143000" lvl="1" indent="-685800" algn="just">
              <a:buFont typeface="Arial" panose="020B0604020202020204" pitchFamily="34" charset="0"/>
              <a:buChar char="•"/>
            </a:pPr>
            <a:r>
              <a:rPr lang="en-US" sz="5400" i="1" dirty="0" smtClean="0">
                <a:latin typeface="Lato" panose="020B0604020202020204" charset="0"/>
              </a:rPr>
              <a:t>Benevolent Ageism </a:t>
            </a:r>
          </a:p>
          <a:p>
            <a:pPr marL="1600200" lvl="2" indent="-685800" algn="just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B0604020202020204" charset="0"/>
              </a:rPr>
              <a:t>No effect found (p = 0.42)</a:t>
            </a:r>
            <a:endParaRPr lang="en-US" sz="5400" dirty="0">
              <a:latin typeface="Lato" panose="020B060402020202020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5201519" y="10143237"/>
            <a:ext cx="23872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rgbClr val="2082A0"/>
                </a:solidFill>
                <a:latin typeface="Lato" panose="020B0604020202020204" charset="0"/>
              </a:rPr>
              <a:t>No condition effects </a:t>
            </a:r>
            <a:r>
              <a:rPr lang="en-US" sz="5400" dirty="0">
                <a:latin typeface="Lato" panose="020B0604020202020204" charset="0"/>
              </a:rPr>
              <a:t>were </a:t>
            </a:r>
            <a:r>
              <a:rPr lang="en-US" sz="5400" dirty="0" smtClean="0">
                <a:latin typeface="Lato" panose="020B0604020202020204" charset="0"/>
              </a:rPr>
              <a:t>revealed (</a:t>
            </a:r>
            <a:r>
              <a:rPr lang="en-US" sz="5400" i="1" dirty="0" smtClean="0">
                <a:latin typeface="Lato" panose="020B0604020202020204" charset="0"/>
              </a:rPr>
              <a:t>P</a:t>
            </a:r>
            <a:r>
              <a:rPr lang="en-US" sz="5400" dirty="0" smtClean="0">
                <a:latin typeface="Lato" panose="020B0604020202020204" charset="0"/>
              </a:rPr>
              <a:t>s = 0,54; 0,66)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Lato" panose="020B0604020202020204" charset="0"/>
              </a:rPr>
              <a:t>Significant </a:t>
            </a:r>
            <a:r>
              <a:rPr lang="en-US" sz="5400" b="1" dirty="0" smtClean="0">
                <a:solidFill>
                  <a:srgbClr val="2082A0"/>
                </a:solidFill>
                <a:latin typeface="Lato" panose="020B0604020202020204" charset="0"/>
              </a:rPr>
              <a:t>effects of time</a:t>
            </a:r>
            <a:r>
              <a:rPr lang="en-US" sz="5400" dirty="0" smtClean="0">
                <a:latin typeface="Lato" panose="020B0604020202020204" charset="0"/>
              </a:rPr>
              <a:t> were found : </a:t>
            </a:r>
            <a:endParaRPr lang="fr-BE" sz="5400" dirty="0">
              <a:latin typeface="Lato" panose="020B060402020202020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09" y="13769181"/>
            <a:ext cx="3518830" cy="351883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77821" y="21601415"/>
            <a:ext cx="3689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 panose="020F0A02020204030203"/>
                <a:cs typeface="Arial" panose="020B0604020202020204" pitchFamily="34" charset="0"/>
              </a:rPr>
              <a:t>METHODS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Lato Black" panose="020F0A02020204030203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24367" y="17635000"/>
            <a:ext cx="159050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Lato" panose="020B0604020202020204" charset="0"/>
              </a:rPr>
              <a:t>This study assess (1) the impact of the observation of counselling interview on </a:t>
            </a:r>
            <a:r>
              <a:rPr lang="en-US" sz="6000" b="1" dirty="0">
                <a:solidFill>
                  <a:srgbClr val="2082A0"/>
                </a:solidFill>
                <a:latin typeface="Lato" panose="020B0604020202020204" charset="0"/>
              </a:rPr>
              <a:t>empathy and on ageism</a:t>
            </a:r>
            <a:r>
              <a:rPr lang="en-US" sz="5400" dirty="0">
                <a:latin typeface="Lato" panose="020B0604020202020204" charset="0"/>
              </a:rPr>
              <a:t>; and (2) assess the implication of </a:t>
            </a:r>
            <a:r>
              <a:rPr lang="en-US" sz="6000" b="1" dirty="0">
                <a:solidFill>
                  <a:srgbClr val="2082A0"/>
                </a:solidFill>
                <a:latin typeface="Lato" panose="020B0604020202020204" charset="0"/>
              </a:rPr>
              <a:t>immersion degree</a:t>
            </a:r>
            <a:r>
              <a:rPr lang="en-US" sz="6000" dirty="0">
                <a:latin typeface="Lato" panose="020B0604020202020204" charset="0"/>
              </a:rPr>
              <a:t> </a:t>
            </a:r>
            <a:r>
              <a:rPr lang="en-US" sz="5400" dirty="0">
                <a:latin typeface="Lato" panose="020B0604020202020204" charset="0"/>
              </a:rPr>
              <a:t>on these potential changes</a:t>
            </a:r>
          </a:p>
          <a:p>
            <a:endParaRPr lang="fr-BE" sz="5400" dirty="0"/>
          </a:p>
        </p:txBody>
      </p:sp>
      <p:pic>
        <p:nvPicPr>
          <p:cNvPr id="48" name="Audio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>
            <a:off x="1619097" y="3998776"/>
            <a:ext cx="4202107" cy="42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17"/>
    </mc:Choice>
    <mc:Fallback xmlns="">
      <p:transition spd="slow" advTm="85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383</Words>
  <Application>Microsoft Office PowerPoint</Application>
  <PresentationFormat>Personnalisé</PresentationFormat>
  <Paragraphs>40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Lato Black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Goosse</dc:creator>
  <cp:lastModifiedBy>Manon Goosse</cp:lastModifiedBy>
  <cp:revision>45</cp:revision>
  <dcterms:created xsi:type="dcterms:W3CDTF">2021-10-06T13:03:39Z</dcterms:created>
  <dcterms:modified xsi:type="dcterms:W3CDTF">2021-11-09T15:04:40Z</dcterms:modified>
</cp:coreProperties>
</file>