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42_5D02303D.xml" ContentType="application/vnd.ms-powerpoint.comments+xml"/>
  <Override PartName="/ppt/comments/modernComment_13B_791EF615.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3" r:id="rId3"/>
    <p:sldId id="309" r:id="rId4"/>
    <p:sldId id="347" r:id="rId5"/>
    <p:sldId id="310" r:id="rId6"/>
    <p:sldId id="316" r:id="rId7"/>
    <p:sldId id="323" r:id="rId8"/>
    <p:sldId id="325" r:id="rId9"/>
    <p:sldId id="322" r:id="rId10"/>
    <p:sldId id="326" r:id="rId11"/>
    <p:sldId id="324" r:id="rId12"/>
    <p:sldId id="315" r:id="rId13"/>
    <p:sldId id="327" r:id="rId14"/>
    <p:sldId id="329" r:id="rId15"/>
    <p:sldId id="330" r:id="rId16"/>
    <p:sldId id="284" r:id="rId17"/>
    <p:sldId id="331" r:id="rId18"/>
    <p:sldId id="328" r:id="rId19"/>
    <p:sldId id="332" r:id="rId20"/>
    <p:sldId id="334" r:id="rId21"/>
    <p:sldId id="335" r:id="rId22"/>
    <p:sldId id="336" r:id="rId23"/>
    <p:sldId id="338" r:id="rId24"/>
    <p:sldId id="337" r:id="rId25"/>
    <p:sldId id="339" r:id="rId26"/>
    <p:sldId id="346" r:id="rId27"/>
    <p:sldId id="344" r:id="rId28"/>
    <p:sldId id="320" r:id="rId29"/>
    <p:sldId id="348" r:id="rId30"/>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605D9B-A469-47D8-DA2B-1BB89B8D719D}" name="David Dundas" initials="DD" userId="82ff0737e9edc7f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d Dundas" initials="DD" lastIdx="9" clrIdx="0">
    <p:extLst>
      <p:ext uri="{19B8F6BF-5375-455C-9EA6-DF929625EA0E}">
        <p15:presenceInfo xmlns:p15="http://schemas.microsoft.com/office/powerpoint/2012/main" userId="82ff0737e9edc7f4" providerId="Windows Live"/>
      </p:ext>
    </p:extLst>
  </p:cmAuthor>
  <p:cmAuthor id="2" name="Damien" initials="D" lastIdx="3" clrIdx="1">
    <p:extLst>
      <p:ext uri="{19B8F6BF-5375-455C-9EA6-DF929625EA0E}">
        <p15:presenceInfo xmlns:p15="http://schemas.microsoft.com/office/powerpoint/2012/main" userId="Dami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2921" autoAdjust="0"/>
  </p:normalViewPr>
  <p:slideViewPr>
    <p:cSldViewPr snapToGrid="0">
      <p:cViewPr varScale="1">
        <p:scale>
          <a:sx n="64" d="100"/>
          <a:sy n="64" d="100"/>
        </p:scale>
        <p:origin x="39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omments/modernComment_13B_791EF615.xml><?xml version="1.0" encoding="utf-8"?>
<p188:cmLst xmlns:a="http://schemas.openxmlformats.org/drawingml/2006/main" xmlns:r="http://schemas.openxmlformats.org/officeDocument/2006/relationships" xmlns:p188="http://schemas.microsoft.com/office/powerpoint/2018/8/main">
  <p188:cm id="{37C2D173-0EDA-4CA7-A420-28A48D226CD6}" authorId="{1E605D9B-A469-47D8-DA2B-1BB89B8D719D}" created="2021-10-17T17:14:42.304">
    <pc:sldMkLst xmlns:pc="http://schemas.microsoft.com/office/powerpoint/2013/main/command">
      <pc:docMk/>
      <pc:sldMk cId="2032072213" sldId="315"/>
    </pc:sldMkLst>
    <p188:txBody>
      <a:bodyPr/>
      <a:lstStyle/>
      <a:p>
        <a:r>
          <a:rPr lang="fr-FR"/>
          <a:t>Rather than 'forecast', would 'conditions' be more appropriate?</a:t>
        </a:r>
      </a:p>
    </p188:txBody>
  </p188:cm>
  <p188:cm id="{42E82851-DE89-4372-81D6-73AB20465D0A}" authorId="{1E605D9B-A469-47D8-DA2B-1BB89B8D719D}" created="2021-11-04T20:01:34.059">
    <pc:sldMkLst xmlns:pc="http://schemas.microsoft.com/office/powerpoint/2013/main/command">
      <pc:docMk/>
      <pc:sldMk cId="2032072213" sldId="315"/>
    </pc:sldMkLst>
    <p188:txBody>
      <a:bodyPr/>
      <a:lstStyle/>
      <a:p>
        <a:r>
          <a:rPr lang="en-GB"/>
          <a:t>probitability seems to be an amalgamation of 'profitability' and 'probability' but it is a word I don't believe exists. Do you mean 'profitability'?</a:t>
        </a:r>
      </a:p>
    </p188:txBody>
  </p188:cm>
</p188:cmLst>
</file>

<file path=ppt/comments/modernComment_142_5D02303D.xml><?xml version="1.0" encoding="utf-8"?>
<p188:cmLst xmlns:a="http://schemas.openxmlformats.org/drawingml/2006/main" xmlns:r="http://schemas.openxmlformats.org/officeDocument/2006/relationships" xmlns:p188="http://schemas.microsoft.com/office/powerpoint/2018/8/main">
  <p188:cm id="{21C02393-2DF6-8BEF-3649-1E37F3DFF8E8}" authorId="{1E605D9B-A469-47D8-DA2B-1BB89B8D719D}" created="2020-11-15T13:51:54.273">
    <pc:sldMkLst xmlns:pc="http://schemas.microsoft.com/office/powerpoint/2013/main/command">
      <pc:docMk/>
      <pc:sldMk cId="1560424509" sldId="322"/>
    </pc:sldMkLst>
    <p188:pos x="15875" y="15875"/>
    <p188:txBody>
      <a:bodyPr/>
      <a:lstStyle/>
      <a:p>
        <a:endParaRPr lang="en-US"/>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48EF80E8-9530-43E3-A493-F41F1C7B5C10}" type="datetimeFigureOut">
              <a:rPr lang="en-US" smtClean="0"/>
              <a:t>11/16/2021</a:t>
            </a:fld>
            <a:endParaRPr lang="en-US"/>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74CBB59A-0AB2-4843-ACCB-FC3380801C23}" type="slidenum">
              <a:rPr lang="en-US" smtClean="0"/>
              <a:t>‹N°›</a:t>
            </a:fld>
            <a:endParaRPr lang="en-US"/>
          </a:p>
        </p:txBody>
      </p:sp>
    </p:spTree>
    <p:extLst>
      <p:ext uri="{BB962C8B-B14F-4D97-AF65-F5344CB8AC3E}">
        <p14:creationId xmlns:p14="http://schemas.microsoft.com/office/powerpoint/2010/main" val="69093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4CBB59A-0AB2-4843-ACCB-FC3380801C23}" type="slidenum">
              <a:rPr lang="en-US" smtClean="0"/>
              <a:t>1</a:t>
            </a:fld>
            <a:endParaRPr lang="en-US"/>
          </a:p>
        </p:txBody>
      </p:sp>
    </p:spTree>
    <p:extLst>
      <p:ext uri="{BB962C8B-B14F-4D97-AF65-F5344CB8AC3E}">
        <p14:creationId xmlns:p14="http://schemas.microsoft.com/office/powerpoint/2010/main" val="205167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4CBB59A-0AB2-4843-ACCB-FC3380801C23}" type="slidenum">
              <a:rPr lang="en-US" smtClean="0"/>
              <a:t>4</a:t>
            </a:fld>
            <a:endParaRPr lang="en-US"/>
          </a:p>
        </p:txBody>
      </p:sp>
    </p:spTree>
    <p:extLst>
      <p:ext uri="{BB962C8B-B14F-4D97-AF65-F5344CB8AC3E}">
        <p14:creationId xmlns:p14="http://schemas.microsoft.com/office/powerpoint/2010/main" val="157601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99342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438515E2-FEB9-48D5-9612-265AB5515055}" type="datetimeFigureOut">
              <a:rPr lang="fr-BE" smtClean="0"/>
              <a:t>16-11-21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1052443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438515E2-FEB9-48D5-9612-265AB5515055}" type="datetimeFigureOut">
              <a:rPr lang="fr-BE" smtClean="0"/>
              <a:t>16-11-21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153995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438515E2-FEB9-48D5-9612-265AB5515055}" type="datetimeFigureOut">
              <a:rPr lang="fr-BE" smtClean="0"/>
              <a:t>16-11-21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1387927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exte du titre"/>
          <p:cNvSpPr txBox="1">
            <a:spLocks noGrp="1"/>
          </p:cNvSpPr>
          <p:nvPr>
            <p:ph type="title"/>
          </p:nvPr>
        </p:nvSpPr>
        <p:spPr>
          <a:prstGeom prst="rect">
            <a:avLst/>
          </a:prstGeom>
        </p:spPr>
        <p:txBody>
          <a:bodyPr/>
          <a:lstStyle/>
          <a:p>
            <a:r>
              <a:t>Texte du titre</a:t>
            </a:r>
          </a:p>
        </p:txBody>
      </p:sp>
      <p:sp>
        <p:nvSpPr>
          <p:cNvPr id="21"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750434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438515E2-FEB9-48D5-9612-265AB5515055}" type="datetimeFigureOut">
              <a:rPr lang="fr-BE" smtClean="0"/>
              <a:t>16-11-21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309611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438515E2-FEB9-48D5-9612-265AB5515055}" type="datetimeFigureOut">
              <a:rPr lang="fr-BE" smtClean="0"/>
              <a:t>16-11-21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12543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438515E2-FEB9-48D5-9612-265AB5515055}" type="datetimeFigureOut">
              <a:rPr lang="fr-BE" smtClean="0"/>
              <a:t>16-11-21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262092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438515E2-FEB9-48D5-9612-265AB5515055}" type="datetimeFigureOut">
              <a:rPr lang="fr-BE" smtClean="0"/>
              <a:t>16-11-21</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3092431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438515E2-FEB9-48D5-9612-265AB5515055}" type="datetimeFigureOut">
              <a:rPr lang="fr-BE" smtClean="0"/>
              <a:t>16-11-21</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87928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38515E2-FEB9-48D5-9612-265AB5515055}" type="datetimeFigureOut">
              <a:rPr lang="fr-BE" smtClean="0"/>
              <a:t>16-11-21</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3056115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38515E2-FEB9-48D5-9612-265AB5515055}" type="datetimeFigureOut">
              <a:rPr lang="fr-BE" smtClean="0"/>
              <a:t>16-11-21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164438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38515E2-FEB9-48D5-9612-265AB5515055}" type="datetimeFigureOut">
              <a:rPr lang="fr-BE" smtClean="0"/>
              <a:t>16-11-21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F6674B47-9310-47D3-9416-09900C906C9B}" type="slidenum">
              <a:rPr lang="fr-BE" smtClean="0"/>
              <a:t>‹N°›</a:t>
            </a:fld>
            <a:endParaRPr lang="fr-BE"/>
          </a:p>
        </p:txBody>
      </p:sp>
    </p:spTree>
    <p:extLst>
      <p:ext uri="{BB962C8B-B14F-4D97-AF65-F5344CB8AC3E}">
        <p14:creationId xmlns:p14="http://schemas.microsoft.com/office/powerpoint/2010/main" val="505817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515E2-FEB9-48D5-9612-265AB5515055}" type="datetimeFigureOut">
              <a:rPr lang="fr-BE" smtClean="0"/>
              <a:t>16-11-21</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74B47-9310-47D3-9416-09900C906C9B}" type="slidenum">
              <a:rPr lang="fr-BE" smtClean="0"/>
              <a:t>‹N°›</a:t>
            </a:fld>
            <a:endParaRPr lang="fr-BE"/>
          </a:p>
        </p:txBody>
      </p:sp>
    </p:spTree>
    <p:extLst>
      <p:ext uri="{BB962C8B-B14F-4D97-AF65-F5344CB8AC3E}">
        <p14:creationId xmlns:p14="http://schemas.microsoft.com/office/powerpoint/2010/main" val="418468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microsoft.com/office/2018/10/relationships/comments" Target="../comments/modernComment_13B_791EF6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hyperlink" Target="https://orbi.uliege.be/handle/2268/26482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orbi.uliege.be/handle/2268/247965"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orbi.uliege.be/handle/2268/257972"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hyperlink" Target="https://youtu.be/D8kGH94kav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orbi.uliege.be/handle/2268/264828" TargetMode="External"/><Relationship Id="rId7" Type="http://schemas.openxmlformats.org/officeDocument/2006/relationships/hyperlink" Target="https://gym-anm.readthedocs.io/en/latest/index.html" TargetMode="External"/><Relationship Id="rId2" Type="http://schemas.openxmlformats.org/officeDocument/2006/relationships/hyperlink" Target="https://orbi.uliege.be/handle/2268/232846" TargetMode="External"/><Relationship Id="rId1" Type="http://schemas.openxmlformats.org/officeDocument/2006/relationships/slideLayout" Target="../slideLayouts/slideLayout2.xml"/><Relationship Id="rId6" Type="http://schemas.openxmlformats.org/officeDocument/2006/relationships/hyperlink" Target="https://github.com/robinhenry/gym-anm" TargetMode="External"/><Relationship Id="rId5" Type="http://schemas.openxmlformats.org/officeDocument/2006/relationships/hyperlink" Target="https://orbi.uliege.be/handle/2268/257972" TargetMode="External"/><Relationship Id="rId4" Type="http://schemas.openxmlformats.org/officeDocument/2006/relationships/hyperlink" Target="https://orbi.uliege.be/handle/2268/247965"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hyperlink" Target="https://orbi.uliege.be/handle/2268/232846"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42_5D02303D.xml"/><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2532924" y="3159415"/>
            <a:ext cx="3939250" cy="9694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32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891" y="103001"/>
            <a:ext cx="9951561" cy="6657594"/>
          </a:xfrm>
          <a:prstGeom prst="rect">
            <a:avLst/>
          </a:prstGeom>
        </p:spPr>
      </p:pic>
    </p:spTree>
    <p:extLst>
      <p:ext uri="{BB962C8B-B14F-4D97-AF65-F5344CB8AC3E}">
        <p14:creationId xmlns:p14="http://schemas.microsoft.com/office/powerpoint/2010/main" val="3499088091"/>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xfrm>
            <a:off x="2159000" y="-139700"/>
            <a:ext cx="10515600" cy="1325563"/>
          </a:xfrm>
          <a:prstGeom prst="rect">
            <a:avLst/>
          </a:prstGeom>
        </p:spPr>
        <p:txBody>
          <a:bodyPr>
            <a:normAutofit/>
          </a:bodyPr>
          <a:lstStyle/>
          <a:p>
            <a:r>
              <a:rPr lang="fr-BE" sz="3600" b="1" dirty="0" err="1">
                <a:latin typeface="+mn-lt"/>
              </a:rPr>
              <a:t>Reducing</a:t>
            </a:r>
            <a:r>
              <a:rPr lang="fr-BE" sz="3600" b="1" dirty="0">
                <a:latin typeface="+mn-lt"/>
              </a:rPr>
              <a:t> the </a:t>
            </a:r>
            <a:r>
              <a:rPr lang="fr-BE" sz="3600" b="1" dirty="0" err="1">
                <a:latin typeface="+mn-lt"/>
              </a:rPr>
              <a:t>complexity</a:t>
            </a:r>
            <a:r>
              <a:rPr lang="fr-BE" sz="3600" b="1" dirty="0">
                <a:latin typeface="+mn-lt"/>
              </a:rPr>
              <a:t> of the </a:t>
            </a:r>
            <a:r>
              <a:rPr lang="fr-BE" sz="3600" b="1" dirty="0" err="1">
                <a:latin typeface="+mn-lt"/>
              </a:rPr>
              <a:t>problem</a:t>
            </a:r>
            <a:endParaRPr sz="3600" b="1" dirty="0">
              <a:latin typeface="+mn-lt"/>
            </a:endParaRPr>
          </a:p>
        </p:txBody>
      </p:sp>
      <p:sp>
        <p:nvSpPr>
          <p:cNvPr id="124" name="Content Placeholder 2"/>
          <p:cNvSpPr txBox="1">
            <a:spLocks noGrp="1"/>
          </p:cNvSpPr>
          <p:nvPr>
            <p:ph type="body" idx="1"/>
          </p:nvPr>
        </p:nvSpPr>
        <p:spPr>
          <a:xfrm>
            <a:off x="838200" y="1327211"/>
            <a:ext cx="10515600" cy="2551129"/>
          </a:xfrm>
          <a:prstGeom prst="rect">
            <a:avLst/>
          </a:prstGeom>
        </p:spPr>
        <p:txBody>
          <a:bodyPr>
            <a:noAutofit/>
          </a:bodyPr>
          <a:lstStyle>
            <a:lvl1pPr marL="0" indent="0">
              <a:buSzTx/>
              <a:buNone/>
              <a:defRPr sz="1900"/>
            </a:lvl1pPr>
          </a:lstStyle>
          <a:p>
            <a:r>
              <a:rPr lang="fr-BE" sz="2400" b="1" dirty="0"/>
              <a:t>State-</a:t>
            </a:r>
            <a:r>
              <a:rPr lang="fr-BE" sz="2400" b="1" dirty="0" err="1"/>
              <a:t>space</a:t>
            </a:r>
            <a:r>
              <a:rPr lang="fr-BE" sz="2400" b="1" dirty="0"/>
              <a:t>: </a:t>
            </a:r>
            <a:r>
              <a:rPr lang="fr-BE" sz="2400" dirty="0"/>
              <a:t> </a:t>
            </a:r>
            <a:r>
              <a:rPr lang="fr-BE" sz="2400" dirty="0" err="1"/>
              <a:t>comprised</a:t>
            </a:r>
            <a:r>
              <a:rPr lang="fr-BE" sz="2400" dirty="0"/>
              <a:t> of </a:t>
            </a:r>
            <a:r>
              <a:rPr lang="fr-BE" sz="2400" dirty="0" err="1"/>
              <a:t>what</a:t>
            </a:r>
            <a:r>
              <a:rPr lang="fr-BE" sz="2400" dirty="0"/>
              <a:t> </a:t>
            </a:r>
            <a:r>
              <a:rPr lang="fr-BE" sz="2400" dirty="0" err="1"/>
              <a:t>exists</a:t>
            </a:r>
            <a:r>
              <a:rPr lang="fr-BE" sz="2400" dirty="0"/>
              <a:t> </a:t>
            </a:r>
            <a:r>
              <a:rPr lang="fr-BE" sz="2400" dirty="0" err="1"/>
              <a:t>between</a:t>
            </a:r>
            <a:r>
              <a:rPr lang="fr-BE" sz="2400" dirty="0"/>
              <a:t> the </a:t>
            </a:r>
            <a:r>
              <a:rPr lang="fr-BE" sz="2400" dirty="0" err="1"/>
              <a:t>space</a:t>
            </a:r>
            <a:r>
              <a:rPr lang="fr-BE" sz="2400" dirty="0"/>
              <a:t> of all possible </a:t>
            </a:r>
            <a:r>
              <a:rPr lang="fr-BE" sz="2400" dirty="0" err="1"/>
              <a:t>order</a:t>
            </a:r>
            <a:r>
              <a:rPr lang="fr-BE" sz="2400" dirty="0"/>
              <a:t> books and the set of possible states for the </a:t>
            </a:r>
            <a:r>
              <a:rPr lang="fr-BE" sz="2400" dirty="0" err="1"/>
              <a:t>battery</a:t>
            </a:r>
            <a:r>
              <a:rPr lang="fr-BE" sz="2400" dirty="0"/>
              <a:t>. </a:t>
            </a:r>
            <a:r>
              <a:rPr lang="fr-BE" sz="2400" i="1" dirty="0"/>
              <a:t>Solution</a:t>
            </a:r>
            <a:r>
              <a:rPr lang="fr-BE" sz="2400" dirty="0"/>
              <a:t>: </a:t>
            </a:r>
            <a:r>
              <a:rPr lang="fr-BE" sz="2400" dirty="0" err="1"/>
              <a:t>reduction</a:t>
            </a:r>
            <a:r>
              <a:rPr lang="fr-BE" sz="2400" dirty="0"/>
              <a:t> of the </a:t>
            </a:r>
            <a:r>
              <a:rPr lang="fr-BE" sz="2400" dirty="0" err="1"/>
              <a:t>order</a:t>
            </a:r>
            <a:r>
              <a:rPr lang="fr-BE" sz="2400" dirty="0"/>
              <a:t> book by </a:t>
            </a:r>
            <a:r>
              <a:rPr lang="fr-BE" sz="2400" dirty="0" err="1"/>
              <a:t>representing</a:t>
            </a:r>
            <a:r>
              <a:rPr lang="fr-BE" sz="2400" dirty="0"/>
              <a:t> </a:t>
            </a:r>
            <a:r>
              <a:rPr lang="fr-BE" sz="2400" dirty="0" err="1"/>
              <a:t>it</a:t>
            </a:r>
            <a:r>
              <a:rPr lang="fr-BE" sz="2400" dirty="0"/>
              <a:t> </a:t>
            </a:r>
            <a:r>
              <a:rPr lang="fr-BE" sz="2400" dirty="0" err="1"/>
              <a:t>through</a:t>
            </a:r>
            <a:r>
              <a:rPr lang="fr-BE" sz="2400" dirty="0"/>
              <a:t> simple </a:t>
            </a:r>
            <a:r>
              <a:rPr lang="fr-BE" sz="2400" dirty="0" err="1"/>
              <a:t>features</a:t>
            </a:r>
            <a:r>
              <a:rPr lang="fr-BE" sz="2400" dirty="0"/>
              <a:t>.</a:t>
            </a:r>
          </a:p>
          <a:p>
            <a:endParaRPr lang="fr-BE" sz="2400" dirty="0"/>
          </a:p>
          <a:p>
            <a:r>
              <a:rPr lang="fr-BE" sz="2400" b="1" dirty="0"/>
              <a:t>Action </a:t>
            </a:r>
            <a:r>
              <a:rPr lang="fr-BE" sz="2400" b="1" dirty="0" err="1"/>
              <a:t>space</a:t>
            </a:r>
            <a:r>
              <a:rPr lang="fr-BE" sz="2400" b="1" dirty="0"/>
              <a:t>: </a:t>
            </a:r>
            <a:r>
              <a:rPr lang="fr-BE" sz="2400" dirty="0" err="1"/>
              <a:t>Number</a:t>
            </a:r>
            <a:r>
              <a:rPr lang="fr-BE" sz="2400" dirty="0"/>
              <a:t> of actions at one instant </a:t>
            </a:r>
            <a:r>
              <a:rPr lang="fr-BE" sz="2400" dirty="0" err="1"/>
              <a:t>equal</a:t>
            </a:r>
            <a:r>
              <a:rPr lang="fr-BE" sz="2400" dirty="0"/>
              <a:t> to the </a:t>
            </a:r>
            <a:r>
              <a:rPr lang="fr-BE" sz="2400" dirty="0" err="1"/>
              <a:t>number</a:t>
            </a:r>
            <a:r>
              <a:rPr lang="fr-BE" sz="2400" dirty="0"/>
              <a:t> of </a:t>
            </a:r>
            <a:r>
              <a:rPr lang="fr-BE" sz="2400" dirty="0" err="1"/>
              <a:t>elements</a:t>
            </a:r>
            <a:r>
              <a:rPr lang="fr-BE" sz="2400" dirty="0"/>
              <a:t> in the </a:t>
            </a:r>
            <a:r>
              <a:rPr lang="fr-BE" sz="2400" dirty="0" err="1"/>
              <a:t>order</a:t>
            </a:r>
            <a:r>
              <a:rPr lang="fr-BE" sz="2400" dirty="0"/>
              <a:t> book plus one, and the power setting for the </a:t>
            </a:r>
            <a:r>
              <a:rPr lang="fr-BE" sz="2400" dirty="0" err="1"/>
              <a:t>battery</a:t>
            </a:r>
            <a:r>
              <a:rPr lang="fr-BE" sz="2400" dirty="0"/>
              <a:t>. </a:t>
            </a:r>
            <a:r>
              <a:rPr lang="fr-BE" sz="2400" i="1" dirty="0"/>
              <a:t>Solution</a:t>
            </a:r>
            <a:r>
              <a:rPr lang="fr-BE" sz="2400" dirty="0"/>
              <a:t>: </a:t>
            </a:r>
            <a:r>
              <a:rPr lang="fr-BE" sz="2400" dirty="0" err="1"/>
              <a:t>defining</a:t>
            </a:r>
            <a:r>
              <a:rPr lang="fr-BE" sz="2400" dirty="0"/>
              <a:t> </a:t>
            </a:r>
            <a:r>
              <a:rPr lang="fr-BE" sz="2400" dirty="0" err="1"/>
              <a:t>two</a:t>
            </a:r>
            <a:r>
              <a:rPr lang="fr-BE" sz="2400" dirty="0"/>
              <a:t> high-</a:t>
            </a:r>
            <a:r>
              <a:rPr lang="fr-BE" sz="2400" dirty="0" err="1"/>
              <a:t>level</a:t>
            </a:r>
            <a:r>
              <a:rPr lang="fr-BE" sz="2400" dirty="0"/>
              <a:t> actions </a:t>
            </a:r>
            <a:r>
              <a:rPr lang="fr-BE" sz="2400" dirty="0" err="1"/>
              <a:t>namely</a:t>
            </a:r>
            <a:r>
              <a:rPr lang="fr-BE" sz="2400" dirty="0"/>
              <a:t>, </a:t>
            </a:r>
            <a:r>
              <a:rPr lang="fr-BE" sz="2400" dirty="0" err="1"/>
              <a:t>Idle</a:t>
            </a:r>
            <a:r>
              <a:rPr lang="fr-BE" sz="2400" dirty="0"/>
              <a:t> or Trade. The Trade action </a:t>
            </a:r>
            <a:r>
              <a:rPr lang="fr-BE" sz="2400" dirty="0" err="1"/>
              <a:t>grabs</a:t>
            </a:r>
            <a:r>
              <a:rPr lang="fr-BE" sz="2400" dirty="0"/>
              <a:t> </a:t>
            </a:r>
            <a:r>
              <a:rPr lang="fr-BE" sz="2400" dirty="0" err="1"/>
              <a:t>orders</a:t>
            </a:r>
            <a:r>
              <a:rPr lang="fr-BE" sz="2400" dirty="0"/>
              <a:t> and </a:t>
            </a:r>
            <a:r>
              <a:rPr lang="fr-BE" sz="2400" dirty="0" err="1"/>
              <a:t>computes</a:t>
            </a:r>
            <a:r>
              <a:rPr lang="fr-BE" sz="2400" dirty="0"/>
              <a:t> all future settings of the </a:t>
            </a:r>
            <a:r>
              <a:rPr lang="fr-BE" sz="2400" dirty="0" err="1"/>
              <a:t>battery</a:t>
            </a:r>
            <a:r>
              <a:rPr lang="fr-BE" sz="2400" dirty="0"/>
              <a:t> to </a:t>
            </a:r>
            <a:r>
              <a:rPr lang="fr-BE" sz="2400" dirty="0" err="1"/>
              <a:t>maximize</a:t>
            </a:r>
            <a:r>
              <a:rPr lang="fr-BE" sz="2400" dirty="0"/>
              <a:t> profits </a:t>
            </a:r>
            <a:r>
              <a:rPr lang="fr-BE" sz="2400" dirty="0" err="1"/>
              <a:t>under</a:t>
            </a:r>
            <a:r>
              <a:rPr lang="fr-BE" sz="2400" dirty="0"/>
              <a:t> the </a:t>
            </a:r>
            <a:r>
              <a:rPr lang="fr-BE" sz="2400" dirty="0" err="1"/>
              <a:t>assumption</a:t>
            </a:r>
            <a:r>
              <a:rPr lang="fr-BE" sz="2400" dirty="0"/>
              <a:t> </a:t>
            </a:r>
            <a:r>
              <a:rPr lang="fr-BE" sz="2400" dirty="0" err="1"/>
              <a:t>that</a:t>
            </a:r>
            <a:r>
              <a:rPr lang="fr-BE" sz="2400" dirty="0"/>
              <a:t> no new </a:t>
            </a:r>
            <a:r>
              <a:rPr lang="fr-BE" sz="2400" dirty="0" err="1"/>
              <a:t>orders</a:t>
            </a:r>
            <a:r>
              <a:rPr lang="fr-BE" sz="2400" dirty="0"/>
              <a:t> </a:t>
            </a:r>
            <a:r>
              <a:rPr lang="fr-BE" sz="2400" dirty="0" err="1"/>
              <a:t>will</a:t>
            </a:r>
            <a:r>
              <a:rPr lang="fr-BE" sz="2400" dirty="0"/>
              <a:t> </a:t>
            </a:r>
            <a:r>
              <a:rPr lang="fr-BE" sz="2400" dirty="0" err="1"/>
              <a:t>be</a:t>
            </a:r>
            <a:r>
              <a:rPr lang="fr-BE" sz="2400" dirty="0"/>
              <a:t> </a:t>
            </a:r>
            <a:r>
              <a:rPr lang="fr-BE" sz="2400" dirty="0" err="1"/>
              <a:t>posted</a:t>
            </a:r>
            <a:r>
              <a:rPr lang="fr-BE" sz="2400" dirty="0"/>
              <a:t> in the </a:t>
            </a:r>
            <a:r>
              <a:rPr lang="fr-BE" sz="2400" dirty="0" err="1"/>
              <a:t>order</a:t>
            </a:r>
            <a:r>
              <a:rPr lang="fr-BE" sz="2400" dirty="0"/>
              <a:t> book and </a:t>
            </a:r>
            <a:r>
              <a:rPr lang="fr-BE" sz="2400" dirty="0" err="1"/>
              <a:t>that</a:t>
            </a:r>
            <a:r>
              <a:rPr lang="fr-BE" sz="2400" dirty="0"/>
              <a:t> the system </a:t>
            </a:r>
            <a:r>
              <a:rPr lang="fr-BE" sz="2400" dirty="0" err="1"/>
              <a:t>should</a:t>
            </a:r>
            <a:r>
              <a:rPr lang="fr-BE" sz="2400" dirty="0"/>
              <a:t> </a:t>
            </a:r>
            <a:r>
              <a:rPr lang="fr-BE" sz="2400" dirty="0" err="1"/>
              <a:t>be</a:t>
            </a:r>
            <a:r>
              <a:rPr lang="fr-BE" sz="2400" dirty="0"/>
              <a:t> </a:t>
            </a:r>
            <a:r>
              <a:rPr lang="fr-BE" sz="2400" dirty="0" err="1"/>
              <a:t>balanced</a:t>
            </a:r>
            <a:r>
              <a:rPr lang="fr-BE" sz="2400" dirty="0"/>
              <a:t> all the time.</a:t>
            </a:r>
          </a:p>
          <a:p>
            <a:endParaRPr lang="fr-BE" sz="2400" dirty="0"/>
          </a:p>
          <a:p>
            <a:r>
              <a:rPr lang="fr-BE" sz="2400" b="1" dirty="0" err="1"/>
              <a:t>Adversarial</a:t>
            </a:r>
            <a:r>
              <a:rPr lang="fr-BE" sz="2400" b="1" dirty="0"/>
              <a:t> setting: </a:t>
            </a:r>
            <a:r>
              <a:rPr lang="fr-BE" sz="2400" dirty="0" err="1"/>
              <a:t>When</a:t>
            </a:r>
            <a:r>
              <a:rPr lang="fr-BE" sz="2400" dirty="0"/>
              <a:t> </a:t>
            </a:r>
            <a:r>
              <a:rPr lang="fr-BE" sz="2400" dirty="0" err="1"/>
              <a:t>you</a:t>
            </a:r>
            <a:r>
              <a:rPr lang="fr-BE" sz="2400" dirty="0"/>
              <a:t> </a:t>
            </a:r>
            <a:r>
              <a:rPr lang="fr-BE" sz="2400" dirty="0" err="1"/>
              <a:t>play</a:t>
            </a:r>
            <a:r>
              <a:rPr lang="fr-BE" sz="2400" dirty="0"/>
              <a:t> </a:t>
            </a:r>
            <a:r>
              <a:rPr lang="fr-BE" sz="2400" dirty="0" err="1"/>
              <a:t>with</a:t>
            </a:r>
            <a:r>
              <a:rPr lang="fr-BE" sz="2400" dirty="0"/>
              <a:t> </a:t>
            </a:r>
            <a:r>
              <a:rPr lang="fr-BE" sz="2400" dirty="0" err="1"/>
              <a:t>markets</a:t>
            </a:r>
            <a:r>
              <a:rPr lang="fr-BE" sz="2400" dirty="0"/>
              <a:t>, </a:t>
            </a:r>
            <a:r>
              <a:rPr lang="fr-BE" sz="2400" dirty="0" err="1"/>
              <a:t>you</a:t>
            </a:r>
            <a:r>
              <a:rPr lang="fr-BE" sz="2400" dirty="0"/>
              <a:t> are </a:t>
            </a:r>
            <a:r>
              <a:rPr lang="fr-BE" sz="2400" dirty="0" err="1"/>
              <a:t>essentially</a:t>
            </a:r>
            <a:r>
              <a:rPr lang="fr-BE" sz="2400" dirty="0"/>
              <a:t> in an </a:t>
            </a:r>
            <a:r>
              <a:rPr lang="fr-BE" sz="2400" dirty="0" err="1"/>
              <a:t>adversarial</a:t>
            </a:r>
            <a:r>
              <a:rPr lang="fr-BE" sz="2400" dirty="0"/>
              <a:t> setting, but </a:t>
            </a:r>
            <a:r>
              <a:rPr lang="fr-BE" sz="2400" dirty="0" err="1"/>
              <a:t>we</a:t>
            </a:r>
            <a:r>
              <a:rPr lang="fr-BE" sz="2400" dirty="0"/>
              <a:t> have </a:t>
            </a:r>
            <a:r>
              <a:rPr lang="fr-BE" sz="2400" dirty="0" err="1"/>
              <a:t>used</a:t>
            </a:r>
            <a:r>
              <a:rPr lang="fr-BE" sz="2400" dirty="0"/>
              <a:t> an RL </a:t>
            </a:r>
            <a:r>
              <a:rPr lang="fr-BE" sz="2400" dirty="0" err="1"/>
              <a:t>algorithm</a:t>
            </a:r>
            <a:r>
              <a:rPr lang="fr-BE" sz="2400" dirty="0"/>
              <a:t> </a:t>
            </a:r>
            <a:r>
              <a:rPr lang="fr-BE" sz="2400" dirty="0" err="1"/>
              <a:t>designed</a:t>
            </a:r>
            <a:r>
              <a:rPr lang="fr-BE" sz="2400" dirty="0"/>
              <a:t> for a non-</a:t>
            </a:r>
            <a:r>
              <a:rPr lang="fr-BE" sz="2400" dirty="0" err="1"/>
              <a:t>adversarial</a:t>
            </a:r>
            <a:r>
              <a:rPr lang="fr-BE" sz="2400" dirty="0"/>
              <a:t> setting for training </a:t>
            </a:r>
            <a:r>
              <a:rPr lang="fr-BE" sz="2400" dirty="0" err="1"/>
              <a:t>our</a:t>
            </a:r>
            <a:r>
              <a:rPr lang="fr-BE" sz="2400" dirty="0"/>
              <a:t> agent. This </a:t>
            </a:r>
            <a:r>
              <a:rPr lang="fr-BE" sz="2400" dirty="0" err="1"/>
              <a:t>is</a:t>
            </a:r>
            <a:r>
              <a:rPr lang="fr-BE" sz="2400" dirty="0"/>
              <a:t> a </a:t>
            </a:r>
            <a:r>
              <a:rPr lang="fr-BE" sz="2400" dirty="0" err="1"/>
              <a:t>reasonable</a:t>
            </a:r>
            <a:r>
              <a:rPr lang="fr-BE" sz="2400" dirty="0"/>
              <a:t> solution if </a:t>
            </a:r>
            <a:r>
              <a:rPr lang="fr-BE" sz="2400" dirty="0" err="1"/>
              <a:t>you</a:t>
            </a:r>
            <a:r>
              <a:rPr lang="fr-BE" sz="2400" dirty="0"/>
              <a:t> are not a </a:t>
            </a:r>
            <a:r>
              <a:rPr lang="fr-BE" sz="2400" dirty="0" err="1"/>
              <a:t>too</a:t>
            </a:r>
            <a:r>
              <a:rPr lang="fr-BE" sz="2400" dirty="0"/>
              <a:t> big a </a:t>
            </a:r>
            <a:r>
              <a:rPr lang="fr-BE" sz="2400" dirty="0" err="1"/>
              <a:t>player</a:t>
            </a:r>
            <a:r>
              <a:rPr lang="fr-BE" sz="2400" dirty="0"/>
              <a:t> in the </a:t>
            </a:r>
            <a:r>
              <a:rPr lang="fr-BE" sz="2400" dirty="0" err="1"/>
              <a:t>market</a:t>
            </a:r>
            <a:r>
              <a:rPr lang="fr-BE" sz="2400" dirty="0"/>
              <a:t>. </a:t>
            </a:r>
          </a:p>
        </p:txBody>
      </p:sp>
      <p:sp>
        <p:nvSpPr>
          <p:cNvPr id="2" name="Espace réservé du numéro de diapositive 1">
            <a:extLst>
              <a:ext uri="{FF2B5EF4-FFF2-40B4-BE49-F238E27FC236}">
                <a16:creationId xmlns:a16="http://schemas.microsoft.com/office/drawing/2014/main" id="{08C20519-AC33-3A46-A8BB-D1CDC5B73EA3}"/>
              </a:ext>
            </a:extLst>
          </p:cNvPr>
          <p:cNvSpPr>
            <a:spLocks noGrp="1"/>
          </p:cNvSpPr>
          <p:nvPr>
            <p:ph type="sldNum" sz="quarter" idx="2"/>
          </p:nvPr>
        </p:nvSpPr>
        <p:spPr/>
        <p:txBody>
          <a:bodyPr/>
          <a:lstStyle/>
          <a:p>
            <a:fld id="{86CB4B4D-7CA3-9044-876B-883B54F8677D}" type="slidenum">
              <a:rPr lang="fr-BE" smtClean="0"/>
              <a:t>10</a:t>
            </a:fld>
            <a:endParaRPr lang="fr-BE"/>
          </a:p>
        </p:txBody>
      </p:sp>
    </p:spTree>
    <p:extLst>
      <p:ext uri="{BB962C8B-B14F-4D97-AF65-F5344CB8AC3E}">
        <p14:creationId xmlns:p14="http://schemas.microsoft.com/office/powerpoint/2010/main" val="415776865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xfrm>
            <a:off x="2044700" y="-92894"/>
            <a:ext cx="10515600" cy="1325563"/>
          </a:xfrm>
          <a:prstGeom prst="rect">
            <a:avLst/>
          </a:prstGeom>
        </p:spPr>
        <p:txBody>
          <a:bodyPr>
            <a:normAutofit/>
          </a:bodyPr>
          <a:lstStyle/>
          <a:p>
            <a:r>
              <a:rPr lang="fr-BE" sz="3600" b="1" dirty="0">
                <a:latin typeface="+mn-lt"/>
              </a:rPr>
              <a:t>The </a:t>
            </a:r>
            <a:r>
              <a:rPr lang="fr-BE" sz="3600" b="1" dirty="0" err="1">
                <a:latin typeface="+mn-lt"/>
              </a:rPr>
              <a:t>way</a:t>
            </a:r>
            <a:r>
              <a:rPr lang="fr-BE" sz="3600" b="1" dirty="0">
                <a:latin typeface="+mn-lt"/>
              </a:rPr>
              <a:t> the </a:t>
            </a:r>
            <a:r>
              <a:rPr lang="fr-BE" sz="3600" b="1" dirty="0" err="1">
                <a:latin typeface="+mn-lt"/>
              </a:rPr>
              <a:t>learning</a:t>
            </a:r>
            <a:r>
              <a:rPr lang="fr-BE" sz="3600" b="1" dirty="0">
                <a:latin typeface="+mn-lt"/>
              </a:rPr>
              <a:t> has been </a:t>
            </a:r>
            <a:r>
              <a:rPr lang="fr-BE" sz="3600" b="1" dirty="0" err="1">
                <a:latin typeface="+mn-lt"/>
              </a:rPr>
              <a:t>done</a:t>
            </a:r>
            <a:endParaRPr sz="3600" b="1" dirty="0">
              <a:latin typeface="+mn-lt"/>
            </a:endParaRPr>
          </a:p>
        </p:txBody>
      </p:sp>
      <p:sp>
        <p:nvSpPr>
          <p:cNvPr id="124" name="Content Placeholder 2"/>
          <p:cNvSpPr txBox="1">
            <a:spLocks noGrp="1"/>
          </p:cNvSpPr>
          <p:nvPr>
            <p:ph type="body" idx="1"/>
          </p:nvPr>
        </p:nvSpPr>
        <p:spPr>
          <a:xfrm>
            <a:off x="838200" y="1597794"/>
            <a:ext cx="10515600" cy="4758556"/>
          </a:xfrm>
          <a:prstGeom prst="rect">
            <a:avLst/>
          </a:prstGeom>
        </p:spPr>
        <p:txBody>
          <a:bodyPr>
            <a:normAutofit lnSpcReduction="10000"/>
          </a:bodyPr>
          <a:lstStyle>
            <a:lvl1pPr marL="0" indent="0">
              <a:buSzTx/>
              <a:buNone/>
              <a:defRPr sz="1900"/>
            </a:lvl1pPr>
          </a:lstStyle>
          <a:p>
            <a:r>
              <a:rPr lang="fr-BE" sz="2400" dirty="0" err="1"/>
              <a:t>Trajectories</a:t>
            </a:r>
            <a:r>
              <a:rPr lang="fr-BE" sz="2400" dirty="0"/>
              <a:t> have been </a:t>
            </a:r>
            <a:r>
              <a:rPr lang="fr-BE" sz="2400" dirty="0" err="1"/>
              <a:t>generated</a:t>
            </a:r>
            <a:r>
              <a:rPr lang="fr-BE" sz="2400" dirty="0"/>
              <a:t> by an RL agent </a:t>
            </a:r>
            <a:r>
              <a:rPr lang="fr-BE" sz="2400" dirty="0" err="1"/>
              <a:t>interacting</a:t>
            </a:r>
            <a:r>
              <a:rPr lang="fr-BE" sz="2400" dirty="0"/>
              <a:t> </a:t>
            </a:r>
            <a:r>
              <a:rPr lang="fr-BE" sz="2400" dirty="0" err="1"/>
              <a:t>with</a:t>
            </a:r>
            <a:r>
              <a:rPr lang="fr-BE" sz="2400" dirty="0"/>
              <a:t> the ‘training part’ of the </a:t>
            </a:r>
            <a:r>
              <a:rPr lang="fr-BE" sz="2400" dirty="0" err="1"/>
              <a:t>order</a:t>
            </a:r>
            <a:r>
              <a:rPr lang="fr-BE" sz="2400" dirty="0"/>
              <a:t> book and the </a:t>
            </a:r>
            <a:r>
              <a:rPr lang="fr-BE" sz="2400" dirty="0" err="1"/>
              <a:t>battery</a:t>
            </a:r>
            <a:r>
              <a:rPr lang="fr-BE" sz="2400" dirty="0"/>
              <a:t>. An Epsilon-</a:t>
            </a:r>
            <a:r>
              <a:rPr lang="fr-BE" sz="2400" dirty="0" err="1"/>
              <a:t>greedy</a:t>
            </a:r>
            <a:r>
              <a:rPr lang="fr-BE" sz="2400" dirty="0"/>
              <a:t> </a:t>
            </a:r>
            <a:r>
              <a:rPr lang="fr-BE" sz="2400" dirty="0" err="1"/>
              <a:t>policy</a:t>
            </a:r>
            <a:r>
              <a:rPr lang="fr-BE" sz="2400" dirty="0"/>
              <a:t> </a:t>
            </a:r>
            <a:r>
              <a:rPr lang="fr-BE" sz="2400" dirty="0" err="1"/>
              <a:t>is</a:t>
            </a:r>
            <a:r>
              <a:rPr lang="fr-BE" sz="2400" dirty="0"/>
              <a:t> </a:t>
            </a:r>
            <a:r>
              <a:rPr lang="fr-BE" sz="2400" dirty="0" err="1"/>
              <a:t>used</a:t>
            </a:r>
            <a:r>
              <a:rPr lang="fr-BE" sz="2400" dirty="0"/>
              <a:t>. </a:t>
            </a:r>
          </a:p>
          <a:p>
            <a:endParaRPr lang="fr-BE" sz="2400" dirty="0"/>
          </a:p>
          <a:p>
            <a:r>
              <a:rPr lang="fr-BE" sz="2400" dirty="0" smtClean="0"/>
              <a:t>The</a:t>
            </a:r>
            <a:r>
              <a:rPr lang="fr-BE" sz="2400" b="1" dirty="0" smtClean="0"/>
              <a:t> </a:t>
            </a:r>
            <a:r>
              <a:rPr lang="fr-BE" sz="2400" b="1" dirty="0" err="1"/>
              <a:t>Fitted</a:t>
            </a:r>
            <a:r>
              <a:rPr lang="fr-BE" sz="2400" b="1" dirty="0"/>
              <a:t> Q </a:t>
            </a:r>
            <a:r>
              <a:rPr lang="fr-BE" sz="2400" b="1" dirty="0" err="1"/>
              <a:t>Iteration</a:t>
            </a:r>
            <a:r>
              <a:rPr lang="fr-BE" sz="2400" b="1" dirty="0"/>
              <a:t> </a:t>
            </a:r>
            <a:r>
              <a:rPr lang="fr-BE" sz="2400" dirty="0" smtClean="0"/>
              <a:t>(FQI) </a:t>
            </a:r>
            <a:r>
              <a:rPr lang="fr-BE" sz="2400" dirty="0" err="1" smtClean="0"/>
              <a:t>algorithm</a:t>
            </a:r>
            <a:r>
              <a:rPr lang="fr-BE" sz="2400" b="1" dirty="0" smtClean="0"/>
              <a:t> </a:t>
            </a:r>
            <a:r>
              <a:rPr lang="fr-BE" sz="2400" dirty="0"/>
              <a:t>has been </a:t>
            </a:r>
            <a:r>
              <a:rPr lang="fr-BE" sz="2400" dirty="0" err="1"/>
              <a:t>used</a:t>
            </a:r>
            <a:r>
              <a:rPr lang="fr-BE" sz="2400" dirty="0"/>
              <a:t> for </a:t>
            </a:r>
            <a:r>
              <a:rPr lang="fr-BE" sz="2400" dirty="0" err="1" smtClean="0"/>
              <a:t>extracting</a:t>
            </a:r>
            <a:r>
              <a:rPr lang="fr-BE" sz="2400" dirty="0" smtClean="0"/>
              <a:t> high-</a:t>
            </a:r>
            <a:r>
              <a:rPr lang="fr-BE" sz="2400" dirty="0" err="1" smtClean="0"/>
              <a:t>performing</a:t>
            </a:r>
            <a:r>
              <a:rPr lang="fr-BE" sz="2400" dirty="0" smtClean="0"/>
              <a:t> </a:t>
            </a:r>
            <a:r>
              <a:rPr lang="fr-BE" sz="2400" dirty="0" err="1" smtClean="0"/>
              <a:t>policies</a:t>
            </a:r>
            <a:r>
              <a:rPr lang="fr-BE" sz="2400" dirty="0" smtClean="0"/>
              <a:t> </a:t>
            </a:r>
            <a:r>
              <a:rPr lang="fr-BE" sz="2400" dirty="0" err="1" smtClean="0"/>
              <a:t>from</a:t>
            </a:r>
            <a:r>
              <a:rPr lang="fr-BE" sz="2400" dirty="0" smtClean="0"/>
              <a:t> </a:t>
            </a:r>
            <a:r>
              <a:rPr lang="fr-BE" sz="2400" dirty="0"/>
              <a:t>the </a:t>
            </a:r>
            <a:r>
              <a:rPr lang="fr-BE" sz="2400" dirty="0" err="1"/>
              <a:t>trajectories</a:t>
            </a:r>
            <a:r>
              <a:rPr lang="fr-BE" sz="2400" dirty="0"/>
              <a:t>. Due to the </a:t>
            </a:r>
            <a:r>
              <a:rPr lang="fr-BE" sz="2400" dirty="0" err="1"/>
              <a:t>finite</a:t>
            </a:r>
            <a:r>
              <a:rPr lang="fr-BE" sz="2400" dirty="0"/>
              <a:t> time setting of the </a:t>
            </a:r>
            <a:r>
              <a:rPr lang="fr-BE" sz="2400" dirty="0" err="1"/>
              <a:t>problem</a:t>
            </a:r>
            <a:r>
              <a:rPr lang="fr-BE" sz="2400" dirty="0"/>
              <a:t>, one Q-</a:t>
            </a:r>
            <a:r>
              <a:rPr lang="fr-BE" sz="2400" dirty="0" err="1"/>
              <a:t>function</a:t>
            </a:r>
            <a:r>
              <a:rPr lang="fr-BE" sz="2400" dirty="0"/>
              <a:t> has been </a:t>
            </a:r>
            <a:r>
              <a:rPr lang="fr-BE" sz="2400" dirty="0" err="1"/>
              <a:t>learned</a:t>
            </a:r>
            <a:r>
              <a:rPr lang="fr-BE" sz="2400" dirty="0"/>
              <a:t> for </a:t>
            </a:r>
            <a:r>
              <a:rPr lang="fr-BE" sz="2400" dirty="0" err="1"/>
              <a:t>each</a:t>
            </a:r>
            <a:r>
              <a:rPr lang="fr-BE" sz="2400" dirty="0"/>
              <a:t> time </a:t>
            </a:r>
            <a:r>
              <a:rPr lang="fr-BE" sz="2400" dirty="0" err="1"/>
              <a:t>step</a:t>
            </a:r>
            <a:r>
              <a:rPr lang="fr-BE" sz="2400" dirty="0"/>
              <a:t> </a:t>
            </a:r>
            <a:r>
              <a:rPr lang="fr-BE" sz="2400" i="1" dirty="0"/>
              <a:t>t. </a:t>
            </a:r>
            <a:endParaRPr lang="fr-BE" sz="2400" dirty="0"/>
          </a:p>
          <a:p>
            <a:endParaRPr lang="fr-BE" sz="2400" dirty="0"/>
          </a:p>
          <a:p>
            <a:r>
              <a:rPr lang="fr-BE" sz="2400" dirty="0"/>
              <a:t>Approximation architecture made of one layer of LSTM </a:t>
            </a:r>
            <a:r>
              <a:rPr lang="fr-BE" sz="2400" dirty="0" err="1"/>
              <a:t>neurons</a:t>
            </a:r>
            <a:r>
              <a:rPr lang="fr-BE" sz="2400" dirty="0"/>
              <a:t> and </a:t>
            </a:r>
            <a:r>
              <a:rPr lang="en-US" sz="2400" dirty="0"/>
              <a:t>five fully connected </a:t>
            </a:r>
            <a:r>
              <a:rPr lang="fr-BE" sz="2400" dirty="0" err="1" smtClean="0"/>
              <a:t>feedd-forward</a:t>
            </a:r>
            <a:r>
              <a:rPr lang="fr-BE" sz="2400" dirty="0" smtClean="0"/>
              <a:t> </a:t>
            </a:r>
            <a:r>
              <a:rPr lang="en-US" sz="2400" dirty="0" smtClean="0"/>
              <a:t>layers</a:t>
            </a:r>
            <a:r>
              <a:rPr lang="fr-BE" sz="2400" dirty="0" smtClean="0"/>
              <a:t>. </a:t>
            </a:r>
            <a:endParaRPr lang="fr-BE" sz="2400" dirty="0"/>
          </a:p>
          <a:p>
            <a:endParaRPr lang="fr-BE" sz="2400" dirty="0"/>
          </a:p>
          <a:p>
            <a:r>
              <a:rPr lang="fr-BE" sz="2400" dirty="0"/>
              <a:t>The </a:t>
            </a:r>
            <a:r>
              <a:rPr lang="fr-BE" sz="2400" dirty="0" err="1"/>
              <a:t>quality</a:t>
            </a:r>
            <a:r>
              <a:rPr lang="fr-BE" sz="2400" dirty="0"/>
              <a:t> of the </a:t>
            </a:r>
            <a:r>
              <a:rPr lang="fr-BE" sz="2400" dirty="0" err="1"/>
              <a:t>policy</a:t>
            </a:r>
            <a:r>
              <a:rPr lang="fr-BE" sz="2400" dirty="0"/>
              <a:t> </a:t>
            </a:r>
            <a:r>
              <a:rPr lang="fr-BE" sz="2400" dirty="0" err="1"/>
              <a:t>is</a:t>
            </a:r>
            <a:r>
              <a:rPr lang="fr-BE" sz="2400" dirty="0"/>
              <a:t> </a:t>
            </a:r>
            <a:r>
              <a:rPr lang="fr-BE" sz="2400" dirty="0" err="1"/>
              <a:t>assessed</a:t>
            </a:r>
            <a:r>
              <a:rPr lang="fr-BE" sz="2400" dirty="0"/>
              <a:t> on the ‘</a:t>
            </a:r>
            <a:r>
              <a:rPr lang="fr-BE" sz="2400" dirty="0" err="1"/>
              <a:t>testing</a:t>
            </a:r>
            <a:r>
              <a:rPr lang="fr-BE" sz="2400" dirty="0"/>
              <a:t> parts’ of the </a:t>
            </a:r>
            <a:r>
              <a:rPr lang="fr-BE" sz="2400" dirty="0" err="1"/>
              <a:t>order</a:t>
            </a:r>
            <a:r>
              <a:rPr lang="fr-BE" sz="2400" dirty="0"/>
              <a:t> book. A </a:t>
            </a:r>
            <a:r>
              <a:rPr lang="fr-BE" sz="2400" dirty="0" err="1"/>
              <a:t>comparison</a:t>
            </a:r>
            <a:r>
              <a:rPr lang="fr-BE" sz="2400" dirty="0"/>
              <a:t> </a:t>
            </a:r>
            <a:r>
              <a:rPr lang="fr-BE" sz="2400" dirty="0" err="1"/>
              <a:t>is</a:t>
            </a:r>
            <a:r>
              <a:rPr lang="fr-BE" sz="2400" dirty="0"/>
              <a:t> </a:t>
            </a:r>
            <a:r>
              <a:rPr lang="fr-BE" sz="2400" dirty="0" err="1"/>
              <a:t>done</a:t>
            </a:r>
            <a:r>
              <a:rPr lang="fr-BE" sz="2400" dirty="0"/>
              <a:t> </a:t>
            </a:r>
            <a:r>
              <a:rPr lang="fr-BE" sz="2400" dirty="0" err="1"/>
              <a:t>with</a:t>
            </a:r>
            <a:r>
              <a:rPr lang="fr-BE" sz="2400" dirty="0"/>
              <a:t> the </a:t>
            </a:r>
            <a:r>
              <a:rPr lang="fr-BE" sz="2400" dirty="0" err="1"/>
              <a:t>so-called</a:t>
            </a:r>
            <a:r>
              <a:rPr lang="fr-BE" sz="2400" dirty="0"/>
              <a:t> </a:t>
            </a:r>
            <a:r>
              <a:rPr lang="fr-BE" sz="2400" dirty="0" err="1"/>
              <a:t>rolling</a:t>
            </a:r>
            <a:r>
              <a:rPr lang="fr-BE" sz="2400" dirty="0"/>
              <a:t> </a:t>
            </a:r>
            <a:r>
              <a:rPr lang="fr-BE" sz="2400" dirty="0" err="1"/>
              <a:t>intrinsic</a:t>
            </a:r>
            <a:r>
              <a:rPr lang="fr-BE" sz="2400" dirty="0"/>
              <a:t> (RI) </a:t>
            </a:r>
            <a:r>
              <a:rPr lang="fr-BE" sz="2400" dirty="0" err="1"/>
              <a:t>policy</a:t>
            </a:r>
            <a:r>
              <a:rPr lang="fr-BE" sz="2400" dirty="0"/>
              <a:t> </a:t>
            </a:r>
            <a:r>
              <a:rPr lang="fr-BE" sz="2400" dirty="0" err="1"/>
              <a:t>that</a:t>
            </a:r>
            <a:r>
              <a:rPr lang="fr-BE" sz="2400" dirty="0"/>
              <a:t> </a:t>
            </a:r>
            <a:r>
              <a:rPr lang="fr-BE" sz="2400" dirty="0" err="1"/>
              <a:t>applies</a:t>
            </a:r>
            <a:r>
              <a:rPr lang="fr-BE" sz="2400" dirty="0"/>
              <a:t> the Trade action at </a:t>
            </a:r>
            <a:r>
              <a:rPr lang="fr-BE" sz="2400" dirty="0" err="1"/>
              <a:t>every</a:t>
            </a:r>
            <a:r>
              <a:rPr lang="fr-BE" sz="2400" dirty="0"/>
              <a:t> instant </a:t>
            </a:r>
            <a:r>
              <a:rPr lang="fr-BE" sz="2400" i="1" dirty="0"/>
              <a:t>t.</a:t>
            </a:r>
            <a:r>
              <a:rPr lang="fr-BE" sz="2400" dirty="0"/>
              <a:t> </a:t>
            </a:r>
          </a:p>
          <a:p>
            <a:endParaRPr lang="fr-BE" sz="2400" dirty="0"/>
          </a:p>
        </p:txBody>
      </p:sp>
      <p:sp>
        <p:nvSpPr>
          <p:cNvPr id="2" name="Espace réservé du numéro de diapositive 1">
            <a:extLst>
              <a:ext uri="{FF2B5EF4-FFF2-40B4-BE49-F238E27FC236}">
                <a16:creationId xmlns:a16="http://schemas.microsoft.com/office/drawing/2014/main" id="{08C20519-AC33-3A46-A8BB-D1CDC5B73EA3}"/>
              </a:ext>
            </a:extLst>
          </p:cNvPr>
          <p:cNvSpPr>
            <a:spLocks noGrp="1"/>
          </p:cNvSpPr>
          <p:nvPr>
            <p:ph type="sldNum" sz="quarter" idx="2"/>
          </p:nvPr>
        </p:nvSpPr>
        <p:spPr/>
        <p:txBody>
          <a:bodyPr/>
          <a:lstStyle/>
          <a:p>
            <a:fld id="{86CB4B4D-7CA3-9044-876B-883B54F8677D}" type="slidenum">
              <a:rPr lang="fr-BE" smtClean="0"/>
              <a:t>11</a:t>
            </a:fld>
            <a:endParaRPr lang="fr-BE"/>
          </a:p>
        </p:txBody>
      </p:sp>
    </p:spTree>
    <p:extLst>
      <p:ext uri="{BB962C8B-B14F-4D97-AF65-F5344CB8AC3E}">
        <p14:creationId xmlns:p14="http://schemas.microsoft.com/office/powerpoint/2010/main" val="377776916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1"/>
          <p:cNvSpPr txBox="1">
            <a:spLocks noGrp="1"/>
          </p:cNvSpPr>
          <p:nvPr>
            <p:ph type="title"/>
          </p:nvPr>
        </p:nvSpPr>
        <p:spPr>
          <a:xfrm>
            <a:off x="3764280" y="-106515"/>
            <a:ext cx="10515600" cy="1325563"/>
          </a:xfrm>
          <a:prstGeom prst="rect">
            <a:avLst/>
          </a:prstGeom>
        </p:spPr>
        <p:txBody>
          <a:bodyPr>
            <a:normAutofit/>
          </a:bodyPr>
          <a:lstStyle/>
          <a:p>
            <a:r>
              <a:rPr lang="fr-BE" sz="3600" dirty="0">
                <a:latin typeface="+mn-lt"/>
              </a:rPr>
              <a:t>FQI </a:t>
            </a:r>
            <a:r>
              <a:rPr lang="fr-BE" sz="3600" dirty="0" err="1">
                <a:latin typeface="+mn-lt"/>
              </a:rPr>
              <a:t>policy</a:t>
            </a:r>
            <a:r>
              <a:rPr lang="fr-BE" sz="3600" dirty="0">
                <a:latin typeface="+mn-lt"/>
              </a:rPr>
              <a:t>                 RI </a:t>
            </a:r>
            <a:r>
              <a:rPr lang="fr-BE" sz="3600" dirty="0" err="1">
                <a:latin typeface="+mn-lt"/>
              </a:rPr>
              <a:t>policy</a:t>
            </a:r>
            <a:r>
              <a:rPr lang="fr-BE" sz="3600" dirty="0">
                <a:latin typeface="+mn-lt"/>
              </a:rPr>
              <a:t>                                  </a:t>
            </a:r>
            <a:endParaRPr sz="3600" dirty="0">
              <a:latin typeface="+mn-lt"/>
            </a:endParaRPr>
          </a:p>
        </p:txBody>
      </p:sp>
      <p:sp>
        <p:nvSpPr>
          <p:cNvPr id="2" name="Espace réservé du numéro de diapositive 1">
            <a:extLst>
              <a:ext uri="{FF2B5EF4-FFF2-40B4-BE49-F238E27FC236}">
                <a16:creationId xmlns:a16="http://schemas.microsoft.com/office/drawing/2014/main" id="{198FA4C9-B873-F64F-9D83-4FDECEB41F7F}"/>
              </a:ext>
            </a:extLst>
          </p:cNvPr>
          <p:cNvSpPr>
            <a:spLocks noGrp="1"/>
          </p:cNvSpPr>
          <p:nvPr>
            <p:ph type="sldNum" sz="quarter" idx="2"/>
          </p:nvPr>
        </p:nvSpPr>
        <p:spPr>
          <a:xfrm>
            <a:off x="10141017" y="6115718"/>
            <a:ext cx="2743200" cy="365125"/>
          </a:xfrm>
        </p:spPr>
        <p:txBody>
          <a:bodyPr/>
          <a:lstStyle/>
          <a:p>
            <a:fld id="{86CB4B4D-7CA3-9044-876B-883B54F8677D}" type="slidenum">
              <a:rPr lang="fr-BE" smtClean="0"/>
              <a:t>12</a:t>
            </a:fld>
            <a:endParaRPr lang="fr-BE" dirty="0"/>
          </a:p>
        </p:txBody>
      </p:sp>
      <p:pic>
        <p:nvPicPr>
          <p:cNvPr id="3" name="Image 2"/>
          <p:cNvPicPr>
            <a:picLocks noChangeAspect="1"/>
          </p:cNvPicPr>
          <p:nvPr/>
        </p:nvPicPr>
        <p:blipFill>
          <a:blip r:embed="rId2"/>
          <a:stretch>
            <a:fillRect/>
          </a:stretch>
        </p:blipFill>
        <p:spPr>
          <a:xfrm>
            <a:off x="2251410" y="891238"/>
            <a:ext cx="4705350" cy="4286250"/>
          </a:xfrm>
          <a:prstGeom prst="rect">
            <a:avLst/>
          </a:prstGeom>
        </p:spPr>
      </p:pic>
      <p:pic>
        <p:nvPicPr>
          <p:cNvPr id="4" name="Image 3"/>
          <p:cNvPicPr>
            <a:picLocks noChangeAspect="1"/>
          </p:cNvPicPr>
          <p:nvPr/>
        </p:nvPicPr>
        <p:blipFill>
          <a:blip r:embed="rId3"/>
          <a:stretch>
            <a:fillRect/>
          </a:stretch>
        </p:blipFill>
        <p:spPr>
          <a:xfrm>
            <a:off x="7851557" y="1010800"/>
            <a:ext cx="1628775" cy="4143375"/>
          </a:xfrm>
          <a:prstGeom prst="rect">
            <a:avLst/>
          </a:prstGeom>
        </p:spPr>
      </p:pic>
      <p:sp>
        <p:nvSpPr>
          <p:cNvPr id="5" name="Rectangle 4"/>
          <p:cNvSpPr/>
          <p:nvPr/>
        </p:nvSpPr>
        <p:spPr>
          <a:xfrm>
            <a:off x="275922" y="5791537"/>
            <a:ext cx="11916077" cy="1107996"/>
          </a:xfrm>
          <a:prstGeom prst="rect">
            <a:avLst/>
          </a:prstGeom>
        </p:spPr>
        <p:txBody>
          <a:bodyPr wrap="square">
            <a:spAutoFit/>
          </a:bodyPr>
          <a:lstStyle/>
          <a:p>
            <a:r>
              <a:rPr lang="fr-BE" sz="2200" i="1" dirty="0"/>
              <a:t>V</a:t>
            </a:r>
            <a:r>
              <a:rPr lang="fr-BE" sz="2200" dirty="0"/>
              <a:t> </a:t>
            </a:r>
            <a:r>
              <a:rPr lang="fr-BE" sz="2200" dirty="0" err="1"/>
              <a:t>is</a:t>
            </a:r>
            <a:r>
              <a:rPr lang="fr-BE" sz="2200" dirty="0"/>
              <a:t> the profit per </a:t>
            </a:r>
            <a:r>
              <a:rPr lang="fr-BE" sz="2200" dirty="0" err="1"/>
              <a:t>testing</a:t>
            </a:r>
            <a:r>
              <a:rPr lang="fr-BE" sz="2200" dirty="0"/>
              <a:t> </a:t>
            </a:r>
            <a:r>
              <a:rPr lang="fr-BE" sz="2200" dirty="0" err="1"/>
              <a:t>day</a:t>
            </a:r>
            <a:r>
              <a:rPr lang="fr-BE" sz="2200" dirty="0"/>
              <a:t> and </a:t>
            </a:r>
            <a:r>
              <a:rPr lang="fr-BE" sz="2200" i="1" dirty="0"/>
              <a:t>r</a:t>
            </a:r>
            <a:r>
              <a:rPr lang="fr-BE" sz="2200" dirty="0"/>
              <a:t> </a:t>
            </a:r>
            <a:r>
              <a:rPr lang="fr-BE" sz="2200" dirty="0" err="1"/>
              <a:t>is</a:t>
            </a:r>
            <a:r>
              <a:rPr lang="fr-BE" sz="2200" dirty="0"/>
              <a:t> the </a:t>
            </a:r>
            <a:r>
              <a:rPr lang="fr-BE" sz="2200" dirty="0" err="1"/>
              <a:t>probitability</a:t>
            </a:r>
            <a:r>
              <a:rPr lang="fr-BE" sz="2200" dirty="0"/>
              <a:t> ratio </a:t>
            </a:r>
            <a:r>
              <a:rPr lang="fr-BE" sz="2200" dirty="0" err="1"/>
              <a:t>with</a:t>
            </a:r>
            <a:r>
              <a:rPr lang="fr-BE" sz="2200" dirty="0"/>
              <a:t> respect to the RI </a:t>
            </a:r>
            <a:r>
              <a:rPr lang="fr-BE" sz="2200" dirty="0" err="1"/>
              <a:t>policy</a:t>
            </a:r>
            <a:r>
              <a:rPr lang="fr-BE" sz="2200" dirty="0"/>
              <a:t>. </a:t>
            </a:r>
          </a:p>
          <a:p>
            <a:r>
              <a:rPr lang="fr-BE" sz="2200" dirty="0" err="1"/>
              <a:t>Testing</a:t>
            </a:r>
            <a:r>
              <a:rPr lang="fr-BE" sz="2200" dirty="0"/>
              <a:t> </a:t>
            </a:r>
            <a:r>
              <a:rPr lang="fr-BE" sz="2200" dirty="0" err="1"/>
              <a:t>would</a:t>
            </a:r>
            <a:r>
              <a:rPr lang="fr-BE" sz="2200" dirty="0"/>
              <a:t> </a:t>
            </a:r>
            <a:r>
              <a:rPr lang="fr-BE" sz="2200" dirty="0" err="1"/>
              <a:t>reflect</a:t>
            </a:r>
            <a:r>
              <a:rPr lang="fr-BE" sz="2200" dirty="0"/>
              <a:t> the exact real-life performances of the FQI </a:t>
            </a:r>
            <a:r>
              <a:rPr lang="fr-BE" sz="2200" dirty="0" err="1"/>
              <a:t>policy</a:t>
            </a:r>
            <a:r>
              <a:rPr lang="fr-BE" sz="2200" dirty="0"/>
              <a:t> if </a:t>
            </a:r>
            <a:r>
              <a:rPr lang="fr-BE" sz="2200" dirty="0" err="1"/>
              <a:t>its</a:t>
            </a:r>
            <a:r>
              <a:rPr lang="fr-BE" sz="2200" dirty="0"/>
              <a:t> </a:t>
            </a:r>
            <a:r>
              <a:rPr lang="fr-BE" sz="2200" dirty="0" err="1"/>
              <a:t>behavior</a:t>
            </a:r>
            <a:r>
              <a:rPr lang="fr-BE" sz="2200" dirty="0"/>
              <a:t> </a:t>
            </a:r>
            <a:r>
              <a:rPr lang="fr-BE" sz="2200" dirty="0" err="1"/>
              <a:t>would</a:t>
            </a:r>
            <a:r>
              <a:rPr lang="fr-BE" sz="2200" dirty="0"/>
              <a:t> </a:t>
            </a:r>
            <a:r>
              <a:rPr lang="fr-BE" sz="2200" dirty="0" err="1"/>
              <a:t>indeed</a:t>
            </a:r>
            <a:r>
              <a:rPr lang="fr-BE" sz="2200" dirty="0"/>
              <a:t> not influence the trading </a:t>
            </a:r>
            <a:r>
              <a:rPr lang="fr-BE" sz="2200" dirty="0" err="1"/>
              <a:t>behavior</a:t>
            </a:r>
            <a:r>
              <a:rPr lang="fr-BE" sz="2200" dirty="0"/>
              <a:t> of </a:t>
            </a:r>
            <a:r>
              <a:rPr lang="fr-BE" sz="2200" dirty="0" err="1"/>
              <a:t>other</a:t>
            </a:r>
            <a:r>
              <a:rPr lang="fr-BE" sz="2200" dirty="0"/>
              <a:t> agents.</a:t>
            </a:r>
          </a:p>
        </p:txBody>
      </p:sp>
    </p:spTree>
    <p:extLst>
      <p:ext uri="{BB962C8B-B14F-4D97-AF65-F5344CB8AC3E}">
        <p14:creationId xmlns:p14="http://schemas.microsoft.com/office/powerpoint/2010/main" val="2032072213"/>
      </p:ext>
    </p:extLst>
  </p:cSld>
  <p:clrMapOvr>
    <a:masterClrMapping/>
  </p:clrMapOvr>
  <p:transition spd="med"/>
  <p:extLst>
    <p:ext uri="{6950BFC3-D8DA-4A85-94F7-54DA5524770B}">
      <p188:commentRel xmlns=""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xfrm>
            <a:off x="2743200" y="0"/>
            <a:ext cx="10515600" cy="1325563"/>
          </a:xfrm>
          <a:prstGeom prst="rect">
            <a:avLst/>
          </a:prstGeom>
        </p:spPr>
        <p:txBody>
          <a:bodyPr>
            <a:normAutofit/>
          </a:bodyPr>
          <a:lstStyle/>
          <a:p>
            <a:r>
              <a:rPr lang="fr-BE" sz="3600" b="1" dirty="0" err="1">
                <a:latin typeface="+mn-lt"/>
              </a:rPr>
              <a:t>Renewable</a:t>
            </a:r>
            <a:r>
              <a:rPr lang="fr-BE" sz="3600" b="1" dirty="0">
                <a:latin typeface="+mn-lt"/>
              </a:rPr>
              <a:t> </a:t>
            </a:r>
            <a:r>
              <a:rPr lang="fr-BE" sz="3600" b="1" dirty="0" err="1">
                <a:latin typeface="+mn-lt"/>
              </a:rPr>
              <a:t>Energy</a:t>
            </a:r>
            <a:r>
              <a:rPr lang="fr-BE" sz="3600" b="1" dirty="0">
                <a:latin typeface="+mn-lt"/>
              </a:rPr>
              <a:t> </a:t>
            </a:r>
            <a:r>
              <a:rPr lang="fr-BE" sz="3600" b="1" dirty="0" err="1">
                <a:latin typeface="+mn-lt"/>
              </a:rPr>
              <a:t>Communities</a:t>
            </a:r>
            <a:endParaRPr sz="3600" b="1" dirty="0">
              <a:latin typeface="+mn-lt"/>
            </a:endParaRPr>
          </a:p>
        </p:txBody>
      </p:sp>
      <p:sp>
        <p:nvSpPr>
          <p:cNvPr id="124" name="Content Placeholder 2"/>
          <p:cNvSpPr txBox="1">
            <a:spLocks noGrp="1"/>
          </p:cNvSpPr>
          <p:nvPr>
            <p:ph type="body" idx="1"/>
          </p:nvPr>
        </p:nvSpPr>
        <p:spPr>
          <a:xfrm>
            <a:off x="838200" y="1597794"/>
            <a:ext cx="10515600" cy="4758556"/>
          </a:xfrm>
          <a:prstGeom prst="rect">
            <a:avLst/>
          </a:prstGeom>
        </p:spPr>
        <p:txBody>
          <a:bodyPr>
            <a:normAutofit/>
          </a:bodyPr>
          <a:lstStyle>
            <a:lvl1pPr marL="0" indent="0">
              <a:buSzTx/>
              <a:buNone/>
              <a:defRPr sz="1900"/>
            </a:lvl1pPr>
          </a:lstStyle>
          <a:p>
            <a:r>
              <a:rPr lang="en-US" sz="2400" dirty="0"/>
              <a:t>The new Renewable Energy Directive 2018/2001 introduces the concept of Renewable Energy Communities (REC)</a:t>
            </a:r>
          </a:p>
          <a:p>
            <a:endParaRPr lang="en-US" sz="2400" dirty="0"/>
          </a:p>
          <a:p>
            <a:r>
              <a:rPr lang="en-US" sz="2400" dirty="0"/>
              <a:t>An REC is a </a:t>
            </a:r>
            <a:r>
              <a:rPr lang="en-US" sz="2400" dirty="0" err="1"/>
              <a:t>goup</a:t>
            </a:r>
            <a:r>
              <a:rPr lang="en-US" sz="2400" dirty="0"/>
              <a:t> of members connected to the main utility grid (often the distribution network) who consume electricity and/or produce renewable electricity. Batteries and/or flexible loads may be present in the REC. </a:t>
            </a:r>
          </a:p>
          <a:p>
            <a:endParaRPr lang="en-US" sz="2400" dirty="0"/>
          </a:p>
          <a:p>
            <a:r>
              <a:rPr lang="en-US" sz="2400" dirty="0"/>
              <a:t>Periodically, surplus electricity production is reallocated by the REC manager to the consumers through a system of </a:t>
            </a:r>
            <a:r>
              <a:rPr lang="en-US" sz="2400" b="1" dirty="0"/>
              <a:t>repartition keys</a:t>
            </a:r>
            <a:r>
              <a:rPr lang="en-US" sz="2400" dirty="0"/>
              <a:t>. These determine the fraction of the surplus of electricity production to be reallocated to each member. They define the way electricity is shared among the different members.</a:t>
            </a:r>
          </a:p>
          <a:p>
            <a:endParaRPr lang="en-US" sz="2400" dirty="0"/>
          </a:p>
          <a:p>
            <a:endParaRPr lang="fr-BE" sz="2400" dirty="0"/>
          </a:p>
        </p:txBody>
      </p:sp>
      <p:sp>
        <p:nvSpPr>
          <p:cNvPr id="2" name="Espace réservé du numéro de diapositive 1">
            <a:extLst>
              <a:ext uri="{FF2B5EF4-FFF2-40B4-BE49-F238E27FC236}">
                <a16:creationId xmlns:a16="http://schemas.microsoft.com/office/drawing/2014/main" id="{08C20519-AC33-3A46-A8BB-D1CDC5B73EA3}"/>
              </a:ext>
            </a:extLst>
          </p:cNvPr>
          <p:cNvSpPr>
            <a:spLocks noGrp="1"/>
          </p:cNvSpPr>
          <p:nvPr>
            <p:ph type="sldNum" sz="quarter" idx="2"/>
          </p:nvPr>
        </p:nvSpPr>
        <p:spPr/>
        <p:txBody>
          <a:bodyPr/>
          <a:lstStyle/>
          <a:p>
            <a:fld id="{86CB4B4D-7CA3-9044-876B-883B54F8677D}" type="slidenum">
              <a:rPr lang="fr-BE" smtClean="0"/>
              <a:t>13</a:t>
            </a:fld>
            <a:endParaRPr lang="fr-BE"/>
          </a:p>
        </p:txBody>
      </p:sp>
    </p:spTree>
    <p:extLst>
      <p:ext uri="{BB962C8B-B14F-4D97-AF65-F5344CB8AC3E}">
        <p14:creationId xmlns:p14="http://schemas.microsoft.com/office/powerpoint/2010/main" val="12479755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65697" y="1264635"/>
            <a:ext cx="5981700" cy="4543425"/>
          </a:xfrm>
          <a:prstGeom prst="rect">
            <a:avLst/>
          </a:prstGeom>
        </p:spPr>
      </p:pic>
      <p:sp>
        <p:nvSpPr>
          <p:cNvPr id="6" name="Rectangle 5"/>
          <p:cNvSpPr/>
          <p:nvPr/>
        </p:nvSpPr>
        <p:spPr>
          <a:xfrm>
            <a:off x="6096000" y="560576"/>
            <a:ext cx="6096000" cy="6001643"/>
          </a:xfrm>
          <a:prstGeom prst="rect">
            <a:avLst/>
          </a:prstGeom>
        </p:spPr>
        <p:txBody>
          <a:bodyPr>
            <a:spAutoFit/>
          </a:bodyPr>
          <a:lstStyle/>
          <a:p>
            <a:r>
              <a:rPr lang="en-US" sz="2400" dirty="0"/>
              <a:t>Each member of the REC is associated with a consumption meter (C) and a production meter (P). At each discrete time step </a:t>
            </a:r>
            <a:r>
              <a:rPr lang="en-US" sz="2400" i="1" dirty="0"/>
              <a:t>t</a:t>
            </a:r>
            <a:r>
              <a:rPr lang="en-US" sz="2400" dirty="0"/>
              <a:t>, these meters are incremented by the consumption and the production of each member during the time interval (t; t + 1], respectively. These meters are monitored at each end of a metering period by an</a:t>
            </a:r>
            <a:r>
              <a:rPr lang="en-US" sz="2400" b="1" dirty="0"/>
              <a:t> Energy Management System (EMS)</a:t>
            </a:r>
            <a:r>
              <a:rPr lang="en-US" sz="2400" dirty="0"/>
              <a:t> that controls the flexibility devices. The EMS computes optimal repartition keys with the values read from all the meters of the REC members and sends them to their respective retailers. Retailers periodically (e.g., monthly) compute the electricity bills for each REC member based on the repartition keys and sends them to their respective customers.</a:t>
            </a:r>
          </a:p>
        </p:txBody>
      </p:sp>
    </p:spTree>
    <p:extLst>
      <p:ext uri="{BB962C8B-B14F-4D97-AF65-F5344CB8AC3E}">
        <p14:creationId xmlns:p14="http://schemas.microsoft.com/office/powerpoint/2010/main" val="38743171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4100" y="238125"/>
            <a:ext cx="10515600" cy="1325563"/>
          </a:xfrm>
        </p:spPr>
        <p:txBody>
          <a:bodyPr>
            <a:normAutofit/>
          </a:bodyPr>
          <a:lstStyle/>
          <a:p>
            <a:r>
              <a:rPr lang="en-US" sz="3600" b="1" dirty="0">
                <a:latin typeface="+mn-lt"/>
              </a:rPr>
              <a:t>Controlling the REC</a:t>
            </a:r>
          </a:p>
        </p:txBody>
      </p:sp>
      <p:sp>
        <p:nvSpPr>
          <p:cNvPr id="3" name="Espace réservé du contenu 2"/>
          <p:cNvSpPr>
            <a:spLocks noGrp="1"/>
          </p:cNvSpPr>
          <p:nvPr>
            <p:ph idx="1"/>
          </p:nvPr>
        </p:nvSpPr>
        <p:spPr/>
        <p:txBody>
          <a:bodyPr>
            <a:normAutofit fontScale="77500" lnSpcReduction="20000"/>
          </a:bodyPr>
          <a:lstStyle/>
          <a:p>
            <a:pPr marL="0" indent="0">
              <a:buNone/>
            </a:pPr>
            <a:r>
              <a:rPr lang="en-US" sz="3000" dirty="0"/>
              <a:t>The problem of controlling the REC to maximize gains can be formalized as an optimal-sequential decision-making problem. More information about this rather difficult formalization</a:t>
            </a:r>
            <a:r>
              <a:rPr lang="en-US" sz="3000" dirty="0" smtClean="0"/>
              <a:t>:</a:t>
            </a:r>
          </a:p>
          <a:p>
            <a:pPr marL="0" indent="0">
              <a:buNone/>
            </a:pPr>
            <a:r>
              <a:rPr lang="en-US" sz="3000" b="1" dirty="0">
                <a:hlinkClick r:id="rId2"/>
              </a:rPr>
              <a:t>Optimal Control of Renewable Energy Communities with Controllable Assets</a:t>
            </a:r>
            <a:r>
              <a:rPr lang="en-US" sz="3000" dirty="0"/>
              <a:t/>
            </a:r>
            <a:br>
              <a:rPr lang="en-US" sz="3000" dirty="0"/>
            </a:br>
            <a:r>
              <a:rPr lang="en-US" sz="3000" cap="small" dirty="0" err="1"/>
              <a:t>Aittahar</a:t>
            </a:r>
            <a:r>
              <a:rPr lang="en-US" sz="3000" cap="small" dirty="0"/>
              <a:t>, </a:t>
            </a:r>
            <a:r>
              <a:rPr lang="en-US" sz="3000" cap="small" dirty="0" err="1"/>
              <a:t>Samy</a:t>
            </a:r>
            <a:r>
              <a:rPr lang="en-US" sz="3000" dirty="0"/>
              <a:t>; </a:t>
            </a:r>
            <a:r>
              <a:rPr lang="en-US" sz="3000" cap="small" dirty="0"/>
              <a:t>Manuel de </a:t>
            </a:r>
            <a:r>
              <a:rPr lang="en-US" sz="3000" cap="small" dirty="0" err="1"/>
              <a:t>Villena</a:t>
            </a:r>
            <a:r>
              <a:rPr lang="en-US" sz="3000" cap="small" dirty="0"/>
              <a:t> Millan, Miguel</a:t>
            </a:r>
            <a:r>
              <a:rPr lang="en-US" sz="3000" dirty="0"/>
              <a:t>; </a:t>
            </a:r>
            <a:r>
              <a:rPr lang="en-US" sz="3000" cap="small" dirty="0" err="1"/>
              <a:t>Castronovo</a:t>
            </a:r>
            <a:r>
              <a:rPr lang="en-US" sz="3000" cap="small" dirty="0"/>
              <a:t>, </a:t>
            </a:r>
            <a:r>
              <a:rPr lang="en-US" sz="3000" cap="small" dirty="0" err="1"/>
              <a:t>Michaël</a:t>
            </a:r>
            <a:r>
              <a:rPr lang="en-US" sz="3000" dirty="0"/>
              <a:t>; </a:t>
            </a:r>
            <a:r>
              <a:rPr lang="en-US" sz="3000" cap="small" dirty="0" err="1"/>
              <a:t>Boukas</a:t>
            </a:r>
            <a:r>
              <a:rPr lang="en-US" sz="3000" cap="small" dirty="0"/>
              <a:t>, </a:t>
            </a:r>
            <a:r>
              <a:rPr lang="en-US" sz="3000" cap="small" dirty="0" err="1"/>
              <a:t>Ioannis</a:t>
            </a:r>
            <a:r>
              <a:rPr lang="en-US" sz="3000" dirty="0"/>
              <a:t> et </a:t>
            </a:r>
            <a:r>
              <a:rPr lang="en-US" sz="3000" dirty="0" smtClean="0"/>
              <a:t>al. In E-print/Working </a:t>
            </a:r>
            <a:r>
              <a:rPr lang="en-US" sz="3000" dirty="0"/>
              <a:t>paper (in press)</a:t>
            </a:r>
          </a:p>
          <a:p>
            <a:pPr marL="0" indent="0">
              <a:buNone/>
            </a:pPr>
            <a:endParaRPr lang="en-US" sz="3000" dirty="0"/>
          </a:p>
          <a:p>
            <a:pPr marL="0" indent="0">
              <a:buNone/>
            </a:pPr>
            <a:endParaRPr lang="en-US" sz="3000" dirty="0"/>
          </a:p>
          <a:p>
            <a:pPr marL="0" indent="0">
              <a:buNone/>
            </a:pPr>
            <a:endParaRPr lang="en-US" sz="3000" dirty="0"/>
          </a:p>
          <a:p>
            <a:pPr marL="0" indent="0">
              <a:buNone/>
            </a:pPr>
            <a:r>
              <a:rPr lang="en-US" sz="3000" dirty="0"/>
              <a:t>It is very important to jointly optimize the repartition keys and the controllable assets.</a:t>
            </a:r>
          </a:p>
          <a:p>
            <a:pPr marL="0" indent="0">
              <a:buNone/>
            </a:pPr>
            <a:endParaRPr lang="en-US" sz="3000" dirty="0"/>
          </a:p>
          <a:p>
            <a:pPr marL="0" indent="0">
              <a:buNone/>
            </a:pPr>
            <a:r>
              <a:rPr lang="en-US" sz="3000" dirty="0"/>
              <a:t>Reinforcement learning techniques combined with load/generation prediction techniques can be used.</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61670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2688248" y="-98143"/>
            <a:ext cx="12025745" cy="1325563"/>
          </a:xfrm>
        </p:spPr>
        <p:txBody>
          <a:bodyPr>
            <a:normAutofit/>
          </a:bodyPr>
          <a:lstStyle/>
          <a:p>
            <a:r>
              <a:rPr lang="fr-BE" sz="3600" b="1" dirty="0" err="1">
                <a:latin typeface="+mn-lt"/>
                <a:cs typeface="Arial" panose="020B0604020202020204" pitchFamily="34" charset="0"/>
              </a:rPr>
              <a:t>Sizing</a:t>
            </a:r>
            <a:r>
              <a:rPr lang="fr-BE" sz="3600" b="1" dirty="0">
                <a:latin typeface="+mn-lt"/>
                <a:cs typeface="Arial" panose="020B0604020202020204" pitchFamily="34" charset="0"/>
              </a:rPr>
              <a:t> </a:t>
            </a:r>
            <a:r>
              <a:rPr lang="fr-BE" sz="3600" b="1" dirty="0" err="1">
                <a:latin typeface="+mn-lt"/>
                <a:cs typeface="Arial" panose="020B0604020202020204" pitchFamily="34" charset="0"/>
              </a:rPr>
              <a:t>complex</a:t>
            </a:r>
            <a:r>
              <a:rPr lang="fr-BE" sz="3600" b="1" dirty="0">
                <a:latin typeface="+mn-lt"/>
                <a:cs typeface="Arial" panose="020B0604020202020204" pitchFamily="34" charset="0"/>
              </a:rPr>
              <a:t> </a:t>
            </a:r>
            <a:r>
              <a:rPr lang="fr-BE" sz="3600" b="1" dirty="0" err="1">
                <a:latin typeface="+mn-lt"/>
                <a:cs typeface="Arial" panose="020B0604020202020204" pitchFamily="34" charset="0"/>
              </a:rPr>
              <a:t>energy</a:t>
            </a:r>
            <a:r>
              <a:rPr lang="fr-BE" sz="3600" b="1" dirty="0">
                <a:latin typeface="+mn-lt"/>
                <a:cs typeface="Arial" panose="020B0604020202020204" pitchFamily="34" charset="0"/>
              </a:rPr>
              <a:t> </a:t>
            </a:r>
            <a:r>
              <a:rPr lang="fr-BE" sz="3600" b="1" dirty="0" err="1">
                <a:latin typeface="+mn-lt"/>
                <a:cs typeface="Arial" panose="020B0604020202020204" pitchFamily="34" charset="0"/>
              </a:rPr>
              <a:t>systems</a:t>
            </a:r>
            <a:endParaRPr lang="fr-BE" sz="3600" b="1" dirty="0">
              <a:latin typeface="+mn-lt"/>
              <a:cs typeface="Arial" panose="020B0604020202020204" pitchFamily="34" charset="0"/>
            </a:endParaRPr>
          </a:p>
        </p:txBody>
      </p:sp>
      <p:sp>
        <p:nvSpPr>
          <p:cNvPr id="9" name="Rectangle 8"/>
          <p:cNvSpPr/>
          <p:nvPr/>
        </p:nvSpPr>
        <p:spPr>
          <a:xfrm>
            <a:off x="278280" y="1475626"/>
            <a:ext cx="11021779" cy="1569660"/>
          </a:xfrm>
          <a:prstGeom prst="rect">
            <a:avLst/>
          </a:prstGeom>
        </p:spPr>
        <p:txBody>
          <a:bodyPr wrap="square">
            <a:spAutoFit/>
          </a:bodyPr>
          <a:lstStyle/>
          <a:p>
            <a:r>
              <a:rPr lang="en-US" sz="2400" dirty="0"/>
              <a:t>Sizing an energy system refers to the process of computation of the investments that will maximize benefits when the system is operated in a (near-)optimal way.</a:t>
            </a:r>
          </a:p>
          <a:p>
            <a:endParaRPr lang="en-US" sz="2400" dirty="0"/>
          </a:p>
          <a:p>
            <a:endParaRPr lang="en-US" sz="2400" dirty="0"/>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3094" y="2536468"/>
            <a:ext cx="3984974" cy="3038832"/>
          </a:xfrm>
          <a:prstGeom prst="rect">
            <a:avLst/>
          </a:prstGeom>
        </p:spPr>
      </p:pic>
      <p:sp>
        <p:nvSpPr>
          <p:cNvPr id="2" name="Rectangle 1"/>
          <p:cNvSpPr/>
          <p:nvPr/>
        </p:nvSpPr>
        <p:spPr>
          <a:xfrm>
            <a:off x="278280" y="2536468"/>
            <a:ext cx="6988794" cy="3046988"/>
          </a:xfrm>
          <a:prstGeom prst="rect">
            <a:avLst/>
          </a:prstGeom>
        </p:spPr>
        <p:txBody>
          <a:bodyPr wrap="square">
            <a:spAutoFit/>
          </a:bodyPr>
          <a:lstStyle/>
          <a:p>
            <a:endParaRPr lang="en-US" sz="2400" dirty="0"/>
          </a:p>
          <a:p>
            <a:r>
              <a:rPr lang="en-US" sz="2400" dirty="0"/>
              <a:t>It has become more and more difficult to size modern energy systems such as a Renewable Energy Community because of the complexity of the environment they are associated with (different types of markets, dynamic grid fees, new devices such as e.g. (autonomous) electrical vehicles, power-to-X devices appearing, etc.).</a:t>
            </a:r>
          </a:p>
        </p:txBody>
      </p:sp>
      <p:sp>
        <p:nvSpPr>
          <p:cNvPr id="3" name="Rectangle 2"/>
          <p:cNvSpPr/>
          <p:nvPr/>
        </p:nvSpPr>
        <p:spPr>
          <a:xfrm>
            <a:off x="362552" y="5710535"/>
            <a:ext cx="11101136" cy="830997"/>
          </a:xfrm>
          <a:prstGeom prst="rect">
            <a:avLst/>
          </a:prstGeom>
        </p:spPr>
        <p:txBody>
          <a:bodyPr wrap="square">
            <a:spAutoFit/>
          </a:bodyPr>
          <a:lstStyle/>
          <a:p>
            <a:r>
              <a:rPr lang="en-US" sz="2400" dirty="0"/>
              <a:t>The solution we propose: the use of newly developed </a:t>
            </a:r>
            <a:r>
              <a:rPr lang="en-US" sz="2400" b="1" dirty="0"/>
              <a:t>reinforcement learning algorithms for jointly optimizing the environment and the control policies</a:t>
            </a:r>
            <a:r>
              <a:rPr lang="en-US" sz="2400" dirty="0"/>
              <a:t>.</a:t>
            </a:r>
          </a:p>
        </p:txBody>
      </p:sp>
    </p:spTree>
    <p:extLst>
      <p:ext uri="{BB962C8B-B14F-4D97-AF65-F5344CB8AC3E}">
        <p14:creationId xmlns:p14="http://schemas.microsoft.com/office/powerpoint/2010/main" val="129140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6400" y="250825"/>
            <a:ext cx="10515600" cy="1325563"/>
          </a:xfrm>
        </p:spPr>
        <p:txBody>
          <a:bodyPr>
            <a:normAutofit/>
          </a:bodyPr>
          <a:lstStyle/>
          <a:p>
            <a:r>
              <a:rPr lang="en-US" sz="3600" b="1" dirty="0">
                <a:latin typeface="+mn-lt"/>
              </a:rPr>
              <a:t>Jointly designing and controlling a system</a:t>
            </a:r>
          </a:p>
        </p:txBody>
      </p:sp>
      <p:sp>
        <p:nvSpPr>
          <p:cNvPr id="3" name="Espace réservé du contenu 2"/>
          <p:cNvSpPr>
            <a:spLocks noGrp="1"/>
          </p:cNvSpPr>
          <p:nvPr>
            <p:ph idx="1"/>
          </p:nvPr>
        </p:nvSpPr>
        <p:spPr>
          <a:xfrm>
            <a:off x="838200" y="1825624"/>
            <a:ext cx="10515600" cy="5032375"/>
          </a:xfrm>
        </p:spPr>
        <p:txBody>
          <a:bodyPr>
            <a:normAutofit fontScale="77500" lnSpcReduction="20000"/>
          </a:bodyPr>
          <a:lstStyle/>
          <a:p>
            <a:pPr marL="0" indent="0">
              <a:spcAft>
                <a:spcPts val="600"/>
              </a:spcAft>
              <a:buNone/>
            </a:pPr>
            <a:r>
              <a:rPr lang="en-US" sz="3400" dirty="0"/>
              <a:t>There are two paradigms for solving such problems: </a:t>
            </a:r>
          </a:p>
          <a:p>
            <a:pPr marL="971550" lvl="1" indent="-514350">
              <a:spcAft>
                <a:spcPts val="600"/>
              </a:spcAft>
              <a:buAutoNum type="romanLcParenBoth"/>
            </a:pPr>
            <a:r>
              <a:rPr lang="en-US" sz="3400" dirty="0"/>
              <a:t>Mathematical programming </a:t>
            </a:r>
            <a:r>
              <a:rPr lang="en-US" sz="3400" dirty="0">
                <a:cs typeface="Times New Roman" panose="02020603050405020304" pitchFamily="18" charset="0"/>
              </a:rPr>
              <a:t>→ </a:t>
            </a:r>
            <a:r>
              <a:rPr lang="en-US" sz="3400" dirty="0"/>
              <a:t>Does not account properly for </a:t>
            </a:r>
            <a:r>
              <a:rPr lang="en-US" sz="3400" dirty="0" err="1"/>
              <a:t>stochasticity</a:t>
            </a:r>
            <a:r>
              <a:rPr lang="en-US" sz="3400" dirty="0"/>
              <a:t>, non-</a:t>
            </a:r>
            <a:r>
              <a:rPr lang="en-US" sz="3400" dirty="0" err="1"/>
              <a:t>linearities</a:t>
            </a:r>
            <a:r>
              <a:rPr lang="en-US" sz="3400" dirty="0"/>
              <a:t>, etc.</a:t>
            </a:r>
          </a:p>
          <a:p>
            <a:pPr marL="971550" lvl="1" indent="-514350">
              <a:spcAft>
                <a:spcPts val="600"/>
              </a:spcAft>
              <a:buAutoNum type="romanLcParenBoth"/>
            </a:pPr>
            <a:r>
              <a:rPr lang="en-US" sz="3400" dirty="0"/>
              <a:t>Sample-based (RL) techniques </a:t>
            </a:r>
            <a:r>
              <a:rPr lang="en-US" sz="3400" dirty="0">
                <a:cs typeface="Times New Roman" panose="02020603050405020304" pitchFamily="18" charset="0"/>
              </a:rPr>
              <a:t>→ Do not scale well to complex problems. Example the </a:t>
            </a:r>
            <a:r>
              <a:rPr lang="en-US" sz="3400" dirty="0"/>
              <a:t>Joint Optimization of Design and Control (JODC) algorithm.</a:t>
            </a:r>
            <a:r>
              <a:rPr lang="en-US" sz="3400" dirty="0">
                <a:cs typeface="Times New Roman" panose="02020603050405020304" pitchFamily="18" charset="0"/>
              </a:rPr>
              <a:t> </a:t>
            </a:r>
            <a:r>
              <a:rPr lang="en-US" sz="3400" dirty="0"/>
              <a:t/>
            </a:r>
            <a:br>
              <a:rPr lang="en-US" sz="3400" dirty="0"/>
            </a:br>
            <a:r>
              <a:rPr lang="en-US" sz="3400" dirty="0"/>
              <a:t>  </a:t>
            </a:r>
          </a:p>
          <a:p>
            <a:pPr marL="0" indent="0">
              <a:spcAft>
                <a:spcPts val="600"/>
              </a:spcAft>
              <a:buNone/>
            </a:pPr>
            <a:r>
              <a:rPr lang="en-US" sz="3400" dirty="0"/>
              <a:t>We propose a hybrid algorithm called </a:t>
            </a:r>
            <a:r>
              <a:rPr lang="en-US" sz="3400" b="1" dirty="0"/>
              <a:t>Direct Environment and Policy Search (DEPS)</a:t>
            </a:r>
            <a:r>
              <a:rPr lang="en-US" sz="3400" dirty="0"/>
              <a:t>. The algorithm lies in between reinforcement learning and model-based optimization. It combines sample-based techniques with the computation of derivatives of the dynamics and the reward function for efficient solution search. More information</a:t>
            </a:r>
            <a:r>
              <a:rPr lang="en-US" sz="3400" dirty="0" smtClean="0"/>
              <a:t>:</a:t>
            </a:r>
          </a:p>
          <a:p>
            <a:pPr marL="0" indent="0">
              <a:spcAft>
                <a:spcPts val="600"/>
              </a:spcAft>
              <a:buNone/>
            </a:pPr>
            <a:r>
              <a:rPr lang="en-US" sz="3400" b="1" dirty="0" smtClean="0">
                <a:hlinkClick r:id="rId2"/>
              </a:rPr>
              <a:t>Jointly </a:t>
            </a:r>
            <a:r>
              <a:rPr lang="en-US" sz="3400" b="1" dirty="0">
                <a:hlinkClick r:id="rId2"/>
              </a:rPr>
              <a:t>Learning Environments and Control Policies with Projected Stochastic Gradient </a:t>
            </a:r>
            <a:r>
              <a:rPr lang="en-US" sz="3400" b="1" dirty="0" smtClean="0">
                <a:hlinkClick r:id="rId2"/>
              </a:rPr>
              <a:t>Ascent</a:t>
            </a:r>
            <a:r>
              <a:rPr lang="en-US" sz="3400" b="1" dirty="0" smtClean="0"/>
              <a:t> </a:t>
            </a:r>
            <a:r>
              <a:rPr lang="en-US" sz="3400" cap="small" dirty="0" err="1" smtClean="0"/>
              <a:t>Bolland</a:t>
            </a:r>
            <a:r>
              <a:rPr lang="en-US" sz="3400" cap="small" dirty="0"/>
              <a:t>, Adrien</a:t>
            </a:r>
            <a:r>
              <a:rPr lang="en-US" sz="3400" dirty="0"/>
              <a:t>; </a:t>
            </a:r>
            <a:r>
              <a:rPr lang="en-US" sz="3400" cap="small" dirty="0" err="1"/>
              <a:t>Boukas</a:t>
            </a:r>
            <a:r>
              <a:rPr lang="en-US" sz="3400" cap="small" dirty="0"/>
              <a:t>, </a:t>
            </a:r>
            <a:r>
              <a:rPr lang="en-US" sz="3400" cap="small" dirty="0" err="1"/>
              <a:t>Ioannis</a:t>
            </a:r>
            <a:r>
              <a:rPr lang="en-US" sz="3400" dirty="0"/>
              <a:t>; </a:t>
            </a:r>
            <a:r>
              <a:rPr lang="en-US" sz="3400" cap="small" dirty="0"/>
              <a:t>Berger, Mathias</a:t>
            </a:r>
            <a:r>
              <a:rPr lang="en-US" sz="3400" dirty="0"/>
              <a:t>; </a:t>
            </a:r>
            <a:r>
              <a:rPr lang="en-US" sz="3400" cap="small" dirty="0"/>
              <a:t>Ernst, Damien</a:t>
            </a:r>
            <a:r>
              <a:rPr lang="en-US" sz="3400" dirty="0"/>
              <a:t>. </a:t>
            </a:r>
            <a:r>
              <a:rPr lang="en-US" sz="3400" i="1" dirty="0"/>
              <a:t>To be published in JAIR</a:t>
            </a:r>
            <a:r>
              <a:rPr lang="en-US" sz="3400" dirty="0"/>
              <a:t> (2021)</a:t>
            </a:r>
          </a:p>
          <a:p>
            <a:pPr marL="0" indent="0">
              <a:spcAft>
                <a:spcPts val="600"/>
              </a:spcAft>
              <a:buNone/>
            </a:pPr>
            <a:endParaRPr lang="en-US" dirty="0"/>
          </a:p>
        </p:txBody>
      </p:sp>
    </p:spTree>
    <p:extLst>
      <p:ext uri="{BB962C8B-B14F-4D97-AF65-F5344CB8AC3E}">
        <p14:creationId xmlns:p14="http://schemas.microsoft.com/office/powerpoint/2010/main" val="1026457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2" name="Group 17"/>
          <p:cNvGrpSpPr/>
          <p:nvPr/>
        </p:nvGrpSpPr>
        <p:grpSpPr>
          <a:xfrm>
            <a:off x="3193861" y="3357405"/>
            <a:ext cx="4502338" cy="1457780"/>
            <a:chOff x="2635555" y="608637"/>
            <a:chExt cx="2332532" cy="1088903"/>
          </a:xfrm>
        </p:grpSpPr>
        <p:sp>
          <p:nvSpPr>
            <p:cNvPr id="343" name="Rectangle 342"/>
            <p:cNvSpPr/>
            <p:nvPr/>
          </p:nvSpPr>
          <p:spPr>
            <a:xfrm>
              <a:off x="2635555" y="608637"/>
              <a:ext cx="2332532" cy="10889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4" name="TextBox 19"/>
            <p:cNvSpPr txBox="1"/>
            <p:nvPr/>
          </p:nvSpPr>
          <p:spPr>
            <a:xfrm>
              <a:off x="3351648" y="621770"/>
              <a:ext cx="1035088" cy="344845"/>
            </a:xfrm>
            <a:prstGeom prst="rect">
              <a:avLst/>
            </a:prstGeom>
            <a:noFill/>
          </p:spPr>
          <p:txBody>
            <a:bodyPr wrap="square" rtlCol="0">
              <a:spAutoFit/>
            </a:bodyPr>
            <a:lstStyle/>
            <a:p>
              <a:pPr algn="ctr"/>
              <a:r>
                <a:rPr lang="en-US" sz="2400" dirty="0"/>
                <a:t>Environment</a:t>
              </a:r>
            </a:p>
          </p:txBody>
        </p:sp>
      </p:grpSp>
      <p:grpSp>
        <p:nvGrpSpPr>
          <p:cNvPr id="345" name="Group 21"/>
          <p:cNvGrpSpPr/>
          <p:nvPr/>
        </p:nvGrpSpPr>
        <p:grpSpPr>
          <a:xfrm>
            <a:off x="3302473" y="3818614"/>
            <a:ext cx="2185024" cy="930878"/>
            <a:chOff x="4452086" y="2478343"/>
            <a:chExt cx="2354683" cy="1088903"/>
          </a:xfrm>
        </p:grpSpPr>
        <p:grpSp>
          <p:nvGrpSpPr>
            <p:cNvPr id="346" name="Group 22"/>
            <p:cNvGrpSpPr/>
            <p:nvPr/>
          </p:nvGrpSpPr>
          <p:grpSpPr>
            <a:xfrm>
              <a:off x="4452086" y="2478343"/>
              <a:ext cx="2354683" cy="1088903"/>
              <a:chOff x="2643696" y="559532"/>
              <a:chExt cx="2354683" cy="1088903"/>
            </a:xfrm>
          </p:grpSpPr>
          <p:sp>
            <p:nvSpPr>
              <p:cNvPr id="348" name="Rectangle 347"/>
              <p:cNvSpPr/>
              <p:nvPr/>
            </p:nvSpPr>
            <p:spPr>
              <a:xfrm>
                <a:off x="2643696" y="559532"/>
                <a:ext cx="2354683" cy="10889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9" name="TextBox 26"/>
              <p:cNvSpPr txBox="1"/>
              <p:nvPr/>
            </p:nvSpPr>
            <p:spPr>
              <a:xfrm>
                <a:off x="3000264" y="641450"/>
                <a:ext cx="1619396" cy="413030"/>
              </a:xfrm>
              <a:prstGeom prst="rect">
                <a:avLst/>
              </a:prstGeom>
              <a:noFill/>
            </p:spPr>
            <p:txBody>
              <a:bodyPr wrap="square" rtlCol="0">
                <a:spAutoFit/>
              </a:bodyPr>
              <a:lstStyle/>
              <a:p>
                <a:pPr algn="ctr"/>
                <a:r>
                  <a:rPr lang="en-US" sz="2000" dirty="0"/>
                  <a:t>Reward</a:t>
                </a:r>
              </a:p>
            </p:txBody>
          </p:sp>
        </p:grpSp>
        <mc:AlternateContent xmlns:mc="http://schemas.openxmlformats.org/markup-compatibility/2006" xmlns:a14="http://schemas.microsoft.com/office/drawing/2010/main">
          <mc:Choice Requires="a14">
            <p:sp>
              <p:nvSpPr>
                <p:cNvPr id="347" name="TextBox 23"/>
                <p:cNvSpPr txBox="1"/>
                <p:nvPr/>
              </p:nvSpPr>
              <p:spPr>
                <a:xfrm>
                  <a:off x="4518452" y="2916080"/>
                  <a:ext cx="2266167" cy="37212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fr-BE" sz="1600" b="0" i="1" smtClean="0">
                                <a:latin typeface="Cambria Math" panose="02040503050406030204" pitchFamily="18" charset="0"/>
                              </a:rPr>
                            </m:ctrlPr>
                          </m:sSubPr>
                          <m:e>
                            <m:r>
                              <a:rPr lang="fr-BE" sz="1600" b="0" i="1" smtClean="0">
                                <a:latin typeface="Cambria Math" panose="02040503050406030204" pitchFamily="18" charset="0"/>
                              </a:rPr>
                              <m:t>𝑟</m:t>
                            </m:r>
                          </m:e>
                          <m:sub>
                            <m:r>
                              <a:rPr lang="fr-BE" sz="1600" b="0" i="1" smtClean="0">
                                <a:latin typeface="Cambria Math" panose="02040503050406030204" pitchFamily="18" charset="0"/>
                              </a:rPr>
                              <m:t>𝑡</m:t>
                            </m:r>
                          </m:sub>
                        </m:sSub>
                        <m:r>
                          <a:rPr lang="en-US" sz="1600" i="1">
                            <a:latin typeface="Cambria Math" panose="02040503050406030204" pitchFamily="18" charset="0"/>
                          </a:rPr>
                          <m:t>=</m:t>
                        </m:r>
                        <m:sSub>
                          <m:sSubPr>
                            <m:ctrlPr>
                              <a:rPr lang="fr-BE" sz="1600" b="0" i="1" smtClean="0">
                                <a:solidFill>
                                  <a:srgbClr val="FF0000"/>
                                </a:solidFill>
                                <a:latin typeface="Cambria Math" panose="02040503050406030204" pitchFamily="18" charset="0"/>
                              </a:rPr>
                            </m:ctrlPr>
                          </m:sSubPr>
                          <m:e>
                            <m:r>
                              <a:rPr lang="fr-BE" sz="1600" b="0" i="1" smtClean="0">
                                <a:solidFill>
                                  <a:srgbClr val="FF0000"/>
                                </a:solidFill>
                                <a:latin typeface="Cambria Math" panose="02040503050406030204" pitchFamily="18" charset="0"/>
                              </a:rPr>
                              <m:t>𝜌</m:t>
                            </m:r>
                          </m:e>
                          <m:sub>
                            <m:r>
                              <a:rPr lang="fr-BE" sz="1600" b="0" i="1" smtClean="0">
                                <a:solidFill>
                                  <a:srgbClr val="FF0000"/>
                                </a:solidFill>
                                <a:latin typeface="Cambria Math" panose="02040503050406030204" pitchFamily="18" charset="0"/>
                              </a:rPr>
                              <m:t>𝜓</m:t>
                            </m:r>
                          </m:sub>
                        </m:sSub>
                        <m:d>
                          <m:dPr>
                            <m:ctrlPr>
                              <a:rPr lang="en-US" sz="1600" i="1">
                                <a:latin typeface="Cambria Math" panose="02040503050406030204" pitchFamily="18" charset="0"/>
                              </a:rPr>
                            </m:ctrlPr>
                          </m:dPr>
                          <m:e>
                            <m:sSub>
                              <m:sSubPr>
                                <m:ctrlPr>
                                  <a:rPr lang="fr-BE" sz="1600" b="0" i="1" smtClean="0">
                                    <a:latin typeface="Cambria Math" panose="02040503050406030204" pitchFamily="18" charset="0"/>
                                  </a:rPr>
                                </m:ctrlPr>
                              </m:sSubPr>
                              <m:e>
                                <m:r>
                                  <a:rPr lang="fr-BE" sz="1600" b="0" i="1" smtClean="0">
                                    <a:latin typeface="Cambria Math" panose="02040503050406030204" pitchFamily="18" charset="0"/>
                                  </a:rPr>
                                  <m:t>𝑠</m:t>
                                </m:r>
                              </m:e>
                              <m:sub>
                                <m:r>
                                  <a:rPr lang="fr-BE" sz="1600" b="0" i="1" smtClean="0">
                                    <a:latin typeface="Cambria Math" panose="02040503050406030204" pitchFamily="18" charset="0"/>
                                  </a:rPr>
                                  <m:t>𝑡</m:t>
                                </m:r>
                              </m:sub>
                            </m:sSub>
                            <m:r>
                              <a:rPr lang="fr-BE" sz="1600" b="0" i="1" smtClean="0">
                                <a:latin typeface="Cambria Math" panose="02040503050406030204" pitchFamily="18" charset="0"/>
                              </a:rPr>
                              <m:t>, </m:t>
                            </m:r>
                            <m:sSub>
                              <m:sSubPr>
                                <m:ctrlPr>
                                  <a:rPr lang="fr-BE" sz="1600" b="0" i="1" smtClean="0">
                                    <a:latin typeface="Cambria Math" panose="02040503050406030204" pitchFamily="18" charset="0"/>
                                  </a:rPr>
                                </m:ctrlPr>
                              </m:sSubPr>
                              <m:e>
                                <m:r>
                                  <a:rPr lang="fr-BE" sz="1600" b="0" i="1" smtClean="0">
                                    <a:latin typeface="Cambria Math" panose="02040503050406030204" pitchFamily="18" charset="0"/>
                                  </a:rPr>
                                  <m:t>𝑎</m:t>
                                </m:r>
                              </m:e>
                              <m:sub>
                                <m:r>
                                  <a:rPr lang="fr-BE" sz="1600" b="0" i="1" smtClean="0">
                                    <a:latin typeface="Cambria Math" panose="02040503050406030204" pitchFamily="18" charset="0"/>
                                  </a:rPr>
                                  <m:t>𝑡</m:t>
                                </m:r>
                              </m:sub>
                            </m:sSub>
                            <m:r>
                              <a:rPr lang="fr-BE" sz="1600" b="0" i="1" smtClean="0">
                                <a:latin typeface="Cambria Math" panose="02040503050406030204" pitchFamily="18" charset="0"/>
                              </a:rPr>
                              <m:t>, </m:t>
                            </m:r>
                            <m:sSub>
                              <m:sSubPr>
                                <m:ctrlPr>
                                  <a:rPr lang="fr-BE" sz="1600" b="0" i="1" smtClean="0">
                                    <a:latin typeface="Cambria Math" panose="02040503050406030204" pitchFamily="18" charset="0"/>
                                  </a:rPr>
                                </m:ctrlPr>
                              </m:sSubPr>
                              <m:e>
                                <m:r>
                                  <a:rPr lang="fr-BE" sz="1600" b="0" i="1" smtClean="0">
                                    <a:latin typeface="Cambria Math" panose="02040503050406030204" pitchFamily="18" charset="0"/>
                                  </a:rPr>
                                  <m:t>𝜉</m:t>
                                </m:r>
                              </m:e>
                              <m:sub>
                                <m:r>
                                  <a:rPr lang="fr-BE" sz="1600" b="0" i="1" smtClean="0">
                                    <a:latin typeface="Cambria Math" panose="02040503050406030204" pitchFamily="18" charset="0"/>
                                  </a:rPr>
                                  <m:t>𝑡</m:t>
                                </m:r>
                              </m:sub>
                            </m:sSub>
                          </m:e>
                        </m:d>
                      </m:oMath>
                    </m:oMathPara>
                  </a14:m>
                  <a:endParaRPr lang="en-US" sz="1600" dirty="0"/>
                </a:p>
              </p:txBody>
            </p:sp>
          </mc:Choice>
          <mc:Fallback xmlns="">
            <p:sp>
              <p:nvSpPr>
                <p:cNvPr id="24" name="TextBox 23"/>
                <p:cNvSpPr txBox="1">
                  <a:spLocks noRot="1" noChangeAspect="1" noMove="1" noResize="1" noEditPoints="1" noAdjustHandles="1" noChangeArrowheads="1" noChangeShapeType="1" noTextEdit="1"/>
                </p:cNvSpPr>
                <p:nvPr/>
              </p:nvSpPr>
              <p:spPr>
                <a:xfrm>
                  <a:off x="4518452" y="2916080"/>
                  <a:ext cx="2266167" cy="372123"/>
                </a:xfrm>
                <a:prstGeom prst="rect">
                  <a:avLst/>
                </a:prstGeom>
                <a:blipFill>
                  <a:blip r:embed="rId3"/>
                  <a:stretch>
                    <a:fillRect b="-21154"/>
                  </a:stretch>
                </a:blipFill>
              </p:spPr>
              <p:txBody>
                <a:bodyPr/>
                <a:lstStyle/>
                <a:p>
                  <a:r>
                    <a:rPr lang="fr-BE">
                      <a:noFill/>
                    </a:rPr>
                    <a:t> </a:t>
                  </a:r>
                </a:p>
              </p:txBody>
            </p:sp>
          </mc:Fallback>
        </mc:AlternateContent>
      </p:grpSp>
      <p:sp>
        <p:nvSpPr>
          <p:cNvPr id="350" name="TextBox 34"/>
          <p:cNvSpPr txBox="1"/>
          <p:nvPr/>
        </p:nvSpPr>
        <p:spPr>
          <a:xfrm>
            <a:off x="2253283" y="5939423"/>
            <a:ext cx="2644554" cy="353090"/>
          </a:xfrm>
          <a:prstGeom prst="rect">
            <a:avLst/>
          </a:prstGeom>
          <a:noFill/>
        </p:spPr>
        <p:txBody>
          <a:bodyPr wrap="square" rtlCol="0">
            <a:spAutoFit/>
          </a:bodyPr>
          <a:lstStyle/>
          <a:p>
            <a:pPr algn="ctr"/>
            <a:r>
              <a:rPr lang="en-US" sz="2000" dirty="0"/>
              <a:t>Make a decision (action)</a:t>
            </a:r>
          </a:p>
        </p:txBody>
      </p:sp>
      <p:sp>
        <p:nvSpPr>
          <p:cNvPr id="351" name="Curved Down Arrow 40"/>
          <p:cNvSpPr/>
          <p:nvPr/>
        </p:nvSpPr>
        <p:spPr>
          <a:xfrm flipV="1">
            <a:off x="1393020" y="4815185"/>
            <a:ext cx="4207159" cy="1084606"/>
          </a:xfrm>
          <a:prstGeom prst="curvedDownArrow">
            <a:avLst>
              <a:gd name="adj1" fmla="val 7438"/>
              <a:gd name="adj2" fmla="val 14667"/>
              <a:gd name="adj3" fmla="val 165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2" name="Group 41"/>
          <p:cNvGrpSpPr/>
          <p:nvPr/>
        </p:nvGrpSpPr>
        <p:grpSpPr>
          <a:xfrm>
            <a:off x="5487498" y="3818615"/>
            <a:ext cx="2208702" cy="927959"/>
            <a:chOff x="7692625" y="2478344"/>
            <a:chExt cx="2456202" cy="1088903"/>
          </a:xfrm>
        </p:grpSpPr>
        <p:grpSp>
          <p:nvGrpSpPr>
            <p:cNvPr id="353" name="Group 42"/>
            <p:cNvGrpSpPr/>
            <p:nvPr/>
          </p:nvGrpSpPr>
          <p:grpSpPr>
            <a:xfrm>
              <a:off x="7692625" y="2478344"/>
              <a:ext cx="2332533" cy="1088903"/>
              <a:chOff x="7558343" y="2177808"/>
              <a:chExt cx="2332533" cy="1088903"/>
            </a:xfrm>
          </p:grpSpPr>
          <p:sp>
            <p:nvSpPr>
              <p:cNvPr id="355" name="Rectangle 354"/>
              <p:cNvSpPr/>
              <p:nvPr/>
            </p:nvSpPr>
            <p:spPr>
              <a:xfrm>
                <a:off x="7558343" y="2177808"/>
                <a:ext cx="2332533" cy="10889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6" name="TextBox 45"/>
              <p:cNvSpPr txBox="1"/>
              <p:nvPr/>
            </p:nvSpPr>
            <p:spPr>
              <a:xfrm>
                <a:off x="7558343" y="2282049"/>
                <a:ext cx="2332533" cy="414329"/>
              </a:xfrm>
              <a:prstGeom prst="rect">
                <a:avLst/>
              </a:prstGeom>
              <a:noFill/>
            </p:spPr>
            <p:txBody>
              <a:bodyPr wrap="square" rtlCol="0">
                <a:spAutoFit/>
              </a:bodyPr>
              <a:lstStyle/>
              <a:p>
                <a:pPr algn="ctr"/>
                <a:r>
                  <a:rPr lang="en-US" sz="2000" dirty="0"/>
                  <a:t>Dynamics</a:t>
                </a:r>
              </a:p>
            </p:txBody>
          </p:sp>
        </p:grpSp>
        <mc:AlternateContent xmlns:mc="http://schemas.openxmlformats.org/markup-compatibility/2006" xmlns:a14="http://schemas.microsoft.com/office/drawing/2010/main">
          <mc:Choice Requires="a14">
            <p:sp>
              <p:nvSpPr>
                <p:cNvPr id="354" name="TextBox 43"/>
                <p:cNvSpPr txBox="1"/>
                <p:nvPr/>
              </p:nvSpPr>
              <p:spPr>
                <a:xfrm>
                  <a:off x="7692625" y="2916080"/>
                  <a:ext cx="2456202" cy="37329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fr-BE" sz="1600" b="0" i="1" smtClean="0">
                                <a:latin typeface="Cambria Math" panose="02040503050406030204" pitchFamily="18" charset="0"/>
                              </a:rPr>
                            </m:ctrlPr>
                          </m:sSubPr>
                          <m:e>
                            <m:r>
                              <a:rPr lang="fr-BE" sz="1600" i="1" smtClean="0">
                                <a:latin typeface="Cambria Math" panose="02040503050406030204" pitchFamily="18" charset="0"/>
                              </a:rPr>
                              <m:t>𝑠</m:t>
                            </m:r>
                          </m:e>
                          <m:sub>
                            <m:r>
                              <a:rPr lang="fr-BE" sz="1600" b="0" i="1" smtClean="0">
                                <a:latin typeface="Cambria Math" panose="02040503050406030204" pitchFamily="18" charset="0"/>
                              </a:rPr>
                              <m:t>𝑡</m:t>
                            </m:r>
                            <m:r>
                              <a:rPr lang="fr-BE" sz="1600" b="0" i="1" smtClean="0">
                                <a:latin typeface="Cambria Math" panose="02040503050406030204" pitchFamily="18" charset="0"/>
                              </a:rPr>
                              <m:t>+1</m:t>
                            </m:r>
                          </m:sub>
                        </m:sSub>
                        <m:r>
                          <a:rPr lang="en-US" sz="1600" i="1">
                            <a:latin typeface="Cambria Math" panose="02040503050406030204" pitchFamily="18" charset="0"/>
                          </a:rPr>
                          <m:t>=</m:t>
                        </m:r>
                        <m:sSub>
                          <m:sSubPr>
                            <m:ctrlPr>
                              <a:rPr lang="fr-BE" sz="1600" b="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𝑓</m:t>
                            </m:r>
                          </m:e>
                          <m:sub>
                            <m:r>
                              <a:rPr lang="fr-BE" sz="1600" b="0" i="1" smtClean="0">
                                <a:solidFill>
                                  <a:srgbClr val="FF0000"/>
                                </a:solidFill>
                                <a:latin typeface="Cambria Math" panose="02040503050406030204" pitchFamily="18" charset="0"/>
                              </a:rPr>
                              <m:t>𝜓</m:t>
                            </m:r>
                          </m:sub>
                        </m:sSub>
                        <m:d>
                          <m:dPr>
                            <m:ctrlPr>
                              <a:rPr lang="en-US" sz="1600" i="1">
                                <a:latin typeface="Cambria Math" panose="02040503050406030204" pitchFamily="18" charset="0"/>
                              </a:rPr>
                            </m:ctrlPr>
                          </m:dPr>
                          <m:e>
                            <m:sSub>
                              <m:sSubPr>
                                <m:ctrlPr>
                                  <a:rPr lang="fr-BE" sz="1600" b="0" i="1" smtClean="0">
                                    <a:latin typeface="Cambria Math" panose="02040503050406030204" pitchFamily="18" charset="0"/>
                                  </a:rPr>
                                </m:ctrlPr>
                              </m:sSubPr>
                              <m:e>
                                <m:r>
                                  <a:rPr lang="fr-BE" sz="1600" b="0" i="1" smtClean="0">
                                    <a:latin typeface="Cambria Math" panose="02040503050406030204" pitchFamily="18" charset="0"/>
                                  </a:rPr>
                                  <m:t>𝑠</m:t>
                                </m:r>
                              </m:e>
                              <m:sub>
                                <m:r>
                                  <a:rPr lang="fr-BE" sz="1600" b="0" i="1" smtClean="0">
                                    <a:latin typeface="Cambria Math" panose="02040503050406030204" pitchFamily="18" charset="0"/>
                                  </a:rPr>
                                  <m:t>𝑡</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fr-BE" sz="1600" b="0" i="1" smtClean="0">
                                    <a:latin typeface="Cambria Math" panose="02040503050406030204" pitchFamily="18" charset="0"/>
                                  </a:rPr>
                                  <m:t>𝑡</m:t>
                                </m:r>
                              </m:sub>
                            </m:sSub>
                            <m:r>
                              <a:rPr lang="en-US" sz="1600" i="1">
                                <a:latin typeface="Cambria Math" panose="02040503050406030204" pitchFamily="18" charset="0"/>
                              </a:rPr>
                              <m:t>,</m:t>
                            </m:r>
                            <m:sSub>
                              <m:sSubPr>
                                <m:ctrlPr>
                                  <a:rPr lang="en-US" sz="1600" i="1">
                                    <a:solidFill>
                                      <a:srgbClr val="000000"/>
                                    </a:solidFill>
                                    <a:latin typeface="Cambria Math" panose="02040503050406030204" pitchFamily="18" charset="0"/>
                                    <a:sym typeface="Helvetica Light"/>
                                  </a:rPr>
                                </m:ctrlPr>
                              </m:sSubPr>
                              <m:e>
                                <m:r>
                                  <a:rPr lang="fr-BE" sz="1600" b="0" i="1" smtClean="0">
                                    <a:solidFill>
                                      <a:srgbClr val="000000"/>
                                    </a:solidFill>
                                    <a:latin typeface="Cambria Math" panose="02040503050406030204" pitchFamily="18" charset="0"/>
                                    <a:sym typeface="Helvetica Light"/>
                                  </a:rPr>
                                  <m:t>𝜉</m:t>
                                </m:r>
                              </m:e>
                              <m:sub>
                                <m:r>
                                  <a:rPr lang="fr-BE" sz="1600" b="0" i="1" smtClean="0">
                                    <a:solidFill>
                                      <a:srgbClr val="000000"/>
                                    </a:solidFill>
                                    <a:latin typeface="Cambria Math" panose="02040503050406030204" pitchFamily="18" charset="0"/>
                                    <a:sym typeface="Helvetica Light"/>
                                  </a:rPr>
                                  <m:t>𝑡</m:t>
                                </m:r>
                              </m:sub>
                            </m:sSub>
                          </m:e>
                        </m:d>
                      </m:oMath>
                    </m:oMathPara>
                  </a14:m>
                  <a:endParaRPr lang="en-US" sz="1600" dirty="0"/>
                </a:p>
              </p:txBody>
            </p:sp>
          </mc:Choice>
          <mc:Fallback xmlns="">
            <p:sp>
              <p:nvSpPr>
                <p:cNvPr id="44" name="TextBox 43"/>
                <p:cNvSpPr txBox="1">
                  <a:spLocks noRot="1" noChangeAspect="1" noMove="1" noResize="1" noEditPoints="1" noAdjustHandles="1" noChangeArrowheads="1" noChangeShapeType="1" noTextEdit="1"/>
                </p:cNvSpPr>
                <p:nvPr/>
              </p:nvSpPr>
              <p:spPr>
                <a:xfrm>
                  <a:off x="7692625" y="2916080"/>
                  <a:ext cx="2456202" cy="373294"/>
                </a:xfrm>
                <a:prstGeom prst="rect">
                  <a:avLst/>
                </a:prstGeom>
                <a:blipFill>
                  <a:blip r:embed="rId4"/>
                  <a:stretch>
                    <a:fillRect b="-21154"/>
                  </a:stretch>
                </a:blipFill>
              </p:spPr>
              <p:txBody>
                <a:bodyPr/>
                <a:lstStyle/>
                <a:p>
                  <a:r>
                    <a:rPr lang="fr-BE">
                      <a:noFill/>
                    </a:rPr>
                    <a:t> </a:t>
                  </a:r>
                </a:p>
              </p:txBody>
            </p:sp>
          </mc:Fallback>
        </mc:AlternateContent>
      </p:grpSp>
      <p:sp>
        <p:nvSpPr>
          <p:cNvPr id="357" name="Curved Down Arrow 47"/>
          <p:cNvSpPr/>
          <p:nvPr/>
        </p:nvSpPr>
        <p:spPr>
          <a:xfrm flipH="1">
            <a:off x="1391235" y="2271039"/>
            <a:ext cx="4208944" cy="1064119"/>
          </a:xfrm>
          <a:prstGeom prst="curvedDownArrow">
            <a:avLst>
              <a:gd name="adj1" fmla="val 7438"/>
              <a:gd name="adj2" fmla="val 14667"/>
              <a:gd name="adj3" fmla="val 165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8" name="TextBox 48"/>
          <p:cNvSpPr txBox="1"/>
          <p:nvPr/>
        </p:nvSpPr>
        <p:spPr>
          <a:xfrm>
            <a:off x="1834170" y="1356327"/>
            <a:ext cx="3482779" cy="830997"/>
          </a:xfrm>
          <a:prstGeom prst="rect">
            <a:avLst/>
          </a:prstGeom>
          <a:noFill/>
        </p:spPr>
        <p:txBody>
          <a:bodyPr wrap="square" rtlCol="0">
            <a:spAutoFit/>
          </a:bodyPr>
          <a:lstStyle/>
          <a:p>
            <a:pPr algn="ctr"/>
            <a:r>
              <a:rPr lang="en-US" sz="2400" dirty="0">
                <a:ea typeface="Cambria Math" panose="02040503050406030204" pitchFamily="18" charset="0"/>
              </a:rPr>
              <a:t>Observe the state of the system and the reward</a:t>
            </a:r>
          </a:p>
        </p:txBody>
      </p:sp>
      <p:grpSp>
        <p:nvGrpSpPr>
          <p:cNvPr id="359" name="Group 36">
            <a:extLst>
              <a:ext uri="{FF2B5EF4-FFF2-40B4-BE49-F238E27FC236}">
                <a16:creationId xmlns:a16="http://schemas.microsoft.com/office/drawing/2014/main" id="{A458ACA4-6FE0-4486-90D7-310097DDD893}"/>
              </a:ext>
            </a:extLst>
          </p:cNvPr>
          <p:cNvGrpSpPr/>
          <p:nvPr/>
        </p:nvGrpSpPr>
        <p:grpSpPr>
          <a:xfrm>
            <a:off x="515793" y="3359433"/>
            <a:ext cx="2455803" cy="1457387"/>
            <a:chOff x="2643696" y="559532"/>
            <a:chExt cx="2332532" cy="1088903"/>
          </a:xfrm>
        </p:grpSpPr>
        <p:sp>
          <p:nvSpPr>
            <p:cNvPr id="360" name="Rectangle 359">
              <a:extLst>
                <a:ext uri="{FF2B5EF4-FFF2-40B4-BE49-F238E27FC236}">
                  <a16:creationId xmlns:a16="http://schemas.microsoft.com/office/drawing/2014/main" id="{37095132-F367-4A0D-BA21-323A45FB0922}"/>
                </a:ext>
              </a:extLst>
            </p:cNvPr>
            <p:cNvSpPr/>
            <p:nvPr/>
          </p:nvSpPr>
          <p:spPr>
            <a:xfrm>
              <a:off x="2643696" y="559532"/>
              <a:ext cx="2332532" cy="10889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1" name="TextBox 39">
              <a:extLst>
                <a:ext uri="{FF2B5EF4-FFF2-40B4-BE49-F238E27FC236}">
                  <a16:creationId xmlns:a16="http://schemas.microsoft.com/office/drawing/2014/main" id="{5516489E-9CD3-4576-BE4C-843A77E31E2F}"/>
                </a:ext>
              </a:extLst>
            </p:cNvPr>
            <p:cNvSpPr txBox="1"/>
            <p:nvPr/>
          </p:nvSpPr>
          <p:spPr>
            <a:xfrm>
              <a:off x="2853302" y="954938"/>
              <a:ext cx="1891369" cy="344938"/>
            </a:xfrm>
            <a:prstGeom prst="rect">
              <a:avLst/>
            </a:prstGeom>
            <a:noFill/>
          </p:spPr>
          <p:txBody>
            <a:bodyPr wrap="square" rtlCol="0">
              <a:spAutoFit/>
            </a:bodyPr>
            <a:lstStyle/>
            <a:p>
              <a:pPr algn="ctr"/>
              <a:r>
                <a:rPr lang="en-US" sz="2400" dirty="0"/>
                <a:t>Control agent</a:t>
              </a:r>
            </a:p>
          </p:txBody>
        </p:sp>
      </p:grpSp>
      <p:sp>
        <p:nvSpPr>
          <p:cNvPr id="362" name="Flèche : gauche 3">
            <a:extLst>
              <a:ext uri="{FF2B5EF4-FFF2-40B4-BE49-F238E27FC236}">
                <a16:creationId xmlns:a16="http://schemas.microsoft.com/office/drawing/2014/main" id="{362BFE9F-F677-434D-AFF5-9588AAB2EE30}"/>
              </a:ext>
            </a:extLst>
          </p:cNvPr>
          <p:cNvSpPr/>
          <p:nvPr/>
        </p:nvSpPr>
        <p:spPr>
          <a:xfrm>
            <a:off x="7726933" y="3818614"/>
            <a:ext cx="1376230" cy="464029"/>
          </a:xfrm>
          <a:prstGeom prst="leftArrow">
            <a:avLst/>
          </a:prstGeom>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BE" sz="2400" i="0" u="none" strike="noStrike" normalizeH="0" baseline="0" dirty="0">
              <a:ln w="0"/>
              <a:effectLst>
                <a:outerShdw blurRad="38100" dist="19050" dir="2700000" algn="tl" rotWithShape="0">
                  <a:schemeClr val="dk1">
                    <a:alpha val="40000"/>
                  </a:schemeClr>
                </a:outerShdw>
              </a:effectLst>
              <a:uFillTx/>
              <a:latin typeface="Helvetica Light"/>
              <a:ea typeface="Helvetica Light"/>
              <a:cs typeface="Helvetica Light"/>
              <a:sym typeface="Helvetica Light"/>
            </a:endParaRPr>
          </a:p>
        </p:txBody>
      </p:sp>
      <p:grpSp>
        <p:nvGrpSpPr>
          <p:cNvPr id="363" name="Group 36">
            <a:extLst>
              <a:ext uri="{FF2B5EF4-FFF2-40B4-BE49-F238E27FC236}">
                <a16:creationId xmlns:a16="http://schemas.microsoft.com/office/drawing/2014/main" id="{0EE4689A-F77F-43AB-965F-11D083D1DC31}"/>
              </a:ext>
            </a:extLst>
          </p:cNvPr>
          <p:cNvGrpSpPr/>
          <p:nvPr/>
        </p:nvGrpSpPr>
        <p:grpSpPr>
          <a:xfrm>
            <a:off x="8610600" y="3314069"/>
            <a:ext cx="2455803" cy="1457387"/>
            <a:chOff x="2643696" y="559532"/>
            <a:chExt cx="2332532" cy="1088903"/>
          </a:xfrm>
        </p:grpSpPr>
        <p:sp>
          <p:nvSpPr>
            <p:cNvPr id="364" name="Rectangle 363">
              <a:extLst>
                <a:ext uri="{FF2B5EF4-FFF2-40B4-BE49-F238E27FC236}">
                  <a16:creationId xmlns:a16="http://schemas.microsoft.com/office/drawing/2014/main" id="{1E61A5BE-7963-45A2-9462-F8CEFCF7D3D1}"/>
                </a:ext>
              </a:extLst>
            </p:cNvPr>
            <p:cNvSpPr/>
            <p:nvPr/>
          </p:nvSpPr>
          <p:spPr>
            <a:xfrm>
              <a:off x="2643696" y="559532"/>
              <a:ext cx="2332532" cy="10889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5" name="TextBox 39">
              <a:extLst>
                <a:ext uri="{FF2B5EF4-FFF2-40B4-BE49-F238E27FC236}">
                  <a16:creationId xmlns:a16="http://schemas.microsoft.com/office/drawing/2014/main" id="{173AE15E-CAD7-4383-8408-72D005A63EFC}"/>
                </a:ext>
              </a:extLst>
            </p:cNvPr>
            <p:cNvSpPr txBox="1"/>
            <p:nvPr/>
          </p:nvSpPr>
          <p:spPr>
            <a:xfrm>
              <a:off x="2782295" y="949986"/>
              <a:ext cx="2055331" cy="344938"/>
            </a:xfrm>
            <a:prstGeom prst="rect">
              <a:avLst/>
            </a:prstGeom>
            <a:noFill/>
          </p:spPr>
          <p:txBody>
            <a:bodyPr wrap="square" rtlCol="0">
              <a:spAutoFit/>
            </a:bodyPr>
            <a:lstStyle/>
            <a:p>
              <a:pPr algn="ctr"/>
              <a:r>
                <a:rPr lang="en-US" sz="2400" dirty="0"/>
                <a:t>Design agent</a:t>
              </a:r>
            </a:p>
          </p:txBody>
        </p:sp>
      </p:grpSp>
      <p:sp>
        <p:nvSpPr>
          <p:cNvPr id="366" name="Titre 1"/>
          <p:cNvSpPr>
            <a:spLocks noGrp="1"/>
          </p:cNvSpPr>
          <p:nvPr>
            <p:ph type="title"/>
          </p:nvPr>
        </p:nvSpPr>
        <p:spPr>
          <a:xfrm>
            <a:off x="1691162" y="-62773"/>
            <a:ext cx="12071541" cy="1325563"/>
          </a:xfrm>
        </p:spPr>
        <p:txBody>
          <a:bodyPr>
            <a:normAutofit/>
          </a:bodyPr>
          <a:lstStyle/>
          <a:p>
            <a:r>
              <a:rPr lang="en-US" sz="3600" b="1" dirty="0">
                <a:latin typeface="+mn-lt"/>
              </a:rPr>
              <a:t>Direct Environment and Policy Search (DEPS)</a:t>
            </a:r>
          </a:p>
        </p:txBody>
      </p:sp>
    </p:spTree>
    <p:extLst>
      <p:ext uri="{BB962C8B-B14F-4D97-AF65-F5344CB8AC3E}">
        <p14:creationId xmlns:p14="http://schemas.microsoft.com/office/powerpoint/2010/main" val="369821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895952" y="1228859"/>
                <a:ext cx="10515600" cy="4351338"/>
              </a:xfrm>
            </p:spPr>
            <p:txBody>
              <a:bodyPr>
                <a:normAutofit lnSpcReduction="10000"/>
              </a:bodyPr>
              <a:lstStyle/>
              <a:p>
                <a:pPr marL="514350" indent="-514350">
                  <a:buFont typeface="+mj-lt"/>
                  <a:buAutoNum type="arabicPeriod"/>
                </a:pPr>
                <a:r>
                  <a:rPr lang="en-US" dirty="0"/>
                  <a:t>Start with random environment parameters </a:t>
                </a:r>
                <a14:m>
                  <m:oMath xmlns:m="http://schemas.openxmlformats.org/officeDocument/2006/math">
                    <m:r>
                      <a:rPr lang="en-US" i="1">
                        <a:latin typeface="Cambria Math" panose="02040503050406030204" pitchFamily="18" charset="0"/>
                        <a:ea typeface="Cambria Math" panose="02040503050406030204" pitchFamily="18" charset="0"/>
                      </a:rPr>
                      <m:t>𝜓</m:t>
                    </m:r>
                    <m:r>
                      <a:rPr lang="en-US" i="1">
                        <a:latin typeface="Cambria Math" panose="02040503050406030204" pitchFamily="18" charset="0"/>
                        <a:ea typeface="Cambria Math" panose="02040503050406030204" pitchFamily="18" charset="0"/>
                      </a:rPr>
                      <m:t> </m:t>
                    </m:r>
                  </m:oMath>
                </a14:m>
                <a:r>
                  <a:rPr lang="en-US" dirty="0"/>
                  <a:t>.</a:t>
                </a:r>
              </a:p>
              <a:p>
                <a:pPr marL="514350" indent="-514350">
                  <a:buFont typeface="+mj-lt"/>
                  <a:buAutoNum type="arabicPeriod"/>
                </a:pPr>
                <a:r>
                  <a:rPr lang="en-US" dirty="0"/>
                  <a:t>Define a control agent whose policy is modelled using a Deep Neural Network with </a:t>
                </a:r>
                <a14:m>
                  <m:oMath xmlns:m="http://schemas.openxmlformats.org/officeDocument/2006/math">
                    <m:r>
                      <a:rPr lang="en-US" i="1">
                        <a:latin typeface="Cambria Math" panose="02040503050406030204" pitchFamily="18" charset="0"/>
                        <a:ea typeface="Cambria Math" panose="02040503050406030204" pitchFamily="18" charset="0"/>
                      </a:rPr>
                      <m:t>𝜃</m:t>
                    </m:r>
                  </m:oMath>
                </a14:m>
                <a:r>
                  <a:rPr lang="en-US" dirty="0"/>
                  <a:t> as parameters. </a:t>
                </a:r>
              </a:p>
              <a:p>
                <a:pPr marL="514350" indent="-514350">
                  <a:buFont typeface="+mj-lt"/>
                  <a:buAutoNum type="arabicPeriod"/>
                </a:pPr>
                <a:r>
                  <a:rPr lang="en-US" dirty="0" err="1"/>
                  <a:t>Initialise</a:t>
                </a:r>
                <a:r>
                  <a:rPr lang="en-US" dirty="0"/>
                  <a:t> the parameters </a:t>
                </a:r>
                <a14:m>
                  <m:oMath xmlns:m="http://schemas.openxmlformats.org/officeDocument/2006/math">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 </m:t>
                    </m:r>
                  </m:oMath>
                </a14:m>
                <a:r>
                  <a:rPr lang="en-US" dirty="0"/>
                  <a:t>at random</a:t>
                </a:r>
              </a:p>
              <a:p>
                <a:pPr marL="514350" indent="-514350">
                  <a:buFont typeface="+mj-lt"/>
                  <a:buAutoNum type="arabicPeriod"/>
                </a:pPr>
                <a:r>
                  <a:rPr lang="en-US" dirty="0"/>
                  <a:t>Repeat iteratively</a:t>
                </a:r>
              </a:p>
              <a:p>
                <a:pPr marL="826870" lvl="1" indent="-514350">
                  <a:buFont typeface="+mj-lt"/>
                  <a:buAutoNum type="arabicPeriod"/>
                </a:pPr>
                <a:r>
                  <a:rPr lang="en-US" dirty="0"/>
                  <a:t>Simulate trajectories in the system with the control agent</a:t>
                </a:r>
              </a:p>
              <a:p>
                <a:pPr marL="826870" lvl="1" indent="-514350">
                  <a:buFont typeface="+mj-lt"/>
                  <a:buAutoNum type="arabicPeriod"/>
                </a:pPr>
                <a:r>
                  <a:rPr lang="en-US" dirty="0"/>
                  <a:t>From the trajectories, the equations of the system dynamics and of the reward function  compute the gradients </a:t>
                </a:r>
                <a14:m>
                  <m:oMath xmlns:m="http://schemas.openxmlformats.org/officeDocument/2006/math">
                    <m:r>
                      <m:rPr>
                        <m:sty m:val="p"/>
                      </m:rPr>
                      <a:rPr lang="fr-BE">
                        <a:solidFill>
                          <a:srgbClr val="000000"/>
                        </a:solidFill>
                        <a:latin typeface="Cambria Math" panose="02040503050406030204" pitchFamily="18" charset="0"/>
                        <a:ea typeface="Cambria Math" panose="02040503050406030204" pitchFamily="18" charset="0"/>
                        <a:cs typeface="Helvetica Light"/>
                        <a:sym typeface="Helvetica Light"/>
                      </a:rPr>
                      <m:t>V</m:t>
                    </m:r>
                    <m:r>
                      <a:rPr lang="fr-BE">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i="1">
                        <a:solidFill>
                          <a:srgbClr val="000000"/>
                        </a:solidFill>
                        <a:latin typeface="Cambria Math" panose="02040503050406030204" pitchFamily="18" charset="0"/>
                        <a:ea typeface="Cambria Math" panose="02040503050406030204" pitchFamily="18" charset="0"/>
                        <a:cs typeface="Helvetica Light"/>
                        <a:sym typeface="Helvetica Light"/>
                      </a:rPr>
                      <m:t>𝜓</m:t>
                    </m:r>
                    <m:r>
                      <a:rPr lang="fr-BE" i="1">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i="1">
                        <a:solidFill>
                          <a:srgbClr val="000000"/>
                        </a:solidFill>
                        <a:latin typeface="Cambria Math" panose="02040503050406030204" pitchFamily="18" charset="0"/>
                        <a:ea typeface="Cambria Math" panose="02040503050406030204" pitchFamily="18" charset="0"/>
                        <a:cs typeface="Helvetica Light"/>
                        <a:sym typeface="Helvetica Light"/>
                      </a:rPr>
                      <m:t>𝜃</m:t>
                    </m:r>
                    <m:r>
                      <a:rPr lang="fr-BE" i="1">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i="1">
                        <a:solidFill>
                          <a:srgbClr val="000000"/>
                        </a:solidFill>
                        <a:latin typeface="Cambria Math" panose="02040503050406030204" pitchFamily="18" charset="0"/>
                        <a:ea typeface="Helvetica Light"/>
                        <a:cs typeface="Helvetica Light"/>
                        <a:sym typeface="Helvetica Light"/>
                      </a:rPr>
                      <m:t>𝐸</m:t>
                    </m:r>
                    <m:r>
                      <a:rPr lang="fr-BE" i="1">
                        <a:solidFill>
                          <a:srgbClr val="000000"/>
                        </a:solidFill>
                        <a:latin typeface="Cambria Math" panose="02040503050406030204" pitchFamily="18" charset="0"/>
                        <a:ea typeface="Helvetica Light"/>
                        <a:cs typeface="Helvetica Light"/>
                        <a:sym typeface="Helvetica Light"/>
                      </a:rPr>
                      <m:t> </m:t>
                    </m:r>
                    <m:d>
                      <m:dPr>
                        <m:begChr m:val="{"/>
                        <m:endChr m:val="}"/>
                        <m:ctrlPr>
                          <a:rPr lang="fr-BE" i="1">
                            <a:solidFill>
                              <a:srgbClr val="000000"/>
                            </a:solidFill>
                            <a:latin typeface="Cambria Math" panose="02040503050406030204" pitchFamily="18" charset="0"/>
                            <a:sym typeface="Helvetica Light"/>
                          </a:rPr>
                        </m:ctrlPr>
                      </m:dPr>
                      <m:e>
                        <m:nary>
                          <m:naryPr>
                            <m:chr m:val="∑"/>
                            <m:subHide m:val="on"/>
                            <m:supHide m:val="on"/>
                            <m:ctrlPr>
                              <a:rPr lang="fr-BE" i="1">
                                <a:solidFill>
                                  <a:srgbClr val="000000"/>
                                </a:solidFill>
                                <a:latin typeface="Cambria Math" panose="02040503050406030204" pitchFamily="18" charset="0"/>
                                <a:sym typeface="Helvetica Light"/>
                              </a:rPr>
                            </m:ctrlPr>
                          </m:naryPr>
                          <m:sub/>
                          <m:sup/>
                          <m:e>
                            <m:sSub>
                              <m:sSubPr>
                                <m:ctrlPr>
                                  <a:rPr lang="fr-BE" i="1">
                                    <a:solidFill>
                                      <a:srgbClr val="000000"/>
                                    </a:solidFill>
                                    <a:latin typeface="Cambria Math" panose="02040503050406030204" pitchFamily="18" charset="0"/>
                                    <a:sym typeface="Helvetica Light"/>
                                  </a:rPr>
                                </m:ctrlPr>
                              </m:sSubPr>
                              <m:e>
                                <m:r>
                                  <a:rPr lang="fr-BE" i="1">
                                    <a:solidFill>
                                      <a:srgbClr val="000000"/>
                                    </a:solidFill>
                                    <a:latin typeface="Cambria Math" panose="02040503050406030204" pitchFamily="18" charset="0"/>
                                    <a:sym typeface="Helvetica Light"/>
                                  </a:rPr>
                                  <m:t>𝑟</m:t>
                                </m:r>
                              </m:e>
                              <m:sub>
                                <m:r>
                                  <a:rPr lang="fr-BE" i="1">
                                    <a:solidFill>
                                      <a:srgbClr val="000000"/>
                                    </a:solidFill>
                                    <a:latin typeface="Cambria Math" panose="02040503050406030204" pitchFamily="18" charset="0"/>
                                    <a:sym typeface="Helvetica Light"/>
                                  </a:rPr>
                                  <m:t>𝑡</m:t>
                                </m:r>
                              </m:sub>
                            </m:sSub>
                          </m:e>
                        </m:nary>
                      </m:e>
                    </m:d>
                  </m:oMath>
                </a14:m>
                <a:r>
                  <a:rPr lang="en-US" dirty="0"/>
                  <a:t> with respect to </a:t>
                </a:r>
                <a14:m>
                  <m:oMath xmlns:m="http://schemas.openxmlformats.org/officeDocument/2006/math">
                    <m:r>
                      <a:rPr lang="en-US" i="1">
                        <a:latin typeface="Cambria Math" panose="02040503050406030204" pitchFamily="18" charset="0"/>
                        <a:ea typeface="Cambria Math" panose="02040503050406030204" pitchFamily="18" charset="0"/>
                      </a:rPr>
                      <m:t>𝜃</m:t>
                    </m:r>
                    <m:r>
                      <a:rPr lang="fr-BE" b="0" i="0" smtClean="0">
                        <a:latin typeface="Cambria Math" panose="02040503050406030204" pitchFamily="18" charset="0"/>
                        <a:ea typeface="Cambria Math" panose="02040503050406030204" pitchFamily="18" charset="0"/>
                      </a:rPr>
                      <m:t> </m:t>
                    </m:r>
                    <m:r>
                      <m:rPr>
                        <m:sty m:val="p"/>
                      </m:rPr>
                      <a:rPr lang="fr-BE" b="0" i="0" smtClean="0">
                        <a:latin typeface="Cambria Math" panose="02040503050406030204" pitchFamily="18" charset="0"/>
                        <a:ea typeface="Cambria Math" panose="02040503050406030204" pitchFamily="18" charset="0"/>
                      </a:rPr>
                      <m:t>and</m:t>
                    </m:r>
                    <m:r>
                      <a:rPr lang="fr-BE" b="0" i="0" smtClean="0">
                        <a:latin typeface="Cambria Math" panose="02040503050406030204" pitchFamily="18" charset="0"/>
                        <a:ea typeface="Cambria Math" panose="02040503050406030204" pitchFamily="18" charset="0"/>
                      </a:rPr>
                      <m:t> </m:t>
                    </m:r>
                    <m:r>
                      <a:rPr lang="fr-BE" i="1">
                        <a:solidFill>
                          <a:srgbClr val="000000"/>
                        </a:solidFill>
                        <a:latin typeface="Cambria Math" panose="02040503050406030204" pitchFamily="18" charset="0"/>
                        <a:ea typeface="Cambria Math" panose="02040503050406030204" pitchFamily="18" charset="0"/>
                        <a:cs typeface="Helvetica Light"/>
                        <a:sym typeface="Helvetica Light"/>
                      </a:rPr>
                      <m:t>𝜓</m:t>
                    </m:r>
                  </m:oMath>
                </a14:m>
                <a:r>
                  <a:rPr lang="en-US" dirty="0"/>
                  <a:t>.</a:t>
                </a:r>
              </a:p>
              <a:p>
                <a:pPr marL="826870" lvl="1" indent="-514350">
                  <a:buFont typeface="+mj-lt"/>
                  <a:buAutoNum type="arabicPeriod"/>
                </a:pPr>
                <a:endParaRPr lang="en-US" dirty="0"/>
              </a:p>
              <a:p>
                <a:pPr marL="826870" lvl="1" indent="-514350">
                  <a:buFont typeface="+mj-lt"/>
                  <a:buAutoNum type="arabicPeriod"/>
                </a:pPr>
                <a:r>
                  <a:rPr lang="en-US" dirty="0"/>
                  <a:t> Update the parameters: </a:t>
                </a:r>
              </a:p>
              <a:p>
                <a:endParaRPr lang="en-US"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895952" y="1228859"/>
                <a:ext cx="10515600" cy="4351338"/>
              </a:xfrm>
              <a:blipFill>
                <a:blip r:embed="rId2"/>
                <a:stretch>
                  <a:fillRect l="-1217" t="-33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CF5D0EF-B0AD-466D-8F4A-2D31043476CC}"/>
                  </a:ext>
                </a:extLst>
              </p:cNvPr>
              <p:cNvSpPr txBox="1"/>
              <p:nvPr/>
            </p:nvSpPr>
            <p:spPr>
              <a:xfrm>
                <a:off x="4536707" y="4816295"/>
                <a:ext cx="3654392" cy="1202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584200" hangingPunct="0"/>
                <a14:m>
                  <m:oMath xmlns:m="http://schemas.openxmlformats.org/officeDocument/2006/math">
                    <m:r>
                      <a:rPr kumimoji="0" lang="fr-BE" sz="2400" b="0" i="1" u="none" strike="noStrike" cap="none" spc="0" normalizeH="0" baseline="0" smtClean="0">
                        <a:ln>
                          <a:noFill/>
                        </a:ln>
                        <a:solidFill>
                          <a:srgbClr val="000000"/>
                        </a:solidFill>
                        <a:effectLst/>
                        <a:uFillTx/>
                        <a:latin typeface="Cambria Math" panose="02040503050406030204" pitchFamily="18" charset="0"/>
                        <a:ea typeface="Helvetica Light"/>
                        <a:cs typeface="Helvetica Light"/>
                        <a:sym typeface="Helvetica Light"/>
                      </a:rPr>
                      <m:t>𝜃</m:t>
                    </m:r>
                    <m:r>
                      <a:rPr kumimoji="0" lang="fr-BE"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Helvetica Light"/>
                        <a:sym typeface="Helvetica Light"/>
                      </a:rPr>
                      <m:t>←</m:t>
                    </m:r>
                    <m:r>
                      <a:rPr kumimoji="0" lang="fr-BE"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Helvetica Light"/>
                        <a:sym typeface="Helvetica Light"/>
                      </a:rPr>
                      <m:t>𝜃</m:t>
                    </m:r>
                    <m:r>
                      <a:rPr kumimoji="0" lang="fr-BE"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Helvetica Light"/>
                        <a:sym typeface="Helvetica Light"/>
                      </a:rPr>
                      <m:t>+</m:t>
                    </m:r>
                    <m:r>
                      <a:rPr kumimoji="0" lang="fr-BE"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Helvetica Light"/>
                        <a:sym typeface="Helvetica Light"/>
                      </a:rPr>
                      <m:t>𝛼</m:t>
                    </m:r>
                    <m:r>
                      <a:rPr kumimoji="0" lang="fr-BE"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Helvetica Light"/>
                        <a:sym typeface="Helvetica Light"/>
                      </a:rPr>
                      <m:t> </m:t>
                    </m:r>
                    <m:sSub>
                      <m:sSubPr>
                        <m:ctrlPr>
                          <a:rPr kumimoji="0" lang="fr-BE"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Helvetica Light"/>
                            <a:sym typeface="Helvetica Light"/>
                          </a:rPr>
                        </m:ctrlPr>
                      </m:sSubPr>
                      <m:e>
                        <m:r>
                          <a:rPr kumimoji="0" lang="fr-BE" sz="2400" b="0" i="0"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Helvetica Light"/>
                            <a:sym typeface="Helvetica Light"/>
                          </a:rPr>
                          <m:t>𝛻</m:t>
                        </m:r>
                      </m:e>
                      <m:sub>
                        <m:r>
                          <a:rPr kumimoji="0" lang="fr-BE"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Helvetica Light"/>
                            <a:sym typeface="Helvetica Light"/>
                          </a:rPr>
                          <m:t>𝜃</m:t>
                        </m:r>
                      </m:sub>
                    </m:sSub>
                    <m:r>
                      <m:rPr>
                        <m:sty m:val="p"/>
                      </m:rPr>
                      <a:rPr lang="fr-BE" sz="2400">
                        <a:solidFill>
                          <a:srgbClr val="000000"/>
                        </a:solidFill>
                        <a:latin typeface="Cambria Math" panose="02040503050406030204" pitchFamily="18" charset="0"/>
                        <a:ea typeface="Cambria Math" panose="02040503050406030204" pitchFamily="18" charset="0"/>
                        <a:cs typeface="Helvetica Light"/>
                        <a:sym typeface="Helvetica Light"/>
                      </a:rPr>
                      <m:t>V</m:t>
                    </m:r>
                    <m:r>
                      <a:rPr lang="fr-BE" sz="2400">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𝜓</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𝜃</m:t>
                    </m:r>
                  </m:oMath>
                </a14:m>
                <a:r>
                  <a:rPr kumimoji="0" lang="fr-BE" sz="2400" b="0" i="0" u="none" strike="noStrike" cap="none" spc="0" normalizeH="0" baseline="0" dirty="0">
                    <a:ln>
                      <a:noFill/>
                    </a:ln>
                    <a:solidFill>
                      <a:srgbClr val="000000"/>
                    </a:solidFill>
                    <a:effectLst/>
                    <a:uFillTx/>
                    <a:latin typeface="Helvetica Light"/>
                    <a:ea typeface="Helvetica Light"/>
                    <a:cs typeface="Helvetica Light"/>
                    <a:sym typeface="Helvetica Light"/>
                  </a:rPr>
                  <a:t>)</a:t>
                </a:r>
              </a:p>
              <a:p>
                <a:pPr algn="ctr" defTabSz="584200" hangingPunct="0"/>
                <a14:m>
                  <m:oMath xmlns:m="http://schemas.openxmlformats.org/officeDocument/2006/math">
                    <m:r>
                      <a:rPr lang="fr-BE" sz="2400" i="1">
                        <a:solidFill>
                          <a:srgbClr val="000000"/>
                        </a:solidFill>
                        <a:latin typeface="Cambria Math" panose="02040503050406030204" pitchFamily="18" charset="0"/>
                        <a:ea typeface="Helvetica Light"/>
                        <a:cs typeface="Helvetica Light"/>
                        <a:sym typeface="Helvetica Light"/>
                      </a:rPr>
                      <m:t>𝜓</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sz="2400" i="1" smtClean="0">
                        <a:solidFill>
                          <a:srgbClr val="000000"/>
                        </a:solidFill>
                        <a:latin typeface="Cambria Math" panose="02040503050406030204" pitchFamily="18" charset="0"/>
                        <a:ea typeface="Cambria Math" panose="02040503050406030204" pitchFamily="18" charset="0"/>
                        <a:cs typeface="Helvetica Light"/>
                        <a:sym typeface="Helvetica Light"/>
                      </a:rPr>
                      <m:t>𝜓</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𝛼</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 </m:t>
                    </m:r>
                    <m:sSub>
                      <m:sSubPr>
                        <m:ctrlP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ctrlPr>
                      </m:sSubPr>
                      <m:e>
                        <m:r>
                          <a:rPr lang="fr-BE" sz="2400">
                            <a:solidFill>
                              <a:srgbClr val="000000"/>
                            </a:solidFill>
                            <a:latin typeface="Cambria Math" panose="02040503050406030204" pitchFamily="18" charset="0"/>
                            <a:ea typeface="Cambria Math" panose="02040503050406030204" pitchFamily="18" charset="0"/>
                            <a:cs typeface="Helvetica Light"/>
                            <a:sym typeface="Helvetica Light"/>
                          </a:rPr>
                          <m:t>𝛻</m:t>
                        </m:r>
                      </m:e>
                      <m:sub>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𝜓</m:t>
                        </m:r>
                      </m:sub>
                    </m:sSub>
                    <m:r>
                      <m:rPr>
                        <m:sty m:val="p"/>
                      </m:rPr>
                      <a:rPr lang="fr-BE" sz="2400">
                        <a:solidFill>
                          <a:srgbClr val="000000"/>
                        </a:solidFill>
                        <a:latin typeface="Cambria Math" panose="02040503050406030204" pitchFamily="18" charset="0"/>
                        <a:ea typeface="Cambria Math" panose="02040503050406030204" pitchFamily="18" charset="0"/>
                        <a:cs typeface="Helvetica Light"/>
                        <a:sym typeface="Helvetica Light"/>
                      </a:rPr>
                      <m:t>V</m:t>
                    </m:r>
                    <m:r>
                      <a:rPr lang="fr-BE" sz="2400">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𝜓</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m:t>
                    </m:r>
                    <m:r>
                      <a:rPr lang="fr-BE" sz="2400" i="1">
                        <a:solidFill>
                          <a:srgbClr val="000000"/>
                        </a:solidFill>
                        <a:latin typeface="Cambria Math" panose="02040503050406030204" pitchFamily="18" charset="0"/>
                        <a:ea typeface="Cambria Math" panose="02040503050406030204" pitchFamily="18" charset="0"/>
                        <a:cs typeface="Helvetica Light"/>
                        <a:sym typeface="Helvetica Light"/>
                      </a:rPr>
                      <m:t>𝜃</m:t>
                    </m:r>
                  </m:oMath>
                </a14:m>
                <a:r>
                  <a:rPr lang="fr-BE" sz="2400" dirty="0">
                    <a:solidFill>
                      <a:srgbClr val="000000"/>
                    </a:solidFill>
                    <a:latin typeface="Helvetica Light"/>
                    <a:ea typeface="Helvetica Light"/>
                    <a:cs typeface="Helvetica Light"/>
                    <a:sym typeface="Helvetica Light"/>
                  </a:rPr>
                  <a:t>)</a:t>
                </a:r>
              </a:p>
              <a:p>
                <a:pPr algn="ctr" defTabSz="584200" hangingPunct="0"/>
                <a:endParaRPr kumimoji="0" lang="fr-BE" sz="28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mc:Choice>
        <mc:Fallback xmlns="">
          <p:sp>
            <p:nvSpPr>
              <p:cNvPr id="4" name="ZoneTexte 3">
                <a:extLst>
                  <a:ext uri="{FF2B5EF4-FFF2-40B4-BE49-F238E27FC236}">
                    <a16:creationId xmlns:a16="http://schemas.microsoft.com/office/drawing/2014/main" id="{4CF5D0EF-B0AD-466D-8F4A-2D31043476CC}"/>
                  </a:ext>
                </a:extLst>
              </p:cNvPr>
              <p:cNvSpPr txBox="1">
                <a:spLocks noRot="1" noChangeAspect="1" noMove="1" noResize="1" noEditPoints="1" noAdjustHandles="1" noChangeArrowheads="1" noChangeShapeType="1" noTextEdit="1"/>
              </p:cNvSpPr>
              <p:nvPr/>
            </p:nvSpPr>
            <p:spPr>
              <a:xfrm>
                <a:off x="4536707" y="4816295"/>
                <a:ext cx="3654392" cy="1202445"/>
              </a:xfrm>
              <a:prstGeom prst="rect">
                <a:avLst/>
              </a:prstGeom>
              <a:blipFill>
                <a:blip r:embed="rId3"/>
                <a:stretch>
                  <a:fillRect t="-6599"/>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759051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Connecteur droit avec flèche 85"/>
          <p:cNvCxnSpPr/>
          <p:nvPr/>
        </p:nvCxnSpPr>
        <p:spPr>
          <a:xfrm>
            <a:off x="3862877" y="1943974"/>
            <a:ext cx="2526499" cy="180780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flipH="1">
            <a:off x="5046671" y="1942434"/>
            <a:ext cx="93010" cy="175282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flipH="1">
            <a:off x="3213099" y="1897790"/>
            <a:ext cx="407463" cy="177932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a:endCxn id="38" idx="0"/>
          </p:cNvCxnSpPr>
          <p:nvPr/>
        </p:nvCxnSpPr>
        <p:spPr>
          <a:xfrm flipH="1">
            <a:off x="2220186" y="1896794"/>
            <a:ext cx="407463" cy="177932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H="1">
            <a:off x="453649" y="1942497"/>
            <a:ext cx="154494" cy="1719888"/>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endCxn id="29" idx="0"/>
          </p:cNvCxnSpPr>
          <p:nvPr/>
        </p:nvCxnSpPr>
        <p:spPr>
          <a:xfrm flipH="1">
            <a:off x="825726" y="1910525"/>
            <a:ext cx="1317010" cy="176559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Espace réservé du contenu 2"/>
          <p:cNvSpPr txBox="1">
            <a:spLocks/>
          </p:cNvSpPr>
          <p:nvPr/>
        </p:nvSpPr>
        <p:spPr>
          <a:xfrm>
            <a:off x="712552" y="3512492"/>
            <a:ext cx="10515600" cy="555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BE" dirty="0"/>
              <a:t> </a:t>
            </a:r>
          </a:p>
          <a:p>
            <a:pPr marL="0" indent="0">
              <a:buFont typeface="Arial" panose="020B0604020202020204" pitchFamily="34" charset="0"/>
              <a:buNone/>
            </a:pPr>
            <a:endParaRPr lang="fr-BE" dirty="0"/>
          </a:p>
        </p:txBody>
      </p:sp>
      <p:grpSp>
        <p:nvGrpSpPr>
          <p:cNvPr id="15" name="Groupe 14"/>
          <p:cNvGrpSpPr/>
          <p:nvPr/>
        </p:nvGrpSpPr>
        <p:grpSpPr>
          <a:xfrm>
            <a:off x="105295" y="1252750"/>
            <a:ext cx="1560782" cy="678796"/>
            <a:chOff x="749869" y="1263248"/>
            <a:chExt cx="1560782" cy="678796"/>
          </a:xfrm>
        </p:grpSpPr>
        <p:sp>
          <p:nvSpPr>
            <p:cNvPr id="3" name="Rectangle 2"/>
            <p:cNvSpPr/>
            <p:nvPr/>
          </p:nvSpPr>
          <p:spPr>
            <a:xfrm>
              <a:off x="944810" y="1295713"/>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p:cNvSpPr txBox="1"/>
            <p:nvPr/>
          </p:nvSpPr>
          <p:spPr>
            <a:xfrm>
              <a:off x="749869" y="1263248"/>
              <a:ext cx="1560782" cy="646331"/>
            </a:xfrm>
            <a:prstGeom prst="rect">
              <a:avLst/>
            </a:prstGeom>
            <a:noFill/>
          </p:spPr>
          <p:txBody>
            <a:bodyPr wrap="square" rtlCol="0">
              <a:spAutoFit/>
            </a:bodyPr>
            <a:lstStyle/>
            <a:p>
              <a:pPr algn="ctr"/>
              <a:r>
                <a:rPr lang="fr-BE" b="1" dirty="0" err="1"/>
                <a:t>Generation</a:t>
              </a:r>
              <a:endParaRPr lang="fr-BE" b="1" dirty="0"/>
            </a:p>
            <a:p>
              <a:pPr algn="ctr"/>
              <a:r>
                <a:rPr lang="fr-BE" b="1" dirty="0" err="1"/>
                <a:t>company</a:t>
              </a:r>
              <a:endParaRPr lang="fr-BE" b="1" dirty="0"/>
            </a:p>
          </p:txBody>
        </p:sp>
      </p:grpSp>
      <p:grpSp>
        <p:nvGrpSpPr>
          <p:cNvPr id="18" name="Groupe 17"/>
          <p:cNvGrpSpPr/>
          <p:nvPr/>
        </p:nvGrpSpPr>
        <p:grpSpPr>
          <a:xfrm>
            <a:off x="127937" y="2318088"/>
            <a:ext cx="5649322" cy="1040524"/>
            <a:chOff x="772512" y="2869890"/>
            <a:chExt cx="5649322" cy="1040524"/>
          </a:xfrm>
        </p:grpSpPr>
        <p:sp>
          <p:nvSpPr>
            <p:cNvPr id="16" name="Ellipse 15"/>
            <p:cNvSpPr/>
            <p:nvPr/>
          </p:nvSpPr>
          <p:spPr>
            <a:xfrm>
              <a:off x="772512" y="2869890"/>
              <a:ext cx="5649322" cy="104052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7" name="ZoneTexte 16"/>
            <p:cNvSpPr txBox="1"/>
            <p:nvPr/>
          </p:nvSpPr>
          <p:spPr>
            <a:xfrm>
              <a:off x="916144" y="3106457"/>
              <a:ext cx="5463355" cy="523220"/>
            </a:xfrm>
            <a:prstGeom prst="rect">
              <a:avLst/>
            </a:prstGeom>
            <a:noFill/>
          </p:spPr>
          <p:txBody>
            <a:bodyPr wrap="none" rtlCol="0">
              <a:spAutoFit/>
            </a:bodyPr>
            <a:lstStyle/>
            <a:p>
              <a:r>
                <a:rPr lang="fr-BE" sz="2800" dirty="0" err="1"/>
                <a:t>Wholesale</a:t>
              </a:r>
              <a:r>
                <a:rPr lang="fr-BE" sz="2800" dirty="0"/>
                <a:t> </a:t>
              </a:r>
              <a:r>
                <a:rPr lang="fr-BE" sz="2800" dirty="0" err="1"/>
                <a:t>market</a:t>
              </a:r>
              <a:r>
                <a:rPr lang="fr-BE" sz="2800" dirty="0"/>
                <a:t>/transmission </a:t>
              </a:r>
              <a:r>
                <a:rPr lang="fr-BE" sz="2800" dirty="0" err="1"/>
                <a:t>grid</a:t>
              </a:r>
              <a:endParaRPr lang="fr-BE" sz="2800" dirty="0"/>
            </a:p>
          </p:txBody>
        </p:sp>
      </p:grpSp>
      <p:grpSp>
        <p:nvGrpSpPr>
          <p:cNvPr id="19" name="Groupe 18"/>
          <p:cNvGrpSpPr/>
          <p:nvPr/>
        </p:nvGrpSpPr>
        <p:grpSpPr>
          <a:xfrm>
            <a:off x="1436072" y="1271214"/>
            <a:ext cx="1560782" cy="660332"/>
            <a:chOff x="737447" y="1281712"/>
            <a:chExt cx="1560782" cy="660332"/>
          </a:xfrm>
        </p:grpSpPr>
        <p:sp>
          <p:nvSpPr>
            <p:cNvPr id="20" name="Rectangle 19"/>
            <p:cNvSpPr/>
            <p:nvPr/>
          </p:nvSpPr>
          <p:spPr>
            <a:xfrm>
              <a:off x="944810" y="1295713"/>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1" name="ZoneTexte 20"/>
            <p:cNvSpPr txBox="1"/>
            <p:nvPr/>
          </p:nvSpPr>
          <p:spPr>
            <a:xfrm>
              <a:off x="737447" y="1281712"/>
              <a:ext cx="1560782" cy="646331"/>
            </a:xfrm>
            <a:prstGeom prst="rect">
              <a:avLst/>
            </a:prstGeom>
            <a:noFill/>
          </p:spPr>
          <p:txBody>
            <a:bodyPr wrap="square" rtlCol="0">
              <a:spAutoFit/>
            </a:bodyPr>
            <a:lstStyle/>
            <a:p>
              <a:pPr algn="ctr"/>
              <a:r>
                <a:rPr lang="fr-BE" b="1" dirty="0" err="1"/>
                <a:t>Generation</a:t>
              </a:r>
              <a:endParaRPr lang="fr-BE" b="1" dirty="0"/>
            </a:p>
            <a:p>
              <a:pPr algn="ctr"/>
              <a:r>
                <a:rPr lang="fr-BE" b="1" dirty="0" err="1"/>
                <a:t>company</a:t>
              </a:r>
              <a:endParaRPr lang="fr-BE" b="1" dirty="0"/>
            </a:p>
          </p:txBody>
        </p:sp>
      </p:grpSp>
      <p:grpSp>
        <p:nvGrpSpPr>
          <p:cNvPr id="22" name="Groupe 21"/>
          <p:cNvGrpSpPr/>
          <p:nvPr/>
        </p:nvGrpSpPr>
        <p:grpSpPr>
          <a:xfrm>
            <a:off x="2788810" y="1281845"/>
            <a:ext cx="1560782" cy="660715"/>
            <a:chOff x="759408" y="1281329"/>
            <a:chExt cx="1560782" cy="660715"/>
          </a:xfrm>
        </p:grpSpPr>
        <p:sp>
          <p:nvSpPr>
            <p:cNvPr id="23" name="Rectangle 22"/>
            <p:cNvSpPr/>
            <p:nvPr/>
          </p:nvSpPr>
          <p:spPr>
            <a:xfrm>
              <a:off x="944810" y="1295713"/>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4" name="ZoneTexte 23"/>
            <p:cNvSpPr txBox="1"/>
            <p:nvPr/>
          </p:nvSpPr>
          <p:spPr>
            <a:xfrm>
              <a:off x="759408" y="1281329"/>
              <a:ext cx="1560782" cy="646331"/>
            </a:xfrm>
            <a:prstGeom prst="rect">
              <a:avLst/>
            </a:prstGeom>
            <a:noFill/>
          </p:spPr>
          <p:txBody>
            <a:bodyPr wrap="square" rtlCol="0">
              <a:spAutoFit/>
            </a:bodyPr>
            <a:lstStyle/>
            <a:p>
              <a:pPr algn="ctr"/>
              <a:r>
                <a:rPr lang="fr-BE" b="1" dirty="0" err="1"/>
                <a:t>Generation</a:t>
              </a:r>
              <a:r>
                <a:rPr lang="fr-BE" b="1" dirty="0"/>
                <a:t> </a:t>
              </a:r>
              <a:r>
                <a:rPr lang="fr-BE" b="1" dirty="0" err="1"/>
                <a:t>company</a:t>
              </a:r>
              <a:endParaRPr lang="fr-BE" b="1" dirty="0"/>
            </a:p>
          </p:txBody>
        </p:sp>
      </p:grpSp>
      <p:grpSp>
        <p:nvGrpSpPr>
          <p:cNvPr id="25" name="Groupe 24"/>
          <p:cNvGrpSpPr/>
          <p:nvPr/>
        </p:nvGrpSpPr>
        <p:grpSpPr>
          <a:xfrm>
            <a:off x="4119587" y="1273524"/>
            <a:ext cx="1560782" cy="668973"/>
            <a:chOff x="746986" y="1273071"/>
            <a:chExt cx="1560782" cy="668973"/>
          </a:xfrm>
        </p:grpSpPr>
        <p:sp>
          <p:nvSpPr>
            <p:cNvPr id="26" name="Rectangle 25"/>
            <p:cNvSpPr/>
            <p:nvPr/>
          </p:nvSpPr>
          <p:spPr>
            <a:xfrm>
              <a:off x="944810" y="1295713"/>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7" name="ZoneTexte 26"/>
            <p:cNvSpPr txBox="1"/>
            <p:nvPr/>
          </p:nvSpPr>
          <p:spPr>
            <a:xfrm>
              <a:off x="746986" y="1273071"/>
              <a:ext cx="1560782" cy="646331"/>
            </a:xfrm>
            <a:prstGeom prst="rect">
              <a:avLst/>
            </a:prstGeom>
            <a:noFill/>
          </p:spPr>
          <p:txBody>
            <a:bodyPr wrap="square" rtlCol="0">
              <a:spAutoFit/>
            </a:bodyPr>
            <a:lstStyle/>
            <a:p>
              <a:pPr algn="ctr"/>
              <a:r>
                <a:rPr lang="fr-BE" b="1" dirty="0" err="1"/>
                <a:t>Generation</a:t>
              </a:r>
              <a:r>
                <a:rPr lang="fr-BE" b="1" dirty="0"/>
                <a:t> </a:t>
              </a:r>
              <a:r>
                <a:rPr lang="fr-BE" b="1" dirty="0" err="1"/>
                <a:t>company</a:t>
              </a:r>
              <a:endParaRPr lang="fr-BE" b="1" dirty="0"/>
            </a:p>
          </p:txBody>
        </p:sp>
      </p:grpSp>
      <p:grpSp>
        <p:nvGrpSpPr>
          <p:cNvPr id="28" name="Groupe 27"/>
          <p:cNvGrpSpPr/>
          <p:nvPr/>
        </p:nvGrpSpPr>
        <p:grpSpPr>
          <a:xfrm>
            <a:off x="67977" y="3676116"/>
            <a:ext cx="1560782" cy="646331"/>
            <a:chOff x="772511" y="1295713"/>
            <a:chExt cx="1560782" cy="646331"/>
          </a:xfrm>
        </p:grpSpPr>
        <p:sp>
          <p:nvSpPr>
            <p:cNvPr id="29" name="Rectangle 28"/>
            <p:cNvSpPr/>
            <p:nvPr/>
          </p:nvSpPr>
          <p:spPr>
            <a:xfrm>
              <a:off x="944810" y="1295713"/>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0" name="ZoneTexte 29"/>
            <p:cNvSpPr txBox="1"/>
            <p:nvPr/>
          </p:nvSpPr>
          <p:spPr>
            <a:xfrm>
              <a:off x="772511" y="1411045"/>
              <a:ext cx="1560782" cy="369332"/>
            </a:xfrm>
            <a:prstGeom prst="rect">
              <a:avLst/>
            </a:prstGeom>
            <a:noFill/>
          </p:spPr>
          <p:txBody>
            <a:bodyPr wrap="square" rtlCol="0">
              <a:spAutoFit/>
            </a:bodyPr>
            <a:lstStyle/>
            <a:p>
              <a:pPr algn="ctr"/>
              <a:r>
                <a:rPr lang="fr-BE" b="1" dirty="0"/>
                <a:t>Retailer</a:t>
              </a:r>
            </a:p>
          </p:txBody>
        </p:sp>
      </p:grpSp>
      <p:grpSp>
        <p:nvGrpSpPr>
          <p:cNvPr id="37" name="Groupe 36"/>
          <p:cNvGrpSpPr/>
          <p:nvPr/>
        </p:nvGrpSpPr>
        <p:grpSpPr>
          <a:xfrm>
            <a:off x="1462437" y="3676116"/>
            <a:ext cx="1560782" cy="646331"/>
            <a:chOff x="772511" y="1295713"/>
            <a:chExt cx="1560782" cy="646331"/>
          </a:xfrm>
        </p:grpSpPr>
        <p:sp>
          <p:nvSpPr>
            <p:cNvPr id="38" name="Rectangle 37"/>
            <p:cNvSpPr/>
            <p:nvPr/>
          </p:nvSpPr>
          <p:spPr>
            <a:xfrm>
              <a:off x="944810" y="1295713"/>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9" name="ZoneTexte 38"/>
            <p:cNvSpPr txBox="1"/>
            <p:nvPr/>
          </p:nvSpPr>
          <p:spPr>
            <a:xfrm>
              <a:off x="772511" y="1411045"/>
              <a:ext cx="1560782" cy="369332"/>
            </a:xfrm>
            <a:prstGeom prst="rect">
              <a:avLst/>
            </a:prstGeom>
            <a:noFill/>
          </p:spPr>
          <p:txBody>
            <a:bodyPr wrap="square" rtlCol="0">
              <a:spAutoFit/>
            </a:bodyPr>
            <a:lstStyle/>
            <a:p>
              <a:pPr algn="ctr"/>
              <a:r>
                <a:rPr lang="fr-BE" b="1" dirty="0"/>
                <a:t>Retailer</a:t>
              </a:r>
            </a:p>
          </p:txBody>
        </p:sp>
      </p:grpSp>
      <p:grpSp>
        <p:nvGrpSpPr>
          <p:cNvPr id="40" name="Groupe 39"/>
          <p:cNvGrpSpPr/>
          <p:nvPr/>
        </p:nvGrpSpPr>
        <p:grpSpPr>
          <a:xfrm>
            <a:off x="2840525" y="3676116"/>
            <a:ext cx="1560782" cy="646331"/>
            <a:chOff x="772511" y="1295713"/>
            <a:chExt cx="1560782" cy="646331"/>
          </a:xfrm>
        </p:grpSpPr>
        <p:sp>
          <p:nvSpPr>
            <p:cNvPr id="41" name="Rectangle 40"/>
            <p:cNvSpPr/>
            <p:nvPr/>
          </p:nvSpPr>
          <p:spPr>
            <a:xfrm>
              <a:off x="944810" y="1295713"/>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2" name="ZoneTexte 41"/>
            <p:cNvSpPr txBox="1"/>
            <p:nvPr/>
          </p:nvSpPr>
          <p:spPr>
            <a:xfrm>
              <a:off x="772511" y="1411045"/>
              <a:ext cx="1560782" cy="369332"/>
            </a:xfrm>
            <a:prstGeom prst="rect">
              <a:avLst/>
            </a:prstGeom>
            <a:noFill/>
          </p:spPr>
          <p:txBody>
            <a:bodyPr wrap="square" rtlCol="0">
              <a:spAutoFit/>
            </a:bodyPr>
            <a:lstStyle/>
            <a:p>
              <a:pPr algn="ctr"/>
              <a:r>
                <a:rPr lang="fr-BE" b="1" dirty="0"/>
                <a:t>Retailer</a:t>
              </a:r>
            </a:p>
          </p:txBody>
        </p:sp>
      </p:grpSp>
      <p:grpSp>
        <p:nvGrpSpPr>
          <p:cNvPr id="44" name="Groupe 43"/>
          <p:cNvGrpSpPr/>
          <p:nvPr/>
        </p:nvGrpSpPr>
        <p:grpSpPr>
          <a:xfrm>
            <a:off x="4608599" y="3639667"/>
            <a:ext cx="1560782" cy="672893"/>
            <a:chOff x="772511" y="1269151"/>
            <a:chExt cx="1560782" cy="672893"/>
          </a:xfrm>
        </p:grpSpPr>
        <p:sp>
          <p:nvSpPr>
            <p:cNvPr id="45" name="Rectangle 44"/>
            <p:cNvSpPr/>
            <p:nvPr/>
          </p:nvSpPr>
          <p:spPr>
            <a:xfrm>
              <a:off x="944810" y="1295713"/>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6" name="ZoneTexte 45"/>
            <p:cNvSpPr txBox="1"/>
            <p:nvPr/>
          </p:nvSpPr>
          <p:spPr>
            <a:xfrm>
              <a:off x="772511" y="1269151"/>
              <a:ext cx="1560782" cy="646331"/>
            </a:xfrm>
            <a:prstGeom prst="rect">
              <a:avLst/>
            </a:prstGeom>
            <a:noFill/>
          </p:spPr>
          <p:txBody>
            <a:bodyPr wrap="square" rtlCol="0">
              <a:spAutoFit/>
            </a:bodyPr>
            <a:lstStyle/>
            <a:p>
              <a:pPr algn="ctr"/>
              <a:r>
                <a:rPr lang="fr-BE" b="1" dirty="0"/>
                <a:t>Large </a:t>
              </a:r>
              <a:r>
                <a:rPr lang="fr-BE" b="1" dirty="0" err="1"/>
                <a:t>consumers</a:t>
              </a:r>
              <a:endParaRPr lang="fr-BE" b="1" dirty="0"/>
            </a:p>
          </p:txBody>
        </p:sp>
      </p:grpSp>
      <p:grpSp>
        <p:nvGrpSpPr>
          <p:cNvPr id="47" name="Groupe 46"/>
          <p:cNvGrpSpPr/>
          <p:nvPr/>
        </p:nvGrpSpPr>
        <p:grpSpPr>
          <a:xfrm>
            <a:off x="6169381" y="3635029"/>
            <a:ext cx="1560782" cy="682138"/>
            <a:chOff x="1159527" y="1251856"/>
            <a:chExt cx="1560782" cy="682138"/>
          </a:xfrm>
        </p:grpSpPr>
        <p:sp>
          <p:nvSpPr>
            <p:cNvPr id="48" name="Rectangle 47"/>
            <p:cNvSpPr/>
            <p:nvPr/>
          </p:nvSpPr>
          <p:spPr>
            <a:xfrm>
              <a:off x="1394512" y="1295713"/>
              <a:ext cx="1135686" cy="638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9" name="ZoneTexte 48"/>
            <p:cNvSpPr txBox="1"/>
            <p:nvPr/>
          </p:nvSpPr>
          <p:spPr>
            <a:xfrm>
              <a:off x="1159527" y="1251856"/>
              <a:ext cx="1560782" cy="646331"/>
            </a:xfrm>
            <a:prstGeom prst="rect">
              <a:avLst/>
            </a:prstGeom>
            <a:noFill/>
          </p:spPr>
          <p:txBody>
            <a:bodyPr wrap="square" rtlCol="0">
              <a:spAutoFit/>
            </a:bodyPr>
            <a:lstStyle/>
            <a:p>
              <a:pPr algn="ctr"/>
              <a:r>
                <a:rPr lang="fr-BE" b="1" dirty="0"/>
                <a:t>Large</a:t>
              </a:r>
            </a:p>
            <a:p>
              <a:pPr algn="ctr"/>
              <a:r>
                <a:rPr lang="en-US" b="1" dirty="0"/>
                <a:t>prosumers</a:t>
              </a:r>
            </a:p>
          </p:txBody>
        </p:sp>
      </p:grpSp>
      <p:cxnSp>
        <p:nvCxnSpPr>
          <p:cNvPr id="52" name="Connecteur droit avec flèche 51"/>
          <p:cNvCxnSpPr>
            <a:stCxn id="3" idx="2"/>
          </p:cNvCxnSpPr>
          <p:nvPr/>
        </p:nvCxnSpPr>
        <p:spPr>
          <a:xfrm>
            <a:off x="885686" y="1931546"/>
            <a:ext cx="316824" cy="51372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a:off x="5221621" y="3162395"/>
            <a:ext cx="316824" cy="51372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H="1">
            <a:off x="3613264" y="3325844"/>
            <a:ext cx="213198" cy="350272"/>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a:off x="5777259" y="2878931"/>
            <a:ext cx="1061657" cy="79332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flipH="1" flipV="1">
            <a:off x="5651419" y="2994050"/>
            <a:ext cx="924964" cy="67962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flipH="1">
            <a:off x="4617743" y="1942434"/>
            <a:ext cx="163155" cy="470843"/>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Connecteur droit avec flèche 87"/>
          <p:cNvCxnSpPr/>
          <p:nvPr/>
        </p:nvCxnSpPr>
        <p:spPr>
          <a:xfrm>
            <a:off x="671407" y="6573857"/>
            <a:ext cx="531103" cy="1095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03" name="Groupe 102"/>
          <p:cNvGrpSpPr/>
          <p:nvPr/>
        </p:nvGrpSpPr>
        <p:grpSpPr>
          <a:xfrm>
            <a:off x="60325" y="4990354"/>
            <a:ext cx="1560782" cy="646331"/>
            <a:chOff x="749870" y="4990354"/>
            <a:chExt cx="1560782" cy="646331"/>
          </a:xfrm>
        </p:grpSpPr>
        <p:sp>
          <p:nvSpPr>
            <p:cNvPr id="95" name="Rectangle 94"/>
            <p:cNvSpPr/>
            <p:nvPr/>
          </p:nvSpPr>
          <p:spPr>
            <a:xfrm>
              <a:off x="922169" y="4990354"/>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6" name="ZoneTexte 95"/>
            <p:cNvSpPr txBox="1"/>
            <p:nvPr/>
          </p:nvSpPr>
          <p:spPr>
            <a:xfrm>
              <a:off x="749870" y="5120676"/>
              <a:ext cx="1560782" cy="369332"/>
            </a:xfrm>
            <a:prstGeom prst="rect">
              <a:avLst/>
            </a:prstGeom>
            <a:noFill/>
          </p:spPr>
          <p:txBody>
            <a:bodyPr wrap="square" rtlCol="0">
              <a:spAutoFit/>
            </a:bodyPr>
            <a:lstStyle/>
            <a:p>
              <a:pPr algn="ctr"/>
              <a:r>
                <a:rPr lang="fr-BE" b="1" dirty="0" err="1"/>
                <a:t>Consumers</a:t>
              </a:r>
              <a:endParaRPr lang="fr-BE" b="1" dirty="0"/>
            </a:p>
          </p:txBody>
        </p:sp>
      </p:grpSp>
      <p:grpSp>
        <p:nvGrpSpPr>
          <p:cNvPr id="107" name="Groupe 106"/>
          <p:cNvGrpSpPr/>
          <p:nvPr/>
        </p:nvGrpSpPr>
        <p:grpSpPr>
          <a:xfrm>
            <a:off x="1471136" y="5004118"/>
            <a:ext cx="1560782" cy="646331"/>
            <a:chOff x="749870" y="4990354"/>
            <a:chExt cx="1560782" cy="646331"/>
          </a:xfrm>
        </p:grpSpPr>
        <p:sp>
          <p:nvSpPr>
            <p:cNvPr id="108" name="Rectangle 107"/>
            <p:cNvSpPr/>
            <p:nvPr/>
          </p:nvSpPr>
          <p:spPr>
            <a:xfrm>
              <a:off x="922169" y="4990354"/>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9" name="ZoneTexte 108"/>
            <p:cNvSpPr txBox="1"/>
            <p:nvPr/>
          </p:nvSpPr>
          <p:spPr>
            <a:xfrm>
              <a:off x="749870" y="5120676"/>
              <a:ext cx="1560782" cy="369332"/>
            </a:xfrm>
            <a:prstGeom prst="rect">
              <a:avLst/>
            </a:prstGeom>
            <a:noFill/>
          </p:spPr>
          <p:txBody>
            <a:bodyPr wrap="square" rtlCol="0">
              <a:spAutoFit/>
            </a:bodyPr>
            <a:lstStyle/>
            <a:p>
              <a:pPr algn="ctr"/>
              <a:r>
                <a:rPr lang="fr-BE" b="1" dirty="0" err="1"/>
                <a:t>Consumers</a:t>
              </a:r>
              <a:endParaRPr lang="fr-BE" b="1" dirty="0"/>
            </a:p>
          </p:txBody>
        </p:sp>
      </p:grpSp>
      <p:grpSp>
        <p:nvGrpSpPr>
          <p:cNvPr id="110" name="Groupe 109"/>
          <p:cNvGrpSpPr/>
          <p:nvPr/>
        </p:nvGrpSpPr>
        <p:grpSpPr>
          <a:xfrm>
            <a:off x="2873978" y="5007128"/>
            <a:ext cx="1560782" cy="646331"/>
            <a:chOff x="749870" y="4990354"/>
            <a:chExt cx="1560782" cy="646331"/>
          </a:xfrm>
        </p:grpSpPr>
        <p:sp>
          <p:nvSpPr>
            <p:cNvPr id="111" name="Rectangle 110"/>
            <p:cNvSpPr/>
            <p:nvPr/>
          </p:nvSpPr>
          <p:spPr>
            <a:xfrm>
              <a:off x="922169" y="4990354"/>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2" name="ZoneTexte 111"/>
            <p:cNvSpPr txBox="1"/>
            <p:nvPr/>
          </p:nvSpPr>
          <p:spPr>
            <a:xfrm>
              <a:off x="749870" y="5120676"/>
              <a:ext cx="1560782" cy="369332"/>
            </a:xfrm>
            <a:prstGeom prst="rect">
              <a:avLst/>
            </a:prstGeom>
            <a:noFill/>
          </p:spPr>
          <p:txBody>
            <a:bodyPr wrap="square" rtlCol="0">
              <a:spAutoFit/>
            </a:bodyPr>
            <a:lstStyle/>
            <a:p>
              <a:pPr algn="ctr"/>
              <a:r>
                <a:rPr lang="fr-BE" b="1" dirty="0" err="1"/>
                <a:t>Consumers</a:t>
              </a:r>
              <a:endParaRPr lang="fr-BE" b="1" dirty="0"/>
            </a:p>
          </p:txBody>
        </p:sp>
      </p:grpSp>
      <p:grpSp>
        <p:nvGrpSpPr>
          <p:cNvPr id="113" name="Groupe 112"/>
          <p:cNvGrpSpPr/>
          <p:nvPr/>
        </p:nvGrpSpPr>
        <p:grpSpPr>
          <a:xfrm>
            <a:off x="4608599" y="5007129"/>
            <a:ext cx="1560782" cy="646331"/>
            <a:chOff x="749870" y="4990354"/>
            <a:chExt cx="1560782" cy="646331"/>
          </a:xfrm>
        </p:grpSpPr>
        <p:sp>
          <p:nvSpPr>
            <p:cNvPr id="114" name="Rectangle 113"/>
            <p:cNvSpPr/>
            <p:nvPr/>
          </p:nvSpPr>
          <p:spPr>
            <a:xfrm>
              <a:off x="922169" y="4990354"/>
              <a:ext cx="1170900" cy="6463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5" name="ZoneTexte 114"/>
            <p:cNvSpPr txBox="1"/>
            <p:nvPr/>
          </p:nvSpPr>
          <p:spPr>
            <a:xfrm>
              <a:off x="749870" y="5120676"/>
              <a:ext cx="1560782" cy="369332"/>
            </a:xfrm>
            <a:prstGeom prst="rect">
              <a:avLst/>
            </a:prstGeom>
            <a:noFill/>
          </p:spPr>
          <p:txBody>
            <a:bodyPr wrap="square" rtlCol="0">
              <a:spAutoFit/>
            </a:bodyPr>
            <a:lstStyle/>
            <a:p>
              <a:pPr algn="ctr"/>
              <a:r>
                <a:rPr lang="fr-BE" b="1" dirty="0" err="1"/>
                <a:t>Prosumers</a:t>
              </a:r>
              <a:endParaRPr lang="fr-BE" b="1" dirty="0"/>
            </a:p>
          </p:txBody>
        </p:sp>
      </p:grpSp>
      <p:cxnSp>
        <p:nvCxnSpPr>
          <p:cNvPr id="116" name="Connecteur droit avec flèche 115"/>
          <p:cNvCxnSpPr/>
          <p:nvPr/>
        </p:nvCxnSpPr>
        <p:spPr>
          <a:xfrm flipH="1">
            <a:off x="849506" y="4330285"/>
            <a:ext cx="127" cy="65623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p:cNvCxnSpPr/>
          <p:nvPr/>
        </p:nvCxnSpPr>
        <p:spPr>
          <a:xfrm flipH="1">
            <a:off x="2251527" y="4333049"/>
            <a:ext cx="127" cy="65623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2" name="Connecteur droit avec flèche 121"/>
          <p:cNvCxnSpPr/>
          <p:nvPr/>
        </p:nvCxnSpPr>
        <p:spPr>
          <a:xfrm flipH="1">
            <a:off x="3349832" y="4320999"/>
            <a:ext cx="127" cy="65623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onnecteur droit avec flèche 122"/>
          <p:cNvCxnSpPr>
            <a:stCxn id="41" idx="2"/>
          </p:cNvCxnSpPr>
          <p:nvPr/>
        </p:nvCxnSpPr>
        <p:spPr>
          <a:xfrm>
            <a:off x="3598274" y="4322447"/>
            <a:ext cx="1173494" cy="846348"/>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p:cNvCxnSpPr/>
          <p:nvPr/>
        </p:nvCxnSpPr>
        <p:spPr>
          <a:xfrm flipH="1" flipV="1">
            <a:off x="3947335" y="4312684"/>
            <a:ext cx="978168" cy="691434"/>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5" name="ZoneTexte 134"/>
          <p:cNvSpPr txBox="1"/>
          <p:nvPr/>
        </p:nvSpPr>
        <p:spPr>
          <a:xfrm>
            <a:off x="7795445" y="510659"/>
            <a:ext cx="4395460" cy="6432530"/>
          </a:xfrm>
          <a:prstGeom prst="rect">
            <a:avLst/>
          </a:prstGeom>
          <a:noFill/>
        </p:spPr>
        <p:txBody>
          <a:bodyPr wrap="square" rtlCol="0">
            <a:spAutoFit/>
          </a:bodyPr>
          <a:lstStyle/>
          <a:p>
            <a:endParaRPr lang="en-US" sz="2800" dirty="0"/>
          </a:p>
          <a:p>
            <a:r>
              <a:rPr lang="fr-BE" sz="2400" dirty="0"/>
              <a:t>Dominant model in Europe for more </a:t>
            </a:r>
            <a:r>
              <a:rPr lang="fr-BE" sz="2400" dirty="0" err="1"/>
              <a:t>than</a:t>
            </a:r>
            <a:r>
              <a:rPr lang="fr-BE" sz="2400" dirty="0"/>
              <a:t> </a:t>
            </a:r>
            <a:r>
              <a:rPr lang="fr-BE" sz="2400" dirty="0" err="1"/>
              <a:t>ten</a:t>
            </a:r>
            <a:r>
              <a:rPr lang="fr-BE" sz="2400" dirty="0"/>
              <a:t> </a:t>
            </a:r>
            <a:r>
              <a:rPr lang="fr-BE" sz="2400" dirty="0" err="1"/>
              <a:t>years</a:t>
            </a:r>
            <a:r>
              <a:rPr lang="fr-BE" sz="2400" dirty="0"/>
              <a:t>.</a:t>
            </a:r>
          </a:p>
          <a:p>
            <a:endParaRPr lang="en-US" sz="2400" dirty="0"/>
          </a:p>
          <a:p>
            <a:r>
              <a:rPr lang="en-US" sz="2400" dirty="0"/>
              <a:t>When you buy electricity, you buy a quantity of electrical energy that will be delivered over a specific  time period. In the  EU, this is typically 15 or 30 minutes.</a:t>
            </a:r>
          </a:p>
          <a:p>
            <a:endParaRPr lang="en-US" sz="2400" dirty="0"/>
          </a:p>
          <a:p>
            <a:r>
              <a:rPr lang="en-US" sz="2400" dirty="0"/>
              <a:t>The current market structure is evolving with new players appearing (renewable energy communities, etc.) and consumer-centric models becoming popular.</a:t>
            </a:r>
          </a:p>
          <a:p>
            <a:endParaRPr lang="en-US" sz="2400" dirty="0"/>
          </a:p>
        </p:txBody>
      </p:sp>
      <p:sp>
        <p:nvSpPr>
          <p:cNvPr id="2" name="Rectangle 1"/>
          <p:cNvSpPr/>
          <p:nvPr/>
        </p:nvSpPr>
        <p:spPr>
          <a:xfrm>
            <a:off x="1353307" y="6368760"/>
            <a:ext cx="6096000" cy="461665"/>
          </a:xfrm>
          <a:prstGeom prst="rect">
            <a:avLst/>
          </a:prstGeom>
        </p:spPr>
        <p:txBody>
          <a:bodyPr>
            <a:spAutoFit/>
          </a:bodyPr>
          <a:lstStyle/>
          <a:p>
            <a:r>
              <a:rPr lang="fr-BE" sz="2400" dirty="0" err="1"/>
              <a:t>Energy</a:t>
            </a:r>
            <a:r>
              <a:rPr lang="fr-BE" sz="2400" dirty="0"/>
              <a:t> sales</a:t>
            </a:r>
          </a:p>
        </p:txBody>
      </p:sp>
      <p:sp>
        <p:nvSpPr>
          <p:cNvPr id="68" name="Titre 1"/>
          <p:cNvSpPr txBox="1">
            <a:spLocks/>
          </p:cNvSpPr>
          <p:nvPr/>
        </p:nvSpPr>
        <p:spPr>
          <a:xfrm>
            <a:off x="1957598" y="140954"/>
            <a:ext cx="1202574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600" b="1" dirty="0">
                <a:latin typeface="+mn-lt"/>
              </a:rPr>
              <a:t>The </a:t>
            </a:r>
            <a:r>
              <a:rPr lang="fr-BE" sz="3600" b="1" dirty="0" err="1">
                <a:latin typeface="+mn-lt"/>
              </a:rPr>
              <a:t>retail</a:t>
            </a:r>
            <a:r>
              <a:rPr lang="fr-BE" sz="3600" b="1" dirty="0">
                <a:latin typeface="+mn-lt"/>
              </a:rPr>
              <a:t> model for </a:t>
            </a:r>
            <a:r>
              <a:rPr lang="fr-BE" sz="3600" b="1" dirty="0" err="1">
                <a:latin typeface="+mn-lt"/>
              </a:rPr>
              <a:t>electricity</a:t>
            </a:r>
            <a:r>
              <a:rPr lang="fr-BE" sz="3600" b="1" dirty="0">
                <a:latin typeface="+mn-lt"/>
              </a:rPr>
              <a:t> </a:t>
            </a:r>
            <a:r>
              <a:rPr lang="fr-BE" sz="3600" b="1" dirty="0" err="1">
                <a:latin typeface="+mn-lt"/>
              </a:rPr>
              <a:t>markets</a:t>
            </a:r>
            <a:r>
              <a:rPr lang="fr-BE" sz="3600" b="1" dirty="0">
                <a:latin typeface="+mn-lt"/>
              </a:rPr>
              <a:t> </a:t>
            </a:r>
          </a:p>
        </p:txBody>
      </p:sp>
    </p:spTree>
    <p:extLst>
      <p:ext uri="{BB962C8B-B14F-4D97-AF65-F5344CB8AC3E}">
        <p14:creationId xmlns:p14="http://schemas.microsoft.com/office/powerpoint/2010/main" val="3224493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idx="1"/>
          </p:nvPr>
        </p:nvSpPr>
        <p:spPr>
          <a:xfrm>
            <a:off x="376186" y="924017"/>
            <a:ext cx="6467376" cy="37097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spcAft>
                <a:spcPts val="600"/>
              </a:spcAft>
              <a:buNone/>
            </a:pPr>
            <a:r>
              <a:rPr lang="en-US" sz="2400" b="1" dirty="0">
                <a:cs typeface="Heebo Thin" panose="020B0604020202020204" pitchFamily="2" charset="-79"/>
              </a:rPr>
              <a:t>Design </a:t>
            </a:r>
            <a:r>
              <a:rPr lang="en-US" sz="2400" b="1" dirty="0" smtClean="0">
                <a:cs typeface="Heebo Thin" panose="020B0604020202020204" pitchFamily="2" charset="-79"/>
              </a:rPr>
              <a:t>choices: </a:t>
            </a:r>
            <a:r>
              <a:rPr lang="en-US" sz="2400" dirty="0">
                <a:cs typeface="Heebo Thin" panose="020B0604020202020204" pitchFamily="2" charset="-79"/>
              </a:rPr>
              <a:t>relates to the installed capacity of PV panels, the battery capacity and the maximal output of the diesel generator. </a:t>
            </a:r>
          </a:p>
          <a:p>
            <a:pPr marL="0" indent="0">
              <a:spcAft>
                <a:spcPts val="600"/>
              </a:spcAft>
              <a:buNone/>
            </a:pPr>
            <a:r>
              <a:rPr lang="en-US" sz="2400" b="1" dirty="0">
                <a:cs typeface="Heebo Thin" panose="020B0604020202020204" pitchFamily="2" charset="-79"/>
              </a:rPr>
              <a:t>Control policy: </a:t>
            </a:r>
            <a:r>
              <a:rPr lang="en-US" sz="2400" dirty="0">
                <a:cs typeface="Heebo Thin" panose="020B0604020202020204" pitchFamily="2" charset="-79"/>
              </a:rPr>
              <a:t>sets the power output of the battery and the generator.</a:t>
            </a:r>
          </a:p>
          <a:p>
            <a:pPr marL="0" indent="0">
              <a:spcAft>
                <a:spcPts val="600"/>
              </a:spcAft>
              <a:buNone/>
            </a:pPr>
            <a:r>
              <a:rPr lang="en-US" sz="2400" b="1" dirty="0">
                <a:cs typeface="Heebo Thin" panose="020B0604020202020204" pitchFamily="2" charset="-79"/>
              </a:rPr>
              <a:t/>
            </a:r>
            <a:br>
              <a:rPr lang="en-US" sz="2400" b="1" dirty="0">
                <a:cs typeface="Heebo Thin" panose="020B0604020202020204" pitchFamily="2" charset="-79"/>
              </a:rPr>
            </a:br>
            <a:r>
              <a:rPr lang="en-US" sz="2400" b="1" dirty="0">
                <a:cs typeface="Heebo Thin" panose="020B0604020202020204" pitchFamily="2" charset="-79"/>
              </a:rPr>
              <a:t>Objective: </a:t>
            </a:r>
            <a:r>
              <a:rPr lang="en-US" sz="2400" dirty="0">
                <a:cs typeface="Heebo Thin" panose="020B0604020202020204" pitchFamily="2" charset="-79"/>
              </a:rPr>
              <a:t>minimizing the sum of the investment and operational costs.</a:t>
            </a:r>
            <a:br>
              <a:rPr lang="en-US" sz="2400" dirty="0">
                <a:cs typeface="Heebo Thin" panose="020B0604020202020204" pitchFamily="2" charset="-79"/>
              </a:rPr>
            </a:br>
            <a:endParaRPr lang="en-US" sz="2400" dirty="0">
              <a:cs typeface="Heebo Thin" panose="020B0604020202020204" pitchFamily="2" charset="-79"/>
            </a:endParaRPr>
          </a:p>
        </p:txBody>
      </p:sp>
      <p:sp>
        <p:nvSpPr>
          <p:cNvPr id="6" name="Rectangle 5"/>
          <p:cNvSpPr/>
          <p:nvPr/>
        </p:nvSpPr>
        <p:spPr>
          <a:xfrm>
            <a:off x="1998019" y="80773"/>
            <a:ext cx="7521931" cy="646331"/>
          </a:xfrm>
          <a:prstGeom prst="rect">
            <a:avLst/>
          </a:prstGeom>
        </p:spPr>
        <p:txBody>
          <a:bodyPr wrap="none">
            <a:spAutoFit/>
          </a:bodyPr>
          <a:lstStyle/>
          <a:p>
            <a:r>
              <a:rPr lang="en-US" sz="3600" b="1" dirty="0"/>
              <a:t>Joint design and control of a </a:t>
            </a:r>
            <a:r>
              <a:rPr lang="en-US" sz="3600" b="1" dirty="0" err="1"/>
              <a:t>microgrid</a:t>
            </a:r>
            <a:endParaRPr lang="en-US" sz="3600" dirty="0"/>
          </a:p>
        </p:txBody>
      </p:sp>
      <p:pic>
        <p:nvPicPr>
          <p:cNvPr id="8" name="Image 7">
            <a:extLst>
              <a:ext uri="{FF2B5EF4-FFF2-40B4-BE49-F238E27FC236}">
                <a16:creationId xmlns:a16="http://schemas.microsoft.com/office/drawing/2014/main" id="{590421D5-0563-4A55-9BAC-C828732F59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34" t="6806" r="4913" b="6987"/>
          <a:stretch/>
        </p:blipFill>
        <p:spPr>
          <a:xfrm>
            <a:off x="7712119" y="4115254"/>
            <a:ext cx="3818946" cy="2738111"/>
          </a:xfrm>
          <a:prstGeom prst="rect">
            <a:avLst/>
          </a:prstGeom>
        </p:spPr>
      </p:pic>
      <p:pic>
        <p:nvPicPr>
          <p:cNvPr id="9" name="Image 8"/>
          <p:cNvPicPr>
            <a:picLocks noChangeAspect="1"/>
          </p:cNvPicPr>
          <p:nvPr/>
        </p:nvPicPr>
        <p:blipFill>
          <a:blip r:embed="rId3"/>
          <a:stretch>
            <a:fillRect/>
          </a:stretch>
        </p:blipFill>
        <p:spPr>
          <a:xfrm>
            <a:off x="7984306" y="606814"/>
            <a:ext cx="2911492" cy="3442909"/>
          </a:xfrm>
          <a:prstGeom prst="rect">
            <a:avLst/>
          </a:prstGeom>
        </p:spPr>
      </p:pic>
      <p:sp>
        <p:nvSpPr>
          <p:cNvPr id="10" name="Rectangle 9"/>
          <p:cNvSpPr/>
          <p:nvPr/>
        </p:nvSpPr>
        <p:spPr>
          <a:xfrm>
            <a:off x="376186" y="4955793"/>
            <a:ext cx="6096000" cy="1200329"/>
          </a:xfrm>
          <a:prstGeom prst="rect">
            <a:avLst/>
          </a:prstGeom>
        </p:spPr>
        <p:txBody>
          <a:bodyPr>
            <a:spAutoFit/>
          </a:bodyPr>
          <a:lstStyle/>
          <a:p>
            <a:pPr>
              <a:spcAft>
                <a:spcPts val="600"/>
              </a:spcAft>
            </a:pPr>
            <a:r>
              <a:rPr lang="en-US" sz="2400" b="1" dirty="0">
                <a:cs typeface="Heebo Thin" panose="020B0604020202020204" pitchFamily="2" charset="-79"/>
              </a:rPr>
              <a:t>Results: </a:t>
            </a:r>
            <a:r>
              <a:rPr lang="en-US" sz="2400" dirty="0">
                <a:cs typeface="Heebo Thin" panose="020B0604020202020204" pitchFamily="2" charset="-79"/>
              </a:rPr>
              <a:t>DEPS outperforms  the baseline </a:t>
            </a:r>
            <a:r>
              <a:rPr lang="en-US" sz="2400" dirty="0" smtClean="0">
                <a:cs typeface="Heebo Thin" panose="020B0604020202020204" pitchFamily="2" charset="-79"/>
              </a:rPr>
              <a:t>JODC. It gives </a:t>
            </a:r>
            <a:r>
              <a:rPr lang="en-US" sz="2400" dirty="0">
                <a:cs typeface="Heebo Thin" panose="020B0604020202020204" pitchFamily="2" charset="-79"/>
              </a:rPr>
              <a:t>better overall </a:t>
            </a:r>
            <a:r>
              <a:rPr lang="en-US" sz="2400" dirty="0" smtClean="0">
                <a:cs typeface="Heebo Thin" panose="020B0604020202020204" pitchFamily="2" charset="-79"/>
              </a:rPr>
              <a:t>performance and is a </a:t>
            </a:r>
            <a:r>
              <a:rPr lang="en-US" sz="2400" dirty="0">
                <a:cs typeface="Heebo Thin" panose="020B0604020202020204" pitchFamily="2" charset="-79"/>
              </a:rPr>
              <a:t>more stable algorithm.</a:t>
            </a:r>
          </a:p>
        </p:txBody>
      </p:sp>
    </p:spTree>
    <p:extLst>
      <p:ext uri="{BB962C8B-B14F-4D97-AF65-F5344CB8AC3E}">
        <p14:creationId xmlns:p14="http://schemas.microsoft.com/office/powerpoint/2010/main" val="3649225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2EFBD67-E8FF-4888-B36E-22186352E0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3692" y="1142048"/>
            <a:ext cx="4578096" cy="2932176"/>
          </a:xfrm>
          <a:prstGeom prst="rect">
            <a:avLst/>
          </a:prstGeom>
        </p:spPr>
      </p:pic>
      <p:sp>
        <p:nvSpPr>
          <p:cNvPr id="2" name="Titre 1"/>
          <p:cNvSpPr>
            <a:spLocks noGrp="1"/>
          </p:cNvSpPr>
          <p:nvPr>
            <p:ph type="title"/>
          </p:nvPr>
        </p:nvSpPr>
        <p:spPr>
          <a:xfrm>
            <a:off x="2245892" y="-101284"/>
            <a:ext cx="10515600" cy="1325563"/>
          </a:xfrm>
        </p:spPr>
        <p:txBody>
          <a:bodyPr>
            <a:normAutofit/>
          </a:bodyPr>
          <a:lstStyle/>
          <a:p>
            <a:r>
              <a:rPr lang="en-US" sz="3600" b="1" dirty="0">
                <a:latin typeface="+mn-lt"/>
              </a:rPr>
              <a:t>Joint design and control of a drone</a:t>
            </a:r>
            <a:endParaRPr lang="en-US" sz="3600" dirty="0">
              <a:latin typeface="+mn-lt"/>
            </a:endParaRPr>
          </a:p>
        </p:txBody>
      </p:sp>
      <p:sp>
        <p:nvSpPr>
          <p:cNvPr id="3" name="Espace réservé du contenu 2"/>
          <p:cNvSpPr>
            <a:spLocks noGrp="1"/>
          </p:cNvSpPr>
          <p:nvPr>
            <p:ph idx="1"/>
          </p:nvPr>
        </p:nvSpPr>
        <p:spPr>
          <a:xfrm>
            <a:off x="578317" y="1507994"/>
            <a:ext cx="6886874" cy="2823377"/>
          </a:xfrm>
        </p:spPr>
        <p:txBody>
          <a:bodyPr>
            <a:normAutofit/>
          </a:bodyPr>
          <a:lstStyle/>
          <a:p>
            <a:pPr marL="0" indent="0">
              <a:spcAft>
                <a:spcPts val="600"/>
              </a:spcAft>
              <a:buNone/>
            </a:pPr>
            <a:r>
              <a:rPr lang="en-US" sz="2400" b="1" dirty="0">
                <a:cs typeface="Heebo Thin" panose="020B0604020202020204" pitchFamily="2" charset="-79"/>
              </a:rPr>
              <a:t>Design choices: </a:t>
            </a:r>
            <a:r>
              <a:rPr lang="en-US" sz="2400" dirty="0">
                <a:cs typeface="Heebo Thin" panose="020B0604020202020204" pitchFamily="2" charset="-79"/>
              </a:rPr>
              <a:t>the morphology of the drone defined by the parameters </a:t>
            </a:r>
            <a:r>
              <a:rPr lang="en-US" sz="2400" i="1" dirty="0">
                <a:cs typeface="Heebo Thin" panose="020B0604020202020204" pitchFamily="2" charset="-79"/>
              </a:rPr>
              <a:t>H</a:t>
            </a:r>
            <a:r>
              <a:rPr lang="en-US" sz="2400" dirty="0">
                <a:cs typeface="Heebo Thin" panose="020B0604020202020204" pitchFamily="2" charset="-79"/>
              </a:rPr>
              <a:t>, </a:t>
            </a:r>
            <a:r>
              <a:rPr lang="en-US" sz="2400" i="1" dirty="0">
                <a:cs typeface="Heebo Thin" panose="020B0604020202020204" pitchFamily="2" charset="-79"/>
              </a:rPr>
              <a:t>W</a:t>
            </a:r>
            <a:r>
              <a:rPr lang="en-US" sz="2400" dirty="0">
                <a:cs typeface="Heebo Thin" panose="020B0604020202020204" pitchFamily="2" charset="-79"/>
              </a:rPr>
              <a:t>, </a:t>
            </a:r>
            <a:r>
              <a:rPr lang="en-US" sz="2400" i="1" dirty="0">
                <a:cs typeface="Heebo Thin" panose="020B0604020202020204" pitchFamily="2" charset="-79"/>
              </a:rPr>
              <a:t>D</a:t>
            </a:r>
            <a:r>
              <a:rPr lang="en-US" sz="2400" dirty="0">
                <a:cs typeface="Heebo Thin" panose="020B0604020202020204" pitchFamily="2" charset="-79"/>
              </a:rPr>
              <a:t> and </a:t>
            </a:r>
            <a:r>
              <a:rPr lang="en-US" sz="2400" i="1" dirty="0">
                <a:cs typeface="Heebo Thin" panose="020B0604020202020204" pitchFamily="2" charset="-79"/>
              </a:rPr>
              <a:t>R. </a:t>
            </a:r>
          </a:p>
          <a:p>
            <a:pPr marL="0" indent="0">
              <a:spcAft>
                <a:spcPts val="600"/>
              </a:spcAft>
              <a:buNone/>
            </a:pPr>
            <a:r>
              <a:rPr lang="en-US" sz="2400" b="1" dirty="0">
                <a:cs typeface="Heebo Thin" panose="020B0604020202020204" pitchFamily="2" charset="-79"/>
              </a:rPr>
              <a:t>Control policy: </a:t>
            </a:r>
            <a:r>
              <a:rPr lang="en-US" sz="2400" dirty="0">
                <a:cs typeface="Heebo Thin" panose="020B0604020202020204" pitchFamily="2" charset="-79"/>
              </a:rPr>
              <a:t>sets the speed of the four propellers.</a:t>
            </a:r>
          </a:p>
          <a:p>
            <a:pPr marL="0" indent="0">
              <a:spcAft>
                <a:spcPts val="600"/>
              </a:spcAft>
              <a:buNone/>
            </a:pPr>
            <a:r>
              <a:rPr lang="en-US" sz="2400" b="1" dirty="0">
                <a:cs typeface="Heebo Thin" panose="020B0604020202020204" pitchFamily="2" charset="-79"/>
              </a:rPr>
              <a:t>Objective: </a:t>
            </a:r>
            <a:r>
              <a:rPr lang="en-US" sz="2400" dirty="0">
                <a:cs typeface="Heebo Thin" panose="020B0604020202020204" pitchFamily="2" charset="-79"/>
              </a:rPr>
              <a:t>flying as accurately as possible on an ellipse.</a:t>
            </a:r>
          </a:p>
          <a:p>
            <a:pPr marL="0" indent="0">
              <a:buNone/>
            </a:pPr>
            <a:endParaRPr lang="en-US" dirty="0"/>
          </a:p>
        </p:txBody>
      </p:sp>
      <p:pic>
        <p:nvPicPr>
          <p:cNvPr id="5" name="Image 4">
            <a:extLst>
              <a:ext uri="{FF2B5EF4-FFF2-40B4-BE49-F238E27FC236}">
                <a16:creationId xmlns:a16="http://schemas.microsoft.com/office/drawing/2014/main" id="{A9FC5644-D8DC-4CB0-A902-280BC2BB96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24" t="5514" r="4110" b="7190"/>
          <a:stretch/>
        </p:blipFill>
        <p:spPr>
          <a:xfrm>
            <a:off x="4440366" y="4037919"/>
            <a:ext cx="3795408" cy="2704579"/>
          </a:xfrm>
          <a:prstGeom prst="rect">
            <a:avLst/>
          </a:prstGeom>
        </p:spPr>
      </p:pic>
      <p:pic>
        <p:nvPicPr>
          <p:cNvPr id="6" name="Image 5">
            <a:extLst>
              <a:ext uri="{FF2B5EF4-FFF2-40B4-BE49-F238E27FC236}">
                <a16:creationId xmlns:a16="http://schemas.microsoft.com/office/drawing/2014/main" id="{0388783B-F79A-4F87-8D75-FAC585FFE9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39" t="8056" r="5729"/>
          <a:stretch/>
        </p:blipFill>
        <p:spPr>
          <a:xfrm>
            <a:off x="8746473" y="3730237"/>
            <a:ext cx="3445527" cy="2896428"/>
          </a:xfrm>
          <a:prstGeom prst="rect">
            <a:avLst/>
          </a:prstGeom>
        </p:spPr>
      </p:pic>
      <p:sp>
        <p:nvSpPr>
          <p:cNvPr id="7" name="Rectangle 6"/>
          <p:cNvSpPr/>
          <p:nvPr/>
        </p:nvSpPr>
        <p:spPr>
          <a:xfrm>
            <a:off x="578317" y="4153421"/>
            <a:ext cx="6096000" cy="461665"/>
          </a:xfrm>
          <a:prstGeom prst="rect">
            <a:avLst/>
          </a:prstGeom>
        </p:spPr>
        <p:txBody>
          <a:bodyPr>
            <a:spAutoFit/>
          </a:bodyPr>
          <a:lstStyle/>
          <a:p>
            <a:pPr>
              <a:spcAft>
                <a:spcPts val="600"/>
              </a:spcAft>
            </a:pPr>
            <a:r>
              <a:rPr lang="en-US" sz="2400" b="1" dirty="0">
                <a:cs typeface="Heebo Thin" panose="020B0604020202020204" pitchFamily="2" charset="-79"/>
              </a:rPr>
              <a:t>Results:</a:t>
            </a:r>
            <a:endParaRPr lang="en-US" sz="2400" dirty="0">
              <a:cs typeface="Heebo Thin" panose="020B0604020202020204" pitchFamily="2" charset="-79"/>
            </a:endParaRPr>
          </a:p>
        </p:txBody>
      </p:sp>
    </p:spTree>
    <p:extLst>
      <p:ext uri="{BB962C8B-B14F-4D97-AF65-F5344CB8AC3E}">
        <p14:creationId xmlns:p14="http://schemas.microsoft.com/office/powerpoint/2010/main" val="428562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8500" y="183849"/>
            <a:ext cx="10515600" cy="1325563"/>
          </a:xfrm>
        </p:spPr>
        <p:txBody>
          <a:bodyPr>
            <a:normAutofit/>
          </a:bodyPr>
          <a:lstStyle/>
          <a:p>
            <a:r>
              <a:rPr lang="en-US" sz="4000" b="1" dirty="0">
                <a:latin typeface="+mn-lt"/>
              </a:rPr>
              <a:t>Let us not forget the electrical grid!</a:t>
            </a:r>
          </a:p>
        </p:txBody>
      </p:sp>
      <p:sp>
        <p:nvSpPr>
          <p:cNvPr id="3" name="Espace réservé du contenu 2"/>
          <p:cNvSpPr>
            <a:spLocks noGrp="1"/>
          </p:cNvSpPr>
          <p:nvPr>
            <p:ph idx="1"/>
          </p:nvPr>
        </p:nvSpPr>
        <p:spPr/>
        <p:txBody>
          <a:bodyPr/>
          <a:lstStyle/>
          <a:p>
            <a:pPr marL="0" indent="0">
              <a:buNone/>
            </a:pPr>
            <a:r>
              <a:rPr lang="en-US" dirty="0"/>
              <a:t>Up to now we have focused on control/design problems relevant for agents interacting with the electrical grid and energy markets.</a:t>
            </a:r>
          </a:p>
          <a:p>
            <a:pPr marL="0" indent="0">
              <a:buNone/>
            </a:pPr>
            <a:endParaRPr lang="en-US" dirty="0"/>
          </a:p>
          <a:p>
            <a:pPr marL="0" indent="0">
              <a:buNone/>
            </a:pPr>
            <a:r>
              <a:rPr lang="en-US" dirty="0"/>
              <a:t>However, grid operators are themselves facing complex control problems related to energy transition and </a:t>
            </a:r>
            <a:r>
              <a:rPr lang="en-US" dirty="0" smtClean="0"/>
              <a:t>modifications </a:t>
            </a:r>
            <a:r>
              <a:rPr lang="en-US" dirty="0"/>
              <a:t>of the control structure of the electrical grid!</a:t>
            </a:r>
          </a:p>
          <a:p>
            <a:pPr marL="0" indent="0">
              <a:buNone/>
            </a:pPr>
            <a:endParaRPr lang="en-US" dirty="0"/>
          </a:p>
          <a:p>
            <a:pPr marL="0" indent="0">
              <a:buNone/>
            </a:pPr>
            <a:r>
              <a:rPr lang="en-US" dirty="0"/>
              <a:t>Reinforcement learning could help grid operators to design </a:t>
            </a:r>
            <a:r>
              <a:rPr lang="en-US" dirty="0" smtClean="0"/>
              <a:t>efficient control </a:t>
            </a:r>
            <a:r>
              <a:rPr lang="en-US" dirty="0"/>
              <a:t>strategies.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58280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218" y="667326"/>
            <a:ext cx="9605209" cy="646331"/>
          </a:xfrm>
          <a:prstGeom prst="rect">
            <a:avLst/>
          </a:prstGeom>
        </p:spPr>
        <p:txBody>
          <a:bodyPr wrap="square">
            <a:spAutoFit/>
          </a:bodyPr>
          <a:lstStyle/>
          <a:p>
            <a:r>
              <a:rPr lang="fr-BE" sz="3600" b="1" dirty="0"/>
              <a:t>The </a:t>
            </a:r>
            <a:r>
              <a:rPr lang="fr-BE" sz="3600" b="1" dirty="0" err="1"/>
              <a:t>grid</a:t>
            </a:r>
            <a:r>
              <a:rPr lang="fr-BE" sz="3600" b="1" dirty="0"/>
              <a:t> </a:t>
            </a:r>
            <a:r>
              <a:rPr lang="fr-BE" sz="3600" b="1" dirty="0" err="1"/>
              <a:t>before</a:t>
            </a:r>
            <a:r>
              <a:rPr lang="fr-BE" sz="3600" b="1" dirty="0"/>
              <a:t> the </a:t>
            </a:r>
            <a:r>
              <a:rPr lang="fr-BE" sz="3600" b="1" dirty="0" err="1"/>
              <a:t>quest</a:t>
            </a:r>
            <a:r>
              <a:rPr lang="fr-BE" sz="3600" b="1" dirty="0"/>
              <a:t> for </a:t>
            </a:r>
            <a:r>
              <a:rPr lang="fr-BE" sz="3600" b="1" dirty="0" err="1"/>
              <a:t>renewable</a:t>
            </a:r>
            <a:r>
              <a:rPr lang="fr-BE" sz="3600" b="1" dirty="0"/>
              <a:t> </a:t>
            </a:r>
            <a:r>
              <a:rPr lang="fr-BE" sz="3600" b="1" dirty="0" err="1"/>
              <a:t>energy</a:t>
            </a:r>
            <a:endParaRPr lang="fr-BE" sz="3600" b="1" dirty="0"/>
          </a:p>
        </p:txBody>
      </p:sp>
      <p:sp>
        <p:nvSpPr>
          <p:cNvPr id="3" name="Ellipse 2"/>
          <p:cNvSpPr/>
          <p:nvPr/>
        </p:nvSpPr>
        <p:spPr>
          <a:xfrm>
            <a:off x="1795052" y="4293347"/>
            <a:ext cx="1688123" cy="161778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p:cNvSpPr txBox="1"/>
          <p:nvPr/>
        </p:nvSpPr>
        <p:spPr>
          <a:xfrm>
            <a:off x="1899781" y="4743124"/>
            <a:ext cx="2297724" cy="707886"/>
          </a:xfrm>
          <a:prstGeom prst="rect">
            <a:avLst/>
          </a:prstGeom>
          <a:noFill/>
        </p:spPr>
        <p:txBody>
          <a:bodyPr wrap="square" rtlCol="0">
            <a:spAutoFit/>
          </a:bodyPr>
          <a:lstStyle/>
          <a:p>
            <a:r>
              <a:rPr lang="fr-BE" sz="2000" b="1" dirty="0"/>
              <a:t>Distribution </a:t>
            </a:r>
          </a:p>
          <a:p>
            <a:r>
              <a:rPr lang="fr-BE" sz="2000" b="1" dirty="0"/>
              <a:t>Network (DN</a:t>
            </a:r>
            <a:r>
              <a:rPr lang="fr-BE" b="1" dirty="0"/>
              <a:t>)</a:t>
            </a:r>
          </a:p>
        </p:txBody>
      </p:sp>
      <p:sp>
        <p:nvSpPr>
          <p:cNvPr id="5" name="Ellipse 4"/>
          <p:cNvSpPr/>
          <p:nvPr/>
        </p:nvSpPr>
        <p:spPr>
          <a:xfrm>
            <a:off x="3691561" y="2432828"/>
            <a:ext cx="2919046" cy="108597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4350681" y="2649224"/>
            <a:ext cx="2942493" cy="707886"/>
          </a:xfrm>
          <a:prstGeom prst="rect">
            <a:avLst/>
          </a:prstGeom>
          <a:noFill/>
        </p:spPr>
        <p:txBody>
          <a:bodyPr wrap="square" rtlCol="0">
            <a:spAutoFit/>
          </a:bodyPr>
          <a:lstStyle/>
          <a:p>
            <a:r>
              <a:rPr lang="fr-BE" sz="2000" b="1" dirty="0"/>
              <a:t>Transmission  </a:t>
            </a:r>
          </a:p>
          <a:p>
            <a:r>
              <a:rPr lang="fr-BE" sz="2000" b="1" dirty="0"/>
              <a:t>Network (TN</a:t>
            </a:r>
            <a:r>
              <a:rPr lang="fr-BE" sz="2000" dirty="0"/>
              <a:t>)</a:t>
            </a:r>
          </a:p>
        </p:txBody>
      </p:sp>
      <p:cxnSp>
        <p:nvCxnSpPr>
          <p:cNvPr id="7" name="Connecteur droit 6"/>
          <p:cNvCxnSpPr/>
          <p:nvPr/>
        </p:nvCxnSpPr>
        <p:spPr>
          <a:xfrm flipH="1">
            <a:off x="2792203" y="3295887"/>
            <a:ext cx="1202839" cy="1017125"/>
          </a:xfrm>
          <a:prstGeom prst="line">
            <a:avLst/>
          </a:prstGeom>
          <a:ln/>
        </p:spPr>
        <p:style>
          <a:lnRef idx="3">
            <a:schemeClr val="dk1"/>
          </a:lnRef>
          <a:fillRef idx="0">
            <a:schemeClr val="dk1"/>
          </a:fillRef>
          <a:effectRef idx="2">
            <a:schemeClr val="dk1"/>
          </a:effectRef>
          <a:fontRef idx="minor">
            <a:schemeClr val="tx1"/>
          </a:fontRef>
        </p:style>
      </p:cxnSp>
      <p:cxnSp>
        <p:nvCxnSpPr>
          <p:cNvPr id="8" name="Connecteur droit 7"/>
          <p:cNvCxnSpPr>
            <a:endCxn id="3" idx="7"/>
          </p:cNvCxnSpPr>
          <p:nvPr/>
        </p:nvCxnSpPr>
        <p:spPr>
          <a:xfrm flipH="1">
            <a:off x="3235955" y="3421535"/>
            <a:ext cx="1061281" cy="1108731"/>
          </a:xfrm>
          <a:prstGeom prst="line">
            <a:avLst/>
          </a:prstGeom>
          <a:ln/>
        </p:spPr>
        <p:style>
          <a:lnRef idx="3">
            <a:schemeClr val="dk1"/>
          </a:lnRef>
          <a:fillRef idx="0">
            <a:schemeClr val="dk1"/>
          </a:fillRef>
          <a:effectRef idx="2">
            <a:schemeClr val="dk1"/>
          </a:effectRef>
          <a:fontRef idx="minor">
            <a:schemeClr val="tx1"/>
          </a:fontRef>
        </p:style>
      </p:cxnSp>
      <p:sp>
        <p:nvSpPr>
          <p:cNvPr id="9" name="Ellipse 8"/>
          <p:cNvSpPr/>
          <p:nvPr/>
        </p:nvSpPr>
        <p:spPr>
          <a:xfrm>
            <a:off x="4405632" y="5097067"/>
            <a:ext cx="1243682" cy="116984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p:cNvSpPr txBox="1"/>
          <p:nvPr/>
        </p:nvSpPr>
        <p:spPr>
          <a:xfrm>
            <a:off x="4764222" y="5513091"/>
            <a:ext cx="2297724" cy="400110"/>
          </a:xfrm>
          <a:prstGeom prst="rect">
            <a:avLst/>
          </a:prstGeom>
          <a:noFill/>
        </p:spPr>
        <p:txBody>
          <a:bodyPr wrap="square" rtlCol="0">
            <a:spAutoFit/>
          </a:bodyPr>
          <a:lstStyle/>
          <a:p>
            <a:r>
              <a:rPr lang="fr-BE" sz="2000" b="1" dirty="0"/>
              <a:t>DN</a:t>
            </a:r>
          </a:p>
        </p:txBody>
      </p:sp>
      <p:cxnSp>
        <p:nvCxnSpPr>
          <p:cNvPr id="11" name="Connecteur droit 10"/>
          <p:cNvCxnSpPr>
            <a:endCxn id="9" idx="0"/>
          </p:cNvCxnSpPr>
          <p:nvPr/>
        </p:nvCxnSpPr>
        <p:spPr>
          <a:xfrm>
            <a:off x="4981916" y="3528958"/>
            <a:ext cx="45557" cy="15681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5797064" y="4024328"/>
            <a:ext cx="1243682" cy="116984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3" name="Connecteur droit 12"/>
          <p:cNvCxnSpPr/>
          <p:nvPr/>
        </p:nvCxnSpPr>
        <p:spPr>
          <a:xfrm>
            <a:off x="5712153" y="3472178"/>
            <a:ext cx="350638" cy="6790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161274" y="4399378"/>
            <a:ext cx="2297724" cy="400110"/>
          </a:xfrm>
          <a:prstGeom prst="rect">
            <a:avLst/>
          </a:prstGeom>
          <a:noFill/>
        </p:spPr>
        <p:txBody>
          <a:bodyPr wrap="square" rtlCol="0">
            <a:spAutoFit/>
          </a:bodyPr>
          <a:lstStyle/>
          <a:p>
            <a:r>
              <a:rPr lang="fr-BE" sz="2000" b="1" dirty="0"/>
              <a:t>DN</a:t>
            </a:r>
          </a:p>
        </p:txBody>
      </p:sp>
      <p:cxnSp>
        <p:nvCxnSpPr>
          <p:cNvPr id="15" name="Connecteur droit avec flèche 14"/>
          <p:cNvCxnSpPr/>
          <p:nvPr/>
        </p:nvCxnSpPr>
        <p:spPr>
          <a:xfrm flipH="1">
            <a:off x="6654267" y="2951104"/>
            <a:ext cx="9730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715202" y="2552821"/>
            <a:ext cx="3892867" cy="830997"/>
          </a:xfrm>
          <a:prstGeom prst="rect">
            <a:avLst/>
          </a:prstGeom>
        </p:spPr>
        <p:txBody>
          <a:bodyPr wrap="square">
            <a:spAutoFit/>
          </a:bodyPr>
          <a:lstStyle/>
          <a:p>
            <a:r>
              <a:rPr lang="fr-BE" sz="2400" b="1" dirty="0"/>
              <a:t>Advanced</a:t>
            </a:r>
            <a:r>
              <a:rPr lang="fr-BE" sz="2400" dirty="0"/>
              <a:t> </a:t>
            </a:r>
            <a:r>
              <a:rPr lang="fr-BE" sz="2400" b="1" dirty="0"/>
              <a:t>control </a:t>
            </a:r>
            <a:r>
              <a:rPr lang="fr-BE" sz="2400" b="1" dirty="0" err="1"/>
              <a:t>strategies</a:t>
            </a:r>
            <a:r>
              <a:rPr lang="fr-BE" sz="2400" b="1" dirty="0"/>
              <a:t> </a:t>
            </a:r>
          </a:p>
          <a:p>
            <a:r>
              <a:rPr lang="fr-BE" sz="2400" b="1" dirty="0" err="1"/>
              <a:t>implemented</a:t>
            </a:r>
            <a:endParaRPr lang="fr-BE" sz="2400" b="1" dirty="0"/>
          </a:p>
        </p:txBody>
      </p:sp>
      <p:cxnSp>
        <p:nvCxnSpPr>
          <p:cNvPr id="17" name="Connecteur droit avec flèche 16"/>
          <p:cNvCxnSpPr/>
          <p:nvPr/>
        </p:nvCxnSpPr>
        <p:spPr>
          <a:xfrm flipH="1">
            <a:off x="7053253" y="4614953"/>
            <a:ext cx="9730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174547" y="4378420"/>
            <a:ext cx="3754726" cy="461665"/>
          </a:xfrm>
          <a:prstGeom prst="rect">
            <a:avLst/>
          </a:prstGeom>
        </p:spPr>
        <p:txBody>
          <a:bodyPr wrap="square">
            <a:spAutoFit/>
          </a:bodyPr>
          <a:lstStyle/>
          <a:p>
            <a:r>
              <a:rPr lang="fr-BE" sz="2400" b="1" i="1" dirty="0"/>
              <a:t>Fit and </a:t>
            </a:r>
            <a:r>
              <a:rPr lang="fr-BE" sz="2400" b="1" i="1" dirty="0" err="1"/>
              <a:t>forget</a:t>
            </a:r>
            <a:r>
              <a:rPr lang="fr-BE" sz="2400" b="1" i="1" dirty="0"/>
              <a:t> </a:t>
            </a:r>
            <a:r>
              <a:rPr lang="fr-BE" sz="2400" b="1" dirty="0"/>
              <a:t>doctrine</a:t>
            </a:r>
          </a:p>
        </p:txBody>
      </p:sp>
    </p:spTree>
    <p:extLst>
      <p:ext uri="{BB962C8B-B14F-4D97-AF65-F5344CB8AC3E}">
        <p14:creationId xmlns:p14="http://schemas.microsoft.com/office/powerpoint/2010/main" val="117791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13811" y="2093572"/>
            <a:ext cx="4386841" cy="8470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Direct Current (HVDC) </a:t>
            </a:r>
            <a:endParaRPr lang="fr-BE" dirty="0"/>
          </a:p>
        </p:txBody>
      </p:sp>
      <p:sp>
        <p:nvSpPr>
          <p:cNvPr id="20" name="Ellipse 19"/>
          <p:cNvSpPr/>
          <p:nvPr/>
        </p:nvSpPr>
        <p:spPr>
          <a:xfrm>
            <a:off x="6567375" y="4917520"/>
            <a:ext cx="939384" cy="84438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Ellipse 20"/>
          <p:cNvSpPr/>
          <p:nvPr/>
        </p:nvSpPr>
        <p:spPr>
          <a:xfrm>
            <a:off x="279567" y="4837402"/>
            <a:ext cx="1275081" cy="111958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ZoneTexte 21"/>
          <p:cNvSpPr txBox="1"/>
          <p:nvPr/>
        </p:nvSpPr>
        <p:spPr>
          <a:xfrm>
            <a:off x="655392" y="5267909"/>
            <a:ext cx="1735527" cy="400110"/>
          </a:xfrm>
          <a:prstGeom prst="rect">
            <a:avLst/>
          </a:prstGeom>
          <a:noFill/>
        </p:spPr>
        <p:txBody>
          <a:bodyPr wrap="square" rtlCol="0">
            <a:spAutoFit/>
          </a:bodyPr>
          <a:lstStyle/>
          <a:p>
            <a:r>
              <a:rPr lang="fr-BE" sz="2000" b="1" dirty="0"/>
              <a:t>DN</a:t>
            </a:r>
            <a:endParaRPr lang="fr-BE" b="1" dirty="0"/>
          </a:p>
        </p:txBody>
      </p:sp>
      <p:sp>
        <p:nvSpPr>
          <p:cNvPr id="23" name="Ellipse 22"/>
          <p:cNvSpPr/>
          <p:nvPr/>
        </p:nvSpPr>
        <p:spPr>
          <a:xfrm>
            <a:off x="1984113" y="3509323"/>
            <a:ext cx="2204827" cy="75154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ZoneTexte 23"/>
          <p:cNvSpPr txBox="1"/>
          <p:nvPr/>
        </p:nvSpPr>
        <p:spPr>
          <a:xfrm>
            <a:off x="2842324" y="3706344"/>
            <a:ext cx="2222537" cy="400110"/>
          </a:xfrm>
          <a:prstGeom prst="rect">
            <a:avLst/>
          </a:prstGeom>
          <a:noFill/>
        </p:spPr>
        <p:txBody>
          <a:bodyPr wrap="square" rtlCol="0">
            <a:spAutoFit/>
          </a:bodyPr>
          <a:lstStyle/>
          <a:p>
            <a:r>
              <a:rPr lang="fr-BE" sz="2000" b="1" dirty="0"/>
              <a:t>TN</a:t>
            </a:r>
          </a:p>
        </p:txBody>
      </p:sp>
      <p:cxnSp>
        <p:nvCxnSpPr>
          <p:cNvPr id="25" name="Connecteur droit 24"/>
          <p:cNvCxnSpPr/>
          <p:nvPr/>
        </p:nvCxnSpPr>
        <p:spPr>
          <a:xfrm flipH="1">
            <a:off x="1047222" y="4006785"/>
            <a:ext cx="1014851" cy="830617"/>
          </a:xfrm>
          <a:prstGeom prst="line">
            <a:avLst/>
          </a:prstGeom>
          <a:ln/>
        </p:spPr>
        <p:style>
          <a:lnRef idx="3">
            <a:schemeClr val="dk1"/>
          </a:lnRef>
          <a:fillRef idx="0">
            <a:schemeClr val="dk1"/>
          </a:fillRef>
          <a:effectRef idx="2">
            <a:schemeClr val="dk1"/>
          </a:effectRef>
          <a:fontRef idx="minor">
            <a:schemeClr val="tx1"/>
          </a:fontRef>
        </p:style>
      </p:cxnSp>
      <p:cxnSp>
        <p:nvCxnSpPr>
          <p:cNvPr id="26" name="Connecteur droit 25"/>
          <p:cNvCxnSpPr/>
          <p:nvPr/>
        </p:nvCxnSpPr>
        <p:spPr>
          <a:xfrm flipH="1">
            <a:off x="1498146" y="4184257"/>
            <a:ext cx="872652" cy="972807"/>
          </a:xfrm>
          <a:prstGeom prst="line">
            <a:avLst/>
          </a:prstGeom>
          <a:ln/>
        </p:spPr>
        <p:style>
          <a:lnRef idx="3">
            <a:schemeClr val="dk1"/>
          </a:lnRef>
          <a:fillRef idx="0">
            <a:schemeClr val="dk1"/>
          </a:fillRef>
          <a:effectRef idx="2">
            <a:schemeClr val="dk1"/>
          </a:effectRef>
          <a:fontRef idx="minor">
            <a:schemeClr val="tx1"/>
          </a:fontRef>
        </p:style>
      </p:cxnSp>
      <p:sp>
        <p:nvSpPr>
          <p:cNvPr id="27" name="Ellipse 26"/>
          <p:cNvSpPr/>
          <p:nvPr/>
        </p:nvSpPr>
        <p:spPr>
          <a:xfrm>
            <a:off x="2595966" y="5464196"/>
            <a:ext cx="939384" cy="80958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ZoneTexte 27"/>
          <p:cNvSpPr txBox="1"/>
          <p:nvPr/>
        </p:nvSpPr>
        <p:spPr>
          <a:xfrm>
            <a:off x="2812266" y="5706116"/>
            <a:ext cx="1735527" cy="400110"/>
          </a:xfrm>
          <a:prstGeom prst="rect">
            <a:avLst/>
          </a:prstGeom>
          <a:noFill/>
        </p:spPr>
        <p:txBody>
          <a:bodyPr wrap="square" rtlCol="0">
            <a:spAutoFit/>
          </a:bodyPr>
          <a:lstStyle/>
          <a:p>
            <a:r>
              <a:rPr lang="fr-BE" sz="2000" b="1" dirty="0"/>
              <a:t>DN</a:t>
            </a:r>
          </a:p>
        </p:txBody>
      </p:sp>
      <p:cxnSp>
        <p:nvCxnSpPr>
          <p:cNvPr id="29" name="Connecteur droit 28"/>
          <p:cNvCxnSpPr/>
          <p:nvPr/>
        </p:nvCxnSpPr>
        <p:spPr>
          <a:xfrm flipH="1">
            <a:off x="3029918" y="4260869"/>
            <a:ext cx="71480" cy="1203327"/>
          </a:xfrm>
          <a:prstGeom prst="line">
            <a:avLst/>
          </a:prstGeom>
          <a:ln/>
        </p:spPr>
        <p:style>
          <a:lnRef idx="3">
            <a:schemeClr val="dk1"/>
          </a:lnRef>
          <a:fillRef idx="0">
            <a:schemeClr val="dk1"/>
          </a:fillRef>
          <a:effectRef idx="2">
            <a:schemeClr val="dk1"/>
          </a:effectRef>
          <a:fontRef idx="minor">
            <a:schemeClr val="tx1"/>
          </a:fontRef>
        </p:style>
      </p:cxnSp>
      <p:sp>
        <p:nvSpPr>
          <p:cNvPr id="30" name="Ellipse 29"/>
          <p:cNvSpPr/>
          <p:nvPr/>
        </p:nvSpPr>
        <p:spPr>
          <a:xfrm>
            <a:off x="3802088" y="4872174"/>
            <a:ext cx="939384" cy="809587"/>
          </a:xfrm>
          <a:prstGeom prst="ellipse">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1" name="Connecteur droit 30"/>
          <p:cNvCxnSpPr/>
          <p:nvPr/>
        </p:nvCxnSpPr>
        <p:spPr>
          <a:xfrm>
            <a:off x="3670749" y="4212177"/>
            <a:ext cx="350638" cy="693460"/>
          </a:xfrm>
          <a:prstGeom prst="line">
            <a:avLst/>
          </a:prstGeom>
          <a:ln/>
        </p:spPr>
        <p:style>
          <a:lnRef idx="3">
            <a:schemeClr val="dk1"/>
          </a:lnRef>
          <a:fillRef idx="0">
            <a:schemeClr val="dk1"/>
          </a:fillRef>
          <a:effectRef idx="2">
            <a:schemeClr val="dk1"/>
          </a:effectRef>
          <a:fontRef idx="minor">
            <a:schemeClr val="tx1"/>
          </a:fontRef>
        </p:style>
      </p:cxnSp>
      <p:sp>
        <p:nvSpPr>
          <p:cNvPr id="32" name="ZoneTexte 31"/>
          <p:cNvSpPr txBox="1"/>
          <p:nvPr/>
        </p:nvSpPr>
        <p:spPr>
          <a:xfrm>
            <a:off x="4021387" y="5099432"/>
            <a:ext cx="1735527" cy="400110"/>
          </a:xfrm>
          <a:prstGeom prst="rect">
            <a:avLst/>
          </a:prstGeom>
          <a:noFill/>
        </p:spPr>
        <p:txBody>
          <a:bodyPr wrap="square" rtlCol="0">
            <a:spAutoFit/>
          </a:bodyPr>
          <a:lstStyle/>
          <a:p>
            <a:r>
              <a:rPr lang="fr-BE" sz="2000" b="1" dirty="0"/>
              <a:t>DN</a:t>
            </a:r>
          </a:p>
        </p:txBody>
      </p:sp>
      <p:sp>
        <p:nvSpPr>
          <p:cNvPr id="33" name="Ellipse 32"/>
          <p:cNvSpPr/>
          <p:nvPr/>
        </p:nvSpPr>
        <p:spPr>
          <a:xfrm>
            <a:off x="4969191" y="3530626"/>
            <a:ext cx="2204827" cy="75154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4" name="Connecteur droit 33"/>
          <p:cNvCxnSpPr/>
          <p:nvPr/>
        </p:nvCxnSpPr>
        <p:spPr>
          <a:xfrm>
            <a:off x="6704718" y="4184257"/>
            <a:ext cx="249931" cy="721380"/>
          </a:xfrm>
          <a:prstGeom prst="line">
            <a:avLst/>
          </a:prstGeom>
          <a:ln/>
        </p:spPr>
        <p:style>
          <a:lnRef idx="3">
            <a:schemeClr val="dk1"/>
          </a:lnRef>
          <a:fillRef idx="0">
            <a:schemeClr val="dk1"/>
          </a:fillRef>
          <a:effectRef idx="2">
            <a:schemeClr val="dk1"/>
          </a:effectRef>
          <a:fontRef idx="minor">
            <a:schemeClr val="tx1"/>
          </a:fontRef>
        </p:style>
      </p:cxnSp>
      <p:sp>
        <p:nvSpPr>
          <p:cNvPr id="35" name="ZoneTexte 34"/>
          <p:cNvSpPr txBox="1"/>
          <p:nvPr/>
        </p:nvSpPr>
        <p:spPr>
          <a:xfrm>
            <a:off x="6801904" y="5182334"/>
            <a:ext cx="1735527" cy="400110"/>
          </a:xfrm>
          <a:prstGeom prst="rect">
            <a:avLst/>
          </a:prstGeom>
          <a:noFill/>
        </p:spPr>
        <p:txBody>
          <a:bodyPr wrap="square" rtlCol="0">
            <a:spAutoFit/>
          </a:bodyPr>
          <a:lstStyle/>
          <a:p>
            <a:r>
              <a:rPr lang="fr-BE" sz="2000" b="1" dirty="0"/>
              <a:t>DN</a:t>
            </a:r>
          </a:p>
        </p:txBody>
      </p:sp>
      <p:cxnSp>
        <p:nvCxnSpPr>
          <p:cNvPr id="36" name="Connecteur droit 35"/>
          <p:cNvCxnSpPr/>
          <p:nvPr/>
        </p:nvCxnSpPr>
        <p:spPr>
          <a:xfrm flipH="1">
            <a:off x="5618683" y="4282172"/>
            <a:ext cx="138231" cy="1399589"/>
          </a:xfrm>
          <a:prstGeom prst="line">
            <a:avLst/>
          </a:prstGeom>
          <a:ln/>
        </p:spPr>
        <p:style>
          <a:lnRef idx="3">
            <a:schemeClr val="dk1"/>
          </a:lnRef>
          <a:fillRef idx="0">
            <a:schemeClr val="dk1"/>
          </a:fillRef>
          <a:effectRef idx="2">
            <a:schemeClr val="dk1"/>
          </a:effectRef>
          <a:fontRef idx="minor">
            <a:schemeClr val="tx1"/>
          </a:fontRef>
        </p:style>
      </p:cxnSp>
      <p:sp>
        <p:nvSpPr>
          <p:cNvPr id="37" name="Ellipse 36"/>
          <p:cNvSpPr/>
          <p:nvPr/>
        </p:nvSpPr>
        <p:spPr>
          <a:xfrm>
            <a:off x="5184732" y="5681761"/>
            <a:ext cx="939384" cy="80958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ZoneTexte 37"/>
          <p:cNvSpPr txBox="1"/>
          <p:nvPr/>
        </p:nvSpPr>
        <p:spPr>
          <a:xfrm>
            <a:off x="5414069" y="5907570"/>
            <a:ext cx="1735527" cy="400110"/>
          </a:xfrm>
          <a:prstGeom prst="rect">
            <a:avLst/>
          </a:prstGeom>
          <a:noFill/>
        </p:spPr>
        <p:txBody>
          <a:bodyPr wrap="square" rtlCol="0">
            <a:spAutoFit/>
          </a:bodyPr>
          <a:lstStyle/>
          <a:p>
            <a:r>
              <a:rPr lang="fr-BE" sz="2000" b="1" dirty="0"/>
              <a:t>DN</a:t>
            </a:r>
          </a:p>
        </p:txBody>
      </p:sp>
      <p:sp>
        <p:nvSpPr>
          <p:cNvPr id="39" name="ZoneTexte 38"/>
          <p:cNvSpPr txBox="1"/>
          <p:nvPr/>
        </p:nvSpPr>
        <p:spPr>
          <a:xfrm>
            <a:off x="5857941" y="3706344"/>
            <a:ext cx="2222537" cy="400110"/>
          </a:xfrm>
          <a:prstGeom prst="rect">
            <a:avLst/>
          </a:prstGeom>
          <a:noFill/>
        </p:spPr>
        <p:txBody>
          <a:bodyPr wrap="square" rtlCol="0">
            <a:spAutoFit/>
          </a:bodyPr>
          <a:lstStyle/>
          <a:p>
            <a:r>
              <a:rPr lang="fr-BE" sz="2000" b="1" dirty="0"/>
              <a:t>TN</a:t>
            </a:r>
          </a:p>
        </p:txBody>
      </p:sp>
      <p:sp>
        <p:nvSpPr>
          <p:cNvPr id="40" name="ZoneTexte 39"/>
          <p:cNvSpPr txBox="1"/>
          <p:nvPr/>
        </p:nvSpPr>
        <p:spPr>
          <a:xfrm>
            <a:off x="2354752" y="2188627"/>
            <a:ext cx="4147508" cy="707886"/>
          </a:xfrm>
          <a:prstGeom prst="rect">
            <a:avLst/>
          </a:prstGeom>
          <a:noFill/>
        </p:spPr>
        <p:txBody>
          <a:bodyPr wrap="square" rtlCol="0">
            <a:spAutoFit/>
          </a:bodyPr>
          <a:lstStyle/>
          <a:p>
            <a:r>
              <a:rPr lang="fr-BE" sz="2000" b="1" dirty="0"/>
              <a:t>Backbone of the </a:t>
            </a:r>
            <a:r>
              <a:rPr lang="fr-BE" sz="2000" b="1" dirty="0" err="1"/>
              <a:t>SuperGrid</a:t>
            </a:r>
            <a:r>
              <a:rPr lang="fr-BE" sz="2000" b="1" dirty="0"/>
              <a:t> (or future Global </a:t>
            </a:r>
            <a:r>
              <a:rPr lang="fr-BE" sz="2000" b="1" dirty="0" err="1"/>
              <a:t>Grid</a:t>
            </a:r>
            <a:r>
              <a:rPr lang="fr-BE" sz="2000" b="1" dirty="0"/>
              <a:t>) </a:t>
            </a:r>
            <a:r>
              <a:rPr lang="fr-BE" sz="2000" b="1" dirty="0" err="1"/>
              <a:t>comprising</a:t>
            </a:r>
            <a:r>
              <a:rPr lang="fr-BE" sz="2000" b="1" dirty="0"/>
              <a:t> HVDC links </a:t>
            </a:r>
          </a:p>
        </p:txBody>
      </p:sp>
      <p:cxnSp>
        <p:nvCxnSpPr>
          <p:cNvPr id="41" name="Connecteur droit 40"/>
          <p:cNvCxnSpPr/>
          <p:nvPr/>
        </p:nvCxnSpPr>
        <p:spPr>
          <a:xfrm flipH="1">
            <a:off x="2807140" y="2937736"/>
            <a:ext cx="278660" cy="592890"/>
          </a:xfrm>
          <a:prstGeom prst="line">
            <a:avLst/>
          </a:prstGeom>
          <a:ln/>
        </p:spPr>
        <p:style>
          <a:lnRef idx="3">
            <a:schemeClr val="dk1"/>
          </a:lnRef>
          <a:fillRef idx="0">
            <a:schemeClr val="dk1"/>
          </a:fillRef>
          <a:effectRef idx="2">
            <a:schemeClr val="dk1"/>
          </a:effectRef>
          <a:fontRef idx="minor">
            <a:schemeClr val="tx1"/>
          </a:fontRef>
        </p:style>
      </p:cxnSp>
      <p:cxnSp>
        <p:nvCxnSpPr>
          <p:cNvPr id="42" name="Connecteur droit 41"/>
          <p:cNvCxnSpPr>
            <a:endCxn id="23" idx="7"/>
          </p:cNvCxnSpPr>
          <p:nvPr/>
        </p:nvCxnSpPr>
        <p:spPr>
          <a:xfrm flipH="1">
            <a:off x="3866051" y="2937736"/>
            <a:ext cx="44012" cy="681648"/>
          </a:xfrm>
          <a:prstGeom prst="line">
            <a:avLst/>
          </a:prstGeom>
          <a:ln/>
        </p:spPr>
        <p:style>
          <a:lnRef idx="3">
            <a:schemeClr val="dk1"/>
          </a:lnRef>
          <a:fillRef idx="0">
            <a:schemeClr val="dk1"/>
          </a:fillRef>
          <a:effectRef idx="2">
            <a:schemeClr val="dk1"/>
          </a:effectRef>
          <a:fontRef idx="minor">
            <a:schemeClr val="tx1"/>
          </a:fontRef>
        </p:style>
      </p:cxnSp>
      <p:cxnSp>
        <p:nvCxnSpPr>
          <p:cNvPr id="43" name="Connecteur droit 42"/>
          <p:cNvCxnSpPr/>
          <p:nvPr/>
        </p:nvCxnSpPr>
        <p:spPr>
          <a:xfrm>
            <a:off x="5654424" y="2928500"/>
            <a:ext cx="203517" cy="6021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679293" y="2093572"/>
            <a:ext cx="4342662" cy="1200329"/>
          </a:xfrm>
          <a:prstGeom prst="rect">
            <a:avLst/>
          </a:prstGeom>
        </p:spPr>
        <p:txBody>
          <a:bodyPr wrap="square">
            <a:spAutoFit/>
          </a:bodyPr>
          <a:lstStyle/>
          <a:p>
            <a:r>
              <a:rPr lang="fr-BE" sz="2400" b="1" dirty="0" err="1"/>
              <a:t>Need</a:t>
            </a:r>
            <a:r>
              <a:rPr lang="fr-BE" sz="2400" b="1" dirty="0"/>
              <a:t> for </a:t>
            </a:r>
            <a:r>
              <a:rPr lang="fr-BE" sz="2400" b="1" dirty="0" err="1"/>
              <a:t>advanced</a:t>
            </a:r>
            <a:r>
              <a:rPr lang="fr-BE" sz="2400" b="1" dirty="0"/>
              <a:t> </a:t>
            </a:r>
          </a:p>
          <a:p>
            <a:r>
              <a:rPr lang="fr-BE" sz="2400" b="1" dirty="0"/>
              <a:t>control </a:t>
            </a:r>
            <a:r>
              <a:rPr lang="fr-BE" sz="2400" b="1" dirty="0" err="1"/>
              <a:t>strategies</a:t>
            </a:r>
            <a:r>
              <a:rPr lang="fr-BE" sz="2400" b="1" dirty="0"/>
              <a:t> </a:t>
            </a:r>
          </a:p>
          <a:p>
            <a:endParaRPr lang="fr-BE" sz="2400" dirty="0">
              <a:solidFill>
                <a:srgbClr val="C00000"/>
              </a:solidFill>
            </a:endParaRPr>
          </a:p>
        </p:txBody>
      </p:sp>
      <p:sp>
        <p:nvSpPr>
          <p:cNvPr id="45" name="Rectangle 44"/>
          <p:cNvSpPr/>
          <p:nvPr/>
        </p:nvSpPr>
        <p:spPr>
          <a:xfrm>
            <a:off x="8526457" y="4853724"/>
            <a:ext cx="3206740" cy="2308324"/>
          </a:xfrm>
          <a:prstGeom prst="rect">
            <a:avLst/>
          </a:prstGeom>
        </p:spPr>
        <p:txBody>
          <a:bodyPr wrap="square">
            <a:spAutoFit/>
          </a:bodyPr>
          <a:lstStyle/>
          <a:p>
            <a:r>
              <a:rPr lang="fr-BE" sz="2400" b="1" dirty="0" err="1"/>
              <a:t>Need</a:t>
            </a:r>
            <a:r>
              <a:rPr lang="fr-BE" sz="2400" b="1" dirty="0"/>
              <a:t> for </a:t>
            </a:r>
            <a:r>
              <a:rPr lang="fr-BE" sz="2400" b="1" dirty="0" err="1"/>
              <a:t>advanced</a:t>
            </a:r>
            <a:r>
              <a:rPr lang="fr-BE" sz="2400" b="1" dirty="0"/>
              <a:t> </a:t>
            </a:r>
          </a:p>
          <a:p>
            <a:r>
              <a:rPr lang="fr-BE" sz="2400" b="1" dirty="0"/>
              <a:t>control </a:t>
            </a:r>
            <a:r>
              <a:rPr lang="fr-BE" sz="2400" b="1" dirty="0" err="1"/>
              <a:t>strategies</a:t>
            </a:r>
            <a:r>
              <a:rPr lang="fr-BE" sz="2400" b="1" dirty="0"/>
              <a:t>, </a:t>
            </a:r>
            <a:r>
              <a:rPr lang="fr-BE" sz="2400" b="1" dirty="0" err="1"/>
              <a:t>often</a:t>
            </a:r>
            <a:r>
              <a:rPr lang="fr-BE" sz="2400" b="1" dirty="0"/>
              <a:t> </a:t>
            </a:r>
            <a:r>
              <a:rPr lang="fr-BE" sz="2400" b="1" dirty="0" err="1"/>
              <a:t>called</a:t>
            </a:r>
            <a:r>
              <a:rPr lang="fr-BE" sz="2400" b="1" dirty="0"/>
              <a:t> </a:t>
            </a:r>
            <a:r>
              <a:rPr lang="fr-BE" sz="2400" b="1" i="1" dirty="0"/>
              <a:t>active network management (</a:t>
            </a:r>
            <a:r>
              <a:rPr lang="fr-BE" sz="2400" b="1" i="1" dirty="0" err="1"/>
              <a:t>ANMs</a:t>
            </a:r>
            <a:r>
              <a:rPr lang="fr-BE" sz="2400" b="1" i="1" dirty="0"/>
              <a:t>)</a:t>
            </a:r>
            <a:r>
              <a:rPr lang="fr-BE" sz="2400" b="1" dirty="0"/>
              <a:t> </a:t>
            </a:r>
            <a:r>
              <a:rPr lang="fr-BE" sz="2400" b="1" dirty="0" err="1"/>
              <a:t>schemes</a:t>
            </a:r>
            <a:endParaRPr lang="fr-BE" sz="2400" b="1" dirty="0"/>
          </a:p>
          <a:p>
            <a:endParaRPr lang="fr-BE" sz="2400" dirty="0">
              <a:solidFill>
                <a:srgbClr val="C00000"/>
              </a:solidFill>
            </a:endParaRPr>
          </a:p>
        </p:txBody>
      </p:sp>
      <p:sp>
        <p:nvSpPr>
          <p:cNvPr id="46" name="Rectangle 45"/>
          <p:cNvSpPr/>
          <p:nvPr/>
        </p:nvSpPr>
        <p:spPr>
          <a:xfrm>
            <a:off x="8216406" y="3454168"/>
            <a:ext cx="3805550" cy="1200329"/>
          </a:xfrm>
          <a:prstGeom prst="rect">
            <a:avLst/>
          </a:prstGeom>
        </p:spPr>
        <p:txBody>
          <a:bodyPr wrap="square">
            <a:spAutoFit/>
          </a:bodyPr>
          <a:lstStyle/>
          <a:p>
            <a:r>
              <a:rPr lang="fr-BE" sz="2400" b="1" dirty="0"/>
              <a:t>Need for </a:t>
            </a:r>
            <a:r>
              <a:rPr lang="fr-BE" sz="2400" b="1" i="1" dirty="0"/>
              <a:t>more</a:t>
            </a:r>
            <a:r>
              <a:rPr lang="fr-BE" sz="2400" b="1" dirty="0"/>
              <a:t>-</a:t>
            </a:r>
            <a:r>
              <a:rPr lang="fr-BE" sz="2400" b="1" dirty="0" err="1"/>
              <a:t>advanced</a:t>
            </a:r>
            <a:r>
              <a:rPr lang="fr-BE" sz="2400" b="1" dirty="0"/>
              <a:t> </a:t>
            </a:r>
          </a:p>
          <a:p>
            <a:r>
              <a:rPr lang="fr-BE" sz="2400" b="1" dirty="0"/>
              <a:t>control </a:t>
            </a:r>
            <a:r>
              <a:rPr lang="fr-BE" sz="2400" b="1" dirty="0" err="1"/>
              <a:t>strategies</a:t>
            </a:r>
            <a:r>
              <a:rPr lang="fr-BE" sz="2400" b="1" dirty="0"/>
              <a:t> </a:t>
            </a:r>
          </a:p>
          <a:p>
            <a:endParaRPr lang="fr-BE" sz="2400" dirty="0">
              <a:solidFill>
                <a:srgbClr val="C00000"/>
              </a:solidFill>
            </a:endParaRPr>
          </a:p>
        </p:txBody>
      </p:sp>
      <p:cxnSp>
        <p:nvCxnSpPr>
          <p:cNvPr id="47" name="Connecteur droit avec flèche 46"/>
          <p:cNvCxnSpPr/>
          <p:nvPr/>
        </p:nvCxnSpPr>
        <p:spPr>
          <a:xfrm flipH="1">
            <a:off x="6600652" y="2539670"/>
            <a:ext cx="9730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H="1">
            <a:off x="7192784" y="3890676"/>
            <a:ext cx="9730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H="1">
            <a:off x="7506759" y="5270326"/>
            <a:ext cx="9730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3612296" y="371361"/>
            <a:ext cx="7922741" cy="646331"/>
          </a:xfrm>
          <a:prstGeom prst="rect">
            <a:avLst/>
          </a:prstGeom>
        </p:spPr>
        <p:txBody>
          <a:bodyPr wrap="square">
            <a:spAutoFit/>
          </a:bodyPr>
          <a:lstStyle/>
          <a:p>
            <a:r>
              <a:rPr lang="fr-BE" sz="3600" b="1" dirty="0"/>
              <a:t>The </a:t>
            </a:r>
            <a:r>
              <a:rPr lang="fr-BE" sz="3600" b="1" dirty="0" err="1"/>
              <a:t>grid</a:t>
            </a:r>
            <a:r>
              <a:rPr lang="fr-BE" sz="3600" b="1" dirty="0"/>
              <a:t> as </a:t>
            </a:r>
            <a:r>
              <a:rPr lang="fr-BE" sz="3600" b="1" dirty="0" err="1"/>
              <a:t>it</a:t>
            </a:r>
            <a:r>
              <a:rPr lang="fr-BE" sz="3600" b="1" dirty="0"/>
              <a:t> </a:t>
            </a:r>
            <a:r>
              <a:rPr lang="fr-BE" sz="3600" b="1" dirty="0" err="1"/>
              <a:t>is</a:t>
            </a:r>
            <a:r>
              <a:rPr lang="fr-BE" sz="3600" b="1" dirty="0"/>
              <a:t> </a:t>
            </a:r>
            <a:r>
              <a:rPr lang="fr-BE" sz="3600" b="1" dirty="0" err="1"/>
              <a:t>becoming</a:t>
            </a:r>
            <a:endParaRPr lang="fr-BE" sz="2800" dirty="0"/>
          </a:p>
        </p:txBody>
      </p:sp>
    </p:spTree>
    <p:extLst>
      <p:ext uri="{BB962C8B-B14F-4D97-AF65-F5344CB8AC3E}">
        <p14:creationId xmlns:p14="http://schemas.microsoft.com/office/powerpoint/2010/main" val="1077775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4335" y="137614"/>
            <a:ext cx="10515600" cy="1325563"/>
          </a:xfrm>
        </p:spPr>
        <p:txBody>
          <a:bodyPr>
            <a:normAutofit/>
          </a:bodyPr>
          <a:lstStyle/>
          <a:p>
            <a:r>
              <a:rPr lang="fr-BE" sz="3600" b="1" dirty="0">
                <a:latin typeface="+mn-lt"/>
              </a:rPr>
              <a:t>Gym-ANM</a:t>
            </a:r>
            <a:r>
              <a:rPr lang="fr-BE" sz="3600" dirty="0">
                <a:latin typeface="+mn-lt"/>
              </a:rPr>
              <a:t/>
            </a:r>
            <a:br>
              <a:rPr lang="fr-BE" sz="3600" dirty="0">
                <a:latin typeface="+mn-lt"/>
              </a:rPr>
            </a:br>
            <a:endParaRPr lang="en-US" dirty="0">
              <a:latin typeface="+mn-lt"/>
            </a:endParaRPr>
          </a:p>
        </p:txBody>
      </p:sp>
      <p:sp>
        <p:nvSpPr>
          <p:cNvPr id="3" name="Espace réservé du contenu 2"/>
          <p:cNvSpPr>
            <a:spLocks noGrp="1"/>
          </p:cNvSpPr>
          <p:nvPr>
            <p:ph idx="1"/>
          </p:nvPr>
        </p:nvSpPr>
        <p:spPr>
          <a:xfrm>
            <a:off x="437322" y="944213"/>
            <a:ext cx="10737574" cy="5477990"/>
          </a:xfrm>
        </p:spPr>
        <p:txBody>
          <a:bodyPr>
            <a:noAutofit/>
          </a:bodyPr>
          <a:lstStyle/>
          <a:p>
            <a:pPr marL="0" indent="0">
              <a:buNone/>
            </a:pPr>
            <a:r>
              <a:rPr lang="en-US" sz="2200" b="1" dirty="0"/>
              <a:t>Observation:</a:t>
            </a:r>
            <a:r>
              <a:rPr lang="en-US" sz="2200" dirty="0"/>
              <a:t> Decision-making problems related to the electrical grid have drawn less attention from the RL community than other fields over the last decade (e.g., video games, robotics, autonomous driving).</a:t>
            </a:r>
            <a:r>
              <a:rPr lang="en-US" sz="2200" b="1" dirty="0"/>
              <a:t> </a:t>
            </a:r>
            <a:r>
              <a:rPr lang="en-US" sz="2200" dirty="0"/>
              <a:t>We believe this is because:</a:t>
            </a:r>
          </a:p>
          <a:p>
            <a:pPr marL="457200" indent="-457200">
              <a:buFont typeface="+mj-lt"/>
              <a:buAutoNum type="arabicPeriod"/>
            </a:pPr>
            <a:r>
              <a:rPr lang="en-US" sz="2200" dirty="0"/>
              <a:t>RL research  relies heavily on the availability of software-based simulators to model the real world during training.</a:t>
            </a:r>
          </a:p>
          <a:p>
            <a:pPr marL="457200" indent="-457200">
              <a:buFont typeface="+mj-lt"/>
              <a:buAutoNum type="arabicPeriod"/>
            </a:pPr>
            <a:r>
              <a:rPr lang="en-US" sz="2200" dirty="0"/>
              <a:t>Power systems are hard to simulate without extensive knowledge in power system engineering.</a:t>
            </a:r>
          </a:p>
          <a:p>
            <a:pPr marL="457200" indent="-457200">
              <a:buFont typeface="+mj-lt"/>
              <a:buAutoNum type="arabicPeriod"/>
            </a:pPr>
            <a:r>
              <a:rPr lang="en-US" sz="2200" dirty="0"/>
              <a:t>This makes it difficult for RL researchers to start working on power system decision-making problems.</a:t>
            </a:r>
          </a:p>
          <a:p>
            <a:pPr marL="0" indent="0">
              <a:buNone/>
            </a:pPr>
            <a:r>
              <a:rPr lang="en-US" sz="2200" b="1" dirty="0"/>
              <a:t>Our solution:</a:t>
            </a:r>
            <a:r>
              <a:rPr lang="en-US" sz="2200" dirty="0"/>
              <a:t> Provide an open-source software library (</a:t>
            </a:r>
            <a:r>
              <a:rPr lang="en-US" sz="2200" b="1" dirty="0"/>
              <a:t>Gym-ANM</a:t>
            </a:r>
            <a:r>
              <a:rPr lang="en-US" sz="2200" dirty="0"/>
              <a:t>) with which:</a:t>
            </a:r>
          </a:p>
          <a:p>
            <a:pPr marL="457200" indent="-457200">
              <a:buFont typeface="+mj-lt"/>
              <a:buAutoNum type="arabicPeriod"/>
            </a:pPr>
            <a:r>
              <a:rPr lang="en-US" sz="2200" dirty="0"/>
              <a:t>Power system experts can design new environments (</a:t>
            </a:r>
            <a:r>
              <a:rPr lang="en-US" sz="2200" i="1" dirty="0"/>
              <a:t>tasks</a:t>
            </a:r>
            <a:r>
              <a:rPr lang="en-US" sz="2200" dirty="0"/>
              <a:t>) that model </a:t>
            </a:r>
            <a:r>
              <a:rPr lang="en-US" sz="2200" b="1" i="1" dirty="0"/>
              <a:t>Active Network Management (ANM) </a:t>
            </a:r>
            <a:r>
              <a:rPr lang="en-US" sz="2200" dirty="0"/>
              <a:t>problems.</a:t>
            </a:r>
          </a:p>
          <a:p>
            <a:pPr marL="457200" indent="-457200">
              <a:buFont typeface="+mj-lt"/>
              <a:buAutoNum type="arabicPeriod"/>
            </a:pPr>
            <a:r>
              <a:rPr lang="en-US" sz="2200" dirty="0"/>
              <a:t>RL researchers can train and evaluate the performance of their agents on existing tasks (created in </a:t>
            </a:r>
            <a:r>
              <a:rPr lang="en-US" sz="2200" b="1" dirty="0"/>
              <a:t>1.</a:t>
            </a:r>
            <a:r>
              <a:rPr lang="en-US" sz="2200" dirty="0"/>
              <a:t>).</a:t>
            </a:r>
          </a:p>
          <a:p>
            <a:pPr marL="0" indent="0">
              <a:buNone/>
            </a:pPr>
            <a:r>
              <a:rPr lang="en-US" sz="1800" dirty="0"/>
              <a:t>More information: </a:t>
            </a:r>
            <a:r>
              <a:rPr lang="en-US" sz="1800" b="1" dirty="0">
                <a:hlinkClick r:id="rId2"/>
              </a:rPr>
              <a:t>GYM-ANM: Reinforcement learning environments for active network management tasks in electricity distribution systems</a:t>
            </a:r>
            <a:r>
              <a:rPr lang="en-US" sz="1800" b="1" dirty="0"/>
              <a:t> </a:t>
            </a:r>
            <a:r>
              <a:rPr lang="en-US" sz="1800" cap="small" dirty="0"/>
              <a:t>Henry, Robin</a:t>
            </a:r>
            <a:r>
              <a:rPr lang="en-US" sz="1800" dirty="0"/>
              <a:t>; </a:t>
            </a:r>
            <a:r>
              <a:rPr lang="en-US" sz="1800" cap="small" dirty="0"/>
              <a:t>Ernst, Damien</a:t>
            </a:r>
            <a:r>
              <a:rPr lang="en-US" sz="1800" dirty="0"/>
              <a:t> in </a:t>
            </a:r>
            <a:r>
              <a:rPr lang="en-US" sz="1800" i="1" dirty="0"/>
              <a:t>Energy and AI</a:t>
            </a:r>
            <a:r>
              <a:rPr lang="en-US" sz="1800" dirty="0"/>
              <a:t> (2021), 5</a:t>
            </a:r>
          </a:p>
        </p:txBody>
      </p:sp>
    </p:spTree>
    <p:extLst>
      <p:ext uri="{BB962C8B-B14F-4D97-AF65-F5344CB8AC3E}">
        <p14:creationId xmlns:p14="http://schemas.microsoft.com/office/powerpoint/2010/main" val="119676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37422-431B-4C4D-A83D-9E2986E8EF87}"/>
              </a:ext>
            </a:extLst>
          </p:cNvPr>
          <p:cNvSpPr>
            <a:spLocks noGrp="1"/>
          </p:cNvSpPr>
          <p:nvPr>
            <p:ph type="title"/>
          </p:nvPr>
        </p:nvSpPr>
        <p:spPr>
          <a:xfrm>
            <a:off x="3104321" y="126586"/>
            <a:ext cx="10515600" cy="1325563"/>
          </a:xfrm>
        </p:spPr>
        <p:txBody>
          <a:bodyPr>
            <a:normAutofit/>
          </a:bodyPr>
          <a:lstStyle/>
          <a:p>
            <a:r>
              <a:rPr lang="en-US" sz="3600" b="1" dirty="0">
                <a:latin typeface="+mn-lt"/>
              </a:rPr>
              <a:t>Key Features of Gym-ANM</a:t>
            </a:r>
          </a:p>
        </p:txBody>
      </p:sp>
      <p:sp>
        <p:nvSpPr>
          <p:cNvPr id="3" name="Content Placeholder 2">
            <a:extLst>
              <a:ext uri="{FF2B5EF4-FFF2-40B4-BE49-F238E27FC236}">
                <a16:creationId xmlns:a16="http://schemas.microsoft.com/office/drawing/2014/main" id="{86F70182-0329-614B-8B0A-BDC9E1CF2A33}"/>
              </a:ext>
            </a:extLst>
          </p:cNvPr>
          <p:cNvSpPr>
            <a:spLocks noGrp="1"/>
          </p:cNvSpPr>
          <p:nvPr>
            <p:ph idx="1"/>
          </p:nvPr>
        </p:nvSpPr>
        <p:spPr>
          <a:xfrm>
            <a:off x="838200" y="1934956"/>
            <a:ext cx="10515600" cy="4351338"/>
          </a:xfrm>
        </p:spPr>
        <p:txBody>
          <a:bodyPr>
            <a:normAutofit fontScale="92500" lnSpcReduction="10000"/>
          </a:bodyPr>
          <a:lstStyle/>
          <a:p>
            <a:pPr marL="0" indent="0">
              <a:buNone/>
            </a:pPr>
            <a:r>
              <a:rPr lang="en-US" dirty="0"/>
              <a:t>The environments (</a:t>
            </a:r>
            <a:r>
              <a:rPr lang="en-US" i="1" dirty="0"/>
              <a:t>tasks</a:t>
            </a:r>
            <a:r>
              <a:rPr lang="en-US" dirty="0"/>
              <a:t>) constructed with Gym-ANM follow the </a:t>
            </a:r>
            <a:r>
              <a:rPr lang="en-US" dirty="0" err="1"/>
              <a:t>OpenAI</a:t>
            </a:r>
            <a:r>
              <a:rPr lang="en-US" dirty="0"/>
              <a:t> Gym framework, which a major portion of the RL community is already using.</a:t>
            </a:r>
          </a:p>
          <a:p>
            <a:pPr marL="0" indent="0">
              <a:buNone/>
            </a:pPr>
            <a:endParaRPr lang="en-GB" dirty="0"/>
          </a:p>
          <a:p>
            <a:pPr marL="0" indent="0">
              <a:buNone/>
            </a:pPr>
            <a:r>
              <a:rPr lang="en-GB" dirty="0"/>
              <a:t>The different customisable components of Gym-ANM makes it suitable for modelling a wide range of ANM tasks:</a:t>
            </a:r>
          </a:p>
          <a:p>
            <a:pPr lvl="1">
              <a:buFont typeface="Wingdings" pitchFamily="2" charset="2"/>
              <a:buChar char="Ø"/>
            </a:pPr>
            <a:r>
              <a:rPr lang="en-GB" dirty="0"/>
              <a:t> Example: simple ones for educational purposes.</a:t>
            </a:r>
          </a:p>
          <a:p>
            <a:pPr lvl="1">
              <a:buFont typeface="Wingdings" pitchFamily="2" charset="2"/>
              <a:buChar char="Ø"/>
            </a:pPr>
            <a:r>
              <a:rPr lang="en-GB" dirty="0"/>
              <a:t> Example: complex ones for advanced research.</a:t>
            </a:r>
          </a:p>
          <a:p>
            <a:pPr marL="0" indent="0">
              <a:buNone/>
            </a:pPr>
            <a:endParaRPr lang="en-GB" dirty="0"/>
          </a:p>
          <a:p>
            <a:pPr marL="0" indent="0">
              <a:buNone/>
            </a:pPr>
            <a:r>
              <a:rPr lang="en-GB" dirty="0"/>
              <a:t>Once designed, each environment can be used as a “</a:t>
            </a:r>
            <a:r>
              <a:rPr lang="en-GB" dirty="0" err="1"/>
              <a:t>blackbox</a:t>
            </a:r>
            <a:r>
              <a:rPr lang="en-GB" dirty="0"/>
              <a:t>” → RL researchers need not be concerned with its implementation details.</a:t>
            </a:r>
            <a:endParaRPr lang="en-US" dirty="0"/>
          </a:p>
        </p:txBody>
      </p:sp>
    </p:spTree>
    <p:extLst>
      <p:ext uri="{BB962C8B-B14F-4D97-AF65-F5344CB8AC3E}">
        <p14:creationId xmlns:p14="http://schemas.microsoft.com/office/powerpoint/2010/main" val="5283160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7C16-C1A5-1B49-9EDF-315002E830F4}"/>
              </a:ext>
            </a:extLst>
          </p:cNvPr>
          <p:cNvSpPr>
            <a:spLocks noGrp="1"/>
          </p:cNvSpPr>
          <p:nvPr>
            <p:ph type="title"/>
          </p:nvPr>
        </p:nvSpPr>
        <p:spPr>
          <a:xfrm>
            <a:off x="4018722" y="0"/>
            <a:ext cx="10515600" cy="1325563"/>
          </a:xfrm>
        </p:spPr>
        <p:txBody>
          <a:bodyPr>
            <a:normAutofit/>
          </a:bodyPr>
          <a:lstStyle/>
          <a:p>
            <a:r>
              <a:rPr lang="en-US" sz="3600" b="1" dirty="0">
                <a:latin typeface="+mn-lt"/>
              </a:rPr>
              <a:t>Video example</a:t>
            </a:r>
          </a:p>
        </p:txBody>
      </p:sp>
      <p:sp>
        <p:nvSpPr>
          <p:cNvPr id="3" name="Rectangle 2"/>
          <p:cNvSpPr/>
          <p:nvPr/>
        </p:nvSpPr>
        <p:spPr>
          <a:xfrm>
            <a:off x="532265" y="6251023"/>
            <a:ext cx="6493637" cy="369332"/>
          </a:xfrm>
          <a:prstGeom prst="rect">
            <a:avLst/>
          </a:prstGeom>
        </p:spPr>
        <p:txBody>
          <a:bodyPr wrap="none">
            <a:spAutoFit/>
          </a:bodyPr>
          <a:lstStyle/>
          <a:p>
            <a:r>
              <a:rPr lang="en-US" dirty="0"/>
              <a:t>Video also available on </a:t>
            </a:r>
            <a:r>
              <a:rPr lang="en-US" dirty="0" err="1"/>
              <a:t>Youtube</a:t>
            </a:r>
            <a:r>
              <a:rPr lang="en-US" dirty="0"/>
              <a:t>:  </a:t>
            </a:r>
            <a:r>
              <a:rPr lang="en-US" b="1" dirty="0">
                <a:hlinkClick r:id="rId4"/>
              </a:rPr>
              <a:t>https://youtu.be/D8kGH94kavY </a:t>
            </a:r>
            <a:endParaRPr lang="en-US" b="1" dirty="0"/>
          </a:p>
        </p:txBody>
      </p:sp>
      <p:pic>
        <p:nvPicPr>
          <p:cNvPr id="5" name="gym-anm-video.mov" descr="gym-anm-video.mov">
            <a:hlinkClick r:id="" action="ppaction://media"/>
            <a:extLst>
              <a:ext uri="{FF2B5EF4-FFF2-40B4-BE49-F238E27FC236}">
                <a16:creationId xmlns:a16="http://schemas.microsoft.com/office/drawing/2014/main" id="{15F47353-01DF-9547-A529-CC4941A347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37715" y="1100849"/>
            <a:ext cx="8658153" cy="5150174"/>
          </a:xfrm>
        </p:spPr>
      </p:pic>
    </p:spTree>
    <p:extLst>
      <p:ext uri="{BB962C8B-B14F-4D97-AF65-F5344CB8AC3E}">
        <p14:creationId xmlns:p14="http://schemas.microsoft.com/office/powerpoint/2010/main" val="422502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85861" y="146464"/>
            <a:ext cx="10515600" cy="1325563"/>
          </a:xfrm>
        </p:spPr>
        <p:txBody>
          <a:bodyPr/>
          <a:lstStyle/>
          <a:p>
            <a:r>
              <a:rPr lang="fr-BE" b="1" dirty="0">
                <a:latin typeface="Arial" panose="020B0604020202020204" pitchFamily="34" charset="0"/>
                <a:cs typeface="Arial" panose="020B0604020202020204" pitchFamily="34" charset="0"/>
              </a:rPr>
              <a:t> </a:t>
            </a:r>
            <a:r>
              <a:rPr lang="fr-BE" sz="3600" b="1" dirty="0" err="1">
                <a:latin typeface="+mn-lt"/>
                <a:cs typeface="Arial" panose="020B0604020202020204" pitchFamily="34" charset="0"/>
              </a:rPr>
              <a:t>References</a:t>
            </a:r>
            <a:endParaRPr lang="en-US" sz="3600" b="1" dirty="0">
              <a:latin typeface="+mn-lt"/>
            </a:endParaRPr>
          </a:p>
        </p:txBody>
      </p:sp>
      <p:sp>
        <p:nvSpPr>
          <p:cNvPr id="3" name="Espace réservé du contenu 2"/>
          <p:cNvSpPr>
            <a:spLocks noGrp="1"/>
          </p:cNvSpPr>
          <p:nvPr>
            <p:ph idx="1"/>
          </p:nvPr>
        </p:nvSpPr>
        <p:spPr>
          <a:xfrm>
            <a:off x="927652" y="1885260"/>
            <a:ext cx="10515600" cy="4351338"/>
          </a:xfrm>
        </p:spPr>
        <p:txBody>
          <a:bodyPr>
            <a:normAutofit fontScale="77500" lnSpcReduction="20000"/>
          </a:bodyPr>
          <a:lstStyle/>
          <a:p>
            <a:pPr marL="0" indent="0">
              <a:buNone/>
            </a:pPr>
            <a:r>
              <a:rPr lang="en-US" sz="2300" b="1" dirty="0">
                <a:hlinkClick r:id="rId2"/>
              </a:rPr>
              <a:t>A Deep Reinforcement Learning Framework </a:t>
            </a:r>
            <a:r>
              <a:rPr lang="en-US" sz="2300" b="1" dirty="0" smtClean="0">
                <a:hlinkClick r:id="rId2"/>
              </a:rPr>
              <a:t>for </a:t>
            </a:r>
            <a:r>
              <a:rPr lang="en-US" sz="2300" b="1" dirty="0">
                <a:hlinkClick r:id="rId2"/>
              </a:rPr>
              <a:t>Continuous Intraday Market Bidding</a:t>
            </a:r>
            <a:r>
              <a:rPr lang="en-US" sz="2300" b="1" dirty="0"/>
              <a:t> </a:t>
            </a:r>
            <a:r>
              <a:rPr lang="en-US" sz="2300" cap="small" dirty="0" err="1"/>
              <a:t>Boukas</a:t>
            </a:r>
            <a:r>
              <a:rPr lang="en-US" sz="2300" cap="small" dirty="0"/>
              <a:t>, </a:t>
            </a:r>
            <a:r>
              <a:rPr lang="en-US" sz="2300" cap="small" dirty="0" err="1"/>
              <a:t>Ioannis</a:t>
            </a:r>
            <a:r>
              <a:rPr lang="en-US" sz="2300" dirty="0"/>
              <a:t>; </a:t>
            </a:r>
            <a:r>
              <a:rPr lang="en-US" sz="2300" cap="small" dirty="0"/>
              <a:t>Ernst, Damien</a:t>
            </a:r>
            <a:r>
              <a:rPr lang="en-US" sz="2300" dirty="0"/>
              <a:t>; </a:t>
            </a:r>
            <a:r>
              <a:rPr lang="en-US" sz="2300" cap="small" dirty="0" err="1"/>
              <a:t>Théate</a:t>
            </a:r>
            <a:r>
              <a:rPr lang="en-US" sz="2300" cap="small" dirty="0"/>
              <a:t>, Thibaut</a:t>
            </a:r>
            <a:r>
              <a:rPr lang="en-US" sz="2300" dirty="0"/>
              <a:t>; </a:t>
            </a:r>
            <a:r>
              <a:rPr lang="en-US" sz="2300" cap="small" dirty="0" err="1"/>
              <a:t>Bolland</a:t>
            </a:r>
            <a:r>
              <a:rPr lang="en-US" sz="2300" cap="small" dirty="0"/>
              <a:t>, Adrien</a:t>
            </a:r>
            <a:r>
              <a:rPr lang="en-US" sz="2300" dirty="0"/>
              <a:t> et </a:t>
            </a:r>
            <a:r>
              <a:rPr lang="en-US" sz="2300" dirty="0" smtClean="0"/>
              <a:t>al. In</a:t>
            </a:r>
            <a:r>
              <a:rPr lang="en-US" sz="2300" dirty="0"/>
              <a:t> </a:t>
            </a:r>
            <a:r>
              <a:rPr lang="en-US" sz="2300" i="1" dirty="0"/>
              <a:t>Machine Learning</a:t>
            </a:r>
            <a:r>
              <a:rPr lang="en-US" sz="2300" dirty="0"/>
              <a:t> (2021</a:t>
            </a:r>
            <a:r>
              <a:rPr lang="en-US" sz="2300" dirty="0" smtClean="0"/>
              <a:t>)</a:t>
            </a:r>
            <a:endParaRPr lang="en-US" sz="2300" dirty="0"/>
          </a:p>
          <a:p>
            <a:pPr marL="0" indent="0">
              <a:buNone/>
            </a:pPr>
            <a:r>
              <a:rPr lang="en-US" sz="2300" b="1" dirty="0">
                <a:hlinkClick r:id="rId3"/>
              </a:rPr>
              <a:t/>
            </a:r>
            <a:br>
              <a:rPr lang="en-US" sz="2300" b="1" dirty="0">
                <a:hlinkClick r:id="rId3"/>
              </a:rPr>
            </a:br>
            <a:r>
              <a:rPr lang="en-US" sz="2300" b="1" dirty="0">
                <a:hlinkClick r:id="rId3"/>
              </a:rPr>
              <a:t>Optimal Control of Renewable Energy Communities with Controllable Assets</a:t>
            </a:r>
            <a:r>
              <a:rPr lang="en-US" sz="2300" dirty="0"/>
              <a:t/>
            </a:r>
            <a:br>
              <a:rPr lang="en-US" sz="2300" dirty="0"/>
            </a:br>
            <a:r>
              <a:rPr lang="en-US" sz="2300" cap="small" dirty="0" err="1"/>
              <a:t>Aittahar</a:t>
            </a:r>
            <a:r>
              <a:rPr lang="en-US" sz="2300" cap="small" dirty="0"/>
              <a:t>, </a:t>
            </a:r>
            <a:r>
              <a:rPr lang="en-US" sz="2300" cap="small" dirty="0" err="1"/>
              <a:t>Samy</a:t>
            </a:r>
            <a:r>
              <a:rPr lang="en-US" sz="2300" dirty="0"/>
              <a:t>; </a:t>
            </a:r>
            <a:r>
              <a:rPr lang="en-US" sz="2300" cap="small" dirty="0"/>
              <a:t>Manuel de </a:t>
            </a:r>
            <a:r>
              <a:rPr lang="en-US" sz="2300" cap="small" dirty="0" err="1"/>
              <a:t>Villena</a:t>
            </a:r>
            <a:r>
              <a:rPr lang="en-US" sz="2300" cap="small" dirty="0"/>
              <a:t> Millan, Miguel</a:t>
            </a:r>
            <a:r>
              <a:rPr lang="en-US" sz="2300" dirty="0"/>
              <a:t>; </a:t>
            </a:r>
            <a:r>
              <a:rPr lang="en-US" sz="2300" cap="small" dirty="0" err="1"/>
              <a:t>Castronovo</a:t>
            </a:r>
            <a:r>
              <a:rPr lang="en-US" sz="2300" cap="small" dirty="0"/>
              <a:t>, </a:t>
            </a:r>
            <a:r>
              <a:rPr lang="en-US" sz="2300" cap="small" dirty="0" err="1"/>
              <a:t>Michaël</a:t>
            </a:r>
            <a:r>
              <a:rPr lang="en-US" sz="2300" dirty="0"/>
              <a:t>; </a:t>
            </a:r>
            <a:r>
              <a:rPr lang="en-US" sz="2300" cap="small" dirty="0" err="1"/>
              <a:t>Boukas</a:t>
            </a:r>
            <a:r>
              <a:rPr lang="en-US" sz="2300" cap="small" dirty="0"/>
              <a:t>, </a:t>
            </a:r>
            <a:r>
              <a:rPr lang="en-US" sz="2300" cap="small" dirty="0" err="1"/>
              <a:t>Ioannis</a:t>
            </a:r>
            <a:r>
              <a:rPr lang="en-US" sz="2300" dirty="0"/>
              <a:t> et </a:t>
            </a:r>
            <a:r>
              <a:rPr lang="en-US" sz="2300" dirty="0" smtClean="0"/>
              <a:t>al. E-print/Working </a:t>
            </a:r>
            <a:r>
              <a:rPr lang="en-US" sz="2300" dirty="0"/>
              <a:t>paper (in press)</a:t>
            </a:r>
          </a:p>
          <a:p>
            <a:pPr marL="0" indent="0">
              <a:buNone/>
            </a:pPr>
            <a:endParaRPr lang="en-US" sz="2300" dirty="0"/>
          </a:p>
          <a:p>
            <a:pPr marL="0" indent="0">
              <a:buNone/>
            </a:pPr>
            <a:r>
              <a:rPr lang="en-US" sz="2300" b="1" dirty="0">
                <a:hlinkClick r:id="rId4"/>
              </a:rPr>
              <a:t>Jointly Learning Environments and Control Policies with Projected Stochastic Gradient Ascent</a:t>
            </a:r>
            <a:r>
              <a:rPr lang="en-US" sz="2300" dirty="0"/>
              <a:t/>
            </a:r>
            <a:br>
              <a:rPr lang="en-US" sz="2300" dirty="0"/>
            </a:br>
            <a:r>
              <a:rPr lang="en-US" sz="2300" cap="small" dirty="0" err="1"/>
              <a:t>Bolland</a:t>
            </a:r>
            <a:r>
              <a:rPr lang="en-US" sz="2300" cap="small" dirty="0"/>
              <a:t>, Adrien</a:t>
            </a:r>
            <a:r>
              <a:rPr lang="en-US" sz="2300" dirty="0"/>
              <a:t>; </a:t>
            </a:r>
            <a:r>
              <a:rPr lang="en-US" sz="2300" cap="small" dirty="0" err="1"/>
              <a:t>Boukas</a:t>
            </a:r>
            <a:r>
              <a:rPr lang="en-US" sz="2300" cap="small" dirty="0"/>
              <a:t>, </a:t>
            </a:r>
            <a:r>
              <a:rPr lang="en-US" sz="2300" cap="small" dirty="0" err="1"/>
              <a:t>Ioannis</a:t>
            </a:r>
            <a:r>
              <a:rPr lang="en-US" sz="2300" dirty="0"/>
              <a:t>; </a:t>
            </a:r>
            <a:r>
              <a:rPr lang="en-US" sz="2300" cap="small" dirty="0"/>
              <a:t>Berger, Mathias</a:t>
            </a:r>
            <a:r>
              <a:rPr lang="en-US" sz="2300" dirty="0"/>
              <a:t>; </a:t>
            </a:r>
            <a:r>
              <a:rPr lang="en-US" sz="2300" cap="small" dirty="0"/>
              <a:t>Ernst, </a:t>
            </a:r>
            <a:r>
              <a:rPr lang="en-US" sz="2300" cap="small" dirty="0" smtClean="0"/>
              <a:t>Damien</a:t>
            </a:r>
            <a:r>
              <a:rPr lang="en-US" sz="2300" dirty="0" smtClean="0"/>
              <a:t>. </a:t>
            </a:r>
            <a:r>
              <a:rPr lang="en-US" sz="2300" i="1" dirty="0" smtClean="0"/>
              <a:t>To </a:t>
            </a:r>
            <a:r>
              <a:rPr lang="en-US" sz="2300" i="1" dirty="0"/>
              <a:t>be published in JAIR</a:t>
            </a:r>
            <a:r>
              <a:rPr lang="en-US" sz="2300" dirty="0"/>
              <a:t> (2021)</a:t>
            </a:r>
          </a:p>
          <a:p>
            <a:pPr marL="0" indent="0">
              <a:buNone/>
            </a:pPr>
            <a:endParaRPr lang="en-US" sz="2300" dirty="0"/>
          </a:p>
          <a:p>
            <a:pPr marL="0" indent="0">
              <a:buNone/>
            </a:pPr>
            <a:r>
              <a:rPr lang="en-US" sz="2300" b="1" dirty="0">
                <a:hlinkClick r:id="rId5"/>
              </a:rPr>
              <a:t>GYM-ANM: Reinforcement learning environments for active network management tasks in electricity distribution systems</a:t>
            </a:r>
            <a:r>
              <a:rPr lang="en-US" sz="2300" b="1" dirty="0"/>
              <a:t> </a:t>
            </a:r>
            <a:r>
              <a:rPr lang="en-US" sz="2300" cap="small" dirty="0"/>
              <a:t>Henry, Robin</a:t>
            </a:r>
            <a:r>
              <a:rPr lang="en-US" sz="2300" dirty="0"/>
              <a:t>; </a:t>
            </a:r>
            <a:r>
              <a:rPr lang="en-US" sz="2300" cap="small" dirty="0"/>
              <a:t>Ernst, </a:t>
            </a:r>
            <a:r>
              <a:rPr lang="en-US" sz="2300" cap="small" dirty="0" smtClean="0"/>
              <a:t>Damien</a:t>
            </a:r>
            <a:r>
              <a:rPr lang="en-US" sz="2300" dirty="0" smtClean="0"/>
              <a:t>. In</a:t>
            </a:r>
            <a:r>
              <a:rPr lang="en-US" sz="2300" dirty="0"/>
              <a:t> </a:t>
            </a:r>
            <a:r>
              <a:rPr lang="en-US" sz="2300" i="1" dirty="0"/>
              <a:t>Energy and AI</a:t>
            </a:r>
            <a:r>
              <a:rPr lang="en-US" sz="2300" dirty="0"/>
              <a:t> (2021), 5</a:t>
            </a:r>
          </a:p>
          <a:p>
            <a:pPr marL="0" indent="0">
              <a:buNone/>
            </a:pPr>
            <a:endParaRPr lang="en-US" sz="2300" dirty="0"/>
          </a:p>
          <a:p>
            <a:pPr marL="0" indent="0">
              <a:buNone/>
            </a:pPr>
            <a:r>
              <a:rPr lang="en-US" sz="2300" dirty="0"/>
              <a:t>GitHub repository (3K+ </a:t>
            </a:r>
            <a:r>
              <a:rPr lang="en-US" sz="2300" dirty="0" smtClean="0"/>
              <a:t>downloads after 6 months of release) </a:t>
            </a:r>
            <a:r>
              <a:rPr lang="en-US" sz="2300" dirty="0"/>
              <a:t>for Gym-ANM: </a:t>
            </a:r>
            <a:r>
              <a:rPr lang="en-US" sz="2300" b="1" dirty="0">
                <a:hlinkClick r:id="rId6"/>
              </a:rPr>
              <a:t>https://github.com/robinhenry/gym-anm</a:t>
            </a:r>
            <a:r>
              <a:rPr lang="en-US" sz="2300" b="1" dirty="0"/>
              <a:t> </a:t>
            </a:r>
            <a:r>
              <a:rPr lang="en-US" sz="2300" dirty="0"/>
              <a:t>and the online documentation: </a:t>
            </a:r>
            <a:r>
              <a:rPr lang="en-US" sz="2300" b="1" dirty="0">
                <a:hlinkClick r:id="rId7"/>
              </a:rPr>
              <a:t>https://gym-anm.readthedocs.io/en/latest/index.html</a:t>
            </a:r>
            <a:endParaRPr lang="en-US" sz="2300" b="1"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671173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405" y="153677"/>
            <a:ext cx="9783700" cy="6545296"/>
          </a:xfrm>
          <a:prstGeom prst="rect">
            <a:avLst/>
          </a:prstGeom>
        </p:spPr>
      </p:pic>
    </p:spTree>
    <p:extLst>
      <p:ext uri="{BB962C8B-B14F-4D97-AF65-F5344CB8AC3E}">
        <p14:creationId xmlns:p14="http://schemas.microsoft.com/office/powerpoint/2010/main" val="2009374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2772331" y="36292"/>
            <a:ext cx="10515600" cy="1325563"/>
          </a:xfrm>
          <a:prstGeom prst="rect">
            <a:avLst/>
          </a:prstGeom>
        </p:spPr>
        <p:txBody>
          <a:bodyPr>
            <a:normAutofit/>
          </a:bodyPr>
          <a:lstStyle/>
          <a:p>
            <a:r>
              <a:rPr lang="nl-BE" sz="3600" b="1" dirty="0">
                <a:latin typeface="+mn-lt"/>
              </a:rPr>
              <a:t>Electricity</a:t>
            </a:r>
            <a:r>
              <a:rPr sz="3600" b="1" dirty="0">
                <a:latin typeface="+mn-lt"/>
              </a:rPr>
              <a:t> markets – Overview</a:t>
            </a:r>
          </a:p>
        </p:txBody>
      </p:sp>
      <p:sp>
        <p:nvSpPr>
          <p:cNvPr id="5" name="Flèche vers la droite 4">
            <a:extLst>
              <a:ext uri="{FF2B5EF4-FFF2-40B4-BE49-F238E27FC236}">
                <a16:creationId xmlns:a16="http://schemas.microsoft.com/office/drawing/2014/main" id="{91F5C182-0341-654A-A3E3-5DD275945650}"/>
              </a:ext>
            </a:extLst>
          </p:cNvPr>
          <p:cNvSpPr/>
          <p:nvPr/>
        </p:nvSpPr>
        <p:spPr>
          <a:xfrm>
            <a:off x="977131" y="3723116"/>
            <a:ext cx="7442961" cy="660042"/>
          </a:xfrm>
          <a:prstGeom prst="rightArrow">
            <a:avLst/>
          </a:prstGeom>
          <a:solidFill>
            <a:schemeClr val="tx1"/>
          </a:solid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j-lt"/>
              <a:ea typeface="+mj-ea"/>
              <a:cs typeface="+mj-cs"/>
              <a:sym typeface="Calibri"/>
            </a:endParaRPr>
          </a:p>
        </p:txBody>
      </p:sp>
      <p:sp>
        <p:nvSpPr>
          <p:cNvPr id="9" name="Rectangle : coins arrondis 8">
            <a:extLst>
              <a:ext uri="{FF2B5EF4-FFF2-40B4-BE49-F238E27FC236}">
                <a16:creationId xmlns:a16="http://schemas.microsoft.com/office/drawing/2014/main" id="{17458EF7-1DBE-CB48-97B8-7AA6ACBC1919}"/>
              </a:ext>
            </a:extLst>
          </p:cNvPr>
          <p:cNvSpPr/>
          <p:nvPr/>
        </p:nvSpPr>
        <p:spPr>
          <a:xfrm>
            <a:off x="977132" y="2657861"/>
            <a:ext cx="2317120" cy="912375"/>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2400" dirty="0">
                <a:ln w="0">
                  <a:noFill/>
                </a:ln>
                <a:solidFill>
                  <a:schemeClr val="tx1"/>
                </a:solidFill>
                <a:effectLst>
                  <a:outerShdw blurRad="38100" dist="19050" dir="2700000" algn="tl" rotWithShape="0">
                    <a:schemeClr val="dk1">
                      <a:alpha val="40000"/>
                    </a:schemeClr>
                  </a:outerShdw>
                </a:effectLst>
                <a:latin typeface="+mj-lt"/>
                <a:ea typeface="+mj-ea"/>
                <a:cs typeface="+mj-cs"/>
              </a:rPr>
              <a:t>Forward/Future market</a:t>
            </a:r>
            <a:endParaRPr kumimoji="0" lang="fr-FR" sz="2400" i="0" u="none" strike="noStrike" normalizeH="0" baseline="0" dirty="0">
              <a:ln w="0">
                <a:noFill/>
              </a:ln>
              <a:solidFill>
                <a:schemeClr val="tx1"/>
              </a:solidFill>
              <a:effectLst>
                <a:outerShdw blurRad="38100" dist="19050" dir="2700000" algn="tl" rotWithShape="0">
                  <a:schemeClr val="dk1">
                    <a:alpha val="40000"/>
                  </a:schemeClr>
                </a:outerShdw>
              </a:effectLst>
              <a:uFillTx/>
              <a:latin typeface="+mj-lt"/>
              <a:ea typeface="+mj-ea"/>
              <a:cs typeface="+mj-cs"/>
              <a:sym typeface="Calibri"/>
            </a:endParaRPr>
          </a:p>
        </p:txBody>
      </p:sp>
      <p:sp>
        <p:nvSpPr>
          <p:cNvPr id="10" name="Rectangle : coins arrondis 9">
            <a:extLst>
              <a:ext uri="{FF2B5EF4-FFF2-40B4-BE49-F238E27FC236}">
                <a16:creationId xmlns:a16="http://schemas.microsoft.com/office/drawing/2014/main" id="{E78D238A-B756-F445-B67B-AC47B3697584}"/>
              </a:ext>
            </a:extLst>
          </p:cNvPr>
          <p:cNvSpPr/>
          <p:nvPr/>
        </p:nvSpPr>
        <p:spPr>
          <a:xfrm>
            <a:off x="4059889" y="2654349"/>
            <a:ext cx="1763355" cy="919398"/>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2400" dirty="0">
                <a:ln w="0">
                  <a:noFill/>
                </a:ln>
                <a:solidFill>
                  <a:schemeClr val="tx1"/>
                </a:solidFill>
                <a:effectLst>
                  <a:outerShdw blurRad="38100" dist="19050" dir="2700000" algn="tl" rotWithShape="0">
                    <a:schemeClr val="dk1">
                      <a:alpha val="40000"/>
                    </a:schemeClr>
                  </a:outerShdw>
                </a:effectLst>
                <a:latin typeface="+mj-lt"/>
                <a:ea typeface="+mj-ea"/>
                <a:cs typeface="+mj-cs"/>
              </a:rPr>
              <a:t>Day-ahead market</a:t>
            </a:r>
            <a:endParaRPr kumimoji="0" lang="fr-FR" sz="2400" i="0" u="none" strike="noStrike" normalizeH="0" baseline="0" dirty="0">
              <a:ln w="0">
                <a:noFill/>
              </a:ln>
              <a:solidFill>
                <a:schemeClr val="tx1"/>
              </a:solidFill>
              <a:effectLst>
                <a:outerShdw blurRad="38100" dist="19050" dir="2700000" algn="tl" rotWithShape="0">
                  <a:schemeClr val="dk1">
                    <a:alpha val="40000"/>
                  </a:schemeClr>
                </a:outerShdw>
              </a:effectLst>
              <a:uFillTx/>
              <a:latin typeface="+mj-lt"/>
              <a:ea typeface="+mj-ea"/>
              <a:cs typeface="+mj-cs"/>
              <a:sym typeface="Calibri"/>
            </a:endParaRPr>
          </a:p>
        </p:txBody>
      </p:sp>
      <p:sp>
        <p:nvSpPr>
          <p:cNvPr id="11" name="Rectangle : coins arrondis 10">
            <a:extLst>
              <a:ext uri="{FF2B5EF4-FFF2-40B4-BE49-F238E27FC236}">
                <a16:creationId xmlns:a16="http://schemas.microsoft.com/office/drawing/2014/main" id="{6565128E-1951-5F43-9D50-10EEF9D0940F}"/>
              </a:ext>
            </a:extLst>
          </p:cNvPr>
          <p:cNvSpPr/>
          <p:nvPr/>
        </p:nvSpPr>
        <p:spPr>
          <a:xfrm>
            <a:off x="6397599" y="2654349"/>
            <a:ext cx="1527293" cy="912375"/>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2400" dirty="0">
                <a:ln w="0">
                  <a:noFill/>
                </a:ln>
                <a:solidFill>
                  <a:schemeClr val="tx1"/>
                </a:solidFill>
                <a:effectLst>
                  <a:outerShdw blurRad="38100" dist="19050" dir="2700000" algn="tl" rotWithShape="0">
                    <a:schemeClr val="dk1">
                      <a:alpha val="40000"/>
                    </a:schemeClr>
                  </a:outerShdw>
                </a:effectLst>
                <a:latin typeface="+mj-lt"/>
                <a:ea typeface="+mj-ea"/>
                <a:cs typeface="+mj-cs"/>
              </a:rPr>
              <a:t>Intraday market</a:t>
            </a:r>
            <a:endParaRPr kumimoji="0" lang="fr-FR" sz="2400" i="0" u="none" strike="noStrike" normalizeH="0" baseline="0" dirty="0">
              <a:ln w="0">
                <a:noFill/>
              </a:ln>
              <a:solidFill>
                <a:schemeClr val="tx1"/>
              </a:solidFill>
              <a:effectLst>
                <a:outerShdw blurRad="38100" dist="19050" dir="2700000" algn="tl" rotWithShape="0">
                  <a:schemeClr val="dk1">
                    <a:alpha val="40000"/>
                  </a:schemeClr>
                </a:outerShdw>
              </a:effectLst>
              <a:uFillTx/>
              <a:latin typeface="+mj-lt"/>
              <a:ea typeface="+mj-ea"/>
              <a:cs typeface="+mj-cs"/>
              <a:sym typeface="Calibri"/>
            </a:endParaRPr>
          </a:p>
        </p:txBody>
      </p:sp>
      <p:sp>
        <p:nvSpPr>
          <p:cNvPr id="12" name="Rectangle : coins arrondis 11">
            <a:extLst>
              <a:ext uri="{FF2B5EF4-FFF2-40B4-BE49-F238E27FC236}">
                <a16:creationId xmlns:a16="http://schemas.microsoft.com/office/drawing/2014/main" id="{36CECE2B-7FED-D04D-A843-5651027CD362}"/>
              </a:ext>
            </a:extLst>
          </p:cNvPr>
          <p:cNvSpPr/>
          <p:nvPr/>
        </p:nvSpPr>
        <p:spPr>
          <a:xfrm>
            <a:off x="9305659" y="2647326"/>
            <a:ext cx="1849516" cy="919398"/>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2400" dirty="0" err="1">
                <a:ln w="0">
                  <a:noFill/>
                </a:ln>
                <a:solidFill>
                  <a:schemeClr val="tx1"/>
                </a:solidFill>
                <a:effectLst>
                  <a:outerShdw blurRad="38100" dist="19050" dir="2700000" algn="tl" rotWithShape="0">
                    <a:schemeClr val="dk1">
                      <a:alpha val="40000"/>
                    </a:schemeClr>
                  </a:outerShdw>
                </a:effectLst>
                <a:latin typeface="+mj-lt"/>
                <a:ea typeface="+mj-ea"/>
                <a:cs typeface="+mj-cs"/>
              </a:rPr>
              <a:t>Balancing</a:t>
            </a:r>
            <a:r>
              <a:rPr lang="fr-FR" sz="2400" dirty="0">
                <a:ln w="0">
                  <a:noFill/>
                </a:ln>
                <a:solidFill>
                  <a:schemeClr val="tx1"/>
                </a:solidFill>
                <a:effectLst>
                  <a:outerShdw blurRad="38100" dist="19050" dir="2700000" algn="tl" rotWithShape="0">
                    <a:schemeClr val="dk1">
                      <a:alpha val="40000"/>
                    </a:schemeClr>
                  </a:outerShdw>
                </a:effectLst>
                <a:latin typeface="+mj-lt"/>
                <a:ea typeface="+mj-ea"/>
                <a:cs typeface="+mj-cs"/>
              </a:rPr>
              <a:t> </a:t>
            </a:r>
            <a:r>
              <a:rPr lang="fr-FR" sz="2400" dirty="0" err="1">
                <a:ln w="0">
                  <a:noFill/>
                </a:ln>
                <a:solidFill>
                  <a:schemeClr val="tx1"/>
                </a:solidFill>
                <a:effectLst>
                  <a:outerShdw blurRad="38100" dist="19050" dir="2700000" algn="tl" rotWithShape="0">
                    <a:schemeClr val="dk1">
                      <a:alpha val="40000"/>
                    </a:schemeClr>
                  </a:outerShdw>
                </a:effectLst>
                <a:latin typeface="+mj-lt"/>
                <a:ea typeface="+mj-ea"/>
                <a:cs typeface="+mj-cs"/>
              </a:rPr>
              <a:t>market</a:t>
            </a:r>
            <a:endParaRPr lang="fr-FR" sz="2400" dirty="0">
              <a:ln w="0">
                <a:noFill/>
              </a:ln>
              <a:solidFill>
                <a:schemeClr val="tx1"/>
              </a:solidFill>
              <a:effectLst>
                <a:outerShdw blurRad="38100" dist="19050" dir="2700000" algn="tl" rotWithShape="0">
                  <a:schemeClr val="dk1">
                    <a:alpha val="40000"/>
                  </a:schemeClr>
                </a:outerShdw>
              </a:effectLst>
              <a:latin typeface="+mj-lt"/>
              <a:ea typeface="+mj-ea"/>
              <a:cs typeface="+mj-cs"/>
            </a:endParaRPr>
          </a:p>
        </p:txBody>
      </p:sp>
      <p:sp>
        <p:nvSpPr>
          <p:cNvPr id="13" name="Rectangle : coins arrondis 12">
            <a:extLst>
              <a:ext uri="{FF2B5EF4-FFF2-40B4-BE49-F238E27FC236}">
                <a16:creationId xmlns:a16="http://schemas.microsoft.com/office/drawing/2014/main" id="{E7F774A0-8D8B-2E4D-B644-76206A6274F2}"/>
              </a:ext>
            </a:extLst>
          </p:cNvPr>
          <p:cNvSpPr/>
          <p:nvPr/>
        </p:nvSpPr>
        <p:spPr>
          <a:xfrm>
            <a:off x="9459950" y="4527315"/>
            <a:ext cx="1646119" cy="919398"/>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nchorCtr="1">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2400" dirty="0">
                <a:ln w="0">
                  <a:noFill/>
                </a:ln>
                <a:solidFill>
                  <a:schemeClr val="tx1"/>
                </a:solidFill>
                <a:effectLst>
                  <a:outerShdw blurRad="38100" dist="19050" dir="2700000" algn="tl" rotWithShape="0">
                    <a:schemeClr val="dk1">
                      <a:alpha val="40000"/>
                    </a:schemeClr>
                  </a:outerShdw>
                </a:effectLst>
                <a:latin typeface="+mj-lt"/>
                <a:ea typeface="+mj-ea"/>
                <a:cs typeface="+mj-cs"/>
              </a:rPr>
              <a:t>Ancillary services</a:t>
            </a:r>
            <a:endParaRPr kumimoji="0" lang="fr-FR" sz="2400" i="0" u="none" strike="noStrike" normalizeH="0" baseline="0" dirty="0">
              <a:ln w="0">
                <a:noFill/>
              </a:ln>
              <a:solidFill>
                <a:schemeClr val="tx1"/>
              </a:solidFill>
              <a:effectLst>
                <a:outerShdw blurRad="38100" dist="19050" dir="2700000" algn="tl" rotWithShape="0">
                  <a:schemeClr val="dk1">
                    <a:alpha val="40000"/>
                  </a:schemeClr>
                </a:outerShdw>
              </a:effectLst>
              <a:uFillTx/>
              <a:latin typeface="+mj-lt"/>
              <a:ea typeface="+mj-ea"/>
              <a:cs typeface="+mj-cs"/>
              <a:sym typeface="Calibri"/>
            </a:endParaRPr>
          </a:p>
        </p:txBody>
      </p:sp>
      <p:cxnSp>
        <p:nvCxnSpPr>
          <p:cNvPr id="14" name="Connecteur droit 13">
            <a:extLst>
              <a:ext uri="{FF2B5EF4-FFF2-40B4-BE49-F238E27FC236}">
                <a16:creationId xmlns:a16="http://schemas.microsoft.com/office/drawing/2014/main" id="{50462F65-6C80-9643-BE2A-162D9B923404}"/>
              </a:ext>
            </a:extLst>
          </p:cNvPr>
          <p:cNvCxnSpPr>
            <a:cxnSpLocks/>
            <a:stCxn id="7" idx="2"/>
          </p:cNvCxnSpPr>
          <p:nvPr/>
        </p:nvCxnSpPr>
        <p:spPr>
          <a:xfrm>
            <a:off x="8772732" y="2330061"/>
            <a:ext cx="0" cy="2778099"/>
          </a:xfrm>
          <a:prstGeom prst="line">
            <a:avLst/>
          </a:prstGeom>
          <a:ln w="508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7" name="ZoneTexte 6">
            <a:extLst>
              <a:ext uri="{FF2B5EF4-FFF2-40B4-BE49-F238E27FC236}">
                <a16:creationId xmlns:a16="http://schemas.microsoft.com/office/drawing/2014/main" id="{3A2E1401-7058-C746-A911-194C5ECE91DB}"/>
              </a:ext>
            </a:extLst>
          </p:cNvPr>
          <p:cNvSpPr txBox="1"/>
          <p:nvPr/>
        </p:nvSpPr>
        <p:spPr>
          <a:xfrm>
            <a:off x="8198377" y="1868398"/>
            <a:ext cx="114871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FF0000"/>
                </a:solidFill>
                <a:effectLst/>
                <a:uFillTx/>
                <a:latin typeface="+mj-lt"/>
                <a:ea typeface="+mj-ea"/>
                <a:cs typeface="+mj-cs"/>
                <a:sym typeface="Calibri"/>
              </a:rPr>
              <a:t>Delivery</a:t>
            </a:r>
          </a:p>
        </p:txBody>
      </p:sp>
      <p:sp>
        <p:nvSpPr>
          <p:cNvPr id="19" name="Flèche vers la droite 18">
            <a:extLst>
              <a:ext uri="{FF2B5EF4-FFF2-40B4-BE49-F238E27FC236}">
                <a16:creationId xmlns:a16="http://schemas.microsoft.com/office/drawing/2014/main" id="{CE5F925D-9BD3-6240-8F3A-8041F95662C1}"/>
              </a:ext>
            </a:extLst>
          </p:cNvPr>
          <p:cNvSpPr/>
          <p:nvPr/>
        </p:nvSpPr>
        <p:spPr>
          <a:xfrm>
            <a:off x="9192620" y="3723116"/>
            <a:ext cx="2524084" cy="660042"/>
          </a:xfrm>
          <a:prstGeom prst="rightArrow">
            <a:avLst/>
          </a:prstGeom>
          <a:solidFill>
            <a:schemeClr val="tx1"/>
          </a:solid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j-lt"/>
              <a:ea typeface="+mj-ea"/>
              <a:cs typeface="+mj-cs"/>
              <a:sym typeface="Calibri"/>
            </a:endParaRPr>
          </a:p>
        </p:txBody>
      </p:sp>
      <p:sp>
        <p:nvSpPr>
          <p:cNvPr id="21" name="ZoneTexte 20">
            <a:extLst>
              <a:ext uri="{FF2B5EF4-FFF2-40B4-BE49-F238E27FC236}">
                <a16:creationId xmlns:a16="http://schemas.microsoft.com/office/drawing/2014/main" id="{514728DB-32B4-9848-8169-B14D5F9AD2F9}"/>
              </a:ext>
            </a:extLst>
          </p:cNvPr>
          <p:cNvSpPr txBox="1"/>
          <p:nvPr/>
        </p:nvSpPr>
        <p:spPr>
          <a:xfrm>
            <a:off x="8241927" y="5253048"/>
            <a:ext cx="1058941"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b="1" dirty="0" err="1">
                <a:solidFill>
                  <a:srgbClr val="FF0000"/>
                </a:solidFill>
              </a:rPr>
              <a:t>Year</a:t>
            </a:r>
            <a:r>
              <a:rPr lang="fr-FR" b="1" dirty="0">
                <a:solidFill>
                  <a:srgbClr val="FF0000"/>
                </a:solidFill>
              </a:rPr>
              <a:t> </a:t>
            </a:r>
            <a:r>
              <a:rPr lang="fr-FR" b="1" i="1" dirty="0">
                <a:solidFill>
                  <a:srgbClr val="FF0000"/>
                </a:solidFill>
              </a:rPr>
              <a:t>Y</a:t>
            </a:r>
          </a:p>
          <a:p>
            <a:pPr marL="0" marR="0" indent="0" algn="ctr" defTabSz="914400" rtl="0" fontAlgn="auto" latinLnBrk="0" hangingPunct="0">
              <a:lnSpc>
                <a:spcPct val="100000"/>
              </a:lnSpc>
              <a:spcBef>
                <a:spcPts val="0"/>
              </a:spcBef>
              <a:spcAft>
                <a:spcPts val="0"/>
              </a:spcAft>
              <a:buClrTx/>
              <a:buSzTx/>
              <a:buFontTx/>
              <a:buNone/>
              <a:tabLst/>
            </a:pPr>
            <a:r>
              <a:rPr lang="fr-FR" b="1" dirty="0">
                <a:solidFill>
                  <a:srgbClr val="FF0000"/>
                </a:solidFill>
              </a:rPr>
              <a:t>Quarter </a:t>
            </a:r>
            <a:r>
              <a:rPr lang="fr-FR" b="1" i="1" dirty="0">
                <a:solidFill>
                  <a:srgbClr val="FF0000"/>
                </a:solidFill>
              </a:rPr>
              <a:t>Q</a:t>
            </a:r>
          </a:p>
          <a:p>
            <a:pPr marL="0" marR="0" indent="0" algn="ctr" defTabSz="914400" rtl="0" fontAlgn="auto" latinLnBrk="0" hangingPunct="0">
              <a:lnSpc>
                <a:spcPct val="100000"/>
              </a:lnSpc>
              <a:spcBef>
                <a:spcPts val="0"/>
              </a:spcBef>
              <a:spcAft>
                <a:spcPts val="0"/>
              </a:spcAft>
              <a:buClrTx/>
              <a:buSzTx/>
              <a:buFontTx/>
              <a:buNone/>
              <a:tabLst/>
            </a:pPr>
            <a:r>
              <a:rPr lang="fr-FR" b="1" dirty="0" err="1">
                <a:solidFill>
                  <a:srgbClr val="FF0000"/>
                </a:solidFill>
              </a:rPr>
              <a:t>Month</a:t>
            </a:r>
            <a:r>
              <a:rPr lang="fr-FR" b="1" dirty="0">
                <a:solidFill>
                  <a:srgbClr val="FF0000"/>
                </a:solidFill>
              </a:rPr>
              <a:t> </a:t>
            </a:r>
            <a:r>
              <a:rPr lang="fr-FR" b="1" i="1" dirty="0">
                <a:solidFill>
                  <a:srgbClr val="FF0000"/>
                </a:solidFill>
              </a:rPr>
              <a:t>M</a:t>
            </a:r>
          </a:p>
          <a:p>
            <a:pPr marL="0" marR="0" indent="0" algn="ctr" defTabSz="914400" rtl="0" fontAlgn="auto" latinLnBrk="0" hangingPunct="0">
              <a:lnSpc>
                <a:spcPct val="100000"/>
              </a:lnSpc>
              <a:spcBef>
                <a:spcPts val="0"/>
              </a:spcBef>
              <a:spcAft>
                <a:spcPts val="0"/>
              </a:spcAft>
              <a:buClrTx/>
              <a:buSzTx/>
              <a:buFontTx/>
              <a:buNone/>
              <a:tabLst/>
            </a:pPr>
            <a:r>
              <a:rPr lang="fr-FR" b="1" dirty="0">
                <a:solidFill>
                  <a:srgbClr val="FF0000"/>
                </a:solidFill>
              </a:rPr>
              <a:t>Day </a:t>
            </a:r>
            <a:r>
              <a:rPr lang="fr-FR" b="1" i="1" dirty="0">
                <a:solidFill>
                  <a:srgbClr val="FF0000"/>
                </a:solidFill>
              </a:rPr>
              <a:t>D</a:t>
            </a:r>
          </a:p>
          <a:p>
            <a:pPr marL="0" marR="0" indent="0" algn="ctr" defTabSz="914400" rtl="0" fontAlgn="auto" latinLnBrk="0" hangingPunct="0">
              <a:lnSpc>
                <a:spcPct val="100000"/>
              </a:lnSpc>
              <a:spcBef>
                <a:spcPts val="0"/>
              </a:spcBef>
              <a:spcAft>
                <a:spcPts val="0"/>
              </a:spcAft>
              <a:buClrTx/>
              <a:buSzTx/>
              <a:buFontTx/>
              <a:buNone/>
              <a:tabLst/>
            </a:pPr>
            <a:r>
              <a:rPr lang="fr-FR" b="1" dirty="0">
                <a:solidFill>
                  <a:srgbClr val="FF0000"/>
                </a:solidFill>
              </a:rPr>
              <a:t>T</a:t>
            </a:r>
            <a:r>
              <a:rPr kumimoji="0" lang="fr-FR" b="1" u="none" strike="noStrike" cap="none" spc="0" normalizeH="0" baseline="0" dirty="0">
                <a:ln>
                  <a:noFill/>
                </a:ln>
                <a:solidFill>
                  <a:srgbClr val="FF0000"/>
                </a:solidFill>
                <a:effectLst/>
                <a:uFillTx/>
                <a:sym typeface="Calibri"/>
              </a:rPr>
              <a:t>ime </a:t>
            </a:r>
            <a:r>
              <a:rPr kumimoji="0" lang="fr-FR" b="1" i="1" u="none" strike="noStrike" cap="none" spc="0" normalizeH="0" baseline="0" dirty="0" err="1">
                <a:ln>
                  <a:noFill/>
                </a:ln>
                <a:solidFill>
                  <a:srgbClr val="FF0000"/>
                </a:solidFill>
                <a:effectLst/>
                <a:uFillTx/>
                <a:sym typeface="Calibri"/>
              </a:rPr>
              <a:t>t</a:t>
            </a:r>
            <a:endParaRPr kumimoji="0" lang="fr-FR" b="1" i="1" u="none" strike="noStrike" cap="none" spc="0" normalizeH="0" baseline="0" dirty="0">
              <a:ln>
                <a:noFill/>
              </a:ln>
              <a:solidFill>
                <a:srgbClr val="FF0000"/>
              </a:solidFill>
              <a:effectLst/>
              <a:uFillTx/>
              <a:sym typeface="Calibri"/>
            </a:endParaRPr>
          </a:p>
        </p:txBody>
      </p:sp>
      <p:cxnSp>
        <p:nvCxnSpPr>
          <p:cNvPr id="23" name="Connecteur droit 22">
            <a:extLst>
              <a:ext uri="{FF2B5EF4-FFF2-40B4-BE49-F238E27FC236}">
                <a16:creationId xmlns:a16="http://schemas.microsoft.com/office/drawing/2014/main" id="{DA55F38D-F7C0-894C-AB51-F8B04CD1D8E5}"/>
              </a:ext>
            </a:extLst>
          </p:cNvPr>
          <p:cNvCxnSpPr>
            <a:cxnSpLocks/>
          </p:cNvCxnSpPr>
          <p:nvPr/>
        </p:nvCxnSpPr>
        <p:spPr>
          <a:xfrm>
            <a:off x="977132" y="3866178"/>
            <a:ext cx="0" cy="716278"/>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25" name="ZoneTexte 24">
            <a:extLst>
              <a:ext uri="{FF2B5EF4-FFF2-40B4-BE49-F238E27FC236}">
                <a16:creationId xmlns:a16="http://schemas.microsoft.com/office/drawing/2014/main" id="{410C0E7A-6D60-514E-AA47-D3B9174A09DF}"/>
              </a:ext>
            </a:extLst>
          </p:cNvPr>
          <p:cNvSpPr txBox="1"/>
          <p:nvPr/>
        </p:nvSpPr>
        <p:spPr>
          <a:xfrm>
            <a:off x="317816" y="4677275"/>
            <a:ext cx="1318629"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2200" i="1" dirty="0"/>
              <a:t>Y</a:t>
            </a:r>
            <a:r>
              <a:rPr lang="fr-FR" sz="2200" dirty="0"/>
              <a:t> – 6 years</a:t>
            </a:r>
            <a:endParaRPr kumimoji="0" lang="fr-FR" sz="2200" b="0" i="1" u="none" strike="noStrike" cap="none" spc="0" normalizeH="0" baseline="0" dirty="0">
              <a:ln>
                <a:noFill/>
              </a:ln>
              <a:solidFill>
                <a:srgbClr val="000000"/>
              </a:solidFill>
              <a:effectLst/>
              <a:uFillTx/>
              <a:latin typeface="+mj-lt"/>
              <a:ea typeface="+mj-ea"/>
              <a:cs typeface="+mj-cs"/>
              <a:sym typeface="Calibri"/>
            </a:endParaRPr>
          </a:p>
        </p:txBody>
      </p:sp>
      <p:cxnSp>
        <p:nvCxnSpPr>
          <p:cNvPr id="28" name="Connecteur droit 27">
            <a:extLst>
              <a:ext uri="{FF2B5EF4-FFF2-40B4-BE49-F238E27FC236}">
                <a16:creationId xmlns:a16="http://schemas.microsoft.com/office/drawing/2014/main" id="{40BA9ACA-3C02-CD4F-A04B-ADE5A1F377F0}"/>
              </a:ext>
            </a:extLst>
          </p:cNvPr>
          <p:cNvCxnSpPr>
            <a:cxnSpLocks/>
          </p:cNvCxnSpPr>
          <p:nvPr/>
        </p:nvCxnSpPr>
        <p:spPr>
          <a:xfrm>
            <a:off x="4057557" y="3866178"/>
            <a:ext cx="0" cy="716278"/>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29" name="ZoneTexte 28">
            <a:extLst>
              <a:ext uri="{FF2B5EF4-FFF2-40B4-BE49-F238E27FC236}">
                <a16:creationId xmlns:a16="http://schemas.microsoft.com/office/drawing/2014/main" id="{7097B38B-EB81-5B42-A9D6-CCE9C55E9EA6}"/>
              </a:ext>
            </a:extLst>
          </p:cNvPr>
          <p:cNvSpPr txBox="1"/>
          <p:nvPr/>
        </p:nvSpPr>
        <p:spPr>
          <a:xfrm>
            <a:off x="3688386" y="4677274"/>
            <a:ext cx="738342"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2200" i="1" dirty="0"/>
              <a:t>D</a:t>
            </a:r>
            <a:r>
              <a:rPr lang="fr-FR" sz="2200" dirty="0"/>
              <a:t> -</a:t>
            </a:r>
            <a:r>
              <a:rPr kumimoji="0" lang="fr-FR" sz="2200" b="0" u="none" strike="noStrike" cap="none" spc="0" normalizeH="0" baseline="0" dirty="0">
                <a:ln>
                  <a:noFill/>
                </a:ln>
                <a:solidFill>
                  <a:srgbClr val="000000"/>
                </a:solidFill>
                <a:effectLst/>
                <a:uFillTx/>
                <a:latin typeface="+mj-lt"/>
                <a:ea typeface="+mj-ea"/>
                <a:cs typeface="+mj-cs"/>
                <a:sym typeface="Calibri"/>
              </a:rPr>
              <a:t> 1</a:t>
            </a:r>
          </a:p>
          <a:p>
            <a:pPr marL="0" marR="0" indent="0" algn="ctr" defTabSz="914400" rtl="0" fontAlgn="auto" latinLnBrk="0" hangingPunct="0">
              <a:lnSpc>
                <a:spcPct val="100000"/>
              </a:lnSpc>
              <a:spcBef>
                <a:spcPts val="0"/>
              </a:spcBef>
              <a:spcAft>
                <a:spcPts val="0"/>
              </a:spcAft>
              <a:buClrTx/>
              <a:buSzTx/>
              <a:buFontTx/>
              <a:buNone/>
              <a:tabLst/>
            </a:pPr>
            <a:r>
              <a:rPr lang="fr-FR" sz="2200" dirty="0"/>
              <a:t>00:00</a:t>
            </a:r>
            <a:endParaRPr kumimoji="0" lang="fr-FR" sz="2200" b="0" u="none" strike="noStrike" cap="none" spc="0" normalizeH="0" baseline="0" dirty="0">
              <a:ln>
                <a:noFill/>
              </a:ln>
              <a:solidFill>
                <a:srgbClr val="000000"/>
              </a:solidFill>
              <a:effectLst/>
              <a:uFillTx/>
              <a:latin typeface="+mj-lt"/>
              <a:ea typeface="+mj-ea"/>
              <a:cs typeface="+mj-cs"/>
              <a:sym typeface="Calibri"/>
            </a:endParaRPr>
          </a:p>
        </p:txBody>
      </p:sp>
      <p:cxnSp>
        <p:nvCxnSpPr>
          <p:cNvPr id="30" name="Connecteur droit 29">
            <a:extLst>
              <a:ext uri="{FF2B5EF4-FFF2-40B4-BE49-F238E27FC236}">
                <a16:creationId xmlns:a16="http://schemas.microsoft.com/office/drawing/2014/main" id="{5BA8CD53-150D-1E41-AA17-824C39630C5C}"/>
              </a:ext>
            </a:extLst>
          </p:cNvPr>
          <p:cNvCxnSpPr>
            <a:cxnSpLocks/>
          </p:cNvCxnSpPr>
          <p:nvPr/>
        </p:nvCxnSpPr>
        <p:spPr>
          <a:xfrm>
            <a:off x="5823244" y="3866178"/>
            <a:ext cx="0" cy="716278"/>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31" name="ZoneTexte 30">
            <a:extLst>
              <a:ext uri="{FF2B5EF4-FFF2-40B4-BE49-F238E27FC236}">
                <a16:creationId xmlns:a16="http://schemas.microsoft.com/office/drawing/2014/main" id="{2425AD02-E413-DF45-97F6-BA1E9C34BE38}"/>
              </a:ext>
            </a:extLst>
          </p:cNvPr>
          <p:cNvSpPr txBox="1"/>
          <p:nvPr/>
        </p:nvSpPr>
        <p:spPr>
          <a:xfrm>
            <a:off x="5257790" y="4677274"/>
            <a:ext cx="8214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2200" b="0" i="1" u="none" strike="noStrike" cap="none" spc="0" normalizeH="0" baseline="0" dirty="0">
                <a:ln>
                  <a:noFill/>
                </a:ln>
                <a:solidFill>
                  <a:srgbClr val="000000"/>
                </a:solidFill>
                <a:effectLst/>
                <a:uFillTx/>
                <a:latin typeface="+mj-lt"/>
                <a:ea typeface="+mj-ea"/>
                <a:cs typeface="+mj-cs"/>
                <a:sym typeface="Calibri"/>
              </a:rPr>
              <a:t>D</a:t>
            </a:r>
            <a:r>
              <a:rPr kumimoji="0" lang="fr-FR" sz="2200" b="0" u="none" strike="noStrike" cap="none" spc="0" normalizeH="0" baseline="0" dirty="0">
                <a:ln>
                  <a:noFill/>
                </a:ln>
                <a:solidFill>
                  <a:srgbClr val="000000"/>
                </a:solidFill>
                <a:effectLst/>
                <a:uFillTx/>
                <a:latin typeface="+mj-lt"/>
                <a:ea typeface="+mj-ea"/>
                <a:cs typeface="+mj-cs"/>
                <a:sym typeface="Calibri"/>
              </a:rPr>
              <a:t> </a:t>
            </a:r>
            <a:r>
              <a:rPr lang="fr-FR" sz="2200" dirty="0"/>
              <a:t>-</a:t>
            </a:r>
            <a:r>
              <a:rPr kumimoji="0" lang="fr-FR" sz="2200" b="0" u="none" strike="noStrike" cap="none" spc="0" normalizeH="0" baseline="0" dirty="0">
                <a:ln>
                  <a:noFill/>
                </a:ln>
                <a:solidFill>
                  <a:srgbClr val="000000"/>
                </a:solidFill>
                <a:effectLst/>
                <a:uFillTx/>
                <a:latin typeface="+mj-lt"/>
                <a:ea typeface="+mj-ea"/>
                <a:cs typeface="+mj-cs"/>
                <a:sym typeface="Calibri"/>
              </a:rPr>
              <a:t> 1 12:00</a:t>
            </a:r>
          </a:p>
        </p:txBody>
      </p:sp>
      <p:cxnSp>
        <p:nvCxnSpPr>
          <p:cNvPr id="35" name="Connecteur droit 34">
            <a:extLst>
              <a:ext uri="{FF2B5EF4-FFF2-40B4-BE49-F238E27FC236}">
                <a16:creationId xmlns:a16="http://schemas.microsoft.com/office/drawing/2014/main" id="{27492EA1-57E8-4948-BBF1-44F4E2B456F5}"/>
              </a:ext>
            </a:extLst>
          </p:cNvPr>
          <p:cNvCxnSpPr>
            <a:cxnSpLocks/>
          </p:cNvCxnSpPr>
          <p:nvPr/>
        </p:nvCxnSpPr>
        <p:spPr>
          <a:xfrm>
            <a:off x="6390287" y="3866178"/>
            <a:ext cx="0" cy="716278"/>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36" name="ZoneTexte 35">
            <a:extLst>
              <a:ext uri="{FF2B5EF4-FFF2-40B4-BE49-F238E27FC236}">
                <a16:creationId xmlns:a16="http://schemas.microsoft.com/office/drawing/2014/main" id="{FFD3037D-E441-004D-84C6-1FE549F62490}"/>
              </a:ext>
            </a:extLst>
          </p:cNvPr>
          <p:cNvSpPr txBox="1"/>
          <p:nvPr/>
        </p:nvSpPr>
        <p:spPr>
          <a:xfrm>
            <a:off x="6067960" y="4677274"/>
            <a:ext cx="821417"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sz="2200" i="1" dirty="0"/>
              <a:t>D</a:t>
            </a:r>
            <a:r>
              <a:rPr lang="fr-FR" sz="2200" dirty="0"/>
              <a:t> - 1 16:00</a:t>
            </a:r>
          </a:p>
          <a:p>
            <a:pPr marL="0" marR="0" indent="0" algn="l" defTabSz="914400" rtl="0" fontAlgn="auto" latinLnBrk="0" hangingPunct="0">
              <a:lnSpc>
                <a:spcPct val="100000"/>
              </a:lnSpc>
              <a:spcBef>
                <a:spcPts val="0"/>
              </a:spcBef>
              <a:spcAft>
                <a:spcPts val="0"/>
              </a:spcAft>
              <a:buClrTx/>
              <a:buSzTx/>
              <a:buFontTx/>
              <a:buNone/>
              <a:tabLst/>
            </a:pPr>
            <a:endParaRPr kumimoji="0" lang="fr-FR" sz="2200" b="0" u="none" strike="noStrike" cap="none" spc="0" normalizeH="0" baseline="0" dirty="0">
              <a:ln>
                <a:noFill/>
              </a:ln>
              <a:solidFill>
                <a:srgbClr val="000000"/>
              </a:solidFill>
              <a:effectLst/>
              <a:uFillTx/>
              <a:latin typeface="+mj-lt"/>
              <a:ea typeface="+mj-ea"/>
              <a:cs typeface="+mj-cs"/>
              <a:sym typeface="Calibri"/>
            </a:endParaRPr>
          </a:p>
        </p:txBody>
      </p:sp>
      <p:cxnSp>
        <p:nvCxnSpPr>
          <p:cNvPr id="37" name="Connecteur droit 36">
            <a:extLst>
              <a:ext uri="{FF2B5EF4-FFF2-40B4-BE49-F238E27FC236}">
                <a16:creationId xmlns:a16="http://schemas.microsoft.com/office/drawing/2014/main" id="{49F1037F-1E4F-BE43-9B9A-F7CD5E679999}"/>
              </a:ext>
            </a:extLst>
          </p:cNvPr>
          <p:cNvCxnSpPr>
            <a:cxnSpLocks/>
          </p:cNvCxnSpPr>
          <p:nvPr/>
        </p:nvCxnSpPr>
        <p:spPr>
          <a:xfrm>
            <a:off x="7962004" y="3866178"/>
            <a:ext cx="0" cy="716278"/>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38" name="ZoneTexte 37">
            <a:extLst>
              <a:ext uri="{FF2B5EF4-FFF2-40B4-BE49-F238E27FC236}">
                <a16:creationId xmlns:a16="http://schemas.microsoft.com/office/drawing/2014/main" id="{9571378C-A72E-E646-941D-F4E8E169DBA3}"/>
              </a:ext>
            </a:extLst>
          </p:cNvPr>
          <p:cNvSpPr txBox="1"/>
          <p:nvPr/>
        </p:nvSpPr>
        <p:spPr>
          <a:xfrm>
            <a:off x="7411694" y="4677276"/>
            <a:ext cx="1236875"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2200" i="1" dirty="0"/>
              <a:t>t</a:t>
            </a:r>
            <a:r>
              <a:rPr kumimoji="0" lang="fr-FR" sz="2200" b="0" i="1" u="none" strike="noStrike" cap="none" spc="0" normalizeH="0" baseline="0" dirty="0">
                <a:ln>
                  <a:noFill/>
                </a:ln>
                <a:solidFill>
                  <a:srgbClr val="000000"/>
                </a:solidFill>
                <a:effectLst/>
                <a:uFillTx/>
                <a:latin typeface="+mj-lt"/>
                <a:ea typeface="+mj-ea"/>
                <a:cs typeface="+mj-cs"/>
                <a:sym typeface="Calibri"/>
              </a:rPr>
              <a:t> </a:t>
            </a:r>
            <a:r>
              <a:rPr kumimoji="0" lang="fr-FR" sz="2200" b="0" u="none" strike="noStrike" cap="none" spc="0" normalizeH="0" baseline="0" dirty="0">
                <a:ln>
                  <a:noFill/>
                </a:ln>
                <a:solidFill>
                  <a:srgbClr val="000000"/>
                </a:solidFill>
                <a:effectLst/>
                <a:uFillTx/>
                <a:latin typeface="+mj-lt"/>
                <a:ea typeface="+mj-ea"/>
                <a:cs typeface="+mj-cs"/>
                <a:sym typeface="Calibri"/>
              </a:rPr>
              <a:t>– </a:t>
            </a:r>
            <a:r>
              <a:rPr lang="fr-FR" sz="2200" dirty="0">
                <a:solidFill>
                  <a:srgbClr val="000000"/>
                </a:solidFill>
                <a:latin typeface="+mj-lt"/>
                <a:ea typeface="+mj-ea"/>
                <a:cs typeface="+mj-cs"/>
                <a:sym typeface="Calibri"/>
              </a:rPr>
              <a:t>15</a:t>
            </a:r>
            <a:r>
              <a:rPr kumimoji="0" lang="fr-FR" sz="2200" b="0" u="none" strike="noStrike" cap="none" spc="0" normalizeH="0" baseline="0" dirty="0">
                <a:ln>
                  <a:noFill/>
                </a:ln>
                <a:solidFill>
                  <a:srgbClr val="000000"/>
                </a:solidFill>
                <a:effectLst/>
                <a:uFillTx/>
                <a:latin typeface="+mj-lt"/>
                <a:ea typeface="+mj-ea"/>
                <a:cs typeface="+mj-cs"/>
                <a:sym typeface="Calibri"/>
              </a:rPr>
              <a:t> min</a:t>
            </a:r>
          </a:p>
        </p:txBody>
      </p:sp>
      <p:sp>
        <p:nvSpPr>
          <p:cNvPr id="33" name="Espace réservé du numéro de diapositive 32">
            <a:extLst>
              <a:ext uri="{FF2B5EF4-FFF2-40B4-BE49-F238E27FC236}">
                <a16:creationId xmlns:a16="http://schemas.microsoft.com/office/drawing/2014/main" id="{575000AF-820F-724E-85D1-E1C73DE84C29}"/>
              </a:ext>
            </a:extLst>
          </p:cNvPr>
          <p:cNvSpPr>
            <a:spLocks noGrp="1"/>
          </p:cNvSpPr>
          <p:nvPr>
            <p:ph type="sldNum" sz="quarter" idx="2"/>
          </p:nvPr>
        </p:nvSpPr>
        <p:spPr/>
        <p:txBody>
          <a:bodyPr/>
          <a:lstStyle/>
          <a:p>
            <a:fld id="{86CB4B4D-7CA3-9044-876B-883B54F8677D}" type="slidenum">
              <a:rPr lang="fr-BE" smtClean="0"/>
              <a:t>3</a:t>
            </a:fld>
            <a:endParaRPr lang="fr-BE"/>
          </a:p>
        </p:txBody>
      </p:sp>
      <p:cxnSp>
        <p:nvCxnSpPr>
          <p:cNvPr id="41" name="Connecteur droit 40">
            <a:extLst>
              <a:ext uri="{FF2B5EF4-FFF2-40B4-BE49-F238E27FC236}">
                <a16:creationId xmlns:a16="http://schemas.microsoft.com/office/drawing/2014/main" id="{8D9E76A1-14A4-104B-BF2A-2C31AF9512E1}"/>
              </a:ext>
            </a:extLst>
          </p:cNvPr>
          <p:cNvCxnSpPr>
            <a:cxnSpLocks/>
          </p:cNvCxnSpPr>
          <p:nvPr/>
        </p:nvCxnSpPr>
        <p:spPr>
          <a:xfrm>
            <a:off x="3294252" y="3866178"/>
            <a:ext cx="0" cy="716278"/>
          </a:xfrm>
          <a:prstGeom prst="line">
            <a:avLst/>
          </a:prstGeom>
          <a:no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42" name="ZoneTexte 41">
            <a:extLst>
              <a:ext uri="{FF2B5EF4-FFF2-40B4-BE49-F238E27FC236}">
                <a16:creationId xmlns:a16="http://schemas.microsoft.com/office/drawing/2014/main" id="{F9D4580A-CC54-3B47-90E7-92AB88520858}"/>
              </a:ext>
            </a:extLst>
          </p:cNvPr>
          <p:cNvSpPr txBox="1"/>
          <p:nvPr/>
        </p:nvSpPr>
        <p:spPr>
          <a:xfrm>
            <a:off x="1895411" y="4677274"/>
            <a:ext cx="1761058"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2200" dirty="0"/>
              <a:t>Y – a few </a:t>
            </a:r>
            <a:r>
              <a:rPr lang="fr-FR" sz="2200" dirty="0" err="1"/>
              <a:t>days</a:t>
            </a:r>
            <a:endParaRPr lang="fr-FR" sz="2200" dirty="0"/>
          </a:p>
          <a:p>
            <a:r>
              <a:rPr kumimoji="0" lang="fr-FR" sz="2200" b="0" i="1" u="none" strike="noStrike" cap="none" spc="0" normalizeH="0" baseline="0" dirty="0">
                <a:ln>
                  <a:noFill/>
                </a:ln>
                <a:solidFill>
                  <a:srgbClr val="000000"/>
                </a:solidFill>
                <a:effectLst/>
                <a:uFillTx/>
                <a:latin typeface="+mj-lt"/>
                <a:ea typeface="+mj-ea"/>
                <a:cs typeface="+mj-cs"/>
                <a:sym typeface="Calibri"/>
              </a:rPr>
              <a:t>Q - </a:t>
            </a:r>
            <a:r>
              <a:rPr lang="fr-FR" sz="2200" dirty="0"/>
              <a:t>a few</a:t>
            </a:r>
            <a:r>
              <a:rPr kumimoji="0" lang="fr-FR" sz="2200" b="0" i="1" u="none" strike="noStrike" cap="none" spc="0" normalizeH="0" baseline="0" dirty="0">
                <a:ln>
                  <a:noFill/>
                </a:ln>
                <a:solidFill>
                  <a:srgbClr val="000000"/>
                </a:solidFill>
                <a:effectLst/>
                <a:uFillTx/>
                <a:latin typeface="+mj-lt"/>
                <a:ea typeface="+mj-ea"/>
                <a:cs typeface="+mj-cs"/>
                <a:sym typeface="Calibri"/>
              </a:rPr>
              <a:t> </a:t>
            </a:r>
            <a:r>
              <a:rPr kumimoji="0" lang="fr-FR" sz="2200" b="0" u="none" strike="noStrike" cap="none" spc="0" normalizeH="0" baseline="0" dirty="0" err="1">
                <a:ln>
                  <a:noFill/>
                </a:ln>
                <a:solidFill>
                  <a:srgbClr val="000000"/>
                </a:solidFill>
                <a:effectLst/>
                <a:uFillTx/>
                <a:latin typeface="+mj-lt"/>
                <a:ea typeface="+mj-ea"/>
                <a:cs typeface="+mj-cs"/>
                <a:sym typeface="Calibri"/>
              </a:rPr>
              <a:t>days</a:t>
            </a:r>
            <a:endParaRPr kumimoji="0" lang="fr-FR" sz="2200" b="0" u="none" strike="noStrike" cap="none" spc="0" normalizeH="0" baseline="0" dirty="0">
              <a:ln>
                <a:noFill/>
              </a:ln>
              <a:solidFill>
                <a:srgbClr val="000000"/>
              </a:solidFill>
              <a:effectLst/>
              <a:uFillTx/>
              <a:latin typeface="+mj-lt"/>
              <a:ea typeface="+mj-ea"/>
              <a:cs typeface="+mj-cs"/>
              <a:sym typeface="Calibri"/>
            </a:endParaRPr>
          </a:p>
          <a:p>
            <a:r>
              <a:rPr lang="fr-FR" sz="2200" i="1" dirty="0"/>
              <a:t>M - </a:t>
            </a:r>
            <a:r>
              <a:rPr lang="fr-FR" sz="2200" dirty="0"/>
              <a:t>a few</a:t>
            </a:r>
            <a:r>
              <a:rPr lang="fr-FR" sz="2200" i="1" dirty="0"/>
              <a:t> </a:t>
            </a:r>
            <a:r>
              <a:rPr lang="fr-FR" sz="2200" dirty="0" err="1"/>
              <a:t>days</a:t>
            </a:r>
            <a:endParaRPr kumimoji="0" lang="fr-FR" sz="2200" b="0" u="none" strike="noStrike" cap="none" spc="0" normalizeH="0" baseline="0" dirty="0">
              <a:ln>
                <a:noFill/>
              </a:ln>
              <a:solidFill>
                <a:srgbClr val="000000"/>
              </a:solidFill>
              <a:effectLst/>
              <a:uFillTx/>
              <a:sym typeface="Calibri"/>
            </a:endParaRPr>
          </a:p>
        </p:txBody>
      </p:sp>
      <p:sp>
        <p:nvSpPr>
          <p:cNvPr id="27" name="Rectangle : coins arrondis 11">
            <a:extLst>
              <a:ext uri="{FF2B5EF4-FFF2-40B4-BE49-F238E27FC236}">
                <a16:creationId xmlns:a16="http://schemas.microsoft.com/office/drawing/2014/main" id="{36CECE2B-7FED-D04D-A843-5651027CD362}"/>
              </a:ext>
            </a:extLst>
          </p:cNvPr>
          <p:cNvSpPr/>
          <p:nvPr/>
        </p:nvSpPr>
        <p:spPr>
          <a:xfrm>
            <a:off x="2085975" y="1915375"/>
            <a:ext cx="5114925" cy="510776"/>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lang="fr-FR" sz="2400" dirty="0" err="1">
                <a:ln w="0">
                  <a:noFill/>
                </a:ln>
                <a:solidFill>
                  <a:schemeClr val="tx1"/>
                </a:solidFill>
                <a:effectLst>
                  <a:outerShdw blurRad="38100" dist="19050" dir="2700000" algn="tl" rotWithShape="0">
                    <a:schemeClr val="dk1">
                      <a:alpha val="40000"/>
                    </a:schemeClr>
                  </a:outerShdw>
                </a:effectLst>
                <a:latin typeface="+mj-lt"/>
                <a:ea typeface="+mj-ea"/>
                <a:cs typeface="+mj-cs"/>
              </a:rPr>
              <a:t>Regulation</a:t>
            </a:r>
            <a:r>
              <a:rPr lang="fr-FR" sz="2400" dirty="0">
                <a:ln w="0">
                  <a:noFill/>
                </a:ln>
                <a:solidFill>
                  <a:schemeClr val="tx1"/>
                </a:solidFill>
                <a:effectLst>
                  <a:outerShdw blurRad="38100" dist="19050" dir="2700000" algn="tl" rotWithShape="0">
                    <a:schemeClr val="dk1">
                      <a:alpha val="40000"/>
                    </a:schemeClr>
                  </a:outerShdw>
                </a:effectLst>
                <a:latin typeface="+mj-lt"/>
                <a:ea typeface="+mj-ea"/>
                <a:cs typeface="+mj-cs"/>
              </a:rPr>
              <a:t> </a:t>
            </a:r>
            <a:r>
              <a:rPr lang="fr-FR" sz="2400" dirty="0" err="1">
                <a:ln w="0">
                  <a:noFill/>
                </a:ln>
                <a:solidFill>
                  <a:schemeClr val="tx1"/>
                </a:solidFill>
                <a:effectLst>
                  <a:outerShdw blurRad="38100" dist="19050" dir="2700000" algn="tl" rotWithShape="0">
                    <a:schemeClr val="dk1">
                      <a:alpha val="40000"/>
                    </a:schemeClr>
                  </a:outerShdw>
                </a:effectLst>
                <a:latin typeface="+mj-lt"/>
                <a:ea typeface="+mj-ea"/>
                <a:cs typeface="+mj-cs"/>
              </a:rPr>
              <a:t>market</a:t>
            </a:r>
            <a:r>
              <a:rPr lang="fr-FR" sz="2400" dirty="0">
                <a:ln w="0">
                  <a:noFill/>
                </a:ln>
                <a:solidFill>
                  <a:schemeClr val="tx1"/>
                </a:solidFill>
                <a:effectLst>
                  <a:outerShdw blurRad="38100" dist="19050" dir="2700000" algn="tl" rotWithShape="0">
                    <a:schemeClr val="dk1">
                      <a:alpha val="40000"/>
                    </a:schemeClr>
                  </a:outerShdw>
                </a:effectLst>
                <a:latin typeface="+mj-lt"/>
                <a:ea typeface="+mj-ea"/>
                <a:cs typeface="+mj-cs"/>
              </a:rPr>
              <a:t> (</a:t>
            </a:r>
            <a:r>
              <a:rPr lang="fr-FR" sz="2400" dirty="0" err="1">
                <a:ln w="0">
                  <a:noFill/>
                </a:ln>
                <a:solidFill>
                  <a:schemeClr val="tx1"/>
                </a:solidFill>
                <a:effectLst>
                  <a:outerShdw blurRad="38100" dist="19050" dir="2700000" algn="tl" rotWithShape="0">
                    <a:schemeClr val="dk1">
                      <a:alpha val="40000"/>
                    </a:schemeClr>
                  </a:outerShdw>
                </a:effectLst>
                <a:latin typeface="+mj-lt"/>
                <a:ea typeface="+mj-ea"/>
                <a:cs typeface="+mj-cs"/>
              </a:rPr>
              <a:t>balancing</a:t>
            </a:r>
            <a:r>
              <a:rPr lang="fr-FR" sz="2400" dirty="0">
                <a:ln w="0">
                  <a:noFill/>
                </a:ln>
                <a:solidFill>
                  <a:schemeClr val="tx1"/>
                </a:solidFill>
                <a:effectLst>
                  <a:outerShdw blurRad="38100" dist="19050" dir="2700000" algn="tl" rotWithShape="0">
                    <a:schemeClr val="dk1">
                      <a:alpha val="40000"/>
                    </a:schemeClr>
                  </a:outerShdw>
                </a:effectLst>
                <a:latin typeface="+mj-lt"/>
                <a:ea typeface="+mj-ea"/>
                <a:cs typeface="+mj-cs"/>
              </a:rPr>
              <a:t>)</a:t>
            </a:r>
          </a:p>
        </p:txBody>
      </p:sp>
      <p:sp>
        <p:nvSpPr>
          <p:cNvPr id="2" name="Rectangle 1"/>
          <p:cNvSpPr/>
          <p:nvPr/>
        </p:nvSpPr>
        <p:spPr>
          <a:xfrm>
            <a:off x="41192" y="6553752"/>
            <a:ext cx="5781198" cy="276999"/>
          </a:xfrm>
          <a:prstGeom prst="rect">
            <a:avLst/>
          </a:prstGeom>
        </p:spPr>
        <p:txBody>
          <a:bodyPr wrap="none">
            <a:spAutoFit/>
          </a:bodyPr>
          <a:lstStyle/>
          <a:p>
            <a:r>
              <a:rPr lang="en-US" sz="1200" dirty="0"/>
              <a:t>Note: time at which the markets are closing may change from one country to  another.</a:t>
            </a:r>
          </a:p>
        </p:txBody>
      </p:sp>
    </p:spTree>
    <p:extLst>
      <p:ext uri="{BB962C8B-B14F-4D97-AF65-F5344CB8AC3E}">
        <p14:creationId xmlns:p14="http://schemas.microsoft.com/office/powerpoint/2010/main" val="4668190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3600" b="1" dirty="0">
                <a:latin typeface="+mn-lt"/>
              </a:rPr>
              <a:t>Prices for monthly, quarterly and yearly products on the forward markets: an example</a:t>
            </a:r>
          </a:p>
        </p:txBody>
      </p:sp>
      <p:pic>
        <p:nvPicPr>
          <p:cNvPr id="4" name="Image 3"/>
          <p:cNvPicPr>
            <a:picLocks noChangeAspect="1"/>
          </p:cNvPicPr>
          <p:nvPr/>
        </p:nvPicPr>
        <p:blipFill rotWithShape="1">
          <a:blip r:embed="rId3"/>
          <a:srcRect b="2086"/>
          <a:stretch/>
        </p:blipFill>
        <p:spPr>
          <a:xfrm>
            <a:off x="1660343" y="1900102"/>
            <a:ext cx="9315450" cy="4905647"/>
          </a:xfrm>
          <a:prstGeom prst="rect">
            <a:avLst/>
          </a:prstGeom>
        </p:spPr>
      </p:pic>
    </p:spTree>
    <p:extLst>
      <p:ext uri="{BB962C8B-B14F-4D97-AF65-F5344CB8AC3E}">
        <p14:creationId xmlns:p14="http://schemas.microsoft.com/office/powerpoint/2010/main" val="243297534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
          <p:cNvSpPr txBox="1">
            <a:spLocks noGrp="1"/>
          </p:cNvSpPr>
          <p:nvPr>
            <p:ph type="title"/>
          </p:nvPr>
        </p:nvSpPr>
        <p:spPr>
          <a:xfrm>
            <a:off x="1676400" y="-88892"/>
            <a:ext cx="10515600" cy="1325563"/>
          </a:xfrm>
          <a:prstGeom prst="rect">
            <a:avLst/>
          </a:prstGeom>
        </p:spPr>
        <p:txBody>
          <a:bodyPr>
            <a:normAutofit/>
          </a:bodyPr>
          <a:lstStyle/>
          <a:p>
            <a:r>
              <a:rPr lang="fr-BE" sz="3600" b="1" dirty="0" err="1">
                <a:latin typeface="+mn-lt"/>
              </a:rPr>
              <a:t>Why</a:t>
            </a:r>
            <a:r>
              <a:rPr lang="fr-BE" sz="3600" b="1" dirty="0">
                <a:latin typeface="+mn-lt"/>
              </a:rPr>
              <a:t> </a:t>
            </a:r>
            <a:r>
              <a:rPr lang="fr-BE" sz="3600" b="1" dirty="0" err="1">
                <a:latin typeface="+mn-lt"/>
              </a:rPr>
              <a:t>deploy</a:t>
            </a:r>
            <a:r>
              <a:rPr lang="fr-BE" sz="3600" b="1" dirty="0">
                <a:latin typeface="+mn-lt"/>
              </a:rPr>
              <a:t> RL for </a:t>
            </a:r>
            <a:r>
              <a:rPr lang="fr-BE" sz="3600" b="1" dirty="0" err="1">
                <a:latin typeface="+mn-lt"/>
              </a:rPr>
              <a:t>interacting</a:t>
            </a:r>
            <a:r>
              <a:rPr lang="fr-BE" sz="3600" b="1" dirty="0">
                <a:latin typeface="+mn-lt"/>
              </a:rPr>
              <a:t> </a:t>
            </a:r>
            <a:r>
              <a:rPr lang="fr-BE" sz="3600" b="1" dirty="0" err="1">
                <a:latin typeface="+mn-lt"/>
              </a:rPr>
              <a:t>with</a:t>
            </a:r>
            <a:r>
              <a:rPr lang="fr-BE" sz="3600" b="1" dirty="0">
                <a:latin typeface="+mn-lt"/>
              </a:rPr>
              <a:t> </a:t>
            </a:r>
            <a:r>
              <a:rPr lang="fr-BE" sz="3600" b="1" dirty="0" err="1">
                <a:latin typeface="+mn-lt"/>
              </a:rPr>
              <a:t>electricity</a:t>
            </a:r>
            <a:r>
              <a:rPr lang="fr-BE" sz="3600" b="1" dirty="0">
                <a:latin typeface="+mn-lt"/>
              </a:rPr>
              <a:t> </a:t>
            </a:r>
            <a:r>
              <a:rPr lang="fr-BE" sz="3600" b="1" dirty="0" err="1">
                <a:latin typeface="+mn-lt"/>
              </a:rPr>
              <a:t>markets</a:t>
            </a:r>
            <a:r>
              <a:rPr lang="fr-BE" sz="3600" b="1" dirty="0">
                <a:latin typeface="+mn-lt"/>
              </a:rPr>
              <a:t>? </a:t>
            </a:r>
            <a:endParaRPr sz="3600" b="1" dirty="0">
              <a:latin typeface="+mn-lt"/>
            </a:endParaRPr>
          </a:p>
        </p:txBody>
      </p:sp>
      <p:sp>
        <p:nvSpPr>
          <p:cNvPr id="118" name="Content Placeholder 2"/>
          <p:cNvSpPr txBox="1">
            <a:spLocks noGrp="1"/>
          </p:cNvSpPr>
          <p:nvPr>
            <p:ph type="body" idx="1"/>
          </p:nvPr>
        </p:nvSpPr>
        <p:spPr>
          <a:xfrm>
            <a:off x="838200" y="586590"/>
            <a:ext cx="10515600" cy="5414754"/>
          </a:xfrm>
          <a:prstGeom prst="rect">
            <a:avLst/>
          </a:prstGeom>
        </p:spPr>
        <p:txBody>
          <a:bodyPr>
            <a:noAutofit/>
          </a:bodyPr>
          <a:lstStyle>
            <a:lvl1pPr marL="0" indent="0">
              <a:buSzTx/>
              <a:buNone/>
              <a:defRPr sz="1900"/>
            </a:lvl1pPr>
          </a:lstStyle>
          <a:p>
            <a:endParaRPr lang="nl-BE" sz="2200" dirty="0"/>
          </a:p>
          <a:p>
            <a:r>
              <a:rPr lang="nl-BE" sz="2200" dirty="0"/>
              <a:t>Reinforcement learning (RL)  refers to a set of techniques that enable one to solve a complex </a:t>
            </a:r>
            <a:r>
              <a:rPr lang="nl-BE" sz="2200" b="1" i="1" dirty="0"/>
              <a:t>stochastic  sequential optimal decision-making problem </a:t>
            </a:r>
            <a:r>
              <a:rPr lang="nl-BE" sz="2200" dirty="0"/>
              <a:t>solely from the information generated through interaction with the environment defining the dynamics of the problem and its reward function.  </a:t>
            </a:r>
          </a:p>
          <a:p>
            <a:r>
              <a:rPr lang="nl-BE" sz="2200" b="1" i="1" dirty="0"/>
              <a:t>Reason #1: </a:t>
            </a:r>
            <a:r>
              <a:rPr lang="nl-BE" sz="2200" dirty="0"/>
              <a:t>RL techniques target the maximization of a numerical signal (monetisation of the RL agent behaviour) which is convenient when you want to maximize profits.</a:t>
            </a:r>
            <a:endParaRPr lang="nl-BE" sz="2200" i="1" dirty="0"/>
          </a:p>
          <a:p>
            <a:r>
              <a:rPr lang="nl-BE" sz="2200" b="1" i="1" dirty="0"/>
              <a:t>Reason #2: </a:t>
            </a:r>
            <a:r>
              <a:rPr lang="nl-BE" sz="2200" dirty="0"/>
              <a:t>Retailers, generators and consumers interacting with electricity markets are interacting with a sequence of markets. In these markets, they must buy/sell the exact amount of power they consume/produce for every market period or be exposed to the balancing market. The </a:t>
            </a:r>
            <a:r>
              <a:rPr lang="nl-BE" sz="2200" dirty="0" err="1"/>
              <a:t>many</a:t>
            </a:r>
            <a:r>
              <a:rPr lang="nl-BE" sz="2200" dirty="0"/>
              <a:t>  loads/</a:t>
            </a:r>
            <a:r>
              <a:rPr lang="nl-BE" sz="2200" dirty="0" err="1"/>
              <a:t>generation</a:t>
            </a:r>
            <a:r>
              <a:rPr lang="nl-BE" sz="2200" dirty="0"/>
              <a:t> </a:t>
            </a:r>
            <a:r>
              <a:rPr lang="nl-BE" sz="2200" dirty="0" err="1"/>
              <a:t>devices</a:t>
            </a:r>
            <a:r>
              <a:rPr lang="nl-BE" sz="2200" dirty="0"/>
              <a:t>/</a:t>
            </a:r>
            <a:r>
              <a:rPr lang="nl-BE" sz="2200" dirty="0" err="1"/>
              <a:t>batteries</a:t>
            </a:r>
            <a:r>
              <a:rPr lang="nl-BE" sz="2200" dirty="0"/>
              <a:t> </a:t>
            </a:r>
            <a:r>
              <a:rPr lang="nl-BE" sz="2200" dirty="0" err="1"/>
              <a:t>whose</a:t>
            </a:r>
            <a:r>
              <a:rPr lang="nl-BE" sz="2200" dirty="0"/>
              <a:t> flexibility </a:t>
            </a:r>
            <a:r>
              <a:rPr lang="nl-BE" sz="2200" dirty="0" err="1"/>
              <a:t>can</a:t>
            </a:r>
            <a:r>
              <a:rPr lang="nl-BE" sz="2200" dirty="0"/>
              <a:t> </a:t>
            </a:r>
            <a:r>
              <a:rPr lang="nl-BE" sz="2200" dirty="0" err="1"/>
              <a:t>be</a:t>
            </a:r>
            <a:r>
              <a:rPr lang="nl-BE" sz="2200" dirty="0"/>
              <a:t> </a:t>
            </a:r>
            <a:r>
              <a:rPr lang="nl-BE" sz="2200" dirty="0" err="1"/>
              <a:t>exploited</a:t>
            </a:r>
            <a:r>
              <a:rPr lang="nl-BE" sz="2200" dirty="0"/>
              <a:t> </a:t>
            </a:r>
            <a:r>
              <a:rPr lang="nl-BE" sz="2200" dirty="0" err="1"/>
              <a:t>to</a:t>
            </a:r>
            <a:r>
              <a:rPr lang="nl-BE" sz="2200" dirty="0"/>
              <a:t> </a:t>
            </a:r>
            <a:r>
              <a:rPr lang="nl-BE" sz="2200" dirty="0" err="1"/>
              <a:t>maximize</a:t>
            </a:r>
            <a:r>
              <a:rPr lang="nl-BE" sz="2200" dirty="0"/>
              <a:t> </a:t>
            </a:r>
            <a:r>
              <a:rPr lang="nl-BE" sz="2200" dirty="0" err="1"/>
              <a:t>gains</a:t>
            </a:r>
            <a:r>
              <a:rPr lang="nl-BE" sz="2200" dirty="0"/>
              <a:t> </a:t>
            </a:r>
            <a:r>
              <a:rPr lang="nl-BE" sz="2200" dirty="0" err="1"/>
              <a:t>also</a:t>
            </a:r>
            <a:r>
              <a:rPr lang="nl-BE" sz="2200" dirty="0"/>
              <a:t> lead </a:t>
            </a:r>
            <a:r>
              <a:rPr lang="nl-BE" sz="2200" dirty="0" err="1"/>
              <a:t>to</a:t>
            </a:r>
            <a:r>
              <a:rPr lang="nl-BE" sz="2200" dirty="0"/>
              <a:t> a time-</a:t>
            </a:r>
            <a:r>
              <a:rPr lang="nl-BE" sz="2200" dirty="0" err="1"/>
              <a:t>coupling</a:t>
            </a:r>
            <a:r>
              <a:rPr lang="nl-BE" sz="2200" dirty="0"/>
              <a:t> of </a:t>
            </a:r>
            <a:r>
              <a:rPr lang="nl-BE" sz="2200" dirty="0" err="1"/>
              <a:t>the</a:t>
            </a:r>
            <a:r>
              <a:rPr lang="nl-BE" sz="2200" dirty="0"/>
              <a:t> </a:t>
            </a:r>
            <a:r>
              <a:rPr lang="nl-BE" sz="2200" dirty="0" err="1"/>
              <a:t>decisions</a:t>
            </a:r>
            <a:r>
              <a:rPr lang="nl-BE" sz="2200" dirty="0"/>
              <a:t>. </a:t>
            </a:r>
            <a:r>
              <a:rPr lang="nl-BE" sz="2200" dirty="0" err="1"/>
              <a:t>Hence</a:t>
            </a:r>
            <a:r>
              <a:rPr lang="nl-BE" sz="2200" dirty="0"/>
              <a:t> </a:t>
            </a:r>
            <a:r>
              <a:rPr lang="nl-BE" sz="2200" dirty="0" err="1"/>
              <a:t>the</a:t>
            </a:r>
            <a:r>
              <a:rPr lang="nl-BE" sz="2200" dirty="0"/>
              <a:t> </a:t>
            </a:r>
            <a:r>
              <a:rPr lang="nl-BE" sz="2200" dirty="0" err="1"/>
              <a:t>problem</a:t>
            </a:r>
            <a:r>
              <a:rPr lang="nl-BE" sz="2200" dirty="0"/>
              <a:t> is </a:t>
            </a:r>
            <a:r>
              <a:rPr lang="nl-BE" sz="2200" dirty="0" err="1"/>
              <a:t>naturally</a:t>
            </a:r>
            <a:r>
              <a:rPr lang="nl-BE" sz="2200" dirty="0"/>
              <a:t> </a:t>
            </a:r>
            <a:r>
              <a:rPr lang="nl-BE" sz="2200" dirty="0" err="1"/>
              <a:t>sequential</a:t>
            </a:r>
            <a:r>
              <a:rPr lang="nl-BE" sz="2200" dirty="0"/>
              <a:t>. </a:t>
            </a:r>
          </a:p>
          <a:p>
            <a:r>
              <a:rPr lang="nl-BE" sz="2200" b="1" i="1" dirty="0"/>
              <a:t>Reason #3</a:t>
            </a:r>
            <a:r>
              <a:rPr lang="nl-BE" sz="2200" b="1" dirty="0"/>
              <a:t>: </a:t>
            </a:r>
            <a:r>
              <a:rPr lang="nl-BE" sz="2200" dirty="0"/>
              <a:t>Problems are highly stochastic and it is often very difficult to model the environment in an appropriate way. </a:t>
            </a:r>
          </a:p>
          <a:p>
            <a:endParaRPr lang="nl-BE" sz="2200" i="1" dirty="0"/>
          </a:p>
          <a:p>
            <a:r>
              <a:rPr lang="nl-BE" sz="2200" b="1" i="1" dirty="0"/>
              <a:t>Ambitious research objective: </a:t>
            </a:r>
            <a:r>
              <a:rPr lang="nl-BE" sz="2200" i="1" dirty="0"/>
              <a:t>To design an RL agent able to simultaneously interact near-optimally with all these markets, whatever the player (producer, retailer, prosumer, etc.). </a:t>
            </a:r>
          </a:p>
        </p:txBody>
      </p:sp>
      <p:sp>
        <p:nvSpPr>
          <p:cNvPr id="2" name="Espace réservé du numéro de diapositive 1">
            <a:extLst>
              <a:ext uri="{FF2B5EF4-FFF2-40B4-BE49-F238E27FC236}">
                <a16:creationId xmlns:a16="http://schemas.microsoft.com/office/drawing/2014/main" id="{CEC78353-371B-6B4E-889D-956B1082A7BB}"/>
              </a:ext>
            </a:extLst>
          </p:cNvPr>
          <p:cNvSpPr>
            <a:spLocks noGrp="1"/>
          </p:cNvSpPr>
          <p:nvPr>
            <p:ph type="sldNum" sz="quarter" idx="2"/>
          </p:nvPr>
        </p:nvSpPr>
        <p:spPr/>
        <p:txBody>
          <a:bodyPr/>
          <a:lstStyle/>
          <a:p>
            <a:fld id="{86CB4B4D-7CA3-9044-876B-883B54F8677D}" type="slidenum">
              <a:rPr lang="fr-BE" smtClean="0"/>
              <a:t>5</a:t>
            </a:fld>
            <a:endParaRPr lang="fr-BE" dirty="0"/>
          </a:p>
        </p:txBody>
      </p:sp>
    </p:spTree>
    <p:extLst>
      <p:ext uri="{BB962C8B-B14F-4D97-AF65-F5344CB8AC3E}">
        <p14:creationId xmlns:p14="http://schemas.microsoft.com/office/powerpoint/2010/main" val="103242290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xfrm>
            <a:off x="838200" y="0"/>
            <a:ext cx="10515600" cy="1325563"/>
          </a:xfrm>
          <a:prstGeom prst="rect">
            <a:avLst/>
          </a:prstGeom>
        </p:spPr>
        <p:txBody>
          <a:bodyPr>
            <a:normAutofit/>
          </a:bodyPr>
          <a:lstStyle/>
          <a:p>
            <a:r>
              <a:rPr lang="fr-BE" sz="3600" b="1" dirty="0">
                <a:latin typeface="+mn-lt"/>
              </a:rPr>
              <a:t>RL for </a:t>
            </a:r>
            <a:r>
              <a:rPr lang="fr-BE" sz="3600" b="1" dirty="0" err="1">
                <a:latin typeface="+mn-lt"/>
              </a:rPr>
              <a:t>interacting</a:t>
            </a:r>
            <a:r>
              <a:rPr lang="fr-BE" sz="3600" b="1" dirty="0">
                <a:latin typeface="+mn-lt"/>
              </a:rPr>
              <a:t> </a:t>
            </a:r>
            <a:r>
              <a:rPr lang="fr-BE" sz="3600" b="1" dirty="0" err="1">
                <a:latin typeface="+mn-lt"/>
              </a:rPr>
              <a:t>with</a:t>
            </a:r>
            <a:r>
              <a:rPr lang="fr-BE" sz="3600" b="1" dirty="0">
                <a:latin typeface="+mn-lt"/>
              </a:rPr>
              <a:t> the </a:t>
            </a:r>
            <a:r>
              <a:rPr lang="fr-BE" sz="3600" b="1" dirty="0" err="1">
                <a:latin typeface="+mn-lt"/>
              </a:rPr>
              <a:t>continuous</a:t>
            </a:r>
            <a:r>
              <a:rPr lang="fr-BE" sz="3600" b="1" dirty="0">
                <a:latin typeface="+mn-lt"/>
              </a:rPr>
              <a:t> </a:t>
            </a:r>
            <a:r>
              <a:rPr lang="fr-BE" sz="3600" b="1" dirty="0" err="1">
                <a:latin typeface="+mn-lt"/>
              </a:rPr>
              <a:t>intraday</a:t>
            </a:r>
            <a:r>
              <a:rPr lang="fr-BE" sz="3600" b="1" dirty="0">
                <a:latin typeface="+mn-lt"/>
              </a:rPr>
              <a:t> </a:t>
            </a:r>
            <a:r>
              <a:rPr lang="fr-BE" sz="3600" b="1" dirty="0" err="1">
                <a:latin typeface="+mn-lt"/>
              </a:rPr>
              <a:t>market</a:t>
            </a:r>
            <a:endParaRPr sz="3600" b="1" dirty="0">
              <a:latin typeface="+mn-lt"/>
            </a:endParaRPr>
          </a:p>
        </p:txBody>
      </p:sp>
      <p:sp>
        <p:nvSpPr>
          <p:cNvPr id="124" name="Content Placeholder 2"/>
          <p:cNvSpPr txBox="1">
            <a:spLocks noGrp="1"/>
          </p:cNvSpPr>
          <p:nvPr>
            <p:ph type="body" idx="1"/>
          </p:nvPr>
        </p:nvSpPr>
        <p:spPr>
          <a:xfrm>
            <a:off x="838200" y="1336675"/>
            <a:ext cx="10515600" cy="5095875"/>
          </a:xfrm>
          <a:prstGeom prst="rect">
            <a:avLst/>
          </a:prstGeom>
        </p:spPr>
        <p:txBody>
          <a:bodyPr>
            <a:normAutofit fontScale="92500"/>
          </a:bodyPr>
          <a:lstStyle>
            <a:lvl1pPr marL="0" indent="0">
              <a:buSzTx/>
              <a:buNone/>
              <a:defRPr sz="1900"/>
            </a:lvl1pPr>
          </a:lstStyle>
          <a:p>
            <a:r>
              <a:rPr lang="fr-BE" sz="2400" dirty="0"/>
              <a:t>The </a:t>
            </a:r>
            <a:r>
              <a:rPr lang="fr-BE" sz="2400" dirty="0" err="1"/>
              <a:t>continuous</a:t>
            </a:r>
            <a:r>
              <a:rPr lang="fr-BE" sz="2400" dirty="0"/>
              <a:t> </a:t>
            </a:r>
            <a:r>
              <a:rPr lang="fr-BE" sz="2400" dirty="0" err="1"/>
              <a:t>intraday</a:t>
            </a:r>
            <a:r>
              <a:rPr lang="fr-BE" sz="2400" dirty="0"/>
              <a:t> </a:t>
            </a:r>
            <a:r>
              <a:rPr lang="fr-BE" sz="2400" dirty="0" err="1"/>
              <a:t>market</a:t>
            </a:r>
            <a:r>
              <a:rPr lang="fr-BE" sz="2400" dirty="0"/>
              <a:t> (CID) </a:t>
            </a:r>
            <a:r>
              <a:rPr lang="fr-BE" sz="2400" dirty="0" err="1"/>
              <a:t>allows</a:t>
            </a:r>
            <a:r>
              <a:rPr lang="fr-BE" sz="2400" dirty="0"/>
              <a:t> </a:t>
            </a:r>
            <a:r>
              <a:rPr lang="fr-BE" sz="2400" dirty="0" err="1"/>
              <a:t>market</a:t>
            </a:r>
            <a:r>
              <a:rPr lang="fr-BE" sz="2400" dirty="0"/>
              <a:t> participants to </a:t>
            </a:r>
            <a:r>
              <a:rPr lang="fr-BE" sz="2400" b="1" dirty="0" err="1"/>
              <a:t>adjust</a:t>
            </a:r>
            <a:r>
              <a:rPr lang="fr-BE" sz="2400" b="1" dirty="0"/>
              <a:t> </a:t>
            </a:r>
            <a:r>
              <a:rPr lang="fr-BE" sz="2400" b="1" dirty="0" err="1"/>
              <a:t>their</a:t>
            </a:r>
            <a:r>
              <a:rPr lang="fr-BE" sz="2400" b="1" dirty="0"/>
              <a:t> positions </a:t>
            </a:r>
            <a:r>
              <a:rPr lang="fr-BE" sz="2400" dirty="0" err="1"/>
              <a:t>through</a:t>
            </a:r>
            <a:r>
              <a:rPr lang="fr-BE" sz="2400" dirty="0"/>
              <a:t> </a:t>
            </a:r>
            <a:r>
              <a:rPr lang="fr-BE" sz="2400" b="1" dirty="0" err="1"/>
              <a:t>bilateral</a:t>
            </a:r>
            <a:r>
              <a:rPr lang="fr-BE" sz="2400" b="1" dirty="0"/>
              <a:t> </a:t>
            </a:r>
            <a:r>
              <a:rPr lang="fr-BE" sz="2400" b="1" dirty="0" err="1"/>
              <a:t>contracts</a:t>
            </a:r>
            <a:r>
              <a:rPr lang="fr-BE" sz="2400" dirty="0"/>
              <a:t>. It </a:t>
            </a:r>
            <a:r>
              <a:rPr lang="fr-BE" sz="2400" dirty="0" err="1"/>
              <a:t>is</a:t>
            </a:r>
            <a:r>
              <a:rPr lang="fr-BE" sz="2400" dirty="0"/>
              <a:t> an </a:t>
            </a:r>
            <a:r>
              <a:rPr lang="fr-BE" sz="2400" dirty="0" err="1"/>
              <a:t>opportunity</a:t>
            </a:r>
            <a:r>
              <a:rPr lang="fr-BE" sz="2400" dirty="0"/>
              <a:t> for </a:t>
            </a:r>
            <a:r>
              <a:rPr lang="fr-BE" sz="2400" dirty="0" err="1"/>
              <a:t>producers</a:t>
            </a:r>
            <a:r>
              <a:rPr lang="fr-BE" sz="2400" dirty="0"/>
              <a:t> and </a:t>
            </a:r>
            <a:r>
              <a:rPr lang="fr-BE" sz="2400" dirty="0" err="1"/>
              <a:t>consumers</a:t>
            </a:r>
            <a:r>
              <a:rPr lang="fr-BE" sz="2400" dirty="0"/>
              <a:t> to </a:t>
            </a:r>
            <a:r>
              <a:rPr lang="fr-BE" sz="2400" dirty="0" err="1"/>
              <a:t>make</a:t>
            </a:r>
            <a:r>
              <a:rPr lang="fr-BE" sz="2400" dirty="0"/>
              <a:t> </a:t>
            </a:r>
            <a:r>
              <a:rPr lang="fr-BE" sz="2400" b="1" dirty="0"/>
              <a:t>last-minute </a:t>
            </a:r>
            <a:r>
              <a:rPr lang="fr-BE" sz="2400" b="1" dirty="0" err="1"/>
              <a:t>adjustments</a:t>
            </a:r>
            <a:r>
              <a:rPr lang="fr-BE" sz="2400" dirty="0"/>
              <a:t> and balance </a:t>
            </a:r>
            <a:r>
              <a:rPr lang="fr-BE" sz="2400" dirty="0" err="1"/>
              <a:t>their</a:t>
            </a:r>
            <a:r>
              <a:rPr lang="fr-BE" sz="2400" dirty="0"/>
              <a:t> positions </a:t>
            </a:r>
            <a:r>
              <a:rPr lang="fr-BE" sz="2400" b="1" dirty="0" err="1"/>
              <a:t>closer</a:t>
            </a:r>
            <a:r>
              <a:rPr lang="fr-BE" sz="2400" b="1" dirty="0"/>
              <a:t> to real time</a:t>
            </a:r>
            <a:r>
              <a:rPr lang="fr-BE" sz="2400" dirty="0"/>
              <a:t>. This </a:t>
            </a:r>
            <a:r>
              <a:rPr lang="fr-BE" sz="2400" dirty="0" err="1"/>
              <a:t>electricity</a:t>
            </a:r>
            <a:r>
              <a:rPr lang="fr-BE" sz="2400" dirty="0"/>
              <a:t> </a:t>
            </a:r>
            <a:r>
              <a:rPr lang="fr-BE" sz="2400" dirty="0" err="1"/>
              <a:t>market</a:t>
            </a:r>
            <a:r>
              <a:rPr lang="fr-BE" sz="2400" dirty="0"/>
              <a:t> </a:t>
            </a:r>
            <a:r>
              <a:rPr lang="fr-BE" sz="2400" dirty="0" err="1"/>
              <a:t>authorises</a:t>
            </a:r>
            <a:r>
              <a:rPr lang="fr-BE" sz="2400" dirty="0"/>
              <a:t> </a:t>
            </a:r>
            <a:r>
              <a:rPr lang="fr-BE" sz="2400" b="1" dirty="0" err="1"/>
              <a:t>continuous</a:t>
            </a:r>
            <a:r>
              <a:rPr lang="fr-BE" sz="2400" b="1" dirty="0"/>
              <a:t> trading</a:t>
            </a:r>
            <a:r>
              <a:rPr lang="fr-BE" sz="2400" dirty="0"/>
              <a:t>, </a:t>
            </a:r>
            <a:r>
              <a:rPr lang="fr-BE" sz="2400" dirty="0" err="1"/>
              <a:t>meaning</a:t>
            </a:r>
            <a:r>
              <a:rPr lang="fr-BE" sz="2400" dirty="0"/>
              <a:t> </a:t>
            </a:r>
            <a:r>
              <a:rPr lang="fr-BE" sz="2400" dirty="0" err="1"/>
              <a:t>that</a:t>
            </a:r>
            <a:r>
              <a:rPr lang="fr-BE" sz="2400" dirty="0"/>
              <a:t> a </a:t>
            </a:r>
            <a:r>
              <a:rPr lang="fr-BE" sz="2400" dirty="0" err="1"/>
              <a:t>trade</a:t>
            </a:r>
            <a:r>
              <a:rPr lang="fr-BE" sz="2400" dirty="0"/>
              <a:t> </a:t>
            </a:r>
            <a:r>
              <a:rPr lang="fr-BE" sz="2400" dirty="0" err="1"/>
              <a:t>is</a:t>
            </a:r>
            <a:r>
              <a:rPr lang="fr-BE" sz="2400" dirty="0"/>
              <a:t> </a:t>
            </a:r>
            <a:r>
              <a:rPr lang="fr-BE" sz="2400" dirty="0" err="1"/>
              <a:t>executed</a:t>
            </a:r>
            <a:r>
              <a:rPr lang="fr-BE" sz="2400" dirty="0"/>
              <a:t> as </a:t>
            </a:r>
            <a:r>
              <a:rPr lang="fr-BE" sz="2400" dirty="0" err="1"/>
              <a:t>soon</a:t>
            </a:r>
            <a:r>
              <a:rPr lang="fr-BE" sz="2400" dirty="0"/>
              <a:t> as </a:t>
            </a:r>
            <a:r>
              <a:rPr lang="fr-BE" sz="2400" dirty="0" err="1"/>
              <a:t>two</a:t>
            </a:r>
            <a:r>
              <a:rPr lang="fr-BE" sz="2400" dirty="0"/>
              <a:t> </a:t>
            </a:r>
            <a:r>
              <a:rPr lang="fr-BE" sz="2400" dirty="0" err="1"/>
              <a:t>orders</a:t>
            </a:r>
            <a:r>
              <a:rPr lang="fr-BE" sz="2400" dirty="0"/>
              <a:t> match.</a:t>
            </a:r>
          </a:p>
          <a:p>
            <a:endParaRPr lang="fr-BE" sz="2400" dirty="0"/>
          </a:p>
          <a:p>
            <a:r>
              <a:rPr lang="fr-BE" sz="2400" dirty="0" err="1"/>
              <a:t>We</a:t>
            </a:r>
            <a:r>
              <a:rPr lang="fr-BE" sz="2400" dirty="0"/>
              <a:t> focus on the </a:t>
            </a:r>
            <a:r>
              <a:rPr lang="fr-BE" sz="2400" dirty="0" err="1"/>
              <a:t>problem</a:t>
            </a:r>
            <a:r>
              <a:rPr lang="fr-BE" sz="2400" dirty="0"/>
              <a:t> of an RL agent </a:t>
            </a:r>
            <a:r>
              <a:rPr lang="fr-BE" sz="2400" dirty="0" err="1"/>
              <a:t>that</a:t>
            </a:r>
            <a:r>
              <a:rPr lang="fr-BE" sz="2400" dirty="0"/>
              <a:t> </a:t>
            </a:r>
            <a:r>
              <a:rPr lang="fr-BE" sz="2400" dirty="0" err="1"/>
              <a:t>controls</a:t>
            </a:r>
            <a:r>
              <a:rPr lang="fr-BE" sz="2400" dirty="0"/>
              <a:t> a </a:t>
            </a:r>
            <a:r>
              <a:rPr lang="fr-BE" sz="2400" dirty="0" err="1"/>
              <a:t>battery</a:t>
            </a:r>
            <a:r>
              <a:rPr lang="fr-BE" sz="2400" dirty="0"/>
              <a:t> </a:t>
            </a:r>
            <a:r>
              <a:rPr lang="fr-BE" sz="2400" dirty="0" err="1"/>
              <a:t>while</a:t>
            </a:r>
            <a:r>
              <a:rPr lang="fr-BE" sz="2400" dirty="0"/>
              <a:t> </a:t>
            </a:r>
            <a:r>
              <a:rPr lang="fr-BE" sz="2400" dirty="0" err="1"/>
              <a:t>interacting</a:t>
            </a:r>
            <a:r>
              <a:rPr lang="fr-BE" sz="2400" dirty="0"/>
              <a:t> at the </a:t>
            </a:r>
            <a:r>
              <a:rPr lang="fr-BE" sz="2400" dirty="0" err="1"/>
              <a:t>same</a:t>
            </a:r>
            <a:r>
              <a:rPr lang="fr-BE" sz="2400" dirty="0"/>
              <a:t> time </a:t>
            </a:r>
            <a:r>
              <a:rPr lang="fr-BE" sz="2400" dirty="0" err="1"/>
              <a:t>with</a:t>
            </a:r>
            <a:r>
              <a:rPr lang="fr-BE" sz="2400" dirty="0"/>
              <a:t> the </a:t>
            </a:r>
            <a:r>
              <a:rPr lang="fr-BE" sz="2400" dirty="0" err="1"/>
              <a:t>intraday</a:t>
            </a:r>
            <a:r>
              <a:rPr lang="fr-BE" sz="2400" dirty="0"/>
              <a:t> </a:t>
            </a:r>
            <a:r>
              <a:rPr lang="fr-BE" sz="2400" dirty="0" err="1"/>
              <a:t>market</a:t>
            </a:r>
            <a:r>
              <a:rPr lang="fr-BE" sz="2400" dirty="0"/>
              <a:t> to </a:t>
            </a:r>
            <a:r>
              <a:rPr lang="fr-BE" sz="2400" dirty="0" err="1"/>
              <a:t>maximize</a:t>
            </a:r>
            <a:r>
              <a:rPr lang="fr-BE" sz="2400" dirty="0"/>
              <a:t> </a:t>
            </a:r>
            <a:r>
              <a:rPr lang="fr-BE" sz="2400" dirty="0" err="1"/>
              <a:t>its</a:t>
            </a:r>
            <a:r>
              <a:rPr lang="fr-BE" sz="2400" dirty="0"/>
              <a:t> profits. The agent has a </a:t>
            </a:r>
            <a:r>
              <a:rPr lang="fr-BE" sz="2400" dirty="0" err="1"/>
              <a:t>constraint</a:t>
            </a:r>
            <a:r>
              <a:rPr lang="fr-BE" sz="2400" dirty="0"/>
              <a:t> to </a:t>
            </a:r>
            <a:r>
              <a:rPr lang="fr-BE" sz="2400" dirty="0" err="1"/>
              <a:t>be</a:t>
            </a:r>
            <a:r>
              <a:rPr lang="fr-BE" sz="2400" dirty="0"/>
              <a:t> </a:t>
            </a:r>
            <a:r>
              <a:rPr lang="fr-BE" sz="2400" dirty="0" err="1"/>
              <a:t>balanced</a:t>
            </a:r>
            <a:r>
              <a:rPr lang="fr-BE" sz="2400" dirty="0"/>
              <a:t> for </a:t>
            </a:r>
            <a:r>
              <a:rPr lang="fr-BE" sz="2400" dirty="0" err="1"/>
              <a:t>every</a:t>
            </a:r>
            <a:r>
              <a:rPr lang="fr-BE" sz="2400" dirty="0"/>
              <a:t> </a:t>
            </a:r>
            <a:r>
              <a:rPr lang="fr-BE" sz="2400" dirty="0" err="1"/>
              <a:t>market</a:t>
            </a:r>
            <a:r>
              <a:rPr lang="fr-BE" sz="2400" dirty="0"/>
              <a:t> </a:t>
            </a:r>
            <a:r>
              <a:rPr lang="fr-BE" sz="2400" dirty="0" err="1"/>
              <a:t>period</a:t>
            </a:r>
            <a:r>
              <a:rPr lang="fr-BE" sz="2400" dirty="0"/>
              <a:t>. That leads to a </a:t>
            </a:r>
            <a:r>
              <a:rPr lang="fr-BE" sz="2400" dirty="0" err="1"/>
              <a:t>decoupling</a:t>
            </a:r>
            <a:r>
              <a:rPr lang="fr-BE" sz="2400" dirty="0"/>
              <a:t> </a:t>
            </a:r>
            <a:r>
              <a:rPr lang="fr-BE" sz="2400" dirty="0" err="1"/>
              <a:t>with</a:t>
            </a:r>
            <a:r>
              <a:rPr lang="fr-BE" sz="2400" dirty="0"/>
              <a:t> the </a:t>
            </a:r>
            <a:r>
              <a:rPr lang="fr-BE" sz="2400" dirty="0" err="1"/>
              <a:t>balancing</a:t>
            </a:r>
            <a:r>
              <a:rPr lang="fr-BE" sz="2400" dirty="0"/>
              <a:t> </a:t>
            </a:r>
            <a:r>
              <a:rPr lang="fr-BE" sz="2400" dirty="0" err="1"/>
              <a:t>market</a:t>
            </a:r>
            <a:r>
              <a:rPr lang="fr-BE" sz="2400" dirty="0"/>
              <a:t>.</a:t>
            </a:r>
          </a:p>
          <a:p>
            <a:endParaRPr lang="fr-BE" sz="2400" dirty="0"/>
          </a:p>
          <a:p>
            <a:r>
              <a:rPr lang="fr-BE" sz="2400" dirty="0" err="1"/>
              <a:t>Based</a:t>
            </a:r>
            <a:r>
              <a:rPr lang="fr-BE" sz="2400" dirty="0"/>
              <a:t> on the </a:t>
            </a:r>
            <a:r>
              <a:rPr lang="fr-BE" sz="2400" dirty="0" err="1"/>
              <a:t>following</a:t>
            </a:r>
            <a:r>
              <a:rPr lang="fr-BE" sz="2400" dirty="0"/>
              <a:t> </a:t>
            </a:r>
            <a:r>
              <a:rPr lang="fr-BE" sz="2400" dirty="0" err="1"/>
              <a:t>paper</a:t>
            </a:r>
            <a:r>
              <a:rPr lang="fr-BE" sz="2400" dirty="0"/>
              <a:t>: </a:t>
            </a:r>
            <a:endParaRPr lang="fr-BE" sz="2400" dirty="0" smtClean="0"/>
          </a:p>
          <a:p>
            <a:r>
              <a:rPr lang="en-US" sz="2400" b="1" dirty="0" smtClean="0">
                <a:hlinkClick r:id="rId2"/>
              </a:rPr>
              <a:t>A </a:t>
            </a:r>
            <a:r>
              <a:rPr lang="en-US" sz="2400" b="1" dirty="0">
                <a:hlinkClick r:id="rId2"/>
              </a:rPr>
              <a:t>Deep Reinforcement Learning Framework for Continuous Intraday Market Bidding</a:t>
            </a:r>
            <a:r>
              <a:rPr lang="en-US" sz="2400" b="1" dirty="0"/>
              <a:t> </a:t>
            </a:r>
            <a:r>
              <a:rPr lang="en-US" sz="2400" cap="small" dirty="0" err="1"/>
              <a:t>Boukas</a:t>
            </a:r>
            <a:r>
              <a:rPr lang="en-US" sz="2400" cap="small" dirty="0"/>
              <a:t>, </a:t>
            </a:r>
            <a:r>
              <a:rPr lang="en-US" sz="2400" cap="small" dirty="0" err="1"/>
              <a:t>Ioannis</a:t>
            </a:r>
            <a:r>
              <a:rPr lang="en-US" sz="2400" dirty="0"/>
              <a:t>; </a:t>
            </a:r>
            <a:r>
              <a:rPr lang="en-US" sz="2400" cap="small" dirty="0"/>
              <a:t>Ernst, Damien</a:t>
            </a:r>
            <a:r>
              <a:rPr lang="en-US" sz="2400" dirty="0"/>
              <a:t>; </a:t>
            </a:r>
            <a:r>
              <a:rPr lang="en-US" sz="2400" cap="small" dirty="0" err="1"/>
              <a:t>Théate</a:t>
            </a:r>
            <a:r>
              <a:rPr lang="en-US" sz="2400" cap="small" dirty="0"/>
              <a:t>, Thibaut</a:t>
            </a:r>
            <a:r>
              <a:rPr lang="en-US" sz="2400" dirty="0"/>
              <a:t>; </a:t>
            </a:r>
            <a:r>
              <a:rPr lang="en-US" sz="2400" cap="small" dirty="0" err="1"/>
              <a:t>Bolland</a:t>
            </a:r>
            <a:r>
              <a:rPr lang="en-US" sz="2400" cap="small" dirty="0"/>
              <a:t>, Adrien</a:t>
            </a:r>
            <a:r>
              <a:rPr lang="en-US" sz="2400" dirty="0"/>
              <a:t> et </a:t>
            </a:r>
            <a:r>
              <a:rPr lang="en-US" sz="2400" dirty="0" smtClean="0"/>
              <a:t>al. In</a:t>
            </a:r>
            <a:r>
              <a:rPr lang="en-US" sz="2400" dirty="0"/>
              <a:t> </a:t>
            </a:r>
            <a:r>
              <a:rPr lang="en-US" sz="2400" i="1" dirty="0"/>
              <a:t>Machine Learning</a:t>
            </a:r>
            <a:r>
              <a:rPr lang="en-US" sz="2400" dirty="0"/>
              <a:t> (2021)</a:t>
            </a:r>
          </a:p>
          <a:p>
            <a:endParaRPr lang="fr-BE" sz="2400" dirty="0"/>
          </a:p>
          <a:p>
            <a:endParaRPr lang="fr-BE" sz="2400" dirty="0"/>
          </a:p>
        </p:txBody>
      </p:sp>
      <p:sp>
        <p:nvSpPr>
          <p:cNvPr id="2" name="Espace réservé du numéro de diapositive 1">
            <a:extLst>
              <a:ext uri="{FF2B5EF4-FFF2-40B4-BE49-F238E27FC236}">
                <a16:creationId xmlns:a16="http://schemas.microsoft.com/office/drawing/2014/main" id="{08C20519-AC33-3A46-A8BB-D1CDC5B73EA3}"/>
              </a:ext>
            </a:extLst>
          </p:cNvPr>
          <p:cNvSpPr>
            <a:spLocks noGrp="1"/>
          </p:cNvSpPr>
          <p:nvPr>
            <p:ph type="sldNum" sz="quarter" idx="2"/>
          </p:nvPr>
        </p:nvSpPr>
        <p:spPr/>
        <p:txBody>
          <a:bodyPr/>
          <a:lstStyle/>
          <a:p>
            <a:fld id="{86CB4B4D-7CA3-9044-876B-883B54F8677D}" type="slidenum">
              <a:rPr lang="fr-BE" smtClean="0"/>
              <a:t>6</a:t>
            </a:fld>
            <a:endParaRPr lang="fr-BE"/>
          </a:p>
        </p:txBody>
      </p:sp>
    </p:spTree>
    <p:extLst>
      <p:ext uri="{BB962C8B-B14F-4D97-AF65-F5344CB8AC3E}">
        <p14:creationId xmlns:p14="http://schemas.microsoft.com/office/powerpoint/2010/main" val="15371061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tretch>
            <a:fillRect/>
          </a:stretch>
        </p:blipFill>
        <p:spPr>
          <a:xfrm>
            <a:off x="289166" y="1947228"/>
            <a:ext cx="8404654" cy="4543425"/>
          </a:xfrm>
          <a:prstGeom prst="rect">
            <a:avLst/>
          </a:prstGeom>
        </p:spPr>
      </p:pic>
      <p:pic>
        <p:nvPicPr>
          <p:cNvPr id="5" name="Picture 4"/>
          <p:cNvPicPr>
            <a:picLocks noChangeAspect="1"/>
          </p:cNvPicPr>
          <p:nvPr/>
        </p:nvPicPr>
        <p:blipFill>
          <a:blip r:embed="rId3"/>
          <a:stretch>
            <a:fillRect/>
          </a:stretch>
        </p:blipFill>
        <p:spPr>
          <a:xfrm>
            <a:off x="7528490" y="849579"/>
            <a:ext cx="4419600" cy="1978003"/>
          </a:xfrm>
          <a:prstGeom prst="rect">
            <a:avLst/>
          </a:prstGeom>
        </p:spPr>
      </p:pic>
      <p:sp>
        <p:nvSpPr>
          <p:cNvPr id="6" name="Rectangle 5"/>
          <p:cNvSpPr/>
          <p:nvPr/>
        </p:nvSpPr>
        <p:spPr>
          <a:xfrm>
            <a:off x="4108706" y="122920"/>
            <a:ext cx="3735574" cy="646331"/>
          </a:xfrm>
          <a:prstGeom prst="rect">
            <a:avLst/>
          </a:prstGeom>
        </p:spPr>
        <p:txBody>
          <a:bodyPr wrap="none">
            <a:spAutoFit/>
          </a:bodyPr>
          <a:lstStyle/>
          <a:p>
            <a:r>
              <a:rPr lang="en-US" sz="3600" b="1" dirty="0"/>
              <a:t>CID Market Design</a:t>
            </a:r>
          </a:p>
        </p:txBody>
      </p:sp>
      <p:sp>
        <p:nvSpPr>
          <p:cNvPr id="7" name="Rectangle 6"/>
          <p:cNvSpPr/>
          <p:nvPr/>
        </p:nvSpPr>
        <p:spPr>
          <a:xfrm>
            <a:off x="9302493" y="3875497"/>
            <a:ext cx="2613177" cy="2031325"/>
          </a:xfrm>
          <a:prstGeom prst="rect">
            <a:avLst/>
          </a:prstGeom>
        </p:spPr>
        <p:txBody>
          <a:bodyPr wrap="square">
            <a:spAutoFit/>
          </a:bodyPr>
          <a:lstStyle/>
          <a:p>
            <a:r>
              <a:rPr lang="en-US" dirty="0"/>
              <a:t>We assume that the agent can only grab (partially or totally) orders in the market or change the setting of the battery at the beginning of every market period.</a:t>
            </a:r>
          </a:p>
        </p:txBody>
      </p:sp>
    </p:spTree>
    <p:extLst>
      <p:ext uri="{BB962C8B-B14F-4D97-AF65-F5344CB8AC3E}">
        <p14:creationId xmlns:p14="http://schemas.microsoft.com/office/powerpoint/2010/main" val="379480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16210" y="5351041"/>
            <a:ext cx="3052219" cy="707886"/>
          </a:xfrm>
          <a:prstGeom prst="rect">
            <a:avLst/>
          </a:prstGeom>
        </p:spPr>
        <p:txBody>
          <a:bodyPr wrap="square">
            <a:spAutoFit/>
          </a:bodyPr>
          <a:lstStyle/>
          <a:p>
            <a:r>
              <a:rPr lang="en-GB" sz="3200" dirty="0"/>
              <a:t>RL agent</a:t>
            </a:r>
            <a:r>
              <a:rPr lang="en-GB" sz="4000" dirty="0"/>
              <a:t> </a:t>
            </a:r>
            <a:endParaRPr lang="fr-BE" sz="4000" dirty="0"/>
          </a:p>
        </p:txBody>
      </p:sp>
      <p:sp>
        <p:nvSpPr>
          <p:cNvPr id="7" name="Rectangle 6"/>
          <p:cNvSpPr/>
          <p:nvPr/>
        </p:nvSpPr>
        <p:spPr>
          <a:xfrm>
            <a:off x="4872672" y="2081662"/>
            <a:ext cx="3052219" cy="584775"/>
          </a:xfrm>
          <a:prstGeom prst="rect">
            <a:avLst/>
          </a:prstGeom>
        </p:spPr>
        <p:txBody>
          <a:bodyPr wrap="square">
            <a:spAutoFit/>
          </a:bodyPr>
          <a:lstStyle/>
          <a:p>
            <a:r>
              <a:rPr lang="fr-BE" sz="3200" dirty="0" err="1"/>
              <a:t>Environment</a:t>
            </a:r>
            <a:endParaRPr lang="fr-BE" sz="3200" dirty="0"/>
          </a:p>
        </p:txBody>
      </p:sp>
      <p:sp>
        <p:nvSpPr>
          <p:cNvPr id="11" name="Flèche courbée vers la droite 10"/>
          <p:cNvSpPr/>
          <p:nvPr/>
        </p:nvSpPr>
        <p:spPr>
          <a:xfrm>
            <a:off x="3471880" y="2428880"/>
            <a:ext cx="939462" cy="3386137"/>
          </a:xfrm>
          <a:prstGeom prst="curvedRightArrow">
            <a:avLst>
              <a:gd name="adj1" fmla="val 6169"/>
              <a:gd name="adj2" fmla="val 20478"/>
              <a:gd name="adj3" fmla="val 21911"/>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5" name="Rectangle 14"/>
          <p:cNvSpPr/>
          <p:nvPr/>
        </p:nvSpPr>
        <p:spPr>
          <a:xfrm>
            <a:off x="2173508" y="3593242"/>
            <a:ext cx="3052219" cy="954107"/>
          </a:xfrm>
          <a:prstGeom prst="rect">
            <a:avLst/>
          </a:prstGeom>
        </p:spPr>
        <p:txBody>
          <a:bodyPr wrap="square">
            <a:spAutoFit/>
          </a:bodyPr>
          <a:lstStyle/>
          <a:p>
            <a:r>
              <a:rPr lang="en-GB" sz="2800" b="1" dirty="0"/>
              <a:t>State</a:t>
            </a:r>
          </a:p>
          <a:p>
            <a:r>
              <a:rPr lang="en-GB" sz="2800" b="1" dirty="0"/>
              <a:t>Reward</a:t>
            </a:r>
            <a:r>
              <a:rPr lang="en-GB" sz="2800" dirty="0"/>
              <a:t> </a:t>
            </a:r>
            <a:endParaRPr lang="fr-BE" sz="2800" dirty="0"/>
          </a:p>
        </p:txBody>
      </p:sp>
      <p:sp>
        <p:nvSpPr>
          <p:cNvPr id="16" name="Flèche courbée vers la droite 15"/>
          <p:cNvSpPr/>
          <p:nvPr/>
        </p:nvSpPr>
        <p:spPr>
          <a:xfrm rot="10800000">
            <a:off x="7571835" y="2377226"/>
            <a:ext cx="939462" cy="3386137"/>
          </a:xfrm>
          <a:prstGeom prst="curvedRightArrow">
            <a:avLst>
              <a:gd name="adj1" fmla="val 6169"/>
              <a:gd name="adj2" fmla="val 20478"/>
              <a:gd name="adj3" fmla="val 21911"/>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Rectangle 16"/>
          <p:cNvSpPr/>
          <p:nvPr/>
        </p:nvSpPr>
        <p:spPr>
          <a:xfrm>
            <a:off x="8720205" y="3808684"/>
            <a:ext cx="3052219" cy="523220"/>
          </a:xfrm>
          <a:prstGeom prst="rect">
            <a:avLst/>
          </a:prstGeom>
        </p:spPr>
        <p:txBody>
          <a:bodyPr wrap="square">
            <a:spAutoFit/>
          </a:bodyPr>
          <a:lstStyle/>
          <a:p>
            <a:r>
              <a:rPr lang="en-GB" sz="2800" b="1" dirty="0"/>
              <a:t>Action</a:t>
            </a:r>
          </a:p>
        </p:txBody>
      </p:sp>
      <p:cxnSp>
        <p:nvCxnSpPr>
          <p:cNvPr id="14" name="Connecteur droit avec flèche 13"/>
          <p:cNvCxnSpPr/>
          <p:nvPr/>
        </p:nvCxnSpPr>
        <p:spPr>
          <a:xfrm flipV="1">
            <a:off x="1715751" y="4331904"/>
            <a:ext cx="497698" cy="440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87018" y="4704129"/>
            <a:ext cx="3052219" cy="461665"/>
          </a:xfrm>
          <a:prstGeom prst="rect">
            <a:avLst/>
          </a:prstGeom>
        </p:spPr>
        <p:txBody>
          <a:bodyPr wrap="square">
            <a:spAutoFit/>
          </a:bodyPr>
          <a:lstStyle/>
          <a:p>
            <a:r>
              <a:rPr lang="en-GB" sz="2400" dirty="0">
                <a:solidFill>
                  <a:srgbClr val="FF0000"/>
                </a:solidFill>
              </a:rPr>
              <a:t>Numerical Value</a:t>
            </a:r>
            <a:endParaRPr lang="fr-BE" sz="2400" dirty="0">
              <a:solidFill>
                <a:srgbClr val="FF0000"/>
              </a:solidFill>
            </a:endParaRPr>
          </a:p>
        </p:txBody>
      </p:sp>
      <p:sp>
        <p:nvSpPr>
          <p:cNvPr id="22" name="Titre 1"/>
          <p:cNvSpPr>
            <a:spLocks noGrp="1"/>
          </p:cNvSpPr>
          <p:nvPr>
            <p:ph type="ctrTitle"/>
          </p:nvPr>
        </p:nvSpPr>
        <p:spPr>
          <a:xfrm>
            <a:off x="188147" y="-1233755"/>
            <a:ext cx="11257017" cy="2342146"/>
          </a:xfrm>
        </p:spPr>
        <p:txBody>
          <a:bodyPr>
            <a:normAutofit/>
          </a:bodyPr>
          <a:lstStyle/>
          <a:p>
            <a:r>
              <a:rPr lang="fr-BE" sz="3600" b="1" dirty="0">
                <a:latin typeface="+mn-lt"/>
              </a:rPr>
              <a:t>The </a:t>
            </a:r>
            <a:r>
              <a:rPr lang="fr-BE" sz="3600" b="1" dirty="0" err="1">
                <a:latin typeface="+mn-lt"/>
              </a:rPr>
              <a:t>Generic</a:t>
            </a:r>
            <a:r>
              <a:rPr lang="fr-BE" sz="3600" b="1" dirty="0">
                <a:latin typeface="+mn-lt"/>
              </a:rPr>
              <a:t> RL Scheme</a:t>
            </a:r>
          </a:p>
        </p:txBody>
      </p:sp>
    </p:spTree>
    <p:extLst>
      <p:ext uri="{BB962C8B-B14F-4D97-AF65-F5344CB8AC3E}">
        <p14:creationId xmlns:p14="http://schemas.microsoft.com/office/powerpoint/2010/main" val="157103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0365" y="5288340"/>
            <a:ext cx="3853911" cy="1569660"/>
          </a:xfrm>
          <a:prstGeom prst="rect">
            <a:avLst/>
          </a:prstGeom>
        </p:spPr>
        <p:txBody>
          <a:bodyPr wrap="square">
            <a:spAutoFit/>
          </a:bodyPr>
          <a:lstStyle/>
          <a:p>
            <a:r>
              <a:rPr lang="en-GB" sz="2400" dirty="0"/>
              <a:t>The  learning agent </a:t>
            </a:r>
          </a:p>
          <a:p>
            <a:r>
              <a:rPr lang="en-GB" sz="2400" dirty="0"/>
              <a:t>that controls the battery and determines the interaction with the CID market.</a:t>
            </a:r>
            <a:endParaRPr lang="fr-BE" sz="2400" dirty="0"/>
          </a:p>
        </p:txBody>
      </p:sp>
      <p:sp>
        <p:nvSpPr>
          <p:cNvPr id="7" name="Flèche courbée vers la droite 6"/>
          <p:cNvSpPr/>
          <p:nvPr/>
        </p:nvSpPr>
        <p:spPr>
          <a:xfrm>
            <a:off x="3600903" y="2341338"/>
            <a:ext cx="939462" cy="3386137"/>
          </a:xfrm>
          <a:prstGeom prst="curvedRightArrow">
            <a:avLst>
              <a:gd name="adj1" fmla="val 6169"/>
              <a:gd name="adj2" fmla="val 20478"/>
              <a:gd name="adj3" fmla="val 21911"/>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8" name="Rectangle 7"/>
          <p:cNvSpPr/>
          <p:nvPr/>
        </p:nvSpPr>
        <p:spPr>
          <a:xfrm>
            <a:off x="153777" y="2341337"/>
            <a:ext cx="3253638" cy="4154984"/>
          </a:xfrm>
          <a:prstGeom prst="rect">
            <a:avLst/>
          </a:prstGeom>
        </p:spPr>
        <p:txBody>
          <a:bodyPr wrap="square">
            <a:spAutoFit/>
          </a:bodyPr>
          <a:lstStyle/>
          <a:p>
            <a:r>
              <a:rPr lang="en-GB" sz="2400" b="1" dirty="0"/>
              <a:t>State</a:t>
            </a:r>
            <a:r>
              <a:rPr lang="en-GB" sz="2400" dirty="0"/>
              <a:t>: (</a:t>
            </a:r>
            <a:r>
              <a:rPr lang="en-GB" sz="2400" dirty="0" err="1"/>
              <a:t>i</a:t>
            </a:r>
            <a:r>
              <a:rPr lang="en-GB" sz="2400" dirty="0"/>
              <a:t>) the battery state of charge (ii) everything you know about the market – knowledge assumed to be limited to the contents of the order book.  </a:t>
            </a:r>
          </a:p>
          <a:p>
            <a:r>
              <a:rPr lang="en-GB" sz="2400" b="1" dirty="0"/>
              <a:t>Reward:</a:t>
            </a:r>
            <a:r>
              <a:rPr lang="en-GB" sz="2400" dirty="0"/>
              <a:t> the money made during the market period. </a:t>
            </a:r>
            <a:endParaRPr lang="fr-BE" sz="2400" dirty="0"/>
          </a:p>
        </p:txBody>
      </p:sp>
      <p:sp>
        <p:nvSpPr>
          <p:cNvPr id="9" name="Flèche courbée vers la droite 8"/>
          <p:cNvSpPr/>
          <p:nvPr/>
        </p:nvSpPr>
        <p:spPr>
          <a:xfrm rot="10800000">
            <a:off x="7700858" y="2289684"/>
            <a:ext cx="939462" cy="3386137"/>
          </a:xfrm>
          <a:prstGeom prst="curvedRightArrow">
            <a:avLst>
              <a:gd name="adj1" fmla="val 6169"/>
              <a:gd name="adj2" fmla="val 20478"/>
              <a:gd name="adj3" fmla="val 21911"/>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Rectangle 12"/>
          <p:cNvSpPr/>
          <p:nvPr/>
        </p:nvSpPr>
        <p:spPr>
          <a:xfrm>
            <a:off x="8902599" y="2610547"/>
            <a:ext cx="3052219" cy="2308324"/>
          </a:xfrm>
          <a:prstGeom prst="rect">
            <a:avLst/>
          </a:prstGeom>
        </p:spPr>
        <p:txBody>
          <a:bodyPr wrap="square">
            <a:spAutoFit/>
          </a:bodyPr>
          <a:lstStyle/>
          <a:p>
            <a:r>
              <a:rPr lang="en-GB" sz="2400" b="1" dirty="0"/>
              <a:t>Action: </a:t>
            </a:r>
            <a:r>
              <a:rPr lang="en-GB" sz="2400" dirty="0"/>
              <a:t>the power generated by the battery </a:t>
            </a:r>
            <a:r>
              <a:rPr lang="fr-BE" sz="2400" dirty="0"/>
              <a:t>for the </a:t>
            </a:r>
            <a:r>
              <a:rPr lang="fr-BE" sz="2400" dirty="0" err="1"/>
              <a:t>next</a:t>
            </a:r>
            <a:r>
              <a:rPr lang="fr-BE" sz="2400" dirty="0"/>
              <a:t> </a:t>
            </a:r>
            <a:r>
              <a:rPr lang="fr-BE" sz="2400" dirty="0" err="1"/>
              <a:t>market</a:t>
            </a:r>
            <a:r>
              <a:rPr lang="fr-BE" sz="2400" dirty="0"/>
              <a:t> </a:t>
            </a:r>
            <a:r>
              <a:rPr lang="fr-BE" sz="2400" dirty="0" err="1"/>
              <a:t>period</a:t>
            </a:r>
            <a:r>
              <a:rPr lang="fr-BE" sz="2400" dirty="0"/>
              <a:t> and the </a:t>
            </a:r>
            <a:r>
              <a:rPr lang="fr-BE" sz="2400" dirty="0" err="1"/>
              <a:t>market</a:t>
            </a:r>
            <a:r>
              <a:rPr lang="fr-BE" sz="2400" dirty="0"/>
              <a:t> </a:t>
            </a:r>
            <a:r>
              <a:rPr lang="fr-BE" sz="2400" dirty="0" err="1"/>
              <a:t>orders</a:t>
            </a:r>
            <a:r>
              <a:rPr lang="fr-BE" sz="2400" dirty="0"/>
              <a:t> </a:t>
            </a:r>
            <a:r>
              <a:rPr lang="fr-BE" sz="2400" dirty="0" err="1"/>
              <a:t>that</a:t>
            </a:r>
            <a:r>
              <a:rPr lang="fr-BE" sz="2400" dirty="0"/>
              <a:t> have been </a:t>
            </a:r>
            <a:r>
              <a:rPr lang="fr-BE" sz="2400" dirty="0" err="1"/>
              <a:t>grabbed</a:t>
            </a:r>
            <a:r>
              <a:rPr lang="fr-BE" sz="2400" dirty="0"/>
              <a:t>.</a:t>
            </a:r>
            <a:endParaRPr lang="en-GB" sz="2400" dirty="0"/>
          </a:p>
        </p:txBody>
      </p:sp>
      <p:pic>
        <p:nvPicPr>
          <p:cNvPr id="14" name="Image 13"/>
          <p:cNvPicPr>
            <a:picLocks noChangeAspect="1"/>
          </p:cNvPicPr>
          <p:nvPr/>
        </p:nvPicPr>
        <p:blipFill>
          <a:blip r:embed="rId2"/>
          <a:stretch>
            <a:fillRect/>
          </a:stretch>
        </p:blipFill>
        <p:spPr>
          <a:xfrm>
            <a:off x="4655439" y="1730372"/>
            <a:ext cx="1660487" cy="1150989"/>
          </a:xfrm>
          <a:prstGeom prst="rect">
            <a:avLst/>
          </a:prstGeom>
        </p:spPr>
      </p:pic>
      <p:sp>
        <p:nvSpPr>
          <p:cNvPr id="15" name="Rectangle 14"/>
          <p:cNvSpPr/>
          <p:nvPr/>
        </p:nvSpPr>
        <p:spPr>
          <a:xfrm>
            <a:off x="6315926" y="1925839"/>
            <a:ext cx="1820307" cy="830997"/>
          </a:xfrm>
          <a:prstGeom prst="rect">
            <a:avLst/>
          </a:prstGeom>
        </p:spPr>
        <p:txBody>
          <a:bodyPr wrap="none">
            <a:spAutoFit/>
          </a:bodyPr>
          <a:lstStyle/>
          <a:p>
            <a:r>
              <a:rPr lang="en-GB" sz="2400" dirty="0"/>
              <a:t>+ the energy </a:t>
            </a:r>
          </a:p>
          <a:p>
            <a:r>
              <a:rPr lang="en-GB" sz="2400" dirty="0"/>
              <a:t>market </a:t>
            </a:r>
            <a:endParaRPr lang="en-US" sz="2400" dirty="0"/>
          </a:p>
        </p:txBody>
      </p:sp>
      <p:sp>
        <p:nvSpPr>
          <p:cNvPr id="10" name="Titre 1"/>
          <p:cNvSpPr txBox="1">
            <a:spLocks/>
          </p:cNvSpPr>
          <p:nvPr/>
        </p:nvSpPr>
        <p:spPr>
          <a:xfrm>
            <a:off x="1275800" y="-540832"/>
            <a:ext cx="11257017" cy="23421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600" b="1" dirty="0">
                <a:latin typeface="+mn-lt"/>
              </a:rPr>
              <a:t>RL </a:t>
            </a:r>
            <a:r>
              <a:rPr lang="fr-BE" sz="3600" b="1" dirty="0" err="1">
                <a:latin typeface="+mn-lt"/>
              </a:rPr>
              <a:t>scheme</a:t>
            </a:r>
            <a:r>
              <a:rPr lang="fr-BE" sz="3600" b="1" dirty="0">
                <a:latin typeface="+mn-lt"/>
              </a:rPr>
              <a:t> </a:t>
            </a:r>
            <a:r>
              <a:rPr lang="fr-BE" sz="3600" b="1" dirty="0" err="1">
                <a:latin typeface="+mn-lt"/>
              </a:rPr>
              <a:t>applied</a:t>
            </a:r>
            <a:r>
              <a:rPr lang="fr-BE" sz="3600" b="1" dirty="0">
                <a:latin typeface="+mn-lt"/>
              </a:rPr>
              <a:t> to CID trading </a:t>
            </a:r>
            <a:r>
              <a:rPr lang="fr-BE" sz="3600" b="1" dirty="0" err="1">
                <a:latin typeface="+mn-lt"/>
              </a:rPr>
              <a:t>with</a:t>
            </a:r>
            <a:r>
              <a:rPr lang="fr-BE" sz="3600" b="1" dirty="0">
                <a:latin typeface="+mn-lt"/>
              </a:rPr>
              <a:t> a </a:t>
            </a:r>
            <a:r>
              <a:rPr lang="fr-BE" sz="3600" b="1" dirty="0" err="1">
                <a:latin typeface="+mn-lt"/>
              </a:rPr>
              <a:t>battery</a:t>
            </a:r>
            <a:endParaRPr lang="fr-BE" sz="3600" b="1" dirty="0">
              <a:latin typeface="+mn-lt"/>
            </a:endParaRPr>
          </a:p>
        </p:txBody>
      </p:sp>
    </p:spTree>
    <p:extLst>
      <p:ext uri="{BB962C8B-B14F-4D97-AF65-F5344CB8AC3E}">
        <p14:creationId xmlns:p14="http://schemas.microsoft.com/office/powerpoint/2010/main" val="1560424509"/>
      </p:ext>
    </p:extLst>
  </p:cSld>
  <p:clrMapOvr>
    <a:masterClrMapping/>
  </p:clrMapOvr>
  <p:extLst>
    <p:ext uri="{6950BFC3-D8DA-4A85-94F7-54DA5524770B}">
      <p188:commentRel xmlns="" xmlns:p188="http://schemas.microsoft.com/office/powerpoint/2018/8/main" r:id="rId3"/>
    </p:ext>
  </p:extLs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35175</TotalTime>
  <Words>2156</Words>
  <Application>Microsoft Office PowerPoint</Application>
  <PresentationFormat>Grand écran</PresentationFormat>
  <Paragraphs>233</Paragraphs>
  <Slides>29</Slides>
  <Notes>3</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29</vt:i4>
      </vt:variant>
    </vt:vector>
  </HeadingPairs>
  <TitlesOfParts>
    <vt:vector size="38" baseType="lpstr">
      <vt:lpstr>Arial</vt:lpstr>
      <vt:lpstr>Calibri</vt:lpstr>
      <vt:lpstr>Calibri Light</vt:lpstr>
      <vt:lpstr>Cambria Math</vt:lpstr>
      <vt:lpstr>Heebo Thin</vt:lpstr>
      <vt:lpstr>Helvetica Light</vt:lpstr>
      <vt:lpstr>Times New Roman</vt:lpstr>
      <vt:lpstr>Wingdings</vt:lpstr>
      <vt:lpstr>Thème Office</vt:lpstr>
      <vt:lpstr>Présentation PowerPoint</vt:lpstr>
      <vt:lpstr>Présentation PowerPoint</vt:lpstr>
      <vt:lpstr>Electricity markets – Overview</vt:lpstr>
      <vt:lpstr>Prices for monthly, quarterly and yearly products on the forward markets: an example</vt:lpstr>
      <vt:lpstr>Why deploy RL for interacting with electricity markets? </vt:lpstr>
      <vt:lpstr>RL for interacting with the continuous intraday market</vt:lpstr>
      <vt:lpstr>Présentation PowerPoint</vt:lpstr>
      <vt:lpstr>The Generic RL Scheme</vt:lpstr>
      <vt:lpstr>Présentation PowerPoint</vt:lpstr>
      <vt:lpstr>Reducing the complexity of the problem</vt:lpstr>
      <vt:lpstr>The way the learning has been done</vt:lpstr>
      <vt:lpstr>FQI policy                 RI policy                                  </vt:lpstr>
      <vt:lpstr>Renewable Energy Communities</vt:lpstr>
      <vt:lpstr>Présentation PowerPoint</vt:lpstr>
      <vt:lpstr>Controlling the REC</vt:lpstr>
      <vt:lpstr>Sizing complex energy systems</vt:lpstr>
      <vt:lpstr>Jointly designing and controlling a system</vt:lpstr>
      <vt:lpstr>Direct Environment and Policy Search (DEPS)</vt:lpstr>
      <vt:lpstr>Présentation PowerPoint</vt:lpstr>
      <vt:lpstr>Présentation PowerPoint</vt:lpstr>
      <vt:lpstr>Joint design and control of a drone</vt:lpstr>
      <vt:lpstr>Let us not forget the electrical grid!</vt:lpstr>
      <vt:lpstr>Présentation PowerPoint</vt:lpstr>
      <vt:lpstr>Présentation PowerPoint</vt:lpstr>
      <vt:lpstr>Gym-ANM </vt:lpstr>
      <vt:lpstr>Key Features of Gym-ANM</vt:lpstr>
      <vt:lpstr>Video example</vt:lpstr>
      <vt:lpstr> References</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COP21 and the electrical system(s?)</dc:title>
  <dc:creator>Damien</dc:creator>
  <cp:lastModifiedBy>Damien Ernst</cp:lastModifiedBy>
  <cp:revision>357</cp:revision>
  <cp:lastPrinted>2021-11-16T10:04:43Z</cp:lastPrinted>
  <dcterms:created xsi:type="dcterms:W3CDTF">2016-04-17T11:55:35Z</dcterms:created>
  <dcterms:modified xsi:type="dcterms:W3CDTF">2021-11-16T10:15:16Z</dcterms:modified>
</cp:coreProperties>
</file>