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539" r:id="rId3"/>
    <p:sldId id="541" r:id="rId4"/>
    <p:sldId id="537" r:id="rId5"/>
    <p:sldId id="524" r:id="rId6"/>
    <p:sldId id="523" r:id="rId7"/>
    <p:sldId id="527" r:id="rId8"/>
    <p:sldId id="526" r:id="rId9"/>
    <p:sldId id="501" r:id="rId10"/>
    <p:sldId id="538" r:id="rId11"/>
    <p:sldId id="544" r:id="rId12"/>
    <p:sldId id="530" r:id="rId13"/>
    <p:sldId id="529" r:id="rId14"/>
    <p:sldId id="531" r:id="rId15"/>
    <p:sldId id="540" r:id="rId16"/>
    <p:sldId id="503" r:id="rId17"/>
    <p:sldId id="535" r:id="rId18"/>
    <p:sldId id="454" r:id="rId19"/>
    <p:sldId id="494" r:id="rId20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5" userDrawn="1">
          <p15:clr>
            <a:srgbClr val="A4A3A4"/>
          </p15:clr>
        </p15:guide>
        <p15:guide id="2" orient="horz" pos="1665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6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SO" initials="H" lastIdx="1" clrIdx="0">
    <p:extLst>
      <p:ext uri="{19B8F6BF-5375-455C-9EA6-DF929625EA0E}">
        <p15:presenceInfo xmlns:p15="http://schemas.microsoft.com/office/powerpoint/2012/main" userId="HSO" providerId="None"/>
      </p:ext>
    </p:extLst>
  </p:cmAuthor>
  <p:cmAuthor id="2" name="User" initials="User" lastIdx="3" clrIdx="1">
    <p:extLst>
      <p:ext uri="{19B8F6BF-5375-455C-9EA6-DF929625EA0E}">
        <p15:presenceInfo xmlns:p15="http://schemas.microsoft.com/office/powerpoint/2012/main" userId="User" providerId="None"/>
      </p:ext>
    </p:extLst>
  </p:cmAuthor>
  <p:cmAuthor id="3" name="Wilmot Hélène" initials="WH" lastIdx="7" clrIdx="2">
    <p:extLst>
      <p:ext uri="{19B8F6BF-5375-455C-9EA6-DF929625EA0E}">
        <p15:presenceInfo xmlns:p15="http://schemas.microsoft.com/office/powerpoint/2012/main" userId="S-1-5-21-1712809230-2894524113-2631035602-928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7DB928"/>
    <a:srgbClr val="666666"/>
    <a:srgbClr val="0000FF"/>
    <a:srgbClr val="00FF00"/>
    <a:srgbClr val="FF0000"/>
    <a:srgbClr val="FF9933"/>
    <a:srgbClr val="FF0066"/>
    <a:srgbClr val="3A8686"/>
    <a:srgbClr val="DAF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1" autoAdjust="0"/>
    <p:restoredTop sz="95226" autoAdjust="0"/>
  </p:normalViewPr>
  <p:slideViewPr>
    <p:cSldViewPr snapToGrid="0" snapToObjects="1">
      <p:cViewPr varScale="1">
        <p:scale>
          <a:sx n="130" d="100"/>
          <a:sy n="130" d="100"/>
        </p:scale>
        <p:origin x="317" y="91"/>
      </p:cViewPr>
      <p:guideLst>
        <p:guide orient="horz" pos="645"/>
        <p:guide orient="horz" pos="1665"/>
        <p:guide pos="2880"/>
        <p:guide pos="56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4134"/>
    </p:cViewPr>
  </p:sorterViewPr>
  <p:notesViewPr>
    <p:cSldViewPr snapToGrid="0" snapToObjects="1">
      <p:cViewPr varScale="1">
        <p:scale>
          <a:sx n="85" d="100"/>
          <a:sy n="85" d="100"/>
        </p:scale>
        <p:origin x="295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F4D26-E9BE-4208-95D0-F88789045E4C}" type="datetimeFigureOut">
              <a:rPr lang="fr-BE" smtClean="0"/>
              <a:t>08-11-21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2461A-101E-45A8-B3AE-4FCB8365BC4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0120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3F5FB-08FB-B347-AB98-4ADD350AA490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B8460-0177-FC47-BD0D-1CFCF98011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2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 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314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en-US" dirty="0"/>
          </a:p>
        </p:txBody>
      </p:sp>
    </p:spTree>
    <p:extLst>
      <p:ext uri="{BB962C8B-B14F-4D97-AF65-F5344CB8AC3E}">
        <p14:creationId xmlns:p14="http://schemas.microsoft.com/office/powerpoint/2010/main" val="331642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060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284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96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652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84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914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917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73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-gembloux-16x9.jp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698" y="0"/>
            <a:ext cx="8016320" cy="5143500"/>
          </a:xfrm>
          <a:prstGeom prst="rect">
            <a:avLst/>
          </a:prstGeom>
        </p:spPr>
      </p:pic>
      <p:sp>
        <p:nvSpPr>
          <p:cNvPr id="17" name="Triangle rectangle 16"/>
          <p:cNvSpPr/>
          <p:nvPr userDrawn="1"/>
        </p:nvSpPr>
        <p:spPr>
          <a:xfrm rot="10800000" flipV="1">
            <a:off x="771866" y="931852"/>
            <a:ext cx="8372135" cy="4211649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8" name="Triangle rectangle 17"/>
          <p:cNvSpPr/>
          <p:nvPr userDrawn="1"/>
        </p:nvSpPr>
        <p:spPr>
          <a:xfrm>
            <a:off x="2" y="2810694"/>
            <a:ext cx="4632535" cy="2332806"/>
          </a:xfrm>
          <a:prstGeom prst="rtTriangle">
            <a:avLst/>
          </a:prstGeom>
          <a:solidFill>
            <a:srgbClr val="7DB928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9" name="Triangle rectangle 18"/>
          <p:cNvSpPr>
            <a:spLocks noChangeAspect="1"/>
          </p:cNvSpPr>
          <p:nvPr userDrawn="1"/>
        </p:nvSpPr>
        <p:spPr>
          <a:xfrm rot="10800000">
            <a:off x="4122130" y="-17437"/>
            <a:ext cx="5021871" cy="25200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1" name="Titre 10"/>
          <p:cNvSpPr>
            <a:spLocks noGrp="1"/>
          </p:cNvSpPr>
          <p:nvPr userDrawn="1">
            <p:ph type="title"/>
          </p:nvPr>
        </p:nvSpPr>
        <p:spPr>
          <a:xfrm>
            <a:off x="3656775" y="3607361"/>
            <a:ext cx="5152371" cy="521302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rgbClr val="7DB928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22" name="Espace réservé du texte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56775" y="4176675"/>
            <a:ext cx="5152371" cy="585698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800"/>
            </a:lvl4pPr>
            <a:lvl5pPr marL="1371600" indent="0" algn="ctr">
              <a:buNone/>
              <a:defRPr sz="18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9" name="Image 8" descr="uLIEGE_Gembloux_AgroBioTech_Logo_RVB_pos@2x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28" y="642054"/>
            <a:ext cx="1020596" cy="4073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36526" y="1184943"/>
            <a:ext cx="809733" cy="40735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F951121-FC99-4C04-B8A2-DBDAE90C41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512" y="107621"/>
            <a:ext cx="597573" cy="40735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A14A247-F7EA-4B9D-8445-369228B939CE}"/>
              </a:ext>
            </a:extLst>
          </p:cNvPr>
          <p:cNvGrpSpPr/>
          <p:nvPr userDrawn="1"/>
        </p:nvGrpSpPr>
        <p:grpSpPr>
          <a:xfrm>
            <a:off x="5527385" y="20721"/>
            <a:ext cx="2592189" cy="658707"/>
            <a:chOff x="5527385" y="20721"/>
            <a:chExt cx="2592189" cy="658707"/>
          </a:xfrm>
        </p:grpSpPr>
        <p:pic>
          <p:nvPicPr>
            <p:cNvPr id="1026" name="Picture 2" descr="Logos wallons - Wallonie">
              <a:extLst>
                <a:ext uri="{FF2B5EF4-FFF2-40B4-BE49-F238E27FC236}">
                  <a16:creationId xmlns:a16="http://schemas.microsoft.com/office/drawing/2014/main" id="{79BBD785-36B7-48A6-A475-8B2E61373B2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240" y="20721"/>
              <a:ext cx="1087334" cy="573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Bluester : conférence de presse (salon de l'agriculture de Paris) | Interreg">
              <a:extLst>
                <a:ext uri="{FF2B5EF4-FFF2-40B4-BE49-F238E27FC236}">
                  <a16:creationId xmlns:a16="http://schemas.microsoft.com/office/drawing/2014/main" id="{E370F6E3-2F1E-4475-B5DB-488F9D75BC4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7385" y="76154"/>
              <a:ext cx="1490699" cy="603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117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0"/>
            <a:ext cx="7099373" cy="5143500"/>
            <a:chOff x="0" y="0"/>
            <a:chExt cx="7099373" cy="5143500"/>
          </a:xfrm>
        </p:grpSpPr>
        <p:sp>
          <p:nvSpPr>
            <p:cNvPr id="14" name="Triangle rectangle 13"/>
            <p:cNvSpPr/>
            <p:nvPr userDrawn="1"/>
          </p:nvSpPr>
          <p:spPr>
            <a:xfrm flipV="1">
              <a:off x="1" y="0"/>
              <a:ext cx="4757430" cy="2395700"/>
            </a:xfrm>
            <a:prstGeom prst="rtTriangle">
              <a:avLst/>
            </a:prstGeom>
            <a:solidFill>
              <a:srgbClr val="7DB9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3" name="Triangle rectangle 12"/>
            <p:cNvSpPr/>
            <p:nvPr userDrawn="1"/>
          </p:nvSpPr>
          <p:spPr>
            <a:xfrm>
              <a:off x="0" y="1568468"/>
              <a:ext cx="7099373" cy="3575032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18.03.2021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INTERBULL Open Meeting 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3285077"/>
            <a:ext cx="5622328" cy="567349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7DB928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931026"/>
            <a:ext cx="5622328" cy="486486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800"/>
            </a:lvl4pPr>
            <a:lvl5pPr marL="1371600" indent="0" algn="ctr">
              <a:buNone/>
              <a:defRPr sz="18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12" name="Image 11" descr="uLIEGE_Gembloux_AgroBioTech_Logo_RVB_pos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330" y="79904"/>
            <a:ext cx="1420417" cy="5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18.03.2021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590800" y="4767263"/>
            <a:ext cx="3962400" cy="273844"/>
          </a:xfrm>
        </p:spPr>
        <p:txBody>
          <a:bodyPr/>
          <a:lstStyle/>
          <a:p>
            <a:r>
              <a:rPr lang="en-US" dirty="0"/>
              <a:t>72</a:t>
            </a:r>
            <a:r>
              <a:rPr lang="en-US" baseline="30000" dirty="0"/>
              <a:t>nd </a:t>
            </a:r>
            <a:r>
              <a:rPr lang="en-US" dirty="0"/>
              <a:t>EAAP Annual Meeting, 30 August to 3 September 2021, Davos, Switzerland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341547"/>
            <a:ext cx="8229600" cy="33970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647796"/>
            <a:ext cx="7639171" cy="56734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7DB928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10" name="Image 9" descr="uLIEGE_Gembloux_AgroBioTech_U_RVB_pos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854" y="73305"/>
            <a:ext cx="569153" cy="54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8739" y="193746"/>
            <a:ext cx="637824" cy="29911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2BCF8EE-2F0E-40CA-9955-A234248903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321" y="171270"/>
            <a:ext cx="513620" cy="3501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8F5E304-AC8D-4100-BFC4-2A45AE8FC75B}"/>
              </a:ext>
            </a:extLst>
          </p:cNvPr>
          <p:cNvGrpSpPr/>
          <p:nvPr userDrawn="1"/>
        </p:nvGrpSpPr>
        <p:grpSpPr>
          <a:xfrm>
            <a:off x="174949" y="73305"/>
            <a:ext cx="1993287" cy="511345"/>
            <a:chOff x="5527385" y="20721"/>
            <a:chExt cx="2592189" cy="658707"/>
          </a:xfrm>
        </p:grpSpPr>
        <p:pic>
          <p:nvPicPr>
            <p:cNvPr id="13" name="Picture 2" descr="Logos wallons - Wallonie">
              <a:extLst>
                <a:ext uri="{FF2B5EF4-FFF2-40B4-BE49-F238E27FC236}">
                  <a16:creationId xmlns:a16="http://schemas.microsoft.com/office/drawing/2014/main" id="{8694F17D-3729-41AA-9982-66ED3DEA050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240" y="20721"/>
              <a:ext cx="1087334" cy="573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Bluester : conférence de presse (salon de l'agriculture de Paris) | Interreg">
              <a:extLst>
                <a:ext uri="{FF2B5EF4-FFF2-40B4-BE49-F238E27FC236}">
                  <a16:creationId xmlns:a16="http://schemas.microsoft.com/office/drawing/2014/main" id="{3C5884F7-6C1E-4570-8285-197B1415E79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7385" y="76154"/>
              <a:ext cx="1490699" cy="603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73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18.03.2021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INTERBULL Open Meeting 2021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278177"/>
            <a:ext cx="3935667" cy="3370863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725976" y="1278177"/>
            <a:ext cx="3963427" cy="3370863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1" y="640677"/>
            <a:ext cx="7989521" cy="567349"/>
          </a:xfrm>
        </p:spPr>
        <p:txBody>
          <a:bodyPr>
            <a:noAutofit/>
          </a:bodyPr>
          <a:lstStyle>
            <a:lvl1pPr algn="l">
              <a:defRPr sz="2400" b="0">
                <a:solidFill>
                  <a:srgbClr val="7DB928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12" name="Image 11" descr="uLIEGE_Gembloux_AgroBioTech_U_RVB_pos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855" y="73305"/>
            <a:ext cx="5007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18.03.2021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INTERBULL Open Meeting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 descr="uLIEGE_Gembloux_AgroBioTech_U_RVB_pos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855" y="73305"/>
            <a:ext cx="5007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3921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8C8B8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18.03.2021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INTERBULL Open Meeting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 descr="uLIEGE_Gembloux_AgroBioTech_U_RVB_pos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855" y="73305"/>
            <a:ext cx="5007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-706" y="2270824"/>
            <a:ext cx="9145411" cy="2872676"/>
            <a:chOff x="0" y="2271293"/>
            <a:chExt cx="9145410" cy="2872676"/>
          </a:xfrm>
        </p:grpSpPr>
        <p:sp>
          <p:nvSpPr>
            <p:cNvPr id="13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7DB9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4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5" name="Triangle isocèle 14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7DB928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350" dirty="0"/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60836" y="1685990"/>
            <a:ext cx="5622328" cy="1180330"/>
          </a:xfrm>
        </p:spPr>
        <p:txBody>
          <a:bodyPr>
            <a:noAutofit/>
          </a:bodyPr>
          <a:lstStyle>
            <a:lvl1pPr algn="ctr">
              <a:defRPr sz="1800" b="0">
                <a:solidFill>
                  <a:srgbClr val="7DB928"/>
                </a:solidFill>
              </a:defRPr>
            </a:lvl1pPr>
          </a:lstStyle>
          <a:p>
            <a:r>
              <a:rPr lang="fr-FR" dirty="0"/>
              <a:t>Merci de votre attention/</a:t>
            </a:r>
            <a:br>
              <a:rPr lang="fr-FR" dirty="0"/>
            </a:br>
            <a:r>
              <a:rPr lang="fr-FR" dirty="0"/>
              <a:t>Questions-suggestions/...</a:t>
            </a:r>
          </a:p>
        </p:txBody>
      </p:sp>
      <p:pic>
        <p:nvPicPr>
          <p:cNvPr id="16" name="Image 15" descr="uLIEGE_Gembloux_AgroBioTech_Logo_RVB_pos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431" y="236478"/>
            <a:ext cx="2195140" cy="9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2271293"/>
            <a:ext cx="9145411" cy="2872676"/>
            <a:chOff x="0" y="2271293"/>
            <a:chExt cx="9145410" cy="2872676"/>
          </a:xfrm>
        </p:grpSpPr>
        <p:sp>
          <p:nvSpPr>
            <p:cNvPr id="7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7DB9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9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0" name="Triangle isocèle 9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7DB928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350" dirty="0"/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60836" y="1685990"/>
            <a:ext cx="5622328" cy="1180330"/>
          </a:xfrm>
        </p:spPr>
        <p:txBody>
          <a:bodyPr>
            <a:noAutofit/>
          </a:bodyPr>
          <a:lstStyle>
            <a:lvl1pPr algn="ctr">
              <a:defRPr sz="1800" b="0">
                <a:solidFill>
                  <a:srgbClr val="7DB928"/>
                </a:solidFill>
              </a:defRPr>
            </a:lvl1pPr>
          </a:lstStyle>
          <a:p>
            <a:r>
              <a:rPr lang="fr-FR" dirty="0"/>
              <a:t>Merci de votre attention/</a:t>
            </a:r>
            <a:br>
              <a:rPr lang="fr-FR" dirty="0"/>
            </a:br>
            <a:r>
              <a:rPr lang="fr-FR" dirty="0"/>
              <a:t>Questions-suggestions/...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328199" y="3952223"/>
            <a:ext cx="2465236" cy="875838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chemeClr val="tx1"/>
                </a:solidFill>
              </a:defRPr>
            </a:lvl1pPr>
            <a:lvl2pPr marL="342900" indent="0" algn="r">
              <a:buNone/>
              <a:defRPr sz="1050"/>
            </a:lvl2pPr>
            <a:lvl3pPr marL="685800" indent="0" algn="r">
              <a:buNone/>
              <a:defRPr sz="1050"/>
            </a:lvl3pPr>
            <a:lvl4pPr marL="1028700" indent="0" algn="r">
              <a:buNone/>
              <a:defRPr sz="1050"/>
            </a:lvl4pPr>
            <a:lvl5pPr marL="1371600" indent="0" algn="r">
              <a:buNone/>
              <a:defRPr sz="1050"/>
            </a:lvl5pPr>
          </a:lstStyle>
          <a:p>
            <a:pPr lvl="0"/>
            <a:r>
              <a:rPr lang="fr-FR" sz="1050" dirty="0">
                <a:solidFill>
                  <a:srgbClr val="7DB928"/>
                </a:solidFill>
              </a:rPr>
              <a:t>Contact</a:t>
            </a:r>
            <a:endParaRPr lang="fr-FR" dirty="0"/>
          </a:p>
          <a:p>
            <a:pPr lvl="0"/>
            <a:r>
              <a:rPr lang="fr-FR" dirty="0"/>
              <a:t>À compléter</a:t>
            </a:r>
          </a:p>
        </p:txBody>
      </p:sp>
      <p:pic>
        <p:nvPicPr>
          <p:cNvPr id="13" name="Image 12" descr="uLIEGE_Gembloux_AgroBioTech_Logo_RVB_pos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431" y="236478"/>
            <a:ext cx="2195140" cy="9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LIEGE_Gembloux_AgroBioTech_Logo_RVB_pos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724" y="1705219"/>
            <a:ext cx="4166552" cy="173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r 28"/>
          <p:cNvGrpSpPr/>
          <p:nvPr userDrawn="1"/>
        </p:nvGrpSpPr>
        <p:grpSpPr>
          <a:xfrm>
            <a:off x="0" y="2276498"/>
            <a:ext cx="9145411" cy="2872676"/>
            <a:chOff x="0" y="2271293"/>
            <a:chExt cx="9145410" cy="2872676"/>
          </a:xfrm>
        </p:grpSpPr>
        <p:sp>
          <p:nvSpPr>
            <p:cNvPr id="28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7DB9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7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B9CD7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4" name="Triangle isocèle 3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7DB928">
                <a:alpha val="5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35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8915" y="1987060"/>
            <a:ext cx="7493796" cy="567349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DB928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2012182" y="2633011"/>
            <a:ext cx="5119639" cy="55285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800"/>
            </a:lvl4pPr>
            <a:lvl5pPr marL="1371600" indent="0" algn="ctr">
              <a:buNone/>
              <a:defRPr sz="18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9" name="Image 8" descr="uLIEGE_Gembloux_AgroBioTech_Logo_RVB_pos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431" y="236478"/>
            <a:ext cx="2195140" cy="9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9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-ppt_16-9_FR-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FR-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FR-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3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-ppt_16-9_EN-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EN-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EN-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-5101" y="-5100"/>
            <a:ext cx="9149101" cy="5150642"/>
            <a:chOff x="-5102" y="-5100"/>
            <a:chExt cx="9149101" cy="5150642"/>
          </a:xfrm>
        </p:grpSpPr>
        <p:sp>
          <p:nvSpPr>
            <p:cNvPr id="18" name="Triangle isocèle 17"/>
            <p:cNvSpPr/>
            <p:nvPr userDrawn="1"/>
          </p:nvSpPr>
          <p:spPr>
            <a:xfrm rot="5400000">
              <a:off x="1200324" y="-1210526"/>
              <a:ext cx="5150642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642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150642" y="6425259"/>
                  </a:lnTo>
                  <a:lnTo>
                    <a:pt x="5150642" y="7560475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7DB9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350" dirty="0"/>
            </a:p>
          </p:txBody>
        </p:sp>
        <p:sp>
          <p:nvSpPr>
            <p:cNvPr id="19" name="Triangle isocèle 18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1350" dirty="0"/>
            </a:p>
          </p:txBody>
        </p:sp>
      </p:grp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18.03.2021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INTERBULL Open Meeting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186817" y="3476667"/>
            <a:ext cx="5622328" cy="56734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rgbClr val="7DB928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86817" y="4122616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800"/>
            </a:lvl4pPr>
            <a:lvl5pPr marL="1371600" indent="0" algn="ctr">
              <a:buNone/>
              <a:defRPr sz="18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13" name="Image 12" descr="uLIEGE_Gembloux_AgroBioTech_Logo_RVB_pos@2x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330" y="79904"/>
            <a:ext cx="1420417" cy="5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18.03.2021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INTERBULL Open Meeting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FB3C-5329-804D-A21F-9A0246BF7A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88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53" r:id="rId9"/>
    <p:sldLayoutId id="2147483654" r:id="rId10"/>
    <p:sldLayoutId id="2147483655" r:id="rId11"/>
    <p:sldLayoutId id="2147483662" r:id="rId12"/>
    <p:sldLayoutId id="2147483660" r:id="rId13"/>
    <p:sldLayoutId id="2147483657" r:id="rId14"/>
    <p:sldLayoutId id="2147483661" r:id="rId15"/>
    <p:sldLayoutId id="2147483664" r:id="rId16"/>
    <p:sldLayoutId id="214748366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7DB928"/>
        </a:buClr>
        <a:buSzPct val="55000"/>
        <a:buFont typeface="Wingdings" panose="05000000000000000000" pitchFamily="2" charset="2"/>
        <a:buChar char="Ø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7DB928"/>
        </a:buClr>
        <a:buFont typeface="Arial"/>
        <a:buChar char="‑"/>
        <a:defRPr sz="2100" kern="1200">
          <a:solidFill>
            <a:srgbClr val="595959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7DB928"/>
        </a:buClr>
        <a:buFont typeface="Lucida Grande"/>
        <a:buChar char="›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7DB928"/>
        </a:buClr>
        <a:buFont typeface="Arial"/>
        <a:buChar char="‑"/>
        <a:defRPr sz="1500" kern="1200">
          <a:solidFill>
            <a:srgbClr val="595959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7DB928"/>
        </a:buClr>
        <a:buFont typeface="Arial"/>
        <a:buChar char="»"/>
        <a:defRPr sz="1500" kern="1200">
          <a:solidFill>
            <a:srgbClr val="595959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emf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42915" y="2472856"/>
            <a:ext cx="5671440" cy="2083240"/>
          </a:xfrm>
        </p:spPr>
        <p:txBody>
          <a:bodyPr>
            <a:noAutofit/>
          </a:bodyPr>
          <a:lstStyle/>
          <a:p>
            <a:r>
              <a:rPr lang="en-US" sz="1800" dirty="0"/>
              <a:t>Genetic parameters for milk urea </a:t>
            </a:r>
            <a:br>
              <a:rPr lang="en-US" sz="1800" dirty="0"/>
            </a:br>
            <a:r>
              <a:rPr lang="en-US" sz="1800" dirty="0"/>
              <a:t>concentration</a:t>
            </a:r>
            <a:r>
              <a:rPr lang="en-US" dirty="0"/>
              <a:t> </a:t>
            </a:r>
            <a:r>
              <a:rPr lang="en-US" sz="1800" dirty="0"/>
              <a:t>in Dual-Purpose Belgian Blue cattle</a:t>
            </a:r>
            <a:endParaRPr lang="fr-FR" baseline="-25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725583" y="3762498"/>
            <a:ext cx="6388771" cy="1381002"/>
          </a:xfrm>
        </p:spPr>
        <p:txBody>
          <a:bodyPr/>
          <a:lstStyle/>
          <a:p>
            <a:endParaRPr lang="en-US" sz="1200" dirty="0"/>
          </a:p>
          <a:p>
            <a:r>
              <a:rPr lang="de-DE" sz="1300" dirty="0" err="1"/>
              <a:t>Atashi</a:t>
            </a:r>
            <a:r>
              <a:rPr lang="de-DE" sz="1300" dirty="0"/>
              <a:t> H.</a:t>
            </a:r>
            <a:r>
              <a:rPr lang="en-US" sz="1300" baseline="30000" dirty="0"/>
              <a:t>1,2</a:t>
            </a:r>
            <a:r>
              <a:rPr lang="de-DE" sz="1300" dirty="0"/>
              <a:t>, </a:t>
            </a:r>
            <a:r>
              <a:rPr lang="de-DE" sz="1300" dirty="0" err="1"/>
              <a:t>Bastin</a:t>
            </a:r>
            <a:r>
              <a:rPr lang="de-DE" sz="1300" dirty="0"/>
              <a:t> C.</a:t>
            </a:r>
            <a:r>
              <a:rPr lang="en-US" sz="1300" baseline="30000" dirty="0"/>
              <a:t>3</a:t>
            </a:r>
            <a:r>
              <a:rPr lang="de-DE" sz="1300" dirty="0"/>
              <a:t>, Chen Y.</a:t>
            </a:r>
            <a:r>
              <a:rPr lang="en-US" sz="1300" baseline="30000" dirty="0"/>
              <a:t>1</a:t>
            </a:r>
            <a:r>
              <a:rPr lang="de-DE" sz="1300" dirty="0"/>
              <a:t>, </a:t>
            </a:r>
            <a:r>
              <a:rPr lang="en-US" sz="1300" dirty="0" err="1"/>
              <a:t>Vanderick</a:t>
            </a:r>
            <a:r>
              <a:rPr lang="en-US" sz="1300" dirty="0"/>
              <a:t> S.</a:t>
            </a:r>
            <a:r>
              <a:rPr lang="en-US" sz="1300" baseline="30000" dirty="0"/>
              <a:t>1</a:t>
            </a:r>
            <a:r>
              <a:rPr lang="de-DE" sz="1300" dirty="0"/>
              <a:t>, Wilmot H.</a:t>
            </a:r>
            <a:r>
              <a:rPr lang="en-US" sz="1300" baseline="30000" dirty="0"/>
              <a:t>1,4</a:t>
            </a:r>
            <a:r>
              <a:rPr lang="de-DE" sz="1300" dirty="0"/>
              <a:t> and Gengler N.</a:t>
            </a:r>
            <a:r>
              <a:rPr lang="en-US" sz="1300" baseline="30000" dirty="0"/>
              <a:t>1 </a:t>
            </a:r>
          </a:p>
          <a:p>
            <a:r>
              <a:rPr lang="en-US" sz="900" baseline="30000" dirty="0"/>
              <a:t>1</a:t>
            </a:r>
            <a:r>
              <a:rPr lang="en-US" sz="900" dirty="0"/>
              <a:t>University of Liège – Gembloux Agro-Bio Tech (</a:t>
            </a:r>
            <a:r>
              <a:rPr lang="en-US" sz="900" dirty="0" err="1"/>
              <a:t>ULiège-GxABT</a:t>
            </a:r>
            <a:r>
              <a:rPr lang="en-US" sz="900" dirty="0"/>
              <a:t>), Belgium</a:t>
            </a:r>
          </a:p>
          <a:p>
            <a:r>
              <a:rPr lang="en-US" sz="900" baseline="30000" dirty="0"/>
              <a:t>2</a:t>
            </a:r>
            <a:r>
              <a:rPr lang="en-US" sz="900" dirty="0"/>
              <a:t>Shiraz University, Shiraz, Iran</a:t>
            </a:r>
          </a:p>
          <a:p>
            <a:r>
              <a:rPr lang="en-US" sz="900" baseline="30000" dirty="0"/>
              <a:t>3</a:t>
            </a:r>
            <a:r>
              <a:rPr lang="en-US" sz="900" dirty="0"/>
              <a:t>Walloon Breeders Association (</a:t>
            </a:r>
            <a:r>
              <a:rPr lang="en-US" sz="900" dirty="0" err="1"/>
              <a:t>awé</a:t>
            </a:r>
            <a:r>
              <a:rPr lang="en-US" sz="900" dirty="0"/>
              <a:t>), Belgium </a:t>
            </a:r>
          </a:p>
          <a:p>
            <a:r>
              <a:rPr lang="en-US" sz="900" baseline="30000" dirty="0"/>
              <a:t>4</a:t>
            </a:r>
            <a:r>
              <a:rPr lang="en-US" sz="900" dirty="0"/>
              <a:t>National Fund for Scientific Research (FNRS), Belgium</a:t>
            </a:r>
          </a:p>
          <a:p>
            <a:endParaRPr lang="en-US" sz="900" baseline="30000" dirty="0"/>
          </a:p>
        </p:txBody>
      </p:sp>
    </p:spTree>
    <p:extLst>
      <p:ext uri="{BB962C8B-B14F-4D97-AF65-F5344CB8AC3E}">
        <p14:creationId xmlns:p14="http://schemas.microsoft.com/office/powerpoint/2010/main" val="274626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84ECA8-5596-4663-91D9-03E3A299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439CFB3C-5329-804D-A21F-9A0246BF7AB4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7788" y="2277813"/>
            <a:ext cx="7639171" cy="567349"/>
          </a:xfrm>
        </p:spPr>
        <p:txBody>
          <a:bodyPr/>
          <a:lstStyle/>
          <a:p>
            <a:pPr algn="ctr"/>
            <a:r>
              <a:rPr lang="en-US" sz="2400" dirty="0"/>
              <a:t>Results</a:t>
            </a:r>
            <a:r>
              <a:rPr lang="fr-BE" sz="2400" dirty="0"/>
              <a:t> and </a:t>
            </a:r>
            <a:r>
              <a:rPr lang="en-US" sz="2400" dirty="0"/>
              <a:t>Discussion</a:t>
            </a:r>
            <a:endParaRPr lang="en-US" dirty="0"/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4EB51F76-DC72-4255-8A96-38201E55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7155" y="4767263"/>
            <a:ext cx="4660719" cy="195626"/>
          </a:xfrm>
        </p:spPr>
        <p:txBody>
          <a:bodyPr/>
          <a:lstStyle/>
          <a:p>
            <a:r>
              <a:rPr lang="en-US" dirty="0"/>
              <a:t>72</a:t>
            </a:r>
            <a:r>
              <a:rPr lang="en-US" baseline="30000" dirty="0"/>
              <a:t>nd </a:t>
            </a:r>
            <a:r>
              <a:rPr lang="en-US" dirty="0"/>
              <a:t>EAAP Annual Meeting, 30 August to 3 September 2021, Davos, Switzerland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66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84ECA8-5596-4663-91D9-03E3A299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439CFB3C-5329-804D-A21F-9A0246BF7AB4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2794" y="653864"/>
            <a:ext cx="7639171" cy="567349"/>
          </a:xfrm>
        </p:spPr>
        <p:txBody>
          <a:bodyPr/>
          <a:lstStyle/>
          <a:p>
            <a:r>
              <a:rPr lang="en-US" dirty="0"/>
              <a:t>Descriptive statistics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4EB51F76-DC72-4255-8A96-38201E55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7155" y="4767263"/>
            <a:ext cx="4660719" cy="195626"/>
          </a:xfrm>
        </p:spPr>
        <p:txBody>
          <a:bodyPr/>
          <a:lstStyle/>
          <a:p>
            <a:r>
              <a:rPr lang="en-US" dirty="0"/>
              <a:t>72</a:t>
            </a:r>
            <a:r>
              <a:rPr lang="en-US" baseline="30000" dirty="0"/>
              <a:t>nd </a:t>
            </a:r>
            <a:r>
              <a:rPr lang="en-US" dirty="0"/>
              <a:t>EAAP Annual Meeting, 30 August to 3 September 2021, Davos, Switzerland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772455"/>
              </p:ext>
            </p:extLst>
          </p:nvPr>
        </p:nvGraphicFramePr>
        <p:xfrm>
          <a:off x="792480" y="1422343"/>
          <a:ext cx="7267367" cy="1988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938">
                  <a:extLst>
                    <a:ext uri="{9D8B030D-6E8A-4147-A177-3AD203B41FA5}">
                      <a16:colId xmlns:a16="http://schemas.microsoft.com/office/drawing/2014/main" val="151567493"/>
                    </a:ext>
                  </a:extLst>
                </a:gridCol>
                <a:gridCol w="2011553">
                  <a:extLst>
                    <a:ext uri="{9D8B030D-6E8A-4147-A177-3AD203B41FA5}">
                      <a16:colId xmlns:a16="http://schemas.microsoft.com/office/drawing/2014/main" val="3124608305"/>
                    </a:ext>
                  </a:extLst>
                </a:gridCol>
                <a:gridCol w="1751938">
                  <a:extLst>
                    <a:ext uri="{9D8B030D-6E8A-4147-A177-3AD203B41FA5}">
                      <a16:colId xmlns:a16="http://schemas.microsoft.com/office/drawing/2014/main" val="1461488026"/>
                    </a:ext>
                  </a:extLst>
                </a:gridCol>
                <a:gridCol w="1751938">
                  <a:extLst>
                    <a:ext uri="{9D8B030D-6E8A-4147-A177-3AD203B41FA5}">
                      <a16:colId xmlns:a16="http://schemas.microsoft.com/office/drawing/2014/main" val="2002006790"/>
                    </a:ext>
                  </a:extLst>
                </a:gridCol>
              </a:tblGrid>
              <a:tr h="662922"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Number of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Mean (mg/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757080"/>
                  </a:ext>
                </a:extLst>
              </a:tr>
              <a:tr h="662922">
                <a:tc>
                  <a:txBody>
                    <a:bodyPr/>
                    <a:lstStyle/>
                    <a:p>
                      <a:r>
                        <a:rPr lang="en-US" sz="1800" b="1" dirty="0"/>
                        <a:t>Parity</a:t>
                      </a:r>
                      <a:r>
                        <a:rPr lang="en-US" sz="1800" b="1" baseline="0" dirty="0"/>
                        <a:t> 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10.07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723403"/>
                  </a:ext>
                </a:extLst>
              </a:tr>
              <a:tr h="662922">
                <a:tc>
                  <a:txBody>
                    <a:bodyPr/>
                    <a:lstStyle/>
                    <a:p>
                      <a:r>
                        <a:rPr lang="en-US" sz="1800" b="1" dirty="0"/>
                        <a:t>Parity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12,758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10.07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481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23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4EB51F76-DC72-4255-8A96-38201E55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4767263"/>
            <a:ext cx="3962400" cy="273844"/>
          </a:xfrm>
        </p:spPr>
        <p:txBody>
          <a:bodyPr/>
          <a:lstStyle/>
          <a:p>
            <a:r>
              <a:rPr lang="en-US" dirty="0"/>
              <a:t>72nd EAAP Annual Meeting, 30 August to 3 September 2021, Davos, Switzerland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84ECA8-5596-4663-91D9-03E3A299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439CFB3C-5329-804D-A21F-9A0246BF7AB4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A2F86A-9207-4633-9520-CDF7A8F70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547"/>
            <a:ext cx="8229600" cy="3397060"/>
          </a:xfrm>
        </p:spPr>
        <p:txBody>
          <a:bodyPr>
            <a:normAutofit/>
          </a:bodyPr>
          <a:lstStyle/>
          <a:p>
            <a:r>
              <a:rPr lang="en-US" dirty="0"/>
              <a:t>Herd, calving year, calving season, age at the first calving, lactation stage, and parity</a:t>
            </a:r>
          </a:p>
          <a:p>
            <a:endParaRPr lang="en-US" dirty="0"/>
          </a:p>
          <a:p>
            <a:r>
              <a:rPr lang="en-US" dirty="0"/>
              <a:t>The mean MU in the first parity was a bit higher than that in the second parity</a:t>
            </a:r>
          </a:p>
          <a:p>
            <a:pPr lvl="1"/>
            <a:r>
              <a:rPr lang="en-US" dirty="0"/>
              <a:t>De </a:t>
            </a:r>
            <a:r>
              <a:rPr lang="en-US" dirty="0" err="1"/>
              <a:t>Roos</a:t>
            </a:r>
            <a:r>
              <a:rPr lang="en-US" dirty="0"/>
              <a:t> and De Jong (2006)</a:t>
            </a:r>
          </a:p>
          <a:p>
            <a:pPr lvl="1"/>
            <a:r>
              <a:rPr lang="en-US" dirty="0" err="1"/>
              <a:t>Rzewuska</a:t>
            </a:r>
            <a:r>
              <a:rPr lang="en-US" dirty="0"/>
              <a:t> and </a:t>
            </a:r>
            <a:r>
              <a:rPr lang="en-US" dirty="0" err="1"/>
              <a:t>Strabel</a:t>
            </a:r>
            <a:r>
              <a:rPr lang="en-US" dirty="0"/>
              <a:t> (2013)</a:t>
            </a:r>
          </a:p>
          <a:p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647796"/>
            <a:ext cx="7639171" cy="567349"/>
          </a:xfrm>
        </p:spPr>
        <p:txBody>
          <a:bodyPr/>
          <a:lstStyle/>
          <a:p>
            <a:r>
              <a:rPr lang="en-US" dirty="0"/>
              <a:t>Factors affecting MU concentration</a:t>
            </a:r>
          </a:p>
        </p:txBody>
      </p:sp>
    </p:spTree>
    <p:extLst>
      <p:ext uri="{BB962C8B-B14F-4D97-AF65-F5344CB8AC3E}">
        <p14:creationId xmlns:p14="http://schemas.microsoft.com/office/powerpoint/2010/main" val="40200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84ECA8-5596-4663-91D9-03E3A299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13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250" y="1513068"/>
            <a:ext cx="4568550" cy="3072944"/>
          </a:xfrm>
          <a:prstGeom prst="rect">
            <a:avLst/>
          </a:prstGeom>
        </p:spPr>
      </p:pic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4EB51F76-DC72-4255-8A96-38201E55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7155" y="4767263"/>
            <a:ext cx="4660719" cy="195626"/>
          </a:xfrm>
        </p:spPr>
        <p:txBody>
          <a:bodyPr/>
          <a:lstStyle/>
          <a:p>
            <a:r>
              <a:rPr lang="en-US"/>
              <a:t>72</a:t>
            </a:r>
            <a:r>
              <a:rPr lang="en-US" baseline="30000"/>
              <a:t>nd </a:t>
            </a:r>
            <a:r>
              <a:rPr lang="en-US"/>
              <a:t>EAAP Annual Meeting, 30 August to 3 September 2021, Davos, Switzerland</a:t>
            </a:r>
            <a:endParaRPr lang="fr-FR" dirty="0"/>
          </a:p>
        </p:txBody>
      </p:sp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385638" y="635352"/>
            <a:ext cx="7639171" cy="567349"/>
          </a:xfrm>
        </p:spPr>
        <p:txBody>
          <a:bodyPr/>
          <a:lstStyle/>
          <a:p>
            <a:r>
              <a:rPr lang="en-US" dirty="0"/>
              <a:t>Milk urea over the lactation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A8C75782-ECBF-4057-95F6-F923ABDB4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03" y="1513068"/>
            <a:ext cx="3625269" cy="1987826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The MU was high at the beginning of lactation, decreased by increasing weeks in milk (WIM), then increased by increasing WIM to the end of the lactation.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5865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84ECA8-5596-4663-91D9-03E3A299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439CFB3C-5329-804D-A21F-9A0246BF7AB4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860" y="1002173"/>
            <a:ext cx="3690217" cy="2414586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64111" y="2939762"/>
            <a:ext cx="5538751" cy="1827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7DB928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1900" dirty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AA84420-8C8F-456D-A18A-9021C0121C78}"/>
              </a:ext>
            </a:extLst>
          </p:cNvPr>
          <p:cNvSpPr txBox="1">
            <a:spLocks/>
          </p:cNvSpPr>
          <p:nvPr/>
        </p:nvSpPr>
        <p:spPr>
          <a:xfrm>
            <a:off x="364111" y="3237332"/>
            <a:ext cx="5919746" cy="1529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7DB928"/>
              </a:buClr>
              <a:buSzPct val="55000"/>
              <a:buFont typeface="Wingdings" panose="05000000000000000000" pitchFamily="2" charset="2"/>
              <a:buChar char="Ø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7DB928"/>
              </a:buClr>
              <a:buFont typeface="Arial"/>
              <a:buChar char="‑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7DB928"/>
              </a:buClr>
              <a:buFont typeface="Lucida Grande"/>
              <a:buChar char="›"/>
              <a:defRPr sz="17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7DB928"/>
              </a:buClr>
              <a:buFont typeface="Arial"/>
              <a:buChar char="‑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7DB928"/>
              </a:buClr>
              <a:buFont typeface="Arial"/>
              <a:buChar char="»"/>
              <a:defRPr sz="15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Literature:</a:t>
            </a:r>
          </a:p>
          <a:p>
            <a:pPr lvl="1"/>
            <a:r>
              <a:rPr lang="en-US" dirty="0"/>
              <a:t>0.44 to 0.59 in Canadian Holstein (Wood et al., 2003)</a:t>
            </a:r>
          </a:p>
          <a:p>
            <a:pPr lvl="1"/>
            <a:r>
              <a:rPr lang="en-US" dirty="0"/>
              <a:t>0.17 in Italian Brown Swiss (</a:t>
            </a:r>
            <a:r>
              <a:rPr lang="en-US" dirty="0" err="1"/>
              <a:t>Samore</a:t>
            </a:r>
            <a:r>
              <a:rPr lang="en-US" dirty="0"/>
              <a:t> et al., 2007)</a:t>
            </a:r>
          </a:p>
          <a:p>
            <a:pPr lvl="1"/>
            <a:r>
              <a:rPr lang="en-US" dirty="0"/>
              <a:t>0.22 in Polish Holstein (</a:t>
            </a:r>
            <a:r>
              <a:rPr lang="en-US" dirty="0" err="1"/>
              <a:t>Rzewuska</a:t>
            </a:r>
            <a:r>
              <a:rPr lang="en-US" dirty="0"/>
              <a:t> and </a:t>
            </a:r>
            <a:r>
              <a:rPr lang="en-US" dirty="0" err="1"/>
              <a:t>Strabel</a:t>
            </a:r>
            <a:r>
              <a:rPr lang="en-US" dirty="0"/>
              <a:t> 2013)</a:t>
            </a: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4EB51F76-DC72-4255-8A96-38201E55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7155" y="4767263"/>
            <a:ext cx="4660719" cy="195626"/>
          </a:xfrm>
        </p:spPr>
        <p:txBody>
          <a:bodyPr/>
          <a:lstStyle/>
          <a:p>
            <a:r>
              <a:rPr lang="en-US" dirty="0"/>
              <a:t>72</a:t>
            </a:r>
            <a:r>
              <a:rPr lang="en-US" baseline="30000" dirty="0"/>
              <a:t>nd </a:t>
            </a:r>
            <a:r>
              <a:rPr lang="en-US" dirty="0"/>
              <a:t>EAAP Annual Meeting, 30 August to 3 September 2021, Davos, Switzerland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679476"/>
              </p:ext>
            </p:extLst>
          </p:nvPr>
        </p:nvGraphicFramePr>
        <p:xfrm>
          <a:off x="593699" y="1286339"/>
          <a:ext cx="4232742" cy="1245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914">
                  <a:extLst>
                    <a:ext uri="{9D8B030D-6E8A-4147-A177-3AD203B41FA5}">
                      <a16:colId xmlns:a16="http://schemas.microsoft.com/office/drawing/2014/main" val="4262610376"/>
                    </a:ext>
                  </a:extLst>
                </a:gridCol>
                <a:gridCol w="1410914">
                  <a:extLst>
                    <a:ext uri="{9D8B030D-6E8A-4147-A177-3AD203B41FA5}">
                      <a16:colId xmlns:a16="http://schemas.microsoft.com/office/drawing/2014/main" val="1514044319"/>
                    </a:ext>
                  </a:extLst>
                </a:gridCol>
                <a:gridCol w="1410914">
                  <a:extLst>
                    <a:ext uri="{9D8B030D-6E8A-4147-A177-3AD203B41FA5}">
                      <a16:colId xmlns:a16="http://schemas.microsoft.com/office/drawing/2014/main" val="419829115"/>
                    </a:ext>
                  </a:extLst>
                </a:gridCol>
              </a:tblGrid>
              <a:tr h="415254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202198"/>
                  </a:ext>
                </a:extLst>
              </a:tr>
              <a:tr h="415254">
                <a:tc>
                  <a:txBody>
                    <a:bodyPr/>
                    <a:lstStyle/>
                    <a:p>
                      <a:r>
                        <a:rPr lang="en-US" sz="1800" b="1" dirty="0"/>
                        <a:t>Parity</a:t>
                      </a:r>
                      <a:r>
                        <a:rPr lang="en-US" sz="1800" b="1" baseline="0" dirty="0"/>
                        <a:t> 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0.16 to 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227098"/>
                  </a:ext>
                </a:extLst>
              </a:tr>
              <a:tr h="415254">
                <a:tc>
                  <a:txBody>
                    <a:bodyPr/>
                    <a:lstStyle/>
                    <a:p>
                      <a:r>
                        <a:rPr lang="en-US" sz="1800" b="1" dirty="0"/>
                        <a:t>Parity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0.19 to 0.27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82875"/>
                  </a:ext>
                </a:extLst>
              </a:tr>
            </a:tbl>
          </a:graphicData>
        </a:graphic>
      </p:graphicFrame>
      <p:sp>
        <p:nvSpPr>
          <p:cNvPr id="12" name="Titre 2"/>
          <p:cNvSpPr>
            <a:spLocks noGrp="1"/>
          </p:cNvSpPr>
          <p:nvPr>
            <p:ph type="title"/>
          </p:nvPr>
        </p:nvSpPr>
        <p:spPr>
          <a:xfrm>
            <a:off x="385638" y="614250"/>
            <a:ext cx="7639171" cy="567349"/>
          </a:xfrm>
        </p:spPr>
        <p:txBody>
          <a:bodyPr/>
          <a:lstStyle/>
          <a:p>
            <a:r>
              <a:rPr lang="en-US" dirty="0"/>
              <a:t>Heritability of MU</a:t>
            </a:r>
          </a:p>
        </p:txBody>
      </p:sp>
    </p:spTree>
    <p:extLst>
      <p:ext uri="{BB962C8B-B14F-4D97-AF65-F5344CB8AC3E}">
        <p14:creationId xmlns:p14="http://schemas.microsoft.com/office/powerpoint/2010/main" val="60761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84ECA8-5596-4663-91D9-03E3A299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4EB51F76-DC72-4255-8A96-38201E55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7155" y="4767263"/>
            <a:ext cx="4660719" cy="195626"/>
          </a:xfrm>
        </p:spPr>
        <p:txBody>
          <a:bodyPr/>
          <a:lstStyle/>
          <a:p>
            <a:r>
              <a:rPr lang="en-US" dirty="0"/>
              <a:t>72</a:t>
            </a:r>
            <a:r>
              <a:rPr lang="en-US" baseline="30000" dirty="0"/>
              <a:t>nd </a:t>
            </a:r>
            <a:r>
              <a:rPr lang="en-US" dirty="0"/>
              <a:t>EAAP Annual Meeting, 30 August to 3 September 2021, Davos, Switzerland</a:t>
            </a:r>
            <a:endParaRPr lang="fr-FR" dirty="0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42388" y="709992"/>
            <a:ext cx="7639171" cy="419420"/>
          </a:xfrm>
        </p:spPr>
        <p:txBody>
          <a:bodyPr/>
          <a:lstStyle/>
          <a:p>
            <a:r>
              <a:rPr lang="en-US" dirty="0"/>
              <a:t>Genetic correlations with milk traits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579547"/>
              </p:ext>
            </p:extLst>
          </p:nvPr>
        </p:nvGraphicFramePr>
        <p:xfrm>
          <a:off x="1399430" y="1199067"/>
          <a:ext cx="611455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375">
                  <a:extLst>
                    <a:ext uri="{9D8B030D-6E8A-4147-A177-3AD203B41FA5}">
                      <a16:colId xmlns:a16="http://schemas.microsoft.com/office/drawing/2014/main" val="3551284651"/>
                    </a:ext>
                  </a:extLst>
                </a:gridCol>
                <a:gridCol w="873448">
                  <a:extLst>
                    <a:ext uri="{9D8B030D-6E8A-4147-A177-3AD203B41FA5}">
                      <a16:colId xmlns:a16="http://schemas.microsoft.com/office/drawing/2014/main" val="379562365"/>
                    </a:ext>
                  </a:extLst>
                </a:gridCol>
                <a:gridCol w="777161">
                  <a:extLst>
                    <a:ext uri="{9D8B030D-6E8A-4147-A177-3AD203B41FA5}">
                      <a16:colId xmlns:a16="http://schemas.microsoft.com/office/drawing/2014/main" val="2661957562"/>
                    </a:ext>
                  </a:extLst>
                </a:gridCol>
                <a:gridCol w="1137772">
                  <a:extLst>
                    <a:ext uri="{9D8B030D-6E8A-4147-A177-3AD203B41FA5}">
                      <a16:colId xmlns:a16="http://schemas.microsoft.com/office/drawing/2014/main" val="1527728045"/>
                    </a:ext>
                  </a:extLst>
                </a:gridCol>
                <a:gridCol w="1182948">
                  <a:extLst>
                    <a:ext uri="{9D8B030D-6E8A-4147-A177-3AD203B41FA5}">
                      <a16:colId xmlns:a16="http://schemas.microsoft.com/office/drawing/2014/main" val="1530144024"/>
                    </a:ext>
                  </a:extLst>
                </a:gridCol>
                <a:gridCol w="1234850">
                  <a:extLst>
                    <a:ext uri="{9D8B030D-6E8A-4147-A177-3AD203B41FA5}">
                      <a16:colId xmlns:a16="http://schemas.microsoft.com/office/drawing/2014/main" val="951315820"/>
                    </a:ext>
                  </a:extLst>
                </a:gridCol>
              </a:tblGrid>
              <a:tr h="3396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700099"/>
                  </a:ext>
                </a:extLst>
              </a:tr>
              <a:tr h="339687">
                <a:tc>
                  <a:txBody>
                    <a:bodyPr/>
                    <a:lstStyle/>
                    <a:p>
                      <a:r>
                        <a:rPr lang="en-US" sz="1800" b="1" dirty="0"/>
                        <a:t>Parity</a:t>
                      </a:r>
                      <a:r>
                        <a:rPr lang="en-US" sz="1800" b="1" baseline="0" dirty="0"/>
                        <a:t> 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20283"/>
                  </a:ext>
                </a:extLst>
              </a:tr>
              <a:tr h="339687">
                <a:tc>
                  <a:txBody>
                    <a:bodyPr/>
                    <a:lstStyle/>
                    <a:p>
                      <a:r>
                        <a:rPr lang="en-US" sz="1800" b="1" dirty="0"/>
                        <a:t>Parity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039737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80" y="2577203"/>
            <a:ext cx="6561074" cy="212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91D54E-B6D3-4CF8-87ED-D2EA8BC2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439CFB3C-5329-804D-A21F-9A0246BF7AB4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B1A55FC-7504-4B1D-B056-F03FF3F8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7571"/>
            <a:ext cx="8305137" cy="34739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Moderate heritability found for MU</a:t>
            </a:r>
          </a:p>
          <a:p>
            <a:endParaRPr lang="en-US" dirty="0"/>
          </a:p>
          <a:p>
            <a:r>
              <a:rPr lang="en-US" dirty="0"/>
              <a:t>Weak genetic correlations found with milk yield traits</a:t>
            </a:r>
          </a:p>
          <a:p>
            <a:endParaRPr lang="en-US" dirty="0"/>
          </a:p>
          <a:p>
            <a:pPr algn="just"/>
            <a:r>
              <a:rPr lang="en-US" dirty="0"/>
              <a:t>Indicates that selection on MU is possible with limited effects on lactation performance</a:t>
            </a:r>
          </a:p>
          <a:p>
            <a:endParaRPr lang="en-US" dirty="0"/>
          </a:p>
          <a:p>
            <a:pPr algn="just"/>
            <a:r>
              <a:rPr lang="en-US" dirty="0"/>
              <a:t>However, relationships between MU and other important traits such as longevity, metabolic diseases, and fertility are still needed</a:t>
            </a:r>
          </a:p>
          <a:p>
            <a:pPr lvl="1"/>
            <a:r>
              <a:rPr lang="en-US" dirty="0"/>
              <a:t>first results (under press) obtained in the Walloon Holstein population showing a potential link between lower MU and lower fertility and longevity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D9F806F-3111-4C2F-AB3D-4E5B89FB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9918"/>
            <a:ext cx="7639171" cy="567349"/>
          </a:xfrm>
        </p:spPr>
        <p:txBody>
          <a:bodyPr/>
          <a:lstStyle/>
          <a:p>
            <a:r>
              <a:rPr lang="en-US" dirty="0"/>
              <a:t>Conclusion</a:t>
            </a:r>
            <a:endParaRPr lang="fr-BE" dirty="0"/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4EB51F76-DC72-4255-8A96-38201E55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7155" y="4767263"/>
            <a:ext cx="4660719" cy="195626"/>
          </a:xfrm>
        </p:spPr>
        <p:txBody>
          <a:bodyPr/>
          <a:lstStyle/>
          <a:p>
            <a:r>
              <a:rPr lang="en-US" dirty="0"/>
              <a:t>72</a:t>
            </a:r>
            <a:r>
              <a:rPr lang="en-US" baseline="30000" dirty="0"/>
              <a:t>nd </a:t>
            </a:r>
            <a:r>
              <a:rPr lang="en-US" dirty="0"/>
              <a:t>EAAP Annual Meeting, 30 August to 3 September 2021, Davos, Switzerland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241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B0BA59-7239-486B-8499-CAFBBB0E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17</a:t>
            </a:fld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9ABFA-D3D5-4032-856B-06E754452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675" y="1195534"/>
            <a:ext cx="8543677" cy="36280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 available on a large scale </a:t>
            </a:r>
            <a:r>
              <a:rPr lang="en-US" dirty="0">
                <a:sym typeface="Wingdings" panose="05000000000000000000" pitchFamily="2" charset="2"/>
              </a:rPr>
              <a:t> MIR prediction</a:t>
            </a:r>
            <a:endParaRPr lang="en-US" dirty="0"/>
          </a:p>
          <a:p>
            <a:pPr lvl="5"/>
            <a:endParaRPr lang="en-US" dirty="0"/>
          </a:p>
          <a:p>
            <a:r>
              <a:rPr lang="en-US" dirty="0"/>
              <a:t>Heritabilities and genetic correlations validate breeding opportunities</a:t>
            </a:r>
          </a:p>
          <a:p>
            <a:pPr algn="just"/>
            <a:endParaRPr lang="en-US" sz="2100" dirty="0"/>
          </a:p>
          <a:p>
            <a:pPr algn="just"/>
            <a:r>
              <a:rPr lang="en-US" sz="2100" dirty="0"/>
              <a:t>Use of adapted models beyond breeding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DPBB large scale genotypes </a:t>
            </a:r>
            <a:r>
              <a:rPr lang="en-US" dirty="0">
                <a:sym typeface="Wingdings" panose="05000000000000000000" pitchFamily="2" charset="2"/>
              </a:rPr>
              <a:t> potential for SNP-assisted MU prediction</a:t>
            </a:r>
          </a:p>
          <a:p>
            <a:pPr lvl="5"/>
            <a:endParaRPr lang="en-US" dirty="0">
              <a:sym typeface="Wingdings" panose="05000000000000000000" pitchFamily="2" charset="2"/>
            </a:endParaRPr>
          </a:p>
          <a:p>
            <a:pPr algn="just"/>
            <a:r>
              <a:rPr lang="en-US" dirty="0">
                <a:sym typeface="Wingdings" panose="05000000000000000000" pitchFamily="2" charset="2"/>
              </a:rPr>
              <a:t>Perspectives beyond breeding</a:t>
            </a:r>
          </a:p>
          <a:p>
            <a:pPr marL="585788" lvl="1" indent="-285750" algn="just">
              <a:buFont typeface="Wingdings" panose="05000000000000000000" pitchFamily="2" charset="2"/>
              <a:buChar char="ü"/>
            </a:pPr>
            <a:r>
              <a:rPr lang="en-US" dirty="0">
                <a:sym typeface="Wingdings" panose="05000000000000000000" pitchFamily="2" charset="2"/>
              </a:rPr>
              <a:t>use of MU in management perspectives to </a:t>
            </a:r>
            <a:r>
              <a:rPr lang="en-US" dirty="0"/>
              <a:t>monitor:</a:t>
            </a:r>
          </a:p>
          <a:p>
            <a:pPr lvl="2"/>
            <a:r>
              <a:rPr lang="en-US" dirty="0"/>
              <a:t>Feeding </a:t>
            </a:r>
          </a:p>
          <a:p>
            <a:pPr lvl="2"/>
            <a:r>
              <a:rPr lang="en-US" dirty="0"/>
              <a:t>N efficiency </a:t>
            </a:r>
          </a:p>
          <a:p>
            <a:pPr lvl="2"/>
            <a:r>
              <a:rPr lang="en-US" dirty="0"/>
              <a:t>Welfare of cows</a:t>
            </a:r>
          </a:p>
          <a:p>
            <a:pPr lvl="2"/>
            <a:r>
              <a:rPr lang="en-US" dirty="0"/>
              <a:t>Product quality</a:t>
            </a:r>
          </a:p>
          <a:p>
            <a:pPr lvl="1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3CDCF6-5073-44E9-832A-FCF132C1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9590"/>
            <a:ext cx="7639171" cy="567349"/>
          </a:xfrm>
        </p:spPr>
        <p:txBody>
          <a:bodyPr/>
          <a:lstStyle/>
          <a:p>
            <a:r>
              <a:rPr lang="fr-BE" dirty="0"/>
              <a:t>Implications and Perspectives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4EB51F76-DC72-4255-8A96-38201E55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7155" y="4767263"/>
            <a:ext cx="4660719" cy="195626"/>
          </a:xfrm>
        </p:spPr>
        <p:txBody>
          <a:bodyPr/>
          <a:lstStyle/>
          <a:p>
            <a:r>
              <a:rPr lang="en-US" dirty="0"/>
              <a:t>72</a:t>
            </a:r>
            <a:r>
              <a:rPr lang="en-US" baseline="30000" dirty="0"/>
              <a:t>nd </a:t>
            </a:r>
            <a:r>
              <a:rPr lang="en-US" dirty="0"/>
              <a:t>EAAP Annual Meeting, 30 August to 3 September 2021, Davos, Switzerland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802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341547"/>
            <a:ext cx="7923475" cy="3397060"/>
          </a:xfrm>
        </p:spPr>
        <p:txBody>
          <a:bodyPr>
            <a:normAutofit/>
          </a:bodyPr>
          <a:lstStyle/>
          <a:p>
            <a:r>
              <a:rPr lang="de-DE" sz="1463" dirty="0"/>
              <a:t>Support </a:t>
            </a:r>
            <a:r>
              <a:rPr lang="de-DE" sz="1463" dirty="0" err="1"/>
              <a:t>throughout</a:t>
            </a:r>
            <a:r>
              <a:rPr lang="de-DE" sz="1463" dirty="0"/>
              <a:t> </a:t>
            </a:r>
            <a:r>
              <a:rPr lang="de-DE" sz="1463" dirty="0" err="1"/>
              <a:t>the</a:t>
            </a:r>
            <a:r>
              <a:rPr lang="de-DE" sz="1463" dirty="0"/>
              <a:t> </a:t>
            </a:r>
            <a:r>
              <a:rPr lang="de-DE" sz="1463" dirty="0" err="1"/>
              <a:t>Futurospectre</a:t>
            </a:r>
            <a:r>
              <a:rPr lang="de-DE" sz="1463" dirty="0"/>
              <a:t> and                                     </a:t>
            </a:r>
            <a:r>
              <a:rPr lang="de-DE" sz="1463" dirty="0" err="1"/>
              <a:t>partnerships</a:t>
            </a:r>
            <a:r>
              <a:rPr lang="de-DE" sz="1463" dirty="0"/>
              <a:t>                            </a:t>
            </a:r>
          </a:p>
          <a:p>
            <a:r>
              <a:rPr lang="en-US" sz="1463" dirty="0"/>
              <a:t>CECI Consortium for computational resources</a:t>
            </a:r>
            <a:endParaRPr lang="de-DE" sz="1463" dirty="0"/>
          </a:p>
          <a:p>
            <a:r>
              <a:rPr lang="en-US" sz="1463" dirty="0"/>
              <a:t>Service Public de </a:t>
            </a:r>
            <a:r>
              <a:rPr lang="en-US" sz="1463" dirty="0" err="1"/>
              <a:t>Wallonie</a:t>
            </a:r>
            <a:r>
              <a:rPr lang="en-US" sz="1463" dirty="0"/>
              <a:t> (SPW, Belgium)                       (in particular the </a:t>
            </a:r>
            <a:r>
              <a:rPr lang="en-US" sz="1463" dirty="0" err="1"/>
              <a:t>WALLeSmart</a:t>
            </a:r>
            <a:r>
              <a:rPr lang="en-US" sz="1463" dirty="0"/>
              <a:t> project)</a:t>
            </a:r>
          </a:p>
          <a:p>
            <a:r>
              <a:rPr lang="en-US" sz="1463" dirty="0"/>
              <a:t>National Fund for Scientific Research</a:t>
            </a:r>
          </a:p>
          <a:p>
            <a:r>
              <a:rPr lang="de-DE" sz="1463" dirty="0"/>
              <a:t>Support </a:t>
            </a:r>
            <a:r>
              <a:rPr lang="de-DE" sz="1463" dirty="0" err="1"/>
              <a:t>by</a:t>
            </a:r>
            <a:r>
              <a:rPr lang="de-DE" sz="1463" dirty="0"/>
              <a:t> different European Projects</a:t>
            </a:r>
          </a:p>
          <a:p>
            <a:endParaRPr lang="de-DE" sz="1463" dirty="0"/>
          </a:p>
          <a:p>
            <a:endParaRPr lang="de-DE" sz="1463" dirty="0"/>
          </a:p>
          <a:p>
            <a:endParaRPr lang="de-DE" sz="1463" dirty="0"/>
          </a:p>
          <a:p>
            <a:endParaRPr lang="de-DE" sz="1463" dirty="0"/>
          </a:p>
          <a:p>
            <a:endParaRPr lang="de-DE" sz="1463" dirty="0"/>
          </a:p>
          <a:p>
            <a:endParaRPr lang="de-DE" sz="1463" dirty="0"/>
          </a:p>
          <a:p>
            <a:r>
              <a:rPr lang="de-DE" sz="1463" dirty="0"/>
              <a:t>And </a:t>
            </a:r>
            <a:r>
              <a:rPr lang="de-DE" sz="1463" dirty="0" err="1"/>
              <a:t>thanks</a:t>
            </a:r>
            <a:r>
              <a:rPr lang="de-DE" sz="1463" dirty="0"/>
              <a:t> </a:t>
            </a:r>
            <a:r>
              <a:rPr lang="de-DE" sz="1463" dirty="0" err="1"/>
              <a:t>to</a:t>
            </a:r>
            <a:r>
              <a:rPr lang="de-DE" sz="1463" dirty="0"/>
              <a:t> </a:t>
            </a:r>
            <a:r>
              <a:rPr lang="de-DE" sz="1463" dirty="0" err="1"/>
              <a:t>our</a:t>
            </a:r>
            <a:r>
              <a:rPr lang="de-DE" sz="1463" dirty="0"/>
              <a:t> </a:t>
            </a:r>
            <a:r>
              <a:rPr lang="de-DE" sz="1463" dirty="0" err="1"/>
              <a:t>many</a:t>
            </a:r>
            <a:r>
              <a:rPr lang="de-DE" sz="1463" dirty="0"/>
              <a:t> </a:t>
            </a:r>
            <a:r>
              <a:rPr lang="de-DE" sz="1463" dirty="0" err="1"/>
              <a:t>other</a:t>
            </a:r>
            <a:r>
              <a:rPr lang="de-DE" sz="1463" dirty="0"/>
              <a:t> national and international </a:t>
            </a:r>
            <a:r>
              <a:rPr lang="de-DE" sz="1463" dirty="0" err="1"/>
              <a:t>partners</a:t>
            </a:r>
            <a:r>
              <a:rPr lang="de-DE" sz="1463" dirty="0"/>
              <a:t>!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9" name="Immagine 7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395" y="2983436"/>
            <a:ext cx="3060373" cy="482884"/>
          </a:xfrm>
          <a:prstGeom prst="rect">
            <a:avLst/>
          </a:prstGeom>
          <a:ln w="9525">
            <a:solidFill>
              <a:srgbClr val="7DB928"/>
            </a:solidFill>
          </a:ln>
        </p:spPr>
      </p:pic>
      <p:grpSp>
        <p:nvGrpSpPr>
          <p:cNvPr id="13" name="Groupe 12"/>
          <p:cNvGrpSpPr/>
          <p:nvPr/>
        </p:nvGrpSpPr>
        <p:grpSpPr>
          <a:xfrm>
            <a:off x="1497139" y="3595081"/>
            <a:ext cx="1613480" cy="577082"/>
            <a:chOff x="1900402" y="4108486"/>
            <a:chExt cx="2395127" cy="60898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402" y="4137813"/>
              <a:ext cx="1417706" cy="552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8548" y="4234977"/>
              <a:ext cx="765493" cy="32093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1939969" y="4108486"/>
              <a:ext cx="2355560" cy="608985"/>
            </a:xfrm>
            <a:prstGeom prst="rect">
              <a:avLst/>
            </a:prstGeom>
            <a:noFill/>
            <a:ln w="9525">
              <a:solidFill>
                <a:srgbClr val="7DB9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5" name="Picture 8" descr="FNRS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8517" y="2182138"/>
            <a:ext cx="447377" cy="28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7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7204" y="1699243"/>
            <a:ext cx="561557" cy="192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robustmilk.eu/img/log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878" y="2974444"/>
            <a:ext cx="1980725" cy="493118"/>
          </a:xfrm>
          <a:prstGeom prst="rect">
            <a:avLst/>
          </a:prstGeom>
          <a:noFill/>
          <a:ln>
            <a:solidFill>
              <a:srgbClr val="7DB9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67" y="3600379"/>
            <a:ext cx="894155" cy="571784"/>
          </a:xfrm>
          <a:prstGeom prst="rect">
            <a:avLst/>
          </a:prstGeom>
          <a:ln>
            <a:solidFill>
              <a:srgbClr val="7DB928"/>
            </a:solidFill>
          </a:ln>
        </p:spPr>
      </p:pic>
      <p:grpSp>
        <p:nvGrpSpPr>
          <p:cNvPr id="24" name="Groupe 23"/>
          <p:cNvGrpSpPr>
            <a:grpSpLocks noChangeAspect="1"/>
          </p:cNvGrpSpPr>
          <p:nvPr/>
        </p:nvGrpSpPr>
        <p:grpSpPr>
          <a:xfrm>
            <a:off x="3153062" y="3595082"/>
            <a:ext cx="1144585" cy="577081"/>
            <a:chOff x="7044856" y="924349"/>
            <a:chExt cx="1876507" cy="855239"/>
          </a:xfrm>
        </p:grpSpPr>
        <p:pic>
          <p:nvPicPr>
            <p:cNvPr id="8198" name="Picture 6" descr="http://www.nweurope.eu/media/5185/happymoo-logo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821" y="991567"/>
              <a:ext cx="1688306" cy="72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044856" y="924349"/>
              <a:ext cx="1876507" cy="855239"/>
            </a:xfrm>
            <a:prstGeom prst="rect">
              <a:avLst/>
            </a:prstGeom>
            <a:noFill/>
            <a:ln>
              <a:solidFill>
                <a:srgbClr val="7DB9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380575" y="3582873"/>
            <a:ext cx="124616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25" b="1" dirty="0">
                <a:solidFill>
                  <a:srgbClr val="7DB928"/>
                </a:solidFill>
              </a:rPr>
              <a:t>The content of the presentation reflects only the view of the authors; the Community is not liable for any use that may be made of the information contained in this presentation.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5269" y="4128849"/>
            <a:ext cx="1278731" cy="10144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611" y="1864220"/>
            <a:ext cx="875150" cy="459454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b="1" smtClean="0"/>
              <a:t>18</a:t>
            </a:fld>
            <a:endParaRPr lang="fr-FR" b="1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BA19F63-155D-455F-96AB-A08C74E7B5AB}"/>
              </a:ext>
            </a:extLst>
          </p:cNvPr>
          <p:cNvGrpSpPr/>
          <p:nvPr/>
        </p:nvGrpSpPr>
        <p:grpSpPr>
          <a:xfrm>
            <a:off x="4669318" y="2345643"/>
            <a:ext cx="1044520" cy="533223"/>
            <a:chOff x="4692601" y="2464250"/>
            <a:chExt cx="1094049" cy="533223"/>
          </a:xfrm>
        </p:grpSpPr>
        <p:pic>
          <p:nvPicPr>
            <p:cNvPr id="21" name="Picture 2" descr="Bluester : conférence de presse (salon de l'agriculture de Paris) | Interreg">
              <a:extLst>
                <a:ext uri="{FF2B5EF4-FFF2-40B4-BE49-F238E27FC236}">
                  <a16:creationId xmlns:a16="http://schemas.microsoft.com/office/drawing/2014/main" id="{D74626C0-30E8-4A26-95C7-DD4B721CF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137" y="2521876"/>
              <a:ext cx="998984" cy="404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16F124-E2D7-44D7-B708-181426B78849}"/>
                </a:ext>
              </a:extLst>
            </p:cNvPr>
            <p:cNvSpPr/>
            <p:nvPr/>
          </p:nvSpPr>
          <p:spPr>
            <a:xfrm>
              <a:off x="4692601" y="2464250"/>
              <a:ext cx="1094049" cy="533223"/>
            </a:xfrm>
            <a:prstGeom prst="rect">
              <a:avLst/>
            </a:prstGeom>
            <a:noFill/>
            <a:ln>
              <a:solidFill>
                <a:srgbClr val="7DB92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9417533-93E0-470D-BB73-19C82F2D44F7}"/>
              </a:ext>
            </a:extLst>
          </p:cNvPr>
          <p:cNvGrpSpPr/>
          <p:nvPr/>
        </p:nvGrpSpPr>
        <p:grpSpPr>
          <a:xfrm>
            <a:off x="6582478" y="699306"/>
            <a:ext cx="2060040" cy="1024929"/>
            <a:chOff x="6553200" y="1645920"/>
            <a:chExt cx="2290354" cy="1436914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C5449FC1-FFF9-4CDD-8A38-FEF5E29AA873}"/>
                </a:ext>
              </a:extLst>
            </p:cNvPr>
            <p:cNvGrpSpPr/>
            <p:nvPr/>
          </p:nvGrpSpPr>
          <p:grpSpPr>
            <a:xfrm>
              <a:off x="6799977" y="1745323"/>
              <a:ext cx="1935351" cy="1209173"/>
              <a:chOff x="1630754" y="2468725"/>
              <a:chExt cx="5818904" cy="2965135"/>
            </a:xfrm>
          </p:grpSpPr>
          <p:pic>
            <p:nvPicPr>
              <p:cNvPr id="32" name="Image 31">
                <a:extLst>
                  <a:ext uri="{FF2B5EF4-FFF2-40B4-BE49-F238E27FC236}">
                    <a16:creationId xmlns:a16="http://schemas.microsoft.com/office/drawing/2014/main" id="{3BF3C638-1EF4-4576-BC03-F0EE92B41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83520" y="2748103"/>
                <a:ext cx="1141899" cy="1008121"/>
              </a:xfrm>
              <a:prstGeom prst="rect">
                <a:avLst/>
              </a:prstGeom>
            </p:spPr>
          </p:pic>
          <p:pic>
            <p:nvPicPr>
              <p:cNvPr id="33" name="Image 32" descr="Résultat de recherche d'images pour &quot;CRAW gembloux&quot;">
                <a:extLst>
                  <a:ext uri="{FF2B5EF4-FFF2-40B4-BE49-F238E27FC236}">
                    <a16:creationId xmlns:a16="http://schemas.microsoft.com/office/drawing/2014/main" id="{0711F1EF-1C51-4D6D-8347-DC87DBCB2196}"/>
                  </a:ext>
                </a:extLst>
              </p:cNvPr>
              <p:cNvPicPr/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4308" y="4158354"/>
                <a:ext cx="2581570" cy="96381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Image 33" descr="http://www.cra.wallonie.be/assets/craw/images/image-empty_xs.png">
                <a:extLst>
                  <a:ext uri="{FF2B5EF4-FFF2-40B4-BE49-F238E27FC236}">
                    <a16:creationId xmlns:a16="http://schemas.microsoft.com/office/drawing/2014/main" id="{BC839B7A-9A5D-4AD0-A712-91D353F3D9CB}"/>
                  </a:ext>
                </a:extLst>
              </p:cNvPr>
              <p:cNvPicPr/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8882" y="2468725"/>
                <a:ext cx="1960776" cy="14211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DF8621E1-5DA4-4C5D-89B9-98592635C5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50883" y="3889892"/>
                <a:ext cx="1973549" cy="1543968"/>
              </a:xfrm>
              <a:prstGeom prst="rect">
                <a:avLst/>
              </a:prstGeom>
            </p:spPr>
          </p:pic>
          <p:pic>
            <p:nvPicPr>
              <p:cNvPr id="36" name="Image 35">
                <a:extLst>
                  <a:ext uri="{FF2B5EF4-FFF2-40B4-BE49-F238E27FC236}">
                    <a16:creationId xmlns:a16="http://schemas.microsoft.com/office/drawing/2014/main" id="{CBB65DE6-628A-406C-8F2D-7BE398836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630754" y="2807609"/>
                <a:ext cx="1267915" cy="900378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704AF0-1650-4D12-9471-BD7D5403BD44}"/>
                </a:ext>
              </a:extLst>
            </p:cNvPr>
            <p:cNvSpPr/>
            <p:nvPr/>
          </p:nvSpPr>
          <p:spPr>
            <a:xfrm>
              <a:off x="6553200" y="1645920"/>
              <a:ext cx="2290354" cy="1436914"/>
            </a:xfrm>
            <a:prstGeom prst="rect">
              <a:avLst/>
            </a:prstGeom>
            <a:noFill/>
            <a:ln>
              <a:solidFill>
                <a:srgbClr val="7DB92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12D0CF87-2BC3-4702-AB50-CC56C2941FB2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196" y="1402595"/>
            <a:ext cx="1402345" cy="20156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Espace réservé du pied de page 2">
            <a:extLst>
              <a:ext uri="{FF2B5EF4-FFF2-40B4-BE49-F238E27FC236}">
                <a16:creationId xmlns:a16="http://schemas.microsoft.com/office/drawing/2014/main" id="{4EB51F76-DC72-4255-8A96-38201E55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7155" y="4767263"/>
            <a:ext cx="4660719" cy="195626"/>
          </a:xfrm>
        </p:spPr>
        <p:txBody>
          <a:bodyPr/>
          <a:lstStyle/>
          <a:p>
            <a:r>
              <a:rPr lang="en-US" dirty="0"/>
              <a:t>72</a:t>
            </a:r>
            <a:r>
              <a:rPr lang="en-US" baseline="30000" dirty="0"/>
              <a:t>nd </a:t>
            </a:r>
            <a:r>
              <a:rPr lang="en-US" dirty="0"/>
              <a:t>EAAP Annual Meeting, 30 August to 3 September 2021, Davos, Switzerland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49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181855" y="3092564"/>
            <a:ext cx="5152371" cy="521302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3656775" y="3613866"/>
            <a:ext cx="5152371" cy="585698"/>
          </a:xfrm>
        </p:spPr>
        <p:txBody>
          <a:bodyPr/>
          <a:lstStyle/>
          <a:p>
            <a:r>
              <a:rPr lang="en-US" dirty="0"/>
              <a:t>Hadi.atashi@uliege.be</a:t>
            </a:r>
          </a:p>
        </p:txBody>
      </p:sp>
    </p:spTree>
    <p:extLst>
      <p:ext uri="{BB962C8B-B14F-4D97-AF65-F5344CB8AC3E}">
        <p14:creationId xmlns:p14="http://schemas.microsoft.com/office/powerpoint/2010/main" val="72424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0E114-511F-4ECF-AFAB-8DB21898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439CFB3C-5329-804D-A21F-9A0246BF7AB4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6E7984-0823-4F78-B3D6-6DCC5C80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5764"/>
            <a:ext cx="7639171" cy="567349"/>
          </a:xfrm>
        </p:spPr>
        <p:txBody>
          <a:bodyPr/>
          <a:lstStyle/>
          <a:p>
            <a:pPr algn="ctr"/>
            <a:r>
              <a:rPr lang="fr-BE" sz="3000" dirty="0"/>
              <a:t>Introduction</a:t>
            </a:r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4EB51F76-DC72-4255-8A96-38201E55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7155" y="4767263"/>
            <a:ext cx="4660719" cy="195626"/>
          </a:xfrm>
        </p:spPr>
        <p:txBody>
          <a:bodyPr/>
          <a:lstStyle/>
          <a:p>
            <a:r>
              <a:rPr lang="en-US" dirty="0"/>
              <a:t>72</a:t>
            </a:r>
            <a:r>
              <a:rPr lang="en-US" baseline="30000" dirty="0"/>
              <a:t>nd </a:t>
            </a:r>
            <a:r>
              <a:rPr lang="en-US" dirty="0"/>
              <a:t>EAAP Annual Meeting, 30 August to 3 September 2021, Davos, Switzerland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677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0E114-511F-4ECF-AFAB-8DB21898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439CFB3C-5329-804D-A21F-9A0246BF7AB4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6E7984-0823-4F78-B3D6-6DCC5C80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7796"/>
            <a:ext cx="7639171" cy="567349"/>
          </a:xfrm>
        </p:spPr>
        <p:txBody>
          <a:bodyPr/>
          <a:lstStyle/>
          <a:p>
            <a:r>
              <a:rPr lang="en-US" dirty="0"/>
              <a:t>Where does milk urea come from?</a:t>
            </a:r>
            <a:endParaRPr lang="fr-BE" dirty="0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4EB51F76-DC72-4255-8A96-38201E55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7155" y="4767263"/>
            <a:ext cx="4660719" cy="195626"/>
          </a:xfrm>
        </p:spPr>
        <p:txBody>
          <a:bodyPr/>
          <a:lstStyle/>
          <a:p>
            <a:r>
              <a:rPr lang="en-US" dirty="0"/>
              <a:t>72</a:t>
            </a:r>
            <a:r>
              <a:rPr lang="en-US" baseline="30000" dirty="0"/>
              <a:t>nd </a:t>
            </a:r>
            <a:r>
              <a:rPr lang="en-US" dirty="0"/>
              <a:t>EAAP Annual Meeting, 30 August to 3 September 2021, Davos, Switzerland</a:t>
            </a:r>
            <a:endParaRPr lang="fr-FR" dirty="0"/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BB1A55FC-7504-4B1D-B056-F03FF3F8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33" y="1250826"/>
            <a:ext cx="4218167" cy="326062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/>
              <a:t>Degradation of RDP results in ammonia (main source of N for MP)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/>
              <a:t>When ammonia is high or the bacteria can not capture it, the ammonia is absorbed/transferred into the bloodstream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/>
              <a:t>Liver converts toxic ammonia to urea (blood urea nitrogen (BUN))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/>
              <a:t>BUN is recycled to the rumen via saliva, secreted in milk, or excreted through urine</a:t>
            </a:r>
          </a:p>
        </p:txBody>
      </p:sp>
      <p:pic>
        <p:nvPicPr>
          <p:cNvPr id="8" name="Image 10">
            <a:extLst>
              <a:ext uri="{FF2B5EF4-FFF2-40B4-BE49-F238E27FC236}">
                <a16:creationId xmlns:a16="http://schemas.microsoft.com/office/drawing/2014/main" id="{92589E27-7AF9-47CA-953B-42CAA5641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947" y="1124461"/>
            <a:ext cx="4527053" cy="301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0E114-511F-4ECF-AFAB-8DB21898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439CFB3C-5329-804D-A21F-9A0246BF7AB4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C7C05347-9F5D-485F-9C81-B6B0FB4EAD19}"/>
              </a:ext>
            </a:extLst>
          </p:cNvPr>
          <p:cNvSpPr txBox="1">
            <a:spLocks/>
          </p:cNvSpPr>
          <p:nvPr/>
        </p:nvSpPr>
        <p:spPr>
          <a:xfrm>
            <a:off x="540688" y="1392927"/>
            <a:ext cx="7931097" cy="146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7DB928"/>
              </a:buClr>
              <a:buSzPct val="55000"/>
              <a:buFont typeface="Wingdings" panose="05000000000000000000" pitchFamily="2" charset="2"/>
              <a:buChar char="Ø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7DB928"/>
              </a:buClr>
              <a:buFont typeface="Arial"/>
              <a:buChar char="‑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7DB928"/>
              </a:buClr>
              <a:buFont typeface="Lucida Grande"/>
              <a:buChar char="›"/>
              <a:defRPr sz="17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7DB928"/>
              </a:buClr>
              <a:buFont typeface="Arial"/>
              <a:buChar char="‑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7DB928"/>
              </a:buClr>
              <a:buFont typeface="Arial"/>
              <a:buChar char="»"/>
              <a:defRPr sz="15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 concentration</a:t>
            </a:r>
          </a:p>
          <a:p>
            <a:pPr lvl="1" algn="just"/>
            <a:r>
              <a:rPr lang="en-US" dirty="0"/>
              <a:t>is a common tool for evaluation of the N efficiency, diet composition and feeding disorders (e.g., high levels of MU indicate overfeeding crude protein and high rumen N balance relative to microbial demand)</a:t>
            </a:r>
          </a:p>
          <a:p>
            <a:pPr marL="342900" lvl="1" indent="0" algn="just">
              <a:buNone/>
            </a:pPr>
            <a:endParaRPr lang="en-US" sz="1600" dirty="0">
              <a:sym typeface="Wingdings" panose="05000000000000000000" pitchFamily="2" charset="2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fr-BE" dirty="0"/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E51F4127-5005-4EFD-9325-2F042980D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40" y="3041822"/>
            <a:ext cx="7871792" cy="1265291"/>
          </a:xfrm>
        </p:spPr>
        <p:txBody>
          <a:bodyPr>
            <a:normAutofit/>
          </a:bodyPr>
          <a:lstStyle/>
          <a:p>
            <a:pPr lvl="1" algn="just"/>
            <a:r>
              <a:rPr lang="en-US" dirty="0">
                <a:sym typeface="Wingdings" panose="05000000000000000000" pitchFamily="2" charset="2"/>
              </a:rPr>
              <a:t>the </a:t>
            </a:r>
            <a:r>
              <a:rPr lang="en-US" dirty="0"/>
              <a:t>possibility of using MU predictions </a:t>
            </a:r>
            <a:r>
              <a:rPr lang="en-US" dirty="0">
                <a:sym typeface="Wingdings" panose="05000000000000000000" pitchFamily="2" charset="2"/>
              </a:rPr>
              <a:t>in management perspectives in Holstein cows was described previously (</a:t>
            </a:r>
            <a:r>
              <a:rPr lang="en-US" dirty="0" err="1">
                <a:sym typeface="Wingdings" panose="05000000000000000000" pitchFamily="2" charset="2"/>
              </a:rPr>
              <a:t>Bastin</a:t>
            </a:r>
            <a:r>
              <a:rPr lang="en-US" dirty="0">
                <a:sym typeface="Wingdings" panose="05000000000000000000" pitchFamily="2" charset="2"/>
              </a:rPr>
              <a:t> et al., 2009)</a:t>
            </a:r>
            <a:endParaRPr lang="en-US" dirty="0"/>
          </a:p>
          <a:p>
            <a:endParaRPr lang="en-US" dirty="0"/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fr-BE" dirty="0"/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4EB51F76-DC72-4255-8A96-38201E55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7155" y="4767263"/>
            <a:ext cx="4660719" cy="195626"/>
          </a:xfrm>
        </p:spPr>
        <p:txBody>
          <a:bodyPr/>
          <a:lstStyle/>
          <a:p>
            <a:r>
              <a:rPr lang="en-US" dirty="0"/>
              <a:t>72</a:t>
            </a:r>
            <a:r>
              <a:rPr lang="en-US" baseline="30000" dirty="0"/>
              <a:t>nd </a:t>
            </a:r>
            <a:r>
              <a:rPr lang="en-US" dirty="0"/>
              <a:t>EAAP Annual Meeting, 30 August to 3 September 2021, Davos, Switzerland</a:t>
            </a:r>
            <a:endParaRPr lang="fr-FR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6E7984-0823-4F78-B3D6-6DCC5C80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29" y="647796"/>
            <a:ext cx="7639171" cy="567349"/>
          </a:xfrm>
        </p:spPr>
        <p:txBody>
          <a:bodyPr/>
          <a:lstStyle/>
          <a:p>
            <a:r>
              <a:rPr lang="en-US" dirty="0"/>
              <a:t>Milk urea as a management tool?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5984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0E114-511F-4ECF-AFAB-8DB21898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439CFB3C-5329-804D-A21F-9A0246BF7AB4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B1A55FC-7504-4B1D-B056-F03FF3F8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7646"/>
            <a:ext cx="8169965" cy="337139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1900" dirty="0"/>
              <a:t>Milk urea (MU) is</a:t>
            </a:r>
          </a:p>
          <a:p>
            <a:pPr lvl="1" algn="just"/>
            <a:r>
              <a:rPr lang="en-US" sz="1900" dirty="0"/>
              <a:t>a normal non-protein nitrogen (NPN) component in milk</a:t>
            </a:r>
          </a:p>
          <a:p>
            <a:pPr lvl="1" algn="just"/>
            <a:endParaRPr lang="en-US" sz="1900" dirty="0"/>
          </a:p>
          <a:p>
            <a:pPr lvl="1" algn="just"/>
            <a:r>
              <a:rPr lang="en-US" sz="1900" dirty="0"/>
              <a:t>very easy to record </a:t>
            </a:r>
            <a:r>
              <a:rPr lang="en-US" sz="1900" dirty="0">
                <a:sym typeface="Wingdings" panose="05000000000000000000" pitchFamily="2" charset="2"/>
              </a:rPr>
              <a:t> standard mid-infrared (MIR) based prediction</a:t>
            </a:r>
          </a:p>
          <a:p>
            <a:pPr lvl="1" algn="just"/>
            <a:endParaRPr lang="en-US" sz="1900" dirty="0">
              <a:sym typeface="Wingdings" panose="05000000000000000000" pitchFamily="2" charset="2"/>
            </a:endParaRPr>
          </a:p>
          <a:p>
            <a:pPr lvl="1" algn="just"/>
            <a:r>
              <a:rPr lang="en-US" sz="1900" dirty="0"/>
              <a:t>included as a standard part in most milk recording systems</a:t>
            </a:r>
          </a:p>
          <a:p>
            <a:pPr lvl="1" algn="just"/>
            <a:endParaRPr lang="en-US" sz="1900" dirty="0"/>
          </a:p>
          <a:p>
            <a:pPr lvl="1" algn="just"/>
            <a:r>
              <a:rPr lang="en-US" sz="1900" dirty="0"/>
              <a:t>correlated with milk yield and milk compositions as well as reproductive performance, longevity, and health in dairy cows</a:t>
            </a:r>
          </a:p>
          <a:p>
            <a:pPr lvl="1" algn="just"/>
            <a:endParaRPr lang="en-US" sz="1900" dirty="0"/>
          </a:p>
          <a:p>
            <a:pPr lvl="1" algn="just"/>
            <a:r>
              <a:rPr lang="en-US" sz="1900" dirty="0"/>
              <a:t>linked to technological properties of milk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4EB51F76-DC72-4255-8A96-38201E55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7155" y="4767263"/>
            <a:ext cx="4660719" cy="195626"/>
          </a:xfrm>
        </p:spPr>
        <p:txBody>
          <a:bodyPr/>
          <a:lstStyle/>
          <a:p>
            <a:r>
              <a:rPr lang="en-US" dirty="0"/>
              <a:t>72</a:t>
            </a:r>
            <a:r>
              <a:rPr lang="en-US" baseline="30000" dirty="0"/>
              <a:t>nd </a:t>
            </a:r>
            <a:r>
              <a:rPr lang="en-US" dirty="0"/>
              <a:t>EAAP Annual Meeting, 30 August to 3 September 2021, Davos, Switzerland</a:t>
            </a:r>
            <a:endParaRPr lang="fr-FR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6E7984-0823-4F78-B3D6-6DCC5C80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29" y="647796"/>
            <a:ext cx="7639171" cy="567349"/>
          </a:xfrm>
        </p:spPr>
        <p:txBody>
          <a:bodyPr/>
          <a:lstStyle/>
          <a:p>
            <a:r>
              <a:rPr lang="en-US" dirty="0"/>
              <a:t>Interest in milk urea modelling 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1995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B1A55FC-7504-4B1D-B056-F03FF3F8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51" y="1324697"/>
            <a:ext cx="7215809" cy="333920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1900" dirty="0"/>
              <a:t>Reducing N excretion by dairy cattle is desirable due to global concerns about the agricultural contribution to environmental pollution</a:t>
            </a:r>
          </a:p>
          <a:p>
            <a:pPr algn="just">
              <a:lnSpc>
                <a:spcPct val="90000"/>
              </a:lnSpc>
            </a:pPr>
            <a:endParaRPr lang="en-US" sz="1900" dirty="0"/>
          </a:p>
          <a:p>
            <a:pPr algn="just">
              <a:lnSpc>
                <a:spcPct val="90000"/>
              </a:lnSpc>
            </a:pPr>
            <a:r>
              <a:rPr lang="en-US" sz="1900" dirty="0"/>
              <a:t>Nitrogen is released into the environment through the feces and urine as undigested N fractions and as the end products of N metabolism</a:t>
            </a:r>
          </a:p>
          <a:p>
            <a:pPr algn="just">
              <a:lnSpc>
                <a:spcPct val="90000"/>
              </a:lnSpc>
            </a:pPr>
            <a:endParaRPr lang="en-US" sz="1900" dirty="0"/>
          </a:p>
          <a:p>
            <a:pPr algn="just">
              <a:lnSpc>
                <a:spcPct val="90000"/>
              </a:lnSpc>
            </a:pPr>
            <a:r>
              <a:rPr lang="en-US" sz="1900" dirty="0"/>
              <a:t>Urine urea nitrogen is difficult to measure; but is correlated with milk urea (MU) nitrogen</a:t>
            </a: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sz="24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0E114-511F-4ECF-AFAB-8DB21898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4EB51F76-DC72-4255-8A96-38201E55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7155" y="4767263"/>
            <a:ext cx="4660719" cy="195626"/>
          </a:xfrm>
        </p:spPr>
        <p:txBody>
          <a:bodyPr/>
          <a:lstStyle/>
          <a:p>
            <a:r>
              <a:rPr lang="en-US" dirty="0"/>
              <a:t>72</a:t>
            </a:r>
            <a:r>
              <a:rPr lang="en-US" baseline="30000" dirty="0"/>
              <a:t>nd </a:t>
            </a:r>
            <a:r>
              <a:rPr lang="en-US" dirty="0"/>
              <a:t>EAAP Annual Meeting, 30 August to 3 September 2021, Davos, Switzerland</a:t>
            </a:r>
            <a:endParaRPr lang="fr-FR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6A6E7984-0823-4F78-B3D6-6DCC5C80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29" y="647796"/>
            <a:ext cx="7639171" cy="567349"/>
          </a:xfrm>
        </p:spPr>
        <p:txBody>
          <a:bodyPr/>
          <a:lstStyle/>
          <a:p>
            <a:r>
              <a:rPr lang="en-US" dirty="0"/>
              <a:t>Genetic selection to decrease N excretion 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299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B1A55FC-7504-4B1D-B056-F03FF3F8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81" y="1311749"/>
            <a:ext cx="7642903" cy="35617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Belgian Blue breed (BBB) originated in central and upper Belgium in the </a:t>
            </a:r>
            <a:br>
              <a:rPr lang="en-US" dirty="0"/>
            </a:br>
            <a:r>
              <a:rPr lang="en-US" dirty="0"/>
              <a:t>19th century, from crossing local Belgian dairy cattle with Shorthorns</a:t>
            </a:r>
          </a:p>
          <a:p>
            <a:pPr lvl="1"/>
            <a:endParaRPr lang="en-US" dirty="0"/>
          </a:p>
          <a:p>
            <a:r>
              <a:rPr lang="en-US" dirty="0"/>
              <a:t>BBB now composed of two strains:</a:t>
            </a:r>
          </a:p>
          <a:p>
            <a:pPr lvl="1"/>
            <a:r>
              <a:rPr lang="en-US" sz="2000" dirty="0"/>
              <a:t>Beef Belgian Blue</a:t>
            </a:r>
          </a:p>
          <a:p>
            <a:pPr lvl="1"/>
            <a:r>
              <a:rPr lang="en-US" sz="2000" dirty="0"/>
              <a:t>Dual-Purpose Belgian Blue (DPBB)</a:t>
            </a:r>
            <a:endParaRPr lang="en-US" sz="2000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  <a:p>
            <a:r>
              <a:rPr lang="en-US" dirty="0"/>
              <a:t>DPBB cattle has been only moderately selected for milk production</a:t>
            </a:r>
          </a:p>
          <a:p>
            <a:pPr lvl="1"/>
            <a:endParaRPr lang="en-US" dirty="0"/>
          </a:p>
          <a:p>
            <a:pPr algn="just"/>
            <a:r>
              <a:rPr lang="en-US" dirty="0"/>
              <a:t>But has a high local importance and its milk is associated to specific quality (e.g., higher unsaturated / saturated fatty acid ratio)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947D929-96C1-4E6A-9694-69BE6585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4EB51F76-DC72-4255-8A96-38201E55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7155" y="4767263"/>
            <a:ext cx="4660719" cy="195626"/>
          </a:xfrm>
        </p:spPr>
        <p:txBody>
          <a:bodyPr/>
          <a:lstStyle/>
          <a:p>
            <a:r>
              <a:rPr lang="en-US" dirty="0"/>
              <a:t>72</a:t>
            </a:r>
            <a:r>
              <a:rPr lang="en-US" baseline="30000" dirty="0"/>
              <a:t>nd </a:t>
            </a:r>
            <a:r>
              <a:rPr lang="en-US" dirty="0"/>
              <a:t>EAAP Annual Meeting, 30 August to 3 September 2021, Davos, Switzerland</a:t>
            </a:r>
            <a:endParaRPr lang="fr-FR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6A6E7984-0823-4F78-B3D6-6DCC5C80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29" y="645658"/>
            <a:ext cx="7639171" cy="567349"/>
          </a:xfrm>
        </p:spPr>
        <p:txBody>
          <a:bodyPr/>
          <a:lstStyle/>
          <a:p>
            <a:r>
              <a:rPr lang="en-US" dirty="0"/>
              <a:t>Dual purpose Belgian Blue Breed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446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C7C2654C-33A4-4EAC-B916-AAA8D3E6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439CFB3C-5329-804D-A21F-9A0246BF7AB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A8DB19-2C81-4D18-A2FF-27F07CB3B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48" y="1215145"/>
            <a:ext cx="7821521" cy="3552118"/>
          </a:xfrm>
        </p:spPr>
        <p:txBody>
          <a:bodyPr>
            <a:normAutofit/>
          </a:bodyPr>
          <a:lstStyle/>
          <a:p>
            <a:r>
              <a:rPr lang="en-US" dirty="0"/>
              <a:t>The major aims of this study were using data on DPBB cows</a:t>
            </a:r>
          </a:p>
          <a:p>
            <a:pPr lvl="1" algn="just"/>
            <a:r>
              <a:rPr lang="en-US" dirty="0"/>
              <a:t>to estimate genetic parameters for MU and its genetic correlation with milk yield traits using a random regression (RR) test‐day models (TDM)</a:t>
            </a:r>
          </a:p>
          <a:p>
            <a:pPr lvl="1" algn="just"/>
            <a:r>
              <a:rPr lang="en-US" dirty="0"/>
              <a:t>to evaluate the possibility of genetic selection to decrease MU which is of great importance for decreasing N excretion and increasing animal health and production</a:t>
            </a:r>
          </a:p>
          <a:p>
            <a:pPr lvl="1" algn="just"/>
            <a:endParaRPr lang="en-US" dirty="0"/>
          </a:p>
          <a:p>
            <a:pPr algn="just"/>
            <a:r>
              <a:rPr lang="en-US" dirty="0"/>
              <a:t>A secondary aim is the preparation of MU based decision support tools in DPBB farms </a:t>
            </a:r>
          </a:p>
          <a:p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47796"/>
            <a:ext cx="7639171" cy="567349"/>
          </a:xfrm>
        </p:spPr>
        <p:txBody>
          <a:bodyPr/>
          <a:lstStyle/>
          <a:p>
            <a:r>
              <a:rPr lang="en-US" dirty="0"/>
              <a:t>Aims of the study</a:t>
            </a: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4EB51F76-DC72-4255-8A96-38201E55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7155" y="4767263"/>
            <a:ext cx="4660719" cy="195626"/>
          </a:xfrm>
        </p:spPr>
        <p:txBody>
          <a:bodyPr/>
          <a:lstStyle/>
          <a:p>
            <a:r>
              <a:rPr lang="en-US" dirty="0"/>
              <a:t>72</a:t>
            </a:r>
            <a:r>
              <a:rPr lang="en-US" baseline="30000" dirty="0"/>
              <a:t>nd </a:t>
            </a:r>
            <a:r>
              <a:rPr lang="en-US" dirty="0"/>
              <a:t>EAAP Annual Meeting, 30 August to 3 September 2021, Davos, Switzerland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64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FD9E7E3-05A2-4AE7-BF5B-3CD2A3B4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439CFB3C-5329-804D-A21F-9A0246BF7AB4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B1A55FC-7504-4B1D-B056-F03FF3F8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" y="1197131"/>
            <a:ext cx="8229600" cy="3552825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Edited data: 29,693 test-day records of 4,437 lactations (1st, 2nd) on 2,498 animals</a:t>
            </a:r>
          </a:p>
          <a:p>
            <a:pPr lvl="1"/>
            <a:r>
              <a:rPr lang="en-US" sz="1600" dirty="0"/>
              <a:t>Collected from 2014 to 2020 distributed in 49 herds in the Walloon Region of Belgium:</a:t>
            </a:r>
          </a:p>
          <a:p>
            <a:pPr lvl="2"/>
            <a:r>
              <a:rPr lang="en-US" sz="1600" dirty="0"/>
              <a:t>Milk yield (MY), fat yield (FY), protein yield (PY) </a:t>
            </a:r>
          </a:p>
          <a:p>
            <a:pPr lvl="2"/>
            <a:r>
              <a:rPr lang="en-US" sz="1600" dirty="0"/>
              <a:t>Fat percentage (FP), protein percentage (PP)</a:t>
            </a:r>
          </a:p>
          <a:p>
            <a:pPr lvl="2"/>
            <a:r>
              <a:rPr lang="en-US" sz="1600" dirty="0"/>
              <a:t>Milk urea (MU) </a:t>
            </a:r>
          </a:p>
          <a:p>
            <a:pPr lvl="6"/>
            <a:endParaRPr lang="en-US" sz="1400" dirty="0"/>
          </a:p>
          <a:p>
            <a:r>
              <a:rPr lang="en-US" sz="1800" dirty="0"/>
              <a:t>MT multiple-lactation random regression (RR) test-day </a:t>
            </a:r>
            <a:r>
              <a:rPr lang="en-US" sz="1800" dirty="0" err="1"/>
              <a:t>ssGBLUP</a:t>
            </a:r>
            <a:r>
              <a:rPr lang="en-US" sz="1800" dirty="0"/>
              <a:t> animal model</a:t>
            </a:r>
          </a:p>
          <a:p>
            <a:pPr lvl="1"/>
            <a:r>
              <a:rPr lang="en-US" sz="1600" dirty="0"/>
              <a:t>First and second lactation with 4 traits: </a:t>
            </a:r>
          </a:p>
          <a:p>
            <a:pPr lvl="2"/>
            <a:r>
              <a:rPr lang="en-US" sz="1600" dirty="0"/>
              <a:t>MY, FY, PY and MU</a:t>
            </a:r>
          </a:p>
          <a:p>
            <a:pPr lvl="2"/>
            <a:r>
              <a:rPr lang="en-US" sz="1600" dirty="0"/>
              <a:t>MY, FP, PP and MU</a:t>
            </a:r>
          </a:p>
          <a:p>
            <a:pPr lvl="5"/>
            <a:endParaRPr lang="en-US" sz="1400" dirty="0"/>
          </a:p>
          <a:p>
            <a:pPr lvl="1"/>
            <a:r>
              <a:rPr lang="en-US" sz="1600" dirty="0"/>
              <a:t>Genotypes: 1,699 animals (639 males and 1060 females)</a:t>
            </a:r>
          </a:p>
          <a:p>
            <a:pPr lvl="2"/>
            <a:r>
              <a:rPr lang="en-US" sz="1600" dirty="0"/>
              <a:t>Usable SNP: 28,427 located on 29 autosomal chromosomes</a:t>
            </a:r>
          </a:p>
          <a:p>
            <a:endParaRPr lang="en-US" sz="1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411FC9-121D-40CB-B88E-50D9B948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7796"/>
            <a:ext cx="7639171" cy="567349"/>
          </a:xfrm>
        </p:spPr>
        <p:txBody>
          <a:bodyPr/>
          <a:lstStyle/>
          <a:p>
            <a:r>
              <a:rPr lang="en-US" dirty="0"/>
              <a:t>Data and models</a:t>
            </a:r>
            <a:endParaRPr lang="fr-BE" dirty="0"/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4EB51F76-DC72-4255-8A96-38201E55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7155" y="4767263"/>
            <a:ext cx="4660719" cy="195626"/>
          </a:xfrm>
        </p:spPr>
        <p:txBody>
          <a:bodyPr/>
          <a:lstStyle/>
          <a:p>
            <a:r>
              <a:rPr lang="en-US" dirty="0"/>
              <a:t>72</a:t>
            </a:r>
            <a:r>
              <a:rPr lang="en-US" baseline="30000" dirty="0"/>
              <a:t>nd </a:t>
            </a:r>
            <a:r>
              <a:rPr lang="en-US" dirty="0"/>
              <a:t>EAAP Annual Meeting, 30 August to 3 September 2021, Davos, Switzerland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595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0.8|0.7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lnSpcReduction="1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29809</TotalTime>
  <Words>1344</Words>
  <Application>Microsoft Office PowerPoint</Application>
  <PresentationFormat>On-screen Show (16:9)</PresentationFormat>
  <Paragraphs>206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Lucida Grande</vt:lpstr>
      <vt:lpstr>Wingdings</vt:lpstr>
      <vt:lpstr>Thème Office</vt:lpstr>
      <vt:lpstr>Genetic parameters for milk urea  concentration in Dual-Purpose Belgian Blue cattle</vt:lpstr>
      <vt:lpstr>Introduction</vt:lpstr>
      <vt:lpstr>Where does milk urea come from?</vt:lpstr>
      <vt:lpstr>Milk urea as a management tool?</vt:lpstr>
      <vt:lpstr>Interest in milk urea modelling ?</vt:lpstr>
      <vt:lpstr>Genetic selection to decrease N excretion ?</vt:lpstr>
      <vt:lpstr>Dual purpose Belgian Blue Breed</vt:lpstr>
      <vt:lpstr>Aims of the study</vt:lpstr>
      <vt:lpstr>Data and models</vt:lpstr>
      <vt:lpstr>Results and Discussion</vt:lpstr>
      <vt:lpstr>Descriptive statistics</vt:lpstr>
      <vt:lpstr>Factors affecting MU concentration</vt:lpstr>
      <vt:lpstr>Milk urea over the lactation</vt:lpstr>
      <vt:lpstr>Heritability of MU</vt:lpstr>
      <vt:lpstr>Genetic correlations with milk traits</vt:lpstr>
      <vt:lpstr>Conclusion</vt:lpstr>
      <vt:lpstr>Implications and Perspectives</vt:lpstr>
      <vt:lpstr>Acknowledgements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Minon</dc:creator>
  <cp:lastModifiedBy>AA</cp:lastModifiedBy>
  <cp:revision>730</cp:revision>
  <dcterms:created xsi:type="dcterms:W3CDTF">2018-03-13T16:35:22Z</dcterms:created>
  <dcterms:modified xsi:type="dcterms:W3CDTF">2021-11-08T10:04:06Z</dcterms:modified>
</cp:coreProperties>
</file>