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66" r:id="rId3"/>
    <p:sldId id="267" r:id="rId4"/>
    <p:sldId id="284" r:id="rId5"/>
    <p:sldId id="282" r:id="rId6"/>
    <p:sldId id="270" r:id="rId7"/>
    <p:sldId id="281" r:id="rId8"/>
    <p:sldId id="260" r:id="rId9"/>
    <p:sldId id="271" r:id="rId10"/>
    <p:sldId id="272" r:id="rId11"/>
    <p:sldId id="273" r:id="rId12"/>
    <p:sldId id="277" r:id="rId13"/>
    <p:sldId id="276" r:id="rId14"/>
    <p:sldId id="263" r:id="rId15"/>
    <p:sldId id="274" r:id="rId16"/>
    <p:sldId id="275"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7D37"/>
    <a:srgbClr val="1782C8"/>
    <a:srgbClr val="6A9E1F"/>
    <a:srgbClr val="C62324"/>
    <a:srgbClr val="CCE197"/>
    <a:srgbClr val="8BABAD"/>
    <a:srgbClr val="D6AFAF"/>
    <a:srgbClr val="FFC000"/>
    <a:srgbClr val="70B7D4"/>
    <a:srgbClr val="2986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B0A8B-4ADF-43ED-9045-717636D27BF4}" v="300" dt="2021-09-15T14:09:16.0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3" autoAdjust="0"/>
    <p:restoredTop sz="79930" autoAdjust="0"/>
  </p:normalViewPr>
  <p:slideViewPr>
    <p:cSldViewPr snapToGrid="0">
      <p:cViewPr varScale="1">
        <p:scale>
          <a:sx n="92" d="100"/>
          <a:sy n="92" d="100"/>
        </p:scale>
        <p:origin x="124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77DCB-CB28-462B-BA79-75F48D8D65D1}" type="datetimeFigureOut">
              <a:rPr lang="en-US" smtClean="0"/>
              <a:t>9/20/2021</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0079-2B24-4BD9-801E-5AA4F7BE168A}" type="slidenum">
              <a:rPr lang="en-US" smtClean="0"/>
              <a:t>‹N°›</a:t>
            </a:fld>
            <a:endParaRPr lang="en-US"/>
          </a:p>
        </p:txBody>
      </p:sp>
    </p:spTree>
    <p:extLst>
      <p:ext uri="{BB962C8B-B14F-4D97-AF65-F5344CB8AC3E}">
        <p14:creationId xmlns:p14="http://schemas.microsoft.com/office/powerpoint/2010/main" val="288890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Provided presentation time is 15 minutes + 5 minutes discussion.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Presentation slides must be either in PowerPoint software (*.</a:t>
            </a:r>
            <a:r>
              <a:rPr lang="en-US" sz="1200" b="0" i="0" kern="1200" dirty="0" err="1">
                <a:solidFill>
                  <a:schemeClr val="tx1"/>
                </a:solidFill>
                <a:effectLst/>
                <a:latin typeface="+mn-lt"/>
                <a:ea typeface="+mn-ea"/>
                <a:cs typeface="+mn-cs"/>
              </a:rPr>
              <a:t>ppt</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pptx</a:t>
            </a:r>
            <a:r>
              <a:rPr lang="en-US" sz="1200" b="0" i="0" kern="1200" dirty="0">
                <a:solidFill>
                  <a:schemeClr val="tx1"/>
                </a:solidFill>
                <a:effectLst/>
                <a:latin typeface="+mn-lt"/>
                <a:ea typeface="+mn-ea"/>
                <a:cs typeface="+mn-cs"/>
              </a:rPr>
              <a:t>) or in PDF format.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laptop (no Mac) will be available in each rooms as well as a beamer; it will not be possible to use your own computer.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Authors are invited to send their presentation the day before. If this is not possible, you are kindly asked to upload it directly in the respective lecture room 30 minutes prior to the time block of the session.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Slides are in English language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Assistance will be provided in each room</a:t>
            </a:r>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a:t>
            </a:fld>
            <a:endParaRPr lang="en-US"/>
          </a:p>
        </p:txBody>
      </p:sp>
    </p:spTree>
    <p:extLst>
      <p:ext uri="{BB962C8B-B14F-4D97-AF65-F5344CB8AC3E}">
        <p14:creationId xmlns:p14="http://schemas.microsoft.com/office/powerpoint/2010/main" val="427219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Show that results</a:t>
            </a:r>
            <a:r>
              <a:rPr lang="en-US" baseline="0" dirty="0"/>
              <a:t> are beyond anhydrous solidi </a:t>
            </a:r>
            <a:r>
              <a:rPr lang="en-US" baseline="0" dirty="0">
                <a:sym typeface="Wingdings" panose="05000000000000000000" pitchFamily="2" charset="2"/>
              </a:rPr>
              <a:t>implying likely adiabatic melting.</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10</a:t>
            </a:fld>
            <a:endParaRPr lang="en-US"/>
          </a:p>
        </p:txBody>
      </p:sp>
    </p:spTree>
    <p:extLst>
      <p:ext uri="{BB962C8B-B14F-4D97-AF65-F5344CB8AC3E}">
        <p14:creationId xmlns:p14="http://schemas.microsoft.com/office/powerpoint/2010/main" val="3104829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Slightly</a:t>
            </a:r>
            <a:r>
              <a:rPr lang="en-US" baseline="0" dirty="0"/>
              <a:t> hydrated mantle and F: 12-22 </a:t>
            </a:r>
            <a:r>
              <a:rPr lang="en-US" baseline="0" dirty="0" err="1"/>
              <a:t>wt</a:t>
            </a:r>
            <a:r>
              <a:rPr lang="en-US" baseline="0" dirty="0"/>
              <a:t>%</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11</a:t>
            </a:fld>
            <a:endParaRPr lang="en-US"/>
          </a:p>
        </p:txBody>
      </p:sp>
    </p:spTree>
    <p:extLst>
      <p:ext uri="{BB962C8B-B14F-4D97-AF65-F5344CB8AC3E}">
        <p14:creationId xmlns:p14="http://schemas.microsoft.com/office/powerpoint/2010/main" val="54805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u="sng" dirty="0"/>
              <a:t>2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a:t>
            </a:r>
            <a:r>
              <a:rPr lang="en-US" dirty="0" err="1"/>
              <a:t>Yb</a:t>
            </a:r>
            <a:r>
              <a:rPr lang="en-US" dirty="0"/>
              <a:t> vs </a:t>
            </a:r>
            <a:r>
              <a:rPr lang="en-US" dirty="0" err="1"/>
              <a:t>Yb</a:t>
            </a:r>
            <a:r>
              <a:rPr lang="en-US" dirty="0"/>
              <a:t> of basalts</a:t>
            </a:r>
            <a:r>
              <a:rPr lang="en-US" baseline="0" dirty="0"/>
              <a:t> from CSVZ</a:t>
            </a:r>
            <a:endParaRPr lang="en-US" u="sng" dirty="0"/>
          </a:p>
          <a:p>
            <a:r>
              <a:rPr lang="en-US" dirty="0"/>
              <a:t>-EM &amp; DMM</a:t>
            </a:r>
          </a:p>
          <a:p>
            <a:r>
              <a:rPr lang="en-US" baseline="0" dirty="0"/>
              <a:t>-modal batch melting of a depleted peridotite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-modal batch melting of an enriched peridotite or pyroxenite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-Osorno NPM are consistent with 10-20 </a:t>
            </a:r>
            <a:r>
              <a:rPr lang="en-US" baseline="0" dirty="0" err="1"/>
              <a:t>wt</a:t>
            </a:r>
            <a:r>
              <a:rPr lang="en-US" baseline="0" dirty="0"/>
              <a:t>% DMM melting</a:t>
            </a:r>
          </a:p>
          <a:p>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12</a:t>
            </a:fld>
            <a:endParaRPr lang="en-US"/>
          </a:p>
        </p:txBody>
      </p:sp>
    </p:spTree>
    <p:extLst>
      <p:ext uri="{BB962C8B-B14F-4D97-AF65-F5344CB8AC3E}">
        <p14:creationId xmlns:p14="http://schemas.microsoft.com/office/powerpoint/2010/main" val="136429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-Geophysics measure electrical conductivity which depends on </a:t>
            </a:r>
            <a:r>
              <a:rPr lang="en-US" u="sng" dirty="0"/>
              <a:t>melt fraction (F) </a:t>
            </a:r>
            <a:r>
              <a:rPr lang="en-US" dirty="0"/>
              <a:t>and </a:t>
            </a:r>
            <a:r>
              <a:rPr lang="en-US" u="sng" dirty="0"/>
              <a:t>melting geometry</a:t>
            </a:r>
            <a:r>
              <a:rPr lang="en-US" dirty="0"/>
              <a:t>. </a:t>
            </a:r>
          </a:p>
          <a:p>
            <a:r>
              <a:rPr lang="en-US" b="1" dirty="0"/>
              <a:t>-The melt (orange) </a:t>
            </a:r>
            <a:r>
              <a:rPr lang="en-US" dirty="0"/>
              <a:t>is a better current conveyor than</a:t>
            </a:r>
            <a:r>
              <a:rPr lang="en-US" baseline="0" dirty="0"/>
              <a:t> </a:t>
            </a:r>
            <a:r>
              <a:rPr lang="en-US" b="1" baseline="0" dirty="0"/>
              <a:t>olivine (green)  </a:t>
            </a:r>
            <a:r>
              <a:rPr lang="en-US" baseline="0" dirty="0"/>
              <a:t>and the geometry of melting will strongly influence the measured output. </a:t>
            </a:r>
          </a:p>
          <a:p>
            <a:r>
              <a:rPr lang="en-US" baseline="0" dirty="0"/>
              <a:t>-Present </a:t>
            </a:r>
            <a:r>
              <a:rPr lang="en-US" u="sng" baseline="0" dirty="0"/>
              <a:t>rapidly the various models</a:t>
            </a:r>
            <a:r>
              <a:rPr lang="en-US" baseline="0" dirty="0"/>
              <a:t>.</a:t>
            </a:r>
          </a:p>
          <a:p>
            <a:r>
              <a:rPr lang="en-US" baseline="0" dirty="0"/>
              <a:t>-We don’t know the real geometry but </a:t>
            </a:r>
            <a:r>
              <a:rPr lang="en-US" u="sng" baseline="0" dirty="0"/>
              <a:t>Archie Law estimate the geometry through the “m” parameter</a:t>
            </a:r>
            <a:r>
              <a:rPr lang="en-US" u="none" baseline="0" dirty="0"/>
              <a:t>. Show m for models.</a:t>
            </a:r>
          </a:p>
          <a:p>
            <a:r>
              <a:rPr lang="en-US" u="none" baseline="0" dirty="0"/>
              <a:t>-Previously estimated F, measured resistivity below </a:t>
            </a:r>
            <a:r>
              <a:rPr lang="en-US" u="none" baseline="0" dirty="0" err="1"/>
              <a:t>Villarrica</a:t>
            </a:r>
            <a:r>
              <a:rPr lang="en-US" u="none" baseline="0" dirty="0"/>
              <a:t> (no data for Osorno).</a:t>
            </a:r>
          </a:p>
          <a:p>
            <a:r>
              <a:rPr lang="en-US" u="none" baseline="0" dirty="0"/>
              <a:t>- The intersection represent the targeted area and can be achieved using m=2-3 which implies +/- a weakly channelized flow.</a:t>
            </a:r>
            <a:endParaRPr lang="en-US" u="none"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13</a:t>
            </a:fld>
            <a:endParaRPr lang="en-US"/>
          </a:p>
        </p:txBody>
      </p:sp>
    </p:spTree>
    <p:extLst>
      <p:ext uri="{BB962C8B-B14F-4D97-AF65-F5344CB8AC3E}">
        <p14:creationId xmlns:p14="http://schemas.microsoft.com/office/powerpoint/2010/main" val="697852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Geochemistry</a:t>
            </a:r>
            <a:r>
              <a:rPr lang="en-US" baseline="0" dirty="0"/>
              <a:t> can provide Data (XXX) in specific location (primary magmas necessary) but is limited for other kind of </a:t>
            </a:r>
            <a:r>
              <a:rPr lang="en-US" baseline="0" dirty="0" err="1"/>
              <a:t>informations</a:t>
            </a:r>
            <a:r>
              <a:rPr lang="en-US" baseline="0" dirty="0"/>
              <a:t> or precisions. Better constraining mantle source melting requires an </a:t>
            </a:r>
            <a:r>
              <a:rPr lang="en-US" baseline="0"/>
              <a:t>interdisciplinary study</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14</a:t>
            </a:fld>
            <a:endParaRPr lang="en-US"/>
          </a:p>
        </p:txBody>
      </p:sp>
    </p:spTree>
    <p:extLst>
      <p:ext uri="{BB962C8B-B14F-4D97-AF65-F5344CB8AC3E}">
        <p14:creationId xmlns:p14="http://schemas.microsoft.com/office/powerpoint/2010/main" val="2232097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Sum up</a:t>
            </a:r>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15</a:t>
            </a:fld>
            <a:endParaRPr lang="en-US"/>
          </a:p>
        </p:txBody>
      </p:sp>
    </p:spTree>
    <p:extLst>
      <p:ext uri="{BB962C8B-B14F-4D97-AF65-F5344CB8AC3E}">
        <p14:creationId xmlns:p14="http://schemas.microsoft.com/office/powerpoint/2010/main" val="240007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 main</a:t>
            </a:r>
            <a:r>
              <a:rPr lang="en-US" baseline="0" dirty="0"/>
              <a:t> problems in arc settings.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Saying that we will focus on mantle conditions and magma genesis here which is difficult to access.</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2</a:t>
            </a:fld>
            <a:endParaRPr lang="en-US"/>
          </a:p>
        </p:txBody>
      </p:sp>
    </p:spTree>
    <p:extLst>
      <p:ext uri="{BB962C8B-B14F-4D97-AF65-F5344CB8AC3E}">
        <p14:creationId xmlns:p14="http://schemas.microsoft.com/office/powerpoint/2010/main" val="44517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 the SVZ in </a:t>
            </a:r>
            <a:r>
              <a:rPr lang="en-US" dirty="0" err="1"/>
              <a:t>chile</a:t>
            </a:r>
            <a:r>
              <a:rPr lang="en-US" dirty="0"/>
              <a:t>. The thinning crust allow to study the effect of the crust thickness on arc magmatism.</a:t>
            </a:r>
            <a:r>
              <a:rPr lang="en-US" baseline="0" dirty="0"/>
              <a:t> Conditions (LOFZ, Thin crust, PM) for studying the mantle source are gathered in the CSVZ-SSVZ. Osorno will be the target.</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3</a:t>
            </a:fld>
            <a:endParaRPr lang="en-US"/>
          </a:p>
        </p:txBody>
      </p:sp>
    </p:spTree>
    <p:extLst>
      <p:ext uri="{BB962C8B-B14F-4D97-AF65-F5344CB8AC3E}">
        <p14:creationId xmlns:p14="http://schemas.microsoft.com/office/powerpoint/2010/main" val="321835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 the SVZ in </a:t>
            </a:r>
            <a:r>
              <a:rPr lang="en-US" dirty="0" err="1"/>
              <a:t>chile</a:t>
            </a:r>
            <a:r>
              <a:rPr lang="en-US" dirty="0"/>
              <a:t>. The thinning crust allow to study the effect of the crust thickness on arc magmatism.</a:t>
            </a:r>
            <a:r>
              <a:rPr lang="en-US" baseline="0" dirty="0"/>
              <a:t> Conditions (LOFZ, Thin crust, PM) for studying the mantle source are gathered in the CSVZ-SSVZ. Osorno will be the target.</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4</a:t>
            </a:fld>
            <a:endParaRPr lang="en-US"/>
          </a:p>
        </p:txBody>
      </p:sp>
    </p:spTree>
    <p:extLst>
      <p:ext uri="{BB962C8B-B14F-4D97-AF65-F5344CB8AC3E}">
        <p14:creationId xmlns:p14="http://schemas.microsoft.com/office/powerpoint/2010/main" val="398314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PM compos, no accumulation because no clusters and </a:t>
            </a:r>
            <a:r>
              <a:rPr lang="en-US" dirty="0" err="1"/>
              <a:t>chromites</a:t>
            </a:r>
            <a:r>
              <a:rPr lang="en-US" dirty="0"/>
              <a:t> are present in the matrix or </a:t>
            </a:r>
            <a:r>
              <a:rPr lang="en-US"/>
              <a:t>in olivines</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5</a:t>
            </a:fld>
            <a:endParaRPr lang="en-US"/>
          </a:p>
        </p:txBody>
      </p:sp>
    </p:spTree>
    <p:extLst>
      <p:ext uri="{BB962C8B-B14F-4D97-AF65-F5344CB8AC3E}">
        <p14:creationId xmlns:p14="http://schemas.microsoft.com/office/powerpoint/2010/main" val="290834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Several methods used. Present possible outputs expected</a:t>
            </a:r>
            <a:r>
              <a:rPr lang="en-US" baseline="0" dirty="0"/>
              <a:t> + hypotheses and limits.</a:t>
            </a: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6</a:t>
            </a:fld>
            <a:endParaRPr lang="en-US"/>
          </a:p>
        </p:txBody>
      </p:sp>
    </p:spTree>
    <p:extLst>
      <p:ext uri="{BB962C8B-B14F-4D97-AF65-F5344CB8AC3E}">
        <p14:creationId xmlns:p14="http://schemas.microsoft.com/office/powerpoint/2010/main" val="281399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Several methods used. Present possible outputs expected</a:t>
            </a:r>
            <a:r>
              <a:rPr lang="en-US" baseline="0" dirty="0"/>
              <a:t> + hypotheses and limits.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7</a:t>
            </a:fld>
            <a:endParaRPr lang="en-US"/>
          </a:p>
        </p:txBody>
      </p:sp>
    </p:spTree>
    <p:extLst>
      <p:ext uri="{BB962C8B-B14F-4D97-AF65-F5344CB8AC3E}">
        <p14:creationId xmlns:p14="http://schemas.microsoft.com/office/powerpoint/2010/main" val="186119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Show results</a:t>
            </a:r>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8</a:t>
            </a:fld>
            <a:endParaRPr lang="en-US"/>
          </a:p>
        </p:txBody>
      </p:sp>
    </p:spTree>
    <p:extLst>
      <p:ext uri="{BB962C8B-B14F-4D97-AF65-F5344CB8AC3E}">
        <p14:creationId xmlns:p14="http://schemas.microsoft.com/office/powerpoint/2010/main" val="190844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Present the Primary magmas from Osorno in the SVZ setting. Present F from Hirose and Kushiro</a:t>
            </a:r>
          </a:p>
        </p:txBody>
      </p:sp>
      <p:sp>
        <p:nvSpPr>
          <p:cNvPr id="4" name="Espace réservé du numéro de diapositive 3"/>
          <p:cNvSpPr>
            <a:spLocks noGrp="1"/>
          </p:cNvSpPr>
          <p:nvPr>
            <p:ph type="sldNum" sz="quarter" idx="10"/>
          </p:nvPr>
        </p:nvSpPr>
        <p:spPr/>
        <p:txBody>
          <a:bodyPr/>
          <a:lstStyle/>
          <a:p>
            <a:fld id="{B5300079-2B24-4BD9-801E-5AA4F7BE168A}" type="slidenum">
              <a:rPr lang="en-US" smtClean="0"/>
              <a:t>9</a:t>
            </a:fld>
            <a:endParaRPr lang="en-US"/>
          </a:p>
        </p:txBody>
      </p:sp>
    </p:spTree>
    <p:extLst>
      <p:ext uri="{BB962C8B-B14F-4D97-AF65-F5344CB8AC3E}">
        <p14:creationId xmlns:p14="http://schemas.microsoft.com/office/powerpoint/2010/main" val="328801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42C213F1-FC94-4D10-AE29-98C26919FA0F}"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060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Date Placeholder 2"/>
          <p:cNvSpPr>
            <a:spLocks noGrp="1"/>
          </p:cNvSpPr>
          <p:nvPr>
            <p:ph type="dt" sz="half" idx="10"/>
          </p:nvPr>
        </p:nvSpPr>
        <p:spPr/>
        <p:txBody>
          <a:bodyPr/>
          <a:lstStyle/>
          <a:p>
            <a:fld id="{84F22D37-B8DF-48FB-92EE-11427895269B}" type="datetime1">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361640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8535E27-9FE8-4CC2-9EA8-E1F869734DEB}"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14814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646FBF2-973F-48B0-9BFE-0D37F6398A67}"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5598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342B2D1-53C3-4B0D-9105-ADF41E802D0F}"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09716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DA59DEC2-BF9E-4880-B4D9-963FA1A21249}"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0447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A19ACC7-5B9A-47F5-BE8D-C814B63A6805}"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4575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C3D4C1B-9567-483E-898B-DEC3C1D85EB3}"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1701610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D9C4D3-3E31-4F74-A2C7-DA0F7E8784AB}"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345052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CFDBBBD-B542-4929-B132-E3F2B75EC3D7}"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72340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E3F201E1-1EA1-486C-82B3-866B74D6C8CB}" type="datetime1">
              <a:rPr lang="en-US" smtClean="0"/>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51030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41AECF0-31D0-43EB-92BF-EB286FD79413}" type="datetime1">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754480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30BDAA-E477-4227-A259-035540D5DC83}" type="datetime1">
              <a:rPr lang="en-US" smtClean="0"/>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53441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D3FF3A0-4611-4845-97AF-6CB5208D66A2}" type="datetime1">
              <a:rPr lang="en-US" smtClean="0"/>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7285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49592-6386-4F38-8CB1-F6FA8354329D}" type="datetime1">
              <a:rPr lang="en-US" smtClean="0"/>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401441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A493B068-6CC6-4FD3-BD28-E9C5830A0F91}" type="datetime1">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324564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093F0D4-99E1-4529-B232-F34DF3766409}" type="datetime1">
              <a:rPr lang="en-US" smtClean="0"/>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A3B09-CB11-472D-ACC5-3EAD3D64BDFD}" type="slidenum">
              <a:rPr lang="en-US" smtClean="0"/>
              <a:t>‹N°›</a:t>
            </a:fld>
            <a:endParaRPr lang="en-US"/>
          </a:p>
        </p:txBody>
      </p:sp>
    </p:spTree>
    <p:extLst>
      <p:ext uri="{BB962C8B-B14F-4D97-AF65-F5344CB8AC3E}">
        <p14:creationId xmlns:p14="http://schemas.microsoft.com/office/powerpoint/2010/main" val="2017333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BC7ABCF-309A-4C24-8460-AA43DEFDFDD6}" type="datetime1">
              <a:rPr lang="en-US" smtClean="0"/>
              <a:t>9/20/2021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50A3B09-CB11-472D-ACC5-3EAD3D64BDFD}" type="slidenum">
              <a:rPr lang="en-US" smtClean="0"/>
              <a:t>‹N°›</a:t>
            </a:fld>
            <a:endParaRPr lang="en-US"/>
          </a:p>
        </p:txBody>
      </p:sp>
    </p:spTree>
    <p:extLst>
      <p:ext uri="{BB962C8B-B14F-4D97-AF65-F5344CB8AC3E}">
        <p14:creationId xmlns:p14="http://schemas.microsoft.com/office/powerpoint/2010/main" val="18297238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44/0016-764901-143" TargetMode="External"/><Relationship Id="rId2" Type="http://schemas.openxmlformats.org/officeDocument/2006/relationships/hyperlink" Target="https://doi.org/10.1016/j.jvolgeores.2015.10.01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4211" y="685800"/>
            <a:ext cx="8028965" cy="3050932"/>
          </a:xfrm>
        </p:spPr>
        <p:txBody>
          <a:bodyPr>
            <a:noAutofit/>
          </a:bodyPr>
          <a:lstStyle/>
          <a:p>
            <a:r>
              <a:rPr lang="en-US" sz="4000" b="1" dirty="0"/>
              <a:t>Insights on mantle melting below Osorno Volcano (Southern Volcanic Zone, Chile)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10227441" y="476534"/>
            <a:ext cx="1163556" cy="737800"/>
          </a:xfrm>
          <a:prstGeom prst="rect">
            <a:avLst/>
          </a:prstGeom>
        </p:spPr>
      </p:pic>
      <p:pic>
        <p:nvPicPr>
          <p:cNvPr id="9" name="Image 8"/>
          <p:cNvPicPr>
            <a:picLocks noChangeAspect="1"/>
          </p:cNvPicPr>
          <p:nvPr/>
        </p:nvPicPr>
        <p:blipFill>
          <a:blip r:embed="rId4"/>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grpSp>
        <p:nvGrpSpPr>
          <p:cNvPr id="10" name="Groupe 9"/>
          <p:cNvGrpSpPr/>
          <p:nvPr/>
        </p:nvGrpSpPr>
        <p:grpSpPr>
          <a:xfrm>
            <a:off x="9418360" y="4888624"/>
            <a:ext cx="1427099" cy="1005910"/>
            <a:chOff x="9739460" y="4926189"/>
            <a:chExt cx="1897560" cy="1337521"/>
          </a:xfrm>
        </p:grpSpPr>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r="61550"/>
            <a:stretch/>
          </p:blipFill>
          <p:spPr>
            <a:xfrm rot="1620000">
              <a:off x="9739460" y="4926189"/>
              <a:ext cx="774148" cy="875936"/>
            </a:xfrm>
            <a:prstGeom prst="rect">
              <a:avLst/>
            </a:prstGeom>
          </p:spPr>
        </p:pic>
        <p:pic>
          <p:nvPicPr>
            <p:cNvPr id="12" name="Image 11"/>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39447"/>
            <a:stretch/>
          </p:blipFill>
          <p:spPr>
            <a:xfrm rot="1620000">
              <a:off x="10417854" y="5387774"/>
              <a:ext cx="1219166" cy="875936"/>
            </a:xfrm>
            <a:prstGeom prst="rect">
              <a:avLst/>
            </a:prstGeom>
          </p:spPr>
        </p:pic>
      </p:gr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3853">
            <a:off x="4903953" y="5964788"/>
            <a:ext cx="755052" cy="665122"/>
          </a:xfrm>
          <a:prstGeom prst="rect">
            <a:avLst/>
          </a:prstGeom>
        </p:spPr>
      </p:pic>
      <p:sp>
        <p:nvSpPr>
          <p:cNvPr id="11" name="ZoneTexte 10"/>
          <p:cNvSpPr txBox="1"/>
          <p:nvPr/>
        </p:nvSpPr>
        <p:spPr>
          <a:xfrm>
            <a:off x="684212" y="38668"/>
            <a:ext cx="7580557" cy="369332"/>
          </a:xfrm>
          <a:prstGeom prst="rect">
            <a:avLst/>
          </a:prstGeom>
          <a:noFill/>
        </p:spPr>
        <p:txBody>
          <a:bodyPr wrap="square" rtlCol="0">
            <a:spAutoFit/>
          </a:bodyPr>
          <a:lstStyle/>
          <a:p>
            <a:r>
              <a:rPr lang="fr-FR" dirty="0" err="1"/>
              <a:t>September</a:t>
            </a:r>
            <a:r>
              <a:rPr lang="fr-FR" dirty="0"/>
              <a:t> 2021- </a:t>
            </a:r>
            <a:r>
              <a:rPr lang="fr-FR" dirty="0" err="1"/>
              <a:t>Geologica</a:t>
            </a:r>
            <a:r>
              <a:rPr lang="fr-FR" dirty="0"/>
              <a:t> </a:t>
            </a:r>
            <a:r>
              <a:rPr lang="fr-FR" dirty="0" err="1"/>
              <a:t>Belgica</a:t>
            </a:r>
            <a:r>
              <a:rPr lang="fr-FR" dirty="0"/>
              <a:t> - Tervuren</a:t>
            </a:r>
            <a:endParaRPr lang="en-US" dirty="0"/>
          </a:p>
        </p:txBody>
      </p:sp>
      <p:sp>
        <p:nvSpPr>
          <p:cNvPr id="13" name="ZoneTexte 12"/>
          <p:cNvSpPr txBox="1"/>
          <p:nvPr/>
        </p:nvSpPr>
        <p:spPr>
          <a:xfrm>
            <a:off x="684211" y="4499470"/>
            <a:ext cx="5936397" cy="1200329"/>
          </a:xfrm>
          <a:prstGeom prst="rect">
            <a:avLst/>
          </a:prstGeom>
          <a:noFill/>
        </p:spPr>
        <p:txBody>
          <a:bodyPr wrap="square" lIns="91440" tIns="45720" rIns="91440" bIns="45720" rtlCol="0" anchor="t">
            <a:spAutoFit/>
          </a:bodyPr>
          <a:lstStyle/>
          <a:p>
            <a:endParaRPr lang="fr-FR" dirty="0"/>
          </a:p>
          <a:p>
            <a:r>
              <a:rPr lang="fr-FR" u="sng" dirty="0"/>
              <a:t>Tonin Bechon</a:t>
            </a:r>
            <a:r>
              <a:rPr lang="fr-FR" dirty="0"/>
              <a:t> (ULG), Melvyn Billon (ULG), Olivier Namur (KUL), Olivier </a:t>
            </a:r>
            <a:r>
              <a:rPr lang="fr-FR" dirty="0" err="1"/>
              <a:t>Bolle</a:t>
            </a:r>
            <a:r>
              <a:rPr lang="fr-FR" dirty="0"/>
              <a:t> (ULG), Paul </a:t>
            </a:r>
            <a:r>
              <a:rPr lang="fr-FR" dirty="0" err="1"/>
              <a:t>Fugmann</a:t>
            </a:r>
            <a:r>
              <a:rPr lang="fr-FR" dirty="0"/>
              <a:t> (ULG</a:t>
            </a:r>
            <a:r>
              <a:rPr lang="fr-FR"/>
              <a:t>), </a:t>
            </a:r>
            <a:r>
              <a:rPr lang="fr-FR" smtClean="0"/>
              <a:t>Jacqueline </a:t>
            </a:r>
            <a:r>
              <a:rPr lang="fr-FR" dirty="0"/>
              <a:t>Vander Auwera (ULG)</a:t>
            </a:r>
            <a:endParaRPr lang="en-US" dirty="0"/>
          </a:p>
        </p:txBody>
      </p:sp>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93485">
            <a:off x="9264865" y="3572728"/>
            <a:ext cx="1244620" cy="1253832"/>
          </a:xfrm>
          <a:prstGeom prst="rect">
            <a:avLst/>
          </a:prstGeom>
        </p:spPr>
      </p:pic>
      <p:pic>
        <p:nvPicPr>
          <p:cNvPr id="5" name="Image 4"/>
          <p:cNvPicPr>
            <a:picLocks noChangeAspect="1"/>
          </p:cNvPicPr>
          <p:nvPr/>
        </p:nvPicPr>
        <p:blipFill rotWithShape="1">
          <a:blip r:embed="rId9">
            <a:extLst>
              <a:ext uri="{28A0092B-C50C-407E-A947-70E740481C1C}">
                <a14:useLocalDpi xmlns:a14="http://schemas.microsoft.com/office/drawing/2010/main" val="0"/>
              </a:ext>
            </a:extLst>
          </a:blip>
          <a:srcRect l="8363" t="29104" r="7909" b="31254"/>
          <a:stretch/>
        </p:blipFill>
        <p:spPr>
          <a:xfrm rot="20450226">
            <a:off x="6443863" y="5601534"/>
            <a:ext cx="1461252" cy="614011"/>
          </a:xfrm>
          <a:prstGeom prst="rect">
            <a:avLst/>
          </a:prstGeom>
        </p:spPr>
      </p:pic>
      <p:pic>
        <p:nvPicPr>
          <p:cNvPr id="8" name="Image 13">
            <a:extLst>
              <a:ext uri="{FF2B5EF4-FFF2-40B4-BE49-F238E27FC236}">
                <a16:creationId xmlns:a16="http://schemas.microsoft.com/office/drawing/2014/main" id="{988C04C0-49B6-4753-91CD-4A39049B2533}"/>
              </a:ext>
            </a:extLst>
          </p:cNvPr>
          <p:cNvPicPr>
            <a:picLocks noChangeAspect="1"/>
          </p:cNvPicPr>
          <p:nvPr/>
        </p:nvPicPr>
        <p:blipFill rotWithShape="1">
          <a:blip r:embed="rId10"/>
          <a:srcRect l="8124" t="14286" r="36842" b="16190"/>
          <a:stretch/>
        </p:blipFill>
        <p:spPr>
          <a:xfrm>
            <a:off x="10977781" y="6040491"/>
            <a:ext cx="1115557" cy="665015"/>
          </a:xfrm>
          <a:prstGeom prst="rect">
            <a:avLst/>
          </a:prstGeom>
        </p:spPr>
      </p:pic>
    </p:spTree>
    <p:extLst>
      <p:ext uri="{BB962C8B-B14F-4D97-AF65-F5344CB8AC3E}">
        <p14:creationId xmlns:p14="http://schemas.microsoft.com/office/powerpoint/2010/main" val="435258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Pressure, Temperature</a:t>
            </a:r>
          </a:p>
        </p:txBody>
      </p:sp>
      <p:sp>
        <p:nvSpPr>
          <p:cNvPr id="4" name="Espace réservé du texte 3"/>
          <p:cNvSpPr>
            <a:spLocks noGrp="1"/>
          </p:cNvSpPr>
          <p:nvPr>
            <p:ph type="body" sz="half" idx="2"/>
          </p:nvPr>
        </p:nvSpPr>
        <p:spPr/>
        <p:txBody>
          <a:bodyPr>
            <a:normAutofit/>
          </a:bodyPr>
          <a:lstStyle/>
          <a:p>
            <a:r>
              <a:rPr lang="en-US" dirty="0"/>
              <a:t>Equations from Lee et al. (2009) and </a:t>
            </a:r>
            <a:r>
              <a:rPr lang="en-US" dirty="0" err="1"/>
              <a:t>Putirka</a:t>
            </a:r>
            <a:r>
              <a:rPr lang="en-US" dirty="0"/>
              <a:t> (2008) give a last mantle equilibrium at :</a:t>
            </a:r>
          </a:p>
          <a:p>
            <a:pPr marL="285750" indent="-285750">
              <a:buFont typeface="Arial" panose="020B0604020202020204" pitchFamily="34" charset="0"/>
              <a:buChar char="•"/>
            </a:pPr>
            <a:r>
              <a:rPr lang="en-US" dirty="0"/>
              <a:t>P = 10.5 - 13.5 kbar (34-43 km)</a:t>
            </a:r>
          </a:p>
          <a:p>
            <a:pPr marL="285750" indent="-285750">
              <a:buFont typeface="Arial" panose="020B0604020202020204" pitchFamily="34" charset="0"/>
              <a:buChar char="•"/>
            </a:pPr>
            <a:r>
              <a:rPr lang="en-US" dirty="0"/>
              <a:t>T = 1304 - 1325 °C</a:t>
            </a:r>
          </a:p>
          <a:p>
            <a:pPr marL="285750" indent="-285750">
              <a:buFont typeface="Arial" panose="020B0604020202020204" pitchFamily="34" charset="0"/>
              <a:buChar char="•"/>
            </a:pPr>
            <a:endParaRPr lang="en-US" dirty="0"/>
          </a:p>
        </p:txBody>
      </p:sp>
      <p:pic>
        <p:nvPicPr>
          <p:cNvPr id="14" name="Espace réservé du contenu 1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4683" y="685800"/>
            <a:ext cx="5882660" cy="5308600"/>
          </a:xfrm>
        </p:spPr>
      </p:pic>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972" y="761872"/>
            <a:ext cx="2756057" cy="1608103"/>
          </a:xfrm>
          <a:prstGeom prst="rect">
            <a:avLst/>
          </a:prstGeom>
        </p:spPr>
      </p:pic>
      <p:sp>
        <p:nvSpPr>
          <p:cNvPr id="18" name="Espace réservé du texte 10"/>
          <p:cNvSpPr txBox="1">
            <a:spLocks/>
          </p:cNvSpPr>
          <p:nvPr/>
        </p:nvSpPr>
        <p:spPr>
          <a:xfrm>
            <a:off x="684213" y="380023"/>
            <a:ext cx="3281118"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Modified after Bechon et al., submitted ↓</a:t>
            </a:r>
          </a:p>
        </p:txBody>
      </p:sp>
    </p:spTree>
    <p:extLst>
      <p:ext uri="{BB962C8B-B14F-4D97-AF65-F5344CB8AC3E}">
        <p14:creationId xmlns:p14="http://schemas.microsoft.com/office/powerpoint/2010/main" val="98604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Melt fraction (F) &amp; mantle H2O</a:t>
            </a:r>
          </a:p>
        </p:txBody>
      </p:sp>
      <mc:AlternateContent xmlns:mc="http://schemas.openxmlformats.org/markup-compatibility/2006" xmlns:a14="http://schemas.microsoft.com/office/drawing/2010/main">
        <mc:Choice Requires="a14">
          <p:sp>
            <p:nvSpPr>
              <p:cNvPr id="4" name="Espace réservé du texte 3"/>
              <p:cNvSpPr>
                <a:spLocks noGrp="1"/>
              </p:cNvSpPr>
              <p:nvPr>
                <p:ph type="body" sz="half" idx="2"/>
              </p:nvPr>
            </p:nvSpPr>
            <p:spPr/>
            <p:txBody>
              <a:bodyPr>
                <a:normAutofit/>
              </a:bodyPr>
              <a:lstStyle/>
              <a:p>
                <a:r>
                  <a:rPr lang="en-US" dirty="0"/>
                  <a:t>Equations from Kelley et al. (2006) and Wood (2004):</a:t>
                </a:r>
              </a:p>
              <a:p>
                <a:pPr marL="285750" indent="-285750">
                  <a:buFont typeface="Arial" panose="020B0604020202020204" pitchFamily="34" charset="0"/>
                  <a:buChar char="•"/>
                </a:pPr>
                <a:r>
                  <a:rPr lang="en-US" dirty="0"/>
                  <a:t>F = 0.12-0.22</a:t>
                </a:r>
              </a:p>
              <a:p>
                <a:pPr marL="285750" indent="-285750">
                  <a:buFont typeface="Arial" panose="020B0604020202020204" pitchFamily="34" charset="0"/>
                  <a:buChar char="•"/>
                </a:pPr>
                <a14:m>
                  <m:oMath xmlns:m="http://schemas.openxmlformats.org/officeDocument/2006/math">
                    <m:sSubSup>
                      <m:sSubSupPr>
                        <m:ctrlPr>
                          <a:rPr lang="en-US" i="1">
                            <a:latin typeface="Cambria Math" panose="02040503050406030204" pitchFamily="18" charset="0"/>
                          </a:rPr>
                        </m:ctrlPr>
                      </m:sSubSupPr>
                      <m:e>
                        <m:r>
                          <a:rPr lang="fr-FR" i="1">
                            <a:latin typeface="Cambria Math" panose="02040503050406030204" pitchFamily="18" charset="0"/>
                          </a:rPr>
                          <m:t>𝐶</m:t>
                        </m:r>
                      </m:e>
                      <m:sub>
                        <m:r>
                          <a:rPr lang="fr-FR" i="1">
                            <a:latin typeface="Cambria Math" panose="02040503050406030204" pitchFamily="18" charset="0"/>
                          </a:rPr>
                          <m:t>𝐻</m:t>
                        </m:r>
                        <m:r>
                          <a:rPr lang="fr-FR" i="1" baseline="-25000">
                            <a:latin typeface="Cambria Math" panose="02040503050406030204" pitchFamily="18" charset="0"/>
                          </a:rPr>
                          <m:t>2</m:t>
                        </m:r>
                        <m:r>
                          <a:rPr lang="fr-FR" i="1">
                            <a:latin typeface="Cambria Math" panose="02040503050406030204" pitchFamily="18" charset="0"/>
                          </a:rPr>
                          <m:t>𝑂</m:t>
                        </m:r>
                      </m:sub>
                      <m:sup>
                        <m:r>
                          <a:rPr lang="fr-FR" i="1">
                            <a:latin typeface="Cambria Math" panose="02040503050406030204" pitchFamily="18" charset="0"/>
                          </a:rPr>
                          <m:t>𝑚𝑎𝑛𝑡𝑙𝑒</m:t>
                        </m:r>
                      </m:sup>
                    </m:sSubSup>
                  </m:oMath>
                </a14:m>
                <a:r>
                  <a:rPr lang="en-US" dirty="0"/>
                  <a:t>= 0.08-0.33 </a:t>
                </a:r>
                <a:r>
                  <a:rPr lang="en-US" dirty="0" err="1"/>
                  <a:t>wt</a:t>
                </a:r>
                <a:r>
                  <a:rPr lang="en-US" dirty="0"/>
                  <a:t>%</a:t>
                </a:r>
              </a:p>
              <a:p>
                <a:pPr marL="285750" indent="-285750">
                  <a:buFont typeface="Arial" panose="020B0604020202020204" pitchFamily="34" charset="0"/>
                  <a:buChar char="•"/>
                </a:pPr>
                <a:endParaRPr lang="en-US"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sz="half" idx="2"/>
              </p:nvPr>
            </p:nvSpPr>
            <p:spPr>
              <a:blipFill>
                <a:blip r:embed="rId3"/>
                <a:stretch>
                  <a:fillRect l="-833" t="-581"/>
                </a:stretch>
              </a:blipFill>
            </p:spPr>
            <p:txBody>
              <a:bodyPr/>
              <a:lstStyle/>
              <a:p>
                <a:r>
                  <a:rPr lang="en-US">
                    <a:noFill/>
                  </a:rPr>
                  <a:t> </a:t>
                </a:r>
              </a:p>
            </p:txBody>
          </p:sp>
        </mc:Fallback>
      </mc:AlternateContent>
      <p:pic>
        <p:nvPicPr>
          <p:cNvPr id="5" name="Espace réservé du contenu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14683" y="685800"/>
            <a:ext cx="5882660" cy="5308600"/>
          </a:xfrm>
        </p:spPr>
      </p:pic>
      <p:sp>
        <p:nvSpPr>
          <p:cNvPr id="10" name="Espace réservé du texte 10"/>
          <p:cNvSpPr txBox="1">
            <a:spLocks/>
          </p:cNvSpPr>
          <p:nvPr/>
        </p:nvSpPr>
        <p:spPr>
          <a:xfrm>
            <a:off x="684213" y="380023"/>
            <a:ext cx="3281118"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Modified after Bechon et al., submitted ↓</a:t>
            </a:r>
          </a:p>
        </p:txBody>
      </p:sp>
    </p:spTree>
    <p:extLst>
      <p:ext uri="{BB962C8B-B14F-4D97-AF65-F5344CB8AC3E}">
        <p14:creationId xmlns:p14="http://schemas.microsoft.com/office/powerpoint/2010/main" val="34070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MANTLE Source of CSVZ basalts</a:t>
            </a:r>
          </a:p>
        </p:txBody>
      </p:sp>
      <p:sp>
        <p:nvSpPr>
          <p:cNvPr id="4" name="Espace réservé du texte 3"/>
          <p:cNvSpPr>
            <a:spLocks noGrp="1"/>
          </p:cNvSpPr>
          <p:nvPr>
            <p:ph type="body" sz="half" idx="2"/>
          </p:nvPr>
        </p:nvSpPr>
        <p:spPr>
          <a:xfrm>
            <a:off x="7085011" y="2209799"/>
            <a:ext cx="3799865" cy="2951286"/>
          </a:xfrm>
        </p:spPr>
        <p:txBody>
          <a:bodyPr>
            <a:normAutofit lnSpcReduction="10000"/>
          </a:bodyPr>
          <a:lstStyle/>
          <a:p>
            <a:pPr marL="285750" indent="-285750">
              <a:buFont typeface="Arial" panose="020B0604020202020204" pitchFamily="34" charset="0"/>
              <a:buChar char="•"/>
            </a:pPr>
            <a:r>
              <a:rPr lang="en-US" dirty="0"/>
              <a:t>Below CSVZ, 2 sources were identified by Turner et al (2017):</a:t>
            </a:r>
          </a:p>
          <a:p>
            <a:pPr marL="800100" lvl="1" indent="-342900">
              <a:buFont typeface="Arial" panose="020B0604020202020204" pitchFamily="34" charset="0"/>
              <a:buChar char="•"/>
            </a:pPr>
            <a:r>
              <a:rPr lang="en-US" dirty="0"/>
              <a:t>EM1 (enriched mantle)</a:t>
            </a:r>
          </a:p>
          <a:p>
            <a:pPr marL="800100" lvl="1" indent="-342900">
              <a:buFont typeface="Arial" panose="020B0604020202020204" pitchFamily="34" charset="0"/>
              <a:buChar char="•"/>
            </a:pPr>
            <a:r>
              <a:rPr lang="en-US" dirty="0"/>
              <a:t>DMM (depleted mantle)</a:t>
            </a:r>
          </a:p>
          <a:p>
            <a:pPr marL="342900" indent="-342900">
              <a:buFont typeface="Arial" panose="020B0604020202020204" pitchFamily="34" charset="0"/>
              <a:buChar char="•"/>
            </a:pPr>
            <a:r>
              <a:rPr lang="en-US" dirty="0"/>
              <a:t>Modal in equilibrium batch melting equations were used Hickey Vargas et al. (2016)</a:t>
            </a:r>
          </a:p>
          <a:p>
            <a:pPr marL="342900" indent="-342900">
              <a:buFont typeface="Arial" panose="020B0604020202020204" pitchFamily="34" charset="0"/>
              <a:buChar char="•"/>
            </a:pPr>
            <a:r>
              <a:rPr lang="en-US" dirty="0"/>
              <a:t>Osorno is the product of melting from the most depleted end member.</a:t>
            </a:r>
          </a:p>
          <a:p>
            <a:pPr marL="285750" indent="-285750">
              <a:buFont typeface="Arial" panose="020B0604020202020204" pitchFamily="34" charset="0"/>
              <a:buChar char="•"/>
            </a:pPr>
            <a:endParaRPr lang="en-US" dirty="0"/>
          </a:p>
        </p:txBody>
      </p:sp>
      <p:sp>
        <p:nvSpPr>
          <p:cNvPr id="8" name="Espace réservé du texte 10"/>
          <p:cNvSpPr txBox="1">
            <a:spLocks/>
          </p:cNvSpPr>
          <p:nvPr/>
        </p:nvSpPr>
        <p:spPr>
          <a:xfrm>
            <a:off x="543629" y="434404"/>
            <a:ext cx="3561839"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Bechon et al. (submitted) ↓, BA= back arc</a:t>
            </a:r>
          </a:p>
        </p:txBody>
      </p:sp>
      <p:pic>
        <p:nvPicPr>
          <p:cNvPr id="6" name="Espace réservé du contenu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0246"/>
          <a:stretch/>
        </p:blipFill>
        <p:spPr>
          <a:xfrm>
            <a:off x="543630" y="740181"/>
            <a:ext cx="5909923" cy="5814165"/>
          </a:xfrm>
        </p:spPr>
      </p:pic>
      <p:sp>
        <p:nvSpPr>
          <p:cNvPr id="9" name="ZoneTexte 8"/>
          <p:cNvSpPr txBox="1"/>
          <p:nvPr/>
        </p:nvSpPr>
        <p:spPr>
          <a:xfrm>
            <a:off x="0" y="1162734"/>
            <a:ext cx="1591408" cy="646331"/>
          </a:xfrm>
          <a:prstGeom prst="rect">
            <a:avLst/>
          </a:prstGeom>
          <a:noFill/>
        </p:spPr>
        <p:txBody>
          <a:bodyPr wrap="square" rtlCol="0">
            <a:spAutoFit/>
          </a:bodyPr>
          <a:lstStyle/>
          <a:p>
            <a:r>
              <a:rPr lang="en-US" b="1" dirty="0">
                <a:solidFill>
                  <a:srgbClr val="D6AFAF"/>
                </a:solidFill>
              </a:rPr>
              <a:t>BA mantle xenolith</a:t>
            </a:r>
          </a:p>
        </p:txBody>
      </p:sp>
      <p:cxnSp>
        <p:nvCxnSpPr>
          <p:cNvPr id="11" name="Connecteur droit avec flèche 10"/>
          <p:cNvCxnSpPr>
            <a:stCxn id="9" idx="2"/>
          </p:cNvCxnSpPr>
          <p:nvPr/>
        </p:nvCxnSpPr>
        <p:spPr>
          <a:xfrm>
            <a:off x="795704" y="1809065"/>
            <a:ext cx="713581" cy="305777"/>
          </a:xfrm>
          <a:prstGeom prst="straightConnector1">
            <a:avLst/>
          </a:prstGeom>
          <a:ln w="57150">
            <a:solidFill>
              <a:srgbClr val="D6AFAF"/>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592515" y="1044139"/>
            <a:ext cx="1591408" cy="369332"/>
          </a:xfrm>
          <a:prstGeom prst="rect">
            <a:avLst/>
          </a:prstGeom>
          <a:noFill/>
          <a:ln>
            <a:noFill/>
          </a:ln>
        </p:spPr>
        <p:txBody>
          <a:bodyPr wrap="square" rtlCol="0">
            <a:spAutoFit/>
          </a:bodyPr>
          <a:lstStyle/>
          <a:p>
            <a:r>
              <a:rPr lang="en-US" b="1" dirty="0">
                <a:solidFill>
                  <a:srgbClr val="8BABAD"/>
                </a:solidFill>
              </a:rPr>
              <a:t>BA basalt</a:t>
            </a:r>
          </a:p>
        </p:txBody>
      </p:sp>
      <p:cxnSp>
        <p:nvCxnSpPr>
          <p:cNvPr id="15" name="Connecteur droit avec flèche 14"/>
          <p:cNvCxnSpPr/>
          <p:nvPr/>
        </p:nvCxnSpPr>
        <p:spPr>
          <a:xfrm flipH="1" flipV="1">
            <a:off x="3664961" y="1045958"/>
            <a:ext cx="854285" cy="182847"/>
          </a:xfrm>
          <a:prstGeom prst="straightConnector1">
            <a:avLst/>
          </a:prstGeom>
          <a:ln w="57150">
            <a:solidFill>
              <a:srgbClr val="8BABAD"/>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809782" y="1726221"/>
            <a:ext cx="2107439" cy="369332"/>
          </a:xfrm>
          <a:prstGeom prst="rect">
            <a:avLst/>
          </a:prstGeom>
          <a:noFill/>
          <a:ln>
            <a:noFill/>
          </a:ln>
        </p:spPr>
        <p:txBody>
          <a:bodyPr wrap="square" rtlCol="0">
            <a:spAutoFit/>
          </a:bodyPr>
          <a:lstStyle/>
          <a:p>
            <a:r>
              <a:rPr lang="en-US" b="1" dirty="0">
                <a:solidFill>
                  <a:srgbClr val="CCE197"/>
                </a:solidFill>
              </a:rPr>
              <a:t>Trench sediment</a:t>
            </a:r>
          </a:p>
        </p:txBody>
      </p:sp>
      <p:cxnSp>
        <p:nvCxnSpPr>
          <p:cNvPr id="22" name="Connecteur droit avec flèche 21"/>
          <p:cNvCxnSpPr>
            <a:stCxn id="21" idx="2"/>
          </p:cNvCxnSpPr>
          <p:nvPr/>
        </p:nvCxnSpPr>
        <p:spPr>
          <a:xfrm flipH="1">
            <a:off x="3974123" y="2095553"/>
            <a:ext cx="889379" cy="497416"/>
          </a:xfrm>
          <a:prstGeom prst="straightConnector1">
            <a:avLst/>
          </a:prstGeom>
          <a:ln w="57150">
            <a:solidFill>
              <a:srgbClr val="CCE19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11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Melting geometry and electrical conductivity</a:t>
            </a:r>
          </a:p>
        </p:txBody>
      </p:sp>
      <mc:AlternateContent xmlns:mc="http://schemas.openxmlformats.org/markup-compatibility/2006" xmlns:a14="http://schemas.microsoft.com/office/drawing/2010/main">
        <mc:Choice Requires="a14">
          <p:sp>
            <p:nvSpPr>
              <p:cNvPr id="4" name="Espace réservé du texte 3"/>
              <p:cNvSpPr>
                <a:spLocks noGrp="1"/>
              </p:cNvSpPr>
              <p:nvPr>
                <p:ph type="body" sz="half" idx="2"/>
              </p:nvPr>
            </p:nvSpPr>
            <p:spPr>
              <a:xfrm>
                <a:off x="7085011" y="2209799"/>
                <a:ext cx="4994786" cy="2091267"/>
              </a:xfrm>
            </p:spPr>
            <p:txBody>
              <a:bodyPr>
                <a:normAutofit/>
              </a:bodyPr>
              <a:lstStyle/>
              <a:p>
                <a:pPr marL="285750" indent="-285750">
                  <a:buFont typeface="Arial" panose="020B0604020202020204" pitchFamily="34" charset="0"/>
                  <a:buChar char="•"/>
                </a:pPr>
                <a:r>
                  <a:rPr lang="en-US" dirty="0"/>
                  <a:t>Archie Law is used to constrain the « m » parameter determining the geometry is comprised between</a:t>
                </a:r>
                <a:r>
                  <a:rPr lang="fr-FR" dirty="0"/>
                  <a:t> 2-3:</a:t>
                </a:r>
              </a:p>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fr-FR" b="0" i="1" smtClean="0">
                              <a:latin typeface="Cambria Math" panose="02040503050406030204" pitchFamily="18" charset="0"/>
                              <a:ea typeface="Cambria Math" panose="02040503050406030204" pitchFamily="18" charset="0"/>
                            </a:rPr>
                            <m:t>𝑏𝑢𝑙𝑘</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fr-FR" b="0" i="1" smtClean="0">
                              <a:latin typeface="Cambria Math" panose="02040503050406030204" pitchFamily="18" charset="0"/>
                              <a:ea typeface="Cambria Math" panose="02040503050406030204" pitchFamily="18" charset="0"/>
                            </a:rPr>
                            <m:t>𝑚𝑒𝑙𝑡</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𝐹</m:t>
                          </m:r>
                        </m:e>
                        <m:sup>
                          <m:r>
                            <a:rPr lang="fr-FR" b="0" i="1" smtClean="0">
                              <a:latin typeface="Cambria Math" panose="02040503050406030204" pitchFamily="18" charset="0"/>
                              <a:ea typeface="Cambria Math" panose="02040503050406030204" pitchFamily="18" charset="0"/>
                            </a:rPr>
                            <m:t>𝑚</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fr-FR" b="0" i="1" smtClean="0">
                              <a:latin typeface="Cambria Math" panose="02040503050406030204" pitchFamily="18" charset="0"/>
                              <a:ea typeface="Cambria Math" panose="02040503050406030204" pitchFamily="18" charset="0"/>
                            </a:rPr>
                            <m:t>𝑜𝑙𝑖𝑣𝑖𝑛𝑒</m:t>
                          </m:r>
                        </m:sup>
                      </m:sSup>
                      <m:r>
                        <a:rPr lang="fr-FR" b="0" i="1" smtClean="0">
                          <a:latin typeface="Cambria Math" panose="02040503050406030204" pitchFamily="18" charset="0"/>
                          <a:ea typeface="Cambria Math" panose="02040503050406030204" pitchFamily="18" charset="0"/>
                        </a:rPr>
                        <m:t>.</m:t>
                      </m:r>
                      <m:sSup>
                        <m:sSupPr>
                          <m:ctrlPr>
                            <a:rPr lang="fr-FR" b="0" i="1" smtClean="0">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(1−</m:t>
                          </m:r>
                          <m:r>
                            <a:rPr lang="fr-FR" i="1">
                              <a:latin typeface="Cambria Math" panose="02040503050406030204" pitchFamily="18" charset="0"/>
                              <a:ea typeface="Cambria Math" panose="02040503050406030204" pitchFamily="18" charset="0"/>
                            </a:rPr>
                            <m:t>𝐹</m:t>
                          </m:r>
                          <m:r>
                            <a:rPr lang="fr-FR" i="1">
                              <a:latin typeface="Cambria Math" panose="02040503050406030204" pitchFamily="18" charset="0"/>
                              <a:ea typeface="Cambria Math" panose="02040503050406030204" pitchFamily="18" charset="0"/>
                            </a:rPr>
                            <m:t>)</m:t>
                          </m:r>
                        </m:e>
                        <m:sup>
                          <m:func>
                            <m:funcPr>
                              <m:ctrlPr>
                                <a:rPr lang="fr-FR" b="0" i="1" smtClean="0">
                                  <a:latin typeface="Cambria Math" panose="02040503050406030204" pitchFamily="18" charset="0"/>
                                  <a:ea typeface="Cambria Math" panose="02040503050406030204" pitchFamily="18" charset="0"/>
                                </a:rPr>
                              </m:ctrlPr>
                            </m:funcPr>
                            <m:fName>
                              <m:r>
                                <m:rPr>
                                  <m:sty m:val="p"/>
                                </m:rPr>
                                <a:rPr lang="fr-FR" b="0" i="0" smtClean="0">
                                  <a:latin typeface="Cambria Math" panose="02040503050406030204" pitchFamily="18" charset="0"/>
                                  <a:ea typeface="Cambria Math" panose="02040503050406030204" pitchFamily="18" charset="0"/>
                                </a:rPr>
                                <m:t>log</m:t>
                              </m:r>
                            </m:fName>
                            <m:e>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1−</m:t>
                                  </m:r>
                                  <m:sSup>
                                    <m:sSupPr>
                                      <m:ctrlPr>
                                        <a:rPr lang="fr-FR" b="0"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𝐹</m:t>
                                      </m:r>
                                    </m:e>
                                    <m:sup>
                                      <m:r>
                                        <a:rPr lang="fr-FR" b="0" i="1" smtClean="0">
                                          <a:latin typeface="Cambria Math" panose="02040503050406030204" pitchFamily="18" charset="0"/>
                                          <a:ea typeface="Cambria Math" panose="02040503050406030204" pitchFamily="18" charset="0"/>
                                        </a:rPr>
                                        <m:t>𝑚</m:t>
                                      </m:r>
                                    </m:sup>
                                  </m:sSup>
                                </m:e>
                              </m:d>
                            </m:e>
                          </m:func>
                          <m:r>
                            <a:rPr lang="fr-FR" b="0" i="1" smtClean="0">
                              <a:latin typeface="Cambria Math" panose="02040503050406030204" pitchFamily="18" charset="0"/>
                              <a:ea typeface="Cambria Math" panose="02040503050406030204" pitchFamily="18" charset="0"/>
                            </a:rPr>
                            <m:t>/</m:t>
                          </m:r>
                          <m:func>
                            <m:funcPr>
                              <m:ctrlPr>
                                <a:rPr lang="fr-FR" i="1">
                                  <a:latin typeface="Cambria Math" panose="02040503050406030204" pitchFamily="18" charset="0"/>
                                  <a:ea typeface="Cambria Math" panose="02040503050406030204" pitchFamily="18" charset="0"/>
                                </a:rPr>
                              </m:ctrlPr>
                            </m:funcPr>
                            <m:fName>
                              <m:r>
                                <m:rPr>
                                  <m:sty m:val="p"/>
                                </m:rPr>
                                <a:rPr lang="fr-FR">
                                  <a:latin typeface="Cambria Math" panose="02040503050406030204" pitchFamily="18" charset="0"/>
                                  <a:ea typeface="Cambria Math" panose="02040503050406030204" pitchFamily="18" charset="0"/>
                                </a:rPr>
                                <m:t>log</m:t>
                              </m:r>
                            </m:fName>
                            <m:e>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1−</m:t>
                                  </m:r>
                                  <m:r>
                                    <a:rPr lang="fr-FR" b="0" i="1" smtClean="0">
                                      <a:latin typeface="Cambria Math" panose="02040503050406030204" pitchFamily="18" charset="0"/>
                                      <a:ea typeface="Cambria Math" panose="02040503050406030204" pitchFamily="18" charset="0"/>
                                    </a:rPr>
                                    <m:t>𝐹</m:t>
                                  </m:r>
                                </m:e>
                              </m:d>
                            </m:e>
                          </m:func>
                        </m:sup>
                      </m:sSup>
                    </m:oMath>
                  </m:oMathPara>
                </a14:m>
                <a:endParaRPr lang="fr-FR" b="0" dirty="0">
                  <a:ea typeface="Cambria Math" panose="02040503050406030204" pitchFamily="18" charset="0"/>
                </a:endParaRPr>
              </a:p>
              <a:p>
                <a:pPr marL="285750" indent="-285750">
                  <a:buFont typeface="Arial" panose="020B0604020202020204" pitchFamily="34" charset="0"/>
                  <a:buChar char="•"/>
                </a:pPr>
                <a:r>
                  <a:rPr lang="en-US" dirty="0"/>
                  <a:t>Consistent with imperfect channelized flow</a:t>
                </a:r>
              </a:p>
              <a:p>
                <a:pPr marL="285750" indent="-285750">
                  <a:buFont typeface="Arial" panose="020B0604020202020204" pitchFamily="34" charset="0"/>
                  <a:buChar char="•"/>
                </a:pPr>
                <a:endParaRPr lang="en-US"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sz="half" idx="2"/>
              </p:nvPr>
            </p:nvSpPr>
            <p:spPr>
              <a:xfrm>
                <a:off x="7085011" y="2209799"/>
                <a:ext cx="4994786" cy="2091267"/>
              </a:xfrm>
              <a:blipFill>
                <a:blip r:embed="rId3"/>
                <a:stretch>
                  <a:fillRect t="-581"/>
                </a:stretch>
              </a:blipFill>
            </p:spPr>
            <p:txBody>
              <a:bodyPr/>
              <a:lstStyle/>
              <a:p>
                <a:r>
                  <a:rPr lang="en-US">
                    <a:noFill/>
                  </a:rPr>
                  <a:t> </a:t>
                </a:r>
              </a:p>
            </p:txBody>
          </p:sp>
        </mc:Fallback>
      </mc:AlternateContent>
      <p:sp>
        <p:nvSpPr>
          <p:cNvPr id="8" name="Espace réservé du texte 10"/>
          <p:cNvSpPr txBox="1">
            <a:spLocks/>
          </p:cNvSpPr>
          <p:nvPr/>
        </p:nvSpPr>
        <p:spPr>
          <a:xfrm>
            <a:off x="1966359" y="1176763"/>
            <a:ext cx="2990972"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endParaRPr lang="en-US" sz="1200" dirty="0"/>
          </a:p>
        </p:txBody>
      </p:sp>
      <p:pic>
        <p:nvPicPr>
          <p:cNvPr id="6" name="Espace réservé du contenu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408" r="7065" b="2278"/>
          <a:stretch/>
        </p:blipFill>
        <p:spPr>
          <a:xfrm>
            <a:off x="1962114" y="1864741"/>
            <a:ext cx="5005282" cy="4473646"/>
          </a:xfrm>
        </p:spPr>
      </p:pic>
      <p:grpSp>
        <p:nvGrpSpPr>
          <p:cNvPr id="56" name="Groupe 55"/>
          <p:cNvGrpSpPr/>
          <p:nvPr/>
        </p:nvGrpSpPr>
        <p:grpSpPr>
          <a:xfrm>
            <a:off x="135543" y="5157835"/>
            <a:ext cx="1750985" cy="1653077"/>
            <a:chOff x="7085012" y="4914900"/>
            <a:chExt cx="3021013" cy="1666875"/>
          </a:xfrm>
        </p:grpSpPr>
        <p:sp>
          <p:nvSpPr>
            <p:cNvPr id="3" name="Rectangle 2"/>
            <p:cNvSpPr/>
            <p:nvPr/>
          </p:nvSpPr>
          <p:spPr>
            <a:xfrm>
              <a:off x="7085012" y="4914900"/>
              <a:ext cx="3021013" cy="1666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7443788" y="5145881"/>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à coins arrondis 6"/>
            <p:cNvSpPr/>
            <p:nvPr/>
          </p:nvSpPr>
          <p:spPr>
            <a:xfrm>
              <a:off x="7586663" y="5293519"/>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7443788" y="5403056"/>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à coins arrondis 9"/>
            <p:cNvSpPr/>
            <p:nvPr/>
          </p:nvSpPr>
          <p:spPr>
            <a:xfrm>
              <a:off x="7586663" y="5550694"/>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p:cNvSpPr/>
            <p:nvPr/>
          </p:nvSpPr>
          <p:spPr>
            <a:xfrm>
              <a:off x="7443788" y="5667375"/>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à coins arrondis 11"/>
            <p:cNvSpPr/>
            <p:nvPr/>
          </p:nvSpPr>
          <p:spPr>
            <a:xfrm>
              <a:off x="7586663" y="5815013"/>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p:nvSpPr>
          <p:spPr>
            <a:xfrm>
              <a:off x="7443788" y="5931694"/>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à coins arrondis 13"/>
            <p:cNvSpPr/>
            <p:nvPr/>
          </p:nvSpPr>
          <p:spPr>
            <a:xfrm>
              <a:off x="7586663" y="6079332"/>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p:cNvSpPr/>
            <p:nvPr/>
          </p:nvSpPr>
          <p:spPr>
            <a:xfrm>
              <a:off x="7443788" y="6196013"/>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Flèche vers le bas 17"/>
            <p:cNvSpPr/>
            <p:nvPr/>
          </p:nvSpPr>
          <p:spPr>
            <a:xfrm rot="10800000">
              <a:off x="7667625" y="5021130"/>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Flèche vers le bas 18"/>
            <p:cNvSpPr/>
            <p:nvPr/>
          </p:nvSpPr>
          <p:spPr>
            <a:xfrm rot="10800000">
              <a:off x="9347200" y="5026686"/>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Flèche vers le bas 19"/>
            <p:cNvSpPr/>
            <p:nvPr/>
          </p:nvSpPr>
          <p:spPr>
            <a:xfrm rot="10800000">
              <a:off x="8522096" y="5021130"/>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40" name="Groupe 39"/>
          <p:cNvGrpSpPr/>
          <p:nvPr/>
        </p:nvGrpSpPr>
        <p:grpSpPr>
          <a:xfrm>
            <a:off x="4407264" y="44448"/>
            <a:ext cx="1758555" cy="1653076"/>
            <a:chOff x="10267950" y="3560762"/>
            <a:chExt cx="1666875" cy="3021013"/>
          </a:xfrm>
        </p:grpSpPr>
        <p:sp>
          <p:nvSpPr>
            <p:cNvPr id="21" name="Rectangle 20"/>
            <p:cNvSpPr/>
            <p:nvPr/>
          </p:nvSpPr>
          <p:spPr>
            <a:xfrm rot="5400000">
              <a:off x="9590881" y="4237831"/>
              <a:ext cx="3021013" cy="1666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10467976" y="5005388"/>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à coins arrondis 22"/>
            <p:cNvSpPr/>
            <p:nvPr/>
          </p:nvSpPr>
          <p:spPr>
            <a:xfrm rot="5400000">
              <a:off x="10459641" y="5042298"/>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Rectangle 23"/>
            <p:cNvSpPr/>
            <p:nvPr/>
          </p:nvSpPr>
          <p:spPr>
            <a:xfrm rot="5400000">
              <a:off x="10210801" y="5005388"/>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ectangle à coins arrondis 24"/>
            <p:cNvSpPr/>
            <p:nvPr/>
          </p:nvSpPr>
          <p:spPr>
            <a:xfrm rot="5400000">
              <a:off x="10202466" y="5042298"/>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Rectangle 25"/>
            <p:cNvSpPr/>
            <p:nvPr/>
          </p:nvSpPr>
          <p:spPr>
            <a:xfrm rot="5400000">
              <a:off x="9946482" y="5005388"/>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à coins arrondis 26"/>
            <p:cNvSpPr/>
            <p:nvPr/>
          </p:nvSpPr>
          <p:spPr>
            <a:xfrm rot="5400000">
              <a:off x="9938147" y="5042298"/>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Rectangle 27"/>
            <p:cNvSpPr/>
            <p:nvPr/>
          </p:nvSpPr>
          <p:spPr>
            <a:xfrm rot="5400000">
              <a:off x="9682163" y="5005388"/>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à coins arrondis 28"/>
            <p:cNvSpPr/>
            <p:nvPr/>
          </p:nvSpPr>
          <p:spPr>
            <a:xfrm rot="5400000">
              <a:off x="9673828" y="5042298"/>
              <a:ext cx="2076450" cy="11668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Rectangle 29"/>
            <p:cNvSpPr/>
            <p:nvPr/>
          </p:nvSpPr>
          <p:spPr>
            <a:xfrm rot="5400000">
              <a:off x="9417844" y="5005388"/>
              <a:ext cx="2321718" cy="150019"/>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Flèche vers le bas 35"/>
            <p:cNvSpPr/>
            <p:nvPr/>
          </p:nvSpPr>
          <p:spPr>
            <a:xfrm rot="10800000">
              <a:off x="10620771" y="3732543"/>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Flèche vers le bas 36"/>
            <p:cNvSpPr/>
            <p:nvPr/>
          </p:nvSpPr>
          <p:spPr>
            <a:xfrm rot="10800000">
              <a:off x="10893822" y="3732543"/>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Flèche vers le bas 37"/>
            <p:cNvSpPr/>
            <p:nvPr/>
          </p:nvSpPr>
          <p:spPr>
            <a:xfrm rot="10800000">
              <a:off x="11158141" y="3732542"/>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Flèche vers le bas 38"/>
            <p:cNvSpPr/>
            <p:nvPr/>
          </p:nvSpPr>
          <p:spPr>
            <a:xfrm rot="10800000">
              <a:off x="11422460" y="3732541"/>
              <a:ext cx="165100" cy="15808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90" name="Groupe 89"/>
          <p:cNvGrpSpPr/>
          <p:nvPr/>
        </p:nvGrpSpPr>
        <p:grpSpPr>
          <a:xfrm>
            <a:off x="2573341" y="39271"/>
            <a:ext cx="1750985" cy="1653077"/>
            <a:chOff x="4542569" y="89876"/>
            <a:chExt cx="1750985" cy="1653077"/>
          </a:xfrm>
        </p:grpSpPr>
        <p:sp>
          <p:nvSpPr>
            <p:cNvPr id="58" name="Rectangle 57"/>
            <p:cNvSpPr/>
            <p:nvPr/>
          </p:nvSpPr>
          <p:spPr>
            <a:xfrm>
              <a:off x="4542569" y="89876"/>
              <a:ext cx="1750985" cy="1653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750516" y="318945"/>
              <a:ext cx="1345672" cy="148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Rectangle à coins arrondis 59"/>
            <p:cNvSpPr/>
            <p:nvPr/>
          </p:nvSpPr>
          <p:spPr>
            <a:xfrm>
              <a:off x="4833327" y="465361"/>
              <a:ext cx="1203514" cy="11571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2" name="Rectangle à coins arrondis 61"/>
            <p:cNvSpPr/>
            <p:nvPr/>
          </p:nvSpPr>
          <p:spPr>
            <a:xfrm>
              <a:off x="4833327" y="720407"/>
              <a:ext cx="1203514" cy="11571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3" name="Rectangle 62"/>
            <p:cNvSpPr/>
            <p:nvPr/>
          </p:nvSpPr>
          <p:spPr>
            <a:xfrm>
              <a:off x="4750516" y="836122"/>
              <a:ext cx="1345672" cy="148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Rectangle à coins arrondis 63"/>
            <p:cNvSpPr/>
            <p:nvPr/>
          </p:nvSpPr>
          <p:spPr>
            <a:xfrm>
              <a:off x="4833327" y="982538"/>
              <a:ext cx="1203514" cy="11571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6" name="Rectangle à coins arrondis 65"/>
            <p:cNvSpPr/>
            <p:nvPr/>
          </p:nvSpPr>
          <p:spPr>
            <a:xfrm>
              <a:off x="4833327" y="1244669"/>
              <a:ext cx="1203514" cy="11571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7" name="Rectangle 66"/>
            <p:cNvSpPr/>
            <p:nvPr/>
          </p:nvSpPr>
          <p:spPr>
            <a:xfrm>
              <a:off x="4750516" y="1360384"/>
              <a:ext cx="1345672" cy="148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2" name="Connecteur droit 71"/>
            <p:cNvCxnSpPr/>
            <p:nvPr/>
          </p:nvCxnSpPr>
          <p:spPr>
            <a:xfrm flipH="1">
              <a:off x="5118793" y="318945"/>
              <a:ext cx="2136" cy="1190216"/>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a:off x="5639815" y="315402"/>
              <a:ext cx="2136" cy="1190216"/>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750516" y="573991"/>
              <a:ext cx="1345672" cy="148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Rectangle 64"/>
            <p:cNvSpPr/>
            <p:nvPr/>
          </p:nvSpPr>
          <p:spPr>
            <a:xfrm>
              <a:off x="4750516" y="1098253"/>
              <a:ext cx="1345672" cy="148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7" name="Connecteur droit 76"/>
            <p:cNvCxnSpPr>
              <a:stCxn id="65" idx="0"/>
              <a:endCxn id="65" idx="2"/>
            </p:cNvCxnSpPr>
            <p:nvPr/>
          </p:nvCxnSpPr>
          <p:spPr>
            <a:xfrm>
              <a:off x="5423352" y="1098253"/>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a:stCxn id="61" idx="0"/>
              <a:endCxn id="61" idx="2"/>
            </p:cNvCxnSpPr>
            <p:nvPr/>
          </p:nvCxnSpPr>
          <p:spPr>
            <a:xfrm>
              <a:off x="5423352" y="573991"/>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4928099" y="1098253"/>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4928099" y="573991"/>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5853789" y="1105338"/>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5853789" y="581076"/>
              <a:ext cx="0" cy="148777"/>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sp>
          <p:nvSpPr>
            <p:cNvPr id="68" name="Flèche vers le bas 67"/>
            <p:cNvSpPr/>
            <p:nvPr/>
          </p:nvSpPr>
          <p:spPr>
            <a:xfrm rot="10800000">
              <a:off x="5070947" y="174408"/>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Flèche vers le bas 69"/>
            <p:cNvSpPr/>
            <p:nvPr/>
          </p:nvSpPr>
          <p:spPr>
            <a:xfrm rot="10800000">
              <a:off x="5592110" y="174408"/>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2" name="Connecteur droit avec flèche 91"/>
          <p:cNvCxnSpPr>
            <a:stCxn id="21" idx="3"/>
          </p:cNvCxnSpPr>
          <p:nvPr/>
        </p:nvCxnSpPr>
        <p:spPr>
          <a:xfrm flipH="1">
            <a:off x="4464755" y="1697524"/>
            <a:ext cx="821787" cy="91733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93" name="Connecteur droit avec flèche 92"/>
          <p:cNvCxnSpPr>
            <a:stCxn id="58" idx="2"/>
          </p:cNvCxnSpPr>
          <p:nvPr/>
        </p:nvCxnSpPr>
        <p:spPr>
          <a:xfrm>
            <a:off x="3448834" y="1692348"/>
            <a:ext cx="987056" cy="109650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98" name="Connecteur droit avec flèche 97"/>
          <p:cNvCxnSpPr>
            <a:stCxn id="3" idx="3"/>
          </p:cNvCxnSpPr>
          <p:nvPr/>
        </p:nvCxnSpPr>
        <p:spPr>
          <a:xfrm flipV="1">
            <a:off x="1886528" y="5770992"/>
            <a:ext cx="1562305" cy="21338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05" name="Imag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2893" y="4544643"/>
            <a:ext cx="5076904" cy="2045212"/>
          </a:xfrm>
          <a:prstGeom prst="rect">
            <a:avLst/>
          </a:prstGeom>
        </p:spPr>
      </p:pic>
      <p:sp>
        <p:nvSpPr>
          <p:cNvPr id="106" name="Espace réservé du texte 10"/>
          <p:cNvSpPr txBox="1">
            <a:spLocks/>
          </p:cNvSpPr>
          <p:nvPr/>
        </p:nvSpPr>
        <p:spPr>
          <a:xfrm>
            <a:off x="7002893" y="4106969"/>
            <a:ext cx="3775216" cy="444668"/>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Models from Miller et al. 2015, </a:t>
            </a:r>
            <a:r>
              <a:rPr lang="en-US" sz="1200" dirty="0" err="1"/>
              <a:t>tenGrotenhuis</a:t>
            </a:r>
            <a:r>
              <a:rPr lang="en-US" sz="1200" dirty="0"/>
              <a:t> et al. 2005, Glover at al. (2000) ↓</a:t>
            </a:r>
          </a:p>
        </p:txBody>
      </p:sp>
      <p:sp>
        <p:nvSpPr>
          <p:cNvPr id="107" name="ZoneTexte 106"/>
          <p:cNvSpPr txBox="1"/>
          <p:nvPr/>
        </p:nvSpPr>
        <p:spPr>
          <a:xfrm>
            <a:off x="649175" y="6487729"/>
            <a:ext cx="1321931" cy="369332"/>
          </a:xfrm>
          <a:prstGeom prst="rect">
            <a:avLst/>
          </a:prstGeom>
          <a:noFill/>
        </p:spPr>
        <p:txBody>
          <a:bodyPr wrap="square" rtlCol="0">
            <a:spAutoFit/>
          </a:bodyPr>
          <a:lstStyle/>
          <a:p>
            <a:r>
              <a:rPr lang="en-US" dirty="0"/>
              <a:t>m≈4-5</a:t>
            </a:r>
          </a:p>
        </p:txBody>
      </p:sp>
      <p:sp>
        <p:nvSpPr>
          <p:cNvPr id="108" name="ZoneTexte 107"/>
          <p:cNvSpPr txBox="1"/>
          <p:nvPr/>
        </p:nvSpPr>
        <p:spPr>
          <a:xfrm>
            <a:off x="4964307" y="1416792"/>
            <a:ext cx="1321931" cy="369332"/>
          </a:xfrm>
          <a:prstGeom prst="rect">
            <a:avLst/>
          </a:prstGeom>
          <a:noFill/>
        </p:spPr>
        <p:txBody>
          <a:bodyPr wrap="square" rtlCol="0">
            <a:spAutoFit/>
          </a:bodyPr>
          <a:lstStyle/>
          <a:p>
            <a:r>
              <a:rPr lang="en-US" dirty="0"/>
              <a:t>m≤1</a:t>
            </a:r>
          </a:p>
        </p:txBody>
      </p:sp>
      <p:sp>
        <p:nvSpPr>
          <p:cNvPr id="109" name="ZoneTexte 108"/>
          <p:cNvSpPr txBox="1"/>
          <p:nvPr/>
        </p:nvSpPr>
        <p:spPr>
          <a:xfrm>
            <a:off x="3081142" y="1397405"/>
            <a:ext cx="1321931" cy="369332"/>
          </a:xfrm>
          <a:prstGeom prst="rect">
            <a:avLst/>
          </a:prstGeom>
          <a:noFill/>
        </p:spPr>
        <p:txBody>
          <a:bodyPr wrap="square" rtlCol="0">
            <a:spAutoFit/>
          </a:bodyPr>
          <a:lstStyle/>
          <a:p>
            <a:r>
              <a:rPr lang="en-US" dirty="0"/>
              <a:t>m≈1.2</a:t>
            </a:r>
          </a:p>
        </p:txBody>
      </p:sp>
      <p:sp>
        <p:nvSpPr>
          <p:cNvPr id="110" name="Espace réservé du texte 10"/>
          <p:cNvSpPr txBox="1">
            <a:spLocks/>
          </p:cNvSpPr>
          <p:nvPr/>
        </p:nvSpPr>
        <p:spPr>
          <a:xfrm>
            <a:off x="3991430" y="5419966"/>
            <a:ext cx="2793606" cy="460448"/>
          </a:xfrm>
          <a:prstGeom prst="rect">
            <a:avLst/>
          </a:prstGeom>
          <a:solidFill>
            <a:schemeClr val="tx1">
              <a:alpha val="80000"/>
            </a:schemeClr>
          </a:solidFill>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l-GR" sz="1200" dirty="0"/>
              <a:t>σ</a:t>
            </a:r>
            <a:r>
              <a:rPr lang="en-US" sz="1200" baseline="30000" dirty="0"/>
              <a:t>bulk </a:t>
            </a:r>
            <a:r>
              <a:rPr lang="en-US" sz="1200" dirty="0"/>
              <a:t>and F respectively from </a:t>
            </a:r>
            <a:r>
              <a:rPr lang="en-US" sz="1200" dirty="0" err="1"/>
              <a:t>Brasse</a:t>
            </a:r>
            <a:r>
              <a:rPr lang="en-US" sz="1200" dirty="0"/>
              <a:t> 2011 and Bechon et al (submitted)</a:t>
            </a:r>
          </a:p>
        </p:txBody>
      </p:sp>
      <p:sp>
        <p:nvSpPr>
          <p:cNvPr id="117" name="Rectangle 116"/>
          <p:cNvSpPr/>
          <p:nvPr/>
        </p:nvSpPr>
        <p:spPr>
          <a:xfrm>
            <a:off x="154713" y="3420913"/>
            <a:ext cx="1750985" cy="1653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p:cNvSpPr/>
          <p:nvPr/>
        </p:nvSpPr>
        <p:spPr>
          <a:xfrm>
            <a:off x="362660" y="3699073"/>
            <a:ext cx="1345672" cy="114112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7" name="Flèche vers le bas 126"/>
          <p:cNvSpPr/>
          <p:nvPr/>
        </p:nvSpPr>
        <p:spPr>
          <a:xfrm rot="10800000">
            <a:off x="492397" y="3526264"/>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8" name="Flèche vers le bas 127"/>
          <p:cNvSpPr/>
          <p:nvPr/>
        </p:nvSpPr>
        <p:spPr>
          <a:xfrm rot="10800000">
            <a:off x="1465882" y="3531774"/>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9" name="Flèche vers le bas 128"/>
          <p:cNvSpPr/>
          <p:nvPr/>
        </p:nvSpPr>
        <p:spPr>
          <a:xfrm rot="10800000">
            <a:off x="987650" y="3526264"/>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0" name="ZoneTexte 129"/>
          <p:cNvSpPr txBox="1"/>
          <p:nvPr/>
        </p:nvSpPr>
        <p:spPr>
          <a:xfrm>
            <a:off x="668345" y="4750807"/>
            <a:ext cx="1321931" cy="369332"/>
          </a:xfrm>
          <a:prstGeom prst="rect">
            <a:avLst/>
          </a:prstGeom>
          <a:noFill/>
        </p:spPr>
        <p:txBody>
          <a:bodyPr wrap="square" rtlCol="0">
            <a:spAutoFit/>
          </a:bodyPr>
          <a:lstStyle/>
          <a:p>
            <a:r>
              <a:rPr lang="en-US" dirty="0"/>
              <a:t>m≈3.5</a:t>
            </a:r>
          </a:p>
        </p:txBody>
      </p:sp>
      <p:sp>
        <p:nvSpPr>
          <p:cNvPr id="131" name="Ellipse 130"/>
          <p:cNvSpPr/>
          <p:nvPr/>
        </p:nvSpPr>
        <p:spPr>
          <a:xfrm>
            <a:off x="500200" y="3843338"/>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Ellipse 131"/>
          <p:cNvSpPr/>
          <p:nvPr/>
        </p:nvSpPr>
        <p:spPr>
          <a:xfrm>
            <a:off x="558985" y="4369100"/>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Ellipse 132"/>
          <p:cNvSpPr/>
          <p:nvPr/>
        </p:nvSpPr>
        <p:spPr>
          <a:xfrm>
            <a:off x="1310140" y="3763374"/>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Ellipse 133"/>
          <p:cNvSpPr/>
          <p:nvPr/>
        </p:nvSpPr>
        <p:spPr>
          <a:xfrm>
            <a:off x="870645" y="4155351"/>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Ellipse 134"/>
          <p:cNvSpPr/>
          <p:nvPr/>
        </p:nvSpPr>
        <p:spPr>
          <a:xfrm>
            <a:off x="890980" y="3725488"/>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Ellipse 135"/>
          <p:cNvSpPr/>
          <p:nvPr/>
        </p:nvSpPr>
        <p:spPr>
          <a:xfrm>
            <a:off x="1273505" y="4443420"/>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Ellipse 136"/>
          <p:cNvSpPr/>
          <p:nvPr/>
        </p:nvSpPr>
        <p:spPr>
          <a:xfrm>
            <a:off x="1208081" y="4106969"/>
            <a:ext cx="288069" cy="288069"/>
          </a:xfrm>
          <a:prstGeom prst="ellipse">
            <a:avLst/>
          </a:prstGeom>
          <a:solidFill>
            <a:srgbClr val="E87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Connecteur droit avec flèche 137"/>
          <p:cNvCxnSpPr/>
          <p:nvPr/>
        </p:nvCxnSpPr>
        <p:spPr>
          <a:xfrm>
            <a:off x="1857950" y="4513134"/>
            <a:ext cx="2092147" cy="90683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47" name="Rectangle 146"/>
          <p:cNvSpPr/>
          <p:nvPr/>
        </p:nvSpPr>
        <p:spPr>
          <a:xfrm>
            <a:off x="733564" y="39271"/>
            <a:ext cx="1750985" cy="1653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p:cNvSpPr/>
          <p:nvPr/>
        </p:nvSpPr>
        <p:spPr>
          <a:xfrm>
            <a:off x="941511" y="317431"/>
            <a:ext cx="1345672" cy="1141126"/>
          </a:xfrm>
          <a:prstGeom prst="rect">
            <a:avLst/>
          </a:prstGeom>
          <a:solidFill>
            <a:srgbClr val="E87D37"/>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9" name="Flèche vers le bas 148"/>
          <p:cNvSpPr/>
          <p:nvPr/>
        </p:nvSpPr>
        <p:spPr>
          <a:xfrm rot="10800000">
            <a:off x="1071248" y="144622"/>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0" name="Flèche vers le bas 149"/>
          <p:cNvSpPr/>
          <p:nvPr/>
        </p:nvSpPr>
        <p:spPr>
          <a:xfrm rot="10800000">
            <a:off x="2044733" y="150132"/>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1" name="Flèche vers le bas 150"/>
          <p:cNvSpPr/>
          <p:nvPr/>
        </p:nvSpPr>
        <p:spPr>
          <a:xfrm rot="10800000">
            <a:off x="1566501" y="144622"/>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3" name="Ellipse 152"/>
          <p:cNvSpPr/>
          <p:nvPr/>
        </p:nvSpPr>
        <p:spPr>
          <a:xfrm>
            <a:off x="1079051" y="461696"/>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Ellipse 153"/>
          <p:cNvSpPr/>
          <p:nvPr/>
        </p:nvSpPr>
        <p:spPr>
          <a:xfrm>
            <a:off x="1137836" y="987458"/>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Ellipse 154"/>
          <p:cNvSpPr/>
          <p:nvPr/>
        </p:nvSpPr>
        <p:spPr>
          <a:xfrm>
            <a:off x="1888991" y="381732"/>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Ellipse 155"/>
          <p:cNvSpPr/>
          <p:nvPr/>
        </p:nvSpPr>
        <p:spPr>
          <a:xfrm>
            <a:off x="1449496" y="773709"/>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Ellipse 156"/>
          <p:cNvSpPr/>
          <p:nvPr/>
        </p:nvSpPr>
        <p:spPr>
          <a:xfrm>
            <a:off x="1469831" y="343846"/>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Ellipse 157"/>
          <p:cNvSpPr/>
          <p:nvPr/>
        </p:nvSpPr>
        <p:spPr>
          <a:xfrm>
            <a:off x="1852356" y="1061778"/>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Ellipse 158"/>
          <p:cNvSpPr/>
          <p:nvPr/>
        </p:nvSpPr>
        <p:spPr>
          <a:xfrm>
            <a:off x="1786932" y="725327"/>
            <a:ext cx="288069" cy="288069"/>
          </a:xfrm>
          <a:prstGeom prst="ellipse">
            <a:avLst/>
          </a:prstGeom>
          <a:solidFill>
            <a:srgbClr val="6A9E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ZoneTexte 151"/>
          <p:cNvSpPr txBox="1"/>
          <p:nvPr/>
        </p:nvSpPr>
        <p:spPr>
          <a:xfrm>
            <a:off x="1172536" y="1375172"/>
            <a:ext cx="1321931" cy="369332"/>
          </a:xfrm>
          <a:prstGeom prst="rect">
            <a:avLst/>
          </a:prstGeom>
          <a:noFill/>
        </p:spPr>
        <p:txBody>
          <a:bodyPr wrap="square" rtlCol="0">
            <a:spAutoFit/>
          </a:bodyPr>
          <a:lstStyle/>
          <a:p>
            <a:r>
              <a:rPr lang="en-US" dirty="0"/>
              <a:t>m≈1.2</a:t>
            </a:r>
          </a:p>
        </p:txBody>
      </p:sp>
      <p:cxnSp>
        <p:nvCxnSpPr>
          <p:cNvPr id="162" name="Connecteur droit avec flèche 161"/>
          <p:cNvCxnSpPr/>
          <p:nvPr/>
        </p:nvCxnSpPr>
        <p:spPr>
          <a:xfrm>
            <a:off x="1990276" y="1677551"/>
            <a:ext cx="1301723" cy="173995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64" name="Rectangle 163"/>
          <p:cNvSpPr/>
          <p:nvPr/>
        </p:nvSpPr>
        <p:spPr>
          <a:xfrm>
            <a:off x="174137" y="1734333"/>
            <a:ext cx="1750985" cy="1653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382084" y="2012493"/>
            <a:ext cx="1345672" cy="114112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6" name="Flèche vers le bas 165"/>
          <p:cNvSpPr/>
          <p:nvPr/>
        </p:nvSpPr>
        <p:spPr>
          <a:xfrm rot="7796243">
            <a:off x="233413" y="1837008"/>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7" name="Flèche vers le bas 166"/>
          <p:cNvSpPr/>
          <p:nvPr/>
        </p:nvSpPr>
        <p:spPr>
          <a:xfrm rot="14399404">
            <a:off x="1733128" y="1841398"/>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8" name="Flèche vers le bas 167"/>
          <p:cNvSpPr/>
          <p:nvPr/>
        </p:nvSpPr>
        <p:spPr>
          <a:xfrm rot="13483070">
            <a:off x="1173138" y="1830587"/>
            <a:ext cx="95692" cy="1567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9" name="ZoneTexte 168"/>
          <p:cNvSpPr txBox="1"/>
          <p:nvPr/>
        </p:nvSpPr>
        <p:spPr>
          <a:xfrm>
            <a:off x="687769" y="3064227"/>
            <a:ext cx="1321931" cy="369332"/>
          </a:xfrm>
          <a:prstGeom prst="rect">
            <a:avLst/>
          </a:prstGeom>
          <a:noFill/>
        </p:spPr>
        <p:txBody>
          <a:bodyPr wrap="square" rtlCol="0">
            <a:spAutoFit/>
          </a:bodyPr>
          <a:lstStyle/>
          <a:p>
            <a:r>
              <a:rPr lang="en-US" dirty="0"/>
              <a:t>m≈1.6</a:t>
            </a:r>
          </a:p>
        </p:txBody>
      </p:sp>
      <p:sp>
        <p:nvSpPr>
          <p:cNvPr id="177" name="Organigramme : Stockage à accès direct 176"/>
          <p:cNvSpPr/>
          <p:nvPr/>
        </p:nvSpPr>
        <p:spPr>
          <a:xfrm rot="8514064">
            <a:off x="141511" y="2260508"/>
            <a:ext cx="1128198" cy="203734"/>
          </a:xfrm>
          <a:prstGeom prst="flowChartMagneticDrum">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8" name="Organigramme : Stockage à accès direct 177"/>
          <p:cNvSpPr/>
          <p:nvPr/>
        </p:nvSpPr>
        <p:spPr>
          <a:xfrm rot="8514064">
            <a:off x="165701" y="2406777"/>
            <a:ext cx="1713646" cy="239368"/>
          </a:xfrm>
          <a:prstGeom prst="flowChartMagneticDrum">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0" name="Organigramme : Stockage à accès direct 179"/>
          <p:cNvSpPr/>
          <p:nvPr/>
        </p:nvSpPr>
        <p:spPr>
          <a:xfrm rot="2768996">
            <a:off x="131281" y="2457998"/>
            <a:ext cx="1529924" cy="203734"/>
          </a:xfrm>
          <a:prstGeom prst="flowChartMagneticDrum">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81" name="Connecteur droit avec flèche 180"/>
          <p:cNvCxnSpPr>
            <a:stCxn id="164" idx="3"/>
          </p:cNvCxnSpPr>
          <p:nvPr/>
        </p:nvCxnSpPr>
        <p:spPr>
          <a:xfrm>
            <a:off x="1925122" y="2560872"/>
            <a:ext cx="1366877" cy="120939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3149565" y="2012493"/>
            <a:ext cx="416883" cy="3891587"/>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2680306" y="4395038"/>
            <a:ext cx="4144391" cy="762797"/>
          </a:xfrm>
          <a:prstGeom prst="rect">
            <a:avLst/>
          </a:pr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149565" y="4395038"/>
            <a:ext cx="416883" cy="762797"/>
          </a:xfrm>
          <a:prstGeom prst="rect">
            <a:avLst/>
          </a:prstGeom>
          <a:noFill/>
          <a:ln>
            <a:solidFill>
              <a:schemeClr val="accent1">
                <a:shade val="50000"/>
                <a:hueMod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43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2006600"/>
            <a:ext cx="7343166" cy="2281600"/>
          </a:xfrm>
        </p:spPr>
        <p:txBody>
          <a:bodyPr>
            <a:normAutofit/>
          </a:bodyPr>
          <a:lstStyle/>
          <a:p>
            <a:r>
              <a:rPr lang="en-US" dirty="0"/>
              <a:t>Conclusion</a:t>
            </a:r>
          </a:p>
        </p:txBody>
      </p:sp>
      <p:sp>
        <p:nvSpPr>
          <p:cNvPr id="3" name="Espace réservé du texte 2"/>
          <p:cNvSpPr>
            <a:spLocks noGrp="1"/>
          </p:cNvSpPr>
          <p:nvPr>
            <p:ph type="body" idx="1"/>
          </p:nvPr>
        </p:nvSpPr>
        <p:spPr/>
        <p:txBody>
          <a:bodyPr/>
          <a:lstStyle/>
          <a:p>
            <a:r>
              <a:rPr lang="fr-FR" dirty="0" err="1"/>
              <a:t>Study</a:t>
            </a:r>
            <a:r>
              <a:rPr lang="fr-FR" dirty="0"/>
              <a:t> case : OSORNO</a:t>
            </a:r>
            <a:endParaRPr lang="en-US" dirty="0"/>
          </a:p>
        </p:txBody>
      </p:sp>
      <p:pic>
        <p:nvPicPr>
          <p:cNvPr id="5" name="Image 4"/>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spTree>
    <p:extLst>
      <p:ext uri="{BB962C8B-B14F-4D97-AF65-F5344CB8AC3E}">
        <p14:creationId xmlns:p14="http://schemas.microsoft.com/office/powerpoint/2010/main" val="420051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Overview</a:t>
            </a:r>
          </a:p>
        </p:txBody>
      </p:sp>
      <mc:AlternateContent xmlns:mc="http://schemas.openxmlformats.org/markup-compatibility/2006" xmlns:a14="http://schemas.microsoft.com/office/drawing/2010/main">
        <mc:Choice Requires="a14">
          <p:sp>
            <p:nvSpPr>
              <p:cNvPr id="4" name="Espace réservé du texte 3"/>
              <p:cNvSpPr>
                <a:spLocks noGrp="1"/>
              </p:cNvSpPr>
              <p:nvPr>
                <p:ph type="body" sz="half" idx="2"/>
              </p:nvPr>
            </p:nvSpPr>
            <p:spPr>
              <a:xfrm>
                <a:off x="7085012" y="2209799"/>
                <a:ext cx="3535364" cy="3820444"/>
              </a:xfrm>
            </p:spPr>
            <p:txBody>
              <a:bodyPr>
                <a:normAutofit/>
              </a:bodyPr>
              <a:lstStyle/>
              <a:p>
                <a:pPr marL="285750" indent="-285750">
                  <a:buFont typeface="Arial" panose="020B0604020202020204" pitchFamily="34" charset="0"/>
                  <a:buChar char="•"/>
                </a:pPr>
                <a:r>
                  <a:rPr lang="en-US" dirty="0"/>
                  <a:t>+5% olivine in NPM to be in equilibrium with the mantle (PM)</a:t>
                </a:r>
              </a:p>
              <a:p>
                <a:pPr marL="285750" indent="-285750">
                  <a:buFont typeface="Arial" panose="020B0604020202020204" pitchFamily="34" charset="0"/>
                  <a:buChar char="•"/>
                </a:pPr>
                <a:r>
                  <a:rPr lang="en-US" dirty="0"/>
                  <a:t>P = 10.5-13.6 </a:t>
                </a:r>
                <a:r>
                  <a:rPr lang="en-US" dirty="0" err="1"/>
                  <a:t>kbar</a:t>
                </a:r>
                <a:endParaRPr lang="en-US" dirty="0"/>
              </a:p>
              <a:p>
                <a:pPr marL="285750" indent="-285750">
                  <a:buFont typeface="Arial" panose="020B0604020202020204" pitchFamily="34" charset="0"/>
                  <a:buChar char="•"/>
                </a:pPr>
                <a:r>
                  <a:rPr lang="en-US" dirty="0"/>
                  <a:t>T = 1304 -1325 °C</a:t>
                </a:r>
              </a:p>
              <a:p>
                <a:pPr marL="285750" indent="-285750">
                  <a:buFont typeface="Arial" panose="020B0604020202020204" pitchFamily="34" charset="0"/>
                  <a:buChar char="•"/>
                </a:pPr>
                <a:r>
                  <a:rPr lang="en-US" dirty="0"/>
                  <a:t>F = 0.12-0.22</a:t>
                </a:r>
              </a:p>
              <a:p>
                <a:pPr marL="285750" indent="-285750">
                  <a:buFont typeface="Arial" panose="020B0604020202020204" pitchFamily="34" charset="0"/>
                  <a:buChar char="•"/>
                </a:pPr>
                <a14:m>
                  <m:oMath xmlns:m="http://schemas.openxmlformats.org/officeDocument/2006/math">
                    <m:sSubSup>
                      <m:sSubSupPr>
                        <m:ctrlPr>
                          <a:rPr lang="en-US" i="1">
                            <a:latin typeface="Cambria Math" panose="02040503050406030204" pitchFamily="18" charset="0"/>
                          </a:rPr>
                        </m:ctrlPr>
                      </m:sSubSupPr>
                      <m:e>
                        <m:r>
                          <a:rPr lang="fr-FR" i="1">
                            <a:latin typeface="Cambria Math" panose="02040503050406030204" pitchFamily="18" charset="0"/>
                          </a:rPr>
                          <m:t>𝐶</m:t>
                        </m:r>
                      </m:e>
                      <m:sub>
                        <m:r>
                          <a:rPr lang="fr-FR" i="1">
                            <a:latin typeface="Cambria Math" panose="02040503050406030204" pitchFamily="18" charset="0"/>
                          </a:rPr>
                          <m:t>𝐻</m:t>
                        </m:r>
                        <m:r>
                          <a:rPr lang="fr-FR" i="1" baseline="-25000">
                            <a:latin typeface="Cambria Math" panose="02040503050406030204" pitchFamily="18" charset="0"/>
                          </a:rPr>
                          <m:t>2</m:t>
                        </m:r>
                        <m:r>
                          <a:rPr lang="fr-FR" i="1">
                            <a:latin typeface="Cambria Math" panose="02040503050406030204" pitchFamily="18" charset="0"/>
                          </a:rPr>
                          <m:t>𝑂</m:t>
                        </m:r>
                      </m:sub>
                      <m:sup>
                        <m:r>
                          <a:rPr lang="fr-FR" i="1">
                            <a:latin typeface="Cambria Math" panose="02040503050406030204" pitchFamily="18" charset="0"/>
                          </a:rPr>
                          <m:t>𝑚𝑎𝑛𝑡𝑙𝑒</m:t>
                        </m:r>
                      </m:sup>
                    </m:sSubSup>
                  </m:oMath>
                </a14:m>
                <a:r>
                  <a:rPr lang="en-US" dirty="0"/>
                  <a:t>= 0.08-0.33 </a:t>
                </a:r>
                <a:r>
                  <a:rPr lang="en-US" dirty="0" err="1"/>
                  <a:t>wt</a:t>
                </a:r>
                <a:r>
                  <a:rPr lang="en-US" dirty="0"/>
                  <a:t>%</a:t>
                </a:r>
              </a:p>
              <a:p>
                <a:pPr marL="285750" indent="-285750">
                  <a:buFont typeface="Arial" panose="020B0604020202020204" pitchFamily="34" charset="0"/>
                  <a:buChar char="•"/>
                </a:pPr>
                <a:r>
                  <a:rPr lang="en-US" dirty="0"/>
                  <a:t>Depleted Mantle source</a:t>
                </a:r>
              </a:p>
              <a:p>
                <a:pPr marL="285750" indent="-285750">
                  <a:buFont typeface="Arial" panose="020B0604020202020204" pitchFamily="34" charset="0"/>
                  <a:buChar char="•"/>
                </a:pPr>
                <a:r>
                  <a:rPr lang="en-US" dirty="0"/>
                  <a:t>Geometry (2&lt;m&lt;3): presence of “disrupted melt channels”</a:t>
                </a:r>
              </a:p>
              <a:p>
                <a:pPr marL="285750" indent="-285750">
                  <a:buFont typeface="Arial" panose="020B0604020202020204" pitchFamily="34" charset="0"/>
                  <a:buChar char="•"/>
                </a:pPr>
                <a:endParaRPr lang="en-US" dirty="0"/>
              </a:p>
            </p:txBody>
          </p:sp>
        </mc:Choice>
        <mc:Fallback xmlns="">
          <p:sp>
            <p:nvSpPr>
              <p:cNvPr id="4" name="Espace réservé du texte 3"/>
              <p:cNvSpPr>
                <a:spLocks noGrp="1" noRot="1" noChangeAspect="1" noMove="1" noResize="1" noEditPoints="1" noAdjustHandles="1" noChangeArrowheads="1" noChangeShapeType="1" noTextEdit="1"/>
              </p:cNvSpPr>
              <p:nvPr>
                <p:ph type="body" sz="half" idx="2"/>
              </p:nvPr>
            </p:nvSpPr>
            <p:spPr>
              <a:xfrm>
                <a:off x="7085012" y="2209799"/>
                <a:ext cx="3535364" cy="3820444"/>
              </a:xfrm>
              <a:blipFill>
                <a:blip r:embed="rId3"/>
                <a:stretch>
                  <a:fillRect t="-319"/>
                </a:stretch>
              </a:blipFill>
            </p:spPr>
            <p:txBody>
              <a:bodyPr/>
              <a:lstStyle/>
              <a:p>
                <a:r>
                  <a:rPr lang="en-US">
                    <a:noFill/>
                  </a:rPr>
                  <a:t> </a:t>
                </a:r>
              </a:p>
            </p:txBody>
          </p:sp>
        </mc:Fallback>
      </mc:AlternateContent>
      <p:sp>
        <p:nvSpPr>
          <p:cNvPr id="11" name="Rectangle 10"/>
          <p:cNvSpPr/>
          <p:nvPr/>
        </p:nvSpPr>
        <p:spPr>
          <a:xfrm flipH="1">
            <a:off x="43882" y="6700098"/>
            <a:ext cx="4853193" cy="99352"/>
          </a:xfrm>
          <a:prstGeom prst="rect">
            <a:avLst/>
          </a:prstGeom>
          <a:solidFill>
            <a:schemeClr val="tx2">
              <a:lumMod val="75000"/>
            </a:schemeClr>
          </a:solidFill>
          <a:ln w="254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p:cNvPicPr>
            <a:picLocks noChangeAspect="1"/>
          </p:cNvPicPr>
          <p:nvPr/>
        </p:nvPicPr>
        <p:blipFill>
          <a:blip r:embed="rId4"/>
          <a:stretch>
            <a:fillRect/>
          </a:stretch>
        </p:blipFill>
        <p:spPr>
          <a:xfrm>
            <a:off x="632512" y="975"/>
            <a:ext cx="3301988" cy="754026"/>
          </a:xfrm>
          <a:prstGeom prst="rect">
            <a:avLst/>
          </a:prstGeom>
          <a:effectLst>
            <a:innerShdw blurRad="63500" dist="50800" dir="10800000">
              <a:prstClr val="black">
                <a:alpha val="50000"/>
              </a:prstClr>
            </a:innerShdw>
            <a:softEdge rad="19050"/>
          </a:effectLst>
        </p:spPr>
      </p:pic>
      <p:sp>
        <p:nvSpPr>
          <p:cNvPr id="13" name="Rectangle 12"/>
          <p:cNvSpPr/>
          <p:nvPr/>
        </p:nvSpPr>
        <p:spPr>
          <a:xfrm>
            <a:off x="442307" y="5094229"/>
            <a:ext cx="4454769" cy="159532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2307" y="3403889"/>
            <a:ext cx="4454769" cy="169034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2307" y="1706711"/>
            <a:ext cx="4454769" cy="169034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2307" y="975"/>
            <a:ext cx="4454769" cy="169034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1923690" y="3458822"/>
            <a:ext cx="1692641" cy="32718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Ellipse 17"/>
          <p:cNvSpPr/>
          <p:nvPr/>
        </p:nvSpPr>
        <p:spPr>
          <a:xfrm>
            <a:off x="1569742" y="1556988"/>
            <a:ext cx="1692641" cy="9625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Ellipse 18"/>
          <p:cNvSpPr/>
          <p:nvPr/>
        </p:nvSpPr>
        <p:spPr>
          <a:xfrm>
            <a:off x="1693168" y="1640990"/>
            <a:ext cx="1692641" cy="11432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Ellipse 19"/>
          <p:cNvSpPr/>
          <p:nvPr/>
        </p:nvSpPr>
        <p:spPr>
          <a:xfrm>
            <a:off x="1668498" y="1738987"/>
            <a:ext cx="1692641" cy="737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ZoneTexte 20"/>
          <p:cNvSpPr txBox="1"/>
          <p:nvPr/>
        </p:nvSpPr>
        <p:spPr>
          <a:xfrm rot="16200000">
            <a:off x="-63458" y="657383"/>
            <a:ext cx="1319592" cy="338554"/>
          </a:xfrm>
          <a:prstGeom prst="rect">
            <a:avLst/>
          </a:prstGeom>
          <a:noFill/>
        </p:spPr>
        <p:txBody>
          <a:bodyPr wrap="none" rtlCol="0">
            <a:spAutoFit/>
          </a:bodyPr>
          <a:lstStyle/>
          <a:p>
            <a:r>
              <a:rPr lang="en-US" sz="1600" dirty="0"/>
              <a:t>Upper crust</a:t>
            </a:r>
          </a:p>
        </p:txBody>
      </p:sp>
      <p:sp>
        <p:nvSpPr>
          <p:cNvPr id="22" name="ZoneTexte 21"/>
          <p:cNvSpPr txBox="1"/>
          <p:nvPr/>
        </p:nvSpPr>
        <p:spPr>
          <a:xfrm rot="16200000">
            <a:off x="-56245" y="2338515"/>
            <a:ext cx="1305165" cy="338554"/>
          </a:xfrm>
          <a:prstGeom prst="rect">
            <a:avLst/>
          </a:prstGeom>
          <a:noFill/>
        </p:spPr>
        <p:txBody>
          <a:bodyPr wrap="none" rtlCol="0">
            <a:spAutoFit/>
          </a:bodyPr>
          <a:lstStyle/>
          <a:p>
            <a:r>
              <a:rPr lang="en-US" sz="1600" dirty="0"/>
              <a:t>Lower crust</a:t>
            </a:r>
          </a:p>
        </p:txBody>
      </p:sp>
      <p:sp>
        <p:nvSpPr>
          <p:cNvPr id="23" name="ZoneTexte 22"/>
          <p:cNvSpPr txBox="1"/>
          <p:nvPr/>
        </p:nvSpPr>
        <p:spPr>
          <a:xfrm rot="16200000">
            <a:off x="-173263" y="4028855"/>
            <a:ext cx="1539204" cy="338554"/>
          </a:xfrm>
          <a:prstGeom prst="rect">
            <a:avLst/>
          </a:prstGeom>
          <a:noFill/>
        </p:spPr>
        <p:txBody>
          <a:bodyPr wrap="none" rtlCol="0">
            <a:spAutoFit/>
          </a:bodyPr>
          <a:lstStyle/>
          <a:p>
            <a:r>
              <a:rPr lang="en-US" sz="1600" dirty="0" err="1"/>
              <a:t>Lithos</a:t>
            </a:r>
            <a:r>
              <a:rPr lang="en-US" sz="1600" dirty="0"/>
              <a:t>. Mantle</a:t>
            </a:r>
          </a:p>
        </p:txBody>
      </p:sp>
      <p:sp>
        <p:nvSpPr>
          <p:cNvPr id="24" name="ZoneTexte 23"/>
          <p:cNvSpPr txBox="1"/>
          <p:nvPr/>
        </p:nvSpPr>
        <p:spPr>
          <a:xfrm rot="16200000">
            <a:off x="-256272" y="5688793"/>
            <a:ext cx="1705219" cy="338554"/>
          </a:xfrm>
          <a:prstGeom prst="rect">
            <a:avLst/>
          </a:prstGeom>
          <a:noFill/>
        </p:spPr>
        <p:txBody>
          <a:bodyPr wrap="square" rtlCol="0">
            <a:spAutoFit/>
          </a:bodyPr>
          <a:lstStyle/>
          <a:p>
            <a:r>
              <a:rPr lang="en-US" sz="1600" dirty="0" err="1"/>
              <a:t>Asthen</a:t>
            </a:r>
            <a:r>
              <a:rPr lang="en-US" sz="1600" dirty="0"/>
              <a:t>. Mantle</a:t>
            </a:r>
          </a:p>
        </p:txBody>
      </p:sp>
      <p:sp>
        <p:nvSpPr>
          <p:cNvPr id="25" name="Rectangle 24"/>
          <p:cNvSpPr/>
          <p:nvPr/>
        </p:nvSpPr>
        <p:spPr>
          <a:xfrm flipH="1">
            <a:off x="55444" y="3412446"/>
            <a:ext cx="4841631" cy="3277107"/>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55445" y="0"/>
            <a:ext cx="4841631" cy="340389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ZoneTexte 26"/>
          <p:cNvSpPr txBox="1"/>
          <p:nvPr/>
        </p:nvSpPr>
        <p:spPr>
          <a:xfrm rot="16200000">
            <a:off x="-703830" y="4869630"/>
            <a:ext cx="1951894" cy="369332"/>
          </a:xfrm>
          <a:prstGeom prst="rect">
            <a:avLst/>
          </a:prstGeom>
          <a:noFill/>
        </p:spPr>
        <p:txBody>
          <a:bodyPr wrap="square" rtlCol="0">
            <a:spAutoFit/>
          </a:bodyPr>
          <a:lstStyle/>
          <a:p>
            <a:r>
              <a:rPr lang="en-US" dirty="0"/>
              <a:t>Mantle Wedge</a:t>
            </a:r>
          </a:p>
        </p:txBody>
      </p:sp>
      <p:sp>
        <p:nvSpPr>
          <p:cNvPr id="28" name="ZoneTexte 27"/>
          <p:cNvSpPr txBox="1"/>
          <p:nvPr/>
        </p:nvSpPr>
        <p:spPr>
          <a:xfrm rot="16200000">
            <a:off x="-1013349" y="1195136"/>
            <a:ext cx="2570931" cy="369332"/>
          </a:xfrm>
          <a:prstGeom prst="rect">
            <a:avLst/>
          </a:prstGeom>
          <a:noFill/>
        </p:spPr>
        <p:txBody>
          <a:bodyPr wrap="square" rtlCol="0">
            <a:spAutoFit/>
          </a:bodyPr>
          <a:lstStyle/>
          <a:p>
            <a:r>
              <a:rPr lang="en-US" dirty="0"/>
              <a:t>Continental Crust</a:t>
            </a:r>
          </a:p>
        </p:txBody>
      </p:sp>
      <p:cxnSp>
        <p:nvCxnSpPr>
          <p:cNvPr id="29" name="Connecteur droit 28"/>
          <p:cNvCxnSpPr>
            <a:stCxn id="17" idx="0"/>
          </p:cNvCxnSpPr>
          <p:nvPr/>
        </p:nvCxnSpPr>
        <p:spPr>
          <a:xfrm flipV="1">
            <a:off x="2770011" y="1795252"/>
            <a:ext cx="19842" cy="1663570"/>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flipV="1">
            <a:off x="2921359" y="1755320"/>
            <a:ext cx="10447" cy="1732572"/>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2582662" y="1786696"/>
            <a:ext cx="19842" cy="1663570"/>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2562819" y="620936"/>
            <a:ext cx="39685" cy="1125279"/>
          </a:xfrm>
          <a:prstGeom prst="line">
            <a:avLst/>
          </a:prstGeom>
          <a:ln w="38100">
            <a:solidFill>
              <a:srgbClr val="E87D37"/>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2652981" y="636898"/>
            <a:ext cx="57676" cy="946636"/>
          </a:xfrm>
          <a:prstGeom prst="line">
            <a:avLst/>
          </a:prstGeom>
          <a:ln w="38100">
            <a:solidFill>
              <a:srgbClr val="C62324"/>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2750168" y="605969"/>
            <a:ext cx="19842" cy="980121"/>
          </a:xfrm>
          <a:prstGeom prst="line">
            <a:avLst/>
          </a:prstGeom>
          <a:ln w="38100">
            <a:solidFill>
              <a:srgbClr val="C62324"/>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H="1">
            <a:off x="2335958" y="627566"/>
            <a:ext cx="19842" cy="980121"/>
          </a:xfrm>
          <a:prstGeom prst="line">
            <a:avLst/>
          </a:prstGeom>
          <a:ln w="38100">
            <a:solidFill>
              <a:srgbClr val="C62324"/>
            </a:solidFill>
          </a:ln>
        </p:spPr>
        <p:style>
          <a:lnRef idx="1">
            <a:schemeClr val="accent1"/>
          </a:lnRef>
          <a:fillRef idx="0">
            <a:schemeClr val="accent1"/>
          </a:fillRef>
          <a:effectRef idx="0">
            <a:schemeClr val="accent1"/>
          </a:effectRef>
          <a:fontRef idx="minor">
            <a:schemeClr val="tx1"/>
          </a:fontRef>
        </p:style>
      </p:cxnSp>
      <p:sp>
        <p:nvSpPr>
          <p:cNvPr id="36" name="Ellipse 35"/>
          <p:cNvSpPr/>
          <p:nvPr/>
        </p:nvSpPr>
        <p:spPr>
          <a:xfrm>
            <a:off x="2283506" y="1707944"/>
            <a:ext cx="914249" cy="7219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ZoneTexte 36"/>
          <p:cNvSpPr txBox="1"/>
          <p:nvPr/>
        </p:nvSpPr>
        <p:spPr>
          <a:xfrm>
            <a:off x="125154" y="6594517"/>
            <a:ext cx="664487" cy="307777"/>
          </a:xfrm>
          <a:prstGeom prst="rect">
            <a:avLst/>
          </a:prstGeom>
          <a:noFill/>
        </p:spPr>
        <p:txBody>
          <a:bodyPr wrap="square" rtlCol="0">
            <a:spAutoFit/>
          </a:bodyPr>
          <a:lstStyle/>
          <a:p>
            <a:r>
              <a:rPr lang="en-US" sz="1400" dirty="0"/>
              <a:t>Slab</a:t>
            </a:r>
          </a:p>
        </p:txBody>
      </p:sp>
      <p:cxnSp>
        <p:nvCxnSpPr>
          <p:cNvPr id="38" name="Connecteur en arc 37"/>
          <p:cNvCxnSpPr/>
          <p:nvPr/>
        </p:nvCxnSpPr>
        <p:spPr>
          <a:xfrm rot="5400000" flipH="1" flipV="1">
            <a:off x="2627675" y="6113130"/>
            <a:ext cx="732535" cy="222424"/>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en arc 38"/>
          <p:cNvCxnSpPr/>
          <p:nvPr/>
        </p:nvCxnSpPr>
        <p:spPr>
          <a:xfrm rot="5400000" flipH="1" flipV="1">
            <a:off x="2256523" y="5970527"/>
            <a:ext cx="1026414" cy="213744"/>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en arc 39"/>
          <p:cNvCxnSpPr/>
          <p:nvPr/>
        </p:nvCxnSpPr>
        <p:spPr>
          <a:xfrm rot="5400000" flipH="1" flipV="1">
            <a:off x="2915926" y="6308779"/>
            <a:ext cx="456506" cy="107152"/>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en arc 40"/>
          <p:cNvCxnSpPr/>
          <p:nvPr/>
        </p:nvCxnSpPr>
        <p:spPr>
          <a:xfrm rot="5400000" flipH="1" flipV="1">
            <a:off x="1513313" y="5337899"/>
            <a:ext cx="2171885" cy="341509"/>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en arc 41"/>
          <p:cNvCxnSpPr/>
          <p:nvPr/>
        </p:nvCxnSpPr>
        <p:spPr>
          <a:xfrm rot="5400000" flipH="1" flipV="1">
            <a:off x="1712018" y="5957108"/>
            <a:ext cx="1169190" cy="97807"/>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en arc 42"/>
          <p:cNvCxnSpPr/>
          <p:nvPr/>
        </p:nvCxnSpPr>
        <p:spPr>
          <a:xfrm rot="5400000" flipH="1" flipV="1">
            <a:off x="1719544" y="6212181"/>
            <a:ext cx="698714" cy="58134"/>
          </a:xfrm>
          <a:prstGeom prst="curvedConnector3">
            <a:avLst>
              <a:gd name="adj1" fmla="val 50000"/>
            </a:avLst>
          </a:prstGeom>
          <a:ln w="76200">
            <a:solidFill>
              <a:schemeClr val="tx2">
                <a:lumMod val="60000"/>
                <a:lumOff val="40000"/>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ZoneTexte 92"/>
          <p:cNvSpPr txBox="1"/>
          <p:nvPr/>
        </p:nvSpPr>
        <p:spPr>
          <a:xfrm>
            <a:off x="3248566" y="5872112"/>
            <a:ext cx="1117614" cy="369332"/>
          </a:xfrm>
          <a:prstGeom prst="rect">
            <a:avLst/>
          </a:prstGeom>
          <a:noFill/>
        </p:spPr>
        <p:txBody>
          <a:bodyPr wrap="none" rtlCol="0">
            <a:spAutoFit/>
          </a:bodyPr>
          <a:lstStyle/>
          <a:p>
            <a:r>
              <a:rPr lang="en-US" b="1" dirty="0">
                <a:solidFill>
                  <a:srgbClr val="70B7D4"/>
                </a:solidFill>
              </a:rPr>
              <a:t>H2O flux</a:t>
            </a:r>
          </a:p>
        </p:txBody>
      </p:sp>
      <p:sp>
        <p:nvSpPr>
          <p:cNvPr id="94" name="ZoneTexte 93"/>
          <p:cNvSpPr txBox="1"/>
          <p:nvPr/>
        </p:nvSpPr>
        <p:spPr>
          <a:xfrm>
            <a:off x="618008" y="3293068"/>
            <a:ext cx="1614546" cy="646331"/>
          </a:xfrm>
          <a:prstGeom prst="rect">
            <a:avLst/>
          </a:prstGeom>
          <a:noFill/>
        </p:spPr>
        <p:txBody>
          <a:bodyPr wrap="square" rtlCol="0">
            <a:spAutoFit/>
          </a:bodyPr>
          <a:lstStyle/>
          <a:p>
            <a:r>
              <a:rPr lang="en-US" b="1" dirty="0">
                <a:solidFill>
                  <a:srgbClr val="E87D37"/>
                </a:solidFill>
              </a:rPr>
              <a:t>Last Mantle Equilibrium</a:t>
            </a:r>
          </a:p>
        </p:txBody>
      </p:sp>
      <p:sp>
        <p:nvSpPr>
          <p:cNvPr id="95" name="Ellipse 94"/>
          <p:cNvSpPr/>
          <p:nvPr/>
        </p:nvSpPr>
        <p:spPr>
          <a:xfrm>
            <a:off x="1933611" y="4879255"/>
            <a:ext cx="1692641" cy="327187"/>
          </a:xfrm>
          <a:prstGeom prst="ellipse">
            <a:avLst/>
          </a:prstGeom>
          <a:noFill/>
          <a:ln w="57150">
            <a:solidFill>
              <a:srgbClr val="FFC000"/>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6" name="ZoneTexte 95"/>
          <p:cNvSpPr txBox="1"/>
          <p:nvPr/>
        </p:nvSpPr>
        <p:spPr>
          <a:xfrm>
            <a:off x="3237547" y="4526367"/>
            <a:ext cx="1518364" cy="369332"/>
          </a:xfrm>
          <a:prstGeom prst="rect">
            <a:avLst/>
          </a:prstGeom>
          <a:noFill/>
        </p:spPr>
        <p:txBody>
          <a:bodyPr wrap="none" rtlCol="0">
            <a:spAutoFit/>
          </a:bodyPr>
          <a:lstStyle/>
          <a:p>
            <a:r>
              <a:rPr lang="en-US" b="1" dirty="0">
                <a:solidFill>
                  <a:srgbClr val="FFC000"/>
                </a:solidFill>
              </a:rPr>
              <a:t>Flux melting</a:t>
            </a:r>
          </a:p>
        </p:txBody>
      </p:sp>
      <p:cxnSp>
        <p:nvCxnSpPr>
          <p:cNvPr id="97" name="Connecteur droit 96"/>
          <p:cNvCxnSpPr/>
          <p:nvPr/>
        </p:nvCxnSpPr>
        <p:spPr>
          <a:xfrm flipH="1" flipV="1">
            <a:off x="2612375" y="3663530"/>
            <a:ext cx="5948" cy="1253487"/>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flipV="1">
            <a:off x="2882730" y="3668821"/>
            <a:ext cx="8488" cy="1122451"/>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3507027" y="1110710"/>
            <a:ext cx="1039067" cy="923330"/>
          </a:xfrm>
          <a:prstGeom prst="rect">
            <a:avLst/>
          </a:prstGeom>
          <a:noFill/>
        </p:spPr>
        <p:txBody>
          <a:bodyPr wrap="none" rtlCol="0">
            <a:spAutoFit/>
          </a:bodyPr>
          <a:lstStyle/>
          <a:p>
            <a:r>
              <a:rPr lang="en-US" b="1" dirty="0">
                <a:solidFill>
                  <a:srgbClr val="C62324"/>
                </a:solidFill>
              </a:rPr>
              <a:t>Shallow</a:t>
            </a:r>
          </a:p>
          <a:p>
            <a:r>
              <a:rPr lang="en-US" b="1" dirty="0">
                <a:solidFill>
                  <a:srgbClr val="C62324"/>
                </a:solidFill>
              </a:rPr>
              <a:t>Crustal</a:t>
            </a:r>
          </a:p>
          <a:p>
            <a:r>
              <a:rPr lang="en-US" b="1" dirty="0">
                <a:solidFill>
                  <a:srgbClr val="C62324"/>
                </a:solidFill>
              </a:rPr>
              <a:t>storage</a:t>
            </a:r>
          </a:p>
        </p:txBody>
      </p:sp>
      <p:sp>
        <p:nvSpPr>
          <p:cNvPr id="3" name="ZoneTexte 2"/>
          <p:cNvSpPr txBox="1"/>
          <p:nvPr/>
        </p:nvSpPr>
        <p:spPr>
          <a:xfrm>
            <a:off x="4888017" y="1525767"/>
            <a:ext cx="2108269" cy="923330"/>
          </a:xfrm>
          <a:prstGeom prst="rect">
            <a:avLst/>
          </a:prstGeom>
          <a:noFill/>
        </p:spPr>
        <p:txBody>
          <a:bodyPr wrap="none" rtlCol="0">
            <a:spAutoFit/>
          </a:bodyPr>
          <a:lstStyle/>
          <a:p>
            <a:r>
              <a:rPr lang="en-US" dirty="0"/>
              <a:t>2-3 </a:t>
            </a:r>
            <a:r>
              <a:rPr lang="en-US" dirty="0" err="1"/>
              <a:t>kbar</a:t>
            </a:r>
            <a:r>
              <a:rPr lang="en-US" dirty="0"/>
              <a:t> (6-8 km),</a:t>
            </a:r>
          </a:p>
          <a:p>
            <a:r>
              <a:rPr lang="en-US" dirty="0"/>
              <a:t>Bechon et al </a:t>
            </a:r>
          </a:p>
          <a:p>
            <a:r>
              <a:rPr lang="en-US" dirty="0"/>
              <a:t>(submitted)</a:t>
            </a:r>
          </a:p>
        </p:txBody>
      </p:sp>
      <p:sp>
        <p:nvSpPr>
          <p:cNvPr id="45" name="ZoneTexte 44"/>
          <p:cNvSpPr txBox="1"/>
          <p:nvPr/>
        </p:nvSpPr>
        <p:spPr>
          <a:xfrm>
            <a:off x="4885751" y="3157859"/>
            <a:ext cx="2029400" cy="646331"/>
          </a:xfrm>
          <a:prstGeom prst="rect">
            <a:avLst/>
          </a:prstGeom>
          <a:noFill/>
        </p:spPr>
        <p:txBody>
          <a:bodyPr wrap="square" rtlCol="0">
            <a:spAutoFit/>
          </a:bodyPr>
          <a:lstStyle/>
          <a:p>
            <a:r>
              <a:rPr lang="en-US" dirty="0"/>
              <a:t>10.5-13.5 </a:t>
            </a:r>
            <a:r>
              <a:rPr lang="en-US" dirty="0" err="1"/>
              <a:t>kbar</a:t>
            </a:r>
            <a:r>
              <a:rPr lang="en-US" dirty="0"/>
              <a:t> (34-43 km)</a:t>
            </a:r>
          </a:p>
        </p:txBody>
      </p:sp>
      <p:sp>
        <p:nvSpPr>
          <p:cNvPr id="46" name="ZoneTexte 45"/>
          <p:cNvSpPr txBox="1"/>
          <p:nvPr/>
        </p:nvSpPr>
        <p:spPr>
          <a:xfrm>
            <a:off x="4862288" y="4881885"/>
            <a:ext cx="2448106" cy="646331"/>
          </a:xfrm>
          <a:prstGeom prst="rect">
            <a:avLst/>
          </a:prstGeom>
          <a:noFill/>
        </p:spPr>
        <p:txBody>
          <a:bodyPr wrap="none" rtlCol="0">
            <a:spAutoFit/>
          </a:bodyPr>
          <a:lstStyle/>
          <a:p>
            <a:r>
              <a:rPr lang="en-US" dirty="0"/>
              <a:t>19 </a:t>
            </a:r>
            <a:r>
              <a:rPr lang="en-US" dirty="0" err="1"/>
              <a:t>kbar</a:t>
            </a:r>
            <a:r>
              <a:rPr lang="en-US" dirty="0"/>
              <a:t> (59 km),</a:t>
            </a:r>
          </a:p>
          <a:p>
            <a:r>
              <a:rPr lang="en-US" dirty="0"/>
              <a:t>Jacques et al (2014)</a:t>
            </a:r>
          </a:p>
        </p:txBody>
      </p:sp>
      <p:sp>
        <p:nvSpPr>
          <p:cNvPr id="47" name="ZoneTexte 46"/>
          <p:cNvSpPr txBox="1"/>
          <p:nvPr/>
        </p:nvSpPr>
        <p:spPr>
          <a:xfrm>
            <a:off x="3546549" y="3097167"/>
            <a:ext cx="1379790" cy="923330"/>
          </a:xfrm>
          <a:prstGeom prst="rect">
            <a:avLst/>
          </a:prstGeom>
          <a:noFill/>
        </p:spPr>
        <p:txBody>
          <a:bodyPr wrap="square" rtlCol="0">
            <a:spAutoFit/>
          </a:bodyPr>
          <a:lstStyle/>
          <a:p>
            <a:r>
              <a:rPr lang="en-US" b="1" dirty="0">
                <a:solidFill>
                  <a:srgbClr val="E87D37"/>
                </a:solidFill>
              </a:rPr>
              <a:t>Possible adiabatic melting</a:t>
            </a:r>
          </a:p>
        </p:txBody>
      </p:sp>
    </p:spTree>
    <p:extLst>
      <p:ext uri="{BB962C8B-B14F-4D97-AF65-F5344CB8AC3E}">
        <p14:creationId xmlns:p14="http://schemas.microsoft.com/office/powerpoint/2010/main" val="2331398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848600" y="685800"/>
            <a:ext cx="2894012" cy="1371600"/>
          </a:xfrm>
        </p:spPr>
        <p:txBody>
          <a:bodyPr/>
          <a:lstStyle/>
          <a:p>
            <a:r>
              <a:rPr lang="en-US" dirty="0"/>
              <a:t>At larger scale</a:t>
            </a:r>
          </a:p>
        </p:txBody>
      </p:sp>
      <p:sp>
        <p:nvSpPr>
          <p:cNvPr id="4" name="Espace réservé du texte 3"/>
          <p:cNvSpPr>
            <a:spLocks noGrp="1"/>
          </p:cNvSpPr>
          <p:nvPr>
            <p:ph type="body" sz="half" idx="2"/>
          </p:nvPr>
        </p:nvSpPr>
        <p:spPr>
          <a:xfrm>
            <a:off x="7848600" y="2209799"/>
            <a:ext cx="2894012" cy="2091267"/>
          </a:xfrm>
        </p:spPr>
        <p:txBody>
          <a:bodyPr>
            <a:normAutofit/>
          </a:bodyPr>
          <a:lstStyle/>
          <a:p>
            <a:pPr marL="285750" indent="-285750">
              <a:buFont typeface="Arial" panose="020B0604020202020204" pitchFamily="34" charset="0"/>
              <a:buChar char="•"/>
            </a:pPr>
            <a:endParaRPr lang="en-US"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86" y="565017"/>
            <a:ext cx="7603314" cy="5753310"/>
          </a:xfrm>
          <a:prstGeom prst="rect">
            <a:avLst/>
          </a:prstGeom>
        </p:spPr>
      </p:pic>
    </p:spTree>
    <p:extLst>
      <p:ext uri="{BB962C8B-B14F-4D97-AF65-F5344CB8AC3E}">
        <p14:creationId xmlns:p14="http://schemas.microsoft.com/office/powerpoint/2010/main" val="3388192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dirty="0"/>
              <a:t>Thank you for your attention</a:t>
            </a:r>
          </a:p>
        </p:txBody>
      </p:sp>
      <p:pic>
        <p:nvPicPr>
          <p:cNvPr id="6" name="Espace réservé pour une image  5"/>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l="1623" r="1623"/>
          <a:stretch>
            <a:fillRect/>
          </a:stretch>
        </p:blipFill>
        <p:spPr/>
      </p:pic>
      <p:sp>
        <p:nvSpPr>
          <p:cNvPr id="5" name="Espace réservé du texte 4"/>
          <p:cNvSpPr>
            <a:spLocks noGrp="1"/>
          </p:cNvSpPr>
          <p:nvPr>
            <p:ph type="body" sz="quarter" idx="14"/>
          </p:nvPr>
        </p:nvSpPr>
        <p:spPr/>
        <p:txBody>
          <a:bodyPr>
            <a:normAutofit fontScale="85000" lnSpcReduction="20000"/>
          </a:bodyPr>
          <a:lstStyle/>
          <a:p>
            <a:r>
              <a:rPr lang="en-US" dirty="0"/>
              <a:t>360° panorama with view on the principal cone of Osorno (left under the clouds), La Picada (center-right) and </a:t>
            </a:r>
            <a:r>
              <a:rPr lang="en-US" dirty="0" err="1"/>
              <a:t>Todos</a:t>
            </a:r>
            <a:r>
              <a:rPr lang="en-US" dirty="0"/>
              <a:t> Los Santos lake (right) from one of the 1790 scoria cone.</a:t>
            </a:r>
          </a:p>
        </p:txBody>
      </p:sp>
    </p:spTree>
    <p:extLst>
      <p:ext uri="{BB962C8B-B14F-4D97-AF65-F5344CB8AC3E}">
        <p14:creationId xmlns:p14="http://schemas.microsoft.com/office/powerpoint/2010/main" val="41882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5846" y="297181"/>
            <a:ext cx="12016154" cy="6111240"/>
          </a:xfrm>
        </p:spPr>
        <p:txBody>
          <a:bodyPr numCol="3">
            <a:noAutofit/>
          </a:bodyPr>
          <a:lstStyle/>
          <a:p>
            <a:r>
              <a:rPr lang="en-US" sz="600" dirty="0">
                <a:solidFill>
                  <a:schemeClr val="bg2">
                    <a:lumMod val="50000"/>
                  </a:schemeClr>
                </a:solidFill>
              </a:rPr>
              <a:t>Bechon T., Billon M., Namur O., </a:t>
            </a:r>
            <a:r>
              <a:rPr lang="en-US" sz="600" dirty="0" err="1">
                <a:solidFill>
                  <a:schemeClr val="bg2">
                    <a:lumMod val="50000"/>
                  </a:schemeClr>
                </a:solidFill>
              </a:rPr>
              <a:t>Bolle</a:t>
            </a:r>
            <a:r>
              <a:rPr lang="en-US" sz="600" dirty="0">
                <a:solidFill>
                  <a:schemeClr val="bg2">
                    <a:lumMod val="50000"/>
                  </a:schemeClr>
                </a:solidFill>
              </a:rPr>
              <a:t> O., </a:t>
            </a:r>
            <a:r>
              <a:rPr lang="en-US" sz="600" dirty="0" err="1">
                <a:solidFill>
                  <a:schemeClr val="bg2">
                    <a:lumMod val="50000"/>
                  </a:schemeClr>
                </a:solidFill>
              </a:rPr>
              <a:t>Fugmann</a:t>
            </a:r>
            <a:r>
              <a:rPr lang="en-US" sz="600" dirty="0">
                <a:solidFill>
                  <a:schemeClr val="bg2">
                    <a:lumMod val="50000"/>
                  </a:schemeClr>
                </a:solidFill>
              </a:rPr>
              <a:t> P., </a:t>
            </a:r>
            <a:r>
              <a:rPr lang="en-US" sz="600" dirty="0" err="1">
                <a:solidFill>
                  <a:schemeClr val="bg2">
                    <a:lumMod val="50000"/>
                  </a:schemeClr>
                </a:solidFill>
              </a:rPr>
              <a:t>Foucart</a:t>
            </a:r>
            <a:r>
              <a:rPr lang="en-US" sz="600" dirty="0">
                <a:solidFill>
                  <a:schemeClr val="bg2">
                    <a:lumMod val="50000"/>
                  </a:schemeClr>
                </a:solidFill>
              </a:rPr>
              <a:t> H., </a:t>
            </a:r>
            <a:r>
              <a:rPr lang="en-US" sz="600" dirty="0" err="1">
                <a:solidFill>
                  <a:schemeClr val="bg2">
                    <a:lumMod val="50000"/>
                  </a:schemeClr>
                </a:solidFill>
              </a:rPr>
              <a:t>Devidal</a:t>
            </a:r>
            <a:r>
              <a:rPr lang="en-US" sz="600" dirty="0">
                <a:solidFill>
                  <a:schemeClr val="bg2">
                    <a:lumMod val="50000"/>
                  </a:schemeClr>
                </a:solidFill>
              </a:rPr>
              <a:t> J-L., </a:t>
            </a:r>
            <a:r>
              <a:rPr lang="en-US" sz="600" dirty="0" err="1">
                <a:solidFill>
                  <a:schemeClr val="bg2">
                    <a:lumMod val="50000"/>
                  </a:schemeClr>
                </a:solidFill>
              </a:rPr>
              <a:t>Delmelle</a:t>
            </a:r>
            <a:r>
              <a:rPr lang="en-US" sz="600" dirty="0">
                <a:solidFill>
                  <a:schemeClr val="bg2">
                    <a:lumMod val="50000"/>
                  </a:schemeClr>
                </a:solidFill>
              </a:rPr>
              <a:t> N., Vander </a:t>
            </a:r>
            <a:r>
              <a:rPr lang="en-US" sz="600" dirty="0" err="1">
                <a:solidFill>
                  <a:schemeClr val="bg2">
                    <a:lumMod val="50000"/>
                  </a:schemeClr>
                </a:solidFill>
              </a:rPr>
              <a:t>Auwera</a:t>
            </a:r>
            <a:r>
              <a:rPr lang="en-US" sz="600" dirty="0">
                <a:solidFill>
                  <a:schemeClr val="bg2">
                    <a:lumMod val="50000"/>
                  </a:schemeClr>
                </a:solidFill>
              </a:rPr>
              <a:t> J. (Submitted). Eruptive products at Osorno (Central </a:t>
            </a:r>
            <a:r>
              <a:rPr lang="en-US" sz="600" dirty="0" err="1">
                <a:solidFill>
                  <a:schemeClr val="bg2">
                    <a:lumMod val="50000"/>
                  </a:schemeClr>
                </a:solidFill>
              </a:rPr>
              <a:t>SouthernVolcanic</a:t>
            </a:r>
            <a:r>
              <a:rPr lang="en-US" sz="600" dirty="0">
                <a:solidFill>
                  <a:schemeClr val="bg2">
                    <a:lumMod val="50000"/>
                  </a:schemeClr>
                </a:solidFill>
              </a:rPr>
              <a:t> Zone, Chile, 41.10°S) were produced by differentiation from a damp primary magma to dacite in the shallow crust. Geochemistry, Geophysics, Geosystems.</a:t>
            </a:r>
          </a:p>
          <a:p>
            <a:r>
              <a:rPr lang="en-US" sz="600" dirty="0" err="1">
                <a:solidFill>
                  <a:schemeClr val="bg2">
                    <a:lumMod val="50000"/>
                  </a:schemeClr>
                </a:solidFill>
              </a:rPr>
              <a:t>Bjerg</a:t>
            </a:r>
            <a:r>
              <a:rPr lang="en-US" sz="600" dirty="0">
                <a:solidFill>
                  <a:schemeClr val="bg2">
                    <a:lumMod val="50000"/>
                  </a:schemeClr>
                </a:solidFill>
              </a:rPr>
              <a:t>, E. A., </a:t>
            </a:r>
            <a:r>
              <a:rPr lang="en-US" sz="600" dirty="0" err="1">
                <a:solidFill>
                  <a:schemeClr val="bg2">
                    <a:lumMod val="50000"/>
                  </a:schemeClr>
                </a:solidFill>
              </a:rPr>
              <a:t>Ntaflos</a:t>
            </a:r>
            <a:r>
              <a:rPr lang="en-US" sz="600" dirty="0">
                <a:solidFill>
                  <a:schemeClr val="bg2">
                    <a:lumMod val="50000"/>
                  </a:schemeClr>
                </a:solidFill>
              </a:rPr>
              <a:t>, T., </a:t>
            </a:r>
            <a:r>
              <a:rPr lang="en-US" sz="600" dirty="0" err="1">
                <a:solidFill>
                  <a:schemeClr val="bg2">
                    <a:lumMod val="50000"/>
                  </a:schemeClr>
                </a:solidFill>
              </a:rPr>
              <a:t>Thöni</a:t>
            </a:r>
            <a:r>
              <a:rPr lang="en-US" sz="600" dirty="0">
                <a:solidFill>
                  <a:schemeClr val="bg2">
                    <a:lumMod val="50000"/>
                  </a:schemeClr>
                </a:solidFill>
              </a:rPr>
              <a:t>, M., </a:t>
            </a:r>
            <a:r>
              <a:rPr lang="en-US" sz="600" dirty="0" err="1">
                <a:solidFill>
                  <a:schemeClr val="bg2">
                    <a:lumMod val="50000"/>
                  </a:schemeClr>
                </a:solidFill>
              </a:rPr>
              <a:t>Aliani</a:t>
            </a:r>
            <a:r>
              <a:rPr lang="en-US" sz="600" dirty="0">
                <a:solidFill>
                  <a:schemeClr val="bg2">
                    <a:lumMod val="50000"/>
                  </a:schemeClr>
                </a:solidFill>
              </a:rPr>
              <a:t>, P., &amp; </a:t>
            </a:r>
            <a:r>
              <a:rPr lang="en-US" sz="600" dirty="0" err="1">
                <a:solidFill>
                  <a:schemeClr val="bg2">
                    <a:lumMod val="50000"/>
                  </a:schemeClr>
                </a:solidFill>
              </a:rPr>
              <a:t>Labudia</a:t>
            </a:r>
            <a:r>
              <a:rPr lang="en-US" sz="600" dirty="0">
                <a:solidFill>
                  <a:schemeClr val="bg2">
                    <a:lumMod val="50000"/>
                  </a:schemeClr>
                </a:solidFill>
              </a:rPr>
              <a:t>, C. H. (2009). Heterogeneous Lithospheric Mantle beneath Northern Patagonia: Evidence from </a:t>
            </a:r>
            <a:r>
              <a:rPr lang="en-US" sz="600" dirty="0" err="1">
                <a:solidFill>
                  <a:schemeClr val="bg2">
                    <a:lumMod val="50000"/>
                  </a:schemeClr>
                </a:solidFill>
              </a:rPr>
              <a:t>Prahuaniyeu</a:t>
            </a:r>
            <a:r>
              <a:rPr lang="en-US" sz="600" dirty="0">
                <a:solidFill>
                  <a:schemeClr val="bg2">
                    <a:lumMod val="50000"/>
                  </a:schemeClr>
                </a:solidFill>
              </a:rPr>
              <a:t> Garnet- and Spinel-Peridotites. </a:t>
            </a:r>
            <a:r>
              <a:rPr lang="en-US" sz="600" i="1" dirty="0">
                <a:solidFill>
                  <a:schemeClr val="bg2">
                    <a:lumMod val="50000"/>
                  </a:schemeClr>
                </a:solidFill>
              </a:rPr>
              <a:t>Journal of Petrology</a:t>
            </a:r>
            <a:r>
              <a:rPr lang="en-US" sz="600" dirty="0">
                <a:solidFill>
                  <a:schemeClr val="bg2">
                    <a:lumMod val="50000"/>
                  </a:schemeClr>
                </a:solidFill>
              </a:rPr>
              <a:t>, </a:t>
            </a:r>
            <a:r>
              <a:rPr lang="en-US" sz="600" i="1" dirty="0">
                <a:solidFill>
                  <a:schemeClr val="bg2">
                    <a:lumMod val="50000"/>
                  </a:schemeClr>
                </a:solidFill>
              </a:rPr>
              <a:t>50</a:t>
            </a:r>
            <a:r>
              <a:rPr lang="en-US" sz="600" dirty="0">
                <a:solidFill>
                  <a:schemeClr val="bg2">
                    <a:lumMod val="50000"/>
                  </a:schemeClr>
                </a:solidFill>
              </a:rPr>
              <a:t>(7), 1267–1298. https://doi.org/10.1093/petrology/egp021</a:t>
            </a:r>
          </a:p>
          <a:p>
            <a:r>
              <a:rPr lang="en-US" sz="600" dirty="0" err="1">
                <a:solidFill>
                  <a:schemeClr val="bg2">
                    <a:lumMod val="50000"/>
                  </a:schemeClr>
                </a:solidFill>
              </a:rPr>
              <a:t>Brasse</a:t>
            </a:r>
            <a:r>
              <a:rPr lang="en-US" sz="600" dirty="0">
                <a:solidFill>
                  <a:schemeClr val="bg2">
                    <a:lumMod val="50000"/>
                  </a:schemeClr>
                </a:solidFill>
              </a:rPr>
              <a:t>, H. (2011). Electromagnetic Images of the South and Central American Subduction Zones. In E. </a:t>
            </a:r>
            <a:r>
              <a:rPr lang="en-US" sz="600" dirty="0" err="1">
                <a:solidFill>
                  <a:schemeClr val="bg2">
                    <a:lumMod val="50000"/>
                  </a:schemeClr>
                </a:solidFill>
              </a:rPr>
              <a:t>Petrovský</a:t>
            </a:r>
            <a:r>
              <a:rPr lang="en-US" sz="600" dirty="0">
                <a:solidFill>
                  <a:schemeClr val="bg2">
                    <a:lumMod val="50000"/>
                  </a:schemeClr>
                </a:solidFill>
              </a:rPr>
              <a:t>, D. </a:t>
            </a:r>
            <a:r>
              <a:rPr lang="en-US" sz="600" dirty="0" err="1">
                <a:solidFill>
                  <a:schemeClr val="bg2">
                    <a:lumMod val="50000"/>
                  </a:schemeClr>
                </a:solidFill>
              </a:rPr>
              <a:t>Ivers</a:t>
            </a:r>
            <a:r>
              <a:rPr lang="en-US" sz="600" dirty="0">
                <a:solidFill>
                  <a:schemeClr val="bg2">
                    <a:lumMod val="50000"/>
                  </a:schemeClr>
                </a:solidFill>
              </a:rPr>
              <a:t>, T. </a:t>
            </a:r>
            <a:r>
              <a:rPr lang="en-US" sz="600" dirty="0" err="1">
                <a:solidFill>
                  <a:schemeClr val="bg2">
                    <a:lumMod val="50000"/>
                  </a:schemeClr>
                </a:solidFill>
              </a:rPr>
              <a:t>Harinarayana</a:t>
            </a:r>
            <a:r>
              <a:rPr lang="en-US" sz="600" dirty="0">
                <a:solidFill>
                  <a:schemeClr val="bg2">
                    <a:lumMod val="50000"/>
                  </a:schemeClr>
                </a:solidFill>
              </a:rPr>
              <a:t>, &amp; E. Herrero-</a:t>
            </a:r>
            <a:r>
              <a:rPr lang="en-US" sz="600" dirty="0" err="1">
                <a:solidFill>
                  <a:schemeClr val="bg2">
                    <a:lumMod val="50000"/>
                  </a:schemeClr>
                </a:solidFill>
              </a:rPr>
              <a:t>Bervera</a:t>
            </a:r>
            <a:r>
              <a:rPr lang="en-US" sz="600" dirty="0">
                <a:solidFill>
                  <a:schemeClr val="bg2">
                    <a:lumMod val="50000"/>
                  </a:schemeClr>
                </a:solidFill>
              </a:rPr>
              <a:t> (Eds.), </a:t>
            </a:r>
            <a:r>
              <a:rPr lang="en-US" sz="600" i="1" dirty="0">
                <a:solidFill>
                  <a:schemeClr val="bg2">
                    <a:lumMod val="50000"/>
                  </a:schemeClr>
                </a:solidFill>
              </a:rPr>
              <a:t>The Earth’s Magnetic Interior</a:t>
            </a:r>
            <a:r>
              <a:rPr lang="en-US" sz="600" dirty="0">
                <a:solidFill>
                  <a:schemeClr val="bg2">
                    <a:lumMod val="50000"/>
                  </a:schemeClr>
                </a:solidFill>
              </a:rPr>
              <a:t> (pp. 43–81). Dordrecht: Springer Netherlands. https://doi.org/10.1007/978-94-007-0323-0_4</a:t>
            </a:r>
          </a:p>
          <a:p>
            <a:r>
              <a:rPr lang="en-US" sz="600" dirty="0" err="1">
                <a:solidFill>
                  <a:schemeClr val="bg2">
                    <a:lumMod val="50000"/>
                  </a:schemeClr>
                </a:solidFill>
              </a:rPr>
              <a:t>Bucchi</a:t>
            </a:r>
            <a:r>
              <a:rPr lang="en-US" sz="600" dirty="0">
                <a:solidFill>
                  <a:schemeClr val="bg2">
                    <a:lumMod val="50000"/>
                  </a:schemeClr>
                </a:solidFill>
              </a:rPr>
              <a:t>, F., Lara, L. E., &amp; Gutiérrez, F. (2015). The </a:t>
            </a:r>
            <a:r>
              <a:rPr lang="en-US" sz="600" dirty="0" err="1">
                <a:solidFill>
                  <a:schemeClr val="bg2">
                    <a:lumMod val="50000"/>
                  </a:schemeClr>
                </a:solidFill>
              </a:rPr>
              <a:t>Carrán</a:t>
            </a:r>
            <a:r>
              <a:rPr lang="en-US" sz="600" dirty="0">
                <a:solidFill>
                  <a:schemeClr val="bg2">
                    <a:lumMod val="50000"/>
                  </a:schemeClr>
                </a:solidFill>
              </a:rPr>
              <a:t>–Los </a:t>
            </a:r>
            <a:r>
              <a:rPr lang="en-US" sz="600" dirty="0" err="1">
                <a:solidFill>
                  <a:schemeClr val="bg2">
                    <a:lumMod val="50000"/>
                  </a:schemeClr>
                </a:solidFill>
              </a:rPr>
              <a:t>Venados</a:t>
            </a:r>
            <a:r>
              <a:rPr lang="en-US" sz="600" dirty="0">
                <a:solidFill>
                  <a:schemeClr val="bg2">
                    <a:lumMod val="50000"/>
                  </a:schemeClr>
                </a:solidFill>
              </a:rPr>
              <a:t> volcanic field and its relationship with coeval and nearby polygenetic volcanism in an intra-arc setting. </a:t>
            </a:r>
            <a:r>
              <a:rPr lang="en-US" sz="600" i="1" dirty="0">
                <a:solidFill>
                  <a:schemeClr val="bg2">
                    <a:lumMod val="50000"/>
                  </a:schemeClr>
                </a:solidFill>
              </a:rPr>
              <a:t>Journal of Volcanology and Geothermal Research</a:t>
            </a:r>
            <a:r>
              <a:rPr lang="en-US" sz="600" dirty="0">
                <a:solidFill>
                  <a:schemeClr val="bg2">
                    <a:lumMod val="50000"/>
                  </a:schemeClr>
                </a:solidFill>
              </a:rPr>
              <a:t>, </a:t>
            </a:r>
            <a:r>
              <a:rPr lang="en-US" sz="600" i="1" dirty="0">
                <a:solidFill>
                  <a:schemeClr val="bg2">
                    <a:lumMod val="50000"/>
                  </a:schemeClr>
                </a:solidFill>
              </a:rPr>
              <a:t>308</a:t>
            </a:r>
            <a:r>
              <a:rPr lang="en-US" sz="600" dirty="0">
                <a:solidFill>
                  <a:schemeClr val="bg2">
                    <a:lumMod val="50000"/>
                  </a:schemeClr>
                </a:solidFill>
              </a:rPr>
              <a:t>, 70–81. </a:t>
            </a:r>
            <a:r>
              <a:rPr lang="en-US" sz="600" dirty="0">
                <a:solidFill>
                  <a:schemeClr val="bg2">
                    <a:lumMod val="50000"/>
                  </a:schemeClr>
                </a:solidFill>
                <a:hlinkClick r:id="rId2"/>
              </a:rPr>
              <a:t>https://doi.org/10.1016/j.jvolgeores.2015.10.013</a:t>
            </a:r>
            <a:endParaRPr lang="en-US" sz="600" dirty="0">
              <a:solidFill>
                <a:schemeClr val="bg2">
                  <a:lumMod val="50000"/>
                </a:schemeClr>
              </a:solidFill>
            </a:endParaRPr>
          </a:p>
          <a:p>
            <a:r>
              <a:rPr lang="fr-FR" sz="600" dirty="0">
                <a:solidFill>
                  <a:schemeClr val="bg2">
                    <a:lumMod val="50000"/>
                  </a:schemeClr>
                </a:solidFill>
              </a:rPr>
              <a:t>Ganne, J., &amp; Feng, X. (2017). </a:t>
            </a:r>
            <a:r>
              <a:rPr lang="fr-FR" sz="600" dirty="0" err="1">
                <a:solidFill>
                  <a:schemeClr val="bg2">
                    <a:lumMod val="50000"/>
                  </a:schemeClr>
                </a:solidFill>
              </a:rPr>
              <a:t>Primary</a:t>
            </a:r>
            <a:r>
              <a:rPr lang="fr-FR" sz="600" dirty="0">
                <a:solidFill>
                  <a:schemeClr val="bg2">
                    <a:lumMod val="50000"/>
                  </a:schemeClr>
                </a:solidFill>
              </a:rPr>
              <a:t> magmas and </a:t>
            </a:r>
            <a:r>
              <a:rPr lang="fr-FR" sz="600" dirty="0" err="1">
                <a:solidFill>
                  <a:schemeClr val="bg2">
                    <a:lumMod val="50000"/>
                  </a:schemeClr>
                </a:solidFill>
              </a:rPr>
              <a:t>mantle</a:t>
            </a:r>
            <a:r>
              <a:rPr lang="fr-FR" sz="600" dirty="0">
                <a:solidFill>
                  <a:schemeClr val="bg2">
                    <a:lumMod val="50000"/>
                  </a:schemeClr>
                </a:solidFill>
              </a:rPr>
              <a:t> </a:t>
            </a:r>
            <a:r>
              <a:rPr lang="fr-FR" sz="600" dirty="0" err="1">
                <a:solidFill>
                  <a:schemeClr val="bg2">
                    <a:lumMod val="50000"/>
                  </a:schemeClr>
                </a:solidFill>
              </a:rPr>
              <a:t>temperatures</a:t>
            </a:r>
            <a:r>
              <a:rPr lang="fr-FR" sz="600" dirty="0">
                <a:solidFill>
                  <a:schemeClr val="bg2">
                    <a:lumMod val="50000"/>
                  </a:schemeClr>
                </a:solidFill>
              </a:rPr>
              <a:t> </a:t>
            </a:r>
            <a:r>
              <a:rPr lang="fr-FR" sz="600" dirty="0" err="1">
                <a:solidFill>
                  <a:schemeClr val="bg2">
                    <a:lumMod val="50000"/>
                  </a:schemeClr>
                </a:solidFill>
              </a:rPr>
              <a:t>through</a:t>
            </a:r>
            <a:r>
              <a:rPr lang="fr-FR" sz="600" dirty="0">
                <a:solidFill>
                  <a:schemeClr val="bg2">
                    <a:lumMod val="50000"/>
                  </a:schemeClr>
                </a:solidFill>
              </a:rPr>
              <a:t> time. </a:t>
            </a:r>
            <a:r>
              <a:rPr lang="fr-FR" sz="600" dirty="0" err="1">
                <a:solidFill>
                  <a:schemeClr val="bg2">
                    <a:lumMod val="50000"/>
                  </a:schemeClr>
                </a:solidFill>
              </a:rPr>
              <a:t>Geochemistry</a:t>
            </a:r>
            <a:r>
              <a:rPr lang="fr-FR" sz="600" dirty="0">
                <a:solidFill>
                  <a:schemeClr val="bg2">
                    <a:lumMod val="50000"/>
                  </a:schemeClr>
                </a:solidFill>
              </a:rPr>
              <a:t>, </a:t>
            </a:r>
            <a:r>
              <a:rPr lang="fr-FR" sz="600" dirty="0" err="1">
                <a:solidFill>
                  <a:schemeClr val="bg2">
                    <a:lumMod val="50000"/>
                  </a:schemeClr>
                </a:solidFill>
              </a:rPr>
              <a:t>Geophysics</a:t>
            </a:r>
            <a:r>
              <a:rPr lang="fr-FR" sz="600" dirty="0">
                <a:solidFill>
                  <a:schemeClr val="bg2">
                    <a:lumMod val="50000"/>
                  </a:schemeClr>
                </a:solidFill>
              </a:rPr>
              <a:t>, </a:t>
            </a:r>
            <a:r>
              <a:rPr lang="fr-FR" sz="600" dirty="0" err="1">
                <a:solidFill>
                  <a:schemeClr val="bg2">
                    <a:lumMod val="50000"/>
                  </a:schemeClr>
                </a:solidFill>
              </a:rPr>
              <a:t>Geosystems</a:t>
            </a:r>
            <a:r>
              <a:rPr lang="fr-FR" sz="600" dirty="0">
                <a:solidFill>
                  <a:schemeClr val="bg2">
                    <a:lumMod val="50000"/>
                  </a:schemeClr>
                </a:solidFill>
              </a:rPr>
              <a:t>, 18(3), 872–888. https://doi.org/10.1002/2016GC006787</a:t>
            </a:r>
            <a:endParaRPr lang="en-US" sz="600" dirty="0">
              <a:solidFill>
                <a:schemeClr val="bg2">
                  <a:lumMod val="50000"/>
                </a:schemeClr>
              </a:solidFill>
            </a:endParaRPr>
          </a:p>
          <a:p>
            <a:r>
              <a:rPr lang="en-US" sz="600" dirty="0" err="1">
                <a:solidFill>
                  <a:schemeClr val="bg2">
                    <a:lumMod val="50000"/>
                  </a:schemeClr>
                </a:solidFill>
              </a:rPr>
              <a:t>Gerlach</a:t>
            </a:r>
            <a:r>
              <a:rPr lang="en-US" sz="600" dirty="0">
                <a:solidFill>
                  <a:schemeClr val="bg2">
                    <a:lumMod val="50000"/>
                  </a:schemeClr>
                </a:solidFill>
              </a:rPr>
              <a:t>, D. C. (1985). GEOCHEMISTRY AND PETROLOGY OF RECENT VOLCANICS OF THE PUYEHUE-CORDON CAULLE AREA, CHILE (40.5 0S), 401.</a:t>
            </a:r>
          </a:p>
          <a:p>
            <a:r>
              <a:rPr lang="en-US" sz="600" dirty="0">
                <a:solidFill>
                  <a:schemeClr val="bg2">
                    <a:lumMod val="50000"/>
                  </a:schemeClr>
                </a:solidFill>
              </a:rPr>
              <a:t>Glover, P. W. J., Hole, M. J., &amp; </a:t>
            </a:r>
            <a:r>
              <a:rPr lang="en-US" sz="600" dirty="0" err="1">
                <a:solidFill>
                  <a:schemeClr val="bg2">
                    <a:lumMod val="50000"/>
                  </a:schemeClr>
                </a:solidFill>
              </a:rPr>
              <a:t>Pous</a:t>
            </a:r>
            <a:r>
              <a:rPr lang="en-US" sz="600" dirty="0">
                <a:solidFill>
                  <a:schemeClr val="bg2">
                    <a:lumMod val="50000"/>
                  </a:schemeClr>
                </a:solidFill>
              </a:rPr>
              <a:t>, J. (2000). A modified Archie’s law for two conducting phases.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180</a:t>
            </a:r>
            <a:r>
              <a:rPr lang="en-US" sz="600" dirty="0">
                <a:solidFill>
                  <a:schemeClr val="bg2">
                    <a:lumMod val="50000"/>
                  </a:schemeClr>
                </a:solidFill>
              </a:rPr>
              <a:t>(3), 369–383. https://doi.org/10.1016/S0012-821X(00)00168-0</a:t>
            </a:r>
          </a:p>
          <a:p>
            <a:r>
              <a:rPr lang="en-US" sz="600" dirty="0">
                <a:solidFill>
                  <a:schemeClr val="bg2">
                    <a:lumMod val="50000"/>
                  </a:schemeClr>
                </a:solidFill>
              </a:rPr>
              <a:t>ten </a:t>
            </a:r>
            <a:r>
              <a:rPr lang="en-US" sz="600" dirty="0" err="1">
                <a:solidFill>
                  <a:schemeClr val="bg2">
                    <a:lumMod val="50000"/>
                  </a:schemeClr>
                </a:solidFill>
              </a:rPr>
              <a:t>Grotenhuis</a:t>
            </a:r>
            <a:r>
              <a:rPr lang="en-US" sz="600" dirty="0">
                <a:solidFill>
                  <a:schemeClr val="bg2">
                    <a:lumMod val="50000"/>
                  </a:schemeClr>
                </a:solidFill>
              </a:rPr>
              <a:t>, S. M., Drury, M. R., </a:t>
            </a:r>
            <a:r>
              <a:rPr lang="en-US" sz="600" dirty="0" err="1">
                <a:solidFill>
                  <a:schemeClr val="bg2">
                    <a:lumMod val="50000"/>
                  </a:schemeClr>
                </a:solidFill>
              </a:rPr>
              <a:t>Spiers</a:t>
            </a:r>
            <a:r>
              <a:rPr lang="en-US" sz="600" dirty="0">
                <a:solidFill>
                  <a:schemeClr val="bg2">
                    <a:lumMod val="50000"/>
                  </a:schemeClr>
                </a:solidFill>
              </a:rPr>
              <a:t>, C. J., &amp; Peach, C. J. (2005). Melt distribution in olivine rocks based on electrical conductivity measurements. </a:t>
            </a:r>
            <a:r>
              <a:rPr lang="en-US" sz="600" i="1" dirty="0">
                <a:solidFill>
                  <a:schemeClr val="bg2">
                    <a:lumMod val="50000"/>
                  </a:schemeClr>
                </a:solidFill>
              </a:rPr>
              <a:t>Journal of Geophysical Research: Solid Earth</a:t>
            </a:r>
            <a:r>
              <a:rPr lang="en-US" sz="600" dirty="0">
                <a:solidFill>
                  <a:schemeClr val="bg2">
                    <a:lumMod val="50000"/>
                  </a:schemeClr>
                </a:solidFill>
              </a:rPr>
              <a:t>, </a:t>
            </a:r>
            <a:r>
              <a:rPr lang="en-US" sz="600" i="1" dirty="0">
                <a:solidFill>
                  <a:schemeClr val="bg2">
                    <a:lumMod val="50000"/>
                  </a:schemeClr>
                </a:solidFill>
              </a:rPr>
              <a:t>110</a:t>
            </a:r>
            <a:r>
              <a:rPr lang="en-US" sz="600" dirty="0">
                <a:solidFill>
                  <a:schemeClr val="bg2">
                    <a:lumMod val="50000"/>
                  </a:schemeClr>
                </a:solidFill>
              </a:rPr>
              <a:t>(B12). https://doi.org/10.1029/2004JB003462</a:t>
            </a:r>
          </a:p>
          <a:p>
            <a:r>
              <a:rPr lang="en-US" sz="600" dirty="0">
                <a:solidFill>
                  <a:schemeClr val="bg2">
                    <a:lumMod val="50000"/>
                  </a:schemeClr>
                </a:solidFill>
              </a:rPr>
              <a:t>Hickey-Vargas, R., Sun, M., &amp; </a:t>
            </a:r>
            <a:r>
              <a:rPr lang="en-US" sz="600" dirty="0" err="1">
                <a:solidFill>
                  <a:schemeClr val="bg2">
                    <a:lumMod val="50000"/>
                  </a:schemeClr>
                </a:solidFill>
              </a:rPr>
              <a:t>Holbik</a:t>
            </a:r>
            <a:r>
              <a:rPr lang="en-US" sz="600" dirty="0">
                <a:solidFill>
                  <a:schemeClr val="bg2">
                    <a:lumMod val="50000"/>
                  </a:schemeClr>
                </a:solidFill>
              </a:rPr>
              <a:t>, S. (2016). Geochemistry of basalts from small eruptive centers near </a:t>
            </a:r>
            <a:r>
              <a:rPr lang="en-US" sz="600" dirty="0" err="1">
                <a:solidFill>
                  <a:schemeClr val="bg2">
                    <a:lumMod val="50000"/>
                  </a:schemeClr>
                </a:solidFill>
              </a:rPr>
              <a:t>Villarrica</a:t>
            </a:r>
            <a:r>
              <a:rPr lang="en-US" sz="600" dirty="0">
                <a:solidFill>
                  <a:schemeClr val="bg2">
                    <a:lumMod val="50000"/>
                  </a:schemeClr>
                </a:solidFill>
              </a:rPr>
              <a:t> stratovolcano, Chile: Evidence for lithospheric mantle components in continental arc magmas. </a:t>
            </a:r>
            <a:r>
              <a:rPr lang="en-US" sz="600" i="1" dirty="0" err="1">
                <a:solidFill>
                  <a:schemeClr val="bg2">
                    <a:lumMod val="50000"/>
                  </a:schemeClr>
                </a:solidFill>
              </a:rPr>
              <a:t>Geochimica</a:t>
            </a:r>
            <a:r>
              <a:rPr lang="en-US" sz="600" i="1" dirty="0">
                <a:solidFill>
                  <a:schemeClr val="bg2">
                    <a:lumMod val="50000"/>
                  </a:schemeClr>
                </a:solidFill>
              </a:rPr>
              <a:t> et </a:t>
            </a:r>
            <a:r>
              <a:rPr lang="en-US" sz="600" i="1" dirty="0" err="1">
                <a:solidFill>
                  <a:schemeClr val="bg2">
                    <a:lumMod val="50000"/>
                  </a:schemeClr>
                </a:solidFill>
              </a:rPr>
              <a:t>Cosmochimica</a:t>
            </a:r>
            <a:r>
              <a:rPr lang="en-US" sz="600" i="1" dirty="0">
                <a:solidFill>
                  <a:schemeClr val="bg2">
                    <a:lumMod val="50000"/>
                  </a:schemeClr>
                </a:solidFill>
              </a:rPr>
              <a:t> </a:t>
            </a:r>
            <a:r>
              <a:rPr lang="en-US" sz="600" i="1" dirty="0" err="1">
                <a:solidFill>
                  <a:schemeClr val="bg2">
                    <a:lumMod val="50000"/>
                  </a:schemeClr>
                </a:solidFill>
              </a:rPr>
              <a:t>Acta</a:t>
            </a:r>
            <a:r>
              <a:rPr lang="en-US" sz="600" dirty="0">
                <a:solidFill>
                  <a:schemeClr val="bg2">
                    <a:lumMod val="50000"/>
                  </a:schemeClr>
                </a:solidFill>
              </a:rPr>
              <a:t>, </a:t>
            </a:r>
            <a:r>
              <a:rPr lang="en-US" sz="600" i="1" dirty="0">
                <a:solidFill>
                  <a:schemeClr val="bg2">
                    <a:lumMod val="50000"/>
                  </a:schemeClr>
                </a:solidFill>
              </a:rPr>
              <a:t>185</a:t>
            </a:r>
            <a:r>
              <a:rPr lang="en-US" sz="600" dirty="0">
                <a:solidFill>
                  <a:schemeClr val="bg2">
                    <a:lumMod val="50000"/>
                  </a:schemeClr>
                </a:solidFill>
              </a:rPr>
              <a:t>, 358–382. https://doi.org/10.1016/j.gca.2016.03.033</a:t>
            </a:r>
          </a:p>
          <a:p>
            <a:r>
              <a:rPr lang="en-US" sz="600" dirty="0">
                <a:solidFill>
                  <a:schemeClr val="bg2">
                    <a:lumMod val="50000"/>
                  </a:schemeClr>
                </a:solidFill>
              </a:rPr>
              <a:t>Hickey-Vargas, Rosemary, </a:t>
            </a:r>
            <a:r>
              <a:rPr lang="en-US" sz="600" dirty="0" err="1">
                <a:solidFill>
                  <a:schemeClr val="bg2">
                    <a:lumMod val="50000"/>
                  </a:schemeClr>
                </a:solidFill>
              </a:rPr>
              <a:t>Holbik</a:t>
            </a:r>
            <a:r>
              <a:rPr lang="en-US" sz="600" dirty="0">
                <a:solidFill>
                  <a:schemeClr val="bg2">
                    <a:lumMod val="50000"/>
                  </a:schemeClr>
                </a:solidFill>
              </a:rPr>
              <a:t>, S., </a:t>
            </a:r>
            <a:r>
              <a:rPr lang="en-US" sz="600" dirty="0" err="1">
                <a:solidFill>
                  <a:schemeClr val="bg2">
                    <a:lumMod val="50000"/>
                  </a:schemeClr>
                </a:solidFill>
              </a:rPr>
              <a:t>Tormey</a:t>
            </a:r>
            <a:r>
              <a:rPr lang="en-US" sz="600" dirty="0">
                <a:solidFill>
                  <a:schemeClr val="bg2">
                    <a:lumMod val="50000"/>
                  </a:schemeClr>
                </a:solidFill>
              </a:rPr>
              <a:t>, D., Frey, F. A., &amp; Moreno </a:t>
            </a:r>
            <a:r>
              <a:rPr lang="en-US" sz="600" dirty="0" err="1">
                <a:solidFill>
                  <a:schemeClr val="bg2">
                    <a:lumMod val="50000"/>
                  </a:schemeClr>
                </a:solidFill>
              </a:rPr>
              <a:t>Roa</a:t>
            </a:r>
            <a:r>
              <a:rPr lang="en-US" sz="600" dirty="0">
                <a:solidFill>
                  <a:schemeClr val="bg2">
                    <a:lumMod val="50000"/>
                  </a:schemeClr>
                </a:solidFill>
              </a:rPr>
              <a:t>, H. (2016). Basaltic rocks from the Andean Southern Volcanic Zone: Insights from the comparison of along-strike and small-scale geochemical variations and their sources. </a:t>
            </a:r>
            <a:r>
              <a:rPr lang="en-US" sz="600" i="1" dirty="0" err="1">
                <a:solidFill>
                  <a:schemeClr val="bg2">
                    <a:lumMod val="50000"/>
                  </a:schemeClr>
                </a:solidFill>
              </a:rPr>
              <a:t>Lithos</a:t>
            </a:r>
            <a:r>
              <a:rPr lang="en-US" sz="600" dirty="0">
                <a:solidFill>
                  <a:schemeClr val="bg2">
                    <a:lumMod val="50000"/>
                  </a:schemeClr>
                </a:solidFill>
              </a:rPr>
              <a:t>, </a:t>
            </a:r>
            <a:r>
              <a:rPr lang="en-US" sz="600" i="1" dirty="0">
                <a:solidFill>
                  <a:schemeClr val="bg2">
                    <a:lumMod val="50000"/>
                  </a:schemeClr>
                </a:solidFill>
              </a:rPr>
              <a:t>258–259</a:t>
            </a:r>
            <a:r>
              <a:rPr lang="en-US" sz="600" dirty="0">
                <a:solidFill>
                  <a:schemeClr val="bg2">
                    <a:lumMod val="50000"/>
                  </a:schemeClr>
                </a:solidFill>
              </a:rPr>
              <a:t>, 115–132. https://doi.org/10.1016/j.lithos.2016.04.014</a:t>
            </a:r>
          </a:p>
          <a:p>
            <a:r>
              <a:rPr lang="en-US" sz="600" dirty="0">
                <a:solidFill>
                  <a:schemeClr val="bg2">
                    <a:lumMod val="50000"/>
                  </a:schemeClr>
                </a:solidFill>
              </a:rPr>
              <a:t>Hirose, K., &amp; Kushiro, I. (1993). Partial melting of dry peridotites at high pressures: Determination of compositions of melts segregated from peridotite using aggregates of diamond.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114</a:t>
            </a:r>
            <a:r>
              <a:rPr lang="en-US" sz="600" dirty="0">
                <a:solidFill>
                  <a:schemeClr val="bg2">
                    <a:lumMod val="50000"/>
                  </a:schemeClr>
                </a:solidFill>
              </a:rPr>
              <a:t>(4), 477–489. https://doi.org/10.1016/0012-821X(93)90077-M</a:t>
            </a:r>
          </a:p>
          <a:p>
            <a:r>
              <a:rPr lang="en-US" sz="600" dirty="0" err="1">
                <a:solidFill>
                  <a:schemeClr val="bg2">
                    <a:lumMod val="50000"/>
                  </a:schemeClr>
                </a:solidFill>
              </a:rPr>
              <a:t>Hirschmann</a:t>
            </a:r>
            <a:r>
              <a:rPr lang="en-US" sz="600" dirty="0">
                <a:solidFill>
                  <a:schemeClr val="bg2">
                    <a:lumMod val="50000"/>
                  </a:schemeClr>
                </a:solidFill>
              </a:rPr>
              <a:t>, M. M. (2000). Mantle solidus: Experimental constraints and the effects of peridotite composition: MANTLE SOLIDUS. </a:t>
            </a:r>
            <a:r>
              <a:rPr lang="en-US" sz="600" i="1" dirty="0">
                <a:solidFill>
                  <a:schemeClr val="bg2">
                    <a:lumMod val="50000"/>
                  </a:schemeClr>
                </a:solidFill>
              </a:rPr>
              <a:t>Geochemistry, Geophysics, Geosystems</a:t>
            </a:r>
            <a:r>
              <a:rPr lang="en-US" sz="600" dirty="0">
                <a:solidFill>
                  <a:schemeClr val="bg2">
                    <a:lumMod val="50000"/>
                  </a:schemeClr>
                </a:solidFill>
              </a:rPr>
              <a:t>, </a:t>
            </a:r>
            <a:r>
              <a:rPr lang="en-US" sz="600" i="1" dirty="0">
                <a:solidFill>
                  <a:schemeClr val="bg2">
                    <a:lumMod val="50000"/>
                  </a:schemeClr>
                </a:solidFill>
              </a:rPr>
              <a:t>1</a:t>
            </a:r>
            <a:r>
              <a:rPr lang="en-US" sz="600" dirty="0">
                <a:solidFill>
                  <a:schemeClr val="bg2">
                    <a:lumMod val="50000"/>
                  </a:schemeClr>
                </a:solidFill>
              </a:rPr>
              <a:t>(10), n/a-n/a. https://doi.org/10.1029/2000GC000070</a:t>
            </a:r>
          </a:p>
          <a:p>
            <a:r>
              <a:rPr lang="en-US" sz="600" dirty="0">
                <a:solidFill>
                  <a:schemeClr val="bg2">
                    <a:lumMod val="50000"/>
                  </a:schemeClr>
                </a:solidFill>
              </a:rPr>
              <a:t>Jacques, G., </a:t>
            </a:r>
            <a:r>
              <a:rPr lang="en-US" sz="600" dirty="0" err="1">
                <a:solidFill>
                  <a:schemeClr val="bg2">
                    <a:lumMod val="50000"/>
                  </a:schemeClr>
                </a:solidFill>
              </a:rPr>
              <a:t>Hoernle</a:t>
            </a:r>
            <a:r>
              <a:rPr lang="en-US" sz="600" dirty="0">
                <a:solidFill>
                  <a:schemeClr val="bg2">
                    <a:lumMod val="50000"/>
                  </a:schemeClr>
                </a:solidFill>
              </a:rPr>
              <a:t>, K., Gill, J., </a:t>
            </a:r>
            <a:r>
              <a:rPr lang="en-US" sz="600" dirty="0" err="1">
                <a:solidFill>
                  <a:schemeClr val="bg2">
                    <a:lumMod val="50000"/>
                  </a:schemeClr>
                </a:solidFill>
              </a:rPr>
              <a:t>Wehrmann</a:t>
            </a:r>
            <a:r>
              <a:rPr lang="en-US" sz="600" dirty="0">
                <a:solidFill>
                  <a:schemeClr val="bg2">
                    <a:lumMod val="50000"/>
                  </a:schemeClr>
                </a:solidFill>
              </a:rPr>
              <a:t>, H., </a:t>
            </a:r>
            <a:r>
              <a:rPr lang="en-US" sz="600" dirty="0" err="1">
                <a:solidFill>
                  <a:schemeClr val="bg2">
                    <a:lumMod val="50000"/>
                  </a:schemeClr>
                </a:solidFill>
              </a:rPr>
              <a:t>Bindeman</a:t>
            </a:r>
            <a:r>
              <a:rPr lang="en-US" sz="600" dirty="0">
                <a:solidFill>
                  <a:schemeClr val="bg2">
                    <a:lumMod val="50000"/>
                  </a:schemeClr>
                </a:solidFill>
              </a:rPr>
              <a:t>, I., &amp; Lara, L. E. (2014). Geochemical variations in the Central Southern Volcanic Zone, Chile (38–43°S): The role of fluids in generating arc magmas. </a:t>
            </a:r>
            <a:r>
              <a:rPr lang="en-US" sz="600" i="1" dirty="0">
                <a:solidFill>
                  <a:schemeClr val="bg2">
                    <a:lumMod val="50000"/>
                  </a:schemeClr>
                </a:solidFill>
              </a:rPr>
              <a:t>Chemical Geology</a:t>
            </a:r>
            <a:r>
              <a:rPr lang="en-US" sz="600" dirty="0">
                <a:solidFill>
                  <a:schemeClr val="bg2">
                    <a:lumMod val="50000"/>
                  </a:schemeClr>
                </a:solidFill>
              </a:rPr>
              <a:t>, </a:t>
            </a:r>
            <a:r>
              <a:rPr lang="en-US" sz="600" i="1" dirty="0">
                <a:solidFill>
                  <a:schemeClr val="bg2">
                    <a:lumMod val="50000"/>
                  </a:schemeClr>
                </a:solidFill>
              </a:rPr>
              <a:t>371</a:t>
            </a:r>
            <a:r>
              <a:rPr lang="en-US" sz="600" dirty="0">
                <a:solidFill>
                  <a:schemeClr val="bg2">
                    <a:lumMod val="50000"/>
                  </a:schemeClr>
                </a:solidFill>
              </a:rPr>
              <a:t>, 27–45. https://doi.org/10.1016/j.chemgeo.2014.01.015</a:t>
            </a:r>
          </a:p>
          <a:p>
            <a:r>
              <a:rPr lang="en-US" sz="600" dirty="0" err="1">
                <a:solidFill>
                  <a:schemeClr val="bg2">
                    <a:lumMod val="50000"/>
                  </a:schemeClr>
                </a:solidFill>
              </a:rPr>
              <a:t>Jalowitzki</a:t>
            </a:r>
            <a:r>
              <a:rPr lang="en-US" sz="600" dirty="0">
                <a:solidFill>
                  <a:schemeClr val="bg2">
                    <a:lumMod val="50000"/>
                  </a:schemeClr>
                </a:solidFill>
              </a:rPr>
              <a:t>, T., </a:t>
            </a:r>
            <a:r>
              <a:rPr lang="en-US" sz="600" dirty="0" err="1">
                <a:solidFill>
                  <a:schemeClr val="bg2">
                    <a:lumMod val="50000"/>
                  </a:schemeClr>
                </a:solidFill>
              </a:rPr>
              <a:t>Gervasoni</a:t>
            </a:r>
            <a:r>
              <a:rPr lang="en-US" sz="600" dirty="0">
                <a:solidFill>
                  <a:schemeClr val="bg2">
                    <a:lumMod val="50000"/>
                  </a:schemeClr>
                </a:solidFill>
              </a:rPr>
              <a:t>, F., </a:t>
            </a:r>
            <a:r>
              <a:rPr lang="en-US" sz="600" dirty="0" err="1">
                <a:solidFill>
                  <a:schemeClr val="bg2">
                    <a:lumMod val="50000"/>
                  </a:schemeClr>
                </a:solidFill>
              </a:rPr>
              <a:t>Conceição</a:t>
            </a:r>
            <a:r>
              <a:rPr lang="en-US" sz="600" dirty="0">
                <a:solidFill>
                  <a:schemeClr val="bg2">
                    <a:lumMod val="50000"/>
                  </a:schemeClr>
                </a:solidFill>
              </a:rPr>
              <a:t>, R. V., </a:t>
            </a:r>
            <a:r>
              <a:rPr lang="en-US" sz="600" dirty="0" err="1">
                <a:solidFill>
                  <a:schemeClr val="bg2">
                    <a:lumMod val="50000"/>
                  </a:schemeClr>
                </a:solidFill>
              </a:rPr>
              <a:t>Orihashi</a:t>
            </a:r>
            <a:r>
              <a:rPr lang="en-US" sz="600" dirty="0">
                <a:solidFill>
                  <a:schemeClr val="bg2">
                    <a:lumMod val="50000"/>
                  </a:schemeClr>
                </a:solidFill>
              </a:rPr>
              <a:t>, Y., </a:t>
            </a:r>
            <a:r>
              <a:rPr lang="en-US" sz="600" dirty="0" err="1">
                <a:solidFill>
                  <a:schemeClr val="bg2">
                    <a:lumMod val="50000"/>
                  </a:schemeClr>
                </a:solidFill>
              </a:rPr>
              <a:t>Bertotto</a:t>
            </a:r>
            <a:r>
              <a:rPr lang="en-US" sz="600" dirty="0">
                <a:solidFill>
                  <a:schemeClr val="bg2">
                    <a:lumMod val="50000"/>
                  </a:schemeClr>
                </a:solidFill>
              </a:rPr>
              <a:t>, G. W., Sumino, H., et al. (2017). Slab-derived components in the subcontinental lithospheric mantle beneath Chilean Patagonia: Geochemistry and </a:t>
            </a:r>
            <a:r>
              <a:rPr lang="en-US" sz="600" dirty="0" err="1">
                <a:solidFill>
                  <a:schemeClr val="bg2">
                    <a:lumMod val="50000"/>
                  </a:schemeClr>
                </a:solidFill>
              </a:rPr>
              <a:t>Sr</a:t>
            </a:r>
            <a:r>
              <a:rPr lang="en-US" sz="600" dirty="0">
                <a:solidFill>
                  <a:schemeClr val="bg2">
                    <a:lumMod val="50000"/>
                  </a:schemeClr>
                </a:solidFill>
              </a:rPr>
              <a:t>–</a:t>
            </a:r>
            <a:r>
              <a:rPr lang="en-US" sz="600" dirty="0" err="1">
                <a:solidFill>
                  <a:schemeClr val="bg2">
                    <a:lumMod val="50000"/>
                  </a:schemeClr>
                </a:solidFill>
              </a:rPr>
              <a:t>Nd</a:t>
            </a:r>
            <a:r>
              <a:rPr lang="en-US" sz="600" dirty="0">
                <a:solidFill>
                  <a:schemeClr val="bg2">
                    <a:lumMod val="50000"/>
                  </a:schemeClr>
                </a:solidFill>
              </a:rPr>
              <a:t>–</a:t>
            </a:r>
            <a:r>
              <a:rPr lang="en-US" sz="600" dirty="0" err="1">
                <a:solidFill>
                  <a:schemeClr val="bg2">
                    <a:lumMod val="50000"/>
                  </a:schemeClr>
                </a:solidFill>
              </a:rPr>
              <a:t>Pb</a:t>
            </a:r>
            <a:r>
              <a:rPr lang="en-US" sz="600" dirty="0">
                <a:solidFill>
                  <a:schemeClr val="bg2">
                    <a:lumMod val="50000"/>
                  </a:schemeClr>
                </a:solidFill>
              </a:rPr>
              <a:t> isotopes of mantle xenoliths and host basalt. </a:t>
            </a:r>
            <a:r>
              <a:rPr lang="en-US" sz="600" i="1" dirty="0" err="1">
                <a:solidFill>
                  <a:schemeClr val="bg2">
                    <a:lumMod val="50000"/>
                  </a:schemeClr>
                </a:solidFill>
              </a:rPr>
              <a:t>Lithos</a:t>
            </a:r>
            <a:r>
              <a:rPr lang="en-US" sz="600" dirty="0">
                <a:solidFill>
                  <a:schemeClr val="bg2">
                    <a:lumMod val="50000"/>
                  </a:schemeClr>
                </a:solidFill>
              </a:rPr>
              <a:t>, </a:t>
            </a:r>
            <a:r>
              <a:rPr lang="en-US" sz="600" i="1" dirty="0">
                <a:solidFill>
                  <a:schemeClr val="bg2">
                    <a:lumMod val="50000"/>
                  </a:schemeClr>
                </a:solidFill>
              </a:rPr>
              <a:t>292–293</a:t>
            </a:r>
            <a:r>
              <a:rPr lang="en-US" sz="600" dirty="0">
                <a:solidFill>
                  <a:schemeClr val="bg2">
                    <a:lumMod val="50000"/>
                  </a:schemeClr>
                </a:solidFill>
              </a:rPr>
              <a:t>, 179–197. https://doi.org/10.1016/j.lithos.2017.09.008</a:t>
            </a:r>
          </a:p>
          <a:p>
            <a:r>
              <a:rPr lang="en-US" sz="600" dirty="0">
                <a:solidFill>
                  <a:schemeClr val="bg2">
                    <a:lumMod val="50000"/>
                  </a:schemeClr>
                </a:solidFill>
              </a:rPr>
              <a:t>Katz, R. F., Spiegelman, M., &amp; Langmuir, C. H. (2003). A new parameterization of hydrous mantle melting. </a:t>
            </a:r>
            <a:r>
              <a:rPr lang="en-US" sz="600" i="1" dirty="0">
                <a:solidFill>
                  <a:schemeClr val="bg2">
                    <a:lumMod val="50000"/>
                  </a:schemeClr>
                </a:solidFill>
              </a:rPr>
              <a:t>Geochemistry, Geophysics, Geosystems</a:t>
            </a:r>
            <a:r>
              <a:rPr lang="en-US" sz="600" dirty="0">
                <a:solidFill>
                  <a:schemeClr val="bg2">
                    <a:lumMod val="50000"/>
                  </a:schemeClr>
                </a:solidFill>
              </a:rPr>
              <a:t>, </a:t>
            </a:r>
            <a:r>
              <a:rPr lang="en-US" sz="600" i="1" dirty="0">
                <a:solidFill>
                  <a:schemeClr val="bg2">
                    <a:lumMod val="50000"/>
                  </a:schemeClr>
                </a:solidFill>
              </a:rPr>
              <a:t>4</a:t>
            </a:r>
            <a:r>
              <a:rPr lang="en-US" sz="600" dirty="0">
                <a:solidFill>
                  <a:schemeClr val="bg2">
                    <a:lumMod val="50000"/>
                  </a:schemeClr>
                </a:solidFill>
              </a:rPr>
              <a:t>(9). https://doi.org/10.1029/2002GC000433</a:t>
            </a:r>
          </a:p>
          <a:p>
            <a:r>
              <a:rPr lang="en-US" sz="600" dirty="0">
                <a:solidFill>
                  <a:schemeClr val="bg2">
                    <a:lumMod val="50000"/>
                  </a:schemeClr>
                </a:solidFill>
              </a:rPr>
              <a:t>Kay, S. M., </a:t>
            </a:r>
            <a:r>
              <a:rPr lang="en-US" sz="600" dirty="0" err="1">
                <a:solidFill>
                  <a:schemeClr val="bg2">
                    <a:lumMod val="50000"/>
                  </a:schemeClr>
                </a:solidFill>
              </a:rPr>
              <a:t>Ardolino</a:t>
            </a:r>
            <a:r>
              <a:rPr lang="en-US" sz="600" dirty="0">
                <a:solidFill>
                  <a:schemeClr val="bg2">
                    <a:lumMod val="50000"/>
                  </a:schemeClr>
                </a:solidFill>
              </a:rPr>
              <a:t>, A. A., </a:t>
            </a:r>
            <a:r>
              <a:rPr lang="en-US" sz="600" dirty="0" err="1">
                <a:solidFill>
                  <a:schemeClr val="bg2">
                    <a:lumMod val="50000"/>
                  </a:schemeClr>
                </a:solidFill>
              </a:rPr>
              <a:t>Gorring</a:t>
            </a:r>
            <a:r>
              <a:rPr lang="en-US" sz="600" dirty="0">
                <a:solidFill>
                  <a:schemeClr val="bg2">
                    <a:lumMod val="50000"/>
                  </a:schemeClr>
                </a:solidFill>
              </a:rPr>
              <a:t>, M. L., &amp; Ramos, V. A. (2007). The </a:t>
            </a:r>
            <a:r>
              <a:rPr lang="en-US" sz="600" dirty="0" err="1">
                <a:solidFill>
                  <a:schemeClr val="bg2">
                    <a:lumMod val="50000"/>
                  </a:schemeClr>
                </a:solidFill>
              </a:rPr>
              <a:t>Somuncura</a:t>
            </a:r>
            <a:r>
              <a:rPr lang="en-US" sz="600" dirty="0">
                <a:solidFill>
                  <a:schemeClr val="bg2">
                    <a:lumMod val="50000"/>
                  </a:schemeClr>
                </a:solidFill>
              </a:rPr>
              <a:t> Large Igneous Province in Patagonia: Interaction of a Transient Mantle Thermal Anomaly with a </a:t>
            </a:r>
            <a:r>
              <a:rPr lang="en-US" sz="600" dirty="0" err="1">
                <a:solidFill>
                  <a:schemeClr val="bg2">
                    <a:lumMod val="50000"/>
                  </a:schemeClr>
                </a:solidFill>
              </a:rPr>
              <a:t>Subducting</a:t>
            </a:r>
            <a:r>
              <a:rPr lang="en-US" sz="600" dirty="0">
                <a:solidFill>
                  <a:schemeClr val="bg2">
                    <a:lumMod val="50000"/>
                  </a:schemeClr>
                </a:solidFill>
              </a:rPr>
              <a:t> Slab. </a:t>
            </a:r>
            <a:r>
              <a:rPr lang="en-US" sz="600" i="1" dirty="0">
                <a:solidFill>
                  <a:schemeClr val="bg2">
                    <a:lumMod val="50000"/>
                  </a:schemeClr>
                </a:solidFill>
              </a:rPr>
              <a:t>Journal of Petrology</a:t>
            </a:r>
            <a:r>
              <a:rPr lang="en-US" sz="600" dirty="0">
                <a:solidFill>
                  <a:schemeClr val="bg2">
                    <a:lumMod val="50000"/>
                  </a:schemeClr>
                </a:solidFill>
              </a:rPr>
              <a:t>, </a:t>
            </a:r>
            <a:r>
              <a:rPr lang="en-US" sz="600" i="1" dirty="0">
                <a:solidFill>
                  <a:schemeClr val="bg2">
                    <a:lumMod val="50000"/>
                  </a:schemeClr>
                </a:solidFill>
              </a:rPr>
              <a:t>48</a:t>
            </a:r>
            <a:r>
              <a:rPr lang="en-US" sz="600" dirty="0">
                <a:solidFill>
                  <a:schemeClr val="bg2">
                    <a:lumMod val="50000"/>
                  </a:schemeClr>
                </a:solidFill>
              </a:rPr>
              <a:t>(1), 43–77. https://doi.org/10.1093/petrology/egl053</a:t>
            </a:r>
          </a:p>
          <a:p>
            <a:r>
              <a:rPr lang="en-US" sz="600" dirty="0">
                <a:solidFill>
                  <a:schemeClr val="bg2">
                    <a:lumMod val="50000"/>
                  </a:schemeClr>
                </a:solidFill>
              </a:rPr>
              <a:t>Kelley, K. A., Plank, T., Grove, T. L., </a:t>
            </a:r>
            <a:r>
              <a:rPr lang="en-US" sz="600" dirty="0" err="1">
                <a:solidFill>
                  <a:schemeClr val="bg2">
                    <a:lumMod val="50000"/>
                  </a:schemeClr>
                </a:solidFill>
              </a:rPr>
              <a:t>Stolper</a:t>
            </a:r>
            <a:r>
              <a:rPr lang="en-US" sz="600" dirty="0">
                <a:solidFill>
                  <a:schemeClr val="bg2">
                    <a:lumMod val="50000"/>
                  </a:schemeClr>
                </a:solidFill>
              </a:rPr>
              <a:t>, E. M., Newman, S., &amp; </a:t>
            </a:r>
            <a:r>
              <a:rPr lang="en-US" sz="600" dirty="0" err="1">
                <a:solidFill>
                  <a:schemeClr val="bg2">
                    <a:lumMod val="50000"/>
                  </a:schemeClr>
                </a:solidFill>
              </a:rPr>
              <a:t>Hauri</a:t>
            </a:r>
            <a:r>
              <a:rPr lang="en-US" sz="600" dirty="0">
                <a:solidFill>
                  <a:schemeClr val="bg2">
                    <a:lumMod val="50000"/>
                  </a:schemeClr>
                </a:solidFill>
              </a:rPr>
              <a:t>, E. (2006). Mantle melting as a function of water content beneath back-arc basins. </a:t>
            </a:r>
            <a:r>
              <a:rPr lang="en-US" sz="600" i="1" dirty="0">
                <a:solidFill>
                  <a:schemeClr val="bg2">
                    <a:lumMod val="50000"/>
                  </a:schemeClr>
                </a:solidFill>
              </a:rPr>
              <a:t>Journal of Geophysical Research: Solid Earth</a:t>
            </a:r>
            <a:r>
              <a:rPr lang="en-US" sz="600" dirty="0">
                <a:solidFill>
                  <a:schemeClr val="bg2">
                    <a:lumMod val="50000"/>
                  </a:schemeClr>
                </a:solidFill>
              </a:rPr>
              <a:t>, </a:t>
            </a:r>
            <a:r>
              <a:rPr lang="en-US" sz="600" i="1" dirty="0">
                <a:solidFill>
                  <a:schemeClr val="bg2">
                    <a:lumMod val="50000"/>
                  </a:schemeClr>
                </a:solidFill>
              </a:rPr>
              <a:t>111</a:t>
            </a:r>
            <a:r>
              <a:rPr lang="en-US" sz="600" dirty="0">
                <a:solidFill>
                  <a:schemeClr val="bg2">
                    <a:lumMod val="50000"/>
                  </a:schemeClr>
                </a:solidFill>
              </a:rPr>
              <a:t>(B9). https://doi.org/10.1029/2005JB003732</a:t>
            </a:r>
          </a:p>
          <a:p>
            <a:r>
              <a:rPr lang="en-US" sz="600" dirty="0">
                <a:solidFill>
                  <a:schemeClr val="bg2">
                    <a:lumMod val="50000"/>
                  </a:schemeClr>
                </a:solidFill>
              </a:rPr>
              <a:t>Kilian, R., &amp; </a:t>
            </a:r>
            <a:r>
              <a:rPr lang="en-US" sz="600" dirty="0" err="1">
                <a:solidFill>
                  <a:schemeClr val="bg2">
                    <a:lumMod val="50000"/>
                  </a:schemeClr>
                </a:solidFill>
              </a:rPr>
              <a:t>Behrmann</a:t>
            </a:r>
            <a:r>
              <a:rPr lang="en-US" sz="600" dirty="0">
                <a:solidFill>
                  <a:schemeClr val="bg2">
                    <a:lumMod val="50000"/>
                  </a:schemeClr>
                </a:solidFill>
              </a:rPr>
              <a:t>, J. H. (2003). Geochemical constraints on the sources of Southern Chile Trench sediments and their recycling in arc magmas of the Southern Andes. </a:t>
            </a:r>
            <a:r>
              <a:rPr lang="en-US" sz="600" i="1" dirty="0">
                <a:solidFill>
                  <a:schemeClr val="bg2">
                    <a:lumMod val="50000"/>
                  </a:schemeClr>
                </a:solidFill>
              </a:rPr>
              <a:t>Journal of the Geological Society</a:t>
            </a:r>
            <a:r>
              <a:rPr lang="en-US" sz="600" dirty="0">
                <a:solidFill>
                  <a:schemeClr val="bg2">
                    <a:lumMod val="50000"/>
                  </a:schemeClr>
                </a:solidFill>
              </a:rPr>
              <a:t>, </a:t>
            </a:r>
            <a:r>
              <a:rPr lang="en-US" sz="600" i="1" dirty="0">
                <a:solidFill>
                  <a:schemeClr val="bg2">
                    <a:lumMod val="50000"/>
                  </a:schemeClr>
                </a:solidFill>
              </a:rPr>
              <a:t>160</a:t>
            </a:r>
            <a:r>
              <a:rPr lang="en-US" sz="600" dirty="0">
                <a:solidFill>
                  <a:schemeClr val="bg2">
                    <a:lumMod val="50000"/>
                  </a:schemeClr>
                </a:solidFill>
              </a:rPr>
              <a:t>(1), 57–70. </a:t>
            </a:r>
            <a:r>
              <a:rPr lang="en-US" sz="600" dirty="0">
                <a:solidFill>
                  <a:schemeClr val="bg2">
                    <a:lumMod val="50000"/>
                  </a:schemeClr>
                </a:solidFill>
                <a:hlinkClick r:id="rId3"/>
              </a:rPr>
              <a:t>https://doi.org/10.1144/0016-764901-143</a:t>
            </a:r>
            <a:endParaRPr lang="en-US" sz="600" dirty="0">
              <a:solidFill>
                <a:schemeClr val="bg2">
                  <a:lumMod val="50000"/>
                </a:schemeClr>
              </a:solidFill>
            </a:endParaRPr>
          </a:p>
          <a:p>
            <a:r>
              <a:rPr lang="en-US" sz="600" dirty="0">
                <a:solidFill>
                  <a:schemeClr val="bg2">
                    <a:lumMod val="50000"/>
                  </a:schemeClr>
                </a:solidFill>
              </a:rPr>
              <a:t>Langmuir, C. H., &amp; </a:t>
            </a:r>
            <a:r>
              <a:rPr lang="en-US" sz="600" dirty="0" err="1">
                <a:solidFill>
                  <a:schemeClr val="bg2">
                    <a:lumMod val="50000"/>
                  </a:schemeClr>
                </a:solidFill>
              </a:rPr>
              <a:t>Broecker</a:t>
            </a:r>
            <a:r>
              <a:rPr lang="en-US" sz="600" dirty="0">
                <a:solidFill>
                  <a:schemeClr val="bg2">
                    <a:lumMod val="50000"/>
                  </a:schemeClr>
                </a:solidFill>
              </a:rPr>
              <a:t>, W. (2012). Chapter 12. Linking the Layers: Solid Earth, Liquid Ocean, and Gaseous Atmosphere. In How to Build a Habitable Planet: The Story of Earth from the Big Bang to Humankind - Revised and Expanded Edition (pp. 349–382). Princeton University Press. https://doi.org/10.1515/9781400841974-013</a:t>
            </a:r>
          </a:p>
          <a:p>
            <a:r>
              <a:rPr lang="en-US" sz="600" dirty="0">
                <a:solidFill>
                  <a:schemeClr val="bg2">
                    <a:lumMod val="50000"/>
                  </a:schemeClr>
                </a:solidFill>
              </a:rPr>
              <a:t>Lee, C.-T. A., </a:t>
            </a:r>
            <a:r>
              <a:rPr lang="en-US" sz="600" dirty="0" err="1">
                <a:solidFill>
                  <a:schemeClr val="bg2">
                    <a:lumMod val="50000"/>
                  </a:schemeClr>
                </a:solidFill>
              </a:rPr>
              <a:t>Luffi</a:t>
            </a:r>
            <a:r>
              <a:rPr lang="en-US" sz="600" dirty="0">
                <a:solidFill>
                  <a:schemeClr val="bg2">
                    <a:lumMod val="50000"/>
                  </a:schemeClr>
                </a:solidFill>
              </a:rPr>
              <a:t>, P., Plank, T., Dalton, H., &amp; </a:t>
            </a:r>
            <a:r>
              <a:rPr lang="en-US" sz="600" dirty="0" err="1">
                <a:solidFill>
                  <a:schemeClr val="bg2">
                    <a:lumMod val="50000"/>
                  </a:schemeClr>
                </a:solidFill>
              </a:rPr>
              <a:t>Leeman</a:t>
            </a:r>
            <a:r>
              <a:rPr lang="en-US" sz="600" dirty="0">
                <a:solidFill>
                  <a:schemeClr val="bg2">
                    <a:lumMod val="50000"/>
                  </a:schemeClr>
                </a:solidFill>
              </a:rPr>
              <a:t>, W. P. (2009). Constraints on the depths and temperatures of basaltic magma generation on Earth and other terrestrial planets using new </a:t>
            </a:r>
            <a:r>
              <a:rPr lang="en-US" sz="600" dirty="0" err="1">
                <a:solidFill>
                  <a:schemeClr val="bg2">
                    <a:lumMod val="50000"/>
                  </a:schemeClr>
                </a:solidFill>
              </a:rPr>
              <a:t>thermobarometers</a:t>
            </a:r>
            <a:r>
              <a:rPr lang="en-US" sz="600" dirty="0">
                <a:solidFill>
                  <a:schemeClr val="bg2">
                    <a:lumMod val="50000"/>
                  </a:schemeClr>
                </a:solidFill>
              </a:rPr>
              <a:t> for mafic magmas.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279</a:t>
            </a:r>
            <a:r>
              <a:rPr lang="en-US" sz="600" dirty="0">
                <a:solidFill>
                  <a:schemeClr val="bg2">
                    <a:lumMod val="50000"/>
                  </a:schemeClr>
                </a:solidFill>
              </a:rPr>
              <a:t>(1), 20–33. https://doi.org/10.1016/j.epsl.2008.12.020</a:t>
            </a:r>
          </a:p>
          <a:p>
            <a:r>
              <a:rPr lang="en-US" sz="600" dirty="0">
                <a:solidFill>
                  <a:schemeClr val="bg2">
                    <a:lumMod val="50000"/>
                  </a:schemeClr>
                </a:solidFill>
              </a:rPr>
              <a:t>Lopez-Escobar, L., </a:t>
            </a:r>
            <a:r>
              <a:rPr lang="en-US" sz="600" dirty="0" err="1">
                <a:solidFill>
                  <a:schemeClr val="bg2">
                    <a:lumMod val="50000"/>
                  </a:schemeClr>
                </a:solidFill>
              </a:rPr>
              <a:t>Cembrano</a:t>
            </a:r>
            <a:r>
              <a:rPr lang="en-US" sz="600" dirty="0">
                <a:solidFill>
                  <a:schemeClr val="bg2">
                    <a:lumMod val="50000"/>
                  </a:schemeClr>
                </a:solidFill>
              </a:rPr>
              <a:t>, J., &amp; Moreno, H. (1995). Geochemistry and tectonics of the Chilean Southern Andes basaltic Quaternary volcanism (37-46°S). </a:t>
            </a:r>
            <a:r>
              <a:rPr lang="en-US" sz="600" i="1" dirty="0">
                <a:solidFill>
                  <a:schemeClr val="bg2">
                    <a:lumMod val="50000"/>
                  </a:schemeClr>
                </a:solidFill>
              </a:rPr>
              <a:t>Andean Geology</a:t>
            </a:r>
            <a:r>
              <a:rPr lang="en-US" sz="600" dirty="0">
                <a:solidFill>
                  <a:schemeClr val="bg2">
                    <a:lumMod val="50000"/>
                  </a:schemeClr>
                </a:solidFill>
              </a:rPr>
              <a:t>, </a:t>
            </a:r>
            <a:r>
              <a:rPr lang="en-US" sz="600" i="1" dirty="0">
                <a:solidFill>
                  <a:schemeClr val="bg2">
                    <a:lumMod val="50000"/>
                  </a:schemeClr>
                </a:solidFill>
              </a:rPr>
              <a:t>22</a:t>
            </a:r>
            <a:r>
              <a:rPr lang="en-US" sz="600" dirty="0">
                <a:solidFill>
                  <a:schemeClr val="bg2">
                    <a:lumMod val="50000"/>
                  </a:schemeClr>
                </a:solidFill>
              </a:rPr>
              <a:t>(2), 219–234. https://doi.org/10.5027/andgeoV22n2-a06</a:t>
            </a:r>
          </a:p>
          <a:p>
            <a:r>
              <a:rPr lang="en-US" sz="600" dirty="0" err="1">
                <a:solidFill>
                  <a:schemeClr val="bg2">
                    <a:lumMod val="50000"/>
                  </a:schemeClr>
                </a:solidFill>
              </a:rPr>
              <a:t>Lucassen</a:t>
            </a:r>
            <a:r>
              <a:rPr lang="en-US" sz="600" dirty="0">
                <a:solidFill>
                  <a:schemeClr val="bg2">
                    <a:lumMod val="50000"/>
                  </a:schemeClr>
                </a:solidFill>
              </a:rPr>
              <a:t>, F., </a:t>
            </a:r>
            <a:r>
              <a:rPr lang="en-US" sz="600" dirty="0" err="1">
                <a:solidFill>
                  <a:schemeClr val="bg2">
                    <a:lumMod val="50000"/>
                  </a:schemeClr>
                </a:solidFill>
              </a:rPr>
              <a:t>Wiedicke</a:t>
            </a:r>
            <a:r>
              <a:rPr lang="en-US" sz="600" dirty="0">
                <a:solidFill>
                  <a:schemeClr val="bg2">
                    <a:lumMod val="50000"/>
                  </a:schemeClr>
                </a:solidFill>
              </a:rPr>
              <a:t>, M., &amp; Franz, G. (2010). Complete recycling of a magmatic arc: evidence from chemical and isotopic composition of Quaternary trench sediments in Chile (36°–40°S). </a:t>
            </a:r>
            <a:r>
              <a:rPr lang="en-US" sz="600" i="1" dirty="0" err="1">
                <a:solidFill>
                  <a:schemeClr val="bg2">
                    <a:lumMod val="50000"/>
                  </a:schemeClr>
                </a:solidFill>
              </a:rPr>
              <a:t>Int</a:t>
            </a:r>
            <a:r>
              <a:rPr lang="en-US" sz="600" i="1" dirty="0">
                <a:solidFill>
                  <a:schemeClr val="bg2">
                    <a:lumMod val="50000"/>
                  </a:schemeClr>
                </a:solidFill>
              </a:rPr>
              <a:t> J Earth </a:t>
            </a:r>
            <a:r>
              <a:rPr lang="en-US" sz="600" i="1" dirty="0" err="1">
                <a:solidFill>
                  <a:schemeClr val="bg2">
                    <a:lumMod val="50000"/>
                  </a:schemeClr>
                </a:solidFill>
              </a:rPr>
              <a:t>Sci</a:t>
            </a:r>
            <a:r>
              <a:rPr lang="en-US" sz="600" dirty="0">
                <a:solidFill>
                  <a:schemeClr val="bg2">
                    <a:lumMod val="50000"/>
                  </a:schemeClr>
                </a:solidFill>
              </a:rPr>
              <a:t>, 15.</a:t>
            </a:r>
          </a:p>
          <a:p>
            <a:r>
              <a:rPr lang="en-US" sz="600" dirty="0">
                <a:solidFill>
                  <a:schemeClr val="bg2">
                    <a:lumMod val="50000"/>
                  </a:schemeClr>
                </a:solidFill>
              </a:rPr>
              <a:t>McGee, L., </a:t>
            </a:r>
            <a:r>
              <a:rPr lang="en-US" sz="600" dirty="0" err="1">
                <a:solidFill>
                  <a:schemeClr val="bg2">
                    <a:lumMod val="50000"/>
                  </a:schemeClr>
                </a:solidFill>
              </a:rPr>
              <a:t>Morgado</a:t>
            </a:r>
            <a:r>
              <a:rPr lang="en-US" sz="600" dirty="0">
                <a:solidFill>
                  <a:schemeClr val="bg2">
                    <a:lumMod val="50000"/>
                  </a:schemeClr>
                </a:solidFill>
              </a:rPr>
              <a:t>, E., </a:t>
            </a:r>
            <a:r>
              <a:rPr lang="en-US" sz="600" dirty="0" err="1">
                <a:solidFill>
                  <a:schemeClr val="bg2">
                    <a:lumMod val="50000"/>
                  </a:schemeClr>
                </a:solidFill>
              </a:rPr>
              <a:t>Brahm</a:t>
            </a:r>
            <a:r>
              <a:rPr lang="en-US" sz="600" dirty="0">
                <a:solidFill>
                  <a:schemeClr val="bg2">
                    <a:lumMod val="50000"/>
                  </a:schemeClr>
                </a:solidFill>
              </a:rPr>
              <a:t>, R., </a:t>
            </a:r>
            <a:r>
              <a:rPr lang="en-US" sz="600" dirty="0" err="1">
                <a:solidFill>
                  <a:schemeClr val="bg2">
                    <a:lumMod val="50000"/>
                  </a:schemeClr>
                </a:solidFill>
              </a:rPr>
              <a:t>Parada</a:t>
            </a:r>
            <a:r>
              <a:rPr lang="en-US" sz="600" dirty="0">
                <a:solidFill>
                  <a:schemeClr val="bg2">
                    <a:lumMod val="50000"/>
                  </a:schemeClr>
                </a:solidFill>
              </a:rPr>
              <a:t>, M.-Á., </a:t>
            </a:r>
            <a:r>
              <a:rPr lang="en-US" sz="600" dirty="0" err="1">
                <a:solidFill>
                  <a:schemeClr val="bg2">
                    <a:lumMod val="50000"/>
                  </a:schemeClr>
                </a:solidFill>
              </a:rPr>
              <a:t>Vinet</a:t>
            </a:r>
            <a:r>
              <a:rPr lang="en-US" sz="600" dirty="0">
                <a:solidFill>
                  <a:schemeClr val="bg2">
                    <a:lumMod val="50000"/>
                  </a:schemeClr>
                </a:solidFill>
              </a:rPr>
              <a:t>, N., Lara, L. E., et al. (2019). </a:t>
            </a:r>
            <a:r>
              <a:rPr lang="en-US" sz="600" dirty="0" err="1">
                <a:solidFill>
                  <a:schemeClr val="bg2">
                    <a:lumMod val="50000"/>
                  </a:schemeClr>
                </a:solidFill>
              </a:rPr>
              <a:t>Stratigraphically</a:t>
            </a:r>
            <a:r>
              <a:rPr lang="en-US" sz="600" dirty="0">
                <a:solidFill>
                  <a:schemeClr val="bg2">
                    <a:lumMod val="50000"/>
                  </a:schemeClr>
                </a:solidFill>
              </a:rPr>
              <a:t> controlled sampling captures the onset of highly fluid-fluxed melting at San Jorge volcano, Southern Volcanic Zone, Chile. </a:t>
            </a:r>
            <a:r>
              <a:rPr lang="en-US" sz="600" i="1" dirty="0">
                <a:solidFill>
                  <a:schemeClr val="bg2">
                    <a:lumMod val="50000"/>
                  </a:schemeClr>
                </a:solidFill>
              </a:rPr>
              <a:t>Contributions to Mineralogy and Petrology</a:t>
            </a:r>
            <a:r>
              <a:rPr lang="en-US" sz="600" dirty="0">
                <a:solidFill>
                  <a:schemeClr val="bg2">
                    <a:lumMod val="50000"/>
                  </a:schemeClr>
                </a:solidFill>
              </a:rPr>
              <a:t>, </a:t>
            </a:r>
            <a:r>
              <a:rPr lang="en-US" sz="600" i="1" dirty="0">
                <a:solidFill>
                  <a:schemeClr val="bg2">
                    <a:lumMod val="50000"/>
                  </a:schemeClr>
                </a:solidFill>
              </a:rPr>
              <a:t>174</a:t>
            </a:r>
            <a:r>
              <a:rPr lang="en-US" sz="600" dirty="0">
                <a:solidFill>
                  <a:schemeClr val="bg2">
                    <a:lumMod val="50000"/>
                  </a:schemeClr>
                </a:solidFill>
              </a:rPr>
              <a:t>(12), 102. https://doi.org/10.1007/s00410-019-1643-x</a:t>
            </a:r>
          </a:p>
          <a:p>
            <a:r>
              <a:rPr lang="en-US" sz="600" dirty="0">
                <a:solidFill>
                  <a:schemeClr val="bg2">
                    <a:lumMod val="50000"/>
                  </a:schemeClr>
                </a:solidFill>
              </a:rPr>
              <a:t>McGee, L. E., </a:t>
            </a:r>
            <a:r>
              <a:rPr lang="en-US" sz="600" dirty="0" err="1">
                <a:solidFill>
                  <a:schemeClr val="bg2">
                    <a:lumMod val="50000"/>
                  </a:schemeClr>
                </a:solidFill>
              </a:rPr>
              <a:t>Brahm</a:t>
            </a:r>
            <a:r>
              <a:rPr lang="en-US" sz="600" dirty="0">
                <a:solidFill>
                  <a:schemeClr val="bg2">
                    <a:lumMod val="50000"/>
                  </a:schemeClr>
                </a:solidFill>
              </a:rPr>
              <a:t>, R., Rowe, M. C., Handley, H. K., </a:t>
            </a:r>
            <a:r>
              <a:rPr lang="en-US" sz="600" dirty="0" err="1">
                <a:solidFill>
                  <a:schemeClr val="bg2">
                    <a:lumMod val="50000"/>
                  </a:schemeClr>
                </a:solidFill>
              </a:rPr>
              <a:t>Morgado</a:t>
            </a:r>
            <a:r>
              <a:rPr lang="en-US" sz="600" dirty="0">
                <a:solidFill>
                  <a:schemeClr val="bg2">
                    <a:lumMod val="50000"/>
                  </a:schemeClr>
                </a:solidFill>
              </a:rPr>
              <a:t>, E., Lara, L. E., et al. (2017). A geochemical approach to distinguishing competing tectono-magmatic processes preserved in small eruptive </a:t>
            </a:r>
            <a:r>
              <a:rPr lang="en-US" sz="600" dirty="0" err="1">
                <a:solidFill>
                  <a:schemeClr val="bg2">
                    <a:lumMod val="50000"/>
                  </a:schemeClr>
                </a:solidFill>
              </a:rPr>
              <a:t>centres</a:t>
            </a:r>
            <a:r>
              <a:rPr lang="en-US" sz="600" dirty="0">
                <a:solidFill>
                  <a:schemeClr val="bg2">
                    <a:lumMod val="50000"/>
                  </a:schemeClr>
                </a:solidFill>
              </a:rPr>
              <a:t>. </a:t>
            </a:r>
            <a:r>
              <a:rPr lang="en-US" sz="600" i="1" dirty="0">
                <a:solidFill>
                  <a:schemeClr val="bg2">
                    <a:lumMod val="50000"/>
                  </a:schemeClr>
                </a:solidFill>
              </a:rPr>
              <a:t>Contributions to Mineralogy and Petrology</a:t>
            </a:r>
            <a:r>
              <a:rPr lang="en-US" sz="600" dirty="0">
                <a:solidFill>
                  <a:schemeClr val="bg2">
                    <a:lumMod val="50000"/>
                  </a:schemeClr>
                </a:solidFill>
              </a:rPr>
              <a:t>, </a:t>
            </a:r>
            <a:r>
              <a:rPr lang="en-US" sz="600" i="1" dirty="0">
                <a:solidFill>
                  <a:schemeClr val="bg2">
                    <a:lumMod val="50000"/>
                  </a:schemeClr>
                </a:solidFill>
              </a:rPr>
              <a:t>172</a:t>
            </a:r>
            <a:r>
              <a:rPr lang="en-US" sz="600" dirty="0">
                <a:solidFill>
                  <a:schemeClr val="bg2">
                    <a:lumMod val="50000"/>
                  </a:schemeClr>
                </a:solidFill>
              </a:rPr>
              <a:t>(6), 44. https://doi.org/10.1007/s00410-017-1360-2</a:t>
            </a:r>
          </a:p>
          <a:p>
            <a:r>
              <a:rPr lang="en-US" sz="600" dirty="0">
                <a:solidFill>
                  <a:schemeClr val="bg2">
                    <a:lumMod val="50000"/>
                  </a:schemeClr>
                </a:solidFill>
              </a:rPr>
              <a:t>Miller, K. J., </a:t>
            </a:r>
            <a:r>
              <a:rPr lang="en-US" sz="600" dirty="0" err="1">
                <a:solidFill>
                  <a:schemeClr val="bg2">
                    <a:lumMod val="50000"/>
                  </a:schemeClr>
                </a:solidFill>
              </a:rPr>
              <a:t>Montési</a:t>
            </a:r>
            <a:r>
              <a:rPr lang="en-US" sz="600" dirty="0">
                <a:solidFill>
                  <a:schemeClr val="bg2">
                    <a:lumMod val="50000"/>
                  </a:schemeClr>
                </a:solidFill>
              </a:rPr>
              <a:t>, L. G. J., &amp; Zhu, W. (2015). Estimates of olivine–basaltic melt electrical conductivity using a digital rock physics approach.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432</a:t>
            </a:r>
            <a:r>
              <a:rPr lang="en-US" sz="600" dirty="0">
                <a:solidFill>
                  <a:schemeClr val="bg2">
                    <a:lumMod val="50000"/>
                  </a:schemeClr>
                </a:solidFill>
              </a:rPr>
              <a:t>, 332–341. https://doi.org/10.1016/j.epsl.2015.10.004</a:t>
            </a:r>
          </a:p>
          <a:p>
            <a:r>
              <a:rPr lang="en-US" sz="600" dirty="0">
                <a:solidFill>
                  <a:schemeClr val="bg2">
                    <a:lumMod val="50000"/>
                  </a:schemeClr>
                </a:solidFill>
              </a:rPr>
              <a:t>Moreno </a:t>
            </a:r>
            <a:r>
              <a:rPr lang="en-US" sz="600" dirty="0" err="1">
                <a:solidFill>
                  <a:schemeClr val="bg2">
                    <a:lumMod val="50000"/>
                  </a:schemeClr>
                </a:solidFill>
              </a:rPr>
              <a:t>Roa</a:t>
            </a:r>
            <a:r>
              <a:rPr lang="en-US" sz="600" dirty="0">
                <a:solidFill>
                  <a:schemeClr val="bg2">
                    <a:lumMod val="50000"/>
                  </a:schemeClr>
                </a:solidFill>
              </a:rPr>
              <a:t>, H., Lara, L. E., &amp; Orozco, G. (2010). </a:t>
            </a:r>
            <a:r>
              <a:rPr lang="en-US" sz="600" dirty="0" err="1">
                <a:solidFill>
                  <a:schemeClr val="bg2">
                    <a:lumMod val="50000"/>
                  </a:schemeClr>
                </a:solidFill>
              </a:rPr>
              <a:t>Geologia</a:t>
            </a:r>
            <a:r>
              <a:rPr lang="en-US" sz="600" dirty="0">
                <a:solidFill>
                  <a:schemeClr val="bg2">
                    <a:lumMod val="50000"/>
                  </a:schemeClr>
                </a:solidFill>
              </a:rPr>
              <a:t> del </a:t>
            </a:r>
            <a:r>
              <a:rPr lang="en-US" sz="600" dirty="0" err="1">
                <a:solidFill>
                  <a:schemeClr val="bg2">
                    <a:lumMod val="50000"/>
                  </a:schemeClr>
                </a:solidFill>
              </a:rPr>
              <a:t>volcan</a:t>
            </a:r>
            <a:r>
              <a:rPr lang="en-US" sz="600" dirty="0">
                <a:solidFill>
                  <a:schemeClr val="bg2">
                    <a:lumMod val="50000"/>
                  </a:schemeClr>
                </a:solidFill>
              </a:rPr>
              <a:t> Osorno. SERNAGEOMIN.</a:t>
            </a:r>
          </a:p>
          <a:p>
            <a:r>
              <a:rPr lang="en-US" sz="600" dirty="0" err="1">
                <a:solidFill>
                  <a:schemeClr val="bg2">
                    <a:lumMod val="50000"/>
                  </a:schemeClr>
                </a:solidFill>
              </a:rPr>
              <a:t>Morgado</a:t>
            </a:r>
            <a:r>
              <a:rPr lang="en-US" sz="600" dirty="0">
                <a:solidFill>
                  <a:schemeClr val="bg2">
                    <a:lumMod val="50000"/>
                  </a:schemeClr>
                </a:solidFill>
              </a:rPr>
              <a:t>, E., </a:t>
            </a:r>
            <a:r>
              <a:rPr lang="en-US" sz="600" dirty="0" err="1">
                <a:solidFill>
                  <a:schemeClr val="bg2">
                    <a:lumMod val="50000"/>
                  </a:schemeClr>
                </a:solidFill>
              </a:rPr>
              <a:t>Parada</a:t>
            </a:r>
            <a:r>
              <a:rPr lang="en-US" sz="600" dirty="0">
                <a:solidFill>
                  <a:schemeClr val="bg2">
                    <a:lumMod val="50000"/>
                  </a:schemeClr>
                </a:solidFill>
              </a:rPr>
              <a:t>, M. A., Contreras, C., </a:t>
            </a:r>
            <a:r>
              <a:rPr lang="en-US" sz="600" dirty="0" err="1">
                <a:solidFill>
                  <a:schemeClr val="bg2">
                    <a:lumMod val="50000"/>
                  </a:schemeClr>
                </a:solidFill>
              </a:rPr>
              <a:t>Castruccio</a:t>
            </a:r>
            <a:r>
              <a:rPr lang="en-US" sz="600" dirty="0">
                <a:solidFill>
                  <a:schemeClr val="bg2">
                    <a:lumMod val="50000"/>
                  </a:schemeClr>
                </a:solidFill>
              </a:rPr>
              <a:t>, A., Gutiérrez, F., &amp; McGee, L. E. (2015). Contrasting records from mantle to surface of Holocene lavas of two nearby arc volcanic complexes: </a:t>
            </a:r>
            <a:r>
              <a:rPr lang="en-US" sz="600" dirty="0" err="1">
                <a:solidFill>
                  <a:schemeClr val="bg2">
                    <a:lumMod val="50000"/>
                  </a:schemeClr>
                </a:solidFill>
              </a:rPr>
              <a:t>Caburgua-Huelemolle</a:t>
            </a:r>
            <a:r>
              <a:rPr lang="en-US" sz="600" dirty="0">
                <a:solidFill>
                  <a:schemeClr val="bg2">
                    <a:lumMod val="50000"/>
                  </a:schemeClr>
                </a:solidFill>
              </a:rPr>
              <a:t> Small Eruptive Centers and </a:t>
            </a:r>
            <a:r>
              <a:rPr lang="en-US" sz="600" dirty="0" err="1">
                <a:solidFill>
                  <a:schemeClr val="bg2">
                    <a:lumMod val="50000"/>
                  </a:schemeClr>
                </a:solidFill>
              </a:rPr>
              <a:t>Villarrica</a:t>
            </a:r>
            <a:r>
              <a:rPr lang="en-US" sz="600" dirty="0">
                <a:solidFill>
                  <a:schemeClr val="bg2">
                    <a:lumMod val="50000"/>
                  </a:schemeClr>
                </a:solidFill>
              </a:rPr>
              <a:t> Volcano, Southern Chile. </a:t>
            </a:r>
            <a:r>
              <a:rPr lang="en-US" sz="600" i="1" dirty="0">
                <a:solidFill>
                  <a:schemeClr val="bg2">
                    <a:lumMod val="50000"/>
                  </a:schemeClr>
                </a:solidFill>
              </a:rPr>
              <a:t>Journal of Volcanology and Geothermal Research</a:t>
            </a:r>
            <a:r>
              <a:rPr lang="en-US" sz="600" dirty="0">
                <a:solidFill>
                  <a:schemeClr val="bg2">
                    <a:lumMod val="50000"/>
                  </a:schemeClr>
                </a:solidFill>
              </a:rPr>
              <a:t>, </a:t>
            </a:r>
            <a:r>
              <a:rPr lang="en-US" sz="600" i="1" dirty="0">
                <a:solidFill>
                  <a:schemeClr val="bg2">
                    <a:lumMod val="50000"/>
                  </a:schemeClr>
                </a:solidFill>
              </a:rPr>
              <a:t>306</a:t>
            </a:r>
            <a:r>
              <a:rPr lang="en-US" sz="600" dirty="0">
                <a:solidFill>
                  <a:schemeClr val="bg2">
                    <a:lumMod val="50000"/>
                  </a:schemeClr>
                </a:solidFill>
              </a:rPr>
              <a:t>, 1–16. https://doi.org/10.1016/j.jvolgeores.2015.09.023</a:t>
            </a:r>
          </a:p>
          <a:p>
            <a:r>
              <a:rPr lang="en-US" sz="600" dirty="0" err="1">
                <a:solidFill>
                  <a:schemeClr val="bg2">
                    <a:lumMod val="50000"/>
                  </a:schemeClr>
                </a:solidFill>
              </a:rPr>
              <a:t>Morgado</a:t>
            </a:r>
            <a:r>
              <a:rPr lang="en-US" sz="600" dirty="0">
                <a:solidFill>
                  <a:schemeClr val="bg2">
                    <a:lumMod val="50000"/>
                  </a:schemeClr>
                </a:solidFill>
              </a:rPr>
              <a:t>, E., </a:t>
            </a:r>
            <a:r>
              <a:rPr lang="en-US" sz="600" dirty="0" err="1">
                <a:solidFill>
                  <a:schemeClr val="bg2">
                    <a:lumMod val="50000"/>
                  </a:schemeClr>
                </a:solidFill>
              </a:rPr>
              <a:t>Parada</a:t>
            </a:r>
            <a:r>
              <a:rPr lang="en-US" sz="600" dirty="0">
                <a:solidFill>
                  <a:schemeClr val="bg2">
                    <a:lumMod val="50000"/>
                  </a:schemeClr>
                </a:solidFill>
              </a:rPr>
              <a:t>, M. A., Morgan, D. J., Gutiérrez, F., </a:t>
            </a:r>
            <a:r>
              <a:rPr lang="en-US" sz="600" dirty="0" err="1">
                <a:solidFill>
                  <a:schemeClr val="bg2">
                    <a:lumMod val="50000"/>
                  </a:schemeClr>
                </a:solidFill>
              </a:rPr>
              <a:t>Castruccio</a:t>
            </a:r>
            <a:r>
              <a:rPr lang="en-US" sz="600" dirty="0">
                <a:solidFill>
                  <a:schemeClr val="bg2">
                    <a:lumMod val="50000"/>
                  </a:schemeClr>
                </a:solidFill>
              </a:rPr>
              <a:t>, A., &amp; Contreras, C. (2017). Transient shallow reservoirs beneath small eruptive </a:t>
            </a:r>
            <a:r>
              <a:rPr lang="en-US" sz="600" dirty="0" err="1">
                <a:solidFill>
                  <a:schemeClr val="bg2">
                    <a:lumMod val="50000"/>
                  </a:schemeClr>
                </a:solidFill>
              </a:rPr>
              <a:t>centres</a:t>
            </a:r>
            <a:r>
              <a:rPr lang="en-US" sz="600" dirty="0">
                <a:solidFill>
                  <a:schemeClr val="bg2">
                    <a:lumMod val="50000"/>
                  </a:schemeClr>
                </a:solidFill>
              </a:rPr>
              <a:t>: Constraints from Mg-Fe </a:t>
            </a:r>
            <a:r>
              <a:rPr lang="en-US" sz="600" dirty="0" err="1">
                <a:solidFill>
                  <a:schemeClr val="bg2">
                    <a:lumMod val="50000"/>
                  </a:schemeClr>
                </a:solidFill>
              </a:rPr>
              <a:t>interdiffusion</a:t>
            </a:r>
            <a:r>
              <a:rPr lang="en-US" sz="600" dirty="0">
                <a:solidFill>
                  <a:schemeClr val="bg2">
                    <a:lumMod val="50000"/>
                  </a:schemeClr>
                </a:solidFill>
              </a:rPr>
              <a:t> in olivine. </a:t>
            </a:r>
            <a:r>
              <a:rPr lang="en-US" sz="600" i="1" dirty="0">
                <a:solidFill>
                  <a:schemeClr val="bg2">
                    <a:lumMod val="50000"/>
                  </a:schemeClr>
                </a:solidFill>
              </a:rPr>
              <a:t>Journal of Volcanology and Geothermal Research</a:t>
            </a:r>
            <a:r>
              <a:rPr lang="en-US" sz="600" dirty="0">
                <a:solidFill>
                  <a:schemeClr val="bg2">
                    <a:lumMod val="50000"/>
                  </a:schemeClr>
                </a:solidFill>
              </a:rPr>
              <a:t>, </a:t>
            </a:r>
            <a:r>
              <a:rPr lang="en-US" sz="600" i="1" dirty="0">
                <a:solidFill>
                  <a:schemeClr val="bg2">
                    <a:lumMod val="50000"/>
                  </a:schemeClr>
                </a:solidFill>
              </a:rPr>
              <a:t>347</a:t>
            </a:r>
            <a:r>
              <a:rPr lang="en-US" sz="600" dirty="0">
                <a:solidFill>
                  <a:schemeClr val="bg2">
                    <a:lumMod val="50000"/>
                  </a:schemeClr>
                </a:solidFill>
              </a:rPr>
              <a:t>, 327–336. https://doi.org/10.1016/j.jvolgeores.2017.10.002</a:t>
            </a:r>
          </a:p>
          <a:p>
            <a:r>
              <a:rPr lang="en-US" sz="600" dirty="0" err="1">
                <a:solidFill>
                  <a:schemeClr val="bg2">
                    <a:lumMod val="50000"/>
                  </a:schemeClr>
                </a:solidFill>
              </a:rPr>
              <a:t>Mundl</a:t>
            </a:r>
            <a:r>
              <a:rPr lang="en-US" sz="600" dirty="0">
                <a:solidFill>
                  <a:schemeClr val="bg2">
                    <a:lumMod val="50000"/>
                  </a:schemeClr>
                </a:solidFill>
              </a:rPr>
              <a:t>, A., </a:t>
            </a:r>
            <a:r>
              <a:rPr lang="en-US" sz="600" dirty="0" err="1">
                <a:solidFill>
                  <a:schemeClr val="bg2">
                    <a:lumMod val="50000"/>
                  </a:schemeClr>
                </a:solidFill>
              </a:rPr>
              <a:t>Ntaflos</a:t>
            </a:r>
            <a:r>
              <a:rPr lang="en-US" sz="600" dirty="0">
                <a:solidFill>
                  <a:schemeClr val="bg2">
                    <a:lumMod val="50000"/>
                  </a:schemeClr>
                </a:solidFill>
              </a:rPr>
              <a:t>, T., Ackerman, L., </a:t>
            </a:r>
            <a:r>
              <a:rPr lang="en-US" sz="600" dirty="0" err="1">
                <a:solidFill>
                  <a:schemeClr val="bg2">
                    <a:lumMod val="50000"/>
                  </a:schemeClr>
                </a:solidFill>
              </a:rPr>
              <a:t>Bizimis</a:t>
            </a:r>
            <a:r>
              <a:rPr lang="en-US" sz="600" dirty="0">
                <a:solidFill>
                  <a:schemeClr val="bg2">
                    <a:lumMod val="50000"/>
                  </a:schemeClr>
                </a:solidFill>
              </a:rPr>
              <a:t>, M., </a:t>
            </a:r>
            <a:r>
              <a:rPr lang="en-US" sz="600" dirty="0" err="1">
                <a:solidFill>
                  <a:schemeClr val="bg2">
                    <a:lumMod val="50000"/>
                  </a:schemeClr>
                </a:solidFill>
              </a:rPr>
              <a:t>Bjerg</a:t>
            </a:r>
            <a:r>
              <a:rPr lang="en-US" sz="600" dirty="0">
                <a:solidFill>
                  <a:schemeClr val="bg2">
                    <a:lumMod val="50000"/>
                  </a:schemeClr>
                </a:solidFill>
              </a:rPr>
              <a:t>, E. A., Wegner, W., &amp; </a:t>
            </a:r>
            <a:r>
              <a:rPr lang="en-US" sz="600" dirty="0" err="1">
                <a:solidFill>
                  <a:schemeClr val="bg2">
                    <a:lumMod val="50000"/>
                  </a:schemeClr>
                </a:solidFill>
              </a:rPr>
              <a:t>Hauzenberger</a:t>
            </a:r>
            <a:r>
              <a:rPr lang="en-US" sz="600" dirty="0">
                <a:solidFill>
                  <a:schemeClr val="bg2">
                    <a:lumMod val="50000"/>
                  </a:schemeClr>
                </a:solidFill>
              </a:rPr>
              <a:t>, C. A. (2016). Geochemical and </a:t>
            </a:r>
            <a:r>
              <a:rPr lang="en-US" sz="600" dirty="0" err="1">
                <a:solidFill>
                  <a:schemeClr val="bg2">
                    <a:lumMod val="50000"/>
                  </a:schemeClr>
                </a:solidFill>
              </a:rPr>
              <a:t>Os</a:t>
            </a:r>
            <a:r>
              <a:rPr lang="en-US" sz="600" dirty="0">
                <a:solidFill>
                  <a:schemeClr val="bg2">
                    <a:lumMod val="50000"/>
                  </a:schemeClr>
                </a:solidFill>
              </a:rPr>
              <a:t>–</a:t>
            </a:r>
            <a:r>
              <a:rPr lang="en-US" sz="600" dirty="0" err="1">
                <a:solidFill>
                  <a:schemeClr val="bg2">
                    <a:lumMod val="50000"/>
                  </a:schemeClr>
                </a:solidFill>
              </a:rPr>
              <a:t>Hf</a:t>
            </a:r>
            <a:r>
              <a:rPr lang="en-US" sz="600" dirty="0">
                <a:solidFill>
                  <a:schemeClr val="bg2">
                    <a:lumMod val="50000"/>
                  </a:schemeClr>
                </a:solidFill>
              </a:rPr>
              <a:t>–</a:t>
            </a:r>
            <a:r>
              <a:rPr lang="en-US" sz="600" dirty="0" err="1">
                <a:solidFill>
                  <a:schemeClr val="bg2">
                    <a:lumMod val="50000"/>
                  </a:schemeClr>
                </a:solidFill>
              </a:rPr>
              <a:t>Nd</a:t>
            </a:r>
            <a:r>
              <a:rPr lang="en-US" sz="600" dirty="0">
                <a:solidFill>
                  <a:schemeClr val="bg2">
                    <a:lumMod val="50000"/>
                  </a:schemeClr>
                </a:solidFill>
              </a:rPr>
              <a:t>–</a:t>
            </a:r>
            <a:r>
              <a:rPr lang="en-US" sz="600" dirty="0" err="1">
                <a:solidFill>
                  <a:schemeClr val="bg2">
                    <a:lumMod val="50000"/>
                  </a:schemeClr>
                </a:solidFill>
              </a:rPr>
              <a:t>Sr</a:t>
            </a:r>
            <a:r>
              <a:rPr lang="en-US" sz="600" dirty="0">
                <a:solidFill>
                  <a:schemeClr val="bg2">
                    <a:lumMod val="50000"/>
                  </a:schemeClr>
                </a:solidFill>
              </a:rPr>
              <a:t> Isotopic Characterization of North Patagonian Mantle Xenoliths: Implications for Extensive Melt Extraction and Percolation Processes. </a:t>
            </a:r>
            <a:r>
              <a:rPr lang="en-US" sz="600" i="1" dirty="0">
                <a:solidFill>
                  <a:schemeClr val="bg2">
                    <a:lumMod val="50000"/>
                  </a:schemeClr>
                </a:solidFill>
              </a:rPr>
              <a:t>Journal of Petrology</a:t>
            </a:r>
            <a:r>
              <a:rPr lang="en-US" sz="600" dirty="0">
                <a:solidFill>
                  <a:schemeClr val="bg2">
                    <a:lumMod val="50000"/>
                  </a:schemeClr>
                </a:solidFill>
              </a:rPr>
              <a:t>, </a:t>
            </a:r>
            <a:r>
              <a:rPr lang="en-US" sz="600" i="1" dirty="0">
                <a:solidFill>
                  <a:schemeClr val="bg2">
                    <a:lumMod val="50000"/>
                  </a:schemeClr>
                </a:solidFill>
              </a:rPr>
              <a:t>57</a:t>
            </a:r>
            <a:r>
              <a:rPr lang="en-US" sz="600" dirty="0">
                <a:solidFill>
                  <a:schemeClr val="bg2">
                    <a:lumMod val="50000"/>
                  </a:schemeClr>
                </a:solidFill>
              </a:rPr>
              <a:t>(4), 685–715. https://doi.org/10.1093/petrology/egv048</a:t>
            </a:r>
          </a:p>
          <a:p>
            <a:r>
              <a:rPr lang="en-US" sz="600" dirty="0">
                <a:solidFill>
                  <a:schemeClr val="bg2">
                    <a:lumMod val="50000"/>
                  </a:schemeClr>
                </a:solidFill>
              </a:rPr>
              <a:t>Pizarro, C., </a:t>
            </a:r>
            <a:r>
              <a:rPr lang="en-US" sz="600" dirty="0" err="1">
                <a:solidFill>
                  <a:schemeClr val="bg2">
                    <a:lumMod val="50000"/>
                  </a:schemeClr>
                </a:solidFill>
              </a:rPr>
              <a:t>Parada</a:t>
            </a:r>
            <a:r>
              <a:rPr lang="en-US" sz="600" dirty="0">
                <a:solidFill>
                  <a:schemeClr val="bg2">
                    <a:lumMod val="50000"/>
                  </a:schemeClr>
                </a:solidFill>
              </a:rPr>
              <a:t>, M. A., Contreras, C., &amp; </a:t>
            </a:r>
            <a:r>
              <a:rPr lang="en-US" sz="600" dirty="0" err="1">
                <a:solidFill>
                  <a:schemeClr val="bg2">
                    <a:lumMod val="50000"/>
                  </a:schemeClr>
                </a:solidFill>
              </a:rPr>
              <a:t>Morgado</a:t>
            </a:r>
            <a:r>
              <a:rPr lang="en-US" sz="600" dirty="0">
                <a:solidFill>
                  <a:schemeClr val="bg2">
                    <a:lumMod val="50000"/>
                  </a:schemeClr>
                </a:solidFill>
              </a:rPr>
              <a:t>, E. (2019). Cryptic magma recharge associated with the most voluminous 20th century eruptions (1921, 1948 and 1971) at </a:t>
            </a:r>
            <a:r>
              <a:rPr lang="en-US" sz="600" dirty="0" err="1">
                <a:solidFill>
                  <a:schemeClr val="bg2">
                    <a:lumMod val="50000"/>
                  </a:schemeClr>
                </a:solidFill>
              </a:rPr>
              <a:t>Villarrica</a:t>
            </a:r>
            <a:r>
              <a:rPr lang="en-US" sz="600" dirty="0">
                <a:solidFill>
                  <a:schemeClr val="bg2">
                    <a:lumMod val="50000"/>
                  </a:schemeClr>
                </a:solidFill>
              </a:rPr>
              <a:t> Volcano. </a:t>
            </a:r>
            <a:r>
              <a:rPr lang="en-US" sz="600" i="1" dirty="0">
                <a:solidFill>
                  <a:schemeClr val="bg2">
                    <a:lumMod val="50000"/>
                  </a:schemeClr>
                </a:solidFill>
              </a:rPr>
              <a:t>Journal of Volcanology and Geothermal Research</a:t>
            </a:r>
            <a:r>
              <a:rPr lang="en-US" sz="600" dirty="0">
                <a:solidFill>
                  <a:schemeClr val="bg2">
                    <a:lumMod val="50000"/>
                  </a:schemeClr>
                </a:solidFill>
              </a:rPr>
              <a:t>, </a:t>
            </a:r>
            <a:r>
              <a:rPr lang="en-US" sz="600" i="1" dirty="0">
                <a:solidFill>
                  <a:schemeClr val="bg2">
                    <a:lumMod val="50000"/>
                  </a:schemeClr>
                </a:solidFill>
              </a:rPr>
              <a:t>384</a:t>
            </a:r>
            <a:r>
              <a:rPr lang="en-US" sz="600" dirty="0">
                <a:solidFill>
                  <a:schemeClr val="bg2">
                    <a:lumMod val="50000"/>
                  </a:schemeClr>
                </a:solidFill>
              </a:rPr>
              <a:t>, 48–63. https://doi.org/10.1016/j.jvolgeores.2019.07.001</a:t>
            </a:r>
          </a:p>
          <a:p>
            <a:r>
              <a:rPr lang="en-US" sz="600" dirty="0" err="1">
                <a:solidFill>
                  <a:schemeClr val="bg2">
                    <a:lumMod val="50000"/>
                  </a:schemeClr>
                </a:solidFill>
              </a:rPr>
              <a:t>Putirka</a:t>
            </a:r>
            <a:r>
              <a:rPr lang="en-US" sz="600" dirty="0">
                <a:solidFill>
                  <a:schemeClr val="bg2">
                    <a:lumMod val="50000"/>
                  </a:schemeClr>
                </a:solidFill>
              </a:rPr>
              <a:t>, K. D. (2008). Thermometers and Barometers for Volcanic Systems. </a:t>
            </a:r>
            <a:r>
              <a:rPr lang="en-US" sz="600" i="1" dirty="0">
                <a:solidFill>
                  <a:schemeClr val="bg2">
                    <a:lumMod val="50000"/>
                  </a:schemeClr>
                </a:solidFill>
              </a:rPr>
              <a:t>Reviews in Mineralogy and Geochemistry</a:t>
            </a:r>
            <a:r>
              <a:rPr lang="en-US" sz="600" dirty="0">
                <a:solidFill>
                  <a:schemeClr val="bg2">
                    <a:lumMod val="50000"/>
                  </a:schemeClr>
                </a:solidFill>
              </a:rPr>
              <a:t>, </a:t>
            </a:r>
            <a:r>
              <a:rPr lang="en-US" sz="600" i="1" dirty="0">
                <a:solidFill>
                  <a:schemeClr val="bg2">
                    <a:lumMod val="50000"/>
                  </a:schemeClr>
                </a:solidFill>
              </a:rPr>
              <a:t>69</a:t>
            </a:r>
            <a:r>
              <a:rPr lang="en-US" sz="600" dirty="0">
                <a:solidFill>
                  <a:schemeClr val="bg2">
                    <a:lumMod val="50000"/>
                  </a:schemeClr>
                </a:solidFill>
              </a:rPr>
              <a:t>(1), 61–120. https://doi.org/10.2138/rmg.2008.69.3</a:t>
            </a:r>
          </a:p>
          <a:p>
            <a:r>
              <a:rPr lang="en-US" sz="600" dirty="0" err="1">
                <a:solidFill>
                  <a:schemeClr val="bg2">
                    <a:lumMod val="50000"/>
                  </a:schemeClr>
                </a:solidFill>
              </a:rPr>
              <a:t>Rivalenti</a:t>
            </a:r>
            <a:r>
              <a:rPr lang="en-US" sz="600" dirty="0">
                <a:solidFill>
                  <a:schemeClr val="bg2">
                    <a:lumMod val="50000"/>
                  </a:schemeClr>
                </a:solidFill>
              </a:rPr>
              <a:t>, G., </a:t>
            </a:r>
            <a:r>
              <a:rPr lang="en-US" sz="600" dirty="0" err="1">
                <a:solidFill>
                  <a:schemeClr val="bg2">
                    <a:lumMod val="50000"/>
                  </a:schemeClr>
                </a:solidFill>
              </a:rPr>
              <a:t>Mazzucchelli</a:t>
            </a:r>
            <a:r>
              <a:rPr lang="en-US" sz="600" dirty="0">
                <a:solidFill>
                  <a:schemeClr val="bg2">
                    <a:lumMod val="50000"/>
                  </a:schemeClr>
                </a:solidFill>
              </a:rPr>
              <a:t>, M., </a:t>
            </a:r>
            <a:r>
              <a:rPr lang="en-US" sz="600" dirty="0" err="1">
                <a:solidFill>
                  <a:schemeClr val="bg2">
                    <a:lumMod val="50000"/>
                  </a:schemeClr>
                </a:solidFill>
              </a:rPr>
              <a:t>Laurora</a:t>
            </a:r>
            <a:r>
              <a:rPr lang="en-US" sz="600" dirty="0">
                <a:solidFill>
                  <a:schemeClr val="bg2">
                    <a:lumMod val="50000"/>
                  </a:schemeClr>
                </a:solidFill>
              </a:rPr>
              <a:t>, A., </a:t>
            </a:r>
            <a:r>
              <a:rPr lang="en-US" sz="600" dirty="0" err="1">
                <a:solidFill>
                  <a:schemeClr val="bg2">
                    <a:lumMod val="50000"/>
                  </a:schemeClr>
                </a:solidFill>
              </a:rPr>
              <a:t>Ciuffi</a:t>
            </a:r>
            <a:r>
              <a:rPr lang="en-US" sz="600" dirty="0">
                <a:solidFill>
                  <a:schemeClr val="bg2">
                    <a:lumMod val="50000"/>
                  </a:schemeClr>
                </a:solidFill>
              </a:rPr>
              <a:t>, S. I. A., Zanetti, A., </a:t>
            </a:r>
            <a:r>
              <a:rPr lang="en-US" sz="600" dirty="0" err="1">
                <a:solidFill>
                  <a:schemeClr val="bg2">
                    <a:lumMod val="50000"/>
                  </a:schemeClr>
                </a:solidFill>
              </a:rPr>
              <a:t>Vannucci</a:t>
            </a:r>
            <a:r>
              <a:rPr lang="en-US" sz="600" dirty="0">
                <a:solidFill>
                  <a:schemeClr val="bg2">
                    <a:lumMod val="50000"/>
                  </a:schemeClr>
                </a:solidFill>
              </a:rPr>
              <a:t>, R., &amp; </a:t>
            </a:r>
            <a:r>
              <a:rPr lang="en-US" sz="600" dirty="0" err="1">
                <a:solidFill>
                  <a:schemeClr val="bg2">
                    <a:lumMod val="50000"/>
                  </a:schemeClr>
                </a:solidFill>
              </a:rPr>
              <a:t>Cingolani</a:t>
            </a:r>
            <a:r>
              <a:rPr lang="en-US" sz="600" dirty="0">
                <a:solidFill>
                  <a:schemeClr val="bg2">
                    <a:lumMod val="50000"/>
                  </a:schemeClr>
                </a:solidFill>
              </a:rPr>
              <a:t>, C. A. (2004). The </a:t>
            </a:r>
            <a:r>
              <a:rPr lang="en-US" sz="600" dirty="0" err="1">
                <a:solidFill>
                  <a:schemeClr val="bg2">
                    <a:lumMod val="50000"/>
                  </a:schemeClr>
                </a:solidFill>
              </a:rPr>
              <a:t>backarc</a:t>
            </a:r>
            <a:r>
              <a:rPr lang="en-US" sz="600" dirty="0">
                <a:solidFill>
                  <a:schemeClr val="bg2">
                    <a:lumMod val="50000"/>
                  </a:schemeClr>
                </a:solidFill>
              </a:rPr>
              <a:t> mantle lithosphere in Patagonia, South America. </a:t>
            </a:r>
            <a:r>
              <a:rPr lang="en-US" sz="600" i="1" dirty="0">
                <a:solidFill>
                  <a:schemeClr val="bg2">
                    <a:lumMod val="50000"/>
                  </a:schemeClr>
                </a:solidFill>
              </a:rPr>
              <a:t>Journal of South American Earth Sciences</a:t>
            </a:r>
            <a:r>
              <a:rPr lang="en-US" sz="600" dirty="0">
                <a:solidFill>
                  <a:schemeClr val="bg2">
                    <a:lumMod val="50000"/>
                  </a:schemeClr>
                </a:solidFill>
              </a:rPr>
              <a:t>, </a:t>
            </a:r>
            <a:r>
              <a:rPr lang="en-US" sz="600" i="1" dirty="0">
                <a:solidFill>
                  <a:schemeClr val="bg2">
                    <a:lumMod val="50000"/>
                  </a:schemeClr>
                </a:solidFill>
              </a:rPr>
              <a:t>17</a:t>
            </a:r>
            <a:r>
              <a:rPr lang="en-US" sz="600" dirty="0">
                <a:solidFill>
                  <a:schemeClr val="bg2">
                    <a:lumMod val="50000"/>
                  </a:schemeClr>
                </a:solidFill>
              </a:rPr>
              <a:t>(2), 121–152. https://doi.org/10.1016/j.jsames.2004.05.009</a:t>
            </a:r>
          </a:p>
          <a:p>
            <a:r>
              <a:rPr lang="en-US" sz="600" dirty="0">
                <a:solidFill>
                  <a:schemeClr val="bg2">
                    <a:lumMod val="50000"/>
                  </a:schemeClr>
                </a:solidFill>
              </a:rPr>
              <a:t>Salters, V. J. M., &amp; Stracke, A. (2004). Composition of the depleted mantle. </a:t>
            </a:r>
            <a:r>
              <a:rPr lang="en-US" sz="600" i="1" dirty="0">
                <a:solidFill>
                  <a:schemeClr val="bg2">
                    <a:lumMod val="50000"/>
                  </a:schemeClr>
                </a:solidFill>
              </a:rPr>
              <a:t>Geochemistry, Geophysics, Geosystems</a:t>
            </a:r>
            <a:r>
              <a:rPr lang="en-US" sz="600" dirty="0">
                <a:solidFill>
                  <a:schemeClr val="bg2">
                    <a:lumMod val="50000"/>
                  </a:schemeClr>
                </a:solidFill>
              </a:rPr>
              <a:t>, </a:t>
            </a:r>
            <a:r>
              <a:rPr lang="en-US" sz="600" i="1" dirty="0">
                <a:solidFill>
                  <a:schemeClr val="bg2">
                    <a:lumMod val="50000"/>
                  </a:schemeClr>
                </a:solidFill>
              </a:rPr>
              <a:t>5</a:t>
            </a:r>
            <a:r>
              <a:rPr lang="en-US" sz="600" dirty="0">
                <a:solidFill>
                  <a:schemeClr val="bg2">
                    <a:lumMod val="50000"/>
                  </a:schemeClr>
                </a:solidFill>
              </a:rPr>
              <a:t>(5). https://doi.org/10.1029/2003GC000597</a:t>
            </a:r>
          </a:p>
          <a:p>
            <a:r>
              <a:rPr lang="en-US" sz="600" dirty="0">
                <a:solidFill>
                  <a:schemeClr val="bg2">
                    <a:lumMod val="50000"/>
                  </a:schemeClr>
                </a:solidFill>
              </a:rPr>
              <a:t>Singer, B. S., </a:t>
            </a:r>
            <a:r>
              <a:rPr lang="en-US" sz="600" dirty="0" err="1">
                <a:solidFill>
                  <a:schemeClr val="bg2">
                    <a:lumMod val="50000"/>
                  </a:schemeClr>
                </a:solidFill>
              </a:rPr>
              <a:t>Jicha</a:t>
            </a:r>
            <a:r>
              <a:rPr lang="en-US" sz="600" dirty="0">
                <a:solidFill>
                  <a:schemeClr val="bg2">
                    <a:lumMod val="50000"/>
                  </a:schemeClr>
                </a:solidFill>
              </a:rPr>
              <a:t>, B. R., Harper, M. A., Naranjo, J. A., Lara, L. E., &amp; Moreno-</a:t>
            </a:r>
            <a:r>
              <a:rPr lang="en-US" sz="600" dirty="0" err="1">
                <a:solidFill>
                  <a:schemeClr val="bg2">
                    <a:lumMod val="50000"/>
                  </a:schemeClr>
                </a:solidFill>
              </a:rPr>
              <a:t>Roa</a:t>
            </a:r>
            <a:r>
              <a:rPr lang="en-US" sz="600" dirty="0">
                <a:solidFill>
                  <a:schemeClr val="bg2">
                    <a:lumMod val="50000"/>
                  </a:schemeClr>
                </a:solidFill>
              </a:rPr>
              <a:t>, H. (2008). Eruptive history, geochronology, and magmatic evolution of the </a:t>
            </a:r>
            <a:r>
              <a:rPr lang="en-US" sz="600" dirty="0" err="1">
                <a:solidFill>
                  <a:schemeClr val="bg2">
                    <a:lumMod val="50000"/>
                  </a:schemeClr>
                </a:solidFill>
              </a:rPr>
              <a:t>Puyehue-Cordón</a:t>
            </a:r>
            <a:r>
              <a:rPr lang="en-US" sz="600" dirty="0">
                <a:solidFill>
                  <a:schemeClr val="bg2">
                    <a:lumMod val="50000"/>
                  </a:schemeClr>
                </a:solidFill>
              </a:rPr>
              <a:t> </a:t>
            </a:r>
            <a:r>
              <a:rPr lang="en-US" sz="600" dirty="0" err="1">
                <a:solidFill>
                  <a:schemeClr val="bg2">
                    <a:lumMod val="50000"/>
                  </a:schemeClr>
                </a:solidFill>
              </a:rPr>
              <a:t>Caulle</a:t>
            </a:r>
            <a:r>
              <a:rPr lang="en-US" sz="600" dirty="0">
                <a:solidFill>
                  <a:schemeClr val="bg2">
                    <a:lumMod val="50000"/>
                  </a:schemeClr>
                </a:solidFill>
              </a:rPr>
              <a:t> volcanic complex, </a:t>
            </a:r>
            <a:r>
              <a:rPr lang="en-US" sz="600" dirty="0" err="1">
                <a:solidFill>
                  <a:schemeClr val="bg2">
                    <a:lumMod val="50000"/>
                  </a:schemeClr>
                </a:solidFill>
              </a:rPr>
              <a:t>ChileEvolution</a:t>
            </a:r>
            <a:r>
              <a:rPr lang="en-US" sz="600" dirty="0">
                <a:solidFill>
                  <a:schemeClr val="bg2">
                    <a:lumMod val="50000"/>
                  </a:schemeClr>
                </a:solidFill>
              </a:rPr>
              <a:t> of the </a:t>
            </a:r>
            <a:r>
              <a:rPr lang="en-US" sz="600" dirty="0" err="1">
                <a:solidFill>
                  <a:schemeClr val="bg2">
                    <a:lumMod val="50000"/>
                  </a:schemeClr>
                </a:solidFill>
              </a:rPr>
              <a:t>Puyehue-Cordón</a:t>
            </a:r>
            <a:r>
              <a:rPr lang="en-US" sz="600" dirty="0">
                <a:solidFill>
                  <a:schemeClr val="bg2">
                    <a:lumMod val="50000"/>
                  </a:schemeClr>
                </a:solidFill>
              </a:rPr>
              <a:t> </a:t>
            </a:r>
            <a:r>
              <a:rPr lang="en-US" sz="600" dirty="0" err="1">
                <a:solidFill>
                  <a:schemeClr val="bg2">
                    <a:lumMod val="50000"/>
                  </a:schemeClr>
                </a:solidFill>
              </a:rPr>
              <a:t>Caulle</a:t>
            </a:r>
            <a:r>
              <a:rPr lang="en-US" sz="600" dirty="0">
                <a:solidFill>
                  <a:schemeClr val="bg2">
                    <a:lumMod val="50000"/>
                  </a:schemeClr>
                </a:solidFill>
              </a:rPr>
              <a:t> volcanic complex, Chile. </a:t>
            </a:r>
            <a:r>
              <a:rPr lang="en-US" sz="600" i="1" dirty="0">
                <a:solidFill>
                  <a:schemeClr val="bg2">
                    <a:lumMod val="50000"/>
                  </a:schemeClr>
                </a:solidFill>
              </a:rPr>
              <a:t>GSA Bulletin</a:t>
            </a:r>
            <a:r>
              <a:rPr lang="en-US" sz="600" dirty="0">
                <a:solidFill>
                  <a:schemeClr val="bg2">
                    <a:lumMod val="50000"/>
                  </a:schemeClr>
                </a:solidFill>
              </a:rPr>
              <a:t>, </a:t>
            </a:r>
            <a:r>
              <a:rPr lang="en-US" sz="600" i="1" dirty="0">
                <a:solidFill>
                  <a:schemeClr val="bg2">
                    <a:lumMod val="50000"/>
                  </a:schemeClr>
                </a:solidFill>
              </a:rPr>
              <a:t>120</a:t>
            </a:r>
            <a:r>
              <a:rPr lang="en-US" sz="600" dirty="0">
                <a:solidFill>
                  <a:schemeClr val="bg2">
                    <a:lumMod val="50000"/>
                  </a:schemeClr>
                </a:solidFill>
              </a:rPr>
              <a:t>(5–6), 599–618. https://doi.org/10.1130/B26276.1</a:t>
            </a:r>
          </a:p>
          <a:p>
            <a:r>
              <a:rPr lang="en-US" sz="600" dirty="0">
                <a:solidFill>
                  <a:schemeClr val="bg2">
                    <a:lumMod val="50000"/>
                  </a:schemeClr>
                </a:solidFill>
              </a:rPr>
              <a:t>Stern, C., </a:t>
            </a:r>
            <a:r>
              <a:rPr lang="en-US" sz="600" dirty="0" err="1">
                <a:solidFill>
                  <a:schemeClr val="bg2">
                    <a:lumMod val="50000"/>
                  </a:schemeClr>
                </a:solidFill>
              </a:rPr>
              <a:t>Roa</a:t>
            </a:r>
            <a:r>
              <a:rPr lang="en-US" sz="600" dirty="0">
                <a:solidFill>
                  <a:schemeClr val="bg2">
                    <a:lumMod val="50000"/>
                  </a:schemeClr>
                </a:solidFill>
              </a:rPr>
              <a:t>, H., Lopez-Escobar, L., </a:t>
            </a:r>
            <a:r>
              <a:rPr lang="en-US" sz="600" dirty="0" err="1">
                <a:solidFill>
                  <a:schemeClr val="bg2">
                    <a:lumMod val="50000"/>
                  </a:schemeClr>
                </a:solidFill>
              </a:rPr>
              <a:t>Clavero</a:t>
            </a:r>
            <a:r>
              <a:rPr lang="en-US" sz="600" dirty="0">
                <a:solidFill>
                  <a:schemeClr val="bg2">
                    <a:lumMod val="50000"/>
                  </a:schemeClr>
                </a:solidFill>
              </a:rPr>
              <a:t>, J., Lara, L., Naranjo, J., et al. (2007). Chapter 5. Chilean volcanoes The Geology of Chile. In </a:t>
            </a:r>
            <a:r>
              <a:rPr lang="en-US" sz="600" i="1" dirty="0">
                <a:solidFill>
                  <a:schemeClr val="bg2">
                    <a:lumMod val="50000"/>
                  </a:schemeClr>
                </a:solidFill>
              </a:rPr>
              <a:t>Geological Society Special Publication</a:t>
            </a:r>
            <a:r>
              <a:rPr lang="en-US" sz="600" dirty="0">
                <a:solidFill>
                  <a:schemeClr val="bg2">
                    <a:lumMod val="50000"/>
                  </a:schemeClr>
                </a:solidFill>
              </a:rPr>
              <a:t> (pp. 147–178). https://doi.org/10.1144/GOCH</a:t>
            </a:r>
          </a:p>
          <a:p>
            <a:r>
              <a:rPr lang="en-US" sz="600" dirty="0" err="1">
                <a:solidFill>
                  <a:schemeClr val="bg2">
                    <a:lumMod val="50000"/>
                  </a:schemeClr>
                </a:solidFill>
              </a:rPr>
              <a:t>Tassara</a:t>
            </a:r>
            <a:r>
              <a:rPr lang="en-US" sz="600" dirty="0">
                <a:solidFill>
                  <a:schemeClr val="bg2">
                    <a:lumMod val="50000"/>
                  </a:schemeClr>
                </a:solidFill>
              </a:rPr>
              <a:t>, A., &amp; </a:t>
            </a:r>
            <a:r>
              <a:rPr lang="en-US" sz="600" dirty="0" err="1">
                <a:solidFill>
                  <a:schemeClr val="bg2">
                    <a:lumMod val="50000"/>
                  </a:schemeClr>
                </a:solidFill>
              </a:rPr>
              <a:t>Echaurren</a:t>
            </a:r>
            <a:r>
              <a:rPr lang="en-US" sz="600" dirty="0">
                <a:solidFill>
                  <a:schemeClr val="bg2">
                    <a:lumMod val="50000"/>
                  </a:schemeClr>
                </a:solidFill>
              </a:rPr>
              <a:t>, A. (2012). Anatomy of the Andean subduction zone: three-dimensional density model upgraded and compared against global-scale models. </a:t>
            </a:r>
            <a:r>
              <a:rPr lang="en-US" sz="600" i="1" dirty="0">
                <a:solidFill>
                  <a:schemeClr val="bg2">
                    <a:lumMod val="50000"/>
                  </a:schemeClr>
                </a:solidFill>
              </a:rPr>
              <a:t>Geophysical Journal International</a:t>
            </a:r>
            <a:r>
              <a:rPr lang="en-US" sz="600" dirty="0">
                <a:solidFill>
                  <a:schemeClr val="bg2">
                    <a:lumMod val="50000"/>
                  </a:schemeClr>
                </a:solidFill>
              </a:rPr>
              <a:t>, </a:t>
            </a:r>
            <a:r>
              <a:rPr lang="en-US" sz="600" i="1" dirty="0">
                <a:solidFill>
                  <a:schemeClr val="bg2">
                    <a:lumMod val="50000"/>
                  </a:schemeClr>
                </a:solidFill>
              </a:rPr>
              <a:t>189</a:t>
            </a:r>
            <a:r>
              <a:rPr lang="en-US" sz="600" dirty="0">
                <a:solidFill>
                  <a:schemeClr val="bg2">
                    <a:lumMod val="50000"/>
                  </a:schemeClr>
                </a:solidFill>
              </a:rPr>
              <a:t>(1), 161–168. https://doi.org/10.1111/j.1365-246X.2012.05397.x</a:t>
            </a:r>
          </a:p>
          <a:p>
            <a:r>
              <a:rPr lang="en-US" sz="600" dirty="0" err="1">
                <a:solidFill>
                  <a:schemeClr val="bg2">
                    <a:lumMod val="50000"/>
                  </a:schemeClr>
                </a:solidFill>
              </a:rPr>
              <a:t>Tassara</a:t>
            </a:r>
            <a:r>
              <a:rPr lang="en-US" sz="600" dirty="0">
                <a:solidFill>
                  <a:schemeClr val="bg2">
                    <a:lumMod val="50000"/>
                  </a:schemeClr>
                </a:solidFill>
              </a:rPr>
              <a:t>, S., Reich, M., </a:t>
            </a:r>
            <a:r>
              <a:rPr lang="en-US" sz="600" dirty="0" err="1">
                <a:solidFill>
                  <a:schemeClr val="bg2">
                    <a:lumMod val="50000"/>
                  </a:schemeClr>
                </a:solidFill>
              </a:rPr>
              <a:t>Cannatelli</a:t>
            </a:r>
            <a:r>
              <a:rPr lang="en-US" sz="600" dirty="0">
                <a:solidFill>
                  <a:schemeClr val="bg2">
                    <a:lumMod val="50000"/>
                  </a:schemeClr>
                </a:solidFill>
              </a:rPr>
              <a:t>, C., </a:t>
            </a:r>
            <a:r>
              <a:rPr lang="en-US" sz="600" dirty="0" err="1">
                <a:solidFill>
                  <a:schemeClr val="bg2">
                    <a:lumMod val="50000"/>
                  </a:schemeClr>
                </a:solidFill>
              </a:rPr>
              <a:t>Konecke</a:t>
            </a:r>
            <a:r>
              <a:rPr lang="en-US" sz="600" dirty="0">
                <a:solidFill>
                  <a:schemeClr val="bg2">
                    <a:lumMod val="50000"/>
                  </a:schemeClr>
                </a:solidFill>
              </a:rPr>
              <a:t>, B. A., </a:t>
            </a:r>
            <a:r>
              <a:rPr lang="en-US" sz="600" dirty="0" err="1">
                <a:solidFill>
                  <a:schemeClr val="bg2">
                    <a:lumMod val="50000"/>
                  </a:schemeClr>
                </a:solidFill>
              </a:rPr>
              <a:t>Kausel</a:t>
            </a:r>
            <a:r>
              <a:rPr lang="en-US" sz="600" dirty="0">
                <a:solidFill>
                  <a:schemeClr val="bg2">
                    <a:lumMod val="50000"/>
                  </a:schemeClr>
                </a:solidFill>
              </a:rPr>
              <a:t>, D., </a:t>
            </a:r>
            <a:r>
              <a:rPr lang="en-US" sz="600" dirty="0" err="1">
                <a:solidFill>
                  <a:schemeClr val="bg2">
                    <a:lumMod val="50000"/>
                  </a:schemeClr>
                </a:solidFill>
              </a:rPr>
              <a:t>Morata</a:t>
            </a:r>
            <a:r>
              <a:rPr lang="en-US" sz="600" dirty="0">
                <a:solidFill>
                  <a:schemeClr val="bg2">
                    <a:lumMod val="50000"/>
                  </a:schemeClr>
                </a:solidFill>
              </a:rPr>
              <a:t>, D., et al. (2020). Post-melting oxidation of highly primitive basalts from the southern Andes. </a:t>
            </a:r>
            <a:r>
              <a:rPr lang="en-US" sz="600" i="1" dirty="0" err="1">
                <a:solidFill>
                  <a:schemeClr val="bg2">
                    <a:lumMod val="50000"/>
                  </a:schemeClr>
                </a:solidFill>
              </a:rPr>
              <a:t>Geochimica</a:t>
            </a:r>
            <a:r>
              <a:rPr lang="en-US" sz="600" i="1" dirty="0">
                <a:solidFill>
                  <a:schemeClr val="bg2">
                    <a:lumMod val="50000"/>
                  </a:schemeClr>
                </a:solidFill>
              </a:rPr>
              <a:t> et </a:t>
            </a:r>
            <a:r>
              <a:rPr lang="en-US" sz="600" i="1" dirty="0" err="1">
                <a:solidFill>
                  <a:schemeClr val="bg2">
                    <a:lumMod val="50000"/>
                  </a:schemeClr>
                </a:solidFill>
              </a:rPr>
              <a:t>Cosmochimica</a:t>
            </a:r>
            <a:r>
              <a:rPr lang="en-US" sz="600" i="1" dirty="0">
                <a:solidFill>
                  <a:schemeClr val="bg2">
                    <a:lumMod val="50000"/>
                  </a:schemeClr>
                </a:solidFill>
              </a:rPr>
              <a:t> </a:t>
            </a:r>
            <a:r>
              <a:rPr lang="en-US" sz="600" i="1" dirty="0" err="1">
                <a:solidFill>
                  <a:schemeClr val="bg2">
                    <a:lumMod val="50000"/>
                  </a:schemeClr>
                </a:solidFill>
              </a:rPr>
              <a:t>Acta</a:t>
            </a:r>
            <a:r>
              <a:rPr lang="en-US" sz="600" dirty="0">
                <a:solidFill>
                  <a:schemeClr val="bg2">
                    <a:lumMod val="50000"/>
                  </a:schemeClr>
                </a:solidFill>
              </a:rPr>
              <a:t>. https://doi.org/10.1016/j.gca.2020.01.042</a:t>
            </a:r>
          </a:p>
          <a:p>
            <a:r>
              <a:rPr lang="en-US" sz="600" dirty="0">
                <a:solidFill>
                  <a:schemeClr val="bg2">
                    <a:lumMod val="50000"/>
                  </a:schemeClr>
                </a:solidFill>
              </a:rPr>
              <a:t>Turner, S. J., Langmuir, C. H., Katz, R. F., Dungan, M. A., &amp; </a:t>
            </a:r>
            <a:r>
              <a:rPr lang="en-US" sz="600" dirty="0" err="1">
                <a:solidFill>
                  <a:schemeClr val="bg2">
                    <a:lumMod val="50000"/>
                  </a:schemeClr>
                </a:solidFill>
              </a:rPr>
              <a:t>Escrig</a:t>
            </a:r>
            <a:r>
              <a:rPr lang="en-US" sz="600" dirty="0">
                <a:solidFill>
                  <a:schemeClr val="bg2">
                    <a:lumMod val="50000"/>
                  </a:schemeClr>
                </a:solidFill>
              </a:rPr>
              <a:t>, S. (2016). Parental arc magma compositions dominantly controlled by mantle-wedge thermal structure. </a:t>
            </a:r>
            <a:r>
              <a:rPr lang="en-US" sz="600" i="1" dirty="0">
                <a:solidFill>
                  <a:schemeClr val="bg2">
                    <a:lumMod val="50000"/>
                  </a:schemeClr>
                </a:solidFill>
              </a:rPr>
              <a:t>Nature Geoscience</a:t>
            </a:r>
            <a:r>
              <a:rPr lang="en-US" sz="600" dirty="0">
                <a:solidFill>
                  <a:schemeClr val="bg2">
                    <a:lumMod val="50000"/>
                  </a:schemeClr>
                </a:solidFill>
              </a:rPr>
              <a:t>, </a:t>
            </a:r>
            <a:r>
              <a:rPr lang="en-US" sz="600" i="1" dirty="0">
                <a:solidFill>
                  <a:schemeClr val="bg2">
                    <a:lumMod val="50000"/>
                  </a:schemeClr>
                </a:solidFill>
              </a:rPr>
              <a:t>9</a:t>
            </a:r>
            <a:r>
              <a:rPr lang="en-US" sz="600" dirty="0">
                <a:solidFill>
                  <a:schemeClr val="bg2">
                    <a:lumMod val="50000"/>
                  </a:schemeClr>
                </a:solidFill>
              </a:rPr>
              <a:t>(10), 772–776. https://doi.org/10.1038/ngeo2788</a:t>
            </a:r>
          </a:p>
          <a:p>
            <a:r>
              <a:rPr lang="en-US" sz="600" dirty="0">
                <a:solidFill>
                  <a:schemeClr val="bg2">
                    <a:lumMod val="50000"/>
                  </a:schemeClr>
                </a:solidFill>
              </a:rPr>
              <a:t>Turner, S. J., Langmuir, C. H., Dungan, M. A., &amp; </a:t>
            </a:r>
            <a:r>
              <a:rPr lang="en-US" sz="600" dirty="0" err="1">
                <a:solidFill>
                  <a:schemeClr val="bg2">
                    <a:lumMod val="50000"/>
                  </a:schemeClr>
                </a:solidFill>
              </a:rPr>
              <a:t>Escrig</a:t>
            </a:r>
            <a:r>
              <a:rPr lang="en-US" sz="600" dirty="0">
                <a:solidFill>
                  <a:schemeClr val="bg2">
                    <a:lumMod val="50000"/>
                  </a:schemeClr>
                </a:solidFill>
              </a:rPr>
              <a:t>, S. (2017). The importance of mantle wedge heterogeneity to subduction zone magmatism and the origin of EM1.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472</a:t>
            </a:r>
            <a:r>
              <a:rPr lang="en-US" sz="600" dirty="0">
                <a:solidFill>
                  <a:schemeClr val="bg2">
                    <a:lumMod val="50000"/>
                  </a:schemeClr>
                </a:solidFill>
              </a:rPr>
              <a:t>, 216–228. https://doi.org/10.1016/j.epsl.2017.04.051</a:t>
            </a:r>
          </a:p>
          <a:p>
            <a:r>
              <a:rPr lang="en-US" sz="600" dirty="0">
                <a:solidFill>
                  <a:schemeClr val="bg2">
                    <a:lumMod val="50000"/>
                  </a:schemeClr>
                </a:solidFill>
              </a:rPr>
              <a:t>Vander </a:t>
            </a:r>
            <a:r>
              <a:rPr lang="en-US" sz="600" dirty="0" err="1">
                <a:solidFill>
                  <a:schemeClr val="bg2">
                    <a:lumMod val="50000"/>
                  </a:schemeClr>
                </a:solidFill>
              </a:rPr>
              <a:t>Auwera</a:t>
            </a:r>
            <a:r>
              <a:rPr lang="en-US" sz="600" dirty="0">
                <a:solidFill>
                  <a:schemeClr val="bg2">
                    <a:lumMod val="50000"/>
                  </a:schemeClr>
                </a:solidFill>
              </a:rPr>
              <a:t>, J., Namur, O., </a:t>
            </a:r>
            <a:r>
              <a:rPr lang="en-US" sz="600" dirty="0" err="1">
                <a:solidFill>
                  <a:schemeClr val="bg2">
                    <a:lumMod val="50000"/>
                  </a:schemeClr>
                </a:solidFill>
              </a:rPr>
              <a:t>Dutrieux</a:t>
            </a:r>
            <a:r>
              <a:rPr lang="en-US" sz="600" dirty="0">
                <a:solidFill>
                  <a:schemeClr val="bg2">
                    <a:lumMod val="50000"/>
                  </a:schemeClr>
                </a:solidFill>
              </a:rPr>
              <a:t>, A., Wilkinson, C. M., </a:t>
            </a:r>
            <a:r>
              <a:rPr lang="en-US" sz="600" dirty="0" err="1">
                <a:solidFill>
                  <a:schemeClr val="bg2">
                    <a:lumMod val="50000"/>
                  </a:schemeClr>
                </a:solidFill>
              </a:rPr>
              <a:t>Ganerød</a:t>
            </a:r>
            <a:r>
              <a:rPr lang="en-US" sz="600" dirty="0">
                <a:solidFill>
                  <a:schemeClr val="bg2">
                    <a:lumMod val="50000"/>
                  </a:schemeClr>
                </a:solidFill>
              </a:rPr>
              <a:t>, M., </a:t>
            </a:r>
            <a:r>
              <a:rPr lang="en-US" sz="600" dirty="0" err="1">
                <a:solidFill>
                  <a:schemeClr val="bg2">
                    <a:lumMod val="50000"/>
                  </a:schemeClr>
                </a:solidFill>
              </a:rPr>
              <a:t>Coumont</a:t>
            </a:r>
            <a:r>
              <a:rPr lang="en-US" sz="600" dirty="0">
                <a:solidFill>
                  <a:schemeClr val="bg2">
                    <a:lumMod val="50000"/>
                  </a:schemeClr>
                </a:solidFill>
              </a:rPr>
              <a:t>, V., &amp; </a:t>
            </a:r>
            <a:r>
              <a:rPr lang="en-US" sz="600" dirty="0" err="1">
                <a:solidFill>
                  <a:schemeClr val="bg2">
                    <a:lumMod val="50000"/>
                  </a:schemeClr>
                </a:solidFill>
              </a:rPr>
              <a:t>Bolle</a:t>
            </a:r>
            <a:r>
              <a:rPr lang="en-US" sz="600" dirty="0">
                <a:solidFill>
                  <a:schemeClr val="bg2">
                    <a:lumMod val="50000"/>
                  </a:schemeClr>
                </a:solidFill>
              </a:rPr>
              <a:t>, O. (2019). Mantle Melting and Magmatic Processes Under La Picada Stratovolcano (CSVZ, Chile). </a:t>
            </a:r>
            <a:r>
              <a:rPr lang="en-US" sz="600" i="1" dirty="0">
                <a:solidFill>
                  <a:schemeClr val="bg2">
                    <a:lumMod val="50000"/>
                  </a:schemeClr>
                </a:solidFill>
              </a:rPr>
              <a:t>Journal of Petrology</a:t>
            </a:r>
            <a:r>
              <a:rPr lang="en-US" sz="600" dirty="0">
                <a:solidFill>
                  <a:schemeClr val="bg2">
                    <a:lumMod val="50000"/>
                  </a:schemeClr>
                </a:solidFill>
              </a:rPr>
              <a:t>, </a:t>
            </a:r>
            <a:r>
              <a:rPr lang="en-US" sz="600" i="1" dirty="0">
                <a:solidFill>
                  <a:schemeClr val="bg2">
                    <a:lumMod val="50000"/>
                  </a:schemeClr>
                </a:solidFill>
              </a:rPr>
              <a:t>60</a:t>
            </a:r>
            <a:r>
              <a:rPr lang="en-US" sz="600" dirty="0">
                <a:solidFill>
                  <a:schemeClr val="bg2">
                    <a:lumMod val="50000"/>
                  </a:schemeClr>
                </a:solidFill>
              </a:rPr>
              <a:t>(5), 907–944. https://doi.org/10.1093/petrology/egz020</a:t>
            </a:r>
          </a:p>
          <a:p>
            <a:r>
              <a:rPr lang="en-US" sz="600" dirty="0">
                <a:solidFill>
                  <a:schemeClr val="bg2">
                    <a:lumMod val="50000"/>
                  </a:schemeClr>
                </a:solidFill>
              </a:rPr>
              <a:t>Watt, S. F. L., Pyle, D. M., Mather, T. A., &amp; Naranjo, J. A. (2013). Arc magma compositions controlled by linked thermal and chemical gradients above the </a:t>
            </a:r>
            <a:r>
              <a:rPr lang="en-US" sz="600" dirty="0" err="1">
                <a:solidFill>
                  <a:schemeClr val="bg2">
                    <a:lumMod val="50000"/>
                  </a:schemeClr>
                </a:solidFill>
              </a:rPr>
              <a:t>subducting</a:t>
            </a:r>
            <a:r>
              <a:rPr lang="en-US" sz="600" dirty="0">
                <a:solidFill>
                  <a:schemeClr val="bg2">
                    <a:lumMod val="50000"/>
                  </a:schemeClr>
                </a:solidFill>
              </a:rPr>
              <a:t> slab. </a:t>
            </a:r>
            <a:r>
              <a:rPr lang="en-US" sz="600" i="1" dirty="0">
                <a:solidFill>
                  <a:schemeClr val="bg2">
                    <a:lumMod val="50000"/>
                  </a:schemeClr>
                </a:solidFill>
              </a:rPr>
              <a:t>Geophysical Research Letters</a:t>
            </a:r>
            <a:r>
              <a:rPr lang="en-US" sz="600" dirty="0">
                <a:solidFill>
                  <a:schemeClr val="bg2">
                    <a:lumMod val="50000"/>
                  </a:schemeClr>
                </a:solidFill>
              </a:rPr>
              <a:t>, </a:t>
            </a:r>
            <a:r>
              <a:rPr lang="en-US" sz="600" i="1" dirty="0">
                <a:solidFill>
                  <a:schemeClr val="bg2">
                    <a:lumMod val="50000"/>
                  </a:schemeClr>
                </a:solidFill>
              </a:rPr>
              <a:t>40</a:t>
            </a:r>
            <a:r>
              <a:rPr lang="en-US" sz="600" dirty="0">
                <a:solidFill>
                  <a:schemeClr val="bg2">
                    <a:lumMod val="50000"/>
                  </a:schemeClr>
                </a:solidFill>
              </a:rPr>
              <a:t>(11), 2550–2556. https://doi.org/10.1002/grl.50513</a:t>
            </a:r>
          </a:p>
          <a:p>
            <a:r>
              <a:rPr lang="en-US" sz="600" dirty="0">
                <a:solidFill>
                  <a:schemeClr val="bg2">
                    <a:lumMod val="50000"/>
                  </a:schemeClr>
                </a:solidFill>
              </a:rPr>
              <a:t>Weller, D. J., &amp; Stern, C. R. (2018). Along-strike variability of primitive magmas (major and volatile elements) inferred from olivine-hosted melt inclusions, southernmost Andean Southern Volcanic Zone, Chile. </a:t>
            </a:r>
            <a:r>
              <a:rPr lang="en-US" sz="600" i="1" dirty="0" err="1">
                <a:solidFill>
                  <a:schemeClr val="bg2">
                    <a:lumMod val="50000"/>
                  </a:schemeClr>
                </a:solidFill>
              </a:rPr>
              <a:t>Lithos</a:t>
            </a:r>
            <a:r>
              <a:rPr lang="en-US" sz="600" dirty="0">
                <a:solidFill>
                  <a:schemeClr val="bg2">
                    <a:lumMod val="50000"/>
                  </a:schemeClr>
                </a:solidFill>
              </a:rPr>
              <a:t>, </a:t>
            </a:r>
            <a:r>
              <a:rPr lang="en-US" sz="600" i="1" dirty="0">
                <a:solidFill>
                  <a:schemeClr val="bg2">
                    <a:lumMod val="50000"/>
                  </a:schemeClr>
                </a:solidFill>
              </a:rPr>
              <a:t>296–299</a:t>
            </a:r>
            <a:r>
              <a:rPr lang="en-US" sz="600" dirty="0">
                <a:solidFill>
                  <a:schemeClr val="bg2">
                    <a:lumMod val="50000"/>
                  </a:schemeClr>
                </a:solidFill>
              </a:rPr>
              <a:t>, 233–244. https://doi.org/10.1016/j.lithos.2017.11.009</a:t>
            </a:r>
          </a:p>
          <a:p>
            <a:r>
              <a:rPr lang="en-US" sz="600" dirty="0">
                <a:solidFill>
                  <a:schemeClr val="bg2">
                    <a:lumMod val="50000"/>
                  </a:schemeClr>
                </a:solidFill>
              </a:rPr>
              <a:t>Wood, B. J. (2004). Melting of fertile peridotite with variable amounts of H2O. </a:t>
            </a:r>
            <a:r>
              <a:rPr lang="en-US" sz="600" i="1" dirty="0">
                <a:solidFill>
                  <a:schemeClr val="bg2">
                    <a:lumMod val="50000"/>
                  </a:schemeClr>
                </a:solidFill>
              </a:rPr>
              <a:t>Washington DC American Geophysical Union Geophysical Monograph Series</a:t>
            </a:r>
            <a:r>
              <a:rPr lang="en-US" sz="600" dirty="0">
                <a:solidFill>
                  <a:schemeClr val="bg2">
                    <a:lumMod val="50000"/>
                  </a:schemeClr>
                </a:solidFill>
              </a:rPr>
              <a:t>, </a:t>
            </a:r>
            <a:r>
              <a:rPr lang="en-US" sz="600" i="1" dirty="0">
                <a:solidFill>
                  <a:schemeClr val="bg2">
                    <a:lumMod val="50000"/>
                  </a:schemeClr>
                </a:solidFill>
              </a:rPr>
              <a:t>150</a:t>
            </a:r>
            <a:r>
              <a:rPr lang="en-US" sz="600" dirty="0">
                <a:solidFill>
                  <a:schemeClr val="bg2">
                    <a:lumMod val="50000"/>
                  </a:schemeClr>
                </a:solidFill>
              </a:rPr>
              <a:t>, 69–80. https://doi.org/10.1029/150GM07</a:t>
            </a:r>
          </a:p>
          <a:p>
            <a:r>
              <a:rPr lang="en-US" sz="600" dirty="0">
                <a:solidFill>
                  <a:schemeClr val="bg2">
                    <a:lumMod val="50000"/>
                  </a:schemeClr>
                </a:solidFill>
              </a:rPr>
              <a:t>Workman, R. K., &amp; Hart, S. R. (2005). Major and trace element composition of the depleted MORB mantle (DMM). </a:t>
            </a:r>
            <a:r>
              <a:rPr lang="en-US" sz="600" i="1" dirty="0">
                <a:solidFill>
                  <a:schemeClr val="bg2">
                    <a:lumMod val="50000"/>
                  </a:schemeClr>
                </a:solidFill>
              </a:rPr>
              <a:t>Earth and Planetary Science Letters</a:t>
            </a:r>
            <a:r>
              <a:rPr lang="en-US" sz="600" dirty="0">
                <a:solidFill>
                  <a:schemeClr val="bg2">
                    <a:lumMod val="50000"/>
                  </a:schemeClr>
                </a:solidFill>
              </a:rPr>
              <a:t>, </a:t>
            </a:r>
            <a:r>
              <a:rPr lang="en-US" sz="600" i="1" dirty="0">
                <a:solidFill>
                  <a:schemeClr val="bg2">
                    <a:lumMod val="50000"/>
                  </a:schemeClr>
                </a:solidFill>
              </a:rPr>
              <a:t>231</a:t>
            </a:r>
            <a:r>
              <a:rPr lang="en-US" sz="600" dirty="0">
                <a:solidFill>
                  <a:schemeClr val="bg2">
                    <a:lumMod val="50000"/>
                  </a:schemeClr>
                </a:solidFill>
              </a:rPr>
              <a:t>(1–2), 53–72. https://doi.org/10.1016/j.epsl.2004.12.005</a:t>
            </a:r>
          </a:p>
        </p:txBody>
      </p:sp>
    </p:spTree>
    <p:extLst>
      <p:ext uri="{BB962C8B-B14F-4D97-AF65-F5344CB8AC3E}">
        <p14:creationId xmlns:p14="http://schemas.microsoft.com/office/powerpoint/2010/main" val="39096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To better understand arc magmatism we need to Constrain:</a:t>
            </a:r>
          </a:p>
        </p:txBody>
      </p:sp>
      <p:sp>
        <p:nvSpPr>
          <p:cNvPr id="4" name="Espace réservé du texte 3"/>
          <p:cNvSpPr>
            <a:spLocks noGrp="1"/>
          </p:cNvSpPr>
          <p:nvPr>
            <p:ph type="body" sz="half" idx="2"/>
          </p:nvPr>
        </p:nvSpPr>
        <p:spPr/>
        <p:txBody>
          <a:bodyPr/>
          <a:lstStyle/>
          <a:p>
            <a:pPr marL="285750" indent="-285750">
              <a:buFont typeface="Arial" panose="020B0604020202020204" pitchFamily="34" charset="0"/>
              <a:buChar char="•"/>
            </a:pPr>
            <a:r>
              <a:rPr lang="en-US" b="1" dirty="0"/>
              <a:t>magma genesis and conditions of mantle melting processes</a:t>
            </a:r>
          </a:p>
          <a:p>
            <a:pPr marL="285750" indent="-285750">
              <a:buFont typeface="Arial" panose="020B0604020202020204" pitchFamily="34" charset="0"/>
              <a:buChar char="•"/>
            </a:pPr>
            <a:r>
              <a:rPr lang="en-US" dirty="0"/>
              <a:t>magma transport</a:t>
            </a:r>
          </a:p>
          <a:p>
            <a:pPr marL="285750" indent="-285750">
              <a:buFont typeface="Arial" panose="020B0604020202020204" pitchFamily="34" charset="0"/>
              <a:buChar char="•"/>
            </a:pPr>
            <a:r>
              <a:rPr lang="en-US" dirty="0"/>
              <a:t>storage </a:t>
            </a:r>
          </a:p>
          <a:p>
            <a:pPr marL="285750" indent="-285750">
              <a:buFont typeface="Arial" panose="020B0604020202020204" pitchFamily="34" charset="0"/>
              <a:buChar char="•"/>
            </a:pPr>
            <a:r>
              <a:rPr lang="en-US" dirty="0"/>
              <a:t>differentiation processes at each step</a:t>
            </a:r>
          </a:p>
        </p:txBody>
      </p:sp>
      <p:sp>
        <p:nvSpPr>
          <p:cNvPr id="6" name="Espace réservé du texte 10"/>
          <p:cNvSpPr txBox="1">
            <a:spLocks/>
          </p:cNvSpPr>
          <p:nvPr/>
        </p:nvSpPr>
        <p:spPr>
          <a:xfrm>
            <a:off x="186661" y="380023"/>
            <a:ext cx="2553257"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Langmuir et </a:t>
            </a:r>
            <a:r>
              <a:rPr lang="en-US" sz="1200" dirty="0" err="1"/>
              <a:t>Broecker</a:t>
            </a:r>
            <a:r>
              <a:rPr lang="en-US" sz="1200" dirty="0"/>
              <a:t>, 2012 ↓</a:t>
            </a:r>
          </a:p>
        </p:txBody>
      </p:sp>
      <p:pic>
        <p:nvPicPr>
          <p:cNvPr id="7" name="Image 6"/>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sp>
        <p:nvSpPr>
          <p:cNvPr id="3" name="Espace réservé du contenu 2"/>
          <p:cNvSpPr>
            <a:spLocks noGrp="1"/>
          </p:cNvSpPr>
          <p:nvPr>
            <p:ph idx="1"/>
          </p:nvPr>
        </p:nvSpPr>
        <p:spPr/>
        <p:txBody>
          <a:bodyPr/>
          <a:lstStyle/>
          <a:p>
            <a:endParaRPr lang="en-US"/>
          </a:p>
        </p:txBody>
      </p:sp>
      <p:pic>
        <p:nvPicPr>
          <p:cNvPr id="8" name="Picture 7" descr="Clang_12_07_SK">
            <a:extLst>
              <a:ext uri="{FF2B5EF4-FFF2-40B4-BE49-F238E27FC236}">
                <a16:creationId xmlns:a16="http://schemas.microsoft.com/office/drawing/2014/main" id="{42A55C1B-76E1-0644-8E72-DC80D21BF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61" y="742325"/>
            <a:ext cx="6898351"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738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Southern Volcanic Zone (</a:t>
            </a:r>
            <a:r>
              <a:rPr lang="en-US" dirty="0" err="1"/>
              <a:t>chile</a:t>
            </a:r>
            <a:r>
              <a:rPr lang="en-US" dirty="0"/>
              <a:t>)</a:t>
            </a:r>
          </a:p>
        </p:txBody>
      </p:sp>
      <p:sp>
        <p:nvSpPr>
          <p:cNvPr id="4" name="Espace réservé du texte 3"/>
          <p:cNvSpPr>
            <a:spLocks noGrp="1"/>
          </p:cNvSpPr>
          <p:nvPr>
            <p:ph type="body" sz="half" idx="2"/>
          </p:nvPr>
        </p:nvSpPr>
        <p:spPr>
          <a:xfrm>
            <a:off x="7085012" y="2209799"/>
            <a:ext cx="3657600" cy="2843785"/>
          </a:xfrm>
        </p:spPr>
        <p:txBody>
          <a:bodyPr>
            <a:normAutofit lnSpcReduction="10000"/>
          </a:bodyPr>
          <a:lstStyle/>
          <a:p>
            <a:pPr marL="285750" indent="-285750">
              <a:buFont typeface="Arial" panose="020B0604020202020204" pitchFamily="34" charset="0"/>
              <a:buChar char="•"/>
            </a:pPr>
            <a:r>
              <a:rPr lang="en-US" dirty="0"/>
              <a:t>Continental crust thinning from north (50km) to south (30km) (</a:t>
            </a:r>
            <a:r>
              <a:rPr lang="en-US" dirty="0" err="1"/>
              <a:t>Tassara</a:t>
            </a:r>
            <a:r>
              <a:rPr lang="en-US" dirty="0"/>
              <a:t> &amp; </a:t>
            </a:r>
            <a:r>
              <a:rPr lang="en-US" dirty="0" err="1"/>
              <a:t>Echaurren</a:t>
            </a:r>
            <a:r>
              <a:rPr lang="en-US" dirty="0"/>
              <a:t>, 2012)</a:t>
            </a:r>
          </a:p>
          <a:p>
            <a:pPr marL="285750" indent="-285750">
              <a:buFont typeface="Arial" panose="020B0604020202020204" pitchFamily="34" charset="0"/>
              <a:buChar char="•"/>
            </a:pPr>
            <a:r>
              <a:rPr lang="en-US" dirty="0"/>
              <a:t>Presence of the </a:t>
            </a:r>
            <a:r>
              <a:rPr lang="en-US" dirty="0" err="1"/>
              <a:t>Linquiñe-Ofqui</a:t>
            </a:r>
            <a:r>
              <a:rPr lang="en-US" dirty="0"/>
              <a:t> Fault Zone (LOFZ) a major </a:t>
            </a:r>
            <a:r>
              <a:rPr lang="en-US" dirty="0" err="1"/>
              <a:t>transcrustal</a:t>
            </a:r>
            <a:r>
              <a:rPr lang="en-US" dirty="0"/>
              <a:t> fault zone in the South</a:t>
            </a:r>
          </a:p>
          <a:p>
            <a:pPr marL="285750" indent="-285750">
              <a:buFont typeface="Arial" panose="020B0604020202020204" pitchFamily="34" charset="0"/>
              <a:buChar char="•"/>
            </a:pPr>
            <a:r>
              <a:rPr lang="en-US" dirty="0"/>
              <a:t>Near-primary magmas have been reported in the past (Moreno et al., 2010; Mc Gee et al., 2019; </a:t>
            </a:r>
            <a:r>
              <a:rPr lang="en-US" dirty="0" err="1"/>
              <a:t>Tassara</a:t>
            </a:r>
            <a:r>
              <a:rPr lang="en-US" dirty="0"/>
              <a:t> et al., 2020)</a:t>
            </a:r>
          </a:p>
        </p:txBody>
      </p:sp>
      <p:pic>
        <p:nvPicPr>
          <p:cNvPr id="7" name="Image 6"/>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sp>
        <p:nvSpPr>
          <p:cNvPr id="11" name="Espace réservé du texte 10"/>
          <p:cNvSpPr txBox="1">
            <a:spLocks/>
          </p:cNvSpPr>
          <p:nvPr/>
        </p:nvSpPr>
        <p:spPr>
          <a:xfrm>
            <a:off x="684212" y="6009572"/>
            <a:ext cx="2990972"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solidFill>
                  <a:schemeClr val="tx2">
                    <a:lumMod val="20000"/>
                    <a:lumOff val="80000"/>
                  </a:schemeClr>
                </a:solidFill>
              </a:rPr>
              <a:t>Modified after Stern et al., 2007 ↑</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2" y="685800"/>
            <a:ext cx="4666739" cy="5323772"/>
          </a:xfrm>
          <a:prstGeom prst="rect">
            <a:avLst/>
          </a:prstGeom>
        </p:spPr>
      </p:pic>
      <p:sp>
        <p:nvSpPr>
          <p:cNvPr id="13" name="Rectangle 12"/>
          <p:cNvSpPr/>
          <p:nvPr/>
        </p:nvSpPr>
        <p:spPr>
          <a:xfrm>
            <a:off x="4581341" y="5166683"/>
            <a:ext cx="7610659" cy="16903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cteur droit avec flèche 13"/>
          <p:cNvCxnSpPr/>
          <p:nvPr/>
        </p:nvCxnSpPr>
        <p:spPr>
          <a:xfrm flipH="1" flipV="1">
            <a:off x="3397827" y="3719945"/>
            <a:ext cx="3803074" cy="142678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65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Southern Volcanic Zone (</a:t>
            </a:r>
            <a:r>
              <a:rPr lang="en-US" dirty="0" err="1"/>
              <a:t>chile</a:t>
            </a:r>
            <a:r>
              <a:rPr lang="en-US" dirty="0"/>
              <a:t>)</a:t>
            </a:r>
          </a:p>
        </p:txBody>
      </p:sp>
      <p:sp>
        <p:nvSpPr>
          <p:cNvPr id="4" name="Espace réservé du texte 3"/>
          <p:cNvSpPr>
            <a:spLocks noGrp="1"/>
          </p:cNvSpPr>
          <p:nvPr>
            <p:ph type="body" sz="half" idx="2"/>
          </p:nvPr>
        </p:nvSpPr>
        <p:spPr>
          <a:xfrm>
            <a:off x="7085012" y="2209799"/>
            <a:ext cx="3657600" cy="2843785"/>
          </a:xfrm>
        </p:spPr>
        <p:txBody>
          <a:bodyPr>
            <a:normAutofit lnSpcReduction="10000"/>
          </a:bodyPr>
          <a:lstStyle/>
          <a:p>
            <a:pPr marL="285750" indent="-285750">
              <a:buFont typeface="Arial" panose="020B0604020202020204" pitchFamily="34" charset="0"/>
              <a:buChar char="•"/>
            </a:pPr>
            <a:r>
              <a:rPr lang="en-US" dirty="0"/>
              <a:t>Continental crust thinning from north (50km) to south (30km) (</a:t>
            </a:r>
            <a:r>
              <a:rPr lang="en-US" dirty="0" err="1"/>
              <a:t>Tassara</a:t>
            </a:r>
            <a:r>
              <a:rPr lang="en-US" dirty="0"/>
              <a:t> &amp; </a:t>
            </a:r>
            <a:r>
              <a:rPr lang="en-US" dirty="0" err="1"/>
              <a:t>Echaurren</a:t>
            </a:r>
            <a:r>
              <a:rPr lang="en-US" dirty="0"/>
              <a:t>, 2012)</a:t>
            </a:r>
          </a:p>
          <a:p>
            <a:pPr marL="285750" indent="-285750">
              <a:buFont typeface="Arial" panose="020B0604020202020204" pitchFamily="34" charset="0"/>
              <a:buChar char="•"/>
            </a:pPr>
            <a:r>
              <a:rPr lang="en-US" dirty="0"/>
              <a:t>Presence of the </a:t>
            </a:r>
            <a:r>
              <a:rPr lang="en-US" dirty="0" err="1"/>
              <a:t>Linquiñe-Ofqui</a:t>
            </a:r>
            <a:r>
              <a:rPr lang="en-US" dirty="0"/>
              <a:t> Fault Zone (LOFZ) a major </a:t>
            </a:r>
            <a:r>
              <a:rPr lang="en-US" dirty="0" err="1"/>
              <a:t>transcrustal</a:t>
            </a:r>
            <a:r>
              <a:rPr lang="en-US" dirty="0"/>
              <a:t> fault zone in the South</a:t>
            </a:r>
          </a:p>
          <a:p>
            <a:pPr marL="285750" indent="-285750">
              <a:buFont typeface="Arial" panose="020B0604020202020204" pitchFamily="34" charset="0"/>
              <a:buChar char="•"/>
            </a:pPr>
            <a:r>
              <a:rPr lang="en-US" dirty="0"/>
              <a:t>Near-primary magmas have been reported in the past (Moreno et al., 2010; Mc Gee et al., 2019; </a:t>
            </a:r>
            <a:r>
              <a:rPr lang="en-US" dirty="0" err="1"/>
              <a:t>Tassara</a:t>
            </a:r>
            <a:r>
              <a:rPr lang="en-US" dirty="0"/>
              <a:t> et al., 2020)</a:t>
            </a:r>
          </a:p>
        </p:txBody>
      </p:sp>
      <p:pic>
        <p:nvPicPr>
          <p:cNvPr id="7" name="Image 6"/>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sp>
        <p:nvSpPr>
          <p:cNvPr id="11" name="Espace réservé du texte 10"/>
          <p:cNvSpPr txBox="1">
            <a:spLocks/>
          </p:cNvSpPr>
          <p:nvPr/>
        </p:nvSpPr>
        <p:spPr>
          <a:xfrm>
            <a:off x="684212" y="6009572"/>
            <a:ext cx="2990972"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solidFill>
                  <a:schemeClr val="tx2">
                    <a:lumMod val="20000"/>
                    <a:lumOff val="80000"/>
                  </a:schemeClr>
                </a:solidFill>
              </a:rPr>
              <a:t>Modified after Stern et al., 2007 ↑</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2" y="685800"/>
            <a:ext cx="4666739" cy="5323772"/>
          </a:xfrm>
          <a:prstGeom prst="rect">
            <a:avLst/>
          </a:prstGeom>
        </p:spPr>
      </p:pic>
      <p:sp>
        <p:nvSpPr>
          <p:cNvPr id="8" name="Espace réservé du texte 10"/>
          <p:cNvSpPr txBox="1">
            <a:spLocks/>
          </p:cNvSpPr>
          <p:nvPr/>
        </p:nvSpPr>
        <p:spPr>
          <a:xfrm>
            <a:off x="211015" y="380023"/>
            <a:ext cx="3464170"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Turner et al., 2016 ↓</a:t>
            </a:r>
          </a:p>
        </p:txBody>
      </p:sp>
      <p:grpSp>
        <p:nvGrpSpPr>
          <p:cNvPr id="9" name="Groupe 8"/>
          <p:cNvGrpSpPr/>
          <p:nvPr/>
        </p:nvGrpSpPr>
        <p:grpSpPr>
          <a:xfrm>
            <a:off x="211015" y="696566"/>
            <a:ext cx="6734452" cy="3646834"/>
            <a:chOff x="211015" y="696566"/>
            <a:chExt cx="6262240" cy="3391122"/>
          </a:xfrm>
        </p:grpSpPr>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38273" t="20130" r="40851" b="23909"/>
            <a:stretch/>
          </p:blipFill>
          <p:spPr>
            <a:xfrm>
              <a:off x="211015" y="696566"/>
              <a:ext cx="1999523" cy="3391122"/>
            </a:xfrm>
            <a:prstGeom prst="rect">
              <a:avLst/>
            </a:prstGeom>
          </p:spPr>
        </p:pic>
        <p:pic>
          <p:nvPicPr>
            <p:cNvPr id="13" name="Image 12"/>
            <p:cNvPicPr>
              <a:picLocks noChangeAspect="1"/>
            </p:cNvPicPr>
            <p:nvPr/>
          </p:nvPicPr>
          <p:blipFill rotWithShape="1">
            <a:blip r:embed="rId5">
              <a:extLst>
                <a:ext uri="{28A0092B-C50C-407E-A947-70E740481C1C}">
                  <a14:useLocalDpi xmlns:a14="http://schemas.microsoft.com/office/drawing/2010/main" val="0"/>
                </a:ext>
              </a:extLst>
            </a:blip>
            <a:srcRect l="60395" b="49943"/>
            <a:stretch/>
          </p:blipFill>
          <p:spPr>
            <a:xfrm>
              <a:off x="2232454" y="696566"/>
              <a:ext cx="4240801" cy="3391122"/>
            </a:xfrm>
            <a:prstGeom prst="rect">
              <a:avLst/>
            </a:prstGeom>
          </p:spPr>
        </p:pic>
      </p:grpSp>
      <p:sp>
        <p:nvSpPr>
          <p:cNvPr id="14" name="Rectangle 13"/>
          <p:cNvSpPr/>
          <p:nvPr/>
        </p:nvSpPr>
        <p:spPr>
          <a:xfrm>
            <a:off x="4581341" y="5166683"/>
            <a:ext cx="7610659" cy="16903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eur droit avec flèche 14"/>
          <p:cNvCxnSpPr/>
          <p:nvPr/>
        </p:nvCxnSpPr>
        <p:spPr>
          <a:xfrm flipH="1" flipV="1">
            <a:off x="6504710" y="2431475"/>
            <a:ext cx="696190" cy="271525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0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Osorno (near-)Primary magmas</a:t>
            </a:r>
          </a:p>
        </p:txBody>
      </p:sp>
      <p:pic>
        <p:nvPicPr>
          <p:cNvPr id="5" name="Espace réservé du contenu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42950" y="685800"/>
            <a:ext cx="4819650" cy="3614737"/>
          </a:xfrm>
        </p:spPr>
      </p:pic>
      <p:pic>
        <p:nvPicPr>
          <p:cNvPr id="7" name="Espace réservé du contenu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808663" y="685800"/>
            <a:ext cx="4933950" cy="3496404"/>
          </a:xfrm>
        </p:spPr>
      </p:pic>
      <p:sp>
        <p:nvSpPr>
          <p:cNvPr id="6" name="Espace réservé du texte 10"/>
          <p:cNvSpPr txBox="1">
            <a:spLocks/>
          </p:cNvSpPr>
          <p:nvPr/>
        </p:nvSpPr>
        <p:spPr>
          <a:xfrm>
            <a:off x="684213" y="380023"/>
            <a:ext cx="2990972"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Data in grey </a:t>
            </a:r>
            <a:r>
              <a:rPr lang="en-US" sz="1200" dirty="0" err="1"/>
              <a:t>Ganne</a:t>
            </a:r>
            <a:r>
              <a:rPr lang="en-US" sz="1200" dirty="0"/>
              <a:t> et Feng, 2017 ↓</a:t>
            </a:r>
          </a:p>
        </p:txBody>
      </p:sp>
      <p:sp>
        <p:nvSpPr>
          <p:cNvPr id="8" name="Rectangle 7"/>
          <p:cNvSpPr/>
          <p:nvPr/>
        </p:nvSpPr>
        <p:spPr>
          <a:xfrm>
            <a:off x="5846763" y="4064147"/>
            <a:ext cx="4857750" cy="85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ZoneTexte 8"/>
          <p:cNvSpPr txBox="1"/>
          <p:nvPr/>
        </p:nvSpPr>
        <p:spPr>
          <a:xfrm>
            <a:off x="5772150" y="3737677"/>
            <a:ext cx="1243013" cy="369332"/>
          </a:xfrm>
          <a:prstGeom prst="rect">
            <a:avLst/>
          </a:prstGeom>
          <a:noFill/>
        </p:spPr>
        <p:txBody>
          <a:bodyPr wrap="square" rtlCol="0">
            <a:spAutoFit/>
          </a:bodyPr>
          <a:lstStyle/>
          <a:p>
            <a:r>
              <a:rPr lang="en-US" dirty="0"/>
              <a:t>~3cm</a:t>
            </a:r>
          </a:p>
        </p:txBody>
      </p:sp>
      <p:sp>
        <p:nvSpPr>
          <p:cNvPr id="10" name="ZoneTexte 9"/>
          <p:cNvSpPr txBox="1"/>
          <p:nvPr/>
        </p:nvSpPr>
        <p:spPr>
          <a:xfrm>
            <a:off x="5808663" y="380023"/>
            <a:ext cx="3261446" cy="276999"/>
          </a:xfrm>
          <a:prstGeom prst="rect">
            <a:avLst/>
          </a:prstGeom>
          <a:noFill/>
        </p:spPr>
        <p:txBody>
          <a:bodyPr wrap="square" rtlCol="0">
            <a:spAutoFit/>
          </a:bodyPr>
          <a:lstStyle/>
          <a:p>
            <a:r>
              <a:rPr lang="en-US" sz="1200" dirty="0">
                <a:solidFill>
                  <a:schemeClr val="bg2">
                    <a:lumMod val="75000"/>
                  </a:schemeClr>
                </a:solidFill>
              </a:rPr>
              <a:t>OS83 thin section</a:t>
            </a:r>
            <a:r>
              <a:rPr lang="en-US" sz="1200" dirty="0"/>
              <a:t> </a:t>
            </a:r>
            <a:r>
              <a:rPr lang="en-US" sz="1200" dirty="0">
                <a:solidFill>
                  <a:schemeClr val="bg2">
                    <a:lumMod val="75000"/>
                  </a:schemeClr>
                </a:solidFill>
              </a:rPr>
              <a:t>scan ↓</a:t>
            </a:r>
          </a:p>
        </p:txBody>
      </p:sp>
      <p:sp>
        <p:nvSpPr>
          <p:cNvPr id="11" name="ZoneTexte 10"/>
          <p:cNvSpPr txBox="1"/>
          <p:nvPr/>
        </p:nvSpPr>
        <p:spPr>
          <a:xfrm>
            <a:off x="742949" y="5717400"/>
            <a:ext cx="8327159" cy="584775"/>
          </a:xfrm>
          <a:prstGeom prst="rect">
            <a:avLst/>
          </a:prstGeom>
          <a:noFill/>
        </p:spPr>
        <p:txBody>
          <a:bodyPr wrap="square" rtlCol="0">
            <a:spAutoFit/>
          </a:bodyPr>
          <a:lstStyle/>
          <a:p>
            <a:r>
              <a:rPr lang="en-US" sz="1600" dirty="0">
                <a:solidFill>
                  <a:schemeClr val="tx2">
                    <a:lumMod val="20000"/>
                    <a:lumOff val="80000"/>
                  </a:schemeClr>
                </a:solidFill>
              </a:rPr>
              <a:t>Primary magma (PM) = magma in equilibrium with mantle source ; Near-PM = PM that ascended directly to the surface while undergoing through little fractionation</a:t>
            </a:r>
          </a:p>
        </p:txBody>
      </p:sp>
    </p:spTree>
    <p:extLst>
      <p:ext uri="{BB962C8B-B14F-4D97-AF65-F5344CB8AC3E}">
        <p14:creationId xmlns:p14="http://schemas.microsoft.com/office/powerpoint/2010/main" val="32460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4765431"/>
            <a:ext cx="2586526" cy="1228968"/>
          </a:xfrm>
        </p:spPr>
        <p:txBody>
          <a:bodyPr>
            <a:normAutofit/>
          </a:bodyPr>
          <a:lstStyle/>
          <a:p>
            <a:r>
              <a:rPr lang="en-US" sz="2800" dirty="0"/>
              <a:t>Method</a:t>
            </a:r>
          </a:p>
        </p:txBody>
      </p:sp>
      <mc:AlternateContent xmlns:mc="http://schemas.openxmlformats.org/markup-compatibility/2006" xmlns:a14="http://schemas.microsoft.com/office/drawing/2010/main">
        <mc:Choice Requires="a14">
          <p:graphicFrame>
            <p:nvGraphicFramePr>
              <p:cNvPr id="4" name="Espace réservé du contenu 3"/>
              <p:cNvGraphicFramePr>
                <a:graphicFrameLocks noGrp="1"/>
              </p:cNvGraphicFramePr>
              <p:nvPr>
                <p:ph idx="1"/>
                <p:extLst>
                  <p:ext uri="{D42A27DB-BD31-4B8C-83A1-F6EECF244321}">
                    <p14:modId xmlns:p14="http://schemas.microsoft.com/office/powerpoint/2010/main" val="745187441"/>
                  </p:ext>
                </p:extLst>
              </p:nvPr>
            </p:nvGraphicFramePr>
            <p:xfrm>
              <a:off x="215680" y="78202"/>
              <a:ext cx="11886127" cy="4912533"/>
            </p:xfrm>
            <a:graphic>
              <a:graphicData uri="http://schemas.openxmlformats.org/drawingml/2006/table">
                <a:tbl>
                  <a:tblPr firstRow="1" bandRow="1">
                    <a:tableStyleId>{5C22544A-7EE6-4342-B048-85BDC9FD1C3A}</a:tableStyleId>
                  </a:tblPr>
                  <a:tblGrid>
                    <a:gridCol w="1981021">
                      <a:extLst>
                        <a:ext uri="{9D8B030D-6E8A-4147-A177-3AD203B41FA5}">
                          <a16:colId xmlns:a16="http://schemas.microsoft.com/office/drawing/2014/main" val="1456919965"/>
                        </a:ext>
                      </a:extLst>
                    </a:gridCol>
                    <a:gridCol w="1715585">
                      <a:extLst>
                        <a:ext uri="{9D8B030D-6E8A-4147-A177-3AD203B41FA5}">
                          <a16:colId xmlns:a16="http://schemas.microsoft.com/office/drawing/2014/main" val="294817661"/>
                        </a:ext>
                      </a:extLst>
                    </a:gridCol>
                    <a:gridCol w="2520389">
                      <a:extLst>
                        <a:ext uri="{9D8B030D-6E8A-4147-A177-3AD203B41FA5}">
                          <a16:colId xmlns:a16="http://schemas.microsoft.com/office/drawing/2014/main" val="4047779535"/>
                        </a:ext>
                      </a:extLst>
                    </a:gridCol>
                    <a:gridCol w="1707090">
                      <a:extLst>
                        <a:ext uri="{9D8B030D-6E8A-4147-A177-3AD203B41FA5}">
                          <a16:colId xmlns:a16="http://schemas.microsoft.com/office/drawing/2014/main" val="2805372781"/>
                        </a:ext>
                      </a:extLst>
                    </a:gridCol>
                    <a:gridCol w="1804335">
                      <a:extLst>
                        <a:ext uri="{9D8B030D-6E8A-4147-A177-3AD203B41FA5}">
                          <a16:colId xmlns:a16="http://schemas.microsoft.com/office/drawing/2014/main" val="446200855"/>
                        </a:ext>
                      </a:extLst>
                    </a:gridCol>
                    <a:gridCol w="2157707">
                      <a:extLst>
                        <a:ext uri="{9D8B030D-6E8A-4147-A177-3AD203B41FA5}">
                          <a16:colId xmlns:a16="http://schemas.microsoft.com/office/drawing/2014/main" val="3119885160"/>
                        </a:ext>
                      </a:extLst>
                    </a:gridCol>
                  </a:tblGrid>
                  <a:tr h="570035">
                    <a:tc>
                      <a:txBody>
                        <a:bodyPr/>
                        <a:lstStyle/>
                        <a:p>
                          <a:r>
                            <a:rPr lang="en-US" sz="1400" dirty="0"/>
                            <a:t>Reference</a:t>
                          </a:r>
                        </a:p>
                      </a:txBody>
                      <a:tcPr/>
                    </a:tc>
                    <a:tc>
                      <a:txBody>
                        <a:bodyPr/>
                        <a:lstStyle/>
                        <a:p>
                          <a:r>
                            <a:rPr lang="en-US" sz="1400" dirty="0"/>
                            <a:t>Method </a:t>
                          </a:r>
                        </a:p>
                      </a:txBody>
                      <a:tcPr/>
                    </a:tc>
                    <a:tc>
                      <a:txBody>
                        <a:bodyPr/>
                        <a:lstStyle/>
                        <a:p>
                          <a:r>
                            <a:rPr lang="en-US" sz="1400" dirty="0"/>
                            <a:t>Output</a:t>
                          </a:r>
                        </a:p>
                      </a:txBody>
                      <a:tcPr/>
                    </a:tc>
                    <a:tc>
                      <a:txBody>
                        <a:bodyPr/>
                        <a:lstStyle/>
                        <a:p>
                          <a:r>
                            <a:rPr lang="en-US" sz="1400" dirty="0"/>
                            <a:t>Hypotheses</a:t>
                          </a:r>
                        </a:p>
                      </a:txBody>
                      <a:tcPr/>
                    </a:tc>
                    <a:tc>
                      <a:txBody>
                        <a:bodyPr/>
                        <a:lstStyle/>
                        <a:p>
                          <a:r>
                            <a:rPr lang="en-US" sz="1400" dirty="0"/>
                            <a:t>Input</a:t>
                          </a:r>
                        </a:p>
                      </a:txBody>
                      <a:tcPr/>
                    </a:tc>
                    <a:tc>
                      <a:txBody>
                        <a:bodyPr/>
                        <a:lstStyle/>
                        <a:p>
                          <a:r>
                            <a:rPr lang="en-US" sz="1400" dirty="0"/>
                            <a:t>Limits</a:t>
                          </a:r>
                        </a:p>
                      </a:txBody>
                      <a:tcPr/>
                    </a:tc>
                    <a:extLst>
                      <a:ext uri="{0D108BD9-81ED-4DB2-BD59-A6C34878D82A}">
                        <a16:rowId xmlns:a16="http://schemas.microsoft.com/office/drawing/2014/main" val="4033826915"/>
                      </a:ext>
                    </a:extLst>
                  </a:tr>
                  <a:tr h="570035">
                    <a:tc>
                      <a:txBody>
                        <a:bodyPr/>
                        <a:lstStyle/>
                        <a:p>
                          <a:r>
                            <a:rPr lang="en-US" sz="1400" dirty="0"/>
                            <a:t>Lee</a:t>
                          </a:r>
                          <a:r>
                            <a:rPr lang="en-US" sz="1400" baseline="0" dirty="0"/>
                            <a:t> (2009)</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Exp. </a:t>
                          </a:r>
                          <a:r>
                            <a:rPr lang="en-US" sz="1400" baseline="0" dirty="0"/>
                            <a:t>petrology &amp; thermodynamics</a:t>
                          </a:r>
                          <a:endParaRPr lang="en-US" sz="1400" dirty="0"/>
                        </a:p>
                      </a:txBody>
                      <a:tcPr/>
                    </a:tc>
                    <a:tc>
                      <a:txBody>
                        <a:bodyPr/>
                        <a:lstStyle/>
                        <a:p>
                          <a:r>
                            <a:rPr lang="en-US" sz="1400" dirty="0"/>
                            <a:t>P, T, </a:t>
                          </a:r>
                          <a:r>
                            <a:rPr lang="en-US" sz="1400" dirty="0" err="1"/>
                            <a:t>Majors</a:t>
                          </a:r>
                          <a:r>
                            <a:rPr lang="en-US" sz="1400" baseline="30000" dirty="0" err="1"/>
                            <a:t>PM</a:t>
                          </a:r>
                          <a:endParaRPr lang="en-US" sz="1400" baseline="30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t>Opx</a:t>
                          </a:r>
                          <a:r>
                            <a:rPr lang="en-US" sz="1400" dirty="0"/>
                            <a:t>-</a:t>
                          </a:r>
                          <a:r>
                            <a:rPr lang="en-US" sz="1400" dirty="0" err="1"/>
                            <a:t>Ol</a:t>
                          </a:r>
                          <a:r>
                            <a:rPr lang="en-US" sz="1400" dirty="0"/>
                            <a:t>-Melt</a:t>
                          </a:r>
                          <a:r>
                            <a:rPr lang="en-US" sz="1400" baseline="0" dirty="0"/>
                            <a:t> equilibrium</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𝐻</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up>
                                  <m:r>
                                    <a:rPr lang="fr-FR" sz="1400" b="0" i="1" smtClean="0">
                                      <a:latin typeface="Cambria Math" panose="02040503050406030204" pitchFamily="18" charset="0"/>
                                    </a:rPr>
                                    <m:t>𝑁𝑃𝑀</m:t>
                                  </m:r>
                                </m:sup>
                              </m:sSubSup>
                            </m:oMath>
                          </a14:m>
                          <a:r>
                            <a:rPr lang="en-US" sz="1400" dirty="0"/>
                            <a:t>, </a:t>
                          </a:r>
                          <a:r>
                            <a:rPr lang="en-US" sz="1400" dirty="0" err="1"/>
                            <a:t>Majors</a:t>
                          </a:r>
                          <a:r>
                            <a:rPr lang="en-US" sz="1400" baseline="30000" dirty="0" err="1"/>
                            <a:t>NPM</a:t>
                          </a:r>
                          <a:r>
                            <a:rPr lang="en-US" sz="1400" baseline="30000" dirty="0"/>
                            <a:t> </a:t>
                          </a:r>
                          <a:r>
                            <a:rPr lang="en-US" sz="1400" baseline="0" dirty="0"/>
                            <a:t>, fo</a:t>
                          </a:r>
                          <a:r>
                            <a:rPr lang="en-US" sz="1400" baseline="-25000" dirty="0"/>
                            <a:t>2</a:t>
                          </a:r>
                        </a:p>
                      </a:txBody>
                      <a:tcPr/>
                    </a:tc>
                    <a:tc>
                      <a:txBody>
                        <a:bodyPr/>
                        <a:lstStyle/>
                        <a:p>
                          <a:r>
                            <a:rPr lang="en-US" sz="1400" dirty="0"/>
                            <a:t>Spreadsheet crashes</a:t>
                          </a:r>
                        </a:p>
                      </a:txBody>
                      <a:tcPr/>
                    </a:tc>
                    <a:extLst>
                      <a:ext uri="{0D108BD9-81ED-4DB2-BD59-A6C34878D82A}">
                        <a16:rowId xmlns:a16="http://schemas.microsoft.com/office/drawing/2014/main" val="3806240570"/>
                      </a:ext>
                    </a:extLst>
                  </a:tr>
                  <a:tr h="570035">
                    <a:tc>
                      <a:txBody>
                        <a:bodyPr/>
                        <a:lstStyle/>
                        <a:p>
                          <a:r>
                            <a:rPr lang="en-US" sz="1400" dirty="0" err="1"/>
                            <a:t>Putirka</a:t>
                          </a:r>
                          <a:r>
                            <a:rPr lang="en-US" sz="1400" dirty="0"/>
                            <a:t> (2008)</a:t>
                          </a:r>
                        </a:p>
                      </a:txBody>
                      <a:tcPr/>
                    </a:tc>
                    <a:tc>
                      <a:txBody>
                        <a:bodyPr/>
                        <a:lstStyle/>
                        <a:p>
                          <a:r>
                            <a:rPr lang="en-US" sz="1400" dirty="0"/>
                            <a:t>Exp. </a:t>
                          </a:r>
                          <a:r>
                            <a:rPr lang="en-US" sz="1400" baseline="0" dirty="0"/>
                            <a:t>petrology &amp; thermodynamics</a:t>
                          </a:r>
                          <a:endParaRPr lang="en-US" sz="1400" dirty="0"/>
                        </a:p>
                      </a:txBody>
                      <a:tcPr/>
                    </a:tc>
                    <a:tc>
                      <a:txBody>
                        <a:bodyPr/>
                        <a:lstStyle/>
                        <a:p>
                          <a:r>
                            <a:rPr lang="en-US" sz="1400" dirty="0"/>
                            <a:t>P, 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t>Opx</a:t>
                          </a:r>
                          <a:r>
                            <a:rPr lang="en-US" sz="1400" dirty="0"/>
                            <a:t>-</a:t>
                          </a:r>
                          <a:r>
                            <a:rPr lang="en-US" sz="1400" dirty="0" err="1"/>
                            <a:t>Ol</a:t>
                          </a:r>
                          <a:r>
                            <a:rPr lang="en-US" sz="1400" dirty="0"/>
                            <a:t>-Melt</a:t>
                          </a:r>
                          <a:r>
                            <a:rPr lang="en-US" sz="1400" baseline="0" dirty="0"/>
                            <a:t> equilibrium</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a:t>Majors</a:t>
                          </a:r>
                          <a:r>
                            <a:rPr lang="en-US" sz="1400" baseline="30000" dirty="0" err="1"/>
                            <a:t>NPM</a:t>
                          </a:r>
                          <a:r>
                            <a:rPr lang="en-US" sz="1400" baseline="30000" dirty="0"/>
                            <a:t>/PM</a:t>
                          </a:r>
                        </a:p>
                      </a:txBody>
                      <a:tcPr/>
                    </a:tc>
                    <a:tc>
                      <a:txBody>
                        <a:bodyPr/>
                        <a:lstStyle/>
                        <a:p>
                          <a:endParaRPr lang="en-US" sz="1400" dirty="0"/>
                        </a:p>
                      </a:txBody>
                      <a:tcPr/>
                    </a:tc>
                    <a:extLst>
                      <a:ext uri="{0D108BD9-81ED-4DB2-BD59-A6C34878D82A}">
                        <a16:rowId xmlns:a16="http://schemas.microsoft.com/office/drawing/2014/main" val="3707491988"/>
                      </a:ext>
                    </a:extLst>
                  </a:tr>
                  <a:tr h="570035">
                    <a:tc>
                      <a:txBody>
                        <a:bodyPr/>
                        <a:lstStyle/>
                        <a:p>
                          <a:r>
                            <a:rPr lang="en-US" sz="1400" dirty="0"/>
                            <a:t>Wood (2004)</a:t>
                          </a:r>
                        </a:p>
                      </a:txBody>
                      <a:tcPr/>
                    </a:tc>
                    <a:tc>
                      <a:txBody>
                        <a:bodyPr/>
                        <a:lstStyle/>
                        <a:p>
                          <a:r>
                            <a:rPr lang="en-US" sz="1400" dirty="0"/>
                            <a:t>Exp. </a:t>
                          </a:r>
                          <a:r>
                            <a:rPr lang="en-US" sz="1400" baseline="0" dirty="0"/>
                            <a:t>petrology </a:t>
                          </a:r>
                          <a:endParaRPr lang="en-US" sz="1400" dirty="0"/>
                        </a:p>
                      </a:txBody>
                      <a:tcPr/>
                    </a:tc>
                    <a:tc>
                      <a:txBody>
                        <a:bodyPr/>
                        <a:lstStyle/>
                        <a:p>
                          <a:r>
                            <a:rPr lang="en-US" sz="1400" dirty="0"/>
                            <a:t>P, T, F</a:t>
                          </a:r>
                        </a:p>
                      </a:txBody>
                      <a:tcPr/>
                    </a:tc>
                    <a:tc>
                      <a:txBody>
                        <a:bodyPr/>
                        <a:lstStyle/>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Majors</a:t>
                          </a:r>
                          <a:r>
                            <a:rPr lang="en-US" sz="1400" baseline="30000" dirty="0" err="1"/>
                            <a:t>NPM</a:t>
                          </a:r>
                          <a:r>
                            <a:rPr lang="en-US" sz="1400" baseline="30000" dirty="0"/>
                            <a:t>/PM</a:t>
                          </a:r>
                          <a:r>
                            <a:rPr lang="en-US" sz="1400" baseline="0" dirty="0"/>
                            <a:t>, </a:t>
                          </a:r>
                          <a14:m>
                            <m:oMath xmlns:m="http://schemas.openxmlformats.org/officeDocument/2006/math">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𝑁𝑎</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up>
                                  <m:r>
                                    <a:rPr lang="fr-FR" sz="1400" b="0" i="1" smtClean="0">
                                      <a:latin typeface="Cambria Math" panose="02040503050406030204" pitchFamily="18" charset="0"/>
                                    </a:rPr>
                                    <m:t>𝑚𝑎𝑛𝑡𝑙𝑒</m:t>
                                  </m:r>
                                </m:sup>
                              </m:sSubSup>
                            </m:oMath>
                          </a14:m>
                          <a:endParaRPr lang="en-US" sz="1400" baseline="30000" dirty="0"/>
                        </a:p>
                        <a:p>
                          <a:endParaRPr lang="en-US" sz="1400" dirty="0"/>
                        </a:p>
                      </a:txBody>
                      <a:tcPr/>
                    </a:tc>
                    <a:tc>
                      <a:txBody>
                        <a:bodyPr/>
                        <a:lstStyle/>
                        <a:p>
                          <a14:m>
                            <m:oMath xmlns:m="http://schemas.openxmlformats.org/officeDocument/2006/math">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𝑁𝑎</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up>
                                  <m:r>
                                    <a:rPr lang="fr-FR" sz="1400" b="0" i="1" smtClean="0">
                                      <a:latin typeface="Cambria Math" panose="02040503050406030204" pitchFamily="18" charset="0"/>
                                    </a:rPr>
                                    <m:t>𝑚𝑎𝑛𝑡𝑙𝑒</m:t>
                                  </m:r>
                                </m:sup>
                              </m:sSubSup>
                            </m:oMath>
                          </a14:m>
                          <a:r>
                            <a:rPr lang="en-US" sz="1400" dirty="0"/>
                            <a:t> is difficult to get without assumptions </a:t>
                          </a:r>
                        </a:p>
                      </a:txBody>
                      <a:tcPr/>
                    </a:tc>
                    <a:extLst>
                      <a:ext uri="{0D108BD9-81ED-4DB2-BD59-A6C34878D82A}">
                        <a16:rowId xmlns:a16="http://schemas.microsoft.com/office/drawing/2014/main" val="3768864924"/>
                      </a:ext>
                    </a:extLst>
                  </a:tr>
                  <a:tr h="570035">
                    <a:tc>
                      <a:txBody>
                        <a:bodyPr/>
                        <a:lstStyle/>
                        <a:p>
                          <a:r>
                            <a:rPr lang="en-US" sz="1400" dirty="0"/>
                            <a:t>Kelley et al. (2006)</a:t>
                          </a:r>
                        </a:p>
                      </a:txBody>
                      <a:tcPr/>
                    </a:tc>
                    <a:tc>
                      <a:txBody>
                        <a:bodyPr/>
                        <a:lstStyle/>
                        <a:p>
                          <a:r>
                            <a:rPr lang="en-US" sz="1400" dirty="0"/>
                            <a:t>Geochemistry</a:t>
                          </a:r>
                        </a:p>
                      </a:txBody>
                      <a:tcPr/>
                    </a:tc>
                    <a:tc>
                      <a:txBody>
                        <a:bodyPr/>
                        <a:lstStyle/>
                        <a:p>
                          <a:r>
                            <a:rPr lang="en-US" sz="1400" dirty="0"/>
                            <a:t>F, </a:t>
                          </a:r>
                          <a14:m>
                            <m:oMath xmlns:m="http://schemas.openxmlformats.org/officeDocument/2006/math">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𝐻</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up>
                                  <m:r>
                                    <a:rPr lang="fr-FR" sz="1400" b="0" i="1" smtClean="0">
                                      <a:latin typeface="Cambria Math" panose="02040503050406030204" pitchFamily="18" charset="0"/>
                                    </a:rPr>
                                    <m:t>𝑚𝑎𝑛𝑡𝑙𝑒</m:t>
                                  </m:r>
                                </m:sup>
                              </m:sSubSup>
                            </m:oMath>
                          </a14:m>
                          <a:endParaRPr lang="en-US" sz="1400" dirty="0"/>
                        </a:p>
                      </a:txBody>
                      <a:tcPr/>
                    </a:tc>
                    <a:tc>
                      <a:txBody>
                        <a:bodyPr/>
                        <a:lstStyle/>
                        <a:p>
                          <a:r>
                            <a:rPr lang="en-US" sz="1400" dirty="0"/>
                            <a:t>Slab TiO</a:t>
                          </a:r>
                          <a:r>
                            <a:rPr lang="en-US" sz="1400" baseline="-25000" dirty="0"/>
                            <a:t>2</a:t>
                          </a:r>
                          <a:r>
                            <a:rPr lang="en-US" sz="1400" dirty="0"/>
                            <a:t> contribution = 0</a:t>
                          </a:r>
                        </a:p>
                      </a:txBody>
                      <a:tcPr/>
                    </a:tc>
                    <a:tc>
                      <a:txBody>
                        <a:bodyPr/>
                        <a:lstStyle/>
                        <a:p>
                          <a14:m>
                            <m:oMath xmlns:m="http://schemas.openxmlformats.org/officeDocument/2006/math">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𝐻</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up>
                                  <m:r>
                                    <a:rPr lang="fr-FR" sz="1400" b="0" i="1" smtClean="0">
                                      <a:latin typeface="Cambria Math" panose="02040503050406030204" pitchFamily="18" charset="0"/>
                                    </a:rPr>
                                    <m:t>𝑚𝑒𝑙𝑡</m:t>
                                  </m:r>
                                </m:sup>
                              </m:sSubSup>
                              <m:r>
                                <a:rPr lang="fr-FR" sz="1400" b="0" i="1" smtClean="0">
                                  <a:latin typeface="Cambria Math" panose="02040503050406030204" pitchFamily="18" charset="0"/>
                                </a:rPr>
                                <m:t>, </m:t>
                              </m:r>
                              <m:sSubSup>
                                <m:sSubSupPr>
                                  <m:ctrlPr>
                                    <a:rPr lang="en-US" sz="1400" i="1" smtClean="0">
                                      <a:latin typeface="Cambria Math" panose="02040503050406030204" pitchFamily="18" charset="0"/>
                                    </a:rPr>
                                  </m:ctrlPr>
                                </m:sSubSupPr>
                                <m:e>
                                  <m:r>
                                    <a:rPr lang="fr-FR" sz="1400" b="0" i="1" smtClean="0">
                                      <a:latin typeface="Cambria Math" panose="02040503050406030204" pitchFamily="18" charset="0"/>
                                    </a:rPr>
                                    <m:t>𝐶</m:t>
                                  </m:r>
                                </m:e>
                                <m:sub>
                                  <m:r>
                                    <a:rPr lang="fr-FR" sz="1400" b="0" i="1" smtClean="0">
                                      <a:latin typeface="Cambria Math" panose="02040503050406030204" pitchFamily="18" charset="0"/>
                                    </a:rPr>
                                    <m:t>𝑇𝑖𝑂</m:t>
                                  </m:r>
                                  <m:r>
                                    <a:rPr lang="fr-FR" sz="1400" b="0" i="1" baseline="-25000" smtClean="0">
                                      <a:latin typeface="Cambria Math" panose="02040503050406030204" pitchFamily="18" charset="0"/>
                                    </a:rPr>
                                    <m:t>2</m:t>
                                  </m:r>
                                </m:sub>
                                <m:sup>
                                  <m:r>
                                    <a:rPr lang="fr-FR" sz="1400" b="0" i="1" smtClean="0">
                                      <a:latin typeface="Cambria Math" panose="02040503050406030204" pitchFamily="18" charset="0"/>
                                    </a:rPr>
                                    <m:t>𝑚𝑎𝑛𝑡𝑙𝑒</m:t>
                                  </m:r>
                                </m:sup>
                              </m:sSubSup>
                              <m:r>
                                <a:rPr lang="fr-FR" sz="1400" b="0" i="1" smtClean="0">
                                  <a:latin typeface="Cambria Math" panose="02040503050406030204" pitchFamily="18" charset="0"/>
                                </a:rPr>
                                <m:t>, </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𝐻</m:t>
                                  </m:r>
                                  <m:r>
                                    <a:rPr lang="fr-FR" sz="1400" b="0" i="1" baseline="-25000" smtClean="0">
                                      <a:latin typeface="Cambria Math" panose="02040503050406030204" pitchFamily="18" charset="0"/>
                                    </a:rPr>
                                    <m:t>2</m:t>
                                  </m:r>
                                  <m:r>
                                    <a:rPr lang="fr-FR" sz="1400" b="0" i="1" smtClean="0">
                                      <a:latin typeface="Cambria Math" panose="02040503050406030204" pitchFamily="18" charset="0"/>
                                    </a:rPr>
                                    <m:t>𝑂</m:t>
                                  </m:r>
                                </m:sub>
                              </m:sSub>
                            </m:oMath>
                          </a14:m>
                          <a:r>
                            <a:rPr lang="en-US" sz="1400" dirty="0"/>
                            <a:t>, </a:t>
                          </a:r>
                          <a14:m>
                            <m:oMath xmlns:m="http://schemas.openxmlformats.org/officeDocument/2006/math">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𝐷</m:t>
                                  </m:r>
                                </m:e>
                                <m:sub>
                                  <m:r>
                                    <a:rPr lang="fr-FR" sz="1400" b="0" i="1" smtClean="0">
                                      <a:latin typeface="Cambria Math" panose="02040503050406030204" pitchFamily="18" charset="0"/>
                                    </a:rPr>
                                    <m:t>𝑇𝑖𝑂</m:t>
                                  </m:r>
                                  <m:r>
                                    <a:rPr lang="fr-FR" sz="1400" b="0" i="1" baseline="-25000" smtClean="0">
                                      <a:latin typeface="Cambria Math" panose="02040503050406030204" pitchFamily="18" charset="0"/>
                                    </a:rPr>
                                    <m:t>2</m:t>
                                  </m:r>
                                </m:sub>
                              </m:sSub>
                            </m:oMath>
                          </a14:m>
                          <a:endParaRPr lang="en-US" sz="1400" dirty="0"/>
                        </a:p>
                      </a:txBody>
                      <a:tcPr/>
                    </a:tc>
                    <a:tc>
                      <a:txBody>
                        <a:bodyPr/>
                        <a:lstStyle/>
                        <a:p>
                          <a:endParaRPr lang="en-US" sz="1400" dirty="0"/>
                        </a:p>
                      </a:txBody>
                      <a:tcPr/>
                    </a:tc>
                    <a:extLst>
                      <a:ext uri="{0D108BD9-81ED-4DB2-BD59-A6C34878D82A}">
                        <a16:rowId xmlns:a16="http://schemas.microsoft.com/office/drawing/2014/main" val="2549443422"/>
                      </a:ext>
                    </a:extLst>
                  </a:tr>
                  <a:tr h="570035">
                    <a:tc>
                      <a:txBody>
                        <a:bodyPr/>
                        <a:lstStyle/>
                        <a:p>
                          <a:r>
                            <a:rPr lang="en-US" sz="1400" dirty="0"/>
                            <a:t>Miller et al. (2015),</a:t>
                          </a:r>
                        </a:p>
                        <a:p>
                          <a:r>
                            <a:rPr lang="en-US" sz="1400" dirty="0"/>
                            <a:t>Glover et al (2000),</a:t>
                          </a:r>
                        </a:p>
                        <a:p>
                          <a:r>
                            <a:rPr lang="en-US" sz="1400" dirty="0" err="1"/>
                            <a:t>tenGrotenhuis</a:t>
                          </a:r>
                          <a:r>
                            <a:rPr lang="en-US" sz="1400" dirty="0"/>
                            <a:t> et al (2005)</a:t>
                          </a:r>
                        </a:p>
                      </a:txBody>
                      <a:tcPr/>
                    </a:tc>
                    <a:tc>
                      <a:txBody>
                        <a:bodyPr/>
                        <a:lstStyle/>
                        <a:p>
                          <a:r>
                            <a:rPr lang="en-US" sz="1400" dirty="0"/>
                            <a:t>Exp. </a:t>
                          </a:r>
                          <a:r>
                            <a:rPr lang="en-US" sz="1400" baseline="0" dirty="0"/>
                            <a:t>petrology &amp; geophysics</a:t>
                          </a:r>
                          <a:endParaRPr lang="en-US" sz="1400" dirty="0"/>
                        </a:p>
                      </a:txBody>
                      <a:tcPr/>
                    </a:tc>
                    <a:tc>
                      <a:txBody>
                        <a:bodyPr/>
                        <a:lstStyle/>
                        <a:p>
                          <a:r>
                            <a:rPr lang="en-US" sz="1400" dirty="0"/>
                            <a:t>Geometry of the melt network</a:t>
                          </a:r>
                        </a:p>
                      </a:txBody>
                      <a:tcPr/>
                    </a:tc>
                    <a:tc>
                      <a:txBody>
                        <a:bodyPr/>
                        <a:lstStyle/>
                        <a:p>
                          <a:r>
                            <a:rPr lang="en-US" sz="1400" dirty="0"/>
                            <a:t>Mantle</a:t>
                          </a:r>
                          <a:r>
                            <a:rPr lang="en-US" sz="1400" baseline="0" dirty="0"/>
                            <a:t> composed of olivine and melt</a:t>
                          </a:r>
                          <a:endParaRPr lang="en-US" sz="1400" dirty="0"/>
                        </a:p>
                      </a:txBody>
                      <a:tcPr/>
                    </a:tc>
                    <a:tc>
                      <a:txBody>
                        <a:bodyPr/>
                        <a:lstStyle/>
                        <a:p>
                          <a:r>
                            <a:rPr lang="en-GB" sz="1400" kern="1200" dirty="0" err="1">
                              <a:solidFill>
                                <a:schemeClr val="dk1"/>
                              </a:solidFill>
                              <a:effectLst/>
                              <a:latin typeface="+mn-lt"/>
                              <a:ea typeface="+mn-ea"/>
                              <a:cs typeface="+mn-cs"/>
                            </a:rPr>
                            <a:t>σ</a:t>
                          </a:r>
                          <a:r>
                            <a:rPr lang="en-GB" sz="1400" kern="1200" baseline="-25000" dirty="0" err="1">
                              <a:solidFill>
                                <a:schemeClr val="dk1"/>
                              </a:solidFill>
                              <a:effectLst/>
                              <a:latin typeface="+mn-lt"/>
                              <a:ea typeface="+mn-ea"/>
                              <a:cs typeface="+mn-cs"/>
                            </a:rPr>
                            <a:t>melt</a:t>
                          </a:r>
                          <a:r>
                            <a:rPr lang="en-GB" sz="1400" kern="1200" baseline="0" dirty="0">
                              <a:solidFill>
                                <a:schemeClr val="dk1"/>
                              </a:solidFill>
                              <a:effectLst/>
                              <a:latin typeface="+mn-lt"/>
                              <a:ea typeface="+mn-ea"/>
                              <a:cs typeface="+mn-cs"/>
                            </a:rPr>
                            <a:t>,</a:t>
                          </a:r>
                          <a:r>
                            <a:rPr lang="en-GB" sz="1400" kern="1200" baseline="-2500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σ</a:t>
                          </a:r>
                          <a:r>
                            <a:rPr lang="en-GB" sz="1400" kern="1200" baseline="-25000" dirty="0" err="1">
                              <a:solidFill>
                                <a:schemeClr val="dk1"/>
                              </a:solidFill>
                              <a:effectLst/>
                              <a:latin typeface="+mn-lt"/>
                              <a:ea typeface="+mn-ea"/>
                              <a:cs typeface="+mn-cs"/>
                            </a:rPr>
                            <a:t>ol</a:t>
                          </a:r>
                          <a:r>
                            <a:rPr lang="en-GB" sz="1400" kern="1200" baseline="0" dirty="0">
                              <a:solidFill>
                                <a:schemeClr val="dk1"/>
                              </a:solidFill>
                              <a:effectLst/>
                              <a:latin typeface="+mn-lt"/>
                              <a:ea typeface="+mn-ea"/>
                              <a:cs typeface="+mn-cs"/>
                            </a:rPr>
                            <a:t>, </a:t>
                          </a:r>
                          <a:r>
                            <a:rPr lang="en-GB" sz="1400" kern="1200" dirty="0" err="1">
                              <a:solidFill>
                                <a:schemeClr val="dk1"/>
                              </a:solidFill>
                              <a:effectLst/>
                              <a:latin typeface="+mn-lt"/>
                              <a:ea typeface="+mn-ea"/>
                              <a:cs typeface="+mn-cs"/>
                            </a:rPr>
                            <a:t>σ</a:t>
                          </a:r>
                          <a:r>
                            <a:rPr lang="en-GB" sz="1400" kern="1200" baseline="-25000" dirty="0" err="1">
                              <a:solidFill>
                                <a:schemeClr val="dk1"/>
                              </a:solidFill>
                              <a:effectLst/>
                              <a:latin typeface="+mn-lt"/>
                              <a:ea typeface="+mn-ea"/>
                              <a:cs typeface="+mn-cs"/>
                            </a:rPr>
                            <a:t>bulk</a:t>
                          </a:r>
                          <a:r>
                            <a:rPr lang="en-GB" sz="1400" kern="1200" baseline="0" dirty="0">
                              <a:solidFill>
                                <a:schemeClr val="dk1"/>
                              </a:solidFill>
                              <a:effectLst/>
                              <a:latin typeface="+mn-lt"/>
                              <a:ea typeface="+mn-ea"/>
                              <a:cs typeface="+mn-cs"/>
                            </a:rPr>
                            <a:t>, F</a:t>
                          </a:r>
                          <a:endParaRPr lang="en-US" sz="1400" baseline="0" dirty="0"/>
                        </a:p>
                      </a:txBody>
                      <a:tcPr/>
                    </a:tc>
                    <a:tc>
                      <a:txBody>
                        <a:bodyPr/>
                        <a:lstStyle/>
                        <a:p>
                          <a:r>
                            <a:rPr lang="en-US" sz="1400" dirty="0"/>
                            <a:t>Do not take </a:t>
                          </a:r>
                          <a:r>
                            <a:rPr lang="en-US" sz="1400" dirty="0" err="1"/>
                            <a:t>opx</a:t>
                          </a:r>
                          <a:r>
                            <a:rPr lang="en-US" sz="1400" dirty="0"/>
                            <a:t> or </a:t>
                          </a:r>
                          <a:r>
                            <a:rPr lang="en-US" sz="1400" dirty="0" err="1"/>
                            <a:t>cpx</a:t>
                          </a:r>
                          <a:r>
                            <a:rPr lang="en-US" sz="1400" dirty="0"/>
                            <a:t> into account</a:t>
                          </a:r>
                        </a:p>
                      </a:txBody>
                      <a:tcPr/>
                    </a:tc>
                    <a:extLst>
                      <a:ext uri="{0D108BD9-81ED-4DB2-BD59-A6C34878D82A}">
                        <a16:rowId xmlns:a16="http://schemas.microsoft.com/office/drawing/2014/main" val="3595764095"/>
                      </a:ext>
                    </a:extLst>
                  </a:tr>
                  <a:tr h="570035">
                    <a:tc>
                      <a:txBody>
                        <a:bodyPr/>
                        <a:lstStyle/>
                        <a:p>
                          <a:r>
                            <a:rPr lang="en-US" sz="1400" dirty="0"/>
                            <a:t>Hickey-Vargas et al (2016a,b)</a:t>
                          </a:r>
                        </a:p>
                        <a:p>
                          <a:r>
                            <a:rPr lang="en-US" sz="1400" dirty="0"/>
                            <a:t>Jacques et al (2014)</a:t>
                          </a:r>
                        </a:p>
                      </a:txBody>
                      <a:tcPr/>
                    </a:tc>
                    <a:tc>
                      <a:txBody>
                        <a:bodyPr/>
                        <a:lstStyle/>
                        <a:p>
                          <a:r>
                            <a:rPr lang="en-US" sz="1400" dirty="0"/>
                            <a:t>Geochemistry &amp; exp. Petrology, Numerical</a:t>
                          </a:r>
                          <a:r>
                            <a:rPr lang="en-US" sz="1400" baseline="0" dirty="0"/>
                            <a:t> modeling</a:t>
                          </a:r>
                          <a:endParaRPr lang="en-US" sz="1400" dirty="0"/>
                        </a:p>
                      </a:txBody>
                      <a:tcPr/>
                    </a:tc>
                    <a:tc>
                      <a:txBody>
                        <a:bodyPr/>
                        <a:lstStyle/>
                        <a:p>
                          <a:r>
                            <a:rPr lang="en-US" sz="1400" dirty="0"/>
                            <a:t>Sediment input, mantle trace</a:t>
                          </a:r>
                          <a:r>
                            <a:rPr lang="en-US" sz="1400" baseline="0" dirty="0"/>
                            <a:t> &amp; mineral composition, depth</a:t>
                          </a:r>
                          <a:endParaRPr lang="en-US" sz="1400" dirty="0"/>
                        </a:p>
                      </a:txBody>
                      <a:tcPr/>
                    </a:tc>
                    <a:tc>
                      <a:txBody>
                        <a:bodyPr/>
                        <a:lstStyle/>
                        <a:p>
                          <a:r>
                            <a:rPr lang="en-US" sz="1400" dirty="0"/>
                            <a:t>Simple melting models</a:t>
                          </a:r>
                        </a:p>
                      </a:txBody>
                      <a:tcPr/>
                    </a:tc>
                    <a:tc>
                      <a:txBody>
                        <a:bodyPr/>
                        <a:lstStyle/>
                        <a:p>
                          <a:r>
                            <a:rPr lang="en-US" sz="1400" baseline="0" dirty="0" err="1"/>
                            <a:t>Traces</a:t>
                          </a:r>
                          <a:r>
                            <a:rPr lang="en-US" sz="1400" baseline="30000" dirty="0" err="1"/>
                            <a:t>NPM</a:t>
                          </a:r>
                          <a:endParaRPr lang="en-US" sz="1400" baseline="30000" dirty="0"/>
                        </a:p>
                      </a:txBody>
                      <a:tcPr/>
                    </a:tc>
                    <a:tc>
                      <a:txBody>
                        <a:bodyPr/>
                        <a:lstStyle/>
                        <a:p>
                          <a:r>
                            <a:rPr lang="en-US" sz="1400" dirty="0"/>
                            <a:t>Numerous</a:t>
                          </a:r>
                          <a:r>
                            <a:rPr lang="en-US" sz="1400" baseline="0" dirty="0"/>
                            <a:t> unknowns</a:t>
                          </a:r>
                          <a:endParaRPr lang="en-US" sz="1400" dirty="0"/>
                        </a:p>
                      </a:txBody>
                      <a:tcPr/>
                    </a:tc>
                    <a:extLst>
                      <a:ext uri="{0D108BD9-81ED-4DB2-BD59-A6C34878D82A}">
                        <a16:rowId xmlns:a16="http://schemas.microsoft.com/office/drawing/2014/main" val="2785969850"/>
                      </a:ext>
                    </a:extLst>
                  </a:tr>
                </a:tbl>
              </a:graphicData>
            </a:graphic>
          </p:graphicFrame>
        </mc:Choice>
        <mc:Fallback xmlns="">
          <p:graphicFrame>
            <p:nvGraphicFramePr>
              <p:cNvPr id="4" name="Espace réservé du contenu 3"/>
              <p:cNvGraphicFramePr>
                <a:graphicFrameLocks noGrp="1"/>
              </p:cNvGraphicFramePr>
              <p:nvPr>
                <p:ph idx="1"/>
                <p:extLst>
                  <p:ext uri="{D42A27DB-BD31-4B8C-83A1-F6EECF244321}">
                    <p14:modId xmlns:p14="http://schemas.microsoft.com/office/powerpoint/2010/main" val="745187441"/>
                  </p:ext>
                </p:extLst>
              </p:nvPr>
            </p:nvGraphicFramePr>
            <p:xfrm>
              <a:off x="215680" y="78202"/>
              <a:ext cx="11886127" cy="4912533"/>
            </p:xfrm>
            <a:graphic>
              <a:graphicData uri="http://schemas.openxmlformats.org/drawingml/2006/table">
                <a:tbl>
                  <a:tblPr firstRow="1" bandRow="1">
                    <a:tableStyleId>{5C22544A-7EE6-4342-B048-85BDC9FD1C3A}</a:tableStyleId>
                  </a:tblPr>
                  <a:tblGrid>
                    <a:gridCol w="1981021">
                      <a:extLst>
                        <a:ext uri="{9D8B030D-6E8A-4147-A177-3AD203B41FA5}">
                          <a16:colId xmlns:a16="http://schemas.microsoft.com/office/drawing/2014/main" val="1456919965"/>
                        </a:ext>
                      </a:extLst>
                    </a:gridCol>
                    <a:gridCol w="1715585">
                      <a:extLst>
                        <a:ext uri="{9D8B030D-6E8A-4147-A177-3AD203B41FA5}">
                          <a16:colId xmlns:a16="http://schemas.microsoft.com/office/drawing/2014/main" val="294817661"/>
                        </a:ext>
                      </a:extLst>
                    </a:gridCol>
                    <a:gridCol w="2520389">
                      <a:extLst>
                        <a:ext uri="{9D8B030D-6E8A-4147-A177-3AD203B41FA5}">
                          <a16:colId xmlns:a16="http://schemas.microsoft.com/office/drawing/2014/main" val="4047779535"/>
                        </a:ext>
                      </a:extLst>
                    </a:gridCol>
                    <a:gridCol w="1707090">
                      <a:extLst>
                        <a:ext uri="{9D8B030D-6E8A-4147-A177-3AD203B41FA5}">
                          <a16:colId xmlns:a16="http://schemas.microsoft.com/office/drawing/2014/main" val="2805372781"/>
                        </a:ext>
                      </a:extLst>
                    </a:gridCol>
                    <a:gridCol w="1804335">
                      <a:extLst>
                        <a:ext uri="{9D8B030D-6E8A-4147-A177-3AD203B41FA5}">
                          <a16:colId xmlns:a16="http://schemas.microsoft.com/office/drawing/2014/main" val="446200855"/>
                        </a:ext>
                      </a:extLst>
                    </a:gridCol>
                    <a:gridCol w="2157707">
                      <a:extLst>
                        <a:ext uri="{9D8B030D-6E8A-4147-A177-3AD203B41FA5}">
                          <a16:colId xmlns:a16="http://schemas.microsoft.com/office/drawing/2014/main" val="3119885160"/>
                        </a:ext>
                      </a:extLst>
                    </a:gridCol>
                  </a:tblGrid>
                  <a:tr h="570035">
                    <a:tc>
                      <a:txBody>
                        <a:bodyPr/>
                        <a:lstStyle/>
                        <a:p>
                          <a:r>
                            <a:rPr lang="en-US" sz="1400" dirty="0" smtClean="0"/>
                            <a:t>Reference</a:t>
                          </a:r>
                          <a:endParaRPr lang="en-US" sz="1400" dirty="0"/>
                        </a:p>
                      </a:txBody>
                      <a:tcPr/>
                    </a:tc>
                    <a:tc>
                      <a:txBody>
                        <a:bodyPr/>
                        <a:lstStyle/>
                        <a:p>
                          <a:r>
                            <a:rPr lang="en-US" sz="1400" dirty="0" smtClean="0"/>
                            <a:t>Method </a:t>
                          </a:r>
                          <a:endParaRPr lang="en-US" sz="1400" dirty="0"/>
                        </a:p>
                      </a:txBody>
                      <a:tcPr/>
                    </a:tc>
                    <a:tc>
                      <a:txBody>
                        <a:bodyPr/>
                        <a:lstStyle/>
                        <a:p>
                          <a:r>
                            <a:rPr lang="en-US" sz="1400" dirty="0" smtClean="0"/>
                            <a:t>Output</a:t>
                          </a:r>
                          <a:endParaRPr lang="en-US" sz="1400" dirty="0"/>
                        </a:p>
                      </a:txBody>
                      <a:tcPr/>
                    </a:tc>
                    <a:tc>
                      <a:txBody>
                        <a:bodyPr/>
                        <a:lstStyle/>
                        <a:p>
                          <a:r>
                            <a:rPr lang="en-US" sz="1400" dirty="0" smtClean="0"/>
                            <a:t>Hypotheses</a:t>
                          </a:r>
                          <a:endParaRPr lang="en-US" sz="1400" dirty="0"/>
                        </a:p>
                      </a:txBody>
                      <a:tcPr/>
                    </a:tc>
                    <a:tc>
                      <a:txBody>
                        <a:bodyPr/>
                        <a:lstStyle/>
                        <a:p>
                          <a:r>
                            <a:rPr lang="en-US" sz="1400" dirty="0" smtClean="0"/>
                            <a:t>Input</a:t>
                          </a:r>
                          <a:endParaRPr lang="en-US" sz="1400" dirty="0"/>
                        </a:p>
                      </a:txBody>
                      <a:tcPr/>
                    </a:tc>
                    <a:tc>
                      <a:txBody>
                        <a:bodyPr/>
                        <a:lstStyle/>
                        <a:p>
                          <a:r>
                            <a:rPr lang="en-US" sz="1400" dirty="0" smtClean="0"/>
                            <a:t>Limits</a:t>
                          </a:r>
                          <a:endParaRPr lang="en-US" sz="1400" dirty="0"/>
                        </a:p>
                      </a:txBody>
                      <a:tcPr/>
                    </a:tc>
                    <a:extLst>
                      <a:ext uri="{0D108BD9-81ED-4DB2-BD59-A6C34878D82A}">
                        <a16:rowId xmlns:a16="http://schemas.microsoft.com/office/drawing/2014/main" val="4033826915"/>
                      </a:ext>
                    </a:extLst>
                  </a:tr>
                  <a:tr h="570035">
                    <a:tc>
                      <a:txBody>
                        <a:bodyPr/>
                        <a:lstStyle/>
                        <a:p>
                          <a:r>
                            <a:rPr lang="en-US" sz="1400" dirty="0" smtClean="0"/>
                            <a:t>Lee</a:t>
                          </a:r>
                          <a:r>
                            <a:rPr lang="en-US" sz="1400" baseline="0" dirty="0" smtClean="0"/>
                            <a:t> (2009)</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Exp. </a:t>
                          </a:r>
                          <a:r>
                            <a:rPr lang="en-US" sz="1400" baseline="0" dirty="0" smtClean="0"/>
                            <a:t>petrology &amp; thermodynamics</a:t>
                          </a:r>
                          <a:endParaRPr lang="en-US" sz="1400" dirty="0" smtClean="0"/>
                        </a:p>
                      </a:txBody>
                      <a:tcPr/>
                    </a:tc>
                    <a:tc>
                      <a:txBody>
                        <a:bodyPr/>
                        <a:lstStyle/>
                        <a:p>
                          <a:r>
                            <a:rPr lang="en-US" sz="1400" dirty="0" smtClean="0"/>
                            <a:t>P, T, </a:t>
                          </a:r>
                          <a:r>
                            <a:rPr lang="en-US" sz="1400" dirty="0" err="1" smtClean="0"/>
                            <a:t>Majors</a:t>
                          </a:r>
                          <a:r>
                            <a:rPr lang="en-US" sz="1400" baseline="30000" dirty="0" err="1" smtClean="0"/>
                            <a:t>PM</a:t>
                          </a:r>
                          <a:endParaRPr lang="en-US" sz="1400" baseline="30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t>Opx</a:t>
                          </a:r>
                          <a:r>
                            <a:rPr lang="en-US" sz="1400" dirty="0" smtClean="0"/>
                            <a:t>-</a:t>
                          </a:r>
                          <a:r>
                            <a:rPr lang="en-US" sz="1400" dirty="0" err="1" smtClean="0"/>
                            <a:t>Ol</a:t>
                          </a:r>
                          <a:r>
                            <a:rPr lang="en-US" sz="1400" dirty="0" smtClean="0"/>
                            <a:t>-Melt</a:t>
                          </a:r>
                          <a:r>
                            <a:rPr lang="en-US" sz="1400" baseline="0" dirty="0" smtClean="0"/>
                            <a:t> equilibrium</a:t>
                          </a:r>
                          <a:endParaRPr lang="en-US" sz="1400" dirty="0" smtClean="0"/>
                        </a:p>
                      </a:txBody>
                      <a:tcPr/>
                    </a:tc>
                    <a:tc>
                      <a:txBody>
                        <a:bodyPr/>
                        <a:lstStyle/>
                        <a:p>
                          <a:endParaRPr lang="en-US"/>
                        </a:p>
                      </a:txBody>
                      <a:tcPr>
                        <a:blipFill>
                          <a:blip r:embed="rId3"/>
                          <a:stretch>
                            <a:fillRect l="-439865" t="-102151" r="-120946" b="-677419"/>
                          </a:stretch>
                        </a:blipFill>
                      </a:tcPr>
                    </a:tc>
                    <a:tc>
                      <a:txBody>
                        <a:bodyPr/>
                        <a:lstStyle/>
                        <a:p>
                          <a:r>
                            <a:rPr lang="en-US" sz="1400" dirty="0" smtClean="0"/>
                            <a:t>Spreadsheet crashes</a:t>
                          </a:r>
                          <a:endParaRPr lang="en-US" sz="1400" dirty="0"/>
                        </a:p>
                      </a:txBody>
                      <a:tcPr/>
                    </a:tc>
                    <a:extLst>
                      <a:ext uri="{0D108BD9-81ED-4DB2-BD59-A6C34878D82A}">
                        <a16:rowId xmlns:a16="http://schemas.microsoft.com/office/drawing/2014/main" val="3806240570"/>
                      </a:ext>
                    </a:extLst>
                  </a:tr>
                  <a:tr h="570035">
                    <a:tc>
                      <a:txBody>
                        <a:bodyPr/>
                        <a:lstStyle/>
                        <a:p>
                          <a:r>
                            <a:rPr lang="en-US" sz="1400" dirty="0" err="1" smtClean="0"/>
                            <a:t>Putirka</a:t>
                          </a:r>
                          <a:r>
                            <a:rPr lang="en-US" sz="1400" dirty="0" smtClean="0"/>
                            <a:t> (2008)</a:t>
                          </a:r>
                          <a:endParaRPr lang="en-US" sz="1400" dirty="0"/>
                        </a:p>
                      </a:txBody>
                      <a:tcPr/>
                    </a:tc>
                    <a:tc>
                      <a:txBody>
                        <a:bodyPr/>
                        <a:lstStyle/>
                        <a:p>
                          <a:r>
                            <a:rPr lang="en-US" sz="1400" dirty="0" smtClean="0"/>
                            <a:t>Exp. </a:t>
                          </a:r>
                          <a:r>
                            <a:rPr lang="en-US" sz="1400" baseline="0" dirty="0" smtClean="0"/>
                            <a:t>petrology &amp; thermodynamics</a:t>
                          </a:r>
                          <a:endParaRPr lang="en-US" sz="1400" dirty="0"/>
                        </a:p>
                      </a:txBody>
                      <a:tcPr/>
                    </a:tc>
                    <a:tc>
                      <a:txBody>
                        <a:bodyPr/>
                        <a:lstStyle/>
                        <a:p>
                          <a:r>
                            <a:rPr lang="en-US" sz="1400" dirty="0" smtClean="0"/>
                            <a:t>P, T</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t>Opx</a:t>
                          </a:r>
                          <a:r>
                            <a:rPr lang="en-US" sz="1400" dirty="0" smtClean="0"/>
                            <a:t>-</a:t>
                          </a:r>
                          <a:r>
                            <a:rPr lang="en-US" sz="1400" dirty="0" err="1" smtClean="0"/>
                            <a:t>Ol</a:t>
                          </a:r>
                          <a:r>
                            <a:rPr lang="en-US" sz="1400" dirty="0" smtClean="0"/>
                            <a:t>-Melt</a:t>
                          </a:r>
                          <a:r>
                            <a:rPr lang="en-US" sz="1400" baseline="0" dirty="0" smtClean="0"/>
                            <a:t> equilibrium</a:t>
                          </a:r>
                          <a:endParaRPr lang="en-US" sz="14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t>Majors</a:t>
                          </a:r>
                          <a:r>
                            <a:rPr lang="en-US" sz="1400" baseline="30000" dirty="0" err="1" smtClean="0"/>
                            <a:t>NPM</a:t>
                          </a:r>
                          <a:r>
                            <a:rPr lang="en-US" sz="1400" baseline="30000" dirty="0" smtClean="0"/>
                            <a:t>/PM</a:t>
                          </a:r>
                        </a:p>
                      </a:txBody>
                      <a:tcPr/>
                    </a:tc>
                    <a:tc>
                      <a:txBody>
                        <a:bodyPr/>
                        <a:lstStyle/>
                        <a:p>
                          <a:endParaRPr lang="en-US" sz="1400" dirty="0"/>
                        </a:p>
                      </a:txBody>
                      <a:tcPr/>
                    </a:tc>
                    <a:extLst>
                      <a:ext uri="{0D108BD9-81ED-4DB2-BD59-A6C34878D82A}">
                        <a16:rowId xmlns:a16="http://schemas.microsoft.com/office/drawing/2014/main" val="3707491988"/>
                      </a:ext>
                    </a:extLst>
                  </a:tr>
                  <a:tr h="742633">
                    <a:tc>
                      <a:txBody>
                        <a:bodyPr/>
                        <a:lstStyle/>
                        <a:p>
                          <a:r>
                            <a:rPr lang="en-US" sz="1400" dirty="0" smtClean="0"/>
                            <a:t>Wood (2004)</a:t>
                          </a:r>
                          <a:endParaRPr lang="en-US" sz="1400" dirty="0"/>
                        </a:p>
                      </a:txBody>
                      <a:tcPr/>
                    </a:tc>
                    <a:tc>
                      <a:txBody>
                        <a:bodyPr/>
                        <a:lstStyle/>
                        <a:p>
                          <a:r>
                            <a:rPr lang="en-US" sz="1400" dirty="0" smtClean="0"/>
                            <a:t>Exp. </a:t>
                          </a:r>
                          <a:r>
                            <a:rPr lang="en-US" sz="1400" baseline="0" dirty="0" smtClean="0"/>
                            <a:t>petrology </a:t>
                          </a:r>
                          <a:endParaRPr lang="en-US" sz="1400" dirty="0"/>
                        </a:p>
                      </a:txBody>
                      <a:tcPr/>
                    </a:tc>
                    <a:tc>
                      <a:txBody>
                        <a:bodyPr/>
                        <a:lstStyle/>
                        <a:p>
                          <a:r>
                            <a:rPr lang="en-US" sz="1400" dirty="0" smtClean="0"/>
                            <a:t>P, T, F</a:t>
                          </a:r>
                          <a:endParaRPr lang="en-US" sz="1400" dirty="0"/>
                        </a:p>
                      </a:txBody>
                      <a:tcPr/>
                    </a:tc>
                    <a:tc>
                      <a:txBody>
                        <a:bodyPr/>
                        <a:lstStyle/>
                        <a:p>
                          <a:endParaRPr lang="en-US" sz="1400" dirty="0"/>
                        </a:p>
                      </a:txBody>
                      <a:tcPr/>
                    </a:tc>
                    <a:tc>
                      <a:txBody>
                        <a:bodyPr/>
                        <a:lstStyle/>
                        <a:p>
                          <a:endParaRPr lang="en-US"/>
                        </a:p>
                      </a:txBody>
                      <a:tcPr>
                        <a:blipFill>
                          <a:blip r:embed="rId3"/>
                          <a:stretch>
                            <a:fillRect l="-439865" t="-231148" r="-120946" b="-339344"/>
                          </a:stretch>
                        </a:blipFill>
                      </a:tcPr>
                    </a:tc>
                    <a:tc>
                      <a:txBody>
                        <a:bodyPr/>
                        <a:lstStyle/>
                        <a:p>
                          <a:endParaRPr lang="en-US"/>
                        </a:p>
                      </a:txBody>
                      <a:tcPr>
                        <a:blipFill>
                          <a:blip r:embed="rId3"/>
                          <a:stretch>
                            <a:fillRect l="-451412" t="-231148" r="-1130" b="-339344"/>
                          </a:stretch>
                        </a:blipFill>
                      </a:tcPr>
                    </a:tc>
                    <a:extLst>
                      <a:ext uri="{0D108BD9-81ED-4DB2-BD59-A6C34878D82A}">
                        <a16:rowId xmlns:a16="http://schemas.microsoft.com/office/drawing/2014/main" val="3768864924"/>
                      </a:ext>
                    </a:extLst>
                  </a:tr>
                  <a:tr h="570035">
                    <a:tc>
                      <a:txBody>
                        <a:bodyPr/>
                        <a:lstStyle/>
                        <a:p>
                          <a:r>
                            <a:rPr lang="en-US" sz="1400" dirty="0" smtClean="0"/>
                            <a:t>Kelley et al. (2006)</a:t>
                          </a:r>
                          <a:endParaRPr lang="en-US" sz="1400" dirty="0"/>
                        </a:p>
                      </a:txBody>
                      <a:tcPr/>
                    </a:tc>
                    <a:tc>
                      <a:txBody>
                        <a:bodyPr/>
                        <a:lstStyle/>
                        <a:p>
                          <a:r>
                            <a:rPr lang="en-US" sz="1400" dirty="0" smtClean="0"/>
                            <a:t>Geochemistry</a:t>
                          </a:r>
                          <a:endParaRPr lang="en-US" sz="1400" dirty="0"/>
                        </a:p>
                      </a:txBody>
                      <a:tcPr/>
                    </a:tc>
                    <a:tc>
                      <a:txBody>
                        <a:bodyPr/>
                        <a:lstStyle/>
                        <a:p>
                          <a:endParaRPr lang="en-US"/>
                        </a:p>
                      </a:txBody>
                      <a:tcPr>
                        <a:blipFill>
                          <a:blip r:embed="rId3"/>
                          <a:stretch>
                            <a:fillRect l="-147215" t="-429787" r="-226392" b="-340426"/>
                          </a:stretch>
                        </a:blipFill>
                      </a:tcPr>
                    </a:tc>
                    <a:tc>
                      <a:txBody>
                        <a:bodyPr/>
                        <a:lstStyle/>
                        <a:p>
                          <a:r>
                            <a:rPr lang="en-US" sz="1400" dirty="0" smtClean="0"/>
                            <a:t>Slab TiO</a:t>
                          </a:r>
                          <a:r>
                            <a:rPr lang="en-US" sz="1400" baseline="-25000" dirty="0" smtClean="0"/>
                            <a:t>2</a:t>
                          </a:r>
                          <a:r>
                            <a:rPr lang="en-US" sz="1400" dirty="0" smtClean="0"/>
                            <a:t> contribution = 0</a:t>
                          </a:r>
                          <a:endParaRPr lang="en-US" sz="1400" dirty="0"/>
                        </a:p>
                      </a:txBody>
                      <a:tcPr/>
                    </a:tc>
                    <a:tc>
                      <a:txBody>
                        <a:bodyPr/>
                        <a:lstStyle/>
                        <a:p>
                          <a:endParaRPr lang="en-US"/>
                        </a:p>
                      </a:txBody>
                      <a:tcPr>
                        <a:blipFill>
                          <a:blip r:embed="rId3"/>
                          <a:stretch>
                            <a:fillRect l="-439865" t="-429787" r="-120946" b="-340426"/>
                          </a:stretch>
                        </a:blipFill>
                      </a:tcPr>
                    </a:tc>
                    <a:tc>
                      <a:txBody>
                        <a:bodyPr/>
                        <a:lstStyle/>
                        <a:p>
                          <a:endParaRPr lang="en-US" sz="1400" dirty="0"/>
                        </a:p>
                      </a:txBody>
                      <a:tcPr/>
                    </a:tc>
                    <a:extLst>
                      <a:ext uri="{0D108BD9-81ED-4DB2-BD59-A6C34878D82A}">
                        <a16:rowId xmlns:a16="http://schemas.microsoft.com/office/drawing/2014/main" val="2549443422"/>
                      </a:ext>
                    </a:extLst>
                  </a:tr>
                  <a:tr h="944880">
                    <a:tc>
                      <a:txBody>
                        <a:bodyPr/>
                        <a:lstStyle/>
                        <a:p>
                          <a:r>
                            <a:rPr lang="en-US" sz="1400" dirty="0" smtClean="0"/>
                            <a:t>Miller et al. (2015),</a:t>
                          </a:r>
                        </a:p>
                        <a:p>
                          <a:r>
                            <a:rPr lang="en-US" sz="1400" dirty="0" smtClean="0"/>
                            <a:t>Glover et al (2000),</a:t>
                          </a:r>
                        </a:p>
                        <a:p>
                          <a:r>
                            <a:rPr lang="en-US" sz="1400" dirty="0" err="1" smtClean="0"/>
                            <a:t>tenGrotenhuis</a:t>
                          </a:r>
                          <a:r>
                            <a:rPr lang="en-US" sz="1400" dirty="0" smtClean="0"/>
                            <a:t> et al (2005)</a:t>
                          </a:r>
                          <a:endParaRPr lang="en-US" sz="1400" dirty="0"/>
                        </a:p>
                      </a:txBody>
                      <a:tcPr/>
                    </a:tc>
                    <a:tc>
                      <a:txBody>
                        <a:bodyPr/>
                        <a:lstStyle/>
                        <a:p>
                          <a:r>
                            <a:rPr lang="en-US" sz="1400" dirty="0" smtClean="0"/>
                            <a:t>Exp. </a:t>
                          </a:r>
                          <a:r>
                            <a:rPr lang="en-US" sz="1400" baseline="0" dirty="0" smtClean="0"/>
                            <a:t>petrology &amp; geophysics</a:t>
                          </a:r>
                          <a:endParaRPr lang="en-US" sz="1400" dirty="0"/>
                        </a:p>
                      </a:txBody>
                      <a:tcPr/>
                    </a:tc>
                    <a:tc>
                      <a:txBody>
                        <a:bodyPr/>
                        <a:lstStyle/>
                        <a:p>
                          <a:r>
                            <a:rPr lang="en-US" sz="1400" dirty="0" smtClean="0"/>
                            <a:t>Geometry of the melt network</a:t>
                          </a:r>
                          <a:endParaRPr lang="en-US" sz="1400" dirty="0"/>
                        </a:p>
                      </a:txBody>
                      <a:tcPr/>
                    </a:tc>
                    <a:tc>
                      <a:txBody>
                        <a:bodyPr/>
                        <a:lstStyle/>
                        <a:p>
                          <a:r>
                            <a:rPr lang="en-US" sz="1400" dirty="0" smtClean="0"/>
                            <a:t>Mantle</a:t>
                          </a:r>
                          <a:r>
                            <a:rPr lang="en-US" sz="1400" baseline="0" dirty="0" smtClean="0"/>
                            <a:t> composed of olivine and melt</a:t>
                          </a:r>
                          <a:endParaRPr lang="en-US" sz="1400" dirty="0"/>
                        </a:p>
                      </a:txBody>
                      <a:tcPr/>
                    </a:tc>
                    <a:tc>
                      <a:txBody>
                        <a:bodyPr/>
                        <a:lstStyle/>
                        <a:p>
                          <a:r>
                            <a:rPr lang="en-GB" sz="1400" kern="1200" dirty="0" err="1" smtClean="0">
                              <a:solidFill>
                                <a:schemeClr val="dk1"/>
                              </a:solidFill>
                              <a:effectLst/>
                              <a:latin typeface="+mn-lt"/>
                              <a:ea typeface="+mn-ea"/>
                              <a:cs typeface="+mn-cs"/>
                            </a:rPr>
                            <a:t>σ</a:t>
                          </a:r>
                          <a:r>
                            <a:rPr lang="en-GB" sz="1400" kern="1200" baseline="-25000" dirty="0" err="1" smtClean="0">
                              <a:solidFill>
                                <a:schemeClr val="dk1"/>
                              </a:solidFill>
                              <a:effectLst/>
                              <a:latin typeface="+mn-lt"/>
                              <a:ea typeface="+mn-ea"/>
                              <a:cs typeface="+mn-cs"/>
                            </a:rPr>
                            <a:t>melt</a:t>
                          </a:r>
                          <a:r>
                            <a:rPr lang="en-GB" sz="1400" kern="1200" baseline="0" dirty="0" smtClean="0">
                              <a:solidFill>
                                <a:schemeClr val="dk1"/>
                              </a:solidFill>
                              <a:effectLst/>
                              <a:latin typeface="+mn-lt"/>
                              <a:ea typeface="+mn-ea"/>
                              <a:cs typeface="+mn-cs"/>
                            </a:rPr>
                            <a:t>,</a:t>
                          </a:r>
                          <a:r>
                            <a:rPr lang="en-GB" sz="1400" kern="1200" baseline="-25000" dirty="0" smtClean="0">
                              <a:solidFill>
                                <a:schemeClr val="dk1"/>
                              </a:solidFill>
                              <a:effectLst/>
                              <a:latin typeface="+mn-lt"/>
                              <a:ea typeface="+mn-ea"/>
                              <a:cs typeface="+mn-cs"/>
                            </a:rPr>
                            <a:t> </a:t>
                          </a:r>
                          <a:r>
                            <a:rPr lang="en-GB" sz="1400" kern="1200" dirty="0" err="1" smtClean="0">
                              <a:solidFill>
                                <a:schemeClr val="dk1"/>
                              </a:solidFill>
                              <a:effectLst/>
                              <a:latin typeface="+mn-lt"/>
                              <a:ea typeface="+mn-ea"/>
                              <a:cs typeface="+mn-cs"/>
                            </a:rPr>
                            <a:t>σ</a:t>
                          </a:r>
                          <a:r>
                            <a:rPr lang="en-GB" sz="1400" kern="1200" baseline="-25000" dirty="0" err="1" smtClean="0">
                              <a:solidFill>
                                <a:schemeClr val="dk1"/>
                              </a:solidFill>
                              <a:effectLst/>
                              <a:latin typeface="+mn-lt"/>
                              <a:ea typeface="+mn-ea"/>
                              <a:cs typeface="+mn-cs"/>
                            </a:rPr>
                            <a:t>ol</a:t>
                          </a:r>
                          <a:r>
                            <a:rPr lang="en-GB" sz="1400" kern="1200" baseline="0" dirty="0" smtClean="0">
                              <a:solidFill>
                                <a:schemeClr val="dk1"/>
                              </a:solidFill>
                              <a:effectLst/>
                              <a:latin typeface="+mn-lt"/>
                              <a:ea typeface="+mn-ea"/>
                              <a:cs typeface="+mn-cs"/>
                            </a:rPr>
                            <a:t>, </a:t>
                          </a:r>
                          <a:r>
                            <a:rPr lang="en-GB" sz="1400" kern="1200" dirty="0" err="1" smtClean="0">
                              <a:solidFill>
                                <a:schemeClr val="dk1"/>
                              </a:solidFill>
                              <a:effectLst/>
                              <a:latin typeface="+mn-lt"/>
                              <a:ea typeface="+mn-ea"/>
                              <a:cs typeface="+mn-cs"/>
                            </a:rPr>
                            <a:t>σ</a:t>
                          </a:r>
                          <a:r>
                            <a:rPr lang="en-GB" sz="1400" kern="1200" baseline="-25000" dirty="0" err="1" smtClean="0">
                              <a:solidFill>
                                <a:schemeClr val="dk1"/>
                              </a:solidFill>
                              <a:effectLst/>
                              <a:latin typeface="+mn-lt"/>
                              <a:ea typeface="+mn-ea"/>
                              <a:cs typeface="+mn-cs"/>
                            </a:rPr>
                            <a:t>bulk</a:t>
                          </a:r>
                          <a:r>
                            <a:rPr lang="en-GB" sz="1400" kern="1200" baseline="0" dirty="0" smtClean="0">
                              <a:solidFill>
                                <a:schemeClr val="dk1"/>
                              </a:solidFill>
                              <a:effectLst/>
                              <a:latin typeface="+mn-lt"/>
                              <a:ea typeface="+mn-ea"/>
                              <a:cs typeface="+mn-cs"/>
                            </a:rPr>
                            <a:t>, F</a:t>
                          </a:r>
                          <a:endParaRPr lang="en-US" sz="1400" baseline="0" dirty="0"/>
                        </a:p>
                      </a:txBody>
                      <a:tcPr/>
                    </a:tc>
                    <a:tc>
                      <a:txBody>
                        <a:bodyPr/>
                        <a:lstStyle/>
                        <a:p>
                          <a:r>
                            <a:rPr lang="en-US" sz="1400" dirty="0" smtClean="0"/>
                            <a:t>Do not take </a:t>
                          </a:r>
                          <a:r>
                            <a:rPr lang="en-US" sz="1400" dirty="0" err="1" smtClean="0"/>
                            <a:t>opx</a:t>
                          </a:r>
                          <a:r>
                            <a:rPr lang="en-US" sz="1400" dirty="0" smtClean="0"/>
                            <a:t> or </a:t>
                          </a:r>
                          <a:r>
                            <a:rPr lang="en-US" sz="1400" dirty="0" err="1" smtClean="0"/>
                            <a:t>cpx</a:t>
                          </a:r>
                          <a:r>
                            <a:rPr lang="en-US" sz="1400" dirty="0" smtClean="0"/>
                            <a:t> </a:t>
                          </a:r>
                          <a:r>
                            <a:rPr lang="en-US" sz="1400" dirty="0" smtClean="0"/>
                            <a:t>into account</a:t>
                          </a:r>
                          <a:endParaRPr lang="en-US" sz="1400" dirty="0"/>
                        </a:p>
                      </a:txBody>
                      <a:tcPr/>
                    </a:tc>
                    <a:extLst>
                      <a:ext uri="{0D108BD9-81ED-4DB2-BD59-A6C34878D82A}">
                        <a16:rowId xmlns:a16="http://schemas.microsoft.com/office/drawing/2014/main" val="3595764095"/>
                      </a:ext>
                    </a:extLst>
                  </a:tr>
                  <a:tr h="944880">
                    <a:tc>
                      <a:txBody>
                        <a:bodyPr/>
                        <a:lstStyle/>
                        <a:p>
                          <a:r>
                            <a:rPr lang="en-US" sz="1400" dirty="0" smtClean="0"/>
                            <a:t>Hickey-Vargas et al (2016a,b)</a:t>
                          </a:r>
                        </a:p>
                        <a:p>
                          <a:r>
                            <a:rPr lang="en-US" sz="1400" dirty="0" smtClean="0"/>
                            <a:t>Jacques et al (2014)</a:t>
                          </a:r>
                          <a:endParaRPr lang="en-US" sz="1400" dirty="0"/>
                        </a:p>
                      </a:txBody>
                      <a:tcPr/>
                    </a:tc>
                    <a:tc>
                      <a:txBody>
                        <a:bodyPr/>
                        <a:lstStyle/>
                        <a:p>
                          <a:r>
                            <a:rPr lang="en-US" sz="1400" dirty="0" smtClean="0"/>
                            <a:t>Geochemistry &amp; exp. Petrology, Numerical</a:t>
                          </a:r>
                          <a:r>
                            <a:rPr lang="en-US" sz="1400" baseline="0" dirty="0" smtClean="0"/>
                            <a:t> modeling</a:t>
                          </a:r>
                          <a:endParaRPr lang="en-US" sz="1400" dirty="0"/>
                        </a:p>
                      </a:txBody>
                      <a:tcPr/>
                    </a:tc>
                    <a:tc>
                      <a:txBody>
                        <a:bodyPr/>
                        <a:lstStyle/>
                        <a:p>
                          <a:r>
                            <a:rPr lang="en-US" sz="1400" dirty="0" smtClean="0"/>
                            <a:t>Sediment input, mantle trace</a:t>
                          </a:r>
                          <a:r>
                            <a:rPr lang="en-US" sz="1400" baseline="0" dirty="0" smtClean="0"/>
                            <a:t> &amp; mineral composition, depth</a:t>
                          </a:r>
                          <a:endParaRPr lang="en-US" sz="1400" dirty="0"/>
                        </a:p>
                      </a:txBody>
                      <a:tcPr/>
                    </a:tc>
                    <a:tc>
                      <a:txBody>
                        <a:bodyPr/>
                        <a:lstStyle/>
                        <a:p>
                          <a:r>
                            <a:rPr lang="en-US" sz="1400" dirty="0" smtClean="0"/>
                            <a:t>Simple melting models</a:t>
                          </a:r>
                          <a:endParaRPr lang="en-US" sz="1400" dirty="0"/>
                        </a:p>
                      </a:txBody>
                      <a:tcPr/>
                    </a:tc>
                    <a:tc>
                      <a:txBody>
                        <a:bodyPr/>
                        <a:lstStyle/>
                        <a:p>
                          <a:r>
                            <a:rPr lang="en-US" sz="1400" baseline="0" dirty="0" err="1" smtClean="0"/>
                            <a:t>Traces</a:t>
                          </a:r>
                          <a:r>
                            <a:rPr lang="en-US" sz="1400" baseline="30000" dirty="0" err="1" smtClean="0"/>
                            <a:t>NPM</a:t>
                          </a:r>
                          <a:endParaRPr lang="en-US" sz="1400" baseline="30000" dirty="0"/>
                        </a:p>
                      </a:txBody>
                      <a:tcPr/>
                    </a:tc>
                    <a:tc>
                      <a:txBody>
                        <a:bodyPr/>
                        <a:lstStyle/>
                        <a:p>
                          <a:r>
                            <a:rPr lang="en-US" sz="1400" dirty="0" smtClean="0"/>
                            <a:t>Numerous</a:t>
                          </a:r>
                          <a:r>
                            <a:rPr lang="en-US" sz="1400" baseline="0" dirty="0" smtClean="0"/>
                            <a:t> unknowns</a:t>
                          </a:r>
                          <a:endParaRPr lang="en-US" sz="1400" dirty="0"/>
                        </a:p>
                      </a:txBody>
                      <a:tcPr/>
                    </a:tc>
                    <a:extLst>
                      <a:ext uri="{0D108BD9-81ED-4DB2-BD59-A6C34878D82A}">
                        <a16:rowId xmlns:a16="http://schemas.microsoft.com/office/drawing/2014/main" val="2785969850"/>
                      </a:ext>
                    </a:extLst>
                  </a:tr>
                </a:tbl>
              </a:graphicData>
            </a:graphic>
          </p:graphicFrame>
        </mc:Fallback>
      </mc:AlternateContent>
      <mc:AlternateContent xmlns:mc="http://schemas.openxmlformats.org/markup-compatibility/2006" xmlns:a14="http://schemas.microsoft.com/office/drawing/2010/main">
        <mc:Choice Requires="a14">
          <p:sp>
            <p:nvSpPr>
              <p:cNvPr id="5" name="ZoneTexte 4"/>
              <p:cNvSpPr txBox="1"/>
              <p:nvPr/>
            </p:nvSpPr>
            <p:spPr>
              <a:xfrm>
                <a:off x="215680" y="5869527"/>
                <a:ext cx="11671520" cy="927305"/>
              </a:xfrm>
              <a:prstGeom prst="rect">
                <a:avLst/>
              </a:prstGeom>
              <a:solidFill>
                <a:srgbClr val="2986B2">
                  <a:alpha val="0"/>
                </a:srgbClr>
              </a:solidFill>
            </p:spPr>
            <p:txBody>
              <a:bodyPr wrap="square" rtlCol="0">
                <a:spAutoFit/>
              </a:bodyPr>
              <a:lstStyle/>
              <a:p>
                <a:r>
                  <a:rPr lang="en-US" dirty="0"/>
                  <a:t>T= Temperature; P= Pressure; F= Melting rate; </a:t>
                </a:r>
                <a14:m>
                  <m:oMath xmlns:m="http://schemas.openxmlformats.org/officeDocument/2006/math">
                    <m:sSubSup>
                      <m:sSubSupPr>
                        <m:ctrlPr>
                          <a:rPr lang="en-US" i="1">
                            <a:latin typeface="Cambria Math" panose="02040503050406030204" pitchFamily="18" charset="0"/>
                          </a:rPr>
                        </m:ctrlPr>
                      </m:sSubSupPr>
                      <m:e>
                        <m:r>
                          <a:rPr lang="fr-FR" i="1">
                            <a:latin typeface="Cambria Math" panose="02040503050406030204" pitchFamily="18" charset="0"/>
                          </a:rPr>
                          <m:t>𝐶</m:t>
                        </m:r>
                      </m:e>
                      <m:sub>
                        <m:r>
                          <a:rPr lang="fr-FR" b="0" i="1" smtClean="0">
                            <a:latin typeface="Cambria Math" panose="02040503050406030204" pitchFamily="18" charset="0"/>
                          </a:rPr>
                          <m:t>𝑌</m:t>
                        </m:r>
                      </m:sub>
                      <m:sup>
                        <m:r>
                          <a:rPr lang="fr-FR" b="0" i="1" smtClean="0">
                            <a:latin typeface="Cambria Math" panose="02040503050406030204" pitchFamily="18" charset="0"/>
                          </a:rPr>
                          <m:t>𝑋</m:t>
                        </m:r>
                      </m:sup>
                    </m:sSubSup>
                    <m:r>
                      <a:rPr lang="fr-FR" b="0" i="1" smtClean="0">
                        <a:latin typeface="Cambria Math" panose="02040503050406030204" pitchFamily="18" charset="0"/>
                      </a:rPr>
                      <m:t>=</m:t>
                    </m:r>
                    <m:r>
                      <a:rPr lang="fr-FR" b="0" i="1" smtClean="0">
                        <a:latin typeface="Cambria Math" panose="02040503050406030204" pitchFamily="18" charset="0"/>
                      </a:rPr>
                      <m:t>𝑐𝑜𝑛𝑐𝑒𝑛𝑡𝑟𝑎𝑡𝑖𝑜𝑛</m:t>
                    </m:r>
                    <m:r>
                      <a:rPr lang="fr-FR" b="0" i="1" smtClean="0">
                        <a:latin typeface="Cambria Math" panose="02040503050406030204" pitchFamily="18" charset="0"/>
                      </a:rPr>
                      <m:t> </m:t>
                    </m:r>
                    <m:r>
                      <a:rPr lang="fr-FR" b="0" i="1" smtClean="0">
                        <a:latin typeface="Cambria Math" panose="02040503050406030204" pitchFamily="18" charset="0"/>
                      </a:rPr>
                      <m:t>𝑜𝑓</m:t>
                    </m:r>
                    <m:r>
                      <a:rPr lang="fr-FR" b="0" i="1" smtClean="0">
                        <a:latin typeface="Cambria Math" panose="02040503050406030204" pitchFamily="18" charset="0"/>
                      </a:rPr>
                      <m:t> </m:t>
                    </m:r>
                    <m:r>
                      <a:rPr lang="fr-FR" b="0" i="1" smtClean="0">
                        <a:latin typeface="Cambria Math" panose="02040503050406030204" pitchFamily="18" charset="0"/>
                      </a:rPr>
                      <m:t>𝑌</m:t>
                    </m:r>
                    <m:r>
                      <a:rPr lang="fr-FR" b="0" i="1" smtClean="0">
                        <a:latin typeface="Cambria Math" panose="02040503050406030204" pitchFamily="18" charset="0"/>
                      </a:rPr>
                      <m:t> </m:t>
                    </m:r>
                    <m:r>
                      <a:rPr lang="fr-FR" b="0" i="1" smtClean="0">
                        <a:latin typeface="Cambria Math" panose="02040503050406030204" pitchFamily="18" charset="0"/>
                      </a:rPr>
                      <m:t>𝑖𝑛</m:t>
                    </m:r>
                    <m:r>
                      <a:rPr lang="fr-FR" b="0" i="1" smtClean="0">
                        <a:latin typeface="Cambria Math" panose="02040503050406030204" pitchFamily="18" charset="0"/>
                      </a:rPr>
                      <m:t> </m:t>
                    </m:r>
                    <m:r>
                      <a:rPr lang="fr-FR" b="0" i="1" smtClean="0">
                        <a:latin typeface="Cambria Math" panose="02040503050406030204" pitchFamily="18" charset="0"/>
                      </a:rPr>
                      <m:t>𝑝h𝑎𝑠𝑒</m:t>
                    </m:r>
                    <m:r>
                      <a:rPr lang="fr-FR" b="0" i="1" smtClean="0">
                        <a:latin typeface="Cambria Math" panose="02040503050406030204" pitchFamily="18" charset="0"/>
                      </a:rPr>
                      <m:t> </m:t>
                    </m:r>
                    <m:r>
                      <a:rPr lang="fr-FR" b="0" i="1" smtClean="0">
                        <a:latin typeface="Cambria Math" panose="02040503050406030204" pitchFamily="18" charset="0"/>
                      </a:rPr>
                      <m:t>𝑋</m:t>
                    </m:r>
                  </m:oMath>
                </a14:m>
                <a:r>
                  <a:rPr lang="en-US" dirty="0"/>
                  <a:t>; PM= primary magma; NPM= near-PM magma; Majors = major elements; </a:t>
                </a:r>
                <a:r>
                  <a:rPr lang="en-GB" i="1" dirty="0" err="1">
                    <a:latin typeface="Cambria Math" panose="02040503050406030204" pitchFamily="18" charset="0"/>
                  </a:rPr>
                  <a:t>σ</a:t>
                </a:r>
                <a:r>
                  <a:rPr lang="en-GB" i="1" baseline="-25000" dirty="0" err="1">
                    <a:latin typeface="Cambria Math" panose="02040503050406030204" pitchFamily="18" charset="0"/>
                  </a:rPr>
                  <a:t>Z</a:t>
                </a:r>
                <a14:m>
                  <m:oMath xmlns:m="http://schemas.openxmlformats.org/officeDocument/2006/math">
                    <m:r>
                      <a:rPr lang="fr-FR" i="1">
                        <a:latin typeface="Cambria Math" panose="02040503050406030204" pitchFamily="18" charset="0"/>
                      </a:rPr>
                      <m:t>=</m:t>
                    </m:r>
                    <m:r>
                      <a:rPr lang="fr-FR" b="0" i="1" smtClean="0">
                        <a:latin typeface="Cambria Math" panose="02040503050406030204" pitchFamily="18" charset="0"/>
                      </a:rPr>
                      <m:t>𝑒𝑙𝑒𝑐𝑡𝑟𝑖𝑐𝑎𝑙</m:t>
                    </m:r>
                    <m:r>
                      <a:rPr lang="fr-FR" b="0" i="1" smtClean="0">
                        <a:latin typeface="Cambria Math" panose="02040503050406030204" pitchFamily="18" charset="0"/>
                      </a:rPr>
                      <m:t> </m:t>
                    </m:r>
                    <m:r>
                      <a:rPr lang="fr-FR" i="1">
                        <a:latin typeface="Cambria Math" panose="02040503050406030204" pitchFamily="18" charset="0"/>
                      </a:rPr>
                      <m:t>𝑐𝑜𝑛</m:t>
                    </m:r>
                  </m:oMath>
                </a14:m>
                <a:r>
                  <a:rPr lang="en-US" i="1" dirty="0" err="1">
                    <a:latin typeface="Cambria Math" panose="02040503050406030204" pitchFamily="18" charset="0"/>
                  </a:rPr>
                  <a:t>ductivity</a:t>
                </a:r>
                <a:r>
                  <a:rPr lang="en-US" i="1" dirty="0">
                    <a:latin typeface="Cambria Math" panose="02040503050406030204" pitchFamily="18" charset="0"/>
                  </a:rPr>
                  <a:t> of phase Z; D</a:t>
                </a:r>
                <a:r>
                  <a:rPr lang="en-US" i="1" baseline="-25000" dirty="0">
                    <a:latin typeface="Cambria Math" panose="02040503050406030204" pitchFamily="18" charset="0"/>
                  </a:rPr>
                  <a:t>i </a:t>
                </a:r>
                <a:r>
                  <a:rPr lang="en-US" i="1" dirty="0">
                    <a:latin typeface="Cambria Math" panose="02040503050406030204" pitchFamily="18" charset="0"/>
                  </a:rPr>
                  <a:t> = melt/mantle bulk partition coefficient of element </a:t>
                </a:r>
                <a:r>
                  <a:rPr lang="en-US" i="1" dirty="0" err="1">
                    <a:latin typeface="Cambria Math" panose="02040503050406030204" pitchFamily="18" charset="0"/>
                  </a:rPr>
                  <a:t>i</a:t>
                </a:r>
                <a:endParaRPr lang="en-US" i="1" dirty="0">
                  <a:latin typeface="Cambria Math" panose="02040503050406030204" pitchFamily="18" charset="0"/>
                </a:endParaRPr>
              </a:p>
            </p:txBody>
          </p:sp>
        </mc:Choice>
        <mc:Fallback xmlns="">
          <p:sp>
            <p:nvSpPr>
              <p:cNvPr id="5" name="ZoneTexte 4"/>
              <p:cNvSpPr txBox="1">
                <a:spLocks noRot="1" noChangeAspect="1" noMove="1" noResize="1" noEditPoints="1" noAdjustHandles="1" noChangeArrowheads="1" noChangeShapeType="1" noTextEdit="1"/>
              </p:cNvSpPr>
              <p:nvPr/>
            </p:nvSpPr>
            <p:spPr>
              <a:xfrm>
                <a:off x="215680" y="5869527"/>
                <a:ext cx="11671520" cy="927305"/>
              </a:xfrm>
              <a:prstGeom prst="rect">
                <a:avLst/>
              </a:prstGeom>
              <a:blipFill>
                <a:blip r:embed="rId4"/>
                <a:stretch>
                  <a:fillRect l="-418" t="-3947" b="-9211"/>
                </a:stretch>
              </a:blipFill>
            </p:spPr>
            <p:txBody>
              <a:bodyPr/>
              <a:lstStyle/>
              <a:p>
                <a:r>
                  <a:rPr lang="en-US">
                    <a:noFill/>
                  </a:rPr>
                  <a:t> </a:t>
                </a:r>
              </a:p>
            </p:txBody>
          </p:sp>
        </mc:Fallback>
      </mc:AlternateContent>
    </p:spTree>
    <p:extLst>
      <p:ext uri="{BB962C8B-B14F-4D97-AF65-F5344CB8AC3E}">
        <p14:creationId xmlns:p14="http://schemas.microsoft.com/office/powerpoint/2010/main" val="3902781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85011" y="685800"/>
            <a:ext cx="4888685" cy="1371600"/>
          </a:xfrm>
        </p:spPr>
        <p:txBody>
          <a:bodyPr>
            <a:normAutofit/>
          </a:bodyPr>
          <a:lstStyle/>
          <a:p>
            <a:r>
              <a:rPr lang="en-US" sz="3600" dirty="0"/>
              <a:t>Method</a:t>
            </a:r>
          </a:p>
        </p:txBody>
      </p:sp>
      <p:sp>
        <p:nvSpPr>
          <p:cNvPr id="4" name="Espace réservé du texte 3"/>
          <p:cNvSpPr>
            <a:spLocks noGrp="1"/>
          </p:cNvSpPr>
          <p:nvPr>
            <p:ph type="body" sz="half" idx="2"/>
          </p:nvPr>
        </p:nvSpPr>
        <p:spPr>
          <a:xfrm>
            <a:off x="7085011" y="2209799"/>
            <a:ext cx="4715691" cy="3400169"/>
          </a:xfrm>
        </p:spPr>
        <p:txBody>
          <a:bodyPr>
            <a:normAutofit/>
          </a:bodyPr>
          <a:lstStyle/>
          <a:p>
            <a:pPr marL="285750" indent="-285750">
              <a:buFont typeface="Arial" panose="020B0604020202020204" pitchFamily="34" charset="0"/>
              <a:buChar char="•"/>
            </a:pPr>
            <a:r>
              <a:rPr lang="en-US" dirty="0" err="1"/>
              <a:t>Geothermobarometric</a:t>
            </a:r>
            <a:r>
              <a:rPr lang="en-US" dirty="0"/>
              <a:t> model: </a:t>
            </a:r>
            <a:r>
              <a:rPr lang="en-US" b="1" dirty="0"/>
              <a:t>P</a:t>
            </a:r>
            <a:r>
              <a:rPr lang="en-US" dirty="0"/>
              <a:t>, </a:t>
            </a:r>
            <a:r>
              <a:rPr lang="en-US" b="1" dirty="0"/>
              <a:t>T, F</a:t>
            </a:r>
            <a:r>
              <a:rPr lang="en-US" dirty="0"/>
              <a:t> (Lee et al, 2009; </a:t>
            </a:r>
            <a:r>
              <a:rPr lang="en-US" dirty="0" err="1"/>
              <a:t>Putirka</a:t>
            </a:r>
            <a:r>
              <a:rPr lang="en-US" dirty="0"/>
              <a:t> 2008, Wood 2004)</a:t>
            </a:r>
          </a:p>
          <a:p>
            <a:pPr marL="285750" indent="-285750">
              <a:buFont typeface="Arial" panose="020B0604020202020204" pitchFamily="34" charset="0"/>
              <a:buChar char="•"/>
            </a:pPr>
            <a:r>
              <a:rPr lang="en-US" dirty="0"/>
              <a:t>Trace element geochemistry:  </a:t>
            </a:r>
            <a:r>
              <a:rPr lang="en-US" b="1" dirty="0"/>
              <a:t>source composition </a:t>
            </a:r>
            <a:r>
              <a:rPr lang="en-US" dirty="0"/>
              <a:t>(sediment, fluids, mantle inputs), </a:t>
            </a:r>
            <a:r>
              <a:rPr lang="en-US" b="1" dirty="0"/>
              <a:t>F</a:t>
            </a:r>
            <a:r>
              <a:rPr lang="en-US" dirty="0"/>
              <a:t>, </a:t>
            </a:r>
            <a:r>
              <a:rPr lang="en-US" b="1" dirty="0"/>
              <a:t>Mantle H</a:t>
            </a:r>
            <a:r>
              <a:rPr lang="en-US" b="1" baseline="-25000" dirty="0"/>
              <a:t>2</a:t>
            </a:r>
            <a:r>
              <a:rPr lang="en-US" b="1" dirty="0"/>
              <a:t>O </a:t>
            </a:r>
            <a:r>
              <a:rPr lang="en-US" dirty="0"/>
              <a:t>(Kelley et al., 2006; Hickey Vargas et al., 2016)</a:t>
            </a:r>
          </a:p>
          <a:p>
            <a:pPr marL="285750" indent="-285750">
              <a:buFont typeface="Arial" panose="020B0604020202020204" pitchFamily="34" charset="0"/>
              <a:buChar char="•"/>
            </a:pPr>
            <a:r>
              <a:rPr lang="en-US" dirty="0"/>
              <a:t>Electrical conductivity: </a:t>
            </a:r>
            <a:r>
              <a:rPr lang="en-US" b="1" dirty="0"/>
              <a:t>Geometry</a:t>
            </a:r>
            <a:r>
              <a:rPr lang="en-US" dirty="0"/>
              <a:t> of melt with mantle rocks (Miller et al., 2015; Glover et al., 2000; </a:t>
            </a:r>
            <a:r>
              <a:rPr lang="en-US" dirty="0" err="1"/>
              <a:t>tenGrotenhuis</a:t>
            </a:r>
            <a:r>
              <a:rPr lang="en-US" dirty="0"/>
              <a:t> et al., 2005)</a:t>
            </a:r>
          </a:p>
          <a:p>
            <a:pPr marL="285750" indent="-285750">
              <a:buFont typeface="Arial" panose="020B0604020202020204" pitchFamily="34" charset="0"/>
              <a:buChar char="•"/>
            </a:pPr>
            <a:endParaRPr lang="en-US" dirty="0"/>
          </a:p>
        </p:txBody>
      </p:sp>
      <p:sp>
        <p:nvSpPr>
          <p:cNvPr id="6" name="Espace réservé du texte 10"/>
          <p:cNvSpPr txBox="1">
            <a:spLocks/>
          </p:cNvSpPr>
          <p:nvPr/>
        </p:nvSpPr>
        <p:spPr>
          <a:xfrm>
            <a:off x="376602" y="661087"/>
            <a:ext cx="2553257"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Langmuir et </a:t>
            </a:r>
            <a:r>
              <a:rPr lang="en-US" sz="1200" dirty="0" err="1"/>
              <a:t>Broecker</a:t>
            </a:r>
            <a:r>
              <a:rPr lang="en-US" sz="1200" dirty="0"/>
              <a:t>, 2012 ↓</a:t>
            </a:r>
          </a:p>
        </p:txBody>
      </p:sp>
      <p:pic>
        <p:nvPicPr>
          <p:cNvPr id="7" name="Image 6"/>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pic>
        <p:nvPicPr>
          <p:cNvPr id="8" name="Picture 7" descr="Clang_12_07_SK">
            <a:extLst>
              <a:ext uri="{FF2B5EF4-FFF2-40B4-BE49-F238E27FC236}">
                <a16:creationId xmlns:a16="http://schemas.microsoft.com/office/drawing/2014/main" id="{42A55C1B-76E1-0644-8E72-DC80D21BF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12" y="1022469"/>
            <a:ext cx="6353601" cy="488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54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2006600"/>
            <a:ext cx="7343166" cy="2281600"/>
          </a:xfrm>
        </p:spPr>
        <p:txBody>
          <a:bodyPr>
            <a:normAutofit/>
          </a:bodyPr>
          <a:lstStyle/>
          <a:p>
            <a:r>
              <a:rPr lang="en-US" dirty="0"/>
              <a:t>Results/Discussion</a:t>
            </a:r>
          </a:p>
        </p:txBody>
      </p:sp>
      <p:sp>
        <p:nvSpPr>
          <p:cNvPr id="3" name="Espace réservé du texte 2"/>
          <p:cNvSpPr>
            <a:spLocks noGrp="1"/>
          </p:cNvSpPr>
          <p:nvPr>
            <p:ph type="body" idx="1"/>
          </p:nvPr>
        </p:nvSpPr>
        <p:spPr/>
        <p:txBody>
          <a:bodyPr/>
          <a:lstStyle/>
          <a:p>
            <a:r>
              <a:rPr lang="fr-FR" dirty="0" err="1"/>
              <a:t>Study</a:t>
            </a:r>
            <a:r>
              <a:rPr lang="fr-FR" dirty="0"/>
              <a:t> case : OSORNO</a:t>
            </a:r>
            <a:endParaRPr lang="en-US" dirty="0"/>
          </a:p>
        </p:txBody>
      </p:sp>
      <p:pic>
        <p:nvPicPr>
          <p:cNvPr id="5" name="Image 4"/>
          <p:cNvPicPr>
            <a:picLocks noChangeAspect="1"/>
          </p:cNvPicPr>
          <p:nvPr/>
        </p:nvPicPr>
        <p:blipFill>
          <a:blip r:embed="rId3"/>
          <a:stretch>
            <a:fillRect/>
          </a:stretch>
        </p:blipFill>
        <p:spPr>
          <a:xfrm>
            <a:off x="4581341" y="5146732"/>
            <a:ext cx="7919192" cy="1808387"/>
          </a:xfrm>
          <a:prstGeom prst="rect">
            <a:avLst/>
          </a:prstGeom>
          <a:effectLst>
            <a:innerShdw blurRad="63500" dist="50800" dir="10800000">
              <a:prstClr val="black">
                <a:alpha val="50000"/>
              </a:prstClr>
            </a:innerShdw>
            <a:softEdge rad="19050"/>
          </a:effectLst>
        </p:spPr>
      </p:pic>
    </p:spTree>
    <p:extLst>
      <p:ext uri="{BB962C8B-B14F-4D97-AF65-F5344CB8AC3E}">
        <p14:creationId xmlns:p14="http://schemas.microsoft.com/office/powerpoint/2010/main" val="1283734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Calculated Primary magmas (PM)</a:t>
            </a:r>
          </a:p>
        </p:txBody>
      </p:sp>
      <p:sp>
        <p:nvSpPr>
          <p:cNvPr id="4" name="Espace réservé du texte 3"/>
          <p:cNvSpPr>
            <a:spLocks noGrp="1"/>
          </p:cNvSpPr>
          <p:nvPr>
            <p:ph type="body" sz="half" idx="2"/>
          </p:nvPr>
        </p:nvSpPr>
        <p:spPr>
          <a:xfrm>
            <a:off x="7085012" y="2209799"/>
            <a:ext cx="3657600" cy="2981326"/>
          </a:xfrm>
        </p:spPr>
        <p:txBody>
          <a:bodyPr>
            <a:normAutofit lnSpcReduction="10000"/>
          </a:bodyPr>
          <a:lstStyle/>
          <a:p>
            <a:r>
              <a:rPr lang="en-US" dirty="0"/>
              <a:t>Equations from Lee et al (2009)</a:t>
            </a:r>
          </a:p>
          <a:p>
            <a:pPr marL="285750" indent="-285750">
              <a:buFont typeface="Arial" panose="020B0604020202020204" pitchFamily="34" charset="0"/>
              <a:buChar char="•"/>
            </a:pPr>
            <a:r>
              <a:rPr lang="en-US" dirty="0"/>
              <a:t>+5% olivine in Near-PM (NPM) to be in equilibrium with the mantle (PM)</a:t>
            </a:r>
          </a:p>
          <a:p>
            <a:pPr marL="285750" indent="-285750">
              <a:buFont typeface="Arial" panose="020B0604020202020204" pitchFamily="34" charset="0"/>
              <a:buChar char="•"/>
            </a:pPr>
            <a:r>
              <a:rPr lang="en-US" dirty="0"/>
              <a:t>MgO between 12.04-12.29 </a:t>
            </a:r>
            <a:r>
              <a:rPr lang="en-US" dirty="0" err="1"/>
              <a:t>wt</a:t>
            </a:r>
            <a:r>
              <a:rPr lang="en-US" dirty="0"/>
              <a:t>% for PMs</a:t>
            </a:r>
          </a:p>
          <a:p>
            <a:pPr marL="285750" indent="-285750">
              <a:buFont typeface="Arial" panose="020B0604020202020204" pitchFamily="34" charset="0"/>
              <a:buChar char="•"/>
            </a:pPr>
            <a:r>
              <a:rPr lang="en-US" dirty="0"/>
              <a:t>Anhydrous experimental data of Hirose and Kushiro (1993) (KLB-1) predicts a 10-20% melting rate of a peridotite (lherzolite)</a:t>
            </a:r>
          </a:p>
        </p:txBody>
      </p:sp>
      <p:sp>
        <p:nvSpPr>
          <p:cNvPr id="6" name="Espace réservé du texte 10"/>
          <p:cNvSpPr txBox="1">
            <a:spLocks/>
          </p:cNvSpPr>
          <p:nvPr/>
        </p:nvSpPr>
        <p:spPr>
          <a:xfrm>
            <a:off x="5409346" y="6209618"/>
            <a:ext cx="3282071" cy="305777"/>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1200" dirty="0"/>
              <a:t>Modified after Bechon et al., (submitted) ←</a:t>
            </a:r>
          </a:p>
        </p:txBody>
      </p:sp>
      <p:pic>
        <p:nvPicPr>
          <p:cNvPr id="8" name="Espace réservé du contenu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3987" y="237067"/>
            <a:ext cx="5189040" cy="6355017"/>
          </a:xfrm>
        </p:spPr>
      </p:pic>
    </p:spTree>
    <p:extLst>
      <p:ext uri="{BB962C8B-B14F-4D97-AF65-F5344CB8AC3E}">
        <p14:creationId xmlns:p14="http://schemas.microsoft.com/office/powerpoint/2010/main" val="3088196290"/>
      </p:ext>
    </p:extLst>
  </p:cSld>
  <p:clrMapOvr>
    <a:masterClrMapping/>
  </p:clrMapOvr>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 dockstate="right" visibility="0" width="350" row="7">
    <wetp:webextensionref xmlns:r="http://schemas.openxmlformats.org/officeDocument/2006/relationships" r:id="rId2"/>
  </wetp:taskpane>
  <wetp:taskpane dockstate="right" visibility="0" width="350" row="8">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A3C2844-A51C-4651-B051-4F5E344292A7}">
  <we:reference id="wa200001745" version="1.0.1.5" store="fr-FR" storeType="OMEX"/>
  <we:alternateReferences>
    <we:reference id="WA200001745" version="1.0.1.5" store="WA200001745"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CD3E263A-4C8E-4450-9D93-438967A9E43A}">
  <we:reference id="wa104051163" version="1.2.0.3" store="fr-FR" storeType="OMEX"/>
  <we:alternateReferences>
    <we:reference id="WA104051163" version="1.2.0.3" store="WA104051163"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205CA4DF-0B53-4E84-A311-C1DD849BF2EB}">
  <we:reference id="wa200002185" version="1.0.0.0" store="fr-FR" storeType="OMEX"/>
  <we:alternateReferences>
    <we:reference id="WA200002185" version="1.0.0.0"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TM02900771[[fn=Secteur]]</Template>
  <TotalTime>4051</TotalTime>
  <Words>3812</Words>
  <Application>Microsoft Office PowerPoint</Application>
  <PresentationFormat>Grand écran</PresentationFormat>
  <Paragraphs>239</Paragraphs>
  <Slides>18</Slides>
  <Notes>15</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Arial</vt:lpstr>
      <vt:lpstr>Calibri</vt:lpstr>
      <vt:lpstr>Cambria Math</vt:lpstr>
      <vt:lpstr>Century Gothic</vt:lpstr>
      <vt:lpstr>Wingdings</vt:lpstr>
      <vt:lpstr>Wingdings 3</vt:lpstr>
      <vt:lpstr>Secteur</vt:lpstr>
      <vt:lpstr>Insights on mantle melting below Osorno Volcano (Southern Volcanic Zone, Chile)</vt:lpstr>
      <vt:lpstr>To better understand arc magmatism we need to Constrain:</vt:lpstr>
      <vt:lpstr>Southern Volcanic Zone (chile)</vt:lpstr>
      <vt:lpstr>Southern Volcanic Zone (chile)</vt:lpstr>
      <vt:lpstr>Osorno (near-)Primary magmas</vt:lpstr>
      <vt:lpstr>Method</vt:lpstr>
      <vt:lpstr>Method</vt:lpstr>
      <vt:lpstr>Results/Discussion</vt:lpstr>
      <vt:lpstr>Calculated Primary magmas (PM)</vt:lpstr>
      <vt:lpstr>Pressure, Temperature</vt:lpstr>
      <vt:lpstr>Melt fraction (F) &amp; mantle H2O</vt:lpstr>
      <vt:lpstr>MANTLE Source of CSVZ basalts</vt:lpstr>
      <vt:lpstr>Melting geometry and electrical conductivity</vt:lpstr>
      <vt:lpstr>Conclusion</vt:lpstr>
      <vt:lpstr>Overview</vt:lpstr>
      <vt:lpstr>At larger scale</vt:lpstr>
      <vt:lpstr>Thank you for your attention</vt:lpstr>
      <vt:lpstr>Présentation PowerPoint</vt:lpstr>
    </vt:vector>
  </TitlesOfParts>
  <Company>ULg - Faculté des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Ph.D. committee meeting – May 2020</dc:title>
  <dc:creator>Utilisateur Windows</dc:creator>
  <cp:lastModifiedBy>Utilisateur Windows</cp:lastModifiedBy>
  <cp:revision>341</cp:revision>
  <dcterms:created xsi:type="dcterms:W3CDTF">2020-05-15T09:50:21Z</dcterms:created>
  <dcterms:modified xsi:type="dcterms:W3CDTF">2021-09-20T13:11:16Z</dcterms:modified>
</cp:coreProperties>
</file>