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6" r:id="rId2"/>
    <p:sldId id="267" r:id="rId3"/>
    <p:sldId id="284" r:id="rId4"/>
    <p:sldId id="288" r:id="rId5"/>
    <p:sldId id="268" r:id="rId6"/>
    <p:sldId id="282" r:id="rId7"/>
    <p:sldId id="285" r:id="rId8"/>
    <p:sldId id="270" r:id="rId9"/>
    <p:sldId id="271" r:id="rId10"/>
    <p:sldId id="273" r:id="rId11"/>
    <p:sldId id="281" r:id="rId12"/>
    <p:sldId id="274" r:id="rId13"/>
    <p:sldId id="290" r:id="rId14"/>
    <p:sldId id="280" r:id="rId15"/>
    <p:sldId id="289" r:id="rId16"/>
    <p:sldId id="279" r:id="rId17"/>
    <p:sldId id="286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6" autoAdjust="0"/>
    <p:restoredTop sz="87551" autoAdjust="0"/>
  </p:normalViewPr>
  <p:slideViewPr>
    <p:cSldViewPr snapToGrid="0">
      <p:cViewPr varScale="1">
        <p:scale>
          <a:sx n="77" d="100"/>
          <a:sy n="77" d="100"/>
        </p:scale>
        <p:origin x="34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D68586-6DB8-4795-AD57-BB22534C62FA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0B89DDEF-0184-4EDE-A906-E782BB032853}">
      <dgm:prSet phldrT="[Texte]" custT="1"/>
      <dgm:spPr/>
      <dgm:t>
        <a:bodyPr/>
        <a:lstStyle/>
        <a:p>
          <a:r>
            <a:rPr lang="en-GB" sz="1600" noProof="0" dirty="0" smtClean="0">
              <a:latin typeface="+mn-lt"/>
              <a:cs typeface="Times New Roman" panose="02020603050405020304" pitchFamily="18" charset="0"/>
            </a:rPr>
            <a:t>Codes</a:t>
          </a:r>
          <a:r>
            <a:rPr lang="en-GB" sz="1400" noProof="0" dirty="0" smtClean="0">
              <a:latin typeface="+mn-lt"/>
              <a:cs typeface="Times New Roman" panose="02020603050405020304" pitchFamily="18" charset="0"/>
            </a:rPr>
            <a:t> </a:t>
          </a:r>
          <a:endParaRPr lang="en-GB" sz="1400" noProof="0" dirty="0">
            <a:latin typeface="+mn-lt"/>
            <a:cs typeface="Times New Roman" panose="02020603050405020304" pitchFamily="18" charset="0"/>
          </a:endParaRPr>
        </a:p>
      </dgm:t>
    </dgm:pt>
    <dgm:pt modelId="{315E86E0-BD6D-4215-895B-4FB39D2702A3}" type="parTrans" cxnId="{8B63F26A-B04C-4A2A-994D-DC781F1256BB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6F13B59F-2853-45C7-BF74-1DE76EA54529}" type="sibTrans" cxnId="{8B63F26A-B04C-4A2A-994D-DC781F1256BB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E45D1B9E-9AF4-4CF4-BA28-4A65243CF06B}">
      <dgm:prSet phldrT="[Texte]" custT="1"/>
      <dgm:spPr/>
      <dgm:t>
        <a:bodyPr/>
        <a:lstStyle/>
        <a:p>
          <a:r>
            <a:rPr lang="fr-FR" sz="1100" dirty="0">
              <a:latin typeface="+mn-lt"/>
              <a:cs typeface="Times New Roman" panose="02020603050405020304" pitchFamily="18" charset="0"/>
            </a:rPr>
            <a:t>-</a:t>
          </a:r>
          <a:r>
            <a:rPr lang="fr-FR" sz="1100" baseline="0" dirty="0">
              <a:latin typeface="+mn-lt"/>
              <a:cs typeface="Times New Roman" panose="02020603050405020304" pitchFamily="18" charset="0"/>
            </a:rPr>
            <a:t> </a:t>
          </a:r>
          <a:r>
            <a:rPr lang="fr-FR" sz="1100" b="1" baseline="0" dirty="0" smtClean="0">
              <a:latin typeface="+mn-lt"/>
              <a:cs typeface="Times New Roman" panose="02020603050405020304" pitchFamily="18" charset="0"/>
            </a:rPr>
            <a:t>Suivre les procédures légales</a:t>
          </a:r>
          <a:endParaRPr lang="fr-FR" sz="1100" b="1" baseline="0" dirty="0">
            <a:latin typeface="+mn-lt"/>
            <a:cs typeface="Times New Roman" panose="02020603050405020304" pitchFamily="18" charset="0"/>
          </a:endParaRPr>
        </a:p>
        <a:p>
          <a:r>
            <a:rPr lang="fr-FR" sz="1100" b="1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b="1" baseline="0" dirty="0" smtClean="0">
              <a:latin typeface="+mn-lt"/>
              <a:cs typeface="Times New Roman" panose="02020603050405020304" pitchFamily="18" charset="0"/>
            </a:rPr>
            <a:t>Utiliser des guidelines et des mémos</a:t>
          </a:r>
          <a:endParaRPr lang="fr-FR" sz="1100" b="1" baseline="0" dirty="0">
            <a:latin typeface="+mn-lt"/>
            <a:cs typeface="Times New Roman" panose="02020603050405020304" pitchFamily="18" charset="0"/>
          </a:endParaRPr>
        </a:p>
        <a:p>
          <a:r>
            <a:rPr lang="fr-FR" sz="1100" b="1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b="1" baseline="0" dirty="0" smtClean="0">
              <a:latin typeface="+mn-lt"/>
              <a:cs typeface="Times New Roman" panose="02020603050405020304" pitchFamily="18" charset="0"/>
            </a:rPr>
            <a:t>Montrer des extraits de la lois aux inspectés</a:t>
          </a:r>
          <a:endParaRPr lang="fr-FR" sz="1100" b="1" baseline="0" dirty="0">
            <a:latin typeface="+mn-lt"/>
            <a:cs typeface="Times New Roman" panose="02020603050405020304" pitchFamily="18" charset="0"/>
          </a:endParaRPr>
        </a:p>
        <a:p>
          <a:r>
            <a:rPr lang="fr-FR" sz="1100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baseline="0" dirty="0" smtClean="0">
              <a:latin typeface="+mn-lt"/>
              <a:cs typeface="Times New Roman" panose="02020603050405020304" pitchFamily="18" charset="0"/>
            </a:rPr>
            <a:t>Prendre le temps d’écouter les histoires des travailleurs</a:t>
          </a:r>
          <a:endParaRPr lang="fr-FR" sz="1100" baseline="0" dirty="0">
            <a:latin typeface="+mn-lt"/>
            <a:cs typeface="Times New Roman" panose="02020603050405020304" pitchFamily="18" charset="0"/>
          </a:endParaRPr>
        </a:p>
        <a:p>
          <a:r>
            <a:rPr lang="fr-FR" sz="1100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baseline="0" dirty="0" smtClean="0">
              <a:latin typeface="+mn-lt"/>
              <a:cs typeface="Times New Roman" panose="02020603050405020304" pitchFamily="18" charset="0"/>
            </a:rPr>
            <a:t>Comparer une situation avec une situation antérieure</a:t>
          </a:r>
          <a:endParaRPr lang="fr-FR" sz="1100" baseline="0" dirty="0">
            <a:latin typeface="+mn-lt"/>
            <a:cs typeface="Times New Roman" panose="02020603050405020304" pitchFamily="18" charset="0"/>
          </a:endParaRPr>
        </a:p>
        <a:p>
          <a:r>
            <a:rPr lang="fr-FR" sz="1100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baseline="0" dirty="0" smtClean="0">
              <a:latin typeface="+mn-lt"/>
              <a:cs typeface="Times New Roman" panose="02020603050405020304" pitchFamily="18" charset="0"/>
            </a:rPr>
            <a:t>Débattre avec les pairs </a:t>
          </a:r>
          <a:endParaRPr lang="fr-FR" sz="1100" baseline="0" dirty="0">
            <a:latin typeface="+mn-lt"/>
            <a:cs typeface="Times New Roman" panose="02020603050405020304" pitchFamily="18" charset="0"/>
          </a:endParaRPr>
        </a:p>
        <a:p>
          <a:r>
            <a:rPr lang="fr-FR" sz="1100" baseline="0" dirty="0">
              <a:latin typeface="+mn-lt"/>
              <a:cs typeface="Times New Roman" panose="02020603050405020304" pitchFamily="18" charset="0"/>
            </a:rPr>
            <a:t>- Etc.</a:t>
          </a:r>
        </a:p>
      </dgm:t>
    </dgm:pt>
    <dgm:pt modelId="{FD16A618-0DF0-466B-B1AD-4072A22BECF4}" type="parTrans" cxnId="{9DC46313-23F1-4011-B3BE-515A323D8DE2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3ED8196D-1956-4639-ADE7-F0571E42406A}" type="sibTrans" cxnId="{9DC46313-23F1-4011-B3BE-515A323D8DE2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69AB6E42-C800-4083-8727-67A77625CA81}">
      <dgm:prSet phldrT="[Texte]" custT="1"/>
      <dgm:spPr/>
      <dgm:t>
        <a:bodyPr/>
        <a:lstStyle/>
        <a:p>
          <a:r>
            <a:rPr lang="fr-BE" sz="1600" noProof="0" dirty="0" smtClean="0">
              <a:latin typeface="+mn-lt"/>
              <a:cs typeface="Times New Roman" panose="02020603050405020304" pitchFamily="18" charset="0"/>
            </a:rPr>
            <a:t>Catégories (stratégies)</a:t>
          </a:r>
          <a:endParaRPr lang="fr-BE" sz="1600" noProof="0" dirty="0">
            <a:latin typeface="+mn-lt"/>
            <a:cs typeface="Times New Roman" panose="02020603050405020304" pitchFamily="18" charset="0"/>
          </a:endParaRPr>
        </a:p>
      </dgm:t>
    </dgm:pt>
    <dgm:pt modelId="{2E471ACE-1D64-4608-9FF9-68939F3E747B}" type="parTrans" cxnId="{46818CD7-0596-48B1-B4B4-7F4989994761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096BD40E-AFB8-448C-AC4A-E8CC91F49C42}" type="sibTrans" cxnId="{46818CD7-0596-48B1-B4B4-7F4989994761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0F645812-3B09-4014-A34F-753B9B852C8F}">
      <dgm:prSet phldrT="[Texte]" custT="1"/>
      <dgm:spPr/>
      <dgm:t>
        <a:bodyPr/>
        <a:lstStyle/>
        <a:p>
          <a:pPr>
            <a:spcBef>
              <a:spcPts val="200"/>
            </a:spcBef>
            <a:spcAft>
              <a:spcPts val="200"/>
            </a:spcAft>
          </a:pPr>
          <a:r>
            <a:rPr lang="fr-FR" sz="1200" dirty="0" smtClean="0">
              <a:latin typeface="+mn-lt"/>
              <a:cs typeface="Times New Roman" panose="02020603050405020304" pitchFamily="18" charset="0"/>
            </a:rPr>
            <a:t>- </a:t>
          </a:r>
          <a:r>
            <a:rPr lang="fr-BE" sz="1200" b="1" i="0" noProof="0" dirty="0" smtClean="0">
              <a:latin typeface="+mn-lt"/>
              <a:cs typeface="Times New Roman" panose="02020603050405020304" pitchFamily="18" charset="0"/>
            </a:rPr>
            <a:t>Recourir aux lois et aux sources officielles</a:t>
          </a:r>
        </a:p>
        <a:p>
          <a:pPr>
            <a:spcBef>
              <a:spcPts val="200"/>
            </a:spcBef>
            <a:spcAft>
              <a:spcPts val="200"/>
            </a:spcAft>
          </a:pPr>
          <a:r>
            <a:rPr lang="fr-BE" sz="1200" b="0" i="0" noProof="0" dirty="0" smtClean="0">
              <a:latin typeface="+mn-lt"/>
              <a:cs typeface="Times New Roman" panose="02020603050405020304" pitchFamily="18" charset="0"/>
            </a:rPr>
            <a:t>- Discuter avec les pairs </a:t>
          </a:r>
        </a:p>
        <a:p>
          <a:pPr>
            <a:spcBef>
              <a:spcPts val="200"/>
            </a:spcBef>
            <a:spcAft>
              <a:spcPts val="200"/>
            </a:spcAft>
          </a:pPr>
          <a:r>
            <a:rPr lang="en-US" sz="1200" b="0" i="0" dirty="0" smtClean="0">
              <a:latin typeface="+mn-lt"/>
              <a:cs typeface="Times New Roman" panose="02020603050405020304" pitchFamily="18" charset="0"/>
            </a:rPr>
            <a:t>- </a:t>
          </a:r>
          <a:r>
            <a:rPr lang="fr-FR" sz="1200" b="0" i="0" dirty="0" smtClean="0">
              <a:latin typeface="+mn-lt"/>
              <a:cs typeface="Times New Roman" panose="02020603050405020304" pitchFamily="18" charset="0"/>
            </a:rPr>
            <a:t>Ecouter les travailleurs </a:t>
          </a:r>
          <a:endParaRPr lang="fr-FR" sz="1200" b="0" i="0" dirty="0">
            <a:latin typeface="+mn-lt"/>
            <a:cs typeface="Times New Roman" panose="02020603050405020304" pitchFamily="18" charset="0"/>
          </a:endParaRPr>
        </a:p>
        <a:p>
          <a:pPr>
            <a:spcBef>
              <a:spcPts val="200"/>
            </a:spcBef>
            <a:spcAft>
              <a:spcPts val="200"/>
            </a:spcAft>
          </a:pPr>
          <a:r>
            <a:rPr lang="fr-FR" sz="1200" b="0" i="0" dirty="0">
              <a:latin typeface="+mn-lt"/>
              <a:cs typeface="Times New Roman" panose="02020603050405020304" pitchFamily="18" charset="0"/>
            </a:rPr>
            <a:t>- "</a:t>
          </a:r>
          <a:r>
            <a:rPr lang="fr-FR" sz="1200" b="0" i="0" dirty="0" smtClean="0">
              <a:latin typeface="+mn-lt"/>
              <a:cs typeface="Times New Roman" panose="02020603050405020304" pitchFamily="18" charset="0"/>
            </a:rPr>
            <a:t>Bluffer"</a:t>
          </a:r>
          <a:endParaRPr lang="fr-FR" sz="1200" b="0" i="0" dirty="0">
            <a:latin typeface="+mn-lt"/>
            <a:cs typeface="Times New Roman" panose="02020603050405020304" pitchFamily="18" charset="0"/>
          </a:endParaRPr>
        </a:p>
        <a:p>
          <a:pPr>
            <a:spcBef>
              <a:spcPts val="200"/>
            </a:spcBef>
            <a:spcAft>
              <a:spcPts val="200"/>
            </a:spcAft>
          </a:pPr>
          <a:r>
            <a:rPr lang="fr-FR" sz="1200" b="0" i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200" b="0" i="0" dirty="0" smtClean="0">
              <a:latin typeface="+mn-lt"/>
              <a:cs typeface="Times New Roman" panose="02020603050405020304" pitchFamily="18" charset="0"/>
            </a:rPr>
            <a:t>Travailler pour l’égalité </a:t>
          </a:r>
          <a:endParaRPr lang="fr-FR" sz="1200" b="0" i="0" dirty="0">
            <a:latin typeface="+mn-lt"/>
            <a:cs typeface="Times New Roman" panose="02020603050405020304" pitchFamily="18" charset="0"/>
          </a:endParaRPr>
        </a:p>
        <a:p>
          <a:pPr>
            <a:spcBef>
              <a:spcPts val="200"/>
            </a:spcBef>
            <a:spcAft>
              <a:spcPts val="200"/>
            </a:spcAft>
          </a:pPr>
          <a:r>
            <a:rPr lang="fr-FR" sz="1200" b="0" i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200" b="0" i="0" dirty="0" smtClean="0">
              <a:latin typeface="+mn-lt"/>
              <a:cs typeface="Times New Roman" panose="02020603050405020304" pitchFamily="18" charset="0"/>
            </a:rPr>
            <a:t>Créer une relation de confiance avec les inspectés</a:t>
          </a:r>
          <a:endParaRPr lang="fr-FR" sz="1200" b="0" i="0" dirty="0">
            <a:latin typeface="+mn-lt"/>
            <a:cs typeface="Times New Roman" panose="02020603050405020304" pitchFamily="18" charset="0"/>
          </a:endParaRPr>
        </a:p>
        <a:p>
          <a:pPr>
            <a:spcBef>
              <a:spcPts val="200"/>
            </a:spcBef>
            <a:spcAft>
              <a:spcPts val="200"/>
            </a:spcAft>
          </a:pPr>
          <a:r>
            <a:rPr lang="fr-FR" sz="1200" b="0" i="0" dirty="0">
              <a:latin typeface="+mn-lt"/>
              <a:cs typeface="Times New Roman" panose="02020603050405020304" pitchFamily="18" charset="0"/>
            </a:rPr>
            <a:t>- Etc. </a:t>
          </a:r>
          <a:endParaRPr lang="fr-FR" sz="1200" dirty="0">
            <a:latin typeface="+mn-lt"/>
            <a:cs typeface="Times New Roman" panose="02020603050405020304" pitchFamily="18" charset="0"/>
          </a:endParaRPr>
        </a:p>
      </dgm:t>
    </dgm:pt>
    <dgm:pt modelId="{B1803217-9D77-4E90-903E-C8A7B78A2481}" type="parTrans" cxnId="{67AF44E3-E2FD-4E9A-9F00-50C7870E5C5E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2949C539-9E6B-4461-80AC-C3D01FB852F3}" type="sibTrans" cxnId="{67AF44E3-E2FD-4E9A-9F00-50C7870E5C5E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4C8C56F5-7784-4A28-B609-90A5D11ACDD2}">
      <dgm:prSet phldrT="[Texte]" custT="1"/>
      <dgm:spPr/>
      <dgm:t>
        <a:bodyPr/>
        <a:lstStyle/>
        <a:p>
          <a:r>
            <a:rPr lang="fr-FR" sz="1600" dirty="0" smtClean="0">
              <a:latin typeface="+mn-lt"/>
              <a:cs typeface="Times New Roman" panose="02020603050405020304" pitchFamily="18" charset="0"/>
            </a:rPr>
            <a:t>Dimensions</a:t>
          </a:r>
          <a:endParaRPr lang="fr-FR" sz="1400" dirty="0">
            <a:latin typeface="+mn-lt"/>
            <a:cs typeface="Times New Roman" panose="02020603050405020304" pitchFamily="18" charset="0"/>
          </a:endParaRPr>
        </a:p>
      </dgm:t>
    </dgm:pt>
    <dgm:pt modelId="{84C330E5-262E-430B-9CBF-A818DF3B82CE}" type="parTrans" cxnId="{B31FEF60-6F3B-41DB-8276-A732A460201F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11C6A367-A4BF-45AB-A33F-37532D05D589}" type="sibTrans" cxnId="{B31FEF60-6F3B-41DB-8276-A732A460201F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14D241EB-82E2-4670-9AF6-3EE97F329901}">
      <dgm:prSet phldrT="[Texte]" custT="1"/>
      <dgm:spPr/>
      <dgm:t>
        <a:bodyPr/>
        <a:lstStyle/>
        <a:p>
          <a:pPr>
            <a:spcBef>
              <a:spcPts val="600"/>
            </a:spcBef>
            <a:spcAft>
              <a:spcPts val="600"/>
            </a:spcAft>
          </a:pPr>
          <a:r>
            <a:rPr lang="fr-BE" sz="1600" noProof="0" dirty="0" smtClean="0">
              <a:latin typeface="+mn-lt"/>
              <a:cs typeface="Times New Roman" panose="02020603050405020304" pitchFamily="18" charset="0"/>
            </a:rPr>
            <a:t>-</a:t>
          </a:r>
          <a:r>
            <a:rPr lang="fr-BE" sz="1600" baseline="0" noProof="0" dirty="0" smtClean="0">
              <a:latin typeface="+mn-lt"/>
              <a:cs typeface="Times New Roman" panose="02020603050405020304" pitchFamily="18" charset="0"/>
            </a:rPr>
            <a:t> </a:t>
          </a:r>
          <a:r>
            <a:rPr lang="fr-BE" sz="1600" b="1" baseline="0" noProof="0" dirty="0" smtClean="0">
              <a:latin typeface="+mn-lt"/>
              <a:cs typeface="Times New Roman" panose="02020603050405020304" pitchFamily="18" charset="0"/>
            </a:rPr>
            <a:t>Procédures</a:t>
          </a:r>
          <a:r>
            <a:rPr lang="fr-BE" sz="1600" baseline="0" noProof="0" dirty="0" smtClean="0">
              <a:latin typeface="+mn-lt"/>
              <a:cs typeface="Times New Roman" panose="02020603050405020304" pitchFamily="18" charset="0"/>
            </a:rPr>
            <a:t> </a:t>
          </a:r>
        </a:p>
        <a:p>
          <a:pPr>
            <a:spcBef>
              <a:spcPts val="600"/>
            </a:spcBef>
            <a:spcAft>
              <a:spcPts val="600"/>
            </a:spcAft>
          </a:pPr>
          <a:r>
            <a:rPr lang="fr-BE" sz="1600" baseline="0" noProof="0" dirty="0" smtClean="0">
              <a:latin typeface="+mn-lt"/>
              <a:cs typeface="Times New Roman" panose="02020603050405020304" pitchFamily="18" charset="0"/>
            </a:rPr>
            <a:t>- Valeurs</a:t>
          </a:r>
        </a:p>
        <a:p>
          <a:pPr>
            <a:spcBef>
              <a:spcPts val="600"/>
            </a:spcBef>
            <a:spcAft>
              <a:spcPts val="600"/>
            </a:spcAft>
          </a:pPr>
          <a:r>
            <a:rPr lang="en-US" sz="1600" baseline="0" noProof="0" dirty="0" smtClean="0">
              <a:latin typeface="+mn-lt"/>
              <a:cs typeface="Times New Roman" panose="02020603050405020304" pitchFamily="18" charset="0"/>
            </a:rPr>
            <a:t>- Pairs </a:t>
          </a:r>
          <a:endParaRPr lang="en-US" sz="1600" baseline="0" noProof="0" dirty="0">
            <a:latin typeface="+mn-lt"/>
            <a:cs typeface="Times New Roman" panose="02020603050405020304" pitchFamily="18" charset="0"/>
          </a:endParaRPr>
        </a:p>
        <a:p>
          <a:pPr>
            <a:spcBef>
              <a:spcPts val="600"/>
            </a:spcBef>
            <a:spcAft>
              <a:spcPts val="600"/>
            </a:spcAft>
          </a:pPr>
          <a:r>
            <a:rPr lang="fr-BE" sz="1600" baseline="0" noProof="0" dirty="0" smtClean="0">
              <a:latin typeface="+mn-lt"/>
              <a:cs typeface="Times New Roman" panose="02020603050405020304" pitchFamily="18" charset="0"/>
            </a:rPr>
            <a:t>- Confiance</a:t>
          </a:r>
        </a:p>
        <a:p>
          <a:pPr>
            <a:spcBef>
              <a:spcPts val="600"/>
            </a:spcBef>
            <a:spcAft>
              <a:spcPts val="600"/>
            </a:spcAft>
          </a:pPr>
          <a:r>
            <a:rPr lang="en-US" sz="1600" baseline="0" noProof="0" dirty="0" smtClean="0">
              <a:latin typeface="+mn-lt"/>
              <a:cs typeface="Times New Roman" panose="02020603050405020304" pitchFamily="18" charset="0"/>
            </a:rPr>
            <a:t>- </a:t>
          </a:r>
          <a:r>
            <a:rPr lang="fr-BE" sz="1600" baseline="0" noProof="0" dirty="0" smtClean="0">
              <a:latin typeface="+mn-lt"/>
              <a:cs typeface="Times New Roman" panose="02020603050405020304" pitchFamily="18" charset="0"/>
            </a:rPr>
            <a:t>Expérience</a:t>
          </a:r>
        </a:p>
        <a:p>
          <a:pPr>
            <a:spcBef>
              <a:spcPct val="0"/>
            </a:spcBef>
            <a:spcAft>
              <a:spcPct val="35000"/>
            </a:spcAft>
          </a:pPr>
          <a:r>
            <a:rPr lang="en-US" sz="1400" baseline="0" noProof="0" dirty="0" smtClean="0">
              <a:latin typeface="+mn-lt"/>
              <a:cs typeface="Times New Roman" panose="02020603050405020304" pitchFamily="18" charset="0"/>
            </a:rPr>
            <a:t> </a:t>
          </a:r>
          <a:endParaRPr lang="en-US" sz="1400" noProof="0" dirty="0">
            <a:latin typeface="+mn-lt"/>
            <a:cs typeface="Times New Roman" panose="02020603050405020304" pitchFamily="18" charset="0"/>
          </a:endParaRPr>
        </a:p>
      </dgm:t>
    </dgm:pt>
    <dgm:pt modelId="{2C1C616C-53B6-4C25-85FC-11B7237001A9}" type="parTrans" cxnId="{41FCDDC2-6D1C-4CE0-AEE0-A772C01ACD67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D65C6A95-B703-46F5-AEE9-AA66CCFAD186}" type="sibTrans" cxnId="{41FCDDC2-6D1C-4CE0-AEE0-A772C01ACD67}">
      <dgm:prSet/>
      <dgm:spPr/>
      <dgm:t>
        <a:bodyPr/>
        <a:lstStyle/>
        <a:p>
          <a:endParaRPr lang="fr-FR" sz="2800">
            <a:latin typeface="+mn-lt"/>
            <a:cs typeface="Times New Roman" panose="02020603050405020304" pitchFamily="18" charset="0"/>
          </a:endParaRPr>
        </a:p>
      </dgm:t>
    </dgm:pt>
    <dgm:pt modelId="{9CEE93D0-81FB-478A-AB5A-ADEEA5ABA737}" type="pres">
      <dgm:prSet presAssocID="{D1D68586-6DB8-4795-AD57-BB22534C62FA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CC1B90EE-BC99-457F-AB59-469797894BCD}" type="pres">
      <dgm:prSet presAssocID="{0B89DDEF-0184-4EDE-A906-E782BB032853}" presName="parentText1" presStyleLbl="node1" presStyleIdx="0" presStyleCnt="3" custScaleX="104316" custScaleY="71147" custLinFactNeighborX="-1011" custLinFactNeighborY="-582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BD0174-184D-4047-8F99-5D33DC316A89}" type="pres">
      <dgm:prSet presAssocID="{0B89DDEF-0184-4EDE-A906-E782BB032853}" presName="childText1" presStyleLbl="solidAlignAcc1" presStyleIdx="0" presStyleCnt="3" custScaleX="100904" custScaleY="116520" custLinFactNeighborX="-9250" custLinFactNeighborY="-5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1F7E80-1952-4504-9599-62EBBDDCA53C}" type="pres">
      <dgm:prSet presAssocID="{69AB6E42-C800-4083-8727-67A77625CA81}" presName="parentText2" presStyleLbl="node1" presStyleIdx="1" presStyleCnt="3" custScaleX="107866" custScaleY="72794" custLinFactNeighborX="-1360" custLinFactNeighborY="-1116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73A6D1-3106-4D81-BAE5-644DF3475EB7}" type="pres">
      <dgm:prSet presAssocID="{69AB6E42-C800-4083-8727-67A77625CA81}" presName="childText2" presStyleLbl="solidAlignAcc1" presStyleIdx="1" presStyleCnt="3" custScaleX="115737" custScaleY="105517" custLinFactNeighborX="-3215" custLinFactNeighborY="-106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BD51C1-8D57-403B-8554-AD568DB00809}" type="pres">
      <dgm:prSet presAssocID="{4C8C56F5-7784-4A28-B609-90A5D11ACDD2}" presName="parentText3" presStyleLbl="node1" presStyleIdx="2" presStyleCnt="3" custScaleX="106547" custScaleY="69992" custLinFactNeighborX="2492" custLinFactNeighborY="-1581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E55DDE-C670-4704-A24F-C6A09DE52684}" type="pres">
      <dgm:prSet presAssocID="{4C8C56F5-7784-4A28-B609-90A5D11ACDD2}" presName="childText3" presStyleLbl="solidAlignAcc1" presStyleIdx="2" presStyleCnt="3" custScaleX="104029" custScaleY="93329" custLinFactNeighborX="1459" custLinFactNeighborY="-200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6E21150-0440-4EC0-B528-38B341BD3CFB}" type="presOf" srcId="{4C8C56F5-7784-4A28-B609-90A5D11ACDD2}" destId="{9DBD51C1-8D57-403B-8554-AD568DB00809}" srcOrd="0" destOrd="0" presId="urn:microsoft.com/office/officeart/2009/3/layout/IncreasingArrowsProcess"/>
    <dgm:cxn modelId="{73F93576-B5B6-42BB-8FD0-2708D8192735}" type="presOf" srcId="{69AB6E42-C800-4083-8727-67A77625CA81}" destId="{621F7E80-1952-4504-9599-62EBBDDCA53C}" srcOrd="0" destOrd="0" presId="urn:microsoft.com/office/officeart/2009/3/layout/IncreasingArrowsProcess"/>
    <dgm:cxn modelId="{98D0015E-C89B-4A88-BAC2-3BA462434DB7}" type="presOf" srcId="{0F645812-3B09-4014-A34F-753B9B852C8F}" destId="{9373A6D1-3106-4D81-BAE5-644DF3475EB7}" srcOrd="0" destOrd="0" presId="urn:microsoft.com/office/officeart/2009/3/layout/IncreasingArrowsProcess"/>
    <dgm:cxn modelId="{67AF44E3-E2FD-4E9A-9F00-50C7870E5C5E}" srcId="{69AB6E42-C800-4083-8727-67A77625CA81}" destId="{0F645812-3B09-4014-A34F-753B9B852C8F}" srcOrd="0" destOrd="0" parTransId="{B1803217-9D77-4E90-903E-C8A7B78A2481}" sibTransId="{2949C539-9E6B-4461-80AC-C3D01FB852F3}"/>
    <dgm:cxn modelId="{ADBDDA34-99EE-4F2D-972A-D08E8D81CD9E}" type="presOf" srcId="{D1D68586-6DB8-4795-AD57-BB22534C62FA}" destId="{9CEE93D0-81FB-478A-AB5A-ADEEA5ABA737}" srcOrd="0" destOrd="0" presId="urn:microsoft.com/office/officeart/2009/3/layout/IncreasingArrowsProcess"/>
    <dgm:cxn modelId="{46818CD7-0596-48B1-B4B4-7F4989994761}" srcId="{D1D68586-6DB8-4795-AD57-BB22534C62FA}" destId="{69AB6E42-C800-4083-8727-67A77625CA81}" srcOrd="1" destOrd="0" parTransId="{2E471ACE-1D64-4608-9FF9-68939F3E747B}" sibTransId="{096BD40E-AFB8-448C-AC4A-E8CC91F49C42}"/>
    <dgm:cxn modelId="{FC2B1B9B-55F7-4F00-A31F-DA4F6231DA2F}" type="presOf" srcId="{14D241EB-82E2-4670-9AF6-3EE97F329901}" destId="{20E55DDE-C670-4704-A24F-C6A09DE52684}" srcOrd="0" destOrd="0" presId="urn:microsoft.com/office/officeart/2009/3/layout/IncreasingArrowsProcess"/>
    <dgm:cxn modelId="{8B63F26A-B04C-4A2A-994D-DC781F1256BB}" srcId="{D1D68586-6DB8-4795-AD57-BB22534C62FA}" destId="{0B89DDEF-0184-4EDE-A906-E782BB032853}" srcOrd="0" destOrd="0" parTransId="{315E86E0-BD6D-4215-895B-4FB39D2702A3}" sibTransId="{6F13B59F-2853-45C7-BF74-1DE76EA54529}"/>
    <dgm:cxn modelId="{41FCDDC2-6D1C-4CE0-AEE0-A772C01ACD67}" srcId="{4C8C56F5-7784-4A28-B609-90A5D11ACDD2}" destId="{14D241EB-82E2-4670-9AF6-3EE97F329901}" srcOrd="0" destOrd="0" parTransId="{2C1C616C-53B6-4C25-85FC-11B7237001A9}" sibTransId="{D65C6A95-B703-46F5-AEE9-AA66CCFAD186}"/>
    <dgm:cxn modelId="{B31FEF60-6F3B-41DB-8276-A732A460201F}" srcId="{D1D68586-6DB8-4795-AD57-BB22534C62FA}" destId="{4C8C56F5-7784-4A28-B609-90A5D11ACDD2}" srcOrd="2" destOrd="0" parTransId="{84C330E5-262E-430B-9CBF-A818DF3B82CE}" sibTransId="{11C6A367-A4BF-45AB-A33F-37532D05D589}"/>
    <dgm:cxn modelId="{96FB4E01-19E8-40E9-951C-58EDCDB99695}" type="presOf" srcId="{E45D1B9E-9AF4-4CF4-BA28-4A65243CF06B}" destId="{ACBD0174-184D-4047-8F99-5D33DC316A89}" srcOrd="0" destOrd="0" presId="urn:microsoft.com/office/officeart/2009/3/layout/IncreasingArrowsProcess"/>
    <dgm:cxn modelId="{9DC46313-23F1-4011-B3BE-515A323D8DE2}" srcId="{0B89DDEF-0184-4EDE-A906-E782BB032853}" destId="{E45D1B9E-9AF4-4CF4-BA28-4A65243CF06B}" srcOrd="0" destOrd="0" parTransId="{FD16A618-0DF0-466B-B1AD-4072A22BECF4}" sibTransId="{3ED8196D-1956-4639-ADE7-F0571E42406A}"/>
    <dgm:cxn modelId="{01A9D409-D626-4BDF-AA10-C1F38C57FC5F}" type="presOf" srcId="{0B89DDEF-0184-4EDE-A906-E782BB032853}" destId="{CC1B90EE-BC99-457F-AB59-469797894BCD}" srcOrd="0" destOrd="0" presId="urn:microsoft.com/office/officeart/2009/3/layout/IncreasingArrowsProcess"/>
    <dgm:cxn modelId="{F0FAD349-216F-455E-86F1-1FE88FA289E6}" type="presParOf" srcId="{9CEE93D0-81FB-478A-AB5A-ADEEA5ABA737}" destId="{CC1B90EE-BC99-457F-AB59-469797894BCD}" srcOrd="0" destOrd="0" presId="urn:microsoft.com/office/officeart/2009/3/layout/IncreasingArrowsProcess"/>
    <dgm:cxn modelId="{A93077E9-357B-4812-A6E8-08E810E6181E}" type="presParOf" srcId="{9CEE93D0-81FB-478A-AB5A-ADEEA5ABA737}" destId="{ACBD0174-184D-4047-8F99-5D33DC316A89}" srcOrd="1" destOrd="0" presId="urn:microsoft.com/office/officeart/2009/3/layout/IncreasingArrowsProcess"/>
    <dgm:cxn modelId="{1B1FBC21-B8E2-417D-8E7E-89827C3481EF}" type="presParOf" srcId="{9CEE93D0-81FB-478A-AB5A-ADEEA5ABA737}" destId="{621F7E80-1952-4504-9599-62EBBDDCA53C}" srcOrd="2" destOrd="0" presId="urn:microsoft.com/office/officeart/2009/3/layout/IncreasingArrowsProcess"/>
    <dgm:cxn modelId="{7DF1A701-018E-4BD6-9592-942187F83472}" type="presParOf" srcId="{9CEE93D0-81FB-478A-AB5A-ADEEA5ABA737}" destId="{9373A6D1-3106-4D81-BAE5-644DF3475EB7}" srcOrd="3" destOrd="0" presId="urn:microsoft.com/office/officeart/2009/3/layout/IncreasingArrowsProcess"/>
    <dgm:cxn modelId="{B155DC27-BC31-4EAE-9BA6-DB3EC89FA2CE}" type="presParOf" srcId="{9CEE93D0-81FB-478A-AB5A-ADEEA5ABA737}" destId="{9DBD51C1-8D57-403B-8554-AD568DB00809}" srcOrd="4" destOrd="0" presId="urn:microsoft.com/office/officeart/2009/3/layout/IncreasingArrowsProcess"/>
    <dgm:cxn modelId="{FD7A6FA1-CF5C-43FC-8640-152C3C4F0833}" type="presParOf" srcId="{9CEE93D0-81FB-478A-AB5A-ADEEA5ABA737}" destId="{20E55DDE-C670-4704-A24F-C6A09DE52684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B90EE-BC99-457F-AB59-469797894BCD}">
      <dsp:nvSpPr>
        <dsp:cNvPr id="0" name=""/>
        <dsp:cNvSpPr/>
      </dsp:nvSpPr>
      <dsp:spPr>
        <a:xfrm>
          <a:off x="702008" y="50160"/>
          <a:ext cx="6744375" cy="669919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49479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>
              <a:latin typeface="+mn-lt"/>
              <a:cs typeface="Times New Roman" panose="02020603050405020304" pitchFamily="18" charset="0"/>
            </a:rPr>
            <a:t>Codes</a:t>
          </a:r>
          <a:r>
            <a:rPr lang="en-GB" sz="1400" kern="1200" noProof="0" dirty="0" smtClean="0">
              <a:latin typeface="+mn-lt"/>
              <a:cs typeface="Times New Roman" panose="02020603050405020304" pitchFamily="18" charset="0"/>
            </a:rPr>
            <a:t> </a:t>
          </a:r>
          <a:endParaRPr lang="en-GB" sz="1400" kern="1200" noProof="0" dirty="0">
            <a:latin typeface="+mn-lt"/>
            <a:cs typeface="Times New Roman" panose="02020603050405020304" pitchFamily="18" charset="0"/>
          </a:endParaRPr>
        </a:p>
      </dsp:txBody>
      <dsp:txXfrm>
        <a:off x="702008" y="217640"/>
        <a:ext cx="6576895" cy="334959"/>
      </dsp:txXfrm>
    </dsp:sp>
    <dsp:sp modelId="{ACBD0174-184D-4047-8F99-5D33DC316A89}">
      <dsp:nvSpPr>
        <dsp:cNvPr id="0" name=""/>
        <dsp:cNvSpPr/>
      </dsp:nvSpPr>
      <dsp:spPr>
        <a:xfrm>
          <a:off x="713696" y="535648"/>
          <a:ext cx="2009323" cy="2113516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>
              <a:latin typeface="+mn-lt"/>
              <a:cs typeface="Times New Roman" panose="02020603050405020304" pitchFamily="18" charset="0"/>
            </a:rPr>
            <a:t>-</a:t>
          </a:r>
          <a:r>
            <a:rPr lang="fr-FR" sz="1100" kern="1200" baseline="0" dirty="0">
              <a:latin typeface="+mn-lt"/>
              <a:cs typeface="Times New Roman" panose="02020603050405020304" pitchFamily="18" charset="0"/>
            </a:rPr>
            <a:t> </a:t>
          </a:r>
          <a:r>
            <a:rPr lang="fr-FR" sz="1100" b="1" kern="1200" baseline="0" dirty="0" smtClean="0">
              <a:latin typeface="+mn-lt"/>
              <a:cs typeface="Times New Roman" panose="02020603050405020304" pitchFamily="18" charset="0"/>
            </a:rPr>
            <a:t>Suivre les procédures légales</a:t>
          </a:r>
          <a:endParaRPr lang="fr-FR" sz="1100" b="1" kern="1200" baseline="0" dirty="0">
            <a:latin typeface="+mn-lt"/>
            <a:cs typeface="Times New Roman" panose="02020603050405020304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b="1" kern="1200" baseline="0" dirty="0" smtClean="0">
              <a:latin typeface="+mn-lt"/>
              <a:cs typeface="Times New Roman" panose="02020603050405020304" pitchFamily="18" charset="0"/>
            </a:rPr>
            <a:t>Utiliser des guidelines et des mémos</a:t>
          </a:r>
          <a:endParaRPr lang="fr-FR" sz="1100" b="1" kern="1200" baseline="0" dirty="0">
            <a:latin typeface="+mn-lt"/>
            <a:cs typeface="Times New Roman" panose="02020603050405020304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b="1" kern="1200" baseline="0" dirty="0" smtClean="0">
              <a:latin typeface="+mn-lt"/>
              <a:cs typeface="Times New Roman" panose="02020603050405020304" pitchFamily="18" charset="0"/>
            </a:rPr>
            <a:t>Montrer des extraits de la lois aux inspectés</a:t>
          </a:r>
          <a:endParaRPr lang="fr-FR" sz="1100" b="1" kern="1200" baseline="0" dirty="0">
            <a:latin typeface="+mn-lt"/>
            <a:cs typeface="Times New Roman" panose="02020603050405020304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kern="1200" baseline="0" dirty="0" smtClean="0">
              <a:latin typeface="+mn-lt"/>
              <a:cs typeface="Times New Roman" panose="02020603050405020304" pitchFamily="18" charset="0"/>
            </a:rPr>
            <a:t>Prendre le temps d’écouter les histoires des travailleurs</a:t>
          </a:r>
          <a:endParaRPr lang="fr-FR" sz="1100" kern="1200" baseline="0" dirty="0">
            <a:latin typeface="+mn-lt"/>
            <a:cs typeface="Times New Roman" panose="02020603050405020304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kern="1200" baseline="0" dirty="0" smtClean="0">
              <a:latin typeface="+mn-lt"/>
              <a:cs typeface="Times New Roman" panose="02020603050405020304" pitchFamily="18" charset="0"/>
            </a:rPr>
            <a:t>Comparer une situation avec une situation antérieure</a:t>
          </a:r>
          <a:endParaRPr lang="fr-FR" sz="1100" kern="1200" baseline="0" dirty="0">
            <a:latin typeface="+mn-lt"/>
            <a:cs typeface="Times New Roman" panose="02020603050405020304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baseline="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100" kern="1200" baseline="0" dirty="0" smtClean="0">
              <a:latin typeface="+mn-lt"/>
              <a:cs typeface="Times New Roman" panose="02020603050405020304" pitchFamily="18" charset="0"/>
            </a:rPr>
            <a:t>Débattre avec les pairs </a:t>
          </a:r>
          <a:endParaRPr lang="fr-FR" sz="1100" kern="1200" baseline="0" dirty="0">
            <a:latin typeface="+mn-lt"/>
            <a:cs typeface="Times New Roman" panose="02020603050405020304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baseline="0" dirty="0">
              <a:latin typeface="+mn-lt"/>
              <a:cs typeface="Times New Roman" panose="02020603050405020304" pitchFamily="18" charset="0"/>
            </a:rPr>
            <a:t>- Etc.</a:t>
          </a:r>
        </a:p>
      </dsp:txBody>
      <dsp:txXfrm>
        <a:off x="713696" y="535648"/>
        <a:ext cx="2009323" cy="2113516"/>
      </dsp:txXfrm>
    </dsp:sp>
    <dsp:sp modelId="{621F7E80-1952-4504-9599-62EBBDDCA53C}">
      <dsp:nvSpPr>
        <dsp:cNvPr id="0" name=""/>
        <dsp:cNvSpPr/>
      </dsp:nvSpPr>
      <dsp:spPr>
        <a:xfrm>
          <a:off x="2661407" y="306010"/>
          <a:ext cx="4825935" cy="685427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49479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600" kern="1200" noProof="0" dirty="0" smtClean="0">
              <a:latin typeface="+mn-lt"/>
              <a:cs typeface="Times New Roman" panose="02020603050405020304" pitchFamily="18" charset="0"/>
            </a:rPr>
            <a:t>Catégories (stratégies)</a:t>
          </a:r>
          <a:endParaRPr lang="fr-BE" sz="1600" kern="1200" noProof="0" dirty="0">
            <a:latin typeface="+mn-lt"/>
            <a:cs typeface="Times New Roman" panose="02020603050405020304" pitchFamily="18" charset="0"/>
          </a:endParaRPr>
        </a:p>
      </dsp:txBody>
      <dsp:txXfrm>
        <a:off x="2661407" y="477367"/>
        <a:ext cx="4654578" cy="342713"/>
      </dsp:txXfrm>
    </dsp:sp>
    <dsp:sp modelId="{9373A6D1-3106-4D81-BAE5-644DF3475EB7}">
      <dsp:nvSpPr>
        <dsp:cNvPr id="0" name=""/>
        <dsp:cNvSpPr/>
      </dsp:nvSpPr>
      <dsp:spPr>
        <a:xfrm>
          <a:off x="2677509" y="766484"/>
          <a:ext cx="2304696" cy="1913936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ts val="200"/>
            </a:spcAft>
          </a:pPr>
          <a:r>
            <a:rPr lang="fr-FR" sz="1200" kern="1200" dirty="0" smtClean="0">
              <a:latin typeface="+mn-lt"/>
              <a:cs typeface="Times New Roman" panose="02020603050405020304" pitchFamily="18" charset="0"/>
            </a:rPr>
            <a:t>- </a:t>
          </a:r>
          <a:r>
            <a:rPr lang="fr-BE" sz="1200" b="1" i="0" kern="1200" noProof="0" dirty="0" smtClean="0">
              <a:latin typeface="+mn-lt"/>
              <a:cs typeface="Times New Roman" panose="02020603050405020304" pitchFamily="18" charset="0"/>
            </a:rPr>
            <a:t>Recourir aux lois et aux sources officielles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ts val="200"/>
            </a:spcAft>
          </a:pPr>
          <a:r>
            <a:rPr lang="fr-BE" sz="1200" b="0" i="0" kern="1200" noProof="0" dirty="0" smtClean="0">
              <a:latin typeface="+mn-lt"/>
              <a:cs typeface="Times New Roman" panose="02020603050405020304" pitchFamily="18" charset="0"/>
            </a:rPr>
            <a:t>- Discuter avec les pairs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ts val="200"/>
            </a:spcAft>
          </a:pPr>
          <a:r>
            <a:rPr lang="en-US" sz="1200" b="0" i="0" kern="1200" dirty="0" smtClean="0">
              <a:latin typeface="+mn-lt"/>
              <a:cs typeface="Times New Roman" panose="02020603050405020304" pitchFamily="18" charset="0"/>
            </a:rPr>
            <a:t>- </a:t>
          </a:r>
          <a:r>
            <a:rPr lang="fr-FR" sz="1200" b="0" i="0" kern="1200" dirty="0" smtClean="0">
              <a:latin typeface="+mn-lt"/>
              <a:cs typeface="Times New Roman" panose="02020603050405020304" pitchFamily="18" charset="0"/>
            </a:rPr>
            <a:t>Ecouter les travailleurs </a:t>
          </a:r>
          <a:endParaRPr lang="fr-FR" sz="1200" b="0" i="0" kern="1200" dirty="0">
            <a:latin typeface="+mn-lt"/>
            <a:cs typeface="Times New Roman" panose="02020603050405020304" pitchFamily="18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ts val="200"/>
            </a:spcAft>
          </a:pPr>
          <a:r>
            <a:rPr lang="fr-FR" sz="1200" b="0" i="0" kern="1200" dirty="0">
              <a:latin typeface="+mn-lt"/>
              <a:cs typeface="Times New Roman" panose="02020603050405020304" pitchFamily="18" charset="0"/>
            </a:rPr>
            <a:t>- "</a:t>
          </a:r>
          <a:r>
            <a:rPr lang="fr-FR" sz="1200" b="0" i="0" kern="1200" dirty="0" smtClean="0">
              <a:latin typeface="+mn-lt"/>
              <a:cs typeface="Times New Roman" panose="02020603050405020304" pitchFamily="18" charset="0"/>
            </a:rPr>
            <a:t>Bluffer"</a:t>
          </a:r>
          <a:endParaRPr lang="fr-FR" sz="1200" b="0" i="0" kern="1200" dirty="0">
            <a:latin typeface="+mn-lt"/>
            <a:cs typeface="Times New Roman" panose="02020603050405020304" pitchFamily="18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ts val="200"/>
            </a:spcAft>
          </a:pPr>
          <a:r>
            <a:rPr lang="fr-FR" sz="1200" b="0" i="0" kern="120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200" b="0" i="0" kern="1200" dirty="0" smtClean="0">
              <a:latin typeface="+mn-lt"/>
              <a:cs typeface="Times New Roman" panose="02020603050405020304" pitchFamily="18" charset="0"/>
            </a:rPr>
            <a:t>Travailler pour l’égalité </a:t>
          </a:r>
          <a:endParaRPr lang="fr-FR" sz="1200" b="0" i="0" kern="1200" dirty="0">
            <a:latin typeface="+mn-lt"/>
            <a:cs typeface="Times New Roman" panose="02020603050405020304" pitchFamily="18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ts val="200"/>
            </a:spcAft>
          </a:pPr>
          <a:r>
            <a:rPr lang="fr-FR" sz="1200" b="0" i="0" kern="1200" dirty="0">
              <a:latin typeface="+mn-lt"/>
              <a:cs typeface="Times New Roman" panose="02020603050405020304" pitchFamily="18" charset="0"/>
            </a:rPr>
            <a:t>- </a:t>
          </a:r>
          <a:r>
            <a:rPr lang="fr-FR" sz="1200" b="0" i="0" kern="1200" dirty="0" smtClean="0">
              <a:latin typeface="+mn-lt"/>
              <a:cs typeface="Times New Roman" panose="02020603050405020304" pitchFamily="18" charset="0"/>
            </a:rPr>
            <a:t>Créer une relation de confiance avec les inspectés</a:t>
          </a:r>
          <a:endParaRPr lang="fr-FR" sz="1200" b="0" i="0" kern="1200" dirty="0">
            <a:latin typeface="+mn-lt"/>
            <a:cs typeface="Times New Roman" panose="02020603050405020304" pitchFamily="18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ts val="200"/>
            </a:spcAft>
          </a:pPr>
          <a:r>
            <a:rPr lang="fr-FR" sz="1200" b="0" i="0" kern="1200" dirty="0">
              <a:latin typeface="+mn-lt"/>
              <a:cs typeface="Times New Roman" panose="02020603050405020304" pitchFamily="18" charset="0"/>
            </a:rPr>
            <a:t>- Etc. </a:t>
          </a:r>
          <a:endParaRPr lang="fr-FR" sz="1200" kern="1200" dirty="0">
            <a:latin typeface="+mn-lt"/>
            <a:cs typeface="Times New Roman" panose="02020603050405020304" pitchFamily="18" charset="0"/>
          </a:endParaRPr>
        </a:p>
      </dsp:txBody>
      <dsp:txXfrm>
        <a:off x="2677509" y="766484"/>
        <a:ext cx="2304696" cy="1913936"/>
      </dsp:txXfrm>
    </dsp:sp>
    <dsp:sp modelId="{9DBD51C1-8D57-403B-8554-AD568DB00809}">
      <dsp:nvSpPr>
        <dsp:cNvPr id="0" name=""/>
        <dsp:cNvSpPr/>
      </dsp:nvSpPr>
      <dsp:spPr>
        <a:xfrm>
          <a:off x="4870137" y="589274"/>
          <a:ext cx="2645229" cy="659043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49479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latin typeface="+mn-lt"/>
              <a:cs typeface="Times New Roman" panose="02020603050405020304" pitchFamily="18" charset="0"/>
            </a:rPr>
            <a:t>Dimensions</a:t>
          </a:r>
          <a:endParaRPr lang="fr-FR" sz="1400" kern="1200" dirty="0">
            <a:latin typeface="+mn-lt"/>
            <a:cs typeface="Times New Roman" panose="02020603050405020304" pitchFamily="18" charset="0"/>
          </a:endParaRPr>
        </a:p>
      </dsp:txBody>
      <dsp:txXfrm>
        <a:off x="4870137" y="754035"/>
        <a:ext cx="2480468" cy="329521"/>
      </dsp:txXfrm>
    </dsp:sp>
    <dsp:sp modelId="{20E55DDE-C670-4704-A24F-C6A09DE52684}">
      <dsp:nvSpPr>
        <dsp:cNvPr id="0" name=""/>
        <dsp:cNvSpPr/>
      </dsp:nvSpPr>
      <dsp:spPr>
        <a:xfrm>
          <a:off x="4878477" y="1025099"/>
          <a:ext cx="2071552" cy="1668087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fr-BE" sz="1600" kern="1200" noProof="0" dirty="0" smtClean="0">
              <a:latin typeface="+mn-lt"/>
              <a:cs typeface="Times New Roman" panose="02020603050405020304" pitchFamily="18" charset="0"/>
            </a:rPr>
            <a:t>-</a:t>
          </a:r>
          <a:r>
            <a:rPr lang="fr-BE" sz="1600" kern="1200" baseline="0" noProof="0" dirty="0" smtClean="0">
              <a:latin typeface="+mn-lt"/>
              <a:cs typeface="Times New Roman" panose="02020603050405020304" pitchFamily="18" charset="0"/>
            </a:rPr>
            <a:t> </a:t>
          </a:r>
          <a:r>
            <a:rPr lang="fr-BE" sz="1600" b="1" kern="1200" baseline="0" noProof="0" dirty="0" smtClean="0">
              <a:latin typeface="+mn-lt"/>
              <a:cs typeface="Times New Roman" panose="02020603050405020304" pitchFamily="18" charset="0"/>
            </a:rPr>
            <a:t>Procédures</a:t>
          </a:r>
          <a:r>
            <a:rPr lang="fr-BE" sz="1600" kern="1200" baseline="0" noProof="0" dirty="0" smtClean="0">
              <a:latin typeface="+mn-lt"/>
              <a:cs typeface="Times New Roman" panose="02020603050405020304" pitchFamily="18" charset="0"/>
            </a:rPr>
            <a:t>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fr-BE" sz="1600" kern="1200" baseline="0" noProof="0" dirty="0" smtClean="0">
              <a:latin typeface="+mn-lt"/>
              <a:cs typeface="Times New Roman" panose="02020603050405020304" pitchFamily="18" charset="0"/>
            </a:rPr>
            <a:t>- Valeurs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en-US" sz="1600" kern="1200" baseline="0" noProof="0" dirty="0" smtClean="0">
              <a:latin typeface="+mn-lt"/>
              <a:cs typeface="Times New Roman" panose="02020603050405020304" pitchFamily="18" charset="0"/>
            </a:rPr>
            <a:t>- Pairs </a:t>
          </a:r>
          <a:endParaRPr lang="en-US" sz="1600" kern="1200" baseline="0" noProof="0" dirty="0">
            <a:latin typeface="+mn-lt"/>
            <a:cs typeface="Times New Roman" panose="02020603050405020304" pitchFamily="18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fr-BE" sz="1600" kern="1200" baseline="0" noProof="0" dirty="0" smtClean="0">
              <a:latin typeface="+mn-lt"/>
              <a:cs typeface="Times New Roman" panose="02020603050405020304" pitchFamily="18" charset="0"/>
            </a:rPr>
            <a:t>- Confiance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en-US" sz="1600" kern="1200" baseline="0" noProof="0" dirty="0" smtClean="0">
              <a:latin typeface="+mn-lt"/>
              <a:cs typeface="Times New Roman" panose="02020603050405020304" pitchFamily="18" charset="0"/>
            </a:rPr>
            <a:t>- </a:t>
          </a:r>
          <a:r>
            <a:rPr lang="fr-BE" sz="1600" kern="1200" baseline="0" noProof="0" dirty="0" smtClean="0">
              <a:latin typeface="+mn-lt"/>
              <a:cs typeface="Times New Roman" panose="02020603050405020304" pitchFamily="18" charset="0"/>
            </a:rPr>
            <a:t>Expérience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baseline="0" noProof="0" dirty="0" smtClean="0">
              <a:latin typeface="+mn-lt"/>
              <a:cs typeface="Times New Roman" panose="02020603050405020304" pitchFamily="18" charset="0"/>
            </a:rPr>
            <a:t> </a:t>
          </a:r>
          <a:endParaRPr lang="en-US" sz="1400" kern="1200" noProof="0" dirty="0">
            <a:latin typeface="+mn-lt"/>
            <a:cs typeface="Times New Roman" panose="02020603050405020304" pitchFamily="18" charset="0"/>
          </a:endParaRPr>
        </a:p>
      </dsp:txBody>
      <dsp:txXfrm>
        <a:off x="4878477" y="1025099"/>
        <a:ext cx="2071552" cy="1668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968B6-5748-42A7-86A8-00976B83DDBE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89581-B81E-4010-9B72-B83C8F84412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91231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C17C6-3DFD-4808-9A80-8ED0C4AF85BF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2223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89581-B81E-4010-9B72-B83C8F844129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35539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Les agents interfaces de De </a:t>
            </a:r>
            <a:r>
              <a:rPr lang="fr-BE" dirty="0" err="1" smtClean="0"/>
              <a:t>sardan</a:t>
            </a:r>
            <a:r>
              <a:rPr lang="fr-BE" dirty="0" smtClean="0"/>
              <a:t>.</a:t>
            </a:r>
            <a:r>
              <a:rPr lang="fr-BE" baseline="0" dirty="0" smtClean="0"/>
              <a:t> </a:t>
            </a:r>
          </a:p>
          <a:p>
            <a:endParaRPr lang="fr-BE" baseline="0" dirty="0" smtClean="0"/>
          </a:p>
          <a:p>
            <a:r>
              <a:rPr lang="fr-BE" baseline="0" dirty="0" smtClean="0"/>
              <a:t>Etat : acteur fragmenté. Les fonctionnaires sont aussi des décideurs.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89581-B81E-4010-9B72-B83C8F844129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5129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89581-B81E-4010-9B72-B83C8F844129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48316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200" i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Ces contraintes génèrent des incertitudes qui influencent le travail d’inspection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89581-B81E-4010-9B72-B83C8F844129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354899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Anecdote ici ?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89581-B81E-4010-9B72-B83C8F844129}" type="slidenum">
              <a:rPr lang="fr-BE" smtClean="0"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7686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Les inspecteurs usent de stratégies : </a:t>
            </a:r>
            <a:r>
              <a:rPr lang="fr-BE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menacer de fermer un chantier</a:t>
            </a:r>
            <a:r>
              <a:rPr lang="fr-B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utiliser les PV comme menace pour obtenir une </a:t>
            </a:r>
            <a:r>
              <a:rPr lang="fr-BE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régularisation financière </a:t>
            </a:r>
            <a:r>
              <a:rPr lang="fr-B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via des amendes administratives, obtenir le respect des </a:t>
            </a:r>
            <a:r>
              <a:rPr lang="fr-BE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normes par la confiance</a:t>
            </a:r>
            <a:r>
              <a:rPr lang="fr-B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lobbying </a:t>
            </a:r>
            <a:r>
              <a:rPr lang="fr-BE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auprès des magistrats</a:t>
            </a:r>
            <a:r>
              <a:rPr lang="fr-B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fr-BE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fermer les yeux </a:t>
            </a:r>
            <a:r>
              <a:rPr lang="fr-B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dans certains cas, etc.  </a:t>
            </a:r>
            <a:endParaRPr lang="fr-BE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89581-B81E-4010-9B72-B83C8F844129}" type="slidenum">
              <a:rPr lang="fr-BE" smtClean="0"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8927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Normes formelles </a:t>
            </a:r>
            <a:r>
              <a:rPr lang="fr-BE" dirty="0" smtClean="0">
                <a:sym typeface="Wingdings" panose="05000000000000000000" pitchFamily="2" charset="2"/>
              </a:rPr>
              <a:t> normes pratiques  qui a leur tour font l’objet de négociations</a:t>
            </a:r>
            <a:r>
              <a:rPr lang="fr-BE" baseline="0" dirty="0" smtClean="0">
                <a:sym typeface="Wingdings" panose="05000000000000000000" pitchFamily="2" charset="2"/>
              </a:rPr>
              <a:t> et de manipulations (</a:t>
            </a:r>
            <a:r>
              <a:rPr lang="fr-BE" baseline="0" dirty="0" err="1" smtClean="0">
                <a:sym typeface="Wingdings" panose="05000000000000000000" pitchFamily="2" charset="2"/>
              </a:rPr>
              <a:t>Blundo</a:t>
            </a:r>
            <a:r>
              <a:rPr lang="fr-BE" baseline="0" dirty="0" smtClean="0">
                <a:sym typeface="Wingdings" panose="05000000000000000000" pitchFamily="2" charset="2"/>
              </a:rPr>
              <a:t>, 2001). + sous réglementation et sur réglementation qui entendent le pouvoir </a:t>
            </a:r>
            <a:r>
              <a:rPr lang="fr-BE" baseline="0" dirty="0" err="1" smtClean="0">
                <a:sym typeface="Wingdings" panose="05000000000000000000" pitchFamily="2" charset="2"/>
              </a:rPr>
              <a:t>discrétionaire</a:t>
            </a:r>
            <a:r>
              <a:rPr lang="fr-BE" baseline="0" dirty="0" smtClean="0">
                <a:sym typeface="Wingdings" panose="05000000000000000000" pitchFamily="2" charset="2"/>
              </a:rPr>
              <a:t>. </a:t>
            </a:r>
          </a:p>
          <a:p>
            <a:endParaRPr lang="fr-BE" baseline="0" dirty="0" smtClean="0"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Monter en généralité (</a:t>
            </a:r>
            <a:r>
              <a:rPr lang="fr-BE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discussion : impact sur l’organisation du travail, mécanismes génériques…)</a:t>
            </a:r>
            <a:r>
              <a:rPr lang="fr-BE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89581-B81E-4010-9B72-B83C8F844129}" type="slidenum">
              <a:rPr lang="fr-BE" smtClean="0"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85846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3390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081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652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357178" y="5981995"/>
            <a:ext cx="2844800" cy="878036"/>
          </a:xfrm>
          <a:prstGeom prst="rect">
            <a:avLst/>
          </a:prstGeom>
        </p:spPr>
        <p:txBody>
          <a:bodyPr/>
          <a:lstStyle>
            <a:lvl1pPr algn="r">
              <a:defRPr lang="uk-UA" sz="6949" b="0" i="0" kern="1200" baseline="0" smtClean="0">
                <a:solidFill>
                  <a:schemeClr val="bg1">
                    <a:lumMod val="9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E8BBD06A-759F-43F0-9FDD-30D8801384DF}" type="slidenum">
              <a:rPr lang="ru-RU" smtClean="0"/>
              <a:pPr/>
              <a:t>‹N°›</a:t>
            </a:fld>
            <a:endParaRPr lang="ru-RU" dirty="0"/>
          </a:p>
        </p:txBody>
      </p:sp>
      <p:sp>
        <p:nvSpPr>
          <p:cNvPr id="13" name="Текст 3"/>
          <p:cNvSpPr>
            <a:spLocks noGrp="1"/>
          </p:cNvSpPr>
          <p:nvPr>
            <p:ph type="body" sz="quarter" idx="14" hasCustomPrompt="1"/>
          </p:nvPr>
        </p:nvSpPr>
        <p:spPr>
          <a:xfrm>
            <a:off x="800938" y="2385005"/>
            <a:ext cx="10595680" cy="3222926"/>
          </a:xfrm>
          <a:prstGeom prst="rect">
            <a:avLst/>
          </a:prstGeom>
        </p:spPr>
        <p:txBody>
          <a:bodyPr/>
          <a:lstStyle>
            <a:lvl1pPr>
              <a:defRPr lang="en-US" sz="14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marL="0" lvl="0" indent="0" algn="l" defTabSz="1219079" rtl="0" eaLnBrk="1" latinLnBrk="0" hangingPunct="1">
              <a:lnSpc>
                <a:spcPct val="150000"/>
              </a:lnSpc>
              <a:spcBef>
                <a:spcPts val="636"/>
              </a:spcBef>
              <a:buFont typeface="Arial" panose="020B0604020202020204" pitchFamily="34" charset="0"/>
              <a:buNone/>
            </a:pPr>
            <a:r>
              <a:rPr lang="en-US" dirty="0"/>
              <a:t>Example text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D8064AAD-A236-8D4B-8490-7A45164C55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856" y="621013"/>
            <a:ext cx="10595762" cy="78273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12190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0589" algn="l"/>
              </a:tabLst>
              <a:defRPr lang="ru-RU" sz="4000" b="1" i="0" kern="1200" spc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NAME OF YOUR TOP SLIDE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F60385F-BA2E-EA43-88D8-155A79950051}"/>
              </a:ext>
            </a:extLst>
          </p:cNvPr>
          <p:cNvSpPr/>
          <p:nvPr userDrawn="1"/>
        </p:nvSpPr>
        <p:spPr>
          <a:xfrm>
            <a:off x="4967462" y="1"/>
            <a:ext cx="2262550" cy="5714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</p:spTree>
    <p:extLst>
      <p:ext uri="{BB962C8B-B14F-4D97-AF65-F5344CB8AC3E}">
        <p14:creationId xmlns:p14="http://schemas.microsoft.com/office/powerpoint/2010/main" val="71640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691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350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2431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132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849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2658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981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6686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5F544-4612-4B48-92A6-C8227DFC0739}" type="datetimeFigureOut">
              <a:rPr lang="fr-BE" smtClean="0"/>
              <a:t>18-10-21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3AF7E-2E63-46DD-986A-DE6CD46DB6D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5364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imon.wuidar@uliege.be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1" y="2643160"/>
            <a:ext cx="12191999" cy="226871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Bef>
                <a:spcPts val="200"/>
              </a:spcBef>
              <a:buNone/>
            </a:pPr>
            <a:r>
              <a:rPr lang="fr-FR" sz="3000" b="1" dirty="0">
                <a:solidFill>
                  <a:schemeClr val="tx1"/>
                </a:solidFill>
              </a:rPr>
              <a:t>« Négocier le droit du travail : </a:t>
            </a:r>
            <a:endParaRPr lang="fr-FR" sz="3000" b="1" dirty="0" smtClean="0">
              <a:solidFill>
                <a:schemeClr val="tx1"/>
              </a:solidFill>
            </a:endParaRPr>
          </a:p>
          <a:p>
            <a:pPr marL="0" indent="0" algn="ctr">
              <a:lnSpc>
                <a:spcPct val="110000"/>
              </a:lnSpc>
              <a:spcBef>
                <a:spcPts val="200"/>
              </a:spcBef>
              <a:buNone/>
            </a:pPr>
            <a:r>
              <a:rPr lang="fr-FR" sz="3000" b="1" dirty="0" smtClean="0">
                <a:solidFill>
                  <a:schemeClr val="tx1"/>
                </a:solidFill>
              </a:rPr>
              <a:t>l'exemple </a:t>
            </a:r>
            <a:r>
              <a:rPr lang="fr-FR" sz="3000" b="1" dirty="0">
                <a:solidFill>
                  <a:schemeClr val="tx1"/>
                </a:solidFill>
              </a:rPr>
              <a:t>des contrôles de chantier </a:t>
            </a:r>
            <a:r>
              <a:rPr lang="fr-FR" sz="3000" b="1" dirty="0" smtClean="0">
                <a:solidFill>
                  <a:schemeClr val="tx1"/>
                </a:solidFill>
              </a:rPr>
              <a:t>»</a:t>
            </a:r>
          </a:p>
          <a:p>
            <a:pPr marL="0" indent="0" algn="ctr">
              <a:lnSpc>
                <a:spcPct val="110000"/>
              </a:lnSpc>
              <a:spcBef>
                <a:spcPts val="200"/>
              </a:spcBef>
              <a:buNone/>
            </a:pPr>
            <a:endParaRPr lang="fr-FR" sz="2000" i="1" dirty="0" smtClean="0">
              <a:solidFill>
                <a:schemeClr val="tx1"/>
              </a:solidFill>
            </a:endParaRPr>
          </a:p>
          <a:p>
            <a:pPr marL="0" indent="0" algn="ctr">
              <a:lnSpc>
                <a:spcPct val="110000"/>
              </a:lnSpc>
              <a:spcBef>
                <a:spcPts val="200"/>
              </a:spcBef>
              <a:buNone/>
            </a:pPr>
            <a:r>
              <a:rPr lang="fr-FR" sz="2000" i="1" dirty="0" smtClean="0">
                <a:solidFill>
                  <a:schemeClr val="tx1"/>
                </a:solidFill>
              </a:rPr>
              <a:t>Simon Wuidar (Doctorant-chercheur à l’université de Liège)</a:t>
            </a:r>
            <a:endParaRPr lang="fr-BE" sz="2000" i="1" dirty="0" smtClean="0">
              <a:solidFill>
                <a:schemeClr val="tx1"/>
              </a:solidFill>
            </a:endParaRPr>
          </a:p>
          <a:p>
            <a:endParaRPr lang="fr-BE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68623" y="551515"/>
            <a:ext cx="7854753" cy="1661819"/>
          </a:xfrm>
        </p:spPr>
        <p:txBody>
          <a:bodyPr/>
          <a:lstStyle/>
          <a:p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Contrôle du travail, contrôle au travail : autonomie, régulation et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outils</a:t>
            </a:r>
            <a:r>
              <a:rPr lang="fr-FR" b="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4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Centre </a:t>
            </a:r>
            <a:r>
              <a:rPr lang="fr-FR" sz="2400" b="0" i="1" dirty="0" err="1">
                <a:latin typeface="Arial" panose="020B0604020202020204" pitchFamily="34" charset="0"/>
                <a:cs typeface="Arial" panose="020B0604020202020204" pitchFamily="34" charset="0"/>
              </a:rPr>
              <a:t>Metices</a:t>
            </a:r>
            <a:r>
              <a:rPr lang="fr-FR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, ULB</a:t>
            </a:r>
            <a:r>
              <a:rPr lang="fr-FR" sz="4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800" b="0" i="1" dirty="0" smtClean="0">
                <a:latin typeface="Arial" panose="020B0604020202020204" pitchFamily="34" charset="0"/>
                <a:cs typeface="Arial" panose="020B0604020202020204" pitchFamily="34" charset="0"/>
              </a:rPr>
              <a:t>19 Octobre 2021</a:t>
            </a:r>
            <a:endParaRPr lang="fr-BE" sz="3600" b="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07" y="5413801"/>
            <a:ext cx="2134035" cy="93364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381" y="5654431"/>
            <a:ext cx="3281297" cy="4523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6254" y="5413801"/>
            <a:ext cx="2541556" cy="86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04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43141" y="138894"/>
            <a:ext cx="10595762" cy="782730"/>
          </a:xfrm>
        </p:spPr>
        <p:txBody>
          <a:bodyPr/>
          <a:lstStyle/>
          <a:p>
            <a:r>
              <a:rPr lang="fr-BE" sz="2800" dirty="0" err="1" smtClean="0"/>
              <a:t>Résulats</a:t>
            </a:r>
            <a:r>
              <a:rPr lang="fr-BE" sz="2800" dirty="0" smtClean="0"/>
              <a:t> (1) - Des </a:t>
            </a:r>
            <a:r>
              <a:rPr lang="fr-BE" sz="2800" dirty="0" smtClean="0"/>
              <a:t>contraintes aux incertitudes… </a:t>
            </a:r>
            <a:endParaRPr lang="fr-BE" sz="2800" dirty="0"/>
          </a:p>
        </p:txBody>
      </p:sp>
      <p:sp>
        <p:nvSpPr>
          <p:cNvPr id="5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669921" y="1054054"/>
            <a:ext cx="10768982" cy="549637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b="1" u="sng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Fugacité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du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secteur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endParaRPr lang="en-US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BE" sz="20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Mobilité des travailleurs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BE" sz="20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Evolution permanente des chantiers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fr-BE" sz="2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Complexité grandissante </a:t>
            </a:r>
            <a:r>
              <a:rPr lang="fr-B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concernant l’emploi dans le secteur :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BE" sz="20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Extension des chaines de sous-traitance</a:t>
            </a:r>
            <a:endParaRPr lang="fr-BE" sz="2000" b="1" dirty="0" smtClean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BE" sz="20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Internationalisation de la main d’œuvre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BE" sz="20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Multiples législations </a:t>
            </a:r>
            <a:r>
              <a:rPr lang="fr-BE" sz="20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 </a:t>
            </a:r>
            <a:endParaRPr lang="fr-BE" dirty="0" smtClean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41022" y="1140179"/>
            <a:ext cx="5512018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 </a:t>
            </a:r>
            <a:r>
              <a:rPr lang="fr-FR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Lorsque </a:t>
            </a:r>
            <a:r>
              <a:rPr lang="fr-FR" sz="1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l'on </a:t>
            </a:r>
            <a:r>
              <a:rPr lang="fr-FR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détecte </a:t>
            </a:r>
            <a:r>
              <a:rPr lang="fr-FR" sz="1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fraude, les travailleurs ne retournent pas immédiatement sur le chantier. Ils vont sur un autre site. Ils sont très mobiles. Si on ferme un bar qui </a:t>
            </a:r>
            <a:r>
              <a:rPr lang="fr-FR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fonctionne </a:t>
            </a:r>
            <a:r>
              <a:rPr lang="fr-FR" sz="1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avec des travailleurs non déclarés, il reste fermé. Pour les chantiers de construction, c'est beaucoup plus compliqué. Il est facile pour les travailleurs de passer entre les mailles du </a:t>
            </a:r>
            <a:r>
              <a:rPr lang="fr-FR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filet » </a:t>
            </a:r>
            <a:r>
              <a:rPr lang="fr-F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F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Inspecteur du travail, </a:t>
            </a:r>
            <a:r>
              <a:rPr lang="fr-FR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SPF Emploi</a:t>
            </a:r>
            <a:r>
              <a:rPr lang="fr-FR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65755" y="4143022"/>
            <a:ext cx="5287285" cy="1826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BE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 </a:t>
            </a:r>
            <a:r>
              <a:rPr lang="fr-BE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BE" sz="1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stratégie des entreprises est de faire appel à des sous-traitants. L'entreprise générale fait appel à une autre entreprise belge en tant que sous-traitant, et à partir de là, les choses commencent à se compliquer. L'entreprise belge fait elle-même appel à plusieurs entreprises étrangères, [...]. On se retrouve avec des chaînes de sous-traitance complexes. [...] Comprendre ces chaînes est un travail très difficile pour </a:t>
            </a:r>
            <a:r>
              <a:rPr lang="fr-BE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nous</a:t>
            </a:r>
            <a:r>
              <a:rPr lang="fr-FR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»</a:t>
            </a:r>
            <a:r>
              <a:rPr lang="fr-FR" sz="1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BE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Inspecteur du travail, </a:t>
            </a:r>
            <a:r>
              <a:rPr lang="fr-BE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ONSS)</a:t>
            </a:r>
            <a:endParaRPr lang="fr-BE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9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627634" y="1019306"/>
            <a:ext cx="10768982" cy="144283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 à ces contraintes, les inspecteurs utilisent des justifications qui permettent d’illustrer les stratégies qu’ils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mettent en place pour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contrôler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ce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secteur </a:t>
            </a:r>
          </a:p>
          <a:p>
            <a:pPr>
              <a:spcAft>
                <a:spcPts val="1000"/>
              </a:spcAft>
            </a:pP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 : </a:t>
            </a:r>
          </a:p>
          <a:p>
            <a:pPr>
              <a:spcAft>
                <a:spcPts val="1000"/>
              </a:spcAft>
            </a:pP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800856" y="161108"/>
            <a:ext cx="10595762" cy="782730"/>
          </a:xfrm>
        </p:spPr>
        <p:txBody>
          <a:bodyPr/>
          <a:lstStyle/>
          <a:p>
            <a:r>
              <a:rPr lang="fr-BE" dirty="0" smtClean="0"/>
              <a:t>Résultats</a:t>
            </a:r>
            <a:r>
              <a:rPr lang="en-US" dirty="0" smtClean="0"/>
              <a:t> (2) 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-164456" y="3797786"/>
            <a:ext cx="2890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BE" sz="20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Internationalisation de la main d’œuvre  </a:t>
            </a:r>
            <a:endParaRPr lang="fr-BE" dirty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</p:txBody>
      </p:sp>
      <p:sp>
        <p:nvSpPr>
          <p:cNvPr id="7" name="Flèche droite 6"/>
          <p:cNvSpPr/>
          <p:nvPr/>
        </p:nvSpPr>
        <p:spPr>
          <a:xfrm>
            <a:off x="2873055" y="3913661"/>
            <a:ext cx="719617" cy="476137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ZoneTexte 7"/>
          <p:cNvSpPr txBox="1"/>
          <p:nvPr/>
        </p:nvSpPr>
        <p:spPr>
          <a:xfrm>
            <a:off x="7581907" y="1849848"/>
            <a:ext cx="35202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/>
              <a:t>Chercher dans les différentes </a:t>
            </a:r>
            <a:r>
              <a:rPr lang="fr-BE" sz="1600" b="1" dirty="0" smtClean="0"/>
              <a:t>bases de données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b="1" dirty="0" smtClean="0"/>
              <a:t>Collaborer </a:t>
            </a:r>
            <a:r>
              <a:rPr lang="fr-BE" sz="1600" dirty="0" smtClean="0"/>
              <a:t>avec les services d’inspection des autres pays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b="1" dirty="0" smtClean="0"/>
              <a:t>Comparer</a:t>
            </a:r>
            <a:r>
              <a:rPr lang="fr-BE" sz="1600" dirty="0" smtClean="0"/>
              <a:t> avec des situations antérieures 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/>
              <a:t>Utiliser les </a:t>
            </a:r>
            <a:r>
              <a:rPr lang="fr-BE" sz="1600" b="1" dirty="0" smtClean="0"/>
              <a:t>questionnaires</a:t>
            </a:r>
            <a:r>
              <a:rPr lang="fr-BE" sz="1600" dirty="0" smtClean="0"/>
              <a:t> </a:t>
            </a:r>
            <a:r>
              <a:rPr lang="fr-BE" sz="1600" b="1" dirty="0" smtClean="0"/>
              <a:t>traduits</a:t>
            </a:r>
            <a:r>
              <a:rPr lang="fr-BE" sz="1600" dirty="0" smtClean="0"/>
              <a:t> dans différentes langues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b="1" dirty="0" smtClean="0"/>
              <a:t>Prendre le temps </a:t>
            </a:r>
            <a:r>
              <a:rPr lang="fr-BE" sz="1600" dirty="0" smtClean="0"/>
              <a:t>de comprendre les travailleurs</a:t>
            </a:r>
            <a:endParaRPr lang="fr-BE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BE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BE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/>
              <a:t>Se cantonner </a:t>
            </a:r>
            <a:r>
              <a:rPr lang="fr-BE" sz="1600" dirty="0" smtClean="0"/>
              <a:t>au</a:t>
            </a:r>
            <a:r>
              <a:rPr lang="fr-BE" sz="1600" dirty="0" smtClean="0"/>
              <a:t> </a:t>
            </a:r>
            <a:r>
              <a:rPr lang="fr-BE" sz="1600" b="1" dirty="0" smtClean="0"/>
              <a:t>droit belge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 smtClean="0"/>
              <a:t>Mobiliser les </a:t>
            </a:r>
            <a:r>
              <a:rPr lang="fr-BE" sz="1600" dirty="0" smtClean="0"/>
              <a:t>systèmes </a:t>
            </a:r>
            <a:r>
              <a:rPr lang="fr-BE" sz="1600" dirty="0" smtClean="0"/>
              <a:t>juridiques des </a:t>
            </a:r>
            <a:r>
              <a:rPr lang="fr-BE" sz="1600" b="1" dirty="0" smtClean="0"/>
              <a:t>autres pays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/>
              <a:t>Exiger la </a:t>
            </a:r>
            <a:r>
              <a:rPr lang="fr-BE" sz="1600" b="1" dirty="0" smtClean="0"/>
              <a:t>régularisation </a:t>
            </a:r>
            <a:r>
              <a:rPr lang="fr-BE" sz="1600" b="1" dirty="0"/>
              <a:t>salariale </a:t>
            </a:r>
            <a:r>
              <a:rPr lang="fr-BE" sz="1600" dirty="0"/>
              <a:t>pour les travailleurs lésés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600" dirty="0"/>
              <a:t>Dresser un </a:t>
            </a:r>
            <a:r>
              <a:rPr lang="fr-BE" sz="1600" b="1" dirty="0" smtClean="0"/>
              <a:t>pro-</a:t>
            </a:r>
            <a:r>
              <a:rPr lang="fr-BE" sz="1600" b="1" dirty="0" err="1" smtClean="0"/>
              <a:t>justiciat</a:t>
            </a:r>
            <a:r>
              <a:rPr lang="fr-BE" sz="1600" dirty="0" smtClean="0"/>
              <a:t> </a:t>
            </a:r>
            <a:endParaRPr lang="fr-B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BE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3708833" y="2680361"/>
            <a:ext cx="2922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1. </a:t>
            </a:r>
            <a:r>
              <a:rPr lang="fr-BE" b="1" dirty="0" smtClean="0"/>
              <a:t>Problèmes d’identification des travailleurs</a:t>
            </a:r>
            <a:endParaRPr lang="fr-BE" dirty="0" smtClean="0"/>
          </a:p>
        </p:txBody>
      </p:sp>
      <p:sp>
        <p:nvSpPr>
          <p:cNvPr id="10" name="ZoneTexte 9"/>
          <p:cNvSpPr txBox="1"/>
          <p:nvPr/>
        </p:nvSpPr>
        <p:spPr>
          <a:xfrm>
            <a:off x="3847865" y="4478128"/>
            <a:ext cx="2164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3. </a:t>
            </a:r>
            <a:r>
              <a:rPr lang="en-US" b="1" dirty="0" smtClean="0"/>
              <a:t>Communication </a:t>
            </a:r>
            <a:r>
              <a:rPr lang="en-US" dirty="0" smtClean="0"/>
              <a:t>(</a:t>
            </a:r>
            <a:r>
              <a:rPr lang="fr-BE" dirty="0" smtClean="0"/>
              <a:t>langues</a:t>
            </a:r>
            <a:r>
              <a:rPr lang="en-US" dirty="0" smtClean="0"/>
              <a:t>) </a:t>
            </a:r>
            <a:endParaRPr lang="fr-BE" dirty="0"/>
          </a:p>
        </p:txBody>
      </p:sp>
      <p:sp>
        <p:nvSpPr>
          <p:cNvPr id="11" name="ZoneTexte 10"/>
          <p:cNvSpPr txBox="1"/>
          <p:nvPr/>
        </p:nvSpPr>
        <p:spPr>
          <a:xfrm>
            <a:off x="3847864" y="5185563"/>
            <a:ext cx="2377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4. </a:t>
            </a:r>
            <a:r>
              <a:rPr lang="fr-BE" b="1" dirty="0" smtClean="0"/>
              <a:t>Limites territoriales </a:t>
            </a:r>
            <a:r>
              <a:rPr lang="fr-BE" dirty="0" smtClean="0"/>
              <a:t>des </a:t>
            </a:r>
            <a:r>
              <a:rPr lang="fr-BE" dirty="0" smtClean="0"/>
              <a:t>compétences</a:t>
            </a:r>
            <a:endParaRPr lang="fr-BE" dirty="0"/>
          </a:p>
        </p:txBody>
      </p:sp>
      <p:sp>
        <p:nvSpPr>
          <p:cNvPr id="14" name="ZoneTexte 13"/>
          <p:cNvSpPr txBox="1"/>
          <p:nvPr/>
        </p:nvSpPr>
        <p:spPr>
          <a:xfrm>
            <a:off x="3847864" y="3544917"/>
            <a:ext cx="2127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2. </a:t>
            </a:r>
            <a:r>
              <a:rPr lang="fr-BE" b="1" dirty="0" smtClean="0"/>
              <a:t>Subordination</a:t>
            </a:r>
            <a:r>
              <a:rPr lang="fr-BE" dirty="0" smtClean="0"/>
              <a:t> et responsabilités</a:t>
            </a:r>
            <a:endParaRPr lang="fr-BE" b="1" dirty="0" smtClean="0"/>
          </a:p>
        </p:txBody>
      </p:sp>
      <p:sp>
        <p:nvSpPr>
          <p:cNvPr id="13" name="Flèche droite 12"/>
          <p:cNvSpPr/>
          <p:nvPr/>
        </p:nvSpPr>
        <p:spPr>
          <a:xfrm>
            <a:off x="6225309" y="3913661"/>
            <a:ext cx="719617" cy="476137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" name="Rectangle 1"/>
          <p:cNvSpPr/>
          <p:nvPr/>
        </p:nvSpPr>
        <p:spPr>
          <a:xfrm>
            <a:off x="7476067" y="1849848"/>
            <a:ext cx="3564466" cy="1585971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Rectangle 14"/>
          <p:cNvSpPr/>
          <p:nvPr/>
        </p:nvSpPr>
        <p:spPr>
          <a:xfrm>
            <a:off x="7476067" y="3735594"/>
            <a:ext cx="3564466" cy="118823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Rectangle 15"/>
          <p:cNvSpPr/>
          <p:nvPr/>
        </p:nvSpPr>
        <p:spPr>
          <a:xfrm>
            <a:off x="7476067" y="5259495"/>
            <a:ext cx="3564466" cy="1523689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" name="ZoneTexte 2"/>
          <p:cNvSpPr txBox="1"/>
          <p:nvPr/>
        </p:nvSpPr>
        <p:spPr>
          <a:xfrm>
            <a:off x="8737600" y="1514184"/>
            <a:ext cx="240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FF0000"/>
                </a:solidFill>
              </a:rPr>
              <a:t>Collecte d’informations </a:t>
            </a:r>
            <a:endParaRPr lang="fr-BE" b="1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9639775" y="3407047"/>
            <a:ext cx="1609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FF0000"/>
                </a:solidFill>
              </a:rPr>
              <a:t>Interprétation</a:t>
            </a:r>
            <a:endParaRPr lang="fr-BE" b="1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0142159" y="4934877"/>
            <a:ext cx="1004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FF0000"/>
                </a:solidFill>
              </a:rPr>
              <a:t>Décision </a:t>
            </a:r>
            <a:endParaRPr lang="fr-B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68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/>
      <p:bldP spid="10" grpId="0"/>
      <p:bldP spid="11" grpId="0"/>
      <p:bldP spid="14" grpId="0"/>
      <p:bldP spid="13" grpId="0" animBg="1"/>
      <p:bldP spid="2" grpId="0" animBg="1"/>
      <p:bldP spid="15" grpId="0" animBg="1"/>
      <p:bldP spid="16" grpId="0" animBg="1"/>
      <p:bldP spid="3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00856" y="161108"/>
            <a:ext cx="10595762" cy="782730"/>
          </a:xfrm>
        </p:spPr>
        <p:txBody>
          <a:bodyPr/>
          <a:lstStyle/>
          <a:p>
            <a:r>
              <a:rPr lang="en-US" dirty="0" err="1" smtClean="0"/>
              <a:t>Résultats</a:t>
            </a:r>
            <a:r>
              <a:rPr lang="en-US" dirty="0" smtClean="0"/>
              <a:t> (3) </a:t>
            </a:r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45026"/>
              </p:ext>
            </p:extLst>
          </p:nvPr>
        </p:nvGraphicFramePr>
        <p:xfrm>
          <a:off x="838200" y="1092951"/>
          <a:ext cx="10515599" cy="531848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218792">
                  <a:extLst>
                    <a:ext uri="{9D8B030D-6E8A-4147-A177-3AD203B41FA5}">
                      <a16:colId xmlns:a16="http://schemas.microsoft.com/office/drawing/2014/main" val="2149401781"/>
                    </a:ext>
                  </a:extLst>
                </a:gridCol>
                <a:gridCol w="1743486">
                  <a:extLst>
                    <a:ext uri="{9D8B030D-6E8A-4147-A177-3AD203B41FA5}">
                      <a16:colId xmlns:a16="http://schemas.microsoft.com/office/drawing/2014/main" val="4010625899"/>
                    </a:ext>
                  </a:extLst>
                </a:gridCol>
                <a:gridCol w="1743486">
                  <a:extLst>
                    <a:ext uri="{9D8B030D-6E8A-4147-A177-3AD203B41FA5}">
                      <a16:colId xmlns:a16="http://schemas.microsoft.com/office/drawing/2014/main" val="1486385681"/>
                    </a:ext>
                  </a:extLst>
                </a:gridCol>
                <a:gridCol w="1585752">
                  <a:extLst>
                    <a:ext uri="{9D8B030D-6E8A-4147-A177-3AD203B41FA5}">
                      <a16:colId xmlns:a16="http://schemas.microsoft.com/office/drawing/2014/main" val="2713769268"/>
                    </a:ext>
                  </a:extLst>
                </a:gridCol>
                <a:gridCol w="1501628">
                  <a:extLst>
                    <a:ext uri="{9D8B030D-6E8A-4147-A177-3AD203B41FA5}">
                      <a16:colId xmlns:a16="http://schemas.microsoft.com/office/drawing/2014/main" val="1308197491"/>
                    </a:ext>
                  </a:extLst>
                </a:gridCol>
                <a:gridCol w="1722455">
                  <a:extLst>
                    <a:ext uri="{9D8B030D-6E8A-4147-A177-3AD203B41FA5}">
                      <a16:colId xmlns:a16="http://schemas.microsoft.com/office/drawing/2014/main" val="2415012453"/>
                    </a:ext>
                  </a:extLst>
                </a:gridCol>
              </a:tblGrid>
              <a:tr h="3780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2000" dirty="0" smtClean="0">
                          <a:effectLst/>
                        </a:rPr>
                        <a:t>« Logiques d’action »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031325"/>
                  </a:ext>
                </a:extLst>
              </a:tr>
              <a:tr h="6833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2000" noProof="0" dirty="0" smtClean="0">
                          <a:effectLst/>
                        </a:rPr>
                        <a:t>Processus décisionnel</a:t>
                      </a:r>
                      <a:endParaRPr lang="fr-BE" sz="20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800" b="1" i="1" dirty="0" smtClean="0">
                          <a:effectLst/>
                        </a:rPr>
                        <a:t>Procédurier</a:t>
                      </a:r>
                      <a:endParaRPr lang="en-US" sz="24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800" b="1" i="1" dirty="0" err="1" smtClean="0">
                          <a:effectLst/>
                        </a:rPr>
                        <a:t>Valoriel</a:t>
                      </a:r>
                      <a:endParaRPr lang="en-US" sz="24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800" b="1" i="1" dirty="0" smtClean="0">
                          <a:effectLst/>
                        </a:rPr>
                        <a:t>Collaboratif </a:t>
                      </a:r>
                      <a:endParaRPr lang="en-US" sz="24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800" b="1" i="1" noProof="0" dirty="0" smtClean="0">
                          <a:effectLst/>
                        </a:rPr>
                        <a:t>Pédagogue</a:t>
                      </a:r>
                      <a:endParaRPr lang="fr-BE" sz="2400" b="1" i="1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800" b="1" i="1" dirty="0" smtClean="0">
                          <a:effectLst/>
                        </a:rPr>
                        <a:t>Expérimenté</a:t>
                      </a:r>
                      <a:endParaRPr lang="en-US" sz="24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2228336"/>
                  </a:ext>
                </a:extLst>
              </a:tr>
              <a:tr h="11086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800" noProof="0" dirty="0" smtClean="0">
                          <a:effectLst/>
                        </a:rPr>
                        <a:t>INFORMATION </a:t>
                      </a:r>
                      <a:endParaRPr lang="fr-BE" sz="3200" noProof="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800" noProof="0" dirty="0" smtClean="0">
                          <a:effectLst/>
                        </a:rPr>
                        <a:t>(collecte, préparation et sélection)</a:t>
                      </a:r>
                      <a:endParaRPr lang="fr-BE" sz="3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« Desk </a:t>
                      </a:r>
                      <a:r>
                        <a:rPr lang="fr-BE" sz="1600" noProof="0" dirty="0" err="1" smtClean="0">
                          <a:effectLst/>
                        </a:rPr>
                        <a:t>research</a:t>
                      </a:r>
                      <a:r>
                        <a:rPr lang="fr-BE" sz="1600" noProof="0" dirty="0" smtClean="0">
                          <a:effectLst/>
                        </a:rPr>
                        <a:t> »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Fonctionner par priorités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Collaborer avec d’autres </a:t>
                      </a:r>
                      <a:r>
                        <a:rPr lang="fr-BE" sz="1600" noProof="0" dirty="0" smtClean="0">
                          <a:effectLst/>
                        </a:rPr>
                        <a:t>services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Privilégier </a:t>
                      </a:r>
                      <a:r>
                        <a:rPr lang="fr-BE" sz="1600" noProof="0" dirty="0" smtClean="0">
                          <a:effectLst/>
                        </a:rPr>
                        <a:t>le travail de terrain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Etre proactif/ suivre son intuition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912202"/>
                  </a:ext>
                </a:extLst>
              </a:tr>
              <a:tr h="25509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800" dirty="0" smtClean="0">
                          <a:effectLst/>
                        </a:rPr>
                        <a:t>INTERPRETATION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Cadre institutionnel (procédures, questionnaires, etc.)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Défendre les droits des travailleurs et interpréter les informations selon une appréciation personnelle</a:t>
                      </a:r>
                      <a:r>
                        <a:rPr lang="fr-BE" sz="1600" baseline="0" noProof="0" dirty="0" smtClean="0">
                          <a:effectLst/>
                        </a:rPr>
                        <a:t> de l’injustice constatée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Se référer à ses</a:t>
                      </a:r>
                      <a:r>
                        <a:rPr lang="fr-BE" sz="1600" baseline="0" noProof="0" dirty="0" smtClean="0">
                          <a:effectLst/>
                        </a:rPr>
                        <a:t> collègues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Détailler les actions /</a:t>
                      </a:r>
                      <a:r>
                        <a:rPr lang="fr-BE" sz="1600" baseline="0" noProof="0" dirty="0" smtClean="0">
                          <a:effectLst/>
                        </a:rPr>
                        <a:t> être pédagogue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noProof="0" dirty="0" smtClean="0">
                          <a:effectLst/>
                        </a:rPr>
                        <a:t>Techniques: </a:t>
                      </a:r>
                      <a:endParaRPr lang="fr-BE" sz="2400" noProof="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fr-BE" sz="1600" noProof="0" dirty="0" smtClean="0">
                          <a:effectLst/>
                        </a:rPr>
                        <a:t>Bluff</a:t>
                      </a:r>
                      <a:endParaRPr lang="fr-BE" sz="2400" noProof="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fr-BE" sz="1600" noProof="0" dirty="0" smtClean="0">
                          <a:effectLst/>
                        </a:rPr>
                        <a:t>Discrétion</a:t>
                      </a:r>
                      <a:endParaRPr lang="fr-BE" sz="2400" noProof="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fr-BE" sz="1600" noProof="0" dirty="0" smtClean="0">
                          <a:effectLst/>
                        </a:rPr>
                        <a:t>Surprise</a:t>
                      </a:r>
                      <a:endParaRPr lang="fr-BE" sz="2400" noProof="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fr-BE" sz="1600" noProof="0" dirty="0" smtClean="0">
                          <a:effectLst/>
                        </a:rPr>
                        <a:t>Etc.</a:t>
                      </a:r>
                      <a:endParaRPr lang="fr-BE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3699297"/>
                  </a:ext>
                </a:extLst>
              </a:tr>
              <a:tr h="597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800" b="1" dirty="0">
                          <a:effectLst/>
                        </a:rPr>
                        <a:t>ACTION</a:t>
                      </a:r>
                      <a:endParaRPr lang="en-US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b="1" noProof="0" dirty="0" smtClean="0">
                          <a:effectLst/>
                        </a:rPr>
                        <a:t>Infraction = sanction</a:t>
                      </a:r>
                      <a:endParaRPr lang="fr-BE" sz="2400" b="1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b="1" noProof="0" dirty="0" smtClean="0">
                          <a:effectLst/>
                        </a:rPr>
                        <a:t>Prioriser la Régularisation</a:t>
                      </a:r>
                      <a:endParaRPr lang="fr-BE" sz="2400" b="1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b="1" noProof="0" dirty="0" smtClean="0">
                          <a:effectLst/>
                        </a:rPr>
                        <a:t>Décision</a:t>
                      </a:r>
                      <a:r>
                        <a:rPr lang="fr-BE" sz="1600" b="1" baseline="0" noProof="0" dirty="0" smtClean="0">
                          <a:effectLst/>
                        </a:rPr>
                        <a:t> conjointe</a:t>
                      </a:r>
                      <a:endParaRPr lang="fr-BE" sz="2400" b="1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b="1" noProof="0" dirty="0" smtClean="0">
                          <a:effectLst/>
                        </a:rPr>
                        <a:t>Avertir et</a:t>
                      </a:r>
                      <a:r>
                        <a:rPr lang="fr-BE" sz="1600" b="1" baseline="0" noProof="0" dirty="0" smtClean="0">
                          <a:effectLst/>
                        </a:rPr>
                        <a:t> informer</a:t>
                      </a:r>
                      <a:endParaRPr lang="fr-BE" sz="2400" b="1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BE" sz="1600" b="1" noProof="0" dirty="0" smtClean="0">
                          <a:effectLst/>
                        </a:rPr>
                        <a:t>Ajustée</a:t>
                      </a:r>
                      <a:r>
                        <a:rPr lang="fr-BE" sz="1600" b="1" baseline="0" noProof="0" dirty="0" smtClean="0">
                          <a:effectLst/>
                        </a:rPr>
                        <a:t> </a:t>
                      </a:r>
                      <a:r>
                        <a:rPr lang="fr-BE" sz="1600" b="1" baseline="0" noProof="0" dirty="0" smtClean="0">
                          <a:effectLst/>
                        </a:rPr>
                        <a:t>à la situation </a:t>
                      </a:r>
                      <a:endParaRPr lang="fr-BE" sz="2400" b="1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7777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19487" y="1018491"/>
            <a:ext cx="11358500" cy="58395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B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Ces </a:t>
            </a:r>
            <a:r>
              <a:rPr lang="fr-B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logiques </a:t>
            </a:r>
            <a:r>
              <a:rPr lang="fr-B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sont des moyens pour les inspecteurs de </a:t>
            </a:r>
            <a:r>
              <a:rPr lang="fr-BE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donner du sens</a:t>
            </a:r>
            <a:r>
              <a:rPr lang="fr-B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à leurs activités et aussi de </a:t>
            </a:r>
            <a:r>
              <a:rPr lang="fr-BE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simplifier leur processus de prise de décision</a:t>
            </a:r>
            <a:r>
              <a:rPr lang="fr-B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Une prise de décision ne relève jamais que </a:t>
            </a:r>
            <a:r>
              <a:rPr lang="fr-B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d’une seule logique, </a:t>
            </a:r>
            <a:r>
              <a:rPr lang="fr-B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même s’il semble qu’il y ait souvent une prédominance. Pour rappel, il s’agit bien de </a:t>
            </a:r>
            <a:r>
              <a:rPr lang="fr-B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logiques </a:t>
            </a:r>
            <a:r>
              <a:rPr lang="fr-B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 visent à répondre aux incertitudes propres au secteur de la construction.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B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Quelques extraits : 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Logique procédurière: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« Ils ont édité toute une série de formulaires que nous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remplissons.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Nous sommes, dans nos actions mensuelles, obligés d'utiliser ce formulaire. Ils contiennent toutes les questions, et nous on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auditionne toujours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les travailleurs sur cette base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 » 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Logique </a:t>
            </a:r>
            <a:r>
              <a:rPr lang="fr-BE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valorielle</a:t>
            </a: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BE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« 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Il faut aller à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chaque fois au bout des choses, que ce soit dans les contacts avec les magistrats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ce soit dans les contacts avec les pays étrangers, on essaie toujours quand on a le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sentiment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qu’il y a problème légal dans le dossier, on essaie toujours de faire le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maximum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pour obtenir les infos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Il en va des conditions des travailleurs. »</a:t>
            </a:r>
            <a:endParaRPr lang="fr-BE" sz="1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16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ogique collaborative </a:t>
            </a: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« La coordination avec les autres services se passe sans aucun problème. Il y a un bon échange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et on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communique très bien et souvent. Quand on a besoin, même pour le lendemain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d’informations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, il y a moyen de les avoir, les collaborations se font même au pied levé. »</a:t>
            </a:r>
            <a:endParaRPr lang="fr-BE" sz="1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Logique pédagogique </a:t>
            </a: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«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Je prends le temps de m’assoir avec le travailleur et s’il faut je téléphone avec un interprète et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je prends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toujours le temps pour bien comprendre sa situation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342900" indent="-3429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Logique basée sur l’expérience: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 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faut énormément de temps pour qu’un inspecteur soit opérationnel. La législation est assez dense, il y a beaucoup de concepts théoriques, et dans les faits vous devez encore être capable de les voir, de les comprendre et de les interpréter sur le terrain. Il faut compter qu’un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inspecteur prend environ entre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4 et 5 ans pour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sentir à l’aise dans à peu près toutes les situations de travail.</a:t>
            </a:r>
            <a:endParaRPr lang="fr-BE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-34290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800856" y="161108"/>
            <a:ext cx="10595762" cy="782730"/>
          </a:xfrm>
        </p:spPr>
        <p:txBody>
          <a:bodyPr/>
          <a:lstStyle/>
          <a:p>
            <a:r>
              <a:rPr lang="en-US" dirty="0" err="1" smtClean="0"/>
              <a:t>Résultats</a:t>
            </a:r>
            <a:r>
              <a:rPr lang="en-US" dirty="0" smtClean="0"/>
              <a:t> (4)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67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00854" y="236576"/>
            <a:ext cx="10595762" cy="782730"/>
          </a:xfrm>
        </p:spPr>
        <p:txBody>
          <a:bodyPr/>
          <a:lstStyle/>
          <a:p>
            <a:r>
              <a:rPr lang="fr-BE" dirty="0" smtClean="0"/>
              <a:t>Résultats (5)</a:t>
            </a:r>
            <a:endParaRPr lang="fr-BE" dirty="0"/>
          </a:p>
        </p:txBody>
      </p:sp>
      <p:sp>
        <p:nvSpPr>
          <p:cNvPr id="4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627634" y="1311480"/>
            <a:ext cx="10768982" cy="508931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Clé de lecture 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comprendre le pouvoir discrétionnaire des 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inspecteurs 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Styles d’</a:t>
            </a:r>
            <a:r>
              <a:rPr lang="fr-BE" sz="2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enforcement</a:t>
            </a:r>
            <a:r>
              <a:rPr lang="fr-BE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(approche générale adoptée par un inspecteur en train de réaliser une inspection)</a:t>
            </a:r>
            <a:r>
              <a:rPr lang="fr-BE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BE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24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logiques ne sont </a:t>
            </a: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 exclusives 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(plusieurs logiques peuvent être mobilisées durant une inspection) et elles ne sont </a:t>
            </a: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 non plus </a:t>
            </a: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figées 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(d’autres logiques pourraient être ajoutées à cette analyse)</a:t>
            </a:r>
            <a:endParaRPr lang="fr-BE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passage d’une logique à l’autre est courant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endParaRPr lang="fr-BE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gérer l’incertitude, les inspecteurs développent </a:t>
            </a: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 qui reposent sur des ressources qui ne sont pas formellement reconnues et institutionnalisées par l’état</a:t>
            </a:r>
            <a:endParaRPr lang="fr-BE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 txBox="1">
            <a:spLocks/>
          </p:cNvSpPr>
          <p:nvPr/>
        </p:nvSpPr>
        <p:spPr>
          <a:xfrm>
            <a:off x="800854" y="236576"/>
            <a:ext cx="10595762" cy="7827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ctr" defTabSz="12190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0589" algn="l"/>
              </a:tabLst>
              <a:defRPr lang="ru-RU" sz="4000" b="1" i="0" kern="1200" spc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fr-BE" dirty="0" smtClean="0"/>
              <a:t>Résultats (6)</a:t>
            </a:r>
            <a:endParaRPr lang="fr-BE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627633" y="1122218"/>
            <a:ext cx="11109937" cy="56194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14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Recours à ces logiques dans des </a:t>
            </a: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 très variées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BE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Cas </a:t>
            </a:r>
            <a:r>
              <a:rPr lang="fr-BE" sz="2300" dirty="0"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fr-BE" sz="2300" b="1" dirty="0">
                <a:latin typeface="Arial" panose="020B0604020202020204" pitchFamily="34" charset="0"/>
                <a:cs typeface="Arial" panose="020B0604020202020204" pitchFamily="34" charset="0"/>
              </a:rPr>
              <a:t>travail en hauteur </a:t>
            </a:r>
            <a:r>
              <a:rPr lang="fr-BE" sz="2300" dirty="0">
                <a:latin typeface="Arial" panose="020B0604020202020204" pitchFamily="34" charset="0"/>
                <a:cs typeface="Arial" panose="020B0604020202020204" pitchFamily="34" charset="0"/>
              </a:rPr>
              <a:t>sur les chantier </a:t>
            </a:r>
            <a:r>
              <a:rPr lang="fr-BE" sz="2300" b="1" dirty="0">
                <a:latin typeface="Arial" panose="020B0604020202020204" pitchFamily="34" charset="0"/>
                <a:cs typeface="Arial" panose="020B0604020202020204" pitchFamily="34" charset="0"/>
              </a:rPr>
              <a:t>pour la sécurité </a:t>
            </a:r>
            <a:r>
              <a:rPr lang="fr-BE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(« </a:t>
            </a:r>
            <a:r>
              <a:rPr lang="fr-BE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sur-règlementation</a:t>
            </a:r>
            <a:r>
              <a:rPr lang="fr-BE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 »)  </a:t>
            </a:r>
            <a:endParaRPr lang="fr-BE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BE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Cas </a:t>
            </a:r>
            <a:r>
              <a:rPr lang="fr-BE" sz="2300" dirty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BE" sz="2300" b="1" dirty="0">
                <a:latin typeface="Arial" panose="020B0604020202020204" pitchFamily="34" charset="0"/>
                <a:cs typeface="Arial" panose="020B0604020202020204" pitchFamily="34" charset="0"/>
              </a:rPr>
              <a:t>associés actifs </a:t>
            </a:r>
            <a:r>
              <a:rPr lang="fr-BE" sz="2300" dirty="0">
                <a:latin typeface="Arial" panose="020B0604020202020204" pitchFamily="34" charset="0"/>
                <a:cs typeface="Arial" panose="020B0604020202020204" pitchFamily="34" charset="0"/>
              </a:rPr>
              <a:t>pour la </a:t>
            </a:r>
            <a:r>
              <a:rPr lang="fr-BE" sz="2300" b="1" dirty="0">
                <a:latin typeface="Arial" panose="020B0604020202020204" pitchFamily="34" charset="0"/>
                <a:cs typeface="Arial" panose="020B0604020202020204" pitchFamily="34" charset="0"/>
              </a:rPr>
              <a:t>fraude sociale </a:t>
            </a:r>
            <a:r>
              <a:rPr lang="fr-BE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(« sous-réglementation ») </a:t>
            </a:r>
            <a:endParaRPr lang="fr-BE" sz="23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BE" sz="23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« Sous-réglementation » et « </a:t>
            </a:r>
            <a:r>
              <a:rPr lang="fr-BE" sz="2300" b="1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sur-réglementation</a:t>
            </a:r>
            <a:r>
              <a:rPr lang="fr-BE" sz="23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 » étendent tout deux le recours au pouvoir discrétionnaire </a:t>
            </a:r>
            <a:endParaRPr lang="fr-BE" sz="23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Lien fort entre la logique dominante et l’issue des inspections 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mise en lumière du manque d’efficience des sanctions prévues dans la loi.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BE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fr-BE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Notre vision n’est pas de verbaliser tout le monde mais que tout le monde respecte la loi. Et tout les moyens sont bons pour y parvenir </a:t>
            </a:r>
            <a:r>
              <a:rPr lang="fr-BE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</a:t>
            </a:r>
            <a:r>
              <a:rPr lang="fr-FR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(Inspecteur du travail, SPF Emploi</a:t>
            </a:r>
            <a:r>
              <a:rPr lang="fr-FR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3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Utilisation </a:t>
            </a:r>
            <a:r>
              <a:rPr lang="fr-FR" sz="23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détournée</a:t>
            </a:r>
            <a:r>
              <a:rPr lang="fr-FR" sz="23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du pouvoir de sanction pour </a:t>
            </a:r>
            <a:r>
              <a:rPr lang="fr-FR" sz="23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obtenir la mise en conformité </a:t>
            </a:r>
            <a:endParaRPr lang="fr-BE" sz="2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 seulement une négociation technique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réputation, crédibilité, compétences, statut, identité, etc. 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négociation des valeurs </a:t>
            </a:r>
            <a:r>
              <a:rPr lang="fr-BE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(« Le compromis est saturé en valeur mais ne porte pas lui-même sur les valeurs »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fr-BE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Thuderoz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2009). </a:t>
            </a:r>
          </a:p>
        </p:txBody>
      </p:sp>
    </p:spTree>
    <p:extLst>
      <p:ext uri="{BB962C8B-B14F-4D97-AF65-F5344CB8AC3E}">
        <p14:creationId xmlns:p14="http://schemas.microsoft.com/office/powerpoint/2010/main" val="192261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800856" y="132011"/>
            <a:ext cx="10595762" cy="782730"/>
          </a:xfrm>
        </p:spPr>
        <p:txBody>
          <a:bodyPr/>
          <a:lstStyle/>
          <a:p>
            <a:r>
              <a:rPr lang="fr-BE" dirty="0" smtClean="0"/>
              <a:t>Discussion </a:t>
            </a:r>
            <a:endParaRPr lang="fr-BE" dirty="0"/>
          </a:p>
        </p:txBody>
      </p:sp>
      <p:sp>
        <p:nvSpPr>
          <p:cNvPr id="5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714246" y="914741"/>
            <a:ext cx="10768982" cy="596005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US" sz="20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Aspects </a:t>
            </a:r>
            <a:r>
              <a:rPr lang="en-US" sz="2000" b="1" u="sng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théoriques</a:t>
            </a:r>
            <a:r>
              <a:rPr lang="en-US" sz="20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 de “</a:t>
            </a:r>
            <a:r>
              <a:rPr lang="fr-BE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</a:t>
            </a: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wisdom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fr-BE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Champy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2011 &amp; 2012; </a:t>
            </a:r>
            <a:r>
              <a:rPr lang="fr-BE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Melé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2010) : dans les environnements complexes, la prudence est de mise. Les décisions ne sont pas seulement le résultat d’une “rationalité instrumentale” mais aussi le fruit d’un </a:t>
            </a: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“rationalité pratique”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(qui inclut des éléments comme l’éthique, la confiance, les valeurs, etc.). 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L’inspecteur ne fait pas seulement une appréciation personnelle, mais une </a:t>
            </a: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appréciation contingente</a:t>
            </a:r>
            <a:r>
              <a:rPr lang="fr-B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(où les situations très variées du secteur de la construction sont une variable déterminante).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fr-BE" sz="20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Aspects pratiques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Tension entre la volonté de régulariser une situation et celle d’engager des poursuites judiciaires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Nos résultats montrent que les inspecteurs ont tendance à privilégier la régularisation (“</a:t>
            </a:r>
            <a:r>
              <a:rPr lang="fr-BE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</a:t>
            </a:r>
            <a:r>
              <a:rPr lang="fr-BE" sz="20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wins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”), ce qui diminue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a portée du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combat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engagé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contre les problèmes structurels du secteur de la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construction.   </a:t>
            </a:r>
            <a:endParaRPr lang="fr-BE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Sentiment d’inefficacité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manque de support des administrations dans la lutte contre les problèmes du secteur. </a:t>
            </a: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fr-BE" sz="20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Aspects </a:t>
            </a:r>
            <a:r>
              <a:rPr lang="fr-BE" sz="20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méthodologiques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Intérêt des </a:t>
            </a: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approches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ethnographiques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l’action publique pour apporter un éclairage nouveau à des problèmes structurels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certains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secteurs. </a:t>
            </a:r>
          </a:p>
        </p:txBody>
      </p:sp>
    </p:spTree>
    <p:extLst>
      <p:ext uri="{BB962C8B-B14F-4D97-AF65-F5344CB8AC3E}">
        <p14:creationId xmlns:p14="http://schemas.microsoft.com/office/powerpoint/2010/main" val="138043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800856" y="1330036"/>
            <a:ext cx="10595680" cy="525364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BE" sz="2400" dirty="0" smtClean="0">
                <a:solidFill>
                  <a:schemeClr val="tx1"/>
                </a:solidFill>
              </a:rPr>
              <a:t>L’informel n’est ni un outils de </a:t>
            </a:r>
            <a:r>
              <a:rPr lang="fr-BE" sz="2400" dirty="0" smtClean="0">
                <a:solidFill>
                  <a:schemeClr val="tx1"/>
                </a:solidFill>
              </a:rPr>
              <a:t>gouvernance (et donc utilisé de manière délibérée), </a:t>
            </a:r>
            <a:r>
              <a:rPr lang="fr-BE" sz="2400" dirty="0" smtClean="0">
                <a:solidFill>
                  <a:schemeClr val="tx1"/>
                </a:solidFill>
              </a:rPr>
              <a:t>ni le produit de failles de l’action de l’état (et donc situé </a:t>
            </a:r>
            <a:r>
              <a:rPr lang="fr-BE" sz="2400" dirty="0" smtClean="0">
                <a:solidFill>
                  <a:schemeClr val="tx1"/>
                </a:solidFill>
              </a:rPr>
              <a:t>aux marges </a:t>
            </a:r>
            <a:r>
              <a:rPr lang="fr-BE" sz="2400" dirty="0" smtClean="0">
                <a:solidFill>
                  <a:schemeClr val="tx1"/>
                </a:solidFill>
              </a:rPr>
              <a:t>de l’état), il est à voir dans </a:t>
            </a:r>
            <a:r>
              <a:rPr lang="fr-BE" sz="2400" b="1" dirty="0" smtClean="0">
                <a:solidFill>
                  <a:schemeClr val="tx1"/>
                </a:solidFill>
              </a:rPr>
              <a:t>l’activité même de ses agents</a:t>
            </a:r>
            <a:r>
              <a:rPr lang="fr-BE" sz="2400" dirty="0" smtClean="0">
                <a:solidFill>
                  <a:schemeClr val="tx1"/>
                </a:solidFill>
              </a:rPr>
              <a:t> et dans </a:t>
            </a:r>
            <a:r>
              <a:rPr lang="fr-BE" sz="2400" b="1" dirty="0" smtClean="0">
                <a:solidFill>
                  <a:schemeClr val="tx1"/>
                </a:solidFill>
              </a:rPr>
              <a:t>les rapports qu’ils entretiennent avec les usagers</a:t>
            </a:r>
            <a:r>
              <a:rPr lang="fr-BE" sz="2400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BE" sz="2400" dirty="0">
                <a:solidFill>
                  <a:schemeClr val="tx1"/>
                </a:solidFill>
              </a:rPr>
              <a:t>Le fonctionnement du </a:t>
            </a:r>
            <a:r>
              <a:rPr lang="fr-BE" sz="2400" b="1" dirty="0">
                <a:solidFill>
                  <a:schemeClr val="tx1"/>
                </a:solidFill>
              </a:rPr>
              <a:t>contrôle du travail réalisé par l’état </a:t>
            </a:r>
            <a:r>
              <a:rPr lang="fr-BE" sz="2400" dirty="0" smtClean="0">
                <a:solidFill>
                  <a:schemeClr val="tx1"/>
                </a:solidFill>
              </a:rPr>
              <a:t>repose sur le pouvoir discrétionnaire ……  </a:t>
            </a:r>
            <a:endParaRPr lang="fr-BE" sz="24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BE" sz="2400" dirty="0" smtClean="0">
                <a:solidFill>
                  <a:schemeClr val="tx1"/>
                </a:solidFill>
              </a:rPr>
              <a:t>…… qui est une notion </a:t>
            </a:r>
            <a:r>
              <a:rPr lang="fr-BE" sz="2400" b="1" dirty="0" smtClean="0">
                <a:solidFill>
                  <a:schemeClr val="tx1"/>
                </a:solidFill>
              </a:rPr>
              <a:t>mal définie </a:t>
            </a:r>
            <a:r>
              <a:rPr lang="fr-BE" sz="2400" dirty="0" smtClean="0">
                <a:solidFill>
                  <a:schemeClr val="tx1"/>
                </a:solidFill>
              </a:rPr>
              <a:t>: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BE" sz="2400" dirty="0" smtClean="0">
                <a:solidFill>
                  <a:schemeClr val="tx1"/>
                </a:solidFill>
              </a:rPr>
              <a:t>Moyen qui devient une fin…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BE" sz="2400" dirty="0" smtClean="0">
                <a:solidFill>
                  <a:schemeClr val="tx1"/>
                </a:solidFill>
              </a:rPr>
              <a:t>Processu</a:t>
            </a:r>
            <a:r>
              <a:rPr lang="fr-BE" sz="2400" dirty="0" smtClean="0">
                <a:solidFill>
                  <a:schemeClr val="tx1"/>
                </a:solidFill>
              </a:rPr>
              <a:t>s institutionnel qui devient individuel</a:t>
            </a:r>
            <a:r>
              <a:rPr lang="fr-BE" sz="2400" dirty="0" smtClean="0">
                <a:solidFill>
                  <a:schemeClr val="tx1"/>
                </a:solidFill>
              </a:rPr>
              <a:t>…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BE" sz="2400" dirty="0" smtClean="0">
                <a:solidFill>
                  <a:schemeClr val="tx1"/>
                </a:solidFill>
              </a:rPr>
              <a:t>Espace mal cadré (incohérences)…</a:t>
            </a:r>
            <a:endParaRPr lang="fr-BE" sz="2400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endParaRPr lang="fr-BE" sz="2400" dirty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endParaRPr lang="fr-BE" sz="24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BE" sz="2400" dirty="0">
              <a:solidFill>
                <a:schemeClr val="tx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00856" y="319290"/>
            <a:ext cx="10595762" cy="782730"/>
          </a:xfrm>
        </p:spPr>
        <p:txBody>
          <a:bodyPr/>
          <a:lstStyle/>
          <a:p>
            <a:r>
              <a:rPr lang="fr-BE" dirty="0" smtClean="0"/>
              <a:t>Conclusion générale</a:t>
            </a:r>
            <a:endParaRPr lang="fr-BE" dirty="0"/>
          </a:p>
        </p:txBody>
      </p:sp>
      <p:sp>
        <p:nvSpPr>
          <p:cNvPr id="4" name="Triangle isocèle 3"/>
          <p:cNvSpPr/>
          <p:nvPr/>
        </p:nvSpPr>
        <p:spPr>
          <a:xfrm>
            <a:off x="8294589" y="4794103"/>
            <a:ext cx="1620982" cy="123028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7941301" y="4424771"/>
            <a:ext cx="2664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Pratiques de inspecteurs 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9790839" y="6024387"/>
            <a:ext cx="203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Pratiques régulées</a:t>
            </a:r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6166532" y="6024387"/>
            <a:ext cx="2237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Régulations formelles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1377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65784" y="1259470"/>
            <a:ext cx="10595762" cy="782730"/>
          </a:xfrm>
        </p:spPr>
        <p:txBody>
          <a:bodyPr/>
          <a:lstStyle/>
          <a:p>
            <a:r>
              <a:rPr lang="en-US" dirty="0" smtClean="0"/>
              <a:t>Questions, feedbacks, </a:t>
            </a:r>
            <a:r>
              <a:rPr lang="fr-BE" dirty="0" smtClean="0"/>
              <a:t>conseils</a:t>
            </a:r>
            <a:r>
              <a:rPr lang="en-US" dirty="0" smtClean="0"/>
              <a:t>…  </a:t>
            </a:r>
            <a:endParaRPr lang="en-US" dirty="0"/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1526737" y="349828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Simon Wuidar – </a:t>
            </a:r>
            <a:r>
              <a:rPr lang="fr-B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Université de Liège &amp; HEC Liège</a:t>
            </a:r>
          </a:p>
          <a:p>
            <a:pPr marL="0" indent="0" algn="ctr">
              <a:buNone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simon.wuidar@uliege.be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algn="ctr">
              <a:buNone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+32 4 978 850 70 (WhatsApp)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1648657" y="3259788"/>
            <a:ext cx="8900160" cy="174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07" y="5413801"/>
            <a:ext cx="2134035" cy="933641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381" y="5654431"/>
            <a:ext cx="3281297" cy="4523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6254" y="5413801"/>
            <a:ext cx="2541556" cy="86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74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617052" y="1335453"/>
            <a:ext cx="11220272" cy="50822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REGULATINGWORK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(4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thèses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: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étude comparative 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</a:t>
            </a:r>
            <a:r>
              <a:rPr lang="fr-F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régulation du travail 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secteurs de la </a:t>
            </a:r>
            <a:r>
              <a:rPr lang="fr-F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du </a:t>
            </a:r>
            <a:r>
              <a:rPr lang="fr-F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fr-F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Belgique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au </a:t>
            </a:r>
            <a:r>
              <a:rPr lang="fr-FR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Cameroun.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Préoccupations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Régulation de ces deux secteurs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abordée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travers </a:t>
            </a: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trois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questions : </a:t>
            </a:r>
          </a:p>
          <a:p>
            <a:pPr lvl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fr-BE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</a:t>
            </a:r>
            <a:r>
              <a:rPr lang="fr-BE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l’état</a:t>
            </a:r>
            <a:r>
              <a:rPr lang="fr-BE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régule ces </a:t>
            </a:r>
            <a:r>
              <a:rPr lang="fr-BE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secteurs ?</a:t>
            </a:r>
            <a:endParaRPr lang="fr-BE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fr-B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Comment les </a:t>
            </a:r>
            <a:r>
              <a:rPr lang="fr-B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acteurs eux-mêmes </a:t>
            </a:r>
            <a:r>
              <a:rPr lang="fr-B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régulent leurs </a:t>
            </a:r>
            <a:r>
              <a:rPr lang="fr-B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activités ? </a:t>
            </a:r>
            <a:endParaRPr lang="fr-B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fr-BE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 </a:t>
            </a:r>
            <a:r>
              <a:rPr lang="fr-BE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formes de travail </a:t>
            </a:r>
            <a:r>
              <a:rPr lang="fr-BE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résultent de </a:t>
            </a:r>
            <a:r>
              <a:rPr lang="fr-B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ces interactions ? </a:t>
            </a:r>
            <a:endParaRPr lang="fr-BE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fr-B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BE" sz="20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dépasser la </a:t>
            </a:r>
            <a:r>
              <a:rPr lang="fr-BE" sz="20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dualité entre le formel et l’informel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lorsque l’on aborde la question des formes </a:t>
            </a:r>
            <a:r>
              <a:rPr lang="fr-BE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d’emploi.</a:t>
            </a:r>
            <a:endParaRPr lang="fr-BE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fr-BE" sz="24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Premier axe </a:t>
            </a:r>
            <a:r>
              <a:rPr lang="fr-B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rôle de l’état dans la régulation du secteur de la </a:t>
            </a:r>
            <a:r>
              <a:rPr lang="fr-B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construction. </a:t>
            </a:r>
            <a:endParaRPr lang="fr-BE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00856" y="450140"/>
            <a:ext cx="10953340" cy="782730"/>
          </a:xfrm>
        </p:spPr>
        <p:txBody>
          <a:bodyPr/>
          <a:lstStyle/>
          <a:p>
            <a:pPr algn="l"/>
            <a:r>
              <a:rPr lang="fr-BE" sz="3600" b="0" i="1" dirty="0" smtClean="0"/>
              <a:t>Pourquoi une étude des inspections de </a:t>
            </a:r>
            <a:r>
              <a:rPr lang="fr-BE" sz="3600" b="0" i="1" dirty="0" smtClean="0"/>
              <a:t>chantier ?  </a:t>
            </a:r>
            <a:endParaRPr lang="fr-BE" sz="3600" b="0" i="1" dirty="0"/>
          </a:p>
        </p:txBody>
      </p:sp>
    </p:spTree>
    <p:extLst>
      <p:ext uri="{BB962C8B-B14F-4D97-AF65-F5344CB8AC3E}">
        <p14:creationId xmlns:p14="http://schemas.microsoft.com/office/powerpoint/2010/main" val="92168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28285" y="330727"/>
            <a:ext cx="10595762" cy="782730"/>
          </a:xfrm>
        </p:spPr>
        <p:txBody>
          <a:bodyPr/>
          <a:lstStyle/>
          <a:p>
            <a:r>
              <a:rPr lang="fr-BE" dirty="0" smtClean="0"/>
              <a:t>2 terrains </a:t>
            </a:r>
            <a:endParaRPr lang="fr-BE" dirty="0"/>
          </a:p>
        </p:txBody>
      </p:sp>
      <p:sp>
        <p:nvSpPr>
          <p:cNvPr id="4" name="Ellipse 3"/>
          <p:cNvSpPr/>
          <p:nvPr/>
        </p:nvSpPr>
        <p:spPr>
          <a:xfrm>
            <a:off x="4679964" y="1632856"/>
            <a:ext cx="2648857" cy="10595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800" b="1" dirty="0" smtClean="0"/>
              <a:t>Etat</a:t>
            </a:r>
            <a:endParaRPr lang="fr-BE" b="1" dirty="0"/>
          </a:p>
        </p:txBody>
      </p:sp>
      <p:sp>
        <p:nvSpPr>
          <p:cNvPr id="5" name="Ellipse 4"/>
          <p:cNvSpPr/>
          <p:nvPr/>
        </p:nvSpPr>
        <p:spPr>
          <a:xfrm>
            <a:off x="4679964" y="5078909"/>
            <a:ext cx="2648857" cy="105954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b="1" dirty="0" smtClean="0"/>
              <a:t>Secteur de la construction</a:t>
            </a:r>
            <a:endParaRPr lang="fr-BE" sz="2400" b="1" dirty="0"/>
          </a:p>
        </p:txBody>
      </p:sp>
      <p:sp>
        <p:nvSpPr>
          <p:cNvPr id="8" name="Flèche courbée vers la gauche 7"/>
          <p:cNvSpPr/>
          <p:nvPr/>
        </p:nvSpPr>
        <p:spPr>
          <a:xfrm flipH="1">
            <a:off x="4042225" y="2481942"/>
            <a:ext cx="623221" cy="2826657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9" name="Flèche courbée vers la gauche 8"/>
          <p:cNvSpPr/>
          <p:nvPr/>
        </p:nvSpPr>
        <p:spPr>
          <a:xfrm>
            <a:off x="7343336" y="2481943"/>
            <a:ext cx="631372" cy="2826656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652205" y="3532818"/>
            <a:ext cx="2704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dirty="0" smtClean="0"/>
              <a:t>Interactions entre fonctionnaires et usagers </a:t>
            </a:r>
            <a:endParaRPr lang="fr-BE" b="1" dirty="0"/>
          </a:p>
        </p:txBody>
      </p:sp>
      <p:sp>
        <p:nvSpPr>
          <p:cNvPr id="15" name="Pentagone 14"/>
          <p:cNvSpPr/>
          <p:nvPr/>
        </p:nvSpPr>
        <p:spPr>
          <a:xfrm>
            <a:off x="1543827" y="3068454"/>
            <a:ext cx="2167822" cy="1447800"/>
          </a:xfrm>
          <a:prstGeom prst="homePlat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b="1" dirty="0" smtClean="0"/>
              <a:t>L’inspection du </a:t>
            </a:r>
            <a:r>
              <a:rPr lang="fr-BE" b="1" dirty="0" smtClean="0"/>
              <a:t>travail </a:t>
            </a:r>
            <a:endParaRPr lang="fr-BE" b="1" dirty="0"/>
          </a:p>
        </p:txBody>
      </p:sp>
      <p:sp>
        <p:nvSpPr>
          <p:cNvPr id="16" name="Pentagone 15"/>
          <p:cNvSpPr/>
          <p:nvPr/>
        </p:nvSpPr>
        <p:spPr>
          <a:xfrm flipH="1">
            <a:off x="8234933" y="3068454"/>
            <a:ext cx="2314533" cy="1447800"/>
          </a:xfrm>
          <a:prstGeom prst="homePlat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b="1" dirty="0" smtClean="0"/>
              <a:t>Les services d’urbanisme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29075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7035" y="365840"/>
            <a:ext cx="6003471" cy="251970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796" y="599061"/>
            <a:ext cx="5916142" cy="180547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013" y="2834922"/>
            <a:ext cx="8934450" cy="1876425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8036" y="4228028"/>
            <a:ext cx="4378854" cy="229902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5502" y="4660724"/>
            <a:ext cx="3801533" cy="1954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92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706277" y="1279236"/>
            <a:ext cx="10784920" cy="519083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fr-BE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Deux problèmes récurrents dans le secteur de la construction : </a:t>
            </a:r>
            <a:r>
              <a:rPr lang="fr-BE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fraudes sociales</a:t>
            </a:r>
            <a:r>
              <a:rPr lang="fr-BE" sz="32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BE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sécurité au travail</a:t>
            </a:r>
            <a:endParaRPr lang="fr-FR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fr-FR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dumping social est devenu un véritable business </a:t>
            </a:r>
            <a:r>
              <a:rPr lang="fr-FR" sz="20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model en Belgique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» (Permanent syndical, 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secteur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 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construction)</a:t>
            </a:r>
          </a:p>
          <a:p>
            <a:pPr marL="457200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fr-BE" sz="2000" b="1" u="sng" dirty="0" smtClean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fr-FR" sz="20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fr-FR" sz="20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Les statistiques montrent toutes que les accidents diminuent… Mais il ne faut pas s’y fier, la réalité </a:t>
            </a:r>
            <a:r>
              <a:rPr lang="fr-FR" sz="20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 </a:t>
            </a:r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 différente »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(Employé de la fédération de la construction)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fr-BE" sz="2000" dirty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fr-BE" sz="2000" dirty="0" smtClean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fr-BE" sz="2000" dirty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00856" y="183251"/>
            <a:ext cx="10595762" cy="782730"/>
          </a:xfrm>
        </p:spPr>
        <p:txBody>
          <a:bodyPr/>
          <a:lstStyle/>
          <a:p>
            <a:r>
              <a:rPr lang="fr-BE" dirty="0" smtClean="0"/>
              <a:t>Contexte et revue de la littérature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8328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9042" y="374703"/>
            <a:ext cx="10695068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fr-FR" sz="2600" b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Face à ces problèmes, l’</a:t>
            </a:r>
            <a:r>
              <a:rPr lang="fr-FR" sz="2600" b="1" u="sng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état </a:t>
            </a:r>
            <a:r>
              <a:rPr lang="fr-FR" sz="2600" b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s’appuie sur des </a:t>
            </a:r>
            <a:r>
              <a:rPr lang="fr-FR" sz="2600" b="1" u="sng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inspecteurs du </a:t>
            </a:r>
            <a:r>
              <a:rPr lang="fr-FR" sz="2600" b="1" u="sng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travail </a:t>
            </a:r>
            <a:r>
              <a:rPr lang="fr-FR" sz="2600" b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de différentes </a:t>
            </a:r>
            <a:r>
              <a:rPr lang="fr-FR" sz="2600" b="1" u="sng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administrations</a:t>
            </a:r>
            <a:r>
              <a:rPr lang="fr-FR" sz="2600" b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5" t="11704" r="5794" b="22979"/>
          <a:stretch/>
        </p:blipFill>
        <p:spPr>
          <a:xfrm>
            <a:off x="1408711" y="2396859"/>
            <a:ext cx="1912706" cy="583019"/>
          </a:xfrm>
          <a:prstGeom prst="rect">
            <a:avLst/>
          </a:prstGeom>
        </p:spPr>
      </p:pic>
      <p:sp>
        <p:nvSpPr>
          <p:cNvPr id="10" name="AutoShape 4" descr="Le Roi visite l&amp;#39;ONSS – 75 ans de la sécurité socia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2" t="16832" r="2007" b="15613"/>
          <a:stretch/>
        </p:blipFill>
        <p:spPr>
          <a:xfrm>
            <a:off x="3635880" y="2483084"/>
            <a:ext cx="2172416" cy="496794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462" y="5045381"/>
            <a:ext cx="1960955" cy="554248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837" y="5045381"/>
            <a:ext cx="1809877" cy="61334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66887" y="1563625"/>
            <a:ext cx="351049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</a:pP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Pour la fraude sociale : </a:t>
            </a:r>
            <a:endParaRPr lang="fr-BE" sz="2400" dirty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40516" y="1563625"/>
            <a:ext cx="255128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</a:pP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Pour la sécurité : </a:t>
            </a:r>
            <a:endParaRPr lang="fr-BE" sz="2400" dirty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288" y="3157434"/>
            <a:ext cx="2042447" cy="112334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611" y="3161232"/>
            <a:ext cx="1930727" cy="1061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99042" y="2207024"/>
            <a:ext cx="5246158" cy="4110025"/>
          </a:xfrm>
          <a:prstGeom prst="rect">
            <a:avLst/>
          </a:prstGeom>
          <a:noFill/>
          <a:ln w="2857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92204" y="5917023"/>
            <a:ext cx="2385063" cy="80005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5" t="11704" r="5794" b="22979"/>
          <a:stretch/>
        </p:blipFill>
        <p:spPr>
          <a:xfrm>
            <a:off x="8114310" y="2411163"/>
            <a:ext cx="1912706" cy="583019"/>
          </a:xfrm>
          <a:prstGeom prst="rect">
            <a:avLst/>
          </a:prstGeom>
        </p:spPr>
      </p:pic>
      <p:sp>
        <p:nvSpPr>
          <p:cNvPr id="14" name="Ellipse 13"/>
          <p:cNvSpPr/>
          <p:nvPr/>
        </p:nvSpPr>
        <p:spPr>
          <a:xfrm>
            <a:off x="3522133" y="2299216"/>
            <a:ext cx="2523067" cy="86452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9" name="Ellipse 18"/>
          <p:cNvSpPr/>
          <p:nvPr/>
        </p:nvSpPr>
        <p:spPr>
          <a:xfrm>
            <a:off x="1103530" y="2284832"/>
            <a:ext cx="2523067" cy="86452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0" name="Ellipse 19"/>
          <p:cNvSpPr/>
          <p:nvPr/>
        </p:nvSpPr>
        <p:spPr>
          <a:xfrm>
            <a:off x="7902263" y="2295292"/>
            <a:ext cx="2523067" cy="86452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4269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2" grpId="0" animBg="1"/>
      <p:bldP spid="14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6951" y="200793"/>
            <a:ext cx="10642600" cy="665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2400" b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Position complexe 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des inspecteurs : incarnation du pouvoir sanctionnateur, représentant de valeurs publiques, 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fonctionnaire… </a:t>
            </a:r>
            <a:endParaRPr lang="fr-BE" sz="2400" dirty="0" smtClean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Les inspecteurs sont des </a:t>
            </a:r>
            <a:r>
              <a:rPr lang="fr-BE" sz="2400" i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“</a:t>
            </a:r>
            <a:r>
              <a:rPr lang="fr-BE" sz="2400" b="1" i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Street-</a:t>
            </a:r>
            <a:r>
              <a:rPr lang="fr-BE" sz="2400" b="1" i="1" dirty="0" err="1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level</a:t>
            </a:r>
            <a:r>
              <a:rPr lang="fr-BE" sz="2400" b="1" i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 </a:t>
            </a:r>
            <a:r>
              <a:rPr lang="fr-BE" sz="2400" b="1" i="1" dirty="0" err="1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bureaucrats</a:t>
            </a:r>
            <a:r>
              <a:rPr lang="fr-BE" sz="2400" i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” 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(SLB)</a:t>
            </a:r>
            <a:r>
              <a:rPr lang="fr-BE" sz="2400" i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 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(</a:t>
            </a:r>
            <a:r>
              <a:rPr lang="fr-BE" sz="2400" dirty="0" err="1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Lipsky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, 1989, 2010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)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Ils 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détiennent 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un </a:t>
            </a:r>
            <a:r>
              <a:rPr lang="fr-BE" sz="2400" b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pouvoir </a:t>
            </a:r>
            <a:r>
              <a:rPr lang="fr-BE" sz="2400" b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d’injonction 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(agents 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assermentés – code pénal social), 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mais surtout un </a:t>
            </a:r>
            <a:r>
              <a:rPr lang="fr-BE" sz="2400" b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pouvoir d’appréciation 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(Van de </a:t>
            </a:r>
            <a:r>
              <a:rPr lang="fr-BE" sz="2400" dirty="0" err="1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Walle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 &amp; </a:t>
            </a:r>
            <a:r>
              <a:rPr lang="fr-BE" sz="2400" dirty="0" err="1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Raaphorst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, 2018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)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Deux concepts clés dans cette littérature : l’</a:t>
            </a:r>
            <a:r>
              <a:rPr lang="fr-BE" sz="2400" i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 </a:t>
            </a:r>
            <a:r>
              <a:rPr lang="fr-BE" sz="2400" i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“</a:t>
            </a:r>
            <a:r>
              <a:rPr lang="fr-BE" sz="2400" b="1" i="1" dirty="0" err="1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enforcement</a:t>
            </a:r>
            <a:r>
              <a:rPr lang="fr-BE" sz="2400" i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” 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et le </a:t>
            </a:r>
            <a:r>
              <a:rPr lang="fr-BE" sz="2400" i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“</a:t>
            </a:r>
            <a:r>
              <a:rPr lang="fr-BE" sz="2400" b="1" i="1" dirty="0" err="1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decision</a:t>
            </a:r>
            <a:r>
              <a:rPr lang="fr-BE" sz="2400" b="1" i="1" dirty="0" err="1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-</a:t>
            </a:r>
            <a:r>
              <a:rPr lang="fr-BE" sz="2400" b="1" i="1" dirty="0" err="1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making</a:t>
            </a:r>
            <a:r>
              <a:rPr lang="fr-BE" sz="2400" b="1" i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 </a:t>
            </a:r>
            <a:r>
              <a:rPr lang="fr-BE" sz="2400" b="1" i="1" dirty="0" err="1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process</a:t>
            </a:r>
            <a:r>
              <a:rPr lang="fr-BE" sz="2400" i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” </a:t>
            </a:r>
            <a:endParaRPr lang="fr-BE" sz="2400" dirty="0" smtClean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2400" b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Trois </a:t>
            </a:r>
            <a:r>
              <a:rPr lang="fr-BE" sz="2400" b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étapes 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caractérisent 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le 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processus </a:t>
            </a:r>
            <a:r>
              <a:rPr lang="fr-BE" sz="2400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décisionnel des SLB 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(Van de </a:t>
            </a:r>
            <a:r>
              <a:rPr lang="fr-BE" sz="2400" dirty="0" err="1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Walle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 &amp; </a:t>
            </a:r>
            <a:r>
              <a:rPr lang="fr-BE" sz="2400" dirty="0" err="1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Raaphorst</a:t>
            </a:r>
            <a:r>
              <a:rPr lang="fr-BE" sz="2400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, 2018) : 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fr-BE" b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Récolte </a:t>
            </a:r>
            <a:r>
              <a:rPr lang="fr-BE" b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d’informations </a:t>
            </a:r>
            <a:r>
              <a:rPr lang="fr-BE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  </a:t>
            </a:r>
            <a:endParaRPr lang="fr-BE" dirty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fr-BE" b="1" dirty="0" smtClean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Interprétation de la situation </a:t>
            </a:r>
            <a:endParaRPr lang="fr-BE" dirty="0">
              <a:latin typeface="Arial" panose="020B0604020202020204" pitchFamily="34" charset="0"/>
              <a:ea typeface="Tahoma" charset="0"/>
              <a:cs typeface="Arial" panose="020B0604020202020204" pitchFamily="34" charset="0"/>
            </a:endParaRP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fr-BE" b="1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Action/décision </a:t>
            </a:r>
            <a:r>
              <a:rPr lang="fr-BE" dirty="0">
                <a:latin typeface="Arial" panose="020B0604020202020204" pitchFamily="34" charset="0"/>
                <a:ea typeface="Tahoma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486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00938" y="155697"/>
            <a:ext cx="10595762" cy="782730"/>
          </a:xfrm>
        </p:spPr>
        <p:txBody>
          <a:bodyPr/>
          <a:lstStyle/>
          <a:p>
            <a:r>
              <a:rPr lang="fr-BE" dirty="0" smtClean="0"/>
              <a:t>Question </a:t>
            </a:r>
            <a:r>
              <a:rPr lang="fr-BE" dirty="0" smtClean="0"/>
              <a:t>de recherche</a:t>
            </a:r>
            <a:endParaRPr lang="fr-BE" dirty="0"/>
          </a:p>
        </p:txBody>
      </p:sp>
      <p:sp>
        <p:nvSpPr>
          <p:cNvPr id="4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690954" y="1527371"/>
            <a:ext cx="10969031" cy="163146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fr-FR" sz="2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les inspecteurs du travail </a:t>
            </a:r>
            <a:r>
              <a:rPr lang="fr-FR" sz="2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font-ils</a:t>
            </a:r>
            <a:r>
              <a:rPr lang="fr-FR" sz="2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face au </a:t>
            </a:r>
            <a:r>
              <a:rPr lang="fr-FR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contraintes </a:t>
            </a:r>
            <a:r>
              <a:rPr lang="fr-FR" sz="2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secteur belge de la construction pour faire </a:t>
            </a:r>
            <a:r>
              <a:rPr lang="fr-FR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respecter la législation</a:t>
            </a:r>
            <a:r>
              <a:rPr lang="fr-FR" sz="2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matière de </a:t>
            </a:r>
            <a:r>
              <a:rPr lang="fr-FR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sécurité</a:t>
            </a:r>
            <a:r>
              <a:rPr lang="fr-FR" sz="2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de lutte contre la </a:t>
            </a:r>
            <a:r>
              <a:rPr lang="fr-FR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fraude</a:t>
            </a:r>
            <a:r>
              <a:rPr lang="fr-FR" sz="2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sociale</a:t>
            </a:r>
            <a:r>
              <a:rPr lang="fr-FR" sz="2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2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73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38731" y="77564"/>
            <a:ext cx="10595762" cy="782730"/>
          </a:xfrm>
        </p:spPr>
        <p:txBody>
          <a:bodyPr/>
          <a:lstStyle/>
          <a:p>
            <a:r>
              <a:rPr lang="fr-BE" sz="3600" dirty="0" smtClean="0"/>
              <a:t>Méthodologie</a:t>
            </a:r>
            <a:endParaRPr lang="fr-BE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158366"/>
              </p:ext>
            </p:extLst>
          </p:nvPr>
        </p:nvGraphicFramePr>
        <p:xfrm>
          <a:off x="1801747" y="1471055"/>
          <a:ext cx="5135951" cy="2299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75034">
                  <a:extLst>
                    <a:ext uri="{9D8B030D-6E8A-4147-A177-3AD203B41FA5}">
                      <a16:colId xmlns:a16="http://schemas.microsoft.com/office/drawing/2014/main" val="2528071877"/>
                    </a:ext>
                  </a:extLst>
                </a:gridCol>
                <a:gridCol w="2377956">
                  <a:extLst>
                    <a:ext uri="{9D8B030D-6E8A-4147-A177-3AD203B41FA5}">
                      <a16:colId xmlns:a16="http://schemas.microsoft.com/office/drawing/2014/main" val="3058146360"/>
                    </a:ext>
                  </a:extLst>
                </a:gridCol>
                <a:gridCol w="706578">
                  <a:extLst>
                    <a:ext uri="{9D8B030D-6E8A-4147-A177-3AD203B41FA5}">
                      <a16:colId xmlns:a16="http://schemas.microsoft.com/office/drawing/2014/main" val="2469356137"/>
                    </a:ext>
                  </a:extLst>
                </a:gridCol>
                <a:gridCol w="676383">
                  <a:extLst>
                    <a:ext uri="{9D8B030D-6E8A-4147-A177-3AD203B41FA5}">
                      <a16:colId xmlns:a16="http://schemas.microsoft.com/office/drawing/2014/main" val="3657567161"/>
                    </a:ext>
                  </a:extLst>
                </a:gridCol>
              </a:tblGrid>
              <a:tr h="412693"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dirty="0" smtClean="0"/>
                        <a:t>Public </a:t>
                      </a:r>
                      <a:endParaRPr lang="en-US" sz="14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noProof="0" dirty="0" smtClean="0"/>
                        <a:t>Précisions</a:t>
                      </a:r>
                      <a:r>
                        <a:rPr lang="en-US" sz="1400" noProof="0" dirty="0" smtClean="0"/>
                        <a:t> </a:t>
                      </a:r>
                      <a:endParaRPr lang="en-US" sz="14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dirty="0" smtClean="0"/>
                        <a:t>n</a:t>
                      </a:r>
                      <a:endParaRPr lang="en-US" sz="14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 smtClean="0"/>
                        <a:t>Total</a:t>
                      </a:r>
                      <a:endParaRPr lang="en-US" sz="16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4815121"/>
                  </a:ext>
                </a:extLst>
              </a:tr>
              <a:tr h="676718"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“</a:t>
                      </a:r>
                      <a:r>
                        <a:rPr lang="fr-FR" sz="1200" b="1" noProof="0" dirty="0" smtClean="0"/>
                        <a:t>Acteurs institutionnels</a:t>
                      </a:r>
                      <a:r>
                        <a:rPr lang="fr-FR" sz="1200" b="1" baseline="0" noProof="0" dirty="0" smtClean="0"/>
                        <a:t>” </a:t>
                      </a:r>
                      <a:endParaRPr lang="fr-FR" sz="12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noProof="0" dirty="0" smtClean="0"/>
                        <a:t>Membres</a:t>
                      </a:r>
                      <a:r>
                        <a:rPr lang="fr-FR" sz="1200" baseline="0" noProof="0" dirty="0" smtClean="0"/>
                        <a:t> de s</a:t>
                      </a:r>
                      <a:r>
                        <a:rPr lang="fr-FR" sz="1200" noProof="0" dirty="0" smtClean="0"/>
                        <a:t>yndicats, juges du travail, associations professionnelles, entrepreneurs, journalistes, etc. 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10</a:t>
                      </a:r>
                      <a:endParaRPr lang="en-US" sz="1200" b="1" noProof="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/>
                        <a:t>37</a:t>
                      </a:r>
                      <a:endParaRPr lang="en-US" sz="1400" b="1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2697020"/>
                  </a:ext>
                </a:extLst>
              </a:tr>
              <a:tr h="290021">
                <a:tc rowSpan="3">
                  <a:txBody>
                    <a:bodyPr/>
                    <a:lstStyle/>
                    <a:p>
                      <a:pPr algn="ctr"/>
                      <a:r>
                        <a:rPr lang="fr-BE" sz="1800" b="1" noProof="0" dirty="0" smtClean="0"/>
                        <a:t>Inspecteurs</a:t>
                      </a:r>
                      <a:endParaRPr lang="fr-BE" sz="18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Multiples services </a:t>
                      </a:r>
                      <a:r>
                        <a:rPr lang="en-US" sz="1200" noProof="0" dirty="0" err="1" smtClean="0"/>
                        <a:t>d'inspection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7</a:t>
                      </a:r>
                      <a:endParaRPr lang="en-US" sz="1200" b="1" noProof="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0388039"/>
                  </a:ext>
                </a:extLst>
              </a:tr>
              <a:tr h="483369"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 smtClean="0"/>
                        <a:t>Contrôle des </a:t>
                      </a:r>
                      <a:r>
                        <a:rPr lang="fr-FR" sz="1200" b="1" noProof="0" dirty="0" smtClean="0"/>
                        <a:t>lois sociales </a:t>
                      </a:r>
                      <a:r>
                        <a:rPr lang="fr-FR" sz="1200" noProof="0" dirty="0" smtClean="0"/>
                        <a:t>(réseaux de fraude et travailleurs détachés)</a:t>
                      </a:r>
                      <a:endParaRPr lang="en-U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15</a:t>
                      </a:r>
                      <a:endParaRPr lang="en-US" sz="1200" b="1" noProof="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2704061"/>
                  </a:ext>
                </a:extLst>
              </a:tr>
              <a:tr h="290021"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noProof="0" dirty="0" smtClean="0"/>
                        <a:t>Inspecteurs du </a:t>
                      </a:r>
                      <a:r>
                        <a:rPr lang="fr-FR" sz="1200" b="1" noProof="0" dirty="0" smtClean="0"/>
                        <a:t>bien-être au travail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5</a:t>
                      </a:r>
                      <a:endParaRPr lang="en-US" sz="1200" b="1" noProof="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1094780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7823800" y="1020788"/>
            <a:ext cx="3186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dirty="0" smtClean="0">
                <a:latin typeface="Arial" panose="020B0604020202020204" pitchFamily="34" charset="0"/>
                <a:cs typeface="Arial" panose="020B0604020202020204" pitchFamily="34" charset="0"/>
              </a:rPr>
              <a:t>Observations</a:t>
            </a:r>
            <a:r>
              <a:rPr lang="fr-BE" dirty="0" smtClean="0">
                <a:latin typeface="Arial" panose="020B0604020202020204" pitchFamily="34" charset="0"/>
                <a:cs typeface="Arial" panose="020B0604020202020204" pitchFamily="34" charset="0"/>
              </a:rPr>
              <a:t> participantes :</a:t>
            </a:r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879109" y="1016197"/>
            <a:ext cx="3089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dirty="0" smtClean="0">
                <a:latin typeface="Arial" panose="020B0604020202020204" pitchFamily="34" charset="0"/>
                <a:cs typeface="Arial" panose="020B0604020202020204" pitchFamily="34" charset="0"/>
              </a:rPr>
              <a:t>Entretiens</a:t>
            </a:r>
            <a:r>
              <a:rPr lang="fr-BE" dirty="0" smtClean="0">
                <a:latin typeface="Arial" panose="020B0604020202020204" pitchFamily="34" charset="0"/>
                <a:cs typeface="Arial" panose="020B0604020202020204" pitchFamily="34" charset="0"/>
              </a:rPr>
              <a:t> semi-structurés :</a:t>
            </a:r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472436"/>
              </p:ext>
            </p:extLst>
          </p:nvPr>
        </p:nvGraphicFramePr>
        <p:xfrm>
          <a:off x="7168359" y="1401387"/>
          <a:ext cx="4497754" cy="2438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43538">
                  <a:extLst>
                    <a:ext uri="{9D8B030D-6E8A-4147-A177-3AD203B41FA5}">
                      <a16:colId xmlns:a16="http://schemas.microsoft.com/office/drawing/2014/main" val="2528071877"/>
                    </a:ext>
                  </a:extLst>
                </a:gridCol>
                <a:gridCol w="2954216">
                  <a:extLst>
                    <a:ext uri="{9D8B030D-6E8A-4147-A177-3AD203B41FA5}">
                      <a16:colId xmlns:a16="http://schemas.microsoft.com/office/drawing/2014/main" val="3058146360"/>
                    </a:ext>
                  </a:extLst>
                </a:gridCol>
              </a:tblGrid>
              <a:tr h="455487">
                <a:tc>
                  <a:txBody>
                    <a:bodyPr/>
                    <a:lstStyle/>
                    <a:p>
                      <a:pPr algn="ctr"/>
                      <a:r>
                        <a:rPr lang="fr-BE" sz="1400" noProof="0" dirty="0" smtClean="0"/>
                        <a:t>Types</a:t>
                      </a:r>
                      <a:r>
                        <a:rPr lang="fr-BE" sz="1400" baseline="0" noProof="0" dirty="0" smtClean="0"/>
                        <a:t> </a:t>
                      </a:r>
                      <a:r>
                        <a:rPr lang="fr-BE" sz="1400" noProof="0" dirty="0" smtClean="0"/>
                        <a:t>d’observation</a:t>
                      </a:r>
                      <a:endParaRPr lang="fr-BE" sz="14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noProof="0" dirty="0" smtClean="0"/>
                        <a:t>Précisions</a:t>
                      </a:r>
                      <a:endParaRPr lang="fr-BE" sz="140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4815121"/>
                  </a:ext>
                </a:extLst>
              </a:tr>
              <a:tr h="562660"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 smtClean="0"/>
                        <a:t>Inspections sur site</a:t>
                      </a:r>
                      <a:endParaRPr lang="en-US" sz="18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noProof="0" dirty="0" smtClean="0"/>
                        <a:t>Participation à </a:t>
                      </a:r>
                      <a:r>
                        <a:rPr lang="fr-FR" sz="1200" b="1" noProof="0" dirty="0" smtClean="0"/>
                        <a:t>8 journées d'inspection </a:t>
                      </a:r>
                      <a:r>
                        <a:rPr lang="fr-FR" sz="1200" noProof="0" dirty="0" smtClean="0"/>
                        <a:t>(fraude sociale et bien-être au travail) - visite de </a:t>
                      </a:r>
                      <a:r>
                        <a:rPr lang="fr-FR" sz="1200" b="1" noProof="0" dirty="0" smtClean="0"/>
                        <a:t>18 chantiers de construction </a:t>
                      </a:r>
                      <a:endParaRPr lang="en-US" sz="14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2697020"/>
                  </a:ext>
                </a:extLst>
              </a:tr>
              <a:tr h="562660"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Audiences au tribunal</a:t>
                      </a:r>
                      <a:endParaRPr lang="en-US" sz="12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noProof="0" dirty="0" smtClean="0"/>
                        <a:t>Participation à </a:t>
                      </a:r>
                      <a:r>
                        <a:rPr lang="fr-FR" sz="1200" b="1" noProof="0" dirty="0" smtClean="0"/>
                        <a:t>2 procès </a:t>
                      </a:r>
                      <a:r>
                        <a:rPr lang="fr-FR" sz="1200" noProof="0" dirty="0" smtClean="0"/>
                        <a:t>pour comprendre les conséquences juridiques d'une inspection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388039"/>
                  </a:ext>
                </a:extLst>
              </a:tr>
              <a:tr h="562660"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Tables rondes</a:t>
                      </a:r>
                      <a:endParaRPr lang="en-US" sz="12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noProof="0" dirty="0" smtClean="0"/>
                        <a:t>Participation à </a:t>
                      </a:r>
                      <a:r>
                        <a:rPr lang="fr-FR" sz="1200" b="1" noProof="0" dirty="0" smtClean="0"/>
                        <a:t>deux tables rondes sur la fraude sociale organisée </a:t>
                      </a:r>
                      <a:r>
                        <a:rPr lang="fr-FR" sz="1200" noProof="0" dirty="0" smtClean="0"/>
                        <a:t>et le rôle des inspecteurs </a:t>
                      </a:r>
                      <a:endParaRPr lang="en-US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314415"/>
                  </a:ext>
                </a:extLst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66351" y="858100"/>
            <a:ext cx="2099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Collecte</a:t>
            </a:r>
            <a:r>
              <a:rPr lang="fr-BE" b="1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fr-B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7103" y="3855645"/>
            <a:ext cx="4160790" cy="2841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BE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fr-BE" b="1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Identification des contraintes des inspecteurs  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BE" sz="1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ière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étape du codage: </a:t>
            </a:r>
            <a:r>
              <a:rPr lang="fr-BE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fr-BE" sz="1600" b="1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get</a:t>
            </a:r>
            <a:r>
              <a:rPr lang="fr-BE" sz="1600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600" b="1" i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lost</a:t>
            </a:r>
            <a:r>
              <a:rPr lang="fr-BE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(Gioia, 2004)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BE" sz="1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ième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étape: </a:t>
            </a:r>
            <a:r>
              <a:rPr lang="fr-B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sélection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(théorie + choix selon les contraintes) 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fr-BE" sz="1600" b="1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catégories</a:t>
            </a: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(Blais &amp; Martineau, 2006)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fr-BE" sz="1600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ième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étape: </a:t>
            </a:r>
            <a:r>
              <a:rPr lang="fr-BE" sz="1600" b="1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dimensions</a:t>
            </a:r>
            <a:r>
              <a:rPr lang="fr-BE" sz="16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(Gioia, Corley &amp; Hamilton, 2012)</a:t>
            </a:r>
            <a:endParaRPr lang="fr-B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482503797"/>
              </p:ext>
            </p:extLst>
          </p:nvPr>
        </p:nvGraphicFramePr>
        <p:xfrm>
          <a:off x="3961204" y="3884107"/>
          <a:ext cx="8315563" cy="3155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496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Graphic spid="10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5930</TotalTime>
  <Words>2235</Words>
  <Application>Microsoft Office PowerPoint</Application>
  <PresentationFormat>Grand écran</PresentationFormat>
  <Paragraphs>226</Paragraphs>
  <Slides>18</Slides>
  <Notes>8</Notes>
  <HiddenSlides>1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Roboto Light</vt:lpstr>
      <vt:lpstr>Tahoma</vt:lpstr>
      <vt:lpstr>Times New Roman</vt:lpstr>
      <vt:lpstr>Wingdings</vt:lpstr>
      <vt:lpstr>Thème Office</vt:lpstr>
      <vt:lpstr>Contrôle du travail, contrôle au travail : autonomie, régulation et outils Centre Metices, ULB 19 Octobre 2021</vt:lpstr>
      <vt:lpstr>Pourquoi une étude des inspections de chantier ?  </vt:lpstr>
      <vt:lpstr>2 terrains </vt:lpstr>
      <vt:lpstr>Présentation PowerPoint</vt:lpstr>
      <vt:lpstr>Contexte et revue de la littérature</vt:lpstr>
      <vt:lpstr>Présentation PowerPoint</vt:lpstr>
      <vt:lpstr>Présentation PowerPoint</vt:lpstr>
      <vt:lpstr>Question de recherche</vt:lpstr>
      <vt:lpstr>Méthodologie</vt:lpstr>
      <vt:lpstr>Résulats (1) - Des contraintes aux incertitudes… </vt:lpstr>
      <vt:lpstr>Résultats (2) </vt:lpstr>
      <vt:lpstr>Résultats (3) </vt:lpstr>
      <vt:lpstr>Résultats (4) </vt:lpstr>
      <vt:lpstr>Résultats (5)</vt:lpstr>
      <vt:lpstr>Présentation PowerPoint</vt:lpstr>
      <vt:lpstr>Discussion </vt:lpstr>
      <vt:lpstr>Conclusion générale</vt:lpstr>
      <vt:lpstr>Questions, feedbacks, conseils…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Sase 2021</dc:title>
  <dc:creator>Simon Wuidar</dc:creator>
  <cp:lastModifiedBy>Simon Wuidar</cp:lastModifiedBy>
  <cp:revision>593</cp:revision>
  <dcterms:created xsi:type="dcterms:W3CDTF">2021-06-28T12:13:00Z</dcterms:created>
  <dcterms:modified xsi:type="dcterms:W3CDTF">2021-10-18T19:38:14Z</dcterms:modified>
</cp:coreProperties>
</file>