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61" r:id="rId4"/>
    <p:sldId id="266" r:id="rId5"/>
    <p:sldId id="258" r:id="rId6"/>
    <p:sldId id="260" r:id="rId7"/>
    <p:sldId id="259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068" autoAdjust="0"/>
    <p:restoredTop sz="94660"/>
  </p:normalViewPr>
  <p:slideViewPr>
    <p:cSldViewPr snapToGrid="0">
      <p:cViewPr>
        <p:scale>
          <a:sx n="82" d="100"/>
          <a:sy n="82" d="100"/>
        </p:scale>
        <p:origin x="436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11C4-AA68-4A74-AAE2-6034613EC861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84FE-2022-46BF-8713-7E49521BA68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773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11C4-AA68-4A74-AAE2-6034613EC861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84FE-2022-46BF-8713-7E49521BA68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362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11C4-AA68-4A74-AAE2-6034613EC861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84FE-2022-46BF-8713-7E49521BA68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132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11C4-AA68-4A74-AAE2-6034613EC861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84FE-2022-46BF-8713-7E49521BA68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302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11C4-AA68-4A74-AAE2-6034613EC861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84FE-2022-46BF-8713-7E49521BA68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633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11C4-AA68-4A74-AAE2-6034613EC861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84FE-2022-46BF-8713-7E49521BA68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687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11C4-AA68-4A74-AAE2-6034613EC861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84FE-2022-46BF-8713-7E49521BA68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0773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11C4-AA68-4A74-AAE2-6034613EC861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84FE-2022-46BF-8713-7E49521BA68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136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11C4-AA68-4A74-AAE2-6034613EC861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84FE-2022-46BF-8713-7E49521BA68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292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11C4-AA68-4A74-AAE2-6034613EC861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84FE-2022-46BF-8713-7E49521BA68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118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11C4-AA68-4A74-AAE2-6034613EC861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184FE-2022-46BF-8713-7E49521BA68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2279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B11C4-AA68-4A74-AAE2-6034613EC861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184FE-2022-46BF-8713-7E49521BA68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987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85609" y="1818968"/>
            <a:ext cx="10086109" cy="238311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EGOS – European Group for Organizational Studies</a:t>
            </a:r>
            <a:b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</a:b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/>
            </a:r>
            <a:b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</a:br>
            <a:r>
              <a:rPr lang="en-GB" sz="2700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Sub-theme 02: </a:t>
            </a:r>
            <a:r>
              <a:rPr lang="en-GB" sz="2700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New </a:t>
            </a:r>
            <a:r>
              <a:rPr lang="en-GB" sz="2700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Actors, Responsibilities, and Forms of Organizing in the Age of Digital Transformations</a:t>
            </a:r>
            <a:r>
              <a:rPr lang="en-GB" sz="5300" dirty="0"/>
              <a:t/>
            </a:r>
            <a:br>
              <a:rPr lang="en-GB" sz="5300" dirty="0"/>
            </a:br>
            <a:r>
              <a:rPr lang="en-GB" sz="27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/>
            </a:r>
            <a:br>
              <a:rPr lang="en-GB" sz="27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</a:br>
            <a:r>
              <a:rPr lang="en-GB" sz="20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08-07-2021</a:t>
            </a:r>
            <a:endParaRPr lang="en-US" sz="13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56664" y="4972298"/>
            <a:ext cx="9144000" cy="1655762"/>
          </a:xfrm>
        </p:spPr>
        <p:txBody>
          <a:bodyPr/>
          <a:lstStyle/>
          <a:p>
            <a:r>
              <a:rPr lang="en-GB" sz="2000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BRASSART Chloé, </a:t>
            </a:r>
            <a:r>
              <a:rPr lang="en-GB" sz="2000" dirty="0" err="1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Ph.D</a:t>
            </a:r>
            <a:r>
              <a:rPr lang="en-GB" sz="2000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 candidate</a:t>
            </a:r>
          </a:p>
          <a:p>
            <a:r>
              <a:rPr lang="en-GB" sz="2000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HEC - LENTIC</a:t>
            </a:r>
          </a:p>
          <a:p>
            <a:endParaRPr lang="en-GB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1825" y="6177341"/>
            <a:ext cx="4257368" cy="586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1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7342487"/>
              </p:ext>
            </p:extLst>
          </p:nvPr>
        </p:nvGraphicFramePr>
        <p:xfrm>
          <a:off x="624348" y="4446708"/>
          <a:ext cx="10515600" cy="74168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81903368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55452107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1975532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The expansionist view</a:t>
                      </a:r>
                      <a:endParaRPr lang="en-US" dirty="0"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The combinatory</a:t>
                      </a:r>
                      <a:r>
                        <a:rPr lang="en-US" baseline="0" dirty="0" smtClean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 view</a:t>
                      </a:r>
                      <a:endParaRPr lang="en-US" dirty="0"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The exclusive</a:t>
                      </a:r>
                      <a:r>
                        <a:rPr lang="en-US" baseline="0" dirty="0" smtClean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 view </a:t>
                      </a:r>
                      <a:endParaRPr lang="en-US" dirty="0"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4172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403536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u="sng" cap="small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Results – part 2</a:t>
            </a:r>
            <a:endParaRPr lang="en-US" sz="2400" b="1" u="sng" cap="small" dirty="0">
              <a:solidFill>
                <a:schemeClr val="tx2">
                  <a:lumMod val="60000"/>
                  <a:lumOff val="40000"/>
                </a:schemeClr>
              </a:solidFill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</p:txBody>
      </p:sp>
      <p:cxnSp>
        <p:nvCxnSpPr>
          <p:cNvPr id="8" name="Connecteur droit avec flèche 7"/>
          <p:cNvCxnSpPr/>
          <p:nvPr/>
        </p:nvCxnSpPr>
        <p:spPr>
          <a:xfrm>
            <a:off x="838200" y="5609741"/>
            <a:ext cx="10301748" cy="29497"/>
          </a:xfrm>
          <a:prstGeom prst="straightConnector1">
            <a:avLst/>
          </a:prstGeom>
          <a:ln w="28575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2526890" y="5958349"/>
            <a:ext cx="9291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Notion of (in)formality and (in)</a:t>
            </a:r>
            <a:r>
              <a:rPr lang="en-US" b="1" dirty="0" err="1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adequation</a:t>
            </a:r>
            <a:r>
              <a:rPr lang="en-US" b="1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 of the formal structure </a:t>
            </a:r>
            <a:endParaRPr lang="en-US" b="1" dirty="0"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058196" y="1163033"/>
            <a:ext cx="98617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-&gt; The second level of results emphasise on </a:t>
            </a:r>
            <a:r>
              <a:rPr lang="en-GB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the </a:t>
            </a:r>
            <a:r>
              <a:rPr lang="en-GB" b="1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justification processes </a:t>
            </a:r>
            <a:r>
              <a:rPr lang="en-GB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of the discourses interviewees</a:t>
            </a:r>
            <a:r>
              <a:rPr lang="en-GB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. </a:t>
            </a:r>
            <a:endParaRPr lang="en-GB" dirty="0" smtClean="0"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  <a:p>
            <a:endParaRPr lang="en-GB" dirty="0" smtClean="0"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These </a:t>
            </a:r>
            <a:r>
              <a:rPr lang="en-GB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processes are based on </a:t>
            </a:r>
            <a:r>
              <a:rPr lang="en-GB" b="1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one prevailing register of conventions </a:t>
            </a:r>
            <a:r>
              <a:rPr lang="en-GB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(described above) and uses </a:t>
            </a:r>
            <a:r>
              <a:rPr lang="en-GB" b="1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the two other registers to support the </a:t>
            </a:r>
            <a:r>
              <a:rPr lang="en-GB" b="1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argumentation;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1" dirty="0" smtClean="0"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  <a:p>
            <a:endParaRPr lang="en-GB" b="1" dirty="0" smtClean="0"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The three different view reveals </a:t>
            </a:r>
            <a:r>
              <a:rPr lang="en-GB" b="1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the three different ways of defining and conceiving informal practices and the adequacy of the formal structure</a:t>
            </a:r>
            <a:endParaRPr lang="en-GB" b="1" dirty="0"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  <a:p>
            <a:pPr marL="342900" indent="-342900">
              <a:buAutoNum type="arabicPeriod"/>
            </a:pPr>
            <a:endParaRPr lang="en-GB" dirty="0"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7483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4001230"/>
              </p:ext>
            </p:extLst>
          </p:nvPr>
        </p:nvGraphicFramePr>
        <p:xfrm>
          <a:off x="176981" y="1584884"/>
          <a:ext cx="11739716" cy="4553873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914881">
                  <a:extLst>
                    <a:ext uri="{9D8B030D-6E8A-4147-A177-3AD203B41FA5}">
                      <a16:colId xmlns:a16="http://schemas.microsoft.com/office/drawing/2014/main" val="2230002573"/>
                    </a:ext>
                  </a:extLst>
                </a:gridCol>
                <a:gridCol w="3911596">
                  <a:extLst>
                    <a:ext uri="{9D8B030D-6E8A-4147-A177-3AD203B41FA5}">
                      <a16:colId xmlns:a16="http://schemas.microsoft.com/office/drawing/2014/main" val="3876687328"/>
                    </a:ext>
                  </a:extLst>
                </a:gridCol>
                <a:gridCol w="3913239">
                  <a:extLst>
                    <a:ext uri="{9D8B030D-6E8A-4147-A177-3AD203B41FA5}">
                      <a16:colId xmlns:a16="http://schemas.microsoft.com/office/drawing/2014/main" val="2574039874"/>
                    </a:ext>
                  </a:extLst>
                </a:gridCol>
              </a:tblGrid>
              <a:tr h="41088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Topic </a:t>
                      </a:r>
                      <a:endParaRPr lang="en-US" dirty="0"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Methods</a:t>
                      </a:r>
                      <a:endParaRPr lang="en-US" dirty="0"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Contribution</a:t>
                      </a:r>
                      <a:endParaRPr lang="en-US" dirty="0"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308291"/>
                  </a:ext>
                </a:extLst>
              </a:tr>
              <a:tr h="383178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+mn-cs"/>
                        </a:rPr>
                        <a:t>How do the discourses of institutional stakeholders shape the emerging regulation of the taxi sector, beyond the formal structuration of the field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+mn-cs"/>
                        </a:rPr>
                        <a:t>?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kern="1200" dirty="0" err="1" smtClean="0">
                          <a:solidFill>
                            <a:schemeClr val="dk1"/>
                          </a:solidFill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Institutional</a:t>
                      </a:r>
                      <a:r>
                        <a:rPr lang="fr-BE" sz="1800" kern="1200" dirty="0" smtClean="0">
                          <a:solidFill>
                            <a:schemeClr val="dk1"/>
                          </a:solidFill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 perspectives of </a:t>
                      </a:r>
                      <a:r>
                        <a:rPr lang="fr-BE" sz="1800" kern="1200" dirty="0" err="1" smtClean="0">
                          <a:solidFill>
                            <a:schemeClr val="dk1"/>
                          </a:solidFill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regulation</a:t>
                      </a:r>
                      <a:endParaRPr lang="en-US" sz="1800" dirty="0" smtClean="0"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800" dirty="0"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800" dirty="0" smtClean="0"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 smtClean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Semi-structured </a:t>
                      </a:r>
                      <a:r>
                        <a:rPr lang="en-GB" sz="180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interviews of key </a:t>
                      </a:r>
                      <a:r>
                        <a:rPr lang="en-GB" sz="1800" dirty="0" smtClean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stakeholders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 smtClean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noProof="0" dirty="0" smtClean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Sociology</a:t>
                      </a:r>
                      <a:r>
                        <a:rPr lang="fr-FR" sz="1800" b="0" dirty="0" smtClean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 of conventions</a:t>
                      </a:r>
                      <a:r>
                        <a:rPr lang="fr-FR" sz="1800" b="0" baseline="0" dirty="0" smtClean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 (Gomez, 2006)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baseline="0" dirty="0" smtClean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baseline="0" dirty="0" err="1" smtClean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Discourse</a:t>
                      </a:r>
                      <a:r>
                        <a:rPr lang="fr-FR" sz="1800" b="0" baseline="0" dirty="0" smtClean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b="0" baseline="0" dirty="0" err="1" smtClean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analysis</a:t>
                      </a:r>
                      <a:r>
                        <a:rPr lang="fr-FR" sz="1800" b="0" baseline="0" dirty="0" smtClean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b="0" baseline="0" dirty="0" err="1" smtClean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with</a:t>
                      </a:r>
                      <a:r>
                        <a:rPr lang="fr-FR" sz="1800" b="0" baseline="0" dirty="0" smtClean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 NVIVO software </a:t>
                      </a:r>
                      <a:endParaRPr lang="en-US" sz="1800" b="0" dirty="0" smtClean="0"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800" b="1" dirty="0"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73909" marR="73909" marT="36954" marB="36954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600" dirty="0" smtClean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Explore the concept of regulation as a process and not as an outcome of decision-making ; 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600" dirty="0" smtClean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600" dirty="0" smtClean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Understand the transformation of the normative framework, beyond the formal/informal dichotomy; 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600" dirty="0" smtClean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600" dirty="0" smtClean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  <a:cs typeface="Times New Roman" panose="02020603050405020304" pitchFamily="18" charset="0"/>
                        </a:rPr>
                        <a:t>Study the new forms of work as a social construction, focusing on the interactions among actors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13496157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681056" y="200813"/>
            <a:ext cx="886921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cap="small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Paper in progress</a:t>
            </a:r>
            <a:r>
              <a:rPr lang="en-US" sz="2000" cap="small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: </a:t>
            </a:r>
            <a:endParaRPr lang="en-US" cap="small" dirty="0" smtClean="0">
              <a:solidFill>
                <a:schemeClr val="tx2">
                  <a:lumMod val="60000"/>
                  <a:lumOff val="40000"/>
                </a:schemeClr>
              </a:solidFill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  <a:p>
            <a:pPr algn="ctr"/>
            <a:r>
              <a:rPr lang="en-US" b="1" cap="small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regulation </a:t>
            </a:r>
            <a:r>
              <a:rPr lang="en-US" b="1" cap="small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of the taxi sector in Brussels: understanding an institutional change from a conventionalist perspective </a:t>
            </a: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81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847690" y="338170"/>
            <a:ext cx="904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cap="small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contextual element of the research</a:t>
            </a:r>
            <a:endParaRPr lang="en-US" sz="2000" b="1" u="sng" cap="small" dirty="0">
              <a:solidFill>
                <a:schemeClr val="tx2">
                  <a:lumMod val="60000"/>
                  <a:lumOff val="40000"/>
                </a:schemeClr>
              </a:solidFill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26142" y="1297858"/>
            <a:ext cx="112874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Microsoft JhengHei Light" panose="020B0304030504040204" pitchFamily="34" charset="-120"/>
              <a:ea typeface="Microsoft JhengHei Light" panose="020B0304030504040204" pitchFamily="34" charset="-12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b="1" dirty="0">
              <a:latin typeface="Microsoft JhengHei Light" panose="020B0304030504040204" pitchFamily="34" charset="-120"/>
              <a:ea typeface="Microsoft JhengHei Light" panose="020B0304030504040204" pitchFamily="34" charset="-12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Disruptive entry </a:t>
            </a:r>
            <a:r>
              <a:rPr lang="en-US" b="1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of new economic actors </a:t>
            </a:r>
            <a:endParaRPr lang="en-US" b="1" dirty="0" smtClean="0">
              <a:latin typeface="Microsoft JhengHei Light" panose="020B0304030504040204" pitchFamily="34" charset="-120"/>
              <a:ea typeface="Microsoft JhengHei Light" panose="020B0304030504040204" pitchFamily="34" charset="-120"/>
              <a:cs typeface="Times New Roman" panose="02020603050405020304" pitchFamily="18" charset="0"/>
            </a:endParaRPr>
          </a:p>
          <a:p>
            <a:endParaRPr lang="en-US" b="1" dirty="0" smtClean="0">
              <a:latin typeface="Microsoft JhengHei Light" panose="020B0304030504040204" pitchFamily="34" charset="-120"/>
              <a:ea typeface="Microsoft JhengHei Light" panose="020B0304030504040204" pitchFamily="34" charset="-120"/>
              <a:cs typeface="Times New Roman" panose="02020603050405020304" pitchFamily="18" charset="0"/>
            </a:endParaRPr>
          </a:p>
          <a:p>
            <a:endParaRPr lang="en-US" b="1" dirty="0" smtClean="0">
              <a:latin typeface="Microsoft JhengHei Light" panose="020B0304030504040204" pitchFamily="34" charset="-120"/>
              <a:ea typeface="Microsoft JhengHei Light" panose="020B0304030504040204" pitchFamily="34" charset="-12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Change of market </a:t>
            </a:r>
            <a:r>
              <a:rPr lang="en-US" b="1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dynamics </a:t>
            </a:r>
            <a:endParaRPr lang="en-US" b="1" dirty="0" smtClean="0">
              <a:latin typeface="Microsoft JhengHei Light" panose="020B0304030504040204" pitchFamily="34" charset="-120"/>
              <a:ea typeface="Microsoft JhengHei Light" panose="020B0304030504040204" pitchFamily="34" charset="-120"/>
              <a:cs typeface="Times New Roman" panose="02020603050405020304" pitchFamily="18" charset="0"/>
            </a:endParaRPr>
          </a:p>
          <a:p>
            <a:endParaRPr lang="en-US" b="1" dirty="0" smtClean="0">
              <a:latin typeface="Microsoft JhengHei Light" panose="020B0304030504040204" pitchFamily="34" charset="-120"/>
              <a:ea typeface="Microsoft JhengHei Light" panose="020B0304030504040204" pitchFamily="34" charset="-120"/>
              <a:cs typeface="Times New Roman" panose="02020603050405020304" pitchFamily="18" charset="0"/>
            </a:endParaRPr>
          </a:p>
          <a:p>
            <a:endParaRPr lang="en-US" b="1" dirty="0" smtClean="0">
              <a:latin typeface="Microsoft JhengHei Light" panose="020B0304030504040204" pitchFamily="34" charset="-120"/>
              <a:ea typeface="Microsoft JhengHei Light" panose="020B0304030504040204" pitchFamily="34" charset="-12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Regional reform I progress </a:t>
            </a:r>
            <a:r>
              <a:rPr lang="en-US" b="1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of the paid passenger transport </a:t>
            </a:r>
            <a:r>
              <a:rPr lang="en-US" b="1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sector</a:t>
            </a:r>
          </a:p>
          <a:p>
            <a:r>
              <a:rPr lang="en-US" b="1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 </a:t>
            </a:r>
          </a:p>
          <a:p>
            <a:r>
              <a:rPr lang="en-US" b="1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b="1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Lawsuit </a:t>
            </a:r>
            <a:r>
              <a:rPr lang="en-GB" b="1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against Uber in progress</a:t>
            </a:r>
            <a:endParaRPr lang="en-US" b="1" dirty="0"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604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392"/>
            <a:ext cx="12327741" cy="666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0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/>
          <p:cNvSpPr/>
          <p:nvPr/>
        </p:nvSpPr>
        <p:spPr>
          <a:xfrm>
            <a:off x="170092" y="1096613"/>
            <a:ext cx="2957945" cy="72401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Government</a:t>
            </a:r>
            <a:endParaRPr lang="en-US" sz="1400" b="1" dirty="0"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0" y="5309418"/>
            <a:ext cx="3307363" cy="75869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New digital players</a:t>
            </a:r>
          </a:p>
        </p:txBody>
      </p:sp>
      <p:sp>
        <p:nvSpPr>
          <p:cNvPr id="8" name="Ellipse 7"/>
          <p:cNvSpPr/>
          <p:nvPr/>
        </p:nvSpPr>
        <p:spPr>
          <a:xfrm>
            <a:off x="57207" y="3136534"/>
            <a:ext cx="3250157" cy="72460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Advisory committee</a:t>
            </a:r>
            <a:endParaRPr lang="en-US" sz="2000" b="1" dirty="0"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770909" y="369455"/>
            <a:ext cx="904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cap="small" dirty="0">
                <a:solidFill>
                  <a:schemeClr val="tx2">
                    <a:lumMod val="60000"/>
                    <a:lumOff val="40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E</a:t>
            </a:r>
            <a:r>
              <a:rPr lang="en-GB" sz="2000" b="1" u="sng" cap="small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cosystem of the paid passenger transport sector with driver</a:t>
            </a:r>
            <a:endParaRPr lang="en-US" sz="2000" b="1" u="sng" cap="small" dirty="0">
              <a:solidFill>
                <a:schemeClr val="tx2">
                  <a:lumMod val="60000"/>
                  <a:lumOff val="40000"/>
                </a:schemeClr>
              </a:solidFill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741025" y="1135454"/>
            <a:ext cx="80722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Minister President of Brussels in charge of the reform of the sector of paid transport of persons with driver</a:t>
            </a:r>
            <a:endParaRPr lang="en-US" dirty="0"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741024" y="3018547"/>
            <a:ext cx="80722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The advisory committee </a:t>
            </a:r>
            <a:r>
              <a:rPr lang="en-US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is </a:t>
            </a:r>
            <a:r>
              <a:rPr lang="en-US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composed of different representatives (e.g. associations of cab operators, trade unions, users' organizations, the Brussels Mobility Administration, professional associations of drivers, advisor to the minister).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741023" y="5247908"/>
            <a:ext cx="80722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The new stakeholders considered to have disrupted the pre-established sector are notably Uber, Husk, Heetch, ... platforms linking customer and user according to a collaborative market economy</a:t>
            </a:r>
            <a:endParaRPr lang="en-US" dirty="0"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605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4805495"/>
              </p:ext>
            </p:extLst>
          </p:nvPr>
        </p:nvGraphicFramePr>
        <p:xfrm>
          <a:off x="0" y="0"/>
          <a:ext cx="12191999" cy="6883621"/>
        </p:xfrm>
        <a:graphic>
          <a:graphicData uri="http://schemas.openxmlformats.org/drawingml/2006/table">
            <a:tbl>
              <a:tblPr firstRow="1" firstCol="1" bandRow="1">
                <a:tableStyleId>{69C7853C-536D-4A76-A0AE-DD22124D55A5}</a:tableStyleId>
              </a:tblPr>
              <a:tblGrid>
                <a:gridCol w="3795759">
                  <a:extLst>
                    <a:ext uri="{9D8B030D-6E8A-4147-A177-3AD203B41FA5}">
                      <a16:colId xmlns:a16="http://schemas.microsoft.com/office/drawing/2014/main" val="4029064217"/>
                    </a:ext>
                  </a:extLst>
                </a:gridCol>
                <a:gridCol w="6764086">
                  <a:extLst>
                    <a:ext uri="{9D8B030D-6E8A-4147-A177-3AD203B41FA5}">
                      <a16:colId xmlns:a16="http://schemas.microsoft.com/office/drawing/2014/main" val="972557665"/>
                    </a:ext>
                  </a:extLst>
                </a:gridCol>
                <a:gridCol w="1632154">
                  <a:extLst>
                    <a:ext uri="{9D8B030D-6E8A-4147-A177-3AD203B41FA5}">
                      <a16:colId xmlns:a16="http://schemas.microsoft.com/office/drawing/2014/main" val="3427949271"/>
                    </a:ext>
                  </a:extLst>
                </a:gridCol>
              </a:tblGrid>
              <a:tr h="501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Interviews</a:t>
                      </a:r>
                      <a:endParaRPr lang="en-GB" sz="1800" b="1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Role and institution</a:t>
                      </a:r>
                      <a:endParaRPr lang="en-GB" sz="1800" b="1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Advisory committee</a:t>
                      </a:r>
                      <a:endParaRPr lang="en-GB" sz="18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/>
                </a:tc>
                <a:extLst>
                  <a:ext uri="{0D108BD9-81ED-4DB2-BD59-A6C34878D82A}">
                    <a16:rowId xmlns:a16="http://schemas.microsoft.com/office/drawing/2014/main" val="303645144"/>
                  </a:ext>
                </a:extLst>
              </a:tr>
              <a:tr h="242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1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Representative in a Trade Union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>
                    <a:solidFill>
                      <a:schemeClr val="tx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6360649"/>
                  </a:ext>
                </a:extLst>
              </a:tr>
              <a:tr h="242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2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President of professional group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816734"/>
                  </a:ext>
                </a:extLst>
              </a:tr>
              <a:tr h="242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3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Director  of Public service of transport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extLst>
                  <a:ext uri="{0D108BD9-81ED-4DB2-BD59-A6C34878D82A}">
                    <a16:rowId xmlns:a16="http://schemas.microsoft.com/office/drawing/2014/main" val="685746380"/>
                  </a:ext>
                </a:extLst>
              </a:tr>
              <a:tr h="242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4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Mobility manager in a company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extLst>
                  <a:ext uri="{0D108BD9-81ED-4DB2-BD59-A6C34878D82A}">
                    <a16:rowId xmlns:a16="http://schemas.microsoft.com/office/drawing/2014/main" val="391783479"/>
                  </a:ext>
                </a:extLst>
              </a:tr>
              <a:tr h="242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5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Economist at the central economic council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extLst>
                  <a:ext uri="{0D108BD9-81ED-4DB2-BD59-A6C34878D82A}">
                    <a16:rowId xmlns:a16="http://schemas.microsoft.com/office/drawing/2014/main" val="3737503986"/>
                  </a:ext>
                </a:extLst>
              </a:tr>
              <a:tr h="242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6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Administrator  of a Professional association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5502143"/>
                  </a:ext>
                </a:extLst>
              </a:tr>
              <a:tr h="242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7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Director  at a public transportation service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extLst>
                  <a:ext uri="{0D108BD9-81ED-4DB2-BD59-A6C34878D82A}">
                    <a16:rowId xmlns:a16="http://schemas.microsoft.com/office/drawing/2014/main" val="1761149253"/>
                  </a:ext>
                </a:extLst>
              </a:tr>
              <a:tr h="242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8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Administrator of a Professional association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55956"/>
                  </a:ext>
                </a:extLst>
              </a:tr>
              <a:tr h="242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9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Representative in a Trade union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>
                    <a:solidFill>
                      <a:schemeClr val="tx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3059894"/>
                  </a:ext>
                </a:extLst>
              </a:tr>
              <a:tr h="242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10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Coordinator in a Trade union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703989"/>
                  </a:ext>
                </a:extLst>
              </a:tr>
              <a:tr h="242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11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CEO at a Central station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>
                    <a:solidFill>
                      <a:schemeClr val="tx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9223319"/>
                  </a:ext>
                </a:extLst>
              </a:tr>
              <a:tr h="242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12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Director at the Administration of </a:t>
                      </a:r>
                      <a:r>
                        <a:rPr lang="en-GB" sz="1400" b="0" dirty="0" err="1" smtClean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Bruxelles</a:t>
                      </a:r>
                      <a:r>
                        <a:rPr lang="en-GB" sz="1400" b="0" dirty="0" smtClean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 </a:t>
                      </a: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mobility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extLst>
                  <a:ext uri="{0D108BD9-81ED-4DB2-BD59-A6C34878D82A}">
                    <a16:rowId xmlns:a16="http://schemas.microsoft.com/office/drawing/2014/main" val="3907667189"/>
                  </a:ext>
                </a:extLst>
              </a:tr>
              <a:tr h="199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13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CEO  of a taxi Company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>
                    <a:solidFill>
                      <a:schemeClr val="tx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496144"/>
                  </a:ext>
                </a:extLst>
              </a:tr>
              <a:tr h="1943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14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Minister's advisor at a Ministerial Cabinet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extLst>
                  <a:ext uri="{0D108BD9-81ED-4DB2-BD59-A6C34878D82A}">
                    <a16:rowId xmlns:a16="http://schemas.microsoft.com/office/drawing/2014/main" val="121438134"/>
                  </a:ext>
                </a:extLst>
              </a:tr>
              <a:tr h="242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15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Permanent in a Trade union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>
                    <a:solidFill>
                      <a:schemeClr val="tx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2072045"/>
                  </a:ext>
                </a:extLst>
              </a:tr>
              <a:tr h="242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16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Member of the Disciplinary board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extLst>
                  <a:ext uri="{0D108BD9-81ED-4DB2-BD59-A6C34878D82A}">
                    <a16:rowId xmlns:a16="http://schemas.microsoft.com/office/drawing/2014/main" val="222211347"/>
                  </a:ext>
                </a:extLst>
              </a:tr>
              <a:tr h="2754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17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Economist expert 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extLst>
                  <a:ext uri="{0D108BD9-81ED-4DB2-BD59-A6C34878D82A}">
                    <a16:rowId xmlns:a16="http://schemas.microsoft.com/office/drawing/2014/main" val="3580337001"/>
                  </a:ext>
                </a:extLst>
              </a:tr>
              <a:tr h="242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18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CEO of a </a:t>
                      </a:r>
                      <a:r>
                        <a:rPr lang="en-GB" sz="1400" b="0" dirty="0" err="1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Plateform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extLst>
                  <a:ext uri="{0D108BD9-81ED-4DB2-BD59-A6C34878D82A}">
                    <a16:rowId xmlns:a16="http://schemas.microsoft.com/office/drawing/2014/main" val="3583905123"/>
                  </a:ext>
                </a:extLst>
              </a:tr>
              <a:tr h="242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19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CEO at a Central station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>
                    <a:solidFill>
                      <a:schemeClr val="tx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995317"/>
                  </a:ext>
                </a:extLst>
              </a:tr>
              <a:tr h="242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20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Director of Bruxelles mobility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extLst>
                  <a:ext uri="{0D108BD9-81ED-4DB2-BD59-A6C34878D82A}">
                    <a16:rowId xmlns:a16="http://schemas.microsoft.com/office/drawing/2014/main" val="3486689461"/>
                  </a:ext>
                </a:extLst>
              </a:tr>
              <a:tr h="242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21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Permanent in a Trade union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>
                    <a:solidFill>
                      <a:schemeClr val="tx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766958"/>
                  </a:ext>
                </a:extLst>
              </a:tr>
              <a:tr h="242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22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err="1" smtClean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Président</a:t>
                      </a:r>
                      <a:r>
                        <a:rPr lang="en-GB" sz="1400" b="0" dirty="0" smtClean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 </a:t>
                      </a: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of a </a:t>
                      </a:r>
                      <a:r>
                        <a:rPr lang="en-GB" sz="1400" b="0" dirty="0" err="1" smtClean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Professionnal</a:t>
                      </a:r>
                      <a:r>
                        <a:rPr lang="en-GB" sz="1400" b="0" dirty="0" smtClean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 </a:t>
                      </a: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Association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1295252"/>
                  </a:ext>
                </a:extLst>
              </a:tr>
              <a:tr h="242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23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Director of a </a:t>
                      </a:r>
                      <a:r>
                        <a:rPr lang="en-GB" sz="1400" b="0" dirty="0" err="1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Plateform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extLst>
                  <a:ext uri="{0D108BD9-81ED-4DB2-BD59-A6C34878D82A}">
                    <a16:rowId xmlns:a16="http://schemas.microsoft.com/office/drawing/2014/main" val="2643315877"/>
                  </a:ext>
                </a:extLst>
              </a:tr>
              <a:tr h="2416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24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Minister's advisor at a Ministerial Cabinet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extLst>
                  <a:ext uri="{0D108BD9-81ED-4DB2-BD59-A6C34878D82A}">
                    <a16:rowId xmlns:a16="http://schemas.microsoft.com/office/drawing/2014/main" val="330698576"/>
                  </a:ext>
                </a:extLst>
              </a:tr>
              <a:tr h="242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Anonym 25</a:t>
                      </a:r>
                      <a:endParaRPr lang="en-GB" sz="1400" b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Administrator of a </a:t>
                      </a:r>
                      <a:r>
                        <a:rPr lang="en-GB" sz="1400" b="0" dirty="0" err="1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Professionnal</a:t>
                      </a: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 Association 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400" b="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58872" marR="58872" marT="0" marB="0" anchor="ctr">
                    <a:solidFill>
                      <a:schemeClr val="tx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59728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354388" y="18256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10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9877" y="70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000" b="1" u="sng" cap="small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Discourse analysis NVIVO – coding process (</a:t>
            </a:r>
            <a:r>
              <a:rPr lang="en-GB" sz="2000" b="1" u="sng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Beaud</a:t>
            </a:r>
            <a:r>
              <a:rPr lang="en-GB" sz="2000" b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 &amp; Weber,</a:t>
            </a:r>
            <a:br>
              <a:rPr lang="en-GB" sz="2000" b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</a:br>
            <a:r>
              <a:rPr lang="en-GB" sz="20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2010</a:t>
            </a:r>
            <a:r>
              <a:rPr lang="en-GB" sz="2000" b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)</a:t>
            </a:r>
            <a:r>
              <a:rPr lang="en-GB" sz="2000" dirty="0" smtClean="0"/>
              <a:t/>
            </a:r>
            <a:br>
              <a:rPr lang="en-GB" sz="2000" dirty="0" smtClean="0"/>
            </a:br>
            <a:endParaRPr lang="en-US" sz="2000" b="1" u="sng" cap="small" dirty="0">
              <a:solidFill>
                <a:schemeClr val="tx2">
                  <a:lumMod val="60000"/>
                  <a:lumOff val="40000"/>
                </a:schemeClr>
              </a:solidFill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2479280" y="1877086"/>
            <a:ext cx="19664" cy="44146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0" y="3962400"/>
            <a:ext cx="542740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7925215" y="1877086"/>
            <a:ext cx="388715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Vertical analysis</a:t>
            </a:r>
            <a:r>
              <a:rPr lang="en-GB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: identify the subjects of the debates in court and identify the elements relating to the way in which they envisage regulating them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Horizontal analysis</a:t>
            </a:r>
            <a:r>
              <a:rPr lang="en-GB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: compare the way actors mobilize these elements in their justification process </a:t>
            </a:r>
            <a:endParaRPr lang="en-US" dirty="0"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598919" y="1395720"/>
            <a:ext cx="35516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What are the objects of the controversy and the envisaged regulation</a:t>
            </a:r>
            <a:endParaRPr lang="en-US" sz="1600" b="1" dirty="0"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349592" y="4084428"/>
            <a:ext cx="3724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How these elements are mobilized in the justification processes </a:t>
            </a:r>
            <a:endParaRPr lang="en-US" sz="1600" b="1" dirty="0"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7738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5244" y="1648644"/>
            <a:ext cx="11530781" cy="435133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Tx/>
              <a:buChar char="-"/>
            </a:pPr>
            <a:r>
              <a:rPr lang="en-GB" sz="2000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&gt; The first level of results reveals a </a:t>
            </a:r>
            <a:r>
              <a:rPr lang="en-GB" sz="2000" b="1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polarized vision of three discursive registers</a:t>
            </a:r>
            <a:r>
              <a:rPr lang="en-GB" sz="2000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 (i.e. the </a:t>
            </a:r>
            <a:r>
              <a:rPr lang="en-GB" sz="2000" b="1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market, work and mobility</a:t>
            </a:r>
            <a:r>
              <a:rPr lang="en-GB" sz="2000" dirty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)</a:t>
            </a:r>
            <a:r>
              <a:rPr lang="en-GB" sz="2000" dirty="0" smtClean="0"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 governed by two representations of regulation (i.e. autonomous and heteronomous). </a:t>
            </a:r>
            <a:endParaRPr lang="en-US" sz="2000" dirty="0"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739877" y="7015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u="sng" cap="small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Results – part 1</a:t>
            </a:r>
            <a:endParaRPr lang="en-US" sz="2400" b="1" u="sng" cap="small" dirty="0">
              <a:solidFill>
                <a:schemeClr val="tx2">
                  <a:lumMod val="60000"/>
                  <a:lumOff val="40000"/>
                </a:schemeClr>
              </a:solidFill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939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1084993"/>
              </p:ext>
            </p:extLst>
          </p:nvPr>
        </p:nvGraphicFramePr>
        <p:xfrm>
          <a:off x="0" y="0"/>
          <a:ext cx="12192000" cy="685800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134265">
                  <a:extLst>
                    <a:ext uri="{9D8B030D-6E8A-4147-A177-3AD203B41FA5}">
                      <a16:colId xmlns:a16="http://schemas.microsoft.com/office/drawing/2014/main" val="1988753870"/>
                    </a:ext>
                  </a:extLst>
                </a:gridCol>
                <a:gridCol w="85413">
                  <a:extLst>
                    <a:ext uri="{9D8B030D-6E8A-4147-A177-3AD203B41FA5}">
                      <a16:colId xmlns:a16="http://schemas.microsoft.com/office/drawing/2014/main" val="3724762790"/>
                    </a:ext>
                  </a:extLst>
                </a:gridCol>
                <a:gridCol w="5972322">
                  <a:extLst>
                    <a:ext uri="{9D8B030D-6E8A-4147-A177-3AD203B41FA5}">
                      <a16:colId xmlns:a16="http://schemas.microsoft.com/office/drawing/2014/main" val="2460310249"/>
                    </a:ext>
                  </a:extLst>
                </a:gridCol>
              </a:tblGrid>
              <a:tr h="742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cap="small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Autonomy of the regulation</a:t>
                      </a:r>
                      <a:endParaRPr lang="en-GB" sz="1600" dirty="0"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cap="small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 </a:t>
                      </a:r>
                      <a:endParaRPr lang="en-GB" sz="160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cap="small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Heteronomy of the regulation</a:t>
                      </a:r>
                      <a:endParaRPr lang="en-GB" sz="160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995370"/>
                  </a:ext>
                </a:extLst>
              </a:tr>
              <a:tr h="419884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dirty="0" smtClean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 </a:t>
                      </a:r>
                      <a:r>
                        <a:rPr lang="en-GB" sz="1600" b="1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MARKET</a:t>
                      </a:r>
                      <a:endParaRPr lang="en-GB" sz="1600" b="1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784598"/>
                  </a:ext>
                </a:extLst>
              </a:tr>
              <a:tr h="29186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Open fare</a:t>
                      </a:r>
                      <a:endParaRPr lang="en-GB" sz="160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Fixed fee</a:t>
                      </a:r>
                      <a:endParaRPr lang="en-GB" sz="160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/>
                </a:tc>
                <a:extLst>
                  <a:ext uri="{0D108BD9-81ED-4DB2-BD59-A6C34878D82A}">
                    <a16:rowId xmlns:a16="http://schemas.microsoft.com/office/drawing/2014/main" val="2816249972"/>
                  </a:ext>
                </a:extLst>
              </a:tr>
              <a:tr h="39623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Deleting numerus clausus</a:t>
                      </a:r>
                      <a:endParaRPr lang="en-GB" sz="160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Maintaining/increasing current numerus clausus</a:t>
                      </a:r>
                      <a:endParaRPr lang="en-GB" sz="160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/>
                </a:tc>
                <a:extLst>
                  <a:ext uri="{0D108BD9-81ED-4DB2-BD59-A6C34878D82A}">
                    <a16:rowId xmlns:a16="http://schemas.microsoft.com/office/drawing/2014/main" val="4108016213"/>
                  </a:ext>
                </a:extLst>
              </a:tr>
              <a:tr h="58373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Unification of paid passenger transportation services, commodification</a:t>
                      </a:r>
                      <a:endParaRPr lang="en-GB" sz="160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Segmentation of paid passenger transportation services, market niches</a:t>
                      </a:r>
                      <a:endParaRPr lang="en-GB" sz="160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 anchor="ctr"/>
                </a:tc>
                <a:extLst>
                  <a:ext uri="{0D108BD9-81ED-4DB2-BD59-A6C34878D82A}">
                    <a16:rowId xmlns:a16="http://schemas.microsoft.com/office/drawing/2014/main" val="3953741669"/>
                  </a:ext>
                </a:extLst>
              </a:tr>
              <a:tr h="58373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/>
                      </a:r>
                      <a:br>
                        <a:rPr lang="en-GB" sz="160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</a:br>
                      <a:r>
                        <a:rPr lang="en-GB" sz="1600" b="1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Principle: competition as a vector of service quality</a:t>
                      </a:r>
                      <a:endParaRPr lang="en-GB" sz="1600" b="1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dirty="0" smtClean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Principle</a:t>
                      </a:r>
                      <a:r>
                        <a:rPr lang="en-GB" sz="1600" b="1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: economic viability of the operators</a:t>
                      </a:r>
                      <a:endParaRPr lang="en-GB" sz="1600" b="1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/>
                </a:tc>
                <a:extLst>
                  <a:ext uri="{0D108BD9-81ED-4DB2-BD59-A6C34878D82A}">
                    <a16:rowId xmlns:a16="http://schemas.microsoft.com/office/drawing/2014/main" val="269346474"/>
                  </a:ext>
                </a:extLst>
              </a:tr>
              <a:tr h="291868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WORK</a:t>
                      </a:r>
                      <a:endParaRPr lang="en-GB" sz="1600" b="1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4021266"/>
                  </a:ext>
                </a:extLst>
              </a:tr>
              <a:tr h="29186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Open access to the profession</a:t>
                      </a:r>
                      <a:endParaRPr lang="en-GB" sz="160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Standardized process for access to the profession</a:t>
                      </a:r>
                      <a:endParaRPr lang="en-GB" sz="160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 anchor="ctr"/>
                </a:tc>
                <a:extLst>
                  <a:ext uri="{0D108BD9-81ED-4DB2-BD59-A6C34878D82A}">
                    <a16:rowId xmlns:a16="http://schemas.microsoft.com/office/drawing/2014/main" val="3719030684"/>
                  </a:ext>
                </a:extLst>
              </a:tr>
              <a:tr h="58373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Algorithmic management (access, match-making, fees, etc. monitored by the platform)</a:t>
                      </a:r>
                      <a:endParaRPr lang="en-GB" sz="160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Administrative management</a:t>
                      </a:r>
                      <a:endParaRPr lang="en-GB" sz="160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 anchor="ctr"/>
                </a:tc>
                <a:extLst>
                  <a:ext uri="{0D108BD9-81ED-4DB2-BD59-A6C34878D82A}">
                    <a16:rowId xmlns:a16="http://schemas.microsoft.com/office/drawing/2014/main" val="2411231992"/>
                  </a:ext>
                </a:extLst>
              </a:tr>
              <a:tr h="29186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Activity based on individual responsibility (entrepreneurship)</a:t>
                      </a:r>
                      <a:endParaRPr lang="en-GB" sz="160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Activity based on collective responsibility (labour </a:t>
                      </a:r>
                      <a:r>
                        <a:rPr lang="en-GB" sz="1600" dirty="0" smtClean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market)</a:t>
                      </a:r>
                      <a:endParaRPr lang="en-GB" sz="160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 anchor="ctr"/>
                </a:tc>
                <a:extLst>
                  <a:ext uri="{0D108BD9-81ED-4DB2-BD59-A6C34878D82A}">
                    <a16:rowId xmlns:a16="http://schemas.microsoft.com/office/drawing/2014/main" val="2791747772"/>
                  </a:ext>
                </a:extLst>
              </a:tr>
              <a:tr h="29186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Principle: flexibility and freedom</a:t>
                      </a:r>
                      <a:endParaRPr lang="en-GB" sz="1600" b="1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Principle: protection and safety at work</a:t>
                      </a:r>
                      <a:endParaRPr lang="en-GB" sz="1600" b="1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/>
                </a:tc>
                <a:extLst>
                  <a:ext uri="{0D108BD9-81ED-4DB2-BD59-A6C34878D82A}">
                    <a16:rowId xmlns:a16="http://schemas.microsoft.com/office/drawing/2014/main" val="3164297678"/>
                  </a:ext>
                </a:extLst>
              </a:tr>
              <a:tr h="291868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MOBILITY </a:t>
                      </a:r>
                      <a:endParaRPr lang="en-GB" sz="1600" b="1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3530296"/>
                  </a:ext>
                </a:extLst>
              </a:tr>
              <a:tr h="58373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Natural complementarity between the different transportation modes </a:t>
                      </a:r>
                      <a:endParaRPr lang="en-GB" sz="160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Forced integration of the different transportation modes (specific roles and privileges for each of them)</a:t>
                      </a:r>
                      <a:endParaRPr lang="en-GB" sz="160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 anchor="ctr"/>
                </a:tc>
                <a:extLst>
                  <a:ext uri="{0D108BD9-81ED-4DB2-BD59-A6C34878D82A}">
                    <a16:rowId xmlns:a16="http://schemas.microsoft.com/office/drawing/2014/main" val="449732755"/>
                  </a:ext>
                </a:extLst>
              </a:tr>
              <a:tr h="29873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Transport accessibility</a:t>
                      </a:r>
                      <a:endParaRPr lang="en-GB" sz="1600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Transport safety</a:t>
                      </a:r>
                      <a:endParaRPr lang="en-GB" sz="160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 anchor="ctr"/>
                </a:tc>
                <a:extLst>
                  <a:ext uri="{0D108BD9-81ED-4DB2-BD59-A6C34878D82A}">
                    <a16:rowId xmlns:a16="http://schemas.microsoft.com/office/drawing/2014/main" val="3942150085"/>
                  </a:ext>
                </a:extLst>
              </a:tr>
              <a:tr h="44027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Technology-based expertise</a:t>
                      </a:r>
                      <a:endParaRPr lang="en-GB" sz="160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Field expertise (territorial knowledge, professionalism) </a:t>
                      </a:r>
                      <a:endParaRPr lang="en-GB" sz="160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 anchor="ctr"/>
                </a:tc>
                <a:extLst>
                  <a:ext uri="{0D108BD9-81ED-4DB2-BD59-A6C34878D82A}">
                    <a16:rowId xmlns:a16="http://schemas.microsoft.com/office/drawing/2014/main" val="4129371007"/>
                  </a:ext>
                </a:extLst>
              </a:tr>
              <a:tr h="47437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Principle: trust in digital innovation</a:t>
                      </a:r>
                      <a:endParaRPr lang="en-GB" sz="1600" b="1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effectLst/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Principle: holistic urban development policy, political arbitration</a:t>
                      </a:r>
                      <a:endParaRPr lang="en-GB" sz="1600" b="1" dirty="0">
                        <a:solidFill>
                          <a:srgbClr val="000000"/>
                        </a:solidFill>
                        <a:effectLst/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marL="45043" marR="45043" marT="0" marB="0"/>
                </a:tc>
                <a:extLst>
                  <a:ext uri="{0D108BD9-81ED-4DB2-BD59-A6C34878D82A}">
                    <a16:rowId xmlns:a16="http://schemas.microsoft.com/office/drawing/2014/main" val="1462567797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>
          <a:xfrm>
            <a:off x="760780" y="-58994"/>
            <a:ext cx="10515600" cy="509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000" b="1" u="sng" cap="small" dirty="0">
              <a:latin typeface="Microsoft JhengHei Light" panose="020B0304030504040204" pitchFamily="34" charset="-120"/>
              <a:ea typeface="Microsoft JhengHei Light" panose="020B0304030504040204" pitchFamily="34" charset="-120"/>
            </a:endParaRPr>
          </a:p>
        </p:txBody>
      </p:sp>
      <p:sp>
        <p:nvSpPr>
          <p:cNvPr id="6" name="Flèche gauche 5"/>
          <p:cNvSpPr/>
          <p:nvPr/>
        </p:nvSpPr>
        <p:spPr>
          <a:xfrm>
            <a:off x="1894605" y="389142"/>
            <a:ext cx="2154238" cy="171450"/>
          </a:xfrm>
          <a:prstGeom prst="lef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sz="2000"/>
          </a:p>
        </p:txBody>
      </p:sp>
      <p:sp>
        <p:nvSpPr>
          <p:cNvPr id="7" name="Flèche gauche 6"/>
          <p:cNvSpPr/>
          <p:nvPr/>
        </p:nvSpPr>
        <p:spPr>
          <a:xfrm rot="10800000">
            <a:off x="7940369" y="43093"/>
            <a:ext cx="2349500" cy="160337"/>
          </a:xfrm>
          <a:prstGeom prst="lef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sz="2000"/>
          </a:p>
        </p:txBody>
      </p:sp>
    </p:spTree>
    <p:extLst>
      <p:ext uri="{BB962C8B-B14F-4D97-AF65-F5344CB8AC3E}">
        <p14:creationId xmlns:p14="http://schemas.microsoft.com/office/powerpoint/2010/main" val="69336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6095</TotalTime>
  <Words>807</Words>
  <Application>Microsoft Office PowerPoint</Application>
  <PresentationFormat>Grand écran</PresentationFormat>
  <Paragraphs>171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8" baseType="lpstr">
      <vt:lpstr>Microsoft JhengHei Light</vt:lpstr>
      <vt:lpstr>Microsoft JhengHei UI</vt:lpstr>
      <vt:lpstr>Arial</vt:lpstr>
      <vt:lpstr>Calibri</vt:lpstr>
      <vt:lpstr>Calibri Light</vt:lpstr>
      <vt:lpstr>Times New Roman</vt:lpstr>
      <vt:lpstr>Wingdings</vt:lpstr>
      <vt:lpstr>Thème Office</vt:lpstr>
      <vt:lpstr>EGOS – European Group for Organizational Studies  Sub-theme 02: New Actors, Responsibilities, and Forms of Organizing in the Age of Digital Transformations  08-07-2021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Discourse analysis NVIVO – coding process (Beaud &amp; Weber, 2010) </vt:lpstr>
      <vt:lpstr>Présentation PowerPoint</vt:lpstr>
      <vt:lpstr>Présentation PowerPoint</vt:lpstr>
      <vt:lpstr>Results – part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 in qualitative method in management Solvay Business school  Professor Drumaux Anne</dc:title>
  <dc:creator>Chloé Brst</dc:creator>
  <cp:lastModifiedBy>Chloé Brst</cp:lastModifiedBy>
  <cp:revision>40</cp:revision>
  <dcterms:created xsi:type="dcterms:W3CDTF">2021-06-22T06:54:59Z</dcterms:created>
  <dcterms:modified xsi:type="dcterms:W3CDTF">2021-07-08T09:25:41Z</dcterms:modified>
</cp:coreProperties>
</file>