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8" r:id="rId2"/>
    <p:sldId id="381" r:id="rId3"/>
    <p:sldId id="387" r:id="rId4"/>
    <p:sldId id="386" r:id="rId5"/>
    <p:sldId id="320" r:id="rId6"/>
    <p:sldId id="395" r:id="rId7"/>
    <p:sldId id="321" r:id="rId8"/>
    <p:sldId id="268" r:id="rId9"/>
    <p:sldId id="269" r:id="rId10"/>
    <p:sldId id="295" r:id="rId11"/>
    <p:sldId id="389" r:id="rId12"/>
    <p:sldId id="390" r:id="rId13"/>
    <p:sldId id="391" r:id="rId14"/>
    <p:sldId id="392" r:id="rId15"/>
    <p:sldId id="393" r:id="rId16"/>
    <p:sldId id="394" r:id="rId17"/>
    <p:sldId id="382" r:id="rId18"/>
    <p:sldId id="329" r:id="rId19"/>
    <p:sldId id="330" r:id="rId20"/>
    <p:sldId id="331" r:id="rId21"/>
    <p:sldId id="373" r:id="rId22"/>
    <p:sldId id="325" r:id="rId23"/>
    <p:sldId id="274" r:id="rId24"/>
    <p:sldId id="397" r:id="rId25"/>
    <p:sldId id="400" r:id="rId26"/>
    <p:sldId id="273" r:id="rId27"/>
    <p:sldId id="402" r:id="rId28"/>
    <p:sldId id="403" r:id="rId29"/>
    <p:sldId id="404" r:id="rId30"/>
    <p:sldId id="278" r:id="rId31"/>
    <p:sldId id="279" r:id="rId32"/>
    <p:sldId id="280" r:id="rId33"/>
    <p:sldId id="281" r:id="rId34"/>
    <p:sldId id="282" r:id="rId35"/>
    <p:sldId id="285" r:id="rId36"/>
    <p:sldId id="286" r:id="rId37"/>
    <p:sldId id="287" r:id="rId38"/>
    <p:sldId id="288" r:id="rId39"/>
    <p:sldId id="414" r:id="rId40"/>
    <p:sldId id="383" r:id="rId41"/>
    <p:sldId id="299" r:id="rId42"/>
    <p:sldId id="405" r:id="rId43"/>
    <p:sldId id="301" r:id="rId44"/>
    <p:sldId id="302" r:id="rId45"/>
    <p:sldId id="416" r:id="rId46"/>
    <p:sldId id="406" r:id="rId47"/>
    <p:sldId id="305" r:id="rId48"/>
    <p:sldId id="408" r:id="rId49"/>
    <p:sldId id="409" r:id="rId50"/>
    <p:sldId id="410" r:id="rId51"/>
    <p:sldId id="411" r:id="rId52"/>
    <p:sldId id="412" r:id="rId53"/>
    <p:sldId id="413" r:id="rId54"/>
    <p:sldId id="312" r:id="rId55"/>
    <p:sldId id="313" r:id="rId56"/>
    <p:sldId id="314" r:id="rId57"/>
    <p:sldId id="266" r:id="rId58"/>
    <p:sldId id="415" r:id="rId59"/>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
          <p15:clr>
            <a:srgbClr val="A4A3A4"/>
          </p15:clr>
        </p15:guide>
        <p15:guide id="2" orient="horz" pos="1620">
          <p15:clr>
            <a:srgbClr val="A4A3A4"/>
          </p15:clr>
        </p15:guide>
        <p15:guide id="3" pos="285">
          <p15:clr>
            <a:srgbClr val="A4A3A4"/>
          </p15:clr>
        </p15:guide>
        <p15:guide id="4" pos="5484">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A9"/>
    <a:srgbClr val="1FBADB"/>
    <a:srgbClr val="8C8B82"/>
    <a:srgbClr val="C6C0B4"/>
    <a:srgbClr val="E8E2DE"/>
    <a:srgbClr val="5FA4B0"/>
    <a:srgbClr val="0070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6" autoAdjust="0"/>
    <p:restoredTop sz="84021" autoAdjust="0"/>
  </p:normalViewPr>
  <p:slideViewPr>
    <p:cSldViewPr snapToGrid="0" snapToObjects="1">
      <p:cViewPr varScale="1">
        <p:scale>
          <a:sx n="125" d="100"/>
          <a:sy n="125" d="100"/>
        </p:scale>
        <p:origin x="1448" y="168"/>
      </p:cViewPr>
      <p:guideLst>
        <p:guide orient="horz" pos="259"/>
        <p:guide orient="horz" pos="1620"/>
        <p:guide pos="285"/>
        <p:guide pos="5484"/>
      </p:guideLst>
    </p:cSldViewPr>
  </p:slideViewPr>
  <p:notesTextViewPr>
    <p:cViewPr>
      <p:scale>
        <a:sx n="100" d="100"/>
        <a:sy n="100" d="100"/>
      </p:scale>
      <p:origin x="0" y="0"/>
    </p:cViewPr>
  </p:notesTextViewPr>
  <p:notesViewPr>
    <p:cSldViewPr snapToGrid="0" snapToObjects="1">
      <p:cViewPr varScale="1">
        <p:scale>
          <a:sx n="103" d="100"/>
          <a:sy n="103" d="100"/>
        </p:scale>
        <p:origin x="-38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3F5FB-08FB-B347-AB98-4ADD350AA490}" type="datetimeFigureOut">
              <a:rPr lang="fr-FR" smtClean="0"/>
              <a:t>26/03/2021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B8460-0177-FC47-BD0D-1CFCF980119B}" type="slidenum">
              <a:rPr lang="fr-FR" smtClean="0"/>
              <a:t>‹#›</a:t>
            </a:fld>
            <a:endParaRPr lang="fr-FR"/>
          </a:p>
        </p:txBody>
      </p:sp>
    </p:spTree>
    <p:extLst>
      <p:ext uri="{BB962C8B-B14F-4D97-AF65-F5344CB8AC3E}">
        <p14:creationId xmlns:p14="http://schemas.microsoft.com/office/powerpoint/2010/main" val="310624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Thank</a:t>
            </a:r>
            <a:r>
              <a:rPr lang="fr-FR" dirty="0"/>
              <a:t> for invitation</a:t>
            </a:r>
          </a:p>
          <a:p>
            <a:r>
              <a:rPr lang="fr-FR" dirty="0" err="1"/>
              <a:t>Today</a:t>
            </a:r>
            <a:r>
              <a:rPr lang="fr-FR" dirty="0"/>
              <a:t> talk about </a:t>
            </a:r>
            <a:r>
              <a:rPr lang="fr-FR" dirty="0" err="1"/>
              <a:t>adversarial</a:t>
            </a:r>
            <a:r>
              <a:rPr lang="fr-FR" dirty="0"/>
              <a:t> </a:t>
            </a:r>
            <a:r>
              <a:rPr lang="fr-FR" dirty="0" err="1"/>
              <a:t>examples</a:t>
            </a:r>
            <a:endParaRPr lang="fr-FR" dirty="0"/>
          </a:p>
          <a:p>
            <a:r>
              <a:rPr lang="fr-FR" dirty="0"/>
              <a:t>First a global introduction to </a:t>
            </a:r>
            <a:r>
              <a:rPr lang="fr-FR" dirty="0" err="1"/>
              <a:t>adv</a:t>
            </a:r>
            <a:r>
              <a:rPr lang="fr-FR" dirty="0"/>
              <a:t> </a:t>
            </a:r>
            <a:r>
              <a:rPr lang="fr-FR" dirty="0" err="1"/>
              <a:t>examples</a:t>
            </a:r>
            <a:endParaRPr lang="fr-FR" dirty="0"/>
          </a:p>
          <a:p>
            <a:r>
              <a:rPr lang="fr-FR" dirty="0" err="1"/>
              <a:t>Then</a:t>
            </a:r>
            <a:r>
              <a:rPr lang="fr-FR" dirty="0"/>
              <a:t> </a:t>
            </a:r>
            <a:r>
              <a:rPr lang="fr-FR" dirty="0" err="1"/>
              <a:t>take</a:t>
            </a:r>
            <a:r>
              <a:rPr lang="fr-FR" dirty="0"/>
              <a:t> a quick look at </a:t>
            </a:r>
            <a:r>
              <a:rPr lang="fr-FR" dirty="0" err="1"/>
              <a:t>adv</a:t>
            </a:r>
            <a:r>
              <a:rPr lang="fr-FR" dirty="0"/>
              <a:t> </a:t>
            </a:r>
            <a:r>
              <a:rPr lang="fr-FR" dirty="0" err="1"/>
              <a:t>attacks</a:t>
            </a:r>
            <a:r>
              <a:rPr lang="fr-FR" dirty="0"/>
              <a:t> and </a:t>
            </a:r>
            <a:r>
              <a:rPr lang="fr-FR" dirty="0" err="1"/>
              <a:t>adv</a:t>
            </a:r>
            <a:r>
              <a:rPr lang="fr-FR" dirty="0"/>
              <a:t> </a:t>
            </a:r>
            <a:r>
              <a:rPr lang="fr-FR" dirty="0" err="1"/>
              <a:t>defenses</a:t>
            </a:r>
            <a:endParaRPr lang="fr-FR" dirty="0"/>
          </a:p>
          <a:p>
            <a:r>
              <a:rPr lang="fr-FR" dirty="0"/>
              <a:t>In </a:t>
            </a:r>
            <a:r>
              <a:rPr lang="fr-FR" dirty="0" err="1"/>
              <a:t>each</a:t>
            </a:r>
            <a:r>
              <a:rPr lang="fr-FR" dirty="0"/>
              <a:t> part look </a:t>
            </a:r>
            <a:r>
              <a:rPr lang="fr-FR" dirty="0" err="1"/>
              <a:t>into</a:t>
            </a:r>
            <a:r>
              <a:rPr lang="fr-FR" dirty="0"/>
              <a:t> a </a:t>
            </a:r>
            <a:r>
              <a:rPr lang="fr-FR" dirty="0" err="1"/>
              <a:t>little</a:t>
            </a:r>
            <a:r>
              <a:rPr lang="fr-FR" dirty="0"/>
              <a:t> more </a:t>
            </a:r>
            <a:r>
              <a:rPr lang="fr-FR" dirty="0" err="1"/>
              <a:t>detail</a:t>
            </a:r>
            <a:r>
              <a:rPr lang="fr-FR" dirty="0"/>
              <a:t> on a </a:t>
            </a:r>
            <a:r>
              <a:rPr lang="fr-FR" dirty="0" err="1"/>
              <a:t>recent</a:t>
            </a:r>
            <a:r>
              <a:rPr lang="fr-FR" dirty="0"/>
              <a:t> </a:t>
            </a:r>
            <a:r>
              <a:rPr lang="fr-FR" dirty="0" err="1"/>
              <a:t>proposal</a:t>
            </a:r>
            <a:r>
              <a:rPr lang="fr-FR" dirty="0"/>
              <a:t> by us</a:t>
            </a: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a:t>
            </a:fld>
            <a:endParaRPr lang="fr-FR"/>
          </a:p>
        </p:txBody>
      </p:sp>
    </p:spTree>
    <p:extLst>
      <p:ext uri="{BB962C8B-B14F-4D97-AF65-F5344CB8AC3E}">
        <p14:creationId xmlns:p14="http://schemas.microsoft.com/office/powerpoint/2010/main" val="329755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d59b9950c_0_15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Although DL models are praised for their results on accuracy in complex problems, they are not perfect.</a:t>
            </a:r>
          </a:p>
          <a:p>
            <a:pPr marL="0" lvl="0" indent="0" algn="l" rtl="0">
              <a:spcBef>
                <a:spcPts val="0"/>
              </a:spcBef>
              <a:spcAft>
                <a:spcPts val="0"/>
              </a:spcAft>
              <a:buNone/>
            </a:pPr>
            <a:r>
              <a:rPr lang="en-US" dirty="0"/>
              <a:t>But DNN also come with number of drawbacks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Training a model is computationally costly and dedicated machines are often needed for large models/architectures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Models often criticized for lack of interpretability. The model is a black-box model where you have no idea about the inner workings of the learning algorithm (efforts are being made of increasing interpretability, but not always simple to understand how and what is learned to come to a decision)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Due to this, often also problem in reproducing the analysis. Randomness in data, but no idea how system works, might give very different results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a more recent problem: adversarial examples</a:t>
            </a:r>
            <a:endParaRPr dirty="0"/>
          </a:p>
        </p:txBody>
      </p:sp>
      <p:sp>
        <p:nvSpPr>
          <p:cNvPr id="121" name="Google Shape;121;g5d59b9950c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2dff30097_0_89: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DEF</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34" name="Google Shape;134;g42dff30097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5174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Let us illustrate this with an example</a:t>
            </a:r>
          </a:p>
          <a:p>
            <a:endParaRPr lang="en-KR" dirty="0"/>
          </a:p>
          <a:p>
            <a:r>
              <a:rPr lang="en-KR" dirty="0"/>
              <a:t>Picture: classified as bird with 96% confidence</a:t>
            </a:r>
          </a:p>
          <a:p>
            <a:endParaRPr lang="en-KR" dirty="0"/>
          </a:p>
          <a:p>
            <a:r>
              <a:rPr lang="en-KR" dirty="0"/>
              <a:t>Now add some perturbation to the image</a:t>
            </a:r>
          </a:p>
          <a:p>
            <a:endParaRPr lang="en-KR" dirty="0"/>
          </a:p>
          <a:p>
            <a:r>
              <a:rPr lang="en-KR" dirty="0"/>
              <a:t>Suddenly, the image, which for the human eye has not or barely changed, is by computer system seen as a rat with 99% confidence</a:t>
            </a:r>
          </a:p>
        </p:txBody>
      </p:sp>
      <p:sp>
        <p:nvSpPr>
          <p:cNvPr id="4" name="Slide Number Placeholder 3"/>
          <p:cNvSpPr>
            <a:spLocks noGrp="1"/>
          </p:cNvSpPr>
          <p:nvPr>
            <p:ph type="sldNum" sz="quarter" idx="5"/>
          </p:nvPr>
        </p:nvSpPr>
        <p:spPr/>
        <p:txBody>
          <a:bodyPr/>
          <a:lstStyle/>
          <a:p>
            <a:fld id="{DACB8460-0177-FC47-BD0D-1CFCF980119B}" type="slidenum">
              <a:rPr lang="fr-FR" smtClean="0"/>
              <a:t>12</a:t>
            </a:fld>
            <a:endParaRPr lang="fr-FR"/>
          </a:p>
        </p:txBody>
      </p:sp>
    </p:spTree>
    <p:extLst>
      <p:ext uri="{BB962C8B-B14F-4D97-AF65-F5344CB8AC3E}">
        <p14:creationId xmlns:p14="http://schemas.microsoft.com/office/powerpoint/2010/main" val="40634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2d45d2e6b_0_146: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this phenomenon is not only limited to classification problems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possible to create such adversarial examples in any learning task</a:t>
            </a:r>
          </a:p>
          <a:p>
            <a:pPr marL="0" lvl="0" indent="0" algn="l" rtl="0">
              <a:spcBef>
                <a:spcPts val="0"/>
              </a:spcBef>
              <a:spcAft>
                <a:spcPts val="0"/>
              </a:spcAft>
              <a:buNone/>
            </a:pPr>
            <a:r>
              <a:rPr lang="en-US" dirty="0"/>
              <a:t>- image detection</a:t>
            </a:r>
          </a:p>
          <a:p>
            <a:pPr marL="0" lvl="0" indent="0" algn="l" rtl="0">
              <a:spcBef>
                <a:spcPts val="0"/>
              </a:spcBef>
              <a:spcAft>
                <a:spcPts val="0"/>
              </a:spcAft>
              <a:buNone/>
            </a:pPr>
            <a:r>
              <a:rPr lang="en-US" dirty="0"/>
              <a:t>- image segmentation</a:t>
            </a:r>
            <a:endParaRPr dirty="0"/>
          </a:p>
        </p:txBody>
      </p:sp>
      <p:sp>
        <p:nvSpPr>
          <p:cNvPr id="257" name="Google Shape;257;g42d45d2e6b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7746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c8cee5032_0_56: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are the consequences of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ADV EXAMPLES WITH MALICIOUS INTENT REDUCE TRUST IN AUTOMATED SYSTEMS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example in </a:t>
            </a:r>
            <a:r>
              <a:rPr lang="en-US" dirty="0" err="1"/>
              <a:t>healtcare</a:t>
            </a:r>
            <a:r>
              <a:rPr lang="en-US" dirty="0"/>
              <a:t>:</a:t>
            </a:r>
          </a:p>
          <a:p>
            <a:pPr marL="0" lvl="0" indent="0" algn="l" rtl="0">
              <a:spcBef>
                <a:spcPts val="0"/>
              </a:spcBef>
              <a:spcAft>
                <a:spcPts val="0"/>
              </a:spcAft>
              <a:buNone/>
            </a:pPr>
            <a:endParaRPr dirty="0"/>
          </a:p>
        </p:txBody>
      </p:sp>
      <p:sp>
        <p:nvSpPr>
          <p:cNvPr id="179" name="Google Shape;179;g5c8cee5032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4242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KR" dirty="0"/>
              <a:t>n vehicle detection</a:t>
            </a:r>
          </a:p>
        </p:txBody>
      </p:sp>
      <p:sp>
        <p:nvSpPr>
          <p:cNvPr id="4" name="Slide Number Placeholder 3"/>
          <p:cNvSpPr>
            <a:spLocks noGrp="1"/>
          </p:cNvSpPr>
          <p:nvPr>
            <p:ph type="sldNum" sz="quarter" idx="5"/>
          </p:nvPr>
        </p:nvSpPr>
        <p:spPr/>
        <p:txBody>
          <a:bodyPr/>
          <a:lstStyle/>
          <a:p>
            <a:fld id="{DACB8460-0177-FC47-BD0D-1CFCF980119B}" type="slidenum">
              <a:rPr lang="fr-FR" smtClean="0"/>
              <a:t>15</a:t>
            </a:fld>
            <a:endParaRPr lang="fr-FR"/>
          </a:p>
        </p:txBody>
      </p:sp>
    </p:spTree>
    <p:extLst>
      <p:ext uri="{BB962C8B-B14F-4D97-AF65-F5344CB8AC3E}">
        <p14:creationId xmlns:p14="http://schemas.microsoft.com/office/powerpoint/2010/main" val="1521293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t>
            </a:r>
            <a:r>
              <a:rPr lang="en-KR" dirty="0"/>
              <a:t>r in road semgmentation</a:t>
            </a:r>
          </a:p>
          <a:p>
            <a:endParaRPr lang="en-KR" dirty="0"/>
          </a:p>
          <a:p>
            <a:r>
              <a:rPr lang="en-KR" dirty="0"/>
              <a:t>-- (d) completely different view ... </a:t>
            </a:r>
            <a:r>
              <a:rPr lang="en-US" dirty="0"/>
              <a:t>H</a:t>
            </a:r>
            <a:r>
              <a:rPr lang="en-KR" dirty="0"/>
              <a:t>uman would note this, but the automated system relies on the image it is fed and will make decisions based on what he sees …</a:t>
            </a:r>
          </a:p>
        </p:txBody>
      </p:sp>
      <p:sp>
        <p:nvSpPr>
          <p:cNvPr id="4" name="Slide Number Placeholder 3"/>
          <p:cNvSpPr>
            <a:spLocks noGrp="1"/>
          </p:cNvSpPr>
          <p:nvPr>
            <p:ph type="sldNum" sz="quarter" idx="5"/>
          </p:nvPr>
        </p:nvSpPr>
        <p:spPr/>
        <p:txBody>
          <a:bodyPr/>
          <a:lstStyle/>
          <a:p>
            <a:fld id="{DACB8460-0177-FC47-BD0D-1CFCF980119B}" type="slidenum">
              <a:rPr lang="fr-FR" smtClean="0"/>
              <a:t>16</a:t>
            </a:fld>
            <a:endParaRPr lang="fr-FR"/>
          </a:p>
        </p:txBody>
      </p:sp>
    </p:spTree>
    <p:extLst>
      <p:ext uri="{BB962C8B-B14F-4D97-AF65-F5344CB8AC3E}">
        <p14:creationId xmlns:p14="http://schemas.microsoft.com/office/powerpoint/2010/main" val="3847491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Methods</a:t>
            </a:r>
            <a:r>
              <a:rPr lang="fr-FR" dirty="0"/>
              <a:t> </a:t>
            </a:r>
            <a:r>
              <a:rPr lang="fr-FR" dirty="0" err="1"/>
              <a:t>that</a:t>
            </a:r>
            <a:r>
              <a:rPr lang="fr-FR" dirty="0"/>
              <a:t> </a:t>
            </a:r>
            <a:r>
              <a:rPr lang="fr-FR" dirty="0" err="1"/>
              <a:t>create</a:t>
            </a:r>
            <a:r>
              <a:rPr lang="fr-FR" dirty="0"/>
              <a:t> </a:t>
            </a:r>
            <a:r>
              <a:rPr lang="fr-FR" dirty="0" err="1"/>
              <a:t>such</a:t>
            </a:r>
            <a:r>
              <a:rPr lang="fr-FR" dirty="0"/>
              <a:t> </a:t>
            </a:r>
            <a:r>
              <a:rPr lang="fr-FR" dirty="0" err="1"/>
              <a:t>adversarial</a:t>
            </a:r>
            <a:r>
              <a:rPr lang="fr-FR" dirty="0"/>
              <a:t> </a:t>
            </a:r>
            <a:r>
              <a:rPr lang="fr-FR" dirty="0" err="1"/>
              <a:t>examples</a:t>
            </a:r>
            <a:r>
              <a:rPr lang="fr-FR" dirty="0"/>
              <a:t> are </a:t>
            </a:r>
            <a:r>
              <a:rPr lang="fr-FR" dirty="0" err="1"/>
              <a:t>called</a:t>
            </a:r>
            <a:r>
              <a:rPr lang="fr-FR" dirty="0"/>
              <a:t> </a:t>
            </a:r>
            <a:r>
              <a:rPr lang="fr-FR" dirty="0" err="1"/>
              <a:t>adversarial</a:t>
            </a:r>
            <a:r>
              <a:rPr lang="fr-FR" dirty="0"/>
              <a:t> </a:t>
            </a:r>
            <a:r>
              <a:rPr lang="fr-FR" dirty="0" err="1"/>
              <a:t>attacks</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17</a:t>
            </a:fld>
            <a:endParaRPr lang="fr-FR"/>
          </a:p>
        </p:txBody>
      </p:sp>
    </p:spTree>
    <p:extLst>
      <p:ext uri="{BB962C8B-B14F-4D97-AF65-F5344CB8AC3E}">
        <p14:creationId xmlns:p14="http://schemas.microsoft.com/office/powerpoint/2010/main" val="673046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2d5729b2a_0_4: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attacks come in a wide variety and are certainly not all complex implementations of tampering with an image.</a:t>
            </a:r>
          </a:p>
          <a:p>
            <a:pPr marL="0" lvl="0" indent="0" algn="l" rtl="0">
              <a:spcBef>
                <a:spcPts val="0"/>
              </a:spcBef>
              <a:spcAft>
                <a:spcPts val="0"/>
              </a:spcAft>
              <a:buNone/>
            </a:pPr>
            <a:r>
              <a:rPr lang="en-US" dirty="0"/>
              <a:t>In some cases, it is sufficient to just modify the image (</a:t>
            </a:r>
            <a:r>
              <a:rPr lang="en-US" dirty="0" err="1"/>
              <a:t>eg</a:t>
            </a:r>
            <a:r>
              <a:rPr lang="en-US" dirty="0"/>
              <a:t> rotating) or fooling the system by taking difficult to identify pictures</a:t>
            </a:r>
          </a:p>
          <a:p>
            <a:pPr marL="0" lvl="0" indent="0" algn="l" rtl="0">
              <a:spcBef>
                <a:spcPts val="0"/>
              </a:spcBef>
              <a:spcAft>
                <a:spcPts val="0"/>
              </a:spcAft>
              <a:buNone/>
            </a:pPr>
            <a:r>
              <a:rPr lang="en-US" dirty="0"/>
              <a:t>In other cases, the ones we will be looking at, perturbation is added to a natural/genuine image to create an adversarial image</a:t>
            </a:r>
          </a:p>
        </p:txBody>
      </p:sp>
      <p:sp>
        <p:nvSpPr>
          <p:cNvPr id="311" name="Google Shape;311;g42d5729b2a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42d45d2e6b_0_128: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Adv examples can be very simple as well … for example shown that it is possible to fool certain system (big problem for self-driving cars) by just adding stickers/patches to traffic signs which makes them unrecognizable or makes the system identify them as a completely different sign (stop – accelerate)</a:t>
            </a:r>
          </a:p>
          <a:p>
            <a:pPr marL="0" lvl="0" indent="0" algn="l" rtl="0">
              <a:spcBef>
                <a:spcPts val="0"/>
              </a:spcBef>
              <a:spcAft>
                <a:spcPts val="0"/>
              </a:spcAft>
              <a:buNone/>
            </a:pPr>
            <a:r>
              <a:rPr lang="en-US" dirty="0"/>
              <a:t>No one will look strange at a traffic sign that contains a sticker, but for vehicle this might prove detrimental</a:t>
            </a:r>
            <a:endParaRPr dirty="0"/>
          </a:p>
        </p:txBody>
      </p:sp>
      <p:sp>
        <p:nvSpPr>
          <p:cNvPr id="325" name="Google Shape;325;g42d45d2e6b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Start </a:t>
            </a:r>
            <a:r>
              <a:rPr lang="fr-FR" dirty="0" err="1"/>
              <a:t>with</a:t>
            </a:r>
            <a:r>
              <a:rPr lang="fr-FR" dirty="0"/>
              <a:t> </a:t>
            </a:r>
            <a:r>
              <a:rPr lang="fr-FR" dirty="0" err="1"/>
              <a:t>adv</a:t>
            </a:r>
            <a:r>
              <a:rPr lang="fr-FR" dirty="0"/>
              <a:t> </a:t>
            </a:r>
            <a:r>
              <a:rPr lang="fr-FR" dirty="0" err="1"/>
              <a:t>examples</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a:t>
            </a:fld>
            <a:endParaRPr lang="fr-FR"/>
          </a:p>
        </p:txBody>
      </p:sp>
    </p:spTree>
    <p:extLst>
      <p:ext uri="{BB962C8B-B14F-4D97-AF65-F5344CB8AC3E}">
        <p14:creationId xmlns:p14="http://schemas.microsoft.com/office/powerpoint/2010/main" val="1331003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42d5729b2a_0_90: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Other examples are very tricky, even for humans </a:t>
            </a:r>
          </a:p>
          <a:p>
            <a:pPr marL="0" lvl="0" indent="0" algn="l" rtl="0">
              <a:spcBef>
                <a:spcPts val="0"/>
              </a:spcBef>
              <a:spcAft>
                <a:spcPts val="0"/>
              </a:spcAft>
              <a:buNone/>
            </a:pPr>
            <a:r>
              <a:rPr lang="en-US" dirty="0"/>
              <a:t>…</a:t>
            </a:r>
            <a:endParaRPr dirty="0"/>
          </a:p>
        </p:txBody>
      </p:sp>
      <p:sp>
        <p:nvSpPr>
          <p:cNvPr id="340" name="Google Shape;340;g42d5729b2a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2d5729b2a_0_75: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Before continuing with perturbation attacks, let is address some misconceptions:</a:t>
            </a:r>
          </a:p>
          <a:p>
            <a:pPr marL="228600" lvl="0" indent="-228600" algn="l" rtl="0">
              <a:spcBef>
                <a:spcPts val="0"/>
              </a:spcBef>
              <a:spcAft>
                <a:spcPts val="0"/>
              </a:spcAft>
              <a:buAutoNum type="arabicPeriod"/>
            </a:pPr>
            <a:r>
              <a:rPr lang="en-US" dirty="0"/>
              <a:t>It is possible to create these for any automated system, including more classical ML methods</a:t>
            </a:r>
          </a:p>
          <a:p>
            <a:pPr marL="228600" lvl="0" indent="-228600" algn="l" rtl="0">
              <a:spcBef>
                <a:spcPts val="0"/>
              </a:spcBef>
              <a:spcAft>
                <a:spcPts val="0"/>
              </a:spcAft>
              <a:buAutoNum type="arabicPeriod"/>
            </a:pPr>
            <a:r>
              <a:rPr lang="en-US" dirty="0"/>
              <a:t>Similarly, they are not limited to images: speech, video, text, … all can be tampered with</a:t>
            </a:r>
          </a:p>
          <a:p>
            <a:pPr marL="228600" lvl="0" indent="-228600" algn="l" rtl="0">
              <a:spcBef>
                <a:spcPts val="0"/>
              </a:spcBef>
              <a:spcAft>
                <a:spcPts val="0"/>
              </a:spcAft>
              <a:buAutoNum type="arabicPeriod"/>
            </a:pPr>
            <a:r>
              <a:rPr lang="en-US" dirty="0"/>
              <a:t>We saw that such an attack does not have to be very complex</a:t>
            </a:r>
          </a:p>
          <a:p>
            <a:pPr marL="228600" lvl="0" indent="-228600" algn="l" rtl="0">
              <a:spcBef>
                <a:spcPts val="0"/>
              </a:spcBef>
              <a:spcAft>
                <a:spcPts val="0"/>
              </a:spcAft>
              <a:buAutoNum type="arabicPeriod"/>
            </a:pPr>
            <a:r>
              <a:rPr lang="en-US" dirty="0"/>
              <a:t>The created perturbation can be visible to humans … it does not necessarily matter a human can detect it, especially if the automated system runs without a human-in-the-loop (so no human supervision). The user will give the system some input, and expects an outcome, but he will not know if after inputting (for example an image) this image has been changed – reason why in medical diagnosis it is important to always keep a medical specialist in the loop to verify the prediction of the system</a:t>
            </a:r>
          </a:p>
          <a:p>
            <a:pPr marL="228600" lvl="0" indent="-228600" algn="l" rtl="0">
              <a:spcBef>
                <a:spcPts val="0"/>
              </a:spcBef>
              <a:spcAft>
                <a:spcPts val="0"/>
              </a:spcAft>
              <a:buAutoNum type="arabicPeriod"/>
            </a:pPr>
            <a:r>
              <a:rPr lang="en-US" dirty="0"/>
              <a:t>And it is surely not easy to defend against such attacks … especially not one defense against all types of attack </a:t>
            </a:r>
            <a:endParaRPr dirty="0"/>
          </a:p>
        </p:txBody>
      </p:sp>
      <p:sp>
        <p:nvSpPr>
          <p:cNvPr id="322" name="Google Shape;322;g42d5729b2a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2d5729b2a_0_2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Assume a case in 2D: 2 classes black and red, system creates a decision boundary</a:t>
            </a:r>
          </a:p>
          <a:p>
            <a:pPr marL="0" lvl="0" indent="0" algn="l" rtl="0">
              <a:spcBef>
                <a:spcPts val="0"/>
              </a:spcBef>
              <a:spcAft>
                <a:spcPts val="0"/>
              </a:spcAft>
              <a:buNone/>
            </a:pPr>
            <a:r>
              <a:rPr lang="en-US" dirty="0"/>
              <a:t>Adv attack will then try to move a data point from one class to another through the decision boundary</a:t>
            </a:r>
          </a:p>
          <a:p>
            <a:pPr marL="0" lvl="0" indent="0" algn="l" rtl="0">
              <a:spcBef>
                <a:spcPts val="0"/>
              </a:spcBef>
              <a:spcAft>
                <a:spcPts val="0"/>
              </a:spcAft>
              <a:buNone/>
            </a:pPr>
            <a:r>
              <a:rPr lang="en-US" dirty="0"/>
              <a:t>So it will force the data point to be misclassified following a certain trajectory which depends on the method of attack</a:t>
            </a:r>
            <a:endParaRPr dirty="0"/>
          </a:p>
        </p:txBody>
      </p:sp>
      <p:sp>
        <p:nvSpPr>
          <p:cNvPr id="242" name="Google Shape;242;g42d5729b2a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d9aa40a9b_0_49: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Typically … iterative process, start with original input and slightly modify this until a certain stopping criterion</a:t>
            </a:r>
          </a:p>
          <a:p>
            <a:pPr marL="0" lvl="0" indent="0" algn="l" rtl="0">
              <a:spcBef>
                <a:spcPts val="0"/>
              </a:spcBef>
              <a:spcAft>
                <a:spcPts val="0"/>
              </a:spcAft>
              <a:buNone/>
            </a:pPr>
            <a:r>
              <a:rPr lang="en-US" dirty="0"/>
              <a:t>Adding perturbation will distort the image, more perturbation will become visible</a:t>
            </a:r>
            <a:endParaRPr dirty="0"/>
          </a:p>
        </p:txBody>
      </p:sp>
      <p:sp>
        <p:nvSpPr>
          <p:cNvPr id="271" name="Google Shape;271;g8d9aa40a9b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Some popular attacks are: </a:t>
            </a:r>
          </a:p>
          <a:p>
            <a:endParaRPr lang="en-KR" dirty="0"/>
          </a:p>
          <a:p>
            <a:r>
              <a:rPr lang="en-KR" dirty="0"/>
              <a:t>Global: since they will modify the entire image!</a:t>
            </a:r>
          </a:p>
          <a:p>
            <a:endParaRPr lang="en-KR" dirty="0"/>
          </a:p>
          <a:p>
            <a:r>
              <a:rPr lang="en-US" dirty="0"/>
              <a:t>S</a:t>
            </a:r>
            <a:r>
              <a:rPr lang="en-KR" dirty="0"/>
              <a:t>ome perturbation is explicitly defined, other implicit (CW attack, currently seen as strongest and most complex attack)</a:t>
            </a:r>
          </a:p>
          <a:p>
            <a:endParaRPr lang="en-KR" dirty="0"/>
          </a:p>
          <a:p>
            <a:r>
              <a:rPr lang="en-KR" dirty="0"/>
              <a:t>P_n: nabla_x = gradient wrt X of the cross-entropy loss when targeting class c (so you target a chosen class)</a:t>
            </a:r>
          </a:p>
          <a:p>
            <a:r>
              <a:rPr lang="en-KR" dirty="0"/>
              <a:t>   alpha: perturbation multiplier to regulate how much change you allow in each step</a:t>
            </a:r>
          </a:p>
        </p:txBody>
      </p:sp>
      <p:sp>
        <p:nvSpPr>
          <p:cNvPr id="4" name="Slide Number Placeholder 3"/>
          <p:cNvSpPr>
            <a:spLocks noGrp="1"/>
          </p:cNvSpPr>
          <p:nvPr>
            <p:ph type="sldNum" sz="quarter" idx="5"/>
          </p:nvPr>
        </p:nvSpPr>
        <p:spPr/>
        <p:txBody>
          <a:bodyPr/>
          <a:lstStyle/>
          <a:p>
            <a:fld id="{DACB8460-0177-FC47-BD0D-1CFCF980119B}" type="slidenum">
              <a:rPr lang="fr-FR" smtClean="0"/>
              <a:t>24</a:t>
            </a:fld>
            <a:endParaRPr lang="fr-FR"/>
          </a:p>
        </p:txBody>
      </p:sp>
    </p:spTree>
    <p:extLst>
      <p:ext uri="{BB962C8B-B14F-4D97-AF65-F5344CB8AC3E}">
        <p14:creationId xmlns:p14="http://schemas.microsoft.com/office/powerpoint/2010/main" val="825223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Next to global attacks, also more regional attacks</a:t>
            </a:r>
          </a:p>
          <a:p>
            <a:r>
              <a:rPr lang="en-KR" dirty="0"/>
              <a:t>Less used or researched</a:t>
            </a:r>
          </a:p>
          <a:p>
            <a:endParaRPr lang="en-KR" dirty="0"/>
          </a:p>
          <a:p>
            <a:r>
              <a:rPr lang="en-KR" dirty="0"/>
              <a:t>One-pixel: find pixel that changes prediction the most and modify that. Mostly useful for small images, less effective on ImageNet where there are a lot of pixels</a:t>
            </a:r>
          </a:p>
          <a:p>
            <a:r>
              <a:rPr lang="en-KR" dirty="0"/>
              <a:t>LaVAN: only perturb a small part of the image with a visible perturbation (in this case added a sprts car) to change the prediction</a:t>
            </a:r>
          </a:p>
          <a:p>
            <a:r>
              <a:rPr lang="en-KR" dirty="0"/>
              <a:t>Adv patch: similar to LaVAN, but in certain cases this patch is even printable and will modify the prediction if attached to an object (toaster!)</a:t>
            </a:r>
          </a:p>
          <a:p>
            <a:r>
              <a:rPr lang="en-KR" dirty="0"/>
              <a:t>Structured adv attack: only perturb aro</a:t>
            </a:r>
            <a:r>
              <a:rPr lang="en-US" dirty="0"/>
              <a:t>u</a:t>
            </a:r>
            <a:r>
              <a:rPr lang="en-KR" dirty="0"/>
              <a:t>nd the location where there are large color changes (pixel-wise) to make the perturbation less visible. Perturbation will be more structured than in the case of global pertrubation to fit the color in the image </a:t>
            </a:r>
            <a:r>
              <a:rPr lang="en-KR" dirty="0">
                <a:sym typeface="Wingdings" pitchFamily="2" charset="2"/>
              </a:rPr>
              <a:t> perturbation will be less visible even with very large perturbations</a:t>
            </a:r>
            <a:endParaRPr lang="en-KR" dirty="0"/>
          </a:p>
        </p:txBody>
      </p:sp>
      <p:sp>
        <p:nvSpPr>
          <p:cNvPr id="4" name="Slide Number Placeholder 3"/>
          <p:cNvSpPr>
            <a:spLocks noGrp="1"/>
          </p:cNvSpPr>
          <p:nvPr>
            <p:ph type="sldNum" sz="quarter" idx="5"/>
          </p:nvPr>
        </p:nvSpPr>
        <p:spPr/>
        <p:txBody>
          <a:bodyPr/>
          <a:lstStyle/>
          <a:p>
            <a:fld id="{DACB8460-0177-FC47-BD0D-1CFCF980119B}" type="slidenum">
              <a:rPr lang="fr-FR" smtClean="0"/>
              <a:t>25</a:t>
            </a:fld>
            <a:endParaRPr lang="fr-FR"/>
          </a:p>
        </p:txBody>
      </p:sp>
    </p:spTree>
    <p:extLst>
      <p:ext uri="{BB962C8B-B14F-4D97-AF65-F5344CB8AC3E}">
        <p14:creationId xmlns:p14="http://schemas.microsoft.com/office/powerpoint/2010/main" val="3149551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d9aa40a9b_0_83: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But …</a:t>
            </a:r>
          </a:p>
          <a:p>
            <a:pPr marL="0" lvl="0" indent="0" algn="l" rtl="0">
              <a:spcBef>
                <a:spcPts val="0"/>
              </a:spcBef>
              <a:spcAft>
                <a:spcPts val="0"/>
              </a:spcAft>
              <a:buNone/>
            </a:pPr>
            <a:r>
              <a:rPr lang="en-US" dirty="0"/>
              <a:t>These regional attacks are difficult to compare to well-known used attacks since their optimization methods are very different</a:t>
            </a:r>
          </a:p>
          <a:p>
            <a:pPr marL="0" lvl="0" indent="0" algn="l" rtl="0">
              <a:spcBef>
                <a:spcPts val="0"/>
              </a:spcBef>
              <a:spcAft>
                <a:spcPts val="0"/>
              </a:spcAft>
              <a:buNone/>
            </a:pPr>
            <a:r>
              <a:rPr lang="en-US" dirty="0"/>
              <a:t>They are usually created in white box settings, thus assuming full knowledge of the system, data and algorithms</a:t>
            </a:r>
          </a:p>
          <a:p>
            <a:pPr marL="0" lvl="0" indent="0" algn="l" rtl="0">
              <a:spcBef>
                <a:spcPts val="0"/>
              </a:spcBef>
              <a:spcAft>
                <a:spcPts val="0"/>
              </a:spcAft>
              <a:buNone/>
            </a:pPr>
            <a:r>
              <a:rPr lang="en-US" dirty="0"/>
              <a:t>As such they often only work well for the dataset they are created for</a:t>
            </a:r>
          </a:p>
          <a:p>
            <a:pPr marL="0" lvl="0" indent="0" algn="l" rtl="0">
              <a:spcBef>
                <a:spcPts val="0"/>
              </a:spcBef>
              <a:spcAft>
                <a:spcPts val="0"/>
              </a:spcAft>
              <a:buNone/>
            </a:pPr>
            <a:r>
              <a:rPr lang="en-US" dirty="0"/>
              <a:t>And thus not often incorporated in defense evaluations</a:t>
            </a:r>
            <a:endParaRPr dirty="0"/>
          </a:p>
        </p:txBody>
      </p:sp>
      <p:sp>
        <p:nvSpPr>
          <p:cNvPr id="258" name="Google Shape;258;g8d9aa40a9b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d9aa40a9b_0_49: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idea was to create a regional attack that can be compared to global adv attacks</a:t>
            </a:r>
          </a:p>
          <a:p>
            <a:pPr marL="0" lvl="0" indent="0" algn="l" rtl="0">
              <a:spcBef>
                <a:spcPts val="0"/>
              </a:spcBef>
              <a:spcAft>
                <a:spcPts val="0"/>
              </a:spcAft>
              <a:buNone/>
            </a:pPr>
            <a:r>
              <a:rPr lang="en-US" dirty="0"/>
              <a:t>By converting a global attack into a regional one</a:t>
            </a:r>
          </a:p>
          <a:p>
            <a:pPr marL="0" lvl="0" indent="0" algn="l" rtl="0">
              <a:spcBef>
                <a:spcPts val="0"/>
              </a:spcBef>
              <a:spcAft>
                <a:spcPts val="0"/>
              </a:spcAft>
              <a:buNone/>
            </a:pPr>
            <a:r>
              <a:rPr lang="en-US" dirty="0"/>
              <a:t>Modification: Hadamard product with a localization mask – pixel-wise multiplication with a mask that will determine where exactly we want to add perturbation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Our hopes: to create adv examples with less total perturbation than global attacks, but retaining same confidence in the (incorrect) prediction</a:t>
            </a:r>
            <a:endParaRPr dirty="0"/>
          </a:p>
        </p:txBody>
      </p:sp>
      <p:sp>
        <p:nvSpPr>
          <p:cNvPr id="271" name="Google Shape;271;g8d9aa40a9b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9038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d9aa40a9b_0_49: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Visualize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P_n</a:t>
            </a:r>
            <a:r>
              <a:rPr lang="en-US" dirty="0"/>
              <a:t> perturbation from a global attacks (</a:t>
            </a:r>
            <a:r>
              <a:rPr lang="en-US" dirty="0" err="1"/>
              <a:t>eg</a:t>
            </a:r>
            <a:r>
              <a:rPr lang="en-US" dirty="0"/>
              <a:t> FGS, IFGS but not (yet) possible for CW)</a:t>
            </a:r>
          </a:p>
          <a:p>
            <a:pPr marL="0" lvl="0" indent="0" algn="l" rtl="0">
              <a:spcBef>
                <a:spcPts val="0"/>
              </a:spcBef>
              <a:spcAft>
                <a:spcPts val="0"/>
              </a:spcAft>
              <a:buNone/>
            </a:pPr>
            <a:r>
              <a:rPr lang="en-US" dirty="0"/>
              <a:t>Add mask to it = set perturbation on black to zero and only add part that corresponds to grey area</a:t>
            </a:r>
            <a:endParaRPr dirty="0"/>
          </a:p>
        </p:txBody>
      </p:sp>
      <p:sp>
        <p:nvSpPr>
          <p:cNvPr id="271" name="Google Shape;271;g8d9aa40a9b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744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d9aa40a9b_0_49: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Close up: see that perturbation is indeed in square</a:t>
            </a:r>
            <a:endParaRPr dirty="0"/>
          </a:p>
        </p:txBody>
      </p:sp>
      <p:sp>
        <p:nvSpPr>
          <p:cNvPr id="271" name="Google Shape;271;g8d9aa40a9b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675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2d5729b2a_0_168: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Everyone is familiar with machine learning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Well-known, classical ML techniques include SVMs, trees and forests</a:t>
            </a:r>
            <a:endParaRPr dirty="0"/>
          </a:p>
        </p:txBody>
      </p:sp>
      <p:sp>
        <p:nvSpPr>
          <p:cNvPr id="112" name="Google Shape;112;g42d5729b2a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0480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8d9aa40a9b_0_165: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experiment: considered 3 … </a:t>
            </a:r>
          </a:p>
          <a:p>
            <a:pPr marL="0" lvl="0" indent="0" algn="l" rtl="0">
              <a:spcBef>
                <a:spcPts val="0"/>
              </a:spcBef>
              <a:spcAft>
                <a:spcPts val="0"/>
              </a:spcAft>
              <a:buNone/>
            </a:pPr>
            <a:r>
              <a:rPr lang="en-US" dirty="0"/>
              <a:t>If you look per column, see reason why these values chosen: total perturbation is </a:t>
            </a:r>
            <a:r>
              <a:rPr lang="en-US" dirty="0" err="1"/>
              <a:t>approx</a:t>
            </a:r>
            <a:r>
              <a:rPr lang="en-US" dirty="0"/>
              <a:t> the same over the different regions</a:t>
            </a:r>
            <a:endParaRPr dirty="0"/>
          </a:p>
        </p:txBody>
      </p:sp>
      <p:sp>
        <p:nvSpPr>
          <p:cNvPr id="350" name="Google Shape;350;g8d9aa40a9b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d9aa40a9b_0_188: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will we measure the perturbation? Through </a:t>
            </a:r>
            <a:r>
              <a:rPr lang="en-US" dirty="0" err="1"/>
              <a:t>Lp</a:t>
            </a:r>
            <a:r>
              <a:rPr lang="en-US" dirty="0"/>
              <a:t> norms – less perturbation = lower norm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Calculate </a:t>
            </a:r>
            <a:r>
              <a:rPr lang="en-US" dirty="0" err="1"/>
              <a:t>Lp</a:t>
            </a:r>
            <a:r>
              <a:rPr lang="en-US" dirty="0"/>
              <a:t> distance between original and adversarial image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L2 is basic Euclidean norm </a:t>
            </a:r>
          </a:p>
          <a:p>
            <a:pPr marL="0" lvl="0" indent="0" algn="l" rtl="0">
              <a:spcBef>
                <a:spcPts val="0"/>
              </a:spcBef>
              <a:spcAft>
                <a:spcPts val="0"/>
              </a:spcAft>
              <a:buNone/>
            </a:pPr>
            <a:r>
              <a:rPr lang="en-US" dirty="0" err="1"/>
              <a:t>Linf</a:t>
            </a:r>
            <a:r>
              <a:rPr lang="en-US" dirty="0"/>
              <a:t> = 1 = max possible change in pixel </a:t>
            </a:r>
            <a:endParaRPr dirty="0"/>
          </a:p>
        </p:txBody>
      </p:sp>
      <p:sp>
        <p:nvSpPr>
          <p:cNvPr id="367" name="Google Shape;367;g8d9aa40a9b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8da7be708d_0_1: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we look at some individual images, see that often the perturbation norm decreased </a:t>
            </a:r>
          </a:p>
          <a:p>
            <a:pPr marL="0" lvl="0" indent="0" algn="l" rtl="0">
              <a:spcBef>
                <a:spcPts val="0"/>
              </a:spcBef>
              <a:spcAft>
                <a:spcPts val="0"/>
              </a:spcAft>
              <a:buNone/>
            </a:pPr>
            <a:r>
              <a:rPr lang="en-US" dirty="0"/>
              <a:t>L_0 rather fixed due to chosen percentage of perturbation (=number of changed pixels)</a:t>
            </a:r>
          </a:p>
          <a:p>
            <a:pPr marL="0" lvl="0" indent="0" algn="l" rtl="0">
              <a:spcBef>
                <a:spcPts val="0"/>
              </a:spcBef>
              <a:spcAft>
                <a:spcPts val="0"/>
              </a:spcAft>
              <a:buNone/>
            </a:pPr>
            <a:r>
              <a:rPr lang="en-US" dirty="0"/>
              <a:t>Not always (frame localization L2/</a:t>
            </a:r>
            <a:r>
              <a:rPr lang="en-US" dirty="0" err="1"/>
              <a:t>Linf</a:t>
            </a:r>
            <a:r>
              <a:rPr lang="en-US" dirty="0"/>
              <a:t>)</a:t>
            </a:r>
          </a:p>
          <a:p>
            <a:pPr marL="0" lvl="0" indent="0" algn="l" rtl="0">
              <a:spcBef>
                <a:spcPts val="0"/>
              </a:spcBef>
              <a:spcAft>
                <a:spcPts val="0"/>
              </a:spcAft>
              <a:buNone/>
            </a:pPr>
            <a:r>
              <a:rPr lang="en-US" dirty="0"/>
              <a:t>	L2 = difference between pixels</a:t>
            </a:r>
          </a:p>
          <a:p>
            <a:pPr marL="0" lvl="0" indent="0" algn="l" rtl="0">
              <a:spcBef>
                <a:spcPts val="0"/>
              </a:spcBef>
              <a:spcAft>
                <a:spcPts val="0"/>
              </a:spcAft>
              <a:buNone/>
            </a:pPr>
            <a:r>
              <a:rPr lang="en-US" dirty="0"/>
              <a:t>	</a:t>
            </a:r>
            <a:r>
              <a:rPr lang="en-US" dirty="0" err="1"/>
              <a:t>Linf</a:t>
            </a:r>
            <a:r>
              <a:rPr lang="en-US" dirty="0"/>
              <a:t> is max change in a single pixel</a:t>
            </a:r>
          </a:p>
          <a:p>
            <a:pPr marL="0" lvl="0" indent="0" algn="l" rtl="0">
              <a:spcBef>
                <a:spcPts val="0"/>
              </a:spcBef>
              <a:spcAft>
                <a:spcPts val="0"/>
              </a:spcAft>
              <a:buNone/>
            </a:pPr>
            <a:r>
              <a:rPr lang="en-US" dirty="0">
                <a:sym typeface="Wingdings" pitchFamily="2" charset="2"/>
              </a:rPr>
              <a:t> So it matters where perturbation is applied!!</a:t>
            </a:r>
            <a:endParaRPr dirty="0"/>
          </a:p>
        </p:txBody>
      </p:sp>
      <p:sp>
        <p:nvSpPr>
          <p:cNvPr id="388" name="Google Shape;388;g8da7be708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8da7be708d_0_36: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it is also image dependent</a:t>
            </a:r>
          </a:p>
          <a:p>
            <a:pPr marL="0" lvl="0" indent="0" algn="l" rtl="0">
              <a:spcBef>
                <a:spcPts val="0"/>
              </a:spcBef>
              <a:spcAft>
                <a:spcPts val="0"/>
              </a:spcAft>
              <a:buNone/>
            </a:pPr>
            <a:r>
              <a:rPr lang="en-US" dirty="0"/>
              <a:t>Again slight increase for L2 with frame localization</a:t>
            </a:r>
          </a:p>
          <a:p>
            <a:pPr marL="0" lvl="0" indent="0" algn="l" rtl="0">
              <a:spcBef>
                <a:spcPts val="0"/>
              </a:spcBef>
              <a:spcAft>
                <a:spcPts val="0"/>
              </a:spcAft>
              <a:buNone/>
            </a:pPr>
            <a:r>
              <a:rPr lang="en-US" dirty="0">
                <a:sym typeface="Wingdings" pitchFamily="2" charset="2"/>
              </a:rPr>
              <a:t> </a:t>
            </a:r>
            <a:endParaRPr dirty="0"/>
          </a:p>
        </p:txBody>
      </p:sp>
      <p:sp>
        <p:nvSpPr>
          <p:cNvPr id="406" name="Google Shape;406;g8da7be708d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8da7be708d_0_60: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 increase</a:t>
            </a:r>
            <a:endParaRPr dirty="0"/>
          </a:p>
        </p:txBody>
      </p:sp>
      <p:sp>
        <p:nvSpPr>
          <p:cNvPr id="424" name="Google Shape;424;g8da7be708d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8d9cc26441_0_26: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we look at the mean </a:t>
            </a:r>
            <a:r>
              <a:rPr lang="en-US" dirty="0" err="1"/>
              <a:t>Lp</a:t>
            </a:r>
            <a:r>
              <a:rPr lang="en-US" dirty="0"/>
              <a:t> distances between the images (ignore for now the source/target row)</a:t>
            </a:r>
          </a:p>
          <a:p>
            <a:pPr marL="0" lvl="0" indent="0" algn="l" rtl="0">
              <a:spcBef>
                <a:spcPts val="0"/>
              </a:spcBef>
              <a:spcAft>
                <a:spcPts val="0"/>
              </a:spcAft>
              <a:buNone/>
            </a:pPr>
            <a:r>
              <a:rPr lang="en-US" dirty="0"/>
              <a:t>On top we see values in the case of global attack</a:t>
            </a:r>
          </a:p>
          <a:p>
            <a:pPr marL="0" lvl="0" indent="0" algn="l" rtl="0">
              <a:spcBef>
                <a:spcPts val="0"/>
              </a:spcBef>
              <a:spcAft>
                <a:spcPts val="0"/>
              </a:spcAft>
              <a:buNone/>
            </a:pPr>
            <a:r>
              <a:rPr lang="en-US" dirty="0"/>
              <a:t>Underneath the values for the 3 regions with 3 different values of perturbed pixels</a:t>
            </a:r>
          </a:p>
          <a:p>
            <a:pPr marL="0" lvl="0" indent="0" algn="l" rtl="0">
              <a:spcBef>
                <a:spcPts val="0"/>
              </a:spcBef>
              <a:spcAft>
                <a:spcPts val="0"/>
              </a:spcAft>
              <a:buNone/>
            </a:pPr>
            <a:r>
              <a:rPr lang="en-US" dirty="0"/>
              <a:t>So need to compare per column</a:t>
            </a:r>
          </a:p>
          <a:p>
            <a:pPr marL="0" lvl="0" indent="0" algn="l" rtl="0">
              <a:spcBef>
                <a:spcPts val="0"/>
              </a:spcBef>
              <a:spcAft>
                <a:spcPts val="0"/>
              </a:spcAft>
              <a:buNone/>
            </a:pPr>
            <a:r>
              <a:rPr lang="en-US" dirty="0"/>
              <a:t>L0 is omitted since almost all adv examples with regional perturbation have reduced L0 norms</a:t>
            </a:r>
            <a:endParaRPr dirty="0"/>
          </a:p>
        </p:txBody>
      </p:sp>
      <p:sp>
        <p:nvSpPr>
          <p:cNvPr id="472" name="Google Shape;472;g8d9cc26441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8d9cc26441_0_54: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First look at L2 norm</a:t>
            </a:r>
          </a:p>
          <a:p>
            <a:pPr marL="0" lvl="0" indent="0" algn="l" rtl="0">
              <a:spcBef>
                <a:spcPts val="0"/>
              </a:spcBef>
              <a:spcAft>
                <a:spcPts val="0"/>
              </a:spcAft>
              <a:buNone/>
            </a:pPr>
            <a:r>
              <a:rPr lang="en-US" dirty="0"/>
              <a:t>More often than not </a:t>
            </a:r>
          </a:p>
          <a:p>
            <a:pPr marL="0" lvl="0" indent="0" algn="l" rtl="0">
              <a:spcBef>
                <a:spcPts val="0"/>
              </a:spcBef>
              <a:spcAft>
                <a:spcPts val="0"/>
              </a:spcAft>
              <a:buNone/>
            </a:pPr>
            <a:r>
              <a:rPr lang="en-US" dirty="0"/>
              <a:t>	center localization needs less perturbation than applying to whole image</a:t>
            </a:r>
          </a:p>
          <a:p>
            <a:pPr marL="0" lvl="0" indent="0" algn="l" rtl="0">
              <a:spcBef>
                <a:spcPts val="0"/>
              </a:spcBef>
              <a:spcAft>
                <a:spcPts val="0"/>
              </a:spcAft>
              <a:buNone/>
            </a:pPr>
            <a:r>
              <a:rPr lang="en-US" dirty="0"/>
              <a:t>	Frame localization needs more perturbation</a:t>
            </a:r>
          </a:p>
          <a:p>
            <a:pPr marL="0" lvl="0" indent="0" algn="l" rtl="0">
              <a:spcBef>
                <a:spcPts val="0"/>
              </a:spcBef>
              <a:spcAft>
                <a:spcPts val="0"/>
              </a:spcAft>
              <a:buNone/>
            </a:pPr>
            <a:r>
              <a:rPr lang="en-US" dirty="0"/>
              <a:t>	Random: sometimes better, sometimes worse (is a bit mixed results)</a:t>
            </a:r>
          </a:p>
          <a:p>
            <a:pPr marL="0" lvl="0" indent="0" algn="l" rtl="0">
              <a:spcBef>
                <a:spcPts val="0"/>
              </a:spcBef>
              <a:spcAft>
                <a:spcPts val="0"/>
              </a:spcAft>
              <a:buNone/>
            </a:pPr>
            <a:r>
              <a:rPr lang="en-US" dirty="0"/>
              <a:t>Clearly not all regions are equally important when manipulating the prediction of a DNN with adv perturbation</a:t>
            </a:r>
          </a:p>
          <a:p>
            <a:pPr marL="0" lvl="0" indent="0" algn="l" rtl="0">
              <a:spcBef>
                <a:spcPts val="0"/>
              </a:spcBef>
              <a:spcAft>
                <a:spcPts val="0"/>
              </a:spcAft>
              <a:buNone/>
            </a:pPr>
            <a:r>
              <a:rPr lang="en-US" dirty="0"/>
              <a:t>	Applying to center square seems to be most influential</a:t>
            </a:r>
          </a:p>
          <a:p>
            <a:pPr marL="0" lvl="0" indent="0" algn="l" rtl="0">
              <a:spcBef>
                <a:spcPts val="0"/>
              </a:spcBef>
              <a:spcAft>
                <a:spcPts val="0"/>
              </a:spcAft>
              <a:buNone/>
            </a:pPr>
            <a:r>
              <a:rPr lang="en-US" dirty="0"/>
              <a:t>	But surprisingly random localization seems to need less perturbation/distortion than frame localization</a:t>
            </a:r>
            <a:endParaRPr dirty="0"/>
          </a:p>
        </p:txBody>
      </p:sp>
      <p:sp>
        <p:nvSpPr>
          <p:cNvPr id="496" name="Google Shape;496;g8d9cc2644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8666a2419c_1_148: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Linf</a:t>
            </a:r>
            <a:r>
              <a:rPr lang="en-US" dirty="0"/>
              <a:t> = largest change</a:t>
            </a:r>
          </a:p>
          <a:p>
            <a:pPr marL="0" lvl="0" indent="0" algn="l" rtl="0">
              <a:spcBef>
                <a:spcPts val="0"/>
              </a:spcBef>
              <a:spcAft>
                <a:spcPts val="0"/>
              </a:spcAft>
              <a:buNone/>
            </a:pPr>
            <a:endParaRPr lang="en-US" dirty="0"/>
          </a:p>
          <a:p>
            <a:pPr marL="0" lvl="0" indent="0" algn="l" rtl="0">
              <a:spcBef>
                <a:spcPts val="0"/>
              </a:spcBef>
              <a:spcAft>
                <a:spcPts val="0"/>
              </a:spcAft>
              <a:buNone/>
            </a:pPr>
            <a:r>
              <a:rPr lang="en-KR" dirty="0"/>
              <a:t>Mostly an increase (so one pixel more changed than in global attack)</a:t>
            </a:r>
          </a:p>
          <a:p>
            <a:pPr marL="0" lvl="0" indent="0" algn="l" rtl="0">
              <a:spcBef>
                <a:spcPts val="0"/>
              </a:spcBef>
              <a:spcAft>
                <a:spcPts val="0"/>
              </a:spcAft>
              <a:buNone/>
            </a:pPr>
            <a:r>
              <a:rPr lang="en-KR" dirty="0"/>
              <a:t>But again with center localization seem to obtain best results on average</a:t>
            </a:r>
            <a:endParaRPr dirty="0"/>
          </a:p>
        </p:txBody>
      </p:sp>
      <p:sp>
        <p:nvSpPr>
          <p:cNvPr id="532" name="Google Shape;532;g8666a2419c_1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8d9cc26441_0_85: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summary, if we look at the images, …</a:t>
            </a:r>
            <a:endParaRPr dirty="0"/>
          </a:p>
        </p:txBody>
      </p:sp>
      <p:sp>
        <p:nvSpPr>
          <p:cNvPr id="557" name="Google Shape;557;g8d9cc26441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Conclusion for the localization attack: </a:t>
            </a:r>
          </a:p>
          <a:p>
            <a:r>
              <a:rPr lang="en-US" dirty="0"/>
              <a:t>M</a:t>
            </a:r>
            <a:r>
              <a:rPr lang="en-KR" dirty="0"/>
              <a:t>ethod that can adapt … -&gt; so also allows for comparison with global attack</a:t>
            </a:r>
          </a:p>
          <a:p>
            <a:r>
              <a:rPr lang="en-KR" dirty="0"/>
              <a:t>Experimentally seems effective: maintain transferability (see in a moment – adv example is also adv for other models) but with a reduced perturbation budget</a:t>
            </a:r>
          </a:p>
          <a:p>
            <a:r>
              <a:rPr lang="en-KR" dirty="0"/>
              <a:t>This reduction can undermine existing defenses since they are often based on detecting certain perturbations and now we gain similar results in adversariality with less perturbation</a:t>
            </a:r>
          </a:p>
        </p:txBody>
      </p:sp>
      <p:sp>
        <p:nvSpPr>
          <p:cNvPr id="4" name="Slide Number Placeholder 3"/>
          <p:cNvSpPr>
            <a:spLocks noGrp="1"/>
          </p:cNvSpPr>
          <p:nvPr>
            <p:ph type="sldNum" sz="quarter" idx="5"/>
          </p:nvPr>
        </p:nvSpPr>
        <p:spPr/>
        <p:txBody>
          <a:bodyPr/>
          <a:lstStyle/>
          <a:p>
            <a:fld id="{DACB8460-0177-FC47-BD0D-1CFCF980119B}" type="slidenum">
              <a:rPr lang="fr-FR" smtClean="0"/>
              <a:t>39</a:t>
            </a:fld>
            <a:endParaRPr lang="fr-FR"/>
          </a:p>
        </p:txBody>
      </p:sp>
    </p:spTree>
    <p:extLst>
      <p:ext uri="{BB962C8B-B14F-4D97-AF65-F5344CB8AC3E}">
        <p14:creationId xmlns:p14="http://schemas.microsoft.com/office/powerpoint/2010/main" val="41913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2d5729b2a_0_168: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techniques are being applied to a large variety of data types</a:t>
            </a:r>
          </a:p>
          <a:p>
            <a:pPr marL="0" lvl="0" indent="0" algn="l" rtl="0">
              <a:spcBef>
                <a:spcPts val="0"/>
              </a:spcBef>
              <a:spcAft>
                <a:spcPts val="0"/>
              </a:spcAft>
              <a:buNone/>
            </a:pPr>
            <a:r>
              <a:rPr lang="en-US" dirty="0"/>
              <a:t>- images: computer vision</a:t>
            </a:r>
          </a:p>
          <a:p>
            <a:pPr marL="0" lvl="0" indent="0" algn="l" rtl="0">
              <a:spcBef>
                <a:spcPts val="0"/>
              </a:spcBef>
              <a:spcAft>
                <a:spcPts val="0"/>
              </a:spcAft>
              <a:buNone/>
            </a:pPr>
            <a:r>
              <a:rPr lang="en-US" dirty="0"/>
              <a:t>- text</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 and of course tabular data, which is the most common form in statistics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what follows, we will focus on computer vision, but concept of </a:t>
            </a:r>
            <a:r>
              <a:rPr lang="en-US" dirty="0" err="1"/>
              <a:t>adversariality</a:t>
            </a:r>
            <a:r>
              <a:rPr lang="en-US" dirty="0"/>
              <a:t> is valid in general</a:t>
            </a:r>
            <a:endParaRPr dirty="0"/>
          </a:p>
        </p:txBody>
      </p:sp>
      <p:sp>
        <p:nvSpPr>
          <p:cNvPr id="112" name="Google Shape;112;g42d5729b2a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5265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Let us </a:t>
            </a:r>
            <a:r>
              <a:rPr lang="fr-FR" dirty="0" err="1"/>
              <a:t>now</a:t>
            </a:r>
            <a:r>
              <a:rPr lang="fr-FR" dirty="0"/>
              <a:t> </a:t>
            </a:r>
            <a:r>
              <a:rPr lang="fr-FR" dirty="0" err="1"/>
              <a:t>quickly</a:t>
            </a:r>
            <a:r>
              <a:rPr lang="fr-FR" dirty="0"/>
              <a:t> look </a:t>
            </a:r>
            <a:r>
              <a:rPr lang="fr-FR" dirty="0" err="1"/>
              <a:t>into</a:t>
            </a:r>
            <a:r>
              <a:rPr lang="fr-FR" dirty="0"/>
              <a:t> </a:t>
            </a:r>
            <a:r>
              <a:rPr lang="fr-FR" dirty="0" err="1"/>
              <a:t>defending</a:t>
            </a:r>
            <a:r>
              <a:rPr lang="fr-FR" dirty="0"/>
              <a:t> </a:t>
            </a:r>
            <a:r>
              <a:rPr lang="fr-FR" dirty="0" err="1"/>
              <a:t>againt</a:t>
            </a:r>
            <a:r>
              <a:rPr lang="fr-FR" dirty="0"/>
              <a:t> </a:t>
            </a:r>
            <a:r>
              <a:rPr lang="fr-FR" dirty="0" err="1"/>
              <a:t>adv</a:t>
            </a:r>
            <a:r>
              <a:rPr lang="fr-FR" dirty="0"/>
              <a:t> </a:t>
            </a:r>
            <a:r>
              <a:rPr lang="fr-FR" dirty="0" err="1"/>
              <a:t>attacks</a:t>
            </a:r>
            <a:endParaRPr lang="fr-FR" dirty="0"/>
          </a:p>
          <a:p>
            <a:pPr marL="0" marR="0" indent="0" algn="l" defTabSz="457200" rtl="0" eaLnBrk="1" fontAlgn="auto" latinLnBrk="0" hangingPunct="1">
              <a:lnSpc>
                <a:spcPct val="100000"/>
              </a:lnSpc>
              <a:spcBef>
                <a:spcPts val="0"/>
              </a:spcBef>
              <a:spcAft>
                <a:spcPts val="0"/>
              </a:spcAft>
              <a:buClrTx/>
              <a:buSzTx/>
              <a:buFontTx/>
              <a:buNone/>
              <a:tabLst/>
              <a:defRPr/>
            </a:pPr>
            <a:r>
              <a:rPr lang="fr-FR" dirty="0"/>
              <a:t>How </a:t>
            </a:r>
            <a:r>
              <a:rPr lang="fr-FR" dirty="0" err="1"/>
              <a:t>can</a:t>
            </a:r>
            <a:r>
              <a:rPr lang="fr-FR" dirty="0"/>
              <a:t> </a:t>
            </a:r>
            <a:r>
              <a:rPr lang="fr-FR" dirty="0" err="1"/>
              <a:t>we</a:t>
            </a:r>
            <a:r>
              <a:rPr lang="fr-FR" dirty="0"/>
              <a:t> </a:t>
            </a:r>
            <a:r>
              <a:rPr lang="fr-FR" dirty="0" err="1"/>
              <a:t>prevent</a:t>
            </a:r>
            <a:r>
              <a:rPr lang="fr-FR" dirty="0"/>
              <a:t> </a:t>
            </a:r>
            <a:r>
              <a:rPr lang="fr-FR" dirty="0" err="1"/>
              <a:t>adv</a:t>
            </a:r>
            <a:r>
              <a:rPr lang="fr-FR" dirty="0"/>
              <a:t> </a:t>
            </a:r>
            <a:r>
              <a:rPr lang="fr-FR" dirty="0" err="1"/>
              <a:t>examples</a:t>
            </a:r>
            <a:r>
              <a:rPr lang="fr-FR" dirty="0"/>
              <a:t> of </a:t>
            </a:r>
            <a:r>
              <a:rPr lang="fr-FR" dirty="0" err="1"/>
              <a:t>messing</a:t>
            </a:r>
            <a:r>
              <a:rPr lang="fr-FR" dirty="0"/>
              <a:t> </a:t>
            </a:r>
            <a:r>
              <a:rPr lang="fr-FR" dirty="0" err="1"/>
              <a:t>with</a:t>
            </a:r>
            <a:r>
              <a:rPr lang="fr-FR" dirty="0"/>
              <a:t> the DL system</a:t>
            </a: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40</a:t>
            </a:fld>
            <a:endParaRPr lang="fr-FR"/>
          </a:p>
        </p:txBody>
      </p:sp>
    </p:spTree>
    <p:extLst>
      <p:ext uri="{BB962C8B-B14F-4D97-AF65-F5344CB8AC3E}">
        <p14:creationId xmlns:p14="http://schemas.microsoft.com/office/powerpoint/2010/main" val="3632583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c8cee5032_0_103: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342900" indent="-304800" algn="l">
              <a:spcBef>
                <a:spcPts val="0"/>
              </a:spcBef>
              <a:buFont typeface="Ubuntu Light"/>
              <a:buChar char="-"/>
            </a:pPr>
            <a:r>
              <a:rPr lang="en-US" dirty="0"/>
              <a:t>Arms race … attack – defense against – only to be shown to be ineffective in follow-up study and cycle continues</a:t>
            </a:r>
          </a:p>
          <a:p>
            <a:pPr marL="342900" indent="-304800" algn="l">
              <a:spcBef>
                <a:spcPts val="0"/>
              </a:spcBef>
              <a:buFont typeface="Ubuntu Light"/>
              <a:buChar char="-"/>
            </a:pPr>
            <a:r>
              <a:rPr lang="en-US" dirty="0"/>
              <a:t>Currently no method that works for all. Best option that we have is adversarial retraining:</a:t>
            </a:r>
          </a:p>
          <a:p>
            <a:pPr marL="800100" lvl="1" indent="-304800" algn="l">
              <a:spcBef>
                <a:spcPts val="0"/>
              </a:spcBef>
              <a:buFont typeface="Ubuntu Light"/>
              <a:buChar char="-"/>
            </a:pPr>
            <a:r>
              <a:rPr lang="en-US" dirty="0"/>
              <a:t>In this case, you incorporate adversarial examples into the training process (or you retrain existing methods by adding adversarial examples) in hopes that the machine will learn the distinction between a genuine data point and an adversarial example – (</a:t>
            </a:r>
            <a:r>
              <a:rPr lang="en-US" dirty="0" err="1"/>
              <a:t>cfr</a:t>
            </a:r>
            <a:r>
              <a:rPr lang="en-US" dirty="0"/>
              <a:t> using a robust loss function in classical optimization problems where adv examples can be seen as outliers) – </a:t>
            </a:r>
          </a:p>
          <a:p>
            <a:pPr marL="800100" lvl="1" indent="-304800" algn="l">
              <a:spcBef>
                <a:spcPts val="0"/>
              </a:spcBef>
              <a:buFont typeface="Ubuntu Light"/>
              <a:buChar char="-"/>
            </a:pPr>
            <a:r>
              <a:rPr lang="en-US" dirty="0"/>
              <a:t>However, this method also involves DNN (so not a fast/easy method) and comes with no guarantees</a:t>
            </a:r>
          </a:p>
          <a:p>
            <a:pPr marL="342900" indent="-304800" algn="l">
              <a:spcBef>
                <a:spcPts val="0"/>
              </a:spcBef>
              <a:buFont typeface="Ubuntu Light"/>
              <a:buChar char="-"/>
            </a:pPr>
            <a:r>
              <a:rPr lang="en-US" dirty="0"/>
              <a:t>Best would be to create ensembles of defenses to catch as many adversarial examples as possible, but each of the techniques is quite complex/computationally heavy so incorporating multiple only increases that</a:t>
            </a:r>
          </a:p>
          <a:p>
            <a:pPr marL="342900" indent="-304800" algn="l">
              <a:spcBef>
                <a:spcPts val="0"/>
              </a:spcBef>
              <a:buFont typeface="Ubuntu Light"/>
              <a:buChar char="-"/>
            </a:pPr>
            <a:r>
              <a:rPr lang="en-US" dirty="0"/>
              <a:t>Also: trade-off: we like to catch/detect as many adversarial examples as possible, while minimizing false positives (</a:t>
            </a:r>
            <a:r>
              <a:rPr lang="en-US" dirty="0" err="1"/>
              <a:t>ie</a:t>
            </a:r>
            <a:r>
              <a:rPr lang="en-US" dirty="0"/>
              <a:t> labeling genuine data points as adversarial)</a:t>
            </a:r>
          </a:p>
        </p:txBody>
      </p:sp>
      <p:sp>
        <p:nvSpPr>
          <p:cNvPr id="191" name="Google Shape;191;g5c8cee5032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Measuring the potency/strengt of and adv example is important to evaluate proposed defense techniques!</a:t>
            </a:r>
          </a:p>
          <a:p>
            <a:r>
              <a:rPr lang="en-KR" dirty="0"/>
              <a:t>Two criteria that are often used to quantify the strength of an adversarial example are transferablity and the softmax out</a:t>
            </a:r>
          </a:p>
          <a:p>
            <a:r>
              <a:rPr lang="en-KR" dirty="0"/>
              <a:t>Tr: adv example created with model 1 will also be adv for model 2: so even if </a:t>
            </a:r>
            <a:r>
              <a:rPr lang="en-US" dirty="0"/>
              <a:t>I</a:t>
            </a:r>
            <a:r>
              <a:rPr lang="en-KR" dirty="0"/>
              <a:t> created adv with my model, I can use it to fool (certain) other models</a:t>
            </a:r>
          </a:p>
          <a:p>
            <a:r>
              <a:rPr lang="en-KR" dirty="0"/>
              <a:t>Softmax: remember is the last layer in the network architecture. The layer before softmax produces, what we call, logit values. This is a value per class in the problem. These logit values are then converted to “probabiliteis” by using a normalized exponential function. The softmax will thus calculate a value between 0 and 1 per possible outcome (class) and the method will assign the image to the class with the highest “probability”. The output of the softmax function if often seen as the confidence of the prediction that is made.</a:t>
            </a:r>
          </a:p>
        </p:txBody>
      </p:sp>
      <p:sp>
        <p:nvSpPr>
          <p:cNvPr id="4" name="Slide Number Placeholder 3"/>
          <p:cNvSpPr>
            <a:spLocks noGrp="1"/>
          </p:cNvSpPr>
          <p:nvPr>
            <p:ph type="sldNum" sz="quarter" idx="5"/>
          </p:nvPr>
        </p:nvSpPr>
        <p:spPr/>
        <p:txBody>
          <a:bodyPr/>
          <a:lstStyle/>
          <a:p>
            <a:fld id="{DACB8460-0177-FC47-BD0D-1CFCF980119B}" type="slidenum">
              <a:rPr lang="fr-FR" smtClean="0"/>
              <a:t>42</a:t>
            </a:fld>
            <a:endParaRPr lang="fr-FR"/>
          </a:p>
        </p:txBody>
      </p:sp>
    </p:spTree>
    <p:extLst>
      <p:ext uri="{BB962C8B-B14F-4D97-AF65-F5344CB8AC3E}">
        <p14:creationId xmlns:p14="http://schemas.microsoft.com/office/powerpoint/2010/main" val="5903090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c8cee5032_0_134: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idea is to step away from the </a:t>
            </a:r>
            <a:r>
              <a:rPr lang="en-US" dirty="0" err="1"/>
              <a:t>softmax</a:t>
            </a:r>
            <a:r>
              <a:rPr lang="en-US" dirty="0"/>
              <a:t> function and use the logit values to identify adversarial examples.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Most optimization techniques (attacks) are iterative in nature, increasing perturbation in successive steps.</a:t>
            </a:r>
          </a:p>
          <a:p>
            <a:pPr marL="0" lvl="0" indent="0" algn="l" rtl="0">
              <a:spcBef>
                <a:spcPts val="0"/>
              </a:spcBef>
              <a:spcAft>
                <a:spcPts val="0"/>
              </a:spcAft>
              <a:buNone/>
            </a:pPr>
            <a:r>
              <a:rPr lang="en-US" dirty="0"/>
              <a:t>Take simple example:</a:t>
            </a:r>
          </a:p>
          <a:p>
            <a:pPr marL="0" lvl="0" indent="0" algn="l" rtl="0">
              <a:spcBef>
                <a:spcPts val="0"/>
              </a:spcBef>
              <a:spcAft>
                <a:spcPts val="0"/>
              </a:spcAft>
              <a:buNone/>
            </a:pPr>
            <a:r>
              <a:rPr lang="en-US" dirty="0"/>
              <a:t>a_0 original data point and we have a classifier f(x) which separates space in 2 subspaces.</a:t>
            </a:r>
          </a:p>
          <a:p>
            <a:pPr marL="0" lvl="0" indent="0" algn="l" rtl="0">
              <a:spcBef>
                <a:spcPts val="0"/>
              </a:spcBef>
              <a:spcAft>
                <a:spcPts val="0"/>
              </a:spcAft>
              <a:buNone/>
            </a:pPr>
            <a:r>
              <a:rPr lang="en-US" dirty="0"/>
              <a:t>a_0 is now on negative side, will iteratively optimize to cross boundary. When doing so, the distances between boundary and optimized point (delta_1/2/3) are increased as well in each step since we want to increase the likelihood for the point to be classified as positive. The modified data point is pushed deeper and deeper into the positive subspace</a:t>
            </a:r>
            <a:endParaRPr dirty="0"/>
          </a:p>
        </p:txBody>
      </p:sp>
      <p:sp>
        <p:nvSpPr>
          <p:cNvPr id="220" name="Google Shape;220;g5c8cee5032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c8cee5032_0_149: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we look at what happens (orange = optimization trajectory)</a:t>
            </a:r>
          </a:p>
          <a:p>
            <a:pPr marL="0" lvl="0" indent="0" algn="l" rtl="0">
              <a:spcBef>
                <a:spcPts val="0"/>
              </a:spcBef>
              <a:spcAft>
                <a:spcPts val="0"/>
              </a:spcAft>
              <a:buNone/>
            </a:pPr>
            <a:r>
              <a:rPr lang="en-US" dirty="0"/>
              <a:t>we see that </a:t>
            </a:r>
          </a:p>
          <a:p>
            <a:pPr marL="0" lvl="0" indent="0" algn="l" rtl="0">
              <a:spcBef>
                <a:spcPts val="0"/>
              </a:spcBef>
              <a:spcAft>
                <a:spcPts val="0"/>
              </a:spcAft>
              <a:buNone/>
            </a:pPr>
            <a:r>
              <a:rPr lang="en-US" dirty="0" err="1"/>
              <a:t>Softmax</a:t>
            </a:r>
            <a:r>
              <a:rPr lang="en-US" dirty="0"/>
              <a:t> (in red) is capped at 1 ... so from a given moment we </a:t>
            </a:r>
            <a:r>
              <a:rPr lang="en-US" dirty="0" err="1"/>
              <a:t>dont</a:t>
            </a:r>
            <a:r>
              <a:rPr lang="en-US" dirty="0"/>
              <a:t> see any difference anymore in </a:t>
            </a:r>
            <a:r>
              <a:rPr lang="en-US" dirty="0" err="1"/>
              <a:t>softmax</a:t>
            </a:r>
            <a:r>
              <a:rPr lang="en-US" dirty="0"/>
              <a:t> value, no matter how deep we pushed the data point into the other subspace. (masking effect of </a:t>
            </a:r>
            <a:r>
              <a:rPr lang="en-US" dirty="0" err="1"/>
              <a:t>softmax</a:t>
            </a:r>
            <a:r>
              <a:rPr lang="en-US" dirty="0"/>
              <a:t>, once confidence is 1 it remains)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Logit, however, will keep increasing and gives thus more info about how far the point is optimized</a:t>
            </a:r>
            <a:endParaRPr dirty="0"/>
          </a:p>
        </p:txBody>
      </p:sp>
      <p:sp>
        <p:nvSpPr>
          <p:cNvPr id="234" name="Google Shape;234;g5c8cee5032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This is also noted in more complex (multiclass) settings with </a:t>
            </a:r>
          </a:p>
          <a:p>
            <a:r>
              <a:rPr lang="en-KR" dirty="0"/>
              <a:t>for ex, CW and IFGS attacks here – created 1000 adv examples over 100 optimization steps</a:t>
            </a:r>
          </a:p>
        </p:txBody>
      </p:sp>
      <p:sp>
        <p:nvSpPr>
          <p:cNvPr id="4" name="Slide Number Placeholder 3"/>
          <p:cNvSpPr>
            <a:spLocks noGrp="1"/>
          </p:cNvSpPr>
          <p:nvPr>
            <p:ph type="sldNum" sz="quarter" idx="5"/>
          </p:nvPr>
        </p:nvSpPr>
        <p:spPr/>
        <p:txBody>
          <a:bodyPr/>
          <a:lstStyle/>
          <a:p>
            <a:fld id="{DACB8460-0177-FC47-BD0D-1CFCF980119B}" type="slidenum">
              <a:rPr lang="fr-FR" smtClean="0"/>
              <a:t>45</a:t>
            </a:fld>
            <a:endParaRPr lang="fr-FR"/>
          </a:p>
        </p:txBody>
      </p:sp>
    </p:spTree>
    <p:extLst>
      <p:ext uri="{BB962C8B-B14F-4D97-AF65-F5344CB8AC3E}">
        <p14:creationId xmlns:p14="http://schemas.microsoft.com/office/powerpoint/2010/main" val="183635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So, because softmax is limited to 1, it is misleading when evaluating strength of adv examples.</a:t>
            </a:r>
          </a:p>
          <a:p>
            <a:r>
              <a:rPr lang="en-KR" dirty="0"/>
              <a:t>Propose to use the logit values to identify over-optimized adv examples</a:t>
            </a:r>
          </a:p>
          <a:p>
            <a:endParaRPr lang="en-KR" dirty="0"/>
          </a:p>
          <a:p>
            <a:r>
              <a:rPr lang="en-KR" dirty="0"/>
              <a:t>DEF</a:t>
            </a:r>
          </a:p>
        </p:txBody>
      </p:sp>
      <p:sp>
        <p:nvSpPr>
          <p:cNvPr id="4" name="Slide Number Placeholder 3"/>
          <p:cNvSpPr>
            <a:spLocks noGrp="1"/>
          </p:cNvSpPr>
          <p:nvPr>
            <p:ph type="sldNum" sz="quarter" idx="5"/>
          </p:nvPr>
        </p:nvSpPr>
        <p:spPr/>
        <p:txBody>
          <a:bodyPr/>
          <a:lstStyle/>
          <a:p>
            <a:fld id="{DACB8460-0177-FC47-BD0D-1CFCF980119B}" type="slidenum">
              <a:rPr lang="fr-FR" smtClean="0"/>
              <a:t>46</a:t>
            </a:fld>
            <a:endParaRPr lang="fr-FR"/>
          </a:p>
        </p:txBody>
      </p:sp>
    </p:spTree>
    <p:extLst>
      <p:ext uri="{BB962C8B-B14F-4D97-AF65-F5344CB8AC3E}">
        <p14:creationId xmlns:p14="http://schemas.microsoft.com/office/powerpoint/2010/main" val="1494322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c8cee5032_1_50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Of course, the more </a:t>
            </a:r>
            <a:r>
              <a:rPr lang="en-US" dirty="0" err="1"/>
              <a:t>pertubation</a:t>
            </a:r>
            <a:r>
              <a:rPr lang="en-US" dirty="0"/>
              <a:t>, the more visibly distorted the image will be</a:t>
            </a:r>
          </a:p>
          <a:p>
            <a:pPr marL="0" lvl="0" indent="0" algn="l" rtl="0">
              <a:spcBef>
                <a:spcPts val="0"/>
              </a:spcBef>
              <a:spcAft>
                <a:spcPts val="0"/>
              </a:spcAft>
              <a:buNone/>
            </a:pPr>
            <a:r>
              <a:rPr lang="en-US" dirty="0"/>
              <a:t>However, we see that the confidence (</a:t>
            </a:r>
            <a:r>
              <a:rPr lang="en-US" dirty="0" err="1"/>
              <a:t>softmax</a:t>
            </a:r>
            <a:r>
              <a:rPr lang="en-US" dirty="0"/>
              <a:t>) will not change whereas logit will reflect over-optimizations</a:t>
            </a:r>
          </a:p>
          <a:p>
            <a:pPr marL="0" lvl="0" indent="0" algn="l" rtl="0">
              <a:spcBef>
                <a:spcPts val="0"/>
              </a:spcBef>
              <a:spcAft>
                <a:spcPts val="0"/>
              </a:spcAft>
              <a:buNone/>
            </a:pPr>
            <a:r>
              <a:rPr lang="en-US" dirty="0"/>
              <a:t>	Logit1 = most likely class</a:t>
            </a:r>
          </a:p>
          <a:p>
            <a:pPr marL="0" lvl="0" indent="0" algn="l" rtl="0">
              <a:spcBef>
                <a:spcPts val="0"/>
              </a:spcBef>
              <a:spcAft>
                <a:spcPts val="0"/>
              </a:spcAft>
              <a:buNone/>
            </a:pPr>
            <a:r>
              <a:rPr lang="en-US" dirty="0"/>
              <a:t>	Logit 2= second most likely class</a:t>
            </a:r>
          </a:p>
          <a:p>
            <a:pPr marL="0" lvl="0" indent="0" algn="l" rtl="0">
              <a:spcBef>
                <a:spcPts val="0"/>
              </a:spcBef>
              <a:spcAft>
                <a:spcPts val="0"/>
              </a:spcAft>
              <a:buNone/>
            </a:pPr>
            <a:r>
              <a:rPr lang="en-US" dirty="0"/>
              <a:t>%But as before mentioned, this is not necessary a limitation for adv attack</a:t>
            </a:r>
            <a:endParaRPr dirty="0"/>
          </a:p>
        </p:txBody>
      </p:sp>
      <p:sp>
        <p:nvSpPr>
          <p:cNvPr id="280" name="Google Shape;280;g5c8cee5032_1_5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Question then is, can we find threshold values to identify over-optimized adv examples?</a:t>
            </a:r>
          </a:p>
          <a:p>
            <a:endParaRPr lang="en-KR" dirty="0"/>
          </a:p>
          <a:p>
            <a:r>
              <a:rPr lang="en-KR" dirty="0"/>
              <a:t>In order to do so, let us analyse the distribution of logit values for genuine images (density plot) - for 10 classes</a:t>
            </a:r>
          </a:p>
          <a:p>
            <a:endParaRPr lang="en-KR" dirty="0"/>
          </a:p>
          <a:p>
            <a:r>
              <a:rPr lang="en-KR" dirty="0"/>
              <a:t>3 image datasets. </a:t>
            </a:r>
            <a:r>
              <a:rPr lang="en-US" dirty="0"/>
              <a:t>I</a:t>
            </a:r>
            <a:r>
              <a:rPr lang="en-KR" dirty="0"/>
              <a:t>ncreasing dimension/size of images</a:t>
            </a:r>
          </a:p>
        </p:txBody>
      </p:sp>
      <p:sp>
        <p:nvSpPr>
          <p:cNvPr id="4" name="Slide Number Placeholder 3"/>
          <p:cNvSpPr>
            <a:spLocks noGrp="1"/>
          </p:cNvSpPr>
          <p:nvPr>
            <p:ph type="sldNum" sz="quarter" idx="5"/>
          </p:nvPr>
        </p:nvSpPr>
        <p:spPr/>
        <p:txBody>
          <a:bodyPr/>
          <a:lstStyle/>
          <a:p>
            <a:fld id="{DACB8460-0177-FC47-BD0D-1CFCF980119B}" type="slidenum">
              <a:rPr lang="fr-FR" smtClean="0"/>
              <a:t>48</a:t>
            </a:fld>
            <a:endParaRPr lang="fr-FR"/>
          </a:p>
        </p:txBody>
      </p:sp>
    </p:spTree>
    <p:extLst>
      <p:ext uri="{BB962C8B-B14F-4D97-AF65-F5344CB8AC3E}">
        <p14:creationId xmlns:p14="http://schemas.microsoft.com/office/powerpoint/2010/main" val="1790137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ACB8460-0177-FC47-BD0D-1CFCF980119B}" type="slidenum">
              <a:rPr lang="fr-FR" smtClean="0"/>
              <a:t>49</a:t>
            </a:fld>
            <a:endParaRPr lang="fr-FR"/>
          </a:p>
        </p:txBody>
      </p:sp>
    </p:spTree>
    <p:extLst>
      <p:ext uri="{BB962C8B-B14F-4D97-AF65-F5344CB8AC3E}">
        <p14:creationId xmlns:p14="http://schemas.microsoft.com/office/powerpoint/2010/main" val="104847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2d45d2e6b_0_26: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Within CV we can distinguish the following tasks: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Classification: just assign a class label or category to the image</a:t>
            </a:r>
          </a:p>
          <a:p>
            <a:pPr marL="0" lvl="0" indent="0" algn="l" rtl="0">
              <a:spcBef>
                <a:spcPts val="0"/>
              </a:spcBef>
              <a:spcAft>
                <a:spcPts val="0"/>
              </a:spcAft>
              <a:buNone/>
            </a:pPr>
            <a:r>
              <a:rPr lang="en-US" dirty="0"/>
              <a:t>Localization: not only assign a label, but also find the part of the that contains, in this case, the cat (bounding box)</a:t>
            </a:r>
          </a:p>
          <a:p>
            <a:pPr marL="0" lvl="0" indent="0" algn="l" rtl="0">
              <a:spcBef>
                <a:spcPts val="0"/>
              </a:spcBef>
              <a:spcAft>
                <a:spcPts val="0"/>
              </a:spcAft>
              <a:buNone/>
            </a:pPr>
            <a:r>
              <a:rPr lang="en-US" dirty="0"/>
              <a:t>Object detection: find multiple instances and different categories in the same image</a:t>
            </a:r>
          </a:p>
          <a:p>
            <a:pPr marL="0" lvl="0" indent="0" algn="l" rtl="0">
              <a:spcBef>
                <a:spcPts val="0"/>
              </a:spcBef>
              <a:spcAft>
                <a:spcPts val="0"/>
              </a:spcAft>
              <a:buNone/>
            </a:pPr>
            <a:r>
              <a:rPr lang="en-US" dirty="0"/>
              <a:t>Segmentation: instead of just find location, find exact shape of the subject</a:t>
            </a:r>
          </a:p>
        </p:txBody>
      </p:sp>
      <p:sp>
        <p:nvSpPr>
          <p:cNvPr id="155" name="Google Shape;155;g42d45d2e6b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Inspired by boxplots, let’s use Q3 and IQR</a:t>
            </a:r>
          </a:p>
        </p:txBody>
      </p:sp>
      <p:sp>
        <p:nvSpPr>
          <p:cNvPr id="4" name="Slide Number Placeholder 3"/>
          <p:cNvSpPr>
            <a:spLocks noGrp="1"/>
          </p:cNvSpPr>
          <p:nvPr>
            <p:ph type="sldNum" sz="quarter" idx="5"/>
          </p:nvPr>
        </p:nvSpPr>
        <p:spPr/>
        <p:txBody>
          <a:bodyPr/>
          <a:lstStyle/>
          <a:p>
            <a:fld id="{DACB8460-0177-FC47-BD0D-1CFCF980119B}" type="slidenum">
              <a:rPr lang="fr-FR" smtClean="0"/>
              <a:t>50</a:t>
            </a:fld>
            <a:endParaRPr lang="fr-FR"/>
          </a:p>
        </p:txBody>
      </p:sp>
    </p:spTree>
    <p:extLst>
      <p:ext uri="{BB962C8B-B14F-4D97-AF65-F5344CB8AC3E}">
        <p14:creationId xmlns:p14="http://schemas.microsoft.com/office/powerpoint/2010/main" val="583455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As said, we want to detect adv examples without making errors on genuine images</a:t>
            </a:r>
          </a:p>
          <a:p>
            <a:r>
              <a:rPr lang="en-KR" dirty="0"/>
              <a:t>So looked for the minimal value of k such that all natural images are excluded from being labeled adversarial</a:t>
            </a:r>
          </a:p>
          <a:p>
            <a:r>
              <a:rPr lang="en-KR" dirty="0"/>
              <a:t>For the 3 datasets and several of the commonly used architectures for classification on these datasets</a:t>
            </a:r>
          </a:p>
        </p:txBody>
      </p:sp>
      <p:sp>
        <p:nvSpPr>
          <p:cNvPr id="4" name="Slide Number Placeholder 3"/>
          <p:cNvSpPr>
            <a:spLocks noGrp="1"/>
          </p:cNvSpPr>
          <p:nvPr>
            <p:ph type="sldNum" sz="quarter" idx="5"/>
          </p:nvPr>
        </p:nvSpPr>
        <p:spPr/>
        <p:txBody>
          <a:bodyPr/>
          <a:lstStyle/>
          <a:p>
            <a:fld id="{DACB8460-0177-FC47-BD0D-1CFCF980119B}" type="slidenum">
              <a:rPr lang="fr-FR" smtClean="0"/>
              <a:t>51</a:t>
            </a:fld>
            <a:endParaRPr lang="fr-FR"/>
          </a:p>
        </p:txBody>
      </p:sp>
    </p:spTree>
    <p:extLst>
      <p:ext uri="{BB962C8B-B14F-4D97-AF65-F5344CB8AC3E}">
        <p14:creationId xmlns:p14="http://schemas.microsoft.com/office/powerpoint/2010/main" val="3827641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simple method allows us to detect (a large part) of over-optimized adv examples (before applying a more complex/thorough defense technique we can already identify a large number of problem cases)</a:t>
            </a:r>
          </a:p>
          <a:p>
            <a:r>
              <a:rPr lang="en-US" dirty="0"/>
              <a:t>L</a:t>
            </a:r>
            <a:r>
              <a:rPr lang="en-KR" dirty="0"/>
              <a:t>ook at logit distribution of genuine images, per class, as given in boxplot</a:t>
            </a:r>
          </a:p>
          <a:p>
            <a:r>
              <a:rPr lang="en-KR" dirty="0"/>
              <a:t>Red line is our proposed threshold</a:t>
            </a:r>
          </a:p>
          <a:p>
            <a:r>
              <a:rPr lang="en-KR" dirty="0"/>
              <a:t>Blue line: adv example with highest logit value generated with IFGS</a:t>
            </a:r>
          </a:p>
          <a:p>
            <a:r>
              <a:rPr lang="en-KR" dirty="0"/>
              <a:t>Black line: adv example with highest logit value generated with CW</a:t>
            </a:r>
          </a:p>
          <a:p>
            <a:r>
              <a:rPr lang="en-KR" dirty="0"/>
              <a:t>Arrows: can be seen as the adversarial subspace for which all adv examples are identified by our method</a:t>
            </a:r>
          </a:p>
        </p:txBody>
      </p:sp>
      <p:sp>
        <p:nvSpPr>
          <p:cNvPr id="4" name="Slide Number Placeholder 3"/>
          <p:cNvSpPr>
            <a:spLocks noGrp="1"/>
          </p:cNvSpPr>
          <p:nvPr>
            <p:ph type="sldNum" sz="quarter" idx="5"/>
          </p:nvPr>
        </p:nvSpPr>
        <p:spPr/>
        <p:txBody>
          <a:bodyPr/>
          <a:lstStyle/>
          <a:p>
            <a:fld id="{DACB8460-0177-FC47-BD0D-1CFCF980119B}" type="slidenum">
              <a:rPr lang="fr-FR" smtClean="0"/>
              <a:t>52</a:t>
            </a:fld>
            <a:endParaRPr lang="fr-FR"/>
          </a:p>
        </p:txBody>
      </p:sp>
    </p:spTree>
    <p:extLst>
      <p:ext uri="{BB962C8B-B14F-4D97-AF65-F5344CB8AC3E}">
        <p14:creationId xmlns:p14="http://schemas.microsoft.com/office/powerpoint/2010/main" val="15727354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DACB8460-0177-FC47-BD0D-1CFCF980119B}" type="slidenum">
              <a:rPr lang="fr-FR" smtClean="0"/>
              <a:t>53</a:t>
            </a:fld>
            <a:endParaRPr lang="fr-FR"/>
          </a:p>
        </p:txBody>
      </p:sp>
    </p:spTree>
    <p:extLst>
      <p:ext uri="{BB962C8B-B14F-4D97-AF65-F5344CB8AC3E}">
        <p14:creationId xmlns:p14="http://schemas.microsoft.com/office/powerpoint/2010/main" val="24856882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c8cee5032_1_576: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seen in figures, is resolution increases, also the space in which adversarial examples can be generated will increase significantly.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 us define the total space covered by our method as: …</a:t>
            </a:r>
          </a:p>
          <a:p>
            <a:pPr marL="0" lvl="0" indent="0" algn="l" rtl="0">
              <a:spcBef>
                <a:spcPts val="0"/>
              </a:spcBef>
              <a:spcAft>
                <a:spcPts val="0"/>
              </a:spcAft>
              <a:buNone/>
            </a:pPr>
            <a:r>
              <a:rPr lang="en-US" dirty="0"/>
              <a:t>Here M = number of classes, </a:t>
            </a:r>
            <a:r>
              <a:rPr lang="en-US" dirty="0" err="1"/>
              <a:t>x_adv_c</a:t>
            </a:r>
            <a:r>
              <a:rPr lang="en-US" dirty="0"/>
              <a:t> is adv example that gives highest logit output for class c (so g(.) then corresponds to red/blue line in previous plots) and </a:t>
            </a:r>
            <a:r>
              <a:rPr lang="en-US" dirty="0" err="1"/>
              <a:t>T_c</a:t>
            </a:r>
            <a:r>
              <a:rPr lang="en-US" dirty="0"/>
              <a:t> is the calculated threshold using </a:t>
            </a:r>
            <a:r>
              <a:rPr lang="en-US" dirty="0" err="1"/>
              <a:t>k_min</a:t>
            </a:r>
            <a:r>
              <a:rPr lang="en-US" dirty="0"/>
              <a:t> value</a:t>
            </a:r>
          </a:p>
          <a:p>
            <a:pPr marL="0" lvl="0" indent="0" algn="l" rtl="0">
              <a:spcBef>
                <a:spcPts val="0"/>
              </a:spcBef>
              <a:spcAft>
                <a:spcPts val="0"/>
              </a:spcAft>
              <a:buNone/>
            </a:pPr>
            <a:r>
              <a:rPr lang="en-US" dirty="0"/>
              <a:t>So we look at the space between the threshold and the max logit value and normalize by dividing by the length of the total space. Then we take average over all classes to get an approximate idea of the proportion of the adversarial space we can detect. </a:t>
            </a:r>
          </a:p>
          <a:p>
            <a:pPr marL="0" lvl="0" indent="0" algn="l" rtl="0">
              <a:spcBef>
                <a:spcPts val="0"/>
              </a:spcBef>
              <a:spcAft>
                <a:spcPts val="0"/>
              </a:spcAft>
              <a:buNone/>
            </a:pPr>
            <a:r>
              <a:rPr lang="en-US" dirty="0"/>
              <a:t>We see the this increases from 26% to 89% in most complex setting (</a:t>
            </a:r>
            <a:r>
              <a:rPr lang="en-US" dirty="0" err="1"/>
              <a:t>imagenet</a:t>
            </a:r>
            <a:r>
              <a:rPr lang="en-US" dirty="0"/>
              <a:t> + inception)</a:t>
            </a:r>
            <a:endParaRPr dirty="0"/>
          </a:p>
        </p:txBody>
      </p:sp>
      <p:sp>
        <p:nvSpPr>
          <p:cNvPr id="385" name="Google Shape;385;g5c8cee5032_1_5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c8cee5032_1_594: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Easy to calculate as no complex operations are needed</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Effectiveness increases as … which is for most standard </a:t>
            </a:r>
            <a:r>
              <a:rPr lang="en-US" dirty="0" err="1"/>
              <a:t>defences</a:t>
            </a:r>
            <a:r>
              <a:rPr lang="en-US" dirty="0"/>
              <a:t> NOT the case</a:t>
            </a:r>
          </a:p>
          <a:p>
            <a:pPr marL="0" lvl="0" indent="0" algn="l" rtl="0">
              <a:spcBef>
                <a:spcPts val="0"/>
              </a:spcBef>
              <a:spcAft>
                <a:spcPts val="0"/>
              </a:spcAft>
              <a:buNone/>
            </a:pPr>
            <a:r>
              <a:rPr lang="en-US" dirty="0"/>
              <a:t>…</a:t>
            </a:r>
          </a:p>
          <a:p>
            <a:pPr marL="0" lvl="0" indent="0" algn="l" rtl="0">
              <a:spcBef>
                <a:spcPts val="0"/>
              </a:spcBef>
              <a:spcAft>
                <a:spcPts val="0"/>
              </a:spcAft>
              <a:buNone/>
            </a:pPr>
            <a:r>
              <a:rPr lang="en-US" dirty="0"/>
              <a:t>Easily adaptable (given its straightforward nature)</a:t>
            </a:r>
            <a:endParaRPr dirty="0"/>
          </a:p>
        </p:txBody>
      </p:sp>
      <p:sp>
        <p:nvSpPr>
          <p:cNvPr id="402" name="Google Shape;402;g5c8cee5032_1_5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c8cee5032_1_623: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First line of defense, already weed out a large part of adversarial examples before applying other defense techniques</a:t>
            </a:r>
            <a:endParaRPr dirty="0"/>
          </a:p>
        </p:txBody>
      </p:sp>
      <p:sp>
        <p:nvSpPr>
          <p:cNvPr id="415" name="Google Shape;415;g5c8cee5032_1_6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57</a:t>
            </a:fld>
            <a:endParaRPr lang="fr-FR"/>
          </a:p>
        </p:txBody>
      </p:sp>
    </p:spTree>
    <p:extLst>
      <p:ext uri="{BB962C8B-B14F-4D97-AF65-F5344CB8AC3E}">
        <p14:creationId xmlns:p14="http://schemas.microsoft.com/office/powerpoint/2010/main" val="33598020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a:p>
        </p:txBody>
      </p:sp>
      <p:sp>
        <p:nvSpPr>
          <p:cNvPr id="4" name="Slide Number Placeholder 3"/>
          <p:cNvSpPr>
            <a:spLocks noGrp="1"/>
          </p:cNvSpPr>
          <p:nvPr>
            <p:ph type="sldNum" sz="quarter" idx="5"/>
          </p:nvPr>
        </p:nvSpPr>
        <p:spPr/>
        <p:txBody>
          <a:bodyPr/>
          <a:lstStyle/>
          <a:p>
            <a:fld id="{DACB8460-0177-FC47-BD0D-1CFCF980119B}" type="slidenum">
              <a:rPr lang="fr-FR" smtClean="0"/>
              <a:t>58</a:t>
            </a:fld>
            <a:endParaRPr lang="fr-FR"/>
          </a:p>
        </p:txBody>
      </p:sp>
    </p:spTree>
    <p:extLst>
      <p:ext uri="{BB962C8B-B14F-4D97-AF65-F5344CB8AC3E}">
        <p14:creationId xmlns:p14="http://schemas.microsoft.com/office/powerpoint/2010/main" val="2800444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KR" dirty="0"/>
              <a:t>DL is a subset of ML which involves the use of articial neural networks.</a:t>
            </a:r>
          </a:p>
          <a:p>
            <a:endParaRPr lang="en-KR" dirty="0"/>
          </a:p>
          <a:p>
            <a:r>
              <a:rPr lang="en-KR" dirty="0"/>
              <a:t>ANN = computer algorithm that is designed to simulate the way the human brain analyzes and processes information</a:t>
            </a:r>
          </a:p>
          <a:p>
            <a:endParaRPr lang="en-KR" dirty="0"/>
          </a:p>
          <a:p>
            <a:r>
              <a:rPr lang="en-KR" dirty="0"/>
              <a:t>Build up out of number of different layers (more complex architectures have more layers = deeper network)</a:t>
            </a:r>
          </a:p>
          <a:p>
            <a:r>
              <a:rPr lang="en-KR" dirty="0"/>
              <a:t>Feed input (image in our case) and will perform task (classification in our case)</a:t>
            </a:r>
          </a:p>
          <a:p>
            <a:r>
              <a:rPr lang="en-KR" dirty="0"/>
              <a:t>Will create a vector with 1 output per class, which in the last step (softmax layer! later more) is converted into a sort of confidence for each class. Image is then assigned to class with highest confidence</a:t>
            </a:r>
          </a:p>
        </p:txBody>
      </p:sp>
      <p:sp>
        <p:nvSpPr>
          <p:cNvPr id="4" name="Slide Number Placeholder 3"/>
          <p:cNvSpPr>
            <a:spLocks noGrp="1"/>
          </p:cNvSpPr>
          <p:nvPr>
            <p:ph type="sldNum" sz="quarter" idx="5"/>
          </p:nvPr>
        </p:nvSpPr>
        <p:spPr/>
        <p:txBody>
          <a:bodyPr/>
          <a:lstStyle/>
          <a:p>
            <a:fld id="{DACB8460-0177-FC47-BD0D-1CFCF980119B}" type="slidenum">
              <a:rPr lang="fr-FR" smtClean="0"/>
              <a:t>6</a:t>
            </a:fld>
            <a:endParaRPr lang="fr-FR"/>
          </a:p>
        </p:txBody>
      </p:sp>
    </p:spTree>
    <p:extLst>
      <p:ext uri="{BB962C8B-B14F-4D97-AF65-F5344CB8AC3E}">
        <p14:creationId xmlns:p14="http://schemas.microsoft.com/office/powerpoint/2010/main" val="427486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2d45d2e6b_0_39: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did NN come to be?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ImageNet Large Scale ... Challenge</a:t>
            </a:r>
          </a:p>
          <a:p>
            <a:pPr marL="0" lvl="0" indent="0" algn="l" rtl="0">
              <a:spcBef>
                <a:spcPts val="0"/>
              </a:spcBef>
              <a:spcAft>
                <a:spcPts val="0"/>
              </a:spcAft>
              <a:buNone/>
            </a:pPr>
            <a:r>
              <a:rPr lang="en-US" dirty="0"/>
              <a:t>Since 2010: competition to classify over 1million unique images into 1000 categories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ImageNet is the most used dataset in computer vision research</a:t>
            </a:r>
          </a:p>
          <a:p>
            <a:pPr marL="0" lvl="0" indent="0" algn="l" rtl="0">
              <a:spcBef>
                <a:spcPts val="0"/>
              </a:spcBef>
              <a:spcAft>
                <a:spcPts val="0"/>
              </a:spcAft>
              <a:buNone/>
            </a:pPr>
            <a:endParaRPr dirty="0"/>
          </a:p>
        </p:txBody>
      </p:sp>
      <p:sp>
        <p:nvSpPr>
          <p:cNvPr id="170" name="Google Shape;170;g42d45d2e6b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2d45d2e6b_0_5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 this slide: see the average classification errors of top 5 </a:t>
            </a:r>
            <a:r>
              <a:rPr lang="en-US" dirty="0" err="1"/>
              <a:t>paritcipants</a:t>
            </a:r>
            <a:r>
              <a:rPr lang="en-US" dirty="0"/>
              <a:t>, and under each bar the name of the winning method that year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2012: drop in misclassification with introduction </a:t>
            </a:r>
            <a:r>
              <a:rPr lang="en-US" dirty="0" err="1"/>
              <a:t>AlexNet</a:t>
            </a:r>
            <a:endParaRPr lang="en-US" dirty="0"/>
          </a:p>
          <a:p>
            <a:pPr marL="0" lvl="0" indent="0" algn="l" rtl="0">
              <a:spcBef>
                <a:spcPts val="0"/>
              </a:spcBef>
              <a:spcAft>
                <a:spcPts val="0"/>
              </a:spcAft>
              <a:buNone/>
            </a:pPr>
            <a:r>
              <a:rPr lang="en-US" dirty="0"/>
              <a:t>= NN --&gt; ever since, all deep learning models</a:t>
            </a:r>
          </a:p>
          <a:p>
            <a:pPr marL="0" lvl="0" indent="0" algn="l" rtl="0">
              <a:spcBef>
                <a:spcPts val="0"/>
              </a:spcBef>
              <a:spcAft>
                <a:spcPts val="0"/>
              </a:spcAft>
              <a:buNone/>
            </a:pPr>
            <a:r>
              <a:rPr lang="en-US" dirty="0"/>
              <a:t>--&gt; DL has drastically improved state-of-the-art results for computer vision problems</a:t>
            </a:r>
          </a:p>
          <a:p>
            <a:pPr marL="0" lvl="0" indent="0" algn="l" rtl="0">
              <a:spcBef>
                <a:spcPts val="0"/>
              </a:spcBef>
              <a:spcAft>
                <a:spcPts val="0"/>
              </a:spcAft>
              <a:buNone/>
            </a:pPr>
            <a:r>
              <a:rPr lang="en-US" dirty="0"/>
              <a:t>Not only for classification, but also for segmentation </a:t>
            </a:r>
          </a:p>
        </p:txBody>
      </p:sp>
      <p:sp>
        <p:nvSpPr>
          <p:cNvPr id="101" name="Google Shape;101;g42d45d2e6b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c8cee5032_0_1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latin typeface="Trebuchet MS"/>
              <a:ea typeface="Trebuchet MS"/>
              <a:cs typeface="Trebuchet MS"/>
              <a:sym typeface="Trebuchet MS"/>
            </a:endParaRPr>
          </a:p>
          <a:p>
            <a:pPr marL="0" lvl="0" indent="0" algn="l" rtl="0">
              <a:spcBef>
                <a:spcPts val="0"/>
              </a:spcBef>
              <a:spcAft>
                <a:spcPts val="0"/>
              </a:spcAft>
              <a:buNone/>
            </a:pPr>
            <a:r>
              <a:rPr lang="en-US" dirty="0"/>
              <a:t>DL can solve problems that would prove (near) impossible by human or statistical standards – so better than traditional methods in settings with high dimensionality (such as images)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their </a:t>
            </a:r>
            <a:r>
              <a:rPr lang="en-US" dirty="0" err="1"/>
              <a:t>succes</a:t>
            </a:r>
            <a:r>
              <a:rPr lang="en-US" dirty="0"/>
              <a:t> in computer vision deep learning models are, at an increasing rate, being adopted in a large number of automated systems in everyday life</a:t>
            </a:r>
          </a:p>
          <a:p>
            <a:pPr marL="0" lvl="0" indent="0" algn="l" rtl="0">
              <a:spcBef>
                <a:spcPts val="0"/>
              </a:spcBef>
              <a:spcAft>
                <a:spcPts val="0"/>
              </a:spcAft>
              <a:buNone/>
            </a:pPr>
            <a:r>
              <a:rPr lang="en-US" dirty="0"/>
              <a:t>Think, for example of </a:t>
            </a:r>
          </a:p>
          <a:p>
            <a:pPr marL="0" lvl="0" indent="0" algn="l" rtl="0">
              <a:spcBef>
                <a:spcPts val="0"/>
              </a:spcBef>
              <a:spcAft>
                <a:spcPts val="0"/>
              </a:spcAft>
              <a:buNone/>
            </a:pPr>
            <a:r>
              <a:rPr lang="en-US" dirty="0"/>
              <a:t>	medical diagnosis (automatic imaging analysis)</a:t>
            </a:r>
          </a:p>
          <a:p>
            <a:pPr marL="0" lvl="0" indent="0" algn="l" rtl="0">
              <a:spcBef>
                <a:spcPts val="0"/>
              </a:spcBef>
              <a:spcAft>
                <a:spcPts val="0"/>
              </a:spcAft>
              <a:buNone/>
            </a:pPr>
            <a:r>
              <a:rPr lang="en-US" dirty="0"/>
              <a:t>	facial recognition (smartphone/photo identification)</a:t>
            </a:r>
          </a:p>
          <a:p>
            <a:pPr marL="0" lvl="0" indent="0" algn="l" rtl="0">
              <a:spcBef>
                <a:spcPts val="0"/>
              </a:spcBef>
              <a:spcAft>
                <a:spcPts val="0"/>
              </a:spcAft>
              <a:buNone/>
            </a:pPr>
            <a:r>
              <a:rPr lang="en-US" dirty="0"/>
              <a:t>	self driving cars (detect lanes, pedestrians, traffic signs and react accordingly)</a:t>
            </a:r>
          </a:p>
          <a:p>
            <a:pPr marL="0" lvl="0" indent="0" algn="l" rtl="0">
              <a:spcBef>
                <a:spcPts val="0"/>
              </a:spcBef>
              <a:spcAft>
                <a:spcPts val="0"/>
              </a:spcAft>
              <a:buNone/>
            </a:pPr>
            <a:r>
              <a:rPr lang="en-US" dirty="0"/>
              <a:t>	speech recognition for smart housing: voice commands (Alexa/Siri/..)</a:t>
            </a:r>
          </a:p>
        </p:txBody>
      </p:sp>
      <p:sp>
        <p:nvSpPr>
          <p:cNvPr id="117" name="Google Shape;117;g5c8cee5032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pic>
        <p:nvPicPr>
          <p:cNvPr id="2" name="Image 1" descr="Fond-Sciences-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8475051" cy="5143500"/>
          </a:xfrm>
          <a:prstGeom prst="rect">
            <a:avLst/>
          </a:prstGeom>
        </p:spPr>
      </p:pic>
      <p:sp>
        <p:nvSpPr>
          <p:cNvPr id="17" name="Triangle rectangle 16"/>
          <p:cNvSpPr/>
          <p:nvPr userDrawn="1"/>
        </p:nvSpPr>
        <p:spPr>
          <a:xfrm rot="10800000" flipV="1">
            <a:off x="771865" y="931852"/>
            <a:ext cx="8372134" cy="4211649"/>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Triangle rectangle 17"/>
          <p:cNvSpPr/>
          <p:nvPr userDrawn="1"/>
        </p:nvSpPr>
        <p:spPr>
          <a:xfrm>
            <a:off x="1" y="2810694"/>
            <a:ext cx="4632534" cy="2332806"/>
          </a:xfrm>
          <a:prstGeom prst="rtTriangle">
            <a:avLst/>
          </a:prstGeom>
          <a:solidFill>
            <a:srgbClr val="1FBADB">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Triangle rectangle 18"/>
          <p:cNvSpPr>
            <a:spLocks noChangeAspect="1"/>
          </p:cNvSpPr>
          <p:nvPr userDrawn="1"/>
        </p:nvSpPr>
        <p:spPr>
          <a:xfrm rot="10800000">
            <a:off x="4122130" y="1"/>
            <a:ext cx="5021870" cy="2520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Titre 10"/>
          <p:cNvSpPr>
            <a:spLocks noGrp="1"/>
          </p:cNvSpPr>
          <p:nvPr userDrawn="1">
            <p:ph type="title"/>
          </p:nvPr>
        </p:nvSpPr>
        <p:spPr>
          <a:xfrm>
            <a:off x="3656775" y="3607361"/>
            <a:ext cx="5152370" cy="521302"/>
          </a:xfrm>
        </p:spPr>
        <p:txBody>
          <a:bodyPr>
            <a:normAutofit/>
          </a:bodyPr>
          <a:lstStyle>
            <a:lvl1pPr algn="r">
              <a:defRPr sz="3200" b="1">
                <a:solidFill>
                  <a:srgbClr val="1FBADB"/>
                </a:solidFill>
              </a:defRPr>
            </a:lvl1pPr>
          </a:lstStyle>
          <a:p>
            <a:r>
              <a:rPr lang="fr-FR" dirty="0"/>
              <a:t>Cliquez et modifiez le titre</a:t>
            </a:r>
          </a:p>
        </p:txBody>
      </p:sp>
      <p:sp>
        <p:nvSpPr>
          <p:cNvPr id="22" name="Espace réservé du texte 6"/>
          <p:cNvSpPr>
            <a:spLocks noGrp="1"/>
          </p:cNvSpPr>
          <p:nvPr userDrawn="1">
            <p:ph type="body" sz="quarter" idx="10" hasCustomPrompt="1"/>
          </p:nvPr>
        </p:nvSpPr>
        <p:spPr>
          <a:xfrm>
            <a:off x="3656775" y="4176675"/>
            <a:ext cx="5152370" cy="585698"/>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9" name="Image 8" descr="uLIEGE_Faculte_Sciences_Logo_RVB_pos@2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4545" y="236558"/>
            <a:ext cx="2009901" cy="756668"/>
          </a:xfrm>
          <a:prstGeom prst="rect">
            <a:avLst/>
          </a:prstGeom>
        </p:spPr>
      </p:pic>
    </p:spTree>
    <p:extLst>
      <p:ext uri="{BB962C8B-B14F-4D97-AF65-F5344CB8AC3E}">
        <p14:creationId xmlns:p14="http://schemas.microsoft.com/office/powerpoint/2010/main" val="25811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us-section">
    <p:spTree>
      <p:nvGrpSpPr>
        <p:cNvPr id="1" name=""/>
        <p:cNvGrpSpPr/>
        <p:nvPr/>
      </p:nvGrpSpPr>
      <p:grpSpPr>
        <a:xfrm>
          <a:off x="0" y="0"/>
          <a:ext cx="0" cy="0"/>
          <a:chOff x="0" y="0"/>
          <a:chExt cx="0" cy="0"/>
        </a:xfrm>
      </p:grpSpPr>
      <p:grpSp>
        <p:nvGrpSpPr>
          <p:cNvPr id="2" name="Grouper 1"/>
          <p:cNvGrpSpPr/>
          <p:nvPr userDrawn="1"/>
        </p:nvGrpSpPr>
        <p:grpSpPr>
          <a:xfrm>
            <a:off x="0" y="0"/>
            <a:ext cx="7099373" cy="5143500"/>
            <a:chOff x="0" y="0"/>
            <a:chExt cx="7099373" cy="5143500"/>
          </a:xfrm>
        </p:grpSpPr>
        <p:sp>
          <p:nvSpPr>
            <p:cNvPr id="14" name="Triangle rectangle 13"/>
            <p:cNvSpPr/>
            <p:nvPr userDrawn="1"/>
          </p:nvSpPr>
          <p:spPr>
            <a:xfrm flipV="1">
              <a:off x="1" y="0"/>
              <a:ext cx="4757430" cy="2395700"/>
            </a:xfrm>
            <a:prstGeom prst="rtTriangle">
              <a:avLst/>
            </a:prstGeom>
            <a:solidFill>
              <a:srgbClr val="1FBA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1FBADB"/>
                </a:solidFill>
              </a:endParaRPr>
            </a:p>
          </p:txBody>
        </p:sp>
        <p:sp>
          <p:nvSpPr>
            <p:cNvPr id="13" name="Triangle rectangle 12"/>
            <p:cNvSpPr/>
            <p:nvPr userDrawn="1"/>
          </p:nvSpPr>
          <p:spPr>
            <a:xfrm>
              <a:off x="0" y="1568468"/>
              <a:ext cx="7099373" cy="3575032"/>
            </a:xfrm>
            <a:prstGeom prst="rtTriangle">
              <a:avLst/>
            </a:prstGeom>
            <a:solidFill>
              <a:srgbClr val="E6E6E6">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 name="Espace réservé de la date 2"/>
          <p:cNvSpPr>
            <a:spLocks noGrp="1"/>
          </p:cNvSpPr>
          <p:nvPr>
            <p:ph type="dt" sz="half" idx="10"/>
          </p:nvPr>
        </p:nvSpPr>
        <p:spPr/>
        <p:txBody>
          <a:bodyPr/>
          <a:lstStyle/>
          <a:p>
            <a:fld id="{E84C0596-2690-A647-BF28-8313842AC749}" type="datetimeFigureOut">
              <a:rPr lang="fr-FR" smtClean="0"/>
              <a:t>26/03/2021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p:ph type="title"/>
          </p:nvPr>
        </p:nvSpPr>
        <p:spPr>
          <a:xfrm>
            <a:off x="457200" y="3285075"/>
            <a:ext cx="5622328" cy="567349"/>
          </a:xfrm>
        </p:spPr>
        <p:txBody>
          <a:bodyPr>
            <a:normAutofit/>
          </a:bodyPr>
          <a:lstStyle>
            <a:lvl1pPr algn="l">
              <a:defRPr sz="3200" b="1">
                <a:solidFill>
                  <a:srgbClr val="1FBADB"/>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457200" y="3931026"/>
            <a:ext cx="5622328" cy="486486"/>
          </a:xfrm>
        </p:spPr>
        <p:txBody>
          <a:bodyPr>
            <a:noAutofit/>
          </a:bodyPr>
          <a:lstStyle>
            <a:lvl1pPr marL="0" indent="0" algn="l">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2" name="Image 11" descr="uLIEGE_Faculte_Sciences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9976" y="89986"/>
            <a:ext cx="1247990" cy="469831"/>
          </a:xfrm>
          <a:prstGeom prst="rect">
            <a:avLst/>
          </a:prstGeom>
        </p:spPr>
      </p:pic>
    </p:spTree>
    <p:extLst>
      <p:ext uri="{BB962C8B-B14F-4D97-AF65-F5344CB8AC3E}">
        <p14:creationId xmlns:p14="http://schemas.microsoft.com/office/powerpoint/2010/main" val="36499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26/03/2021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457200" y="1275227"/>
            <a:ext cx="8229600" cy="34281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8" name="Image 7"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
        <p:nvSpPr>
          <p:cNvPr id="9" name="Titre 1"/>
          <p:cNvSpPr>
            <a:spLocks noGrp="1"/>
          </p:cNvSpPr>
          <p:nvPr>
            <p:ph type="title"/>
          </p:nvPr>
        </p:nvSpPr>
        <p:spPr>
          <a:xfrm>
            <a:off x="457199" y="640675"/>
            <a:ext cx="7639171" cy="567349"/>
          </a:xfrm>
        </p:spPr>
        <p:txBody>
          <a:bodyPr>
            <a:normAutofit/>
          </a:bodyPr>
          <a:lstStyle>
            <a:lvl1pPr algn="l">
              <a:defRPr sz="3200" b="0">
                <a:solidFill>
                  <a:srgbClr val="1FBADB"/>
                </a:solidFill>
              </a:defRPr>
            </a:lvl1pPr>
          </a:lstStyle>
          <a:p>
            <a:r>
              <a:rPr lang="fr-FR"/>
              <a:t>Cliquez et modifiez le titre</a:t>
            </a:r>
          </a:p>
        </p:txBody>
      </p:sp>
    </p:spTree>
    <p:extLst>
      <p:ext uri="{BB962C8B-B14F-4D97-AF65-F5344CB8AC3E}">
        <p14:creationId xmlns:p14="http://schemas.microsoft.com/office/powerpoint/2010/main" val="25873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26/03/2021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457201" y="1278175"/>
            <a:ext cx="3935666"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idx="13" hasCustomPrompt="1"/>
          </p:nvPr>
        </p:nvSpPr>
        <p:spPr>
          <a:xfrm>
            <a:off x="4725976" y="1278175"/>
            <a:ext cx="3963426"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
        <p:nvSpPr>
          <p:cNvPr id="11" name="Titre 1"/>
          <p:cNvSpPr>
            <a:spLocks noGrp="1"/>
          </p:cNvSpPr>
          <p:nvPr>
            <p:ph type="title"/>
          </p:nvPr>
        </p:nvSpPr>
        <p:spPr>
          <a:xfrm>
            <a:off x="457199" y="640675"/>
            <a:ext cx="7989521" cy="567349"/>
          </a:xfrm>
        </p:spPr>
        <p:txBody>
          <a:bodyPr>
            <a:normAutofit/>
          </a:bodyPr>
          <a:lstStyle>
            <a:lvl1pPr algn="l">
              <a:defRPr sz="3200" b="0">
                <a:solidFill>
                  <a:srgbClr val="1FBADB"/>
                </a:solidFill>
              </a:defRPr>
            </a:lvl1pPr>
          </a:lstStyle>
          <a:p>
            <a:r>
              <a:rPr lang="fr-FR"/>
              <a:t>Cliquez et modifiez le titre</a:t>
            </a:r>
          </a:p>
        </p:txBody>
      </p:sp>
    </p:spTree>
    <p:extLst>
      <p:ext uri="{BB962C8B-B14F-4D97-AF65-F5344CB8AC3E}">
        <p14:creationId xmlns:p14="http://schemas.microsoft.com/office/powerpoint/2010/main" val="20501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84C0596-2690-A647-BF28-8313842AC749}" type="datetimeFigureOut">
              <a:rPr lang="fr-FR" smtClean="0"/>
              <a:t>26/03/2021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9" name="Image 8"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Tree>
    <p:extLst>
      <p:ext uri="{BB962C8B-B14F-4D97-AF65-F5344CB8AC3E}">
        <p14:creationId xmlns:p14="http://schemas.microsoft.com/office/powerpoint/2010/main" val="13775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459581"/>
            <a:ext cx="5486400" cy="33921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normAutofit/>
          </a:bodyPr>
          <a:lstStyle>
            <a:lvl1pPr marL="0" indent="0">
              <a:buNone/>
              <a:defRPr sz="1200">
                <a:solidFill>
                  <a:srgbClr val="8C8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fld id="{E84C0596-2690-A647-BF28-8313842AC749}" type="datetimeFigureOut">
              <a:rPr lang="fr-FR" smtClean="0"/>
              <a:t>26/03/2021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9" name="Image 8"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2" y="73305"/>
            <a:ext cx="496997" cy="540000"/>
          </a:xfrm>
          <a:prstGeom prst="rect">
            <a:avLst/>
          </a:prstGeom>
        </p:spPr>
      </p:pic>
    </p:spTree>
    <p:extLst>
      <p:ext uri="{BB962C8B-B14F-4D97-AF65-F5344CB8AC3E}">
        <p14:creationId xmlns:p14="http://schemas.microsoft.com/office/powerpoint/2010/main" val="29576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ôture_1">
    <p:spTree>
      <p:nvGrpSpPr>
        <p:cNvPr id="1" name=""/>
        <p:cNvGrpSpPr/>
        <p:nvPr/>
      </p:nvGrpSpPr>
      <p:grpSpPr>
        <a:xfrm>
          <a:off x="0" y="0"/>
          <a:ext cx="0" cy="0"/>
          <a:chOff x="0" y="0"/>
          <a:chExt cx="0" cy="0"/>
        </a:xfrm>
      </p:grpSpPr>
      <p:grpSp>
        <p:nvGrpSpPr>
          <p:cNvPr id="13" name="Grouper 12"/>
          <p:cNvGrpSpPr/>
          <p:nvPr userDrawn="1"/>
        </p:nvGrpSpPr>
        <p:grpSpPr>
          <a:xfrm>
            <a:off x="-1410" y="2270824"/>
            <a:ext cx="9145410" cy="2872676"/>
            <a:chOff x="0" y="2271293"/>
            <a:chExt cx="9145410" cy="2872676"/>
          </a:xfrm>
        </p:grpSpPr>
        <p:sp>
          <p:nvSpPr>
            <p:cNvPr id="14"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1FBA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Triangle isocèle 15"/>
            <p:cNvSpPr/>
            <p:nvPr userDrawn="1"/>
          </p:nvSpPr>
          <p:spPr>
            <a:xfrm>
              <a:off x="3434225" y="4568825"/>
              <a:ext cx="2276960" cy="574676"/>
            </a:xfrm>
            <a:prstGeom prst="triangle">
              <a:avLst>
                <a:gd name="adj" fmla="val 49701"/>
              </a:avLst>
            </a:prstGeom>
            <a:solidFill>
              <a:srgbClr val="1FBADB">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1FBADB"/>
                </a:solidFill>
              </a:defRPr>
            </a:lvl1pPr>
          </a:lstStyle>
          <a:p>
            <a:r>
              <a:rPr lang="fr-FR" dirty="0"/>
              <a:t>Merci de votre attention/</a:t>
            </a:r>
            <a:br>
              <a:rPr lang="fr-FR" dirty="0"/>
            </a:br>
            <a:r>
              <a:rPr lang="fr-FR" dirty="0"/>
              <a:t>Questions-suggestions/...</a:t>
            </a:r>
          </a:p>
        </p:txBody>
      </p:sp>
      <p:pic>
        <p:nvPicPr>
          <p:cNvPr id="8" name="Image 7" descr="uLIEGE_Faculte_Sciences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7050" y="236558"/>
            <a:ext cx="2009901" cy="756668"/>
          </a:xfrm>
          <a:prstGeom prst="rect">
            <a:avLst/>
          </a:prstGeom>
        </p:spPr>
      </p:pic>
    </p:spTree>
    <p:extLst>
      <p:ext uri="{BB962C8B-B14F-4D97-AF65-F5344CB8AC3E}">
        <p14:creationId xmlns:p14="http://schemas.microsoft.com/office/powerpoint/2010/main" val="14408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ôture_2">
    <p:spTree>
      <p:nvGrpSpPr>
        <p:cNvPr id="1" name=""/>
        <p:cNvGrpSpPr/>
        <p:nvPr/>
      </p:nvGrpSpPr>
      <p:grpSpPr>
        <a:xfrm>
          <a:off x="0" y="0"/>
          <a:ext cx="0" cy="0"/>
          <a:chOff x="0" y="0"/>
          <a:chExt cx="0" cy="0"/>
        </a:xfrm>
      </p:grpSpPr>
      <p:grpSp>
        <p:nvGrpSpPr>
          <p:cNvPr id="2" name="Grouper 1"/>
          <p:cNvGrpSpPr/>
          <p:nvPr userDrawn="1"/>
        </p:nvGrpSpPr>
        <p:grpSpPr>
          <a:xfrm>
            <a:off x="-1410" y="2270824"/>
            <a:ext cx="9145410"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1FBA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riangle isocèle 9"/>
            <p:cNvSpPr/>
            <p:nvPr userDrawn="1"/>
          </p:nvSpPr>
          <p:spPr>
            <a:xfrm>
              <a:off x="3434225" y="4568825"/>
              <a:ext cx="2276960" cy="574676"/>
            </a:xfrm>
            <a:prstGeom prst="triangle">
              <a:avLst>
                <a:gd name="adj" fmla="val 49701"/>
              </a:avLst>
            </a:prstGeom>
            <a:solidFill>
              <a:srgbClr val="1FBADB">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1FBADB"/>
                </a:solidFill>
              </a:defRPr>
            </a:lvl1pPr>
          </a:lstStyle>
          <a:p>
            <a:r>
              <a:rPr lang="fr-FR" dirty="0"/>
              <a:t>Merci de votre attention/</a:t>
            </a:r>
            <a:br>
              <a:rPr lang="fr-FR" dirty="0"/>
            </a:br>
            <a:r>
              <a:rPr lang="fr-FR" dirty="0"/>
              <a:t>Questions-suggestions/...</a:t>
            </a:r>
          </a:p>
        </p:txBody>
      </p:sp>
      <p:sp>
        <p:nvSpPr>
          <p:cNvPr id="4" name="Espace réservé du texte 3"/>
          <p:cNvSpPr>
            <a:spLocks noGrp="1"/>
          </p:cNvSpPr>
          <p:nvPr>
            <p:ph type="body" sz="quarter" idx="10" hasCustomPrompt="1"/>
          </p:nvPr>
        </p:nvSpPr>
        <p:spPr>
          <a:xfrm>
            <a:off x="6328198" y="3952223"/>
            <a:ext cx="2465236" cy="875838"/>
          </a:xfrm>
        </p:spPr>
        <p:txBody>
          <a:bodyPr>
            <a:noAutofit/>
          </a:bodyPr>
          <a:lstStyle>
            <a:lvl1pPr marL="0" indent="0" algn="r">
              <a:buNone/>
              <a:defRPr sz="1200">
                <a:solidFill>
                  <a:schemeClr val="tx1"/>
                </a:solidFill>
              </a:defRPr>
            </a:lvl1pPr>
            <a:lvl2pPr marL="457200" indent="0" algn="r">
              <a:buNone/>
              <a:defRPr sz="1400"/>
            </a:lvl2pPr>
            <a:lvl3pPr marL="914400" indent="0" algn="r">
              <a:buNone/>
              <a:defRPr sz="1400"/>
            </a:lvl3pPr>
            <a:lvl4pPr marL="1371600" indent="0" algn="r">
              <a:buNone/>
              <a:defRPr sz="1400"/>
            </a:lvl4pPr>
            <a:lvl5pPr marL="1828800" indent="0" algn="r">
              <a:buNone/>
              <a:defRPr sz="1400"/>
            </a:lvl5pPr>
          </a:lstStyle>
          <a:p>
            <a:pPr lvl="0"/>
            <a:r>
              <a:rPr lang="fr-FR" sz="1400" dirty="0">
                <a:solidFill>
                  <a:srgbClr val="1FBADB"/>
                </a:solidFill>
              </a:rPr>
              <a:t>Contact</a:t>
            </a:r>
            <a:endParaRPr lang="fr-FR" dirty="0"/>
          </a:p>
          <a:p>
            <a:pPr lvl="0"/>
            <a:r>
              <a:rPr lang="fr-FR" dirty="0"/>
              <a:t>À compléter</a:t>
            </a:r>
          </a:p>
        </p:txBody>
      </p:sp>
      <p:pic>
        <p:nvPicPr>
          <p:cNvPr id="13" name="Image 12" descr="uLIEGE_Faculte_Sciences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7050" y="236558"/>
            <a:ext cx="2009901" cy="756668"/>
          </a:xfrm>
          <a:prstGeom prst="rect">
            <a:avLst/>
          </a:prstGeom>
        </p:spPr>
      </p:pic>
    </p:spTree>
    <p:extLst>
      <p:ext uri="{BB962C8B-B14F-4D97-AF65-F5344CB8AC3E}">
        <p14:creationId xmlns:p14="http://schemas.microsoft.com/office/powerpoint/2010/main" val="13923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Image 3" descr="uLIEGE_Faculte_Sciences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3636" y="1834483"/>
            <a:ext cx="3916729" cy="1474534"/>
          </a:xfrm>
          <a:prstGeom prst="rect">
            <a:avLst/>
          </a:prstGeom>
        </p:spPr>
      </p:pic>
    </p:spTree>
    <p:extLst>
      <p:ext uri="{BB962C8B-B14F-4D97-AF65-F5344CB8AC3E}">
        <p14:creationId xmlns:p14="http://schemas.microsoft.com/office/powerpoint/2010/main" val="37964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29" name="Grouper 28"/>
          <p:cNvGrpSpPr/>
          <p:nvPr userDrawn="1"/>
        </p:nvGrpSpPr>
        <p:grpSpPr>
          <a:xfrm>
            <a:off x="0" y="2276498"/>
            <a:ext cx="9145410" cy="2872676"/>
            <a:chOff x="0" y="2271293"/>
            <a:chExt cx="9145410" cy="2872676"/>
          </a:xfrm>
        </p:grpSpPr>
        <p:sp>
          <p:nvSpPr>
            <p:cNvPr id="28"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1FBA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5CA9">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Triangle isocèle 3"/>
            <p:cNvSpPr/>
            <p:nvPr userDrawn="1"/>
          </p:nvSpPr>
          <p:spPr>
            <a:xfrm>
              <a:off x="3434225" y="4568825"/>
              <a:ext cx="2276960" cy="574676"/>
            </a:xfrm>
            <a:prstGeom prst="triangle">
              <a:avLst>
                <a:gd name="adj" fmla="val 49701"/>
              </a:avLst>
            </a:prstGeom>
            <a:solidFill>
              <a:srgbClr val="1FBADB">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2" name="Titre 1"/>
          <p:cNvSpPr>
            <a:spLocks noGrp="1"/>
          </p:cNvSpPr>
          <p:nvPr>
            <p:ph type="title"/>
          </p:nvPr>
        </p:nvSpPr>
        <p:spPr>
          <a:xfrm>
            <a:off x="848915" y="1987058"/>
            <a:ext cx="7493796" cy="567349"/>
          </a:xfrm>
        </p:spPr>
        <p:txBody>
          <a:bodyPr>
            <a:normAutofit/>
          </a:bodyPr>
          <a:lstStyle>
            <a:lvl1pPr>
              <a:defRPr sz="3200" b="1">
                <a:solidFill>
                  <a:srgbClr val="1FBADB"/>
                </a:solidFill>
              </a:defRPr>
            </a:lvl1pPr>
          </a:lstStyle>
          <a:p>
            <a:r>
              <a:rPr lang="fr-FR"/>
              <a:t>Cliquez et modifiez le titre</a:t>
            </a:r>
          </a:p>
        </p:txBody>
      </p:sp>
      <p:sp>
        <p:nvSpPr>
          <p:cNvPr id="7" name="Espace réservé du texte 6"/>
          <p:cNvSpPr>
            <a:spLocks noGrp="1"/>
          </p:cNvSpPr>
          <p:nvPr>
            <p:ph type="body" sz="quarter" idx="10" hasCustomPrompt="1"/>
          </p:nvPr>
        </p:nvSpPr>
        <p:spPr>
          <a:xfrm>
            <a:off x="2012181" y="2633009"/>
            <a:ext cx="5119638" cy="552855"/>
          </a:xfrm>
        </p:spPr>
        <p:txBody>
          <a:bodyPr>
            <a:noAutofit/>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9" name="Image 8" descr="uLIEGE_Faculte_Sciences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7050" y="236558"/>
            <a:ext cx="2009901" cy="756668"/>
          </a:xfrm>
          <a:prstGeom prst="rect">
            <a:avLst/>
          </a:prstGeom>
        </p:spPr>
      </p:pic>
    </p:spTree>
    <p:extLst>
      <p:ext uri="{BB962C8B-B14F-4D97-AF65-F5344CB8AC3E}">
        <p14:creationId xmlns:p14="http://schemas.microsoft.com/office/powerpoint/2010/main" val="37646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ULiege FR 1">
    <p:spTree>
      <p:nvGrpSpPr>
        <p:cNvPr id="1" name=""/>
        <p:cNvGrpSpPr/>
        <p:nvPr/>
      </p:nvGrpSpPr>
      <p:grpSpPr>
        <a:xfrm>
          <a:off x="0" y="0"/>
          <a:ext cx="0" cy="0"/>
          <a:chOff x="0" y="0"/>
          <a:chExt cx="0" cy="0"/>
        </a:xfrm>
      </p:grpSpPr>
      <p:pic>
        <p:nvPicPr>
          <p:cNvPr id="2" name="Image 1" descr="chiffres-ppt_16-9_F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652" cy="5143500"/>
          </a:xfrm>
          <a:prstGeom prst="rect">
            <a:avLst/>
          </a:prstGeom>
        </p:spPr>
      </p:pic>
    </p:spTree>
    <p:extLst>
      <p:ext uri="{BB962C8B-B14F-4D97-AF65-F5344CB8AC3E}">
        <p14:creationId xmlns:p14="http://schemas.microsoft.com/office/powerpoint/2010/main" val="36379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ULiege FR 2">
    <p:spTree>
      <p:nvGrpSpPr>
        <p:cNvPr id="1" name=""/>
        <p:cNvGrpSpPr/>
        <p:nvPr/>
      </p:nvGrpSpPr>
      <p:grpSpPr>
        <a:xfrm>
          <a:off x="0" y="0"/>
          <a:ext cx="0" cy="0"/>
          <a:chOff x="0" y="0"/>
          <a:chExt cx="0" cy="0"/>
        </a:xfrm>
      </p:grpSpPr>
      <p:pic>
        <p:nvPicPr>
          <p:cNvPr id="3" name="Image 2" descr="chiffres-ppt_F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 y="0"/>
            <a:ext cx="9141652" cy="5143500"/>
          </a:xfrm>
          <a:prstGeom prst="rect">
            <a:avLst/>
          </a:prstGeom>
        </p:spPr>
      </p:pic>
    </p:spTree>
    <p:extLst>
      <p:ext uri="{BB962C8B-B14F-4D97-AF65-F5344CB8AC3E}">
        <p14:creationId xmlns:p14="http://schemas.microsoft.com/office/powerpoint/2010/main" val="15070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ULiege FR 3">
    <p:spTree>
      <p:nvGrpSpPr>
        <p:cNvPr id="1" name=""/>
        <p:cNvGrpSpPr/>
        <p:nvPr/>
      </p:nvGrpSpPr>
      <p:grpSpPr>
        <a:xfrm>
          <a:off x="0" y="0"/>
          <a:ext cx="0" cy="0"/>
          <a:chOff x="0" y="0"/>
          <a:chExt cx="0" cy="0"/>
        </a:xfrm>
      </p:grpSpPr>
      <p:pic>
        <p:nvPicPr>
          <p:cNvPr id="3" name="Image 2" descr="chiffres-ppt_FR-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 y="0"/>
            <a:ext cx="9141652" cy="5143500"/>
          </a:xfrm>
          <a:prstGeom prst="rect">
            <a:avLst/>
          </a:prstGeom>
        </p:spPr>
      </p:pic>
    </p:spTree>
    <p:extLst>
      <p:ext uri="{BB962C8B-B14F-4D97-AF65-F5344CB8AC3E}">
        <p14:creationId xmlns:p14="http://schemas.microsoft.com/office/powerpoint/2010/main" val="21999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ULiege EN 1">
    <p:spTree>
      <p:nvGrpSpPr>
        <p:cNvPr id="1" name=""/>
        <p:cNvGrpSpPr/>
        <p:nvPr/>
      </p:nvGrpSpPr>
      <p:grpSpPr>
        <a:xfrm>
          <a:off x="0" y="0"/>
          <a:ext cx="0" cy="0"/>
          <a:chOff x="0" y="0"/>
          <a:chExt cx="0" cy="0"/>
        </a:xfrm>
      </p:grpSpPr>
      <p:pic>
        <p:nvPicPr>
          <p:cNvPr id="2" name="Image 1" descr="chiffres-ppt_16-9_EN-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765" cy="5143500"/>
          </a:xfrm>
          <a:prstGeom prst="rect">
            <a:avLst/>
          </a:prstGeom>
        </p:spPr>
      </p:pic>
    </p:spTree>
    <p:extLst>
      <p:ext uri="{BB962C8B-B14F-4D97-AF65-F5344CB8AC3E}">
        <p14:creationId xmlns:p14="http://schemas.microsoft.com/office/powerpoint/2010/main" val="14047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ULiege EN 2">
    <p:spTree>
      <p:nvGrpSpPr>
        <p:cNvPr id="1" name=""/>
        <p:cNvGrpSpPr/>
        <p:nvPr/>
      </p:nvGrpSpPr>
      <p:grpSpPr>
        <a:xfrm>
          <a:off x="0" y="0"/>
          <a:ext cx="0" cy="0"/>
          <a:chOff x="0" y="0"/>
          <a:chExt cx="0" cy="0"/>
        </a:xfrm>
      </p:grpSpPr>
      <p:pic>
        <p:nvPicPr>
          <p:cNvPr id="3" name="Image 2" descr="chiffres-ppt_EN-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 y="0"/>
            <a:ext cx="9143765" cy="5143500"/>
          </a:xfrm>
          <a:prstGeom prst="rect">
            <a:avLst/>
          </a:prstGeom>
        </p:spPr>
      </p:pic>
    </p:spTree>
    <p:extLst>
      <p:ext uri="{BB962C8B-B14F-4D97-AF65-F5344CB8AC3E}">
        <p14:creationId xmlns:p14="http://schemas.microsoft.com/office/powerpoint/2010/main" val="33639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ULiege EN 3">
    <p:spTree>
      <p:nvGrpSpPr>
        <p:cNvPr id="1" name=""/>
        <p:cNvGrpSpPr/>
        <p:nvPr/>
      </p:nvGrpSpPr>
      <p:grpSpPr>
        <a:xfrm>
          <a:off x="0" y="0"/>
          <a:ext cx="0" cy="0"/>
          <a:chOff x="0" y="0"/>
          <a:chExt cx="0" cy="0"/>
        </a:xfrm>
      </p:grpSpPr>
      <p:pic>
        <p:nvPicPr>
          <p:cNvPr id="3" name="Image 2" descr="chiffres-ppt_EN-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 y="0"/>
            <a:ext cx="9143765" cy="5143500"/>
          </a:xfrm>
          <a:prstGeom prst="rect">
            <a:avLst/>
          </a:prstGeom>
        </p:spPr>
      </p:pic>
    </p:spTree>
    <p:extLst>
      <p:ext uri="{BB962C8B-B14F-4D97-AF65-F5344CB8AC3E}">
        <p14:creationId xmlns:p14="http://schemas.microsoft.com/office/powerpoint/2010/main" val="146690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pSp>
        <p:nvGrpSpPr>
          <p:cNvPr id="2" name="Grouper 1"/>
          <p:cNvGrpSpPr/>
          <p:nvPr userDrawn="1"/>
        </p:nvGrpSpPr>
        <p:grpSpPr>
          <a:xfrm>
            <a:off x="-5102" y="-5100"/>
            <a:ext cx="9149101" cy="5150642"/>
            <a:chOff x="-5102" y="-5100"/>
            <a:chExt cx="9149101" cy="5150642"/>
          </a:xfrm>
        </p:grpSpPr>
        <p:sp>
          <p:nvSpPr>
            <p:cNvPr id="18" name="Triangle isocèle 17"/>
            <p:cNvSpPr/>
            <p:nvPr userDrawn="1"/>
          </p:nvSpPr>
          <p:spPr>
            <a:xfrm rot="5400000">
              <a:off x="1200324" y="-1210526"/>
              <a:ext cx="5150642"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642" h="7561493">
                  <a:moveTo>
                    <a:pt x="0" y="7561493"/>
                  </a:moveTo>
                  <a:cubicBezTo>
                    <a:pt x="511" y="6310032"/>
                    <a:pt x="1021" y="5058572"/>
                    <a:pt x="1532" y="3807111"/>
                  </a:cubicBezTo>
                  <a:lnTo>
                    <a:pt x="1920632" y="0"/>
                  </a:lnTo>
                  <a:lnTo>
                    <a:pt x="5150642" y="6425259"/>
                  </a:lnTo>
                  <a:lnTo>
                    <a:pt x="5150642" y="7560475"/>
                  </a:lnTo>
                  <a:lnTo>
                    <a:pt x="0" y="7561493"/>
                  </a:lnTo>
                  <a:close/>
                </a:path>
              </a:pathLst>
            </a:custGeom>
            <a:solidFill>
              <a:srgbClr val="1FBA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sp>
          <p:nvSpPr>
            <p:cNvPr id="19" name="Triangle isocèle 18"/>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7" name="Espace réservé de la date 6"/>
          <p:cNvSpPr>
            <a:spLocks noGrp="1"/>
          </p:cNvSpPr>
          <p:nvPr>
            <p:ph type="dt" sz="half" idx="10"/>
          </p:nvPr>
        </p:nvSpPr>
        <p:spPr/>
        <p:txBody>
          <a:bodyPr/>
          <a:lstStyle/>
          <a:p>
            <a:fld id="{E84C0596-2690-A647-BF28-8313842AC749}" type="datetimeFigureOut">
              <a:rPr lang="fr-FR" smtClean="0"/>
              <a:t>26/03/2021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p:ph type="title"/>
          </p:nvPr>
        </p:nvSpPr>
        <p:spPr>
          <a:xfrm>
            <a:off x="3186817" y="3476665"/>
            <a:ext cx="5622328" cy="567349"/>
          </a:xfrm>
        </p:spPr>
        <p:txBody>
          <a:bodyPr>
            <a:normAutofit/>
          </a:bodyPr>
          <a:lstStyle>
            <a:lvl1pPr algn="r">
              <a:defRPr sz="3200" b="1">
                <a:solidFill>
                  <a:srgbClr val="1FBADB"/>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3186817" y="4122616"/>
            <a:ext cx="5622328" cy="486486"/>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3" name="Image 12" descr="uLIEGE_Faculte_Sciences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9976" y="89986"/>
            <a:ext cx="1247990" cy="469831"/>
          </a:xfrm>
          <a:prstGeom prst="rect">
            <a:avLst/>
          </a:prstGeom>
        </p:spPr>
      </p:pic>
    </p:spTree>
    <p:extLst>
      <p:ext uri="{BB962C8B-B14F-4D97-AF65-F5344CB8AC3E}">
        <p14:creationId xmlns:p14="http://schemas.microsoft.com/office/powerpoint/2010/main" val="26136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4C0596-2690-A647-BF28-8313842AC749}" type="datetimeFigureOut">
              <a:rPr lang="fr-FR" smtClean="0"/>
              <a:t>26/03/2021</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39CFB3C-5329-804D-A21F-9A0246BF7AB4}" type="slidenum">
              <a:rPr lang="fr-FR" smtClean="0"/>
              <a:t>‹#›</a:t>
            </a:fld>
            <a:endParaRPr lang="fr-FR"/>
          </a:p>
        </p:txBody>
      </p:sp>
    </p:spTree>
    <p:extLst>
      <p:ext uri="{BB962C8B-B14F-4D97-AF65-F5344CB8AC3E}">
        <p14:creationId xmlns:p14="http://schemas.microsoft.com/office/powerpoint/2010/main" val="27228866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 id="2147483667" r:id="rId6"/>
    <p:sldLayoutId id="2147483668" r:id="rId7"/>
    <p:sldLayoutId id="2147483669" r:id="rId8"/>
    <p:sldLayoutId id="2147483653" r:id="rId9"/>
    <p:sldLayoutId id="2147483654" r:id="rId10"/>
    <p:sldLayoutId id="2147483655" r:id="rId11"/>
    <p:sldLayoutId id="2147483662" r:id="rId12"/>
    <p:sldLayoutId id="2147483660" r:id="rId13"/>
    <p:sldLayoutId id="2147483657" r:id="rId14"/>
    <p:sldLayoutId id="2147483661" r:id="rId15"/>
    <p:sldLayoutId id="2147483664" r:id="rId16"/>
    <p:sldLayoutId id="2147483663" r:id="rId1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54.png"/><Relationship Id="rId4" Type="http://schemas.openxmlformats.org/officeDocument/2006/relationships/image" Target="../media/image41.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a:t>Adversarial</a:t>
            </a:r>
            <a:r>
              <a:rPr lang="fr-FR" dirty="0"/>
              <a:t> </a:t>
            </a:r>
            <a:r>
              <a:rPr lang="fr-FR" dirty="0" err="1"/>
              <a:t>examples</a:t>
            </a:r>
            <a:r>
              <a:rPr lang="fr-FR" dirty="0"/>
              <a:t> – </a:t>
            </a:r>
            <a:r>
              <a:rPr lang="fr-FR" dirty="0" err="1"/>
              <a:t>some</a:t>
            </a:r>
            <a:r>
              <a:rPr lang="fr-FR" dirty="0"/>
              <a:t> insights</a:t>
            </a:r>
          </a:p>
        </p:txBody>
      </p:sp>
      <p:sp>
        <p:nvSpPr>
          <p:cNvPr id="3" name="Espace réservé du texte 2"/>
          <p:cNvSpPr>
            <a:spLocks noGrp="1"/>
          </p:cNvSpPr>
          <p:nvPr>
            <p:ph type="body" sz="quarter" idx="10"/>
          </p:nvPr>
        </p:nvSpPr>
        <p:spPr/>
        <p:txBody>
          <a:bodyPr/>
          <a:lstStyle/>
          <a:p>
            <a:r>
              <a:rPr lang="fr-FR" dirty="0" err="1"/>
              <a:t>Arnout</a:t>
            </a:r>
            <a:r>
              <a:rPr lang="fr-FR" dirty="0"/>
              <a:t> Van </a:t>
            </a:r>
            <a:r>
              <a:rPr lang="fr-FR" dirty="0" err="1"/>
              <a:t>Messem</a:t>
            </a:r>
            <a:endParaRPr lang="fr-FR" dirty="0"/>
          </a:p>
          <a:p>
            <a:r>
              <a:rPr lang="fr-FR" sz="1400" dirty="0" err="1"/>
              <a:t>Based</a:t>
            </a:r>
            <a:r>
              <a:rPr lang="fr-FR" sz="1400" dirty="0"/>
              <a:t> on joint </a:t>
            </a:r>
            <a:r>
              <a:rPr lang="fr-FR" sz="1400" dirty="0" err="1"/>
              <a:t>work</a:t>
            </a:r>
            <a:r>
              <a:rPr lang="fr-FR" sz="1400" dirty="0"/>
              <a:t> </a:t>
            </a:r>
            <a:r>
              <a:rPr lang="fr-FR" sz="1400" dirty="0" err="1"/>
              <a:t>with</a:t>
            </a:r>
            <a:r>
              <a:rPr lang="fr-FR" sz="1400" dirty="0"/>
              <a:t> </a:t>
            </a:r>
            <a:r>
              <a:rPr lang="fr-FR" sz="1400" dirty="0" err="1"/>
              <a:t>Utku</a:t>
            </a:r>
            <a:r>
              <a:rPr lang="fr-FR" sz="1400" dirty="0"/>
              <a:t> </a:t>
            </a:r>
            <a:r>
              <a:rPr lang="fr-FR" sz="1400" dirty="0" err="1"/>
              <a:t>Ozbulak</a:t>
            </a:r>
            <a:r>
              <a:rPr lang="fr-FR" sz="1400" dirty="0"/>
              <a:t> and Wesley De Neve</a:t>
            </a:r>
            <a:endParaRPr lang="fr-FR" sz="1800" dirty="0"/>
          </a:p>
        </p:txBody>
      </p:sp>
      <p:pic>
        <p:nvPicPr>
          <p:cNvPr id="4" name="Picture 3" descr="Logo, company name&#10;&#10;Description automatically generated">
            <a:extLst>
              <a:ext uri="{FF2B5EF4-FFF2-40B4-BE49-F238E27FC236}">
                <a16:creationId xmlns:a16="http://schemas.microsoft.com/office/drawing/2014/main" id="{D969AF40-FA39-6D47-81D8-04F1E8435AD1}"/>
              </a:ext>
            </a:extLst>
          </p:cNvPr>
          <p:cNvPicPr>
            <a:picLocks noChangeAspect="1"/>
          </p:cNvPicPr>
          <p:nvPr/>
        </p:nvPicPr>
        <p:blipFill>
          <a:blip r:embed="rId3"/>
          <a:stretch>
            <a:fillRect/>
          </a:stretch>
        </p:blipFill>
        <p:spPr>
          <a:xfrm>
            <a:off x="7632552" y="138194"/>
            <a:ext cx="1323190" cy="885600"/>
          </a:xfrm>
          <a:prstGeom prst="rect">
            <a:avLst/>
          </a:prstGeom>
        </p:spPr>
      </p:pic>
      <p:pic>
        <p:nvPicPr>
          <p:cNvPr id="5" name="Picture 4">
            <a:extLst>
              <a:ext uri="{FF2B5EF4-FFF2-40B4-BE49-F238E27FC236}">
                <a16:creationId xmlns:a16="http://schemas.microsoft.com/office/drawing/2014/main" id="{45C9C2BD-54C6-744C-986D-A14D42E4D20F}"/>
              </a:ext>
            </a:extLst>
          </p:cNvPr>
          <p:cNvPicPr>
            <a:picLocks noChangeAspect="1"/>
          </p:cNvPicPr>
          <p:nvPr/>
        </p:nvPicPr>
        <p:blipFill>
          <a:blip r:embed="rId4"/>
          <a:stretch>
            <a:fillRect/>
          </a:stretch>
        </p:blipFill>
        <p:spPr>
          <a:xfrm>
            <a:off x="7760747" y="911400"/>
            <a:ext cx="1066800" cy="705248"/>
          </a:xfrm>
          <a:prstGeom prst="rect">
            <a:avLst/>
          </a:prstGeom>
        </p:spPr>
      </p:pic>
    </p:spTree>
    <p:extLst>
      <p:ext uri="{BB962C8B-B14F-4D97-AF65-F5344CB8AC3E}">
        <p14:creationId xmlns:p14="http://schemas.microsoft.com/office/powerpoint/2010/main" val="192018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ym typeface="Ubuntu Light"/>
              </a:rPr>
              <a:t>Computational cost of training a model</a:t>
            </a:r>
          </a:p>
          <a:p>
            <a:r>
              <a:rPr lang="en-GB" sz="2800" dirty="0">
                <a:sym typeface="Ubuntu Light"/>
              </a:rPr>
              <a:t>Interpretability </a:t>
            </a:r>
            <a:r>
              <a:rPr lang="en-GB" sz="2400" dirty="0">
                <a:sym typeface="Ubuntu Light"/>
              </a:rPr>
              <a:t>(black-box model)</a:t>
            </a:r>
            <a:endParaRPr lang="en-GB" sz="2800" dirty="0">
              <a:sym typeface="Ubuntu Light"/>
            </a:endParaRPr>
          </a:p>
          <a:p>
            <a:r>
              <a:rPr lang="en-GB" sz="2800" dirty="0">
                <a:sym typeface="Ubuntu Light"/>
              </a:rPr>
              <a:t>Reproducibility problems related to randomness</a:t>
            </a:r>
          </a:p>
          <a:p>
            <a:r>
              <a:rPr lang="en-GB" sz="2800" dirty="0">
                <a:solidFill>
                  <a:schemeClr val="accent5"/>
                </a:solidFill>
                <a:sym typeface="Ubuntu Light"/>
              </a:rPr>
              <a:t>Adversarial examples</a:t>
            </a:r>
          </a:p>
        </p:txBody>
      </p:sp>
      <p:sp>
        <p:nvSpPr>
          <p:cNvPr id="124" name="Google Shape;124;p16"/>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Drawbacks of deep learning models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44" name="Google Shape;144;p17"/>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Adversarial examples</a:t>
            </a:r>
          </a:p>
        </p:txBody>
      </p:sp>
      <p:sp>
        <p:nvSpPr>
          <p:cNvPr id="145" name="Google Shape;145;p17"/>
          <p:cNvSpPr txBox="1">
            <a:spLocks noGrp="1"/>
          </p:cNvSpPr>
          <p:nvPr>
            <p:ph type="subTitle" idx="4294967295"/>
          </p:nvPr>
        </p:nvSpPr>
        <p:spPr>
          <a:xfrm>
            <a:off x="457198" y="1331436"/>
            <a:ext cx="8229599" cy="1950244"/>
          </a:xfrm>
          <a:prstGeom prst="rect">
            <a:avLst/>
          </a:prstGeom>
          <a:noFill/>
          <a:ln>
            <a:noFill/>
          </a:ln>
        </p:spPr>
        <p:txBody>
          <a:bodyPr spcFirstLastPara="1" vert="horz" wrap="square" lIns="68569" tIns="34275" rIns="68569" bIns="34275" rtlCol="0" anchor="t" anchorCtr="0">
            <a:noAutofit/>
          </a:bodyPr>
          <a:lstStyle/>
          <a:p>
            <a:pPr>
              <a:spcBef>
                <a:spcPts val="0"/>
              </a:spcBef>
            </a:pPr>
            <a:r>
              <a:rPr lang="en-GB" sz="2800" dirty="0">
                <a:latin typeface="Calibri" panose="020F0502020204030204" pitchFamily="34" charset="0"/>
                <a:ea typeface="Ubuntu Light"/>
                <a:cs typeface="Calibri" panose="020F0502020204030204" pitchFamily="34" charset="0"/>
                <a:sym typeface="Ubuntu Light"/>
              </a:rPr>
              <a:t>Adversarial examples are carefully </a:t>
            </a:r>
            <a:r>
              <a:rPr lang="en-GB" sz="2800" dirty="0">
                <a:solidFill>
                  <a:schemeClr val="accent5"/>
                </a:solidFill>
                <a:latin typeface="Calibri" panose="020F0502020204030204" pitchFamily="34" charset="0"/>
                <a:ea typeface="Ubuntu Light"/>
                <a:cs typeface="Calibri" panose="020F0502020204030204" pitchFamily="34" charset="0"/>
                <a:sym typeface="Ubuntu Light"/>
              </a:rPr>
              <a:t>crafted</a:t>
            </a:r>
            <a:r>
              <a:rPr lang="en-GB" sz="2800" dirty="0">
                <a:latin typeface="Calibri" panose="020F0502020204030204" pitchFamily="34" charset="0"/>
                <a:ea typeface="Ubuntu Light"/>
                <a:cs typeface="Calibri" panose="020F0502020204030204" pitchFamily="34" charset="0"/>
                <a:sym typeface="Ubuntu Light"/>
              </a:rPr>
              <a:t> data points which </a:t>
            </a:r>
            <a:r>
              <a:rPr lang="en-GB" sz="2800" dirty="0">
                <a:solidFill>
                  <a:schemeClr val="accent5"/>
                </a:solidFill>
                <a:latin typeface="Calibri" panose="020F0502020204030204" pitchFamily="34" charset="0"/>
                <a:ea typeface="Ubuntu Light"/>
                <a:cs typeface="Calibri" panose="020F0502020204030204" pitchFamily="34" charset="0"/>
                <a:sym typeface="Ubuntu Light"/>
              </a:rPr>
              <a:t>force</a:t>
            </a:r>
            <a:r>
              <a:rPr lang="en-GB" sz="2800" dirty="0">
                <a:latin typeface="Calibri" panose="020F0502020204030204" pitchFamily="34" charset="0"/>
                <a:ea typeface="Ubuntu Light"/>
                <a:cs typeface="Calibri" panose="020F0502020204030204" pitchFamily="34" charset="0"/>
                <a:sym typeface="Ubuntu Light"/>
              </a:rPr>
              <a:t> machine learning models </a:t>
            </a:r>
            <a:r>
              <a:rPr lang="en-GB" sz="2800" dirty="0">
                <a:solidFill>
                  <a:schemeClr val="accent5"/>
                </a:solidFill>
                <a:latin typeface="Calibri" panose="020F0502020204030204" pitchFamily="34" charset="0"/>
                <a:ea typeface="Ubuntu Light"/>
                <a:cs typeface="Calibri" panose="020F0502020204030204" pitchFamily="34" charset="0"/>
                <a:sym typeface="Ubuntu Light"/>
              </a:rPr>
              <a:t>into</a:t>
            </a:r>
            <a:r>
              <a:rPr lang="en-GB" sz="2800" dirty="0">
                <a:latin typeface="Calibri" panose="020F0502020204030204" pitchFamily="34" charset="0"/>
                <a:ea typeface="Ubuntu Light"/>
                <a:cs typeface="Calibri" panose="020F0502020204030204" pitchFamily="34" charset="0"/>
                <a:sym typeface="Ubuntu Light"/>
              </a:rPr>
              <a:t> </a:t>
            </a:r>
            <a:r>
              <a:rPr lang="en-GB" sz="2800" dirty="0">
                <a:solidFill>
                  <a:schemeClr val="accent5"/>
                </a:solidFill>
                <a:latin typeface="Calibri" panose="020F0502020204030204" pitchFamily="34" charset="0"/>
                <a:ea typeface="Ubuntu Light"/>
                <a:cs typeface="Calibri" panose="020F0502020204030204" pitchFamily="34" charset="0"/>
                <a:sym typeface="Ubuntu Light"/>
              </a:rPr>
              <a:t>misclassification</a:t>
            </a:r>
            <a:r>
              <a:rPr lang="en-GB" sz="2800" dirty="0">
                <a:latin typeface="Calibri" panose="020F0502020204030204" pitchFamily="34" charset="0"/>
                <a:ea typeface="Ubuntu Light"/>
                <a:cs typeface="Calibri" panose="020F0502020204030204" pitchFamily="34" charset="0"/>
                <a:sym typeface="Ubuntu Light"/>
              </a:rPr>
              <a:t> during testing. These malicious samples are often undetectable by humans</a:t>
            </a:r>
            <a:r>
              <a:rPr lang="en-GB" sz="750" dirty="0">
                <a:latin typeface="Ubuntu Light"/>
                <a:ea typeface="Ubuntu Light"/>
                <a:cs typeface="Ubuntu Light"/>
                <a:sym typeface="Ubuntu Light"/>
              </a:rPr>
              <a:t>[1]</a:t>
            </a:r>
            <a:endParaRPr lang="en-GB" sz="2800" dirty="0">
              <a:latin typeface="Calibri" panose="020F0502020204030204" pitchFamily="34" charset="0"/>
              <a:ea typeface="Ubuntu Light"/>
              <a:cs typeface="Calibri" panose="020F0502020204030204" pitchFamily="34" charset="0"/>
              <a:sym typeface="Ubuntu Light"/>
            </a:endParaRPr>
          </a:p>
          <a:p>
            <a:pPr marL="0" indent="0" algn="just">
              <a:spcBef>
                <a:spcPts val="0"/>
              </a:spcBef>
              <a:buNone/>
            </a:pPr>
            <a:endParaRPr lang="en-GB" sz="2800" dirty="0">
              <a:latin typeface="Calibri" panose="020F0502020204030204" pitchFamily="34" charset="0"/>
              <a:ea typeface="Ubuntu Light"/>
              <a:cs typeface="Calibri" panose="020F0502020204030204" pitchFamily="34" charset="0"/>
              <a:sym typeface="Ubuntu Light"/>
            </a:endParaRPr>
          </a:p>
        </p:txBody>
      </p:sp>
    </p:spTree>
    <p:extLst>
      <p:ext uri="{BB962C8B-B14F-4D97-AF65-F5344CB8AC3E}">
        <p14:creationId xmlns:p14="http://schemas.microsoft.com/office/powerpoint/2010/main" val="111570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7;p17">
            <a:extLst>
              <a:ext uri="{FF2B5EF4-FFF2-40B4-BE49-F238E27FC236}">
                <a16:creationId xmlns:a16="http://schemas.microsoft.com/office/drawing/2014/main" id="{3B3EEDED-C80D-E747-9FFD-0AFC7BE563BA}"/>
              </a:ext>
            </a:extLst>
          </p:cNvPr>
          <p:cNvPicPr preferRelativeResize="0"/>
          <p:nvPr/>
        </p:nvPicPr>
        <p:blipFill>
          <a:blip r:embed="rId3">
            <a:alphaModFix/>
          </a:blip>
          <a:stretch>
            <a:fillRect/>
          </a:stretch>
        </p:blipFill>
        <p:spPr>
          <a:xfrm>
            <a:off x="1805110" y="1866933"/>
            <a:ext cx="1600200" cy="1600200"/>
          </a:xfrm>
          <a:prstGeom prst="rect">
            <a:avLst/>
          </a:prstGeom>
          <a:noFill/>
          <a:ln>
            <a:noFill/>
          </a:ln>
        </p:spPr>
      </p:pic>
      <p:pic>
        <p:nvPicPr>
          <p:cNvPr id="5" name="Google Shape;138;p17">
            <a:extLst>
              <a:ext uri="{FF2B5EF4-FFF2-40B4-BE49-F238E27FC236}">
                <a16:creationId xmlns:a16="http://schemas.microsoft.com/office/drawing/2014/main" id="{304F690D-EC0C-414C-B1ED-924A444FCC49}"/>
              </a:ext>
            </a:extLst>
          </p:cNvPr>
          <p:cNvPicPr preferRelativeResize="0"/>
          <p:nvPr/>
        </p:nvPicPr>
        <p:blipFill>
          <a:blip r:embed="rId4">
            <a:alphaModFix/>
          </a:blip>
          <a:stretch>
            <a:fillRect/>
          </a:stretch>
        </p:blipFill>
        <p:spPr>
          <a:xfrm>
            <a:off x="5802816" y="1866933"/>
            <a:ext cx="1600200" cy="1600200"/>
          </a:xfrm>
          <a:prstGeom prst="rect">
            <a:avLst/>
          </a:prstGeom>
          <a:noFill/>
          <a:ln>
            <a:noFill/>
          </a:ln>
        </p:spPr>
      </p:pic>
      <p:sp>
        <p:nvSpPr>
          <p:cNvPr id="6" name="Google Shape;139;p17">
            <a:extLst>
              <a:ext uri="{FF2B5EF4-FFF2-40B4-BE49-F238E27FC236}">
                <a16:creationId xmlns:a16="http://schemas.microsoft.com/office/drawing/2014/main" id="{3A16975D-B4A1-EB42-85A1-48E16FB9C936}"/>
              </a:ext>
            </a:extLst>
          </p:cNvPr>
          <p:cNvSpPr txBox="1">
            <a:spLocks/>
          </p:cNvSpPr>
          <p:nvPr/>
        </p:nvSpPr>
        <p:spPr>
          <a:xfrm>
            <a:off x="1805110" y="3454664"/>
            <a:ext cx="1600200" cy="72045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Original Image</a:t>
            </a:r>
          </a:p>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Prediction: </a:t>
            </a:r>
            <a:r>
              <a:rPr lang="en-GB" sz="1350" dirty="0">
                <a:solidFill>
                  <a:srgbClr val="980000"/>
                </a:solidFill>
                <a:latin typeface="Calibri" panose="020F0502020204030204" pitchFamily="34" charset="0"/>
                <a:ea typeface="Ubuntu Light"/>
                <a:cs typeface="Calibri" panose="020F0502020204030204" pitchFamily="34" charset="0"/>
                <a:sym typeface="Ubuntu Light"/>
              </a:rPr>
              <a:t>Bird</a:t>
            </a:r>
          </a:p>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Confidence: </a:t>
            </a:r>
            <a:r>
              <a:rPr lang="en-GB" sz="1350" dirty="0">
                <a:solidFill>
                  <a:srgbClr val="980000"/>
                </a:solidFill>
                <a:latin typeface="Calibri" panose="020F0502020204030204" pitchFamily="34" charset="0"/>
                <a:ea typeface="Ubuntu Light"/>
                <a:cs typeface="Calibri" panose="020F0502020204030204" pitchFamily="34" charset="0"/>
                <a:sym typeface="Ubuntu Light"/>
              </a:rPr>
              <a:t>96%</a:t>
            </a:r>
          </a:p>
        </p:txBody>
      </p:sp>
      <p:sp>
        <p:nvSpPr>
          <p:cNvPr id="7" name="Google Shape;140;p17">
            <a:extLst>
              <a:ext uri="{FF2B5EF4-FFF2-40B4-BE49-F238E27FC236}">
                <a16:creationId xmlns:a16="http://schemas.microsoft.com/office/drawing/2014/main" id="{AD3DAB63-31B1-8641-8B7F-5458380EE731}"/>
              </a:ext>
            </a:extLst>
          </p:cNvPr>
          <p:cNvSpPr txBox="1">
            <a:spLocks/>
          </p:cNvSpPr>
          <p:nvPr/>
        </p:nvSpPr>
        <p:spPr>
          <a:xfrm>
            <a:off x="5780550" y="3454664"/>
            <a:ext cx="1644750" cy="72045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Adversarial Image</a:t>
            </a:r>
          </a:p>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Prediction: </a:t>
            </a:r>
            <a:r>
              <a:rPr lang="en-GB" sz="1350" dirty="0">
                <a:solidFill>
                  <a:srgbClr val="980000"/>
                </a:solidFill>
                <a:latin typeface="Calibri" panose="020F0502020204030204" pitchFamily="34" charset="0"/>
                <a:ea typeface="Ubuntu Light"/>
                <a:cs typeface="Calibri" panose="020F0502020204030204" pitchFamily="34" charset="0"/>
                <a:sym typeface="Ubuntu Light"/>
              </a:rPr>
              <a:t>Rat</a:t>
            </a:r>
          </a:p>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Confidence: </a:t>
            </a:r>
            <a:r>
              <a:rPr lang="en-GB" sz="1350" dirty="0">
                <a:solidFill>
                  <a:srgbClr val="980000"/>
                </a:solidFill>
                <a:latin typeface="Calibri" panose="020F0502020204030204" pitchFamily="34" charset="0"/>
                <a:ea typeface="Ubuntu Light"/>
                <a:cs typeface="Calibri" panose="020F0502020204030204" pitchFamily="34" charset="0"/>
                <a:sym typeface="Ubuntu Light"/>
              </a:rPr>
              <a:t>99%</a:t>
            </a:r>
          </a:p>
        </p:txBody>
      </p:sp>
      <p:cxnSp>
        <p:nvCxnSpPr>
          <p:cNvPr id="8" name="Google Shape;141;p17">
            <a:extLst>
              <a:ext uri="{FF2B5EF4-FFF2-40B4-BE49-F238E27FC236}">
                <a16:creationId xmlns:a16="http://schemas.microsoft.com/office/drawing/2014/main" id="{A7BAA401-A1D5-BB40-85C6-79683E198AE0}"/>
              </a:ext>
            </a:extLst>
          </p:cNvPr>
          <p:cNvCxnSpPr/>
          <p:nvPr/>
        </p:nvCxnSpPr>
        <p:spPr>
          <a:xfrm>
            <a:off x="3405310" y="2152683"/>
            <a:ext cx="2397600" cy="0"/>
          </a:xfrm>
          <a:prstGeom prst="straightConnector1">
            <a:avLst/>
          </a:prstGeom>
          <a:noFill/>
          <a:ln w="28575" cap="flat" cmpd="sng">
            <a:solidFill>
              <a:schemeClr val="accent4"/>
            </a:solidFill>
            <a:prstDash val="solid"/>
            <a:round/>
            <a:headEnd type="none" w="med" len="med"/>
            <a:tailEnd type="triangle" w="med" len="med"/>
          </a:ln>
        </p:spPr>
      </p:cxnSp>
      <p:sp>
        <p:nvSpPr>
          <p:cNvPr id="9" name="Google Shape;142;p17">
            <a:extLst>
              <a:ext uri="{FF2B5EF4-FFF2-40B4-BE49-F238E27FC236}">
                <a16:creationId xmlns:a16="http://schemas.microsoft.com/office/drawing/2014/main" id="{55FDBEDB-0BD6-834C-BD44-1D67C089FD79}"/>
              </a:ext>
            </a:extLst>
          </p:cNvPr>
          <p:cNvSpPr txBox="1">
            <a:spLocks/>
          </p:cNvSpPr>
          <p:nvPr/>
        </p:nvSpPr>
        <p:spPr>
          <a:xfrm rot="-967">
            <a:off x="3803969" y="1892724"/>
            <a:ext cx="1600200" cy="23265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350" dirty="0">
                <a:latin typeface="Ubuntu Light"/>
                <a:ea typeface="Ubuntu Light"/>
                <a:cs typeface="Ubuntu Light"/>
                <a:sym typeface="Ubuntu Light"/>
              </a:rPr>
              <a:t>+Perturbation</a:t>
            </a:r>
            <a:endParaRPr lang="en-GB" sz="1350" dirty="0">
              <a:solidFill>
                <a:srgbClr val="980000"/>
              </a:solidFill>
              <a:latin typeface="Ubuntu Light"/>
              <a:ea typeface="Ubuntu Light"/>
              <a:cs typeface="Ubuntu Light"/>
              <a:sym typeface="Ubuntu Light"/>
            </a:endParaRPr>
          </a:p>
        </p:txBody>
      </p:sp>
      <p:pic>
        <p:nvPicPr>
          <p:cNvPr id="10" name="Google Shape;143;p17">
            <a:extLst>
              <a:ext uri="{FF2B5EF4-FFF2-40B4-BE49-F238E27FC236}">
                <a16:creationId xmlns:a16="http://schemas.microsoft.com/office/drawing/2014/main" id="{1723554B-81E7-A644-83AD-36227A464177}"/>
              </a:ext>
            </a:extLst>
          </p:cNvPr>
          <p:cNvPicPr preferRelativeResize="0"/>
          <p:nvPr/>
        </p:nvPicPr>
        <p:blipFill>
          <a:blip r:embed="rId5">
            <a:alphaModFix/>
          </a:blip>
          <a:stretch>
            <a:fillRect/>
          </a:stretch>
        </p:blipFill>
        <p:spPr>
          <a:xfrm>
            <a:off x="4131563" y="2194533"/>
            <a:ext cx="945000" cy="945000"/>
          </a:xfrm>
          <a:prstGeom prst="rect">
            <a:avLst/>
          </a:prstGeom>
          <a:noFill/>
          <a:ln>
            <a:noFill/>
          </a:ln>
        </p:spPr>
      </p:pic>
      <p:sp>
        <p:nvSpPr>
          <p:cNvPr id="16" name="Google Shape;144;p17">
            <a:extLst>
              <a:ext uri="{FF2B5EF4-FFF2-40B4-BE49-F238E27FC236}">
                <a16:creationId xmlns:a16="http://schemas.microsoft.com/office/drawing/2014/main" id="{6A8A94C9-7508-F747-BC11-8FFE6DC3F46F}"/>
              </a:ext>
            </a:extLst>
          </p:cNvPr>
          <p:cNvSpPr txBox="1">
            <a:spLocks noGrp="1"/>
          </p:cNvSpPr>
          <p:nvPr>
            <p:ph type="title"/>
          </p:nvPr>
        </p:nvSpPr>
        <p:spPr>
          <a:xfrm>
            <a:off x="457199" y="640675"/>
            <a:ext cx="7639171" cy="567349"/>
          </a:xfrm>
          <a:noFill/>
          <a:ln>
            <a:noFill/>
          </a:ln>
        </p:spPr>
        <p:txBody>
          <a:bodyPr spcFirstLastPara="1" vert="horz" wrap="square" lIns="68569" tIns="34275" rIns="68569" bIns="34275" rtlCol="0" anchor="b" anchorCtr="0">
            <a:noAutofit/>
          </a:bodyPr>
          <a:lstStyle/>
          <a:p>
            <a:r>
              <a:rPr lang="en-GB" sz="2900" dirty="0">
                <a:sym typeface="Ubuntu Medium"/>
              </a:rPr>
              <a:t>Adversarial examples</a:t>
            </a:r>
          </a:p>
        </p:txBody>
      </p:sp>
    </p:spTree>
    <p:extLst>
      <p:ext uri="{BB962C8B-B14F-4D97-AF65-F5344CB8AC3E}">
        <p14:creationId xmlns:p14="http://schemas.microsoft.com/office/powerpoint/2010/main" val="410766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63" name="Google Shape;263;p23"/>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t>Adversarial examples</a:t>
            </a:r>
          </a:p>
        </p:txBody>
      </p:sp>
      <p:pic>
        <p:nvPicPr>
          <p:cNvPr id="267" name="Google Shape;267;p23"/>
          <p:cNvPicPr preferRelativeResize="0">
            <a:picLocks noChangeAspect="1"/>
          </p:cNvPicPr>
          <p:nvPr/>
        </p:nvPicPr>
        <p:blipFill>
          <a:blip r:embed="rId3">
            <a:alphaModFix/>
          </a:blip>
          <a:stretch>
            <a:fillRect/>
          </a:stretch>
        </p:blipFill>
        <p:spPr>
          <a:xfrm>
            <a:off x="1107253" y="1208024"/>
            <a:ext cx="6929494" cy="3676105"/>
          </a:xfrm>
          <a:prstGeom prst="rect">
            <a:avLst/>
          </a:prstGeom>
          <a:noFill/>
          <a:ln>
            <a:noFill/>
          </a:ln>
        </p:spPr>
      </p:pic>
    </p:spTree>
    <p:extLst>
      <p:ext uri="{BB962C8B-B14F-4D97-AF65-F5344CB8AC3E}">
        <p14:creationId xmlns:p14="http://schemas.microsoft.com/office/powerpoint/2010/main" val="89890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9" name="Google Shape;189;p19"/>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Consequences of adversarial examples</a:t>
            </a:r>
          </a:p>
        </p:txBody>
      </p:sp>
      <p:pic>
        <p:nvPicPr>
          <p:cNvPr id="21" name="Google Shape;181;p19">
            <a:extLst>
              <a:ext uri="{FF2B5EF4-FFF2-40B4-BE49-F238E27FC236}">
                <a16:creationId xmlns:a16="http://schemas.microsoft.com/office/drawing/2014/main" id="{84A8D8BE-70BD-8440-87F2-2DCF6DDA56FF}"/>
              </a:ext>
            </a:extLst>
          </p:cNvPr>
          <p:cNvPicPr preferRelativeResize="0"/>
          <p:nvPr/>
        </p:nvPicPr>
        <p:blipFill>
          <a:blip r:embed="rId3">
            <a:alphaModFix/>
          </a:blip>
          <a:stretch>
            <a:fillRect/>
          </a:stretch>
        </p:blipFill>
        <p:spPr>
          <a:xfrm>
            <a:off x="984038" y="2389500"/>
            <a:ext cx="2485126" cy="1824563"/>
          </a:xfrm>
          <a:prstGeom prst="rect">
            <a:avLst/>
          </a:prstGeom>
          <a:noFill/>
          <a:ln>
            <a:noFill/>
          </a:ln>
        </p:spPr>
      </p:pic>
      <p:sp>
        <p:nvSpPr>
          <p:cNvPr id="22" name="Google Shape;182;p19">
            <a:extLst>
              <a:ext uri="{FF2B5EF4-FFF2-40B4-BE49-F238E27FC236}">
                <a16:creationId xmlns:a16="http://schemas.microsoft.com/office/drawing/2014/main" id="{DC08E403-F71D-BE4B-B992-51F7FE8BBDCB}"/>
              </a:ext>
            </a:extLst>
          </p:cNvPr>
          <p:cNvSpPr txBox="1">
            <a:spLocks/>
          </p:cNvSpPr>
          <p:nvPr/>
        </p:nvSpPr>
        <p:spPr>
          <a:xfrm>
            <a:off x="984093" y="1643644"/>
            <a:ext cx="2485125" cy="72045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Original Mammogram</a:t>
            </a:r>
          </a:p>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Prediction: </a:t>
            </a:r>
            <a:r>
              <a:rPr lang="en-GB" sz="1350" dirty="0">
                <a:solidFill>
                  <a:srgbClr val="980000"/>
                </a:solidFill>
                <a:latin typeface="Calibri" panose="020F0502020204030204" pitchFamily="34" charset="0"/>
                <a:ea typeface="Ubuntu Light"/>
                <a:cs typeface="Calibri" panose="020F0502020204030204" pitchFamily="34" charset="0"/>
                <a:sym typeface="Ubuntu Light"/>
              </a:rPr>
              <a:t>Cancer</a:t>
            </a:r>
          </a:p>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Confidence: </a:t>
            </a:r>
            <a:r>
              <a:rPr lang="en-GB" sz="1350" dirty="0">
                <a:solidFill>
                  <a:srgbClr val="980000"/>
                </a:solidFill>
                <a:latin typeface="Calibri" panose="020F0502020204030204" pitchFamily="34" charset="0"/>
                <a:ea typeface="Ubuntu Light"/>
                <a:cs typeface="Calibri" panose="020F0502020204030204" pitchFamily="34" charset="0"/>
                <a:sym typeface="Ubuntu Light"/>
              </a:rPr>
              <a:t>75%</a:t>
            </a:r>
          </a:p>
        </p:txBody>
      </p:sp>
      <p:sp>
        <p:nvSpPr>
          <p:cNvPr id="23" name="Google Shape;183;p19">
            <a:extLst>
              <a:ext uri="{FF2B5EF4-FFF2-40B4-BE49-F238E27FC236}">
                <a16:creationId xmlns:a16="http://schemas.microsoft.com/office/drawing/2014/main" id="{F0763171-2FB7-8341-BD79-7AC4969A9A9A}"/>
              </a:ext>
            </a:extLst>
          </p:cNvPr>
          <p:cNvSpPr txBox="1">
            <a:spLocks/>
          </p:cNvSpPr>
          <p:nvPr/>
        </p:nvSpPr>
        <p:spPr>
          <a:xfrm>
            <a:off x="5866763" y="1644300"/>
            <a:ext cx="2485125" cy="72045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Adversarial Mammogram</a:t>
            </a:r>
          </a:p>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Prediction: </a:t>
            </a:r>
            <a:r>
              <a:rPr lang="en-GB" sz="1350" dirty="0">
                <a:solidFill>
                  <a:srgbClr val="980000"/>
                </a:solidFill>
                <a:latin typeface="Calibri" panose="020F0502020204030204" pitchFamily="34" charset="0"/>
                <a:ea typeface="Ubuntu Light"/>
                <a:cs typeface="Calibri" panose="020F0502020204030204" pitchFamily="34" charset="0"/>
                <a:sym typeface="Ubuntu Light"/>
              </a:rPr>
              <a:t>Healthy</a:t>
            </a:r>
          </a:p>
          <a:p>
            <a:pPr marL="0" indent="0" algn="ctr">
              <a:spcBef>
                <a:spcPts val="0"/>
              </a:spcBef>
              <a:buNone/>
            </a:pPr>
            <a:r>
              <a:rPr lang="en-GB" sz="1350" dirty="0">
                <a:latin typeface="Calibri" panose="020F0502020204030204" pitchFamily="34" charset="0"/>
                <a:ea typeface="Ubuntu Light"/>
                <a:cs typeface="Calibri" panose="020F0502020204030204" pitchFamily="34" charset="0"/>
                <a:sym typeface="Ubuntu Light"/>
              </a:rPr>
              <a:t>Confidence: </a:t>
            </a:r>
            <a:r>
              <a:rPr lang="en-GB" sz="1350" dirty="0">
                <a:solidFill>
                  <a:srgbClr val="980000"/>
                </a:solidFill>
                <a:latin typeface="Calibri" panose="020F0502020204030204" pitchFamily="34" charset="0"/>
                <a:ea typeface="Ubuntu Light"/>
                <a:cs typeface="Calibri" panose="020F0502020204030204" pitchFamily="34" charset="0"/>
                <a:sym typeface="Ubuntu Light"/>
              </a:rPr>
              <a:t>99%</a:t>
            </a:r>
          </a:p>
        </p:txBody>
      </p:sp>
      <p:cxnSp>
        <p:nvCxnSpPr>
          <p:cNvPr id="24" name="Google Shape;184;p19">
            <a:extLst>
              <a:ext uri="{FF2B5EF4-FFF2-40B4-BE49-F238E27FC236}">
                <a16:creationId xmlns:a16="http://schemas.microsoft.com/office/drawing/2014/main" id="{E28A5F8A-C175-6D42-A800-C88AA01B92B7}"/>
              </a:ext>
            </a:extLst>
          </p:cNvPr>
          <p:cNvCxnSpPr/>
          <p:nvPr/>
        </p:nvCxnSpPr>
        <p:spPr>
          <a:xfrm>
            <a:off x="3469154" y="2796319"/>
            <a:ext cx="2397600" cy="0"/>
          </a:xfrm>
          <a:prstGeom prst="straightConnector1">
            <a:avLst/>
          </a:prstGeom>
          <a:noFill/>
          <a:ln w="28575" cap="flat" cmpd="sng">
            <a:solidFill>
              <a:schemeClr val="accent4"/>
            </a:solidFill>
            <a:prstDash val="solid"/>
            <a:round/>
            <a:headEnd type="none" w="med" len="med"/>
            <a:tailEnd type="triangle" w="med" len="med"/>
          </a:ln>
        </p:spPr>
      </p:cxnSp>
      <p:sp>
        <p:nvSpPr>
          <p:cNvPr id="25" name="Google Shape;185;p19">
            <a:extLst>
              <a:ext uri="{FF2B5EF4-FFF2-40B4-BE49-F238E27FC236}">
                <a16:creationId xmlns:a16="http://schemas.microsoft.com/office/drawing/2014/main" id="{20607A42-6F73-9545-A9C4-FB57DA25316A}"/>
              </a:ext>
            </a:extLst>
          </p:cNvPr>
          <p:cNvSpPr txBox="1">
            <a:spLocks/>
          </p:cNvSpPr>
          <p:nvPr/>
        </p:nvSpPr>
        <p:spPr>
          <a:xfrm rot="-967">
            <a:off x="3867813" y="2822111"/>
            <a:ext cx="1600200" cy="23265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350" dirty="0">
                <a:latin typeface="Ubuntu Light"/>
                <a:ea typeface="Ubuntu Light"/>
                <a:cs typeface="Ubuntu Light"/>
                <a:sym typeface="Ubuntu Light"/>
              </a:rPr>
              <a:t>+Perturbation</a:t>
            </a:r>
            <a:endParaRPr lang="en-GB" sz="1350" dirty="0">
              <a:solidFill>
                <a:srgbClr val="980000"/>
              </a:solidFill>
              <a:latin typeface="Ubuntu Light"/>
              <a:ea typeface="Ubuntu Light"/>
              <a:cs typeface="Ubuntu Light"/>
              <a:sym typeface="Ubuntu Light"/>
            </a:endParaRPr>
          </a:p>
        </p:txBody>
      </p:sp>
      <p:pic>
        <p:nvPicPr>
          <p:cNvPr id="26" name="Google Shape;186;p19">
            <a:extLst>
              <a:ext uri="{FF2B5EF4-FFF2-40B4-BE49-F238E27FC236}">
                <a16:creationId xmlns:a16="http://schemas.microsoft.com/office/drawing/2014/main" id="{13929594-EC05-E945-A1DF-A91CE0C34D6E}"/>
              </a:ext>
            </a:extLst>
          </p:cNvPr>
          <p:cNvPicPr preferRelativeResize="0"/>
          <p:nvPr/>
        </p:nvPicPr>
        <p:blipFill>
          <a:blip r:embed="rId3">
            <a:alphaModFix/>
          </a:blip>
          <a:stretch>
            <a:fillRect/>
          </a:stretch>
        </p:blipFill>
        <p:spPr>
          <a:xfrm>
            <a:off x="5866650" y="2388637"/>
            <a:ext cx="2485126" cy="1824563"/>
          </a:xfrm>
          <a:prstGeom prst="rect">
            <a:avLst/>
          </a:prstGeom>
          <a:noFill/>
          <a:ln>
            <a:noFill/>
          </a:ln>
        </p:spPr>
      </p:pic>
      <p:pic>
        <p:nvPicPr>
          <p:cNvPr id="27" name="Google Shape;191;p19">
            <a:extLst>
              <a:ext uri="{FF2B5EF4-FFF2-40B4-BE49-F238E27FC236}">
                <a16:creationId xmlns:a16="http://schemas.microsoft.com/office/drawing/2014/main" id="{945E029A-DCB4-9B44-8A67-73DAC892AA8F}"/>
              </a:ext>
            </a:extLst>
          </p:cNvPr>
          <p:cNvPicPr preferRelativeResize="0"/>
          <p:nvPr/>
        </p:nvPicPr>
        <p:blipFill>
          <a:blip r:embed="rId4">
            <a:alphaModFix/>
          </a:blip>
          <a:stretch>
            <a:fillRect/>
          </a:stretch>
        </p:blipFill>
        <p:spPr>
          <a:xfrm>
            <a:off x="4292456" y="3080565"/>
            <a:ext cx="803670" cy="1044769"/>
          </a:xfrm>
          <a:prstGeom prst="rect">
            <a:avLst/>
          </a:prstGeom>
          <a:noFill/>
          <a:ln>
            <a:noFill/>
          </a:ln>
        </p:spPr>
      </p:pic>
    </p:spTree>
    <p:extLst>
      <p:ext uri="{BB962C8B-B14F-4D97-AF65-F5344CB8AC3E}">
        <p14:creationId xmlns:p14="http://schemas.microsoft.com/office/powerpoint/2010/main" val="240315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0B2F5B-0D65-0B49-9C97-81240297332C}"/>
              </a:ext>
            </a:extLst>
          </p:cNvPr>
          <p:cNvSpPr>
            <a:spLocks noGrp="1"/>
          </p:cNvSpPr>
          <p:nvPr>
            <p:ph type="title"/>
          </p:nvPr>
        </p:nvSpPr>
        <p:spPr/>
        <p:txBody>
          <a:bodyPr>
            <a:normAutofit fontScale="90000"/>
          </a:bodyPr>
          <a:lstStyle/>
          <a:p>
            <a:r>
              <a:rPr lang="en-US" dirty="0"/>
              <a:t>C</a:t>
            </a:r>
            <a:r>
              <a:rPr lang="en-KR" dirty="0"/>
              <a:t>onsequences of adversarial examples</a:t>
            </a:r>
          </a:p>
        </p:txBody>
      </p:sp>
      <p:pic>
        <p:nvPicPr>
          <p:cNvPr id="4" name="Google Shape;202;p20">
            <a:extLst>
              <a:ext uri="{FF2B5EF4-FFF2-40B4-BE49-F238E27FC236}">
                <a16:creationId xmlns:a16="http://schemas.microsoft.com/office/drawing/2014/main" id="{B2A30FAE-4EFB-E04C-9831-0E135118E538}"/>
              </a:ext>
            </a:extLst>
          </p:cNvPr>
          <p:cNvPicPr preferRelativeResize="0">
            <a:picLocks noChangeAspect="1"/>
          </p:cNvPicPr>
          <p:nvPr/>
        </p:nvPicPr>
        <p:blipFill>
          <a:blip r:embed="rId3">
            <a:alphaModFix/>
          </a:blip>
          <a:stretch>
            <a:fillRect/>
          </a:stretch>
        </p:blipFill>
        <p:spPr>
          <a:xfrm>
            <a:off x="1047630" y="1208024"/>
            <a:ext cx="7164549" cy="3353072"/>
          </a:xfrm>
          <a:prstGeom prst="rect">
            <a:avLst/>
          </a:prstGeom>
          <a:noFill/>
          <a:ln>
            <a:noFill/>
          </a:ln>
        </p:spPr>
      </p:pic>
    </p:spTree>
    <p:extLst>
      <p:ext uri="{BB962C8B-B14F-4D97-AF65-F5344CB8AC3E}">
        <p14:creationId xmlns:p14="http://schemas.microsoft.com/office/powerpoint/2010/main" val="171217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0B2F5B-0D65-0B49-9C97-81240297332C}"/>
              </a:ext>
            </a:extLst>
          </p:cNvPr>
          <p:cNvSpPr>
            <a:spLocks noGrp="1"/>
          </p:cNvSpPr>
          <p:nvPr>
            <p:ph type="title"/>
          </p:nvPr>
        </p:nvSpPr>
        <p:spPr/>
        <p:txBody>
          <a:bodyPr>
            <a:normAutofit fontScale="90000"/>
          </a:bodyPr>
          <a:lstStyle/>
          <a:p>
            <a:r>
              <a:rPr lang="en-US" dirty="0"/>
              <a:t>C</a:t>
            </a:r>
            <a:r>
              <a:rPr lang="en-KR" dirty="0"/>
              <a:t>onsequences of adversarial examples</a:t>
            </a:r>
          </a:p>
        </p:txBody>
      </p:sp>
      <p:pic>
        <p:nvPicPr>
          <p:cNvPr id="4" name="Google Shape;201;p20">
            <a:extLst>
              <a:ext uri="{FF2B5EF4-FFF2-40B4-BE49-F238E27FC236}">
                <a16:creationId xmlns:a16="http://schemas.microsoft.com/office/drawing/2014/main" id="{36EC02AF-065E-1643-8D06-E66C88407DB5}"/>
              </a:ext>
            </a:extLst>
          </p:cNvPr>
          <p:cNvPicPr preferRelativeResize="0">
            <a:picLocks noChangeAspect="1"/>
          </p:cNvPicPr>
          <p:nvPr/>
        </p:nvPicPr>
        <p:blipFill>
          <a:blip r:embed="rId3">
            <a:alphaModFix/>
          </a:blip>
          <a:stretch>
            <a:fillRect/>
          </a:stretch>
        </p:blipFill>
        <p:spPr>
          <a:xfrm>
            <a:off x="1626869" y="1208024"/>
            <a:ext cx="5890262" cy="3666854"/>
          </a:xfrm>
          <a:prstGeom prst="rect">
            <a:avLst/>
          </a:prstGeom>
          <a:noFill/>
          <a:ln>
            <a:noFill/>
          </a:ln>
        </p:spPr>
      </p:pic>
    </p:spTree>
    <p:extLst>
      <p:ext uri="{BB962C8B-B14F-4D97-AF65-F5344CB8AC3E}">
        <p14:creationId xmlns:p14="http://schemas.microsoft.com/office/powerpoint/2010/main" val="327075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a:t>Adversarial</a:t>
            </a:r>
            <a:r>
              <a:rPr lang="fr-FR" dirty="0"/>
              <a:t> </a:t>
            </a:r>
            <a:r>
              <a:rPr lang="fr-FR" dirty="0" err="1"/>
              <a:t>attacks</a:t>
            </a:r>
            <a:endParaRPr lang="fr-FR" dirty="0"/>
          </a:p>
        </p:txBody>
      </p:sp>
      <p:sp>
        <p:nvSpPr>
          <p:cNvPr id="3" name="Espace réservé du texte 2"/>
          <p:cNvSpPr>
            <a:spLocks noGrp="1"/>
          </p:cNvSpPr>
          <p:nvPr>
            <p:ph type="body" sz="quarter" idx="13"/>
          </p:nvPr>
        </p:nvSpPr>
        <p:spPr/>
        <p:txBody>
          <a:bodyPr/>
          <a:lstStyle/>
          <a:p>
            <a:endParaRPr lang="fr-FR" dirty="0"/>
          </a:p>
        </p:txBody>
      </p:sp>
    </p:spTree>
    <p:extLst>
      <p:ext uri="{BB962C8B-B14F-4D97-AF65-F5344CB8AC3E}">
        <p14:creationId xmlns:p14="http://schemas.microsoft.com/office/powerpoint/2010/main" val="62910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7" name="Google Shape;317;p26"/>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t>Types of adversarial attacks</a:t>
            </a:r>
          </a:p>
        </p:txBody>
      </p:sp>
      <p:pic>
        <p:nvPicPr>
          <p:cNvPr id="321" name="Google Shape;321;p26"/>
          <p:cNvPicPr preferRelativeResize="0"/>
          <p:nvPr/>
        </p:nvPicPr>
        <p:blipFill>
          <a:blip r:embed="rId3">
            <a:alphaModFix/>
          </a:blip>
          <a:stretch>
            <a:fillRect/>
          </a:stretch>
        </p:blipFill>
        <p:spPr>
          <a:xfrm>
            <a:off x="2556030" y="1208024"/>
            <a:ext cx="4031939" cy="37524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31" name="Google Shape;331;p27"/>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t>Adversarial examples can be simple</a:t>
            </a:r>
          </a:p>
        </p:txBody>
      </p:sp>
      <p:pic>
        <p:nvPicPr>
          <p:cNvPr id="335" name="Google Shape;335;p27"/>
          <p:cNvPicPr preferRelativeResize="0">
            <a:picLocks noChangeAspect="1"/>
          </p:cNvPicPr>
          <p:nvPr/>
        </p:nvPicPr>
        <p:blipFill>
          <a:blip r:embed="rId3">
            <a:alphaModFix/>
          </a:blip>
          <a:stretch>
            <a:fillRect/>
          </a:stretch>
        </p:blipFill>
        <p:spPr>
          <a:xfrm>
            <a:off x="1713584" y="1455079"/>
            <a:ext cx="5716831" cy="30477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a:t>Adversarial</a:t>
            </a:r>
            <a:r>
              <a:rPr lang="fr-FR" dirty="0"/>
              <a:t> </a:t>
            </a:r>
            <a:r>
              <a:rPr lang="fr-FR" dirty="0" err="1"/>
              <a:t>examples</a:t>
            </a:r>
            <a:endParaRPr lang="fr-FR" dirty="0"/>
          </a:p>
        </p:txBody>
      </p:sp>
      <p:sp>
        <p:nvSpPr>
          <p:cNvPr id="3" name="Espace réservé du texte 2"/>
          <p:cNvSpPr>
            <a:spLocks noGrp="1"/>
          </p:cNvSpPr>
          <p:nvPr>
            <p:ph type="body" sz="quarter" idx="13"/>
          </p:nvPr>
        </p:nvSpPr>
        <p:spPr/>
        <p:txBody>
          <a:bodyPr/>
          <a:lstStyle/>
          <a:p>
            <a:endParaRPr lang="fr-FR" dirty="0"/>
          </a:p>
        </p:txBody>
      </p:sp>
    </p:spTree>
    <p:extLst>
      <p:ext uri="{BB962C8B-B14F-4D97-AF65-F5344CB8AC3E}">
        <p14:creationId xmlns:p14="http://schemas.microsoft.com/office/powerpoint/2010/main" val="140823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51" name="Google Shape;351;p28"/>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t>Assume a model that differentiates birds from bicycles.</a:t>
            </a:r>
          </a:p>
          <a:p>
            <a:r>
              <a:rPr lang="en-GB" sz="2800" dirty="0"/>
              <a:t>What is the prediction for each image?</a:t>
            </a:r>
          </a:p>
        </p:txBody>
      </p:sp>
      <p:sp>
        <p:nvSpPr>
          <p:cNvPr id="346" name="Google Shape;346;p28"/>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t>Or tricky (even for humans)</a:t>
            </a:r>
          </a:p>
        </p:txBody>
      </p:sp>
      <p:pic>
        <p:nvPicPr>
          <p:cNvPr id="350" name="Google Shape;350;p28"/>
          <p:cNvPicPr preferRelativeResize="0"/>
          <p:nvPr/>
        </p:nvPicPr>
        <p:blipFill>
          <a:blip r:embed="rId3">
            <a:alphaModFix/>
          </a:blip>
          <a:stretch>
            <a:fillRect/>
          </a:stretch>
        </p:blipFill>
        <p:spPr>
          <a:xfrm>
            <a:off x="4572000" y="1278175"/>
            <a:ext cx="3390432" cy="35571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32" name="Google Shape;332;p28"/>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t>Adversarial examples only work on deep learning models</a:t>
            </a:r>
          </a:p>
          <a:p>
            <a:r>
              <a:rPr lang="en-GB" sz="2800" dirty="0"/>
              <a:t>Adversarial attacks only work on computer vision </a:t>
            </a:r>
          </a:p>
          <a:p>
            <a:r>
              <a:rPr lang="en-GB" sz="2800" dirty="0"/>
              <a:t>Adversarial attacks are very complex</a:t>
            </a:r>
          </a:p>
          <a:p>
            <a:r>
              <a:rPr lang="en-GB" sz="2800" dirty="0"/>
              <a:t>Adversarial perturbation is always invisible to bare eye (does it matter if humans can detect it?)</a:t>
            </a:r>
          </a:p>
          <a:p>
            <a:r>
              <a:rPr lang="en-GB" sz="2800" dirty="0"/>
              <a:t>Adversarial attacks are easy to defend against</a:t>
            </a:r>
          </a:p>
        </p:txBody>
      </p:sp>
      <p:sp>
        <p:nvSpPr>
          <p:cNvPr id="328" name="Google Shape;328;p28"/>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t>Misconceptions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A16EBA44-B15E-2C44-B1D7-3E716F05716C}"/>
              </a:ext>
            </a:extLst>
          </p:cNvPr>
          <p:cNvSpPr>
            <a:spLocks noGrp="1"/>
          </p:cNvSpPr>
          <p:nvPr>
            <p:ph idx="1"/>
          </p:nvPr>
        </p:nvSpPr>
        <p:spPr>
          <a:xfrm>
            <a:off x="457200" y="1536033"/>
            <a:ext cx="3261360" cy="3167333"/>
          </a:xfrm>
        </p:spPr>
        <p:txBody>
          <a:bodyPr>
            <a:normAutofit/>
          </a:bodyPr>
          <a:lstStyle/>
          <a:p>
            <a:pPr marL="0" indent="0">
              <a:buNone/>
            </a:pPr>
            <a:r>
              <a:rPr lang="en-GB" sz="2800" dirty="0">
                <a:latin typeface="Calibri" panose="020F0502020204030204" pitchFamily="34" charset="0"/>
                <a:ea typeface="Arial"/>
                <a:cs typeface="Calibri" panose="020F0502020204030204" pitchFamily="34" charset="0"/>
                <a:sym typeface="Arial"/>
              </a:rPr>
              <a:t>In 2 dimensions: as simple as moving a data point through the decision boundary</a:t>
            </a:r>
          </a:p>
          <a:p>
            <a:endParaRPr lang="en-KR" sz="2800" dirty="0"/>
          </a:p>
        </p:txBody>
      </p:sp>
      <p:sp>
        <p:nvSpPr>
          <p:cNvPr id="248" name="Google Shape;248;p22"/>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t>Understanding adversarial examples</a:t>
            </a:r>
          </a:p>
        </p:txBody>
      </p:sp>
      <p:pic>
        <p:nvPicPr>
          <p:cNvPr id="252" name="Google Shape;252;p22"/>
          <p:cNvPicPr preferRelativeResize="0"/>
          <p:nvPr/>
        </p:nvPicPr>
        <p:blipFill>
          <a:blip r:embed="rId3">
            <a:alphaModFix/>
          </a:blip>
          <a:stretch>
            <a:fillRect/>
          </a:stretch>
        </p:blipFill>
        <p:spPr>
          <a:xfrm rot="-5400000">
            <a:off x="4663242" y="514431"/>
            <a:ext cx="3182438" cy="52256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6" name="Google Shape;276;p24"/>
              <p:cNvSpPr txBox="1">
                <a:spLocks noGrp="1"/>
              </p:cNvSpPr>
              <p:nvPr>
                <p:ph idx="1"/>
              </p:nvPr>
            </p:nvSpPr>
            <p:spPr>
              <a:xfrm>
                <a:off x="457200" y="2164651"/>
                <a:ext cx="8229600" cy="2538716"/>
              </a:xfrm>
              <a:noFill/>
              <a:ln>
                <a:noFill/>
              </a:ln>
            </p:spPr>
            <p:txBody>
              <a:bodyPr spcFirstLastPara="1" vert="horz" wrap="square" lIns="68569" tIns="34275" rIns="68569" bIns="34275" rtlCol="0" anchor="t" anchorCtr="0">
                <a:noAutofit/>
              </a:bodyPr>
              <a:lstStyle/>
              <a:p>
                <a14:m>
                  <m:oMath xmlns:m="http://schemas.openxmlformats.org/officeDocument/2006/math">
                    <m:sSub>
                      <m:sSubPr>
                        <m:ctrlPr>
                          <a:rPr lang="en-US" sz="2400" b="0" i="1" smtClean="0">
                            <a:latin typeface="Cambria Math" panose="02040503050406030204" pitchFamily="18" charset="0"/>
                            <a:sym typeface="Roboto Mono"/>
                          </a:rPr>
                        </m:ctrlPr>
                      </m:sSubPr>
                      <m:e>
                        <m:r>
                          <a:rPr lang="en-US" sz="2400" b="0" i="1" smtClean="0">
                            <a:latin typeface="Cambria Math" panose="02040503050406030204" pitchFamily="18" charset="0"/>
                            <a:sym typeface="Roboto Mono"/>
                          </a:rPr>
                          <m:t>𝑋</m:t>
                        </m:r>
                      </m:e>
                      <m:sub>
                        <m:r>
                          <a:rPr lang="en-US" sz="2400" b="0" i="1" smtClean="0">
                            <a:latin typeface="Cambria Math" panose="02040503050406030204" pitchFamily="18" charset="0"/>
                            <a:sym typeface="Roboto Mono"/>
                          </a:rPr>
                          <m:t>0</m:t>
                        </m:r>
                      </m:sub>
                    </m:sSub>
                  </m:oMath>
                </a14:m>
                <a:r>
                  <a:rPr lang="en-GB" sz="2400" dirty="0">
                    <a:sym typeface="Ubuntu Light"/>
                  </a:rPr>
                  <a:t>: original image</a:t>
                </a:r>
              </a:p>
              <a:p>
                <a14:m>
                  <m:oMath xmlns:m="http://schemas.openxmlformats.org/officeDocument/2006/math">
                    <m:sSub>
                      <m:sSubPr>
                        <m:ctrlPr>
                          <a:rPr lang="en-US" sz="2400" b="0" i="1" smtClean="0">
                            <a:latin typeface="Cambria Math" panose="02040503050406030204" pitchFamily="18" charset="0"/>
                            <a:sym typeface="Roboto Mono"/>
                          </a:rPr>
                        </m:ctrlPr>
                      </m:sSubPr>
                      <m:e>
                        <m:r>
                          <a:rPr lang="en-US" sz="2400" b="0" i="1" smtClean="0">
                            <a:latin typeface="Cambria Math" panose="02040503050406030204" pitchFamily="18" charset="0"/>
                            <a:sym typeface="Roboto Mono"/>
                          </a:rPr>
                          <m:t>𝑋</m:t>
                        </m:r>
                      </m:e>
                      <m:sub>
                        <m:r>
                          <a:rPr lang="en-US" sz="2400" b="0" i="1" smtClean="0">
                            <a:latin typeface="Cambria Math" panose="02040503050406030204" pitchFamily="18" charset="0"/>
                            <a:sym typeface="Roboto Mono"/>
                          </a:rPr>
                          <m:t>𝑛</m:t>
                        </m:r>
                      </m:sub>
                    </m:sSub>
                  </m:oMath>
                </a14:m>
                <a:r>
                  <a:rPr lang="en-GB" sz="2400" dirty="0">
                    <a:sym typeface="Roboto Mono"/>
                  </a:rPr>
                  <a:t>: </a:t>
                </a:r>
                <a:r>
                  <a:rPr lang="en-GB" sz="2400" dirty="0">
                    <a:sym typeface="Ubuntu Light"/>
                  </a:rPr>
                  <a:t>perturbed image at </a:t>
                </a:r>
                <a14:m>
                  <m:oMath xmlns:m="http://schemas.openxmlformats.org/officeDocument/2006/math">
                    <m:sSup>
                      <m:sSupPr>
                        <m:ctrlPr>
                          <a:rPr lang="en-US" sz="2400" b="0" i="1" smtClean="0">
                            <a:latin typeface="Cambria Math" panose="02040503050406030204" pitchFamily="18" charset="0"/>
                            <a:sym typeface="Ubuntu Light"/>
                          </a:rPr>
                        </m:ctrlPr>
                      </m:sSupPr>
                      <m:e>
                        <m:r>
                          <a:rPr lang="en-US" sz="2400" b="0" i="1" smtClean="0">
                            <a:latin typeface="Cambria Math" panose="02040503050406030204" pitchFamily="18" charset="0"/>
                            <a:sym typeface="Ubuntu Light"/>
                          </a:rPr>
                          <m:t>𝑛</m:t>
                        </m:r>
                      </m:e>
                      <m:sup>
                        <m:r>
                          <a:rPr lang="en-US" sz="2400" b="0" i="1" smtClean="0">
                            <a:latin typeface="Cambria Math" panose="02040503050406030204" pitchFamily="18" charset="0"/>
                            <a:sym typeface="Ubuntu Light"/>
                          </a:rPr>
                          <m:t>𝑡h</m:t>
                        </m:r>
                      </m:sup>
                    </m:sSup>
                  </m:oMath>
                </a14:m>
                <a:r>
                  <a:rPr lang="en-GB" sz="2400" dirty="0">
                    <a:sym typeface="Ubuntu Light"/>
                  </a:rPr>
                  <a:t> iteration</a:t>
                </a:r>
                <a:endParaRPr lang="en-GB" sz="2400" dirty="0">
                  <a:sym typeface="Roboto Mono"/>
                </a:endParaRPr>
              </a:p>
              <a:p>
                <a14:m>
                  <m:oMath xmlns:m="http://schemas.openxmlformats.org/officeDocument/2006/math">
                    <m:sSub>
                      <m:sSubPr>
                        <m:ctrlPr>
                          <a:rPr lang="en-US" sz="2400" b="0" i="1" smtClean="0">
                            <a:latin typeface="Cambria Math" panose="02040503050406030204" pitchFamily="18" charset="0"/>
                            <a:sym typeface="Roboto Mono"/>
                          </a:rPr>
                        </m:ctrlPr>
                      </m:sSubPr>
                      <m:e>
                        <m:r>
                          <a:rPr lang="en-US" sz="2400" b="0" i="1" smtClean="0">
                            <a:latin typeface="Cambria Math" panose="02040503050406030204" pitchFamily="18" charset="0"/>
                            <a:sym typeface="Roboto Mono"/>
                          </a:rPr>
                          <m:t>𝑃</m:t>
                        </m:r>
                      </m:e>
                      <m:sub>
                        <m:r>
                          <a:rPr lang="en-US" sz="2400" b="0" i="1" smtClean="0">
                            <a:latin typeface="Cambria Math" panose="02040503050406030204" pitchFamily="18" charset="0"/>
                            <a:sym typeface="Roboto Mono"/>
                          </a:rPr>
                          <m:t>𝑛</m:t>
                        </m:r>
                      </m:sub>
                    </m:sSub>
                  </m:oMath>
                </a14:m>
                <a:r>
                  <a:rPr lang="en-GB" sz="2400" dirty="0">
                    <a:sym typeface="Roboto Mono"/>
                  </a:rPr>
                  <a:t>: </a:t>
                </a:r>
                <a:r>
                  <a:rPr lang="en-GB" sz="2400" dirty="0">
                    <a:sym typeface="Ubuntu Light"/>
                  </a:rPr>
                  <a:t>added perturbation at </a:t>
                </a:r>
                <a14:m>
                  <m:oMath xmlns:m="http://schemas.openxmlformats.org/officeDocument/2006/math">
                    <m:sSup>
                      <m:sSupPr>
                        <m:ctrlPr>
                          <a:rPr lang="en-US" sz="2400" i="1">
                            <a:latin typeface="Cambria Math" panose="02040503050406030204" pitchFamily="18" charset="0"/>
                            <a:sym typeface="Ubuntu Light"/>
                          </a:rPr>
                        </m:ctrlPr>
                      </m:sSupPr>
                      <m:e>
                        <m:r>
                          <a:rPr lang="en-US" sz="2400" i="1">
                            <a:latin typeface="Cambria Math" panose="02040503050406030204" pitchFamily="18" charset="0"/>
                            <a:sym typeface="Ubuntu Light"/>
                          </a:rPr>
                          <m:t>𝑛</m:t>
                        </m:r>
                      </m:e>
                      <m:sup>
                        <m:r>
                          <a:rPr lang="en-US" sz="2400" i="1">
                            <a:latin typeface="Cambria Math" panose="02040503050406030204" pitchFamily="18" charset="0"/>
                            <a:sym typeface="Ubuntu Light"/>
                          </a:rPr>
                          <m:t>𝑡h</m:t>
                        </m:r>
                      </m:sup>
                    </m:sSup>
                  </m:oMath>
                </a14:m>
                <a:r>
                  <a:rPr lang="en-GB" sz="2400" dirty="0">
                    <a:sym typeface="Ubuntu Light"/>
                  </a:rPr>
                  <a:t> iteration</a:t>
                </a:r>
              </a:p>
            </p:txBody>
          </p:sp>
        </mc:Choice>
        <mc:Fallback xmlns="">
          <p:sp>
            <p:nvSpPr>
              <p:cNvPr id="276" name="Google Shape;276;p24"/>
              <p:cNvSpPr txBox="1">
                <a:spLocks noGrp="1" noRot="1" noChangeAspect="1" noMove="1" noResize="1" noEditPoints="1" noAdjustHandles="1" noChangeArrowheads="1" noChangeShapeType="1" noTextEdit="1"/>
              </p:cNvSpPr>
              <p:nvPr>
                <p:ph idx="1"/>
              </p:nvPr>
            </p:nvSpPr>
            <p:spPr>
              <a:xfrm>
                <a:off x="457200" y="2164651"/>
                <a:ext cx="8229600" cy="2538716"/>
              </a:xfrm>
              <a:blipFill>
                <a:blip r:embed="rId3"/>
                <a:stretch>
                  <a:fillRect l="-463"/>
                </a:stretch>
              </a:blipFill>
              <a:ln>
                <a:noFill/>
              </a:ln>
            </p:spPr>
            <p:txBody>
              <a:bodyPr/>
              <a:lstStyle/>
              <a:p>
                <a:r>
                  <a:rPr lang="en-KR">
                    <a:noFill/>
                  </a:rPr>
                  <a:t> </a:t>
                </a:r>
              </a:p>
            </p:txBody>
          </p:sp>
        </mc:Fallback>
      </mc:AlternateContent>
      <p:sp>
        <p:nvSpPr>
          <p:cNvPr id="275" name="Google Shape;275;p24"/>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Typical adversarial optimization</a:t>
            </a:r>
            <a:endParaRPr lang="en-GB" sz="2900" dirty="0">
              <a:sym typeface="Ubuntu Light"/>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4A9ECCF-8099-1D40-A177-ED6E63F60ED7}"/>
                  </a:ext>
                </a:extLst>
              </p:cNvPr>
              <p:cNvSpPr txBox="1"/>
              <p:nvPr/>
            </p:nvSpPr>
            <p:spPr>
              <a:xfrm>
                <a:off x="3134360" y="1250251"/>
                <a:ext cx="2875280" cy="914400"/>
              </a:xfrm>
              <a:prstGeom prst="rect">
                <a:avLst/>
              </a:prstGeom>
            </p:spPr>
            <p:txBody>
              <a:bodyPr vert="horz" wrap="none" lIns="91440" tIns="45720" rIns="91440" bIns="45720" rtlCol="0" anchor="ctr">
                <a:noAutofit/>
              </a:bodyPr>
              <a:lstStyle/>
              <a:p>
                <a:pPr algn="ct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𝑛</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𝑛</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𝑛</m:t>
                        </m:r>
                      </m:sub>
                    </m:sSub>
                  </m:oMath>
                </a14:m>
                <a:r>
                  <a:rPr lang="en-KR" sz="2800" dirty="0"/>
                  <a:t>   </a:t>
                </a:r>
              </a:p>
            </p:txBody>
          </p:sp>
        </mc:Choice>
        <mc:Fallback xmlns="">
          <p:sp>
            <p:nvSpPr>
              <p:cNvPr id="14" name="TextBox 13">
                <a:extLst>
                  <a:ext uri="{FF2B5EF4-FFF2-40B4-BE49-F238E27FC236}">
                    <a16:creationId xmlns:a16="http://schemas.microsoft.com/office/drawing/2014/main" id="{64A9ECCF-8099-1D40-A177-ED6E63F60ED7}"/>
                  </a:ext>
                </a:extLst>
              </p:cNvPr>
              <p:cNvSpPr txBox="1">
                <a:spLocks noRot="1" noChangeAspect="1" noMove="1" noResize="1" noEditPoints="1" noAdjustHandles="1" noChangeArrowheads="1" noChangeShapeType="1" noTextEdit="1"/>
              </p:cNvSpPr>
              <p:nvPr/>
            </p:nvSpPr>
            <p:spPr>
              <a:xfrm>
                <a:off x="3134360" y="1250251"/>
                <a:ext cx="2875280" cy="914400"/>
              </a:xfrm>
              <a:prstGeom prst="rect">
                <a:avLst/>
              </a:prstGeom>
              <a:blipFill>
                <a:blip r:embed="rId4"/>
                <a:stretch>
                  <a:fillRect/>
                </a:stretch>
              </a:blipFill>
            </p:spPr>
            <p:txBody>
              <a:bodyPr/>
              <a:lstStyle/>
              <a:p>
                <a:r>
                  <a:rPr lang="en-KR">
                    <a:noFill/>
                  </a:rPr>
                  <a:t> </a:t>
                </a:r>
              </a:p>
            </p:txBody>
          </p:sp>
        </mc:Fallback>
      </mc:AlternateContent>
      <p:pic>
        <p:nvPicPr>
          <p:cNvPr id="27" name="Google Shape;222;p21">
            <a:extLst>
              <a:ext uri="{FF2B5EF4-FFF2-40B4-BE49-F238E27FC236}">
                <a16:creationId xmlns:a16="http://schemas.microsoft.com/office/drawing/2014/main" id="{DB85EDCB-5355-9E4F-8FD7-6CDBE27335C5}"/>
              </a:ext>
            </a:extLst>
          </p:cNvPr>
          <p:cNvPicPr preferRelativeResize="0"/>
          <p:nvPr/>
        </p:nvPicPr>
        <p:blipFill>
          <a:blip r:embed="rId5">
            <a:alphaModFix/>
          </a:blip>
          <a:stretch>
            <a:fillRect/>
          </a:stretch>
        </p:blipFill>
        <p:spPr>
          <a:xfrm>
            <a:off x="1395638" y="3638463"/>
            <a:ext cx="1123200" cy="1123200"/>
          </a:xfrm>
          <a:prstGeom prst="rect">
            <a:avLst/>
          </a:prstGeom>
          <a:noFill/>
          <a:ln>
            <a:noFill/>
          </a:ln>
        </p:spPr>
      </p:pic>
      <p:pic>
        <p:nvPicPr>
          <p:cNvPr id="28" name="Google Shape;223;p21">
            <a:extLst>
              <a:ext uri="{FF2B5EF4-FFF2-40B4-BE49-F238E27FC236}">
                <a16:creationId xmlns:a16="http://schemas.microsoft.com/office/drawing/2014/main" id="{25FD187D-6948-474B-A289-E5648B80F7C5}"/>
              </a:ext>
            </a:extLst>
          </p:cNvPr>
          <p:cNvPicPr preferRelativeResize="0"/>
          <p:nvPr/>
        </p:nvPicPr>
        <p:blipFill>
          <a:blip r:embed="rId6">
            <a:alphaModFix/>
          </a:blip>
          <a:stretch>
            <a:fillRect/>
          </a:stretch>
        </p:blipFill>
        <p:spPr>
          <a:xfrm>
            <a:off x="2703075" y="3638463"/>
            <a:ext cx="1123200" cy="1123200"/>
          </a:xfrm>
          <a:prstGeom prst="rect">
            <a:avLst/>
          </a:prstGeom>
          <a:noFill/>
          <a:ln>
            <a:noFill/>
          </a:ln>
        </p:spPr>
      </p:pic>
      <p:pic>
        <p:nvPicPr>
          <p:cNvPr id="29" name="Google Shape;224;p21">
            <a:extLst>
              <a:ext uri="{FF2B5EF4-FFF2-40B4-BE49-F238E27FC236}">
                <a16:creationId xmlns:a16="http://schemas.microsoft.com/office/drawing/2014/main" id="{9EAF39C2-3F45-9144-9EF4-E5C468F94BB6}"/>
              </a:ext>
            </a:extLst>
          </p:cNvPr>
          <p:cNvPicPr preferRelativeResize="0"/>
          <p:nvPr/>
        </p:nvPicPr>
        <p:blipFill>
          <a:blip r:embed="rId7">
            <a:alphaModFix/>
          </a:blip>
          <a:stretch>
            <a:fillRect/>
          </a:stretch>
        </p:blipFill>
        <p:spPr>
          <a:xfrm>
            <a:off x="4010513" y="3638463"/>
            <a:ext cx="1123200" cy="1123200"/>
          </a:xfrm>
          <a:prstGeom prst="rect">
            <a:avLst/>
          </a:prstGeom>
          <a:noFill/>
          <a:ln>
            <a:noFill/>
          </a:ln>
        </p:spPr>
      </p:pic>
      <p:pic>
        <p:nvPicPr>
          <p:cNvPr id="30" name="Google Shape;225;p21">
            <a:extLst>
              <a:ext uri="{FF2B5EF4-FFF2-40B4-BE49-F238E27FC236}">
                <a16:creationId xmlns:a16="http://schemas.microsoft.com/office/drawing/2014/main" id="{3FF087C6-C090-5947-91D4-875D2F5B4D1A}"/>
              </a:ext>
            </a:extLst>
          </p:cNvPr>
          <p:cNvPicPr preferRelativeResize="0"/>
          <p:nvPr/>
        </p:nvPicPr>
        <p:blipFill>
          <a:blip r:embed="rId8">
            <a:alphaModFix/>
          </a:blip>
          <a:stretch>
            <a:fillRect/>
          </a:stretch>
        </p:blipFill>
        <p:spPr>
          <a:xfrm>
            <a:off x="5317950" y="3638463"/>
            <a:ext cx="1123200" cy="1123200"/>
          </a:xfrm>
          <a:prstGeom prst="rect">
            <a:avLst/>
          </a:prstGeom>
          <a:noFill/>
          <a:ln>
            <a:noFill/>
          </a:ln>
        </p:spPr>
      </p:pic>
      <p:pic>
        <p:nvPicPr>
          <p:cNvPr id="31" name="Google Shape;226;p21">
            <a:extLst>
              <a:ext uri="{FF2B5EF4-FFF2-40B4-BE49-F238E27FC236}">
                <a16:creationId xmlns:a16="http://schemas.microsoft.com/office/drawing/2014/main" id="{AA6AD27A-D0CC-DD4A-9957-DE745CD2DC3B}"/>
              </a:ext>
            </a:extLst>
          </p:cNvPr>
          <p:cNvPicPr preferRelativeResize="0"/>
          <p:nvPr/>
        </p:nvPicPr>
        <p:blipFill>
          <a:blip r:embed="rId9">
            <a:alphaModFix/>
          </a:blip>
          <a:stretch>
            <a:fillRect/>
          </a:stretch>
        </p:blipFill>
        <p:spPr>
          <a:xfrm>
            <a:off x="6625388" y="3638463"/>
            <a:ext cx="1123200" cy="1123200"/>
          </a:xfrm>
          <a:prstGeom prst="rect">
            <a:avLst/>
          </a:prstGeom>
          <a:noFill/>
          <a:ln>
            <a:noFill/>
          </a:ln>
        </p:spPr>
      </p:pic>
      <p:sp>
        <p:nvSpPr>
          <p:cNvPr id="32" name="Google Shape;227;p21">
            <a:extLst>
              <a:ext uri="{FF2B5EF4-FFF2-40B4-BE49-F238E27FC236}">
                <a16:creationId xmlns:a16="http://schemas.microsoft.com/office/drawing/2014/main" id="{00CFD03D-32D9-3F4F-BD87-9B578F013A6A}"/>
              </a:ext>
            </a:extLst>
          </p:cNvPr>
          <p:cNvSpPr/>
          <p:nvPr/>
        </p:nvSpPr>
        <p:spPr>
          <a:xfrm rot="5400000">
            <a:off x="5186681" y="2315819"/>
            <a:ext cx="77175" cy="5044500"/>
          </a:xfrm>
          <a:prstGeom prst="rightBrace">
            <a:avLst>
              <a:gd name="adj1" fmla="val 840362"/>
              <a:gd name="adj2" fmla="val 49954"/>
            </a:avLst>
          </a:prstGeom>
          <a:no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3" name="Google Shape;228;p21">
            <a:extLst>
              <a:ext uri="{FF2B5EF4-FFF2-40B4-BE49-F238E27FC236}">
                <a16:creationId xmlns:a16="http://schemas.microsoft.com/office/drawing/2014/main" id="{43CC13AB-AFDD-9149-8D41-2BDD09D3A86D}"/>
              </a:ext>
            </a:extLst>
          </p:cNvPr>
          <p:cNvSpPr txBox="1"/>
          <p:nvPr/>
        </p:nvSpPr>
        <p:spPr>
          <a:xfrm rot="-1445">
            <a:off x="1421850" y="4889988"/>
            <a:ext cx="1070775" cy="232650"/>
          </a:xfrm>
          <a:prstGeom prst="rect">
            <a:avLst/>
          </a:prstGeom>
          <a:noFill/>
          <a:ln>
            <a:noFill/>
          </a:ln>
        </p:spPr>
        <p:txBody>
          <a:bodyPr spcFirstLastPara="1" wrap="square" lIns="68569" tIns="34275" rIns="68569" bIns="34275" anchor="t" anchorCtr="0">
            <a:noAutofit/>
          </a:bodyPr>
          <a:lstStyle/>
          <a:p>
            <a:pPr algn="ctr">
              <a:lnSpc>
                <a:spcPct val="90000"/>
              </a:lnSpc>
            </a:pPr>
            <a:r>
              <a:rPr lang="en-GB" sz="750">
                <a:solidFill>
                  <a:schemeClr val="dk1"/>
                </a:solidFill>
                <a:latin typeface="Ubuntu Light"/>
                <a:ea typeface="Ubuntu Light"/>
                <a:cs typeface="Ubuntu Light"/>
                <a:sym typeface="Ubuntu Light"/>
              </a:rPr>
              <a:t>Initial image</a:t>
            </a:r>
            <a:endParaRPr sz="750">
              <a:solidFill>
                <a:schemeClr val="dk1"/>
              </a:solidFill>
              <a:latin typeface="Ubuntu Light"/>
              <a:ea typeface="Ubuntu Light"/>
              <a:cs typeface="Ubuntu Light"/>
              <a:sym typeface="Ubuntu Light"/>
            </a:endParaRPr>
          </a:p>
          <a:p>
            <a:pPr algn="ctr">
              <a:lnSpc>
                <a:spcPct val="90000"/>
              </a:lnSpc>
            </a:pPr>
            <a:r>
              <a:rPr lang="en-GB" sz="750">
                <a:solidFill>
                  <a:schemeClr val="dk1"/>
                </a:solidFill>
                <a:latin typeface="Ubuntu Light"/>
                <a:ea typeface="Ubuntu Light"/>
                <a:cs typeface="Ubuntu Light"/>
                <a:sym typeface="Ubuntu Light"/>
              </a:rPr>
              <a:t>Prediction: </a:t>
            </a:r>
            <a:r>
              <a:rPr lang="en-GB" sz="750">
                <a:solidFill>
                  <a:srgbClr val="274E13"/>
                </a:solidFill>
                <a:latin typeface="Ubuntu Light"/>
                <a:ea typeface="Ubuntu Light"/>
                <a:cs typeface="Ubuntu Light"/>
                <a:sym typeface="Ubuntu Light"/>
              </a:rPr>
              <a:t>Cheetah</a:t>
            </a:r>
            <a:endParaRPr sz="750">
              <a:solidFill>
                <a:srgbClr val="274E13"/>
              </a:solidFill>
              <a:latin typeface="Ubuntu Light"/>
              <a:ea typeface="Ubuntu Light"/>
              <a:cs typeface="Ubuntu Light"/>
              <a:sym typeface="Ubuntu Light"/>
            </a:endParaRPr>
          </a:p>
        </p:txBody>
      </p:sp>
      <p:sp>
        <p:nvSpPr>
          <p:cNvPr id="34" name="Google Shape;229;p21">
            <a:extLst>
              <a:ext uri="{FF2B5EF4-FFF2-40B4-BE49-F238E27FC236}">
                <a16:creationId xmlns:a16="http://schemas.microsoft.com/office/drawing/2014/main" id="{8F9D4E39-79F8-FD42-8577-0E272EBA3CFF}"/>
              </a:ext>
            </a:extLst>
          </p:cNvPr>
          <p:cNvSpPr txBox="1"/>
          <p:nvPr/>
        </p:nvSpPr>
        <p:spPr>
          <a:xfrm rot="-1445">
            <a:off x="4689881" y="4889988"/>
            <a:ext cx="1070775" cy="232650"/>
          </a:xfrm>
          <a:prstGeom prst="rect">
            <a:avLst/>
          </a:prstGeom>
          <a:noFill/>
          <a:ln>
            <a:noFill/>
          </a:ln>
        </p:spPr>
        <p:txBody>
          <a:bodyPr spcFirstLastPara="1" wrap="square" lIns="68569" tIns="34275" rIns="68569" bIns="34275" anchor="t" anchorCtr="0">
            <a:noAutofit/>
          </a:bodyPr>
          <a:lstStyle/>
          <a:p>
            <a:pPr algn="ctr">
              <a:lnSpc>
                <a:spcPct val="90000"/>
              </a:lnSpc>
            </a:pPr>
            <a:r>
              <a:rPr lang="en-GB" sz="750">
                <a:solidFill>
                  <a:schemeClr val="dk1"/>
                </a:solidFill>
                <a:latin typeface="Ubuntu Light"/>
                <a:ea typeface="Ubuntu Light"/>
                <a:cs typeface="Ubuntu Light"/>
                <a:sym typeface="Ubuntu Light"/>
              </a:rPr>
              <a:t>Adversarial images</a:t>
            </a:r>
            <a:endParaRPr sz="750">
              <a:solidFill>
                <a:schemeClr val="dk1"/>
              </a:solidFill>
              <a:latin typeface="Ubuntu Light"/>
              <a:ea typeface="Ubuntu Light"/>
              <a:cs typeface="Ubuntu Light"/>
              <a:sym typeface="Ubuntu Light"/>
            </a:endParaRPr>
          </a:p>
          <a:p>
            <a:pPr algn="ctr">
              <a:lnSpc>
                <a:spcPct val="90000"/>
              </a:lnSpc>
            </a:pPr>
            <a:r>
              <a:rPr lang="en-GB" sz="750">
                <a:solidFill>
                  <a:schemeClr val="dk1"/>
                </a:solidFill>
                <a:latin typeface="Ubuntu Light"/>
                <a:ea typeface="Ubuntu Light"/>
                <a:cs typeface="Ubuntu Light"/>
                <a:sym typeface="Ubuntu Light"/>
              </a:rPr>
              <a:t>Prediction: </a:t>
            </a:r>
            <a:r>
              <a:rPr lang="en-GB" sz="750">
                <a:solidFill>
                  <a:srgbClr val="FF0000"/>
                </a:solidFill>
                <a:latin typeface="Ubuntu Light"/>
                <a:ea typeface="Ubuntu Light"/>
                <a:cs typeface="Ubuntu Light"/>
                <a:sym typeface="Ubuntu Light"/>
              </a:rPr>
              <a:t>Elephant</a:t>
            </a:r>
            <a:endParaRPr sz="750">
              <a:solidFill>
                <a:srgbClr val="FF0000"/>
              </a:solidFill>
              <a:latin typeface="Ubuntu Light"/>
              <a:ea typeface="Ubuntu Light"/>
              <a:cs typeface="Ubuntu Light"/>
              <a:sym typeface="Ubuntu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A57AD59-EFE2-0C48-97A4-8663A4E43C69}"/>
                  </a:ext>
                </a:extLst>
              </p:cNvPr>
              <p:cNvSpPr>
                <a:spLocks noGrp="1"/>
              </p:cNvSpPr>
              <p:nvPr>
                <p:ph idx="1"/>
              </p:nvPr>
            </p:nvSpPr>
            <p:spPr>
              <a:xfrm>
                <a:off x="457200" y="1275227"/>
                <a:ext cx="8229600" cy="3418693"/>
              </a:xfrm>
            </p:spPr>
            <p:txBody>
              <a:bodyPr>
                <a:normAutofit lnSpcReduction="10000"/>
              </a:bodyPr>
              <a:lstStyle/>
              <a:p>
                <a:r>
                  <a:rPr lang="en-KR" sz="2800" dirty="0"/>
                  <a:t>Fast-gradient sign (FGS)</a:t>
                </a:r>
              </a:p>
              <a:p>
                <a:r>
                  <a:rPr lang="en-KR" sz="2800" dirty="0"/>
                  <a:t>Iterative fast-gradient sign (IFGS)</a:t>
                </a:r>
              </a:p>
              <a:p>
                <a:pPr lvl="1"/>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r>
                      <a:rPr lang="en-US" sz="2400" b="0" i="1" smtClean="0">
                        <a:latin typeface="Cambria Math" panose="02040503050406030204" pitchFamily="18" charset="0"/>
                      </a:rPr>
                      <m:t>𝛼</m:t>
                    </m:r>
                    <m:r>
                      <a:rPr lang="en-US" sz="2400" b="0" i="1" smtClean="0">
                        <a:latin typeface="Cambria Math" panose="02040503050406030204" pitchFamily="18" charset="0"/>
                      </a:rPr>
                      <m:t> </m:t>
                    </m:r>
                    <m:r>
                      <a:rPr lang="en-US" sz="2400" b="0" i="1" smtClean="0">
                        <a:latin typeface="Cambria Math" panose="02040503050406030204" pitchFamily="18" charset="0"/>
                      </a:rPr>
                      <m:t>𝑠𝑖𝑔𝑛</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𝐽</m:t>
                    </m:r>
                    <m:r>
                      <a:rPr lang="en-US" sz="2400" b="0" i="1" smtClean="0">
                        <a:latin typeface="Cambria Math" panose="02040503050406030204" pitchFamily="18" charset="0"/>
                      </a:rPr>
                      <m:t>(</m:t>
                    </m:r>
                    <m:r>
                      <a:rPr lang="en-US" sz="2400" b="0" i="1" smtClean="0">
                        <a:latin typeface="Cambria Math" panose="02040503050406030204" pitchFamily="18" charset="0"/>
                      </a:rPr>
                      <m:t>𝑔</m:t>
                    </m:r>
                    <m:sSub>
                      <m:sSubPr>
                        <m:ctrlPr>
                          <a:rPr lang="en-US" sz="2400" b="0" i="1" smtClean="0">
                            <a:latin typeface="Cambria Math" panose="02040503050406030204" pitchFamily="18" charset="0"/>
                          </a:rPr>
                        </m:ctrlPr>
                      </m:sSub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𝜃</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sub>
                            </m:sSub>
                          </m:e>
                        </m:d>
                      </m:e>
                      <m:sub>
                        <m:r>
                          <a:rPr lang="en-US" sz="2400" b="0" i="1" smtClean="0">
                            <a:latin typeface="Cambria Math" panose="02040503050406030204" pitchFamily="18" charset="0"/>
                          </a:rPr>
                          <m:t>𝑐</m:t>
                        </m:r>
                      </m:sub>
                    </m:sSub>
                    <m:r>
                      <a:rPr lang="en-US" sz="2400" b="0" i="1" smtClean="0">
                        <a:latin typeface="Cambria Math" panose="02040503050406030204" pitchFamily="18" charset="0"/>
                      </a:rPr>
                      <m:t>)</m:t>
                    </m:r>
                  </m:oMath>
                </a14:m>
                <a:endParaRPr lang="en-KR" sz="2400" dirty="0"/>
              </a:p>
              <a:p>
                <a:r>
                  <a:rPr lang="en-KR" sz="2800" dirty="0"/>
                  <a:t>Projected g</a:t>
                </a:r>
                <a:r>
                  <a:rPr lang="en-US" sz="2800" dirty="0"/>
                  <a:t>r</a:t>
                </a:r>
                <a:r>
                  <a:rPr lang="en-KR" sz="2800" dirty="0"/>
                  <a:t>adient descent (PGD)</a:t>
                </a:r>
              </a:p>
              <a:p>
                <a:r>
                  <a:rPr lang="en-KR" sz="2800" dirty="0"/>
                  <a:t>Jacobian-based saliency map attack (JSWA)</a:t>
                </a:r>
              </a:p>
              <a:p>
                <a:r>
                  <a:rPr lang="en-KR" sz="2800" dirty="0"/>
                  <a:t>C</a:t>
                </a:r>
                <a:r>
                  <a:rPr lang="en-US" sz="2800" dirty="0"/>
                  <a:t>a</a:t>
                </a:r>
                <a:r>
                  <a:rPr lang="en-KR" sz="2800" dirty="0"/>
                  <a:t>rlini &amp; Wagner’s attack (CW)</a:t>
                </a:r>
              </a:p>
              <a:p>
                <a:pPr lvl="1"/>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min</m:t>
                        </m:r>
                      </m:fName>
                      <m:e>
                        <m:sSubSup>
                          <m:sSubSupPr>
                            <m:ctrlPr>
                              <a:rPr lang="en-US" sz="2400" b="0" i="1" smtClean="0">
                                <a:latin typeface="Cambria Math" panose="02040503050406030204" pitchFamily="18" charset="0"/>
                              </a:rPr>
                            </m:ctrlPr>
                          </m:sSubSupPr>
                          <m:e>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𝑛</m:t>
                                        </m:r>
                                      </m:sub>
                                    </m:sSub>
                                  </m:e>
                                </m:d>
                              </m:e>
                            </m:d>
                          </m:e>
                          <m:sub>
                            <m:r>
                              <a:rPr lang="en-US" sz="2400" b="0" i="1" smtClean="0">
                                <a:latin typeface="Cambria Math" panose="02040503050406030204" pitchFamily="18" charset="0"/>
                              </a:rPr>
                              <m:t>2</m:t>
                            </m:r>
                          </m:sub>
                          <m:sup>
                            <m:r>
                              <a:rPr lang="en-US" sz="2400" b="0" i="1" smtClean="0">
                                <a:latin typeface="Cambria Math" panose="02040503050406030204" pitchFamily="18" charset="0"/>
                              </a:rPr>
                              <m:t>2</m:t>
                            </m:r>
                          </m:sup>
                        </m:sSubSup>
                      </m:e>
                    </m:func>
                    <m:r>
                      <a:rPr lang="en-US" sz="2400" b="0" i="1" smtClean="0">
                        <a:latin typeface="Cambria Math" panose="02040503050406030204" pitchFamily="18" charset="0"/>
                      </a:rPr>
                      <m:t>+</m:t>
                    </m:r>
                    <m:r>
                      <a:rPr lang="en-US" sz="2400" b="0" i="1" smtClean="0">
                        <a:latin typeface="Cambria Math" panose="02040503050406030204" pitchFamily="18" charset="0"/>
                      </a:rPr>
                      <m:t>𝛼</m:t>
                    </m:r>
                    <m:r>
                      <a:rPr lang="en-US" sz="2400" b="0" i="1" smtClean="0">
                        <a:latin typeface="Cambria Math" panose="02040503050406030204" pitchFamily="18" charset="0"/>
                      </a:rPr>
                      <m:t>ℓ(</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 </m:t>
                    </m:r>
                  </m:oMath>
                </a14:m>
                <a:endParaRPr lang="en-KR" sz="2400" dirty="0"/>
              </a:p>
              <a:p>
                <a:endParaRPr lang="en-KR" sz="2800" dirty="0"/>
              </a:p>
              <a:p>
                <a:endParaRPr lang="en-KR" sz="2800" dirty="0"/>
              </a:p>
            </p:txBody>
          </p:sp>
        </mc:Choice>
        <mc:Fallback xmlns="">
          <p:sp>
            <p:nvSpPr>
              <p:cNvPr id="2" name="Content Placeholder 1">
                <a:extLst>
                  <a:ext uri="{FF2B5EF4-FFF2-40B4-BE49-F238E27FC236}">
                    <a16:creationId xmlns:a16="http://schemas.microsoft.com/office/drawing/2014/main" id="{FA57AD59-EFE2-0C48-97A4-8663A4E43C69}"/>
                  </a:ext>
                </a:extLst>
              </p:cNvPr>
              <p:cNvSpPr>
                <a:spLocks noGrp="1" noRot="1" noChangeAspect="1" noMove="1" noResize="1" noEditPoints="1" noAdjustHandles="1" noChangeArrowheads="1" noChangeShapeType="1" noTextEdit="1"/>
              </p:cNvSpPr>
              <p:nvPr>
                <p:ph idx="1"/>
              </p:nvPr>
            </p:nvSpPr>
            <p:spPr>
              <a:xfrm>
                <a:off x="457200" y="1275227"/>
                <a:ext cx="8229600" cy="3418693"/>
              </a:xfrm>
              <a:blipFill>
                <a:blip r:embed="rId3"/>
                <a:stretch>
                  <a:fillRect l="-309" t="-2963"/>
                </a:stretch>
              </a:blipFill>
            </p:spPr>
            <p:txBody>
              <a:bodyPr/>
              <a:lstStyle/>
              <a:p>
                <a:r>
                  <a:rPr lang="en-KR">
                    <a:noFill/>
                  </a:rPr>
                  <a:t> </a:t>
                </a:r>
              </a:p>
            </p:txBody>
          </p:sp>
        </mc:Fallback>
      </mc:AlternateContent>
      <p:sp>
        <p:nvSpPr>
          <p:cNvPr id="3" name="Title 2">
            <a:extLst>
              <a:ext uri="{FF2B5EF4-FFF2-40B4-BE49-F238E27FC236}">
                <a16:creationId xmlns:a16="http://schemas.microsoft.com/office/drawing/2014/main" id="{7822AA02-DB21-C54C-A326-57048D007805}"/>
              </a:ext>
            </a:extLst>
          </p:cNvPr>
          <p:cNvSpPr>
            <a:spLocks noGrp="1"/>
          </p:cNvSpPr>
          <p:nvPr>
            <p:ph type="title"/>
          </p:nvPr>
        </p:nvSpPr>
        <p:spPr/>
        <p:txBody>
          <a:bodyPr>
            <a:normAutofit fontScale="90000"/>
          </a:bodyPr>
          <a:lstStyle/>
          <a:p>
            <a:r>
              <a:rPr lang="en-KR" dirty="0"/>
              <a:t>Popular (global) adversarial attacks</a:t>
            </a:r>
          </a:p>
        </p:txBody>
      </p:sp>
    </p:spTree>
    <p:extLst>
      <p:ext uri="{BB962C8B-B14F-4D97-AF65-F5344CB8AC3E}">
        <p14:creationId xmlns:p14="http://schemas.microsoft.com/office/powerpoint/2010/main" val="43513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5EC3FB-FCC7-7A4F-8A01-6258D8BFE08C}"/>
              </a:ext>
            </a:extLst>
          </p:cNvPr>
          <p:cNvSpPr>
            <a:spLocks noGrp="1"/>
          </p:cNvSpPr>
          <p:nvPr>
            <p:ph idx="1"/>
          </p:nvPr>
        </p:nvSpPr>
        <p:spPr/>
        <p:txBody>
          <a:bodyPr>
            <a:normAutofit/>
          </a:bodyPr>
          <a:lstStyle/>
          <a:p>
            <a:r>
              <a:rPr lang="en-KR" sz="2800" dirty="0"/>
              <a:t>One-pixel attack</a:t>
            </a:r>
          </a:p>
          <a:p>
            <a:r>
              <a:rPr lang="en-KR" sz="2800" dirty="0"/>
              <a:t>Localized and visual adversarial noise (LaVAN)</a:t>
            </a:r>
          </a:p>
          <a:p>
            <a:r>
              <a:rPr lang="en-KR" sz="2800" dirty="0"/>
              <a:t>Adversarial patch</a:t>
            </a:r>
          </a:p>
          <a:p>
            <a:r>
              <a:rPr lang="en-KR" sz="2800" dirty="0"/>
              <a:t>Structured adversarial attack</a:t>
            </a:r>
          </a:p>
          <a:p>
            <a:endParaRPr lang="en-KR" sz="2800" dirty="0"/>
          </a:p>
          <a:p>
            <a:endParaRPr lang="en-KR" sz="2800" dirty="0"/>
          </a:p>
          <a:p>
            <a:endParaRPr lang="en-KR" sz="2800" dirty="0"/>
          </a:p>
        </p:txBody>
      </p:sp>
      <p:sp>
        <p:nvSpPr>
          <p:cNvPr id="3" name="Title 2">
            <a:extLst>
              <a:ext uri="{FF2B5EF4-FFF2-40B4-BE49-F238E27FC236}">
                <a16:creationId xmlns:a16="http://schemas.microsoft.com/office/drawing/2014/main" id="{3B536EA4-DCC7-C543-AC39-74D0F0DF2ED2}"/>
              </a:ext>
            </a:extLst>
          </p:cNvPr>
          <p:cNvSpPr>
            <a:spLocks noGrp="1"/>
          </p:cNvSpPr>
          <p:nvPr>
            <p:ph type="title"/>
          </p:nvPr>
        </p:nvSpPr>
        <p:spPr/>
        <p:txBody>
          <a:bodyPr>
            <a:normAutofit/>
          </a:bodyPr>
          <a:lstStyle/>
          <a:p>
            <a:r>
              <a:rPr lang="en-KR" sz="2900" dirty="0"/>
              <a:t>Popular (regional) adversarial attacks </a:t>
            </a:r>
          </a:p>
        </p:txBody>
      </p:sp>
      <p:pic>
        <p:nvPicPr>
          <p:cNvPr id="4" name="Google Shape;243;p22">
            <a:extLst>
              <a:ext uri="{FF2B5EF4-FFF2-40B4-BE49-F238E27FC236}">
                <a16:creationId xmlns:a16="http://schemas.microsoft.com/office/drawing/2014/main" id="{1EE20B4C-2DCC-A841-BB16-9AD8548059AF}"/>
              </a:ext>
            </a:extLst>
          </p:cNvPr>
          <p:cNvPicPr preferRelativeResize="0"/>
          <p:nvPr/>
        </p:nvPicPr>
        <p:blipFill>
          <a:blip r:embed="rId3">
            <a:alphaModFix/>
          </a:blip>
          <a:stretch>
            <a:fillRect/>
          </a:stretch>
        </p:blipFill>
        <p:spPr>
          <a:xfrm>
            <a:off x="1368487" y="3459314"/>
            <a:ext cx="1123913" cy="1105481"/>
          </a:xfrm>
          <a:prstGeom prst="rect">
            <a:avLst/>
          </a:prstGeom>
          <a:noFill/>
          <a:ln>
            <a:noFill/>
          </a:ln>
        </p:spPr>
      </p:pic>
      <p:pic>
        <p:nvPicPr>
          <p:cNvPr id="5" name="Google Shape;244;p22">
            <a:extLst>
              <a:ext uri="{FF2B5EF4-FFF2-40B4-BE49-F238E27FC236}">
                <a16:creationId xmlns:a16="http://schemas.microsoft.com/office/drawing/2014/main" id="{7C81C2D5-AFF4-BF47-A012-CCC0E2D6915E}"/>
              </a:ext>
            </a:extLst>
          </p:cNvPr>
          <p:cNvPicPr preferRelativeResize="0"/>
          <p:nvPr/>
        </p:nvPicPr>
        <p:blipFill>
          <a:blip r:embed="rId4">
            <a:alphaModFix/>
          </a:blip>
          <a:stretch>
            <a:fillRect/>
          </a:stretch>
        </p:blipFill>
        <p:spPr>
          <a:xfrm>
            <a:off x="2739703" y="3457532"/>
            <a:ext cx="1123913" cy="1109063"/>
          </a:xfrm>
          <a:prstGeom prst="rect">
            <a:avLst/>
          </a:prstGeom>
          <a:noFill/>
          <a:ln>
            <a:noFill/>
          </a:ln>
        </p:spPr>
      </p:pic>
      <p:pic>
        <p:nvPicPr>
          <p:cNvPr id="6" name="Google Shape;245;p22">
            <a:extLst>
              <a:ext uri="{FF2B5EF4-FFF2-40B4-BE49-F238E27FC236}">
                <a16:creationId xmlns:a16="http://schemas.microsoft.com/office/drawing/2014/main" id="{CC88C8FD-EA83-3941-9A35-C8C14B48182D}"/>
              </a:ext>
            </a:extLst>
          </p:cNvPr>
          <p:cNvPicPr preferRelativeResize="0"/>
          <p:nvPr/>
        </p:nvPicPr>
        <p:blipFill>
          <a:blip r:embed="rId5">
            <a:alphaModFix/>
          </a:blip>
          <a:stretch>
            <a:fillRect/>
          </a:stretch>
        </p:blipFill>
        <p:spPr>
          <a:xfrm>
            <a:off x="4080281" y="3422902"/>
            <a:ext cx="1177838" cy="1162481"/>
          </a:xfrm>
          <a:prstGeom prst="rect">
            <a:avLst/>
          </a:prstGeom>
          <a:noFill/>
          <a:ln>
            <a:noFill/>
          </a:ln>
        </p:spPr>
      </p:pic>
      <p:pic>
        <p:nvPicPr>
          <p:cNvPr id="7" name="Google Shape;246;p22">
            <a:extLst>
              <a:ext uri="{FF2B5EF4-FFF2-40B4-BE49-F238E27FC236}">
                <a16:creationId xmlns:a16="http://schemas.microsoft.com/office/drawing/2014/main" id="{DA65F094-0EBC-B046-9CA6-C2C38419D72E}"/>
              </a:ext>
            </a:extLst>
          </p:cNvPr>
          <p:cNvPicPr preferRelativeResize="0"/>
          <p:nvPr/>
        </p:nvPicPr>
        <p:blipFill>
          <a:blip r:embed="rId6">
            <a:alphaModFix/>
          </a:blip>
          <a:stretch>
            <a:fillRect/>
          </a:stretch>
        </p:blipFill>
        <p:spPr>
          <a:xfrm>
            <a:off x="5506976" y="3459314"/>
            <a:ext cx="2196631" cy="1126069"/>
          </a:xfrm>
          <a:prstGeom prst="rect">
            <a:avLst/>
          </a:prstGeom>
          <a:noFill/>
          <a:ln>
            <a:noFill/>
          </a:ln>
        </p:spPr>
      </p:pic>
      <p:sp>
        <p:nvSpPr>
          <p:cNvPr id="8" name="Google Shape;247;p22">
            <a:extLst>
              <a:ext uri="{FF2B5EF4-FFF2-40B4-BE49-F238E27FC236}">
                <a16:creationId xmlns:a16="http://schemas.microsoft.com/office/drawing/2014/main" id="{A6A38DD1-1BCF-354B-993E-9271D24940F8}"/>
              </a:ext>
            </a:extLst>
          </p:cNvPr>
          <p:cNvSpPr txBox="1"/>
          <p:nvPr/>
        </p:nvSpPr>
        <p:spPr>
          <a:xfrm rot="-1445">
            <a:off x="1408013" y="4546945"/>
            <a:ext cx="1070775"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750">
                <a:solidFill>
                  <a:schemeClr val="dk1"/>
                </a:solidFill>
                <a:latin typeface="Ubuntu Light"/>
                <a:ea typeface="Ubuntu Light"/>
                <a:cs typeface="Ubuntu Light"/>
                <a:sym typeface="Ubuntu Light"/>
              </a:rPr>
              <a:t>O</a:t>
            </a:r>
            <a:r>
              <a:rPr lang="en-GB" sz="750">
                <a:latin typeface="Ubuntu Light"/>
                <a:ea typeface="Ubuntu Light"/>
                <a:cs typeface="Ubuntu Light"/>
                <a:sym typeface="Ubuntu Light"/>
              </a:rPr>
              <a:t>ne-pixel attack</a:t>
            </a:r>
            <a:endParaRPr sz="750">
              <a:solidFill>
                <a:srgbClr val="980000"/>
              </a:solidFill>
              <a:latin typeface="Ubuntu Light"/>
              <a:ea typeface="Ubuntu Light"/>
              <a:cs typeface="Ubuntu Light"/>
              <a:sym typeface="Ubuntu Light"/>
            </a:endParaRPr>
          </a:p>
        </p:txBody>
      </p:sp>
      <p:sp>
        <p:nvSpPr>
          <p:cNvPr id="9" name="Google Shape;248;p22">
            <a:extLst>
              <a:ext uri="{FF2B5EF4-FFF2-40B4-BE49-F238E27FC236}">
                <a16:creationId xmlns:a16="http://schemas.microsoft.com/office/drawing/2014/main" id="{97C68925-E288-804A-9CD3-889D1DECA0C1}"/>
              </a:ext>
            </a:extLst>
          </p:cNvPr>
          <p:cNvSpPr txBox="1"/>
          <p:nvPr/>
        </p:nvSpPr>
        <p:spPr>
          <a:xfrm rot="-1445">
            <a:off x="2792850" y="4546945"/>
            <a:ext cx="1070775"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750">
                <a:latin typeface="Ubuntu Light"/>
                <a:ea typeface="Ubuntu Light"/>
                <a:cs typeface="Ubuntu Light"/>
                <a:sym typeface="Ubuntu Light"/>
              </a:rPr>
              <a:t>LaVAN</a:t>
            </a:r>
            <a:endParaRPr sz="750">
              <a:solidFill>
                <a:srgbClr val="980000"/>
              </a:solidFill>
              <a:latin typeface="Ubuntu Light"/>
              <a:ea typeface="Ubuntu Light"/>
              <a:cs typeface="Ubuntu Light"/>
              <a:sym typeface="Ubuntu Light"/>
            </a:endParaRPr>
          </a:p>
        </p:txBody>
      </p:sp>
      <p:sp>
        <p:nvSpPr>
          <p:cNvPr id="10" name="Google Shape;249;p22">
            <a:extLst>
              <a:ext uri="{FF2B5EF4-FFF2-40B4-BE49-F238E27FC236}">
                <a16:creationId xmlns:a16="http://schemas.microsoft.com/office/drawing/2014/main" id="{350216B9-0ABF-DE45-9D75-A805B5CCA623}"/>
              </a:ext>
            </a:extLst>
          </p:cNvPr>
          <p:cNvSpPr txBox="1"/>
          <p:nvPr/>
        </p:nvSpPr>
        <p:spPr>
          <a:xfrm rot="-1376">
            <a:off x="4111200" y="4546945"/>
            <a:ext cx="1123875"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750">
                <a:latin typeface="Ubuntu Light"/>
                <a:ea typeface="Ubuntu Light"/>
                <a:cs typeface="Ubuntu Light"/>
                <a:sym typeface="Ubuntu Light"/>
              </a:rPr>
              <a:t>Adversarial patch</a:t>
            </a:r>
            <a:endParaRPr sz="750">
              <a:solidFill>
                <a:srgbClr val="980000"/>
              </a:solidFill>
              <a:latin typeface="Ubuntu Light"/>
              <a:ea typeface="Ubuntu Light"/>
              <a:cs typeface="Ubuntu Light"/>
              <a:sym typeface="Ubuntu Light"/>
            </a:endParaRPr>
          </a:p>
        </p:txBody>
      </p:sp>
      <p:sp>
        <p:nvSpPr>
          <p:cNvPr id="11" name="Google Shape;250;p22">
            <a:extLst>
              <a:ext uri="{FF2B5EF4-FFF2-40B4-BE49-F238E27FC236}">
                <a16:creationId xmlns:a16="http://schemas.microsoft.com/office/drawing/2014/main" id="{86CFC9E9-43B2-EF44-A167-E3415F0D0B9A}"/>
              </a:ext>
            </a:extLst>
          </p:cNvPr>
          <p:cNvSpPr txBox="1"/>
          <p:nvPr/>
        </p:nvSpPr>
        <p:spPr>
          <a:xfrm rot="-1427">
            <a:off x="5535938" y="4547170"/>
            <a:ext cx="2167650"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750">
                <a:latin typeface="Ubuntu Light"/>
                <a:ea typeface="Ubuntu Light"/>
                <a:cs typeface="Ubuntu Light"/>
                <a:sym typeface="Ubuntu Light"/>
              </a:rPr>
              <a:t>Structured adv. attack</a:t>
            </a:r>
            <a:endParaRPr sz="750">
              <a:solidFill>
                <a:srgbClr val="980000"/>
              </a:solidFill>
              <a:latin typeface="Ubuntu Light"/>
              <a:ea typeface="Ubuntu Light"/>
              <a:cs typeface="Ubuntu Light"/>
              <a:sym typeface="Ubuntu Light"/>
            </a:endParaRPr>
          </a:p>
        </p:txBody>
      </p:sp>
    </p:spTree>
    <p:extLst>
      <p:ext uri="{BB962C8B-B14F-4D97-AF65-F5344CB8AC3E}">
        <p14:creationId xmlns:p14="http://schemas.microsoft.com/office/powerpoint/2010/main" val="196659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3" name="Google Shape;263;p23"/>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ym typeface="Ubuntu Light"/>
              </a:rPr>
              <a:t>Completely new optimization method -&gt; harder to compare against well-known attacks</a:t>
            </a:r>
          </a:p>
          <a:p>
            <a:r>
              <a:rPr lang="en-GB" sz="2800" dirty="0">
                <a:sym typeface="Ubuntu Light"/>
              </a:rPr>
              <a:t>Often presented in permissive white-box settings</a:t>
            </a:r>
          </a:p>
          <a:p>
            <a:r>
              <a:rPr lang="en-GB" sz="2800" dirty="0">
                <a:sym typeface="Ubuntu Light"/>
              </a:rPr>
              <a:t>Hard to employ for datasets other than those in their respective papers</a:t>
            </a:r>
          </a:p>
          <a:p>
            <a:r>
              <a:rPr lang="en-GB" sz="2800" dirty="0">
                <a:sym typeface="Ubuntu Light"/>
              </a:rPr>
              <a:t>Often not studied in </a:t>
            </a:r>
            <a:r>
              <a:rPr lang="en-GB" sz="2800" dirty="0" err="1">
                <a:sym typeface="Ubuntu Light"/>
              </a:rPr>
              <a:t>defense</a:t>
            </a:r>
            <a:r>
              <a:rPr lang="en-GB" sz="2800" dirty="0">
                <a:sym typeface="Ubuntu Light"/>
              </a:rPr>
              <a:t> evaluations</a:t>
            </a:r>
          </a:p>
        </p:txBody>
      </p:sp>
      <p:sp>
        <p:nvSpPr>
          <p:cNvPr id="262" name="Google Shape;262;p23"/>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Problems with these regional adversarial attacks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6" name="Google Shape;276;p24"/>
              <p:cNvSpPr txBox="1">
                <a:spLocks noGrp="1"/>
              </p:cNvSpPr>
              <p:nvPr>
                <p:ph idx="1"/>
              </p:nvPr>
            </p:nvSpPr>
            <p:spPr>
              <a:xfrm>
                <a:off x="457200" y="2164651"/>
                <a:ext cx="8229600" cy="2538716"/>
              </a:xfrm>
              <a:noFill/>
              <a:ln>
                <a:noFill/>
              </a:ln>
            </p:spPr>
            <p:txBody>
              <a:bodyPr spcFirstLastPara="1" vert="horz" wrap="square" lIns="68569" tIns="34275" rIns="68569" bIns="34275" rtlCol="0" anchor="t" anchorCtr="0">
                <a:noAutofit/>
              </a:bodyPr>
              <a:lstStyle/>
              <a:p>
                <a14:m>
                  <m:oMath xmlns:m="http://schemas.openxmlformats.org/officeDocument/2006/math">
                    <m:sSub>
                      <m:sSubPr>
                        <m:ctrlPr>
                          <a:rPr lang="en-US" sz="2400" b="0" i="1" smtClean="0">
                            <a:latin typeface="Cambria Math" panose="02040503050406030204" pitchFamily="18" charset="0"/>
                            <a:sym typeface="Roboto Mono"/>
                          </a:rPr>
                        </m:ctrlPr>
                      </m:sSubPr>
                      <m:e>
                        <m:r>
                          <a:rPr lang="en-US" sz="2400" b="0" i="1" smtClean="0">
                            <a:latin typeface="Cambria Math" panose="02040503050406030204" pitchFamily="18" charset="0"/>
                            <a:sym typeface="Roboto Mono"/>
                          </a:rPr>
                          <m:t>𝑋</m:t>
                        </m:r>
                      </m:e>
                      <m:sub>
                        <m:r>
                          <a:rPr lang="en-US" sz="2400" b="0" i="1" smtClean="0">
                            <a:latin typeface="Cambria Math" panose="02040503050406030204" pitchFamily="18" charset="0"/>
                            <a:sym typeface="Roboto Mono"/>
                          </a:rPr>
                          <m:t>0</m:t>
                        </m:r>
                      </m:sub>
                    </m:sSub>
                  </m:oMath>
                </a14:m>
                <a:r>
                  <a:rPr lang="en-GB" sz="2400" dirty="0">
                    <a:sym typeface="Ubuntu Light"/>
                  </a:rPr>
                  <a:t>: original image</a:t>
                </a:r>
              </a:p>
              <a:p>
                <a14:m>
                  <m:oMath xmlns:m="http://schemas.openxmlformats.org/officeDocument/2006/math">
                    <m:sSub>
                      <m:sSubPr>
                        <m:ctrlPr>
                          <a:rPr lang="en-US" sz="2400" b="0" i="1" smtClean="0">
                            <a:latin typeface="Cambria Math" panose="02040503050406030204" pitchFamily="18" charset="0"/>
                            <a:sym typeface="Roboto Mono"/>
                          </a:rPr>
                        </m:ctrlPr>
                      </m:sSubPr>
                      <m:e>
                        <m:r>
                          <a:rPr lang="en-US" sz="2400" b="0" i="1" smtClean="0">
                            <a:latin typeface="Cambria Math" panose="02040503050406030204" pitchFamily="18" charset="0"/>
                            <a:sym typeface="Roboto Mono"/>
                          </a:rPr>
                          <m:t>𝑋</m:t>
                        </m:r>
                      </m:e>
                      <m:sub>
                        <m:r>
                          <a:rPr lang="en-US" sz="2400" b="0" i="1" smtClean="0">
                            <a:latin typeface="Cambria Math" panose="02040503050406030204" pitchFamily="18" charset="0"/>
                            <a:sym typeface="Roboto Mono"/>
                          </a:rPr>
                          <m:t>𝑛</m:t>
                        </m:r>
                      </m:sub>
                    </m:sSub>
                  </m:oMath>
                </a14:m>
                <a:r>
                  <a:rPr lang="en-GB" sz="2400" dirty="0">
                    <a:sym typeface="Roboto Mono"/>
                  </a:rPr>
                  <a:t>: </a:t>
                </a:r>
                <a:r>
                  <a:rPr lang="en-GB" sz="2400" dirty="0">
                    <a:sym typeface="Ubuntu Light"/>
                  </a:rPr>
                  <a:t>perturbed image at </a:t>
                </a:r>
                <a14:m>
                  <m:oMath xmlns:m="http://schemas.openxmlformats.org/officeDocument/2006/math">
                    <m:sSup>
                      <m:sSupPr>
                        <m:ctrlPr>
                          <a:rPr lang="en-US" sz="2400" b="0" i="1" smtClean="0">
                            <a:latin typeface="Cambria Math" panose="02040503050406030204" pitchFamily="18" charset="0"/>
                            <a:sym typeface="Ubuntu Light"/>
                          </a:rPr>
                        </m:ctrlPr>
                      </m:sSupPr>
                      <m:e>
                        <m:r>
                          <a:rPr lang="en-US" sz="2400" b="0" i="1" smtClean="0">
                            <a:latin typeface="Cambria Math" panose="02040503050406030204" pitchFamily="18" charset="0"/>
                            <a:sym typeface="Ubuntu Light"/>
                          </a:rPr>
                          <m:t>𝑛</m:t>
                        </m:r>
                      </m:e>
                      <m:sup>
                        <m:r>
                          <a:rPr lang="en-US" sz="2400" b="0" i="1" smtClean="0">
                            <a:latin typeface="Cambria Math" panose="02040503050406030204" pitchFamily="18" charset="0"/>
                            <a:sym typeface="Ubuntu Light"/>
                          </a:rPr>
                          <m:t>𝑡h</m:t>
                        </m:r>
                      </m:sup>
                    </m:sSup>
                  </m:oMath>
                </a14:m>
                <a:r>
                  <a:rPr lang="en-GB" sz="2400" dirty="0">
                    <a:sym typeface="Ubuntu Light"/>
                  </a:rPr>
                  <a:t> iteration</a:t>
                </a:r>
                <a:endParaRPr lang="en-GB" sz="2400" dirty="0">
                  <a:sym typeface="Roboto Mono"/>
                </a:endParaRPr>
              </a:p>
              <a:p>
                <a14:m>
                  <m:oMath xmlns:m="http://schemas.openxmlformats.org/officeDocument/2006/math">
                    <m:sSub>
                      <m:sSubPr>
                        <m:ctrlPr>
                          <a:rPr lang="en-US" sz="2400" b="0" i="1" smtClean="0">
                            <a:latin typeface="Cambria Math" panose="02040503050406030204" pitchFamily="18" charset="0"/>
                            <a:sym typeface="Roboto Mono"/>
                          </a:rPr>
                        </m:ctrlPr>
                      </m:sSubPr>
                      <m:e>
                        <m:r>
                          <a:rPr lang="en-US" sz="2400" b="0" i="1" smtClean="0">
                            <a:latin typeface="Cambria Math" panose="02040503050406030204" pitchFamily="18" charset="0"/>
                            <a:sym typeface="Roboto Mono"/>
                          </a:rPr>
                          <m:t>𝑃</m:t>
                        </m:r>
                      </m:e>
                      <m:sub>
                        <m:r>
                          <a:rPr lang="en-US" sz="2400" b="0" i="1" smtClean="0">
                            <a:latin typeface="Cambria Math" panose="02040503050406030204" pitchFamily="18" charset="0"/>
                            <a:sym typeface="Roboto Mono"/>
                          </a:rPr>
                          <m:t>𝑛</m:t>
                        </m:r>
                      </m:sub>
                    </m:sSub>
                  </m:oMath>
                </a14:m>
                <a:r>
                  <a:rPr lang="en-GB" sz="2400" dirty="0">
                    <a:sym typeface="Roboto Mono"/>
                  </a:rPr>
                  <a:t>: </a:t>
                </a:r>
                <a:r>
                  <a:rPr lang="en-GB" sz="2400" dirty="0">
                    <a:sym typeface="Ubuntu Light"/>
                  </a:rPr>
                  <a:t>added perturbation at </a:t>
                </a:r>
                <a14:m>
                  <m:oMath xmlns:m="http://schemas.openxmlformats.org/officeDocument/2006/math">
                    <m:sSup>
                      <m:sSupPr>
                        <m:ctrlPr>
                          <a:rPr lang="en-US" sz="2400" i="1">
                            <a:latin typeface="Cambria Math" panose="02040503050406030204" pitchFamily="18" charset="0"/>
                            <a:sym typeface="Ubuntu Light"/>
                          </a:rPr>
                        </m:ctrlPr>
                      </m:sSupPr>
                      <m:e>
                        <m:r>
                          <a:rPr lang="en-US" sz="2400" i="1">
                            <a:latin typeface="Cambria Math" panose="02040503050406030204" pitchFamily="18" charset="0"/>
                            <a:sym typeface="Ubuntu Light"/>
                          </a:rPr>
                          <m:t>𝑛</m:t>
                        </m:r>
                      </m:e>
                      <m:sup>
                        <m:r>
                          <a:rPr lang="en-US" sz="2400" i="1">
                            <a:latin typeface="Cambria Math" panose="02040503050406030204" pitchFamily="18" charset="0"/>
                            <a:sym typeface="Ubuntu Light"/>
                          </a:rPr>
                          <m:t>𝑡h</m:t>
                        </m:r>
                      </m:sup>
                    </m:sSup>
                  </m:oMath>
                </a14:m>
                <a:r>
                  <a:rPr lang="en-GB" sz="2400" dirty="0">
                    <a:sym typeface="Ubuntu Light"/>
                  </a:rPr>
                  <a:t> iteration</a:t>
                </a:r>
              </a:p>
              <a:p>
                <a14:m>
                  <m:oMath xmlns:m="http://schemas.openxmlformats.org/officeDocument/2006/math">
                    <m:r>
                      <a:rPr lang="en-US" sz="2400" i="1">
                        <a:latin typeface="Cambria Math" panose="02040503050406030204" pitchFamily="18" charset="0"/>
                      </a:rPr>
                      <m:t>⨀</m:t>
                    </m:r>
                    <m:r>
                      <a:rPr lang="en-US" sz="2400" i="1">
                        <a:latin typeface="Cambria Math" panose="02040503050406030204" pitchFamily="18" charset="0"/>
                      </a:rPr>
                      <m:t>𝐿</m:t>
                    </m:r>
                  </m:oMath>
                </a14:m>
                <a:r>
                  <a:rPr lang="en-GB" sz="2400" dirty="0">
                    <a:sym typeface="Ubuntu Light"/>
                  </a:rPr>
                  <a:t>: pixel-wise multiplication with localization mask</a:t>
                </a:r>
              </a:p>
            </p:txBody>
          </p:sp>
        </mc:Choice>
        <mc:Fallback xmlns="">
          <p:sp>
            <p:nvSpPr>
              <p:cNvPr id="276" name="Google Shape;276;p24"/>
              <p:cNvSpPr txBox="1">
                <a:spLocks noGrp="1" noRot="1" noChangeAspect="1" noMove="1" noResize="1" noEditPoints="1" noAdjustHandles="1" noChangeArrowheads="1" noChangeShapeType="1" noTextEdit="1"/>
              </p:cNvSpPr>
              <p:nvPr>
                <p:ph idx="1"/>
              </p:nvPr>
            </p:nvSpPr>
            <p:spPr>
              <a:xfrm>
                <a:off x="457200" y="2164651"/>
                <a:ext cx="8229600" cy="2538716"/>
              </a:xfrm>
              <a:blipFill>
                <a:blip r:embed="rId3"/>
                <a:stretch>
                  <a:fillRect l="-463"/>
                </a:stretch>
              </a:blipFill>
              <a:ln>
                <a:noFill/>
              </a:ln>
            </p:spPr>
            <p:txBody>
              <a:bodyPr/>
              <a:lstStyle/>
              <a:p>
                <a:r>
                  <a:rPr lang="en-KR">
                    <a:noFill/>
                  </a:rPr>
                  <a:t> </a:t>
                </a:r>
              </a:p>
            </p:txBody>
          </p:sp>
        </mc:Fallback>
      </mc:AlternateContent>
      <p:sp>
        <p:nvSpPr>
          <p:cNvPr id="275" name="Google Shape;275;p24"/>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Converting ”global” into “regional” attack</a:t>
            </a:r>
            <a:r>
              <a:rPr lang="en-GB" sz="800" dirty="0">
                <a:sym typeface="Ubuntu Medium"/>
              </a:rPr>
              <a:t>[2]</a:t>
            </a:r>
            <a:endParaRPr lang="en-GB" sz="800" dirty="0">
              <a:sym typeface="Ubuntu Light"/>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4A9ECCF-8099-1D40-A177-ED6E63F60ED7}"/>
                  </a:ext>
                </a:extLst>
              </p:cNvPr>
              <p:cNvSpPr txBox="1"/>
              <p:nvPr/>
            </p:nvSpPr>
            <p:spPr>
              <a:xfrm>
                <a:off x="3134360" y="1250251"/>
                <a:ext cx="2875280" cy="914400"/>
              </a:xfrm>
              <a:prstGeom prst="rect">
                <a:avLst/>
              </a:prstGeom>
            </p:spPr>
            <p:txBody>
              <a:bodyPr vert="horz" wrap="none" lIns="91440" tIns="45720" rIns="91440" bIns="45720" rtlCol="0" anchor="ctr">
                <a:noAutofit/>
              </a:bodyPr>
              <a:lstStyle/>
              <a:p>
                <a:pPr algn="ct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𝑛</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𝑛</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𝑛</m:t>
                        </m:r>
                      </m:sub>
                    </m:sSub>
                    <m:r>
                      <a:rPr lang="en-US" sz="2800" b="0" i="1" smtClean="0">
                        <a:latin typeface="Cambria Math" panose="02040503050406030204" pitchFamily="18" charset="0"/>
                      </a:rPr>
                      <m:t>⨀</m:t>
                    </m:r>
                    <m:r>
                      <a:rPr lang="en-US" sz="2800" b="0" i="1" smtClean="0">
                        <a:latin typeface="Cambria Math" panose="02040503050406030204" pitchFamily="18" charset="0"/>
                      </a:rPr>
                      <m:t>𝐿</m:t>
                    </m:r>
                  </m:oMath>
                </a14:m>
                <a:r>
                  <a:rPr lang="en-KR" sz="2800" dirty="0"/>
                  <a:t>   </a:t>
                </a:r>
              </a:p>
            </p:txBody>
          </p:sp>
        </mc:Choice>
        <mc:Fallback xmlns="">
          <p:sp>
            <p:nvSpPr>
              <p:cNvPr id="14" name="TextBox 13">
                <a:extLst>
                  <a:ext uri="{FF2B5EF4-FFF2-40B4-BE49-F238E27FC236}">
                    <a16:creationId xmlns:a16="http://schemas.microsoft.com/office/drawing/2014/main" id="{64A9ECCF-8099-1D40-A177-ED6E63F60ED7}"/>
                  </a:ext>
                </a:extLst>
              </p:cNvPr>
              <p:cNvSpPr txBox="1">
                <a:spLocks noRot="1" noChangeAspect="1" noMove="1" noResize="1" noEditPoints="1" noAdjustHandles="1" noChangeArrowheads="1" noChangeShapeType="1" noTextEdit="1"/>
              </p:cNvSpPr>
              <p:nvPr/>
            </p:nvSpPr>
            <p:spPr>
              <a:xfrm>
                <a:off x="3134360" y="1250251"/>
                <a:ext cx="2875280" cy="914400"/>
              </a:xfrm>
              <a:prstGeom prst="rect">
                <a:avLst/>
              </a:prstGeom>
              <a:blipFill>
                <a:blip r:embed="rId4"/>
                <a:stretch>
                  <a:fillRect l="-8333"/>
                </a:stretch>
              </a:blipFill>
            </p:spPr>
            <p:txBody>
              <a:bodyPr/>
              <a:lstStyle/>
              <a:p>
                <a:r>
                  <a:rPr lang="en-KR">
                    <a:noFill/>
                  </a:rPr>
                  <a:t> </a:t>
                </a:r>
              </a:p>
            </p:txBody>
          </p:sp>
        </mc:Fallback>
      </mc:AlternateContent>
    </p:spTree>
    <p:extLst>
      <p:ext uri="{BB962C8B-B14F-4D97-AF65-F5344CB8AC3E}">
        <p14:creationId xmlns:p14="http://schemas.microsoft.com/office/powerpoint/2010/main" val="62258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5" name="Google Shape;275;p24"/>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Converting ”global” into “regional” attack</a:t>
            </a:r>
            <a:endParaRPr lang="en-GB" sz="2900" dirty="0">
              <a:sym typeface="Ubuntu Light"/>
            </a:endParaRPr>
          </a:p>
        </p:txBody>
      </p:sp>
      <p:pic>
        <p:nvPicPr>
          <p:cNvPr id="8" name="Google Shape;309;p26">
            <a:extLst>
              <a:ext uri="{FF2B5EF4-FFF2-40B4-BE49-F238E27FC236}">
                <a16:creationId xmlns:a16="http://schemas.microsoft.com/office/drawing/2014/main" id="{AF5620CA-7BB6-BA48-A097-F60BCEF4EEB1}"/>
              </a:ext>
            </a:extLst>
          </p:cNvPr>
          <p:cNvPicPr preferRelativeResize="0"/>
          <p:nvPr/>
        </p:nvPicPr>
        <p:blipFill>
          <a:blip r:embed="rId3">
            <a:alphaModFix/>
          </a:blip>
          <a:stretch>
            <a:fillRect/>
          </a:stretch>
        </p:blipFill>
        <p:spPr>
          <a:xfrm>
            <a:off x="1054969" y="2041144"/>
            <a:ext cx="1236000" cy="1236000"/>
          </a:xfrm>
          <a:prstGeom prst="rect">
            <a:avLst/>
          </a:prstGeom>
          <a:noFill/>
          <a:ln>
            <a:noFill/>
          </a:ln>
        </p:spPr>
      </p:pic>
      <p:pic>
        <p:nvPicPr>
          <p:cNvPr id="9" name="Google Shape;310;p26">
            <a:extLst>
              <a:ext uri="{FF2B5EF4-FFF2-40B4-BE49-F238E27FC236}">
                <a16:creationId xmlns:a16="http://schemas.microsoft.com/office/drawing/2014/main" id="{950A840C-0A36-5C45-B134-B521BEFDC220}"/>
              </a:ext>
            </a:extLst>
          </p:cNvPr>
          <p:cNvPicPr preferRelativeResize="0"/>
          <p:nvPr/>
        </p:nvPicPr>
        <p:blipFill>
          <a:blip r:embed="rId4">
            <a:alphaModFix/>
          </a:blip>
          <a:stretch>
            <a:fillRect/>
          </a:stretch>
        </p:blipFill>
        <p:spPr>
          <a:xfrm>
            <a:off x="6795788" y="2019282"/>
            <a:ext cx="1279706" cy="1279706"/>
          </a:xfrm>
          <a:prstGeom prst="rect">
            <a:avLst/>
          </a:prstGeom>
          <a:noFill/>
          <a:ln>
            <a:noFill/>
          </a:ln>
        </p:spPr>
      </p:pic>
      <p:pic>
        <p:nvPicPr>
          <p:cNvPr id="10" name="Google Shape;311;p26">
            <a:extLst>
              <a:ext uri="{FF2B5EF4-FFF2-40B4-BE49-F238E27FC236}">
                <a16:creationId xmlns:a16="http://schemas.microsoft.com/office/drawing/2014/main" id="{CB58B51E-2E68-FD4F-BB8D-7317FB9837D5}"/>
              </a:ext>
            </a:extLst>
          </p:cNvPr>
          <p:cNvPicPr preferRelativeResize="0"/>
          <p:nvPr/>
        </p:nvPicPr>
        <p:blipFill>
          <a:blip r:embed="rId5">
            <a:alphaModFix/>
          </a:blip>
          <a:stretch>
            <a:fillRect/>
          </a:stretch>
        </p:blipFill>
        <p:spPr>
          <a:xfrm>
            <a:off x="4749817" y="2041144"/>
            <a:ext cx="1279706" cy="1279706"/>
          </a:xfrm>
          <a:prstGeom prst="rect">
            <a:avLst/>
          </a:prstGeom>
          <a:noFill/>
          <a:ln>
            <a:noFill/>
          </a:ln>
        </p:spPr>
      </p:pic>
      <p:pic>
        <p:nvPicPr>
          <p:cNvPr id="11" name="Google Shape;312;p26">
            <a:extLst>
              <a:ext uri="{FF2B5EF4-FFF2-40B4-BE49-F238E27FC236}">
                <a16:creationId xmlns:a16="http://schemas.microsoft.com/office/drawing/2014/main" id="{6F3F2E02-F43B-494E-B32E-7E79041C854B}"/>
              </a:ext>
            </a:extLst>
          </p:cNvPr>
          <p:cNvPicPr preferRelativeResize="0"/>
          <p:nvPr/>
        </p:nvPicPr>
        <p:blipFill>
          <a:blip r:embed="rId6">
            <a:alphaModFix/>
          </a:blip>
          <a:stretch>
            <a:fillRect/>
          </a:stretch>
        </p:blipFill>
        <p:spPr>
          <a:xfrm>
            <a:off x="2989613" y="2042476"/>
            <a:ext cx="1279706" cy="1279706"/>
          </a:xfrm>
          <a:prstGeom prst="rect">
            <a:avLst/>
          </a:prstGeom>
          <a:noFill/>
          <a:ln>
            <a:noFill/>
          </a:ln>
        </p:spPr>
      </p:pic>
      <p:sp>
        <p:nvSpPr>
          <p:cNvPr id="12" name="Google Shape;313;p26">
            <a:extLst>
              <a:ext uri="{FF2B5EF4-FFF2-40B4-BE49-F238E27FC236}">
                <a16:creationId xmlns:a16="http://schemas.microsoft.com/office/drawing/2014/main" id="{B0CCA393-CAE1-9B48-AC66-ACC17917EC2F}"/>
              </a:ext>
            </a:extLst>
          </p:cNvPr>
          <p:cNvSpPr txBox="1"/>
          <p:nvPr/>
        </p:nvSpPr>
        <p:spPr>
          <a:xfrm rot="-1252">
            <a:off x="1054931" y="3402225"/>
            <a:ext cx="1235925"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Initial image</a:t>
            </a:r>
            <a:endParaRPr sz="975">
              <a:solidFill>
                <a:srgbClr val="980000"/>
              </a:solidFill>
              <a:latin typeface="Ubuntu Light"/>
              <a:ea typeface="Ubuntu Light"/>
              <a:cs typeface="Ubuntu Light"/>
              <a:sym typeface="Ubuntu Light"/>
            </a:endParaRPr>
          </a:p>
        </p:txBody>
      </p:sp>
      <p:sp>
        <p:nvSpPr>
          <p:cNvPr id="13" name="Google Shape;314;p26">
            <a:extLst>
              <a:ext uri="{FF2B5EF4-FFF2-40B4-BE49-F238E27FC236}">
                <a16:creationId xmlns:a16="http://schemas.microsoft.com/office/drawing/2014/main" id="{7D50BC36-9580-2C41-9A3F-DD9C1E995502}"/>
              </a:ext>
            </a:extLst>
          </p:cNvPr>
          <p:cNvSpPr txBox="1"/>
          <p:nvPr/>
        </p:nvSpPr>
        <p:spPr>
          <a:xfrm rot="-1209">
            <a:off x="2989556" y="3402225"/>
            <a:ext cx="1279800"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Perturbation</a:t>
            </a:r>
            <a:endParaRPr sz="975">
              <a:solidFill>
                <a:srgbClr val="980000"/>
              </a:solidFill>
              <a:latin typeface="Ubuntu Light"/>
              <a:ea typeface="Ubuntu Light"/>
              <a:cs typeface="Ubuntu Light"/>
              <a:sym typeface="Ubuntu Light"/>
            </a:endParaRPr>
          </a:p>
        </p:txBody>
      </p:sp>
      <p:sp>
        <p:nvSpPr>
          <p:cNvPr id="15" name="Google Shape;315;p26">
            <a:extLst>
              <a:ext uri="{FF2B5EF4-FFF2-40B4-BE49-F238E27FC236}">
                <a16:creationId xmlns:a16="http://schemas.microsoft.com/office/drawing/2014/main" id="{DD64113A-2CAD-0640-B8B3-01DF75C21926}"/>
              </a:ext>
            </a:extLst>
          </p:cNvPr>
          <p:cNvSpPr txBox="1"/>
          <p:nvPr/>
        </p:nvSpPr>
        <p:spPr>
          <a:xfrm rot="-1209">
            <a:off x="4749750" y="3402225"/>
            <a:ext cx="1279800"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Localization</a:t>
            </a:r>
            <a:endParaRPr sz="975">
              <a:solidFill>
                <a:srgbClr val="980000"/>
              </a:solidFill>
              <a:latin typeface="Ubuntu Light"/>
              <a:ea typeface="Ubuntu Light"/>
              <a:cs typeface="Ubuntu Light"/>
              <a:sym typeface="Ubuntu Light"/>
            </a:endParaRPr>
          </a:p>
        </p:txBody>
      </p:sp>
      <p:sp>
        <p:nvSpPr>
          <p:cNvPr id="16" name="Google Shape;316;p26">
            <a:extLst>
              <a:ext uri="{FF2B5EF4-FFF2-40B4-BE49-F238E27FC236}">
                <a16:creationId xmlns:a16="http://schemas.microsoft.com/office/drawing/2014/main" id="{D9C7E7B8-A46A-F14C-A7D9-BCFFD2133FFD}"/>
              </a:ext>
            </a:extLst>
          </p:cNvPr>
          <p:cNvSpPr txBox="1"/>
          <p:nvPr/>
        </p:nvSpPr>
        <p:spPr>
          <a:xfrm rot="-1209">
            <a:off x="6795863" y="3402225"/>
            <a:ext cx="1279800"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Adversarial image</a:t>
            </a:r>
            <a:endParaRPr sz="975">
              <a:solidFill>
                <a:srgbClr val="980000"/>
              </a:solidFill>
              <a:latin typeface="Ubuntu Light"/>
              <a:ea typeface="Ubuntu Light"/>
              <a:cs typeface="Ubuntu Light"/>
              <a:sym typeface="Ubuntu Light"/>
            </a:endParaRPr>
          </a:p>
        </p:txBody>
      </p:sp>
      <p:sp>
        <p:nvSpPr>
          <p:cNvPr id="17" name="Google Shape;317;p26">
            <a:extLst>
              <a:ext uri="{FF2B5EF4-FFF2-40B4-BE49-F238E27FC236}">
                <a16:creationId xmlns:a16="http://schemas.microsoft.com/office/drawing/2014/main" id="{4E3566D8-E70E-4249-9DE1-0847A4E140B3}"/>
              </a:ext>
            </a:extLst>
          </p:cNvPr>
          <p:cNvSpPr txBox="1"/>
          <p:nvPr/>
        </p:nvSpPr>
        <p:spPr>
          <a:xfrm>
            <a:off x="4274447" y="2507306"/>
            <a:ext cx="470250" cy="393750"/>
          </a:xfrm>
          <a:prstGeom prst="rect">
            <a:avLst/>
          </a:prstGeom>
          <a:noFill/>
          <a:ln>
            <a:noFill/>
          </a:ln>
        </p:spPr>
        <p:txBody>
          <a:bodyPr spcFirstLastPara="1" wrap="square" lIns="68569" tIns="68569" rIns="68569" bIns="68569" anchor="ctr" anchorCtr="0">
            <a:noAutofit/>
          </a:bodyPr>
          <a:lstStyle/>
          <a:p>
            <a:pPr algn="ctr"/>
            <a:r>
              <a:rPr lang="en-GB" sz="2250" dirty="0">
                <a:solidFill>
                  <a:schemeClr val="dk1"/>
                </a:solidFill>
              </a:rPr>
              <a:t>⊙</a:t>
            </a:r>
            <a:endParaRPr sz="2325" dirty="0"/>
          </a:p>
        </p:txBody>
      </p:sp>
      <p:sp>
        <p:nvSpPr>
          <p:cNvPr id="18" name="Google Shape;318;p26">
            <a:extLst>
              <a:ext uri="{FF2B5EF4-FFF2-40B4-BE49-F238E27FC236}">
                <a16:creationId xmlns:a16="http://schemas.microsoft.com/office/drawing/2014/main" id="{5289890D-0FF7-6244-937A-03E9F5D63B92}"/>
              </a:ext>
            </a:extLst>
          </p:cNvPr>
          <p:cNvSpPr txBox="1"/>
          <p:nvPr/>
        </p:nvSpPr>
        <p:spPr>
          <a:xfrm>
            <a:off x="2334629" y="2485454"/>
            <a:ext cx="470250" cy="393750"/>
          </a:xfrm>
          <a:prstGeom prst="rect">
            <a:avLst/>
          </a:prstGeom>
          <a:noFill/>
          <a:ln>
            <a:noFill/>
          </a:ln>
        </p:spPr>
        <p:txBody>
          <a:bodyPr spcFirstLastPara="1" wrap="square" lIns="68569" tIns="68569" rIns="68569" bIns="68569" anchor="ctr" anchorCtr="0">
            <a:noAutofit/>
          </a:bodyPr>
          <a:lstStyle/>
          <a:p>
            <a:pPr algn="ctr"/>
            <a:r>
              <a:rPr lang="en-GB" sz="2250">
                <a:solidFill>
                  <a:schemeClr val="dk1"/>
                </a:solidFill>
              </a:rPr>
              <a:t>+</a:t>
            </a:r>
            <a:endParaRPr sz="2325"/>
          </a:p>
        </p:txBody>
      </p:sp>
      <p:sp>
        <p:nvSpPr>
          <p:cNvPr id="19" name="Google Shape;319;p26">
            <a:extLst>
              <a:ext uri="{FF2B5EF4-FFF2-40B4-BE49-F238E27FC236}">
                <a16:creationId xmlns:a16="http://schemas.microsoft.com/office/drawing/2014/main" id="{9613696F-2CC6-7841-B9A1-7F1DA307AD0E}"/>
              </a:ext>
            </a:extLst>
          </p:cNvPr>
          <p:cNvSpPr txBox="1"/>
          <p:nvPr/>
        </p:nvSpPr>
        <p:spPr>
          <a:xfrm>
            <a:off x="2560631" y="2224088"/>
            <a:ext cx="470250" cy="878850"/>
          </a:xfrm>
          <a:prstGeom prst="rect">
            <a:avLst/>
          </a:prstGeom>
          <a:noFill/>
          <a:ln>
            <a:noFill/>
          </a:ln>
        </p:spPr>
        <p:txBody>
          <a:bodyPr spcFirstLastPara="1" wrap="square" lIns="68569" tIns="68569" rIns="68569" bIns="68569" anchor="ctr" anchorCtr="0">
            <a:noAutofit/>
          </a:bodyPr>
          <a:lstStyle/>
          <a:p>
            <a:pPr algn="ctr"/>
            <a:r>
              <a:rPr lang="en-GB" sz="3825">
                <a:solidFill>
                  <a:schemeClr val="dk1"/>
                </a:solidFill>
              </a:rPr>
              <a:t>(</a:t>
            </a:r>
            <a:endParaRPr sz="3900"/>
          </a:p>
        </p:txBody>
      </p:sp>
      <p:sp>
        <p:nvSpPr>
          <p:cNvPr id="20" name="Google Shape;320;p26">
            <a:extLst>
              <a:ext uri="{FF2B5EF4-FFF2-40B4-BE49-F238E27FC236}">
                <a16:creationId xmlns:a16="http://schemas.microsoft.com/office/drawing/2014/main" id="{7BE6A57C-973E-E54D-979C-E88755F63404}"/>
              </a:ext>
            </a:extLst>
          </p:cNvPr>
          <p:cNvSpPr txBox="1"/>
          <p:nvPr/>
        </p:nvSpPr>
        <p:spPr>
          <a:xfrm>
            <a:off x="5977500" y="2264756"/>
            <a:ext cx="470250" cy="878850"/>
          </a:xfrm>
          <a:prstGeom prst="rect">
            <a:avLst/>
          </a:prstGeom>
          <a:noFill/>
          <a:ln>
            <a:noFill/>
          </a:ln>
        </p:spPr>
        <p:txBody>
          <a:bodyPr spcFirstLastPara="1" wrap="square" lIns="68569" tIns="68569" rIns="68569" bIns="68569" anchor="ctr" anchorCtr="0">
            <a:noAutofit/>
          </a:bodyPr>
          <a:lstStyle/>
          <a:p>
            <a:pPr algn="ctr"/>
            <a:r>
              <a:rPr lang="en-GB" sz="3825">
                <a:solidFill>
                  <a:schemeClr val="dk1"/>
                </a:solidFill>
              </a:rPr>
              <a:t>)</a:t>
            </a:r>
            <a:endParaRPr sz="3900"/>
          </a:p>
        </p:txBody>
      </p:sp>
      <p:sp>
        <p:nvSpPr>
          <p:cNvPr id="21" name="Google Shape;321;p26">
            <a:extLst>
              <a:ext uri="{FF2B5EF4-FFF2-40B4-BE49-F238E27FC236}">
                <a16:creationId xmlns:a16="http://schemas.microsoft.com/office/drawing/2014/main" id="{EA208F00-C8F3-164B-959F-39DC24B09C57}"/>
              </a:ext>
            </a:extLst>
          </p:cNvPr>
          <p:cNvSpPr/>
          <p:nvPr/>
        </p:nvSpPr>
        <p:spPr>
          <a:xfrm rot="5400000">
            <a:off x="4451588" y="2129981"/>
            <a:ext cx="77625" cy="33021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2" name="Google Shape;322;p26">
            <a:extLst>
              <a:ext uri="{FF2B5EF4-FFF2-40B4-BE49-F238E27FC236}">
                <a16:creationId xmlns:a16="http://schemas.microsoft.com/office/drawing/2014/main" id="{25EE087E-B0DF-9343-B26E-E5846DBE40C2}"/>
              </a:ext>
            </a:extLst>
          </p:cNvPr>
          <p:cNvSpPr txBox="1"/>
          <p:nvPr/>
        </p:nvSpPr>
        <p:spPr>
          <a:xfrm rot="-1504">
            <a:off x="3477000" y="3906200"/>
            <a:ext cx="2057400"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Performed at each iteration</a:t>
            </a:r>
            <a:endParaRPr sz="975">
              <a:solidFill>
                <a:srgbClr val="980000"/>
              </a:solidFill>
              <a:latin typeface="Ubuntu Light"/>
              <a:ea typeface="Ubuntu Light"/>
              <a:cs typeface="Ubuntu Light"/>
              <a:sym typeface="Ubuntu Light"/>
            </a:endParaRPr>
          </a:p>
        </p:txBody>
      </p:sp>
      <p:sp>
        <p:nvSpPr>
          <p:cNvPr id="23" name="Google Shape;323;p26">
            <a:extLst>
              <a:ext uri="{FF2B5EF4-FFF2-40B4-BE49-F238E27FC236}">
                <a16:creationId xmlns:a16="http://schemas.microsoft.com/office/drawing/2014/main" id="{8CB2DA87-2182-E74F-A947-9665741194DC}"/>
              </a:ext>
            </a:extLst>
          </p:cNvPr>
          <p:cNvSpPr txBox="1"/>
          <p:nvPr/>
        </p:nvSpPr>
        <p:spPr>
          <a:xfrm>
            <a:off x="6286500" y="2507297"/>
            <a:ext cx="470250" cy="393750"/>
          </a:xfrm>
          <a:prstGeom prst="rect">
            <a:avLst/>
          </a:prstGeom>
          <a:noFill/>
          <a:ln>
            <a:noFill/>
          </a:ln>
        </p:spPr>
        <p:txBody>
          <a:bodyPr spcFirstLastPara="1" wrap="square" lIns="68569" tIns="68569" rIns="68569" bIns="68569" anchor="ctr" anchorCtr="0">
            <a:noAutofit/>
          </a:bodyPr>
          <a:lstStyle/>
          <a:p>
            <a:pPr algn="ctr"/>
            <a:r>
              <a:rPr lang="en-GB" sz="2250">
                <a:solidFill>
                  <a:schemeClr val="dk1"/>
                </a:solidFill>
              </a:rPr>
              <a:t>=</a:t>
            </a:r>
            <a:endParaRPr sz="2325"/>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9695ECD-B55E-9347-8DD0-0398679D2564}"/>
                  </a:ext>
                </a:extLst>
              </p:cNvPr>
              <p:cNvSpPr/>
              <p:nvPr/>
            </p:nvSpPr>
            <p:spPr>
              <a:xfrm>
                <a:off x="1423914" y="1649950"/>
                <a:ext cx="4979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oMath>
                  </m:oMathPara>
                </a14:m>
                <a:endParaRPr lang="en-KR" dirty="0"/>
              </a:p>
            </p:txBody>
          </p:sp>
        </mc:Choice>
        <mc:Fallback xmlns="">
          <p:sp>
            <p:nvSpPr>
              <p:cNvPr id="4" name="Rectangle 3">
                <a:extLst>
                  <a:ext uri="{FF2B5EF4-FFF2-40B4-BE49-F238E27FC236}">
                    <a16:creationId xmlns:a16="http://schemas.microsoft.com/office/drawing/2014/main" id="{B9695ECD-B55E-9347-8DD0-0398679D2564}"/>
                  </a:ext>
                </a:extLst>
              </p:cNvPr>
              <p:cNvSpPr>
                <a:spLocks noRot="1" noChangeAspect="1" noMove="1" noResize="1" noEditPoints="1" noAdjustHandles="1" noChangeArrowheads="1" noChangeShapeType="1" noTextEdit="1"/>
              </p:cNvSpPr>
              <p:nvPr/>
            </p:nvSpPr>
            <p:spPr>
              <a:xfrm>
                <a:off x="1423914" y="1649950"/>
                <a:ext cx="497957" cy="369332"/>
              </a:xfrm>
              <a:prstGeom prst="rect">
                <a:avLst/>
              </a:prstGeom>
              <a:blipFill>
                <a:blip r:embed="rId7"/>
                <a:stretch>
                  <a:fillRect/>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4F9E5D5-6E96-834C-B17C-3454A4B08BB7}"/>
                  </a:ext>
                </a:extLst>
              </p:cNvPr>
              <p:cNvSpPr/>
              <p:nvPr/>
            </p:nvSpPr>
            <p:spPr>
              <a:xfrm>
                <a:off x="3401156" y="1649950"/>
                <a:ext cx="4566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m:t>
                          </m:r>
                        </m:sub>
                      </m:sSub>
                    </m:oMath>
                  </m:oMathPara>
                </a14:m>
                <a:endParaRPr lang="en-KR" dirty="0"/>
              </a:p>
            </p:txBody>
          </p:sp>
        </mc:Choice>
        <mc:Fallback xmlns="">
          <p:sp>
            <p:nvSpPr>
              <p:cNvPr id="5" name="Rectangle 4">
                <a:extLst>
                  <a:ext uri="{FF2B5EF4-FFF2-40B4-BE49-F238E27FC236}">
                    <a16:creationId xmlns:a16="http://schemas.microsoft.com/office/drawing/2014/main" id="{64F9E5D5-6E96-834C-B17C-3454A4B08BB7}"/>
                  </a:ext>
                </a:extLst>
              </p:cNvPr>
              <p:cNvSpPr>
                <a:spLocks noRot="1" noChangeAspect="1" noMove="1" noResize="1" noEditPoints="1" noAdjustHandles="1" noChangeArrowheads="1" noChangeShapeType="1" noTextEdit="1"/>
              </p:cNvSpPr>
              <p:nvPr/>
            </p:nvSpPr>
            <p:spPr>
              <a:xfrm>
                <a:off x="3401156" y="1649950"/>
                <a:ext cx="456600" cy="369332"/>
              </a:xfrm>
              <a:prstGeom prst="rect">
                <a:avLst/>
              </a:prstGeom>
              <a:blipFill>
                <a:blip r:embed="rId8"/>
                <a:stretch>
                  <a:fillRect/>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15BFF7E-0166-D24D-8DB1-138443588ED8}"/>
                  </a:ext>
                </a:extLst>
              </p:cNvPr>
              <p:cNvSpPr/>
              <p:nvPr/>
            </p:nvSpPr>
            <p:spPr>
              <a:xfrm>
                <a:off x="5206779" y="1662638"/>
                <a:ext cx="36574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𝐿</m:t>
                      </m:r>
                    </m:oMath>
                  </m:oMathPara>
                </a14:m>
                <a:endParaRPr lang="en-KR" dirty="0"/>
              </a:p>
            </p:txBody>
          </p:sp>
        </mc:Choice>
        <mc:Fallback xmlns="">
          <p:sp>
            <p:nvSpPr>
              <p:cNvPr id="6" name="Rectangle 5">
                <a:extLst>
                  <a:ext uri="{FF2B5EF4-FFF2-40B4-BE49-F238E27FC236}">
                    <a16:creationId xmlns:a16="http://schemas.microsoft.com/office/drawing/2014/main" id="{A15BFF7E-0166-D24D-8DB1-138443588ED8}"/>
                  </a:ext>
                </a:extLst>
              </p:cNvPr>
              <p:cNvSpPr>
                <a:spLocks noRot="1" noChangeAspect="1" noMove="1" noResize="1" noEditPoints="1" noAdjustHandles="1" noChangeArrowheads="1" noChangeShapeType="1" noTextEdit="1"/>
              </p:cNvSpPr>
              <p:nvPr/>
            </p:nvSpPr>
            <p:spPr>
              <a:xfrm>
                <a:off x="5206779" y="1662638"/>
                <a:ext cx="365741" cy="369332"/>
              </a:xfrm>
              <a:prstGeom prst="rect">
                <a:avLst/>
              </a:prstGeom>
              <a:blipFill>
                <a:blip r:embed="rId9"/>
                <a:stretch>
                  <a:fillRect/>
                </a:stretch>
              </a:blipFill>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DBA3303-EB1C-9046-9EC9-129E527B1788}"/>
                  </a:ext>
                </a:extLst>
              </p:cNvPr>
              <p:cNvSpPr/>
              <p:nvPr/>
            </p:nvSpPr>
            <p:spPr>
              <a:xfrm>
                <a:off x="7076857" y="1649950"/>
                <a:ext cx="7175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r>
                            <a:rPr lang="en-US" i="1">
                              <a:latin typeface="Cambria Math" panose="02040503050406030204" pitchFamily="18" charset="0"/>
                            </a:rPr>
                            <m:t>+1</m:t>
                          </m:r>
                        </m:sub>
                      </m:sSub>
                    </m:oMath>
                  </m:oMathPara>
                </a14:m>
                <a:endParaRPr lang="en-KR" dirty="0"/>
              </a:p>
            </p:txBody>
          </p:sp>
        </mc:Choice>
        <mc:Fallback xmlns="">
          <p:sp>
            <p:nvSpPr>
              <p:cNvPr id="7" name="Rectangle 6">
                <a:extLst>
                  <a:ext uri="{FF2B5EF4-FFF2-40B4-BE49-F238E27FC236}">
                    <a16:creationId xmlns:a16="http://schemas.microsoft.com/office/drawing/2014/main" id="{6DBA3303-EB1C-9046-9EC9-129E527B1788}"/>
                  </a:ext>
                </a:extLst>
              </p:cNvPr>
              <p:cNvSpPr>
                <a:spLocks noRot="1" noChangeAspect="1" noMove="1" noResize="1" noEditPoints="1" noAdjustHandles="1" noChangeArrowheads="1" noChangeShapeType="1" noTextEdit="1"/>
              </p:cNvSpPr>
              <p:nvPr/>
            </p:nvSpPr>
            <p:spPr>
              <a:xfrm>
                <a:off x="7076857" y="1649950"/>
                <a:ext cx="717568" cy="369332"/>
              </a:xfrm>
              <a:prstGeom prst="rect">
                <a:avLst/>
              </a:prstGeom>
              <a:blipFill>
                <a:blip r:embed="rId10"/>
                <a:stretch>
                  <a:fillRect/>
                </a:stretch>
              </a:blipFill>
            </p:spPr>
            <p:txBody>
              <a:bodyPr/>
              <a:lstStyle/>
              <a:p>
                <a:r>
                  <a:rPr lang="en-KR">
                    <a:noFill/>
                  </a:rPr>
                  <a:t> </a:t>
                </a:r>
              </a:p>
            </p:txBody>
          </p:sp>
        </mc:Fallback>
      </mc:AlternateContent>
    </p:spTree>
    <p:extLst>
      <p:ext uri="{BB962C8B-B14F-4D97-AF65-F5344CB8AC3E}">
        <p14:creationId xmlns:p14="http://schemas.microsoft.com/office/powerpoint/2010/main" val="236450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5" name="Google Shape;275;p24"/>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Converting ”global” into “regional” attack</a:t>
            </a:r>
            <a:endParaRPr lang="en-GB" sz="2900" dirty="0">
              <a:sym typeface="Ubuntu Light"/>
            </a:endParaRPr>
          </a:p>
        </p:txBody>
      </p:sp>
      <p:pic>
        <p:nvPicPr>
          <p:cNvPr id="24" name="Google Shape;337;p27">
            <a:extLst>
              <a:ext uri="{FF2B5EF4-FFF2-40B4-BE49-F238E27FC236}">
                <a16:creationId xmlns:a16="http://schemas.microsoft.com/office/drawing/2014/main" id="{5F578A29-FD0D-7E46-A413-0DD574C15DEF}"/>
              </a:ext>
            </a:extLst>
          </p:cNvPr>
          <p:cNvPicPr preferRelativeResize="0"/>
          <p:nvPr/>
        </p:nvPicPr>
        <p:blipFill>
          <a:blip r:embed="rId3">
            <a:alphaModFix/>
          </a:blip>
          <a:stretch>
            <a:fillRect/>
          </a:stretch>
        </p:blipFill>
        <p:spPr>
          <a:xfrm>
            <a:off x="1138880" y="1830358"/>
            <a:ext cx="1687224" cy="1691231"/>
          </a:xfrm>
          <a:prstGeom prst="rect">
            <a:avLst/>
          </a:prstGeom>
          <a:noFill/>
          <a:ln>
            <a:noFill/>
          </a:ln>
        </p:spPr>
      </p:pic>
      <p:pic>
        <p:nvPicPr>
          <p:cNvPr id="25" name="Google Shape;338;p27">
            <a:extLst>
              <a:ext uri="{FF2B5EF4-FFF2-40B4-BE49-F238E27FC236}">
                <a16:creationId xmlns:a16="http://schemas.microsoft.com/office/drawing/2014/main" id="{B5C2E1C5-5F3B-CE42-BD86-BE30431A64CF}"/>
              </a:ext>
            </a:extLst>
          </p:cNvPr>
          <p:cNvPicPr preferRelativeResize="0"/>
          <p:nvPr/>
        </p:nvPicPr>
        <p:blipFill>
          <a:blip r:embed="rId4">
            <a:alphaModFix/>
          </a:blip>
          <a:stretch>
            <a:fillRect/>
          </a:stretch>
        </p:blipFill>
        <p:spPr>
          <a:xfrm>
            <a:off x="5095013" y="1498446"/>
            <a:ext cx="2838362" cy="2457449"/>
          </a:xfrm>
          <a:prstGeom prst="rect">
            <a:avLst/>
          </a:prstGeom>
          <a:noFill/>
          <a:ln>
            <a:noFill/>
          </a:ln>
        </p:spPr>
      </p:pic>
      <p:pic>
        <p:nvPicPr>
          <p:cNvPr id="26" name="Google Shape;339;p27">
            <a:extLst>
              <a:ext uri="{FF2B5EF4-FFF2-40B4-BE49-F238E27FC236}">
                <a16:creationId xmlns:a16="http://schemas.microsoft.com/office/drawing/2014/main" id="{A98755B8-5202-F846-A277-DE25313C6E42}"/>
              </a:ext>
            </a:extLst>
          </p:cNvPr>
          <p:cNvPicPr preferRelativeResize="0"/>
          <p:nvPr/>
        </p:nvPicPr>
        <p:blipFill>
          <a:blip r:embed="rId5">
            <a:alphaModFix/>
          </a:blip>
          <a:stretch>
            <a:fillRect/>
          </a:stretch>
        </p:blipFill>
        <p:spPr>
          <a:xfrm>
            <a:off x="3187660" y="1802156"/>
            <a:ext cx="1653816" cy="1747640"/>
          </a:xfrm>
          <a:prstGeom prst="rect">
            <a:avLst/>
          </a:prstGeom>
          <a:noFill/>
          <a:ln>
            <a:noFill/>
          </a:ln>
        </p:spPr>
      </p:pic>
      <p:sp>
        <p:nvSpPr>
          <p:cNvPr id="27" name="Google Shape;340;p27">
            <a:extLst>
              <a:ext uri="{FF2B5EF4-FFF2-40B4-BE49-F238E27FC236}">
                <a16:creationId xmlns:a16="http://schemas.microsoft.com/office/drawing/2014/main" id="{515C4262-8BE2-6546-8005-08FBAD050CE3}"/>
              </a:ext>
            </a:extLst>
          </p:cNvPr>
          <p:cNvSpPr txBox="1"/>
          <p:nvPr/>
        </p:nvSpPr>
        <p:spPr>
          <a:xfrm rot="-1375">
            <a:off x="1138969" y="3610877"/>
            <a:ext cx="1687050"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Initial image</a:t>
            </a:r>
            <a:endParaRPr sz="975">
              <a:solidFill>
                <a:srgbClr val="980000"/>
              </a:solidFill>
              <a:latin typeface="Ubuntu Light"/>
              <a:ea typeface="Ubuntu Light"/>
              <a:cs typeface="Ubuntu Light"/>
              <a:sym typeface="Ubuntu Light"/>
            </a:endParaRPr>
          </a:p>
        </p:txBody>
      </p:sp>
      <p:sp>
        <p:nvSpPr>
          <p:cNvPr id="28" name="Google Shape;341;p27">
            <a:extLst>
              <a:ext uri="{FF2B5EF4-FFF2-40B4-BE49-F238E27FC236}">
                <a16:creationId xmlns:a16="http://schemas.microsoft.com/office/drawing/2014/main" id="{A34C94EB-3363-B647-A9BC-06C86BC772CE}"/>
              </a:ext>
            </a:extLst>
          </p:cNvPr>
          <p:cNvSpPr txBox="1"/>
          <p:nvPr/>
        </p:nvSpPr>
        <p:spPr>
          <a:xfrm rot="-1403">
            <a:off x="3187575" y="3611530"/>
            <a:ext cx="1653975" cy="31770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Localization</a:t>
            </a:r>
            <a:endParaRPr sz="975">
              <a:solidFill>
                <a:srgbClr val="980000"/>
              </a:solidFill>
              <a:latin typeface="Ubuntu Light"/>
              <a:ea typeface="Ubuntu Light"/>
              <a:cs typeface="Ubuntu Light"/>
              <a:sym typeface="Ubuntu Light"/>
            </a:endParaRPr>
          </a:p>
        </p:txBody>
      </p:sp>
    </p:spTree>
    <p:extLst>
      <p:ext uri="{BB962C8B-B14F-4D97-AF65-F5344CB8AC3E}">
        <p14:creationId xmlns:p14="http://schemas.microsoft.com/office/powerpoint/2010/main" val="178999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22" name="Google Shape;122;p15"/>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ym typeface="Arial"/>
              </a:rPr>
              <a:t>Machine learning is a field of </a:t>
            </a:r>
            <a:r>
              <a:rPr lang="en-GB" sz="2800" dirty="0">
                <a:solidFill>
                  <a:schemeClr val="accent5"/>
                </a:solidFill>
                <a:sym typeface="Arial"/>
              </a:rPr>
              <a:t>computer science</a:t>
            </a:r>
            <a:r>
              <a:rPr lang="en-GB" sz="2800" dirty="0">
                <a:sym typeface="Arial"/>
              </a:rPr>
              <a:t> that uses </a:t>
            </a:r>
            <a:r>
              <a:rPr lang="en-GB" sz="2800" dirty="0">
                <a:solidFill>
                  <a:schemeClr val="accent5"/>
                </a:solidFill>
                <a:sym typeface="Arial"/>
              </a:rPr>
              <a:t>statistical techniques</a:t>
            </a:r>
            <a:r>
              <a:rPr lang="en-GB" sz="2800" dirty="0">
                <a:sym typeface="Arial"/>
              </a:rPr>
              <a:t> to give computer systems the ability to </a:t>
            </a:r>
            <a:r>
              <a:rPr lang="en-GB" sz="2800" dirty="0">
                <a:solidFill>
                  <a:schemeClr val="accent5"/>
                </a:solidFill>
                <a:sym typeface="Arial"/>
              </a:rPr>
              <a:t>‘learn’ from data</a:t>
            </a:r>
            <a:r>
              <a:rPr lang="en-GB" sz="2800" dirty="0">
                <a:sym typeface="Arial"/>
              </a:rPr>
              <a:t>, without being explicitly programmed</a:t>
            </a:r>
          </a:p>
          <a:p>
            <a:endParaRPr lang="en-GB" dirty="0">
              <a:sym typeface="Arial"/>
            </a:endParaRPr>
          </a:p>
          <a:p>
            <a:endParaRPr lang="en-GB" dirty="0">
              <a:sym typeface="Arial"/>
            </a:endParaRPr>
          </a:p>
        </p:txBody>
      </p:sp>
      <p:sp>
        <p:nvSpPr>
          <p:cNvPr id="118" name="Google Shape;118;p15"/>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t>Machine learning</a:t>
            </a:r>
          </a:p>
        </p:txBody>
      </p:sp>
    </p:spTree>
    <p:extLst>
      <p:ext uri="{BB962C8B-B14F-4D97-AF65-F5344CB8AC3E}">
        <p14:creationId xmlns:p14="http://schemas.microsoft.com/office/powerpoint/2010/main" val="197125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6" name="Google Shape;356;p28"/>
          <p:cNvSpPr txBox="1">
            <a:spLocks noGrp="1"/>
          </p:cNvSpPr>
          <p:nvPr>
            <p:ph idx="1"/>
          </p:nvPr>
        </p:nvSpPr>
        <p:spPr>
          <a:xfrm>
            <a:off x="4144195" y="1278175"/>
            <a:ext cx="4465072" cy="3370863"/>
          </a:xfrm>
          <a:noFill/>
          <a:ln>
            <a:noFill/>
          </a:ln>
        </p:spPr>
        <p:txBody>
          <a:bodyPr spcFirstLastPara="1" vert="horz" wrap="square" lIns="68569" tIns="34275" rIns="68569" bIns="34275" rtlCol="0" anchor="t" anchorCtr="0">
            <a:noAutofit/>
          </a:bodyPr>
          <a:lstStyle/>
          <a:p>
            <a:r>
              <a:rPr lang="en-GB" sz="2800" dirty="0">
                <a:sym typeface="Ubuntu Light"/>
              </a:rPr>
              <a:t>3 perturbation regions, each 3 different settings</a:t>
            </a:r>
          </a:p>
          <a:p>
            <a:pPr lvl="1"/>
            <a:r>
              <a:rPr lang="en-GB" sz="2400" dirty="0" err="1">
                <a:sym typeface="Ubuntu Light"/>
              </a:rPr>
              <a:t>Center</a:t>
            </a:r>
            <a:r>
              <a:rPr lang="en-GB" sz="2400" dirty="0">
                <a:sym typeface="Ubuntu Light"/>
              </a:rPr>
              <a:t> square localization </a:t>
            </a:r>
            <a:r>
              <a:rPr lang="en-GB" sz="2000" dirty="0">
                <a:sym typeface="Ubuntu Light"/>
              </a:rPr>
              <a:t>(length 90px, 120px, 150px)</a:t>
            </a:r>
          </a:p>
          <a:p>
            <a:pPr lvl="1"/>
            <a:r>
              <a:rPr lang="en-GB" sz="2400" dirty="0">
                <a:sym typeface="Ubuntu Light"/>
              </a:rPr>
              <a:t>Random localization</a:t>
            </a:r>
            <a:br>
              <a:rPr lang="en-GB" sz="2400" dirty="0">
                <a:sym typeface="Ubuntu Light"/>
              </a:rPr>
            </a:br>
            <a:r>
              <a:rPr lang="en-GB" sz="2000" dirty="0">
                <a:sym typeface="Ubuntu Light"/>
              </a:rPr>
              <a:t>(17%, 28%, 45% of pixels)</a:t>
            </a:r>
          </a:p>
          <a:p>
            <a:pPr lvl="1"/>
            <a:r>
              <a:rPr lang="en-GB" sz="2400" dirty="0">
                <a:sym typeface="Ubuntu Light"/>
              </a:rPr>
              <a:t>Outer frame localization</a:t>
            </a:r>
            <a:br>
              <a:rPr lang="en-GB" sz="2400" dirty="0">
                <a:sym typeface="Ubuntu Light"/>
              </a:rPr>
            </a:br>
            <a:r>
              <a:rPr lang="en-GB" sz="2000" dirty="0">
                <a:sym typeface="Ubuntu Light"/>
              </a:rPr>
              <a:t>(length 20px, 34px, 58px)</a:t>
            </a:r>
          </a:p>
        </p:txBody>
      </p:sp>
      <p:sp>
        <p:nvSpPr>
          <p:cNvPr id="354" name="Google Shape;354;p28"/>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Selected regions for evaluation</a:t>
            </a:r>
            <a:endParaRPr lang="en-GB" sz="2900" dirty="0">
              <a:sym typeface="Ubuntu Light"/>
            </a:endParaRPr>
          </a:p>
        </p:txBody>
      </p:sp>
      <p:pic>
        <p:nvPicPr>
          <p:cNvPr id="355" name="Google Shape;355;p28"/>
          <p:cNvPicPr preferRelativeResize="0"/>
          <p:nvPr/>
        </p:nvPicPr>
        <p:blipFill>
          <a:blip r:embed="rId3">
            <a:alphaModFix/>
          </a:blip>
          <a:stretch>
            <a:fillRect/>
          </a:stretch>
        </p:blipFill>
        <p:spPr>
          <a:xfrm>
            <a:off x="548770" y="1395037"/>
            <a:ext cx="3681600" cy="3456998"/>
          </a:xfrm>
          <a:prstGeom prst="rect">
            <a:avLst/>
          </a:prstGeom>
          <a:noFill/>
          <a:ln>
            <a:noFill/>
          </a:ln>
        </p:spPr>
      </p:pic>
      <p:sp>
        <p:nvSpPr>
          <p:cNvPr id="358" name="Google Shape;358;p28"/>
          <p:cNvSpPr/>
          <p:nvPr/>
        </p:nvSpPr>
        <p:spPr>
          <a:xfrm>
            <a:off x="3226420" y="1441294"/>
            <a:ext cx="917775" cy="3428325"/>
          </a:xfrm>
          <a:prstGeom prst="rect">
            <a:avLst/>
          </a:prstGeom>
          <a:noFill/>
          <a:ln w="9525" cap="flat" cmpd="sng">
            <a:solidFill>
              <a:srgbClr val="FFE59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59" name="Google Shape;359;p28"/>
          <p:cNvSpPr/>
          <p:nvPr/>
        </p:nvSpPr>
        <p:spPr>
          <a:xfrm>
            <a:off x="2308645" y="1441294"/>
            <a:ext cx="917775" cy="3428325"/>
          </a:xfrm>
          <a:prstGeom prst="rect">
            <a:avLst/>
          </a:prstGeom>
          <a:noFill/>
          <a:ln w="9525" cap="flat" cmpd="sng">
            <a:solidFill>
              <a:srgbClr val="FF99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60" name="Google Shape;360;p28"/>
          <p:cNvSpPr/>
          <p:nvPr/>
        </p:nvSpPr>
        <p:spPr>
          <a:xfrm>
            <a:off x="1390870" y="1441294"/>
            <a:ext cx="917775" cy="3428325"/>
          </a:xfrm>
          <a:prstGeom prst="rect">
            <a:avLst/>
          </a:prstGeom>
          <a:noFill/>
          <a:ln w="9525" cap="flat" cmpd="sng">
            <a:solidFill>
              <a:srgbClr val="99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9"/>
                                        </p:tgtEl>
                                        <p:attrNameLst>
                                          <p:attrName>style.visibility</p:attrName>
                                        </p:attrNameLst>
                                      </p:cBhvr>
                                      <p:to>
                                        <p:strVal val="visible"/>
                                      </p:to>
                                    </p:set>
                                    <p:animEffect transition="in" filter="fade">
                                      <p:cBhvr>
                                        <p:cTn id="12" dur="1000"/>
                                        <p:tgtEl>
                                          <p:spTgt spid="3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8"/>
                                        </p:tgtEl>
                                        <p:attrNameLst>
                                          <p:attrName>style.visibility</p:attrName>
                                        </p:attrNameLst>
                                      </p:cBhvr>
                                      <p:to>
                                        <p:strVal val="visible"/>
                                      </p:to>
                                    </p:set>
                                    <p:animEffect transition="in" filter="fade">
                                      <p:cBhvr>
                                        <p:cTn id="17"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80" name="Google Shape;380;p29"/>
              <p:cNvSpPr txBox="1">
                <a:spLocks noGrp="1"/>
              </p:cNvSpPr>
              <p:nvPr>
                <p:ph idx="1"/>
              </p:nvPr>
            </p:nvSpPr>
            <p:spPr>
              <a:xfrm>
                <a:off x="457200" y="1275227"/>
                <a:ext cx="5120640" cy="3428140"/>
              </a:xfrm>
              <a:noFill/>
              <a:ln>
                <a:noFill/>
              </a:ln>
            </p:spPr>
            <p:txBody>
              <a:bodyPr spcFirstLastPara="1" vert="horz" wrap="square" lIns="68569" tIns="34275" rIns="68569" bIns="34275" rtlCol="0" anchor="t" anchorCtr="0">
                <a:noAutofit/>
              </a:bodyPr>
              <a:lstStyle/>
              <a:p>
                <a14:m>
                  <m:oMath xmlns:m="http://schemas.openxmlformats.org/officeDocument/2006/math">
                    <m:sSub>
                      <m:sSubPr>
                        <m:ctrlPr>
                          <a:rPr lang="en-US" sz="2800" b="0" i="1" smtClean="0">
                            <a:latin typeface="Cambria Math" panose="02040503050406030204" pitchFamily="18" charset="0"/>
                            <a:sym typeface="Ubuntu Light"/>
                          </a:rPr>
                        </m:ctrlPr>
                      </m:sSubPr>
                      <m:e>
                        <m:r>
                          <a:rPr lang="en-US" sz="2800" b="0" i="1" smtClean="0">
                            <a:latin typeface="Cambria Math" panose="02040503050406030204" pitchFamily="18" charset="0"/>
                            <a:sym typeface="Ubuntu Light"/>
                          </a:rPr>
                          <m:t>𝐿</m:t>
                        </m:r>
                      </m:e>
                      <m:sub>
                        <m:r>
                          <a:rPr lang="en-US" sz="2800" b="0" i="1" smtClean="0">
                            <a:latin typeface="Cambria Math" panose="02040503050406030204" pitchFamily="18" charset="0"/>
                            <a:sym typeface="Ubuntu Light"/>
                          </a:rPr>
                          <m:t>0</m:t>
                        </m:r>
                      </m:sub>
                    </m:sSub>
                  </m:oMath>
                </a14:m>
                <a:r>
                  <a:rPr lang="en-GB" sz="2800" dirty="0">
                    <a:sym typeface="Ubuntu Light"/>
                  </a:rPr>
                  <a:t>: number </a:t>
                </a:r>
                <a:br>
                  <a:rPr lang="en-GB" sz="2800" dirty="0">
                    <a:sym typeface="Ubuntu Light"/>
                  </a:rPr>
                </a:br>
                <a:r>
                  <a:rPr lang="en-GB" sz="2800" dirty="0">
                    <a:sym typeface="Ubuntu Light"/>
                  </a:rPr>
                  <a:t>of changed pixels</a:t>
                </a:r>
              </a:p>
              <a:p>
                <a:pPr lvl="1"/>
                <a:r>
                  <a:rPr lang="en-GB" sz="2400" dirty="0">
                    <a:sym typeface="Ubuntu Light"/>
                  </a:rPr>
                  <a:t>0 (none) -&gt; 1 (all)</a:t>
                </a:r>
              </a:p>
              <a:p>
                <a14:m>
                  <m:oMath xmlns:m="http://schemas.openxmlformats.org/officeDocument/2006/math">
                    <m:sSub>
                      <m:sSubPr>
                        <m:ctrlPr>
                          <a:rPr lang="en-US" sz="2800" i="1">
                            <a:latin typeface="Cambria Math" panose="02040503050406030204" pitchFamily="18" charset="0"/>
                            <a:sym typeface="Ubuntu Light"/>
                          </a:rPr>
                        </m:ctrlPr>
                      </m:sSubPr>
                      <m:e>
                        <m:r>
                          <a:rPr lang="en-US" sz="2800" i="1">
                            <a:latin typeface="Cambria Math" panose="02040503050406030204" pitchFamily="18" charset="0"/>
                            <a:sym typeface="Ubuntu Light"/>
                          </a:rPr>
                          <m:t>𝐿</m:t>
                        </m:r>
                      </m:e>
                      <m:sub>
                        <m:r>
                          <a:rPr lang="en-US" sz="2800" b="0" i="1" smtClean="0">
                            <a:latin typeface="Cambria Math" panose="02040503050406030204" pitchFamily="18" charset="0"/>
                            <a:sym typeface="Ubuntu Light"/>
                          </a:rPr>
                          <m:t>2</m:t>
                        </m:r>
                      </m:sub>
                    </m:sSub>
                  </m:oMath>
                </a14:m>
                <a:endParaRPr lang="en-GB" sz="2800" dirty="0">
                  <a:sym typeface="Ubuntu Light"/>
                </a:endParaRPr>
              </a:p>
              <a:p>
                <a14:m>
                  <m:oMath xmlns:m="http://schemas.openxmlformats.org/officeDocument/2006/math">
                    <m:sSub>
                      <m:sSubPr>
                        <m:ctrlPr>
                          <a:rPr lang="en-US" sz="2800" i="1">
                            <a:latin typeface="Cambria Math" panose="02040503050406030204" pitchFamily="18" charset="0"/>
                            <a:sym typeface="Ubuntu Light"/>
                          </a:rPr>
                        </m:ctrlPr>
                      </m:sSubPr>
                      <m:e>
                        <m:r>
                          <a:rPr lang="en-US" sz="2800" i="1">
                            <a:latin typeface="Cambria Math" panose="02040503050406030204" pitchFamily="18" charset="0"/>
                            <a:sym typeface="Ubuntu Light"/>
                          </a:rPr>
                          <m:t>𝐿</m:t>
                        </m:r>
                      </m:e>
                      <m:sub>
                        <m:r>
                          <a:rPr lang="en-US" sz="2800" b="0" i="1" smtClean="0">
                            <a:latin typeface="Cambria Math" panose="02040503050406030204" pitchFamily="18" charset="0"/>
                            <a:sym typeface="Ubuntu Light"/>
                          </a:rPr>
                          <m:t>∞</m:t>
                        </m:r>
                      </m:sub>
                    </m:sSub>
                  </m:oMath>
                </a14:m>
                <a:r>
                  <a:rPr lang="en-GB" sz="2800" dirty="0">
                    <a:sym typeface="Ubuntu Light"/>
                  </a:rPr>
                  <a:t>: intensity of largest change</a:t>
                </a:r>
              </a:p>
              <a:p>
                <a:pPr lvl="1"/>
                <a:r>
                  <a:rPr lang="en-GB" sz="2400" dirty="0">
                    <a:sym typeface="Ubuntu Light"/>
                  </a:rPr>
                  <a:t>0 (none) -&gt; 1 (e.g., black to white)</a:t>
                </a:r>
              </a:p>
            </p:txBody>
          </p:sp>
        </mc:Choice>
        <mc:Fallback xmlns="">
          <p:sp>
            <p:nvSpPr>
              <p:cNvPr id="380" name="Google Shape;380;p29"/>
              <p:cNvSpPr txBox="1">
                <a:spLocks noGrp="1" noRot="1" noChangeAspect="1" noMove="1" noResize="1" noEditPoints="1" noAdjustHandles="1" noChangeArrowheads="1" noChangeShapeType="1" noTextEdit="1"/>
              </p:cNvSpPr>
              <p:nvPr>
                <p:ph idx="1"/>
              </p:nvPr>
            </p:nvSpPr>
            <p:spPr>
              <a:xfrm>
                <a:off x="457200" y="1275227"/>
                <a:ext cx="5120640" cy="3428140"/>
              </a:xfrm>
              <a:blipFill>
                <a:blip r:embed="rId3"/>
                <a:stretch>
                  <a:fillRect l="-990" r="-743"/>
                </a:stretch>
              </a:blipFill>
              <a:ln>
                <a:noFill/>
              </a:ln>
            </p:spPr>
            <p:txBody>
              <a:bodyPr/>
              <a:lstStyle/>
              <a:p>
                <a:r>
                  <a:rPr lang="en-KR">
                    <a:noFill/>
                  </a:rPr>
                  <a:t> </a:t>
                </a:r>
              </a:p>
            </p:txBody>
          </p:sp>
        </mc:Fallback>
      </mc:AlternateContent>
      <mc:AlternateContent xmlns:mc="http://schemas.openxmlformats.org/markup-compatibility/2006" xmlns:a14="http://schemas.microsoft.com/office/drawing/2010/main">
        <mc:Choice Requires="a14">
          <p:sp>
            <p:nvSpPr>
              <p:cNvPr id="371" name="Google Shape;371;p29"/>
              <p:cNvSpPr txBox="1">
                <a:spLocks noGrp="1"/>
              </p:cNvSpPr>
              <p:nvPr>
                <p:ph type="title"/>
              </p:nvPr>
            </p:nvSpPr>
            <p:spPr>
              <a:noFill/>
              <a:ln>
                <a:noFill/>
              </a:ln>
            </p:spPr>
            <p:txBody>
              <a:bodyPr spcFirstLastPara="1" vert="horz" wrap="square" lIns="68569" tIns="34275" rIns="68569" bIns="34275" rtlCol="0" anchor="b" anchorCtr="0">
                <a:noAutofit/>
              </a:bodyPr>
              <a:lstStyle/>
              <a:p>
                <a14:m>
                  <m:oMath xmlns:m="http://schemas.openxmlformats.org/officeDocument/2006/math">
                    <m:sSub>
                      <m:sSubPr>
                        <m:ctrlPr>
                          <a:rPr lang="en-US" sz="2900" i="1" smtClean="0">
                            <a:latin typeface="Cambria Math" panose="02040503050406030204" pitchFamily="18" charset="0"/>
                            <a:sym typeface="Ubuntu Medium"/>
                          </a:rPr>
                        </m:ctrlPr>
                      </m:sSubPr>
                      <m:e>
                        <m:r>
                          <a:rPr lang="en-US" sz="2900" smtClean="0">
                            <a:latin typeface="Cambria Math" panose="02040503050406030204" pitchFamily="18" charset="0"/>
                            <a:sym typeface="Ubuntu Medium"/>
                          </a:rPr>
                          <m:t>𝐿</m:t>
                        </m:r>
                      </m:e>
                      <m:sub>
                        <m:r>
                          <a:rPr lang="en-US" sz="2900" smtClean="0">
                            <a:latin typeface="Cambria Math" panose="02040503050406030204" pitchFamily="18" charset="0"/>
                            <a:sym typeface="Ubuntu Medium"/>
                          </a:rPr>
                          <m:t>𝑝</m:t>
                        </m:r>
                      </m:sub>
                    </m:sSub>
                  </m:oMath>
                </a14:m>
                <a:r>
                  <a:rPr lang="en-GB" sz="2900" dirty="0">
                    <a:sym typeface="Ubuntu Medium"/>
                  </a:rPr>
                  <a:t> norms of perturbation</a:t>
                </a:r>
                <a:endParaRPr lang="en-US" sz="2900" dirty="0">
                  <a:sym typeface="Ubuntu Light"/>
                </a:endParaRPr>
              </a:p>
            </p:txBody>
          </p:sp>
        </mc:Choice>
        <mc:Fallback xmlns="">
          <p:sp>
            <p:nvSpPr>
              <p:cNvPr id="371" name="Google Shape;371;p29"/>
              <p:cNvSpPr txBox="1">
                <a:spLocks noGrp="1" noRot="1" noChangeAspect="1" noMove="1" noResize="1" noEditPoints="1" noAdjustHandles="1" noChangeArrowheads="1" noChangeShapeType="1" noTextEdit="1"/>
              </p:cNvSpPr>
              <p:nvPr>
                <p:ph type="title"/>
              </p:nvPr>
            </p:nvSpPr>
            <p:spPr>
              <a:blipFill>
                <a:blip r:embed="rId4"/>
                <a:stretch>
                  <a:fillRect l="-831" t="-6522" b="-28261"/>
                </a:stretch>
              </a:blipFill>
              <a:ln>
                <a:noFill/>
              </a:ln>
            </p:spPr>
            <p:txBody>
              <a:bodyPr/>
              <a:lstStyle/>
              <a:p>
                <a:r>
                  <a:rPr lang="en-KR">
                    <a:noFill/>
                  </a:rPr>
                  <a:t> </a:t>
                </a:r>
              </a:p>
            </p:txBody>
          </p:sp>
        </mc:Fallback>
      </mc:AlternateContent>
      <p:pic>
        <p:nvPicPr>
          <p:cNvPr id="36" name="Google Shape;372;p29">
            <a:extLst>
              <a:ext uri="{FF2B5EF4-FFF2-40B4-BE49-F238E27FC236}">
                <a16:creationId xmlns:a16="http://schemas.microsoft.com/office/drawing/2014/main" id="{AB625C5E-ECE0-7342-BDF7-28DB7E916EA3}"/>
              </a:ext>
            </a:extLst>
          </p:cNvPr>
          <p:cNvPicPr preferRelativeResize="0"/>
          <p:nvPr/>
        </p:nvPicPr>
        <p:blipFill>
          <a:blip r:embed="rId5">
            <a:alphaModFix/>
          </a:blip>
          <a:stretch>
            <a:fillRect/>
          </a:stretch>
        </p:blipFill>
        <p:spPr>
          <a:xfrm>
            <a:off x="5411811" y="1234970"/>
            <a:ext cx="1600200" cy="1600200"/>
          </a:xfrm>
          <a:prstGeom prst="rect">
            <a:avLst/>
          </a:prstGeom>
          <a:noFill/>
          <a:ln>
            <a:noFill/>
          </a:ln>
        </p:spPr>
      </p:pic>
      <p:pic>
        <p:nvPicPr>
          <p:cNvPr id="37" name="Google Shape;373;p29">
            <a:extLst>
              <a:ext uri="{FF2B5EF4-FFF2-40B4-BE49-F238E27FC236}">
                <a16:creationId xmlns:a16="http://schemas.microsoft.com/office/drawing/2014/main" id="{E652B5B0-4AAE-A740-AB76-0EA0EEE0C583}"/>
              </a:ext>
            </a:extLst>
          </p:cNvPr>
          <p:cNvPicPr preferRelativeResize="0"/>
          <p:nvPr/>
        </p:nvPicPr>
        <p:blipFill>
          <a:blip r:embed="rId6">
            <a:alphaModFix/>
          </a:blip>
          <a:stretch>
            <a:fillRect/>
          </a:stretch>
        </p:blipFill>
        <p:spPr>
          <a:xfrm>
            <a:off x="3641605" y="1234970"/>
            <a:ext cx="1600200" cy="1600200"/>
          </a:xfrm>
          <a:prstGeom prst="rect">
            <a:avLst/>
          </a:prstGeom>
          <a:noFill/>
          <a:ln>
            <a:noFill/>
          </a:ln>
        </p:spPr>
      </p:pic>
      <p:pic>
        <p:nvPicPr>
          <p:cNvPr id="38" name="Google Shape;374;p29">
            <a:extLst>
              <a:ext uri="{FF2B5EF4-FFF2-40B4-BE49-F238E27FC236}">
                <a16:creationId xmlns:a16="http://schemas.microsoft.com/office/drawing/2014/main" id="{AF927A54-348E-0743-A9F6-AAF264BC4B5D}"/>
              </a:ext>
            </a:extLst>
          </p:cNvPr>
          <p:cNvPicPr preferRelativeResize="0"/>
          <p:nvPr/>
        </p:nvPicPr>
        <p:blipFill>
          <a:blip r:embed="rId7">
            <a:alphaModFix/>
          </a:blip>
          <a:stretch>
            <a:fillRect/>
          </a:stretch>
        </p:blipFill>
        <p:spPr>
          <a:xfrm>
            <a:off x="7296270" y="1234970"/>
            <a:ext cx="1600200" cy="1600200"/>
          </a:xfrm>
          <a:prstGeom prst="rect">
            <a:avLst/>
          </a:prstGeom>
          <a:noFill/>
          <a:ln>
            <a:noFill/>
          </a:ln>
        </p:spPr>
      </p:pic>
      <p:sp>
        <p:nvSpPr>
          <p:cNvPr id="39" name="Google Shape;375;p29">
            <a:extLst>
              <a:ext uri="{FF2B5EF4-FFF2-40B4-BE49-F238E27FC236}">
                <a16:creationId xmlns:a16="http://schemas.microsoft.com/office/drawing/2014/main" id="{3459315F-9943-DE4F-956E-4A5EFEB760CF}"/>
              </a:ext>
            </a:extLst>
          </p:cNvPr>
          <p:cNvSpPr txBox="1">
            <a:spLocks/>
          </p:cNvSpPr>
          <p:nvPr/>
        </p:nvSpPr>
        <p:spPr>
          <a:xfrm rot="-1299">
            <a:off x="5023732" y="1819333"/>
            <a:ext cx="595575" cy="331425"/>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2625" dirty="0">
                <a:latin typeface="Ubuntu Light"/>
                <a:ea typeface="Ubuntu Light"/>
                <a:cs typeface="Ubuntu Light"/>
                <a:sym typeface="Ubuntu Light"/>
              </a:rPr>
              <a:t>-</a:t>
            </a:r>
            <a:endParaRPr lang="en-GB" sz="2625" dirty="0">
              <a:solidFill>
                <a:srgbClr val="980000"/>
              </a:solidFill>
              <a:latin typeface="Ubuntu Light"/>
              <a:ea typeface="Ubuntu Light"/>
              <a:cs typeface="Ubuntu Light"/>
              <a:sym typeface="Ubuntu Light"/>
            </a:endParaRPr>
          </a:p>
        </p:txBody>
      </p:sp>
      <p:sp>
        <p:nvSpPr>
          <p:cNvPr id="40" name="Google Shape;377;p29">
            <a:extLst>
              <a:ext uri="{FF2B5EF4-FFF2-40B4-BE49-F238E27FC236}">
                <a16:creationId xmlns:a16="http://schemas.microsoft.com/office/drawing/2014/main" id="{94704231-97B6-6142-ADE5-2758BF5ABDF4}"/>
              </a:ext>
            </a:extLst>
          </p:cNvPr>
          <p:cNvSpPr txBox="1"/>
          <p:nvPr/>
        </p:nvSpPr>
        <p:spPr>
          <a:xfrm rot="-1252">
            <a:off x="3823751" y="2907240"/>
            <a:ext cx="1235925"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dirty="0">
                <a:solidFill>
                  <a:schemeClr val="dk1"/>
                </a:solidFill>
                <a:latin typeface="Ubuntu Light"/>
                <a:ea typeface="Ubuntu Light"/>
                <a:cs typeface="Ubuntu Light"/>
                <a:sym typeface="Ubuntu Light"/>
              </a:rPr>
              <a:t>Adversarial image</a:t>
            </a:r>
            <a:endParaRPr sz="975" dirty="0">
              <a:solidFill>
                <a:srgbClr val="980000"/>
              </a:solidFill>
              <a:latin typeface="Ubuntu Light"/>
              <a:ea typeface="Ubuntu Light"/>
              <a:cs typeface="Ubuntu Light"/>
              <a:sym typeface="Ubuntu Light"/>
            </a:endParaRPr>
          </a:p>
        </p:txBody>
      </p:sp>
      <p:sp>
        <p:nvSpPr>
          <p:cNvPr id="41" name="Google Shape;378;p29">
            <a:extLst>
              <a:ext uri="{FF2B5EF4-FFF2-40B4-BE49-F238E27FC236}">
                <a16:creationId xmlns:a16="http://schemas.microsoft.com/office/drawing/2014/main" id="{CFBB1970-488A-7B43-A37B-DE25E0F304A0}"/>
              </a:ext>
            </a:extLst>
          </p:cNvPr>
          <p:cNvSpPr txBox="1"/>
          <p:nvPr/>
        </p:nvSpPr>
        <p:spPr>
          <a:xfrm rot="-1252">
            <a:off x="5593957" y="2907240"/>
            <a:ext cx="1235925"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Initial image</a:t>
            </a:r>
            <a:endParaRPr sz="975">
              <a:solidFill>
                <a:srgbClr val="980000"/>
              </a:solidFill>
              <a:latin typeface="Ubuntu Light"/>
              <a:ea typeface="Ubuntu Light"/>
              <a:cs typeface="Ubuntu Light"/>
              <a:sym typeface="Ubuntu Light"/>
            </a:endParaRPr>
          </a:p>
        </p:txBody>
      </p:sp>
      <p:sp>
        <p:nvSpPr>
          <p:cNvPr id="42" name="Google Shape;379;p29">
            <a:extLst>
              <a:ext uri="{FF2B5EF4-FFF2-40B4-BE49-F238E27FC236}">
                <a16:creationId xmlns:a16="http://schemas.microsoft.com/office/drawing/2014/main" id="{70EC99CA-FEA1-8348-B439-5C17CD050304}"/>
              </a:ext>
            </a:extLst>
          </p:cNvPr>
          <p:cNvSpPr txBox="1"/>
          <p:nvPr/>
        </p:nvSpPr>
        <p:spPr>
          <a:xfrm rot="-1252">
            <a:off x="7478407" y="2907240"/>
            <a:ext cx="1235925" cy="232650"/>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Total perturbation</a:t>
            </a:r>
            <a:endParaRPr sz="975">
              <a:solidFill>
                <a:srgbClr val="980000"/>
              </a:solidFill>
              <a:latin typeface="Ubuntu Light"/>
              <a:ea typeface="Ubuntu Light"/>
              <a:cs typeface="Ubuntu Light"/>
              <a:sym typeface="Ubuntu Light"/>
            </a:endParaRPr>
          </a:p>
        </p:txBody>
      </p:sp>
      <p:sp>
        <p:nvSpPr>
          <p:cNvPr id="43" name="Google Shape;375;p29">
            <a:extLst>
              <a:ext uri="{FF2B5EF4-FFF2-40B4-BE49-F238E27FC236}">
                <a16:creationId xmlns:a16="http://schemas.microsoft.com/office/drawing/2014/main" id="{FDD04B6B-4C4D-EA43-80E5-D2DB3477D1F8}"/>
              </a:ext>
            </a:extLst>
          </p:cNvPr>
          <p:cNvSpPr txBox="1">
            <a:spLocks/>
          </p:cNvSpPr>
          <p:nvPr/>
        </p:nvSpPr>
        <p:spPr>
          <a:xfrm rot="-1299">
            <a:off x="6860468" y="1819333"/>
            <a:ext cx="595575" cy="331425"/>
          </a:xfrm>
          <a:prstGeom prst="rect">
            <a:avLst/>
          </a:prstGeom>
          <a:noFill/>
          <a:ln>
            <a:noFill/>
          </a:ln>
        </p:spPr>
        <p:txBody>
          <a:bodyPr spcFirstLastPara="1" vert="horz" wrap="square" lIns="68569" tIns="34275" rIns="68569" bIns="34275" rtlCol="0" anchor="t" anchorCtr="0">
            <a:noAutofit/>
          </a:bodyPr>
          <a:lstStyle>
            <a:lvl1pPr marL="0" marR="0" lvl="0" indent="0" algn="ctr" defTabSz="457200" rtl="0" eaLnBrk="1" latinLnBrk="0" hangingPunct="1">
              <a:lnSpc>
                <a:spcPct val="90000"/>
              </a:lnSpc>
              <a:spcBef>
                <a:spcPts val="750"/>
              </a:spcBef>
              <a:spcAft>
                <a:spcPts val="0"/>
              </a:spcAft>
              <a:buClr>
                <a:schemeClr val="dk1"/>
              </a:buClr>
              <a:buSzPts val="2800"/>
              <a:buFont typeface="Arial"/>
              <a:buNone/>
              <a:defRPr sz="1800" b="0" i="0" u="none" strike="noStrike" kern="1200" cap="none">
                <a:solidFill>
                  <a:schemeClr val="dk1"/>
                </a:solidFill>
                <a:latin typeface="Calibri"/>
                <a:ea typeface="Calibri"/>
                <a:cs typeface="Calibri"/>
                <a:sym typeface="Calibri"/>
              </a:defRPr>
            </a:lvl1pPr>
            <a:lvl2pPr marL="342900" marR="0" lvl="1" indent="0" algn="ctr" defTabSz="457200" rtl="0" eaLnBrk="1" latinLnBrk="0" hangingPunct="1">
              <a:lnSpc>
                <a:spcPct val="90000"/>
              </a:lnSpc>
              <a:spcBef>
                <a:spcPts val="375"/>
              </a:spcBef>
              <a:spcAft>
                <a:spcPts val="0"/>
              </a:spcAft>
              <a:buClr>
                <a:schemeClr val="dk1"/>
              </a:buClr>
              <a:buSzPts val="2400"/>
              <a:buFont typeface="Arial"/>
              <a:buNone/>
              <a:defRPr sz="1500" b="0" i="0" u="none" strike="noStrike" kern="1200" cap="none">
                <a:solidFill>
                  <a:schemeClr val="dk1"/>
                </a:solidFill>
                <a:latin typeface="Calibri"/>
                <a:ea typeface="Calibri"/>
                <a:cs typeface="Calibri"/>
                <a:sym typeface="Calibri"/>
              </a:defRPr>
            </a:lvl2pPr>
            <a:lvl3pPr marL="685800" marR="0" lvl="2" indent="0" algn="ctr" defTabSz="457200" rtl="0" eaLnBrk="1" latinLnBrk="0" hangingPunct="1">
              <a:lnSpc>
                <a:spcPct val="90000"/>
              </a:lnSpc>
              <a:spcBef>
                <a:spcPts val="375"/>
              </a:spcBef>
              <a:spcAft>
                <a:spcPts val="0"/>
              </a:spcAft>
              <a:buClr>
                <a:schemeClr val="dk1"/>
              </a:buClr>
              <a:buSzPts val="2000"/>
              <a:buFont typeface="Arial"/>
              <a:buNone/>
              <a:defRPr sz="1350" b="0" i="0" u="none" strike="noStrike" kern="1200" cap="none">
                <a:solidFill>
                  <a:schemeClr val="dk1"/>
                </a:solidFill>
                <a:latin typeface="Calibri"/>
                <a:ea typeface="Calibri"/>
                <a:cs typeface="Calibri"/>
                <a:sym typeface="Calibri"/>
              </a:defRPr>
            </a:lvl3pPr>
            <a:lvl4pPr marL="1028700" marR="0" lvl="3" indent="0" algn="ctr" defTabSz="457200" rtl="0" eaLnBrk="1" latinLnBrk="0" hangingPunct="1">
              <a:lnSpc>
                <a:spcPct val="90000"/>
              </a:lnSpc>
              <a:spcBef>
                <a:spcPts val="375"/>
              </a:spcBef>
              <a:spcAft>
                <a:spcPts val="0"/>
              </a:spcAft>
              <a:buClr>
                <a:schemeClr val="dk1"/>
              </a:buClr>
              <a:buSzPts val="1800"/>
              <a:buFont typeface="Arial"/>
              <a:buNone/>
              <a:defRPr sz="1200" b="0" i="0" u="none" strike="noStrike" kern="1200" cap="none">
                <a:solidFill>
                  <a:schemeClr val="dk1"/>
                </a:solidFill>
                <a:latin typeface="Calibri"/>
                <a:ea typeface="Calibri"/>
                <a:cs typeface="Calibri"/>
                <a:sym typeface="Calibri"/>
              </a:defRPr>
            </a:lvl4pPr>
            <a:lvl5pPr marL="1371600" marR="0" lvl="4" indent="0" algn="ctr" defTabSz="457200" rtl="0" eaLnBrk="1" latinLnBrk="0" hangingPunct="1">
              <a:lnSpc>
                <a:spcPct val="90000"/>
              </a:lnSpc>
              <a:spcBef>
                <a:spcPts val="375"/>
              </a:spcBef>
              <a:spcAft>
                <a:spcPts val="0"/>
              </a:spcAft>
              <a:buClr>
                <a:schemeClr val="dk1"/>
              </a:buClr>
              <a:buSzPts val="1800"/>
              <a:buFont typeface="Arial"/>
              <a:buNone/>
              <a:defRPr sz="1200" b="0" i="0" u="none" strike="noStrike" kern="1200" cap="none">
                <a:solidFill>
                  <a:schemeClr val="dk1"/>
                </a:solidFill>
                <a:latin typeface="Calibri"/>
                <a:ea typeface="Calibri"/>
                <a:cs typeface="Calibri"/>
                <a:sym typeface="Calibri"/>
              </a:defRPr>
            </a:lvl5pPr>
            <a:lvl6pPr marL="1714500" marR="0" lvl="5" indent="0" algn="ctr" defTabSz="457200" rtl="0" eaLnBrk="1" latinLnBrk="0" hangingPunct="1">
              <a:lnSpc>
                <a:spcPct val="90000"/>
              </a:lnSpc>
              <a:spcBef>
                <a:spcPts val="375"/>
              </a:spcBef>
              <a:spcAft>
                <a:spcPts val="0"/>
              </a:spcAft>
              <a:buClr>
                <a:schemeClr val="dk1"/>
              </a:buClr>
              <a:buSzPts val="1800"/>
              <a:buFont typeface="Arial"/>
              <a:buNone/>
              <a:defRPr sz="1200" b="0" i="0" u="none" strike="noStrike" kern="1200" cap="none">
                <a:solidFill>
                  <a:schemeClr val="dk1"/>
                </a:solidFill>
                <a:latin typeface="Calibri"/>
                <a:ea typeface="Calibri"/>
                <a:cs typeface="Calibri"/>
                <a:sym typeface="Calibri"/>
              </a:defRPr>
            </a:lvl6pPr>
            <a:lvl7pPr marL="2057400" marR="0" lvl="6" indent="0" algn="ctr" defTabSz="457200" rtl="0" eaLnBrk="1" latinLnBrk="0" hangingPunct="1">
              <a:lnSpc>
                <a:spcPct val="90000"/>
              </a:lnSpc>
              <a:spcBef>
                <a:spcPts val="375"/>
              </a:spcBef>
              <a:spcAft>
                <a:spcPts val="0"/>
              </a:spcAft>
              <a:buClr>
                <a:schemeClr val="dk1"/>
              </a:buClr>
              <a:buSzPts val="1800"/>
              <a:buFont typeface="Arial"/>
              <a:buNone/>
              <a:defRPr sz="1200" b="0" i="0" u="none" strike="noStrike" kern="1200" cap="none">
                <a:solidFill>
                  <a:schemeClr val="dk1"/>
                </a:solidFill>
                <a:latin typeface="Calibri"/>
                <a:ea typeface="Calibri"/>
                <a:cs typeface="Calibri"/>
                <a:sym typeface="Calibri"/>
              </a:defRPr>
            </a:lvl7pPr>
            <a:lvl8pPr marL="2400300" marR="0" lvl="7" indent="0" algn="ctr" defTabSz="457200" rtl="0" eaLnBrk="1" latinLnBrk="0" hangingPunct="1">
              <a:lnSpc>
                <a:spcPct val="90000"/>
              </a:lnSpc>
              <a:spcBef>
                <a:spcPts val="375"/>
              </a:spcBef>
              <a:spcAft>
                <a:spcPts val="0"/>
              </a:spcAft>
              <a:buClr>
                <a:schemeClr val="dk1"/>
              </a:buClr>
              <a:buSzPts val="1800"/>
              <a:buFont typeface="Arial"/>
              <a:buNone/>
              <a:defRPr sz="1200" b="0" i="0" u="none" strike="noStrike" kern="1200" cap="none">
                <a:solidFill>
                  <a:schemeClr val="dk1"/>
                </a:solidFill>
                <a:latin typeface="Calibri"/>
                <a:ea typeface="Calibri"/>
                <a:cs typeface="Calibri"/>
                <a:sym typeface="Calibri"/>
              </a:defRPr>
            </a:lvl8pPr>
            <a:lvl9pPr marL="2743200" marR="0" lvl="8" indent="0" algn="ctr" defTabSz="457200" rtl="0" eaLnBrk="1" latinLnBrk="0" hangingPunct="1">
              <a:lnSpc>
                <a:spcPct val="90000"/>
              </a:lnSpc>
              <a:spcBef>
                <a:spcPts val="375"/>
              </a:spcBef>
              <a:spcAft>
                <a:spcPts val="0"/>
              </a:spcAft>
              <a:buClr>
                <a:schemeClr val="dk1"/>
              </a:buClr>
              <a:buSzPts val="1800"/>
              <a:buFont typeface="Arial"/>
              <a:buNone/>
              <a:defRPr sz="1200" b="0" i="0" u="none" strike="noStrike" kern="1200" cap="none">
                <a:solidFill>
                  <a:schemeClr val="dk1"/>
                </a:solidFill>
                <a:latin typeface="Calibri"/>
                <a:ea typeface="Calibri"/>
                <a:cs typeface="Calibri"/>
                <a:sym typeface="Calibri"/>
              </a:defRPr>
            </a:lvl9pPr>
          </a:lstStyle>
          <a:p>
            <a:pPr>
              <a:spcBef>
                <a:spcPts val="0"/>
              </a:spcBef>
            </a:pPr>
            <a:r>
              <a:rPr lang="en-GB" sz="2625" dirty="0">
                <a:latin typeface="Ubuntu Light"/>
                <a:ea typeface="Ubuntu Light"/>
                <a:cs typeface="Ubuntu Light"/>
                <a:sym typeface="Ubuntu Light"/>
              </a:rPr>
              <a:t>=</a:t>
            </a:r>
            <a:endParaRPr lang="en-GB" sz="2625" dirty="0">
              <a:solidFill>
                <a:srgbClr val="980000"/>
              </a:solidFill>
              <a:latin typeface="Ubuntu Light"/>
              <a:ea typeface="Ubuntu Light"/>
              <a:cs typeface="Ubuntu Light"/>
              <a:sym typeface="Ubuntu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3" name="Google Shape;393;p30"/>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Qualitative samples</a:t>
            </a:r>
            <a:endParaRPr lang="en-GB" sz="2900" dirty="0">
              <a:sym typeface="Ubuntu Light"/>
            </a:endParaRPr>
          </a:p>
        </p:txBody>
      </p:sp>
      <p:pic>
        <p:nvPicPr>
          <p:cNvPr id="394" name="Google Shape;394;p30"/>
          <p:cNvPicPr preferRelativeResize="0"/>
          <p:nvPr/>
        </p:nvPicPr>
        <p:blipFill>
          <a:blip r:embed="rId3">
            <a:alphaModFix/>
          </a:blip>
          <a:stretch>
            <a:fillRect/>
          </a:stretch>
        </p:blipFill>
        <p:spPr>
          <a:xfrm>
            <a:off x="921656" y="1705444"/>
            <a:ext cx="7300913" cy="2621756"/>
          </a:xfrm>
          <a:prstGeom prst="rect">
            <a:avLst/>
          </a:prstGeom>
          <a:noFill/>
          <a:ln>
            <a:noFill/>
          </a:ln>
        </p:spPr>
      </p:pic>
      <p:sp>
        <p:nvSpPr>
          <p:cNvPr id="395" name="Google Shape;395;p30"/>
          <p:cNvSpPr txBox="1"/>
          <p:nvPr/>
        </p:nvSpPr>
        <p:spPr>
          <a:xfrm rot="-1412">
            <a:off x="1027275"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No localization</a:t>
            </a:r>
            <a:endParaRPr sz="975">
              <a:solidFill>
                <a:srgbClr val="980000"/>
              </a:solidFill>
              <a:latin typeface="Ubuntu Light"/>
              <a:ea typeface="Ubuntu Light"/>
              <a:cs typeface="Ubuntu Light"/>
              <a:sym typeface="Ubuntu Light"/>
            </a:endParaRPr>
          </a:p>
        </p:txBody>
      </p:sp>
      <p:sp>
        <p:nvSpPr>
          <p:cNvPr id="396" name="Google Shape;396;p30"/>
          <p:cNvSpPr txBox="1"/>
          <p:nvPr/>
        </p:nvSpPr>
        <p:spPr>
          <a:xfrm rot="-1412">
            <a:off x="2846063"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Center localization</a:t>
            </a:r>
            <a:endParaRPr sz="975">
              <a:solidFill>
                <a:srgbClr val="980000"/>
              </a:solidFill>
              <a:latin typeface="Ubuntu Light"/>
              <a:ea typeface="Ubuntu Light"/>
              <a:cs typeface="Ubuntu Light"/>
              <a:sym typeface="Ubuntu Light"/>
            </a:endParaRPr>
          </a:p>
        </p:txBody>
      </p:sp>
      <p:sp>
        <p:nvSpPr>
          <p:cNvPr id="397" name="Google Shape;397;p30"/>
          <p:cNvSpPr txBox="1"/>
          <p:nvPr/>
        </p:nvSpPr>
        <p:spPr>
          <a:xfrm rot="-1412">
            <a:off x="4664850"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Frame localization</a:t>
            </a:r>
            <a:endParaRPr sz="975">
              <a:solidFill>
                <a:srgbClr val="980000"/>
              </a:solidFill>
              <a:latin typeface="Ubuntu Light"/>
              <a:ea typeface="Ubuntu Light"/>
              <a:cs typeface="Ubuntu Light"/>
              <a:sym typeface="Ubuntu Light"/>
            </a:endParaRPr>
          </a:p>
        </p:txBody>
      </p:sp>
      <p:sp>
        <p:nvSpPr>
          <p:cNvPr id="398" name="Google Shape;398;p30"/>
          <p:cNvSpPr txBox="1"/>
          <p:nvPr/>
        </p:nvSpPr>
        <p:spPr>
          <a:xfrm rot="-1412">
            <a:off x="6483638"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Random localization</a:t>
            </a:r>
            <a:endParaRPr sz="975">
              <a:solidFill>
                <a:srgbClr val="980000"/>
              </a:solidFill>
              <a:latin typeface="Ubuntu Light"/>
              <a:ea typeface="Ubuntu Light"/>
              <a:cs typeface="Ubuntu Light"/>
              <a:sym typeface="Ubuntu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11" name="Google Shape;411;p31"/>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Qualitative samples</a:t>
            </a:r>
            <a:endParaRPr lang="en-GB" sz="2900" dirty="0">
              <a:sym typeface="Ubuntu Light"/>
            </a:endParaRPr>
          </a:p>
        </p:txBody>
      </p:sp>
      <p:pic>
        <p:nvPicPr>
          <p:cNvPr id="412" name="Google Shape;412;p31"/>
          <p:cNvPicPr preferRelativeResize="0"/>
          <p:nvPr/>
        </p:nvPicPr>
        <p:blipFill>
          <a:blip r:embed="rId3">
            <a:alphaModFix/>
          </a:blip>
          <a:stretch>
            <a:fillRect/>
          </a:stretch>
        </p:blipFill>
        <p:spPr>
          <a:xfrm>
            <a:off x="925219" y="1686010"/>
            <a:ext cx="7293769" cy="2678906"/>
          </a:xfrm>
          <a:prstGeom prst="rect">
            <a:avLst/>
          </a:prstGeom>
          <a:noFill/>
          <a:ln>
            <a:noFill/>
          </a:ln>
        </p:spPr>
      </p:pic>
      <p:sp>
        <p:nvSpPr>
          <p:cNvPr id="413" name="Google Shape;413;p31"/>
          <p:cNvSpPr txBox="1"/>
          <p:nvPr/>
        </p:nvSpPr>
        <p:spPr>
          <a:xfrm rot="-1412">
            <a:off x="1027275"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No localization</a:t>
            </a:r>
            <a:endParaRPr sz="975">
              <a:solidFill>
                <a:srgbClr val="980000"/>
              </a:solidFill>
              <a:latin typeface="Ubuntu Light"/>
              <a:ea typeface="Ubuntu Light"/>
              <a:cs typeface="Ubuntu Light"/>
              <a:sym typeface="Ubuntu Light"/>
            </a:endParaRPr>
          </a:p>
        </p:txBody>
      </p:sp>
      <p:sp>
        <p:nvSpPr>
          <p:cNvPr id="414" name="Google Shape;414;p31"/>
          <p:cNvSpPr txBox="1"/>
          <p:nvPr/>
        </p:nvSpPr>
        <p:spPr>
          <a:xfrm rot="-1412">
            <a:off x="2846063"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Center localization</a:t>
            </a:r>
            <a:endParaRPr sz="975">
              <a:solidFill>
                <a:srgbClr val="980000"/>
              </a:solidFill>
              <a:latin typeface="Ubuntu Light"/>
              <a:ea typeface="Ubuntu Light"/>
              <a:cs typeface="Ubuntu Light"/>
              <a:sym typeface="Ubuntu Light"/>
            </a:endParaRPr>
          </a:p>
        </p:txBody>
      </p:sp>
      <p:sp>
        <p:nvSpPr>
          <p:cNvPr id="415" name="Google Shape;415;p31"/>
          <p:cNvSpPr txBox="1"/>
          <p:nvPr/>
        </p:nvSpPr>
        <p:spPr>
          <a:xfrm rot="-1412">
            <a:off x="4664850"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Frame localization</a:t>
            </a:r>
            <a:endParaRPr sz="975">
              <a:solidFill>
                <a:srgbClr val="980000"/>
              </a:solidFill>
              <a:latin typeface="Ubuntu Light"/>
              <a:ea typeface="Ubuntu Light"/>
              <a:cs typeface="Ubuntu Light"/>
              <a:sym typeface="Ubuntu Light"/>
            </a:endParaRPr>
          </a:p>
        </p:txBody>
      </p:sp>
      <p:sp>
        <p:nvSpPr>
          <p:cNvPr id="416" name="Google Shape;416;p31"/>
          <p:cNvSpPr txBox="1"/>
          <p:nvPr/>
        </p:nvSpPr>
        <p:spPr>
          <a:xfrm rot="-1412">
            <a:off x="6483638"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Random localization</a:t>
            </a:r>
            <a:endParaRPr sz="975">
              <a:solidFill>
                <a:srgbClr val="980000"/>
              </a:solidFill>
              <a:latin typeface="Ubuntu Light"/>
              <a:ea typeface="Ubuntu Light"/>
              <a:cs typeface="Ubuntu Light"/>
              <a:sym typeface="Ubuntu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32"/>
          <p:cNvPicPr preferRelativeResize="0"/>
          <p:nvPr/>
        </p:nvPicPr>
        <p:blipFill>
          <a:blip r:embed="rId3">
            <a:alphaModFix/>
          </a:blip>
          <a:stretch>
            <a:fillRect/>
          </a:stretch>
        </p:blipFill>
        <p:spPr>
          <a:xfrm>
            <a:off x="921656" y="1704225"/>
            <a:ext cx="7300913" cy="2528888"/>
          </a:xfrm>
          <a:prstGeom prst="rect">
            <a:avLst/>
          </a:prstGeom>
          <a:noFill/>
          <a:ln>
            <a:noFill/>
          </a:ln>
        </p:spPr>
      </p:pic>
      <p:sp>
        <p:nvSpPr>
          <p:cNvPr id="430" name="Google Shape;430;p32"/>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Qualitative samples</a:t>
            </a:r>
            <a:endParaRPr lang="en-GB" sz="2900" dirty="0">
              <a:sym typeface="Ubuntu Light"/>
            </a:endParaRPr>
          </a:p>
        </p:txBody>
      </p:sp>
      <p:sp>
        <p:nvSpPr>
          <p:cNvPr id="431" name="Google Shape;431;p32"/>
          <p:cNvSpPr txBox="1"/>
          <p:nvPr/>
        </p:nvSpPr>
        <p:spPr>
          <a:xfrm rot="-1412">
            <a:off x="1027275"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No localization</a:t>
            </a:r>
            <a:endParaRPr sz="975">
              <a:solidFill>
                <a:srgbClr val="980000"/>
              </a:solidFill>
              <a:latin typeface="Ubuntu Light"/>
              <a:ea typeface="Ubuntu Light"/>
              <a:cs typeface="Ubuntu Light"/>
              <a:sym typeface="Ubuntu Light"/>
            </a:endParaRPr>
          </a:p>
        </p:txBody>
      </p:sp>
      <p:sp>
        <p:nvSpPr>
          <p:cNvPr id="432" name="Google Shape;432;p32"/>
          <p:cNvSpPr txBox="1"/>
          <p:nvPr/>
        </p:nvSpPr>
        <p:spPr>
          <a:xfrm rot="-1412">
            <a:off x="2846063"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Center localization</a:t>
            </a:r>
            <a:endParaRPr sz="975">
              <a:solidFill>
                <a:srgbClr val="980000"/>
              </a:solidFill>
              <a:latin typeface="Ubuntu Light"/>
              <a:ea typeface="Ubuntu Light"/>
              <a:cs typeface="Ubuntu Light"/>
              <a:sym typeface="Ubuntu Light"/>
            </a:endParaRPr>
          </a:p>
        </p:txBody>
      </p:sp>
      <p:sp>
        <p:nvSpPr>
          <p:cNvPr id="433" name="Google Shape;433;p32"/>
          <p:cNvSpPr txBox="1"/>
          <p:nvPr/>
        </p:nvSpPr>
        <p:spPr>
          <a:xfrm rot="-1412">
            <a:off x="4664850"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Frame localization</a:t>
            </a:r>
            <a:endParaRPr sz="975">
              <a:solidFill>
                <a:srgbClr val="980000"/>
              </a:solidFill>
              <a:latin typeface="Ubuntu Light"/>
              <a:ea typeface="Ubuntu Light"/>
              <a:cs typeface="Ubuntu Light"/>
              <a:sym typeface="Ubuntu Light"/>
            </a:endParaRPr>
          </a:p>
        </p:txBody>
      </p:sp>
      <p:sp>
        <p:nvSpPr>
          <p:cNvPr id="434" name="Google Shape;434;p32"/>
          <p:cNvSpPr txBox="1"/>
          <p:nvPr/>
        </p:nvSpPr>
        <p:spPr>
          <a:xfrm rot="-1412">
            <a:off x="6483638" y="1437958"/>
            <a:ext cx="1643625" cy="318375"/>
          </a:xfrm>
          <a:prstGeom prst="rect">
            <a:avLst/>
          </a:prstGeom>
          <a:noFill/>
          <a:ln>
            <a:noFill/>
          </a:ln>
        </p:spPr>
        <p:txBody>
          <a:bodyPr spcFirstLastPara="1" wrap="square" lIns="68569" tIns="34275" rIns="68569" bIns="34275" anchor="ctr" anchorCtr="0">
            <a:noAutofit/>
          </a:bodyPr>
          <a:lstStyle/>
          <a:p>
            <a:pPr algn="ctr">
              <a:lnSpc>
                <a:spcPct val="90000"/>
              </a:lnSpc>
            </a:pPr>
            <a:r>
              <a:rPr lang="en-GB" sz="975">
                <a:solidFill>
                  <a:schemeClr val="dk1"/>
                </a:solidFill>
                <a:latin typeface="Ubuntu Light"/>
                <a:ea typeface="Ubuntu Light"/>
                <a:cs typeface="Ubuntu Light"/>
                <a:sym typeface="Ubuntu Light"/>
              </a:rPr>
              <a:t>Random localization</a:t>
            </a:r>
            <a:endParaRPr sz="975">
              <a:solidFill>
                <a:srgbClr val="980000"/>
              </a:solidFill>
              <a:latin typeface="Ubuntu Light"/>
              <a:ea typeface="Ubuntu Light"/>
              <a:cs typeface="Ubuntu Light"/>
              <a:sym typeface="Ubuntu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76" name="Google Shape;476;p35"/>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Locally perturbed adversarial examples have reduced </a:t>
                </a:r>
                <a14:m>
                  <m:oMath xmlns:m="http://schemas.openxmlformats.org/officeDocument/2006/math">
                    <m:sSub>
                      <m:sSubPr>
                        <m:ctrlPr>
                          <a:rPr lang="en-US" sz="2900" i="1">
                            <a:latin typeface="Cambria Math" panose="02040503050406030204" pitchFamily="18" charset="0"/>
                            <a:sym typeface="Ubuntu Medium"/>
                          </a:rPr>
                        </m:ctrlPr>
                      </m:sSubPr>
                      <m:e>
                        <m:r>
                          <a:rPr lang="en-US" sz="2900">
                            <a:latin typeface="Cambria Math" panose="02040503050406030204" pitchFamily="18" charset="0"/>
                            <a:sym typeface="Ubuntu Medium"/>
                          </a:rPr>
                          <m:t>𝐿</m:t>
                        </m:r>
                      </m:e>
                      <m:sub>
                        <m:r>
                          <a:rPr lang="en-US" sz="2900">
                            <a:latin typeface="Cambria Math" panose="02040503050406030204" pitchFamily="18" charset="0"/>
                            <a:sym typeface="Ubuntu Medium"/>
                          </a:rPr>
                          <m:t>𝑝</m:t>
                        </m:r>
                      </m:sub>
                    </m:sSub>
                  </m:oMath>
                </a14:m>
                <a:r>
                  <a:rPr lang="en-GB" sz="2900" dirty="0">
                    <a:sym typeface="Ubuntu Medium"/>
                  </a:rPr>
                  <a:t> norms</a:t>
                </a:r>
                <a:endParaRPr lang="en-GB" sz="2900" dirty="0">
                  <a:sym typeface="Ubuntu Light"/>
                </a:endParaRPr>
              </a:p>
            </p:txBody>
          </p:sp>
        </mc:Choice>
        <mc:Fallback xmlns="">
          <p:sp>
            <p:nvSpPr>
              <p:cNvPr id="476" name="Google Shape;476;p35"/>
              <p:cNvSpPr txBox="1">
                <a:spLocks noGrp="1" noRot="1" noChangeAspect="1" noMove="1" noResize="1" noEditPoints="1" noAdjustHandles="1" noChangeArrowheads="1" noChangeShapeType="1" noTextEdit="1"/>
              </p:cNvSpPr>
              <p:nvPr>
                <p:ph type="title"/>
              </p:nvPr>
            </p:nvSpPr>
            <p:spPr>
              <a:blipFill>
                <a:blip r:embed="rId3"/>
                <a:stretch>
                  <a:fillRect l="-2159" t="-84783" b="-28261"/>
                </a:stretch>
              </a:blipFill>
              <a:ln>
                <a:noFill/>
              </a:ln>
            </p:spPr>
            <p:txBody>
              <a:bodyPr/>
              <a:lstStyle/>
              <a:p>
                <a:r>
                  <a:rPr lang="en-KR">
                    <a:noFill/>
                  </a:rPr>
                  <a:t> </a:t>
                </a:r>
              </a:p>
            </p:txBody>
          </p:sp>
        </mc:Fallback>
      </mc:AlternateContent>
      <p:pic>
        <p:nvPicPr>
          <p:cNvPr id="477" name="Google Shape;477;p35"/>
          <p:cNvPicPr preferRelativeResize="0"/>
          <p:nvPr/>
        </p:nvPicPr>
        <p:blipFill>
          <a:blip r:embed="rId4">
            <a:alphaModFix/>
          </a:blip>
          <a:stretch>
            <a:fillRect/>
          </a:stretch>
        </p:blipFill>
        <p:spPr>
          <a:xfrm>
            <a:off x="1471676" y="2091675"/>
            <a:ext cx="6186330" cy="2891794"/>
          </a:xfrm>
          <a:prstGeom prst="rect">
            <a:avLst/>
          </a:prstGeom>
          <a:noFill/>
          <a:ln>
            <a:noFill/>
          </a:ln>
        </p:spPr>
      </p:pic>
      <mc:AlternateContent xmlns:mc="http://schemas.openxmlformats.org/markup-compatibility/2006" xmlns:a14="http://schemas.microsoft.com/office/drawing/2010/main">
        <mc:Choice Requires="a14">
          <p:sp>
            <p:nvSpPr>
              <p:cNvPr id="478" name="Google Shape;478;p35"/>
              <p:cNvSpPr txBox="1"/>
              <p:nvPr/>
            </p:nvSpPr>
            <p:spPr>
              <a:xfrm>
                <a:off x="621619" y="1432444"/>
                <a:ext cx="7893675" cy="470250"/>
              </a:xfrm>
              <a:prstGeom prst="rect">
                <a:avLst/>
              </a:prstGeom>
              <a:noFill/>
              <a:ln>
                <a:noFill/>
              </a:ln>
            </p:spPr>
            <p:txBody>
              <a:bodyPr spcFirstLastPara="1" wrap="square" lIns="68569" tIns="68569" rIns="68569" bIns="68569" anchor="t" anchorCtr="0">
                <a:noAutofit/>
              </a:bodyPr>
              <a:lstStyle/>
              <a:p>
                <a:r>
                  <a:rPr lang="en-GB" sz="1350" dirty="0">
                    <a:latin typeface="Calibri" panose="020F0502020204030204" pitchFamily="34" charset="0"/>
                    <a:ea typeface="Ubuntu Light"/>
                    <a:cs typeface="Calibri" panose="020F0502020204030204" pitchFamily="34" charset="0"/>
                    <a:sym typeface="Ubuntu Light"/>
                  </a:rPr>
                  <a:t>Mean (standard deviation) </a:t>
                </a:r>
                <a14:m>
                  <m:oMath xmlns:m="http://schemas.openxmlformats.org/officeDocument/2006/math">
                    <m:sSub>
                      <m:sSubPr>
                        <m:ctrlPr>
                          <a:rPr lang="en-US" sz="1350" b="0" i="1" smtClean="0">
                            <a:latin typeface="Cambria Math" panose="02040503050406030204" pitchFamily="18" charset="0"/>
                            <a:ea typeface="Ubuntu Light"/>
                            <a:cs typeface="Calibri" panose="020F0502020204030204" pitchFamily="34" charset="0"/>
                            <a:sym typeface="Ubuntu Light"/>
                          </a:rPr>
                        </m:ctrlPr>
                      </m:sSubPr>
                      <m:e>
                        <m:r>
                          <a:rPr lang="en-US" sz="1350" b="0" i="1" smtClean="0">
                            <a:latin typeface="Cambria Math" panose="02040503050406030204" pitchFamily="18" charset="0"/>
                            <a:ea typeface="Ubuntu Light"/>
                            <a:cs typeface="Calibri" panose="020F0502020204030204" pitchFamily="34" charset="0"/>
                            <a:sym typeface="Ubuntu Light"/>
                          </a:rPr>
                          <m:t>𝐿</m:t>
                        </m:r>
                      </m:e>
                      <m:sub>
                        <m:r>
                          <a:rPr lang="en-US" sz="1350" b="0" i="1" smtClean="0">
                            <a:latin typeface="Cambria Math" panose="02040503050406030204" pitchFamily="18" charset="0"/>
                            <a:ea typeface="Ubuntu Light"/>
                            <a:cs typeface="Calibri" panose="020F0502020204030204" pitchFamily="34" charset="0"/>
                            <a:sym typeface="Ubuntu Light"/>
                          </a:rPr>
                          <m:t>𝑝</m:t>
                        </m:r>
                      </m:sub>
                    </m:sSub>
                  </m:oMath>
                </a14:m>
                <a:r>
                  <a:rPr lang="en-GB" sz="1350" dirty="0">
                    <a:latin typeface="Calibri" panose="020F0502020204030204" pitchFamily="34" charset="0"/>
                    <a:ea typeface="Ubuntu Light"/>
                    <a:cs typeface="Calibri" panose="020F0502020204030204" pitchFamily="34" charset="0"/>
                    <a:sym typeface="Ubuntu Light"/>
                  </a:rPr>
                  <a:t> distances calculated between genuine images and their adversarial counterparts for the adversarial examples that transfer from the source model to the target model</a:t>
                </a:r>
                <a:endParaRPr sz="1350" dirty="0">
                  <a:latin typeface="Calibri" panose="020F0502020204030204" pitchFamily="34" charset="0"/>
                  <a:ea typeface="Ubuntu Light"/>
                  <a:cs typeface="Calibri" panose="020F0502020204030204" pitchFamily="34" charset="0"/>
                  <a:sym typeface="Ubuntu Light"/>
                </a:endParaRPr>
              </a:p>
            </p:txBody>
          </p:sp>
        </mc:Choice>
        <mc:Fallback xmlns="">
          <p:sp>
            <p:nvSpPr>
              <p:cNvPr id="478" name="Google Shape;478;p35"/>
              <p:cNvSpPr txBox="1">
                <a:spLocks noRot="1" noChangeAspect="1" noMove="1" noResize="1" noEditPoints="1" noAdjustHandles="1" noChangeArrowheads="1" noChangeShapeType="1" noTextEdit="1"/>
              </p:cNvSpPr>
              <p:nvPr/>
            </p:nvSpPr>
            <p:spPr>
              <a:xfrm>
                <a:off x="621619" y="1432444"/>
                <a:ext cx="7893675" cy="470250"/>
              </a:xfrm>
              <a:prstGeom prst="rect">
                <a:avLst/>
              </a:prstGeom>
              <a:blipFill>
                <a:blip r:embed="rId5"/>
                <a:stretch>
                  <a:fillRect l="-321" r="-161" b="-28947"/>
                </a:stretch>
              </a:blipFill>
              <a:ln>
                <a:noFill/>
              </a:ln>
            </p:spPr>
            <p:txBody>
              <a:bodyPr/>
              <a:lstStyle/>
              <a:p>
                <a:r>
                  <a:rPr lang="en-KR">
                    <a:noFill/>
                  </a:rPr>
                  <a:t> </a:t>
                </a:r>
              </a:p>
            </p:txBody>
          </p:sp>
        </mc:Fallback>
      </mc:AlternateContent>
      <p:cxnSp>
        <p:nvCxnSpPr>
          <p:cNvPr id="479" name="Google Shape;479;p35"/>
          <p:cNvCxnSpPr/>
          <p:nvPr/>
        </p:nvCxnSpPr>
        <p:spPr>
          <a:xfrm>
            <a:off x="2470500" y="2934900"/>
            <a:ext cx="7425" cy="1956825"/>
          </a:xfrm>
          <a:prstGeom prst="straightConnector1">
            <a:avLst/>
          </a:prstGeom>
          <a:noFill/>
          <a:ln w="19050" cap="flat" cmpd="sng">
            <a:solidFill>
              <a:srgbClr val="4A86E8"/>
            </a:solidFill>
            <a:prstDash val="solid"/>
            <a:round/>
            <a:headEnd type="none" w="med" len="med"/>
            <a:tailEnd type="triangle" w="med" len="med"/>
          </a:ln>
        </p:spPr>
      </p:cxnSp>
      <p:cxnSp>
        <p:nvCxnSpPr>
          <p:cNvPr id="480" name="Google Shape;480;p35"/>
          <p:cNvCxnSpPr/>
          <p:nvPr/>
        </p:nvCxnSpPr>
        <p:spPr>
          <a:xfrm>
            <a:off x="2910825" y="2935200"/>
            <a:ext cx="7425" cy="1956825"/>
          </a:xfrm>
          <a:prstGeom prst="straightConnector1">
            <a:avLst/>
          </a:prstGeom>
          <a:noFill/>
          <a:ln w="19050" cap="flat" cmpd="sng">
            <a:solidFill>
              <a:srgbClr val="9900FF"/>
            </a:solidFill>
            <a:prstDash val="solid"/>
            <a:round/>
            <a:headEnd type="none" w="med" len="med"/>
            <a:tailEnd type="triangle" w="med" len="med"/>
          </a:ln>
        </p:spPr>
      </p:cxnSp>
      <p:sp>
        <p:nvSpPr>
          <p:cNvPr id="481" name="Google Shape;481;p35"/>
          <p:cNvSpPr/>
          <p:nvPr/>
        </p:nvSpPr>
        <p:spPr>
          <a:xfrm>
            <a:off x="2259563" y="2652131"/>
            <a:ext cx="405450" cy="273825"/>
          </a:xfrm>
          <a:prstGeom prst="roundRect">
            <a:avLst>
              <a:gd name="adj" fmla="val 16667"/>
            </a:avLst>
          </a:prstGeom>
          <a:noFill/>
          <a:ln w="19050" cap="flat" cmpd="sng">
            <a:solidFill>
              <a:srgbClr val="4A86E8"/>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482" name="Google Shape;482;p35"/>
          <p:cNvSpPr/>
          <p:nvPr/>
        </p:nvSpPr>
        <p:spPr>
          <a:xfrm>
            <a:off x="2711813" y="2652131"/>
            <a:ext cx="405450" cy="273825"/>
          </a:xfrm>
          <a:prstGeom prst="roundRect">
            <a:avLst>
              <a:gd name="adj" fmla="val 16667"/>
            </a:avLst>
          </a:prstGeom>
          <a:noFill/>
          <a:ln w="19050" cap="flat" cmpd="sng">
            <a:solidFill>
              <a:srgbClr val="9900FF"/>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484" name="Google Shape;484;p35"/>
          <p:cNvSpPr/>
          <p:nvPr/>
        </p:nvSpPr>
        <p:spPr>
          <a:xfrm>
            <a:off x="1466531" y="2670844"/>
            <a:ext cx="776925" cy="223425"/>
          </a:xfrm>
          <a:prstGeom prst="ellipse">
            <a:avLst/>
          </a:prstGeom>
          <a:noFill/>
          <a:ln w="9525" cap="flat" cmpd="sng">
            <a:solidFill>
              <a:srgbClr val="FF99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85" name="Google Shape;485;p35"/>
          <p:cNvSpPr/>
          <p:nvPr/>
        </p:nvSpPr>
        <p:spPr>
          <a:xfrm>
            <a:off x="1466531" y="2925956"/>
            <a:ext cx="776925" cy="648675"/>
          </a:xfrm>
          <a:prstGeom prst="ellipse">
            <a:avLst/>
          </a:prstGeom>
          <a:noFill/>
          <a:ln w="9525" cap="flat" cmpd="sng">
            <a:solidFill>
              <a:schemeClr val="accent4"/>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86" name="Google Shape;486;p35"/>
          <p:cNvSpPr/>
          <p:nvPr/>
        </p:nvSpPr>
        <p:spPr>
          <a:xfrm>
            <a:off x="1466531" y="3589275"/>
            <a:ext cx="776925" cy="648675"/>
          </a:xfrm>
          <a:prstGeom prst="ellipse">
            <a:avLst/>
          </a:prstGeom>
          <a:noFill/>
          <a:ln w="9525" cap="flat" cmpd="sng">
            <a:solidFill>
              <a:schemeClr val="accent4"/>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87" name="Google Shape;487;p35"/>
          <p:cNvSpPr/>
          <p:nvPr/>
        </p:nvSpPr>
        <p:spPr>
          <a:xfrm>
            <a:off x="1466531" y="4252594"/>
            <a:ext cx="776925" cy="648675"/>
          </a:xfrm>
          <a:prstGeom prst="ellipse">
            <a:avLst/>
          </a:prstGeom>
          <a:noFill/>
          <a:ln w="9525" cap="flat" cmpd="sng">
            <a:solidFill>
              <a:schemeClr val="accent4"/>
            </a:solidFill>
            <a:prstDash val="solid"/>
            <a:round/>
            <a:headEnd type="none" w="sm" len="sm"/>
            <a:tailEnd type="none" w="sm" len="sm"/>
          </a:ln>
        </p:spPr>
        <p:txBody>
          <a:bodyPr spcFirstLastPara="1" wrap="square" lIns="68569" tIns="68569" rIns="68569" bIns="68569" anchor="ctr" anchorCtr="0">
            <a:noAutofit/>
          </a:bodyPr>
          <a:lstStyle/>
          <a:p>
            <a:endParaRPr sz="13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1000"/>
                                        <p:tgtEl>
                                          <p:spTgt spid="4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fade">
                                      <p:cBhvr>
                                        <p:cTn id="12" dur="1000"/>
                                        <p:tgtEl>
                                          <p:spTgt spid="485"/>
                                        </p:tgtEl>
                                      </p:cBhvr>
                                    </p:animEffect>
                                  </p:childTnLst>
                                </p:cTn>
                              </p:par>
                              <p:par>
                                <p:cTn id="13" presetID="10" presetClass="entr" presetSubtype="0" fill="hold" nodeType="withEffect">
                                  <p:stCondLst>
                                    <p:cond delay="0"/>
                                  </p:stCondLst>
                                  <p:childTnLst>
                                    <p:set>
                                      <p:cBhvr>
                                        <p:cTn id="14" dur="1" fill="hold">
                                          <p:stCondLst>
                                            <p:cond delay="0"/>
                                          </p:stCondLst>
                                        </p:cTn>
                                        <p:tgtEl>
                                          <p:spTgt spid="486"/>
                                        </p:tgtEl>
                                        <p:attrNameLst>
                                          <p:attrName>style.visibility</p:attrName>
                                        </p:attrNameLst>
                                      </p:cBhvr>
                                      <p:to>
                                        <p:strVal val="visible"/>
                                      </p:to>
                                    </p:set>
                                    <p:animEffect transition="in" filter="fade">
                                      <p:cBhvr>
                                        <p:cTn id="15" dur="1000"/>
                                        <p:tgtEl>
                                          <p:spTgt spid="486"/>
                                        </p:tgtEl>
                                      </p:cBhvr>
                                    </p:animEffect>
                                  </p:childTnLst>
                                </p:cTn>
                              </p:par>
                              <p:par>
                                <p:cTn id="16" presetID="10" presetClass="entr" presetSubtype="0" fill="hold" nodeType="withEffect">
                                  <p:stCondLst>
                                    <p:cond delay="0"/>
                                  </p:stCondLst>
                                  <p:childTnLst>
                                    <p:set>
                                      <p:cBhvr>
                                        <p:cTn id="17" dur="1" fill="hold">
                                          <p:stCondLst>
                                            <p:cond delay="0"/>
                                          </p:stCondLst>
                                        </p:cTn>
                                        <p:tgtEl>
                                          <p:spTgt spid="487"/>
                                        </p:tgtEl>
                                        <p:attrNameLst>
                                          <p:attrName>style.visibility</p:attrName>
                                        </p:attrNameLst>
                                      </p:cBhvr>
                                      <p:to>
                                        <p:strVal val="visible"/>
                                      </p:to>
                                    </p:set>
                                    <p:animEffect transition="in" filter="fade">
                                      <p:cBhvr>
                                        <p:cTn id="18" dur="1000"/>
                                        <p:tgtEl>
                                          <p:spTgt spid="48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1"/>
                                        </p:tgtEl>
                                        <p:attrNameLst>
                                          <p:attrName>style.visibility</p:attrName>
                                        </p:attrNameLst>
                                      </p:cBhvr>
                                      <p:to>
                                        <p:strVal val="visible"/>
                                      </p:to>
                                    </p:set>
                                    <p:animEffect transition="in" filter="fade">
                                      <p:cBhvr>
                                        <p:cTn id="23" dur="1000"/>
                                        <p:tgtEl>
                                          <p:spTgt spid="48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9"/>
                                        </p:tgtEl>
                                        <p:attrNameLst>
                                          <p:attrName>style.visibility</p:attrName>
                                        </p:attrNameLst>
                                      </p:cBhvr>
                                      <p:to>
                                        <p:strVal val="visible"/>
                                      </p:to>
                                    </p:set>
                                    <p:animEffect transition="in" filter="fade">
                                      <p:cBhvr>
                                        <p:cTn id="28" dur="1000"/>
                                        <p:tgtEl>
                                          <p:spTgt spid="4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82"/>
                                        </p:tgtEl>
                                        <p:attrNameLst>
                                          <p:attrName>style.visibility</p:attrName>
                                        </p:attrNameLst>
                                      </p:cBhvr>
                                      <p:to>
                                        <p:strVal val="visible"/>
                                      </p:to>
                                    </p:set>
                                    <p:animEffect transition="in" filter="fade">
                                      <p:cBhvr>
                                        <p:cTn id="33" dur="1000"/>
                                        <p:tgtEl>
                                          <p:spTgt spid="48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80"/>
                                        </p:tgtEl>
                                        <p:attrNameLst>
                                          <p:attrName>style.visibility</p:attrName>
                                        </p:attrNameLst>
                                      </p:cBhvr>
                                      <p:to>
                                        <p:strVal val="visible"/>
                                      </p:to>
                                    </p:set>
                                    <p:animEffect transition="in" filter="fade">
                                      <p:cBhvr>
                                        <p:cTn id="38" dur="10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00" name="Google Shape;500;p36"/>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Locally perturbed adversarial examples have reduced </a:t>
                </a:r>
                <a14:m>
                  <m:oMath xmlns:m="http://schemas.openxmlformats.org/officeDocument/2006/math">
                    <m:sSub>
                      <m:sSubPr>
                        <m:ctrlPr>
                          <a:rPr lang="en-US" sz="2900" i="1">
                            <a:latin typeface="Cambria Math" panose="02040503050406030204" pitchFamily="18" charset="0"/>
                            <a:sym typeface="Ubuntu Medium"/>
                          </a:rPr>
                        </m:ctrlPr>
                      </m:sSubPr>
                      <m:e>
                        <m:r>
                          <a:rPr lang="en-US" sz="2900">
                            <a:latin typeface="Cambria Math" panose="02040503050406030204" pitchFamily="18" charset="0"/>
                            <a:sym typeface="Ubuntu Medium"/>
                          </a:rPr>
                          <m:t>𝐿</m:t>
                        </m:r>
                      </m:e>
                      <m:sub>
                        <m:r>
                          <a:rPr lang="en-US" sz="2900">
                            <a:latin typeface="Cambria Math" panose="02040503050406030204" pitchFamily="18" charset="0"/>
                            <a:sym typeface="Ubuntu Medium"/>
                          </a:rPr>
                          <m:t>𝑝</m:t>
                        </m:r>
                      </m:sub>
                    </m:sSub>
                  </m:oMath>
                </a14:m>
                <a:r>
                  <a:rPr lang="en-GB" sz="2900" dirty="0">
                    <a:sym typeface="Ubuntu Medium"/>
                  </a:rPr>
                  <a:t> norms</a:t>
                </a:r>
                <a:endParaRPr lang="en-GB" sz="2900" dirty="0">
                  <a:sym typeface="Ubuntu Light"/>
                </a:endParaRPr>
              </a:p>
            </p:txBody>
          </p:sp>
        </mc:Choice>
        <mc:Fallback xmlns="">
          <p:sp>
            <p:nvSpPr>
              <p:cNvPr id="500" name="Google Shape;500;p36"/>
              <p:cNvSpPr txBox="1">
                <a:spLocks noGrp="1" noRot="1" noChangeAspect="1" noMove="1" noResize="1" noEditPoints="1" noAdjustHandles="1" noChangeArrowheads="1" noChangeShapeType="1" noTextEdit="1"/>
              </p:cNvSpPr>
              <p:nvPr>
                <p:ph type="title"/>
              </p:nvPr>
            </p:nvSpPr>
            <p:spPr>
              <a:blipFill>
                <a:blip r:embed="rId3"/>
                <a:stretch>
                  <a:fillRect l="-2159" t="-84783" b="-28261"/>
                </a:stretch>
              </a:blipFill>
              <a:ln>
                <a:noFill/>
              </a:ln>
            </p:spPr>
            <p:txBody>
              <a:bodyPr/>
              <a:lstStyle/>
              <a:p>
                <a:r>
                  <a:rPr lang="en-KR">
                    <a:noFill/>
                  </a:rPr>
                  <a:t> </a:t>
                </a:r>
              </a:p>
            </p:txBody>
          </p:sp>
        </mc:Fallback>
      </mc:AlternateContent>
      <p:pic>
        <p:nvPicPr>
          <p:cNvPr id="501" name="Google Shape;501;p36"/>
          <p:cNvPicPr preferRelativeResize="0"/>
          <p:nvPr/>
        </p:nvPicPr>
        <p:blipFill>
          <a:blip r:embed="rId4">
            <a:alphaModFix/>
          </a:blip>
          <a:stretch>
            <a:fillRect/>
          </a:stretch>
        </p:blipFill>
        <p:spPr>
          <a:xfrm>
            <a:off x="1471676" y="2091675"/>
            <a:ext cx="6186330" cy="2891794"/>
          </a:xfrm>
          <a:prstGeom prst="rect">
            <a:avLst/>
          </a:prstGeom>
          <a:noFill/>
          <a:ln>
            <a:noFill/>
          </a:ln>
        </p:spPr>
      </p:pic>
      <p:sp>
        <p:nvSpPr>
          <p:cNvPr id="503" name="Google Shape;503;p36"/>
          <p:cNvSpPr/>
          <p:nvPr/>
        </p:nvSpPr>
        <p:spPr>
          <a:xfrm>
            <a:off x="2259563" y="2925956"/>
            <a:ext cx="405450" cy="649350"/>
          </a:xfrm>
          <a:prstGeom prst="roundRect">
            <a:avLst>
              <a:gd name="adj" fmla="val 16667"/>
            </a:avLst>
          </a:prstGeom>
          <a:noFill/>
          <a:ln w="19050" cap="flat" cmpd="sng">
            <a:solidFill>
              <a:srgbClr val="00FF00"/>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04" name="Google Shape;504;p36"/>
          <p:cNvSpPr/>
          <p:nvPr/>
        </p:nvSpPr>
        <p:spPr>
          <a:xfrm>
            <a:off x="3153638" y="2925956"/>
            <a:ext cx="405450" cy="649350"/>
          </a:xfrm>
          <a:prstGeom prst="roundRect">
            <a:avLst>
              <a:gd name="adj" fmla="val 16667"/>
            </a:avLst>
          </a:prstGeom>
          <a:noFill/>
          <a:ln w="19050" cap="flat" cmpd="sng">
            <a:solidFill>
              <a:srgbClr val="00FF00"/>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05" name="Google Shape;505;p36"/>
          <p:cNvSpPr/>
          <p:nvPr/>
        </p:nvSpPr>
        <p:spPr>
          <a:xfrm>
            <a:off x="4050000" y="2925956"/>
            <a:ext cx="405450" cy="649350"/>
          </a:xfrm>
          <a:prstGeom prst="roundRect">
            <a:avLst>
              <a:gd name="adj" fmla="val 16667"/>
            </a:avLst>
          </a:prstGeom>
          <a:noFill/>
          <a:ln w="19050" cap="flat" cmpd="sng">
            <a:solidFill>
              <a:srgbClr val="00FF00"/>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06" name="Google Shape;506;p36"/>
          <p:cNvSpPr/>
          <p:nvPr/>
        </p:nvSpPr>
        <p:spPr>
          <a:xfrm>
            <a:off x="4945463" y="2925956"/>
            <a:ext cx="405450" cy="229500"/>
          </a:xfrm>
          <a:prstGeom prst="roundRect">
            <a:avLst>
              <a:gd name="adj" fmla="val 16667"/>
            </a:avLst>
          </a:prstGeom>
          <a:noFill/>
          <a:ln w="19050" cap="flat" cmpd="sng">
            <a:solidFill>
              <a:srgbClr val="00FF00"/>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07" name="Google Shape;507;p36"/>
          <p:cNvSpPr/>
          <p:nvPr/>
        </p:nvSpPr>
        <p:spPr>
          <a:xfrm>
            <a:off x="5840100" y="2925956"/>
            <a:ext cx="405450" cy="649350"/>
          </a:xfrm>
          <a:prstGeom prst="roundRect">
            <a:avLst>
              <a:gd name="adj" fmla="val 16667"/>
            </a:avLst>
          </a:prstGeom>
          <a:noFill/>
          <a:ln w="19050" cap="flat" cmpd="sng">
            <a:solidFill>
              <a:srgbClr val="00FF00"/>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08" name="Google Shape;508;p36"/>
          <p:cNvSpPr/>
          <p:nvPr/>
        </p:nvSpPr>
        <p:spPr>
          <a:xfrm>
            <a:off x="6737288" y="2925956"/>
            <a:ext cx="405450" cy="229500"/>
          </a:xfrm>
          <a:prstGeom prst="roundRect">
            <a:avLst>
              <a:gd name="adj" fmla="val 16667"/>
            </a:avLst>
          </a:prstGeom>
          <a:noFill/>
          <a:ln w="19050" cap="flat" cmpd="sng">
            <a:solidFill>
              <a:srgbClr val="00FF00"/>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09" name="Google Shape;509;p36"/>
          <p:cNvSpPr/>
          <p:nvPr/>
        </p:nvSpPr>
        <p:spPr>
          <a:xfrm>
            <a:off x="2259563" y="3604500"/>
            <a:ext cx="4902300" cy="648000"/>
          </a:xfrm>
          <a:prstGeom prst="roundRect">
            <a:avLst>
              <a:gd name="adj" fmla="val 16667"/>
            </a:avLst>
          </a:prstGeom>
          <a:noFill/>
          <a:ln w="19050" cap="flat" cmpd="sng">
            <a:solidFill>
              <a:srgbClr val="FF0000"/>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10" name="Google Shape;510;p36"/>
          <p:cNvSpPr/>
          <p:nvPr/>
        </p:nvSpPr>
        <p:spPr>
          <a:xfrm>
            <a:off x="2259563" y="4496813"/>
            <a:ext cx="405450" cy="229500"/>
          </a:xfrm>
          <a:prstGeom prst="roundRect">
            <a:avLst>
              <a:gd name="adj" fmla="val 16667"/>
            </a:avLst>
          </a:prstGeom>
          <a:noFill/>
          <a:ln w="19050" cap="flat" cmpd="sng">
            <a:solidFill>
              <a:srgbClr val="00FF00"/>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11" name="Google Shape;511;p36"/>
          <p:cNvSpPr/>
          <p:nvPr/>
        </p:nvSpPr>
        <p:spPr>
          <a:xfrm>
            <a:off x="4047713" y="4281694"/>
            <a:ext cx="405450" cy="432000"/>
          </a:xfrm>
          <a:prstGeom prst="roundRect">
            <a:avLst>
              <a:gd name="adj" fmla="val 16667"/>
            </a:avLst>
          </a:prstGeom>
          <a:noFill/>
          <a:ln w="19050" cap="flat" cmpd="sng">
            <a:solidFill>
              <a:srgbClr val="00FF00"/>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12" name="Google Shape;512;p36"/>
          <p:cNvSpPr/>
          <p:nvPr/>
        </p:nvSpPr>
        <p:spPr>
          <a:xfrm>
            <a:off x="5835863" y="4281694"/>
            <a:ext cx="405450" cy="432000"/>
          </a:xfrm>
          <a:prstGeom prst="roundRect">
            <a:avLst>
              <a:gd name="adj" fmla="val 16667"/>
            </a:avLst>
          </a:prstGeom>
          <a:noFill/>
          <a:ln w="19050" cap="flat" cmpd="sng">
            <a:solidFill>
              <a:srgbClr val="00FF00"/>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13" name="Google Shape;513;p36"/>
          <p:cNvSpPr/>
          <p:nvPr/>
        </p:nvSpPr>
        <p:spPr>
          <a:xfrm>
            <a:off x="3153600" y="2652122"/>
            <a:ext cx="405450" cy="273825"/>
          </a:xfrm>
          <a:prstGeom prst="roundRect">
            <a:avLst>
              <a:gd name="adj" fmla="val 16667"/>
            </a:avLst>
          </a:prstGeom>
          <a:noFill/>
          <a:ln w="19050" cap="flat" cmpd="sng">
            <a:solidFill>
              <a:srgbClr val="4A86E8"/>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14" name="Google Shape;514;p36"/>
          <p:cNvSpPr/>
          <p:nvPr/>
        </p:nvSpPr>
        <p:spPr>
          <a:xfrm>
            <a:off x="4049550" y="2652122"/>
            <a:ext cx="405450" cy="273825"/>
          </a:xfrm>
          <a:prstGeom prst="roundRect">
            <a:avLst>
              <a:gd name="adj" fmla="val 16667"/>
            </a:avLst>
          </a:prstGeom>
          <a:noFill/>
          <a:ln w="19050" cap="flat" cmpd="sng">
            <a:solidFill>
              <a:srgbClr val="4A86E8"/>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15" name="Google Shape;515;p36"/>
          <p:cNvSpPr/>
          <p:nvPr/>
        </p:nvSpPr>
        <p:spPr>
          <a:xfrm>
            <a:off x="4945500" y="2652122"/>
            <a:ext cx="405450" cy="273825"/>
          </a:xfrm>
          <a:prstGeom prst="roundRect">
            <a:avLst>
              <a:gd name="adj" fmla="val 16667"/>
            </a:avLst>
          </a:prstGeom>
          <a:noFill/>
          <a:ln w="19050" cap="flat" cmpd="sng">
            <a:solidFill>
              <a:srgbClr val="4A86E8"/>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16" name="Google Shape;516;p36"/>
          <p:cNvSpPr/>
          <p:nvPr/>
        </p:nvSpPr>
        <p:spPr>
          <a:xfrm>
            <a:off x="5841394" y="2652122"/>
            <a:ext cx="405450" cy="273825"/>
          </a:xfrm>
          <a:prstGeom prst="roundRect">
            <a:avLst>
              <a:gd name="adj" fmla="val 16667"/>
            </a:avLst>
          </a:prstGeom>
          <a:noFill/>
          <a:ln w="19050" cap="flat" cmpd="sng">
            <a:solidFill>
              <a:srgbClr val="4A86E8"/>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17" name="Google Shape;517;p36"/>
          <p:cNvSpPr/>
          <p:nvPr/>
        </p:nvSpPr>
        <p:spPr>
          <a:xfrm>
            <a:off x="6737288" y="2652122"/>
            <a:ext cx="405450" cy="273825"/>
          </a:xfrm>
          <a:prstGeom prst="roundRect">
            <a:avLst>
              <a:gd name="adj" fmla="val 16667"/>
            </a:avLst>
          </a:prstGeom>
          <a:noFill/>
          <a:ln w="19050" cap="flat" cmpd="sng">
            <a:solidFill>
              <a:srgbClr val="4A86E8"/>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19" name="Google Shape;519;p36"/>
          <p:cNvSpPr/>
          <p:nvPr/>
        </p:nvSpPr>
        <p:spPr>
          <a:xfrm>
            <a:off x="2706581"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20" name="Google Shape;520;p36"/>
          <p:cNvSpPr/>
          <p:nvPr/>
        </p:nvSpPr>
        <p:spPr>
          <a:xfrm>
            <a:off x="3601819"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21" name="Google Shape;521;p36"/>
          <p:cNvSpPr/>
          <p:nvPr/>
        </p:nvSpPr>
        <p:spPr>
          <a:xfrm>
            <a:off x="4497750"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22" name="Google Shape;522;p36"/>
          <p:cNvSpPr/>
          <p:nvPr/>
        </p:nvSpPr>
        <p:spPr>
          <a:xfrm>
            <a:off x="5393447"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23" name="Google Shape;523;p36"/>
          <p:cNvSpPr/>
          <p:nvPr/>
        </p:nvSpPr>
        <p:spPr>
          <a:xfrm>
            <a:off x="6289331"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24" name="Google Shape;524;p36"/>
          <p:cNvSpPr/>
          <p:nvPr/>
        </p:nvSpPr>
        <p:spPr>
          <a:xfrm>
            <a:off x="7185244"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25" name="Google Shape;525;p36"/>
          <p:cNvSpPr/>
          <p:nvPr/>
        </p:nvSpPr>
        <p:spPr>
          <a:xfrm>
            <a:off x="2259563" y="2652131"/>
            <a:ext cx="405450" cy="273825"/>
          </a:xfrm>
          <a:prstGeom prst="roundRect">
            <a:avLst>
              <a:gd name="adj" fmla="val 16667"/>
            </a:avLst>
          </a:prstGeom>
          <a:noFill/>
          <a:ln w="19050" cap="flat" cmpd="sng">
            <a:solidFill>
              <a:srgbClr val="4A86E8"/>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mc:AlternateContent xmlns:mc="http://schemas.openxmlformats.org/markup-compatibility/2006" xmlns:a14="http://schemas.microsoft.com/office/drawing/2010/main">
        <mc:Choice Requires="a14">
          <p:sp>
            <p:nvSpPr>
              <p:cNvPr id="44" name="Google Shape;478;p35">
                <a:extLst>
                  <a:ext uri="{FF2B5EF4-FFF2-40B4-BE49-F238E27FC236}">
                    <a16:creationId xmlns:a16="http://schemas.microsoft.com/office/drawing/2014/main" id="{39D89F23-4FBB-C84A-80BA-FCD8B1957B5F}"/>
                  </a:ext>
                </a:extLst>
              </p:cNvPr>
              <p:cNvSpPr txBox="1"/>
              <p:nvPr/>
            </p:nvSpPr>
            <p:spPr>
              <a:xfrm>
                <a:off x="621619" y="1432444"/>
                <a:ext cx="7893675" cy="470250"/>
              </a:xfrm>
              <a:prstGeom prst="rect">
                <a:avLst/>
              </a:prstGeom>
              <a:noFill/>
              <a:ln>
                <a:noFill/>
              </a:ln>
            </p:spPr>
            <p:txBody>
              <a:bodyPr spcFirstLastPara="1" wrap="square" lIns="68569" tIns="68569" rIns="68569" bIns="68569" anchor="t" anchorCtr="0">
                <a:noAutofit/>
              </a:bodyPr>
              <a:lstStyle/>
              <a:p>
                <a:r>
                  <a:rPr lang="en-GB" sz="1350" dirty="0">
                    <a:latin typeface="Calibri" panose="020F0502020204030204" pitchFamily="34" charset="0"/>
                    <a:ea typeface="Ubuntu Light"/>
                    <a:cs typeface="Calibri" panose="020F0502020204030204" pitchFamily="34" charset="0"/>
                    <a:sym typeface="Ubuntu Light"/>
                  </a:rPr>
                  <a:t>Mean (standard deviation) </a:t>
                </a:r>
                <a14:m>
                  <m:oMath xmlns:m="http://schemas.openxmlformats.org/officeDocument/2006/math">
                    <m:sSub>
                      <m:sSubPr>
                        <m:ctrlPr>
                          <a:rPr lang="en-US" sz="1350" b="0" i="1" smtClean="0">
                            <a:latin typeface="Cambria Math" panose="02040503050406030204" pitchFamily="18" charset="0"/>
                            <a:ea typeface="Ubuntu Light"/>
                            <a:cs typeface="Calibri" panose="020F0502020204030204" pitchFamily="34" charset="0"/>
                            <a:sym typeface="Ubuntu Light"/>
                          </a:rPr>
                        </m:ctrlPr>
                      </m:sSubPr>
                      <m:e>
                        <m:r>
                          <a:rPr lang="en-US" sz="1350" b="0" i="1" smtClean="0">
                            <a:latin typeface="Cambria Math" panose="02040503050406030204" pitchFamily="18" charset="0"/>
                            <a:ea typeface="Ubuntu Light"/>
                            <a:cs typeface="Calibri" panose="020F0502020204030204" pitchFamily="34" charset="0"/>
                            <a:sym typeface="Ubuntu Light"/>
                          </a:rPr>
                          <m:t>𝐿</m:t>
                        </m:r>
                      </m:e>
                      <m:sub>
                        <m:r>
                          <a:rPr lang="en-US" sz="1350" b="0" i="1" smtClean="0">
                            <a:latin typeface="Cambria Math" panose="02040503050406030204" pitchFamily="18" charset="0"/>
                            <a:ea typeface="Ubuntu Light"/>
                            <a:cs typeface="Calibri" panose="020F0502020204030204" pitchFamily="34" charset="0"/>
                            <a:sym typeface="Ubuntu Light"/>
                          </a:rPr>
                          <m:t>𝑝</m:t>
                        </m:r>
                      </m:sub>
                    </m:sSub>
                  </m:oMath>
                </a14:m>
                <a:r>
                  <a:rPr lang="en-GB" sz="1350" dirty="0">
                    <a:latin typeface="Calibri" panose="020F0502020204030204" pitchFamily="34" charset="0"/>
                    <a:ea typeface="Ubuntu Light"/>
                    <a:cs typeface="Calibri" panose="020F0502020204030204" pitchFamily="34" charset="0"/>
                    <a:sym typeface="Ubuntu Light"/>
                  </a:rPr>
                  <a:t> distances calculated between genuine images and their adversarial counterparts for the adversarial examples that transfer from the source model to the target model</a:t>
                </a:r>
                <a:endParaRPr sz="1350" dirty="0">
                  <a:latin typeface="Calibri" panose="020F0502020204030204" pitchFamily="34" charset="0"/>
                  <a:ea typeface="Ubuntu Light"/>
                  <a:cs typeface="Calibri" panose="020F0502020204030204" pitchFamily="34" charset="0"/>
                  <a:sym typeface="Ubuntu Light"/>
                </a:endParaRPr>
              </a:p>
            </p:txBody>
          </p:sp>
        </mc:Choice>
        <mc:Fallback xmlns="">
          <p:sp>
            <p:nvSpPr>
              <p:cNvPr id="44" name="Google Shape;478;p35">
                <a:extLst>
                  <a:ext uri="{FF2B5EF4-FFF2-40B4-BE49-F238E27FC236}">
                    <a16:creationId xmlns:a16="http://schemas.microsoft.com/office/drawing/2014/main" id="{39D89F23-4FBB-C84A-80BA-FCD8B1957B5F}"/>
                  </a:ext>
                </a:extLst>
              </p:cNvPr>
              <p:cNvSpPr txBox="1">
                <a:spLocks noRot="1" noChangeAspect="1" noMove="1" noResize="1" noEditPoints="1" noAdjustHandles="1" noChangeArrowheads="1" noChangeShapeType="1" noTextEdit="1"/>
              </p:cNvSpPr>
              <p:nvPr/>
            </p:nvSpPr>
            <p:spPr>
              <a:xfrm>
                <a:off x="621619" y="1432444"/>
                <a:ext cx="7893675" cy="470250"/>
              </a:xfrm>
              <a:prstGeom prst="rect">
                <a:avLst/>
              </a:prstGeom>
              <a:blipFill>
                <a:blip r:embed="rId5"/>
                <a:stretch>
                  <a:fillRect l="-321" r="-161" b="-28947"/>
                </a:stretch>
              </a:blipFill>
              <a:ln>
                <a:noFill/>
              </a:ln>
            </p:spPr>
            <p:txBody>
              <a:bodyPr/>
              <a:lstStyle/>
              <a:p>
                <a:r>
                  <a:rPr lang="en-KR">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animEffect transition="in" filter="fade">
                                      <p:cBhvr>
                                        <p:cTn id="7" dur="1000"/>
                                        <p:tgtEl>
                                          <p:spTgt spid="519"/>
                                        </p:tgtEl>
                                      </p:cBhvr>
                                    </p:animEffect>
                                  </p:childTnLst>
                                </p:cTn>
                              </p:par>
                              <p:par>
                                <p:cTn id="8" presetID="10" presetClass="entr" presetSubtype="0" fill="hold" nodeType="withEffect">
                                  <p:stCondLst>
                                    <p:cond delay="0"/>
                                  </p:stCondLst>
                                  <p:childTnLst>
                                    <p:set>
                                      <p:cBhvr>
                                        <p:cTn id="9" dur="1" fill="hold">
                                          <p:stCondLst>
                                            <p:cond delay="0"/>
                                          </p:stCondLst>
                                        </p:cTn>
                                        <p:tgtEl>
                                          <p:spTgt spid="522"/>
                                        </p:tgtEl>
                                        <p:attrNameLst>
                                          <p:attrName>style.visibility</p:attrName>
                                        </p:attrNameLst>
                                      </p:cBhvr>
                                      <p:to>
                                        <p:strVal val="visible"/>
                                      </p:to>
                                    </p:set>
                                    <p:animEffect transition="in" filter="fade">
                                      <p:cBhvr>
                                        <p:cTn id="10" dur="1000"/>
                                        <p:tgtEl>
                                          <p:spTgt spid="522"/>
                                        </p:tgtEl>
                                      </p:cBhvr>
                                    </p:animEffect>
                                  </p:childTnLst>
                                </p:cTn>
                              </p:par>
                              <p:par>
                                <p:cTn id="11" presetID="10" presetClass="entr" presetSubtype="0" fill="hold" nodeType="withEffect">
                                  <p:stCondLst>
                                    <p:cond delay="0"/>
                                  </p:stCondLst>
                                  <p:childTnLst>
                                    <p:set>
                                      <p:cBhvr>
                                        <p:cTn id="12" dur="1" fill="hold">
                                          <p:stCondLst>
                                            <p:cond delay="0"/>
                                          </p:stCondLst>
                                        </p:cTn>
                                        <p:tgtEl>
                                          <p:spTgt spid="520"/>
                                        </p:tgtEl>
                                        <p:attrNameLst>
                                          <p:attrName>style.visibility</p:attrName>
                                        </p:attrNameLst>
                                      </p:cBhvr>
                                      <p:to>
                                        <p:strVal val="visible"/>
                                      </p:to>
                                    </p:set>
                                    <p:animEffect transition="in" filter="fade">
                                      <p:cBhvr>
                                        <p:cTn id="13" dur="1000"/>
                                        <p:tgtEl>
                                          <p:spTgt spid="520"/>
                                        </p:tgtEl>
                                      </p:cBhvr>
                                    </p:animEffect>
                                  </p:childTnLst>
                                </p:cTn>
                              </p:par>
                              <p:par>
                                <p:cTn id="14" presetID="10" presetClass="entr" presetSubtype="0" fill="hold" nodeType="withEffect">
                                  <p:stCondLst>
                                    <p:cond delay="0"/>
                                  </p:stCondLst>
                                  <p:childTnLst>
                                    <p:set>
                                      <p:cBhvr>
                                        <p:cTn id="15" dur="1" fill="hold">
                                          <p:stCondLst>
                                            <p:cond delay="0"/>
                                          </p:stCondLst>
                                        </p:cTn>
                                        <p:tgtEl>
                                          <p:spTgt spid="523"/>
                                        </p:tgtEl>
                                        <p:attrNameLst>
                                          <p:attrName>style.visibility</p:attrName>
                                        </p:attrNameLst>
                                      </p:cBhvr>
                                      <p:to>
                                        <p:strVal val="visible"/>
                                      </p:to>
                                    </p:set>
                                    <p:animEffect transition="in" filter="fade">
                                      <p:cBhvr>
                                        <p:cTn id="16" dur="1000"/>
                                        <p:tgtEl>
                                          <p:spTgt spid="523"/>
                                        </p:tgtEl>
                                      </p:cBhvr>
                                    </p:animEffect>
                                  </p:childTnLst>
                                </p:cTn>
                              </p:par>
                              <p:par>
                                <p:cTn id="17" presetID="10" presetClass="entr" presetSubtype="0" fill="hold" nodeType="withEffect">
                                  <p:stCondLst>
                                    <p:cond delay="0"/>
                                  </p:stCondLst>
                                  <p:childTnLst>
                                    <p:set>
                                      <p:cBhvr>
                                        <p:cTn id="18" dur="1" fill="hold">
                                          <p:stCondLst>
                                            <p:cond delay="0"/>
                                          </p:stCondLst>
                                        </p:cTn>
                                        <p:tgtEl>
                                          <p:spTgt spid="521"/>
                                        </p:tgtEl>
                                        <p:attrNameLst>
                                          <p:attrName>style.visibility</p:attrName>
                                        </p:attrNameLst>
                                      </p:cBhvr>
                                      <p:to>
                                        <p:strVal val="visible"/>
                                      </p:to>
                                    </p:set>
                                    <p:animEffect transition="in" filter="fade">
                                      <p:cBhvr>
                                        <p:cTn id="19" dur="1000"/>
                                        <p:tgtEl>
                                          <p:spTgt spid="521"/>
                                        </p:tgtEl>
                                      </p:cBhvr>
                                    </p:animEffect>
                                  </p:childTnLst>
                                </p:cTn>
                              </p:par>
                              <p:par>
                                <p:cTn id="20" presetID="10" presetClass="entr" presetSubtype="0" fill="hold" nodeType="withEffect">
                                  <p:stCondLst>
                                    <p:cond delay="0"/>
                                  </p:stCondLst>
                                  <p:childTnLst>
                                    <p:set>
                                      <p:cBhvr>
                                        <p:cTn id="21" dur="1" fill="hold">
                                          <p:stCondLst>
                                            <p:cond delay="0"/>
                                          </p:stCondLst>
                                        </p:cTn>
                                        <p:tgtEl>
                                          <p:spTgt spid="524"/>
                                        </p:tgtEl>
                                        <p:attrNameLst>
                                          <p:attrName>style.visibility</p:attrName>
                                        </p:attrNameLst>
                                      </p:cBhvr>
                                      <p:to>
                                        <p:strVal val="visible"/>
                                      </p:to>
                                    </p:set>
                                    <p:animEffect transition="in" filter="fade">
                                      <p:cBhvr>
                                        <p:cTn id="22" dur="1000"/>
                                        <p:tgtEl>
                                          <p:spTgt spid="5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5"/>
                                        </p:tgtEl>
                                        <p:attrNameLst>
                                          <p:attrName>style.visibility</p:attrName>
                                        </p:attrNameLst>
                                      </p:cBhvr>
                                      <p:to>
                                        <p:strVal val="visible"/>
                                      </p:to>
                                    </p:set>
                                    <p:animEffect transition="in" filter="fade">
                                      <p:cBhvr>
                                        <p:cTn id="27" dur="1000"/>
                                        <p:tgtEl>
                                          <p:spTgt spid="525"/>
                                        </p:tgtEl>
                                      </p:cBhvr>
                                    </p:animEffect>
                                  </p:childTnLst>
                                </p:cTn>
                              </p:par>
                              <p:par>
                                <p:cTn id="28" presetID="10" presetClass="entr" presetSubtype="0" fill="hold" nodeType="withEffect">
                                  <p:stCondLst>
                                    <p:cond delay="0"/>
                                  </p:stCondLst>
                                  <p:childTnLst>
                                    <p:set>
                                      <p:cBhvr>
                                        <p:cTn id="29" dur="1" fill="hold">
                                          <p:stCondLst>
                                            <p:cond delay="0"/>
                                          </p:stCondLst>
                                        </p:cTn>
                                        <p:tgtEl>
                                          <p:spTgt spid="503"/>
                                        </p:tgtEl>
                                        <p:attrNameLst>
                                          <p:attrName>style.visibility</p:attrName>
                                        </p:attrNameLst>
                                      </p:cBhvr>
                                      <p:to>
                                        <p:strVal val="visible"/>
                                      </p:to>
                                    </p:set>
                                    <p:animEffect transition="in" filter="fade">
                                      <p:cBhvr>
                                        <p:cTn id="30" dur="1000"/>
                                        <p:tgtEl>
                                          <p:spTgt spid="50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13"/>
                                        </p:tgtEl>
                                        <p:attrNameLst>
                                          <p:attrName>style.visibility</p:attrName>
                                        </p:attrNameLst>
                                      </p:cBhvr>
                                      <p:to>
                                        <p:strVal val="visible"/>
                                      </p:to>
                                    </p:set>
                                    <p:animEffect transition="in" filter="fade">
                                      <p:cBhvr>
                                        <p:cTn id="35" dur="1000"/>
                                        <p:tgtEl>
                                          <p:spTgt spid="513"/>
                                        </p:tgtEl>
                                      </p:cBhvr>
                                    </p:animEffect>
                                  </p:childTnLst>
                                </p:cTn>
                              </p:par>
                              <p:par>
                                <p:cTn id="36" presetID="10" presetClass="entr" presetSubtype="0" fill="hold" nodeType="withEffect">
                                  <p:stCondLst>
                                    <p:cond delay="0"/>
                                  </p:stCondLst>
                                  <p:childTnLst>
                                    <p:set>
                                      <p:cBhvr>
                                        <p:cTn id="37" dur="1" fill="hold">
                                          <p:stCondLst>
                                            <p:cond delay="0"/>
                                          </p:stCondLst>
                                        </p:cTn>
                                        <p:tgtEl>
                                          <p:spTgt spid="504"/>
                                        </p:tgtEl>
                                        <p:attrNameLst>
                                          <p:attrName>style.visibility</p:attrName>
                                        </p:attrNameLst>
                                      </p:cBhvr>
                                      <p:to>
                                        <p:strVal val="visible"/>
                                      </p:to>
                                    </p:set>
                                    <p:animEffect transition="in" filter="fade">
                                      <p:cBhvr>
                                        <p:cTn id="38" dur="1000"/>
                                        <p:tgtEl>
                                          <p:spTgt spid="50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4"/>
                                        </p:tgtEl>
                                        <p:attrNameLst>
                                          <p:attrName>style.visibility</p:attrName>
                                        </p:attrNameLst>
                                      </p:cBhvr>
                                      <p:to>
                                        <p:strVal val="visible"/>
                                      </p:to>
                                    </p:set>
                                    <p:animEffect transition="in" filter="fade">
                                      <p:cBhvr>
                                        <p:cTn id="43" dur="1000"/>
                                        <p:tgtEl>
                                          <p:spTgt spid="514"/>
                                        </p:tgtEl>
                                      </p:cBhvr>
                                    </p:animEffect>
                                  </p:childTnLst>
                                </p:cTn>
                              </p:par>
                              <p:par>
                                <p:cTn id="44" presetID="10" presetClass="entr" presetSubtype="0" fill="hold" nodeType="withEffect">
                                  <p:stCondLst>
                                    <p:cond delay="0"/>
                                  </p:stCondLst>
                                  <p:childTnLst>
                                    <p:set>
                                      <p:cBhvr>
                                        <p:cTn id="45" dur="1" fill="hold">
                                          <p:stCondLst>
                                            <p:cond delay="0"/>
                                          </p:stCondLst>
                                        </p:cTn>
                                        <p:tgtEl>
                                          <p:spTgt spid="505"/>
                                        </p:tgtEl>
                                        <p:attrNameLst>
                                          <p:attrName>style.visibility</p:attrName>
                                        </p:attrNameLst>
                                      </p:cBhvr>
                                      <p:to>
                                        <p:strVal val="visible"/>
                                      </p:to>
                                    </p:set>
                                    <p:animEffect transition="in" filter="fade">
                                      <p:cBhvr>
                                        <p:cTn id="46" dur="1000"/>
                                        <p:tgtEl>
                                          <p:spTgt spid="50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15"/>
                                        </p:tgtEl>
                                        <p:attrNameLst>
                                          <p:attrName>style.visibility</p:attrName>
                                        </p:attrNameLst>
                                      </p:cBhvr>
                                      <p:to>
                                        <p:strVal val="visible"/>
                                      </p:to>
                                    </p:set>
                                    <p:animEffect transition="in" filter="fade">
                                      <p:cBhvr>
                                        <p:cTn id="51" dur="1000"/>
                                        <p:tgtEl>
                                          <p:spTgt spid="515"/>
                                        </p:tgtEl>
                                      </p:cBhvr>
                                    </p:animEffect>
                                  </p:childTnLst>
                                </p:cTn>
                              </p:par>
                              <p:par>
                                <p:cTn id="52" presetID="10" presetClass="entr" presetSubtype="0" fill="hold" nodeType="withEffect">
                                  <p:stCondLst>
                                    <p:cond delay="0"/>
                                  </p:stCondLst>
                                  <p:childTnLst>
                                    <p:set>
                                      <p:cBhvr>
                                        <p:cTn id="53" dur="1" fill="hold">
                                          <p:stCondLst>
                                            <p:cond delay="0"/>
                                          </p:stCondLst>
                                        </p:cTn>
                                        <p:tgtEl>
                                          <p:spTgt spid="506"/>
                                        </p:tgtEl>
                                        <p:attrNameLst>
                                          <p:attrName>style.visibility</p:attrName>
                                        </p:attrNameLst>
                                      </p:cBhvr>
                                      <p:to>
                                        <p:strVal val="visible"/>
                                      </p:to>
                                    </p:set>
                                    <p:animEffect transition="in" filter="fade">
                                      <p:cBhvr>
                                        <p:cTn id="54" dur="1000"/>
                                        <p:tgtEl>
                                          <p:spTgt spid="50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16"/>
                                        </p:tgtEl>
                                        <p:attrNameLst>
                                          <p:attrName>style.visibility</p:attrName>
                                        </p:attrNameLst>
                                      </p:cBhvr>
                                      <p:to>
                                        <p:strVal val="visible"/>
                                      </p:to>
                                    </p:set>
                                    <p:animEffect transition="in" filter="fade">
                                      <p:cBhvr>
                                        <p:cTn id="59" dur="1000"/>
                                        <p:tgtEl>
                                          <p:spTgt spid="516"/>
                                        </p:tgtEl>
                                      </p:cBhvr>
                                    </p:animEffect>
                                  </p:childTnLst>
                                </p:cTn>
                              </p:par>
                              <p:par>
                                <p:cTn id="60" presetID="10" presetClass="entr" presetSubtype="0" fill="hold" nodeType="withEffect">
                                  <p:stCondLst>
                                    <p:cond delay="0"/>
                                  </p:stCondLst>
                                  <p:childTnLst>
                                    <p:set>
                                      <p:cBhvr>
                                        <p:cTn id="61" dur="1" fill="hold">
                                          <p:stCondLst>
                                            <p:cond delay="0"/>
                                          </p:stCondLst>
                                        </p:cTn>
                                        <p:tgtEl>
                                          <p:spTgt spid="507"/>
                                        </p:tgtEl>
                                        <p:attrNameLst>
                                          <p:attrName>style.visibility</p:attrName>
                                        </p:attrNameLst>
                                      </p:cBhvr>
                                      <p:to>
                                        <p:strVal val="visible"/>
                                      </p:to>
                                    </p:set>
                                    <p:animEffect transition="in" filter="fade">
                                      <p:cBhvr>
                                        <p:cTn id="62" dur="1000"/>
                                        <p:tgtEl>
                                          <p:spTgt spid="50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17"/>
                                        </p:tgtEl>
                                        <p:attrNameLst>
                                          <p:attrName>style.visibility</p:attrName>
                                        </p:attrNameLst>
                                      </p:cBhvr>
                                      <p:to>
                                        <p:strVal val="visible"/>
                                      </p:to>
                                    </p:set>
                                    <p:animEffect transition="in" filter="fade">
                                      <p:cBhvr>
                                        <p:cTn id="67" dur="1000"/>
                                        <p:tgtEl>
                                          <p:spTgt spid="517"/>
                                        </p:tgtEl>
                                      </p:cBhvr>
                                    </p:animEffect>
                                  </p:childTnLst>
                                </p:cTn>
                              </p:par>
                              <p:par>
                                <p:cTn id="68" presetID="10" presetClass="entr" presetSubtype="0" fill="hold" nodeType="withEffect">
                                  <p:stCondLst>
                                    <p:cond delay="0"/>
                                  </p:stCondLst>
                                  <p:childTnLst>
                                    <p:set>
                                      <p:cBhvr>
                                        <p:cTn id="69" dur="1" fill="hold">
                                          <p:stCondLst>
                                            <p:cond delay="0"/>
                                          </p:stCondLst>
                                        </p:cTn>
                                        <p:tgtEl>
                                          <p:spTgt spid="508"/>
                                        </p:tgtEl>
                                        <p:attrNameLst>
                                          <p:attrName>style.visibility</p:attrName>
                                        </p:attrNameLst>
                                      </p:cBhvr>
                                      <p:to>
                                        <p:strVal val="visible"/>
                                      </p:to>
                                    </p:set>
                                    <p:animEffect transition="in" filter="fade">
                                      <p:cBhvr>
                                        <p:cTn id="70" dur="1000"/>
                                        <p:tgtEl>
                                          <p:spTgt spid="50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09"/>
                                        </p:tgtEl>
                                        <p:attrNameLst>
                                          <p:attrName>style.visibility</p:attrName>
                                        </p:attrNameLst>
                                      </p:cBhvr>
                                      <p:to>
                                        <p:strVal val="visible"/>
                                      </p:to>
                                    </p:set>
                                    <p:animEffect transition="in" filter="fade">
                                      <p:cBhvr>
                                        <p:cTn id="75" dur="1000"/>
                                        <p:tgtEl>
                                          <p:spTgt spid="50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10"/>
                                        </p:tgtEl>
                                        <p:attrNameLst>
                                          <p:attrName>style.visibility</p:attrName>
                                        </p:attrNameLst>
                                      </p:cBhvr>
                                      <p:to>
                                        <p:strVal val="visible"/>
                                      </p:to>
                                    </p:set>
                                    <p:animEffect transition="in" filter="fade">
                                      <p:cBhvr>
                                        <p:cTn id="80" dur="1000"/>
                                        <p:tgtEl>
                                          <p:spTgt spid="51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11"/>
                                        </p:tgtEl>
                                        <p:attrNameLst>
                                          <p:attrName>style.visibility</p:attrName>
                                        </p:attrNameLst>
                                      </p:cBhvr>
                                      <p:to>
                                        <p:strVal val="visible"/>
                                      </p:to>
                                    </p:set>
                                    <p:animEffect transition="in" filter="fade">
                                      <p:cBhvr>
                                        <p:cTn id="85" dur="1000"/>
                                        <p:tgtEl>
                                          <p:spTgt spid="51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512"/>
                                        </p:tgtEl>
                                        <p:attrNameLst>
                                          <p:attrName>style.visibility</p:attrName>
                                        </p:attrNameLst>
                                      </p:cBhvr>
                                      <p:to>
                                        <p:strVal val="visible"/>
                                      </p:to>
                                    </p:set>
                                    <p:animEffect transition="in" filter="fade">
                                      <p:cBhvr>
                                        <p:cTn id="90" dur="10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35" name="Google Shape;535;p37"/>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Locally perturbed adversarial examples have reduced </a:t>
                </a:r>
                <a14:m>
                  <m:oMath xmlns:m="http://schemas.openxmlformats.org/officeDocument/2006/math">
                    <m:sSub>
                      <m:sSubPr>
                        <m:ctrlPr>
                          <a:rPr lang="en-US" sz="2900" i="1">
                            <a:latin typeface="Cambria Math" panose="02040503050406030204" pitchFamily="18" charset="0"/>
                            <a:sym typeface="Ubuntu Medium"/>
                          </a:rPr>
                        </m:ctrlPr>
                      </m:sSubPr>
                      <m:e>
                        <m:r>
                          <a:rPr lang="en-US" sz="2900">
                            <a:latin typeface="Cambria Math" panose="02040503050406030204" pitchFamily="18" charset="0"/>
                            <a:sym typeface="Ubuntu Medium"/>
                          </a:rPr>
                          <m:t>𝐿</m:t>
                        </m:r>
                      </m:e>
                      <m:sub>
                        <m:r>
                          <a:rPr lang="en-US" sz="2900">
                            <a:latin typeface="Cambria Math" panose="02040503050406030204" pitchFamily="18" charset="0"/>
                            <a:sym typeface="Ubuntu Medium"/>
                          </a:rPr>
                          <m:t>𝑝</m:t>
                        </m:r>
                      </m:sub>
                    </m:sSub>
                  </m:oMath>
                </a14:m>
                <a:r>
                  <a:rPr lang="en-GB" sz="2900" dirty="0">
                    <a:sym typeface="Ubuntu Medium"/>
                  </a:rPr>
                  <a:t> norms</a:t>
                </a:r>
                <a:endParaRPr lang="en-GB" sz="2900" dirty="0">
                  <a:sym typeface="Ubuntu Light"/>
                </a:endParaRPr>
              </a:p>
            </p:txBody>
          </p:sp>
        </mc:Choice>
        <mc:Fallback xmlns="">
          <p:sp>
            <p:nvSpPr>
              <p:cNvPr id="535" name="Google Shape;535;p37"/>
              <p:cNvSpPr txBox="1">
                <a:spLocks noGrp="1" noRot="1" noChangeAspect="1" noMove="1" noResize="1" noEditPoints="1" noAdjustHandles="1" noChangeArrowheads="1" noChangeShapeType="1" noTextEdit="1"/>
              </p:cNvSpPr>
              <p:nvPr>
                <p:ph type="title"/>
              </p:nvPr>
            </p:nvSpPr>
            <p:spPr>
              <a:blipFill>
                <a:blip r:embed="rId3"/>
                <a:stretch>
                  <a:fillRect l="-2159" t="-84783" b="-28261"/>
                </a:stretch>
              </a:blipFill>
              <a:ln>
                <a:noFill/>
              </a:ln>
            </p:spPr>
            <p:txBody>
              <a:bodyPr/>
              <a:lstStyle/>
              <a:p>
                <a:r>
                  <a:rPr lang="en-KR">
                    <a:noFill/>
                  </a:rPr>
                  <a:t> </a:t>
                </a:r>
              </a:p>
            </p:txBody>
          </p:sp>
        </mc:Fallback>
      </mc:AlternateContent>
      <p:pic>
        <p:nvPicPr>
          <p:cNvPr id="536" name="Google Shape;536;p37"/>
          <p:cNvPicPr preferRelativeResize="0"/>
          <p:nvPr/>
        </p:nvPicPr>
        <p:blipFill>
          <a:blip r:embed="rId4">
            <a:alphaModFix/>
          </a:blip>
          <a:stretch>
            <a:fillRect/>
          </a:stretch>
        </p:blipFill>
        <p:spPr>
          <a:xfrm>
            <a:off x="1471676" y="2091675"/>
            <a:ext cx="6186330" cy="2891794"/>
          </a:xfrm>
          <a:prstGeom prst="rect">
            <a:avLst/>
          </a:prstGeom>
          <a:noFill/>
          <a:ln>
            <a:noFill/>
          </a:ln>
        </p:spPr>
      </p:pic>
      <p:sp>
        <p:nvSpPr>
          <p:cNvPr id="539" name="Google Shape;539;p37"/>
          <p:cNvSpPr/>
          <p:nvPr/>
        </p:nvSpPr>
        <p:spPr>
          <a:xfrm>
            <a:off x="2249381"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40" name="Google Shape;540;p37"/>
          <p:cNvSpPr/>
          <p:nvPr/>
        </p:nvSpPr>
        <p:spPr>
          <a:xfrm>
            <a:off x="3159000"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41" name="Google Shape;541;p37"/>
          <p:cNvSpPr/>
          <p:nvPr/>
        </p:nvSpPr>
        <p:spPr>
          <a:xfrm>
            <a:off x="4055400"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42" name="Google Shape;542;p37"/>
          <p:cNvSpPr/>
          <p:nvPr/>
        </p:nvSpPr>
        <p:spPr>
          <a:xfrm>
            <a:off x="4951800"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43" name="Google Shape;543;p37"/>
          <p:cNvSpPr/>
          <p:nvPr/>
        </p:nvSpPr>
        <p:spPr>
          <a:xfrm>
            <a:off x="5845500"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44" name="Google Shape;544;p37"/>
          <p:cNvSpPr/>
          <p:nvPr/>
        </p:nvSpPr>
        <p:spPr>
          <a:xfrm>
            <a:off x="6738563" y="2652131"/>
            <a:ext cx="405450" cy="2267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45" name="Google Shape;545;p37"/>
          <p:cNvSpPr/>
          <p:nvPr/>
        </p:nvSpPr>
        <p:spPr>
          <a:xfrm>
            <a:off x="4502250" y="2652131"/>
            <a:ext cx="405450" cy="273825"/>
          </a:xfrm>
          <a:prstGeom prst="roundRect">
            <a:avLst>
              <a:gd name="adj" fmla="val 16667"/>
            </a:avLst>
          </a:prstGeom>
          <a:noFill/>
          <a:ln w="19050" cap="flat" cmpd="sng">
            <a:solidFill>
              <a:srgbClr val="4A86E8"/>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46" name="Google Shape;546;p37"/>
          <p:cNvSpPr/>
          <p:nvPr/>
        </p:nvSpPr>
        <p:spPr>
          <a:xfrm>
            <a:off x="4503600" y="2925956"/>
            <a:ext cx="405450" cy="652950"/>
          </a:xfrm>
          <a:prstGeom prst="roundRect">
            <a:avLst>
              <a:gd name="adj" fmla="val 16667"/>
            </a:avLst>
          </a:prstGeom>
          <a:noFill/>
          <a:ln w="19050" cap="flat" cmpd="sng">
            <a:solidFill>
              <a:schemeClr val="accent6"/>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47" name="Google Shape;547;p37"/>
          <p:cNvSpPr/>
          <p:nvPr/>
        </p:nvSpPr>
        <p:spPr>
          <a:xfrm>
            <a:off x="6291356" y="2652131"/>
            <a:ext cx="405450" cy="273825"/>
          </a:xfrm>
          <a:prstGeom prst="roundRect">
            <a:avLst>
              <a:gd name="adj" fmla="val 16667"/>
            </a:avLst>
          </a:prstGeom>
          <a:noFill/>
          <a:ln w="19050" cap="flat" cmpd="sng">
            <a:solidFill>
              <a:srgbClr val="4A86E8"/>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48" name="Google Shape;548;p37"/>
          <p:cNvSpPr/>
          <p:nvPr/>
        </p:nvSpPr>
        <p:spPr>
          <a:xfrm>
            <a:off x="6292706" y="2925956"/>
            <a:ext cx="405450" cy="652950"/>
          </a:xfrm>
          <a:prstGeom prst="roundRect">
            <a:avLst>
              <a:gd name="adj" fmla="val 16667"/>
            </a:avLst>
          </a:prstGeom>
          <a:noFill/>
          <a:ln w="19050" cap="flat" cmpd="sng">
            <a:solidFill>
              <a:schemeClr val="accent6"/>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p:sp>
        <p:nvSpPr>
          <p:cNvPr id="549" name="Google Shape;549;p37"/>
          <p:cNvSpPr/>
          <p:nvPr/>
        </p:nvSpPr>
        <p:spPr>
          <a:xfrm>
            <a:off x="6292031" y="4266281"/>
            <a:ext cx="405450" cy="652950"/>
          </a:xfrm>
          <a:prstGeom prst="roundRect">
            <a:avLst>
              <a:gd name="adj" fmla="val 16667"/>
            </a:avLst>
          </a:prstGeom>
          <a:noFill/>
          <a:ln w="19050" cap="flat" cmpd="sng">
            <a:solidFill>
              <a:schemeClr val="accent6"/>
            </a:solidFill>
            <a:prstDash val="solid"/>
            <a:round/>
            <a:headEnd type="none" w="sm" len="sm"/>
            <a:tailEnd type="none" w="sm" len="sm"/>
          </a:ln>
          <a:effectLst>
            <a:outerShdw blurRad="57150" dist="19050" dir="5400000" algn="bl" rotWithShape="0">
              <a:srgbClr val="000000">
                <a:alpha val="5000"/>
              </a:srgbClr>
            </a:outerShdw>
          </a:effectLst>
        </p:spPr>
        <p:txBody>
          <a:bodyPr spcFirstLastPara="1" wrap="square" lIns="68569" tIns="68569" rIns="68569" bIns="68569" anchor="ctr" anchorCtr="0">
            <a:noAutofit/>
          </a:bodyPr>
          <a:lstStyle/>
          <a:p>
            <a:endParaRPr sz="1275" b="1"/>
          </a:p>
        </p:txBody>
      </p:sp>
      <mc:AlternateContent xmlns:mc="http://schemas.openxmlformats.org/markup-compatibility/2006" xmlns:a14="http://schemas.microsoft.com/office/drawing/2010/main">
        <mc:Choice Requires="a14">
          <p:sp>
            <p:nvSpPr>
              <p:cNvPr id="33" name="Google Shape;478;p35">
                <a:extLst>
                  <a:ext uri="{FF2B5EF4-FFF2-40B4-BE49-F238E27FC236}">
                    <a16:creationId xmlns:a16="http://schemas.microsoft.com/office/drawing/2014/main" id="{DD1958E9-48D4-6143-8054-27FB385C731C}"/>
                  </a:ext>
                </a:extLst>
              </p:cNvPr>
              <p:cNvSpPr txBox="1"/>
              <p:nvPr/>
            </p:nvSpPr>
            <p:spPr>
              <a:xfrm>
                <a:off x="621619" y="1432444"/>
                <a:ext cx="7893675" cy="470250"/>
              </a:xfrm>
              <a:prstGeom prst="rect">
                <a:avLst/>
              </a:prstGeom>
              <a:noFill/>
              <a:ln>
                <a:noFill/>
              </a:ln>
            </p:spPr>
            <p:txBody>
              <a:bodyPr spcFirstLastPara="1" wrap="square" lIns="68569" tIns="68569" rIns="68569" bIns="68569" anchor="t" anchorCtr="0">
                <a:noAutofit/>
              </a:bodyPr>
              <a:lstStyle/>
              <a:p>
                <a:r>
                  <a:rPr lang="en-GB" sz="1350" dirty="0">
                    <a:latin typeface="Calibri" panose="020F0502020204030204" pitchFamily="34" charset="0"/>
                    <a:ea typeface="Ubuntu Light"/>
                    <a:cs typeface="Calibri" panose="020F0502020204030204" pitchFamily="34" charset="0"/>
                    <a:sym typeface="Ubuntu Light"/>
                  </a:rPr>
                  <a:t>Mean (standard deviation) </a:t>
                </a:r>
                <a14:m>
                  <m:oMath xmlns:m="http://schemas.openxmlformats.org/officeDocument/2006/math">
                    <m:sSub>
                      <m:sSubPr>
                        <m:ctrlPr>
                          <a:rPr lang="en-US" sz="1350" b="0" i="1" smtClean="0">
                            <a:latin typeface="Cambria Math" panose="02040503050406030204" pitchFamily="18" charset="0"/>
                            <a:ea typeface="Ubuntu Light"/>
                            <a:cs typeface="Calibri" panose="020F0502020204030204" pitchFamily="34" charset="0"/>
                            <a:sym typeface="Ubuntu Light"/>
                          </a:rPr>
                        </m:ctrlPr>
                      </m:sSubPr>
                      <m:e>
                        <m:r>
                          <a:rPr lang="en-US" sz="1350" b="0" i="1" smtClean="0">
                            <a:latin typeface="Cambria Math" panose="02040503050406030204" pitchFamily="18" charset="0"/>
                            <a:ea typeface="Ubuntu Light"/>
                            <a:cs typeface="Calibri" panose="020F0502020204030204" pitchFamily="34" charset="0"/>
                            <a:sym typeface="Ubuntu Light"/>
                          </a:rPr>
                          <m:t>𝐿</m:t>
                        </m:r>
                      </m:e>
                      <m:sub>
                        <m:r>
                          <a:rPr lang="en-US" sz="1350" b="0" i="1" smtClean="0">
                            <a:latin typeface="Cambria Math" panose="02040503050406030204" pitchFamily="18" charset="0"/>
                            <a:ea typeface="Ubuntu Light"/>
                            <a:cs typeface="Calibri" panose="020F0502020204030204" pitchFamily="34" charset="0"/>
                            <a:sym typeface="Ubuntu Light"/>
                          </a:rPr>
                          <m:t>𝑝</m:t>
                        </m:r>
                      </m:sub>
                    </m:sSub>
                  </m:oMath>
                </a14:m>
                <a:r>
                  <a:rPr lang="en-GB" sz="1350" dirty="0">
                    <a:latin typeface="Calibri" panose="020F0502020204030204" pitchFamily="34" charset="0"/>
                    <a:ea typeface="Ubuntu Light"/>
                    <a:cs typeface="Calibri" panose="020F0502020204030204" pitchFamily="34" charset="0"/>
                    <a:sym typeface="Ubuntu Light"/>
                  </a:rPr>
                  <a:t> distances calculated between genuine images and their adversarial counterparts for the adversarial examples that transfer from the source model to the target model</a:t>
                </a:r>
                <a:endParaRPr sz="1350" dirty="0">
                  <a:latin typeface="Calibri" panose="020F0502020204030204" pitchFamily="34" charset="0"/>
                  <a:ea typeface="Ubuntu Light"/>
                  <a:cs typeface="Calibri" panose="020F0502020204030204" pitchFamily="34" charset="0"/>
                  <a:sym typeface="Ubuntu Light"/>
                </a:endParaRPr>
              </a:p>
            </p:txBody>
          </p:sp>
        </mc:Choice>
        <mc:Fallback xmlns="">
          <p:sp>
            <p:nvSpPr>
              <p:cNvPr id="33" name="Google Shape;478;p35">
                <a:extLst>
                  <a:ext uri="{FF2B5EF4-FFF2-40B4-BE49-F238E27FC236}">
                    <a16:creationId xmlns:a16="http://schemas.microsoft.com/office/drawing/2014/main" id="{DD1958E9-48D4-6143-8054-27FB385C731C}"/>
                  </a:ext>
                </a:extLst>
              </p:cNvPr>
              <p:cNvSpPr txBox="1">
                <a:spLocks noRot="1" noChangeAspect="1" noMove="1" noResize="1" noEditPoints="1" noAdjustHandles="1" noChangeArrowheads="1" noChangeShapeType="1" noTextEdit="1"/>
              </p:cNvSpPr>
              <p:nvPr/>
            </p:nvSpPr>
            <p:spPr>
              <a:xfrm>
                <a:off x="621619" y="1432444"/>
                <a:ext cx="7893675" cy="470250"/>
              </a:xfrm>
              <a:prstGeom prst="rect">
                <a:avLst/>
              </a:prstGeom>
              <a:blipFill>
                <a:blip r:embed="rId5"/>
                <a:stretch>
                  <a:fillRect l="-321" r="-161" b="-28947"/>
                </a:stretch>
              </a:blipFill>
              <a:ln>
                <a:noFill/>
              </a:ln>
            </p:spPr>
            <p:txBody>
              <a:bodyPr/>
              <a:lstStyle/>
              <a:p>
                <a:r>
                  <a:rPr lang="en-KR">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1000"/>
                                        <p:tgtEl>
                                          <p:spTgt spid="545"/>
                                        </p:tgtEl>
                                      </p:cBhvr>
                                    </p:animEffect>
                                  </p:childTnLst>
                                </p:cTn>
                              </p:par>
                              <p:par>
                                <p:cTn id="8" presetID="10" presetClass="entr" presetSubtype="0" fill="hold" nodeType="withEffect">
                                  <p:stCondLst>
                                    <p:cond delay="0"/>
                                  </p:stCondLst>
                                  <p:childTnLst>
                                    <p:set>
                                      <p:cBhvr>
                                        <p:cTn id="9" dur="1" fill="hold">
                                          <p:stCondLst>
                                            <p:cond delay="0"/>
                                          </p:stCondLst>
                                        </p:cTn>
                                        <p:tgtEl>
                                          <p:spTgt spid="546"/>
                                        </p:tgtEl>
                                        <p:attrNameLst>
                                          <p:attrName>style.visibility</p:attrName>
                                        </p:attrNameLst>
                                      </p:cBhvr>
                                      <p:to>
                                        <p:strVal val="visible"/>
                                      </p:to>
                                    </p:set>
                                    <p:animEffect transition="in" filter="fade">
                                      <p:cBhvr>
                                        <p:cTn id="10" dur="1000"/>
                                        <p:tgtEl>
                                          <p:spTgt spid="5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7"/>
                                        </p:tgtEl>
                                        <p:attrNameLst>
                                          <p:attrName>style.visibility</p:attrName>
                                        </p:attrNameLst>
                                      </p:cBhvr>
                                      <p:to>
                                        <p:strVal val="visible"/>
                                      </p:to>
                                    </p:set>
                                    <p:animEffect transition="in" filter="fade">
                                      <p:cBhvr>
                                        <p:cTn id="15" dur="1000"/>
                                        <p:tgtEl>
                                          <p:spTgt spid="547"/>
                                        </p:tgtEl>
                                      </p:cBhvr>
                                    </p:animEffect>
                                  </p:childTnLst>
                                </p:cTn>
                              </p:par>
                              <p:par>
                                <p:cTn id="16" presetID="10" presetClass="entr" presetSubtype="0" fill="hold" nodeType="withEffect">
                                  <p:stCondLst>
                                    <p:cond delay="0"/>
                                  </p:stCondLst>
                                  <p:childTnLst>
                                    <p:set>
                                      <p:cBhvr>
                                        <p:cTn id="17" dur="1" fill="hold">
                                          <p:stCondLst>
                                            <p:cond delay="0"/>
                                          </p:stCondLst>
                                        </p:cTn>
                                        <p:tgtEl>
                                          <p:spTgt spid="548"/>
                                        </p:tgtEl>
                                        <p:attrNameLst>
                                          <p:attrName>style.visibility</p:attrName>
                                        </p:attrNameLst>
                                      </p:cBhvr>
                                      <p:to>
                                        <p:strVal val="visible"/>
                                      </p:to>
                                    </p:set>
                                    <p:animEffect transition="in" filter="fade">
                                      <p:cBhvr>
                                        <p:cTn id="18" dur="1000"/>
                                        <p:tgtEl>
                                          <p:spTgt spid="548"/>
                                        </p:tgtEl>
                                      </p:cBhvr>
                                    </p:animEffect>
                                  </p:childTnLst>
                                </p:cTn>
                              </p:par>
                              <p:par>
                                <p:cTn id="19" presetID="10" presetClass="entr" presetSubtype="0" fill="hold" nodeType="withEffect">
                                  <p:stCondLst>
                                    <p:cond delay="0"/>
                                  </p:stCondLst>
                                  <p:childTnLst>
                                    <p:set>
                                      <p:cBhvr>
                                        <p:cTn id="20" dur="1" fill="hold">
                                          <p:stCondLst>
                                            <p:cond delay="0"/>
                                          </p:stCondLst>
                                        </p:cTn>
                                        <p:tgtEl>
                                          <p:spTgt spid="549"/>
                                        </p:tgtEl>
                                        <p:attrNameLst>
                                          <p:attrName>style.visibility</p:attrName>
                                        </p:attrNameLst>
                                      </p:cBhvr>
                                      <p:to>
                                        <p:strVal val="visible"/>
                                      </p:to>
                                    </p:set>
                                    <p:animEffect transition="in" filter="fade">
                                      <p:cBhvr>
                                        <p:cTn id="21"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62" name="Google Shape;562;p38"/>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ym typeface="Ubuntu Light"/>
                  </a:rPr>
                  <a:t>99% of the “regional” adversarial examples have reduced </a:t>
                </a:r>
                <a14:m>
                  <m:oMath xmlns:m="http://schemas.openxmlformats.org/officeDocument/2006/math">
                    <m:sSub>
                      <m:sSubPr>
                        <m:ctrlPr>
                          <a:rPr lang="en-US" sz="2800" b="0" i="1" smtClean="0">
                            <a:latin typeface="Cambria Math" panose="02040503050406030204" pitchFamily="18" charset="0"/>
                            <a:sym typeface="Ubuntu Light"/>
                          </a:rPr>
                        </m:ctrlPr>
                      </m:sSubPr>
                      <m:e>
                        <m:r>
                          <a:rPr lang="en-US" sz="2800" b="0" i="1" smtClean="0">
                            <a:latin typeface="Cambria Math" panose="02040503050406030204" pitchFamily="18" charset="0"/>
                            <a:sym typeface="Ubuntu Light"/>
                          </a:rPr>
                          <m:t>𝐿</m:t>
                        </m:r>
                      </m:e>
                      <m:sub>
                        <m:r>
                          <a:rPr lang="en-US" sz="2800" b="0" i="1" smtClean="0">
                            <a:latin typeface="Cambria Math" panose="02040503050406030204" pitchFamily="18" charset="0"/>
                            <a:sym typeface="Ubuntu Light"/>
                          </a:rPr>
                          <m:t>0</m:t>
                        </m:r>
                      </m:sub>
                    </m:sSub>
                  </m:oMath>
                </a14:m>
                <a:r>
                  <a:rPr lang="en-GB" sz="2800" dirty="0">
                    <a:sym typeface="Ubuntu Light"/>
                  </a:rPr>
                  <a:t> norms</a:t>
                </a:r>
              </a:p>
              <a:p>
                <a:r>
                  <a:rPr lang="en-GB" sz="2800" dirty="0">
                    <a:sym typeface="Ubuntu Light"/>
                  </a:rPr>
                  <a:t>75% of the “regional” adversarial examples have reduced </a:t>
                </a:r>
                <a14:m>
                  <m:oMath xmlns:m="http://schemas.openxmlformats.org/officeDocument/2006/math">
                    <m:sSub>
                      <m:sSubPr>
                        <m:ctrlPr>
                          <a:rPr lang="en-US" sz="2800" i="1">
                            <a:latin typeface="Cambria Math" panose="02040503050406030204" pitchFamily="18" charset="0"/>
                            <a:sym typeface="Ubuntu Light"/>
                          </a:rPr>
                        </m:ctrlPr>
                      </m:sSubPr>
                      <m:e>
                        <m:r>
                          <a:rPr lang="en-US" sz="2800" i="1">
                            <a:latin typeface="Cambria Math" panose="02040503050406030204" pitchFamily="18" charset="0"/>
                            <a:sym typeface="Ubuntu Light"/>
                          </a:rPr>
                          <m:t>𝐿</m:t>
                        </m:r>
                      </m:e>
                      <m:sub>
                        <m:r>
                          <a:rPr lang="en-US" sz="2800" b="0" i="1" smtClean="0">
                            <a:latin typeface="Cambria Math" panose="02040503050406030204" pitchFamily="18" charset="0"/>
                            <a:sym typeface="Ubuntu Light"/>
                          </a:rPr>
                          <m:t>2</m:t>
                        </m:r>
                      </m:sub>
                    </m:sSub>
                  </m:oMath>
                </a14:m>
                <a:r>
                  <a:rPr lang="en-GB" sz="2800" dirty="0">
                    <a:sym typeface="Ubuntu Light"/>
                  </a:rPr>
                  <a:t> norms</a:t>
                </a:r>
              </a:p>
              <a:p>
                <a:r>
                  <a:rPr lang="en-GB" sz="2800" dirty="0">
                    <a:sym typeface="Ubuntu Light"/>
                  </a:rPr>
                  <a:t>43% of the “regional” adversarial examples have reduced </a:t>
                </a:r>
                <a14:m>
                  <m:oMath xmlns:m="http://schemas.openxmlformats.org/officeDocument/2006/math">
                    <m:sSub>
                      <m:sSubPr>
                        <m:ctrlPr>
                          <a:rPr lang="en-US" sz="2800" i="1">
                            <a:latin typeface="Cambria Math" panose="02040503050406030204" pitchFamily="18" charset="0"/>
                            <a:sym typeface="Ubuntu Light"/>
                          </a:rPr>
                        </m:ctrlPr>
                      </m:sSubPr>
                      <m:e>
                        <m:r>
                          <a:rPr lang="en-US" sz="2800" i="1">
                            <a:latin typeface="Cambria Math" panose="02040503050406030204" pitchFamily="18" charset="0"/>
                            <a:sym typeface="Ubuntu Light"/>
                          </a:rPr>
                          <m:t>𝐿</m:t>
                        </m:r>
                      </m:e>
                      <m:sub>
                        <m:r>
                          <a:rPr lang="en-US" sz="2800" b="0" i="1" smtClean="0">
                            <a:latin typeface="Cambria Math" panose="02040503050406030204" pitchFamily="18" charset="0"/>
                            <a:sym typeface="Ubuntu Light"/>
                          </a:rPr>
                          <m:t>∞</m:t>
                        </m:r>
                      </m:sub>
                    </m:sSub>
                  </m:oMath>
                </a14:m>
                <a:r>
                  <a:rPr lang="en-GB" sz="2800" dirty="0">
                    <a:sym typeface="Ubuntu Light"/>
                  </a:rPr>
                  <a:t> norms</a:t>
                </a:r>
              </a:p>
            </p:txBody>
          </p:sp>
        </mc:Choice>
        <mc:Fallback xmlns="">
          <p:sp>
            <p:nvSpPr>
              <p:cNvPr id="562" name="Google Shape;562;p38"/>
              <p:cNvSpPr txBox="1">
                <a:spLocks noGrp="1" noRot="1" noChangeAspect="1" noMove="1" noResize="1" noEditPoints="1" noAdjustHandles="1" noChangeArrowheads="1" noChangeShapeType="1" noTextEdit="1"/>
              </p:cNvSpPr>
              <p:nvPr>
                <p:ph idx="1"/>
              </p:nvPr>
            </p:nvSpPr>
            <p:spPr>
              <a:blipFill>
                <a:blip r:embed="rId3"/>
                <a:stretch>
                  <a:fillRect l="-617"/>
                </a:stretch>
              </a:blipFill>
              <a:ln>
                <a:noFill/>
              </a:ln>
            </p:spPr>
            <p:txBody>
              <a:bodyPr/>
              <a:lstStyle/>
              <a:p>
                <a:r>
                  <a:rPr lang="en-KR">
                    <a:noFill/>
                  </a:rPr>
                  <a:t> </a:t>
                </a:r>
              </a:p>
            </p:txBody>
          </p:sp>
        </mc:Fallback>
      </mc:AlternateContent>
      <p:sp>
        <p:nvSpPr>
          <p:cNvPr id="561" name="Google Shape;561;p38"/>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Summary of results</a:t>
            </a:r>
            <a:endParaRPr lang="en-GB" sz="2900" dirty="0">
              <a:sym typeface="Ubuntu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EEF86B-ABD3-5F4C-A622-54124DE532F4}"/>
              </a:ext>
            </a:extLst>
          </p:cNvPr>
          <p:cNvSpPr>
            <a:spLocks noGrp="1"/>
          </p:cNvSpPr>
          <p:nvPr>
            <p:ph idx="1"/>
          </p:nvPr>
        </p:nvSpPr>
        <p:spPr/>
        <p:txBody>
          <a:bodyPr>
            <a:normAutofit/>
          </a:bodyPr>
          <a:lstStyle/>
          <a:p>
            <a:r>
              <a:rPr lang="en-KR" sz="2800" dirty="0"/>
              <a:t>Can easily adapt global attacks into regional</a:t>
            </a:r>
          </a:p>
          <a:p>
            <a:r>
              <a:rPr lang="en-KR" sz="2800" dirty="0"/>
              <a:t>Method seems effective (maintaining high black-box transferability) at significantly lower perturbation budgets</a:t>
            </a:r>
          </a:p>
          <a:p>
            <a:r>
              <a:rPr lang="en-KR" sz="2800" dirty="0"/>
              <a:t>Reduction in amount of perturbation may undermine existing adversarial defenses</a:t>
            </a:r>
          </a:p>
        </p:txBody>
      </p:sp>
      <p:sp>
        <p:nvSpPr>
          <p:cNvPr id="3" name="Title 2">
            <a:extLst>
              <a:ext uri="{FF2B5EF4-FFF2-40B4-BE49-F238E27FC236}">
                <a16:creationId xmlns:a16="http://schemas.microsoft.com/office/drawing/2014/main" id="{54356889-6E30-ED46-94B1-40DE8B95DA3F}"/>
              </a:ext>
            </a:extLst>
          </p:cNvPr>
          <p:cNvSpPr>
            <a:spLocks noGrp="1"/>
          </p:cNvSpPr>
          <p:nvPr>
            <p:ph type="title"/>
          </p:nvPr>
        </p:nvSpPr>
        <p:spPr/>
        <p:txBody>
          <a:bodyPr>
            <a:normAutofit/>
          </a:bodyPr>
          <a:lstStyle/>
          <a:p>
            <a:r>
              <a:rPr lang="en-KR" sz="2900" dirty="0"/>
              <a:t>Conclusions</a:t>
            </a:r>
          </a:p>
        </p:txBody>
      </p:sp>
    </p:spTree>
    <p:extLst>
      <p:ext uri="{BB962C8B-B14F-4D97-AF65-F5344CB8AC3E}">
        <p14:creationId xmlns:p14="http://schemas.microsoft.com/office/powerpoint/2010/main" val="141257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24" name="Google Shape;124;p15"/>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olidFill>
                  <a:schemeClr val="accent5"/>
                </a:solidFill>
                <a:sym typeface="Arial"/>
              </a:rPr>
              <a:t>Computer vision </a:t>
            </a:r>
            <a:r>
              <a:rPr lang="en-GB" sz="2800" dirty="0">
                <a:sym typeface="Arial"/>
              </a:rPr>
              <a:t>(image)</a:t>
            </a:r>
          </a:p>
          <a:p>
            <a:r>
              <a:rPr lang="en-GB" sz="2800" dirty="0">
                <a:sym typeface="Arial"/>
              </a:rPr>
              <a:t>Natural language processing (text)</a:t>
            </a:r>
          </a:p>
          <a:p>
            <a:r>
              <a:rPr lang="en-GB" sz="2800" dirty="0">
                <a:sym typeface="Arial"/>
              </a:rPr>
              <a:t>Audio processing (sound)</a:t>
            </a:r>
          </a:p>
          <a:p>
            <a:r>
              <a:rPr lang="en-GB" sz="2800" dirty="0">
                <a:sym typeface="Arial"/>
              </a:rPr>
              <a:t>Video processing (image + sound)</a:t>
            </a:r>
          </a:p>
          <a:p>
            <a:r>
              <a:rPr lang="en-GB" sz="2800" dirty="0">
                <a:sym typeface="Arial"/>
              </a:rPr>
              <a:t>Rest (mostly tabular data)</a:t>
            </a:r>
          </a:p>
        </p:txBody>
      </p:sp>
      <p:sp>
        <p:nvSpPr>
          <p:cNvPr id="123" name="Google Shape;123;p15"/>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t>Subfields by data type</a:t>
            </a:r>
          </a:p>
        </p:txBody>
      </p:sp>
    </p:spTree>
    <p:extLst>
      <p:ext uri="{BB962C8B-B14F-4D97-AF65-F5344CB8AC3E}">
        <p14:creationId xmlns:p14="http://schemas.microsoft.com/office/powerpoint/2010/main" val="14797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a:t>Adversarial</a:t>
            </a:r>
            <a:r>
              <a:rPr lang="fr-FR" dirty="0"/>
              <a:t> </a:t>
            </a:r>
            <a:r>
              <a:rPr lang="fr-FR" dirty="0" err="1"/>
              <a:t>defenses</a:t>
            </a:r>
            <a:endParaRPr lang="fr-FR" dirty="0"/>
          </a:p>
        </p:txBody>
      </p:sp>
      <p:sp>
        <p:nvSpPr>
          <p:cNvPr id="3" name="Espace réservé du texte 2"/>
          <p:cNvSpPr>
            <a:spLocks noGrp="1"/>
          </p:cNvSpPr>
          <p:nvPr>
            <p:ph type="body" sz="quarter" idx="13"/>
          </p:nvPr>
        </p:nvSpPr>
        <p:spPr/>
        <p:txBody>
          <a:bodyPr/>
          <a:lstStyle/>
          <a:p>
            <a:endParaRPr lang="fr-FR" dirty="0"/>
          </a:p>
        </p:txBody>
      </p:sp>
    </p:spTree>
    <p:extLst>
      <p:ext uri="{BB962C8B-B14F-4D97-AF65-F5344CB8AC3E}">
        <p14:creationId xmlns:p14="http://schemas.microsoft.com/office/powerpoint/2010/main" val="279220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20"/>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ym typeface="Ubuntu Light"/>
              </a:rPr>
              <a:t>Many techniques were proposed, only to be falsified by follow-up studies</a:t>
            </a:r>
            <a:r>
              <a:rPr lang="en-GB" sz="800" dirty="0">
                <a:sym typeface="Ubuntu Light"/>
              </a:rPr>
              <a:t>[3,4]</a:t>
            </a:r>
            <a:r>
              <a:rPr lang="en-GB" sz="2800" dirty="0">
                <a:sym typeface="Ubuntu Light"/>
              </a:rPr>
              <a:t> </a:t>
            </a:r>
          </a:p>
          <a:p>
            <a:pPr lvl="1"/>
            <a:r>
              <a:rPr lang="en-GB" sz="2400" dirty="0">
                <a:latin typeface="Calibri" panose="020F0502020204030204" pitchFamily="34" charset="0"/>
                <a:ea typeface="Ubuntu Light"/>
                <a:cs typeface="Calibri" panose="020F0502020204030204" pitchFamily="34" charset="0"/>
                <a:sym typeface="Ubuntu Light"/>
              </a:rPr>
              <a:t>Adversarial retraining</a:t>
            </a:r>
            <a:r>
              <a:rPr lang="en-GB" sz="800" dirty="0">
                <a:sym typeface="Ubuntu Light"/>
              </a:rPr>
              <a:t>[5]</a:t>
            </a:r>
            <a:r>
              <a:rPr lang="en-GB" sz="2400" dirty="0">
                <a:latin typeface="Calibri" panose="020F0502020204030204" pitchFamily="34" charset="0"/>
                <a:ea typeface="Ubuntu Light"/>
                <a:cs typeface="Calibri" panose="020F0502020204030204" pitchFamily="34" charset="0"/>
                <a:sym typeface="Ubuntu Light"/>
              </a:rPr>
              <a:t> </a:t>
            </a:r>
            <a:endParaRPr lang="en-GB" sz="2400" i="1" dirty="0">
              <a:latin typeface="Calibri" panose="020F0502020204030204" pitchFamily="34" charset="0"/>
              <a:ea typeface="Ubuntu Light"/>
              <a:cs typeface="Calibri" panose="020F0502020204030204" pitchFamily="34" charset="0"/>
              <a:sym typeface="Ubuntu Light"/>
            </a:endParaRPr>
          </a:p>
          <a:p>
            <a:r>
              <a:rPr lang="en-GB" sz="2800" dirty="0">
                <a:latin typeface="Calibri" panose="020F0502020204030204" pitchFamily="34" charset="0"/>
                <a:ea typeface="Ubuntu Light"/>
                <a:cs typeface="Calibri" panose="020F0502020204030204" pitchFamily="34" charset="0"/>
                <a:sym typeface="Ubuntu Light"/>
              </a:rPr>
              <a:t>All of the proposed </a:t>
            </a:r>
            <a:r>
              <a:rPr lang="en-GB" sz="2800" dirty="0" err="1">
                <a:latin typeface="Calibri" panose="020F0502020204030204" pitchFamily="34" charset="0"/>
                <a:ea typeface="Ubuntu Light"/>
                <a:cs typeface="Calibri" panose="020F0502020204030204" pitchFamily="34" charset="0"/>
                <a:sym typeface="Ubuntu Light"/>
              </a:rPr>
              <a:t>defenses</a:t>
            </a:r>
            <a:r>
              <a:rPr lang="en-GB" sz="2800" dirty="0">
                <a:latin typeface="Calibri" panose="020F0502020204030204" pitchFamily="34" charset="0"/>
                <a:ea typeface="Ubuntu Light"/>
                <a:cs typeface="Calibri" panose="020F0502020204030204" pitchFamily="34" charset="0"/>
                <a:sym typeface="Ubuntu Light"/>
              </a:rPr>
              <a:t> seem to be vulnerable against different types of adversarial examples</a:t>
            </a:r>
          </a:p>
          <a:p>
            <a:r>
              <a:rPr lang="en-GB" sz="2800" dirty="0">
                <a:latin typeface="Calibri" panose="020F0502020204030204" pitchFamily="34" charset="0"/>
                <a:ea typeface="Ubuntu Light"/>
                <a:cs typeface="Calibri" panose="020F0502020204030204" pitchFamily="34" charset="0"/>
                <a:sym typeface="Ubuntu Light"/>
              </a:rPr>
              <a:t>Robust </a:t>
            </a:r>
            <a:r>
              <a:rPr lang="en-GB" sz="2800" dirty="0" err="1">
                <a:latin typeface="Calibri" panose="020F0502020204030204" pitchFamily="34" charset="0"/>
                <a:ea typeface="Ubuntu Light"/>
                <a:cs typeface="Calibri" panose="020F0502020204030204" pitchFamily="34" charset="0"/>
                <a:sym typeface="Ubuntu Light"/>
              </a:rPr>
              <a:t>defense</a:t>
            </a:r>
            <a:r>
              <a:rPr lang="en-GB" sz="2800" dirty="0">
                <a:latin typeface="Calibri" panose="020F0502020204030204" pitchFamily="34" charset="0"/>
                <a:ea typeface="Ubuntu Light"/>
                <a:cs typeface="Calibri" panose="020F0502020204030204" pitchFamily="34" charset="0"/>
                <a:sym typeface="Ubuntu Light"/>
              </a:rPr>
              <a:t> system: ensemble of </a:t>
            </a:r>
            <a:r>
              <a:rPr lang="en-GB" sz="2800" dirty="0" err="1">
                <a:latin typeface="Calibri" panose="020F0502020204030204" pitchFamily="34" charset="0"/>
                <a:ea typeface="Ubuntu Light"/>
                <a:cs typeface="Calibri" panose="020F0502020204030204" pitchFamily="34" charset="0"/>
                <a:sym typeface="Ubuntu Light"/>
              </a:rPr>
              <a:t>defenses</a:t>
            </a:r>
            <a:r>
              <a:rPr lang="en-GB" sz="2800" dirty="0">
                <a:latin typeface="Calibri" panose="020F0502020204030204" pitchFamily="34" charset="0"/>
                <a:ea typeface="Ubuntu Light"/>
                <a:cs typeface="Calibri" panose="020F0502020204030204" pitchFamily="34" charset="0"/>
                <a:sym typeface="Ubuntu Light"/>
              </a:rPr>
              <a:t> is needed</a:t>
            </a:r>
            <a:endParaRPr lang="en-GB" sz="2800" dirty="0">
              <a:latin typeface="Calibri" panose="020F0502020204030204" pitchFamily="34" charset="0"/>
              <a:cs typeface="Calibri" panose="020F0502020204030204" pitchFamily="34" charset="0"/>
              <a:sym typeface="Ubuntu Light"/>
            </a:endParaRPr>
          </a:p>
        </p:txBody>
      </p:sp>
      <p:sp>
        <p:nvSpPr>
          <p:cNvPr id="193" name="Google Shape;193;p20"/>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Not easy to defend against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8955804-AAA9-7544-84D8-01D6170F62D7}"/>
                  </a:ext>
                </a:extLst>
              </p:cNvPr>
              <p:cNvSpPr>
                <a:spLocks noGrp="1"/>
              </p:cNvSpPr>
              <p:nvPr>
                <p:ph idx="1"/>
              </p:nvPr>
            </p:nvSpPr>
            <p:spPr>
              <a:xfrm>
                <a:off x="457200" y="1275226"/>
                <a:ext cx="8229600" cy="3753973"/>
              </a:xfrm>
            </p:spPr>
            <p:txBody>
              <a:bodyPr>
                <a:normAutofit fontScale="92500" lnSpcReduction="10000"/>
              </a:bodyPr>
              <a:lstStyle/>
              <a:p>
                <a:r>
                  <a:rPr lang="en-KR" sz="2800" dirty="0"/>
                  <a:t>Transferability</a:t>
                </a:r>
              </a:p>
              <a:p>
                <a:endParaRPr lang="en-KR" sz="2800" dirty="0"/>
              </a:p>
              <a:p>
                <a:endParaRPr lang="en-KR" sz="2800" dirty="0"/>
              </a:p>
              <a:p>
                <a:endParaRPr lang="en-KR" sz="2800" dirty="0"/>
              </a:p>
              <a:p>
                <a:endParaRPr lang="en-KR" sz="2800" dirty="0"/>
              </a:p>
              <a:p>
                <a:r>
                  <a:rPr lang="en-KR" sz="2800" dirty="0"/>
                  <a:t>Softmax</a:t>
                </a:r>
              </a:p>
              <a:p>
                <a:pPr lvl="1"/>
                <a14:m>
                  <m:oMath xmlns:m="http://schemas.openxmlformats.org/officeDocument/2006/math">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𝒖</m:t>
                        </m:r>
                      </m:e>
                    </m:d>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d>
                          <m:dPr>
                            <m:begChr m:val="["/>
                            <m:endChr m:val="]"/>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𝒖</m:t>
                                        </m:r>
                                      </m:e>
                                      <m:sub>
                                        <m:r>
                                          <a:rPr lang="en-US" sz="2400" b="0" i="1" smtClean="0">
                                            <a:latin typeface="Cambria Math" panose="02040503050406030204" pitchFamily="18" charset="0"/>
                                          </a:rPr>
                                          <m:t>𝑘</m:t>
                                        </m:r>
                                      </m:sub>
                                    </m:sSub>
                                  </m:sup>
                                </m:sSup>
                              </m:num>
                              <m:den>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𝑚</m:t>
                                    </m:r>
                                    <m:r>
                                      <a:rPr lang="en-US" sz="2400" b="0" i="1" smtClean="0">
                                        <a:latin typeface="Cambria Math" panose="02040503050406030204" pitchFamily="18" charset="0"/>
                                      </a:rPr>
                                      <m:t>=1</m:t>
                                    </m:r>
                                  </m:sub>
                                  <m:sup>
                                    <m:r>
                                      <a:rPr lang="en-US" sz="2400" b="0" i="1" smtClean="0">
                                        <a:latin typeface="Cambria Math" panose="02040503050406030204" pitchFamily="18" charset="0"/>
                                      </a:rPr>
                                      <m:t>𝑀</m:t>
                                    </m:r>
                                  </m:sup>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𝑒</m:t>
                                        </m:r>
                                      </m:e>
                                      <m:sub/>
                                      <m:sup>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𝒖</m:t>
                                            </m:r>
                                          </m:e>
                                          <m:sub>
                                            <m:r>
                                              <a:rPr lang="en-US" sz="2400" b="0" i="1" smtClean="0">
                                                <a:latin typeface="Cambria Math" panose="02040503050406030204" pitchFamily="18" charset="0"/>
                                              </a:rPr>
                                              <m:t>𝑚</m:t>
                                            </m:r>
                                          </m:sub>
                                        </m:sSub>
                                      </m:sup>
                                    </m:sSubSup>
                                  </m:e>
                                </m:nary>
                              </m:den>
                            </m:f>
                          </m:e>
                        </m:d>
                      </m:e>
                      <m:sub>
                        <m:r>
                          <a:rPr lang="en-US" sz="2400" b="0" i="1" smtClean="0">
                            <a:latin typeface="Cambria Math" panose="02040503050406030204" pitchFamily="18" charset="0"/>
                          </a:rPr>
                          <m:t>1</m:t>
                        </m:r>
                      </m:sub>
                      <m:sup>
                        <m:r>
                          <a:rPr lang="en-US" sz="2400" b="0" i="1" smtClean="0">
                            <a:latin typeface="Cambria Math" panose="02040503050406030204" pitchFamily="18" charset="0"/>
                          </a:rPr>
                          <m:t>𝑀</m:t>
                        </m:r>
                      </m:sup>
                    </m:sSubSup>
                  </m:oMath>
                </a14:m>
                <a:endParaRPr lang="en-KR" sz="2400" dirty="0"/>
              </a:p>
            </p:txBody>
          </p:sp>
        </mc:Choice>
        <mc:Fallback xmlns="">
          <p:sp>
            <p:nvSpPr>
              <p:cNvPr id="2" name="Content Placeholder 1">
                <a:extLst>
                  <a:ext uri="{FF2B5EF4-FFF2-40B4-BE49-F238E27FC236}">
                    <a16:creationId xmlns:a16="http://schemas.microsoft.com/office/drawing/2014/main" id="{88955804-AAA9-7544-84D8-01D6170F62D7}"/>
                  </a:ext>
                </a:extLst>
              </p:cNvPr>
              <p:cNvSpPr>
                <a:spLocks noGrp="1" noRot="1" noChangeAspect="1" noMove="1" noResize="1" noEditPoints="1" noAdjustHandles="1" noChangeArrowheads="1" noChangeShapeType="1" noTextEdit="1"/>
              </p:cNvSpPr>
              <p:nvPr>
                <p:ph idx="1"/>
              </p:nvPr>
            </p:nvSpPr>
            <p:spPr>
              <a:xfrm>
                <a:off x="457200" y="1275226"/>
                <a:ext cx="8229600" cy="3753973"/>
              </a:xfrm>
              <a:blipFill>
                <a:blip r:embed="rId3"/>
                <a:stretch>
                  <a:fillRect l="-309" t="-2365" b="-8446"/>
                </a:stretch>
              </a:blipFill>
            </p:spPr>
            <p:txBody>
              <a:bodyPr/>
              <a:lstStyle/>
              <a:p>
                <a:r>
                  <a:rPr lang="en-KR">
                    <a:noFill/>
                  </a:rPr>
                  <a:t> </a:t>
                </a:r>
              </a:p>
            </p:txBody>
          </p:sp>
        </mc:Fallback>
      </mc:AlternateContent>
      <p:sp>
        <p:nvSpPr>
          <p:cNvPr id="3" name="Title 2">
            <a:extLst>
              <a:ext uri="{FF2B5EF4-FFF2-40B4-BE49-F238E27FC236}">
                <a16:creationId xmlns:a16="http://schemas.microsoft.com/office/drawing/2014/main" id="{DB72F45F-0FB6-5540-9B64-D16EB9CFD6B2}"/>
              </a:ext>
            </a:extLst>
          </p:cNvPr>
          <p:cNvSpPr>
            <a:spLocks noGrp="1"/>
          </p:cNvSpPr>
          <p:nvPr>
            <p:ph type="title"/>
          </p:nvPr>
        </p:nvSpPr>
        <p:spPr/>
        <p:txBody>
          <a:bodyPr>
            <a:normAutofit fontScale="90000"/>
          </a:bodyPr>
          <a:lstStyle/>
          <a:p>
            <a:r>
              <a:rPr lang="en-KR" dirty="0"/>
              <a:t>Strength of adversarial examples</a:t>
            </a:r>
          </a:p>
        </p:txBody>
      </p:sp>
      <p:sp>
        <p:nvSpPr>
          <p:cNvPr id="4" name="Google Shape;153;p18">
            <a:extLst>
              <a:ext uri="{FF2B5EF4-FFF2-40B4-BE49-F238E27FC236}">
                <a16:creationId xmlns:a16="http://schemas.microsoft.com/office/drawing/2014/main" id="{86BC5F05-9464-194D-BD74-622810E9501E}"/>
              </a:ext>
            </a:extLst>
          </p:cNvPr>
          <p:cNvSpPr txBox="1">
            <a:spLocks/>
          </p:cNvSpPr>
          <p:nvPr/>
        </p:nvSpPr>
        <p:spPr>
          <a:xfrm>
            <a:off x="457199" y="3271784"/>
            <a:ext cx="1600200" cy="263508"/>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350" dirty="0">
                <a:latin typeface="Ubuntu Light"/>
                <a:ea typeface="Ubuntu Light"/>
                <a:cs typeface="Ubuntu Light"/>
                <a:sym typeface="Ubuntu Light"/>
              </a:rPr>
              <a:t>Prediction: </a:t>
            </a:r>
            <a:r>
              <a:rPr lang="en-GB" sz="1350" dirty="0">
                <a:solidFill>
                  <a:srgbClr val="980000"/>
                </a:solidFill>
                <a:latin typeface="Ubuntu Light"/>
                <a:ea typeface="Ubuntu Light"/>
                <a:cs typeface="Ubuntu Light"/>
                <a:sym typeface="Ubuntu Light"/>
              </a:rPr>
              <a:t>Cat</a:t>
            </a:r>
          </a:p>
        </p:txBody>
      </p:sp>
      <p:sp>
        <p:nvSpPr>
          <p:cNvPr id="5" name="Google Shape;154;p18">
            <a:extLst>
              <a:ext uri="{FF2B5EF4-FFF2-40B4-BE49-F238E27FC236}">
                <a16:creationId xmlns:a16="http://schemas.microsoft.com/office/drawing/2014/main" id="{6E02BA63-F5B2-D348-AFAD-D2B5F34A7AEF}"/>
              </a:ext>
            </a:extLst>
          </p:cNvPr>
          <p:cNvSpPr txBox="1">
            <a:spLocks/>
          </p:cNvSpPr>
          <p:nvPr/>
        </p:nvSpPr>
        <p:spPr>
          <a:xfrm>
            <a:off x="7257824" y="2361040"/>
            <a:ext cx="1644750" cy="327600"/>
          </a:xfrm>
          <a:prstGeom prst="rect">
            <a:avLst/>
          </a:prstGeom>
          <a:noFill/>
          <a:ln>
            <a:noFill/>
          </a:ln>
        </p:spPr>
        <p:txBody>
          <a:bodyPr spcFirstLastPara="1" vert="horz" wrap="square" lIns="68569" tIns="34275" rIns="68569" bIns="34275" rtlCol="0" anchor="ctr"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350" dirty="0">
                <a:latin typeface="Ubuntu Light"/>
                <a:ea typeface="Ubuntu Light"/>
                <a:cs typeface="Ubuntu Light"/>
                <a:sym typeface="Ubuntu Light"/>
              </a:rPr>
              <a:t>Prediction: </a:t>
            </a:r>
            <a:r>
              <a:rPr lang="en-GB" sz="1350" dirty="0">
                <a:solidFill>
                  <a:srgbClr val="980000"/>
                </a:solidFill>
                <a:latin typeface="Ubuntu Light"/>
                <a:ea typeface="Ubuntu Light"/>
                <a:cs typeface="Ubuntu Light"/>
                <a:sym typeface="Ubuntu Light"/>
              </a:rPr>
              <a:t>Plane</a:t>
            </a:r>
          </a:p>
        </p:txBody>
      </p:sp>
      <p:pic>
        <p:nvPicPr>
          <p:cNvPr id="6" name="Google Shape;158;p18">
            <a:extLst>
              <a:ext uri="{FF2B5EF4-FFF2-40B4-BE49-F238E27FC236}">
                <a16:creationId xmlns:a16="http://schemas.microsoft.com/office/drawing/2014/main" id="{E2099741-6C90-074D-BEEB-19C07EEA1CDE}"/>
              </a:ext>
            </a:extLst>
          </p:cNvPr>
          <p:cNvPicPr preferRelativeResize="0"/>
          <p:nvPr/>
        </p:nvPicPr>
        <p:blipFill>
          <a:blip r:embed="rId4">
            <a:alphaModFix/>
          </a:blip>
          <a:stretch>
            <a:fillRect/>
          </a:stretch>
        </p:blipFill>
        <p:spPr>
          <a:xfrm>
            <a:off x="3940133" y="1775356"/>
            <a:ext cx="1488169" cy="1488169"/>
          </a:xfrm>
          <a:prstGeom prst="rect">
            <a:avLst/>
          </a:prstGeom>
          <a:noFill/>
          <a:ln>
            <a:noFill/>
          </a:ln>
        </p:spPr>
      </p:pic>
      <p:pic>
        <p:nvPicPr>
          <p:cNvPr id="7" name="Google Shape;159;p18">
            <a:extLst>
              <a:ext uri="{FF2B5EF4-FFF2-40B4-BE49-F238E27FC236}">
                <a16:creationId xmlns:a16="http://schemas.microsoft.com/office/drawing/2014/main" id="{C7AA1D5B-D833-734C-A5D3-B409593AA495}"/>
              </a:ext>
            </a:extLst>
          </p:cNvPr>
          <p:cNvPicPr preferRelativeResize="0"/>
          <p:nvPr/>
        </p:nvPicPr>
        <p:blipFill>
          <a:blip r:embed="rId5">
            <a:alphaModFix/>
          </a:blip>
          <a:stretch>
            <a:fillRect/>
          </a:stretch>
        </p:blipFill>
        <p:spPr>
          <a:xfrm>
            <a:off x="533305" y="1779781"/>
            <a:ext cx="1490100" cy="1490100"/>
          </a:xfrm>
          <a:prstGeom prst="rect">
            <a:avLst/>
          </a:prstGeom>
          <a:noFill/>
          <a:ln>
            <a:noFill/>
          </a:ln>
        </p:spPr>
      </p:pic>
      <p:sp>
        <p:nvSpPr>
          <p:cNvPr id="8" name="Google Shape;161;p18">
            <a:extLst>
              <a:ext uri="{FF2B5EF4-FFF2-40B4-BE49-F238E27FC236}">
                <a16:creationId xmlns:a16="http://schemas.microsoft.com/office/drawing/2014/main" id="{D49C044F-3E3E-AA4A-B521-03393D45A895}"/>
              </a:ext>
            </a:extLst>
          </p:cNvPr>
          <p:cNvSpPr/>
          <p:nvPr/>
        </p:nvSpPr>
        <p:spPr>
          <a:xfrm>
            <a:off x="2305855" y="2290044"/>
            <a:ext cx="1341000" cy="469575"/>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GB" sz="1350"/>
              <a:t>Model 1</a:t>
            </a:r>
            <a:endParaRPr sz="1350"/>
          </a:p>
        </p:txBody>
      </p:sp>
      <p:cxnSp>
        <p:nvCxnSpPr>
          <p:cNvPr id="9" name="Google Shape;162;p18">
            <a:extLst>
              <a:ext uri="{FF2B5EF4-FFF2-40B4-BE49-F238E27FC236}">
                <a16:creationId xmlns:a16="http://schemas.microsoft.com/office/drawing/2014/main" id="{F05F16C3-F9D9-6D4C-8B2B-A76D7FA8FDAE}"/>
              </a:ext>
            </a:extLst>
          </p:cNvPr>
          <p:cNvCxnSpPr>
            <a:stCxn id="7" idx="3"/>
            <a:endCxn id="8" idx="1"/>
          </p:cNvCxnSpPr>
          <p:nvPr/>
        </p:nvCxnSpPr>
        <p:spPr>
          <a:xfrm>
            <a:off x="2023405" y="2524830"/>
            <a:ext cx="282375" cy="0"/>
          </a:xfrm>
          <a:prstGeom prst="straightConnector1">
            <a:avLst/>
          </a:prstGeom>
          <a:noFill/>
          <a:ln w="28575" cap="flat" cmpd="sng">
            <a:solidFill>
              <a:schemeClr val="dk2"/>
            </a:solidFill>
            <a:prstDash val="solid"/>
            <a:round/>
            <a:headEnd type="none" w="med" len="med"/>
            <a:tailEnd type="triangle" w="med" len="med"/>
          </a:ln>
        </p:spPr>
      </p:cxnSp>
      <p:sp>
        <p:nvSpPr>
          <p:cNvPr id="10" name="Google Shape;163;p18">
            <a:extLst>
              <a:ext uri="{FF2B5EF4-FFF2-40B4-BE49-F238E27FC236}">
                <a16:creationId xmlns:a16="http://schemas.microsoft.com/office/drawing/2014/main" id="{B70B797C-681E-C446-AE15-F85489C395C9}"/>
              </a:ext>
            </a:extLst>
          </p:cNvPr>
          <p:cNvSpPr txBox="1">
            <a:spLocks/>
          </p:cNvSpPr>
          <p:nvPr/>
        </p:nvSpPr>
        <p:spPr>
          <a:xfrm>
            <a:off x="2174802" y="1789165"/>
            <a:ext cx="1600200" cy="47025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350" dirty="0">
                <a:latin typeface="Ubuntu Light"/>
                <a:ea typeface="Ubuntu Light"/>
                <a:cs typeface="Ubuntu Light"/>
                <a:sym typeface="Ubuntu Light"/>
              </a:rPr>
              <a:t>Generate</a:t>
            </a:r>
          </a:p>
          <a:p>
            <a:pPr marL="0" indent="0" algn="ctr">
              <a:spcBef>
                <a:spcPts val="0"/>
              </a:spcBef>
              <a:buNone/>
            </a:pPr>
            <a:r>
              <a:rPr lang="en-GB" sz="1350" dirty="0">
                <a:latin typeface="Ubuntu Light"/>
                <a:ea typeface="Ubuntu Light"/>
                <a:cs typeface="Ubuntu Light"/>
                <a:sym typeface="Ubuntu Light"/>
              </a:rPr>
              <a:t>adversarial image</a:t>
            </a:r>
          </a:p>
        </p:txBody>
      </p:sp>
      <p:sp>
        <p:nvSpPr>
          <p:cNvPr id="11" name="Google Shape;164;p18">
            <a:extLst>
              <a:ext uri="{FF2B5EF4-FFF2-40B4-BE49-F238E27FC236}">
                <a16:creationId xmlns:a16="http://schemas.microsoft.com/office/drawing/2014/main" id="{466C5518-1B45-8F42-8F2A-15D9D72FC5BC}"/>
              </a:ext>
            </a:extLst>
          </p:cNvPr>
          <p:cNvSpPr/>
          <p:nvPr/>
        </p:nvSpPr>
        <p:spPr>
          <a:xfrm>
            <a:off x="5705586" y="2052069"/>
            <a:ext cx="1341000" cy="469575"/>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GB" sz="1350"/>
              <a:t>Model 1</a:t>
            </a:r>
            <a:endParaRPr sz="1350"/>
          </a:p>
        </p:txBody>
      </p:sp>
      <p:sp>
        <p:nvSpPr>
          <p:cNvPr id="12" name="Google Shape;165;p18">
            <a:extLst>
              <a:ext uri="{FF2B5EF4-FFF2-40B4-BE49-F238E27FC236}">
                <a16:creationId xmlns:a16="http://schemas.microsoft.com/office/drawing/2014/main" id="{C4CBAC1C-68FA-2845-A692-4AAE738A0164}"/>
              </a:ext>
            </a:extLst>
          </p:cNvPr>
          <p:cNvSpPr txBox="1">
            <a:spLocks/>
          </p:cNvSpPr>
          <p:nvPr/>
        </p:nvSpPr>
        <p:spPr>
          <a:xfrm>
            <a:off x="5630999" y="1698687"/>
            <a:ext cx="1490175" cy="32760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350" dirty="0">
                <a:latin typeface="Ubuntu Light"/>
                <a:ea typeface="Ubuntu Light"/>
                <a:cs typeface="Ubuntu Light"/>
                <a:sym typeface="Ubuntu Light"/>
              </a:rPr>
              <a:t>Make prediction</a:t>
            </a:r>
          </a:p>
        </p:txBody>
      </p:sp>
      <p:sp>
        <p:nvSpPr>
          <p:cNvPr id="13" name="Google Shape;166;p18">
            <a:extLst>
              <a:ext uri="{FF2B5EF4-FFF2-40B4-BE49-F238E27FC236}">
                <a16:creationId xmlns:a16="http://schemas.microsoft.com/office/drawing/2014/main" id="{F04F133E-E3D6-124F-8473-4E7C69848193}"/>
              </a:ext>
            </a:extLst>
          </p:cNvPr>
          <p:cNvSpPr/>
          <p:nvPr/>
        </p:nvSpPr>
        <p:spPr>
          <a:xfrm>
            <a:off x="5705586" y="2574650"/>
            <a:ext cx="1341000" cy="469575"/>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GB" sz="1350"/>
              <a:t>Model 2</a:t>
            </a:r>
            <a:endParaRPr sz="1350"/>
          </a:p>
        </p:txBody>
      </p:sp>
      <p:cxnSp>
        <p:nvCxnSpPr>
          <p:cNvPr id="14" name="Google Shape;167;p18">
            <a:extLst>
              <a:ext uri="{FF2B5EF4-FFF2-40B4-BE49-F238E27FC236}">
                <a16:creationId xmlns:a16="http://schemas.microsoft.com/office/drawing/2014/main" id="{20931221-0402-7546-9C9D-D80E8BB96528}"/>
              </a:ext>
            </a:extLst>
          </p:cNvPr>
          <p:cNvCxnSpPr/>
          <p:nvPr/>
        </p:nvCxnSpPr>
        <p:spPr>
          <a:xfrm>
            <a:off x="3646855" y="2524849"/>
            <a:ext cx="282375" cy="0"/>
          </a:xfrm>
          <a:prstGeom prst="straightConnector1">
            <a:avLst/>
          </a:prstGeom>
          <a:noFill/>
          <a:ln w="28575" cap="flat" cmpd="sng">
            <a:solidFill>
              <a:schemeClr val="dk2"/>
            </a:solidFill>
            <a:prstDash val="solid"/>
            <a:round/>
            <a:headEnd type="none" w="med" len="med"/>
            <a:tailEnd type="triangle" w="med" len="med"/>
          </a:ln>
        </p:spPr>
      </p:cxnSp>
      <p:cxnSp>
        <p:nvCxnSpPr>
          <p:cNvPr id="15" name="Google Shape;168;p18">
            <a:extLst>
              <a:ext uri="{FF2B5EF4-FFF2-40B4-BE49-F238E27FC236}">
                <a16:creationId xmlns:a16="http://schemas.microsoft.com/office/drawing/2014/main" id="{3C4A24AD-1C2C-824B-854F-2B9553484B00}"/>
              </a:ext>
            </a:extLst>
          </p:cNvPr>
          <p:cNvCxnSpPr/>
          <p:nvPr/>
        </p:nvCxnSpPr>
        <p:spPr>
          <a:xfrm>
            <a:off x="5425752" y="2259424"/>
            <a:ext cx="282375" cy="0"/>
          </a:xfrm>
          <a:prstGeom prst="straightConnector1">
            <a:avLst/>
          </a:prstGeom>
          <a:noFill/>
          <a:ln w="28575" cap="flat" cmpd="sng">
            <a:solidFill>
              <a:schemeClr val="dk2"/>
            </a:solidFill>
            <a:prstDash val="solid"/>
            <a:round/>
            <a:headEnd type="none" w="med" len="med"/>
            <a:tailEnd type="triangle" w="med" len="med"/>
          </a:ln>
        </p:spPr>
      </p:cxnSp>
      <p:cxnSp>
        <p:nvCxnSpPr>
          <p:cNvPr id="16" name="Google Shape;169;p18">
            <a:extLst>
              <a:ext uri="{FF2B5EF4-FFF2-40B4-BE49-F238E27FC236}">
                <a16:creationId xmlns:a16="http://schemas.microsoft.com/office/drawing/2014/main" id="{F73676FA-8546-5B45-84EB-704D3DB2E126}"/>
              </a:ext>
            </a:extLst>
          </p:cNvPr>
          <p:cNvCxnSpPr/>
          <p:nvPr/>
        </p:nvCxnSpPr>
        <p:spPr>
          <a:xfrm>
            <a:off x="5425743" y="2809455"/>
            <a:ext cx="282375" cy="0"/>
          </a:xfrm>
          <a:prstGeom prst="straightConnector1">
            <a:avLst/>
          </a:prstGeom>
          <a:noFill/>
          <a:ln w="28575" cap="flat" cmpd="sng">
            <a:solidFill>
              <a:schemeClr val="dk2"/>
            </a:solidFill>
            <a:prstDash val="solid"/>
            <a:round/>
            <a:headEnd type="none" w="med" len="med"/>
            <a:tailEnd type="triangle" w="med" len="med"/>
          </a:ln>
        </p:spPr>
      </p:cxnSp>
      <p:cxnSp>
        <p:nvCxnSpPr>
          <p:cNvPr id="17" name="Google Shape;170;p18">
            <a:extLst>
              <a:ext uri="{FF2B5EF4-FFF2-40B4-BE49-F238E27FC236}">
                <a16:creationId xmlns:a16="http://schemas.microsoft.com/office/drawing/2014/main" id="{8DD5F7CF-0602-7C44-865B-B584DD1919F1}"/>
              </a:ext>
            </a:extLst>
          </p:cNvPr>
          <p:cNvCxnSpPr>
            <a:endCxn id="5" idx="1"/>
          </p:cNvCxnSpPr>
          <p:nvPr/>
        </p:nvCxnSpPr>
        <p:spPr>
          <a:xfrm>
            <a:off x="7046549" y="2292190"/>
            <a:ext cx="211275" cy="232650"/>
          </a:xfrm>
          <a:prstGeom prst="straightConnector1">
            <a:avLst/>
          </a:prstGeom>
          <a:noFill/>
          <a:ln w="28575" cap="flat" cmpd="sng">
            <a:solidFill>
              <a:schemeClr val="dk2"/>
            </a:solidFill>
            <a:prstDash val="solid"/>
            <a:round/>
            <a:headEnd type="none" w="med" len="med"/>
            <a:tailEnd type="none" w="med" len="med"/>
          </a:ln>
        </p:spPr>
      </p:cxnSp>
      <p:cxnSp>
        <p:nvCxnSpPr>
          <p:cNvPr id="18" name="Google Shape;171;p18">
            <a:extLst>
              <a:ext uri="{FF2B5EF4-FFF2-40B4-BE49-F238E27FC236}">
                <a16:creationId xmlns:a16="http://schemas.microsoft.com/office/drawing/2014/main" id="{F128E6FB-5C83-E94F-BAFA-6B63EAC4E28D}"/>
              </a:ext>
            </a:extLst>
          </p:cNvPr>
          <p:cNvCxnSpPr>
            <a:stCxn id="13" idx="3"/>
            <a:endCxn id="5" idx="1"/>
          </p:cNvCxnSpPr>
          <p:nvPr/>
        </p:nvCxnSpPr>
        <p:spPr>
          <a:xfrm flipV="1">
            <a:off x="7046586" y="2524840"/>
            <a:ext cx="211238" cy="284598"/>
          </a:xfrm>
          <a:prstGeom prst="straightConnector1">
            <a:avLst/>
          </a:prstGeom>
          <a:noFill/>
          <a:ln w="28575" cap="flat" cmpd="sng">
            <a:solidFill>
              <a:schemeClr val="dk2"/>
            </a:solidFill>
            <a:prstDash val="solid"/>
            <a:round/>
            <a:headEnd type="none" w="med" len="med"/>
            <a:tailEnd type="none" w="med" len="med"/>
          </a:ln>
        </p:spPr>
      </p:cxnSp>
      <p:cxnSp>
        <p:nvCxnSpPr>
          <p:cNvPr id="19" name="Google Shape;172;p18">
            <a:extLst>
              <a:ext uri="{FF2B5EF4-FFF2-40B4-BE49-F238E27FC236}">
                <a16:creationId xmlns:a16="http://schemas.microsoft.com/office/drawing/2014/main" id="{EE42668C-EB25-4F4F-9970-95338836D734}"/>
              </a:ext>
            </a:extLst>
          </p:cNvPr>
          <p:cNvCxnSpPr>
            <a:stCxn id="5" idx="1"/>
          </p:cNvCxnSpPr>
          <p:nvPr/>
        </p:nvCxnSpPr>
        <p:spPr>
          <a:xfrm>
            <a:off x="7257824" y="2524840"/>
            <a:ext cx="159975" cy="9450"/>
          </a:xfrm>
          <a:prstGeom prst="straightConnector1">
            <a:avLst/>
          </a:prstGeom>
          <a:noFill/>
          <a:ln w="2857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313670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2"/>
          <p:cNvPicPr preferRelativeResize="0"/>
          <p:nvPr/>
        </p:nvPicPr>
        <p:blipFill>
          <a:blip r:embed="rId3">
            <a:alphaModFix/>
          </a:blip>
          <a:stretch>
            <a:fillRect/>
          </a:stretch>
        </p:blipFill>
        <p:spPr>
          <a:xfrm>
            <a:off x="841734" y="1599301"/>
            <a:ext cx="3707225" cy="2048831"/>
          </a:xfrm>
          <a:prstGeom prst="rect">
            <a:avLst/>
          </a:prstGeom>
          <a:noFill/>
          <a:ln>
            <a:noFill/>
          </a:ln>
        </p:spPr>
      </p:pic>
      <p:sp>
        <p:nvSpPr>
          <p:cNvPr id="223" name="Google Shape;223;p22"/>
          <p:cNvSpPr txBox="1">
            <a:spLocks noGrp="1"/>
          </p:cNvSpPr>
          <p:nvPr>
            <p:ph idx="1"/>
          </p:nvPr>
        </p:nvSpPr>
        <p:spPr>
          <a:xfrm>
            <a:off x="4572000" y="1278175"/>
            <a:ext cx="4246880" cy="3370863"/>
          </a:xfrm>
          <a:noFill/>
          <a:ln>
            <a:noFill/>
          </a:ln>
        </p:spPr>
        <p:txBody>
          <a:bodyPr spcFirstLastPara="1" vert="horz" wrap="square" lIns="68569" tIns="34275" rIns="68569" bIns="34275" rtlCol="0" anchor="t" anchorCtr="0">
            <a:noAutofit/>
          </a:bodyPr>
          <a:lstStyle/>
          <a:p>
            <a:pPr marL="0" indent="0">
              <a:buNone/>
            </a:pPr>
            <a:r>
              <a:rPr lang="en-GB" sz="2800" dirty="0">
                <a:sym typeface="Ubuntu Light"/>
              </a:rPr>
              <a:t>As the data point of interest is optimized to become an adversarial example, it crosses the decision boundary from one class to another, progressing deep into the subspace of the target class.</a:t>
            </a:r>
          </a:p>
        </p:txBody>
      </p:sp>
      <p:sp>
        <p:nvSpPr>
          <p:cNvPr id="230" name="Google Shape;230;p22"/>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Idea: over-optimized adversarial examples</a:t>
            </a:r>
            <a:r>
              <a:rPr lang="en-GB" sz="800" dirty="0">
                <a:sym typeface="Ubuntu Medium"/>
              </a:rPr>
              <a:t>[6]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3"/>
          <p:cNvPicPr preferRelativeResize="0"/>
          <p:nvPr/>
        </p:nvPicPr>
        <p:blipFill>
          <a:blip r:embed="rId3">
            <a:alphaModFix/>
          </a:blip>
          <a:stretch>
            <a:fillRect/>
          </a:stretch>
        </p:blipFill>
        <p:spPr>
          <a:xfrm>
            <a:off x="4892577" y="1571757"/>
            <a:ext cx="3554548" cy="2102119"/>
          </a:xfrm>
          <a:prstGeom prst="rect">
            <a:avLst/>
          </a:prstGeom>
          <a:noFill/>
          <a:ln>
            <a:noFill/>
          </a:ln>
        </p:spPr>
      </p:pic>
      <p:pic>
        <p:nvPicPr>
          <p:cNvPr id="237" name="Google Shape;237;p23"/>
          <p:cNvPicPr preferRelativeResize="0"/>
          <p:nvPr/>
        </p:nvPicPr>
        <p:blipFill>
          <a:blip r:embed="rId4">
            <a:alphaModFix/>
          </a:blip>
          <a:stretch>
            <a:fillRect/>
          </a:stretch>
        </p:blipFill>
        <p:spPr>
          <a:xfrm>
            <a:off x="841341" y="1598401"/>
            <a:ext cx="3707225" cy="2048831"/>
          </a:xfrm>
          <a:prstGeom prst="rect">
            <a:avLst/>
          </a:prstGeom>
          <a:noFill/>
          <a:ln>
            <a:noFill/>
          </a:ln>
        </p:spPr>
      </p:pic>
      <p:sp>
        <p:nvSpPr>
          <p:cNvPr id="238" name="Google Shape;238;p23"/>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Idea: over-optimized adversarial examples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30;p22">
            <a:extLst>
              <a:ext uri="{FF2B5EF4-FFF2-40B4-BE49-F238E27FC236}">
                <a16:creationId xmlns:a16="http://schemas.microsoft.com/office/drawing/2014/main" id="{4639A1CD-D4A2-1D44-80F9-6B932FAC27F2}"/>
              </a:ext>
            </a:extLst>
          </p:cNvPr>
          <p:cNvSpPr txBox="1">
            <a:spLocks noGrp="1"/>
          </p:cNvSpPr>
          <p:nvPr>
            <p:ph type="title"/>
          </p:nvPr>
        </p:nvSpPr>
        <p:spPr>
          <a:xfrm>
            <a:off x="457199" y="640675"/>
            <a:ext cx="7989521" cy="567349"/>
          </a:xfrm>
          <a:noFill/>
          <a:ln>
            <a:noFill/>
          </a:ln>
        </p:spPr>
        <p:txBody>
          <a:bodyPr spcFirstLastPara="1" vert="horz" wrap="square" lIns="68569" tIns="34275" rIns="68569" bIns="34275" rtlCol="0" anchor="b" anchorCtr="0">
            <a:noAutofit/>
          </a:bodyPr>
          <a:lstStyle/>
          <a:p>
            <a:r>
              <a:rPr lang="en-GB" sz="2900" dirty="0">
                <a:sym typeface="Ubuntu Medium"/>
              </a:rPr>
              <a:t>Idea: over-optimized adversarial examples</a:t>
            </a:r>
            <a:endParaRPr lang="en-GB" sz="800" dirty="0">
              <a:sym typeface="Ubuntu Medium"/>
            </a:endParaRPr>
          </a:p>
        </p:txBody>
      </p:sp>
      <p:pic>
        <p:nvPicPr>
          <p:cNvPr id="9" name="Google Shape;250;p24">
            <a:extLst>
              <a:ext uri="{FF2B5EF4-FFF2-40B4-BE49-F238E27FC236}">
                <a16:creationId xmlns:a16="http://schemas.microsoft.com/office/drawing/2014/main" id="{8B12E641-45D9-AA42-9290-6BA528C39CF0}"/>
              </a:ext>
            </a:extLst>
          </p:cNvPr>
          <p:cNvPicPr preferRelativeResize="0"/>
          <p:nvPr/>
        </p:nvPicPr>
        <p:blipFill>
          <a:blip r:embed="rId3">
            <a:alphaModFix/>
          </a:blip>
          <a:stretch>
            <a:fillRect/>
          </a:stretch>
        </p:blipFill>
        <p:spPr>
          <a:xfrm>
            <a:off x="882300" y="2095838"/>
            <a:ext cx="3540563" cy="2151807"/>
          </a:xfrm>
          <a:prstGeom prst="rect">
            <a:avLst/>
          </a:prstGeom>
          <a:noFill/>
          <a:ln>
            <a:noFill/>
          </a:ln>
        </p:spPr>
      </p:pic>
      <p:pic>
        <p:nvPicPr>
          <p:cNvPr id="10" name="Google Shape;251;p24">
            <a:extLst>
              <a:ext uri="{FF2B5EF4-FFF2-40B4-BE49-F238E27FC236}">
                <a16:creationId xmlns:a16="http://schemas.microsoft.com/office/drawing/2014/main" id="{61CFB68F-42C4-6847-8F86-18B5A7D3A352}"/>
              </a:ext>
            </a:extLst>
          </p:cNvPr>
          <p:cNvPicPr preferRelativeResize="0"/>
          <p:nvPr/>
        </p:nvPicPr>
        <p:blipFill>
          <a:blip r:embed="rId4">
            <a:alphaModFix/>
          </a:blip>
          <a:stretch>
            <a:fillRect/>
          </a:stretch>
        </p:blipFill>
        <p:spPr>
          <a:xfrm>
            <a:off x="4844944" y="2095837"/>
            <a:ext cx="3531401" cy="2151806"/>
          </a:xfrm>
          <a:prstGeom prst="rect">
            <a:avLst/>
          </a:prstGeom>
          <a:noFill/>
          <a:ln>
            <a:noFill/>
          </a:ln>
        </p:spPr>
      </p:pic>
      <p:sp>
        <p:nvSpPr>
          <p:cNvPr id="11" name="Google Shape;259;p24">
            <a:extLst>
              <a:ext uri="{FF2B5EF4-FFF2-40B4-BE49-F238E27FC236}">
                <a16:creationId xmlns:a16="http://schemas.microsoft.com/office/drawing/2014/main" id="{11EBA901-006B-0A4D-B5A4-E6B428CAC978}"/>
              </a:ext>
            </a:extLst>
          </p:cNvPr>
          <p:cNvSpPr txBox="1">
            <a:spLocks/>
          </p:cNvSpPr>
          <p:nvPr/>
        </p:nvSpPr>
        <p:spPr>
          <a:xfrm>
            <a:off x="4935938" y="1656450"/>
            <a:ext cx="3294450" cy="348525"/>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800" u="sng" dirty="0">
                <a:latin typeface="Calibri" panose="020F0502020204030204" pitchFamily="34" charset="0"/>
                <a:ea typeface="Ubuntu Light"/>
                <a:cs typeface="Calibri" panose="020F0502020204030204" pitchFamily="34" charset="0"/>
                <a:sym typeface="Ubuntu Light"/>
              </a:rPr>
              <a:t>IFGS</a:t>
            </a:r>
          </a:p>
        </p:txBody>
      </p:sp>
      <p:sp>
        <p:nvSpPr>
          <p:cNvPr id="12" name="Google Shape;260;p24">
            <a:extLst>
              <a:ext uri="{FF2B5EF4-FFF2-40B4-BE49-F238E27FC236}">
                <a16:creationId xmlns:a16="http://schemas.microsoft.com/office/drawing/2014/main" id="{F6E744A5-7F86-A24D-B8CF-E4306E0776CB}"/>
              </a:ext>
            </a:extLst>
          </p:cNvPr>
          <p:cNvSpPr txBox="1">
            <a:spLocks/>
          </p:cNvSpPr>
          <p:nvPr/>
        </p:nvSpPr>
        <p:spPr>
          <a:xfrm>
            <a:off x="1005356" y="1656450"/>
            <a:ext cx="3294450" cy="348525"/>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800" u="sng" dirty="0">
                <a:latin typeface="Calibri" panose="020F0502020204030204" pitchFamily="34" charset="0"/>
                <a:ea typeface="Ubuntu Light"/>
                <a:cs typeface="Calibri" panose="020F0502020204030204" pitchFamily="34" charset="0"/>
                <a:sym typeface="Ubuntu Light"/>
              </a:rPr>
              <a:t>CW</a:t>
            </a:r>
          </a:p>
        </p:txBody>
      </p:sp>
    </p:spTree>
    <p:extLst>
      <p:ext uri="{BB962C8B-B14F-4D97-AF65-F5344CB8AC3E}">
        <p14:creationId xmlns:p14="http://schemas.microsoft.com/office/powerpoint/2010/main" val="421249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FBCE60-BF9B-1542-BDE3-BEC0327A08FF}"/>
              </a:ext>
            </a:extLst>
          </p:cNvPr>
          <p:cNvSpPr>
            <a:spLocks noGrp="1"/>
          </p:cNvSpPr>
          <p:nvPr>
            <p:ph idx="1"/>
          </p:nvPr>
        </p:nvSpPr>
        <p:spPr>
          <a:xfrm>
            <a:off x="457200" y="1275227"/>
            <a:ext cx="8229600" cy="3398373"/>
          </a:xfrm>
        </p:spPr>
        <p:txBody>
          <a:bodyPr>
            <a:normAutofit lnSpcReduction="10000"/>
          </a:bodyPr>
          <a:lstStyle/>
          <a:p>
            <a:r>
              <a:rPr lang="en-KR" sz="2800" dirty="0"/>
              <a:t>Softmax is misleading</a:t>
            </a:r>
          </a:p>
          <a:p>
            <a:r>
              <a:rPr lang="en-KR" sz="2800" dirty="0"/>
              <a:t>Use logit values to defend against over-optimized adversarial examples</a:t>
            </a:r>
          </a:p>
          <a:p>
            <a:endParaRPr lang="en-KR" sz="2000" dirty="0"/>
          </a:p>
          <a:p>
            <a:pPr marL="0" indent="0" algn="just">
              <a:spcBef>
                <a:spcPts val="0"/>
              </a:spcBef>
              <a:buNone/>
            </a:pPr>
            <a:r>
              <a:rPr lang="en-GB" sz="2800" dirty="0">
                <a:solidFill>
                  <a:schemeClr val="accent5"/>
                </a:solidFill>
                <a:latin typeface="Calibri" panose="020F0502020204030204" pitchFamily="34" charset="0"/>
                <a:ea typeface="Arial"/>
                <a:cs typeface="Calibri" panose="020F0502020204030204" pitchFamily="34" charset="0"/>
                <a:sym typeface="Arial"/>
              </a:rPr>
              <a:t>Over-optimized</a:t>
            </a:r>
            <a:r>
              <a:rPr lang="en-GB" sz="2800" dirty="0">
                <a:latin typeface="Calibri" panose="020F0502020204030204" pitchFamily="34" charset="0"/>
                <a:ea typeface="Arial"/>
                <a:cs typeface="Calibri" panose="020F0502020204030204" pitchFamily="34" charset="0"/>
                <a:sym typeface="Arial"/>
              </a:rPr>
              <a:t> adversarial examples</a:t>
            </a:r>
          </a:p>
          <a:p>
            <a:pPr algn="just">
              <a:spcBef>
                <a:spcPts val="0"/>
              </a:spcBef>
            </a:pPr>
            <a:r>
              <a:rPr lang="en-GB" sz="2800" dirty="0" err="1">
                <a:latin typeface="Calibri" panose="020F0502020204030204" pitchFamily="34" charset="0"/>
                <a:ea typeface="Arial"/>
                <a:cs typeface="Calibri" panose="020F0502020204030204" pitchFamily="34" charset="0"/>
                <a:sym typeface="Arial"/>
              </a:rPr>
              <a:t>Softmax</a:t>
            </a:r>
            <a:r>
              <a:rPr lang="en-GB" sz="2800" dirty="0">
                <a:latin typeface="Calibri" panose="020F0502020204030204" pitchFamily="34" charset="0"/>
                <a:ea typeface="Arial"/>
                <a:cs typeface="Calibri" panose="020F0502020204030204" pitchFamily="34" charset="0"/>
                <a:sym typeface="Arial"/>
              </a:rPr>
              <a:t> output of 1 </a:t>
            </a:r>
            <a:r>
              <a:rPr lang="en-GB" sz="2400" dirty="0">
                <a:latin typeface="Calibri" panose="020F0502020204030204" pitchFamily="34" charset="0"/>
                <a:ea typeface="Arial"/>
                <a:cs typeface="Calibri" panose="020F0502020204030204" pitchFamily="34" charset="0"/>
                <a:sym typeface="Arial"/>
              </a:rPr>
              <a:t>(maximum)</a:t>
            </a:r>
            <a:endParaRPr lang="en-GB" sz="2800" dirty="0">
              <a:latin typeface="Calibri" panose="020F0502020204030204" pitchFamily="34" charset="0"/>
              <a:ea typeface="Arial"/>
              <a:cs typeface="Calibri" panose="020F0502020204030204" pitchFamily="34" charset="0"/>
              <a:sym typeface="Arial"/>
            </a:endParaRPr>
          </a:p>
          <a:p>
            <a:pPr algn="just">
              <a:spcBef>
                <a:spcPts val="0"/>
              </a:spcBef>
            </a:pPr>
            <a:r>
              <a:rPr lang="en-GB" sz="2800" dirty="0">
                <a:latin typeface="Calibri" panose="020F0502020204030204" pitchFamily="34" charset="0"/>
                <a:ea typeface="Arial"/>
                <a:cs typeface="Calibri" panose="020F0502020204030204" pitchFamily="34" charset="0"/>
                <a:sym typeface="Arial"/>
              </a:rPr>
              <a:t>Unnaturally high logit output </a:t>
            </a:r>
            <a:r>
              <a:rPr lang="en-GB" sz="2400" dirty="0">
                <a:latin typeface="Calibri" panose="020F0502020204030204" pitchFamily="34" charset="0"/>
                <a:ea typeface="Arial"/>
                <a:cs typeface="Calibri" panose="020F0502020204030204" pitchFamily="34" charset="0"/>
                <a:sym typeface="Arial"/>
              </a:rPr>
              <a:t>(unattainable by genuine images)</a:t>
            </a:r>
            <a:endParaRPr lang="en-KR" sz="2800" dirty="0"/>
          </a:p>
          <a:p>
            <a:endParaRPr lang="en-KR" sz="2800" dirty="0"/>
          </a:p>
        </p:txBody>
      </p:sp>
      <p:sp>
        <p:nvSpPr>
          <p:cNvPr id="6" name="Google Shape;238;p23">
            <a:extLst>
              <a:ext uri="{FF2B5EF4-FFF2-40B4-BE49-F238E27FC236}">
                <a16:creationId xmlns:a16="http://schemas.microsoft.com/office/drawing/2014/main" id="{592BDA32-6071-0B4C-B722-9D991B62B1F4}"/>
              </a:ext>
            </a:extLst>
          </p:cNvPr>
          <p:cNvSpPr txBox="1">
            <a:spLocks noGrp="1"/>
          </p:cNvSpPr>
          <p:nvPr>
            <p:ph type="title"/>
          </p:nvPr>
        </p:nvSpPr>
        <p:spPr>
          <a:xfrm>
            <a:off x="457199" y="640675"/>
            <a:ext cx="7639171" cy="567349"/>
          </a:xfrm>
          <a:noFill/>
          <a:ln>
            <a:noFill/>
          </a:ln>
        </p:spPr>
        <p:txBody>
          <a:bodyPr spcFirstLastPara="1" vert="horz" wrap="square" lIns="68569" tIns="34275" rIns="68569" bIns="34275" rtlCol="0" anchor="b" anchorCtr="0">
            <a:noAutofit/>
          </a:bodyPr>
          <a:lstStyle/>
          <a:p>
            <a:r>
              <a:rPr lang="en-GB" sz="2900" dirty="0">
                <a:sym typeface="Ubuntu Medium"/>
              </a:rPr>
              <a:t>Idea: over-optimized adversarial examples</a:t>
            </a:r>
          </a:p>
        </p:txBody>
      </p:sp>
    </p:spTree>
    <p:extLst>
      <p:ext uri="{BB962C8B-B14F-4D97-AF65-F5344CB8AC3E}">
        <p14:creationId xmlns:p14="http://schemas.microsoft.com/office/powerpoint/2010/main" val="206525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6"/>
          <p:cNvPicPr preferRelativeResize="0"/>
          <p:nvPr/>
        </p:nvPicPr>
        <p:blipFill>
          <a:blip r:embed="rId3">
            <a:alphaModFix/>
          </a:blip>
          <a:stretch>
            <a:fillRect/>
          </a:stretch>
        </p:blipFill>
        <p:spPr>
          <a:xfrm>
            <a:off x="1162463" y="1516445"/>
            <a:ext cx="7113206" cy="2649431"/>
          </a:xfrm>
          <a:prstGeom prst="rect">
            <a:avLst/>
          </a:prstGeom>
          <a:noFill/>
          <a:ln>
            <a:noFill/>
          </a:ln>
        </p:spPr>
      </p:pic>
      <p:sp>
        <p:nvSpPr>
          <p:cNvPr id="283" name="Google Shape;283;p26"/>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dirty="0">
                <a:sym typeface="Ubuntu Medium"/>
              </a:rPr>
              <a:t>Logit values and perturbation visibility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C9DA64-F335-9140-915E-227392596C42}"/>
              </a:ext>
            </a:extLst>
          </p:cNvPr>
          <p:cNvSpPr>
            <a:spLocks noGrp="1"/>
          </p:cNvSpPr>
          <p:nvPr>
            <p:ph type="title"/>
          </p:nvPr>
        </p:nvSpPr>
        <p:spPr/>
        <p:txBody>
          <a:bodyPr>
            <a:normAutofit fontScale="90000"/>
          </a:bodyPr>
          <a:lstStyle/>
          <a:p>
            <a:r>
              <a:rPr lang="en-KR" dirty="0"/>
              <a:t>Threshold for logit values</a:t>
            </a:r>
          </a:p>
        </p:txBody>
      </p:sp>
      <p:pic>
        <p:nvPicPr>
          <p:cNvPr id="4" name="Google Shape;295;p27">
            <a:extLst>
              <a:ext uri="{FF2B5EF4-FFF2-40B4-BE49-F238E27FC236}">
                <a16:creationId xmlns:a16="http://schemas.microsoft.com/office/drawing/2014/main" id="{1B82EC5B-5083-B542-83B0-7A37875F3E15}"/>
              </a:ext>
            </a:extLst>
          </p:cNvPr>
          <p:cNvPicPr preferRelativeResize="0"/>
          <p:nvPr/>
        </p:nvPicPr>
        <p:blipFill>
          <a:blip r:embed="rId3">
            <a:alphaModFix/>
          </a:blip>
          <a:stretch>
            <a:fillRect/>
          </a:stretch>
        </p:blipFill>
        <p:spPr>
          <a:xfrm>
            <a:off x="471094" y="1695788"/>
            <a:ext cx="8158556" cy="1694469"/>
          </a:xfrm>
          <a:prstGeom prst="rect">
            <a:avLst/>
          </a:prstGeom>
          <a:noFill/>
          <a:ln>
            <a:noFill/>
          </a:ln>
        </p:spPr>
      </p:pic>
      <p:sp>
        <p:nvSpPr>
          <p:cNvPr id="5" name="Google Shape;296;p27">
            <a:extLst>
              <a:ext uri="{FF2B5EF4-FFF2-40B4-BE49-F238E27FC236}">
                <a16:creationId xmlns:a16="http://schemas.microsoft.com/office/drawing/2014/main" id="{7FE6AC76-1824-BA46-9164-9EBEE02C1376}"/>
              </a:ext>
            </a:extLst>
          </p:cNvPr>
          <p:cNvSpPr txBox="1">
            <a:spLocks/>
          </p:cNvSpPr>
          <p:nvPr/>
        </p:nvSpPr>
        <p:spPr>
          <a:xfrm>
            <a:off x="735975" y="3441675"/>
            <a:ext cx="1701900" cy="23265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050" dirty="0">
                <a:latin typeface="Calibri" panose="020F0502020204030204" pitchFamily="34" charset="0"/>
                <a:ea typeface="Arial"/>
                <a:cs typeface="Calibri" panose="020F0502020204030204" pitchFamily="34" charset="0"/>
                <a:sym typeface="Arial"/>
              </a:rPr>
              <a:t>MNIST</a:t>
            </a:r>
            <a:r>
              <a:rPr lang="en-GB" sz="750" dirty="0">
                <a:latin typeface="Calibri" panose="020F0502020204030204" pitchFamily="34" charset="0"/>
                <a:ea typeface="Ubuntu Light"/>
                <a:cs typeface="Calibri" panose="020F0502020204030204" pitchFamily="34" charset="0"/>
                <a:sym typeface="Ubuntu Light"/>
              </a:rPr>
              <a:t> </a:t>
            </a:r>
            <a:endParaRPr lang="en-GB" sz="1050" dirty="0">
              <a:latin typeface="Calibri" panose="020F0502020204030204" pitchFamily="34" charset="0"/>
              <a:ea typeface="Arial"/>
              <a:cs typeface="Calibri" panose="020F0502020204030204" pitchFamily="34" charset="0"/>
              <a:sym typeface="Arial"/>
            </a:endParaRPr>
          </a:p>
        </p:txBody>
      </p:sp>
      <p:sp>
        <p:nvSpPr>
          <p:cNvPr id="6" name="Google Shape;297;p27">
            <a:extLst>
              <a:ext uri="{FF2B5EF4-FFF2-40B4-BE49-F238E27FC236}">
                <a16:creationId xmlns:a16="http://schemas.microsoft.com/office/drawing/2014/main" id="{FA9DF800-98EC-DE4F-A8D9-D293292591E9}"/>
              </a:ext>
            </a:extLst>
          </p:cNvPr>
          <p:cNvSpPr txBox="1">
            <a:spLocks/>
          </p:cNvSpPr>
          <p:nvPr/>
        </p:nvSpPr>
        <p:spPr>
          <a:xfrm>
            <a:off x="2756306" y="3441675"/>
            <a:ext cx="1701900" cy="23265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050" dirty="0">
                <a:latin typeface="Calibri" panose="020F0502020204030204" pitchFamily="34" charset="0"/>
                <a:ea typeface="Arial"/>
                <a:cs typeface="Calibri" panose="020F0502020204030204" pitchFamily="34" charset="0"/>
                <a:sym typeface="Arial"/>
              </a:rPr>
              <a:t>CIFAR-10</a:t>
            </a:r>
          </a:p>
        </p:txBody>
      </p:sp>
      <p:sp>
        <p:nvSpPr>
          <p:cNvPr id="7" name="Google Shape;298;p27">
            <a:extLst>
              <a:ext uri="{FF2B5EF4-FFF2-40B4-BE49-F238E27FC236}">
                <a16:creationId xmlns:a16="http://schemas.microsoft.com/office/drawing/2014/main" id="{35196AAE-4EE1-9E40-8920-12748BF07B0F}"/>
              </a:ext>
            </a:extLst>
          </p:cNvPr>
          <p:cNvSpPr txBox="1">
            <a:spLocks/>
          </p:cNvSpPr>
          <p:nvPr/>
        </p:nvSpPr>
        <p:spPr>
          <a:xfrm>
            <a:off x="4804669" y="3441675"/>
            <a:ext cx="1701900" cy="23265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050" dirty="0">
                <a:latin typeface="Calibri" panose="020F0502020204030204" pitchFamily="34" charset="0"/>
                <a:ea typeface="Arial"/>
                <a:cs typeface="Calibri" panose="020F0502020204030204" pitchFamily="34" charset="0"/>
                <a:sym typeface="Arial"/>
              </a:rPr>
              <a:t>ImageNet (</a:t>
            </a:r>
            <a:r>
              <a:rPr lang="en-GB" sz="1050" dirty="0" err="1">
                <a:latin typeface="Calibri" panose="020F0502020204030204" pitchFamily="34" charset="0"/>
                <a:ea typeface="Arial"/>
                <a:cs typeface="Calibri" panose="020F0502020204030204" pitchFamily="34" charset="0"/>
                <a:sym typeface="Arial"/>
              </a:rPr>
              <a:t>ResNet</a:t>
            </a:r>
            <a:r>
              <a:rPr lang="en-GB" sz="1050" dirty="0">
                <a:latin typeface="Calibri" panose="020F0502020204030204" pitchFamily="34" charset="0"/>
                <a:ea typeface="Arial"/>
                <a:cs typeface="Calibri" panose="020F0502020204030204" pitchFamily="34" charset="0"/>
                <a:sym typeface="Arial"/>
              </a:rPr>
              <a:t>)</a:t>
            </a:r>
          </a:p>
        </p:txBody>
      </p:sp>
      <p:sp>
        <p:nvSpPr>
          <p:cNvPr id="8" name="Google Shape;299;p27">
            <a:extLst>
              <a:ext uri="{FF2B5EF4-FFF2-40B4-BE49-F238E27FC236}">
                <a16:creationId xmlns:a16="http://schemas.microsoft.com/office/drawing/2014/main" id="{BD287AD2-1F51-6146-9404-C4D598DD1FEC}"/>
              </a:ext>
            </a:extLst>
          </p:cNvPr>
          <p:cNvSpPr txBox="1">
            <a:spLocks/>
          </p:cNvSpPr>
          <p:nvPr/>
        </p:nvSpPr>
        <p:spPr>
          <a:xfrm>
            <a:off x="6853031" y="3441675"/>
            <a:ext cx="1701900" cy="232650"/>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050" dirty="0">
                <a:latin typeface="Calibri" panose="020F0502020204030204" pitchFamily="34" charset="0"/>
                <a:ea typeface="Arial"/>
                <a:cs typeface="Calibri" panose="020F0502020204030204" pitchFamily="34" charset="0"/>
                <a:sym typeface="Arial"/>
              </a:rPr>
              <a:t>ImageNet (VGG)</a:t>
            </a:r>
          </a:p>
        </p:txBody>
      </p:sp>
    </p:spTree>
    <p:extLst>
      <p:ext uri="{BB962C8B-B14F-4D97-AF65-F5344CB8AC3E}">
        <p14:creationId xmlns:p14="http://schemas.microsoft.com/office/powerpoint/2010/main" val="330315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C9DA64-F335-9140-915E-227392596C42}"/>
              </a:ext>
            </a:extLst>
          </p:cNvPr>
          <p:cNvSpPr>
            <a:spLocks noGrp="1"/>
          </p:cNvSpPr>
          <p:nvPr>
            <p:ph type="title"/>
          </p:nvPr>
        </p:nvSpPr>
        <p:spPr/>
        <p:txBody>
          <a:bodyPr>
            <a:normAutofit fontScale="90000"/>
          </a:bodyPr>
          <a:lstStyle/>
          <a:p>
            <a:r>
              <a:rPr lang="en-KR" dirty="0"/>
              <a:t>Threshold for logit values</a:t>
            </a:r>
          </a:p>
        </p:txBody>
      </p:sp>
      <p:sp>
        <p:nvSpPr>
          <p:cNvPr id="5" name="Google Shape;313;p28">
            <a:extLst>
              <a:ext uri="{FF2B5EF4-FFF2-40B4-BE49-F238E27FC236}">
                <a16:creationId xmlns:a16="http://schemas.microsoft.com/office/drawing/2014/main" id="{6C50A96C-3C3B-4A4A-B7F7-846A33F7D68C}"/>
              </a:ext>
            </a:extLst>
          </p:cNvPr>
          <p:cNvSpPr txBox="1">
            <a:spLocks noGrp="1"/>
          </p:cNvSpPr>
          <p:nvPr>
            <p:ph idx="1"/>
          </p:nvPr>
        </p:nvSpPr>
        <p:spPr>
          <a:prstGeom prst="rect">
            <a:avLst/>
          </a:prstGeom>
          <a:noFill/>
          <a:ln>
            <a:noFill/>
          </a:ln>
        </p:spPr>
        <p:txBody>
          <a:bodyPr spcFirstLastPara="1" vert="horz" wrap="square" lIns="68569" tIns="34275" rIns="68569" bIns="34275" rtlCol="0" anchor="t" anchorCtr="0">
            <a:noAutofit/>
          </a:bodyPr>
          <a:lstStyle/>
          <a:p>
            <a:pPr marL="495300" indent="-457200">
              <a:lnSpc>
                <a:spcPct val="115000"/>
              </a:lnSpc>
              <a:spcBef>
                <a:spcPts val="0"/>
              </a:spcBef>
            </a:pPr>
            <a:r>
              <a:rPr lang="en-GB" sz="2800" dirty="0">
                <a:latin typeface="Calibri" panose="020F0502020204030204" pitchFamily="34" charset="0"/>
                <a:ea typeface="Ubuntu Light"/>
                <a:cs typeface="Calibri" panose="020F0502020204030204" pitchFamily="34" charset="0"/>
                <a:sym typeface="Ubuntu Light"/>
              </a:rPr>
              <a:t>Logit distributions are different </a:t>
            </a:r>
            <a:r>
              <a:rPr lang="en-GB" sz="2800" i="1" dirty="0">
                <a:latin typeface="Calibri" panose="020F0502020204030204" pitchFamily="34" charset="0"/>
                <a:ea typeface="Ubuntu Light"/>
                <a:cs typeface="Calibri" panose="020F0502020204030204" pitchFamily="34" charset="0"/>
                <a:sym typeface="Ubuntu Light"/>
              </a:rPr>
              <a:t>for each dataset</a:t>
            </a:r>
          </a:p>
          <a:p>
            <a:pPr marL="495300" indent="-457200">
              <a:lnSpc>
                <a:spcPct val="115000"/>
              </a:lnSpc>
              <a:spcBef>
                <a:spcPts val="0"/>
              </a:spcBef>
            </a:pPr>
            <a:r>
              <a:rPr lang="en-GB" sz="2800" dirty="0">
                <a:latin typeface="Calibri" panose="020F0502020204030204" pitchFamily="34" charset="0"/>
                <a:ea typeface="Ubuntu Light"/>
                <a:cs typeface="Calibri" panose="020F0502020204030204" pitchFamily="34" charset="0"/>
                <a:sym typeface="Ubuntu Light"/>
              </a:rPr>
              <a:t>Logit distributions are different </a:t>
            </a:r>
            <a:r>
              <a:rPr lang="en-GB" sz="2800" i="1" dirty="0">
                <a:latin typeface="Calibri" panose="020F0502020204030204" pitchFamily="34" charset="0"/>
                <a:ea typeface="Ubuntu Light"/>
                <a:cs typeface="Calibri" panose="020F0502020204030204" pitchFamily="34" charset="0"/>
                <a:sym typeface="Ubuntu Light"/>
              </a:rPr>
              <a:t>for each model</a:t>
            </a:r>
          </a:p>
          <a:p>
            <a:pPr marL="495300" indent="-457200">
              <a:lnSpc>
                <a:spcPct val="115000"/>
              </a:lnSpc>
              <a:spcBef>
                <a:spcPts val="0"/>
              </a:spcBef>
            </a:pPr>
            <a:r>
              <a:rPr lang="en-GB" sz="2800" dirty="0">
                <a:latin typeface="Calibri" panose="020F0502020204030204" pitchFamily="34" charset="0"/>
                <a:ea typeface="Ubuntu Light"/>
                <a:cs typeface="Calibri" panose="020F0502020204030204" pitchFamily="34" charset="0"/>
                <a:sym typeface="Ubuntu Light"/>
              </a:rPr>
              <a:t>Logit distributions are different </a:t>
            </a:r>
            <a:r>
              <a:rPr lang="en-GB" sz="2800" i="1" dirty="0">
                <a:latin typeface="Calibri" panose="020F0502020204030204" pitchFamily="34" charset="0"/>
                <a:ea typeface="Ubuntu Light"/>
                <a:cs typeface="Calibri" panose="020F0502020204030204" pitchFamily="34" charset="0"/>
                <a:sym typeface="Ubuntu Light"/>
              </a:rPr>
              <a:t>for each class</a:t>
            </a:r>
            <a:endParaRPr sz="2800" i="1" dirty="0">
              <a:latin typeface="Calibri" panose="020F0502020204030204" pitchFamily="34" charset="0"/>
              <a:ea typeface="Ubuntu Light"/>
              <a:cs typeface="Calibri" panose="020F0502020204030204" pitchFamily="34" charset="0"/>
              <a:sym typeface="Ubuntu Light"/>
            </a:endParaRPr>
          </a:p>
          <a:p>
            <a:pPr marL="0" indent="0" algn="just">
              <a:spcBef>
                <a:spcPts val="0"/>
              </a:spcBef>
              <a:buNone/>
            </a:pPr>
            <a:r>
              <a:rPr lang="en-GB" sz="2800" dirty="0">
                <a:latin typeface="Calibri" panose="020F0502020204030204" pitchFamily="34" charset="0"/>
                <a:ea typeface="Ubuntu Light"/>
                <a:cs typeface="Calibri" panose="020F0502020204030204" pitchFamily="34" charset="0"/>
                <a:sym typeface="Ubuntu Light"/>
              </a:rPr>
              <a:t>The threshold should be:</a:t>
            </a:r>
            <a:endParaRPr sz="2800" dirty="0">
              <a:latin typeface="Calibri" panose="020F0502020204030204" pitchFamily="34" charset="0"/>
              <a:ea typeface="Ubuntu Light"/>
              <a:cs typeface="Calibri" panose="020F0502020204030204" pitchFamily="34" charset="0"/>
              <a:sym typeface="Ubuntu Light"/>
            </a:endParaRPr>
          </a:p>
          <a:p>
            <a:pPr marL="495300" indent="-457200" algn="just">
              <a:lnSpc>
                <a:spcPct val="115000"/>
              </a:lnSpc>
              <a:spcBef>
                <a:spcPts val="0"/>
              </a:spcBef>
            </a:pPr>
            <a:r>
              <a:rPr lang="en-GB" sz="2800" dirty="0">
                <a:latin typeface="Calibri" panose="020F0502020204030204" pitchFamily="34" charset="0"/>
                <a:ea typeface="Ubuntu Light"/>
                <a:cs typeface="Calibri" panose="020F0502020204030204" pitchFamily="34" charset="0"/>
                <a:sym typeface="Ubuntu Light"/>
              </a:rPr>
              <a:t>Easy to calculate </a:t>
            </a:r>
          </a:p>
          <a:p>
            <a:pPr marL="495300" indent="-457200" algn="just">
              <a:lnSpc>
                <a:spcPct val="115000"/>
              </a:lnSpc>
              <a:spcBef>
                <a:spcPts val="0"/>
              </a:spcBef>
            </a:pPr>
            <a:r>
              <a:rPr lang="en-GB" sz="2800" dirty="0">
                <a:latin typeface="Calibri" panose="020F0502020204030204" pitchFamily="34" charset="0"/>
                <a:ea typeface="Ubuntu Light"/>
                <a:cs typeface="Calibri" panose="020F0502020204030204" pitchFamily="34" charset="0"/>
                <a:sym typeface="Ubuntu Light"/>
              </a:rPr>
              <a:t>Distribution-free</a:t>
            </a:r>
            <a:endParaRPr sz="2800" dirty="0">
              <a:latin typeface="Calibri" panose="020F0502020204030204" pitchFamily="34" charset="0"/>
              <a:ea typeface="Ubuntu Light"/>
              <a:cs typeface="Calibri" panose="020F0502020204030204" pitchFamily="34" charset="0"/>
              <a:sym typeface="Ubuntu Light"/>
            </a:endParaRPr>
          </a:p>
          <a:p>
            <a:pPr marL="0" indent="0" algn="just">
              <a:spcBef>
                <a:spcPts val="0"/>
              </a:spcBef>
              <a:buNone/>
            </a:pPr>
            <a:r>
              <a:rPr lang="en-GB" sz="2800" dirty="0">
                <a:latin typeface="Calibri" panose="020F0502020204030204" pitchFamily="34" charset="0"/>
                <a:ea typeface="Ubuntu Light"/>
                <a:cs typeface="Calibri" panose="020F0502020204030204" pitchFamily="34" charset="0"/>
                <a:sym typeface="Ubuntu Light"/>
              </a:rPr>
              <a:t>Threshold </a:t>
            </a:r>
            <a:r>
              <a:rPr lang="en-GB" sz="2800" dirty="0">
                <a:solidFill>
                  <a:schemeClr val="accent5"/>
                </a:solidFill>
                <a:latin typeface="Calibri" panose="020F0502020204030204" pitchFamily="34" charset="0"/>
                <a:ea typeface="Ubuntu Light"/>
                <a:cs typeface="Calibri" panose="020F0502020204030204" pitchFamily="34" charset="0"/>
                <a:sym typeface="Ubuntu Light"/>
              </a:rPr>
              <a:t>should not leave any genuine image out</a:t>
            </a:r>
            <a:r>
              <a:rPr lang="en-GB" sz="2800" dirty="0">
                <a:latin typeface="Calibri" panose="020F0502020204030204" pitchFamily="34" charset="0"/>
                <a:ea typeface="Ubuntu Light"/>
                <a:cs typeface="Calibri" panose="020F0502020204030204" pitchFamily="34" charset="0"/>
                <a:sym typeface="Ubuntu Light"/>
              </a:rPr>
              <a:t>.</a:t>
            </a:r>
            <a:endParaRPr sz="2800" dirty="0">
              <a:latin typeface="Calibri" panose="020F0502020204030204" pitchFamily="34" charset="0"/>
              <a:ea typeface="Ubuntu Light"/>
              <a:cs typeface="Calibri" panose="020F0502020204030204" pitchFamily="34" charset="0"/>
              <a:sym typeface="Ubuntu Light"/>
            </a:endParaRPr>
          </a:p>
        </p:txBody>
      </p:sp>
    </p:spTree>
    <p:extLst>
      <p:ext uri="{BB962C8B-B14F-4D97-AF65-F5344CB8AC3E}">
        <p14:creationId xmlns:p14="http://schemas.microsoft.com/office/powerpoint/2010/main" val="414456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61" name="Google Shape;161;p17"/>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t>Main tasks in computer vision</a:t>
            </a:r>
          </a:p>
        </p:txBody>
      </p:sp>
      <p:pic>
        <p:nvPicPr>
          <p:cNvPr id="165" name="Google Shape;165;p17"/>
          <p:cNvPicPr preferRelativeResize="0">
            <a:picLocks noChangeAspect="1"/>
          </p:cNvPicPr>
          <p:nvPr/>
        </p:nvPicPr>
        <p:blipFill>
          <a:blip r:embed="rId3">
            <a:alphaModFix/>
          </a:blip>
          <a:stretch>
            <a:fillRect/>
          </a:stretch>
        </p:blipFill>
        <p:spPr>
          <a:xfrm>
            <a:off x="1136698" y="1291875"/>
            <a:ext cx="6870603" cy="33915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B8A06C0B-1E7E-124F-A4E4-611B2200B4D5}"/>
                  </a:ext>
                </a:extLst>
              </p:cNvPr>
              <p:cNvSpPr>
                <a:spLocks noGrp="1"/>
              </p:cNvSpPr>
              <p:nvPr>
                <p:ph idx="1"/>
              </p:nvPr>
            </p:nvSpPr>
            <p:spPr/>
            <p:txBody>
              <a:bodyPr>
                <a:normAutofit/>
              </a:bodyPr>
              <a:lstStyle/>
              <a:p>
                <a:r>
                  <a:rPr lang="en-KR" sz="2800" dirty="0"/>
                  <a:t>Proposal: use IQR</a:t>
                </a:r>
              </a:p>
              <a:p>
                <a:r>
                  <a:rPr lang="en-KR" sz="2800" dirty="0"/>
                  <a:t>Compare </a:t>
                </a:r>
                <a14:m>
                  <m:oMath xmlns:m="http://schemas.openxmlformats.org/officeDocument/2006/math">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max</m:t>
                        </m:r>
                      </m:fName>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𝑔</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𝜃</m:t>
                                </m:r>
                                <m:r>
                                  <a:rPr lang="en-US" sz="2800" b="0" i="1" smtClean="0">
                                    <a:latin typeface="Cambria Math" panose="02040503050406030204" pitchFamily="18" charset="0"/>
                                  </a:rPr>
                                  <m:t>,</m:t>
                                </m:r>
                                <m:r>
                                  <a:rPr lang="en-US" sz="2800" b="0" i="1" smtClean="0">
                                    <a:latin typeface="Cambria Math" panose="02040503050406030204" pitchFamily="18" charset="0"/>
                                  </a:rPr>
                                  <m:t>𝑋</m:t>
                                </m:r>
                              </m:e>
                            </m:d>
                          </m:e>
                        </m:d>
                      </m:e>
                    </m:func>
                  </m:oMath>
                </a14:m>
                <a:r>
                  <a:rPr lang="en-KR" sz="2800" dirty="0"/>
                  <a:t> with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𝑄</m:t>
                        </m:r>
                      </m:e>
                      <m:sub>
                        <m:r>
                          <a:rPr lang="en-US" sz="2800" i="1">
                            <a:latin typeface="Cambria Math" panose="02040503050406030204" pitchFamily="18" charset="0"/>
                          </a:rPr>
                          <m:t>3</m:t>
                        </m:r>
                      </m:sub>
                    </m:sSub>
                    <m:r>
                      <a:rPr lang="en-US" sz="2800" i="1">
                        <a:latin typeface="Cambria Math" panose="02040503050406030204" pitchFamily="18" charset="0"/>
                      </a:rPr>
                      <m:t>+</m:t>
                    </m:r>
                    <m:r>
                      <a:rPr lang="en-US" sz="2800" i="1">
                        <a:latin typeface="Cambria Math" panose="02040503050406030204" pitchFamily="18" charset="0"/>
                      </a:rPr>
                      <m:t>𝑘</m:t>
                    </m:r>
                    <m:r>
                      <a:rPr lang="en-US" sz="2800" i="1">
                        <a:latin typeface="Cambria Math" panose="02040503050406030204" pitchFamily="18" charset="0"/>
                      </a:rPr>
                      <m:t>×</m:t>
                    </m:r>
                    <m:r>
                      <a:rPr lang="en-US" sz="2800" i="1">
                        <a:latin typeface="Cambria Math" panose="02040503050406030204" pitchFamily="18" charset="0"/>
                      </a:rPr>
                      <m:t>𝐼𝑄𝑅</m:t>
                    </m:r>
                  </m:oMath>
                </a14:m>
                <a:r>
                  <a:rPr lang="en-KR" sz="2800" dirty="0"/>
                  <a:t> for different values of </a:t>
                </a:r>
                <a14:m>
                  <m:oMath xmlns:m="http://schemas.openxmlformats.org/officeDocument/2006/math">
                    <m:r>
                      <a:rPr lang="en-US" sz="2800" b="0" i="1" smtClean="0">
                        <a:latin typeface="Cambria Math" panose="02040503050406030204" pitchFamily="18" charset="0"/>
                      </a:rPr>
                      <m:t>𝑘</m:t>
                    </m:r>
                  </m:oMath>
                </a14:m>
                <a:r>
                  <a:rPr lang="en-KR" sz="2800" dirty="0"/>
                  <a:t> </a:t>
                </a:r>
              </a:p>
              <a:p>
                <a:pPr lvl="1"/>
                <a14:m>
                  <m:oMath xmlns:m="http://schemas.openxmlformats.org/officeDocument/2006/math">
                    <m:r>
                      <a:rPr lang="en-US" sz="2400" b="0" i="1" smtClean="0">
                        <a:latin typeface="Cambria Math" panose="02040503050406030204" pitchFamily="18" charset="0"/>
                      </a:rPr>
                      <m:t>𝜃</m:t>
                    </m:r>
                  </m:oMath>
                </a14:m>
                <a:r>
                  <a:rPr lang="en-US" sz="2400" dirty="0">
                    <a:latin typeface="Cambria Math" panose="02040503050406030204" pitchFamily="18" charset="0"/>
                  </a:rPr>
                  <a:t>: parameters of model</a:t>
                </a:r>
              </a:p>
              <a:p>
                <a:pPr lvl="1"/>
                <a14:m>
                  <m:oMath xmlns:m="http://schemas.openxmlformats.org/officeDocument/2006/math">
                    <m:r>
                      <a:rPr lang="en-US" sz="2400" b="0" i="1" smtClean="0">
                        <a:latin typeface="Cambria Math" panose="02040503050406030204" pitchFamily="18" charset="0"/>
                      </a:rPr>
                      <m:t>𝑋</m:t>
                    </m:r>
                  </m:oMath>
                </a14:m>
                <a:r>
                  <a:rPr lang="en-US" sz="2400" dirty="0">
                    <a:latin typeface="Cambria Math" panose="02040503050406030204" pitchFamily="18" charset="0"/>
                  </a:rPr>
                  <a:t>: input </a:t>
                </a:r>
              </a:p>
              <a:p>
                <a:pPr lvl="1"/>
                <a14:m>
                  <m:oMath xmlns:m="http://schemas.openxmlformats.org/officeDocument/2006/math">
                    <m:r>
                      <a:rPr lang="en-US" sz="2400" i="1">
                        <a:latin typeface="Cambria Math" panose="02040503050406030204" pitchFamily="18" charset="0"/>
                      </a:rPr>
                      <m:t>𝑔</m:t>
                    </m:r>
                    <m:d>
                      <m:dPr>
                        <m:ctrlPr>
                          <a:rPr lang="en-US" sz="2400" i="1">
                            <a:latin typeface="Cambria Math" panose="02040503050406030204" pitchFamily="18" charset="0"/>
                          </a:rPr>
                        </m:ctrlPr>
                      </m:dPr>
                      <m:e>
                        <m:r>
                          <a:rPr lang="en-US" sz="2400" i="1">
                            <a:latin typeface="Cambria Math" panose="02040503050406030204" pitchFamily="18" charset="0"/>
                          </a:rPr>
                          <m:t>𝜃</m:t>
                        </m:r>
                        <m:r>
                          <a:rPr lang="en-US" sz="2400" i="1">
                            <a:latin typeface="Cambria Math" panose="02040503050406030204" pitchFamily="18" charset="0"/>
                          </a:rPr>
                          <m:t>,</m:t>
                        </m:r>
                        <m:r>
                          <a:rPr lang="en-US" sz="2400" i="1">
                            <a:latin typeface="Cambria Math" panose="02040503050406030204" pitchFamily="18" charset="0"/>
                          </a:rPr>
                          <m:t>𝑋</m:t>
                        </m:r>
                      </m:e>
                    </m:d>
                  </m:oMath>
                </a14:m>
                <a:r>
                  <a:rPr lang="en-KR" sz="2400" dirty="0"/>
                  <a:t>: logit values obtained after a forward pass</a:t>
                </a:r>
              </a:p>
            </p:txBody>
          </p:sp>
        </mc:Choice>
        <mc:Fallback xmlns="">
          <p:sp>
            <p:nvSpPr>
              <p:cNvPr id="2" name="Content Placeholder 1">
                <a:extLst>
                  <a:ext uri="{FF2B5EF4-FFF2-40B4-BE49-F238E27FC236}">
                    <a16:creationId xmlns:a16="http://schemas.microsoft.com/office/drawing/2014/main" id="{B8A06C0B-1E7E-124F-A4E4-611B2200B4D5}"/>
                  </a:ext>
                </a:extLst>
              </p:cNvPr>
              <p:cNvSpPr>
                <a:spLocks noGrp="1" noRot="1" noChangeAspect="1" noMove="1" noResize="1" noEditPoints="1" noAdjustHandles="1" noChangeArrowheads="1" noChangeShapeType="1" noTextEdit="1"/>
              </p:cNvSpPr>
              <p:nvPr>
                <p:ph idx="1"/>
              </p:nvPr>
            </p:nvSpPr>
            <p:spPr>
              <a:blipFill>
                <a:blip r:embed="rId3"/>
                <a:stretch>
                  <a:fillRect l="-309" t="-1845"/>
                </a:stretch>
              </a:blipFill>
            </p:spPr>
            <p:txBody>
              <a:bodyPr/>
              <a:lstStyle/>
              <a:p>
                <a:r>
                  <a:rPr lang="en-KR">
                    <a:noFill/>
                  </a:rPr>
                  <a:t> </a:t>
                </a:r>
              </a:p>
            </p:txBody>
          </p:sp>
        </mc:Fallback>
      </mc:AlternateContent>
      <p:sp>
        <p:nvSpPr>
          <p:cNvPr id="3" name="Title 2">
            <a:extLst>
              <a:ext uri="{FF2B5EF4-FFF2-40B4-BE49-F238E27FC236}">
                <a16:creationId xmlns:a16="http://schemas.microsoft.com/office/drawing/2014/main" id="{9C0B111A-6B84-1C43-92F1-4011DEAECEBF}"/>
              </a:ext>
            </a:extLst>
          </p:cNvPr>
          <p:cNvSpPr>
            <a:spLocks noGrp="1"/>
          </p:cNvSpPr>
          <p:nvPr>
            <p:ph type="title"/>
          </p:nvPr>
        </p:nvSpPr>
        <p:spPr/>
        <p:txBody>
          <a:bodyPr>
            <a:normAutofit fontScale="90000"/>
          </a:bodyPr>
          <a:lstStyle/>
          <a:p>
            <a:r>
              <a:rPr lang="en-KR" dirty="0"/>
              <a:t>Threshold for logit values</a:t>
            </a:r>
            <a:r>
              <a:rPr lang="en-KR" sz="900" dirty="0"/>
              <a:t>[7]</a:t>
            </a:r>
          </a:p>
        </p:txBody>
      </p:sp>
    </p:spTree>
    <p:extLst>
      <p:ext uri="{BB962C8B-B14F-4D97-AF65-F5344CB8AC3E}">
        <p14:creationId xmlns:p14="http://schemas.microsoft.com/office/powerpoint/2010/main" val="240815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B203B58D-39DB-0A44-A4DF-3B5DC8D5ECAC}"/>
                  </a:ext>
                </a:extLst>
              </p:cNvPr>
              <p:cNvSpPr>
                <a:spLocks noGrp="1"/>
              </p:cNvSpPr>
              <p:nvPr>
                <p:ph idx="1"/>
              </p:nvPr>
            </p:nvSpPr>
            <p:spPr>
              <a:xfrm>
                <a:off x="457200" y="1275227"/>
                <a:ext cx="8229600" cy="970133"/>
              </a:xfrm>
            </p:spPr>
            <p:txBody>
              <a:bodyPr>
                <a:normAutofit/>
              </a:bodyPr>
              <a:lstStyle/>
              <a:p>
                <a:r>
                  <a:rPr lang="en-KR" sz="2800" dirty="0"/>
                  <a:t>Percentage of genuine images incorrectly identified as adversarial for different values of </a:t>
                </a:r>
                <a14:m>
                  <m:oMath xmlns:m="http://schemas.openxmlformats.org/officeDocument/2006/math">
                    <m:r>
                      <a:rPr lang="en-US" sz="2800" b="0" i="1" smtClean="0">
                        <a:latin typeface="Cambria Math" panose="02040503050406030204" pitchFamily="18" charset="0"/>
                      </a:rPr>
                      <m:t>𝑘</m:t>
                    </m:r>
                  </m:oMath>
                </a14:m>
                <a:endParaRPr lang="en-KR" sz="2800" dirty="0"/>
              </a:p>
            </p:txBody>
          </p:sp>
        </mc:Choice>
        <mc:Fallback xmlns="">
          <p:sp>
            <p:nvSpPr>
              <p:cNvPr id="2" name="Content Placeholder 1">
                <a:extLst>
                  <a:ext uri="{FF2B5EF4-FFF2-40B4-BE49-F238E27FC236}">
                    <a16:creationId xmlns:a16="http://schemas.microsoft.com/office/drawing/2014/main" id="{B203B58D-39DB-0A44-A4DF-3B5DC8D5ECAC}"/>
                  </a:ext>
                </a:extLst>
              </p:cNvPr>
              <p:cNvSpPr>
                <a:spLocks noGrp="1" noRot="1" noChangeAspect="1" noMove="1" noResize="1" noEditPoints="1" noAdjustHandles="1" noChangeArrowheads="1" noChangeShapeType="1" noTextEdit="1"/>
              </p:cNvSpPr>
              <p:nvPr>
                <p:ph idx="1"/>
              </p:nvPr>
            </p:nvSpPr>
            <p:spPr>
              <a:xfrm>
                <a:off x="457200" y="1275227"/>
                <a:ext cx="8229600" cy="970133"/>
              </a:xfrm>
              <a:blipFill>
                <a:blip r:embed="rId3"/>
                <a:stretch>
                  <a:fillRect l="-309" t="-6494" b="-15584"/>
                </a:stretch>
              </a:blipFill>
            </p:spPr>
            <p:txBody>
              <a:bodyPr/>
              <a:lstStyle/>
              <a:p>
                <a:r>
                  <a:rPr lang="en-KR">
                    <a:noFill/>
                  </a:rPr>
                  <a:t> </a:t>
                </a:r>
              </a:p>
            </p:txBody>
          </p:sp>
        </mc:Fallback>
      </mc:AlternateContent>
      <p:sp>
        <p:nvSpPr>
          <p:cNvPr id="3" name="Title 2">
            <a:extLst>
              <a:ext uri="{FF2B5EF4-FFF2-40B4-BE49-F238E27FC236}">
                <a16:creationId xmlns:a16="http://schemas.microsoft.com/office/drawing/2014/main" id="{FF236F6E-124C-1348-8A80-BC9079C1841F}"/>
              </a:ext>
            </a:extLst>
          </p:cNvPr>
          <p:cNvSpPr>
            <a:spLocks noGrp="1"/>
          </p:cNvSpPr>
          <p:nvPr>
            <p:ph type="title"/>
          </p:nvPr>
        </p:nvSpPr>
        <p:spPr/>
        <p:txBody>
          <a:bodyPr>
            <a:normAutofit fontScale="90000"/>
          </a:bodyPr>
          <a:lstStyle/>
          <a:p>
            <a:r>
              <a:rPr lang="en-KR" dirty="0"/>
              <a:t>Threshold for logit values</a:t>
            </a:r>
          </a:p>
        </p:txBody>
      </p:sp>
      <p:pic>
        <p:nvPicPr>
          <p:cNvPr id="4" name="Google Shape;340;p30">
            <a:extLst>
              <a:ext uri="{FF2B5EF4-FFF2-40B4-BE49-F238E27FC236}">
                <a16:creationId xmlns:a16="http://schemas.microsoft.com/office/drawing/2014/main" id="{038AE5BA-F952-3F41-BAC2-43E0CE6C165A}"/>
              </a:ext>
            </a:extLst>
          </p:cNvPr>
          <p:cNvPicPr preferRelativeResize="0"/>
          <p:nvPr/>
        </p:nvPicPr>
        <p:blipFill>
          <a:blip r:embed="rId4">
            <a:alphaModFix/>
          </a:blip>
          <a:stretch>
            <a:fillRect/>
          </a:stretch>
        </p:blipFill>
        <p:spPr>
          <a:xfrm>
            <a:off x="114300" y="2395315"/>
            <a:ext cx="8915402" cy="1912308"/>
          </a:xfrm>
          <a:prstGeom prst="rect">
            <a:avLst/>
          </a:prstGeom>
          <a:noFill/>
          <a:ln>
            <a:noFill/>
          </a:ln>
        </p:spPr>
      </p:pic>
    </p:spTree>
    <p:extLst>
      <p:ext uri="{BB962C8B-B14F-4D97-AF65-F5344CB8AC3E}">
        <p14:creationId xmlns:p14="http://schemas.microsoft.com/office/powerpoint/2010/main" val="144908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0381D6-BDE9-C14B-A993-7DE2BDD2B102}"/>
              </a:ext>
            </a:extLst>
          </p:cNvPr>
          <p:cNvSpPr>
            <a:spLocks noGrp="1"/>
          </p:cNvSpPr>
          <p:nvPr>
            <p:ph type="title"/>
          </p:nvPr>
        </p:nvSpPr>
        <p:spPr/>
        <p:txBody>
          <a:bodyPr>
            <a:normAutofit/>
          </a:bodyPr>
          <a:lstStyle/>
          <a:p>
            <a:r>
              <a:rPr lang="en-KR" sz="2900" dirty="0"/>
              <a:t>Identifying over-optimized adversarial examples</a:t>
            </a:r>
          </a:p>
        </p:txBody>
      </p:sp>
      <p:pic>
        <p:nvPicPr>
          <p:cNvPr id="4" name="Google Shape;354;p31">
            <a:extLst>
              <a:ext uri="{FF2B5EF4-FFF2-40B4-BE49-F238E27FC236}">
                <a16:creationId xmlns:a16="http://schemas.microsoft.com/office/drawing/2014/main" id="{14F6AE07-2AF8-A74C-BDEE-5EDE34DB0B46}"/>
              </a:ext>
            </a:extLst>
          </p:cNvPr>
          <p:cNvPicPr preferRelativeResize="0"/>
          <p:nvPr/>
        </p:nvPicPr>
        <p:blipFill>
          <a:blip r:embed="rId3">
            <a:alphaModFix/>
          </a:blip>
          <a:stretch>
            <a:fillRect/>
          </a:stretch>
        </p:blipFill>
        <p:spPr>
          <a:xfrm>
            <a:off x="1012932" y="1885750"/>
            <a:ext cx="3413390" cy="2291737"/>
          </a:xfrm>
          <a:prstGeom prst="rect">
            <a:avLst/>
          </a:prstGeom>
          <a:noFill/>
          <a:ln>
            <a:noFill/>
          </a:ln>
        </p:spPr>
      </p:pic>
      <p:pic>
        <p:nvPicPr>
          <p:cNvPr id="5" name="Google Shape;355;p31">
            <a:extLst>
              <a:ext uri="{FF2B5EF4-FFF2-40B4-BE49-F238E27FC236}">
                <a16:creationId xmlns:a16="http://schemas.microsoft.com/office/drawing/2014/main" id="{4E084E2A-70B9-854E-990D-85EE47033968}"/>
              </a:ext>
            </a:extLst>
          </p:cNvPr>
          <p:cNvPicPr preferRelativeResize="0"/>
          <p:nvPr/>
        </p:nvPicPr>
        <p:blipFill>
          <a:blip r:embed="rId4">
            <a:alphaModFix/>
          </a:blip>
          <a:stretch>
            <a:fillRect/>
          </a:stretch>
        </p:blipFill>
        <p:spPr>
          <a:xfrm>
            <a:off x="4840669" y="1885750"/>
            <a:ext cx="3482225" cy="2291737"/>
          </a:xfrm>
          <a:prstGeom prst="rect">
            <a:avLst/>
          </a:prstGeom>
          <a:noFill/>
          <a:ln>
            <a:noFill/>
          </a:ln>
        </p:spPr>
      </p:pic>
      <p:sp>
        <p:nvSpPr>
          <p:cNvPr id="6" name="Google Shape;357;p31">
            <a:extLst>
              <a:ext uri="{FF2B5EF4-FFF2-40B4-BE49-F238E27FC236}">
                <a16:creationId xmlns:a16="http://schemas.microsoft.com/office/drawing/2014/main" id="{000AE27B-2070-104F-8A24-6F9483917B91}"/>
              </a:ext>
            </a:extLst>
          </p:cNvPr>
          <p:cNvSpPr txBox="1">
            <a:spLocks/>
          </p:cNvSpPr>
          <p:nvPr/>
        </p:nvSpPr>
        <p:spPr>
          <a:xfrm rot="-5400000">
            <a:off x="-43931" y="2655138"/>
            <a:ext cx="1851750" cy="541575"/>
          </a:xfrm>
          <a:prstGeom prst="rect">
            <a:avLst/>
          </a:prstGeom>
          <a:noFill/>
          <a:ln>
            <a:noFill/>
          </a:ln>
        </p:spPr>
        <p:txBody>
          <a:bodyPr spcFirstLastPara="1" vert="horz" wrap="square" lIns="68569" tIns="34275" rIns="68569" bIns="34275" rtlCol="0" anchor="ctr"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800" u="sng" dirty="0">
                <a:latin typeface="Calibri" panose="020F0502020204030204" pitchFamily="34" charset="0"/>
                <a:ea typeface="Ubuntu Medium"/>
                <a:cs typeface="Calibri" panose="020F0502020204030204" pitchFamily="34" charset="0"/>
                <a:sym typeface="Ubuntu Medium"/>
              </a:rPr>
              <a:t>MNIST</a:t>
            </a:r>
          </a:p>
        </p:txBody>
      </p:sp>
      <p:sp>
        <p:nvSpPr>
          <p:cNvPr id="7" name="Google Shape;358;p31">
            <a:extLst>
              <a:ext uri="{FF2B5EF4-FFF2-40B4-BE49-F238E27FC236}">
                <a16:creationId xmlns:a16="http://schemas.microsoft.com/office/drawing/2014/main" id="{27AC96F7-C719-3A42-B532-FA0A94509654}"/>
              </a:ext>
            </a:extLst>
          </p:cNvPr>
          <p:cNvSpPr txBox="1">
            <a:spLocks/>
          </p:cNvSpPr>
          <p:nvPr/>
        </p:nvSpPr>
        <p:spPr>
          <a:xfrm rot="-5400000">
            <a:off x="3785119" y="2540838"/>
            <a:ext cx="1851750" cy="541575"/>
          </a:xfrm>
          <a:prstGeom prst="rect">
            <a:avLst/>
          </a:prstGeom>
          <a:noFill/>
          <a:ln>
            <a:noFill/>
          </a:ln>
        </p:spPr>
        <p:txBody>
          <a:bodyPr spcFirstLastPara="1" vert="horz" wrap="square" lIns="68569" tIns="34275" rIns="68569" bIns="34275" rtlCol="0" anchor="ctr"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800" u="sng" dirty="0">
                <a:latin typeface="Calibri" panose="020F0502020204030204" pitchFamily="34" charset="0"/>
                <a:ea typeface="Ubuntu Medium"/>
                <a:cs typeface="Calibri" panose="020F0502020204030204" pitchFamily="34" charset="0"/>
                <a:sym typeface="Ubuntu Medium"/>
              </a:rPr>
              <a:t>CIFAR-10</a:t>
            </a:r>
          </a:p>
        </p:txBody>
      </p:sp>
    </p:spTree>
    <p:extLst>
      <p:ext uri="{BB962C8B-B14F-4D97-AF65-F5344CB8AC3E}">
        <p14:creationId xmlns:p14="http://schemas.microsoft.com/office/powerpoint/2010/main" val="295885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0381D6-BDE9-C14B-A993-7DE2BDD2B102}"/>
              </a:ext>
            </a:extLst>
          </p:cNvPr>
          <p:cNvSpPr>
            <a:spLocks noGrp="1"/>
          </p:cNvSpPr>
          <p:nvPr>
            <p:ph type="title"/>
          </p:nvPr>
        </p:nvSpPr>
        <p:spPr/>
        <p:txBody>
          <a:bodyPr>
            <a:normAutofit/>
          </a:bodyPr>
          <a:lstStyle/>
          <a:p>
            <a:r>
              <a:rPr lang="en-KR" sz="2900" dirty="0"/>
              <a:t>Identifying over-optimized adversarial examples</a:t>
            </a:r>
          </a:p>
        </p:txBody>
      </p:sp>
      <p:pic>
        <p:nvPicPr>
          <p:cNvPr id="8" name="Google Shape;372;p32">
            <a:extLst>
              <a:ext uri="{FF2B5EF4-FFF2-40B4-BE49-F238E27FC236}">
                <a16:creationId xmlns:a16="http://schemas.microsoft.com/office/drawing/2014/main" id="{64E62660-D8A3-044C-97E9-2FCB3627BEB6}"/>
              </a:ext>
            </a:extLst>
          </p:cNvPr>
          <p:cNvPicPr preferRelativeResize="0"/>
          <p:nvPr/>
        </p:nvPicPr>
        <p:blipFill>
          <a:blip r:embed="rId3">
            <a:alphaModFix/>
          </a:blip>
          <a:stretch>
            <a:fillRect/>
          </a:stretch>
        </p:blipFill>
        <p:spPr>
          <a:xfrm>
            <a:off x="1095581" y="1713027"/>
            <a:ext cx="3169049" cy="2279855"/>
          </a:xfrm>
          <a:prstGeom prst="rect">
            <a:avLst/>
          </a:prstGeom>
          <a:noFill/>
          <a:ln>
            <a:noFill/>
          </a:ln>
        </p:spPr>
      </p:pic>
      <p:sp>
        <p:nvSpPr>
          <p:cNvPr id="9" name="Google Shape;373;p32">
            <a:extLst>
              <a:ext uri="{FF2B5EF4-FFF2-40B4-BE49-F238E27FC236}">
                <a16:creationId xmlns:a16="http://schemas.microsoft.com/office/drawing/2014/main" id="{B24E168D-06FB-A847-A98D-556F7A8294DA}"/>
              </a:ext>
            </a:extLst>
          </p:cNvPr>
          <p:cNvSpPr txBox="1">
            <a:spLocks/>
          </p:cNvSpPr>
          <p:nvPr/>
        </p:nvSpPr>
        <p:spPr>
          <a:xfrm rot="-5400000">
            <a:off x="-3291" y="2368118"/>
            <a:ext cx="1851750" cy="541575"/>
          </a:xfrm>
          <a:prstGeom prst="rect">
            <a:avLst/>
          </a:prstGeom>
          <a:noFill/>
          <a:ln>
            <a:noFill/>
          </a:ln>
        </p:spPr>
        <p:txBody>
          <a:bodyPr spcFirstLastPara="1" vert="horz" wrap="square" lIns="68569" tIns="34275" rIns="68569" bIns="34275" rtlCol="0" anchor="ctr"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GB" sz="1800" u="sng" dirty="0">
                <a:latin typeface="Calibri" panose="020F0502020204030204" pitchFamily="34" charset="0"/>
                <a:ea typeface="Ubuntu Medium"/>
                <a:cs typeface="Calibri" panose="020F0502020204030204" pitchFamily="34" charset="0"/>
                <a:sym typeface="Ubuntu Medium"/>
              </a:rPr>
              <a:t>ImageNet</a:t>
            </a:r>
          </a:p>
        </p:txBody>
      </p:sp>
      <p:sp>
        <p:nvSpPr>
          <p:cNvPr id="10" name="Google Shape;374;p32">
            <a:extLst>
              <a:ext uri="{FF2B5EF4-FFF2-40B4-BE49-F238E27FC236}">
                <a16:creationId xmlns:a16="http://schemas.microsoft.com/office/drawing/2014/main" id="{028108EA-245A-5A48-8C31-647F48ED6CFF}"/>
              </a:ext>
            </a:extLst>
          </p:cNvPr>
          <p:cNvSpPr txBox="1">
            <a:spLocks/>
          </p:cNvSpPr>
          <p:nvPr/>
        </p:nvSpPr>
        <p:spPr>
          <a:xfrm>
            <a:off x="4503169" y="1411540"/>
            <a:ext cx="3932550" cy="1595025"/>
          </a:xfrm>
          <a:prstGeom prst="rect">
            <a:avLst/>
          </a:prstGeom>
          <a:noFill/>
          <a:ln>
            <a:noFill/>
          </a:ln>
        </p:spPr>
        <p:txBody>
          <a:bodyPr spcFirstLastPara="1" vert="horz" wrap="square" lIns="68569" tIns="34275" rIns="68569" bIns="34275" rtlCol="0" anchor="t" anchorCtr="0">
            <a:noAutofit/>
          </a:bodyPr>
          <a:lstStyle>
            <a:lvl1pPr marL="342900" indent="-342900" algn="l" defTabSz="457200" rtl="0" eaLnBrk="1" latinLnBrk="0" hangingPunct="1">
              <a:spcBef>
                <a:spcPct val="20000"/>
              </a:spcBef>
              <a:buClr>
                <a:srgbClr val="1FBADB"/>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1FBADB"/>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1FBAD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1FBADB"/>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2800" dirty="0">
                <a:solidFill>
                  <a:srgbClr val="000000"/>
                </a:solidFill>
                <a:latin typeface="Ubuntu Light"/>
                <a:ea typeface="Ubuntu Light"/>
                <a:cs typeface="Ubuntu Light"/>
                <a:sym typeface="Ubuntu Light"/>
              </a:rPr>
              <a:t>As input size gets larger (</a:t>
            </a:r>
            <a:r>
              <a:rPr lang="en-GB" sz="2800" dirty="0">
                <a:solidFill>
                  <a:srgbClr val="0000FF"/>
                </a:solidFill>
                <a:latin typeface="Ubuntu Light"/>
                <a:ea typeface="Ubuntu Light"/>
                <a:cs typeface="Ubuntu Light"/>
                <a:sym typeface="Ubuntu Light"/>
              </a:rPr>
              <a:t>MNIST</a:t>
            </a:r>
            <a:r>
              <a:rPr lang="en-GB" sz="2800" dirty="0">
                <a:solidFill>
                  <a:srgbClr val="000000"/>
                </a:solidFill>
                <a:latin typeface="Ubuntu Light"/>
                <a:ea typeface="Ubuntu Light"/>
                <a:cs typeface="Ubuntu Light"/>
                <a:sym typeface="Ubuntu Light"/>
              </a:rPr>
              <a:t>/</a:t>
            </a:r>
            <a:r>
              <a:rPr lang="en-GB" sz="2800" dirty="0">
                <a:solidFill>
                  <a:srgbClr val="6AA84F"/>
                </a:solidFill>
                <a:latin typeface="Ubuntu Light"/>
                <a:ea typeface="Ubuntu Light"/>
                <a:cs typeface="Ubuntu Light"/>
                <a:sym typeface="Ubuntu Light"/>
              </a:rPr>
              <a:t>CIFAR</a:t>
            </a:r>
            <a:r>
              <a:rPr lang="en-GB" sz="2800" dirty="0">
                <a:solidFill>
                  <a:srgbClr val="000000"/>
                </a:solidFill>
                <a:latin typeface="Ubuntu Light"/>
                <a:ea typeface="Ubuntu Light"/>
                <a:cs typeface="Ubuntu Light"/>
                <a:sym typeface="Ubuntu Light"/>
              </a:rPr>
              <a:t>/</a:t>
            </a:r>
            <a:r>
              <a:rPr lang="en-GB" sz="2800" dirty="0">
                <a:solidFill>
                  <a:srgbClr val="FF9900"/>
                </a:solidFill>
                <a:latin typeface="Ubuntu Light"/>
                <a:ea typeface="Ubuntu Light"/>
                <a:cs typeface="Ubuntu Light"/>
                <a:sym typeface="Ubuntu Light"/>
              </a:rPr>
              <a:t>ImageNet</a:t>
            </a:r>
            <a:r>
              <a:rPr lang="en-GB" sz="2800" dirty="0">
                <a:solidFill>
                  <a:srgbClr val="000000"/>
                </a:solidFill>
                <a:latin typeface="Ubuntu Light"/>
                <a:ea typeface="Ubuntu Light"/>
                <a:cs typeface="Ubuntu Light"/>
                <a:sym typeface="Ubuntu Light"/>
              </a:rPr>
              <a:t>), the highest possible logit values for the adversarial examples also increase, resulting in the detection of more adversarial examples.</a:t>
            </a:r>
          </a:p>
        </p:txBody>
      </p:sp>
    </p:spTree>
    <p:extLst>
      <p:ext uri="{BB962C8B-B14F-4D97-AF65-F5344CB8AC3E}">
        <p14:creationId xmlns:p14="http://schemas.microsoft.com/office/powerpoint/2010/main" val="357334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3"/>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ym typeface="Ubuntu Light"/>
              </a:rPr>
              <a:t>Total space covered by our method as follows:</a:t>
            </a:r>
          </a:p>
        </p:txBody>
      </p:sp>
      <p:sp>
        <p:nvSpPr>
          <p:cNvPr id="391" name="Google Shape;391;p33"/>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Measuring the adversarial space covered</a:t>
            </a:r>
          </a:p>
        </p:txBody>
      </p:sp>
      <p:sp>
        <p:nvSpPr>
          <p:cNvPr id="390" name="Google Shape;390;p33"/>
          <p:cNvSpPr txBox="1">
            <a:spLocks noGrp="1"/>
          </p:cNvSpPr>
          <p:nvPr>
            <p:ph type="subTitle" idx="4294967295"/>
          </p:nvPr>
        </p:nvSpPr>
        <p:spPr>
          <a:xfrm>
            <a:off x="457199" y="2527706"/>
            <a:ext cx="7710487" cy="376238"/>
          </a:xfrm>
          <a:prstGeom prst="rect">
            <a:avLst/>
          </a:prstGeom>
          <a:noFill/>
          <a:ln>
            <a:noFill/>
          </a:ln>
        </p:spPr>
        <p:txBody>
          <a:bodyPr spcFirstLastPara="1" vert="horz" wrap="square" lIns="68569" tIns="34275" rIns="68569" bIns="34275" rtlCol="0" anchor="t" anchorCtr="0">
            <a:noAutofit/>
          </a:bodyPr>
          <a:lstStyle/>
          <a:p>
            <a:pPr algn="just">
              <a:spcBef>
                <a:spcPts val="0"/>
              </a:spcBef>
            </a:pPr>
            <a:r>
              <a:rPr lang="en-GB" sz="2800" dirty="0">
                <a:solidFill>
                  <a:srgbClr val="000000"/>
                </a:solidFill>
                <a:latin typeface="Ubuntu Light"/>
                <a:ea typeface="Ubuntu Light"/>
                <a:cs typeface="Ubuntu Light"/>
                <a:sym typeface="Ubuntu Light"/>
              </a:rPr>
              <a:t>Total space covered for the used datasets:</a:t>
            </a:r>
            <a:endParaRPr sz="2800" dirty="0">
              <a:solidFill>
                <a:srgbClr val="000000"/>
              </a:solidFill>
              <a:latin typeface="Ubuntu Light"/>
              <a:ea typeface="Ubuntu Light"/>
              <a:cs typeface="Ubuntu Light"/>
              <a:sym typeface="Ubuntu Light"/>
            </a:endParaRPr>
          </a:p>
        </p:txBody>
      </p:sp>
      <p:pic>
        <p:nvPicPr>
          <p:cNvPr id="388" name="Google Shape;388;p33"/>
          <p:cNvPicPr preferRelativeResize="0"/>
          <p:nvPr/>
        </p:nvPicPr>
        <p:blipFill>
          <a:blip r:embed="rId3">
            <a:alphaModFix/>
          </a:blip>
          <a:stretch>
            <a:fillRect/>
          </a:stretch>
        </p:blipFill>
        <p:spPr>
          <a:xfrm>
            <a:off x="2314332" y="1806487"/>
            <a:ext cx="3093656" cy="731138"/>
          </a:xfrm>
          <a:prstGeom prst="rect">
            <a:avLst/>
          </a:prstGeom>
          <a:noFill/>
          <a:ln>
            <a:noFill/>
          </a:ln>
        </p:spPr>
      </p:pic>
      <p:pic>
        <p:nvPicPr>
          <p:cNvPr id="389" name="Google Shape;389;p33"/>
          <p:cNvPicPr preferRelativeResize="0"/>
          <p:nvPr/>
        </p:nvPicPr>
        <p:blipFill>
          <a:blip r:embed="rId4">
            <a:alphaModFix/>
          </a:blip>
          <a:stretch>
            <a:fillRect/>
          </a:stretch>
        </p:blipFill>
        <p:spPr>
          <a:xfrm>
            <a:off x="1410694" y="2995384"/>
            <a:ext cx="6229350" cy="1940381"/>
          </a:xfrm>
          <a:prstGeom prst="rect">
            <a:avLst/>
          </a:prstGeom>
          <a:noFill/>
          <a:ln>
            <a:noFill/>
          </a:ln>
        </p:spPr>
      </p:pic>
      <p:cxnSp>
        <p:nvCxnSpPr>
          <p:cNvPr id="392" name="Google Shape;392;p33"/>
          <p:cNvCxnSpPr/>
          <p:nvPr/>
        </p:nvCxnSpPr>
        <p:spPr>
          <a:xfrm flipH="1">
            <a:off x="7139813" y="3692600"/>
            <a:ext cx="7200" cy="1080000"/>
          </a:xfrm>
          <a:prstGeom prst="straightConnector1">
            <a:avLst/>
          </a:prstGeom>
          <a:noFill/>
          <a:ln w="28575" cap="flat" cmpd="sng">
            <a:solidFill>
              <a:schemeClr val="accent4"/>
            </a:solidFill>
            <a:prstDash val="solid"/>
            <a:round/>
            <a:headEnd type="none" w="med" len="med"/>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5" name="Google Shape;405;p34"/>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ym typeface="Ubuntu"/>
              </a:rPr>
              <a:t>Easy to calculate</a:t>
            </a:r>
            <a:endParaRPr lang="en-GB" sz="2800" dirty="0">
              <a:sym typeface="Ubuntu Light"/>
            </a:endParaRPr>
          </a:p>
          <a:p>
            <a:r>
              <a:rPr lang="en-GB" sz="2800" dirty="0">
                <a:sym typeface="Ubuntu Light"/>
              </a:rPr>
              <a:t>Can be </a:t>
            </a:r>
            <a:r>
              <a:rPr lang="en-GB" sz="2800" dirty="0">
                <a:sym typeface="Ubuntu"/>
              </a:rPr>
              <a:t>calculated once</a:t>
            </a:r>
            <a:r>
              <a:rPr lang="en-GB" sz="2800" dirty="0">
                <a:sym typeface="Ubuntu Light"/>
              </a:rPr>
              <a:t>, stored, and reused</a:t>
            </a:r>
          </a:p>
          <a:p>
            <a:r>
              <a:rPr lang="en-GB" sz="2800" dirty="0">
                <a:sym typeface="Ubuntu Light"/>
              </a:rPr>
              <a:t>Does </a:t>
            </a:r>
            <a:r>
              <a:rPr lang="en-GB" sz="2800" dirty="0">
                <a:sym typeface="Ubuntu"/>
              </a:rPr>
              <a:t>not</a:t>
            </a:r>
            <a:r>
              <a:rPr lang="en-GB" sz="2800" dirty="0">
                <a:sym typeface="Ubuntu Light"/>
              </a:rPr>
              <a:t> modify the input</a:t>
            </a:r>
          </a:p>
          <a:p>
            <a:r>
              <a:rPr lang="en-GB" sz="2800" dirty="0">
                <a:sym typeface="Ubuntu Light"/>
              </a:rPr>
              <a:t>Does </a:t>
            </a:r>
            <a:r>
              <a:rPr lang="en-GB" sz="2800" dirty="0">
                <a:sym typeface="Ubuntu"/>
              </a:rPr>
              <a:t>not</a:t>
            </a:r>
            <a:r>
              <a:rPr lang="en-GB" sz="2800" dirty="0">
                <a:sym typeface="Ubuntu Light"/>
              </a:rPr>
              <a:t> modify the model</a:t>
            </a:r>
          </a:p>
          <a:p>
            <a:r>
              <a:rPr lang="en-GB" sz="2800" dirty="0">
                <a:sym typeface="Ubuntu Light"/>
              </a:rPr>
              <a:t>Effectiveness increases as the resolution of the input images increases</a:t>
            </a:r>
          </a:p>
          <a:p>
            <a:r>
              <a:rPr lang="en-GB" sz="2800" dirty="0">
                <a:sym typeface="Ubuntu Light"/>
              </a:rPr>
              <a:t>Easily adaptable according to the influx of more data</a:t>
            </a:r>
          </a:p>
        </p:txBody>
      </p:sp>
      <p:sp>
        <p:nvSpPr>
          <p:cNvPr id="404" name="Google Shape;404;p34"/>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Benefits of logit value thresholding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8" name="Google Shape;418;p35"/>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ym typeface="Ubuntu Light"/>
              </a:rPr>
              <a:t>Not sufficient by itself as </a:t>
            </a:r>
            <a:r>
              <a:rPr lang="en-GB" sz="2800" dirty="0" err="1">
                <a:sym typeface="Ubuntu Light"/>
              </a:rPr>
              <a:t>defense</a:t>
            </a:r>
            <a:endParaRPr lang="en-GB" sz="2800" dirty="0">
              <a:sym typeface="Ubuntu Light"/>
            </a:endParaRPr>
          </a:p>
          <a:p>
            <a:pPr lvl="1"/>
            <a:r>
              <a:rPr lang="en-GB" sz="2400" dirty="0">
                <a:sym typeface="Ubuntu Light"/>
              </a:rPr>
              <a:t>But neither are other proposed </a:t>
            </a:r>
            <a:r>
              <a:rPr lang="en-GB" sz="2400" dirty="0" err="1">
                <a:sym typeface="Ubuntu Light"/>
              </a:rPr>
              <a:t>defense</a:t>
            </a:r>
            <a:r>
              <a:rPr lang="en-GB" sz="2400" dirty="0">
                <a:sym typeface="Ubuntu Light"/>
              </a:rPr>
              <a:t> techniques</a:t>
            </a:r>
            <a:endParaRPr lang="en-GB" sz="2800" dirty="0">
              <a:sym typeface="Ubuntu Light"/>
            </a:endParaRPr>
          </a:p>
          <a:p>
            <a:r>
              <a:rPr lang="en-GB" sz="2800" dirty="0">
                <a:sym typeface="Ubuntu Light"/>
              </a:rPr>
              <a:t>Proposed as a </a:t>
            </a:r>
            <a:r>
              <a:rPr lang="en-GB" sz="2800" dirty="0">
                <a:solidFill>
                  <a:schemeClr val="accent5"/>
                </a:solidFill>
                <a:sym typeface="Ubuntu"/>
              </a:rPr>
              <a:t>first line of </a:t>
            </a:r>
            <a:r>
              <a:rPr lang="en-GB" sz="2800" dirty="0" err="1">
                <a:solidFill>
                  <a:schemeClr val="accent5"/>
                </a:solidFill>
                <a:sym typeface="Ubuntu"/>
              </a:rPr>
              <a:t>defense</a:t>
            </a:r>
            <a:r>
              <a:rPr lang="en-GB" sz="2800" dirty="0">
                <a:sym typeface="Ubuntu Light"/>
              </a:rPr>
              <a:t>, to be used in an ensemble of </a:t>
            </a:r>
            <a:r>
              <a:rPr lang="en-GB" sz="2800" dirty="0" err="1">
                <a:sym typeface="Ubuntu Light"/>
              </a:rPr>
              <a:t>defenses</a:t>
            </a:r>
            <a:endParaRPr lang="en-GB" sz="2800" dirty="0">
              <a:sym typeface="Ubuntu Light"/>
            </a:endParaRPr>
          </a:p>
          <a:p>
            <a:r>
              <a:rPr lang="en-GB" sz="2800" dirty="0">
                <a:sym typeface="Ubuntu Light"/>
              </a:rPr>
              <a:t>Easily detects over-optimized adversarial examples that produce unnaturally high logit values</a:t>
            </a:r>
          </a:p>
        </p:txBody>
      </p:sp>
      <p:sp>
        <p:nvSpPr>
          <p:cNvPr id="417" name="Google Shape;417;p35"/>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Logit value thresholding as </a:t>
            </a:r>
            <a:r>
              <a:rPr lang="en-GB" sz="2900" dirty="0" err="1">
                <a:sym typeface="Ubuntu Medium"/>
              </a:rPr>
              <a:t>defense</a:t>
            </a:r>
            <a:endParaRPr lang="en-GB" sz="2900" dirty="0">
              <a:sym typeface="Ubuntu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Questions?</a:t>
            </a:r>
          </a:p>
        </p:txBody>
      </p:sp>
      <p:sp>
        <p:nvSpPr>
          <p:cNvPr id="3" name="Espace réservé du texte 2"/>
          <p:cNvSpPr>
            <a:spLocks noGrp="1"/>
          </p:cNvSpPr>
          <p:nvPr>
            <p:ph type="body" sz="quarter" idx="10"/>
          </p:nvPr>
        </p:nvSpPr>
        <p:spPr/>
        <p:txBody>
          <a:bodyPr/>
          <a:lstStyle/>
          <a:p>
            <a:r>
              <a:rPr lang="fr-FR" dirty="0" err="1"/>
              <a:t>Arnout</a:t>
            </a:r>
            <a:r>
              <a:rPr lang="fr-FR" dirty="0"/>
              <a:t> Van </a:t>
            </a:r>
            <a:r>
              <a:rPr lang="fr-FR" dirty="0" err="1"/>
              <a:t>Messem</a:t>
            </a:r>
            <a:endParaRPr lang="fr-FR" dirty="0"/>
          </a:p>
          <a:p>
            <a:r>
              <a:rPr lang="fr-FR" dirty="0" err="1"/>
              <a:t>arnout.vanmessem@uliege.be</a:t>
            </a:r>
            <a:endParaRPr lang="fr-FR" dirty="0"/>
          </a:p>
        </p:txBody>
      </p:sp>
    </p:spTree>
    <p:extLst>
      <p:ext uri="{BB962C8B-B14F-4D97-AF65-F5344CB8AC3E}">
        <p14:creationId xmlns:p14="http://schemas.microsoft.com/office/powerpoint/2010/main" val="315984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0FA3E-F8AC-EF45-A6D1-EF1AB5534B1B}"/>
              </a:ext>
            </a:extLst>
          </p:cNvPr>
          <p:cNvSpPr/>
          <p:nvPr/>
        </p:nvSpPr>
        <p:spPr>
          <a:xfrm>
            <a:off x="355600" y="795705"/>
            <a:ext cx="8442960" cy="4247317"/>
          </a:xfrm>
          <a:prstGeom prst="rect">
            <a:avLst/>
          </a:prstGeom>
        </p:spPr>
        <p:txBody>
          <a:bodyPr wrap="square">
            <a:spAutoFit/>
          </a:bodyPr>
          <a:lstStyle/>
          <a:p>
            <a:pPr algn="just"/>
            <a:r>
              <a:rPr lang="en-US" dirty="0">
                <a:latin typeface="Calibri" panose="020F0502020204030204" pitchFamily="34" charset="0"/>
                <a:ea typeface="Ubuntu Light"/>
                <a:cs typeface="Calibri" panose="020F0502020204030204" pitchFamily="34" charset="0"/>
                <a:sym typeface="Ubuntu Light"/>
              </a:rPr>
              <a:t>[1] </a:t>
            </a:r>
            <a:r>
              <a:rPr lang="en-US" dirty="0" err="1">
                <a:latin typeface="Calibri" panose="020F0502020204030204" pitchFamily="34" charset="0"/>
                <a:ea typeface="Ubuntu Light"/>
                <a:cs typeface="Calibri" panose="020F0502020204030204" pitchFamily="34" charset="0"/>
                <a:sym typeface="Ubuntu Light"/>
              </a:rPr>
              <a:t>Szegedy</a:t>
            </a:r>
            <a:r>
              <a:rPr lang="en-US" dirty="0">
                <a:latin typeface="Calibri" panose="020F0502020204030204" pitchFamily="34" charset="0"/>
                <a:ea typeface="Ubuntu Light"/>
                <a:cs typeface="Calibri" panose="020F0502020204030204" pitchFamily="34" charset="0"/>
                <a:sym typeface="Ubuntu Light"/>
              </a:rPr>
              <a:t> et al. </a:t>
            </a:r>
            <a:r>
              <a:rPr lang="en-US" i="1" dirty="0">
                <a:latin typeface="Calibri" panose="020F0502020204030204" pitchFamily="34" charset="0"/>
                <a:ea typeface="Ubuntu Light"/>
                <a:cs typeface="Calibri" panose="020F0502020204030204" pitchFamily="34" charset="0"/>
                <a:sym typeface="Ubuntu Light"/>
              </a:rPr>
              <a:t>Intriguing properties of neural networks.</a:t>
            </a:r>
          </a:p>
          <a:p>
            <a:pPr algn="just"/>
            <a:r>
              <a:rPr lang="en-US" dirty="0">
                <a:latin typeface="Calibri" panose="020F0502020204030204" pitchFamily="34" charset="0"/>
                <a:ea typeface="Ubuntu Light"/>
                <a:cs typeface="Calibri" panose="020F0502020204030204" pitchFamily="34" charset="0"/>
                <a:sym typeface="Ubuntu Light"/>
              </a:rPr>
              <a:t>[2] </a:t>
            </a:r>
            <a:r>
              <a:rPr lang="en-US" dirty="0" err="1">
                <a:latin typeface="Calibri" panose="020F0502020204030204" pitchFamily="34" charset="0"/>
                <a:ea typeface="Ubuntu Light"/>
                <a:cs typeface="Calibri" panose="020F0502020204030204" pitchFamily="34" charset="0"/>
                <a:sym typeface="Ubuntu Light"/>
              </a:rPr>
              <a:t>Ozbulak</a:t>
            </a:r>
            <a:r>
              <a:rPr lang="en-US" dirty="0">
                <a:latin typeface="Calibri" panose="020F0502020204030204" pitchFamily="34" charset="0"/>
                <a:ea typeface="Ubuntu Light"/>
                <a:cs typeface="Calibri" panose="020F0502020204030204" pitchFamily="34" charset="0"/>
                <a:sym typeface="Ubuntu Light"/>
              </a:rPr>
              <a:t> et al. </a:t>
            </a:r>
            <a:r>
              <a:rPr lang="en-US" i="1" dirty="0">
                <a:latin typeface="Calibri" panose="020F0502020204030204" pitchFamily="34" charset="0"/>
                <a:ea typeface="Ubuntu Light"/>
                <a:cs typeface="Calibri" panose="020F0502020204030204" pitchFamily="34" charset="0"/>
                <a:sym typeface="Ubuntu Light"/>
              </a:rPr>
              <a:t>Regional Image Perturbation Reduces </a:t>
            </a:r>
            <a:r>
              <a:rPr lang="en-US" i="1" dirty="0" err="1">
                <a:latin typeface="Calibri" panose="020F0502020204030204" pitchFamily="34" charset="0"/>
                <a:ea typeface="Ubuntu Light"/>
                <a:cs typeface="Calibri" panose="020F0502020204030204" pitchFamily="34" charset="0"/>
                <a:sym typeface="Ubuntu Light"/>
              </a:rPr>
              <a:t>Lp</a:t>
            </a:r>
            <a:r>
              <a:rPr lang="en-US" i="1" dirty="0">
                <a:latin typeface="Calibri" panose="020F0502020204030204" pitchFamily="34" charset="0"/>
                <a:ea typeface="Ubuntu Light"/>
                <a:cs typeface="Calibri" panose="020F0502020204030204" pitchFamily="34" charset="0"/>
                <a:sym typeface="Ubuntu Light"/>
              </a:rPr>
              <a:t> Norms of Adversarial Examples While Maintaining Model-to-model Transferability</a:t>
            </a:r>
          </a:p>
          <a:p>
            <a:pPr algn="just"/>
            <a:r>
              <a:rPr lang="en-GB" dirty="0">
                <a:latin typeface="Calibri" panose="020F0502020204030204" pitchFamily="34" charset="0"/>
                <a:ea typeface="Ubuntu Light"/>
                <a:cs typeface="Calibri" panose="020F0502020204030204" pitchFamily="34" charset="0"/>
                <a:sym typeface="Ubuntu Light"/>
              </a:rPr>
              <a:t>[3]  </a:t>
            </a:r>
            <a:r>
              <a:rPr lang="en-GB" dirty="0" err="1">
                <a:latin typeface="Calibri" panose="020F0502020204030204" pitchFamily="34" charset="0"/>
                <a:ea typeface="Ubuntu Light"/>
                <a:cs typeface="Calibri" panose="020F0502020204030204" pitchFamily="34" charset="0"/>
                <a:sym typeface="Ubuntu Light"/>
              </a:rPr>
              <a:t>Carlini</a:t>
            </a:r>
            <a:r>
              <a:rPr lang="en-GB" dirty="0">
                <a:latin typeface="Calibri" panose="020F0502020204030204" pitchFamily="34" charset="0"/>
                <a:ea typeface="Ubuntu Light"/>
                <a:cs typeface="Calibri" panose="020F0502020204030204" pitchFamily="34" charset="0"/>
                <a:sym typeface="Ubuntu Light"/>
              </a:rPr>
              <a:t>  et al.  </a:t>
            </a:r>
            <a:r>
              <a:rPr lang="en-GB" i="1" dirty="0">
                <a:latin typeface="Calibri" panose="020F0502020204030204" pitchFamily="34" charset="0"/>
                <a:ea typeface="Ubuntu Light"/>
                <a:cs typeface="Calibri" panose="020F0502020204030204" pitchFamily="34" charset="0"/>
                <a:sym typeface="Ubuntu Light"/>
              </a:rPr>
              <a:t>Adversarial Examples Are Not Easily Detected: Bypassing Ten Detection Methods</a:t>
            </a:r>
          </a:p>
          <a:p>
            <a:pPr algn="just"/>
            <a:r>
              <a:rPr lang="en-GB" dirty="0">
                <a:latin typeface="Calibri" panose="020F0502020204030204" pitchFamily="34" charset="0"/>
                <a:ea typeface="Ubuntu Light"/>
                <a:cs typeface="Calibri" panose="020F0502020204030204" pitchFamily="34" charset="0"/>
                <a:sym typeface="Ubuntu Light"/>
              </a:rPr>
              <a:t>[4]  </a:t>
            </a:r>
            <a:r>
              <a:rPr lang="en-GB" dirty="0" err="1">
                <a:latin typeface="Calibri" panose="020F0502020204030204" pitchFamily="34" charset="0"/>
                <a:ea typeface="Ubuntu Light"/>
                <a:cs typeface="Calibri" panose="020F0502020204030204" pitchFamily="34" charset="0"/>
                <a:sym typeface="Ubuntu Light"/>
              </a:rPr>
              <a:t>Athalye</a:t>
            </a:r>
            <a:r>
              <a:rPr lang="en-GB" dirty="0">
                <a:latin typeface="Calibri" panose="020F0502020204030204" pitchFamily="34" charset="0"/>
                <a:ea typeface="Ubuntu Light"/>
                <a:cs typeface="Calibri" panose="020F0502020204030204" pitchFamily="34" charset="0"/>
                <a:sym typeface="Ubuntu Light"/>
              </a:rPr>
              <a:t>  et al.  </a:t>
            </a:r>
            <a:r>
              <a:rPr lang="en-GB" i="1" dirty="0">
                <a:latin typeface="Calibri" panose="020F0502020204030204" pitchFamily="34" charset="0"/>
                <a:ea typeface="Ubuntu Light"/>
                <a:cs typeface="Calibri" panose="020F0502020204030204" pitchFamily="34" charset="0"/>
                <a:sym typeface="Ubuntu Light"/>
              </a:rPr>
              <a:t>Obfuscated Gradients Give a False Sense of Security: Circumventing </a:t>
            </a:r>
            <a:r>
              <a:rPr lang="en-GB" i="1" dirty="0" err="1">
                <a:latin typeface="Calibri" panose="020F0502020204030204" pitchFamily="34" charset="0"/>
                <a:ea typeface="Ubuntu Light"/>
                <a:cs typeface="Calibri" panose="020F0502020204030204" pitchFamily="34" charset="0"/>
                <a:sym typeface="Ubuntu Light"/>
              </a:rPr>
              <a:t>Defenses</a:t>
            </a:r>
            <a:r>
              <a:rPr lang="en-GB" i="1" dirty="0">
                <a:latin typeface="Calibri" panose="020F0502020204030204" pitchFamily="34" charset="0"/>
                <a:ea typeface="Ubuntu Light"/>
                <a:cs typeface="Calibri" panose="020F0502020204030204" pitchFamily="34" charset="0"/>
                <a:sym typeface="Ubuntu Light"/>
              </a:rPr>
              <a:t> to Adversarial Examples</a:t>
            </a:r>
          </a:p>
          <a:p>
            <a:pPr algn="just"/>
            <a:r>
              <a:rPr lang="en-GB" dirty="0">
                <a:latin typeface="Calibri" panose="020F0502020204030204" pitchFamily="34" charset="0"/>
                <a:ea typeface="Ubuntu Light"/>
                <a:cs typeface="Calibri" panose="020F0502020204030204" pitchFamily="34" charset="0"/>
                <a:sym typeface="Ubuntu Light"/>
              </a:rPr>
              <a:t>[5] Grosse et al. </a:t>
            </a:r>
            <a:r>
              <a:rPr lang="en-GB" i="1" dirty="0">
                <a:latin typeface="Calibri" panose="020F0502020204030204" pitchFamily="34" charset="0"/>
                <a:ea typeface="Arial"/>
                <a:cs typeface="Calibri" panose="020F0502020204030204" pitchFamily="34" charset="0"/>
                <a:sym typeface="Arial"/>
              </a:rPr>
              <a:t>On the (Statistical) Detection of Adversarial Examples</a:t>
            </a:r>
          </a:p>
          <a:p>
            <a:pPr algn="just"/>
            <a:r>
              <a:rPr lang="en-GB" dirty="0">
                <a:latin typeface="Calibri" panose="020F0502020204030204" pitchFamily="34" charset="0"/>
                <a:ea typeface="Ubuntu Light"/>
                <a:cs typeface="Calibri" panose="020F0502020204030204" pitchFamily="34" charset="0"/>
                <a:sym typeface="Arial"/>
              </a:rPr>
              <a:t>[6] </a:t>
            </a:r>
            <a:r>
              <a:rPr lang="en-GB" dirty="0" err="1">
                <a:latin typeface="Calibri" panose="020F0502020204030204" pitchFamily="34" charset="0"/>
                <a:ea typeface="Ubuntu Light"/>
                <a:cs typeface="Calibri" panose="020F0502020204030204" pitchFamily="34" charset="0"/>
                <a:sym typeface="Arial"/>
              </a:rPr>
              <a:t>Ozbulak</a:t>
            </a:r>
            <a:r>
              <a:rPr lang="en-GB" dirty="0">
                <a:latin typeface="Calibri" panose="020F0502020204030204" pitchFamily="34" charset="0"/>
                <a:ea typeface="Ubuntu Light"/>
                <a:cs typeface="Calibri" panose="020F0502020204030204" pitchFamily="34" charset="0"/>
                <a:sym typeface="Arial"/>
              </a:rPr>
              <a:t> et al. </a:t>
            </a:r>
            <a:r>
              <a:rPr lang="en-GB" i="1" dirty="0">
                <a:latin typeface="Calibri" panose="020F0502020204030204" pitchFamily="34" charset="0"/>
                <a:ea typeface="Ubuntu Light"/>
                <a:cs typeface="Calibri" panose="020F0502020204030204" pitchFamily="34" charset="0"/>
                <a:sym typeface="Arial"/>
              </a:rPr>
              <a:t>How the </a:t>
            </a:r>
            <a:r>
              <a:rPr lang="en-GB" i="1" dirty="0" err="1">
                <a:latin typeface="Calibri" panose="020F0502020204030204" pitchFamily="34" charset="0"/>
                <a:ea typeface="Ubuntu Light"/>
                <a:cs typeface="Calibri" panose="020F0502020204030204" pitchFamily="34" charset="0"/>
                <a:sym typeface="Arial"/>
              </a:rPr>
              <a:t>Softmax</a:t>
            </a:r>
            <a:r>
              <a:rPr lang="en-GB" i="1" dirty="0">
                <a:latin typeface="Calibri" panose="020F0502020204030204" pitchFamily="34" charset="0"/>
                <a:ea typeface="Ubuntu Light"/>
                <a:cs typeface="Calibri" panose="020F0502020204030204" pitchFamily="34" charset="0"/>
                <a:sym typeface="Arial"/>
              </a:rPr>
              <a:t> Output is Misleading for Evaluating the Strength of Adversarial Examples</a:t>
            </a:r>
          </a:p>
          <a:p>
            <a:pPr algn="just"/>
            <a:r>
              <a:rPr lang="en-GB" dirty="0">
                <a:latin typeface="Calibri" panose="020F0502020204030204" pitchFamily="34" charset="0"/>
                <a:ea typeface="Ubuntu Light"/>
                <a:cs typeface="Calibri" panose="020F0502020204030204" pitchFamily="34" charset="0"/>
                <a:sym typeface="Arial"/>
              </a:rPr>
              <a:t>[7] </a:t>
            </a:r>
            <a:r>
              <a:rPr lang="en-GB" dirty="0" err="1">
                <a:latin typeface="Calibri" panose="020F0502020204030204" pitchFamily="34" charset="0"/>
                <a:ea typeface="Ubuntu Light"/>
                <a:cs typeface="Calibri" panose="020F0502020204030204" pitchFamily="34" charset="0"/>
                <a:sym typeface="Arial"/>
              </a:rPr>
              <a:t>Ozbulak</a:t>
            </a:r>
            <a:r>
              <a:rPr lang="en-GB" dirty="0">
                <a:latin typeface="Calibri" panose="020F0502020204030204" pitchFamily="34" charset="0"/>
                <a:ea typeface="Ubuntu Light"/>
                <a:cs typeface="Calibri" panose="020F0502020204030204" pitchFamily="34" charset="0"/>
                <a:sym typeface="Arial"/>
              </a:rPr>
              <a:t> et al. </a:t>
            </a:r>
            <a:r>
              <a:rPr lang="en-GB" i="1" dirty="0">
                <a:latin typeface="Calibri" panose="020F0502020204030204" pitchFamily="34" charset="0"/>
                <a:ea typeface="Ubuntu Light"/>
                <a:cs typeface="Calibri" panose="020F0502020204030204" pitchFamily="34" charset="0"/>
                <a:sym typeface="Arial"/>
              </a:rPr>
              <a:t>Not All Adversarial Examples Require a Complex </a:t>
            </a:r>
            <a:r>
              <a:rPr lang="en-GB" i="1" dirty="0" err="1">
                <a:latin typeface="Calibri" panose="020F0502020204030204" pitchFamily="34" charset="0"/>
                <a:ea typeface="Ubuntu Light"/>
                <a:cs typeface="Calibri" panose="020F0502020204030204" pitchFamily="34" charset="0"/>
                <a:sym typeface="Arial"/>
              </a:rPr>
              <a:t>Defense</a:t>
            </a:r>
            <a:r>
              <a:rPr lang="en-GB" i="1" dirty="0">
                <a:latin typeface="Calibri" panose="020F0502020204030204" pitchFamily="34" charset="0"/>
                <a:ea typeface="Ubuntu Light"/>
                <a:cs typeface="Calibri" panose="020F0502020204030204" pitchFamily="34" charset="0"/>
                <a:sym typeface="Arial"/>
              </a:rPr>
              <a:t>: Identifying Over-optimized Adversarial Examples with IQR-based Logit Thresholding</a:t>
            </a:r>
            <a:endParaRPr lang="en-GB" dirty="0">
              <a:latin typeface="Calibri" panose="020F0502020204030204" pitchFamily="34" charset="0"/>
              <a:ea typeface="Ubuntu Light"/>
              <a:cs typeface="Calibri" panose="020F0502020204030204" pitchFamily="34" charset="0"/>
              <a:sym typeface="Arial"/>
            </a:endParaRPr>
          </a:p>
          <a:p>
            <a:pPr algn="just"/>
            <a:endParaRPr lang="en-GB" dirty="0">
              <a:latin typeface="Calibri" panose="020F0502020204030204" pitchFamily="34" charset="0"/>
              <a:ea typeface="Ubuntu Light"/>
              <a:cs typeface="Calibri" panose="020F0502020204030204" pitchFamily="34" charset="0"/>
              <a:sym typeface="Ubuntu Light"/>
            </a:endParaRPr>
          </a:p>
          <a:p>
            <a:pPr algn="just">
              <a:spcBef>
                <a:spcPts val="0"/>
              </a:spcBef>
            </a:pPr>
            <a:endParaRPr lang="en-GB" dirty="0">
              <a:latin typeface="Calibri" panose="020F0502020204030204" pitchFamily="34" charset="0"/>
              <a:ea typeface="Ubuntu Light"/>
              <a:cs typeface="Calibri" panose="020F0502020204030204" pitchFamily="34" charset="0"/>
              <a:sym typeface="Ubuntu Light"/>
            </a:endParaRPr>
          </a:p>
          <a:p>
            <a:pPr algn="just"/>
            <a:endParaRPr lang="en-US" dirty="0">
              <a:latin typeface="Calibri" panose="020F0502020204030204" pitchFamily="34" charset="0"/>
              <a:ea typeface="Ubuntu Light"/>
              <a:cs typeface="Calibri" panose="020F0502020204030204" pitchFamily="34" charset="0"/>
              <a:sym typeface="Ubuntu Light"/>
            </a:endParaRPr>
          </a:p>
        </p:txBody>
      </p:sp>
    </p:spTree>
    <p:extLst>
      <p:ext uri="{BB962C8B-B14F-4D97-AF65-F5344CB8AC3E}">
        <p14:creationId xmlns:p14="http://schemas.microsoft.com/office/powerpoint/2010/main" val="37854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6DD67E-1FAA-794E-BDD0-07BC9135A042}"/>
              </a:ext>
            </a:extLst>
          </p:cNvPr>
          <p:cNvSpPr>
            <a:spLocks noGrp="1"/>
          </p:cNvSpPr>
          <p:nvPr>
            <p:ph idx="1"/>
          </p:nvPr>
        </p:nvSpPr>
        <p:spPr/>
        <p:txBody>
          <a:bodyPr>
            <a:normAutofit/>
          </a:bodyPr>
          <a:lstStyle/>
          <a:p>
            <a:r>
              <a:rPr lang="en-KR" sz="2800" dirty="0"/>
              <a:t>Part of machine learning based on </a:t>
            </a:r>
            <a:r>
              <a:rPr lang="en-KR" sz="2800" dirty="0">
                <a:solidFill>
                  <a:schemeClr val="accent5"/>
                </a:solidFill>
              </a:rPr>
              <a:t>artificial neural networks</a:t>
            </a:r>
          </a:p>
        </p:txBody>
      </p:sp>
      <p:sp>
        <p:nvSpPr>
          <p:cNvPr id="3" name="Title 2">
            <a:extLst>
              <a:ext uri="{FF2B5EF4-FFF2-40B4-BE49-F238E27FC236}">
                <a16:creationId xmlns:a16="http://schemas.microsoft.com/office/drawing/2014/main" id="{A8BDD44B-00D9-E444-9875-593C060B67FF}"/>
              </a:ext>
            </a:extLst>
          </p:cNvPr>
          <p:cNvSpPr>
            <a:spLocks noGrp="1"/>
          </p:cNvSpPr>
          <p:nvPr>
            <p:ph type="title"/>
          </p:nvPr>
        </p:nvSpPr>
        <p:spPr/>
        <p:txBody>
          <a:bodyPr>
            <a:normAutofit fontScale="90000"/>
          </a:bodyPr>
          <a:lstStyle/>
          <a:p>
            <a:r>
              <a:rPr lang="en-KR" dirty="0"/>
              <a:t>Deep learning</a:t>
            </a:r>
          </a:p>
        </p:txBody>
      </p:sp>
      <p:pic>
        <p:nvPicPr>
          <p:cNvPr id="1026" name="Picture 2" descr="Transfer Learning with Keras. Transfer learning is a research problem… | by  AKSHAY GOSWAMI | Analytics Vidhya | Medium">
            <a:extLst>
              <a:ext uri="{FF2B5EF4-FFF2-40B4-BE49-F238E27FC236}">
                <a16:creationId xmlns:a16="http://schemas.microsoft.com/office/drawing/2014/main" id="{B1C78AD8-39C9-E942-9A87-264A2259F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735" y="2313130"/>
            <a:ext cx="4560530" cy="268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4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80" name="Google Shape;180;p18"/>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ym typeface="Arial"/>
              </a:rPr>
              <a:t>ILSVRC-2010</a:t>
            </a:r>
          </a:p>
          <a:p>
            <a:pPr lvl="1"/>
            <a:r>
              <a:rPr lang="en-GB" sz="2400" dirty="0"/>
              <a:t>Image size: (224+) x (224+)</a:t>
            </a:r>
          </a:p>
          <a:p>
            <a:pPr lvl="1"/>
            <a:r>
              <a:rPr lang="en-GB" sz="2400" dirty="0"/>
              <a:t>1,281,167 unique images </a:t>
            </a:r>
          </a:p>
          <a:p>
            <a:pPr lvl="1"/>
            <a:r>
              <a:rPr lang="en-GB" sz="2400" dirty="0"/>
              <a:t>1,000 categories</a:t>
            </a:r>
          </a:p>
          <a:p>
            <a:pPr lvl="1"/>
            <a:r>
              <a:rPr lang="en-GB" sz="2400" dirty="0"/>
              <a:t>146 GB data</a:t>
            </a:r>
          </a:p>
          <a:p>
            <a:endParaRPr lang="en-GB" dirty="0">
              <a:sym typeface="Arial"/>
            </a:endParaRPr>
          </a:p>
        </p:txBody>
      </p:sp>
      <p:sp>
        <p:nvSpPr>
          <p:cNvPr id="176" name="Google Shape;176;p18"/>
          <p:cNvSpPr txBox="1">
            <a:spLocks noGrp="1"/>
          </p:cNvSpPr>
          <p:nvPr>
            <p:ph type="title"/>
          </p:nvPr>
        </p:nvSpPr>
        <p:spPr>
          <a:xfrm>
            <a:off x="457199" y="640675"/>
            <a:ext cx="7762241" cy="567349"/>
          </a:xfrm>
          <a:noFill/>
          <a:ln>
            <a:noFill/>
          </a:ln>
        </p:spPr>
        <p:txBody>
          <a:bodyPr spcFirstLastPara="1" vert="horz" wrap="square" lIns="68569" tIns="34275" rIns="68569" bIns="34275" rtlCol="0" anchor="b" anchorCtr="0">
            <a:noAutofit/>
          </a:bodyPr>
          <a:lstStyle/>
          <a:p>
            <a:r>
              <a:rPr lang="en-GB" sz="2900" dirty="0"/>
              <a:t>ImageNet Large Scale Visual Recognition Challenge</a:t>
            </a:r>
          </a:p>
        </p:txBody>
      </p:sp>
      <p:pic>
        <p:nvPicPr>
          <p:cNvPr id="179" name="Google Shape;179;p18"/>
          <p:cNvPicPr preferRelativeResize="0">
            <a:picLocks noChangeAspect="1"/>
          </p:cNvPicPr>
          <p:nvPr/>
        </p:nvPicPr>
        <p:blipFill>
          <a:blip r:embed="rId3">
            <a:alphaModFix/>
          </a:blip>
          <a:stretch>
            <a:fillRect/>
          </a:stretch>
        </p:blipFill>
        <p:spPr>
          <a:xfrm>
            <a:off x="4526280" y="2881280"/>
            <a:ext cx="4053840" cy="16215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6" name="Google Shape;106;p15"/>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ym typeface="Ubuntu Light"/>
              </a:rPr>
              <a:t>Drastically improved the state-of-the-art results obtained for computer vision problems</a:t>
            </a:r>
          </a:p>
        </p:txBody>
      </p:sp>
      <p:sp>
        <p:nvSpPr>
          <p:cNvPr id="104" name="Google Shape;104;p15"/>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Impact of deep learning on computer vision</a:t>
            </a:r>
          </a:p>
        </p:txBody>
      </p:sp>
      <p:pic>
        <p:nvPicPr>
          <p:cNvPr id="105" name="Google Shape;105;p15" title="Points scored"/>
          <p:cNvPicPr preferRelativeResize="0"/>
          <p:nvPr/>
        </p:nvPicPr>
        <p:blipFill>
          <a:blip r:embed="rId3">
            <a:alphaModFix/>
          </a:blip>
          <a:stretch>
            <a:fillRect/>
          </a:stretch>
        </p:blipFill>
        <p:spPr>
          <a:xfrm>
            <a:off x="1484775" y="2218494"/>
            <a:ext cx="5601825" cy="2814938"/>
          </a:xfrm>
          <a:prstGeom prst="rect">
            <a:avLst/>
          </a:prstGeom>
          <a:noFill/>
          <a:ln>
            <a:noFill/>
          </a:ln>
        </p:spPr>
      </p:pic>
      <p:cxnSp>
        <p:nvCxnSpPr>
          <p:cNvPr id="107" name="Google Shape;107;p15"/>
          <p:cNvCxnSpPr/>
          <p:nvPr/>
        </p:nvCxnSpPr>
        <p:spPr>
          <a:xfrm rot="10800000" flipH="1">
            <a:off x="3229913" y="3334775"/>
            <a:ext cx="3766725" cy="450"/>
          </a:xfrm>
          <a:prstGeom prst="straightConnector1">
            <a:avLst/>
          </a:prstGeom>
          <a:noFill/>
          <a:ln w="28575" cap="flat" cmpd="sng">
            <a:solidFill>
              <a:schemeClr val="dk2"/>
            </a:solidFill>
            <a:prstDash val="solid"/>
            <a:round/>
            <a:headEnd type="triangle" w="med" len="med"/>
            <a:tailEnd type="triangle" w="med" len="med"/>
          </a:ln>
        </p:spPr>
      </p:cxnSp>
      <p:sp>
        <p:nvSpPr>
          <p:cNvPr id="108" name="Google Shape;108;p15"/>
          <p:cNvSpPr txBox="1"/>
          <p:nvPr/>
        </p:nvSpPr>
        <p:spPr>
          <a:xfrm>
            <a:off x="4101150" y="3027730"/>
            <a:ext cx="1865925" cy="469575"/>
          </a:xfrm>
          <a:prstGeom prst="rect">
            <a:avLst/>
          </a:prstGeom>
          <a:noFill/>
          <a:ln>
            <a:noFill/>
          </a:ln>
        </p:spPr>
        <p:txBody>
          <a:bodyPr spcFirstLastPara="1" wrap="square" lIns="68569" tIns="68569" rIns="68569" bIns="68569" anchor="t" anchorCtr="0">
            <a:noAutofit/>
          </a:bodyPr>
          <a:lstStyle/>
          <a:p>
            <a:pPr algn="ctr"/>
            <a:r>
              <a:rPr lang="en-GB" sz="1350" dirty="0">
                <a:latin typeface="Calibri"/>
                <a:ea typeface="Calibri"/>
                <a:cs typeface="Calibri"/>
                <a:sym typeface="Calibri"/>
              </a:rPr>
              <a:t>Deep learning models</a:t>
            </a:r>
            <a:endParaRPr sz="135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uild="p"/>
      <p:bldP spid="10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6"/>
          <p:cNvSpPr txBox="1">
            <a:spLocks noGrp="1"/>
          </p:cNvSpPr>
          <p:nvPr>
            <p:ph idx="1"/>
          </p:nvPr>
        </p:nvSpPr>
        <p:spPr>
          <a:noFill/>
          <a:ln>
            <a:noFill/>
          </a:ln>
        </p:spPr>
        <p:txBody>
          <a:bodyPr spcFirstLastPara="1" vert="horz" wrap="square" lIns="68569" tIns="34275" rIns="68569" bIns="34275" rtlCol="0" anchor="t" anchorCtr="0">
            <a:noAutofit/>
          </a:bodyPr>
          <a:lstStyle/>
          <a:p>
            <a:r>
              <a:rPr lang="en-GB" sz="2800" dirty="0">
                <a:sym typeface="Ubuntu Light"/>
              </a:rPr>
              <a:t>Medical imaging </a:t>
            </a:r>
            <a:r>
              <a:rPr lang="en-GB" sz="2400" dirty="0">
                <a:sym typeface="Ubuntu Light"/>
              </a:rPr>
              <a:t>(e.g., </a:t>
            </a:r>
            <a:r>
              <a:rPr lang="en-GB" sz="2400" dirty="0" err="1">
                <a:sym typeface="Ubuntu Light"/>
              </a:rPr>
              <a:t>tumor</a:t>
            </a:r>
            <a:r>
              <a:rPr lang="en-GB" sz="2400" dirty="0">
                <a:sym typeface="Ubuntu Light"/>
              </a:rPr>
              <a:t> detection)</a:t>
            </a:r>
          </a:p>
          <a:p>
            <a:r>
              <a:rPr lang="en-GB" sz="2800" dirty="0">
                <a:sym typeface="Ubuntu Light"/>
              </a:rPr>
              <a:t>Facial recognition </a:t>
            </a:r>
            <a:r>
              <a:rPr lang="en-GB" sz="2400" dirty="0">
                <a:sym typeface="Ubuntu Light"/>
              </a:rPr>
              <a:t>(e.g., person identification)</a:t>
            </a:r>
          </a:p>
          <a:p>
            <a:r>
              <a:rPr lang="en-GB" sz="2800" dirty="0">
                <a:sym typeface="Ubuntu Light"/>
              </a:rPr>
              <a:t>Self-driving cars </a:t>
            </a:r>
            <a:r>
              <a:rPr lang="en-GB" sz="2400" dirty="0">
                <a:sym typeface="Ubuntu Light"/>
              </a:rPr>
              <a:t>(e.g., lane detection)</a:t>
            </a:r>
          </a:p>
          <a:p>
            <a:r>
              <a:rPr lang="en-GB" sz="2800" dirty="0">
                <a:sym typeface="Ubuntu Light"/>
              </a:rPr>
              <a:t>Smart-housing </a:t>
            </a:r>
            <a:r>
              <a:rPr lang="en-GB" sz="2400" dirty="0">
                <a:sym typeface="Ubuntu Light"/>
              </a:rPr>
              <a:t>(e.g., voice commands)</a:t>
            </a:r>
          </a:p>
        </p:txBody>
      </p:sp>
      <p:sp>
        <p:nvSpPr>
          <p:cNvPr id="120" name="Google Shape;120;p16"/>
          <p:cNvSpPr txBox="1">
            <a:spLocks noGrp="1"/>
          </p:cNvSpPr>
          <p:nvPr>
            <p:ph type="title"/>
          </p:nvPr>
        </p:nvSpPr>
        <p:spPr>
          <a:noFill/>
          <a:ln>
            <a:noFill/>
          </a:ln>
        </p:spPr>
        <p:txBody>
          <a:bodyPr spcFirstLastPara="1" vert="horz" wrap="square" lIns="68569" tIns="34275" rIns="68569" bIns="34275" rtlCol="0" anchor="b" anchorCtr="0">
            <a:noAutofit/>
          </a:bodyPr>
          <a:lstStyle/>
          <a:p>
            <a:r>
              <a:rPr lang="en-GB" sz="2900" dirty="0">
                <a:sym typeface="Ubuntu Medium"/>
              </a:rPr>
              <a:t>Deep learning helps solving complex problems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lnSpcReduction="10000"/>
      </a:bodyPr>
      <a:lstStyle>
        <a:defPPr>
          <a:defRPr dirty="0" smtClean="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3494</TotalTime>
  <Words>4795</Words>
  <Application>Microsoft Macintosh PowerPoint</Application>
  <PresentationFormat>On-screen Show (16:9)</PresentationFormat>
  <Paragraphs>515</Paragraphs>
  <Slides>58</Slides>
  <Notes>58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Ubuntu Light</vt:lpstr>
      <vt:lpstr>Arial</vt:lpstr>
      <vt:lpstr>Calibri</vt:lpstr>
      <vt:lpstr>Cambria Math</vt:lpstr>
      <vt:lpstr>Lucida Grande</vt:lpstr>
      <vt:lpstr>Trebuchet MS</vt:lpstr>
      <vt:lpstr>Thème Office</vt:lpstr>
      <vt:lpstr>Adversarial examples – some insights</vt:lpstr>
      <vt:lpstr>Adversarial examples</vt:lpstr>
      <vt:lpstr>Machine learning</vt:lpstr>
      <vt:lpstr>Subfields by data type</vt:lpstr>
      <vt:lpstr>Main tasks in computer vision</vt:lpstr>
      <vt:lpstr>Deep learning</vt:lpstr>
      <vt:lpstr>ImageNet Large Scale Visual Recognition Challenge</vt:lpstr>
      <vt:lpstr>Impact of deep learning on computer vision</vt:lpstr>
      <vt:lpstr>Deep learning helps solving complex problems</vt:lpstr>
      <vt:lpstr>Drawbacks of deep learning models</vt:lpstr>
      <vt:lpstr>Adversarial examples</vt:lpstr>
      <vt:lpstr>Adversarial examples</vt:lpstr>
      <vt:lpstr>Adversarial examples</vt:lpstr>
      <vt:lpstr>Consequences of adversarial examples</vt:lpstr>
      <vt:lpstr>Consequences of adversarial examples</vt:lpstr>
      <vt:lpstr>Consequences of adversarial examples</vt:lpstr>
      <vt:lpstr>Adversarial attacks</vt:lpstr>
      <vt:lpstr>Types of adversarial attacks</vt:lpstr>
      <vt:lpstr>Adversarial examples can be simple</vt:lpstr>
      <vt:lpstr>Or tricky (even for humans)</vt:lpstr>
      <vt:lpstr>Misconceptions</vt:lpstr>
      <vt:lpstr>Understanding adversarial examples</vt:lpstr>
      <vt:lpstr>Typical adversarial optimization</vt:lpstr>
      <vt:lpstr>Popular (global) adversarial attacks</vt:lpstr>
      <vt:lpstr>Popular (regional) adversarial attacks </vt:lpstr>
      <vt:lpstr>Problems with these regional adversarial attacks</vt:lpstr>
      <vt:lpstr>Converting ”global” into “regional” attack[2]</vt:lpstr>
      <vt:lpstr>Converting ”global” into “regional” attack</vt:lpstr>
      <vt:lpstr>Converting ”global” into “regional” attack</vt:lpstr>
      <vt:lpstr>Selected regions for evaluation</vt:lpstr>
      <vt:lpstr>L_p norms of perturbation</vt:lpstr>
      <vt:lpstr>Qualitative samples</vt:lpstr>
      <vt:lpstr>Qualitative samples</vt:lpstr>
      <vt:lpstr>Qualitative samples</vt:lpstr>
      <vt:lpstr>Locally perturbed adversarial examples have reduced L_p norms</vt:lpstr>
      <vt:lpstr>Locally perturbed adversarial examples have reduced L_p norms</vt:lpstr>
      <vt:lpstr>Locally perturbed adversarial examples have reduced L_p norms</vt:lpstr>
      <vt:lpstr>Summary of results</vt:lpstr>
      <vt:lpstr>Conclusions</vt:lpstr>
      <vt:lpstr>Adversarial defenses</vt:lpstr>
      <vt:lpstr>Not easy to defend against</vt:lpstr>
      <vt:lpstr>Strength of adversarial examples</vt:lpstr>
      <vt:lpstr>Idea: over-optimized adversarial examples[6]</vt:lpstr>
      <vt:lpstr>Idea: over-optimized adversarial examples</vt:lpstr>
      <vt:lpstr>Idea: over-optimized adversarial examples</vt:lpstr>
      <vt:lpstr>Idea: over-optimized adversarial examples</vt:lpstr>
      <vt:lpstr>Logit values and perturbation visibility</vt:lpstr>
      <vt:lpstr>Threshold for logit values</vt:lpstr>
      <vt:lpstr>Threshold for logit values</vt:lpstr>
      <vt:lpstr>Threshold for logit values[7]</vt:lpstr>
      <vt:lpstr>Threshold for logit values</vt:lpstr>
      <vt:lpstr>Identifying over-optimized adversarial examples</vt:lpstr>
      <vt:lpstr>Identifying over-optimized adversarial examples</vt:lpstr>
      <vt:lpstr>Measuring the adversarial space covered</vt:lpstr>
      <vt:lpstr>Benefits of logit value thresholding</vt:lpstr>
      <vt:lpstr>Logit value thresholding as defense</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Minon</dc:creator>
  <cp:lastModifiedBy>Arnout Van Messem</cp:lastModifiedBy>
  <cp:revision>149</cp:revision>
  <cp:lastPrinted>2021-03-26T11:48:00Z</cp:lastPrinted>
  <dcterms:created xsi:type="dcterms:W3CDTF">2018-03-13T16:35:22Z</dcterms:created>
  <dcterms:modified xsi:type="dcterms:W3CDTF">2021-03-26T12:08:33Z</dcterms:modified>
</cp:coreProperties>
</file>