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0"/>
  </p:notesMasterIdLst>
  <p:sldIdLst>
    <p:sldId id="257" r:id="rId2"/>
    <p:sldId id="258" r:id="rId3"/>
    <p:sldId id="265" r:id="rId4"/>
    <p:sldId id="261" r:id="rId5"/>
    <p:sldId id="259" r:id="rId6"/>
    <p:sldId id="309" r:id="rId7"/>
    <p:sldId id="263" r:id="rId8"/>
    <p:sldId id="301" r:id="rId9"/>
    <p:sldId id="302"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13" r:id="rId25"/>
    <p:sldId id="279" r:id="rId26"/>
    <p:sldId id="310"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4" r:id="rId44"/>
    <p:sldId id="306" r:id="rId45"/>
    <p:sldId id="307" r:id="rId46"/>
    <p:sldId id="308" r:id="rId47"/>
    <p:sldId id="303" r:id="rId48"/>
    <p:sldId id="311" r:id="rId49"/>
    <p:sldId id="299" r:id="rId50"/>
    <p:sldId id="297" r:id="rId51"/>
    <p:sldId id="305" r:id="rId52"/>
    <p:sldId id="312" r:id="rId53"/>
    <p:sldId id="300"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 id="454" r:id="rId195"/>
    <p:sldId id="455" r:id="rId196"/>
    <p:sldId id="456" r:id="rId197"/>
    <p:sldId id="457" r:id="rId198"/>
    <p:sldId id="458" r:id="rId199"/>
    <p:sldId id="459" r:id="rId200"/>
    <p:sldId id="460" r:id="rId201"/>
    <p:sldId id="461" r:id="rId202"/>
    <p:sldId id="462" r:id="rId203"/>
    <p:sldId id="463" r:id="rId204"/>
    <p:sldId id="464" r:id="rId205"/>
    <p:sldId id="465" r:id="rId206"/>
    <p:sldId id="466" r:id="rId207"/>
    <p:sldId id="467" r:id="rId208"/>
    <p:sldId id="468" r:id="rId209"/>
    <p:sldId id="469" r:id="rId210"/>
    <p:sldId id="470" r:id="rId211"/>
    <p:sldId id="471" r:id="rId212"/>
    <p:sldId id="472" r:id="rId213"/>
    <p:sldId id="473" r:id="rId214"/>
    <p:sldId id="474" r:id="rId215"/>
    <p:sldId id="475" r:id="rId216"/>
    <p:sldId id="476" r:id="rId217"/>
    <p:sldId id="477" r:id="rId218"/>
    <p:sldId id="478" r:id="rId219"/>
    <p:sldId id="479" r:id="rId220"/>
    <p:sldId id="480"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4" r:id="rId235"/>
    <p:sldId id="495" r:id="rId236"/>
    <p:sldId id="496" r:id="rId237"/>
    <p:sldId id="497" r:id="rId238"/>
    <p:sldId id="498" r:id="rId2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7373F-176B-4902-9A56-9E3123395487}" type="datetimeFigureOut">
              <a:rPr lang="en-GB" smtClean="0"/>
              <a:t>12/10/2021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E7CE2-763C-4571-9DC0-96C687E8223C}" type="slidenum">
              <a:rPr lang="en-GB" smtClean="0"/>
              <a:t>‹#›</a:t>
            </a:fld>
            <a:endParaRPr lang="en-GB"/>
          </a:p>
        </p:txBody>
      </p:sp>
    </p:spTree>
    <p:extLst>
      <p:ext uri="{BB962C8B-B14F-4D97-AF65-F5344CB8AC3E}">
        <p14:creationId xmlns:p14="http://schemas.microsoft.com/office/powerpoint/2010/main" val="32202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CE7CE2-763C-4571-9DC0-96C687E8223C}" type="slidenum">
              <a:rPr lang="en-GB" smtClean="0"/>
              <a:t>3</a:t>
            </a:fld>
            <a:endParaRPr lang="en-GB"/>
          </a:p>
        </p:txBody>
      </p:sp>
    </p:spTree>
    <p:extLst>
      <p:ext uri="{BB962C8B-B14F-4D97-AF65-F5344CB8AC3E}">
        <p14:creationId xmlns:p14="http://schemas.microsoft.com/office/powerpoint/2010/main" val="179936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9A4834-D8F4-4815-A5C1-3862006FB08F}" type="slidenum">
              <a:rPr lang="en-GB" smtClean="0"/>
              <a:t>62</a:t>
            </a:fld>
            <a:endParaRPr lang="en-GB"/>
          </a:p>
        </p:txBody>
      </p:sp>
    </p:spTree>
    <p:extLst>
      <p:ext uri="{BB962C8B-B14F-4D97-AF65-F5344CB8AC3E}">
        <p14:creationId xmlns:p14="http://schemas.microsoft.com/office/powerpoint/2010/main" val="140538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0E4669-8620-45EB-8059-0597D1352281}" type="slidenum">
              <a:rPr lang="en-GB" smtClean="0"/>
              <a:t>84</a:t>
            </a:fld>
            <a:endParaRPr lang="en-GB"/>
          </a:p>
        </p:txBody>
      </p:sp>
    </p:spTree>
    <p:extLst>
      <p:ext uri="{BB962C8B-B14F-4D97-AF65-F5344CB8AC3E}">
        <p14:creationId xmlns:p14="http://schemas.microsoft.com/office/powerpoint/2010/main" val="181527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42DD8C-767D-4326-84F1-6A41F068324C}" type="slidenum">
              <a:rPr lang="en-GB" smtClean="0"/>
              <a:t>96</a:t>
            </a:fld>
            <a:endParaRPr lang="en-GB"/>
          </a:p>
        </p:txBody>
      </p:sp>
    </p:spTree>
    <p:extLst>
      <p:ext uri="{BB962C8B-B14F-4D97-AF65-F5344CB8AC3E}">
        <p14:creationId xmlns:p14="http://schemas.microsoft.com/office/powerpoint/2010/main" val="284842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09E71D-43A5-4508-AA5B-B47FD97BC7D8}" type="slidenum">
              <a:rPr lang="en-GB" smtClean="0"/>
              <a:t>138</a:t>
            </a:fld>
            <a:endParaRPr lang="en-GB"/>
          </a:p>
        </p:txBody>
      </p:sp>
    </p:spTree>
    <p:extLst>
      <p:ext uri="{BB962C8B-B14F-4D97-AF65-F5344CB8AC3E}">
        <p14:creationId xmlns:p14="http://schemas.microsoft.com/office/powerpoint/2010/main" val="416098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1F94B7-EA9A-4F5C-8D37-F44E081197DD}" type="slidenum">
              <a:rPr lang="en-GB" smtClean="0"/>
              <a:t>201</a:t>
            </a:fld>
            <a:endParaRPr lang="en-GB"/>
          </a:p>
        </p:txBody>
      </p:sp>
    </p:spTree>
    <p:extLst>
      <p:ext uri="{BB962C8B-B14F-4D97-AF65-F5344CB8AC3E}">
        <p14:creationId xmlns:p14="http://schemas.microsoft.com/office/powerpoint/2010/main" val="411143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DA7432-9030-495E-880A-EA6B3915FC5A}" type="slidenum">
              <a:rPr lang="en-GB" smtClean="0"/>
              <a:t>209</a:t>
            </a:fld>
            <a:endParaRPr lang="en-GB"/>
          </a:p>
        </p:txBody>
      </p:sp>
    </p:spTree>
    <p:extLst>
      <p:ext uri="{BB962C8B-B14F-4D97-AF65-F5344CB8AC3E}">
        <p14:creationId xmlns:p14="http://schemas.microsoft.com/office/powerpoint/2010/main" val="169454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B9CA91-1728-495D-8307-5A85485237EE}"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147448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BD426B-4E69-426E-8CF6-BFE8030F7B0A}"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127165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D69C75-95F6-4FE8-AB61-7A50C06828A0}"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73548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7085E-C7A3-4426-8738-144A2ACF8C64}"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205038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94EDA-926A-47B8-8E1C-2B770F3357A3}" type="datetime1">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402072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41C35-BB52-43C4-AF8E-D908137962AC}" type="datetime1">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250237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5DC51A-5A69-4CDD-9155-763A0C7F8DC7}" type="datetime1">
              <a:rPr lang="en-GB" smtClean="0"/>
              <a:t>12/10/2021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162523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F5C723-2EF5-4A68-ACC9-2A5BC3C8A82C}" type="datetime1">
              <a:rPr lang="en-GB" smtClean="0"/>
              <a:t>12/10/2021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241798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B2CBE-445B-427D-8DD9-705190B12991}" type="datetime1">
              <a:rPr lang="en-GB" smtClean="0"/>
              <a:t>12/10/2021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214636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FEF67-22EB-4445-89FF-C78050EFF8F7}" type="datetime1">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62306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D8C10-703C-415A-AFA1-B9A8F755F306}" type="datetime1">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52B8FC-A5AD-41AD-9BF3-BD52A0C27B78}" type="slidenum">
              <a:rPr lang="en-GB" smtClean="0"/>
              <a:t>‹#›</a:t>
            </a:fld>
            <a:endParaRPr lang="en-GB"/>
          </a:p>
        </p:txBody>
      </p:sp>
    </p:spTree>
    <p:extLst>
      <p:ext uri="{BB962C8B-B14F-4D97-AF65-F5344CB8AC3E}">
        <p14:creationId xmlns:p14="http://schemas.microsoft.com/office/powerpoint/2010/main" val="418717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AD335-9404-4224-9696-ED3523DEA7D8}" type="datetime1">
              <a:rPr lang="en-GB" smtClean="0"/>
              <a:t>12/10/2021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2B8FC-A5AD-41AD-9BF3-BD52A0C27B78}" type="slidenum">
              <a:rPr lang="en-GB" smtClean="0"/>
              <a:t>‹#›</a:t>
            </a:fld>
            <a:endParaRPr lang="en-GB"/>
          </a:p>
        </p:txBody>
      </p:sp>
    </p:spTree>
    <p:extLst>
      <p:ext uri="{BB962C8B-B14F-4D97-AF65-F5344CB8AC3E}">
        <p14:creationId xmlns:p14="http://schemas.microsoft.com/office/powerpoint/2010/main" val="911316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cii.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mailto:pieter.vancleynenbreugel@uliege.be"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f/f2/Simple_supply_and_demand.svg"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mailto:Pieter.vancleynenbreugel@ulg.ac.be"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hyperlink" Target="mailto:Pieter.vancleynenbreugel@ulg.ac.be"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cii.e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hyperlink" Target="mailto:Pieter.vancleynenbreugel@ulg.ac.be"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hyperlink" Target="http://www.lcii.e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hyperlink" Target="mailto:Pieter.vancleynenbreugel@ulg.ac.b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Pieter.vancleynenbreugel@ulg.ac.b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cii.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Pieter.vancleynenbreugel@uliege.b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hyperlink" Target="mailto:Pieter.vancleynenbreugel@ulg.ac.be"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mailto:Pieter.vancleynenbreugel@ulg.ac.be"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1579957" y="3184000"/>
            <a:ext cx="5937647" cy="1079897"/>
          </a:xfrm>
        </p:spPr>
        <p:txBody>
          <a:bodyPr rtlCol="0">
            <a:normAutofit fontScale="90000"/>
          </a:bodyPr>
          <a:lstStyle/>
          <a:p>
            <a:pPr>
              <a:defRPr/>
            </a:pPr>
            <a:r>
              <a:rPr lang="en-US" altLang="nl-NL" dirty="0" smtClean="0"/>
              <a:t/>
            </a:r>
            <a:br>
              <a:rPr lang="en-US" altLang="nl-NL" dirty="0" smtClean="0"/>
            </a:br>
            <a:r>
              <a:rPr lang="en-US" altLang="nl-NL" sz="4900" dirty="0" smtClean="0"/>
              <a:t>Droit </a:t>
            </a:r>
            <a:r>
              <a:rPr lang="en-US" altLang="nl-NL" sz="4900" dirty="0" err="1" smtClean="0"/>
              <a:t>européen</a:t>
            </a:r>
            <a:r>
              <a:rPr lang="en-US" altLang="nl-NL" sz="4900" dirty="0" smtClean="0"/>
              <a:t> de la concurrence – European competition law</a:t>
            </a:r>
          </a:p>
        </p:txBody>
      </p:sp>
      <p:sp>
        <p:nvSpPr>
          <p:cNvPr id="3075" name="Rectangle 7"/>
          <p:cNvSpPr>
            <a:spLocks noGrp="1" noChangeArrowheads="1"/>
          </p:cNvSpPr>
          <p:nvPr>
            <p:ph type="subTitle" idx="1"/>
          </p:nvPr>
        </p:nvSpPr>
        <p:spPr>
          <a:xfrm>
            <a:off x="1551383" y="4893384"/>
            <a:ext cx="5994797" cy="1365748"/>
          </a:xfrm>
        </p:spPr>
        <p:txBody>
          <a:bodyPr rtlCol="0">
            <a:normAutofit/>
          </a:bodyPr>
          <a:lstStyle/>
          <a:p>
            <a:pPr>
              <a:defRPr/>
            </a:pPr>
            <a:r>
              <a:rPr lang="en-US" altLang="nl-NL" dirty="0" smtClean="0"/>
              <a:t>Prof. dr. Pieter Van Cleynenbreugel</a:t>
            </a:r>
          </a:p>
          <a:p>
            <a:pPr>
              <a:defRPr/>
            </a:pPr>
            <a:endParaRPr lang="en-US" altLang="nl-NL" dirty="0"/>
          </a:p>
          <a:p>
            <a:pPr>
              <a:defRPr/>
            </a:pPr>
            <a:r>
              <a:rPr lang="en-US" altLang="nl-NL" dirty="0" smtClean="0"/>
              <a:t>		Module I			</a:t>
            </a:r>
          </a:p>
        </p:txBody>
      </p:sp>
      <p:pic>
        <p:nvPicPr>
          <p:cNvPr id="4100" name="Picture 3" descr="Home | LCII">
            <a:hlinkClick r:id="rId2" tooltip="&quot;Home | LCII&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35" y="1023342"/>
            <a:ext cx="2413397" cy="89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farah.uliege.be/plugins/GigaPlugin/images/logoULgBic.png"/>
          <p:cNvPicPr/>
          <p:nvPr/>
        </p:nvPicPr>
        <p:blipFill>
          <a:blip r:embed="rId4">
            <a:extLst>
              <a:ext uri="{28A0092B-C50C-407E-A947-70E740481C1C}">
                <a14:useLocalDpi xmlns:a14="http://schemas.microsoft.com/office/drawing/2010/main" val="0"/>
              </a:ext>
            </a:extLst>
          </a:blip>
          <a:srcRect/>
          <a:stretch>
            <a:fillRect/>
          </a:stretch>
        </p:blipFill>
        <p:spPr bwMode="auto">
          <a:xfrm>
            <a:off x="6632621" y="875247"/>
            <a:ext cx="2086376" cy="1339919"/>
          </a:xfrm>
          <a:prstGeom prst="rect">
            <a:avLst/>
          </a:prstGeom>
          <a:noFill/>
          <a:ln>
            <a:noFill/>
          </a:ln>
        </p:spPr>
      </p:pic>
      <p:sp>
        <p:nvSpPr>
          <p:cNvPr id="2" name="Slide Number Placeholder 1"/>
          <p:cNvSpPr>
            <a:spLocks noGrp="1"/>
          </p:cNvSpPr>
          <p:nvPr>
            <p:ph type="sldNum" sz="quarter" idx="12"/>
          </p:nvPr>
        </p:nvSpPr>
        <p:spPr/>
        <p:txBody>
          <a:bodyPr/>
          <a:lstStyle/>
          <a:p>
            <a:fld id="{C552B8FC-A5AD-41AD-9BF3-BD52A0C27B78}" type="slidenum">
              <a:rPr lang="en-GB" smtClean="0"/>
              <a:t>1</a:t>
            </a:fld>
            <a:endParaRPr lang="en-GB"/>
          </a:p>
        </p:txBody>
      </p:sp>
      <p:pic>
        <p:nvPicPr>
          <p:cNvPr id="9" name="Picture 5" descr="Image result for master 214 paris dauph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00" y="4105963"/>
            <a:ext cx="2271713" cy="197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mage result for paris dauph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0073" y="4578640"/>
            <a:ext cx="2096690" cy="9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91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Questions?</a:t>
            </a:r>
            <a:endParaRPr lang="en-GB" dirty="0"/>
          </a:p>
        </p:txBody>
      </p:sp>
      <p:sp>
        <p:nvSpPr>
          <p:cNvPr id="3" name="Content Placeholder 2"/>
          <p:cNvSpPr>
            <a:spLocks noGrp="1"/>
          </p:cNvSpPr>
          <p:nvPr>
            <p:ph idx="1"/>
          </p:nvPr>
        </p:nvSpPr>
        <p:spPr/>
        <p:txBody>
          <a:bodyPr/>
          <a:lstStyle/>
          <a:p>
            <a:pPr marL="0" indent="0">
              <a:buNone/>
            </a:pPr>
            <a:endParaRPr lang="fr-BE" dirty="0" smtClean="0"/>
          </a:p>
          <a:p>
            <a:pPr marL="0" indent="0">
              <a:buNone/>
            </a:pPr>
            <a:endParaRPr lang="fr-BE" dirty="0"/>
          </a:p>
          <a:p>
            <a:pPr marL="0" indent="0" algn="ctr">
              <a:buNone/>
            </a:pPr>
            <a:r>
              <a:rPr lang="fr-BE" dirty="0">
                <a:hlinkClick r:id="rId2"/>
              </a:rPr>
              <a:t>p</a:t>
            </a:r>
            <a:r>
              <a:rPr lang="fr-BE" dirty="0" smtClean="0">
                <a:hlinkClick r:id="rId2"/>
              </a:rPr>
              <a:t>ieter.vancleynenbreugel@uliege.be</a:t>
            </a:r>
            <a:endParaRPr lang="fr-BE" dirty="0" smtClean="0"/>
          </a:p>
          <a:p>
            <a:pPr marL="0" indent="0" algn="ctr">
              <a:buNone/>
            </a:pPr>
            <a:endParaRPr lang="fr-BE" dirty="0"/>
          </a:p>
          <a:p>
            <a:pPr marL="0" indent="0" algn="ctr">
              <a:buNone/>
            </a:pPr>
            <a:endParaRPr lang="fr-BE" dirty="0"/>
          </a:p>
          <a:p>
            <a:pPr marL="0" indent="0" algn="ctr">
              <a:buNone/>
            </a:pP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10</a:t>
            </a:fld>
            <a:endParaRPr lang="en-GB"/>
          </a:p>
        </p:txBody>
      </p:sp>
    </p:spTree>
    <p:extLst>
      <p:ext uri="{BB962C8B-B14F-4D97-AF65-F5344CB8AC3E}">
        <p14:creationId xmlns:p14="http://schemas.microsoft.com/office/powerpoint/2010/main" val="34612143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Block exemptions</a:t>
            </a:r>
            <a:endParaRPr lang="en-GB" dirty="0"/>
          </a:p>
        </p:txBody>
      </p:sp>
      <p:sp>
        <p:nvSpPr>
          <p:cNvPr id="3" name="Content Placeholder 2"/>
          <p:cNvSpPr>
            <a:spLocks noGrp="1"/>
          </p:cNvSpPr>
          <p:nvPr>
            <p:ph idx="1"/>
          </p:nvPr>
        </p:nvSpPr>
        <p:spPr>
          <a:xfrm>
            <a:off x="628650" y="2226470"/>
            <a:ext cx="7886700" cy="3634223"/>
          </a:xfrm>
        </p:spPr>
        <p:txBody>
          <a:bodyPr>
            <a:normAutofit fontScale="85000" lnSpcReduction="20000"/>
          </a:bodyPr>
          <a:lstStyle/>
          <a:p>
            <a:r>
              <a:rPr lang="fr-BE" dirty="0" smtClean="0"/>
              <a:t>Horizontal </a:t>
            </a:r>
            <a:r>
              <a:rPr lang="fr-BE" dirty="0" err="1" smtClean="0"/>
              <a:t>agreements</a:t>
            </a:r>
            <a:endParaRPr lang="fr-BE" dirty="0" smtClean="0"/>
          </a:p>
          <a:p>
            <a:pPr lvl="1"/>
            <a:r>
              <a:rPr lang="fr-BE" dirty="0" smtClean="0"/>
              <a:t>Commission </a:t>
            </a:r>
            <a:r>
              <a:rPr lang="fr-BE" dirty="0" err="1" smtClean="0"/>
              <a:t>Regulation</a:t>
            </a:r>
            <a:r>
              <a:rPr lang="fr-BE" dirty="0" smtClean="0"/>
              <a:t> 1217/2010: </a:t>
            </a:r>
            <a:r>
              <a:rPr lang="fr-BE" dirty="0" err="1" smtClean="0"/>
              <a:t>research</a:t>
            </a:r>
            <a:r>
              <a:rPr lang="fr-BE" dirty="0" smtClean="0"/>
              <a:t> and </a:t>
            </a:r>
            <a:r>
              <a:rPr lang="fr-BE" dirty="0" err="1" smtClean="0"/>
              <a:t>development</a:t>
            </a:r>
            <a:r>
              <a:rPr lang="fr-BE" dirty="0" smtClean="0"/>
              <a:t> </a:t>
            </a:r>
            <a:r>
              <a:rPr lang="fr-BE" dirty="0" err="1" smtClean="0"/>
              <a:t>agreements</a:t>
            </a:r>
            <a:endParaRPr lang="fr-BE" dirty="0" smtClean="0"/>
          </a:p>
          <a:p>
            <a:pPr lvl="2"/>
            <a:r>
              <a:rPr lang="fr-BE" dirty="0" err="1" smtClean="0"/>
              <a:t>Pooling</a:t>
            </a:r>
            <a:r>
              <a:rPr lang="fr-BE" dirty="0" smtClean="0"/>
              <a:t> or </a:t>
            </a:r>
            <a:r>
              <a:rPr lang="fr-BE" dirty="0" err="1" smtClean="0"/>
              <a:t>joining</a:t>
            </a:r>
            <a:r>
              <a:rPr lang="fr-BE" dirty="0" smtClean="0"/>
              <a:t> </a:t>
            </a:r>
            <a:r>
              <a:rPr lang="fr-BE" dirty="0" err="1" smtClean="0"/>
              <a:t>research</a:t>
            </a:r>
            <a:r>
              <a:rPr lang="fr-BE" dirty="0" smtClean="0"/>
              <a:t> and </a:t>
            </a:r>
            <a:r>
              <a:rPr lang="fr-BE" dirty="0" err="1" smtClean="0"/>
              <a:t>development</a:t>
            </a:r>
            <a:r>
              <a:rPr lang="fr-BE" dirty="0" smtClean="0"/>
              <a:t> </a:t>
            </a:r>
            <a:r>
              <a:rPr lang="fr-BE" dirty="0" err="1" smtClean="0"/>
              <a:t>capabilities</a:t>
            </a:r>
            <a:r>
              <a:rPr lang="fr-BE" dirty="0" smtClean="0"/>
              <a:t> </a:t>
            </a:r>
            <a:r>
              <a:rPr lang="fr-BE" dirty="0" err="1" smtClean="0"/>
              <a:t>excluded</a:t>
            </a:r>
            <a:r>
              <a:rPr lang="fr-BE" dirty="0" smtClean="0"/>
              <a:t> </a:t>
            </a:r>
            <a:r>
              <a:rPr lang="fr-BE" dirty="0" err="1" smtClean="0"/>
              <a:t>from</a:t>
            </a:r>
            <a:r>
              <a:rPr lang="fr-BE" dirty="0" smtClean="0"/>
              <a:t> Article 101(1) TFEU</a:t>
            </a:r>
          </a:p>
          <a:p>
            <a:pPr lvl="3"/>
            <a:r>
              <a:rPr lang="fr-BE" dirty="0" err="1" smtClean="0"/>
              <a:t>Combined</a:t>
            </a:r>
            <a:r>
              <a:rPr lang="fr-BE" dirty="0" smtClean="0"/>
              <a:t> </a:t>
            </a:r>
            <a:r>
              <a:rPr lang="fr-BE" dirty="0" err="1" smtClean="0"/>
              <a:t>market</a:t>
            </a:r>
            <a:r>
              <a:rPr lang="fr-BE" dirty="0" smtClean="0"/>
              <a:t> </a:t>
            </a:r>
            <a:r>
              <a:rPr lang="fr-BE" dirty="0" err="1" smtClean="0"/>
              <a:t>share</a:t>
            </a:r>
            <a:r>
              <a:rPr lang="fr-BE" dirty="0" smtClean="0"/>
              <a:t> </a:t>
            </a:r>
            <a:r>
              <a:rPr lang="fr-BE" dirty="0" err="1" smtClean="0"/>
              <a:t>may</a:t>
            </a:r>
            <a:r>
              <a:rPr lang="fr-BE" dirty="0" smtClean="0"/>
              <a:t> not </a:t>
            </a:r>
            <a:r>
              <a:rPr lang="fr-BE" dirty="0" err="1" smtClean="0"/>
              <a:t>be</a:t>
            </a:r>
            <a:r>
              <a:rPr lang="fr-BE" dirty="0" smtClean="0"/>
              <a:t> more </a:t>
            </a:r>
            <a:r>
              <a:rPr lang="fr-BE" dirty="0" err="1" smtClean="0"/>
              <a:t>than</a:t>
            </a:r>
            <a:r>
              <a:rPr lang="fr-BE" dirty="0" smtClean="0"/>
              <a:t> 25%, exemption </a:t>
            </a:r>
            <a:r>
              <a:rPr lang="fr-BE" dirty="0" err="1" smtClean="0"/>
              <a:t>lasts</a:t>
            </a:r>
            <a:r>
              <a:rPr lang="fr-BE" dirty="0" smtClean="0"/>
              <a:t> 7 </a:t>
            </a:r>
            <a:r>
              <a:rPr lang="fr-BE" dirty="0" err="1" smtClean="0"/>
              <a:t>years</a:t>
            </a:r>
            <a:r>
              <a:rPr lang="fr-BE" dirty="0" smtClean="0"/>
              <a:t> in case of joint exploitation</a:t>
            </a:r>
          </a:p>
          <a:p>
            <a:pPr lvl="3"/>
            <a:r>
              <a:rPr lang="fr-BE" dirty="0" smtClean="0"/>
              <a:t>Conditions: full </a:t>
            </a:r>
            <a:r>
              <a:rPr lang="fr-BE" dirty="0" err="1" smtClean="0"/>
              <a:t>access</a:t>
            </a:r>
            <a:r>
              <a:rPr lang="fr-BE" dirty="0" smtClean="0"/>
              <a:t> to all agreement parties to </a:t>
            </a:r>
            <a:r>
              <a:rPr lang="fr-BE" dirty="0" err="1" smtClean="0"/>
              <a:t>research</a:t>
            </a:r>
            <a:r>
              <a:rPr lang="fr-BE" dirty="0" smtClean="0"/>
              <a:t> </a:t>
            </a:r>
            <a:r>
              <a:rPr lang="fr-BE" dirty="0" err="1" smtClean="0"/>
              <a:t>results</a:t>
            </a:r>
            <a:endParaRPr lang="fr-BE" dirty="0" smtClean="0"/>
          </a:p>
          <a:p>
            <a:pPr lvl="3"/>
            <a:r>
              <a:rPr lang="fr-BE" dirty="0" smtClean="0"/>
              <a:t>Access for all to relevant know-how to </a:t>
            </a:r>
            <a:r>
              <a:rPr lang="fr-BE" dirty="0" err="1" smtClean="0"/>
              <a:t>enable</a:t>
            </a:r>
            <a:r>
              <a:rPr lang="fr-BE" dirty="0" smtClean="0"/>
              <a:t> joint </a:t>
            </a:r>
            <a:r>
              <a:rPr lang="fr-BE" dirty="0" err="1" smtClean="0"/>
              <a:t>research</a:t>
            </a:r>
            <a:r>
              <a:rPr lang="fr-BE" dirty="0" smtClean="0"/>
              <a:t> </a:t>
            </a:r>
            <a:r>
              <a:rPr lang="fr-BE" dirty="0" err="1" smtClean="0"/>
              <a:t>developments</a:t>
            </a:r>
            <a:endParaRPr lang="fr-BE" dirty="0" smtClean="0"/>
          </a:p>
          <a:p>
            <a:pPr lvl="2"/>
            <a:r>
              <a:rPr lang="fr-BE" dirty="0" smtClean="0"/>
              <a:t>Hard </a:t>
            </a:r>
            <a:r>
              <a:rPr lang="fr-BE" dirty="0" err="1" smtClean="0"/>
              <a:t>core</a:t>
            </a:r>
            <a:r>
              <a:rPr lang="fr-BE" dirty="0" smtClean="0"/>
              <a:t> restrictions</a:t>
            </a:r>
          </a:p>
          <a:p>
            <a:pPr lvl="3"/>
            <a:r>
              <a:rPr lang="fr-BE" dirty="0" smtClean="0"/>
              <a:t>Price fixing, output limitation, </a:t>
            </a:r>
            <a:r>
              <a:rPr lang="fr-BE" dirty="0" err="1" smtClean="0"/>
              <a:t>market</a:t>
            </a:r>
            <a:r>
              <a:rPr lang="fr-BE" dirty="0" smtClean="0"/>
              <a:t> </a:t>
            </a:r>
            <a:r>
              <a:rPr lang="fr-BE" dirty="0" err="1" smtClean="0"/>
              <a:t>segmenting</a:t>
            </a:r>
            <a:endParaRPr lang="fr-BE" dirty="0" smtClean="0"/>
          </a:p>
          <a:p>
            <a:pPr lvl="3"/>
            <a:r>
              <a:rPr lang="fr-BE" dirty="0" smtClean="0"/>
              <a:t>Prohibition on parties to continue </a:t>
            </a:r>
            <a:r>
              <a:rPr lang="fr-BE" dirty="0" err="1" smtClean="0"/>
              <a:t>their</a:t>
            </a:r>
            <a:r>
              <a:rPr lang="fr-BE" dirty="0" smtClean="0"/>
              <a:t> </a:t>
            </a:r>
            <a:r>
              <a:rPr lang="fr-BE" dirty="0" err="1" smtClean="0"/>
              <a:t>research</a:t>
            </a:r>
            <a:r>
              <a:rPr lang="fr-BE" dirty="0" smtClean="0"/>
              <a:t> </a:t>
            </a:r>
            <a:r>
              <a:rPr lang="fr-BE" dirty="0" err="1" smtClean="0"/>
              <a:t>independently</a:t>
            </a:r>
            <a:endParaRPr lang="fr-BE" dirty="0" smtClean="0"/>
          </a:p>
          <a:p>
            <a:pPr lvl="2"/>
            <a:r>
              <a:rPr lang="fr-BE" dirty="0" err="1" smtClean="0"/>
              <a:t>Excluded</a:t>
            </a:r>
            <a:r>
              <a:rPr lang="fr-BE" dirty="0" smtClean="0"/>
              <a:t> restrictions: </a:t>
            </a:r>
            <a:r>
              <a:rPr lang="fr-BE" dirty="0" err="1" smtClean="0"/>
              <a:t>impeding</a:t>
            </a:r>
            <a:r>
              <a:rPr lang="fr-BE" dirty="0" smtClean="0"/>
              <a:t> parties to challenge IP </a:t>
            </a:r>
            <a:r>
              <a:rPr lang="fr-BE" dirty="0" err="1" smtClean="0"/>
              <a:t>rights</a:t>
            </a:r>
            <a:r>
              <a:rPr lang="fr-BE" dirty="0" smtClean="0"/>
              <a:t> </a:t>
            </a:r>
            <a:r>
              <a:rPr lang="fr-BE" dirty="0" err="1" smtClean="0"/>
              <a:t>after</a:t>
            </a:r>
            <a:r>
              <a:rPr lang="fr-BE" dirty="0" smtClean="0"/>
              <a:t> </a:t>
            </a:r>
            <a:r>
              <a:rPr lang="fr-BE" dirty="0" err="1" smtClean="0"/>
              <a:t>completion</a:t>
            </a:r>
            <a:r>
              <a:rPr lang="fr-BE" dirty="0" smtClean="0"/>
              <a:t> or to </a:t>
            </a:r>
            <a:r>
              <a:rPr lang="fr-BE" dirty="0" err="1" smtClean="0"/>
              <a:t>grant</a:t>
            </a:r>
            <a:r>
              <a:rPr lang="fr-BE" dirty="0" smtClean="0"/>
              <a:t> </a:t>
            </a:r>
            <a:r>
              <a:rPr lang="fr-BE" dirty="0" err="1" smtClean="0"/>
              <a:t>licenses</a:t>
            </a:r>
            <a:r>
              <a:rPr lang="fr-BE" dirty="0" smtClean="0"/>
              <a:t> for </a:t>
            </a:r>
            <a:r>
              <a:rPr lang="fr-BE" dirty="0" err="1" smtClean="0"/>
              <a:t>products</a:t>
            </a:r>
            <a:r>
              <a:rPr lang="fr-BE" dirty="0" smtClean="0"/>
              <a:t> </a:t>
            </a:r>
            <a:r>
              <a:rPr lang="fr-BE" dirty="0" err="1" smtClean="0"/>
              <a:t>emerging</a:t>
            </a:r>
            <a:r>
              <a:rPr lang="fr-BE" dirty="0" smtClean="0"/>
              <a:t> </a:t>
            </a:r>
            <a:r>
              <a:rPr lang="fr-BE" dirty="0" err="1" smtClean="0"/>
              <a:t>from</a:t>
            </a:r>
            <a:r>
              <a:rPr lang="fr-BE" dirty="0" smtClean="0"/>
              <a:t> </a:t>
            </a:r>
            <a:r>
              <a:rPr lang="fr-BE" dirty="0" err="1" smtClean="0"/>
              <a:t>joined</a:t>
            </a:r>
            <a:r>
              <a:rPr lang="fr-BE" dirty="0" smtClean="0"/>
              <a:t> </a:t>
            </a:r>
            <a:r>
              <a:rPr lang="fr-BE" dirty="0" err="1" smtClean="0"/>
              <a:t>research</a:t>
            </a:r>
            <a:r>
              <a:rPr lang="fr-BE" dirty="0" smtClean="0"/>
              <a:t> </a:t>
            </a:r>
            <a:r>
              <a:rPr lang="fr-BE" dirty="0" err="1" smtClean="0"/>
              <a:t>results</a:t>
            </a:r>
            <a:endParaRPr lang="fr-BE" dirty="0"/>
          </a:p>
        </p:txBody>
      </p:sp>
      <p:sp>
        <p:nvSpPr>
          <p:cNvPr id="4" name="Slide Number Placeholder 3"/>
          <p:cNvSpPr>
            <a:spLocks noGrp="1"/>
          </p:cNvSpPr>
          <p:nvPr>
            <p:ph type="sldNum" sz="quarter" idx="12"/>
          </p:nvPr>
        </p:nvSpPr>
        <p:spPr/>
        <p:txBody>
          <a:bodyPr/>
          <a:lstStyle/>
          <a:p>
            <a:fld id="{0BCD3857-CBFF-4A6B-9B45-662CE87D1B25}" type="slidenum">
              <a:rPr lang="en-GB" smtClean="0"/>
              <a:t>100</a:t>
            </a:fld>
            <a:endParaRPr lang="en-GB"/>
          </a:p>
        </p:txBody>
      </p:sp>
    </p:spTree>
    <p:extLst>
      <p:ext uri="{BB962C8B-B14F-4D97-AF65-F5344CB8AC3E}">
        <p14:creationId xmlns:p14="http://schemas.microsoft.com/office/powerpoint/2010/main" val="40787796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Block exemptions</a:t>
            </a:r>
            <a:endParaRPr lang="en-GB" dirty="0"/>
          </a:p>
        </p:txBody>
      </p:sp>
      <p:sp>
        <p:nvSpPr>
          <p:cNvPr id="3" name="Content Placeholder 2"/>
          <p:cNvSpPr>
            <a:spLocks noGrp="1"/>
          </p:cNvSpPr>
          <p:nvPr>
            <p:ph idx="1"/>
          </p:nvPr>
        </p:nvSpPr>
        <p:spPr/>
        <p:txBody>
          <a:bodyPr>
            <a:normAutofit lnSpcReduction="10000"/>
          </a:bodyPr>
          <a:lstStyle/>
          <a:p>
            <a:r>
              <a:rPr lang="fr-BE" dirty="0" smtClean="0"/>
              <a:t>Horizontal </a:t>
            </a:r>
            <a:r>
              <a:rPr lang="fr-BE" dirty="0" err="1" smtClean="0"/>
              <a:t>agreements</a:t>
            </a:r>
            <a:endParaRPr lang="fr-BE" dirty="0" smtClean="0"/>
          </a:p>
          <a:p>
            <a:pPr lvl="1"/>
            <a:r>
              <a:rPr lang="fr-BE" dirty="0" smtClean="0"/>
              <a:t>Commission </a:t>
            </a:r>
            <a:r>
              <a:rPr lang="fr-BE" dirty="0" err="1" smtClean="0"/>
              <a:t>Regulation</a:t>
            </a:r>
            <a:r>
              <a:rPr lang="fr-BE" dirty="0" smtClean="0"/>
              <a:t> 1218/2010: </a:t>
            </a:r>
            <a:r>
              <a:rPr lang="fr-BE" dirty="0" err="1" smtClean="0"/>
              <a:t>specialisation</a:t>
            </a:r>
            <a:r>
              <a:rPr lang="fr-BE" dirty="0" smtClean="0"/>
              <a:t> </a:t>
            </a:r>
            <a:r>
              <a:rPr lang="fr-BE" dirty="0" err="1" smtClean="0"/>
              <a:t>agreements</a:t>
            </a:r>
            <a:endParaRPr lang="fr-BE" dirty="0" smtClean="0"/>
          </a:p>
          <a:p>
            <a:pPr lvl="2"/>
            <a:r>
              <a:rPr lang="en-GB" dirty="0"/>
              <a:t>A</a:t>
            </a:r>
            <a:r>
              <a:rPr lang="en-GB" dirty="0" smtClean="0"/>
              <a:t>n </a:t>
            </a:r>
            <a:r>
              <a:rPr lang="en-GB" dirty="0"/>
              <a:t>agreement between two </a:t>
            </a:r>
            <a:r>
              <a:rPr lang="en-GB" dirty="0" smtClean="0"/>
              <a:t>or more parties </a:t>
            </a:r>
            <a:r>
              <a:rPr lang="en-GB" dirty="0"/>
              <a:t>which are active on the same product market by virtue of which one party </a:t>
            </a:r>
            <a:r>
              <a:rPr lang="en-GB" dirty="0" smtClean="0"/>
              <a:t>or all parties reciprocally agree </a:t>
            </a:r>
            <a:r>
              <a:rPr lang="en-GB" dirty="0"/>
              <a:t>to fully or partly cease production of certain products or to refrain from producing those products and to purchase them from the other </a:t>
            </a:r>
            <a:r>
              <a:rPr lang="en-GB" dirty="0" smtClean="0"/>
              <a:t>party/other parties, </a:t>
            </a:r>
            <a:r>
              <a:rPr lang="en-GB" dirty="0"/>
              <a:t>who agrees to produce and supply those </a:t>
            </a:r>
            <a:r>
              <a:rPr lang="en-GB" dirty="0" smtClean="0"/>
              <a:t>products</a:t>
            </a:r>
          </a:p>
          <a:p>
            <a:pPr lvl="2"/>
            <a:r>
              <a:rPr lang="fr-BE" dirty="0" err="1" smtClean="0"/>
              <a:t>Combined</a:t>
            </a:r>
            <a:r>
              <a:rPr lang="fr-BE" dirty="0" smtClean="0"/>
              <a:t> </a:t>
            </a:r>
            <a:r>
              <a:rPr lang="fr-BE" dirty="0" err="1" smtClean="0"/>
              <a:t>market</a:t>
            </a:r>
            <a:r>
              <a:rPr lang="fr-BE" dirty="0" smtClean="0"/>
              <a:t> </a:t>
            </a:r>
            <a:r>
              <a:rPr lang="fr-BE" dirty="0" err="1" smtClean="0"/>
              <a:t>share</a:t>
            </a:r>
            <a:r>
              <a:rPr lang="fr-BE" dirty="0" smtClean="0"/>
              <a:t> </a:t>
            </a:r>
            <a:r>
              <a:rPr lang="fr-BE" dirty="0" err="1" smtClean="0"/>
              <a:t>may</a:t>
            </a:r>
            <a:r>
              <a:rPr lang="fr-BE" dirty="0" smtClean="0"/>
              <a:t> not </a:t>
            </a:r>
            <a:r>
              <a:rPr lang="fr-BE" dirty="0" err="1" smtClean="0"/>
              <a:t>exceed</a:t>
            </a:r>
            <a:r>
              <a:rPr lang="fr-BE" dirty="0" smtClean="0"/>
              <a:t> 20% on </a:t>
            </a:r>
            <a:r>
              <a:rPr lang="fr-BE" dirty="0" err="1" smtClean="0"/>
              <a:t>any</a:t>
            </a:r>
            <a:r>
              <a:rPr lang="fr-BE" dirty="0" smtClean="0"/>
              <a:t> relevant </a:t>
            </a:r>
            <a:r>
              <a:rPr lang="fr-BE" dirty="0" err="1" smtClean="0"/>
              <a:t>market</a:t>
            </a:r>
            <a:endParaRPr lang="fr-BE" dirty="0" smtClean="0"/>
          </a:p>
          <a:p>
            <a:pPr lvl="2"/>
            <a:r>
              <a:rPr lang="fr-BE" dirty="0" smtClean="0"/>
              <a:t>Hard </a:t>
            </a:r>
            <a:r>
              <a:rPr lang="fr-BE" dirty="0" err="1" smtClean="0"/>
              <a:t>core</a:t>
            </a:r>
            <a:r>
              <a:rPr lang="fr-BE" dirty="0" smtClean="0"/>
              <a:t> restrictions: </a:t>
            </a:r>
            <a:r>
              <a:rPr lang="fr-BE" dirty="0" err="1" smtClean="0"/>
              <a:t>price</a:t>
            </a:r>
            <a:r>
              <a:rPr lang="fr-BE" dirty="0" smtClean="0"/>
              <a:t> fixing, output limitation, </a:t>
            </a:r>
            <a:r>
              <a:rPr lang="fr-BE" dirty="0" err="1" smtClean="0"/>
              <a:t>market</a:t>
            </a:r>
            <a:r>
              <a:rPr lang="fr-BE" dirty="0" smtClean="0"/>
              <a:t> </a:t>
            </a:r>
            <a:r>
              <a:rPr lang="fr-BE" dirty="0" err="1" smtClean="0"/>
              <a:t>segmenting</a:t>
            </a:r>
            <a:endParaRPr lang="fr-BE" dirty="0" smtClean="0"/>
          </a:p>
          <a:p>
            <a:pPr lvl="2"/>
            <a:r>
              <a:rPr lang="fr-BE" dirty="0" err="1" smtClean="0"/>
              <a:t>Excluded</a:t>
            </a:r>
            <a:r>
              <a:rPr lang="fr-BE" dirty="0" smtClean="0"/>
              <a:t> restrictions?</a:t>
            </a:r>
          </a:p>
          <a:p>
            <a:pPr lvl="1"/>
            <a:endParaRPr lang="fr-BE" dirty="0"/>
          </a:p>
        </p:txBody>
      </p:sp>
      <p:sp>
        <p:nvSpPr>
          <p:cNvPr id="4" name="Slide Number Placeholder 3"/>
          <p:cNvSpPr>
            <a:spLocks noGrp="1"/>
          </p:cNvSpPr>
          <p:nvPr>
            <p:ph type="sldNum" sz="quarter" idx="12"/>
          </p:nvPr>
        </p:nvSpPr>
        <p:spPr/>
        <p:txBody>
          <a:bodyPr/>
          <a:lstStyle/>
          <a:p>
            <a:fld id="{0BCD3857-CBFF-4A6B-9B45-662CE87D1B25}" type="slidenum">
              <a:rPr lang="en-GB" smtClean="0"/>
              <a:t>101</a:t>
            </a:fld>
            <a:endParaRPr lang="en-GB"/>
          </a:p>
        </p:txBody>
      </p:sp>
    </p:spTree>
    <p:extLst>
      <p:ext uri="{BB962C8B-B14F-4D97-AF65-F5344CB8AC3E}">
        <p14:creationId xmlns:p14="http://schemas.microsoft.com/office/powerpoint/2010/main" val="14830167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Block exemptions</a:t>
            </a:r>
            <a:endParaRPr lang="en-GB" dirty="0"/>
          </a:p>
        </p:txBody>
      </p:sp>
      <p:sp>
        <p:nvSpPr>
          <p:cNvPr id="3" name="Content Placeholder 2"/>
          <p:cNvSpPr>
            <a:spLocks noGrp="1"/>
          </p:cNvSpPr>
          <p:nvPr>
            <p:ph idx="1"/>
          </p:nvPr>
        </p:nvSpPr>
        <p:spPr/>
        <p:txBody>
          <a:bodyPr/>
          <a:lstStyle/>
          <a:p>
            <a:r>
              <a:rPr lang="fr-BE" dirty="0" err="1" smtClean="0"/>
              <a:t>Sector-specific</a:t>
            </a:r>
            <a:r>
              <a:rPr lang="fr-BE" dirty="0" smtClean="0"/>
              <a:t> block exemptions</a:t>
            </a:r>
          </a:p>
          <a:p>
            <a:pPr lvl="1"/>
            <a:endParaRPr lang="fr-BE" dirty="0" smtClean="0"/>
          </a:p>
          <a:p>
            <a:pPr lvl="1"/>
            <a:r>
              <a:rPr lang="fr-BE" dirty="0" err="1" smtClean="0"/>
              <a:t>Insurance</a:t>
            </a:r>
            <a:r>
              <a:rPr lang="fr-BE" dirty="0" smtClean="0"/>
              <a:t> – </a:t>
            </a:r>
            <a:r>
              <a:rPr lang="fr-BE" dirty="0" err="1" smtClean="0"/>
              <a:t>Regulation</a:t>
            </a:r>
            <a:r>
              <a:rPr lang="fr-BE" dirty="0" smtClean="0"/>
              <a:t> 267/2010</a:t>
            </a:r>
          </a:p>
          <a:p>
            <a:pPr lvl="1"/>
            <a:endParaRPr lang="fr-BE" dirty="0" smtClean="0"/>
          </a:p>
          <a:p>
            <a:pPr lvl="1"/>
            <a:r>
              <a:rPr lang="fr-BE" dirty="0" smtClean="0"/>
              <a:t>Agricultural </a:t>
            </a:r>
            <a:r>
              <a:rPr lang="fr-BE" dirty="0" err="1" smtClean="0"/>
              <a:t>products</a:t>
            </a:r>
            <a:r>
              <a:rPr lang="fr-BE" dirty="0" smtClean="0"/>
              <a:t> – </a:t>
            </a:r>
            <a:r>
              <a:rPr lang="fr-BE" dirty="0" err="1" smtClean="0"/>
              <a:t>Regulation</a:t>
            </a:r>
            <a:r>
              <a:rPr lang="fr-BE" dirty="0" smtClean="0"/>
              <a:t> 1308/2013 - CMO</a:t>
            </a:r>
          </a:p>
          <a:p>
            <a:pPr marL="342900" lvl="1" indent="0">
              <a:buNone/>
            </a:pPr>
            <a:endParaRPr lang="fr-BE" dirty="0" smtClean="0"/>
          </a:p>
        </p:txBody>
      </p:sp>
      <p:sp>
        <p:nvSpPr>
          <p:cNvPr id="4" name="Cloud Callout 3"/>
          <p:cNvSpPr/>
          <p:nvPr/>
        </p:nvSpPr>
        <p:spPr>
          <a:xfrm>
            <a:off x="4964808" y="3967498"/>
            <a:ext cx="3332408" cy="12556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50" dirty="0" err="1"/>
              <a:t>Competition</a:t>
            </a:r>
            <a:r>
              <a:rPr lang="fr-BE" sz="1350" dirty="0"/>
              <a:t> </a:t>
            </a:r>
            <a:r>
              <a:rPr lang="fr-BE" sz="1350" dirty="0" err="1"/>
              <a:t>law</a:t>
            </a:r>
            <a:r>
              <a:rPr lang="fr-BE" sz="1350" dirty="0"/>
              <a:t> as an instrument of EU </a:t>
            </a:r>
            <a:r>
              <a:rPr lang="fr-BE" sz="1350" dirty="0" err="1"/>
              <a:t>economic</a:t>
            </a:r>
            <a:r>
              <a:rPr lang="fr-BE" sz="1350" dirty="0"/>
              <a:t> </a:t>
            </a:r>
            <a:r>
              <a:rPr lang="fr-BE" sz="1350" dirty="0" err="1"/>
              <a:t>policy</a:t>
            </a:r>
            <a:r>
              <a:rPr lang="fr-BE" sz="1350" dirty="0"/>
              <a:t>?</a:t>
            </a:r>
            <a:endParaRPr lang="en-GB" sz="1350" dirty="0"/>
          </a:p>
        </p:txBody>
      </p:sp>
      <p:sp>
        <p:nvSpPr>
          <p:cNvPr id="5" name="Slide Number Placeholder 4"/>
          <p:cNvSpPr>
            <a:spLocks noGrp="1"/>
          </p:cNvSpPr>
          <p:nvPr>
            <p:ph type="sldNum" sz="quarter" idx="12"/>
          </p:nvPr>
        </p:nvSpPr>
        <p:spPr/>
        <p:txBody>
          <a:bodyPr/>
          <a:lstStyle/>
          <a:p>
            <a:fld id="{0BCD3857-CBFF-4A6B-9B45-662CE87D1B25}" type="slidenum">
              <a:rPr lang="en-GB" smtClean="0"/>
              <a:t>102</a:t>
            </a:fld>
            <a:endParaRPr lang="en-GB"/>
          </a:p>
        </p:txBody>
      </p:sp>
    </p:spTree>
    <p:extLst>
      <p:ext uri="{BB962C8B-B14F-4D97-AF65-F5344CB8AC3E}">
        <p14:creationId xmlns:p14="http://schemas.microsoft.com/office/powerpoint/2010/main" val="21436550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nl-NL" altLang="en-US" smtClean="0"/>
              <a:t>Exceptions to the prohibition</a:t>
            </a:r>
          </a:p>
        </p:txBody>
      </p:sp>
      <p:sp>
        <p:nvSpPr>
          <p:cNvPr id="46083" name="Content Placeholder 2"/>
          <p:cNvSpPr>
            <a:spLocks noGrp="1"/>
          </p:cNvSpPr>
          <p:nvPr>
            <p:ph idx="1"/>
          </p:nvPr>
        </p:nvSpPr>
        <p:spPr/>
        <p:txBody>
          <a:bodyPr/>
          <a:lstStyle/>
          <a:p>
            <a:pPr eaLnBrk="1" hangingPunct="1"/>
            <a:r>
              <a:rPr lang="nl-NL" altLang="en-US" dirty="0" smtClean="0"/>
              <a:t>Even if particular agreements or practices are restrictive (by object or by effect) of competition in the internal market, prohibited behaviour can be </a:t>
            </a:r>
            <a:r>
              <a:rPr lang="nl-NL" altLang="en-US" i="1" dirty="0" smtClean="0"/>
              <a:t>justified</a:t>
            </a:r>
            <a:r>
              <a:rPr lang="nl-NL" altLang="en-US" dirty="0" smtClean="0"/>
              <a:t>:</a:t>
            </a:r>
          </a:p>
          <a:p>
            <a:pPr eaLnBrk="1" hangingPunct="1"/>
            <a:endParaRPr lang="nl-NL" altLang="en-US" dirty="0" smtClean="0"/>
          </a:p>
          <a:p>
            <a:pPr lvl="1" eaLnBrk="1" hangingPunct="1"/>
            <a:r>
              <a:rPr lang="nl-NL" altLang="en-US" dirty="0" smtClean="0"/>
              <a:t>Ex ante regulatory exemption – Commission automatically and generally </a:t>
            </a:r>
            <a:r>
              <a:rPr lang="nl-NL" altLang="en-US" i="1" dirty="0" smtClean="0"/>
              <a:t>exempts categories of agreements </a:t>
            </a:r>
            <a:r>
              <a:rPr lang="nl-NL" altLang="en-US" dirty="0" smtClean="0"/>
              <a:t>from the prohibition</a:t>
            </a:r>
          </a:p>
          <a:p>
            <a:pPr lvl="1" eaLnBrk="1" hangingPunct="1"/>
            <a:r>
              <a:rPr lang="nl-NL" altLang="en-US" dirty="0" smtClean="0">
                <a:solidFill>
                  <a:srgbClr val="FF0000"/>
                </a:solidFill>
              </a:rPr>
              <a:t>Ex post justification assessment: individual exception on the basis of Article 101(3) TFEU</a:t>
            </a:r>
          </a:p>
        </p:txBody>
      </p:sp>
      <p:sp>
        <p:nvSpPr>
          <p:cNvPr id="2" name="Slide Number Placeholder 1"/>
          <p:cNvSpPr>
            <a:spLocks noGrp="1"/>
          </p:cNvSpPr>
          <p:nvPr>
            <p:ph type="sldNum" sz="quarter" idx="12"/>
          </p:nvPr>
        </p:nvSpPr>
        <p:spPr/>
        <p:txBody>
          <a:bodyPr/>
          <a:lstStyle/>
          <a:p>
            <a:fld id="{0BCD3857-CBFF-4A6B-9B45-662CE87D1B25}" type="slidenum">
              <a:rPr lang="en-GB" smtClean="0"/>
              <a:t>103</a:t>
            </a:fld>
            <a:endParaRPr lang="en-GB"/>
          </a:p>
        </p:txBody>
      </p:sp>
    </p:spTree>
    <p:extLst>
      <p:ext uri="{BB962C8B-B14F-4D97-AF65-F5344CB8AC3E}">
        <p14:creationId xmlns:p14="http://schemas.microsoft.com/office/powerpoint/2010/main" val="23183085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nl-NL" altLang="en-US" smtClean="0"/>
              <a:t>Individual exceptions</a:t>
            </a:r>
          </a:p>
        </p:txBody>
      </p:sp>
      <p:sp>
        <p:nvSpPr>
          <p:cNvPr id="3" name="Content Placeholder 2"/>
          <p:cNvSpPr>
            <a:spLocks noGrp="1"/>
          </p:cNvSpPr>
          <p:nvPr>
            <p:ph idx="1"/>
          </p:nvPr>
        </p:nvSpPr>
        <p:spPr/>
        <p:txBody>
          <a:bodyPr>
            <a:normAutofit lnSpcReduction="10000"/>
          </a:bodyPr>
          <a:lstStyle/>
          <a:p>
            <a:pPr eaLnBrk="1" hangingPunct="1"/>
            <a:r>
              <a:rPr lang="nl-NL" altLang="en-US" smtClean="0"/>
              <a:t>Article 101(3) TFEU</a:t>
            </a:r>
          </a:p>
          <a:p>
            <a:pPr eaLnBrk="1" hangingPunct="1"/>
            <a:r>
              <a:rPr lang="nl-NL" altLang="en-US" smtClean="0"/>
              <a:t>Individual, administrative or judicial decision that Article 101(1) does not apply</a:t>
            </a:r>
          </a:p>
          <a:p>
            <a:pPr lvl="1" eaLnBrk="1" hangingPunct="1"/>
            <a:r>
              <a:rPr lang="nl-NL" altLang="en-US" smtClean="0"/>
              <a:t>Previously no direct effect: notification to the Commission (Regulation 17/62)</a:t>
            </a:r>
          </a:p>
          <a:p>
            <a:pPr lvl="1" eaLnBrk="1" hangingPunct="1"/>
            <a:r>
              <a:rPr lang="nl-NL" altLang="en-US" smtClean="0"/>
              <a:t>Direct effect since 1 May 2004 (no longer any notification possible !)</a:t>
            </a:r>
          </a:p>
          <a:p>
            <a:pPr lvl="1" eaLnBrk="1" hangingPunct="1"/>
            <a:r>
              <a:rPr lang="nl-NL" altLang="en-US" i="1" smtClean="0"/>
              <a:t>Self-Assessment</a:t>
            </a:r>
            <a:endParaRPr lang="nl-NL" altLang="en-US" smtClean="0"/>
          </a:p>
          <a:p>
            <a:pPr eaLnBrk="1" hangingPunct="1"/>
            <a:r>
              <a:rPr lang="nl-NL" altLang="en-US" smtClean="0"/>
              <a:t>Benefits of agreement and/or practice outweigh anticompetitive object/effect</a:t>
            </a:r>
          </a:p>
          <a:p>
            <a:pPr eaLnBrk="1" hangingPunct="1"/>
            <a:r>
              <a:rPr lang="nl-NL" altLang="en-US" smtClean="0"/>
              <a:t>Commission guidelines on Art. 101(3)</a:t>
            </a:r>
          </a:p>
        </p:txBody>
      </p:sp>
      <p:sp>
        <p:nvSpPr>
          <p:cNvPr id="2" name="Slide Number Placeholder 1"/>
          <p:cNvSpPr>
            <a:spLocks noGrp="1"/>
          </p:cNvSpPr>
          <p:nvPr>
            <p:ph type="sldNum" sz="quarter" idx="12"/>
          </p:nvPr>
        </p:nvSpPr>
        <p:spPr/>
        <p:txBody>
          <a:bodyPr/>
          <a:lstStyle/>
          <a:p>
            <a:fld id="{0BCD3857-CBFF-4A6B-9B45-662CE87D1B25}" type="slidenum">
              <a:rPr lang="en-GB" smtClean="0"/>
              <a:t>104</a:t>
            </a:fld>
            <a:endParaRPr lang="en-GB"/>
          </a:p>
        </p:txBody>
      </p:sp>
    </p:spTree>
    <p:extLst>
      <p:ext uri="{BB962C8B-B14F-4D97-AF65-F5344CB8AC3E}">
        <p14:creationId xmlns:p14="http://schemas.microsoft.com/office/powerpoint/2010/main" val="14325138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hangingPunct="1"/>
            <a:r>
              <a:rPr lang="nl-NL" altLang="en-US" smtClean="0"/>
              <a:t>Individual exceptions</a:t>
            </a:r>
          </a:p>
        </p:txBody>
      </p:sp>
      <p:sp>
        <p:nvSpPr>
          <p:cNvPr id="3" name="Content Placeholder 2"/>
          <p:cNvSpPr>
            <a:spLocks noGrp="1"/>
          </p:cNvSpPr>
          <p:nvPr>
            <p:ph idx="1"/>
          </p:nvPr>
        </p:nvSpPr>
        <p:spPr/>
        <p:txBody>
          <a:bodyPr>
            <a:normAutofit fontScale="92500" lnSpcReduction="10000"/>
          </a:bodyPr>
          <a:lstStyle/>
          <a:p>
            <a:pPr eaLnBrk="1" hangingPunct="1"/>
            <a:r>
              <a:rPr lang="nl-NL" altLang="en-US" dirty="0" smtClean="0"/>
              <a:t>Article 101(3) TFEU conditions</a:t>
            </a:r>
          </a:p>
          <a:p>
            <a:pPr lvl="1" eaLnBrk="1" hangingPunct="1"/>
            <a:r>
              <a:rPr lang="nl-NL" altLang="en-US" dirty="0" smtClean="0"/>
              <a:t>Two positive conditions</a:t>
            </a:r>
          </a:p>
          <a:p>
            <a:pPr lvl="2" eaLnBrk="1" hangingPunct="1"/>
            <a:r>
              <a:rPr lang="nl-NL" altLang="en-US" dirty="0" smtClean="0"/>
              <a:t>Contribution to improving production/distribution or technical and economic progress</a:t>
            </a:r>
          </a:p>
          <a:p>
            <a:pPr lvl="2" eaLnBrk="1" hangingPunct="1"/>
            <a:r>
              <a:rPr lang="nl-NL" altLang="en-US" dirty="0" smtClean="0"/>
              <a:t>Allowing consumers a fair share of benefits</a:t>
            </a:r>
          </a:p>
          <a:p>
            <a:pPr lvl="1" eaLnBrk="1" hangingPunct="1"/>
            <a:r>
              <a:rPr lang="nl-NL" altLang="en-US" dirty="0" smtClean="0"/>
              <a:t>Two negative conditions</a:t>
            </a:r>
          </a:p>
          <a:p>
            <a:pPr lvl="2" eaLnBrk="1" hangingPunct="1"/>
            <a:r>
              <a:rPr lang="nl-NL" altLang="en-US" dirty="0" smtClean="0"/>
              <a:t>No imposition of non-indispensable restrictions</a:t>
            </a:r>
          </a:p>
          <a:p>
            <a:pPr lvl="2" eaLnBrk="1" hangingPunct="1"/>
            <a:r>
              <a:rPr lang="nl-NL" altLang="en-US" dirty="0" smtClean="0"/>
              <a:t>No elimination of competition in respect of substantial part of products in question</a:t>
            </a:r>
          </a:p>
          <a:p>
            <a:pPr lvl="1" eaLnBrk="1" hangingPunct="1"/>
            <a:r>
              <a:rPr lang="nl-NL" altLang="en-US" dirty="0" smtClean="0"/>
              <a:t>Room for non-economic public policy objectives?</a:t>
            </a:r>
          </a:p>
          <a:p>
            <a:pPr lvl="2" eaLnBrk="1" hangingPunct="1"/>
            <a:r>
              <a:rPr lang="nl-NL" altLang="en-US" dirty="0" smtClean="0"/>
              <a:t>Environmental protection</a:t>
            </a:r>
          </a:p>
          <a:p>
            <a:pPr lvl="2" eaLnBrk="1" hangingPunct="1"/>
            <a:r>
              <a:rPr lang="nl-NL" altLang="en-US" dirty="0" smtClean="0"/>
              <a:t>Sustainable development</a:t>
            </a:r>
          </a:p>
          <a:p>
            <a:pPr lvl="2" eaLnBrk="1" hangingPunct="1"/>
            <a:r>
              <a:rPr lang="nl-NL" altLang="en-US" dirty="0" smtClean="0"/>
              <a:t>Maintaining cultural diversity?</a:t>
            </a:r>
          </a:p>
          <a:p>
            <a:pPr lvl="2" eaLnBrk="1" hangingPunct="1"/>
            <a:r>
              <a:rPr lang="nl-NL" altLang="en-US" dirty="0" smtClean="0"/>
              <a:t>…?</a:t>
            </a:r>
          </a:p>
        </p:txBody>
      </p:sp>
      <p:sp>
        <p:nvSpPr>
          <p:cNvPr id="2" name="Slide Number Placeholder 1"/>
          <p:cNvSpPr>
            <a:spLocks noGrp="1"/>
          </p:cNvSpPr>
          <p:nvPr>
            <p:ph type="sldNum" sz="quarter" idx="12"/>
          </p:nvPr>
        </p:nvSpPr>
        <p:spPr/>
        <p:txBody>
          <a:bodyPr/>
          <a:lstStyle/>
          <a:p>
            <a:fld id="{0BCD3857-CBFF-4A6B-9B45-662CE87D1B25}" type="slidenum">
              <a:rPr lang="en-GB" smtClean="0"/>
              <a:t>105</a:t>
            </a:fld>
            <a:endParaRPr lang="en-GB"/>
          </a:p>
        </p:txBody>
      </p:sp>
    </p:spTree>
    <p:extLst>
      <p:ext uri="{BB962C8B-B14F-4D97-AF65-F5344CB8AC3E}">
        <p14:creationId xmlns:p14="http://schemas.microsoft.com/office/powerpoint/2010/main" val="23970090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National pendant</a:t>
            </a:r>
            <a:endParaRPr lang="en-GB" dirty="0"/>
          </a:p>
        </p:txBody>
      </p:sp>
      <p:sp>
        <p:nvSpPr>
          <p:cNvPr id="3" name="Content Placeholder 2"/>
          <p:cNvSpPr>
            <a:spLocks noGrp="1"/>
          </p:cNvSpPr>
          <p:nvPr>
            <p:ph idx="1"/>
          </p:nvPr>
        </p:nvSpPr>
        <p:spPr/>
        <p:txBody>
          <a:bodyPr>
            <a:normAutofit fontScale="70000" lnSpcReduction="20000"/>
          </a:bodyPr>
          <a:lstStyle/>
          <a:p>
            <a:r>
              <a:rPr lang="fr-FR" dirty="0" err="1" smtClean="0"/>
              <a:t>I.-Ne</a:t>
            </a:r>
            <a:r>
              <a:rPr lang="fr-FR" dirty="0" smtClean="0"/>
              <a:t> sont pas soumises aux dispositions [de l’article L.420-1] les pratiques : </a:t>
            </a:r>
          </a:p>
          <a:p>
            <a:pPr lvl="1"/>
            <a:r>
              <a:rPr lang="fr-FR" dirty="0" smtClean="0"/>
              <a:t>1° Qui résultent de l'application d'un texte législatif ou d'un texte réglementaire pris pour son application ; </a:t>
            </a:r>
          </a:p>
          <a:p>
            <a:pPr lvl="1"/>
            <a:r>
              <a:rPr lang="fr-FR" dirty="0" smtClean="0"/>
              <a:t>2° Dont les auteurs peuvent justifier qu'elles ont pour effet d'assurer un progrès économique, y compris par la création ou le maintien d'emplois, et qu'elles réservent aux utilisateurs une partie équitable du profit qui en résulte, sans donner aux entreprises intéressées la possibilité d'éliminer la concurrence pour une partie substantielle des produits en cause. Ces pratiques qui peuvent consister à organiser, pour les produits agricoles ou d'origine agricole, sous une même marque ou enseigne, les volumes et la qualité de production ainsi que la politique commerciale, y compris en convenant d'un prix de cession commun ne doivent imposer des restrictions à la concurrence, que dans la mesure où elles sont indispensables pour atteindre cet objectif de progrès. </a:t>
            </a:r>
          </a:p>
          <a:p>
            <a:r>
              <a:rPr lang="fr-FR" dirty="0" err="1" smtClean="0"/>
              <a:t>II.-Certaines</a:t>
            </a:r>
            <a:r>
              <a:rPr lang="fr-FR" dirty="0" smtClean="0"/>
              <a:t> catégories d'accords ou certains accords, notamment lorsqu'ils ont pour objet d'améliorer la gestion des entreprises moyennes ou petites, peuvent être reconnus comme satisfaisant à ces conditions par décret pris après avis conforme de l'Autorité de la concurrence. </a:t>
            </a:r>
          </a:p>
          <a:p>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106</a:t>
            </a:fld>
            <a:endParaRPr lang="en-GB"/>
          </a:p>
        </p:txBody>
      </p:sp>
    </p:spTree>
    <p:extLst>
      <p:ext uri="{BB962C8B-B14F-4D97-AF65-F5344CB8AC3E}">
        <p14:creationId xmlns:p14="http://schemas.microsoft.com/office/powerpoint/2010/main" val="15900595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Individual</a:t>
            </a:r>
            <a:r>
              <a:rPr lang="fr-BE" dirty="0" smtClean="0"/>
              <a:t> exceptions</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err="1" smtClean="0"/>
              <a:t>Consten</a:t>
            </a:r>
            <a:r>
              <a:rPr lang="fr-BE" i="1" dirty="0" smtClean="0"/>
              <a:t> and Grundig</a:t>
            </a:r>
            <a:endParaRPr lang="en-GB" dirty="0"/>
          </a:p>
        </p:txBody>
      </p:sp>
      <p:pic>
        <p:nvPicPr>
          <p:cNvPr id="4" name="Picture 3" descr="Image result for grundig"/>
          <p:cNvPicPr/>
          <p:nvPr/>
        </p:nvPicPr>
        <p:blipFill>
          <a:blip r:embed="rId2">
            <a:extLst>
              <a:ext uri="{28A0092B-C50C-407E-A947-70E740481C1C}">
                <a14:useLocalDpi xmlns:a14="http://schemas.microsoft.com/office/drawing/2010/main" val="0"/>
              </a:ext>
            </a:extLst>
          </a:blip>
          <a:srcRect/>
          <a:stretch>
            <a:fillRect/>
          </a:stretch>
        </p:blipFill>
        <p:spPr bwMode="auto">
          <a:xfrm>
            <a:off x="3282555" y="3053955"/>
            <a:ext cx="2807494" cy="2807494"/>
          </a:xfrm>
          <a:prstGeom prst="rect">
            <a:avLst/>
          </a:prstGeom>
          <a:noFill/>
          <a:ln>
            <a:noFill/>
          </a:ln>
        </p:spPr>
      </p:pic>
      <p:sp>
        <p:nvSpPr>
          <p:cNvPr id="5" name="Slide Number Placeholder 4"/>
          <p:cNvSpPr>
            <a:spLocks noGrp="1"/>
          </p:cNvSpPr>
          <p:nvPr>
            <p:ph type="sldNum" sz="quarter" idx="12"/>
          </p:nvPr>
        </p:nvSpPr>
        <p:spPr/>
        <p:txBody>
          <a:bodyPr/>
          <a:lstStyle/>
          <a:p>
            <a:fld id="{0BCD3857-CBFF-4A6B-9B45-662CE87D1B25}" type="slidenum">
              <a:rPr lang="en-GB" smtClean="0"/>
              <a:t>107</a:t>
            </a:fld>
            <a:endParaRPr lang="en-GB"/>
          </a:p>
        </p:txBody>
      </p:sp>
    </p:spTree>
    <p:extLst>
      <p:ext uri="{BB962C8B-B14F-4D97-AF65-F5344CB8AC3E}">
        <p14:creationId xmlns:p14="http://schemas.microsoft.com/office/powerpoint/2010/main" val="5532905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Individual</a:t>
            </a:r>
            <a:r>
              <a:rPr lang="fr-BE" dirty="0" smtClean="0"/>
              <a:t> exceptions</a:t>
            </a:r>
            <a:endParaRPr lang="en-GB" dirty="0"/>
          </a:p>
        </p:txBody>
      </p:sp>
      <p:sp>
        <p:nvSpPr>
          <p:cNvPr id="3" name="Content Placeholder 2"/>
          <p:cNvSpPr>
            <a:spLocks noGrp="1"/>
          </p:cNvSpPr>
          <p:nvPr>
            <p:ph idx="1"/>
          </p:nvPr>
        </p:nvSpPr>
        <p:spPr/>
        <p:txBody>
          <a:bodyPr>
            <a:normAutofit fontScale="92500" lnSpcReduction="10000"/>
          </a:bodyPr>
          <a:lstStyle/>
          <a:p>
            <a:r>
              <a:rPr lang="fr-BE" dirty="0" smtClean="0"/>
              <a:t>In practice, 2011 Commission guidelines on horizontal </a:t>
            </a:r>
            <a:r>
              <a:rPr lang="fr-BE" dirty="0" err="1" smtClean="0"/>
              <a:t>co-operation</a:t>
            </a:r>
            <a:r>
              <a:rPr lang="fr-BE" dirty="0" smtClean="0"/>
              <a:t> </a:t>
            </a:r>
            <a:r>
              <a:rPr lang="fr-BE" dirty="0" err="1" smtClean="0"/>
              <a:t>agreements</a:t>
            </a:r>
            <a:endParaRPr lang="fr-BE" dirty="0" smtClean="0"/>
          </a:p>
          <a:p>
            <a:pPr lvl="1"/>
            <a:endParaRPr lang="en-GB" dirty="0" smtClean="0"/>
          </a:p>
          <a:p>
            <a:pPr lvl="1"/>
            <a:r>
              <a:rPr lang="en-GB" dirty="0" smtClean="0"/>
              <a:t>A </a:t>
            </a:r>
            <a:r>
              <a:rPr lang="en-GB" dirty="0"/>
              <a:t>horizontal agreement may therefore decrease the parties’ decision-making independence and as a result increase the likelihood that they will coordinate their behaviour in order to reach a collusive outcome but it may also make coordination easier, more stable or more effective for parties that were already coordinating before, either by making the coordination more robust or by permitting them to achieve even higher </a:t>
            </a:r>
            <a:r>
              <a:rPr lang="en-GB" dirty="0" smtClean="0"/>
              <a:t>prices</a:t>
            </a:r>
          </a:p>
          <a:p>
            <a:pPr lvl="1"/>
            <a:endParaRPr lang="fr-BE" dirty="0" smtClean="0"/>
          </a:p>
          <a:p>
            <a:pPr lvl="1"/>
            <a:r>
              <a:rPr lang="fr-BE" dirty="0" smtClean="0"/>
              <a:t>Article 101(3) </a:t>
            </a:r>
            <a:r>
              <a:rPr lang="fr-BE" dirty="0" err="1" smtClean="0"/>
              <a:t>presented</a:t>
            </a:r>
            <a:r>
              <a:rPr lang="fr-BE" dirty="0" smtClean="0"/>
              <a:t> as a </a:t>
            </a:r>
            <a:r>
              <a:rPr lang="fr-BE" dirty="0" err="1" smtClean="0"/>
              <a:t>purely</a:t>
            </a:r>
            <a:r>
              <a:rPr lang="fr-BE" dirty="0" smtClean="0"/>
              <a:t> </a:t>
            </a:r>
            <a:r>
              <a:rPr lang="fr-BE" dirty="0" err="1" smtClean="0"/>
              <a:t>economic</a:t>
            </a:r>
            <a:r>
              <a:rPr lang="fr-BE" dirty="0" smtClean="0"/>
              <a:t> </a:t>
            </a:r>
            <a:r>
              <a:rPr lang="fr-BE" dirty="0" err="1" smtClean="0"/>
              <a:t>efficiencies</a:t>
            </a:r>
            <a:r>
              <a:rPr lang="fr-BE" dirty="0" smtClean="0"/>
              <a:t> test</a:t>
            </a:r>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108</a:t>
            </a:fld>
            <a:endParaRPr lang="en-GB"/>
          </a:p>
        </p:txBody>
      </p:sp>
    </p:spTree>
    <p:extLst>
      <p:ext uri="{BB962C8B-B14F-4D97-AF65-F5344CB8AC3E}">
        <p14:creationId xmlns:p14="http://schemas.microsoft.com/office/powerpoint/2010/main" val="25087966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Individual</a:t>
            </a:r>
            <a:r>
              <a:rPr lang="fr-BE" dirty="0" smtClean="0"/>
              <a:t> exceptions</a:t>
            </a:r>
            <a:endParaRPr lang="en-GB" dirty="0"/>
          </a:p>
        </p:txBody>
      </p:sp>
      <p:sp>
        <p:nvSpPr>
          <p:cNvPr id="3" name="Content Placeholder 2"/>
          <p:cNvSpPr>
            <a:spLocks noGrp="1"/>
          </p:cNvSpPr>
          <p:nvPr>
            <p:ph idx="1"/>
          </p:nvPr>
        </p:nvSpPr>
        <p:spPr/>
        <p:txBody>
          <a:bodyPr>
            <a:normAutofit lnSpcReduction="10000"/>
          </a:bodyPr>
          <a:lstStyle/>
          <a:p>
            <a:r>
              <a:rPr lang="fr-BE" dirty="0" smtClean="0"/>
              <a:t>In practice, 2010 Commission guidelines on vertical </a:t>
            </a:r>
            <a:r>
              <a:rPr lang="fr-BE" dirty="0" err="1" smtClean="0"/>
              <a:t>agreements</a:t>
            </a:r>
            <a:endParaRPr lang="fr-BE" dirty="0" smtClean="0"/>
          </a:p>
          <a:p>
            <a:pPr lvl="1"/>
            <a:endParaRPr lang="en-GB" dirty="0" smtClean="0"/>
          </a:p>
          <a:p>
            <a:pPr lvl="1"/>
            <a:r>
              <a:rPr lang="en-GB" dirty="0" smtClean="0"/>
              <a:t>Recital 6: for </a:t>
            </a:r>
            <a:r>
              <a:rPr lang="en-GB" dirty="0"/>
              <a:t>most vertical restraints, competition concerns </a:t>
            </a:r>
            <a:r>
              <a:rPr lang="en-GB" dirty="0" smtClean="0"/>
              <a:t>can only </a:t>
            </a:r>
            <a:r>
              <a:rPr lang="en-GB" dirty="0"/>
              <a:t>arise if there is insufficient competition at one or </a:t>
            </a:r>
            <a:r>
              <a:rPr lang="en-GB" dirty="0" smtClean="0"/>
              <a:t>more </a:t>
            </a:r>
            <a:r>
              <a:rPr lang="en-GB" dirty="0"/>
              <a:t>levels of trade, that is, if there is some degree of </a:t>
            </a:r>
            <a:r>
              <a:rPr lang="en-GB" dirty="0" smtClean="0"/>
              <a:t>market </a:t>
            </a:r>
            <a:r>
              <a:rPr lang="en-GB" dirty="0"/>
              <a:t>power at the level of the supplier or the buyer or </a:t>
            </a:r>
            <a:r>
              <a:rPr lang="en-GB" dirty="0" smtClean="0"/>
              <a:t>at </a:t>
            </a:r>
            <a:r>
              <a:rPr lang="en-GB" dirty="0"/>
              <a:t>both levels. Vertical restraints are generally less </a:t>
            </a:r>
            <a:r>
              <a:rPr lang="en-GB" dirty="0" smtClean="0"/>
              <a:t>harmful </a:t>
            </a:r>
            <a:r>
              <a:rPr lang="en-GB" dirty="0"/>
              <a:t>than horizontal restraints and may provide </a:t>
            </a:r>
            <a:r>
              <a:rPr lang="en-GB" dirty="0" smtClean="0"/>
              <a:t>substantial </a:t>
            </a:r>
            <a:r>
              <a:rPr lang="en-GB" dirty="0"/>
              <a:t>scope for </a:t>
            </a:r>
            <a:r>
              <a:rPr lang="en-GB" dirty="0" smtClean="0"/>
              <a:t>efficiencies</a:t>
            </a:r>
          </a:p>
          <a:p>
            <a:pPr lvl="1"/>
            <a:endParaRPr lang="fr-BE" dirty="0"/>
          </a:p>
          <a:p>
            <a:pPr lvl="1"/>
            <a:r>
              <a:rPr lang="fr-BE" dirty="0" err="1" smtClean="0"/>
              <a:t>Clear</a:t>
            </a:r>
            <a:r>
              <a:rPr lang="fr-BE" dirty="0" smtClean="0"/>
              <a:t> focus on </a:t>
            </a:r>
            <a:r>
              <a:rPr lang="fr-BE" dirty="0" err="1" smtClean="0"/>
              <a:t>balancing</a:t>
            </a:r>
            <a:r>
              <a:rPr lang="fr-BE" dirty="0" smtClean="0"/>
              <a:t> anti-</a:t>
            </a:r>
            <a:r>
              <a:rPr lang="fr-BE" dirty="0" err="1" smtClean="0"/>
              <a:t>competitive</a:t>
            </a:r>
            <a:r>
              <a:rPr lang="fr-BE" dirty="0" smtClean="0"/>
              <a:t> and pro-</a:t>
            </a:r>
            <a:r>
              <a:rPr lang="fr-BE" dirty="0" err="1" smtClean="0"/>
              <a:t>competitive</a:t>
            </a:r>
            <a:r>
              <a:rPr lang="fr-BE" dirty="0" smtClean="0"/>
              <a:t> </a:t>
            </a:r>
            <a:r>
              <a:rPr lang="fr-BE" i="1" dirty="0" err="1" smtClean="0"/>
              <a:t>effects</a:t>
            </a:r>
            <a:r>
              <a:rPr lang="fr-BE" dirty="0" smtClean="0"/>
              <a:t> of vertical </a:t>
            </a:r>
            <a:r>
              <a:rPr lang="fr-BE" dirty="0" err="1" smtClean="0"/>
              <a:t>agreements</a:t>
            </a:r>
            <a:endParaRPr lang="en-GB" dirty="0"/>
          </a:p>
          <a:p>
            <a:pPr lvl="1"/>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109</a:t>
            </a:fld>
            <a:endParaRPr lang="en-GB"/>
          </a:p>
        </p:txBody>
      </p:sp>
    </p:spTree>
    <p:extLst>
      <p:ext uri="{BB962C8B-B14F-4D97-AF65-F5344CB8AC3E}">
        <p14:creationId xmlns:p14="http://schemas.microsoft.com/office/powerpoint/2010/main" val="2733497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This class</a:t>
            </a:r>
            <a:endParaRPr lang="en-GB" dirty="0"/>
          </a:p>
        </p:txBody>
      </p:sp>
      <p:sp>
        <p:nvSpPr>
          <p:cNvPr id="3" name="Content Placeholder 2"/>
          <p:cNvSpPr>
            <a:spLocks noGrp="1"/>
          </p:cNvSpPr>
          <p:nvPr>
            <p:ph idx="1"/>
          </p:nvPr>
        </p:nvSpPr>
        <p:spPr/>
        <p:txBody>
          <a:bodyPr>
            <a:normAutofit/>
          </a:bodyPr>
          <a:lstStyle/>
          <a:p>
            <a:r>
              <a:rPr lang="fr-BE" dirty="0" err="1" smtClean="0"/>
              <a:t>What</a:t>
            </a:r>
            <a:r>
              <a:rPr lang="fr-BE" dirty="0" smtClean="0"/>
              <a:t> </a:t>
            </a:r>
            <a:r>
              <a:rPr lang="fr-BE" dirty="0" err="1" smtClean="0"/>
              <a:t>is</a:t>
            </a:r>
            <a:r>
              <a:rPr lang="fr-BE" dirty="0" smtClean="0"/>
              <a:t> </a:t>
            </a:r>
            <a:r>
              <a:rPr lang="fr-BE" dirty="0" err="1" smtClean="0"/>
              <a:t>competition</a:t>
            </a:r>
            <a:r>
              <a:rPr lang="fr-BE" dirty="0" smtClean="0"/>
              <a:t> </a:t>
            </a:r>
            <a:r>
              <a:rPr lang="fr-BE" dirty="0" err="1" smtClean="0"/>
              <a:t>law</a:t>
            </a:r>
            <a:r>
              <a:rPr lang="fr-BE" dirty="0" smtClean="0"/>
              <a:t>?</a:t>
            </a:r>
          </a:p>
          <a:p>
            <a:pPr lvl="1"/>
            <a:r>
              <a:rPr lang="fr-BE" dirty="0" err="1" smtClean="0"/>
              <a:t>Competition</a:t>
            </a:r>
            <a:endParaRPr lang="fr-BE" dirty="0" smtClean="0"/>
          </a:p>
          <a:p>
            <a:pPr lvl="1"/>
            <a:r>
              <a:rPr lang="fr-BE" dirty="0" err="1" smtClean="0"/>
              <a:t>Competition</a:t>
            </a:r>
            <a:r>
              <a:rPr lang="fr-BE" dirty="0" smtClean="0"/>
              <a:t> </a:t>
            </a:r>
            <a:r>
              <a:rPr lang="fr-BE" dirty="0" err="1" smtClean="0"/>
              <a:t>law</a:t>
            </a:r>
            <a:endParaRPr lang="fr-BE" dirty="0" smtClean="0"/>
          </a:p>
          <a:p>
            <a:pPr lvl="1"/>
            <a:r>
              <a:rPr lang="fr-BE" dirty="0" smtClean="0"/>
              <a:t>EU </a:t>
            </a:r>
            <a:r>
              <a:rPr lang="fr-BE" dirty="0" err="1" smtClean="0"/>
              <a:t>competition</a:t>
            </a:r>
            <a:r>
              <a:rPr lang="fr-BE" dirty="0" smtClean="0"/>
              <a:t> </a:t>
            </a:r>
            <a:r>
              <a:rPr lang="fr-BE" dirty="0" err="1" smtClean="0"/>
              <a:t>law</a:t>
            </a:r>
            <a:endParaRPr lang="fr-BE" dirty="0" smtClean="0"/>
          </a:p>
          <a:p>
            <a:pPr lvl="1"/>
            <a:r>
              <a:rPr lang="fr-BE" dirty="0" smtClean="0"/>
              <a:t>Scope of application of EU </a:t>
            </a:r>
            <a:r>
              <a:rPr lang="fr-BE" dirty="0" err="1" smtClean="0"/>
              <a:t>competition</a:t>
            </a:r>
            <a:r>
              <a:rPr lang="fr-BE" dirty="0" smtClean="0"/>
              <a:t> </a:t>
            </a:r>
            <a:r>
              <a:rPr lang="fr-BE" dirty="0" err="1" smtClean="0"/>
              <a:t>law</a:t>
            </a:r>
            <a:endParaRPr lang="en-GB" dirty="0" smtClean="0"/>
          </a:p>
          <a:p>
            <a:endParaRPr lang="fr-BE" dirty="0" smtClean="0"/>
          </a:p>
        </p:txBody>
      </p:sp>
      <p:sp>
        <p:nvSpPr>
          <p:cNvPr id="4" name="Slide Number Placeholder 3"/>
          <p:cNvSpPr>
            <a:spLocks noGrp="1"/>
          </p:cNvSpPr>
          <p:nvPr>
            <p:ph type="sldNum" sz="quarter" idx="12"/>
          </p:nvPr>
        </p:nvSpPr>
        <p:spPr/>
        <p:txBody>
          <a:bodyPr/>
          <a:lstStyle/>
          <a:p>
            <a:fld id="{FE9A9529-9AF4-4E30-B728-268296170A83}" type="slidenum">
              <a:rPr lang="en-GB" smtClean="0"/>
              <a:t>11</a:t>
            </a:fld>
            <a:endParaRPr lang="en-GB"/>
          </a:p>
        </p:txBody>
      </p:sp>
    </p:spTree>
    <p:extLst>
      <p:ext uri="{BB962C8B-B14F-4D97-AF65-F5344CB8AC3E}">
        <p14:creationId xmlns:p14="http://schemas.microsoft.com/office/powerpoint/2010/main" val="356859851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sp>
        <p:nvSpPr>
          <p:cNvPr id="6" name="AutoShape 5"/>
          <p:cNvSpPr>
            <a:spLocks noChangeArrowheads="1"/>
          </p:cNvSpPr>
          <p:nvPr/>
        </p:nvSpPr>
        <p:spPr bwMode="auto">
          <a:xfrm>
            <a:off x="771489" y="3021054"/>
            <a:ext cx="1934438" cy="49482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Agreement?</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826525" y="2015249"/>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647014" y="1951091"/>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7" name="AutoShape 5"/>
          <p:cNvSpPr>
            <a:spLocks noChangeArrowheads="1"/>
          </p:cNvSpPr>
          <p:nvPr/>
        </p:nvSpPr>
        <p:spPr bwMode="auto">
          <a:xfrm>
            <a:off x="3626297" y="3008442"/>
            <a:ext cx="2007659" cy="510353"/>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Decision by an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association of undertakings?</a:t>
            </a:r>
          </a:p>
        </p:txBody>
      </p:sp>
      <p:sp>
        <p:nvSpPr>
          <p:cNvPr id="28" name="AutoShape 5"/>
          <p:cNvSpPr>
            <a:spLocks noChangeArrowheads="1"/>
          </p:cNvSpPr>
          <p:nvPr/>
        </p:nvSpPr>
        <p:spPr bwMode="auto">
          <a:xfrm>
            <a:off x="6451750" y="2989453"/>
            <a:ext cx="1971446" cy="52934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Concerted practice</a:t>
            </a:r>
          </a:p>
        </p:txBody>
      </p:sp>
      <p:cxnSp>
        <p:nvCxnSpPr>
          <p:cNvPr id="30"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 Box 11"/>
          <p:cNvSpPr txBox="1">
            <a:spLocks noChangeArrowheads="1"/>
          </p:cNvSpPr>
          <p:nvPr/>
        </p:nvSpPr>
        <p:spPr bwMode="auto">
          <a:xfrm>
            <a:off x="3099776" y="26899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33" name="AutoShape 26"/>
          <p:cNvCxnSpPr>
            <a:cxnSpLocks noChangeShapeType="1"/>
            <a:stCxn id="6" idx="3"/>
            <a:endCxn id="27" idx="1"/>
          </p:cNvCxnSpPr>
          <p:nvPr/>
        </p:nvCxnSpPr>
        <p:spPr bwMode="auto">
          <a:xfrm flipV="1">
            <a:off x="2705927" y="3263618"/>
            <a:ext cx="920371" cy="484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a:stCxn id="27" idx="3"/>
            <a:endCxn id="28" idx="1"/>
          </p:cNvCxnSpPr>
          <p:nvPr/>
        </p:nvCxnSpPr>
        <p:spPr bwMode="auto">
          <a:xfrm flipV="1">
            <a:off x="5633956" y="3254125"/>
            <a:ext cx="817794" cy="94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Text Box 11"/>
          <p:cNvSpPr txBox="1">
            <a:spLocks noChangeArrowheads="1"/>
          </p:cNvSpPr>
          <p:nvPr/>
        </p:nvSpPr>
        <p:spPr bwMode="auto">
          <a:xfrm>
            <a:off x="2866297" y="331950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38" name="Text Box 11"/>
          <p:cNvSpPr txBox="1">
            <a:spLocks noChangeArrowheads="1"/>
          </p:cNvSpPr>
          <p:nvPr/>
        </p:nvSpPr>
        <p:spPr bwMode="auto">
          <a:xfrm>
            <a:off x="2913035" y="4219955"/>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0" name="Elbow Connector 39"/>
          <p:cNvCxnSpPr>
            <a:stCxn id="28" idx="3"/>
            <a:endCxn id="20" idx="3"/>
          </p:cNvCxnSpPr>
          <p:nvPr/>
        </p:nvCxnSpPr>
        <p:spPr>
          <a:xfrm flipH="1" flipV="1">
            <a:off x="5505742" y="1207512"/>
            <a:ext cx="2917454" cy="2046613"/>
          </a:xfrm>
          <a:prstGeom prst="bentConnector3">
            <a:avLst>
              <a:gd name="adj1" fmla="val -58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1"/>
          <p:cNvSpPr txBox="1">
            <a:spLocks noChangeArrowheads="1"/>
          </p:cNvSpPr>
          <p:nvPr/>
        </p:nvSpPr>
        <p:spPr bwMode="auto">
          <a:xfrm>
            <a:off x="8423197" y="218392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4" name="AutoShape 26"/>
          <p:cNvCxnSpPr>
            <a:cxnSpLocks noChangeShapeType="1"/>
          </p:cNvCxnSpPr>
          <p:nvPr/>
        </p:nvCxnSpPr>
        <p:spPr bwMode="auto">
          <a:xfrm flipH="1">
            <a:off x="1725444" y="3589378"/>
            <a:ext cx="1" cy="58250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26"/>
          <p:cNvCxnSpPr>
            <a:cxnSpLocks noChangeShapeType="1"/>
          </p:cNvCxnSpPr>
          <p:nvPr/>
        </p:nvCxnSpPr>
        <p:spPr bwMode="auto">
          <a:xfrm flipH="1">
            <a:off x="2743012" y="3540062"/>
            <a:ext cx="898451" cy="617595"/>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AutoShape 26"/>
          <p:cNvCxnSpPr>
            <a:cxnSpLocks noChangeShapeType="1"/>
          </p:cNvCxnSpPr>
          <p:nvPr/>
        </p:nvCxnSpPr>
        <p:spPr bwMode="auto">
          <a:xfrm flipH="1">
            <a:off x="2832153" y="3526115"/>
            <a:ext cx="3681499" cy="63154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2" name="AutoShape 5"/>
          <p:cNvSpPr>
            <a:spLocks noChangeArrowheads="1"/>
          </p:cNvSpPr>
          <p:nvPr/>
        </p:nvSpPr>
        <p:spPr bwMode="auto">
          <a:xfrm>
            <a:off x="771489" y="4171886"/>
            <a:ext cx="2031769" cy="51966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Restriction by object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prohibited in principle</a:t>
            </a:r>
          </a:p>
        </p:txBody>
      </p:sp>
      <p:sp>
        <p:nvSpPr>
          <p:cNvPr id="54" name="Text Box 11"/>
          <p:cNvSpPr txBox="1">
            <a:spLocks noChangeArrowheads="1"/>
          </p:cNvSpPr>
          <p:nvPr/>
        </p:nvSpPr>
        <p:spPr bwMode="auto">
          <a:xfrm>
            <a:off x="1725445" y="3702027"/>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5" name="Text Box 11"/>
          <p:cNvSpPr txBox="1">
            <a:spLocks noChangeArrowheads="1"/>
          </p:cNvSpPr>
          <p:nvPr/>
        </p:nvSpPr>
        <p:spPr bwMode="auto">
          <a:xfrm>
            <a:off x="2654301" y="36888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6" name="Text Box 11"/>
          <p:cNvSpPr txBox="1">
            <a:spLocks noChangeArrowheads="1"/>
          </p:cNvSpPr>
          <p:nvPr/>
        </p:nvSpPr>
        <p:spPr bwMode="auto">
          <a:xfrm>
            <a:off x="4288459" y="3619965"/>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57" name="AutoShape 26"/>
          <p:cNvCxnSpPr>
            <a:cxnSpLocks noChangeShapeType="1"/>
          </p:cNvCxnSpPr>
          <p:nvPr/>
        </p:nvCxnSpPr>
        <p:spPr bwMode="auto">
          <a:xfrm flipH="1">
            <a:off x="2821765" y="4664989"/>
            <a:ext cx="816531" cy="45271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AutoShape 26"/>
          <p:cNvCxnSpPr>
            <a:cxnSpLocks noChangeShapeType="1"/>
          </p:cNvCxnSpPr>
          <p:nvPr/>
        </p:nvCxnSpPr>
        <p:spPr bwMode="auto">
          <a:xfrm flipV="1">
            <a:off x="2832153" y="4447125"/>
            <a:ext cx="753484" cy="366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11"/>
          <p:cNvSpPr txBox="1">
            <a:spLocks noChangeArrowheads="1"/>
          </p:cNvSpPr>
          <p:nvPr/>
        </p:nvSpPr>
        <p:spPr bwMode="auto">
          <a:xfrm>
            <a:off x="5652045" y="331643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0" name="AutoShape 5"/>
          <p:cNvSpPr>
            <a:spLocks noChangeArrowheads="1"/>
          </p:cNvSpPr>
          <p:nvPr/>
        </p:nvSpPr>
        <p:spPr bwMode="auto">
          <a:xfrm>
            <a:off x="3593613" y="4151777"/>
            <a:ext cx="2130357" cy="53935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8. Restriction by effect–</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 prohibited if appreciable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(not </a:t>
            </a:r>
            <a:r>
              <a:rPr lang="en-US" altLang="nl-NL" sz="1050" i="1" dirty="0">
                <a:latin typeface="Arial" panose="020B0604020202020204" pitchFamily="34" charset="0"/>
                <a:ea typeface="MS PGothic" panose="020B0600070205080204" pitchFamily="34" charset="-128"/>
                <a:cs typeface="Arial" panose="020B0604020202020204" pitchFamily="34" charset="0"/>
              </a:rPr>
              <a:t>de </a:t>
            </a:r>
            <a:r>
              <a:rPr lang="en-US" altLang="nl-NL" sz="1050" i="1" dirty="0" err="1">
                <a:latin typeface="Arial" panose="020B0604020202020204" pitchFamily="34" charset="0"/>
                <a:ea typeface="MS PGothic" panose="020B0600070205080204" pitchFamily="34" charset="-128"/>
                <a:cs typeface="Arial" panose="020B0604020202020204" pitchFamily="34" charset="0"/>
              </a:rPr>
              <a:t>minimis</a:t>
            </a:r>
            <a:r>
              <a:rPr lang="en-US" altLang="nl-NL" sz="1050" i="1" dirty="0">
                <a:latin typeface="Arial" panose="020B0604020202020204" pitchFamily="34" charset="0"/>
                <a:ea typeface="MS PGothic" panose="020B0600070205080204" pitchFamily="34" charset="-128"/>
                <a:cs typeface="Arial" panose="020B0604020202020204" pitchFamily="34" charset="0"/>
              </a:rPr>
              <a:t>)</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cxnSp>
        <p:nvCxnSpPr>
          <p:cNvPr id="70" name="AutoShape 26"/>
          <p:cNvCxnSpPr>
            <a:cxnSpLocks noChangeShapeType="1"/>
          </p:cNvCxnSpPr>
          <p:nvPr/>
        </p:nvCxnSpPr>
        <p:spPr bwMode="auto">
          <a:xfrm>
            <a:off x="5752866" y="4426280"/>
            <a:ext cx="693048" cy="632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11"/>
          <p:cNvSpPr txBox="1">
            <a:spLocks noChangeArrowheads="1"/>
          </p:cNvSpPr>
          <p:nvPr/>
        </p:nvSpPr>
        <p:spPr bwMode="auto">
          <a:xfrm>
            <a:off x="5736336" y="415696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72" name="AutoShape 5"/>
          <p:cNvSpPr>
            <a:spLocks noChangeArrowheads="1"/>
          </p:cNvSpPr>
          <p:nvPr/>
        </p:nvSpPr>
        <p:spPr bwMode="auto">
          <a:xfrm>
            <a:off x="6445915" y="4056622"/>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101(1) TFEU</a:t>
            </a:r>
          </a:p>
        </p:txBody>
      </p:sp>
      <p:cxnSp>
        <p:nvCxnSpPr>
          <p:cNvPr id="74" name="AutoShape 26"/>
          <p:cNvCxnSpPr>
            <a:cxnSpLocks noChangeShapeType="1"/>
          </p:cNvCxnSpPr>
          <p:nvPr/>
        </p:nvCxnSpPr>
        <p:spPr bwMode="auto">
          <a:xfrm flipH="1">
            <a:off x="1730597" y="4725009"/>
            <a:ext cx="1621" cy="3926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 name="AutoShape 5"/>
          <p:cNvSpPr>
            <a:spLocks noChangeArrowheads="1"/>
          </p:cNvSpPr>
          <p:nvPr/>
        </p:nvSpPr>
        <p:spPr bwMode="auto">
          <a:xfrm>
            <a:off x="590844" y="5145820"/>
            <a:ext cx="2308129" cy="44764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9. Block exemption?</a:t>
            </a:r>
          </a:p>
        </p:txBody>
      </p:sp>
      <p:sp>
        <p:nvSpPr>
          <p:cNvPr id="78" name="Text Box 11"/>
          <p:cNvSpPr txBox="1">
            <a:spLocks noChangeArrowheads="1"/>
          </p:cNvSpPr>
          <p:nvPr/>
        </p:nvSpPr>
        <p:spPr bwMode="auto">
          <a:xfrm>
            <a:off x="2821765" y="472728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9" name="Text Box 11"/>
          <p:cNvSpPr txBox="1">
            <a:spLocks noChangeArrowheads="1"/>
          </p:cNvSpPr>
          <p:nvPr/>
        </p:nvSpPr>
        <p:spPr bwMode="auto">
          <a:xfrm>
            <a:off x="1216149" y="4812393"/>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0" name="Elbow Connector 79"/>
          <p:cNvCxnSpPr/>
          <p:nvPr/>
        </p:nvCxnSpPr>
        <p:spPr>
          <a:xfrm rot="5400000" flipH="1" flipV="1">
            <a:off x="3269812" y="2349623"/>
            <a:ext cx="832715" cy="5654964"/>
          </a:xfrm>
          <a:prstGeom prst="bentConnector3">
            <a:avLst>
              <a:gd name="adj1" fmla="val -2058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 Box 11"/>
          <p:cNvSpPr txBox="1">
            <a:spLocks noChangeArrowheads="1"/>
          </p:cNvSpPr>
          <p:nvPr/>
        </p:nvSpPr>
        <p:spPr bwMode="auto">
          <a:xfrm>
            <a:off x="3403560" y="576639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5" name="AutoShape 26"/>
          <p:cNvCxnSpPr>
            <a:cxnSpLocks noChangeShapeType="1"/>
            <a:stCxn id="76" idx="3"/>
            <a:endCxn id="88" idx="1"/>
          </p:cNvCxnSpPr>
          <p:nvPr/>
        </p:nvCxnSpPr>
        <p:spPr bwMode="auto">
          <a:xfrm flipV="1">
            <a:off x="2898972" y="5348360"/>
            <a:ext cx="780603" cy="212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 name="Text Box 11"/>
          <p:cNvSpPr txBox="1">
            <a:spLocks noChangeArrowheads="1"/>
          </p:cNvSpPr>
          <p:nvPr/>
        </p:nvSpPr>
        <p:spPr bwMode="auto">
          <a:xfrm>
            <a:off x="2992218" y="509612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88" name="AutoShape 5"/>
          <p:cNvSpPr>
            <a:spLocks noChangeArrowheads="1"/>
          </p:cNvSpPr>
          <p:nvPr/>
        </p:nvSpPr>
        <p:spPr bwMode="auto">
          <a:xfrm>
            <a:off x="3679575" y="5062751"/>
            <a:ext cx="1961912" cy="57121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10. Article 101(3) exception?</a:t>
            </a:r>
          </a:p>
        </p:txBody>
      </p:sp>
      <p:cxnSp>
        <p:nvCxnSpPr>
          <p:cNvPr id="89" name="AutoShape 26"/>
          <p:cNvCxnSpPr>
            <a:cxnSpLocks noChangeShapeType="1"/>
          </p:cNvCxnSpPr>
          <p:nvPr/>
        </p:nvCxnSpPr>
        <p:spPr bwMode="auto">
          <a:xfrm flipV="1">
            <a:off x="5672090" y="4728427"/>
            <a:ext cx="850859" cy="39220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 name="Text Box 11"/>
          <p:cNvSpPr txBox="1">
            <a:spLocks noChangeArrowheads="1"/>
          </p:cNvSpPr>
          <p:nvPr/>
        </p:nvSpPr>
        <p:spPr bwMode="auto">
          <a:xfrm>
            <a:off x="5799730" y="469904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94" name="AutoShape 26"/>
          <p:cNvCxnSpPr>
            <a:cxnSpLocks noChangeShapeType="1"/>
          </p:cNvCxnSpPr>
          <p:nvPr/>
        </p:nvCxnSpPr>
        <p:spPr bwMode="auto">
          <a:xfrm flipV="1">
            <a:off x="5664758" y="5298575"/>
            <a:ext cx="1513423" cy="26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7" name="Text Box 11"/>
          <p:cNvSpPr txBox="1">
            <a:spLocks noChangeArrowheads="1"/>
          </p:cNvSpPr>
          <p:nvPr/>
        </p:nvSpPr>
        <p:spPr bwMode="auto">
          <a:xfrm>
            <a:off x="6572813" y="5292837"/>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98" name="AutoShape 5"/>
          <p:cNvSpPr>
            <a:spLocks noChangeArrowheads="1"/>
          </p:cNvSpPr>
          <p:nvPr/>
        </p:nvSpPr>
        <p:spPr bwMode="auto">
          <a:xfrm>
            <a:off x="7178181" y="4958120"/>
            <a:ext cx="1874380" cy="808276"/>
          </a:xfrm>
          <a:prstGeom prst="roundRect">
            <a:avLst>
              <a:gd name="adj" fmla="val 16667"/>
            </a:avLst>
          </a:prstGeom>
          <a:noFill/>
          <a:ln w="44450">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prohibited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subject to </a:t>
            </a:r>
            <a:r>
              <a:rPr lang="en-US" altLang="nl-NL" sz="1050" dirty="0" err="1">
                <a:latin typeface="Arial" panose="020B0604020202020204" pitchFamily="34" charset="0"/>
                <a:ea typeface="MS PGothic" panose="020B0600070205080204" pitchFamily="34" charset="-128"/>
                <a:cs typeface="Arial" panose="020B0604020202020204" pitchFamily="34" charset="0"/>
              </a:rPr>
              <a:t>voidness</a:t>
            </a:r>
            <a:r>
              <a:rPr lang="en-US" altLang="nl-NL" sz="1050" dirty="0">
                <a:latin typeface="Arial" panose="020B0604020202020204" pitchFamily="34" charset="0"/>
                <a:ea typeface="MS PGothic" panose="020B0600070205080204" pitchFamily="34" charset="-128"/>
                <a:cs typeface="Arial" panose="020B0604020202020204" pitchFamily="34" charset="0"/>
              </a:rPr>
              <a:t>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administrative fines</a:t>
            </a:r>
          </a:p>
        </p:txBody>
      </p:sp>
      <p:sp>
        <p:nvSpPr>
          <p:cNvPr id="4" name="Slide Number Placeholder 3"/>
          <p:cNvSpPr>
            <a:spLocks noGrp="1"/>
          </p:cNvSpPr>
          <p:nvPr>
            <p:ph type="sldNum" sz="quarter" idx="12"/>
          </p:nvPr>
        </p:nvSpPr>
        <p:spPr/>
        <p:txBody>
          <a:bodyPr/>
          <a:lstStyle/>
          <a:p>
            <a:fld id="{0BCD3857-CBFF-4A6B-9B45-662CE87D1B25}" type="slidenum">
              <a:rPr lang="en-GB" smtClean="0"/>
              <a:t>110</a:t>
            </a:fld>
            <a:endParaRPr lang="en-GB"/>
          </a:p>
        </p:txBody>
      </p:sp>
    </p:spTree>
    <p:extLst>
      <p:ext uri="{BB962C8B-B14F-4D97-AF65-F5344CB8AC3E}">
        <p14:creationId xmlns:p14="http://schemas.microsoft.com/office/powerpoint/2010/main" val="33271122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57214"/>
            <a:ext cx="7772400" cy="2387600"/>
          </a:xfrm>
        </p:spPr>
        <p:txBody>
          <a:bodyPr>
            <a:normAutofit/>
          </a:bodyPr>
          <a:lstStyle/>
          <a:p>
            <a:r>
              <a:rPr lang="fr-BE" dirty="0" smtClean="0"/>
              <a:t>Module II – Part IV</a:t>
            </a:r>
            <a:endParaRPr lang="en-GB" dirty="0"/>
          </a:p>
        </p:txBody>
      </p:sp>
      <p:sp>
        <p:nvSpPr>
          <p:cNvPr id="5" name="Subtitle 4"/>
          <p:cNvSpPr>
            <a:spLocks noGrp="1"/>
          </p:cNvSpPr>
          <p:nvPr>
            <p:ph type="subTitle" idx="1"/>
          </p:nvPr>
        </p:nvSpPr>
        <p:spPr>
          <a:xfrm>
            <a:off x="1143000" y="4670985"/>
            <a:ext cx="6858000" cy="1655762"/>
          </a:xfrm>
        </p:spPr>
        <p:txBody>
          <a:bodyPr/>
          <a:lstStyle/>
          <a:p>
            <a:r>
              <a:rPr lang="fr-BE" dirty="0" smtClean="0"/>
              <a:t>Article 101 TFEU (and Article 102 TFEU)</a:t>
            </a:r>
          </a:p>
          <a:p>
            <a:r>
              <a:rPr lang="fr-BE" dirty="0" err="1" smtClean="0"/>
              <a:t>Enforcement</a:t>
            </a:r>
            <a:endParaRPr lang="en-GB" dirty="0"/>
          </a:p>
        </p:txBody>
      </p:sp>
      <p:sp>
        <p:nvSpPr>
          <p:cNvPr id="2" name="Slide Number Placeholder 1"/>
          <p:cNvSpPr>
            <a:spLocks noGrp="1"/>
          </p:cNvSpPr>
          <p:nvPr>
            <p:ph type="sldNum" sz="quarter" idx="12"/>
          </p:nvPr>
        </p:nvSpPr>
        <p:spPr/>
        <p:txBody>
          <a:bodyPr/>
          <a:lstStyle/>
          <a:p>
            <a:fld id="{F5F0EEC8-7EC5-42C5-9E4D-8888CF716384}" type="slidenum">
              <a:rPr lang="en-GB" smtClean="0"/>
              <a:t>111</a:t>
            </a:fld>
            <a:endParaRPr lang="en-GB"/>
          </a:p>
        </p:txBody>
      </p:sp>
    </p:spTree>
    <p:extLst>
      <p:ext uri="{BB962C8B-B14F-4D97-AF65-F5344CB8AC3E}">
        <p14:creationId xmlns:p14="http://schemas.microsoft.com/office/powerpoint/2010/main" val="9061925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So far…</a:t>
            </a:r>
            <a:endParaRPr lang="en-GB" dirty="0"/>
          </a:p>
        </p:txBody>
      </p:sp>
      <p:sp>
        <p:nvSpPr>
          <p:cNvPr id="3" name="Content Placeholder 2"/>
          <p:cNvSpPr>
            <a:spLocks noGrp="1"/>
          </p:cNvSpPr>
          <p:nvPr>
            <p:ph idx="1"/>
          </p:nvPr>
        </p:nvSpPr>
        <p:spPr>
          <a:xfrm>
            <a:off x="628650" y="1825625"/>
            <a:ext cx="7886700" cy="4910026"/>
          </a:xfrm>
        </p:spPr>
        <p:txBody>
          <a:bodyPr>
            <a:normAutofit fontScale="92500" lnSpcReduction="10000"/>
          </a:bodyPr>
          <a:lstStyle/>
          <a:p>
            <a:r>
              <a:rPr lang="fr-BE" dirty="0"/>
              <a:t>General scope of application of EU </a:t>
            </a:r>
            <a:r>
              <a:rPr lang="fr-BE" dirty="0" err="1"/>
              <a:t>competition</a:t>
            </a:r>
            <a:r>
              <a:rPr lang="fr-BE" dirty="0"/>
              <a:t> </a:t>
            </a:r>
            <a:r>
              <a:rPr lang="fr-BE" dirty="0" err="1"/>
              <a:t>law</a:t>
            </a:r>
            <a:endParaRPr lang="fr-BE" dirty="0"/>
          </a:p>
          <a:p>
            <a:pPr lvl="1"/>
            <a:r>
              <a:rPr lang="fr-BE" dirty="0" err="1"/>
              <a:t>Undertakings</a:t>
            </a:r>
            <a:endParaRPr lang="fr-BE" dirty="0"/>
          </a:p>
          <a:p>
            <a:pPr lvl="1"/>
            <a:r>
              <a:rPr lang="fr-BE" dirty="0" err="1"/>
              <a:t>Effect</a:t>
            </a:r>
            <a:r>
              <a:rPr lang="fr-BE" dirty="0"/>
              <a:t> on </a:t>
            </a:r>
            <a:r>
              <a:rPr lang="fr-BE" dirty="0" err="1"/>
              <a:t>internal</a:t>
            </a:r>
            <a:r>
              <a:rPr lang="fr-BE" dirty="0"/>
              <a:t> </a:t>
            </a:r>
            <a:r>
              <a:rPr lang="fr-BE" dirty="0" err="1"/>
              <a:t>market</a:t>
            </a:r>
            <a:r>
              <a:rPr lang="fr-BE" dirty="0"/>
              <a:t> </a:t>
            </a:r>
            <a:r>
              <a:rPr lang="fr-BE" dirty="0" err="1"/>
              <a:t>territory</a:t>
            </a:r>
            <a:endParaRPr lang="fr-BE" dirty="0"/>
          </a:p>
          <a:p>
            <a:pPr lvl="1"/>
            <a:r>
              <a:rPr lang="fr-BE" dirty="0" err="1"/>
              <a:t>Affecting</a:t>
            </a:r>
            <a:r>
              <a:rPr lang="fr-BE" dirty="0"/>
              <a:t> </a:t>
            </a:r>
            <a:r>
              <a:rPr lang="fr-BE" dirty="0" err="1"/>
              <a:t>trade</a:t>
            </a:r>
            <a:r>
              <a:rPr lang="fr-BE" dirty="0"/>
              <a:t>/</a:t>
            </a:r>
            <a:r>
              <a:rPr lang="fr-BE" dirty="0" err="1"/>
              <a:t>competition</a:t>
            </a:r>
            <a:r>
              <a:rPr lang="fr-BE" dirty="0"/>
              <a:t> </a:t>
            </a:r>
            <a:r>
              <a:rPr lang="fr-BE" dirty="0" err="1"/>
              <a:t>between</a:t>
            </a:r>
            <a:r>
              <a:rPr lang="fr-BE" dirty="0"/>
              <a:t> </a:t>
            </a:r>
            <a:r>
              <a:rPr lang="fr-BE" dirty="0" err="1"/>
              <a:t>Member</a:t>
            </a:r>
            <a:r>
              <a:rPr lang="fr-BE" dirty="0"/>
              <a:t> States (5% quick look test)</a:t>
            </a:r>
            <a:endParaRPr lang="en-GB" dirty="0"/>
          </a:p>
          <a:p>
            <a:r>
              <a:rPr lang="fr-BE" dirty="0"/>
              <a:t>Article 101 TFEU</a:t>
            </a:r>
          </a:p>
          <a:p>
            <a:pPr lvl="1"/>
            <a:r>
              <a:rPr lang="fr-BE" dirty="0" err="1"/>
              <a:t>Agreements</a:t>
            </a:r>
            <a:r>
              <a:rPr lang="fr-BE" dirty="0"/>
              <a:t>, </a:t>
            </a:r>
            <a:r>
              <a:rPr lang="fr-BE" dirty="0" err="1"/>
              <a:t>decisions</a:t>
            </a:r>
            <a:r>
              <a:rPr lang="fr-BE" dirty="0"/>
              <a:t> by associations of </a:t>
            </a:r>
            <a:r>
              <a:rPr lang="fr-BE" dirty="0" err="1"/>
              <a:t>undertakings</a:t>
            </a:r>
            <a:r>
              <a:rPr lang="fr-BE" dirty="0"/>
              <a:t> or </a:t>
            </a:r>
            <a:r>
              <a:rPr lang="fr-BE" dirty="0" err="1"/>
              <a:t>concerted</a:t>
            </a:r>
            <a:r>
              <a:rPr lang="fr-BE" dirty="0"/>
              <a:t> practices</a:t>
            </a:r>
          </a:p>
          <a:p>
            <a:pPr lvl="1"/>
            <a:r>
              <a:rPr lang="fr-BE" dirty="0"/>
              <a:t>Object or </a:t>
            </a:r>
            <a:r>
              <a:rPr lang="fr-BE" dirty="0" err="1"/>
              <a:t>effect</a:t>
            </a:r>
            <a:r>
              <a:rPr lang="fr-BE" dirty="0"/>
              <a:t> restriction of </a:t>
            </a:r>
            <a:r>
              <a:rPr lang="fr-BE" dirty="0" err="1"/>
              <a:t>competition</a:t>
            </a:r>
            <a:endParaRPr lang="fr-BE" dirty="0"/>
          </a:p>
          <a:p>
            <a:pPr lvl="1"/>
            <a:r>
              <a:rPr lang="fr-BE" dirty="0"/>
              <a:t>Block exemptions and </a:t>
            </a:r>
            <a:r>
              <a:rPr lang="fr-BE" dirty="0" err="1"/>
              <a:t>individual</a:t>
            </a:r>
            <a:r>
              <a:rPr lang="fr-BE" dirty="0"/>
              <a:t> exceptions (Art. 101(3) TFEU)</a:t>
            </a:r>
          </a:p>
          <a:p>
            <a:r>
              <a:rPr lang="fr-BE" dirty="0" err="1" smtClean="0"/>
              <a:t>Next</a:t>
            </a:r>
            <a:r>
              <a:rPr lang="fr-BE" dirty="0" smtClean="0"/>
              <a:t> </a:t>
            </a:r>
            <a:r>
              <a:rPr lang="fr-BE" dirty="0" err="1" smtClean="0"/>
              <a:t>step</a:t>
            </a:r>
            <a:r>
              <a:rPr lang="fr-BE" dirty="0" smtClean="0"/>
              <a:t>? – Article 102 TFEU – prohibition on abuse of dominant </a:t>
            </a:r>
            <a:r>
              <a:rPr lang="fr-BE" dirty="0" err="1" smtClean="0"/>
              <a:t>behaviour</a:t>
            </a:r>
            <a:endParaRPr lang="fr-BE" dirty="0" smtClean="0"/>
          </a:p>
          <a:p>
            <a:r>
              <a:rPr lang="fr-BE" dirty="0" err="1" smtClean="0"/>
              <a:t>Yet</a:t>
            </a:r>
            <a:r>
              <a:rPr lang="fr-BE" dirty="0" smtClean="0"/>
              <a:t>, first a few observations on </a:t>
            </a:r>
            <a:r>
              <a:rPr lang="fr-BE" dirty="0" err="1" smtClean="0"/>
              <a:t>enforcement</a:t>
            </a:r>
            <a:endParaRPr lang="fr-BE" dirty="0" smtClean="0"/>
          </a:p>
          <a:p>
            <a:pPr marL="457200" lvl="1" indent="0">
              <a:buNone/>
            </a:pPr>
            <a:endParaRPr lang="fr-BE" dirty="0"/>
          </a:p>
          <a:p>
            <a:endParaRPr lang="fr-BE" dirty="0" smtClean="0"/>
          </a:p>
        </p:txBody>
      </p:sp>
      <p:sp>
        <p:nvSpPr>
          <p:cNvPr id="4" name="Slide Number Placeholder 3"/>
          <p:cNvSpPr>
            <a:spLocks noGrp="1"/>
          </p:cNvSpPr>
          <p:nvPr>
            <p:ph type="sldNum" sz="quarter" idx="12"/>
          </p:nvPr>
        </p:nvSpPr>
        <p:spPr/>
        <p:txBody>
          <a:bodyPr/>
          <a:lstStyle/>
          <a:p>
            <a:fld id="{F5F0EEC8-7EC5-42C5-9E4D-8888CF716384}" type="slidenum">
              <a:rPr lang="en-GB" smtClean="0"/>
              <a:t>112</a:t>
            </a:fld>
            <a:endParaRPr lang="en-GB"/>
          </a:p>
        </p:txBody>
      </p:sp>
    </p:spTree>
    <p:extLst>
      <p:ext uri="{BB962C8B-B14F-4D97-AF65-F5344CB8AC3E}">
        <p14:creationId xmlns:p14="http://schemas.microsoft.com/office/powerpoint/2010/main" val="39300245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Enforcement</a:t>
            </a:r>
            <a:r>
              <a:rPr lang="fr-BE" dirty="0" smtClean="0"/>
              <a:t> of Articles 101 – 102 TFEU</a:t>
            </a:r>
            <a:endParaRPr lang="en-GB" dirty="0"/>
          </a:p>
        </p:txBody>
      </p:sp>
      <p:sp>
        <p:nvSpPr>
          <p:cNvPr id="3" name="Content Placeholder 2"/>
          <p:cNvSpPr>
            <a:spLocks noGrp="1"/>
          </p:cNvSpPr>
          <p:nvPr>
            <p:ph idx="1"/>
          </p:nvPr>
        </p:nvSpPr>
        <p:spPr/>
        <p:txBody>
          <a:bodyPr/>
          <a:lstStyle/>
          <a:p>
            <a:endParaRPr lang="fr-BE" dirty="0" smtClean="0"/>
          </a:p>
          <a:p>
            <a:r>
              <a:rPr lang="fr-BE" dirty="0" smtClean="0"/>
              <a:t>Public </a:t>
            </a:r>
            <a:r>
              <a:rPr lang="fr-BE" dirty="0" err="1" smtClean="0"/>
              <a:t>enforcement</a:t>
            </a:r>
            <a:endParaRPr lang="fr-BE" dirty="0" smtClean="0"/>
          </a:p>
          <a:p>
            <a:endParaRPr lang="fr-BE" dirty="0"/>
          </a:p>
          <a:p>
            <a:endParaRPr lang="fr-BE" dirty="0" smtClean="0"/>
          </a:p>
          <a:p>
            <a:r>
              <a:rPr lang="fr-BE" dirty="0" err="1" smtClean="0"/>
              <a:t>Private</a:t>
            </a:r>
            <a:r>
              <a:rPr lang="fr-BE" dirty="0" smtClean="0"/>
              <a:t> </a:t>
            </a:r>
            <a:r>
              <a:rPr lang="fr-BE" dirty="0" err="1" smtClean="0"/>
              <a:t>enforcement</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113</a:t>
            </a:fld>
            <a:endParaRPr lang="en-GB"/>
          </a:p>
        </p:txBody>
      </p:sp>
    </p:spTree>
    <p:extLst>
      <p:ext uri="{BB962C8B-B14F-4D97-AF65-F5344CB8AC3E}">
        <p14:creationId xmlns:p14="http://schemas.microsoft.com/office/powerpoint/2010/main" val="7827202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gn="ctr" eaLnBrk="1" hangingPunct="1"/>
            <a:r>
              <a:rPr lang="nl-NL" altLang="nl-NL" dirty="0" smtClean="0"/>
              <a:t>Enforcement of Articles 101-102 TFEU</a:t>
            </a:r>
          </a:p>
        </p:txBody>
      </p:sp>
      <p:sp>
        <p:nvSpPr>
          <p:cNvPr id="32771" name="Content Placeholder 2"/>
          <p:cNvSpPr>
            <a:spLocks noGrp="1"/>
          </p:cNvSpPr>
          <p:nvPr>
            <p:ph idx="1"/>
          </p:nvPr>
        </p:nvSpPr>
        <p:spPr/>
        <p:txBody>
          <a:bodyPr>
            <a:normAutofit fontScale="92500" lnSpcReduction="10000"/>
          </a:bodyPr>
          <a:lstStyle/>
          <a:p>
            <a:pPr eaLnBrk="1" hangingPunct="1"/>
            <a:r>
              <a:rPr lang="nl-NL" altLang="nl-NL" dirty="0" smtClean="0"/>
              <a:t>Strong EU focus on public enforcement; limited room for private enforcement</a:t>
            </a:r>
          </a:p>
          <a:p>
            <a:pPr eaLnBrk="1" hangingPunct="1"/>
            <a:endParaRPr lang="nl-NL" altLang="nl-NL" sz="1350" dirty="0"/>
          </a:p>
          <a:p>
            <a:pPr eaLnBrk="1" hangingPunct="1"/>
            <a:r>
              <a:rPr lang="nl-NL" altLang="nl-NL" sz="1800" dirty="0"/>
              <a:t>Public enforcement</a:t>
            </a:r>
          </a:p>
          <a:p>
            <a:pPr lvl="1" eaLnBrk="1" hangingPunct="1"/>
            <a:r>
              <a:rPr lang="nl-NL" altLang="nl-NL" dirty="0"/>
              <a:t>Enforcement by public authority (Commission, national competition authority)</a:t>
            </a:r>
          </a:p>
          <a:p>
            <a:pPr lvl="1" eaLnBrk="1" hangingPunct="1"/>
            <a:r>
              <a:rPr lang="nl-NL" altLang="nl-NL" dirty="0"/>
              <a:t>in the general interest</a:t>
            </a:r>
          </a:p>
          <a:p>
            <a:pPr eaLnBrk="1" hangingPunct="1"/>
            <a:endParaRPr lang="nl-NL" altLang="nl-NL" sz="1800" dirty="0"/>
          </a:p>
          <a:p>
            <a:pPr eaLnBrk="1" hangingPunct="1"/>
            <a:r>
              <a:rPr lang="nl-NL" altLang="nl-NL" sz="1800" dirty="0"/>
              <a:t>Private enforcement</a:t>
            </a:r>
          </a:p>
          <a:p>
            <a:pPr lvl="1" eaLnBrk="1" hangingPunct="1"/>
            <a:r>
              <a:rPr lang="nl-NL" altLang="nl-NL" dirty="0"/>
              <a:t>Enforcement by private parties (consumers, competitors, representative organisations)</a:t>
            </a:r>
          </a:p>
          <a:p>
            <a:pPr lvl="1" eaLnBrk="1" hangingPunct="1"/>
            <a:r>
              <a:rPr lang="nl-NL" altLang="nl-NL" dirty="0"/>
              <a:t>in their own interest (damages actions in front of a judge on the basis of competition law infringements)</a:t>
            </a:r>
          </a:p>
        </p:txBody>
      </p:sp>
      <p:sp>
        <p:nvSpPr>
          <p:cNvPr id="2" name="Slide Number Placeholder 1"/>
          <p:cNvSpPr>
            <a:spLocks noGrp="1"/>
          </p:cNvSpPr>
          <p:nvPr>
            <p:ph type="sldNum" sz="quarter" idx="12"/>
          </p:nvPr>
        </p:nvSpPr>
        <p:spPr/>
        <p:txBody>
          <a:bodyPr/>
          <a:lstStyle/>
          <a:p>
            <a:fld id="{F5F0EEC8-7EC5-42C5-9E4D-8888CF716384}" type="slidenum">
              <a:rPr lang="en-GB" smtClean="0"/>
              <a:t>114</a:t>
            </a:fld>
            <a:endParaRPr lang="en-GB"/>
          </a:p>
        </p:txBody>
      </p:sp>
    </p:spTree>
    <p:extLst>
      <p:ext uri="{BB962C8B-B14F-4D97-AF65-F5344CB8AC3E}">
        <p14:creationId xmlns:p14="http://schemas.microsoft.com/office/powerpoint/2010/main" val="3337978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 calcmode="lin" valueType="num">
                                      <p:cBhvr additive="base">
                                        <p:cTn id="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anim calcmode="lin" valueType="num">
                                      <p:cBhvr additive="base">
                                        <p:cTn id="1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anim calcmode="lin" valueType="num">
                                      <p:cBhvr additive="base">
                                        <p:cTn id="15"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anim calcmode="lin" valueType="num">
                                      <p:cBhvr additive="base">
                                        <p:cTn id="21"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anim calcmode="lin" valueType="num">
                                      <p:cBhvr additive="base">
                                        <p:cTn id="25"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anim calcmode="lin" valueType="num">
                                      <p:cBhvr additive="base">
                                        <p:cTn id="29"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Enforcement</a:t>
            </a:r>
            <a:r>
              <a:rPr lang="fr-BE" dirty="0" smtClean="0"/>
              <a:t> of Articles 101 – 102 TFEU</a:t>
            </a:r>
            <a:endParaRPr lang="en-GB" dirty="0"/>
          </a:p>
        </p:txBody>
      </p:sp>
      <p:sp>
        <p:nvSpPr>
          <p:cNvPr id="3" name="Content Placeholder 2"/>
          <p:cNvSpPr>
            <a:spLocks noGrp="1"/>
          </p:cNvSpPr>
          <p:nvPr>
            <p:ph idx="1"/>
          </p:nvPr>
        </p:nvSpPr>
        <p:spPr/>
        <p:txBody>
          <a:bodyPr/>
          <a:lstStyle/>
          <a:p>
            <a:endParaRPr lang="fr-BE" dirty="0" smtClean="0"/>
          </a:p>
          <a:p>
            <a:r>
              <a:rPr lang="fr-BE" dirty="0" smtClean="0">
                <a:solidFill>
                  <a:srgbClr val="FF0000"/>
                </a:solidFill>
              </a:rPr>
              <a:t>Public </a:t>
            </a:r>
            <a:r>
              <a:rPr lang="fr-BE" dirty="0" err="1" smtClean="0">
                <a:solidFill>
                  <a:srgbClr val="FF0000"/>
                </a:solidFill>
              </a:rPr>
              <a:t>enforcement</a:t>
            </a:r>
            <a:endParaRPr lang="fr-BE" dirty="0" smtClean="0">
              <a:solidFill>
                <a:srgbClr val="FF0000"/>
              </a:solidFill>
            </a:endParaRPr>
          </a:p>
          <a:p>
            <a:endParaRPr lang="fr-BE" dirty="0"/>
          </a:p>
          <a:p>
            <a:endParaRPr lang="fr-BE" dirty="0" smtClean="0"/>
          </a:p>
          <a:p>
            <a:r>
              <a:rPr lang="fr-BE" dirty="0" err="1" smtClean="0"/>
              <a:t>Private</a:t>
            </a:r>
            <a:r>
              <a:rPr lang="fr-BE" dirty="0" smtClean="0"/>
              <a:t> </a:t>
            </a:r>
            <a:r>
              <a:rPr lang="fr-BE" dirty="0" err="1" smtClean="0"/>
              <a:t>enforcement</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115</a:t>
            </a:fld>
            <a:endParaRPr lang="en-GB"/>
          </a:p>
        </p:txBody>
      </p:sp>
    </p:spTree>
    <p:extLst>
      <p:ext uri="{BB962C8B-B14F-4D97-AF65-F5344CB8AC3E}">
        <p14:creationId xmlns:p14="http://schemas.microsoft.com/office/powerpoint/2010/main" val="24213113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ctr" eaLnBrk="1" hangingPunct="1"/>
            <a:r>
              <a:rPr lang="nl-NL" altLang="nl-NL" dirty="0" smtClean="0"/>
              <a:t>Public enforcement</a:t>
            </a:r>
          </a:p>
        </p:txBody>
      </p:sp>
      <p:sp>
        <p:nvSpPr>
          <p:cNvPr id="26627" name="Content Placeholder 2"/>
          <p:cNvSpPr>
            <a:spLocks noGrp="1"/>
          </p:cNvSpPr>
          <p:nvPr>
            <p:ph idx="1"/>
          </p:nvPr>
        </p:nvSpPr>
        <p:spPr/>
        <p:txBody>
          <a:bodyPr/>
          <a:lstStyle/>
          <a:p>
            <a:pPr eaLnBrk="1" hangingPunct="1"/>
            <a:r>
              <a:rPr lang="nl-NL" altLang="nl-NL" dirty="0" smtClean="0"/>
              <a:t>One of the most distinctive elements of EU competition law</a:t>
            </a:r>
          </a:p>
          <a:p>
            <a:pPr eaLnBrk="1" hangingPunct="1"/>
            <a:r>
              <a:rPr lang="nl-NL" altLang="nl-NL" dirty="0" smtClean="0"/>
              <a:t>Very strong supranational enforcement powers</a:t>
            </a:r>
          </a:p>
          <a:p>
            <a:pPr lvl="1" eaLnBrk="1" hangingPunct="1"/>
            <a:r>
              <a:rPr lang="nl-NL" altLang="nl-NL" dirty="0" smtClean="0"/>
              <a:t>European Commission (art. 105 TFEU)</a:t>
            </a:r>
          </a:p>
          <a:p>
            <a:pPr lvl="2" eaLnBrk="1" hangingPunct="1"/>
            <a:r>
              <a:rPr lang="nl-NL" altLang="nl-NL" dirty="0" smtClean="0">
                <a:latin typeface="Arial" panose="020B0604020202020204" pitchFamily="34" charset="0"/>
              </a:rPr>
              <a:t>Infringement decisions</a:t>
            </a:r>
          </a:p>
          <a:p>
            <a:pPr lvl="2" eaLnBrk="1" hangingPunct="1"/>
            <a:r>
              <a:rPr lang="nl-NL" altLang="nl-NL" dirty="0" smtClean="0">
                <a:latin typeface="Arial" panose="020B0604020202020204" pitchFamily="34" charset="0"/>
              </a:rPr>
              <a:t>Fines of up to 10 % of worldwide turnover</a:t>
            </a:r>
          </a:p>
          <a:p>
            <a:pPr lvl="2" eaLnBrk="1" hangingPunct="1"/>
            <a:r>
              <a:rPr lang="nl-NL" altLang="nl-NL" dirty="0" smtClean="0">
                <a:latin typeface="Arial" panose="020B0604020202020204" pitchFamily="34" charset="0"/>
              </a:rPr>
              <a:t>Periodic Penalty payments</a:t>
            </a:r>
          </a:p>
          <a:p>
            <a:pPr lvl="2" eaLnBrk="1" hangingPunct="1"/>
            <a:r>
              <a:rPr lang="nl-NL" altLang="nl-NL" dirty="0" smtClean="0">
                <a:latin typeface="Arial" panose="020B0604020202020204" pitchFamily="34" charset="0"/>
              </a:rPr>
              <a:t>State aid recovery decisions</a:t>
            </a:r>
          </a:p>
          <a:p>
            <a:pPr lvl="1" eaLnBrk="1" hangingPunct="1"/>
            <a:r>
              <a:rPr lang="nl-NL" altLang="nl-NL" dirty="0" smtClean="0"/>
              <a:t>National competition authorities and courts</a:t>
            </a:r>
          </a:p>
          <a:p>
            <a:pPr lvl="2" eaLnBrk="1" hangingPunct="1"/>
            <a:r>
              <a:rPr lang="nl-NL" altLang="nl-NL" dirty="0" smtClean="0">
                <a:latin typeface="Arial" panose="020B0604020202020204" pitchFamily="34" charset="0"/>
              </a:rPr>
              <a:t>Obligation to apply EU competition law</a:t>
            </a:r>
          </a:p>
        </p:txBody>
      </p:sp>
      <p:sp>
        <p:nvSpPr>
          <p:cNvPr id="2" name="Slide Number Placeholder 1"/>
          <p:cNvSpPr>
            <a:spLocks noGrp="1"/>
          </p:cNvSpPr>
          <p:nvPr>
            <p:ph type="sldNum" sz="quarter" idx="12"/>
          </p:nvPr>
        </p:nvSpPr>
        <p:spPr/>
        <p:txBody>
          <a:bodyPr/>
          <a:lstStyle/>
          <a:p>
            <a:fld id="{F5F0EEC8-7EC5-42C5-9E4D-8888CF716384}" type="slidenum">
              <a:rPr lang="en-GB" smtClean="0"/>
              <a:t>116</a:t>
            </a:fld>
            <a:endParaRPr lang="en-GB"/>
          </a:p>
        </p:txBody>
      </p:sp>
    </p:spTree>
    <p:extLst>
      <p:ext uri="{BB962C8B-B14F-4D97-AF65-F5344CB8AC3E}">
        <p14:creationId xmlns:p14="http://schemas.microsoft.com/office/powerpoint/2010/main" val="1630835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anim calcmode="lin" valueType="num">
                                      <p:cBhvr additive="base">
                                        <p:cTn id="7"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anim calcmode="lin" valueType="num">
                                      <p:cBhvr additive="base">
                                        <p:cTn id="1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anim calcmode="lin" valueType="num">
                                      <p:cBhvr additive="base">
                                        <p:cTn id="15"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anim calcmode="lin" valueType="num">
                                      <p:cBhvr additive="base">
                                        <p:cTn id="19"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anim calcmode="lin" valueType="num">
                                      <p:cBhvr additive="base">
                                        <p:cTn id="25"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anim calcmode="lin" valueType="num">
                                      <p:cBhvr additive="base">
                                        <p:cTn id="31"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p:txBody>
          <a:bodyPr>
            <a:normAutofit fontScale="85000" lnSpcReduction="20000"/>
          </a:bodyPr>
          <a:lstStyle/>
          <a:p>
            <a:r>
              <a:rPr lang="fr-BE" dirty="0" smtClean="0"/>
              <a:t>Article 105 TFEU: </a:t>
            </a:r>
          </a:p>
          <a:p>
            <a:r>
              <a:rPr lang="en-GB" dirty="0" smtClean="0"/>
              <a:t>[…] The </a:t>
            </a:r>
            <a:r>
              <a:rPr lang="en-GB" dirty="0"/>
              <a:t>Commission shall ensure the application of the principles laid down in Articles 101 and 102. On application by a Member State or on its own initiative, and in cooperation with the competent authorities in the Member States, which shall give it their assistance, the Commission shall investigate cases of suspected infringement of these principles. If it finds that there has been an infringement, it shall propose appropriate measures to bring it to an end.</a:t>
            </a:r>
          </a:p>
          <a:p>
            <a:r>
              <a:rPr lang="en-GB" dirty="0" smtClean="0"/>
              <a:t>If </a:t>
            </a:r>
            <a:r>
              <a:rPr lang="en-GB" dirty="0"/>
              <a:t>the infringement is not brought to an end, the Commission shall record such infringement of the principles in a reasoned decision. The Commission may publish its decision and authorise Member States to take the measures, the conditions and details of which it shall determine, needed to remedy the situation</a:t>
            </a:r>
          </a:p>
          <a:p>
            <a:pPr lvl="1"/>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117</a:t>
            </a:fld>
            <a:endParaRPr lang="en-GB"/>
          </a:p>
        </p:txBody>
      </p:sp>
    </p:spTree>
    <p:extLst>
      <p:ext uri="{BB962C8B-B14F-4D97-AF65-F5344CB8AC3E}">
        <p14:creationId xmlns:p14="http://schemas.microsoft.com/office/powerpoint/2010/main" val="36569657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p:txBody>
          <a:bodyPr/>
          <a:lstStyle/>
          <a:p>
            <a:r>
              <a:rPr lang="fr-BE" dirty="0" smtClean="0"/>
              <a:t>Old </a:t>
            </a:r>
            <a:r>
              <a:rPr lang="fr-BE" dirty="0" err="1" smtClean="0"/>
              <a:t>regime</a:t>
            </a:r>
            <a:r>
              <a:rPr lang="fr-BE" dirty="0" smtClean="0"/>
              <a:t>: </a:t>
            </a:r>
            <a:r>
              <a:rPr lang="fr-BE" dirty="0" err="1" smtClean="0"/>
              <a:t>Regulation</a:t>
            </a:r>
            <a:r>
              <a:rPr lang="fr-BE" dirty="0" smtClean="0"/>
              <a:t> 17/62</a:t>
            </a:r>
          </a:p>
          <a:p>
            <a:endParaRPr lang="fr-BE" dirty="0"/>
          </a:p>
          <a:p>
            <a:r>
              <a:rPr lang="fr-BE" dirty="0" err="1" smtClean="0"/>
              <a:t>Current</a:t>
            </a:r>
            <a:r>
              <a:rPr lang="fr-BE" dirty="0" smtClean="0"/>
              <a:t> </a:t>
            </a:r>
            <a:r>
              <a:rPr lang="fr-BE" dirty="0" err="1" smtClean="0"/>
              <a:t>regime</a:t>
            </a:r>
            <a:r>
              <a:rPr lang="fr-BE" dirty="0" smtClean="0"/>
              <a:t>: </a:t>
            </a:r>
            <a:r>
              <a:rPr lang="fr-BE" dirty="0" err="1" smtClean="0"/>
              <a:t>Regulation</a:t>
            </a:r>
            <a:r>
              <a:rPr lang="fr-BE" dirty="0" smtClean="0"/>
              <a:t> 1/2003</a:t>
            </a:r>
          </a:p>
          <a:p>
            <a:pPr lvl="1"/>
            <a:r>
              <a:rPr lang="fr-BE" dirty="0" smtClean="0"/>
              <a:t>Article 4: </a:t>
            </a:r>
            <a:r>
              <a:rPr lang="fr-BE" dirty="0" err="1" smtClean="0"/>
              <a:t>confirms</a:t>
            </a:r>
            <a:r>
              <a:rPr lang="fr-BE" dirty="0" smtClean="0"/>
              <a:t> Article 105 TFEU</a:t>
            </a:r>
            <a:endParaRPr lang="fr-BE" dirty="0"/>
          </a:p>
          <a:p>
            <a:pPr lvl="1"/>
            <a:r>
              <a:rPr lang="fr-BE" dirty="0" smtClean="0"/>
              <a:t>Article 7: </a:t>
            </a:r>
            <a:r>
              <a:rPr lang="fr-BE" dirty="0" err="1" smtClean="0"/>
              <a:t>infringement</a:t>
            </a:r>
            <a:r>
              <a:rPr lang="fr-BE" dirty="0" smtClean="0"/>
              <a:t> </a:t>
            </a:r>
            <a:r>
              <a:rPr lang="fr-BE" dirty="0" err="1" smtClean="0"/>
              <a:t>decisions</a:t>
            </a:r>
            <a:endParaRPr lang="fr-BE" dirty="0" smtClean="0"/>
          </a:p>
          <a:p>
            <a:pPr lvl="1"/>
            <a:r>
              <a:rPr lang="fr-BE" dirty="0" smtClean="0"/>
              <a:t>Article 9: </a:t>
            </a:r>
            <a:r>
              <a:rPr lang="fr-BE" dirty="0" err="1" smtClean="0"/>
              <a:t>commitment</a:t>
            </a:r>
            <a:r>
              <a:rPr lang="fr-BE" dirty="0" smtClean="0"/>
              <a:t> </a:t>
            </a:r>
            <a:r>
              <a:rPr lang="fr-BE" dirty="0" err="1" smtClean="0"/>
              <a:t>decisions</a:t>
            </a:r>
            <a:endParaRPr lang="fr-BE" dirty="0" smtClean="0"/>
          </a:p>
          <a:p>
            <a:pPr lvl="1"/>
            <a:r>
              <a:rPr lang="fr-BE" dirty="0" smtClean="0"/>
              <a:t>Article 23: administrative fines of up to 10% of </a:t>
            </a:r>
            <a:r>
              <a:rPr lang="fr-BE" dirty="0" err="1" smtClean="0"/>
              <a:t>undertaking’s</a:t>
            </a:r>
            <a:r>
              <a:rPr lang="fr-BE" dirty="0" smtClean="0"/>
              <a:t> global turnover (chiffre d’affaires)</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118</a:t>
            </a:fld>
            <a:endParaRPr lang="en-GB"/>
          </a:p>
        </p:txBody>
      </p:sp>
    </p:spTree>
    <p:extLst>
      <p:ext uri="{BB962C8B-B14F-4D97-AF65-F5344CB8AC3E}">
        <p14:creationId xmlns:p14="http://schemas.microsoft.com/office/powerpoint/2010/main" val="7048743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ctr" eaLnBrk="1" hangingPunct="1"/>
            <a:r>
              <a:rPr lang="nl-NL" altLang="nl-NL" dirty="0" smtClean="0"/>
              <a:t>Public enforcement</a:t>
            </a:r>
          </a:p>
        </p:txBody>
      </p:sp>
      <p:pic>
        <p:nvPicPr>
          <p:cNvPr id="81923" name="Content Placeholder 3" descr="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506567" y="2335117"/>
            <a:ext cx="3847802" cy="2633365"/>
          </a:xfrm>
        </p:spPr>
      </p:pic>
      <p:sp>
        <p:nvSpPr>
          <p:cNvPr id="2" name="Slide Number Placeholder 1"/>
          <p:cNvSpPr>
            <a:spLocks noGrp="1"/>
          </p:cNvSpPr>
          <p:nvPr>
            <p:ph type="sldNum" sz="quarter" idx="12"/>
          </p:nvPr>
        </p:nvSpPr>
        <p:spPr/>
        <p:txBody>
          <a:bodyPr/>
          <a:lstStyle/>
          <a:p>
            <a:fld id="{F5F0EEC8-7EC5-42C5-9E4D-8888CF716384}" type="slidenum">
              <a:rPr lang="en-GB" smtClean="0"/>
              <a:t>119</a:t>
            </a:fld>
            <a:endParaRPr lang="en-GB"/>
          </a:p>
        </p:txBody>
      </p:sp>
    </p:spTree>
    <p:extLst>
      <p:ext uri="{BB962C8B-B14F-4D97-AF65-F5344CB8AC3E}">
        <p14:creationId xmlns:p14="http://schemas.microsoft.com/office/powerpoint/2010/main" val="509402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nl-NL" altLang="nl-NL" dirty="0" smtClean="0"/>
              <a:t>What is competition law?</a:t>
            </a:r>
          </a:p>
        </p:txBody>
      </p:sp>
      <p:sp>
        <p:nvSpPr>
          <p:cNvPr id="7171" name="Content Placeholder 2"/>
          <p:cNvSpPr>
            <a:spLocks noGrp="1"/>
          </p:cNvSpPr>
          <p:nvPr>
            <p:ph idx="1"/>
          </p:nvPr>
        </p:nvSpPr>
        <p:spPr>
          <a:xfrm>
            <a:off x="1115616" y="2025254"/>
            <a:ext cx="6912769" cy="3456384"/>
          </a:xfrm>
        </p:spPr>
        <p:txBody>
          <a:bodyPr/>
          <a:lstStyle/>
          <a:p>
            <a:pPr eaLnBrk="1" hangingPunct="1"/>
            <a:r>
              <a:rPr lang="nl-NL" altLang="nl-NL" smtClean="0">
                <a:solidFill>
                  <a:srgbClr val="FF0000"/>
                </a:solidFill>
              </a:rPr>
              <a:t>Competition</a:t>
            </a:r>
          </a:p>
          <a:p>
            <a:pPr eaLnBrk="1" hangingPunct="1"/>
            <a:endParaRPr lang="nl-NL" altLang="nl-NL" smtClean="0"/>
          </a:p>
          <a:p>
            <a:pPr eaLnBrk="1" hangingPunct="1"/>
            <a:r>
              <a:rPr lang="nl-NL" altLang="nl-NL" smtClean="0"/>
              <a:t>Competition law</a:t>
            </a:r>
          </a:p>
          <a:p>
            <a:pPr eaLnBrk="1" hangingPunct="1"/>
            <a:endParaRPr lang="nl-NL" altLang="nl-NL" smtClean="0"/>
          </a:p>
          <a:p>
            <a:pPr eaLnBrk="1" hangingPunct="1"/>
            <a:r>
              <a:rPr lang="nl-NL" altLang="nl-NL" smtClean="0"/>
              <a:t>EU competition law</a:t>
            </a:r>
          </a:p>
        </p:txBody>
      </p:sp>
      <p:sp>
        <p:nvSpPr>
          <p:cNvPr id="2" name="Slide Number Placeholder 1"/>
          <p:cNvSpPr>
            <a:spLocks noGrp="1"/>
          </p:cNvSpPr>
          <p:nvPr>
            <p:ph type="sldNum" sz="quarter" idx="12"/>
          </p:nvPr>
        </p:nvSpPr>
        <p:spPr/>
        <p:txBody>
          <a:bodyPr/>
          <a:lstStyle/>
          <a:p>
            <a:fld id="{FE9A9529-9AF4-4E30-B728-268296170A83}" type="slidenum">
              <a:rPr lang="en-GB" smtClean="0"/>
              <a:t>12</a:t>
            </a:fld>
            <a:endParaRPr lang="en-GB"/>
          </a:p>
        </p:txBody>
      </p:sp>
    </p:spTree>
    <p:extLst>
      <p:ext uri="{BB962C8B-B14F-4D97-AF65-F5344CB8AC3E}">
        <p14:creationId xmlns:p14="http://schemas.microsoft.com/office/powerpoint/2010/main" val="135364796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p:txBody>
          <a:bodyPr/>
          <a:lstStyle/>
          <a:p>
            <a:r>
              <a:rPr lang="fr-BE" dirty="0" smtClean="0"/>
              <a:t>Start of Commission investigation</a:t>
            </a:r>
          </a:p>
          <a:p>
            <a:endParaRPr lang="fr-BE" dirty="0"/>
          </a:p>
          <a:p>
            <a:pPr lvl="1"/>
            <a:r>
              <a:rPr lang="fr-BE" dirty="0" smtClean="0"/>
              <a:t>Complaint – Commission has </a:t>
            </a:r>
            <a:r>
              <a:rPr lang="fr-BE" dirty="0" err="1" smtClean="0"/>
              <a:t>discretion</a:t>
            </a:r>
            <a:endParaRPr lang="fr-BE" dirty="0" smtClean="0"/>
          </a:p>
          <a:p>
            <a:pPr lvl="1"/>
            <a:r>
              <a:rPr lang="fr-BE" dirty="0" err="1" smtClean="0"/>
              <a:t>Own</a:t>
            </a:r>
            <a:r>
              <a:rPr lang="fr-BE" dirty="0" smtClean="0"/>
              <a:t> initiative</a:t>
            </a:r>
          </a:p>
          <a:p>
            <a:pPr lvl="1"/>
            <a:r>
              <a:rPr lang="fr-BE" dirty="0" err="1" smtClean="0"/>
              <a:t>Leniency</a:t>
            </a:r>
            <a:r>
              <a:rPr lang="fr-BE" dirty="0" smtClean="0"/>
              <a:t> </a:t>
            </a:r>
            <a:r>
              <a:rPr lang="fr-BE" dirty="0" err="1" smtClean="0"/>
              <a:t>procedure</a:t>
            </a:r>
            <a:r>
              <a:rPr lang="fr-BE" dirty="0" smtClean="0"/>
              <a:t> (clémence)</a:t>
            </a:r>
          </a:p>
          <a:p>
            <a:pPr lvl="2"/>
            <a:r>
              <a:rPr lang="nl-NL" altLang="nl-NL" sz="1800" dirty="0">
                <a:latin typeface="Arial" panose="020B0604020202020204" pitchFamily="34" charset="0"/>
              </a:rPr>
              <a:t>Commission notice (= soft law)</a:t>
            </a:r>
          </a:p>
          <a:p>
            <a:pPr lvl="2"/>
            <a:r>
              <a:rPr lang="nl-NL" altLang="nl-NL" sz="1800" dirty="0">
                <a:latin typeface="Arial" panose="020B0604020202020204" pitchFamily="34" charset="0"/>
              </a:rPr>
              <a:t>Whistleblower regime</a:t>
            </a:r>
          </a:p>
          <a:p>
            <a:pPr lvl="3"/>
            <a:r>
              <a:rPr lang="nl-NL" altLang="nl-NL" dirty="0">
                <a:latin typeface="Arial" panose="020B0604020202020204" pitchFamily="34" charset="0"/>
              </a:rPr>
              <a:t>Immunity from fines</a:t>
            </a:r>
          </a:p>
          <a:p>
            <a:pPr lvl="3"/>
            <a:r>
              <a:rPr lang="nl-NL" altLang="nl-NL" dirty="0">
                <a:latin typeface="Arial" panose="020B0604020202020204" pitchFamily="34" charset="0"/>
              </a:rPr>
              <a:t>Reduction in fines</a:t>
            </a:r>
          </a:p>
          <a:p>
            <a:pPr lvl="3"/>
            <a:r>
              <a:rPr lang="nl-NL" altLang="nl-NL" dirty="0">
                <a:latin typeface="Arial" panose="020B0604020202020204" pitchFamily="34" charset="0"/>
              </a:rPr>
              <a:t>Marker application</a:t>
            </a:r>
          </a:p>
          <a:p>
            <a:pPr lvl="2"/>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120</a:t>
            </a:fld>
            <a:endParaRPr lang="en-GB"/>
          </a:p>
        </p:txBody>
      </p:sp>
    </p:spTree>
    <p:extLst>
      <p:ext uri="{BB962C8B-B14F-4D97-AF65-F5344CB8AC3E}">
        <p14:creationId xmlns:p14="http://schemas.microsoft.com/office/powerpoint/2010/main" val="190696322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a:r>
              <a:rPr lang="nl-NL" altLang="nl-NL" dirty="0"/>
              <a:t>Public enforcement</a:t>
            </a:r>
            <a:endParaRPr lang="nl-NL" altLang="nl-NL" dirty="0" smtClean="0"/>
          </a:p>
        </p:txBody>
      </p:sp>
      <p:sp>
        <p:nvSpPr>
          <p:cNvPr id="28675" name="Content Placeholder 2"/>
          <p:cNvSpPr>
            <a:spLocks noGrp="1"/>
          </p:cNvSpPr>
          <p:nvPr>
            <p:ph idx="1"/>
          </p:nvPr>
        </p:nvSpPr>
        <p:spPr/>
        <p:txBody>
          <a:bodyPr>
            <a:normAutofit fontScale="92500" lnSpcReduction="10000"/>
          </a:bodyPr>
          <a:lstStyle/>
          <a:p>
            <a:pPr eaLnBrk="1" hangingPunct="1"/>
            <a:r>
              <a:rPr lang="nl-NL" altLang="nl-NL" dirty="0" smtClean="0"/>
              <a:t>European Commission acts as</a:t>
            </a:r>
          </a:p>
          <a:p>
            <a:pPr lvl="1" eaLnBrk="1" hangingPunct="1"/>
            <a:r>
              <a:rPr lang="nl-NL" altLang="nl-NL" dirty="0" smtClean="0"/>
              <a:t>Investigator/Policeman (DG Comp)</a:t>
            </a:r>
          </a:p>
          <a:p>
            <a:pPr lvl="2" eaLnBrk="1" hangingPunct="1"/>
            <a:r>
              <a:rPr lang="nl-NL" altLang="nl-NL" dirty="0">
                <a:latin typeface="Arial" panose="020B0604020202020204" pitchFamily="34" charset="0"/>
              </a:rPr>
              <a:t>Inspection powers upon complaint, own initiative, leniency application</a:t>
            </a:r>
          </a:p>
          <a:p>
            <a:pPr lvl="2" eaLnBrk="1" hangingPunct="1"/>
            <a:r>
              <a:rPr lang="nl-NL" altLang="nl-NL" dirty="0">
                <a:latin typeface="Arial" panose="020B0604020202020204" pitchFamily="34" charset="0"/>
              </a:rPr>
              <a:t>Requesting information</a:t>
            </a:r>
          </a:p>
          <a:p>
            <a:pPr lvl="2" eaLnBrk="1" hangingPunct="1"/>
            <a:r>
              <a:rPr lang="nl-NL" altLang="nl-NL" dirty="0">
                <a:latin typeface="Arial" panose="020B0604020202020204" pitchFamily="34" charset="0"/>
              </a:rPr>
              <a:t>Business secrets, privileged information?</a:t>
            </a:r>
          </a:p>
          <a:p>
            <a:pPr lvl="1" eaLnBrk="1" hangingPunct="1"/>
            <a:r>
              <a:rPr lang="nl-NL" altLang="nl-NL" dirty="0" smtClean="0"/>
              <a:t>Prosecutor (DG Comp)</a:t>
            </a:r>
          </a:p>
          <a:p>
            <a:pPr lvl="2" eaLnBrk="1" hangingPunct="1"/>
            <a:r>
              <a:rPr lang="nl-NL" altLang="nl-NL" dirty="0">
                <a:latin typeface="Arial" panose="020B0604020202020204" pitchFamily="34" charset="0"/>
              </a:rPr>
              <a:t>Statement of Objections</a:t>
            </a:r>
          </a:p>
          <a:p>
            <a:pPr lvl="2" eaLnBrk="1" hangingPunct="1"/>
            <a:r>
              <a:rPr lang="nl-NL" altLang="nl-NL" dirty="0">
                <a:latin typeface="Arial" panose="020B0604020202020204" pitchFamily="34" charset="0"/>
              </a:rPr>
              <a:t>Hearing in front of independent </a:t>
            </a:r>
            <a:r>
              <a:rPr lang="nl-NL" altLang="nl-NL" i="1" dirty="0">
                <a:latin typeface="Arial" panose="020B0604020202020204" pitchFamily="34" charset="0"/>
              </a:rPr>
              <a:t>Hearing Officer</a:t>
            </a:r>
          </a:p>
          <a:p>
            <a:pPr lvl="1" eaLnBrk="1" hangingPunct="1"/>
            <a:r>
              <a:rPr lang="nl-NL" altLang="nl-NL" dirty="0" smtClean="0"/>
              <a:t>Decision-maker/ ‘Administrative Judge’ (college of Commissioners)</a:t>
            </a:r>
          </a:p>
          <a:p>
            <a:pPr lvl="2" eaLnBrk="1" hangingPunct="1"/>
            <a:r>
              <a:rPr lang="nl-NL" altLang="nl-NL" dirty="0" smtClean="0">
                <a:latin typeface="Arial" panose="020B0604020202020204" pitchFamily="34" charset="0"/>
              </a:rPr>
              <a:t>Collegiate decision based upon report by DG Comp and Hearing Officer</a:t>
            </a:r>
          </a:p>
          <a:p>
            <a:pPr lvl="3"/>
            <a:r>
              <a:rPr lang="nl-NL" altLang="nl-NL" dirty="0" smtClean="0">
                <a:latin typeface="Arial" panose="020B0604020202020204" pitchFamily="34" charset="0"/>
              </a:rPr>
              <a:t>Infringement + fining decision!!</a:t>
            </a:r>
          </a:p>
        </p:txBody>
      </p:sp>
      <p:sp>
        <p:nvSpPr>
          <p:cNvPr id="2" name="Slide Number Placeholder 1"/>
          <p:cNvSpPr>
            <a:spLocks noGrp="1"/>
          </p:cNvSpPr>
          <p:nvPr>
            <p:ph type="sldNum" sz="quarter" idx="12"/>
          </p:nvPr>
        </p:nvSpPr>
        <p:spPr/>
        <p:txBody>
          <a:bodyPr/>
          <a:lstStyle/>
          <a:p>
            <a:fld id="{F5F0EEC8-7EC5-42C5-9E4D-8888CF716384}" type="slidenum">
              <a:rPr lang="en-GB" smtClean="0"/>
              <a:t>121</a:t>
            </a:fld>
            <a:endParaRPr lang="en-GB"/>
          </a:p>
        </p:txBody>
      </p:sp>
    </p:spTree>
    <p:extLst>
      <p:ext uri="{BB962C8B-B14F-4D97-AF65-F5344CB8AC3E}">
        <p14:creationId xmlns:p14="http://schemas.microsoft.com/office/powerpoint/2010/main" val="392018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 calcmode="lin" valueType="num">
                                      <p:cBhvr additive="base">
                                        <p:cTn id="17"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anim calcmode="lin" valueType="num">
                                      <p:cBhvr additive="base">
                                        <p:cTn id="2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anim calcmode="lin" valueType="num">
                                      <p:cBhvr additive="base">
                                        <p:cTn id="2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8675">
                                            <p:txEl>
                                              <p:pRg st="6" end="6"/>
                                            </p:txEl>
                                          </p:spTgt>
                                        </p:tgtEl>
                                        <p:attrNameLst>
                                          <p:attrName>style.visibility</p:attrName>
                                        </p:attrNameLst>
                                      </p:cBhvr>
                                      <p:to>
                                        <p:strVal val="visible"/>
                                      </p:to>
                                    </p:set>
                                    <p:anim calcmode="lin" valueType="num">
                                      <p:cBhvr additive="base">
                                        <p:cTn id="3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67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675">
                                            <p:txEl>
                                              <p:pRg st="7" end="7"/>
                                            </p:txEl>
                                          </p:spTgt>
                                        </p:tgtEl>
                                        <p:attrNameLst>
                                          <p:attrName>style.visibility</p:attrName>
                                        </p:attrNameLst>
                                      </p:cBhvr>
                                      <p:to>
                                        <p:strVal val="visible"/>
                                      </p:to>
                                    </p:set>
                                    <p:anim calcmode="lin" valueType="num">
                                      <p:cBhvr additive="base">
                                        <p:cTn id="37"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8675">
                                            <p:txEl>
                                              <p:pRg st="8" end="8"/>
                                            </p:txEl>
                                          </p:spTgt>
                                        </p:tgtEl>
                                        <p:attrNameLst>
                                          <p:attrName>style.visibility</p:attrName>
                                        </p:attrNameLst>
                                      </p:cBhvr>
                                      <p:to>
                                        <p:strVal val="visible"/>
                                      </p:to>
                                    </p:set>
                                    <p:anim calcmode="lin" valueType="num">
                                      <p:cBhvr additive="base">
                                        <p:cTn id="43" dur="5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8675">
                                            <p:txEl>
                                              <p:pRg st="9" end="9"/>
                                            </p:txEl>
                                          </p:spTgt>
                                        </p:tgtEl>
                                        <p:attrNameLst>
                                          <p:attrName>style.visibility</p:attrName>
                                        </p:attrNameLst>
                                      </p:cBhvr>
                                      <p:to>
                                        <p:strVal val="visible"/>
                                      </p:to>
                                    </p:set>
                                    <p:anim calcmode="lin" valueType="num">
                                      <p:cBhvr additive="base">
                                        <p:cTn id="49" dur="5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6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675">
                                            <p:txEl>
                                              <p:pRg st="10" end="10"/>
                                            </p:txEl>
                                          </p:spTgt>
                                        </p:tgtEl>
                                        <p:attrNameLst>
                                          <p:attrName>style.visibility</p:attrName>
                                        </p:attrNameLst>
                                      </p:cBhvr>
                                      <p:to>
                                        <p:strVal val="visible"/>
                                      </p:to>
                                    </p:set>
                                    <p:anim calcmode="lin" valueType="num">
                                      <p:cBhvr additive="base">
                                        <p:cTn id="55" dur="500" fill="hold"/>
                                        <p:tgtEl>
                                          <p:spTgt spid="2867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6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p:txBody>
          <a:bodyPr/>
          <a:lstStyle/>
          <a:p>
            <a:r>
              <a:rPr lang="fr-BE" dirty="0" smtClean="0"/>
              <a:t>Compatibility </a:t>
            </a:r>
            <a:r>
              <a:rPr lang="fr-BE" dirty="0" err="1" smtClean="0"/>
              <a:t>with</a:t>
            </a:r>
            <a:r>
              <a:rPr lang="fr-BE" dirty="0" smtClean="0"/>
              <a:t> right to a </a:t>
            </a:r>
            <a:r>
              <a:rPr lang="fr-BE" dirty="0" err="1" smtClean="0"/>
              <a:t>fair</a:t>
            </a:r>
            <a:r>
              <a:rPr lang="fr-BE" dirty="0" smtClean="0"/>
              <a:t> trial – article 6 ECHR?</a:t>
            </a:r>
          </a:p>
          <a:p>
            <a:pPr lvl="1"/>
            <a:endParaRPr lang="fr-BE" dirty="0" smtClean="0"/>
          </a:p>
          <a:p>
            <a:pPr lvl="1"/>
            <a:r>
              <a:rPr lang="fr-BE" dirty="0" smtClean="0"/>
              <a:t>Commission </a:t>
            </a:r>
            <a:r>
              <a:rPr lang="fr-BE" dirty="0" err="1" smtClean="0"/>
              <a:t>procedure</a:t>
            </a:r>
            <a:r>
              <a:rPr lang="fr-BE" dirty="0" smtClean="0"/>
              <a:t> as « </a:t>
            </a:r>
            <a:r>
              <a:rPr lang="fr-BE" dirty="0" err="1" smtClean="0"/>
              <a:t>criminal</a:t>
            </a:r>
            <a:r>
              <a:rPr lang="fr-BE" dirty="0" smtClean="0"/>
              <a:t> </a:t>
            </a:r>
            <a:r>
              <a:rPr lang="fr-BE" dirty="0" err="1" smtClean="0"/>
              <a:t>procedure</a:t>
            </a:r>
            <a:r>
              <a:rPr lang="fr-BE" dirty="0" smtClean="0"/>
              <a:t> »?</a:t>
            </a:r>
          </a:p>
          <a:p>
            <a:pPr lvl="1"/>
            <a:endParaRPr lang="fr-BE" dirty="0" smtClean="0"/>
          </a:p>
          <a:p>
            <a:pPr lvl="1"/>
            <a:r>
              <a:rPr lang="fr-BE" dirty="0" smtClean="0"/>
              <a:t>Impact on </a:t>
            </a:r>
            <a:r>
              <a:rPr lang="fr-BE" dirty="0" err="1" smtClean="0"/>
              <a:t>procedure</a:t>
            </a:r>
            <a:r>
              <a:rPr lang="fr-BE" dirty="0" smtClean="0"/>
              <a:t> </a:t>
            </a:r>
            <a:r>
              <a:rPr lang="fr-BE" dirty="0" err="1" smtClean="0"/>
              <a:t>itself</a:t>
            </a:r>
            <a:endParaRPr lang="fr-BE" dirty="0" smtClean="0"/>
          </a:p>
          <a:p>
            <a:pPr lvl="1"/>
            <a:endParaRPr lang="fr-BE" dirty="0" smtClean="0"/>
          </a:p>
          <a:p>
            <a:pPr lvl="1"/>
            <a:r>
              <a:rPr lang="fr-BE" dirty="0" smtClean="0"/>
              <a:t>Impact on </a:t>
            </a:r>
            <a:r>
              <a:rPr lang="fr-BE" dirty="0" err="1" smtClean="0"/>
              <a:t>judicial</a:t>
            </a:r>
            <a:r>
              <a:rPr lang="fr-BE" dirty="0" smtClean="0"/>
              <a:t> </a:t>
            </a:r>
            <a:r>
              <a:rPr lang="fr-BE" dirty="0" err="1" smtClean="0"/>
              <a:t>review</a:t>
            </a:r>
            <a:r>
              <a:rPr lang="fr-BE" dirty="0" smtClean="0"/>
              <a:t> </a:t>
            </a:r>
            <a:r>
              <a:rPr lang="fr-BE" dirty="0" err="1" smtClean="0"/>
              <a:t>afterwards</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122</a:t>
            </a:fld>
            <a:endParaRPr lang="en-GB"/>
          </a:p>
        </p:txBody>
      </p:sp>
    </p:spTree>
    <p:extLst>
      <p:ext uri="{BB962C8B-B14F-4D97-AF65-F5344CB8AC3E}">
        <p14:creationId xmlns:p14="http://schemas.microsoft.com/office/powerpoint/2010/main" val="202333406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ctr"/>
            <a:r>
              <a:rPr lang="nl-NL" altLang="nl-NL" dirty="0"/>
              <a:t>Public enforcement</a:t>
            </a:r>
            <a:endParaRPr lang="nl-NL" altLang="nl-NL" dirty="0" smtClean="0"/>
          </a:p>
        </p:txBody>
      </p:sp>
      <p:sp>
        <p:nvSpPr>
          <p:cNvPr id="31747" name="Content Placeholder 2"/>
          <p:cNvSpPr>
            <a:spLocks noGrp="1"/>
          </p:cNvSpPr>
          <p:nvPr>
            <p:ph idx="1"/>
          </p:nvPr>
        </p:nvSpPr>
        <p:spPr/>
        <p:txBody>
          <a:bodyPr>
            <a:normAutofit/>
          </a:bodyPr>
          <a:lstStyle/>
          <a:p>
            <a:pPr eaLnBrk="1" hangingPunct="1"/>
            <a:r>
              <a:rPr lang="nl-NL" altLang="nl-NL" dirty="0" smtClean="0"/>
              <a:t>Modernised enforcement techniques to enhance deterrence (since 2004)</a:t>
            </a:r>
          </a:p>
          <a:p>
            <a:pPr lvl="1" eaLnBrk="1" hangingPunct="1"/>
            <a:r>
              <a:rPr lang="nl-NL" altLang="nl-NL" dirty="0" smtClean="0"/>
              <a:t>‘Leniency’</a:t>
            </a:r>
          </a:p>
          <a:p>
            <a:pPr lvl="1" eaLnBrk="1" hangingPunct="1"/>
            <a:r>
              <a:rPr lang="nl-NL" altLang="nl-NL" dirty="0" smtClean="0"/>
              <a:t>Commitments and Settlements</a:t>
            </a:r>
          </a:p>
          <a:p>
            <a:pPr lvl="2" eaLnBrk="1" hangingPunct="1"/>
            <a:r>
              <a:rPr lang="nl-NL" altLang="nl-NL" dirty="0">
                <a:latin typeface="Arial" panose="020B0604020202020204" pitchFamily="34" charset="0"/>
              </a:rPr>
              <a:t>Article 9 Regulation 1/2003: no infringement established, yet commitment to end behaviour</a:t>
            </a:r>
          </a:p>
          <a:p>
            <a:pPr lvl="2" eaLnBrk="1" hangingPunct="1"/>
            <a:r>
              <a:rPr lang="nl-NL" altLang="nl-NL" dirty="0">
                <a:latin typeface="Arial" panose="020B0604020202020204" pitchFamily="34" charset="0"/>
              </a:rPr>
              <a:t>Settlement = admitting to infringement in return for fine reduction of 10%: admitting to ‘guilt’; Regulation 622/2008</a:t>
            </a:r>
          </a:p>
        </p:txBody>
      </p:sp>
      <p:sp>
        <p:nvSpPr>
          <p:cNvPr id="2" name="Slide Number Placeholder 1"/>
          <p:cNvSpPr>
            <a:spLocks noGrp="1"/>
          </p:cNvSpPr>
          <p:nvPr>
            <p:ph type="sldNum" sz="quarter" idx="12"/>
          </p:nvPr>
        </p:nvSpPr>
        <p:spPr/>
        <p:txBody>
          <a:bodyPr/>
          <a:lstStyle/>
          <a:p>
            <a:fld id="{F5F0EEC8-7EC5-42C5-9E4D-8888CF716384}" type="slidenum">
              <a:rPr lang="en-GB" smtClean="0"/>
              <a:t>123</a:t>
            </a:fld>
            <a:endParaRPr lang="en-GB"/>
          </a:p>
        </p:txBody>
      </p:sp>
    </p:spTree>
    <p:extLst>
      <p:ext uri="{BB962C8B-B14F-4D97-AF65-F5344CB8AC3E}">
        <p14:creationId xmlns:p14="http://schemas.microsoft.com/office/powerpoint/2010/main" val="185158460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altLang="nl-NL" dirty="0"/>
              <a:t>Public enforcement</a:t>
            </a:r>
            <a:endParaRPr lang="nl-NL" dirty="0"/>
          </a:p>
        </p:txBody>
      </p:sp>
      <p:sp>
        <p:nvSpPr>
          <p:cNvPr id="3" name="Content Placeholder 2"/>
          <p:cNvSpPr>
            <a:spLocks noGrp="1"/>
          </p:cNvSpPr>
          <p:nvPr>
            <p:ph idx="1"/>
          </p:nvPr>
        </p:nvSpPr>
        <p:spPr/>
        <p:txBody>
          <a:bodyPr/>
          <a:lstStyle/>
          <a:p>
            <a:r>
              <a:rPr lang="nl-NL" dirty="0" smtClean="0"/>
              <a:t>Commission infringement or commitment decisions can be reviewed on the basis of Article 263 TFEU</a:t>
            </a:r>
          </a:p>
          <a:p>
            <a:pPr lvl="1"/>
            <a:r>
              <a:rPr lang="nl-NL" dirty="0" smtClean="0"/>
              <a:t>In </a:t>
            </a:r>
            <a:r>
              <a:rPr lang="nl-NL" i="1" dirty="0" err="1" smtClean="0"/>
              <a:t>Airtours</a:t>
            </a:r>
            <a:r>
              <a:rPr lang="nl-NL" dirty="0" smtClean="0"/>
              <a:t>, </a:t>
            </a:r>
            <a:r>
              <a:rPr lang="nl-NL" i="1" dirty="0" smtClean="0"/>
              <a:t>Tetra </a:t>
            </a:r>
            <a:r>
              <a:rPr lang="nl-NL" i="1" dirty="0" err="1" smtClean="0"/>
              <a:t>Laval</a:t>
            </a:r>
            <a:r>
              <a:rPr lang="nl-NL" dirty="0" smtClean="0"/>
              <a:t>, the Court </a:t>
            </a:r>
            <a:r>
              <a:rPr lang="nl-NL" dirty="0" err="1" smtClean="0"/>
              <a:t>annulled</a:t>
            </a:r>
            <a:r>
              <a:rPr lang="nl-NL" dirty="0" smtClean="0"/>
              <a:t> </a:t>
            </a:r>
            <a:r>
              <a:rPr lang="nl-NL" dirty="0" err="1" smtClean="0"/>
              <a:t>Commission</a:t>
            </a:r>
            <a:r>
              <a:rPr lang="nl-NL" dirty="0" smtClean="0"/>
              <a:t> </a:t>
            </a:r>
            <a:r>
              <a:rPr lang="nl-NL" dirty="0" err="1" smtClean="0"/>
              <a:t>decisions</a:t>
            </a:r>
            <a:endParaRPr lang="nl-NL" dirty="0" smtClean="0"/>
          </a:p>
          <a:p>
            <a:pPr lvl="1"/>
            <a:r>
              <a:rPr lang="nl-NL" dirty="0" err="1"/>
              <a:t>Thorough</a:t>
            </a:r>
            <a:r>
              <a:rPr lang="nl-NL" dirty="0"/>
              <a:t> review of </a:t>
            </a:r>
            <a:r>
              <a:rPr lang="nl-NL" dirty="0" err="1"/>
              <a:t>factual</a:t>
            </a:r>
            <a:r>
              <a:rPr lang="nl-NL" dirty="0"/>
              <a:t> </a:t>
            </a:r>
            <a:r>
              <a:rPr lang="nl-NL" dirty="0" err="1"/>
              <a:t>evidence</a:t>
            </a:r>
            <a:endParaRPr lang="nl-NL" dirty="0"/>
          </a:p>
          <a:p>
            <a:pPr lvl="2"/>
            <a:r>
              <a:rPr lang="nl-NL" dirty="0"/>
              <a:t>Is </a:t>
            </a:r>
            <a:r>
              <a:rPr lang="nl-NL" dirty="0" err="1"/>
              <a:t>evidence</a:t>
            </a:r>
            <a:r>
              <a:rPr lang="nl-NL" dirty="0"/>
              <a:t> correct?</a:t>
            </a:r>
          </a:p>
          <a:p>
            <a:pPr lvl="2"/>
            <a:r>
              <a:rPr lang="nl-NL" dirty="0"/>
              <a:t>Is </a:t>
            </a:r>
            <a:r>
              <a:rPr lang="nl-NL" dirty="0" err="1"/>
              <a:t>evidence</a:t>
            </a:r>
            <a:r>
              <a:rPr lang="nl-NL" dirty="0"/>
              <a:t> </a:t>
            </a:r>
            <a:r>
              <a:rPr lang="nl-NL" dirty="0" err="1"/>
              <a:t>correctly</a:t>
            </a:r>
            <a:r>
              <a:rPr lang="nl-NL" dirty="0"/>
              <a:t> </a:t>
            </a:r>
            <a:r>
              <a:rPr lang="nl-NL" dirty="0" err="1"/>
              <a:t>relied</a:t>
            </a:r>
            <a:r>
              <a:rPr lang="nl-NL" dirty="0"/>
              <a:t> </a:t>
            </a:r>
            <a:r>
              <a:rPr lang="nl-NL" dirty="0" err="1"/>
              <a:t>upon</a:t>
            </a:r>
            <a:r>
              <a:rPr lang="nl-NL" dirty="0" smtClean="0"/>
              <a:t>?</a:t>
            </a:r>
          </a:p>
          <a:p>
            <a:pPr marL="685783" lvl="2" indent="0">
              <a:buNone/>
            </a:pPr>
            <a:endParaRPr lang="nl-NL" dirty="0"/>
          </a:p>
          <a:p>
            <a:pPr lvl="1"/>
            <a:r>
              <a:rPr lang="nl-NL" dirty="0" err="1" smtClean="0"/>
              <a:t>Margin</a:t>
            </a:r>
            <a:r>
              <a:rPr lang="nl-NL" dirty="0" smtClean="0"/>
              <a:t> of assessment </a:t>
            </a:r>
            <a:r>
              <a:rPr lang="nl-NL" dirty="0" err="1" smtClean="0"/>
              <a:t>nevertheless</a:t>
            </a:r>
            <a:r>
              <a:rPr lang="nl-NL" dirty="0" smtClean="0"/>
              <a:t> </a:t>
            </a:r>
            <a:r>
              <a:rPr lang="nl-NL" dirty="0" err="1" smtClean="0"/>
              <a:t>remains</a:t>
            </a:r>
            <a:endParaRPr lang="nl-NL" dirty="0"/>
          </a:p>
          <a:p>
            <a:pPr lvl="2"/>
            <a:r>
              <a:rPr lang="nl-NL" dirty="0" err="1" smtClean="0"/>
              <a:t>Discretion</a:t>
            </a:r>
            <a:r>
              <a:rPr lang="nl-NL" dirty="0" smtClean="0"/>
              <a:t> </a:t>
            </a:r>
            <a:r>
              <a:rPr lang="nl-NL" dirty="0" err="1" smtClean="0"/>
              <a:t>by</a:t>
            </a:r>
            <a:r>
              <a:rPr lang="nl-NL" dirty="0" smtClean="0"/>
              <a:t> </a:t>
            </a:r>
            <a:r>
              <a:rPr lang="nl-NL" dirty="0" err="1" smtClean="0"/>
              <a:t>Commission</a:t>
            </a:r>
            <a:endParaRPr lang="nl-NL" dirty="0" smtClean="0"/>
          </a:p>
          <a:p>
            <a:pPr lvl="2"/>
            <a:r>
              <a:rPr lang="nl-NL" dirty="0" smtClean="0"/>
              <a:t>Court does </a:t>
            </a:r>
            <a:r>
              <a:rPr lang="nl-NL" dirty="0" err="1" smtClean="0"/>
              <a:t>not</a:t>
            </a:r>
            <a:r>
              <a:rPr lang="nl-NL" dirty="0" smtClean="0"/>
              <a:t> </a:t>
            </a:r>
            <a:r>
              <a:rPr lang="nl-NL" dirty="0" err="1" smtClean="0"/>
              <a:t>replace</a:t>
            </a:r>
            <a:r>
              <a:rPr lang="nl-NL" dirty="0" smtClean="0"/>
              <a:t> </a:t>
            </a:r>
            <a:r>
              <a:rPr lang="nl-NL" dirty="0" err="1" smtClean="0"/>
              <a:t>Commission</a:t>
            </a:r>
            <a:endParaRPr lang="nl-NL" dirty="0" smtClean="0"/>
          </a:p>
        </p:txBody>
      </p:sp>
      <p:sp>
        <p:nvSpPr>
          <p:cNvPr id="4" name="Slide Number Placeholder 3"/>
          <p:cNvSpPr>
            <a:spLocks noGrp="1"/>
          </p:cNvSpPr>
          <p:nvPr>
            <p:ph type="sldNum" sz="quarter" idx="12"/>
          </p:nvPr>
        </p:nvSpPr>
        <p:spPr/>
        <p:txBody>
          <a:bodyPr/>
          <a:lstStyle/>
          <a:p>
            <a:fld id="{F5F0EEC8-7EC5-42C5-9E4D-8888CF716384}" type="slidenum">
              <a:rPr lang="en-GB" smtClean="0"/>
              <a:t>124</a:t>
            </a:fld>
            <a:endParaRPr lang="en-GB"/>
          </a:p>
        </p:txBody>
      </p:sp>
    </p:spTree>
    <p:extLst>
      <p:ext uri="{BB962C8B-B14F-4D97-AF65-F5344CB8AC3E}">
        <p14:creationId xmlns:p14="http://schemas.microsoft.com/office/powerpoint/2010/main" val="309070870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altLang="nl-NL" dirty="0"/>
              <a:t>Public enforcement</a:t>
            </a:r>
            <a:endParaRPr lang="nl-NL" dirty="0"/>
          </a:p>
        </p:txBody>
      </p:sp>
      <p:sp>
        <p:nvSpPr>
          <p:cNvPr id="3" name="Content Placeholder 2"/>
          <p:cNvSpPr>
            <a:spLocks noGrp="1"/>
          </p:cNvSpPr>
          <p:nvPr>
            <p:ph idx="1"/>
          </p:nvPr>
        </p:nvSpPr>
        <p:spPr/>
        <p:txBody>
          <a:bodyPr/>
          <a:lstStyle/>
          <a:p>
            <a:r>
              <a:rPr lang="nl-NL" dirty="0" err="1" smtClean="0"/>
              <a:t>Can</a:t>
            </a:r>
            <a:r>
              <a:rPr lang="nl-NL" dirty="0" smtClean="0"/>
              <a:t> </a:t>
            </a:r>
            <a:r>
              <a:rPr lang="nl-NL" dirty="0" err="1" smtClean="0"/>
              <a:t>result</a:t>
            </a:r>
            <a:r>
              <a:rPr lang="nl-NL" dirty="0" smtClean="0"/>
              <a:t> in </a:t>
            </a:r>
            <a:r>
              <a:rPr lang="nl-NL" dirty="0" err="1" smtClean="0"/>
              <a:t>annulment</a:t>
            </a:r>
            <a:r>
              <a:rPr lang="nl-NL" dirty="0" smtClean="0"/>
              <a:t> of </a:t>
            </a:r>
            <a:r>
              <a:rPr lang="nl-NL" dirty="0" err="1" smtClean="0"/>
              <a:t>Commission</a:t>
            </a:r>
            <a:r>
              <a:rPr lang="nl-NL" dirty="0" smtClean="0"/>
              <a:t> </a:t>
            </a:r>
            <a:r>
              <a:rPr lang="nl-NL" dirty="0" err="1" smtClean="0"/>
              <a:t>Decision</a:t>
            </a:r>
            <a:endParaRPr lang="nl-NL" dirty="0" smtClean="0"/>
          </a:p>
          <a:p>
            <a:endParaRPr lang="nl-NL" dirty="0" smtClean="0"/>
          </a:p>
          <a:p>
            <a:r>
              <a:rPr lang="nl-NL" dirty="0" smtClean="0"/>
              <a:t>Court cannot adopt new decision</a:t>
            </a:r>
          </a:p>
          <a:p>
            <a:pPr lvl="1"/>
            <a:r>
              <a:rPr lang="nl-NL" dirty="0" smtClean="0"/>
              <a:t>General Court rules in first instance review</a:t>
            </a:r>
          </a:p>
          <a:p>
            <a:pPr lvl="1"/>
            <a:r>
              <a:rPr lang="nl-NL" dirty="0" smtClean="0"/>
              <a:t>Court of Justice can hear appeals on points of law</a:t>
            </a:r>
          </a:p>
        </p:txBody>
      </p:sp>
      <p:sp>
        <p:nvSpPr>
          <p:cNvPr id="4" name="Slide Number Placeholder 3"/>
          <p:cNvSpPr>
            <a:spLocks noGrp="1"/>
          </p:cNvSpPr>
          <p:nvPr>
            <p:ph type="sldNum" sz="quarter" idx="12"/>
          </p:nvPr>
        </p:nvSpPr>
        <p:spPr/>
        <p:txBody>
          <a:bodyPr/>
          <a:lstStyle/>
          <a:p>
            <a:fld id="{F5F0EEC8-7EC5-42C5-9E4D-8888CF716384}" type="slidenum">
              <a:rPr lang="en-GB" smtClean="0"/>
              <a:t>125</a:t>
            </a:fld>
            <a:endParaRPr lang="en-GB"/>
          </a:p>
        </p:txBody>
      </p:sp>
    </p:spTree>
    <p:extLst>
      <p:ext uri="{BB962C8B-B14F-4D97-AF65-F5344CB8AC3E}">
        <p14:creationId xmlns:p14="http://schemas.microsoft.com/office/powerpoint/2010/main" val="382763471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p:txBody>
          <a:bodyPr/>
          <a:lstStyle/>
          <a:p>
            <a:r>
              <a:rPr lang="fr-BE" dirty="0" smtClean="0"/>
              <a:t>Commission fines</a:t>
            </a:r>
          </a:p>
          <a:p>
            <a:pPr lvl="1"/>
            <a:r>
              <a:rPr lang="fr-BE" dirty="0" smtClean="0"/>
              <a:t>As a </a:t>
            </a:r>
            <a:r>
              <a:rPr lang="fr-BE" dirty="0" err="1" smtClean="0"/>
              <a:t>matter</a:t>
            </a:r>
            <a:r>
              <a:rPr lang="fr-BE" dirty="0" smtClean="0"/>
              <a:t> of EU </a:t>
            </a:r>
            <a:r>
              <a:rPr lang="fr-BE" dirty="0" err="1" smtClean="0"/>
              <a:t>law</a:t>
            </a:r>
            <a:r>
              <a:rPr lang="fr-BE" dirty="0" smtClean="0"/>
              <a:t>, fines are administrative in nature</a:t>
            </a:r>
          </a:p>
          <a:p>
            <a:pPr lvl="1"/>
            <a:r>
              <a:rPr lang="fr-BE" dirty="0" smtClean="0"/>
              <a:t>Up to 10% of global </a:t>
            </a:r>
            <a:r>
              <a:rPr lang="fr-BE" dirty="0" err="1" smtClean="0"/>
              <a:t>worldwide</a:t>
            </a:r>
            <a:r>
              <a:rPr lang="fr-BE" dirty="0" smtClean="0"/>
              <a:t> turnover</a:t>
            </a:r>
          </a:p>
          <a:p>
            <a:pPr lvl="1"/>
            <a:r>
              <a:rPr lang="fr-BE" dirty="0" smtClean="0"/>
              <a:t>2006 </a:t>
            </a:r>
            <a:r>
              <a:rPr lang="fr-BE" dirty="0" err="1" smtClean="0"/>
              <a:t>Fining</a:t>
            </a:r>
            <a:r>
              <a:rPr lang="fr-BE" dirty="0" smtClean="0"/>
              <a:t> guidelines</a:t>
            </a:r>
          </a:p>
          <a:p>
            <a:pPr lvl="1"/>
            <a:endParaRPr lang="fr-BE" dirty="0"/>
          </a:p>
          <a:p>
            <a:pPr lvl="1"/>
            <a:endParaRPr lang="fr-BE" dirty="0" smtClean="0"/>
          </a:p>
          <a:p>
            <a:pPr lvl="1"/>
            <a:r>
              <a:rPr lang="fr-BE" dirty="0" err="1" smtClean="0"/>
              <a:t>Unlimited</a:t>
            </a:r>
            <a:r>
              <a:rPr lang="fr-BE" dirty="0" smtClean="0"/>
              <a:t> </a:t>
            </a:r>
            <a:r>
              <a:rPr lang="fr-BE" dirty="0" err="1" smtClean="0"/>
              <a:t>judicial</a:t>
            </a:r>
            <a:r>
              <a:rPr lang="fr-BE" dirty="0" smtClean="0"/>
              <a:t> </a:t>
            </a:r>
            <a:r>
              <a:rPr lang="fr-BE" dirty="0" err="1" smtClean="0"/>
              <a:t>review</a:t>
            </a:r>
            <a:r>
              <a:rPr lang="fr-BE" dirty="0" smtClean="0"/>
              <a:t> over fines!</a:t>
            </a:r>
          </a:p>
          <a:p>
            <a:pPr lvl="2"/>
            <a:r>
              <a:rPr lang="fr-BE" dirty="0" smtClean="0"/>
              <a:t>Article 261 TFEU </a:t>
            </a:r>
            <a:r>
              <a:rPr lang="fr-BE" dirty="0" err="1" smtClean="0"/>
              <a:t>jo</a:t>
            </a:r>
            <a:r>
              <a:rPr lang="fr-BE" dirty="0" smtClean="0"/>
              <a:t>. Article 31 </a:t>
            </a:r>
            <a:r>
              <a:rPr lang="fr-BE" dirty="0" err="1" smtClean="0"/>
              <a:t>Regulation</a:t>
            </a:r>
            <a:r>
              <a:rPr lang="fr-BE" dirty="0" smtClean="0"/>
              <a:t> 1/2003: </a:t>
            </a:r>
            <a:r>
              <a:rPr lang="en-GB" dirty="0"/>
              <a:t>The Court of Justice shall have unlimited jurisdiction to review decisions whereby the Commission has fixed a fine or periodic penalty payment. It may cancel, reduce or increase the fine or periodic penalty payment imposed.</a:t>
            </a:r>
            <a:endParaRPr lang="fr-BE" dirty="0" smtClean="0"/>
          </a:p>
          <a:p>
            <a:pPr lvl="1"/>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126</a:t>
            </a:fld>
            <a:endParaRPr lang="en-GB"/>
          </a:p>
        </p:txBody>
      </p:sp>
    </p:spTree>
    <p:extLst>
      <p:ext uri="{BB962C8B-B14F-4D97-AF65-F5344CB8AC3E}">
        <p14:creationId xmlns:p14="http://schemas.microsoft.com/office/powerpoint/2010/main" val="101985001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altLang="nl-NL" dirty="0"/>
              <a:t>Public enforcement</a:t>
            </a:r>
            <a:endParaRPr lang="en-GB" dirty="0"/>
          </a:p>
        </p:txBody>
      </p:sp>
      <p:sp>
        <p:nvSpPr>
          <p:cNvPr id="3" name="Content Placeholder 2"/>
          <p:cNvSpPr>
            <a:spLocks noGrp="1"/>
          </p:cNvSpPr>
          <p:nvPr>
            <p:ph idx="1"/>
          </p:nvPr>
        </p:nvSpPr>
        <p:spPr>
          <a:xfrm>
            <a:off x="628650" y="1825624"/>
            <a:ext cx="7886700" cy="5032375"/>
          </a:xfrm>
        </p:spPr>
        <p:txBody>
          <a:bodyPr>
            <a:normAutofit lnSpcReduction="10000"/>
          </a:bodyPr>
          <a:lstStyle/>
          <a:p>
            <a:r>
              <a:rPr lang="fr-BE" dirty="0" smtClean="0"/>
              <a:t>National </a:t>
            </a:r>
            <a:r>
              <a:rPr lang="fr-BE" dirty="0" err="1" smtClean="0"/>
              <a:t>competition</a:t>
            </a:r>
            <a:r>
              <a:rPr lang="fr-BE" dirty="0" smtClean="0"/>
              <a:t> </a:t>
            </a:r>
            <a:r>
              <a:rPr lang="fr-BE" dirty="0" err="1" smtClean="0"/>
              <a:t>authorities</a:t>
            </a:r>
            <a:r>
              <a:rPr lang="fr-BE" dirty="0" smtClean="0"/>
              <a:t> (</a:t>
            </a:r>
            <a:r>
              <a:rPr lang="fr-BE" dirty="0" err="1" smtClean="0"/>
              <a:t>NCAs</a:t>
            </a:r>
            <a:r>
              <a:rPr lang="fr-BE" dirty="0" smtClean="0"/>
              <a:t>)</a:t>
            </a:r>
          </a:p>
          <a:p>
            <a:pPr lvl="1"/>
            <a:r>
              <a:rPr lang="fr-BE" dirty="0" smtClean="0"/>
              <a:t>Obligation to </a:t>
            </a:r>
            <a:r>
              <a:rPr lang="fr-BE" dirty="0" err="1" smtClean="0"/>
              <a:t>apply</a:t>
            </a:r>
            <a:r>
              <a:rPr lang="fr-BE" dirty="0" smtClean="0"/>
              <a:t> Articles 101 and 102 TFEU?</a:t>
            </a:r>
          </a:p>
          <a:p>
            <a:pPr lvl="1"/>
            <a:endParaRPr lang="fr-BE" dirty="0"/>
          </a:p>
          <a:p>
            <a:pPr lvl="1"/>
            <a:r>
              <a:rPr lang="fr-BE" dirty="0" smtClean="0"/>
              <a:t>Article 3: </a:t>
            </a:r>
            <a:r>
              <a:rPr lang="fr-BE" dirty="0" err="1" smtClean="0"/>
              <a:t>when</a:t>
            </a:r>
            <a:r>
              <a:rPr lang="fr-BE" dirty="0" smtClean="0"/>
              <a:t> </a:t>
            </a:r>
            <a:r>
              <a:rPr lang="fr-BE" dirty="0" err="1" smtClean="0"/>
              <a:t>applying</a:t>
            </a:r>
            <a:r>
              <a:rPr lang="fr-BE" dirty="0" smtClean="0"/>
              <a:t> national </a:t>
            </a:r>
            <a:r>
              <a:rPr lang="fr-BE" dirty="0" err="1" smtClean="0"/>
              <a:t>competition</a:t>
            </a:r>
            <a:r>
              <a:rPr lang="fr-BE" dirty="0" smtClean="0"/>
              <a:t> </a:t>
            </a:r>
            <a:r>
              <a:rPr lang="fr-BE" dirty="0" err="1" smtClean="0"/>
              <a:t>law</a:t>
            </a:r>
            <a:r>
              <a:rPr lang="fr-BE" dirty="0" smtClean="0"/>
              <a:t> to </a:t>
            </a:r>
            <a:r>
              <a:rPr lang="fr-BE" dirty="0" err="1" smtClean="0"/>
              <a:t>behaviour</a:t>
            </a:r>
            <a:r>
              <a:rPr lang="fr-BE" dirty="0" smtClean="0"/>
              <a:t> </a:t>
            </a:r>
            <a:r>
              <a:rPr lang="fr-BE" dirty="0" err="1" smtClean="0"/>
              <a:t>affecting</a:t>
            </a:r>
            <a:r>
              <a:rPr lang="fr-BE" dirty="0" smtClean="0"/>
              <a:t> </a:t>
            </a:r>
            <a:r>
              <a:rPr lang="fr-BE" dirty="0" err="1" smtClean="0"/>
              <a:t>trade</a:t>
            </a:r>
            <a:r>
              <a:rPr lang="fr-BE" dirty="0" smtClean="0"/>
              <a:t> </a:t>
            </a:r>
            <a:r>
              <a:rPr lang="fr-BE" dirty="0" err="1" smtClean="0"/>
              <a:t>between</a:t>
            </a:r>
            <a:r>
              <a:rPr lang="fr-BE" dirty="0" smtClean="0"/>
              <a:t> </a:t>
            </a:r>
            <a:r>
              <a:rPr lang="fr-BE" dirty="0" err="1" smtClean="0"/>
              <a:t>Member</a:t>
            </a:r>
            <a:r>
              <a:rPr lang="fr-BE" dirty="0" smtClean="0"/>
              <a:t> States, obligation to </a:t>
            </a:r>
            <a:r>
              <a:rPr lang="fr-BE" dirty="0" err="1" smtClean="0"/>
              <a:t>apply</a:t>
            </a:r>
            <a:r>
              <a:rPr lang="fr-BE" dirty="0" smtClean="0"/>
              <a:t> Articles 101 and/or 102 TFEU as </a:t>
            </a:r>
            <a:r>
              <a:rPr lang="fr-BE" dirty="0" err="1" smtClean="0"/>
              <a:t>well</a:t>
            </a:r>
            <a:endParaRPr lang="fr-BE" dirty="0" smtClean="0"/>
          </a:p>
          <a:p>
            <a:pPr lvl="1"/>
            <a:endParaRPr lang="fr-BE" dirty="0"/>
          </a:p>
          <a:p>
            <a:pPr lvl="1"/>
            <a:r>
              <a:rPr lang="fr-BE" dirty="0" err="1" smtClean="0"/>
              <a:t>What</a:t>
            </a:r>
            <a:r>
              <a:rPr lang="fr-BE" dirty="0" smtClean="0"/>
              <a:t> EU </a:t>
            </a:r>
            <a:r>
              <a:rPr lang="fr-BE" dirty="0" err="1" smtClean="0"/>
              <a:t>law</a:t>
            </a:r>
            <a:r>
              <a:rPr lang="fr-BE" dirty="0" smtClean="0"/>
              <a:t> </a:t>
            </a:r>
            <a:r>
              <a:rPr lang="fr-BE" dirty="0" err="1" smtClean="0"/>
              <a:t>permits</a:t>
            </a:r>
            <a:r>
              <a:rPr lang="fr-BE" dirty="0" smtClean="0"/>
              <a:t>, </a:t>
            </a:r>
            <a:r>
              <a:rPr lang="fr-BE" dirty="0" err="1" smtClean="0"/>
              <a:t>cannot</a:t>
            </a:r>
            <a:r>
              <a:rPr lang="fr-BE" dirty="0" smtClean="0"/>
              <a:t> </a:t>
            </a:r>
            <a:r>
              <a:rPr lang="fr-BE" dirty="0" err="1" smtClean="0"/>
              <a:t>be</a:t>
            </a:r>
            <a:r>
              <a:rPr lang="fr-BE" dirty="0" smtClean="0"/>
              <a:t> </a:t>
            </a:r>
            <a:r>
              <a:rPr lang="fr-BE" dirty="0" err="1" smtClean="0"/>
              <a:t>prohibited</a:t>
            </a:r>
            <a:r>
              <a:rPr lang="fr-BE" dirty="0" smtClean="0"/>
              <a:t> by national </a:t>
            </a:r>
            <a:r>
              <a:rPr lang="fr-BE" dirty="0" err="1" smtClean="0"/>
              <a:t>competition</a:t>
            </a:r>
            <a:r>
              <a:rPr lang="fr-BE" dirty="0" smtClean="0"/>
              <a:t> </a:t>
            </a:r>
            <a:r>
              <a:rPr lang="fr-BE" dirty="0" err="1" smtClean="0"/>
              <a:t>law</a:t>
            </a:r>
            <a:endParaRPr lang="en-GB" dirty="0" smtClean="0"/>
          </a:p>
          <a:p>
            <a:pPr lvl="1"/>
            <a:endParaRPr lang="fr-BE" dirty="0"/>
          </a:p>
          <a:p>
            <a:pPr lvl="1"/>
            <a:r>
              <a:rPr lang="fr-BE" dirty="0" err="1" smtClean="0"/>
              <a:t>Stricter</a:t>
            </a:r>
            <a:r>
              <a:rPr lang="fr-BE" dirty="0" smtClean="0"/>
              <a:t> </a:t>
            </a:r>
            <a:r>
              <a:rPr lang="fr-BE" dirty="0" err="1" smtClean="0"/>
              <a:t>unilateral</a:t>
            </a:r>
            <a:r>
              <a:rPr lang="fr-BE" dirty="0" smtClean="0"/>
              <a:t> </a:t>
            </a:r>
            <a:r>
              <a:rPr lang="fr-BE" dirty="0" err="1" smtClean="0"/>
              <a:t>legislation</a:t>
            </a:r>
            <a:endParaRPr lang="fr-BE" dirty="0" smtClean="0"/>
          </a:p>
          <a:p>
            <a:pPr lvl="1"/>
            <a:endParaRPr lang="fr-BE" dirty="0"/>
          </a:p>
          <a:p>
            <a:pPr lvl="1"/>
            <a:r>
              <a:rPr lang="fr-BE" dirty="0" smtClean="0"/>
              <a:t>Sanctions </a:t>
            </a:r>
            <a:r>
              <a:rPr lang="fr-BE" dirty="0" err="1" smtClean="0"/>
              <a:t>imposed</a:t>
            </a:r>
            <a:r>
              <a:rPr lang="fr-BE" dirty="0" smtClean="0"/>
              <a:t> on </a:t>
            </a:r>
            <a:r>
              <a:rPr lang="fr-BE" dirty="0" err="1" smtClean="0"/>
              <a:t>natural</a:t>
            </a:r>
            <a:r>
              <a:rPr lang="fr-BE" dirty="0" smtClean="0"/>
              <a:t> </a:t>
            </a:r>
            <a:r>
              <a:rPr lang="fr-BE" dirty="0" err="1" smtClean="0"/>
              <a:t>persons</a:t>
            </a:r>
            <a:r>
              <a:rPr lang="fr-BE" dirty="0" smtClean="0"/>
              <a:t>/</a:t>
            </a:r>
            <a:r>
              <a:rPr lang="fr-BE" dirty="0" err="1" smtClean="0"/>
              <a:t>directors</a:t>
            </a:r>
            <a:endParaRPr lang="fr-BE" dirty="0" smtClean="0"/>
          </a:p>
          <a:p>
            <a:pPr lvl="2"/>
            <a:r>
              <a:rPr lang="fr-BE" dirty="0" err="1" smtClean="0"/>
              <a:t>Even</a:t>
            </a:r>
            <a:r>
              <a:rPr lang="fr-BE" dirty="0" smtClean="0"/>
              <a:t> </a:t>
            </a:r>
            <a:r>
              <a:rPr lang="fr-BE" dirty="0" err="1" smtClean="0"/>
              <a:t>criminal</a:t>
            </a:r>
            <a:r>
              <a:rPr lang="fr-BE" dirty="0" smtClean="0"/>
              <a:t> </a:t>
            </a:r>
            <a:r>
              <a:rPr lang="fr-BE" dirty="0" err="1" smtClean="0"/>
              <a:t>prosecution</a:t>
            </a:r>
            <a:r>
              <a:rPr lang="fr-BE" dirty="0" smtClean="0"/>
              <a:t> possible?</a:t>
            </a:r>
          </a:p>
        </p:txBody>
      </p:sp>
      <p:sp>
        <p:nvSpPr>
          <p:cNvPr id="4" name="Slide Number Placeholder 3"/>
          <p:cNvSpPr>
            <a:spLocks noGrp="1"/>
          </p:cNvSpPr>
          <p:nvPr>
            <p:ph type="sldNum" sz="quarter" idx="12"/>
          </p:nvPr>
        </p:nvSpPr>
        <p:spPr/>
        <p:txBody>
          <a:bodyPr/>
          <a:lstStyle/>
          <a:p>
            <a:fld id="{F5F0EEC8-7EC5-42C5-9E4D-8888CF716384}" type="slidenum">
              <a:rPr lang="en-GB" smtClean="0"/>
              <a:t>127</a:t>
            </a:fld>
            <a:endParaRPr lang="en-GB"/>
          </a:p>
        </p:txBody>
      </p:sp>
    </p:spTree>
    <p:extLst>
      <p:ext uri="{BB962C8B-B14F-4D97-AF65-F5344CB8AC3E}">
        <p14:creationId xmlns:p14="http://schemas.microsoft.com/office/powerpoint/2010/main" val="5843508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altLang="nl-NL" dirty="0"/>
              <a:t>Public enforcement</a:t>
            </a:r>
            <a:endParaRPr lang="en-GB" dirty="0"/>
          </a:p>
        </p:txBody>
      </p:sp>
      <p:sp>
        <p:nvSpPr>
          <p:cNvPr id="3" name="Content Placeholder 2"/>
          <p:cNvSpPr>
            <a:spLocks noGrp="1"/>
          </p:cNvSpPr>
          <p:nvPr>
            <p:ph idx="1"/>
          </p:nvPr>
        </p:nvSpPr>
        <p:spPr/>
        <p:txBody>
          <a:bodyPr/>
          <a:lstStyle/>
          <a:p>
            <a:r>
              <a:rPr lang="fr-BE" dirty="0" smtClean="0"/>
              <a:t>National </a:t>
            </a:r>
            <a:r>
              <a:rPr lang="fr-BE" dirty="0" err="1" smtClean="0"/>
              <a:t>competition</a:t>
            </a:r>
            <a:r>
              <a:rPr lang="fr-BE" dirty="0" smtClean="0"/>
              <a:t> </a:t>
            </a:r>
            <a:r>
              <a:rPr lang="fr-BE" dirty="0" err="1" smtClean="0"/>
              <a:t>authorities</a:t>
            </a:r>
            <a:r>
              <a:rPr lang="fr-BE" dirty="0" smtClean="0"/>
              <a:t> (</a:t>
            </a:r>
            <a:r>
              <a:rPr lang="fr-BE" dirty="0" err="1" smtClean="0"/>
              <a:t>NCAs</a:t>
            </a:r>
            <a:r>
              <a:rPr lang="fr-BE" dirty="0" smtClean="0"/>
              <a:t>)</a:t>
            </a:r>
          </a:p>
          <a:p>
            <a:pPr lvl="1"/>
            <a:endParaRPr lang="fr-BE" dirty="0" smtClean="0"/>
          </a:p>
          <a:p>
            <a:pPr lvl="1"/>
            <a:r>
              <a:rPr lang="fr-BE" dirty="0" smtClean="0"/>
              <a:t>Article 35: </a:t>
            </a:r>
            <a:r>
              <a:rPr lang="fr-BE" dirty="0" err="1" smtClean="0"/>
              <a:t>Member</a:t>
            </a:r>
            <a:r>
              <a:rPr lang="fr-BE" dirty="0" smtClean="0"/>
              <a:t> State </a:t>
            </a:r>
            <a:r>
              <a:rPr lang="fr-BE" dirty="0" err="1" smtClean="0"/>
              <a:t>institutional</a:t>
            </a:r>
            <a:r>
              <a:rPr lang="fr-BE" dirty="0" smtClean="0"/>
              <a:t> </a:t>
            </a:r>
            <a:r>
              <a:rPr lang="fr-BE" dirty="0" err="1" smtClean="0"/>
              <a:t>autonomy</a:t>
            </a:r>
            <a:endParaRPr lang="fr-BE" dirty="0" smtClean="0"/>
          </a:p>
          <a:p>
            <a:pPr lvl="1"/>
            <a:endParaRPr lang="fr-BE" dirty="0"/>
          </a:p>
          <a:p>
            <a:pPr lvl="2"/>
            <a:r>
              <a:rPr lang="fr-BE" dirty="0" smtClean="0"/>
              <a:t>Independent administrative </a:t>
            </a:r>
            <a:r>
              <a:rPr lang="fr-BE" dirty="0" err="1" smtClean="0"/>
              <a:t>agencies</a:t>
            </a:r>
            <a:endParaRPr lang="fr-BE" dirty="0" smtClean="0"/>
          </a:p>
          <a:p>
            <a:pPr lvl="2"/>
            <a:endParaRPr lang="fr-BE" dirty="0"/>
          </a:p>
          <a:p>
            <a:pPr lvl="2"/>
            <a:r>
              <a:rPr lang="fr-BE" dirty="0" err="1" smtClean="0"/>
              <a:t>Ministerial</a:t>
            </a:r>
            <a:r>
              <a:rPr lang="fr-BE" dirty="0" smtClean="0"/>
              <a:t> </a:t>
            </a:r>
            <a:r>
              <a:rPr lang="fr-BE" dirty="0" err="1" smtClean="0"/>
              <a:t>departments</a:t>
            </a:r>
            <a:endParaRPr lang="fr-BE" dirty="0" smtClean="0"/>
          </a:p>
          <a:p>
            <a:pPr lvl="2"/>
            <a:endParaRPr lang="fr-BE" dirty="0"/>
          </a:p>
          <a:p>
            <a:pPr lvl="2"/>
            <a:r>
              <a:rPr lang="fr-BE" dirty="0" smtClean="0"/>
              <a:t>(Administrative) courts</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128</a:t>
            </a:fld>
            <a:endParaRPr lang="en-GB"/>
          </a:p>
        </p:txBody>
      </p:sp>
    </p:spTree>
    <p:extLst>
      <p:ext uri="{BB962C8B-B14F-4D97-AF65-F5344CB8AC3E}">
        <p14:creationId xmlns:p14="http://schemas.microsoft.com/office/powerpoint/2010/main" val="195114184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a:xfrm>
            <a:off x="628650" y="1825624"/>
            <a:ext cx="7886700" cy="5128967"/>
          </a:xfrm>
        </p:spPr>
        <p:txBody>
          <a:bodyPr>
            <a:normAutofit fontScale="70000" lnSpcReduction="20000"/>
          </a:bodyPr>
          <a:lstStyle/>
          <a:p>
            <a:r>
              <a:rPr lang="fr-BE" dirty="0" smtClean="0"/>
              <a:t>On-</a:t>
            </a:r>
            <a:r>
              <a:rPr lang="fr-BE" dirty="0" err="1" smtClean="0"/>
              <a:t>going</a:t>
            </a:r>
            <a:r>
              <a:rPr lang="fr-BE" dirty="0" smtClean="0"/>
              <a:t> </a:t>
            </a:r>
            <a:r>
              <a:rPr lang="fr-BE" dirty="0" err="1" smtClean="0"/>
              <a:t>developments</a:t>
            </a:r>
            <a:r>
              <a:rPr lang="fr-BE" dirty="0" smtClean="0"/>
              <a:t>: Directive 2019/1, to </a:t>
            </a:r>
            <a:r>
              <a:rPr lang="fr-BE" dirty="0" err="1" smtClean="0"/>
              <a:t>be</a:t>
            </a:r>
            <a:r>
              <a:rPr lang="fr-BE" dirty="0" smtClean="0"/>
              <a:t> </a:t>
            </a:r>
            <a:r>
              <a:rPr lang="fr-BE" dirty="0" err="1" smtClean="0"/>
              <a:t>transposed</a:t>
            </a:r>
            <a:r>
              <a:rPr lang="fr-BE" dirty="0" smtClean="0"/>
              <a:t> by 4 </a:t>
            </a:r>
            <a:r>
              <a:rPr lang="fr-BE" dirty="0" err="1" smtClean="0"/>
              <a:t>February</a:t>
            </a:r>
            <a:r>
              <a:rPr lang="fr-BE" dirty="0" smtClean="0"/>
              <a:t> 2021</a:t>
            </a:r>
          </a:p>
          <a:p>
            <a:pPr lvl="1"/>
            <a:endParaRPr lang="en-GB" dirty="0" smtClean="0"/>
          </a:p>
          <a:p>
            <a:pPr lvl="1"/>
            <a:r>
              <a:rPr lang="en-GB" dirty="0" smtClean="0"/>
              <a:t>National </a:t>
            </a:r>
            <a:r>
              <a:rPr lang="en-GB" dirty="0"/>
              <a:t>law prevents many NCAs from having the necessary guarantees of independence, resources, and enforcement and fining powers to be able to enforce Union competition rules effectively. This undermines their ability to effectively apply Articles 101 and 102 TFEU and to apply national competition law in parallel to Articles 101 and 102 TFEU. For example, under national law many NCAs do not have effective tools to find evidence of infringements of Articles 101 and 102 TFEU or to fine undertakings which break the law, or do not have adequate human and financial resources and operational independence to apply Articles 101 and 102 TFEU effectively. This is capable of preventing NCAs from taking any action at all or limiting their enforcement actions. The lack of guarantees of independence, resources, and enforcement and fining powers for many NCAs to be able to apply Articles 101 and 102 TFEU effectively means that undertakings engaging in anti-competitive practices might face very different outcomes in proceedings, depending on the Member State in which they are active. They might be subject to no enforcement under Article 101 or 102 TFEU or they might only be subject to ineffective enforcement. For example, in some Member States, undertakings can escape liability for fines simply by restructuring</a:t>
            </a:r>
            <a:r>
              <a:rPr lang="en-GB" dirty="0" smtClean="0"/>
              <a:t>.</a:t>
            </a:r>
          </a:p>
          <a:p>
            <a:pPr lvl="1"/>
            <a:endParaRPr lang="fr-BE" dirty="0"/>
          </a:p>
          <a:p>
            <a:pPr lvl="1"/>
            <a:r>
              <a:rPr lang="fr-BE" dirty="0" smtClean="0"/>
              <a:t>Art. 4(5) Directive: </a:t>
            </a:r>
            <a:r>
              <a:rPr lang="fr-BE" dirty="0" err="1" smtClean="0"/>
              <a:t>independent</a:t>
            </a:r>
            <a:r>
              <a:rPr lang="fr-BE" dirty="0" smtClean="0"/>
              <a:t> national </a:t>
            </a:r>
            <a:r>
              <a:rPr lang="fr-BE" dirty="0" err="1" smtClean="0"/>
              <a:t>authorities</a:t>
            </a:r>
            <a:r>
              <a:rPr lang="fr-BE" dirty="0" smtClean="0"/>
              <a:t> free to set </a:t>
            </a:r>
            <a:r>
              <a:rPr lang="fr-BE" dirty="0" err="1" smtClean="0"/>
              <a:t>their</a:t>
            </a:r>
            <a:r>
              <a:rPr lang="fr-BE" dirty="0" smtClean="0"/>
              <a:t> </a:t>
            </a:r>
            <a:r>
              <a:rPr lang="fr-BE" dirty="0" err="1" smtClean="0"/>
              <a:t>own</a:t>
            </a:r>
            <a:r>
              <a:rPr lang="fr-BE" dirty="0" smtClean="0"/>
              <a:t> </a:t>
            </a:r>
            <a:r>
              <a:rPr lang="fr-BE" dirty="0" err="1" smtClean="0"/>
              <a:t>enforcement</a:t>
            </a:r>
            <a:r>
              <a:rPr lang="fr-BE" dirty="0" smtClean="0"/>
              <a:t> </a:t>
            </a:r>
            <a:r>
              <a:rPr lang="fr-BE" dirty="0" err="1" smtClean="0"/>
              <a:t>priorities</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129</a:t>
            </a:fld>
            <a:endParaRPr lang="en-GB"/>
          </a:p>
        </p:txBody>
      </p:sp>
    </p:spTree>
    <p:extLst>
      <p:ext uri="{BB962C8B-B14F-4D97-AF65-F5344CB8AC3E}">
        <p14:creationId xmlns:p14="http://schemas.microsoft.com/office/powerpoint/2010/main" val="1153022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nl-NL" altLang="nl-NL" smtClean="0"/>
              <a:t>Competition</a:t>
            </a:r>
          </a:p>
        </p:txBody>
      </p:sp>
      <p:sp>
        <p:nvSpPr>
          <p:cNvPr id="8195" name="Content Placeholder 2"/>
          <p:cNvSpPr>
            <a:spLocks noGrp="1"/>
          </p:cNvSpPr>
          <p:nvPr>
            <p:ph idx="1"/>
          </p:nvPr>
        </p:nvSpPr>
        <p:spPr/>
        <p:txBody>
          <a:bodyPr/>
          <a:lstStyle/>
          <a:p>
            <a:pPr eaLnBrk="1" hangingPunct="1"/>
            <a:r>
              <a:rPr lang="nl-NL" altLang="nl-NL" dirty="0" smtClean="0"/>
              <a:t>What is competition?</a:t>
            </a:r>
          </a:p>
          <a:p>
            <a:pPr lvl="1" eaLnBrk="1" hangingPunct="1"/>
            <a:r>
              <a:rPr lang="nl-NL" altLang="nl-NL" dirty="0" smtClean="0"/>
              <a:t>Market as resource distribution system</a:t>
            </a:r>
          </a:p>
          <a:p>
            <a:pPr lvl="2" eaLnBrk="1" hangingPunct="1"/>
            <a:r>
              <a:rPr lang="nl-NL" altLang="nl-NL" dirty="0" smtClean="0">
                <a:latin typeface="Arial" panose="020B0604020202020204" pitchFamily="34" charset="0"/>
              </a:rPr>
              <a:t>&lt;-&gt; state as resource distribution system</a:t>
            </a:r>
          </a:p>
          <a:p>
            <a:pPr lvl="1" eaLnBrk="1" hangingPunct="1"/>
            <a:r>
              <a:rPr lang="nl-NL" altLang="nl-NL" dirty="0" smtClean="0"/>
              <a:t>Distribution of scarce resources</a:t>
            </a:r>
          </a:p>
          <a:p>
            <a:pPr lvl="2" eaLnBrk="1" hangingPunct="1"/>
            <a:r>
              <a:rPr lang="nl-NL" altLang="nl-NL" dirty="0" smtClean="0">
                <a:latin typeface="Arial" panose="020B0604020202020204" pitchFamily="34" charset="0"/>
              </a:rPr>
              <a:t>Efficient allocation</a:t>
            </a:r>
          </a:p>
          <a:p>
            <a:pPr lvl="2" eaLnBrk="1" hangingPunct="1"/>
            <a:r>
              <a:rPr lang="nl-NL" altLang="nl-NL" dirty="0" smtClean="0">
                <a:latin typeface="Arial" panose="020B0604020202020204" pitchFamily="34" charset="0"/>
              </a:rPr>
              <a:t>Productive or technical efficiency</a:t>
            </a:r>
          </a:p>
          <a:p>
            <a:pPr lvl="2" eaLnBrk="1" hangingPunct="1"/>
            <a:r>
              <a:rPr lang="nl-NL" altLang="nl-NL" dirty="0" smtClean="0">
                <a:latin typeface="Arial" panose="020B0604020202020204" pitchFamily="34" charset="0"/>
              </a:rPr>
              <a:t>Innovation and dynamism</a:t>
            </a:r>
          </a:p>
          <a:p>
            <a:pPr lvl="1" eaLnBrk="1" hangingPunct="1"/>
            <a:r>
              <a:rPr lang="nl-NL" altLang="nl-NL" i="1" dirty="0" smtClean="0"/>
              <a:t>Perfect (undistorted) </a:t>
            </a:r>
            <a:r>
              <a:rPr lang="nl-NL" altLang="nl-NL" dirty="0" smtClean="0"/>
              <a:t>competition: where demand and supply for scarce resources are in balance</a:t>
            </a:r>
          </a:p>
        </p:txBody>
      </p:sp>
      <p:sp>
        <p:nvSpPr>
          <p:cNvPr id="2" name="Slide Number Placeholder 1"/>
          <p:cNvSpPr>
            <a:spLocks noGrp="1"/>
          </p:cNvSpPr>
          <p:nvPr>
            <p:ph type="sldNum" sz="quarter" idx="12"/>
          </p:nvPr>
        </p:nvSpPr>
        <p:spPr/>
        <p:txBody>
          <a:bodyPr/>
          <a:lstStyle/>
          <a:p>
            <a:fld id="{FE9A9529-9AF4-4E30-B728-268296170A83}" type="slidenum">
              <a:rPr lang="en-GB" smtClean="0"/>
              <a:t>13</a:t>
            </a:fld>
            <a:endParaRPr lang="en-GB"/>
          </a:p>
        </p:txBody>
      </p:sp>
    </p:spTree>
    <p:extLst>
      <p:ext uri="{BB962C8B-B14F-4D97-AF65-F5344CB8AC3E}">
        <p14:creationId xmlns:p14="http://schemas.microsoft.com/office/powerpoint/2010/main" val="20344890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a:xfrm>
            <a:off x="628650" y="1825624"/>
            <a:ext cx="7886700" cy="5257756"/>
          </a:xfrm>
        </p:spPr>
        <p:txBody>
          <a:bodyPr>
            <a:normAutofit fontScale="70000" lnSpcReduction="20000"/>
          </a:bodyPr>
          <a:lstStyle/>
          <a:p>
            <a:r>
              <a:rPr lang="fr-BE" dirty="0" smtClean="0"/>
              <a:t>On-</a:t>
            </a:r>
            <a:r>
              <a:rPr lang="fr-BE" dirty="0" err="1" smtClean="0"/>
              <a:t>going</a:t>
            </a:r>
            <a:r>
              <a:rPr lang="fr-BE" dirty="0" smtClean="0"/>
              <a:t> </a:t>
            </a:r>
            <a:r>
              <a:rPr lang="fr-BE" dirty="0" err="1" smtClean="0"/>
              <a:t>developments</a:t>
            </a:r>
            <a:r>
              <a:rPr lang="fr-BE" dirty="0" smtClean="0"/>
              <a:t>: Directive 2019/1</a:t>
            </a:r>
          </a:p>
          <a:p>
            <a:pPr lvl="1"/>
            <a:r>
              <a:rPr lang="fr-BE" dirty="0" err="1" smtClean="0"/>
              <a:t>Safeguards</a:t>
            </a:r>
            <a:r>
              <a:rPr lang="fr-BE" dirty="0" smtClean="0"/>
              <a:t> for effective EU </a:t>
            </a:r>
            <a:r>
              <a:rPr lang="fr-BE" dirty="0" err="1" smtClean="0"/>
              <a:t>competition</a:t>
            </a:r>
            <a:r>
              <a:rPr lang="fr-BE" dirty="0" smtClean="0"/>
              <a:t> </a:t>
            </a:r>
            <a:r>
              <a:rPr lang="fr-BE" dirty="0" err="1" smtClean="0"/>
              <a:t>law</a:t>
            </a:r>
            <a:r>
              <a:rPr lang="fr-BE" dirty="0" smtClean="0"/>
              <a:t> </a:t>
            </a:r>
            <a:r>
              <a:rPr lang="fr-BE" dirty="0" err="1" smtClean="0"/>
              <a:t>enforcement</a:t>
            </a:r>
            <a:r>
              <a:rPr lang="fr-BE" dirty="0" smtClean="0"/>
              <a:t> by national </a:t>
            </a:r>
            <a:r>
              <a:rPr lang="fr-BE" dirty="0" err="1" smtClean="0"/>
              <a:t>competition</a:t>
            </a:r>
            <a:r>
              <a:rPr lang="fr-BE" dirty="0" smtClean="0"/>
              <a:t> </a:t>
            </a:r>
            <a:r>
              <a:rPr lang="fr-BE" dirty="0" err="1" smtClean="0"/>
              <a:t>authorities</a:t>
            </a:r>
            <a:r>
              <a:rPr lang="fr-BE" dirty="0" smtClean="0"/>
              <a:t> (</a:t>
            </a:r>
            <a:r>
              <a:rPr lang="fr-BE" dirty="0" err="1" smtClean="0"/>
              <a:t>NCAs</a:t>
            </a:r>
            <a:r>
              <a:rPr lang="fr-BE" dirty="0" smtClean="0"/>
              <a:t>)</a:t>
            </a:r>
          </a:p>
          <a:p>
            <a:pPr lvl="1"/>
            <a:r>
              <a:rPr lang="fr-BE" dirty="0" smtClean="0"/>
              <a:t>Art. 3: </a:t>
            </a:r>
            <a:r>
              <a:rPr lang="fr-BE" dirty="0" err="1" smtClean="0"/>
              <a:t>procedures</a:t>
            </a:r>
            <a:r>
              <a:rPr lang="fr-BE" dirty="0" smtClean="0"/>
              <a:t> </a:t>
            </a:r>
            <a:r>
              <a:rPr lang="fr-BE" dirty="0" err="1" smtClean="0"/>
              <a:t>need</a:t>
            </a:r>
            <a:r>
              <a:rPr lang="fr-BE" dirty="0" smtClean="0"/>
              <a:t> to </a:t>
            </a:r>
            <a:r>
              <a:rPr lang="fr-BE" dirty="0" err="1" smtClean="0"/>
              <a:t>comply</a:t>
            </a:r>
            <a:r>
              <a:rPr lang="fr-BE" dirty="0" smtClean="0"/>
              <a:t> </a:t>
            </a:r>
            <a:r>
              <a:rPr lang="fr-BE" dirty="0" err="1" smtClean="0"/>
              <a:t>with</a:t>
            </a:r>
            <a:r>
              <a:rPr lang="fr-BE" dirty="0" smtClean="0"/>
              <a:t> EU </a:t>
            </a:r>
            <a:r>
              <a:rPr lang="fr-BE" dirty="0" err="1" smtClean="0"/>
              <a:t>fundamental</a:t>
            </a:r>
            <a:r>
              <a:rPr lang="fr-BE" dirty="0" smtClean="0"/>
              <a:t> </a:t>
            </a:r>
            <a:r>
              <a:rPr lang="fr-BE" dirty="0" err="1" smtClean="0"/>
              <a:t>rights</a:t>
            </a:r>
            <a:r>
              <a:rPr lang="fr-BE" dirty="0" smtClean="0"/>
              <a:t>, </a:t>
            </a:r>
            <a:r>
              <a:rPr lang="fr-BE" dirty="0" err="1" smtClean="0"/>
              <a:t>including</a:t>
            </a:r>
            <a:r>
              <a:rPr lang="fr-BE" dirty="0" smtClean="0"/>
              <a:t> </a:t>
            </a:r>
            <a:r>
              <a:rPr lang="fr-BE" dirty="0" err="1" smtClean="0"/>
              <a:t>those</a:t>
            </a:r>
            <a:r>
              <a:rPr lang="fr-BE" dirty="0" smtClean="0"/>
              <a:t> in the Charter</a:t>
            </a:r>
          </a:p>
          <a:p>
            <a:pPr lvl="1"/>
            <a:r>
              <a:rPr lang="fr-BE" dirty="0" smtClean="0"/>
              <a:t>Art. 4: </a:t>
            </a:r>
            <a:r>
              <a:rPr lang="fr-BE" dirty="0" err="1" smtClean="0"/>
              <a:t>independence</a:t>
            </a:r>
            <a:r>
              <a:rPr lang="fr-BE" dirty="0" smtClean="0"/>
              <a:t> of national </a:t>
            </a:r>
            <a:r>
              <a:rPr lang="fr-BE" dirty="0" err="1" smtClean="0"/>
              <a:t>competition</a:t>
            </a:r>
            <a:r>
              <a:rPr lang="fr-BE" dirty="0" smtClean="0"/>
              <a:t> </a:t>
            </a:r>
            <a:r>
              <a:rPr lang="fr-BE" dirty="0" err="1" smtClean="0"/>
              <a:t>authorities</a:t>
            </a:r>
            <a:endParaRPr lang="fr-BE" dirty="0" smtClean="0"/>
          </a:p>
          <a:p>
            <a:pPr lvl="2"/>
            <a:r>
              <a:rPr lang="en-GB" dirty="0" smtClean="0"/>
              <a:t>(1) To </a:t>
            </a:r>
            <a:r>
              <a:rPr lang="en-GB" dirty="0"/>
              <a:t>guarantee the independence of national administrative competition authorities when applying Articles 101 and 102 TFEU, Member States shall ensure that such authorities p</a:t>
            </a:r>
            <a:r>
              <a:rPr lang="en-GB" u="sng" dirty="0"/>
              <a:t>erform their duties and exercise their powers impartially and in the interests of the effective and uniform application of those provisions</a:t>
            </a:r>
            <a:r>
              <a:rPr lang="en-GB" dirty="0"/>
              <a:t>, subject to proportionate accountability requirements and without prejudice to </a:t>
            </a:r>
            <a:r>
              <a:rPr lang="en-GB" u="sng" dirty="0"/>
              <a:t>close cooperation between competition authorities in the European Competition Network</a:t>
            </a:r>
            <a:r>
              <a:rPr lang="en-GB" dirty="0" smtClean="0"/>
              <a:t>.</a:t>
            </a:r>
          </a:p>
          <a:p>
            <a:pPr lvl="2"/>
            <a:r>
              <a:rPr lang="en-GB" dirty="0" smtClean="0"/>
              <a:t>(3) The </a:t>
            </a:r>
            <a:r>
              <a:rPr lang="en-GB" dirty="0"/>
              <a:t>persons who take decisions exercising the powers in Articles 10 to 13 and Article 16 of this Directive in national administrative competition authorities </a:t>
            </a:r>
            <a:endParaRPr lang="en-GB" dirty="0" smtClean="0"/>
          </a:p>
          <a:p>
            <a:pPr lvl="3"/>
            <a:r>
              <a:rPr lang="en-GB" u="sng" dirty="0" smtClean="0"/>
              <a:t>shall </a:t>
            </a:r>
            <a:r>
              <a:rPr lang="en-GB" u="sng" dirty="0"/>
              <a:t>not be dismissed from such authorities for reasons related to the proper performance of their duties or to the proper exercise of their powers for the application of Articles 101 and 102 </a:t>
            </a:r>
            <a:r>
              <a:rPr lang="en-GB" u="sng" dirty="0" smtClean="0"/>
              <a:t>TFEU.</a:t>
            </a:r>
            <a:endParaRPr lang="en-GB" dirty="0"/>
          </a:p>
          <a:p>
            <a:pPr lvl="3"/>
            <a:r>
              <a:rPr lang="en-GB" dirty="0" smtClean="0"/>
              <a:t>They </a:t>
            </a:r>
            <a:r>
              <a:rPr lang="en-GB" dirty="0"/>
              <a:t>may be dismissed only if they no longer fulfil the conditions required for the performance of their duties or if they have been found guilty of serious misconduct under national law. The conditions required for the performance of their duties, and what constitutes serious misconduct, shall be laid down in advance in national law, taking into account the need to ensure effective enforcement</a:t>
            </a:r>
            <a:r>
              <a:rPr lang="en-GB" dirty="0" smtClean="0"/>
              <a:t>.</a:t>
            </a:r>
          </a:p>
          <a:p>
            <a:pPr lvl="2"/>
            <a:r>
              <a:rPr lang="fr-BE" dirty="0" smtClean="0"/>
              <a:t>(4) </a:t>
            </a:r>
            <a:r>
              <a:rPr lang="en-GB" dirty="0"/>
              <a:t>Member States shall ensure that the members of the decision-making body of national administrative competition authorities are </a:t>
            </a:r>
            <a:r>
              <a:rPr lang="en-GB" u="sng" dirty="0"/>
              <a:t>selected, recruited or appointed according to clear and transparent procedures</a:t>
            </a:r>
            <a:r>
              <a:rPr lang="en-GB" dirty="0"/>
              <a:t> laid down in advance in national law.</a:t>
            </a:r>
          </a:p>
        </p:txBody>
      </p:sp>
      <p:sp>
        <p:nvSpPr>
          <p:cNvPr id="4" name="Slide Number Placeholder 3"/>
          <p:cNvSpPr>
            <a:spLocks noGrp="1"/>
          </p:cNvSpPr>
          <p:nvPr>
            <p:ph type="sldNum" sz="quarter" idx="12"/>
          </p:nvPr>
        </p:nvSpPr>
        <p:spPr/>
        <p:txBody>
          <a:bodyPr/>
          <a:lstStyle/>
          <a:p>
            <a:fld id="{F5F0EEC8-7EC5-42C5-9E4D-8888CF716384}" type="slidenum">
              <a:rPr lang="en-GB" smtClean="0"/>
              <a:t>130</a:t>
            </a:fld>
            <a:endParaRPr lang="en-GB"/>
          </a:p>
        </p:txBody>
      </p:sp>
    </p:spTree>
    <p:extLst>
      <p:ext uri="{BB962C8B-B14F-4D97-AF65-F5344CB8AC3E}">
        <p14:creationId xmlns:p14="http://schemas.microsoft.com/office/powerpoint/2010/main" val="144319925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a:xfrm>
            <a:off x="628650" y="1825624"/>
            <a:ext cx="7886700" cy="4781237"/>
          </a:xfrm>
        </p:spPr>
        <p:txBody>
          <a:bodyPr>
            <a:normAutofit fontScale="92500" lnSpcReduction="20000"/>
          </a:bodyPr>
          <a:lstStyle/>
          <a:p>
            <a:r>
              <a:rPr lang="fr-BE" dirty="0" smtClean="0"/>
              <a:t>On-</a:t>
            </a:r>
            <a:r>
              <a:rPr lang="fr-BE" dirty="0" err="1" smtClean="0"/>
              <a:t>going</a:t>
            </a:r>
            <a:r>
              <a:rPr lang="fr-BE" dirty="0" smtClean="0"/>
              <a:t> </a:t>
            </a:r>
            <a:r>
              <a:rPr lang="fr-BE" dirty="0" err="1" smtClean="0"/>
              <a:t>developments</a:t>
            </a:r>
            <a:r>
              <a:rPr lang="fr-BE" dirty="0" smtClean="0"/>
              <a:t>: Directive 2019/1</a:t>
            </a:r>
          </a:p>
          <a:p>
            <a:pPr lvl="1"/>
            <a:r>
              <a:rPr lang="fr-BE" dirty="0" smtClean="0"/>
              <a:t>Art. 4: </a:t>
            </a:r>
            <a:r>
              <a:rPr lang="fr-BE" dirty="0" err="1" smtClean="0"/>
              <a:t>independence</a:t>
            </a:r>
            <a:endParaRPr lang="fr-BE" dirty="0" smtClean="0"/>
          </a:p>
          <a:p>
            <a:pPr lvl="2"/>
            <a:r>
              <a:rPr lang="fr-BE" dirty="0" smtClean="0"/>
              <a:t>(2) </a:t>
            </a:r>
            <a:r>
              <a:rPr lang="en-GB" dirty="0"/>
              <a:t>Member States shall at a minimum ensure that the staff and persons who take decisions exercising the powers in Articles 10 to 13 and Article 16 of this Directive in national administrative competition </a:t>
            </a:r>
            <a:r>
              <a:rPr lang="en-GB" dirty="0" smtClean="0"/>
              <a:t>authorities:</a:t>
            </a:r>
          </a:p>
          <a:p>
            <a:pPr lvl="3"/>
            <a:r>
              <a:rPr lang="en-GB" dirty="0" smtClean="0"/>
              <a:t>are </a:t>
            </a:r>
            <a:r>
              <a:rPr lang="en-GB" dirty="0"/>
              <a:t>able to perform their duties and to exercise their powers for the application of Articles 101 and 102 TFEU </a:t>
            </a:r>
            <a:r>
              <a:rPr lang="en-GB" u="sng" dirty="0"/>
              <a:t>independently from political and other external </a:t>
            </a:r>
            <a:r>
              <a:rPr lang="en-GB" u="sng" dirty="0" smtClean="0"/>
              <a:t>influence</a:t>
            </a:r>
            <a:r>
              <a:rPr lang="en-GB" dirty="0" smtClean="0"/>
              <a:t>;</a:t>
            </a:r>
          </a:p>
          <a:p>
            <a:pPr lvl="3"/>
            <a:r>
              <a:rPr lang="en-GB" u="sng" dirty="0"/>
              <a:t>neither seek nor take any instructions from government or any other public or private entity </a:t>
            </a:r>
            <a:r>
              <a:rPr lang="en-GB" dirty="0"/>
              <a:t>when carrying out their duties and exercising their powers for the application of Articles 101 and 102 TFEU, without prejudice to the right of a government of a Member State, where applicable, to issue general policy rules that are not related to sector inquiries or specific enforcement </a:t>
            </a:r>
            <a:r>
              <a:rPr lang="en-GB" dirty="0" smtClean="0"/>
              <a:t>proceedings;</a:t>
            </a:r>
          </a:p>
          <a:p>
            <a:pPr lvl="3"/>
            <a:r>
              <a:rPr lang="en-GB" u="sng" dirty="0" smtClean="0"/>
              <a:t>refrain </a:t>
            </a:r>
            <a:r>
              <a:rPr lang="en-GB" u="sng" dirty="0"/>
              <a:t>from taking any action which is incompatible with the performance of their duties and/or with the exercise of their powers </a:t>
            </a:r>
            <a:r>
              <a:rPr lang="en-GB" dirty="0"/>
              <a:t>for the application of Articles 101 and 102 TFEU and are subject to procedures that ensure that, for a reasonable period after leaving office, they refrain from dealing with enforcement proceedings that could give rise to conflicts of </a:t>
            </a:r>
            <a:r>
              <a:rPr lang="en-GB" dirty="0" smtClean="0"/>
              <a:t>interest.</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131</a:t>
            </a:fld>
            <a:endParaRPr lang="en-GB"/>
          </a:p>
        </p:txBody>
      </p:sp>
    </p:spTree>
    <p:extLst>
      <p:ext uri="{BB962C8B-B14F-4D97-AF65-F5344CB8AC3E}">
        <p14:creationId xmlns:p14="http://schemas.microsoft.com/office/powerpoint/2010/main" val="424279109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Public </a:t>
            </a:r>
            <a:r>
              <a:rPr lang="fr-BE" dirty="0" err="1" smtClean="0"/>
              <a:t>enforcement</a:t>
            </a:r>
            <a:endParaRPr lang="en-GB" dirty="0"/>
          </a:p>
        </p:txBody>
      </p:sp>
      <p:sp>
        <p:nvSpPr>
          <p:cNvPr id="3" name="Content Placeholder 2"/>
          <p:cNvSpPr>
            <a:spLocks noGrp="1"/>
          </p:cNvSpPr>
          <p:nvPr>
            <p:ph idx="1"/>
          </p:nvPr>
        </p:nvSpPr>
        <p:spPr>
          <a:xfrm>
            <a:off x="628650" y="1825624"/>
            <a:ext cx="7886700" cy="5032375"/>
          </a:xfrm>
        </p:spPr>
        <p:txBody>
          <a:bodyPr>
            <a:normAutofit/>
          </a:bodyPr>
          <a:lstStyle/>
          <a:p>
            <a:r>
              <a:rPr lang="fr-BE" dirty="0" smtClean="0"/>
              <a:t>On-</a:t>
            </a:r>
            <a:r>
              <a:rPr lang="fr-BE" dirty="0" err="1" smtClean="0"/>
              <a:t>going</a:t>
            </a:r>
            <a:r>
              <a:rPr lang="fr-BE" dirty="0" smtClean="0"/>
              <a:t> </a:t>
            </a:r>
            <a:r>
              <a:rPr lang="fr-BE" dirty="0" err="1" smtClean="0"/>
              <a:t>developments</a:t>
            </a:r>
            <a:r>
              <a:rPr lang="fr-BE" dirty="0" smtClean="0"/>
              <a:t>: Directive 2019/1</a:t>
            </a:r>
          </a:p>
          <a:p>
            <a:pPr lvl="1"/>
            <a:r>
              <a:rPr lang="fr-BE" dirty="0" smtClean="0"/>
              <a:t>Minimum </a:t>
            </a:r>
            <a:r>
              <a:rPr lang="fr-BE" dirty="0" err="1" smtClean="0"/>
              <a:t>resources</a:t>
            </a:r>
            <a:r>
              <a:rPr lang="fr-BE" dirty="0" smtClean="0"/>
              <a:t> and </a:t>
            </a:r>
            <a:r>
              <a:rPr lang="fr-BE" dirty="0" err="1" smtClean="0"/>
              <a:t>powers</a:t>
            </a:r>
            <a:endParaRPr lang="fr-BE" dirty="0" smtClean="0"/>
          </a:p>
          <a:p>
            <a:pPr lvl="1"/>
            <a:r>
              <a:rPr lang="fr-BE" dirty="0" err="1" smtClean="0"/>
              <a:t>Powers</a:t>
            </a:r>
            <a:r>
              <a:rPr lang="fr-BE" dirty="0" smtClean="0"/>
              <a:t> to </a:t>
            </a:r>
            <a:r>
              <a:rPr lang="fr-BE" dirty="0" err="1" smtClean="0"/>
              <a:t>inspect</a:t>
            </a:r>
            <a:r>
              <a:rPr lang="fr-BE" dirty="0" smtClean="0"/>
              <a:t> business and </a:t>
            </a:r>
            <a:r>
              <a:rPr lang="fr-BE" dirty="0" err="1" smtClean="0"/>
              <a:t>private</a:t>
            </a:r>
            <a:r>
              <a:rPr lang="fr-BE" dirty="0" smtClean="0"/>
              <a:t> </a:t>
            </a:r>
            <a:r>
              <a:rPr lang="fr-BE" dirty="0" err="1" smtClean="0"/>
              <a:t>premises</a:t>
            </a:r>
            <a:endParaRPr lang="fr-BE" dirty="0" smtClean="0"/>
          </a:p>
          <a:p>
            <a:pPr lvl="1"/>
            <a:r>
              <a:rPr lang="fr-BE" dirty="0" smtClean="0"/>
              <a:t>Power to </a:t>
            </a:r>
            <a:r>
              <a:rPr lang="fr-BE" dirty="0" err="1" smtClean="0"/>
              <a:t>take</a:t>
            </a:r>
            <a:r>
              <a:rPr lang="fr-BE" dirty="0" smtClean="0"/>
              <a:t> </a:t>
            </a:r>
            <a:r>
              <a:rPr lang="fr-BE" dirty="0" err="1" smtClean="0"/>
              <a:t>statements</a:t>
            </a:r>
            <a:r>
              <a:rPr lang="fr-BE" dirty="0" smtClean="0"/>
              <a:t> and interviews</a:t>
            </a:r>
          </a:p>
          <a:p>
            <a:pPr lvl="1"/>
            <a:r>
              <a:rPr lang="fr-BE" dirty="0" err="1" smtClean="0"/>
              <a:t>Interim</a:t>
            </a:r>
            <a:r>
              <a:rPr lang="fr-BE" dirty="0" smtClean="0"/>
              <a:t> </a:t>
            </a:r>
            <a:r>
              <a:rPr lang="fr-BE" dirty="0" err="1" smtClean="0"/>
              <a:t>measures</a:t>
            </a:r>
            <a:endParaRPr lang="fr-BE" dirty="0" smtClean="0"/>
          </a:p>
          <a:p>
            <a:pPr lvl="1"/>
            <a:r>
              <a:rPr lang="fr-BE" dirty="0" err="1" smtClean="0"/>
              <a:t>Infringement</a:t>
            </a:r>
            <a:r>
              <a:rPr lang="fr-BE" dirty="0" smtClean="0"/>
              <a:t> or </a:t>
            </a:r>
            <a:r>
              <a:rPr lang="fr-BE" dirty="0" err="1" smtClean="0"/>
              <a:t>commitment</a:t>
            </a:r>
            <a:r>
              <a:rPr lang="fr-BE" dirty="0" smtClean="0"/>
              <a:t> </a:t>
            </a:r>
            <a:r>
              <a:rPr lang="fr-BE" dirty="0" err="1" smtClean="0"/>
              <a:t>decisions</a:t>
            </a:r>
            <a:endParaRPr lang="fr-BE" dirty="0" smtClean="0"/>
          </a:p>
          <a:p>
            <a:pPr lvl="1"/>
            <a:r>
              <a:rPr lang="fr-BE" dirty="0" smtClean="0"/>
              <a:t>Access to the file by </a:t>
            </a:r>
            <a:r>
              <a:rPr lang="fr-BE" dirty="0" err="1" smtClean="0"/>
              <a:t>prosecuted</a:t>
            </a:r>
            <a:r>
              <a:rPr lang="fr-BE" dirty="0" smtClean="0"/>
              <a:t> parties + </a:t>
            </a:r>
            <a:r>
              <a:rPr lang="fr-BE" dirty="0" err="1" smtClean="0"/>
              <a:t>limits</a:t>
            </a:r>
            <a:r>
              <a:rPr lang="fr-BE" dirty="0" smtClean="0"/>
              <a:t> to use </a:t>
            </a:r>
            <a:r>
              <a:rPr lang="fr-BE" dirty="0" err="1" smtClean="0"/>
              <a:t>evidence</a:t>
            </a:r>
            <a:r>
              <a:rPr lang="fr-BE" dirty="0" smtClean="0"/>
              <a:t> by </a:t>
            </a:r>
            <a:r>
              <a:rPr lang="fr-BE" dirty="0" err="1" smtClean="0"/>
              <a:t>third</a:t>
            </a:r>
            <a:r>
              <a:rPr lang="fr-BE" dirty="0" smtClean="0"/>
              <a:t> parties</a:t>
            </a:r>
          </a:p>
          <a:p>
            <a:pPr lvl="1"/>
            <a:r>
              <a:rPr lang="fr-BE" dirty="0" smtClean="0"/>
              <a:t>Fines and </a:t>
            </a:r>
            <a:r>
              <a:rPr lang="fr-BE" dirty="0" err="1" smtClean="0"/>
              <a:t>periodic</a:t>
            </a:r>
            <a:r>
              <a:rPr lang="fr-BE" dirty="0" smtClean="0"/>
              <a:t> penalty </a:t>
            </a:r>
            <a:r>
              <a:rPr lang="fr-BE" dirty="0" err="1" smtClean="0"/>
              <a:t>payments</a:t>
            </a:r>
            <a:endParaRPr lang="fr-BE" dirty="0" smtClean="0"/>
          </a:p>
          <a:p>
            <a:pPr lvl="1"/>
            <a:endParaRPr lang="fr-BE" dirty="0"/>
          </a:p>
          <a:p>
            <a:pPr lvl="1"/>
            <a:r>
              <a:rPr lang="fr-BE" dirty="0" smtClean="0"/>
              <a:t>Obligation to have a </a:t>
            </a:r>
            <a:r>
              <a:rPr lang="fr-BE" dirty="0" err="1" smtClean="0"/>
              <a:t>leniency</a:t>
            </a:r>
            <a:r>
              <a:rPr lang="fr-BE" dirty="0" smtClean="0"/>
              <a:t> system in place </a:t>
            </a:r>
            <a:r>
              <a:rPr lang="fr-BE" dirty="0" err="1" smtClean="0"/>
              <a:t>similar</a:t>
            </a:r>
            <a:r>
              <a:rPr lang="fr-BE" dirty="0" smtClean="0"/>
              <a:t> to the </a:t>
            </a:r>
            <a:r>
              <a:rPr lang="fr-BE" dirty="0" err="1" smtClean="0"/>
              <a:t>Commission’s</a:t>
            </a:r>
            <a:endParaRPr lang="fr-BE" dirty="0" smtClean="0"/>
          </a:p>
        </p:txBody>
      </p:sp>
      <p:sp>
        <p:nvSpPr>
          <p:cNvPr id="4" name="Slide Number Placeholder 3"/>
          <p:cNvSpPr>
            <a:spLocks noGrp="1"/>
          </p:cNvSpPr>
          <p:nvPr>
            <p:ph type="sldNum" sz="quarter" idx="12"/>
          </p:nvPr>
        </p:nvSpPr>
        <p:spPr/>
        <p:txBody>
          <a:bodyPr/>
          <a:lstStyle/>
          <a:p>
            <a:fld id="{F5F0EEC8-7EC5-42C5-9E4D-8888CF716384}" type="slidenum">
              <a:rPr lang="en-GB" smtClean="0"/>
              <a:t>132</a:t>
            </a:fld>
            <a:endParaRPr lang="en-GB"/>
          </a:p>
        </p:txBody>
      </p:sp>
    </p:spTree>
    <p:extLst>
      <p:ext uri="{BB962C8B-B14F-4D97-AF65-F5344CB8AC3E}">
        <p14:creationId xmlns:p14="http://schemas.microsoft.com/office/powerpoint/2010/main" val="4404861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altLang="nl-NL" dirty="0"/>
              <a:t>Public enforcement</a:t>
            </a:r>
            <a:endParaRPr lang="en-GB" dirty="0"/>
          </a:p>
        </p:txBody>
      </p:sp>
      <p:sp>
        <p:nvSpPr>
          <p:cNvPr id="3" name="Content Placeholder 2"/>
          <p:cNvSpPr>
            <a:spLocks noGrp="1"/>
          </p:cNvSpPr>
          <p:nvPr>
            <p:ph idx="1"/>
          </p:nvPr>
        </p:nvSpPr>
        <p:spPr/>
        <p:txBody>
          <a:bodyPr>
            <a:normAutofit/>
          </a:bodyPr>
          <a:lstStyle/>
          <a:p>
            <a:r>
              <a:rPr lang="fr-BE" dirty="0"/>
              <a:t>National </a:t>
            </a:r>
            <a:r>
              <a:rPr lang="fr-BE" dirty="0" err="1"/>
              <a:t>competition</a:t>
            </a:r>
            <a:r>
              <a:rPr lang="fr-BE" dirty="0"/>
              <a:t> </a:t>
            </a:r>
            <a:r>
              <a:rPr lang="fr-BE" dirty="0" err="1" smtClean="0"/>
              <a:t>authorities</a:t>
            </a:r>
            <a:r>
              <a:rPr lang="fr-BE" dirty="0" smtClean="0"/>
              <a:t> (</a:t>
            </a:r>
            <a:r>
              <a:rPr lang="fr-BE" dirty="0" err="1" smtClean="0"/>
              <a:t>NCAs</a:t>
            </a:r>
            <a:r>
              <a:rPr lang="fr-BE" dirty="0" smtClean="0"/>
              <a:t>)</a:t>
            </a:r>
            <a:endParaRPr lang="fr-BE" dirty="0"/>
          </a:p>
          <a:p>
            <a:pPr lvl="1"/>
            <a:endParaRPr lang="fr-BE" dirty="0" smtClean="0"/>
          </a:p>
          <a:p>
            <a:pPr lvl="1"/>
            <a:r>
              <a:rPr lang="fr-BE" dirty="0" err="1" smtClean="0"/>
              <a:t>take</a:t>
            </a:r>
            <a:r>
              <a:rPr lang="fr-BE" dirty="0" smtClean="0"/>
              <a:t> </a:t>
            </a:r>
            <a:r>
              <a:rPr lang="fr-BE" dirty="0"/>
              <a:t>part in </a:t>
            </a:r>
            <a:r>
              <a:rPr lang="fr-BE" i="1" dirty="0" err="1"/>
              <a:t>European</a:t>
            </a:r>
            <a:r>
              <a:rPr lang="fr-BE" i="1" dirty="0"/>
              <a:t> </a:t>
            </a:r>
            <a:r>
              <a:rPr lang="fr-BE" i="1" dirty="0" err="1"/>
              <a:t>Competition</a:t>
            </a:r>
            <a:r>
              <a:rPr lang="fr-BE" i="1" dirty="0"/>
              <a:t> Network</a:t>
            </a:r>
            <a:endParaRPr lang="fr-BE" dirty="0"/>
          </a:p>
          <a:p>
            <a:pPr lvl="1"/>
            <a:endParaRPr lang="fr-BE" dirty="0"/>
          </a:p>
          <a:p>
            <a:pPr lvl="1"/>
            <a:r>
              <a:rPr lang="fr-BE" dirty="0" smtClean="0"/>
              <a:t>information exchanges</a:t>
            </a:r>
          </a:p>
          <a:p>
            <a:pPr lvl="1"/>
            <a:endParaRPr lang="fr-BE" dirty="0"/>
          </a:p>
          <a:p>
            <a:pPr lvl="1"/>
            <a:r>
              <a:rPr lang="fr-BE" dirty="0"/>
              <a:t>c</a:t>
            </a:r>
            <a:r>
              <a:rPr lang="fr-BE" dirty="0" smtClean="0"/>
              <a:t>ase allocation</a:t>
            </a:r>
            <a:endParaRPr lang="en-GB" dirty="0"/>
          </a:p>
          <a:p>
            <a:endParaRPr lang="fr-BE" dirty="0" smtClean="0"/>
          </a:p>
          <a:p>
            <a:pPr marL="0" indent="0">
              <a:buNone/>
            </a:pPr>
            <a:endParaRPr lang="fr-BE" dirty="0"/>
          </a:p>
        </p:txBody>
      </p:sp>
      <p:sp>
        <p:nvSpPr>
          <p:cNvPr id="4" name="Slide Number Placeholder 3"/>
          <p:cNvSpPr>
            <a:spLocks noGrp="1"/>
          </p:cNvSpPr>
          <p:nvPr>
            <p:ph type="sldNum" sz="quarter" idx="12"/>
          </p:nvPr>
        </p:nvSpPr>
        <p:spPr/>
        <p:txBody>
          <a:bodyPr/>
          <a:lstStyle/>
          <a:p>
            <a:fld id="{F5F0EEC8-7EC5-42C5-9E4D-8888CF716384}" type="slidenum">
              <a:rPr lang="en-GB" smtClean="0"/>
              <a:t>133</a:t>
            </a:fld>
            <a:endParaRPr lang="en-GB"/>
          </a:p>
        </p:txBody>
      </p:sp>
    </p:spTree>
    <p:extLst>
      <p:ext uri="{BB962C8B-B14F-4D97-AF65-F5344CB8AC3E}">
        <p14:creationId xmlns:p14="http://schemas.microsoft.com/office/powerpoint/2010/main" val="381753986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Enforcement</a:t>
            </a:r>
            <a:r>
              <a:rPr lang="fr-BE" dirty="0" smtClean="0"/>
              <a:t> of Articles 101 – 102 TFEU</a:t>
            </a:r>
            <a:endParaRPr lang="en-GB" dirty="0"/>
          </a:p>
        </p:txBody>
      </p:sp>
      <p:sp>
        <p:nvSpPr>
          <p:cNvPr id="3" name="Content Placeholder 2"/>
          <p:cNvSpPr>
            <a:spLocks noGrp="1"/>
          </p:cNvSpPr>
          <p:nvPr>
            <p:ph idx="1"/>
          </p:nvPr>
        </p:nvSpPr>
        <p:spPr/>
        <p:txBody>
          <a:bodyPr/>
          <a:lstStyle/>
          <a:p>
            <a:endParaRPr lang="fr-BE" dirty="0" smtClean="0"/>
          </a:p>
          <a:p>
            <a:r>
              <a:rPr lang="fr-BE" dirty="0" smtClean="0"/>
              <a:t>Public </a:t>
            </a:r>
            <a:r>
              <a:rPr lang="fr-BE" dirty="0" err="1" smtClean="0"/>
              <a:t>enforcement</a:t>
            </a:r>
            <a:endParaRPr lang="fr-BE" dirty="0" smtClean="0"/>
          </a:p>
          <a:p>
            <a:endParaRPr lang="fr-BE" dirty="0"/>
          </a:p>
          <a:p>
            <a:endParaRPr lang="fr-BE" dirty="0" smtClean="0"/>
          </a:p>
          <a:p>
            <a:r>
              <a:rPr lang="fr-BE" dirty="0" err="1" smtClean="0">
                <a:solidFill>
                  <a:srgbClr val="FF0000"/>
                </a:solidFill>
              </a:rPr>
              <a:t>Private</a:t>
            </a:r>
            <a:r>
              <a:rPr lang="fr-BE" dirty="0" smtClean="0">
                <a:solidFill>
                  <a:srgbClr val="FF0000"/>
                </a:solidFill>
              </a:rPr>
              <a:t> </a:t>
            </a:r>
            <a:r>
              <a:rPr lang="fr-BE" dirty="0" err="1" smtClean="0">
                <a:solidFill>
                  <a:srgbClr val="FF0000"/>
                </a:solidFill>
              </a:rPr>
              <a:t>enforcement</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F5F0EEC8-7EC5-42C5-9E4D-8888CF716384}" type="slidenum">
              <a:rPr lang="en-GB" smtClean="0"/>
              <a:t>134</a:t>
            </a:fld>
            <a:endParaRPr lang="en-GB"/>
          </a:p>
        </p:txBody>
      </p:sp>
    </p:spTree>
    <p:extLst>
      <p:ext uri="{BB962C8B-B14F-4D97-AF65-F5344CB8AC3E}">
        <p14:creationId xmlns:p14="http://schemas.microsoft.com/office/powerpoint/2010/main" val="13917418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Private</a:t>
            </a:r>
            <a:r>
              <a:rPr lang="fr-BE" dirty="0" smtClean="0"/>
              <a:t> </a:t>
            </a:r>
            <a:r>
              <a:rPr lang="fr-BE" dirty="0" err="1" smtClean="0"/>
              <a:t>enforcement</a:t>
            </a:r>
            <a:endParaRPr lang="en-GB" dirty="0"/>
          </a:p>
        </p:txBody>
      </p:sp>
      <p:sp>
        <p:nvSpPr>
          <p:cNvPr id="3" name="Content Placeholder 2"/>
          <p:cNvSpPr>
            <a:spLocks noGrp="1"/>
          </p:cNvSpPr>
          <p:nvPr>
            <p:ph idx="1"/>
          </p:nvPr>
        </p:nvSpPr>
        <p:spPr/>
        <p:txBody>
          <a:bodyPr/>
          <a:lstStyle/>
          <a:p>
            <a:r>
              <a:rPr lang="fr-BE" dirty="0" err="1"/>
              <a:t>Contractual</a:t>
            </a:r>
            <a:r>
              <a:rPr lang="fr-BE" dirty="0"/>
              <a:t> </a:t>
            </a:r>
            <a:r>
              <a:rPr lang="fr-BE" dirty="0" smtClean="0"/>
              <a:t>civil actions</a:t>
            </a:r>
            <a:endParaRPr lang="fr-BE" dirty="0"/>
          </a:p>
          <a:p>
            <a:pPr lvl="1"/>
            <a:r>
              <a:rPr lang="fr-BE" dirty="0" err="1"/>
              <a:t>E.g</a:t>
            </a:r>
            <a:r>
              <a:rPr lang="fr-BE" dirty="0"/>
              <a:t>. </a:t>
            </a:r>
            <a:r>
              <a:rPr lang="fr-BE" i="1" dirty="0" err="1"/>
              <a:t>Pronuptia</a:t>
            </a:r>
            <a:endParaRPr lang="fr-BE" dirty="0"/>
          </a:p>
          <a:p>
            <a:endParaRPr lang="fr-BE" dirty="0" smtClean="0"/>
          </a:p>
          <a:p>
            <a:endParaRPr lang="fr-BE" dirty="0"/>
          </a:p>
          <a:p>
            <a:r>
              <a:rPr lang="fr-BE" dirty="0" smtClean="0"/>
              <a:t>Non-</a:t>
            </a:r>
            <a:r>
              <a:rPr lang="fr-BE" dirty="0" err="1" smtClean="0"/>
              <a:t>contractual</a:t>
            </a:r>
            <a:r>
              <a:rPr lang="fr-BE" dirty="0" smtClean="0"/>
              <a:t> civil actions</a:t>
            </a:r>
          </a:p>
          <a:p>
            <a:pPr lvl="1"/>
            <a:r>
              <a:rPr lang="fr-BE" dirty="0" smtClean="0"/>
              <a:t>Actions for damages </a:t>
            </a:r>
            <a:r>
              <a:rPr lang="fr-BE" dirty="0" err="1" smtClean="0"/>
              <a:t>grounded</a:t>
            </a:r>
            <a:r>
              <a:rPr lang="fr-BE" dirty="0" smtClean="0"/>
              <a:t> in national non-</a:t>
            </a:r>
            <a:r>
              <a:rPr lang="fr-BE" dirty="0" err="1" smtClean="0"/>
              <a:t>contractual</a:t>
            </a:r>
            <a:r>
              <a:rPr lang="fr-BE" dirty="0" smtClean="0"/>
              <a:t> </a:t>
            </a:r>
            <a:r>
              <a:rPr lang="fr-BE" dirty="0" err="1" smtClean="0"/>
              <a:t>liability</a:t>
            </a:r>
            <a:r>
              <a:rPr lang="fr-BE" dirty="0" smtClean="0"/>
              <a:t> / tort </a:t>
            </a:r>
            <a:r>
              <a:rPr lang="fr-BE" dirty="0" err="1" smtClean="0"/>
              <a:t>law</a:t>
            </a:r>
            <a:endParaRPr lang="fr-BE" dirty="0" smtClean="0"/>
          </a:p>
          <a:p>
            <a:pPr lvl="2"/>
            <a:r>
              <a:rPr lang="fr-BE" dirty="0" err="1"/>
              <a:t>e</a:t>
            </a:r>
            <a:r>
              <a:rPr lang="fr-BE" dirty="0" err="1" smtClean="0"/>
              <a:t>.g</a:t>
            </a:r>
            <a:r>
              <a:rPr lang="fr-BE" dirty="0" smtClean="0"/>
              <a:t>. Article 1382 CC</a:t>
            </a:r>
          </a:p>
          <a:p>
            <a:pPr lvl="1"/>
            <a:endParaRPr lang="fr-BE" dirty="0"/>
          </a:p>
          <a:p>
            <a:pPr lvl="1"/>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135</a:t>
            </a:fld>
            <a:endParaRPr lang="en-GB"/>
          </a:p>
        </p:txBody>
      </p:sp>
    </p:spTree>
    <p:extLst>
      <p:ext uri="{BB962C8B-B14F-4D97-AF65-F5344CB8AC3E}">
        <p14:creationId xmlns:p14="http://schemas.microsoft.com/office/powerpoint/2010/main" val="397041943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ctr" eaLnBrk="1" hangingPunct="1"/>
            <a:r>
              <a:rPr lang="nl-NL" altLang="nl-NL" dirty="0" smtClean="0"/>
              <a:t>Private enforcement</a:t>
            </a:r>
          </a:p>
        </p:txBody>
      </p:sp>
      <p:sp>
        <p:nvSpPr>
          <p:cNvPr id="33795" name="Content Placeholder 2"/>
          <p:cNvSpPr>
            <a:spLocks noGrp="1"/>
          </p:cNvSpPr>
          <p:nvPr>
            <p:ph idx="1"/>
          </p:nvPr>
        </p:nvSpPr>
        <p:spPr>
          <a:xfrm>
            <a:off x="628650" y="2226470"/>
            <a:ext cx="7886700" cy="3774281"/>
          </a:xfrm>
        </p:spPr>
        <p:txBody>
          <a:bodyPr>
            <a:normAutofit fontScale="77500" lnSpcReduction="20000"/>
          </a:bodyPr>
          <a:lstStyle/>
          <a:p>
            <a:pPr eaLnBrk="1" hangingPunct="1"/>
            <a:r>
              <a:rPr lang="nl-NL" altLang="nl-NL" dirty="0" smtClean="0"/>
              <a:t>Damages actions promoted by the CJEU</a:t>
            </a:r>
          </a:p>
          <a:p>
            <a:pPr lvl="1"/>
            <a:r>
              <a:rPr lang="nl-NL" altLang="nl-NL" dirty="0" smtClean="0"/>
              <a:t>Case C-453/99, </a:t>
            </a:r>
            <a:r>
              <a:rPr lang="nl-NL" altLang="nl-NL" i="1" dirty="0" smtClean="0"/>
              <a:t>Courage v Crehan, </a:t>
            </a:r>
            <a:r>
              <a:rPr lang="nl-NL" altLang="nl-NL" dirty="0" smtClean="0"/>
              <a:t>para 26: </a:t>
            </a:r>
            <a:r>
              <a:rPr lang="en-GB" dirty="0"/>
              <a:t>The full effectiveness of Article </a:t>
            </a:r>
            <a:r>
              <a:rPr lang="en-GB" dirty="0" smtClean="0"/>
              <a:t>[101] </a:t>
            </a:r>
            <a:r>
              <a:rPr lang="en-GB" dirty="0"/>
              <a:t>of the Treaty and, in particular, the practical effect of the prohibition laid down in Article </a:t>
            </a:r>
            <a:r>
              <a:rPr lang="en-GB" dirty="0" smtClean="0"/>
              <a:t>[101](1) </a:t>
            </a:r>
            <a:r>
              <a:rPr lang="en-GB" dirty="0"/>
              <a:t>would be put at risk if it were not open to any individual to claim damages for loss caused to him by a contract or by conduct liable to restrict or distort </a:t>
            </a:r>
            <a:r>
              <a:rPr lang="en-GB" dirty="0" smtClean="0"/>
              <a:t>competition</a:t>
            </a:r>
          </a:p>
          <a:p>
            <a:pPr lvl="1"/>
            <a:endParaRPr lang="en-GB" dirty="0" smtClean="0"/>
          </a:p>
          <a:p>
            <a:pPr lvl="1"/>
            <a:r>
              <a:rPr lang="fr-BE" altLang="nl-NL" dirty="0" err="1" smtClean="0"/>
              <a:t>Joined</a:t>
            </a:r>
            <a:r>
              <a:rPr lang="fr-BE" altLang="nl-NL" dirty="0" smtClean="0"/>
              <a:t> cases C-295/04 to C-298/04, </a:t>
            </a:r>
            <a:r>
              <a:rPr lang="fr-BE" altLang="nl-NL" i="1" dirty="0" err="1" smtClean="0"/>
              <a:t>Manfredi</a:t>
            </a:r>
            <a:r>
              <a:rPr lang="fr-BE" altLang="nl-NL" dirty="0" smtClean="0"/>
              <a:t>, para 62: </a:t>
            </a:r>
            <a:r>
              <a:rPr lang="en-GB" dirty="0"/>
              <a:t> In the absence of </a:t>
            </a:r>
            <a:r>
              <a:rPr lang="en-GB" dirty="0" smtClean="0"/>
              <a:t>[EU] rules </a:t>
            </a:r>
            <a:r>
              <a:rPr lang="en-GB" dirty="0"/>
              <a:t>governing the matter, it is for the domestic legal system of each Member State to designate the courts and tribunals having jurisdiction and to lay down the detailed procedural rules governing actions for safeguarding rights which individuals derive directly from </a:t>
            </a:r>
            <a:r>
              <a:rPr lang="en-GB" dirty="0" smtClean="0"/>
              <a:t>[EU] law</a:t>
            </a:r>
            <a:r>
              <a:rPr lang="en-GB" dirty="0"/>
              <a:t>, provided that such rules are not less favourable than those governing similar domestic actions (principle of equivalence) and that they do not render practically impossible or excessively difficult the exercise of rights conferred by </a:t>
            </a:r>
            <a:r>
              <a:rPr lang="en-GB" dirty="0" smtClean="0"/>
              <a:t>[EU] law </a:t>
            </a:r>
            <a:r>
              <a:rPr lang="en-GB" dirty="0"/>
              <a:t>(principle of effectiveness)</a:t>
            </a:r>
            <a:endParaRPr lang="nl-NL" altLang="nl-NL" dirty="0" smtClean="0"/>
          </a:p>
          <a:p>
            <a:pPr eaLnBrk="1" hangingPunct="1"/>
            <a:endParaRPr lang="nl-NL" altLang="nl-NL" dirty="0" smtClean="0"/>
          </a:p>
        </p:txBody>
      </p:sp>
      <p:sp>
        <p:nvSpPr>
          <p:cNvPr id="2" name="Slide Number Placeholder 1"/>
          <p:cNvSpPr>
            <a:spLocks noGrp="1"/>
          </p:cNvSpPr>
          <p:nvPr>
            <p:ph type="sldNum" sz="quarter" idx="12"/>
          </p:nvPr>
        </p:nvSpPr>
        <p:spPr/>
        <p:txBody>
          <a:bodyPr/>
          <a:lstStyle/>
          <a:p>
            <a:fld id="{F5F0EEC8-7EC5-42C5-9E4D-8888CF716384}" type="slidenum">
              <a:rPr lang="en-GB" smtClean="0"/>
              <a:t>136</a:t>
            </a:fld>
            <a:endParaRPr lang="en-GB"/>
          </a:p>
        </p:txBody>
      </p:sp>
    </p:spTree>
    <p:extLst>
      <p:ext uri="{BB962C8B-B14F-4D97-AF65-F5344CB8AC3E}">
        <p14:creationId xmlns:p14="http://schemas.microsoft.com/office/powerpoint/2010/main" val="368124288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Private</a:t>
            </a:r>
            <a:r>
              <a:rPr lang="fr-BE" dirty="0" smtClean="0"/>
              <a:t> </a:t>
            </a:r>
            <a:r>
              <a:rPr lang="fr-BE" dirty="0" err="1" smtClean="0"/>
              <a:t>enforcement</a:t>
            </a:r>
            <a:endParaRPr lang="en-GB" dirty="0"/>
          </a:p>
        </p:txBody>
      </p:sp>
      <p:sp>
        <p:nvSpPr>
          <p:cNvPr id="3" name="Content Placeholder 2"/>
          <p:cNvSpPr>
            <a:spLocks noGrp="1"/>
          </p:cNvSpPr>
          <p:nvPr>
            <p:ph idx="1"/>
          </p:nvPr>
        </p:nvSpPr>
        <p:spPr/>
        <p:txBody>
          <a:bodyPr/>
          <a:lstStyle/>
          <a:p>
            <a:r>
              <a:rPr lang="fr-BE" dirty="0" smtClean="0"/>
              <a:t>Limited relevance of damages actions in practice</a:t>
            </a:r>
          </a:p>
          <a:p>
            <a:pPr lvl="1"/>
            <a:endParaRPr lang="fr-BE" dirty="0" smtClean="0"/>
          </a:p>
          <a:p>
            <a:pPr lvl="1"/>
            <a:r>
              <a:rPr lang="fr-BE" dirty="0" err="1" smtClean="0"/>
              <a:t>Infringement</a:t>
            </a:r>
            <a:r>
              <a:rPr lang="fr-BE" dirty="0" smtClean="0"/>
              <a:t> </a:t>
            </a:r>
            <a:r>
              <a:rPr lang="fr-BE" dirty="0" err="1" smtClean="0"/>
              <a:t>decision</a:t>
            </a:r>
            <a:r>
              <a:rPr lang="fr-BE" dirty="0" smtClean="0"/>
              <a:t> = proof of </a:t>
            </a:r>
            <a:r>
              <a:rPr lang="fr-BE" dirty="0" err="1" smtClean="0"/>
              <a:t>fault</a:t>
            </a:r>
            <a:endParaRPr lang="fr-BE" dirty="0" smtClean="0"/>
          </a:p>
          <a:p>
            <a:pPr lvl="1"/>
            <a:r>
              <a:rPr lang="fr-BE" dirty="0" err="1" smtClean="0"/>
              <a:t>Commitment</a:t>
            </a:r>
            <a:r>
              <a:rPr lang="fr-BE" dirty="0" smtClean="0"/>
              <a:t> </a:t>
            </a:r>
            <a:r>
              <a:rPr lang="fr-BE" dirty="0" err="1" smtClean="0"/>
              <a:t>decision</a:t>
            </a:r>
            <a:r>
              <a:rPr lang="fr-BE" dirty="0" smtClean="0"/>
              <a:t>?</a:t>
            </a:r>
          </a:p>
          <a:p>
            <a:pPr lvl="1"/>
            <a:r>
              <a:rPr lang="fr-BE" dirty="0" smtClean="0"/>
              <a:t>Access to </a:t>
            </a:r>
            <a:r>
              <a:rPr lang="fr-BE" dirty="0" err="1" smtClean="0"/>
              <a:t>leniency</a:t>
            </a:r>
            <a:r>
              <a:rPr lang="fr-BE" dirty="0" smtClean="0"/>
              <a:t> files </a:t>
            </a:r>
            <a:r>
              <a:rPr lang="fr-BE" dirty="0" err="1" smtClean="0"/>
              <a:t>containing</a:t>
            </a:r>
            <a:r>
              <a:rPr lang="fr-BE" dirty="0" smtClean="0"/>
              <a:t> a confession by one </a:t>
            </a:r>
            <a:r>
              <a:rPr lang="fr-BE" dirty="0" err="1" smtClean="0"/>
              <a:t>undertaking</a:t>
            </a:r>
            <a:r>
              <a:rPr lang="fr-BE" dirty="0" smtClean="0"/>
              <a:t>? – Case C-360/09, </a:t>
            </a:r>
            <a:r>
              <a:rPr lang="fr-BE" i="1" dirty="0" smtClean="0"/>
              <a:t>Pfleiderer –</a:t>
            </a:r>
            <a:r>
              <a:rPr lang="fr-BE" dirty="0" smtClean="0"/>
              <a:t> Case C-536/11, </a:t>
            </a:r>
            <a:r>
              <a:rPr lang="fr-BE" i="1" dirty="0" err="1" smtClean="0"/>
              <a:t>Donau</a:t>
            </a:r>
            <a:r>
              <a:rPr lang="fr-BE" i="1" dirty="0" smtClean="0"/>
              <a:t> </a:t>
            </a:r>
            <a:r>
              <a:rPr lang="fr-BE" i="1" dirty="0" err="1" smtClean="0"/>
              <a:t>Chemie</a:t>
            </a:r>
            <a:endParaRPr lang="fr-BE" dirty="0" smtClean="0"/>
          </a:p>
          <a:p>
            <a:pPr lvl="1"/>
            <a:endParaRPr lang="fr-BE" dirty="0"/>
          </a:p>
          <a:p>
            <a:pPr lvl="1"/>
            <a:r>
              <a:rPr lang="fr-BE" dirty="0" smtClean="0"/>
              <a:t>How to </a:t>
            </a:r>
            <a:r>
              <a:rPr lang="fr-BE" dirty="0" err="1" smtClean="0"/>
              <a:t>quantify</a:t>
            </a:r>
            <a:r>
              <a:rPr lang="fr-BE" dirty="0" smtClean="0"/>
              <a:t> damages?</a:t>
            </a:r>
          </a:p>
          <a:p>
            <a:pPr lvl="1"/>
            <a:r>
              <a:rPr lang="fr-BE" dirty="0" smtClean="0"/>
              <a:t>How to </a:t>
            </a:r>
            <a:r>
              <a:rPr lang="fr-BE" dirty="0" err="1" smtClean="0"/>
              <a:t>determine</a:t>
            </a:r>
            <a:r>
              <a:rPr lang="fr-BE" dirty="0" smtClean="0"/>
              <a:t> causal </a:t>
            </a:r>
            <a:r>
              <a:rPr lang="fr-BE" dirty="0" err="1" smtClean="0"/>
              <a:t>relationship</a:t>
            </a:r>
            <a:r>
              <a:rPr lang="fr-BE" dirty="0" smtClean="0"/>
              <a:t> </a:t>
            </a:r>
            <a:r>
              <a:rPr lang="fr-BE" dirty="0" err="1" smtClean="0"/>
              <a:t>between</a:t>
            </a:r>
            <a:r>
              <a:rPr lang="fr-BE" dirty="0" smtClean="0"/>
              <a:t> </a:t>
            </a:r>
            <a:r>
              <a:rPr lang="fr-BE" dirty="0" err="1" smtClean="0"/>
              <a:t>fault</a:t>
            </a:r>
            <a:r>
              <a:rPr lang="fr-BE" dirty="0" smtClean="0"/>
              <a:t> and damage?</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137</a:t>
            </a:fld>
            <a:endParaRPr lang="en-GB"/>
          </a:p>
        </p:txBody>
      </p:sp>
    </p:spTree>
    <p:extLst>
      <p:ext uri="{BB962C8B-B14F-4D97-AF65-F5344CB8AC3E}">
        <p14:creationId xmlns:p14="http://schemas.microsoft.com/office/powerpoint/2010/main" val="43060798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Private</a:t>
            </a:r>
            <a:r>
              <a:rPr lang="fr-BE" dirty="0" smtClean="0"/>
              <a:t> </a:t>
            </a:r>
            <a:r>
              <a:rPr lang="fr-BE" dirty="0" err="1" smtClean="0"/>
              <a:t>enforcement</a:t>
            </a:r>
            <a:endParaRPr lang="en-GB" dirty="0"/>
          </a:p>
        </p:txBody>
      </p:sp>
      <p:sp>
        <p:nvSpPr>
          <p:cNvPr id="3" name="Content Placeholder 2"/>
          <p:cNvSpPr>
            <a:spLocks noGrp="1"/>
          </p:cNvSpPr>
          <p:nvPr>
            <p:ph idx="1"/>
          </p:nvPr>
        </p:nvSpPr>
        <p:spPr/>
        <p:txBody>
          <a:bodyPr/>
          <a:lstStyle/>
          <a:p>
            <a:r>
              <a:rPr lang="fr-BE" dirty="0" smtClean="0"/>
              <a:t>Directive 2014/104/EU:</a:t>
            </a:r>
          </a:p>
          <a:p>
            <a:pPr lvl="1"/>
            <a:endParaRPr lang="fr-BE" dirty="0" smtClean="0"/>
          </a:p>
          <a:p>
            <a:pPr lvl="1"/>
            <a:r>
              <a:rPr lang="fr-BE" dirty="0" smtClean="0"/>
              <a:t>Article 1: </a:t>
            </a:r>
            <a:r>
              <a:rPr lang="en-GB" dirty="0"/>
              <a:t>This Directive sets out certain rules necessary to ensure that anyone who has suffered harm caused by an infringement of competition law by an undertaking or by an association of undertakings can effectively exercise the right to claim full compensation for that harm from that undertaking or association. It sets out rules fostering undistorted competition in the internal market and removing obstacles to its proper functioning, by ensuring equivalent protection throughout the Union for anyone who has suffered such harm.</a:t>
            </a:r>
          </a:p>
        </p:txBody>
      </p:sp>
      <p:sp>
        <p:nvSpPr>
          <p:cNvPr id="4" name="Slide Number Placeholder 3"/>
          <p:cNvSpPr>
            <a:spLocks noGrp="1"/>
          </p:cNvSpPr>
          <p:nvPr>
            <p:ph type="sldNum" sz="quarter" idx="12"/>
          </p:nvPr>
        </p:nvSpPr>
        <p:spPr/>
        <p:txBody>
          <a:bodyPr/>
          <a:lstStyle/>
          <a:p>
            <a:fld id="{F5F0EEC8-7EC5-42C5-9E4D-8888CF716384}" type="slidenum">
              <a:rPr lang="en-GB" smtClean="0"/>
              <a:t>138</a:t>
            </a:fld>
            <a:endParaRPr lang="en-GB"/>
          </a:p>
        </p:txBody>
      </p:sp>
    </p:spTree>
    <p:extLst>
      <p:ext uri="{BB962C8B-B14F-4D97-AF65-F5344CB8AC3E}">
        <p14:creationId xmlns:p14="http://schemas.microsoft.com/office/powerpoint/2010/main" val="22021235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Private</a:t>
            </a:r>
            <a:r>
              <a:rPr lang="fr-BE" dirty="0" smtClean="0"/>
              <a:t> </a:t>
            </a:r>
            <a:r>
              <a:rPr lang="fr-BE" dirty="0" err="1" smtClean="0"/>
              <a:t>enforcement</a:t>
            </a:r>
            <a:endParaRPr lang="en-GB" dirty="0"/>
          </a:p>
        </p:txBody>
      </p:sp>
      <p:sp>
        <p:nvSpPr>
          <p:cNvPr id="3" name="Content Placeholder 2"/>
          <p:cNvSpPr>
            <a:spLocks noGrp="1"/>
          </p:cNvSpPr>
          <p:nvPr>
            <p:ph idx="1"/>
          </p:nvPr>
        </p:nvSpPr>
        <p:spPr/>
        <p:txBody>
          <a:bodyPr/>
          <a:lstStyle/>
          <a:p>
            <a:r>
              <a:rPr lang="fr-BE" dirty="0" smtClean="0"/>
              <a:t>Article 3: right to full compensation</a:t>
            </a:r>
          </a:p>
          <a:p>
            <a:endParaRPr lang="fr-BE" dirty="0"/>
          </a:p>
          <a:p>
            <a:r>
              <a:rPr lang="fr-BE" dirty="0" smtClean="0"/>
              <a:t>Articles 5-7: </a:t>
            </a:r>
            <a:r>
              <a:rPr lang="fr-BE" dirty="0" err="1" smtClean="0"/>
              <a:t>disclosure</a:t>
            </a:r>
            <a:r>
              <a:rPr lang="fr-BE" dirty="0" smtClean="0"/>
              <a:t> of </a:t>
            </a:r>
            <a:r>
              <a:rPr lang="fr-BE" dirty="0" err="1" smtClean="0"/>
              <a:t>evidence</a:t>
            </a:r>
            <a:endParaRPr lang="fr-BE" dirty="0" smtClean="0"/>
          </a:p>
          <a:p>
            <a:pPr lvl="1"/>
            <a:endParaRPr lang="fr-BE" dirty="0" smtClean="0"/>
          </a:p>
          <a:p>
            <a:pPr lvl="1"/>
            <a:r>
              <a:rPr lang="fr-BE" dirty="0" err="1" smtClean="0"/>
              <a:t>Disclosure</a:t>
            </a:r>
            <a:r>
              <a:rPr lang="fr-BE" dirty="0" smtClean="0"/>
              <a:t> obligation by </a:t>
            </a:r>
            <a:r>
              <a:rPr lang="fr-BE" dirty="0" err="1" smtClean="0"/>
              <a:t>defendant</a:t>
            </a:r>
            <a:r>
              <a:rPr lang="fr-BE" dirty="0" smtClean="0"/>
              <a:t> or </a:t>
            </a:r>
            <a:r>
              <a:rPr lang="fr-BE" dirty="0" err="1" smtClean="0"/>
              <a:t>third</a:t>
            </a:r>
            <a:r>
              <a:rPr lang="fr-BE" dirty="0" smtClean="0"/>
              <a:t> party</a:t>
            </a:r>
          </a:p>
          <a:p>
            <a:pPr lvl="1"/>
            <a:endParaRPr lang="fr-BE" dirty="0" smtClean="0"/>
          </a:p>
          <a:p>
            <a:pPr lvl="1"/>
            <a:r>
              <a:rPr lang="fr-BE" dirty="0" smtClean="0"/>
              <a:t>Black </a:t>
            </a:r>
            <a:r>
              <a:rPr lang="fr-BE" dirty="0" err="1" smtClean="0"/>
              <a:t>list</a:t>
            </a:r>
            <a:r>
              <a:rPr lang="fr-BE" dirty="0" smtClean="0"/>
              <a:t> for NCA files: </a:t>
            </a:r>
            <a:r>
              <a:rPr lang="fr-BE" dirty="0" err="1" smtClean="0"/>
              <a:t>leniency</a:t>
            </a:r>
            <a:r>
              <a:rPr lang="fr-BE" dirty="0" smtClean="0"/>
              <a:t> </a:t>
            </a:r>
            <a:r>
              <a:rPr lang="fr-BE" dirty="0" err="1" smtClean="0"/>
              <a:t>statements</a:t>
            </a:r>
            <a:r>
              <a:rPr lang="fr-BE" dirty="0" smtClean="0"/>
              <a:t> and </a:t>
            </a:r>
            <a:r>
              <a:rPr lang="fr-BE" dirty="0" err="1" smtClean="0"/>
              <a:t>settlement</a:t>
            </a:r>
            <a:r>
              <a:rPr lang="fr-BE" dirty="0" smtClean="0"/>
              <a:t> </a:t>
            </a:r>
            <a:r>
              <a:rPr lang="fr-BE" dirty="0" err="1" smtClean="0"/>
              <a:t>submissions</a:t>
            </a: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139</a:t>
            </a:fld>
            <a:endParaRPr lang="en-GB"/>
          </a:p>
        </p:txBody>
      </p:sp>
    </p:spTree>
    <p:extLst>
      <p:ext uri="{BB962C8B-B14F-4D97-AF65-F5344CB8AC3E}">
        <p14:creationId xmlns:p14="http://schemas.microsoft.com/office/powerpoint/2010/main" val="3059738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nl-NL" altLang="nl-NL" smtClean="0"/>
              <a:t>Competition</a:t>
            </a:r>
          </a:p>
        </p:txBody>
      </p:sp>
      <p:pic>
        <p:nvPicPr>
          <p:cNvPr id="9219" name="Content Placeholder 3" descr="File:Simple supply and demand.sv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925241" y="1863328"/>
            <a:ext cx="5023247" cy="3509963"/>
          </a:xfrm>
        </p:spPr>
      </p:pic>
      <p:sp>
        <p:nvSpPr>
          <p:cNvPr id="2" name="Slide Number Placeholder 1"/>
          <p:cNvSpPr>
            <a:spLocks noGrp="1"/>
          </p:cNvSpPr>
          <p:nvPr>
            <p:ph type="sldNum" sz="quarter" idx="12"/>
          </p:nvPr>
        </p:nvSpPr>
        <p:spPr/>
        <p:txBody>
          <a:bodyPr/>
          <a:lstStyle/>
          <a:p>
            <a:fld id="{FE9A9529-9AF4-4E30-B728-268296170A83}" type="slidenum">
              <a:rPr lang="en-GB" smtClean="0"/>
              <a:t>14</a:t>
            </a:fld>
            <a:endParaRPr lang="en-GB"/>
          </a:p>
        </p:txBody>
      </p:sp>
    </p:spTree>
    <p:extLst>
      <p:ext uri="{BB962C8B-B14F-4D97-AF65-F5344CB8AC3E}">
        <p14:creationId xmlns:p14="http://schemas.microsoft.com/office/powerpoint/2010/main" val="64312425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Private</a:t>
            </a:r>
            <a:r>
              <a:rPr lang="fr-BE" dirty="0" smtClean="0"/>
              <a:t> </a:t>
            </a:r>
            <a:r>
              <a:rPr lang="fr-BE" dirty="0" err="1" smtClean="0"/>
              <a:t>enforcement</a:t>
            </a:r>
            <a:endParaRPr lang="en-GB" dirty="0"/>
          </a:p>
        </p:txBody>
      </p:sp>
      <p:sp>
        <p:nvSpPr>
          <p:cNvPr id="3" name="Content Placeholder 2"/>
          <p:cNvSpPr>
            <a:spLocks noGrp="1"/>
          </p:cNvSpPr>
          <p:nvPr>
            <p:ph idx="1"/>
          </p:nvPr>
        </p:nvSpPr>
        <p:spPr>
          <a:xfrm>
            <a:off x="628650" y="2024844"/>
            <a:ext cx="7886700" cy="4104456"/>
          </a:xfrm>
        </p:spPr>
        <p:txBody>
          <a:bodyPr>
            <a:normAutofit fontScale="85000" lnSpcReduction="20000"/>
          </a:bodyPr>
          <a:lstStyle/>
          <a:p>
            <a:r>
              <a:rPr lang="fr-BE" dirty="0" smtClean="0"/>
              <a:t>Article 9:</a:t>
            </a:r>
          </a:p>
          <a:p>
            <a:pPr lvl="1"/>
            <a:endParaRPr lang="en-GB" dirty="0" smtClean="0"/>
          </a:p>
          <a:p>
            <a:pPr lvl="1"/>
            <a:r>
              <a:rPr lang="en-GB" dirty="0" smtClean="0"/>
              <a:t>Member</a:t>
            </a:r>
            <a:r>
              <a:rPr lang="en-GB" dirty="0"/>
              <a:t> States shall ensure that an infringement of competition law found by a final decision of a national competition authority or by a review court is deemed to be irrefutably established for the purposes of an action for damages brought before their national courts under Article 101 or 102 TFEU or under national competition law.</a:t>
            </a:r>
          </a:p>
          <a:p>
            <a:pPr lvl="1"/>
            <a:endParaRPr lang="en-GB" dirty="0" smtClean="0"/>
          </a:p>
          <a:p>
            <a:pPr lvl="1"/>
            <a:r>
              <a:rPr lang="en-GB" dirty="0" smtClean="0"/>
              <a:t>Member</a:t>
            </a:r>
            <a:r>
              <a:rPr lang="en-GB" dirty="0"/>
              <a:t> States shall ensure that where a final decision referred to in paragraph 1 is taken in another Member State, that final decision may, in accordance with national law, be presented before their national courts as at least prima facie evidence that an infringement of competition law has occurred and, as appropriate, may be assessed along with any other evidence adduced by the parties.</a:t>
            </a:r>
          </a:p>
          <a:p>
            <a:pPr lvl="1"/>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140</a:t>
            </a:fld>
            <a:endParaRPr lang="en-GB"/>
          </a:p>
        </p:txBody>
      </p:sp>
    </p:spTree>
    <p:extLst>
      <p:ext uri="{BB962C8B-B14F-4D97-AF65-F5344CB8AC3E}">
        <p14:creationId xmlns:p14="http://schemas.microsoft.com/office/powerpoint/2010/main" val="109516709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Private</a:t>
            </a:r>
            <a:r>
              <a:rPr lang="fr-BE" dirty="0" smtClean="0"/>
              <a:t> </a:t>
            </a:r>
            <a:r>
              <a:rPr lang="fr-BE" dirty="0" err="1" smtClean="0"/>
              <a:t>enforcement</a:t>
            </a:r>
            <a:endParaRPr lang="en-GB" dirty="0"/>
          </a:p>
        </p:txBody>
      </p:sp>
      <p:sp>
        <p:nvSpPr>
          <p:cNvPr id="3" name="Content Placeholder 2"/>
          <p:cNvSpPr>
            <a:spLocks noGrp="1"/>
          </p:cNvSpPr>
          <p:nvPr>
            <p:ph idx="1"/>
          </p:nvPr>
        </p:nvSpPr>
        <p:spPr/>
        <p:txBody>
          <a:bodyPr/>
          <a:lstStyle/>
          <a:p>
            <a:r>
              <a:rPr lang="fr-BE" dirty="0"/>
              <a:t>Article 10:</a:t>
            </a:r>
          </a:p>
          <a:p>
            <a:pPr lvl="1"/>
            <a:r>
              <a:rPr lang="fr-BE" dirty="0"/>
              <a:t>limitation </a:t>
            </a:r>
            <a:r>
              <a:rPr lang="fr-BE" dirty="0" err="1"/>
              <a:t>periods</a:t>
            </a:r>
            <a:r>
              <a:rPr lang="fr-BE" dirty="0"/>
              <a:t> of at least five </a:t>
            </a:r>
            <a:r>
              <a:rPr lang="fr-BE" dirty="0" err="1"/>
              <a:t>years</a:t>
            </a:r>
            <a:endParaRPr lang="en-GB" dirty="0"/>
          </a:p>
          <a:p>
            <a:endParaRPr lang="fr-BE" dirty="0" smtClean="0"/>
          </a:p>
          <a:p>
            <a:r>
              <a:rPr lang="fr-BE" dirty="0"/>
              <a:t>Article 11:</a:t>
            </a:r>
          </a:p>
          <a:p>
            <a:pPr lvl="1"/>
            <a:endParaRPr lang="fr-BE" dirty="0"/>
          </a:p>
          <a:p>
            <a:pPr lvl="1"/>
            <a:r>
              <a:rPr lang="fr-BE" dirty="0"/>
              <a:t>Joint and </a:t>
            </a:r>
            <a:r>
              <a:rPr lang="fr-BE" dirty="0" err="1"/>
              <a:t>several</a:t>
            </a:r>
            <a:r>
              <a:rPr lang="fr-BE" dirty="0"/>
              <a:t> </a:t>
            </a:r>
            <a:r>
              <a:rPr lang="fr-BE" dirty="0" err="1"/>
              <a:t>liability</a:t>
            </a:r>
            <a:endParaRPr lang="fr-BE" dirty="0"/>
          </a:p>
          <a:p>
            <a:pPr lvl="2"/>
            <a:r>
              <a:rPr lang="fr-BE" dirty="0"/>
              <a:t>SME exception</a:t>
            </a:r>
            <a:endParaRPr lang="en-GB" dirty="0"/>
          </a:p>
          <a:p>
            <a:endParaRPr lang="fr-BE" dirty="0" smtClean="0"/>
          </a:p>
        </p:txBody>
      </p:sp>
      <p:sp>
        <p:nvSpPr>
          <p:cNvPr id="4" name="Slide Number Placeholder 3"/>
          <p:cNvSpPr>
            <a:spLocks noGrp="1"/>
          </p:cNvSpPr>
          <p:nvPr>
            <p:ph type="sldNum" sz="quarter" idx="12"/>
          </p:nvPr>
        </p:nvSpPr>
        <p:spPr/>
        <p:txBody>
          <a:bodyPr/>
          <a:lstStyle/>
          <a:p>
            <a:fld id="{F5F0EEC8-7EC5-42C5-9E4D-8888CF716384}" type="slidenum">
              <a:rPr lang="en-GB" smtClean="0"/>
              <a:t>141</a:t>
            </a:fld>
            <a:endParaRPr lang="en-GB"/>
          </a:p>
        </p:txBody>
      </p:sp>
    </p:spTree>
    <p:extLst>
      <p:ext uri="{BB962C8B-B14F-4D97-AF65-F5344CB8AC3E}">
        <p14:creationId xmlns:p14="http://schemas.microsoft.com/office/powerpoint/2010/main" val="79798823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Private</a:t>
            </a:r>
            <a:r>
              <a:rPr lang="fr-BE" dirty="0" smtClean="0"/>
              <a:t> </a:t>
            </a:r>
            <a:r>
              <a:rPr lang="fr-BE" dirty="0" err="1" smtClean="0"/>
              <a:t>enforcement</a:t>
            </a:r>
            <a:endParaRPr lang="en-GB" dirty="0"/>
          </a:p>
        </p:txBody>
      </p:sp>
      <p:sp>
        <p:nvSpPr>
          <p:cNvPr id="3" name="Content Placeholder 2"/>
          <p:cNvSpPr>
            <a:spLocks noGrp="1"/>
          </p:cNvSpPr>
          <p:nvPr>
            <p:ph idx="1"/>
          </p:nvPr>
        </p:nvSpPr>
        <p:spPr/>
        <p:txBody>
          <a:bodyPr/>
          <a:lstStyle/>
          <a:p>
            <a:r>
              <a:rPr lang="fr-BE" dirty="0"/>
              <a:t>Article </a:t>
            </a:r>
            <a:r>
              <a:rPr lang="fr-BE" dirty="0" smtClean="0"/>
              <a:t>13-14:</a:t>
            </a:r>
            <a:endParaRPr lang="fr-BE" dirty="0"/>
          </a:p>
          <a:p>
            <a:pPr lvl="1"/>
            <a:endParaRPr lang="fr-BE" dirty="0" smtClean="0"/>
          </a:p>
          <a:p>
            <a:pPr lvl="1"/>
            <a:r>
              <a:rPr lang="fr-BE" dirty="0" smtClean="0"/>
              <a:t>Passing-on </a:t>
            </a:r>
            <a:r>
              <a:rPr lang="fr-BE" dirty="0" err="1" smtClean="0"/>
              <a:t>defence</a:t>
            </a:r>
            <a:endParaRPr lang="fr-BE" dirty="0" smtClean="0"/>
          </a:p>
          <a:p>
            <a:pPr lvl="1"/>
            <a:endParaRPr lang="fr-BE" dirty="0" smtClean="0"/>
          </a:p>
          <a:p>
            <a:pPr lvl="1"/>
            <a:endParaRPr lang="fr-BE" dirty="0"/>
          </a:p>
          <a:p>
            <a:pPr lvl="1"/>
            <a:r>
              <a:rPr lang="fr-BE" dirty="0" smtClean="0"/>
              <a:t>Indirect </a:t>
            </a:r>
            <a:r>
              <a:rPr lang="fr-BE" dirty="0" err="1" smtClean="0"/>
              <a:t>purchaser</a:t>
            </a:r>
            <a:r>
              <a:rPr lang="fr-BE" dirty="0" smtClean="0"/>
              <a:t> standing</a:t>
            </a:r>
          </a:p>
          <a:p>
            <a:endParaRPr lang="fr-BE" dirty="0" smtClean="0"/>
          </a:p>
        </p:txBody>
      </p:sp>
      <p:sp>
        <p:nvSpPr>
          <p:cNvPr id="4" name="Slide Number Placeholder 3"/>
          <p:cNvSpPr>
            <a:spLocks noGrp="1"/>
          </p:cNvSpPr>
          <p:nvPr>
            <p:ph type="sldNum" sz="quarter" idx="12"/>
          </p:nvPr>
        </p:nvSpPr>
        <p:spPr/>
        <p:txBody>
          <a:bodyPr/>
          <a:lstStyle/>
          <a:p>
            <a:fld id="{F5F0EEC8-7EC5-42C5-9E4D-8888CF716384}" type="slidenum">
              <a:rPr lang="en-GB" smtClean="0"/>
              <a:t>142</a:t>
            </a:fld>
            <a:endParaRPr lang="en-GB"/>
          </a:p>
        </p:txBody>
      </p:sp>
    </p:spTree>
    <p:extLst>
      <p:ext uri="{BB962C8B-B14F-4D97-AF65-F5344CB8AC3E}">
        <p14:creationId xmlns:p14="http://schemas.microsoft.com/office/powerpoint/2010/main" val="276193026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Private</a:t>
            </a:r>
            <a:r>
              <a:rPr lang="fr-BE" dirty="0" smtClean="0"/>
              <a:t> </a:t>
            </a:r>
            <a:r>
              <a:rPr lang="fr-BE" dirty="0" err="1" smtClean="0"/>
              <a:t>enforcement</a:t>
            </a:r>
            <a:endParaRPr lang="en-GB" dirty="0"/>
          </a:p>
        </p:txBody>
      </p:sp>
      <p:sp>
        <p:nvSpPr>
          <p:cNvPr id="3" name="Content Placeholder 2"/>
          <p:cNvSpPr>
            <a:spLocks noGrp="1"/>
          </p:cNvSpPr>
          <p:nvPr>
            <p:ph idx="1"/>
          </p:nvPr>
        </p:nvSpPr>
        <p:spPr/>
        <p:txBody>
          <a:bodyPr/>
          <a:lstStyle/>
          <a:p>
            <a:r>
              <a:rPr lang="fr-BE" dirty="0" err="1" smtClean="0"/>
              <a:t>What</a:t>
            </a:r>
            <a:r>
              <a:rPr lang="fr-BE" dirty="0" smtClean="0"/>
              <a:t> has not been </a:t>
            </a:r>
            <a:r>
              <a:rPr lang="fr-BE" dirty="0" err="1" smtClean="0"/>
              <a:t>harmonised</a:t>
            </a:r>
            <a:r>
              <a:rPr lang="fr-BE" dirty="0" smtClean="0"/>
              <a:t>?</a:t>
            </a:r>
          </a:p>
          <a:p>
            <a:endParaRPr lang="fr-BE" dirty="0"/>
          </a:p>
          <a:p>
            <a:pPr lvl="1"/>
            <a:r>
              <a:rPr lang="fr-BE" dirty="0" smtClean="0"/>
              <a:t>Quantification of damages</a:t>
            </a:r>
          </a:p>
          <a:p>
            <a:pPr lvl="1"/>
            <a:endParaRPr lang="fr-BE" dirty="0"/>
          </a:p>
          <a:p>
            <a:pPr lvl="1"/>
            <a:r>
              <a:rPr lang="fr-BE" dirty="0" smtClean="0"/>
              <a:t>Establishment of causal </a:t>
            </a:r>
            <a:r>
              <a:rPr lang="fr-BE" dirty="0" err="1" smtClean="0"/>
              <a:t>link</a:t>
            </a:r>
            <a:endParaRPr lang="fr-BE" dirty="0" smtClean="0"/>
          </a:p>
          <a:p>
            <a:pPr lvl="1"/>
            <a:endParaRPr lang="fr-BE" dirty="0"/>
          </a:p>
          <a:p>
            <a:pPr lvl="1"/>
            <a:r>
              <a:rPr lang="fr-BE" dirty="0" err="1" smtClean="0"/>
              <a:t>Determination</a:t>
            </a:r>
            <a:r>
              <a:rPr lang="fr-BE" dirty="0" smtClean="0"/>
              <a:t> </a:t>
            </a:r>
            <a:r>
              <a:rPr lang="fr-BE" dirty="0" err="1" smtClean="0"/>
              <a:t>whether</a:t>
            </a:r>
            <a:r>
              <a:rPr lang="fr-BE" dirty="0" smtClean="0"/>
              <a:t> </a:t>
            </a:r>
            <a:r>
              <a:rPr lang="fr-BE" dirty="0" err="1" smtClean="0"/>
              <a:t>commitment</a:t>
            </a:r>
            <a:r>
              <a:rPr lang="fr-BE" dirty="0" smtClean="0"/>
              <a:t> </a:t>
            </a:r>
            <a:r>
              <a:rPr lang="fr-BE" dirty="0" err="1" smtClean="0"/>
              <a:t>decision</a:t>
            </a:r>
            <a:r>
              <a:rPr lang="fr-BE" dirty="0" smtClean="0"/>
              <a:t> </a:t>
            </a:r>
            <a:r>
              <a:rPr lang="fr-BE" dirty="0" err="1" smtClean="0"/>
              <a:t>may</a:t>
            </a:r>
            <a:r>
              <a:rPr lang="fr-BE" dirty="0" smtClean="0"/>
              <a:t> </a:t>
            </a:r>
            <a:r>
              <a:rPr lang="fr-BE" dirty="0" err="1" smtClean="0"/>
              <a:t>suffice</a:t>
            </a:r>
            <a:r>
              <a:rPr lang="fr-BE" dirty="0" smtClean="0"/>
              <a:t> as proof of </a:t>
            </a:r>
            <a:r>
              <a:rPr lang="fr-BE" dirty="0" err="1" smtClean="0"/>
              <a:t>fault</a:t>
            </a:r>
            <a:endParaRPr lang="fr-BE" dirty="0" smtClean="0"/>
          </a:p>
          <a:p>
            <a:endParaRPr lang="fr-BE" dirty="0" smtClean="0"/>
          </a:p>
        </p:txBody>
      </p:sp>
      <p:sp>
        <p:nvSpPr>
          <p:cNvPr id="4" name="Slide Number Placeholder 3"/>
          <p:cNvSpPr>
            <a:spLocks noGrp="1"/>
          </p:cNvSpPr>
          <p:nvPr>
            <p:ph type="sldNum" sz="quarter" idx="12"/>
          </p:nvPr>
        </p:nvSpPr>
        <p:spPr/>
        <p:txBody>
          <a:bodyPr/>
          <a:lstStyle/>
          <a:p>
            <a:fld id="{F5F0EEC8-7EC5-42C5-9E4D-8888CF716384}" type="slidenum">
              <a:rPr lang="en-GB" smtClean="0"/>
              <a:t>143</a:t>
            </a:fld>
            <a:endParaRPr lang="en-GB"/>
          </a:p>
        </p:txBody>
      </p:sp>
    </p:spTree>
    <p:extLst>
      <p:ext uri="{BB962C8B-B14F-4D97-AF65-F5344CB8AC3E}">
        <p14:creationId xmlns:p14="http://schemas.microsoft.com/office/powerpoint/2010/main" val="239341761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Questions?</a:t>
            </a:r>
            <a:endParaRPr lang="en-GB" dirty="0"/>
          </a:p>
        </p:txBody>
      </p:sp>
      <p:sp>
        <p:nvSpPr>
          <p:cNvPr id="3" name="Content Placeholder 2"/>
          <p:cNvSpPr>
            <a:spLocks noGrp="1"/>
          </p:cNvSpPr>
          <p:nvPr>
            <p:ph idx="1"/>
          </p:nvPr>
        </p:nvSpPr>
        <p:spPr/>
        <p:txBody>
          <a:bodyPr/>
          <a:lstStyle/>
          <a:p>
            <a:pPr marL="0" indent="0" algn="ctr">
              <a:buNone/>
            </a:pPr>
            <a:endParaRPr lang="fr-BE" dirty="0" smtClean="0">
              <a:hlinkClick r:id="rId2"/>
            </a:endParaRPr>
          </a:p>
          <a:p>
            <a:pPr marL="0" indent="0" algn="ctr">
              <a:buNone/>
            </a:pPr>
            <a:endParaRPr lang="fr-BE" dirty="0">
              <a:hlinkClick r:id="rId2"/>
            </a:endParaRPr>
          </a:p>
          <a:p>
            <a:pPr marL="0" indent="0" algn="ctr">
              <a:buNone/>
            </a:pPr>
            <a:r>
              <a:rPr lang="fr-BE" dirty="0" smtClean="0">
                <a:hlinkClick r:id="rId2"/>
              </a:rPr>
              <a:t>pieter.vancleynenbreugel@uliege.be</a:t>
            </a:r>
            <a:endParaRPr lang="fr-BE" dirty="0" smtClean="0"/>
          </a:p>
          <a:p>
            <a:pPr marL="0" indent="0" algn="ctr">
              <a:buNone/>
            </a:pPr>
            <a:endParaRPr lang="en-GB" dirty="0"/>
          </a:p>
        </p:txBody>
      </p:sp>
      <p:sp>
        <p:nvSpPr>
          <p:cNvPr id="4" name="Slide Number Placeholder 3"/>
          <p:cNvSpPr>
            <a:spLocks noGrp="1"/>
          </p:cNvSpPr>
          <p:nvPr>
            <p:ph type="sldNum" sz="quarter" idx="12"/>
          </p:nvPr>
        </p:nvSpPr>
        <p:spPr/>
        <p:txBody>
          <a:bodyPr/>
          <a:lstStyle/>
          <a:p>
            <a:fld id="{F5F0EEC8-7EC5-42C5-9E4D-8888CF716384}" type="slidenum">
              <a:rPr lang="en-GB" smtClean="0"/>
              <a:t>144</a:t>
            </a:fld>
            <a:endParaRPr lang="en-GB"/>
          </a:p>
        </p:txBody>
      </p:sp>
    </p:spTree>
    <p:extLst>
      <p:ext uri="{BB962C8B-B14F-4D97-AF65-F5344CB8AC3E}">
        <p14:creationId xmlns:p14="http://schemas.microsoft.com/office/powerpoint/2010/main" val="3635006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r-BE" dirty="0" err="1" smtClean="0"/>
              <a:t>Practical</a:t>
            </a:r>
            <a:r>
              <a:rPr lang="fr-BE" dirty="0" smtClean="0"/>
              <a:t> </a:t>
            </a:r>
            <a:r>
              <a:rPr lang="fr-BE" dirty="0" err="1" smtClean="0"/>
              <a:t>exercises</a:t>
            </a:r>
            <a:endParaRPr lang="en-GB" dirty="0"/>
          </a:p>
        </p:txBody>
      </p:sp>
      <p:sp>
        <p:nvSpPr>
          <p:cNvPr id="5" name="Content Placeholder 4"/>
          <p:cNvSpPr>
            <a:spLocks noGrp="1"/>
          </p:cNvSpPr>
          <p:nvPr>
            <p:ph idx="1"/>
          </p:nvPr>
        </p:nvSpPr>
        <p:spPr/>
        <p:txBody>
          <a:bodyPr/>
          <a:lstStyle/>
          <a:p>
            <a:endParaRPr lang="en-GB"/>
          </a:p>
        </p:txBody>
      </p:sp>
      <p:sp>
        <p:nvSpPr>
          <p:cNvPr id="2" name="Slide Number Placeholder 1"/>
          <p:cNvSpPr>
            <a:spLocks noGrp="1"/>
          </p:cNvSpPr>
          <p:nvPr>
            <p:ph type="sldNum" sz="quarter" idx="12"/>
          </p:nvPr>
        </p:nvSpPr>
        <p:spPr/>
        <p:txBody>
          <a:bodyPr/>
          <a:lstStyle/>
          <a:p>
            <a:fld id="{0BCD3857-CBFF-4A6B-9B45-662CE87D1B25}" type="slidenum">
              <a:rPr lang="en-GB" smtClean="0"/>
              <a:t>145</a:t>
            </a:fld>
            <a:endParaRPr lang="en-GB"/>
          </a:p>
        </p:txBody>
      </p:sp>
    </p:spTree>
    <p:extLst>
      <p:ext uri="{BB962C8B-B14F-4D97-AF65-F5344CB8AC3E}">
        <p14:creationId xmlns:p14="http://schemas.microsoft.com/office/powerpoint/2010/main" val="317562977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28650" y="365126"/>
            <a:ext cx="7886700" cy="3263504"/>
          </a:xfrm>
        </p:spPr>
        <p:txBody>
          <a:bodyPr>
            <a:noAutofit/>
          </a:bodyPr>
          <a:lstStyle/>
          <a:p>
            <a:pPr algn="just"/>
            <a:r>
              <a:rPr lang="en-US" sz="1800" b="1" dirty="0" err="1" smtClean="0"/>
              <a:t>Vittal</a:t>
            </a:r>
            <a:r>
              <a:rPr lang="en-US" sz="1800" b="1" dirty="0" smtClean="0"/>
              <a:t> (40%), </a:t>
            </a:r>
            <a:r>
              <a:rPr lang="en-US" sz="1800" b="1" dirty="0" err="1" smtClean="0"/>
              <a:t>Velvoc</a:t>
            </a:r>
            <a:r>
              <a:rPr lang="en-US" sz="1800" b="1" dirty="0" smtClean="0"/>
              <a:t> (21%), </a:t>
            </a:r>
            <a:r>
              <a:rPr lang="en-US" sz="1800" b="1" dirty="0" err="1" smtClean="0"/>
              <a:t>Avein</a:t>
            </a:r>
            <a:r>
              <a:rPr lang="en-US" sz="1800" b="1" dirty="0" smtClean="0"/>
              <a:t> (5%), Pas (7%) and </a:t>
            </a:r>
            <a:r>
              <a:rPr lang="en-US" sz="1800" b="1" dirty="0" err="1" smtClean="0"/>
              <a:t>Froidefontaine</a:t>
            </a:r>
            <a:r>
              <a:rPr lang="en-US" sz="1800" b="1" dirty="0" smtClean="0"/>
              <a:t> (8%) are the five most important market players in the market for bottled mineral water in the Benelux countries. Together, they occupy an 81% market share (according to an economic analysis of the market, the relevant product is considered to be bottled mineral water, whereas the Benelux is considered to be a homogenous mineral water region within the EU internal market). Jumbo Albert, a large supermarket chain, having a 70% market share in the Netherlands and 60% in Belgium and Luxemburg, notices a sudden refusal by </a:t>
            </a:r>
            <a:r>
              <a:rPr lang="en-US" sz="1800" b="1" dirty="0" err="1" smtClean="0"/>
              <a:t>Vittal</a:t>
            </a:r>
            <a:r>
              <a:rPr lang="en-US" sz="1800" b="1" dirty="0" smtClean="0"/>
              <a:t> to distribute its bottled mineral water. Shortly afterwards, </a:t>
            </a:r>
            <a:r>
              <a:rPr lang="en-US" sz="1800" b="1" dirty="0" err="1" smtClean="0"/>
              <a:t>Velvoc</a:t>
            </a:r>
            <a:r>
              <a:rPr lang="en-US" sz="1800" b="1" dirty="0" smtClean="0"/>
              <a:t>, </a:t>
            </a:r>
            <a:r>
              <a:rPr lang="en-US" sz="1800" b="1" dirty="0" err="1" smtClean="0"/>
              <a:t>Avein</a:t>
            </a:r>
            <a:r>
              <a:rPr lang="en-US" sz="1800" b="1" dirty="0" smtClean="0"/>
              <a:t>, Pas do the same, leaving </a:t>
            </a:r>
            <a:r>
              <a:rPr lang="en-US" sz="1800" b="1" dirty="0" err="1" smtClean="0"/>
              <a:t>Froidefontaine</a:t>
            </a:r>
            <a:r>
              <a:rPr lang="en-US" sz="1800" b="1" dirty="0" smtClean="0"/>
              <a:t> as the only supplier of mineral water. Jumbo Albert, having experienced similar issues before, immediately contacts the European Commission and files a complaint. Acting on the basis of that complaint, the Commission initiates an investigation into the market practices of bottled mineral water producers. It discovers that representatives of all five companies attended a conference organized by the International Association of Mineral Water Producers, this year held in Eugene, Oregon, United States, two weeks prior to the start of pricing increases, during which ‘green water bottling’ techniques were discussed. It turns out that the producers decided to join forces to produce greener bottling techniques but in order to finance this, they would refrain from competing temporarily on certain market segments. You are a </a:t>
            </a:r>
            <a:r>
              <a:rPr lang="en-US" sz="1800" b="1" dirty="0" err="1" smtClean="0"/>
              <a:t>stagiaire</a:t>
            </a:r>
            <a:r>
              <a:rPr lang="en-US" sz="1800" b="1" dirty="0" smtClean="0"/>
              <a:t> at the cabinet of the Competition Commissioner, Ms. </a:t>
            </a:r>
            <a:r>
              <a:rPr lang="en-US" sz="1800" b="1" dirty="0" err="1" smtClean="0"/>
              <a:t>Vestager</a:t>
            </a:r>
            <a:r>
              <a:rPr lang="en-US" sz="1800" b="1" dirty="0" smtClean="0"/>
              <a:t>. Your superior, in charge of preparing the statement of objections for the Commissioner, asks you to verify whether EU competition law applies and whether an unjustified restriction of competition per Article 101 TFEU has taken place here.</a:t>
            </a:r>
            <a:endParaRPr lang="en-GB" sz="1800" dirty="0"/>
          </a:p>
        </p:txBody>
      </p:sp>
      <p:sp>
        <p:nvSpPr>
          <p:cNvPr id="4" name="Slide Number Placeholder 3"/>
          <p:cNvSpPr>
            <a:spLocks noGrp="1"/>
          </p:cNvSpPr>
          <p:nvPr>
            <p:ph type="sldNum" sz="quarter" idx="12"/>
          </p:nvPr>
        </p:nvSpPr>
        <p:spPr/>
        <p:txBody>
          <a:bodyPr/>
          <a:lstStyle/>
          <a:p>
            <a:fld id="{0BCD3857-CBFF-4A6B-9B45-662CE87D1B25}" type="slidenum">
              <a:rPr lang="en-GB" smtClean="0"/>
              <a:t>146</a:t>
            </a:fld>
            <a:endParaRPr lang="en-GB"/>
          </a:p>
        </p:txBody>
      </p:sp>
    </p:spTree>
    <p:extLst>
      <p:ext uri="{BB962C8B-B14F-4D97-AF65-F5344CB8AC3E}">
        <p14:creationId xmlns:p14="http://schemas.microsoft.com/office/powerpoint/2010/main" val="88993893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sp>
        <p:nvSpPr>
          <p:cNvPr id="6" name="AutoShape 5"/>
          <p:cNvSpPr>
            <a:spLocks noChangeArrowheads="1"/>
          </p:cNvSpPr>
          <p:nvPr/>
        </p:nvSpPr>
        <p:spPr bwMode="auto">
          <a:xfrm>
            <a:off x="771489" y="3021054"/>
            <a:ext cx="1934438" cy="49482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Agreement?</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826525" y="2015249"/>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647014" y="1951091"/>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7" name="AutoShape 5"/>
          <p:cNvSpPr>
            <a:spLocks noChangeArrowheads="1"/>
          </p:cNvSpPr>
          <p:nvPr/>
        </p:nvSpPr>
        <p:spPr bwMode="auto">
          <a:xfrm>
            <a:off x="3626297" y="3008442"/>
            <a:ext cx="2007659" cy="510353"/>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Decision by an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association of undertakings?</a:t>
            </a:r>
          </a:p>
        </p:txBody>
      </p:sp>
      <p:sp>
        <p:nvSpPr>
          <p:cNvPr id="28" name="AutoShape 5"/>
          <p:cNvSpPr>
            <a:spLocks noChangeArrowheads="1"/>
          </p:cNvSpPr>
          <p:nvPr/>
        </p:nvSpPr>
        <p:spPr bwMode="auto">
          <a:xfrm>
            <a:off x="6451750" y="2989453"/>
            <a:ext cx="1971446" cy="52934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Concerted practice</a:t>
            </a:r>
          </a:p>
        </p:txBody>
      </p:sp>
      <p:cxnSp>
        <p:nvCxnSpPr>
          <p:cNvPr id="30"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 Box 11"/>
          <p:cNvSpPr txBox="1">
            <a:spLocks noChangeArrowheads="1"/>
          </p:cNvSpPr>
          <p:nvPr/>
        </p:nvSpPr>
        <p:spPr bwMode="auto">
          <a:xfrm>
            <a:off x="3099776" y="26899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33" name="AutoShape 26"/>
          <p:cNvCxnSpPr>
            <a:cxnSpLocks noChangeShapeType="1"/>
            <a:stCxn id="6" idx="3"/>
            <a:endCxn id="27" idx="1"/>
          </p:cNvCxnSpPr>
          <p:nvPr/>
        </p:nvCxnSpPr>
        <p:spPr bwMode="auto">
          <a:xfrm flipV="1">
            <a:off x="2705927" y="3263618"/>
            <a:ext cx="920371" cy="484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a:stCxn id="27" idx="3"/>
            <a:endCxn id="28" idx="1"/>
          </p:cNvCxnSpPr>
          <p:nvPr/>
        </p:nvCxnSpPr>
        <p:spPr bwMode="auto">
          <a:xfrm flipV="1">
            <a:off x="5633956" y="3254125"/>
            <a:ext cx="817794" cy="94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Text Box 11"/>
          <p:cNvSpPr txBox="1">
            <a:spLocks noChangeArrowheads="1"/>
          </p:cNvSpPr>
          <p:nvPr/>
        </p:nvSpPr>
        <p:spPr bwMode="auto">
          <a:xfrm>
            <a:off x="2866297" y="331950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38" name="Text Box 11"/>
          <p:cNvSpPr txBox="1">
            <a:spLocks noChangeArrowheads="1"/>
          </p:cNvSpPr>
          <p:nvPr/>
        </p:nvSpPr>
        <p:spPr bwMode="auto">
          <a:xfrm>
            <a:off x="2913035" y="4219955"/>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0" name="Elbow Connector 39"/>
          <p:cNvCxnSpPr>
            <a:stCxn id="28" idx="3"/>
            <a:endCxn id="20" idx="3"/>
          </p:cNvCxnSpPr>
          <p:nvPr/>
        </p:nvCxnSpPr>
        <p:spPr>
          <a:xfrm flipH="1" flipV="1">
            <a:off x="5505742" y="1207512"/>
            <a:ext cx="2917454" cy="2046613"/>
          </a:xfrm>
          <a:prstGeom prst="bentConnector3">
            <a:avLst>
              <a:gd name="adj1" fmla="val -58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1"/>
          <p:cNvSpPr txBox="1">
            <a:spLocks noChangeArrowheads="1"/>
          </p:cNvSpPr>
          <p:nvPr/>
        </p:nvSpPr>
        <p:spPr bwMode="auto">
          <a:xfrm>
            <a:off x="8423197" y="218392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4" name="AutoShape 26"/>
          <p:cNvCxnSpPr>
            <a:cxnSpLocks noChangeShapeType="1"/>
          </p:cNvCxnSpPr>
          <p:nvPr/>
        </p:nvCxnSpPr>
        <p:spPr bwMode="auto">
          <a:xfrm flipH="1">
            <a:off x="1725444" y="3589378"/>
            <a:ext cx="1" cy="58250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26"/>
          <p:cNvCxnSpPr>
            <a:cxnSpLocks noChangeShapeType="1"/>
          </p:cNvCxnSpPr>
          <p:nvPr/>
        </p:nvCxnSpPr>
        <p:spPr bwMode="auto">
          <a:xfrm flipH="1">
            <a:off x="2743012" y="3540062"/>
            <a:ext cx="898451" cy="617595"/>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AutoShape 26"/>
          <p:cNvCxnSpPr>
            <a:cxnSpLocks noChangeShapeType="1"/>
          </p:cNvCxnSpPr>
          <p:nvPr/>
        </p:nvCxnSpPr>
        <p:spPr bwMode="auto">
          <a:xfrm flipH="1">
            <a:off x="2832153" y="3526115"/>
            <a:ext cx="3681499" cy="63154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2" name="AutoShape 5"/>
          <p:cNvSpPr>
            <a:spLocks noChangeArrowheads="1"/>
          </p:cNvSpPr>
          <p:nvPr/>
        </p:nvSpPr>
        <p:spPr bwMode="auto">
          <a:xfrm>
            <a:off x="771489" y="4171886"/>
            <a:ext cx="2031769" cy="51966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Restriction by object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prohibited in principle</a:t>
            </a:r>
          </a:p>
        </p:txBody>
      </p:sp>
      <p:sp>
        <p:nvSpPr>
          <p:cNvPr id="54" name="Text Box 11"/>
          <p:cNvSpPr txBox="1">
            <a:spLocks noChangeArrowheads="1"/>
          </p:cNvSpPr>
          <p:nvPr/>
        </p:nvSpPr>
        <p:spPr bwMode="auto">
          <a:xfrm>
            <a:off x="1725445" y="3702027"/>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5" name="Text Box 11"/>
          <p:cNvSpPr txBox="1">
            <a:spLocks noChangeArrowheads="1"/>
          </p:cNvSpPr>
          <p:nvPr/>
        </p:nvSpPr>
        <p:spPr bwMode="auto">
          <a:xfrm>
            <a:off x="2654301" y="36888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6" name="Text Box 11"/>
          <p:cNvSpPr txBox="1">
            <a:spLocks noChangeArrowheads="1"/>
          </p:cNvSpPr>
          <p:nvPr/>
        </p:nvSpPr>
        <p:spPr bwMode="auto">
          <a:xfrm>
            <a:off x="4288459" y="3619965"/>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57" name="AutoShape 26"/>
          <p:cNvCxnSpPr>
            <a:cxnSpLocks noChangeShapeType="1"/>
          </p:cNvCxnSpPr>
          <p:nvPr/>
        </p:nvCxnSpPr>
        <p:spPr bwMode="auto">
          <a:xfrm flipH="1">
            <a:off x="2821765" y="4664989"/>
            <a:ext cx="816531" cy="45271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AutoShape 26"/>
          <p:cNvCxnSpPr>
            <a:cxnSpLocks noChangeShapeType="1"/>
          </p:cNvCxnSpPr>
          <p:nvPr/>
        </p:nvCxnSpPr>
        <p:spPr bwMode="auto">
          <a:xfrm flipV="1">
            <a:off x="2832153" y="4447125"/>
            <a:ext cx="753484" cy="366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11"/>
          <p:cNvSpPr txBox="1">
            <a:spLocks noChangeArrowheads="1"/>
          </p:cNvSpPr>
          <p:nvPr/>
        </p:nvSpPr>
        <p:spPr bwMode="auto">
          <a:xfrm>
            <a:off x="5652045" y="331643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0" name="AutoShape 5"/>
          <p:cNvSpPr>
            <a:spLocks noChangeArrowheads="1"/>
          </p:cNvSpPr>
          <p:nvPr/>
        </p:nvSpPr>
        <p:spPr bwMode="auto">
          <a:xfrm>
            <a:off x="3593613" y="4151777"/>
            <a:ext cx="2130357" cy="53935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8. Restriction by effect–</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 prohibited if appreciable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(not </a:t>
            </a:r>
            <a:r>
              <a:rPr lang="en-US" altLang="nl-NL" sz="1050" i="1" dirty="0">
                <a:latin typeface="Arial" panose="020B0604020202020204" pitchFamily="34" charset="0"/>
                <a:ea typeface="MS PGothic" panose="020B0600070205080204" pitchFamily="34" charset="-128"/>
                <a:cs typeface="Arial" panose="020B0604020202020204" pitchFamily="34" charset="0"/>
              </a:rPr>
              <a:t>de </a:t>
            </a:r>
            <a:r>
              <a:rPr lang="en-US" altLang="nl-NL" sz="1050" i="1" dirty="0" err="1">
                <a:latin typeface="Arial" panose="020B0604020202020204" pitchFamily="34" charset="0"/>
                <a:ea typeface="MS PGothic" panose="020B0600070205080204" pitchFamily="34" charset="-128"/>
                <a:cs typeface="Arial" panose="020B0604020202020204" pitchFamily="34" charset="0"/>
              </a:rPr>
              <a:t>minimis</a:t>
            </a:r>
            <a:r>
              <a:rPr lang="en-US" altLang="nl-NL" sz="1050" i="1" dirty="0">
                <a:latin typeface="Arial" panose="020B0604020202020204" pitchFamily="34" charset="0"/>
                <a:ea typeface="MS PGothic" panose="020B0600070205080204" pitchFamily="34" charset="-128"/>
                <a:cs typeface="Arial" panose="020B0604020202020204" pitchFamily="34" charset="0"/>
              </a:rPr>
              <a:t>)</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cxnSp>
        <p:nvCxnSpPr>
          <p:cNvPr id="70" name="AutoShape 26"/>
          <p:cNvCxnSpPr>
            <a:cxnSpLocks noChangeShapeType="1"/>
          </p:cNvCxnSpPr>
          <p:nvPr/>
        </p:nvCxnSpPr>
        <p:spPr bwMode="auto">
          <a:xfrm>
            <a:off x="5752866" y="4426280"/>
            <a:ext cx="693048" cy="632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11"/>
          <p:cNvSpPr txBox="1">
            <a:spLocks noChangeArrowheads="1"/>
          </p:cNvSpPr>
          <p:nvPr/>
        </p:nvSpPr>
        <p:spPr bwMode="auto">
          <a:xfrm>
            <a:off x="5736336" y="415696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72" name="AutoShape 5"/>
          <p:cNvSpPr>
            <a:spLocks noChangeArrowheads="1"/>
          </p:cNvSpPr>
          <p:nvPr/>
        </p:nvSpPr>
        <p:spPr bwMode="auto">
          <a:xfrm>
            <a:off x="6445915" y="4056622"/>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101(1) TFEU</a:t>
            </a:r>
          </a:p>
        </p:txBody>
      </p:sp>
      <p:cxnSp>
        <p:nvCxnSpPr>
          <p:cNvPr id="74" name="AutoShape 26"/>
          <p:cNvCxnSpPr>
            <a:cxnSpLocks noChangeShapeType="1"/>
          </p:cNvCxnSpPr>
          <p:nvPr/>
        </p:nvCxnSpPr>
        <p:spPr bwMode="auto">
          <a:xfrm flipH="1">
            <a:off x="1730597" y="4725009"/>
            <a:ext cx="1621" cy="3926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 name="AutoShape 5"/>
          <p:cNvSpPr>
            <a:spLocks noChangeArrowheads="1"/>
          </p:cNvSpPr>
          <p:nvPr/>
        </p:nvSpPr>
        <p:spPr bwMode="auto">
          <a:xfrm>
            <a:off x="590844" y="5145820"/>
            <a:ext cx="2308129" cy="44764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9. Block exemption?</a:t>
            </a:r>
          </a:p>
        </p:txBody>
      </p:sp>
      <p:sp>
        <p:nvSpPr>
          <p:cNvPr id="78" name="Text Box 11"/>
          <p:cNvSpPr txBox="1">
            <a:spLocks noChangeArrowheads="1"/>
          </p:cNvSpPr>
          <p:nvPr/>
        </p:nvSpPr>
        <p:spPr bwMode="auto">
          <a:xfrm>
            <a:off x="2821765" y="472728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9" name="Text Box 11"/>
          <p:cNvSpPr txBox="1">
            <a:spLocks noChangeArrowheads="1"/>
          </p:cNvSpPr>
          <p:nvPr/>
        </p:nvSpPr>
        <p:spPr bwMode="auto">
          <a:xfrm>
            <a:off x="1216149" y="4812393"/>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0" name="Elbow Connector 79"/>
          <p:cNvCxnSpPr/>
          <p:nvPr/>
        </p:nvCxnSpPr>
        <p:spPr>
          <a:xfrm rot="5400000" flipH="1" flipV="1">
            <a:off x="3269812" y="2349623"/>
            <a:ext cx="832715" cy="5654964"/>
          </a:xfrm>
          <a:prstGeom prst="bentConnector3">
            <a:avLst>
              <a:gd name="adj1" fmla="val -2058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 Box 11"/>
          <p:cNvSpPr txBox="1">
            <a:spLocks noChangeArrowheads="1"/>
          </p:cNvSpPr>
          <p:nvPr/>
        </p:nvSpPr>
        <p:spPr bwMode="auto">
          <a:xfrm>
            <a:off x="3403560" y="576639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5" name="AutoShape 26"/>
          <p:cNvCxnSpPr>
            <a:cxnSpLocks noChangeShapeType="1"/>
            <a:stCxn id="76" idx="3"/>
            <a:endCxn id="88" idx="1"/>
          </p:cNvCxnSpPr>
          <p:nvPr/>
        </p:nvCxnSpPr>
        <p:spPr bwMode="auto">
          <a:xfrm flipV="1">
            <a:off x="2898972" y="5348360"/>
            <a:ext cx="780603" cy="212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 name="Text Box 11"/>
          <p:cNvSpPr txBox="1">
            <a:spLocks noChangeArrowheads="1"/>
          </p:cNvSpPr>
          <p:nvPr/>
        </p:nvSpPr>
        <p:spPr bwMode="auto">
          <a:xfrm>
            <a:off x="2992218" y="509612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88" name="AutoShape 5"/>
          <p:cNvSpPr>
            <a:spLocks noChangeArrowheads="1"/>
          </p:cNvSpPr>
          <p:nvPr/>
        </p:nvSpPr>
        <p:spPr bwMode="auto">
          <a:xfrm>
            <a:off x="3679575" y="5062751"/>
            <a:ext cx="1961912" cy="57121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10. Article 101(3) exception?</a:t>
            </a:r>
          </a:p>
        </p:txBody>
      </p:sp>
      <p:cxnSp>
        <p:nvCxnSpPr>
          <p:cNvPr id="89" name="AutoShape 26"/>
          <p:cNvCxnSpPr>
            <a:cxnSpLocks noChangeShapeType="1"/>
          </p:cNvCxnSpPr>
          <p:nvPr/>
        </p:nvCxnSpPr>
        <p:spPr bwMode="auto">
          <a:xfrm flipV="1">
            <a:off x="5672090" y="4728427"/>
            <a:ext cx="850859" cy="39220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 name="Text Box 11"/>
          <p:cNvSpPr txBox="1">
            <a:spLocks noChangeArrowheads="1"/>
          </p:cNvSpPr>
          <p:nvPr/>
        </p:nvSpPr>
        <p:spPr bwMode="auto">
          <a:xfrm>
            <a:off x="5799730" y="469904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94" name="AutoShape 26"/>
          <p:cNvCxnSpPr>
            <a:cxnSpLocks noChangeShapeType="1"/>
          </p:cNvCxnSpPr>
          <p:nvPr/>
        </p:nvCxnSpPr>
        <p:spPr bwMode="auto">
          <a:xfrm flipV="1">
            <a:off x="5664758" y="5298575"/>
            <a:ext cx="1513423" cy="26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7" name="Text Box 11"/>
          <p:cNvSpPr txBox="1">
            <a:spLocks noChangeArrowheads="1"/>
          </p:cNvSpPr>
          <p:nvPr/>
        </p:nvSpPr>
        <p:spPr bwMode="auto">
          <a:xfrm>
            <a:off x="6572813" y="5292837"/>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98" name="AutoShape 5"/>
          <p:cNvSpPr>
            <a:spLocks noChangeArrowheads="1"/>
          </p:cNvSpPr>
          <p:nvPr/>
        </p:nvSpPr>
        <p:spPr bwMode="auto">
          <a:xfrm>
            <a:off x="7178181" y="4958120"/>
            <a:ext cx="1874380" cy="808276"/>
          </a:xfrm>
          <a:prstGeom prst="roundRect">
            <a:avLst>
              <a:gd name="adj" fmla="val 16667"/>
            </a:avLst>
          </a:prstGeom>
          <a:noFill/>
          <a:ln w="44450">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prohibited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subject to </a:t>
            </a:r>
            <a:r>
              <a:rPr lang="en-US" altLang="nl-NL" sz="1050" dirty="0" err="1">
                <a:latin typeface="Arial" panose="020B0604020202020204" pitchFamily="34" charset="0"/>
                <a:ea typeface="MS PGothic" panose="020B0600070205080204" pitchFamily="34" charset="-128"/>
                <a:cs typeface="Arial" panose="020B0604020202020204" pitchFamily="34" charset="0"/>
              </a:rPr>
              <a:t>voidness</a:t>
            </a:r>
            <a:r>
              <a:rPr lang="en-US" altLang="nl-NL" sz="1050" dirty="0">
                <a:latin typeface="Arial" panose="020B0604020202020204" pitchFamily="34" charset="0"/>
                <a:ea typeface="MS PGothic" panose="020B0600070205080204" pitchFamily="34" charset="-128"/>
                <a:cs typeface="Arial" panose="020B0604020202020204" pitchFamily="34" charset="0"/>
              </a:rPr>
              <a:t>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administrative fines</a:t>
            </a:r>
          </a:p>
        </p:txBody>
      </p:sp>
      <p:sp>
        <p:nvSpPr>
          <p:cNvPr id="4" name="Slide Number Placeholder 3"/>
          <p:cNvSpPr>
            <a:spLocks noGrp="1"/>
          </p:cNvSpPr>
          <p:nvPr>
            <p:ph type="sldNum" sz="quarter" idx="12"/>
          </p:nvPr>
        </p:nvSpPr>
        <p:spPr/>
        <p:txBody>
          <a:bodyPr/>
          <a:lstStyle/>
          <a:p>
            <a:fld id="{0BCD3857-CBFF-4A6B-9B45-662CE87D1B25}" type="slidenum">
              <a:rPr lang="en-GB" smtClean="0"/>
              <a:t>147</a:t>
            </a:fld>
            <a:endParaRPr lang="en-GB"/>
          </a:p>
        </p:txBody>
      </p:sp>
    </p:spTree>
    <p:extLst>
      <p:ext uri="{BB962C8B-B14F-4D97-AF65-F5344CB8AC3E}">
        <p14:creationId xmlns:p14="http://schemas.microsoft.com/office/powerpoint/2010/main" val="216886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Case </a:t>
            </a:r>
            <a:r>
              <a:rPr lang="fr-BE" dirty="0" err="1" smtClean="0"/>
              <a:t>pens</a:t>
            </a:r>
            <a:r>
              <a:rPr lang="fr-BE" dirty="0" smtClean="0"/>
              <a:t> (I)</a:t>
            </a:r>
            <a:endParaRPr lang="en-GB" dirty="0"/>
          </a:p>
        </p:txBody>
      </p:sp>
      <p:sp>
        <p:nvSpPr>
          <p:cNvPr id="3" name="Content Placeholder 2"/>
          <p:cNvSpPr>
            <a:spLocks noGrp="1"/>
          </p:cNvSpPr>
          <p:nvPr>
            <p:ph idx="1"/>
          </p:nvPr>
        </p:nvSpPr>
        <p:spPr/>
        <p:txBody>
          <a:bodyPr>
            <a:normAutofit fontScale="77500" lnSpcReduction="20000"/>
          </a:bodyPr>
          <a:lstStyle/>
          <a:p>
            <a:r>
              <a:rPr lang="en-GB" dirty="0" err="1"/>
              <a:t>Bicpens</a:t>
            </a:r>
            <a:r>
              <a:rPr lang="en-GB" dirty="0"/>
              <a:t> – a French distributor of United States’ stationary producer </a:t>
            </a:r>
            <a:r>
              <a:rPr lang="en-GB" dirty="0" err="1"/>
              <a:t>Bicpensils</a:t>
            </a:r>
            <a:r>
              <a:rPr lang="en-GB" dirty="0"/>
              <a:t> – approaches Crossroads </a:t>
            </a:r>
            <a:r>
              <a:rPr lang="en-GB" dirty="0" err="1"/>
              <a:t>Supermarkts</a:t>
            </a:r>
            <a:r>
              <a:rPr lang="en-GB" dirty="0"/>
              <a:t> with a proposal to agree on the distribution of a fixed number of </a:t>
            </a:r>
            <a:r>
              <a:rPr lang="en-GB" dirty="0" err="1"/>
              <a:t>Bicpensils</a:t>
            </a:r>
            <a:r>
              <a:rPr lang="en-GB" dirty="0"/>
              <a:t> for a fixed price. </a:t>
            </a:r>
          </a:p>
          <a:p>
            <a:r>
              <a:rPr lang="en-GB" dirty="0"/>
              <a:t>Crossroads decides to accept the offer by </a:t>
            </a:r>
            <a:r>
              <a:rPr lang="en-GB" dirty="0" err="1"/>
              <a:t>Bicpens</a:t>
            </a:r>
            <a:r>
              <a:rPr lang="en-GB" dirty="0"/>
              <a:t> to act as an </a:t>
            </a:r>
            <a:r>
              <a:rPr lang="en-GB" i="1" dirty="0"/>
              <a:t>exclusive distributor of </a:t>
            </a:r>
            <a:r>
              <a:rPr lang="en-GB" i="1" dirty="0" err="1"/>
              <a:t>Bicpensils</a:t>
            </a:r>
            <a:r>
              <a:rPr lang="en-GB" i="1" dirty="0"/>
              <a:t> to final consumers</a:t>
            </a:r>
            <a:r>
              <a:rPr lang="en-GB" dirty="0"/>
              <a:t> in France. Under the terms of the contract concluded, Crossroads is obliged to charge at least 0,12 € per </a:t>
            </a:r>
            <a:r>
              <a:rPr lang="en-GB" dirty="0" err="1"/>
              <a:t>Bicpensil</a:t>
            </a:r>
            <a:r>
              <a:rPr lang="en-GB" dirty="0"/>
              <a:t> sold and to buy at least 2,560,000 </a:t>
            </a:r>
            <a:r>
              <a:rPr lang="en-GB" dirty="0" err="1"/>
              <a:t>Bicpensils</a:t>
            </a:r>
            <a:r>
              <a:rPr lang="en-GB" dirty="0"/>
              <a:t> from </a:t>
            </a:r>
            <a:r>
              <a:rPr lang="en-GB" dirty="0" err="1"/>
              <a:t>Bicpens</a:t>
            </a:r>
            <a:r>
              <a:rPr lang="en-GB" dirty="0"/>
              <a:t> </a:t>
            </a:r>
            <a:r>
              <a:rPr lang="en-GB" dirty="0" smtClean="0"/>
              <a:t>at </a:t>
            </a:r>
            <a:r>
              <a:rPr lang="en-GB" dirty="0"/>
              <a:t>a rate of 0,11 € per item bought. The terms of this contract have been fixed in writing and have been published on both companies’ websites.</a:t>
            </a:r>
          </a:p>
          <a:p>
            <a:r>
              <a:rPr lang="en-GB" dirty="0"/>
              <a:t>As a result of the new agreement, </a:t>
            </a:r>
            <a:r>
              <a:rPr lang="en-GB" dirty="0" err="1"/>
              <a:t>InterHyper</a:t>
            </a:r>
            <a:r>
              <a:rPr lang="en-GB" dirty="0"/>
              <a:t> is no longer able to receive </a:t>
            </a:r>
            <a:r>
              <a:rPr lang="en-GB" dirty="0" err="1"/>
              <a:t>Bicpensils</a:t>
            </a:r>
            <a:r>
              <a:rPr lang="en-GB" dirty="0"/>
              <a:t> from </a:t>
            </a:r>
            <a:r>
              <a:rPr lang="en-GB" dirty="0" err="1"/>
              <a:t>Bicpens</a:t>
            </a:r>
            <a:r>
              <a:rPr lang="en-GB" dirty="0"/>
              <a:t>; it asks you – its in-house counsel – to look at the agreement. </a:t>
            </a:r>
            <a:r>
              <a:rPr lang="en-GB" i="1" dirty="0"/>
              <a:t>Assess the abovementioned contract under Article 101 TFEU. Are we dealing with an agreement? What kind of agreement? Does this agreement restrict competition on the basis of the facts provided to you?</a:t>
            </a:r>
            <a:endParaRPr lang="en-GB" dirty="0"/>
          </a:p>
          <a:p>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148</a:t>
            </a:fld>
            <a:endParaRPr lang="en-GB"/>
          </a:p>
        </p:txBody>
      </p:sp>
    </p:spTree>
    <p:extLst>
      <p:ext uri="{BB962C8B-B14F-4D97-AF65-F5344CB8AC3E}">
        <p14:creationId xmlns:p14="http://schemas.microsoft.com/office/powerpoint/2010/main" val="17445260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Case </a:t>
            </a:r>
            <a:r>
              <a:rPr lang="fr-BE" dirty="0" err="1" smtClean="0"/>
              <a:t>pens</a:t>
            </a:r>
            <a:r>
              <a:rPr lang="fr-BE" dirty="0" smtClean="0"/>
              <a:t> (II)</a:t>
            </a:r>
            <a:endParaRPr lang="en-GB" dirty="0"/>
          </a:p>
        </p:txBody>
      </p:sp>
      <p:sp>
        <p:nvSpPr>
          <p:cNvPr id="3" name="Content Placeholder 2"/>
          <p:cNvSpPr>
            <a:spLocks noGrp="1"/>
          </p:cNvSpPr>
          <p:nvPr>
            <p:ph idx="1"/>
          </p:nvPr>
        </p:nvSpPr>
        <p:spPr/>
        <p:txBody>
          <a:bodyPr>
            <a:normAutofit fontScale="92500" lnSpcReduction="20000"/>
          </a:bodyPr>
          <a:lstStyle/>
          <a:p>
            <a:r>
              <a:rPr lang="en-GB" dirty="0"/>
              <a:t>Would your answer be the same if the following information was available to you: In the market of non-refillable writing instruments, </a:t>
            </a:r>
            <a:r>
              <a:rPr lang="en-GB" dirty="0" err="1"/>
              <a:t>Bicpens</a:t>
            </a:r>
            <a:r>
              <a:rPr lang="en-GB" dirty="0"/>
              <a:t> has a market share of 29%, whereas Crossroads enjoys a market share of 32% in the market of supermarket distributors.</a:t>
            </a:r>
          </a:p>
          <a:p>
            <a:r>
              <a:rPr lang="en-GB" dirty="0"/>
              <a:t>Would your answer be different if </a:t>
            </a:r>
            <a:r>
              <a:rPr lang="en-GB" dirty="0" err="1"/>
              <a:t>Bicpens</a:t>
            </a:r>
            <a:r>
              <a:rPr lang="en-GB" dirty="0"/>
              <a:t> had a market share of 48% of the non-refillable writing instruments market? Suppose that the agreement did not contain a minimum resale price, would your answer to the previous questions have been different?</a:t>
            </a:r>
          </a:p>
          <a:p>
            <a:r>
              <a:rPr lang="en-GB" dirty="0"/>
              <a:t>Under what conditions could a </a:t>
            </a:r>
            <a:r>
              <a:rPr lang="en-GB" i="1" dirty="0"/>
              <a:t>prima facie </a:t>
            </a:r>
            <a:r>
              <a:rPr lang="en-GB" dirty="0"/>
              <a:t>restrictive agreement between </a:t>
            </a:r>
            <a:r>
              <a:rPr lang="en-GB" dirty="0" err="1"/>
              <a:t>Bicpens</a:t>
            </a:r>
            <a:r>
              <a:rPr lang="en-GB" dirty="0"/>
              <a:t> and Crossroads be justified? Explore all options in this regard.</a:t>
            </a:r>
          </a:p>
          <a:p>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149</a:t>
            </a:fld>
            <a:endParaRPr lang="en-GB"/>
          </a:p>
        </p:txBody>
      </p:sp>
    </p:spTree>
    <p:extLst>
      <p:ext uri="{BB962C8B-B14F-4D97-AF65-F5344CB8AC3E}">
        <p14:creationId xmlns:p14="http://schemas.microsoft.com/office/powerpoint/2010/main" val="2678153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nl-NL" altLang="nl-NL" dirty="0" smtClean="0"/>
              <a:t>What is competition law?</a:t>
            </a:r>
          </a:p>
        </p:txBody>
      </p:sp>
      <p:sp>
        <p:nvSpPr>
          <p:cNvPr id="10243" name="Content Placeholder 2"/>
          <p:cNvSpPr>
            <a:spLocks noGrp="1"/>
          </p:cNvSpPr>
          <p:nvPr>
            <p:ph idx="1"/>
          </p:nvPr>
        </p:nvSpPr>
        <p:spPr>
          <a:xfrm>
            <a:off x="1115616" y="2025254"/>
            <a:ext cx="6912769" cy="3456384"/>
          </a:xfrm>
        </p:spPr>
        <p:txBody>
          <a:bodyPr/>
          <a:lstStyle/>
          <a:p>
            <a:pPr eaLnBrk="1" hangingPunct="1"/>
            <a:r>
              <a:rPr lang="nl-NL" altLang="nl-NL" smtClean="0"/>
              <a:t>Competition</a:t>
            </a:r>
          </a:p>
          <a:p>
            <a:pPr eaLnBrk="1" hangingPunct="1"/>
            <a:endParaRPr lang="nl-NL" altLang="nl-NL" smtClean="0"/>
          </a:p>
          <a:p>
            <a:pPr eaLnBrk="1" hangingPunct="1"/>
            <a:r>
              <a:rPr lang="nl-NL" altLang="nl-NL" smtClean="0">
                <a:solidFill>
                  <a:srgbClr val="FF0000"/>
                </a:solidFill>
              </a:rPr>
              <a:t>Competition law</a:t>
            </a:r>
          </a:p>
          <a:p>
            <a:pPr eaLnBrk="1" hangingPunct="1"/>
            <a:endParaRPr lang="nl-NL" altLang="nl-NL" smtClean="0"/>
          </a:p>
          <a:p>
            <a:pPr eaLnBrk="1" hangingPunct="1"/>
            <a:r>
              <a:rPr lang="nl-NL" altLang="nl-NL" smtClean="0"/>
              <a:t>EU competition law</a:t>
            </a:r>
          </a:p>
        </p:txBody>
      </p:sp>
      <p:sp>
        <p:nvSpPr>
          <p:cNvPr id="2" name="Slide Number Placeholder 1"/>
          <p:cNvSpPr>
            <a:spLocks noGrp="1"/>
          </p:cNvSpPr>
          <p:nvPr>
            <p:ph type="sldNum" sz="quarter" idx="12"/>
          </p:nvPr>
        </p:nvSpPr>
        <p:spPr/>
        <p:txBody>
          <a:bodyPr/>
          <a:lstStyle/>
          <a:p>
            <a:fld id="{FE9A9529-9AF4-4E30-B728-268296170A83}" type="slidenum">
              <a:rPr lang="en-GB" smtClean="0"/>
              <a:t>15</a:t>
            </a:fld>
            <a:endParaRPr lang="en-GB"/>
          </a:p>
        </p:txBody>
      </p:sp>
    </p:spTree>
    <p:extLst>
      <p:ext uri="{BB962C8B-B14F-4D97-AF65-F5344CB8AC3E}">
        <p14:creationId xmlns:p14="http://schemas.microsoft.com/office/powerpoint/2010/main" val="304296831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sp>
        <p:nvSpPr>
          <p:cNvPr id="6" name="AutoShape 5"/>
          <p:cNvSpPr>
            <a:spLocks noChangeArrowheads="1"/>
          </p:cNvSpPr>
          <p:nvPr/>
        </p:nvSpPr>
        <p:spPr bwMode="auto">
          <a:xfrm>
            <a:off x="771489" y="3021054"/>
            <a:ext cx="1934438" cy="49482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Agreement?</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826525" y="2015249"/>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647014" y="1951091"/>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7" name="AutoShape 5"/>
          <p:cNvSpPr>
            <a:spLocks noChangeArrowheads="1"/>
          </p:cNvSpPr>
          <p:nvPr/>
        </p:nvSpPr>
        <p:spPr bwMode="auto">
          <a:xfrm>
            <a:off x="3626297" y="3008442"/>
            <a:ext cx="2007659" cy="510353"/>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Decision by an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association of undertakings?</a:t>
            </a:r>
          </a:p>
        </p:txBody>
      </p:sp>
      <p:sp>
        <p:nvSpPr>
          <p:cNvPr id="28" name="AutoShape 5"/>
          <p:cNvSpPr>
            <a:spLocks noChangeArrowheads="1"/>
          </p:cNvSpPr>
          <p:nvPr/>
        </p:nvSpPr>
        <p:spPr bwMode="auto">
          <a:xfrm>
            <a:off x="6451750" y="2989453"/>
            <a:ext cx="1971446" cy="52934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Concerted practice</a:t>
            </a:r>
          </a:p>
        </p:txBody>
      </p:sp>
      <p:cxnSp>
        <p:nvCxnSpPr>
          <p:cNvPr id="30"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 Box 11"/>
          <p:cNvSpPr txBox="1">
            <a:spLocks noChangeArrowheads="1"/>
          </p:cNvSpPr>
          <p:nvPr/>
        </p:nvSpPr>
        <p:spPr bwMode="auto">
          <a:xfrm>
            <a:off x="3099776" y="26899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33" name="AutoShape 26"/>
          <p:cNvCxnSpPr>
            <a:cxnSpLocks noChangeShapeType="1"/>
            <a:stCxn id="6" idx="3"/>
            <a:endCxn id="27" idx="1"/>
          </p:cNvCxnSpPr>
          <p:nvPr/>
        </p:nvCxnSpPr>
        <p:spPr bwMode="auto">
          <a:xfrm flipV="1">
            <a:off x="2705927" y="3263618"/>
            <a:ext cx="920371" cy="484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a:stCxn id="27" idx="3"/>
            <a:endCxn id="28" idx="1"/>
          </p:cNvCxnSpPr>
          <p:nvPr/>
        </p:nvCxnSpPr>
        <p:spPr bwMode="auto">
          <a:xfrm flipV="1">
            <a:off x="5633956" y="3254125"/>
            <a:ext cx="817794" cy="94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Text Box 11"/>
          <p:cNvSpPr txBox="1">
            <a:spLocks noChangeArrowheads="1"/>
          </p:cNvSpPr>
          <p:nvPr/>
        </p:nvSpPr>
        <p:spPr bwMode="auto">
          <a:xfrm>
            <a:off x="2866297" y="331950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38" name="Text Box 11"/>
          <p:cNvSpPr txBox="1">
            <a:spLocks noChangeArrowheads="1"/>
          </p:cNvSpPr>
          <p:nvPr/>
        </p:nvSpPr>
        <p:spPr bwMode="auto">
          <a:xfrm>
            <a:off x="2913035" y="4219955"/>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0" name="Elbow Connector 39"/>
          <p:cNvCxnSpPr>
            <a:stCxn id="28" idx="3"/>
            <a:endCxn id="20" idx="3"/>
          </p:cNvCxnSpPr>
          <p:nvPr/>
        </p:nvCxnSpPr>
        <p:spPr>
          <a:xfrm flipH="1" flipV="1">
            <a:off x="5505742" y="1207512"/>
            <a:ext cx="2917454" cy="2046613"/>
          </a:xfrm>
          <a:prstGeom prst="bentConnector3">
            <a:avLst>
              <a:gd name="adj1" fmla="val -58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1"/>
          <p:cNvSpPr txBox="1">
            <a:spLocks noChangeArrowheads="1"/>
          </p:cNvSpPr>
          <p:nvPr/>
        </p:nvSpPr>
        <p:spPr bwMode="auto">
          <a:xfrm>
            <a:off x="8423197" y="218392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4" name="AutoShape 26"/>
          <p:cNvCxnSpPr>
            <a:cxnSpLocks noChangeShapeType="1"/>
          </p:cNvCxnSpPr>
          <p:nvPr/>
        </p:nvCxnSpPr>
        <p:spPr bwMode="auto">
          <a:xfrm flipH="1">
            <a:off x="1725444" y="3589378"/>
            <a:ext cx="1" cy="58250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26"/>
          <p:cNvCxnSpPr>
            <a:cxnSpLocks noChangeShapeType="1"/>
          </p:cNvCxnSpPr>
          <p:nvPr/>
        </p:nvCxnSpPr>
        <p:spPr bwMode="auto">
          <a:xfrm flipH="1">
            <a:off x="2743012" y="3540062"/>
            <a:ext cx="898451" cy="617595"/>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AutoShape 26"/>
          <p:cNvCxnSpPr>
            <a:cxnSpLocks noChangeShapeType="1"/>
          </p:cNvCxnSpPr>
          <p:nvPr/>
        </p:nvCxnSpPr>
        <p:spPr bwMode="auto">
          <a:xfrm flipH="1">
            <a:off x="2832153" y="3526115"/>
            <a:ext cx="3681499" cy="63154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2" name="AutoShape 5"/>
          <p:cNvSpPr>
            <a:spLocks noChangeArrowheads="1"/>
          </p:cNvSpPr>
          <p:nvPr/>
        </p:nvSpPr>
        <p:spPr bwMode="auto">
          <a:xfrm>
            <a:off x="771489" y="4171886"/>
            <a:ext cx="2031769" cy="51966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Restriction by object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prohibited in principle</a:t>
            </a:r>
          </a:p>
        </p:txBody>
      </p:sp>
      <p:sp>
        <p:nvSpPr>
          <p:cNvPr id="54" name="Text Box 11"/>
          <p:cNvSpPr txBox="1">
            <a:spLocks noChangeArrowheads="1"/>
          </p:cNvSpPr>
          <p:nvPr/>
        </p:nvSpPr>
        <p:spPr bwMode="auto">
          <a:xfrm>
            <a:off x="1725445" y="3702027"/>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5" name="Text Box 11"/>
          <p:cNvSpPr txBox="1">
            <a:spLocks noChangeArrowheads="1"/>
          </p:cNvSpPr>
          <p:nvPr/>
        </p:nvSpPr>
        <p:spPr bwMode="auto">
          <a:xfrm>
            <a:off x="2654301" y="36888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6" name="Text Box 11"/>
          <p:cNvSpPr txBox="1">
            <a:spLocks noChangeArrowheads="1"/>
          </p:cNvSpPr>
          <p:nvPr/>
        </p:nvSpPr>
        <p:spPr bwMode="auto">
          <a:xfrm>
            <a:off x="4288459" y="3619965"/>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57" name="AutoShape 26"/>
          <p:cNvCxnSpPr>
            <a:cxnSpLocks noChangeShapeType="1"/>
          </p:cNvCxnSpPr>
          <p:nvPr/>
        </p:nvCxnSpPr>
        <p:spPr bwMode="auto">
          <a:xfrm flipH="1">
            <a:off x="2821765" y="4664989"/>
            <a:ext cx="816531" cy="45271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AutoShape 26"/>
          <p:cNvCxnSpPr>
            <a:cxnSpLocks noChangeShapeType="1"/>
          </p:cNvCxnSpPr>
          <p:nvPr/>
        </p:nvCxnSpPr>
        <p:spPr bwMode="auto">
          <a:xfrm flipV="1">
            <a:off x="2832153" y="4447125"/>
            <a:ext cx="753484" cy="366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11"/>
          <p:cNvSpPr txBox="1">
            <a:spLocks noChangeArrowheads="1"/>
          </p:cNvSpPr>
          <p:nvPr/>
        </p:nvSpPr>
        <p:spPr bwMode="auto">
          <a:xfrm>
            <a:off x="5652045" y="331643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0" name="AutoShape 5"/>
          <p:cNvSpPr>
            <a:spLocks noChangeArrowheads="1"/>
          </p:cNvSpPr>
          <p:nvPr/>
        </p:nvSpPr>
        <p:spPr bwMode="auto">
          <a:xfrm>
            <a:off x="3593613" y="4151777"/>
            <a:ext cx="2130357" cy="53935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8. Restriction by effect–</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 prohibited if appreciable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(not </a:t>
            </a:r>
            <a:r>
              <a:rPr lang="en-US" altLang="nl-NL" sz="1050" i="1" dirty="0">
                <a:latin typeface="Arial" panose="020B0604020202020204" pitchFamily="34" charset="0"/>
                <a:ea typeface="MS PGothic" panose="020B0600070205080204" pitchFamily="34" charset="-128"/>
                <a:cs typeface="Arial" panose="020B0604020202020204" pitchFamily="34" charset="0"/>
              </a:rPr>
              <a:t>de </a:t>
            </a:r>
            <a:r>
              <a:rPr lang="en-US" altLang="nl-NL" sz="1050" i="1" dirty="0" err="1">
                <a:latin typeface="Arial" panose="020B0604020202020204" pitchFamily="34" charset="0"/>
                <a:ea typeface="MS PGothic" panose="020B0600070205080204" pitchFamily="34" charset="-128"/>
                <a:cs typeface="Arial" panose="020B0604020202020204" pitchFamily="34" charset="0"/>
              </a:rPr>
              <a:t>minimis</a:t>
            </a:r>
            <a:r>
              <a:rPr lang="en-US" altLang="nl-NL" sz="1050" i="1" dirty="0">
                <a:latin typeface="Arial" panose="020B0604020202020204" pitchFamily="34" charset="0"/>
                <a:ea typeface="MS PGothic" panose="020B0600070205080204" pitchFamily="34" charset="-128"/>
                <a:cs typeface="Arial" panose="020B0604020202020204" pitchFamily="34" charset="0"/>
              </a:rPr>
              <a:t>)</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cxnSp>
        <p:nvCxnSpPr>
          <p:cNvPr id="70" name="AutoShape 26"/>
          <p:cNvCxnSpPr>
            <a:cxnSpLocks noChangeShapeType="1"/>
          </p:cNvCxnSpPr>
          <p:nvPr/>
        </p:nvCxnSpPr>
        <p:spPr bwMode="auto">
          <a:xfrm>
            <a:off x="5752866" y="4426280"/>
            <a:ext cx="693048" cy="632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11"/>
          <p:cNvSpPr txBox="1">
            <a:spLocks noChangeArrowheads="1"/>
          </p:cNvSpPr>
          <p:nvPr/>
        </p:nvSpPr>
        <p:spPr bwMode="auto">
          <a:xfrm>
            <a:off x="5736336" y="415696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72" name="AutoShape 5"/>
          <p:cNvSpPr>
            <a:spLocks noChangeArrowheads="1"/>
          </p:cNvSpPr>
          <p:nvPr/>
        </p:nvSpPr>
        <p:spPr bwMode="auto">
          <a:xfrm>
            <a:off x="6445915" y="4056622"/>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101(1) TFEU</a:t>
            </a:r>
          </a:p>
        </p:txBody>
      </p:sp>
      <p:cxnSp>
        <p:nvCxnSpPr>
          <p:cNvPr id="74" name="AutoShape 26"/>
          <p:cNvCxnSpPr>
            <a:cxnSpLocks noChangeShapeType="1"/>
          </p:cNvCxnSpPr>
          <p:nvPr/>
        </p:nvCxnSpPr>
        <p:spPr bwMode="auto">
          <a:xfrm flipH="1">
            <a:off x="1730597" y="4725009"/>
            <a:ext cx="1621" cy="3926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 name="AutoShape 5"/>
          <p:cNvSpPr>
            <a:spLocks noChangeArrowheads="1"/>
          </p:cNvSpPr>
          <p:nvPr/>
        </p:nvSpPr>
        <p:spPr bwMode="auto">
          <a:xfrm>
            <a:off x="590844" y="5145820"/>
            <a:ext cx="2308129" cy="44764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9. Block exemption?</a:t>
            </a:r>
          </a:p>
        </p:txBody>
      </p:sp>
      <p:sp>
        <p:nvSpPr>
          <p:cNvPr id="78" name="Text Box 11"/>
          <p:cNvSpPr txBox="1">
            <a:spLocks noChangeArrowheads="1"/>
          </p:cNvSpPr>
          <p:nvPr/>
        </p:nvSpPr>
        <p:spPr bwMode="auto">
          <a:xfrm>
            <a:off x="2821765" y="472728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9" name="Text Box 11"/>
          <p:cNvSpPr txBox="1">
            <a:spLocks noChangeArrowheads="1"/>
          </p:cNvSpPr>
          <p:nvPr/>
        </p:nvSpPr>
        <p:spPr bwMode="auto">
          <a:xfrm>
            <a:off x="1216149" y="4812393"/>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0" name="Elbow Connector 79"/>
          <p:cNvCxnSpPr/>
          <p:nvPr/>
        </p:nvCxnSpPr>
        <p:spPr>
          <a:xfrm rot="5400000" flipH="1" flipV="1">
            <a:off x="3269812" y="2349623"/>
            <a:ext cx="832715" cy="5654964"/>
          </a:xfrm>
          <a:prstGeom prst="bentConnector3">
            <a:avLst>
              <a:gd name="adj1" fmla="val -2058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 Box 11"/>
          <p:cNvSpPr txBox="1">
            <a:spLocks noChangeArrowheads="1"/>
          </p:cNvSpPr>
          <p:nvPr/>
        </p:nvSpPr>
        <p:spPr bwMode="auto">
          <a:xfrm>
            <a:off x="3403560" y="576639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5" name="AutoShape 26"/>
          <p:cNvCxnSpPr>
            <a:cxnSpLocks noChangeShapeType="1"/>
            <a:stCxn id="76" idx="3"/>
            <a:endCxn id="88" idx="1"/>
          </p:cNvCxnSpPr>
          <p:nvPr/>
        </p:nvCxnSpPr>
        <p:spPr bwMode="auto">
          <a:xfrm flipV="1">
            <a:off x="2898972" y="5348360"/>
            <a:ext cx="780603" cy="212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 name="Text Box 11"/>
          <p:cNvSpPr txBox="1">
            <a:spLocks noChangeArrowheads="1"/>
          </p:cNvSpPr>
          <p:nvPr/>
        </p:nvSpPr>
        <p:spPr bwMode="auto">
          <a:xfrm>
            <a:off x="2992218" y="509612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88" name="AutoShape 5"/>
          <p:cNvSpPr>
            <a:spLocks noChangeArrowheads="1"/>
          </p:cNvSpPr>
          <p:nvPr/>
        </p:nvSpPr>
        <p:spPr bwMode="auto">
          <a:xfrm>
            <a:off x="3679575" y="5062751"/>
            <a:ext cx="1961912" cy="57121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10. Article 101(3) exception?</a:t>
            </a:r>
          </a:p>
        </p:txBody>
      </p:sp>
      <p:cxnSp>
        <p:nvCxnSpPr>
          <p:cNvPr id="89" name="AutoShape 26"/>
          <p:cNvCxnSpPr>
            <a:cxnSpLocks noChangeShapeType="1"/>
          </p:cNvCxnSpPr>
          <p:nvPr/>
        </p:nvCxnSpPr>
        <p:spPr bwMode="auto">
          <a:xfrm flipV="1">
            <a:off x="5672090" y="4728427"/>
            <a:ext cx="850859" cy="39220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 name="Text Box 11"/>
          <p:cNvSpPr txBox="1">
            <a:spLocks noChangeArrowheads="1"/>
          </p:cNvSpPr>
          <p:nvPr/>
        </p:nvSpPr>
        <p:spPr bwMode="auto">
          <a:xfrm>
            <a:off x="5799730" y="469904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94" name="AutoShape 26"/>
          <p:cNvCxnSpPr>
            <a:cxnSpLocks noChangeShapeType="1"/>
          </p:cNvCxnSpPr>
          <p:nvPr/>
        </p:nvCxnSpPr>
        <p:spPr bwMode="auto">
          <a:xfrm flipV="1">
            <a:off x="5664758" y="5298575"/>
            <a:ext cx="1513423" cy="26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7" name="Text Box 11"/>
          <p:cNvSpPr txBox="1">
            <a:spLocks noChangeArrowheads="1"/>
          </p:cNvSpPr>
          <p:nvPr/>
        </p:nvSpPr>
        <p:spPr bwMode="auto">
          <a:xfrm>
            <a:off x="6572813" y="5292837"/>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98" name="AutoShape 5"/>
          <p:cNvSpPr>
            <a:spLocks noChangeArrowheads="1"/>
          </p:cNvSpPr>
          <p:nvPr/>
        </p:nvSpPr>
        <p:spPr bwMode="auto">
          <a:xfrm>
            <a:off x="7178181" y="4958120"/>
            <a:ext cx="1874380" cy="808276"/>
          </a:xfrm>
          <a:prstGeom prst="roundRect">
            <a:avLst>
              <a:gd name="adj" fmla="val 16667"/>
            </a:avLst>
          </a:prstGeom>
          <a:noFill/>
          <a:ln w="44450">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prohibited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subject to </a:t>
            </a:r>
            <a:r>
              <a:rPr lang="en-US" altLang="nl-NL" sz="1050" dirty="0" err="1">
                <a:latin typeface="Arial" panose="020B0604020202020204" pitchFamily="34" charset="0"/>
                <a:ea typeface="MS PGothic" panose="020B0600070205080204" pitchFamily="34" charset="-128"/>
                <a:cs typeface="Arial" panose="020B0604020202020204" pitchFamily="34" charset="0"/>
              </a:rPr>
              <a:t>voidness</a:t>
            </a:r>
            <a:r>
              <a:rPr lang="en-US" altLang="nl-NL" sz="1050" dirty="0">
                <a:latin typeface="Arial" panose="020B0604020202020204" pitchFamily="34" charset="0"/>
                <a:ea typeface="MS PGothic" panose="020B0600070205080204" pitchFamily="34" charset="-128"/>
                <a:cs typeface="Arial" panose="020B0604020202020204" pitchFamily="34" charset="0"/>
              </a:rPr>
              <a:t>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administrative fines</a:t>
            </a:r>
          </a:p>
        </p:txBody>
      </p:sp>
      <p:sp>
        <p:nvSpPr>
          <p:cNvPr id="4" name="Slide Number Placeholder 3"/>
          <p:cNvSpPr>
            <a:spLocks noGrp="1"/>
          </p:cNvSpPr>
          <p:nvPr>
            <p:ph type="sldNum" sz="quarter" idx="12"/>
          </p:nvPr>
        </p:nvSpPr>
        <p:spPr/>
        <p:txBody>
          <a:bodyPr/>
          <a:lstStyle/>
          <a:p>
            <a:fld id="{0BCD3857-CBFF-4A6B-9B45-662CE87D1B25}" type="slidenum">
              <a:rPr lang="en-GB" smtClean="0"/>
              <a:t>150</a:t>
            </a:fld>
            <a:endParaRPr lang="en-GB"/>
          </a:p>
        </p:txBody>
      </p:sp>
    </p:spTree>
    <p:extLst>
      <p:ext uri="{BB962C8B-B14F-4D97-AF65-F5344CB8AC3E}">
        <p14:creationId xmlns:p14="http://schemas.microsoft.com/office/powerpoint/2010/main" val="429429297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Case painting</a:t>
            </a:r>
            <a:endParaRPr lang="en-GB" dirty="0"/>
          </a:p>
        </p:txBody>
      </p:sp>
      <p:sp>
        <p:nvSpPr>
          <p:cNvPr id="3" name="Content Placeholder 2"/>
          <p:cNvSpPr>
            <a:spLocks noGrp="1"/>
          </p:cNvSpPr>
          <p:nvPr>
            <p:ph idx="1"/>
          </p:nvPr>
        </p:nvSpPr>
        <p:spPr/>
        <p:txBody>
          <a:bodyPr>
            <a:normAutofit fontScale="92500" lnSpcReduction="10000"/>
          </a:bodyPr>
          <a:lstStyle/>
          <a:p>
            <a:r>
              <a:rPr lang="en-GB" dirty="0"/>
              <a:t>After the yearly painters’ association meeting, organised </a:t>
            </a:r>
            <a:r>
              <a:rPr lang="en-GB" dirty="0" smtClean="0"/>
              <a:t>in Biarritz</a:t>
            </a:r>
            <a:r>
              <a:rPr lang="en-GB" dirty="0"/>
              <a:t>, the CEO’s of Grey Paintings and Nuance Paintings are seen together having </a:t>
            </a:r>
            <a:r>
              <a:rPr lang="en-GB" dirty="0" smtClean="0"/>
              <a:t>a drink </a:t>
            </a:r>
            <a:r>
              <a:rPr lang="en-GB" dirty="0"/>
              <a:t>in a hotel bar. In the weeks following this meeting, prices for their </a:t>
            </a:r>
            <a:r>
              <a:rPr lang="en-GB" dirty="0" smtClean="0"/>
              <a:t>specialised painting </a:t>
            </a:r>
            <a:r>
              <a:rPr lang="en-GB" dirty="0"/>
              <a:t>products suddenly increase. Assuming that both Grey Paintings and </a:t>
            </a:r>
            <a:r>
              <a:rPr lang="en-GB" dirty="0" smtClean="0"/>
              <a:t>Nuance Paintings </a:t>
            </a:r>
            <a:r>
              <a:rPr lang="en-GB" dirty="0"/>
              <a:t>are undertakings active across the internal market in France, Spain, </a:t>
            </a:r>
            <a:r>
              <a:rPr lang="en-GB" dirty="0" smtClean="0"/>
              <a:t>Portugal and </a:t>
            </a:r>
            <a:r>
              <a:rPr lang="en-GB" dirty="0"/>
              <a:t>Italy and that EU competition law is applicable to their behaviour, could such </a:t>
            </a:r>
            <a:r>
              <a:rPr lang="en-GB" dirty="0" smtClean="0"/>
              <a:t>joint behaviour </a:t>
            </a:r>
            <a:r>
              <a:rPr lang="en-GB" dirty="0"/>
              <a:t>be considered as problematic from the point of view of EU competition </a:t>
            </a:r>
            <a:r>
              <a:rPr lang="en-GB" dirty="0" smtClean="0"/>
              <a:t>law? Why </a:t>
            </a:r>
            <a:r>
              <a:rPr lang="en-GB" dirty="0"/>
              <a:t>and on what conditions? Could the businesses justify their behaviour?</a:t>
            </a:r>
          </a:p>
        </p:txBody>
      </p:sp>
      <p:sp>
        <p:nvSpPr>
          <p:cNvPr id="4" name="Slide Number Placeholder 3"/>
          <p:cNvSpPr>
            <a:spLocks noGrp="1"/>
          </p:cNvSpPr>
          <p:nvPr>
            <p:ph type="sldNum" sz="quarter" idx="12"/>
          </p:nvPr>
        </p:nvSpPr>
        <p:spPr/>
        <p:txBody>
          <a:bodyPr/>
          <a:lstStyle/>
          <a:p>
            <a:fld id="{0BCD3857-CBFF-4A6B-9B45-662CE87D1B25}" type="slidenum">
              <a:rPr lang="en-GB" smtClean="0"/>
              <a:t>151</a:t>
            </a:fld>
            <a:endParaRPr lang="en-GB"/>
          </a:p>
        </p:txBody>
      </p:sp>
    </p:spTree>
    <p:extLst>
      <p:ext uri="{BB962C8B-B14F-4D97-AF65-F5344CB8AC3E}">
        <p14:creationId xmlns:p14="http://schemas.microsoft.com/office/powerpoint/2010/main" val="334356772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sp>
        <p:nvSpPr>
          <p:cNvPr id="6" name="AutoShape 5"/>
          <p:cNvSpPr>
            <a:spLocks noChangeArrowheads="1"/>
          </p:cNvSpPr>
          <p:nvPr/>
        </p:nvSpPr>
        <p:spPr bwMode="auto">
          <a:xfrm>
            <a:off x="771489" y="3021054"/>
            <a:ext cx="1934438" cy="49482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Agreement?</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826525" y="2015249"/>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647014" y="1951091"/>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7" name="AutoShape 5"/>
          <p:cNvSpPr>
            <a:spLocks noChangeArrowheads="1"/>
          </p:cNvSpPr>
          <p:nvPr/>
        </p:nvSpPr>
        <p:spPr bwMode="auto">
          <a:xfrm>
            <a:off x="3626297" y="3008442"/>
            <a:ext cx="2007659" cy="510353"/>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Decision by an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association of undertakings?</a:t>
            </a:r>
          </a:p>
        </p:txBody>
      </p:sp>
      <p:sp>
        <p:nvSpPr>
          <p:cNvPr id="28" name="AutoShape 5"/>
          <p:cNvSpPr>
            <a:spLocks noChangeArrowheads="1"/>
          </p:cNvSpPr>
          <p:nvPr/>
        </p:nvSpPr>
        <p:spPr bwMode="auto">
          <a:xfrm>
            <a:off x="6451750" y="2989453"/>
            <a:ext cx="1971446" cy="52934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Concerted practice</a:t>
            </a:r>
          </a:p>
        </p:txBody>
      </p:sp>
      <p:cxnSp>
        <p:nvCxnSpPr>
          <p:cNvPr id="30"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 Box 11"/>
          <p:cNvSpPr txBox="1">
            <a:spLocks noChangeArrowheads="1"/>
          </p:cNvSpPr>
          <p:nvPr/>
        </p:nvSpPr>
        <p:spPr bwMode="auto">
          <a:xfrm>
            <a:off x="3099776" y="26899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33" name="AutoShape 26"/>
          <p:cNvCxnSpPr>
            <a:cxnSpLocks noChangeShapeType="1"/>
            <a:stCxn id="6" idx="3"/>
            <a:endCxn id="27" idx="1"/>
          </p:cNvCxnSpPr>
          <p:nvPr/>
        </p:nvCxnSpPr>
        <p:spPr bwMode="auto">
          <a:xfrm flipV="1">
            <a:off x="2705927" y="3263618"/>
            <a:ext cx="920371" cy="484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a:stCxn id="27" idx="3"/>
            <a:endCxn id="28" idx="1"/>
          </p:cNvCxnSpPr>
          <p:nvPr/>
        </p:nvCxnSpPr>
        <p:spPr bwMode="auto">
          <a:xfrm flipV="1">
            <a:off x="5633956" y="3254125"/>
            <a:ext cx="817794" cy="94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Text Box 11"/>
          <p:cNvSpPr txBox="1">
            <a:spLocks noChangeArrowheads="1"/>
          </p:cNvSpPr>
          <p:nvPr/>
        </p:nvSpPr>
        <p:spPr bwMode="auto">
          <a:xfrm>
            <a:off x="2866297" y="331950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38" name="Text Box 11"/>
          <p:cNvSpPr txBox="1">
            <a:spLocks noChangeArrowheads="1"/>
          </p:cNvSpPr>
          <p:nvPr/>
        </p:nvSpPr>
        <p:spPr bwMode="auto">
          <a:xfrm>
            <a:off x="2913035" y="4219955"/>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0" name="Elbow Connector 39"/>
          <p:cNvCxnSpPr>
            <a:stCxn id="28" idx="3"/>
            <a:endCxn id="20" idx="3"/>
          </p:cNvCxnSpPr>
          <p:nvPr/>
        </p:nvCxnSpPr>
        <p:spPr>
          <a:xfrm flipH="1" flipV="1">
            <a:off x="5505742" y="1207512"/>
            <a:ext cx="2917454" cy="2046613"/>
          </a:xfrm>
          <a:prstGeom prst="bentConnector3">
            <a:avLst>
              <a:gd name="adj1" fmla="val -58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1"/>
          <p:cNvSpPr txBox="1">
            <a:spLocks noChangeArrowheads="1"/>
          </p:cNvSpPr>
          <p:nvPr/>
        </p:nvSpPr>
        <p:spPr bwMode="auto">
          <a:xfrm>
            <a:off x="8423197" y="218392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4" name="AutoShape 26"/>
          <p:cNvCxnSpPr>
            <a:cxnSpLocks noChangeShapeType="1"/>
          </p:cNvCxnSpPr>
          <p:nvPr/>
        </p:nvCxnSpPr>
        <p:spPr bwMode="auto">
          <a:xfrm flipH="1">
            <a:off x="1725444" y="3589378"/>
            <a:ext cx="1" cy="58250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26"/>
          <p:cNvCxnSpPr>
            <a:cxnSpLocks noChangeShapeType="1"/>
          </p:cNvCxnSpPr>
          <p:nvPr/>
        </p:nvCxnSpPr>
        <p:spPr bwMode="auto">
          <a:xfrm flipH="1">
            <a:off x="2743012" y="3540062"/>
            <a:ext cx="898451" cy="617595"/>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AutoShape 26"/>
          <p:cNvCxnSpPr>
            <a:cxnSpLocks noChangeShapeType="1"/>
          </p:cNvCxnSpPr>
          <p:nvPr/>
        </p:nvCxnSpPr>
        <p:spPr bwMode="auto">
          <a:xfrm flipH="1">
            <a:off x="2832153" y="3526115"/>
            <a:ext cx="3681499" cy="63154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2" name="AutoShape 5"/>
          <p:cNvSpPr>
            <a:spLocks noChangeArrowheads="1"/>
          </p:cNvSpPr>
          <p:nvPr/>
        </p:nvSpPr>
        <p:spPr bwMode="auto">
          <a:xfrm>
            <a:off x="771489" y="4171886"/>
            <a:ext cx="2031769" cy="51966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Restriction by object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prohibited in principle</a:t>
            </a:r>
          </a:p>
        </p:txBody>
      </p:sp>
      <p:sp>
        <p:nvSpPr>
          <p:cNvPr id="54" name="Text Box 11"/>
          <p:cNvSpPr txBox="1">
            <a:spLocks noChangeArrowheads="1"/>
          </p:cNvSpPr>
          <p:nvPr/>
        </p:nvSpPr>
        <p:spPr bwMode="auto">
          <a:xfrm>
            <a:off x="1725445" y="3702027"/>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5" name="Text Box 11"/>
          <p:cNvSpPr txBox="1">
            <a:spLocks noChangeArrowheads="1"/>
          </p:cNvSpPr>
          <p:nvPr/>
        </p:nvSpPr>
        <p:spPr bwMode="auto">
          <a:xfrm>
            <a:off x="2654301" y="36888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6" name="Text Box 11"/>
          <p:cNvSpPr txBox="1">
            <a:spLocks noChangeArrowheads="1"/>
          </p:cNvSpPr>
          <p:nvPr/>
        </p:nvSpPr>
        <p:spPr bwMode="auto">
          <a:xfrm>
            <a:off x="4288459" y="3619965"/>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57" name="AutoShape 26"/>
          <p:cNvCxnSpPr>
            <a:cxnSpLocks noChangeShapeType="1"/>
          </p:cNvCxnSpPr>
          <p:nvPr/>
        </p:nvCxnSpPr>
        <p:spPr bwMode="auto">
          <a:xfrm flipH="1">
            <a:off x="2821765" y="4664989"/>
            <a:ext cx="816531" cy="45271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AutoShape 26"/>
          <p:cNvCxnSpPr>
            <a:cxnSpLocks noChangeShapeType="1"/>
          </p:cNvCxnSpPr>
          <p:nvPr/>
        </p:nvCxnSpPr>
        <p:spPr bwMode="auto">
          <a:xfrm flipV="1">
            <a:off x="2832153" y="4447125"/>
            <a:ext cx="753484" cy="366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11"/>
          <p:cNvSpPr txBox="1">
            <a:spLocks noChangeArrowheads="1"/>
          </p:cNvSpPr>
          <p:nvPr/>
        </p:nvSpPr>
        <p:spPr bwMode="auto">
          <a:xfrm>
            <a:off x="5652045" y="331643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0" name="AutoShape 5"/>
          <p:cNvSpPr>
            <a:spLocks noChangeArrowheads="1"/>
          </p:cNvSpPr>
          <p:nvPr/>
        </p:nvSpPr>
        <p:spPr bwMode="auto">
          <a:xfrm>
            <a:off x="3593613" y="4151777"/>
            <a:ext cx="2130357" cy="53935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8. Restriction by effect–</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 prohibited if appreciable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(not </a:t>
            </a:r>
            <a:r>
              <a:rPr lang="en-US" altLang="nl-NL" sz="1050" i="1" dirty="0">
                <a:latin typeface="Arial" panose="020B0604020202020204" pitchFamily="34" charset="0"/>
                <a:ea typeface="MS PGothic" panose="020B0600070205080204" pitchFamily="34" charset="-128"/>
                <a:cs typeface="Arial" panose="020B0604020202020204" pitchFamily="34" charset="0"/>
              </a:rPr>
              <a:t>de </a:t>
            </a:r>
            <a:r>
              <a:rPr lang="en-US" altLang="nl-NL" sz="1050" i="1" dirty="0" err="1">
                <a:latin typeface="Arial" panose="020B0604020202020204" pitchFamily="34" charset="0"/>
                <a:ea typeface="MS PGothic" panose="020B0600070205080204" pitchFamily="34" charset="-128"/>
                <a:cs typeface="Arial" panose="020B0604020202020204" pitchFamily="34" charset="0"/>
              </a:rPr>
              <a:t>minimis</a:t>
            </a:r>
            <a:r>
              <a:rPr lang="en-US" altLang="nl-NL" sz="1050" i="1" dirty="0">
                <a:latin typeface="Arial" panose="020B0604020202020204" pitchFamily="34" charset="0"/>
                <a:ea typeface="MS PGothic" panose="020B0600070205080204" pitchFamily="34" charset="-128"/>
                <a:cs typeface="Arial" panose="020B0604020202020204" pitchFamily="34" charset="0"/>
              </a:rPr>
              <a:t>)</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cxnSp>
        <p:nvCxnSpPr>
          <p:cNvPr id="70" name="AutoShape 26"/>
          <p:cNvCxnSpPr>
            <a:cxnSpLocks noChangeShapeType="1"/>
          </p:cNvCxnSpPr>
          <p:nvPr/>
        </p:nvCxnSpPr>
        <p:spPr bwMode="auto">
          <a:xfrm>
            <a:off x="5752866" y="4426280"/>
            <a:ext cx="693048" cy="632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11"/>
          <p:cNvSpPr txBox="1">
            <a:spLocks noChangeArrowheads="1"/>
          </p:cNvSpPr>
          <p:nvPr/>
        </p:nvSpPr>
        <p:spPr bwMode="auto">
          <a:xfrm>
            <a:off x="5736336" y="415696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72" name="AutoShape 5"/>
          <p:cNvSpPr>
            <a:spLocks noChangeArrowheads="1"/>
          </p:cNvSpPr>
          <p:nvPr/>
        </p:nvSpPr>
        <p:spPr bwMode="auto">
          <a:xfrm>
            <a:off x="6445915" y="4056622"/>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101(1) TFEU</a:t>
            </a:r>
          </a:p>
        </p:txBody>
      </p:sp>
      <p:cxnSp>
        <p:nvCxnSpPr>
          <p:cNvPr id="74" name="AutoShape 26"/>
          <p:cNvCxnSpPr>
            <a:cxnSpLocks noChangeShapeType="1"/>
          </p:cNvCxnSpPr>
          <p:nvPr/>
        </p:nvCxnSpPr>
        <p:spPr bwMode="auto">
          <a:xfrm flipH="1">
            <a:off x="1730597" y="4725009"/>
            <a:ext cx="1621" cy="3926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 name="AutoShape 5"/>
          <p:cNvSpPr>
            <a:spLocks noChangeArrowheads="1"/>
          </p:cNvSpPr>
          <p:nvPr/>
        </p:nvSpPr>
        <p:spPr bwMode="auto">
          <a:xfrm>
            <a:off x="590844" y="5145820"/>
            <a:ext cx="2308129" cy="44764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9. Block exemption?</a:t>
            </a:r>
          </a:p>
        </p:txBody>
      </p:sp>
      <p:sp>
        <p:nvSpPr>
          <p:cNvPr id="78" name="Text Box 11"/>
          <p:cNvSpPr txBox="1">
            <a:spLocks noChangeArrowheads="1"/>
          </p:cNvSpPr>
          <p:nvPr/>
        </p:nvSpPr>
        <p:spPr bwMode="auto">
          <a:xfrm>
            <a:off x="2821765" y="472728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9" name="Text Box 11"/>
          <p:cNvSpPr txBox="1">
            <a:spLocks noChangeArrowheads="1"/>
          </p:cNvSpPr>
          <p:nvPr/>
        </p:nvSpPr>
        <p:spPr bwMode="auto">
          <a:xfrm>
            <a:off x="1216149" y="4812393"/>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0" name="Elbow Connector 79"/>
          <p:cNvCxnSpPr/>
          <p:nvPr/>
        </p:nvCxnSpPr>
        <p:spPr>
          <a:xfrm rot="5400000" flipH="1" flipV="1">
            <a:off x="3269812" y="2349623"/>
            <a:ext cx="832715" cy="5654964"/>
          </a:xfrm>
          <a:prstGeom prst="bentConnector3">
            <a:avLst>
              <a:gd name="adj1" fmla="val -2058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 Box 11"/>
          <p:cNvSpPr txBox="1">
            <a:spLocks noChangeArrowheads="1"/>
          </p:cNvSpPr>
          <p:nvPr/>
        </p:nvSpPr>
        <p:spPr bwMode="auto">
          <a:xfrm>
            <a:off x="3403560" y="576639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5" name="AutoShape 26"/>
          <p:cNvCxnSpPr>
            <a:cxnSpLocks noChangeShapeType="1"/>
            <a:stCxn id="76" idx="3"/>
            <a:endCxn id="88" idx="1"/>
          </p:cNvCxnSpPr>
          <p:nvPr/>
        </p:nvCxnSpPr>
        <p:spPr bwMode="auto">
          <a:xfrm flipV="1">
            <a:off x="2898972" y="5348360"/>
            <a:ext cx="780603" cy="212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 name="Text Box 11"/>
          <p:cNvSpPr txBox="1">
            <a:spLocks noChangeArrowheads="1"/>
          </p:cNvSpPr>
          <p:nvPr/>
        </p:nvSpPr>
        <p:spPr bwMode="auto">
          <a:xfrm>
            <a:off x="2992218" y="509612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88" name="AutoShape 5"/>
          <p:cNvSpPr>
            <a:spLocks noChangeArrowheads="1"/>
          </p:cNvSpPr>
          <p:nvPr/>
        </p:nvSpPr>
        <p:spPr bwMode="auto">
          <a:xfrm>
            <a:off x="3679575" y="5062751"/>
            <a:ext cx="1961912" cy="57121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10. Article 101(3) exception?</a:t>
            </a:r>
          </a:p>
        </p:txBody>
      </p:sp>
      <p:cxnSp>
        <p:nvCxnSpPr>
          <p:cNvPr id="89" name="AutoShape 26"/>
          <p:cNvCxnSpPr>
            <a:cxnSpLocks noChangeShapeType="1"/>
          </p:cNvCxnSpPr>
          <p:nvPr/>
        </p:nvCxnSpPr>
        <p:spPr bwMode="auto">
          <a:xfrm flipV="1">
            <a:off x="5672090" y="4728427"/>
            <a:ext cx="850859" cy="39220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 name="Text Box 11"/>
          <p:cNvSpPr txBox="1">
            <a:spLocks noChangeArrowheads="1"/>
          </p:cNvSpPr>
          <p:nvPr/>
        </p:nvSpPr>
        <p:spPr bwMode="auto">
          <a:xfrm>
            <a:off x="5799730" y="469904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94" name="AutoShape 26"/>
          <p:cNvCxnSpPr>
            <a:cxnSpLocks noChangeShapeType="1"/>
          </p:cNvCxnSpPr>
          <p:nvPr/>
        </p:nvCxnSpPr>
        <p:spPr bwMode="auto">
          <a:xfrm flipV="1">
            <a:off x="5664758" y="5298575"/>
            <a:ext cx="1513423" cy="26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7" name="Text Box 11"/>
          <p:cNvSpPr txBox="1">
            <a:spLocks noChangeArrowheads="1"/>
          </p:cNvSpPr>
          <p:nvPr/>
        </p:nvSpPr>
        <p:spPr bwMode="auto">
          <a:xfrm>
            <a:off x="6572813" y="5292837"/>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98" name="AutoShape 5"/>
          <p:cNvSpPr>
            <a:spLocks noChangeArrowheads="1"/>
          </p:cNvSpPr>
          <p:nvPr/>
        </p:nvSpPr>
        <p:spPr bwMode="auto">
          <a:xfrm>
            <a:off x="7178181" y="4958120"/>
            <a:ext cx="1874380" cy="808276"/>
          </a:xfrm>
          <a:prstGeom prst="roundRect">
            <a:avLst>
              <a:gd name="adj" fmla="val 16667"/>
            </a:avLst>
          </a:prstGeom>
          <a:noFill/>
          <a:ln w="44450">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prohibited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subject to </a:t>
            </a:r>
            <a:r>
              <a:rPr lang="en-US" altLang="nl-NL" sz="1050" dirty="0" err="1">
                <a:latin typeface="Arial" panose="020B0604020202020204" pitchFamily="34" charset="0"/>
                <a:ea typeface="MS PGothic" panose="020B0600070205080204" pitchFamily="34" charset="-128"/>
                <a:cs typeface="Arial" panose="020B0604020202020204" pitchFamily="34" charset="0"/>
              </a:rPr>
              <a:t>voidness</a:t>
            </a:r>
            <a:r>
              <a:rPr lang="en-US" altLang="nl-NL" sz="1050" dirty="0">
                <a:latin typeface="Arial" panose="020B0604020202020204" pitchFamily="34" charset="0"/>
                <a:ea typeface="MS PGothic" panose="020B0600070205080204" pitchFamily="34" charset="-128"/>
                <a:cs typeface="Arial" panose="020B0604020202020204" pitchFamily="34" charset="0"/>
              </a:rPr>
              <a:t>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administrative fines</a:t>
            </a:r>
          </a:p>
        </p:txBody>
      </p:sp>
      <p:sp>
        <p:nvSpPr>
          <p:cNvPr id="4" name="Slide Number Placeholder 3"/>
          <p:cNvSpPr>
            <a:spLocks noGrp="1"/>
          </p:cNvSpPr>
          <p:nvPr>
            <p:ph type="sldNum" sz="quarter" idx="12"/>
          </p:nvPr>
        </p:nvSpPr>
        <p:spPr/>
        <p:txBody>
          <a:bodyPr/>
          <a:lstStyle/>
          <a:p>
            <a:fld id="{0BCD3857-CBFF-4A6B-9B45-662CE87D1B25}" type="slidenum">
              <a:rPr lang="en-GB" smtClean="0"/>
              <a:t>152</a:t>
            </a:fld>
            <a:endParaRPr lang="en-GB"/>
          </a:p>
        </p:txBody>
      </p:sp>
    </p:spTree>
    <p:extLst>
      <p:ext uri="{BB962C8B-B14F-4D97-AF65-F5344CB8AC3E}">
        <p14:creationId xmlns:p14="http://schemas.microsoft.com/office/powerpoint/2010/main" val="14845732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Questions?</a:t>
            </a:r>
            <a:endParaRPr lang="en-GB" dirty="0"/>
          </a:p>
        </p:txBody>
      </p:sp>
      <p:sp>
        <p:nvSpPr>
          <p:cNvPr id="3" name="Content Placeholder 2"/>
          <p:cNvSpPr>
            <a:spLocks noGrp="1"/>
          </p:cNvSpPr>
          <p:nvPr>
            <p:ph idx="1"/>
          </p:nvPr>
        </p:nvSpPr>
        <p:spPr/>
        <p:txBody>
          <a:bodyPr/>
          <a:lstStyle/>
          <a:p>
            <a:pPr marL="0" indent="0" algn="ctr">
              <a:buNone/>
            </a:pPr>
            <a:endParaRPr lang="fr-BE" dirty="0" smtClean="0">
              <a:hlinkClick r:id="rId2"/>
            </a:endParaRPr>
          </a:p>
          <a:p>
            <a:pPr marL="0" indent="0" algn="ctr">
              <a:buNone/>
            </a:pPr>
            <a:endParaRPr lang="fr-BE" dirty="0">
              <a:hlinkClick r:id="rId2"/>
            </a:endParaRPr>
          </a:p>
          <a:p>
            <a:pPr marL="0" indent="0" algn="ctr">
              <a:buNone/>
            </a:pPr>
            <a:r>
              <a:rPr lang="fr-BE" dirty="0" smtClean="0">
                <a:hlinkClick r:id="rId2"/>
              </a:rPr>
              <a:t>pieter.vancleynenbreugel@uliege.be</a:t>
            </a:r>
            <a:endParaRPr lang="fr-BE" dirty="0" smtClean="0"/>
          </a:p>
          <a:p>
            <a:pPr marL="0" indent="0" algn="ctr">
              <a:buNone/>
            </a:pPr>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153</a:t>
            </a:fld>
            <a:endParaRPr lang="en-GB"/>
          </a:p>
        </p:txBody>
      </p:sp>
    </p:spTree>
    <p:extLst>
      <p:ext uri="{BB962C8B-B14F-4D97-AF65-F5344CB8AC3E}">
        <p14:creationId xmlns:p14="http://schemas.microsoft.com/office/powerpoint/2010/main" val="323550476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1690093" y="3869918"/>
            <a:ext cx="5937647" cy="1079897"/>
          </a:xfrm>
        </p:spPr>
        <p:txBody>
          <a:bodyPr rtlCol="0">
            <a:normAutofit fontScale="90000"/>
          </a:bodyPr>
          <a:lstStyle/>
          <a:p>
            <a:pPr>
              <a:defRPr/>
            </a:pPr>
            <a:r>
              <a:rPr lang="en-US" altLang="nl-NL" dirty="0" smtClean="0"/>
              <a:t>European competition law</a:t>
            </a:r>
            <a:br>
              <a:rPr lang="en-US" altLang="nl-NL" dirty="0" smtClean="0"/>
            </a:br>
            <a:r>
              <a:rPr lang="en-US" altLang="nl-NL" dirty="0"/>
              <a:t/>
            </a:r>
            <a:br>
              <a:rPr lang="en-US" altLang="nl-NL" dirty="0"/>
            </a:br>
            <a:r>
              <a:rPr lang="en-US" altLang="nl-NL" dirty="0" smtClean="0"/>
              <a:t>Module III: article 102 TFEU</a:t>
            </a:r>
          </a:p>
        </p:txBody>
      </p:sp>
      <p:sp>
        <p:nvSpPr>
          <p:cNvPr id="3075" name="Rectangle 7"/>
          <p:cNvSpPr>
            <a:spLocks noGrp="1" noChangeArrowheads="1"/>
          </p:cNvSpPr>
          <p:nvPr>
            <p:ph type="subTitle" idx="1"/>
          </p:nvPr>
        </p:nvSpPr>
        <p:spPr>
          <a:xfrm>
            <a:off x="1391204" y="5589021"/>
            <a:ext cx="5994797" cy="432197"/>
          </a:xfrm>
        </p:spPr>
        <p:txBody>
          <a:bodyPr rtlCol="0">
            <a:normAutofit fontScale="62500" lnSpcReduction="20000"/>
          </a:bodyPr>
          <a:lstStyle/>
          <a:p>
            <a:pPr>
              <a:defRPr/>
            </a:pPr>
            <a:r>
              <a:rPr lang="en-US" altLang="nl-NL" dirty="0" smtClean="0"/>
              <a:t>		Prof. dr. Pieter Van Cleynenbreugel 			</a:t>
            </a:r>
          </a:p>
        </p:txBody>
      </p:sp>
      <p:pic>
        <p:nvPicPr>
          <p:cNvPr id="6" name="Picture 3" descr="Home | LCII">
            <a:hlinkClick r:id="rId2" tooltip="&quot;Home | LCII&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1810048" cy="67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farah.uliege.be/plugins/GigaPlugin/images/logoULgBic.png"/>
          <p:cNvPicPr/>
          <p:nvPr/>
        </p:nvPicPr>
        <p:blipFill>
          <a:blip r:embed="rId4">
            <a:extLst>
              <a:ext uri="{28A0092B-C50C-407E-A947-70E740481C1C}">
                <a14:useLocalDpi xmlns:a14="http://schemas.microsoft.com/office/drawing/2010/main" val="0"/>
              </a:ext>
            </a:extLst>
          </a:blip>
          <a:srcRect/>
          <a:stretch>
            <a:fillRect/>
          </a:stretch>
        </p:blipFill>
        <p:spPr bwMode="auto">
          <a:xfrm>
            <a:off x="7344905" y="331328"/>
            <a:ext cx="1248482" cy="965627"/>
          </a:xfrm>
          <a:prstGeom prst="rect">
            <a:avLst/>
          </a:prstGeom>
          <a:noFill/>
          <a:ln>
            <a:noFill/>
          </a:ln>
        </p:spPr>
      </p:pic>
      <p:sp>
        <p:nvSpPr>
          <p:cNvPr id="2" name="Slide Number Placeholder 1"/>
          <p:cNvSpPr>
            <a:spLocks noGrp="1"/>
          </p:cNvSpPr>
          <p:nvPr>
            <p:ph type="sldNum" sz="quarter" idx="12"/>
          </p:nvPr>
        </p:nvSpPr>
        <p:spPr/>
        <p:txBody>
          <a:bodyPr/>
          <a:lstStyle/>
          <a:p>
            <a:fld id="{AFC383FA-532C-4F17-B257-0E3ED9983715}" type="slidenum">
              <a:rPr lang="en-GB" smtClean="0"/>
              <a:t>154</a:t>
            </a:fld>
            <a:endParaRPr lang="en-GB"/>
          </a:p>
        </p:txBody>
      </p:sp>
    </p:spTree>
    <p:extLst>
      <p:ext uri="{BB962C8B-B14F-4D97-AF65-F5344CB8AC3E}">
        <p14:creationId xmlns:p14="http://schemas.microsoft.com/office/powerpoint/2010/main" val="360008814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nl-NL" altLang="en-US" dirty="0" smtClean="0"/>
              <a:t>The Article 102 TFEU prohibition</a:t>
            </a:r>
          </a:p>
        </p:txBody>
      </p:sp>
      <p:sp>
        <p:nvSpPr>
          <p:cNvPr id="3" name="Content Placeholder 2"/>
          <p:cNvSpPr>
            <a:spLocks noGrp="1"/>
          </p:cNvSpPr>
          <p:nvPr>
            <p:ph idx="1"/>
          </p:nvPr>
        </p:nvSpPr>
        <p:spPr/>
        <p:txBody>
          <a:bodyPr/>
          <a:lstStyle/>
          <a:p>
            <a:pPr eaLnBrk="1" hangingPunct="1"/>
            <a:r>
              <a:rPr lang="nl-NL" altLang="en-US" dirty="0" smtClean="0"/>
              <a:t>Article 102 TFEU</a:t>
            </a:r>
          </a:p>
          <a:p>
            <a:pPr lvl="1" eaLnBrk="1" hangingPunct="1"/>
            <a:r>
              <a:rPr lang="nl-NL" altLang="en-US" dirty="0" smtClean="0"/>
              <a:t>Dominance</a:t>
            </a:r>
          </a:p>
          <a:p>
            <a:pPr lvl="1" eaLnBrk="1" hangingPunct="1"/>
            <a:r>
              <a:rPr lang="nl-NL" altLang="en-US" dirty="0" smtClean="0"/>
              <a:t>Abuse</a:t>
            </a:r>
          </a:p>
          <a:p>
            <a:pPr lvl="1" eaLnBrk="1" hangingPunct="1"/>
            <a:r>
              <a:rPr lang="nl-NL" altLang="en-US" dirty="0" smtClean="0"/>
              <a:t>Prohibition</a:t>
            </a:r>
          </a:p>
          <a:p>
            <a:pPr lvl="1" eaLnBrk="1" hangingPunct="1"/>
            <a:r>
              <a:rPr lang="nl-NL" altLang="en-US" dirty="0" smtClean="0"/>
              <a:t>Objective justification</a:t>
            </a:r>
          </a:p>
          <a:p>
            <a:pPr lvl="1" eaLnBrk="1" hangingPunct="1"/>
            <a:endParaRPr lang="nl-NL" altLang="en-US" dirty="0" smtClean="0"/>
          </a:p>
          <a:p>
            <a:pPr lvl="1" eaLnBrk="1" hangingPunct="1"/>
            <a:r>
              <a:rPr lang="nl-NL" altLang="en-US" dirty="0" smtClean="0"/>
              <a:t>All concepts are explained and summarised in two Commission Notices (1997 and 2008)</a:t>
            </a:r>
          </a:p>
          <a:p>
            <a:pPr lvl="1" eaLnBrk="1" hangingPunct="1"/>
            <a:endParaRPr lang="nl-NL" altLang="en-US" dirty="0" smtClean="0"/>
          </a:p>
          <a:p>
            <a:pPr lvl="1" eaLnBrk="1" hangingPunct="1"/>
            <a:r>
              <a:rPr lang="nl-NL" altLang="en-US" dirty="0" smtClean="0"/>
              <a:t>Relationship between Article 101 and Article 102 TFEU</a:t>
            </a:r>
          </a:p>
        </p:txBody>
      </p:sp>
      <p:sp>
        <p:nvSpPr>
          <p:cNvPr id="2" name="Slide Number Placeholder 1"/>
          <p:cNvSpPr>
            <a:spLocks noGrp="1"/>
          </p:cNvSpPr>
          <p:nvPr>
            <p:ph type="sldNum" sz="quarter" idx="12"/>
          </p:nvPr>
        </p:nvSpPr>
        <p:spPr/>
        <p:txBody>
          <a:bodyPr/>
          <a:lstStyle/>
          <a:p>
            <a:fld id="{AFC383FA-532C-4F17-B257-0E3ED9983715}" type="slidenum">
              <a:rPr lang="en-GB" smtClean="0"/>
              <a:t>155</a:t>
            </a:fld>
            <a:endParaRPr lang="en-GB"/>
          </a:p>
        </p:txBody>
      </p:sp>
    </p:spTree>
    <p:extLst>
      <p:ext uri="{BB962C8B-B14F-4D97-AF65-F5344CB8AC3E}">
        <p14:creationId xmlns:p14="http://schemas.microsoft.com/office/powerpoint/2010/main" val="239182121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nl-NL" altLang="en-US" dirty="0" smtClean="0"/>
              <a:t>Today’s lecture</a:t>
            </a:r>
          </a:p>
        </p:txBody>
      </p:sp>
      <p:sp>
        <p:nvSpPr>
          <p:cNvPr id="3" name="Content Placeholder 2"/>
          <p:cNvSpPr>
            <a:spLocks noGrp="1"/>
          </p:cNvSpPr>
          <p:nvPr>
            <p:ph idx="1"/>
          </p:nvPr>
        </p:nvSpPr>
        <p:spPr/>
        <p:txBody>
          <a:bodyPr/>
          <a:lstStyle/>
          <a:p>
            <a:pPr eaLnBrk="1" hangingPunct="1"/>
            <a:r>
              <a:rPr lang="nl-NL" altLang="en-US" dirty="0" smtClean="0">
                <a:solidFill>
                  <a:srgbClr val="FF0000"/>
                </a:solidFill>
              </a:rPr>
              <a:t>Article 102 TFEU</a:t>
            </a:r>
          </a:p>
          <a:p>
            <a:pPr lvl="1" eaLnBrk="1" hangingPunct="1"/>
            <a:r>
              <a:rPr lang="nl-NL" altLang="en-US" dirty="0" smtClean="0"/>
              <a:t>Dominance</a:t>
            </a:r>
          </a:p>
          <a:p>
            <a:pPr lvl="1" eaLnBrk="1" hangingPunct="1"/>
            <a:r>
              <a:rPr lang="nl-NL" altLang="en-US" dirty="0" smtClean="0"/>
              <a:t>Abuse</a:t>
            </a:r>
          </a:p>
          <a:p>
            <a:pPr lvl="1" eaLnBrk="1" hangingPunct="1"/>
            <a:r>
              <a:rPr lang="nl-NL" altLang="en-US" dirty="0" smtClean="0"/>
              <a:t>Prohibition</a:t>
            </a:r>
          </a:p>
          <a:p>
            <a:pPr lvl="1" eaLnBrk="1" hangingPunct="1"/>
            <a:r>
              <a:rPr lang="nl-NL" altLang="en-US" dirty="0" smtClean="0"/>
              <a:t>Objective justification</a:t>
            </a:r>
          </a:p>
          <a:p>
            <a:pPr lvl="1" eaLnBrk="1" hangingPunct="1"/>
            <a:endParaRPr lang="nl-NL" altLang="en-US" dirty="0" smtClean="0"/>
          </a:p>
          <a:p>
            <a:pPr lvl="1" eaLnBrk="1" hangingPunct="1"/>
            <a:endParaRPr lang="nl-NL" altLang="en-US" dirty="0" smtClean="0"/>
          </a:p>
          <a:p>
            <a:pPr lvl="1" eaLnBrk="1" hangingPunct="1"/>
            <a:r>
              <a:rPr lang="nl-NL" altLang="en-US" dirty="0" smtClean="0"/>
              <a:t>Relationship between Article 101 and Article 102 TFEU</a:t>
            </a:r>
          </a:p>
        </p:txBody>
      </p:sp>
      <p:sp>
        <p:nvSpPr>
          <p:cNvPr id="2" name="Slide Number Placeholder 1"/>
          <p:cNvSpPr>
            <a:spLocks noGrp="1"/>
          </p:cNvSpPr>
          <p:nvPr>
            <p:ph type="sldNum" sz="quarter" idx="12"/>
          </p:nvPr>
        </p:nvSpPr>
        <p:spPr/>
        <p:txBody>
          <a:bodyPr/>
          <a:lstStyle/>
          <a:p>
            <a:fld id="{AFC383FA-532C-4F17-B257-0E3ED9983715}" type="slidenum">
              <a:rPr lang="en-GB" smtClean="0"/>
              <a:t>156</a:t>
            </a:fld>
            <a:endParaRPr lang="en-GB"/>
          </a:p>
        </p:txBody>
      </p:sp>
    </p:spTree>
    <p:extLst>
      <p:ext uri="{BB962C8B-B14F-4D97-AF65-F5344CB8AC3E}">
        <p14:creationId xmlns:p14="http://schemas.microsoft.com/office/powerpoint/2010/main" val="366328992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eaLnBrk="1" hangingPunct="1"/>
            <a:r>
              <a:rPr lang="nl-NL" altLang="en-US" smtClean="0"/>
              <a:t>Article 102 TFEU</a:t>
            </a:r>
          </a:p>
        </p:txBody>
      </p:sp>
      <p:sp>
        <p:nvSpPr>
          <p:cNvPr id="3" name="Content Placeholder 2"/>
          <p:cNvSpPr>
            <a:spLocks noGrp="1"/>
          </p:cNvSpPr>
          <p:nvPr>
            <p:ph idx="1"/>
          </p:nvPr>
        </p:nvSpPr>
        <p:spPr/>
        <p:txBody>
          <a:bodyPr rtlCol="0">
            <a:normAutofit/>
          </a:bodyPr>
          <a:lstStyle/>
          <a:p>
            <a:pPr>
              <a:defRPr/>
            </a:pPr>
            <a:endParaRPr lang="nl-NL" i="1" dirty="0" smtClean="0"/>
          </a:p>
          <a:p>
            <a:pPr marL="0" indent="0">
              <a:buNone/>
              <a:defRPr/>
            </a:pPr>
            <a:r>
              <a:rPr lang="nl-NL" i="1" dirty="0" err="1" smtClean="0"/>
              <a:t>Any</a:t>
            </a:r>
            <a:r>
              <a:rPr lang="nl-NL" i="1" dirty="0" smtClean="0"/>
              <a:t> </a:t>
            </a:r>
            <a:r>
              <a:rPr lang="nl-NL" b="1" i="1" dirty="0" err="1"/>
              <a:t>abuse</a:t>
            </a:r>
            <a:r>
              <a:rPr lang="nl-NL" i="1" dirty="0"/>
              <a:t> </a:t>
            </a:r>
            <a:r>
              <a:rPr lang="nl-NL" i="1" dirty="0" err="1"/>
              <a:t>by</a:t>
            </a:r>
            <a:r>
              <a:rPr lang="nl-NL" i="1" dirty="0"/>
              <a:t> </a:t>
            </a:r>
            <a:r>
              <a:rPr lang="nl-NL" b="1" i="1" dirty="0" err="1"/>
              <a:t>one</a:t>
            </a:r>
            <a:r>
              <a:rPr lang="nl-NL" b="1" i="1" dirty="0"/>
              <a:t> or more </a:t>
            </a:r>
            <a:r>
              <a:rPr lang="nl-NL" b="1" i="1" u="sng" dirty="0" err="1"/>
              <a:t>undertakings</a:t>
            </a:r>
            <a:r>
              <a:rPr lang="nl-NL" i="1" dirty="0"/>
              <a:t> of a </a:t>
            </a:r>
            <a:r>
              <a:rPr lang="nl-NL" b="1" i="1" dirty="0"/>
              <a:t>dominant </a:t>
            </a:r>
            <a:r>
              <a:rPr lang="nl-NL" b="1" i="1" dirty="0" err="1"/>
              <a:t>position</a:t>
            </a:r>
            <a:r>
              <a:rPr lang="nl-NL" b="1" i="1" dirty="0"/>
              <a:t> </a:t>
            </a:r>
            <a:r>
              <a:rPr lang="nl-NL" b="1" i="1" dirty="0" err="1"/>
              <a:t>within</a:t>
            </a:r>
            <a:r>
              <a:rPr lang="nl-NL" b="1" i="1" dirty="0"/>
              <a:t> the </a:t>
            </a:r>
            <a:r>
              <a:rPr lang="nl-NL" b="1" i="1" dirty="0" err="1"/>
              <a:t>internal</a:t>
            </a:r>
            <a:r>
              <a:rPr lang="nl-NL" b="1" i="1" dirty="0"/>
              <a:t> market or in a </a:t>
            </a:r>
            <a:r>
              <a:rPr lang="nl-NL" b="1" i="1" dirty="0" err="1"/>
              <a:t>substantial</a:t>
            </a:r>
            <a:r>
              <a:rPr lang="nl-NL" b="1" i="1" dirty="0"/>
              <a:t> part of it</a:t>
            </a:r>
            <a:r>
              <a:rPr lang="nl-NL" i="1" dirty="0"/>
              <a:t> </a:t>
            </a:r>
            <a:r>
              <a:rPr lang="nl-NL" i="1" dirty="0" err="1"/>
              <a:t>shall</a:t>
            </a:r>
            <a:r>
              <a:rPr lang="nl-NL" i="1" dirty="0"/>
              <a:t> </a:t>
            </a:r>
            <a:r>
              <a:rPr lang="nl-NL" i="1" dirty="0" err="1"/>
              <a:t>be</a:t>
            </a:r>
            <a:r>
              <a:rPr lang="nl-NL" i="1" dirty="0"/>
              <a:t> </a:t>
            </a:r>
            <a:r>
              <a:rPr lang="nl-NL" b="1" i="1" dirty="0" err="1"/>
              <a:t>prohibited</a:t>
            </a:r>
            <a:r>
              <a:rPr lang="nl-NL" i="1" dirty="0"/>
              <a:t> as </a:t>
            </a:r>
            <a:r>
              <a:rPr lang="nl-NL" i="1" u="sng" dirty="0" err="1"/>
              <a:t>incompatible</a:t>
            </a:r>
            <a:r>
              <a:rPr lang="nl-NL" i="1" u="sng" dirty="0"/>
              <a:t> </a:t>
            </a:r>
            <a:r>
              <a:rPr lang="nl-NL" i="1" u="sng" dirty="0" err="1"/>
              <a:t>with</a:t>
            </a:r>
            <a:r>
              <a:rPr lang="nl-NL" i="1" u="sng" dirty="0"/>
              <a:t> the </a:t>
            </a:r>
            <a:r>
              <a:rPr lang="nl-NL" i="1" u="sng" dirty="0" err="1"/>
              <a:t>internal</a:t>
            </a:r>
            <a:r>
              <a:rPr lang="nl-NL" i="1" u="sng" dirty="0"/>
              <a:t> market</a:t>
            </a:r>
            <a:r>
              <a:rPr lang="nl-NL" i="1" dirty="0"/>
              <a:t> in </a:t>
            </a:r>
            <a:r>
              <a:rPr lang="nl-NL" i="1" dirty="0" err="1"/>
              <a:t>so</a:t>
            </a:r>
            <a:r>
              <a:rPr lang="nl-NL" i="1" dirty="0"/>
              <a:t> far as it </a:t>
            </a:r>
            <a:r>
              <a:rPr lang="nl-NL" i="1" dirty="0" err="1"/>
              <a:t>may</a:t>
            </a:r>
            <a:r>
              <a:rPr lang="nl-NL" i="1" dirty="0"/>
              <a:t> </a:t>
            </a:r>
            <a:r>
              <a:rPr lang="nl-NL" i="1" u="sng" dirty="0"/>
              <a:t>affect </a:t>
            </a:r>
            <a:r>
              <a:rPr lang="nl-NL" i="1" u="sng" dirty="0" err="1"/>
              <a:t>trade</a:t>
            </a:r>
            <a:r>
              <a:rPr lang="nl-NL" i="1" u="sng" dirty="0"/>
              <a:t> </a:t>
            </a:r>
            <a:r>
              <a:rPr lang="nl-NL" i="1" u="sng" dirty="0" err="1"/>
              <a:t>between</a:t>
            </a:r>
            <a:r>
              <a:rPr lang="nl-NL" i="1" u="sng" dirty="0"/>
              <a:t> Member </a:t>
            </a:r>
            <a:r>
              <a:rPr lang="nl-NL" i="1" u="sng" dirty="0" err="1"/>
              <a:t>States</a:t>
            </a:r>
            <a:r>
              <a:rPr lang="nl-NL" i="1" dirty="0"/>
              <a:t>.</a:t>
            </a:r>
            <a:endParaRPr lang="nl-NL" dirty="0"/>
          </a:p>
        </p:txBody>
      </p:sp>
      <p:sp>
        <p:nvSpPr>
          <p:cNvPr id="2" name="Slide Number Placeholder 1"/>
          <p:cNvSpPr>
            <a:spLocks noGrp="1"/>
          </p:cNvSpPr>
          <p:nvPr>
            <p:ph type="sldNum" sz="quarter" idx="12"/>
          </p:nvPr>
        </p:nvSpPr>
        <p:spPr/>
        <p:txBody>
          <a:bodyPr/>
          <a:lstStyle/>
          <a:p>
            <a:fld id="{AFC383FA-532C-4F17-B257-0E3ED9983715}" type="slidenum">
              <a:rPr lang="en-GB" smtClean="0"/>
              <a:t>157</a:t>
            </a:fld>
            <a:endParaRPr lang="en-GB"/>
          </a:p>
        </p:txBody>
      </p:sp>
    </p:spTree>
    <p:extLst>
      <p:ext uri="{BB962C8B-B14F-4D97-AF65-F5344CB8AC3E}">
        <p14:creationId xmlns:p14="http://schemas.microsoft.com/office/powerpoint/2010/main" val="323475281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eaLnBrk="1" hangingPunct="1"/>
            <a:r>
              <a:rPr lang="nl-NL" altLang="en-US" smtClean="0"/>
              <a:t>Article 102 TFEU</a:t>
            </a:r>
          </a:p>
        </p:txBody>
      </p:sp>
      <p:sp>
        <p:nvSpPr>
          <p:cNvPr id="3" name="Content Placeholder 2"/>
          <p:cNvSpPr>
            <a:spLocks noGrp="1"/>
          </p:cNvSpPr>
          <p:nvPr>
            <p:ph idx="1"/>
          </p:nvPr>
        </p:nvSpPr>
        <p:spPr/>
        <p:txBody>
          <a:bodyPr rtlCol="0">
            <a:normAutofit/>
          </a:bodyPr>
          <a:lstStyle/>
          <a:p>
            <a:pPr marL="0" indent="0">
              <a:buNone/>
              <a:defRPr/>
            </a:pPr>
            <a:r>
              <a:rPr lang="nl-NL" sz="1800" i="1" dirty="0" err="1"/>
              <a:t>Such</a:t>
            </a:r>
            <a:r>
              <a:rPr lang="nl-NL" sz="1800" i="1" dirty="0"/>
              <a:t> </a:t>
            </a:r>
            <a:r>
              <a:rPr lang="nl-NL" sz="1800" i="1" dirty="0" err="1"/>
              <a:t>abuse</a:t>
            </a:r>
            <a:r>
              <a:rPr lang="nl-NL" sz="1800" i="1" dirty="0"/>
              <a:t> </a:t>
            </a:r>
            <a:r>
              <a:rPr lang="nl-NL" sz="1800" i="1" dirty="0" err="1"/>
              <a:t>may</a:t>
            </a:r>
            <a:r>
              <a:rPr lang="nl-NL" sz="1800" i="1" dirty="0"/>
              <a:t>, in </a:t>
            </a:r>
            <a:r>
              <a:rPr lang="nl-NL" sz="1800" i="1" dirty="0" err="1"/>
              <a:t>particular</a:t>
            </a:r>
            <a:r>
              <a:rPr lang="nl-NL" sz="1800" i="1" dirty="0"/>
              <a:t>, </a:t>
            </a:r>
            <a:r>
              <a:rPr lang="nl-NL" sz="1800" i="1" dirty="0" err="1"/>
              <a:t>consist</a:t>
            </a:r>
            <a:r>
              <a:rPr lang="nl-NL" sz="1800" i="1" dirty="0"/>
              <a:t> in:</a:t>
            </a:r>
            <a:endParaRPr lang="nl-NL" sz="1800" dirty="0"/>
          </a:p>
          <a:p>
            <a:pPr>
              <a:defRPr/>
            </a:pPr>
            <a:r>
              <a:rPr lang="nl-NL" sz="1800" i="1" dirty="0"/>
              <a:t>(a) </a:t>
            </a:r>
            <a:r>
              <a:rPr lang="nl-NL" sz="1800" i="1" dirty="0" err="1"/>
              <a:t>directly</a:t>
            </a:r>
            <a:r>
              <a:rPr lang="nl-NL" sz="1800" i="1" dirty="0"/>
              <a:t> or </a:t>
            </a:r>
            <a:r>
              <a:rPr lang="nl-NL" sz="1800" i="1" dirty="0" err="1"/>
              <a:t>indirectly</a:t>
            </a:r>
            <a:r>
              <a:rPr lang="nl-NL" sz="1800" i="1" dirty="0"/>
              <a:t> </a:t>
            </a:r>
            <a:r>
              <a:rPr lang="nl-NL" sz="1800" i="1" dirty="0" err="1"/>
              <a:t>imposing</a:t>
            </a:r>
            <a:r>
              <a:rPr lang="nl-NL" sz="1800" i="1" dirty="0"/>
              <a:t> </a:t>
            </a:r>
            <a:r>
              <a:rPr lang="nl-NL" sz="1800" i="1" u="sng" dirty="0"/>
              <a:t>unfair</a:t>
            </a:r>
            <a:r>
              <a:rPr lang="nl-NL" sz="1800" i="1" dirty="0"/>
              <a:t> </a:t>
            </a:r>
            <a:r>
              <a:rPr lang="nl-NL" sz="1800" i="1" dirty="0" err="1"/>
              <a:t>purchase</a:t>
            </a:r>
            <a:r>
              <a:rPr lang="nl-NL" sz="1800" i="1" dirty="0"/>
              <a:t> or </a:t>
            </a:r>
            <a:r>
              <a:rPr lang="nl-NL" sz="1800" i="1" dirty="0" err="1"/>
              <a:t>selling</a:t>
            </a:r>
            <a:r>
              <a:rPr lang="nl-NL" sz="1800" i="1" dirty="0"/>
              <a:t> </a:t>
            </a:r>
            <a:r>
              <a:rPr lang="nl-NL" sz="1800" i="1" u="sng" dirty="0" err="1"/>
              <a:t>prices</a:t>
            </a:r>
            <a:r>
              <a:rPr lang="nl-NL" sz="1800" i="1" dirty="0"/>
              <a:t> or </a:t>
            </a:r>
            <a:r>
              <a:rPr lang="nl-NL" sz="1800" i="1" dirty="0" err="1"/>
              <a:t>other</a:t>
            </a:r>
            <a:r>
              <a:rPr lang="nl-NL" sz="1800" i="1" dirty="0"/>
              <a:t> unfair </a:t>
            </a:r>
            <a:r>
              <a:rPr lang="nl-NL" sz="1800" i="1" dirty="0" err="1"/>
              <a:t>trading</a:t>
            </a:r>
            <a:r>
              <a:rPr lang="nl-NL" sz="1800" i="1" dirty="0"/>
              <a:t> </a:t>
            </a:r>
            <a:r>
              <a:rPr lang="nl-NL" sz="1800" i="1" dirty="0" err="1"/>
              <a:t>conditions</a:t>
            </a:r>
            <a:r>
              <a:rPr lang="nl-NL" sz="1800" i="1" dirty="0"/>
              <a:t>;</a:t>
            </a:r>
            <a:endParaRPr lang="nl-NL" sz="1800" dirty="0"/>
          </a:p>
          <a:p>
            <a:pPr>
              <a:defRPr/>
            </a:pPr>
            <a:r>
              <a:rPr lang="nl-NL" sz="1800" i="1" dirty="0"/>
              <a:t>(b) </a:t>
            </a:r>
            <a:r>
              <a:rPr lang="nl-NL" sz="1800" i="1" u="sng" dirty="0" err="1"/>
              <a:t>limiting</a:t>
            </a:r>
            <a:r>
              <a:rPr lang="nl-NL" sz="1800" i="1" u="sng" dirty="0"/>
              <a:t> </a:t>
            </a:r>
            <a:r>
              <a:rPr lang="nl-NL" sz="1800" i="1" u="sng" dirty="0" err="1"/>
              <a:t>production</a:t>
            </a:r>
            <a:r>
              <a:rPr lang="nl-NL" sz="1800" i="1" dirty="0"/>
              <a:t>, </a:t>
            </a:r>
            <a:r>
              <a:rPr lang="nl-NL" sz="1800" i="1" dirty="0" err="1"/>
              <a:t>markets</a:t>
            </a:r>
            <a:r>
              <a:rPr lang="nl-NL" sz="1800" i="1" dirty="0"/>
              <a:t> or </a:t>
            </a:r>
            <a:r>
              <a:rPr lang="nl-NL" sz="1800" i="1" dirty="0" err="1"/>
              <a:t>technical</a:t>
            </a:r>
            <a:r>
              <a:rPr lang="nl-NL" sz="1800" i="1" dirty="0"/>
              <a:t> </a:t>
            </a:r>
            <a:r>
              <a:rPr lang="nl-NL" sz="1800" i="1" dirty="0" err="1"/>
              <a:t>development</a:t>
            </a:r>
            <a:r>
              <a:rPr lang="nl-NL" sz="1800" i="1" dirty="0"/>
              <a:t> to the </a:t>
            </a:r>
            <a:r>
              <a:rPr lang="nl-NL" sz="1800" i="1" dirty="0" err="1"/>
              <a:t>prejudice</a:t>
            </a:r>
            <a:r>
              <a:rPr lang="nl-NL" sz="1800" i="1" dirty="0"/>
              <a:t> of </a:t>
            </a:r>
            <a:r>
              <a:rPr lang="nl-NL" sz="1800" i="1" dirty="0" err="1"/>
              <a:t>consumers</a:t>
            </a:r>
            <a:r>
              <a:rPr lang="nl-NL" sz="1800" i="1" dirty="0"/>
              <a:t>;</a:t>
            </a:r>
            <a:endParaRPr lang="nl-NL" sz="1800" dirty="0"/>
          </a:p>
          <a:p>
            <a:pPr>
              <a:defRPr/>
            </a:pPr>
            <a:r>
              <a:rPr lang="nl-NL" sz="1800" i="1" dirty="0"/>
              <a:t>(c) </a:t>
            </a:r>
            <a:r>
              <a:rPr lang="nl-NL" sz="1800" i="1" u="sng" dirty="0" err="1"/>
              <a:t>applying</a:t>
            </a:r>
            <a:r>
              <a:rPr lang="nl-NL" sz="1800" i="1" u="sng" dirty="0"/>
              <a:t> </a:t>
            </a:r>
            <a:r>
              <a:rPr lang="nl-NL" sz="1800" i="1" u="sng" dirty="0" err="1"/>
              <a:t>dissimilar</a:t>
            </a:r>
            <a:r>
              <a:rPr lang="nl-NL" sz="1800" i="1" u="sng" dirty="0"/>
              <a:t> </a:t>
            </a:r>
            <a:r>
              <a:rPr lang="nl-NL" sz="1800" i="1" u="sng" dirty="0" err="1"/>
              <a:t>conditions</a:t>
            </a:r>
            <a:r>
              <a:rPr lang="nl-NL" sz="1800" i="1" u="sng" dirty="0"/>
              <a:t> </a:t>
            </a:r>
            <a:r>
              <a:rPr lang="nl-NL" sz="1800" i="1" dirty="0"/>
              <a:t>to equivalent transactions </a:t>
            </a:r>
            <a:r>
              <a:rPr lang="nl-NL" sz="1800" i="1" dirty="0" err="1"/>
              <a:t>with</a:t>
            </a:r>
            <a:r>
              <a:rPr lang="nl-NL" sz="1800" i="1" dirty="0"/>
              <a:t> </a:t>
            </a:r>
            <a:r>
              <a:rPr lang="nl-NL" sz="1800" i="1" dirty="0" err="1"/>
              <a:t>other</a:t>
            </a:r>
            <a:r>
              <a:rPr lang="nl-NL" sz="1800" i="1" dirty="0"/>
              <a:t> </a:t>
            </a:r>
            <a:r>
              <a:rPr lang="nl-NL" sz="1800" i="1" dirty="0" err="1"/>
              <a:t>trading</a:t>
            </a:r>
            <a:r>
              <a:rPr lang="nl-NL" sz="1800" i="1" dirty="0"/>
              <a:t> </a:t>
            </a:r>
            <a:r>
              <a:rPr lang="nl-NL" sz="1800" i="1" dirty="0" err="1"/>
              <a:t>parties</a:t>
            </a:r>
            <a:r>
              <a:rPr lang="nl-NL" sz="1800" i="1" dirty="0"/>
              <a:t>, </a:t>
            </a:r>
            <a:r>
              <a:rPr lang="nl-NL" sz="1800" i="1" dirty="0" err="1"/>
              <a:t>thereby</a:t>
            </a:r>
            <a:r>
              <a:rPr lang="nl-NL" sz="1800" i="1" dirty="0"/>
              <a:t> </a:t>
            </a:r>
            <a:r>
              <a:rPr lang="nl-NL" sz="1800" i="1" dirty="0" err="1"/>
              <a:t>placing</a:t>
            </a:r>
            <a:r>
              <a:rPr lang="nl-NL" sz="1800" i="1" dirty="0"/>
              <a:t> </a:t>
            </a:r>
            <a:r>
              <a:rPr lang="nl-NL" sz="1800" i="1" dirty="0" err="1"/>
              <a:t>them</a:t>
            </a:r>
            <a:r>
              <a:rPr lang="nl-NL" sz="1800" i="1" dirty="0"/>
              <a:t> at a </a:t>
            </a:r>
            <a:r>
              <a:rPr lang="nl-NL" sz="1800" i="1" dirty="0" err="1"/>
              <a:t>competitive</a:t>
            </a:r>
            <a:r>
              <a:rPr lang="nl-NL" sz="1800" i="1" dirty="0"/>
              <a:t> disadvantage;</a:t>
            </a:r>
            <a:endParaRPr lang="nl-NL" sz="1800" dirty="0"/>
          </a:p>
          <a:p>
            <a:pPr>
              <a:defRPr/>
            </a:pPr>
            <a:r>
              <a:rPr lang="nl-NL" sz="1800" i="1" dirty="0"/>
              <a:t>(d) making the </a:t>
            </a:r>
            <a:r>
              <a:rPr lang="nl-NL" sz="1800" i="1" dirty="0" err="1"/>
              <a:t>conclusion</a:t>
            </a:r>
            <a:r>
              <a:rPr lang="nl-NL" sz="1800" i="1" dirty="0"/>
              <a:t> of </a:t>
            </a:r>
            <a:r>
              <a:rPr lang="nl-NL" sz="1800" i="1" dirty="0" err="1"/>
              <a:t>contracts</a:t>
            </a:r>
            <a:r>
              <a:rPr lang="nl-NL" sz="1800" i="1" dirty="0"/>
              <a:t> subject to </a:t>
            </a:r>
            <a:r>
              <a:rPr lang="nl-NL" sz="1800" i="1" dirty="0" err="1"/>
              <a:t>acceptance</a:t>
            </a:r>
            <a:r>
              <a:rPr lang="nl-NL" sz="1800" i="1" dirty="0"/>
              <a:t> </a:t>
            </a:r>
            <a:r>
              <a:rPr lang="nl-NL" sz="1800" i="1" dirty="0" err="1"/>
              <a:t>by</a:t>
            </a:r>
            <a:r>
              <a:rPr lang="nl-NL" sz="1800" i="1" dirty="0"/>
              <a:t> the </a:t>
            </a:r>
            <a:r>
              <a:rPr lang="nl-NL" sz="1800" i="1" dirty="0" err="1"/>
              <a:t>other</a:t>
            </a:r>
            <a:r>
              <a:rPr lang="nl-NL" sz="1800" i="1" dirty="0"/>
              <a:t> </a:t>
            </a:r>
            <a:r>
              <a:rPr lang="nl-NL" sz="1800" i="1" dirty="0" err="1"/>
              <a:t>parties</a:t>
            </a:r>
            <a:r>
              <a:rPr lang="nl-NL" sz="1800" i="1" dirty="0"/>
              <a:t> of </a:t>
            </a:r>
            <a:r>
              <a:rPr lang="nl-NL" sz="1800" i="1" u="sng" dirty="0" err="1"/>
              <a:t>supplementary</a:t>
            </a:r>
            <a:r>
              <a:rPr lang="nl-NL" sz="1800" i="1" u="sng" dirty="0"/>
              <a:t> </a:t>
            </a:r>
            <a:r>
              <a:rPr lang="nl-NL" sz="1800" i="1" u="sng" dirty="0" err="1"/>
              <a:t>obligations</a:t>
            </a:r>
            <a:r>
              <a:rPr lang="nl-NL" sz="1800" i="1" u="sng" dirty="0"/>
              <a:t> </a:t>
            </a:r>
            <a:r>
              <a:rPr lang="nl-NL" sz="1800" i="1" dirty="0" err="1"/>
              <a:t>which</a:t>
            </a:r>
            <a:r>
              <a:rPr lang="nl-NL" sz="1800" i="1" dirty="0"/>
              <a:t>, </a:t>
            </a:r>
            <a:r>
              <a:rPr lang="nl-NL" sz="1800" i="1" dirty="0" err="1"/>
              <a:t>by</a:t>
            </a:r>
            <a:r>
              <a:rPr lang="nl-NL" sz="1800" i="1" dirty="0"/>
              <a:t> </a:t>
            </a:r>
            <a:r>
              <a:rPr lang="nl-NL" sz="1800" i="1" dirty="0" err="1"/>
              <a:t>their</a:t>
            </a:r>
            <a:r>
              <a:rPr lang="nl-NL" sz="1800" i="1" dirty="0"/>
              <a:t> </a:t>
            </a:r>
            <a:r>
              <a:rPr lang="nl-NL" sz="1800" i="1" dirty="0" err="1"/>
              <a:t>nature</a:t>
            </a:r>
            <a:r>
              <a:rPr lang="nl-NL" sz="1800" i="1" dirty="0"/>
              <a:t> or </a:t>
            </a:r>
            <a:r>
              <a:rPr lang="nl-NL" sz="1800" i="1" dirty="0" err="1"/>
              <a:t>according</a:t>
            </a:r>
            <a:r>
              <a:rPr lang="nl-NL" sz="1800" i="1" dirty="0"/>
              <a:t> to commercial </a:t>
            </a:r>
            <a:r>
              <a:rPr lang="nl-NL" sz="1800" i="1" dirty="0" err="1"/>
              <a:t>usage</a:t>
            </a:r>
            <a:r>
              <a:rPr lang="nl-NL" sz="1800" i="1" dirty="0"/>
              <a:t>, have </a:t>
            </a:r>
            <a:r>
              <a:rPr lang="nl-NL" sz="1800" i="1" u="sng" dirty="0"/>
              <a:t>no </a:t>
            </a:r>
            <a:r>
              <a:rPr lang="nl-NL" sz="1800" i="1" u="sng" dirty="0" err="1"/>
              <a:t>connection</a:t>
            </a:r>
            <a:r>
              <a:rPr lang="nl-NL" sz="1800" i="1" u="sng" dirty="0"/>
              <a:t> </a:t>
            </a:r>
            <a:r>
              <a:rPr lang="nl-NL" sz="1800" i="1" dirty="0" err="1"/>
              <a:t>with</a:t>
            </a:r>
            <a:r>
              <a:rPr lang="nl-NL" sz="1800" i="1" dirty="0"/>
              <a:t> the subject of </a:t>
            </a:r>
            <a:r>
              <a:rPr lang="nl-NL" sz="1800" i="1" dirty="0" err="1"/>
              <a:t>such</a:t>
            </a:r>
            <a:r>
              <a:rPr lang="nl-NL" sz="1800" i="1" dirty="0"/>
              <a:t> </a:t>
            </a:r>
            <a:r>
              <a:rPr lang="nl-NL" sz="1800" i="1" dirty="0" err="1"/>
              <a:t>contracts</a:t>
            </a:r>
            <a:r>
              <a:rPr lang="nl-NL" sz="1800" i="1" dirty="0"/>
              <a:t>.</a:t>
            </a:r>
            <a:endParaRPr lang="nl-NL" sz="1800" dirty="0"/>
          </a:p>
        </p:txBody>
      </p:sp>
      <p:sp>
        <p:nvSpPr>
          <p:cNvPr id="2" name="Slide Number Placeholder 1"/>
          <p:cNvSpPr>
            <a:spLocks noGrp="1"/>
          </p:cNvSpPr>
          <p:nvPr>
            <p:ph type="sldNum" sz="quarter" idx="12"/>
          </p:nvPr>
        </p:nvSpPr>
        <p:spPr/>
        <p:txBody>
          <a:bodyPr/>
          <a:lstStyle/>
          <a:p>
            <a:fld id="{AFC383FA-532C-4F17-B257-0E3ED9983715}" type="slidenum">
              <a:rPr lang="en-GB" smtClean="0"/>
              <a:t>158</a:t>
            </a:fld>
            <a:endParaRPr lang="en-GB"/>
          </a:p>
        </p:txBody>
      </p:sp>
    </p:spTree>
    <p:extLst>
      <p:ext uri="{BB962C8B-B14F-4D97-AF65-F5344CB8AC3E}">
        <p14:creationId xmlns:p14="http://schemas.microsoft.com/office/powerpoint/2010/main" val="332951484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nl-NL" altLang="en-US" dirty="0" smtClean="0"/>
              <a:t>Today’s lecture</a:t>
            </a:r>
          </a:p>
        </p:txBody>
      </p:sp>
      <p:sp>
        <p:nvSpPr>
          <p:cNvPr id="3" name="Content Placeholder 2"/>
          <p:cNvSpPr>
            <a:spLocks noGrp="1"/>
          </p:cNvSpPr>
          <p:nvPr>
            <p:ph idx="1"/>
          </p:nvPr>
        </p:nvSpPr>
        <p:spPr/>
        <p:txBody>
          <a:bodyPr/>
          <a:lstStyle/>
          <a:p>
            <a:pPr eaLnBrk="1" hangingPunct="1"/>
            <a:r>
              <a:rPr lang="nl-NL" altLang="en-US" dirty="0" smtClean="0"/>
              <a:t>Article 102 TFEU</a:t>
            </a:r>
          </a:p>
          <a:p>
            <a:pPr lvl="1" eaLnBrk="1" hangingPunct="1"/>
            <a:r>
              <a:rPr lang="nl-NL" altLang="en-US" dirty="0" smtClean="0">
                <a:solidFill>
                  <a:srgbClr val="FF0000"/>
                </a:solidFill>
              </a:rPr>
              <a:t>Dominance</a:t>
            </a:r>
          </a:p>
          <a:p>
            <a:pPr lvl="1" eaLnBrk="1" hangingPunct="1"/>
            <a:r>
              <a:rPr lang="nl-NL" altLang="en-US" dirty="0" smtClean="0"/>
              <a:t>Abuse</a:t>
            </a:r>
          </a:p>
          <a:p>
            <a:pPr lvl="1" eaLnBrk="1" hangingPunct="1"/>
            <a:r>
              <a:rPr lang="nl-NL" altLang="en-US" dirty="0" smtClean="0"/>
              <a:t>Prohibition</a:t>
            </a:r>
          </a:p>
          <a:p>
            <a:pPr lvl="1" eaLnBrk="1" hangingPunct="1"/>
            <a:r>
              <a:rPr lang="nl-NL" altLang="en-US" dirty="0" smtClean="0"/>
              <a:t>Objective justification</a:t>
            </a:r>
          </a:p>
          <a:p>
            <a:pPr lvl="1" eaLnBrk="1" hangingPunct="1"/>
            <a:endParaRPr lang="nl-NL" altLang="en-US" dirty="0" smtClean="0"/>
          </a:p>
          <a:p>
            <a:pPr lvl="1" eaLnBrk="1" hangingPunct="1"/>
            <a:endParaRPr lang="nl-NL" altLang="en-US" dirty="0" smtClean="0"/>
          </a:p>
          <a:p>
            <a:pPr lvl="1" eaLnBrk="1" hangingPunct="1"/>
            <a:r>
              <a:rPr lang="nl-NL" altLang="en-US" dirty="0" smtClean="0"/>
              <a:t>Relationship between Article 101 and Article 102 TFEU</a:t>
            </a:r>
          </a:p>
        </p:txBody>
      </p:sp>
      <p:sp>
        <p:nvSpPr>
          <p:cNvPr id="2" name="Slide Number Placeholder 1"/>
          <p:cNvSpPr>
            <a:spLocks noGrp="1"/>
          </p:cNvSpPr>
          <p:nvPr>
            <p:ph type="sldNum" sz="quarter" idx="12"/>
          </p:nvPr>
        </p:nvSpPr>
        <p:spPr/>
        <p:txBody>
          <a:bodyPr/>
          <a:lstStyle/>
          <a:p>
            <a:fld id="{AFC383FA-532C-4F17-B257-0E3ED9983715}" type="slidenum">
              <a:rPr lang="en-GB" smtClean="0"/>
              <a:t>159</a:t>
            </a:fld>
            <a:endParaRPr lang="en-GB"/>
          </a:p>
        </p:txBody>
      </p:sp>
    </p:spTree>
    <p:extLst>
      <p:ext uri="{BB962C8B-B14F-4D97-AF65-F5344CB8AC3E}">
        <p14:creationId xmlns:p14="http://schemas.microsoft.com/office/powerpoint/2010/main" val="4287137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nl-NL" altLang="nl-NL" smtClean="0"/>
              <a:t>Competition Law</a:t>
            </a:r>
          </a:p>
        </p:txBody>
      </p:sp>
      <p:sp>
        <p:nvSpPr>
          <p:cNvPr id="11267" name="Content Placeholder 2"/>
          <p:cNvSpPr>
            <a:spLocks noGrp="1"/>
          </p:cNvSpPr>
          <p:nvPr>
            <p:ph idx="1"/>
          </p:nvPr>
        </p:nvSpPr>
        <p:spPr/>
        <p:txBody>
          <a:bodyPr rtlCol="0">
            <a:normAutofit/>
          </a:bodyPr>
          <a:lstStyle/>
          <a:p>
            <a:pPr>
              <a:buFont typeface="Arial" charset="0"/>
              <a:buChar char="-"/>
              <a:defRPr/>
            </a:pPr>
            <a:r>
              <a:rPr lang="nl-NL" altLang="nl-NL" dirty="0" smtClean="0"/>
              <a:t>Perfect </a:t>
            </a:r>
            <a:r>
              <a:rPr lang="nl-NL" altLang="nl-NL" dirty="0" err="1" smtClean="0"/>
              <a:t>competition</a:t>
            </a:r>
            <a:r>
              <a:rPr lang="nl-NL" altLang="nl-NL" dirty="0" smtClean="0"/>
              <a:t> is </a:t>
            </a:r>
            <a:r>
              <a:rPr lang="nl-NL" altLang="nl-NL" dirty="0" err="1" smtClean="0"/>
              <a:t>difficult</a:t>
            </a:r>
            <a:r>
              <a:rPr lang="nl-NL" altLang="nl-NL" dirty="0" smtClean="0"/>
              <a:t> to </a:t>
            </a:r>
            <a:r>
              <a:rPr lang="nl-NL" altLang="nl-NL" dirty="0" err="1" smtClean="0"/>
              <a:t>maintain</a:t>
            </a:r>
            <a:r>
              <a:rPr lang="nl-NL" altLang="nl-NL" dirty="0" smtClean="0"/>
              <a:t> in </a:t>
            </a:r>
            <a:r>
              <a:rPr lang="nl-NL" altLang="nl-NL" dirty="0" err="1" smtClean="0"/>
              <a:t>reality</a:t>
            </a:r>
            <a:endParaRPr lang="nl-NL" altLang="nl-NL" dirty="0" smtClean="0"/>
          </a:p>
          <a:p>
            <a:pPr lvl="1">
              <a:buFont typeface="Arial" charset="0"/>
              <a:buChar char="-"/>
              <a:defRPr/>
            </a:pPr>
            <a:r>
              <a:rPr lang="nl-NL" altLang="nl-NL" dirty="0" smtClean="0"/>
              <a:t>Monopolies</a:t>
            </a:r>
          </a:p>
          <a:p>
            <a:pPr lvl="1">
              <a:buFont typeface="Arial" charset="0"/>
              <a:buChar char="-"/>
              <a:defRPr/>
            </a:pPr>
            <a:r>
              <a:rPr lang="nl-NL" altLang="nl-NL" dirty="0" smtClean="0"/>
              <a:t>Artificially non-balanced supply and demand relationships – no perfect competition because of price agreements</a:t>
            </a:r>
          </a:p>
          <a:p>
            <a:pPr lvl="1">
              <a:buFont typeface="Arial" charset="0"/>
              <a:buChar char="-"/>
              <a:defRPr/>
            </a:pPr>
            <a:r>
              <a:rPr lang="nl-NL" altLang="nl-NL" dirty="0" smtClean="0"/>
              <a:t>...</a:t>
            </a:r>
          </a:p>
          <a:p>
            <a:pPr lvl="1">
              <a:buFont typeface="Arial" charset="0"/>
              <a:buChar char="-"/>
              <a:defRPr/>
            </a:pPr>
            <a:endParaRPr lang="nl-NL" altLang="nl-NL" dirty="0" smtClean="0"/>
          </a:p>
          <a:p>
            <a:pPr marL="342900" lvl="1" indent="0">
              <a:buNone/>
              <a:defRPr/>
            </a:pPr>
            <a:endParaRPr lang="nl-NL" altLang="nl-NL" dirty="0" smtClean="0"/>
          </a:p>
          <a:p>
            <a:pPr lvl="1">
              <a:buFont typeface="Arial" charset="0"/>
              <a:buChar char="-"/>
              <a:defRPr/>
            </a:pPr>
            <a:endParaRPr lang="nl-NL" altLang="nl-NL" dirty="0" smtClean="0"/>
          </a:p>
        </p:txBody>
      </p:sp>
      <p:sp>
        <p:nvSpPr>
          <p:cNvPr id="2" name="Slide Number Placeholder 1"/>
          <p:cNvSpPr>
            <a:spLocks noGrp="1"/>
          </p:cNvSpPr>
          <p:nvPr>
            <p:ph type="sldNum" sz="quarter" idx="12"/>
          </p:nvPr>
        </p:nvSpPr>
        <p:spPr/>
        <p:txBody>
          <a:bodyPr/>
          <a:lstStyle/>
          <a:p>
            <a:fld id="{FE9A9529-9AF4-4E30-B728-268296170A83}" type="slidenum">
              <a:rPr lang="en-GB" smtClean="0"/>
              <a:t>16</a:t>
            </a:fld>
            <a:endParaRPr lang="en-GB"/>
          </a:p>
        </p:txBody>
      </p:sp>
    </p:spTree>
    <p:extLst>
      <p:ext uri="{BB962C8B-B14F-4D97-AF65-F5344CB8AC3E}">
        <p14:creationId xmlns:p14="http://schemas.microsoft.com/office/powerpoint/2010/main" val="229076494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Dominance</a:t>
            </a:r>
            <a:endParaRPr lang="en-GB" dirty="0"/>
          </a:p>
        </p:txBody>
      </p:sp>
      <p:sp>
        <p:nvSpPr>
          <p:cNvPr id="3" name="Content Placeholder 2"/>
          <p:cNvSpPr>
            <a:spLocks noGrp="1"/>
          </p:cNvSpPr>
          <p:nvPr>
            <p:ph idx="1"/>
          </p:nvPr>
        </p:nvSpPr>
        <p:spPr/>
        <p:txBody>
          <a:bodyPr>
            <a:normAutofit fontScale="92500" lnSpcReduction="20000"/>
          </a:bodyPr>
          <a:lstStyle/>
          <a:p>
            <a:r>
              <a:rPr lang="fr-BE" dirty="0" smtClean="0"/>
              <a:t>How </a:t>
            </a:r>
            <a:r>
              <a:rPr lang="fr-BE" dirty="0" err="1" smtClean="0"/>
              <a:t>is</a:t>
            </a:r>
            <a:r>
              <a:rPr lang="fr-BE" dirty="0" smtClean="0"/>
              <a:t> the </a:t>
            </a:r>
            <a:r>
              <a:rPr lang="fr-BE" dirty="0" err="1" smtClean="0"/>
              <a:t>market</a:t>
            </a:r>
            <a:r>
              <a:rPr lang="fr-BE" dirty="0" smtClean="0"/>
              <a:t> </a:t>
            </a:r>
            <a:r>
              <a:rPr lang="fr-BE" dirty="0" err="1" smtClean="0"/>
              <a:t>structured</a:t>
            </a:r>
            <a:r>
              <a:rPr lang="fr-BE" dirty="0" smtClean="0"/>
              <a:t>?</a:t>
            </a:r>
          </a:p>
          <a:p>
            <a:endParaRPr lang="fr-BE" dirty="0"/>
          </a:p>
          <a:p>
            <a:r>
              <a:rPr lang="fr-BE" dirty="0" err="1" smtClean="0"/>
              <a:t>What</a:t>
            </a:r>
            <a:r>
              <a:rPr lang="fr-BE" dirty="0" smtClean="0"/>
              <a:t> </a:t>
            </a:r>
            <a:r>
              <a:rPr lang="fr-BE" dirty="0" err="1" smtClean="0"/>
              <a:t>opportunities</a:t>
            </a:r>
            <a:r>
              <a:rPr lang="fr-BE" dirty="0" smtClean="0"/>
              <a:t> for </a:t>
            </a:r>
            <a:r>
              <a:rPr lang="fr-BE" dirty="0" err="1" smtClean="0"/>
              <a:t>competition</a:t>
            </a:r>
            <a:r>
              <a:rPr lang="fr-BE" dirty="0" smtClean="0"/>
              <a:t> </a:t>
            </a:r>
            <a:r>
              <a:rPr lang="fr-BE" dirty="0" err="1" smtClean="0"/>
              <a:t>does</a:t>
            </a:r>
            <a:r>
              <a:rPr lang="fr-BE" dirty="0" smtClean="0"/>
              <a:t> </a:t>
            </a:r>
            <a:r>
              <a:rPr lang="fr-BE" dirty="0" err="1" smtClean="0"/>
              <a:t>it</a:t>
            </a:r>
            <a:r>
              <a:rPr lang="fr-BE" dirty="0" smtClean="0"/>
              <a:t> (</a:t>
            </a:r>
            <a:r>
              <a:rPr lang="fr-BE" dirty="0" err="1" smtClean="0"/>
              <a:t>still</a:t>
            </a:r>
            <a:r>
              <a:rPr lang="fr-BE" dirty="0" smtClean="0"/>
              <a:t>) </a:t>
            </a:r>
            <a:r>
              <a:rPr lang="fr-BE" dirty="0" err="1" smtClean="0"/>
              <a:t>offer</a:t>
            </a:r>
            <a:r>
              <a:rPr lang="fr-BE" dirty="0" smtClean="0"/>
              <a:t>?</a:t>
            </a:r>
          </a:p>
          <a:p>
            <a:endParaRPr lang="fr-BE" dirty="0"/>
          </a:p>
          <a:p>
            <a:r>
              <a:rPr lang="fr-BE" dirty="0" smtClean="0"/>
              <a:t>United Brands, para 11: </a:t>
            </a:r>
            <a:r>
              <a:rPr lang="fr-BE" i="1" dirty="0" smtClean="0"/>
              <a:t>the </a:t>
            </a:r>
            <a:r>
              <a:rPr lang="fr-BE" i="1" dirty="0" err="1" smtClean="0"/>
              <a:t>opportunities</a:t>
            </a:r>
            <a:r>
              <a:rPr lang="fr-BE" i="1" dirty="0" smtClean="0"/>
              <a:t> for </a:t>
            </a:r>
            <a:r>
              <a:rPr lang="fr-BE" i="1" dirty="0" err="1" smtClean="0"/>
              <a:t>competition</a:t>
            </a:r>
            <a:r>
              <a:rPr lang="fr-BE" i="1" dirty="0" smtClean="0"/>
              <a:t> </a:t>
            </a:r>
            <a:r>
              <a:rPr lang="fr-BE" i="1" dirty="0" err="1" smtClean="0"/>
              <a:t>under</a:t>
            </a:r>
            <a:r>
              <a:rPr lang="fr-BE" i="1" dirty="0" smtClean="0"/>
              <a:t> Article [102] of the </a:t>
            </a:r>
            <a:r>
              <a:rPr lang="fr-BE" i="1" dirty="0" err="1" smtClean="0"/>
              <a:t>Treaty</a:t>
            </a:r>
            <a:r>
              <a:rPr lang="fr-BE" i="1" dirty="0" smtClean="0"/>
              <a:t> must </a:t>
            </a:r>
            <a:r>
              <a:rPr lang="fr-BE" i="1" dirty="0" err="1" smtClean="0"/>
              <a:t>be</a:t>
            </a:r>
            <a:r>
              <a:rPr lang="fr-BE" i="1" dirty="0" smtClean="0"/>
              <a:t> </a:t>
            </a:r>
            <a:r>
              <a:rPr lang="fr-BE" i="1" dirty="0" err="1" smtClean="0"/>
              <a:t>considered</a:t>
            </a:r>
            <a:r>
              <a:rPr lang="fr-BE" i="1" dirty="0" smtClean="0"/>
              <a:t> </a:t>
            </a:r>
            <a:r>
              <a:rPr lang="fr-BE" i="1" dirty="0" err="1" smtClean="0"/>
              <a:t>having</a:t>
            </a:r>
            <a:r>
              <a:rPr lang="fr-BE" i="1" dirty="0" smtClean="0"/>
              <a:t> regard to the </a:t>
            </a:r>
            <a:r>
              <a:rPr lang="fr-BE" i="1" u="sng" dirty="0" err="1" smtClean="0"/>
              <a:t>particular</a:t>
            </a:r>
            <a:r>
              <a:rPr lang="fr-BE" i="1" u="sng" dirty="0" smtClean="0"/>
              <a:t> </a:t>
            </a:r>
            <a:r>
              <a:rPr lang="fr-BE" i="1" u="sng" dirty="0" err="1" smtClean="0"/>
              <a:t>features</a:t>
            </a:r>
            <a:r>
              <a:rPr lang="fr-BE" i="1" u="sng" dirty="0" smtClean="0"/>
              <a:t> of the </a:t>
            </a:r>
            <a:r>
              <a:rPr lang="fr-BE" i="1" u="sng" dirty="0" err="1" smtClean="0"/>
              <a:t>product</a:t>
            </a:r>
            <a:r>
              <a:rPr lang="fr-BE" i="1" u="sng" dirty="0" smtClean="0"/>
              <a:t> </a:t>
            </a:r>
            <a:r>
              <a:rPr lang="fr-BE" i="1" dirty="0" smtClean="0"/>
              <a:t>in question and </a:t>
            </a:r>
            <a:r>
              <a:rPr lang="fr-BE" i="1" dirty="0" err="1" smtClean="0"/>
              <a:t>with</a:t>
            </a:r>
            <a:r>
              <a:rPr lang="fr-BE" i="1" dirty="0" smtClean="0"/>
              <a:t> </a:t>
            </a:r>
            <a:r>
              <a:rPr lang="fr-BE" i="1" dirty="0" err="1" smtClean="0"/>
              <a:t>reference</a:t>
            </a:r>
            <a:r>
              <a:rPr lang="fr-BE" i="1" dirty="0" smtClean="0"/>
              <a:t> to a </a:t>
            </a:r>
            <a:r>
              <a:rPr lang="fr-BE" i="1" u="sng" dirty="0" err="1" smtClean="0"/>
              <a:t>clearly</a:t>
            </a:r>
            <a:r>
              <a:rPr lang="fr-BE" i="1" u="sng" dirty="0" smtClean="0"/>
              <a:t> </a:t>
            </a:r>
            <a:r>
              <a:rPr lang="fr-BE" i="1" u="sng" dirty="0" err="1" smtClean="0"/>
              <a:t>defined</a:t>
            </a:r>
            <a:r>
              <a:rPr lang="fr-BE" i="1" u="sng" dirty="0" smtClean="0"/>
              <a:t> </a:t>
            </a:r>
            <a:r>
              <a:rPr lang="fr-BE" i="1" u="sng" dirty="0" err="1" smtClean="0"/>
              <a:t>geographic</a:t>
            </a:r>
            <a:r>
              <a:rPr lang="fr-BE" i="1" u="sng" dirty="0" smtClean="0"/>
              <a:t> area </a:t>
            </a:r>
            <a:r>
              <a:rPr lang="fr-BE" i="1" dirty="0" smtClean="0"/>
              <a:t>in </a:t>
            </a:r>
            <a:r>
              <a:rPr lang="fr-BE" i="1" dirty="0" err="1" smtClean="0"/>
              <a:t>which</a:t>
            </a:r>
            <a:r>
              <a:rPr lang="fr-BE" i="1" dirty="0" smtClean="0"/>
              <a:t> </a:t>
            </a:r>
            <a:r>
              <a:rPr lang="fr-BE" i="1" dirty="0" err="1" smtClean="0"/>
              <a:t>it</a:t>
            </a:r>
            <a:r>
              <a:rPr lang="fr-BE" i="1" dirty="0" smtClean="0"/>
              <a:t> </a:t>
            </a:r>
            <a:r>
              <a:rPr lang="fr-BE" i="1" dirty="0" err="1" smtClean="0"/>
              <a:t>is</a:t>
            </a:r>
            <a:r>
              <a:rPr lang="fr-BE" i="1" dirty="0" smtClean="0"/>
              <a:t> </a:t>
            </a:r>
            <a:r>
              <a:rPr lang="fr-BE" i="1" dirty="0" err="1" smtClean="0"/>
              <a:t>marketed</a:t>
            </a:r>
            <a:r>
              <a:rPr lang="fr-BE" i="1" dirty="0" smtClean="0"/>
              <a:t> and </a:t>
            </a:r>
            <a:r>
              <a:rPr lang="fr-BE" i="1" dirty="0" err="1" smtClean="0"/>
              <a:t>where</a:t>
            </a:r>
            <a:r>
              <a:rPr lang="fr-BE" i="1" dirty="0" smtClean="0"/>
              <a:t> the conditions of </a:t>
            </a:r>
            <a:r>
              <a:rPr lang="fr-BE" i="1" dirty="0" err="1" smtClean="0"/>
              <a:t>competition</a:t>
            </a:r>
            <a:r>
              <a:rPr lang="fr-BE" i="1" dirty="0" smtClean="0"/>
              <a:t> are </a:t>
            </a:r>
            <a:r>
              <a:rPr lang="fr-BE" i="1" dirty="0" err="1" smtClean="0"/>
              <a:t>sufficiently</a:t>
            </a:r>
            <a:r>
              <a:rPr lang="fr-BE" i="1" dirty="0" smtClean="0"/>
              <a:t> </a:t>
            </a:r>
            <a:r>
              <a:rPr lang="fr-BE" i="1" dirty="0" err="1" smtClean="0"/>
              <a:t>homogeneous</a:t>
            </a:r>
            <a:r>
              <a:rPr lang="fr-BE" i="1" dirty="0" smtClean="0"/>
              <a:t> for </a:t>
            </a:r>
            <a:r>
              <a:rPr lang="fr-BE" i="1" u="sng" dirty="0" smtClean="0"/>
              <a:t>the </a:t>
            </a:r>
            <a:r>
              <a:rPr lang="fr-BE" i="1" u="sng" dirty="0" err="1" smtClean="0"/>
              <a:t>effect</a:t>
            </a:r>
            <a:r>
              <a:rPr lang="fr-BE" i="1" u="sng" dirty="0" smtClean="0"/>
              <a:t> of the </a:t>
            </a:r>
            <a:r>
              <a:rPr lang="fr-BE" i="1" u="sng" dirty="0" err="1" smtClean="0"/>
              <a:t>economic</a:t>
            </a:r>
            <a:r>
              <a:rPr lang="fr-BE" i="1" u="sng" dirty="0" smtClean="0"/>
              <a:t> power of the </a:t>
            </a:r>
            <a:r>
              <a:rPr lang="fr-BE" i="1" u="sng" dirty="0" err="1" smtClean="0"/>
              <a:t>undertaking</a:t>
            </a:r>
            <a:r>
              <a:rPr lang="fr-BE" i="1" u="sng" dirty="0" smtClean="0"/>
              <a:t> </a:t>
            </a:r>
            <a:r>
              <a:rPr lang="fr-BE" i="1" dirty="0" err="1" smtClean="0"/>
              <a:t>concerned</a:t>
            </a:r>
            <a:r>
              <a:rPr lang="fr-BE" i="1" dirty="0" smtClean="0"/>
              <a:t> to </a:t>
            </a:r>
            <a:r>
              <a:rPr lang="fr-BE" i="1" dirty="0" err="1" smtClean="0"/>
              <a:t>be</a:t>
            </a:r>
            <a:r>
              <a:rPr lang="fr-BE" i="1" dirty="0" smtClean="0"/>
              <a:t> </a:t>
            </a:r>
            <a:r>
              <a:rPr lang="fr-BE" i="1" dirty="0" err="1" smtClean="0"/>
              <a:t>evaluated</a:t>
            </a:r>
            <a:r>
              <a:rPr lang="fr-BE" i="1" dirty="0" smtClean="0"/>
              <a:t>;</a:t>
            </a:r>
            <a:endParaRPr lang="en-GB" dirty="0"/>
          </a:p>
        </p:txBody>
      </p:sp>
      <p:sp>
        <p:nvSpPr>
          <p:cNvPr id="4" name="Slide Number Placeholder 3"/>
          <p:cNvSpPr>
            <a:spLocks noGrp="1"/>
          </p:cNvSpPr>
          <p:nvPr>
            <p:ph type="sldNum" sz="quarter" idx="12"/>
          </p:nvPr>
        </p:nvSpPr>
        <p:spPr/>
        <p:txBody>
          <a:bodyPr/>
          <a:lstStyle/>
          <a:p>
            <a:fld id="{AFC383FA-532C-4F17-B257-0E3ED9983715}" type="slidenum">
              <a:rPr lang="en-GB" smtClean="0"/>
              <a:t>160</a:t>
            </a:fld>
            <a:endParaRPr lang="en-GB"/>
          </a:p>
        </p:txBody>
      </p:sp>
    </p:spTree>
    <p:extLst>
      <p:ext uri="{BB962C8B-B14F-4D97-AF65-F5344CB8AC3E}">
        <p14:creationId xmlns:p14="http://schemas.microsoft.com/office/powerpoint/2010/main" val="76698145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p:txBody>
          <a:bodyPr/>
          <a:lstStyle/>
          <a:p>
            <a:pPr marL="195263" lvl="1" indent="0" algn="just">
              <a:buNone/>
            </a:pPr>
            <a:r>
              <a:rPr lang="nl-NL" altLang="en-US" smtClean="0"/>
              <a:t>Undertaking will be considered dominant if it is able (</a:t>
            </a:r>
            <a:r>
              <a:rPr lang="nl-NL" altLang="en-US" i="1" smtClean="0"/>
              <a:t>Hoffmann La Roche</a:t>
            </a:r>
            <a:r>
              <a:rPr lang="nl-NL" altLang="en-US" smtClean="0"/>
              <a:t>)</a:t>
            </a:r>
          </a:p>
          <a:p>
            <a:pPr marL="195263" lvl="1" indent="0" algn="just">
              <a:buNone/>
            </a:pPr>
            <a:endParaRPr lang="nl-NL" altLang="en-US" i="1" smtClean="0">
              <a:latin typeface="Arial" panose="020B0604020202020204" pitchFamily="34" charset="0"/>
              <a:cs typeface="Arial" panose="020B0604020202020204" pitchFamily="34" charset="0"/>
            </a:endParaRPr>
          </a:p>
          <a:p>
            <a:pPr marL="195263" lvl="1" indent="0" algn="just">
              <a:buNone/>
            </a:pPr>
            <a:r>
              <a:rPr lang="en-US" altLang="en-US" i="1" smtClean="0">
                <a:cs typeface="Arial" panose="020B0604020202020204" pitchFamily="34" charset="0"/>
              </a:rPr>
              <a:t>to prevent effective competition from being maintained on the relevant market by affording it the power to behave to an </a:t>
            </a:r>
            <a:r>
              <a:rPr lang="en-US" altLang="en-US" i="1" u="sng" smtClean="0">
                <a:cs typeface="Arial" panose="020B0604020202020204" pitchFamily="34" charset="0"/>
              </a:rPr>
              <a:t>appreciable extent independently</a:t>
            </a:r>
            <a:r>
              <a:rPr lang="en-US" altLang="en-US" i="1" smtClean="0">
                <a:cs typeface="Arial" panose="020B0604020202020204" pitchFamily="34" charset="0"/>
              </a:rPr>
              <a:t> of its competitors, its customers and ultimately of the consumers (...)</a:t>
            </a:r>
          </a:p>
          <a:p>
            <a:pPr marL="195263" lvl="1" indent="0" algn="just">
              <a:buNone/>
            </a:pPr>
            <a:r>
              <a:rPr lang="en-US" altLang="en-US" i="1" smtClean="0">
                <a:cs typeface="Arial" panose="020B0604020202020204" pitchFamily="34" charset="0"/>
              </a:rPr>
              <a:t>...to have to an appreciable extent </a:t>
            </a:r>
            <a:r>
              <a:rPr lang="en-US" altLang="en-US" i="1" u="sng" smtClean="0">
                <a:cs typeface="Arial" panose="020B0604020202020204" pitchFamily="34" charset="0"/>
              </a:rPr>
              <a:t>influence</a:t>
            </a:r>
            <a:r>
              <a:rPr lang="en-US" altLang="en-US" i="1" smtClean="0">
                <a:cs typeface="Arial" panose="020B0604020202020204" pitchFamily="34" charset="0"/>
              </a:rPr>
              <a:t> on the conditions under which that competition will develop.</a:t>
            </a:r>
          </a:p>
          <a:p>
            <a:pPr marL="0" indent="0">
              <a:buNone/>
            </a:pPr>
            <a:endParaRPr lang="nl-NL" altLang="en-US" smtClean="0"/>
          </a:p>
          <a:p>
            <a:pPr marL="0" indent="0">
              <a:buNone/>
            </a:pPr>
            <a:r>
              <a:rPr lang="nl-NL" altLang="en-US" smtClean="0"/>
              <a:t>Dominance v. monopoly and monopolization</a:t>
            </a:r>
          </a:p>
        </p:txBody>
      </p:sp>
      <p:sp>
        <p:nvSpPr>
          <p:cNvPr id="2" name="Slide Number Placeholder 1"/>
          <p:cNvSpPr>
            <a:spLocks noGrp="1"/>
          </p:cNvSpPr>
          <p:nvPr>
            <p:ph type="sldNum" sz="quarter" idx="12"/>
          </p:nvPr>
        </p:nvSpPr>
        <p:spPr/>
        <p:txBody>
          <a:bodyPr/>
          <a:lstStyle/>
          <a:p>
            <a:fld id="{AFC383FA-532C-4F17-B257-0E3ED9983715}" type="slidenum">
              <a:rPr lang="en-GB" smtClean="0"/>
              <a:t>161</a:t>
            </a:fld>
            <a:endParaRPr lang="en-GB"/>
          </a:p>
        </p:txBody>
      </p:sp>
    </p:spTree>
    <p:extLst>
      <p:ext uri="{BB962C8B-B14F-4D97-AF65-F5344CB8AC3E}">
        <p14:creationId xmlns:p14="http://schemas.microsoft.com/office/powerpoint/2010/main" val="156602552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p:txBody>
          <a:bodyPr/>
          <a:lstStyle/>
          <a:p>
            <a:pPr eaLnBrk="1" hangingPunct="1"/>
            <a:r>
              <a:rPr lang="nl-NL" altLang="en-US" dirty="0" smtClean="0"/>
              <a:t>Dominant economic position in a relevant market</a:t>
            </a:r>
          </a:p>
          <a:p>
            <a:pPr lvl="1" eaLnBrk="1" hangingPunct="1"/>
            <a:r>
              <a:rPr lang="nl-NL" altLang="en-US" dirty="0" smtClean="0"/>
              <a:t>Determination of relevant market</a:t>
            </a:r>
          </a:p>
          <a:p>
            <a:pPr lvl="2" eaLnBrk="1" hangingPunct="1"/>
            <a:r>
              <a:rPr lang="nl-NL" altLang="en-US" dirty="0" smtClean="0"/>
              <a:t>Product market</a:t>
            </a:r>
          </a:p>
          <a:p>
            <a:pPr lvl="2" eaLnBrk="1" hangingPunct="1"/>
            <a:r>
              <a:rPr lang="nl-NL" altLang="en-US" dirty="0" smtClean="0"/>
              <a:t>Geographic market</a:t>
            </a:r>
          </a:p>
          <a:p>
            <a:pPr lvl="2" eaLnBrk="1" hangingPunct="1"/>
            <a:r>
              <a:rPr lang="nl-NL" altLang="en-US" dirty="0" smtClean="0"/>
              <a:t>Temporal elements</a:t>
            </a:r>
          </a:p>
          <a:p>
            <a:pPr lvl="1" eaLnBrk="1" hangingPunct="1"/>
            <a:r>
              <a:rPr lang="nl-NL" altLang="en-US" dirty="0" smtClean="0"/>
              <a:t>Determination of dominance in that relevant market</a:t>
            </a:r>
          </a:p>
          <a:p>
            <a:pPr lvl="2" eaLnBrk="1" hangingPunct="1"/>
            <a:r>
              <a:rPr lang="nl-NL" altLang="en-US" dirty="0" smtClean="0"/>
              <a:t>Market shares</a:t>
            </a:r>
          </a:p>
          <a:p>
            <a:pPr lvl="2" eaLnBrk="1" hangingPunct="1"/>
            <a:r>
              <a:rPr lang="nl-NL" altLang="en-US" dirty="0" smtClean="0"/>
              <a:t>Other factors</a:t>
            </a:r>
          </a:p>
          <a:p>
            <a:pPr lvl="1" eaLnBrk="1" hangingPunct="1"/>
            <a:r>
              <a:rPr lang="nl-NL" altLang="en-US" dirty="0" smtClean="0"/>
              <a:t>Collective or joint dominance</a:t>
            </a:r>
          </a:p>
        </p:txBody>
      </p:sp>
      <p:sp>
        <p:nvSpPr>
          <p:cNvPr id="2" name="Slide Number Placeholder 1"/>
          <p:cNvSpPr>
            <a:spLocks noGrp="1"/>
          </p:cNvSpPr>
          <p:nvPr>
            <p:ph type="sldNum" sz="quarter" idx="12"/>
          </p:nvPr>
        </p:nvSpPr>
        <p:spPr/>
        <p:txBody>
          <a:bodyPr/>
          <a:lstStyle/>
          <a:p>
            <a:fld id="{AFC383FA-532C-4F17-B257-0E3ED9983715}" type="slidenum">
              <a:rPr lang="en-GB" smtClean="0"/>
              <a:t>162</a:t>
            </a:fld>
            <a:endParaRPr lang="en-GB"/>
          </a:p>
        </p:txBody>
      </p:sp>
    </p:spTree>
    <p:extLst>
      <p:ext uri="{BB962C8B-B14F-4D97-AF65-F5344CB8AC3E}">
        <p14:creationId xmlns:p14="http://schemas.microsoft.com/office/powerpoint/2010/main" val="412304125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r>
              <a:rPr lang="nl-NL" altLang="en-US" smtClean="0"/>
              <a:t>Relevant market</a:t>
            </a:r>
          </a:p>
        </p:txBody>
      </p:sp>
      <p:sp>
        <p:nvSpPr>
          <p:cNvPr id="3" name="Content Placeholder 2"/>
          <p:cNvSpPr>
            <a:spLocks noGrp="1"/>
          </p:cNvSpPr>
          <p:nvPr>
            <p:ph idx="1"/>
          </p:nvPr>
        </p:nvSpPr>
        <p:spPr/>
        <p:txBody>
          <a:bodyPr/>
          <a:lstStyle/>
          <a:p>
            <a:pPr eaLnBrk="1" hangingPunct="1"/>
            <a:r>
              <a:rPr lang="nl-NL" altLang="en-US" smtClean="0"/>
              <a:t>Commission 1997 Notice</a:t>
            </a:r>
          </a:p>
          <a:p>
            <a:pPr lvl="1" eaLnBrk="1" hangingPunct="1"/>
            <a:r>
              <a:rPr lang="nl-NL" altLang="en-US" smtClean="0"/>
              <a:t>Market definition as a tool to define and identify boundaries of competition</a:t>
            </a:r>
          </a:p>
          <a:p>
            <a:pPr lvl="1" eaLnBrk="1" hangingPunct="1"/>
            <a:r>
              <a:rPr lang="nl-NL" altLang="en-US" smtClean="0"/>
              <a:t>The more narrowly defined, the more likely an undertaking will have a dominant economic position</a:t>
            </a:r>
          </a:p>
          <a:p>
            <a:pPr lvl="2" eaLnBrk="1" hangingPunct="1"/>
            <a:r>
              <a:rPr lang="nl-NL" altLang="en-US" smtClean="0"/>
              <a:t>Product market</a:t>
            </a:r>
          </a:p>
          <a:p>
            <a:pPr lvl="2" eaLnBrk="1" hangingPunct="1"/>
            <a:r>
              <a:rPr lang="nl-NL" altLang="en-US" smtClean="0"/>
              <a:t>Geographic market</a:t>
            </a:r>
          </a:p>
        </p:txBody>
      </p:sp>
      <p:sp>
        <p:nvSpPr>
          <p:cNvPr id="2" name="Slide Number Placeholder 1"/>
          <p:cNvSpPr>
            <a:spLocks noGrp="1"/>
          </p:cNvSpPr>
          <p:nvPr>
            <p:ph type="sldNum" sz="quarter" idx="12"/>
          </p:nvPr>
        </p:nvSpPr>
        <p:spPr/>
        <p:txBody>
          <a:bodyPr/>
          <a:lstStyle/>
          <a:p>
            <a:fld id="{AFC383FA-532C-4F17-B257-0E3ED9983715}" type="slidenum">
              <a:rPr lang="en-GB" smtClean="0"/>
              <a:t>163</a:t>
            </a:fld>
            <a:endParaRPr lang="en-GB"/>
          </a:p>
        </p:txBody>
      </p:sp>
    </p:spTree>
    <p:extLst>
      <p:ext uri="{BB962C8B-B14F-4D97-AF65-F5344CB8AC3E}">
        <p14:creationId xmlns:p14="http://schemas.microsoft.com/office/powerpoint/2010/main" val="33077040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p:txBody>
          <a:bodyPr/>
          <a:lstStyle/>
          <a:p>
            <a:pPr eaLnBrk="1" hangingPunct="1"/>
            <a:r>
              <a:rPr lang="nl-NL" altLang="en-US" dirty="0" smtClean="0"/>
              <a:t>Dominant economic position in a relevant market</a:t>
            </a:r>
          </a:p>
          <a:p>
            <a:pPr lvl="1" eaLnBrk="1" hangingPunct="1"/>
            <a:r>
              <a:rPr lang="nl-NL" altLang="en-US" dirty="0" smtClean="0"/>
              <a:t>Determination of relevant market</a:t>
            </a:r>
          </a:p>
          <a:p>
            <a:pPr lvl="2" eaLnBrk="1" hangingPunct="1"/>
            <a:r>
              <a:rPr lang="nl-NL" altLang="en-US" dirty="0" smtClean="0">
                <a:solidFill>
                  <a:srgbClr val="FF0000"/>
                </a:solidFill>
              </a:rPr>
              <a:t>Product market</a:t>
            </a:r>
          </a:p>
          <a:p>
            <a:pPr lvl="2" eaLnBrk="1" hangingPunct="1"/>
            <a:r>
              <a:rPr lang="nl-NL" altLang="en-US" dirty="0" smtClean="0"/>
              <a:t>Geographic market</a:t>
            </a:r>
          </a:p>
          <a:p>
            <a:pPr lvl="2" eaLnBrk="1" hangingPunct="1"/>
            <a:r>
              <a:rPr lang="nl-NL" altLang="en-US" dirty="0" smtClean="0"/>
              <a:t>Temporal elements</a:t>
            </a:r>
          </a:p>
          <a:p>
            <a:pPr lvl="1" eaLnBrk="1" hangingPunct="1"/>
            <a:r>
              <a:rPr lang="nl-NL" altLang="en-US" dirty="0" smtClean="0"/>
              <a:t>Determination of dominance in that relevant market</a:t>
            </a:r>
          </a:p>
          <a:p>
            <a:pPr lvl="2" eaLnBrk="1" hangingPunct="1"/>
            <a:r>
              <a:rPr lang="nl-NL" altLang="en-US" dirty="0" smtClean="0"/>
              <a:t>Market shares</a:t>
            </a:r>
          </a:p>
          <a:p>
            <a:pPr lvl="2" eaLnBrk="1" hangingPunct="1"/>
            <a:r>
              <a:rPr lang="nl-NL" altLang="en-US" dirty="0" smtClean="0"/>
              <a:t>Other factors</a:t>
            </a:r>
          </a:p>
          <a:p>
            <a:pPr lvl="1" eaLnBrk="1" hangingPunct="1"/>
            <a:r>
              <a:rPr lang="nl-NL" altLang="en-US" dirty="0" smtClean="0"/>
              <a:t>Collective or joint dominance</a:t>
            </a:r>
          </a:p>
        </p:txBody>
      </p:sp>
      <p:sp>
        <p:nvSpPr>
          <p:cNvPr id="2" name="Slide Number Placeholder 1"/>
          <p:cNvSpPr>
            <a:spLocks noGrp="1"/>
          </p:cNvSpPr>
          <p:nvPr>
            <p:ph type="sldNum" sz="quarter" idx="12"/>
          </p:nvPr>
        </p:nvSpPr>
        <p:spPr/>
        <p:txBody>
          <a:bodyPr/>
          <a:lstStyle/>
          <a:p>
            <a:fld id="{AFC383FA-532C-4F17-B257-0E3ED9983715}" type="slidenum">
              <a:rPr lang="en-GB" smtClean="0"/>
              <a:t>164</a:t>
            </a:fld>
            <a:endParaRPr lang="en-GB"/>
          </a:p>
        </p:txBody>
      </p:sp>
    </p:spTree>
    <p:extLst>
      <p:ext uri="{BB962C8B-B14F-4D97-AF65-F5344CB8AC3E}">
        <p14:creationId xmlns:p14="http://schemas.microsoft.com/office/powerpoint/2010/main" val="363109542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nl-NL" altLang="en-US" smtClean="0"/>
              <a:t>Relevant market</a:t>
            </a:r>
          </a:p>
        </p:txBody>
      </p:sp>
      <p:sp>
        <p:nvSpPr>
          <p:cNvPr id="3" name="Content Placeholder 2"/>
          <p:cNvSpPr>
            <a:spLocks noGrp="1"/>
          </p:cNvSpPr>
          <p:nvPr>
            <p:ph idx="1"/>
          </p:nvPr>
        </p:nvSpPr>
        <p:spPr/>
        <p:txBody>
          <a:bodyPr>
            <a:normAutofit lnSpcReduction="10000"/>
          </a:bodyPr>
          <a:lstStyle/>
          <a:p>
            <a:pPr eaLnBrk="1" hangingPunct="1"/>
            <a:r>
              <a:rPr lang="nl-NL" altLang="en-US" smtClean="0"/>
              <a:t>Product market</a:t>
            </a:r>
          </a:p>
          <a:p>
            <a:pPr lvl="1" eaLnBrk="1" hangingPunct="1"/>
            <a:r>
              <a:rPr lang="nl-NL" altLang="en-US" smtClean="0"/>
              <a:t>‘all those products and/or services which are regarded as interchangeable or substitutable by the consumer, by reason of the products’ characteristics, their prices and their intended use’</a:t>
            </a:r>
          </a:p>
          <a:p>
            <a:pPr lvl="1" eaLnBrk="1" hangingPunct="1"/>
            <a:endParaRPr lang="nl-NL" altLang="en-US" smtClean="0"/>
          </a:p>
          <a:p>
            <a:pPr lvl="1" eaLnBrk="1" hangingPunct="1"/>
            <a:r>
              <a:rPr lang="nl-NL" altLang="en-US" smtClean="0"/>
              <a:t>Demand substitution (cross-elasticity of demand)</a:t>
            </a:r>
          </a:p>
          <a:p>
            <a:pPr lvl="2" eaLnBrk="1" hangingPunct="1"/>
            <a:r>
              <a:rPr lang="nl-NL" altLang="en-US" smtClean="0"/>
              <a:t>Bananas versus other kinds of fruit (</a:t>
            </a:r>
            <a:r>
              <a:rPr lang="nl-NL" altLang="en-US" i="1" smtClean="0"/>
              <a:t>United Brands</a:t>
            </a:r>
            <a:r>
              <a:rPr lang="nl-NL" altLang="en-US" smtClean="0"/>
              <a:t>)</a:t>
            </a:r>
          </a:p>
          <a:p>
            <a:pPr lvl="2" eaLnBrk="1" hangingPunct="1"/>
            <a:r>
              <a:rPr lang="nl-NL" altLang="en-US" smtClean="0"/>
              <a:t>SSNIP-test</a:t>
            </a:r>
          </a:p>
          <a:p>
            <a:pPr lvl="1" eaLnBrk="1" hangingPunct="1"/>
            <a:r>
              <a:rPr lang="nl-NL" altLang="en-US" smtClean="0"/>
              <a:t>Supply substitution (cross-elasticity of supply)</a:t>
            </a:r>
          </a:p>
          <a:p>
            <a:pPr lvl="2" eaLnBrk="1" hangingPunct="1"/>
            <a:r>
              <a:rPr lang="nl-NL" altLang="en-US" smtClean="0"/>
              <a:t>Of secondary importance</a:t>
            </a:r>
          </a:p>
          <a:p>
            <a:pPr lvl="2" eaLnBrk="1" hangingPunct="1"/>
            <a:r>
              <a:rPr lang="nl-NL" altLang="en-US" smtClean="0"/>
              <a:t>Heavy-handed tyres versus car and van tyres (</a:t>
            </a:r>
            <a:r>
              <a:rPr lang="nl-NL" altLang="en-US" i="1" smtClean="0"/>
              <a:t>Michelin</a:t>
            </a:r>
            <a:r>
              <a:rPr lang="nl-NL" altLang="en-US" smtClean="0"/>
              <a:t>)</a:t>
            </a:r>
          </a:p>
          <a:p>
            <a:pPr lvl="2" eaLnBrk="1" hangingPunct="1"/>
            <a:endParaRPr lang="nl-NL" altLang="en-US" smtClean="0"/>
          </a:p>
        </p:txBody>
      </p:sp>
      <p:sp>
        <p:nvSpPr>
          <p:cNvPr id="2" name="Slide Number Placeholder 1"/>
          <p:cNvSpPr>
            <a:spLocks noGrp="1"/>
          </p:cNvSpPr>
          <p:nvPr>
            <p:ph type="sldNum" sz="quarter" idx="12"/>
          </p:nvPr>
        </p:nvSpPr>
        <p:spPr/>
        <p:txBody>
          <a:bodyPr/>
          <a:lstStyle/>
          <a:p>
            <a:fld id="{AFC383FA-532C-4F17-B257-0E3ED9983715}" type="slidenum">
              <a:rPr lang="en-GB" smtClean="0"/>
              <a:t>165</a:t>
            </a:fld>
            <a:endParaRPr lang="en-GB"/>
          </a:p>
        </p:txBody>
      </p:sp>
    </p:spTree>
    <p:extLst>
      <p:ext uri="{BB962C8B-B14F-4D97-AF65-F5344CB8AC3E}">
        <p14:creationId xmlns:p14="http://schemas.microsoft.com/office/powerpoint/2010/main" val="7032553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p:txBody>
          <a:bodyPr/>
          <a:lstStyle/>
          <a:p>
            <a:pPr eaLnBrk="1" hangingPunct="1"/>
            <a:r>
              <a:rPr lang="nl-NL" altLang="en-US" dirty="0" smtClean="0"/>
              <a:t>Dominant economic position in a relevant market</a:t>
            </a:r>
          </a:p>
          <a:p>
            <a:pPr lvl="1" eaLnBrk="1" hangingPunct="1"/>
            <a:r>
              <a:rPr lang="nl-NL" altLang="en-US" dirty="0" smtClean="0"/>
              <a:t>Determination of relevant market</a:t>
            </a:r>
          </a:p>
          <a:p>
            <a:pPr lvl="2" eaLnBrk="1" hangingPunct="1"/>
            <a:r>
              <a:rPr lang="nl-NL" altLang="en-US" dirty="0" smtClean="0"/>
              <a:t>Product market</a:t>
            </a:r>
          </a:p>
          <a:p>
            <a:pPr lvl="2" eaLnBrk="1" hangingPunct="1"/>
            <a:r>
              <a:rPr lang="nl-NL" altLang="en-US" dirty="0" smtClean="0">
                <a:solidFill>
                  <a:srgbClr val="FF0000"/>
                </a:solidFill>
              </a:rPr>
              <a:t>Geographic market</a:t>
            </a:r>
          </a:p>
          <a:p>
            <a:pPr lvl="2" eaLnBrk="1" hangingPunct="1"/>
            <a:r>
              <a:rPr lang="nl-NL" altLang="en-US" dirty="0" smtClean="0">
                <a:solidFill>
                  <a:srgbClr val="FF0000"/>
                </a:solidFill>
              </a:rPr>
              <a:t>Temporal elements</a:t>
            </a:r>
          </a:p>
          <a:p>
            <a:pPr lvl="1" eaLnBrk="1" hangingPunct="1"/>
            <a:r>
              <a:rPr lang="nl-NL" altLang="en-US" dirty="0" smtClean="0"/>
              <a:t>Determination of dominance in that relevant market</a:t>
            </a:r>
          </a:p>
          <a:p>
            <a:pPr lvl="2" eaLnBrk="1" hangingPunct="1"/>
            <a:r>
              <a:rPr lang="nl-NL" altLang="en-US" dirty="0" smtClean="0"/>
              <a:t>Market shares</a:t>
            </a:r>
          </a:p>
          <a:p>
            <a:pPr lvl="2" eaLnBrk="1" hangingPunct="1"/>
            <a:r>
              <a:rPr lang="nl-NL" altLang="en-US" dirty="0" smtClean="0"/>
              <a:t>Other factors</a:t>
            </a:r>
          </a:p>
          <a:p>
            <a:pPr lvl="1" eaLnBrk="1" hangingPunct="1"/>
            <a:r>
              <a:rPr lang="nl-NL" altLang="en-US" dirty="0" smtClean="0"/>
              <a:t>Collective or joint dominance</a:t>
            </a:r>
          </a:p>
        </p:txBody>
      </p:sp>
      <p:sp>
        <p:nvSpPr>
          <p:cNvPr id="2" name="Slide Number Placeholder 1"/>
          <p:cNvSpPr>
            <a:spLocks noGrp="1"/>
          </p:cNvSpPr>
          <p:nvPr>
            <p:ph type="sldNum" sz="quarter" idx="12"/>
          </p:nvPr>
        </p:nvSpPr>
        <p:spPr/>
        <p:txBody>
          <a:bodyPr/>
          <a:lstStyle/>
          <a:p>
            <a:fld id="{AFC383FA-532C-4F17-B257-0E3ED9983715}" type="slidenum">
              <a:rPr lang="en-GB" smtClean="0"/>
              <a:t>166</a:t>
            </a:fld>
            <a:endParaRPr lang="en-GB"/>
          </a:p>
        </p:txBody>
      </p:sp>
    </p:spTree>
    <p:extLst>
      <p:ext uri="{BB962C8B-B14F-4D97-AF65-F5344CB8AC3E}">
        <p14:creationId xmlns:p14="http://schemas.microsoft.com/office/powerpoint/2010/main" val="91082139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p:txBody>
          <a:bodyPr rtlCol="0">
            <a:normAutofit/>
          </a:bodyPr>
          <a:lstStyle/>
          <a:p>
            <a:pPr>
              <a:defRPr/>
            </a:pPr>
            <a:r>
              <a:rPr lang="nl-NL" dirty="0" err="1" smtClean="0"/>
              <a:t>Geographic</a:t>
            </a:r>
            <a:r>
              <a:rPr lang="nl-NL" dirty="0" smtClean="0"/>
              <a:t> market</a:t>
            </a:r>
          </a:p>
          <a:p>
            <a:pPr lvl="1">
              <a:defRPr/>
            </a:pPr>
            <a:r>
              <a:rPr lang="nl-NL" sz="1500" dirty="0"/>
              <a:t>‘the area in </a:t>
            </a:r>
            <a:r>
              <a:rPr lang="nl-NL" sz="1500" dirty="0" err="1"/>
              <a:t>which</a:t>
            </a:r>
            <a:r>
              <a:rPr lang="nl-NL" sz="1500" dirty="0"/>
              <a:t> the </a:t>
            </a:r>
            <a:r>
              <a:rPr lang="nl-NL" sz="1500" dirty="0" err="1"/>
              <a:t>undertakings</a:t>
            </a:r>
            <a:r>
              <a:rPr lang="nl-NL" sz="1500" dirty="0"/>
              <a:t> </a:t>
            </a:r>
            <a:r>
              <a:rPr lang="nl-NL" sz="1500" dirty="0" err="1"/>
              <a:t>concerned</a:t>
            </a:r>
            <a:r>
              <a:rPr lang="nl-NL" sz="1500" dirty="0"/>
              <a:t> are </a:t>
            </a:r>
            <a:r>
              <a:rPr lang="nl-NL" sz="1500" dirty="0" err="1"/>
              <a:t>involved</a:t>
            </a:r>
            <a:r>
              <a:rPr lang="nl-NL" sz="1500" dirty="0"/>
              <a:t> in the </a:t>
            </a:r>
            <a:r>
              <a:rPr lang="nl-NL" sz="1500" dirty="0" err="1"/>
              <a:t>supply</a:t>
            </a:r>
            <a:r>
              <a:rPr lang="nl-NL" sz="1500" dirty="0"/>
              <a:t> and </a:t>
            </a:r>
            <a:r>
              <a:rPr lang="nl-NL" sz="1500" dirty="0" err="1"/>
              <a:t>demand</a:t>
            </a:r>
            <a:r>
              <a:rPr lang="nl-NL" sz="1500" dirty="0"/>
              <a:t> of </a:t>
            </a:r>
            <a:r>
              <a:rPr lang="nl-NL" sz="1500" dirty="0" err="1"/>
              <a:t>products</a:t>
            </a:r>
            <a:r>
              <a:rPr lang="nl-NL" sz="1500" dirty="0"/>
              <a:t> or services, in </a:t>
            </a:r>
            <a:r>
              <a:rPr lang="nl-NL" sz="1500" dirty="0" err="1"/>
              <a:t>which</a:t>
            </a:r>
            <a:r>
              <a:rPr lang="nl-NL" sz="1500" dirty="0"/>
              <a:t> the </a:t>
            </a:r>
            <a:r>
              <a:rPr lang="nl-NL" sz="1500" dirty="0" err="1"/>
              <a:t>conditions</a:t>
            </a:r>
            <a:r>
              <a:rPr lang="nl-NL" sz="1500" dirty="0"/>
              <a:t> of </a:t>
            </a:r>
            <a:r>
              <a:rPr lang="nl-NL" sz="1500" dirty="0" err="1"/>
              <a:t>competition</a:t>
            </a:r>
            <a:r>
              <a:rPr lang="nl-NL" sz="1500" dirty="0"/>
              <a:t> are </a:t>
            </a:r>
            <a:r>
              <a:rPr lang="nl-NL" sz="1500" dirty="0" err="1"/>
              <a:t>sufficiently</a:t>
            </a:r>
            <a:r>
              <a:rPr lang="nl-NL" sz="1500" dirty="0"/>
              <a:t> </a:t>
            </a:r>
            <a:r>
              <a:rPr lang="nl-NL" sz="1500" dirty="0" err="1"/>
              <a:t>homogenous</a:t>
            </a:r>
            <a:r>
              <a:rPr lang="nl-NL" sz="1500" dirty="0"/>
              <a:t> and </a:t>
            </a:r>
            <a:r>
              <a:rPr lang="nl-NL" sz="1500" dirty="0" err="1"/>
              <a:t>which</a:t>
            </a:r>
            <a:r>
              <a:rPr lang="nl-NL" sz="1500" dirty="0"/>
              <a:t> </a:t>
            </a:r>
            <a:r>
              <a:rPr lang="nl-NL" sz="1500" dirty="0" err="1"/>
              <a:t>can</a:t>
            </a:r>
            <a:r>
              <a:rPr lang="nl-NL" sz="1500" dirty="0"/>
              <a:t> </a:t>
            </a:r>
            <a:r>
              <a:rPr lang="nl-NL" sz="1500" dirty="0" err="1"/>
              <a:t>be</a:t>
            </a:r>
            <a:r>
              <a:rPr lang="nl-NL" sz="1500" dirty="0"/>
              <a:t> </a:t>
            </a:r>
            <a:r>
              <a:rPr lang="nl-NL" sz="1500" dirty="0" err="1"/>
              <a:t>distinguished</a:t>
            </a:r>
            <a:r>
              <a:rPr lang="nl-NL" sz="1500" dirty="0"/>
              <a:t> from </a:t>
            </a:r>
            <a:r>
              <a:rPr lang="nl-NL" sz="1500" dirty="0" err="1"/>
              <a:t>neighbouring</a:t>
            </a:r>
            <a:r>
              <a:rPr lang="nl-NL" sz="1500" dirty="0"/>
              <a:t> </a:t>
            </a:r>
            <a:r>
              <a:rPr lang="nl-NL" sz="1500" dirty="0" err="1"/>
              <a:t>areas</a:t>
            </a:r>
            <a:r>
              <a:rPr lang="nl-NL" sz="1500" dirty="0"/>
              <a:t> </a:t>
            </a:r>
            <a:r>
              <a:rPr lang="nl-NL" sz="1500" dirty="0" err="1"/>
              <a:t>because</a:t>
            </a:r>
            <a:r>
              <a:rPr lang="nl-NL" sz="1500" dirty="0"/>
              <a:t> the </a:t>
            </a:r>
            <a:r>
              <a:rPr lang="nl-NL" sz="1500" dirty="0" err="1"/>
              <a:t>conditions</a:t>
            </a:r>
            <a:r>
              <a:rPr lang="nl-NL" sz="1500" dirty="0"/>
              <a:t> of </a:t>
            </a:r>
            <a:r>
              <a:rPr lang="nl-NL" sz="1500" dirty="0" err="1"/>
              <a:t>competition</a:t>
            </a:r>
            <a:r>
              <a:rPr lang="nl-NL" sz="1500" dirty="0"/>
              <a:t> are </a:t>
            </a:r>
            <a:r>
              <a:rPr lang="nl-NL" sz="1500" dirty="0" err="1"/>
              <a:t>appreciably</a:t>
            </a:r>
            <a:r>
              <a:rPr lang="nl-NL" sz="1500" dirty="0"/>
              <a:t> different in </a:t>
            </a:r>
            <a:r>
              <a:rPr lang="nl-NL" sz="1500" dirty="0" err="1"/>
              <a:t>those</a:t>
            </a:r>
            <a:r>
              <a:rPr lang="nl-NL" sz="1500" dirty="0"/>
              <a:t> </a:t>
            </a:r>
            <a:r>
              <a:rPr lang="nl-NL" sz="1500" dirty="0" err="1"/>
              <a:t>areas</a:t>
            </a:r>
            <a:r>
              <a:rPr lang="nl-NL" sz="1500" dirty="0"/>
              <a:t>’</a:t>
            </a:r>
          </a:p>
          <a:p>
            <a:pPr lvl="1">
              <a:defRPr/>
            </a:pPr>
            <a:r>
              <a:rPr lang="nl-NL" sz="1500" dirty="0" err="1"/>
              <a:t>If</a:t>
            </a:r>
            <a:r>
              <a:rPr lang="nl-NL" sz="1500" dirty="0"/>
              <a:t> no </a:t>
            </a:r>
            <a:r>
              <a:rPr lang="nl-NL" sz="1500" dirty="0" err="1"/>
              <a:t>other</a:t>
            </a:r>
            <a:r>
              <a:rPr lang="nl-NL" sz="1500" dirty="0"/>
              <a:t> </a:t>
            </a:r>
            <a:r>
              <a:rPr lang="nl-NL" sz="1500" dirty="0" err="1"/>
              <a:t>evidence</a:t>
            </a:r>
            <a:r>
              <a:rPr lang="nl-NL" sz="1500" dirty="0"/>
              <a:t> </a:t>
            </a:r>
            <a:r>
              <a:rPr lang="nl-NL" sz="1500" dirty="0" err="1"/>
              <a:t>available</a:t>
            </a:r>
            <a:r>
              <a:rPr lang="nl-NL" sz="1500" dirty="0"/>
              <a:t>, EU </a:t>
            </a:r>
            <a:r>
              <a:rPr lang="nl-NL" sz="1500" dirty="0" err="1"/>
              <a:t>territory</a:t>
            </a:r>
            <a:r>
              <a:rPr lang="nl-NL" sz="1500" dirty="0"/>
              <a:t> </a:t>
            </a:r>
            <a:r>
              <a:rPr lang="nl-NL" sz="1500" dirty="0" err="1"/>
              <a:t>considered</a:t>
            </a:r>
            <a:r>
              <a:rPr lang="nl-NL" sz="1500" dirty="0"/>
              <a:t> relevant market</a:t>
            </a:r>
          </a:p>
          <a:p>
            <a:pPr lvl="1">
              <a:defRPr/>
            </a:pPr>
            <a:r>
              <a:rPr lang="nl-NL" sz="1500" dirty="0" err="1"/>
              <a:t>Can</a:t>
            </a:r>
            <a:r>
              <a:rPr lang="nl-NL" sz="1500" dirty="0"/>
              <a:t> </a:t>
            </a:r>
            <a:r>
              <a:rPr lang="nl-NL" sz="1500" dirty="0" err="1"/>
              <a:t>be</a:t>
            </a:r>
            <a:r>
              <a:rPr lang="nl-NL" sz="1500" dirty="0"/>
              <a:t> </a:t>
            </a:r>
            <a:r>
              <a:rPr lang="nl-NL" sz="1500" dirty="0" err="1"/>
              <a:t>one</a:t>
            </a:r>
            <a:r>
              <a:rPr lang="nl-NL" sz="1500" dirty="0"/>
              <a:t> Member State, or a part of </a:t>
            </a:r>
            <a:r>
              <a:rPr lang="nl-NL" sz="1500" dirty="0" err="1"/>
              <a:t>that</a:t>
            </a:r>
            <a:r>
              <a:rPr lang="nl-NL" sz="1500" dirty="0"/>
              <a:t> Member State</a:t>
            </a:r>
          </a:p>
          <a:p>
            <a:pPr lvl="1">
              <a:defRPr/>
            </a:pPr>
            <a:r>
              <a:rPr lang="nl-NL" sz="1500" dirty="0" err="1"/>
              <a:t>Geographic</a:t>
            </a:r>
            <a:r>
              <a:rPr lang="nl-NL" sz="1500" dirty="0"/>
              <a:t> </a:t>
            </a:r>
            <a:r>
              <a:rPr lang="nl-NL" sz="1500" dirty="0" err="1"/>
              <a:t>Substitution</a:t>
            </a:r>
            <a:r>
              <a:rPr lang="nl-NL" sz="1500" dirty="0"/>
              <a:t> Chain </a:t>
            </a:r>
            <a:r>
              <a:rPr lang="nl-NL" sz="1500" dirty="0" err="1"/>
              <a:t>Effects</a:t>
            </a:r>
            <a:r>
              <a:rPr lang="nl-NL" sz="1500" dirty="0"/>
              <a:t> (para 57 </a:t>
            </a:r>
            <a:r>
              <a:rPr lang="nl-NL" sz="1500" dirty="0" err="1"/>
              <a:t>Notice</a:t>
            </a:r>
            <a:r>
              <a:rPr lang="nl-NL" sz="1500" dirty="0"/>
              <a:t>)</a:t>
            </a:r>
          </a:p>
          <a:p>
            <a:pPr>
              <a:defRPr/>
            </a:pPr>
            <a:endParaRPr lang="nl-NL" dirty="0" smtClean="0"/>
          </a:p>
          <a:p>
            <a:pPr>
              <a:defRPr/>
            </a:pPr>
            <a:r>
              <a:rPr lang="nl-NL" dirty="0" err="1" smtClean="0"/>
              <a:t>Temporal</a:t>
            </a:r>
            <a:r>
              <a:rPr lang="nl-NL" dirty="0" smtClean="0"/>
              <a:t> factors</a:t>
            </a:r>
          </a:p>
          <a:p>
            <a:pPr lvl="1">
              <a:defRPr/>
            </a:pPr>
            <a:r>
              <a:rPr lang="nl-NL" dirty="0" err="1" smtClean="0"/>
              <a:t>Seasonal</a:t>
            </a:r>
            <a:r>
              <a:rPr lang="nl-NL" dirty="0" smtClean="0"/>
              <a:t> </a:t>
            </a:r>
            <a:r>
              <a:rPr lang="nl-NL" dirty="0" err="1" smtClean="0"/>
              <a:t>products</a:t>
            </a:r>
            <a:endParaRPr lang="nl-NL" dirty="0" smtClean="0"/>
          </a:p>
          <a:p>
            <a:pPr lvl="1">
              <a:defRPr/>
            </a:pPr>
            <a:r>
              <a:rPr lang="nl-NL" dirty="0" err="1" smtClean="0"/>
              <a:t>Shifts</a:t>
            </a:r>
            <a:r>
              <a:rPr lang="nl-NL" dirty="0" smtClean="0"/>
              <a:t> in </a:t>
            </a:r>
            <a:r>
              <a:rPr lang="nl-NL" dirty="0" err="1" smtClean="0"/>
              <a:t>dynamic</a:t>
            </a:r>
            <a:r>
              <a:rPr lang="nl-NL" dirty="0" smtClean="0"/>
              <a:t> market environment</a:t>
            </a:r>
            <a:endParaRPr lang="nl-NL" dirty="0"/>
          </a:p>
        </p:txBody>
      </p:sp>
      <p:sp>
        <p:nvSpPr>
          <p:cNvPr id="2" name="Slide Number Placeholder 1"/>
          <p:cNvSpPr>
            <a:spLocks noGrp="1"/>
          </p:cNvSpPr>
          <p:nvPr>
            <p:ph type="sldNum" sz="quarter" idx="12"/>
          </p:nvPr>
        </p:nvSpPr>
        <p:spPr/>
        <p:txBody>
          <a:bodyPr/>
          <a:lstStyle/>
          <a:p>
            <a:fld id="{AFC383FA-532C-4F17-B257-0E3ED9983715}" type="slidenum">
              <a:rPr lang="en-GB" smtClean="0"/>
              <a:t>167</a:t>
            </a:fld>
            <a:endParaRPr lang="en-GB"/>
          </a:p>
        </p:txBody>
      </p:sp>
    </p:spTree>
    <p:extLst>
      <p:ext uri="{BB962C8B-B14F-4D97-AF65-F5344CB8AC3E}">
        <p14:creationId xmlns:p14="http://schemas.microsoft.com/office/powerpoint/2010/main" val="26763110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Dominance</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smtClean="0"/>
              <a:t>United Brands v Commission</a:t>
            </a:r>
            <a:endParaRPr lang="en-GB" dirty="0"/>
          </a:p>
        </p:txBody>
      </p:sp>
      <p:pic>
        <p:nvPicPr>
          <p:cNvPr id="4" name="Picture 3" descr="See original image"/>
          <p:cNvPicPr/>
          <p:nvPr/>
        </p:nvPicPr>
        <p:blipFill>
          <a:blip r:embed="rId2">
            <a:extLst>
              <a:ext uri="{28A0092B-C50C-407E-A947-70E740481C1C}">
                <a14:useLocalDpi xmlns:a14="http://schemas.microsoft.com/office/drawing/2010/main" val="0"/>
              </a:ext>
            </a:extLst>
          </a:blip>
          <a:srcRect/>
          <a:stretch>
            <a:fillRect/>
          </a:stretch>
        </p:blipFill>
        <p:spPr bwMode="auto">
          <a:xfrm>
            <a:off x="2577230" y="2800055"/>
            <a:ext cx="4298633" cy="2861310"/>
          </a:xfrm>
          <a:prstGeom prst="rect">
            <a:avLst/>
          </a:prstGeom>
          <a:noFill/>
          <a:ln>
            <a:noFill/>
          </a:ln>
        </p:spPr>
      </p:pic>
      <p:sp>
        <p:nvSpPr>
          <p:cNvPr id="5" name="Slide Number Placeholder 4"/>
          <p:cNvSpPr>
            <a:spLocks noGrp="1"/>
          </p:cNvSpPr>
          <p:nvPr>
            <p:ph type="sldNum" sz="quarter" idx="12"/>
          </p:nvPr>
        </p:nvSpPr>
        <p:spPr/>
        <p:txBody>
          <a:bodyPr/>
          <a:lstStyle/>
          <a:p>
            <a:fld id="{AFC383FA-532C-4F17-B257-0E3ED9983715}" type="slidenum">
              <a:rPr lang="en-GB" smtClean="0"/>
              <a:t>168</a:t>
            </a:fld>
            <a:endParaRPr lang="en-GB"/>
          </a:p>
        </p:txBody>
      </p:sp>
    </p:spTree>
    <p:extLst>
      <p:ext uri="{BB962C8B-B14F-4D97-AF65-F5344CB8AC3E}">
        <p14:creationId xmlns:p14="http://schemas.microsoft.com/office/powerpoint/2010/main" val="247913909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Dominance</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smtClean="0"/>
              <a:t>United Brands v Commission</a:t>
            </a:r>
          </a:p>
          <a:p>
            <a:pPr lvl="1"/>
            <a:r>
              <a:rPr lang="fr-BE" dirty="0" smtClean="0"/>
              <a:t>Para 22: </a:t>
            </a:r>
            <a:r>
              <a:rPr lang="fr-BE" dirty="0" err="1" smtClean="0"/>
              <a:t>special</a:t>
            </a:r>
            <a:r>
              <a:rPr lang="fr-BE" dirty="0" smtClean="0"/>
              <a:t> </a:t>
            </a:r>
            <a:r>
              <a:rPr lang="fr-BE" dirty="0" err="1" smtClean="0"/>
              <a:t>features</a:t>
            </a:r>
            <a:r>
              <a:rPr lang="fr-BE" dirty="0" smtClean="0"/>
              <a:t> </a:t>
            </a:r>
            <a:r>
              <a:rPr lang="fr-BE" dirty="0" err="1" smtClean="0"/>
              <a:t>distinguishing</a:t>
            </a:r>
            <a:r>
              <a:rPr lang="fr-BE" dirty="0" smtClean="0"/>
              <a:t> bananas </a:t>
            </a:r>
            <a:r>
              <a:rPr lang="fr-BE" dirty="0" err="1" smtClean="0"/>
              <a:t>from</a:t>
            </a:r>
            <a:r>
              <a:rPr lang="fr-BE" dirty="0" smtClean="0"/>
              <a:t> </a:t>
            </a:r>
            <a:r>
              <a:rPr lang="fr-BE" dirty="0" err="1" smtClean="0"/>
              <a:t>other</a:t>
            </a:r>
            <a:r>
              <a:rPr lang="fr-BE" dirty="0" smtClean="0"/>
              <a:t> fruits, </a:t>
            </a:r>
            <a:r>
              <a:rPr lang="fr-BE" dirty="0" err="1" smtClean="0"/>
              <a:t>limiting</a:t>
            </a:r>
            <a:r>
              <a:rPr lang="fr-BE" dirty="0" smtClean="0"/>
              <a:t> </a:t>
            </a:r>
            <a:r>
              <a:rPr lang="fr-BE" dirty="0" err="1" smtClean="0"/>
              <a:t>its</a:t>
            </a:r>
            <a:r>
              <a:rPr lang="fr-BE" dirty="0" smtClean="0"/>
              <a:t> </a:t>
            </a:r>
            <a:r>
              <a:rPr lang="fr-BE" dirty="0" err="1" smtClean="0"/>
              <a:t>interchangeability</a:t>
            </a:r>
            <a:r>
              <a:rPr lang="fr-BE" dirty="0" smtClean="0"/>
              <a:t> </a:t>
            </a:r>
            <a:r>
              <a:rPr lang="fr-BE" dirty="0" err="1" smtClean="0"/>
              <a:t>with</a:t>
            </a:r>
            <a:r>
              <a:rPr lang="fr-BE" dirty="0" smtClean="0"/>
              <a:t> </a:t>
            </a:r>
            <a:r>
              <a:rPr lang="fr-BE" dirty="0" err="1" smtClean="0"/>
              <a:t>those</a:t>
            </a:r>
            <a:r>
              <a:rPr lang="fr-BE" dirty="0" smtClean="0"/>
              <a:t> </a:t>
            </a:r>
            <a:r>
              <a:rPr lang="fr-BE" dirty="0" err="1" smtClean="0"/>
              <a:t>other</a:t>
            </a:r>
            <a:r>
              <a:rPr lang="fr-BE" dirty="0" smtClean="0"/>
              <a:t> fruits…</a:t>
            </a:r>
          </a:p>
          <a:p>
            <a:pPr lvl="1"/>
            <a:endParaRPr lang="fr-BE" dirty="0"/>
          </a:p>
          <a:p>
            <a:pPr lvl="1"/>
            <a:r>
              <a:rPr lang="fr-BE" dirty="0" smtClean="0"/>
              <a:t>Para 31: The banana has certain </a:t>
            </a:r>
            <a:r>
              <a:rPr lang="fr-BE" dirty="0" err="1" smtClean="0"/>
              <a:t>characteristics</a:t>
            </a:r>
            <a:r>
              <a:rPr lang="fr-BE" dirty="0" smtClean="0"/>
              <a:t>, </a:t>
            </a:r>
            <a:r>
              <a:rPr lang="fr-BE" dirty="0" err="1" smtClean="0"/>
              <a:t>appearance</a:t>
            </a:r>
            <a:r>
              <a:rPr lang="fr-BE" dirty="0" smtClean="0"/>
              <a:t>, taste, </a:t>
            </a:r>
            <a:r>
              <a:rPr lang="fr-BE" dirty="0" err="1" smtClean="0"/>
              <a:t>softness</a:t>
            </a:r>
            <a:r>
              <a:rPr lang="fr-BE" dirty="0" smtClean="0"/>
              <a:t>, </a:t>
            </a:r>
            <a:r>
              <a:rPr lang="fr-BE" dirty="0" err="1" smtClean="0"/>
              <a:t>seedlessness</a:t>
            </a:r>
            <a:r>
              <a:rPr lang="fr-BE" dirty="0" smtClean="0"/>
              <a:t>, </a:t>
            </a:r>
            <a:r>
              <a:rPr lang="fr-BE" dirty="0" err="1" smtClean="0"/>
              <a:t>easy</a:t>
            </a:r>
            <a:r>
              <a:rPr lang="fr-BE" dirty="0" smtClean="0"/>
              <a:t> handling, a constant </a:t>
            </a:r>
            <a:r>
              <a:rPr lang="fr-BE" dirty="0" err="1" smtClean="0"/>
              <a:t>level</a:t>
            </a:r>
            <a:r>
              <a:rPr lang="fr-BE" dirty="0" smtClean="0"/>
              <a:t> of production </a:t>
            </a:r>
            <a:r>
              <a:rPr lang="fr-BE" dirty="0" err="1" smtClean="0"/>
              <a:t>which</a:t>
            </a:r>
            <a:r>
              <a:rPr lang="fr-BE" dirty="0" smtClean="0"/>
              <a:t> </a:t>
            </a:r>
            <a:r>
              <a:rPr lang="fr-BE" dirty="0" err="1" smtClean="0"/>
              <a:t>enable</a:t>
            </a:r>
            <a:r>
              <a:rPr lang="fr-BE" dirty="0" smtClean="0"/>
              <a:t> </a:t>
            </a:r>
            <a:r>
              <a:rPr lang="fr-BE" dirty="0" err="1" smtClean="0"/>
              <a:t>it</a:t>
            </a:r>
            <a:r>
              <a:rPr lang="fr-BE" dirty="0" smtClean="0"/>
              <a:t> to </a:t>
            </a:r>
            <a:r>
              <a:rPr lang="fr-BE" dirty="0" err="1" smtClean="0"/>
              <a:t>satisfy</a:t>
            </a:r>
            <a:r>
              <a:rPr lang="fr-BE" dirty="0" smtClean="0"/>
              <a:t> the </a:t>
            </a:r>
            <a:r>
              <a:rPr lang="fr-BE" dirty="0" err="1" smtClean="0"/>
              <a:t>needs</a:t>
            </a:r>
            <a:r>
              <a:rPr lang="fr-BE" dirty="0" smtClean="0"/>
              <a:t> of an important section of the population </a:t>
            </a:r>
            <a:r>
              <a:rPr lang="fr-BE" dirty="0" err="1" smtClean="0"/>
              <a:t>consisting</a:t>
            </a:r>
            <a:r>
              <a:rPr lang="fr-BE" dirty="0" smtClean="0"/>
              <a:t> of the </a:t>
            </a:r>
            <a:r>
              <a:rPr lang="fr-BE" dirty="0" err="1" smtClean="0"/>
              <a:t>very</a:t>
            </a:r>
            <a:r>
              <a:rPr lang="fr-BE" dirty="0" smtClean="0"/>
              <a:t> </a:t>
            </a:r>
            <a:r>
              <a:rPr lang="fr-BE" dirty="0" err="1" smtClean="0"/>
              <a:t>young</a:t>
            </a:r>
            <a:r>
              <a:rPr lang="fr-BE" dirty="0" smtClean="0"/>
              <a:t>, the </a:t>
            </a:r>
            <a:r>
              <a:rPr lang="fr-BE" dirty="0" err="1" smtClean="0"/>
              <a:t>old</a:t>
            </a:r>
            <a:r>
              <a:rPr lang="fr-BE" dirty="0" smtClean="0"/>
              <a:t> and the </a:t>
            </a:r>
            <a:r>
              <a:rPr lang="fr-BE" dirty="0" err="1" smtClean="0"/>
              <a:t>sick</a:t>
            </a:r>
            <a:endParaRPr lang="en-GB" dirty="0"/>
          </a:p>
        </p:txBody>
      </p:sp>
      <p:sp>
        <p:nvSpPr>
          <p:cNvPr id="4" name="Slide Number Placeholder 3"/>
          <p:cNvSpPr>
            <a:spLocks noGrp="1"/>
          </p:cNvSpPr>
          <p:nvPr>
            <p:ph type="sldNum" sz="quarter" idx="12"/>
          </p:nvPr>
        </p:nvSpPr>
        <p:spPr/>
        <p:txBody>
          <a:bodyPr/>
          <a:lstStyle/>
          <a:p>
            <a:fld id="{AFC383FA-532C-4F17-B257-0E3ED9983715}" type="slidenum">
              <a:rPr lang="en-GB" smtClean="0"/>
              <a:t>169</a:t>
            </a:fld>
            <a:endParaRPr lang="en-GB"/>
          </a:p>
        </p:txBody>
      </p:sp>
    </p:spTree>
    <p:extLst>
      <p:ext uri="{BB962C8B-B14F-4D97-AF65-F5344CB8AC3E}">
        <p14:creationId xmlns:p14="http://schemas.microsoft.com/office/powerpoint/2010/main" val="3820941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nl-NL" altLang="nl-NL" smtClean="0"/>
              <a:t>Competition Law</a:t>
            </a:r>
          </a:p>
        </p:txBody>
      </p:sp>
      <p:sp>
        <p:nvSpPr>
          <p:cNvPr id="12291" name="Content Placeholder 2"/>
          <p:cNvSpPr>
            <a:spLocks noGrp="1"/>
          </p:cNvSpPr>
          <p:nvPr>
            <p:ph idx="1"/>
          </p:nvPr>
        </p:nvSpPr>
        <p:spPr/>
        <p:txBody>
          <a:bodyPr/>
          <a:lstStyle/>
          <a:p>
            <a:pPr lvl="1" eaLnBrk="1" hangingPunct="1"/>
            <a:r>
              <a:rPr lang="nl-NL" altLang="nl-NL" dirty="0" smtClean="0"/>
              <a:t>Law as an instrument of market regulation</a:t>
            </a:r>
          </a:p>
          <a:p>
            <a:pPr lvl="2" eaLnBrk="1" hangingPunct="1"/>
            <a:r>
              <a:rPr lang="nl-NL" altLang="nl-NL" dirty="0" smtClean="0">
                <a:latin typeface="Arial" panose="020B0604020202020204" pitchFamily="34" charset="0"/>
              </a:rPr>
              <a:t>Ensuring undistorted competition</a:t>
            </a:r>
          </a:p>
          <a:p>
            <a:pPr lvl="1" eaLnBrk="1" hangingPunct="1"/>
            <a:endParaRPr lang="nl-NL" altLang="nl-NL" dirty="0" smtClean="0"/>
          </a:p>
          <a:p>
            <a:pPr lvl="1" eaLnBrk="1" hangingPunct="1"/>
            <a:endParaRPr lang="nl-NL" altLang="nl-NL" dirty="0"/>
          </a:p>
          <a:p>
            <a:pPr lvl="1" eaLnBrk="1" hangingPunct="1"/>
            <a:r>
              <a:rPr lang="nl-NL" altLang="nl-NL" dirty="0" smtClean="0"/>
              <a:t>Law as an instrument of economic policy</a:t>
            </a:r>
          </a:p>
          <a:p>
            <a:pPr lvl="2"/>
            <a:r>
              <a:rPr lang="nl-NL" altLang="nl-NL" dirty="0">
                <a:latin typeface="Arial" panose="020B0604020202020204" pitchFamily="34" charset="0"/>
              </a:rPr>
              <a:t>Go beyond undistorted competition</a:t>
            </a:r>
          </a:p>
          <a:p>
            <a:pPr lvl="3"/>
            <a:r>
              <a:rPr lang="nl-NL" altLang="nl-NL" i="1" dirty="0">
                <a:latin typeface="Arial" panose="020B0604020202020204" pitchFamily="34" charset="0"/>
              </a:rPr>
              <a:t>Towards workable competition</a:t>
            </a:r>
          </a:p>
          <a:p>
            <a:pPr lvl="2" eaLnBrk="1" hangingPunct="1"/>
            <a:r>
              <a:rPr lang="nl-NL" altLang="nl-NL" dirty="0" smtClean="0">
                <a:latin typeface="Arial" panose="020B0604020202020204" pitchFamily="34" charset="0"/>
              </a:rPr>
              <a:t>Containing economic power</a:t>
            </a:r>
          </a:p>
          <a:p>
            <a:pPr lvl="2" eaLnBrk="1" hangingPunct="1"/>
            <a:r>
              <a:rPr lang="nl-NL" altLang="nl-NL" dirty="0" smtClean="0">
                <a:latin typeface="Arial" panose="020B0604020202020204" pitchFamily="34" charset="0"/>
              </a:rPr>
              <a:t>Balancing private economic initiatives and state intervention</a:t>
            </a:r>
          </a:p>
        </p:txBody>
      </p:sp>
      <p:sp>
        <p:nvSpPr>
          <p:cNvPr id="2" name="Slide Number Placeholder 1"/>
          <p:cNvSpPr>
            <a:spLocks noGrp="1"/>
          </p:cNvSpPr>
          <p:nvPr>
            <p:ph type="sldNum" sz="quarter" idx="12"/>
          </p:nvPr>
        </p:nvSpPr>
        <p:spPr/>
        <p:txBody>
          <a:bodyPr/>
          <a:lstStyle/>
          <a:p>
            <a:fld id="{FE9A9529-9AF4-4E30-B728-268296170A83}" type="slidenum">
              <a:rPr lang="en-GB" smtClean="0"/>
              <a:t>17</a:t>
            </a:fld>
            <a:endParaRPr lang="en-GB"/>
          </a:p>
        </p:txBody>
      </p:sp>
    </p:spTree>
    <p:extLst>
      <p:ext uri="{BB962C8B-B14F-4D97-AF65-F5344CB8AC3E}">
        <p14:creationId xmlns:p14="http://schemas.microsoft.com/office/powerpoint/2010/main" val="101286586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p:txBody>
          <a:bodyPr/>
          <a:lstStyle/>
          <a:p>
            <a:pPr eaLnBrk="1" hangingPunct="1"/>
            <a:r>
              <a:rPr lang="nl-NL" altLang="en-US" dirty="0" smtClean="0"/>
              <a:t>Dominant economic position in a relevant market</a:t>
            </a:r>
          </a:p>
          <a:p>
            <a:pPr lvl="1" eaLnBrk="1" hangingPunct="1"/>
            <a:r>
              <a:rPr lang="nl-NL" altLang="en-US" dirty="0" smtClean="0"/>
              <a:t>Determination of relevant market</a:t>
            </a:r>
          </a:p>
          <a:p>
            <a:pPr lvl="2" eaLnBrk="1" hangingPunct="1"/>
            <a:r>
              <a:rPr lang="nl-NL" altLang="en-US" dirty="0" smtClean="0"/>
              <a:t>Product market</a:t>
            </a:r>
          </a:p>
          <a:p>
            <a:pPr lvl="2" eaLnBrk="1" hangingPunct="1"/>
            <a:r>
              <a:rPr lang="nl-NL" altLang="en-US" dirty="0" smtClean="0"/>
              <a:t>Geographic market</a:t>
            </a:r>
          </a:p>
          <a:p>
            <a:pPr lvl="2" eaLnBrk="1" hangingPunct="1"/>
            <a:r>
              <a:rPr lang="nl-NL" altLang="en-US" dirty="0" smtClean="0"/>
              <a:t>Temporal elements</a:t>
            </a:r>
          </a:p>
          <a:p>
            <a:pPr lvl="1" eaLnBrk="1" hangingPunct="1"/>
            <a:r>
              <a:rPr lang="nl-NL" altLang="en-US" dirty="0" smtClean="0">
                <a:solidFill>
                  <a:srgbClr val="FF0000"/>
                </a:solidFill>
              </a:rPr>
              <a:t>Determination of dominance in that relevant market</a:t>
            </a:r>
          </a:p>
          <a:p>
            <a:pPr lvl="2" eaLnBrk="1" hangingPunct="1"/>
            <a:r>
              <a:rPr lang="nl-NL" altLang="en-US" dirty="0" smtClean="0"/>
              <a:t>Market shares</a:t>
            </a:r>
          </a:p>
          <a:p>
            <a:pPr lvl="2" eaLnBrk="1" hangingPunct="1"/>
            <a:r>
              <a:rPr lang="nl-NL" altLang="en-US" dirty="0" smtClean="0"/>
              <a:t>Other factors</a:t>
            </a:r>
          </a:p>
          <a:p>
            <a:pPr lvl="1" eaLnBrk="1" hangingPunct="1"/>
            <a:r>
              <a:rPr lang="nl-NL" altLang="en-US" dirty="0" smtClean="0"/>
              <a:t>Collective or joint dominance</a:t>
            </a:r>
          </a:p>
        </p:txBody>
      </p:sp>
      <p:sp>
        <p:nvSpPr>
          <p:cNvPr id="2" name="Slide Number Placeholder 1"/>
          <p:cNvSpPr>
            <a:spLocks noGrp="1"/>
          </p:cNvSpPr>
          <p:nvPr>
            <p:ph type="sldNum" sz="quarter" idx="12"/>
          </p:nvPr>
        </p:nvSpPr>
        <p:spPr/>
        <p:txBody>
          <a:bodyPr/>
          <a:lstStyle/>
          <a:p>
            <a:fld id="{AFC383FA-532C-4F17-B257-0E3ED9983715}" type="slidenum">
              <a:rPr lang="en-GB" smtClean="0"/>
              <a:t>170</a:t>
            </a:fld>
            <a:endParaRPr lang="en-GB"/>
          </a:p>
        </p:txBody>
      </p:sp>
    </p:spTree>
    <p:extLst>
      <p:ext uri="{BB962C8B-B14F-4D97-AF65-F5344CB8AC3E}">
        <p14:creationId xmlns:p14="http://schemas.microsoft.com/office/powerpoint/2010/main" val="202658344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Dominance</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smtClean="0"/>
              <a:t>United Brands v Commission, </a:t>
            </a:r>
            <a:r>
              <a:rPr lang="fr-BE" dirty="0" smtClean="0"/>
              <a:t>para 58 and 108</a:t>
            </a:r>
            <a:endParaRPr lang="en-GB" dirty="0"/>
          </a:p>
        </p:txBody>
      </p:sp>
      <p:pic>
        <p:nvPicPr>
          <p:cNvPr id="4" name="Picture 3" descr="See original image"/>
          <p:cNvPicPr/>
          <p:nvPr/>
        </p:nvPicPr>
        <p:blipFill>
          <a:blip r:embed="rId2">
            <a:extLst>
              <a:ext uri="{28A0092B-C50C-407E-A947-70E740481C1C}">
                <a14:useLocalDpi xmlns:a14="http://schemas.microsoft.com/office/drawing/2010/main" val="0"/>
              </a:ext>
            </a:extLst>
          </a:blip>
          <a:srcRect/>
          <a:stretch>
            <a:fillRect/>
          </a:stretch>
        </p:blipFill>
        <p:spPr bwMode="auto">
          <a:xfrm>
            <a:off x="2577230" y="2800055"/>
            <a:ext cx="4298633" cy="2861310"/>
          </a:xfrm>
          <a:prstGeom prst="rect">
            <a:avLst/>
          </a:prstGeom>
          <a:noFill/>
          <a:ln>
            <a:noFill/>
          </a:ln>
        </p:spPr>
      </p:pic>
      <p:sp>
        <p:nvSpPr>
          <p:cNvPr id="5" name="Slide Number Placeholder 4"/>
          <p:cNvSpPr>
            <a:spLocks noGrp="1"/>
          </p:cNvSpPr>
          <p:nvPr>
            <p:ph type="sldNum" sz="quarter" idx="12"/>
          </p:nvPr>
        </p:nvSpPr>
        <p:spPr/>
        <p:txBody>
          <a:bodyPr/>
          <a:lstStyle/>
          <a:p>
            <a:fld id="{AFC383FA-532C-4F17-B257-0E3ED9983715}" type="slidenum">
              <a:rPr lang="en-GB" smtClean="0"/>
              <a:t>171</a:t>
            </a:fld>
            <a:endParaRPr lang="en-GB"/>
          </a:p>
        </p:txBody>
      </p:sp>
    </p:spTree>
    <p:extLst>
      <p:ext uri="{BB962C8B-B14F-4D97-AF65-F5344CB8AC3E}">
        <p14:creationId xmlns:p14="http://schemas.microsoft.com/office/powerpoint/2010/main" val="89707698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Dominance</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smtClean="0"/>
              <a:t>Hoffmann-La Roche v Commission</a:t>
            </a:r>
            <a:endParaRPr lang="en-GB" i="1" dirty="0"/>
          </a:p>
        </p:txBody>
      </p:sp>
      <p:pic>
        <p:nvPicPr>
          <p:cNvPr id="4" name="Picture 3" descr="See original image"/>
          <p:cNvPicPr/>
          <p:nvPr/>
        </p:nvPicPr>
        <p:blipFill>
          <a:blip r:embed="rId2">
            <a:extLst>
              <a:ext uri="{28A0092B-C50C-407E-A947-70E740481C1C}">
                <a14:useLocalDpi xmlns:a14="http://schemas.microsoft.com/office/drawing/2010/main" val="0"/>
              </a:ext>
            </a:extLst>
          </a:blip>
          <a:srcRect/>
          <a:stretch>
            <a:fillRect/>
          </a:stretch>
        </p:blipFill>
        <p:spPr bwMode="auto">
          <a:xfrm>
            <a:off x="3016926" y="3054355"/>
            <a:ext cx="3264694" cy="2178844"/>
          </a:xfrm>
          <a:prstGeom prst="rect">
            <a:avLst/>
          </a:prstGeom>
          <a:noFill/>
          <a:ln>
            <a:noFill/>
          </a:ln>
        </p:spPr>
      </p:pic>
      <p:sp>
        <p:nvSpPr>
          <p:cNvPr id="5" name="Slide Number Placeholder 4"/>
          <p:cNvSpPr>
            <a:spLocks noGrp="1"/>
          </p:cNvSpPr>
          <p:nvPr>
            <p:ph type="sldNum" sz="quarter" idx="12"/>
          </p:nvPr>
        </p:nvSpPr>
        <p:spPr/>
        <p:txBody>
          <a:bodyPr/>
          <a:lstStyle/>
          <a:p>
            <a:fld id="{AFC383FA-532C-4F17-B257-0E3ED9983715}" type="slidenum">
              <a:rPr lang="en-GB" smtClean="0"/>
              <a:t>172</a:t>
            </a:fld>
            <a:endParaRPr lang="en-GB"/>
          </a:p>
        </p:txBody>
      </p:sp>
    </p:spTree>
    <p:extLst>
      <p:ext uri="{BB962C8B-B14F-4D97-AF65-F5344CB8AC3E}">
        <p14:creationId xmlns:p14="http://schemas.microsoft.com/office/powerpoint/2010/main" val="15643526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a:xfrm>
            <a:off x="1547812" y="1754981"/>
            <a:ext cx="6101954" cy="3980142"/>
          </a:xfrm>
        </p:spPr>
        <p:txBody>
          <a:bodyPr rtlCol="0">
            <a:normAutofit fontScale="85000" lnSpcReduction="20000"/>
          </a:bodyPr>
          <a:lstStyle/>
          <a:p>
            <a:pPr>
              <a:defRPr/>
            </a:pPr>
            <a:r>
              <a:rPr lang="nl-NL" dirty="0" smtClean="0"/>
              <a:t>Market share</a:t>
            </a:r>
          </a:p>
          <a:p>
            <a:pPr lvl="1">
              <a:defRPr/>
            </a:pPr>
            <a:r>
              <a:rPr lang="nl-NL" dirty="0" err="1"/>
              <a:t>Calculated</a:t>
            </a:r>
            <a:r>
              <a:rPr lang="nl-NL" dirty="0"/>
              <a:t> </a:t>
            </a:r>
            <a:r>
              <a:rPr lang="nl-NL" dirty="0" err="1"/>
              <a:t>within</a:t>
            </a:r>
            <a:r>
              <a:rPr lang="nl-NL" dirty="0"/>
              <a:t> relevant market</a:t>
            </a:r>
          </a:p>
          <a:p>
            <a:pPr lvl="1">
              <a:defRPr/>
            </a:pPr>
            <a:r>
              <a:rPr lang="nl-NL" dirty="0"/>
              <a:t>&gt; 50% </a:t>
            </a:r>
            <a:r>
              <a:rPr lang="nl-NL" dirty="0" err="1"/>
              <a:t>presumption</a:t>
            </a:r>
            <a:r>
              <a:rPr lang="nl-NL" dirty="0"/>
              <a:t> of </a:t>
            </a:r>
            <a:r>
              <a:rPr lang="nl-NL" dirty="0" err="1"/>
              <a:t>dominance</a:t>
            </a:r>
            <a:r>
              <a:rPr lang="nl-NL" dirty="0"/>
              <a:t> (form-</a:t>
            </a:r>
            <a:r>
              <a:rPr lang="nl-NL" dirty="0" err="1"/>
              <a:t>based</a:t>
            </a:r>
            <a:r>
              <a:rPr lang="nl-NL" dirty="0"/>
              <a:t>)</a:t>
            </a:r>
          </a:p>
          <a:p>
            <a:pPr lvl="2">
              <a:defRPr/>
            </a:pPr>
            <a:r>
              <a:rPr lang="nl-NL" dirty="0" err="1"/>
              <a:t>Dominance</a:t>
            </a:r>
            <a:r>
              <a:rPr lang="nl-NL" dirty="0"/>
              <a:t> v. monopoly</a:t>
            </a:r>
          </a:p>
          <a:p>
            <a:pPr lvl="1">
              <a:defRPr/>
            </a:pPr>
            <a:r>
              <a:rPr lang="nl-NL" dirty="0"/>
              <a:t>40-50%: </a:t>
            </a:r>
            <a:r>
              <a:rPr lang="nl-NL" dirty="0" err="1"/>
              <a:t>still</a:t>
            </a:r>
            <a:r>
              <a:rPr lang="nl-NL" dirty="0"/>
              <a:t> </a:t>
            </a:r>
            <a:r>
              <a:rPr lang="nl-NL" dirty="0" err="1"/>
              <a:t>presumed</a:t>
            </a:r>
            <a:r>
              <a:rPr lang="nl-NL" dirty="0"/>
              <a:t> dominant, but </a:t>
            </a:r>
            <a:r>
              <a:rPr lang="nl-NL" dirty="0" err="1"/>
              <a:t>depends</a:t>
            </a:r>
            <a:r>
              <a:rPr lang="nl-NL" dirty="0"/>
              <a:t> on market </a:t>
            </a:r>
            <a:r>
              <a:rPr lang="nl-NL" dirty="0" err="1"/>
              <a:t>structure</a:t>
            </a:r>
            <a:endParaRPr lang="nl-NL" dirty="0"/>
          </a:p>
          <a:p>
            <a:pPr lvl="1">
              <a:defRPr/>
            </a:pPr>
            <a:r>
              <a:rPr lang="nl-NL" dirty="0"/>
              <a:t>&lt; 40%: case </a:t>
            </a:r>
            <a:r>
              <a:rPr lang="nl-NL" dirty="0" err="1"/>
              <a:t>by</a:t>
            </a:r>
            <a:r>
              <a:rPr lang="nl-NL" dirty="0"/>
              <a:t> case market </a:t>
            </a:r>
            <a:r>
              <a:rPr lang="nl-NL" dirty="0" err="1"/>
              <a:t>structure</a:t>
            </a:r>
            <a:r>
              <a:rPr lang="nl-NL" dirty="0"/>
              <a:t> assessment</a:t>
            </a:r>
          </a:p>
          <a:p>
            <a:pPr lvl="1">
              <a:defRPr/>
            </a:pPr>
            <a:r>
              <a:rPr lang="nl-NL" dirty="0"/>
              <a:t>Even </a:t>
            </a:r>
            <a:r>
              <a:rPr lang="nl-NL" dirty="0" err="1"/>
              <a:t>when</a:t>
            </a:r>
            <a:r>
              <a:rPr lang="nl-NL" dirty="0"/>
              <a:t> market share is </a:t>
            </a:r>
            <a:r>
              <a:rPr lang="nl-NL" dirty="0" err="1"/>
              <a:t>declining</a:t>
            </a:r>
            <a:r>
              <a:rPr lang="nl-NL" dirty="0"/>
              <a:t> </a:t>
            </a:r>
            <a:r>
              <a:rPr lang="nl-NL" i="1" dirty="0"/>
              <a:t>(British Airways)</a:t>
            </a:r>
            <a:endParaRPr lang="nl-NL" dirty="0"/>
          </a:p>
          <a:p>
            <a:pPr>
              <a:defRPr/>
            </a:pPr>
            <a:r>
              <a:rPr lang="nl-NL" dirty="0" err="1" smtClean="0"/>
              <a:t>Other</a:t>
            </a:r>
            <a:r>
              <a:rPr lang="nl-NL" dirty="0" smtClean="0"/>
              <a:t> factors</a:t>
            </a:r>
          </a:p>
          <a:p>
            <a:pPr lvl="1">
              <a:defRPr/>
            </a:pPr>
            <a:r>
              <a:rPr lang="nl-NL" sz="1500" dirty="0"/>
              <a:t>Brand name</a:t>
            </a:r>
          </a:p>
          <a:p>
            <a:pPr lvl="1">
              <a:defRPr/>
            </a:pPr>
            <a:r>
              <a:rPr lang="nl-NL" sz="1500" dirty="0" err="1"/>
              <a:t>Strength</a:t>
            </a:r>
            <a:r>
              <a:rPr lang="nl-NL" sz="1500" dirty="0"/>
              <a:t> of </a:t>
            </a:r>
            <a:r>
              <a:rPr lang="nl-NL" sz="1500" dirty="0" err="1"/>
              <a:t>competitors</a:t>
            </a:r>
            <a:r>
              <a:rPr lang="nl-NL" sz="1500" dirty="0"/>
              <a:t> in the market or </a:t>
            </a:r>
            <a:r>
              <a:rPr lang="nl-NL" sz="1500" dirty="0" err="1"/>
              <a:t>bargaining</a:t>
            </a:r>
            <a:r>
              <a:rPr lang="nl-NL" sz="1500" dirty="0"/>
              <a:t> </a:t>
            </a:r>
            <a:r>
              <a:rPr lang="nl-NL" sz="1500" dirty="0" err="1"/>
              <a:t>strength</a:t>
            </a:r>
            <a:r>
              <a:rPr lang="nl-NL" sz="1500" dirty="0"/>
              <a:t> of </a:t>
            </a:r>
            <a:r>
              <a:rPr lang="nl-NL" sz="1500" dirty="0" err="1"/>
              <a:t>customers</a:t>
            </a:r>
            <a:r>
              <a:rPr lang="nl-NL" sz="1500" dirty="0"/>
              <a:t> (</a:t>
            </a:r>
            <a:r>
              <a:rPr lang="nl-NL" sz="1500" dirty="0" err="1"/>
              <a:t>countervailing</a:t>
            </a:r>
            <a:r>
              <a:rPr lang="nl-NL" sz="1500" dirty="0"/>
              <a:t> </a:t>
            </a:r>
            <a:r>
              <a:rPr lang="nl-NL" sz="1500" dirty="0" err="1"/>
              <a:t>buyer</a:t>
            </a:r>
            <a:r>
              <a:rPr lang="nl-NL" sz="1500" dirty="0"/>
              <a:t> power, </a:t>
            </a:r>
            <a:r>
              <a:rPr lang="nl-NL" sz="1500" i="1" dirty="0"/>
              <a:t>Irish Sugar</a:t>
            </a:r>
            <a:r>
              <a:rPr lang="nl-NL" sz="1500" dirty="0"/>
              <a:t>)</a:t>
            </a:r>
          </a:p>
          <a:p>
            <a:pPr lvl="1">
              <a:defRPr/>
            </a:pPr>
            <a:r>
              <a:rPr lang="nl-NL" sz="1500" dirty="0"/>
              <a:t>Ability to raise prices above and beyond normal competitive level (effects-based)</a:t>
            </a:r>
          </a:p>
          <a:p>
            <a:pPr lvl="1">
              <a:defRPr/>
            </a:pPr>
            <a:r>
              <a:rPr lang="nl-NL" sz="1500" dirty="0"/>
              <a:t>Conduct on the market (</a:t>
            </a:r>
            <a:r>
              <a:rPr lang="nl-NL" sz="1500" i="1" dirty="0"/>
              <a:t>Hoffmann La Roche</a:t>
            </a:r>
            <a:r>
              <a:rPr lang="nl-NL" sz="1500" dirty="0"/>
              <a:t>)?</a:t>
            </a:r>
          </a:p>
        </p:txBody>
      </p:sp>
      <p:sp>
        <p:nvSpPr>
          <p:cNvPr id="2" name="Slide Number Placeholder 1"/>
          <p:cNvSpPr>
            <a:spLocks noGrp="1"/>
          </p:cNvSpPr>
          <p:nvPr>
            <p:ph type="sldNum" sz="quarter" idx="12"/>
          </p:nvPr>
        </p:nvSpPr>
        <p:spPr/>
        <p:txBody>
          <a:bodyPr/>
          <a:lstStyle/>
          <a:p>
            <a:fld id="{AFC383FA-532C-4F17-B257-0E3ED9983715}" type="slidenum">
              <a:rPr lang="en-GB" smtClean="0"/>
              <a:t>173</a:t>
            </a:fld>
            <a:endParaRPr lang="en-GB"/>
          </a:p>
        </p:txBody>
      </p:sp>
    </p:spTree>
    <p:extLst>
      <p:ext uri="{BB962C8B-B14F-4D97-AF65-F5344CB8AC3E}">
        <p14:creationId xmlns:p14="http://schemas.microsoft.com/office/powerpoint/2010/main" val="55514193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p:txBody>
          <a:bodyPr/>
          <a:lstStyle/>
          <a:p>
            <a:pPr eaLnBrk="1" hangingPunct="1"/>
            <a:r>
              <a:rPr lang="nl-NL" altLang="en-US" smtClean="0"/>
              <a:t>Dominance in itself not problematic</a:t>
            </a:r>
          </a:p>
          <a:p>
            <a:pPr eaLnBrk="1" hangingPunct="1"/>
            <a:endParaRPr lang="nl-NL" altLang="en-US" smtClean="0"/>
          </a:p>
          <a:p>
            <a:pPr eaLnBrk="1" hangingPunct="1"/>
            <a:r>
              <a:rPr lang="nl-NL" altLang="en-US" smtClean="0"/>
              <a:t>Yet, dominance creates ‘special responsibility’ on behalf of the dominant undertaking not to abuse the economic power it enjoys (</a:t>
            </a:r>
            <a:r>
              <a:rPr lang="nl-NL" altLang="en-US" i="1" smtClean="0"/>
              <a:t>Michelin</a:t>
            </a:r>
            <a:r>
              <a:rPr lang="nl-NL" altLang="en-US" smtClean="0"/>
              <a:t>)</a:t>
            </a:r>
          </a:p>
          <a:p>
            <a:pPr eaLnBrk="1" hangingPunct="1"/>
            <a:endParaRPr lang="nl-NL" altLang="en-US" smtClean="0"/>
          </a:p>
          <a:p>
            <a:pPr eaLnBrk="1" hangingPunct="1"/>
            <a:r>
              <a:rPr lang="nl-NL" altLang="en-US" smtClean="0"/>
              <a:t>Only abuses of a dominant economic position are prohibited under EU law</a:t>
            </a:r>
          </a:p>
        </p:txBody>
      </p:sp>
      <p:sp>
        <p:nvSpPr>
          <p:cNvPr id="2" name="Slide Number Placeholder 1"/>
          <p:cNvSpPr>
            <a:spLocks noGrp="1"/>
          </p:cNvSpPr>
          <p:nvPr>
            <p:ph type="sldNum" sz="quarter" idx="12"/>
          </p:nvPr>
        </p:nvSpPr>
        <p:spPr/>
        <p:txBody>
          <a:bodyPr/>
          <a:lstStyle/>
          <a:p>
            <a:fld id="{AFC383FA-532C-4F17-B257-0E3ED9983715}" type="slidenum">
              <a:rPr lang="en-GB" smtClean="0"/>
              <a:t>174</a:t>
            </a:fld>
            <a:endParaRPr lang="en-GB"/>
          </a:p>
        </p:txBody>
      </p:sp>
    </p:spTree>
    <p:extLst>
      <p:ext uri="{BB962C8B-B14F-4D97-AF65-F5344CB8AC3E}">
        <p14:creationId xmlns:p14="http://schemas.microsoft.com/office/powerpoint/2010/main" val="375600542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nl-NL" altLang="en-US" smtClean="0"/>
              <a:t>Dominance</a:t>
            </a:r>
          </a:p>
        </p:txBody>
      </p:sp>
      <p:sp>
        <p:nvSpPr>
          <p:cNvPr id="3" name="Content Placeholder 2"/>
          <p:cNvSpPr>
            <a:spLocks noGrp="1"/>
          </p:cNvSpPr>
          <p:nvPr>
            <p:ph idx="1"/>
          </p:nvPr>
        </p:nvSpPr>
        <p:spPr/>
        <p:txBody>
          <a:bodyPr/>
          <a:lstStyle/>
          <a:p>
            <a:pPr eaLnBrk="1" hangingPunct="1"/>
            <a:r>
              <a:rPr lang="nl-NL" altLang="en-US" dirty="0" smtClean="0"/>
              <a:t>Dominant economic position in a relevant market</a:t>
            </a:r>
          </a:p>
          <a:p>
            <a:pPr lvl="1" eaLnBrk="1" hangingPunct="1"/>
            <a:r>
              <a:rPr lang="nl-NL" altLang="en-US" dirty="0" smtClean="0"/>
              <a:t>Determination of relevant market</a:t>
            </a:r>
          </a:p>
          <a:p>
            <a:pPr lvl="2" eaLnBrk="1" hangingPunct="1"/>
            <a:r>
              <a:rPr lang="nl-NL" altLang="en-US" dirty="0" smtClean="0"/>
              <a:t>Product market</a:t>
            </a:r>
          </a:p>
          <a:p>
            <a:pPr lvl="2" eaLnBrk="1" hangingPunct="1"/>
            <a:r>
              <a:rPr lang="nl-NL" altLang="en-US" dirty="0" smtClean="0"/>
              <a:t>Geographic market</a:t>
            </a:r>
          </a:p>
          <a:p>
            <a:pPr lvl="2" eaLnBrk="1" hangingPunct="1"/>
            <a:r>
              <a:rPr lang="nl-NL" altLang="en-US" dirty="0" smtClean="0"/>
              <a:t>Temporal elements</a:t>
            </a:r>
          </a:p>
          <a:p>
            <a:pPr lvl="1" eaLnBrk="1" hangingPunct="1"/>
            <a:r>
              <a:rPr lang="nl-NL" altLang="en-US" dirty="0" smtClean="0"/>
              <a:t>Determination of dominance in that relevant market</a:t>
            </a:r>
          </a:p>
          <a:p>
            <a:pPr lvl="2" eaLnBrk="1" hangingPunct="1"/>
            <a:r>
              <a:rPr lang="nl-NL" altLang="en-US" dirty="0" smtClean="0"/>
              <a:t>Market shares</a:t>
            </a:r>
          </a:p>
          <a:p>
            <a:pPr lvl="2" eaLnBrk="1" hangingPunct="1"/>
            <a:r>
              <a:rPr lang="nl-NL" altLang="en-US" dirty="0" smtClean="0"/>
              <a:t>Other factors</a:t>
            </a:r>
          </a:p>
          <a:p>
            <a:pPr lvl="1" eaLnBrk="1" hangingPunct="1"/>
            <a:r>
              <a:rPr lang="nl-NL" altLang="en-US" dirty="0" smtClean="0">
                <a:solidFill>
                  <a:srgbClr val="FF0000"/>
                </a:solidFill>
              </a:rPr>
              <a:t>Collective or joint dominance</a:t>
            </a:r>
          </a:p>
        </p:txBody>
      </p:sp>
      <p:sp>
        <p:nvSpPr>
          <p:cNvPr id="2" name="Slide Number Placeholder 1"/>
          <p:cNvSpPr>
            <a:spLocks noGrp="1"/>
          </p:cNvSpPr>
          <p:nvPr>
            <p:ph type="sldNum" sz="quarter" idx="12"/>
          </p:nvPr>
        </p:nvSpPr>
        <p:spPr/>
        <p:txBody>
          <a:bodyPr/>
          <a:lstStyle/>
          <a:p>
            <a:fld id="{AFC383FA-532C-4F17-B257-0E3ED9983715}" type="slidenum">
              <a:rPr lang="en-GB" smtClean="0"/>
              <a:t>175</a:t>
            </a:fld>
            <a:endParaRPr lang="en-GB"/>
          </a:p>
        </p:txBody>
      </p:sp>
    </p:spTree>
    <p:extLst>
      <p:ext uri="{BB962C8B-B14F-4D97-AF65-F5344CB8AC3E}">
        <p14:creationId xmlns:p14="http://schemas.microsoft.com/office/powerpoint/2010/main" val="67903676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ctr" eaLnBrk="1" hangingPunct="1"/>
            <a:r>
              <a:rPr lang="nl-NL" altLang="en-US" smtClean="0"/>
              <a:t>Collective Dominance</a:t>
            </a:r>
          </a:p>
        </p:txBody>
      </p:sp>
      <p:sp>
        <p:nvSpPr>
          <p:cNvPr id="3" name="Content Placeholder 2"/>
          <p:cNvSpPr>
            <a:spLocks noGrp="1"/>
          </p:cNvSpPr>
          <p:nvPr>
            <p:ph idx="1"/>
          </p:nvPr>
        </p:nvSpPr>
        <p:spPr/>
        <p:txBody>
          <a:bodyPr/>
          <a:lstStyle/>
          <a:p>
            <a:pPr eaLnBrk="1" hangingPunct="1"/>
            <a:r>
              <a:rPr lang="nl-NL" altLang="en-US" sz="1800"/>
              <a:t>‘One or more undertakings’</a:t>
            </a:r>
          </a:p>
          <a:p>
            <a:pPr eaLnBrk="1" hangingPunct="1"/>
            <a:r>
              <a:rPr lang="en-GB" altLang="en-US" sz="1800"/>
              <a:t>from an economic point of view, two or more economic entities present themselves or act together on a particular market as a collective entity (Case T-193/02, </a:t>
            </a:r>
            <a:r>
              <a:rPr lang="en-GB" altLang="en-US" sz="1800" i="1"/>
              <a:t>Laurent Piau</a:t>
            </a:r>
            <a:r>
              <a:rPr lang="en-GB" altLang="en-US" sz="1800"/>
              <a:t>)</a:t>
            </a:r>
          </a:p>
          <a:p>
            <a:pPr lvl="1" eaLnBrk="1" hangingPunct="1"/>
            <a:r>
              <a:rPr lang="en-GB" altLang="en-US" sz="1500"/>
              <a:t>each member must </a:t>
            </a:r>
            <a:r>
              <a:rPr lang="en-GB" altLang="en-US" sz="1500" u="sng"/>
              <a:t>have the ability to know how the other members are behaving</a:t>
            </a:r>
            <a:r>
              <a:rPr lang="en-GB" altLang="en-US" sz="1500"/>
              <a:t> in order to monitor whether or not they are adopting the common policy</a:t>
            </a:r>
          </a:p>
          <a:p>
            <a:pPr lvl="1" eaLnBrk="1" hangingPunct="1"/>
            <a:r>
              <a:rPr lang="en-GB" altLang="en-US" sz="1500"/>
              <a:t>the situation of tacit coordination must be sustainable over time, that is to say, there must be </a:t>
            </a:r>
            <a:r>
              <a:rPr lang="en-GB" altLang="en-US" sz="1500" u="sng"/>
              <a:t>an incentive not to depart from the common policy on the market</a:t>
            </a:r>
          </a:p>
          <a:p>
            <a:pPr lvl="1" eaLnBrk="1" hangingPunct="1"/>
            <a:r>
              <a:rPr lang="en-GB" altLang="en-US" sz="1500"/>
              <a:t>the </a:t>
            </a:r>
            <a:r>
              <a:rPr lang="en-GB" altLang="en-US" sz="1500" u="sng"/>
              <a:t>foreseeable reaction</a:t>
            </a:r>
            <a:r>
              <a:rPr lang="en-GB" altLang="en-US" sz="1500"/>
              <a:t> of current and future competitors, as well as of consumers, must not jeopardise the results expected from the common policy</a:t>
            </a:r>
            <a:endParaRPr lang="nl-NL" altLang="en-US" sz="1500" i="1" u="sng"/>
          </a:p>
        </p:txBody>
      </p:sp>
      <p:sp>
        <p:nvSpPr>
          <p:cNvPr id="2" name="Slide Number Placeholder 1"/>
          <p:cNvSpPr>
            <a:spLocks noGrp="1"/>
          </p:cNvSpPr>
          <p:nvPr>
            <p:ph type="sldNum" sz="quarter" idx="12"/>
          </p:nvPr>
        </p:nvSpPr>
        <p:spPr/>
        <p:txBody>
          <a:bodyPr/>
          <a:lstStyle/>
          <a:p>
            <a:fld id="{AFC383FA-532C-4F17-B257-0E3ED9983715}" type="slidenum">
              <a:rPr lang="en-GB" smtClean="0"/>
              <a:t>176</a:t>
            </a:fld>
            <a:endParaRPr lang="en-GB"/>
          </a:p>
        </p:txBody>
      </p:sp>
    </p:spTree>
    <p:extLst>
      <p:ext uri="{BB962C8B-B14F-4D97-AF65-F5344CB8AC3E}">
        <p14:creationId xmlns:p14="http://schemas.microsoft.com/office/powerpoint/2010/main" val="246554328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nl-NL" altLang="en-US" dirty="0" smtClean="0"/>
              <a:t>Abuse</a:t>
            </a:r>
          </a:p>
        </p:txBody>
      </p:sp>
      <p:sp>
        <p:nvSpPr>
          <p:cNvPr id="3" name="Content Placeholder 2"/>
          <p:cNvSpPr>
            <a:spLocks noGrp="1"/>
          </p:cNvSpPr>
          <p:nvPr>
            <p:ph idx="1"/>
          </p:nvPr>
        </p:nvSpPr>
        <p:spPr/>
        <p:txBody>
          <a:bodyPr/>
          <a:lstStyle/>
          <a:p>
            <a:pPr eaLnBrk="1" hangingPunct="1"/>
            <a:r>
              <a:rPr lang="nl-NL" altLang="en-US" dirty="0" smtClean="0"/>
              <a:t>Article 102 TFEU</a:t>
            </a:r>
          </a:p>
          <a:p>
            <a:pPr lvl="1" eaLnBrk="1" hangingPunct="1"/>
            <a:r>
              <a:rPr lang="nl-NL" altLang="en-US" dirty="0" smtClean="0"/>
              <a:t>Dominance</a:t>
            </a:r>
          </a:p>
          <a:p>
            <a:pPr lvl="1" eaLnBrk="1" hangingPunct="1"/>
            <a:r>
              <a:rPr lang="nl-NL" altLang="en-US" dirty="0" smtClean="0">
                <a:solidFill>
                  <a:srgbClr val="FF0000"/>
                </a:solidFill>
              </a:rPr>
              <a:t>Abuse</a:t>
            </a:r>
          </a:p>
          <a:p>
            <a:pPr lvl="1" eaLnBrk="1" hangingPunct="1"/>
            <a:r>
              <a:rPr lang="nl-NL" altLang="en-US" dirty="0" smtClean="0"/>
              <a:t>Prohibition</a:t>
            </a:r>
          </a:p>
          <a:p>
            <a:pPr lvl="1" eaLnBrk="1" hangingPunct="1"/>
            <a:r>
              <a:rPr lang="nl-NL" altLang="en-US" dirty="0" smtClean="0"/>
              <a:t>Objective justification</a:t>
            </a:r>
          </a:p>
          <a:p>
            <a:pPr lvl="1" eaLnBrk="1" hangingPunct="1"/>
            <a:endParaRPr lang="nl-NL" altLang="en-US" dirty="0" smtClean="0"/>
          </a:p>
          <a:p>
            <a:pPr lvl="1" eaLnBrk="1" hangingPunct="1"/>
            <a:endParaRPr lang="nl-NL" altLang="en-US" dirty="0" smtClean="0"/>
          </a:p>
          <a:p>
            <a:pPr lvl="1" eaLnBrk="1" hangingPunct="1"/>
            <a:r>
              <a:rPr lang="nl-NL" altLang="en-US" dirty="0" smtClean="0"/>
              <a:t>Relationship between Article 101 and Article 102 TFEU</a:t>
            </a:r>
          </a:p>
        </p:txBody>
      </p:sp>
      <p:sp>
        <p:nvSpPr>
          <p:cNvPr id="2" name="Slide Number Placeholder 1"/>
          <p:cNvSpPr>
            <a:spLocks noGrp="1"/>
          </p:cNvSpPr>
          <p:nvPr>
            <p:ph type="sldNum" sz="quarter" idx="12"/>
          </p:nvPr>
        </p:nvSpPr>
        <p:spPr/>
        <p:txBody>
          <a:bodyPr/>
          <a:lstStyle/>
          <a:p>
            <a:fld id="{AFC383FA-532C-4F17-B257-0E3ED9983715}" type="slidenum">
              <a:rPr lang="en-GB" smtClean="0"/>
              <a:t>177</a:t>
            </a:fld>
            <a:endParaRPr lang="en-GB"/>
          </a:p>
        </p:txBody>
      </p:sp>
    </p:spTree>
    <p:extLst>
      <p:ext uri="{BB962C8B-B14F-4D97-AF65-F5344CB8AC3E}">
        <p14:creationId xmlns:p14="http://schemas.microsoft.com/office/powerpoint/2010/main" val="245197800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133306"/>
            <a:ext cx="8038832" cy="509341"/>
          </a:xfrm>
        </p:spPr>
        <p:txBody>
          <a:bodyPr>
            <a:noAutofit/>
          </a:bodyPr>
          <a:lstStyle/>
          <a:p>
            <a:pPr algn="ctr"/>
            <a:r>
              <a:rPr lang="fr-BE" sz="4000" dirty="0" smtClean="0"/>
              <a:t>Récapitulatif</a:t>
            </a:r>
            <a:endParaRPr lang="en-GB" sz="4000" dirty="0"/>
          </a:p>
        </p:txBody>
      </p:sp>
      <p:sp>
        <p:nvSpPr>
          <p:cNvPr id="3" name="Content Placeholder 2"/>
          <p:cNvSpPr>
            <a:spLocks noGrp="1"/>
          </p:cNvSpPr>
          <p:nvPr>
            <p:ph idx="1"/>
          </p:nvPr>
        </p:nvSpPr>
        <p:spPr>
          <a:xfrm>
            <a:off x="628650" y="1184856"/>
            <a:ext cx="7886700" cy="5847009"/>
          </a:xfrm>
        </p:spPr>
        <p:txBody>
          <a:bodyPr>
            <a:normAutofit fontScale="70000" lnSpcReduction="20000"/>
          </a:bodyPr>
          <a:lstStyle/>
          <a:p>
            <a:r>
              <a:rPr lang="fr-BE" dirty="0" smtClean="0"/>
              <a:t>Position dominante dans un marché pertinent</a:t>
            </a:r>
          </a:p>
          <a:p>
            <a:r>
              <a:rPr lang="fr-BE" dirty="0"/>
              <a:t>Calcul du marché pertinent – Communication de la Commission de 1997</a:t>
            </a:r>
          </a:p>
          <a:p>
            <a:pPr lvl="1"/>
            <a:r>
              <a:rPr lang="fr-BE" dirty="0"/>
              <a:t>Marché de produits en </a:t>
            </a:r>
            <a:r>
              <a:rPr lang="fr-BE" dirty="0" smtClean="0"/>
              <a:t>cause</a:t>
            </a:r>
          </a:p>
          <a:p>
            <a:pPr lvl="2"/>
            <a:r>
              <a:rPr lang="fr-BE" dirty="0" smtClean="0"/>
              <a:t>Substitution du côté de la demande</a:t>
            </a:r>
          </a:p>
          <a:p>
            <a:pPr lvl="3"/>
            <a:r>
              <a:rPr lang="fr-FR" dirty="0"/>
              <a:t>p</a:t>
            </a:r>
            <a:r>
              <a:rPr lang="fr-FR" dirty="0" smtClean="0"/>
              <a:t>t. 17: la </a:t>
            </a:r>
            <a:r>
              <a:rPr lang="fr-FR" dirty="0"/>
              <a:t>question posée est de savoir si les clients des parties se tourneraient vers des produits de substitution facilement accessibles ou vers des fournisseurs implantés ailleurs, en cas d'augmentation légère (de 5 à 10 %), mais permanente, des prix relatifs des produits considérés dans les territoires concernés. Si la substitution suffit, en raison du recul des ventes qui en découlerait, à ôter tout intérêt à une augmentation de prix, des produits de substitution et des territoires supplémentaires sont intégrés dans le marché en cause.</a:t>
            </a:r>
            <a:endParaRPr lang="fr-BE" dirty="0"/>
          </a:p>
          <a:p>
            <a:pPr lvl="2"/>
            <a:r>
              <a:rPr lang="fr-BE" dirty="0" smtClean="0"/>
              <a:t>Alternativement, substitution du côté de l’offre</a:t>
            </a:r>
          </a:p>
          <a:p>
            <a:pPr lvl="3"/>
            <a:r>
              <a:rPr lang="fr-FR" dirty="0"/>
              <a:t>p</a:t>
            </a:r>
            <a:r>
              <a:rPr lang="fr-FR" dirty="0" smtClean="0"/>
              <a:t>t. 20: il </a:t>
            </a:r>
            <a:r>
              <a:rPr lang="fr-FR" dirty="0"/>
              <a:t>faut, pour cela, que les </a:t>
            </a:r>
            <a:r>
              <a:rPr lang="fr-FR" dirty="0" smtClean="0"/>
              <a:t>fournisseurs </a:t>
            </a:r>
            <a:r>
              <a:rPr lang="fr-FR" dirty="0"/>
              <a:t>puissent réorienter leur production vers les produits en cause et les commercialiser à court terme </a:t>
            </a:r>
            <a:r>
              <a:rPr lang="fr-FR" dirty="0" smtClean="0"/>
              <a:t>sans </a:t>
            </a:r>
            <a:r>
              <a:rPr lang="fr-FR" dirty="0"/>
              <a:t>encourir aucun coût ni risque supplémentaire substantiel en réaction à des variations légères, mais permanentes, des prix relatifs. Lorsque ces conditions sont remplies, le supplément de production qui est ainsi mis sur le marché exerce un effet de discipline sur le comportement concurrentiel des entreprises en cause. Cet effet est, par son immédiateté et son efficacité, équivalent à celui de la substitution du côté de la demande.</a:t>
            </a:r>
            <a:endParaRPr lang="fr-BE" dirty="0" smtClean="0"/>
          </a:p>
          <a:p>
            <a:pPr lvl="1"/>
            <a:r>
              <a:rPr lang="fr-BE" dirty="0" smtClean="0"/>
              <a:t>Marché géographique</a:t>
            </a:r>
          </a:p>
          <a:p>
            <a:pPr lvl="2"/>
            <a:r>
              <a:rPr lang="fr-BE" dirty="0" smtClean="0"/>
              <a:t>En l’absence d’autres preuves, l’ensemble de l’UE</a:t>
            </a:r>
          </a:p>
          <a:p>
            <a:pPr lvl="2"/>
            <a:r>
              <a:rPr lang="fr-BE" dirty="0" smtClean="0"/>
              <a:t>Un Etat membre ou une seule partie de l’EM, à évaluer au cas par cas</a:t>
            </a:r>
          </a:p>
          <a:p>
            <a:pPr lvl="2"/>
            <a:r>
              <a:rPr lang="fr-BE" dirty="0" smtClean="0"/>
              <a:t>Pt. 57; chaînes de substitution géographique à prendre en compte</a:t>
            </a:r>
          </a:p>
          <a:p>
            <a:pPr lvl="3"/>
            <a:r>
              <a:rPr lang="fr-FR" dirty="0"/>
              <a:t>l'existence de «chaînes de substitution» peut conduire à définir un marché en cause dans lequel les produits ou les territoires situés aux limites du marché ne sont pas directement substituables. À titre d'exemple, on peut citer la dimension géographique d'un produit dont les coûts de transport sont très élevés. Dans de tels cas, les livraisons au départ d'une usine donnée sont limitées à un certain périmètre autour de cette usine du fait de l'impact des coûts de transports. En principe, ce périmètre pourrait constituer le marché géographique en cause. Toutefois, si la répartition des usines est telle qu'il existe d'importants chevauchements entre les périmètres autour de chaque usine, il est possible qu'un effet de substitution en chaîne influe sur les prix pratiqués pour ces produits et que le marché géographique à retenir soit plus étendu.</a:t>
            </a:r>
            <a:endParaRPr lang="fr-BE" dirty="0" smtClean="0"/>
          </a:p>
          <a:p>
            <a:pPr lvl="3"/>
            <a:endParaRPr lang="fr-BE" dirty="0"/>
          </a:p>
          <a:p>
            <a:endParaRPr lang="fr-BE" dirty="0" smtClean="0"/>
          </a:p>
        </p:txBody>
      </p:sp>
      <p:sp>
        <p:nvSpPr>
          <p:cNvPr id="4" name="Slide Number Placeholder 3"/>
          <p:cNvSpPr>
            <a:spLocks noGrp="1"/>
          </p:cNvSpPr>
          <p:nvPr>
            <p:ph type="sldNum" sz="quarter" idx="12"/>
          </p:nvPr>
        </p:nvSpPr>
        <p:spPr/>
        <p:txBody>
          <a:bodyPr/>
          <a:lstStyle/>
          <a:p>
            <a:fld id="{AFC383FA-532C-4F17-B257-0E3ED9983715}" type="slidenum">
              <a:rPr lang="en-GB" smtClean="0"/>
              <a:t>178</a:t>
            </a:fld>
            <a:endParaRPr lang="en-GB"/>
          </a:p>
        </p:txBody>
      </p:sp>
    </p:spTree>
    <p:extLst>
      <p:ext uri="{BB962C8B-B14F-4D97-AF65-F5344CB8AC3E}">
        <p14:creationId xmlns:p14="http://schemas.microsoft.com/office/powerpoint/2010/main" val="160329330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Récapitulatif</a:t>
            </a:r>
            <a:endParaRPr lang="en-GB" dirty="0"/>
          </a:p>
        </p:txBody>
      </p:sp>
      <p:sp>
        <p:nvSpPr>
          <p:cNvPr id="3" name="Content Placeholder 2"/>
          <p:cNvSpPr>
            <a:spLocks noGrp="1"/>
          </p:cNvSpPr>
          <p:nvPr>
            <p:ph idx="1"/>
          </p:nvPr>
        </p:nvSpPr>
        <p:spPr>
          <a:xfrm>
            <a:off x="628650" y="1825624"/>
            <a:ext cx="7886700" cy="5032375"/>
          </a:xfrm>
        </p:spPr>
        <p:txBody>
          <a:bodyPr>
            <a:normAutofit/>
          </a:bodyPr>
          <a:lstStyle/>
          <a:p>
            <a:r>
              <a:rPr lang="fr-BE" dirty="0"/>
              <a:t>Détermination d’une position dominante</a:t>
            </a:r>
          </a:p>
          <a:p>
            <a:pPr lvl="1"/>
            <a:r>
              <a:rPr lang="fr-BE" dirty="0"/>
              <a:t>Parts de </a:t>
            </a:r>
            <a:r>
              <a:rPr lang="fr-BE" dirty="0" smtClean="0"/>
              <a:t>marché</a:t>
            </a:r>
          </a:p>
          <a:p>
            <a:pPr lvl="1"/>
            <a:r>
              <a:rPr lang="fr-BE" dirty="0" smtClean="0"/>
              <a:t>&gt; 50%, présomption de dominance</a:t>
            </a:r>
          </a:p>
          <a:p>
            <a:pPr lvl="1"/>
            <a:r>
              <a:rPr lang="fr-BE" dirty="0" smtClean="0"/>
              <a:t>Entre 40 et 50%, dominance si la structure du marché offre certains indices complémentaires de dominance</a:t>
            </a:r>
          </a:p>
          <a:p>
            <a:pPr lvl="1"/>
            <a:r>
              <a:rPr lang="fr-BE" dirty="0" smtClean="0"/>
              <a:t>&lt; 40%, à évaluer au cas par cas</a:t>
            </a:r>
            <a:endParaRPr lang="fr-BE" dirty="0"/>
          </a:p>
          <a:p>
            <a:pPr lvl="1"/>
            <a:r>
              <a:rPr lang="fr-BE" dirty="0" smtClean="0"/>
              <a:t>Parts comme point de départ analytique- autres </a:t>
            </a:r>
            <a:r>
              <a:rPr lang="fr-BE" dirty="0" err="1"/>
              <a:t>élements</a:t>
            </a:r>
            <a:r>
              <a:rPr lang="fr-BE" dirty="0"/>
              <a:t> </a:t>
            </a:r>
            <a:r>
              <a:rPr lang="fr-BE" dirty="0" smtClean="0"/>
              <a:t>pertinents doivent être apportés également</a:t>
            </a:r>
          </a:p>
          <a:p>
            <a:pPr lvl="2"/>
            <a:r>
              <a:rPr lang="fr-BE" dirty="0" smtClean="0"/>
              <a:t>Structure du marché et parts des concurrents</a:t>
            </a:r>
          </a:p>
          <a:p>
            <a:pPr lvl="2"/>
            <a:r>
              <a:rPr lang="fr-BE" dirty="0" smtClean="0"/>
              <a:t>Notoriété du produit ou de la marque</a:t>
            </a:r>
          </a:p>
          <a:p>
            <a:pPr lvl="2"/>
            <a:r>
              <a:rPr lang="fr-BE" dirty="0" smtClean="0"/>
              <a:t>Comportement de l’entreprise</a:t>
            </a:r>
          </a:p>
          <a:p>
            <a:pPr lvl="2"/>
            <a:r>
              <a:rPr lang="fr-BE" dirty="0" smtClean="0"/>
              <a:t>…</a:t>
            </a:r>
            <a:endParaRPr lang="en-GB" dirty="0"/>
          </a:p>
          <a:p>
            <a:endParaRPr lang="en-GB" dirty="0"/>
          </a:p>
        </p:txBody>
      </p:sp>
      <p:sp>
        <p:nvSpPr>
          <p:cNvPr id="4" name="Slide Number Placeholder 3"/>
          <p:cNvSpPr>
            <a:spLocks noGrp="1"/>
          </p:cNvSpPr>
          <p:nvPr>
            <p:ph type="sldNum" sz="quarter" idx="12"/>
          </p:nvPr>
        </p:nvSpPr>
        <p:spPr/>
        <p:txBody>
          <a:bodyPr/>
          <a:lstStyle/>
          <a:p>
            <a:fld id="{AFC383FA-532C-4F17-B257-0E3ED9983715}" type="slidenum">
              <a:rPr lang="en-GB" smtClean="0"/>
              <a:t>179</a:t>
            </a:fld>
            <a:endParaRPr lang="en-GB"/>
          </a:p>
        </p:txBody>
      </p:sp>
    </p:spTree>
    <p:extLst>
      <p:ext uri="{BB962C8B-B14F-4D97-AF65-F5344CB8AC3E}">
        <p14:creationId xmlns:p14="http://schemas.microsoft.com/office/powerpoint/2010/main" val="4194004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nl-NL" altLang="nl-NL" smtClean="0"/>
              <a:t>Competition Law</a:t>
            </a:r>
          </a:p>
        </p:txBody>
      </p:sp>
      <p:sp>
        <p:nvSpPr>
          <p:cNvPr id="13315" name="Content Placeholder 2"/>
          <p:cNvSpPr>
            <a:spLocks noGrp="1"/>
          </p:cNvSpPr>
          <p:nvPr>
            <p:ph idx="1"/>
          </p:nvPr>
        </p:nvSpPr>
        <p:spPr/>
        <p:txBody>
          <a:bodyPr/>
          <a:lstStyle/>
          <a:p>
            <a:pPr eaLnBrk="1" hangingPunct="1"/>
            <a:r>
              <a:rPr lang="nl-NL" altLang="nl-NL" dirty="0" smtClean="0"/>
              <a:t>Competition law as market regulation</a:t>
            </a:r>
          </a:p>
          <a:p>
            <a:pPr lvl="1" eaLnBrk="1" hangingPunct="1"/>
            <a:r>
              <a:rPr lang="nl-NL" altLang="nl-NL" dirty="0" smtClean="0"/>
              <a:t>Public Law</a:t>
            </a:r>
          </a:p>
          <a:p>
            <a:pPr lvl="2" eaLnBrk="1" hangingPunct="1"/>
            <a:r>
              <a:rPr lang="nl-NL" altLang="nl-NL" dirty="0" smtClean="0">
                <a:latin typeface="Arial" panose="020B0604020202020204" pitchFamily="34" charset="0"/>
              </a:rPr>
              <a:t>Prohibitions</a:t>
            </a:r>
          </a:p>
          <a:p>
            <a:pPr lvl="2" eaLnBrk="1" hangingPunct="1"/>
            <a:r>
              <a:rPr lang="nl-NL" altLang="nl-NL" dirty="0" smtClean="0">
                <a:latin typeface="Arial" panose="020B0604020202020204" pitchFamily="34" charset="0"/>
              </a:rPr>
              <a:t>Fines, criminal sanctions</a:t>
            </a:r>
          </a:p>
          <a:p>
            <a:pPr lvl="2" eaLnBrk="1" hangingPunct="1"/>
            <a:r>
              <a:rPr lang="nl-NL" altLang="nl-NL" dirty="0" smtClean="0">
                <a:latin typeface="Arial" panose="020B0604020202020204" pitchFamily="34" charset="0"/>
              </a:rPr>
              <a:t>Administrative authorities</a:t>
            </a:r>
          </a:p>
          <a:p>
            <a:pPr lvl="2" eaLnBrk="1" hangingPunct="1"/>
            <a:r>
              <a:rPr lang="nl-NL" altLang="nl-NL" dirty="0" smtClean="0">
                <a:latin typeface="Arial" panose="020B0604020202020204" pitchFamily="34" charset="0"/>
              </a:rPr>
              <a:t>Administrative (and criminal) justice procedures</a:t>
            </a:r>
          </a:p>
          <a:p>
            <a:pPr lvl="1" eaLnBrk="1" hangingPunct="1"/>
            <a:endParaRPr lang="nl-NL" altLang="nl-NL" dirty="0" smtClean="0"/>
          </a:p>
          <a:p>
            <a:pPr lvl="1" eaLnBrk="1" hangingPunct="1"/>
            <a:r>
              <a:rPr lang="nl-NL" altLang="nl-NL" dirty="0" smtClean="0"/>
              <a:t>Private Law</a:t>
            </a:r>
          </a:p>
          <a:p>
            <a:pPr lvl="2" eaLnBrk="1" hangingPunct="1"/>
            <a:r>
              <a:rPr lang="nl-NL" altLang="nl-NL" dirty="0" smtClean="0">
                <a:latin typeface="Arial" panose="020B0604020202020204" pitchFamily="34" charset="0"/>
              </a:rPr>
              <a:t>Voidness of anticompetitive agreements</a:t>
            </a:r>
          </a:p>
          <a:p>
            <a:pPr lvl="2" eaLnBrk="1" hangingPunct="1"/>
            <a:r>
              <a:rPr lang="nl-NL" altLang="nl-NL" dirty="0" smtClean="0">
                <a:latin typeface="Arial" panose="020B0604020202020204" pitchFamily="34" charset="0"/>
              </a:rPr>
              <a:t>Damages actions by competitors and consumers</a:t>
            </a:r>
          </a:p>
        </p:txBody>
      </p:sp>
      <p:sp>
        <p:nvSpPr>
          <p:cNvPr id="2" name="Slide Number Placeholder 1"/>
          <p:cNvSpPr>
            <a:spLocks noGrp="1"/>
          </p:cNvSpPr>
          <p:nvPr>
            <p:ph type="sldNum" sz="quarter" idx="12"/>
          </p:nvPr>
        </p:nvSpPr>
        <p:spPr/>
        <p:txBody>
          <a:bodyPr/>
          <a:lstStyle/>
          <a:p>
            <a:fld id="{FE9A9529-9AF4-4E30-B728-268296170A83}" type="slidenum">
              <a:rPr lang="en-GB" smtClean="0"/>
              <a:t>18</a:t>
            </a:fld>
            <a:endParaRPr lang="en-GB"/>
          </a:p>
        </p:txBody>
      </p:sp>
    </p:spTree>
    <p:extLst>
      <p:ext uri="{BB962C8B-B14F-4D97-AF65-F5344CB8AC3E}">
        <p14:creationId xmlns:p14="http://schemas.microsoft.com/office/powerpoint/2010/main" val="393461109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ctr" eaLnBrk="1" hangingPunct="1"/>
            <a:r>
              <a:rPr lang="nl-NL" altLang="en-US" smtClean="0"/>
              <a:t>Abuse</a:t>
            </a:r>
          </a:p>
        </p:txBody>
      </p:sp>
      <p:sp>
        <p:nvSpPr>
          <p:cNvPr id="3" name="Content Placeholder 2"/>
          <p:cNvSpPr>
            <a:spLocks noGrp="1"/>
          </p:cNvSpPr>
          <p:nvPr>
            <p:ph idx="1"/>
          </p:nvPr>
        </p:nvSpPr>
        <p:spPr/>
        <p:txBody>
          <a:bodyPr rtlCol="0">
            <a:normAutofit fontScale="85000" lnSpcReduction="20000"/>
          </a:bodyPr>
          <a:lstStyle/>
          <a:p>
            <a:pPr>
              <a:defRPr/>
            </a:pPr>
            <a:r>
              <a:rPr lang="nl-NL" dirty="0" smtClean="0"/>
              <a:t>Definition of abuse (</a:t>
            </a:r>
            <a:r>
              <a:rPr lang="nl-NL" i="1" dirty="0" smtClean="0"/>
              <a:t>Hoffmann La Roche, pt. 6</a:t>
            </a:r>
            <a:r>
              <a:rPr lang="nl-NL" dirty="0" smtClean="0"/>
              <a:t>)</a:t>
            </a:r>
          </a:p>
          <a:p>
            <a:pPr marL="0" indent="0" algn="ctr">
              <a:buNone/>
              <a:defRPr/>
            </a:pPr>
            <a:r>
              <a:rPr lang="en-US" sz="1800" i="1" dirty="0"/>
              <a:t>the concept of abuse is an </a:t>
            </a:r>
            <a:r>
              <a:rPr lang="en-US" sz="1800" i="1" u="sng" dirty="0"/>
              <a:t>objective concept </a:t>
            </a:r>
            <a:r>
              <a:rPr lang="en-US" sz="1800" i="1" dirty="0"/>
              <a:t>relating to the behaviour of an undertaking in a dominant position which is such as to influence the structure of a market where , as a result of the very presence of the undertaking in question , the degree of competition is weakened and which , through </a:t>
            </a:r>
            <a:r>
              <a:rPr lang="en-US" sz="1800" i="1" u="sng" dirty="0"/>
              <a:t>recourse to methods different from those which condition normal competition in products or services on the basis of the transactions of commercial operators</a:t>
            </a:r>
            <a:r>
              <a:rPr lang="en-US" sz="1800" i="1" dirty="0"/>
              <a:t> , has the effect of hindering the maintenance of the degree of competition still existing in the market or the growth of that competition </a:t>
            </a:r>
            <a:endParaRPr lang="en-US" sz="1800" i="1" dirty="0" smtClean="0"/>
          </a:p>
          <a:p>
            <a:pPr marL="0" indent="0" algn="ctr">
              <a:buNone/>
              <a:defRPr/>
            </a:pPr>
            <a:endParaRPr lang="en-US" sz="1800" i="1" dirty="0"/>
          </a:p>
          <a:p>
            <a:pPr marL="0" indent="0" algn="ctr">
              <a:buNone/>
              <a:defRPr/>
            </a:pPr>
            <a:r>
              <a:rPr lang="fr-FR" sz="1800" i="1" dirty="0" smtClean="0"/>
              <a:t>UNE </a:t>
            </a:r>
            <a:r>
              <a:rPr lang="fr-FR" sz="1800" i="1" dirty="0"/>
              <a:t>NOTION OBJECTIVE QUI VISE LES COMPORTEMENTS D ' UNE ENTREPRISE EN POSITION DOMINANTE QUI SONT DE NATURE A INFLUENCER LA STRUCTURE D ' UN MARCHE OU , A LA SUITE PRECISEMENT DE LA PRESENCE DE L ' ENTREPRISE EN QUESTION , LE DEGRE DE CONCURRENCE EST DEJA AFFAIBLI ET QUI ONT POUR EFFET DE FAIRE OBSTACLE , PAR LE RECOURS A DES MOYENS DIFFERENTS DE CEUX QUI GOUVERNENT UNE COMPETITION NORMALE DES PRODUITS OU SERVICES SUR LA BASE DES PRESTATIONS DES OPERATEURS ECONOMIQUES , AU MAINTIEN DU DEGRE DE CONCURRENCE EXISTANT ENCORE SUR LE MARCHE OU AU DEVELOPPEMENT DE CETTE CONCURRENCE .</a:t>
            </a:r>
            <a:endParaRPr lang="nl-NL" sz="1800" i="1" dirty="0"/>
          </a:p>
          <a:p>
            <a:pPr>
              <a:defRPr/>
            </a:pPr>
            <a:r>
              <a:rPr lang="nl-NL" dirty="0" err="1" smtClean="0"/>
              <a:t>Not</a:t>
            </a:r>
            <a:r>
              <a:rPr lang="nl-NL" dirty="0" smtClean="0"/>
              <a:t> </a:t>
            </a:r>
            <a:r>
              <a:rPr lang="nl-NL" dirty="0" err="1" smtClean="0"/>
              <a:t>necessarily</a:t>
            </a:r>
            <a:r>
              <a:rPr lang="nl-NL" dirty="0" smtClean="0"/>
              <a:t> </a:t>
            </a:r>
            <a:r>
              <a:rPr lang="nl-NL" dirty="0" err="1" smtClean="0"/>
              <a:t>effects</a:t>
            </a:r>
            <a:r>
              <a:rPr lang="nl-NL" dirty="0" smtClean="0"/>
              <a:t> on the </a:t>
            </a:r>
            <a:r>
              <a:rPr lang="nl-NL" dirty="0" err="1" smtClean="0"/>
              <a:t>same</a:t>
            </a:r>
            <a:r>
              <a:rPr lang="nl-NL" dirty="0" smtClean="0"/>
              <a:t> market</a:t>
            </a:r>
          </a:p>
          <a:p>
            <a:pPr>
              <a:defRPr/>
            </a:pPr>
            <a:r>
              <a:rPr lang="nl-NL" dirty="0" err="1" smtClean="0"/>
              <a:t>Intent</a:t>
            </a:r>
            <a:r>
              <a:rPr lang="nl-NL" dirty="0" smtClean="0"/>
              <a:t> irrelevant?</a:t>
            </a:r>
          </a:p>
        </p:txBody>
      </p:sp>
      <p:sp>
        <p:nvSpPr>
          <p:cNvPr id="2" name="Slide Number Placeholder 1"/>
          <p:cNvSpPr>
            <a:spLocks noGrp="1"/>
          </p:cNvSpPr>
          <p:nvPr>
            <p:ph type="sldNum" sz="quarter" idx="12"/>
          </p:nvPr>
        </p:nvSpPr>
        <p:spPr/>
        <p:txBody>
          <a:bodyPr/>
          <a:lstStyle/>
          <a:p>
            <a:fld id="{AFC383FA-532C-4F17-B257-0E3ED9983715}" type="slidenum">
              <a:rPr lang="en-GB" smtClean="0"/>
              <a:t>180</a:t>
            </a:fld>
            <a:endParaRPr lang="en-GB"/>
          </a:p>
        </p:txBody>
      </p:sp>
    </p:spTree>
    <p:extLst>
      <p:ext uri="{BB962C8B-B14F-4D97-AF65-F5344CB8AC3E}">
        <p14:creationId xmlns:p14="http://schemas.microsoft.com/office/powerpoint/2010/main" val="373958911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ctr" eaLnBrk="1" hangingPunct="1"/>
            <a:r>
              <a:rPr lang="nl-NL" altLang="en-US" smtClean="0"/>
              <a:t>Examples of abusive behaviour</a:t>
            </a:r>
          </a:p>
        </p:txBody>
      </p:sp>
      <p:graphicFrame>
        <p:nvGraphicFramePr>
          <p:cNvPr id="4" name="Content Placeholder 3"/>
          <p:cNvGraphicFramePr>
            <a:graphicFrameLocks noGrp="1"/>
          </p:cNvGraphicFramePr>
          <p:nvPr>
            <p:ph idx="1"/>
            <p:extLst/>
          </p:nvPr>
        </p:nvGraphicFramePr>
        <p:xfrm>
          <a:off x="1709680" y="1862829"/>
          <a:ext cx="5940662" cy="3919054"/>
        </p:xfrm>
        <a:graphic>
          <a:graphicData uri="http://schemas.openxmlformats.org/drawingml/2006/table">
            <a:tbl>
              <a:tblPr firstRow="1" firstCol="1" bandRow="1">
                <a:effectLst>
                  <a:outerShdw blurRad="50800" dist="50800" dir="5400000" algn="ctr" rotWithShape="0">
                    <a:schemeClr val="accent1"/>
                  </a:outerShdw>
                </a:effectLst>
                <a:tableStyleId>{5C22544A-7EE6-4342-B048-85BDC9FD1C3A}</a:tableStyleId>
              </a:tblPr>
              <a:tblGrid>
                <a:gridCol w="2970331"/>
                <a:gridCol w="2970331"/>
              </a:tblGrid>
              <a:tr h="501484">
                <a:tc>
                  <a:txBody>
                    <a:bodyPr/>
                    <a:lstStyle/>
                    <a:p>
                      <a:pPr algn="ctr">
                        <a:lnSpc>
                          <a:spcPct val="115000"/>
                        </a:lnSpc>
                        <a:spcAft>
                          <a:spcPts val="0"/>
                        </a:spcAft>
                      </a:pPr>
                      <a:r>
                        <a:rPr lang="en-GB" sz="1500" b="1" dirty="0">
                          <a:solidFill>
                            <a:schemeClr val="tx1"/>
                          </a:solidFill>
                          <a:effectLst/>
                        </a:rPr>
                        <a:t>Exclusionary Abuses</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Exploitative </a:t>
                      </a:r>
                      <a:r>
                        <a:rPr lang="en-GB" sz="1500" b="1" dirty="0" smtClean="0">
                          <a:solidFill>
                            <a:schemeClr val="tx1"/>
                          </a:solidFill>
                          <a:effectLst/>
                        </a:rPr>
                        <a:t>Abuses (exploitation abusive)</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a:solidFill>
                            <a:schemeClr val="tx1"/>
                          </a:solidFill>
                          <a:effectLst/>
                        </a:rPr>
                        <a:t>Refusal to </a:t>
                      </a:r>
                      <a:r>
                        <a:rPr lang="en-GB" sz="1500" b="1" dirty="0" smtClean="0">
                          <a:solidFill>
                            <a:schemeClr val="tx1"/>
                          </a:solidFill>
                          <a:effectLst/>
                        </a:rPr>
                        <a:t>supply (</a:t>
                      </a:r>
                      <a:r>
                        <a:rPr lang="en-GB" sz="1500" b="1" dirty="0" err="1" smtClean="0">
                          <a:solidFill>
                            <a:schemeClr val="tx1"/>
                          </a:solidFill>
                          <a:effectLst/>
                        </a:rPr>
                        <a:t>refus</a:t>
                      </a:r>
                      <a:r>
                        <a:rPr lang="en-GB" sz="1500" b="1" dirty="0" smtClean="0">
                          <a:solidFill>
                            <a:schemeClr val="tx1"/>
                          </a:solidFill>
                          <a:effectLst/>
                        </a:rPr>
                        <a:t> de </a:t>
                      </a:r>
                      <a:r>
                        <a:rPr lang="en-GB" sz="1500" b="1" dirty="0" err="1" smtClean="0">
                          <a:solidFill>
                            <a:schemeClr val="tx1"/>
                          </a:solidFill>
                          <a:effectLst/>
                        </a:rPr>
                        <a:t>fourniture</a:t>
                      </a:r>
                      <a:r>
                        <a:rPr lang="en-GB" sz="1500" b="1" dirty="0" smtClean="0">
                          <a:solidFill>
                            <a:schemeClr val="tx1"/>
                          </a:solidFill>
                          <a:effectLst/>
                        </a:rPr>
                        <a:t>)</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a:solidFill>
                            <a:schemeClr val="tx1"/>
                          </a:solidFill>
                          <a:effectLst/>
                        </a:rPr>
                        <a:t>Excessive pricing</a:t>
                      </a:r>
                      <a:endParaRPr lang="nl-NL" sz="1500" b="1">
                        <a:solidFill>
                          <a:schemeClr val="tx1"/>
                        </a:solidFill>
                        <a:effectLst/>
                        <a:latin typeface="Calibri"/>
                        <a:ea typeface="Calibri"/>
                        <a:cs typeface="Times New Roman"/>
                      </a:endParaRPr>
                    </a:p>
                  </a:txBody>
                  <a:tcPr marL="51435" marR="51435" marT="0" marB="0" anchor="ctr"/>
                </a:tc>
              </a:tr>
              <a:tr h="525780">
                <a:tc>
                  <a:txBody>
                    <a:bodyPr/>
                    <a:lstStyle/>
                    <a:p>
                      <a:pPr algn="ctr">
                        <a:lnSpc>
                          <a:spcPct val="115000"/>
                        </a:lnSpc>
                        <a:spcAft>
                          <a:spcPts val="0"/>
                        </a:spcAft>
                      </a:pPr>
                      <a:r>
                        <a:rPr lang="en-GB" sz="1500" b="1" dirty="0">
                          <a:solidFill>
                            <a:schemeClr val="tx1"/>
                          </a:solidFill>
                          <a:effectLst/>
                        </a:rPr>
                        <a:t>Refusal to supply: access to essential </a:t>
                      </a:r>
                      <a:r>
                        <a:rPr lang="en-GB" sz="1500" b="1" dirty="0" smtClean="0">
                          <a:solidFill>
                            <a:schemeClr val="tx1"/>
                          </a:solidFill>
                          <a:effectLst/>
                        </a:rPr>
                        <a:t>facilities (</a:t>
                      </a:r>
                      <a:r>
                        <a:rPr lang="en-GB" sz="1500" b="1" dirty="0" err="1" smtClean="0">
                          <a:solidFill>
                            <a:schemeClr val="tx1"/>
                          </a:solidFill>
                          <a:effectLst/>
                        </a:rPr>
                        <a:t>refus</a:t>
                      </a:r>
                      <a:r>
                        <a:rPr lang="en-GB" sz="1500" b="1" dirty="0" smtClean="0">
                          <a:solidFill>
                            <a:schemeClr val="tx1"/>
                          </a:solidFill>
                          <a:effectLst/>
                        </a:rPr>
                        <a:t> de </a:t>
                      </a:r>
                      <a:r>
                        <a:rPr lang="en-GB" sz="1500" b="1" dirty="0" err="1" smtClean="0">
                          <a:solidFill>
                            <a:schemeClr val="tx1"/>
                          </a:solidFill>
                          <a:effectLst/>
                        </a:rPr>
                        <a:t>donner</a:t>
                      </a:r>
                      <a:r>
                        <a:rPr lang="en-GB" sz="1500" b="1" dirty="0" smtClean="0">
                          <a:solidFill>
                            <a:schemeClr val="tx1"/>
                          </a:solidFill>
                          <a:effectLst/>
                        </a:rPr>
                        <a:t> </a:t>
                      </a:r>
                      <a:r>
                        <a:rPr lang="en-GB" sz="1500" b="1" dirty="0" err="1" smtClean="0">
                          <a:solidFill>
                            <a:schemeClr val="tx1"/>
                          </a:solidFill>
                          <a:effectLst/>
                        </a:rPr>
                        <a:t>accès</a:t>
                      </a:r>
                      <a:r>
                        <a:rPr lang="en-GB" sz="1500" b="1" baseline="0" dirty="0" smtClean="0">
                          <a:solidFill>
                            <a:schemeClr val="tx1"/>
                          </a:solidFill>
                          <a:effectLst/>
                        </a:rPr>
                        <a:t> à </a:t>
                      </a:r>
                      <a:r>
                        <a:rPr lang="en-GB" sz="1500" b="1" baseline="0" dirty="0" err="1" smtClean="0">
                          <a:solidFill>
                            <a:schemeClr val="tx1"/>
                          </a:solidFill>
                          <a:effectLst/>
                        </a:rPr>
                        <a:t>une</a:t>
                      </a:r>
                      <a:r>
                        <a:rPr lang="en-GB" sz="1500" b="1" baseline="0" dirty="0" smtClean="0">
                          <a:solidFill>
                            <a:schemeClr val="tx1"/>
                          </a:solidFill>
                          <a:effectLst/>
                        </a:rPr>
                        <a:t> installation </a:t>
                      </a:r>
                      <a:r>
                        <a:rPr lang="en-GB" sz="1500" b="1" baseline="0" dirty="0" err="1" smtClean="0">
                          <a:solidFill>
                            <a:schemeClr val="tx1"/>
                          </a:solidFill>
                          <a:effectLst/>
                        </a:rPr>
                        <a:t>essentielle</a:t>
                      </a:r>
                      <a:r>
                        <a:rPr lang="en-GB" sz="1500" b="1" baseline="0" dirty="0" smtClean="0">
                          <a:solidFill>
                            <a:schemeClr val="tx1"/>
                          </a:solidFill>
                          <a:effectLst/>
                        </a:rPr>
                        <a:t>)</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Discriminatory pricing</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a:solidFill>
                            <a:schemeClr val="tx1"/>
                          </a:solidFill>
                          <a:effectLst/>
                        </a:rPr>
                        <a:t>Refusal to supply: margin </a:t>
                      </a:r>
                      <a:r>
                        <a:rPr lang="en-GB" sz="1500" b="1" dirty="0" smtClean="0">
                          <a:solidFill>
                            <a:schemeClr val="tx1"/>
                          </a:solidFill>
                          <a:effectLst/>
                        </a:rPr>
                        <a:t>squeeze (compression des </a:t>
                      </a:r>
                      <a:r>
                        <a:rPr lang="en-GB" sz="1500" b="1" dirty="0" err="1" smtClean="0">
                          <a:solidFill>
                            <a:schemeClr val="tx1"/>
                          </a:solidFill>
                          <a:effectLst/>
                        </a:rPr>
                        <a:t>marges</a:t>
                      </a:r>
                      <a:r>
                        <a:rPr lang="en-GB" sz="1500" b="1" dirty="0" smtClean="0">
                          <a:solidFill>
                            <a:schemeClr val="tx1"/>
                          </a:solidFill>
                          <a:effectLst/>
                        </a:rPr>
                        <a:t>)</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Unfair or dissimilar conditions</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a:solidFill>
                            <a:schemeClr val="tx1"/>
                          </a:solidFill>
                          <a:effectLst/>
                        </a:rPr>
                        <a:t>Predatory </a:t>
                      </a:r>
                      <a:r>
                        <a:rPr lang="en-GB" sz="1500" b="1" dirty="0" smtClean="0">
                          <a:solidFill>
                            <a:schemeClr val="tx1"/>
                          </a:solidFill>
                          <a:effectLst/>
                        </a:rPr>
                        <a:t>Pricing (prix </a:t>
                      </a:r>
                      <a:r>
                        <a:rPr lang="en-GB" sz="1500" b="1" dirty="0" err="1" smtClean="0">
                          <a:solidFill>
                            <a:schemeClr val="tx1"/>
                          </a:solidFill>
                          <a:effectLst/>
                        </a:rPr>
                        <a:t>prédateurs</a:t>
                      </a:r>
                      <a:r>
                        <a:rPr lang="en-GB" sz="1500" b="1" dirty="0" smtClean="0">
                          <a:solidFill>
                            <a:schemeClr val="tx1"/>
                          </a:solidFill>
                          <a:effectLst/>
                        </a:rPr>
                        <a:t>)</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 </a:t>
                      </a:r>
                      <a:r>
                        <a:rPr lang="en-GB" sz="1500" b="1" dirty="0" smtClean="0">
                          <a:solidFill>
                            <a:schemeClr val="tx1"/>
                          </a:solidFill>
                          <a:effectLst/>
                        </a:rPr>
                        <a:t>…</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a:solidFill>
                            <a:schemeClr val="tx1"/>
                          </a:solidFill>
                          <a:effectLst/>
                        </a:rPr>
                        <a:t>Tying and </a:t>
                      </a:r>
                      <a:r>
                        <a:rPr lang="en-GB" sz="1500" b="1" dirty="0" smtClean="0">
                          <a:solidFill>
                            <a:schemeClr val="tx1"/>
                          </a:solidFill>
                          <a:effectLst/>
                        </a:rPr>
                        <a:t>Bundling</a:t>
                      </a:r>
                      <a:r>
                        <a:rPr lang="en-GB" sz="1500" b="1" baseline="0" dirty="0" smtClean="0">
                          <a:solidFill>
                            <a:schemeClr val="tx1"/>
                          </a:solidFill>
                          <a:effectLst/>
                        </a:rPr>
                        <a:t> (</a:t>
                      </a:r>
                      <a:r>
                        <a:rPr lang="en-GB" sz="1500" b="1" baseline="0" dirty="0" err="1" smtClean="0">
                          <a:solidFill>
                            <a:schemeClr val="tx1"/>
                          </a:solidFill>
                          <a:effectLst/>
                        </a:rPr>
                        <a:t>ventes</a:t>
                      </a:r>
                      <a:r>
                        <a:rPr lang="en-GB" sz="1500" b="1" baseline="0" dirty="0" smtClean="0">
                          <a:solidFill>
                            <a:schemeClr val="tx1"/>
                          </a:solidFill>
                          <a:effectLst/>
                        </a:rPr>
                        <a:t> </a:t>
                      </a:r>
                      <a:r>
                        <a:rPr lang="en-GB" sz="1500" b="1" baseline="0" dirty="0" err="1" smtClean="0">
                          <a:solidFill>
                            <a:schemeClr val="tx1"/>
                          </a:solidFill>
                          <a:effectLst/>
                        </a:rPr>
                        <a:t>liées</a:t>
                      </a:r>
                      <a:r>
                        <a:rPr lang="en-GB" sz="1500" b="1" baseline="0" dirty="0" smtClean="0">
                          <a:solidFill>
                            <a:schemeClr val="tx1"/>
                          </a:solidFill>
                          <a:effectLst/>
                        </a:rPr>
                        <a:t> et </a:t>
                      </a:r>
                      <a:r>
                        <a:rPr lang="en-GB" sz="1500" b="1" baseline="0" dirty="0" err="1" smtClean="0">
                          <a:solidFill>
                            <a:schemeClr val="tx1"/>
                          </a:solidFill>
                          <a:effectLst/>
                        </a:rPr>
                        <a:t>groupées</a:t>
                      </a:r>
                      <a:r>
                        <a:rPr lang="en-GB" sz="1500" b="1" baseline="0" dirty="0" smtClean="0">
                          <a:solidFill>
                            <a:schemeClr val="tx1"/>
                          </a:solidFill>
                          <a:effectLst/>
                        </a:rPr>
                        <a:t>)</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 </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smtClean="0">
                          <a:solidFill>
                            <a:schemeClr val="tx1"/>
                          </a:solidFill>
                          <a:effectLst/>
                        </a:rPr>
                        <a:t>Rebates/discounts (</a:t>
                      </a:r>
                      <a:r>
                        <a:rPr lang="en-GB" sz="1500" b="1" dirty="0" err="1" smtClean="0">
                          <a:solidFill>
                            <a:schemeClr val="tx1"/>
                          </a:solidFill>
                          <a:effectLst/>
                        </a:rPr>
                        <a:t>rabais</a:t>
                      </a:r>
                      <a:r>
                        <a:rPr lang="en-GB" sz="1500" b="1" dirty="0" smtClean="0">
                          <a:solidFill>
                            <a:schemeClr val="tx1"/>
                          </a:solidFill>
                          <a:effectLst/>
                        </a:rPr>
                        <a:t> </a:t>
                      </a:r>
                      <a:r>
                        <a:rPr lang="en-GB" sz="1500" b="1" dirty="0" err="1" smtClean="0">
                          <a:solidFill>
                            <a:schemeClr val="tx1"/>
                          </a:solidFill>
                          <a:effectLst/>
                        </a:rPr>
                        <a:t>conditionnels</a:t>
                      </a:r>
                      <a:r>
                        <a:rPr lang="en-GB" sz="1500" b="1" dirty="0" smtClean="0">
                          <a:solidFill>
                            <a:schemeClr val="tx1"/>
                          </a:solidFill>
                          <a:effectLst/>
                        </a:rPr>
                        <a:t>)</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 </a:t>
                      </a:r>
                      <a:endParaRPr lang="nl-NL" sz="1500" b="1" dirty="0">
                        <a:solidFill>
                          <a:schemeClr val="tx1"/>
                        </a:solidFill>
                        <a:effectLst/>
                        <a:latin typeface="Calibri"/>
                        <a:ea typeface="Calibri"/>
                        <a:cs typeface="Times New Roman"/>
                      </a:endParaRPr>
                    </a:p>
                  </a:txBody>
                  <a:tcPr marL="51435" marR="51435" marT="0" marB="0" anchor="ctr"/>
                </a:tc>
              </a:tr>
            </a:tbl>
          </a:graphicData>
        </a:graphic>
      </p:graphicFrame>
      <p:sp>
        <p:nvSpPr>
          <p:cNvPr id="2" name="Slide Number Placeholder 1"/>
          <p:cNvSpPr>
            <a:spLocks noGrp="1"/>
          </p:cNvSpPr>
          <p:nvPr>
            <p:ph type="sldNum" sz="quarter" idx="12"/>
          </p:nvPr>
        </p:nvSpPr>
        <p:spPr/>
        <p:txBody>
          <a:bodyPr/>
          <a:lstStyle/>
          <a:p>
            <a:fld id="{AFC383FA-532C-4F17-B257-0E3ED9983715}" type="slidenum">
              <a:rPr lang="en-GB" smtClean="0"/>
              <a:t>181</a:t>
            </a:fld>
            <a:endParaRPr lang="en-GB"/>
          </a:p>
        </p:txBody>
      </p:sp>
    </p:spTree>
    <p:extLst>
      <p:ext uri="{BB962C8B-B14F-4D97-AF65-F5344CB8AC3E}">
        <p14:creationId xmlns:p14="http://schemas.microsoft.com/office/powerpoint/2010/main" val="29592796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Abuse: </a:t>
            </a:r>
            <a:r>
              <a:rPr lang="fr-BE" dirty="0" err="1" smtClean="0"/>
              <a:t>examples</a:t>
            </a:r>
            <a:endParaRPr lang="en-GB" dirty="0"/>
          </a:p>
        </p:txBody>
      </p:sp>
      <p:sp>
        <p:nvSpPr>
          <p:cNvPr id="3" name="Content Placeholder 2"/>
          <p:cNvSpPr>
            <a:spLocks noGrp="1"/>
          </p:cNvSpPr>
          <p:nvPr>
            <p:ph idx="1"/>
          </p:nvPr>
        </p:nvSpPr>
        <p:spPr/>
        <p:txBody>
          <a:bodyPr/>
          <a:lstStyle/>
          <a:p>
            <a:r>
              <a:rPr lang="fr-BE" dirty="0" err="1" smtClean="0"/>
              <a:t>Refusal</a:t>
            </a:r>
            <a:r>
              <a:rPr lang="fr-BE" dirty="0" smtClean="0"/>
              <a:t> to </a:t>
            </a:r>
            <a:r>
              <a:rPr lang="fr-BE" dirty="0" err="1" smtClean="0"/>
              <a:t>supply</a:t>
            </a:r>
            <a:r>
              <a:rPr lang="fr-BE" dirty="0" smtClean="0"/>
              <a:t>: </a:t>
            </a:r>
            <a:r>
              <a:rPr lang="fr-BE" i="1" dirty="0" smtClean="0"/>
              <a:t>United Brands v Commission</a:t>
            </a:r>
            <a:endParaRPr lang="en-GB" dirty="0"/>
          </a:p>
        </p:txBody>
      </p:sp>
      <p:pic>
        <p:nvPicPr>
          <p:cNvPr id="4" name="Picture 3" descr="See original image"/>
          <p:cNvPicPr/>
          <p:nvPr/>
        </p:nvPicPr>
        <p:blipFill>
          <a:blip r:embed="rId2">
            <a:extLst>
              <a:ext uri="{28A0092B-C50C-407E-A947-70E740481C1C}">
                <a14:useLocalDpi xmlns:a14="http://schemas.microsoft.com/office/drawing/2010/main" val="0"/>
              </a:ext>
            </a:extLst>
          </a:blip>
          <a:srcRect/>
          <a:stretch>
            <a:fillRect/>
          </a:stretch>
        </p:blipFill>
        <p:spPr bwMode="auto">
          <a:xfrm>
            <a:off x="2577230" y="2800055"/>
            <a:ext cx="4298633" cy="2861310"/>
          </a:xfrm>
          <a:prstGeom prst="rect">
            <a:avLst/>
          </a:prstGeom>
          <a:noFill/>
          <a:ln>
            <a:noFill/>
          </a:ln>
        </p:spPr>
      </p:pic>
      <p:sp>
        <p:nvSpPr>
          <p:cNvPr id="5" name="Slide Number Placeholder 4"/>
          <p:cNvSpPr>
            <a:spLocks noGrp="1"/>
          </p:cNvSpPr>
          <p:nvPr>
            <p:ph type="sldNum" sz="quarter" idx="12"/>
          </p:nvPr>
        </p:nvSpPr>
        <p:spPr/>
        <p:txBody>
          <a:bodyPr/>
          <a:lstStyle/>
          <a:p>
            <a:fld id="{AFC383FA-532C-4F17-B257-0E3ED9983715}" type="slidenum">
              <a:rPr lang="en-GB" smtClean="0"/>
              <a:t>182</a:t>
            </a:fld>
            <a:endParaRPr lang="en-GB"/>
          </a:p>
        </p:txBody>
      </p:sp>
    </p:spTree>
    <p:extLst>
      <p:ext uri="{BB962C8B-B14F-4D97-AF65-F5344CB8AC3E}">
        <p14:creationId xmlns:p14="http://schemas.microsoft.com/office/powerpoint/2010/main" val="219705033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ctr" eaLnBrk="1" hangingPunct="1"/>
            <a:r>
              <a:rPr lang="nl-NL" altLang="en-US" smtClean="0"/>
              <a:t>Abuse: examples</a:t>
            </a:r>
          </a:p>
        </p:txBody>
      </p:sp>
      <p:sp>
        <p:nvSpPr>
          <p:cNvPr id="3" name="Content Placeholder 2"/>
          <p:cNvSpPr>
            <a:spLocks noGrp="1"/>
          </p:cNvSpPr>
          <p:nvPr>
            <p:ph idx="1"/>
          </p:nvPr>
        </p:nvSpPr>
        <p:spPr>
          <a:xfrm>
            <a:off x="628650" y="1847851"/>
            <a:ext cx="7886700" cy="4351338"/>
          </a:xfrm>
        </p:spPr>
        <p:txBody>
          <a:bodyPr>
            <a:normAutofit fontScale="92500" lnSpcReduction="10000"/>
          </a:bodyPr>
          <a:lstStyle/>
          <a:p>
            <a:pPr eaLnBrk="1" hangingPunct="1"/>
            <a:r>
              <a:rPr lang="nl-NL" altLang="en-US" dirty="0" smtClean="0"/>
              <a:t>Refusal to supply / access to essential facilities</a:t>
            </a:r>
          </a:p>
          <a:p>
            <a:pPr marL="257175" lvl="2" indent="-257175"/>
            <a:r>
              <a:rPr lang="en-US" altLang="en-US" i="1" dirty="0" smtClean="0">
                <a:cs typeface="Arial" panose="020B0604020202020204" pitchFamily="34" charset="0"/>
              </a:rPr>
              <a:t>The owner of an essential facility which uses its power in one market in order to strengthen its position in another related market, in particular, by granting its competitor access to that related market on less </a:t>
            </a:r>
            <a:r>
              <a:rPr lang="en-US" altLang="en-US" i="1" dirty="0" err="1" smtClean="0">
                <a:cs typeface="Arial" panose="020B0604020202020204" pitchFamily="34" charset="0"/>
              </a:rPr>
              <a:t>favourable</a:t>
            </a:r>
            <a:r>
              <a:rPr lang="en-US" altLang="en-US" i="1" dirty="0" smtClean="0">
                <a:cs typeface="Arial" panose="020B0604020202020204" pitchFamily="34" charset="0"/>
              </a:rPr>
              <a:t> terms than those of its own services, infringes article [102] where a competitive disadvantage is imposed upon its competitor without objective justification</a:t>
            </a:r>
            <a:r>
              <a:rPr lang="en-US" altLang="en-US" dirty="0" smtClean="0">
                <a:cs typeface="Arial" panose="020B0604020202020204" pitchFamily="34" charset="0"/>
              </a:rPr>
              <a:t>” (Commission Decision, 21 December 1993, OJ L 15/8)</a:t>
            </a:r>
          </a:p>
          <a:p>
            <a:pPr eaLnBrk="1" hangingPunct="1"/>
            <a:r>
              <a:rPr lang="nl-NL" altLang="en-US" dirty="0" smtClean="0"/>
              <a:t>What is essential facility?</a:t>
            </a:r>
          </a:p>
          <a:p>
            <a:pPr lvl="1" eaLnBrk="1" hangingPunct="1"/>
            <a:r>
              <a:rPr lang="nl-NL" altLang="en-US" dirty="0" smtClean="0"/>
              <a:t>Newspaper distribution system (</a:t>
            </a:r>
            <a:r>
              <a:rPr lang="nl-NL" altLang="en-US" i="1" dirty="0" smtClean="0"/>
              <a:t>Bronner</a:t>
            </a:r>
            <a:r>
              <a:rPr lang="nl-NL" altLang="en-US" dirty="0" smtClean="0"/>
              <a:t>)</a:t>
            </a:r>
          </a:p>
          <a:p>
            <a:pPr lvl="1" eaLnBrk="1" hangingPunct="1"/>
            <a:r>
              <a:rPr lang="nl-NL" altLang="en-US" dirty="0" smtClean="0"/>
              <a:t>Intellectual Property Rights (</a:t>
            </a:r>
            <a:r>
              <a:rPr lang="nl-NL" altLang="en-US" i="1" dirty="0" smtClean="0"/>
              <a:t>Magill</a:t>
            </a:r>
            <a:r>
              <a:rPr lang="nl-NL" altLang="en-US" dirty="0" smtClean="0"/>
              <a:t> and </a:t>
            </a:r>
            <a:r>
              <a:rPr lang="nl-NL" altLang="en-US" i="1" dirty="0" smtClean="0"/>
              <a:t>IMS Health, Microsoft</a:t>
            </a:r>
            <a:r>
              <a:rPr lang="nl-NL" altLang="en-US" dirty="0" smtClean="0"/>
              <a:t>)</a:t>
            </a:r>
          </a:p>
          <a:p>
            <a:pPr lvl="1" eaLnBrk="1" hangingPunct="1"/>
            <a:r>
              <a:rPr lang="nl-NL" altLang="en-US" sz="1500" dirty="0">
                <a:cs typeface="Arial" panose="020B0604020202020204" pitchFamily="34" charset="0"/>
              </a:rPr>
              <a:t>No substitutes available – </a:t>
            </a:r>
            <a:r>
              <a:rPr lang="nl-NL" altLang="en-US" sz="1500" i="1" dirty="0">
                <a:cs typeface="Arial" panose="020B0604020202020204" pitchFamily="34" charset="0"/>
              </a:rPr>
              <a:t>indispensibility </a:t>
            </a:r>
            <a:r>
              <a:rPr lang="nl-NL" altLang="en-US" sz="1500" i="1" dirty="0" smtClean="0">
                <a:cs typeface="Arial" panose="020B0604020202020204" pitchFamily="34" charset="0"/>
              </a:rPr>
              <a:t>requirement - indispensable</a:t>
            </a:r>
            <a:endParaRPr lang="nl-NL" altLang="en-US" sz="1500" dirty="0">
              <a:cs typeface="Arial" panose="020B0604020202020204" pitchFamily="34" charset="0"/>
            </a:endParaRPr>
          </a:p>
          <a:p>
            <a:pPr lvl="1" eaLnBrk="1" hangingPunct="1"/>
            <a:r>
              <a:rPr lang="en-US" altLang="en-US" sz="1500" dirty="0">
                <a:cs typeface="Arial" panose="020B0604020202020204" pitchFamily="34" charset="0"/>
              </a:rPr>
              <a:t>New product or new development for which there is </a:t>
            </a:r>
            <a:r>
              <a:rPr lang="en-US" altLang="en-US" sz="1500" dirty="0" smtClean="0">
                <a:cs typeface="Arial" panose="020B0604020202020204" pitchFamily="34" charset="0"/>
              </a:rPr>
              <a:t>demand – nouveau </a:t>
            </a:r>
            <a:r>
              <a:rPr lang="en-US" altLang="en-US" sz="1500" dirty="0" err="1" smtClean="0">
                <a:cs typeface="Arial" panose="020B0604020202020204" pitchFamily="34" charset="0"/>
              </a:rPr>
              <a:t>produit</a:t>
            </a:r>
            <a:endParaRPr lang="en-US" altLang="en-US" sz="1500" dirty="0">
              <a:cs typeface="Arial" panose="020B0604020202020204" pitchFamily="34" charset="0"/>
            </a:endParaRPr>
          </a:p>
          <a:p>
            <a:pPr lvl="1" eaLnBrk="1" hangingPunct="1"/>
            <a:r>
              <a:rPr lang="en-US" altLang="en-US" sz="1500" dirty="0">
                <a:cs typeface="Arial" panose="020B0604020202020204" pitchFamily="34" charset="0"/>
              </a:rPr>
              <a:t>Every competition on market </a:t>
            </a:r>
            <a:r>
              <a:rPr lang="en-US" altLang="en-US" sz="1500" dirty="0" smtClean="0">
                <a:cs typeface="Arial" panose="020B0604020202020204" pitchFamily="34" charset="0"/>
              </a:rPr>
              <a:t>eliminated – </a:t>
            </a:r>
            <a:r>
              <a:rPr lang="en-US" altLang="en-US" sz="1500" dirty="0" err="1" smtClean="0">
                <a:cs typeface="Arial" panose="020B0604020202020204" pitchFamily="34" charset="0"/>
              </a:rPr>
              <a:t>aucune</a:t>
            </a:r>
            <a:r>
              <a:rPr lang="en-US" altLang="en-US" sz="1500" dirty="0" smtClean="0">
                <a:cs typeface="Arial" panose="020B0604020202020204" pitchFamily="34" charset="0"/>
              </a:rPr>
              <a:t> concurrence possible</a:t>
            </a:r>
            <a:endParaRPr lang="nl-NL" altLang="en-US" sz="1500" dirty="0"/>
          </a:p>
          <a:p>
            <a:pPr lvl="1" eaLnBrk="1" hangingPunct="1"/>
            <a:endParaRPr lang="nl-NL" altLang="en-US" dirty="0" smtClean="0"/>
          </a:p>
        </p:txBody>
      </p:sp>
      <p:sp>
        <p:nvSpPr>
          <p:cNvPr id="2" name="Slide Number Placeholder 1"/>
          <p:cNvSpPr>
            <a:spLocks noGrp="1"/>
          </p:cNvSpPr>
          <p:nvPr>
            <p:ph type="sldNum" sz="quarter" idx="12"/>
          </p:nvPr>
        </p:nvSpPr>
        <p:spPr/>
        <p:txBody>
          <a:bodyPr/>
          <a:lstStyle/>
          <a:p>
            <a:fld id="{AFC383FA-532C-4F17-B257-0E3ED9983715}" type="slidenum">
              <a:rPr lang="en-GB" smtClean="0"/>
              <a:t>183</a:t>
            </a:fld>
            <a:endParaRPr lang="en-GB"/>
          </a:p>
        </p:txBody>
      </p:sp>
    </p:spTree>
    <p:extLst>
      <p:ext uri="{BB962C8B-B14F-4D97-AF65-F5344CB8AC3E}">
        <p14:creationId xmlns:p14="http://schemas.microsoft.com/office/powerpoint/2010/main" val="122444320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Abuse</a:t>
            </a:r>
            <a:r>
              <a:rPr lang="nl-NL" dirty="0" smtClean="0"/>
              <a:t>: </a:t>
            </a:r>
            <a:r>
              <a:rPr lang="nl-NL" dirty="0" err="1" smtClean="0"/>
              <a:t>examples</a:t>
            </a:r>
            <a:endParaRPr lang="nl-NL" dirty="0"/>
          </a:p>
        </p:txBody>
      </p:sp>
      <p:sp>
        <p:nvSpPr>
          <p:cNvPr id="3" name="Content Placeholder 2"/>
          <p:cNvSpPr>
            <a:spLocks noGrp="1"/>
          </p:cNvSpPr>
          <p:nvPr>
            <p:ph idx="1"/>
          </p:nvPr>
        </p:nvSpPr>
        <p:spPr>
          <a:xfrm>
            <a:off x="628650" y="1455314"/>
            <a:ext cx="7886700" cy="5679582"/>
          </a:xfrm>
        </p:spPr>
        <p:txBody>
          <a:bodyPr/>
          <a:lstStyle/>
          <a:p>
            <a:r>
              <a:rPr lang="nl-NL" dirty="0" err="1" smtClean="0"/>
              <a:t>Margin</a:t>
            </a:r>
            <a:r>
              <a:rPr lang="nl-NL" dirty="0" smtClean="0"/>
              <a:t> </a:t>
            </a:r>
            <a:r>
              <a:rPr lang="nl-NL" dirty="0" err="1" smtClean="0"/>
              <a:t>squeeze</a:t>
            </a:r>
            <a:r>
              <a:rPr lang="nl-NL" dirty="0" smtClean="0"/>
              <a:t> (</a:t>
            </a:r>
            <a:r>
              <a:rPr lang="nl-NL" i="1" dirty="0" err="1" smtClean="0"/>
              <a:t>TeliaSonera</a:t>
            </a:r>
            <a:r>
              <a:rPr lang="nl-NL" dirty="0" smtClean="0"/>
              <a:t>)</a:t>
            </a:r>
          </a:p>
          <a:p>
            <a:r>
              <a:rPr lang="en-US" sz="1500" dirty="0">
                <a:cs typeface="Arial" panose="020B0604020202020204" pitchFamily="34" charset="0"/>
              </a:rPr>
              <a:t>E.g. offering access to a telecommunications network to a competitor and offering – at almost the same rate – telecommunications packages to consumers</a:t>
            </a:r>
          </a:p>
          <a:p>
            <a:r>
              <a:rPr lang="en-US" sz="1500" dirty="0">
                <a:cs typeface="Arial" panose="020B0604020202020204" pitchFamily="34" charset="0"/>
              </a:rPr>
              <a:t>A margin squeeze exists if </a:t>
            </a:r>
            <a:r>
              <a:rPr lang="en-US" sz="1500" u="sng" dirty="0">
                <a:cs typeface="Arial" panose="020B0604020202020204" pitchFamily="34" charset="0"/>
              </a:rPr>
              <a:t>the spread</a:t>
            </a:r>
            <a:r>
              <a:rPr lang="en-US" sz="1500" dirty="0">
                <a:cs typeface="Arial" panose="020B0604020202020204" pitchFamily="34" charset="0"/>
              </a:rPr>
              <a:t> between the charged wholesale prices and the retail prices is either </a:t>
            </a:r>
            <a:r>
              <a:rPr lang="en-US" sz="1500" u="sng" dirty="0">
                <a:cs typeface="Arial" panose="020B0604020202020204" pitchFamily="34" charset="0"/>
              </a:rPr>
              <a:t>negative</a:t>
            </a:r>
            <a:r>
              <a:rPr lang="en-US" sz="1500" dirty="0">
                <a:cs typeface="Arial" panose="020B0604020202020204" pitchFamily="34" charset="0"/>
              </a:rPr>
              <a:t> or </a:t>
            </a:r>
            <a:r>
              <a:rPr lang="en-US" sz="1500" u="sng" dirty="0">
                <a:cs typeface="Arial" panose="020B0604020202020204" pitchFamily="34" charset="0"/>
              </a:rPr>
              <a:t>insufficient to cover the specific costs</a:t>
            </a:r>
            <a:r>
              <a:rPr lang="en-US" sz="1500" dirty="0">
                <a:cs typeface="Arial" panose="020B0604020202020204" pitchFamily="34" charset="0"/>
              </a:rPr>
              <a:t> which an undertaking has to incur in order to supply its </a:t>
            </a:r>
            <a:r>
              <a:rPr lang="en-US" sz="1500" u="sng" dirty="0">
                <a:cs typeface="Arial" panose="020B0604020202020204" pitchFamily="34" charset="0"/>
              </a:rPr>
              <a:t>own retail services to end users</a:t>
            </a:r>
            <a:r>
              <a:rPr lang="en-US" sz="1500" dirty="0">
                <a:cs typeface="Arial" panose="020B0604020202020204" pitchFamily="34" charset="0"/>
              </a:rPr>
              <a:t>, so that the spread does not allow a competitor which is as efficient as that undertaking to compete for the supply of those services to end </a:t>
            </a:r>
            <a:r>
              <a:rPr lang="en-US" sz="1500" dirty="0" smtClean="0">
                <a:cs typeface="Arial" panose="020B0604020202020204" pitchFamily="34" charset="0"/>
              </a:rPr>
              <a:t>users</a:t>
            </a:r>
          </a:p>
          <a:p>
            <a:pPr lvl="1"/>
            <a:r>
              <a:rPr lang="fr-FR" sz="1400" dirty="0" smtClean="0"/>
              <a:t>Communication 2008, pt. 80: une </a:t>
            </a:r>
            <a:r>
              <a:rPr lang="fr-FR" sz="1400" dirty="0"/>
              <a:t>entreprise dominante peut fixer, pour le produit vendu en amont, un prix qui, comparé à celui qu'elle pratique en aval </a:t>
            </a:r>
            <a:r>
              <a:rPr lang="fr-FR" sz="1400" dirty="0" smtClean="0"/>
              <a:t>, </a:t>
            </a:r>
            <a:r>
              <a:rPr lang="fr-FR" sz="1400" dirty="0"/>
              <a:t>ne permet pas, même à un concurrent aussi efficace, d'exercer rentablement et durablement des activités sur le marché en aval («compression des marges</a:t>
            </a:r>
            <a:r>
              <a:rPr lang="fr-FR" sz="1400" dirty="0" smtClean="0"/>
              <a:t>»).</a:t>
            </a:r>
          </a:p>
          <a:p>
            <a:pPr lvl="1"/>
            <a:r>
              <a:rPr lang="fr-FR" sz="1400" dirty="0" smtClean="0">
                <a:cs typeface="Arial" panose="020B0604020202020204" pitchFamily="34" charset="0"/>
              </a:rPr>
              <a:t>Opérateur d’un réseau de communications électroniques qui offre des services aux consommateurs par l’intermédiaire de ce réseau demande à ses clients un prix de 4 euros pour un abonnement; une entreprise concurrente qui souhaite utiliser le même réseau doit payer une somme de 4,5 euros pour simplement pouvoir utiliser ce réseau…</a:t>
            </a:r>
          </a:p>
          <a:p>
            <a:pPr lvl="1"/>
            <a:r>
              <a:rPr lang="fr-FR" sz="1400" dirty="0" smtClean="0">
                <a:cs typeface="Arial" panose="020B0604020202020204" pitchFamily="34" charset="0"/>
              </a:rPr>
              <a:t>Même raisonnement si le prix demandé au concurrent n’est que 4 ou même 3,7 euros…</a:t>
            </a:r>
            <a:endParaRPr lang="en-US" sz="1400" dirty="0">
              <a:cs typeface="Arial" panose="020B0604020202020204" pitchFamily="34" charset="0"/>
            </a:endParaRPr>
          </a:p>
          <a:p>
            <a:r>
              <a:rPr lang="en-US" sz="1500" dirty="0">
                <a:cs typeface="Arial" panose="020B0604020202020204" pitchFamily="34" charset="0"/>
              </a:rPr>
              <a:t>Access to product needs to be objectively necessary to enable meaningful competition in the market and refusal would harm consumers</a:t>
            </a:r>
          </a:p>
          <a:p>
            <a:r>
              <a:rPr lang="en-US" sz="1500" dirty="0">
                <a:cs typeface="Arial" panose="020B0604020202020204" pitchFamily="34" charset="0"/>
              </a:rPr>
              <a:t>Amounts to a </a:t>
            </a:r>
            <a:r>
              <a:rPr lang="en-US" sz="1500" i="1" dirty="0">
                <a:cs typeface="Arial" panose="020B0604020202020204" pitchFamily="34" charset="0"/>
              </a:rPr>
              <a:t>de facto </a:t>
            </a:r>
            <a:r>
              <a:rPr lang="en-US" sz="1500" dirty="0">
                <a:cs typeface="Arial" panose="020B0604020202020204" pitchFamily="34" charset="0"/>
              </a:rPr>
              <a:t>refusal to supply</a:t>
            </a:r>
            <a:endParaRPr lang="nl-NL" sz="1500" dirty="0"/>
          </a:p>
        </p:txBody>
      </p:sp>
      <p:sp>
        <p:nvSpPr>
          <p:cNvPr id="4" name="Slide Number Placeholder 3"/>
          <p:cNvSpPr>
            <a:spLocks noGrp="1"/>
          </p:cNvSpPr>
          <p:nvPr>
            <p:ph type="sldNum" sz="quarter" idx="12"/>
          </p:nvPr>
        </p:nvSpPr>
        <p:spPr/>
        <p:txBody>
          <a:bodyPr/>
          <a:lstStyle/>
          <a:p>
            <a:fld id="{AFC383FA-532C-4F17-B257-0E3ED9983715}" type="slidenum">
              <a:rPr lang="en-GB" smtClean="0"/>
              <a:t>184</a:t>
            </a:fld>
            <a:endParaRPr lang="en-GB"/>
          </a:p>
        </p:txBody>
      </p:sp>
    </p:spTree>
    <p:extLst>
      <p:ext uri="{BB962C8B-B14F-4D97-AF65-F5344CB8AC3E}">
        <p14:creationId xmlns:p14="http://schemas.microsoft.com/office/powerpoint/2010/main" val="182599167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eaLnBrk="1" hangingPunct="1"/>
            <a:r>
              <a:rPr lang="nl-NL" altLang="en-US" smtClean="0"/>
              <a:t>Abuse: examples</a:t>
            </a:r>
          </a:p>
        </p:txBody>
      </p:sp>
      <p:sp>
        <p:nvSpPr>
          <p:cNvPr id="3" name="Content Placeholder 2"/>
          <p:cNvSpPr>
            <a:spLocks noGrp="1"/>
          </p:cNvSpPr>
          <p:nvPr>
            <p:ph idx="1"/>
          </p:nvPr>
        </p:nvSpPr>
        <p:spPr>
          <a:xfrm>
            <a:off x="628650" y="1825624"/>
            <a:ext cx="7886700" cy="5032375"/>
          </a:xfrm>
        </p:spPr>
        <p:txBody>
          <a:bodyPr>
            <a:normAutofit fontScale="85000" lnSpcReduction="20000"/>
          </a:bodyPr>
          <a:lstStyle/>
          <a:p>
            <a:pPr eaLnBrk="1" hangingPunct="1"/>
            <a:r>
              <a:rPr lang="nl-NL" altLang="en-US" dirty="0" smtClean="0"/>
              <a:t>Predatory pricing - prédation</a:t>
            </a:r>
          </a:p>
          <a:p>
            <a:pPr lvl="1" eaLnBrk="1" hangingPunct="1"/>
            <a:r>
              <a:rPr lang="nl-NL" altLang="en-US" dirty="0" smtClean="0"/>
              <a:t>Setting prices at a level where an undertaking deliberately incurs losses in the short term so as to foreclose one or more of its actual or potential competitors</a:t>
            </a:r>
          </a:p>
          <a:p>
            <a:pPr lvl="1" eaLnBrk="1" hangingPunct="1"/>
            <a:r>
              <a:rPr lang="nl-NL" altLang="en-US" dirty="0" smtClean="0"/>
              <a:t>Excessive difference between prices charged and losses made (</a:t>
            </a:r>
            <a:r>
              <a:rPr lang="nl-NL" altLang="en-US" i="1" dirty="0" smtClean="0"/>
              <a:t>Hoffmann La Roche</a:t>
            </a:r>
            <a:r>
              <a:rPr lang="nl-NL" altLang="en-US" dirty="0" smtClean="0"/>
              <a:t>)</a:t>
            </a:r>
          </a:p>
          <a:p>
            <a:pPr lvl="1"/>
            <a:r>
              <a:rPr lang="nl-NL" altLang="en-US" dirty="0" smtClean="0"/>
              <a:t>Focus sur le </a:t>
            </a:r>
            <a:r>
              <a:rPr lang="fr-FR" dirty="0" smtClean="0"/>
              <a:t>coût </a:t>
            </a:r>
            <a:r>
              <a:rPr lang="fr-FR" dirty="0"/>
              <a:t>marginal moyen à long terme (CMMLT</a:t>
            </a:r>
            <a:r>
              <a:rPr lang="fr-FR" dirty="0" smtClean="0"/>
              <a:t>): coûts variables et coûts fixes</a:t>
            </a:r>
            <a:endParaRPr lang="nl-NL" altLang="en-US" dirty="0" smtClean="0"/>
          </a:p>
          <a:p>
            <a:pPr lvl="1"/>
            <a:r>
              <a:rPr lang="nl-NL" altLang="en-US" i="1" dirty="0" smtClean="0"/>
              <a:t>Per se </a:t>
            </a:r>
            <a:r>
              <a:rPr lang="nl-NL" altLang="en-US" dirty="0" smtClean="0"/>
              <a:t>presumption of abuse if prices have been set below </a:t>
            </a:r>
            <a:r>
              <a:rPr lang="nl-NL" altLang="en-US" i="1" dirty="0" smtClean="0"/>
              <a:t>average variable cost</a:t>
            </a:r>
            <a:r>
              <a:rPr lang="nl-NL" altLang="en-US" dirty="0" smtClean="0"/>
              <a:t> (costs incurred by the production of one additional unit, generally avoidable, </a:t>
            </a:r>
            <a:r>
              <a:rPr lang="fr-FR" i="1" dirty="0"/>
              <a:t>coût </a:t>
            </a:r>
            <a:r>
              <a:rPr lang="fr-FR" i="1" dirty="0" smtClean="0"/>
              <a:t>variable moyen</a:t>
            </a:r>
            <a:r>
              <a:rPr lang="nl-NL" altLang="en-US" dirty="0" smtClean="0"/>
              <a:t>) (</a:t>
            </a:r>
            <a:r>
              <a:rPr lang="nl-NL" altLang="en-US" i="1" dirty="0" smtClean="0"/>
              <a:t>Akzo</a:t>
            </a:r>
            <a:r>
              <a:rPr lang="nl-NL" altLang="en-US" dirty="0" smtClean="0"/>
              <a:t>)</a:t>
            </a:r>
          </a:p>
          <a:p>
            <a:pPr lvl="2"/>
            <a:r>
              <a:rPr lang="nl-NL" altLang="en-US" dirty="0" smtClean="0"/>
              <a:t>Exemple: coût de production de 4 euros (1 euro coûts fixes et 3 euros coûts variables), prix du produit à 2 euros : 2 euros &lt; 3 euros de coûts variables)</a:t>
            </a:r>
          </a:p>
          <a:p>
            <a:pPr lvl="1" eaLnBrk="1" hangingPunct="1"/>
            <a:r>
              <a:rPr lang="nl-NL" altLang="en-US" dirty="0" smtClean="0"/>
              <a:t>Prices below average total cost (coût total) yet above average variable cost, if intention to eliminate competitor can additionally be proven (</a:t>
            </a:r>
            <a:r>
              <a:rPr lang="nl-NL" altLang="en-US" i="1" dirty="0" smtClean="0"/>
              <a:t>Akzo</a:t>
            </a:r>
            <a:r>
              <a:rPr lang="nl-NL" altLang="en-US" dirty="0" smtClean="0"/>
              <a:t>)</a:t>
            </a:r>
          </a:p>
          <a:p>
            <a:pPr lvl="2"/>
            <a:r>
              <a:rPr lang="nl-NL" altLang="en-US" dirty="0"/>
              <a:t>Exemple: coût de production de 4 euros (1 euro couts fixes et 3 euros coûts variables), prix du produit à </a:t>
            </a:r>
            <a:r>
              <a:rPr lang="nl-NL" altLang="en-US" dirty="0" smtClean="0"/>
              <a:t>3,5 euros </a:t>
            </a:r>
            <a:r>
              <a:rPr lang="nl-NL" altLang="en-US" dirty="0"/>
              <a:t>: </a:t>
            </a:r>
            <a:r>
              <a:rPr lang="nl-NL" altLang="en-US" dirty="0" smtClean="0"/>
              <a:t>3,5 </a:t>
            </a:r>
            <a:r>
              <a:rPr lang="nl-NL" altLang="en-US" dirty="0"/>
              <a:t>euros </a:t>
            </a:r>
            <a:r>
              <a:rPr lang="nl-NL" altLang="en-US" dirty="0" smtClean="0"/>
              <a:t>&gt; </a:t>
            </a:r>
            <a:r>
              <a:rPr lang="nl-NL" altLang="en-US" dirty="0"/>
              <a:t>3 euros de coûts variables – </a:t>
            </a:r>
            <a:r>
              <a:rPr lang="nl-NL" altLang="en-US" dirty="0" smtClean="0"/>
              <a:t>CVM, mais inférieur à CTM de 4 euros </a:t>
            </a:r>
            <a:r>
              <a:rPr lang="nl-NL" altLang="en-US" dirty="0" smtClean="0">
                <a:sym typeface="Wingdings" panose="05000000000000000000" pitchFamily="2" charset="2"/>
              </a:rPr>
              <a:t> preuves complémentaires nécessaires)</a:t>
            </a:r>
            <a:endParaRPr lang="nl-NL" altLang="en-US" dirty="0"/>
          </a:p>
          <a:p>
            <a:pPr lvl="2"/>
            <a:endParaRPr lang="nl-NL" altLang="en-US" dirty="0" smtClean="0"/>
          </a:p>
        </p:txBody>
      </p:sp>
      <p:sp>
        <p:nvSpPr>
          <p:cNvPr id="2" name="Slide Number Placeholder 1"/>
          <p:cNvSpPr>
            <a:spLocks noGrp="1"/>
          </p:cNvSpPr>
          <p:nvPr>
            <p:ph type="sldNum" sz="quarter" idx="12"/>
          </p:nvPr>
        </p:nvSpPr>
        <p:spPr/>
        <p:txBody>
          <a:bodyPr/>
          <a:lstStyle/>
          <a:p>
            <a:fld id="{AFC383FA-532C-4F17-B257-0E3ED9983715}" type="slidenum">
              <a:rPr lang="en-GB" smtClean="0"/>
              <a:t>185</a:t>
            </a:fld>
            <a:endParaRPr lang="en-GB"/>
          </a:p>
        </p:txBody>
      </p:sp>
    </p:spTree>
    <p:extLst>
      <p:ext uri="{BB962C8B-B14F-4D97-AF65-F5344CB8AC3E}">
        <p14:creationId xmlns:p14="http://schemas.microsoft.com/office/powerpoint/2010/main" val="366690600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eaLnBrk="1" hangingPunct="1"/>
            <a:r>
              <a:rPr lang="nl-NL" altLang="en-US" smtClean="0"/>
              <a:t>Abuse: examples</a:t>
            </a:r>
          </a:p>
        </p:txBody>
      </p:sp>
      <p:sp>
        <p:nvSpPr>
          <p:cNvPr id="3" name="Content Placeholder 2"/>
          <p:cNvSpPr>
            <a:spLocks noGrp="1"/>
          </p:cNvSpPr>
          <p:nvPr>
            <p:ph idx="1"/>
          </p:nvPr>
        </p:nvSpPr>
        <p:spPr/>
        <p:txBody>
          <a:bodyPr/>
          <a:lstStyle/>
          <a:p>
            <a:pPr eaLnBrk="1" hangingPunct="1"/>
            <a:r>
              <a:rPr lang="nl-NL" altLang="en-US" dirty="0" smtClean="0"/>
              <a:t>Tying and bundling – ventes liées</a:t>
            </a:r>
          </a:p>
          <a:p>
            <a:pPr lvl="1" eaLnBrk="1" hangingPunct="1"/>
            <a:r>
              <a:rPr lang="nl-NL" altLang="en-US" dirty="0" smtClean="0"/>
              <a:t>Tying = obligation to purchase another product (tied product) upon buying one product (tying product)</a:t>
            </a:r>
          </a:p>
          <a:p>
            <a:pPr lvl="2" eaLnBrk="1" hangingPunct="1"/>
            <a:r>
              <a:rPr lang="nl-NL" altLang="en-US" dirty="0" smtClean="0"/>
              <a:t>Windows operating system and Windows Media Player</a:t>
            </a:r>
          </a:p>
          <a:p>
            <a:pPr lvl="1" eaLnBrk="1" hangingPunct="1"/>
            <a:r>
              <a:rPr lang="nl-NL" altLang="en-US" dirty="0" smtClean="0"/>
              <a:t>Bundling = offering of tied and tying products at a significantly lower rate than when buying those products separately</a:t>
            </a:r>
          </a:p>
          <a:p>
            <a:pPr lvl="2" eaLnBrk="1" hangingPunct="1"/>
            <a:r>
              <a:rPr lang="nl-NL" altLang="en-US" dirty="0" smtClean="0"/>
              <a:t>Cell phone and cell phone charger</a:t>
            </a:r>
          </a:p>
          <a:p>
            <a:pPr lvl="1" eaLnBrk="1" hangingPunct="1"/>
            <a:r>
              <a:rPr lang="nl-NL" altLang="en-US" dirty="0" smtClean="0"/>
              <a:t>Abusive if:</a:t>
            </a:r>
          </a:p>
          <a:p>
            <a:pPr lvl="2" eaLnBrk="1" hangingPunct="1"/>
            <a:r>
              <a:rPr lang="nl-NL" altLang="en-US" dirty="0" smtClean="0"/>
              <a:t>Tying and tied products are two distinct products</a:t>
            </a:r>
          </a:p>
          <a:p>
            <a:pPr lvl="2" eaLnBrk="1" hangingPunct="1"/>
            <a:r>
              <a:rPr lang="nl-NL" altLang="en-US" dirty="0" smtClean="0"/>
              <a:t>Tying practice leads to anticompetitive foreclosure on either the tied or the tying product’s market</a:t>
            </a:r>
          </a:p>
        </p:txBody>
      </p:sp>
      <p:sp>
        <p:nvSpPr>
          <p:cNvPr id="2" name="Slide Number Placeholder 1"/>
          <p:cNvSpPr>
            <a:spLocks noGrp="1"/>
          </p:cNvSpPr>
          <p:nvPr>
            <p:ph type="sldNum" sz="quarter" idx="12"/>
          </p:nvPr>
        </p:nvSpPr>
        <p:spPr/>
        <p:txBody>
          <a:bodyPr/>
          <a:lstStyle/>
          <a:p>
            <a:fld id="{AFC383FA-532C-4F17-B257-0E3ED9983715}" type="slidenum">
              <a:rPr lang="en-GB" smtClean="0"/>
              <a:t>186</a:t>
            </a:fld>
            <a:endParaRPr lang="en-GB"/>
          </a:p>
        </p:txBody>
      </p:sp>
    </p:spTree>
    <p:extLst>
      <p:ext uri="{BB962C8B-B14F-4D97-AF65-F5344CB8AC3E}">
        <p14:creationId xmlns:p14="http://schemas.microsoft.com/office/powerpoint/2010/main" val="68266874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Abuse: </a:t>
            </a:r>
            <a:r>
              <a:rPr lang="fr-BE" dirty="0" err="1" smtClean="0"/>
              <a:t>examples</a:t>
            </a:r>
            <a:endParaRPr lang="en-GB" dirty="0"/>
          </a:p>
        </p:txBody>
      </p:sp>
      <p:sp>
        <p:nvSpPr>
          <p:cNvPr id="3" name="Content Placeholder 2"/>
          <p:cNvSpPr>
            <a:spLocks noGrp="1"/>
          </p:cNvSpPr>
          <p:nvPr>
            <p:ph idx="1"/>
          </p:nvPr>
        </p:nvSpPr>
        <p:spPr/>
        <p:txBody>
          <a:bodyPr/>
          <a:lstStyle/>
          <a:p>
            <a:r>
              <a:rPr lang="fr-BE" dirty="0" err="1" smtClean="0"/>
              <a:t>Rebates</a:t>
            </a:r>
            <a:r>
              <a:rPr lang="fr-BE" dirty="0" smtClean="0"/>
              <a:t> / discounts - rabais</a:t>
            </a:r>
          </a:p>
          <a:p>
            <a:pPr lvl="1"/>
            <a:r>
              <a:rPr lang="fr-BE" dirty="0" err="1" smtClean="0"/>
              <a:t>Practical</a:t>
            </a:r>
            <a:r>
              <a:rPr lang="fr-BE" dirty="0" smtClean="0"/>
              <a:t> </a:t>
            </a:r>
            <a:r>
              <a:rPr lang="fr-BE" dirty="0" err="1" smtClean="0"/>
              <a:t>example</a:t>
            </a:r>
            <a:r>
              <a:rPr lang="fr-BE" dirty="0" smtClean="0"/>
              <a:t>: </a:t>
            </a:r>
            <a:r>
              <a:rPr lang="fr-BE" i="1" dirty="0" smtClean="0"/>
              <a:t>Hoffmann-La Roche v Commission</a:t>
            </a:r>
            <a:endParaRPr lang="en-GB" i="1" dirty="0"/>
          </a:p>
        </p:txBody>
      </p:sp>
      <p:pic>
        <p:nvPicPr>
          <p:cNvPr id="4" name="Picture 3" descr="See original image"/>
          <p:cNvPicPr/>
          <p:nvPr/>
        </p:nvPicPr>
        <p:blipFill>
          <a:blip r:embed="rId2">
            <a:extLst>
              <a:ext uri="{28A0092B-C50C-407E-A947-70E740481C1C}">
                <a14:useLocalDpi xmlns:a14="http://schemas.microsoft.com/office/drawing/2010/main" val="0"/>
              </a:ext>
            </a:extLst>
          </a:blip>
          <a:srcRect/>
          <a:stretch>
            <a:fillRect/>
          </a:stretch>
        </p:blipFill>
        <p:spPr bwMode="auto">
          <a:xfrm>
            <a:off x="3007267" y="3141288"/>
            <a:ext cx="3264694" cy="2178844"/>
          </a:xfrm>
          <a:prstGeom prst="rect">
            <a:avLst/>
          </a:prstGeom>
          <a:noFill/>
          <a:ln>
            <a:noFill/>
          </a:ln>
        </p:spPr>
      </p:pic>
      <p:sp>
        <p:nvSpPr>
          <p:cNvPr id="5" name="Slide Number Placeholder 4"/>
          <p:cNvSpPr>
            <a:spLocks noGrp="1"/>
          </p:cNvSpPr>
          <p:nvPr>
            <p:ph type="sldNum" sz="quarter" idx="12"/>
          </p:nvPr>
        </p:nvSpPr>
        <p:spPr/>
        <p:txBody>
          <a:bodyPr/>
          <a:lstStyle/>
          <a:p>
            <a:fld id="{AFC383FA-532C-4F17-B257-0E3ED9983715}" type="slidenum">
              <a:rPr lang="en-GB" smtClean="0"/>
              <a:t>187</a:t>
            </a:fld>
            <a:endParaRPr lang="en-GB"/>
          </a:p>
        </p:txBody>
      </p:sp>
    </p:spTree>
    <p:extLst>
      <p:ext uri="{BB962C8B-B14F-4D97-AF65-F5344CB8AC3E}">
        <p14:creationId xmlns:p14="http://schemas.microsoft.com/office/powerpoint/2010/main" val="238911260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eaLnBrk="1" hangingPunct="1"/>
            <a:r>
              <a:rPr lang="nl-NL" altLang="en-US" smtClean="0"/>
              <a:t>Abuse: examples</a:t>
            </a:r>
          </a:p>
        </p:txBody>
      </p:sp>
      <p:sp>
        <p:nvSpPr>
          <p:cNvPr id="74755" name="Content Placeholder 2"/>
          <p:cNvSpPr>
            <a:spLocks noGrp="1"/>
          </p:cNvSpPr>
          <p:nvPr>
            <p:ph idx="1"/>
          </p:nvPr>
        </p:nvSpPr>
        <p:spPr/>
        <p:txBody>
          <a:bodyPr/>
          <a:lstStyle/>
          <a:p>
            <a:pPr eaLnBrk="1" hangingPunct="1"/>
            <a:r>
              <a:rPr lang="nl-NL" altLang="en-US" dirty="0" smtClean="0"/>
              <a:t>Rebates (loyalty or fidelity reward by charging lower prices for products/services)</a:t>
            </a:r>
          </a:p>
          <a:p>
            <a:pPr lvl="1" eaLnBrk="1" hangingPunct="1"/>
            <a:r>
              <a:rPr lang="nl-NL" altLang="en-US" dirty="0" smtClean="0"/>
              <a:t>Quantity rebates</a:t>
            </a:r>
          </a:p>
          <a:p>
            <a:pPr lvl="2" eaLnBrk="1" hangingPunct="1"/>
            <a:r>
              <a:rPr lang="nl-NL" altLang="en-US" dirty="0" smtClean="0"/>
              <a:t>OK, if applied non-retroactively</a:t>
            </a:r>
          </a:p>
          <a:p>
            <a:pPr lvl="1" eaLnBrk="1" hangingPunct="1"/>
            <a:r>
              <a:rPr lang="nl-NL" altLang="en-US" dirty="0" smtClean="0"/>
              <a:t>Conditional rebates</a:t>
            </a:r>
          </a:p>
          <a:p>
            <a:pPr lvl="2" eaLnBrk="1" hangingPunct="1"/>
            <a:r>
              <a:rPr lang="nl-NL" altLang="en-US" dirty="0" smtClean="0"/>
              <a:t>Individualised target rebates are abusive (Michelin, British Airways)</a:t>
            </a:r>
          </a:p>
          <a:p>
            <a:pPr lvl="2" eaLnBrk="1" hangingPunct="1"/>
            <a:r>
              <a:rPr lang="nl-NL" altLang="en-US" dirty="0" smtClean="0"/>
              <a:t>Retro-active application of rebates abusive, as it is loyalty-inducing</a:t>
            </a:r>
          </a:p>
          <a:p>
            <a:pPr lvl="2" eaLnBrk="1" hangingPunct="1"/>
            <a:r>
              <a:rPr lang="nl-NL" altLang="en-US" dirty="0" smtClean="0"/>
              <a:t>Effects-based analysis necessary? (Tomra + </a:t>
            </a:r>
            <a:r>
              <a:rPr lang="nl-NL" altLang="en-US" i="1" dirty="0" smtClean="0"/>
              <a:t>Intel</a:t>
            </a:r>
            <a:r>
              <a:rPr lang="nl-NL" altLang="en-US" dirty="0" smtClean="0"/>
              <a:t>)</a:t>
            </a:r>
          </a:p>
          <a:p>
            <a:pPr lvl="2" eaLnBrk="1" hangingPunct="1"/>
            <a:endParaRPr lang="nl-NL" altLang="en-US" dirty="0" smtClean="0"/>
          </a:p>
        </p:txBody>
      </p:sp>
      <p:sp>
        <p:nvSpPr>
          <p:cNvPr id="2" name="Slide Number Placeholder 1"/>
          <p:cNvSpPr>
            <a:spLocks noGrp="1"/>
          </p:cNvSpPr>
          <p:nvPr>
            <p:ph type="sldNum" sz="quarter" idx="12"/>
          </p:nvPr>
        </p:nvSpPr>
        <p:spPr/>
        <p:txBody>
          <a:bodyPr/>
          <a:lstStyle/>
          <a:p>
            <a:fld id="{AFC383FA-532C-4F17-B257-0E3ED9983715}" type="slidenum">
              <a:rPr lang="en-GB" smtClean="0"/>
              <a:t>188</a:t>
            </a:fld>
            <a:endParaRPr lang="en-GB"/>
          </a:p>
        </p:txBody>
      </p:sp>
    </p:spTree>
    <p:extLst>
      <p:ext uri="{BB962C8B-B14F-4D97-AF65-F5344CB8AC3E}">
        <p14:creationId xmlns:p14="http://schemas.microsoft.com/office/powerpoint/2010/main" val="367202875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ctr" eaLnBrk="1" hangingPunct="1"/>
            <a:r>
              <a:rPr lang="nl-NL" altLang="en-US" smtClean="0"/>
              <a:t>Examples of abusive behaviour</a:t>
            </a:r>
          </a:p>
        </p:txBody>
      </p:sp>
      <p:graphicFrame>
        <p:nvGraphicFramePr>
          <p:cNvPr id="4" name="Content Placeholder 3"/>
          <p:cNvGraphicFramePr>
            <a:graphicFrameLocks noGrp="1"/>
          </p:cNvGraphicFramePr>
          <p:nvPr>
            <p:ph idx="1"/>
          </p:nvPr>
        </p:nvGraphicFramePr>
        <p:xfrm>
          <a:off x="1709680" y="1862829"/>
          <a:ext cx="5940662" cy="3534684"/>
        </p:xfrm>
        <a:graphic>
          <a:graphicData uri="http://schemas.openxmlformats.org/drawingml/2006/table">
            <a:tbl>
              <a:tblPr firstRow="1" firstCol="1" bandRow="1">
                <a:effectLst>
                  <a:outerShdw blurRad="50800" dist="50800" dir="5400000" algn="ctr" rotWithShape="0">
                    <a:schemeClr val="accent1"/>
                  </a:outerShdw>
                </a:effectLst>
                <a:tableStyleId>{5C22544A-7EE6-4342-B048-85BDC9FD1C3A}</a:tableStyleId>
              </a:tblPr>
              <a:tblGrid>
                <a:gridCol w="2970331"/>
                <a:gridCol w="2970331"/>
              </a:tblGrid>
              <a:tr h="501484">
                <a:tc>
                  <a:txBody>
                    <a:bodyPr/>
                    <a:lstStyle/>
                    <a:p>
                      <a:pPr algn="ctr">
                        <a:lnSpc>
                          <a:spcPct val="115000"/>
                        </a:lnSpc>
                        <a:spcAft>
                          <a:spcPts val="0"/>
                        </a:spcAft>
                      </a:pPr>
                      <a:r>
                        <a:rPr lang="en-GB" sz="1500" b="1" dirty="0">
                          <a:solidFill>
                            <a:schemeClr val="tx1"/>
                          </a:solidFill>
                          <a:effectLst/>
                        </a:rPr>
                        <a:t>Exclusionary Abuses</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Exploitative Abuses</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a:solidFill>
                            <a:schemeClr val="tx1"/>
                          </a:solidFill>
                          <a:effectLst/>
                        </a:rPr>
                        <a:t>Refusal to supply</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a:solidFill>
                            <a:schemeClr val="tx1"/>
                          </a:solidFill>
                          <a:effectLst/>
                        </a:rPr>
                        <a:t>Excessive pricing</a:t>
                      </a:r>
                      <a:endParaRPr lang="nl-NL" sz="1500" b="1">
                        <a:solidFill>
                          <a:schemeClr val="tx1"/>
                        </a:solidFill>
                        <a:effectLst/>
                        <a:latin typeface="Calibri"/>
                        <a:ea typeface="Calibri"/>
                        <a:cs typeface="Times New Roman"/>
                      </a:endParaRPr>
                    </a:p>
                  </a:txBody>
                  <a:tcPr marL="51435" marR="51435" marT="0" marB="0" anchor="ctr"/>
                </a:tc>
              </a:tr>
              <a:tr h="525780">
                <a:tc>
                  <a:txBody>
                    <a:bodyPr/>
                    <a:lstStyle/>
                    <a:p>
                      <a:pPr algn="ctr">
                        <a:lnSpc>
                          <a:spcPct val="115000"/>
                        </a:lnSpc>
                        <a:spcAft>
                          <a:spcPts val="0"/>
                        </a:spcAft>
                      </a:pPr>
                      <a:r>
                        <a:rPr lang="en-GB" sz="1500" b="1" dirty="0">
                          <a:solidFill>
                            <a:schemeClr val="tx1"/>
                          </a:solidFill>
                          <a:effectLst/>
                        </a:rPr>
                        <a:t>Refusal to supply: access to essential facilities</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Discriminatory pricing</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a:solidFill>
                            <a:schemeClr val="tx1"/>
                          </a:solidFill>
                          <a:effectLst/>
                        </a:rPr>
                        <a:t>Refusal to supply: margin squeeze</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Unfair or dissimilar conditions</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a:solidFill>
                            <a:schemeClr val="tx1"/>
                          </a:solidFill>
                          <a:effectLst/>
                        </a:rPr>
                        <a:t>Predatory Pricing</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 </a:t>
                      </a:r>
                      <a:r>
                        <a:rPr lang="en-GB" sz="1500" b="1" dirty="0" smtClean="0">
                          <a:solidFill>
                            <a:schemeClr val="tx1"/>
                          </a:solidFill>
                          <a:effectLst/>
                        </a:rPr>
                        <a:t>…</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a:solidFill>
                            <a:schemeClr val="tx1"/>
                          </a:solidFill>
                          <a:effectLst/>
                        </a:rPr>
                        <a:t>Tying and Bundling</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 </a:t>
                      </a:r>
                      <a:endParaRPr lang="nl-NL" sz="1500" b="1" dirty="0">
                        <a:solidFill>
                          <a:schemeClr val="tx1"/>
                        </a:solidFill>
                        <a:effectLst/>
                        <a:latin typeface="Calibri"/>
                        <a:ea typeface="Calibri"/>
                        <a:cs typeface="Times New Roman"/>
                      </a:endParaRPr>
                    </a:p>
                  </a:txBody>
                  <a:tcPr marL="51435" marR="51435" marT="0" marB="0" anchor="ctr"/>
                </a:tc>
              </a:tr>
              <a:tr h="501484">
                <a:tc>
                  <a:txBody>
                    <a:bodyPr/>
                    <a:lstStyle/>
                    <a:p>
                      <a:pPr algn="ctr">
                        <a:lnSpc>
                          <a:spcPct val="115000"/>
                        </a:lnSpc>
                        <a:spcAft>
                          <a:spcPts val="0"/>
                        </a:spcAft>
                      </a:pPr>
                      <a:r>
                        <a:rPr lang="en-GB" sz="1500" b="1" dirty="0" smtClean="0">
                          <a:solidFill>
                            <a:schemeClr val="tx1"/>
                          </a:solidFill>
                          <a:effectLst/>
                        </a:rPr>
                        <a:t>Rebates/discounts</a:t>
                      </a:r>
                      <a:endParaRPr lang="nl-NL" sz="1500" b="1" dirty="0">
                        <a:solidFill>
                          <a:schemeClr val="tx1"/>
                        </a:solidFill>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en-GB" sz="1500" b="1" dirty="0">
                          <a:solidFill>
                            <a:schemeClr val="tx1"/>
                          </a:solidFill>
                          <a:effectLst/>
                        </a:rPr>
                        <a:t> </a:t>
                      </a:r>
                      <a:endParaRPr lang="nl-NL" sz="1500" b="1" dirty="0">
                        <a:solidFill>
                          <a:schemeClr val="tx1"/>
                        </a:solidFill>
                        <a:effectLst/>
                        <a:latin typeface="Calibri"/>
                        <a:ea typeface="Calibri"/>
                        <a:cs typeface="Times New Roman"/>
                      </a:endParaRPr>
                    </a:p>
                  </a:txBody>
                  <a:tcPr marL="51435" marR="51435" marT="0" marB="0" anchor="ctr"/>
                </a:tc>
              </a:tr>
            </a:tbl>
          </a:graphicData>
        </a:graphic>
      </p:graphicFrame>
      <p:sp>
        <p:nvSpPr>
          <p:cNvPr id="2" name="Slide Number Placeholder 1"/>
          <p:cNvSpPr>
            <a:spLocks noGrp="1"/>
          </p:cNvSpPr>
          <p:nvPr>
            <p:ph type="sldNum" sz="quarter" idx="12"/>
          </p:nvPr>
        </p:nvSpPr>
        <p:spPr/>
        <p:txBody>
          <a:bodyPr/>
          <a:lstStyle/>
          <a:p>
            <a:fld id="{AFC383FA-532C-4F17-B257-0E3ED9983715}" type="slidenum">
              <a:rPr lang="en-GB" smtClean="0"/>
              <a:t>189</a:t>
            </a:fld>
            <a:endParaRPr lang="en-GB"/>
          </a:p>
        </p:txBody>
      </p:sp>
    </p:spTree>
    <p:extLst>
      <p:ext uri="{BB962C8B-B14F-4D97-AF65-F5344CB8AC3E}">
        <p14:creationId xmlns:p14="http://schemas.microsoft.com/office/powerpoint/2010/main" val="3957429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nl-NL" altLang="nl-NL" dirty="0" smtClean="0"/>
              <a:t>What is competition law?</a:t>
            </a:r>
          </a:p>
        </p:txBody>
      </p:sp>
      <p:sp>
        <p:nvSpPr>
          <p:cNvPr id="14339" name="Content Placeholder 2"/>
          <p:cNvSpPr>
            <a:spLocks noGrp="1"/>
          </p:cNvSpPr>
          <p:nvPr>
            <p:ph idx="1"/>
          </p:nvPr>
        </p:nvSpPr>
        <p:spPr>
          <a:xfrm>
            <a:off x="1115616" y="2025254"/>
            <a:ext cx="6912769" cy="3456384"/>
          </a:xfrm>
        </p:spPr>
        <p:txBody>
          <a:bodyPr/>
          <a:lstStyle/>
          <a:p>
            <a:pPr eaLnBrk="1" hangingPunct="1"/>
            <a:r>
              <a:rPr lang="nl-NL" altLang="nl-NL" smtClean="0"/>
              <a:t>Competition</a:t>
            </a:r>
          </a:p>
          <a:p>
            <a:pPr eaLnBrk="1" hangingPunct="1"/>
            <a:endParaRPr lang="nl-NL" altLang="nl-NL" smtClean="0"/>
          </a:p>
          <a:p>
            <a:pPr eaLnBrk="1" hangingPunct="1"/>
            <a:r>
              <a:rPr lang="nl-NL" altLang="nl-NL" smtClean="0"/>
              <a:t>Competition law</a:t>
            </a:r>
          </a:p>
          <a:p>
            <a:pPr eaLnBrk="1" hangingPunct="1"/>
            <a:endParaRPr lang="nl-NL" altLang="nl-NL" smtClean="0"/>
          </a:p>
          <a:p>
            <a:pPr eaLnBrk="1" hangingPunct="1"/>
            <a:r>
              <a:rPr lang="nl-NL" altLang="nl-NL" smtClean="0">
                <a:solidFill>
                  <a:srgbClr val="FF0000"/>
                </a:solidFill>
              </a:rPr>
              <a:t>EU competition law</a:t>
            </a:r>
          </a:p>
        </p:txBody>
      </p:sp>
      <p:sp>
        <p:nvSpPr>
          <p:cNvPr id="2" name="Slide Number Placeholder 1"/>
          <p:cNvSpPr>
            <a:spLocks noGrp="1"/>
          </p:cNvSpPr>
          <p:nvPr>
            <p:ph type="sldNum" sz="quarter" idx="12"/>
          </p:nvPr>
        </p:nvSpPr>
        <p:spPr/>
        <p:txBody>
          <a:bodyPr/>
          <a:lstStyle/>
          <a:p>
            <a:fld id="{FE9A9529-9AF4-4E30-B728-268296170A83}" type="slidenum">
              <a:rPr lang="en-GB" smtClean="0"/>
              <a:t>19</a:t>
            </a:fld>
            <a:endParaRPr lang="en-GB"/>
          </a:p>
        </p:txBody>
      </p:sp>
    </p:spTree>
    <p:extLst>
      <p:ext uri="{BB962C8B-B14F-4D97-AF65-F5344CB8AC3E}">
        <p14:creationId xmlns:p14="http://schemas.microsoft.com/office/powerpoint/2010/main" val="54567568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Abuse: </a:t>
            </a:r>
            <a:r>
              <a:rPr lang="fr-BE" dirty="0" err="1" smtClean="0"/>
              <a:t>examples</a:t>
            </a:r>
            <a:endParaRPr lang="en-GB" dirty="0"/>
          </a:p>
        </p:txBody>
      </p:sp>
      <p:sp>
        <p:nvSpPr>
          <p:cNvPr id="3" name="Content Placeholder 2"/>
          <p:cNvSpPr>
            <a:spLocks noGrp="1"/>
          </p:cNvSpPr>
          <p:nvPr>
            <p:ph idx="1"/>
          </p:nvPr>
        </p:nvSpPr>
        <p:spPr/>
        <p:txBody>
          <a:bodyPr/>
          <a:lstStyle/>
          <a:p>
            <a:r>
              <a:rPr lang="fr-BE" dirty="0" err="1" smtClean="0"/>
              <a:t>Discriminatory</a:t>
            </a:r>
            <a:r>
              <a:rPr lang="fr-BE" dirty="0" smtClean="0"/>
              <a:t> </a:t>
            </a:r>
            <a:r>
              <a:rPr lang="fr-BE" dirty="0" err="1" smtClean="0"/>
              <a:t>pricing</a:t>
            </a:r>
            <a:r>
              <a:rPr lang="fr-BE" dirty="0" smtClean="0"/>
              <a:t>: </a:t>
            </a:r>
            <a:r>
              <a:rPr lang="fr-BE" i="1" dirty="0" smtClean="0"/>
              <a:t>United Brands v Commission</a:t>
            </a:r>
            <a:endParaRPr lang="en-GB" dirty="0"/>
          </a:p>
        </p:txBody>
      </p:sp>
      <p:pic>
        <p:nvPicPr>
          <p:cNvPr id="4" name="Picture 3" descr="See original image"/>
          <p:cNvPicPr/>
          <p:nvPr/>
        </p:nvPicPr>
        <p:blipFill>
          <a:blip r:embed="rId2">
            <a:extLst>
              <a:ext uri="{28A0092B-C50C-407E-A947-70E740481C1C}">
                <a14:useLocalDpi xmlns:a14="http://schemas.microsoft.com/office/drawing/2010/main" val="0"/>
              </a:ext>
            </a:extLst>
          </a:blip>
          <a:srcRect/>
          <a:stretch>
            <a:fillRect/>
          </a:stretch>
        </p:blipFill>
        <p:spPr bwMode="auto">
          <a:xfrm>
            <a:off x="2577230" y="2800055"/>
            <a:ext cx="4298633" cy="2861310"/>
          </a:xfrm>
          <a:prstGeom prst="rect">
            <a:avLst/>
          </a:prstGeom>
          <a:noFill/>
          <a:ln>
            <a:noFill/>
          </a:ln>
        </p:spPr>
      </p:pic>
      <p:sp>
        <p:nvSpPr>
          <p:cNvPr id="5" name="Slide Number Placeholder 4"/>
          <p:cNvSpPr>
            <a:spLocks noGrp="1"/>
          </p:cNvSpPr>
          <p:nvPr>
            <p:ph type="sldNum" sz="quarter" idx="12"/>
          </p:nvPr>
        </p:nvSpPr>
        <p:spPr/>
        <p:txBody>
          <a:bodyPr/>
          <a:lstStyle/>
          <a:p>
            <a:fld id="{AFC383FA-532C-4F17-B257-0E3ED9983715}" type="slidenum">
              <a:rPr lang="en-GB" smtClean="0"/>
              <a:t>190</a:t>
            </a:fld>
            <a:endParaRPr lang="en-GB"/>
          </a:p>
        </p:txBody>
      </p:sp>
    </p:spTree>
    <p:extLst>
      <p:ext uri="{BB962C8B-B14F-4D97-AF65-F5344CB8AC3E}">
        <p14:creationId xmlns:p14="http://schemas.microsoft.com/office/powerpoint/2010/main" val="152599182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Abuse: </a:t>
            </a:r>
            <a:r>
              <a:rPr lang="fr-BE" dirty="0" err="1" smtClean="0"/>
              <a:t>examples</a:t>
            </a:r>
            <a:endParaRPr lang="en-GB" dirty="0"/>
          </a:p>
        </p:txBody>
      </p:sp>
      <p:sp>
        <p:nvSpPr>
          <p:cNvPr id="3" name="Content Placeholder 2"/>
          <p:cNvSpPr>
            <a:spLocks noGrp="1"/>
          </p:cNvSpPr>
          <p:nvPr>
            <p:ph idx="1"/>
          </p:nvPr>
        </p:nvSpPr>
        <p:spPr/>
        <p:txBody>
          <a:bodyPr/>
          <a:lstStyle/>
          <a:p>
            <a:r>
              <a:rPr lang="fr-BE" dirty="0" err="1" smtClean="0"/>
              <a:t>Unfair</a:t>
            </a:r>
            <a:r>
              <a:rPr lang="fr-BE" dirty="0" smtClean="0"/>
              <a:t> </a:t>
            </a:r>
            <a:r>
              <a:rPr lang="fr-BE" dirty="0" err="1" smtClean="0"/>
              <a:t>pricing</a:t>
            </a:r>
            <a:r>
              <a:rPr lang="fr-BE" dirty="0" smtClean="0"/>
              <a:t>?</a:t>
            </a:r>
          </a:p>
          <a:p>
            <a:pPr lvl="1"/>
            <a:r>
              <a:rPr lang="fr-BE" dirty="0" err="1" smtClean="0"/>
              <a:t>Difficult</a:t>
            </a:r>
            <a:r>
              <a:rPr lang="fr-BE" dirty="0" smtClean="0"/>
              <a:t> to </a:t>
            </a:r>
            <a:r>
              <a:rPr lang="fr-BE" dirty="0" err="1" smtClean="0"/>
              <a:t>prove</a:t>
            </a:r>
            <a:r>
              <a:rPr lang="fr-BE" dirty="0" smtClean="0"/>
              <a:t> in practice, </a:t>
            </a:r>
            <a:r>
              <a:rPr lang="fr-BE" dirty="0" err="1" smtClean="0"/>
              <a:t>see</a:t>
            </a:r>
            <a:r>
              <a:rPr lang="fr-BE" dirty="0" smtClean="0"/>
              <a:t> </a:t>
            </a:r>
            <a:r>
              <a:rPr lang="fr-BE" i="1" dirty="0" smtClean="0"/>
              <a:t>United Brands v Commission</a:t>
            </a:r>
            <a:endParaRPr lang="en-GB" dirty="0"/>
          </a:p>
        </p:txBody>
      </p:sp>
      <p:sp>
        <p:nvSpPr>
          <p:cNvPr id="4" name="Slide Number Placeholder 3"/>
          <p:cNvSpPr>
            <a:spLocks noGrp="1"/>
          </p:cNvSpPr>
          <p:nvPr>
            <p:ph type="sldNum" sz="quarter" idx="12"/>
          </p:nvPr>
        </p:nvSpPr>
        <p:spPr/>
        <p:txBody>
          <a:bodyPr/>
          <a:lstStyle/>
          <a:p>
            <a:fld id="{AFC383FA-532C-4F17-B257-0E3ED9983715}" type="slidenum">
              <a:rPr lang="en-GB" smtClean="0"/>
              <a:t>191</a:t>
            </a:fld>
            <a:endParaRPr lang="en-GB"/>
          </a:p>
        </p:txBody>
      </p:sp>
    </p:spTree>
    <p:extLst>
      <p:ext uri="{BB962C8B-B14F-4D97-AF65-F5344CB8AC3E}">
        <p14:creationId xmlns:p14="http://schemas.microsoft.com/office/powerpoint/2010/main" val="417330371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Abuse: </a:t>
            </a:r>
            <a:r>
              <a:rPr lang="fr-BE" dirty="0" err="1" smtClean="0"/>
              <a:t>examples</a:t>
            </a:r>
            <a:endParaRPr lang="en-GB" dirty="0"/>
          </a:p>
        </p:txBody>
      </p:sp>
      <p:sp>
        <p:nvSpPr>
          <p:cNvPr id="3" name="Content Placeholder 2"/>
          <p:cNvSpPr>
            <a:spLocks noGrp="1"/>
          </p:cNvSpPr>
          <p:nvPr>
            <p:ph idx="1"/>
          </p:nvPr>
        </p:nvSpPr>
        <p:spPr/>
        <p:txBody>
          <a:bodyPr/>
          <a:lstStyle/>
          <a:p>
            <a:r>
              <a:rPr lang="fr-BE" dirty="0" err="1" smtClean="0"/>
              <a:t>Unfair</a:t>
            </a:r>
            <a:r>
              <a:rPr lang="fr-BE" dirty="0" smtClean="0"/>
              <a:t> </a:t>
            </a:r>
            <a:r>
              <a:rPr lang="fr-BE" dirty="0" err="1" smtClean="0"/>
              <a:t>contractual</a:t>
            </a:r>
            <a:r>
              <a:rPr lang="fr-BE" dirty="0" smtClean="0"/>
              <a:t> </a:t>
            </a:r>
            <a:r>
              <a:rPr lang="fr-BE" dirty="0" err="1" smtClean="0"/>
              <a:t>terms</a:t>
            </a:r>
            <a:r>
              <a:rPr lang="fr-BE" dirty="0" smtClean="0"/>
              <a:t> </a:t>
            </a:r>
            <a:r>
              <a:rPr lang="fr-BE" dirty="0" err="1" smtClean="0"/>
              <a:t>imposed</a:t>
            </a:r>
            <a:r>
              <a:rPr lang="fr-BE" dirty="0" smtClean="0"/>
              <a:t> </a:t>
            </a:r>
            <a:r>
              <a:rPr lang="fr-BE" dirty="0" err="1" smtClean="0"/>
              <a:t>downstream</a:t>
            </a:r>
            <a:endParaRPr lang="fr-BE" dirty="0" smtClean="0"/>
          </a:p>
          <a:p>
            <a:pPr lvl="1"/>
            <a:r>
              <a:rPr lang="fr-BE" dirty="0" smtClean="0"/>
              <a:t>Exclusive </a:t>
            </a:r>
            <a:r>
              <a:rPr lang="fr-BE" dirty="0" err="1" smtClean="0"/>
              <a:t>supply</a:t>
            </a:r>
            <a:r>
              <a:rPr lang="fr-BE" dirty="0" smtClean="0"/>
              <a:t> obligations: </a:t>
            </a:r>
            <a:r>
              <a:rPr lang="fr-BE" i="1" dirty="0" smtClean="0"/>
              <a:t>Hoffmann La Roche v Commission</a:t>
            </a:r>
            <a:endParaRPr lang="en-GB" i="1" dirty="0"/>
          </a:p>
        </p:txBody>
      </p:sp>
      <p:pic>
        <p:nvPicPr>
          <p:cNvPr id="4" name="Picture 3" descr="See original image"/>
          <p:cNvPicPr/>
          <p:nvPr/>
        </p:nvPicPr>
        <p:blipFill>
          <a:blip r:embed="rId2">
            <a:extLst>
              <a:ext uri="{28A0092B-C50C-407E-A947-70E740481C1C}">
                <a14:useLocalDpi xmlns:a14="http://schemas.microsoft.com/office/drawing/2010/main" val="0"/>
              </a:ext>
            </a:extLst>
          </a:blip>
          <a:srcRect/>
          <a:stretch>
            <a:fillRect/>
          </a:stretch>
        </p:blipFill>
        <p:spPr bwMode="auto">
          <a:xfrm>
            <a:off x="3007267" y="3141288"/>
            <a:ext cx="3264694" cy="2178844"/>
          </a:xfrm>
          <a:prstGeom prst="rect">
            <a:avLst/>
          </a:prstGeom>
          <a:noFill/>
          <a:ln>
            <a:noFill/>
          </a:ln>
        </p:spPr>
      </p:pic>
      <p:sp>
        <p:nvSpPr>
          <p:cNvPr id="5" name="Slide Number Placeholder 4"/>
          <p:cNvSpPr>
            <a:spLocks noGrp="1"/>
          </p:cNvSpPr>
          <p:nvPr>
            <p:ph type="sldNum" sz="quarter" idx="12"/>
          </p:nvPr>
        </p:nvSpPr>
        <p:spPr/>
        <p:txBody>
          <a:bodyPr/>
          <a:lstStyle/>
          <a:p>
            <a:fld id="{AFC383FA-532C-4F17-B257-0E3ED9983715}" type="slidenum">
              <a:rPr lang="en-GB" smtClean="0"/>
              <a:t>192</a:t>
            </a:fld>
            <a:endParaRPr lang="en-GB"/>
          </a:p>
        </p:txBody>
      </p:sp>
    </p:spTree>
    <p:extLst>
      <p:ext uri="{BB962C8B-B14F-4D97-AF65-F5344CB8AC3E}">
        <p14:creationId xmlns:p14="http://schemas.microsoft.com/office/powerpoint/2010/main" val="226008976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nl-NL" altLang="en-US" dirty="0" smtClean="0"/>
              <a:t>Today’s lecture</a:t>
            </a:r>
          </a:p>
        </p:txBody>
      </p:sp>
      <p:sp>
        <p:nvSpPr>
          <p:cNvPr id="3" name="Content Placeholder 2"/>
          <p:cNvSpPr>
            <a:spLocks noGrp="1"/>
          </p:cNvSpPr>
          <p:nvPr>
            <p:ph idx="1"/>
          </p:nvPr>
        </p:nvSpPr>
        <p:spPr/>
        <p:txBody>
          <a:bodyPr/>
          <a:lstStyle/>
          <a:p>
            <a:pPr eaLnBrk="1" hangingPunct="1"/>
            <a:r>
              <a:rPr lang="nl-NL" altLang="en-US" dirty="0" smtClean="0"/>
              <a:t>Article 102 TFEU</a:t>
            </a:r>
          </a:p>
          <a:p>
            <a:pPr lvl="1" eaLnBrk="1" hangingPunct="1"/>
            <a:r>
              <a:rPr lang="nl-NL" altLang="en-US" dirty="0" smtClean="0"/>
              <a:t>Dominance</a:t>
            </a:r>
          </a:p>
          <a:p>
            <a:pPr lvl="1" eaLnBrk="1" hangingPunct="1"/>
            <a:r>
              <a:rPr lang="nl-NL" altLang="en-US" dirty="0" smtClean="0"/>
              <a:t>Abuse</a:t>
            </a:r>
          </a:p>
          <a:p>
            <a:pPr lvl="1" eaLnBrk="1" hangingPunct="1"/>
            <a:r>
              <a:rPr lang="nl-NL" altLang="en-US" dirty="0" smtClean="0">
                <a:solidFill>
                  <a:srgbClr val="FF0000"/>
                </a:solidFill>
              </a:rPr>
              <a:t>Prohibition</a:t>
            </a:r>
          </a:p>
          <a:p>
            <a:pPr lvl="1" eaLnBrk="1" hangingPunct="1"/>
            <a:r>
              <a:rPr lang="nl-NL" altLang="en-US" dirty="0" smtClean="0"/>
              <a:t>Objective justification</a:t>
            </a:r>
          </a:p>
          <a:p>
            <a:pPr lvl="1" eaLnBrk="1" hangingPunct="1"/>
            <a:endParaRPr lang="nl-NL" altLang="en-US" dirty="0" smtClean="0"/>
          </a:p>
          <a:p>
            <a:pPr lvl="1" eaLnBrk="1" hangingPunct="1"/>
            <a:endParaRPr lang="nl-NL" altLang="en-US" dirty="0" smtClean="0"/>
          </a:p>
          <a:p>
            <a:pPr lvl="1" eaLnBrk="1" hangingPunct="1"/>
            <a:r>
              <a:rPr lang="nl-NL" altLang="en-US" dirty="0" smtClean="0"/>
              <a:t>Relationship between Article 101 and Article 102 TFEU</a:t>
            </a:r>
          </a:p>
        </p:txBody>
      </p:sp>
      <p:sp>
        <p:nvSpPr>
          <p:cNvPr id="2" name="Slide Number Placeholder 1"/>
          <p:cNvSpPr>
            <a:spLocks noGrp="1"/>
          </p:cNvSpPr>
          <p:nvPr>
            <p:ph type="sldNum" sz="quarter" idx="12"/>
          </p:nvPr>
        </p:nvSpPr>
        <p:spPr/>
        <p:txBody>
          <a:bodyPr/>
          <a:lstStyle/>
          <a:p>
            <a:fld id="{AFC383FA-532C-4F17-B257-0E3ED9983715}" type="slidenum">
              <a:rPr lang="en-GB" smtClean="0"/>
              <a:t>193</a:t>
            </a:fld>
            <a:endParaRPr lang="en-GB"/>
          </a:p>
        </p:txBody>
      </p:sp>
    </p:spTree>
    <p:extLst>
      <p:ext uri="{BB962C8B-B14F-4D97-AF65-F5344CB8AC3E}">
        <p14:creationId xmlns:p14="http://schemas.microsoft.com/office/powerpoint/2010/main" val="218042882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Prohibition</a:t>
            </a:r>
            <a:endParaRPr lang="en-GB" dirty="0"/>
          </a:p>
        </p:txBody>
      </p:sp>
      <p:sp>
        <p:nvSpPr>
          <p:cNvPr id="3" name="Content Placeholder 2"/>
          <p:cNvSpPr>
            <a:spLocks noGrp="1"/>
          </p:cNvSpPr>
          <p:nvPr>
            <p:ph idx="1"/>
          </p:nvPr>
        </p:nvSpPr>
        <p:spPr/>
        <p:txBody>
          <a:bodyPr/>
          <a:lstStyle/>
          <a:p>
            <a:endParaRPr lang="fr-BE" dirty="0" smtClean="0"/>
          </a:p>
          <a:p>
            <a:r>
              <a:rPr lang="fr-BE" dirty="0" err="1" smtClean="0"/>
              <a:t>Voidness</a:t>
            </a:r>
            <a:r>
              <a:rPr lang="fr-BE" dirty="0" smtClean="0"/>
              <a:t>?</a:t>
            </a:r>
          </a:p>
          <a:p>
            <a:endParaRPr lang="fr-BE" dirty="0"/>
          </a:p>
          <a:p>
            <a:r>
              <a:rPr lang="fr-BE" dirty="0" err="1" smtClean="0"/>
              <a:t>Mandatory</a:t>
            </a:r>
            <a:r>
              <a:rPr lang="fr-BE" dirty="0" smtClean="0"/>
              <a:t> notification </a:t>
            </a:r>
            <a:r>
              <a:rPr lang="fr-BE" dirty="0" err="1" smtClean="0"/>
              <a:t>somewhere</a:t>
            </a:r>
            <a:r>
              <a:rPr lang="fr-BE" dirty="0" smtClean="0"/>
              <a:t>?</a:t>
            </a:r>
          </a:p>
          <a:p>
            <a:endParaRPr lang="en-GB" dirty="0"/>
          </a:p>
        </p:txBody>
      </p:sp>
      <p:sp>
        <p:nvSpPr>
          <p:cNvPr id="4" name="Slide Number Placeholder 3"/>
          <p:cNvSpPr>
            <a:spLocks noGrp="1"/>
          </p:cNvSpPr>
          <p:nvPr>
            <p:ph type="sldNum" sz="quarter" idx="12"/>
          </p:nvPr>
        </p:nvSpPr>
        <p:spPr/>
        <p:txBody>
          <a:bodyPr/>
          <a:lstStyle/>
          <a:p>
            <a:fld id="{AFC383FA-532C-4F17-B257-0E3ED9983715}" type="slidenum">
              <a:rPr lang="en-GB" smtClean="0"/>
              <a:t>194</a:t>
            </a:fld>
            <a:endParaRPr lang="en-GB"/>
          </a:p>
        </p:txBody>
      </p:sp>
    </p:spTree>
    <p:extLst>
      <p:ext uri="{BB962C8B-B14F-4D97-AF65-F5344CB8AC3E}">
        <p14:creationId xmlns:p14="http://schemas.microsoft.com/office/powerpoint/2010/main" val="91842945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nl-NL" altLang="en-US" smtClean="0"/>
              <a:t>Prohibition</a:t>
            </a:r>
          </a:p>
        </p:txBody>
      </p:sp>
      <p:sp>
        <p:nvSpPr>
          <p:cNvPr id="45059" name="Content Placeholder 2"/>
          <p:cNvSpPr>
            <a:spLocks noGrp="1"/>
          </p:cNvSpPr>
          <p:nvPr>
            <p:ph idx="1"/>
          </p:nvPr>
        </p:nvSpPr>
        <p:spPr/>
        <p:txBody>
          <a:bodyPr/>
          <a:lstStyle/>
          <a:p>
            <a:pPr eaLnBrk="1" hangingPunct="1"/>
            <a:r>
              <a:rPr lang="nl-NL" altLang="en-US" dirty="0" smtClean="0"/>
              <a:t>Prohibition decisions can be adopted by</a:t>
            </a:r>
          </a:p>
          <a:p>
            <a:pPr lvl="1" eaLnBrk="1" hangingPunct="1"/>
            <a:r>
              <a:rPr lang="nl-NL" altLang="en-US" dirty="0" smtClean="0"/>
              <a:t>European Commission</a:t>
            </a:r>
          </a:p>
          <a:p>
            <a:pPr lvl="2" eaLnBrk="1" hangingPunct="1"/>
            <a:r>
              <a:rPr lang="nl-NL" altLang="en-US" dirty="0" smtClean="0"/>
              <a:t>Article 7 Regulation 1/2003</a:t>
            </a:r>
          </a:p>
          <a:p>
            <a:pPr lvl="2" eaLnBrk="1" hangingPunct="1"/>
            <a:r>
              <a:rPr lang="nl-NL" altLang="en-US" dirty="0" smtClean="0"/>
              <a:t>Commitments as alternative (Article 9 Regulation 1/2003)</a:t>
            </a:r>
          </a:p>
          <a:p>
            <a:pPr lvl="2" eaLnBrk="1" hangingPunct="1"/>
            <a:r>
              <a:rPr lang="nl-NL" altLang="en-US" dirty="0" smtClean="0"/>
              <a:t>Fines (Article 23 Regulation 1/2003)</a:t>
            </a:r>
          </a:p>
          <a:p>
            <a:pPr lvl="1" eaLnBrk="1" hangingPunct="1"/>
            <a:r>
              <a:rPr lang="nl-NL" altLang="en-US" dirty="0" smtClean="0"/>
              <a:t>National Competition Authorities</a:t>
            </a:r>
          </a:p>
          <a:p>
            <a:pPr lvl="2" eaLnBrk="1" hangingPunct="1"/>
            <a:r>
              <a:rPr lang="nl-NL" altLang="en-US" dirty="0" smtClean="0"/>
              <a:t>Article 3 Regulation 1/2003</a:t>
            </a:r>
          </a:p>
          <a:p>
            <a:pPr lvl="2" eaLnBrk="1" hangingPunct="1"/>
            <a:r>
              <a:rPr lang="nl-NL" altLang="en-US" dirty="0" smtClean="0"/>
              <a:t>Fines or criminal sanctions can be imposed in accordance with national law</a:t>
            </a:r>
          </a:p>
          <a:p>
            <a:pPr lvl="1" eaLnBrk="1" hangingPunct="1"/>
            <a:r>
              <a:rPr lang="nl-NL" altLang="en-US" dirty="0" smtClean="0"/>
              <a:t>National courts</a:t>
            </a:r>
          </a:p>
          <a:p>
            <a:pPr lvl="2" eaLnBrk="1" hangingPunct="1"/>
            <a:r>
              <a:rPr lang="nl-NL" altLang="en-US" dirty="0" smtClean="0"/>
              <a:t>Apply other civil/common law remedies</a:t>
            </a:r>
          </a:p>
        </p:txBody>
      </p:sp>
      <p:sp>
        <p:nvSpPr>
          <p:cNvPr id="2" name="Slide Number Placeholder 1"/>
          <p:cNvSpPr>
            <a:spLocks noGrp="1"/>
          </p:cNvSpPr>
          <p:nvPr>
            <p:ph type="sldNum" sz="quarter" idx="12"/>
          </p:nvPr>
        </p:nvSpPr>
        <p:spPr/>
        <p:txBody>
          <a:bodyPr/>
          <a:lstStyle/>
          <a:p>
            <a:fld id="{AFC383FA-532C-4F17-B257-0E3ED9983715}" type="slidenum">
              <a:rPr lang="en-GB" smtClean="0"/>
              <a:t>195</a:t>
            </a:fld>
            <a:endParaRPr lang="en-GB"/>
          </a:p>
        </p:txBody>
      </p:sp>
    </p:spTree>
    <p:extLst>
      <p:ext uri="{BB962C8B-B14F-4D97-AF65-F5344CB8AC3E}">
        <p14:creationId xmlns:p14="http://schemas.microsoft.com/office/powerpoint/2010/main" val="32163052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nl-NL" altLang="en-US" dirty="0" smtClean="0"/>
              <a:t>Justifications?</a:t>
            </a:r>
          </a:p>
        </p:txBody>
      </p:sp>
      <p:sp>
        <p:nvSpPr>
          <p:cNvPr id="3" name="Content Placeholder 2"/>
          <p:cNvSpPr>
            <a:spLocks noGrp="1"/>
          </p:cNvSpPr>
          <p:nvPr>
            <p:ph idx="1"/>
          </p:nvPr>
        </p:nvSpPr>
        <p:spPr/>
        <p:txBody>
          <a:bodyPr/>
          <a:lstStyle/>
          <a:p>
            <a:pPr eaLnBrk="1" hangingPunct="1"/>
            <a:r>
              <a:rPr lang="nl-NL" altLang="en-US" dirty="0" smtClean="0"/>
              <a:t>Article 102 TFEU</a:t>
            </a:r>
          </a:p>
          <a:p>
            <a:pPr lvl="1" eaLnBrk="1" hangingPunct="1"/>
            <a:r>
              <a:rPr lang="nl-NL" altLang="en-US" dirty="0" smtClean="0"/>
              <a:t>Dominance</a:t>
            </a:r>
          </a:p>
          <a:p>
            <a:pPr lvl="1" eaLnBrk="1" hangingPunct="1"/>
            <a:r>
              <a:rPr lang="nl-NL" altLang="en-US" dirty="0" smtClean="0"/>
              <a:t>Abuse</a:t>
            </a:r>
          </a:p>
          <a:p>
            <a:pPr lvl="1" eaLnBrk="1" hangingPunct="1"/>
            <a:r>
              <a:rPr lang="nl-NL" altLang="en-US" dirty="0" smtClean="0"/>
              <a:t>Prohibition</a:t>
            </a:r>
          </a:p>
          <a:p>
            <a:pPr lvl="1" eaLnBrk="1" hangingPunct="1"/>
            <a:r>
              <a:rPr lang="nl-NL" altLang="en-US" dirty="0" smtClean="0">
                <a:solidFill>
                  <a:srgbClr val="FF0000"/>
                </a:solidFill>
              </a:rPr>
              <a:t>Objective justification</a:t>
            </a:r>
          </a:p>
          <a:p>
            <a:pPr lvl="1" eaLnBrk="1" hangingPunct="1"/>
            <a:endParaRPr lang="nl-NL" altLang="en-US" dirty="0" smtClean="0"/>
          </a:p>
          <a:p>
            <a:pPr lvl="1" eaLnBrk="1" hangingPunct="1"/>
            <a:endParaRPr lang="nl-NL" altLang="en-US" dirty="0" smtClean="0"/>
          </a:p>
          <a:p>
            <a:pPr lvl="1" eaLnBrk="1" hangingPunct="1"/>
            <a:r>
              <a:rPr lang="nl-NL" altLang="en-US" dirty="0" smtClean="0"/>
              <a:t>Relationship between Article 101 and Article 102 TFEU</a:t>
            </a:r>
          </a:p>
        </p:txBody>
      </p:sp>
      <p:sp>
        <p:nvSpPr>
          <p:cNvPr id="2" name="Slide Number Placeholder 1"/>
          <p:cNvSpPr>
            <a:spLocks noGrp="1"/>
          </p:cNvSpPr>
          <p:nvPr>
            <p:ph type="sldNum" sz="quarter" idx="12"/>
          </p:nvPr>
        </p:nvSpPr>
        <p:spPr/>
        <p:txBody>
          <a:bodyPr/>
          <a:lstStyle/>
          <a:p>
            <a:fld id="{AFC383FA-532C-4F17-B257-0E3ED9983715}" type="slidenum">
              <a:rPr lang="en-GB" smtClean="0"/>
              <a:t>196</a:t>
            </a:fld>
            <a:endParaRPr lang="en-GB"/>
          </a:p>
        </p:txBody>
      </p:sp>
    </p:spTree>
    <p:extLst>
      <p:ext uri="{BB962C8B-B14F-4D97-AF65-F5344CB8AC3E}">
        <p14:creationId xmlns:p14="http://schemas.microsoft.com/office/powerpoint/2010/main" val="234752931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ctr" eaLnBrk="1" hangingPunct="1"/>
            <a:r>
              <a:rPr lang="nl-NL" altLang="en-US" smtClean="0"/>
              <a:t>Objective justification</a:t>
            </a:r>
          </a:p>
        </p:txBody>
      </p:sp>
      <p:sp>
        <p:nvSpPr>
          <p:cNvPr id="3" name="Content Placeholder 2"/>
          <p:cNvSpPr>
            <a:spLocks noGrp="1"/>
          </p:cNvSpPr>
          <p:nvPr>
            <p:ph idx="1"/>
          </p:nvPr>
        </p:nvSpPr>
        <p:spPr/>
        <p:txBody>
          <a:bodyPr rtlCol="0">
            <a:normAutofit fontScale="92500" lnSpcReduction="20000"/>
          </a:bodyPr>
          <a:lstStyle/>
          <a:p>
            <a:pPr>
              <a:defRPr/>
            </a:pPr>
            <a:r>
              <a:rPr lang="nl-NL" dirty="0" smtClean="0"/>
              <a:t>No block </a:t>
            </a:r>
            <a:r>
              <a:rPr lang="nl-NL" dirty="0" err="1" smtClean="0"/>
              <a:t>exemptions</a:t>
            </a:r>
            <a:r>
              <a:rPr lang="nl-NL" dirty="0" smtClean="0"/>
              <a:t> or </a:t>
            </a:r>
            <a:r>
              <a:rPr lang="nl-NL" dirty="0" err="1" smtClean="0"/>
              <a:t>individual</a:t>
            </a:r>
            <a:r>
              <a:rPr lang="nl-NL" dirty="0" smtClean="0"/>
              <a:t> </a:t>
            </a:r>
            <a:r>
              <a:rPr lang="nl-NL" dirty="0" err="1" smtClean="0"/>
              <a:t>exceptions</a:t>
            </a:r>
            <a:endParaRPr lang="nl-NL" dirty="0" smtClean="0"/>
          </a:p>
          <a:p>
            <a:pPr>
              <a:defRPr/>
            </a:pPr>
            <a:r>
              <a:rPr lang="nl-NL" dirty="0" err="1"/>
              <a:t>Objective</a:t>
            </a:r>
            <a:r>
              <a:rPr lang="nl-NL" dirty="0"/>
              <a:t> </a:t>
            </a:r>
            <a:r>
              <a:rPr lang="nl-NL" dirty="0" err="1" smtClean="0"/>
              <a:t>justifications</a:t>
            </a:r>
            <a:r>
              <a:rPr lang="nl-NL" dirty="0" smtClean="0"/>
              <a:t> </a:t>
            </a:r>
            <a:r>
              <a:rPr lang="nl-NL" dirty="0" err="1" smtClean="0"/>
              <a:t>possible</a:t>
            </a:r>
            <a:r>
              <a:rPr lang="nl-NL" dirty="0" smtClean="0"/>
              <a:t> (</a:t>
            </a:r>
            <a:r>
              <a:rPr lang="nl-NL" dirty="0" err="1" smtClean="0"/>
              <a:t>yet</a:t>
            </a:r>
            <a:r>
              <a:rPr lang="nl-NL" dirty="0" smtClean="0"/>
              <a:t> never </a:t>
            </a:r>
            <a:r>
              <a:rPr lang="nl-NL" dirty="0" err="1" smtClean="0"/>
              <a:t>successfully</a:t>
            </a:r>
            <a:r>
              <a:rPr lang="nl-NL" dirty="0" smtClean="0"/>
              <a:t> </a:t>
            </a:r>
            <a:r>
              <a:rPr lang="nl-NL" dirty="0" err="1" smtClean="0"/>
              <a:t>pleaded</a:t>
            </a:r>
            <a:r>
              <a:rPr lang="nl-NL" dirty="0" smtClean="0"/>
              <a:t>)</a:t>
            </a:r>
            <a:endParaRPr lang="nl-NL" dirty="0"/>
          </a:p>
          <a:p>
            <a:pPr lvl="1">
              <a:defRPr/>
            </a:pPr>
            <a:r>
              <a:rPr lang="nl-NL" dirty="0" err="1"/>
              <a:t>Objective</a:t>
            </a:r>
            <a:r>
              <a:rPr lang="nl-NL" dirty="0"/>
              <a:t> </a:t>
            </a:r>
            <a:r>
              <a:rPr lang="nl-NL" dirty="0" err="1"/>
              <a:t>necessity</a:t>
            </a:r>
            <a:r>
              <a:rPr lang="nl-NL" dirty="0"/>
              <a:t> I: Behaviour </a:t>
            </a:r>
            <a:r>
              <a:rPr lang="nl-NL" dirty="0" err="1"/>
              <a:t>enhances</a:t>
            </a:r>
            <a:r>
              <a:rPr lang="nl-NL" dirty="0"/>
              <a:t> </a:t>
            </a:r>
            <a:r>
              <a:rPr lang="nl-NL" dirty="0" err="1"/>
              <a:t>competition</a:t>
            </a:r>
            <a:r>
              <a:rPr lang="nl-NL" dirty="0"/>
              <a:t> on the </a:t>
            </a:r>
            <a:r>
              <a:rPr lang="nl-NL" dirty="0" err="1"/>
              <a:t>merits</a:t>
            </a:r>
            <a:r>
              <a:rPr lang="nl-NL" dirty="0"/>
              <a:t> (</a:t>
            </a:r>
            <a:r>
              <a:rPr lang="nl-NL" i="1" dirty="0" err="1"/>
              <a:t>TeliaSonera</a:t>
            </a:r>
            <a:r>
              <a:rPr lang="nl-NL" i="1" dirty="0"/>
              <a:t>)</a:t>
            </a:r>
            <a:endParaRPr lang="nl-NL" dirty="0"/>
          </a:p>
          <a:p>
            <a:pPr lvl="1">
              <a:defRPr/>
            </a:pPr>
            <a:r>
              <a:rPr lang="nl-NL" dirty="0"/>
              <a:t>Efficiency </a:t>
            </a:r>
            <a:r>
              <a:rPr lang="nl-NL" dirty="0" err="1"/>
              <a:t>defence</a:t>
            </a:r>
            <a:r>
              <a:rPr lang="nl-NL" dirty="0"/>
              <a:t>: Behaviour </a:t>
            </a:r>
            <a:r>
              <a:rPr lang="nl-NL" dirty="0" err="1"/>
              <a:t>contributes</a:t>
            </a:r>
            <a:r>
              <a:rPr lang="nl-NL" dirty="0"/>
              <a:t> to more </a:t>
            </a:r>
            <a:r>
              <a:rPr lang="nl-NL" dirty="0" err="1"/>
              <a:t>efficient</a:t>
            </a:r>
            <a:r>
              <a:rPr lang="nl-NL" dirty="0"/>
              <a:t> </a:t>
            </a:r>
            <a:r>
              <a:rPr lang="nl-NL" dirty="0" err="1"/>
              <a:t>markets</a:t>
            </a:r>
            <a:r>
              <a:rPr lang="nl-NL" dirty="0"/>
              <a:t> (</a:t>
            </a:r>
            <a:r>
              <a:rPr lang="nl-NL" i="1" dirty="0"/>
              <a:t>British Airways</a:t>
            </a:r>
            <a:r>
              <a:rPr lang="nl-NL" dirty="0"/>
              <a:t>)</a:t>
            </a:r>
          </a:p>
          <a:p>
            <a:pPr lvl="2">
              <a:defRPr/>
            </a:pPr>
            <a:r>
              <a:rPr lang="nl-NL" dirty="0" err="1"/>
              <a:t>Protection</a:t>
            </a:r>
            <a:r>
              <a:rPr lang="nl-NL" dirty="0"/>
              <a:t> of </a:t>
            </a:r>
            <a:r>
              <a:rPr lang="nl-NL" dirty="0" err="1"/>
              <a:t>competitors</a:t>
            </a:r>
            <a:r>
              <a:rPr lang="nl-NL" dirty="0"/>
              <a:t> v. </a:t>
            </a:r>
            <a:r>
              <a:rPr lang="nl-NL" dirty="0" err="1"/>
              <a:t>protection</a:t>
            </a:r>
            <a:r>
              <a:rPr lang="nl-NL" dirty="0"/>
              <a:t> of </a:t>
            </a:r>
            <a:r>
              <a:rPr lang="nl-NL" dirty="0" err="1"/>
              <a:t>consumers</a:t>
            </a:r>
            <a:r>
              <a:rPr lang="nl-NL" dirty="0"/>
              <a:t>?</a:t>
            </a:r>
          </a:p>
          <a:p>
            <a:pPr lvl="1">
              <a:defRPr/>
            </a:pPr>
            <a:r>
              <a:rPr lang="nl-NL" dirty="0"/>
              <a:t>Objective necessity II: Behaviour contributes to non-economic ‘public interest’ </a:t>
            </a:r>
            <a:r>
              <a:rPr lang="nl-NL" dirty="0" smtClean="0"/>
              <a:t>goals??</a:t>
            </a:r>
            <a:endParaRPr lang="nl-NL" dirty="0"/>
          </a:p>
          <a:p>
            <a:pPr lvl="2">
              <a:defRPr/>
            </a:pPr>
            <a:r>
              <a:rPr lang="nl-NL" dirty="0" err="1"/>
              <a:t>Not</a:t>
            </a:r>
            <a:r>
              <a:rPr lang="nl-NL" dirty="0"/>
              <a:t> </a:t>
            </a:r>
            <a:r>
              <a:rPr lang="nl-NL" dirty="0" err="1"/>
              <a:t>formally</a:t>
            </a:r>
            <a:r>
              <a:rPr lang="nl-NL" dirty="0"/>
              <a:t> </a:t>
            </a:r>
            <a:r>
              <a:rPr lang="nl-NL" dirty="0" err="1"/>
              <a:t>accepted</a:t>
            </a:r>
            <a:r>
              <a:rPr lang="nl-NL" dirty="0"/>
              <a:t>, </a:t>
            </a:r>
            <a:r>
              <a:rPr lang="nl-NL" dirty="0" err="1"/>
              <a:t>yet</a:t>
            </a:r>
            <a:r>
              <a:rPr lang="nl-NL" dirty="0"/>
              <a:t> </a:t>
            </a:r>
            <a:r>
              <a:rPr lang="nl-NL" dirty="0" err="1"/>
              <a:t>not</a:t>
            </a:r>
            <a:r>
              <a:rPr lang="nl-NL" dirty="0"/>
              <a:t> </a:t>
            </a:r>
            <a:r>
              <a:rPr lang="nl-NL" dirty="0" err="1"/>
              <a:t>completely</a:t>
            </a:r>
            <a:r>
              <a:rPr lang="nl-NL" dirty="0"/>
              <a:t> </a:t>
            </a:r>
            <a:r>
              <a:rPr lang="nl-NL" dirty="0" err="1"/>
              <a:t>denied</a:t>
            </a:r>
            <a:r>
              <a:rPr lang="nl-NL" dirty="0"/>
              <a:t> (</a:t>
            </a:r>
            <a:r>
              <a:rPr lang="nl-NL" i="1" dirty="0"/>
              <a:t>Hilti</a:t>
            </a:r>
            <a:r>
              <a:rPr lang="nl-NL" dirty="0" smtClean="0"/>
              <a:t>); para 29 </a:t>
            </a:r>
            <a:r>
              <a:rPr lang="nl-NL" dirty="0" err="1" smtClean="0"/>
              <a:t>Commission</a:t>
            </a:r>
            <a:r>
              <a:rPr lang="nl-NL" dirty="0" smtClean="0"/>
              <a:t> 2008 </a:t>
            </a:r>
            <a:r>
              <a:rPr lang="nl-NL" dirty="0" err="1" smtClean="0"/>
              <a:t>Guidance</a:t>
            </a:r>
            <a:r>
              <a:rPr lang="nl-NL" dirty="0" smtClean="0"/>
              <a:t> document</a:t>
            </a:r>
            <a:endParaRPr lang="nl-NL" dirty="0"/>
          </a:p>
          <a:p>
            <a:pPr lvl="1">
              <a:defRPr/>
            </a:pPr>
            <a:r>
              <a:rPr lang="nl-NL" dirty="0"/>
              <a:t>Proportionality assessment (mirrors Article 101(3</a:t>
            </a:r>
            <a:r>
              <a:rPr lang="nl-NL" dirty="0" smtClean="0"/>
              <a:t>))</a:t>
            </a:r>
          </a:p>
          <a:p>
            <a:pPr lvl="1">
              <a:defRPr/>
            </a:pPr>
            <a:endParaRPr lang="nl-NL" dirty="0"/>
          </a:p>
          <a:p>
            <a:pPr marL="457200" lvl="1" indent="0" algn="ctr">
              <a:buNone/>
              <a:defRPr/>
            </a:pPr>
            <a:r>
              <a:rPr lang="nl-NL" dirty="0" smtClean="0"/>
              <a:t>UNCLEAR IN PRACTICE</a:t>
            </a:r>
            <a:endParaRPr lang="nl-NL" dirty="0"/>
          </a:p>
          <a:p>
            <a:pPr marL="342900" lvl="1" indent="0">
              <a:buNone/>
              <a:defRPr/>
            </a:pPr>
            <a:endParaRPr lang="nl-NL" dirty="0"/>
          </a:p>
        </p:txBody>
      </p:sp>
      <p:sp>
        <p:nvSpPr>
          <p:cNvPr id="2" name="Slide Number Placeholder 1"/>
          <p:cNvSpPr>
            <a:spLocks noGrp="1"/>
          </p:cNvSpPr>
          <p:nvPr>
            <p:ph type="sldNum" sz="quarter" idx="12"/>
          </p:nvPr>
        </p:nvSpPr>
        <p:spPr/>
        <p:txBody>
          <a:bodyPr/>
          <a:lstStyle/>
          <a:p>
            <a:fld id="{AFC383FA-532C-4F17-B257-0E3ED9983715}" type="slidenum">
              <a:rPr lang="en-GB" smtClean="0"/>
              <a:t>197</a:t>
            </a:fld>
            <a:endParaRPr lang="en-GB"/>
          </a:p>
        </p:txBody>
      </p:sp>
    </p:spTree>
    <p:extLst>
      <p:ext uri="{BB962C8B-B14F-4D97-AF65-F5344CB8AC3E}">
        <p14:creationId xmlns:p14="http://schemas.microsoft.com/office/powerpoint/2010/main" val="179804039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174151" y="1847536"/>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One undertaking?</a:t>
            </a:r>
          </a:p>
        </p:txBody>
      </p:sp>
      <p:sp>
        <p:nvSpPr>
          <p:cNvPr id="3" name="AutoShape 5"/>
          <p:cNvSpPr>
            <a:spLocks noChangeArrowheads="1"/>
          </p:cNvSpPr>
          <p:nvPr/>
        </p:nvSpPr>
        <p:spPr bwMode="auto">
          <a:xfrm>
            <a:off x="4759090" y="1847536"/>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 presenting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themselves as one?</a:t>
            </a:r>
          </a:p>
        </p:txBody>
      </p:sp>
      <p:sp>
        <p:nvSpPr>
          <p:cNvPr id="4" name="AutoShape 5"/>
          <p:cNvSpPr>
            <a:spLocks noChangeArrowheads="1"/>
          </p:cNvSpPr>
          <p:nvPr/>
        </p:nvSpPr>
        <p:spPr bwMode="auto">
          <a:xfrm>
            <a:off x="924958" y="294556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Effect on internal market?</a:t>
            </a:r>
          </a:p>
        </p:txBody>
      </p:sp>
      <p:sp>
        <p:nvSpPr>
          <p:cNvPr id="5" name="AutoShape 5"/>
          <p:cNvSpPr>
            <a:spLocks noChangeArrowheads="1"/>
          </p:cNvSpPr>
          <p:nvPr/>
        </p:nvSpPr>
        <p:spPr bwMode="auto">
          <a:xfrm>
            <a:off x="3335341" y="2937777"/>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Effect on trade between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Member States?</a:t>
            </a:r>
          </a:p>
        </p:txBody>
      </p:sp>
      <p:sp>
        <p:nvSpPr>
          <p:cNvPr id="6" name="AutoShape 5"/>
          <p:cNvSpPr>
            <a:spLocks noChangeArrowheads="1"/>
          </p:cNvSpPr>
          <p:nvPr/>
        </p:nvSpPr>
        <p:spPr bwMode="auto">
          <a:xfrm>
            <a:off x="5982979" y="2945560"/>
            <a:ext cx="1856243"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Is the undertaking</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dominant on relevant market?</a:t>
            </a:r>
          </a:p>
        </p:txBody>
      </p:sp>
      <p:sp>
        <p:nvSpPr>
          <p:cNvPr id="7" name="AutoShape 5"/>
          <p:cNvSpPr>
            <a:spLocks noChangeArrowheads="1"/>
          </p:cNvSpPr>
          <p:nvPr/>
        </p:nvSpPr>
        <p:spPr bwMode="auto">
          <a:xfrm>
            <a:off x="612637" y="4159643"/>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Abusive practice?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exclusionary or exploitative</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sp>
        <p:nvSpPr>
          <p:cNvPr id="8" name="AutoShape 5"/>
          <p:cNvSpPr>
            <a:spLocks noChangeArrowheads="1"/>
          </p:cNvSpPr>
          <p:nvPr/>
        </p:nvSpPr>
        <p:spPr bwMode="auto">
          <a:xfrm>
            <a:off x="3176473" y="4159643"/>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Can abuse be justified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by efficiencies?</a:t>
            </a:r>
          </a:p>
        </p:txBody>
      </p:sp>
      <p:sp>
        <p:nvSpPr>
          <p:cNvPr id="9"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102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10" name="AutoShape 5"/>
          <p:cNvSpPr>
            <a:spLocks noChangeArrowheads="1"/>
          </p:cNvSpPr>
          <p:nvPr/>
        </p:nvSpPr>
        <p:spPr bwMode="auto">
          <a:xfrm>
            <a:off x="1689913" y="5149391"/>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102 TFEU</a:t>
            </a:r>
          </a:p>
        </p:txBody>
      </p:sp>
      <p:sp>
        <p:nvSpPr>
          <p:cNvPr id="11" name="AutoShape 5"/>
          <p:cNvSpPr>
            <a:spLocks noChangeArrowheads="1"/>
          </p:cNvSpPr>
          <p:nvPr/>
        </p:nvSpPr>
        <p:spPr bwMode="auto">
          <a:xfrm>
            <a:off x="5983501" y="4156876"/>
            <a:ext cx="1856243" cy="623760"/>
          </a:xfrm>
          <a:prstGeom prst="roundRect">
            <a:avLst>
              <a:gd name="adj" fmla="val 16667"/>
            </a:avLst>
          </a:prstGeom>
          <a:noFill/>
          <a:ln w="44450">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prohibited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subject to administrative fines</a:t>
            </a:r>
          </a:p>
        </p:txBody>
      </p:sp>
      <p:cxnSp>
        <p:nvCxnSpPr>
          <p:cNvPr id="12" name="AutoShape 26"/>
          <p:cNvCxnSpPr>
            <a:cxnSpLocks noChangeShapeType="1"/>
            <a:endCxn id="3" idx="1"/>
          </p:cNvCxnSpPr>
          <p:nvPr/>
        </p:nvCxnSpPr>
        <p:spPr bwMode="auto">
          <a:xfrm flipV="1">
            <a:off x="3896918" y="2159416"/>
            <a:ext cx="862172" cy="539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26"/>
          <p:cNvCxnSpPr>
            <a:cxnSpLocks noChangeShapeType="1"/>
            <a:stCxn id="4" idx="3"/>
            <a:endCxn id="5" idx="1"/>
          </p:cNvCxnSpPr>
          <p:nvPr/>
        </p:nvCxnSpPr>
        <p:spPr bwMode="auto">
          <a:xfrm flipV="1">
            <a:off x="2665664" y="3249657"/>
            <a:ext cx="669677" cy="7783"/>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26"/>
          <p:cNvCxnSpPr>
            <a:cxnSpLocks noChangeShapeType="1"/>
            <a:stCxn id="5" idx="3"/>
            <a:endCxn id="6" idx="1"/>
          </p:cNvCxnSpPr>
          <p:nvPr/>
        </p:nvCxnSpPr>
        <p:spPr bwMode="auto">
          <a:xfrm>
            <a:off x="5076046" y="3249657"/>
            <a:ext cx="906932" cy="7783"/>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AutoShape 26"/>
          <p:cNvCxnSpPr>
            <a:cxnSpLocks noChangeShapeType="1"/>
            <a:stCxn id="7" idx="3"/>
            <a:endCxn id="8" idx="1"/>
          </p:cNvCxnSpPr>
          <p:nvPr/>
        </p:nvCxnSpPr>
        <p:spPr bwMode="auto">
          <a:xfrm>
            <a:off x="2353343" y="4471523"/>
            <a:ext cx="823130"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 name="AutoShape 26"/>
          <p:cNvCxnSpPr>
            <a:cxnSpLocks noChangeShapeType="1"/>
            <a:stCxn id="8" idx="3"/>
            <a:endCxn id="11" idx="1"/>
          </p:cNvCxnSpPr>
          <p:nvPr/>
        </p:nvCxnSpPr>
        <p:spPr bwMode="auto">
          <a:xfrm flipV="1">
            <a:off x="4917178" y="4468756"/>
            <a:ext cx="1066322" cy="276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6"/>
          <p:cNvCxnSpPr>
            <a:cxnSpLocks noChangeShapeType="1"/>
          </p:cNvCxnSpPr>
          <p:nvPr/>
        </p:nvCxnSpPr>
        <p:spPr bwMode="auto">
          <a:xfrm flipH="1">
            <a:off x="2643870" y="2415963"/>
            <a:ext cx="2115221" cy="52683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AutoShape 26"/>
          <p:cNvCxnSpPr>
            <a:cxnSpLocks noChangeShapeType="1"/>
          </p:cNvCxnSpPr>
          <p:nvPr/>
        </p:nvCxnSpPr>
        <p:spPr bwMode="auto">
          <a:xfrm flipH="1">
            <a:off x="2337457" y="3556682"/>
            <a:ext cx="3676771" cy="60797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 name="Elbow Connector 35"/>
          <p:cNvCxnSpPr>
            <a:stCxn id="6" idx="3"/>
          </p:cNvCxnSpPr>
          <p:nvPr/>
        </p:nvCxnSpPr>
        <p:spPr>
          <a:xfrm flipH="1" flipV="1">
            <a:off x="5505743" y="1207512"/>
            <a:ext cx="2333479" cy="2049928"/>
          </a:xfrm>
          <a:prstGeom prst="bentConnector3">
            <a:avLst>
              <a:gd name="adj1" fmla="val -734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AutoShape 26"/>
          <p:cNvCxnSpPr>
            <a:cxnSpLocks noChangeShapeType="1"/>
            <a:endCxn id="9" idx="2"/>
          </p:cNvCxnSpPr>
          <p:nvPr/>
        </p:nvCxnSpPr>
        <p:spPr bwMode="auto">
          <a:xfrm flipH="1" flipV="1">
            <a:off x="4551785" y="1482098"/>
            <a:ext cx="953957" cy="37807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 name="AutoShape 26"/>
          <p:cNvCxnSpPr>
            <a:cxnSpLocks noChangeShapeType="1"/>
            <a:endCxn id="10" idx="0"/>
          </p:cNvCxnSpPr>
          <p:nvPr/>
        </p:nvCxnSpPr>
        <p:spPr bwMode="auto">
          <a:xfrm>
            <a:off x="1482990" y="4794700"/>
            <a:ext cx="1160880" cy="35469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26"/>
          <p:cNvCxnSpPr>
            <a:cxnSpLocks noChangeShapeType="1"/>
            <a:stCxn id="8" idx="2"/>
            <a:endCxn id="10" idx="0"/>
          </p:cNvCxnSpPr>
          <p:nvPr/>
        </p:nvCxnSpPr>
        <p:spPr bwMode="auto">
          <a:xfrm flipH="1">
            <a:off x="2643870" y="4783403"/>
            <a:ext cx="1402956" cy="36598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 name="AutoShape 26"/>
          <p:cNvCxnSpPr>
            <a:cxnSpLocks noChangeShapeType="1"/>
            <a:stCxn id="5" idx="0"/>
            <a:endCxn id="9" idx="2"/>
          </p:cNvCxnSpPr>
          <p:nvPr/>
        </p:nvCxnSpPr>
        <p:spPr bwMode="auto">
          <a:xfrm flipV="1">
            <a:off x="4205695" y="1482097"/>
            <a:ext cx="346091" cy="145568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3" name="Text Box 11"/>
          <p:cNvSpPr txBox="1">
            <a:spLocks noChangeArrowheads="1"/>
          </p:cNvSpPr>
          <p:nvPr/>
        </p:nvSpPr>
        <p:spPr bwMode="auto">
          <a:xfrm>
            <a:off x="4090742" y="268662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54" name="Text Box 11"/>
          <p:cNvSpPr txBox="1">
            <a:spLocks noChangeArrowheads="1"/>
          </p:cNvSpPr>
          <p:nvPr/>
        </p:nvSpPr>
        <p:spPr bwMode="auto">
          <a:xfrm>
            <a:off x="7961235" y="1847536"/>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55" name="Text Box 11"/>
          <p:cNvSpPr txBox="1">
            <a:spLocks noChangeArrowheads="1"/>
          </p:cNvSpPr>
          <p:nvPr/>
        </p:nvSpPr>
        <p:spPr bwMode="auto">
          <a:xfrm>
            <a:off x="3898077" y="196571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56" name="AutoShape 26"/>
          <p:cNvCxnSpPr>
            <a:cxnSpLocks noChangeShapeType="1"/>
            <a:endCxn id="4" idx="0"/>
          </p:cNvCxnSpPr>
          <p:nvPr/>
        </p:nvCxnSpPr>
        <p:spPr bwMode="auto">
          <a:xfrm flipH="1">
            <a:off x="1795311" y="2491619"/>
            <a:ext cx="1007279" cy="45394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Elbow Connector 57"/>
          <p:cNvCxnSpPr>
            <a:endCxn id="9" idx="1"/>
          </p:cNvCxnSpPr>
          <p:nvPr/>
        </p:nvCxnSpPr>
        <p:spPr>
          <a:xfrm flipV="1">
            <a:off x="1802593" y="1207511"/>
            <a:ext cx="1795235" cy="1733193"/>
          </a:xfrm>
          <a:prstGeom prst="bentConnector3">
            <a:avLst>
              <a:gd name="adj1" fmla="val -54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11"/>
          <p:cNvSpPr txBox="1">
            <a:spLocks noChangeArrowheads="1"/>
          </p:cNvSpPr>
          <p:nvPr/>
        </p:nvSpPr>
        <p:spPr bwMode="auto">
          <a:xfrm>
            <a:off x="1373773" y="1672076"/>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3" name="Text Box 11"/>
          <p:cNvSpPr txBox="1">
            <a:spLocks noChangeArrowheads="1"/>
          </p:cNvSpPr>
          <p:nvPr/>
        </p:nvSpPr>
        <p:spPr bwMode="auto">
          <a:xfrm>
            <a:off x="5004865" y="154067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4" name="Text Box 11"/>
          <p:cNvSpPr txBox="1">
            <a:spLocks noChangeArrowheads="1"/>
          </p:cNvSpPr>
          <p:nvPr/>
        </p:nvSpPr>
        <p:spPr bwMode="auto">
          <a:xfrm>
            <a:off x="1395218" y="490463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5" name="Text Box 11"/>
          <p:cNvSpPr txBox="1">
            <a:spLocks noChangeArrowheads="1"/>
          </p:cNvSpPr>
          <p:nvPr/>
        </p:nvSpPr>
        <p:spPr bwMode="auto">
          <a:xfrm>
            <a:off x="5183968" y="427227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6" name="Text Box 11"/>
          <p:cNvSpPr txBox="1">
            <a:spLocks noChangeArrowheads="1"/>
          </p:cNvSpPr>
          <p:nvPr/>
        </p:nvSpPr>
        <p:spPr bwMode="auto">
          <a:xfrm>
            <a:off x="1853476" y="255234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7" name="Text Box 11"/>
          <p:cNvSpPr txBox="1">
            <a:spLocks noChangeArrowheads="1"/>
          </p:cNvSpPr>
          <p:nvPr/>
        </p:nvSpPr>
        <p:spPr bwMode="auto">
          <a:xfrm>
            <a:off x="3088093" y="255234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8" name="Text Box 11"/>
          <p:cNvSpPr txBox="1">
            <a:spLocks noChangeArrowheads="1"/>
          </p:cNvSpPr>
          <p:nvPr/>
        </p:nvSpPr>
        <p:spPr bwMode="auto">
          <a:xfrm>
            <a:off x="2778457" y="303972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9" name="Text Box 11"/>
          <p:cNvSpPr txBox="1">
            <a:spLocks noChangeArrowheads="1"/>
          </p:cNvSpPr>
          <p:nvPr/>
        </p:nvSpPr>
        <p:spPr bwMode="auto">
          <a:xfrm>
            <a:off x="5283697" y="303972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0" name="Text Box 11"/>
          <p:cNvSpPr txBox="1">
            <a:spLocks noChangeArrowheads="1"/>
          </p:cNvSpPr>
          <p:nvPr/>
        </p:nvSpPr>
        <p:spPr bwMode="auto">
          <a:xfrm>
            <a:off x="3087391" y="3766260"/>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1" name="Text Box 11"/>
          <p:cNvSpPr txBox="1">
            <a:spLocks noChangeArrowheads="1"/>
          </p:cNvSpPr>
          <p:nvPr/>
        </p:nvSpPr>
        <p:spPr bwMode="auto">
          <a:xfrm>
            <a:off x="2542170" y="425265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2" name="Text Box 11"/>
          <p:cNvSpPr txBox="1">
            <a:spLocks noChangeArrowheads="1"/>
          </p:cNvSpPr>
          <p:nvPr/>
        </p:nvSpPr>
        <p:spPr bwMode="auto">
          <a:xfrm>
            <a:off x="3532866" y="4898843"/>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Slide Number Placeholder 12"/>
          <p:cNvSpPr>
            <a:spLocks noGrp="1"/>
          </p:cNvSpPr>
          <p:nvPr>
            <p:ph type="sldNum" sz="quarter" idx="12"/>
          </p:nvPr>
        </p:nvSpPr>
        <p:spPr/>
        <p:txBody>
          <a:bodyPr/>
          <a:lstStyle/>
          <a:p>
            <a:fld id="{AFC383FA-532C-4F17-B257-0E3ED9983715}" type="slidenum">
              <a:rPr lang="en-GB" smtClean="0"/>
              <a:t>198</a:t>
            </a:fld>
            <a:endParaRPr lang="en-GB"/>
          </a:p>
        </p:txBody>
      </p:sp>
    </p:spTree>
    <p:extLst>
      <p:ext uri="{BB962C8B-B14F-4D97-AF65-F5344CB8AC3E}">
        <p14:creationId xmlns:p14="http://schemas.microsoft.com/office/powerpoint/2010/main" val="427222154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nl-NL" altLang="en-US" dirty="0" smtClean="0"/>
              <a:t>Today’s lecture</a:t>
            </a:r>
          </a:p>
        </p:txBody>
      </p:sp>
      <p:sp>
        <p:nvSpPr>
          <p:cNvPr id="3" name="Content Placeholder 2"/>
          <p:cNvSpPr>
            <a:spLocks noGrp="1"/>
          </p:cNvSpPr>
          <p:nvPr>
            <p:ph idx="1"/>
          </p:nvPr>
        </p:nvSpPr>
        <p:spPr/>
        <p:txBody>
          <a:bodyPr/>
          <a:lstStyle/>
          <a:p>
            <a:pPr eaLnBrk="1" hangingPunct="1"/>
            <a:r>
              <a:rPr lang="nl-NL" altLang="en-US" dirty="0" smtClean="0"/>
              <a:t>Article 102 TFEU</a:t>
            </a:r>
          </a:p>
          <a:p>
            <a:pPr lvl="1" eaLnBrk="1" hangingPunct="1"/>
            <a:r>
              <a:rPr lang="nl-NL" altLang="en-US" dirty="0" smtClean="0"/>
              <a:t>Dominance</a:t>
            </a:r>
          </a:p>
          <a:p>
            <a:pPr lvl="1" eaLnBrk="1" hangingPunct="1"/>
            <a:r>
              <a:rPr lang="nl-NL" altLang="en-US" dirty="0" smtClean="0"/>
              <a:t>Abuse</a:t>
            </a:r>
          </a:p>
          <a:p>
            <a:pPr lvl="1" eaLnBrk="1" hangingPunct="1"/>
            <a:r>
              <a:rPr lang="nl-NL" altLang="en-US" dirty="0" smtClean="0"/>
              <a:t>Prohibition</a:t>
            </a:r>
          </a:p>
          <a:p>
            <a:pPr lvl="1" eaLnBrk="1" hangingPunct="1"/>
            <a:r>
              <a:rPr lang="nl-NL" altLang="en-US" dirty="0" smtClean="0"/>
              <a:t>Objective justification</a:t>
            </a:r>
          </a:p>
          <a:p>
            <a:pPr lvl="1" eaLnBrk="1" hangingPunct="1"/>
            <a:endParaRPr lang="nl-NL" altLang="en-US" dirty="0" smtClean="0"/>
          </a:p>
          <a:p>
            <a:pPr lvl="1" eaLnBrk="1" hangingPunct="1"/>
            <a:endParaRPr lang="nl-NL" altLang="en-US" dirty="0" smtClean="0"/>
          </a:p>
          <a:p>
            <a:pPr lvl="1" eaLnBrk="1" hangingPunct="1"/>
            <a:r>
              <a:rPr lang="nl-NL" altLang="en-US" dirty="0" smtClean="0">
                <a:solidFill>
                  <a:srgbClr val="FF0000"/>
                </a:solidFill>
              </a:rPr>
              <a:t>Relationship between Article 101 and Article 102 TFEU</a:t>
            </a:r>
          </a:p>
        </p:txBody>
      </p:sp>
      <p:sp>
        <p:nvSpPr>
          <p:cNvPr id="2" name="Slide Number Placeholder 1"/>
          <p:cNvSpPr>
            <a:spLocks noGrp="1"/>
          </p:cNvSpPr>
          <p:nvPr>
            <p:ph type="sldNum" sz="quarter" idx="12"/>
          </p:nvPr>
        </p:nvSpPr>
        <p:spPr/>
        <p:txBody>
          <a:bodyPr/>
          <a:lstStyle/>
          <a:p>
            <a:fld id="{AFC383FA-532C-4F17-B257-0E3ED9983715}" type="slidenum">
              <a:rPr lang="en-GB" smtClean="0"/>
              <a:t>199</a:t>
            </a:fld>
            <a:endParaRPr lang="en-GB"/>
          </a:p>
        </p:txBody>
      </p:sp>
    </p:spTree>
    <p:extLst>
      <p:ext uri="{BB962C8B-B14F-4D97-AF65-F5344CB8AC3E}">
        <p14:creationId xmlns:p14="http://schemas.microsoft.com/office/powerpoint/2010/main" val="1000955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Introduction</a:t>
            </a:r>
            <a:endParaRPr lang="en-GB" dirty="0"/>
          </a:p>
        </p:txBody>
      </p:sp>
      <p:sp>
        <p:nvSpPr>
          <p:cNvPr id="3" name="Content Placeholder 2"/>
          <p:cNvSpPr>
            <a:spLocks noGrp="1"/>
          </p:cNvSpPr>
          <p:nvPr>
            <p:ph idx="1"/>
          </p:nvPr>
        </p:nvSpPr>
        <p:spPr>
          <a:xfrm>
            <a:off x="628650" y="1825624"/>
            <a:ext cx="7886700" cy="5032375"/>
          </a:xfrm>
        </p:spPr>
        <p:txBody>
          <a:bodyPr>
            <a:normAutofit fontScale="85000" lnSpcReduction="20000"/>
          </a:bodyPr>
          <a:lstStyle/>
          <a:p>
            <a:r>
              <a:rPr lang="fr-BE" dirty="0" smtClean="0"/>
              <a:t>Introduction aux principes clés du droit européen de la concurrence</a:t>
            </a:r>
          </a:p>
          <a:p>
            <a:pPr lvl="1"/>
            <a:r>
              <a:rPr lang="fr-BE" dirty="0" smtClean="0"/>
              <a:t>Interdiction des ententes (cartels) et autres pratiques anticoncurrentielles entre entreprises (art. 101 du traité FUE – pratiques </a:t>
            </a:r>
            <a:r>
              <a:rPr lang="fr-FR" dirty="0" smtClean="0"/>
              <a:t>qui </a:t>
            </a:r>
            <a:r>
              <a:rPr lang="fr-FR" dirty="0"/>
              <a:t>ont pour objet ou pour effet d'empêcher, de restreindre ou de fausser le jeu de la concurrence à l'intérieur du marché </a:t>
            </a:r>
            <a:r>
              <a:rPr lang="fr-FR" dirty="0" smtClean="0"/>
              <a:t>intérieur)</a:t>
            </a:r>
          </a:p>
          <a:p>
            <a:pPr lvl="2"/>
            <a:r>
              <a:rPr lang="fr-FR" dirty="0" smtClean="0"/>
              <a:t>Interdictions</a:t>
            </a:r>
          </a:p>
          <a:p>
            <a:pPr lvl="2"/>
            <a:r>
              <a:rPr lang="fr-FR" dirty="0" smtClean="0"/>
              <a:t>Exemptions par catégorie</a:t>
            </a:r>
          </a:p>
          <a:p>
            <a:pPr lvl="2"/>
            <a:r>
              <a:rPr lang="fr-FR" dirty="0" smtClean="0"/>
              <a:t>Exceptions individuelles</a:t>
            </a:r>
          </a:p>
          <a:p>
            <a:pPr lvl="1"/>
            <a:r>
              <a:rPr lang="fr-FR" dirty="0" smtClean="0"/>
              <a:t>Interdictions des abus d’une position dominante (art. 102)</a:t>
            </a:r>
          </a:p>
          <a:p>
            <a:pPr lvl="2"/>
            <a:r>
              <a:rPr lang="fr-FR" dirty="0" smtClean="0"/>
              <a:t>Marché pertinent</a:t>
            </a:r>
          </a:p>
          <a:p>
            <a:pPr lvl="2"/>
            <a:r>
              <a:rPr lang="fr-FR" dirty="0" smtClean="0"/>
              <a:t>Interdiction</a:t>
            </a:r>
          </a:p>
          <a:p>
            <a:pPr lvl="2"/>
            <a:r>
              <a:rPr lang="fr-FR" dirty="0" smtClean="0"/>
              <a:t>Exceptions?</a:t>
            </a:r>
          </a:p>
          <a:p>
            <a:pPr lvl="1"/>
            <a:r>
              <a:rPr lang="fr-FR" dirty="0" smtClean="0"/>
              <a:t>Contrôle préalable des concentrations (</a:t>
            </a:r>
            <a:r>
              <a:rPr lang="fr-FR" dirty="0" err="1" smtClean="0"/>
              <a:t>mergers</a:t>
            </a:r>
            <a:r>
              <a:rPr lang="fr-FR" dirty="0" smtClean="0"/>
              <a:t> and acquisitions) ayant une dimension communautaire (</a:t>
            </a:r>
            <a:r>
              <a:rPr lang="fr-FR" dirty="0" err="1" smtClean="0"/>
              <a:t>règl</a:t>
            </a:r>
            <a:r>
              <a:rPr lang="fr-FR" dirty="0" smtClean="0"/>
              <a:t>. </a:t>
            </a:r>
            <a:r>
              <a:rPr lang="fr-FR" dirty="0"/>
              <a:t>139/2004</a:t>
            </a:r>
            <a:r>
              <a:rPr lang="fr-FR" dirty="0" smtClean="0"/>
              <a:t>)</a:t>
            </a:r>
          </a:p>
          <a:p>
            <a:pPr lvl="2"/>
            <a:r>
              <a:rPr lang="fr-FR" dirty="0" smtClean="0"/>
              <a:t>Concentration</a:t>
            </a:r>
          </a:p>
          <a:p>
            <a:pPr lvl="2"/>
            <a:r>
              <a:rPr lang="fr-FR" dirty="0" smtClean="0"/>
              <a:t>Notification préalable</a:t>
            </a:r>
          </a:p>
          <a:p>
            <a:pPr lvl="2"/>
            <a:r>
              <a:rPr lang="fr-FR" dirty="0" smtClean="0"/>
              <a:t>Autorisation auprès de la Commission européenne (et/ou autorités nationales de la concurrence)</a:t>
            </a: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2</a:t>
            </a:fld>
            <a:endParaRPr lang="en-GB"/>
          </a:p>
        </p:txBody>
      </p:sp>
    </p:spTree>
    <p:extLst>
      <p:ext uri="{BB962C8B-B14F-4D97-AF65-F5344CB8AC3E}">
        <p14:creationId xmlns:p14="http://schemas.microsoft.com/office/powerpoint/2010/main" val="827690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nl-NL" altLang="nl-NL" smtClean="0"/>
              <a:t>EU Competition Law</a:t>
            </a:r>
          </a:p>
        </p:txBody>
      </p:sp>
      <p:sp>
        <p:nvSpPr>
          <p:cNvPr id="14339" name="Content Placeholder 2"/>
          <p:cNvSpPr>
            <a:spLocks noGrp="1"/>
          </p:cNvSpPr>
          <p:nvPr>
            <p:ph idx="1"/>
          </p:nvPr>
        </p:nvSpPr>
        <p:spPr/>
        <p:txBody>
          <a:bodyPr/>
          <a:lstStyle/>
          <a:p>
            <a:pPr eaLnBrk="1" hangingPunct="1"/>
            <a:r>
              <a:rPr lang="nl-NL" altLang="nl-NL" dirty="0" smtClean="0"/>
              <a:t>Why EU Competition Law?</a:t>
            </a:r>
          </a:p>
          <a:p>
            <a:pPr eaLnBrk="1" hangingPunct="1"/>
            <a:r>
              <a:rPr lang="nl-NL" altLang="nl-NL" dirty="0" smtClean="0"/>
              <a:t>Inherent part of EU Internal Market project</a:t>
            </a:r>
          </a:p>
          <a:p>
            <a:pPr lvl="1" eaLnBrk="1" hangingPunct="1"/>
            <a:r>
              <a:rPr lang="nl-NL" altLang="nl-NL" dirty="0" smtClean="0"/>
              <a:t>Exclusive competence</a:t>
            </a:r>
          </a:p>
          <a:p>
            <a:pPr lvl="1" eaLnBrk="1" hangingPunct="1"/>
            <a:r>
              <a:rPr lang="nl-NL" altLang="nl-NL" dirty="0" smtClean="0"/>
              <a:t>Protocol No. 27 to the TFEU</a:t>
            </a:r>
          </a:p>
          <a:p>
            <a:pPr lvl="1" eaLnBrk="1" hangingPunct="1"/>
            <a:r>
              <a:rPr lang="nl-NL" altLang="nl-NL" dirty="0" smtClean="0"/>
              <a:t>Substantive law provisions comprise </a:t>
            </a:r>
            <a:r>
              <a:rPr lang="nl-NL" altLang="nl-NL" i="1" dirty="0" smtClean="0"/>
              <a:t>primary </a:t>
            </a:r>
            <a:r>
              <a:rPr lang="nl-NL" altLang="nl-NL" dirty="0" smtClean="0"/>
              <a:t>EU law</a:t>
            </a:r>
          </a:p>
          <a:p>
            <a:pPr eaLnBrk="1" hangingPunct="1"/>
            <a:r>
              <a:rPr lang="nl-NL" altLang="nl-NL" dirty="0" smtClean="0"/>
              <a:t>Avoiding dividing or partitioning of markets by private economic operators</a:t>
            </a:r>
          </a:p>
          <a:p>
            <a:pPr eaLnBrk="1" hangingPunct="1"/>
            <a:r>
              <a:rPr lang="nl-NL" altLang="nl-NL" dirty="0" smtClean="0"/>
              <a:t>Ensuring cross-border competition</a:t>
            </a:r>
          </a:p>
        </p:txBody>
      </p:sp>
      <p:sp>
        <p:nvSpPr>
          <p:cNvPr id="2" name="Slide Number Placeholder 1"/>
          <p:cNvSpPr>
            <a:spLocks noGrp="1"/>
          </p:cNvSpPr>
          <p:nvPr>
            <p:ph type="sldNum" sz="quarter" idx="12"/>
          </p:nvPr>
        </p:nvSpPr>
        <p:spPr/>
        <p:txBody>
          <a:bodyPr/>
          <a:lstStyle/>
          <a:p>
            <a:fld id="{FE9A9529-9AF4-4E30-B728-268296170A83}" type="slidenum">
              <a:rPr lang="en-GB" smtClean="0"/>
              <a:t>20</a:t>
            </a:fld>
            <a:endParaRPr lang="en-GB"/>
          </a:p>
        </p:txBody>
      </p:sp>
    </p:spTree>
    <p:extLst>
      <p:ext uri="{BB962C8B-B14F-4D97-AF65-F5344CB8AC3E}">
        <p14:creationId xmlns:p14="http://schemas.microsoft.com/office/powerpoint/2010/main" val="247722689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eaLnBrk="1" hangingPunct="1"/>
            <a:r>
              <a:rPr lang="nl-NL" altLang="en-US" smtClean="0"/>
              <a:t>Relationship Article 101-102</a:t>
            </a:r>
          </a:p>
        </p:txBody>
      </p:sp>
      <p:sp>
        <p:nvSpPr>
          <p:cNvPr id="3" name="Content Placeholder 2"/>
          <p:cNvSpPr>
            <a:spLocks noGrp="1"/>
          </p:cNvSpPr>
          <p:nvPr>
            <p:ph idx="1"/>
          </p:nvPr>
        </p:nvSpPr>
        <p:spPr/>
        <p:txBody>
          <a:bodyPr/>
          <a:lstStyle/>
          <a:p>
            <a:pPr eaLnBrk="1" hangingPunct="1"/>
            <a:r>
              <a:rPr lang="nl-NL" altLang="en-US" dirty="0" smtClean="0"/>
              <a:t>Not mutually exclusive</a:t>
            </a:r>
          </a:p>
          <a:p>
            <a:pPr eaLnBrk="1" hangingPunct="1"/>
            <a:r>
              <a:rPr lang="nl-NL" altLang="en-US" dirty="0" smtClean="0"/>
              <a:t>Same behaviour can be captured by both provisions</a:t>
            </a:r>
          </a:p>
          <a:p>
            <a:pPr lvl="1" eaLnBrk="1" hangingPunct="1"/>
            <a:r>
              <a:rPr lang="nl-NL" altLang="en-US" dirty="0" smtClean="0"/>
              <a:t>Collective dominance</a:t>
            </a:r>
          </a:p>
          <a:p>
            <a:pPr lvl="1" eaLnBrk="1" hangingPunct="1"/>
            <a:r>
              <a:rPr lang="nl-NL" altLang="en-US" i="1" dirty="0" smtClean="0"/>
              <a:t>&gt;&lt; Oligopoly and/or Concerted practices under Article 101 TFEU</a:t>
            </a:r>
          </a:p>
          <a:p>
            <a:pPr eaLnBrk="1" hangingPunct="1"/>
            <a:r>
              <a:rPr lang="nl-NL" altLang="en-US" dirty="0" smtClean="0"/>
              <a:t>‘One or more undertakings’…</a:t>
            </a:r>
          </a:p>
          <a:p>
            <a:pPr lvl="1" eaLnBrk="1" hangingPunct="1"/>
            <a:r>
              <a:rPr lang="nl-NL" altLang="en-US" dirty="0" smtClean="0"/>
              <a:t>Different presumptions, different ‘reasoning scheme’</a:t>
            </a:r>
          </a:p>
        </p:txBody>
      </p:sp>
      <p:sp>
        <p:nvSpPr>
          <p:cNvPr id="2" name="Slide Number Placeholder 1"/>
          <p:cNvSpPr>
            <a:spLocks noGrp="1"/>
          </p:cNvSpPr>
          <p:nvPr>
            <p:ph type="sldNum" sz="quarter" idx="12"/>
          </p:nvPr>
        </p:nvSpPr>
        <p:spPr/>
        <p:txBody>
          <a:bodyPr/>
          <a:lstStyle/>
          <a:p>
            <a:fld id="{AFC383FA-532C-4F17-B257-0E3ED9983715}" type="slidenum">
              <a:rPr lang="en-GB" smtClean="0"/>
              <a:t>200</a:t>
            </a:fld>
            <a:endParaRPr lang="en-GB"/>
          </a:p>
        </p:txBody>
      </p:sp>
    </p:spTree>
    <p:extLst>
      <p:ext uri="{BB962C8B-B14F-4D97-AF65-F5344CB8AC3E}">
        <p14:creationId xmlns:p14="http://schemas.microsoft.com/office/powerpoint/2010/main" val="140010255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eaLnBrk="1" hangingPunct="1"/>
            <a:r>
              <a:rPr lang="nl-NL" altLang="en-US" dirty="0" smtClean="0"/>
              <a:t>Article 102 TFEU and ‘big tech’</a:t>
            </a:r>
          </a:p>
        </p:txBody>
      </p:sp>
      <p:sp>
        <p:nvSpPr>
          <p:cNvPr id="3" name="Content Placeholder 2"/>
          <p:cNvSpPr>
            <a:spLocks noGrp="1"/>
          </p:cNvSpPr>
          <p:nvPr>
            <p:ph idx="1"/>
          </p:nvPr>
        </p:nvSpPr>
        <p:spPr>
          <a:xfrm>
            <a:off x="628650" y="2160475"/>
            <a:ext cx="7886700" cy="4351338"/>
          </a:xfrm>
        </p:spPr>
        <p:txBody>
          <a:bodyPr>
            <a:normAutofit fontScale="77500" lnSpcReduction="20000"/>
          </a:bodyPr>
          <a:lstStyle/>
          <a:p>
            <a:pPr eaLnBrk="1" hangingPunct="1"/>
            <a:r>
              <a:rPr lang="nl-NL" altLang="en-US" dirty="0" smtClean="0"/>
              <a:t>Microsoft</a:t>
            </a:r>
          </a:p>
          <a:p>
            <a:pPr lvl="1" eaLnBrk="1" hangingPunct="1"/>
            <a:r>
              <a:rPr lang="nl-NL" altLang="en-US" dirty="0" smtClean="0"/>
              <a:t>Tying of Windows and Internet Explorer and Windows Media Player</a:t>
            </a:r>
          </a:p>
          <a:p>
            <a:pPr lvl="1" eaLnBrk="1" hangingPunct="1"/>
            <a:r>
              <a:rPr lang="nl-NL" altLang="en-US" dirty="0" smtClean="0"/>
              <a:t>Relevant market?</a:t>
            </a:r>
          </a:p>
          <a:p>
            <a:pPr lvl="1" eaLnBrk="1" hangingPunct="1"/>
            <a:r>
              <a:rPr lang="nl-NL" altLang="en-US" dirty="0" smtClean="0"/>
              <a:t>Abuse even when consumers benefit?</a:t>
            </a:r>
          </a:p>
          <a:p>
            <a:pPr eaLnBrk="1" hangingPunct="1"/>
            <a:r>
              <a:rPr lang="nl-NL" altLang="en-US" dirty="0" smtClean="0"/>
              <a:t>Google</a:t>
            </a:r>
          </a:p>
          <a:p>
            <a:pPr lvl="1" eaLnBrk="1" hangingPunct="1"/>
            <a:r>
              <a:rPr lang="nl-NL" altLang="en-US" dirty="0" smtClean="0"/>
              <a:t>Commitment saga</a:t>
            </a:r>
          </a:p>
          <a:p>
            <a:pPr lvl="1" eaLnBrk="1" hangingPunct="1"/>
            <a:r>
              <a:rPr lang="nl-NL" altLang="en-US" dirty="0" smtClean="0"/>
              <a:t>Enforcement decisions</a:t>
            </a:r>
          </a:p>
          <a:p>
            <a:pPr lvl="2"/>
            <a:r>
              <a:rPr lang="nl-NL" altLang="en-US" dirty="0"/>
              <a:t>G</a:t>
            </a:r>
            <a:r>
              <a:rPr lang="nl-NL" altLang="en-US" dirty="0" smtClean="0"/>
              <a:t>oogle Android – tying : Case 40099, 4,34 billion euro fine – appeal before General Court – Case T-604/18, pending – hearing Sept 2021</a:t>
            </a:r>
          </a:p>
          <a:p>
            <a:pPr lvl="2"/>
            <a:r>
              <a:rPr lang="nl-NL" altLang="en-US" dirty="0" smtClean="0"/>
              <a:t>Google Search (Shopping) – new abuse?: Case 39740, 2,42 billion euro fine - appeal before the General Court – Case T-612/17, appeal pending – judgment foreseen 10 November 2021</a:t>
            </a:r>
          </a:p>
          <a:p>
            <a:pPr lvl="2"/>
            <a:r>
              <a:rPr lang="nl-NL" altLang="en-US" dirty="0" smtClean="0"/>
              <a:t>Google Advertising: Case 40411, 1,49 billion euro fine – appeal before the General Court – Case T-334/19</a:t>
            </a:r>
          </a:p>
          <a:p>
            <a:pPr eaLnBrk="1" hangingPunct="1"/>
            <a:r>
              <a:rPr lang="nl-NL" altLang="en-US" dirty="0" smtClean="0"/>
              <a:t>Apple v Samsung</a:t>
            </a:r>
          </a:p>
          <a:p>
            <a:pPr lvl="1" eaLnBrk="1" hangingPunct="1"/>
            <a:r>
              <a:rPr lang="nl-NL" altLang="en-US" dirty="0" smtClean="0"/>
              <a:t>Refusal of access to </a:t>
            </a:r>
            <a:r>
              <a:rPr lang="nl-NL" altLang="en-US" i="1" dirty="0" smtClean="0"/>
              <a:t>Standard Essential Patents</a:t>
            </a:r>
            <a:endParaRPr lang="nl-NL" altLang="en-US" dirty="0" smtClean="0"/>
          </a:p>
          <a:p>
            <a:pPr lvl="1" eaLnBrk="1" hangingPunct="1"/>
            <a:r>
              <a:rPr lang="nl-NL" altLang="en-US" dirty="0" smtClean="0"/>
              <a:t>Abuse of a dominant economic position? – CJEU, C-170/13, </a:t>
            </a:r>
            <a:r>
              <a:rPr lang="nl-NL" altLang="en-US" i="1" dirty="0" smtClean="0"/>
              <a:t>Huawei</a:t>
            </a:r>
            <a:endParaRPr lang="nl-NL" altLang="en-US" dirty="0" smtClean="0"/>
          </a:p>
        </p:txBody>
      </p:sp>
      <p:sp>
        <p:nvSpPr>
          <p:cNvPr id="2" name="Slide Number Placeholder 1"/>
          <p:cNvSpPr>
            <a:spLocks noGrp="1"/>
          </p:cNvSpPr>
          <p:nvPr>
            <p:ph type="sldNum" sz="quarter" idx="12"/>
          </p:nvPr>
        </p:nvSpPr>
        <p:spPr/>
        <p:txBody>
          <a:bodyPr/>
          <a:lstStyle/>
          <a:p>
            <a:fld id="{AFC383FA-532C-4F17-B257-0E3ED9983715}" type="slidenum">
              <a:rPr lang="en-GB" smtClean="0"/>
              <a:t>201</a:t>
            </a:fld>
            <a:endParaRPr lang="en-GB"/>
          </a:p>
        </p:txBody>
      </p:sp>
    </p:spTree>
    <p:extLst>
      <p:ext uri="{BB962C8B-B14F-4D97-AF65-F5344CB8AC3E}">
        <p14:creationId xmlns:p14="http://schemas.microsoft.com/office/powerpoint/2010/main" val="71073219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Article 102 TFEU and ‘</a:t>
            </a:r>
            <a:r>
              <a:rPr lang="fr-BE" dirty="0" err="1" smtClean="0"/>
              <a:t>big</a:t>
            </a:r>
            <a:r>
              <a:rPr lang="fr-BE" dirty="0" smtClean="0"/>
              <a:t> </a:t>
            </a:r>
            <a:r>
              <a:rPr lang="fr-BE" dirty="0" err="1" smtClean="0"/>
              <a:t>tech</a:t>
            </a:r>
            <a:r>
              <a:rPr lang="fr-BE" dirty="0" smtClean="0"/>
              <a:t>’</a:t>
            </a:r>
            <a:endParaRPr lang="en-GB" dirty="0"/>
          </a:p>
        </p:txBody>
      </p:sp>
      <p:sp>
        <p:nvSpPr>
          <p:cNvPr id="3" name="Content Placeholder 2"/>
          <p:cNvSpPr>
            <a:spLocks noGrp="1"/>
          </p:cNvSpPr>
          <p:nvPr>
            <p:ph idx="1"/>
          </p:nvPr>
        </p:nvSpPr>
        <p:spPr/>
        <p:txBody>
          <a:bodyPr>
            <a:normAutofit fontScale="92500" lnSpcReduction="10000"/>
          </a:bodyPr>
          <a:lstStyle/>
          <a:p>
            <a:r>
              <a:rPr lang="fr-BE" dirty="0" err="1" smtClean="0"/>
              <a:t>Towards</a:t>
            </a:r>
            <a:r>
              <a:rPr lang="fr-BE" dirty="0" smtClean="0"/>
              <a:t> a </a:t>
            </a:r>
            <a:r>
              <a:rPr lang="fr-BE" dirty="0" err="1" smtClean="0"/>
              <a:t>modified</a:t>
            </a:r>
            <a:r>
              <a:rPr lang="fr-BE" dirty="0" smtClean="0"/>
              <a:t> </a:t>
            </a:r>
            <a:r>
              <a:rPr lang="fr-BE" dirty="0" err="1" smtClean="0"/>
              <a:t>interpretation</a:t>
            </a:r>
            <a:r>
              <a:rPr lang="fr-BE" dirty="0" smtClean="0"/>
              <a:t> of Article 102 TFEU?</a:t>
            </a:r>
          </a:p>
          <a:p>
            <a:pPr lvl="1"/>
            <a:r>
              <a:rPr lang="fr-BE" dirty="0" smtClean="0"/>
              <a:t>New </a:t>
            </a:r>
            <a:r>
              <a:rPr lang="fr-BE" dirty="0" err="1" smtClean="0"/>
              <a:t>market</a:t>
            </a:r>
            <a:r>
              <a:rPr lang="fr-BE" dirty="0" smtClean="0"/>
              <a:t> </a:t>
            </a:r>
            <a:r>
              <a:rPr lang="fr-BE" dirty="0" err="1" smtClean="0"/>
              <a:t>definition</a:t>
            </a:r>
            <a:r>
              <a:rPr lang="fr-BE" dirty="0" smtClean="0"/>
              <a:t> guidance notice in the </a:t>
            </a:r>
            <a:r>
              <a:rPr lang="fr-BE" dirty="0" err="1" smtClean="0"/>
              <a:t>making</a:t>
            </a:r>
            <a:r>
              <a:rPr lang="fr-BE" dirty="0" smtClean="0"/>
              <a:t> – </a:t>
            </a:r>
            <a:r>
              <a:rPr lang="fr-BE" dirty="0" err="1" smtClean="0"/>
              <a:t>exp</a:t>
            </a:r>
            <a:r>
              <a:rPr lang="fr-BE" dirty="0" smtClean="0"/>
              <a:t>. End of 2021</a:t>
            </a:r>
          </a:p>
          <a:p>
            <a:pPr lvl="1"/>
            <a:r>
              <a:rPr lang="fr-BE" dirty="0" err="1" smtClean="0"/>
              <a:t>Towards</a:t>
            </a:r>
            <a:r>
              <a:rPr lang="fr-BE" dirty="0" smtClean="0"/>
              <a:t> </a:t>
            </a:r>
            <a:r>
              <a:rPr lang="fr-BE" dirty="0" err="1" smtClean="0"/>
              <a:t>modified</a:t>
            </a:r>
            <a:r>
              <a:rPr lang="fr-BE" dirty="0" smtClean="0"/>
              <a:t> </a:t>
            </a:r>
            <a:r>
              <a:rPr lang="fr-BE" dirty="0" err="1" smtClean="0"/>
              <a:t>definitions</a:t>
            </a:r>
            <a:r>
              <a:rPr lang="fr-BE" dirty="0" smtClean="0"/>
              <a:t> of abuse in digital settings?</a:t>
            </a:r>
          </a:p>
          <a:p>
            <a:pPr lvl="1"/>
            <a:r>
              <a:rPr lang="fr-BE" dirty="0" err="1" smtClean="0"/>
              <a:t>Proposals</a:t>
            </a:r>
            <a:r>
              <a:rPr lang="fr-BE" dirty="0" smtClean="0"/>
              <a:t> to </a:t>
            </a:r>
            <a:r>
              <a:rPr lang="fr-BE" dirty="0" err="1" smtClean="0"/>
              <a:t>take</a:t>
            </a:r>
            <a:r>
              <a:rPr lang="fr-BE" dirty="0" smtClean="0"/>
              <a:t> use and possession of (</a:t>
            </a:r>
            <a:r>
              <a:rPr lang="fr-BE" dirty="0" err="1" smtClean="0"/>
              <a:t>big</a:t>
            </a:r>
            <a:r>
              <a:rPr lang="fr-BE" dirty="0" smtClean="0"/>
              <a:t>) data more </a:t>
            </a:r>
            <a:r>
              <a:rPr lang="fr-BE" dirty="0" err="1" smtClean="0"/>
              <a:t>into</a:t>
            </a:r>
            <a:r>
              <a:rPr lang="fr-BE" dirty="0" smtClean="0"/>
              <a:t> </a:t>
            </a:r>
            <a:r>
              <a:rPr lang="fr-BE" dirty="0" err="1" smtClean="0"/>
              <a:t>account</a:t>
            </a:r>
            <a:endParaRPr lang="fr-BE" dirty="0" smtClean="0"/>
          </a:p>
          <a:p>
            <a:pPr lvl="2"/>
            <a:r>
              <a:rPr lang="fr-BE" dirty="0" smtClean="0"/>
              <a:t>Crémer report</a:t>
            </a:r>
          </a:p>
          <a:p>
            <a:pPr lvl="2"/>
            <a:r>
              <a:rPr lang="fr-BE" dirty="0" err="1" smtClean="0"/>
              <a:t>Competition</a:t>
            </a:r>
            <a:r>
              <a:rPr lang="fr-BE" dirty="0" smtClean="0"/>
              <a:t> </a:t>
            </a:r>
            <a:r>
              <a:rPr lang="fr-BE" dirty="0" err="1" smtClean="0"/>
              <a:t>law</a:t>
            </a:r>
            <a:r>
              <a:rPr lang="fr-BE" dirty="0" smtClean="0"/>
              <a:t> 4.0. report (Germany)</a:t>
            </a:r>
          </a:p>
          <a:p>
            <a:pPr marL="0" indent="0">
              <a:buNone/>
            </a:pPr>
            <a:endParaRPr lang="fr-BE" dirty="0" smtClean="0"/>
          </a:p>
          <a:p>
            <a:r>
              <a:rPr lang="fr-BE" dirty="0" err="1" smtClean="0"/>
              <a:t>Towards</a:t>
            </a:r>
            <a:r>
              <a:rPr lang="fr-BE" dirty="0" smtClean="0"/>
              <a:t> a new ex ante instrument?</a:t>
            </a:r>
          </a:p>
          <a:p>
            <a:pPr lvl="1"/>
            <a:r>
              <a:rPr lang="fr-BE" dirty="0" smtClean="0"/>
              <a:t>European Commission Digital Services and </a:t>
            </a:r>
            <a:r>
              <a:rPr lang="fr-BE" dirty="0" err="1" smtClean="0"/>
              <a:t>Markets</a:t>
            </a:r>
            <a:r>
              <a:rPr lang="fr-BE" dirty="0" smtClean="0"/>
              <a:t> </a:t>
            </a:r>
            <a:r>
              <a:rPr lang="fr-BE" dirty="0" err="1" smtClean="0"/>
              <a:t>Acts</a:t>
            </a:r>
            <a:r>
              <a:rPr lang="fr-BE" dirty="0" smtClean="0"/>
              <a:t> of 15 </a:t>
            </a:r>
            <a:r>
              <a:rPr lang="fr-BE" dirty="0" err="1" smtClean="0"/>
              <a:t>December</a:t>
            </a:r>
            <a:r>
              <a:rPr lang="fr-BE" dirty="0" smtClean="0"/>
              <a:t> 2020</a:t>
            </a:r>
          </a:p>
          <a:p>
            <a:pPr lvl="2"/>
            <a:r>
              <a:rPr lang="fr-BE" dirty="0" err="1" smtClean="0"/>
              <a:t>Regulation</a:t>
            </a:r>
            <a:r>
              <a:rPr lang="fr-BE" dirty="0" smtClean="0"/>
              <a:t> of online </a:t>
            </a:r>
            <a:r>
              <a:rPr lang="fr-BE" dirty="0" err="1" smtClean="0"/>
              <a:t>gatekeepers</a:t>
            </a:r>
            <a:endParaRPr lang="en-GB" dirty="0"/>
          </a:p>
        </p:txBody>
      </p:sp>
      <p:sp>
        <p:nvSpPr>
          <p:cNvPr id="4" name="Slide Number Placeholder 3"/>
          <p:cNvSpPr>
            <a:spLocks noGrp="1"/>
          </p:cNvSpPr>
          <p:nvPr>
            <p:ph type="sldNum" sz="quarter" idx="12"/>
          </p:nvPr>
        </p:nvSpPr>
        <p:spPr/>
        <p:txBody>
          <a:bodyPr/>
          <a:lstStyle/>
          <a:p>
            <a:fld id="{AFC383FA-532C-4F17-B257-0E3ED9983715}" type="slidenum">
              <a:rPr lang="en-GB" smtClean="0"/>
              <a:t>202</a:t>
            </a:fld>
            <a:endParaRPr lang="en-GB"/>
          </a:p>
        </p:txBody>
      </p:sp>
    </p:spTree>
    <p:extLst>
      <p:ext uri="{BB962C8B-B14F-4D97-AF65-F5344CB8AC3E}">
        <p14:creationId xmlns:p14="http://schemas.microsoft.com/office/powerpoint/2010/main" val="8746358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dirty="0" err="1" smtClean="0"/>
              <a:t>Practical</a:t>
            </a:r>
            <a:r>
              <a:rPr lang="fr-BE" dirty="0" smtClean="0"/>
              <a:t> </a:t>
            </a:r>
            <a:r>
              <a:rPr lang="fr-BE" dirty="0" err="1" smtClean="0"/>
              <a:t>exercises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55275726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Airline</a:t>
            </a:r>
            <a:r>
              <a:rPr lang="fr-BE" dirty="0" smtClean="0"/>
              <a:t> </a:t>
            </a:r>
            <a:r>
              <a:rPr lang="fr-BE" dirty="0" err="1" smtClean="0"/>
              <a:t>loyalty</a:t>
            </a:r>
            <a:r>
              <a:rPr lang="fr-BE" dirty="0" smtClean="0"/>
              <a:t> programmes</a:t>
            </a:r>
            <a:endParaRPr lang="en-GB" dirty="0"/>
          </a:p>
        </p:txBody>
      </p:sp>
      <p:sp>
        <p:nvSpPr>
          <p:cNvPr id="3" name="Content Placeholder 2"/>
          <p:cNvSpPr>
            <a:spLocks noGrp="1"/>
          </p:cNvSpPr>
          <p:nvPr>
            <p:ph idx="1"/>
          </p:nvPr>
        </p:nvSpPr>
        <p:spPr/>
        <p:txBody>
          <a:bodyPr/>
          <a:lstStyle/>
          <a:p>
            <a:endParaRPr lang="en-GB"/>
          </a:p>
        </p:txBody>
      </p:sp>
      <p:pic>
        <p:nvPicPr>
          <p:cNvPr id="4" name="Picture 3" descr="See original image"/>
          <p:cNvPicPr/>
          <p:nvPr/>
        </p:nvPicPr>
        <p:blipFill>
          <a:blip r:embed="rId2">
            <a:extLst>
              <a:ext uri="{28A0092B-C50C-407E-A947-70E740481C1C}">
                <a14:useLocalDpi xmlns:a14="http://schemas.microsoft.com/office/drawing/2010/main" val="0"/>
              </a:ext>
            </a:extLst>
          </a:blip>
          <a:srcRect/>
          <a:stretch>
            <a:fillRect/>
          </a:stretch>
        </p:blipFill>
        <p:spPr bwMode="auto">
          <a:xfrm>
            <a:off x="2422684" y="2817827"/>
            <a:ext cx="4298633" cy="1647349"/>
          </a:xfrm>
          <a:prstGeom prst="rect">
            <a:avLst/>
          </a:prstGeom>
          <a:noFill/>
          <a:ln>
            <a:noFill/>
          </a:ln>
        </p:spPr>
      </p:pic>
    </p:spTree>
    <p:extLst>
      <p:ext uri="{BB962C8B-B14F-4D97-AF65-F5344CB8AC3E}">
        <p14:creationId xmlns:p14="http://schemas.microsoft.com/office/powerpoint/2010/main" val="54566298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Airline</a:t>
            </a:r>
            <a:r>
              <a:rPr lang="fr-BE" dirty="0" smtClean="0"/>
              <a:t> </a:t>
            </a:r>
            <a:r>
              <a:rPr lang="fr-BE" dirty="0" err="1" smtClean="0"/>
              <a:t>loyalty</a:t>
            </a:r>
            <a:r>
              <a:rPr lang="fr-BE" dirty="0" smtClean="0"/>
              <a:t> programmes</a:t>
            </a:r>
            <a:endParaRPr lang="en-GB" dirty="0"/>
          </a:p>
        </p:txBody>
      </p:sp>
      <p:sp>
        <p:nvSpPr>
          <p:cNvPr id="3" name="Content Placeholder 2"/>
          <p:cNvSpPr>
            <a:spLocks noGrp="1"/>
          </p:cNvSpPr>
          <p:nvPr>
            <p:ph idx="1"/>
          </p:nvPr>
        </p:nvSpPr>
        <p:spPr>
          <a:xfrm>
            <a:off x="628650" y="1416676"/>
            <a:ext cx="7886700" cy="5731098"/>
          </a:xfrm>
        </p:spPr>
        <p:txBody>
          <a:bodyPr>
            <a:normAutofit fontScale="47500" lnSpcReduction="20000"/>
          </a:bodyPr>
          <a:lstStyle/>
          <a:p>
            <a:r>
              <a:rPr lang="en-GB" sz="3600" dirty="0" err="1"/>
              <a:t>FlyAway</a:t>
            </a:r>
            <a:r>
              <a:rPr lang="en-GB" sz="3600" dirty="0"/>
              <a:t> is a well-established passenger air transport carrier offering passenger services across the globe and predominantly in Europe from its hub airport at Paris-CDG. At that airport, it is the dominant air carrier with a market share of 33 %. The other 67% is divided among various air carriers, none of which maintains a share of more than 9%. Facing increasing competition from European, Asian and Middle-Eastern airliners and from cheap low cost carriers operating from nearby commercially re-opened Le Bourget Airport, </a:t>
            </a:r>
            <a:r>
              <a:rPr lang="en-GB" sz="3600" dirty="0" err="1"/>
              <a:t>FlyAway</a:t>
            </a:r>
            <a:r>
              <a:rPr lang="en-GB" sz="3600" dirty="0"/>
              <a:t> decides to finally – just like all other carriers did years before – introduce a frequent flyer programme, </a:t>
            </a:r>
            <a:r>
              <a:rPr lang="en-GB" sz="3600" i="1" dirty="0" err="1"/>
              <a:t>MilesAway</a:t>
            </a:r>
            <a:r>
              <a:rPr lang="en-GB" sz="3600" dirty="0"/>
              <a:t>. Upon flying </a:t>
            </a:r>
            <a:r>
              <a:rPr lang="en-GB" sz="3600" dirty="0" err="1"/>
              <a:t>FlyAway</a:t>
            </a:r>
            <a:r>
              <a:rPr lang="en-GB" sz="3600" dirty="0"/>
              <a:t>, enrolled passengers particularly receive status points – which they retain for six months – and </a:t>
            </a:r>
            <a:r>
              <a:rPr lang="en-GB" sz="3600" dirty="0" err="1"/>
              <a:t>flymiles</a:t>
            </a:r>
            <a:r>
              <a:rPr lang="en-GB" sz="3600" dirty="0"/>
              <a:t> – which they retain for one year. Both points expire at some point, inducing customers to frequently fly on </a:t>
            </a:r>
            <a:r>
              <a:rPr lang="en-GB" sz="3600" dirty="0" err="1"/>
              <a:t>FlyAway</a:t>
            </a:r>
            <a:r>
              <a:rPr lang="en-GB" sz="3600" dirty="0"/>
              <a:t> rather frequently. Every passenger can </a:t>
            </a:r>
            <a:r>
              <a:rPr lang="en-GB" sz="3600" dirty="0" err="1"/>
              <a:t>enroll</a:t>
            </a:r>
            <a:r>
              <a:rPr lang="en-GB" sz="3600" dirty="0"/>
              <a:t> in </a:t>
            </a:r>
            <a:r>
              <a:rPr lang="en-GB" sz="3600" i="1" dirty="0" err="1"/>
              <a:t>MilesAway</a:t>
            </a:r>
            <a:r>
              <a:rPr lang="en-GB" sz="3600" dirty="0"/>
              <a:t> free of charge; the programme comprises different ‘loyalty tiers’ through which more frequent fliers can effectively progress, ultimately maintaining – and in some situations retaining – </a:t>
            </a:r>
            <a:r>
              <a:rPr lang="en-GB" sz="3600" i="1" dirty="0" err="1"/>
              <a:t>FlyPlatinum</a:t>
            </a:r>
            <a:r>
              <a:rPr lang="en-GB" sz="3600" dirty="0"/>
              <a:t>, the most elite status within the programme. Frequent flyer status entitles passengers to amenities such as free upgrades to </a:t>
            </a:r>
            <a:r>
              <a:rPr lang="en-GB" sz="3600" dirty="0" err="1"/>
              <a:t>businessclass</a:t>
            </a:r>
            <a:r>
              <a:rPr lang="en-GB" sz="3600" dirty="0"/>
              <a:t>, access to a fast track security and check in process and additional </a:t>
            </a:r>
            <a:r>
              <a:rPr lang="en-GB" sz="3600" dirty="0" err="1"/>
              <a:t>flymiles</a:t>
            </a:r>
            <a:r>
              <a:rPr lang="en-GB" sz="3600" dirty="0"/>
              <a:t>, which can be traded for free award tickets.</a:t>
            </a:r>
          </a:p>
          <a:p>
            <a:r>
              <a:rPr lang="en-GB" sz="3600" dirty="0"/>
              <a:t>In addition, all </a:t>
            </a:r>
            <a:r>
              <a:rPr lang="en-GB" sz="3600" i="1" dirty="0" err="1"/>
              <a:t>MilesAway</a:t>
            </a:r>
            <a:r>
              <a:rPr lang="en-GB" sz="3600" i="1" dirty="0"/>
              <a:t> </a:t>
            </a:r>
            <a:r>
              <a:rPr lang="en-GB" sz="3600" dirty="0"/>
              <a:t>members are exempted from paying baggage fees and receive free meals and drinks on board (whereas non-members have to pay extra for those services). At first sight, the </a:t>
            </a:r>
            <a:r>
              <a:rPr lang="en-GB" sz="3600" i="1" dirty="0" err="1"/>
              <a:t>MilesAway</a:t>
            </a:r>
            <a:r>
              <a:rPr lang="en-GB" sz="3600" dirty="0"/>
              <a:t> programme is modelled after existing programmes in place by traditional air carriers.</a:t>
            </a:r>
          </a:p>
          <a:p>
            <a:r>
              <a:rPr lang="en-GB" sz="3600" dirty="0"/>
              <a:t>You work for </a:t>
            </a:r>
            <a:r>
              <a:rPr lang="en-GB" sz="3600" i="1" dirty="0"/>
              <a:t>Triple-A Airlines</a:t>
            </a:r>
            <a:r>
              <a:rPr lang="en-GB" sz="3600" dirty="0"/>
              <a:t>, a Belgian-incorporated low cost carrier with a market share of 9% at CDG Airport, a market share of 43% at Le Bourget Airport, 56% at Beauvais Airport and 89% at Lille airport. Your CEO thinks that </a:t>
            </a:r>
            <a:r>
              <a:rPr lang="en-GB" sz="3600" dirty="0" err="1"/>
              <a:t>FlyAway’s</a:t>
            </a:r>
            <a:r>
              <a:rPr lang="en-GB" sz="3600" dirty="0"/>
              <a:t> sudden introduction of its new frequent flyer programme represents an attempt to get rid of you as a competitor and therefore comprises an abuse under Article 102 TFEU. The CEO asks you whether that could indeed be true and what actions Triple-A Airlines could take against </a:t>
            </a:r>
            <a:r>
              <a:rPr lang="en-GB" sz="3600" dirty="0" err="1"/>
              <a:t>FlyAway</a:t>
            </a:r>
            <a:r>
              <a:rPr lang="en-GB" sz="3600" dirty="0"/>
              <a:t>.</a:t>
            </a:r>
          </a:p>
          <a:p>
            <a:endParaRPr lang="en-GB" dirty="0"/>
          </a:p>
        </p:txBody>
      </p:sp>
    </p:spTree>
    <p:extLst>
      <p:ext uri="{BB962C8B-B14F-4D97-AF65-F5344CB8AC3E}">
        <p14:creationId xmlns:p14="http://schemas.microsoft.com/office/powerpoint/2010/main" val="146934641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Airline</a:t>
            </a:r>
            <a:r>
              <a:rPr lang="fr-BE" dirty="0" smtClean="0"/>
              <a:t> </a:t>
            </a:r>
            <a:r>
              <a:rPr lang="fr-BE" dirty="0" err="1" smtClean="0"/>
              <a:t>loyalty</a:t>
            </a:r>
            <a:r>
              <a:rPr lang="fr-BE" dirty="0" smtClean="0"/>
              <a:t> programmes</a:t>
            </a:r>
            <a:endParaRPr lang="en-GB" dirty="0"/>
          </a:p>
        </p:txBody>
      </p:sp>
      <p:sp>
        <p:nvSpPr>
          <p:cNvPr id="3" name="Content Placeholder 2"/>
          <p:cNvSpPr>
            <a:spLocks noGrp="1"/>
          </p:cNvSpPr>
          <p:nvPr>
            <p:ph idx="1"/>
          </p:nvPr>
        </p:nvSpPr>
        <p:spPr>
          <a:xfrm>
            <a:off x="628650" y="1542289"/>
            <a:ext cx="7886700" cy="5167603"/>
          </a:xfrm>
        </p:spPr>
        <p:txBody>
          <a:bodyPr>
            <a:normAutofit fontScale="85000" lnSpcReduction="20000"/>
          </a:bodyPr>
          <a:lstStyle/>
          <a:p>
            <a:r>
              <a:rPr lang="en-GB" dirty="0"/>
              <a:t>Taking a closer look, </a:t>
            </a:r>
            <a:r>
              <a:rPr lang="en-GB" i="1" dirty="0" err="1"/>
              <a:t>MilesAway</a:t>
            </a:r>
            <a:r>
              <a:rPr lang="en-GB" dirty="0"/>
              <a:t> also offers additional rewards not typically found among its competitors. The programme offers passengers having a registered address in </a:t>
            </a:r>
            <a:r>
              <a:rPr lang="en-GB" dirty="0" err="1"/>
              <a:t>Île</a:t>
            </a:r>
            <a:r>
              <a:rPr lang="en-GB" dirty="0"/>
              <a:t> de France free coach transport from their homes to CDG airport and access to a dedicated ‘</a:t>
            </a:r>
            <a:r>
              <a:rPr lang="en-GB" dirty="0" err="1"/>
              <a:t>FlyAway</a:t>
            </a:r>
            <a:r>
              <a:rPr lang="en-GB" dirty="0"/>
              <a:t> lounge’ there. In addition, travellers registered in those geographical areas will attain </a:t>
            </a:r>
            <a:r>
              <a:rPr lang="en-GB" i="1" dirty="0" err="1"/>
              <a:t>FlyPlatinum</a:t>
            </a:r>
            <a:r>
              <a:rPr lang="en-GB" dirty="0"/>
              <a:t> status if and to the extent that they fly </a:t>
            </a:r>
            <a:r>
              <a:rPr lang="en-GB" dirty="0" err="1"/>
              <a:t>FlyAway</a:t>
            </a:r>
            <a:r>
              <a:rPr lang="en-GB" dirty="0"/>
              <a:t> twice a year. In addition, they will receive double status miles and triple </a:t>
            </a:r>
            <a:r>
              <a:rPr lang="en-GB" dirty="0" err="1"/>
              <a:t>flymiles</a:t>
            </a:r>
            <a:r>
              <a:rPr lang="en-GB" dirty="0"/>
              <a:t> for any flight taken. Those additional advantages notwithstanding, </a:t>
            </a:r>
            <a:r>
              <a:rPr lang="en-GB" dirty="0" err="1"/>
              <a:t>FlyAway</a:t>
            </a:r>
            <a:r>
              <a:rPr lang="en-GB" dirty="0"/>
              <a:t> does not provide specific or targeted rebates for customers living in the abovementioned areas. Would this information affect your answer to the previous question?</a:t>
            </a:r>
          </a:p>
          <a:p>
            <a:r>
              <a:rPr lang="en-GB" dirty="0"/>
              <a:t>Would your answer – at least from the substantive law point of view – be different if </a:t>
            </a:r>
            <a:r>
              <a:rPr lang="en-GB" dirty="0" err="1"/>
              <a:t>FlyAway</a:t>
            </a:r>
            <a:r>
              <a:rPr lang="en-GB" dirty="0"/>
              <a:t> offered the additional status and mileage amenities only in relation to bookings of flights to destinations also served by Triple-A? Would your answer be different if it did so only in relation to destinations also served by Triple-A from CDG airport?</a:t>
            </a:r>
          </a:p>
          <a:p>
            <a:endParaRPr lang="en-GB" dirty="0"/>
          </a:p>
        </p:txBody>
      </p:sp>
    </p:spTree>
    <p:extLst>
      <p:ext uri="{BB962C8B-B14F-4D97-AF65-F5344CB8AC3E}">
        <p14:creationId xmlns:p14="http://schemas.microsoft.com/office/powerpoint/2010/main" val="61572560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174151" y="1847536"/>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One undertaking?</a:t>
            </a:r>
          </a:p>
        </p:txBody>
      </p:sp>
      <p:sp>
        <p:nvSpPr>
          <p:cNvPr id="3" name="AutoShape 5"/>
          <p:cNvSpPr>
            <a:spLocks noChangeArrowheads="1"/>
          </p:cNvSpPr>
          <p:nvPr/>
        </p:nvSpPr>
        <p:spPr bwMode="auto">
          <a:xfrm>
            <a:off x="4759090" y="1847536"/>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 presenting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themselves as one?</a:t>
            </a:r>
          </a:p>
        </p:txBody>
      </p:sp>
      <p:sp>
        <p:nvSpPr>
          <p:cNvPr id="4" name="AutoShape 5"/>
          <p:cNvSpPr>
            <a:spLocks noChangeArrowheads="1"/>
          </p:cNvSpPr>
          <p:nvPr/>
        </p:nvSpPr>
        <p:spPr bwMode="auto">
          <a:xfrm>
            <a:off x="924958" y="294556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Effect on internal market?</a:t>
            </a:r>
          </a:p>
        </p:txBody>
      </p:sp>
      <p:sp>
        <p:nvSpPr>
          <p:cNvPr id="5" name="AutoShape 5"/>
          <p:cNvSpPr>
            <a:spLocks noChangeArrowheads="1"/>
          </p:cNvSpPr>
          <p:nvPr/>
        </p:nvSpPr>
        <p:spPr bwMode="auto">
          <a:xfrm>
            <a:off x="3335341" y="2937777"/>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Effect on trade between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Member States?</a:t>
            </a:r>
          </a:p>
        </p:txBody>
      </p:sp>
      <p:sp>
        <p:nvSpPr>
          <p:cNvPr id="6" name="AutoShape 5"/>
          <p:cNvSpPr>
            <a:spLocks noChangeArrowheads="1"/>
          </p:cNvSpPr>
          <p:nvPr/>
        </p:nvSpPr>
        <p:spPr bwMode="auto">
          <a:xfrm>
            <a:off x="5982979" y="2945560"/>
            <a:ext cx="1856243"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Is the undertaking</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dominant on relevant market?</a:t>
            </a:r>
          </a:p>
        </p:txBody>
      </p:sp>
      <p:sp>
        <p:nvSpPr>
          <p:cNvPr id="7" name="AutoShape 5"/>
          <p:cNvSpPr>
            <a:spLocks noChangeArrowheads="1"/>
          </p:cNvSpPr>
          <p:nvPr/>
        </p:nvSpPr>
        <p:spPr bwMode="auto">
          <a:xfrm>
            <a:off x="612637" y="4159643"/>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Abusive practice?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exclusionary or exploitative</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sp>
        <p:nvSpPr>
          <p:cNvPr id="8" name="AutoShape 5"/>
          <p:cNvSpPr>
            <a:spLocks noChangeArrowheads="1"/>
          </p:cNvSpPr>
          <p:nvPr/>
        </p:nvSpPr>
        <p:spPr bwMode="auto">
          <a:xfrm>
            <a:off x="3176473" y="4159643"/>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Can abuse be justified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by efficiencies?</a:t>
            </a:r>
          </a:p>
        </p:txBody>
      </p:sp>
      <p:sp>
        <p:nvSpPr>
          <p:cNvPr id="9"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102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10" name="AutoShape 5"/>
          <p:cNvSpPr>
            <a:spLocks noChangeArrowheads="1"/>
          </p:cNvSpPr>
          <p:nvPr/>
        </p:nvSpPr>
        <p:spPr bwMode="auto">
          <a:xfrm>
            <a:off x="1689913" y="5149391"/>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102 TFEU</a:t>
            </a:r>
          </a:p>
        </p:txBody>
      </p:sp>
      <p:sp>
        <p:nvSpPr>
          <p:cNvPr id="11" name="AutoShape 5"/>
          <p:cNvSpPr>
            <a:spLocks noChangeArrowheads="1"/>
          </p:cNvSpPr>
          <p:nvPr/>
        </p:nvSpPr>
        <p:spPr bwMode="auto">
          <a:xfrm>
            <a:off x="5983501" y="4156876"/>
            <a:ext cx="1856243" cy="623760"/>
          </a:xfrm>
          <a:prstGeom prst="roundRect">
            <a:avLst>
              <a:gd name="adj" fmla="val 16667"/>
            </a:avLst>
          </a:prstGeom>
          <a:noFill/>
          <a:ln w="44450">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prohibited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subject to administrative fines</a:t>
            </a:r>
          </a:p>
        </p:txBody>
      </p:sp>
      <p:cxnSp>
        <p:nvCxnSpPr>
          <p:cNvPr id="12" name="AutoShape 26"/>
          <p:cNvCxnSpPr>
            <a:cxnSpLocks noChangeShapeType="1"/>
            <a:endCxn id="3" idx="1"/>
          </p:cNvCxnSpPr>
          <p:nvPr/>
        </p:nvCxnSpPr>
        <p:spPr bwMode="auto">
          <a:xfrm flipV="1">
            <a:off x="3896918" y="2159416"/>
            <a:ext cx="862172" cy="539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26"/>
          <p:cNvCxnSpPr>
            <a:cxnSpLocks noChangeShapeType="1"/>
            <a:stCxn id="4" idx="3"/>
            <a:endCxn id="5" idx="1"/>
          </p:cNvCxnSpPr>
          <p:nvPr/>
        </p:nvCxnSpPr>
        <p:spPr bwMode="auto">
          <a:xfrm flipV="1">
            <a:off x="2665664" y="3249657"/>
            <a:ext cx="669677" cy="7783"/>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26"/>
          <p:cNvCxnSpPr>
            <a:cxnSpLocks noChangeShapeType="1"/>
            <a:stCxn id="5" idx="3"/>
            <a:endCxn id="6" idx="1"/>
          </p:cNvCxnSpPr>
          <p:nvPr/>
        </p:nvCxnSpPr>
        <p:spPr bwMode="auto">
          <a:xfrm>
            <a:off x="5076046" y="3249657"/>
            <a:ext cx="906932" cy="7783"/>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AutoShape 26"/>
          <p:cNvCxnSpPr>
            <a:cxnSpLocks noChangeShapeType="1"/>
            <a:stCxn id="7" idx="3"/>
            <a:endCxn id="8" idx="1"/>
          </p:cNvCxnSpPr>
          <p:nvPr/>
        </p:nvCxnSpPr>
        <p:spPr bwMode="auto">
          <a:xfrm>
            <a:off x="2353343" y="4471523"/>
            <a:ext cx="823130"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 name="AutoShape 26"/>
          <p:cNvCxnSpPr>
            <a:cxnSpLocks noChangeShapeType="1"/>
            <a:stCxn id="8" idx="3"/>
            <a:endCxn id="11" idx="1"/>
          </p:cNvCxnSpPr>
          <p:nvPr/>
        </p:nvCxnSpPr>
        <p:spPr bwMode="auto">
          <a:xfrm flipV="1">
            <a:off x="4917178" y="4468756"/>
            <a:ext cx="1066322" cy="276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6"/>
          <p:cNvCxnSpPr>
            <a:cxnSpLocks noChangeShapeType="1"/>
          </p:cNvCxnSpPr>
          <p:nvPr/>
        </p:nvCxnSpPr>
        <p:spPr bwMode="auto">
          <a:xfrm flipH="1">
            <a:off x="2643870" y="2415963"/>
            <a:ext cx="2115221" cy="52683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AutoShape 26"/>
          <p:cNvCxnSpPr>
            <a:cxnSpLocks noChangeShapeType="1"/>
          </p:cNvCxnSpPr>
          <p:nvPr/>
        </p:nvCxnSpPr>
        <p:spPr bwMode="auto">
          <a:xfrm flipH="1">
            <a:off x="2337457" y="3556682"/>
            <a:ext cx="3676771" cy="60797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 name="Elbow Connector 35"/>
          <p:cNvCxnSpPr>
            <a:stCxn id="6" idx="3"/>
          </p:cNvCxnSpPr>
          <p:nvPr/>
        </p:nvCxnSpPr>
        <p:spPr>
          <a:xfrm flipH="1" flipV="1">
            <a:off x="5505743" y="1207512"/>
            <a:ext cx="2333479" cy="2049928"/>
          </a:xfrm>
          <a:prstGeom prst="bentConnector3">
            <a:avLst>
              <a:gd name="adj1" fmla="val -734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AutoShape 26"/>
          <p:cNvCxnSpPr>
            <a:cxnSpLocks noChangeShapeType="1"/>
            <a:endCxn id="9" idx="2"/>
          </p:cNvCxnSpPr>
          <p:nvPr/>
        </p:nvCxnSpPr>
        <p:spPr bwMode="auto">
          <a:xfrm flipH="1" flipV="1">
            <a:off x="4551785" y="1482098"/>
            <a:ext cx="953957" cy="37807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 name="AutoShape 26"/>
          <p:cNvCxnSpPr>
            <a:cxnSpLocks noChangeShapeType="1"/>
            <a:endCxn id="10" idx="0"/>
          </p:cNvCxnSpPr>
          <p:nvPr/>
        </p:nvCxnSpPr>
        <p:spPr bwMode="auto">
          <a:xfrm>
            <a:off x="1482990" y="4794700"/>
            <a:ext cx="1160880" cy="35469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26"/>
          <p:cNvCxnSpPr>
            <a:cxnSpLocks noChangeShapeType="1"/>
            <a:stCxn id="8" idx="2"/>
            <a:endCxn id="10" idx="0"/>
          </p:cNvCxnSpPr>
          <p:nvPr/>
        </p:nvCxnSpPr>
        <p:spPr bwMode="auto">
          <a:xfrm flipH="1">
            <a:off x="2643870" y="4783403"/>
            <a:ext cx="1402956" cy="36598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 name="AutoShape 26"/>
          <p:cNvCxnSpPr>
            <a:cxnSpLocks noChangeShapeType="1"/>
            <a:stCxn id="5" idx="0"/>
            <a:endCxn id="9" idx="2"/>
          </p:cNvCxnSpPr>
          <p:nvPr/>
        </p:nvCxnSpPr>
        <p:spPr bwMode="auto">
          <a:xfrm flipV="1">
            <a:off x="4205695" y="1482097"/>
            <a:ext cx="346091" cy="145568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3" name="Text Box 11"/>
          <p:cNvSpPr txBox="1">
            <a:spLocks noChangeArrowheads="1"/>
          </p:cNvSpPr>
          <p:nvPr/>
        </p:nvSpPr>
        <p:spPr bwMode="auto">
          <a:xfrm>
            <a:off x="4090742" y="268662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54" name="Text Box 11"/>
          <p:cNvSpPr txBox="1">
            <a:spLocks noChangeArrowheads="1"/>
          </p:cNvSpPr>
          <p:nvPr/>
        </p:nvSpPr>
        <p:spPr bwMode="auto">
          <a:xfrm>
            <a:off x="7961235" y="1847536"/>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55" name="Text Box 11"/>
          <p:cNvSpPr txBox="1">
            <a:spLocks noChangeArrowheads="1"/>
          </p:cNvSpPr>
          <p:nvPr/>
        </p:nvSpPr>
        <p:spPr bwMode="auto">
          <a:xfrm>
            <a:off x="3898077" y="196571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56" name="AutoShape 26"/>
          <p:cNvCxnSpPr>
            <a:cxnSpLocks noChangeShapeType="1"/>
            <a:endCxn id="4" idx="0"/>
          </p:cNvCxnSpPr>
          <p:nvPr/>
        </p:nvCxnSpPr>
        <p:spPr bwMode="auto">
          <a:xfrm flipH="1">
            <a:off x="1795311" y="2491619"/>
            <a:ext cx="1007279" cy="45394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Elbow Connector 57"/>
          <p:cNvCxnSpPr>
            <a:endCxn id="9" idx="1"/>
          </p:cNvCxnSpPr>
          <p:nvPr/>
        </p:nvCxnSpPr>
        <p:spPr>
          <a:xfrm flipV="1">
            <a:off x="1802593" y="1207511"/>
            <a:ext cx="1795235" cy="1733193"/>
          </a:xfrm>
          <a:prstGeom prst="bentConnector3">
            <a:avLst>
              <a:gd name="adj1" fmla="val -54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11"/>
          <p:cNvSpPr txBox="1">
            <a:spLocks noChangeArrowheads="1"/>
          </p:cNvSpPr>
          <p:nvPr/>
        </p:nvSpPr>
        <p:spPr bwMode="auto">
          <a:xfrm>
            <a:off x="1373773" y="1672076"/>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3" name="Text Box 11"/>
          <p:cNvSpPr txBox="1">
            <a:spLocks noChangeArrowheads="1"/>
          </p:cNvSpPr>
          <p:nvPr/>
        </p:nvSpPr>
        <p:spPr bwMode="auto">
          <a:xfrm>
            <a:off x="5004865" y="154067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4" name="Text Box 11"/>
          <p:cNvSpPr txBox="1">
            <a:spLocks noChangeArrowheads="1"/>
          </p:cNvSpPr>
          <p:nvPr/>
        </p:nvSpPr>
        <p:spPr bwMode="auto">
          <a:xfrm>
            <a:off x="1395218" y="490463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5" name="Text Box 11"/>
          <p:cNvSpPr txBox="1">
            <a:spLocks noChangeArrowheads="1"/>
          </p:cNvSpPr>
          <p:nvPr/>
        </p:nvSpPr>
        <p:spPr bwMode="auto">
          <a:xfrm>
            <a:off x="5183968" y="427227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6" name="Text Box 11"/>
          <p:cNvSpPr txBox="1">
            <a:spLocks noChangeArrowheads="1"/>
          </p:cNvSpPr>
          <p:nvPr/>
        </p:nvSpPr>
        <p:spPr bwMode="auto">
          <a:xfrm>
            <a:off x="1853476" y="255234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7" name="Text Box 11"/>
          <p:cNvSpPr txBox="1">
            <a:spLocks noChangeArrowheads="1"/>
          </p:cNvSpPr>
          <p:nvPr/>
        </p:nvSpPr>
        <p:spPr bwMode="auto">
          <a:xfrm>
            <a:off x="3088093" y="255234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8" name="Text Box 11"/>
          <p:cNvSpPr txBox="1">
            <a:spLocks noChangeArrowheads="1"/>
          </p:cNvSpPr>
          <p:nvPr/>
        </p:nvSpPr>
        <p:spPr bwMode="auto">
          <a:xfrm>
            <a:off x="2778457" y="303972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9" name="Text Box 11"/>
          <p:cNvSpPr txBox="1">
            <a:spLocks noChangeArrowheads="1"/>
          </p:cNvSpPr>
          <p:nvPr/>
        </p:nvSpPr>
        <p:spPr bwMode="auto">
          <a:xfrm>
            <a:off x="5283697" y="303972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0" name="Text Box 11"/>
          <p:cNvSpPr txBox="1">
            <a:spLocks noChangeArrowheads="1"/>
          </p:cNvSpPr>
          <p:nvPr/>
        </p:nvSpPr>
        <p:spPr bwMode="auto">
          <a:xfrm>
            <a:off x="3087391" y="3766260"/>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1" name="Text Box 11"/>
          <p:cNvSpPr txBox="1">
            <a:spLocks noChangeArrowheads="1"/>
          </p:cNvSpPr>
          <p:nvPr/>
        </p:nvSpPr>
        <p:spPr bwMode="auto">
          <a:xfrm>
            <a:off x="2542170" y="425265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2" name="Text Box 11"/>
          <p:cNvSpPr txBox="1">
            <a:spLocks noChangeArrowheads="1"/>
          </p:cNvSpPr>
          <p:nvPr/>
        </p:nvSpPr>
        <p:spPr bwMode="auto">
          <a:xfrm>
            <a:off x="3532866" y="4898843"/>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Tree>
    <p:extLst>
      <p:ext uri="{BB962C8B-B14F-4D97-AF65-F5344CB8AC3E}">
        <p14:creationId xmlns:p14="http://schemas.microsoft.com/office/powerpoint/2010/main" val="362100552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Questions?</a:t>
            </a:r>
            <a:endParaRPr lang="en-GB" dirty="0"/>
          </a:p>
        </p:txBody>
      </p:sp>
      <p:sp>
        <p:nvSpPr>
          <p:cNvPr id="3" name="Content Placeholder 2"/>
          <p:cNvSpPr>
            <a:spLocks noGrp="1"/>
          </p:cNvSpPr>
          <p:nvPr>
            <p:ph idx="1"/>
          </p:nvPr>
        </p:nvSpPr>
        <p:spPr/>
        <p:txBody>
          <a:bodyPr/>
          <a:lstStyle/>
          <a:p>
            <a:pPr marL="0" indent="0" algn="ctr">
              <a:buNone/>
            </a:pPr>
            <a:endParaRPr lang="fr-BE" dirty="0" smtClean="0">
              <a:hlinkClick r:id="rId2"/>
            </a:endParaRPr>
          </a:p>
          <a:p>
            <a:pPr marL="0" indent="0" algn="ctr">
              <a:buNone/>
            </a:pPr>
            <a:endParaRPr lang="fr-BE" dirty="0">
              <a:hlinkClick r:id="rId2"/>
            </a:endParaRPr>
          </a:p>
          <a:p>
            <a:pPr marL="0" indent="0" algn="ctr">
              <a:buNone/>
            </a:pPr>
            <a:r>
              <a:rPr lang="fr-BE" dirty="0" smtClean="0">
                <a:hlinkClick r:id="rId2"/>
              </a:rPr>
              <a:t>pieter.vancleynenbreugel@uliege.be</a:t>
            </a:r>
            <a:endParaRPr lang="fr-BE" dirty="0" smtClean="0"/>
          </a:p>
          <a:p>
            <a:pPr marL="0" indent="0" algn="ctr">
              <a:buNone/>
            </a:pPr>
            <a:endParaRPr lang="en-GB" dirty="0"/>
          </a:p>
        </p:txBody>
      </p:sp>
      <p:sp>
        <p:nvSpPr>
          <p:cNvPr id="4" name="Slide Number Placeholder 3"/>
          <p:cNvSpPr>
            <a:spLocks noGrp="1"/>
          </p:cNvSpPr>
          <p:nvPr>
            <p:ph type="sldNum" sz="quarter" idx="12"/>
          </p:nvPr>
        </p:nvSpPr>
        <p:spPr/>
        <p:txBody>
          <a:bodyPr/>
          <a:lstStyle/>
          <a:p>
            <a:fld id="{AFC383FA-532C-4F17-B257-0E3ED9983715}" type="slidenum">
              <a:rPr lang="en-GB" smtClean="0"/>
              <a:t>208</a:t>
            </a:fld>
            <a:endParaRPr lang="en-GB"/>
          </a:p>
        </p:txBody>
      </p:sp>
    </p:spTree>
    <p:extLst>
      <p:ext uri="{BB962C8B-B14F-4D97-AF65-F5344CB8AC3E}">
        <p14:creationId xmlns:p14="http://schemas.microsoft.com/office/powerpoint/2010/main" val="308480886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2267905" y="5251856"/>
            <a:ext cx="4453235" cy="809923"/>
          </a:xfrm>
        </p:spPr>
        <p:txBody>
          <a:bodyPr rtlCol="0">
            <a:normAutofit fontScale="90000"/>
          </a:bodyPr>
          <a:lstStyle/>
          <a:p>
            <a:pPr>
              <a:defRPr/>
            </a:pPr>
            <a:r>
              <a:rPr lang="en-US" altLang="nl-NL" dirty="0" smtClean="0"/>
              <a:t/>
            </a:r>
            <a:br>
              <a:rPr lang="en-US" altLang="nl-NL" dirty="0" smtClean="0"/>
            </a:br>
            <a:r>
              <a:rPr lang="en-US" altLang="nl-NL" dirty="0"/>
              <a:t/>
            </a:r>
            <a:br>
              <a:rPr lang="en-US" altLang="nl-NL" dirty="0"/>
            </a:br>
            <a:r>
              <a:rPr lang="en-US" altLang="nl-NL" dirty="0" smtClean="0"/>
              <a:t/>
            </a:r>
            <a:br>
              <a:rPr lang="en-US" altLang="nl-NL" dirty="0" smtClean="0"/>
            </a:br>
            <a:r>
              <a:rPr lang="en-US" altLang="nl-NL" dirty="0"/>
              <a:t/>
            </a:r>
            <a:br>
              <a:rPr lang="en-US" altLang="nl-NL" dirty="0"/>
            </a:br>
            <a:r>
              <a:rPr lang="en-US" altLang="nl-NL" dirty="0" smtClean="0"/>
              <a:t>European competition law – Module IV: concentration control</a:t>
            </a:r>
          </a:p>
        </p:txBody>
      </p:sp>
      <p:sp>
        <p:nvSpPr>
          <p:cNvPr id="3075" name="Rectangle 7"/>
          <p:cNvSpPr>
            <a:spLocks noGrp="1" noChangeArrowheads="1"/>
          </p:cNvSpPr>
          <p:nvPr>
            <p:ph type="subTitle" idx="1"/>
          </p:nvPr>
        </p:nvSpPr>
        <p:spPr>
          <a:xfrm>
            <a:off x="1961852" y="6118408"/>
            <a:ext cx="4496098" cy="324148"/>
          </a:xfrm>
        </p:spPr>
        <p:txBody>
          <a:bodyPr rtlCol="0">
            <a:noAutofit/>
          </a:bodyPr>
          <a:lstStyle/>
          <a:p>
            <a:pPr>
              <a:defRPr/>
            </a:pPr>
            <a:r>
              <a:rPr lang="en-US" altLang="nl-NL" sz="1500" dirty="0"/>
              <a:t>	</a:t>
            </a:r>
            <a:r>
              <a:rPr lang="en-US" altLang="nl-NL" sz="1500" dirty="0" smtClean="0"/>
              <a:t>Prof</a:t>
            </a:r>
            <a:r>
              <a:rPr lang="en-US" altLang="nl-NL" sz="1500" dirty="0"/>
              <a:t>. dr. Pieter Van Cleynenbreugel 			</a:t>
            </a:r>
          </a:p>
        </p:txBody>
      </p:sp>
      <p:pic>
        <p:nvPicPr>
          <p:cNvPr id="4100" name="Picture 3" descr="Home | LCII">
            <a:hlinkClick r:id="rId3" tooltip="&quot;Home | LCII&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48680"/>
            <a:ext cx="1810048" cy="67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farah.uliege.be/plugins/GigaPlugin/images/logoULgBic.png"/>
          <p:cNvPicPr/>
          <p:nvPr/>
        </p:nvPicPr>
        <p:blipFill>
          <a:blip r:embed="rId5">
            <a:extLst>
              <a:ext uri="{28A0092B-C50C-407E-A947-70E740481C1C}">
                <a14:useLocalDpi xmlns:a14="http://schemas.microsoft.com/office/drawing/2010/main" val="0"/>
              </a:ext>
            </a:extLst>
          </a:blip>
          <a:srcRect/>
          <a:stretch>
            <a:fillRect/>
          </a:stretch>
        </p:blipFill>
        <p:spPr bwMode="auto">
          <a:xfrm>
            <a:off x="7344905" y="331328"/>
            <a:ext cx="1248482" cy="965627"/>
          </a:xfrm>
          <a:prstGeom prst="rect">
            <a:avLst/>
          </a:prstGeom>
          <a:noFill/>
          <a:ln>
            <a:noFill/>
          </a:ln>
        </p:spPr>
      </p:pic>
      <p:sp>
        <p:nvSpPr>
          <p:cNvPr id="2" name="Slide Number Placeholder 1"/>
          <p:cNvSpPr>
            <a:spLocks noGrp="1"/>
          </p:cNvSpPr>
          <p:nvPr>
            <p:ph type="sldNum" sz="quarter" idx="12"/>
          </p:nvPr>
        </p:nvSpPr>
        <p:spPr/>
        <p:txBody>
          <a:bodyPr/>
          <a:lstStyle/>
          <a:p>
            <a:fld id="{AEC9B8C3-EF95-4530-80D0-23BABA964F2E}" type="slidenum">
              <a:rPr lang="en-GB" smtClean="0"/>
              <a:t>209</a:t>
            </a:fld>
            <a:endParaRPr lang="en-GB"/>
          </a:p>
        </p:txBody>
      </p:sp>
    </p:spTree>
    <p:extLst>
      <p:ext uri="{BB962C8B-B14F-4D97-AF65-F5344CB8AC3E}">
        <p14:creationId xmlns:p14="http://schemas.microsoft.com/office/powerpoint/2010/main" val="1712793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nl-NL" altLang="nl-NL" smtClean="0"/>
              <a:t>EU Competition Law</a:t>
            </a:r>
          </a:p>
        </p:txBody>
      </p:sp>
      <p:sp>
        <p:nvSpPr>
          <p:cNvPr id="15363" name="Content Placeholder 2"/>
          <p:cNvSpPr>
            <a:spLocks noGrp="1"/>
          </p:cNvSpPr>
          <p:nvPr>
            <p:ph idx="1"/>
          </p:nvPr>
        </p:nvSpPr>
        <p:spPr/>
        <p:txBody>
          <a:bodyPr/>
          <a:lstStyle/>
          <a:p>
            <a:pPr eaLnBrk="1" hangingPunct="1"/>
            <a:r>
              <a:rPr lang="nl-NL" altLang="nl-NL" dirty="0" smtClean="0"/>
              <a:t>Five branches of competition law: Articles 101-109 TFEU</a:t>
            </a:r>
          </a:p>
          <a:p>
            <a:pPr lvl="1" eaLnBrk="1" hangingPunct="1"/>
            <a:r>
              <a:rPr lang="nl-NL" altLang="nl-NL" dirty="0" smtClean="0"/>
              <a:t>Article 101 TFEU: prohibition of collusive behaviour through restrictive agreements and practices</a:t>
            </a:r>
          </a:p>
          <a:p>
            <a:pPr lvl="2" eaLnBrk="1" hangingPunct="1"/>
            <a:r>
              <a:rPr lang="nl-NL" altLang="nl-NL" dirty="0" smtClean="0">
                <a:latin typeface="Arial" panose="020B0604020202020204" pitchFamily="34" charset="0"/>
              </a:rPr>
              <a:t>Behaviour will be prohibited and void</a:t>
            </a:r>
          </a:p>
          <a:p>
            <a:pPr lvl="2" eaLnBrk="1" hangingPunct="1"/>
            <a:r>
              <a:rPr lang="nl-NL" altLang="nl-NL" dirty="0" smtClean="0">
                <a:latin typeface="Arial" panose="020B0604020202020204" pitchFamily="34" charset="0"/>
              </a:rPr>
              <a:t>Fines can be imposed</a:t>
            </a:r>
          </a:p>
          <a:p>
            <a:pPr lvl="2" eaLnBrk="1" hangingPunct="1"/>
            <a:r>
              <a:rPr lang="nl-NL" altLang="nl-NL" dirty="0" smtClean="0">
                <a:latin typeface="Arial" panose="020B0604020202020204" pitchFamily="34" charset="0"/>
              </a:rPr>
              <a:t>Prohibited behaviour can – in particular circumstances – be justified (exception regime)</a:t>
            </a:r>
          </a:p>
        </p:txBody>
      </p:sp>
      <p:sp>
        <p:nvSpPr>
          <p:cNvPr id="2" name="Slide Number Placeholder 1"/>
          <p:cNvSpPr>
            <a:spLocks noGrp="1"/>
          </p:cNvSpPr>
          <p:nvPr>
            <p:ph type="sldNum" sz="quarter" idx="12"/>
          </p:nvPr>
        </p:nvSpPr>
        <p:spPr/>
        <p:txBody>
          <a:bodyPr/>
          <a:lstStyle/>
          <a:p>
            <a:fld id="{FE9A9529-9AF4-4E30-B728-268296170A83}" type="slidenum">
              <a:rPr lang="en-GB" smtClean="0"/>
              <a:t>21</a:t>
            </a:fld>
            <a:endParaRPr lang="en-GB"/>
          </a:p>
        </p:txBody>
      </p:sp>
    </p:spTree>
    <p:extLst>
      <p:ext uri="{BB962C8B-B14F-4D97-AF65-F5344CB8AC3E}">
        <p14:creationId xmlns:p14="http://schemas.microsoft.com/office/powerpoint/2010/main" val="403588659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sp>
        <p:nvSpPr>
          <p:cNvPr id="6" name="AutoShape 5"/>
          <p:cNvSpPr>
            <a:spLocks noChangeArrowheads="1"/>
          </p:cNvSpPr>
          <p:nvPr/>
        </p:nvSpPr>
        <p:spPr bwMode="auto">
          <a:xfrm>
            <a:off x="771489" y="3021054"/>
            <a:ext cx="1934438" cy="49482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Agreement?</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826525" y="2015249"/>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647014" y="1951091"/>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7" name="AutoShape 5"/>
          <p:cNvSpPr>
            <a:spLocks noChangeArrowheads="1"/>
          </p:cNvSpPr>
          <p:nvPr/>
        </p:nvSpPr>
        <p:spPr bwMode="auto">
          <a:xfrm>
            <a:off x="3626297" y="3008442"/>
            <a:ext cx="2007659" cy="510353"/>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Decision by an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association of undertakings?</a:t>
            </a:r>
          </a:p>
        </p:txBody>
      </p:sp>
      <p:sp>
        <p:nvSpPr>
          <p:cNvPr id="28" name="AutoShape 5"/>
          <p:cNvSpPr>
            <a:spLocks noChangeArrowheads="1"/>
          </p:cNvSpPr>
          <p:nvPr/>
        </p:nvSpPr>
        <p:spPr bwMode="auto">
          <a:xfrm>
            <a:off x="6451750" y="2989453"/>
            <a:ext cx="1971446" cy="52934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Concerted practice</a:t>
            </a:r>
          </a:p>
        </p:txBody>
      </p:sp>
      <p:cxnSp>
        <p:nvCxnSpPr>
          <p:cNvPr id="30"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 Box 11"/>
          <p:cNvSpPr txBox="1">
            <a:spLocks noChangeArrowheads="1"/>
          </p:cNvSpPr>
          <p:nvPr/>
        </p:nvSpPr>
        <p:spPr bwMode="auto">
          <a:xfrm>
            <a:off x="3099776" y="26899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33" name="AutoShape 26"/>
          <p:cNvCxnSpPr>
            <a:cxnSpLocks noChangeShapeType="1"/>
            <a:stCxn id="6" idx="3"/>
            <a:endCxn id="27" idx="1"/>
          </p:cNvCxnSpPr>
          <p:nvPr/>
        </p:nvCxnSpPr>
        <p:spPr bwMode="auto">
          <a:xfrm flipV="1">
            <a:off x="2705927" y="3263618"/>
            <a:ext cx="920371" cy="484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a:stCxn id="27" idx="3"/>
            <a:endCxn id="28" idx="1"/>
          </p:cNvCxnSpPr>
          <p:nvPr/>
        </p:nvCxnSpPr>
        <p:spPr bwMode="auto">
          <a:xfrm flipV="1">
            <a:off x="5633956" y="3254125"/>
            <a:ext cx="817794" cy="94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Text Box 11"/>
          <p:cNvSpPr txBox="1">
            <a:spLocks noChangeArrowheads="1"/>
          </p:cNvSpPr>
          <p:nvPr/>
        </p:nvSpPr>
        <p:spPr bwMode="auto">
          <a:xfrm>
            <a:off x="2866297" y="331950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38" name="Text Box 11"/>
          <p:cNvSpPr txBox="1">
            <a:spLocks noChangeArrowheads="1"/>
          </p:cNvSpPr>
          <p:nvPr/>
        </p:nvSpPr>
        <p:spPr bwMode="auto">
          <a:xfrm>
            <a:off x="2913035" y="4219955"/>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0" name="Elbow Connector 39"/>
          <p:cNvCxnSpPr>
            <a:stCxn id="28" idx="3"/>
            <a:endCxn id="20" idx="3"/>
          </p:cNvCxnSpPr>
          <p:nvPr/>
        </p:nvCxnSpPr>
        <p:spPr>
          <a:xfrm flipH="1" flipV="1">
            <a:off x="5505742" y="1207512"/>
            <a:ext cx="2917454" cy="2046613"/>
          </a:xfrm>
          <a:prstGeom prst="bentConnector3">
            <a:avLst>
              <a:gd name="adj1" fmla="val -58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1"/>
          <p:cNvSpPr txBox="1">
            <a:spLocks noChangeArrowheads="1"/>
          </p:cNvSpPr>
          <p:nvPr/>
        </p:nvSpPr>
        <p:spPr bwMode="auto">
          <a:xfrm>
            <a:off x="8423197" y="218392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4" name="AutoShape 26"/>
          <p:cNvCxnSpPr>
            <a:cxnSpLocks noChangeShapeType="1"/>
          </p:cNvCxnSpPr>
          <p:nvPr/>
        </p:nvCxnSpPr>
        <p:spPr bwMode="auto">
          <a:xfrm flipH="1">
            <a:off x="1725444" y="3589378"/>
            <a:ext cx="1" cy="58250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26"/>
          <p:cNvCxnSpPr>
            <a:cxnSpLocks noChangeShapeType="1"/>
          </p:cNvCxnSpPr>
          <p:nvPr/>
        </p:nvCxnSpPr>
        <p:spPr bwMode="auto">
          <a:xfrm flipH="1">
            <a:off x="2743012" y="3540062"/>
            <a:ext cx="898451" cy="617595"/>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AutoShape 26"/>
          <p:cNvCxnSpPr>
            <a:cxnSpLocks noChangeShapeType="1"/>
          </p:cNvCxnSpPr>
          <p:nvPr/>
        </p:nvCxnSpPr>
        <p:spPr bwMode="auto">
          <a:xfrm flipH="1">
            <a:off x="2832153" y="3526115"/>
            <a:ext cx="3681499" cy="63154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2" name="AutoShape 5"/>
          <p:cNvSpPr>
            <a:spLocks noChangeArrowheads="1"/>
          </p:cNvSpPr>
          <p:nvPr/>
        </p:nvSpPr>
        <p:spPr bwMode="auto">
          <a:xfrm>
            <a:off x="771489" y="4171886"/>
            <a:ext cx="2031769" cy="51966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Restriction by object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prohibited in principle</a:t>
            </a:r>
          </a:p>
        </p:txBody>
      </p:sp>
      <p:sp>
        <p:nvSpPr>
          <p:cNvPr id="54" name="Text Box 11"/>
          <p:cNvSpPr txBox="1">
            <a:spLocks noChangeArrowheads="1"/>
          </p:cNvSpPr>
          <p:nvPr/>
        </p:nvSpPr>
        <p:spPr bwMode="auto">
          <a:xfrm>
            <a:off x="1725445" y="3702027"/>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5" name="Text Box 11"/>
          <p:cNvSpPr txBox="1">
            <a:spLocks noChangeArrowheads="1"/>
          </p:cNvSpPr>
          <p:nvPr/>
        </p:nvSpPr>
        <p:spPr bwMode="auto">
          <a:xfrm>
            <a:off x="2654301" y="36888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6" name="Text Box 11"/>
          <p:cNvSpPr txBox="1">
            <a:spLocks noChangeArrowheads="1"/>
          </p:cNvSpPr>
          <p:nvPr/>
        </p:nvSpPr>
        <p:spPr bwMode="auto">
          <a:xfrm>
            <a:off x="4288459" y="3619965"/>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57" name="AutoShape 26"/>
          <p:cNvCxnSpPr>
            <a:cxnSpLocks noChangeShapeType="1"/>
          </p:cNvCxnSpPr>
          <p:nvPr/>
        </p:nvCxnSpPr>
        <p:spPr bwMode="auto">
          <a:xfrm flipH="1">
            <a:off x="2821765" y="4664989"/>
            <a:ext cx="816531" cy="45271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AutoShape 26"/>
          <p:cNvCxnSpPr>
            <a:cxnSpLocks noChangeShapeType="1"/>
          </p:cNvCxnSpPr>
          <p:nvPr/>
        </p:nvCxnSpPr>
        <p:spPr bwMode="auto">
          <a:xfrm flipV="1">
            <a:off x="2832153" y="4447125"/>
            <a:ext cx="753484" cy="366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11"/>
          <p:cNvSpPr txBox="1">
            <a:spLocks noChangeArrowheads="1"/>
          </p:cNvSpPr>
          <p:nvPr/>
        </p:nvSpPr>
        <p:spPr bwMode="auto">
          <a:xfrm>
            <a:off x="5652045" y="331643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0" name="AutoShape 5"/>
          <p:cNvSpPr>
            <a:spLocks noChangeArrowheads="1"/>
          </p:cNvSpPr>
          <p:nvPr/>
        </p:nvSpPr>
        <p:spPr bwMode="auto">
          <a:xfrm>
            <a:off x="3593613" y="4151777"/>
            <a:ext cx="2130357" cy="53935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8. Restriction by effect–</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 prohibited if appreciable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(not </a:t>
            </a:r>
            <a:r>
              <a:rPr lang="en-US" altLang="nl-NL" sz="1050" i="1" dirty="0">
                <a:latin typeface="Arial" panose="020B0604020202020204" pitchFamily="34" charset="0"/>
                <a:ea typeface="MS PGothic" panose="020B0600070205080204" pitchFamily="34" charset="-128"/>
                <a:cs typeface="Arial" panose="020B0604020202020204" pitchFamily="34" charset="0"/>
              </a:rPr>
              <a:t>de </a:t>
            </a:r>
            <a:r>
              <a:rPr lang="en-US" altLang="nl-NL" sz="1050" i="1" dirty="0" err="1">
                <a:latin typeface="Arial" panose="020B0604020202020204" pitchFamily="34" charset="0"/>
                <a:ea typeface="MS PGothic" panose="020B0600070205080204" pitchFamily="34" charset="-128"/>
                <a:cs typeface="Arial" panose="020B0604020202020204" pitchFamily="34" charset="0"/>
              </a:rPr>
              <a:t>minimis</a:t>
            </a:r>
            <a:r>
              <a:rPr lang="en-US" altLang="nl-NL" sz="1050" i="1" dirty="0">
                <a:latin typeface="Arial" panose="020B0604020202020204" pitchFamily="34" charset="0"/>
                <a:ea typeface="MS PGothic" panose="020B0600070205080204" pitchFamily="34" charset="-128"/>
                <a:cs typeface="Arial" panose="020B0604020202020204" pitchFamily="34" charset="0"/>
              </a:rPr>
              <a:t>)</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cxnSp>
        <p:nvCxnSpPr>
          <p:cNvPr id="70" name="AutoShape 26"/>
          <p:cNvCxnSpPr>
            <a:cxnSpLocks noChangeShapeType="1"/>
          </p:cNvCxnSpPr>
          <p:nvPr/>
        </p:nvCxnSpPr>
        <p:spPr bwMode="auto">
          <a:xfrm>
            <a:off x="5752866" y="4426280"/>
            <a:ext cx="693048" cy="632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11"/>
          <p:cNvSpPr txBox="1">
            <a:spLocks noChangeArrowheads="1"/>
          </p:cNvSpPr>
          <p:nvPr/>
        </p:nvSpPr>
        <p:spPr bwMode="auto">
          <a:xfrm>
            <a:off x="5736336" y="415696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72" name="AutoShape 5"/>
          <p:cNvSpPr>
            <a:spLocks noChangeArrowheads="1"/>
          </p:cNvSpPr>
          <p:nvPr/>
        </p:nvSpPr>
        <p:spPr bwMode="auto">
          <a:xfrm>
            <a:off x="6445915" y="4056622"/>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101(1) TFEU</a:t>
            </a:r>
          </a:p>
        </p:txBody>
      </p:sp>
      <p:cxnSp>
        <p:nvCxnSpPr>
          <p:cNvPr id="74" name="AutoShape 26"/>
          <p:cNvCxnSpPr>
            <a:cxnSpLocks noChangeShapeType="1"/>
          </p:cNvCxnSpPr>
          <p:nvPr/>
        </p:nvCxnSpPr>
        <p:spPr bwMode="auto">
          <a:xfrm flipH="1">
            <a:off x="1730597" y="4725009"/>
            <a:ext cx="1621" cy="3926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 name="AutoShape 5"/>
          <p:cNvSpPr>
            <a:spLocks noChangeArrowheads="1"/>
          </p:cNvSpPr>
          <p:nvPr/>
        </p:nvSpPr>
        <p:spPr bwMode="auto">
          <a:xfrm>
            <a:off x="590844" y="5145820"/>
            <a:ext cx="2308129" cy="44764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9. Block exemption?</a:t>
            </a:r>
          </a:p>
        </p:txBody>
      </p:sp>
      <p:sp>
        <p:nvSpPr>
          <p:cNvPr id="78" name="Text Box 11"/>
          <p:cNvSpPr txBox="1">
            <a:spLocks noChangeArrowheads="1"/>
          </p:cNvSpPr>
          <p:nvPr/>
        </p:nvSpPr>
        <p:spPr bwMode="auto">
          <a:xfrm>
            <a:off x="2821765" y="472728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9" name="Text Box 11"/>
          <p:cNvSpPr txBox="1">
            <a:spLocks noChangeArrowheads="1"/>
          </p:cNvSpPr>
          <p:nvPr/>
        </p:nvSpPr>
        <p:spPr bwMode="auto">
          <a:xfrm>
            <a:off x="1216149" y="4812393"/>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0" name="Elbow Connector 79"/>
          <p:cNvCxnSpPr/>
          <p:nvPr/>
        </p:nvCxnSpPr>
        <p:spPr>
          <a:xfrm rot="5400000" flipH="1" flipV="1">
            <a:off x="3269812" y="2349623"/>
            <a:ext cx="832715" cy="5654964"/>
          </a:xfrm>
          <a:prstGeom prst="bentConnector3">
            <a:avLst>
              <a:gd name="adj1" fmla="val -2058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 Box 11"/>
          <p:cNvSpPr txBox="1">
            <a:spLocks noChangeArrowheads="1"/>
          </p:cNvSpPr>
          <p:nvPr/>
        </p:nvSpPr>
        <p:spPr bwMode="auto">
          <a:xfrm>
            <a:off x="3403560" y="576639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85" name="AutoShape 26"/>
          <p:cNvCxnSpPr>
            <a:cxnSpLocks noChangeShapeType="1"/>
            <a:stCxn id="76" idx="3"/>
            <a:endCxn id="88" idx="1"/>
          </p:cNvCxnSpPr>
          <p:nvPr/>
        </p:nvCxnSpPr>
        <p:spPr bwMode="auto">
          <a:xfrm flipV="1">
            <a:off x="2898972" y="5348360"/>
            <a:ext cx="780603" cy="212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 name="Text Box 11"/>
          <p:cNvSpPr txBox="1">
            <a:spLocks noChangeArrowheads="1"/>
          </p:cNvSpPr>
          <p:nvPr/>
        </p:nvSpPr>
        <p:spPr bwMode="auto">
          <a:xfrm>
            <a:off x="2992218" y="509612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88" name="AutoShape 5"/>
          <p:cNvSpPr>
            <a:spLocks noChangeArrowheads="1"/>
          </p:cNvSpPr>
          <p:nvPr/>
        </p:nvSpPr>
        <p:spPr bwMode="auto">
          <a:xfrm>
            <a:off x="3679575" y="5062751"/>
            <a:ext cx="1961912" cy="57121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10. Article 101(3) exception?</a:t>
            </a:r>
          </a:p>
        </p:txBody>
      </p:sp>
      <p:cxnSp>
        <p:nvCxnSpPr>
          <p:cNvPr id="89" name="AutoShape 26"/>
          <p:cNvCxnSpPr>
            <a:cxnSpLocks noChangeShapeType="1"/>
          </p:cNvCxnSpPr>
          <p:nvPr/>
        </p:nvCxnSpPr>
        <p:spPr bwMode="auto">
          <a:xfrm flipV="1">
            <a:off x="5672090" y="4728427"/>
            <a:ext cx="850859" cy="39220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 name="Text Box 11"/>
          <p:cNvSpPr txBox="1">
            <a:spLocks noChangeArrowheads="1"/>
          </p:cNvSpPr>
          <p:nvPr/>
        </p:nvSpPr>
        <p:spPr bwMode="auto">
          <a:xfrm>
            <a:off x="5799730" y="4699046"/>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94" name="AutoShape 26"/>
          <p:cNvCxnSpPr>
            <a:cxnSpLocks noChangeShapeType="1"/>
          </p:cNvCxnSpPr>
          <p:nvPr/>
        </p:nvCxnSpPr>
        <p:spPr bwMode="auto">
          <a:xfrm flipV="1">
            <a:off x="5664758" y="5298575"/>
            <a:ext cx="1513423" cy="26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7" name="Text Box 11"/>
          <p:cNvSpPr txBox="1">
            <a:spLocks noChangeArrowheads="1"/>
          </p:cNvSpPr>
          <p:nvPr/>
        </p:nvSpPr>
        <p:spPr bwMode="auto">
          <a:xfrm>
            <a:off x="6572813" y="5292837"/>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98" name="AutoShape 5"/>
          <p:cNvSpPr>
            <a:spLocks noChangeArrowheads="1"/>
          </p:cNvSpPr>
          <p:nvPr/>
        </p:nvSpPr>
        <p:spPr bwMode="auto">
          <a:xfrm>
            <a:off x="7178181" y="4958120"/>
            <a:ext cx="1874380" cy="808276"/>
          </a:xfrm>
          <a:prstGeom prst="roundRect">
            <a:avLst>
              <a:gd name="adj" fmla="val 16667"/>
            </a:avLst>
          </a:prstGeom>
          <a:noFill/>
          <a:ln w="44450">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prohibited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subject to </a:t>
            </a:r>
            <a:r>
              <a:rPr lang="en-US" altLang="nl-NL" sz="1050" dirty="0" err="1">
                <a:latin typeface="Arial" panose="020B0604020202020204" pitchFamily="34" charset="0"/>
                <a:ea typeface="MS PGothic" panose="020B0600070205080204" pitchFamily="34" charset="-128"/>
                <a:cs typeface="Arial" panose="020B0604020202020204" pitchFamily="34" charset="0"/>
              </a:rPr>
              <a:t>voidness</a:t>
            </a:r>
            <a:r>
              <a:rPr lang="en-US" altLang="nl-NL" sz="1050" dirty="0">
                <a:latin typeface="Arial" panose="020B0604020202020204" pitchFamily="34" charset="0"/>
                <a:ea typeface="MS PGothic" panose="020B0600070205080204" pitchFamily="34" charset="-128"/>
                <a:cs typeface="Arial" panose="020B0604020202020204" pitchFamily="34" charset="0"/>
              </a:rPr>
              <a:t>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administrative fines</a:t>
            </a:r>
          </a:p>
        </p:txBody>
      </p:sp>
      <p:sp>
        <p:nvSpPr>
          <p:cNvPr id="4" name="Slide Number Placeholder 3"/>
          <p:cNvSpPr>
            <a:spLocks noGrp="1"/>
          </p:cNvSpPr>
          <p:nvPr>
            <p:ph type="sldNum" sz="quarter" idx="12"/>
          </p:nvPr>
        </p:nvSpPr>
        <p:spPr/>
        <p:txBody>
          <a:bodyPr/>
          <a:lstStyle/>
          <a:p>
            <a:fld id="{AEC9B8C3-EF95-4530-80D0-23BABA964F2E}" type="slidenum">
              <a:rPr lang="en-GB" smtClean="0"/>
              <a:t>210</a:t>
            </a:fld>
            <a:endParaRPr lang="en-GB"/>
          </a:p>
        </p:txBody>
      </p:sp>
    </p:spTree>
    <p:extLst>
      <p:ext uri="{BB962C8B-B14F-4D97-AF65-F5344CB8AC3E}">
        <p14:creationId xmlns:p14="http://schemas.microsoft.com/office/powerpoint/2010/main" val="15763348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174151" y="1847536"/>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One undertaking?</a:t>
            </a:r>
          </a:p>
        </p:txBody>
      </p:sp>
      <p:sp>
        <p:nvSpPr>
          <p:cNvPr id="3" name="AutoShape 5"/>
          <p:cNvSpPr>
            <a:spLocks noChangeArrowheads="1"/>
          </p:cNvSpPr>
          <p:nvPr/>
        </p:nvSpPr>
        <p:spPr bwMode="auto">
          <a:xfrm>
            <a:off x="4759090" y="1847536"/>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 presenting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themselves as one?</a:t>
            </a:r>
          </a:p>
        </p:txBody>
      </p:sp>
      <p:sp>
        <p:nvSpPr>
          <p:cNvPr id="4" name="AutoShape 5"/>
          <p:cNvSpPr>
            <a:spLocks noChangeArrowheads="1"/>
          </p:cNvSpPr>
          <p:nvPr/>
        </p:nvSpPr>
        <p:spPr bwMode="auto">
          <a:xfrm>
            <a:off x="924958" y="294556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Effect on internal market?</a:t>
            </a:r>
          </a:p>
        </p:txBody>
      </p:sp>
      <p:sp>
        <p:nvSpPr>
          <p:cNvPr id="5" name="AutoShape 5"/>
          <p:cNvSpPr>
            <a:spLocks noChangeArrowheads="1"/>
          </p:cNvSpPr>
          <p:nvPr/>
        </p:nvSpPr>
        <p:spPr bwMode="auto">
          <a:xfrm>
            <a:off x="3335341" y="2937777"/>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Effect on trade between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Member States?</a:t>
            </a:r>
          </a:p>
        </p:txBody>
      </p:sp>
      <p:sp>
        <p:nvSpPr>
          <p:cNvPr id="6" name="AutoShape 5"/>
          <p:cNvSpPr>
            <a:spLocks noChangeArrowheads="1"/>
          </p:cNvSpPr>
          <p:nvPr/>
        </p:nvSpPr>
        <p:spPr bwMode="auto">
          <a:xfrm>
            <a:off x="5982979" y="2945560"/>
            <a:ext cx="1856243"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Is the undertaking</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dominant on relevant market?</a:t>
            </a:r>
          </a:p>
        </p:txBody>
      </p:sp>
      <p:sp>
        <p:nvSpPr>
          <p:cNvPr id="7" name="AutoShape 5"/>
          <p:cNvSpPr>
            <a:spLocks noChangeArrowheads="1"/>
          </p:cNvSpPr>
          <p:nvPr/>
        </p:nvSpPr>
        <p:spPr bwMode="auto">
          <a:xfrm>
            <a:off x="612637" y="4159643"/>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Abusive practice?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exclusionary or exploitative</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sp>
        <p:nvSpPr>
          <p:cNvPr id="8" name="AutoShape 5"/>
          <p:cNvSpPr>
            <a:spLocks noChangeArrowheads="1"/>
          </p:cNvSpPr>
          <p:nvPr/>
        </p:nvSpPr>
        <p:spPr bwMode="auto">
          <a:xfrm>
            <a:off x="3176473" y="4159643"/>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Can abuse be justified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by efficiencies?</a:t>
            </a:r>
          </a:p>
        </p:txBody>
      </p:sp>
      <p:sp>
        <p:nvSpPr>
          <p:cNvPr id="9"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102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10" name="AutoShape 5"/>
          <p:cNvSpPr>
            <a:spLocks noChangeArrowheads="1"/>
          </p:cNvSpPr>
          <p:nvPr/>
        </p:nvSpPr>
        <p:spPr bwMode="auto">
          <a:xfrm>
            <a:off x="1689913" y="5149391"/>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102 TFEU</a:t>
            </a:r>
          </a:p>
        </p:txBody>
      </p:sp>
      <p:sp>
        <p:nvSpPr>
          <p:cNvPr id="11" name="AutoShape 5"/>
          <p:cNvSpPr>
            <a:spLocks noChangeArrowheads="1"/>
          </p:cNvSpPr>
          <p:nvPr/>
        </p:nvSpPr>
        <p:spPr bwMode="auto">
          <a:xfrm>
            <a:off x="5983501" y="4156876"/>
            <a:ext cx="1856243" cy="623760"/>
          </a:xfrm>
          <a:prstGeom prst="roundRect">
            <a:avLst>
              <a:gd name="adj" fmla="val 16667"/>
            </a:avLst>
          </a:prstGeom>
          <a:noFill/>
          <a:ln w="44450">
            <a:solidFill>
              <a:srgbClr val="FF000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prohibited and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subject to administrative fines</a:t>
            </a:r>
          </a:p>
        </p:txBody>
      </p:sp>
      <p:cxnSp>
        <p:nvCxnSpPr>
          <p:cNvPr id="12" name="AutoShape 26"/>
          <p:cNvCxnSpPr>
            <a:cxnSpLocks noChangeShapeType="1"/>
            <a:endCxn id="3" idx="1"/>
          </p:cNvCxnSpPr>
          <p:nvPr/>
        </p:nvCxnSpPr>
        <p:spPr bwMode="auto">
          <a:xfrm flipV="1">
            <a:off x="3896918" y="2159416"/>
            <a:ext cx="862172" cy="539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26"/>
          <p:cNvCxnSpPr>
            <a:cxnSpLocks noChangeShapeType="1"/>
            <a:stCxn id="4" idx="3"/>
            <a:endCxn id="5" idx="1"/>
          </p:cNvCxnSpPr>
          <p:nvPr/>
        </p:nvCxnSpPr>
        <p:spPr bwMode="auto">
          <a:xfrm flipV="1">
            <a:off x="2665664" y="3249657"/>
            <a:ext cx="669677" cy="7783"/>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26"/>
          <p:cNvCxnSpPr>
            <a:cxnSpLocks noChangeShapeType="1"/>
            <a:stCxn id="5" idx="3"/>
            <a:endCxn id="6" idx="1"/>
          </p:cNvCxnSpPr>
          <p:nvPr/>
        </p:nvCxnSpPr>
        <p:spPr bwMode="auto">
          <a:xfrm>
            <a:off x="5076046" y="3249657"/>
            <a:ext cx="906932" cy="7783"/>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AutoShape 26"/>
          <p:cNvCxnSpPr>
            <a:cxnSpLocks noChangeShapeType="1"/>
            <a:stCxn id="7" idx="3"/>
            <a:endCxn id="8" idx="1"/>
          </p:cNvCxnSpPr>
          <p:nvPr/>
        </p:nvCxnSpPr>
        <p:spPr bwMode="auto">
          <a:xfrm>
            <a:off x="2353343" y="4471523"/>
            <a:ext cx="823130"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 name="AutoShape 26"/>
          <p:cNvCxnSpPr>
            <a:cxnSpLocks noChangeShapeType="1"/>
            <a:stCxn id="8" idx="3"/>
            <a:endCxn id="11" idx="1"/>
          </p:cNvCxnSpPr>
          <p:nvPr/>
        </p:nvCxnSpPr>
        <p:spPr bwMode="auto">
          <a:xfrm flipV="1">
            <a:off x="4917178" y="4468756"/>
            <a:ext cx="1066322" cy="276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6"/>
          <p:cNvCxnSpPr>
            <a:cxnSpLocks noChangeShapeType="1"/>
          </p:cNvCxnSpPr>
          <p:nvPr/>
        </p:nvCxnSpPr>
        <p:spPr bwMode="auto">
          <a:xfrm flipH="1">
            <a:off x="2643870" y="2415963"/>
            <a:ext cx="2115221" cy="52683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AutoShape 26"/>
          <p:cNvCxnSpPr>
            <a:cxnSpLocks noChangeShapeType="1"/>
          </p:cNvCxnSpPr>
          <p:nvPr/>
        </p:nvCxnSpPr>
        <p:spPr bwMode="auto">
          <a:xfrm flipH="1">
            <a:off x="2337457" y="3556682"/>
            <a:ext cx="3676771" cy="60797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 name="Elbow Connector 35"/>
          <p:cNvCxnSpPr>
            <a:stCxn id="6" idx="3"/>
          </p:cNvCxnSpPr>
          <p:nvPr/>
        </p:nvCxnSpPr>
        <p:spPr>
          <a:xfrm flipH="1" flipV="1">
            <a:off x="5505743" y="1207512"/>
            <a:ext cx="2333479" cy="2049928"/>
          </a:xfrm>
          <a:prstGeom prst="bentConnector3">
            <a:avLst>
              <a:gd name="adj1" fmla="val -734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AutoShape 26"/>
          <p:cNvCxnSpPr>
            <a:cxnSpLocks noChangeShapeType="1"/>
            <a:endCxn id="9" idx="2"/>
          </p:cNvCxnSpPr>
          <p:nvPr/>
        </p:nvCxnSpPr>
        <p:spPr bwMode="auto">
          <a:xfrm flipH="1" flipV="1">
            <a:off x="4551785" y="1482098"/>
            <a:ext cx="953957" cy="37807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 name="AutoShape 26"/>
          <p:cNvCxnSpPr>
            <a:cxnSpLocks noChangeShapeType="1"/>
            <a:endCxn id="10" idx="0"/>
          </p:cNvCxnSpPr>
          <p:nvPr/>
        </p:nvCxnSpPr>
        <p:spPr bwMode="auto">
          <a:xfrm>
            <a:off x="1482990" y="4794700"/>
            <a:ext cx="1160880" cy="35469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26"/>
          <p:cNvCxnSpPr>
            <a:cxnSpLocks noChangeShapeType="1"/>
            <a:stCxn id="8" idx="2"/>
            <a:endCxn id="10" idx="0"/>
          </p:cNvCxnSpPr>
          <p:nvPr/>
        </p:nvCxnSpPr>
        <p:spPr bwMode="auto">
          <a:xfrm flipH="1">
            <a:off x="2643870" y="4783403"/>
            <a:ext cx="1402956" cy="36598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 name="AutoShape 26"/>
          <p:cNvCxnSpPr>
            <a:cxnSpLocks noChangeShapeType="1"/>
            <a:stCxn id="5" idx="0"/>
            <a:endCxn id="9" idx="2"/>
          </p:cNvCxnSpPr>
          <p:nvPr/>
        </p:nvCxnSpPr>
        <p:spPr bwMode="auto">
          <a:xfrm flipV="1">
            <a:off x="4205695" y="1482097"/>
            <a:ext cx="346091" cy="145568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3" name="Text Box 11"/>
          <p:cNvSpPr txBox="1">
            <a:spLocks noChangeArrowheads="1"/>
          </p:cNvSpPr>
          <p:nvPr/>
        </p:nvSpPr>
        <p:spPr bwMode="auto">
          <a:xfrm>
            <a:off x="4090742" y="268662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54" name="Text Box 11"/>
          <p:cNvSpPr txBox="1">
            <a:spLocks noChangeArrowheads="1"/>
          </p:cNvSpPr>
          <p:nvPr/>
        </p:nvSpPr>
        <p:spPr bwMode="auto">
          <a:xfrm>
            <a:off x="7961235" y="1847536"/>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55" name="Text Box 11"/>
          <p:cNvSpPr txBox="1">
            <a:spLocks noChangeArrowheads="1"/>
          </p:cNvSpPr>
          <p:nvPr/>
        </p:nvSpPr>
        <p:spPr bwMode="auto">
          <a:xfrm>
            <a:off x="3898077" y="196571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56" name="AutoShape 26"/>
          <p:cNvCxnSpPr>
            <a:cxnSpLocks noChangeShapeType="1"/>
            <a:endCxn id="4" idx="0"/>
          </p:cNvCxnSpPr>
          <p:nvPr/>
        </p:nvCxnSpPr>
        <p:spPr bwMode="auto">
          <a:xfrm flipH="1">
            <a:off x="1795311" y="2491619"/>
            <a:ext cx="1007279" cy="453941"/>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Elbow Connector 57"/>
          <p:cNvCxnSpPr>
            <a:endCxn id="9" idx="1"/>
          </p:cNvCxnSpPr>
          <p:nvPr/>
        </p:nvCxnSpPr>
        <p:spPr>
          <a:xfrm flipV="1">
            <a:off x="1802593" y="1207511"/>
            <a:ext cx="1795235" cy="1733193"/>
          </a:xfrm>
          <a:prstGeom prst="bentConnector3">
            <a:avLst>
              <a:gd name="adj1" fmla="val -54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11"/>
          <p:cNvSpPr txBox="1">
            <a:spLocks noChangeArrowheads="1"/>
          </p:cNvSpPr>
          <p:nvPr/>
        </p:nvSpPr>
        <p:spPr bwMode="auto">
          <a:xfrm>
            <a:off x="1373773" y="1672076"/>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3" name="Text Box 11"/>
          <p:cNvSpPr txBox="1">
            <a:spLocks noChangeArrowheads="1"/>
          </p:cNvSpPr>
          <p:nvPr/>
        </p:nvSpPr>
        <p:spPr bwMode="auto">
          <a:xfrm>
            <a:off x="5004865" y="154067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4" name="Text Box 11"/>
          <p:cNvSpPr txBox="1">
            <a:spLocks noChangeArrowheads="1"/>
          </p:cNvSpPr>
          <p:nvPr/>
        </p:nvSpPr>
        <p:spPr bwMode="auto">
          <a:xfrm>
            <a:off x="1395218" y="490463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5" name="Text Box 11"/>
          <p:cNvSpPr txBox="1">
            <a:spLocks noChangeArrowheads="1"/>
          </p:cNvSpPr>
          <p:nvPr/>
        </p:nvSpPr>
        <p:spPr bwMode="auto">
          <a:xfrm>
            <a:off x="5183968" y="427227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6" name="Text Box 11"/>
          <p:cNvSpPr txBox="1">
            <a:spLocks noChangeArrowheads="1"/>
          </p:cNvSpPr>
          <p:nvPr/>
        </p:nvSpPr>
        <p:spPr bwMode="auto">
          <a:xfrm>
            <a:off x="1853476" y="255234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7" name="Text Box 11"/>
          <p:cNvSpPr txBox="1">
            <a:spLocks noChangeArrowheads="1"/>
          </p:cNvSpPr>
          <p:nvPr/>
        </p:nvSpPr>
        <p:spPr bwMode="auto">
          <a:xfrm>
            <a:off x="3088093" y="255234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8" name="Text Box 11"/>
          <p:cNvSpPr txBox="1">
            <a:spLocks noChangeArrowheads="1"/>
          </p:cNvSpPr>
          <p:nvPr/>
        </p:nvSpPr>
        <p:spPr bwMode="auto">
          <a:xfrm>
            <a:off x="2778457" y="303972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69" name="Text Box 11"/>
          <p:cNvSpPr txBox="1">
            <a:spLocks noChangeArrowheads="1"/>
          </p:cNvSpPr>
          <p:nvPr/>
        </p:nvSpPr>
        <p:spPr bwMode="auto">
          <a:xfrm>
            <a:off x="5283697" y="3039722"/>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0" name="Text Box 11"/>
          <p:cNvSpPr txBox="1">
            <a:spLocks noChangeArrowheads="1"/>
          </p:cNvSpPr>
          <p:nvPr/>
        </p:nvSpPr>
        <p:spPr bwMode="auto">
          <a:xfrm>
            <a:off x="3087391" y="3766260"/>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1" name="Text Box 11"/>
          <p:cNvSpPr txBox="1">
            <a:spLocks noChangeArrowheads="1"/>
          </p:cNvSpPr>
          <p:nvPr/>
        </p:nvSpPr>
        <p:spPr bwMode="auto">
          <a:xfrm>
            <a:off x="2542170" y="425265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72" name="Text Box 11"/>
          <p:cNvSpPr txBox="1">
            <a:spLocks noChangeArrowheads="1"/>
          </p:cNvSpPr>
          <p:nvPr/>
        </p:nvSpPr>
        <p:spPr bwMode="auto">
          <a:xfrm>
            <a:off x="3532866" y="4898843"/>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Slide Number Placeholder 12"/>
          <p:cNvSpPr>
            <a:spLocks noGrp="1"/>
          </p:cNvSpPr>
          <p:nvPr>
            <p:ph type="sldNum" sz="quarter" idx="12"/>
          </p:nvPr>
        </p:nvSpPr>
        <p:spPr/>
        <p:txBody>
          <a:bodyPr/>
          <a:lstStyle/>
          <a:p>
            <a:fld id="{AEC9B8C3-EF95-4530-80D0-23BABA964F2E}" type="slidenum">
              <a:rPr lang="en-GB" smtClean="0"/>
              <a:t>211</a:t>
            </a:fld>
            <a:endParaRPr lang="en-GB"/>
          </a:p>
        </p:txBody>
      </p:sp>
    </p:spTree>
    <p:extLst>
      <p:ext uri="{BB962C8B-B14F-4D97-AF65-F5344CB8AC3E}">
        <p14:creationId xmlns:p14="http://schemas.microsoft.com/office/powerpoint/2010/main" val="356372204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Concentration control</a:t>
            </a:r>
            <a:endParaRPr lang="nl-NL" dirty="0"/>
          </a:p>
        </p:txBody>
      </p:sp>
      <p:sp>
        <p:nvSpPr>
          <p:cNvPr id="3" name="Content Placeholder 2"/>
          <p:cNvSpPr>
            <a:spLocks noGrp="1"/>
          </p:cNvSpPr>
          <p:nvPr>
            <p:ph idx="1"/>
          </p:nvPr>
        </p:nvSpPr>
        <p:spPr/>
        <p:txBody>
          <a:bodyPr>
            <a:normAutofit lnSpcReduction="10000"/>
          </a:bodyPr>
          <a:lstStyle/>
          <a:p>
            <a:r>
              <a:rPr lang="nl-NL" dirty="0" smtClean="0"/>
              <a:t>A </a:t>
            </a:r>
            <a:r>
              <a:rPr lang="nl-NL" dirty="0" err="1" smtClean="0"/>
              <a:t>specific</a:t>
            </a:r>
            <a:r>
              <a:rPr lang="nl-NL" dirty="0" smtClean="0"/>
              <a:t> </a:t>
            </a:r>
            <a:r>
              <a:rPr lang="nl-NL" dirty="0" err="1" smtClean="0"/>
              <a:t>merger</a:t>
            </a:r>
            <a:r>
              <a:rPr lang="nl-NL" dirty="0" smtClean="0"/>
              <a:t> regime in the EU</a:t>
            </a:r>
            <a:endParaRPr lang="nl-NL" dirty="0"/>
          </a:p>
          <a:p>
            <a:endParaRPr lang="nl-NL" dirty="0" smtClean="0"/>
          </a:p>
          <a:p>
            <a:r>
              <a:rPr lang="nl-NL" dirty="0" err="1" smtClean="0"/>
              <a:t>Jurisdictional</a:t>
            </a:r>
            <a:r>
              <a:rPr lang="nl-NL" dirty="0" smtClean="0"/>
              <a:t> </a:t>
            </a:r>
            <a:r>
              <a:rPr lang="nl-NL" dirty="0" err="1" smtClean="0"/>
              <a:t>requirements</a:t>
            </a:r>
            <a:endParaRPr lang="nl-NL" dirty="0" smtClean="0"/>
          </a:p>
          <a:p>
            <a:endParaRPr lang="nl-NL" dirty="0" smtClean="0"/>
          </a:p>
          <a:p>
            <a:r>
              <a:rPr lang="nl-NL" dirty="0" err="1" smtClean="0"/>
              <a:t>Procedural</a:t>
            </a:r>
            <a:r>
              <a:rPr lang="nl-NL" dirty="0" smtClean="0"/>
              <a:t> </a:t>
            </a:r>
            <a:r>
              <a:rPr lang="nl-NL" dirty="0" err="1" smtClean="0"/>
              <a:t>requirements</a:t>
            </a:r>
            <a:endParaRPr lang="nl-NL" dirty="0" smtClean="0"/>
          </a:p>
          <a:p>
            <a:endParaRPr lang="nl-NL" dirty="0" smtClean="0"/>
          </a:p>
          <a:p>
            <a:r>
              <a:rPr lang="nl-NL" dirty="0" err="1" smtClean="0"/>
              <a:t>Substantive</a:t>
            </a:r>
            <a:r>
              <a:rPr lang="nl-NL" dirty="0" smtClean="0"/>
              <a:t> assessment</a:t>
            </a:r>
          </a:p>
          <a:p>
            <a:endParaRPr lang="nl-NL" dirty="0" smtClean="0"/>
          </a:p>
          <a:p>
            <a:r>
              <a:rPr lang="nl-NL" dirty="0" err="1" smtClean="0"/>
              <a:t>Judicial</a:t>
            </a:r>
            <a:r>
              <a:rPr lang="nl-NL" dirty="0" smtClean="0"/>
              <a:t> review</a:t>
            </a:r>
          </a:p>
          <a:p>
            <a:pPr lvl="1"/>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212</a:t>
            </a:fld>
            <a:endParaRPr lang="en-GB"/>
          </a:p>
        </p:txBody>
      </p:sp>
    </p:spTree>
    <p:extLst>
      <p:ext uri="{BB962C8B-B14F-4D97-AF65-F5344CB8AC3E}">
        <p14:creationId xmlns:p14="http://schemas.microsoft.com/office/powerpoint/2010/main" val="396390032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Overview</a:t>
            </a:r>
            <a:endParaRPr lang="nl-NL" dirty="0"/>
          </a:p>
        </p:txBody>
      </p:sp>
      <p:sp>
        <p:nvSpPr>
          <p:cNvPr id="3" name="Content Placeholder 2"/>
          <p:cNvSpPr>
            <a:spLocks noGrp="1"/>
          </p:cNvSpPr>
          <p:nvPr>
            <p:ph idx="1"/>
          </p:nvPr>
        </p:nvSpPr>
        <p:spPr/>
        <p:txBody>
          <a:bodyPr>
            <a:normAutofit lnSpcReduction="10000"/>
          </a:bodyPr>
          <a:lstStyle/>
          <a:p>
            <a:r>
              <a:rPr lang="nl-NL" dirty="0" smtClean="0">
                <a:solidFill>
                  <a:srgbClr val="FF0000"/>
                </a:solidFill>
              </a:rPr>
              <a:t>A </a:t>
            </a:r>
            <a:r>
              <a:rPr lang="nl-NL" dirty="0" err="1" smtClean="0">
                <a:solidFill>
                  <a:srgbClr val="FF0000"/>
                </a:solidFill>
              </a:rPr>
              <a:t>specific</a:t>
            </a:r>
            <a:r>
              <a:rPr lang="nl-NL" dirty="0" smtClean="0">
                <a:solidFill>
                  <a:srgbClr val="FF0000"/>
                </a:solidFill>
              </a:rPr>
              <a:t> </a:t>
            </a:r>
            <a:r>
              <a:rPr lang="nl-NL" dirty="0" err="1" smtClean="0">
                <a:solidFill>
                  <a:srgbClr val="FF0000"/>
                </a:solidFill>
              </a:rPr>
              <a:t>merger</a:t>
            </a:r>
            <a:r>
              <a:rPr lang="nl-NL" dirty="0" smtClean="0">
                <a:solidFill>
                  <a:srgbClr val="FF0000"/>
                </a:solidFill>
              </a:rPr>
              <a:t> regime in the EU</a:t>
            </a:r>
            <a:endParaRPr lang="nl-NL" dirty="0">
              <a:solidFill>
                <a:srgbClr val="FF0000"/>
              </a:solidFill>
            </a:endParaRPr>
          </a:p>
          <a:p>
            <a:endParaRPr lang="nl-NL" dirty="0" smtClean="0"/>
          </a:p>
          <a:p>
            <a:r>
              <a:rPr lang="nl-NL" dirty="0" err="1" smtClean="0"/>
              <a:t>Jurisdictional</a:t>
            </a:r>
            <a:r>
              <a:rPr lang="nl-NL" dirty="0" smtClean="0"/>
              <a:t> </a:t>
            </a:r>
            <a:r>
              <a:rPr lang="nl-NL" dirty="0" err="1" smtClean="0"/>
              <a:t>requirements</a:t>
            </a:r>
            <a:endParaRPr lang="nl-NL" dirty="0" smtClean="0"/>
          </a:p>
          <a:p>
            <a:endParaRPr lang="nl-NL" dirty="0" smtClean="0"/>
          </a:p>
          <a:p>
            <a:r>
              <a:rPr lang="nl-NL" dirty="0" err="1" smtClean="0"/>
              <a:t>Procedural</a:t>
            </a:r>
            <a:r>
              <a:rPr lang="nl-NL" dirty="0" smtClean="0"/>
              <a:t> </a:t>
            </a:r>
            <a:r>
              <a:rPr lang="nl-NL" dirty="0" err="1" smtClean="0"/>
              <a:t>requirements</a:t>
            </a:r>
            <a:endParaRPr lang="nl-NL" dirty="0" smtClean="0"/>
          </a:p>
          <a:p>
            <a:endParaRPr lang="nl-NL" dirty="0" smtClean="0"/>
          </a:p>
          <a:p>
            <a:r>
              <a:rPr lang="nl-NL" dirty="0" err="1" smtClean="0"/>
              <a:t>Substantive</a:t>
            </a:r>
            <a:r>
              <a:rPr lang="nl-NL" dirty="0" smtClean="0"/>
              <a:t> assessment</a:t>
            </a:r>
          </a:p>
          <a:p>
            <a:endParaRPr lang="nl-NL" dirty="0" smtClean="0"/>
          </a:p>
          <a:p>
            <a:r>
              <a:rPr lang="nl-NL" dirty="0" err="1" smtClean="0"/>
              <a:t>Judicial</a:t>
            </a:r>
            <a:r>
              <a:rPr lang="nl-NL" dirty="0" smtClean="0"/>
              <a:t> review</a:t>
            </a:r>
          </a:p>
          <a:p>
            <a:pPr lvl="1"/>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213</a:t>
            </a:fld>
            <a:endParaRPr lang="en-GB"/>
          </a:p>
        </p:txBody>
      </p:sp>
    </p:spTree>
    <p:extLst>
      <p:ext uri="{BB962C8B-B14F-4D97-AF65-F5344CB8AC3E}">
        <p14:creationId xmlns:p14="http://schemas.microsoft.com/office/powerpoint/2010/main" val="221085498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A </a:t>
            </a:r>
            <a:r>
              <a:rPr lang="nl-NL" dirty="0" err="1" smtClean="0"/>
              <a:t>specific</a:t>
            </a:r>
            <a:r>
              <a:rPr lang="nl-NL" dirty="0" smtClean="0"/>
              <a:t> </a:t>
            </a:r>
            <a:r>
              <a:rPr lang="nl-NL" dirty="0" err="1" smtClean="0"/>
              <a:t>merger</a:t>
            </a:r>
            <a:r>
              <a:rPr lang="nl-NL" dirty="0" smtClean="0"/>
              <a:t> regime in the EU</a:t>
            </a:r>
            <a:endParaRPr lang="nl-NL" dirty="0"/>
          </a:p>
        </p:txBody>
      </p:sp>
      <p:sp>
        <p:nvSpPr>
          <p:cNvPr id="3" name="Content Placeholder 2"/>
          <p:cNvSpPr>
            <a:spLocks noGrp="1"/>
          </p:cNvSpPr>
          <p:nvPr>
            <p:ph idx="1"/>
          </p:nvPr>
        </p:nvSpPr>
        <p:spPr/>
        <p:txBody>
          <a:bodyPr/>
          <a:lstStyle/>
          <a:p>
            <a:r>
              <a:rPr lang="nl-NL" dirty="0" smtClean="0"/>
              <a:t>Why concentrations / mergers?</a:t>
            </a:r>
          </a:p>
          <a:p>
            <a:endParaRPr lang="nl-NL" dirty="0"/>
          </a:p>
          <a:p>
            <a:r>
              <a:rPr lang="nl-NL" dirty="0" smtClean="0"/>
              <a:t>Article 102 as </a:t>
            </a:r>
            <a:r>
              <a:rPr lang="nl-NL" dirty="0" err="1" smtClean="0"/>
              <a:t>governing</a:t>
            </a:r>
            <a:r>
              <a:rPr lang="nl-NL" dirty="0" smtClean="0"/>
              <a:t> </a:t>
            </a:r>
            <a:r>
              <a:rPr lang="nl-NL" dirty="0" err="1" smtClean="0"/>
              <a:t>framework</a:t>
            </a:r>
            <a:r>
              <a:rPr lang="nl-NL" dirty="0" smtClean="0"/>
              <a:t>?</a:t>
            </a:r>
          </a:p>
          <a:p>
            <a:endParaRPr lang="nl-NL" dirty="0"/>
          </a:p>
          <a:p>
            <a:r>
              <a:rPr lang="nl-NL" dirty="0" smtClean="0"/>
              <a:t>Article 101 as </a:t>
            </a:r>
            <a:r>
              <a:rPr lang="nl-NL" dirty="0" err="1" smtClean="0"/>
              <a:t>governing</a:t>
            </a:r>
            <a:r>
              <a:rPr lang="nl-NL" dirty="0" smtClean="0"/>
              <a:t> </a:t>
            </a:r>
            <a:r>
              <a:rPr lang="nl-NL" dirty="0" err="1" smtClean="0"/>
              <a:t>framework</a:t>
            </a:r>
            <a:r>
              <a:rPr lang="nl-NL" dirty="0" smtClean="0"/>
              <a:t>?</a:t>
            </a:r>
          </a:p>
          <a:p>
            <a:endParaRPr lang="nl-NL" dirty="0"/>
          </a:p>
          <a:p>
            <a:r>
              <a:rPr lang="nl-NL" dirty="0" smtClean="0"/>
              <a:t>Ex ante versus ex post</a:t>
            </a:r>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214</a:t>
            </a:fld>
            <a:endParaRPr lang="en-GB"/>
          </a:p>
        </p:txBody>
      </p:sp>
    </p:spTree>
    <p:extLst>
      <p:ext uri="{BB962C8B-B14F-4D97-AF65-F5344CB8AC3E}">
        <p14:creationId xmlns:p14="http://schemas.microsoft.com/office/powerpoint/2010/main" val="337934449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A </a:t>
            </a:r>
            <a:r>
              <a:rPr lang="nl-NL" dirty="0" err="1" smtClean="0"/>
              <a:t>specific</a:t>
            </a:r>
            <a:r>
              <a:rPr lang="nl-NL" dirty="0" smtClean="0"/>
              <a:t> </a:t>
            </a:r>
            <a:r>
              <a:rPr lang="nl-NL" dirty="0" err="1" smtClean="0"/>
              <a:t>merger</a:t>
            </a:r>
            <a:r>
              <a:rPr lang="nl-NL" dirty="0" smtClean="0"/>
              <a:t> regime in the EU </a:t>
            </a:r>
            <a:endParaRPr lang="nl-NL" dirty="0"/>
          </a:p>
        </p:txBody>
      </p:sp>
      <p:sp>
        <p:nvSpPr>
          <p:cNvPr id="3" name="Content Placeholder 2"/>
          <p:cNvSpPr>
            <a:spLocks noGrp="1"/>
          </p:cNvSpPr>
          <p:nvPr>
            <p:ph idx="1"/>
          </p:nvPr>
        </p:nvSpPr>
        <p:spPr/>
        <p:txBody>
          <a:bodyPr>
            <a:normAutofit lnSpcReduction="10000"/>
          </a:bodyPr>
          <a:lstStyle/>
          <a:p>
            <a:r>
              <a:rPr lang="nl-NL" dirty="0" err="1" smtClean="0"/>
              <a:t>Provisions</a:t>
            </a:r>
            <a:r>
              <a:rPr lang="nl-NL" dirty="0" smtClean="0"/>
              <a:t> in ECSC </a:t>
            </a:r>
            <a:r>
              <a:rPr lang="nl-NL" dirty="0" err="1" smtClean="0"/>
              <a:t>Treaty</a:t>
            </a:r>
            <a:endParaRPr lang="nl-NL" dirty="0" smtClean="0"/>
          </a:p>
          <a:p>
            <a:r>
              <a:rPr lang="nl-NL" dirty="0" err="1" smtClean="0"/>
              <a:t>Regulation</a:t>
            </a:r>
            <a:r>
              <a:rPr lang="nl-NL" dirty="0" smtClean="0"/>
              <a:t> 4064/89</a:t>
            </a:r>
          </a:p>
          <a:p>
            <a:endParaRPr lang="nl-NL" dirty="0"/>
          </a:p>
          <a:p>
            <a:r>
              <a:rPr lang="nl-NL" dirty="0" err="1" smtClean="0"/>
              <a:t>Regulation</a:t>
            </a:r>
            <a:r>
              <a:rPr lang="nl-NL" dirty="0" smtClean="0"/>
              <a:t> 139/2004</a:t>
            </a:r>
          </a:p>
          <a:p>
            <a:pPr lvl="1"/>
            <a:r>
              <a:rPr lang="nl-NL" dirty="0" smtClean="0"/>
              <a:t>Article 103 + 352 TFEU</a:t>
            </a:r>
          </a:p>
          <a:p>
            <a:pPr lvl="1"/>
            <a:r>
              <a:rPr lang="nl-NL" dirty="0" err="1" smtClean="0"/>
              <a:t>One</a:t>
            </a:r>
            <a:r>
              <a:rPr lang="nl-NL" dirty="0" smtClean="0"/>
              <a:t>-stop-shop </a:t>
            </a:r>
            <a:r>
              <a:rPr lang="nl-NL" dirty="0" err="1" smtClean="0"/>
              <a:t>notification</a:t>
            </a:r>
            <a:endParaRPr lang="nl-NL" dirty="0" smtClean="0"/>
          </a:p>
          <a:p>
            <a:pPr lvl="1"/>
            <a:r>
              <a:rPr lang="nl-NL" dirty="0" err="1"/>
              <a:t>Commission</a:t>
            </a:r>
            <a:r>
              <a:rPr lang="nl-NL" dirty="0"/>
              <a:t> </a:t>
            </a:r>
            <a:r>
              <a:rPr lang="nl-NL" dirty="0" err="1"/>
              <a:t>if</a:t>
            </a:r>
            <a:r>
              <a:rPr lang="nl-NL" dirty="0"/>
              <a:t> EU </a:t>
            </a:r>
            <a:r>
              <a:rPr lang="nl-NL" dirty="0" err="1"/>
              <a:t>dimension</a:t>
            </a:r>
            <a:endParaRPr lang="nl-NL" dirty="0"/>
          </a:p>
          <a:p>
            <a:pPr lvl="1"/>
            <a:r>
              <a:rPr lang="nl-NL" dirty="0" err="1"/>
              <a:t>NCAs</a:t>
            </a:r>
            <a:r>
              <a:rPr lang="nl-NL" dirty="0"/>
              <a:t> </a:t>
            </a:r>
            <a:r>
              <a:rPr lang="nl-NL" dirty="0" err="1"/>
              <a:t>if</a:t>
            </a:r>
            <a:r>
              <a:rPr lang="nl-NL" dirty="0"/>
              <a:t> no </a:t>
            </a:r>
            <a:r>
              <a:rPr lang="nl-NL" dirty="0" smtClean="0"/>
              <a:t>EU </a:t>
            </a:r>
            <a:r>
              <a:rPr lang="nl-NL" dirty="0" err="1" smtClean="0"/>
              <a:t>dimension</a:t>
            </a:r>
            <a:endParaRPr lang="nl-NL" dirty="0"/>
          </a:p>
          <a:p>
            <a:pPr lvl="1"/>
            <a:r>
              <a:rPr lang="nl-NL" dirty="0" err="1"/>
              <a:t>Strict</a:t>
            </a:r>
            <a:r>
              <a:rPr lang="nl-NL" dirty="0"/>
              <a:t> time </a:t>
            </a:r>
            <a:r>
              <a:rPr lang="nl-NL" dirty="0" err="1"/>
              <a:t>limits</a:t>
            </a:r>
            <a:r>
              <a:rPr lang="nl-NL" dirty="0"/>
              <a:t> for </a:t>
            </a:r>
            <a:r>
              <a:rPr lang="nl-NL" dirty="0" err="1"/>
              <a:t>final</a:t>
            </a:r>
            <a:r>
              <a:rPr lang="nl-NL" dirty="0"/>
              <a:t> </a:t>
            </a:r>
            <a:r>
              <a:rPr lang="nl-NL" dirty="0" err="1"/>
              <a:t>decisions</a:t>
            </a:r>
            <a:endParaRPr lang="nl-NL" dirty="0"/>
          </a:p>
          <a:p>
            <a:pPr lvl="1"/>
            <a:r>
              <a:rPr lang="nl-NL" dirty="0" err="1"/>
              <a:t>Structural</a:t>
            </a:r>
            <a:r>
              <a:rPr lang="nl-NL" dirty="0"/>
              <a:t> change </a:t>
            </a:r>
            <a:r>
              <a:rPr lang="nl-NL" dirty="0" err="1"/>
              <a:t>cannot</a:t>
            </a:r>
            <a:r>
              <a:rPr lang="nl-NL" dirty="0"/>
              <a:t> </a:t>
            </a:r>
            <a:r>
              <a:rPr lang="nl-NL" dirty="0" err="1"/>
              <a:t>be</a:t>
            </a:r>
            <a:r>
              <a:rPr lang="nl-NL" dirty="0"/>
              <a:t> </a:t>
            </a:r>
            <a:r>
              <a:rPr lang="nl-NL" dirty="0" err="1"/>
              <a:t>implemented</a:t>
            </a:r>
            <a:r>
              <a:rPr lang="nl-NL" dirty="0"/>
              <a:t> prior to </a:t>
            </a:r>
            <a:r>
              <a:rPr lang="nl-NL" dirty="0" err="1"/>
              <a:t>final</a:t>
            </a:r>
            <a:r>
              <a:rPr lang="nl-NL" dirty="0"/>
              <a:t> </a:t>
            </a:r>
            <a:r>
              <a:rPr lang="nl-NL" dirty="0" err="1"/>
              <a:t>decision</a:t>
            </a:r>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215</a:t>
            </a:fld>
            <a:endParaRPr lang="en-GB"/>
          </a:p>
        </p:txBody>
      </p:sp>
    </p:spTree>
    <p:extLst>
      <p:ext uri="{BB962C8B-B14F-4D97-AF65-F5344CB8AC3E}">
        <p14:creationId xmlns:p14="http://schemas.microsoft.com/office/powerpoint/2010/main" val="382428261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Overview</a:t>
            </a:r>
            <a:endParaRPr lang="nl-NL" dirty="0"/>
          </a:p>
        </p:txBody>
      </p:sp>
      <p:sp>
        <p:nvSpPr>
          <p:cNvPr id="3" name="Content Placeholder 2"/>
          <p:cNvSpPr>
            <a:spLocks noGrp="1"/>
          </p:cNvSpPr>
          <p:nvPr>
            <p:ph idx="1"/>
          </p:nvPr>
        </p:nvSpPr>
        <p:spPr/>
        <p:txBody>
          <a:bodyPr>
            <a:normAutofit lnSpcReduction="10000"/>
          </a:bodyPr>
          <a:lstStyle/>
          <a:p>
            <a:r>
              <a:rPr lang="nl-NL" dirty="0" smtClean="0"/>
              <a:t>A </a:t>
            </a:r>
            <a:r>
              <a:rPr lang="nl-NL" dirty="0" err="1" smtClean="0"/>
              <a:t>specific</a:t>
            </a:r>
            <a:r>
              <a:rPr lang="nl-NL" dirty="0" smtClean="0"/>
              <a:t> </a:t>
            </a:r>
            <a:r>
              <a:rPr lang="nl-NL" dirty="0" err="1" smtClean="0"/>
              <a:t>merger</a:t>
            </a:r>
            <a:r>
              <a:rPr lang="nl-NL" dirty="0" smtClean="0"/>
              <a:t> regime in the EU</a:t>
            </a:r>
            <a:endParaRPr lang="nl-NL" dirty="0"/>
          </a:p>
          <a:p>
            <a:endParaRPr lang="nl-NL" dirty="0" smtClean="0"/>
          </a:p>
          <a:p>
            <a:r>
              <a:rPr lang="nl-NL" dirty="0" err="1" smtClean="0">
                <a:solidFill>
                  <a:srgbClr val="FF0000"/>
                </a:solidFill>
              </a:rPr>
              <a:t>Jurisdictional</a:t>
            </a:r>
            <a:r>
              <a:rPr lang="nl-NL" dirty="0" smtClean="0">
                <a:solidFill>
                  <a:srgbClr val="FF0000"/>
                </a:solidFill>
              </a:rPr>
              <a:t> </a:t>
            </a:r>
            <a:r>
              <a:rPr lang="nl-NL" dirty="0" err="1" smtClean="0">
                <a:solidFill>
                  <a:srgbClr val="FF0000"/>
                </a:solidFill>
              </a:rPr>
              <a:t>requirements</a:t>
            </a:r>
            <a:endParaRPr lang="nl-NL" dirty="0" smtClean="0">
              <a:solidFill>
                <a:srgbClr val="FF0000"/>
              </a:solidFill>
            </a:endParaRPr>
          </a:p>
          <a:p>
            <a:endParaRPr lang="nl-NL" dirty="0" smtClean="0"/>
          </a:p>
          <a:p>
            <a:r>
              <a:rPr lang="nl-NL" dirty="0" err="1" smtClean="0"/>
              <a:t>Procedural</a:t>
            </a:r>
            <a:r>
              <a:rPr lang="nl-NL" dirty="0" smtClean="0"/>
              <a:t> </a:t>
            </a:r>
            <a:r>
              <a:rPr lang="nl-NL" dirty="0" err="1" smtClean="0"/>
              <a:t>requirements</a:t>
            </a:r>
            <a:endParaRPr lang="nl-NL" dirty="0" smtClean="0"/>
          </a:p>
          <a:p>
            <a:endParaRPr lang="nl-NL" dirty="0" smtClean="0"/>
          </a:p>
          <a:p>
            <a:r>
              <a:rPr lang="nl-NL" dirty="0" err="1" smtClean="0"/>
              <a:t>Substantive</a:t>
            </a:r>
            <a:r>
              <a:rPr lang="nl-NL" dirty="0" smtClean="0"/>
              <a:t> assessment</a:t>
            </a:r>
          </a:p>
          <a:p>
            <a:endParaRPr lang="nl-NL" dirty="0" smtClean="0"/>
          </a:p>
          <a:p>
            <a:r>
              <a:rPr lang="nl-NL" dirty="0" err="1" smtClean="0"/>
              <a:t>Judicial</a:t>
            </a:r>
            <a:r>
              <a:rPr lang="nl-NL" dirty="0" smtClean="0"/>
              <a:t> review</a:t>
            </a:r>
          </a:p>
          <a:p>
            <a:pPr lvl="1"/>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216</a:t>
            </a:fld>
            <a:endParaRPr lang="en-GB"/>
          </a:p>
        </p:txBody>
      </p:sp>
    </p:spTree>
    <p:extLst>
      <p:ext uri="{BB962C8B-B14F-4D97-AF65-F5344CB8AC3E}">
        <p14:creationId xmlns:p14="http://schemas.microsoft.com/office/powerpoint/2010/main" val="22002610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Jurisdictional</a:t>
            </a:r>
            <a:r>
              <a:rPr lang="nl-NL" dirty="0" smtClean="0"/>
              <a:t> </a:t>
            </a:r>
            <a:r>
              <a:rPr lang="nl-NL" dirty="0" err="1" smtClean="0"/>
              <a:t>elements</a:t>
            </a:r>
            <a:r>
              <a:rPr lang="nl-NL" dirty="0" smtClean="0"/>
              <a:t> of EU </a:t>
            </a:r>
            <a:r>
              <a:rPr lang="nl-NL" dirty="0" err="1" smtClean="0"/>
              <a:t>Concentration</a:t>
            </a:r>
            <a:r>
              <a:rPr lang="nl-NL" dirty="0" smtClean="0"/>
              <a:t> control</a:t>
            </a:r>
            <a:endParaRPr lang="nl-NL" dirty="0"/>
          </a:p>
        </p:txBody>
      </p:sp>
      <p:sp>
        <p:nvSpPr>
          <p:cNvPr id="3" name="Content Placeholder 2"/>
          <p:cNvSpPr>
            <a:spLocks noGrp="1"/>
          </p:cNvSpPr>
          <p:nvPr>
            <p:ph idx="1"/>
          </p:nvPr>
        </p:nvSpPr>
        <p:spPr/>
        <p:txBody>
          <a:bodyPr>
            <a:normAutofit lnSpcReduction="10000"/>
          </a:bodyPr>
          <a:lstStyle/>
          <a:p>
            <a:r>
              <a:rPr lang="nl-NL" dirty="0" smtClean="0"/>
              <a:t>Notification </a:t>
            </a:r>
            <a:r>
              <a:rPr lang="nl-NL" dirty="0" err="1" smtClean="0"/>
              <a:t>obligation</a:t>
            </a:r>
            <a:r>
              <a:rPr lang="nl-NL" dirty="0" smtClean="0"/>
              <a:t> for </a:t>
            </a:r>
            <a:r>
              <a:rPr lang="nl-NL" dirty="0" err="1" smtClean="0"/>
              <a:t>particular</a:t>
            </a:r>
            <a:r>
              <a:rPr lang="nl-NL" dirty="0" smtClean="0"/>
              <a:t> market transactions</a:t>
            </a:r>
          </a:p>
          <a:p>
            <a:r>
              <a:rPr lang="nl-NL" dirty="0" smtClean="0"/>
              <a:t>Only concentrations between </a:t>
            </a:r>
            <a:r>
              <a:rPr lang="nl-NL" i="1" dirty="0" smtClean="0"/>
              <a:t>undertakings </a:t>
            </a:r>
            <a:r>
              <a:rPr lang="nl-NL" dirty="0" smtClean="0"/>
              <a:t>have to be notified</a:t>
            </a:r>
          </a:p>
          <a:p>
            <a:pPr lvl="1"/>
            <a:r>
              <a:rPr lang="nl-NL" dirty="0" err="1" smtClean="0"/>
              <a:t>Mergers</a:t>
            </a:r>
            <a:endParaRPr lang="nl-NL" dirty="0" smtClean="0"/>
          </a:p>
          <a:p>
            <a:pPr lvl="1"/>
            <a:r>
              <a:rPr lang="nl-NL" dirty="0" smtClean="0"/>
              <a:t>Control changes</a:t>
            </a:r>
          </a:p>
          <a:p>
            <a:pPr lvl="1"/>
            <a:r>
              <a:rPr lang="nl-NL" dirty="0" smtClean="0"/>
              <a:t>Joint Ventures</a:t>
            </a:r>
          </a:p>
          <a:p>
            <a:r>
              <a:rPr lang="nl-NL" dirty="0" err="1" smtClean="0"/>
              <a:t>Only</a:t>
            </a:r>
            <a:r>
              <a:rPr lang="nl-NL" dirty="0" smtClean="0"/>
              <a:t> </a:t>
            </a:r>
            <a:r>
              <a:rPr lang="nl-NL" dirty="0" err="1" smtClean="0"/>
              <a:t>concentrations</a:t>
            </a:r>
            <a:r>
              <a:rPr lang="nl-NL" dirty="0" smtClean="0"/>
              <a:t> </a:t>
            </a:r>
            <a:r>
              <a:rPr lang="nl-NL" dirty="0" err="1" smtClean="0"/>
              <a:t>with</a:t>
            </a:r>
            <a:r>
              <a:rPr lang="nl-NL" dirty="0" smtClean="0"/>
              <a:t> </a:t>
            </a:r>
            <a:r>
              <a:rPr lang="nl-NL" dirty="0" err="1" smtClean="0"/>
              <a:t>an</a:t>
            </a:r>
            <a:r>
              <a:rPr lang="nl-NL" dirty="0" smtClean="0"/>
              <a:t> EU </a:t>
            </a:r>
            <a:r>
              <a:rPr lang="nl-NL" dirty="0" err="1" smtClean="0"/>
              <a:t>dimension</a:t>
            </a:r>
            <a:r>
              <a:rPr lang="nl-NL" dirty="0" smtClean="0"/>
              <a:t> (Community </a:t>
            </a:r>
            <a:r>
              <a:rPr lang="nl-NL" dirty="0" err="1" smtClean="0"/>
              <a:t>dimension</a:t>
            </a:r>
            <a:r>
              <a:rPr lang="nl-NL" dirty="0" smtClean="0"/>
              <a:t>) have to </a:t>
            </a:r>
            <a:r>
              <a:rPr lang="nl-NL" dirty="0" err="1" smtClean="0"/>
              <a:t>be</a:t>
            </a:r>
            <a:r>
              <a:rPr lang="nl-NL" dirty="0" smtClean="0"/>
              <a:t> </a:t>
            </a:r>
            <a:r>
              <a:rPr lang="nl-NL" dirty="0" err="1" smtClean="0"/>
              <a:t>notified</a:t>
            </a:r>
            <a:endParaRPr lang="nl-NL" dirty="0" smtClean="0"/>
          </a:p>
          <a:p>
            <a:pPr lvl="1"/>
            <a:r>
              <a:rPr lang="nl-NL" dirty="0" smtClean="0"/>
              <a:t>Turnover </a:t>
            </a:r>
            <a:r>
              <a:rPr lang="nl-NL" dirty="0" err="1" smtClean="0"/>
              <a:t>thresholds</a:t>
            </a:r>
            <a:endParaRPr lang="nl-NL" dirty="0" smtClean="0"/>
          </a:p>
          <a:p>
            <a:pPr lvl="1"/>
            <a:r>
              <a:rPr lang="nl-NL" dirty="0" smtClean="0"/>
              <a:t>Turnover + </a:t>
            </a:r>
            <a:r>
              <a:rPr lang="nl-NL" dirty="0" err="1" smtClean="0"/>
              <a:t>transnational</a:t>
            </a:r>
            <a:r>
              <a:rPr lang="nl-NL" dirty="0" smtClean="0"/>
              <a:t> </a:t>
            </a:r>
            <a:r>
              <a:rPr lang="nl-NL" dirty="0" err="1" smtClean="0"/>
              <a:t>dimension</a:t>
            </a:r>
            <a:r>
              <a:rPr lang="nl-NL" dirty="0" smtClean="0"/>
              <a:t> </a:t>
            </a:r>
            <a:r>
              <a:rPr lang="nl-NL" dirty="0" err="1" smtClean="0"/>
              <a:t>thresholds</a:t>
            </a:r>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217</a:t>
            </a:fld>
            <a:endParaRPr lang="en-GB"/>
          </a:p>
        </p:txBody>
      </p:sp>
    </p:spTree>
    <p:extLst>
      <p:ext uri="{BB962C8B-B14F-4D97-AF65-F5344CB8AC3E}">
        <p14:creationId xmlns:p14="http://schemas.microsoft.com/office/powerpoint/2010/main" val="224416200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Concentration</a:t>
            </a:r>
            <a:endParaRPr lang="nl-NL" dirty="0"/>
          </a:p>
        </p:txBody>
      </p:sp>
      <p:sp>
        <p:nvSpPr>
          <p:cNvPr id="3" name="Content Placeholder 2"/>
          <p:cNvSpPr>
            <a:spLocks noGrp="1"/>
          </p:cNvSpPr>
          <p:nvPr>
            <p:ph idx="1"/>
          </p:nvPr>
        </p:nvSpPr>
        <p:spPr/>
        <p:txBody>
          <a:bodyPr/>
          <a:lstStyle/>
          <a:p>
            <a:r>
              <a:rPr lang="nl-NL" dirty="0" smtClean="0"/>
              <a:t>Change of control on a </a:t>
            </a:r>
            <a:r>
              <a:rPr lang="nl-NL" dirty="0" err="1" smtClean="0"/>
              <a:t>lasting</a:t>
            </a:r>
            <a:r>
              <a:rPr lang="nl-NL" dirty="0" smtClean="0"/>
              <a:t> basis, </a:t>
            </a:r>
            <a:r>
              <a:rPr lang="nl-NL" dirty="0" err="1" smtClean="0"/>
              <a:t>resulting</a:t>
            </a:r>
            <a:r>
              <a:rPr lang="nl-NL" dirty="0" smtClean="0"/>
              <a:t> from</a:t>
            </a:r>
          </a:p>
          <a:p>
            <a:pPr lvl="1"/>
            <a:r>
              <a:rPr lang="nl-NL" dirty="0"/>
              <a:t>A </a:t>
            </a:r>
            <a:r>
              <a:rPr lang="nl-NL" dirty="0" err="1"/>
              <a:t>merger</a:t>
            </a:r>
            <a:r>
              <a:rPr lang="nl-NL" dirty="0"/>
              <a:t> of </a:t>
            </a:r>
            <a:r>
              <a:rPr lang="nl-NL" dirty="0" err="1"/>
              <a:t>two</a:t>
            </a:r>
            <a:r>
              <a:rPr lang="nl-NL" dirty="0"/>
              <a:t> or more </a:t>
            </a:r>
            <a:r>
              <a:rPr lang="nl-NL" dirty="0" err="1"/>
              <a:t>previously</a:t>
            </a:r>
            <a:r>
              <a:rPr lang="nl-NL" dirty="0"/>
              <a:t> independent (</a:t>
            </a:r>
            <a:r>
              <a:rPr lang="nl-NL" dirty="0" err="1"/>
              <a:t>parts</a:t>
            </a:r>
            <a:r>
              <a:rPr lang="nl-NL" dirty="0"/>
              <a:t> of) </a:t>
            </a:r>
            <a:r>
              <a:rPr lang="nl-NL" dirty="0" err="1"/>
              <a:t>undertakings</a:t>
            </a:r>
            <a:endParaRPr lang="nl-NL" dirty="0"/>
          </a:p>
          <a:p>
            <a:pPr lvl="1"/>
            <a:r>
              <a:rPr lang="nl-NL" dirty="0" err="1"/>
              <a:t>Any</a:t>
            </a:r>
            <a:r>
              <a:rPr lang="nl-NL" dirty="0"/>
              <a:t> </a:t>
            </a:r>
            <a:r>
              <a:rPr lang="nl-NL" dirty="0" err="1"/>
              <a:t>other</a:t>
            </a:r>
            <a:r>
              <a:rPr lang="nl-NL" dirty="0"/>
              <a:t> </a:t>
            </a:r>
            <a:r>
              <a:rPr lang="nl-NL" dirty="0" err="1"/>
              <a:t>acquisition</a:t>
            </a:r>
            <a:r>
              <a:rPr lang="nl-NL" dirty="0"/>
              <a:t> of control, </a:t>
            </a:r>
            <a:r>
              <a:rPr lang="nl-NL" dirty="0" err="1"/>
              <a:t>by</a:t>
            </a:r>
            <a:r>
              <a:rPr lang="nl-NL" dirty="0"/>
              <a:t> shares, </a:t>
            </a:r>
            <a:r>
              <a:rPr lang="nl-NL" dirty="0" err="1"/>
              <a:t>by</a:t>
            </a:r>
            <a:r>
              <a:rPr lang="nl-NL" dirty="0"/>
              <a:t> contract or </a:t>
            </a:r>
            <a:r>
              <a:rPr lang="nl-NL" dirty="0" err="1"/>
              <a:t>by</a:t>
            </a:r>
            <a:r>
              <a:rPr lang="nl-NL" dirty="0"/>
              <a:t> </a:t>
            </a:r>
            <a:r>
              <a:rPr lang="nl-NL" dirty="0" err="1"/>
              <a:t>any</a:t>
            </a:r>
            <a:r>
              <a:rPr lang="nl-NL" dirty="0"/>
              <a:t> </a:t>
            </a:r>
            <a:r>
              <a:rPr lang="nl-NL" dirty="0" err="1"/>
              <a:t>other</a:t>
            </a:r>
            <a:r>
              <a:rPr lang="nl-NL" dirty="0"/>
              <a:t> means</a:t>
            </a:r>
          </a:p>
          <a:p>
            <a:pPr lvl="2"/>
            <a:r>
              <a:rPr lang="nl-NL" sz="1650" dirty="0" err="1"/>
              <a:t>Lasting</a:t>
            </a:r>
            <a:r>
              <a:rPr lang="nl-NL" sz="1650" dirty="0"/>
              <a:t> change in </a:t>
            </a:r>
            <a:r>
              <a:rPr lang="nl-NL" sz="1650" dirty="0" err="1"/>
              <a:t>ownership</a:t>
            </a:r>
            <a:r>
              <a:rPr lang="nl-NL" sz="1650" dirty="0"/>
              <a:t> (split of company, </a:t>
            </a:r>
            <a:r>
              <a:rPr lang="nl-NL" sz="1650" dirty="0" err="1"/>
              <a:t>buying</a:t>
            </a:r>
            <a:r>
              <a:rPr lang="nl-NL" sz="1650" dirty="0"/>
              <a:t> shares)</a:t>
            </a:r>
          </a:p>
          <a:p>
            <a:pPr lvl="3"/>
            <a:r>
              <a:rPr lang="nl-NL" dirty="0" smtClean="0"/>
              <a:t>NOT: </a:t>
            </a:r>
            <a:r>
              <a:rPr lang="nl-NL" dirty="0" err="1" smtClean="0"/>
              <a:t>integrating</a:t>
            </a:r>
            <a:r>
              <a:rPr lang="nl-NL" dirty="0" smtClean="0"/>
              <a:t> </a:t>
            </a:r>
            <a:r>
              <a:rPr lang="nl-NL" dirty="0" err="1" smtClean="0"/>
              <a:t>fully</a:t>
            </a:r>
            <a:r>
              <a:rPr lang="nl-NL" dirty="0" smtClean="0"/>
              <a:t> </a:t>
            </a:r>
            <a:r>
              <a:rPr lang="nl-NL" dirty="0" err="1" smtClean="0"/>
              <a:t>owned</a:t>
            </a:r>
            <a:r>
              <a:rPr lang="nl-NL" dirty="0" smtClean="0"/>
              <a:t> </a:t>
            </a:r>
            <a:r>
              <a:rPr lang="nl-NL" dirty="0" err="1" smtClean="0"/>
              <a:t>subsidiary</a:t>
            </a:r>
            <a:r>
              <a:rPr lang="nl-NL" dirty="0" smtClean="0"/>
              <a:t> </a:t>
            </a:r>
            <a:r>
              <a:rPr lang="nl-NL" dirty="0" err="1" smtClean="0"/>
              <a:t>within</a:t>
            </a:r>
            <a:r>
              <a:rPr lang="nl-NL" dirty="0" smtClean="0"/>
              <a:t> </a:t>
            </a:r>
            <a:r>
              <a:rPr lang="nl-NL" dirty="0" err="1" smtClean="0"/>
              <a:t>parent</a:t>
            </a:r>
            <a:r>
              <a:rPr lang="nl-NL" dirty="0" smtClean="0"/>
              <a:t> company </a:t>
            </a:r>
            <a:r>
              <a:rPr lang="nl-NL" dirty="0" err="1" smtClean="0"/>
              <a:t>by</a:t>
            </a:r>
            <a:r>
              <a:rPr lang="nl-NL" dirty="0" smtClean="0"/>
              <a:t> </a:t>
            </a:r>
            <a:r>
              <a:rPr lang="nl-NL" dirty="0" err="1" smtClean="0"/>
              <a:t>dissolving</a:t>
            </a:r>
            <a:r>
              <a:rPr lang="nl-NL" dirty="0" smtClean="0"/>
              <a:t> the </a:t>
            </a:r>
            <a:r>
              <a:rPr lang="nl-NL" dirty="0" err="1" smtClean="0"/>
              <a:t>former</a:t>
            </a:r>
            <a:endParaRPr lang="nl-NL" dirty="0" smtClean="0"/>
          </a:p>
          <a:p>
            <a:pPr lvl="2"/>
            <a:r>
              <a:rPr lang="nl-NL" sz="1650" dirty="0" err="1"/>
              <a:t>Lasting</a:t>
            </a:r>
            <a:r>
              <a:rPr lang="nl-NL" sz="1650" dirty="0"/>
              <a:t> change in control (</a:t>
            </a:r>
            <a:r>
              <a:rPr lang="nl-NL" sz="1650" dirty="0" err="1"/>
              <a:t>obtaining</a:t>
            </a:r>
            <a:r>
              <a:rPr lang="nl-NL" sz="1650" dirty="0"/>
              <a:t> </a:t>
            </a:r>
            <a:r>
              <a:rPr lang="nl-NL" sz="1650" dirty="0" err="1"/>
              <a:t>decision</a:t>
            </a:r>
            <a:r>
              <a:rPr lang="nl-NL" sz="1650" dirty="0"/>
              <a:t>-making </a:t>
            </a:r>
            <a:r>
              <a:rPr lang="nl-NL" sz="1650" dirty="0" err="1"/>
              <a:t>powers</a:t>
            </a:r>
            <a:r>
              <a:rPr lang="nl-NL" sz="1650" dirty="0"/>
              <a:t>, even </a:t>
            </a:r>
            <a:r>
              <a:rPr lang="nl-NL" sz="1650" dirty="0" err="1"/>
              <a:t>by</a:t>
            </a:r>
            <a:r>
              <a:rPr lang="nl-NL" sz="1650" dirty="0"/>
              <a:t> proxy)</a:t>
            </a:r>
          </a:p>
          <a:p>
            <a:pPr lvl="2"/>
            <a:r>
              <a:rPr lang="nl-NL" sz="1650" dirty="0" err="1"/>
              <a:t>Granting</a:t>
            </a:r>
            <a:r>
              <a:rPr lang="nl-NL" sz="1650" dirty="0"/>
              <a:t> of </a:t>
            </a:r>
            <a:r>
              <a:rPr lang="nl-NL" sz="1650" dirty="0" err="1"/>
              <a:t>particular</a:t>
            </a:r>
            <a:r>
              <a:rPr lang="nl-NL" sz="1650" dirty="0"/>
              <a:t> </a:t>
            </a:r>
            <a:r>
              <a:rPr lang="nl-NL" sz="1650" dirty="0" err="1"/>
              <a:t>governance</a:t>
            </a:r>
            <a:r>
              <a:rPr lang="nl-NL" sz="1650" dirty="0"/>
              <a:t> </a:t>
            </a:r>
            <a:r>
              <a:rPr lang="nl-NL" sz="1650" dirty="0" err="1"/>
              <a:t>powers</a:t>
            </a:r>
            <a:r>
              <a:rPr lang="nl-NL" sz="1650" dirty="0"/>
              <a:t> </a:t>
            </a:r>
            <a:r>
              <a:rPr lang="nl-NL" sz="1650" dirty="0" err="1"/>
              <a:t>by</a:t>
            </a:r>
            <a:r>
              <a:rPr lang="nl-NL" sz="1650" dirty="0"/>
              <a:t> </a:t>
            </a:r>
            <a:r>
              <a:rPr lang="nl-NL" sz="1650" dirty="0" err="1"/>
              <a:t>law</a:t>
            </a:r>
            <a:r>
              <a:rPr lang="nl-NL" sz="1650" dirty="0"/>
              <a:t> (golden shares)</a:t>
            </a:r>
          </a:p>
        </p:txBody>
      </p:sp>
      <p:sp>
        <p:nvSpPr>
          <p:cNvPr id="4" name="Slide Number Placeholder 3"/>
          <p:cNvSpPr>
            <a:spLocks noGrp="1"/>
          </p:cNvSpPr>
          <p:nvPr>
            <p:ph type="sldNum" sz="quarter" idx="12"/>
          </p:nvPr>
        </p:nvSpPr>
        <p:spPr/>
        <p:txBody>
          <a:bodyPr/>
          <a:lstStyle/>
          <a:p>
            <a:fld id="{AEC9B8C3-EF95-4530-80D0-23BABA964F2E}" type="slidenum">
              <a:rPr lang="en-GB" smtClean="0"/>
              <a:t>218</a:t>
            </a:fld>
            <a:endParaRPr lang="en-GB"/>
          </a:p>
        </p:txBody>
      </p:sp>
    </p:spTree>
    <p:extLst>
      <p:ext uri="{BB962C8B-B14F-4D97-AF65-F5344CB8AC3E}">
        <p14:creationId xmlns:p14="http://schemas.microsoft.com/office/powerpoint/2010/main" val="219835412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Concentration</a:t>
            </a:r>
            <a:endParaRPr lang="nl-NL" dirty="0"/>
          </a:p>
        </p:txBody>
      </p:sp>
      <p:sp>
        <p:nvSpPr>
          <p:cNvPr id="3" name="Content Placeholder 2"/>
          <p:cNvSpPr>
            <a:spLocks noGrp="1"/>
          </p:cNvSpPr>
          <p:nvPr>
            <p:ph idx="1"/>
          </p:nvPr>
        </p:nvSpPr>
        <p:spPr>
          <a:xfrm>
            <a:off x="628650" y="1825624"/>
            <a:ext cx="7886700" cy="5032375"/>
          </a:xfrm>
        </p:spPr>
        <p:txBody>
          <a:bodyPr>
            <a:normAutofit fontScale="92500" lnSpcReduction="20000"/>
          </a:bodyPr>
          <a:lstStyle/>
          <a:p>
            <a:r>
              <a:rPr lang="nl-NL" dirty="0" smtClean="0"/>
              <a:t>Creation of a joint venture (entreprise commune)</a:t>
            </a:r>
          </a:p>
          <a:p>
            <a:r>
              <a:rPr lang="nl-NL" dirty="0" smtClean="0"/>
              <a:t>Article 3(4): </a:t>
            </a:r>
            <a:r>
              <a:rPr lang="en-GB" dirty="0"/>
              <a:t>The creation of a joint </a:t>
            </a:r>
            <a:r>
              <a:rPr lang="en-GB" dirty="0" smtClean="0"/>
              <a:t>venture performing </a:t>
            </a:r>
            <a:r>
              <a:rPr lang="en-GB" dirty="0"/>
              <a:t>on a lasting basis all </a:t>
            </a:r>
            <a:r>
              <a:rPr lang="en-GB" dirty="0" smtClean="0"/>
              <a:t>the functions </a:t>
            </a:r>
            <a:r>
              <a:rPr lang="en-GB" dirty="0"/>
              <a:t>of an autonomous </a:t>
            </a:r>
            <a:r>
              <a:rPr lang="en-GB" dirty="0" smtClean="0"/>
              <a:t>economic entity </a:t>
            </a:r>
            <a:r>
              <a:rPr lang="en-GB" dirty="0"/>
              <a:t>shall constitute a </a:t>
            </a:r>
            <a:r>
              <a:rPr lang="en-GB" dirty="0" smtClean="0"/>
              <a:t>concentration </a:t>
            </a:r>
          </a:p>
          <a:p>
            <a:pPr lvl="1"/>
            <a:r>
              <a:rPr lang="nl-NL" dirty="0" smtClean="0"/>
              <a:t>Two </a:t>
            </a:r>
            <a:r>
              <a:rPr lang="nl-NL" dirty="0"/>
              <a:t>independent undertakings establish a joint entity </a:t>
            </a:r>
            <a:r>
              <a:rPr lang="nl-NL" dirty="0" smtClean="0"/>
              <a:t>(joint venture recognisable as a separate economic entity – </a:t>
            </a:r>
            <a:r>
              <a:rPr lang="nl-NL" i="1" dirty="0" smtClean="0"/>
              <a:t>entreprise commune </a:t>
            </a:r>
            <a:r>
              <a:rPr lang="fr-FR" i="1" dirty="0"/>
              <a:t>accomplissant de manière durable toutes les fonctions d'une entité économique autonome</a:t>
            </a:r>
            <a:r>
              <a:rPr lang="nl-NL" dirty="0" smtClean="0"/>
              <a:t>)</a:t>
            </a:r>
            <a:endParaRPr lang="nl-NL" dirty="0"/>
          </a:p>
          <a:p>
            <a:pPr lvl="2"/>
            <a:r>
              <a:rPr lang="nl-NL" dirty="0"/>
              <a:t>Pooling research and development capacities (cooperative </a:t>
            </a:r>
            <a:r>
              <a:rPr lang="nl-NL" dirty="0" smtClean="0"/>
              <a:t>JV – </a:t>
            </a:r>
            <a:r>
              <a:rPr lang="nl-NL" i="1" dirty="0" smtClean="0"/>
              <a:t>entreprise commune ayant </a:t>
            </a:r>
            <a:r>
              <a:rPr lang="fr-FR" i="1" dirty="0" smtClean="0"/>
              <a:t>pour </a:t>
            </a:r>
            <a:r>
              <a:rPr lang="fr-FR" i="1" dirty="0"/>
              <a:t>objet ou pour effet la coordination du comportement concurrentiel d'entreprises qui restent indépendantes</a:t>
            </a:r>
            <a:r>
              <a:rPr lang="nl-NL" dirty="0" smtClean="0"/>
              <a:t>)</a:t>
            </a:r>
            <a:endParaRPr lang="nl-NL" dirty="0"/>
          </a:p>
          <a:p>
            <a:pPr lvl="2"/>
            <a:r>
              <a:rPr lang="nl-NL" dirty="0" err="1"/>
              <a:t>Jointly</a:t>
            </a:r>
            <a:r>
              <a:rPr lang="nl-NL" dirty="0"/>
              <a:t> </a:t>
            </a:r>
            <a:r>
              <a:rPr lang="nl-NL" dirty="0" err="1"/>
              <a:t>creating</a:t>
            </a:r>
            <a:r>
              <a:rPr lang="nl-NL" dirty="0"/>
              <a:t> a </a:t>
            </a:r>
            <a:r>
              <a:rPr lang="nl-NL" dirty="0" err="1"/>
              <a:t>completely</a:t>
            </a:r>
            <a:r>
              <a:rPr lang="nl-NL" dirty="0"/>
              <a:t> new product (</a:t>
            </a:r>
            <a:r>
              <a:rPr lang="nl-NL" dirty="0" err="1"/>
              <a:t>concentrative</a:t>
            </a:r>
            <a:r>
              <a:rPr lang="nl-NL" dirty="0"/>
              <a:t> JV)</a:t>
            </a:r>
          </a:p>
          <a:p>
            <a:pPr lvl="1"/>
            <a:r>
              <a:rPr lang="nl-NL" dirty="0" smtClean="0"/>
              <a:t>All those joint </a:t>
            </a:r>
            <a:r>
              <a:rPr lang="nl-NL" dirty="0"/>
              <a:t>ventures recognisable as a separate economic entity are </a:t>
            </a:r>
            <a:r>
              <a:rPr lang="nl-NL" dirty="0" smtClean="0"/>
              <a:t>deemed to be concentrations</a:t>
            </a:r>
          </a:p>
          <a:p>
            <a:pPr lvl="2"/>
            <a:r>
              <a:rPr lang="nl-NL" dirty="0" smtClean="0"/>
              <a:t>Notification </a:t>
            </a:r>
            <a:r>
              <a:rPr lang="nl-NL" dirty="0" err="1" smtClean="0"/>
              <a:t>obligation</a:t>
            </a:r>
            <a:r>
              <a:rPr lang="nl-NL" dirty="0" smtClean="0"/>
              <a:t> </a:t>
            </a:r>
            <a:r>
              <a:rPr lang="nl-NL" dirty="0" err="1" smtClean="0"/>
              <a:t>under</a:t>
            </a:r>
            <a:r>
              <a:rPr lang="nl-NL" dirty="0" smtClean="0"/>
              <a:t> Reg. 139/2004</a:t>
            </a:r>
          </a:p>
          <a:p>
            <a:pPr lvl="2"/>
            <a:r>
              <a:rPr lang="nl-NL" dirty="0" err="1" smtClean="0"/>
              <a:t>If</a:t>
            </a:r>
            <a:r>
              <a:rPr lang="nl-NL" dirty="0" smtClean="0"/>
              <a:t> </a:t>
            </a:r>
            <a:r>
              <a:rPr lang="nl-NL" dirty="0" err="1" smtClean="0"/>
              <a:t>concentrative</a:t>
            </a:r>
            <a:r>
              <a:rPr lang="nl-NL" dirty="0" smtClean="0"/>
              <a:t>, assessment on the basis of Art. 2 Reg.</a:t>
            </a:r>
          </a:p>
          <a:p>
            <a:pPr lvl="2"/>
            <a:r>
              <a:rPr lang="nl-NL" dirty="0" smtClean="0"/>
              <a:t>If cooperative, assessment on the basis of Article 101 TFEU, including exception in 101(3)</a:t>
            </a:r>
          </a:p>
          <a:p>
            <a:pPr marL="685800" lvl="2" indent="0">
              <a:buNone/>
            </a:pPr>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219</a:t>
            </a:fld>
            <a:endParaRPr lang="en-GB"/>
          </a:p>
        </p:txBody>
      </p:sp>
    </p:spTree>
    <p:extLst>
      <p:ext uri="{BB962C8B-B14F-4D97-AF65-F5344CB8AC3E}">
        <p14:creationId xmlns:p14="http://schemas.microsoft.com/office/powerpoint/2010/main" val="2946080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nl-NL" altLang="nl-NL" smtClean="0"/>
              <a:t>EU Competition Law</a:t>
            </a:r>
          </a:p>
        </p:txBody>
      </p:sp>
      <p:sp>
        <p:nvSpPr>
          <p:cNvPr id="16387" name="Content Placeholder 2"/>
          <p:cNvSpPr>
            <a:spLocks noGrp="1"/>
          </p:cNvSpPr>
          <p:nvPr>
            <p:ph idx="1"/>
          </p:nvPr>
        </p:nvSpPr>
        <p:spPr/>
        <p:txBody>
          <a:bodyPr/>
          <a:lstStyle/>
          <a:p>
            <a:pPr lvl="1" eaLnBrk="1" hangingPunct="1"/>
            <a:r>
              <a:rPr lang="nl-NL" altLang="nl-NL" dirty="0" smtClean="0"/>
              <a:t>Article 102 TFEU: prohibition of abuse of a dominant economic position</a:t>
            </a:r>
          </a:p>
          <a:p>
            <a:pPr lvl="2" eaLnBrk="1" hangingPunct="1"/>
            <a:r>
              <a:rPr lang="nl-NL" altLang="nl-NL" dirty="0" smtClean="0">
                <a:latin typeface="Arial" panose="020B0604020202020204" pitchFamily="34" charset="0"/>
              </a:rPr>
              <a:t>Unilateral behaviour: one business</a:t>
            </a:r>
          </a:p>
          <a:p>
            <a:pPr lvl="2" eaLnBrk="1" hangingPunct="1"/>
            <a:r>
              <a:rPr lang="nl-NL" altLang="nl-NL" dirty="0" smtClean="0">
                <a:latin typeface="Arial" panose="020B0604020202020204" pitchFamily="34" charset="0"/>
              </a:rPr>
              <a:t>Fines can be imposed</a:t>
            </a:r>
          </a:p>
          <a:p>
            <a:pPr lvl="2" eaLnBrk="1" hangingPunct="1"/>
            <a:r>
              <a:rPr lang="nl-NL" altLang="nl-NL" dirty="0" smtClean="0">
                <a:latin typeface="Arial" panose="020B0604020202020204" pitchFamily="34" charset="0"/>
              </a:rPr>
              <a:t>Prohibition unless objectively justified</a:t>
            </a:r>
          </a:p>
          <a:p>
            <a:pPr lvl="1" eaLnBrk="1" hangingPunct="1"/>
            <a:endParaRPr lang="nl-NL" altLang="nl-NL" dirty="0" smtClean="0"/>
          </a:p>
          <a:p>
            <a:pPr lvl="1" eaLnBrk="1" hangingPunct="1"/>
            <a:r>
              <a:rPr lang="nl-NL" altLang="nl-NL" dirty="0" smtClean="0"/>
              <a:t>Concentration Control (Regulation 139/2004): obligatory notification of intended structural changes in market</a:t>
            </a:r>
          </a:p>
          <a:p>
            <a:pPr lvl="2" eaLnBrk="1" hangingPunct="1"/>
            <a:r>
              <a:rPr lang="nl-NL" altLang="nl-NL" dirty="0" smtClean="0">
                <a:latin typeface="Arial" panose="020B0604020202020204" pitchFamily="34" charset="0"/>
              </a:rPr>
              <a:t>Mergers and acquisitions, ‘concentrations’</a:t>
            </a:r>
          </a:p>
          <a:p>
            <a:pPr lvl="2" eaLnBrk="1" hangingPunct="1"/>
            <a:r>
              <a:rPr lang="nl-NL" altLang="nl-NL" dirty="0" smtClean="0">
                <a:latin typeface="Arial" panose="020B0604020202020204" pitchFamily="34" charset="0"/>
              </a:rPr>
              <a:t>European Commission assessment</a:t>
            </a:r>
          </a:p>
        </p:txBody>
      </p:sp>
      <p:sp>
        <p:nvSpPr>
          <p:cNvPr id="2" name="Slide Number Placeholder 1"/>
          <p:cNvSpPr>
            <a:spLocks noGrp="1"/>
          </p:cNvSpPr>
          <p:nvPr>
            <p:ph type="sldNum" sz="quarter" idx="12"/>
          </p:nvPr>
        </p:nvSpPr>
        <p:spPr/>
        <p:txBody>
          <a:bodyPr/>
          <a:lstStyle/>
          <a:p>
            <a:fld id="{FE9A9529-9AF4-4E30-B728-268296170A83}" type="slidenum">
              <a:rPr lang="en-GB" smtClean="0"/>
              <a:t>22</a:t>
            </a:fld>
            <a:endParaRPr lang="en-GB"/>
          </a:p>
        </p:txBody>
      </p:sp>
    </p:spTree>
    <p:extLst>
      <p:ext uri="{BB962C8B-B14F-4D97-AF65-F5344CB8AC3E}">
        <p14:creationId xmlns:p14="http://schemas.microsoft.com/office/powerpoint/2010/main" val="210919826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EU </a:t>
            </a:r>
            <a:r>
              <a:rPr lang="nl-NL" dirty="0" err="1" smtClean="0"/>
              <a:t>dimension</a:t>
            </a:r>
            <a:endParaRPr lang="nl-NL" dirty="0"/>
          </a:p>
        </p:txBody>
      </p:sp>
      <p:sp>
        <p:nvSpPr>
          <p:cNvPr id="3" name="Content Placeholder 2"/>
          <p:cNvSpPr>
            <a:spLocks noGrp="1"/>
          </p:cNvSpPr>
          <p:nvPr>
            <p:ph idx="1"/>
          </p:nvPr>
        </p:nvSpPr>
        <p:spPr/>
        <p:txBody>
          <a:bodyPr/>
          <a:lstStyle/>
          <a:p>
            <a:r>
              <a:rPr lang="nl-NL" dirty="0" err="1" smtClean="0"/>
              <a:t>Quantitative</a:t>
            </a:r>
            <a:r>
              <a:rPr lang="nl-NL" dirty="0" smtClean="0"/>
              <a:t> </a:t>
            </a:r>
            <a:r>
              <a:rPr lang="nl-NL" dirty="0" err="1" smtClean="0"/>
              <a:t>thresholds</a:t>
            </a:r>
            <a:r>
              <a:rPr lang="nl-NL" dirty="0" smtClean="0"/>
              <a:t> to </a:t>
            </a:r>
            <a:r>
              <a:rPr lang="nl-NL" dirty="0" err="1" smtClean="0"/>
              <a:t>determine</a:t>
            </a:r>
            <a:r>
              <a:rPr lang="nl-NL" dirty="0" smtClean="0"/>
              <a:t> </a:t>
            </a:r>
            <a:r>
              <a:rPr lang="nl-NL" dirty="0" err="1" smtClean="0"/>
              <a:t>whether</a:t>
            </a:r>
            <a:r>
              <a:rPr lang="nl-NL" dirty="0" smtClean="0"/>
              <a:t> Reg. 139/2004 </a:t>
            </a:r>
            <a:r>
              <a:rPr lang="nl-NL" dirty="0" err="1" smtClean="0"/>
              <a:t>applies</a:t>
            </a:r>
            <a:endParaRPr lang="nl-NL" dirty="0" smtClean="0"/>
          </a:p>
          <a:p>
            <a:r>
              <a:rPr lang="nl-NL" dirty="0" err="1" smtClean="0"/>
              <a:t>Two</a:t>
            </a:r>
            <a:r>
              <a:rPr lang="nl-NL" dirty="0" smtClean="0"/>
              <a:t> sets of criteria</a:t>
            </a:r>
          </a:p>
          <a:p>
            <a:pPr lvl="1"/>
            <a:r>
              <a:rPr lang="nl-NL" dirty="0" smtClean="0"/>
              <a:t>First set:</a:t>
            </a:r>
          </a:p>
          <a:p>
            <a:pPr lvl="2"/>
            <a:r>
              <a:rPr lang="en-US" dirty="0"/>
              <a:t>(a) the combined aggregate </a:t>
            </a:r>
            <a:r>
              <a:rPr lang="en-US" u="sng" dirty="0"/>
              <a:t>worldwide turnover </a:t>
            </a:r>
            <a:r>
              <a:rPr lang="en-US" dirty="0"/>
              <a:t>of all </a:t>
            </a:r>
            <a:r>
              <a:rPr lang="en-US" dirty="0" smtClean="0"/>
              <a:t>the undertakings </a:t>
            </a:r>
            <a:r>
              <a:rPr lang="en-US" dirty="0"/>
              <a:t>concerned is more than EUR </a:t>
            </a:r>
            <a:r>
              <a:rPr lang="en-US" dirty="0" smtClean="0"/>
              <a:t>5000 </a:t>
            </a:r>
            <a:r>
              <a:rPr lang="en-US" dirty="0"/>
              <a:t>million;</a:t>
            </a:r>
          </a:p>
          <a:p>
            <a:pPr lvl="2"/>
            <a:r>
              <a:rPr lang="en-US" dirty="0" smtClean="0"/>
              <a:t>(b</a:t>
            </a:r>
            <a:r>
              <a:rPr lang="en-US" dirty="0"/>
              <a:t>) the aggregate </a:t>
            </a:r>
            <a:r>
              <a:rPr lang="en-US" u="sng" dirty="0" smtClean="0"/>
              <a:t>EU-wide </a:t>
            </a:r>
            <a:r>
              <a:rPr lang="en-US" u="sng" dirty="0"/>
              <a:t>turnover </a:t>
            </a:r>
            <a:r>
              <a:rPr lang="en-US" dirty="0"/>
              <a:t>of each of at </a:t>
            </a:r>
            <a:r>
              <a:rPr lang="en-US" dirty="0" smtClean="0"/>
              <a:t>least two </a:t>
            </a:r>
            <a:r>
              <a:rPr lang="en-US" dirty="0"/>
              <a:t>of the undertakings concerned is more than EUR </a:t>
            </a:r>
            <a:r>
              <a:rPr lang="en-US" dirty="0" smtClean="0"/>
              <a:t>250 </a:t>
            </a:r>
            <a:r>
              <a:rPr lang="nl-NL" dirty="0" smtClean="0"/>
              <a:t>million, </a:t>
            </a:r>
            <a:r>
              <a:rPr lang="en-US" i="1" dirty="0" smtClean="0"/>
              <a:t>unless </a:t>
            </a:r>
            <a:r>
              <a:rPr lang="en-US" i="1" dirty="0"/>
              <a:t>each of the undertakings concerned achieves more </a:t>
            </a:r>
            <a:r>
              <a:rPr lang="en-US" i="1" dirty="0" smtClean="0"/>
              <a:t>than two-thirds </a:t>
            </a:r>
            <a:r>
              <a:rPr lang="en-US" i="1" dirty="0"/>
              <a:t>of its aggregate </a:t>
            </a:r>
            <a:r>
              <a:rPr lang="en-US" i="1" dirty="0" smtClean="0"/>
              <a:t>EU-wide turnover within one </a:t>
            </a:r>
            <a:r>
              <a:rPr lang="en-US" i="1" dirty="0"/>
              <a:t>and the same Member State</a:t>
            </a:r>
            <a:endParaRPr lang="nl-NL" i="1" dirty="0"/>
          </a:p>
        </p:txBody>
      </p:sp>
      <p:sp>
        <p:nvSpPr>
          <p:cNvPr id="4" name="Slide Number Placeholder 3"/>
          <p:cNvSpPr>
            <a:spLocks noGrp="1"/>
          </p:cNvSpPr>
          <p:nvPr>
            <p:ph type="sldNum" sz="quarter" idx="12"/>
          </p:nvPr>
        </p:nvSpPr>
        <p:spPr/>
        <p:txBody>
          <a:bodyPr/>
          <a:lstStyle/>
          <a:p>
            <a:fld id="{AEC9B8C3-EF95-4530-80D0-23BABA964F2E}" type="slidenum">
              <a:rPr lang="en-GB" smtClean="0"/>
              <a:t>220</a:t>
            </a:fld>
            <a:endParaRPr lang="en-GB"/>
          </a:p>
        </p:txBody>
      </p:sp>
    </p:spTree>
    <p:extLst>
      <p:ext uri="{BB962C8B-B14F-4D97-AF65-F5344CB8AC3E}">
        <p14:creationId xmlns:p14="http://schemas.microsoft.com/office/powerpoint/2010/main" val="252239905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EU </a:t>
            </a:r>
            <a:r>
              <a:rPr lang="nl-NL" dirty="0" err="1" smtClean="0"/>
              <a:t>dimension</a:t>
            </a:r>
            <a:endParaRPr lang="nl-NL" dirty="0"/>
          </a:p>
        </p:txBody>
      </p:sp>
      <p:sp>
        <p:nvSpPr>
          <p:cNvPr id="3" name="Content Placeholder 2"/>
          <p:cNvSpPr>
            <a:spLocks noGrp="1"/>
          </p:cNvSpPr>
          <p:nvPr>
            <p:ph idx="1"/>
          </p:nvPr>
        </p:nvSpPr>
        <p:spPr/>
        <p:txBody>
          <a:bodyPr>
            <a:normAutofit/>
          </a:bodyPr>
          <a:lstStyle/>
          <a:p>
            <a:r>
              <a:rPr lang="nl-NL" dirty="0" smtClean="0"/>
              <a:t>Second set</a:t>
            </a:r>
          </a:p>
          <a:p>
            <a:r>
              <a:rPr lang="nl-NL" sz="1650" dirty="0"/>
              <a:t>(</a:t>
            </a:r>
            <a:r>
              <a:rPr lang="en-US" sz="1650" dirty="0"/>
              <a:t>a) the combined aggregate </a:t>
            </a:r>
            <a:r>
              <a:rPr lang="en-US" sz="1650" u="sng" dirty="0"/>
              <a:t>worldwide</a:t>
            </a:r>
            <a:r>
              <a:rPr lang="en-US" sz="1650" dirty="0"/>
              <a:t> turnover of all the undertakings concerned is more than EUR 2 500 million;</a:t>
            </a:r>
          </a:p>
          <a:p>
            <a:r>
              <a:rPr lang="en-US" sz="1650" dirty="0"/>
              <a:t>(d) (</a:t>
            </a:r>
            <a:r>
              <a:rPr lang="en-US" sz="1650" b="1" dirty="0"/>
              <a:t>!!</a:t>
            </a:r>
            <a:r>
              <a:rPr lang="en-US" sz="1650" dirty="0"/>
              <a:t>) the aggregate </a:t>
            </a:r>
            <a:r>
              <a:rPr lang="en-US" sz="1650" u="sng" dirty="0"/>
              <a:t>EU-wide turnover </a:t>
            </a:r>
            <a:r>
              <a:rPr lang="en-US" sz="1650" dirty="0"/>
              <a:t>of each of at least two of the undertakings concerned is more than EUR 100 </a:t>
            </a:r>
            <a:r>
              <a:rPr lang="nl-NL" sz="1650" dirty="0"/>
              <a:t>million,</a:t>
            </a:r>
          </a:p>
          <a:p>
            <a:r>
              <a:rPr lang="en-US" sz="1650" i="1" dirty="0"/>
              <a:t>unless each of the undertakings concerned achieves more than two-thirds of its aggregate EU-wide turnover within one and the same Member State.</a:t>
            </a:r>
            <a:endParaRPr lang="nl-NL" sz="1650" i="1" dirty="0"/>
          </a:p>
          <a:p>
            <a:r>
              <a:rPr lang="en-US" sz="1650" dirty="0"/>
              <a:t>(b) in each of at least three Member States, the combined aggregate turnover of all the undertakings concerned is more than EUR 100 million </a:t>
            </a:r>
            <a:r>
              <a:rPr lang="en-US" sz="1650" b="1" dirty="0"/>
              <a:t>(combined turnover per Member State</a:t>
            </a:r>
            <a:r>
              <a:rPr lang="en-US" sz="1650" dirty="0"/>
              <a:t>)</a:t>
            </a:r>
            <a:r>
              <a:rPr lang="en-US" sz="1650" b="1" dirty="0"/>
              <a:t>;</a:t>
            </a:r>
          </a:p>
          <a:p>
            <a:r>
              <a:rPr lang="en-US" sz="1650" dirty="0"/>
              <a:t>(c) in each of at least three Member States included for the purpose of point (b), the aggregate turnover of each of at least two of the undertakings concerned is more than </a:t>
            </a:r>
            <a:r>
              <a:rPr lang="nl-NL" sz="1650" dirty="0"/>
              <a:t>EUR 25 million (</a:t>
            </a:r>
            <a:r>
              <a:rPr lang="nl-NL" sz="1650" b="1" dirty="0"/>
              <a:t>turnover per </a:t>
            </a:r>
            <a:r>
              <a:rPr lang="nl-NL" sz="1650" b="1" dirty="0" err="1"/>
              <a:t>undertaking</a:t>
            </a:r>
            <a:r>
              <a:rPr lang="nl-NL" sz="1650" b="1" dirty="0"/>
              <a:t> per Member State</a:t>
            </a:r>
            <a:r>
              <a:rPr lang="nl-NL" sz="1650" dirty="0"/>
              <a:t>)</a:t>
            </a:r>
          </a:p>
        </p:txBody>
      </p:sp>
      <p:sp>
        <p:nvSpPr>
          <p:cNvPr id="4" name="Slide Number Placeholder 3"/>
          <p:cNvSpPr>
            <a:spLocks noGrp="1"/>
          </p:cNvSpPr>
          <p:nvPr>
            <p:ph type="sldNum" sz="quarter" idx="12"/>
          </p:nvPr>
        </p:nvSpPr>
        <p:spPr/>
        <p:txBody>
          <a:bodyPr/>
          <a:lstStyle/>
          <a:p>
            <a:fld id="{AEC9B8C3-EF95-4530-80D0-23BABA964F2E}" type="slidenum">
              <a:rPr lang="en-GB" smtClean="0"/>
              <a:t>221</a:t>
            </a:fld>
            <a:endParaRPr lang="en-GB"/>
          </a:p>
        </p:txBody>
      </p:sp>
    </p:spTree>
    <p:extLst>
      <p:ext uri="{BB962C8B-B14F-4D97-AF65-F5344CB8AC3E}">
        <p14:creationId xmlns:p14="http://schemas.microsoft.com/office/powerpoint/2010/main" val="139376179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Overview</a:t>
            </a:r>
            <a:endParaRPr lang="nl-NL" dirty="0"/>
          </a:p>
        </p:txBody>
      </p:sp>
      <p:sp>
        <p:nvSpPr>
          <p:cNvPr id="3" name="Content Placeholder 2"/>
          <p:cNvSpPr>
            <a:spLocks noGrp="1"/>
          </p:cNvSpPr>
          <p:nvPr>
            <p:ph idx="1"/>
          </p:nvPr>
        </p:nvSpPr>
        <p:spPr/>
        <p:txBody>
          <a:bodyPr>
            <a:normAutofit lnSpcReduction="10000"/>
          </a:bodyPr>
          <a:lstStyle/>
          <a:p>
            <a:r>
              <a:rPr lang="nl-NL" dirty="0" smtClean="0"/>
              <a:t>A </a:t>
            </a:r>
            <a:r>
              <a:rPr lang="nl-NL" dirty="0" err="1" smtClean="0"/>
              <a:t>specific</a:t>
            </a:r>
            <a:r>
              <a:rPr lang="nl-NL" dirty="0" smtClean="0"/>
              <a:t> </a:t>
            </a:r>
            <a:r>
              <a:rPr lang="nl-NL" dirty="0" err="1" smtClean="0"/>
              <a:t>merger</a:t>
            </a:r>
            <a:r>
              <a:rPr lang="nl-NL" dirty="0" smtClean="0"/>
              <a:t> regime in the EU</a:t>
            </a:r>
            <a:endParaRPr lang="nl-NL" dirty="0"/>
          </a:p>
          <a:p>
            <a:endParaRPr lang="nl-NL" dirty="0" smtClean="0"/>
          </a:p>
          <a:p>
            <a:r>
              <a:rPr lang="nl-NL" dirty="0" err="1" smtClean="0"/>
              <a:t>Jurisdictional</a:t>
            </a:r>
            <a:r>
              <a:rPr lang="nl-NL" dirty="0" smtClean="0"/>
              <a:t> </a:t>
            </a:r>
            <a:r>
              <a:rPr lang="nl-NL" dirty="0" err="1" smtClean="0"/>
              <a:t>requirements</a:t>
            </a:r>
            <a:endParaRPr lang="nl-NL" dirty="0" smtClean="0"/>
          </a:p>
          <a:p>
            <a:endParaRPr lang="nl-NL" dirty="0" smtClean="0"/>
          </a:p>
          <a:p>
            <a:r>
              <a:rPr lang="nl-NL" dirty="0" err="1" smtClean="0">
                <a:solidFill>
                  <a:srgbClr val="FF0000"/>
                </a:solidFill>
              </a:rPr>
              <a:t>Procedural</a:t>
            </a:r>
            <a:r>
              <a:rPr lang="nl-NL" dirty="0" smtClean="0">
                <a:solidFill>
                  <a:srgbClr val="FF0000"/>
                </a:solidFill>
              </a:rPr>
              <a:t> </a:t>
            </a:r>
            <a:r>
              <a:rPr lang="nl-NL" dirty="0" err="1" smtClean="0">
                <a:solidFill>
                  <a:srgbClr val="FF0000"/>
                </a:solidFill>
              </a:rPr>
              <a:t>requirements</a:t>
            </a:r>
            <a:endParaRPr lang="nl-NL" dirty="0" smtClean="0">
              <a:solidFill>
                <a:srgbClr val="FF0000"/>
              </a:solidFill>
            </a:endParaRPr>
          </a:p>
          <a:p>
            <a:endParaRPr lang="nl-NL" dirty="0" smtClean="0"/>
          </a:p>
          <a:p>
            <a:r>
              <a:rPr lang="nl-NL" dirty="0" err="1" smtClean="0"/>
              <a:t>Substantive</a:t>
            </a:r>
            <a:r>
              <a:rPr lang="nl-NL" dirty="0" smtClean="0"/>
              <a:t> assessment</a:t>
            </a:r>
          </a:p>
          <a:p>
            <a:endParaRPr lang="nl-NL" dirty="0" smtClean="0"/>
          </a:p>
          <a:p>
            <a:r>
              <a:rPr lang="nl-NL" dirty="0" err="1" smtClean="0"/>
              <a:t>Judicial</a:t>
            </a:r>
            <a:r>
              <a:rPr lang="nl-NL" dirty="0" smtClean="0"/>
              <a:t> review</a:t>
            </a:r>
          </a:p>
          <a:p>
            <a:pPr lvl="1"/>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222</a:t>
            </a:fld>
            <a:endParaRPr lang="en-GB"/>
          </a:p>
        </p:txBody>
      </p:sp>
    </p:spTree>
    <p:extLst>
      <p:ext uri="{BB962C8B-B14F-4D97-AF65-F5344CB8AC3E}">
        <p14:creationId xmlns:p14="http://schemas.microsoft.com/office/powerpoint/2010/main" val="354771697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Concentration</a:t>
            </a:r>
            <a:r>
              <a:rPr lang="nl-NL" dirty="0" smtClean="0"/>
              <a:t> control procedure</a:t>
            </a:r>
            <a:endParaRPr lang="nl-NL" dirty="0"/>
          </a:p>
        </p:txBody>
      </p:sp>
      <p:sp>
        <p:nvSpPr>
          <p:cNvPr id="3" name="Content Placeholder 2"/>
          <p:cNvSpPr>
            <a:spLocks noGrp="1"/>
          </p:cNvSpPr>
          <p:nvPr>
            <p:ph idx="1"/>
          </p:nvPr>
        </p:nvSpPr>
        <p:spPr/>
        <p:txBody>
          <a:bodyPr/>
          <a:lstStyle/>
          <a:p>
            <a:r>
              <a:rPr lang="nl-NL" dirty="0" err="1" smtClean="0"/>
              <a:t>If</a:t>
            </a:r>
            <a:r>
              <a:rPr lang="nl-NL" dirty="0" smtClean="0"/>
              <a:t> </a:t>
            </a:r>
            <a:r>
              <a:rPr lang="nl-NL" dirty="0" err="1" smtClean="0"/>
              <a:t>concentration</a:t>
            </a:r>
            <a:r>
              <a:rPr lang="nl-NL" dirty="0" smtClean="0"/>
              <a:t> </a:t>
            </a:r>
            <a:r>
              <a:rPr lang="nl-NL" dirty="0" err="1" smtClean="0"/>
              <a:t>with</a:t>
            </a:r>
            <a:r>
              <a:rPr lang="nl-NL" dirty="0" smtClean="0"/>
              <a:t> </a:t>
            </a:r>
            <a:r>
              <a:rPr lang="nl-NL" dirty="0" err="1" smtClean="0"/>
              <a:t>an</a:t>
            </a:r>
            <a:r>
              <a:rPr lang="nl-NL" dirty="0" smtClean="0"/>
              <a:t> EU </a:t>
            </a:r>
            <a:r>
              <a:rPr lang="nl-NL" dirty="0" err="1" smtClean="0"/>
              <a:t>dimension</a:t>
            </a:r>
            <a:endParaRPr lang="nl-NL" dirty="0" smtClean="0"/>
          </a:p>
          <a:p>
            <a:pPr lvl="1"/>
            <a:r>
              <a:rPr lang="nl-NL" dirty="0" err="1" smtClean="0"/>
              <a:t>Obligation</a:t>
            </a:r>
            <a:r>
              <a:rPr lang="nl-NL" dirty="0" smtClean="0"/>
              <a:t> to </a:t>
            </a:r>
            <a:r>
              <a:rPr lang="nl-NL" dirty="0" err="1" smtClean="0"/>
              <a:t>notify</a:t>
            </a:r>
            <a:endParaRPr lang="nl-NL" dirty="0" smtClean="0"/>
          </a:p>
          <a:p>
            <a:pPr lvl="1"/>
            <a:r>
              <a:rPr lang="nl-NL" dirty="0" err="1"/>
              <a:t>Obligation</a:t>
            </a:r>
            <a:r>
              <a:rPr lang="nl-NL" dirty="0"/>
              <a:t> to </a:t>
            </a:r>
            <a:r>
              <a:rPr lang="nl-NL" dirty="0" err="1"/>
              <a:t>refrain</a:t>
            </a:r>
            <a:r>
              <a:rPr lang="nl-NL" dirty="0"/>
              <a:t> from </a:t>
            </a:r>
            <a:r>
              <a:rPr lang="nl-NL" dirty="0" err="1"/>
              <a:t>implementing</a:t>
            </a:r>
            <a:r>
              <a:rPr lang="nl-NL" dirty="0"/>
              <a:t> </a:t>
            </a:r>
            <a:r>
              <a:rPr lang="nl-NL" dirty="0" err="1"/>
              <a:t>concentration</a:t>
            </a:r>
            <a:r>
              <a:rPr lang="nl-NL" dirty="0"/>
              <a:t> </a:t>
            </a:r>
            <a:r>
              <a:rPr lang="nl-NL" dirty="0" err="1"/>
              <a:t>until</a:t>
            </a:r>
            <a:r>
              <a:rPr lang="nl-NL" dirty="0"/>
              <a:t> </a:t>
            </a:r>
            <a:r>
              <a:rPr lang="nl-NL" dirty="0" err="1"/>
              <a:t>decision</a:t>
            </a:r>
            <a:r>
              <a:rPr lang="nl-NL" dirty="0"/>
              <a:t> has been taken</a:t>
            </a:r>
          </a:p>
          <a:p>
            <a:pPr lvl="2"/>
            <a:r>
              <a:rPr lang="nl-NL" dirty="0" err="1"/>
              <a:t>Fines</a:t>
            </a:r>
            <a:r>
              <a:rPr lang="nl-NL" dirty="0"/>
              <a:t> or </a:t>
            </a:r>
            <a:r>
              <a:rPr lang="nl-NL" dirty="0" err="1"/>
              <a:t>periodic</a:t>
            </a:r>
            <a:r>
              <a:rPr lang="nl-NL" dirty="0"/>
              <a:t> penalty </a:t>
            </a:r>
            <a:r>
              <a:rPr lang="nl-NL" dirty="0" err="1"/>
              <a:t>payments</a:t>
            </a:r>
            <a:r>
              <a:rPr lang="nl-NL" dirty="0"/>
              <a:t> </a:t>
            </a:r>
            <a:r>
              <a:rPr lang="nl-NL" dirty="0" err="1"/>
              <a:t>can</a:t>
            </a:r>
            <a:r>
              <a:rPr lang="nl-NL" dirty="0"/>
              <a:t> </a:t>
            </a:r>
            <a:r>
              <a:rPr lang="nl-NL" dirty="0" err="1"/>
              <a:t>be</a:t>
            </a:r>
            <a:r>
              <a:rPr lang="nl-NL" dirty="0"/>
              <a:t> </a:t>
            </a:r>
            <a:r>
              <a:rPr lang="nl-NL" dirty="0" err="1"/>
              <a:t>imposed</a:t>
            </a:r>
            <a:endParaRPr lang="nl-NL" dirty="0"/>
          </a:p>
          <a:p>
            <a:r>
              <a:rPr lang="nl-NL" dirty="0" err="1" smtClean="0"/>
              <a:t>Concentration</a:t>
            </a:r>
            <a:r>
              <a:rPr lang="nl-NL" dirty="0" smtClean="0"/>
              <a:t> </a:t>
            </a:r>
            <a:r>
              <a:rPr lang="nl-NL" dirty="0" err="1" smtClean="0"/>
              <a:t>considered</a:t>
            </a:r>
            <a:r>
              <a:rPr lang="nl-NL" dirty="0" smtClean="0"/>
              <a:t> </a:t>
            </a:r>
            <a:r>
              <a:rPr lang="nl-NL" dirty="0" err="1" smtClean="0"/>
              <a:t>approved</a:t>
            </a:r>
            <a:r>
              <a:rPr lang="nl-NL" dirty="0" smtClean="0"/>
              <a:t> </a:t>
            </a:r>
            <a:r>
              <a:rPr lang="nl-NL" dirty="0" err="1" smtClean="0"/>
              <a:t>if</a:t>
            </a:r>
            <a:r>
              <a:rPr lang="nl-NL" dirty="0" smtClean="0"/>
              <a:t> </a:t>
            </a:r>
            <a:r>
              <a:rPr lang="nl-NL" dirty="0" err="1" smtClean="0"/>
              <a:t>Commission</a:t>
            </a:r>
            <a:r>
              <a:rPr lang="nl-NL" dirty="0" smtClean="0"/>
              <a:t> does </a:t>
            </a:r>
            <a:r>
              <a:rPr lang="nl-NL" dirty="0" err="1" smtClean="0"/>
              <a:t>not</a:t>
            </a:r>
            <a:r>
              <a:rPr lang="nl-NL" dirty="0" smtClean="0"/>
              <a:t> </a:t>
            </a:r>
            <a:r>
              <a:rPr lang="nl-NL" dirty="0" err="1" smtClean="0"/>
              <a:t>adopt</a:t>
            </a:r>
            <a:r>
              <a:rPr lang="nl-NL" dirty="0" smtClean="0"/>
              <a:t> </a:t>
            </a:r>
            <a:r>
              <a:rPr lang="nl-NL" dirty="0" err="1" smtClean="0"/>
              <a:t>timely</a:t>
            </a:r>
            <a:r>
              <a:rPr lang="nl-NL" dirty="0" smtClean="0"/>
              <a:t> </a:t>
            </a:r>
            <a:r>
              <a:rPr lang="nl-NL" dirty="0" err="1" smtClean="0"/>
              <a:t>decision</a:t>
            </a:r>
            <a:endParaRPr lang="nl-NL" dirty="0" smtClean="0"/>
          </a:p>
          <a:p>
            <a:pPr lvl="1"/>
            <a:r>
              <a:rPr lang="nl-NL" dirty="0" err="1" smtClean="0"/>
              <a:t>Declaring</a:t>
            </a:r>
            <a:r>
              <a:rPr lang="nl-NL" dirty="0" smtClean="0"/>
              <a:t> </a:t>
            </a:r>
            <a:r>
              <a:rPr lang="nl-NL" dirty="0" err="1" smtClean="0"/>
              <a:t>concentration</a:t>
            </a:r>
            <a:r>
              <a:rPr lang="nl-NL" dirty="0" smtClean="0"/>
              <a:t> compatible</a:t>
            </a:r>
          </a:p>
          <a:p>
            <a:pPr lvl="2"/>
            <a:r>
              <a:rPr lang="nl-NL" dirty="0" err="1" smtClean="0"/>
              <a:t>Imposing</a:t>
            </a:r>
            <a:r>
              <a:rPr lang="nl-NL" dirty="0" smtClean="0"/>
              <a:t> </a:t>
            </a:r>
            <a:r>
              <a:rPr lang="nl-NL" dirty="0" err="1" smtClean="0"/>
              <a:t>structural</a:t>
            </a:r>
            <a:r>
              <a:rPr lang="nl-NL" dirty="0" smtClean="0"/>
              <a:t> and </a:t>
            </a:r>
            <a:r>
              <a:rPr lang="nl-NL" dirty="0" err="1" smtClean="0"/>
              <a:t>behavioural</a:t>
            </a:r>
            <a:r>
              <a:rPr lang="nl-NL" dirty="0" smtClean="0"/>
              <a:t> remedies</a:t>
            </a:r>
          </a:p>
          <a:p>
            <a:pPr lvl="1"/>
            <a:r>
              <a:rPr lang="nl-NL" dirty="0" err="1" smtClean="0"/>
              <a:t>Declaring</a:t>
            </a:r>
            <a:r>
              <a:rPr lang="nl-NL" dirty="0" smtClean="0"/>
              <a:t> </a:t>
            </a:r>
            <a:r>
              <a:rPr lang="nl-NL" dirty="0" err="1" smtClean="0"/>
              <a:t>concentration</a:t>
            </a:r>
            <a:r>
              <a:rPr lang="nl-NL" dirty="0" smtClean="0"/>
              <a:t> </a:t>
            </a:r>
            <a:r>
              <a:rPr lang="nl-NL" dirty="0" err="1" smtClean="0"/>
              <a:t>incompatible</a:t>
            </a:r>
            <a:endParaRPr lang="nl-NL" dirty="0" smtClean="0"/>
          </a:p>
        </p:txBody>
      </p:sp>
      <p:sp>
        <p:nvSpPr>
          <p:cNvPr id="4" name="Slide Number Placeholder 3"/>
          <p:cNvSpPr>
            <a:spLocks noGrp="1"/>
          </p:cNvSpPr>
          <p:nvPr>
            <p:ph type="sldNum" sz="quarter" idx="12"/>
          </p:nvPr>
        </p:nvSpPr>
        <p:spPr/>
        <p:txBody>
          <a:bodyPr/>
          <a:lstStyle/>
          <a:p>
            <a:fld id="{AEC9B8C3-EF95-4530-80D0-23BABA964F2E}" type="slidenum">
              <a:rPr lang="en-GB" smtClean="0"/>
              <a:t>223</a:t>
            </a:fld>
            <a:endParaRPr lang="en-GB"/>
          </a:p>
        </p:txBody>
      </p:sp>
    </p:spTree>
    <p:extLst>
      <p:ext uri="{BB962C8B-B14F-4D97-AF65-F5344CB8AC3E}">
        <p14:creationId xmlns:p14="http://schemas.microsoft.com/office/powerpoint/2010/main" val="22963615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Notification </a:t>
            </a:r>
            <a:r>
              <a:rPr lang="nl-NL" dirty="0" err="1" smtClean="0"/>
              <a:t>obligation</a:t>
            </a:r>
            <a:endParaRPr lang="nl-NL" dirty="0"/>
          </a:p>
        </p:txBody>
      </p:sp>
      <p:sp>
        <p:nvSpPr>
          <p:cNvPr id="3" name="Content Placeholder 2"/>
          <p:cNvSpPr>
            <a:spLocks noGrp="1"/>
          </p:cNvSpPr>
          <p:nvPr>
            <p:ph idx="1"/>
          </p:nvPr>
        </p:nvSpPr>
        <p:spPr/>
        <p:txBody>
          <a:bodyPr>
            <a:normAutofit fontScale="92500" lnSpcReduction="10000"/>
          </a:bodyPr>
          <a:lstStyle/>
          <a:p>
            <a:r>
              <a:rPr lang="nl-NL" dirty="0" err="1"/>
              <a:t>Only</a:t>
            </a:r>
            <a:r>
              <a:rPr lang="nl-NL" dirty="0"/>
              <a:t> </a:t>
            </a:r>
            <a:r>
              <a:rPr lang="nl-NL" dirty="0" err="1"/>
              <a:t>if</a:t>
            </a:r>
            <a:r>
              <a:rPr lang="nl-NL" dirty="0"/>
              <a:t> EU-</a:t>
            </a:r>
            <a:r>
              <a:rPr lang="nl-NL" dirty="0" err="1"/>
              <a:t>dimension</a:t>
            </a:r>
            <a:r>
              <a:rPr lang="nl-NL" dirty="0"/>
              <a:t>!!</a:t>
            </a:r>
          </a:p>
          <a:p>
            <a:r>
              <a:rPr lang="nl-NL" dirty="0"/>
              <a:t>[Pre-</a:t>
            </a:r>
            <a:r>
              <a:rPr lang="nl-NL" dirty="0" err="1"/>
              <a:t>merger</a:t>
            </a:r>
            <a:r>
              <a:rPr lang="nl-NL" dirty="0"/>
              <a:t> </a:t>
            </a:r>
            <a:r>
              <a:rPr lang="nl-NL" dirty="0" err="1"/>
              <a:t>talks</a:t>
            </a:r>
            <a:r>
              <a:rPr lang="nl-NL" dirty="0"/>
              <a:t>]</a:t>
            </a:r>
          </a:p>
          <a:p>
            <a:r>
              <a:rPr lang="nl-NL" dirty="0" err="1"/>
              <a:t>Following</a:t>
            </a:r>
            <a:r>
              <a:rPr lang="nl-NL" dirty="0"/>
              <a:t> </a:t>
            </a:r>
            <a:r>
              <a:rPr lang="nl-NL" dirty="0" err="1"/>
              <a:t>conclusion</a:t>
            </a:r>
            <a:r>
              <a:rPr lang="nl-NL" dirty="0"/>
              <a:t> of </a:t>
            </a:r>
            <a:r>
              <a:rPr lang="nl-NL" dirty="0" err="1"/>
              <a:t>concentration</a:t>
            </a:r>
            <a:r>
              <a:rPr lang="nl-NL" dirty="0"/>
              <a:t> agreement, </a:t>
            </a:r>
            <a:r>
              <a:rPr lang="nl-NL" dirty="0" err="1"/>
              <a:t>announcement</a:t>
            </a:r>
            <a:r>
              <a:rPr lang="nl-NL" dirty="0"/>
              <a:t> of public bid or </a:t>
            </a:r>
            <a:r>
              <a:rPr lang="nl-NL" dirty="0" err="1"/>
              <a:t>acquisition</a:t>
            </a:r>
            <a:r>
              <a:rPr lang="nl-NL" dirty="0"/>
              <a:t> of controlling interest (Art. 4)</a:t>
            </a:r>
          </a:p>
          <a:p>
            <a:r>
              <a:rPr lang="nl-NL" dirty="0"/>
              <a:t>No </a:t>
            </a:r>
            <a:r>
              <a:rPr lang="nl-NL" dirty="0" err="1"/>
              <a:t>implementation</a:t>
            </a:r>
            <a:r>
              <a:rPr lang="nl-NL" dirty="0"/>
              <a:t> of agreement, </a:t>
            </a:r>
            <a:r>
              <a:rPr lang="nl-NL" dirty="0" err="1"/>
              <a:t>unless</a:t>
            </a:r>
            <a:r>
              <a:rPr lang="nl-NL" dirty="0"/>
              <a:t> </a:t>
            </a:r>
            <a:r>
              <a:rPr lang="nl-NL" dirty="0" err="1"/>
              <a:t>derogation</a:t>
            </a:r>
            <a:r>
              <a:rPr lang="nl-NL" dirty="0"/>
              <a:t> (Art. 7)</a:t>
            </a:r>
          </a:p>
          <a:p>
            <a:pPr lvl="1"/>
            <a:r>
              <a:rPr lang="nl-NL" dirty="0"/>
              <a:t>Interim </a:t>
            </a:r>
            <a:r>
              <a:rPr lang="nl-NL" dirty="0" err="1"/>
              <a:t>measures</a:t>
            </a:r>
            <a:r>
              <a:rPr lang="nl-NL" dirty="0"/>
              <a:t>, </a:t>
            </a:r>
            <a:r>
              <a:rPr lang="nl-NL" dirty="0" err="1"/>
              <a:t>fines</a:t>
            </a:r>
            <a:r>
              <a:rPr lang="nl-NL" dirty="0"/>
              <a:t>, </a:t>
            </a:r>
            <a:r>
              <a:rPr lang="nl-NL" dirty="0" err="1"/>
              <a:t>periodic</a:t>
            </a:r>
            <a:r>
              <a:rPr lang="nl-NL" dirty="0"/>
              <a:t> penalty </a:t>
            </a:r>
            <a:r>
              <a:rPr lang="nl-NL" dirty="0" err="1"/>
              <a:t>payments</a:t>
            </a:r>
            <a:endParaRPr lang="nl-NL" dirty="0"/>
          </a:p>
          <a:p>
            <a:r>
              <a:rPr lang="nl-NL" dirty="0" err="1"/>
              <a:t>Only</a:t>
            </a:r>
            <a:r>
              <a:rPr lang="nl-NL" dirty="0"/>
              <a:t> person </a:t>
            </a:r>
            <a:r>
              <a:rPr lang="nl-NL" dirty="0" err="1"/>
              <a:t>acquiring</a:t>
            </a:r>
            <a:r>
              <a:rPr lang="nl-NL" dirty="0"/>
              <a:t> control </a:t>
            </a:r>
            <a:r>
              <a:rPr lang="nl-NL" dirty="0" err="1"/>
              <a:t>needs</a:t>
            </a:r>
            <a:r>
              <a:rPr lang="nl-NL" dirty="0"/>
              <a:t> to </a:t>
            </a:r>
            <a:r>
              <a:rPr lang="nl-NL" dirty="0" err="1"/>
              <a:t>notify</a:t>
            </a:r>
            <a:endParaRPr lang="nl-NL" dirty="0"/>
          </a:p>
          <a:p>
            <a:r>
              <a:rPr lang="nl-NL" dirty="0"/>
              <a:t>In </a:t>
            </a:r>
            <a:r>
              <a:rPr lang="nl-NL" dirty="0" err="1"/>
              <a:t>merger</a:t>
            </a:r>
            <a:r>
              <a:rPr lang="nl-NL" dirty="0"/>
              <a:t> case, </a:t>
            </a:r>
            <a:r>
              <a:rPr lang="nl-NL" dirty="0" err="1"/>
              <a:t>both</a:t>
            </a:r>
            <a:r>
              <a:rPr lang="nl-NL" dirty="0"/>
              <a:t> </a:t>
            </a:r>
            <a:r>
              <a:rPr lang="nl-NL" dirty="0" err="1"/>
              <a:t>merging</a:t>
            </a:r>
            <a:r>
              <a:rPr lang="nl-NL" dirty="0"/>
              <a:t> </a:t>
            </a:r>
            <a:r>
              <a:rPr lang="nl-NL" dirty="0" err="1"/>
              <a:t>parties</a:t>
            </a:r>
            <a:r>
              <a:rPr lang="nl-NL" dirty="0"/>
              <a:t> have to </a:t>
            </a:r>
            <a:r>
              <a:rPr lang="nl-NL" dirty="0" err="1"/>
              <a:t>jointly</a:t>
            </a:r>
            <a:r>
              <a:rPr lang="nl-NL" dirty="0"/>
              <a:t> </a:t>
            </a:r>
            <a:r>
              <a:rPr lang="nl-NL" dirty="0" err="1"/>
              <a:t>notify</a:t>
            </a:r>
            <a:r>
              <a:rPr lang="nl-NL" dirty="0"/>
              <a:t> the </a:t>
            </a:r>
            <a:r>
              <a:rPr lang="nl-NL" dirty="0" err="1"/>
              <a:t>Commission</a:t>
            </a:r>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224</a:t>
            </a:fld>
            <a:endParaRPr lang="en-GB"/>
          </a:p>
        </p:txBody>
      </p:sp>
    </p:spTree>
    <p:extLst>
      <p:ext uri="{BB962C8B-B14F-4D97-AF65-F5344CB8AC3E}">
        <p14:creationId xmlns:p14="http://schemas.microsoft.com/office/powerpoint/2010/main" val="29424875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Pre-</a:t>
            </a:r>
            <a:r>
              <a:rPr lang="nl-NL" dirty="0" err="1" smtClean="0"/>
              <a:t>notification</a:t>
            </a:r>
            <a:r>
              <a:rPr lang="nl-NL" dirty="0" smtClean="0"/>
              <a:t> </a:t>
            </a:r>
            <a:r>
              <a:rPr lang="nl-NL" dirty="0" err="1" smtClean="0"/>
              <a:t>referral</a:t>
            </a:r>
            <a:endParaRPr lang="nl-NL" dirty="0"/>
          </a:p>
        </p:txBody>
      </p:sp>
      <p:sp>
        <p:nvSpPr>
          <p:cNvPr id="3" name="Content Placeholder 2"/>
          <p:cNvSpPr>
            <a:spLocks noGrp="1"/>
          </p:cNvSpPr>
          <p:nvPr>
            <p:ph idx="1"/>
          </p:nvPr>
        </p:nvSpPr>
        <p:spPr/>
        <p:txBody>
          <a:bodyPr>
            <a:normAutofit/>
          </a:bodyPr>
          <a:lstStyle/>
          <a:p>
            <a:r>
              <a:rPr lang="nl-NL" dirty="0" smtClean="0"/>
              <a:t>Article 4(4) CCR: </a:t>
            </a:r>
            <a:r>
              <a:rPr lang="nl-NL" dirty="0" err="1" smtClean="0"/>
              <a:t>parties</a:t>
            </a:r>
            <a:r>
              <a:rPr lang="nl-NL" dirty="0" smtClean="0"/>
              <a:t> prior to </a:t>
            </a:r>
            <a:r>
              <a:rPr lang="nl-NL" dirty="0" err="1" smtClean="0"/>
              <a:t>notifying</a:t>
            </a:r>
            <a:r>
              <a:rPr lang="nl-NL" dirty="0" smtClean="0"/>
              <a:t> </a:t>
            </a:r>
            <a:r>
              <a:rPr lang="nl-NL" dirty="0" err="1" smtClean="0"/>
              <a:t>Commission</a:t>
            </a:r>
            <a:endParaRPr lang="nl-NL" dirty="0" smtClean="0"/>
          </a:p>
          <a:p>
            <a:pPr lvl="1"/>
            <a:r>
              <a:rPr lang="en-US" sz="1500" dirty="0"/>
              <a:t>‘the concentration may significantly affect competition in a market within a Member State which presents all the characteristics of a distinct market and should therefore be examined, in whole or in part, by that Member State’</a:t>
            </a:r>
          </a:p>
          <a:p>
            <a:pPr lvl="1"/>
            <a:r>
              <a:rPr lang="en-US" sz="1500" dirty="0"/>
              <a:t>Member State concerned has to (implicitly) agree within 15 days</a:t>
            </a:r>
          </a:p>
          <a:p>
            <a:pPr lvl="1"/>
            <a:r>
              <a:rPr lang="en-US" sz="1500" dirty="0"/>
              <a:t>Commission may adopt referral decision</a:t>
            </a:r>
          </a:p>
          <a:p>
            <a:pPr lvl="1"/>
            <a:r>
              <a:rPr lang="en-US" sz="1500" dirty="0"/>
              <a:t>25 working days in total</a:t>
            </a:r>
            <a:endParaRPr lang="nl-NL" sz="1500" dirty="0"/>
          </a:p>
          <a:p>
            <a:r>
              <a:rPr lang="nl-NL" dirty="0" smtClean="0"/>
              <a:t>Article 4(5) CCR: </a:t>
            </a:r>
            <a:r>
              <a:rPr lang="nl-NL" dirty="0" err="1" smtClean="0"/>
              <a:t>if</a:t>
            </a:r>
            <a:r>
              <a:rPr lang="nl-NL" dirty="0" smtClean="0"/>
              <a:t> no EU </a:t>
            </a:r>
            <a:r>
              <a:rPr lang="nl-NL" dirty="0" err="1" smtClean="0"/>
              <a:t>dimension</a:t>
            </a:r>
            <a:endParaRPr lang="nl-NL" dirty="0" smtClean="0"/>
          </a:p>
          <a:p>
            <a:pPr lvl="1"/>
            <a:r>
              <a:rPr lang="en-US" sz="1500" dirty="0"/>
              <a:t>‘capable of being reviewed under the national competition laws of at least three Member States’</a:t>
            </a:r>
            <a:endParaRPr lang="nl-NL" sz="1500" dirty="0"/>
          </a:p>
          <a:p>
            <a:pPr lvl="1"/>
            <a:r>
              <a:rPr lang="nl-NL" sz="1500" dirty="0" err="1"/>
              <a:t>All</a:t>
            </a:r>
            <a:r>
              <a:rPr lang="nl-NL" sz="1500" dirty="0"/>
              <a:t> MS </a:t>
            </a:r>
            <a:r>
              <a:rPr lang="nl-NL" sz="1500" dirty="0" err="1"/>
              <a:t>concerned</a:t>
            </a:r>
            <a:r>
              <a:rPr lang="nl-NL" sz="1500" dirty="0"/>
              <a:t> are </a:t>
            </a:r>
            <a:r>
              <a:rPr lang="nl-NL" sz="1500" dirty="0" err="1"/>
              <a:t>informed</a:t>
            </a:r>
            <a:r>
              <a:rPr lang="nl-NL" sz="1500" dirty="0"/>
              <a:t>, 15 </a:t>
            </a:r>
            <a:r>
              <a:rPr lang="nl-NL" sz="1500" dirty="0" err="1"/>
              <a:t>working</a:t>
            </a:r>
            <a:r>
              <a:rPr lang="nl-NL" sz="1500" dirty="0"/>
              <a:t> </a:t>
            </a:r>
            <a:r>
              <a:rPr lang="nl-NL" sz="1500" dirty="0" err="1"/>
              <a:t>days</a:t>
            </a:r>
            <a:r>
              <a:rPr lang="nl-NL" sz="1500" dirty="0"/>
              <a:t> to </a:t>
            </a:r>
            <a:r>
              <a:rPr lang="nl-NL" sz="1500" dirty="0" err="1"/>
              <a:t>disagree</a:t>
            </a:r>
            <a:endParaRPr lang="nl-NL" sz="1500" dirty="0"/>
          </a:p>
          <a:p>
            <a:pPr lvl="1"/>
            <a:r>
              <a:rPr lang="nl-NL" sz="1500" dirty="0" err="1"/>
              <a:t>If</a:t>
            </a:r>
            <a:r>
              <a:rPr lang="nl-NL" sz="1500" dirty="0"/>
              <a:t> none </a:t>
            </a:r>
            <a:r>
              <a:rPr lang="nl-NL" sz="1500" dirty="0" err="1"/>
              <a:t>disagrees</a:t>
            </a:r>
            <a:r>
              <a:rPr lang="nl-NL" sz="1500" dirty="0"/>
              <a:t>, </a:t>
            </a:r>
            <a:r>
              <a:rPr lang="nl-NL" sz="1500" dirty="0" err="1"/>
              <a:t>Commission</a:t>
            </a:r>
            <a:r>
              <a:rPr lang="nl-NL" sz="1500" dirty="0"/>
              <a:t> </a:t>
            </a:r>
            <a:r>
              <a:rPr lang="nl-NL" sz="1500" dirty="0" err="1"/>
              <a:t>deemed</a:t>
            </a:r>
            <a:r>
              <a:rPr lang="nl-NL" sz="1500" dirty="0"/>
              <a:t> competent</a:t>
            </a:r>
          </a:p>
          <a:p>
            <a:pPr lvl="1"/>
            <a:r>
              <a:rPr lang="nl-NL" sz="1500" dirty="0" err="1"/>
              <a:t>Commission</a:t>
            </a:r>
            <a:r>
              <a:rPr lang="nl-NL" sz="1500" dirty="0"/>
              <a:t> </a:t>
            </a:r>
            <a:r>
              <a:rPr lang="nl-NL" sz="1500" dirty="0" err="1"/>
              <a:t>referral</a:t>
            </a:r>
            <a:r>
              <a:rPr lang="nl-NL" sz="1500" dirty="0"/>
              <a:t> to </a:t>
            </a:r>
            <a:r>
              <a:rPr lang="nl-NL" sz="1500" dirty="0" err="1"/>
              <a:t>be</a:t>
            </a:r>
            <a:r>
              <a:rPr lang="nl-NL" sz="1500" dirty="0"/>
              <a:t> made</a:t>
            </a:r>
          </a:p>
        </p:txBody>
      </p:sp>
      <p:sp>
        <p:nvSpPr>
          <p:cNvPr id="4" name="Slide Number Placeholder 3"/>
          <p:cNvSpPr>
            <a:spLocks noGrp="1"/>
          </p:cNvSpPr>
          <p:nvPr>
            <p:ph type="sldNum" sz="quarter" idx="12"/>
          </p:nvPr>
        </p:nvSpPr>
        <p:spPr/>
        <p:txBody>
          <a:bodyPr/>
          <a:lstStyle/>
          <a:p>
            <a:fld id="{AEC9B8C3-EF95-4530-80D0-23BABA964F2E}" type="slidenum">
              <a:rPr lang="en-GB" smtClean="0"/>
              <a:t>225</a:t>
            </a:fld>
            <a:endParaRPr lang="en-GB"/>
          </a:p>
        </p:txBody>
      </p:sp>
    </p:spTree>
    <p:extLst>
      <p:ext uri="{BB962C8B-B14F-4D97-AF65-F5344CB8AC3E}">
        <p14:creationId xmlns:p14="http://schemas.microsoft.com/office/powerpoint/2010/main" val="162386991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Post-</a:t>
            </a:r>
            <a:r>
              <a:rPr lang="nl-NL" dirty="0" err="1" smtClean="0"/>
              <a:t>notification</a:t>
            </a:r>
            <a:r>
              <a:rPr lang="nl-NL" dirty="0" smtClean="0"/>
              <a:t> </a:t>
            </a:r>
            <a:r>
              <a:rPr lang="nl-NL" dirty="0" err="1" smtClean="0"/>
              <a:t>referral</a:t>
            </a:r>
            <a:endParaRPr lang="nl-NL" dirty="0"/>
          </a:p>
        </p:txBody>
      </p:sp>
      <p:sp>
        <p:nvSpPr>
          <p:cNvPr id="3" name="Content Placeholder 2"/>
          <p:cNvSpPr>
            <a:spLocks noGrp="1"/>
          </p:cNvSpPr>
          <p:nvPr>
            <p:ph idx="1"/>
          </p:nvPr>
        </p:nvSpPr>
        <p:spPr/>
        <p:txBody>
          <a:bodyPr>
            <a:normAutofit lnSpcReduction="10000"/>
          </a:bodyPr>
          <a:lstStyle/>
          <a:p>
            <a:r>
              <a:rPr lang="nl-NL" dirty="0" err="1"/>
              <a:t>Commission</a:t>
            </a:r>
            <a:r>
              <a:rPr lang="nl-NL" dirty="0"/>
              <a:t> </a:t>
            </a:r>
            <a:r>
              <a:rPr lang="nl-NL" dirty="0" err="1"/>
              <a:t>decides</a:t>
            </a:r>
            <a:r>
              <a:rPr lang="nl-NL" dirty="0"/>
              <a:t> to </a:t>
            </a:r>
            <a:r>
              <a:rPr lang="nl-NL" dirty="0" err="1"/>
              <a:t>refer</a:t>
            </a:r>
            <a:r>
              <a:rPr lang="nl-NL" dirty="0"/>
              <a:t> to </a:t>
            </a:r>
            <a:r>
              <a:rPr lang="nl-NL" dirty="0" err="1"/>
              <a:t>national</a:t>
            </a:r>
            <a:r>
              <a:rPr lang="nl-NL" dirty="0"/>
              <a:t> level (art. 9)</a:t>
            </a:r>
          </a:p>
          <a:p>
            <a:pPr lvl="1"/>
            <a:r>
              <a:rPr lang="nl-NL" sz="1500" dirty="0" err="1"/>
              <a:t>Own</a:t>
            </a:r>
            <a:r>
              <a:rPr lang="nl-NL" sz="1500" dirty="0"/>
              <a:t> </a:t>
            </a:r>
            <a:r>
              <a:rPr lang="nl-NL" sz="1500" dirty="0" err="1"/>
              <a:t>Commission</a:t>
            </a:r>
            <a:r>
              <a:rPr lang="nl-NL" sz="1500" dirty="0"/>
              <a:t> </a:t>
            </a:r>
            <a:r>
              <a:rPr lang="nl-NL" sz="1500" dirty="0" err="1"/>
              <a:t>initiative</a:t>
            </a:r>
            <a:r>
              <a:rPr lang="nl-NL" sz="1500" dirty="0"/>
              <a:t> or </a:t>
            </a:r>
            <a:r>
              <a:rPr lang="nl-NL" sz="1500" dirty="0" err="1"/>
              <a:t>if</a:t>
            </a:r>
            <a:r>
              <a:rPr lang="nl-NL" sz="1500" dirty="0"/>
              <a:t> MS </a:t>
            </a:r>
            <a:r>
              <a:rPr lang="nl-NL" sz="1500" dirty="0" err="1"/>
              <a:t>asks</a:t>
            </a:r>
            <a:r>
              <a:rPr lang="nl-NL" sz="1500" dirty="0"/>
              <a:t> the </a:t>
            </a:r>
            <a:r>
              <a:rPr lang="nl-NL" sz="1500" dirty="0" err="1"/>
              <a:t>Commission</a:t>
            </a:r>
            <a:r>
              <a:rPr lang="nl-NL" sz="1500" dirty="0"/>
              <a:t> to do </a:t>
            </a:r>
            <a:r>
              <a:rPr lang="nl-NL" sz="1500" dirty="0" err="1"/>
              <a:t>so</a:t>
            </a:r>
            <a:endParaRPr lang="nl-NL" sz="1500" dirty="0"/>
          </a:p>
          <a:p>
            <a:pPr lvl="1"/>
            <a:r>
              <a:rPr lang="en-US" sz="1500" dirty="0"/>
              <a:t>(a) a concentration threatens to affect significantly competition in a market within that Member State, which presents all the characteristics of a distinct market, or (b) a concentration affects competition in a market within that Member State, which presents all the characteristics of a distinct market and which does not constitute a substantial part of the common market.</a:t>
            </a:r>
          </a:p>
          <a:p>
            <a:pPr lvl="1"/>
            <a:r>
              <a:rPr lang="nl-NL" sz="1500" dirty="0" err="1"/>
              <a:t>Within</a:t>
            </a:r>
            <a:r>
              <a:rPr lang="nl-NL" sz="1500" dirty="0"/>
              <a:t> 25 or 65 </a:t>
            </a:r>
            <a:r>
              <a:rPr lang="nl-NL" sz="1500" dirty="0" err="1"/>
              <a:t>working</a:t>
            </a:r>
            <a:r>
              <a:rPr lang="nl-NL" sz="1500" dirty="0"/>
              <a:t> </a:t>
            </a:r>
            <a:r>
              <a:rPr lang="nl-NL" sz="1500" dirty="0" err="1"/>
              <a:t>days</a:t>
            </a:r>
            <a:endParaRPr lang="nl-NL" sz="1500" dirty="0"/>
          </a:p>
          <a:p>
            <a:pPr lvl="1"/>
            <a:r>
              <a:rPr lang="nl-NL" sz="1500" dirty="0" err="1"/>
              <a:t>Only</a:t>
            </a:r>
            <a:r>
              <a:rPr lang="nl-NL" sz="1500" dirty="0"/>
              <a:t> part of the case </a:t>
            </a:r>
            <a:r>
              <a:rPr lang="nl-NL" sz="1500" dirty="0" err="1"/>
              <a:t>can</a:t>
            </a:r>
            <a:r>
              <a:rPr lang="nl-NL" sz="1500" dirty="0"/>
              <a:t> </a:t>
            </a:r>
            <a:r>
              <a:rPr lang="nl-NL" sz="1500" dirty="0" err="1"/>
              <a:t>be</a:t>
            </a:r>
            <a:r>
              <a:rPr lang="nl-NL" sz="1500" dirty="0"/>
              <a:t> </a:t>
            </a:r>
            <a:r>
              <a:rPr lang="nl-NL" sz="1500" dirty="0" err="1"/>
              <a:t>referred</a:t>
            </a:r>
            <a:r>
              <a:rPr lang="nl-NL" sz="1500" dirty="0"/>
              <a:t> (!)</a:t>
            </a:r>
          </a:p>
          <a:p>
            <a:r>
              <a:rPr lang="nl-NL" dirty="0"/>
              <a:t>MS </a:t>
            </a:r>
            <a:r>
              <a:rPr lang="nl-NL" dirty="0" err="1"/>
              <a:t>decide</a:t>
            </a:r>
            <a:r>
              <a:rPr lang="nl-NL" dirty="0"/>
              <a:t> to </a:t>
            </a:r>
            <a:r>
              <a:rPr lang="nl-NL" dirty="0" err="1"/>
              <a:t>refer</a:t>
            </a:r>
            <a:r>
              <a:rPr lang="nl-NL" dirty="0"/>
              <a:t> to the </a:t>
            </a:r>
            <a:r>
              <a:rPr lang="nl-NL" dirty="0" err="1"/>
              <a:t>Commission</a:t>
            </a:r>
            <a:r>
              <a:rPr lang="nl-NL" dirty="0"/>
              <a:t> (art. 22)</a:t>
            </a:r>
          </a:p>
          <a:p>
            <a:pPr lvl="1"/>
            <a:r>
              <a:rPr lang="nl-NL" sz="1500" dirty="0"/>
              <a:t>Significant </a:t>
            </a:r>
            <a:r>
              <a:rPr lang="nl-NL" sz="1500" dirty="0" err="1"/>
              <a:t>affectation</a:t>
            </a:r>
            <a:r>
              <a:rPr lang="nl-NL" sz="1500" dirty="0"/>
              <a:t> of </a:t>
            </a:r>
            <a:r>
              <a:rPr lang="nl-NL" sz="1500" dirty="0" err="1"/>
              <a:t>inter</a:t>
            </a:r>
            <a:r>
              <a:rPr lang="nl-NL" sz="1500" dirty="0"/>
              <a:t>-state </a:t>
            </a:r>
            <a:r>
              <a:rPr lang="nl-NL" sz="1500" dirty="0" err="1"/>
              <a:t>trade</a:t>
            </a:r>
            <a:endParaRPr lang="nl-NL" sz="1500" dirty="0"/>
          </a:p>
          <a:p>
            <a:pPr lvl="1"/>
            <a:r>
              <a:rPr lang="nl-NL" sz="1500" dirty="0"/>
              <a:t>Other MS may join request within 15 working days of being notified</a:t>
            </a:r>
          </a:p>
          <a:p>
            <a:pPr lvl="1"/>
            <a:r>
              <a:rPr lang="nl-NL" sz="1500" dirty="0"/>
              <a:t>Ten </a:t>
            </a:r>
            <a:r>
              <a:rPr lang="nl-NL" sz="1500" dirty="0" err="1"/>
              <a:t>days</a:t>
            </a:r>
            <a:r>
              <a:rPr lang="nl-NL" sz="1500" dirty="0"/>
              <a:t> time limit </a:t>
            </a:r>
            <a:r>
              <a:rPr lang="nl-NL" sz="1500" dirty="0" err="1"/>
              <a:t>after</a:t>
            </a:r>
            <a:r>
              <a:rPr lang="nl-NL" sz="1500" dirty="0"/>
              <a:t> </a:t>
            </a:r>
            <a:r>
              <a:rPr lang="nl-NL" sz="1500" dirty="0" err="1"/>
              <a:t>having</a:t>
            </a:r>
            <a:r>
              <a:rPr lang="nl-NL" sz="1500" dirty="0"/>
              <a:t> </a:t>
            </a:r>
            <a:r>
              <a:rPr lang="nl-NL" sz="1500" dirty="0" err="1"/>
              <a:t>adopted</a:t>
            </a:r>
            <a:r>
              <a:rPr lang="nl-NL" sz="1500" dirty="0"/>
              <a:t> </a:t>
            </a:r>
            <a:r>
              <a:rPr lang="nl-NL" sz="1500" dirty="0" err="1"/>
              <a:t>decision</a:t>
            </a:r>
            <a:endParaRPr lang="nl-NL" sz="1500" dirty="0"/>
          </a:p>
          <a:p>
            <a:pPr lvl="1"/>
            <a:r>
              <a:rPr lang="nl-NL" sz="1500" dirty="0" err="1"/>
              <a:t>Silence</a:t>
            </a:r>
            <a:r>
              <a:rPr lang="nl-NL" sz="1500" dirty="0"/>
              <a:t> </a:t>
            </a:r>
            <a:r>
              <a:rPr lang="nl-NL" sz="1500" dirty="0" err="1"/>
              <a:t>implies</a:t>
            </a:r>
            <a:r>
              <a:rPr lang="nl-NL" sz="1500" dirty="0"/>
              <a:t> </a:t>
            </a:r>
            <a:r>
              <a:rPr lang="nl-NL" sz="1500" dirty="0" err="1"/>
              <a:t>referral</a:t>
            </a:r>
            <a:r>
              <a:rPr lang="nl-NL" sz="1500" dirty="0"/>
              <a:t> to </a:t>
            </a:r>
            <a:r>
              <a:rPr lang="nl-NL" sz="1500" dirty="0" err="1"/>
              <a:t>Commission</a:t>
            </a:r>
            <a:endParaRPr lang="nl-NL" sz="1500" dirty="0"/>
          </a:p>
          <a:p>
            <a:pPr lvl="1"/>
            <a:r>
              <a:rPr lang="nl-NL" sz="1500" dirty="0" err="1"/>
              <a:t>Whole</a:t>
            </a:r>
            <a:r>
              <a:rPr lang="nl-NL" sz="1500" dirty="0"/>
              <a:t> case </a:t>
            </a:r>
            <a:r>
              <a:rPr lang="nl-NL" sz="1500" dirty="0" err="1"/>
              <a:t>will</a:t>
            </a:r>
            <a:r>
              <a:rPr lang="nl-NL" sz="1500" dirty="0"/>
              <a:t> </a:t>
            </a:r>
            <a:r>
              <a:rPr lang="nl-NL" sz="1500" dirty="0" err="1"/>
              <a:t>be</a:t>
            </a:r>
            <a:r>
              <a:rPr lang="nl-NL" sz="1500" dirty="0"/>
              <a:t> </a:t>
            </a:r>
            <a:r>
              <a:rPr lang="nl-NL" sz="1500" dirty="0" err="1"/>
              <a:t>referred</a:t>
            </a:r>
            <a:r>
              <a:rPr lang="nl-NL" sz="1500" dirty="0"/>
              <a:t> (at </a:t>
            </a:r>
            <a:r>
              <a:rPr lang="nl-NL" sz="1500" dirty="0" err="1"/>
              <a:t>least</a:t>
            </a:r>
            <a:r>
              <a:rPr lang="nl-NL" sz="1500" dirty="0"/>
              <a:t> from </a:t>
            </a:r>
            <a:r>
              <a:rPr lang="nl-NL" sz="1500" dirty="0" err="1"/>
              <a:t>one</a:t>
            </a:r>
            <a:r>
              <a:rPr lang="nl-NL" sz="1500" dirty="0"/>
              <a:t> MS)</a:t>
            </a:r>
          </a:p>
        </p:txBody>
      </p:sp>
      <p:sp>
        <p:nvSpPr>
          <p:cNvPr id="4" name="Slide Number Placeholder 3"/>
          <p:cNvSpPr>
            <a:spLocks noGrp="1"/>
          </p:cNvSpPr>
          <p:nvPr>
            <p:ph type="sldNum" sz="quarter" idx="12"/>
          </p:nvPr>
        </p:nvSpPr>
        <p:spPr/>
        <p:txBody>
          <a:bodyPr/>
          <a:lstStyle/>
          <a:p>
            <a:fld id="{AEC9B8C3-EF95-4530-80D0-23BABA964F2E}" type="slidenum">
              <a:rPr lang="en-GB" smtClean="0"/>
              <a:t>226</a:t>
            </a:fld>
            <a:endParaRPr lang="en-GB"/>
          </a:p>
        </p:txBody>
      </p:sp>
    </p:spTree>
    <p:extLst>
      <p:ext uri="{BB962C8B-B14F-4D97-AF65-F5344CB8AC3E}">
        <p14:creationId xmlns:p14="http://schemas.microsoft.com/office/powerpoint/2010/main" val="28999671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First assessment stage</a:t>
            </a:r>
            <a:endParaRPr lang="nl-NL" dirty="0"/>
          </a:p>
        </p:txBody>
      </p:sp>
      <p:sp>
        <p:nvSpPr>
          <p:cNvPr id="3" name="Content Placeholder 2"/>
          <p:cNvSpPr>
            <a:spLocks noGrp="1"/>
          </p:cNvSpPr>
          <p:nvPr>
            <p:ph idx="1"/>
          </p:nvPr>
        </p:nvSpPr>
        <p:spPr/>
        <p:txBody>
          <a:bodyPr/>
          <a:lstStyle/>
          <a:p>
            <a:r>
              <a:rPr lang="nl-NL" dirty="0" err="1" smtClean="0"/>
              <a:t>Phase</a:t>
            </a:r>
            <a:r>
              <a:rPr lang="nl-NL" dirty="0" smtClean="0"/>
              <a:t> I </a:t>
            </a:r>
            <a:r>
              <a:rPr lang="nl-NL" dirty="0" err="1" smtClean="0"/>
              <a:t>Commission</a:t>
            </a:r>
            <a:r>
              <a:rPr lang="nl-NL" dirty="0" smtClean="0"/>
              <a:t> </a:t>
            </a:r>
            <a:r>
              <a:rPr lang="nl-NL" dirty="0" err="1" smtClean="0"/>
              <a:t>investigation</a:t>
            </a:r>
            <a:endParaRPr lang="nl-NL" dirty="0"/>
          </a:p>
          <a:p>
            <a:pPr lvl="1"/>
            <a:r>
              <a:rPr lang="nl-NL" dirty="0" err="1" smtClean="0"/>
              <a:t>Concentration</a:t>
            </a:r>
            <a:r>
              <a:rPr lang="nl-NL" dirty="0" smtClean="0"/>
              <a:t> </a:t>
            </a:r>
            <a:r>
              <a:rPr lang="nl-NL" dirty="0" err="1" smtClean="0"/>
              <a:t>can</a:t>
            </a:r>
            <a:r>
              <a:rPr lang="nl-NL" dirty="0" smtClean="0"/>
              <a:t> </a:t>
            </a:r>
            <a:r>
              <a:rPr lang="nl-NL" dirty="0" err="1" smtClean="0"/>
              <a:t>be</a:t>
            </a:r>
            <a:r>
              <a:rPr lang="nl-NL" dirty="0" smtClean="0"/>
              <a:t> </a:t>
            </a:r>
            <a:r>
              <a:rPr lang="nl-NL" dirty="0" err="1" smtClean="0"/>
              <a:t>deemed</a:t>
            </a:r>
            <a:r>
              <a:rPr lang="nl-NL" dirty="0" smtClean="0"/>
              <a:t> </a:t>
            </a:r>
            <a:r>
              <a:rPr lang="nl-NL" dirty="0" err="1" smtClean="0"/>
              <a:t>admissible</a:t>
            </a:r>
            <a:r>
              <a:rPr lang="nl-NL" dirty="0" smtClean="0"/>
              <a:t> </a:t>
            </a:r>
            <a:r>
              <a:rPr lang="nl-NL" dirty="0" err="1" smtClean="0"/>
              <a:t>if</a:t>
            </a:r>
            <a:r>
              <a:rPr lang="nl-NL" dirty="0" smtClean="0"/>
              <a:t> it does </a:t>
            </a:r>
            <a:r>
              <a:rPr lang="nl-NL" dirty="0" err="1" smtClean="0"/>
              <a:t>not</a:t>
            </a:r>
            <a:r>
              <a:rPr lang="nl-NL" dirty="0" smtClean="0"/>
              <a:t> </a:t>
            </a:r>
            <a:r>
              <a:rPr lang="nl-NL" dirty="0" err="1" smtClean="0"/>
              <a:t>raise</a:t>
            </a:r>
            <a:r>
              <a:rPr lang="nl-NL" dirty="0" smtClean="0"/>
              <a:t> </a:t>
            </a:r>
            <a:r>
              <a:rPr lang="nl-NL" dirty="0" err="1" smtClean="0"/>
              <a:t>serious</a:t>
            </a:r>
            <a:r>
              <a:rPr lang="nl-NL" dirty="0" smtClean="0"/>
              <a:t> </a:t>
            </a:r>
            <a:r>
              <a:rPr lang="nl-NL" dirty="0" err="1" smtClean="0"/>
              <a:t>doubts</a:t>
            </a:r>
            <a:r>
              <a:rPr lang="nl-NL" dirty="0" smtClean="0"/>
              <a:t> as to </a:t>
            </a:r>
            <a:r>
              <a:rPr lang="nl-NL" dirty="0" err="1" smtClean="0"/>
              <a:t>its</a:t>
            </a:r>
            <a:r>
              <a:rPr lang="nl-NL" dirty="0" smtClean="0"/>
              <a:t> </a:t>
            </a:r>
            <a:r>
              <a:rPr lang="nl-NL" dirty="0" err="1" smtClean="0"/>
              <a:t>compatibility</a:t>
            </a:r>
            <a:r>
              <a:rPr lang="nl-NL" dirty="0" smtClean="0"/>
              <a:t> </a:t>
            </a:r>
            <a:r>
              <a:rPr lang="nl-NL" dirty="0" err="1" smtClean="0"/>
              <a:t>with</a:t>
            </a:r>
            <a:r>
              <a:rPr lang="nl-NL" dirty="0" smtClean="0"/>
              <a:t> the </a:t>
            </a:r>
            <a:r>
              <a:rPr lang="nl-NL" dirty="0" err="1" smtClean="0"/>
              <a:t>internal</a:t>
            </a:r>
            <a:r>
              <a:rPr lang="nl-NL" dirty="0" smtClean="0"/>
              <a:t> market</a:t>
            </a:r>
          </a:p>
          <a:p>
            <a:pPr lvl="1"/>
            <a:r>
              <a:rPr lang="nl-NL" dirty="0" err="1" smtClean="0"/>
              <a:t>Within</a:t>
            </a:r>
            <a:r>
              <a:rPr lang="nl-NL" dirty="0" smtClean="0"/>
              <a:t> 25 </a:t>
            </a:r>
            <a:r>
              <a:rPr lang="nl-NL" dirty="0" err="1" smtClean="0"/>
              <a:t>working</a:t>
            </a:r>
            <a:r>
              <a:rPr lang="nl-NL" dirty="0" smtClean="0"/>
              <a:t> </a:t>
            </a:r>
            <a:r>
              <a:rPr lang="nl-NL" dirty="0" err="1" smtClean="0"/>
              <a:t>days</a:t>
            </a:r>
            <a:r>
              <a:rPr lang="nl-NL" dirty="0" smtClean="0"/>
              <a:t> at most</a:t>
            </a:r>
          </a:p>
          <a:p>
            <a:pPr lvl="1"/>
            <a:r>
              <a:rPr lang="nl-NL" dirty="0" smtClean="0"/>
              <a:t>35 </a:t>
            </a:r>
            <a:r>
              <a:rPr lang="nl-NL" dirty="0" err="1" smtClean="0"/>
              <a:t>working</a:t>
            </a:r>
            <a:r>
              <a:rPr lang="nl-NL" dirty="0" smtClean="0"/>
              <a:t> </a:t>
            </a:r>
            <a:r>
              <a:rPr lang="nl-NL" dirty="0" err="1" smtClean="0"/>
              <a:t>days</a:t>
            </a:r>
            <a:r>
              <a:rPr lang="nl-NL" dirty="0" smtClean="0"/>
              <a:t> </a:t>
            </a:r>
            <a:r>
              <a:rPr lang="nl-NL" dirty="0" err="1" smtClean="0"/>
              <a:t>if</a:t>
            </a:r>
            <a:r>
              <a:rPr lang="nl-NL" dirty="0" smtClean="0"/>
              <a:t> </a:t>
            </a:r>
            <a:r>
              <a:rPr lang="nl-NL" dirty="0" err="1" smtClean="0"/>
              <a:t>commitments</a:t>
            </a:r>
            <a:r>
              <a:rPr lang="nl-NL" dirty="0" smtClean="0"/>
              <a:t> </a:t>
            </a:r>
            <a:r>
              <a:rPr lang="nl-NL" dirty="0" err="1" smtClean="0"/>
              <a:t>offered</a:t>
            </a:r>
            <a:endParaRPr lang="nl-NL" dirty="0" smtClean="0"/>
          </a:p>
          <a:p>
            <a:pPr lvl="1"/>
            <a:endParaRPr lang="nl-NL" dirty="0"/>
          </a:p>
          <a:p>
            <a:pPr lvl="1"/>
            <a:r>
              <a:rPr lang="nl-NL" dirty="0" err="1" smtClean="0"/>
              <a:t>If</a:t>
            </a:r>
            <a:r>
              <a:rPr lang="nl-NL" dirty="0" smtClean="0"/>
              <a:t> at the end of </a:t>
            </a:r>
            <a:r>
              <a:rPr lang="nl-NL" dirty="0" err="1" smtClean="0"/>
              <a:t>this</a:t>
            </a:r>
            <a:r>
              <a:rPr lang="nl-NL" dirty="0" smtClean="0"/>
              <a:t> time </a:t>
            </a:r>
            <a:r>
              <a:rPr lang="nl-NL" dirty="0" err="1" smtClean="0"/>
              <a:t>period</a:t>
            </a:r>
            <a:r>
              <a:rPr lang="nl-NL" dirty="0" smtClean="0"/>
              <a:t>, the </a:t>
            </a:r>
            <a:r>
              <a:rPr lang="nl-NL" dirty="0" err="1" smtClean="0"/>
              <a:t>Commission</a:t>
            </a:r>
            <a:r>
              <a:rPr lang="nl-NL" dirty="0" smtClean="0"/>
              <a:t> </a:t>
            </a:r>
            <a:r>
              <a:rPr lang="nl-NL" dirty="0" err="1" smtClean="0"/>
              <a:t>finds</a:t>
            </a:r>
            <a:r>
              <a:rPr lang="nl-NL" dirty="0" smtClean="0"/>
              <a:t> </a:t>
            </a:r>
            <a:r>
              <a:rPr lang="nl-NL" dirty="0" err="1" smtClean="0"/>
              <a:t>that</a:t>
            </a:r>
            <a:r>
              <a:rPr lang="nl-NL" dirty="0" smtClean="0"/>
              <a:t> the </a:t>
            </a:r>
            <a:r>
              <a:rPr lang="nl-NL" dirty="0" err="1" smtClean="0"/>
              <a:t>concentration</a:t>
            </a:r>
            <a:r>
              <a:rPr lang="nl-NL" dirty="0" smtClean="0"/>
              <a:t> </a:t>
            </a:r>
            <a:r>
              <a:rPr lang="nl-NL" dirty="0" err="1" smtClean="0"/>
              <a:t>raises</a:t>
            </a:r>
            <a:r>
              <a:rPr lang="nl-NL" dirty="0" smtClean="0"/>
              <a:t> </a:t>
            </a:r>
            <a:r>
              <a:rPr lang="nl-NL" dirty="0" err="1" smtClean="0"/>
              <a:t>doubts</a:t>
            </a:r>
            <a:r>
              <a:rPr lang="nl-NL" dirty="0" smtClean="0"/>
              <a:t>, it </a:t>
            </a:r>
            <a:r>
              <a:rPr lang="nl-NL" dirty="0" err="1" smtClean="0"/>
              <a:t>shall</a:t>
            </a:r>
            <a:r>
              <a:rPr lang="nl-NL" dirty="0" smtClean="0"/>
              <a:t> </a:t>
            </a:r>
            <a:r>
              <a:rPr lang="nl-NL" dirty="0" err="1" smtClean="0"/>
              <a:t>initiate</a:t>
            </a:r>
            <a:r>
              <a:rPr lang="nl-NL" dirty="0" smtClean="0"/>
              <a:t> (</a:t>
            </a:r>
            <a:r>
              <a:rPr lang="nl-NL" dirty="0" err="1" smtClean="0"/>
              <a:t>Phase</a:t>
            </a:r>
            <a:r>
              <a:rPr lang="nl-NL" dirty="0" smtClean="0"/>
              <a:t> II) </a:t>
            </a:r>
            <a:r>
              <a:rPr lang="nl-NL" dirty="0" err="1" smtClean="0"/>
              <a:t>proceedings</a:t>
            </a:r>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227</a:t>
            </a:fld>
            <a:endParaRPr lang="en-GB"/>
          </a:p>
        </p:txBody>
      </p:sp>
    </p:spTree>
    <p:extLst>
      <p:ext uri="{BB962C8B-B14F-4D97-AF65-F5344CB8AC3E}">
        <p14:creationId xmlns:p14="http://schemas.microsoft.com/office/powerpoint/2010/main" val="187356608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Second assessment stage</a:t>
            </a:r>
            <a:endParaRPr lang="nl-NL" dirty="0"/>
          </a:p>
        </p:txBody>
      </p:sp>
      <p:sp>
        <p:nvSpPr>
          <p:cNvPr id="3" name="Content Placeholder 2"/>
          <p:cNvSpPr>
            <a:spLocks noGrp="1"/>
          </p:cNvSpPr>
          <p:nvPr>
            <p:ph idx="1"/>
          </p:nvPr>
        </p:nvSpPr>
        <p:spPr/>
        <p:txBody>
          <a:bodyPr/>
          <a:lstStyle/>
          <a:p>
            <a:r>
              <a:rPr lang="nl-NL" dirty="0" err="1" smtClean="0"/>
              <a:t>Phase</a:t>
            </a:r>
            <a:r>
              <a:rPr lang="nl-NL" dirty="0" smtClean="0"/>
              <a:t> II </a:t>
            </a:r>
            <a:r>
              <a:rPr lang="nl-NL" dirty="0" err="1" smtClean="0"/>
              <a:t>proceedings</a:t>
            </a:r>
            <a:endParaRPr lang="nl-NL" dirty="0" smtClean="0"/>
          </a:p>
          <a:p>
            <a:pPr lvl="1"/>
            <a:r>
              <a:rPr lang="nl-NL" dirty="0"/>
              <a:t>More </a:t>
            </a:r>
            <a:r>
              <a:rPr lang="nl-NL" dirty="0" err="1"/>
              <a:t>thorough</a:t>
            </a:r>
            <a:r>
              <a:rPr lang="nl-NL" dirty="0"/>
              <a:t> </a:t>
            </a:r>
            <a:r>
              <a:rPr lang="nl-NL" dirty="0" err="1"/>
              <a:t>substantive</a:t>
            </a:r>
            <a:r>
              <a:rPr lang="nl-NL" dirty="0"/>
              <a:t> review</a:t>
            </a:r>
          </a:p>
          <a:p>
            <a:pPr lvl="1"/>
            <a:r>
              <a:rPr lang="nl-NL" dirty="0"/>
              <a:t>90 </a:t>
            </a:r>
            <a:r>
              <a:rPr lang="nl-NL" dirty="0" err="1"/>
              <a:t>working</a:t>
            </a:r>
            <a:r>
              <a:rPr lang="nl-NL" dirty="0"/>
              <a:t> </a:t>
            </a:r>
            <a:r>
              <a:rPr lang="nl-NL" dirty="0" err="1"/>
              <a:t>days</a:t>
            </a:r>
            <a:r>
              <a:rPr lang="nl-NL" dirty="0"/>
              <a:t>, </a:t>
            </a:r>
            <a:r>
              <a:rPr lang="nl-NL" dirty="0" err="1"/>
              <a:t>can</a:t>
            </a:r>
            <a:r>
              <a:rPr lang="nl-NL" dirty="0"/>
              <a:t> </a:t>
            </a:r>
            <a:r>
              <a:rPr lang="nl-NL" dirty="0" err="1"/>
              <a:t>be</a:t>
            </a:r>
            <a:r>
              <a:rPr lang="nl-NL" dirty="0"/>
              <a:t> </a:t>
            </a:r>
            <a:r>
              <a:rPr lang="nl-NL" dirty="0" err="1"/>
              <a:t>extended</a:t>
            </a:r>
            <a:r>
              <a:rPr lang="nl-NL" dirty="0"/>
              <a:t> to 105 </a:t>
            </a:r>
            <a:r>
              <a:rPr lang="nl-NL" dirty="0" err="1"/>
              <a:t>working</a:t>
            </a:r>
            <a:r>
              <a:rPr lang="nl-NL" dirty="0"/>
              <a:t> </a:t>
            </a:r>
            <a:r>
              <a:rPr lang="nl-NL" dirty="0" err="1"/>
              <a:t>days</a:t>
            </a:r>
            <a:r>
              <a:rPr lang="nl-NL" dirty="0"/>
              <a:t> (</a:t>
            </a:r>
            <a:r>
              <a:rPr lang="nl-NL" dirty="0" err="1"/>
              <a:t>commitments</a:t>
            </a:r>
            <a:r>
              <a:rPr lang="nl-NL" dirty="0"/>
              <a:t>, </a:t>
            </a:r>
            <a:r>
              <a:rPr lang="nl-NL" dirty="0" err="1"/>
              <a:t>unless</a:t>
            </a:r>
            <a:r>
              <a:rPr lang="nl-NL" dirty="0"/>
              <a:t> </a:t>
            </a:r>
            <a:r>
              <a:rPr lang="nl-NL" dirty="0" err="1"/>
              <a:t>offered</a:t>
            </a:r>
            <a:r>
              <a:rPr lang="nl-NL" dirty="0"/>
              <a:t> </a:t>
            </a:r>
            <a:r>
              <a:rPr lang="nl-NL" dirty="0" err="1"/>
              <a:t>less</a:t>
            </a:r>
            <a:r>
              <a:rPr lang="nl-NL" dirty="0"/>
              <a:t> </a:t>
            </a:r>
            <a:r>
              <a:rPr lang="nl-NL" dirty="0" err="1"/>
              <a:t>than</a:t>
            </a:r>
            <a:r>
              <a:rPr lang="nl-NL" dirty="0"/>
              <a:t> 55 </a:t>
            </a:r>
            <a:r>
              <a:rPr lang="nl-NL" dirty="0" err="1"/>
              <a:t>working</a:t>
            </a:r>
            <a:r>
              <a:rPr lang="nl-NL" dirty="0"/>
              <a:t> </a:t>
            </a:r>
            <a:r>
              <a:rPr lang="nl-NL" dirty="0" err="1"/>
              <a:t>days</a:t>
            </a:r>
            <a:r>
              <a:rPr lang="nl-NL" dirty="0"/>
              <a:t> </a:t>
            </a:r>
            <a:r>
              <a:rPr lang="nl-NL" dirty="0" err="1"/>
              <a:t>after</a:t>
            </a:r>
            <a:r>
              <a:rPr lang="nl-NL" dirty="0"/>
              <a:t> </a:t>
            </a:r>
            <a:r>
              <a:rPr lang="nl-NL" dirty="0" err="1"/>
              <a:t>phase</a:t>
            </a:r>
            <a:r>
              <a:rPr lang="nl-NL" dirty="0"/>
              <a:t> II </a:t>
            </a:r>
            <a:r>
              <a:rPr lang="nl-NL" dirty="0" err="1"/>
              <a:t>proceedings</a:t>
            </a:r>
            <a:r>
              <a:rPr lang="nl-NL" dirty="0"/>
              <a:t>’ </a:t>
            </a:r>
            <a:r>
              <a:rPr lang="nl-NL" dirty="0" err="1"/>
              <a:t>initiation</a:t>
            </a:r>
            <a:r>
              <a:rPr lang="nl-NL" dirty="0"/>
              <a:t>)</a:t>
            </a:r>
          </a:p>
          <a:p>
            <a:pPr lvl="1"/>
            <a:r>
              <a:rPr lang="nl-NL" dirty="0" err="1"/>
              <a:t>Can</a:t>
            </a:r>
            <a:r>
              <a:rPr lang="nl-NL" dirty="0"/>
              <a:t> </a:t>
            </a:r>
            <a:r>
              <a:rPr lang="nl-NL" dirty="0" err="1"/>
              <a:t>be</a:t>
            </a:r>
            <a:r>
              <a:rPr lang="nl-NL" dirty="0"/>
              <a:t> </a:t>
            </a:r>
            <a:r>
              <a:rPr lang="nl-NL" dirty="0" err="1"/>
              <a:t>suspended</a:t>
            </a:r>
            <a:r>
              <a:rPr lang="nl-NL" dirty="0"/>
              <a:t> </a:t>
            </a:r>
            <a:r>
              <a:rPr lang="nl-NL" dirty="0" err="1"/>
              <a:t>if</a:t>
            </a:r>
            <a:r>
              <a:rPr lang="nl-NL" dirty="0"/>
              <a:t> </a:t>
            </a:r>
            <a:r>
              <a:rPr lang="nl-NL" dirty="0" err="1"/>
              <a:t>Commission</a:t>
            </a:r>
            <a:r>
              <a:rPr lang="nl-NL" dirty="0"/>
              <a:t> has to </a:t>
            </a:r>
            <a:r>
              <a:rPr lang="nl-NL" dirty="0" err="1"/>
              <a:t>request</a:t>
            </a:r>
            <a:r>
              <a:rPr lang="nl-NL" dirty="0"/>
              <a:t> </a:t>
            </a:r>
            <a:r>
              <a:rPr lang="nl-NL" dirty="0" err="1"/>
              <a:t>additional</a:t>
            </a:r>
            <a:r>
              <a:rPr lang="nl-NL" dirty="0"/>
              <a:t> information (art. 11) or has to </a:t>
            </a:r>
            <a:r>
              <a:rPr lang="nl-NL" dirty="0" err="1"/>
              <a:t>conduct</a:t>
            </a:r>
            <a:r>
              <a:rPr lang="nl-NL" dirty="0"/>
              <a:t> </a:t>
            </a:r>
            <a:r>
              <a:rPr lang="nl-NL" dirty="0" err="1"/>
              <a:t>additional</a:t>
            </a:r>
            <a:r>
              <a:rPr lang="nl-NL" dirty="0"/>
              <a:t> </a:t>
            </a:r>
            <a:r>
              <a:rPr lang="nl-NL" dirty="0" err="1"/>
              <a:t>inspections</a:t>
            </a:r>
            <a:r>
              <a:rPr lang="nl-NL" dirty="0"/>
              <a:t> (art. 13)</a:t>
            </a:r>
          </a:p>
          <a:p>
            <a:pPr lvl="1"/>
            <a:r>
              <a:rPr lang="nl-NL" dirty="0" err="1"/>
              <a:t>If</a:t>
            </a:r>
            <a:r>
              <a:rPr lang="nl-NL" dirty="0"/>
              <a:t> </a:t>
            </a:r>
            <a:r>
              <a:rPr lang="nl-NL" dirty="0" err="1"/>
              <a:t>concentration</a:t>
            </a:r>
            <a:r>
              <a:rPr lang="nl-NL" dirty="0"/>
              <a:t> </a:t>
            </a:r>
            <a:r>
              <a:rPr lang="nl-NL" dirty="0" err="1"/>
              <a:t>were</a:t>
            </a:r>
            <a:r>
              <a:rPr lang="nl-NL" dirty="0"/>
              <a:t> to </a:t>
            </a:r>
            <a:r>
              <a:rPr lang="nl-NL" dirty="0" err="1"/>
              <a:t>be</a:t>
            </a:r>
            <a:r>
              <a:rPr lang="nl-NL" dirty="0"/>
              <a:t> </a:t>
            </a:r>
            <a:r>
              <a:rPr lang="nl-NL" dirty="0" err="1"/>
              <a:t>implemented</a:t>
            </a:r>
            <a:r>
              <a:rPr lang="nl-NL" dirty="0"/>
              <a:t>, </a:t>
            </a:r>
            <a:r>
              <a:rPr lang="nl-NL" dirty="0" err="1"/>
              <a:t>Commission</a:t>
            </a:r>
            <a:r>
              <a:rPr lang="nl-NL" dirty="0"/>
              <a:t> </a:t>
            </a:r>
            <a:r>
              <a:rPr lang="nl-NL" dirty="0" err="1"/>
              <a:t>will</a:t>
            </a:r>
            <a:r>
              <a:rPr lang="nl-NL" dirty="0"/>
              <a:t> no </a:t>
            </a:r>
            <a:r>
              <a:rPr lang="nl-NL" dirty="0" err="1"/>
              <a:t>longer</a:t>
            </a:r>
            <a:r>
              <a:rPr lang="nl-NL" dirty="0"/>
              <a:t> </a:t>
            </a:r>
            <a:r>
              <a:rPr lang="nl-NL" dirty="0" err="1"/>
              <a:t>be</a:t>
            </a:r>
            <a:r>
              <a:rPr lang="nl-NL" dirty="0"/>
              <a:t> </a:t>
            </a:r>
            <a:r>
              <a:rPr lang="nl-NL" dirty="0" err="1"/>
              <a:t>bound</a:t>
            </a:r>
            <a:r>
              <a:rPr lang="nl-NL" dirty="0"/>
              <a:t> </a:t>
            </a:r>
            <a:r>
              <a:rPr lang="nl-NL" dirty="0" err="1"/>
              <a:t>by</a:t>
            </a:r>
            <a:r>
              <a:rPr lang="nl-NL" dirty="0"/>
              <a:t> </a:t>
            </a:r>
            <a:r>
              <a:rPr lang="nl-NL" dirty="0" err="1"/>
              <a:t>strict</a:t>
            </a:r>
            <a:r>
              <a:rPr lang="nl-NL" dirty="0"/>
              <a:t> time </a:t>
            </a:r>
            <a:r>
              <a:rPr lang="nl-NL" dirty="0" err="1"/>
              <a:t>limits</a:t>
            </a:r>
            <a:endParaRPr lang="nl-NL" dirty="0"/>
          </a:p>
          <a:p>
            <a:pPr lvl="1"/>
            <a:r>
              <a:rPr lang="nl-NL" dirty="0" err="1"/>
              <a:t>What</a:t>
            </a:r>
            <a:r>
              <a:rPr lang="nl-NL" dirty="0"/>
              <a:t> </a:t>
            </a:r>
            <a:r>
              <a:rPr lang="nl-NL" dirty="0" err="1"/>
              <a:t>if</a:t>
            </a:r>
            <a:r>
              <a:rPr lang="nl-NL" dirty="0"/>
              <a:t> </a:t>
            </a:r>
            <a:r>
              <a:rPr lang="nl-NL" dirty="0" err="1"/>
              <a:t>Commission</a:t>
            </a:r>
            <a:r>
              <a:rPr lang="nl-NL" dirty="0"/>
              <a:t> </a:t>
            </a:r>
            <a:r>
              <a:rPr lang="nl-NL" dirty="0" err="1"/>
              <a:t>fails</a:t>
            </a:r>
            <a:r>
              <a:rPr lang="nl-NL" dirty="0"/>
              <a:t> to respect time </a:t>
            </a:r>
            <a:r>
              <a:rPr lang="nl-NL" dirty="0" err="1"/>
              <a:t>limits</a:t>
            </a:r>
            <a:r>
              <a:rPr lang="nl-NL" dirty="0"/>
              <a:t>?</a:t>
            </a:r>
          </a:p>
          <a:p>
            <a:pPr lvl="1"/>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228</a:t>
            </a:fld>
            <a:endParaRPr lang="en-GB"/>
          </a:p>
        </p:txBody>
      </p:sp>
    </p:spTree>
    <p:extLst>
      <p:ext uri="{BB962C8B-B14F-4D97-AF65-F5344CB8AC3E}">
        <p14:creationId xmlns:p14="http://schemas.microsoft.com/office/powerpoint/2010/main" val="313630559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Commission</a:t>
            </a:r>
            <a:r>
              <a:rPr lang="nl-NL" dirty="0" smtClean="0"/>
              <a:t> </a:t>
            </a:r>
            <a:r>
              <a:rPr lang="nl-NL" dirty="0" err="1" smtClean="0"/>
              <a:t>Decisions</a:t>
            </a:r>
            <a:endParaRPr lang="nl-NL" dirty="0"/>
          </a:p>
        </p:txBody>
      </p:sp>
      <p:sp>
        <p:nvSpPr>
          <p:cNvPr id="3" name="Content Placeholder 2"/>
          <p:cNvSpPr>
            <a:spLocks noGrp="1"/>
          </p:cNvSpPr>
          <p:nvPr>
            <p:ph idx="1"/>
          </p:nvPr>
        </p:nvSpPr>
        <p:spPr/>
        <p:txBody>
          <a:bodyPr>
            <a:normAutofit lnSpcReduction="10000"/>
          </a:bodyPr>
          <a:lstStyle/>
          <a:p>
            <a:r>
              <a:rPr lang="nl-NL" dirty="0" err="1" smtClean="0"/>
              <a:t>Decision</a:t>
            </a:r>
            <a:r>
              <a:rPr lang="nl-NL" dirty="0" smtClean="0"/>
              <a:t> (</a:t>
            </a:r>
            <a:r>
              <a:rPr lang="nl-NL" dirty="0" err="1" smtClean="0"/>
              <a:t>published</a:t>
            </a:r>
            <a:r>
              <a:rPr lang="nl-NL" dirty="0" smtClean="0"/>
              <a:t> as </a:t>
            </a:r>
            <a:r>
              <a:rPr lang="nl-NL" dirty="0" err="1" smtClean="0"/>
              <a:t>such</a:t>
            </a:r>
            <a:r>
              <a:rPr lang="nl-NL" dirty="0" smtClean="0"/>
              <a:t> in O.J.)</a:t>
            </a:r>
          </a:p>
          <a:p>
            <a:pPr lvl="1"/>
            <a:r>
              <a:rPr lang="nl-NL" dirty="0" smtClean="0"/>
              <a:t>Non-</a:t>
            </a:r>
            <a:r>
              <a:rPr lang="nl-NL" dirty="0" err="1" smtClean="0"/>
              <a:t>applicability</a:t>
            </a:r>
            <a:r>
              <a:rPr lang="nl-NL" dirty="0" smtClean="0"/>
              <a:t> of the </a:t>
            </a:r>
            <a:r>
              <a:rPr lang="nl-NL" dirty="0" err="1" smtClean="0"/>
              <a:t>Regulation</a:t>
            </a:r>
            <a:endParaRPr lang="nl-NL" dirty="0" smtClean="0"/>
          </a:p>
          <a:p>
            <a:pPr lvl="1"/>
            <a:r>
              <a:rPr lang="nl-NL" dirty="0" smtClean="0"/>
              <a:t>Compatibility </a:t>
            </a:r>
            <a:r>
              <a:rPr lang="nl-NL" dirty="0" err="1" smtClean="0"/>
              <a:t>with</a:t>
            </a:r>
            <a:r>
              <a:rPr lang="nl-NL" dirty="0" smtClean="0"/>
              <a:t> </a:t>
            </a:r>
            <a:r>
              <a:rPr lang="nl-NL" dirty="0" err="1" smtClean="0"/>
              <a:t>internal</a:t>
            </a:r>
            <a:r>
              <a:rPr lang="nl-NL" dirty="0" smtClean="0"/>
              <a:t> market (</a:t>
            </a:r>
            <a:r>
              <a:rPr lang="nl-NL" dirty="0" err="1" smtClean="0"/>
              <a:t>phase</a:t>
            </a:r>
            <a:r>
              <a:rPr lang="nl-NL" dirty="0" smtClean="0"/>
              <a:t> I)</a:t>
            </a:r>
          </a:p>
          <a:p>
            <a:pPr lvl="2"/>
            <a:r>
              <a:rPr lang="nl-NL" dirty="0" smtClean="0"/>
              <a:t>Covers </a:t>
            </a:r>
            <a:r>
              <a:rPr lang="nl-NL" dirty="0" err="1" smtClean="0"/>
              <a:t>ancillary</a:t>
            </a:r>
            <a:r>
              <a:rPr lang="nl-NL" dirty="0" smtClean="0"/>
              <a:t> </a:t>
            </a:r>
            <a:r>
              <a:rPr lang="nl-NL" dirty="0" err="1" smtClean="0"/>
              <a:t>restraints</a:t>
            </a:r>
            <a:endParaRPr lang="nl-NL" dirty="0" smtClean="0"/>
          </a:p>
          <a:p>
            <a:pPr lvl="2"/>
            <a:r>
              <a:rPr lang="nl-NL" dirty="0" err="1" smtClean="0"/>
              <a:t>Conditions</a:t>
            </a:r>
            <a:r>
              <a:rPr lang="nl-NL" dirty="0" smtClean="0"/>
              <a:t> and </a:t>
            </a:r>
            <a:r>
              <a:rPr lang="nl-NL" dirty="0" err="1" smtClean="0"/>
              <a:t>obligations</a:t>
            </a:r>
            <a:r>
              <a:rPr lang="nl-NL" dirty="0" smtClean="0"/>
              <a:t> </a:t>
            </a:r>
            <a:r>
              <a:rPr lang="nl-NL" dirty="0" err="1" smtClean="0"/>
              <a:t>can</a:t>
            </a:r>
            <a:r>
              <a:rPr lang="nl-NL" dirty="0" smtClean="0"/>
              <a:t> </a:t>
            </a:r>
            <a:r>
              <a:rPr lang="nl-NL" dirty="0" err="1" smtClean="0"/>
              <a:t>be</a:t>
            </a:r>
            <a:r>
              <a:rPr lang="nl-NL" dirty="0" smtClean="0"/>
              <a:t> </a:t>
            </a:r>
            <a:r>
              <a:rPr lang="nl-NL" dirty="0" err="1" smtClean="0"/>
              <a:t>attached</a:t>
            </a:r>
            <a:r>
              <a:rPr lang="nl-NL" dirty="0" smtClean="0"/>
              <a:t> (</a:t>
            </a:r>
            <a:r>
              <a:rPr lang="nl-NL" dirty="0" err="1" smtClean="0"/>
              <a:t>structural</a:t>
            </a:r>
            <a:r>
              <a:rPr lang="nl-NL" dirty="0" smtClean="0"/>
              <a:t> and </a:t>
            </a:r>
            <a:r>
              <a:rPr lang="nl-NL" dirty="0" err="1" smtClean="0"/>
              <a:t>behavioural</a:t>
            </a:r>
            <a:r>
              <a:rPr lang="nl-NL" dirty="0" smtClean="0"/>
              <a:t> remedies)</a:t>
            </a:r>
          </a:p>
          <a:p>
            <a:pPr lvl="1"/>
            <a:r>
              <a:rPr lang="nl-NL" dirty="0" smtClean="0"/>
              <a:t>Compatibility </a:t>
            </a:r>
            <a:r>
              <a:rPr lang="nl-NL" dirty="0" err="1" smtClean="0"/>
              <a:t>with</a:t>
            </a:r>
            <a:r>
              <a:rPr lang="nl-NL" dirty="0" smtClean="0"/>
              <a:t> </a:t>
            </a:r>
            <a:r>
              <a:rPr lang="nl-NL" dirty="0" err="1" smtClean="0"/>
              <a:t>internal</a:t>
            </a:r>
            <a:r>
              <a:rPr lang="nl-NL" dirty="0" smtClean="0"/>
              <a:t> market (</a:t>
            </a:r>
            <a:r>
              <a:rPr lang="nl-NL" dirty="0" err="1" smtClean="0"/>
              <a:t>phase</a:t>
            </a:r>
            <a:r>
              <a:rPr lang="nl-NL" dirty="0" smtClean="0"/>
              <a:t> II)</a:t>
            </a:r>
          </a:p>
          <a:p>
            <a:pPr lvl="2"/>
            <a:r>
              <a:rPr lang="nl-NL" dirty="0" smtClean="0"/>
              <a:t>Covers </a:t>
            </a:r>
            <a:r>
              <a:rPr lang="nl-NL" dirty="0" err="1" smtClean="0"/>
              <a:t>ancillary</a:t>
            </a:r>
            <a:r>
              <a:rPr lang="nl-NL" dirty="0" smtClean="0"/>
              <a:t> </a:t>
            </a:r>
            <a:r>
              <a:rPr lang="nl-NL" dirty="0" err="1" smtClean="0"/>
              <a:t>restraints</a:t>
            </a:r>
            <a:endParaRPr lang="nl-NL" dirty="0" smtClean="0"/>
          </a:p>
          <a:p>
            <a:pPr lvl="2"/>
            <a:r>
              <a:rPr lang="nl-NL" dirty="0" err="1" smtClean="0"/>
              <a:t>Conditions</a:t>
            </a:r>
            <a:r>
              <a:rPr lang="nl-NL" dirty="0" smtClean="0"/>
              <a:t> and </a:t>
            </a:r>
            <a:r>
              <a:rPr lang="nl-NL" dirty="0" err="1" smtClean="0"/>
              <a:t>obligations</a:t>
            </a:r>
            <a:r>
              <a:rPr lang="nl-NL" dirty="0" smtClean="0"/>
              <a:t> </a:t>
            </a:r>
            <a:r>
              <a:rPr lang="nl-NL" dirty="0" err="1" smtClean="0"/>
              <a:t>can</a:t>
            </a:r>
            <a:r>
              <a:rPr lang="nl-NL" dirty="0" smtClean="0"/>
              <a:t> </a:t>
            </a:r>
            <a:r>
              <a:rPr lang="nl-NL" dirty="0" err="1" smtClean="0"/>
              <a:t>be</a:t>
            </a:r>
            <a:r>
              <a:rPr lang="nl-NL" dirty="0" smtClean="0"/>
              <a:t> </a:t>
            </a:r>
            <a:r>
              <a:rPr lang="nl-NL" dirty="0" err="1" smtClean="0"/>
              <a:t>attached</a:t>
            </a:r>
            <a:r>
              <a:rPr lang="nl-NL" dirty="0" smtClean="0"/>
              <a:t> (</a:t>
            </a:r>
            <a:r>
              <a:rPr lang="nl-NL" dirty="0" err="1" smtClean="0"/>
              <a:t>structural</a:t>
            </a:r>
            <a:r>
              <a:rPr lang="nl-NL" dirty="0" smtClean="0"/>
              <a:t> and </a:t>
            </a:r>
            <a:r>
              <a:rPr lang="nl-NL" dirty="0" err="1" smtClean="0"/>
              <a:t>behavioural</a:t>
            </a:r>
            <a:r>
              <a:rPr lang="nl-NL" dirty="0" smtClean="0"/>
              <a:t> remedies)</a:t>
            </a:r>
          </a:p>
          <a:p>
            <a:pPr lvl="1"/>
            <a:r>
              <a:rPr lang="nl-NL" dirty="0" err="1"/>
              <a:t>I</a:t>
            </a:r>
            <a:r>
              <a:rPr lang="nl-NL" dirty="0" err="1" smtClean="0"/>
              <a:t>ncompatibility</a:t>
            </a:r>
            <a:r>
              <a:rPr lang="nl-NL" dirty="0" smtClean="0"/>
              <a:t> </a:t>
            </a:r>
            <a:r>
              <a:rPr lang="nl-NL" dirty="0" err="1" smtClean="0"/>
              <a:t>decision</a:t>
            </a:r>
            <a:endParaRPr lang="nl-NL" dirty="0" smtClean="0"/>
          </a:p>
          <a:p>
            <a:pPr lvl="2"/>
            <a:r>
              <a:rPr lang="nl-NL" dirty="0" err="1" smtClean="0"/>
              <a:t>Abandoning</a:t>
            </a:r>
            <a:r>
              <a:rPr lang="nl-NL" dirty="0" smtClean="0"/>
              <a:t> </a:t>
            </a:r>
            <a:r>
              <a:rPr lang="nl-NL" dirty="0" err="1" smtClean="0"/>
              <a:t>envisaged</a:t>
            </a:r>
            <a:r>
              <a:rPr lang="nl-NL" dirty="0" smtClean="0"/>
              <a:t> </a:t>
            </a:r>
            <a:r>
              <a:rPr lang="nl-NL" dirty="0" err="1" smtClean="0"/>
              <a:t>concentration</a:t>
            </a:r>
            <a:endParaRPr lang="nl-NL" dirty="0" smtClean="0"/>
          </a:p>
          <a:p>
            <a:pPr lvl="2"/>
            <a:r>
              <a:rPr lang="nl-NL" dirty="0" err="1" smtClean="0"/>
              <a:t>If</a:t>
            </a:r>
            <a:r>
              <a:rPr lang="nl-NL" dirty="0" smtClean="0"/>
              <a:t> </a:t>
            </a:r>
            <a:r>
              <a:rPr lang="nl-NL" dirty="0" err="1" smtClean="0"/>
              <a:t>implemented</a:t>
            </a:r>
            <a:r>
              <a:rPr lang="nl-NL" dirty="0" smtClean="0"/>
              <a:t>, dissolution </a:t>
            </a:r>
            <a:r>
              <a:rPr lang="nl-NL" dirty="0" err="1" smtClean="0"/>
              <a:t>can</a:t>
            </a:r>
            <a:r>
              <a:rPr lang="nl-NL" dirty="0" smtClean="0"/>
              <a:t> </a:t>
            </a:r>
            <a:r>
              <a:rPr lang="nl-NL" dirty="0" err="1" smtClean="0"/>
              <a:t>be</a:t>
            </a:r>
            <a:r>
              <a:rPr lang="nl-NL" dirty="0" smtClean="0"/>
              <a:t> </a:t>
            </a:r>
            <a:r>
              <a:rPr lang="nl-NL" dirty="0" err="1" smtClean="0"/>
              <a:t>ordered</a:t>
            </a:r>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229</a:t>
            </a:fld>
            <a:endParaRPr lang="en-GB"/>
          </a:p>
        </p:txBody>
      </p:sp>
    </p:spTree>
    <p:extLst>
      <p:ext uri="{BB962C8B-B14F-4D97-AF65-F5344CB8AC3E}">
        <p14:creationId xmlns:p14="http://schemas.microsoft.com/office/powerpoint/2010/main" val="266238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nl-NL" altLang="nl-NL" smtClean="0"/>
              <a:t>EU Competition Law</a:t>
            </a:r>
          </a:p>
        </p:txBody>
      </p:sp>
      <p:sp>
        <p:nvSpPr>
          <p:cNvPr id="17411" name="Content Placeholder 2"/>
          <p:cNvSpPr>
            <a:spLocks noGrp="1"/>
          </p:cNvSpPr>
          <p:nvPr>
            <p:ph idx="1"/>
          </p:nvPr>
        </p:nvSpPr>
        <p:spPr/>
        <p:txBody>
          <a:bodyPr/>
          <a:lstStyle/>
          <a:p>
            <a:pPr lvl="1" eaLnBrk="1" hangingPunct="1"/>
            <a:r>
              <a:rPr lang="nl-NL" altLang="nl-NL" dirty="0" smtClean="0"/>
              <a:t>Articles 107-109 TFEU (State aid): Public funds advantage one or more preselected market operators</a:t>
            </a:r>
          </a:p>
          <a:p>
            <a:pPr lvl="2" eaLnBrk="1" hangingPunct="1"/>
            <a:r>
              <a:rPr lang="nl-NL" altLang="nl-NL" dirty="0" smtClean="0">
                <a:latin typeface="Arial" panose="020B0604020202020204" pitchFamily="34" charset="0"/>
              </a:rPr>
              <a:t>Notification obligation (unlawful aid)</a:t>
            </a:r>
          </a:p>
          <a:p>
            <a:pPr lvl="2" eaLnBrk="1" hangingPunct="1"/>
            <a:r>
              <a:rPr lang="nl-NL" altLang="nl-NL" dirty="0" smtClean="0">
                <a:latin typeface="Arial" panose="020B0604020202020204" pitchFamily="34" charset="0"/>
              </a:rPr>
              <a:t>European Commission compatibility assessment</a:t>
            </a:r>
          </a:p>
          <a:p>
            <a:pPr lvl="2" eaLnBrk="1" hangingPunct="1"/>
            <a:r>
              <a:rPr lang="nl-NL" altLang="nl-NL" dirty="0" smtClean="0">
                <a:latin typeface="Arial" panose="020B0604020202020204" pitchFamily="34" charset="0"/>
              </a:rPr>
              <a:t>National recovery obligations</a:t>
            </a:r>
          </a:p>
          <a:p>
            <a:pPr lvl="1" eaLnBrk="1" hangingPunct="1"/>
            <a:endParaRPr lang="nl-NL" altLang="nl-NL" dirty="0" smtClean="0"/>
          </a:p>
          <a:p>
            <a:pPr lvl="1" eaLnBrk="1" hangingPunct="1"/>
            <a:r>
              <a:rPr lang="nl-NL" altLang="nl-NL" dirty="0" smtClean="0"/>
              <a:t>Article 106 TFEU: Operators performing ‘Services of General Economic Interest’</a:t>
            </a:r>
          </a:p>
          <a:p>
            <a:pPr lvl="2" eaLnBrk="1" hangingPunct="1"/>
            <a:r>
              <a:rPr lang="nl-NL" altLang="nl-NL" dirty="0" smtClean="0">
                <a:latin typeface="Arial" panose="020B0604020202020204" pitchFamily="34" charset="0"/>
              </a:rPr>
              <a:t>Subject to all other branches</a:t>
            </a:r>
          </a:p>
          <a:p>
            <a:pPr lvl="2" eaLnBrk="1" hangingPunct="1"/>
            <a:r>
              <a:rPr lang="nl-NL" altLang="nl-NL" dirty="0" smtClean="0">
                <a:latin typeface="Arial" panose="020B0604020202020204" pitchFamily="34" charset="0"/>
              </a:rPr>
              <a:t>Exceptions possible when application of competition law obstructs public interest activities</a:t>
            </a:r>
          </a:p>
          <a:p>
            <a:pPr lvl="2" eaLnBrk="1" hangingPunct="1"/>
            <a:endParaRPr lang="nl-NL" altLang="nl-NL" dirty="0" smtClean="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FE9A9529-9AF4-4E30-B728-268296170A83}" type="slidenum">
              <a:rPr lang="en-GB" smtClean="0"/>
              <a:t>23</a:t>
            </a:fld>
            <a:endParaRPr lang="en-GB"/>
          </a:p>
        </p:txBody>
      </p:sp>
    </p:spTree>
    <p:extLst>
      <p:ext uri="{BB962C8B-B14F-4D97-AF65-F5344CB8AC3E}">
        <p14:creationId xmlns:p14="http://schemas.microsoft.com/office/powerpoint/2010/main" val="251877471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Overview</a:t>
            </a:r>
            <a:endParaRPr lang="nl-NL" dirty="0"/>
          </a:p>
        </p:txBody>
      </p:sp>
      <p:sp>
        <p:nvSpPr>
          <p:cNvPr id="3" name="Content Placeholder 2"/>
          <p:cNvSpPr>
            <a:spLocks noGrp="1"/>
          </p:cNvSpPr>
          <p:nvPr>
            <p:ph idx="1"/>
          </p:nvPr>
        </p:nvSpPr>
        <p:spPr/>
        <p:txBody>
          <a:bodyPr>
            <a:normAutofit lnSpcReduction="10000"/>
          </a:bodyPr>
          <a:lstStyle/>
          <a:p>
            <a:r>
              <a:rPr lang="nl-NL" dirty="0" smtClean="0"/>
              <a:t>A </a:t>
            </a:r>
            <a:r>
              <a:rPr lang="nl-NL" dirty="0" err="1" smtClean="0"/>
              <a:t>specific</a:t>
            </a:r>
            <a:r>
              <a:rPr lang="nl-NL" dirty="0" smtClean="0"/>
              <a:t> </a:t>
            </a:r>
            <a:r>
              <a:rPr lang="nl-NL" dirty="0" err="1" smtClean="0"/>
              <a:t>merger</a:t>
            </a:r>
            <a:r>
              <a:rPr lang="nl-NL" dirty="0" smtClean="0"/>
              <a:t> regime in the EU</a:t>
            </a:r>
            <a:endParaRPr lang="nl-NL" dirty="0"/>
          </a:p>
          <a:p>
            <a:endParaRPr lang="nl-NL" dirty="0" smtClean="0"/>
          </a:p>
          <a:p>
            <a:r>
              <a:rPr lang="nl-NL" dirty="0" err="1" smtClean="0"/>
              <a:t>Jurisdictional</a:t>
            </a:r>
            <a:r>
              <a:rPr lang="nl-NL" dirty="0" smtClean="0"/>
              <a:t> </a:t>
            </a:r>
            <a:r>
              <a:rPr lang="nl-NL" dirty="0" err="1" smtClean="0"/>
              <a:t>requirements</a:t>
            </a:r>
            <a:endParaRPr lang="nl-NL" dirty="0" smtClean="0"/>
          </a:p>
          <a:p>
            <a:endParaRPr lang="nl-NL" dirty="0" smtClean="0"/>
          </a:p>
          <a:p>
            <a:r>
              <a:rPr lang="nl-NL" dirty="0" err="1" smtClean="0"/>
              <a:t>Procedural</a:t>
            </a:r>
            <a:r>
              <a:rPr lang="nl-NL" dirty="0" smtClean="0"/>
              <a:t> </a:t>
            </a:r>
            <a:r>
              <a:rPr lang="nl-NL" dirty="0" err="1" smtClean="0"/>
              <a:t>requirements</a:t>
            </a:r>
            <a:endParaRPr lang="nl-NL" dirty="0" smtClean="0"/>
          </a:p>
          <a:p>
            <a:endParaRPr lang="nl-NL" dirty="0" smtClean="0"/>
          </a:p>
          <a:p>
            <a:r>
              <a:rPr lang="nl-NL" dirty="0" err="1" smtClean="0">
                <a:solidFill>
                  <a:srgbClr val="FF0000"/>
                </a:solidFill>
              </a:rPr>
              <a:t>Substantive</a:t>
            </a:r>
            <a:r>
              <a:rPr lang="nl-NL" dirty="0" smtClean="0">
                <a:solidFill>
                  <a:srgbClr val="FF0000"/>
                </a:solidFill>
              </a:rPr>
              <a:t> assessment</a:t>
            </a:r>
          </a:p>
          <a:p>
            <a:endParaRPr lang="nl-NL" dirty="0" smtClean="0"/>
          </a:p>
          <a:p>
            <a:r>
              <a:rPr lang="nl-NL" dirty="0" err="1" smtClean="0"/>
              <a:t>Judicial</a:t>
            </a:r>
            <a:r>
              <a:rPr lang="nl-NL" dirty="0" smtClean="0"/>
              <a:t> review</a:t>
            </a:r>
          </a:p>
          <a:p>
            <a:pPr lvl="1"/>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230</a:t>
            </a:fld>
            <a:endParaRPr lang="en-GB"/>
          </a:p>
        </p:txBody>
      </p:sp>
    </p:spTree>
    <p:extLst>
      <p:ext uri="{BB962C8B-B14F-4D97-AF65-F5344CB8AC3E}">
        <p14:creationId xmlns:p14="http://schemas.microsoft.com/office/powerpoint/2010/main" val="384072427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Substantive</a:t>
            </a:r>
            <a:r>
              <a:rPr lang="nl-NL" dirty="0" smtClean="0"/>
              <a:t> assessment</a:t>
            </a:r>
            <a:endParaRPr lang="nl-NL" dirty="0"/>
          </a:p>
        </p:txBody>
      </p:sp>
      <p:sp>
        <p:nvSpPr>
          <p:cNvPr id="3" name="Content Placeholder 2"/>
          <p:cNvSpPr>
            <a:spLocks noGrp="1"/>
          </p:cNvSpPr>
          <p:nvPr>
            <p:ph idx="1"/>
          </p:nvPr>
        </p:nvSpPr>
        <p:spPr/>
        <p:txBody>
          <a:bodyPr/>
          <a:lstStyle/>
          <a:p>
            <a:r>
              <a:rPr lang="en-US" dirty="0" smtClean="0"/>
              <a:t>Article 2(2)</a:t>
            </a:r>
          </a:p>
          <a:p>
            <a:pPr lvl="1"/>
            <a:r>
              <a:rPr lang="en-US" dirty="0" smtClean="0"/>
              <a:t>‘A </a:t>
            </a:r>
            <a:r>
              <a:rPr lang="en-US" dirty="0"/>
              <a:t>concentration which </a:t>
            </a:r>
            <a:r>
              <a:rPr lang="en-US" i="1" dirty="0"/>
              <a:t>would not significantly impede effective competition </a:t>
            </a:r>
            <a:r>
              <a:rPr lang="en-US" dirty="0"/>
              <a:t>in the common market or in a substantial part of it, </a:t>
            </a:r>
            <a:r>
              <a:rPr lang="en-US" u="sng" dirty="0"/>
              <a:t>in particular as a result</a:t>
            </a:r>
            <a:r>
              <a:rPr lang="en-US" dirty="0"/>
              <a:t> of </a:t>
            </a:r>
            <a:r>
              <a:rPr lang="en-US" i="1" dirty="0"/>
              <a:t>the creation or strengthening of a dominant position</a:t>
            </a:r>
            <a:r>
              <a:rPr lang="en-US" dirty="0"/>
              <a:t>, shall be declared compatible with the common </a:t>
            </a:r>
            <a:r>
              <a:rPr lang="en-US" dirty="0" smtClean="0"/>
              <a:t>market’</a:t>
            </a:r>
          </a:p>
          <a:p>
            <a:pPr lvl="1"/>
            <a:r>
              <a:rPr lang="nl-NL" i="1" dirty="0" smtClean="0"/>
              <a:t>SLC</a:t>
            </a:r>
            <a:r>
              <a:rPr lang="nl-NL" dirty="0" smtClean="0"/>
              <a:t>-test</a:t>
            </a:r>
            <a:endParaRPr lang="nl-NL" i="1" dirty="0" smtClean="0"/>
          </a:p>
          <a:p>
            <a:pPr lvl="1"/>
            <a:r>
              <a:rPr lang="nl-NL" dirty="0" smtClean="0"/>
              <a:t>Dominant position creation not required</a:t>
            </a:r>
          </a:p>
          <a:p>
            <a:pPr lvl="1"/>
            <a:endParaRPr lang="nl-NL" dirty="0"/>
          </a:p>
          <a:p>
            <a:pPr lvl="1"/>
            <a:r>
              <a:rPr lang="nl-NL" dirty="0" smtClean="0"/>
              <a:t>Cooperative joint ventures assessed under Article 101 TFEU!</a:t>
            </a:r>
            <a:endParaRPr lang="nl-NL" dirty="0"/>
          </a:p>
          <a:p>
            <a:pPr lvl="1"/>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231</a:t>
            </a:fld>
            <a:endParaRPr lang="en-GB"/>
          </a:p>
        </p:txBody>
      </p:sp>
    </p:spTree>
    <p:extLst>
      <p:ext uri="{BB962C8B-B14F-4D97-AF65-F5344CB8AC3E}">
        <p14:creationId xmlns:p14="http://schemas.microsoft.com/office/powerpoint/2010/main" val="138539282"/>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Substantive</a:t>
            </a:r>
            <a:r>
              <a:rPr lang="nl-NL" dirty="0" smtClean="0"/>
              <a:t> assessment</a:t>
            </a:r>
            <a:endParaRPr lang="nl-NL" dirty="0"/>
          </a:p>
        </p:txBody>
      </p:sp>
      <p:sp>
        <p:nvSpPr>
          <p:cNvPr id="3" name="Content Placeholder 2"/>
          <p:cNvSpPr>
            <a:spLocks noGrp="1"/>
          </p:cNvSpPr>
          <p:nvPr>
            <p:ph idx="1"/>
          </p:nvPr>
        </p:nvSpPr>
        <p:spPr/>
        <p:txBody>
          <a:bodyPr/>
          <a:lstStyle/>
          <a:p>
            <a:r>
              <a:rPr lang="nl-NL" dirty="0" err="1" smtClean="0"/>
              <a:t>Vertical</a:t>
            </a:r>
            <a:r>
              <a:rPr lang="nl-NL" dirty="0" smtClean="0"/>
              <a:t> v. </a:t>
            </a:r>
            <a:r>
              <a:rPr lang="nl-NL" dirty="0" err="1" smtClean="0"/>
              <a:t>horizontal</a:t>
            </a:r>
            <a:r>
              <a:rPr lang="nl-NL" dirty="0" smtClean="0"/>
              <a:t> </a:t>
            </a:r>
            <a:r>
              <a:rPr lang="nl-NL" dirty="0" err="1" smtClean="0"/>
              <a:t>mergers</a:t>
            </a:r>
            <a:endParaRPr lang="nl-NL" dirty="0" smtClean="0"/>
          </a:p>
          <a:p>
            <a:pPr lvl="1"/>
            <a:r>
              <a:rPr lang="nl-NL" dirty="0" err="1" smtClean="0"/>
              <a:t>Horizontal</a:t>
            </a:r>
            <a:r>
              <a:rPr lang="nl-NL" dirty="0" smtClean="0"/>
              <a:t> </a:t>
            </a:r>
            <a:r>
              <a:rPr lang="nl-NL" dirty="0" err="1" smtClean="0"/>
              <a:t>mergers</a:t>
            </a:r>
            <a:r>
              <a:rPr lang="nl-NL" dirty="0" smtClean="0"/>
              <a:t> </a:t>
            </a:r>
            <a:r>
              <a:rPr lang="nl-NL" dirty="0" err="1" smtClean="0"/>
              <a:t>deemed</a:t>
            </a:r>
            <a:r>
              <a:rPr lang="nl-NL" dirty="0" smtClean="0"/>
              <a:t> more </a:t>
            </a:r>
            <a:r>
              <a:rPr lang="nl-NL" dirty="0" err="1" smtClean="0"/>
              <a:t>problematic</a:t>
            </a:r>
            <a:endParaRPr lang="nl-NL" dirty="0" smtClean="0"/>
          </a:p>
          <a:p>
            <a:pPr lvl="2"/>
            <a:r>
              <a:rPr lang="nl-NL" dirty="0" err="1" smtClean="0"/>
              <a:t>Loss</a:t>
            </a:r>
            <a:r>
              <a:rPr lang="nl-NL" dirty="0" smtClean="0"/>
              <a:t> of direct </a:t>
            </a:r>
            <a:r>
              <a:rPr lang="nl-NL" dirty="0" err="1" smtClean="0"/>
              <a:t>competition</a:t>
            </a:r>
            <a:r>
              <a:rPr lang="nl-NL" dirty="0" smtClean="0"/>
              <a:t> </a:t>
            </a:r>
            <a:r>
              <a:rPr lang="nl-NL" dirty="0" err="1" smtClean="0"/>
              <a:t>between</a:t>
            </a:r>
            <a:r>
              <a:rPr lang="nl-NL" dirty="0" smtClean="0"/>
              <a:t> </a:t>
            </a:r>
            <a:r>
              <a:rPr lang="nl-NL" dirty="0" err="1" smtClean="0"/>
              <a:t>merging</a:t>
            </a:r>
            <a:r>
              <a:rPr lang="nl-NL" dirty="0" smtClean="0"/>
              <a:t> </a:t>
            </a:r>
            <a:r>
              <a:rPr lang="nl-NL" dirty="0" err="1" smtClean="0"/>
              <a:t>undertakings</a:t>
            </a:r>
            <a:endParaRPr lang="nl-NL" dirty="0" smtClean="0"/>
          </a:p>
          <a:p>
            <a:pPr lvl="2"/>
            <a:r>
              <a:rPr lang="nl-NL" dirty="0" smtClean="0"/>
              <a:t>Dominant </a:t>
            </a:r>
            <a:r>
              <a:rPr lang="nl-NL" dirty="0" err="1" smtClean="0"/>
              <a:t>position</a:t>
            </a:r>
            <a:endParaRPr lang="nl-NL" dirty="0" smtClean="0"/>
          </a:p>
          <a:p>
            <a:pPr lvl="2"/>
            <a:r>
              <a:rPr lang="nl-NL" dirty="0" smtClean="0"/>
              <a:t>Significant </a:t>
            </a:r>
            <a:r>
              <a:rPr lang="nl-NL" dirty="0" err="1" smtClean="0"/>
              <a:t>increase</a:t>
            </a:r>
            <a:r>
              <a:rPr lang="nl-NL" dirty="0" smtClean="0"/>
              <a:t> in market share</a:t>
            </a:r>
          </a:p>
          <a:p>
            <a:pPr lvl="2"/>
            <a:r>
              <a:rPr lang="nl-NL" dirty="0" smtClean="0"/>
              <a:t>Harm to </a:t>
            </a:r>
            <a:r>
              <a:rPr lang="nl-NL" dirty="0" err="1" smtClean="0"/>
              <a:t>consumers</a:t>
            </a:r>
            <a:endParaRPr lang="nl-NL" dirty="0" smtClean="0"/>
          </a:p>
          <a:p>
            <a:pPr lvl="2"/>
            <a:r>
              <a:rPr lang="nl-NL" dirty="0" err="1" smtClean="0"/>
              <a:t>Collective</a:t>
            </a:r>
            <a:r>
              <a:rPr lang="nl-NL" dirty="0" smtClean="0"/>
              <a:t> </a:t>
            </a:r>
            <a:r>
              <a:rPr lang="nl-NL" dirty="0" err="1" smtClean="0"/>
              <a:t>dominance</a:t>
            </a:r>
            <a:r>
              <a:rPr lang="nl-NL" dirty="0" smtClean="0"/>
              <a:t> </a:t>
            </a:r>
            <a:r>
              <a:rPr lang="nl-NL" dirty="0" err="1" smtClean="0"/>
              <a:t>promoted</a:t>
            </a:r>
            <a:endParaRPr lang="nl-NL" dirty="0"/>
          </a:p>
          <a:p>
            <a:pPr lvl="1"/>
            <a:r>
              <a:rPr lang="nl-NL" dirty="0" err="1" smtClean="0"/>
              <a:t>Vertical</a:t>
            </a:r>
            <a:r>
              <a:rPr lang="nl-NL" dirty="0" smtClean="0"/>
              <a:t> </a:t>
            </a:r>
            <a:r>
              <a:rPr lang="nl-NL" dirty="0" err="1" smtClean="0"/>
              <a:t>mergers</a:t>
            </a:r>
            <a:r>
              <a:rPr lang="nl-NL" dirty="0" smtClean="0"/>
              <a:t> </a:t>
            </a:r>
            <a:r>
              <a:rPr lang="nl-NL" dirty="0" err="1" smtClean="0"/>
              <a:t>nevertheless</a:t>
            </a:r>
            <a:r>
              <a:rPr lang="nl-NL" dirty="0" smtClean="0"/>
              <a:t> also warrant attention</a:t>
            </a:r>
          </a:p>
          <a:p>
            <a:pPr lvl="2"/>
            <a:r>
              <a:rPr lang="nl-NL" dirty="0" err="1" smtClean="0"/>
              <a:t>Efficiencies</a:t>
            </a:r>
            <a:r>
              <a:rPr lang="nl-NL" dirty="0" smtClean="0"/>
              <a:t> </a:t>
            </a:r>
            <a:r>
              <a:rPr lang="nl-NL" dirty="0" err="1" smtClean="0"/>
              <a:t>resulting</a:t>
            </a:r>
            <a:r>
              <a:rPr lang="nl-NL" dirty="0" smtClean="0"/>
              <a:t> from </a:t>
            </a:r>
            <a:r>
              <a:rPr lang="nl-NL" dirty="0" err="1" smtClean="0"/>
              <a:t>integration</a:t>
            </a:r>
            <a:endParaRPr lang="nl-NL" dirty="0" smtClean="0"/>
          </a:p>
          <a:p>
            <a:pPr lvl="2"/>
            <a:r>
              <a:rPr lang="nl-NL" dirty="0" err="1" smtClean="0"/>
              <a:t>Potential</a:t>
            </a:r>
            <a:r>
              <a:rPr lang="nl-NL" dirty="0" smtClean="0"/>
              <a:t> </a:t>
            </a:r>
            <a:r>
              <a:rPr lang="nl-NL" dirty="0" err="1"/>
              <a:t>foreclosure</a:t>
            </a:r>
            <a:r>
              <a:rPr lang="nl-NL" dirty="0"/>
              <a:t> of </a:t>
            </a:r>
            <a:r>
              <a:rPr lang="nl-NL" dirty="0" err="1" smtClean="0"/>
              <a:t>competition</a:t>
            </a:r>
            <a:r>
              <a:rPr lang="nl-NL" dirty="0" smtClean="0"/>
              <a:t> in </a:t>
            </a:r>
            <a:r>
              <a:rPr lang="nl-NL" dirty="0" err="1" smtClean="0"/>
              <a:t>one</a:t>
            </a:r>
            <a:r>
              <a:rPr lang="nl-NL" dirty="0" smtClean="0"/>
              <a:t> market</a:t>
            </a:r>
          </a:p>
          <a:p>
            <a:pPr lvl="2"/>
            <a:r>
              <a:rPr lang="nl-NL" dirty="0" err="1" smtClean="0"/>
              <a:t>Coordination</a:t>
            </a:r>
            <a:r>
              <a:rPr lang="nl-NL" dirty="0" smtClean="0"/>
              <a:t> </a:t>
            </a:r>
            <a:r>
              <a:rPr lang="nl-NL" dirty="0" err="1" smtClean="0"/>
              <a:t>between</a:t>
            </a:r>
            <a:r>
              <a:rPr lang="nl-NL" dirty="0" smtClean="0"/>
              <a:t> </a:t>
            </a:r>
            <a:r>
              <a:rPr lang="nl-NL" dirty="0" err="1" smtClean="0"/>
              <a:t>firms</a:t>
            </a:r>
            <a:r>
              <a:rPr lang="nl-NL" dirty="0" smtClean="0"/>
              <a:t> </a:t>
            </a:r>
            <a:r>
              <a:rPr lang="nl-NL" dirty="0" err="1" smtClean="0"/>
              <a:t>can</a:t>
            </a:r>
            <a:r>
              <a:rPr lang="nl-NL" dirty="0" smtClean="0"/>
              <a:t> </a:t>
            </a:r>
            <a:r>
              <a:rPr lang="nl-NL" dirty="0" err="1" smtClean="0"/>
              <a:t>become</a:t>
            </a:r>
            <a:r>
              <a:rPr lang="nl-NL" dirty="0" smtClean="0"/>
              <a:t> </a:t>
            </a:r>
            <a:r>
              <a:rPr lang="nl-NL" dirty="0" err="1" smtClean="0"/>
              <a:t>easier</a:t>
            </a:r>
            <a:endParaRPr lang="nl-NL" dirty="0"/>
          </a:p>
          <a:p>
            <a:pPr lvl="2"/>
            <a:endParaRPr lang="nl-NL" dirty="0" smtClean="0"/>
          </a:p>
        </p:txBody>
      </p:sp>
      <p:sp>
        <p:nvSpPr>
          <p:cNvPr id="4" name="Slide Number Placeholder 3"/>
          <p:cNvSpPr>
            <a:spLocks noGrp="1"/>
          </p:cNvSpPr>
          <p:nvPr>
            <p:ph type="sldNum" sz="quarter" idx="12"/>
          </p:nvPr>
        </p:nvSpPr>
        <p:spPr/>
        <p:txBody>
          <a:bodyPr/>
          <a:lstStyle/>
          <a:p>
            <a:fld id="{AEC9B8C3-EF95-4530-80D0-23BABA964F2E}" type="slidenum">
              <a:rPr lang="en-GB" smtClean="0"/>
              <a:t>232</a:t>
            </a:fld>
            <a:endParaRPr lang="en-GB"/>
          </a:p>
        </p:txBody>
      </p:sp>
    </p:spTree>
    <p:extLst>
      <p:ext uri="{BB962C8B-B14F-4D97-AF65-F5344CB8AC3E}">
        <p14:creationId xmlns:p14="http://schemas.microsoft.com/office/powerpoint/2010/main" val="2148697333"/>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err="1" smtClean="0"/>
              <a:t>Overview</a:t>
            </a:r>
            <a:endParaRPr lang="nl-NL" dirty="0"/>
          </a:p>
        </p:txBody>
      </p:sp>
      <p:sp>
        <p:nvSpPr>
          <p:cNvPr id="3" name="Content Placeholder 2"/>
          <p:cNvSpPr>
            <a:spLocks noGrp="1"/>
          </p:cNvSpPr>
          <p:nvPr>
            <p:ph idx="1"/>
          </p:nvPr>
        </p:nvSpPr>
        <p:spPr/>
        <p:txBody>
          <a:bodyPr>
            <a:normAutofit lnSpcReduction="10000"/>
          </a:bodyPr>
          <a:lstStyle/>
          <a:p>
            <a:r>
              <a:rPr lang="nl-NL" dirty="0" smtClean="0"/>
              <a:t>A </a:t>
            </a:r>
            <a:r>
              <a:rPr lang="nl-NL" dirty="0" err="1" smtClean="0"/>
              <a:t>specific</a:t>
            </a:r>
            <a:r>
              <a:rPr lang="nl-NL" dirty="0" smtClean="0"/>
              <a:t> </a:t>
            </a:r>
            <a:r>
              <a:rPr lang="nl-NL" dirty="0" err="1" smtClean="0"/>
              <a:t>merger</a:t>
            </a:r>
            <a:r>
              <a:rPr lang="nl-NL" dirty="0" smtClean="0"/>
              <a:t> regime in the EU</a:t>
            </a:r>
            <a:endParaRPr lang="nl-NL" dirty="0"/>
          </a:p>
          <a:p>
            <a:endParaRPr lang="nl-NL" dirty="0" smtClean="0"/>
          </a:p>
          <a:p>
            <a:r>
              <a:rPr lang="nl-NL" dirty="0" err="1" smtClean="0"/>
              <a:t>Jurisdictional</a:t>
            </a:r>
            <a:r>
              <a:rPr lang="nl-NL" dirty="0" smtClean="0"/>
              <a:t> </a:t>
            </a:r>
            <a:r>
              <a:rPr lang="nl-NL" dirty="0" err="1" smtClean="0"/>
              <a:t>requirements</a:t>
            </a:r>
            <a:endParaRPr lang="nl-NL" dirty="0" smtClean="0"/>
          </a:p>
          <a:p>
            <a:endParaRPr lang="nl-NL" dirty="0" smtClean="0"/>
          </a:p>
          <a:p>
            <a:r>
              <a:rPr lang="nl-NL" dirty="0" err="1" smtClean="0"/>
              <a:t>Procedural</a:t>
            </a:r>
            <a:r>
              <a:rPr lang="nl-NL" dirty="0" smtClean="0"/>
              <a:t> </a:t>
            </a:r>
            <a:r>
              <a:rPr lang="nl-NL" dirty="0" err="1" smtClean="0"/>
              <a:t>requirements</a:t>
            </a:r>
            <a:endParaRPr lang="nl-NL" dirty="0" smtClean="0"/>
          </a:p>
          <a:p>
            <a:endParaRPr lang="nl-NL" dirty="0" smtClean="0"/>
          </a:p>
          <a:p>
            <a:r>
              <a:rPr lang="nl-NL" dirty="0" err="1" smtClean="0"/>
              <a:t>Substantive</a:t>
            </a:r>
            <a:r>
              <a:rPr lang="nl-NL" dirty="0" smtClean="0"/>
              <a:t> assessment</a:t>
            </a:r>
          </a:p>
          <a:p>
            <a:endParaRPr lang="nl-NL" dirty="0" smtClean="0"/>
          </a:p>
          <a:p>
            <a:r>
              <a:rPr lang="nl-NL" dirty="0" err="1" smtClean="0">
                <a:solidFill>
                  <a:srgbClr val="FF0000"/>
                </a:solidFill>
              </a:rPr>
              <a:t>Judicial</a:t>
            </a:r>
            <a:r>
              <a:rPr lang="nl-NL" dirty="0" smtClean="0">
                <a:solidFill>
                  <a:srgbClr val="FF0000"/>
                </a:solidFill>
              </a:rPr>
              <a:t> review</a:t>
            </a:r>
          </a:p>
          <a:p>
            <a:pPr lvl="1"/>
            <a:endParaRPr lang="nl-NL" dirty="0"/>
          </a:p>
        </p:txBody>
      </p:sp>
      <p:sp>
        <p:nvSpPr>
          <p:cNvPr id="4" name="Slide Number Placeholder 3"/>
          <p:cNvSpPr>
            <a:spLocks noGrp="1"/>
          </p:cNvSpPr>
          <p:nvPr>
            <p:ph type="sldNum" sz="quarter" idx="12"/>
          </p:nvPr>
        </p:nvSpPr>
        <p:spPr/>
        <p:txBody>
          <a:bodyPr/>
          <a:lstStyle/>
          <a:p>
            <a:fld id="{AEC9B8C3-EF95-4530-80D0-23BABA964F2E}" type="slidenum">
              <a:rPr lang="en-GB" smtClean="0"/>
              <a:t>233</a:t>
            </a:fld>
            <a:endParaRPr lang="en-GB"/>
          </a:p>
        </p:txBody>
      </p:sp>
    </p:spTree>
    <p:extLst>
      <p:ext uri="{BB962C8B-B14F-4D97-AF65-F5344CB8AC3E}">
        <p14:creationId xmlns:p14="http://schemas.microsoft.com/office/powerpoint/2010/main" val="299320521"/>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Judicial</a:t>
            </a:r>
            <a:r>
              <a:rPr lang="fr-BE" dirty="0" smtClean="0"/>
              <a:t> </a:t>
            </a:r>
            <a:r>
              <a:rPr lang="fr-BE" dirty="0" err="1" smtClean="0"/>
              <a:t>review</a:t>
            </a:r>
            <a:endParaRPr lang="en-GB" dirty="0"/>
          </a:p>
        </p:txBody>
      </p:sp>
      <p:sp>
        <p:nvSpPr>
          <p:cNvPr id="3" name="Content Placeholder 2"/>
          <p:cNvSpPr>
            <a:spLocks noGrp="1"/>
          </p:cNvSpPr>
          <p:nvPr>
            <p:ph idx="1"/>
          </p:nvPr>
        </p:nvSpPr>
        <p:spPr/>
        <p:txBody>
          <a:bodyPr/>
          <a:lstStyle/>
          <a:p>
            <a:r>
              <a:rPr lang="fr-BE" dirty="0" smtClean="0"/>
              <a:t>Concentration control </a:t>
            </a:r>
            <a:r>
              <a:rPr lang="fr-BE" dirty="0" err="1" smtClean="0"/>
              <a:t>decisions</a:t>
            </a:r>
            <a:r>
              <a:rPr lang="fr-BE" dirty="0" smtClean="0"/>
              <a:t> are Commission </a:t>
            </a:r>
            <a:r>
              <a:rPr lang="fr-BE" dirty="0" err="1" smtClean="0"/>
              <a:t>decisions</a:t>
            </a:r>
            <a:endParaRPr lang="fr-BE" dirty="0" smtClean="0"/>
          </a:p>
          <a:p>
            <a:endParaRPr lang="fr-BE" dirty="0"/>
          </a:p>
          <a:p>
            <a:endParaRPr lang="fr-BE" dirty="0" smtClean="0"/>
          </a:p>
          <a:p>
            <a:r>
              <a:rPr lang="fr-BE" dirty="0" err="1" smtClean="0"/>
              <a:t>Amenable</a:t>
            </a:r>
            <a:r>
              <a:rPr lang="fr-BE" dirty="0" smtClean="0"/>
              <a:t> to </a:t>
            </a:r>
            <a:r>
              <a:rPr lang="fr-BE" dirty="0" err="1" smtClean="0"/>
              <a:t>judicial</a:t>
            </a:r>
            <a:r>
              <a:rPr lang="fr-BE" dirty="0" smtClean="0"/>
              <a:t> </a:t>
            </a:r>
            <a:r>
              <a:rPr lang="fr-BE" dirty="0" err="1" smtClean="0"/>
              <a:t>review</a:t>
            </a:r>
            <a:r>
              <a:rPr lang="fr-BE" dirty="0" smtClean="0"/>
              <a:t> </a:t>
            </a:r>
            <a:r>
              <a:rPr lang="fr-BE" dirty="0" err="1" smtClean="0"/>
              <a:t>under</a:t>
            </a:r>
            <a:r>
              <a:rPr lang="fr-BE" dirty="0" smtClean="0"/>
              <a:t> Article 263 TFEU</a:t>
            </a:r>
          </a:p>
          <a:p>
            <a:pPr lvl="1"/>
            <a:r>
              <a:rPr lang="fr-BE" dirty="0" smtClean="0"/>
              <a:t>May lead to </a:t>
            </a:r>
            <a:r>
              <a:rPr lang="fr-BE" dirty="0" err="1" smtClean="0"/>
              <a:t>annulment</a:t>
            </a:r>
            <a:endParaRPr lang="fr-BE" dirty="0" smtClean="0"/>
          </a:p>
          <a:p>
            <a:pPr lvl="1"/>
            <a:r>
              <a:rPr lang="fr-BE" dirty="0" smtClean="0"/>
              <a:t>Not adoption of a new </a:t>
            </a:r>
            <a:r>
              <a:rPr lang="fr-BE" dirty="0" err="1" smtClean="0"/>
              <a:t>decision</a:t>
            </a:r>
            <a:r>
              <a:rPr lang="fr-BE" dirty="0" smtClean="0"/>
              <a:t>!!</a:t>
            </a:r>
          </a:p>
          <a:p>
            <a:pPr lvl="1"/>
            <a:r>
              <a:rPr lang="fr-BE" dirty="0" smtClean="0"/>
              <a:t>In </a:t>
            </a:r>
            <a:r>
              <a:rPr lang="fr-BE" dirty="0" err="1" smtClean="0"/>
              <a:t>that</a:t>
            </a:r>
            <a:r>
              <a:rPr lang="fr-BE" dirty="0" smtClean="0"/>
              <a:t> case, Commission </a:t>
            </a:r>
            <a:r>
              <a:rPr lang="fr-BE" dirty="0" err="1" smtClean="0"/>
              <a:t>will</a:t>
            </a:r>
            <a:r>
              <a:rPr lang="fr-BE" dirty="0" smtClean="0"/>
              <a:t> have to </a:t>
            </a:r>
            <a:r>
              <a:rPr lang="fr-BE" dirty="0" err="1" smtClean="0"/>
              <a:t>re</a:t>
            </a:r>
            <a:r>
              <a:rPr lang="fr-BE" dirty="0" smtClean="0"/>
              <a:t>-open the </a:t>
            </a:r>
            <a:r>
              <a:rPr lang="fr-BE" dirty="0" err="1" smtClean="0"/>
              <a:t>procedure</a:t>
            </a:r>
            <a:r>
              <a:rPr lang="fr-BE" dirty="0" smtClean="0"/>
              <a:t> in </a:t>
            </a:r>
            <a:r>
              <a:rPr lang="fr-BE" dirty="0" err="1" smtClean="0"/>
              <a:t>response</a:t>
            </a:r>
            <a:r>
              <a:rPr lang="fr-BE" dirty="0" smtClean="0"/>
              <a:t> to a new application </a:t>
            </a:r>
            <a:r>
              <a:rPr lang="fr-BE" dirty="0" err="1" smtClean="0"/>
              <a:t>lodged</a:t>
            </a:r>
            <a:endParaRPr lang="en-GB" dirty="0"/>
          </a:p>
        </p:txBody>
      </p:sp>
      <p:sp>
        <p:nvSpPr>
          <p:cNvPr id="4" name="Slide Number Placeholder 3"/>
          <p:cNvSpPr>
            <a:spLocks noGrp="1"/>
          </p:cNvSpPr>
          <p:nvPr>
            <p:ph type="sldNum" sz="quarter" idx="12"/>
          </p:nvPr>
        </p:nvSpPr>
        <p:spPr/>
        <p:txBody>
          <a:bodyPr/>
          <a:lstStyle/>
          <a:p>
            <a:fld id="{AEC9B8C3-EF95-4530-80D0-23BABA964F2E}" type="slidenum">
              <a:rPr lang="en-GB" smtClean="0"/>
              <a:t>234</a:t>
            </a:fld>
            <a:endParaRPr lang="en-GB"/>
          </a:p>
        </p:txBody>
      </p:sp>
    </p:spTree>
    <p:extLst>
      <p:ext uri="{BB962C8B-B14F-4D97-AF65-F5344CB8AC3E}">
        <p14:creationId xmlns:p14="http://schemas.microsoft.com/office/powerpoint/2010/main" val="404517521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r-BE" dirty="0" err="1" smtClean="0"/>
              <a:t>Practical</a:t>
            </a:r>
            <a:r>
              <a:rPr lang="fr-BE" dirty="0" smtClean="0"/>
              <a:t> </a:t>
            </a:r>
            <a:r>
              <a:rPr lang="fr-BE" dirty="0" err="1" smtClean="0"/>
              <a:t>exercise</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87477326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Practical</a:t>
            </a:r>
            <a:r>
              <a:rPr lang="fr-BE" dirty="0" smtClean="0"/>
              <a:t> </a:t>
            </a:r>
            <a:r>
              <a:rPr lang="fr-BE" dirty="0" err="1" smtClean="0"/>
              <a:t>exercise</a:t>
            </a:r>
            <a:endParaRPr lang="en-GB" dirty="0"/>
          </a:p>
        </p:txBody>
      </p:sp>
      <p:sp>
        <p:nvSpPr>
          <p:cNvPr id="3" name="Content Placeholder 2"/>
          <p:cNvSpPr>
            <a:spLocks noGrp="1"/>
          </p:cNvSpPr>
          <p:nvPr>
            <p:ph idx="1"/>
          </p:nvPr>
        </p:nvSpPr>
        <p:spPr>
          <a:xfrm>
            <a:off x="628650" y="1484784"/>
            <a:ext cx="7886700" cy="5472607"/>
          </a:xfrm>
        </p:spPr>
        <p:txBody>
          <a:bodyPr>
            <a:normAutofit fontScale="70000" lnSpcReduction="20000"/>
          </a:bodyPr>
          <a:lstStyle/>
          <a:p>
            <a:r>
              <a:rPr lang="en-GB" dirty="0" smtClean="0"/>
              <a:t>Six </a:t>
            </a:r>
            <a:r>
              <a:rPr lang="en-GB" dirty="0"/>
              <a:t>French undertakings operating in the television-, telecommunications- and cable distribution sectors decide to set up a joint undertaking. The joint undertaking envisages to offer a variety of </a:t>
            </a:r>
            <a:r>
              <a:rPr lang="en-GB" dirty="0" err="1"/>
              <a:t>tv</a:t>
            </a:r>
            <a:r>
              <a:rPr lang="en-GB" dirty="0"/>
              <a:t> programmes and services via internet streaming and for additional payment to French-speaking viewers across Europe. The joint undertaking is jointly controlled by all six participating undertakings and will offer a particular product, have its own capital and management structure and will be established for an indefinite time period. The newly created undertaking would be a new entrant on the market for paid stream-TV and would directly compete with the incumbent dominant market player in that regard, </a:t>
            </a:r>
            <a:r>
              <a:rPr lang="en-GB" dirty="0" err="1"/>
              <a:t>Nixflix</a:t>
            </a:r>
            <a:r>
              <a:rPr lang="en-GB" dirty="0"/>
              <a:t>.</a:t>
            </a:r>
            <a:endParaRPr lang="en-GB" sz="2400" dirty="0"/>
          </a:p>
          <a:p>
            <a:r>
              <a:rPr lang="en-GB" dirty="0"/>
              <a:t>Each of the participating French undertakings obtains a 500 million € annual turnover. Four undertakings are exclusively active on the French market. The fifth undertaking maintains a turnover of 50 million € in France, 350 million in Germany en 100 in Belgium. The sixth undertaking maintains a turnover of 50 million in France, 350 million in Belgium en 100 million in Germany.</a:t>
            </a:r>
            <a:endParaRPr lang="en-GB" sz="2400" dirty="0"/>
          </a:p>
          <a:p>
            <a:r>
              <a:rPr lang="en-GB" dirty="0"/>
              <a:t>Do the undertakings involved have the right or the obligation to notify their envisaged transaction to the Commission on the basis of the Merger Regulation? What tests will the Commission – or the national authorities – have to rely upon when judging the compatibility of the envisaged transactions with EU competition law?</a:t>
            </a:r>
            <a:endParaRPr lang="en-GB" sz="2400" dirty="0"/>
          </a:p>
        </p:txBody>
      </p:sp>
    </p:spTree>
    <p:extLst>
      <p:ext uri="{BB962C8B-B14F-4D97-AF65-F5344CB8AC3E}">
        <p14:creationId xmlns:p14="http://schemas.microsoft.com/office/powerpoint/2010/main" val="424607810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Last </a:t>
            </a:r>
            <a:r>
              <a:rPr lang="fr-BE" dirty="0" err="1" smtClean="0"/>
              <a:t>year’s</a:t>
            </a:r>
            <a:r>
              <a:rPr lang="fr-BE" dirty="0" smtClean="0"/>
              <a:t> exam</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case</a:t>
            </a:r>
          </a:p>
          <a:p>
            <a:endParaRPr lang="fr-BE" dirty="0"/>
          </a:p>
          <a:p>
            <a:r>
              <a:rPr lang="fr-BE" dirty="0" err="1" smtClean="0"/>
              <a:t>Hypotheses</a:t>
            </a:r>
            <a:endParaRPr lang="fr-BE" dirty="0" smtClean="0"/>
          </a:p>
          <a:p>
            <a:endParaRPr lang="fr-BE" dirty="0"/>
          </a:p>
          <a:p>
            <a:endParaRPr lang="en-GB" dirty="0"/>
          </a:p>
        </p:txBody>
      </p:sp>
      <p:sp>
        <p:nvSpPr>
          <p:cNvPr id="4" name="Slide Number Placeholder 3"/>
          <p:cNvSpPr>
            <a:spLocks noGrp="1"/>
          </p:cNvSpPr>
          <p:nvPr>
            <p:ph type="sldNum" sz="quarter" idx="12"/>
          </p:nvPr>
        </p:nvSpPr>
        <p:spPr/>
        <p:txBody>
          <a:bodyPr/>
          <a:lstStyle/>
          <a:p>
            <a:fld id="{AEC9B8C3-EF95-4530-80D0-23BABA964F2E}" type="slidenum">
              <a:rPr lang="en-GB" smtClean="0"/>
              <a:t>237</a:t>
            </a:fld>
            <a:endParaRPr lang="en-GB"/>
          </a:p>
        </p:txBody>
      </p:sp>
    </p:spTree>
    <p:extLst>
      <p:ext uri="{BB962C8B-B14F-4D97-AF65-F5344CB8AC3E}">
        <p14:creationId xmlns:p14="http://schemas.microsoft.com/office/powerpoint/2010/main" val="264222447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Questions?</a:t>
            </a:r>
            <a:endParaRPr lang="en-GB" dirty="0"/>
          </a:p>
        </p:txBody>
      </p:sp>
      <p:sp>
        <p:nvSpPr>
          <p:cNvPr id="3" name="Content Placeholder 2"/>
          <p:cNvSpPr>
            <a:spLocks noGrp="1"/>
          </p:cNvSpPr>
          <p:nvPr>
            <p:ph idx="1"/>
          </p:nvPr>
        </p:nvSpPr>
        <p:spPr/>
        <p:txBody>
          <a:bodyPr/>
          <a:lstStyle/>
          <a:p>
            <a:pPr marL="0" indent="0" algn="ctr">
              <a:buNone/>
            </a:pPr>
            <a:endParaRPr lang="fr-BE" dirty="0" smtClean="0">
              <a:hlinkClick r:id="rId2"/>
            </a:endParaRPr>
          </a:p>
          <a:p>
            <a:pPr marL="0" indent="0" algn="ctr">
              <a:buNone/>
            </a:pPr>
            <a:endParaRPr lang="fr-BE" dirty="0">
              <a:hlinkClick r:id="rId2"/>
            </a:endParaRPr>
          </a:p>
          <a:p>
            <a:pPr marL="0" indent="0" algn="ctr">
              <a:buNone/>
            </a:pPr>
            <a:r>
              <a:rPr lang="fr-BE" dirty="0" smtClean="0">
                <a:hlinkClick r:id="rId2"/>
              </a:rPr>
              <a:t>pieter.vancleynenbreugel@uliege.be</a:t>
            </a:r>
            <a:endParaRPr lang="fr-BE" dirty="0" smtClean="0"/>
          </a:p>
          <a:p>
            <a:pPr marL="0" indent="0" algn="ctr">
              <a:buNone/>
            </a:pPr>
            <a:endParaRPr lang="en-GB" dirty="0"/>
          </a:p>
        </p:txBody>
      </p:sp>
      <p:sp>
        <p:nvSpPr>
          <p:cNvPr id="4" name="Slide Number Placeholder 3"/>
          <p:cNvSpPr>
            <a:spLocks noGrp="1"/>
          </p:cNvSpPr>
          <p:nvPr>
            <p:ph type="sldNum" sz="quarter" idx="12"/>
          </p:nvPr>
        </p:nvSpPr>
        <p:spPr/>
        <p:txBody>
          <a:bodyPr/>
          <a:lstStyle/>
          <a:p>
            <a:fld id="{AEC9B8C3-EF95-4530-80D0-23BABA964F2E}" type="slidenum">
              <a:rPr lang="en-GB" smtClean="0"/>
              <a:t>238</a:t>
            </a:fld>
            <a:endParaRPr lang="en-GB"/>
          </a:p>
        </p:txBody>
      </p:sp>
    </p:spTree>
    <p:extLst>
      <p:ext uri="{BB962C8B-B14F-4D97-AF65-F5344CB8AC3E}">
        <p14:creationId xmlns:p14="http://schemas.microsoft.com/office/powerpoint/2010/main" val="2973691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EU </a:t>
            </a:r>
            <a:r>
              <a:rPr lang="fr-BE" dirty="0" err="1" smtClean="0"/>
              <a:t>competition</a:t>
            </a:r>
            <a:r>
              <a:rPr lang="fr-BE" dirty="0" smtClean="0"/>
              <a:t> law</a:t>
            </a:r>
            <a:endParaRPr lang="en-GB" dirty="0"/>
          </a:p>
        </p:txBody>
      </p:sp>
      <p:sp>
        <p:nvSpPr>
          <p:cNvPr id="3" name="Content Placeholder 2"/>
          <p:cNvSpPr>
            <a:spLocks noGrp="1"/>
          </p:cNvSpPr>
          <p:nvPr>
            <p:ph idx="1"/>
          </p:nvPr>
        </p:nvSpPr>
        <p:spPr/>
        <p:txBody>
          <a:bodyPr/>
          <a:lstStyle/>
          <a:p>
            <a:r>
              <a:rPr lang="fr-BE" dirty="0" smtClean="0"/>
              <a:t>European Commission as a </a:t>
            </a:r>
            <a:r>
              <a:rPr lang="fr-BE" dirty="0" err="1" smtClean="0"/>
              <a:t>competition</a:t>
            </a:r>
            <a:r>
              <a:rPr lang="fr-BE" dirty="0" smtClean="0"/>
              <a:t> </a:t>
            </a:r>
            <a:r>
              <a:rPr lang="fr-BE" dirty="0" err="1" smtClean="0"/>
              <a:t>authority</a:t>
            </a:r>
            <a:endParaRPr lang="fr-BE" dirty="0" smtClean="0"/>
          </a:p>
          <a:p>
            <a:pPr lvl="1"/>
            <a:r>
              <a:rPr lang="fr-BE" dirty="0" err="1" smtClean="0"/>
              <a:t>Directorate</a:t>
            </a:r>
            <a:r>
              <a:rPr lang="fr-BE" dirty="0" smtClean="0"/>
              <a:t>-General for Competition (DG COMP)</a:t>
            </a:r>
          </a:p>
          <a:p>
            <a:pPr lvl="2"/>
            <a:r>
              <a:rPr lang="fr-BE" dirty="0" err="1" smtClean="0"/>
              <a:t>Powers</a:t>
            </a:r>
            <a:r>
              <a:rPr lang="fr-BE" dirty="0" smtClean="0"/>
              <a:t> of inspection</a:t>
            </a:r>
          </a:p>
          <a:p>
            <a:pPr lvl="2"/>
            <a:r>
              <a:rPr lang="fr-BE" dirty="0" smtClean="0"/>
              <a:t>Sanctions</a:t>
            </a:r>
          </a:p>
          <a:p>
            <a:pPr lvl="2"/>
            <a:r>
              <a:rPr lang="fr-BE" dirty="0" err="1" smtClean="0"/>
              <a:t>Priorities</a:t>
            </a:r>
            <a:endParaRPr lang="fr-BE" dirty="0" smtClean="0"/>
          </a:p>
          <a:p>
            <a:pPr lvl="1"/>
            <a:endParaRPr lang="fr-BE" dirty="0"/>
          </a:p>
          <a:p>
            <a:pPr lvl="1"/>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24</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021041"/>
            <a:ext cx="2261616" cy="3005328"/>
          </a:xfrm>
          <a:prstGeom prst="rect">
            <a:avLst/>
          </a:prstGeom>
        </p:spPr>
      </p:pic>
    </p:spTree>
    <p:extLst>
      <p:ext uri="{BB962C8B-B14F-4D97-AF65-F5344CB8AC3E}">
        <p14:creationId xmlns:p14="http://schemas.microsoft.com/office/powerpoint/2010/main" val="2811916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nl-NL" altLang="nl-NL" smtClean="0"/>
              <a:t>EU competition law</a:t>
            </a:r>
          </a:p>
        </p:txBody>
      </p:sp>
      <p:sp>
        <p:nvSpPr>
          <p:cNvPr id="19459" name="Content Placeholder 2"/>
          <p:cNvSpPr>
            <a:spLocks noGrp="1"/>
          </p:cNvSpPr>
          <p:nvPr>
            <p:ph idx="1"/>
          </p:nvPr>
        </p:nvSpPr>
        <p:spPr/>
        <p:txBody>
          <a:bodyPr/>
          <a:lstStyle/>
          <a:p>
            <a:pPr eaLnBrk="1" hangingPunct="1"/>
            <a:r>
              <a:rPr lang="nl-NL" altLang="nl-NL" smtClean="0"/>
              <a:t>Sources of EU competition law</a:t>
            </a:r>
          </a:p>
          <a:p>
            <a:pPr lvl="1" eaLnBrk="1" hangingPunct="1"/>
            <a:r>
              <a:rPr lang="nl-NL" altLang="nl-NL" smtClean="0"/>
              <a:t>Treaty provisions</a:t>
            </a:r>
          </a:p>
          <a:p>
            <a:pPr lvl="1" eaLnBrk="1" hangingPunct="1"/>
            <a:r>
              <a:rPr lang="nl-NL" altLang="nl-NL" smtClean="0"/>
              <a:t>Secondary legislation (almost no Directives!)</a:t>
            </a:r>
          </a:p>
          <a:p>
            <a:pPr lvl="1" eaLnBrk="1" hangingPunct="1"/>
            <a:r>
              <a:rPr lang="nl-NL" altLang="nl-NL" smtClean="0"/>
              <a:t>Soft Law</a:t>
            </a:r>
          </a:p>
          <a:p>
            <a:pPr eaLnBrk="1" hangingPunct="1"/>
            <a:endParaRPr lang="nl-NL" altLang="nl-NL" smtClean="0"/>
          </a:p>
          <a:p>
            <a:pPr eaLnBrk="1" hangingPunct="1"/>
            <a:r>
              <a:rPr lang="nl-NL" altLang="nl-NL" smtClean="0"/>
              <a:t>‘Case law’</a:t>
            </a:r>
          </a:p>
          <a:p>
            <a:pPr lvl="1" eaLnBrk="1" hangingPunct="1"/>
            <a:r>
              <a:rPr lang="nl-NL" altLang="nl-NL" smtClean="0"/>
              <a:t>Commission Decisions</a:t>
            </a:r>
          </a:p>
          <a:p>
            <a:pPr lvl="1" eaLnBrk="1" hangingPunct="1"/>
            <a:r>
              <a:rPr lang="nl-NL" altLang="nl-NL" smtClean="0"/>
              <a:t>CJEU judgments</a:t>
            </a:r>
          </a:p>
        </p:txBody>
      </p:sp>
      <p:sp>
        <p:nvSpPr>
          <p:cNvPr id="2" name="Slide Number Placeholder 1"/>
          <p:cNvSpPr>
            <a:spLocks noGrp="1"/>
          </p:cNvSpPr>
          <p:nvPr>
            <p:ph type="sldNum" sz="quarter" idx="12"/>
          </p:nvPr>
        </p:nvSpPr>
        <p:spPr/>
        <p:txBody>
          <a:bodyPr/>
          <a:lstStyle/>
          <a:p>
            <a:fld id="{FE9A9529-9AF4-4E30-B728-268296170A83}" type="slidenum">
              <a:rPr lang="en-GB" smtClean="0"/>
              <a:t>25</a:t>
            </a:fld>
            <a:endParaRPr lang="en-GB"/>
          </a:p>
        </p:txBody>
      </p:sp>
    </p:spTree>
    <p:extLst>
      <p:ext uri="{BB962C8B-B14F-4D97-AF65-F5344CB8AC3E}">
        <p14:creationId xmlns:p14="http://schemas.microsoft.com/office/powerpoint/2010/main" val="308339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Importance of </a:t>
            </a:r>
            <a:r>
              <a:rPr lang="fr-BE" dirty="0" err="1" smtClean="0"/>
              <a:t>competition</a:t>
            </a:r>
            <a:r>
              <a:rPr lang="fr-BE" dirty="0" smtClean="0"/>
              <a:t> law in business practice</a:t>
            </a:r>
            <a:endParaRPr lang="en-GB" dirty="0"/>
          </a:p>
        </p:txBody>
      </p:sp>
      <p:sp>
        <p:nvSpPr>
          <p:cNvPr id="3" name="Content Placeholder 2"/>
          <p:cNvSpPr>
            <a:spLocks noGrp="1"/>
          </p:cNvSpPr>
          <p:nvPr>
            <p:ph idx="1"/>
          </p:nvPr>
        </p:nvSpPr>
        <p:spPr/>
        <p:txBody>
          <a:bodyPr>
            <a:normAutofit fontScale="77500" lnSpcReduction="20000"/>
          </a:bodyPr>
          <a:lstStyle/>
          <a:p>
            <a:r>
              <a:rPr lang="fr-BE" dirty="0" smtClean="0"/>
              <a:t>8/07/2021: </a:t>
            </a:r>
            <a:r>
              <a:rPr lang="en-GB" dirty="0" smtClean="0"/>
              <a:t>Commission </a:t>
            </a:r>
            <a:r>
              <a:rPr lang="en-GB" dirty="0"/>
              <a:t>fines car manufacturers €875 million for restricting competition in emission cleaning for new diesel passenger </a:t>
            </a:r>
            <a:r>
              <a:rPr lang="en-GB" dirty="0" smtClean="0"/>
              <a:t>cars</a:t>
            </a:r>
          </a:p>
          <a:p>
            <a:endParaRPr lang="fr-BE" dirty="0"/>
          </a:p>
          <a:p>
            <a:r>
              <a:rPr lang="fr-BE" dirty="0" smtClean="0"/>
              <a:t>22/06/2021: </a:t>
            </a:r>
            <a:r>
              <a:rPr lang="en-GB" dirty="0" smtClean="0"/>
              <a:t>Commission </a:t>
            </a:r>
            <a:r>
              <a:rPr lang="en-GB" dirty="0"/>
              <a:t>opens investigation into possible anticompetitive conduct by Google in the online advertising technology sector</a:t>
            </a:r>
            <a:endParaRPr lang="en-GB" dirty="0" smtClean="0"/>
          </a:p>
          <a:p>
            <a:endParaRPr lang="fr-BE" dirty="0" smtClean="0"/>
          </a:p>
          <a:p>
            <a:r>
              <a:rPr lang="fr-BE" dirty="0" smtClean="0"/>
              <a:t>4/06/2021: </a:t>
            </a:r>
            <a:r>
              <a:rPr lang="en-GB" dirty="0"/>
              <a:t>Commission opens investigation into possible anticompetitive conduct of Facebook</a:t>
            </a:r>
            <a:endParaRPr lang="fr-BE" dirty="0"/>
          </a:p>
          <a:p>
            <a:endParaRPr lang="fr-BE" dirty="0" smtClean="0"/>
          </a:p>
          <a:p>
            <a:r>
              <a:rPr lang="fr-BE" dirty="0" smtClean="0"/>
              <a:t>20/05/2021: </a:t>
            </a:r>
            <a:r>
              <a:rPr lang="en-GB" dirty="0"/>
              <a:t>Commission fines investment banks € 371 million for participating in a European Governments Bonds trading cartel</a:t>
            </a:r>
          </a:p>
          <a:p>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26</a:t>
            </a:fld>
            <a:endParaRPr lang="en-GB"/>
          </a:p>
        </p:txBody>
      </p:sp>
    </p:spTree>
    <p:extLst>
      <p:ext uri="{BB962C8B-B14F-4D97-AF65-F5344CB8AC3E}">
        <p14:creationId xmlns:p14="http://schemas.microsoft.com/office/powerpoint/2010/main" val="4293847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Importance of </a:t>
            </a:r>
            <a:r>
              <a:rPr lang="fr-BE" dirty="0" err="1" smtClean="0"/>
              <a:t>competition</a:t>
            </a:r>
            <a:r>
              <a:rPr lang="fr-BE" dirty="0" smtClean="0"/>
              <a:t> </a:t>
            </a:r>
            <a:r>
              <a:rPr lang="fr-BE" dirty="0" err="1" smtClean="0"/>
              <a:t>law</a:t>
            </a:r>
            <a:r>
              <a:rPr lang="fr-BE" dirty="0" smtClean="0"/>
              <a:t> in business practice</a:t>
            </a:r>
            <a:endParaRPr lang="en-GB" dirty="0"/>
          </a:p>
        </p:txBody>
      </p:sp>
      <p:sp>
        <p:nvSpPr>
          <p:cNvPr id="3" name="Content Placeholder 2"/>
          <p:cNvSpPr>
            <a:spLocks noGrp="1"/>
          </p:cNvSpPr>
          <p:nvPr>
            <p:ph idx="1"/>
          </p:nvPr>
        </p:nvSpPr>
        <p:spPr/>
        <p:txBody>
          <a:bodyPr/>
          <a:lstStyle/>
          <a:p>
            <a:r>
              <a:rPr lang="fr-BE" dirty="0" smtClean="0"/>
              <a:t>14/07/2020: </a:t>
            </a:r>
            <a:r>
              <a:rPr lang="en-GB" dirty="0" smtClean="0"/>
              <a:t>Commission </a:t>
            </a:r>
            <a:r>
              <a:rPr lang="en-GB" dirty="0"/>
              <a:t>fines ethylene purchasers € 260 million in cartel </a:t>
            </a:r>
            <a:r>
              <a:rPr lang="en-GB" dirty="0" smtClean="0"/>
              <a:t>settlement</a:t>
            </a:r>
          </a:p>
          <a:p>
            <a:endParaRPr lang="fr-BE" dirty="0" smtClean="0"/>
          </a:p>
          <a:p>
            <a:r>
              <a:rPr lang="fr-BE" dirty="0" smtClean="0"/>
              <a:t>9/07/2019</a:t>
            </a:r>
            <a:r>
              <a:rPr lang="fr-BE" dirty="0"/>
              <a:t>: </a:t>
            </a:r>
            <a:r>
              <a:rPr lang="en-GB" dirty="0"/>
              <a:t>Commission fines Sanrio €6.2 million for restricting cross-border sales of merchandising products featuring Hello Kitty characters</a:t>
            </a:r>
          </a:p>
          <a:p>
            <a:pPr marL="0" indent="0">
              <a:buNone/>
            </a:pPr>
            <a:endParaRPr lang="fr-BE" dirty="0"/>
          </a:p>
          <a:p>
            <a:r>
              <a:rPr lang="fr-BE" dirty="0" smtClean="0"/>
              <a:t>11/06/2019</a:t>
            </a:r>
            <a:r>
              <a:rPr lang="fr-BE" dirty="0"/>
              <a:t>: </a:t>
            </a:r>
            <a:r>
              <a:rPr lang="en-GB" dirty="0"/>
              <a:t>Commission prohibits proposed merger between Tata Steel and ThyssenKrupp</a:t>
            </a:r>
          </a:p>
          <a:p>
            <a:endParaRPr lang="en-GB" dirty="0" smtClean="0"/>
          </a:p>
          <a:p>
            <a:endParaRPr lang="fr-BE" dirty="0"/>
          </a:p>
          <a:p>
            <a:endParaRPr lang="fr-BE" dirty="0" smtClean="0"/>
          </a:p>
          <a:p>
            <a:endParaRPr lang="en-GB" dirty="0"/>
          </a:p>
          <a:p>
            <a:endParaRPr lang="en-GB" dirty="0"/>
          </a:p>
        </p:txBody>
      </p:sp>
      <p:sp>
        <p:nvSpPr>
          <p:cNvPr id="4" name="Slide Number Placeholder 3"/>
          <p:cNvSpPr>
            <a:spLocks noGrp="1"/>
          </p:cNvSpPr>
          <p:nvPr>
            <p:ph type="sldNum" sz="quarter" idx="12"/>
          </p:nvPr>
        </p:nvSpPr>
        <p:spPr/>
        <p:txBody>
          <a:bodyPr/>
          <a:lstStyle/>
          <a:p>
            <a:fld id="{FE9A9529-9AF4-4E30-B728-268296170A83}" type="slidenum">
              <a:rPr lang="en-GB" smtClean="0"/>
              <a:t>27</a:t>
            </a:fld>
            <a:endParaRPr lang="en-GB"/>
          </a:p>
        </p:txBody>
      </p:sp>
    </p:spTree>
    <p:extLst>
      <p:ext uri="{BB962C8B-B14F-4D97-AF65-F5344CB8AC3E}">
        <p14:creationId xmlns:p14="http://schemas.microsoft.com/office/powerpoint/2010/main" val="583874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Importance of </a:t>
            </a:r>
            <a:r>
              <a:rPr lang="fr-BE" dirty="0" err="1" smtClean="0"/>
              <a:t>competition</a:t>
            </a:r>
            <a:r>
              <a:rPr lang="fr-BE" dirty="0" smtClean="0"/>
              <a:t> </a:t>
            </a:r>
            <a:r>
              <a:rPr lang="fr-BE" dirty="0" err="1" smtClean="0"/>
              <a:t>law</a:t>
            </a:r>
            <a:r>
              <a:rPr lang="fr-BE" dirty="0" smtClean="0"/>
              <a:t> in business practice</a:t>
            </a: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fr-BE" dirty="0"/>
          </a:p>
          <a:p>
            <a:r>
              <a:rPr lang="en-GB" dirty="0" smtClean="0"/>
              <a:t>16/05/2019: Commission </a:t>
            </a:r>
            <a:r>
              <a:rPr lang="en-GB" dirty="0"/>
              <a:t>fines Barclays, RBS, Citigroup, JPMorgan and MUFG €1.07 billion for participating in foreign exchange spot trading cartel</a:t>
            </a:r>
          </a:p>
          <a:p>
            <a:endParaRPr lang="fr-BE" dirty="0" smtClean="0"/>
          </a:p>
          <a:p>
            <a:pPr marL="0" indent="0">
              <a:buNone/>
            </a:pPr>
            <a:endParaRPr lang="fr-BE" i="1" dirty="0"/>
          </a:p>
          <a:p>
            <a:r>
              <a:rPr lang="fr-BE" i="1" dirty="0" smtClean="0"/>
              <a:t>18/09/2018: </a:t>
            </a:r>
            <a:r>
              <a:rPr lang="fr-BE" dirty="0" smtClean="0"/>
              <a:t>Commission opens investigation </a:t>
            </a:r>
            <a:r>
              <a:rPr lang="fr-BE" dirty="0" err="1" smtClean="0"/>
              <a:t>against</a:t>
            </a:r>
            <a:r>
              <a:rPr lang="fr-BE" dirty="0" smtClean="0"/>
              <a:t> Volkswagen, BMW and Chrysler for collusion on clean </a:t>
            </a:r>
            <a:r>
              <a:rPr lang="fr-BE" dirty="0" err="1" smtClean="0"/>
              <a:t>emission</a:t>
            </a:r>
            <a:r>
              <a:rPr lang="fr-BE" dirty="0" smtClean="0"/>
              <a:t> </a:t>
            </a:r>
            <a:r>
              <a:rPr lang="fr-BE" dirty="0" err="1" smtClean="0"/>
              <a:t>technology</a:t>
            </a:r>
            <a:r>
              <a:rPr lang="fr-BE" dirty="0" smtClean="0"/>
              <a:t> </a:t>
            </a:r>
            <a:r>
              <a:rPr lang="fr-BE" dirty="0" smtClean="0">
                <a:sym typeface="Wingdings" panose="05000000000000000000" pitchFamily="2" charset="2"/>
              </a:rPr>
              <a:t> </a:t>
            </a:r>
            <a:r>
              <a:rPr lang="fr-BE" dirty="0" err="1" smtClean="0">
                <a:sym typeface="Wingdings" panose="05000000000000000000" pitchFamily="2" charset="2"/>
              </a:rPr>
              <a:t>Decision</a:t>
            </a:r>
            <a:r>
              <a:rPr lang="fr-BE" dirty="0" smtClean="0">
                <a:sym typeface="Wingdings" panose="05000000000000000000" pitchFamily="2" charset="2"/>
              </a:rPr>
              <a:t> of 18 July 2021</a:t>
            </a:r>
            <a:endParaRPr lang="fr-BE" i="1" dirty="0" smtClean="0"/>
          </a:p>
          <a:p>
            <a:endParaRPr lang="fr-BE" i="1" dirty="0"/>
          </a:p>
          <a:p>
            <a:endParaRPr lang="fr-BE" dirty="0"/>
          </a:p>
          <a:p>
            <a:endParaRPr lang="fr-BE" dirty="0" smtClean="0"/>
          </a:p>
          <a:p>
            <a:endParaRPr lang="en-GB" dirty="0"/>
          </a:p>
        </p:txBody>
      </p:sp>
      <p:sp>
        <p:nvSpPr>
          <p:cNvPr id="4" name="Slide Number Placeholder 3"/>
          <p:cNvSpPr>
            <a:spLocks noGrp="1"/>
          </p:cNvSpPr>
          <p:nvPr>
            <p:ph type="sldNum" sz="quarter" idx="12"/>
          </p:nvPr>
        </p:nvSpPr>
        <p:spPr/>
        <p:txBody>
          <a:bodyPr/>
          <a:lstStyle/>
          <a:p>
            <a:fld id="{FE9A9529-9AF4-4E30-B728-268296170A83}" type="slidenum">
              <a:rPr lang="en-GB" smtClean="0"/>
              <a:t>28</a:t>
            </a:fld>
            <a:endParaRPr lang="en-GB"/>
          </a:p>
        </p:txBody>
      </p:sp>
    </p:spTree>
    <p:extLst>
      <p:ext uri="{BB962C8B-B14F-4D97-AF65-F5344CB8AC3E}">
        <p14:creationId xmlns:p14="http://schemas.microsoft.com/office/powerpoint/2010/main" val="3316708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Importance of </a:t>
            </a:r>
            <a:r>
              <a:rPr lang="fr-BE" dirty="0" err="1" smtClean="0"/>
              <a:t>competition</a:t>
            </a:r>
            <a:r>
              <a:rPr lang="fr-BE" dirty="0" smtClean="0"/>
              <a:t> </a:t>
            </a:r>
            <a:r>
              <a:rPr lang="fr-BE" dirty="0" err="1" smtClean="0"/>
              <a:t>law</a:t>
            </a:r>
            <a:r>
              <a:rPr lang="fr-BE" dirty="0" smtClean="0"/>
              <a:t> in business practice</a:t>
            </a:r>
            <a:endParaRPr lang="en-GB" dirty="0"/>
          </a:p>
        </p:txBody>
      </p:sp>
      <p:sp>
        <p:nvSpPr>
          <p:cNvPr id="3" name="Content Placeholder 2"/>
          <p:cNvSpPr>
            <a:spLocks noGrp="1"/>
          </p:cNvSpPr>
          <p:nvPr>
            <p:ph idx="1"/>
          </p:nvPr>
        </p:nvSpPr>
        <p:spPr>
          <a:xfrm>
            <a:off x="628650" y="1967293"/>
            <a:ext cx="7886700" cy="4351338"/>
          </a:xfrm>
        </p:spPr>
        <p:txBody>
          <a:bodyPr>
            <a:normAutofit fontScale="85000" lnSpcReduction="20000"/>
          </a:bodyPr>
          <a:lstStyle/>
          <a:p>
            <a:r>
              <a:rPr lang="fr-BE" dirty="0" smtClean="0"/>
              <a:t>18 July 2018: Commission fines Google € 4,34 billion for </a:t>
            </a:r>
            <a:r>
              <a:rPr lang="fr-BE" dirty="0" err="1" smtClean="0"/>
              <a:t>illegal</a:t>
            </a:r>
            <a:r>
              <a:rPr lang="fr-BE" dirty="0" smtClean="0"/>
              <a:t> practices </a:t>
            </a:r>
            <a:r>
              <a:rPr lang="fr-BE" dirty="0" err="1" smtClean="0"/>
              <a:t>regarding</a:t>
            </a:r>
            <a:r>
              <a:rPr lang="fr-BE" dirty="0" smtClean="0"/>
              <a:t> Android </a:t>
            </a:r>
            <a:r>
              <a:rPr lang="fr-BE" dirty="0" err="1" smtClean="0"/>
              <a:t>technology</a:t>
            </a:r>
            <a:endParaRPr lang="fr-BE" dirty="0" smtClean="0"/>
          </a:p>
          <a:p>
            <a:pPr lvl="1"/>
            <a:r>
              <a:rPr lang="fr-BE" dirty="0" smtClean="0"/>
              <a:t>On </a:t>
            </a:r>
            <a:r>
              <a:rPr lang="fr-BE" dirty="0" err="1" smtClean="0"/>
              <a:t>appeal</a:t>
            </a:r>
            <a:r>
              <a:rPr lang="fr-BE" dirty="0" smtClean="0"/>
              <a:t> </a:t>
            </a:r>
            <a:r>
              <a:rPr lang="fr-BE" dirty="0" err="1" smtClean="0"/>
              <a:t>before</a:t>
            </a:r>
            <a:r>
              <a:rPr lang="fr-BE" dirty="0"/>
              <a:t> </a:t>
            </a:r>
            <a:r>
              <a:rPr lang="fr-BE" dirty="0" smtClean="0"/>
              <a:t>EU General Court</a:t>
            </a:r>
            <a:endParaRPr lang="fr-BE" dirty="0"/>
          </a:p>
          <a:p>
            <a:endParaRPr lang="fr-BE" dirty="0" smtClean="0"/>
          </a:p>
          <a:p>
            <a:r>
              <a:rPr lang="fr-BE" dirty="0" smtClean="0"/>
              <a:t>27 </a:t>
            </a:r>
            <a:r>
              <a:rPr lang="fr-BE" dirty="0" err="1" smtClean="0"/>
              <a:t>September</a:t>
            </a:r>
            <a:r>
              <a:rPr lang="fr-BE" dirty="0" smtClean="0"/>
              <a:t> 2017: € 880 million on </a:t>
            </a:r>
            <a:r>
              <a:rPr lang="fr-BE" dirty="0" err="1" smtClean="0"/>
              <a:t>Scania</a:t>
            </a:r>
            <a:r>
              <a:rPr lang="fr-BE" dirty="0" smtClean="0"/>
              <a:t> for fixing </a:t>
            </a:r>
            <a:r>
              <a:rPr lang="fr-BE" dirty="0" err="1" smtClean="0"/>
              <a:t>prices</a:t>
            </a:r>
            <a:r>
              <a:rPr lang="fr-BE" dirty="0" smtClean="0"/>
              <a:t> in relation to trucks technologies</a:t>
            </a:r>
          </a:p>
          <a:p>
            <a:endParaRPr lang="fr-BE" dirty="0"/>
          </a:p>
          <a:p>
            <a:endParaRPr lang="fr-BE" dirty="0" smtClean="0"/>
          </a:p>
          <a:p>
            <a:endParaRPr lang="fr-BE" dirty="0" smtClean="0"/>
          </a:p>
          <a:p>
            <a:r>
              <a:rPr lang="fr-BE" dirty="0" smtClean="0"/>
              <a:t>27 </a:t>
            </a:r>
            <a:r>
              <a:rPr lang="fr-BE" dirty="0" err="1" smtClean="0"/>
              <a:t>June</a:t>
            </a:r>
            <a:r>
              <a:rPr lang="fr-BE" dirty="0" smtClean="0"/>
              <a:t> 2017: € 2 420 million (2,42 billion) on Google for </a:t>
            </a:r>
            <a:r>
              <a:rPr lang="fr-BE" dirty="0" err="1" smtClean="0"/>
              <a:t>abusing</a:t>
            </a:r>
            <a:r>
              <a:rPr lang="fr-BE" dirty="0" smtClean="0"/>
              <a:t> </a:t>
            </a:r>
            <a:r>
              <a:rPr lang="fr-BE" dirty="0" err="1" smtClean="0"/>
              <a:t>its</a:t>
            </a:r>
            <a:r>
              <a:rPr lang="fr-BE" dirty="0" smtClean="0"/>
              <a:t> dominant position in the </a:t>
            </a:r>
            <a:r>
              <a:rPr lang="fr-BE" dirty="0" err="1" smtClean="0"/>
              <a:t>search</a:t>
            </a:r>
            <a:r>
              <a:rPr lang="fr-BE" dirty="0" smtClean="0"/>
              <a:t> </a:t>
            </a:r>
            <a:r>
              <a:rPr lang="fr-BE" dirty="0" err="1" smtClean="0"/>
              <a:t>engine</a:t>
            </a:r>
            <a:r>
              <a:rPr lang="fr-BE" dirty="0" smtClean="0"/>
              <a:t> </a:t>
            </a:r>
            <a:r>
              <a:rPr lang="fr-BE" dirty="0" err="1" smtClean="0"/>
              <a:t>market</a:t>
            </a:r>
            <a:endParaRPr lang="fr-BE" dirty="0" smtClean="0"/>
          </a:p>
          <a:p>
            <a:pPr lvl="1"/>
            <a:r>
              <a:rPr lang="fr-BE" dirty="0" smtClean="0"/>
              <a:t>On </a:t>
            </a:r>
            <a:r>
              <a:rPr lang="fr-BE" dirty="0" err="1" smtClean="0"/>
              <a:t>appeal</a:t>
            </a:r>
            <a:r>
              <a:rPr lang="fr-BE" dirty="0" smtClean="0"/>
              <a:t> </a:t>
            </a:r>
            <a:r>
              <a:rPr lang="fr-BE" dirty="0" err="1" smtClean="0"/>
              <a:t>before</a:t>
            </a:r>
            <a:r>
              <a:rPr lang="fr-BE" dirty="0" smtClean="0"/>
              <a:t> EU General Court</a:t>
            </a:r>
          </a:p>
          <a:p>
            <a:endParaRPr lang="fr-BE" dirty="0"/>
          </a:p>
          <a:p>
            <a:endParaRPr lang="fr-BE" dirty="0" smtClean="0"/>
          </a:p>
          <a:p>
            <a:endParaRPr lang="en-GB" dirty="0"/>
          </a:p>
        </p:txBody>
      </p:sp>
      <p:sp>
        <p:nvSpPr>
          <p:cNvPr id="4" name="Slide Number Placeholder 3"/>
          <p:cNvSpPr>
            <a:spLocks noGrp="1"/>
          </p:cNvSpPr>
          <p:nvPr>
            <p:ph type="sldNum" sz="quarter" idx="12"/>
          </p:nvPr>
        </p:nvSpPr>
        <p:spPr/>
        <p:txBody>
          <a:bodyPr/>
          <a:lstStyle/>
          <a:p>
            <a:fld id="{FE9A9529-9AF4-4E30-B728-268296170A83}" type="slidenum">
              <a:rPr lang="en-GB" smtClean="0"/>
              <a:t>29</a:t>
            </a:fld>
            <a:endParaRPr lang="en-GB"/>
          </a:p>
        </p:txBody>
      </p:sp>
    </p:spTree>
    <p:extLst>
      <p:ext uri="{BB962C8B-B14F-4D97-AF65-F5344CB8AC3E}">
        <p14:creationId xmlns:p14="http://schemas.microsoft.com/office/powerpoint/2010/main" val="1830701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9672"/>
            <a:ext cx="7886700" cy="1325563"/>
          </a:xfrm>
        </p:spPr>
        <p:txBody>
          <a:bodyPr/>
          <a:lstStyle/>
          <a:p>
            <a:pPr algn="ctr"/>
            <a:r>
              <a:rPr lang="fr-BE" dirty="0" smtClean="0"/>
              <a:t>Introduction</a:t>
            </a:r>
            <a:endParaRPr lang="en-GB" dirty="0"/>
          </a:p>
        </p:txBody>
      </p:sp>
      <p:sp>
        <p:nvSpPr>
          <p:cNvPr id="3" name="Content Placeholder 2"/>
          <p:cNvSpPr>
            <a:spLocks noGrp="1"/>
          </p:cNvSpPr>
          <p:nvPr>
            <p:ph idx="1"/>
          </p:nvPr>
        </p:nvSpPr>
        <p:spPr>
          <a:xfrm>
            <a:off x="628650" y="1332673"/>
            <a:ext cx="7886700" cy="5525327"/>
          </a:xfrm>
        </p:spPr>
        <p:txBody>
          <a:bodyPr>
            <a:normAutofit fontScale="92500" lnSpcReduction="10000"/>
          </a:bodyPr>
          <a:lstStyle/>
          <a:p>
            <a:r>
              <a:rPr lang="fr-BE" dirty="0" smtClean="0"/>
              <a:t>Cours ex cathedra et en quatre modules</a:t>
            </a:r>
          </a:p>
          <a:p>
            <a:pPr lvl="1"/>
            <a:r>
              <a:rPr lang="fr-BE" dirty="0" smtClean="0"/>
              <a:t>Module I: concurrence, droit de la concurrence et droit européen de la concurrence y compris son champ d’application (aujourd’hui)</a:t>
            </a:r>
          </a:p>
          <a:p>
            <a:pPr lvl="2"/>
            <a:r>
              <a:rPr lang="fr-BE" dirty="0" smtClean="0"/>
              <a:t>Cas pratique: « assurances » écologiques obligatoires </a:t>
            </a:r>
          </a:p>
          <a:p>
            <a:pPr lvl="1"/>
            <a:r>
              <a:rPr lang="fr-BE" dirty="0" smtClean="0"/>
              <a:t>Module </a:t>
            </a:r>
            <a:r>
              <a:rPr lang="fr-BE" dirty="0"/>
              <a:t>II: pratiques anticoncurrentielles entre entreprises (art. 101</a:t>
            </a:r>
            <a:r>
              <a:rPr lang="fr-BE" dirty="0" smtClean="0"/>
              <a:t>) + sa mise en œuvre (aujourd’hui, demain et mercredi)</a:t>
            </a:r>
            <a:endParaRPr lang="fr-BE" dirty="0"/>
          </a:p>
          <a:p>
            <a:pPr lvl="2"/>
            <a:r>
              <a:rPr lang="fr-BE" dirty="0"/>
              <a:t>Cas pratique: restrictions du jeu de la concurrence</a:t>
            </a:r>
          </a:p>
          <a:p>
            <a:pPr lvl="2"/>
            <a:r>
              <a:rPr lang="fr-BE" dirty="0"/>
              <a:t>Cas pratique: art. 101 et ses exceptions</a:t>
            </a:r>
          </a:p>
          <a:p>
            <a:pPr lvl="1"/>
            <a:r>
              <a:rPr lang="fr-BE" dirty="0"/>
              <a:t>Module III: abus d’une position dominante + pertinence de cette disposition dans le contexte des « nouvelles technologies </a:t>
            </a:r>
            <a:r>
              <a:rPr lang="fr-BE" dirty="0" smtClean="0"/>
              <a:t>» (ce mercredi et 11 octobre)</a:t>
            </a:r>
            <a:endParaRPr lang="fr-BE" dirty="0"/>
          </a:p>
          <a:p>
            <a:pPr lvl="2"/>
            <a:r>
              <a:rPr lang="fr-BE" dirty="0"/>
              <a:t>Cas pratique: programmes de loyauté des compagnies aériennes</a:t>
            </a:r>
          </a:p>
          <a:p>
            <a:pPr lvl="1"/>
            <a:r>
              <a:rPr lang="fr-BE" dirty="0" smtClean="0"/>
              <a:t>Module IV: contrôle des concentrations (</a:t>
            </a:r>
            <a:r>
              <a:rPr lang="fr-BE" dirty="0" err="1" smtClean="0"/>
              <a:t>règl</a:t>
            </a:r>
            <a:r>
              <a:rPr lang="fr-BE" dirty="0" smtClean="0"/>
              <a:t>. 139/2004) (11 et 12 octobre)</a:t>
            </a:r>
          </a:p>
          <a:p>
            <a:pPr lvl="2"/>
            <a:r>
              <a:rPr lang="fr-BE" dirty="0" smtClean="0"/>
              <a:t>Cas pratique: « joint ventures » </a:t>
            </a:r>
          </a:p>
          <a:p>
            <a:pPr lvl="2"/>
            <a:endParaRPr lang="fr-BE" dirty="0" smtClean="0"/>
          </a:p>
          <a:p>
            <a:pPr marL="914400" lvl="2" indent="0">
              <a:buNone/>
            </a:pP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3</a:t>
            </a:fld>
            <a:endParaRPr lang="en-GB"/>
          </a:p>
        </p:txBody>
      </p:sp>
    </p:spTree>
    <p:extLst>
      <p:ext uri="{BB962C8B-B14F-4D97-AF65-F5344CB8AC3E}">
        <p14:creationId xmlns:p14="http://schemas.microsoft.com/office/powerpoint/2010/main" val="158261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Today</a:t>
            </a:r>
            <a:endParaRPr lang="en-GB" dirty="0"/>
          </a:p>
        </p:txBody>
      </p:sp>
      <p:sp>
        <p:nvSpPr>
          <p:cNvPr id="3" name="Content Placeholder 2"/>
          <p:cNvSpPr>
            <a:spLocks noGrp="1"/>
          </p:cNvSpPr>
          <p:nvPr>
            <p:ph idx="1"/>
          </p:nvPr>
        </p:nvSpPr>
        <p:spPr/>
        <p:txBody>
          <a:bodyPr>
            <a:normAutofit/>
          </a:bodyPr>
          <a:lstStyle/>
          <a:p>
            <a:r>
              <a:rPr lang="fr-BE" dirty="0" err="1" smtClean="0"/>
              <a:t>What</a:t>
            </a:r>
            <a:r>
              <a:rPr lang="fr-BE" dirty="0" smtClean="0"/>
              <a:t> </a:t>
            </a:r>
            <a:r>
              <a:rPr lang="fr-BE" dirty="0" err="1" smtClean="0"/>
              <a:t>is</a:t>
            </a:r>
            <a:r>
              <a:rPr lang="fr-BE" dirty="0" smtClean="0"/>
              <a:t> </a:t>
            </a:r>
            <a:r>
              <a:rPr lang="fr-BE" dirty="0" err="1" smtClean="0"/>
              <a:t>competition</a:t>
            </a:r>
            <a:r>
              <a:rPr lang="fr-BE" dirty="0" smtClean="0"/>
              <a:t> </a:t>
            </a:r>
            <a:r>
              <a:rPr lang="fr-BE" dirty="0" err="1" smtClean="0"/>
              <a:t>law</a:t>
            </a:r>
            <a:r>
              <a:rPr lang="fr-BE" dirty="0" smtClean="0"/>
              <a:t>?</a:t>
            </a:r>
          </a:p>
          <a:p>
            <a:pPr lvl="1"/>
            <a:r>
              <a:rPr lang="fr-BE" dirty="0" err="1" smtClean="0"/>
              <a:t>Competition</a:t>
            </a:r>
            <a:endParaRPr lang="fr-BE" dirty="0" smtClean="0"/>
          </a:p>
          <a:p>
            <a:pPr lvl="1"/>
            <a:r>
              <a:rPr lang="fr-BE" dirty="0" err="1" smtClean="0"/>
              <a:t>Competition</a:t>
            </a:r>
            <a:r>
              <a:rPr lang="fr-BE" dirty="0" smtClean="0"/>
              <a:t> </a:t>
            </a:r>
            <a:r>
              <a:rPr lang="fr-BE" dirty="0" err="1" smtClean="0"/>
              <a:t>law</a:t>
            </a:r>
            <a:endParaRPr lang="fr-BE" dirty="0" smtClean="0"/>
          </a:p>
          <a:p>
            <a:pPr lvl="1"/>
            <a:r>
              <a:rPr lang="fr-BE" dirty="0" smtClean="0"/>
              <a:t>EU </a:t>
            </a:r>
            <a:r>
              <a:rPr lang="fr-BE" dirty="0" err="1" smtClean="0"/>
              <a:t>competition</a:t>
            </a:r>
            <a:r>
              <a:rPr lang="fr-BE" dirty="0" smtClean="0"/>
              <a:t> </a:t>
            </a:r>
            <a:r>
              <a:rPr lang="fr-BE" dirty="0" err="1" smtClean="0"/>
              <a:t>law</a:t>
            </a:r>
            <a:endParaRPr lang="fr-BE" dirty="0" smtClean="0"/>
          </a:p>
          <a:p>
            <a:pPr lvl="1"/>
            <a:r>
              <a:rPr lang="fr-BE" dirty="0" smtClean="0">
                <a:solidFill>
                  <a:srgbClr val="FF0000"/>
                </a:solidFill>
              </a:rPr>
              <a:t>Scope of application of EU </a:t>
            </a:r>
            <a:r>
              <a:rPr lang="fr-BE" dirty="0" err="1" smtClean="0">
                <a:solidFill>
                  <a:srgbClr val="FF0000"/>
                </a:solidFill>
              </a:rPr>
              <a:t>competition</a:t>
            </a:r>
            <a:r>
              <a:rPr lang="fr-BE" dirty="0" smtClean="0">
                <a:solidFill>
                  <a:srgbClr val="FF0000"/>
                </a:solidFill>
              </a:rPr>
              <a:t> </a:t>
            </a:r>
            <a:r>
              <a:rPr lang="fr-BE" dirty="0" err="1" smtClean="0">
                <a:solidFill>
                  <a:srgbClr val="FF0000"/>
                </a:solidFill>
              </a:rPr>
              <a:t>law</a:t>
            </a:r>
            <a:endParaRPr lang="en-GB" dirty="0" smtClean="0">
              <a:solidFill>
                <a:srgbClr val="FF0000"/>
              </a:solidFill>
            </a:endParaRPr>
          </a:p>
          <a:p>
            <a:endParaRPr lang="fr-BE" dirty="0" smtClean="0"/>
          </a:p>
        </p:txBody>
      </p:sp>
      <p:sp>
        <p:nvSpPr>
          <p:cNvPr id="4" name="Slide Number Placeholder 3"/>
          <p:cNvSpPr>
            <a:spLocks noGrp="1"/>
          </p:cNvSpPr>
          <p:nvPr>
            <p:ph type="sldNum" sz="quarter" idx="12"/>
          </p:nvPr>
        </p:nvSpPr>
        <p:spPr/>
        <p:txBody>
          <a:bodyPr/>
          <a:lstStyle/>
          <a:p>
            <a:fld id="{FE9A9529-9AF4-4E30-B728-268296170A83}" type="slidenum">
              <a:rPr lang="en-GB" smtClean="0"/>
              <a:t>30</a:t>
            </a:fld>
            <a:endParaRPr lang="en-GB"/>
          </a:p>
        </p:txBody>
      </p:sp>
    </p:spTree>
    <p:extLst>
      <p:ext uri="{BB962C8B-B14F-4D97-AF65-F5344CB8AC3E}">
        <p14:creationId xmlns:p14="http://schemas.microsoft.com/office/powerpoint/2010/main" val="4247382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p:txBody>
          <a:bodyPr/>
          <a:lstStyle/>
          <a:p>
            <a:r>
              <a:rPr lang="fr-BE" dirty="0" err="1" smtClean="0"/>
              <a:t>Why</a:t>
            </a:r>
            <a:r>
              <a:rPr lang="fr-BE" dirty="0" smtClean="0"/>
              <a:t> important?</a:t>
            </a:r>
          </a:p>
          <a:p>
            <a:endParaRPr lang="fr-BE" dirty="0"/>
          </a:p>
          <a:p>
            <a:endParaRPr lang="fr-BE" dirty="0" smtClean="0"/>
          </a:p>
          <a:p>
            <a:r>
              <a:rPr lang="fr-BE" dirty="0" err="1" smtClean="0"/>
              <a:t>Typically</a:t>
            </a:r>
            <a:r>
              <a:rPr lang="fr-BE" dirty="0" smtClean="0"/>
              <a:t> EU-</a:t>
            </a:r>
            <a:r>
              <a:rPr lang="fr-BE" dirty="0" err="1" smtClean="0"/>
              <a:t>related</a:t>
            </a:r>
            <a:r>
              <a:rPr lang="fr-BE" dirty="0" smtClean="0"/>
              <a:t> question…</a:t>
            </a:r>
          </a:p>
          <a:p>
            <a:endParaRPr lang="fr-BE" dirty="0"/>
          </a:p>
          <a:p>
            <a:endParaRPr lang="fr-BE" dirty="0" smtClean="0"/>
          </a:p>
          <a:p>
            <a:r>
              <a:rPr lang="fr-BE" dirty="0" smtClean="0"/>
              <a:t>Relationship EU – national </a:t>
            </a:r>
            <a:r>
              <a:rPr lang="fr-BE" dirty="0" err="1" smtClean="0"/>
              <a:t>competition</a:t>
            </a:r>
            <a:r>
              <a:rPr lang="fr-BE" dirty="0" smtClean="0"/>
              <a:t> </a:t>
            </a:r>
            <a:r>
              <a:rPr lang="fr-BE" dirty="0" err="1" smtClean="0"/>
              <a:t>law</a:t>
            </a:r>
            <a:endParaRPr lang="en-GB" dirty="0"/>
          </a:p>
        </p:txBody>
      </p:sp>
      <p:sp>
        <p:nvSpPr>
          <p:cNvPr id="4" name="Slide Number Placeholder 3"/>
          <p:cNvSpPr>
            <a:spLocks noGrp="1"/>
          </p:cNvSpPr>
          <p:nvPr>
            <p:ph type="sldNum" sz="quarter" idx="12"/>
          </p:nvPr>
        </p:nvSpPr>
        <p:spPr/>
        <p:txBody>
          <a:bodyPr/>
          <a:lstStyle/>
          <a:p>
            <a:fld id="{FE9A9529-9AF4-4E30-B728-268296170A83}" type="slidenum">
              <a:rPr lang="en-GB" smtClean="0"/>
              <a:t>31</a:t>
            </a:fld>
            <a:endParaRPr lang="en-GB"/>
          </a:p>
        </p:txBody>
      </p:sp>
    </p:spTree>
    <p:extLst>
      <p:ext uri="{BB962C8B-B14F-4D97-AF65-F5344CB8AC3E}">
        <p14:creationId xmlns:p14="http://schemas.microsoft.com/office/powerpoint/2010/main" val="1386271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nl-NL" altLang="nl-NL" smtClean="0"/>
              <a:t>Scope of application</a:t>
            </a:r>
          </a:p>
        </p:txBody>
      </p:sp>
      <p:sp>
        <p:nvSpPr>
          <p:cNvPr id="19459" name="Content Placeholder 2"/>
          <p:cNvSpPr>
            <a:spLocks noGrp="1"/>
          </p:cNvSpPr>
          <p:nvPr>
            <p:ph idx="1"/>
          </p:nvPr>
        </p:nvSpPr>
        <p:spPr/>
        <p:txBody>
          <a:bodyPr/>
          <a:lstStyle/>
          <a:p>
            <a:pPr eaLnBrk="1" hangingPunct="1"/>
            <a:r>
              <a:rPr lang="nl-NL" altLang="nl-NL" dirty="0" smtClean="0"/>
              <a:t>Every EU competition law part operates in accordance with its own substantive law concepts and prohibition requirements</a:t>
            </a:r>
          </a:p>
          <a:p>
            <a:pPr lvl="1" eaLnBrk="1" hangingPunct="1"/>
            <a:r>
              <a:rPr lang="nl-NL" altLang="nl-NL" dirty="0" smtClean="0"/>
              <a:t>Art. 101</a:t>
            </a:r>
          </a:p>
          <a:p>
            <a:pPr lvl="1" eaLnBrk="1" hangingPunct="1"/>
            <a:r>
              <a:rPr lang="nl-NL" altLang="nl-NL" dirty="0" smtClean="0"/>
              <a:t>Art. 102</a:t>
            </a:r>
          </a:p>
          <a:p>
            <a:pPr lvl="1" eaLnBrk="1" hangingPunct="1"/>
            <a:r>
              <a:rPr lang="nl-NL" altLang="nl-NL" dirty="0" smtClean="0"/>
              <a:t>Reg. 139/2004</a:t>
            </a:r>
          </a:p>
          <a:p>
            <a:pPr lvl="1"/>
            <a:r>
              <a:rPr lang="nl-NL" altLang="nl-NL" dirty="0"/>
              <a:t>Art. 106</a:t>
            </a:r>
          </a:p>
          <a:p>
            <a:pPr lvl="1" eaLnBrk="1" hangingPunct="1"/>
            <a:r>
              <a:rPr lang="nl-NL" altLang="nl-NL" dirty="0" smtClean="0"/>
              <a:t>Art. 107</a:t>
            </a:r>
          </a:p>
          <a:p>
            <a:pPr eaLnBrk="1" hangingPunct="1"/>
            <a:endParaRPr lang="nl-NL" altLang="nl-NL" dirty="0" smtClean="0"/>
          </a:p>
        </p:txBody>
      </p:sp>
      <p:sp>
        <p:nvSpPr>
          <p:cNvPr id="2" name="Slide Number Placeholder 1"/>
          <p:cNvSpPr>
            <a:spLocks noGrp="1"/>
          </p:cNvSpPr>
          <p:nvPr>
            <p:ph type="sldNum" sz="quarter" idx="12"/>
          </p:nvPr>
        </p:nvSpPr>
        <p:spPr/>
        <p:txBody>
          <a:bodyPr/>
          <a:lstStyle/>
          <a:p>
            <a:fld id="{FE9A9529-9AF4-4E30-B728-268296170A83}" type="slidenum">
              <a:rPr lang="en-GB" smtClean="0"/>
              <a:t>32</a:t>
            </a:fld>
            <a:endParaRPr lang="en-GB"/>
          </a:p>
        </p:txBody>
      </p:sp>
    </p:spTree>
    <p:extLst>
      <p:ext uri="{BB962C8B-B14F-4D97-AF65-F5344CB8AC3E}">
        <p14:creationId xmlns:p14="http://schemas.microsoft.com/office/powerpoint/2010/main" val="2018921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nl-NL" altLang="nl-NL" smtClean="0"/>
              <a:t>Scope of application</a:t>
            </a:r>
          </a:p>
        </p:txBody>
      </p:sp>
      <p:sp>
        <p:nvSpPr>
          <p:cNvPr id="20483" name="Content Placeholder 2"/>
          <p:cNvSpPr>
            <a:spLocks noGrp="1"/>
          </p:cNvSpPr>
          <p:nvPr>
            <p:ph idx="1"/>
          </p:nvPr>
        </p:nvSpPr>
        <p:spPr/>
        <p:txBody>
          <a:bodyPr/>
          <a:lstStyle/>
          <a:p>
            <a:pPr eaLnBrk="1" hangingPunct="1"/>
            <a:r>
              <a:rPr lang="nl-NL" altLang="nl-NL" dirty="0" smtClean="0"/>
              <a:t>Some concepts are </a:t>
            </a:r>
            <a:r>
              <a:rPr lang="nl-NL" altLang="nl-NL" i="1" dirty="0" smtClean="0"/>
              <a:t>common </a:t>
            </a:r>
            <a:r>
              <a:rPr lang="nl-NL" altLang="nl-NL" dirty="0" smtClean="0"/>
              <a:t>to all Treaty provisions</a:t>
            </a:r>
          </a:p>
          <a:p>
            <a:pPr eaLnBrk="1" hangingPunct="1"/>
            <a:r>
              <a:rPr lang="nl-NL" altLang="nl-NL" dirty="0" smtClean="0"/>
              <a:t>conditions governing the application (or not) of EU competition law</a:t>
            </a:r>
          </a:p>
          <a:p>
            <a:pPr lvl="2" eaLnBrk="1" hangingPunct="1"/>
            <a:r>
              <a:rPr lang="nl-NL" altLang="nl-NL" dirty="0" smtClean="0">
                <a:latin typeface="Arial" panose="020B0604020202020204" pitchFamily="34" charset="0"/>
              </a:rPr>
              <a:t>preliminary questions that need to be answered in any competition law case</a:t>
            </a:r>
          </a:p>
          <a:p>
            <a:pPr eaLnBrk="1" hangingPunct="1"/>
            <a:r>
              <a:rPr lang="nl-NL" altLang="nl-NL" dirty="0" smtClean="0"/>
              <a:t>EU competition law can govern particular market behaviour only if such behaviour…</a:t>
            </a:r>
          </a:p>
          <a:p>
            <a:pPr lvl="1" eaLnBrk="1" hangingPunct="1"/>
            <a:r>
              <a:rPr lang="nl-NL" altLang="nl-NL" dirty="0" smtClean="0"/>
              <a:t>… </a:t>
            </a:r>
            <a:r>
              <a:rPr lang="nl-NL" altLang="nl-NL" sz="2100" dirty="0"/>
              <a:t>emerges from or affects </a:t>
            </a:r>
            <a:r>
              <a:rPr lang="nl-NL" altLang="nl-NL" sz="2100" dirty="0" smtClean="0"/>
              <a:t> “entreprises”/</a:t>
            </a:r>
            <a:r>
              <a:rPr lang="nl-NL" altLang="nl-NL" sz="2100" i="1" dirty="0" smtClean="0"/>
              <a:t>undertakings</a:t>
            </a:r>
            <a:endParaRPr lang="nl-NL" altLang="nl-NL" sz="2100" i="1" dirty="0"/>
          </a:p>
          <a:p>
            <a:pPr lvl="1" eaLnBrk="1" hangingPunct="1"/>
            <a:r>
              <a:rPr lang="nl-NL" altLang="nl-NL" sz="2100" dirty="0"/>
              <a:t>… </a:t>
            </a:r>
            <a:r>
              <a:rPr lang="nl-NL" altLang="nl-NL" sz="2100" dirty="0" smtClean="0"/>
              <a:t>produces effects within the </a:t>
            </a:r>
            <a:r>
              <a:rPr lang="nl-NL" altLang="nl-NL" sz="2100" i="1" dirty="0" smtClean="0"/>
              <a:t>internal </a:t>
            </a:r>
            <a:r>
              <a:rPr lang="nl-NL" altLang="nl-NL" sz="2100" i="1" dirty="0"/>
              <a:t>market</a:t>
            </a:r>
          </a:p>
          <a:p>
            <a:pPr lvl="1" eaLnBrk="1" hangingPunct="1"/>
            <a:r>
              <a:rPr lang="nl-NL" altLang="nl-NL" sz="2100" i="1" dirty="0"/>
              <a:t>… appreciably </a:t>
            </a:r>
            <a:r>
              <a:rPr lang="nl-NL" altLang="nl-NL" sz="2100" dirty="0"/>
              <a:t>affects </a:t>
            </a:r>
            <a:r>
              <a:rPr lang="nl-NL" altLang="nl-NL" sz="2100" dirty="0" smtClean="0"/>
              <a:t>trade between Member States (competition </a:t>
            </a:r>
            <a:r>
              <a:rPr lang="nl-NL" altLang="nl-NL" sz="2100" dirty="0"/>
              <a:t>within the internal </a:t>
            </a:r>
            <a:r>
              <a:rPr lang="nl-NL" altLang="nl-NL" sz="2100" dirty="0" smtClean="0"/>
              <a:t>market)</a:t>
            </a:r>
            <a:endParaRPr lang="nl-NL" altLang="nl-NL" sz="2100" i="1" dirty="0"/>
          </a:p>
        </p:txBody>
      </p:sp>
      <p:sp>
        <p:nvSpPr>
          <p:cNvPr id="2" name="Slide Number Placeholder 1"/>
          <p:cNvSpPr>
            <a:spLocks noGrp="1"/>
          </p:cNvSpPr>
          <p:nvPr>
            <p:ph type="sldNum" sz="quarter" idx="12"/>
          </p:nvPr>
        </p:nvSpPr>
        <p:spPr/>
        <p:txBody>
          <a:bodyPr/>
          <a:lstStyle/>
          <a:p>
            <a:fld id="{FE9A9529-9AF4-4E30-B728-268296170A83}" type="slidenum">
              <a:rPr lang="en-GB" smtClean="0"/>
              <a:t>33</a:t>
            </a:fld>
            <a:endParaRPr lang="en-GB"/>
          </a:p>
        </p:txBody>
      </p:sp>
    </p:spTree>
    <p:extLst>
      <p:ext uri="{BB962C8B-B14F-4D97-AF65-F5344CB8AC3E}">
        <p14:creationId xmlns:p14="http://schemas.microsoft.com/office/powerpoint/2010/main" val="2871684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nl-NL" altLang="nl-NL" smtClean="0"/>
              <a:t>Scope of application</a:t>
            </a:r>
          </a:p>
        </p:txBody>
      </p:sp>
      <p:sp>
        <p:nvSpPr>
          <p:cNvPr id="21507" name="Content Placeholder 2"/>
          <p:cNvSpPr>
            <a:spLocks noGrp="1"/>
          </p:cNvSpPr>
          <p:nvPr>
            <p:ph idx="1"/>
          </p:nvPr>
        </p:nvSpPr>
        <p:spPr/>
        <p:txBody>
          <a:bodyPr/>
          <a:lstStyle/>
          <a:p>
            <a:pPr eaLnBrk="1" hangingPunct="1"/>
            <a:r>
              <a:rPr lang="nl-NL" altLang="nl-NL" dirty="0" smtClean="0"/>
              <a:t>Undertaking</a:t>
            </a:r>
          </a:p>
          <a:p>
            <a:pPr lvl="1"/>
            <a:r>
              <a:rPr lang="nl-NL" altLang="nl-NL" dirty="0" smtClean="0"/>
              <a:t>Functional interpretation since </a:t>
            </a:r>
            <a:r>
              <a:rPr lang="nl-NL" altLang="nl-NL" i="1" dirty="0" smtClean="0"/>
              <a:t>Höfner</a:t>
            </a:r>
            <a:endParaRPr lang="nl-NL" altLang="nl-NL" dirty="0" smtClean="0"/>
          </a:p>
          <a:p>
            <a:pPr lvl="2"/>
            <a:r>
              <a:rPr lang="nl-NL" altLang="nl-NL" dirty="0" smtClean="0"/>
              <a:t>Any entity (legal form irrelevant) - entité</a:t>
            </a:r>
          </a:p>
          <a:p>
            <a:pPr lvl="2"/>
            <a:r>
              <a:rPr lang="nl-NL" altLang="nl-NL" dirty="0" smtClean="0"/>
              <a:t>Conducting an economic activity – activité économique</a:t>
            </a:r>
          </a:p>
        </p:txBody>
      </p:sp>
      <p:sp>
        <p:nvSpPr>
          <p:cNvPr id="2" name="Slide Number Placeholder 1"/>
          <p:cNvSpPr>
            <a:spLocks noGrp="1"/>
          </p:cNvSpPr>
          <p:nvPr>
            <p:ph type="sldNum" sz="quarter" idx="12"/>
          </p:nvPr>
        </p:nvSpPr>
        <p:spPr/>
        <p:txBody>
          <a:bodyPr/>
          <a:lstStyle/>
          <a:p>
            <a:fld id="{FE9A9529-9AF4-4E30-B728-268296170A83}" type="slidenum">
              <a:rPr lang="en-GB" smtClean="0"/>
              <a:t>34</a:t>
            </a:fld>
            <a:endParaRPr lang="en-GB"/>
          </a:p>
        </p:txBody>
      </p:sp>
    </p:spTree>
    <p:extLst>
      <p:ext uri="{BB962C8B-B14F-4D97-AF65-F5344CB8AC3E}">
        <p14:creationId xmlns:p14="http://schemas.microsoft.com/office/powerpoint/2010/main" val="3486201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nl-NL" altLang="nl-NL" smtClean="0"/>
              <a:t>Scope of application</a:t>
            </a:r>
          </a:p>
        </p:txBody>
      </p:sp>
      <p:sp>
        <p:nvSpPr>
          <p:cNvPr id="22531" name="Content Placeholder 2"/>
          <p:cNvSpPr>
            <a:spLocks noGrp="1"/>
          </p:cNvSpPr>
          <p:nvPr>
            <p:ph idx="1"/>
          </p:nvPr>
        </p:nvSpPr>
        <p:spPr>
          <a:xfrm>
            <a:off x="628650" y="1542289"/>
            <a:ext cx="7886700" cy="4987299"/>
          </a:xfrm>
        </p:spPr>
        <p:txBody>
          <a:bodyPr>
            <a:normAutofit fontScale="77500" lnSpcReduction="20000"/>
          </a:bodyPr>
          <a:lstStyle/>
          <a:p>
            <a:pPr eaLnBrk="1" hangingPunct="1"/>
            <a:r>
              <a:rPr lang="nl-NL" altLang="nl-NL" dirty="0" smtClean="0"/>
              <a:t>Undertaking</a:t>
            </a:r>
          </a:p>
          <a:p>
            <a:pPr lvl="1" eaLnBrk="1" hangingPunct="1"/>
            <a:r>
              <a:rPr lang="nl-NL" altLang="nl-NL" dirty="0" smtClean="0"/>
              <a:t>Entity = a single economic unit</a:t>
            </a:r>
          </a:p>
          <a:p>
            <a:pPr lvl="2" eaLnBrk="1" hangingPunct="1"/>
            <a:r>
              <a:rPr lang="nl-NL" altLang="nl-NL" dirty="0" smtClean="0">
                <a:latin typeface="Arial" panose="020B0604020202020204" pitchFamily="34" charset="0"/>
              </a:rPr>
              <a:t>Legal form irrelevant</a:t>
            </a:r>
          </a:p>
          <a:p>
            <a:pPr lvl="2" eaLnBrk="1" hangingPunct="1"/>
            <a:r>
              <a:rPr lang="nl-NL" altLang="nl-NL" dirty="0" smtClean="0">
                <a:latin typeface="Arial" panose="020B0604020202020204" pitchFamily="34" charset="0"/>
              </a:rPr>
              <a:t>Can be one natural person or one legal person (S.A.)</a:t>
            </a:r>
          </a:p>
          <a:p>
            <a:pPr lvl="2" eaLnBrk="1" hangingPunct="1"/>
            <a:r>
              <a:rPr lang="nl-NL" altLang="nl-NL" dirty="0" smtClean="0">
                <a:latin typeface="Arial" panose="020B0604020202020204" pitchFamily="34" charset="0"/>
              </a:rPr>
              <a:t>Can be composed of multiple legal persons: parent company + subsidiaries</a:t>
            </a:r>
          </a:p>
          <a:p>
            <a:pPr lvl="2" eaLnBrk="1" hangingPunct="1"/>
            <a:r>
              <a:rPr lang="nl-NL" altLang="nl-NL" dirty="0" smtClean="0">
                <a:latin typeface="Arial" panose="020B0604020202020204" pitchFamily="34" charset="0"/>
              </a:rPr>
              <a:t>Employees or commercial agents that do not bear any (proper) financial risk are part of one and the same entity (the employer + employees or the principal + non-risk bearing agent)</a:t>
            </a:r>
          </a:p>
          <a:p>
            <a:pPr lvl="2" eaLnBrk="1" hangingPunct="1"/>
            <a:r>
              <a:rPr lang="nl-NL" altLang="nl-NL" dirty="0" smtClean="0">
                <a:latin typeface="Arial" panose="020B0604020202020204" pitchFamily="34" charset="0"/>
              </a:rPr>
              <a:t>Verify whether different “legal” entities constitute a single economic unit or not</a:t>
            </a:r>
          </a:p>
          <a:p>
            <a:pPr lvl="3"/>
            <a:r>
              <a:rPr lang="nl-NL" altLang="nl-NL" dirty="0" smtClean="0">
                <a:latin typeface="Arial" panose="020B0604020202020204" pitchFamily="34" charset="0"/>
              </a:rPr>
              <a:t>If so, one entity only (only art. 102 could then apply)</a:t>
            </a:r>
          </a:p>
          <a:p>
            <a:pPr lvl="3"/>
            <a:r>
              <a:rPr lang="nl-NL" altLang="nl-NL" dirty="0" smtClean="0">
                <a:latin typeface="Arial" panose="020B0604020202020204" pitchFamily="34" charset="0"/>
              </a:rPr>
              <a:t>If not, multiple entities and potentially multiple undertaking (art. 101, 102 and Reg. 139/2004 could apply)</a:t>
            </a:r>
          </a:p>
          <a:p>
            <a:pPr lvl="1" eaLnBrk="1" hangingPunct="1"/>
            <a:endParaRPr lang="nl-NL" altLang="nl-NL" dirty="0" smtClean="0"/>
          </a:p>
          <a:p>
            <a:pPr lvl="1" eaLnBrk="1" hangingPunct="1"/>
            <a:r>
              <a:rPr lang="nl-NL" altLang="nl-NL" dirty="0" smtClean="0"/>
              <a:t>In practice</a:t>
            </a:r>
          </a:p>
          <a:p>
            <a:pPr lvl="2" eaLnBrk="1" hangingPunct="1"/>
            <a:endParaRPr lang="nl-NL" altLang="nl-NL" dirty="0" smtClean="0">
              <a:latin typeface="Arial" panose="020B0604020202020204" pitchFamily="34" charset="0"/>
            </a:endParaRPr>
          </a:p>
          <a:p>
            <a:pPr lvl="2" eaLnBrk="1" hangingPunct="1"/>
            <a:r>
              <a:rPr lang="nl-NL" altLang="nl-NL" dirty="0" smtClean="0">
                <a:latin typeface="Arial" panose="020B0604020202020204" pitchFamily="34" charset="0"/>
              </a:rPr>
              <a:t>Single economic unit as shield against competition law investigation: </a:t>
            </a:r>
            <a:r>
              <a:rPr lang="nl-NL" altLang="nl-NL" i="1" dirty="0" smtClean="0">
                <a:latin typeface="Arial" panose="020B0604020202020204" pitchFamily="34" charset="0"/>
              </a:rPr>
              <a:t>Viho</a:t>
            </a:r>
          </a:p>
          <a:p>
            <a:pPr lvl="2" eaLnBrk="1" hangingPunct="1"/>
            <a:endParaRPr lang="nl-NL" altLang="nl-NL" dirty="0" smtClean="0">
              <a:latin typeface="Arial" panose="020B0604020202020204" pitchFamily="34" charset="0"/>
            </a:endParaRPr>
          </a:p>
          <a:p>
            <a:pPr lvl="2" eaLnBrk="1" hangingPunct="1"/>
            <a:r>
              <a:rPr lang="nl-NL" altLang="nl-NL" dirty="0" smtClean="0">
                <a:latin typeface="Arial" panose="020B0604020202020204" pitchFamily="34" charset="0"/>
              </a:rPr>
              <a:t>Single economic unit as sword in imposing higher competition law fine: </a:t>
            </a:r>
            <a:r>
              <a:rPr lang="nl-NL" altLang="nl-NL" i="1" dirty="0" smtClean="0">
                <a:latin typeface="Arial" panose="020B0604020202020204" pitchFamily="34" charset="0"/>
              </a:rPr>
              <a:t>Akzo</a:t>
            </a:r>
            <a:r>
              <a:rPr lang="nl-NL" altLang="nl-NL" dirty="0" smtClean="0">
                <a:latin typeface="Arial" panose="020B0604020202020204" pitchFamily="34" charset="0"/>
              </a:rPr>
              <a:t> presumption of parent company liability</a:t>
            </a:r>
          </a:p>
        </p:txBody>
      </p:sp>
      <p:sp>
        <p:nvSpPr>
          <p:cNvPr id="2" name="Slide Number Placeholder 1"/>
          <p:cNvSpPr>
            <a:spLocks noGrp="1"/>
          </p:cNvSpPr>
          <p:nvPr>
            <p:ph type="sldNum" sz="quarter" idx="12"/>
          </p:nvPr>
        </p:nvSpPr>
        <p:spPr/>
        <p:txBody>
          <a:bodyPr/>
          <a:lstStyle/>
          <a:p>
            <a:fld id="{FE9A9529-9AF4-4E30-B728-268296170A83}" type="slidenum">
              <a:rPr lang="en-GB" smtClean="0"/>
              <a:t>35</a:t>
            </a:fld>
            <a:endParaRPr lang="en-GB"/>
          </a:p>
        </p:txBody>
      </p:sp>
      <p:pic>
        <p:nvPicPr>
          <p:cNvPr id="5" name="Picture 2" descr="See origina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666" y="5062803"/>
            <a:ext cx="947368" cy="71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47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nl-NL" altLang="nl-NL" smtClean="0"/>
              <a:t>Scope of application</a:t>
            </a:r>
          </a:p>
        </p:txBody>
      </p:sp>
      <p:sp>
        <p:nvSpPr>
          <p:cNvPr id="23555" name="Content Placeholder 2"/>
          <p:cNvSpPr>
            <a:spLocks noGrp="1"/>
          </p:cNvSpPr>
          <p:nvPr>
            <p:ph idx="1"/>
          </p:nvPr>
        </p:nvSpPr>
        <p:spPr/>
        <p:txBody>
          <a:bodyPr/>
          <a:lstStyle/>
          <a:p>
            <a:pPr eaLnBrk="1" hangingPunct="1"/>
            <a:r>
              <a:rPr lang="nl-NL" altLang="nl-NL" dirty="0" smtClean="0"/>
              <a:t>Undertaking</a:t>
            </a:r>
          </a:p>
          <a:p>
            <a:pPr lvl="1" eaLnBrk="1" hangingPunct="1"/>
            <a:r>
              <a:rPr lang="nl-NL" altLang="nl-NL" dirty="0" smtClean="0"/>
              <a:t>Economic activity</a:t>
            </a:r>
          </a:p>
          <a:p>
            <a:pPr lvl="2" eaLnBrk="1" hangingPunct="1"/>
            <a:endParaRPr lang="nl-NL" altLang="nl-NL" dirty="0" smtClean="0">
              <a:latin typeface="Arial" panose="020B0604020202020204" pitchFamily="34" charset="0"/>
            </a:endParaRPr>
          </a:p>
          <a:p>
            <a:pPr lvl="2" eaLnBrk="1" hangingPunct="1"/>
            <a:r>
              <a:rPr lang="nl-NL" altLang="nl-NL" dirty="0" smtClean="0">
                <a:latin typeface="Arial" panose="020B0604020202020204" pitchFamily="34" charset="0"/>
              </a:rPr>
              <a:t>Offering goods and/or services in the market</a:t>
            </a:r>
          </a:p>
          <a:p>
            <a:pPr lvl="3"/>
            <a:r>
              <a:rPr lang="nl-NL" altLang="nl-NL" dirty="0" smtClean="0">
                <a:latin typeface="Arial" panose="020B0604020202020204" pitchFamily="34" charset="0"/>
              </a:rPr>
              <a:t>Not government supervision tasks: </a:t>
            </a:r>
            <a:r>
              <a:rPr lang="nl-NL" altLang="nl-NL" i="1" dirty="0" smtClean="0">
                <a:latin typeface="Arial" panose="020B0604020202020204" pitchFamily="34" charset="0"/>
              </a:rPr>
              <a:t>Diego Cali</a:t>
            </a:r>
            <a:endParaRPr lang="nl-NL" altLang="nl-NL" dirty="0">
              <a:latin typeface="Arial" panose="020B0604020202020204" pitchFamily="34" charset="0"/>
            </a:endParaRPr>
          </a:p>
          <a:p>
            <a:pPr lvl="3"/>
            <a:r>
              <a:rPr lang="nl-NL" altLang="nl-NL" dirty="0" smtClean="0">
                <a:latin typeface="Arial" panose="020B0604020202020204" pitchFamily="34" charset="0"/>
              </a:rPr>
              <a:t>Social Solidarity Exception: Poucet and Pistre</a:t>
            </a:r>
          </a:p>
          <a:p>
            <a:pPr lvl="1" eaLnBrk="1" hangingPunct="1"/>
            <a:endParaRPr lang="nl-NL" altLang="nl-NL" dirty="0" smtClean="0"/>
          </a:p>
          <a:p>
            <a:pPr lvl="1" eaLnBrk="1" hangingPunct="1"/>
            <a:r>
              <a:rPr lang="nl-NL" altLang="nl-NL" dirty="0" smtClean="0"/>
              <a:t>If actor concerned is not considered an entity or an entity engaged in economic activity, we are not dealing with an undertaking. EU competition law in those circumstances does not apply to the particular market behaviour concerned.</a:t>
            </a:r>
          </a:p>
        </p:txBody>
      </p:sp>
      <p:sp>
        <p:nvSpPr>
          <p:cNvPr id="2" name="Slide Number Placeholder 1"/>
          <p:cNvSpPr>
            <a:spLocks noGrp="1"/>
          </p:cNvSpPr>
          <p:nvPr>
            <p:ph type="sldNum" sz="quarter" idx="12"/>
          </p:nvPr>
        </p:nvSpPr>
        <p:spPr/>
        <p:txBody>
          <a:bodyPr/>
          <a:lstStyle/>
          <a:p>
            <a:fld id="{FE9A9529-9AF4-4E30-B728-268296170A83}" type="slidenum">
              <a:rPr lang="en-GB" smtClean="0"/>
              <a:t>36</a:t>
            </a:fld>
            <a:endParaRPr lang="en-GB"/>
          </a:p>
        </p:txBody>
      </p:sp>
    </p:spTree>
    <p:extLst>
      <p:ext uri="{BB962C8B-B14F-4D97-AF65-F5344CB8AC3E}">
        <p14:creationId xmlns:p14="http://schemas.microsoft.com/office/powerpoint/2010/main" val="937597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EU </a:t>
            </a:r>
            <a:r>
              <a:rPr lang="fr-BE" dirty="0" err="1" smtClean="0"/>
              <a:t>competition</a:t>
            </a:r>
            <a:r>
              <a:rPr lang="fr-BE" dirty="0" smtClean="0"/>
              <a:t> </a:t>
            </a:r>
            <a:r>
              <a:rPr lang="fr-BE" dirty="0" err="1" smtClean="0"/>
              <a:t>law</a:t>
            </a:r>
            <a:endParaRPr lang="en-GB" dirty="0"/>
          </a:p>
        </p:txBody>
      </p:sp>
      <p:sp>
        <p:nvSpPr>
          <p:cNvPr id="3" name="Content Placeholder 2"/>
          <p:cNvSpPr>
            <a:spLocks noGrp="1"/>
          </p:cNvSpPr>
          <p:nvPr>
            <p:ph idx="1"/>
          </p:nvPr>
        </p:nvSpPr>
        <p:spPr/>
        <p:txBody>
          <a:bodyPr/>
          <a:lstStyle/>
          <a:p>
            <a:r>
              <a:rPr lang="fr-BE" dirty="0" smtClean="0"/>
              <a:t>Field </a:t>
            </a:r>
            <a:r>
              <a:rPr lang="fr-BE" dirty="0" err="1" smtClean="0"/>
              <a:t>characterised</a:t>
            </a:r>
            <a:r>
              <a:rPr lang="fr-BE" dirty="0" smtClean="0"/>
              <a:t> by </a:t>
            </a:r>
            <a:r>
              <a:rPr lang="fr-BE" dirty="0" err="1" smtClean="0"/>
              <a:t>its</a:t>
            </a:r>
            <a:r>
              <a:rPr lang="fr-BE" dirty="0" smtClean="0"/>
              <a:t> </a:t>
            </a:r>
            <a:r>
              <a:rPr lang="fr-BE" dirty="0" err="1" smtClean="0"/>
              <a:t>own</a:t>
            </a:r>
            <a:r>
              <a:rPr lang="fr-BE" dirty="0" smtClean="0"/>
              <a:t> scope of application</a:t>
            </a:r>
          </a:p>
          <a:p>
            <a:pPr lvl="1"/>
            <a:r>
              <a:rPr lang="fr-BE" dirty="0" err="1"/>
              <a:t>Applies</a:t>
            </a:r>
            <a:r>
              <a:rPr lang="fr-BE" dirty="0"/>
              <a:t> </a:t>
            </a:r>
            <a:r>
              <a:rPr lang="fr-BE" dirty="0" err="1"/>
              <a:t>only</a:t>
            </a:r>
            <a:r>
              <a:rPr lang="fr-BE" dirty="0"/>
              <a:t> to </a:t>
            </a:r>
            <a:r>
              <a:rPr lang="fr-BE" dirty="0" err="1"/>
              <a:t>activities</a:t>
            </a:r>
            <a:r>
              <a:rPr lang="fr-BE" dirty="0"/>
              <a:t> </a:t>
            </a:r>
            <a:r>
              <a:rPr lang="fr-BE" dirty="0" err="1"/>
              <a:t>relating</a:t>
            </a:r>
            <a:r>
              <a:rPr lang="fr-BE" dirty="0"/>
              <a:t> to </a:t>
            </a:r>
            <a:r>
              <a:rPr lang="fr-BE" dirty="0" err="1"/>
              <a:t>undertakings</a:t>
            </a:r>
            <a:endParaRPr lang="fr-BE" dirty="0"/>
          </a:p>
          <a:p>
            <a:pPr lvl="2"/>
            <a:r>
              <a:rPr lang="fr-BE" dirty="0" err="1"/>
              <a:t>Any</a:t>
            </a:r>
            <a:r>
              <a:rPr lang="fr-BE" dirty="0"/>
              <a:t> </a:t>
            </a:r>
            <a:r>
              <a:rPr lang="fr-BE" dirty="0" err="1"/>
              <a:t>entity</a:t>
            </a:r>
            <a:r>
              <a:rPr lang="fr-BE" dirty="0"/>
              <a:t>, </a:t>
            </a:r>
            <a:r>
              <a:rPr lang="fr-BE" dirty="0" err="1"/>
              <a:t>whatever</a:t>
            </a:r>
            <a:r>
              <a:rPr lang="fr-BE" dirty="0"/>
              <a:t> </a:t>
            </a:r>
            <a:r>
              <a:rPr lang="fr-BE" dirty="0" err="1"/>
              <a:t>form</a:t>
            </a:r>
            <a:r>
              <a:rPr lang="fr-BE" dirty="0"/>
              <a:t> and </a:t>
            </a:r>
            <a:r>
              <a:rPr lang="fr-BE" dirty="0" err="1"/>
              <a:t>way</a:t>
            </a:r>
            <a:r>
              <a:rPr lang="fr-BE" dirty="0"/>
              <a:t> of </a:t>
            </a:r>
            <a:r>
              <a:rPr lang="fr-BE" dirty="0" err="1"/>
              <a:t>financing</a:t>
            </a:r>
            <a:endParaRPr lang="fr-BE" dirty="0"/>
          </a:p>
          <a:p>
            <a:pPr lvl="2"/>
            <a:r>
              <a:rPr lang="fr-BE" dirty="0" err="1"/>
              <a:t>Engaged</a:t>
            </a:r>
            <a:r>
              <a:rPr lang="fr-BE" dirty="0"/>
              <a:t> in an </a:t>
            </a:r>
            <a:r>
              <a:rPr lang="fr-BE" dirty="0" err="1"/>
              <a:t>economic</a:t>
            </a:r>
            <a:r>
              <a:rPr lang="fr-BE" dirty="0"/>
              <a:t> </a:t>
            </a:r>
            <a:r>
              <a:rPr lang="fr-BE" dirty="0" err="1"/>
              <a:t>activity</a:t>
            </a:r>
            <a:endParaRPr lang="en-GB" dirty="0"/>
          </a:p>
          <a:p>
            <a:pPr lvl="1"/>
            <a:r>
              <a:rPr lang="fr-BE" dirty="0" smtClean="0"/>
              <a:t>…</a:t>
            </a:r>
          </a:p>
        </p:txBody>
      </p:sp>
      <p:sp>
        <p:nvSpPr>
          <p:cNvPr id="4" name="Slide Number Placeholder 3"/>
          <p:cNvSpPr>
            <a:spLocks noGrp="1"/>
          </p:cNvSpPr>
          <p:nvPr>
            <p:ph type="sldNum" sz="quarter" idx="12"/>
          </p:nvPr>
        </p:nvSpPr>
        <p:spPr/>
        <p:txBody>
          <a:bodyPr/>
          <a:lstStyle/>
          <a:p>
            <a:fld id="{FE9A9529-9AF4-4E30-B728-268296170A83}" type="slidenum">
              <a:rPr lang="en-GB" smtClean="0"/>
              <a:t>37</a:t>
            </a:fld>
            <a:endParaRPr lang="en-GB"/>
          </a:p>
        </p:txBody>
      </p:sp>
    </p:spTree>
    <p:extLst>
      <p:ext uri="{BB962C8B-B14F-4D97-AF65-F5344CB8AC3E}">
        <p14:creationId xmlns:p14="http://schemas.microsoft.com/office/powerpoint/2010/main" val="1262622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r>
              <a:rPr lang="nl-NL" altLang="nl-NL" smtClean="0"/>
              <a:t>Scope of application</a:t>
            </a:r>
          </a:p>
        </p:txBody>
      </p:sp>
      <p:sp>
        <p:nvSpPr>
          <p:cNvPr id="24579" name="Content Placeholder 2"/>
          <p:cNvSpPr>
            <a:spLocks noGrp="1"/>
          </p:cNvSpPr>
          <p:nvPr>
            <p:ph idx="1"/>
          </p:nvPr>
        </p:nvSpPr>
        <p:spPr>
          <a:xfrm>
            <a:off x="628650" y="1825624"/>
            <a:ext cx="7886700" cy="4895851"/>
          </a:xfrm>
        </p:spPr>
        <p:txBody>
          <a:bodyPr>
            <a:normAutofit/>
          </a:bodyPr>
          <a:lstStyle/>
          <a:p>
            <a:pPr eaLnBrk="1" hangingPunct="1"/>
            <a:r>
              <a:rPr lang="nl-NL" altLang="nl-NL" dirty="0" smtClean="0"/>
              <a:t>Behaviour must produce effects within the territory of the </a:t>
            </a:r>
            <a:r>
              <a:rPr lang="nl-NL" altLang="nl-NL" i="1" dirty="0" smtClean="0"/>
              <a:t>internal market</a:t>
            </a:r>
          </a:p>
          <a:p>
            <a:pPr lvl="1" eaLnBrk="1" hangingPunct="1"/>
            <a:r>
              <a:rPr lang="nl-NL" altLang="nl-NL" dirty="0" smtClean="0"/>
              <a:t>Geographical effects in (a part of) the internal market</a:t>
            </a:r>
          </a:p>
          <a:p>
            <a:pPr lvl="2" eaLnBrk="1" hangingPunct="1"/>
            <a:r>
              <a:rPr lang="nl-NL" altLang="nl-NL" sz="1350" dirty="0">
                <a:latin typeface="Arial" panose="020B0604020202020204" pitchFamily="34" charset="0"/>
              </a:rPr>
              <a:t>Can be part of one Member State</a:t>
            </a:r>
          </a:p>
          <a:p>
            <a:pPr lvl="2" eaLnBrk="1" hangingPunct="1"/>
            <a:r>
              <a:rPr lang="nl-NL" altLang="nl-NL" sz="1350" dirty="0">
                <a:latin typeface="Arial" panose="020B0604020202020204" pitchFamily="34" charset="0"/>
              </a:rPr>
              <a:t>Can be one Member State</a:t>
            </a:r>
          </a:p>
          <a:p>
            <a:pPr lvl="2" eaLnBrk="1" hangingPunct="1"/>
            <a:r>
              <a:rPr lang="nl-NL" altLang="nl-NL" sz="1350" dirty="0">
                <a:latin typeface="Arial" panose="020B0604020202020204" pitchFamily="34" charset="0"/>
              </a:rPr>
              <a:t>Can be more than one Member State</a:t>
            </a:r>
          </a:p>
          <a:p>
            <a:pPr lvl="1" eaLnBrk="1" hangingPunct="1"/>
            <a:endParaRPr lang="nl-NL" altLang="nl-NL" dirty="0" smtClean="0"/>
          </a:p>
          <a:p>
            <a:pPr lvl="1" eaLnBrk="1" hangingPunct="1"/>
            <a:r>
              <a:rPr lang="nl-NL" altLang="nl-NL" dirty="0" smtClean="0"/>
              <a:t>No really meaningful limit</a:t>
            </a:r>
          </a:p>
          <a:p>
            <a:pPr lvl="2"/>
            <a:r>
              <a:rPr lang="nl-NL" altLang="nl-NL" dirty="0" smtClean="0"/>
              <a:t>Chinese and Russian enterprises agree to restrict products offered in Belgium = sufficient</a:t>
            </a:r>
          </a:p>
          <a:p>
            <a:pPr lvl="2"/>
            <a:r>
              <a:rPr lang="nl-NL" altLang="nl-NL" dirty="0" smtClean="0"/>
              <a:t>Chinese and Korean enterprises conclude agreement to fix prices on Korean market =&gt; outside the scope of EU competition law</a:t>
            </a:r>
          </a:p>
        </p:txBody>
      </p:sp>
      <p:sp>
        <p:nvSpPr>
          <p:cNvPr id="2" name="Slide Number Placeholder 1"/>
          <p:cNvSpPr>
            <a:spLocks noGrp="1"/>
          </p:cNvSpPr>
          <p:nvPr>
            <p:ph type="sldNum" sz="quarter" idx="12"/>
          </p:nvPr>
        </p:nvSpPr>
        <p:spPr/>
        <p:txBody>
          <a:bodyPr/>
          <a:lstStyle/>
          <a:p>
            <a:fld id="{FE9A9529-9AF4-4E30-B728-268296170A83}" type="slidenum">
              <a:rPr lang="en-GB" smtClean="0"/>
              <a:t>38</a:t>
            </a:fld>
            <a:endParaRPr lang="en-GB"/>
          </a:p>
        </p:txBody>
      </p:sp>
    </p:spTree>
    <p:extLst>
      <p:ext uri="{BB962C8B-B14F-4D97-AF65-F5344CB8AC3E}">
        <p14:creationId xmlns:p14="http://schemas.microsoft.com/office/powerpoint/2010/main" val="3344435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nl-NL" altLang="nl-NL" smtClean="0"/>
              <a:t>Scope of application</a:t>
            </a:r>
          </a:p>
        </p:txBody>
      </p:sp>
      <p:sp>
        <p:nvSpPr>
          <p:cNvPr id="25603" name="Content Placeholder 2"/>
          <p:cNvSpPr>
            <a:spLocks noGrp="1"/>
          </p:cNvSpPr>
          <p:nvPr>
            <p:ph idx="1"/>
          </p:nvPr>
        </p:nvSpPr>
        <p:spPr/>
        <p:txBody>
          <a:bodyPr/>
          <a:lstStyle/>
          <a:p>
            <a:pPr eaLnBrk="1" hangingPunct="1"/>
            <a:r>
              <a:rPr lang="nl-NL" altLang="nl-NL" dirty="0" smtClean="0"/>
              <a:t>Behaviour must also affect trade between Member States</a:t>
            </a:r>
          </a:p>
          <a:p>
            <a:pPr lvl="1" eaLnBrk="1" hangingPunct="1"/>
            <a:endParaRPr lang="nl-NL" altLang="nl-NL" sz="1650" dirty="0" smtClean="0"/>
          </a:p>
          <a:p>
            <a:pPr lvl="1" eaLnBrk="1" hangingPunct="1"/>
            <a:r>
              <a:rPr lang="nl-NL" altLang="nl-NL" sz="1650" dirty="0" smtClean="0"/>
              <a:t>Court </a:t>
            </a:r>
            <a:r>
              <a:rPr lang="nl-NL" altLang="nl-NL" sz="1650" dirty="0"/>
              <a:t>of Justice, Société Technique Minière: </a:t>
            </a:r>
            <a:r>
              <a:rPr lang="nl-NL" altLang="nl-NL" sz="1650" i="1" dirty="0"/>
              <a:t>it must be possible to foresee with a sufficient degree of probability on the basis of a set of objective factors of law or of fact that the agreement in question may have an influence, direct or indirect, actual or potential, on the pattern of trade between Member States.</a:t>
            </a:r>
          </a:p>
          <a:p>
            <a:pPr lvl="1" eaLnBrk="1" hangingPunct="1"/>
            <a:endParaRPr lang="nl-NL" altLang="nl-NL" sz="1650" dirty="0"/>
          </a:p>
          <a:p>
            <a:pPr lvl="1" eaLnBrk="1" hangingPunct="1"/>
            <a:endParaRPr lang="nl-NL" altLang="nl-NL" sz="1650" dirty="0" smtClean="0"/>
          </a:p>
        </p:txBody>
      </p:sp>
      <p:sp>
        <p:nvSpPr>
          <p:cNvPr id="2" name="Slide Number Placeholder 1"/>
          <p:cNvSpPr>
            <a:spLocks noGrp="1"/>
          </p:cNvSpPr>
          <p:nvPr>
            <p:ph type="sldNum" sz="quarter" idx="12"/>
          </p:nvPr>
        </p:nvSpPr>
        <p:spPr/>
        <p:txBody>
          <a:bodyPr/>
          <a:lstStyle/>
          <a:p>
            <a:fld id="{FE9A9529-9AF4-4E30-B728-268296170A83}" type="slidenum">
              <a:rPr lang="en-GB" smtClean="0"/>
              <a:t>39</a:t>
            </a:fld>
            <a:endParaRPr lang="en-GB"/>
          </a:p>
        </p:txBody>
      </p:sp>
    </p:spTree>
    <p:extLst>
      <p:ext uri="{BB962C8B-B14F-4D97-AF65-F5344CB8AC3E}">
        <p14:creationId xmlns:p14="http://schemas.microsoft.com/office/powerpoint/2010/main" val="237345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Practicalities</a:t>
            </a:r>
            <a:endParaRPr lang="en-GB" dirty="0"/>
          </a:p>
        </p:txBody>
      </p:sp>
      <p:sp>
        <p:nvSpPr>
          <p:cNvPr id="3" name="Content Placeholder 2"/>
          <p:cNvSpPr>
            <a:spLocks noGrp="1"/>
          </p:cNvSpPr>
          <p:nvPr>
            <p:ph idx="1"/>
          </p:nvPr>
        </p:nvSpPr>
        <p:spPr/>
        <p:txBody>
          <a:bodyPr/>
          <a:lstStyle/>
          <a:p>
            <a:r>
              <a:rPr lang="fr-BE" dirty="0" err="1" smtClean="0"/>
              <a:t>Language</a:t>
            </a:r>
            <a:r>
              <a:rPr lang="fr-BE" dirty="0" smtClean="0"/>
              <a:t> use</a:t>
            </a:r>
          </a:p>
          <a:p>
            <a:pPr lvl="1"/>
            <a:r>
              <a:rPr lang="fr-BE" dirty="0" smtClean="0"/>
              <a:t>Enseignement en anglais</a:t>
            </a:r>
          </a:p>
          <a:p>
            <a:pPr lvl="1"/>
            <a:r>
              <a:rPr lang="fr-BE" dirty="0" smtClean="0"/>
              <a:t>Utilisation du français uniquement si vraiment nécessaire à expliquer certaines choses</a:t>
            </a:r>
          </a:p>
          <a:p>
            <a:pPr lvl="1"/>
            <a:endParaRPr lang="fr-BE" dirty="0"/>
          </a:p>
          <a:p>
            <a:pPr lvl="1"/>
            <a:r>
              <a:rPr lang="fr-BE" dirty="0" smtClean="0"/>
              <a:t>Examen peut être résolu en français – fortement déconseillé</a:t>
            </a:r>
          </a:p>
          <a:p>
            <a:pPr lvl="2"/>
            <a:r>
              <a:rPr lang="fr-BE" dirty="0" smtClean="0"/>
              <a:t>Erreurs linguistiques ne vous seront pas reprochées aussi longtemps que nous pouvons comprendre ce que vous voulez dire</a:t>
            </a: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4</a:t>
            </a:fld>
            <a:endParaRPr lang="en-GB"/>
          </a:p>
        </p:txBody>
      </p:sp>
    </p:spTree>
    <p:extLst>
      <p:ext uri="{BB962C8B-B14F-4D97-AF65-F5344CB8AC3E}">
        <p14:creationId xmlns:p14="http://schemas.microsoft.com/office/powerpoint/2010/main" val="850170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err="1" smtClean="0"/>
              <a:t>Consten</a:t>
            </a:r>
            <a:r>
              <a:rPr lang="fr-BE" i="1" dirty="0" smtClean="0"/>
              <a:t> and Grundig</a:t>
            </a:r>
            <a:endParaRPr lang="en-GB" dirty="0"/>
          </a:p>
        </p:txBody>
      </p:sp>
      <p:pic>
        <p:nvPicPr>
          <p:cNvPr id="4" name="Picture 3" descr="Image result for grundig"/>
          <p:cNvPicPr/>
          <p:nvPr/>
        </p:nvPicPr>
        <p:blipFill>
          <a:blip r:embed="rId2">
            <a:extLst>
              <a:ext uri="{28A0092B-C50C-407E-A947-70E740481C1C}">
                <a14:useLocalDpi xmlns:a14="http://schemas.microsoft.com/office/drawing/2010/main" val="0"/>
              </a:ext>
            </a:extLst>
          </a:blip>
          <a:srcRect/>
          <a:stretch>
            <a:fillRect/>
          </a:stretch>
        </p:blipFill>
        <p:spPr bwMode="auto">
          <a:xfrm>
            <a:off x="3282553" y="3033171"/>
            <a:ext cx="2807494" cy="2807494"/>
          </a:xfrm>
          <a:prstGeom prst="rect">
            <a:avLst/>
          </a:prstGeom>
          <a:noFill/>
          <a:ln>
            <a:noFill/>
          </a:ln>
        </p:spPr>
      </p:pic>
      <p:sp>
        <p:nvSpPr>
          <p:cNvPr id="5" name="Slide Number Placeholder 4"/>
          <p:cNvSpPr>
            <a:spLocks noGrp="1"/>
          </p:cNvSpPr>
          <p:nvPr>
            <p:ph type="sldNum" sz="quarter" idx="12"/>
          </p:nvPr>
        </p:nvSpPr>
        <p:spPr/>
        <p:txBody>
          <a:bodyPr/>
          <a:lstStyle/>
          <a:p>
            <a:fld id="{FE9A9529-9AF4-4E30-B728-268296170A83}" type="slidenum">
              <a:rPr lang="en-GB" smtClean="0"/>
              <a:t>40</a:t>
            </a:fld>
            <a:endParaRPr lang="en-GB"/>
          </a:p>
        </p:txBody>
      </p:sp>
    </p:spTree>
    <p:extLst>
      <p:ext uri="{BB962C8B-B14F-4D97-AF65-F5344CB8AC3E}">
        <p14:creationId xmlns:p14="http://schemas.microsoft.com/office/powerpoint/2010/main" val="1488868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a:xfrm>
            <a:off x="628650" y="1825624"/>
            <a:ext cx="7886700" cy="5032375"/>
          </a:xfrm>
        </p:spPr>
        <p:txBody>
          <a:bodyPr>
            <a:normAutofit fontScale="77500" lnSpcReduction="20000"/>
          </a:bodyPr>
          <a:lstStyle/>
          <a:p>
            <a:r>
              <a:rPr lang="en-GB" dirty="0"/>
              <a:t>In this connexion, what is particularly important is whether the agreement is capable </a:t>
            </a:r>
            <a:r>
              <a:rPr lang="en-GB" dirty="0" smtClean="0"/>
              <a:t>of constituting </a:t>
            </a:r>
            <a:r>
              <a:rPr lang="en-GB" dirty="0"/>
              <a:t>a threat, either direct or indirect, actual or potential, to freedom of trade </a:t>
            </a:r>
            <a:r>
              <a:rPr lang="en-GB" dirty="0" smtClean="0"/>
              <a:t>between Member </a:t>
            </a:r>
            <a:r>
              <a:rPr lang="en-GB" dirty="0"/>
              <a:t>States in a manner which might harm the attainment of the objectives of a </a:t>
            </a:r>
            <a:r>
              <a:rPr lang="en-GB" dirty="0" smtClean="0"/>
              <a:t>single market </a:t>
            </a:r>
            <a:r>
              <a:rPr lang="en-GB" dirty="0"/>
              <a:t>between States. Thus the fact that an agreement encourages an increase, even a </a:t>
            </a:r>
            <a:r>
              <a:rPr lang="en-GB" dirty="0" smtClean="0"/>
              <a:t>large one</a:t>
            </a:r>
            <a:r>
              <a:rPr lang="en-GB" dirty="0"/>
              <a:t>, in the volume of trade between States is not sufficient to exclude the possibility that </a:t>
            </a:r>
            <a:r>
              <a:rPr lang="en-GB" dirty="0" smtClean="0"/>
              <a:t>the agreement </a:t>
            </a:r>
            <a:r>
              <a:rPr lang="en-GB" dirty="0"/>
              <a:t>may 'affect' such trade in the abovementioned manner. In the present case, </a:t>
            </a:r>
            <a:r>
              <a:rPr lang="en-GB" dirty="0" smtClean="0"/>
              <a:t>the contract </a:t>
            </a:r>
            <a:r>
              <a:rPr lang="en-GB" dirty="0"/>
              <a:t>between </a:t>
            </a:r>
            <a:r>
              <a:rPr lang="en-GB" dirty="0" err="1"/>
              <a:t>Grundig</a:t>
            </a:r>
            <a:r>
              <a:rPr lang="en-GB" dirty="0"/>
              <a:t> and </a:t>
            </a:r>
            <a:r>
              <a:rPr lang="en-GB" dirty="0" err="1"/>
              <a:t>Consten</a:t>
            </a:r>
            <a:r>
              <a:rPr lang="en-GB" dirty="0"/>
              <a:t>, on the one hand by </a:t>
            </a:r>
            <a:r>
              <a:rPr lang="en-GB" u="sng" dirty="0"/>
              <a:t>preventing undertakings other </a:t>
            </a:r>
            <a:r>
              <a:rPr lang="en-GB" u="sng" dirty="0" smtClean="0"/>
              <a:t>than </a:t>
            </a:r>
            <a:r>
              <a:rPr lang="en-GB" u="sng" dirty="0" err="1" smtClean="0"/>
              <a:t>Consten</a:t>
            </a:r>
            <a:r>
              <a:rPr lang="en-GB" u="sng" dirty="0" smtClean="0"/>
              <a:t> </a:t>
            </a:r>
            <a:r>
              <a:rPr lang="en-GB" u="sng" dirty="0"/>
              <a:t>from importing </a:t>
            </a:r>
            <a:r>
              <a:rPr lang="en-GB" u="sng" dirty="0" err="1"/>
              <a:t>Grundig</a:t>
            </a:r>
            <a:r>
              <a:rPr lang="en-GB" u="sng" dirty="0"/>
              <a:t> products into France, and on the other hand by </a:t>
            </a:r>
            <a:r>
              <a:rPr lang="en-GB" u="sng" dirty="0" smtClean="0"/>
              <a:t>prohibiting </a:t>
            </a:r>
            <a:r>
              <a:rPr lang="en-GB" u="sng" dirty="0" err="1" smtClean="0"/>
              <a:t>Consten</a:t>
            </a:r>
            <a:r>
              <a:rPr lang="en-GB" u="sng" dirty="0" smtClean="0"/>
              <a:t> </a:t>
            </a:r>
            <a:r>
              <a:rPr lang="en-GB" u="sng" dirty="0"/>
              <a:t>from re-exporting those products to other countries of the Common </a:t>
            </a:r>
            <a:r>
              <a:rPr lang="en-GB" u="sng" dirty="0" smtClean="0"/>
              <a:t>Market</a:t>
            </a:r>
            <a:r>
              <a:rPr lang="en-GB" dirty="0" smtClean="0"/>
              <a:t>, indisputably </a:t>
            </a:r>
            <a:r>
              <a:rPr lang="en-GB" dirty="0"/>
              <a:t>affects trade between Member States. These limitations on the freedom of </a:t>
            </a:r>
            <a:r>
              <a:rPr lang="en-GB" dirty="0" smtClean="0"/>
              <a:t>trade, as </a:t>
            </a:r>
            <a:r>
              <a:rPr lang="en-GB" dirty="0"/>
              <a:t>well as those which might ensue for third parties from the registration in France by </a:t>
            </a:r>
            <a:r>
              <a:rPr lang="en-GB" dirty="0" err="1" smtClean="0"/>
              <a:t>Consten</a:t>
            </a:r>
            <a:r>
              <a:rPr lang="en-GB" dirty="0"/>
              <a:t> </a:t>
            </a:r>
            <a:r>
              <a:rPr lang="en-GB" dirty="0" smtClean="0"/>
              <a:t>of </a:t>
            </a:r>
            <a:r>
              <a:rPr lang="en-GB" dirty="0"/>
              <a:t>the GINT trade mark, which </a:t>
            </a:r>
            <a:r>
              <a:rPr lang="en-GB" dirty="0" err="1"/>
              <a:t>Grundig</a:t>
            </a:r>
            <a:r>
              <a:rPr lang="en-GB" dirty="0"/>
              <a:t> places on all its products, are enough to satisfy </a:t>
            </a:r>
            <a:r>
              <a:rPr lang="en-GB" dirty="0" smtClean="0"/>
              <a:t>the requirement </a:t>
            </a:r>
            <a:r>
              <a:rPr lang="en-GB" dirty="0"/>
              <a:t>in question.</a:t>
            </a:r>
          </a:p>
        </p:txBody>
      </p:sp>
      <p:sp>
        <p:nvSpPr>
          <p:cNvPr id="4" name="Slide Number Placeholder 3"/>
          <p:cNvSpPr>
            <a:spLocks noGrp="1"/>
          </p:cNvSpPr>
          <p:nvPr>
            <p:ph type="sldNum" sz="quarter" idx="12"/>
          </p:nvPr>
        </p:nvSpPr>
        <p:spPr/>
        <p:txBody>
          <a:bodyPr/>
          <a:lstStyle/>
          <a:p>
            <a:fld id="{FE9A9529-9AF4-4E30-B728-268296170A83}" type="slidenum">
              <a:rPr lang="en-GB" smtClean="0"/>
              <a:t>41</a:t>
            </a:fld>
            <a:endParaRPr lang="en-GB"/>
          </a:p>
        </p:txBody>
      </p:sp>
    </p:spTree>
    <p:extLst>
      <p:ext uri="{BB962C8B-B14F-4D97-AF65-F5344CB8AC3E}">
        <p14:creationId xmlns:p14="http://schemas.microsoft.com/office/powerpoint/2010/main" val="240747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a:xfrm>
            <a:off x="628650" y="1825624"/>
            <a:ext cx="7886700" cy="4895851"/>
          </a:xfrm>
        </p:spPr>
        <p:txBody>
          <a:bodyPr>
            <a:normAutofit/>
          </a:bodyPr>
          <a:lstStyle/>
          <a:p>
            <a:r>
              <a:rPr lang="fr-BE" dirty="0" err="1" smtClean="0"/>
              <a:t>Appreciability</a:t>
            </a:r>
            <a:r>
              <a:rPr lang="fr-BE" dirty="0" smtClean="0"/>
              <a:t> of </a:t>
            </a:r>
            <a:r>
              <a:rPr lang="fr-BE" dirty="0" err="1" smtClean="0"/>
              <a:t>affecting</a:t>
            </a:r>
            <a:r>
              <a:rPr lang="fr-BE" dirty="0" smtClean="0"/>
              <a:t> </a:t>
            </a:r>
            <a:r>
              <a:rPr lang="fr-BE" dirty="0" err="1" smtClean="0"/>
              <a:t>trade</a:t>
            </a:r>
            <a:r>
              <a:rPr lang="fr-BE" dirty="0" smtClean="0"/>
              <a:t> </a:t>
            </a:r>
            <a:r>
              <a:rPr lang="fr-BE" dirty="0" err="1" smtClean="0"/>
              <a:t>between</a:t>
            </a:r>
            <a:r>
              <a:rPr lang="fr-BE" dirty="0" smtClean="0"/>
              <a:t> MS</a:t>
            </a:r>
          </a:p>
          <a:p>
            <a:pPr lvl="1"/>
            <a:r>
              <a:rPr lang="fr-BE" dirty="0" smtClean="0"/>
              <a:t>2004 Commission guidelines – soft law</a:t>
            </a:r>
          </a:p>
          <a:p>
            <a:pPr lvl="1"/>
            <a:endParaRPr lang="fr-BE" dirty="0"/>
          </a:p>
          <a:p>
            <a:pPr lvl="1"/>
            <a:r>
              <a:rPr lang="fr-BE" dirty="0" err="1" smtClean="0"/>
              <a:t>Affecting</a:t>
            </a:r>
            <a:r>
              <a:rPr lang="fr-BE" dirty="0" smtClean="0"/>
              <a:t> </a:t>
            </a:r>
            <a:r>
              <a:rPr lang="fr-BE" dirty="0" err="1" smtClean="0"/>
              <a:t>trade</a:t>
            </a:r>
            <a:r>
              <a:rPr lang="fr-BE" dirty="0" smtClean="0"/>
              <a:t> </a:t>
            </a:r>
            <a:r>
              <a:rPr lang="fr-BE" dirty="0" err="1" smtClean="0"/>
              <a:t>between</a:t>
            </a:r>
            <a:r>
              <a:rPr lang="fr-BE" dirty="0" smtClean="0"/>
              <a:t> MS</a:t>
            </a:r>
          </a:p>
          <a:p>
            <a:pPr lvl="2"/>
            <a:r>
              <a:rPr lang="en-GB" dirty="0" smtClean="0"/>
              <a:t>Notice pt. 20: according </a:t>
            </a:r>
            <a:r>
              <a:rPr lang="en-GB" dirty="0"/>
              <a:t>to settled case law the concept of "trade" also encompasses cases where agreements or practices affect the competitive structure of the market. Agreements and practices that affect the competitive structure inside the Community by eliminating or threatening to eliminate a competitor operating within the Community may be subject to the Community competition </a:t>
            </a:r>
            <a:r>
              <a:rPr lang="en-GB" dirty="0" smtClean="0"/>
              <a:t>rules. </a:t>
            </a:r>
            <a:r>
              <a:rPr lang="en-GB" dirty="0"/>
              <a:t>When an undertaking is or risks being eliminated the competitive structure within the Community is affected and so are the economic activities in which the undertaking is engaged.</a:t>
            </a:r>
            <a:endParaRPr lang="fr-BE" dirty="0" smtClean="0"/>
          </a:p>
          <a:p>
            <a:pPr lvl="2"/>
            <a:endParaRPr lang="fr-BE" dirty="0" smtClean="0"/>
          </a:p>
          <a:p>
            <a:pPr lvl="1"/>
            <a:endParaRPr lang="fr-BE" dirty="0"/>
          </a:p>
        </p:txBody>
      </p:sp>
      <p:sp>
        <p:nvSpPr>
          <p:cNvPr id="4" name="Slide Number Placeholder 3"/>
          <p:cNvSpPr>
            <a:spLocks noGrp="1"/>
          </p:cNvSpPr>
          <p:nvPr>
            <p:ph type="sldNum" sz="quarter" idx="12"/>
          </p:nvPr>
        </p:nvSpPr>
        <p:spPr/>
        <p:txBody>
          <a:bodyPr/>
          <a:lstStyle/>
          <a:p>
            <a:fld id="{FE9A9529-9AF4-4E30-B728-268296170A83}" type="slidenum">
              <a:rPr lang="en-GB" smtClean="0"/>
              <a:t>42</a:t>
            </a:fld>
            <a:endParaRPr lang="en-GB"/>
          </a:p>
        </p:txBody>
      </p:sp>
    </p:spTree>
    <p:extLst>
      <p:ext uri="{BB962C8B-B14F-4D97-AF65-F5344CB8AC3E}">
        <p14:creationId xmlns:p14="http://schemas.microsoft.com/office/powerpoint/2010/main" val="34314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p:txBody>
          <a:bodyPr>
            <a:normAutofit fontScale="92500" lnSpcReduction="10000"/>
          </a:bodyPr>
          <a:lstStyle/>
          <a:p>
            <a:r>
              <a:rPr lang="fr-BE" dirty="0" err="1" smtClean="0"/>
              <a:t>Directly</a:t>
            </a:r>
            <a:r>
              <a:rPr lang="fr-BE" dirty="0" smtClean="0"/>
              <a:t>, </a:t>
            </a:r>
            <a:r>
              <a:rPr lang="fr-BE" dirty="0" err="1" smtClean="0"/>
              <a:t>indirectly</a:t>
            </a:r>
            <a:r>
              <a:rPr lang="fr-BE" dirty="0" smtClean="0"/>
              <a:t>, </a:t>
            </a:r>
            <a:r>
              <a:rPr lang="fr-BE" dirty="0" err="1" smtClean="0"/>
              <a:t>actually</a:t>
            </a:r>
            <a:r>
              <a:rPr lang="fr-BE" dirty="0" smtClean="0"/>
              <a:t> or </a:t>
            </a:r>
            <a:r>
              <a:rPr lang="fr-BE" dirty="0" err="1" smtClean="0"/>
              <a:t>potentially</a:t>
            </a:r>
            <a:r>
              <a:rPr lang="fr-BE" dirty="0" smtClean="0"/>
              <a:t> </a:t>
            </a:r>
            <a:r>
              <a:rPr lang="fr-BE" dirty="0" err="1" smtClean="0"/>
              <a:t>affecting</a:t>
            </a:r>
            <a:r>
              <a:rPr lang="fr-BE" dirty="0" smtClean="0"/>
              <a:t> </a:t>
            </a:r>
            <a:r>
              <a:rPr lang="fr-BE" dirty="0" err="1" smtClean="0"/>
              <a:t>trade</a:t>
            </a:r>
            <a:r>
              <a:rPr lang="fr-BE" dirty="0" smtClean="0"/>
              <a:t> </a:t>
            </a:r>
            <a:r>
              <a:rPr lang="fr-BE" dirty="0" err="1" smtClean="0"/>
              <a:t>between</a:t>
            </a:r>
            <a:r>
              <a:rPr lang="fr-BE" dirty="0" smtClean="0"/>
              <a:t> </a:t>
            </a:r>
            <a:r>
              <a:rPr lang="fr-BE" dirty="0" err="1" smtClean="0"/>
              <a:t>Member</a:t>
            </a:r>
            <a:r>
              <a:rPr lang="fr-BE" dirty="0" smtClean="0"/>
              <a:t> States</a:t>
            </a:r>
          </a:p>
          <a:p>
            <a:pPr lvl="1"/>
            <a:r>
              <a:rPr lang="fr-BE" dirty="0" smtClean="0"/>
              <a:t>Pt. 27: t</a:t>
            </a:r>
            <a:r>
              <a:rPr lang="en-GB" dirty="0" smtClean="0"/>
              <a:t>here </a:t>
            </a:r>
            <a:r>
              <a:rPr lang="en-GB" dirty="0"/>
              <a:t>is </a:t>
            </a:r>
            <a:r>
              <a:rPr lang="en-GB" u="sng" dirty="0"/>
              <a:t>no obligation or need to calculate the actual volume of trade between Member States affected by the agreement or practice</a:t>
            </a:r>
            <a:r>
              <a:rPr lang="en-GB" dirty="0"/>
              <a:t>. For example, in the case of agreements prohibiting exports to other Member States there is no need to estimate what would have been the level of parallel trade between the Member States concerned, in the absence of the agreement. This interpretation is consistent with the jurisdictional nature of the effect on trade criterion. Community law jurisdiction </a:t>
            </a:r>
            <a:r>
              <a:rPr lang="en-GB" u="sng" dirty="0"/>
              <a:t>extends to categories of agreements and practices that are capable of having cross-border effects, irrespective of whether a particular agreement or practice actually has such effects</a:t>
            </a:r>
            <a:r>
              <a:rPr lang="en-GB" dirty="0"/>
              <a:t>.</a:t>
            </a:r>
          </a:p>
        </p:txBody>
      </p:sp>
      <p:sp>
        <p:nvSpPr>
          <p:cNvPr id="4" name="Slide Number Placeholder 3"/>
          <p:cNvSpPr>
            <a:spLocks noGrp="1"/>
          </p:cNvSpPr>
          <p:nvPr>
            <p:ph type="sldNum" sz="quarter" idx="12"/>
          </p:nvPr>
        </p:nvSpPr>
        <p:spPr/>
        <p:txBody>
          <a:bodyPr/>
          <a:lstStyle/>
          <a:p>
            <a:fld id="{C552B8FC-A5AD-41AD-9BF3-BD52A0C27B78}" type="slidenum">
              <a:rPr lang="en-GB" smtClean="0"/>
              <a:t>43</a:t>
            </a:fld>
            <a:endParaRPr lang="en-GB"/>
          </a:p>
        </p:txBody>
      </p:sp>
    </p:spTree>
    <p:extLst>
      <p:ext uri="{BB962C8B-B14F-4D97-AF65-F5344CB8AC3E}">
        <p14:creationId xmlns:p14="http://schemas.microsoft.com/office/powerpoint/2010/main" val="1598947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p:txBody>
          <a:bodyPr>
            <a:normAutofit fontScale="92500"/>
          </a:bodyPr>
          <a:lstStyle/>
          <a:p>
            <a:r>
              <a:rPr lang="fr-BE" dirty="0" smtClean="0"/>
              <a:t>EU </a:t>
            </a:r>
            <a:r>
              <a:rPr lang="fr-BE" dirty="0" err="1" smtClean="0"/>
              <a:t>competition</a:t>
            </a:r>
            <a:r>
              <a:rPr lang="fr-BE" dirty="0" smtClean="0"/>
              <a:t> law </a:t>
            </a:r>
            <a:r>
              <a:rPr lang="fr-BE" dirty="0" err="1" smtClean="0"/>
              <a:t>only</a:t>
            </a:r>
            <a:r>
              <a:rPr lang="fr-BE" dirty="0" smtClean="0"/>
              <a:t> </a:t>
            </a:r>
            <a:r>
              <a:rPr lang="fr-BE" dirty="0" err="1" smtClean="0"/>
              <a:t>concerns</a:t>
            </a:r>
            <a:r>
              <a:rPr lang="fr-BE" dirty="0" smtClean="0"/>
              <a:t> </a:t>
            </a:r>
            <a:r>
              <a:rPr lang="fr-BE" dirty="0" err="1" smtClean="0"/>
              <a:t>appreciable</a:t>
            </a:r>
            <a:r>
              <a:rPr lang="fr-BE" dirty="0" smtClean="0"/>
              <a:t> </a:t>
            </a:r>
            <a:r>
              <a:rPr lang="fr-BE" dirty="0" err="1" smtClean="0"/>
              <a:t>effects</a:t>
            </a:r>
            <a:r>
              <a:rPr lang="fr-BE" dirty="0" smtClean="0"/>
              <a:t> on </a:t>
            </a:r>
            <a:r>
              <a:rPr lang="fr-BE" dirty="0" err="1" smtClean="0"/>
              <a:t>trade</a:t>
            </a:r>
            <a:r>
              <a:rPr lang="fr-BE" dirty="0" smtClean="0"/>
              <a:t> </a:t>
            </a:r>
            <a:r>
              <a:rPr lang="fr-BE" dirty="0" err="1" smtClean="0"/>
              <a:t>between</a:t>
            </a:r>
            <a:r>
              <a:rPr lang="fr-BE" dirty="0" smtClean="0"/>
              <a:t> </a:t>
            </a:r>
            <a:r>
              <a:rPr lang="fr-BE" dirty="0" err="1" smtClean="0"/>
              <a:t>Member</a:t>
            </a:r>
            <a:r>
              <a:rPr lang="fr-BE" dirty="0" smtClean="0"/>
              <a:t> States</a:t>
            </a:r>
          </a:p>
          <a:p>
            <a:pPr lvl="1"/>
            <a:r>
              <a:rPr lang="en-GB" dirty="0" smtClean="0"/>
              <a:t>Pt. 44: The </a:t>
            </a:r>
            <a:r>
              <a:rPr lang="en-GB" dirty="0"/>
              <a:t>effect on trade criterion incorporates a quantitative element, limiting Community law jurisdiction to agreements and practices that are capable of having effects of a certain magnitude. Agreements and practices fall outside the scope of application of Articles 81 and 82 when they affect the market only insignificantly having regard to the weak position of the undertakings concerned on the market for the products in </a:t>
            </a:r>
            <a:r>
              <a:rPr lang="en-GB" dirty="0" smtClean="0"/>
              <a:t>question.</a:t>
            </a:r>
          </a:p>
          <a:p>
            <a:pPr lvl="1"/>
            <a:r>
              <a:rPr lang="en-GB" dirty="0" err="1" smtClean="0"/>
              <a:t>Appreciability</a:t>
            </a:r>
            <a:r>
              <a:rPr lang="en-GB" dirty="0" smtClean="0"/>
              <a:t> </a:t>
            </a:r>
            <a:r>
              <a:rPr lang="en-GB" dirty="0"/>
              <a:t>can be appraised in particular by reference to the position and the importance of the relevant undertakings on the market for the products </a:t>
            </a:r>
            <a:r>
              <a:rPr lang="en-GB" dirty="0" smtClean="0"/>
              <a:t>concerned.</a:t>
            </a: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44</a:t>
            </a:fld>
            <a:endParaRPr lang="en-GB"/>
          </a:p>
        </p:txBody>
      </p:sp>
    </p:spTree>
    <p:extLst>
      <p:ext uri="{BB962C8B-B14F-4D97-AF65-F5344CB8AC3E}">
        <p14:creationId xmlns:p14="http://schemas.microsoft.com/office/powerpoint/2010/main" val="1904872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p:txBody>
          <a:bodyPr>
            <a:normAutofit fontScale="85000" lnSpcReduction="10000"/>
          </a:bodyPr>
          <a:lstStyle/>
          <a:p>
            <a:r>
              <a:rPr lang="fr-BE" dirty="0" smtClean="0"/>
              <a:t>Pt. 45: </a:t>
            </a:r>
            <a:r>
              <a:rPr lang="en-GB" dirty="0"/>
              <a:t>The assessment of </a:t>
            </a:r>
            <a:r>
              <a:rPr lang="en-GB" dirty="0" err="1"/>
              <a:t>appreciability</a:t>
            </a:r>
            <a:r>
              <a:rPr lang="en-GB" dirty="0"/>
              <a:t> depends on the circumstances of each individual case, in particular the nature of the agreement and practice, the nature of the products covered and the market position of the undertakings concerned. </a:t>
            </a:r>
            <a:endParaRPr lang="en-GB" dirty="0" smtClean="0"/>
          </a:p>
          <a:p>
            <a:r>
              <a:rPr lang="en-GB" dirty="0" smtClean="0"/>
              <a:t>When </a:t>
            </a:r>
            <a:r>
              <a:rPr lang="en-GB" dirty="0"/>
              <a:t>by its very nature the agreement or practice is capable of affecting trade between Member States, the </a:t>
            </a:r>
            <a:r>
              <a:rPr lang="en-GB" dirty="0" err="1"/>
              <a:t>appreciability</a:t>
            </a:r>
            <a:r>
              <a:rPr lang="en-GB" dirty="0"/>
              <a:t> threshold is lower than in the case of agreements and practices that are not by their very nature capable of affecting trade between Member States. The stronger the market position of the undertakings concerned, the more likely it is that an agreement or practice capable of affecting trade between Member States can be held to do so appreciably</a:t>
            </a:r>
          </a:p>
        </p:txBody>
      </p:sp>
      <p:sp>
        <p:nvSpPr>
          <p:cNvPr id="4" name="Slide Number Placeholder 3"/>
          <p:cNvSpPr>
            <a:spLocks noGrp="1"/>
          </p:cNvSpPr>
          <p:nvPr>
            <p:ph type="sldNum" sz="quarter" idx="12"/>
          </p:nvPr>
        </p:nvSpPr>
        <p:spPr/>
        <p:txBody>
          <a:bodyPr/>
          <a:lstStyle/>
          <a:p>
            <a:fld id="{C552B8FC-A5AD-41AD-9BF3-BD52A0C27B78}" type="slidenum">
              <a:rPr lang="en-GB" smtClean="0"/>
              <a:t>45</a:t>
            </a:fld>
            <a:endParaRPr lang="en-GB"/>
          </a:p>
        </p:txBody>
      </p:sp>
    </p:spTree>
    <p:extLst>
      <p:ext uri="{BB962C8B-B14F-4D97-AF65-F5344CB8AC3E}">
        <p14:creationId xmlns:p14="http://schemas.microsoft.com/office/powerpoint/2010/main" val="845328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p:txBody>
          <a:bodyPr/>
          <a:lstStyle/>
          <a:p>
            <a:r>
              <a:rPr lang="fr-BE" dirty="0" err="1" smtClean="0"/>
              <a:t>Negative</a:t>
            </a:r>
            <a:r>
              <a:rPr lang="fr-BE" dirty="0" smtClean="0"/>
              <a:t> </a:t>
            </a:r>
            <a:r>
              <a:rPr lang="fr-BE" dirty="0" err="1" smtClean="0"/>
              <a:t>presumption</a:t>
            </a:r>
            <a:r>
              <a:rPr lang="fr-BE" dirty="0" smtClean="0"/>
              <a:t> of </a:t>
            </a:r>
            <a:r>
              <a:rPr lang="fr-BE" dirty="0" err="1" smtClean="0"/>
              <a:t>appreciability</a:t>
            </a:r>
            <a:r>
              <a:rPr lang="fr-BE" dirty="0" smtClean="0"/>
              <a:t> (pt. 50) – </a:t>
            </a:r>
            <a:r>
              <a:rPr lang="fr-BE" dirty="0" err="1" smtClean="0"/>
              <a:t>trade</a:t>
            </a:r>
            <a:r>
              <a:rPr lang="fr-BE" dirty="0" smtClean="0"/>
              <a:t> </a:t>
            </a:r>
            <a:r>
              <a:rPr lang="fr-BE" dirty="0" err="1" smtClean="0"/>
              <a:t>is</a:t>
            </a:r>
            <a:r>
              <a:rPr lang="fr-BE" dirty="0" smtClean="0"/>
              <a:t> not </a:t>
            </a:r>
            <a:r>
              <a:rPr lang="fr-BE" dirty="0" err="1" smtClean="0"/>
              <a:t>normally</a:t>
            </a:r>
            <a:r>
              <a:rPr lang="fr-BE" dirty="0" smtClean="0"/>
              <a:t> </a:t>
            </a:r>
            <a:r>
              <a:rPr lang="fr-BE" dirty="0" err="1" smtClean="0"/>
              <a:t>affected</a:t>
            </a:r>
            <a:r>
              <a:rPr lang="fr-BE" dirty="0" smtClean="0"/>
              <a:t> if</a:t>
            </a:r>
          </a:p>
          <a:p>
            <a:pPr lvl="1"/>
            <a:r>
              <a:rPr lang="fr-BE" dirty="0" smtClean="0"/>
              <a:t>Agreement </a:t>
            </a:r>
            <a:r>
              <a:rPr lang="fr-BE" dirty="0" err="1" smtClean="0"/>
              <a:t>is</a:t>
            </a:r>
            <a:r>
              <a:rPr lang="fr-BE" dirty="0" smtClean="0"/>
              <a:t> </a:t>
            </a:r>
            <a:r>
              <a:rPr lang="fr-BE" dirty="0" err="1" smtClean="0"/>
              <a:t>concluded</a:t>
            </a:r>
            <a:r>
              <a:rPr lang="fr-BE" dirty="0" smtClean="0"/>
              <a:t> </a:t>
            </a:r>
            <a:r>
              <a:rPr lang="fr-BE" dirty="0" err="1" smtClean="0"/>
              <a:t>between</a:t>
            </a:r>
            <a:r>
              <a:rPr lang="fr-BE" dirty="0" smtClean="0"/>
              <a:t> </a:t>
            </a:r>
            <a:r>
              <a:rPr lang="fr-BE" dirty="0" err="1" smtClean="0"/>
              <a:t>small</a:t>
            </a:r>
            <a:r>
              <a:rPr lang="fr-BE" dirty="0"/>
              <a:t> </a:t>
            </a:r>
            <a:r>
              <a:rPr lang="fr-BE" dirty="0" smtClean="0"/>
              <a:t>and medium-</a:t>
            </a:r>
            <a:r>
              <a:rPr lang="fr-BE" dirty="0" err="1" smtClean="0"/>
              <a:t>sized</a:t>
            </a:r>
            <a:r>
              <a:rPr lang="fr-BE" dirty="0" smtClean="0"/>
              <a:t> </a:t>
            </a:r>
            <a:r>
              <a:rPr lang="fr-BE" dirty="0" err="1" smtClean="0"/>
              <a:t>enterprises</a:t>
            </a: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46</a:t>
            </a:fld>
            <a:endParaRPr lang="en-GB"/>
          </a:p>
        </p:txBody>
      </p:sp>
    </p:spTree>
    <p:extLst>
      <p:ext uri="{BB962C8B-B14F-4D97-AF65-F5344CB8AC3E}">
        <p14:creationId xmlns:p14="http://schemas.microsoft.com/office/powerpoint/2010/main" val="3300462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p:txBody>
          <a:bodyPr>
            <a:normAutofit fontScale="85000" lnSpcReduction="20000"/>
          </a:bodyPr>
          <a:lstStyle/>
          <a:p>
            <a:pPr lvl="1"/>
            <a:endParaRPr lang="fr-BE" dirty="0" smtClean="0"/>
          </a:p>
          <a:p>
            <a:pPr lvl="1"/>
            <a:r>
              <a:rPr lang="fr-BE" dirty="0" err="1" smtClean="0"/>
              <a:t>Alternatively</a:t>
            </a:r>
            <a:r>
              <a:rPr lang="fr-BE" dirty="0" smtClean="0"/>
              <a:t>, </a:t>
            </a:r>
            <a:r>
              <a:rPr lang="fr-BE" dirty="0" err="1"/>
              <a:t>e</a:t>
            </a:r>
            <a:r>
              <a:rPr lang="fr-BE" dirty="0" err="1" smtClean="0"/>
              <a:t>conomic</a:t>
            </a:r>
            <a:r>
              <a:rPr lang="fr-BE" dirty="0" smtClean="0"/>
              <a:t> (</a:t>
            </a:r>
            <a:r>
              <a:rPr lang="fr-BE" dirty="0" err="1" smtClean="0"/>
              <a:t>rebuttable</a:t>
            </a:r>
            <a:r>
              <a:rPr lang="fr-BE" dirty="0" smtClean="0"/>
              <a:t>) </a:t>
            </a:r>
            <a:r>
              <a:rPr lang="fr-BE" dirty="0" err="1" smtClean="0"/>
              <a:t>presumption</a:t>
            </a:r>
            <a:r>
              <a:rPr lang="fr-BE" dirty="0"/>
              <a:t>: </a:t>
            </a:r>
            <a:endParaRPr lang="fr-BE" dirty="0" smtClean="0"/>
          </a:p>
          <a:p>
            <a:pPr lvl="2"/>
            <a:r>
              <a:rPr lang="fr-BE" dirty="0" smtClean="0"/>
              <a:t>if </a:t>
            </a:r>
            <a:r>
              <a:rPr lang="fr-BE" dirty="0"/>
              <a:t>all </a:t>
            </a:r>
            <a:r>
              <a:rPr lang="fr-BE" dirty="0" err="1"/>
              <a:t>undertakings</a:t>
            </a:r>
            <a:r>
              <a:rPr lang="fr-BE" dirty="0"/>
              <a:t> </a:t>
            </a:r>
            <a:r>
              <a:rPr lang="fr-BE" dirty="0" err="1"/>
              <a:t>involved</a:t>
            </a:r>
            <a:r>
              <a:rPr lang="fr-BE" dirty="0"/>
              <a:t> have a </a:t>
            </a:r>
            <a:r>
              <a:rPr lang="fr-BE" dirty="0" err="1"/>
              <a:t>market</a:t>
            </a:r>
            <a:r>
              <a:rPr lang="fr-BE" dirty="0"/>
              <a:t> </a:t>
            </a:r>
            <a:r>
              <a:rPr lang="fr-BE" dirty="0" err="1"/>
              <a:t>share</a:t>
            </a:r>
            <a:r>
              <a:rPr lang="fr-BE" dirty="0"/>
              <a:t> of at least 5% on the relevant </a:t>
            </a:r>
            <a:r>
              <a:rPr lang="fr-BE" dirty="0" err="1"/>
              <a:t>markets</a:t>
            </a:r>
            <a:r>
              <a:rPr lang="fr-BE" dirty="0"/>
              <a:t> in </a:t>
            </a:r>
            <a:r>
              <a:rPr lang="fr-BE" dirty="0" err="1"/>
              <a:t>which</a:t>
            </a:r>
            <a:r>
              <a:rPr lang="fr-BE" dirty="0"/>
              <a:t> </a:t>
            </a:r>
            <a:r>
              <a:rPr lang="fr-BE" dirty="0" err="1"/>
              <a:t>they</a:t>
            </a:r>
            <a:r>
              <a:rPr lang="fr-BE" dirty="0"/>
              <a:t> are active, </a:t>
            </a:r>
            <a:endParaRPr lang="fr-BE" dirty="0" smtClean="0"/>
          </a:p>
          <a:p>
            <a:pPr lvl="2"/>
            <a:r>
              <a:rPr lang="fr-BE" dirty="0" smtClean="0"/>
              <a:t>AND in th</a:t>
            </a:r>
            <a:r>
              <a:rPr lang="en-GB" dirty="0" smtClean="0"/>
              <a:t>e </a:t>
            </a:r>
            <a:r>
              <a:rPr lang="en-GB" dirty="0"/>
              <a:t>case of horizontal agreements, the aggregate annual Community turnover of the undertakings </a:t>
            </a:r>
            <a:r>
              <a:rPr lang="en-GB" dirty="0" smtClean="0"/>
              <a:t>concerned </a:t>
            </a:r>
            <a:r>
              <a:rPr lang="en-GB" dirty="0"/>
              <a:t>in the products covered by the agreement does not exceed 40 million </a:t>
            </a:r>
            <a:r>
              <a:rPr lang="en-GB" dirty="0" smtClean="0"/>
              <a:t>euro or in case of vertical agreements, the supplier’s turnover does not exceed 40 million euro</a:t>
            </a:r>
            <a:endParaRPr lang="fr-BE" dirty="0" smtClean="0"/>
          </a:p>
          <a:p>
            <a:pPr lvl="2"/>
            <a:r>
              <a:rPr lang="fr-BE" dirty="0" smtClean="0"/>
              <a:t>a </a:t>
            </a:r>
            <a:r>
              <a:rPr lang="fr-BE" dirty="0" err="1"/>
              <a:t>presumption</a:t>
            </a:r>
            <a:r>
              <a:rPr lang="fr-BE" dirty="0"/>
              <a:t> of </a:t>
            </a:r>
            <a:r>
              <a:rPr lang="fr-BE" dirty="0" err="1"/>
              <a:t>competition</a:t>
            </a:r>
            <a:r>
              <a:rPr lang="fr-BE" dirty="0"/>
              <a:t> </a:t>
            </a:r>
            <a:r>
              <a:rPr lang="fr-BE" dirty="0" err="1"/>
              <a:t>between</a:t>
            </a:r>
            <a:r>
              <a:rPr lang="fr-BE" dirty="0"/>
              <a:t> </a:t>
            </a:r>
            <a:r>
              <a:rPr lang="fr-BE" dirty="0" err="1"/>
              <a:t>Member</a:t>
            </a:r>
            <a:r>
              <a:rPr lang="fr-BE" dirty="0"/>
              <a:t> States </a:t>
            </a:r>
            <a:r>
              <a:rPr lang="fr-BE" dirty="0" err="1"/>
              <a:t>being</a:t>
            </a:r>
            <a:r>
              <a:rPr lang="fr-BE" dirty="0"/>
              <a:t> </a:t>
            </a:r>
            <a:r>
              <a:rPr lang="fr-BE" dirty="0" err="1"/>
              <a:t>affected</a:t>
            </a:r>
            <a:r>
              <a:rPr lang="fr-BE" dirty="0"/>
              <a:t>!</a:t>
            </a:r>
          </a:p>
          <a:p>
            <a:pPr lvl="1"/>
            <a:endParaRPr lang="fr-BE" dirty="0" smtClean="0"/>
          </a:p>
          <a:p>
            <a:pPr lvl="1"/>
            <a:r>
              <a:rPr lang="fr-BE" dirty="0" err="1" smtClean="0"/>
              <a:t>Practical</a:t>
            </a:r>
            <a:r>
              <a:rPr lang="fr-BE" dirty="0" smtClean="0"/>
              <a:t> </a:t>
            </a:r>
            <a:r>
              <a:rPr lang="fr-BE" dirty="0" err="1" smtClean="0"/>
              <a:t>disadvantage</a:t>
            </a:r>
            <a:r>
              <a:rPr lang="fr-BE" dirty="0" smtClean="0"/>
              <a:t>: </a:t>
            </a:r>
            <a:r>
              <a:rPr lang="fr-BE" dirty="0" err="1" smtClean="0"/>
              <a:t>need</a:t>
            </a:r>
            <a:r>
              <a:rPr lang="fr-BE" dirty="0" smtClean="0"/>
              <a:t> to </a:t>
            </a:r>
            <a:r>
              <a:rPr lang="fr-BE" dirty="0" err="1" smtClean="0"/>
              <a:t>define</a:t>
            </a:r>
            <a:r>
              <a:rPr lang="fr-BE" dirty="0" smtClean="0"/>
              <a:t> </a:t>
            </a:r>
            <a:r>
              <a:rPr lang="fr-BE" dirty="0" err="1" smtClean="0"/>
              <a:t>market</a:t>
            </a:r>
            <a:r>
              <a:rPr lang="fr-BE" dirty="0" smtClean="0"/>
              <a:t> (</a:t>
            </a:r>
            <a:r>
              <a:rPr lang="fr-BE" dirty="0" err="1" smtClean="0"/>
              <a:t>takes</a:t>
            </a:r>
            <a:r>
              <a:rPr lang="fr-BE" dirty="0" smtClean="0"/>
              <a:t> time, </a:t>
            </a:r>
            <a:r>
              <a:rPr lang="fr-BE" dirty="0" err="1" smtClean="0"/>
              <a:t>is</a:t>
            </a:r>
            <a:r>
              <a:rPr lang="fr-BE" dirty="0" smtClean="0"/>
              <a:t> </a:t>
            </a:r>
            <a:r>
              <a:rPr lang="fr-BE" dirty="0" err="1" smtClean="0"/>
              <a:t>costly</a:t>
            </a:r>
            <a:r>
              <a:rPr lang="fr-BE" dirty="0" smtClean="0"/>
              <a:t>, </a:t>
            </a:r>
            <a:r>
              <a:rPr lang="fr-BE" dirty="0" err="1" smtClean="0"/>
              <a:t>requires</a:t>
            </a:r>
            <a:r>
              <a:rPr lang="fr-BE" dirty="0" smtClean="0"/>
              <a:t> </a:t>
            </a:r>
            <a:r>
              <a:rPr lang="fr-BE" dirty="0" err="1" smtClean="0"/>
              <a:t>economic</a:t>
            </a:r>
            <a:r>
              <a:rPr lang="fr-BE" dirty="0" smtClean="0"/>
              <a:t> expertise)</a:t>
            </a:r>
          </a:p>
          <a:p>
            <a:pPr lvl="1"/>
            <a:endParaRPr lang="fr-BE" dirty="0"/>
          </a:p>
          <a:p>
            <a:pPr lvl="1"/>
            <a:r>
              <a:rPr lang="fr-BE" dirty="0"/>
              <a:t>RULE OF THUMB (</a:t>
            </a:r>
            <a:r>
              <a:rPr lang="fr-BE" dirty="0" err="1"/>
              <a:t>also</a:t>
            </a:r>
            <a:r>
              <a:rPr lang="fr-BE" dirty="0"/>
              <a:t> on exam)</a:t>
            </a:r>
          </a:p>
          <a:p>
            <a:pPr lvl="2"/>
            <a:r>
              <a:rPr lang="fr-BE" dirty="0"/>
              <a:t>Commission</a:t>
            </a:r>
            <a:r>
              <a:rPr lang="en-GB" dirty="0"/>
              <a:t> -5% </a:t>
            </a:r>
            <a:r>
              <a:rPr lang="en-GB" dirty="0" smtClean="0"/>
              <a:t>+ 40 million turnover presumptions</a:t>
            </a:r>
            <a:endParaRPr lang="en-GB" dirty="0"/>
          </a:p>
          <a:p>
            <a:pPr lvl="2"/>
            <a:r>
              <a:rPr lang="fr-BE" dirty="0"/>
              <a:t>National </a:t>
            </a:r>
            <a:r>
              <a:rPr lang="fr-BE" dirty="0" err="1"/>
              <a:t>authorities</a:t>
            </a:r>
            <a:r>
              <a:rPr lang="fr-BE" dirty="0"/>
              <a:t>, courts, CJEU: </a:t>
            </a:r>
            <a:r>
              <a:rPr lang="fr-BE" dirty="0" err="1"/>
              <a:t>definition</a:t>
            </a:r>
            <a:r>
              <a:rPr lang="fr-BE" dirty="0"/>
              <a:t> Société Technique Minière</a:t>
            </a:r>
          </a:p>
          <a:p>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47</a:t>
            </a:fld>
            <a:endParaRPr lang="en-GB"/>
          </a:p>
        </p:txBody>
      </p:sp>
    </p:spTree>
    <p:extLst>
      <p:ext uri="{BB962C8B-B14F-4D97-AF65-F5344CB8AC3E}">
        <p14:creationId xmlns:p14="http://schemas.microsoft.com/office/powerpoint/2010/main" val="2807967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Scope of application</a:t>
            </a:r>
            <a:endParaRPr lang="en-GB" dirty="0"/>
          </a:p>
        </p:txBody>
      </p:sp>
      <p:sp>
        <p:nvSpPr>
          <p:cNvPr id="3" name="Content Placeholder 2"/>
          <p:cNvSpPr>
            <a:spLocks noGrp="1"/>
          </p:cNvSpPr>
          <p:nvPr>
            <p:ph idx="1"/>
          </p:nvPr>
        </p:nvSpPr>
        <p:spPr/>
        <p:txBody>
          <a:bodyPr/>
          <a:lstStyle/>
          <a:p>
            <a:r>
              <a:rPr lang="fr-BE" dirty="0" smtClean="0"/>
              <a:t>Case-by-case </a:t>
            </a:r>
            <a:r>
              <a:rPr lang="fr-BE" dirty="0" err="1" smtClean="0"/>
              <a:t>analysis</a:t>
            </a:r>
            <a:r>
              <a:rPr lang="fr-BE" dirty="0" smtClean="0"/>
              <a:t> </a:t>
            </a:r>
            <a:r>
              <a:rPr lang="fr-BE" dirty="0" err="1" smtClean="0"/>
              <a:t>remains</a:t>
            </a:r>
            <a:r>
              <a:rPr lang="fr-BE" dirty="0" smtClean="0"/>
              <a:t> </a:t>
            </a:r>
            <a:r>
              <a:rPr lang="fr-BE" dirty="0" err="1" smtClean="0"/>
              <a:t>necessary</a:t>
            </a:r>
            <a:r>
              <a:rPr lang="fr-BE" dirty="0" smtClean="0"/>
              <a:t>.</a:t>
            </a:r>
          </a:p>
          <a:p>
            <a:endParaRPr lang="fr-BE" dirty="0"/>
          </a:p>
          <a:p>
            <a:r>
              <a:rPr lang="fr-BE" dirty="0"/>
              <a:t>M</a:t>
            </a:r>
            <a:r>
              <a:rPr lang="fr-BE" dirty="0" smtClean="0"/>
              <a:t>eeting the 5% </a:t>
            </a:r>
            <a:r>
              <a:rPr lang="fr-BE" dirty="0" err="1" smtClean="0"/>
              <a:t>threshold</a:t>
            </a:r>
            <a:r>
              <a:rPr lang="fr-BE" dirty="0" smtClean="0"/>
              <a:t>, </a:t>
            </a:r>
            <a:r>
              <a:rPr lang="fr-BE" dirty="0" err="1" smtClean="0"/>
              <a:t>does</a:t>
            </a:r>
            <a:r>
              <a:rPr lang="fr-BE" dirty="0" smtClean="0"/>
              <a:t> not </a:t>
            </a:r>
            <a:r>
              <a:rPr lang="fr-BE" dirty="0" err="1" smtClean="0"/>
              <a:t>automatically</a:t>
            </a:r>
            <a:r>
              <a:rPr lang="fr-BE" dirty="0" smtClean="0"/>
              <a:t> </a:t>
            </a:r>
            <a:r>
              <a:rPr lang="fr-BE" dirty="0" err="1" smtClean="0"/>
              <a:t>mean</a:t>
            </a:r>
            <a:r>
              <a:rPr lang="fr-BE" dirty="0" smtClean="0"/>
              <a:t> </a:t>
            </a:r>
            <a:r>
              <a:rPr lang="fr-BE" dirty="0" err="1" smtClean="0"/>
              <a:t>that</a:t>
            </a:r>
            <a:r>
              <a:rPr lang="fr-BE" dirty="0" smtClean="0"/>
              <a:t> </a:t>
            </a:r>
            <a:r>
              <a:rPr lang="fr-BE" dirty="0" err="1" smtClean="0"/>
              <a:t>trade</a:t>
            </a:r>
            <a:r>
              <a:rPr lang="fr-BE" dirty="0" smtClean="0"/>
              <a:t> </a:t>
            </a:r>
            <a:r>
              <a:rPr lang="fr-BE" dirty="0" err="1" smtClean="0"/>
              <a:t>between</a:t>
            </a:r>
            <a:r>
              <a:rPr lang="fr-BE" dirty="0" smtClean="0"/>
              <a:t> MS </a:t>
            </a:r>
            <a:r>
              <a:rPr lang="fr-BE" dirty="0" err="1" smtClean="0"/>
              <a:t>is</a:t>
            </a:r>
            <a:r>
              <a:rPr lang="fr-BE" dirty="0" smtClean="0"/>
              <a:t> </a:t>
            </a:r>
            <a:r>
              <a:rPr lang="fr-BE" dirty="0" err="1" smtClean="0"/>
              <a:t>appreciably</a:t>
            </a:r>
            <a:r>
              <a:rPr lang="fr-BE" dirty="0" smtClean="0"/>
              <a:t> </a:t>
            </a:r>
            <a:r>
              <a:rPr lang="fr-BE" dirty="0" err="1" smtClean="0"/>
              <a:t>affected</a:t>
            </a:r>
            <a:endParaRPr lang="fr-BE" dirty="0" smtClean="0"/>
          </a:p>
          <a:p>
            <a:endParaRPr lang="fr-BE" dirty="0"/>
          </a:p>
          <a:p>
            <a:endParaRPr lang="fr-BE" dirty="0" smtClean="0"/>
          </a:p>
          <a:p>
            <a:r>
              <a:rPr lang="fr-BE" dirty="0" err="1" smtClean="0"/>
              <a:t>Difficulties</a:t>
            </a:r>
            <a:r>
              <a:rPr lang="fr-BE" dirty="0" smtClean="0"/>
              <a:t> in practice, importance of </a:t>
            </a:r>
            <a:r>
              <a:rPr lang="fr-BE" dirty="0" err="1" smtClean="0"/>
              <a:t>economic</a:t>
            </a:r>
            <a:r>
              <a:rPr lang="fr-BE" dirty="0" smtClean="0"/>
              <a:t> expertise « back up »</a:t>
            </a: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48</a:t>
            </a:fld>
            <a:endParaRPr lang="en-GB"/>
          </a:p>
        </p:txBody>
      </p:sp>
    </p:spTree>
    <p:extLst>
      <p:ext uri="{BB962C8B-B14F-4D97-AF65-F5344CB8AC3E}">
        <p14:creationId xmlns:p14="http://schemas.microsoft.com/office/powerpoint/2010/main" val="2637570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fr-BE" altLang="en-US" smtClean="0"/>
              <a:t>Scope of application</a:t>
            </a:r>
            <a:endParaRPr lang="en-GB" altLang="en-US" smtClean="0"/>
          </a:p>
        </p:txBody>
      </p:sp>
      <p:sp>
        <p:nvSpPr>
          <p:cNvPr id="28675" name="Content Placeholder 2"/>
          <p:cNvSpPr>
            <a:spLocks noGrp="1"/>
          </p:cNvSpPr>
          <p:nvPr>
            <p:ph idx="1"/>
          </p:nvPr>
        </p:nvSpPr>
        <p:spPr/>
        <p:txBody>
          <a:bodyPr/>
          <a:lstStyle/>
          <a:p>
            <a:pPr eaLnBrk="1" hangingPunct="1"/>
            <a:r>
              <a:rPr lang="fr-BE" altLang="en-US" dirty="0" smtClean="0"/>
              <a:t>National </a:t>
            </a:r>
            <a:r>
              <a:rPr lang="fr-BE" altLang="en-US" dirty="0" err="1" smtClean="0"/>
              <a:t>competition</a:t>
            </a:r>
            <a:r>
              <a:rPr lang="fr-BE" altLang="en-US" dirty="0" smtClean="0"/>
              <a:t> </a:t>
            </a:r>
            <a:r>
              <a:rPr lang="fr-BE" altLang="en-US" dirty="0" err="1" smtClean="0"/>
              <a:t>law</a:t>
            </a:r>
            <a:r>
              <a:rPr lang="fr-BE" altLang="en-US" dirty="0" smtClean="0"/>
              <a:t>: </a:t>
            </a:r>
            <a:r>
              <a:rPr lang="fr-BE" altLang="en-US" dirty="0" err="1" smtClean="0"/>
              <a:t>example</a:t>
            </a:r>
            <a:r>
              <a:rPr lang="fr-BE" altLang="en-US" dirty="0" smtClean="0"/>
              <a:t> of France</a:t>
            </a:r>
          </a:p>
          <a:p>
            <a:pPr lvl="1"/>
            <a:r>
              <a:rPr lang="fr-BE" altLang="en-US" dirty="0" smtClean="0"/>
              <a:t>Art. L410-1 et </a:t>
            </a:r>
            <a:r>
              <a:rPr lang="fr-BE" altLang="en-US" dirty="0" err="1" smtClean="0"/>
              <a:t>seq</a:t>
            </a:r>
            <a:r>
              <a:rPr lang="fr-BE" altLang="en-US" dirty="0" smtClean="0"/>
              <a:t>. Code de commerce</a:t>
            </a:r>
          </a:p>
          <a:p>
            <a:pPr lvl="1"/>
            <a:endParaRPr lang="fr-BE" altLang="en-US" dirty="0"/>
          </a:p>
          <a:p>
            <a:pPr lvl="1"/>
            <a:r>
              <a:rPr lang="fr-BE" altLang="en-US" dirty="0" smtClean="0"/>
              <a:t>Copy of EU </a:t>
            </a:r>
            <a:r>
              <a:rPr lang="fr-BE" altLang="en-US" dirty="0" err="1" smtClean="0"/>
              <a:t>competition</a:t>
            </a:r>
            <a:r>
              <a:rPr lang="fr-BE" altLang="en-US" dirty="0" smtClean="0"/>
              <a:t> </a:t>
            </a:r>
            <a:r>
              <a:rPr lang="fr-BE" altLang="en-US" dirty="0" err="1" smtClean="0"/>
              <a:t>law</a:t>
            </a:r>
            <a:r>
              <a:rPr lang="fr-BE" altLang="en-US" dirty="0" smtClean="0"/>
              <a:t> provisions, </a:t>
            </a:r>
            <a:r>
              <a:rPr lang="fr-BE" altLang="en-US" dirty="0" err="1" smtClean="0"/>
              <a:t>tailored</a:t>
            </a:r>
            <a:r>
              <a:rPr lang="fr-BE" altLang="en-US" dirty="0" smtClean="0"/>
              <a:t> to national </a:t>
            </a:r>
            <a:r>
              <a:rPr lang="fr-BE" altLang="en-US" dirty="0" err="1" smtClean="0"/>
              <a:t>territory</a:t>
            </a:r>
            <a:endParaRPr lang="fr-BE" altLang="en-US" dirty="0" smtClean="0"/>
          </a:p>
          <a:p>
            <a:pPr lvl="1"/>
            <a:endParaRPr lang="fr-BE" altLang="en-US" dirty="0"/>
          </a:p>
          <a:p>
            <a:pPr marL="457200" lvl="1" indent="0">
              <a:buNone/>
            </a:pPr>
            <a:r>
              <a:rPr lang="fr-BE" altLang="en-US" dirty="0"/>
              <a:t>+ </a:t>
            </a:r>
            <a:r>
              <a:rPr lang="fr-BE" altLang="en-US" dirty="0" err="1" smtClean="0"/>
              <a:t>often</a:t>
            </a:r>
            <a:r>
              <a:rPr lang="fr-BE" altLang="en-US" dirty="0" smtClean="0"/>
              <a:t> provisions </a:t>
            </a:r>
            <a:r>
              <a:rPr lang="fr-BE" altLang="en-US" dirty="0"/>
              <a:t>on the abuse of </a:t>
            </a:r>
            <a:r>
              <a:rPr lang="fr-BE" altLang="en-US" dirty="0" err="1"/>
              <a:t>economic</a:t>
            </a:r>
            <a:r>
              <a:rPr lang="fr-BE" altLang="en-US" dirty="0"/>
              <a:t> </a:t>
            </a:r>
            <a:r>
              <a:rPr lang="fr-BE" altLang="en-US" dirty="0" err="1"/>
              <a:t>dependence</a:t>
            </a:r>
            <a:r>
              <a:rPr lang="fr-BE" altLang="en-US" dirty="0"/>
              <a:t> (abus de dépendance </a:t>
            </a:r>
            <a:r>
              <a:rPr lang="fr-BE" altLang="en-US" dirty="0" smtClean="0"/>
              <a:t>économique – L420.2 Code de commerce)</a:t>
            </a:r>
            <a:endParaRPr lang="en-GB" altLang="en-US" dirty="0"/>
          </a:p>
          <a:p>
            <a:pPr lvl="1"/>
            <a:endParaRPr lang="en-GB" altLang="en-US" dirty="0" smtClean="0"/>
          </a:p>
        </p:txBody>
      </p:sp>
    </p:spTree>
    <p:extLst>
      <p:ext uri="{BB962C8B-B14F-4D97-AF65-F5344CB8AC3E}">
        <p14:creationId xmlns:p14="http://schemas.microsoft.com/office/powerpoint/2010/main" val="325295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Practicalities</a:t>
            </a:r>
            <a:endParaRPr lang="en-GB" dirty="0"/>
          </a:p>
        </p:txBody>
      </p:sp>
      <p:sp>
        <p:nvSpPr>
          <p:cNvPr id="3" name="Content Placeholder 2"/>
          <p:cNvSpPr>
            <a:spLocks noGrp="1"/>
          </p:cNvSpPr>
          <p:nvPr>
            <p:ph idx="1"/>
          </p:nvPr>
        </p:nvSpPr>
        <p:spPr>
          <a:xfrm>
            <a:off x="628650" y="1825624"/>
            <a:ext cx="7886700" cy="4895851"/>
          </a:xfrm>
        </p:spPr>
        <p:txBody>
          <a:bodyPr>
            <a:normAutofit lnSpcReduction="10000"/>
          </a:bodyPr>
          <a:lstStyle/>
          <a:p>
            <a:r>
              <a:rPr lang="fr-BE" dirty="0" smtClean="0"/>
              <a:t>Course structure</a:t>
            </a:r>
          </a:p>
          <a:p>
            <a:pPr lvl="1"/>
            <a:r>
              <a:rPr lang="fr-BE" dirty="0"/>
              <a:t>4 </a:t>
            </a:r>
            <a:r>
              <a:rPr lang="fr-BE" dirty="0" err="1"/>
              <a:t>theoretical</a:t>
            </a:r>
            <a:r>
              <a:rPr lang="fr-BE" dirty="0"/>
              <a:t> </a:t>
            </a:r>
            <a:r>
              <a:rPr lang="fr-BE" dirty="0" smtClean="0"/>
              <a:t>modules</a:t>
            </a:r>
          </a:p>
          <a:p>
            <a:pPr lvl="3"/>
            <a:r>
              <a:rPr lang="fr-BE" dirty="0" smtClean="0"/>
              <a:t>Module I: introduction + scope of application of EU </a:t>
            </a:r>
            <a:r>
              <a:rPr lang="fr-BE" dirty="0" err="1" smtClean="0"/>
              <a:t>competition</a:t>
            </a:r>
            <a:r>
              <a:rPr lang="fr-BE" dirty="0" smtClean="0"/>
              <a:t> </a:t>
            </a:r>
            <a:r>
              <a:rPr lang="fr-BE" dirty="0" err="1" smtClean="0"/>
              <a:t>law</a:t>
            </a:r>
            <a:r>
              <a:rPr lang="fr-BE" dirty="0" smtClean="0"/>
              <a:t> </a:t>
            </a:r>
          </a:p>
          <a:p>
            <a:pPr lvl="3"/>
            <a:r>
              <a:rPr lang="fr-BE" dirty="0" smtClean="0"/>
              <a:t>Module II: article 101 TFEU</a:t>
            </a:r>
          </a:p>
          <a:p>
            <a:pPr lvl="4"/>
            <a:r>
              <a:rPr lang="fr-BE" dirty="0" smtClean="0"/>
              <a:t>Part I: </a:t>
            </a:r>
            <a:r>
              <a:rPr lang="fr-BE" dirty="0" err="1" smtClean="0"/>
              <a:t>forms</a:t>
            </a:r>
            <a:r>
              <a:rPr lang="fr-BE" dirty="0" smtClean="0"/>
              <a:t> of </a:t>
            </a:r>
            <a:r>
              <a:rPr lang="fr-BE" dirty="0" err="1" smtClean="0"/>
              <a:t>prohibited</a:t>
            </a:r>
            <a:r>
              <a:rPr lang="fr-BE" dirty="0" smtClean="0"/>
              <a:t> </a:t>
            </a:r>
            <a:r>
              <a:rPr lang="fr-BE" dirty="0" err="1" smtClean="0"/>
              <a:t>behaviour</a:t>
            </a:r>
            <a:endParaRPr lang="fr-BE" dirty="0" smtClean="0"/>
          </a:p>
          <a:p>
            <a:pPr lvl="4"/>
            <a:r>
              <a:rPr lang="fr-BE" dirty="0" smtClean="0"/>
              <a:t>Part II: restrictions of </a:t>
            </a:r>
            <a:r>
              <a:rPr lang="fr-BE" dirty="0" err="1" smtClean="0"/>
              <a:t>competition</a:t>
            </a:r>
            <a:endParaRPr lang="fr-BE" dirty="0" smtClean="0"/>
          </a:p>
          <a:p>
            <a:pPr lvl="4"/>
            <a:r>
              <a:rPr lang="fr-BE" dirty="0" smtClean="0"/>
              <a:t>Part III: exemptions and exceptions</a:t>
            </a:r>
          </a:p>
          <a:p>
            <a:pPr lvl="4"/>
            <a:r>
              <a:rPr lang="fr-BE" dirty="0" smtClean="0"/>
              <a:t>Part IV: </a:t>
            </a:r>
            <a:r>
              <a:rPr lang="fr-BE" dirty="0" err="1" smtClean="0"/>
              <a:t>enforcement</a:t>
            </a:r>
            <a:endParaRPr lang="en-GB" dirty="0"/>
          </a:p>
          <a:p>
            <a:pPr lvl="3"/>
            <a:r>
              <a:rPr lang="fr-BE" dirty="0"/>
              <a:t>Module III: abuse of a dominant </a:t>
            </a:r>
            <a:r>
              <a:rPr lang="fr-BE" dirty="0" smtClean="0"/>
              <a:t>position</a:t>
            </a:r>
            <a:endParaRPr lang="fr-BE" dirty="0"/>
          </a:p>
          <a:p>
            <a:pPr lvl="4"/>
            <a:r>
              <a:rPr lang="fr-BE" dirty="0"/>
              <a:t>Part I: </a:t>
            </a:r>
            <a:r>
              <a:rPr lang="fr-BE" dirty="0" err="1"/>
              <a:t>determination</a:t>
            </a:r>
            <a:r>
              <a:rPr lang="fr-BE" dirty="0"/>
              <a:t> of a dominant position on the relevant </a:t>
            </a:r>
            <a:r>
              <a:rPr lang="fr-BE" dirty="0" err="1"/>
              <a:t>market</a:t>
            </a:r>
            <a:endParaRPr lang="fr-BE" dirty="0"/>
          </a:p>
          <a:p>
            <a:pPr lvl="4"/>
            <a:r>
              <a:rPr lang="fr-BE" dirty="0"/>
              <a:t>Part II: abuse of a dominant position</a:t>
            </a:r>
          </a:p>
          <a:p>
            <a:pPr lvl="3"/>
            <a:r>
              <a:rPr lang="fr-BE" dirty="0" smtClean="0"/>
              <a:t>Module </a:t>
            </a:r>
            <a:r>
              <a:rPr lang="fr-BE" dirty="0"/>
              <a:t>IV: concentration control (</a:t>
            </a:r>
            <a:r>
              <a:rPr lang="fr-BE" dirty="0" err="1"/>
              <a:t>Regulation</a:t>
            </a:r>
            <a:r>
              <a:rPr lang="fr-BE" dirty="0"/>
              <a:t> 139/2004</a:t>
            </a:r>
            <a:r>
              <a:rPr lang="fr-BE" dirty="0" smtClean="0"/>
              <a:t>)</a:t>
            </a:r>
            <a:endParaRPr lang="fr-BE" dirty="0"/>
          </a:p>
          <a:p>
            <a:pPr lvl="4"/>
            <a:r>
              <a:rPr lang="fr-BE" dirty="0"/>
              <a:t>Part I: Scope of application – </a:t>
            </a:r>
            <a:r>
              <a:rPr lang="fr-BE" dirty="0" err="1"/>
              <a:t>community</a:t>
            </a:r>
            <a:r>
              <a:rPr lang="fr-BE" dirty="0"/>
              <a:t> dimension – joint venture</a:t>
            </a:r>
          </a:p>
          <a:p>
            <a:pPr lvl="4"/>
            <a:r>
              <a:rPr lang="fr-BE" dirty="0"/>
              <a:t>Part II: </a:t>
            </a:r>
            <a:r>
              <a:rPr lang="fr-BE" dirty="0" err="1"/>
              <a:t>procedure</a:t>
            </a:r>
            <a:r>
              <a:rPr lang="fr-BE" dirty="0"/>
              <a:t> and substantive </a:t>
            </a:r>
            <a:r>
              <a:rPr lang="fr-BE" dirty="0" err="1"/>
              <a:t>law</a:t>
            </a:r>
            <a:r>
              <a:rPr lang="fr-BE" dirty="0"/>
              <a:t> test</a:t>
            </a:r>
          </a:p>
          <a:p>
            <a:pPr lvl="1"/>
            <a:endParaRPr lang="fr-BE" dirty="0" smtClean="0"/>
          </a:p>
        </p:txBody>
      </p:sp>
      <p:sp>
        <p:nvSpPr>
          <p:cNvPr id="4" name="Slide Number Placeholder 3"/>
          <p:cNvSpPr>
            <a:spLocks noGrp="1"/>
          </p:cNvSpPr>
          <p:nvPr>
            <p:ph type="sldNum" sz="quarter" idx="12"/>
          </p:nvPr>
        </p:nvSpPr>
        <p:spPr/>
        <p:txBody>
          <a:bodyPr/>
          <a:lstStyle/>
          <a:p>
            <a:fld id="{C552B8FC-A5AD-41AD-9BF3-BD52A0C27B78}" type="slidenum">
              <a:rPr lang="en-GB" smtClean="0"/>
              <a:t>5</a:t>
            </a:fld>
            <a:endParaRPr lang="en-GB"/>
          </a:p>
        </p:txBody>
      </p:sp>
    </p:spTree>
    <p:extLst>
      <p:ext uri="{BB962C8B-B14F-4D97-AF65-F5344CB8AC3E}">
        <p14:creationId xmlns:p14="http://schemas.microsoft.com/office/powerpoint/2010/main" val="3075976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nl-NL" altLang="nl-NL" smtClean="0"/>
              <a:t>Scope of application</a:t>
            </a:r>
          </a:p>
        </p:txBody>
      </p:sp>
      <p:sp>
        <p:nvSpPr>
          <p:cNvPr id="27651" name="Content Placeholder 2"/>
          <p:cNvSpPr>
            <a:spLocks noGrp="1"/>
          </p:cNvSpPr>
          <p:nvPr>
            <p:ph idx="1"/>
          </p:nvPr>
        </p:nvSpPr>
        <p:spPr/>
        <p:txBody>
          <a:bodyPr>
            <a:normAutofit fontScale="85000" lnSpcReduction="10000"/>
          </a:bodyPr>
          <a:lstStyle/>
          <a:p>
            <a:pPr eaLnBrk="1" hangingPunct="1"/>
            <a:r>
              <a:rPr lang="nl-NL" altLang="nl-NL" dirty="0" smtClean="0"/>
              <a:t>Conclusion: in every competition law situation, first check whether three preliminary conditions have been fulfilled</a:t>
            </a:r>
          </a:p>
          <a:p>
            <a:pPr lvl="1" eaLnBrk="1" hangingPunct="1"/>
            <a:r>
              <a:rPr lang="nl-NL" altLang="nl-NL" dirty="0" smtClean="0"/>
              <a:t>Undertaking(s)?</a:t>
            </a:r>
          </a:p>
          <a:p>
            <a:pPr lvl="2"/>
            <a:r>
              <a:rPr lang="nl-NL" altLang="nl-NL" dirty="0" smtClean="0"/>
              <a:t>Entity? </a:t>
            </a:r>
          </a:p>
          <a:p>
            <a:pPr lvl="2"/>
            <a:r>
              <a:rPr lang="nl-NL" altLang="nl-NL" dirty="0" smtClean="0"/>
              <a:t>Economic activity?</a:t>
            </a:r>
          </a:p>
          <a:p>
            <a:pPr lvl="1" eaLnBrk="1" hangingPunct="1"/>
            <a:r>
              <a:rPr lang="nl-NL" altLang="nl-NL" dirty="0" smtClean="0"/>
              <a:t>Behaviour produces effects on Internal Market territory?</a:t>
            </a:r>
          </a:p>
          <a:p>
            <a:pPr lvl="1" eaLnBrk="1" hangingPunct="1"/>
            <a:r>
              <a:rPr lang="nl-NL" altLang="nl-NL" dirty="0"/>
              <a:t>A</a:t>
            </a:r>
            <a:r>
              <a:rPr lang="nl-NL" altLang="nl-NL" dirty="0" smtClean="0"/>
              <a:t>ffect Trade between Member States?</a:t>
            </a:r>
          </a:p>
          <a:p>
            <a:pPr lvl="2"/>
            <a:r>
              <a:rPr lang="nl-NL" altLang="nl-NL" dirty="0" smtClean="0"/>
              <a:t>If Commission initiates, 5% market share + 40 million (total or by supplier) rule</a:t>
            </a:r>
          </a:p>
          <a:p>
            <a:pPr lvl="2"/>
            <a:r>
              <a:rPr lang="nl-NL" altLang="nl-NL" dirty="0" smtClean="0"/>
              <a:t>If not Commission, Société Technique Minière test</a:t>
            </a:r>
          </a:p>
          <a:p>
            <a:pPr eaLnBrk="1" hangingPunct="1"/>
            <a:endParaRPr lang="nl-NL" altLang="nl-NL" dirty="0" smtClean="0"/>
          </a:p>
          <a:p>
            <a:pPr eaLnBrk="1" hangingPunct="1"/>
            <a:r>
              <a:rPr lang="nl-NL" altLang="nl-NL" dirty="0" smtClean="0"/>
              <a:t>If third condition is not fulfilled, national competition law may still apply in the Member State where the effect is present</a:t>
            </a:r>
          </a:p>
        </p:txBody>
      </p:sp>
      <p:sp>
        <p:nvSpPr>
          <p:cNvPr id="2" name="Slide Number Placeholder 1"/>
          <p:cNvSpPr>
            <a:spLocks noGrp="1"/>
          </p:cNvSpPr>
          <p:nvPr>
            <p:ph type="sldNum" sz="quarter" idx="12"/>
          </p:nvPr>
        </p:nvSpPr>
        <p:spPr/>
        <p:txBody>
          <a:bodyPr/>
          <a:lstStyle/>
          <a:p>
            <a:fld id="{FE9A9529-9AF4-4E30-B728-268296170A83}" type="slidenum">
              <a:rPr lang="en-GB" smtClean="0"/>
              <a:t>50</a:t>
            </a:fld>
            <a:endParaRPr lang="en-GB"/>
          </a:p>
        </p:txBody>
      </p:sp>
    </p:spTree>
    <p:extLst>
      <p:ext uri="{BB962C8B-B14F-4D97-AF65-F5344CB8AC3E}">
        <p14:creationId xmlns:p14="http://schemas.microsoft.com/office/powerpoint/2010/main" val="4028604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Practical</a:t>
            </a:r>
            <a:r>
              <a:rPr lang="fr-BE" dirty="0" smtClean="0"/>
              <a:t> </a:t>
            </a:r>
            <a:r>
              <a:rPr lang="fr-BE" dirty="0" err="1" smtClean="0"/>
              <a:t>exercise</a:t>
            </a:r>
            <a:endParaRPr lang="en-GB" dirty="0"/>
          </a:p>
        </p:txBody>
      </p:sp>
      <p:sp>
        <p:nvSpPr>
          <p:cNvPr id="3" name="Content Placeholder 2"/>
          <p:cNvSpPr>
            <a:spLocks noGrp="1"/>
          </p:cNvSpPr>
          <p:nvPr>
            <p:ph idx="1"/>
          </p:nvPr>
        </p:nvSpPr>
        <p:spPr/>
        <p:txBody>
          <a:bodyPr>
            <a:normAutofit fontScale="92500" lnSpcReduction="10000"/>
          </a:bodyPr>
          <a:lstStyle/>
          <a:p>
            <a:r>
              <a:rPr lang="fr-BE" dirty="0" smtClean="0"/>
              <a:t>In an </a:t>
            </a:r>
            <a:r>
              <a:rPr lang="fr-BE" dirty="0" err="1" smtClean="0"/>
              <a:t>attempt</a:t>
            </a:r>
            <a:r>
              <a:rPr lang="fr-BE" dirty="0" smtClean="0"/>
              <a:t> to </a:t>
            </a:r>
            <a:r>
              <a:rPr lang="fr-BE" dirty="0" err="1" smtClean="0"/>
              <a:t>prepare</a:t>
            </a:r>
            <a:r>
              <a:rPr lang="fr-BE" dirty="0" smtClean="0"/>
              <a:t> for the transition </a:t>
            </a:r>
            <a:r>
              <a:rPr lang="fr-BE" dirty="0" err="1" smtClean="0"/>
              <a:t>towards</a:t>
            </a:r>
            <a:r>
              <a:rPr lang="fr-BE" dirty="0" smtClean="0"/>
              <a:t> </a:t>
            </a:r>
            <a:r>
              <a:rPr lang="fr-BE" dirty="0" err="1" smtClean="0"/>
              <a:t>carbon</a:t>
            </a:r>
            <a:r>
              <a:rPr lang="fr-BE" dirty="0" smtClean="0"/>
              <a:t> </a:t>
            </a:r>
            <a:r>
              <a:rPr lang="fr-BE" dirty="0" err="1" smtClean="0"/>
              <a:t>neutrality</a:t>
            </a:r>
            <a:r>
              <a:rPr lang="fr-BE" dirty="0" smtClean="0"/>
              <a:t>, the </a:t>
            </a:r>
            <a:r>
              <a:rPr lang="fr-BE" dirty="0" err="1" smtClean="0"/>
              <a:t>Danish</a:t>
            </a:r>
            <a:r>
              <a:rPr lang="fr-BE" dirty="0" smtClean="0"/>
              <a:t> </a:t>
            </a:r>
            <a:r>
              <a:rPr lang="fr-BE" dirty="0" err="1" smtClean="0"/>
              <a:t>government</a:t>
            </a:r>
            <a:r>
              <a:rPr lang="fr-BE" dirty="0" smtClean="0"/>
              <a:t> </a:t>
            </a:r>
            <a:r>
              <a:rPr lang="fr-BE" dirty="0" err="1" smtClean="0"/>
              <a:t>decides</a:t>
            </a:r>
            <a:r>
              <a:rPr lang="fr-BE" dirty="0" smtClean="0"/>
              <a:t> to set up a « </a:t>
            </a:r>
            <a:r>
              <a:rPr lang="fr-BE" dirty="0" err="1" smtClean="0"/>
              <a:t>special</a:t>
            </a:r>
            <a:r>
              <a:rPr lang="fr-BE" dirty="0" smtClean="0"/>
              <a:t> </a:t>
            </a:r>
            <a:r>
              <a:rPr lang="fr-BE" dirty="0" err="1" smtClean="0"/>
              <a:t>carbon</a:t>
            </a:r>
            <a:r>
              <a:rPr lang="fr-BE" dirty="0" smtClean="0"/>
              <a:t> contribution » </a:t>
            </a:r>
            <a:r>
              <a:rPr lang="fr-BE" dirty="0" err="1" smtClean="0"/>
              <a:t>insurance</a:t>
            </a:r>
            <a:r>
              <a:rPr lang="fr-BE" dirty="0" smtClean="0"/>
              <a:t> </a:t>
            </a:r>
            <a:r>
              <a:rPr lang="fr-BE" dirty="0" err="1" smtClean="0"/>
              <a:t>scheme</a:t>
            </a:r>
            <a:r>
              <a:rPr lang="fr-BE" dirty="0" smtClean="0"/>
              <a:t>. This </a:t>
            </a:r>
            <a:r>
              <a:rPr lang="fr-BE" dirty="0" err="1" smtClean="0"/>
              <a:t>compulsory</a:t>
            </a:r>
            <a:r>
              <a:rPr lang="fr-BE" dirty="0" smtClean="0"/>
              <a:t> </a:t>
            </a:r>
            <a:r>
              <a:rPr lang="fr-BE" dirty="0" err="1" smtClean="0"/>
              <a:t>insurance</a:t>
            </a:r>
            <a:r>
              <a:rPr lang="fr-BE" dirty="0" smtClean="0"/>
              <a:t> </a:t>
            </a:r>
            <a:r>
              <a:rPr lang="fr-BE" dirty="0" err="1" smtClean="0"/>
              <a:t>mechanism</a:t>
            </a:r>
            <a:r>
              <a:rPr lang="fr-BE" dirty="0" smtClean="0"/>
              <a:t> </a:t>
            </a:r>
            <a:r>
              <a:rPr lang="fr-BE" dirty="0" err="1" smtClean="0"/>
              <a:t>requires</a:t>
            </a:r>
            <a:r>
              <a:rPr lang="fr-BE" dirty="0" smtClean="0"/>
              <a:t> </a:t>
            </a:r>
            <a:r>
              <a:rPr lang="fr-BE" dirty="0" err="1" smtClean="0"/>
              <a:t>every</a:t>
            </a:r>
            <a:r>
              <a:rPr lang="fr-BE" dirty="0" smtClean="0"/>
              <a:t> </a:t>
            </a:r>
            <a:r>
              <a:rPr lang="fr-BE" dirty="0" err="1" smtClean="0"/>
              <a:t>Danish</a:t>
            </a:r>
            <a:r>
              <a:rPr lang="fr-BE" dirty="0" smtClean="0"/>
              <a:t> business, </a:t>
            </a:r>
            <a:r>
              <a:rPr lang="fr-BE" dirty="0" err="1" smtClean="0"/>
              <a:t>including</a:t>
            </a:r>
            <a:r>
              <a:rPr lang="fr-BE" dirty="0" smtClean="0"/>
              <a:t> </a:t>
            </a:r>
            <a:r>
              <a:rPr lang="fr-BE" dirty="0" err="1" smtClean="0"/>
              <a:t>subsidiaries</a:t>
            </a:r>
            <a:r>
              <a:rPr lang="fr-BE" dirty="0" smtClean="0"/>
              <a:t> of </a:t>
            </a:r>
            <a:r>
              <a:rPr lang="fr-BE" dirty="0" err="1" smtClean="0"/>
              <a:t>foreign</a:t>
            </a:r>
            <a:r>
              <a:rPr lang="fr-BE" dirty="0" smtClean="0"/>
              <a:t> businesses to </a:t>
            </a:r>
            <a:r>
              <a:rPr lang="fr-BE" dirty="0" err="1" smtClean="0"/>
              <a:t>pay</a:t>
            </a:r>
            <a:r>
              <a:rPr lang="fr-BE" dirty="0" smtClean="0"/>
              <a:t> a </a:t>
            </a:r>
            <a:r>
              <a:rPr lang="fr-BE" dirty="0" err="1" smtClean="0"/>
              <a:t>sum</a:t>
            </a:r>
            <a:r>
              <a:rPr lang="fr-BE" dirty="0" smtClean="0"/>
              <a:t> of money </a:t>
            </a:r>
            <a:r>
              <a:rPr lang="fr-BE" dirty="0" err="1" smtClean="0"/>
              <a:t>into</a:t>
            </a:r>
            <a:r>
              <a:rPr lang="fr-BE" dirty="0" smtClean="0"/>
              <a:t> a </a:t>
            </a:r>
            <a:r>
              <a:rPr lang="fr-BE" dirty="0" err="1" smtClean="0"/>
              <a:t>fund</a:t>
            </a:r>
            <a:r>
              <a:rPr lang="fr-BE" dirty="0" smtClean="0"/>
              <a:t> </a:t>
            </a:r>
            <a:r>
              <a:rPr lang="fr-BE" dirty="0" err="1" smtClean="0"/>
              <a:t>that</a:t>
            </a:r>
            <a:r>
              <a:rPr lang="fr-BE" dirty="0" smtClean="0"/>
              <a:t> </a:t>
            </a:r>
            <a:r>
              <a:rPr lang="fr-BE" dirty="0" err="1" smtClean="0"/>
              <a:t>will</a:t>
            </a:r>
            <a:r>
              <a:rPr lang="fr-BE" dirty="0" smtClean="0"/>
              <a:t> </a:t>
            </a:r>
            <a:r>
              <a:rPr lang="fr-BE" dirty="0" err="1" smtClean="0"/>
              <a:t>be</a:t>
            </a:r>
            <a:r>
              <a:rPr lang="fr-BE" dirty="0" smtClean="0"/>
              <a:t> </a:t>
            </a:r>
            <a:r>
              <a:rPr lang="fr-BE" dirty="0" err="1" smtClean="0"/>
              <a:t>used</a:t>
            </a:r>
            <a:r>
              <a:rPr lang="fr-BE" dirty="0" smtClean="0"/>
              <a:t> </a:t>
            </a:r>
            <a:r>
              <a:rPr lang="fr-BE" dirty="0" err="1" smtClean="0"/>
              <a:t>directly</a:t>
            </a:r>
            <a:r>
              <a:rPr lang="fr-BE" dirty="0" smtClean="0"/>
              <a:t> to </a:t>
            </a:r>
            <a:r>
              <a:rPr lang="fr-BE" dirty="0" err="1" smtClean="0"/>
              <a:t>compensate</a:t>
            </a:r>
            <a:r>
              <a:rPr lang="fr-BE" dirty="0" smtClean="0"/>
              <a:t> </a:t>
            </a:r>
            <a:r>
              <a:rPr lang="fr-BE" dirty="0" err="1" smtClean="0"/>
              <a:t>current</a:t>
            </a:r>
            <a:r>
              <a:rPr lang="fr-BE" dirty="0" smtClean="0"/>
              <a:t> </a:t>
            </a:r>
            <a:r>
              <a:rPr lang="fr-BE" dirty="0" err="1" smtClean="0"/>
              <a:t>victims</a:t>
            </a:r>
            <a:r>
              <a:rPr lang="fr-BE" dirty="0" smtClean="0"/>
              <a:t> of </a:t>
            </a:r>
            <a:r>
              <a:rPr lang="fr-BE" dirty="0" err="1" smtClean="0"/>
              <a:t>climate</a:t>
            </a:r>
            <a:r>
              <a:rPr lang="fr-BE" dirty="0" smtClean="0"/>
              <a:t> change in </a:t>
            </a:r>
            <a:r>
              <a:rPr lang="fr-BE" dirty="0" err="1" smtClean="0"/>
              <a:t>Denmark</a:t>
            </a:r>
            <a:r>
              <a:rPr lang="fr-BE" dirty="0" smtClean="0"/>
              <a:t>. The contributions </a:t>
            </a:r>
            <a:r>
              <a:rPr lang="fr-BE" dirty="0" err="1" smtClean="0"/>
              <a:t>received</a:t>
            </a:r>
            <a:r>
              <a:rPr lang="fr-BE" dirty="0" smtClean="0"/>
              <a:t> </a:t>
            </a:r>
            <a:r>
              <a:rPr lang="fr-BE" dirty="0" err="1" smtClean="0"/>
              <a:t>will</a:t>
            </a:r>
            <a:r>
              <a:rPr lang="fr-BE" dirty="0" smtClean="0"/>
              <a:t> not </a:t>
            </a:r>
            <a:r>
              <a:rPr lang="fr-BE" dirty="0" err="1" smtClean="0"/>
              <a:t>be</a:t>
            </a:r>
            <a:r>
              <a:rPr lang="fr-BE" dirty="0" smtClean="0"/>
              <a:t> </a:t>
            </a:r>
            <a:r>
              <a:rPr lang="fr-BE" dirty="0" err="1" smtClean="0"/>
              <a:t>capitalised</a:t>
            </a:r>
            <a:r>
              <a:rPr lang="fr-BE" dirty="0" smtClean="0"/>
              <a:t>. The </a:t>
            </a:r>
            <a:r>
              <a:rPr lang="fr-BE" dirty="0" err="1" smtClean="0"/>
              <a:t>fund</a:t>
            </a:r>
            <a:r>
              <a:rPr lang="fr-BE" dirty="0" smtClean="0"/>
              <a:t> </a:t>
            </a:r>
            <a:r>
              <a:rPr lang="fr-BE" dirty="0" err="1" smtClean="0"/>
              <a:t>is</a:t>
            </a:r>
            <a:r>
              <a:rPr lang="fr-BE" dirty="0" smtClean="0"/>
              <a:t> set up and </a:t>
            </a:r>
            <a:r>
              <a:rPr lang="fr-BE" dirty="0" err="1" smtClean="0"/>
              <a:t>managed</a:t>
            </a:r>
            <a:r>
              <a:rPr lang="fr-BE" dirty="0" smtClean="0"/>
              <a:t> by the </a:t>
            </a:r>
            <a:r>
              <a:rPr lang="fr-BE" dirty="0" err="1" smtClean="0"/>
              <a:t>Danish</a:t>
            </a:r>
            <a:r>
              <a:rPr lang="fr-BE" dirty="0" smtClean="0"/>
              <a:t> </a:t>
            </a:r>
            <a:r>
              <a:rPr lang="fr-BE" dirty="0" err="1" smtClean="0"/>
              <a:t>government</a:t>
            </a:r>
            <a:r>
              <a:rPr lang="fr-BE" dirty="0" smtClean="0"/>
              <a:t>, but the </a:t>
            </a:r>
            <a:r>
              <a:rPr lang="fr-BE" dirty="0" err="1" smtClean="0"/>
              <a:t>actual</a:t>
            </a:r>
            <a:r>
              <a:rPr lang="fr-BE" dirty="0" smtClean="0"/>
              <a:t> organisation of the </a:t>
            </a:r>
            <a:r>
              <a:rPr lang="fr-BE" dirty="0" err="1" smtClean="0"/>
              <a:t>insurance</a:t>
            </a:r>
            <a:r>
              <a:rPr lang="fr-BE" dirty="0" smtClean="0"/>
              <a:t> </a:t>
            </a:r>
            <a:r>
              <a:rPr lang="fr-BE" dirty="0" err="1" smtClean="0"/>
              <a:t>policies</a:t>
            </a:r>
            <a:r>
              <a:rPr lang="fr-BE" dirty="0" smtClean="0"/>
              <a:t> </a:t>
            </a:r>
            <a:r>
              <a:rPr lang="fr-BE" dirty="0" err="1" smtClean="0"/>
              <a:t>is</a:t>
            </a:r>
            <a:r>
              <a:rPr lang="fr-BE" dirty="0" smtClean="0"/>
              <a:t> </a:t>
            </a:r>
            <a:r>
              <a:rPr lang="fr-BE" dirty="0" err="1" smtClean="0"/>
              <a:t>delegated</a:t>
            </a:r>
            <a:r>
              <a:rPr lang="fr-BE" dirty="0" smtClean="0"/>
              <a:t> to </a:t>
            </a:r>
            <a:r>
              <a:rPr lang="fr-BE" dirty="0" err="1" smtClean="0"/>
              <a:t>private</a:t>
            </a:r>
            <a:r>
              <a:rPr lang="fr-BE" dirty="0" smtClean="0"/>
              <a:t> </a:t>
            </a:r>
            <a:r>
              <a:rPr lang="fr-BE" dirty="0" err="1" smtClean="0"/>
              <a:t>insurers</a:t>
            </a:r>
            <a:r>
              <a:rPr lang="fr-BE" dirty="0" smtClean="0"/>
              <a:t>, </a:t>
            </a:r>
            <a:r>
              <a:rPr lang="fr-BE" dirty="0" err="1" smtClean="0"/>
              <a:t>who</a:t>
            </a:r>
            <a:r>
              <a:rPr lang="fr-BE" dirty="0" smtClean="0"/>
              <a:t> </a:t>
            </a:r>
            <a:r>
              <a:rPr lang="fr-BE" dirty="0" err="1" smtClean="0"/>
              <a:t>can</a:t>
            </a:r>
            <a:r>
              <a:rPr lang="fr-BE" dirty="0" smtClean="0"/>
              <a:t> </a:t>
            </a:r>
            <a:r>
              <a:rPr lang="fr-BE" dirty="0" err="1" smtClean="0"/>
              <a:t>decide</a:t>
            </a:r>
            <a:r>
              <a:rPr lang="fr-BE" dirty="0" smtClean="0"/>
              <a:t> to </a:t>
            </a:r>
            <a:r>
              <a:rPr lang="fr-BE" dirty="0" err="1" smtClean="0"/>
              <a:t>offer</a:t>
            </a:r>
            <a:r>
              <a:rPr lang="fr-BE" dirty="0" smtClean="0"/>
              <a:t> </a:t>
            </a:r>
            <a:r>
              <a:rPr lang="fr-BE" dirty="0" err="1" smtClean="0"/>
              <a:t>additional</a:t>
            </a:r>
            <a:r>
              <a:rPr lang="fr-BE" dirty="0" smtClean="0"/>
              <a:t> services to </a:t>
            </a:r>
            <a:r>
              <a:rPr lang="fr-BE" dirty="0" err="1" smtClean="0"/>
              <a:t>attract</a:t>
            </a:r>
            <a:r>
              <a:rPr lang="fr-BE" dirty="0" smtClean="0"/>
              <a:t> clients</a:t>
            </a:r>
          </a:p>
        </p:txBody>
      </p:sp>
      <p:sp>
        <p:nvSpPr>
          <p:cNvPr id="4" name="Slide Number Placeholder 3"/>
          <p:cNvSpPr>
            <a:spLocks noGrp="1"/>
          </p:cNvSpPr>
          <p:nvPr>
            <p:ph type="sldNum" sz="quarter" idx="12"/>
          </p:nvPr>
        </p:nvSpPr>
        <p:spPr/>
        <p:txBody>
          <a:bodyPr/>
          <a:lstStyle/>
          <a:p>
            <a:fld id="{C552B8FC-A5AD-41AD-9BF3-BD52A0C27B78}" type="slidenum">
              <a:rPr lang="en-GB" smtClean="0"/>
              <a:t>51</a:t>
            </a:fld>
            <a:endParaRPr lang="en-GB"/>
          </a:p>
        </p:txBody>
      </p:sp>
    </p:spTree>
    <p:extLst>
      <p:ext uri="{BB962C8B-B14F-4D97-AF65-F5344CB8AC3E}">
        <p14:creationId xmlns:p14="http://schemas.microsoft.com/office/powerpoint/2010/main" val="1496373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Practical</a:t>
            </a:r>
            <a:r>
              <a:rPr lang="fr-BE" dirty="0" smtClean="0"/>
              <a:t> </a:t>
            </a:r>
            <a:r>
              <a:rPr lang="fr-BE" dirty="0" err="1" smtClean="0"/>
              <a:t>exercise</a:t>
            </a:r>
            <a:r>
              <a:rPr lang="fr-BE" dirty="0" smtClean="0"/>
              <a:t> (II)</a:t>
            </a:r>
            <a:endParaRPr lang="en-GB" dirty="0"/>
          </a:p>
        </p:txBody>
      </p:sp>
      <p:sp>
        <p:nvSpPr>
          <p:cNvPr id="3" name="Content Placeholder 2"/>
          <p:cNvSpPr>
            <a:spLocks noGrp="1"/>
          </p:cNvSpPr>
          <p:nvPr>
            <p:ph idx="1"/>
          </p:nvPr>
        </p:nvSpPr>
        <p:spPr/>
        <p:txBody>
          <a:bodyPr>
            <a:normAutofit lnSpcReduction="10000"/>
          </a:bodyPr>
          <a:lstStyle/>
          <a:p>
            <a:r>
              <a:rPr lang="fr-BE" dirty="0"/>
              <a:t>AX and SB are </a:t>
            </a:r>
            <a:r>
              <a:rPr lang="fr-BE" dirty="0" err="1"/>
              <a:t>two</a:t>
            </a:r>
            <a:r>
              <a:rPr lang="fr-BE" dirty="0"/>
              <a:t> important </a:t>
            </a:r>
            <a:r>
              <a:rPr lang="fr-BE" dirty="0" err="1"/>
              <a:t>insurers</a:t>
            </a:r>
            <a:r>
              <a:rPr lang="fr-BE" dirty="0"/>
              <a:t> and </a:t>
            </a:r>
            <a:r>
              <a:rPr lang="fr-BE" dirty="0" err="1"/>
              <a:t>decide</a:t>
            </a:r>
            <a:r>
              <a:rPr lang="fr-BE" dirty="0"/>
              <a:t> to </a:t>
            </a:r>
            <a:r>
              <a:rPr lang="fr-BE" dirty="0" err="1"/>
              <a:t>conclude</a:t>
            </a:r>
            <a:r>
              <a:rPr lang="fr-BE" dirty="0"/>
              <a:t> an agreement </a:t>
            </a:r>
            <a:r>
              <a:rPr lang="fr-BE" dirty="0" err="1"/>
              <a:t>streamlining</a:t>
            </a:r>
            <a:r>
              <a:rPr lang="fr-BE" dirty="0"/>
              <a:t> </a:t>
            </a:r>
            <a:r>
              <a:rPr lang="fr-BE" dirty="0" err="1"/>
              <a:t>their</a:t>
            </a:r>
            <a:r>
              <a:rPr lang="fr-BE" dirty="0"/>
              <a:t> </a:t>
            </a:r>
            <a:r>
              <a:rPr lang="fr-BE" dirty="0" err="1"/>
              <a:t>offering</a:t>
            </a:r>
            <a:r>
              <a:rPr lang="fr-BE" dirty="0"/>
              <a:t> and </a:t>
            </a:r>
            <a:r>
              <a:rPr lang="fr-BE" dirty="0" err="1"/>
              <a:t>dividing</a:t>
            </a:r>
            <a:r>
              <a:rPr lang="fr-BE" dirty="0"/>
              <a:t> the </a:t>
            </a:r>
            <a:r>
              <a:rPr lang="fr-BE" dirty="0" err="1"/>
              <a:t>Danish</a:t>
            </a:r>
            <a:r>
              <a:rPr lang="fr-BE" dirty="0"/>
              <a:t> </a:t>
            </a:r>
            <a:r>
              <a:rPr lang="fr-BE" dirty="0" err="1"/>
              <a:t>market</a:t>
            </a:r>
            <a:r>
              <a:rPr lang="fr-BE" dirty="0"/>
              <a:t> </a:t>
            </a:r>
            <a:r>
              <a:rPr lang="fr-BE" dirty="0" err="1"/>
              <a:t>among</a:t>
            </a:r>
            <a:r>
              <a:rPr lang="fr-BE" dirty="0"/>
              <a:t> </a:t>
            </a:r>
            <a:r>
              <a:rPr lang="fr-BE" dirty="0" err="1"/>
              <a:t>them</a:t>
            </a:r>
            <a:r>
              <a:rPr lang="fr-BE" dirty="0"/>
              <a:t>. </a:t>
            </a:r>
            <a:r>
              <a:rPr lang="fr-BE" dirty="0" err="1"/>
              <a:t>Would</a:t>
            </a:r>
            <a:r>
              <a:rPr lang="fr-BE" dirty="0"/>
              <a:t> </a:t>
            </a:r>
            <a:r>
              <a:rPr lang="fr-BE" dirty="0" err="1"/>
              <a:t>such</a:t>
            </a:r>
            <a:r>
              <a:rPr lang="fr-BE" dirty="0"/>
              <a:t> an agreement </a:t>
            </a:r>
            <a:r>
              <a:rPr lang="fr-BE" dirty="0" err="1"/>
              <a:t>potentially</a:t>
            </a:r>
            <a:r>
              <a:rPr lang="fr-BE" dirty="0"/>
              <a:t> </a:t>
            </a:r>
            <a:r>
              <a:rPr lang="fr-BE" dirty="0" err="1"/>
              <a:t>be</a:t>
            </a:r>
            <a:r>
              <a:rPr lang="fr-BE" dirty="0"/>
              <a:t> </a:t>
            </a:r>
            <a:r>
              <a:rPr lang="fr-BE" dirty="0" err="1"/>
              <a:t>captured</a:t>
            </a:r>
            <a:r>
              <a:rPr lang="fr-BE" dirty="0"/>
              <a:t> by EU </a:t>
            </a:r>
            <a:r>
              <a:rPr lang="fr-BE" dirty="0" err="1"/>
              <a:t>competition</a:t>
            </a:r>
            <a:r>
              <a:rPr lang="fr-BE" dirty="0"/>
              <a:t> law</a:t>
            </a:r>
            <a:r>
              <a:rPr lang="fr-BE" dirty="0" smtClean="0"/>
              <a:t>?</a:t>
            </a:r>
          </a:p>
          <a:p>
            <a:endParaRPr lang="fr-BE" dirty="0"/>
          </a:p>
          <a:p>
            <a:r>
              <a:rPr lang="fr-BE" dirty="0" err="1" smtClean="0"/>
              <a:t>Would</a:t>
            </a:r>
            <a:r>
              <a:rPr lang="fr-BE" dirty="0" smtClean="0"/>
              <a:t> </a:t>
            </a:r>
            <a:r>
              <a:rPr lang="fr-BE" dirty="0" err="1" smtClean="0"/>
              <a:t>your</a:t>
            </a:r>
            <a:r>
              <a:rPr lang="fr-BE" dirty="0" smtClean="0"/>
              <a:t> conclusion </a:t>
            </a:r>
            <a:r>
              <a:rPr lang="fr-BE" dirty="0" err="1" smtClean="0"/>
              <a:t>be</a:t>
            </a:r>
            <a:r>
              <a:rPr lang="fr-BE" dirty="0" smtClean="0"/>
              <a:t> the </a:t>
            </a:r>
            <a:r>
              <a:rPr lang="fr-BE" dirty="0" err="1" smtClean="0"/>
              <a:t>same</a:t>
            </a:r>
            <a:r>
              <a:rPr lang="fr-BE" dirty="0" smtClean="0"/>
              <a:t> </a:t>
            </a:r>
            <a:r>
              <a:rPr lang="fr-BE" dirty="0" err="1" smtClean="0"/>
              <a:t>with</a:t>
            </a:r>
            <a:r>
              <a:rPr lang="fr-BE" dirty="0" smtClean="0"/>
              <a:t> regard to an agreement </a:t>
            </a:r>
            <a:r>
              <a:rPr lang="fr-BE" dirty="0" err="1" smtClean="0"/>
              <a:t>concluded</a:t>
            </a:r>
            <a:r>
              <a:rPr lang="fr-BE" dirty="0" smtClean="0"/>
              <a:t> </a:t>
            </a:r>
            <a:r>
              <a:rPr lang="fr-BE" dirty="0" err="1" smtClean="0"/>
              <a:t>between</a:t>
            </a:r>
            <a:r>
              <a:rPr lang="fr-BE" dirty="0" smtClean="0"/>
              <a:t> AX and </a:t>
            </a:r>
            <a:r>
              <a:rPr lang="fr-BE" dirty="0" err="1" smtClean="0"/>
              <a:t>its</a:t>
            </a:r>
            <a:r>
              <a:rPr lang="fr-BE" dirty="0" smtClean="0"/>
              <a:t> parent </a:t>
            </a:r>
            <a:r>
              <a:rPr lang="fr-BE" dirty="0" err="1" smtClean="0"/>
              <a:t>company</a:t>
            </a:r>
            <a:r>
              <a:rPr lang="fr-BE" dirty="0"/>
              <a:t> </a:t>
            </a:r>
            <a:r>
              <a:rPr lang="fr-BE" dirty="0" smtClean="0"/>
              <a:t>AXM, </a:t>
            </a:r>
            <a:r>
              <a:rPr lang="fr-BE" dirty="0" err="1" smtClean="0"/>
              <a:t>which</a:t>
            </a:r>
            <a:r>
              <a:rPr lang="fr-BE" dirty="0" smtClean="0"/>
              <a:t> </a:t>
            </a:r>
            <a:r>
              <a:rPr lang="fr-BE" dirty="0" err="1" smtClean="0"/>
              <a:t>would</a:t>
            </a:r>
            <a:r>
              <a:rPr lang="fr-BE" dirty="0" smtClean="0"/>
              <a:t> envisage the </a:t>
            </a:r>
            <a:r>
              <a:rPr lang="fr-BE" dirty="0" err="1" smtClean="0"/>
              <a:t>modalities</a:t>
            </a:r>
            <a:r>
              <a:rPr lang="fr-BE" dirty="0" smtClean="0"/>
              <a:t> </a:t>
            </a:r>
            <a:r>
              <a:rPr lang="fr-BE" dirty="0" err="1" smtClean="0"/>
              <a:t>under</a:t>
            </a:r>
            <a:r>
              <a:rPr lang="fr-BE" dirty="0" smtClean="0"/>
              <a:t> </a:t>
            </a:r>
            <a:r>
              <a:rPr lang="fr-BE" dirty="0" err="1" smtClean="0"/>
              <a:t>which</a:t>
            </a:r>
            <a:r>
              <a:rPr lang="fr-BE" dirty="0" smtClean="0"/>
              <a:t> AX </a:t>
            </a:r>
            <a:r>
              <a:rPr lang="fr-BE" dirty="0" err="1" smtClean="0"/>
              <a:t>can</a:t>
            </a:r>
            <a:r>
              <a:rPr lang="fr-BE" dirty="0" smtClean="0"/>
              <a:t> </a:t>
            </a:r>
            <a:r>
              <a:rPr lang="fr-BE" dirty="0" err="1" smtClean="0"/>
              <a:t>participate</a:t>
            </a:r>
            <a:r>
              <a:rPr lang="fr-BE" dirty="0" smtClean="0"/>
              <a:t> in the </a:t>
            </a:r>
            <a:r>
              <a:rPr lang="fr-BE" dirty="0" err="1" smtClean="0"/>
              <a:t>Danish</a:t>
            </a:r>
            <a:r>
              <a:rPr lang="fr-BE" dirty="0" smtClean="0"/>
              <a:t> </a:t>
            </a:r>
            <a:r>
              <a:rPr lang="fr-BE" dirty="0" err="1" smtClean="0"/>
              <a:t>carbon</a:t>
            </a:r>
            <a:r>
              <a:rPr lang="fr-BE" dirty="0" smtClean="0"/>
              <a:t> contribution </a:t>
            </a:r>
            <a:r>
              <a:rPr lang="fr-BE" dirty="0" err="1" smtClean="0"/>
              <a:t>insurance</a:t>
            </a:r>
            <a:r>
              <a:rPr lang="fr-BE" dirty="0" smtClean="0"/>
              <a:t> </a:t>
            </a:r>
            <a:r>
              <a:rPr lang="fr-BE" dirty="0" err="1" smtClean="0"/>
              <a:t>scheme</a:t>
            </a:r>
            <a:r>
              <a:rPr lang="fr-BE" dirty="0" smtClean="0"/>
              <a:t>?</a:t>
            </a: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52</a:t>
            </a:fld>
            <a:endParaRPr lang="en-GB"/>
          </a:p>
        </p:txBody>
      </p:sp>
    </p:spTree>
    <p:extLst>
      <p:ext uri="{BB962C8B-B14F-4D97-AF65-F5344CB8AC3E}">
        <p14:creationId xmlns:p14="http://schemas.microsoft.com/office/powerpoint/2010/main" val="3120624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Questions?</a:t>
            </a:r>
            <a:endParaRPr lang="en-GB" dirty="0"/>
          </a:p>
        </p:txBody>
      </p:sp>
      <p:sp>
        <p:nvSpPr>
          <p:cNvPr id="3" name="Content Placeholder 2"/>
          <p:cNvSpPr>
            <a:spLocks noGrp="1"/>
          </p:cNvSpPr>
          <p:nvPr>
            <p:ph idx="1"/>
          </p:nvPr>
        </p:nvSpPr>
        <p:spPr/>
        <p:txBody>
          <a:bodyPr/>
          <a:lstStyle/>
          <a:p>
            <a:pPr marL="0" indent="0" algn="ctr">
              <a:buNone/>
            </a:pPr>
            <a:endParaRPr lang="fr-BE" dirty="0" smtClean="0">
              <a:hlinkClick r:id="rId2"/>
            </a:endParaRPr>
          </a:p>
          <a:p>
            <a:pPr marL="0" indent="0" algn="ctr">
              <a:buNone/>
            </a:pPr>
            <a:endParaRPr lang="fr-BE" dirty="0">
              <a:hlinkClick r:id="rId2"/>
            </a:endParaRPr>
          </a:p>
          <a:p>
            <a:pPr marL="0" indent="0" algn="ctr">
              <a:buNone/>
            </a:pPr>
            <a:r>
              <a:rPr lang="fr-BE" dirty="0" smtClean="0">
                <a:hlinkClick r:id="rId2"/>
              </a:rPr>
              <a:t>pieter.vancleynenbreugel@uliege.be</a:t>
            </a:r>
            <a:endParaRPr lang="fr-BE" dirty="0" smtClean="0"/>
          </a:p>
          <a:p>
            <a:pPr marL="0" indent="0" algn="ctr">
              <a:buNone/>
            </a:pPr>
            <a:endParaRPr lang="en-GB" dirty="0"/>
          </a:p>
        </p:txBody>
      </p:sp>
    </p:spTree>
    <p:extLst>
      <p:ext uri="{BB962C8B-B14F-4D97-AF65-F5344CB8AC3E}">
        <p14:creationId xmlns:p14="http://schemas.microsoft.com/office/powerpoint/2010/main" val="3966635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1579957" y="3184000"/>
            <a:ext cx="5937647" cy="1079897"/>
          </a:xfrm>
        </p:spPr>
        <p:txBody>
          <a:bodyPr rtlCol="0">
            <a:normAutofit fontScale="90000"/>
          </a:bodyPr>
          <a:lstStyle/>
          <a:p>
            <a:pPr>
              <a:defRPr/>
            </a:pPr>
            <a:r>
              <a:rPr lang="en-US" altLang="nl-NL" dirty="0" smtClean="0"/>
              <a:t/>
            </a:r>
            <a:br>
              <a:rPr lang="en-US" altLang="nl-NL" dirty="0" smtClean="0"/>
            </a:br>
            <a:r>
              <a:rPr lang="en-US" altLang="nl-NL" sz="4900" dirty="0" smtClean="0"/>
              <a:t>Droit </a:t>
            </a:r>
            <a:r>
              <a:rPr lang="en-US" altLang="nl-NL" sz="4900" dirty="0" err="1" smtClean="0"/>
              <a:t>européen</a:t>
            </a:r>
            <a:r>
              <a:rPr lang="en-US" altLang="nl-NL" sz="4900" dirty="0" smtClean="0"/>
              <a:t> de la concurrence – European competition law</a:t>
            </a:r>
          </a:p>
        </p:txBody>
      </p:sp>
      <p:sp>
        <p:nvSpPr>
          <p:cNvPr id="3075" name="Rectangle 7"/>
          <p:cNvSpPr>
            <a:spLocks noGrp="1" noChangeArrowheads="1"/>
          </p:cNvSpPr>
          <p:nvPr>
            <p:ph type="subTitle" idx="1"/>
          </p:nvPr>
        </p:nvSpPr>
        <p:spPr>
          <a:xfrm>
            <a:off x="1551383" y="4893384"/>
            <a:ext cx="5994797" cy="1365748"/>
          </a:xfrm>
        </p:spPr>
        <p:txBody>
          <a:bodyPr rtlCol="0">
            <a:normAutofit/>
          </a:bodyPr>
          <a:lstStyle/>
          <a:p>
            <a:pPr>
              <a:defRPr/>
            </a:pPr>
            <a:r>
              <a:rPr lang="en-US" altLang="nl-NL" dirty="0" smtClean="0"/>
              <a:t>Prof. dr. Pieter Van Cleynenbreugel</a:t>
            </a:r>
          </a:p>
          <a:p>
            <a:pPr>
              <a:defRPr/>
            </a:pPr>
            <a:endParaRPr lang="en-US" altLang="nl-NL" dirty="0"/>
          </a:p>
          <a:p>
            <a:pPr>
              <a:defRPr/>
            </a:pPr>
            <a:r>
              <a:rPr lang="en-US" altLang="nl-NL" dirty="0" smtClean="0"/>
              <a:t>		Module II			</a:t>
            </a:r>
          </a:p>
        </p:txBody>
      </p:sp>
      <p:pic>
        <p:nvPicPr>
          <p:cNvPr id="4100" name="Picture 3" descr="Home | LCII">
            <a:hlinkClick r:id="rId2" tooltip="&quot;Home | LCII&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35" y="1023342"/>
            <a:ext cx="2413397" cy="89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farah.uliege.be/plugins/GigaPlugin/images/logoULgBic.png"/>
          <p:cNvPicPr/>
          <p:nvPr/>
        </p:nvPicPr>
        <p:blipFill>
          <a:blip r:embed="rId4">
            <a:extLst>
              <a:ext uri="{28A0092B-C50C-407E-A947-70E740481C1C}">
                <a14:useLocalDpi xmlns:a14="http://schemas.microsoft.com/office/drawing/2010/main" val="0"/>
              </a:ext>
            </a:extLst>
          </a:blip>
          <a:srcRect/>
          <a:stretch>
            <a:fillRect/>
          </a:stretch>
        </p:blipFill>
        <p:spPr bwMode="auto">
          <a:xfrm>
            <a:off x="6632621" y="875247"/>
            <a:ext cx="2086376" cy="1339919"/>
          </a:xfrm>
          <a:prstGeom prst="rect">
            <a:avLst/>
          </a:prstGeom>
          <a:noFill/>
          <a:ln>
            <a:noFill/>
          </a:ln>
        </p:spPr>
      </p:pic>
      <p:sp>
        <p:nvSpPr>
          <p:cNvPr id="2" name="Slide Number Placeholder 1"/>
          <p:cNvSpPr>
            <a:spLocks noGrp="1"/>
          </p:cNvSpPr>
          <p:nvPr>
            <p:ph type="sldNum" sz="quarter" idx="12"/>
          </p:nvPr>
        </p:nvSpPr>
        <p:spPr/>
        <p:txBody>
          <a:bodyPr/>
          <a:lstStyle/>
          <a:p>
            <a:fld id="{C552B8FC-A5AD-41AD-9BF3-BD52A0C27B78}" type="slidenum">
              <a:rPr lang="en-GB" smtClean="0"/>
              <a:t>54</a:t>
            </a:fld>
            <a:endParaRPr lang="en-GB"/>
          </a:p>
        </p:txBody>
      </p:sp>
      <p:pic>
        <p:nvPicPr>
          <p:cNvPr id="9" name="Picture 5" descr="Image result for master 214 paris dauph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00" y="4105963"/>
            <a:ext cx="2271713" cy="197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mage result for paris dauph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221" y="4323487"/>
            <a:ext cx="2096690" cy="9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432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Module II </a:t>
            </a:r>
            <a:endParaRPr lang="en-GB" dirty="0"/>
          </a:p>
        </p:txBody>
      </p:sp>
      <p:sp>
        <p:nvSpPr>
          <p:cNvPr id="3" name="Content Placeholder 2"/>
          <p:cNvSpPr>
            <a:spLocks noGrp="1"/>
          </p:cNvSpPr>
          <p:nvPr>
            <p:ph idx="1"/>
          </p:nvPr>
        </p:nvSpPr>
        <p:spPr>
          <a:xfrm>
            <a:off x="628650" y="1825625"/>
            <a:ext cx="7886700" cy="4626690"/>
          </a:xfrm>
        </p:spPr>
        <p:txBody>
          <a:bodyPr>
            <a:normAutofit lnSpcReduction="10000"/>
          </a:bodyPr>
          <a:lstStyle/>
          <a:p>
            <a:pPr marL="0" indent="0">
              <a:buNone/>
            </a:pPr>
            <a:endParaRPr lang="fr-BE" dirty="0" smtClean="0"/>
          </a:p>
          <a:p>
            <a:r>
              <a:rPr lang="fr-BE" dirty="0" err="1" smtClean="0">
                <a:solidFill>
                  <a:srgbClr val="FF0000"/>
                </a:solidFill>
              </a:rPr>
              <a:t>Prohibited</a:t>
            </a:r>
            <a:r>
              <a:rPr lang="fr-BE" dirty="0" smtClean="0">
                <a:solidFill>
                  <a:srgbClr val="FF0000"/>
                </a:solidFill>
              </a:rPr>
              <a:t> collusive </a:t>
            </a:r>
            <a:r>
              <a:rPr lang="fr-BE" dirty="0" err="1" smtClean="0">
                <a:solidFill>
                  <a:srgbClr val="FF0000"/>
                </a:solidFill>
              </a:rPr>
              <a:t>behaviour</a:t>
            </a:r>
            <a:r>
              <a:rPr lang="fr-BE" dirty="0" smtClean="0">
                <a:solidFill>
                  <a:srgbClr val="FF0000"/>
                </a:solidFill>
              </a:rPr>
              <a:t>: cartels and </a:t>
            </a:r>
            <a:r>
              <a:rPr lang="fr-BE" dirty="0" err="1" smtClean="0">
                <a:solidFill>
                  <a:srgbClr val="FF0000"/>
                </a:solidFill>
              </a:rPr>
              <a:t>similar</a:t>
            </a:r>
            <a:r>
              <a:rPr lang="fr-BE" dirty="0" smtClean="0">
                <a:solidFill>
                  <a:srgbClr val="FF0000"/>
                </a:solidFill>
              </a:rPr>
              <a:t> </a:t>
            </a:r>
            <a:r>
              <a:rPr lang="fr-BE" dirty="0" err="1" smtClean="0">
                <a:solidFill>
                  <a:srgbClr val="FF0000"/>
                </a:solidFill>
              </a:rPr>
              <a:t>agreements</a:t>
            </a:r>
            <a:r>
              <a:rPr lang="fr-BE" dirty="0" smtClean="0">
                <a:solidFill>
                  <a:srgbClr val="FF0000"/>
                </a:solidFill>
              </a:rPr>
              <a:t> – article 101 TFEU</a:t>
            </a:r>
          </a:p>
          <a:p>
            <a:pPr lvl="1"/>
            <a:r>
              <a:rPr lang="fr-BE" dirty="0" smtClean="0"/>
              <a:t>Part I: </a:t>
            </a:r>
            <a:r>
              <a:rPr lang="fr-BE" dirty="0" err="1" smtClean="0"/>
              <a:t>forms</a:t>
            </a:r>
            <a:r>
              <a:rPr lang="fr-BE" dirty="0" smtClean="0"/>
              <a:t> of restrictive </a:t>
            </a:r>
            <a:r>
              <a:rPr lang="fr-BE" dirty="0" err="1" smtClean="0"/>
              <a:t>behaviour</a:t>
            </a:r>
            <a:r>
              <a:rPr lang="fr-BE" dirty="0" smtClean="0"/>
              <a:t> (</a:t>
            </a:r>
            <a:r>
              <a:rPr lang="fr-BE" dirty="0" err="1" smtClean="0"/>
              <a:t>today</a:t>
            </a:r>
            <a:r>
              <a:rPr lang="fr-BE" dirty="0" smtClean="0"/>
              <a:t>)</a:t>
            </a:r>
          </a:p>
          <a:p>
            <a:pPr lvl="2"/>
            <a:r>
              <a:rPr lang="fr-BE" dirty="0" err="1" smtClean="0"/>
              <a:t>Agreements</a:t>
            </a:r>
            <a:endParaRPr lang="fr-BE" dirty="0" smtClean="0"/>
          </a:p>
          <a:p>
            <a:pPr lvl="2"/>
            <a:r>
              <a:rPr lang="fr-BE" dirty="0" err="1" smtClean="0"/>
              <a:t>Decisions</a:t>
            </a:r>
            <a:r>
              <a:rPr lang="fr-BE" dirty="0" smtClean="0"/>
              <a:t> by associations of </a:t>
            </a:r>
            <a:r>
              <a:rPr lang="fr-BE" dirty="0" err="1" smtClean="0"/>
              <a:t>undertakings</a:t>
            </a:r>
            <a:endParaRPr lang="fr-BE" dirty="0" smtClean="0"/>
          </a:p>
          <a:p>
            <a:pPr lvl="2"/>
            <a:r>
              <a:rPr lang="fr-BE" dirty="0" err="1" smtClean="0"/>
              <a:t>Concerted</a:t>
            </a:r>
            <a:r>
              <a:rPr lang="fr-BE" dirty="0" smtClean="0"/>
              <a:t> Practices</a:t>
            </a:r>
          </a:p>
          <a:p>
            <a:pPr lvl="1"/>
            <a:r>
              <a:rPr lang="fr-BE" dirty="0" smtClean="0"/>
              <a:t>Part II: restrictions on </a:t>
            </a:r>
            <a:r>
              <a:rPr lang="fr-BE" dirty="0" err="1" smtClean="0"/>
              <a:t>competition</a:t>
            </a:r>
            <a:endParaRPr lang="fr-BE" dirty="0" smtClean="0"/>
          </a:p>
          <a:p>
            <a:pPr lvl="2"/>
            <a:r>
              <a:rPr lang="fr-BE" dirty="0" smtClean="0"/>
              <a:t>Restrictions by </a:t>
            </a:r>
            <a:r>
              <a:rPr lang="fr-BE" dirty="0" err="1" smtClean="0"/>
              <a:t>object</a:t>
            </a:r>
            <a:endParaRPr lang="fr-BE" dirty="0" smtClean="0"/>
          </a:p>
          <a:p>
            <a:pPr lvl="2"/>
            <a:r>
              <a:rPr lang="fr-BE" dirty="0" smtClean="0"/>
              <a:t>Restrictions by </a:t>
            </a:r>
            <a:r>
              <a:rPr lang="fr-BE" dirty="0" err="1" smtClean="0"/>
              <a:t>effect</a:t>
            </a:r>
            <a:endParaRPr lang="fr-BE" dirty="0" smtClean="0"/>
          </a:p>
          <a:p>
            <a:pPr lvl="2"/>
            <a:r>
              <a:rPr lang="fr-BE" dirty="0" err="1" smtClean="0"/>
              <a:t>Ancillary</a:t>
            </a:r>
            <a:r>
              <a:rPr lang="fr-BE" dirty="0" smtClean="0"/>
              <a:t> </a:t>
            </a:r>
            <a:r>
              <a:rPr lang="fr-BE" dirty="0" err="1" smtClean="0"/>
              <a:t>restraints</a:t>
            </a:r>
            <a:endParaRPr lang="fr-BE" dirty="0" smtClean="0"/>
          </a:p>
          <a:p>
            <a:pPr lvl="2"/>
            <a:r>
              <a:rPr lang="fr-BE" dirty="0" smtClean="0"/>
              <a:t>De </a:t>
            </a:r>
            <a:r>
              <a:rPr lang="fr-BE" dirty="0" err="1" smtClean="0"/>
              <a:t>Minimis</a:t>
            </a:r>
            <a:endParaRPr lang="fr-BE" dirty="0" smtClean="0"/>
          </a:p>
          <a:p>
            <a:pPr lvl="2"/>
            <a:r>
              <a:rPr lang="fr-BE" dirty="0" err="1" smtClean="0"/>
              <a:t>Voidness</a:t>
            </a:r>
            <a:r>
              <a:rPr lang="fr-BE" dirty="0" smtClean="0"/>
              <a:t> of </a:t>
            </a:r>
            <a:r>
              <a:rPr lang="fr-BE" dirty="0" err="1" smtClean="0"/>
              <a:t>agreements</a:t>
            </a:r>
            <a:r>
              <a:rPr lang="fr-BE" dirty="0" smtClean="0"/>
              <a:t> (art. 101(2)) TFEU</a:t>
            </a:r>
          </a:p>
        </p:txBody>
      </p:sp>
      <p:sp>
        <p:nvSpPr>
          <p:cNvPr id="4" name="Slide Number Placeholder 3"/>
          <p:cNvSpPr>
            <a:spLocks noGrp="1"/>
          </p:cNvSpPr>
          <p:nvPr>
            <p:ph type="sldNum" sz="quarter" idx="12"/>
          </p:nvPr>
        </p:nvSpPr>
        <p:spPr/>
        <p:txBody>
          <a:bodyPr/>
          <a:lstStyle/>
          <a:p>
            <a:fld id="{FCE3F7DD-B4CC-4690-B82D-A6AA7FDEB090}" type="slidenum">
              <a:rPr lang="en-GB" smtClean="0"/>
              <a:t>55</a:t>
            </a:fld>
            <a:endParaRPr lang="en-GB"/>
          </a:p>
        </p:txBody>
      </p:sp>
    </p:spTree>
    <p:extLst>
      <p:ext uri="{BB962C8B-B14F-4D97-AF65-F5344CB8AC3E}">
        <p14:creationId xmlns:p14="http://schemas.microsoft.com/office/powerpoint/2010/main" val="91892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Module II </a:t>
            </a:r>
            <a:endParaRPr lang="en-GB" dirty="0"/>
          </a:p>
        </p:txBody>
      </p:sp>
      <p:sp>
        <p:nvSpPr>
          <p:cNvPr id="3" name="Content Placeholder 2"/>
          <p:cNvSpPr>
            <a:spLocks noGrp="1"/>
          </p:cNvSpPr>
          <p:nvPr>
            <p:ph idx="1"/>
          </p:nvPr>
        </p:nvSpPr>
        <p:spPr>
          <a:xfrm>
            <a:off x="628650" y="1825624"/>
            <a:ext cx="7886700" cy="5032375"/>
          </a:xfrm>
        </p:spPr>
        <p:txBody>
          <a:bodyPr>
            <a:normAutofit fontScale="92500" lnSpcReduction="10000"/>
          </a:bodyPr>
          <a:lstStyle/>
          <a:p>
            <a:pPr marL="0" indent="0">
              <a:buNone/>
            </a:pPr>
            <a:endParaRPr lang="fr-BE" dirty="0" smtClean="0"/>
          </a:p>
          <a:p>
            <a:r>
              <a:rPr lang="fr-BE" dirty="0" err="1" smtClean="0">
                <a:solidFill>
                  <a:srgbClr val="FF0000"/>
                </a:solidFill>
              </a:rPr>
              <a:t>Prohibited</a:t>
            </a:r>
            <a:r>
              <a:rPr lang="fr-BE" dirty="0" smtClean="0">
                <a:solidFill>
                  <a:srgbClr val="FF0000"/>
                </a:solidFill>
              </a:rPr>
              <a:t> collusive </a:t>
            </a:r>
            <a:r>
              <a:rPr lang="fr-BE" dirty="0" err="1" smtClean="0">
                <a:solidFill>
                  <a:srgbClr val="FF0000"/>
                </a:solidFill>
              </a:rPr>
              <a:t>behaviour</a:t>
            </a:r>
            <a:r>
              <a:rPr lang="fr-BE" dirty="0" smtClean="0">
                <a:solidFill>
                  <a:srgbClr val="FF0000"/>
                </a:solidFill>
              </a:rPr>
              <a:t>: cartels and </a:t>
            </a:r>
            <a:r>
              <a:rPr lang="fr-BE" dirty="0" err="1" smtClean="0">
                <a:solidFill>
                  <a:srgbClr val="FF0000"/>
                </a:solidFill>
              </a:rPr>
              <a:t>similar</a:t>
            </a:r>
            <a:r>
              <a:rPr lang="fr-BE" dirty="0" smtClean="0">
                <a:solidFill>
                  <a:srgbClr val="FF0000"/>
                </a:solidFill>
              </a:rPr>
              <a:t> </a:t>
            </a:r>
            <a:r>
              <a:rPr lang="fr-BE" dirty="0" err="1" smtClean="0">
                <a:solidFill>
                  <a:srgbClr val="FF0000"/>
                </a:solidFill>
              </a:rPr>
              <a:t>agreements</a:t>
            </a:r>
            <a:r>
              <a:rPr lang="fr-BE" dirty="0" smtClean="0">
                <a:solidFill>
                  <a:srgbClr val="FF0000"/>
                </a:solidFill>
              </a:rPr>
              <a:t> – article 101 TFEU</a:t>
            </a:r>
          </a:p>
          <a:p>
            <a:pPr lvl="1"/>
            <a:r>
              <a:rPr lang="fr-BE" dirty="0" smtClean="0"/>
              <a:t>Part III: exceptions and exemptions (</a:t>
            </a:r>
            <a:r>
              <a:rPr lang="fr-BE" dirty="0" err="1" smtClean="0"/>
              <a:t>tomorrow</a:t>
            </a:r>
            <a:r>
              <a:rPr lang="fr-BE" dirty="0" smtClean="0"/>
              <a:t>)</a:t>
            </a:r>
          </a:p>
          <a:p>
            <a:pPr lvl="2"/>
            <a:r>
              <a:rPr lang="fr-BE" dirty="0" smtClean="0"/>
              <a:t>Block exemption </a:t>
            </a:r>
            <a:r>
              <a:rPr lang="fr-BE" dirty="0" err="1" smtClean="0"/>
              <a:t>regulations</a:t>
            </a:r>
            <a:r>
              <a:rPr lang="fr-BE" dirty="0" smtClean="0"/>
              <a:t> (exemptions par catégorie)</a:t>
            </a:r>
          </a:p>
          <a:p>
            <a:pPr lvl="2"/>
            <a:r>
              <a:rPr lang="fr-BE" dirty="0" err="1" smtClean="0"/>
              <a:t>Individual</a:t>
            </a:r>
            <a:r>
              <a:rPr lang="fr-BE" dirty="0" smtClean="0"/>
              <a:t> exceptions (art. 101(3) TFEU)</a:t>
            </a:r>
          </a:p>
          <a:p>
            <a:pPr lvl="1"/>
            <a:r>
              <a:rPr lang="fr-BE" dirty="0" smtClean="0"/>
              <a:t>Part IV: </a:t>
            </a:r>
            <a:r>
              <a:rPr lang="fr-BE" dirty="0" err="1" smtClean="0"/>
              <a:t>enforcement</a:t>
            </a:r>
            <a:r>
              <a:rPr lang="fr-BE" dirty="0" smtClean="0"/>
              <a:t> of article 101 TFEU (and 102 TFEU) (</a:t>
            </a:r>
            <a:r>
              <a:rPr lang="fr-BE" dirty="0" err="1" smtClean="0"/>
              <a:t>tomorrow</a:t>
            </a:r>
            <a:r>
              <a:rPr lang="fr-BE" dirty="0" smtClean="0"/>
              <a:t> + </a:t>
            </a:r>
            <a:r>
              <a:rPr lang="fr-BE" dirty="0" err="1" smtClean="0"/>
              <a:t>Wednesday</a:t>
            </a:r>
            <a:r>
              <a:rPr lang="fr-BE" dirty="0" smtClean="0"/>
              <a:t>)</a:t>
            </a:r>
          </a:p>
          <a:p>
            <a:pPr lvl="2"/>
            <a:r>
              <a:rPr lang="fr-BE" dirty="0" smtClean="0"/>
              <a:t>Public </a:t>
            </a:r>
            <a:r>
              <a:rPr lang="fr-BE" dirty="0" err="1" smtClean="0"/>
              <a:t>enforcement</a:t>
            </a:r>
            <a:r>
              <a:rPr lang="fr-BE" dirty="0" smtClean="0"/>
              <a:t>: Commission and </a:t>
            </a:r>
            <a:r>
              <a:rPr lang="fr-BE" dirty="0" err="1" smtClean="0"/>
              <a:t>NCAs</a:t>
            </a:r>
            <a:endParaRPr lang="fr-BE" dirty="0" smtClean="0"/>
          </a:p>
          <a:p>
            <a:pPr lvl="3"/>
            <a:r>
              <a:rPr lang="fr-BE" dirty="0" smtClean="0"/>
              <a:t>Initiation of cases</a:t>
            </a:r>
          </a:p>
          <a:p>
            <a:pPr lvl="3"/>
            <a:r>
              <a:rPr lang="fr-BE" dirty="0" smtClean="0"/>
              <a:t>Inspections and </a:t>
            </a:r>
            <a:r>
              <a:rPr lang="fr-BE" dirty="0" err="1" smtClean="0"/>
              <a:t>procedures</a:t>
            </a:r>
            <a:endParaRPr lang="fr-BE" dirty="0" smtClean="0"/>
          </a:p>
          <a:p>
            <a:pPr lvl="3"/>
            <a:r>
              <a:rPr lang="fr-BE" dirty="0" err="1" smtClean="0"/>
              <a:t>Leniency</a:t>
            </a:r>
            <a:endParaRPr lang="fr-BE" dirty="0" smtClean="0"/>
          </a:p>
          <a:p>
            <a:pPr lvl="3"/>
            <a:r>
              <a:rPr lang="fr-BE" dirty="0" err="1" smtClean="0"/>
              <a:t>Infringement</a:t>
            </a:r>
            <a:r>
              <a:rPr lang="fr-BE" dirty="0" smtClean="0"/>
              <a:t> </a:t>
            </a:r>
            <a:r>
              <a:rPr lang="fr-BE" dirty="0" err="1" smtClean="0"/>
              <a:t>decisions</a:t>
            </a:r>
            <a:endParaRPr lang="fr-BE" dirty="0" smtClean="0"/>
          </a:p>
          <a:p>
            <a:pPr lvl="3"/>
            <a:r>
              <a:rPr lang="fr-BE" dirty="0" err="1" smtClean="0"/>
              <a:t>Judicial</a:t>
            </a:r>
            <a:r>
              <a:rPr lang="fr-BE" dirty="0" smtClean="0"/>
              <a:t> </a:t>
            </a:r>
            <a:r>
              <a:rPr lang="fr-BE" dirty="0" err="1" smtClean="0"/>
              <a:t>review</a:t>
            </a:r>
            <a:endParaRPr lang="fr-BE" dirty="0" smtClean="0"/>
          </a:p>
          <a:p>
            <a:pPr lvl="2"/>
            <a:r>
              <a:rPr lang="fr-BE" dirty="0" err="1" smtClean="0"/>
              <a:t>Private</a:t>
            </a:r>
            <a:r>
              <a:rPr lang="fr-BE" dirty="0" smtClean="0"/>
              <a:t> </a:t>
            </a:r>
            <a:r>
              <a:rPr lang="fr-BE" dirty="0" err="1" smtClean="0"/>
              <a:t>enforcement</a:t>
            </a:r>
            <a:r>
              <a:rPr lang="fr-BE" dirty="0" smtClean="0"/>
              <a:t>: actions for damages</a:t>
            </a:r>
          </a:p>
          <a:p>
            <a:pPr lvl="3"/>
            <a:r>
              <a:rPr lang="fr-BE" dirty="0" smtClean="0"/>
              <a:t>Directive 2014/104</a:t>
            </a:r>
          </a:p>
        </p:txBody>
      </p:sp>
      <p:sp>
        <p:nvSpPr>
          <p:cNvPr id="4" name="Slide Number Placeholder 3"/>
          <p:cNvSpPr>
            <a:spLocks noGrp="1"/>
          </p:cNvSpPr>
          <p:nvPr>
            <p:ph type="sldNum" sz="quarter" idx="12"/>
          </p:nvPr>
        </p:nvSpPr>
        <p:spPr/>
        <p:txBody>
          <a:bodyPr/>
          <a:lstStyle/>
          <a:p>
            <a:fld id="{FCE3F7DD-B4CC-4690-B82D-A6AA7FDEB090}" type="slidenum">
              <a:rPr lang="en-GB" smtClean="0"/>
              <a:t>56</a:t>
            </a:fld>
            <a:endParaRPr lang="en-GB"/>
          </a:p>
        </p:txBody>
      </p:sp>
    </p:spTree>
    <p:extLst>
      <p:ext uri="{BB962C8B-B14F-4D97-AF65-F5344CB8AC3E}">
        <p14:creationId xmlns:p14="http://schemas.microsoft.com/office/powerpoint/2010/main" val="2806723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Module II – part I</a:t>
            </a:r>
            <a:endParaRPr lang="en-GB" dirty="0"/>
          </a:p>
        </p:txBody>
      </p:sp>
      <p:sp>
        <p:nvSpPr>
          <p:cNvPr id="3" name="Subtitle 2"/>
          <p:cNvSpPr>
            <a:spLocks noGrp="1"/>
          </p:cNvSpPr>
          <p:nvPr>
            <p:ph type="subTitle" idx="1"/>
          </p:nvPr>
        </p:nvSpPr>
        <p:spPr/>
        <p:txBody>
          <a:bodyPr/>
          <a:lstStyle/>
          <a:p>
            <a:endParaRPr lang="fr-BE" dirty="0" smtClean="0"/>
          </a:p>
          <a:p>
            <a:r>
              <a:rPr lang="fr-BE" dirty="0" smtClean="0"/>
              <a:t>Article 101 TFEU</a:t>
            </a:r>
          </a:p>
          <a:p>
            <a:r>
              <a:rPr lang="fr-BE" dirty="0" err="1" smtClean="0"/>
              <a:t>Forms</a:t>
            </a:r>
            <a:r>
              <a:rPr lang="fr-BE" dirty="0" smtClean="0"/>
              <a:t> of restrictive </a:t>
            </a:r>
            <a:r>
              <a:rPr lang="fr-BE" dirty="0" err="1" smtClean="0"/>
              <a:t>behaviour</a:t>
            </a:r>
            <a:endParaRPr lang="en-GB" dirty="0"/>
          </a:p>
        </p:txBody>
      </p:sp>
      <p:sp>
        <p:nvSpPr>
          <p:cNvPr id="4" name="Slide Number Placeholder 3"/>
          <p:cNvSpPr>
            <a:spLocks noGrp="1"/>
          </p:cNvSpPr>
          <p:nvPr>
            <p:ph type="sldNum" sz="quarter" idx="12"/>
          </p:nvPr>
        </p:nvSpPr>
        <p:spPr/>
        <p:txBody>
          <a:bodyPr/>
          <a:lstStyle/>
          <a:p>
            <a:fld id="{FCE3F7DD-B4CC-4690-B82D-A6AA7FDEB090}" type="slidenum">
              <a:rPr lang="en-GB" smtClean="0"/>
              <a:t>57</a:t>
            </a:fld>
            <a:endParaRPr lang="en-GB"/>
          </a:p>
        </p:txBody>
      </p:sp>
    </p:spTree>
    <p:extLst>
      <p:ext uri="{BB962C8B-B14F-4D97-AF65-F5344CB8AC3E}">
        <p14:creationId xmlns:p14="http://schemas.microsoft.com/office/powerpoint/2010/main" val="947452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nl-NL" altLang="en-US" smtClean="0"/>
              <a:t>Article 101(1) TFEU</a:t>
            </a:r>
          </a:p>
        </p:txBody>
      </p:sp>
      <p:sp>
        <p:nvSpPr>
          <p:cNvPr id="29699" name="Content Placeholder 2"/>
          <p:cNvSpPr>
            <a:spLocks noGrp="1"/>
          </p:cNvSpPr>
          <p:nvPr>
            <p:ph idx="1"/>
          </p:nvPr>
        </p:nvSpPr>
        <p:spPr/>
        <p:txBody>
          <a:bodyPr/>
          <a:lstStyle/>
          <a:p>
            <a:pPr eaLnBrk="1" hangingPunct="1"/>
            <a:r>
              <a:rPr lang="nl-NL" altLang="en-US" i="1" smtClean="0"/>
              <a:t>1. The following shall be prohibited as incompatible with the internal market: all </a:t>
            </a:r>
            <a:r>
              <a:rPr lang="nl-NL" altLang="en-US" b="1" i="1" smtClean="0"/>
              <a:t>agreements between </a:t>
            </a:r>
            <a:r>
              <a:rPr lang="nl-NL" altLang="en-US" b="1" i="1" u="sng" smtClean="0"/>
              <a:t>undertakings</a:t>
            </a:r>
            <a:r>
              <a:rPr lang="nl-NL" altLang="en-US" b="1" i="1" smtClean="0"/>
              <a:t>, decisions by associations of undertakings and concerted practices</a:t>
            </a:r>
            <a:r>
              <a:rPr lang="nl-NL" altLang="en-US" i="1" smtClean="0"/>
              <a:t> which may </a:t>
            </a:r>
            <a:r>
              <a:rPr lang="nl-NL" altLang="en-US" i="1" u="sng" smtClean="0"/>
              <a:t>affect trade between Member States</a:t>
            </a:r>
            <a:r>
              <a:rPr lang="nl-NL" altLang="en-US" i="1" smtClean="0"/>
              <a:t> and which </a:t>
            </a:r>
            <a:r>
              <a:rPr lang="nl-NL" altLang="en-US" b="1" i="1" smtClean="0"/>
              <a:t>have as their object or effect</a:t>
            </a:r>
            <a:r>
              <a:rPr lang="nl-NL" altLang="en-US" i="1" smtClean="0"/>
              <a:t> </a:t>
            </a:r>
            <a:r>
              <a:rPr lang="nl-NL" altLang="en-US" b="1" i="1" smtClean="0"/>
              <a:t>the</a:t>
            </a:r>
            <a:r>
              <a:rPr lang="nl-NL" altLang="en-US" i="1" smtClean="0"/>
              <a:t> </a:t>
            </a:r>
            <a:r>
              <a:rPr lang="nl-NL" altLang="en-US" b="1" i="1" smtClean="0"/>
              <a:t>prevention, restriction or distortion</a:t>
            </a:r>
            <a:r>
              <a:rPr lang="nl-NL" altLang="en-US" i="1" smtClean="0"/>
              <a:t> </a:t>
            </a:r>
            <a:r>
              <a:rPr lang="nl-NL" altLang="en-US" b="1" i="1" smtClean="0"/>
              <a:t>of</a:t>
            </a:r>
            <a:r>
              <a:rPr lang="nl-NL" altLang="en-US" i="1" smtClean="0"/>
              <a:t> </a:t>
            </a:r>
            <a:r>
              <a:rPr lang="nl-NL" altLang="en-US" b="1" i="1" smtClean="0"/>
              <a:t>competition </a:t>
            </a:r>
            <a:r>
              <a:rPr lang="nl-NL" altLang="en-US" b="1" i="1" u="sng" smtClean="0"/>
              <a:t>within the internal market</a:t>
            </a:r>
            <a:r>
              <a:rPr lang="nl-NL" altLang="en-US" i="1" smtClean="0"/>
              <a:t>, </a:t>
            </a:r>
            <a:endParaRPr lang="nl-NL" altLang="en-US" smtClean="0"/>
          </a:p>
        </p:txBody>
      </p:sp>
      <p:sp>
        <p:nvSpPr>
          <p:cNvPr id="2" name="Slide Number Placeholder 1"/>
          <p:cNvSpPr>
            <a:spLocks noGrp="1"/>
          </p:cNvSpPr>
          <p:nvPr>
            <p:ph type="sldNum" sz="quarter" idx="12"/>
          </p:nvPr>
        </p:nvSpPr>
        <p:spPr/>
        <p:txBody>
          <a:bodyPr/>
          <a:lstStyle/>
          <a:p>
            <a:fld id="{FCE3F7DD-B4CC-4690-B82D-A6AA7FDEB090}" type="slidenum">
              <a:rPr lang="en-GB" smtClean="0"/>
              <a:t>58</a:t>
            </a:fld>
            <a:endParaRPr lang="en-GB"/>
          </a:p>
        </p:txBody>
      </p:sp>
    </p:spTree>
    <p:extLst>
      <p:ext uri="{BB962C8B-B14F-4D97-AF65-F5344CB8AC3E}">
        <p14:creationId xmlns:p14="http://schemas.microsoft.com/office/powerpoint/2010/main" val="1496446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nl-NL" altLang="en-US" smtClean="0"/>
              <a:t>Article 101(1) TFEU</a:t>
            </a:r>
          </a:p>
        </p:txBody>
      </p:sp>
      <p:sp>
        <p:nvSpPr>
          <p:cNvPr id="3" name="Content Placeholder 2"/>
          <p:cNvSpPr>
            <a:spLocks noGrp="1"/>
          </p:cNvSpPr>
          <p:nvPr>
            <p:ph idx="1"/>
          </p:nvPr>
        </p:nvSpPr>
        <p:spPr/>
        <p:txBody>
          <a:bodyPr/>
          <a:lstStyle/>
          <a:p>
            <a:pPr eaLnBrk="1" hangingPunct="1"/>
            <a:r>
              <a:rPr lang="nl-NL" altLang="en-US" sz="1800" i="1"/>
              <a:t>and in particular those which:</a:t>
            </a:r>
            <a:endParaRPr lang="nl-NL" altLang="en-US" sz="1800"/>
          </a:p>
          <a:p>
            <a:pPr eaLnBrk="1" hangingPunct="1"/>
            <a:r>
              <a:rPr lang="nl-NL" altLang="en-US" sz="1800" i="1"/>
              <a:t>(a) directly or indirectly fix purchase or selling prices or any other trading conditions;</a:t>
            </a:r>
            <a:endParaRPr lang="nl-NL" altLang="en-US" sz="1800"/>
          </a:p>
          <a:p>
            <a:pPr eaLnBrk="1" hangingPunct="1"/>
            <a:r>
              <a:rPr lang="nl-NL" altLang="en-US" sz="1800" i="1"/>
              <a:t>(b) limit or control production, markets, technical development, or investment;</a:t>
            </a:r>
            <a:endParaRPr lang="nl-NL" altLang="en-US" sz="1800"/>
          </a:p>
          <a:p>
            <a:pPr eaLnBrk="1" hangingPunct="1"/>
            <a:r>
              <a:rPr lang="nl-NL" altLang="en-US" sz="1800" i="1"/>
              <a:t>(c) share markets or sources of supply;</a:t>
            </a:r>
            <a:endParaRPr lang="nl-NL" altLang="en-US" sz="1800"/>
          </a:p>
          <a:p>
            <a:pPr eaLnBrk="1" hangingPunct="1"/>
            <a:r>
              <a:rPr lang="nl-NL" altLang="en-US" sz="1800" i="1"/>
              <a:t>(d) apply dissimilar conditions to equivalent transactions with other trading parties, thereby placing them at a competitive disadvantage;</a:t>
            </a:r>
            <a:endParaRPr lang="nl-NL" altLang="en-US" sz="1800"/>
          </a:p>
          <a:p>
            <a:pPr eaLnBrk="1" hangingPunct="1"/>
            <a:r>
              <a:rPr lang="nl-NL" altLang="en-US" sz="1800" i="1"/>
              <a:t>(e) make the conclusion of contracts subject to acceptance by the other parties of supplementary obligations which, by their nature or according to commercial usage, have no connection with the subject of such contracts.</a:t>
            </a:r>
            <a:r>
              <a:rPr lang="nl-NL" altLang="en-US" i="1" smtClean="0"/>
              <a:t> </a:t>
            </a:r>
            <a:endParaRPr lang="nl-NL" altLang="en-US" smtClean="0"/>
          </a:p>
          <a:p>
            <a:pPr eaLnBrk="1" hangingPunct="1"/>
            <a:endParaRPr lang="nl-NL" altLang="en-US" smtClean="0"/>
          </a:p>
        </p:txBody>
      </p:sp>
      <p:sp>
        <p:nvSpPr>
          <p:cNvPr id="2" name="Slide Number Placeholder 1"/>
          <p:cNvSpPr>
            <a:spLocks noGrp="1"/>
          </p:cNvSpPr>
          <p:nvPr>
            <p:ph type="sldNum" sz="quarter" idx="12"/>
          </p:nvPr>
        </p:nvSpPr>
        <p:spPr/>
        <p:txBody>
          <a:bodyPr/>
          <a:lstStyle/>
          <a:p>
            <a:fld id="{FCE3F7DD-B4CC-4690-B82D-A6AA7FDEB090}" type="slidenum">
              <a:rPr lang="en-GB" smtClean="0"/>
              <a:t>59</a:t>
            </a:fld>
            <a:endParaRPr lang="en-GB"/>
          </a:p>
        </p:txBody>
      </p:sp>
    </p:spTree>
    <p:extLst>
      <p:ext uri="{BB962C8B-B14F-4D97-AF65-F5344CB8AC3E}">
        <p14:creationId xmlns:p14="http://schemas.microsoft.com/office/powerpoint/2010/main" val="455981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Practicalities</a:t>
            </a:r>
            <a:endParaRPr lang="en-GB" dirty="0"/>
          </a:p>
        </p:txBody>
      </p:sp>
      <p:sp>
        <p:nvSpPr>
          <p:cNvPr id="3" name="Content Placeholder 2"/>
          <p:cNvSpPr>
            <a:spLocks noGrp="1"/>
          </p:cNvSpPr>
          <p:nvPr>
            <p:ph idx="1"/>
          </p:nvPr>
        </p:nvSpPr>
        <p:spPr/>
        <p:txBody>
          <a:bodyPr/>
          <a:lstStyle/>
          <a:p>
            <a:r>
              <a:rPr lang="fr-BE" dirty="0" err="1" smtClean="0"/>
              <a:t>Study</a:t>
            </a:r>
            <a:r>
              <a:rPr lang="fr-BE" dirty="0" smtClean="0"/>
              <a:t> </a:t>
            </a:r>
            <a:r>
              <a:rPr lang="fr-BE" dirty="0" err="1" smtClean="0"/>
              <a:t>materials</a:t>
            </a:r>
            <a:r>
              <a:rPr lang="fr-BE" dirty="0" smtClean="0"/>
              <a:t>:</a:t>
            </a:r>
          </a:p>
          <a:p>
            <a:pPr lvl="1"/>
            <a:r>
              <a:rPr lang="fr-BE" dirty="0" smtClean="0"/>
              <a:t>Course </a:t>
            </a:r>
            <a:r>
              <a:rPr lang="fr-BE" dirty="0" err="1" smtClean="0"/>
              <a:t>powerpoint</a:t>
            </a:r>
            <a:r>
              <a:rPr lang="fr-BE" dirty="0" smtClean="0"/>
              <a:t> slides</a:t>
            </a:r>
          </a:p>
          <a:p>
            <a:pPr lvl="1"/>
            <a:r>
              <a:rPr lang="fr-BE" dirty="0" smtClean="0"/>
              <a:t>Cases and </a:t>
            </a:r>
            <a:r>
              <a:rPr lang="fr-BE" dirty="0" err="1" smtClean="0"/>
              <a:t>materials</a:t>
            </a:r>
            <a:endParaRPr lang="fr-BE" dirty="0" smtClean="0"/>
          </a:p>
          <a:p>
            <a:pPr lvl="1"/>
            <a:r>
              <a:rPr lang="fr-BE" dirty="0" smtClean="0"/>
              <a:t>Course </a:t>
            </a:r>
            <a:r>
              <a:rPr lang="fr-BE" dirty="0" err="1" smtClean="0"/>
              <a:t>outline</a:t>
            </a:r>
            <a:endParaRPr lang="en-GB" dirty="0" smtClean="0"/>
          </a:p>
          <a:p>
            <a:pPr lvl="1"/>
            <a:endParaRPr lang="fr-BE" dirty="0"/>
          </a:p>
          <a:p>
            <a:pPr lvl="1"/>
            <a:endParaRPr lang="fr-BE" dirty="0" smtClean="0"/>
          </a:p>
          <a:p>
            <a:pPr marL="457200" lvl="1" indent="0" algn="ctr">
              <a:buNone/>
            </a:pPr>
            <a:r>
              <a:rPr lang="fr-BE" dirty="0">
                <a:hlinkClick r:id="rId2"/>
              </a:rPr>
              <a:t>p</a:t>
            </a:r>
            <a:r>
              <a:rPr lang="fr-BE" dirty="0" smtClean="0">
                <a:hlinkClick r:id="rId2"/>
              </a:rPr>
              <a:t>ieter.vancleynenbreugel@uliege.be</a:t>
            </a:r>
            <a:r>
              <a:rPr lang="fr-BE" dirty="0" smtClean="0"/>
              <a:t> </a:t>
            </a:r>
          </a:p>
        </p:txBody>
      </p:sp>
      <p:sp>
        <p:nvSpPr>
          <p:cNvPr id="4" name="Slide Number Placeholder 3"/>
          <p:cNvSpPr>
            <a:spLocks noGrp="1"/>
          </p:cNvSpPr>
          <p:nvPr>
            <p:ph type="sldNum" sz="quarter" idx="12"/>
          </p:nvPr>
        </p:nvSpPr>
        <p:spPr/>
        <p:txBody>
          <a:bodyPr/>
          <a:lstStyle/>
          <a:p>
            <a:fld id="{C552B8FC-A5AD-41AD-9BF3-BD52A0C27B78}" type="slidenum">
              <a:rPr lang="en-GB" smtClean="0"/>
              <a:t>6</a:t>
            </a:fld>
            <a:endParaRPr lang="en-GB"/>
          </a:p>
        </p:txBody>
      </p:sp>
    </p:spTree>
    <p:extLst>
      <p:ext uri="{BB962C8B-B14F-4D97-AF65-F5344CB8AC3E}">
        <p14:creationId xmlns:p14="http://schemas.microsoft.com/office/powerpoint/2010/main" val="23005245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nl-NL" altLang="en-US" smtClean="0"/>
              <a:t>Article 101(2) TFEU</a:t>
            </a:r>
          </a:p>
        </p:txBody>
      </p:sp>
      <p:sp>
        <p:nvSpPr>
          <p:cNvPr id="31747" name="Content Placeholder 2"/>
          <p:cNvSpPr>
            <a:spLocks noGrp="1"/>
          </p:cNvSpPr>
          <p:nvPr>
            <p:ph idx="1"/>
          </p:nvPr>
        </p:nvSpPr>
        <p:spPr/>
        <p:txBody>
          <a:bodyPr/>
          <a:lstStyle/>
          <a:p>
            <a:pPr eaLnBrk="1" hangingPunct="1"/>
            <a:r>
              <a:rPr lang="nl-NL" altLang="en-US" i="1" smtClean="0"/>
              <a:t>2. Any agreements or decisions prohibited pursuant to this Article shall be automatically void.</a:t>
            </a:r>
            <a:endParaRPr lang="nl-NL" altLang="en-US" smtClean="0"/>
          </a:p>
          <a:p>
            <a:pPr eaLnBrk="1" hangingPunct="1"/>
            <a:endParaRPr lang="nl-NL" altLang="en-US" smtClean="0"/>
          </a:p>
        </p:txBody>
      </p:sp>
      <p:sp>
        <p:nvSpPr>
          <p:cNvPr id="2" name="Slide Number Placeholder 1"/>
          <p:cNvSpPr>
            <a:spLocks noGrp="1"/>
          </p:cNvSpPr>
          <p:nvPr>
            <p:ph type="sldNum" sz="quarter" idx="12"/>
          </p:nvPr>
        </p:nvSpPr>
        <p:spPr/>
        <p:txBody>
          <a:bodyPr/>
          <a:lstStyle/>
          <a:p>
            <a:fld id="{FCE3F7DD-B4CC-4690-B82D-A6AA7FDEB090}" type="slidenum">
              <a:rPr lang="en-GB" smtClean="0"/>
              <a:t>60</a:t>
            </a:fld>
            <a:endParaRPr lang="en-GB"/>
          </a:p>
        </p:txBody>
      </p:sp>
    </p:spTree>
    <p:extLst>
      <p:ext uri="{BB962C8B-B14F-4D97-AF65-F5344CB8AC3E}">
        <p14:creationId xmlns:p14="http://schemas.microsoft.com/office/powerpoint/2010/main" val="3346019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nl-NL" altLang="en-US" smtClean="0"/>
              <a:t>Article 101(3) TFEU</a:t>
            </a:r>
          </a:p>
        </p:txBody>
      </p:sp>
      <p:sp>
        <p:nvSpPr>
          <p:cNvPr id="32771" name="Content Placeholder 2"/>
          <p:cNvSpPr>
            <a:spLocks noGrp="1"/>
          </p:cNvSpPr>
          <p:nvPr>
            <p:ph idx="1"/>
          </p:nvPr>
        </p:nvSpPr>
        <p:spPr/>
        <p:txBody>
          <a:bodyPr/>
          <a:lstStyle/>
          <a:p>
            <a:pPr eaLnBrk="1" hangingPunct="1"/>
            <a:r>
              <a:rPr lang="nl-NL" altLang="en-US" sz="1650" i="1"/>
              <a:t>3. The provisions of paragraph 1 may, however, be declared inapplicable in the case of:</a:t>
            </a:r>
            <a:endParaRPr lang="nl-NL" altLang="en-US" sz="1650"/>
          </a:p>
          <a:p>
            <a:pPr eaLnBrk="1" hangingPunct="1"/>
            <a:r>
              <a:rPr lang="nl-NL" altLang="en-US" sz="1650" i="1"/>
              <a:t>— any agreement or category of agreements between undertakings,</a:t>
            </a:r>
            <a:endParaRPr lang="nl-NL" altLang="en-US" sz="1650"/>
          </a:p>
          <a:p>
            <a:pPr eaLnBrk="1" hangingPunct="1"/>
            <a:r>
              <a:rPr lang="nl-NL" altLang="en-US" sz="1650" i="1"/>
              <a:t>— any decision or category of decisions by associations of undertakings,</a:t>
            </a:r>
            <a:endParaRPr lang="nl-NL" altLang="en-US" sz="1650"/>
          </a:p>
          <a:p>
            <a:pPr eaLnBrk="1" hangingPunct="1"/>
            <a:r>
              <a:rPr lang="nl-NL" altLang="en-US" sz="1650" i="1"/>
              <a:t>— any concerted practice or category of concerted practices, which contributes to improving the production or distribution of goods or to promoting technical or economic progress, while allowing consumers a fair share of the resulting benefit, and which does not:</a:t>
            </a:r>
            <a:endParaRPr lang="nl-NL" altLang="en-US" sz="1650"/>
          </a:p>
          <a:p>
            <a:pPr eaLnBrk="1" hangingPunct="1"/>
            <a:r>
              <a:rPr lang="nl-NL" altLang="en-US" sz="1650" i="1"/>
              <a:t>(a) impose on the undertakings concerned restrictions which are not indispensable to the attainment of these objectives;</a:t>
            </a:r>
            <a:endParaRPr lang="nl-NL" altLang="en-US" sz="1650"/>
          </a:p>
          <a:p>
            <a:pPr eaLnBrk="1" hangingPunct="1"/>
            <a:r>
              <a:rPr lang="nl-NL" altLang="en-US" sz="1650" i="1"/>
              <a:t>(b) afford such undertakings the possibility of eliminating competition in respect of a substantial part of the products in question.</a:t>
            </a:r>
            <a:endParaRPr lang="nl-NL" altLang="en-US" sz="1650"/>
          </a:p>
          <a:p>
            <a:pPr eaLnBrk="1" hangingPunct="1"/>
            <a:endParaRPr lang="nl-NL" altLang="en-US" smtClean="0"/>
          </a:p>
        </p:txBody>
      </p:sp>
      <p:sp>
        <p:nvSpPr>
          <p:cNvPr id="2" name="Slide Number Placeholder 1"/>
          <p:cNvSpPr>
            <a:spLocks noGrp="1"/>
          </p:cNvSpPr>
          <p:nvPr>
            <p:ph type="sldNum" sz="quarter" idx="12"/>
          </p:nvPr>
        </p:nvSpPr>
        <p:spPr/>
        <p:txBody>
          <a:bodyPr/>
          <a:lstStyle/>
          <a:p>
            <a:fld id="{FCE3F7DD-B4CC-4690-B82D-A6AA7FDEB090}" type="slidenum">
              <a:rPr lang="en-GB" smtClean="0"/>
              <a:t>61</a:t>
            </a:fld>
            <a:endParaRPr lang="en-GB"/>
          </a:p>
        </p:txBody>
      </p:sp>
    </p:spTree>
    <p:extLst>
      <p:ext uri="{BB962C8B-B14F-4D97-AF65-F5344CB8AC3E}">
        <p14:creationId xmlns:p14="http://schemas.microsoft.com/office/powerpoint/2010/main" val="15147304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National pendant: art. L.420-1 Code de commerce</a:t>
            </a:r>
            <a:endParaRPr lang="en-GB" dirty="0"/>
          </a:p>
        </p:txBody>
      </p:sp>
      <p:sp>
        <p:nvSpPr>
          <p:cNvPr id="3" name="Content Placeholder 2"/>
          <p:cNvSpPr>
            <a:spLocks noGrp="1"/>
          </p:cNvSpPr>
          <p:nvPr>
            <p:ph idx="1"/>
          </p:nvPr>
        </p:nvSpPr>
        <p:spPr/>
        <p:txBody>
          <a:bodyPr>
            <a:normAutofit fontScale="92500" lnSpcReduction="20000"/>
          </a:bodyPr>
          <a:lstStyle/>
          <a:p>
            <a:r>
              <a:rPr lang="fr-FR" dirty="0" smtClean="0"/>
              <a:t>Sont prohibées même par l'intermédiaire direct ou indirect d'une société du groupe implantée hors de France, lorsqu'elles ont pour objet ou peuvent avoir pour effet d'empêcher, de restreindre ou de fausser le jeu de la concurrence sur un marché, les actions concertées, conventions, ententes expresses ou tacites ou coalitions, notamment lorsqu'elles tendent à :</a:t>
            </a:r>
          </a:p>
          <a:p>
            <a:pPr lvl="1"/>
            <a:r>
              <a:rPr lang="fr-FR" dirty="0" smtClean="0"/>
              <a:t>1° Limiter l'accès au marché ou le libre exercice de la concurrence par d'autres entreprises ;</a:t>
            </a:r>
          </a:p>
          <a:p>
            <a:pPr lvl="1"/>
            <a:r>
              <a:rPr lang="fr-FR" dirty="0" smtClean="0"/>
              <a:t>2° Faire obstacle à la fixation des prix par le libre jeu du marché en favorisant artificiellement leur hausse ou leur baisse ;</a:t>
            </a:r>
          </a:p>
          <a:p>
            <a:pPr lvl="1"/>
            <a:r>
              <a:rPr lang="fr-FR" dirty="0" smtClean="0"/>
              <a:t>3° Limiter ou contrôler la production, les débouchés, les investissements ou le progrès technique ;</a:t>
            </a:r>
          </a:p>
          <a:p>
            <a:pPr lvl="1"/>
            <a:r>
              <a:rPr lang="fr-FR" dirty="0" smtClean="0"/>
              <a:t>4° Répartir les marchés ou les sources d'approvisionnement.</a:t>
            </a:r>
          </a:p>
          <a:p>
            <a:endParaRPr lang="en-GB" dirty="0"/>
          </a:p>
        </p:txBody>
      </p:sp>
      <p:sp>
        <p:nvSpPr>
          <p:cNvPr id="4" name="Slide Number Placeholder 3"/>
          <p:cNvSpPr>
            <a:spLocks noGrp="1"/>
          </p:cNvSpPr>
          <p:nvPr>
            <p:ph type="sldNum" sz="quarter" idx="12"/>
          </p:nvPr>
        </p:nvSpPr>
        <p:spPr/>
        <p:txBody>
          <a:bodyPr/>
          <a:lstStyle/>
          <a:p>
            <a:fld id="{FCE3F7DD-B4CC-4690-B82D-A6AA7FDEB090}" type="slidenum">
              <a:rPr lang="en-GB" smtClean="0"/>
              <a:t>62</a:t>
            </a:fld>
            <a:endParaRPr lang="en-GB"/>
          </a:p>
        </p:txBody>
      </p:sp>
    </p:spTree>
    <p:extLst>
      <p:ext uri="{BB962C8B-B14F-4D97-AF65-F5344CB8AC3E}">
        <p14:creationId xmlns:p14="http://schemas.microsoft.com/office/powerpoint/2010/main" val="35921925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National pendant</a:t>
            </a:r>
            <a:endParaRPr lang="en-GB" dirty="0"/>
          </a:p>
        </p:txBody>
      </p:sp>
      <p:sp>
        <p:nvSpPr>
          <p:cNvPr id="3" name="Content Placeholder 2"/>
          <p:cNvSpPr>
            <a:spLocks noGrp="1"/>
          </p:cNvSpPr>
          <p:nvPr>
            <p:ph idx="1"/>
          </p:nvPr>
        </p:nvSpPr>
        <p:spPr/>
        <p:txBody>
          <a:bodyPr/>
          <a:lstStyle/>
          <a:p>
            <a:r>
              <a:rPr lang="fr-BE" dirty="0" smtClean="0"/>
              <a:t>Art. L.420-3 Code de commerce</a:t>
            </a:r>
          </a:p>
          <a:p>
            <a:pPr lvl="1"/>
            <a:r>
              <a:rPr lang="fr-FR" dirty="0" smtClean="0"/>
              <a:t>Est nul tout engagement, convention ou clause contractuelle se rapportant à une pratique prohibée par l’article L.420-1.</a:t>
            </a:r>
            <a:endParaRPr lang="en-GB" dirty="0"/>
          </a:p>
        </p:txBody>
      </p:sp>
      <p:sp>
        <p:nvSpPr>
          <p:cNvPr id="4" name="Slide Number Placeholder 3"/>
          <p:cNvSpPr>
            <a:spLocks noGrp="1"/>
          </p:cNvSpPr>
          <p:nvPr>
            <p:ph type="sldNum" sz="quarter" idx="12"/>
          </p:nvPr>
        </p:nvSpPr>
        <p:spPr/>
        <p:txBody>
          <a:bodyPr/>
          <a:lstStyle/>
          <a:p>
            <a:fld id="{FCE3F7DD-B4CC-4690-B82D-A6AA7FDEB090}" type="slidenum">
              <a:rPr lang="en-GB" smtClean="0"/>
              <a:t>63</a:t>
            </a:fld>
            <a:endParaRPr lang="en-GB"/>
          </a:p>
        </p:txBody>
      </p:sp>
    </p:spTree>
    <p:extLst>
      <p:ext uri="{BB962C8B-B14F-4D97-AF65-F5344CB8AC3E}">
        <p14:creationId xmlns:p14="http://schemas.microsoft.com/office/powerpoint/2010/main" val="6337676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National pendant</a:t>
            </a:r>
            <a:endParaRPr lang="en-GB" dirty="0"/>
          </a:p>
        </p:txBody>
      </p:sp>
      <p:sp>
        <p:nvSpPr>
          <p:cNvPr id="3" name="Content Placeholder 2"/>
          <p:cNvSpPr>
            <a:spLocks noGrp="1"/>
          </p:cNvSpPr>
          <p:nvPr>
            <p:ph idx="1"/>
          </p:nvPr>
        </p:nvSpPr>
        <p:spPr/>
        <p:txBody>
          <a:bodyPr>
            <a:normAutofit fontScale="70000" lnSpcReduction="20000"/>
          </a:bodyPr>
          <a:lstStyle/>
          <a:p>
            <a:r>
              <a:rPr lang="fr-FR" dirty="0" err="1" smtClean="0"/>
              <a:t>I.-Ne</a:t>
            </a:r>
            <a:r>
              <a:rPr lang="fr-FR" dirty="0" smtClean="0"/>
              <a:t> sont pas soumises aux dispositions [de l’article L.420-1] les pratiques : </a:t>
            </a:r>
          </a:p>
          <a:p>
            <a:pPr lvl="1"/>
            <a:r>
              <a:rPr lang="fr-FR" dirty="0" smtClean="0"/>
              <a:t>1° Qui résultent de l'application d'un texte législatif ou d'un texte réglementaire pris pour son application ; </a:t>
            </a:r>
          </a:p>
          <a:p>
            <a:pPr lvl="1"/>
            <a:r>
              <a:rPr lang="fr-FR" dirty="0" smtClean="0"/>
              <a:t>2° Dont les auteurs peuvent justifier qu'elles ont pour effet d'assurer un progrès économique, y compris par la création ou le maintien d'emplois, et qu'elles réservent aux utilisateurs une partie équitable du profit qui en résulte, sans donner aux entreprises intéressées la possibilité d'éliminer la concurrence pour une partie substantielle des produits en cause. Ces pratiques qui peuvent consister à organiser, pour les produits agricoles ou d'origine agricole, sous une même marque ou enseigne, les volumes et la qualité de production ainsi que la politique commerciale, y compris en convenant d'un prix de cession commun ne doivent imposer des restrictions à la concurrence, que dans la mesure où elles sont indispensables pour atteindre cet objectif de progrès. </a:t>
            </a:r>
          </a:p>
          <a:p>
            <a:r>
              <a:rPr lang="fr-FR" dirty="0" err="1" smtClean="0"/>
              <a:t>II.-Certaines</a:t>
            </a:r>
            <a:r>
              <a:rPr lang="fr-FR" dirty="0" smtClean="0"/>
              <a:t> catégories d'accords ou certains accords, notamment lorsqu'ils ont pour objet d'améliorer la gestion des entreprises moyennes ou petites, peuvent être reconnus comme satisfaisant à ces conditions par décret pris après avis conforme de l'Autorité de la concurrence. </a:t>
            </a:r>
          </a:p>
          <a:p>
            <a:endParaRPr lang="en-GB" dirty="0"/>
          </a:p>
        </p:txBody>
      </p:sp>
      <p:sp>
        <p:nvSpPr>
          <p:cNvPr id="4" name="Slide Number Placeholder 3"/>
          <p:cNvSpPr>
            <a:spLocks noGrp="1"/>
          </p:cNvSpPr>
          <p:nvPr>
            <p:ph type="sldNum" sz="quarter" idx="12"/>
          </p:nvPr>
        </p:nvSpPr>
        <p:spPr/>
        <p:txBody>
          <a:bodyPr/>
          <a:lstStyle/>
          <a:p>
            <a:fld id="{FCE3F7DD-B4CC-4690-B82D-A6AA7FDEB090}" type="slidenum">
              <a:rPr lang="en-GB" smtClean="0"/>
              <a:t>64</a:t>
            </a:fld>
            <a:endParaRPr lang="en-GB"/>
          </a:p>
        </p:txBody>
      </p:sp>
    </p:spTree>
    <p:extLst>
      <p:ext uri="{BB962C8B-B14F-4D97-AF65-F5344CB8AC3E}">
        <p14:creationId xmlns:p14="http://schemas.microsoft.com/office/powerpoint/2010/main" val="25208292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National pendant</a:t>
            </a:r>
            <a:endParaRPr lang="en-GB" dirty="0"/>
          </a:p>
        </p:txBody>
      </p:sp>
      <p:sp>
        <p:nvSpPr>
          <p:cNvPr id="3" name="Content Placeholder 2"/>
          <p:cNvSpPr>
            <a:spLocks noGrp="1"/>
          </p:cNvSpPr>
          <p:nvPr>
            <p:ph idx="1"/>
          </p:nvPr>
        </p:nvSpPr>
        <p:spPr>
          <a:xfrm>
            <a:off x="628650" y="1365161"/>
            <a:ext cx="7886700" cy="5692462"/>
          </a:xfrm>
        </p:spPr>
        <p:txBody>
          <a:bodyPr>
            <a:normAutofit fontScale="55000" lnSpcReduction="20000"/>
          </a:bodyPr>
          <a:lstStyle/>
          <a:p>
            <a:r>
              <a:rPr lang="fr-BE" dirty="0" smtClean="0"/>
              <a:t>Art. IV.1 Code belge de droit économique</a:t>
            </a:r>
          </a:p>
          <a:p>
            <a:r>
              <a:rPr lang="fr-FR" dirty="0"/>
              <a:t>Sont interdits, sans qu'une décision préalable ne soit nécessaire à cet effet, tous accords entre entreprises, toutes décisions d'associations d'entreprises et toutes pratiques concertées qui ont pour objet ou pour effet d'empêcher, de restreindre ou de fausser de manière sensible la concurrence sur le marché belge concerné ou une partie substantielle de celui-ci et notamment ceux qui consistent à:</a:t>
            </a:r>
            <a:br>
              <a:rPr lang="fr-FR" dirty="0"/>
            </a:br>
            <a:r>
              <a:rPr lang="fr-FR" dirty="0"/>
              <a:t>   1° fixer de façon directe ou indirecte les prix d'achat ou de vente ou d'autres conditions de transaction;</a:t>
            </a:r>
            <a:br>
              <a:rPr lang="fr-FR" dirty="0"/>
            </a:br>
            <a:r>
              <a:rPr lang="fr-FR" dirty="0"/>
              <a:t>   2° limiter ou contrôler la production, les débouchés, le développement technique ou les investissements;</a:t>
            </a:r>
            <a:br>
              <a:rPr lang="fr-FR" dirty="0"/>
            </a:br>
            <a:r>
              <a:rPr lang="fr-FR" dirty="0"/>
              <a:t>   3° répartir les marchés ou les sources d'approvisionnement;</a:t>
            </a:r>
            <a:br>
              <a:rPr lang="fr-FR" dirty="0"/>
            </a:br>
            <a:r>
              <a:rPr lang="fr-FR" dirty="0"/>
              <a:t>   4° appliquer, à l'égard de partenaires commerciaux, des conditions inégales à des prestations équivalentes en leur infligeant de ce fait un désavantage dans la concurrence;</a:t>
            </a:r>
            <a:br>
              <a:rPr lang="fr-FR" dirty="0"/>
            </a:br>
            <a:r>
              <a:rPr lang="fr-FR" dirty="0"/>
              <a:t>   5° subordonner la conclusion de contrats à l'acceptation, par les partenaires, de prestations supplémentaires qui, par leur nature ou selon les usages commerciaux, n'ont pas de lien avec l'objet de ces contrats.</a:t>
            </a:r>
            <a:br>
              <a:rPr lang="fr-FR" dirty="0"/>
            </a:br>
            <a:r>
              <a:rPr lang="fr-FR" dirty="0"/>
              <a:t>  </a:t>
            </a:r>
            <a:endParaRPr lang="fr-FR" dirty="0" smtClean="0"/>
          </a:p>
          <a:p>
            <a:r>
              <a:rPr lang="fr-FR" dirty="0" smtClean="0"/>
              <a:t> </a:t>
            </a:r>
            <a:r>
              <a:rPr lang="fr-FR" dirty="0"/>
              <a:t>§ 2. Les accords ou décisions interdits en vertu du présent article sont nuls de plein droit.</a:t>
            </a:r>
            <a:br>
              <a:rPr lang="fr-FR" dirty="0"/>
            </a:br>
            <a:r>
              <a:rPr lang="fr-FR" dirty="0"/>
              <a:t> </a:t>
            </a:r>
            <a:endParaRPr lang="fr-FR" dirty="0" smtClean="0"/>
          </a:p>
          <a:p>
            <a:r>
              <a:rPr lang="fr-FR" dirty="0" smtClean="0"/>
              <a:t> </a:t>
            </a:r>
            <a:r>
              <a:rPr lang="fr-FR" dirty="0"/>
              <a:t>§ 3. Toutefois, les dispositions du paragraphe 1er ne s'appliquent pas:</a:t>
            </a:r>
            <a:br>
              <a:rPr lang="fr-FR" dirty="0"/>
            </a:br>
            <a:r>
              <a:rPr lang="fr-FR" dirty="0"/>
              <a:t>   1° à tout accord ou catégorie d'accords entre entreprises,</a:t>
            </a:r>
            <a:br>
              <a:rPr lang="fr-FR" dirty="0"/>
            </a:br>
            <a:r>
              <a:rPr lang="fr-FR" dirty="0"/>
              <a:t>   2° à toute décision ou catégorie de décisions d'associations d'entreprises, et</a:t>
            </a:r>
            <a:br>
              <a:rPr lang="fr-FR" dirty="0"/>
            </a:br>
            <a:r>
              <a:rPr lang="fr-FR" dirty="0"/>
              <a:t>   3° à toute pratique concertée ou catégorie de pratiques concertées,</a:t>
            </a:r>
            <a:br>
              <a:rPr lang="fr-FR" dirty="0"/>
            </a:br>
            <a:r>
              <a:rPr lang="fr-FR" dirty="0"/>
              <a:t>   qui contribuent à améliorer la production ou la distribution des produits, qui contribuent à promouvoir le progrès technique ou économique, ou qui permettent aux petites et moyennes entreprises d'affermir leur position concurrentielle sur le marché concerné ou sur le marché international, tout en réservant aux utilisateurs une partie équitable du profit qui en résulte et sans toutefois:</a:t>
            </a:r>
            <a:br>
              <a:rPr lang="fr-FR" dirty="0"/>
            </a:br>
            <a:r>
              <a:rPr lang="fr-FR" dirty="0"/>
              <a:t>   a) imposer aux entreprises intéressées des restrictions qui ne sont pas indispensables pour atteindre ces objectifs;</a:t>
            </a:r>
            <a:br>
              <a:rPr lang="fr-FR" dirty="0"/>
            </a:br>
            <a:r>
              <a:rPr lang="fr-FR" dirty="0"/>
              <a:t>   b) donner à ces entreprises la possibilité, pour une partie substantielle des produits en cause, d'éliminer la concurrence.</a:t>
            </a:r>
            <a:endParaRPr lang="en-GB" dirty="0"/>
          </a:p>
        </p:txBody>
      </p:sp>
      <p:sp>
        <p:nvSpPr>
          <p:cNvPr id="4" name="Slide Number Placeholder 3"/>
          <p:cNvSpPr>
            <a:spLocks noGrp="1"/>
          </p:cNvSpPr>
          <p:nvPr>
            <p:ph type="sldNum" sz="quarter" idx="12"/>
          </p:nvPr>
        </p:nvSpPr>
        <p:spPr/>
        <p:txBody>
          <a:bodyPr/>
          <a:lstStyle/>
          <a:p>
            <a:fld id="{FCE3F7DD-B4CC-4690-B82D-A6AA7FDEB090}" type="slidenum">
              <a:rPr lang="en-GB" smtClean="0"/>
              <a:t>65</a:t>
            </a:fld>
            <a:endParaRPr lang="en-GB"/>
          </a:p>
        </p:txBody>
      </p:sp>
    </p:spTree>
    <p:extLst>
      <p:ext uri="{BB962C8B-B14F-4D97-AF65-F5344CB8AC3E}">
        <p14:creationId xmlns:p14="http://schemas.microsoft.com/office/powerpoint/2010/main" val="17202007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743013" y="1999888"/>
            <a:ext cx="5289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420282" y="1993754"/>
            <a:ext cx="59737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17"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Text Box 11"/>
          <p:cNvSpPr txBox="1">
            <a:spLocks noChangeArrowheads="1"/>
          </p:cNvSpPr>
          <p:nvPr/>
        </p:nvSpPr>
        <p:spPr bwMode="auto">
          <a:xfrm>
            <a:off x="4046019" y="2716914"/>
            <a:ext cx="5289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4" name="Slide Number Placeholder 3"/>
          <p:cNvSpPr>
            <a:spLocks noGrp="1"/>
          </p:cNvSpPr>
          <p:nvPr>
            <p:ph type="sldNum" sz="quarter" idx="12"/>
          </p:nvPr>
        </p:nvSpPr>
        <p:spPr/>
        <p:txBody>
          <a:bodyPr/>
          <a:lstStyle/>
          <a:p>
            <a:fld id="{FCE3F7DD-B4CC-4690-B82D-A6AA7FDEB090}" type="slidenum">
              <a:rPr lang="en-GB" smtClean="0"/>
              <a:t>66</a:t>
            </a:fld>
            <a:endParaRPr lang="en-GB"/>
          </a:p>
        </p:txBody>
      </p:sp>
    </p:spTree>
    <p:extLst>
      <p:ext uri="{BB962C8B-B14F-4D97-AF65-F5344CB8AC3E}">
        <p14:creationId xmlns:p14="http://schemas.microsoft.com/office/powerpoint/2010/main" val="13970515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Article 101(1) TFEU</a:t>
            </a:r>
            <a:endParaRPr lang="en-GB" dirty="0"/>
          </a:p>
        </p:txBody>
      </p:sp>
      <p:sp>
        <p:nvSpPr>
          <p:cNvPr id="3" name="Content Placeholder 2"/>
          <p:cNvSpPr>
            <a:spLocks noGrp="1"/>
          </p:cNvSpPr>
          <p:nvPr>
            <p:ph idx="1"/>
          </p:nvPr>
        </p:nvSpPr>
        <p:spPr/>
        <p:txBody>
          <a:bodyPr/>
          <a:lstStyle/>
          <a:p>
            <a:r>
              <a:rPr lang="fr-BE" dirty="0" smtClean="0"/>
              <a:t>Are </a:t>
            </a:r>
            <a:r>
              <a:rPr lang="fr-BE" dirty="0" err="1" smtClean="0"/>
              <a:t>prohibited</a:t>
            </a:r>
            <a:r>
              <a:rPr lang="fr-BE" dirty="0" smtClean="0"/>
              <a:t>:</a:t>
            </a:r>
          </a:p>
          <a:p>
            <a:pPr lvl="1"/>
            <a:r>
              <a:rPr lang="fr-BE" dirty="0" err="1" smtClean="0"/>
              <a:t>Behaviour</a:t>
            </a:r>
            <a:r>
              <a:rPr lang="fr-BE" dirty="0" smtClean="0"/>
              <a:t> </a:t>
            </a:r>
            <a:r>
              <a:rPr lang="fr-BE" dirty="0" err="1" smtClean="0"/>
              <a:t>between</a:t>
            </a:r>
            <a:r>
              <a:rPr lang="fr-BE" dirty="0" smtClean="0"/>
              <a:t> at least </a:t>
            </a:r>
            <a:r>
              <a:rPr lang="fr-BE" dirty="0" err="1" smtClean="0"/>
              <a:t>two</a:t>
            </a:r>
            <a:r>
              <a:rPr lang="fr-BE" dirty="0" smtClean="0"/>
              <a:t> </a:t>
            </a:r>
            <a:r>
              <a:rPr lang="fr-BE" dirty="0" err="1" smtClean="0"/>
              <a:t>undertakings</a:t>
            </a:r>
            <a:r>
              <a:rPr lang="fr-BE" dirty="0" smtClean="0"/>
              <a:t>, </a:t>
            </a:r>
            <a:r>
              <a:rPr lang="fr-BE" dirty="0" err="1" smtClean="0"/>
              <a:t>producing</a:t>
            </a:r>
            <a:r>
              <a:rPr lang="fr-BE" dirty="0" smtClean="0"/>
              <a:t> </a:t>
            </a:r>
            <a:r>
              <a:rPr lang="fr-BE" dirty="0" err="1" smtClean="0"/>
              <a:t>effects</a:t>
            </a:r>
            <a:r>
              <a:rPr lang="fr-BE" dirty="0" smtClean="0"/>
              <a:t> on the </a:t>
            </a:r>
            <a:r>
              <a:rPr lang="fr-BE" dirty="0" err="1" smtClean="0"/>
              <a:t>internal</a:t>
            </a:r>
            <a:r>
              <a:rPr lang="fr-BE" dirty="0" smtClean="0"/>
              <a:t> </a:t>
            </a:r>
            <a:r>
              <a:rPr lang="fr-BE" dirty="0" err="1" smtClean="0"/>
              <a:t>market</a:t>
            </a:r>
            <a:r>
              <a:rPr lang="fr-BE" dirty="0" smtClean="0"/>
              <a:t> </a:t>
            </a:r>
            <a:r>
              <a:rPr lang="fr-BE" dirty="0" err="1" smtClean="0"/>
              <a:t>territory</a:t>
            </a:r>
            <a:r>
              <a:rPr lang="fr-BE" dirty="0" smtClean="0"/>
              <a:t> and </a:t>
            </a:r>
            <a:r>
              <a:rPr lang="fr-BE" dirty="0" err="1" smtClean="0"/>
              <a:t>affecting</a:t>
            </a:r>
            <a:r>
              <a:rPr lang="fr-BE" dirty="0" smtClean="0"/>
              <a:t> </a:t>
            </a:r>
            <a:r>
              <a:rPr lang="fr-BE" dirty="0" err="1" smtClean="0"/>
              <a:t>trade</a:t>
            </a:r>
            <a:r>
              <a:rPr lang="fr-BE" dirty="0" smtClean="0"/>
              <a:t> </a:t>
            </a:r>
            <a:r>
              <a:rPr lang="fr-BE" dirty="0" err="1" smtClean="0"/>
              <a:t>between</a:t>
            </a:r>
            <a:r>
              <a:rPr lang="fr-BE" dirty="0" smtClean="0"/>
              <a:t> </a:t>
            </a:r>
            <a:r>
              <a:rPr lang="fr-BE" dirty="0" err="1" smtClean="0"/>
              <a:t>Member</a:t>
            </a:r>
            <a:r>
              <a:rPr lang="fr-BE" dirty="0" smtClean="0"/>
              <a:t> States (</a:t>
            </a:r>
            <a:r>
              <a:rPr lang="fr-BE" dirty="0" err="1" smtClean="0"/>
              <a:t>see</a:t>
            </a:r>
            <a:r>
              <a:rPr lang="fr-BE" dirty="0" smtClean="0"/>
              <a:t> module I)</a:t>
            </a:r>
          </a:p>
          <a:p>
            <a:pPr lvl="1"/>
            <a:endParaRPr lang="fr-BE" dirty="0"/>
          </a:p>
          <a:p>
            <a:pPr lvl="1"/>
            <a:r>
              <a:rPr lang="fr-BE" dirty="0" err="1" smtClean="0"/>
              <a:t>Agreements</a:t>
            </a:r>
            <a:r>
              <a:rPr lang="fr-BE" dirty="0" smtClean="0"/>
              <a:t>, </a:t>
            </a:r>
            <a:r>
              <a:rPr lang="fr-BE" dirty="0" err="1" smtClean="0"/>
              <a:t>decisions</a:t>
            </a:r>
            <a:r>
              <a:rPr lang="fr-BE" dirty="0" smtClean="0"/>
              <a:t> by associations of </a:t>
            </a:r>
            <a:r>
              <a:rPr lang="fr-BE" dirty="0" err="1" smtClean="0"/>
              <a:t>undertakings</a:t>
            </a:r>
            <a:r>
              <a:rPr lang="fr-BE" dirty="0" smtClean="0"/>
              <a:t> or </a:t>
            </a:r>
            <a:r>
              <a:rPr lang="fr-BE" dirty="0" err="1" smtClean="0"/>
              <a:t>concerted</a:t>
            </a:r>
            <a:r>
              <a:rPr lang="fr-BE" dirty="0" smtClean="0"/>
              <a:t> practices: </a:t>
            </a:r>
            <a:r>
              <a:rPr lang="fr-BE" dirty="0" err="1" smtClean="0"/>
              <a:t>form</a:t>
            </a:r>
            <a:r>
              <a:rPr lang="fr-BE" dirty="0" smtClean="0"/>
              <a:t> of restrictive </a:t>
            </a:r>
            <a:r>
              <a:rPr lang="fr-BE" dirty="0" err="1" smtClean="0"/>
              <a:t>behaviour</a:t>
            </a:r>
            <a:r>
              <a:rPr lang="fr-BE" dirty="0" smtClean="0"/>
              <a:t> (</a:t>
            </a:r>
            <a:r>
              <a:rPr lang="fr-BE" dirty="0" err="1" smtClean="0"/>
              <a:t>this</a:t>
            </a:r>
            <a:r>
              <a:rPr lang="fr-BE" dirty="0" smtClean="0"/>
              <a:t> module)</a:t>
            </a:r>
          </a:p>
          <a:p>
            <a:pPr lvl="1"/>
            <a:endParaRPr lang="fr-BE" dirty="0"/>
          </a:p>
          <a:p>
            <a:pPr lvl="1"/>
            <a:r>
              <a:rPr lang="fr-BE" dirty="0" err="1" smtClean="0"/>
              <a:t>Restricting</a:t>
            </a:r>
            <a:r>
              <a:rPr lang="fr-BE" dirty="0" smtClean="0"/>
              <a:t> </a:t>
            </a:r>
            <a:r>
              <a:rPr lang="fr-BE" dirty="0" err="1" smtClean="0"/>
              <a:t>competition</a:t>
            </a:r>
            <a:r>
              <a:rPr lang="fr-BE" dirty="0" smtClean="0"/>
              <a:t> by </a:t>
            </a:r>
            <a:r>
              <a:rPr lang="fr-BE" dirty="0" err="1" smtClean="0"/>
              <a:t>object</a:t>
            </a:r>
            <a:r>
              <a:rPr lang="fr-BE" dirty="0" smtClean="0"/>
              <a:t> or </a:t>
            </a:r>
            <a:r>
              <a:rPr lang="fr-BE" dirty="0" err="1" smtClean="0"/>
              <a:t>effect</a:t>
            </a:r>
            <a:r>
              <a:rPr lang="fr-BE" dirty="0" smtClean="0"/>
              <a:t>: substance of restrictive </a:t>
            </a:r>
            <a:r>
              <a:rPr lang="fr-BE" dirty="0" err="1" smtClean="0"/>
              <a:t>behaviour</a:t>
            </a:r>
            <a:r>
              <a:rPr lang="fr-BE" dirty="0" smtClean="0"/>
              <a:t> (</a:t>
            </a:r>
            <a:r>
              <a:rPr lang="fr-BE" dirty="0" err="1" smtClean="0"/>
              <a:t>next</a:t>
            </a:r>
            <a:r>
              <a:rPr lang="fr-BE" dirty="0" smtClean="0"/>
              <a:t> module)</a:t>
            </a:r>
          </a:p>
          <a:p>
            <a:pPr lvl="1"/>
            <a:endParaRPr lang="fr-BE" dirty="0"/>
          </a:p>
          <a:p>
            <a:pPr marL="457200" lvl="1" indent="0">
              <a:buNone/>
            </a:pPr>
            <a:endParaRPr lang="fr-BE" dirty="0" smtClean="0"/>
          </a:p>
        </p:txBody>
      </p:sp>
      <p:sp>
        <p:nvSpPr>
          <p:cNvPr id="4" name="Slide Number Placeholder 3"/>
          <p:cNvSpPr>
            <a:spLocks noGrp="1"/>
          </p:cNvSpPr>
          <p:nvPr>
            <p:ph type="sldNum" sz="quarter" idx="12"/>
          </p:nvPr>
        </p:nvSpPr>
        <p:spPr/>
        <p:txBody>
          <a:bodyPr/>
          <a:lstStyle/>
          <a:p>
            <a:fld id="{FCE3F7DD-B4CC-4690-B82D-A6AA7FDEB090}" type="slidenum">
              <a:rPr lang="en-GB" smtClean="0"/>
              <a:t>67</a:t>
            </a:fld>
            <a:endParaRPr lang="en-GB"/>
          </a:p>
        </p:txBody>
      </p:sp>
    </p:spTree>
    <p:extLst>
      <p:ext uri="{BB962C8B-B14F-4D97-AF65-F5344CB8AC3E}">
        <p14:creationId xmlns:p14="http://schemas.microsoft.com/office/powerpoint/2010/main" val="20958628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Article 101(1) TFEU</a:t>
            </a:r>
            <a:endParaRPr lang="en-GB" dirty="0"/>
          </a:p>
        </p:txBody>
      </p:sp>
      <p:sp>
        <p:nvSpPr>
          <p:cNvPr id="3" name="Content Placeholder 2"/>
          <p:cNvSpPr>
            <a:spLocks noGrp="1"/>
          </p:cNvSpPr>
          <p:nvPr>
            <p:ph idx="1"/>
          </p:nvPr>
        </p:nvSpPr>
        <p:spPr/>
        <p:txBody>
          <a:bodyPr/>
          <a:lstStyle/>
          <a:p>
            <a:r>
              <a:rPr lang="fr-BE" dirty="0" smtClean="0"/>
              <a:t>Are </a:t>
            </a:r>
            <a:r>
              <a:rPr lang="fr-BE" dirty="0" err="1" smtClean="0"/>
              <a:t>prohibited</a:t>
            </a:r>
            <a:r>
              <a:rPr lang="fr-BE" dirty="0" smtClean="0"/>
              <a:t>:</a:t>
            </a:r>
          </a:p>
          <a:p>
            <a:pPr lvl="1"/>
            <a:r>
              <a:rPr lang="fr-BE" dirty="0" err="1" smtClean="0"/>
              <a:t>Behaviour</a:t>
            </a:r>
            <a:r>
              <a:rPr lang="fr-BE" dirty="0" smtClean="0"/>
              <a:t> </a:t>
            </a:r>
            <a:r>
              <a:rPr lang="fr-BE" dirty="0" err="1" smtClean="0"/>
              <a:t>between</a:t>
            </a:r>
            <a:r>
              <a:rPr lang="fr-BE" dirty="0" smtClean="0"/>
              <a:t> at least </a:t>
            </a:r>
            <a:r>
              <a:rPr lang="fr-BE" dirty="0" err="1" smtClean="0"/>
              <a:t>two</a:t>
            </a:r>
            <a:r>
              <a:rPr lang="fr-BE" dirty="0" smtClean="0"/>
              <a:t> </a:t>
            </a:r>
            <a:r>
              <a:rPr lang="fr-BE" dirty="0" err="1" smtClean="0"/>
              <a:t>undertakings</a:t>
            </a:r>
            <a:r>
              <a:rPr lang="fr-BE" dirty="0" smtClean="0"/>
              <a:t>, </a:t>
            </a:r>
            <a:r>
              <a:rPr lang="fr-BE" dirty="0" err="1" smtClean="0"/>
              <a:t>producing</a:t>
            </a:r>
            <a:r>
              <a:rPr lang="fr-BE" dirty="0" smtClean="0"/>
              <a:t> </a:t>
            </a:r>
            <a:r>
              <a:rPr lang="fr-BE" dirty="0" err="1" smtClean="0"/>
              <a:t>effects</a:t>
            </a:r>
            <a:r>
              <a:rPr lang="fr-BE" dirty="0" smtClean="0"/>
              <a:t> on the </a:t>
            </a:r>
            <a:r>
              <a:rPr lang="fr-BE" dirty="0" err="1" smtClean="0"/>
              <a:t>internal</a:t>
            </a:r>
            <a:r>
              <a:rPr lang="fr-BE" dirty="0" smtClean="0"/>
              <a:t> </a:t>
            </a:r>
            <a:r>
              <a:rPr lang="fr-BE" dirty="0" err="1" smtClean="0"/>
              <a:t>market</a:t>
            </a:r>
            <a:r>
              <a:rPr lang="fr-BE" dirty="0" smtClean="0"/>
              <a:t> </a:t>
            </a:r>
            <a:r>
              <a:rPr lang="fr-BE" dirty="0" err="1" smtClean="0"/>
              <a:t>territory</a:t>
            </a:r>
            <a:r>
              <a:rPr lang="fr-BE" dirty="0" smtClean="0"/>
              <a:t> and </a:t>
            </a:r>
            <a:r>
              <a:rPr lang="fr-BE" dirty="0" err="1" smtClean="0"/>
              <a:t>affecting</a:t>
            </a:r>
            <a:r>
              <a:rPr lang="fr-BE" dirty="0" smtClean="0"/>
              <a:t> </a:t>
            </a:r>
            <a:r>
              <a:rPr lang="fr-BE" dirty="0" err="1" smtClean="0"/>
              <a:t>trade</a:t>
            </a:r>
            <a:r>
              <a:rPr lang="fr-BE" dirty="0" smtClean="0"/>
              <a:t> </a:t>
            </a:r>
            <a:r>
              <a:rPr lang="fr-BE" dirty="0" err="1" smtClean="0"/>
              <a:t>between</a:t>
            </a:r>
            <a:r>
              <a:rPr lang="fr-BE" dirty="0" smtClean="0"/>
              <a:t> </a:t>
            </a:r>
            <a:r>
              <a:rPr lang="fr-BE" dirty="0" err="1" smtClean="0"/>
              <a:t>Member</a:t>
            </a:r>
            <a:r>
              <a:rPr lang="fr-BE" dirty="0" smtClean="0"/>
              <a:t> States (</a:t>
            </a:r>
            <a:r>
              <a:rPr lang="fr-BE" dirty="0" err="1" smtClean="0"/>
              <a:t>see</a:t>
            </a:r>
            <a:r>
              <a:rPr lang="fr-BE" dirty="0" smtClean="0"/>
              <a:t> module I)</a:t>
            </a:r>
          </a:p>
          <a:p>
            <a:pPr lvl="1"/>
            <a:endParaRPr lang="fr-BE" dirty="0"/>
          </a:p>
          <a:p>
            <a:pPr lvl="1"/>
            <a:r>
              <a:rPr lang="fr-BE" dirty="0" err="1" smtClean="0">
                <a:solidFill>
                  <a:srgbClr val="FF0000"/>
                </a:solidFill>
              </a:rPr>
              <a:t>Agreements</a:t>
            </a:r>
            <a:r>
              <a:rPr lang="fr-BE" dirty="0" smtClean="0">
                <a:solidFill>
                  <a:srgbClr val="FF0000"/>
                </a:solidFill>
              </a:rPr>
              <a:t>, </a:t>
            </a:r>
            <a:r>
              <a:rPr lang="fr-BE" dirty="0" err="1" smtClean="0">
                <a:solidFill>
                  <a:srgbClr val="FF0000"/>
                </a:solidFill>
              </a:rPr>
              <a:t>decisions</a:t>
            </a:r>
            <a:r>
              <a:rPr lang="fr-BE" dirty="0" smtClean="0">
                <a:solidFill>
                  <a:srgbClr val="FF0000"/>
                </a:solidFill>
              </a:rPr>
              <a:t> by associations of </a:t>
            </a:r>
            <a:r>
              <a:rPr lang="fr-BE" dirty="0" err="1" smtClean="0">
                <a:solidFill>
                  <a:srgbClr val="FF0000"/>
                </a:solidFill>
              </a:rPr>
              <a:t>undertakings</a:t>
            </a:r>
            <a:r>
              <a:rPr lang="fr-BE" dirty="0" smtClean="0">
                <a:solidFill>
                  <a:srgbClr val="FF0000"/>
                </a:solidFill>
              </a:rPr>
              <a:t> or </a:t>
            </a:r>
            <a:r>
              <a:rPr lang="fr-BE" dirty="0" err="1" smtClean="0">
                <a:solidFill>
                  <a:srgbClr val="FF0000"/>
                </a:solidFill>
              </a:rPr>
              <a:t>concerted</a:t>
            </a:r>
            <a:r>
              <a:rPr lang="fr-BE" dirty="0" smtClean="0">
                <a:solidFill>
                  <a:srgbClr val="FF0000"/>
                </a:solidFill>
              </a:rPr>
              <a:t> practices: </a:t>
            </a:r>
            <a:r>
              <a:rPr lang="fr-BE" dirty="0" err="1" smtClean="0">
                <a:solidFill>
                  <a:srgbClr val="FF0000"/>
                </a:solidFill>
              </a:rPr>
              <a:t>form</a:t>
            </a:r>
            <a:r>
              <a:rPr lang="fr-BE" dirty="0" smtClean="0">
                <a:solidFill>
                  <a:srgbClr val="FF0000"/>
                </a:solidFill>
              </a:rPr>
              <a:t> of restrictive </a:t>
            </a:r>
            <a:r>
              <a:rPr lang="fr-BE" dirty="0" err="1" smtClean="0">
                <a:solidFill>
                  <a:srgbClr val="FF0000"/>
                </a:solidFill>
              </a:rPr>
              <a:t>behaviour</a:t>
            </a:r>
            <a:r>
              <a:rPr lang="fr-BE" dirty="0" smtClean="0">
                <a:solidFill>
                  <a:srgbClr val="FF0000"/>
                </a:solidFill>
              </a:rPr>
              <a:t> (</a:t>
            </a:r>
            <a:r>
              <a:rPr lang="fr-BE" dirty="0" err="1" smtClean="0">
                <a:solidFill>
                  <a:srgbClr val="FF0000"/>
                </a:solidFill>
              </a:rPr>
              <a:t>this</a:t>
            </a:r>
            <a:r>
              <a:rPr lang="fr-BE" dirty="0" smtClean="0">
                <a:solidFill>
                  <a:srgbClr val="FF0000"/>
                </a:solidFill>
              </a:rPr>
              <a:t> module)</a:t>
            </a:r>
          </a:p>
          <a:p>
            <a:pPr lvl="1"/>
            <a:endParaRPr lang="fr-BE" dirty="0"/>
          </a:p>
          <a:p>
            <a:pPr lvl="1"/>
            <a:r>
              <a:rPr lang="fr-BE" dirty="0" err="1" smtClean="0"/>
              <a:t>Restricting</a:t>
            </a:r>
            <a:r>
              <a:rPr lang="fr-BE" dirty="0" smtClean="0"/>
              <a:t> </a:t>
            </a:r>
            <a:r>
              <a:rPr lang="fr-BE" dirty="0" err="1" smtClean="0"/>
              <a:t>competition</a:t>
            </a:r>
            <a:r>
              <a:rPr lang="fr-BE" dirty="0" smtClean="0"/>
              <a:t> by </a:t>
            </a:r>
            <a:r>
              <a:rPr lang="fr-BE" dirty="0" err="1" smtClean="0"/>
              <a:t>object</a:t>
            </a:r>
            <a:r>
              <a:rPr lang="fr-BE" dirty="0" smtClean="0"/>
              <a:t> or </a:t>
            </a:r>
            <a:r>
              <a:rPr lang="fr-BE" dirty="0" err="1" smtClean="0"/>
              <a:t>effect</a:t>
            </a:r>
            <a:r>
              <a:rPr lang="fr-BE" dirty="0" smtClean="0"/>
              <a:t>: substance of restrictive </a:t>
            </a:r>
            <a:r>
              <a:rPr lang="fr-BE" dirty="0" err="1" smtClean="0"/>
              <a:t>behaviour</a:t>
            </a:r>
            <a:r>
              <a:rPr lang="fr-BE" dirty="0" smtClean="0"/>
              <a:t> (</a:t>
            </a:r>
            <a:r>
              <a:rPr lang="fr-BE" dirty="0" err="1" smtClean="0"/>
              <a:t>next</a:t>
            </a:r>
            <a:r>
              <a:rPr lang="fr-BE" dirty="0" smtClean="0"/>
              <a:t> module)</a:t>
            </a:r>
          </a:p>
          <a:p>
            <a:pPr lvl="1"/>
            <a:endParaRPr lang="fr-BE" dirty="0"/>
          </a:p>
          <a:p>
            <a:pPr marL="457200" lvl="1" indent="0">
              <a:buNone/>
            </a:pPr>
            <a:endParaRPr lang="fr-BE" dirty="0" smtClean="0"/>
          </a:p>
        </p:txBody>
      </p:sp>
      <p:sp>
        <p:nvSpPr>
          <p:cNvPr id="4" name="Slide Number Placeholder 3"/>
          <p:cNvSpPr>
            <a:spLocks noGrp="1"/>
          </p:cNvSpPr>
          <p:nvPr>
            <p:ph type="sldNum" sz="quarter" idx="12"/>
          </p:nvPr>
        </p:nvSpPr>
        <p:spPr/>
        <p:txBody>
          <a:bodyPr/>
          <a:lstStyle/>
          <a:p>
            <a:fld id="{FCE3F7DD-B4CC-4690-B82D-A6AA7FDEB090}" type="slidenum">
              <a:rPr lang="en-GB" smtClean="0"/>
              <a:t>68</a:t>
            </a:fld>
            <a:endParaRPr lang="en-GB"/>
          </a:p>
        </p:txBody>
      </p:sp>
    </p:spTree>
    <p:extLst>
      <p:ext uri="{BB962C8B-B14F-4D97-AF65-F5344CB8AC3E}">
        <p14:creationId xmlns:p14="http://schemas.microsoft.com/office/powerpoint/2010/main" val="4284340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nl-NL" altLang="en-US" smtClean="0"/>
              <a:t>Agreements, decisions or concerted practices</a:t>
            </a:r>
          </a:p>
        </p:txBody>
      </p:sp>
      <p:sp>
        <p:nvSpPr>
          <p:cNvPr id="33795" name="Content Placeholder 2"/>
          <p:cNvSpPr>
            <a:spLocks noGrp="1"/>
          </p:cNvSpPr>
          <p:nvPr>
            <p:ph idx="1"/>
          </p:nvPr>
        </p:nvSpPr>
        <p:spPr/>
        <p:txBody>
          <a:bodyPr/>
          <a:lstStyle/>
          <a:p>
            <a:pPr eaLnBrk="1" hangingPunct="1"/>
            <a:r>
              <a:rPr lang="nl-NL" altLang="en-US" smtClean="0"/>
              <a:t>Agreements</a:t>
            </a:r>
          </a:p>
          <a:p>
            <a:pPr eaLnBrk="1" hangingPunct="1"/>
            <a:r>
              <a:rPr lang="nl-NL" altLang="en-US" smtClean="0"/>
              <a:t>Decisions of associations of undertakings</a:t>
            </a:r>
          </a:p>
          <a:p>
            <a:pPr eaLnBrk="1" hangingPunct="1"/>
            <a:r>
              <a:rPr lang="nl-NL" altLang="en-US" smtClean="0"/>
              <a:t>Concerted practices</a:t>
            </a:r>
          </a:p>
          <a:p>
            <a:pPr eaLnBrk="1" hangingPunct="1"/>
            <a:endParaRPr lang="nl-NL" altLang="en-US" smtClean="0"/>
          </a:p>
          <a:p>
            <a:pPr eaLnBrk="1" hangingPunct="1"/>
            <a:r>
              <a:rPr lang="nl-NL" altLang="en-US" smtClean="0"/>
              <a:t>Three notions, capturing same kind of market behaviour</a:t>
            </a:r>
          </a:p>
          <a:p>
            <a:pPr lvl="1" eaLnBrk="1" hangingPunct="1"/>
            <a:r>
              <a:rPr lang="nl-NL" altLang="en-US" smtClean="0"/>
              <a:t>Different standards of proof</a:t>
            </a:r>
          </a:p>
          <a:p>
            <a:pPr lvl="1" eaLnBrk="1" hangingPunct="1"/>
            <a:r>
              <a:rPr lang="nl-NL" altLang="en-US" smtClean="0"/>
              <a:t>Different legal presumptions</a:t>
            </a:r>
          </a:p>
          <a:p>
            <a:pPr lvl="1" eaLnBrk="1" hangingPunct="1"/>
            <a:r>
              <a:rPr lang="nl-NL" altLang="en-US" smtClean="0"/>
              <a:t>Single and continuous infringement possible</a:t>
            </a:r>
          </a:p>
        </p:txBody>
      </p:sp>
      <p:sp>
        <p:nvSpPr>
          <p:cNvPr id="2" name="Slide Number Placeholder 1"/>
          <p:cNvSpPr>
            <a:spLocks noGrp="1"/>
          </p:cNvSpPr>
          <p:nvPr>
            <p:ph type="sldNum" sz="quarter" idx="12"/>
          </p:nvPr>
        </p:nvSpPr>
        <p:spPr/>
        <p:txBody>
          <a:bodyPr/>
          <a:lstStyle/>
          <a:p>
            <a:fld id="{FCE3F7DD-B4CC-4690-B82D-A6AA7FDEB090}" type="slidenum">
              <a:rPr lang="en-GB" smtClean="0"/>
              <a:t>69</a:t>
            </a:fld>
            <a:endParaRPr lang="en-GB"/>
          </a:p>
        </p:txBody>
      </p:sp>
    </p:spTree>
    <p:extLst>
      <p:ext uri="{BB962C8B-B14F-4D97-AF65-F5344CB8AC3E}">
        <p14:creationId xmlns:p14="http://schemas.microsoft.com/office/powerpoint/2010/main" val="960826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Practicalities</a:t>
            </a:r>
            <a:endParaRPr lang="en-GB" dirty="0"/>
          </a:p>
        </p:txBody>
      </p:sp>
      <p:sp>
        <p:nvSpPr>
          <p:cNvPr id="3" name="Content Placeholder 2"/>
          <p:cNvSpPr>
            <a:spLocks noGrp="1"/>
          </p:cNvSpPr>
          <p:nvPr>
            <p:ph idx="1"/>
          </p:nvPr>
        </p:nvSpPr>
        <p:spPr/>
        <p:txBody>
          <a:bodyPr>
            <a:normAutofit/>
          </a:bodyPr>
          <a:lstStyle/>
          <a:p>
            <a:r>
              <a:rPr lang="fr-BE" dirty="0" smtClean="0"/>
              <a:t>Exam</a:t>
            </a:r>
          </a:p>
          <a:p>
            <a:pPr lvl="1"/>
            <a:r>
              <a:rPr lang="fr-BE" dirty="0" err="1" smtClean="0"/>
              <a:t>Closed</a:t>
            </a:r>
            <a:r>
              <a:rPr lang="fr-BE" dirty="0" smtClean="0"/>
              <a:t> book</a:t>
            </a:r>
          </a:p>
          <a:p>
            <a:pPr marL="457200" lvl="1" indent="0">
              <a:buNone/>
            </a:pPr>
            <a:endParaRPr lang="fr-BE" dirty="0"/>
          </a:p>
          <a:p>
            <a:pPr lvl="1"/>
            <a:r>
              <a:rPr lang="fr-BE" dirty="0" smtClean="0"/>
              <a:t>Case: 10 points</a:t>
            </a:r>
          </a:p>
          <a:p>
            <a:pPr lvl="1"/>
            <a:r>
              <a:rPr lang="fr-BE" dirty="0" err="1" smtClean="0"/>
              <a:t>Theoretical</a:t>
            </a:r>
            <a:r>
              <a:rPr lang="fr-BE" dirty="0" smtClean="0"/>
              <a:t> question: 4 points</a:t>
            </a:r>
          </a:p>
          <a:p>
            <a:pPr lvl="1"/>
            <a:r>
              <a:rPr lang="fr-BE" dirty="0" err="1" smtClean="0"/>
              <a:t>True</a:t>
            </a:r>
            <a:r>
              <a:rPr lang="fr-BE" dirty="0" smtClean="0"/>
              <a:t>/false </a:t>
            </a:r>
            <a:r>
              <a:rPr lang="fr-BE" dirty="0" err="1" smtClean="0"/>
              <a:t>hypotheses</a:t>
            </a:r>
            <a:r>
              <a:rPr lang="fr-BE" dirty="0" smtClean="0"/>
              <a:t>: 6 points</a:t>
            </a:r>
          </a:p>
          <a:p>
            <a:pPr lvl="1"/>
            <a:endParaRPr lang="fr-BE" dirty="0"/>
          </a:p>
          <a:p>
            <a:pPr lvl="1"/>
            <a:endParaRPr lang="fr-BE" dirty="0"/>
          </a:p>
          <a:p>
            <a:pPr lvl="1"/>
            <a:r>
              <a:rPr lang="fr-BE" dirty="0" smtClean="0"/>
              <a:t>Total exam time </a:t>
            </a:r>
            <a:r>
              <a:rPr lang="fr-BE" dirty="0" err="1" smtClean="0"/>
              <a:t>foreseen</a:t>
            </a:r>
            <a:r>
              <a:rPr lang="fr-BE" dirty="0" smtClean="0"/>
              <a:t>: 3h00</a:t>
            </a: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7</a:t>
            </a:fld>
            <a:endParaRPr lang="en-GB"/>
          </a:p>
        </p:txBody>
      </p:sp>
    </p:spTree>
    <p:extLst>
      <p:ext uri="{BB962C8B-B14F-4D97-AF65-F5344CB8AC3E}">
        <p14:creationId xmlns:p14="http://schemas.microsoft.com/office/powerpoint/2010/main" val="27722800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nl-NL" altLang="en-US" smtClean="0"/>
              <a:t>Agreements, decisions or concerted practices</a:t>
            </a:r>
          </a:p>
        </p:txBody>
      </p:sp>
      <p:sp>
        <p:nvSpPr>
          <p:cNvPr id="3" name="Content Placeholder 2"/>
          <p:cNvSpPr>
            <a:spLocks noGrp="1"/>
          </p:cNvSpPr>
          <p:nvPr>
            <p:ph idx="1"/>
          </p:nvPr>
        </p:nvSpPr>
        <p:spPr/>
        <p:txBody>
          <a:bodyPr rtlCol="0">
            <a:normAutofit fontScale="92500" lnSpcReduction="10000"/>
          </a:bodyPr>
          <a:lstStyle/>
          <a:p>
            <a:pPr>
              <a:defRPr/>
            </a:pPr>
            <a:r>
              <a:rPr lang="nl-NL" dirty="0" err="1" smtClean="0"/>
              <a:t>Agreements</a:t>
            </a:r>
            <a:endParaRPr lang="nl-NL" dirty="0" smtClean="0"/>
          </a:p>
          <a:p>
            <a:pPr lvl="1">
              <a:defRPr/>
            </a:pPr>
            <a:r>
              <a:rPr lang="nl-NL" dirty="0" err="1" smtClean="0"/>
              <a:t>Functional</a:t>
            </a:r>
            <a:r>
              <a:rPr lang="nl-NL" dirty="0" smtClean="0"/>
              <a:t> approach</a:t>
            </a:r>
          </a:p>
          <a:p>
            <a:pPr lvl="1">
              <a:defRPr/>
            </a:pPr>
            <a:r>
              <a:rPr lang="nl-NL" dirty="0" smtClean="0"/>
              <a:t>Any </a:t>
            </a:r>
            <a:r>
              <a:rPr lang="nl-NL" i="1" dirty="0" smtClean="0"/>
              <a:t>explicit or implicit </a:t>
            </a:r>
            <a:r>
              <a:rPr lang="nl-NL" dirty="0" smtClean="0"/>
              <a:t>concurrence of wills – meeting of the minds</a:t>
            </a:r>
          </a:p>
          <a:p>
            <a:pPr lvl="1">
              <a:defRPr/>
            </a:pPr>
            <a:r>
              <a:rPr lang="nl-NL" dirty="0" err="1" smtClean="0"/>
              <a:t>Contracts</a:t>
            </a:r>
            <a:r>
              <a:rPr lang="nl-NL" dirty="0" smtClean="0"/>
              <a:t>, gentlemen’s </a:t>
            </a:r>
            <a:r>
              <a:rPr lang="nl-NL" dirty="0" err="1" smtClean="0"/>
              <a:t>agreements</a:t>
            </a:r>
            <a:r>
              <a:rPr lang="nl-NL" dirty="0" smtClean="0"/>
              <a:t>, memoranda of </a:t>
            </a:r>
            <a:r>
              <a:rPr lang="nl-NL" dirty="0" err="1" smtClean="0"/>
              <a:t>understanding</a:t>
            </a:r>
            <a:endParaRPr lang="nl-NL" dirty="0" smtClean="0"/>
          </a:p>
          <a:p>
            <a:pPr lvl="1">
              <a:defRPr/>
            </a:pPr>
            <a:r>
              <a:rPr lang="nl-NL" dirty="0"/>
              <a:t>Form is </a:t>
            </a:r>
            <a:r>
              <a:rPr lang="nl-NL" dirty="0" err="1"/>
              <a:t>completely</a:t>
            </a:r>
            <a:r>
              <a:rPr lang="nl-NL" dirty="0"/>
              <a:t> irrelevant</a:t>
            </a:r>
          </a:p>
          <a:p>
            <a:pPr lvl="2">
              <a:defRPr/>
            </a:pPr>
            <a:r>
              <a:rPr lang="nl-NL" dirty="0" err="1" smtClean="0"/>
              <a:t>Expressing</a:t>
            </a:r>
            <a:r>
              <a:rPr lang="nl-NL" dirty="0" smtClean="0"/>
              <a:t> joint </a:t>
            </a:r>
            <a:r>
              <a:rPr lang="nl-NL" dirty="0" err="1" smtClean="0"/>
              <a:t>intent</a:t>
            </a:r>
            <a:endParaRPr lang="nl-NL" dirty="0" smtClean="0"/>
          </a:p>
          <a:p>
            <a:pPr lvl="2">
              <a:defRPr/>
            </a:pPr>
            <a:r>
              <a:rPr lang="nl-NL" dirty="0" err="1" smtClean="0"/>
              <a:t>Yet</a:t>
            </a:r>
            <a:r>
              <a:rPr lang="nl-NL" dirty="0" smtClean="0"/>
              <a:t> </a:t>
            </a:r>
            <a:r>
              <a:rPr lang="nl-NL" dirty="0"/>
              <a:t>important for </a:t>
            </a:r>
            <a:r>
              <a:rPr lang="nl-NL" dirty="0" err="1"/>
              <a:t>proving</a:t>
            </a:r>
            <a:r>
              <a:rPr lang="nl-NL" dirty="0"/>
              <a:t> </a:t>
            </a:r>
            <a:r>
              <a:rPr lang="nl-NL" dirty="0" err="1"/>
              <a:t>existence</a:t>
            </a:r>
            <a:r>
              <a:rPr lang="nl-NL" dirty="0"/>
              <a:t> of agreement</a:t>
            </a:r>
          </a:p>
          <a:p>
            <a:pPr lvl="1">
              <a:defRPr/>
            </a:pPr>
            <a:r>
              <a:rPr lang="nl-NL" dirty="0" smtClean="0"/>
              <a:t>Type of agreement is irrelevant</a:t>
            </a:r>
          </a:p>
          <a:p>
            <a:pPr lvl="2">
              <a:defRPr/>
            </a:pPr>
            <a:r>
              <a:rPr lang="nl-NL" dirty="0" err="1"/>
              <a:t>Horizontal</a:t>
            </a:r>
            <a:r>
              <a:rPr lang="nl-NL" dirty="0"/>
              <a:t> </a:t>
            </a:r>
            <a:r>
              <a:rPr lang="nl-NL" dirty="0" err="1"/>
              <a:t>agreements</a:t>
            </a:r>
            <a:r>
              <a:rPr lang="nl-NL" dirty="0"/>
              <a:t> </a:t>
            </a:r>
            <a:r>
              <a:rPr lang="nl-NL" dirty="0" smtClean="0"/>
              <a:t>(</a:t>
            </a:r>
            <a:r>
              <a:rPr lang="nl-NL" dirty="0" err="1" smtClean="0"/>
              <a:t>competitors</a:t>
            </a:r>
            <a:r>
              <a:rPr lang="nl-NL" dirty="0"/>
              <a:t>)</a:t>
            </a:r>
          </a:p>
          <a:p>
            <a:pPr lvl="3">
              <a:defRPr/>
            </a:pPr>
            <a:r>
              <a:rPr lang="nl-NL" dirty="0"/>
              <a:t>E.g. </a:t>
            </a:r>
            <a:r>
              <a:rPr lang="nl-NL" dirty="0" err="1"/>
              <a:t>between</a:t>
            </a:r>
            <a:r>
              <a:rPr lang="nl-NL" dirty="0"/>
              <a:t> </a:t>
            </a:r>
            <a:r>
              <a:rPr lang="nl-NL" dirty="0" err="1"/>
              <a:t>car</a:t>
            </a:r>
            <a:r>
              <a:rPr lang="nl-NL" dirty="0"/>
              <a:t> </a:t>
            </a:r>
            <a:r>
              <a:rPr lang="nl-NL" dirty="0" err="1"/>
              <a:t>manufacturers</a:t>
            </a:r>
            <a:endParaRPr lang="nl-NL" dirty="0"/>
          </a:p>
          <a:p>
            <a:pPr lvl="2">
              <a:defRPr/>
            </a:pPr>
            <a:r>
              <a:rPr lang="nl-NL" dirty="0" err="1" smtClean="0"/>
              <a:t>Vertical</a:t>
            </a:r>
            <a:r>
              <a:rPr lang="nl-NL" dirty="0" smtClean="0"/>
              <a:t> </a:t>
            </a:r>
            <a:r>
              <a:rPr lang="nl-NL" dirty="0" err="1" smtClean="0"/>
              <a:t>agreements</a:t>
            </a:r>
            <a:r>
              <a:rPr lang="nl-NL" dirty="0" smtClean="0"/>
              <a:t> (different </a:t>
            </a:r>
            <a:r>
              <a:rPr lang="nl-NL" dirty="0" err="1" smtClean="0"/>
              <a:t>supply</a:t>
            </a:r>
            <a:r>
              <a:rPr lang="nl-NL" dirty="0" smtClean="0"/>
              <a:t> chain actors)</a:t>
            </a:r>
          </a:p>
          <a:p>
            <a:pPr lvl="3">
              <a:defRPr/>
            </a:pPr>
            <a:r>
              <a:rPr lang="nl-NL" dirty="0" smtClean="0"/>
              <a:t>E.g. </a:t>
            </a:r>
            <a:r>
              <a:rPr lang="nl-NL" dirty="0" err="1" smtClean="0"/>
              <a:t>between</a:t>
            </a:r>
            <a:r>
              <a:rPr lang="nl-NL" dirty="0" smtClean="0"/>
              <a:t> </a:t>
            </a:r>
            <a:r>
              <a:rPr lang="nl-NL" dirty="0" err="1" smtClean="0"/>
              <a:t>franchisor</a:t>
            </a:r>
            <a:r>
              <a:rPr lang="nl-NL" dirty="0" smtClean="0"/>
              <a:t> </a:t>
            </a:r>
            <a:r>
              <a:rPr lang="nl-NL" dirty="0" err="1" smtClean="0"/>
              <a:t>and</a:t>
            </a:r>
            <a:r>
              <a:rPr lang="nl-NL" dirty="0" smtClean="0"/>
              <a:t> </a:t>
            </a:r>
            <a:r>
              <a:rPr lang="nl-NL" dirty="0" err="1" smtClean="0"/>
              <a:t>franchisee</a:t>
            </a:r>
            <a:endParaRPr lang="nl-NL" dirty="0" smtClean="0"/>
          </a:p>
        </p:txBody>
      </p:sp>
      <p:sp>
        <p:nvSpPr>
          <p:cNvPr id="2" name="Slide Number Placeholder 1"/>
          <p:cNvSpPr>
            <a:spLocks noGrp="1"/>
          </p:cNvSpPr>
          <p:nvPr>
            <p:ph type="sldNum" sz="quarter" idx="12"/>
          </p:nvPr>
        </p:nvSpPr>
        <p:spPr/>
        <p:txBody>
          <a:bodyPr/>
          <a:lstStyle/>
          <a:p>
            <a:fld id="{FCE3F7DD-B4CC-4690-B82D-A6AA7FDEB090}" type="slidenum">
              <a:rPr lang="en-GB" smtClean="0"/>
              <a:t>70</a:t>
            </a:fld>
            <a:endParaRPr lang="en-GB"/>
          </a:p>
        </p:txBody>
      </p:sp>
    </p:spTree>
    <p:extLst>
      <p:ext uri="{BB962C8B-B14F-4D97-AF65-F5344CB8AC3E}">
        <p14:creationId xmlns:p14="http://schemas.microsoft.com/office/powerpoint/2010/main" val="30475543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Agreements</a:t>
            </a:r>
            <a:r>
              <a:rPr lang="fr-BE" dirty="0" smtClean="0"/>
              <a:t>, </a:t>
            </a:r>
            <a:r>
              <a:rPr lang="fr-BE" dirty="0" err="1" smtClean="0"/>
              <a:t>decisions</a:t>
            </a:r>
            <a:r>
              <a:rPr lang="fr-BE" dirty="0" smtClean="0"/>
              <a:t> or </a:t>
            </a:r>
            <a:r>
              <a:rPr lang="fr-BE" dirty="0" err="1" smtClean="0"/>
              <a:t>concerted</a:t>
            </a:r>
            <a:r>
              <a:rPr lang="fr-BE" dirty="0" smtClean="0"/>
              <a:t> practices</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err="1" smtClean="0"/>
              <a:t>Consten</a:t>
            </a:r>
            <a:r>
              <a:rPr lang="fr-BE" i="1" dirty="0" smtClean="0"/>
              <a:t> and Grundig</a:t>
            </a:r>
            <a:endParaRPr lang="en-GB" dirty="0"/>
          </a:p>
        </p:txBody>
      </p:sp>
      <p:pic>
        <p:nvPicPr>
          <p:cNvPr id="5" name="Picture 4" descr="Image result for grundig"/>
          <p:cNvPicPr/>
          <p:nvPr/>
        </p:nvPicPr>
        <p:blipFill>
          <a:blip r:embed="rId2">
            <a:extLst>
              <a:ext uri="{28A0092B-C50C-407E-A947-70E740481C1C}">
                <a14:useLocalDpi xmlns:a14="http://schemas.microsoft.com/office/drawing/2010/main" val="0"/>
              </a:ext>
            </a:extLst>
          </a:blip>
          <a:srcRect/>
          <a:stretch>
            <a:fillRect/>
          </a:stretch>
        </p:blipFill>
        <p:spPr bwMode="auto">
          <a:xfrm>
            <a:off x="3282553" y="3043562"/>
            <a:ext cx="2807494" cy="2807494"/>
          </a:xfrm>
          <a:prstGeom prst="rect">
            <a:avLst/>
          </a:prstGeom>
          <a:noFill/>
          <a:ln>
            <a:noFill/>
          </a:ln>
        </p:spPr>
      </p:pic>
      <p:sp>
        <p:nvSpPr>
          <p:cNvPr id="4" name="Slide Number Placeholder 3"/>
          <p:cNvSpPr>
            <a:spLocks noGrp="1"/>
          </p:cNvSpPr>
          <p:nvPr>
            <p:ph type="sldNum" sz="quarter" idx="12"/>
          </p:nvPr>
        </p:nvSpPr>
        <p:spPr/>
        <p:txBody>
          <a:bodyPr/>
          <a:lstStyle/>
          <a:p>
            <a:fld id="{FCE3F7DD-B4CC-4690-B82D-A6AA7FDEB090}" type="slidenum">
              <a:rPr lang="en-GB" smtClean="0"/>
              <a:t>71</a:t>
            </a:fld>
            <a:endParaRPr lang="en-GB"/>
          </a:p>
        </p:txBody>
      </p:sp>
    </p:spTree>
    <p:extLst>
      <p:ext uri="{BB962C8B-B14F-4D97-AF65-F5344CB8AC3E}">
        <p14:creationId xmlns:p14="http://schemas.microsoft.com/office/powerpoint/2010/main" val="3315358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nl-NL" altLang="en-US" smtClean="0"/>
              <a:t>Agreements, decisions or concerted practices</a:t>
            </a:r>
          </a:p>
        </p:txBody>
      </p:sp>
      <p:sp>
        <p:nvSpPr>
          <p:cNvPr id="3" name="Content Placeholder 2"/>
          <p:cNvSpPr>
            <a:spLocks noGrp="1"/>
          </p:cNvSpPr>
          <p:nvPr>
            <p:ph idx="1"/>
          </p:nvPr>
        </p:nvSpPr>
        <p:spPr/>
        <p:txBody>
          <a:bodyPr/>
          <a:lstStyle/>
          <a:p>
            <a:pPr eaLnBrk="1" hangingPunct="1"/>
            <a:r>
              <a:rPr lang="nl-NL" altLang="en-US" smtClean="0"/>
              <a:t>Decisions by associations of undertakings</a:t>
            </a:r>
          </a:p>
          <a:p>
            <a:pPr lvl="1" eaLnBrk="1" hangingPunct="1"/>
            <a:r>
              <a:rPr lang="nl-NL" altLang="en-US" smtClean="0"/>
              <a:t>Association of undertakings is not necessarily an undertaking</a:t>
            </a:r>
          </a:p>
          <a:p>
            <a:pPr lvl="1" eaLnBrk="1" hangingPunct="1"/>
            <a:r>
              <a:rPr lang="nl-NL" altLang="en-US" smtClean="0"/>
              <a:t>Decision by association</a:t>
            </a:r>
          </a:p>
          <a:p>
            <a:pPr lvl="2" eaLnBrk="1" hangingPunct="1"/>
            <a:r>
              <a:rPr lang="nl-NL" altLang="en-US" smtClean="0"/>
              <a:t>Decision aimed at undertaking – members of association</a:t>
            </a:r>
          </a:p>
          <a:p>
            <a:pPr lvl="2" eaLnBrk="1" hangingPunct="1"/>
            <a:r>
              <a:rPr lang="nl-NL" altLang="en-US" smtClean="0"/>
              <a:t>E.g. association of architects imposing minifum fees on its members</a:t>
            </a:r>
          </a:p>
          <a:p>
            <a:pPr lvl="2" eaLnBrk="1" hangingPunct="1"/>
            <a:r>
              <a:rPr lang="nl-NL" altLang="en-US" smtClean="0"/>
              <a:t>E.g. association of bakers ‘suggesting’ target price for freshly baked bread</a:t>
            </a:r>
          </a:p>
          <a:p>
            <a:pPr lvl="1" eaLnBrk="1" hangingPunct="1"/>
            <a:r>
              <a:rPr lang="nl-NL" altLang="en-US" smtClean="0"/>
              <a:t>Decision effectively hints at (implicit) agreement between undertakings-members of the association</a:t>
            </a:r>
          </a:p>
        </p:txBody>
      </p:sp>
      <p:sp>
        <p:nvSpPr>
          <p:cNvPr id="2" name="Slide Number Placeholder 1"/>
          <p:cNvSpPr>
            <a:spLocks noGrp="1"/>
          </p:cNvSpPr>
          <p:nvPr>
            <p:ph type="sldNum" sz="quarter" idx="12"/>
          </p:nvPr>
        </p:nvSpPr>
        <p:spPr/>
        <p:txBody>
          <a:bodyPr/>
          <a:lstStyle/>
          <a:p>
            <a:fld id="{FCE3F7DD-B4CC-4690-B82D-A6AA7FDEB090}" type="slidenum">
              <a:rPr lang="en-GB" smtClean="0"/>
              <a:t>72</a:t>
            </a:fld>
            <a:endParaRPr lang="en-GB"/>
          </a:p>
        </p:txBody>
      </p:sp>
    </p:spTree>
    <p:extLst>
      <p:ext uri="{BB962C8B-B14F-4D97-AF65-F5344CB8AC3E}">
        <p14:creationId xmlns:p14="http://schemas.microsoft.com/office/powerpoint/2010/main" val="27542058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Agreements</a:t>
            </a:r>
            <a:r>
              <a:rPr lang="fr-BE" dirty="0" smtClean="0"/>
              <a:t>, </a:t>
            </a:r>
            <a:r>
              <a:rPr lang="fr-BE" dirty="0" err="1" smtClean="0"/>
              <a:t>decisions</a:t>
            </a:r>
            <a:r>
              <a:rPr lang="fr-BE" dirty="0" smtClean="0"/>
              <a:t> or </a:t>
            </a:r>
            <a:r>
              <a:rPr lang="fr-BE" dirty="0" err="1" smtClean="0"/>
              <a:t>concerted</a:t>
            </a:r>
            <a:r>
              <a:rPr lang="fr-BE" dirty="0" smtClean="0"/>
              <a:t> practices</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smtClean="0"/>
              <a:t>Wouters</a:t>
            </a:r>
          </a:p>
          <a:p>
            <a:endParaRPr lang="fr-BE" i="1" dirty="0"/>
          </a:p>
          <a:p>
            <a:endParaRPr lang="fr-BE" i="1" dirty="0" smtClean="0"/>
          </a:p>
          <a:p>
            <a:endParaRPr lang="fr-BE" i="1" dirty="0"/>
          </a:p>
          <a:p>
            <a:r>
              <a:rPr lang="fr-BE" dirty="0" smtClean="0"/>
              <a:t>More </a:t>
            </a:r>
            <a:r>
              <a:rPr lang="fr-BE" dirty="0" err="1" smtClean="0"/>
              <a:t>recent</a:t>
            </a:r>
            <a:r>
              <a:rPr lang="fr-BE" dirty="0" smtClean="0"/>
              <a:t> – and more </a:t>
            </a:r>
            <a:r>
              <a:rPr lang="fr-BE" dirty="0" err="1" smtClean="0"/>
              <a:t>controversial</a:t>
            </a:r>
            <a:r>
              <a:rPr lang="fr-BE" dirty="0" smtClean="0"/>
              <a:t>?? – </a:t>
            </a:r>
            <a:r>
              <a:rPr lang="fr-BE" dirty="0" err="1" smtClean="0"/>
              <a:t>example</a:t>
            </a:r>
            <a:r>
              <a:rPr lang="fr-BE" dirty="0" smtClean="0"/>
              <a:t>: </a:t>
            </a:r>
            <a:r>
              <a:rPr lang="fr-BE" i="1" dirty="0" smtClean="0"/>
              <a:t>Mastercard</a:t>
            </a:r>
            <a:endParaRPr lang="en-GB" dirty="0"/>
          </a:p>
        </p:txBody>
      </p:sp>
      <p:pic>
        <p:nvPicPr>
          <p:cNvPr id="4" name="Picture 3" descr="See original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078" y="4204822"/>
            <a:ext cx="2536943" cy="1386353"/>
          </a:xfrm>
          <a:prstGeom prst="rect">
            <a:avLst/>
          </a:prstGeom>
          <a:noFill/>
          <a:ln>
            <a:noFill/>
          </a:ln>
        </p:spPr>
      </p:pic>
      <p:sp>
        <p:nvSpPr>
          <p:cNvPr id="5" name="Slide Number Placeholder 4"/>
          <p:cNvSpPr>
            <a:spLocks noGrp="1"/>
          </p:cNvSpPr>
          <p:nvPr>
            <p:ph type="sldNum" sz="quarter" idx="12"/>
          </p:nvPr>
        </p:nvSpPr>
        <p:spPr/>
        <p:txBody>
          <a:bodyPr/>
          <a:lstStyle/>
          <a:p>
            <a:fld id="{FCE3F7DD-B4CC-4690-B82D-A6AA7FDEB090}" type="slidenum">
              <a:rPr lang="en-GB" smtClean="0"/>
              <a:t>73</a:t>
            </a:fld>
            <a:endParaRPr lang="en-GB"/>
          </a:p>
        </p:txBody>
      </p:sp>
    </p:spTree>
    <p:extLst>
      <p:ext uri="{BB962C8B-B14F-4D97-AF65-F5344CB8AC3E}">
        <p14:creationId xmlns:p14="http://schemas.microsoft.com/office/powerpoint/2010/main" val="38521598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nl-NL" altLang="en-US" smtClean="0"/>
              <a:t>Agreements, decisions or concerted practices</a:t>
            </a:r>
          </a:p>
        </p:txBody>
      </p:sp>
      <p:sp>
        <p:nvSpPr>
          <p:cNvPr id="3" name="Content Placeholder 2"/>
          <p:cNvSpPr>
            <a:spLocks noGrp="1"/>
          </p:cNvSpPr>
          <p:nvPr>
            <p:ph idx="1"/>
          </p:nvPr>
        </p:nvSpPr>
        <p:spPr/>
        <p:txBody>
          <a:bodyPr/>
          <a:lstStyle/>
          <a:p>
            <a:pPr eaLnBrk="1" hangingPunct="1"/>
            <a:r>
              <a:rPr lang="nl-NL" altLang="en-US" dirty="0" smtClean="0"/>
              <a:t>Concerted practice</a:t>
            </a:r>
          </a:p>
          <a:p>
            <a:pPr lvl="1" eaLnBrk="1" hangingPunct="1"/>
            <a:r>
              <a:rPr lang="nl-NL" altLang="en-US" dirty="0" smtClean="0"/>
              <a:t>‘Contact without contract’</a:t>
            </a:r>
          </a:p>
          <a:p>
            <a:pPr lvl="2" eaLnBrk="1" hangingPunct="1"/>
            <a:r>
              <a:rPr lang="nl-NL" altLang="en-US" dirty="0" smtClean="0"/>
              <a:t>Suspicious parallel conduct</a:t>
            </a:r>
          </a:p>
          <a:p>
            <a:pPr lvl="2" eaLnBrk="1" hangingPunct="1"/>
            <a:r>
              <a:rPr lang="nl-NL" altLang="en-US" dirty="0" smtClean="0"/>
              <a:t>Alternative if no proof of agreement can be found</a:t>
            </a:r>
          </a:p>
          <a:p>
            <a:pPr lvl="2" eaLnBrk="1" hangingPunct="1"/>
            <a:r>
              <a:rPr lang="nl-NL" altLang="en-US" i="1" dirty="0" smtClean="0"/>
              <a:t>Coordination between undertakings, which, without having reached the stage where an agreement properly so-called has been concluded, knowingly substitutes practical cooperation between [undertakings] for the risks of competition </a:t>
            </a:r>
            <a:r>
              <a:rPr lang="nl-NL" altLang="en-US" dirty="0" smtClean="0"/>
              <a:t>(ICI v Commission)</a:t>
            </a:r>
          </a:p>
          <a:p>
            <a:pPr lvl="2" eaLnBrk="1" hangingPunct="1"/>
            <a:endParaRPr lang="nl-NL" altLang="en-US" i="1" dirty="0" smtClean="0"/>
          </a:p>
          <a:p>
            <a:pPr lvl="2" eaLnBrk="1" hangingPunct="1"/>
            <a:endParaRPr lang="nl-NL" altLang="en-US" i="1" dirty="0" smtClean="0"/>
          </a:p>
        </p:txBody>
      </p:sp>
      <p:sp>
        <p:nvSpPr>
          <p:cNvPr id="2" name="Slide Number Placeholder 1"/>
          <p:cNvSpPr>
            <a:spLocks noGrp="1"/>
          </p:cNvSpPr>
          <p:nvPr>
            <p:ph type="sldNum" sz="quarter" idx="12"/>
          </p:nvPr>
        </p:nvSpPr>
        <p:spPr/>
        <p:txBody>
          <a:bodyPr/>
          <a:lstStyle/>
          <a:p>
            <a:fld id="{FCE3F7DD-B4CC-4690-B82D-A6AA7FDEB090}" type="slidenum">
              <a:rPr lang="en-GB" smtClean="0"/>
              <a:t>74</a:t>
            </a:fld>
            <a:endParaRPr lang="en-GB"/>
          </a:p>
        </p:txBody>
      </p:sp>
    </p:spTree>
    <p:extLst>
      <p:ext uri="{BB962C8B-B14F-4D97-AF65-F5344CB8AC3E}">
        <p14:creationId xmlns:p14="http://schemas.microsoft.com/office/powerpoint/2010/main" val="2710536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err="1" smtClean="0"/>
              <a:t>Agreements</a:t>
            </a:r>
            <a:r>
              <a:rPr lang="fr-BE" dirty="0" smtClean="0"/>
              <a:t>, </a:t>
            </a:r>
            <a:r>
              <a:rPr lang="fr-BE" dirty="0" err="1" smtClean="0"/>
              <a:t>decisions</a:t>
            </a:r>
            <a:r>
              <a:rPr lang="fr-BE" dirty="0" smtClean="0"/>
              <a:t> or </a:t>
            </a:r>
            <a:r>
              <a:rPr lang="fr-BE" dirty="0" err="1" smtClean="0"/>
              <a:t>concerted</a:t>
            </a:r>
            <a:r>
              <a:rPr lang="fr-BE" dirty="0" smtClean="0"/>
              <a:t> practices</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smtClean="0"/>
              <a:t>T-Mobile</a:t>
            </a:r>
            <a:endParaRPr lang="en-GB" dirty="0"/>
          </a:p>
        </p:txBody>
      </p:sp>
      <p:pic>
        <p:nvPicPr>
          <p:cNvPr id="4" name="Picture 3" descr="Image result for t mobile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2684" y="3255731"/>
            <a:ext cx="4298633" cy="1011555"/>
          </a:xfrm>
          <a:prstGeom prst="rect">
            <a:avLst/>
          </a:prstGeom>
          <a:noFill/>
          <a:ln>
            <a:noFill/>
          </a:ln>
        </p:spPr>
      </p:pic>
      <p:sp>
        <p:nvSpPr>
          <p:cNvPr id="5" name="Slide Number Placeholder 4"/>
          <p:cNvSpPr>
            <a:spLocks noGrp="1"/>
          </p:cNvSpPr>
          <p:nvPr>
            <p:ph type="sldNum" sz="quarter" idx="12"/>
          </p:nvPr>
        </p:nvSpPr>
        <p:spPr/>
        <p:txBody>
          <a:bodyPr/>
          <a:lstStyle/>
          <a:p>
            <a:fld id="{FCE3F7DD-B4CC-4690-B82D-A6AA7FDEB090}" type="slidenum">
              <a:rPr lang="en-GB" smtClean="0"/>
              <a:t>75</a:t>
            </a:fld>
            <a:endParaRPr lang="en-GB"/>
          </a:p>
        </p:txBody>
      </p:sp>
    </p:spTree>
    <p:extLst>
      <p:ext uri="{BB962C8B-B14F-4D97-AF65-F5344CB8AC3E}">
        <p14:creationId xmlns:p14="http://schemas.microsoft.com/office/powerpoint/2010/main" val="14349194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eaLnBrk="1" hangingPunct="1"/>
            <a:r>
              <a:rPr lang="nl-NL" altLang="en-US" smtClean="0"/>
              <a:t>Agreements, decisions or concerted practices</a:t>
            </a:r>
          </a:p>
        </p:txBody>
      </p:sp>
      <p:sp>
        <p:nvSpPr>
          <p:cNvPr id="3" name="Content Placeholder 2"/>
          <p:cNvSpPr>
            <a:spLocks noGrp="1"/>
          </p:cNvSpPr>
          <p:nvPr>
            <p:ph idx="1"/>
          </p:nvPr>
        </p:nvSpPr>
        <p:spPr/>
        <p:txBody>
          <a:bodyPr/>
          <a:lstStyle/>
          <a:p>
            <a:pPr eaLnBrk="1" hangingPunct="1"/>
            <a:r>
              <a:rPr lang="nl-NL" altLang="en-US" smtClean="0"/>
              <a:t>Concerted practice</a:t>
            </a:r>
          </a:p>
          <a:p>
            <a:pPr lvl="1" eaLnBrk="1" hangingPunct="1"/>
            <a:r>
              <a:rPr lang="nl-NL" altLang="en-US" smtClean="0"/>
              <a:t>Legal presumptions of concerted action</a:t>
            </a:r>
          </a:p>
          <a:p>
            <a:pPr lvl="2" eaLnBrk="1" hangingPunct="1"/>
            <a:r>
              <a:rPr lang="nl-NL" altLang="en-US" smtClean="0"/>
              <a:t>Anic</a:t>
            </a:r>
            <a:r>
              <a:rPr lang="nl-NL" altLang="en-US" i="1" smtClean="0"/>
              <a:t> standards</a:t>
            </a:r>
          </a:p>
          <a:p>
            <a:pPr lvl="3" eaLnBrk="1" hangingPunct="1"/>
            <a:r>
              <a:rPr lang="nl-NL" altLang="en-US" smtClean="0"/>
              <a:t>Proof of parallel market behaviour triggers </a:t>
            </a:r>
            <a:r>
              <a:rPr lang="nl-NL" altLang="en-US" i="1" smtClean="0"/>
              <a:t>rebuttable </a:t>
            </a:r>
            <a:r>
              <a:rPr lang="nl-NL" altLang="en-US" smtClean="0"/>
              <a:t>presumption of concerted action</a:t>
            </a:r>
          </a:p>
          <a:p>
            <a:pPr lvl="3" eaLnBrk="1" hangingPunct="1"/>
            <a:r>
              <a:rPr lang="nl-NL" altLang="en-US" smtClean="0"/>
              <a:t>To rebut the presumption, undertakings have to demonstrate that their behaviour can only and exclusively be explained by actions any rational market participant would have taken in the same situation (difficult to rebut in practice)</a:t>
            </a:r>
          </a:p>
          <a:p>
            <a:pPr lvl="2" eaLnBrk="1" hangingPunct="1"/>
            <a:r>
              <a:rPr lang="nl-NL" altLang="en-US" smtClean="0"/>
              <a:t>See however Case T-442/08, </a:t>
            </a:r>
            <a:r>
              <a:rPr lang="nl-NL" altLang="en-US" i="1" smtClean="0"/>
              <a:t>CISAC v Commission</a:t>
            </a:r>
          </a:p>
          <a:p>
            <a:pPr lvl="3" eaLnBrk="1" hangingPunct="1"/>
            <a:r>
              <a:rPr lang="nl-NL" altLang="en-US" i="1" smtClean="0"/>
              <a:t>Commission bears at least part of the burden of proof in demonstrating circumstances that justify parallel behaviour being suspicious</a:t>
            </a:r>
            <a:endParaRPr lang="nl-NL" altLang="en-US" smtClean="0"/>
          </a:p>
          <a:p>
            <a:pPr lvl="1" eaLnBrk="1" hangingPunct="1"/>
            <a:r>
              <a:rPr lang="nl-NL" altLang="en-US" smtClean="0"/>
              <a:t>&lt;-&gt; rational parallel behaviour?</a:t>
            </a:r>
          </a:p>
        </p:txBody>
      </p:sp>
      <p:sp>
        <p:nvSpPr>
          <p:cNvPr id="2" name="Slide Number Placeholder 1"/>
          <p:cNvSpPr>
            <a:spLocks noGrp="1"/>
          </p:cNvSpPr>
          <p:nvPr>
            <p:ph type="sldNum" sz="quarter" idx="12"/>
          </p:nvPr>
        </p:nvSpPr>
        <p:spPr/>
        <p:txBody>
          <a:bodyPr/>
          <a:lstStyle/>
          <a:p>
            <a:fld id="{FCE3F7DD-B4CC-4690-B82D-A6AA7FDEB090}" type="slidenum">
              <a:rPr lang="en-GB" smtClean="0"/>
              <a:t>76</a:t>
            </a:fld>
            <a:endParaRPr lang="en-GB"/>
          </a:p>
        </p:txBody>
      </p:sp>
    </p:spTree>
    <p:extLst>
      <p:ext uri="{BB962C8B-B14F-4D97-AF65-F5344CB8AC3E}">
        <p14:creationId xmlns:p14="http://schemas.microsoft.com/office/powerpoint/2010/main" val="23575582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sp>
        <p:nvSpPr>
          <p:cNvPr id="6" name="AutoShape 5"/>
          <p:cNvSpPr>
            <a:spLocks noChangeArrowheads="1"/>
          </p:cNvSpPr>
          <p:nvPr/>
        </p:nvSpPr>
        <p:spPr bwMode="auto">
          <a:xfrm>
            <a:off x="771489" y="3021054"/>
            <a:ext cx="1934438" cy="49482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Agreement?</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826525" y="2015249"/>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647014" y="1951091"/>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7" name="AutoShape 5"/>
          <p:cNvSpPr>
            <a:spLocks noChangeArrowheads="1"/>
          </p:cNvSpPr>
          <p:nvPr/>
        </p:nvSpPr>
        <p:spPr bwMode="auto">
          <a:xfrm>
            <a:off x="3626297" y="3008442"/>
            <a:ext cx="2007659" cy="510353"/>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Decision by an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association of undertakings?</a:t>
            </a:r>
          </a:p>
        </p:txBody>
      </p:sp>
      <p:sp>
        <p:nvSpPr>
          <p:cNvPr id="28" name="AutoShape 5"/>
          <p:cNvSpPr>
            <a:spLocks noChangeArrowheads="1"/>
          </p:cNvSpPr>
          <p:nvPr/>
        </p:nvSpPr>
        <p:spPr bwMode="auto">
          <a:xfrm>
            <a:off x="6451750" y="2989453"/>
            <a:ext cx="1971446" cy="52934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Concerted practice</a:t>
            </a:r>
          </a:p>
        </p:txBody>
      </p:sp>
      <p:cxnSp>
        <p:nvCxnSpPr>
          <p:cNvPr id="30"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 Box 11"/>
          <p:cNvSpPr txBox="1">
            <a:spLocks noChangeArrowheads="1"/>
          </p:cNvSpPr>
          <p:nvPr/>
        </p:nvSpPr>
        <p:spPr bwMode="auto">
          <a:xfrm>
            <a:off x="3099776" y="26899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33" name="AutoShape 26"/>
          <p:cNvCxnSpPr>
            <a:cxnSpLocks noChangeShapeType="1"/>
            <a:stCxn id="6" idx="3"/>
            <a:endCxn id="27" idx="1"/>
          </p:cNvCxnSpPr>
          <p:nvPr/>
        </p:nvCxnSpPr>
        <p:spPr bwMode="auto">
          <a:xfrm flipV="1">
            <a:off x="2705927" y="3263618"/>
            <a:ext cx="920371" cy="484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a:stCxn id="27" idx="3"/>
            <a:endCxn id="28" idx="1"/>
          </p:cNvCxnSpPr>
          <p:nvPr/>
        </p:nvCxnSpPr>
        <p:spPr bwMode="auto">
          <a:xfrm flipV="1">
            <a:off x="5633956" y="3254125"/>
            <a:ext cx="817794" cy="94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Text Box 11"/>
          <p:cNvSpPr txBox="1">
            <a:spLocks noChangeArrowheads="1"/>
          </p:cNvSpPr>
          <p:nvPr/>
        </p:nvSpPr>
        <p:spPr bwMode="auto">
          <a:xfrm>
            <a:off x="2866297" y="331950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0" name="Elbow Connector 39"/>
          <p:cNvCxnSpPr>
            <a:stCxn id="28" idx="3"/>
            <a:endCxn id="20" idx="3"/>
          </p:cNvCxnSpPr>
          <p:nvPr/>
        </p:nvCxnSpPr>
        <p:spPr>
          <a:xfrm flipH="1" flipV="1">
            <a:off x="5505742" y="1207512"/>
            <a:ext cx="2917454" cy="2046613"/>
          </a:xfrm>
          <a:prstGeom prst="bentConnector3">
            <a:avLst>
              <a:gd name="adj1" fmla="val -58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1"/>
          <p:cNvSpPr txBox="1">
            <a:spLocks noChangeArrowheads="1"/>
          </p:cNvSpPr>
          <p:nvPr/>
        </p:nvSpPr>
        <p:spPr bwMode="auto">
          <a:xfrm>
            <a:off x="8423197" y="218392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59" name="Text Box 11"/>
          <p:cNvSpPr txBox="1">
            <a:spLocks noChangeArrowheads="1"/>
          </p:cNvSpPr>
          <p:nvPr/>
        </p:nvSpPr>
        <p:spPr bwMode="auto">
          <a:xfrm>
            <a:off x="5652045" y="331643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4" name="Slide Number Placeholder 3"/>
          <p:cNvSpPr>
            <a:spLocks noGrp="1"/>
          </p:cNvSpPr>
          <p:nvPr>
            <p:ph type="sldNum" sz="quarter" idx="12"/>
          </p:nvPr>
        </p:nvSpPr>
        <p:spPr/>
        <p:txBody>
          <a:bodyPr/>
          <a:lstStyle/>
          <a:p>
            <a:fld id="{FCE3F7DD-B4CC-4690-B82D-A6AA7FDEB090}" type="slidenum">
              <a:rPr lang="en-GB" smtClean="0"/>
              <a:t>77</a:t>
            </a:fld>
            <a:endParaRPr lang="en-GB"/>
          </a:p>
        </p:txBody>
      </p:sp>
    </p:spTree>
    <p:extLst>
      <p:ext uri="{BB962C8B-B14F-4D97-AF65-F5344CB8AC3E}">
        <p14:creationId xmlns:p14="http://schemas.microsoft.com/office/powerpoint/2010/main" val="23113458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Questions?</a:t>
            </a:r>
            <a:endParaRPr lang="en-GB" dirty="0"/>
          </a:p>
        </p:txBody>
      </p:sp>
      <p:sp>
        <p:nvSpPr>
          <p:cNvPr id="3" name="Content Placeholder 2"/>
          <p:cNvSpPr>
            <a:spLocks noGrp="1"/>
          </p:cNvSpPr>
          <p:nvPr>
            <p:ph idx="1"/>
          </p:nvPr>
        </p:nvSpPr>
        <p:spPr/>
        <p:txBody>
          <a:bodyPr/>
          <a:lstStyle/>
          <a:p>
            <a:pPr marL="0" indent="0" algn="ctr">
              <a:buNone/>
            </a:pPr>
            <a:endParaRPr lang="fr-BE" dirty="0" smtClean="0">
              <a:hlinkClick r:id="rId2"/>
            </a:endParaRPr>
          </a:p>
          <a:p>
            <a:pPr marL="0" indent="0" algn="ctr">
              <a:buNone/>
            </a:pPr>
            <a:endParaRPr lang="fr-BE" dirty="0">
              <a:hlinkClick r:id="rId2"/>
            </a:endParaRPr>
          </a:p>
          <a:p>
            <a:pPr marL="0" indent="0" algn="ctr">
              <a:buNone/>
            </a:pPr>
            <a:r>
              <a:rPr lang="fr-BE" dirty="0" smtClean="0">
                <a:hlinkClick r:id="rId2"/>
              </a:rPr>
              <a:t>pieter.vancleynenbreugel@uliege.be</a:t>
            </a:r>
            <a:endParaRPr lang="fr-BE" dirty="0" smtClean="0"/>
          </a:p>
          <a:p>
            <a:pPr marL="0" indent="0" algn="ctr">
              <a:buNone/>
            </a:pPr>
            <a:endParaRPr lang="en-GB" dirty="0"/>
          </a:p>
        </p:txBody>
      </p:sp>
      <p:sp>
        <p:nvSpPr>
          <p:cNvPr id="4" name="Slide Number Placeholder 3"/>
          <p:cNvSpPr>
            <a:spLocks noGrp="1"/>
          </p:cNvSpPr>
          <p:nvPr>
            <p:ph type="sldNum" sz="quarter" idx="12"/>
          </p:nvPr>
        </p:nvSpPr>
        <p:spPr/>
        <p:txBody>
          <a:bodyPr/>
          <a:lstStyle/>
          <a:p>
            <a:fld id="{FCE3F7DD-B4CC-4690-B82D-A6AA7FDEB090}" type="slidenum">
              <a:rPr lang="en-GB" smtClean="0"/>
              <a:t>78</a:t>
            </a:fld>
            <a:endParaRPr lang="en-GB"/>
          </a:p>
        </p:txBody>
      </p:sp>
    </p:spTree>
    <p:extLst>
      <p:ext uri="{BB962C8B-B14F-4D97-AF65-F5344CB8AC3E}">
        <p14:creationId xmlns:p14="http://schemas.microsoft.com/office/powerpoint/2010/main" val="39023627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Module II – part II</a:t>
            </a:r>
            <a:endParaRPr lang="en-GB" dirty="0"/>
          </a:p>
        </p:txBody>
      </p:sp>
      <p:sp>
        <p:nvSpPr>
          <p:cNvPr id="3" name="Subtitle 2"/>
          <p:cNvSpPr>
            <a:spLocks noGrp="1"/>
          </p:cNvSpPr>
          <p:nvPr>
            <p:ph type="subTitle" idx="1"/>
          </p:nvPr>
        </p:nvSpPr>
        <p:spPr/>
        <p:txBody>
          <a:bodyPr>
            <a:normAutofit/>
          </a:bodyPr>
          <a:lstStyle/>
          <a:p>
            <a:endParaRPr lang="fr-BE" dirty="0" smtClean="0"/>
          </a:p>
          <a:p>
            <a:r>
              <a:rPr lang="fr-BE" dirty="0" smtClean="0"/>
              <a:t>Article 101 TFEU</a:t>
            </a:r>
          </a:p>
          <a:p>
            <a:r>
              <a:rPr lang="fr-BE" dirty="0" smtClean="0"/>
              <a:t>Restrictions of </a:t>
            </a:r>
            <a:r>
              <a:rPr lang="fr-BE" dirty="0" err="1" smtClean="0"/>
              <a:t>competition</a:t>
            </a:r>
            <a:r>
              <a:rPr lang="fr-BE" dirty="0" smtClean="0"/>
              <a:t> </a:t>
            </a:r>
            <a:r>
              <a:rPr lang="fr-BE" dirty="0" err="1" smtClean="0"/>
              <a:t>targeted</a:t>
            </a:r>
            <a:r>
              <a:rPr lang="fr-BE" dirty="0" smtClean="0"/>
              <a:t> by EU </a:t>
            </a:r>
            <a:r>
              <a:rPr lang="fr-BE" dirty="0" err="1" smtClean="0"/>
              <a:t>law</a:t>
            </a:r>
            <a:endParaRPr lang="fr-BE" dirty="0" smtClean="0"/>
          </a:p>
        </p:txBody>
      </p:sp>
      <p:sp>
        <p:nvSpPr>
          <p:cNvPr id="4" name="Slide Number Placeholder 3"/>
          <p:cNvSpPr>
            <a:spLocks noGrp="1"/>
          </p:cNvSpPr>
          <p:nvPr>
            <p:ph type="sldNum" sz="quarter" idx="12"/>
          </p:nvPr>
        </p:nvSpPr>
        <p:spPr/>
        <p:txBody>
          <a:bodyPr/>
          <a:lstStyle/>
          <a:p>
            <a:fld id="{E5C24EF7-20E4-46FA-9E59-8502248D9A24}" type="slidenum">
              <a:rPr lang="en-GB" smtClean="0"/>
              <a:t>79</a:t>
            </a:fld>
            <a:endParaRPr lang="en-GB"/>
          </a:p>
        </p:txBody>
      </p:sp>
    </p:spTree>
    <p:extLst>
      <p:ext uri="{BB962C8B-B14F-4D97-AF65-F5344CB8AC3E}">
        <p14:creationId xmlns:p14="http://schemas.microsoft.com/office/powerpoint/2010/main" val="709516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Agenda</a:t>
            </a:r>
            <a:endParaRPr lang="en-GB" dirty="0"/>
          </a:p>
        </p:txBody>
      </p:sp>
      <p:sp>
        <p:nvSpPr>
          <p:cNvPr id="3" name="Content Placeholder 2"/>
          <p:cNvSpPr>
            <a:spLocks noGrp="1"/>
          </p:cNvSpPr>
          <p:nvPr>
            <p:ph idx="1"/>
          </p:nvPr>
        </p:nvSpPr>
        <p:spPr/>
        <p:txBody>
          <a:bodyPr>
            <a:normAutofit fontScale="85000" lnSpcReduction="20000"/>
          </a:bodyPr>
          <a:lstStyle/>
          <a:p>
            <a:r>
              <a:rPr lang="fr-BE" dirty="0" err="1"/>
              <a:t>Monday</a:t>
            </a:r>
            <a:r>
              <a:rPr lang="fr-BE" dirty="0"/>
              <a:t> </a:t>
            </a:r>
            <a:r>
              <a:rPr lang="fr-BE" dirty="0" smtClean="0"/>
              <a:t>27 </a:t>
            </a:r>
            <a:r>
              <a:rPr lang="fr-BE" dirty="0" err="1" smtClean="0"/>
              <a:t>September</a:t>
            </a:r>
            <a:endParaRPr lang="fr-BE" dirty="0"/>
          </a:p>
          <a:p>
            <a:pPr lvl="1"/>
            <a:r>
              <a:rPr lang="fr-BE" u="sng" dirty="0" smtClean="0"/>
              <a:t>8h30-10h00</a:t>
            </a:r>
            <a:r>
              <a:rPr lang="fr-BE" dirty="0" smtClean="0"/>
              <a:t>: </a:t>
            </a:r>
            <a:r>
              <a:rPr lang="fr-BE" dirty="0"/>
              <a:t>intro + scope of application (I)</a:t>
            </a:r>
          </a:p>
          <a:p>
            <a:pPr lvl="1"/>
            <a:r>
              <a:rPr lang="fr-BE" dirty="0"/>
              <a:t>10h15-11h45: scope of </a:t>
            </a:r>
            <a:r>
              <a:rPr lang="fr-BE" dirty="0" smtClean="0"/>
              <a:t>application </a:t>
            </a:r>
            <a:r>
              <a:rPr lang="fr-BE" dirty="0" err="1" smtClean="0"/>
              <a:t>practical</a:t>
            </a:r>
            <a:r>
              <a:rPr lang="fr-BE" dirty="0" smtClean="0"/>
              <a:t> </a:t>
            </a:r>
            <a:r>
              <a:rPr lang="fr-BE" dirty="0" err="1" smtClean="0"/>
              <a:t>exercise</a:t>
            </a:r>
            <a:r>
              <a:rPr lang="fr-BE" dirty="0" smtClean="0"/>
              <a:t> + art. 101 TFEU (introduction)</a:t>
            </a:r>
            <a:endParaRPr lang="fr-BE" dirty="0"/>
          </a:p>
          <a:p>
            <a:pPr lvl="1"/>
            <a:r>
              <a:rPr lang="fr-BE" dirty="0"/>
              <a:t>13h45 – 15h15: art. 101 TFEU </a:t>
            </a:r>
            <a:r>
              <a:rPr lang="fr-BE" dirty="0" smtClean="0"/>
              <a:t>(</a:t>
            </a:r>
            <a:r>
              <a:rPr lang="fr-BE" dirty="0" err="1" smtClean="0"/>
              <a:t>forms</a:t>
            </a:r>
            <a:r>
              <a:rPr lang="fr-BE" dirty="0" smtClean="0"/>
              <a:t> of </a:t>
            </a:r>
            <a:r>
              <a:rPr lang="fr-BE" dirty="0" err="1" smtClean="0"/>
              <a:t>anticompetitive</a:t>
            </a:r>
            <a:r>
              <a:rPr lang="fr-BE" dirty="0" smtClean="0"/>
              <a:t> </a:t>
            </a:r>
            <a:r>
              <a:rPr lang="fr-BE" dirty="0" err="1" smtClean="0"/>
              <a:t>behaviour</a:t>
            </a:r>
            <a:r>
              <a:rPr lang="fr-BE" dirty="0" smtClean="0"/>
              <a:t> + intro restrictions)</a:t>
            </a:r>
          </a:p>
          <a:p>
            <a:pPr lvl="1"/>
            <a:r>
              <a:rPr lang="fr-BE" dirty="0" smtClean="0"/>
              <a:t>15h30 </a:t>
            </a:r>
            <a:r>
              <a:rPr lang="fr-BE" dirty="0"/>
              <a:t>– 17h00: art. 101 TFEU </a:t>
            </a:r>
            <a:r>
              <a:rPr lang="fr-BE" dirty="0" smtClean="0"/>
              <a:t>(restrictions)</a:t>
            </a:r>
            <a:endParaRPr lang="fr-BE" dirty="0"/>
          </a:p>
          <a:p>
            <a:pPr lvl="1"/>
            <a:endParaRPr lang="fr-BE" dirty="0"/>
          </a:p>
          <a:p>
            <a:r>
              <a:rPr lang="fr-BE" dirty="0" smtClean="0"/>
              <a:t>Tuesday 28 </a:t>
            </a:r>
            <a:r>
              <a:rPr lang="fr-BE" dirty="0" err="1" smtClean="0"/>
              <a:t>September</a:t>
            </a:r>
            <a:endParaRPr lang="fr-BE" dirty="0" smtClean="0"/>
          </a:p>
          <a:p>
            <a:pPr lvl="1"/>
            <a:r>
              <a:rPr lang="fr-BE" dirty="0" smtClean="0"/>
              <a:t>17h15-18h45: art. 101 TFEU (exceptions and exemptions)</a:t>
            </a:r>
          </a:p>
          <a:p>
            <a:pPr lvl="1"/>
            <a:r>
              <a:rPr lang="fr-BE" dirty="0" smtClean="0"/>
              <a:t>19h00-20h30: </a:t>
            </a:r>
            <a:r>
              <a:rPr lang="fr-BE" dirty="0" err="1" smtClean="0"/>
              <a:t>enforcement</a:t>
            </a:r>
            <a:r>
              <a:rPr lang="fr-BE" dirty="0" smtClean="0"/>
              <a:t> of art. 101 TFEU</a:t>
            </a:r>
          </a:p>
          <a:p>
            <a:r>
              <a:rPr lang="fr-BE" dirty="0" err="1" smtClean="0"/>
              <a:t>Wednesday</a:t>
            </a:r>
            <a:r>
              <a:rPr lang="fr-BE" dirty="0" smtClean="0"/>
              <a:t> 29 </a:t>
            </a:r>
            <a:r>
              <a:rPr lang="fr-BE" dirty="0" err="1" smtClean="0"/>
              <a:t>September</a:t>
            </a:r>
            <a:endParaRPr lang="fr-BE" dirty="0" smtClean="0"/>
          </a:p>
          <a:p>
            <a:pPr lvl="1"/>
            <a:r>
              <a:rPr lang="fr-BE" dirty="0" smtClean="0"/>
              <a:t>8h30-10h00: </a:t>
            </a:r>
            <a:r>
              <a:rPr lang="fr-BE" dirty="0" err="1" smtClean="0"/>
              <a:t>practical</a:t>
            </a:r>
            <a:r>
              <a:rPr lang="fr-BE" dirty="0" smtClean="0"/>
              <a:t> </a:t>
            </a:r>
            <a:r>
              <a:rPr lang="fr-BE" dirty="0" err="1" smtClean="0"/>
              <a:t>exercises</a:t>
            </a:r>
            <a:r>
              <a:rPr lang="fr-BE" dirty="0" smtClean="0"/>
              <a:t> art. 101 (I)</a:t>
            </a:r>
          </a:p>
          <a:p>
            <a:pPr lvl="1"/>
            <a:r>
              <a:rPr lang="fr-BE" dirty="0" smtClean="0"/>
              <a:t>10h15-11h45: </a:t>
            </a:r>
            <a:r>
              <a:rPr lang="fr-BE" dirty="0" err="1" smtClean="0"/>
              <a:t>practical</a:t>
            </a:r>
            <a:r>
              <a:rPr lang="fr-BE" dirty="0" smtClean="0"/>
              <a:t> </a:t>
            </a:r>
            <a:r>
              <a:rPr lang="fr-BE" dirty="0" err="1" smtClean="0"/>
              <a:t>exercises</a:t>
            </a:r>
            <a:r>
              <a:rPr lang="fr-BE" dirty="0" smtClean="0"/>
              <a:t> art. 101 (II)</a:t>
            </a:r>
          </a:p>
          <a:p>
            <a:pPr lvl="1"/>
            <a:r>
              <a:rPr lang="fr-BE" dirty="0" smtClean="0"/>
              <a:t>13h45-15h15: article 102 TFEU (introduction and dominance)</a:t>
            </a:r>
          </a:p>
          <a:p>
            <a:pPr lvl="1"/>
            <a:endParaRPr lang="fr-BE" dirty="0"/>
          </a:p>
          <a:p>
            <a:pPr marL="457200" lvl="1" indent="0">
              <a:buNone/>
            </a:pP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8</a:t>
            </a:fld>
            <a:endParaRPr lang="en-GB"/>
          </a:p>
        </p:txBody>
      </p:sp>
    </p:spTree>
    <p:extLst>
      <p:ext uri="{BB962C8B-B14F-4D97-AF65-F5344CB8AC3E}">
        <p14:creationId xmlns:p14="http://schemas.microsoft.com/office/powerpoint/2010/main" val="34612267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Article 101(1) TFEU</a:t>
            </a:r>
            <a:endParaRPr lang="en-GB" dirty="0"/>
          </a:p>
        </p:txBody>
      </p:sp>
      <p:sp>
        <p:nvSpPr>
          <p:cNvPr id="3" name="Content Placeholder 2"/>
          <p:cNvSpPr>
            <a:spLocks noGrp="1"/>
          </p:cNvSpPr>
          <p:nvPr>
            <p:ph idx="1"/>
          </p:nvPr>
        </p:nvSpPr>
        <p:spPr/>
        <p:txBody>
          <a:bodyPr/>
          <a:lstStyle/>
          <a:p>
            <a:r>
              <a:rPr lang="fr-BE" dirty="0" smtClean="0"/>
              <a:t>Are </a:t>
            </a:r>
            <a:r>
              <a:rPr lang="fr-BE" dirty="0" err="1" smtClean="0"/>
              <a:t>prohibited</a:t>
            </a:r>
            <a:r>
              <a:rPr lang="fr-BE" dirty="0" smtClean="0"/>
              <a:t>:</a:t>
            </a:r>
          </a:p>
          <a:p>
            <a:pPr lvl="1"/>
            <a:r>
              <a:rPr lang="fr-BE" dirty="0" err="1" smtClean="0"/>
              <a:t>Behaviour</a:t>
            </a:r>
            <a:r>
              <a:rPr lang="fr-BE" dirty="0" smtClean="0"/>
              <a:t> </a:t>
            </a:r>
            <a:r>
              <a:rPr lang="fr-BE" dirty="0" err="1" smtClean="0"/>
              <a:t>between</a:t>
            </a:r>
            <a:r>
              <a:rPr lang="fr-BE" dirty="0" smtClean="0"/>
              <a:t> at least </a:t>
            </a:r>
            <a:r>
              <a:rPr lang="fr-BE" dirty="0" err="1" smtClean="0"/>
              <a:t>two</a:t>
            </a:r>
            <a:r>
              <a:rPr lang="fr-BE" dirty="0" smtClean="0"/>
              <a:t> </a:t>
            </a:r>
            <a:r>
              <a:rPr lang="fr-BE" dirty="0" err="1" smtClean="0"/>
              <a:t>undertakings</a:t>
            </a:r>
            <a:r>
              <a:rPr lang="fr-BE" dirty="0" smtClean="0"/>
              <a:t>, </a:t>
            </a:r>
            <a:r>
              <a:rPr lang="fr-BE" dirty="0" err="1" smtClean="0"/>
              <a:t>producing</a:t>
            </a:r>
            <a:r>
              <a:rPr lang="fr-BE" dirty="0" smtClean="0"/>
              <a:t> </a:t>
            </a:r>
            <a:r>
              <a:rPr lang="fr-BE" dirty="0" err="1" smtClean="0"/>
              <a:t>effects</a:t>
            </a:r>
            <a:r>
              <a:rPr lang="fr-BE" dirty="0" smtClean="0"/>
              <a:t> on the </a:t>
            </a:r>
            <a:r>
              <a:rPr lang="fr-BE" dirty="0" err="1" smtClean="0"/>
              <a:t>internal</a:t>
            </a:r>
            <a:r>
              <a:rPr lang="fr-BE" dirty="0" smtClean="0"/>
              <a:t> </a:t>
            </a:r>
            <a:r>
              <a:rPr lang="fr-BE" dirty="0" err="1" smtClean="0"/>
              <a:t>market</a:t>
            </a:r>
            <a:r>
              <a:rPr lang="fr-BE" dirty="0" smtClean="0"/>
              <a:t> </a:t>
            </a:r>
            <a:r>
              <a:rPr lang="fr-BE" dirty="0" err="1" smtClean="0"/>
              <a:t>territory</a:t>
            </a:r>
            <a:r>
              <a:rPr lang="fr-BE" dirty="0" smtClean="0"/>
              <a:t> and </a:t>
            </a:r>
            <a:r>
              <a:rPr lang="fr-BE" dirty="0" err="1" smtClean="0"/>
              <a:t>affecting</a:t>
            </a:r>
            <a:r>
              <a:rPr lang="fr-BE" dirty="0" smtClean="0"/>
              <a:t> </a:t>
            </a:r>
            <a:r>
              <a:rPr lang="fr-BE" dirty="0" err="1" smtClean="0"/>
              <a:t>trade</a:t>
            </a:r>
            <a:r>
              <a:rPr lang="fr-BE" dirty="0" smtClean="0"/>
              <a:t> </a:t>
            </a:r>
            <a:r>
              <a:rPr lang="fr-BE" dirty="0" err="1" smtClean="0"/>
              <a:t>between</a:t>
            </a:r>
            <a:r>
              <a:rPr lang="fr-BE" dirty="0" smtClean="0"/>
              <a:t> </a:t>
            </a:r>
            <a:r>
              <a:rPr lang="fr-BE" dirty="0" err="1" smtClean="0"/>
              <a:t>Member</a:t>
            </a:r>
            <a:r>
              <a:rPr lang="fr-BE" dirty="0" smtClean="0"/>
              <a:t> States (</a:t>
            </a:r>
            <a:r>
              <a:rPr lang="fr-BE" dirty="0" err="1" smtClean="0"/>
              <a:t>see</a:t>
            </a:r>
            <a:r>
              <a:rPr lang="fr-BE" dirty="0" smtClean="0"/>
              <a:t> module I)</a:t>
            </a:r>
          </a:p>
          <a:p>
            <a:pPr lvl="1"/>
            <a:endParaRPr lang="fr-BE" dirty="0"/>
          </a:p>
          <a:p>
            <a:pPr lvl="1"/>
            <a:r>
              <a:rPr lang="fr-BE" dirty="0" err="1" smtClean="0"/>
              <a:t>Agreements</a:t>
            </a:r>
            <a:r>
              <a:rPr lang="fr-BE" dirty="0" smtClean="0"/>
              <a:t>, </a:t>
            </a:r>
            <a:r>
              <a:rPr lang="fr-BE" dirty="0" err="1" smtClean="0"/>
              <a:t>decisions</a:t>
            </a:r>
            <a:r>
              <a:rPr lang="fr-BE" dirty="0" smtClean="0"/>
              <a:t> by associations of </a:t>
            </a:r>
            <a:r>
              <a:rPr lang="fr-BE" dirty="0" err="1" smtClean="0"/>
              <a:t>undertakings</a:t>
            </a:r>
            <a:r>
              <a:rPr lang="fr-BE" dirty="0" smtClean="0"/>
              <a:t> or </a:t>
            </a:r>
            <a:r>
              <a:rPr lang="fr-BE" dirty="0" err="1" smtClean="0"/>
              <a:t>concerted</a:t>
            </a:r>
            <a:r>
              <a:rPr lang="fr-BE" dirty="0" smtClean="0"/>
              <a:t> practices: </a:t>
            </a:r>
            <a:r>
              <a:rPr lang="fr-BE" dirty="0" err="1" smtClean="0"/>
              <a:t>form</a:t>
            </a:r>
            <a:r>
              <a:rPr lang="fr-BE" dirty="0" smtClean="0"/>
              <a:t> of restrictive </a:t>
            </a:r>
            <a:r>
              <a:rPr lang="fr-BE" dirty="0" err="1" smtClean="0"/>
              <a:t>behaviour</a:t>
            </a:r>
            <a:r>
              <a:rPr lang="fr-BE" dirty="0" smtClean="0"/>
              <a:t> (</a:t>
            </a:r>
            <a:r>
              <a:rPr lang="fr-BE" dirty="0" err="1" smtClean="0"/>
              <a:t>previous</a:t>
            </a:r>
            <a:r>
              <a:rPr lang="fr-BE" dirty="0" smtClean="0"/>
              <a:t> part of </a:t>
            </a:r>
            <a:r>
              <a:rPr lang="fr-BE" dirty="0" err="1" smtClean="0"/>
              <a:t>this</a:t>
            </a:r>
            <a:r>
              <a:rPr lang="fr-BE" dirty="0" smtClean="0"/>
              <a:t> module)</a:t>
            </a:r>
          </a:p>
          <a:p>
            <a:pPr lvl="1"/>
            <a:endParaRPr lang="fr-BE" dirty="0"/>
          </a:p>
          <a:p>
            <a:pPr lvl="1"/>
            <a:r>
              <a:rPr lang="fr-BE" dirty="0" err="1" smtClean="0">
                <a:solidFill>
                  <a:srgbClr val="FF0000"/>
                </a:solidFill>
              </a:rPr>
              <a:t>Restricting</a:t>
            </a:r>
            <a:r>
              <a:rPr lang="fr-BE" dirty="0" smtClean="0">
                <a:solidFill>
                  <a:srgbClr val="FF0000"/>
                </a:solidFill>
              </a:rPr>
              <a:t> </a:t>
            </a:r>
            <a:r>
              <a:rPr lang="fr-BE" dirty="0" err="1" smtClean="0">
                <a:solidFill>
                  <a:srgbClr val="FF0000"/>
                </a:solidFill>
              </a:rPr>
              <a:t>competition</a:t>
            </a:r>
            <a:r>
              <a:rPr lang="fr-BE" dirty="0" smtClean="0">
                <a:solidFill>
                  <a:srgbClr val="FF0000"/>
                </a:solidFill>
              </a:rPr>
              <a:t> by </a:t>
            </a:r>
            <a:r>
              <a:rPr lang="fr-BE" dirty="0" err="1" smtClean="0">
                <a:solidFill>
                  <a:srgbClr val="FF0000"/>
                </a:solidFill>
              </a:rPr>
              <a:t>object</a:t>
            </a:r>
            <a:r>
              <a:rPr lang="fr-BE" dirty="0" smtClean="0">
                <a:solidFill>
                  <a:srgbClr val="FF0000"/>
                </a:solidFill>
              </a:rPr>
              <a:t> or </a:t>
            </a:r>
            <a:r>
              <a:rPr lang="fr-BE" dirty="0" err="1" smtClean="0">
                <a:solidFill>
                  <a:srgbClr val="FF0000"/>
                </a:solidFill>
              </a:rPr>
              <a:t>effect</a:t>
            </a:r>
            <a:r>
              <a:rPr lang="fr-BE" dirty="0" smtClean="0">
                <a:solidFill>
                  <a:srgbClr val="FF0000"/>
                </a:solidFill>
              </a:rPr>
              <a:t>: substance of restrictive </a:t>
            </a:r>
            <a:r>
              <a:rPr lang="fr-BE" dirty="0" err="1" smtClean="0">
                <a:solidFill>
                  <a:srgbClr val="FF0000"/>
                </a:solidFill>
              </a:rPr>
              <a:t>behaviour</a:t>
            </a:r>
            <a:r>
              <a:rPr lang="fr-BE" dirty="0" smtClean="0">
                <a:solidFill>
                  <a:srgbClr val="FF0000"/>
                </a:solidFill>
              </a:rPr>
              <a:t> (</a:t>
            </a:r>
            <a:r>
              <a:rPr lang="fr-BE" dirty="0" err="1" smtClean="0">
                <a:solidFill>
                  <a:srgbClr val="FF0000"/>
                </a:solidFill>
              </a:rPr>
              <a:t>this</a:t>
            </a:r>
            <a:r>
              <a:rPr lang="fr-BE" dirty="0" smtClean="0">
                <a:solidFill>
                  <a:srgbClr val="FF0000"/>
                </a:solidFill>
              </a:rPr>
              <a:t> part of the second module)</a:t>
            </a:r>
          </a:p>
          <a:p>
            <a:pPr lvl="1"/>
            <a:endParaRPr lang="fr-BE" dirty="0"/>
          </a:p>
          <a:p>
            <a:pPr marL="457200" lvl="1" indent="0">
              <a:buNone/>
            </a:pPr>
            <a:endParaRPr lang="fr-BE" dirty="0" smtClean="0"/>
          </a:p>
        </p:txBody>
      </p:sp>
      <p:sp>
        <p:nvSpPr>
          <p:cNvPr id="4" name="Slide Number Placeholder 3"/>
          <p:cNvSpPr>
            <a:spLocks noGrp="1"/>
          </p:cNvSpPr>
          <p:nvPr>
            <p:ph type="sldNum" sz="quarter" idx="12"/>
          </p:nvPr>
        </p:nvSpPr>
        <p:spPr/>
        <p:txBody>
          <a:bodyPr/>
          <a:lstStyle/>
          <a:p>
            <a:fld id="{E5C24EF7-20E4-46FA-9E59-8502248D9A24}" type="slidenum">
              <a:rPr lang="en-GB" smtClean="0"/>
              <a:t>80</a:t>
            </a:fld>
            <a:endParaRPr lang="en-GB"/>
          </a:p>
        </p:txBody>
      </p:sp>
    </p:spTree>
    <p:extLst>
      <p:ext uri="{BB962C8B-B14F-4D97-AF65-F5344CB8AC3E}">
        <p14:creationId xmlns:p14="http://schemas.microsoft.com/office/powerpoint/2010/main" val="17670177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eaLnBrk="1" hangingPunct="1"/>
            <a:r>
              <a:rPr lang="nl-NL" altLang="en-US" smtClean="0"/>
              <a:t>Object or effect</a:t>
            </a:r>
          </a:p>
        </p:txBody>
      </p:sp>
      <p:sp>
        <p:nvSpPr>
          <p:cNvPr id="3" name="Content Placeholder 2"/>
          <p:cNvSpPr>
            <a:spLocks noGrp="1"/>
          </p:cNvSpPr>
          <p:nvPr>
            <p:ph idx="1"/>
          </p:nvPr>
        </p:nvSpPr>
        <p:spPr/>
        <p:txBody>
          <a:bodyPr rtlCol="0">
            <a:normAutofit fontScale="85000" lnSpcReduction="20000"/>
          </a:bodyPr>
          <a:lstStyle/>
          <a:p>
            <a:pPr>
              <a:defRPr/>
            </a:pPr>
            <a:r>
              <a:rPr lang="nl-NL" dirty="0"/>
              <a:t>Object v. Effect</a:t>
            </a:r>
          </a:p>
          <a:p>
            <a:pPr lvl="1">
              <a:defRPr/>
            </a:pPr>
            <a:r>
              <a:rPr lang="nl-NL" dirty="0" err="1" smtClean="0"/>
              <a:t>Collusive</a:t>
            </a:r>
            <a:r>
              <a:rPr lang="nl-NL" dirty="0" smtClean="0"/>
              <a:t> behaviour, e.g. </a:t>
            </a:r>
            <a:r>
              <a:rPr lang="nl-NL" dirty="0" err="1" smtClean="0"/>
              <a:t>cartel</a:t>
            </a:r>
            <a:r>
              <a:rPr lang="nl-NL" dirty="0" smtClean="0"/>
              <a:t> behaviour</a:t>
            </a:r>
          </a:p>
          <a:p>
            <a:pPr lvl="1">
              <a:defRPr/>
            </a:pPr>
            <a:r>
              <a:rPr lang="nl-NL" dirty="0" smtClean="0"/>
              <a:t>Behaviour ‘automatically’ considered to be anticompetitive – restrictions by object – limited category</a:t>
            </a:r>
            <a:endParaRPr lang="nl-NL" dirty="0"/>
          </a:p>
          <a:p>
            <a:pPr lvl="1">
              <a:defRPr/>
            </a:pPr>
            <a:r>
              <a:rPr lang="nl-NL" i="1" dirty="0" smtClean="0"/>
              <a:t>Unreasonable </a:t>
            </a:r>
            <a:r>
              <a:rPr lang="nl-NL" dirty="0" smtClean="0"/>
              <a:t>market behaviour – restrictions by effect – necessitates economic analysis</a:t>
            </a:r>
            <a:endParaRPr lang="nl-NL" i="1" dirty="0"/>
          </a:p>
          <a:p>
            <a:pPr>
              <a:defRPr/>
            </a:pPr>
            <a:endParaRPr lang="nl-NL" dirty="0" smtClean="0"/>
          </a:p>
          <a:p>
            <a:pPr>
              <a:defRPr/>
            </a:pPr>
            <a:r>
              <a:rPr lang="nl-NL" dirty="0" smtClean="0"/>
              <a:t>restrictions by object – no analysis of effects of behaviour on the market</a:t>
            </a:r>
          </a:p>
          <a:p>
            <a:pPr lvl="1">
              <a:defRPr/>
            </a:pPr>
            <a:r>
              <a:rPr lang="nl-NL" dirty="0" smtClean="0"/>
              <a:t>Price fixing</a:t>
            </a:r>
          </a:p>
          <a:p>
            <a:pPr lvl="1">
              <a:defRPr/>
            </a:pPr>
            <a:r>
              <a:rPr lang="nl-NL" dirty="0" smtClean="0"/>
              <a:t>Resale Price Maintenance (RPM)</a:t>
            </a:r>
          </a:p>
          <a:p>
            <a:pPr lvl="2">
              <a:defRPr/>
            </a:pPr>
            <a:r>
              <a:rPr lang="nl-NL" dirty="0" err="1" smtClean="0"/>
              <a:t>Imposing</a:t>
            </a:r>
            <a:r>
              <a:rPr lang="nl-NL" dirty="0" smtClean="0"/>
              <a:t> minimum </a:t>
            </a:r>
            <a:r>
              <a:rPr lang="nl-NL" dirty="0" err="1" smtClean="0"/>
              <a:t>price</a:t>
            </a:r>
            <a:r>
              <a:rPr lang="nl-NL" dirty="0" smtClean="0"/>
              <a:t> in </a:t>
            </a:r>
            <a:r>
              <a:rPr lang="nl-NL" dirty="0" err="1" smtClean="0"/>
              <a:t>vertical</a:t>
            </a:r>
            <a:r>
              <a:rPr lang="nl-NL" dirty="0" smtClean="0"/>
              <a:t> </a:t>
            </a:r>
            <a:r>
              <a:rPr lang="nl-NL" dirty="0" err="1" smtClean="0"/>
              <a:t>distribution</a:t>
            </a:r>
            <a:r>
              <a:rPr lang="nl-NL" dirty="0" smtClean="0"/>
              <a:t> </a:t>
            </a:r>
            <a:r>
              <a:rPr lang="nl-NL" dirty="0" err="1" smtClean="0"/>
              <a:t>relationship</a:t>
            </a:r>
            <a:endParaRPr lang="nl-NL" dirty="0" smtClean="0"/>
          </a:p>
          <a:p>
            <a:pPr lvl="1">
              <a:defRPr/>
            </a:pPr>
            <a:r>
              <a:rPr lang="nl-NL" dirty="0" smtClean="0"/>
              <a:t>Market partitioning</a:t>
            </a:r>
            <a:endParaRPr lang="nl-NL" dirty="0"/>
          </a:p>
          <a:p>
            <a:pPr lvl="1">
              <a:defRPr/>
            </a:pPr>
            <a:r>
              <a:rPr lang="nl-NL" dirty="0"/>
              <a:t>O</a:t>
            </a:r>
            <a:r>
              <a:rPr lang="nl-NL" dirty="0" smtClean="0"/>
              <a:t>utput restriction</a:t>
            </a:r>
          </a:p>
          <a:p>
            <a:pPr lvl="1">
              <a:defRPr/>
            </a:pPr>
            <a:r>
              <a:rPr lang="nl-NL" dirty="0" smtClean="0"/>
              <a:t>…?</a:t>
            </a:r>
          </a:p>
        </p:txBody>
      </p:sp>
      <p:sp>
        <p:nvSpPr>
          <p:cNvPr id="2" name="Slide Number Placeholder 1"/>
          <p:cNvSpPr>
            <a:spLocks noGrp="1"/>
          </p:cNvSpPr>
          <p:nvPr>
            <p:ph type="sldNum" sz="quarter" idx="12"/>
          </p:nvPr>
        </p:nvSpPr>
        <p:spPr/>
        <p:txBody>
          <a:bodyPr/>
          <a:lstStyle/>
          <a:p>
            <a:fld id="{E5C24EF7-20E4-46FA-9E59-8502248D9A24}" type="slidenum">
              <a:rPr lang="en-GB" smtClean="0"/>
              <a:t>81</a:t>
            </a:fld>
            <a:endParaRPr lang="en-GB"/>
          </a:p>
        </p:txBody>
      </p:sp>
    </p:spTree>
    <p:extLst>
      <p:ext uri="{BB962C8B-B14F-4D97-AF65-F5344CB8AC3E}">
        <p14:creationId xmlns:p14="http://schemas.microsoft.com/office/powerpoint/2010/main" val="15831200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Object or </a:t>
            </a:r>
            <a:r>
              <a:rPr lang="fr-BE" dirty="0" err="1" smtClean="0"/>
              <a:t>effect</a:t>
            </a:r>
            <a:endParaRPr lang="en-GB" dirty="0"/>
          </a:p>
        </p:txBody>
      </p:sp>
      <p:sp>
        <p:nvSpPr>
          <p:cNvPr id="3" name="Content Placeholder 2"/>
          <p:cNvSpPr>
            <a:spLocks noGrp="1"/>
          </p:cNvSpPr>
          <p:nvPr>
            <p:ph idx="1"/>
          </p:nvPr>
        </p:nvSpPr>
        <p:spPr/>
        <p:txBody>
          <a:bodyPr/>
          <a:lstStyle/>
          <a:p>
            <a:r>
              <a:rPr lang="fr-BE" dirty="0" err="1" smtClean="0"/>
              <a:t>Practical</a:t>
            </a:r>
            <a:r>
              <a:rPr lang="fr-BE" dirty="0" smtClean="0"/>
              <a:t> </a:t>
            </a:r>
            <a:r>
              <a:rPr lang="fr-BE" dirty="0" err="1" smtClean="0"/>
              <a:t>example</a:t>
            </a:r>
            <a:r>
              <a:rPr lang="fr-BE" dirty="0" smtClean="0"/>
              <a:t>: </a:t>
            </a:r>
            <a:r>
              <a:rPr lang="fr-BE" i="1" dirty="0" err="1" smtClean="0"/>
              <a:t>Consten</a:t>
            </a:r>
            <a:r>
              <a:rPr lang="fr-BE" i="1" dirty="0" smtClean="0"/>
              <a:t> and Grundig</a:t>
            </a:r>
            <a:endParaRPr lang="en-GB" dirty="0"/>
          </a:p>
        </p:txBody>
      </p:sp>
      <p:pic>
        <p:nvPicPr>
          <p:cNvPr id="4" name="Picture 3" descr="Image result for grundig"/>
          <p:cNvPicPr/>
          <p:nvPr/>
        </p:nvPicPr>
        <p:blipFill>
          <a:blip r:embed="rId2">
            <a:extLst>
              <a:ext uri="{28A0092B-C50C-407E-A947-70E740481C1C}">
                <a14:useLocalDpi xmlns:a14="http://schemas.microsoft.com/office/drawing/2010/main" val="0"/>
              </a:ext>
            </a:extLst>
          </a:blip>
          <a:srcRect/>
          <a:stretch>
            <a:fillRect/>
          </a:stretch>
        </p:blipFill>
        <p:spPr bwMode="auto">
          <a:xfrm>
            <a:off x="3282553" y="3053953"/>
            <a:ext cx="2807494" cy="2807494"/>
          </a:xfrm>
          <a:prstGeom prst="rect">
            <a:avLst/>
          </a:prstGeom>
          <a:noFill/>
          <a:ln>
            <a:noFill/>
          </a:ln>
        </p:spPr>
      </p:pic>
      <p:sp>
        <p:nvSpPr>
          <p:cNvPr id="5" name="Slide Number Placeholder 4"/>
          <p:cNvSpPr>
            <a:spLocks noGrp="1"/>
          </p:cNvSpPr>
          <p:nvPr>
            <p:ph type="sldNum" sz="quarter" idx="12"/>
          </p:nvPr>
        </p:nvSpPr>
        <p:spPr/>
        <p:txBody>
          <a:bodyPr/>
          <a:lstStyle/>
          <a:p>
            <a:fld id="{E5C24EF7-20E4-46FA-9E59-8502248D9A24}" type="slidenum">
              <a:rPr lang="en-GB" smtClean="0"/>
              <a:t>82</a:t>
            </a:fld>
            <a:endParaRPr lang="en-GB"/>
          </a:p>
        </p:txBody>
      </p:sp>
    </p:spTree>
    <p:extLst>
      <p:ext uri="{BB962C8B-B14F-4D97-AF65-F5344CB8AC3E}">
        <p14:creationId xmlns:p14="http://schemas.microsoft.com/office/powerpoint/2010/main" val="1912458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eaLnBrk="1" hangingPunct="1"/>
            <a:r>
              <a:rPr lang="nl-NL" altLang="en-US" smtClean="0"/>
              <a:t>Object or effect</a:t>
            </a:r>
          </a:p>
        </p:txBody>
      </p:sp>
      <p:sp>
        <p:nvSpPr>
          <p:cNvPr id="3" name="Content Placeholder 2"/>
          <p:cNvSpPr>
            <a:spLocks noGrp="1"/>
          </p:cNvSpPr>
          <p:nvPr>
            <p:ph idx="1"/>
          </p:nvPr>
        </p:nvSpPr>
        <p:spPr/>
        <p:txBody>
          <a:bodyPr>
            <a:normAutofit fontScale="92500"/>
          </a:bodyPr>
          <a:lstStyle/>
          <a:p>
            <a:pPr eaLnBrk="1" hangingPunct="1"/>
            <a:r>
              <a:rPr lang="nl-NL" altLang="en-US" dirty="0" smtClean="0"/>
              <a:t>‘Automatically’ anticompetitive – restrictions by object</a:t>
            </a:r>
          </a:p>
          <a:p>
            <a:pPr lvl="1" eaLnBrk="1" hangingPunct="1"/>
            <a:r>
              <a:rPr lang="nl-NL" altLang="en-US" dirty="0" smtClean="0"/>
              <a:t>No assessment of specific market effects necessary</a:t>
            </a:r>
          </a:p>
          <a:p>
            <a:pPr lvl="1" eaLnBrk="1" hangingPunct="1"/>
            <a:r>
              <a:rPr lang="nl-NL" altLang="en-US" dirty="0" smtClean="0"/>
              <a:t>Anticompetitive object emerges from</a:t>
            </a:r>
          </a:p>
          <a:p>
            <a:pPr lvl="2" eaLnBrk="1" hangingPunct="1"/>
            <a:r>
              <a:rPr lang="nl-NL" altLang="en-US" dirty="0" smtClean="0"/>
              <a:t>Types of activities covered by agreement</a:t>
            </a:r>
          </a:p>
          <a:p>
            <a:pPr lvl="2" eaLnBrk="1" hangingPunct="1"/>
            <a:r>
              <a:rPr lang="nl-NL" altLang="en-US" dirty="0" smtClean="0"/>
              <a:t>Economic, legal and factual context in which agreement emerged</a:t>
            </a:r>
          </a:p>
          <a:p>
            <a:pPr lvl="2" eaLnBrk="1" hangingPunct="1"/>
            <a:r>
              <a:rPr lang="nl-NL" altLang="en-US" dirty="0" smtClean="0"/>
              <a:t>Subjective intent (?) of the parties to the agreement</a:t>
            </a:r>
          </a:p>
          <a:p>
            <a:pPr eaLnBrk="1" hangingPunct="1"/>
            <a:endParaRPr lang="nl-NL" altLang="en-US" dirty="0" smtClean="0"/>
          </a:p>
          <a:p>
            <a:pPr eaLnBrk="1" hangingPunct="1"/>
            <a:r>
              <a:rPr lang="nl-NL" altLang="en-US" dirty="0" smtClean="0"/>
              <a:t>Unreasonable market behaviour – restrictions by effect</a:t>
            </a:r>
          </a:p>
          <a:p>
            <a:pPr lvl="1" eaLnBrk="1" hangingPunct="1"/>
            <a:r>
              <a:rPr lang="nl-NL" altLang="en-US" dirty="0" smtClean="0"/>
              <a:t>Prevention, restriction or distortion of competition within relevant market</a:t>
            </a:r>
          </a:p>
        </p:txBody>
      </p:sp>
      <p:sp>
        <p:nvSpPr>
          <p:cNvPr id="2" name="Slide Number Placeholder 1"/>
          <p:cNvSpPr>
            <a:spLocks noGrp="1"/>
          </p:cNvSpPr>
          <p:nvPr>
            <p:ph type="sldNum" sz="quarter" idx="12"/>
          </p:nvPr>
        </p:nvSpPr>
        <p:spPr/>
        <p:txBody>
          <a:bodyPr/>
          <a:lstStyle/>
          <a:p>
            <a:fld id="{E5C24EF7-20E4-46FA-9E59-8502248D9A24}" type="slidenum">
              <a:rPr lang="en-GB" smtClean="0"/>
              <a:t>83</a:t>
            </a:fld>
            <a:endParaRPr lang="en-GB"/>
          </a:p>
        </p:txBody>
      </p:sp>
    </p:spTree>
    <p:extLst>
      <p:ext uri="{BB962C8B-B14F-4D97-AF65-F5344CB8AC3E}">
        <p14:creationId xmlns:p14="http://schemas.microsoft.com/office/powerpoint/2010/main" val="19946325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nl-NL" altLang="en-US" smtClean="0"/>
              <a:t>Object or effect</a:t>
            </a:r>
          </a:p>
        </p:txBody>
      </p:sp>
      <p:sp>
        <p:nvSpPr>
          <p:cNvPr id="3" name="Content Placeholder 2"/>
          <p:cNvSpPr>
            <a:spLocks noGrp="1"/>
          </p:cNvSpPr>
          <p:nvPr>
            <p:ph idx="1"/>
          </p:nvPr>
        </p:nvSpPr>
        <p:spPr/>
        <p:txBody>
          <a:bodyPr rtlCol="0">
            <a:normAutofit fontScale="92500" lnSpcReduction="10000"/>
          </a:bodyPr>
          <a:lstStyle/>
          <a:p>
            <a:pPr>
              <a:defRPr/>
            </a:pPr>
            <a:r>
              <a:rPr lang="nl-NL" dirty="0" err="1"/>
              <a:t>Unreasonable</a:t>
            </a:r>
            <a:r>
              <a:rPr lang="nl-NL" dirty="0"/>
              <a:t> market behaviour – </a:t>
            </a:r>
            <a:r>
              <a:rPr lang="nl-NL" dirty="0" err="1"/>
              <a:t>restrictions</a:t>
            </a:r>
            <a:r>
              <a:rPr lang="nl-NL" dirty="0"/>
              <a:t> </a:t>
            </a:r>
            <a:r>
              <a:rPr lang="nl-NL" dirty="0" err="1"/>
              <a:t>by</a:t>
            </a:r>
            <a:r>
              <a:rPr lang="nl-NL" dirty="0"/>
              <a:t> effect</a:t>
            </a:r>
          </a:p>
          <a:p>
            <a:pPr lvl="1">
              <a:defRPr/>
            </a:pPr>
            <a:r>
              <a:rPr lang="nl-NL" dirty="0" smtClean="0"/>
              <a:t>Definition of relevant market</a:t>
            </a:r>
          </a:p>
          <a:p>
            <a:pPr lvl="2">
              <a:defRPr/>
            </a:pPr>
            <a:r>
              <a:rPr lang="nl-NL" dirty="0" smtClean="0"/>
              <a:t>1997 </a:t>
            </a:r>
            <a:r>
              <a:rPr lang="nl-NL" dirty="0" err="1" smtClean="0"/>
              <a:t>Commission</a:t>
            </a:r>
            <a:r>
              <a:rPr lang="nl-NL" dirty="0" smtClean="0"/>
              <a:t> </a:t>
            </a:r>
            <a:r>
              <a:rPr lang="nl-NL" dirty="0" err="1" smtClean="0"/>
              <a:t>Notice</a:t>
            </a:r>
            <a:endParaRPr lang="nl-NL" dirty="0" smtClean="0"/>
          </a:p>
          <a:p>
            <a:pPr lvl="1">
              <a:defRPr/>
            </a:pPr>
            <a:r>
              <a:rPr lang="nl-NL" dirty="0" err="1"/>
              <a:t>Effects</a:t>
            </a:r>
            <a:r>
              <a:rPr lang="nl-NL" dirty="0"/>
              <a:t> of behaviour on market</a:t>
            </a:r>
          </a:p>
          <a:p>
            <a:pPr lvl="2">
              <a:defRPr/>
            </a:pPr>
            <a:r>
              <a:rPr lang="nl-NL" dirty="0"/>
              <a:t>Need for (</a:t>
            </a:r>
            <a:r>
              <a:rPr lang="nl-NL" dirty="0" err="1"/>
              <a:t>economic</a:t>
            </a:r>
            <a:r>
              <a:rPr lang="nl-NL" dirty="0"/>
              <a:t>) </a:t>
            </a:r>
            <a:r>
              <a:rPr lang="nl-NL" dirty="0" err="1"/>
              <a:t>theory</a:t>
            </a:r>
            <a:r>
              <a:rPr lang="nl-NL" dirty="0"/>
              <a:t> of </a:t>
            </a:r>
            <a:r>
              <a:rPr lang="nl-NL" dirty="0" err="1"/>
              <a:t>harm</a:t>
            </a:r>
            <a:r>
              <a:rPr lang="nl-NL" dirty="0"/>
              <a:t>?</a:t>
            </a:r>
          </a:p>
          <a:p>
            <a:pPr lvl="2">
              <a:defRPr/>
            </a:pPr>
            <a:r>
              <a:rPr lang="nl-NL" dirty="0"/>
              <a:t>Non-</a:t>
            </a:r>
            <a:r>
              <a:rPr lang="nl-NL" dirty="0" err="1"/>
              <a:t>economic</a:t>
            </a:r>
            <a:r>
              <a:rPr lang="nl-NL" dirty="0"/>
              <a:t> </a:t>
            </a:r>
            <a:r>
              <a:rPr lang="nl-NL" dirty="0" err="1"/>
              <a:t>considerations</a:t>
            </a:r>
            <a:r>
              <a:rPr lang="nl-NL" dirty="0"/>
              <a:t> </a:t>
            </a:r>
            <a:r>
              <a:rPr lang="nl-NL" dirty="0" err="1"/>
              <a:t>here</a:t>
            </a:r>
            <a:r>
              <a:rPr lang="nl-NL" dirty="0"/>
              <a:t>? (C-309/99, </a:t>
            </a:r>
            <a:r>
              <a:rPr lang="nl-NL" i="1" dirty="0"/>
              <a:t>Wouters)</a:t>
            </a:r>
            <a:endParaRPr lang="nl-NL" dirty="0"/>
          </a:p>
          <a:p>
            <a:pPr lvl="2">
              <a:defRPr/>
            </a:pPr>
            <a:r>
              <a:rPr lang="nl-NL" dirty="0"/>
              <a:t>Ancillary restraints objectively necessary to non-restrictive practices (Case 161/84, </a:t>
            </a:r>
            <a:r>
              <a:rPr lang="nl-NL" i="1" dirty="0"/>
              <a:t>Pronuptia</a:t>
            </a:r>
            <a:r>
              <a:rPr lang="nl-NL" dirty="0" smtClean="0"/>
              <a:t>) </a:t>
            </a:r>
          </a:p>
          <a:p>
            <a:pPr lvl="2">
              <a:defRPr/>
            </a:pPr>
            <a:r>
              <a:rPr lang="nl-NL" dirty="0" smtClean="0"/>
              <a:t>Case-by-case analysis and Commission guidance</a:t>
            </a:r>
          </a:p>
          <a:p>
            <a:pPr lvl="1">
              <a:defRPr/>
            </a:pPr>
            <a:r>
              <a:rPr lang="nl-NL" dirty="0" err="1" smtClean="0"/>
              <a:t>Examples</a:t>
            </a:r>
            <a:endParaRPr lang="nl-NL" dirty="0" smtClean="0"/>
          </a:p>
          <a:p>
            <a:pPr lvl="2">
              <a:defRPr/>
            </a:pPr>
            <a:r>
              <a:rPr lang="nl-NL" dirty="0" err="1"/>
              <a:t>Imposition</a:t>
            </a:r>
            <a:r>
              <a:rPr lang="nl-NL" dirty="0"/>
              <a:t> of </a:t>
            </a:r>
            <a:r>
              <a:rPr lang="nl-NL" dirty="0" err="1"/>
              <a:t>suggested</a:t>
            </a:r>
            <a:r>
              <a:rPr lang="nl-NL" dirty="0"/>
              <a:t> maximum </a:t>
            </a:r>
            <a:r>
              <a:rPr lang="nl-NL" dirty="0" err="1"/>
              <a:t>price</a:t>
            </a:r>
            <a:r>
              <a:rPr lang="nl-NL" dirty="0"/>
              <a:t> to </a:t>
            </a:r>
            <a:r>
              <a:rPr lang="nl-NL" dirty="0" err="1"/>
              <a:t>distributors</a:t>
            </a:r>
            <a:endParaRPr lang="nl-NL" dirty="0"/>
          </a:p>
          <a:p>
            <a:pPr lvl="2">
              <a:defRPr/>
            </a:pPr>
            <a:r>
              <a:rPr lang="nl-NL" dirty="0" err="1"/>
              <a:t>Exclusive</a:t>
            </a:r>
            <a:r>
              <a:rPr lang="nl-NL" dirty="0"/>
              <a:t> </a:t>
            </a:r>
            <a:r>
              <a:rPr lang="nl-NL" dirty="0" err="1"/>
              <a:t>distribution</a:t>
            </a:r>
            <a:r>
              <a:rPr lang="nl-NL" dirty="0"/>
              <a:t> </a:t>
            </a:r>
            <a:r>
              <a:rPr lang="nl-NL" dirty="0" err="1"/>
              <a:t>agreements</a:t>
            </a:r>
            <a:endParaRPr lang="nl-NL" dirty="0"/>
          </a:p>
          <a:p>
            <a:pPr lvl="2">
              <a:defRPr/>
            </a:pPr>
            <a:r>
              <a:rPr lang="nl-NL" dirty="0"/>
              <a:t>Case C-501/06 P, </a:t>
            </a:r>
            <a:r>
              <a:rPr lang="nl-NL" i="1" dirty="0"/>
              <a:t>GlaxoSmithKline</a:t>
            </a:r>
            <a:endParaRPr lang="nl-NL" i="1" dirty="0" smtClean="0"/>
          </a:p>
        </p:txBody>
      </p:sp>
      <p:sp>
        <p:nvSpPr>
          <p:cNvPr id="2" name="Slide Number Placeholder 1"/>
          <p:cNvSpPr>
            <a:spLocks noGrp="1"/>
          </p:cNvSpPr>
          <p:nvPr>
            <p:ph type="sldNum" sz="quarter" idx="12"/>
          </p:nvPr>
        </p:nvSpPr>
        <p:spPr/>
        <p:txBody>
          <a:bodyPr/>
          <a:lstStyle/>
          <a:p>
            <a:fld id="{E5C24EF7-20E4-46FA-9E59-8502248D9A24}" type="slidenum">
              <a:rPr lang="en-GB" smtClean="0"/>
              <a:t>84</a:t>
            </a:fld>
            <a:endParaRPr lang="en-GB"/>
          </a:p>
        </p:txBody>
      </p:sp>
    </p:spTree>
    <p:extLst>
      <p:ext uri="{BB962C8B-B14F-4D97-AF65-F5344CB8AC3E}">
        <p14:creationId xmlns:p14="http://schemas.microsoft.com/office/powerpoint/2010/main" val="25909686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Object or </a:t>
            </a:r>
            <a:r>
              <a:rPr lang="fr-BE" dirty="0" err="1" smtClean="0"/>
              <a:t>effect</a:t>
            </a:r>
            <a:endParaRPr lang="en-GB" dirty="0"/>
          </a:p>
        </p:txBody>
      </p:sp>
      <p:sp>
        <p:nvSpPr>
          <p:cNvPr id="3" name="Content Placeholder 2"/>
          <p:cNvSpPr>
            <a:spLocks noGrp="1"/>
          </p:cNvSpPr>
          <p:nvPr>
            <p:ph idx="1"/>
          </p:nvPr>
        </p:nvSpPr>
        <p:spPr/>
        <p:txBody>
          <a:bodyPr>
            <a:normAutofit fontScale="92500" lnSpcReduction="10000"/>
          </a:bodyPr>
          <a:lstStyle/>
          <a:p>
            <a:r>
              <a:rPr lang="fr-BE" dirty="0" smtClean="0"/>
              <a:t>Certain prima facie </a:t>
            </a:r>
            <a:r>
              <a:rPr lang="fr-BE" dirty="0" err="1" smtClean="0"/>
              <a:t>restraints</a:t>
            </a:r>
            <a:r>
              <a:rPr lang="fr-BE" dirty="0" smtClean="0"/>
              <a:t> do not </a:t>
            </a:r>
            <a:r>
              <a:rPr lang="fr-BE" dirty="0" err="1" smtClean="0"/>
              <a:t>qualify</a:t>
            </a:r>
            <a:r>
              <a:rPr lang="fr-BE" dirty="0" smtClean="0"/>
              <a:t> as a restriction of </a:t>
            </a:r>
            <a:r>
              <a:rPr lang="fr-BE" dirty="0" err="1" smtClean="0"/>
              <a:t>competition</a:t>
            </a:r>
            <a:endParaRPr lang="en-GB" dirty="0" smtClean="0"/>
          </a:p>
          <a:p>
            <a:endParaRPr lang="fr-BE" dirty="0"/>
          </a:p>
          <a:p>
            <a:r>
              <a:rPr lang="fr-BE" dirty="0" smtClean="0"/>
              <a:t>So-</a:t>
            </a:r>
            <a:r>
              <a:rPr lang="fr-BE" dirty="0" err="1" smtClean="0"/>
              <a:t>called</a:t>
            </a:r>
            <a:r>
              <a:rPr lang="fr-BE" dirty="0" smtClean="0"/>
              <a:t> </a:t>
            </a:r>
            <a:r>
              <a:rPr lang="fr-BE" dirty="0" err="1" smtClean="0"/>
              <a:t>ancillary</a:t>
            </a:r>
            <a:r>
              <a:rPr lang="fr-BE" dirty="0" smtClean="0"/>
              <a:t> </a:t>
            </a:r>
            <a:r>
              <a:rPr lang="fr-BE" dirty="0" err="1" smtClean="0"/>
              <a:t>restraints</a:t>
            </a:r>
            <a:r>
              <a:rPr lang="fr-BE" dirty="0" smtClean="0"/>
              <a:t> to </a:t>
            </a:r>
            <a:r>
              <a:rPr lang="fr-BE" dirty="0" err="1" smtClean="0"/>
              <a:t>achieve</a:t>
            </a:r>
            <a:r>
              <a:rPr lang="fr-BE" dirty="0" smtClean="0"/>
              <a:t> </a:t>
            </a:r>
            <a:r>
              <a:rPr lang="fr-BE" dirty="0" err="1" smtClean="0"/>
              <a:t>another</a:t>
            </a:r>
            <a:r>
              <a:rPr lang="fr-BE" dirty="0" smtClean="0"/>
              <a:t> </a:t>
            </a:r>
            <a:r>
              <a:rPr lang="fr-BE" dirty="0" err="1" smtClean="0"/>
              <a:t>purpose</a:t>
            </a:r>
            <a:endParaRPr lang="fr-BE" dirty="0" smtClean="0"/>
          </a:p>
          <a:p>
            <a:pPr lvl="1"/>
            <a:r>
              <a:rPr lang="fr-BE" dirty="0" err="1" smtClean="0"/>
              <a:t>Selective</a:t>
            </a:r>
            <a:r>
              <a:rPr lang="fr-BE" dirty="0" smtClean="0"/>
              <a:t> distribution </a:t>
            </a:r>
            <a:r>
              <a:rPr lang="fr-BE" dirty="0" err="1" smtClean="0"/>
              <a:t>agreements</a:t>
            </a:r>
            <a:r>
              <a:rPr lang="fr-BE" dirty="0" smtClean="0"/>
              <a:t>:</a:t>
            </a:r>
          </a:p>
          <a:p>
            <a:pPr lvl="2"/>
            <a:r>
              <a:rPr lang="nl-NL" dirty="0" smtClean="0"/>
              <a:t>Case 26/76, </a:t>
            </a:r>
            <a:r>
              <a:rPr lang="nl-NL" i="1" dirty="0" smtClean="0"/>
              <a:t>Metro</a:t>
            </a:r>
            <a:endParaRPr lang="nl-NL" dirty="0" smtClean="0"/>
          </a:p>
          <a:p>
            <a:pPr lvl="2"/>
            <a:r>
              <a:rPr lang="nl-NL" dirty="0" smtClean="0"/>
              <a:t>Case </a:t>
            </a:r>
            <a:r>
              <a:rPr lang="nl-NL" dirty="0"/>
              <a:t>161/84, </a:t>
            </a:r>
            <a:r>
              <a:rPr lang="nl-NL" i="1" dirty="0" smtClean="0"/>
              <a:t>Pronuptia</a:t>
            </a:r>
          </a:p>
          <a:p>
            <a:pPr lvl="2"/>
            <a:r>
              <a:rPr lang="nl-NL" dirty="0" smtClean="0"/>
              <a:t>Case C-439/09, </a:t>
            </a:r>
            <a:r>
              <a:rPr lang="nl-NL" i="1" dirty="0" smtClean="0"/>
              <a:t>Pierre Fabre</a:t>
            </a:r>
            <a:endParaRPr lang="nl-NL" dirty="0" smtClean="0"/>
          </a:p>
          <a:p>
            <a:pPr lvl="2"/>
            <a:r>
              <a:rPr lang="nl-NL" dirty="0" smtClean="0"/>
              <a:t>Case C-230/16, </a:t>
            </a:r>
            <a:r>
              <a:rPr lang="nl-NL" i="1" dirty="0" smtClean="0"/>
              <a:t>Coty Germany</a:t>
            </a:r>
            <a:endParaRPr lang="fr-BE" dirty="0"/>
          </a:p>
          <a:p>
            <a:pPr lvl="1"/>
            <a:r>
              <a:rPr lang="fr-BE" dirty="0" smtClean="0"/>
              <a:t>Restrictions </a:t>
            </a:r>
            <a:r>
              <a:rPr lang="fr-BE" dirty="0" err="1" smtClean="0"/>
              <a:t>objectively</a:t>
            </a:r>
            <a:r>
              <a:rPr lang="fr-BE" dirty="0" smtClean="0"/>
              <a:t> </a:t>
            </a:r>
            <a:r>
              <a:rPr lang="fr-BE" dirty="0" err="1" smtClean="0"/>
              <a:t>necessary</a:t>
            </a:r>
            <a:r>
              <a:rPr lang="fr-BE" dirty="0" smtClean="0"/>
              <a:t> to </a:t>
            </a:r>
            <a:r>
              <a:rPr lang="fr-BE" dirty="0" err="1" smtClean="0"/>
              <a:t>achieve</a:t>
            </a:r>
            <a:r>
              <a:rPr lang="fr-BE" dirty="0" smtClean="0"/>
              <a:t> an objective in the </a:t>
            </a:r>
            <a:r>
              <a:rPr lang="fr-BE" dirty="0" err="1" smtClean="0"/>
              <a:t>general</a:t>
            </a:r>
            <a:r>
              <a:rPr lang="fr-BE" dirty="0" smtClean="0"/>
              <a:t> </a:t>
            </a:r>
            <a:r>
              <a:rPr lang="fr-BE" dirty="0" err="1" smtClean="0"/>
              <a:t>interest</a:t>
            </a:r>
            <a:endParaRPr lang="fr-BE" dirty="0" smtClean="0"/>
          </a:p>
          <a:p>
            <a:pPr lvl="2"/>
            <a:r>
              <a:rPr lang="fr-BE" dirty="0" smtClean="0"/>
              <a:t>Case C-309/99, </a:t>
            </a:r>
            <a:r>
              <a:rPr lang="fr-BE" i="1" dirty="0" smtClean="0"/>
              <a:t>Wouters</a:t>
            </a:r>
            <a:endParaRPr lang="fr-BE" dirty="0" smtClean="0"/>
          </a:p>
          <a:p>
            <a:pPr lvl="1"/>
            <a:endParaRPr lang="fr-BE" dirty="0" smtClean="0"/>
          </a:p>
        </p:txBody>
      </p:sp>
      <p:sp>
        <p:nvSpPr>
          <p:cNvPr id="4" name="Slide Number Placeholder 3"/>
          <p:cNvSpPr>
            <a:spLocks noGrp="1"/>
          </p:cNvSpPr>
          <p:nvPr>
            <p:ph type="sldNum" sz="quarter" idx="12"/>
          </p:nvPr>
        </p:nvSpPr>
        <p:spPr/>
        <p:txBody>
          <a:bodyPr/>
          <a:lstStyle/>
          <a:p>
            <a:fld id="{E5C24EF7-20E4-46FA-9E59-8502248D9A24}" type="slidenum">
              <a:rPr lang="en-GB" smtClean="0"/>
              <a:t>85</a:t>
            </a:fld>
            <a:endParaRPr lang="en-GB"/>
          </a:p>
        </p:txBody>
      </p:sp>
    </p:spTree>
    <p:extLst>
      <p:ext uri="{BB962C8B-B14F-4D97-AF65-F5344CB8AC3E}">
        <p14:creationId xmlns:p14="http://schemas.microsoft.com/office/powerpoint/2010/main" val="27558952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Object or </a:t>
            </a:r>
            <a:r>
              <a:rPr lang="fr-BE" dirty="0" err="1" smtClean="0"/>
              <a:t>effect</a:t>
            </a:r>
            <a:endParaRPr lang="en-GB" dirty="0"/>
          </a:p>
        </p:txBody>
      </p:sp>
      <p:sp>
        <p:nvSpPr>
          <p:cNvPr id="3" name="Content Placeholder 2"/>
          <p:cNvSpPr>
            <a:spLocks noGrp="1"/>
          </p:cNvSpPr>
          <p:nvPr>
            <p:ph idx="1"/>
          </p:nvPr>
        </p:nvSpPr>
        <p:spPr/>
        <p:txBody>
          <a:bodyPr/>
          <a:lstStyle/>
          <a:p>
            <a:r>
              <a:rPr lang="fr-BE" dirty="0" err="1" smtClean="0"/>
              <a:t>Difference</a:t>
            </a:r>
            <a:r>
              <a:rPr lang="fr-BE" dirty="0" smtClean="0"/>
              <a:t> in </a:t>
            </a:r>
            <a:r>
              <a:rPr lang="fr-BE" dirty="0" err="1" smtClean="0"/>
              <a:t>analysis</a:t>
            </a:r>
            <a:r>
              <a:rPr lang="fr-BE" dirty="0" smtClean="0"/>
              <a:t> horizontal and vertical </a:t>
            </a:r>
            <a:r>
              <a:rPr lang="fr-BE" dirty="0" err="1" smtClean="0"/>
              <a:t>agreements</a:t>
            </a:r>
            <a:r>
              <a:rPr lang="fr-BE" dirty="0" smtClean="0"/>
              <a:t>?</a:t>
            </a:r>
          </a:p>
          <a:p>
            <a:pPr lvl="1"/>
            <a:endParaRPr lang="fr-BE" dirty="0" smtClean="0"/>
          </a:p>
          <a:p>
            <a:pPr lvl="1"/>
            <a:r>
              <a:rPr lang="fr-BE" dirty="0" smtClean="0"/>
              <a:t>Horizontal </a:t>
            </a:r>
            <a:r>
              <a:rPr lang="fr-BE" dirty="0" err="1" smtClean="0"/>
              <a:t>agreements</a:t>
            </a:r>
            <a:r>
              <a:rPr lang="fr-BE" dirty="0" smtClean="0"/>
              <a:t> </a:t>
            </a:r>
            <a:r>
              <a:rPr lang="fr-BE" dirty="0" err="1" smtClean="0"/>
              <a:t>considered</a:t>
            </a:r>
            <a:r>
              <a:rPr lang="fr-BE" dirty="0" smtClean="0"/>
              <a:t> more </a:t>
            </a:r>
            <a:r>
              <a:rPr lang="fr-BE" dirty="0" err="1" smtClean="0"/>
              <a:t>dangerous</a:t>
            </a:r>
            <a:r>
              <a:rPr lang="fr-BE" dirty="0" smtClean="0"/>
              <a:t> for </a:t>
            </a:r>
            <a:r>
              <a:rPr lang="fr-BE" dirty="0" err="1" smtClean="0"/>
              <a:t>competition</a:t>
            </a:r>
            <a:endParaRPr lang="fr-BE" dirty="0" smtClean="0"/>
          </a:p>
          <a:p>
            <a:pPr lvl="1"/>
            <a:endParaRPr lang="fr-BE" dirty="0"/>
          </a:p>
          <a:p>
            <a:pPr lvl="1"/>
            <a:r>
              <a:rPr lang="fr-BE" dirty="0" smtClean="0"/>
              <a:t>Vertical </a:t>
            </a:r>
            <a:r>
              <a:rPr lang="fr-BE" dirty="0" err="1" smtClean="0"/>
              <a:t>agreements</a:t>
            </a:r>
            <a:r>
              <a:rPr lang="fr-BE" dirty="0" smtClean="0"/>
              <a:t> </a:t>
            </a:r>
            <a:r>
              <a:rPr lang="fr-BE" dirty="0" err="1" smtClean="0"/>
              <a:t>deemed</a:t>
            </a:r>
            <a:r>
              <a:rPr lang="fr-BE" dirty="0" smtClean="0"/>
              <a:t> more </a:t>
            </a:r>
            <a:r>
              <a:rPr lang="fr-BE" dirty="0" err="1" smtClean="0"/>
              <a:t>easily</a:t>
            </a:r>
            <a:r>
              <a:rPr lang="fr-BE" dirty="0" smtClean="0"/>
              <a:t> to </a:t>
            </a:r>
            <a:r>
              <a:rPr lang="fr-BE" dirty="0" err="1" smtClean="0"/>
              <a:t>bring</a:t>
            </a:r>
            <a:r>
              <a:rPr lang="fr-BE" dirty="0" smtClean="0"/>
              <a:t> </a:t>
            </a:r>
            <a:r>
              <a:rPr lang="fr-BE" dirty="0" err="1" smtClean="0"/>
              <a:t>procompetitive</a:t>
            </a:r>
            <a:r>
              <a:rPr lang="fr-BE" dirty="0" smtClean="0"/>
              <a:t> </a:t>
            </a:r>
            <a:r>
              <a:rPr lang="fr-BE" dirty="0" err="1" smtClean="0"/>
              <a:t>effects</a:t>
            </a:r>
            <a:endParaRPr lang="en-GB" dirty="0"/>
          </a:p>
        </p:txBody>
      </p:sp>
      <p:sp>
        <p:nvSpPr>
          <p:cNvPr id="4" name="Slide Number Placeholder 3"/>
          <p:cNvSpPr>
            <a:spLocks noGrp="1"/>
          </p:cNvSpPr>
          <p:nvPr>
            <p:ph type="sldNum" sz="quarter" idx="12"/>
          </p:nvPr>
        </p:nvSpPr>
        <p:spPr/>
        <p:txBody>
          <a:bodyPr/>
          <a:lstStyle/>
          <a:p>
            <a:fld id="{E5C24EF7-20E4-46FA-9E59-8502248D9A24}" type="slidenum">
              <a:rPr lang="en-GB" smtClean="0"/>
              <a:t>86</a:t>
            </a:fld>
            <a:endParaRPr lang="en-GB"/>
          </a:p>
        </p:txBody>
      </p:sp>
    </p:spTree>
    <p:extLst>
      <p:ext uri="{BB962C8B-B14F-4D97-AF65-F5344CB8AC3E}">
        <p14:creationId xmlns:p14="http://schemas.microsoft.com/office/powerpoint/2010/main" val="5308788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eaLnBrk="1" hangingPunct="1"/>
            <a:r>
              <a:rPr lang="nl-NL" altLang="en-US" smtClean="0"/>
              <a:t>De Minimis</a:t>
            </a:r>
          </a:p>
        </p:txBody>
      </p:sp>
      <p:sp>
        <p:nvSpPr>
          <p:cNvPr id="41987" name="Content Placeholder 2"/>
          <p:cNvSpPr>
            <a:spLocks noGrp="1"/>
          </p:cNvSpPr>
          <p:nvPr>
            <p:ph idx="1"/>
          </p:nvPr>
        </p:nvSpPr>
        <p:spPr/>
        <p:txBody>
          <a:bodyPr/>
          <a:lstStyle/>
          <a:p>
            <a:pPr eaLnBrk="1" hangingPunct="1"/>
            <a:r>
              <a:rPr lang="nl-NL" altLang="en-US" dirty="0" smtClean="0"/>
              <a:t>Prior to commencing effects-based analysis, question remains whether competition is appreciably affected</a:t>
            </a:r>
          </a:p>
          <a:p>
            <a:pPr lvl="1" eaLnBrk="1" hangingPunct="1"/>
            <a:r>
              <a:rPr lang="nl-NL" altLang="en-US" dirty="0" smtClean="0"/>
              <a:t>In relation to Article 101 TFEU: </a:t>
            </a:r>
            <a:r>
              <a:rPr lang="nl-NL" altLang="en-US" i="1" dirty="0" smtClean="0"/>
              <a:t>De Minimis</a:t>
            </a:r>
            <a:r>
              <a:rPr lang="nl-NL" altLang="en-US" dirty="0" smtClean="0"/>
              <a:t> (2014 Commission Notice)</a:t>
            </a:r>
          </a:p>
          <a:p>
            <a:pPr lvl="2" eaLnBrk="1" hangingPunct="1"/>
            <a:r>
              <a:rPr lang="nl-NL" altLang="en-US" dirty="0" smtClean="0"/>
              <a:t>Not binding, yet legitimate expectations</a:t>
            </a:r>
          </a:p>
          <a:p>
            <a:pPr lvl="2" eaLnBrk="1" hangingPunct="1"/>
            <a:r>
              <a:rPr lang="nl-NL" altLang="en-US" dirty="0" smtClean="0"/>
              <a:t>Market share thresholds determine whether or not EU competition law principally applies</a:t>
            </a:r>
          </a:p>
        </p:txBody>
      </p:sp>
      <p:sp>
        <p:nvSpPr>
          <p:cNvPr id="2" name="Slide Number Placeholder 1"/>
          <p:cNvSpPr>
            <a:spLocks noGrp="1"/>
          </p:cNvSpPr>
          <p:nvPr>
            <p:ph type="sldNum" sz="quarter" idx="12"/>
          </p:nvPr>
        </p:nvSpPr>
        <p:spPr/>
        <p:txBody>
          <a:bodyPr/>
          <a:lstStyle/>
          <a:p>
            <a:fld id="{E5C24EF7-20E4-46FA-9E59-8502248D9A24}" type="slidenum">
              <a:rPr lang="en-GB" smtClean="0"/>
              <a:t>87</a:t>
            </a:fld>
            <a:endParaRPr lang="en-GB"/>
          </a:p>
        </p:txBody>
      </p:sp>
    </p:spTree>
    <p:extLst>
      <p:ext uri="{BB962C8B-B14F-4D97-AF65-F5344CB8AC3E}">
        <p14:creationId xmlns:p14="http://schemas.microsoft.com/office/powerpoint/2010/main" val="6764094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nl-NL" altLang="en-US" smtClean="0"/>
              <a:t>De Minimis</a:t>
            </a:r>
          </a:p>
        </p:txBody>
      </p:sp>
      <p:sp>
        <p:nvSpPr>
          <p:cNvPr id="3" name="Content Placeholder 2"/>
          <p:cNvSpPr>
            <a:spLocks noGrp="1"/>
          </p:cNvSpPr>
          <p:nvPr>
            <p:ph idx="1"/>
          </p:nvPr>
        </p:nvSpPr>
        <p:spPr/>
        <p:txBody>
          <a:bodyPr rtlCol="0">
            <a:normAutofit/>
          </a:bodyPr>
          <a:lstStyle/>
          <a:p>
            <a:pPr>
              <a:defRPr/>
            </a:pPr>
            <a:r>
              <a:rPr lang="nl-NL" dirty="0" err="1" smtClean="0"/>
              <a:t>Thresholds</a:t>
            </a:r>
            <a:endParaRPr lang="nl-NL" dirty="0" smtClean="0"/>
          </a:p>
          <a:p>
            <a:pPr lvl="1">
              <a:defRPr/>
            </a:pPr>
            <a:r>
              <a:rPr lang="nl-NL" sz="1500" dirty="0" err="1"/>
              <a:t>Horizontal</a:t>
            </a:r>
            <a:r>
              <a:rPr lang="nl-NL" sz="1500" dirty="0"/>
              <a:t> </a:t>
            </a:r>
            <a:r>
              <a:rPr lang="nl-NL" sz="1500" dirty="0" err="1"/>
              <a:t>agreements</a:t>
            </a:r>
            <a:r>
              <a:rPr lang="nl-NL" sz="1500" dirty="0"/>
              <a:t>: </a:t>
            </a:r>
            <a:r>
              <a:rPr lang="nl-NL" sz="1500" dirty="0" err="1"/>
              <a:t>aggregate</a:t>
            </a:r>
            <a:r>
              <a:rPr lang="nl-NL" sz="1500" dirty="0"/>
              <a:t> market share of no more </a:t>
            </a:r>
            <a:r>
              <a:rPr lang="nl-NL" sz="1500" dirty="0" err="1"/>
              <a:t>than</a:t>
            </a:r>
            <a:r>
              <a:rPr lang="nl-NL" sz="1500" dirty="0"/>
              <a:t> 10%</a:t>
            </a:r>
          </a:p>
          <a:p>
            <a:pPr lvl="1">
              <a:defRPr/>
            </a:pPr>
            <a:r>
              <a:rPr lang="nl-NL" sz="1500" dirty="0" err="1"/>
              <a:t>Vertical</a:t>
            </a:r>
            <a:r>
              <a:rPr lang="nl-NL" sz="1500" dirty="0"/>
              <a:t> </a:t>
            </a:r>
            <a:r>
              <a:rPr lang="nl-NL" sz="1500" dirty="0" err="1"/>
              <a:t>agreements</a:t>
            </a:r>
            <a:r>
              <a:rPr lang="nl-NL" sz="1500" dirty="0"/>
              <a:t>: </a:t>
            </a:r>
            <a:r>
              <a:rPr lang="nl-NL" sz="1500" dirty="0" err="1"/>
              <a:t>each</a:t>
            </a:r>
            <a:r>
              <a:rPr lang="nl-NL" sz="1500" dirty="0"/>
              <a:t> party market share of no more </a:t>
            </a:r>
            <a:r>
              <a:rPr lang="nl-NL" sz="1500" dirty="0" err="1"/>
              <a:t>than</a:t>
            </a:r>
            <a:r>
              <a:rPr lang="nl-NL" sz="1500" dirty="0"/>
              <a:t> 15%</a:t>
            </a:r>
          </a:p>
          <a:p>
            <a:pPr lvl="1">
              <a:defRPr/>
            </a:pPr>
            <a:r>
              <a:rPr lang="nl-NL" sz="1500" dirty="0"/>
              <a:t>Mixed </a:t>
            </a:r>
            <a:r>
              <a:rPr lang="nl-NL" sz="1500" dirty="0" err="1"/>
              <a:t>agreements</a:t>
            </a:r>
            <a:r>
              <a:rPr lang="nl-NL" sz="1500" dirty="0"/>
              <a:t>: no more </a:t>
            </a:r>
            <a:r>
              <a:rPr lang="nl-NL" sz="1500" dirty="0" err="1"/>
              <a:t>than</a:t>
            </a:r>
            <a:r>
              <a:rPr lang="nl-NL" sz="1500" dirty="0"/>
              <a:t> 10%</a:t>
            </a:r>
          </a:p>
          <a:p>
            <a:pPr lvl="1">
              <a:defRPr/>
            </a:pPr>
            <a:r>
              <a:rPr lang="nl-NL" sz="1500" dirty="0" err="1"/>
              <a:t>Cumulative</a:t>
            </a:r>
            <a:r>
              <a:rPr lang="nl-NL" sz="1500" dirty="0"/>
              <a:t> </a:t>
            </a:r>
            <a:r>
              <a:rPr lang="nl-NL" sz="1500" dirty="0" err="1"/>
              <a:t>foreclosure</a:t>
            </a:r>
            <a:r>
              <a:rPr lang="nl-NL" sz="1500" dirty="0"/>
              <a:t> </a:t>
            </a:r>
            <a:r>
              <a:rPr lang="nl-NL" sz="1500" dirty="0" err="1"/>
              <a:t>effects</a:t>
            </a:r>
            <a:r>
              <a:rPr lang="nl-NL" sz="1500" dirty="0"/>
              <a:t>: 5%</a:t>
            </a:r>
          </a:p>
          <a:p>
            <a:pPr>
              <a:defRPr/>
            </a:pPr>
            <a:r>
              <a:rPr lang="nl-NL" dirty="0" smtClean="0"/>
              <a:t>Hardcore </a:t>
            </a:r>
            <a:r>
              <a:rPr lang="nl-NL" dirty="0" err="1" smtClean="0"/>
              <a:t>restrictions</a:t>
            </a:r>
            <a:endParaRPr lang="nl-NL" dirty="0" smtClean="0"/>
          </a:p>
          <a:p>
            <a:pPr lvl="1">
              <a:defRPr/>
            </a:pPr>
            <a:r>
              <a:rPr lang="nl-NL" dirty="0" smtClean="0"/>
              <a:t>Price fixing</a:t>
            </a:r>
          </a:p>
          <a:p>
            <a:pPr lvl="1">
              <a:defRPr/>
            </a:pPr>
            <a:r>
              <a:rPr lang="nl-NL" dirty="0" err="1" smtClean="0"/>
              <a:t>Resale</a:t>
            </a:r>
            <a:r>
              <a:rPr lang="nl-NL" dirty="0" smtClean="0"/>
              <a:t> </a:t>
            </a:r>
            <a:r>
              <a:rPr lang="nl-NL" dirty="0" err="1" smtClean="0"/>
              <a:t>price</a:t>
            </a:r>
            <a:r>
              <a:rPr lang="nl-NL" dirty="0" smtClean="0"/>
              <a:t> maintenance</a:t>
            </a:r>
          </a:p>
          <a:p>
            <a:pPr lvl="1">
              <a:defRPr/>
            </a:pPr>
            <a:r>
              <a:rPr lang="nl-NL" dirty="0" err="1" smtClean="0"/>
              <a:t>Territorial</a:t>
            </a:r>
            <a:r>
              <a:rPr lang="nl-NL" dirty="0" smtClean="0"/>
              <a:t> sales </a:t>
            </a:r>
            <a:r>
              <a:rPr lang="nl-NL" dirty="0" err="1" smtClean="0"/>
              <a:t>limitations</a:t>
            </a:r>
            <a:endParaRPr lang="nl-NL" dirty="0" smtClean="0"/>
          </a:p>
          <a:p>
            <a:pPr>
              <a:defRPr/>
            </a:pPr>
            <a:r>
              <a:rPr lang="nl-NL" dirty="0" smtClean="0"/>
              <a:t>Object </a:t>
            </a:r>
            <a:r>
              <a:rPr lang="nl-NL" dirty="0" err="1" smtClean="0"/>
              <a:t>restrictions</a:t>
            </a:r>
            <a:r>
              <a:rPr lang="nl-NL" dirty="0" smtClean="0"/>
              <a:t> are never </a:t>
            </a:r>
            <a:r>
              <a:rPr lang="nl-NL" i="1" dirty="0" smtClean="0"/>
              <a:t>De </a:t>
            </a:r>
            <a:r>
              <a:rPr lang="nl-NL" i="1" dirty="0" err="1" smtClean="0"/>
              <a:t>Minimis</a:t>
            </a:r>
            <a:endParaRPr lang="nl-NL" i="1" dirty="0"/>
          </a:p>
          <a:p>
            <a:pPr lvl="1">
              <a:defRPr/>
            </a:pPr>
            <a:r>
              <a:rPr lang="nl-NL" dirty="0" smtClean="0"/>
              <a:t>Case C-226/11,</a:t>
            </a:r>
            <a:r>
              <a:rPr lang="nl-NL" i="1" dirty="0" smtClean="0"/>
              <a:t> Expedia</a:t>
            </a:r>
            <a:endParaRPr lang="nl-NL" dirty="0"/>
          </a:p>
        </p:txBody>
      </p:sp>
      <p:sp>
        <p:nvSpPr>
          <p:cNvPr id="2" name="Slide Number Placeholder 1"/>
          <p:cNvSpPr>
            <a:spLocks noGrp="1"/>
          </p:cNvSpPr>
          <p:nvPr>
            <p:ph type="sldNum" sz="quarter" idx="12"/>
          </p:nvPr>
        </p:nvSpPr>
        <p:spPr/>
        <p:txBody>
          <a:bodyPr/>
          <a:lstStyle/>
          <a:p>
            <a:fld id="{E5C24EF7-20E4-46FA-9E59-8502248D9A24}" type="slidenum">
              <a:rPr lang="en-GB" smtClean="0"/>
              <a:t>88</a:t>
            </a:fld>
            <a:endParaRPr lang="en-GB"/>
          </a:p>
        </p:txBody>
      </p:sp>
    </p:spTree>
    <p:extLst>
      <p:ext uri="{BB962C8B-B14F-4D97-AF65-F5344CB8AC3E}">
        <p14:creationId xmlns:p14="http://schemas.microsoft.com/office/powerpoint/2010/main" val="17043250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sp>
        <p:nvSpPr>
          <p:cNvPr id="6" name="AutoShape 5"/>
          <p:cNvSpPr>
            <a:spLocks noChangeArrowheads="1"/>
          </p:cNvSpPr>
          <p:nvPr/>
        </p:nvSpPr>
        <p:spPr bwMode="auto">
          <a:xfrm>
            <a:off x="771489" y="3021054"/>
            <a:ext cx="1934438" cy="49482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Agreement?</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826525" y="2015249"/>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647014" y="1951091"/>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7" name="AutoShape 5"/>
          <p:cNvSpPr>
            <a:spLocks noChangeArrowheads="1"/>
          </p:cNvSpPr>
          <p:nvPr/>
        </p:nvSpPr>
        <p:spPr bwMode="auto">
          <a:xfrm>
            <a:off x="3626297" y="3008442"/>
            <a:ext cx="2007659" cy="510353"/>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Decision by an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association of undertakings?</a:t>
            </a:r>
          </a:p>
        </p:txBody>
      </p:sp>
      <p:sp>
        <p:nvSpPr>
          <p:cNvPr id="28" name="AutoShape 5"/>
          <p:cNvSpPr>
            <a:spLocks noChangeArrowheads="1"/>
          </p:cNvSpPr>
          <p:nvPr/>
        </p:nvSpPr>
        <p:spPr bwMode="auto">
          <a:xfrm>
            <a:off x="6451750" y="2989453"/>
            <a:ext cx="1971446" cy="52934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Concerted practice</a:t>
            </a:r>
          </a:p>
        </p:txBody>
      </p:sp>
      <p:cxnSp>
        <p:nvCxnSpPr>
          <p:cNvPr id="30"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 Box 11"/>
          <p:cNvSpPr txBox="1">
            <a:spLocks noChangeArrowheads="1"/>
          </p:cNvSpPr>
          <p:nvPr/>
        </p:nvSpPr>
        <p:spPr bwMode="auto">
          <a:xfrm>
            <a:off x="3099776" y="26899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33" name="AutoShape 26"/>
          <p:cNvCxnSpPr>
            <a:cxnSpLocks noChangeShapeType="1"/>
            <a:stCxn id="6" idx="3"/>
            <a:endCxn id="27" idx="1"/>
          </p:cNvCxnSpPr>
          <p:nvPr/>
        </p:nvCxnSpPr>
        <p:spPr bwMode="auto">
          <a:xfrm flipV="1">
            <a:off x="2705927" y="3263618"/>
            <a:ext cx="920371" cy="484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a:stCxn id="27" idx="3"/>
            <a:endCxn id="28" idx="1"/>
          </p:cNvCxnSpPr>
          <p:nvPr/>
        </p:nvCxnSpPr>
        <p:spPr bwMode="auto">
          <a:xfrm flipV="1">
            <a:off x="5633956" y="3254125"/>
            <a:ext cx="817794" cy="94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Text Box 11"/>
          <p:cNvSpPr txBox="1">
            <a:spLocks noChangeArrowheads="1"/>
          </p:cNvSpPr>
          <p:nvPr/>
        </p:nvSpPr>
        <p:spPr bwMode="auto">
          <a:xfrm>
            <a:off x="2866297" y="331950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38" name="Text Box 11"/>
          <p:cNvSpPr txBox="1">
            <a:spLocks noChangeArrowheads="1"/>
          </p:cNvSpPr>
          <p:nvPr/>
        </p:nvSpPr>
        <p:spPr bwMode="auto">
          <a:xfrm>
            <a:off x="2913035" y="4219955"/>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0" name="Elbow Connector 39"/>
          <p:cNvCxnSpPr>
            <a:stCxn id="28" idx="3"/>
            <a:endCxn id="20" idx="3"/>
          </p:cNvCxnSpPr>
          <p:nvPr/>
        </p:nvCxnSpPr>
        <p:spPr>
          <a:xfrm flipH="1" flipV="1">
            <a:off x="5505742" y="1207512"/>
            <a:ext cx="2917454" cy="2046613"/>
          </a:xfrm>
          <a:prstGeom prst="bentConnector3">
            <a:avLst>
              <a:gd name="adj1" fmla="val -58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1"/>
          <p:cNvSpPr txBox="1">
            <a:spLocks noChangeArrowheads="1"/>
          </p:cNvSpPr>
          <p:nvPr/>
        </p:nvSpPr>
        <p:spPr bwMode="auto">
          <a:xfrm>
            <a:off x="8423197" y="218392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4" name="AutoShape 26"/>
          <p:cNvCxnSpPr>
            <a:cxnSpLocks noChangeShapeType="1"/>
          </p:cNvCxnSpPr>
          <p:nvPr/>
        </p:nvCxnSpPr>
        <p:spPr bwMode="auto">
          <a:xfrm flipH="1">
            <a:off x="1725444" y="3589378"/>
            <a:ext cx="1" cy="58250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26"/>
          <p:cNvCxnSpPr>
            <a:cxnSpLocks noChangeShapeType="1"/>
          </p:cNvCxnSpPr>
          <p:nvPr/>
        </p:nvCxnSpPr>
        <p:spPr bwMode="auto">
          <a:xfrm flipH="1">
            <a:off x="2743012" y="3540062"/>
            <a:ext cx="898451" cy="617595"/>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AutoShape 26"/>
          <p:cNvCxnSpPr>
            <a:cxnSpLocks noChangeShapeType="1"/>
          </p:cNvCxnSpPr>
          <p:nvPr/>
        </p:nvCxnSpPr>
        <p:spPr bwMode="auto">
          <a:xfrm flipH="1">
            <a:off x="2832153" y="3526115"/>
            <a:ext cx="3681499" cy="63154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2" name="AutoShape 5"/>
          <p:cNvSpPr>
            <a:spLocks noChangeArrowheads="1"/>
          </p:cNvSpPr>
          <p:nvPr/>
        </p:nvSpPr>
        <p:spPr bwMode="auto">
          <a:xfrm>
            <a:off x="771489" y="4171886"/>
            <a:ext cx="2031769" cy="51966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Restriction by object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prohibited in principle</a:t>
            </a:r>
          </a:p>
        </p:txBody>
      </p:sp>
      <p:sp>
        <p:nvSpPr>
          <p:cNvPr id="54" name="Text Box 11"/>
          <p:cNvSpPr txBox="1">
            <a:spLocks noChangeArrowheads="1"/>
          </p:cNvSpPr>
          <p:nvPr/>
        </p:nvSpPr>
        <p:spPr bwMode="auto">
          <a:xfrm>
            <a:off x="1725445" y="3702027"/>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5" name="Text Box 11"/>
          <p:cNvSpPr txBox="1">
            <a:spLocks noChangeArrowheads="1"/>
          </p:cNvSpPr>
          <p:nvPr/>
        </p:nvSpPr>
        <p:spPr bwMode="auto">
          <a:xfrm>
            <a:off x="2654301" y="36888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6" name="Text Box 11"/>
          <p:cNvSpPr txBox="1">
            <a:spLocks noChangeArrowheads="1"/>
          </p:cNvSpPr>
          <p:nvPr/>
        </p:nvSpPr>
        <p:spPr bwMode="auto">
          <a:xfrm>
            <a:off x="4288459" y="3619965"/>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58" name="AutoShape 26"/>
          <p:cNvCxnSpPr>
            <a:cxnSpLocks noChangeShapeType="1"/>
          </p:cNvCxnSpPr>
          <p:nvPr/>
        </p:nvCxnSpPr>
        <p:spPr bwMode="auto">
          <a:xfrm flipV="1">
            <a:off x="2832153" y="4447125"/>
            <a:ext cx="753484" cy="366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11"/>
          <p:cNvSpPr txBox="1">
            <a:spLocks noChangeArrowheads="1"/>
          </p:cNvSpPr>
          <p:nvPr/>
        </p:nvSpPr>
        <p:spPr bwMode="auto">
          <a:xfrm>
            <a:off x="5652045" y="331643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0" name="AutoShape 5"/>
          <p:cNvSpPr>
            <a:spLocks noChangeArrowheads="1"/>
          </p:cNvSpPr>
          <p:nvPr/>
        </p:nvSpPr>
        <p:spPr bwMode="auto">
          <a:xfrm>
            <a:off x="3593613" y="4151777"/>
            <a:ext cx="2130357" cy="53935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8. Restriction by effect–</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 prohibited if appreciable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(not </a:t>
            </a:r>
            <a:r>
              <a:rPr lang="en-US" altLang="nl-NL" sz="1050" i="1" dirty="0">
                <a:latin typeface="Arial" panose="020B0604020202020204" pitchFamily="34" charset="0"/>
                <a:ea typeface="MS PGothic" panose="020B0600070205080204" pitchFamily="34" charset="-128"/>
                <a:cs typeface="Arial" panose="020B0604020202020204" pitchFamily="34" charset="0"/>
              </a:rPr>
              <a:t>de </a:t>
            </a:r>
            <a:r>
              <a:rPr lang="en-US" altLang="nl-NL" sz="1050" i="1" dirty="0" err="1">
                <a:latin typeface="Arial" panose="020B0604020202020204" pitchFamily="34" charset="0"/>
                <a:ea typeface="MS PGothic" panose="020B0600070205080204" pitchFamily="34" charset="-128"/>
                <a:cs typeface="Arial" panose="020B0604020202020204" pitchFamily="34" charset="0"/>
              </a:rPr>
              <a:t>minimis</a:t>
            </a:r>
            <a:r>
              <a:rPr lang="en-US" altLang="nl-NL" sz="1050" i="1" dirty="0">
                <a:latin typeface="Arial" panose="020B0604020202020204" pitchFamily="34" charset="0"/>
                <a:ea typeface="MS PGothic" panose="020B0600070205080204" pitchFamily="34" charset="-128"/>
                <a:cs typeface="Arial" panose="020B0604020202020204" pitchFamily="34" charset="0"/>
              </a:rPr>
              <a:t>)</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cxnSp>
        <p:nvCxnSpPr>
          <p:cNvPr id="70" name="AutoShape 26"/>
          <p:cNvCxnSpPr>
            <a:cxnSpLocks noChangeShapeType="1"/>
          </p:cNvCxnSpPr>
          <p:nvPr/>
        </p:nvCxnSpPr>
        <p:spPr bwMode="auto">
          <a:xfrm>
            <a:off x="5752866" y="4426280"/>
            <a:ext cx="693048" cy="632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11"/>
          <p:cNvSpPr txBox="1">
            <a:spLocks noChangeArrowheads="1"/>
          </p:cNvSpPr>
          <p:nvPr/>
        </p:nvSpPr>
        <p:spPr bwMode="auto">
          <a:xfrm>
            <a:off x="5736336" y="415696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72" name="AutoShape 5"/>
          <p:cNvSpPr>
            <a:spLocks noChangeArrowheads="1"/>
          </p:cNvSpPr>
          <p:nvPr/>
        </p:nvSpPr>
        <p:spPr bwMode="auto">
          <a:xfrm>
            <a:off x="6445915" y="4056622"/>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101(1) TFEU</a:t>
            </a:r>
          </a:p>
        </p:txBody>
      </p:sp>
      <p:sp>
        <p:nvSpPr>
          <p:cNvPr id="4" name="Slide Number Placeholder 3"/>
          <p:cNvSpPr>
            <a:spLocks noGrp="1"/>
          </p:cNvSpPr>
          <p:nvPr>
            <p:ph type="sldNum" sz="quarter" idx="12"/>
          </p:nvPr>
        </p:nvSpPr>
        <p:spPr/>
        <p:txBody>
          <a:bodyPr/>
          <a:lstStyle/>
          <a:p>
            <a:fld id="{E5C24EF7-20E4-46FA-9E59-8502248D9A24}" type="slidenum">
              <a:rPr lang="en-GB" smtClean="0"/>
              <a:t>89</a:t>
            </a:fld>
            <a:endParaRPr lang="en-GB"/>
          </a:p>
        </p:txBody>
      </p:sp>
    </p:spTree>
    <p:extLst>
      <p:ext uri="{BB962C8B-B14F-4D97-AF65-F5344CB8AC3E}">
        <p14:creationId xmlns:p14="http://schemas.microsoft.com/office/powerpoint/2010/main" val="160205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Agenda</a:t>
            </a:r>
            <a:endParaRPr lang="en-GB" dirty="0"/>
          </a:p>
        </p:txBody>
      </p:sp>
      <p:sp>
        <p:nvSpPr>
          <p:cNvPr id="3" name="Content Placeholder 2"/>
          <p:cNvSpPr>
            <a:spLocks noGrp="1"/>
          </p:cNvSpPr>
          <p:nvPr>
            <p:ph idx="1"/>
          </p:nvPr>
        </p:nvSpPr>
        <p:spPr>
          <a:xfrm>
            <a:off x="628650" y="1825625"/>
            <a:ext cx="7886700" cy="4678206"/>
          </a:xfrm>
        </p:spPr>
        <p:txBody>
          <a:bodyPr>
            <a:normAutofit/>
          </a:bodyPr>
          <a:lstStyle/>
          <a:p>
            <a:r>
              <a:rPr lang="fr-BE" dirty="0" err="1" smtClean="0"/>
              <a:t>Monday</a:t>
            </a:r>
            <a:r>
              <a:rPr lang="fr-BE" dirty="0" smtClean="0"/>
              <a:t> 11 </a:t>
            </a:r>
            <a:r>
              <a:rPr lang="fr-BE" dirty="0" err="1" smtClean="0"/>
              <a:t>October</a:t>
            </a:r>
            <a:endParaRPr lang="fr-BE" dirty="0" smtClean="0"/>
          </a:p>
          <a:p>
            <a:pPr lvl="1"/>
            <a:r>
              <a:rPr lang="fr-BE" dirty="0" smtClean="0"/>
              <a:t>8h30-10h00: article 102 TFEU (dominance + abuse)</a:t>
            </a:r>
          </a:p>
          <a:p>
            <a:pPr lvl="1"/>
            <a:r>
              <a:rPr lang="fr-BE" dirty="0" smtClean="0"/>
              <a:t>10h15-11h45: article 102 TFEU and ‘big </a:t>
            </a:r>
            <a:r>
              <a:rPr lang="fr-BE" dirty="0" err="1" smtClean="0"/>
              <a:t>tech</a:t>
            </a:r>
            <a:r>
              <a:rPr lang="fr-BE" dirty="0" smtClean="0"/>
              <a:t>’ + </a:t>
            </a:r>
            <a:r>
              <a:rPr lang="fr-BE" dirty="0" err="1" smtClean="0"/>
              <a:t>practical</a:t>
            </a:r>
            <a:r>
              <a:rPr lang="fr-BE" dirty="0" smtClean="0"/>
              <a:t> </a:t>
            </a:r>
            <a:r>
              <a:rPr lang="fr-BE" dirty="0" err="1" smtClean="0"/>
              <a:t>exercise</a:t>
            </a:r>
            <a:endParaRPr lang="fr-BE" dirty="0" smtClean="0"/>
          </a:p>
          <a:p>
            <a:pPr lvl="1"/>
            <a:r>
              <a:rPr lang="fr-BE" dirty="0" smtClean="0"/>
              <a:t>13h45-15h15: </a:t>
            </a:r>
            <a:r>
              <a:rPr lang="fr-BE" dirty="0" err="1" smtClean="0"/>
              <a:t>practical</a:t>
            </a:r>
            <a:r>
              <a:rPr lang="fr-BE" dirty="0" smtClean="0"/>
              <a:t> </a:t>
            </a:r>
            <a:r>
              <a:rPr lang="fr-BE" dirty="0" err="1" smtClean="0"/>
              <a:t>exercise</a:t>
            </a:r>
            <a:r>
              <a:rPr lang="fr-BE" dirty="0" smtClean="0"/>
              <a:t> 102 (II) + concentration control (intro)</a:t>
            </a:r>
          </a:p>
          <a:p>
            <a:pPr lvl="1"/>
            <a:endParaRPr lang="fr-BE" dirty="0"/>
          </a:p>
          <a:p>
            <a:r>
              <a:rPr lang="fr-BE" dirty="0" smtClean="0"/>
              <a:t>Tuesday 12 </a:t>
            </a:r>
            <a:r>
              <a:rPr lang="fr-BE" dirty="0" err="1" smtClean="0"/>
              <a:t>October</a:t>
            </a:r>
            <a:endParaRPr lang="fr-BE" dirty="0" smtClean="0"/>
          </a:p>
          <a:p>
            <a:pPr lvl="1"/>
            <a:r>
              <a:rPr lang="fr-BE" dirty="0" smtClean="0"/>
              <a:t>13h45-15h15: concentration control (</a:t>
            </a:r>
            <a:r>
              <a:rPr lang="fr-BE" dirty="0" err="1" smtClean="0"/>
              <a:t>procedure</a:t>
            </a:r>
            <a:r>
              <a:rPr lang="fr-BE" dirty="0" smtClean="0"/>
              <a:t>)</a:t>
            </a:r>
          </a:p>
          <a:p>
            <a:pPr lvl="1"/>
            <a:r>
              <a:rPr lang="fr-BE" dirty="0" smtClean="0"/>
              <a:t>15h15-17h00: concentration control (substance + </a:t>
            </a:r>
            <a:r>
              <a:rPr lang="fr-BE" dirty="0" err="1" smtClean="0"/>
              <a:t>practical</a:t>
            </a:r>
            <a:r>
              <a:rPr lang="fr-BE" dirty="0" smtClean="0"/>
              <a:t> </a:t>
            </a:r>
            <a:r>
              <a:rPr lang="fr-BE" dirty="0" err="1" smtClean="0"/>
              <a:t>exercise</a:t>
            </a:r>
            <a:r>
              <a:rPr lang="fr-BE" dirty="0" smtClean="0"/>
              <a:t> + Q&amp;A)</a:t>
            </a:r>
            <a:endParaRPr lang="en-GB" dirty="0"/>
          </a:p>
        </p:txBody>
      </p:sp>
      <p:sp>
        <p:nvSpPr>
          <p:cNvPr id="4" name="Slide Number Placeholder 3"/>
          <p:cNvSpPr>
            <a:spLocks noGrp="1"/>
          </p:cNvSpPr>
          <p:nvPr>
            <p:ph type="sldNum" sz="quarter" idx="12"/>
          </p:nvPr>
        </p:nvSpPr>
        <p:spPr/>
        <p:txBody>
          <a:bodyPr/>
          <a:lstStyle/>
          <a:p>
            <a:fld id="{C552B8FC-A5AD-41AD-9BF3-BD52A0C27B78}" type="slidenum">
              <a:rPr lang="en-GB" smtClean="0"/>
              <a:t>9</a:t>
            </a:fld>
            <a:endParaRPr lang="en-GB"/>
          </a:p>
        </p:txBody>
      </p:sp>
    </p:spTree>
    <p:extLst>
      <p:ext uri="{BB962C8B-B14F-4D97-AF65-F5344CB8AC3E}">
        <p14:creationId xmlns:p14="http://schemas.microsoft.com/office/powerpoint/2010/main" val="25434967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nl-NL" altLang="en-US" smtClean="0"/>
              <a:t>Prohibition</a:t>
            </a:r>
          </a:p>
        </p:txBody>
      </p:sp>
      <p:sp>
        <p:nvSpPr>
          <p:cNvPr id="3" name="Content Placeholder 2"/>
          <p:cNvSpPr>
            <a:spLocks noGrp="1"/>
          </p:cNvSpPr>
          <p:nvPr>
            <p:ph idx="1"/>
          </p:nvPr>
        </p:nvSpPr>
        <p:spPr/>
        <p:txBody>
          <a:bodyPr>
            <a:normAutofit lnSpcReduction="10000"/>
          </a:bodyPr>
          <a:lstStyle/>
          <a:p>
            <a:pPr eaLnBrk="1" hangingPunct="1"/>
            <a:r>
              <a:rPr lang="nl-NL" altLang="en-US" dirty="0" smtClean="0"/>
              <a:t>Voidness or nullity of agreement</a:t>
            </a:r>
          </a:p>
          <a:p>
            <a:pPr lvl="1" eaLnBrk="1" hangingPunct="1"/>
            <a:r>
              <a:rPr lang="nl-NL" altLang="en-US" dirty="0" smtClean="0"/>
              <a:t>Most powerful civil law sanction</a:t>
            </a:r>
          </a:p>
          <a:p>
            <a:pPr lvl="1"/>
            <a:r>
              <a:rPr lang="nl-NL" altLang="en-US" dirty="0"/>
              <a:t>Agreement never deemed to have existed</a:t>
            </a:r>
          </a:p>
          <a:p>
            <a:pPr lvl="2"/>
            <a:r>
              <a:rPr lang="nl-NL" altLang="en-US" i="1" dirty="0"/>
              <a:t>Ex tunc</a:t>
            </a:r>
          </a:p>
          <a:p>
            <a:pPr lvl="1" eaLnBrk="1" hangingPunct="1"/>
            <a:r>
              <a:rPr lang="nl-NL" altLang="en-US" dirty="0" smtClean="0"/>
              <a:t>Agreement can be partially void, if anticompetitive parts are severable</a:t>
            </a:r>
          </a:p>
          <a:p>
            <a:pPr lvl="1" eaLnBrk="1" hangingPunct="1"/>
            <a:r>
              <a:rPr lang="nl-NL" altLang="en-US" dirty="0" smtClean="0"/>
              <a:t>Anyone can invoke voidness</a:t>
            </a:r>
          </a:p>
          <a:p>
            <a:pPr lvl="2" eaLnBrk="1" hangingPunct="1"/>
            <a:r>
              <a:rPr lang="nl-NL" altLang="en-US" dirty="0" smtClean="0"/>
              <a:t>Even parties to the contract: C-435/99, </a:t>
            </a:r>
            <a:r>
              <a:rPr lang="nl-NL" altLang="en-US" i="1" dirty="0" smtClean="0"/>
              <a:t>Courage v Crehan</a:t>
            </a:r>
          </a:p>
          <a:p>
            <a:pPr lvl="2" eaLnBrk="1" hangingPunct="1"/>
            <a:r>
              <a:rPr lang="nl-NL" altLang="en-US" dirty="0" smtClean="0"/>
              <a:t>Party to the agreement could even ask for damages to be awarded for breach of EU competition law</a:t>
            </a:r>
          </a:p>
          <a:p>
            <a:pPr lvl="1" eaLnBrk="1" hangingPunct="1"/>
            <a:endParaRPr lang="nl-NL" altLang="en-US" dirty="0" smtClean="0"/>
          </a:p>
          <a:p>
            <a:pPr lvl="1" eaLnBrk="1" hangingPunct="1"/>
            <a:r>
              <a:rPr lang="nl-NL" altLang="en-US" dirty="0" smtClean="0"/>
              <a:t>Both Article 101(1) and 101(2) have </a:t>
            </a:r>
            <a:r>
              <a:rPr lang="nl-NL" altLang="en-US" i="1" dirty="0" smtClean="0"/>
              <a:t>direct effect</a:t>
            </a:r>
            <a:endParaRPr lang="nl-NL" altLang="en-US" dirty="0" smtClean="0"/>
          </a:p>
        </p:txBody>
      </p:sp>
      <p:sp>
        <p:nvSpPr>
          <p:cNvPr id="2" name="Slide Number Placeholder 1"/>
          <p:cNvSpPr>
            <a:spLocks noGrp="1"/>
          </p:cNvSpPr>
          <p:nvPr>
            <p:ph type="sldNum" sz="quarter" idx="12"/>
          </p:nvPr>
        </p:nvSpPr>
        <p:spPr/>
        <p:txBody>
          <a:bodyPr/>
          <a:lstStyle/>
          <a:p>
            <a:fld id="{E5C24EF7-20E4-46FA-9E59-8502248D9A24}" type="slidenum">
              <a:rPr lang="en-GB" smtClean="0"/>
              <a:t>90</a:t>
            </a:fld>
            <a:endParaRPr lang="en-GB"/>
          </a:p>
        </p:txBody>
      </p:sp>
    </p:spTree>
    <p:extLst>
      <p:ext uri="{BB962C8B-B14F-4D97-AF65-F5344CB8AC3E}">
        <p14:creationId xmlns:p14="http://schemas.microsoft.com/office/powerpoint/2010/main" val="7755819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nl-NL" altLang="en-US" smtClean="0"/>
              <a:t>Prohibition</a:t>
            </a:r>
          </a:p>
        </p:txBody>
      </p:sp>
      <p:sp>
        <p:nvSpPr>
          <p:cNvPr id="45059" name="Content Placeholder 2"/>
          <p:cNvSpPr>
            <a:spLocks noGrp="1"/>
          </p:cNvSpPr>
          <p:nvPr>
            <p:ph idx="1"/>
          </p:nvPr>
        </p:nvSpPr>
        <p:spPr/>
        <p:txBody>
          <a:bodyPr/>
          <a:lstStyle/>
          <a:p>
            <a:pPr eaLnBrk="1" hangingPunct="1"/>
            <a:r>
              <a:rPr lang="nl-NL" altLang="en-US" smtClean="0"/>
              <a:t>Prohibition decisions can be adopted by</a:t>
            </a:r>
          </a:p>
          <a:p>
            <a:pPr lvl="1" eaLnBrk="1" hangingPunct="1"/>
            <a:r>
              <a:rPr lang="nl-NL" altLang="en-US" smtClean="0"/>
              <a:t>European Commission</a:t>
            </a:r>
          </a:p>
          <a:p>
            <a:pPr lvl="2" eaLnBrk="1" hangingPunct="1"/>
            <a:r>
              <a:rPr lang="nl-NL" altLang="en-US" smtClean="0"/>
              <a:t>Article 7 Regulation 1/2003</a:t>
            </a:r>
          </a:p>
          <a:p>
            <a:pPr lvl="2" eaLnBrk="1" hangingPunct="1"/>
            <a:r>
              <a:rPr lang="nl-NL" altLang="en-US" smtClean="0"/>
              <a:t>Commitments as alternative (Article 9 Regulation 1/2003)</a:t>
            </a:r>
          </a:p>
          <a:p>
            <a:pPr lvl="2" eaLnBrk="1" hangingPunct="1"/>
            <a:r>
              <a:rPr lang="nl-NL" altLang="en-US" smtClean="0"/>
              <a:t>Fines (Article 23 Regulation 1/2003)</a:t>
            </a:r>
          </a:p>
          <a:p>
            <a:pPr lvl="1" eaLnBrk="1" hangingPunct="1"/>
            <a:r>
              <a:rPr lang="nl-NL" altLang="en-US" smtClean="0"/>
              <a:t>National Competition Authorities</a:t>
            </a:r>
          </a:p>
          <a:p>
            <a:pPr lvl="2" eaLnBrk="1" hangingPunct="1"/>
            <a:r>
              <a:rPr lang="nl-NL" altLang="en-US" smtClean="0"/>
              <a:t>Article 3 Regulation 1/2003</a:t>
            </a:r>
          </a:p>
          <a:p>
            <a:pPr lvl="2" eaLnBrk="1" hangingPunct="1"/>
            <a:r>
              <a:rPr lang="nl-NL" altLang="en-US" smtClean="0"/>
              <a:t>Fines or criminal sanctions can be imposed in accordance with national law</a:t>
            </a:r>
          </a:p>
          <a:p>
            <a:pPr lvl="1" eaLnBrk="1" hangingPunct="1"/>
            <a:r>
              <a:rPr lang="nl-NL" altLang="en-US" smtClean="0"/>
              <a:t>National courts</a:t>
            </a:r>
          </a:p>
          <a:p>
            <a:pPr lvl="2" eaLnBrk="1" hangingPunct="1"/>
            <a:r>
              <a:rPr lang="nl-NL" altLang="en-US" smtClean="0"/>
              <a:t>Must declare agreement null and void</a:t>
            </a:r>
          </a:p>
          <a:p>
            <a:pPr lvl="2" eaLnBrk="1" hangingPunct="1"/>
            <a:r>
              <a:rPr lang="nl-NL" altLang="en-US" smtClean="0"/>
              <a:t>Apply other civil/common law remedies</a:t>
            </a:r>
          </a:p>
        </p:txBody>
      </p:sp>
      <p:sp>
        <p:nvSpPr>
          <p:cNvPr id="2" name="Slide Number Placeholder 1"/>
          <p:cNvSpPr>
            <a:spLocks noGrp="1"/>
          </p:cNvSpPr>
          <p:nvPr>
            <p:ph type="sldNum" sz="quarter" idx="12"/>
          </p:nvPr>
        </p:nvSpPr>
        <p:spPr/>
        <p:txBody>
          <a:bodyPr/>
          <a:lstStyle/>
          <a:p>
            <a:fld id="{E5C24EF7-20E4-46FA-9E59-8502248D9A24}" type="slidenum">
              <a:rPr lang="en-GB" smtClean="0"/>
              <a:t>91</a:t>
            </a:fld>
            <a:endParaRPr lang="en-GB"/>
          </a:p>
        </p:txBody>
      </p:sp>
    </p:spTree>
    <p:extLst>
      <p:ext uri="{BB962C8B-B14F-4D97-AF65-F5344CB8AC3E}">
        <p14:creationId xmlns:p14="http://schemas.microsoft.com/office/powerpoint/2010/main" val="3908376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Questions?</a:t>
            </a:r>
            <a:endParaRPr lang="en-GB" dirty="0"/>
          </a:p>
        </p:txBody>
      </p:sp>
      <p:sp>
        <p:nvSpPr>
          <p:cNvPr id="3" name="Content Placeholder 2"/>
          <p:cNvSpPr>
            <a:spLocks noGrp="1"/>
          </p:cNvSpPr>
          <p:nvPr>
            <p:ph idx="1"/>
          </p:nvPr>
        </p:nvSpPr>
        <p:spPr/>
        <p:txBody>
          <a:bodyPr/>
          <a:lstStyle/>
          <a:p>
            <a:pPr marL="0" indent="0" algn="ctr">
              <a:buNone/>
            </a:pPr>
            <a:endParaRPr lang="fr-BE" dirty="0" smtClean="0">
              <a:hlinkClick r:id="rId2"/>
            </a:endParaRPr>
          </a:p>
          <a:p>
            <a:pPr marL="0" indent="0" algn="ctr">
              <a:buNone/>
            </a:pPr>
            <a:endParaRPr lang="fr-BE" dirty="0">
              <a:hlinkClick r:id="rId2"/>
            </a:endParaRPr>
          </a:p>
          <a:p>
            <a:pPr marL="0" indent="0" algn="ctr">
              <a:buNone/>
            </a:pPr>
            <a:r>
              <a:rPr lang="fr-BE" dirty="0" smtClean="0">
                <a:hlinkClick r:id="rId2"/>
              </a:rPr>
              <a:t>pieter.vancleynenbreugel@uliege.be</a:t>
            </a:r>
            <a:endParaRPr lang="fr-BE" dirty="0" smtClean="0"/>
          </a:p>
          <a:p>
            <a:pPr marL="0" indent="0" algn="ctr">
              <a:buNone/>
            </a:pPr>
            <a:endParaRPr lang="en-GB" dirty="0"/>
          </a:p>
        </p:txBody>
      </p:sp>
      <p:sp>
        <p:nvSpPr>
          <p:cNvPr id="4" name="Slide Number Placeholder 3"/>
          <p:cNvSpPr>
            <a:spLocks noGrp="1"/>
          </p:cNvSpPr>
          <p:nvPr>
            <p:ph type="sldNum" sz="quarter" idx="12"/>
          </p:nvPr>
        </p:nvSpPr>
        <p:spPr/>
        <p:txBody>
          <a:bodyPr/>
          <a:lstStyle/>
          <a:p>
            <a:fld id="{E5C24EF7-20E4-46FA-9E59-8502248D9A24}" type="slidenum">
              <a:rPr lang="en-GB" smtClean="0"/>
              <a:t>92</a:t>
            </a:fld>
            <a:endParaRPr lang="en-GB"/>
          </a:p>
        </p:txBody>
      </p:sp>
    </p:spTree>
    <p:extLst>
      <p:ext uri="{BB962C8B-B14F-4D97-AF65-F5344CB8AC3E}">
        <p14:creationId xmlns:p14="http://schemas.microsoft.com/office/powerpoint/2010/main" val="9026367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Module II – part III</a:t>
            </a:r>
            <a:endParaRPr lang="en-GB" dirty="0"/>
          </a:p>
        </p:txBody>
      </p:sp>
      <p:sp>
        <p:nvSpPr>
          <p:cNvPr id="3" name="Subtitle 2"/>
          <p:cNvSpPr>
            <a:spLocks noGrp="1"/>
          </p:cNvSpPr>
          <p:nvPr>
            <p:ph type="subTitle" idx="1"/>
          </p:nvPr>
        </p:nvSpPr>
        <p:spPr/>
        <p:txBody>
          <a:bodyPr>
            <a:normAutofit/>
          </a:bodyPr>
          <a:lstStyle/>
          <a:p>
            <a:endParaRPr lang="fr-BE" dirty="0" smtClean="0"/>
          </a:p>
          <a:p>
            <a:r>
              <a:rPr lang="fr-BE" dirty="0" smtClean="0"/>
              <a:t>Article 101 TFEU</a:t>
            </a:r>
          </a:p>
          <a:p>
            <a:r>
              <a:rPr lang="fr-BE" dirty="0" smtClean="0"/>
              <a:t>Exemptions and exceptions</a:t>
            </a:r>
          </a:p>
        </p:txBody>
      </p:sp>
      <p:sp>
        <p:nvSpPr>
          <p:cNvPr id="4" name="Slide Number Placeholder 3"/>
          <p:cNvSpPr>
            <a:spLocks noGrp="1"/>
          </p:cNvSpPr>
          <p:nvPr>
            <p:ph type="sldNum" sz="quarter" idx="12"/>
          </p:nvPr>
        </p:nvSpPr>
        <p:spPr/>
        <p:txBody>
          <a:bodyPr/>
          <a:lstStyle/>
          <a:p>
            <a:fld id="{0BCD3857-CBFF-4A6B-9B45-662CE87D1B25}" type="slidenum">
              <a:rPr lang="en-GB" smtClean="0"/>
              <a:t>93</a:t>
            </a:fld>
            <a:endParaRPr lang="en-GB"/>
          </a:p>
        </p:txBody>
      </p:sp>
    </p:spTree>
    <p:extLst>
      <p:ext uri="{BB962C8B-B14F-4D97-AF65-F5344CB8AC3E}">
        <p14:creationId xmlns:p14="http://schemas.microsoft.com/office/powerpoint/2010/main" val="14122532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18609" y="1883420"/>
            <a:ext cx="1740706" cy="623760"/>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1. Two or more separate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undertakings?</a:t>
            </a:r>
          </a:p>
        </p:txBody>
      </p:sp>
      <p:sp>
        <p:nvSpPr>
          <p:cNvPr id="3" name="AutoShape 5"/>
          <p:cNvSpPr>
            <a:spLocks noChangeArrowheads="1"/>
          </p:cNvSpPr>
          <p:nvPr/>
        </p:nvSpPr>
        <p:spPr bwMode="auto">
          <a:xfrm>
            <a:off x="3679575" y="1904879"/>
            <a:ext cx="1755532" cy="559277"/>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2.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produces effects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on internal market</a:t>
            </a:r>
          </a:p>
        </p:txBody>
      </p:sp>
      <p:sp>
        <p:nvSpPr>
          <p:cNvPr id="5" name="AutoShape 5"/>
          <p:cNvSpPr>
            <a:spLocks noChangeArrowheads="1"/>
          </p:cNvSpPr>
          <p:nvPr/>
        </p:nvSpPr>
        <p:spPr bwMode="auto">
          <a:xfrm>
            <a:off x="6318166" y="1903236"/>
            <a:ext cx="1720028" cy="422031"/>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3. </a:t>
            </a: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affects trade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Between Member States</a:t>
            </a:r>
          </a:p>
        </p:txBody>
      </p:sp>
      <p:sp>
        <p:nvSpPr>
          <p:cNvPr id="6" name="AutoShape 5"/>
          <p:cNvSpPr>
            <a:spLocks noChangeArrowheads="1"/>
          </p:cNvSpPr>
          <p:nvPr/>
        </p:nvSpPr>
        <p:spPr bwMode="auto">
          <a:xfrm>
            <a:off x="771489" y="3021054"/>
            <a:ext cx="1934438" cy="49482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4. Agreement?</a:t>
            </a:r>
          </a:p>
        </p:txBody>
      </p:sp>
      <p:cxnSp>
        <p:nvCxnSpPr>
          <p:cNvPr id="7" name="AutoShape 26"/>
          <p:cNvCxnSpPr>
            <a:cxnSpLocks noChangeShapeType="1"/>
            <a:stCxn id="2" idx="3"/>
            <a:endCxn id="3" idx="1"/>
          </p:cNvCxnSpPr>
          <p:nvPr/>
        </p:nvCxnSpPr>
        <p:spPr bwMode="auto">
          <a:xfrm flipV="1">
            <a:off x="2659315" y="2184518"/>
            <a:ext cx="1020260" cy="1078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6"/>
          <p:cNvCxnSpPr>
            <a:cxnSpLocks noChangeShapeType="1"/>
          </p:cNvCxnSpPr>
          <p:nvPr/>
        </p:nvCxnSpPr>
        <p:spPr bwMode="auto">
          <a:xfrm>
            <a:off x="5421336" y="2152282"/>
            <a:ext cx="896831" cy="0"/>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826525" y="2015249"/>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13" name="Text Box 11"/>
          <p:cNvSpPr txBox="1">
            <a:spLocks noChangeArrowheads="1"/>
          </p:cNvSpPr>
          <p:nvPr/>
        </p:nvSpPr>
        <p:spPr bwMode="auto">
          <a:xfrm>
            <a:off x="5647014" y="1951091"/>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14" name="AutoShape 26"/>
          <p:cNvCxnSpPr>
            <a:cxnSpLocks noChangeShapeType="1"/>
          </p:cNvCxnSpPr>
          <p:nvPr/>
        </p:nvCxnSpPr>
        <p:spPr bwMode="auto">
          <a:xfrm flipV="1">
            <a:off x="2616590" y="1489557"/>
            <a:ext cx="1038365" cy="40466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H="1" flipV="1">
            <a:off x="5472817" y="1444581"/>
            <a:ext cx="923492" cy="438838"/>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p:cNvCxnSpPr>
          <p:nvPr/>
        </p:nvCxnSpPr>
        <p:spPr bwMode="auto">
          <a:xfrm flipV="1">
            <a:off x="4511197" y="1492122"/>
            <a:ext cx="8357" cy="391396"/>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AutoShape 5"/>
          <p:cNvSpPr>
            <a:spLocks noChangeArrowheads="1"/>
          </p:cNvSpPr>
          <p:nvPr/>
        </p:nvSpPr>
        <p:spPr bwMode="auto">
          <a:xfrm>
            <a:off x="3597828" y="932925"/>
            <a:ext cx="1907915" cy="549173"/>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Article 101 TFEU</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does not apply</a:t>
            </a:r>
          </a:p>
        </p:txBody>
      </p:sp>
      <p:sp>
        <p:nvSpPr>
          <p:cNvPr id="24" name="Text Box 11"/>
          <p:cNvSpPr txBox="1">
            <a:spLocks noChangeArrowheads="1"/>
          </p:cNvSpPr>
          <p:nvPr/>
        </p:nvSpPr>
        <p:spPr bwMode="auto">
          <a:xfrm>
            <a:off x="4087776" y="160763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5" name="Text Box 11"/>
          <p:cNvSpPr txBox="1">
            <a:spLocks noChangeArrowheads="1"/>
          </p:cNvSpPr>
          <p:nvPr/>
        </p:nvSpPr>
        <p:spPr bwMode="auto">
          <a:xfrm>
            <a:off x="2877039" y="1460363"/>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6" name="Text Box 11"/>
          <p:cNvSpPr txBox="1">
            <a:spLocks noChangeArrowheads="1"/>
          </p:cNvSpPr>
          <p:nvPr/>
        </p:nvSpPr>
        <p:spPr bwMode="auto">
          <a:xfrm>
            <a:off x="5469109" y="1621859"/>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27" name="AutoShape 5"/>
          <p:cNvSpPr>
            <a:spLocks noChangeArrowheads="1"/>
          </p:cNvSpPr>
          <p:nvPr/>
        </p:nvSpPr>
        <p:spPr bwMode="auto">
          <a:xfrm>
            <a:off x="3626297" y="3008442"/>
            <a:ext cx="2007659" cy="510353"/>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5. Decision by an</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association of undertakings?</a:t>
            </a:r>
          </a:p>
        </p:txBody>
      </p:sp>
      <p:sp>
        <p:nvSpPr>
          <p:cNvPr id="28" name="AutoShape 5"/>
          <p:cNvSpPr>
            <a:spLocks noChangeArrowheads="1"/>
          </p:cNvSpPr>
          <p:nvPr/>
        </p:nvSpPr>
        <p:spPr bwMode="auto">
          <a:xfrm>
            <a:off x="6451750" y="2989453"/>
            <a:ext cx="1971446" cy="52934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6. Concerted practice</a:t>
            </a:r>
          </a:p>
        </p:txBody>
      </p:sp>
      <p:cxnSp>
        <p:nvCxnSpPr>
          <p:cNvPr id="30" name="AutoShape 26"/>
          <p:cNvCxnSpPr>
            <a:cxnSpLocks noChangeShapeType="1"/>
          </p:cNvCxnSpPr>
          <p:nvPr/>
        </p:nvCxnSpPr>
        <p:spPr bwMode="auto">
          <a:xfrm flipH="1">
            <a:off x="2705927" y="2333708"/>
            <a:ext cx="3612240" cy="70913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 Box 11"/>
          <p:cNvSpPr txBox="1">
            <a:spLocks noChangeArrowheads="1"/>
          </p:cNvSpPr>
          <p:nvPr/>
        </p:nvSpPr>
        <p:spPr bwMode="auto">
          <a:xfrm>
            <a:off x="3099776" y="26899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33" name="AutoShape 26"/>
          <p:cNvCxnSpPr>
            <a:cxnSpLocks noChangeShapeType="1"/>
            <a:stCxn id="6" idx="3"/>
            <a:endCxn id="27" idx="1"/>
          </p:cNvCxnSpPr>
          <p:nvPr/>
        </p:nvCxnSpPr>
        <p:spPr bwMode="auto">
          <a:xfrm flipV="1">
            <a:off x="2705927" y="3263618"/>
            <a:ext cx="920371" cy="484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a:stCxn id="27" idx="3"/>
            <a:endCxn id="28" idx="1"/>
          </p:cNvCxnSpPr>
          <p:nvPr/>
        </p:nvCxnSpPr>
        <p:spPr bwMode="auto">
          <a:xfrm flipV="1">
            <a:off x="5633956" y="3254125"/>
            <a:ext cx="817794" cy="949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Text Box 11"/>
          <p:cNvSpPr txBox="1">
            <a:spLocks noChangeArrowheads="1"/>
          </p:cNvSpPr>
          <p:nvPr/>
        </p:nvSpPr>
        <p:spPr bwMode="auto">
          <a:xfrm>
            <a:off x="2866297" y="3319502"/>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38" name="Text Box 11"/>
          <p:cNvSpPr txBox="1">
            <a:spLocks noChangeArrowheads="1"/>
          </p:cNvSpPr>
          <p:nvPr/>
        </p:nvSpPr>
        <p:spPr bwMode="auto">
          <a:xfrm>
            <a:off x="2913035" y="4219955"/>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0" name="Elbow Connector 39"/>
          <p:cNvCxnSpPr>
            <a:stCxn id="28" idx="3"/>
            <a:endCxn id="20" idx="3"/>
          </p:cNvCxnSpPr>
          <p:nvPr/>
        </p:nvCxnSpPr>
        <p:spPr>
          <a:xfrm flipH="1" flipV="1">
            <a:off x="5505742" y="1207512"/>
            <a:ext cx="2917454" cy="2046613"/>
          </a:xfrm>
          <a:prstGeom prst="bentConnector3">
            <a:avLst>
              <a:gd name="adj1" fmla="val -58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1"/>
          <p:cNvSpPr txBox="1">
            <a:spLocks noChangeArrowheads="1"/>
          </p:cNvSpPr>
          <p:nvPr/>
        </p:nvSpPr>
        <p:spPr bwMode="auto">
          <a:xfrm>
            <a:off x="8423197" y="218392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cxnSp>
        <p:nvCxnSpPr>
          <p:cNvPr id="44" name="AutoShape 26"/>
          <p:cNvCxnSpPr>
            <a:cxnSpLocks noChangeShapeType="1"/>
          </p:cNvCxnSpPr>
          <p:nvPr/>
        </p:nvCxnSpPr>
        <p:spPr bwMode="auto">
          <a:xfrm flipH="1">
            <a:off x="1725444" y="3589378"/>
            <a:ext cx="1" cy="582507"/>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26"/>
          <p:cNvCxnSpPr>
            <a:cxnSpLocks noChangeShapeType="1"/>
          </p:cNvCxnSpPr>
          <p:nvPr/>
        </p:nvCxnSpPr>
        <p:spPr bwMode="auto">
          <a:xfrm flipH="1">
            <a:off x="2743012" y="3540062"/>
            <a:ext cx="898451" cy="617595"/>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AutoShape 26"/>
          <p:cNvCxnSpPr>
            <a:cxnSpLocks noChangeShapeType="1"/>
          </p:cNvCxnSpPr>
          <p:nvPr/>
        </p:nvCxnSpPr>
        <p:spPr bwMode="auto">
          <a:xfrm flipH="1">
            <a:off x="2832153" y="3526115"/>
            <a:ext cx="3681499" cy="631542"/>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2" name="AutoShape 5"/>
          <p:cNvSpPr>
            <a:spLocks noChangeArrowheads="1"/>
          </p:cNvSpPr>
          <p:nvPr/>
        </p:nvSpPr>
        <p:spPr bwMode="auto">
          <a:xfrm>
            <a:off x="771489" y="4171886"/>
            <a:ext cx="2031769" cy="519664"/>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7. Restriction by object –</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prohibited in principle</a:t>
            </a:r>
          </a:p>
        </p:txBody>
      </p:sp>
      <p:sp>
        <p:nvSpPr>
          <p:cNvPr id="54" name="Text Box 11"/>
          <p:cNvSpPr txBox="1">
            <a:spLocks noChangeArrowheads="1"/>
          </p:cNvSpPr>
          <p:nvPr/>
        </p:nvSpPr>
        <p:spPr bwMode="auto">
          <a:xfrm>
            <a:off x="1725445" y="3702027"/>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5" name="Text Box 11"/>
          <p:cNvSpPr txBox="1">
            <a:spLocks noChangeArrowheads="1"/>
          </p:cNvSpPr>
          <p:nvPr/>
        </p:nvSpPr>
        <p:spPr bwMode="auto">
          <a:xfrm>
            <a:off x="2654301" y="3688808"/>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sp>
        <p:nvSpPr>
          <p:cNvPr id="56" name="Text Box 11"/>
          <p:cNvSpPr txBox="1">
            <a:spLocks noChangeArrowheads="1"/>
          </p:cNvSpPr>
          <p:nvPr/>
        </p:nvSpPr>
        <p:spPr bwMode="auto">
          <a:xfrm>
            <a:off x="4288459" y="3619965"/>
            <a:ext cx="445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YES</a:t>
            </a:r>
          </a:p>
        </p:txBody>
      </p:sp>
      <p:cxnSp>
        <p:nvCxnSpPr>
          <p:cNvPr id="58" name="AutoShape 26"/>
          <p:cNvCxnSpPr>
            <a:cxnSpLocks noChangeShapeType="1"/>
          </p:cNvCxnSpPr>
          <p:nvPr/>
        </p:nvCxnSpPr>
        <p:spPr bwMode="auto">
          <a:xfrm flipV="1">
            <a:off x="2832153" y="4447125"/>
            <a:ext cx="753484" cy="3664"/>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11"/>
          <p:cNvSpPr txBox="1">
            <a:spLocks noChangeArrowheads="1"/>
          </p:cNvSpPr>
          <p:nvPr/>
        </p:nvSpPr>
        <p:spPr bwMode="auto">
          <a:xfrm>
            <a:off x="5652045" y="331643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60" name="AutoShape 5"/>
          <p:cNvSpPr>
            <a:spLocks noChangeArrowheads="1"/>
          </p:cNvSpPr>
          <p:nvPr/>
        </p:nvSpPr>
        <p:spPr bwMode="auto">
          <a:xfrm>
            <a:off x="3593613" y="4151777"/>
            <a:ext cx="2130357" cy="539352"/>
          </a:xfrm>
          <a:prstGeom prst="roundRect">
            <a:avLst>
              <a:gd name="adj" fmla="val 16667"/>
            </a:avLst>
          </a:prstGeom>
          <a:noFill/>
          <a:ln w="4445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8. Restriction by effect–</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if yes, prohibited if appreciable</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(not </a:t>
            </a:r>
            <a:r>
              <a:rPr lang="en-US" altLang="nl-NL" sz="1050" i="1" dirty="0">
                <a:latin typeface="Arial" panose="020B0604020202020204" pitchFamily="34" charset="0"/>
                <a:ea typeface="MS PGothic" panose="020B0600070205080204" pitchFamily="34" charset="-128"/>
                <a:cs typeface="Arial" panose="020B0604020202020204" pitchFamily="34" charset="0"/>
              </a:rPr>
              <a:t>de </a:t>
            </a:r>
            <a:r>
              <a:rPr lang="en-US" altLang="nl-NL" sz="1050" i="1" dirty="0" err="1">
                <a:latin typeface="Arial" panose="020B0604020202020204" pitchFamily="34" charset="0"/>
                <a:ea typeface="MS PGothic" panose="020B0600070205080204" pitchFamily="34" charset="-128"/>
                <a:cs typeface="Arial" panose="020B0604020202020204" pitchFamily="34" charset="0"/>
              </a:rPr>
              <a:t>minimis</a:t>
            </a:r>
            <a:r>
              <a:rPr lang="en-US" altLang="nl-NL" sz="1050" i="1" dirty="0">
                <a:latin typeface="Arial" panose="020B0604020202020204" pitchFamily="34" charset="0"/>
                <a:ea typeface="MS PGothic" panose="020B0600070205080204" pitchFamily="34" charset="-128"/>
                <a:cs typeface="Arial" panose="020B0604020202020204" pitchFamily="34" charset="0"/>
              </a:rPr>
              <a:t>)</a:t>
            </a:r>
          </a:p>
          <a:p>
            <a:pPr algn="ctr" eaLnBrk="1" hangingPunct="1">
              <a:lnSpc>
                <a:spcPct val="100000"/>
              </a:lnSpc>
              <a:spcBef>
                <a:spcPct val="0"/>
              </a:spcBef>
              <a:buFontTx/>
              <a:buNone/>
            </a:pPr>
            <a:endParaRPr lang="en-US" altLang="nl-NL" sz="1050" dirty="0">
              <a:latin typeface="Arial" panose="020B0604020202020204" pitchFamily="34" charset="0"/>
              <a:ea typeface="MS PGothic" panose="020B0600070205080204" pitchFamily="34" charset="-128"/>
              <a:cs typeface="Arial" panose="020B0604020202020204" pitchFamily="34" charset="0"/>
            </a:endParaRPr>
          </a:p>
        </p:txBody>
      </p:sp>
      <p:cxnSp>
        <p:nvCxnSpPr>
          <p:cNvPr id="70" name="AutoShape 26"/>
          <p:cNvCxnSpPr>
            <a:cxnSpLocks noChangeShapeType="1"/>
          </p:cNvCxnSpPr>
          <p:nvPr/>
        </p:nvCxnSpPr>
        <p:spPr bwMode="auto">
          <a:xfrm>
            <a:off x="5752866" y="4426280"/>
            <a:ext cx="693048" cy="6329"/>
          </a:xfrm>
          <a:prstGeom prst="straightConnector1">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Text Box 11"/>
          <p:cNvSpPr txBox="1">
            <a:spLocks noChangeArrowheads="1"/>
          </p:cNvSpPr>
          <p:nvPr/>
        </p:nvSpPr>
        <p:spPr bwMode="auto">
          <a:xfrm>
            <a:off x="5736336" y="4156960"/>
            <a:ext cx="4454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NO</a:t>
            </a:r>
          </a:p>
        </p:txBody>
      </p:sp>
      <p:sp>
        <p:nvSpPr>
          <p:cNvPr id="72" name="AutoShape 5"/>
          <p:cNvSpPr>
            <a:spLocks noChangeArrowheads="1"/>
          </p:cNvSpPr>
          <p:nvPr/>
        </p:nvSpPr>
        <p:spPr bwMode="auto">
          <a:xfrm>
            <a:off x="6445915" y="4056622"/>
            <a:ext cx="1907915" cy="704126"/>
          </a:xfrm>
          <a:prstGeom prst="roundRect">
            <a:avLst>
              <a:gd name="adj" fmla="val 16667"/>
            </a:avLst>
          </a:prstGeom>
          <a:noFill/>
          <a:ln w="44450">
            <a:solidFill>
              <a:srgbClr val="00B050"/>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nl-NL" sz="1050" dirty="0" err="1">
                <a:latin typeface="Arial" panose="020B0604020202020204" pitchFamily="34" charset="0"/>
                <a:ea typeface="MS PGothic" panose="020B0600070205080204" pitchFamily="34" charset="-128"/>
                <a:cs typeface="Arial" panose="020B0604020202020204" pitchFamily="34" charset="0"/>
              </a:rPr>
              <a:t>Behaviour</a:t>
            </a:r>
            <a:r>
              <a:rPr lang="en-US" altLang="nl-NL" sz="1050" dirty="0">
                <a:latin typeface="Arial" panose="020B0604020202020204" pitchFamily="34" charset="0"/>
                <a:ea typeface="MS PGothic" panose="020B0600070205080204" pitchFamily="34" charset="-128"/>
                <a:cs typeface="Arial" panose="020B0604020202020204" pitchFamily="34" charset="0"/>
              </a:rPr>
              <a:t> is not prohibited</a:t>
            </a:r>
          </a:p>
          <a:p>
            <a:pPr algn="ctr" eaLnBrk="1" hangingPunct="1">
              <a:lnSpc>
                <a:spcPct val="100000"/>
              </a:lnSpc>
              <a:spcBef>
                <a:spcPct val="0"/>
              </a:spcBef>
              <a:buFontTx/>
              <a:buNone/>
            </a:pPr>
            <a:r>
              <a:rPr lang="en-US" altLang="nl-NL" sz="1050" dirty="0">
                <a:latin typeface="Arial" panose="020B0604020202020204" pitchFamily="34" charset="0"/>
                <a:ea typeface="MS PGothic" panose="020B0600070205080204" pitchFamily="34" charset="-128"/>
                <a:cs typeface="Arial" panose="020B0604020202020204" pitchFamily="34" charset="0"/>
              </a:rPr>
              <a:t>under Article 101(1) TFEU</a:t>
            </a:r>
          </a:p>
        </p:txBody>
      </p:sp>
      <p:sp>
        <p:nvSpPr>
          <p:cNvPr id="4" name="Slide Number Placeholder 3"/>
          <p:cNvSpPr>
            <a:spLocks noGrp="1"/>
          </p:cNvSpPr>
          <p:nvPr>
            <p:ph type="sldNum" sz="quarter" idx="12"/>
          </p:nvPr>
        </p:nvSpPr>
        <p:spPr/>
        <p:txBody>
          <a:bodyPr/>
          <a:lstStyle/>
          <a:p>
            <a:fld id="{E5C24EF7-20E4-46FA-9E59-8502248D9A24}" type="slidenum">
              <a:rPr lang="en-GB" smtClean="0"/>
              <a:t>94</a:t>
            </a:fld>
            <a:endParaRPr lang="en-GB"/>
          </a:p>
        </p:txBody>
      </p:sp>
    </p:spTree>
    <p:extLst>
      <p:ext uri="{BB962C8B-B14F-4D97-AF65-F5344CB8AC3E}">
        <p14:creationId xmlns:p14="http://schemas.microsoft.com/office/powerpoint/2010/main" val="35645055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nl-NL" altLang="en-US" smtClean="0"/>
              <a:t>Exceptions to the prohibition</a:t>
            </a:r>
          </a:p>
        </p:txBody>
      </p:sp>
      <p:sp>
        <p:nvSpPr>
          <p:cNvPr id="46083" name="Content Placeholder 2"/>
          <p:cNvSpPr>
            <a:spLocks noGrp="1"/>
          </p:cNvSpPr>
          <p:nvPr>
            <p:ph idx="1"/>
          </p:nvPr>
        </p:nvSpPr>
        <p:spPr/>
        <p:txBody>
          <a:bodyPr/>
          <a:lstStyle/>
          <a:p>
            <a:pPr eaLnBrk="1" hangingPunct="1"/>
            <a:r>
              <a:rPr lang="nl-NL" altLang="en-US" smtClean="0"/>
              <a:t>Even if particular agreements or practices are restrictive (by object or by effect) of competition in the internal market, prohibited behaviour can be </a:t>
            </a:r>
            <a:r>
              <a:rPr lang="nl-NL" altLang="en-US" i="1" smtClean="0"/>
              <a:t>justified</a:t>
            </a:r>
            <a:r>
              <a:rPr lang="nl-NL" altLang="en-US" smtClean="0"/>
              <a:t>:</a:t>
            </a:r>
          </a:p>
          <a:p>
            <a:pPr eaLnBrk="1" hangingPunct="1"/>
            <a:endParaRPr lang="nl-NL" altLang="en-US" smtClean="0"/>
          </a:p>
          <a:p>
            <a:pPr lvl="1" eaLnBrk="1" hangingPunct="1"/>
            <a:r>
              <a:rPr lang="nl-NL" altLang="en-US" smtClean="0"/>
              <a:t>Ex ante regulatory exemption – Commission automatically and generally </a:t>
            </a:r>
            <a:r>
              <a:rPr lang="nl-NL" altLang="en-US" i="1" smtClean="0"/>
              <a:t>exempts categories of agreements </a:t>
            </a:r>
            <a:r>
              <a:rPr lang="nl-NL" altLang="en-US" smtClean="0"/>
              <a:t>from the prohibition</a:t>
            </a:r>
          </a:p>
          <a:p>
            <a:pPr lvl="1" eaLnBrk="1" hangingPunct="1"/>
            <a:r>
              <a:rPr lang="nl-NL" altLang="en-US" smtClean="0"/>
              <a:t>Ex post justification assessment: individual exception on the basis of Article 101(3) TFEU</a:t>
            </a:r>
          </a:p>
        </p:txBody>
      </p:sp>
      <p:sp>
        <p:nvSpPr>
          <p:cNvPr id="2" name="Slide Number Placeholder 1"/>
          <p:cNvSpPr>
            <a:spLocks noGrp="1"/>
          </p:cNvSpPr>
          <p:nvPr>
            <p:ph type="sldNum" sz="quarter" idx="12"/>
          </p:nvPr>
        </p:nvSpPr>
        <p:spPr/>
        <p:txBody>
          <a:bodyPr/>
          <a:lstStyle/>
          <a:p>
            <a:fld id="{0BCD3857-CBFF-4A6B-9B45-662CE87D1B25}" type="slidenum">
              <a:rPr lang="en-GB" smtClean="0"/>
              <a:t>95</a:t>
            </a:fld>
            <a:endParaRPr lang="en-GB"/>
          </a:p>
        </p:txBody>
      </p:sp>
    </p:spTree>
    <p:extLst>
      <p:ext uri="{BB962C8B-B14F-4D97-AF65-F5344CB8AC3E}">
        <p14:creationId xmlns:p14="http://schemas.microsoft.com/office/powerpoint/2010/main" val="38620002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nl-NL" altLang="en-US" smtClean="0"/>
              <a:t>Block exemptions</a:t>
            </a:r>
          </a:p>
        </p:txBody>
      </p:sp>
      <p:sp>
        <p:nvSpPr>
          <p:cNvPr id="3" name="Content Placeholder 2"/>
          <p:cNvSpPr>
            <a:spLocks noGrp="1"/>
          </p:cNvSpPr>
          <p:nvPr>
            <p:ph idx="1"/>
          </p:nvPr>
        </p:nvSpPr>
        <p:spPr>
          <a:xfrm>
            <a:off x="628650" y="1825624"/>
            <a:ext cx="7886700" cy="4729721"/>
          </a:xfrm>
        </p:spPr>
        <p:txBody>
          <a:bodyPr rtlCol="0">
            <a:normAutofit fontScale="85000" lnSpcReduction="20000"/>
          </a:bodyPr>
          <a:lstStyle/>
          <a:p>
            <a:pPr>
              <a:defRPr/>
            </a:pPr>
            <a:r>
              <a:rPr lang="nl-NL" dirty="0"/>
              <a:t>Council </a:t>
            </a:r>
            <a:r>
              <a:rPr lang="nl-NL" dirty="0" err="1"/>
              <a:t>Regulation</a:t>
            </a:r>
            <a:r>
              <a:rPr lang="nl-NL" dirty="0"/>
              <a:t> 19/65/EEC</a:t>
            </a:r>
          </a:p>
          <a:p>
            <a:pPr lvl="1">
              <a:defRPr/>
            </a:pPr>
            <a:r>
              <a:rPr lang="nl-NL" dirty="0" err="1"/>
              <a:t>Delegation</a:t>
            </a:r>
            <a:r>
              <a:rPr lang="nl-NL" dirty="0"/>
              <a:t> to European </a:t>
            </a:r>
            <a:r>
              <a:rPr lang="nl-NL" dirty="0" err="1"/>
              <a:t>Commission</a:t>
            </a:r>
            <a:endParaRPr lang="nl-NL" dirty="0"/>
          </a:p>
          <a:p>
            <a:pPr lvl="1">
              <a:defRPr/>
            </a:pPr>
            <a:r>
              <a:rPr lang="nl-NL" dirty="0"/>
              <a:t>Block </a:t>
            </a:r>
            <a:r>
              <a:rPr lang="nl-NL" dirty="0" err="1"/>
              <a:t>Exemption</a:t>
            </a:r>
            <a:r>
              <a:rPr lang="nl-NL" dirty="0"/>
              <a:t> </a:t>
            </a:r>
            <a:r>
              <a:rPr lang="nl-NL" i="1" dirty="0" err="1" smtClean="0"/>
              <a:t>Regulations</a:t>
            </a:r>
            <a:endParaRPr lang="nl-NL" i="1" dirty="0" smtClean="0"/>
          </a:p>
          <a:p>
            <a:pPr lvl="2">
              <a:defRPr/>
            </a:pPr>
            <a:r>
              <a:rPr lang="nl-NL" dirty="0" smtClean="0"/>
              <a:t>Binding and </a:t>
            </a:r>
            <a:r>
              <a:rPr lang="nl-NL" dirty="0" err="1" smtClean="0"/>
              <a:t>directly</a:t>
            </a:r>
            <a:r>
              <a:rPr lang="nl-NL" dirty="0" smtClean="0"/>
              <a:t> </a:t>
            </a:r>
            <a:r>
              <a:rPr lang="nl-NL" dirty="0" err="1" smtClean="0"/>
              <a:t>applicable</a:t>
            </a:r>
            <a:endParaRPr lang="nl-NL" dirty="0"/>
          </a:p>
          <a:p>
            <a:pPr lvl="1">
              <a:defRPr/>
            </a:pPr>
            <a:r>
              <a:rPr lang="nl-NL" dirty="0"/>
              <a:t>Both horizontal and vertical </a:t>
            </a:r>
            <a:r>
              <a:rPr lang="nl-NL" dirty="0" smtClean="0"/>
              <a:t>agreements</a:t>
            </a:r>
          </a:p>
          <a:p>
            <a:pPr lvl="1">
              <a:defRPr/>
            </a:pPr>
            <a:r>
              <a:rPr lang="nl-NL" dirty="0" smtClean="0"/>
              <a:t>Originally, both general and sector-specific legislation (e.g. </a:t>
            </a:r>
            <a:r>
              <a:rPr lang="nl-NL" dirty="0"/>
              <a:t>i</a:t>
            </a:r>
            <a:r>
              <a:rPr lang="nl-NL" dirty="0" smtClean="0"/>
              <a:t>nsurance, postal services...)</a:t>
            </a:r>
            <a:endParaRPr lang="nl-NL" dirty="0"/>
          </a:p>
          <a:p>
            <a:pPr>
              <a:defRPr/>
            </a:pPr>
            <a:endParaRPr lang="nl-NL" dirty="0" smtClean="0"/>
          </a:p>
          <a:p>
            <a:pPr>
              <a:defRPr/>
            </a:pPr>
            <a:r>
              <a:rPr lang="nl-NL" dirty="0" smtClean="0"/>
              <a:t>Key instrument: Regulation 330/2010: vertical agreements</a:t>
            </a:r>
          </a:p>
          <a:p>
            <a:pPr lvl="1">
              <a:defRPr/>
            </a:pPr>
            <a:r>
              <a:rPr lang="nl-NL" dirty="0" smtClean="0"/>
              <a:t>Generally </a:t>
            </a:r>
            <a:r>
              <a:rPr lang="nl-NL" dirty="0" err="1" smtClean="0"/>
              <a:t>applicable</a:t>
            </a:r>
            <a:r>
              <a:rPr lang="nl-NL" dirty="0" smtClean="0"/>
              <a:t> to </a:t>
            </a:r>
            <a:r>
              <a:rPr lang="nl-NL" dirty="0" err="1" smtClean="0"/>
              <a:t>all</a:t>
            </a:r>
            <a:r>
              <a:rPr lang="nl-NL" dirty="0" smtClean="0"/>
              <a:t> </a:t>
            </a:r>
            <a:r>
              <a:rPr lang="nl-NL" dirty="0" err="1" smtClean="0"/>
              <a:t>vertical</a:t>
            </a:r>
            <a:r>
              <a:rPr lang="nl-NL" dirty="0" smtClean="0"/>
              <a:t> </a:t>
            </a:r>
            <a:r>
              <a:rPr lang="nl-NL" dirty="0" err="1" smtClean="0"/>
              <a:t>agreements</a:t>
            </a:r>
            <a:endParaRPr lang="nl-NL" dirty="0" smtClean="0"/>
          </a:p>
          <a:p>
            <a:pPr lvl="1">
              <a:defRPr/>
            </a:pPr>
            <a:r>
              <a:rPr lang="nl-NL" dirty="0" smtClean="0"/>
              <a:t>Less formalistic approach</a:t>
            </a:r>
          </a:p>
          <a:p>
            <a:pPr lvl="1">
              <a:defRPr/>
            </a:pPr>
            <a:r>
              <a:rPr lang="nl-NL" dirty="0" smtClean="0"/>
              <a:t>More economic - market thresholds approach</a:t>
            </a:r>
          </a:p>
          <a:p>
            <a:pPr lvl="1">
              <a:defRPr/>
            </a:pPr>
            <a:r>
              <a:rPr lang="nl-NL" dirty="0" smtClean="0"/>
              <a:t>30% market share threshold on each level of supply chain</a:t>
            </a:r>
          </a:p>
          <a:p>
            <a:pPr lvl="1">
              <a:defRPr/>
            </a:pPr>
            <a:r>
              <a:rPr lang="nl-NL" dirty="0" smtClean="0"/>
              <a:t>Hardcore restrictions – resale price maintenance, territorial limitations, but limits tolerated on exclusive and selective distribution agreements</a:t>
            </a:r>
          </a:p>
        </p:txBody>
      </p:sp>
      <p:sp>
        <p:nvSpPr>
          <p:cNvPr id="2" name="Slide Number Placeholder 1"/>
          <p:cNvSpPr>
            <a:spLocks noGrp="1"/>
          </p:cNvSpPr>
          <p:nvPr>
            <p:ph type="sldNum" sz="quarter" idx="12"/>
          </p:nvPr>
        </p:nvSpPr>
        <p:spPr/>
        <p:txBody>
          <a:bodyPr/>
          <a:lstStyle/>
          <a:p>
            <a:fld id="{0BCD3857-CBFF-4A6B-9B45-662CE87D1B25}" type="slidenum">
              <a:rPr lang="en-GB" smtClean="0"/>
              <a:t>96</a:t>
            </a:fld>
            <a:endParaRPr lang="en-GB"/>
          </a:p>
        </p:txBody>
      </p:sp>
    </p:spTree>
    <p:extLst>
      <p:ext uri="{BB962C8B-B14F-4D97-AF65-F5344CB8AC3E}">
        <p14:creationId xmlns:p14="http://schemas.microsoft.com/office/powerpoint/2010/main" val="41359777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Block exemptions</a:t>
            </a:r>
            <a:endParaRPr lang="en-GB" dirty="0"/>
          </a:p>
        </p:txBody>
      </p:sp>
      <p:sp>
        <p:nvSpPr>
          <p:cNvPr id="3" name="Content Placeholder 2"/>
          <p:cNvSpPr>
            <a:spLocks noGrp="1"/>
          </p:cNvSpPr>
          <p:nvPr>
            <p:ph idx="1"/>
          </p:nvPr>
        </p:nvSpPr>
        <p:spPr>
          <a:xfrm>
            <a:off x="628650" y="2226470"/>
            <a:ext cx="7886700" cy="3774281"/>
          </a:xfrm>
        </p:spPr>
        <p:txBody>
          <a:bodyPr>
            <a:normAutofit fontScale="92500" lnSpcReduction="10000"/>
          </a:bodyPr>
          <a:lstStyle/>
          <a:p>
            <a:pPr lvl="1"/>
            <a:r>
              <a:rPr lang="fr-BE" dirty="0" smtClean="0"/>
              <a:t>Commission </a:t>
            </a:r>
            <a:r>
              <a:rPr lang="fr-BE" dirty="0" err="1" smtClean="0"/>
              <a:t>Regulation</a:t>
            </a:r>
            <a:r>
              <a:rPr lang="fr-BE" dirty="0" smtClean="0"/>
              <a:t> 461/2010: </a:t>
            </a:r>
            <a:r>
              <a:rPr lang="fr-BE" dirty="0" err="1" smtClean="0"/>
              <a:t>motor</a:t>
            </a:r>
            <a:r>
              <a:rPr lang="fr-BE" dirty="0" smtClean="0"/>
              <a:t> </a:t>
            </a:r>
            <a:r>
              <a:rPr lang="fr-BE" dirty="0" err="1" smtClean="0"/>
              <a:t>vehicles</a:t>
            </a:r>
            <a:endParaRPr lang="fr-BE" dirty="0" smtClean="0"/>
          </a:p>
          <a:p>
            <a:pPr lvl="2"/>
            <a:endParaRPr lang="en-GB" dirty="0" smtClean="0"/>
          </a:p>
          <a:p>
            <a:pPr lvl="2"/>
            <a:r>
              <a:rPr lang="en-GB" dirty="0" smtClean="0"/>
              <a:t>Article 4: pursuant </a:t>
            </a:r>
            <a:r>
              <a:rPr lang="en-GB" dirty="0"/>
              <a:t>to Article 101(3) of the Treaty and subject to the provisions of this Regulation Article 101(1) of the Treaty shall not apply to vertical agreements relating to the conditions under which the parties may purchase, sell or resell spare parts for motor vehicles or provide repair and maintenance services for motor vehicles, which fulfil the requirements for an exemption under Regulation (EU) No 330/2010 and do not contain any of the </a:t>
            </a:r>
            <a:r>
              <a:rPr lang="en-GB" dirty="0" err="1"/>
              <a:t>hardcore</a:t>
            </a:r>
            <a:r>
              <a:rPr lang="en-GB" dirty="0"/>
              <a:t> clauses listed in Article 5 of this Regulation.</a:t>
            </a:r>
          </a:p>
          <a:p>
            <a:pPr lvl="2"/>
            <a:endParaRPr lang="en-GB" dirty="0" smtClean="0"/>
          </a:p>
          <a:p>
            <a:pPr lvl="2"/>
            <a:r>
              <a:rPr lang="en-GB" dirty="0" smtClean="0"/>
              <a:t>This </a:t>
            </a:r>
            <a:r>
              <a:rPr lang="en-GB" dirty="0"/>
              <a:t>exemption shall apply to the extent that such agreements contain vertical restraints</a:t>
            </a:r>
            <a:r>
              <a:rPr lang="en-GB" dirty="0" smtClean="0"/>
              <a:t>.</a:t>
            </a:r>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97</a:t>
            </a:fld>
            <a:endParaRPr lang="en-GB"/>
          </a:p>
        </p:txBody>
      </p:sp>
    </p:spTree>
    <p:extLst>
      <p:ext uri="{BB962C8B-B14F-4D97-AF65-F5344CB8AC3E}">
        <p14:creationId xmlns:p14="http://schemas.microsoft.com/office/powerpoint/2010/main" val="16231744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Block exemptions</a:t>
            </a:r>
            <a:endParaRPr lang="en-GB" dirty="0"/>
          </a:p>
        </p:txBody>
      </p:sp>
      <p:sp>
        <p:nvSpPr>
          <p:cNvPr id="3" name="Content Placeholder 2"/>
          <p:cNvSpPr>
            <a:spLocks noGrp="1"/>
          </p:cNvSpPr>
          <p:nvPr>
            <p:ph idx="1"/>
          </p:nvPr>
        </p:nvSpPr>
        <p:spPr/>
        <p:txBody>
          <a:bodyPr>
            <a:normAutofit lnSpcReduction="10000"/>
          </a:bodyPr>
          <a:lstStyle/>
          <a:p>
            <a:r>
              <a:rPr lang="fr-BE" dirty="0" smtClean="0"/>
              <a:t>Commission </a:t>
            </a:r>
            <a:r>
              <a:rPr lang="fr-BE" dirty="0" err="1" smtClean="0"/>
              <a:t>Regulation</a:t>
            </a:r>
            <a:r>
              <a:rPr lang="fr-BE" dirty="0" smtClean="0"/>
              <a:t> 461/2010: </a:t>
            </a:r>
            <a:r>
              <a:rPr lang="fr-BE" dirty="0" err="1" smtClean="0"/>
              <a:t>motor</a:t>
            </a:r>
            <a:r>
              <a:rPr lang="fr-BE" dirty="0" smtClean="0"/>
              <a:t> </a:t>
            </a:r>
            <a:r>
              <a:rPr lang="fr-BE" dirty="0" err="1" smtClean="0"/>
              <a:t>vehicles</a:t>
            </a:r>
            <a:endParaRPr lang="fr-BE" dirty="0" smtClean="0"/>
          </a:p>
          <a:p>
            <a:pPr lvl="2"/>
            <a:r>
              <a:rPr lang="fr-BE" dirty="0"/>
              <a:t>Hard </a:t>
            </a:r>
            <a:r>
              <a:rPr lang="fr-BE" dirty="0" err="1"/>
              <a:t>core</a:t>
            </a:r>
            <a:r>
              <a:rPr lang="fr-BE" dirty="0"/>
              <a:t> restrictions</a:t>
            </a:r>
          </a:p>
          <a:p>
            <a:pPr lvl="3"/>
            <a:r>
              <a:rPr lang="en-GB" dirty="0"/>
              <a:t>the restriction of the sales of spare parts for motor vehicles by members of a selective distribution system to independent repairers which use those parts for the repair and maintenance of a motor vehicle;</a:t>
            </a:r>
          </a:p>
          <a:p>
            <a:pPr lvl="3"/>
            <a:r>
              <a:rPr lang="en-GB" dirty="0"/>
              <a:t>the restriction, agreed between a supplier of spare parts, repair tools or diagnostic or other equipment and a manufacturer of motor vehicles, of the supplier’s ability to sell those goods to authorised or independent distributors or to authorised or independent repairers or end users</a:t>
            </a:r>
          </a:p>
          <a:p>
            <a:pPr lvl="3"/>
            <a:r>
              <a:rPr lang="en-GB" dirty="0"/>
              <a:t>the restriction, agreed between a manufacturer of motor vehicles which uses components for the initial assembly of motor vehicles and the supplier of such components, of the supplier’s ability to place its trade mark or logo effectively and in an easily visible manner on the components supplied or on spare parts</a:t>
            </a:r>
          </a:p>
          <a:p>
            <a:pPr lvl="1"/>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98</a:t>
            </a:fld>
            <a:endParaRPr lang="en-GB"/>
          </a:p>
        </p:txBody>
      </p:sp>
    </p:spTree>
    <p:extLst>
      <p:ext uri="{BB962C8B-B14F-4D97-AF65-F5344CB8AC3E}">
        <p14:creationId xmlns:p14="http://schemas.microsoft.com/office/powerpoint/2010/main" val="6763810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Block exemptions</a:t>
            </a:r>
            <a:endParaRPr lang="en-GB" dirty="0"/>
          </a:p>
        </p:txBody>
      </p:sp>
      <p:sp>
        <p:nvSpPr>
          <p:cNvPr id="3" name="Content Placeholder 2"/>
          <p:cNvSpPr>
            <a:spLocks noGrp="1"/>
          </p:cNvSpPr>
          <p:nvPr>
            <p:ph idx="1"/>
          </p:nvPr>
        </p:nvSpPr>
        <p:spPr/>
        <p:txBody>
          <a:bodyPr>
            <a:normAutofit fontScale="92500" lnSpcReduction="20000"/>
          </a:bodyPr>
          <a:lstStyle/>
          <a:p>
            <a:r>
              <a:rPr lang="fr-BE" dirty="0" err="1" smtClean="0"/>
              <a:t>Technology</a:t>
            </a:r>
            <a:r>
              <a:rPr lang="fr-BE" dirty="0" smtClean="0"/>
              <a:t> </a:t>
            </a:r>
            <a:r>
              <a:rPr lang="fr-BE" dirty="0" err="1" smtClean="0"/>
              <a:t>transfer</a:t>
            </a:r>
            <a:r>
              <a:rPr lang="fr-BE" dirty="0" smtClean="0"/>
              <a:t> </a:t>
            </a:r>
            <a:r>
              <a:rPr lang="fr-BE" dirty="0" err="1" smtClean="0"/>
              <a:t>agreements</a:t>
            </a:r>
            <a:r>
              <a:rPr lang="fr-BE" dirty="0" smtClean="0"/>
              <a:t>: Commission </a:t>
            </a:r>
            <a:r>
              <a:rPr lang="fr-BE" dirty="0" err="1" smtClean="0"/>
              <a:t>Regulation</a:t>
            </a:r>
            <a:r>
              <a:rPr lang="fr-BE" dirty="0" smtClean="0"/>
              <a:t> 316/2014</a:t>
            </a:r>
          </a:p>
          <a:p>
            <a:pPr lvl="1"/>
            <a:r>
              <a:rPr lang="fr-BE" dirty="0" err="1" smtClean="0"/>
              <a:t>What</a:t>
            </a:r>
            <a:r>
              <a:rPr lang="fr-BE" dirty="0" smtClean="0"/>
              <a:t> are </a:t>
            </a:r>
            <a:r>
              <a:rPr lang="fr-BE" dirty="0" err="1" smtClean="0"/>
              <a:t>technology</a:t>
            </a:r>
            <a:r>
              <a:rPr lang="fr-BE" dirty="0" smtClean="0"/>
              <a:t> </a:t>
            </a:r>
            <a:r>
              <a:rPr lang="fr-BE" dirty="0" err="1" smtClean="0"/>
              <a:t>transfer</a:t>
            </a:r>
            <a:r>
              <a:rPr lang="fr-BE" dirty="0" smtClean="0"/>
              <a:t> </a:t>
            </a:r>
            <a:r>
              <a:rPr lang="fr-BE" dirty="0" err="1" smtClean="0"/>
              <a:t>agreements</a:t>
            </a:r>
            <a:r>
              <a:rPr lang="fr-BE" dirty="0" smtClean="0"/>
              <a:t>?</a:t>
            </a:r>
          </a:p>
          <a:p>
            <a:pPr lvl="1"/>
            <a:r>
              <a:rPr lang="fr-BE" dirty="0" smtClean="0"/>
              <a:t>Block exemption</a:t>
            </a:r>
          </a:p>
          <a:p>
            <a:pPr lvl="2"/>
            <a:r>
              <a:rPr lang="fr-BE" dirty="0" smtClean="0"/>
              <a:t>Horizontal</a:t>
            </a:r>
            <a:r>
              <a:rPr lang="fr-BE" dirty="0"/>
              <a:t>: total </a:t>
            </a:r>
            <a:r>
              <a:rPr lang="fr-BE" dirty="0" err="1"/>
              <a:t>market</a:t>
            </a:r>
            <a:r>
              <a:rPr lang="fr-BE" dirty="0"/>
              <a:t> </a:t>
            </a:r>
            <a:r>
              <a:rPr lang="fr-BE" dirty="0" err="1"/>
              <a:t>share</a:t>
            </a:r>
            <a:r>
              <a:rPr lang="fr-BE" dirty="0"/>
              <a:t> </a:t>
            </a:r>
            <a:r>
              <a:rPr lang="fr-BE" dirty="0" smtClean="0"/>
              <a:t>no more </a:t>
            </a:r>
            <a:r>
              <a:rPr lang="fr-BE" dirty="0" err="1" smtClean="0"/>
              <a:t>than</a:t>
            </a:r>
            <a:r>
              <a:rPr lang="fr-BE" dirty="0" smtClean="0"/>
              <a:t> </a:t>
            </a:r>
            <a:r>
              <a:rPr lang="fr-BE" dirty="0"/>
              <a:t>20%</a:t>
            </a:r>
          </a:p>
          <a:p>
            <a:pPr lvl="2"/>
            <a:r>
              <a:rPr lang="fr-BE" dirty="0"/>
              <a:t>Vertical: </a:t>
            </a:r>
            <a:r>
              <a:rPr lang="fr-BE" dirty="0" err="1"/>
              <a:t>each</a:t>
            </a:r>
            <a:r>
              <a:rPr lang="fr-BE" dirty="0"/>
              <a:t> </a:t>
            </a:r>
            <a:r>
              <a:rPr lang="fr-BE" dirty="0" smtClean="0"/>
              <a:t>no more </a:t>
            </a:r>
            <a:r>
              <a:rPr lang="fr-BE" dirty="0" err="1" smtClean="0"/>
              <a:t>than</a:t>
            </a:r>
            <a:r>
              <a:rPr lang="fr-BE" dirty="0" smtClean="0"/>
              <a:t> </a:t>
            </a:r>
            <a:r>
              <a:rPr lang="fr-BE" dirty="0"/>
              <a:t>30%</a:t>
            </a:r>
          </a:p>
          <a:p>
            <a:endParaRPr lang="fr-BE" dirty="0"/>
          </a:p>
          <a:p>
            <a:pPr lvl="1"/>
            <a:r>
              <a:rPr lang="fr-BE" dirty="0" err="1"/>
              <a:t>Hard-core</a:t>
            </a:r>
            <a:r>
              <a:rPr lang="fr-BE" dirty="0"/>
              <a:t> restriction</a:t>
            </a:r>
          </a:p>
          <a:p>
            <a:pPr lvl="2"/>
            <a:r>
              <a:rPr lang="fr-BE" dirty="0"/>
              <a:t>Price fixing</a:t>
            </a:r>
          </a:p>
          <a:p>
            <a:pPr lvl="2"/>
            <a:r>
              <a:rPr lang="fr-BE" dirty="0"/>
              <a:t>Output limitations</a:t>
            </a:r>
          </a:p>
          <a:p>
            <a:pPr lvl="2"/>
            <a:r>
              <a:rPr lang="fr-BE" dirty="0" err="1"/>
              <a:t>Market</a:t>
            </a:r>
            <a:r>
              <a:rPr lang="fr-BE" dirty="0"/>
              <a:t> </a:t>
            </a:r>
            <a:r>
              <a:rPr lang="fr-BE" dirty="0" err="1"/>
              <a:t>segmenting</a:t>
            </a:r>
            <a:r>
              <a:rPr lang="fr-BE" dirty="0"/>
              <a:t>, </a:t>
            </a:r>
            <a:r>
              <a:rPr lang="fr-BE" dirty="0" err="1"/>
              <a:t>yet</a:t>
            </a:r>
            <a:r>
              <a:rPr lang="fr-BE" dirty="0"/>
              <a:t> </a:t>
            </a:r>
            <a:r>
              <a:rPr lang="fr-BE" dirty="0" err="1"/>
              <a:t>licensing</a:t>
            </a:r>
            <a:r>
              <a:rPr lang="fr-BE" dirty="0"/>
              <a:t> exceptions</a:t>
            </a:r>
          </a:p>
          <a:p>
            <a:endParaRPr lang="fr-BE" dirty="0"/>
          </a:p>
          <a:p>
            <a:r>
              <a:rPr lang="fr-BE" dirty="0" err="1"/>
              <a:t>Excluded</a:t>
            </a:r>
            <a:r>
              <a:rPr lang="fr-BE" dirty="0"/>
              <a:t> </a:t>
            </a:r>
            <a:r>
              <a:rPr lang="fr-BE" dirty="0" smtClean="0"/>
              <a:t>restrictions: « </a:t>
            </a:r>
            <a:r>
              <a:rPr lang="fr-BE" dirty="0" err="1" smtClean="0"/>
              <a:t>mutuality</a:t>
            </a:r>
            <a:r>
              <a:rPr lang="fr-BE" dirty="0" smtClean="0"/>
              <a:t> » obligations</a:t>
            </a:r>
            <a:endParaRPr lang="fr-BE" dirty="0"/>
          </a:p>
          <a:p>
            <a:endParaRPr lang="en-GB" dirty="0"/>
          </a:p>
        </p:txBody>
      </p:sp>
      <p:sp>
        <p:nvSpPr>
          <p:cNvPr id="4" name="Slide Number Placeholder 3"/>
          <p:cNvSpPr>
            <a:spLocks noGrp="1"/>
          </p:cNvSpPr>
          <p:nvPr>
            <p:ph type="sldNum" sz="quarter" idx="12"/>
          </p:nvPr>
        </p:nvSpPr>
        <p:spPr/>
        <p:txBody>
          <a:bodyPr/>
          <a:lstStyle/>
          <a:p>
            <a:fld id="{0BCD3857-CBFF-4A6B-9B45-662CE87D1B25}" type="slidenum">
              <a:rPr lang="en-GB" smtClean="0"/>
              <a:t>99</a:t>
            </a:fld>
            <a:endParaRPr lang="en-GB"/>
          </a:p>
        </p:txBody>
      </p:sp>
    </p:spTree>
    <p:extLst>
      <p:ext uri="{BB962C8B-B14F-4D97-AF65-F5344CB8AC3E}">
        <p14:creationId xmlns:p14="http://schemas.microsoft.com/office/powerpoint/2010/main" val="3044155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5584</TotalTime>
  <Words>15433</Words>
  <Application>Microsoft Office PowerPoint</Application>
  <PresentationFormat>On-screen Show (4:3)</PresentationFormat>
  <Paragraphs>2328</Paragraphs>
  <Slides>238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238</vt:i4>
      </vt:variant>
    </vt:vector>
  </HeadingPairs>
  <TitlesOfParts>
    <vt:vector size="245" baseType="lpstr">
      <vt:lpstr>MS PGothic</vt:lpstr>
      <vt:lpstr>Arial</vt:lpstr>
      <vt:lpstr>Calibri</vt:lpstr>
      <vt:lpstr>Calibri Light</vt:lpstr>
      <vt:lpstr>Times New Roman</vt:lpstr>
      <vt:lpstr>Wingdings</vt:lpstr>
      <vt:lpstr>Office Theme</vt:lpstr>
      <vt:lpstr> Droit européen de la concurrence – European competition law</vt:lpstr>
      <vt:lpstr>Introduction</vt:lpstr>
      <vt:lpstr>Introduction</vt:lpstr>
      <vt:lpstr>Practicalities</vt:lpstr>
      <vt:lpstr>Practicalities</vt:lpstr>
      <vt:lpstr>Practicalities</vt:lpstr>
      <vt:lpstr>Practicalities</vt:lpstr>
      <vt:lpstr>Agenda</vt:lpstr>
      <vt:lpstr>Agenda</vt:lpstr>
      <vt:lpstr>Questions?</vt:lpstr>
      <vt:lpstr>This class</vt:lpstr>
      <vt:lpstr>What is competition law?</vt:lpstr>
      <vt:lpstr>Competition</vt:lpstr>
      <vt:lpstr>Competition</vt:lpstr>
      <vt:lpstr>What is competition law?</vt:lpstr>
      <vt:lpstr>Competition Law</vt:lpstr>
      <vt:lpstr>Competition Law</vt:lpstr>
      <vt:lpstr>Competition Law</vt:lpstr>
      <vt:lpstr>What is competition law?</vt:lpstr>
      <vt:lpstr>EU Competition Law</vt:lpstr>
      <vt:lpstr>EU Competition Law</vt:lpstr>
      <vt:lpstr>EU Competition Law</vt:lpstr>
      <vt:lpstr>EU Competition Law</vt:lpstr>
      <vt:lpstr>EU competition law</vt:lpstr>
      <vt:lpstr>EU competition law</vt:lpstr>
      <vt:lpstr>Importance of competition law in business practice</vt:lpstr>
      <vt:lpstr>Importance of competition law in business practice</vt:lpstr>
      <vt:lpstr>Importance of competition law in business practice</vt:lpstr>
      <vt:lpstr>Importance of competition law in business practice</vt:lpstr>
      <vt:lpstr>Today</vt:lpstr>
      <vt:lpstr>Scope of application</vt:lpstr>
      <vt:lpstr>Scope of application</vt:lpstr>
      <vt:lpstr>Scope of application</vt:lpstr>
      <vt:lpstr>Scope of application</vt:lpstr>
      <vt:lpstr>Scope of application</vt:lpstr>
      <vt:lpstr>Scope of application</vt:lpstr>
      <vt:lpstr>EU competition law</vt:lpstr>
      <vt:lpstr>Scope of application</vt:lpstr>
      <vt:lpstr>Scope of application</vt:lpstr>
      <vt:lpstr>Scope of application</vt:lpstr>
      <vt:lpstr>Scope of application</vt:lpstr>
      <vt:lpstr>Scope of application</vt:lpstr>
      <vt:lpstr>Scope of application</vt:lpstr>
      <vt:lpstr>Scope of application</vt:lpstr>
      <vt:lpstr>Scope of application</vt:lpstr>
      <vt:lpstr>Scope of application</vt:lpstr>
      <vt:lpstr>Scope of application</vt:lpstr>
      <vt:lpstr>Scope of application</vt:lpstr>
      <vt:lpstr>Scope of application</vt:lpstr>
      <vt:lpstr>Scope of application</vt:lpstr>
      <vt:lpstr>Practical exercise</vt:lpstr>
      <vt:lpstr>Practical exercise (II)</vt:lpstr>
      <vt:lpstr>Questions?</vt:lpstr>
      <vt:lpstr> Droit européen de la concurrence – European competition law</vt:lpstr>
      <vt:lpstr>Module II </vt:lpstr>
      <vt:lpstr>Module II </vt:lpstr>
      <vt:lpstr>Module II – part I</vt:lpstr>
      <vt:lpstr>Article 101(1) TFEU</vt:lpstr>
      <vt:lpstr>Article 101(1) TFEU</vt:lpstr>
      <vt:lpstr>Article 101(2) TFEU</vt:lpstr>
      <vt:lpstr>Article 101(3) TFEU</vt:lpstr>
      <vt:lpstr>National pendant: art. L.420-1 Code de commerce</vt:lpstr>
      <vt:lpstr>National pendant</vt:lpstr>
      <vt:lpstr>National pendant</vt:lpstr>
      <vt:lpstr>National pendant</vt:lpstr>
      <vt:lpstr>PowerPoint Presentation</vt:lpstr>
      <vt:lpstr>Article 101(1) TFEU</vt:lpstr>
      <vt:lpstr>Article 101(1) TFEU</vt:lpstr>
      <vt:lpstr>Agreements, decisions or concerted practices</vt:lpstr>
      <vt:lpstr>Agreements, decisions or concerted practices</vt:lpstr>
      <vt:lpstr>Agreements, decisions or concerted practices</vt:lpstr>
      <vt:lpstr>Agreements, decisions or concerted practices</vt:lpstr>
      <vt:lpstr>Agreements, decisions or concerted practices</vt:lpstr>
      <vt:lpstr>Agreements, decisions or concerted practices</vt:lpstr>
      <vt:lpstr>Agreements, decisions or concerted practices</vt:lpstr>
      <vt:lpstr>Agreements, decisions or concerted practices</vt:lpstr>
      <vt:lpstr>PowerPoint Presentation</vt:lpstr>
      <vt:lpstr>Questions?</vt:lpstr>
      <vt:lpstr>Module II – part II</vt:lpstr>
      <vt:lpstr>Article 101(1) TFEU</vt:lpstr>
      <vt:lpstr>Object or effect</vt:lpstr>
      <vt:lpstr>Object or effect</vt:lpstr>
      <vt:lpstr>Object or effect</vt:lpstr>
      <vt:lpstr>Object or effect</vt:lpstr>
      <vt:lpstr>Object or effect</vt:lpstr>
      <vt:lpstr>Object or effect</vt:lpstr>
      <vt:lpstr>De Minimis</vt:lpstr>
      <vt:lpstr>De Minimis</vt:lpstr>
      <vt:lpstr>PowerPoint Presentation</vt:lpstr>
      <vt:lpstr>Prohibition</vt:lpstr>
      <vt:lpstr>Prohibition</vt:lpstr>
      <vt:lpstr>Questions?</vt:lpstr>
      <vt:lpstr>Module II – part III</vt:lpstr>
      <vt:lpstr>PowerPoint Presentation</vt:lpstr>
      <vt:lpstr>Exceptions to the prohibition</vt:lpstr>
      <vt:lpstr>Block exemptions</vt:lpstr>
      <vt:lpstr>Block exemptions</vt:lpstr>
      <vt:lpstr>Block exemptions</vt:lpstr>
      <vt:lpstr>Block exemptions</vt:lpstr>
      <vt:lpstr>Block exemptions</vt:lpstr>
      <vt:lpstr>Block exemptions</vt:lpstr>
      <vt:lpstr>Block exemptions</vt:lpstr>
      <vt:lpstr>Exceptions to the prohibition</vt:lpstr>
      <vt:lpstr>Individual exceptions</vt:lpstr>
      <vt:lpstr>Individual exceptions</vt:lpstr>
      <vt:lpstr>National pendant</vt:lpstr>
      <vt:lpstr>Individual exceptions</vt:lpstr>
      <vt:lpstr>Individual exceptions</vt:lpstr>
      <vt:lpstr>Individual exceptions</vt:lpstr>
      <vt:lpstr>PowerPoint Presentation</vt:lpstr>
      <vt:lpstr>Module II – Part IV</vt:lpstr>
      <vt:lpstr>So far…</vt:lpstr>
      <vt:lpstr>Enforcement of Articles 101 – 102 TFEU</vt:lpstr>
      <vt:lpstr>Enforcement of Articles 101-102 TFEU</vt:lpstr>
      <vt:lpstr>Enforcement of Articles 101 – 102 TFEU</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Public enforcement</vt:lpstr>
      <vt:lpstr>Enforcement of Articles 101 – 102 TFEU</vt:lpstr>
      <vt:lpstr>Private enforcement</vt:lpstr>
      <vt:lpstr>Private enforcement</vt:lpstr>
      <vt:lpstr>Private enforcement</vt:lpstr>
      <vt:lpstr>Private enforcement</vt:lpstr>
      <vt:lpstr>Private enforcement</vt:lpstr>
      <vt:lpstr>Private enforcement</vt:lpstr>
      <vt:lpstr>Private enforcement</vt:lpstr>
      <vt:lpstr>Private enforcement</vt:lpstr>
      <vt:lpstr>Private enforcement</vt:lpstr>
      <vt:lpstr>Questions?</vt:lpstr>
      <vt:lpstr>Practical exercises</vt:lpstr>
      <vt:lpstr>PowerPoint Presentation</vt:lpstr>
      <vt:lpstr>PowerPoint Presentation</vt:lpstr>
      <vt:lpstr>Case pens (I)</vt:lpstr>
      <vt:lpstr>Case pens (II)</vt:lpstr>
      <vt:lpstr>PowerPoint Presentation</vt:lpstr>
      <vt:lpstr>Case painting</vt:lpstr>
      <vt:lpstr>PowerPoint Presentation</vt:lpstr>
      <vt:lpstr>Questions?</vt:lpstr>
      <vt:lpstr>European competition law  Module III: article 102 TFEU</vt:lpstr>
      <vt:lpstr>The Article 102 TFEU prohibition</vt:lpstr>
      <vt:lpstr>Today’s lecture</vt:lpstr>
      <vt:lpstr>Article 102 TFEU</vt:lpstr>
      <vt:lpstr>Article 102 TFEU</vt:lpstr>
      <vt:lpstr>Today’s lecture</vt:lpstr>
      <vt:lpstr>Dominance</vt:lpstr>
      <vt:lpstr>Dominance</vt:lpstr>
      <vt:lpstr>Dominance</vt:lpstr>
      <vt:lpstr>Relevant market</vt:lpstr>
      <vt:lpstr>Dominance</vt:lpstr>
      <vt:lpstr>Relevant market</vt:lpstr>
      <vt:lpstr>Dominance</vt:lpstr>
      <vt:lpstr>Dominance</vt:lpstr>
      <vt:lpstr>Dominance</vt:lpstr>
      <vt:lpstr>Dominance</vt:lpstr>
      <vt:lpstr>Dominance</vt:lpstr>
      <vt:lpstr>Dominance</vt:lpstr>
      <vt:lpstr>Dominance</vt:lpstr>
      <vt:lpstr>Dominance</vt:lpstr>
      <vt:lpstr>Dominance</vt:lpstr>
      <vt:lpstr>Dominance</vt:lpstr>
      <vt:lpstr>Collective Dominance</vt:lpstr>
      <vt:lpstr>Abuse</vt:lpstr>
      <vt:lpstr>Récapitulatif</vt:lpstr>
      <vt:lpstr>Récapitulatif</vt:lpstr>
      <vt:lpstr>Abuse</vt:lpstr>
      <vt:lpstr>Examples of abusive behaviour</vt:lpstr>
      <vt:lpstr>Abuse: examples</vt:lpstr>
      <vt:lpstr>Abuse: examples</vt:lpstr>
      <vt:lpstr>Abuse: examples</vt:lpstr>
      <vt:lpstr>Abuse: examples</vt:lpstr>
      <vt:lpstr>Abuse: examples</vt:lpstr>
      <vt:lpstr>Abuse: examples</vt:lpstr>
      <vt:lpstr>Abuse: examples</vt:lpstr>
      <vt:lpstr>Examples of abusive behaviour</vt:lpstr>
      <vt:lpstr>Abuse: examples</vt:lpstr>
      <vt:lpstr>Abuse: examples</vt:lpstr>
      <vt:lpstr>Abuse: examples</vt:lpstr>
      <vt:lpstr>Today’s lecture</vt:lpstr>
      <vt:lpstr>Prohibition</vt:lpstr>
      <vt:lpstr>Prohibition</vt:lpstr>
      <vt:lpstr>Justifications?</vt:lpstr>
      <vt:lpstr>Objective justification</vt:lpstr>
      <vt:lpstr>PowerPoint Presentation</vt:lpstr>
      <vt:lpstr>Today’s lecture</vt:lpstr>
      <vt:lpstr>Relationship Article 101-102</vt:lpstr>
      <vt:lpstr>Article 102 TFEU and ‘big tech’</vt:lpstr>
      <vt:lpstr>Article 102 TFEU and ‘big tech’</vt:lpstr>
      <vt:lpstr>Practical exercises</vt:lpstr>
      <vt:lpstr>Airline loyalty programmes</vt:lpstr>
      <vt:lpstr>Airline loyalty programmes</vt:lpstr>
      <vt:lpstr>Airline loyalty programmes</vt:lpstr>
      <vt:lpstr>PowerPoint Presentation</vt:lpstr>
      <vt:lpstr>Questions?</vt:lpstr>
      <vt:lpstr>    European competition law – Module IV: concentration control</vt:lpstr>
      <vt:lpstr>PowerPoint Presentation</vt:lpstr>
      <vt:lpstr>PowerPoint Presentation</vt:lpstr>
      <vt:lpstr>Concentration control</vt:lpstr>
      <vt:lpstr>Overview</vt:lpstr>
      <vt:lpstr>A specific merger regime in the EU</vt:lpstr>
      <vt:lpstr>A specific merger regime in the EU </vt:lpstr>
      <vt:lpstr>Overview</vt:lpstr>
      <vt:lpstr>Jurisdictional elements of EU Concentration control</vt:lpstr>
      <vt:lpstr>Concentration</vt:lpstr>
      <vt:lpstr>Concentration</vt:lpstr>
      <vt:lpstr>EU dimension</vt:lpstr>
      <vt:lpstr>EU dimension</vt:lpstr>
      <vt:lpstr>Overview</vt:lpstr>
      <vt:lpstr>Concentration control procedure</vt:lpstr>
      <vt:lpstr>Notification obligation</vt:lpstr>
      <vt:lpstr>Pre-notification referral</vt:lpstr>
      <vt:lpstr>Post-notification referral</vt:lpstr>
      <vt:lpstr>First assessment stage</vt:lpstr>
      <vt:lpstr>Second assessment stage</vt:lpstr>
      <vt:lpstr>Commission Decisions</vt:lpstr>
      <vt:lpstr>Overview</vt:lpstr>
      <vt:lpstr>Substantive assessment</vt:lpstr>
      <vt:lpstr>Substantive assessment</vt:lpstr>
      <vt:lpstr>Overview</vt:lpstr>
      <vt:lpstr>Judicial review</vt:lpstr>
      <vt:lpstr>Practical exercise</vt:lpstr>
      <vt:lpstr>Practical exercise</vt:lpstr>
      <vt:lpstr>Last year’s exam</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européen de la concurrence – European competition law</dc:title>
  <dc:creator>Reviewer</dc:creator>
  <cp:lastModifiedBy>Reviewer</cp:lastModifiedBy>
  <cp:revision>64</cp:revision>
  <dcterms:created xsi:type="dcterms:W3CDTF">2020-09-23T09:01:02Z</dcterms:created>
  <dcterms:modified xsi:type="dcterms:W3CDTF">2021-10-12T08:47:36Z</dcterms:modified>
</cp:coreProperties>
</file>