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70" r:id="rId4"/>
    <p:sldId id="257" r:id="rId5"/>
    <p:sldId id="258" r:id="rId6"/>
    <p:sldId id="268" r:id="rId7"/>
    <p:sldId id="272" r:id="rId8"/>
    <p:sldId id="271" r:id="rId9"/>
    <p:sldId id="259" r:id="rId10"/>
    <p:sldId id="273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14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CA752-D760-4FC8-AEE0-A7E946418810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8C2A-790A-4069-BEDF-0E5E8636663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96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CA752-D760-4FC8-AEE0-A7E946418810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8C2A-790A-4069-BEDF-0E5E8636663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6236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CA752-D760-4FC8-AEE0-A7E946418810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8C2A-790A-4069-BEDF-0E5E8636663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3504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CA752-D760-4FC8-AEE0-A7E946418810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8C2A-790A-4069-BEDF-0E5E8636663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9289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CA752-D760-4FC8-AEE0-A7E946418810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8C2A-790A-4069-BEDF-0E5E8636663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598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CA752-D760-4FC8-AEE0-A7E946418810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8C2A-790A-4069-BEDF-0E5E8636663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718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CA752-D760-4FC8-AEE0-A7E946418810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8C2A-790A-4069-BEDF-0E5E8636663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9121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CA752-D760-4FC8-AEE0-A7E946418810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8C2A-790A-4069-BEDF-0E5E8636663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40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CA752-D760-4FC8-AEE0-A7E946418810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8C2A-790A-4069-BEDF-0E5E8636663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082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CA752-D760-4FC8-AEE0-A7E946418810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8C2A-790A-4069-BEDF-0E5E8636663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68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CA752-D760-4FC8-AEE0-A7E946418810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58C2A-790A-4069-BEDF-0E5E8636663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736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CA752-D760-4FC8-AEE0-A7E946418810}" type="datetimeFigureOut">
              <a:rPr lang="en-GB" smtClean="0"/>
              <a:t>26/04/2024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58C2A-790A-4069-BEDF-0E5E86366633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78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julien.bois@uliege.be" TargetMode="External"/><Relationship Id="rId2" Type="http://schemas.openxmlformats.org/officeDocument/2006/relationships/hyperlink" Target="mailto:pieter.vancleynenbreugel@uliege.b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22689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fr-BE" dirty="0"/>
              <a:t>EUDAIMONIA</a:t>
            </a:r>
            <a:br>
              <a:rPr lang="fr-BE" dirty="0"/>
            </a:br>
            <a:br>
              <a:rPr lang="fr-BE" dirty="0"/>
            </a:br>
            <a:r>
              <a:rPr lang="fr-BE" dirty="0"/>
              <a:t>National administrative </a:t>
            </a:r>
            <a:r>
              <a:rPr lang="fr-BE" dirty="0" err="1"/>
              <a:t>autonomy</a:t>
            </a:r>
            <a:r>
              <a:rPr lang="fr-BE" dirty="0"/>
              <a:t> </a:t>
            </a:r>
            <a:r>
              <a:rPr lang="fr-BE" dirty="0" err="1"/>
              <a:t>against</a:t>
            </a:r>
            <a:r>
              <a:rPr lang="fr-BE" dirty="0"/>
              <a:t> the background of EU law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658480"/>
            <a:ext cx="6858000" cy="1655762"/>
          </a:xfrm>
        </p:spPr>
        <p:txBody>
          <a:bodyPr>
            <a:normAutofit fontScale="47500" lnSpcReduction="20000"/>
          </a:bodyPr>
          <a:lstStyle/>
          <a:p>
            <a:endParaRPr lang="fr-BE" dirty="0"/>
          </a:p>
          <a:p>
            <a:r>
              <a:rPr lang="en-GB" b="1" dirty="0">
                <a:ea typeface="Arial" charset="0"/>
                <a:cs typeface="Arial" charset="0"/>
              </a:rPr>
              <a:t>ERC EUDAIMONIA (GA</a:t>
            </a:r>
            <a:r>
              <a:rPr lang="fr-BE" b="1" dirty="0"/>
              <a:t>948473)</a:t>
            </a:r>
          </a:p>
          <a:p>
            <a:r>
              <a:rPr lang="fr-BE" dirty="0"/>
              <a:t>This </a:t>
            </a:r>
            <a:r>
              <a:rPr lang="fr-BE" dirty="0" err="1"/>
              <a:t>project</a:t>
            </a:r>
            <a:r>
              <a:rPr lang="fr-BE" dirty="0"/>
              <a:t> has </a:t>
            </a:r>
            <a:r>
              <a:rPr lang="fr-BE" dirty="0" err="1"/>
              <a:t>received</a:t>
            </a:r>
            <a:r>
              <a:rPr lang="fr-BE" dirty="0"/>
              <a:t> </a:t>
            </a:r>
            <a:r>
              <a:rPr lang="fr-BE" dirty="0" err="1"/>
              <a:t>funding</a:t>
            </a:r>
            <a:r>
              <a:rPr lang="fr-BE" dirty="0"/>
              <a:t> </a:t>
            </a:r>
            <a:r>
              <a:rPr lang="fr-BE" dirty="0" err="1"/>
              <a:t>from</a:t>
            </a:r>
            <a:r>
              <a:rPr lang="fr-BE" dirty="0"/>
              <a:t> the 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Research</a:t>
            </a:r>
            <a:r>
              <a:rPr lang="fr-BE" dirty="0"/>
              <a:t> Council (ERC) </a:t>
            </a:r>
            <a:r>
              <a:rPr lang="fr-BE" dirty="0" err="1"/>
              <a:t>under</a:t>
            </a:r>
            <a:r>
              <a:rPr lang="fr-BE" dirty="0"/>
              <a:t> the </a:t>
            </a:r>
            <a:r>
              <a:rPr lang="fr-BE" dirty="0" err="1"/>
              <a:t>European</a:t>
            </a:r>
            <a:r>
              <a:rPr lang="fr-BE" dirty="0"/>
              <a:t> </a:t>
            </a:r>
            <a:r>
              <a:rPr lang="fr-BE" dirty="0" err="1"/>
              <a:t>Union's</a:t>
            </a:r>
            <a:r>
              <a:rPr lang="fr-BE" dirty="0"/>
              <a:t> Horizon 2020 </a:t>
            </a:r>
            <a:r>
              <a:rPr lang="fr-BE" dirty="0" err="1"/>
              <a:t>research</a:t>
            </a:r>
            <a:r>
              <a:rPr lang="fr-BE" dirty="0"/>
              <a:t> and innovation programme (</a:t>
            </a:r>
            <a:r>
              <a:rPr lang="fr-BE" dirty="0" err="1"/>
              <a:t>grant</a:t>
            </a:r>
            <a:r>
              <a:rPr lang="fr-BE" dirty="0"/>
              <a:t> agreement n° 948473).</a:t>
            </a:r>
          </a:p>
          <a:p>
            <a:endParaRPr lang="nl-NL" dirty="0"/>
          </a:p>
          <a:p>
            <a:endParaRPr lang="fr-BE" dirty="0"/>
          </a:p>
          <a:p>
            <a:r>
              <a:rPr lang="fr-BE" dirty="0"/>
              <a:t>Pieter Van Cleynenbreugel and Julien Bois</a:t>
            </a:r>
            <a:endParaRPr lang="en-GB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90282901-936C-4B6B-8950-18A89D143AA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5970" y="617470"/>
            <a:ext cx="1823893" cy="16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198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DC039C-C2D8-4FA2-A719-E71C78969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The EUDAIMONIA </a:t>
            </a:r>
            <a:r>
              <a:rPr lang="fr-BE" dirty="0" err="1"/>
              <a:t>project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106784-8CE7-4381-B598-69F67EC54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/>
              <a:t>Context</a:t>
            </a:r>
            <a:r>
              <a:rPr lang="fr-BE" dirty="0"/>
              <a:t> and background</a:t>
            </a:r>
          </a:p>
          <a:p>
            <a:endParaRPr lang="fr-BE" dirty="0"/>
          </a:p>
          <a:p>
            <a:r>
              <a:rPr lang="fr-BE" dirty="0"/>
              <a:t>Project objectives</a:t>
            </a:r>
          </a:p>
          <a:p>
            <a:endParaRPr lang="fr-BE" dirty="0"/>
          </a:p>
          <a:p>
            <a:r>
              <a:rPr lang="fr-BE" dirty="0">
                <a:solidFill>
                  <a:srgbClr val="FF0000"/>
                </a:solidFill>
              </a:rPr>
              <a:t>The </a:t>
            </a:r>
            <a:r>
              <a:rPr lang="fr-BE" dirty="0" err="1">
                <a:solidFill>
                  <a:srgbClr val="FF0000"/>
                </a:solidFill>
              </a:rPr>
              <a:t>need</a:t>
            </a:r>
            <a:r>
              <a:rPr lang="fr-BE" dirty="0">
                <a:solidFill>
                  <a:srgbClr val="FF0000"/>
                </a:solidFill>
              </a:rPr>
              <a:t> for a multi- and </a:t>
            </a:r>
            <a:r>
              <a:rPr lang="fr-BE" dirty="0" err="1">
                <a:solidFill>
                  <a:srgbClr val="FF0000"/>
                </a:solidFill>
              </a:rPr>
              <a:t>interdisciplinary</a:t>
            </a:r>
            <a:r>
              <a:rPr lang="fr-BE" dirty="0">
                <a:solidFill>
                  <a:srgbClr val="FF0000"/>
                </a:solidFill>
              </a:rPr>
              <a:t> </a:t>
            </a:r>
            <a:r>
              <a:rPr lang="fr-BE" dirty="0" err="1">
                <a:solidFill>
                  <a:srgbClr val="FF0000"/>
                </a:solidFill>
              </a:rPr>
              <a:t>approach</a:t>
            </a:r>
            <a:endParaRPr lang="fr-BE" dirty="0">
              <a:solidFill>
                <a:srgbClr val="FF0000"/>
              </a:solidFill>
            </a:endParaRPr>
          </a:p>
          <a:p>
            <a:pPr lvl="1"/>
            <a:r>
              <a:rPr lang="fr-BE" dirty="0" err="1">
                <a:solidFill>
                  <a:srgbClr val="FF0000"/>
                </a:solidFill>
              </a:rPr>
              <a:t>epistemology</a:t>
            </a:r>
            <a:endParaRPr lang="fr-BE" dirty="0">
              <a:solidFill>
                <a:srgbClr val="FF0000"/>
              </a:solidFill>
            </a:endParaRPr>
          </a:p>
          <a:p>
            <a:pPr lvl="1"/>
            <a:r>
              <a:rPr lang="fr-BE" dirty="0" err="1">
                <a:solidFill>
                  <a:srgbClr val="FF0000"/>
                </a:solidFill>
              </a:rPr>
              <a:t>interdisciplinary</a:t>
            </a:r>
            <a:r>
              <a:rPr lang="fr-BE" dirty="0">
                <a:solidFill>
                  <a:srgbClr val="FF0000"/>
                </a:solidFill>
              </a:rPr>
              <a:t> promises and </a:t>
            </a:r>
            <a:r>
              <a:rPr lang="fr-BE" dirty="0" err="1">
                <a:solidFill>
                  <a:srgbClr val="FF0000"/>
                </a:solidFill>
              </a:rPr>
              <a:t>pitfalls</a:t>
            </a:r>
            <a:endParaRPr lang="fr-BE" dirty="0">
              <a:solidFill>
                <a:srgbClr val="FF0000"/>
              </a:solidFill>
            </a:endParaRPr>
          </a:p>
          <a:p>
            <a:pPr lvl="1"/>
            <a:r>
              <a:rPr lang="fr-BE" dirty="0" err="1">
                <a:solidFill>
                  <a:srgbClr val="FF0000"/>
                </a:solidFill>
              </a:rPr>
              <a:t>ways</a:t>
            </a:r>
            <a:r>
              <a:rPr lang="fr-BE" dirty="0">
                <a:solidFill>
                  <a:srgbClr val="FF0000"/>
                </a:solidFill>
              </a:rPr>
              <a:t> </a:t>
            </a:r>
            <a:r>
              <a:rPr lang="fr-BE" dirty="0" err="1">
                <a:solidFill>
                  <a:srgbClr val="FF0000"/>
                </a:solidFill>
              </a:rPr>
              <a:t>forward</a:t>
            </a:r>
            <a:endParaRPr lang="fr-BE" dirty="0">
              <a:solidFill>
                <a:srgbClr val="FF0000"/>
              </a:solidFill>
            </a:endParaRPr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9019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68308-DE2B-4864-A098-E6410CF3E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Epistemology</a:t>
            </a:r>
            <a:r>
              <a:rPr lang="fr-FR" dirty="0"/>
              <a:t>: normative and </a:t>
            </a:r>
            <a:r>
              <a:rPr lang="fr-FR" dirty="0" err="1"/>
              <a:t>empirical</a:t>
            </a:r>
            <a:r>
              <a:rPr lang="fr-FR" dirty="0"/>
              <a:t> </a:t>
            </a:r>
            <a:r>
              <a:rPr lang="fr-FR" dirty="0" err="1"/>
              <a:t>approach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27F5E-6B5A-454E-B1EE-9D5127E8A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Autonomy as </a:t>
            </a:r>
            <a:r>
              <a:rPr lang="fr-FR" dirty="0" err="1"/>
              <a:t>principle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substantiated</a:t>
            </a:r>
            <a:r>
              <a:rPr lang="fr-FR" dirty="0"/>
              <a:t> by </a:t>
            </a:r>
            <a:r>
              <a:rPr lang="fr-FR" i="1" dirty="0"/>
              <a:t>practice</a:t>
            </a:r>
          </a:p>
          <a:p>
            <a:r>
              <a:rPr lang="fr-FR" dirty="0"/>
              <a:t>Black-</a:t>
            </a:r>
            <a:r>
              <a:rPr lang="fr-FR" dirty="0" err="1"/>
              <a:t>letter</a:t>
            </a:r>
            <a:r>
              <a:rPr lang="fr-FR" dirty="0"/>
              <a:t> </a:t>
            </a:r>
            <a:r>
              <a:rPr lang="fr-FR" dirty="0" err="1"/>
              <a:t>scholarship</a:t>
            </a:r>
            <a:r>
              <a:rPr lang="fr-FR" dirty="0"/>
              <a:t> </a:t>
            </a:r>
            <a:r>
              <a:rPr lang="fr-FR" dirty="0" err="1"/>
              <a:t>may</a:t>
            </a:r>
            <a:r>
              <a:rPr lang="fr-FR" dirty="0"/>
              <a:t> not </a:t>
            </a:r>
            <a:r>
              <a:rPr lang="fr-FR" i="1" dirty="0" err="1"/>
              <a:t>fully</a:t>
            </a:r>
            <a:r>
              <a:rPr lang="fr-FR" dirty="0"/>
              <a:t> capture the (non)application of </a:t>
            </a:r>
            <a:r>
              <a:rPr lang="fr-FR" dirty="0" err="1"/>
              <a:t>autonomy</a:t>
            </a:r>
            <a:r>
              <a:rPr lang="fr-FR" dirty="0"/>
              <a:t> in practice</a:t>
            </a:r>
          </a:p>
          <a:p>
            <a:r>
              <a:rPr lang="fr-FR" dirty="0"/>
              <a:t>Recourse to </a:t>
            </a:r>
            <a:r>
              <a:rPr lang="fr-FR" dirty="0" err="1"/>
              <a:t>empirical</a:t>
            </a:r>
            <a:r>
              <a:rPr lang="fr-FR" dirty="0"/>
              <a:t> social sciences to </a:t>
            </a:r>
            <a:r>
              <a:rPr lang="fr-FR" dirty="0" err="1"/>
              <a:t>add</a:t>
            </a:r>
            <a:r>
              <a:rPr lang="fr-FR" dirty="0"/>
              <a:t> (not substitute) to </a:t>
            </a:r>
            <a:r>
              <a:rPr lang="fr-FR" dirty="0" err="1"/>
              <a:t>legal</a:t>
            </a:r>
            <a:r>
              <a:rPr lang="fr-FR" dirty="0"/>
              <a:t> </a:t>
            </a:r>
            <a:r>
              <a:rPr lang="fr-FR" dirty="0" err="1"/>
              <a:t>scholarship</a:t>
            </a:r>
            <a:r>
              <a:rPr lang="fr-FR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6292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82B56-F589-4768-8669-6BF5CCEF6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Interdisciplinary</a:t>
            </a:r>
            <a:r>
              <a:rPr lang="fr-FR" dirty="0"/>
              <a:t> </a:t>
            </a:r>
            <a:r>
              <a:rPr lang="fr-FR" dirty="0" err="1"/>
              <a:t>endeavor</a:t>
            </a:r>
            <a:r>
              <a:rPr lang="fr-FR" dirty="0"/>
              <a:t>: promises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6EB3E-50D3-43CA-A003-B4D4F4EE8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Doctrinal </a:t>
            </a:r>
            <a:r>
              <a:rPr lang="fr-FR" dirty="0" err="1"/>
              <a:t>approach</a:t>
            </a:r>
            <a:r>
              <a:rPr lang="fr-FR" dirty="0"/>
              <a:t> </a:t>
            </a:r>
            <a:r>
              <a:rPr lang="fr-FR" dirty="0" err="1"/>
              <a:t>cannot</a:t>
            </a:r>
            <a:r>
              <a:rPr lang="fr-FR" dirty="0"/>
              <a:t> </a:t>
            </a:r>
            <a:r>
              <a:rPr lang="fr-FR" dirty="0" err="1"/>
              <a:t>account</a:t>
            </a:r>
            <a:r>
              <a:rPr lang="fr-FR" dirty="0"/>
              <a:t> for </a:t>
            </a:r>
            <a:r>
              <a:rPr lang="fr-FR" dirty="0" err="1"/>
              <a:t>contextual</a:t>
            </a:r>
            <a:r>
              <a:rPr lang="fr-FR" dirty="0"/>
              <a:t> </a:t>
            </a:r>
            <a:r>
              <a:rPr lang="fr-FR" dirty="0" err="1"/>
              <a:t>factors</a:t>
            </a:r>
            <a:r>
              <a:rPr lang="fr-FR" dirty="0"/>
              <a:t> (e.g. </a:t>
            </a:r>
            <a:r>
              <a:rPr lang="fr-FR" dirty="0" err="1"/>
              <a:t>redistributional</a:t>
            </a:r>
            <a:r>
              <a:rPr lang="fr-FR" dirty="0"/>
              <a:t> </a:t>
            </a:r>
            <a:r>
              <a:rPr lang="fr-FR" dirty="0" err="1"/>
              <a:t>stakes</a:t>
            </a:r>
            <a:r>
              <a:rPr lang="fr-FR" dirty="0"/>
              <a:t>)</a:t>
            </a:r>
          </a:p>
          <a:p>
            <a:pPr marL="0" indent="0">
              <a:buNone/>
            </a:pPr>
            <a:r>
              <a:rPr lang="fr-FR" dirty="0"/>
              <a:t>→ </a:t>
            </a:r>
            <a:r>
              <a:rPr lang="fr-FR" dirty="0" err="1"/>
              <a:t>Include</a:t>
            </a:r>
            <a:r>
              <a:rPr lang="fr-FR" dirty="0"/>
              <a:t> </a:t>
            </a:r>
            <a:r>
              <a:rPr lang="fr-FR" dirty="0" err="1"/>
              <a:t>political-scientific</a:t>
            </a:r>
            <a:r>
              <a:rPr lang="fr-FR" dirty="0"/>
              <a:t>/</a:t>
            </a:r>
            <a:r>
              <a:rPr lang="fr-FR" dirty="0" err="1"/>
              <a:t>sociological</a:t>
            </a:r>
            <a:r>
              <a:rPr lang="fr-FR" dirty="0"/>
              <a:t> insights </a:t>
            </a:r>
            <a:r>
              <a:rPr lang="fr-FR" dirty="0" err="1"/>
              <a:t>fills</a:t>
            </a:r>
            <a:r>
              <a:rPr lang="fr-FR" dirty="0"/>
              <a:t> the gap</a:t>
            </a:r>
          </a:p>
          <a:p>
            <a:r>
              <a:rPr lang="fr-FR" dirty="0" err="1"/>
              <a:t>Empirical</a:t>
            </a:r>
            <a:r>
              <a:rPr lang="fr-FR" dirty="0"/>
              <a:t> (causal) social </a:t>
            </a:r>
            <a:r>
              <a:rPr lang="fr-FR" dirty="0" err="1"/>
              <a:t>scientific</a:t>
            </a:r>
            <a:r>
              <a:rPr lang="fr-FR" dirty="0"/>
              <a:t> </a:t>
            </a:r>
            <a:r>
              <a:rPr lang="fr-FR" dirty="0" err="1"/>
              <a:t>theories</a:t>
            </a:r>
            <a:r>
              <a:rPr lang="fr-FR" dirty="0"/>
              <a:t> </a:t>
            </a:r>
            <a:r>
              <a:rPr lang="fr-FR" dirty="0" err="1"/>
              <a:t>often</a:t>
            </a:r>
            <a:r>
              <a:rPr lang="fr-FR" dirty="0"/>
              <a:t> subsume </a:t>
            </a:r>
            <a:r>
              <a:rPr lang="fr-FR" dirty="0" err="1"/>
              <a:t>pre-established</a:t>
            </a:r>
            <a:r>
              <a:rPr lang="fr-FR" dirty="0"/>
              <a:t> action patterns to </a:t>
            </a:r>
            <a:r>
              <a:rPr lang="fr-FR" dirty="0" err="1"/>
              <a:t>studied</a:t>
            </a:r>
            <a:r>
              <a:rPr lang="fr-FR" dirty="0"/>
              <a:t> </a:t>
            </a:r>
            <a:r>
              <a:rPr lang="fr-FR" dirty="0" err="1"/>
              <a:t>actors</a:t>
            </a:r>
            <a:r>
              <a:rPr lang="fr-FR" dirty="0"/>
              <a:t> (rational </a:t>
            </a:r>
            <a:r>
              <a:rPr lang="fr-FR" dirty="0" err="1"/>
              <a:t>actor</a:t>
            </a:r>
            <a:r>
              <a:rPr lang="fr-FR" dirty="0"/>
              <a:t>, </a:t>
            </a:r>
            <a:r>
              <a:rPr lang="fr-FR" dirty="0" err="1"/>
              <a:t>bounded</a:t>
            </a:r>
            <a:r>
              <a:rPr lang="fr-FR" dirty="0"/>
              <a:t> </a:t>
            </a:r>
            <a:r>
              <a:rPr lang="fr-FR" dirty="0" err="1"/>
              <a:t>rationality</a:t>
            </a:r>
            <a:r>
              <a:rPr lang="fr-FR" dirty="0"/>
              <a:t>, </a:t>
            </a:r>
            <a:r>
              <a:rPr lang="fr-FR" dirty="0" err="1"/>
              <a:t>neo-institutionalism</a:t>
            </a:r>
            <a:r>
              <a:rPr lang="fr-FR" dirty="0"/>
              <a:t>) </a:t>
            </a:r>
          </a:p>
          <a:p>
            <a:pPr marL="0" indent="0">
              <a:buNone/>
            </a:pPr>
            <a:r>
              <a:rPr lang="en-US" dirty="0"/>
              <a:t>→ Partially/inefficiently captures the ethos of lawyers/national bureaucrats; legal scholarship is helping</a:t>
            </a:r>
          </a:p>
        </p:txBody>
      </p:sp>
    </p:spTree>
    <p:extLst>
      <p:ext uri="{BB962C8B-B14F-4D97-AF65-F5344CB8AC3E}">
        <p14:creationId xmlns:p14="http://schemas.microsoft.com/office/powerpoint/2010/main" val="2554498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2C9F6-5AEB-4971-BF97-B78E7832D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Interdisciplinary</a:t>
            </a:r>
            <a:r>
              <a:rPr lang="fr-FR" dirty="0"/>
              <a:t> </a:t>
            </a:r>
            <a:r>
              <a:rPr lang="fr-FR" dirty="0" err="1"/>
              <a:t>endeavor</a:t>
            </a:r>
            <a:r>
              <a:rPr lang="fr-FR" dirty="0"/>
              <a:t>: </a:t>
            </a:r>
            <a:r>
              <a:rPr lang="fr-FR" dirty="0" err="1"/>
              <a:t>pitfalls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13BC2-DF3E-4C93-8CCA-486A3F776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Proponents</a:t>
            </a:r>
            <a:r>
              <a:rPr lang="fr-FR" dirty="0"/>
              <a:t> of </a:t>
            </a:r>
            <a:r>
              <a:rPr lang="fr-FR" dirty="0" err="1"/>
              <a:t>various</a:t>
            </a:r>
            <a:r>
              <a:rPr lang="fr-FR" dirty="0"/>
              <a:t> disciplines </a:t>
            </a:r>
            <a:r>
              <a:rPr lang="fr-FR" dirty="0" err="1"/>
              <a:t>hardly</a:t>
            </a:r>
            <a:r>
              <a:rPr lang="fr-FR" dirty="0"/>
              <a:t> </a:t>
            </a:r>
            <a:r>
              <a:rPr lang="fr-FR" dirty="0" err="1"/>
              <a:t>speak</a:t>
            </a:r>
            <a:r>
              <a:rPr lang="fr-FR" dirty="0"/>
              <a:t> to </a:t>
            </a:r>
            <a:r>
              <a:rPr lang="fr-FR" dirty="0" err="1"/>
              <a:t>each</a:t>
            </a:r>
            <a:r>
              <a:rPr lang="fr-FR" dirty="0"/>
              <a:t> </a:t>
            </a:r>
            <a:r>
              <a:rPr lang="fr-FR" dirty="0" err="1"/>
              <a:t>other</a:t>
            </a:r>
            <a:endParaRPr lang="fr-FR" dirty="0"/>
          </a:p>
          <a:p>
            <a:r>
              <a:rPr lang="fr-FR" dirty="0" err="1"/>
              <a:t>Interdisciplinarity</a:t>
            </a:r>
            <a:r>
              <a:rPr lang="fr-FR" dirty="0"/>
              <a:t> </a:t>
            </a:r>
            <a:r>
              <a:rPr lang="fr-FR" dirty="0" err="1"/>
              <a:t>often</a:t>
            </a:r>
            <a:r>
              <a:rPr lang="fr-FR" dirty="0"/>
              <a:t> </a:t>
            </a:r>
            <a:r>
              <a:rPr lang="fr-FR" dirty="0" err="1"/>
              <a:t>occurs</a:t>
            </a:r>
            <a:r>
              <a:rPr lang="fr-FR" dirty="0"/>
              <a:t> </a:t>
            </a:r>
            <a:r>
              <a:rPr lang="fr-FR" dirty="0" err="1"/>
              <a:t>within</a:t>
            </a:r>
            <a:r>
              <a:rPr lang="fr-FR" dirty="0"/>
              <a:t> </a:t>
            </a:r>
            <a:r>
              <a:rPr lang="fr-FR" dirty="0" err="1"/>
              <a:t>traditional</a:t>
            </a:r>
            <a:r>
              <a:rPr lang="fr-FR" dirty="0"/>
              <a:t> division of </a:t>
            </a:r>
            <a:r>
              <a:rPr lang="fr-FR" dirty="0" err="1"/>
              <a:t>labor</a:t>
            </a:r>
            <a:r>
              <a:rPr lang="fr-FR" dirty="0"/>
              <a:t> (e.g. </a:t>
            </a:r>
            <a:r>
              <a:rPr lang="en-US" dirty="0"/>
              <a:t>“Law in Context” in law; “judicial politics” in political science) and does not lead to a dialogue</a:t>
            </a:r>
          </a:p>
          <a:p>
            <a:r>
              <a:rPr lang="en-US" dirty="0"/>
              <a:t>Varied/opposed epistemology (norms ought to be binding vs norms as variable in social conduct)</a:t>
            </a:r>
          </a:p>
        </p:txBody>
      </p:sp>
    </p:spTree>
    <p:extLst>
      <p:ext uri="{BB962C8B-B14F-4D97-AF65-F5344CB8AC3E}">
        <p14:creationId xmlns:p14="http://schemas.microsoft.com/office/powerpoint/2010/main" val="3699228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70DED-9E65-4C75-8D89-47396D6D9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ANT as a bridge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77BFC0-F0B7-4678-8835-1B574C8F9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Social action </a:t>
            </a:r>
            <a:r>
              <a:rPr lang="fr-FR" dirty="0" err="1"/>
              <a:t>theory</a:t>
            </a:r>
            <a:r>
              <a:rPr lang="fr-FR" dirty="0"/>
              <a:t> </a:t>
            </a:r>
            <a:r>
              <a:rPr lang="fr-FR" dirty="0" err="1"/>
              <a:t>developed</a:t>
            </a:r>
            <a:r>
              <a:rPr lang="fr-FR" dirty="0"/>
              <a:t> in the 80’s, break </a:t>
            </a:r>
            <a:r>
              <a:rPr lang="fr-FR" dirty="0" err="1"/>
              <a:t>with</a:t>
            </a:r>
            <a:r>
              <a:rPr lang="fr-FR" dirty="0"/>
              <a:t> (</a:t>
            </a:r>
            <a:r>
              <a:rPr lang="fr-FR" dirty="0" err="1"/>
              <a:t>overly</a:t>
            </a:r>
            <a:r>
              <a:rPr lang="fr-FR" dirty="0"/>
              <a:t>) </a:t>
            </a:r>
            <a:r>
              <a:rPr lang="fr-FR" dirty="0" err="1"/>
              <a:t>determinist</a:t>
            </a:r>
            <a:r>
              <a:rPr lang="fr-FR" dirty="0"/>
              <a:t> </a:t>
            </a:r>
            <a:r>
              <a:rPr lang="fr-FR" dirty="0" err="1"/>
              <a:t>sociology</a:t>
            </a:r>
            <a:r>
              <a:rPr lang="fr-FR" dirty="0"/>
              <a:t> (Latour 2005; Law 2004; Callon 1986)</a:t>
            </a:r>
          </a:p>
          <a:p>
            <a:r>
              <a:rPr lang="en-US" dirty="0"/>
              <a:t>“</a:t>
            </a:r>
            <a:r>
              <a:rPr lang="fr-FR" dirty="0"/>
              <a:t>Agno</a:t>
            </a:r>
            <a:r>
              <a:rPr lang="en-US" dirty="0" err="1"/>
              <a:t>sticism</a:t>
            </a:r>
            <a:r>
              <a:rPr lang="en-US" dirty="0"/>
              <a:t>” (inductive approach), “Symmetry” (all viewpoints analyzed on same terms) and “free association” (no fixed roles, identities change)</a:t>
            </a:r>
          </a:p>
          <a:p>
            <a:r>
              <a:rPr lang="en-US" dirty="0"/>
              <a:t>Networks include “non-human actors”: law as mediator/glue?</a:t>
            </a:r>
          </a:p>
          <a:p>
            <a:r>
              <a:rPr lang="en-US" dirty="0"/>
              <a:t>ANT provides an intellectual cornerstone upon which a new theory of institutional autonomy my be understood in practice, while including standards developed by legal scholars</a:t>
            </a:r>
          </a:p>
        </p:txBody>
      </p:sp>
    </p:spTree>
    <p:extLst>
      <p:ext uri="{BB962C8B-B14F-4D97-AF65-F5344CB8AC3E}">
        <p14:creationId xmlns:p14="http://schemas.microsoft.com/office/powerpoint/2010/main" val="17483319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7B6D6-56E0-4B38-92EB-6EFA97124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Limits of ANT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40CEF7-2E70-4246-AAB3-77FB9899F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MANY</a:t>
            </a:r>
          </a:p>
          <a:p>
            <a:r>
              <a:rPr lang="en-US" dirty="0"/>
              <a:t>Readaptation to the specificities of the enquiry (large-scale): no ethnography</a:t>
            </a:r>
          </a:p>
        </p:txBody>
      </p:sp>
    </p:spTree>
    <p:extLst>
      <p:ext uri="{BB962C8B-B14F-4D97-AF65-F5344CB8AC3E}">
        <p14:creationId xmlns:p14="http://schemas.microsoft.com/office/powerpoint/2010/main" val="2042186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B66DE-1BD9-4B56-A920-3B1FD9842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Way</a:t>
            </a:r>
            <a:r>
              <a:rPr lang="fr-FR" dirty="0"/>
              <a:t> </a:t>
            </a:r>
            <a:r>
              <a:rPr lang="fr-FR" dirty="0" err="1"/>
              <a:t>forward</a:t>
            </a:r>
            <a:r>
              <a:rPr lang="fr-FR" dirty="0"/>
              <a:t> 1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2614D-23C0-4010-ADAE-68272D9FEA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WP 1: </a:t>
            </a:r>
            <a:r>
              <a:rPr lang="en-US" dirty="0"/>
              <a:t>mapping and comparing institutional design variety across EU law sectors</a:t>
            </a:r>
          </a:p>
          <a:p>
            <a:r>
              <a:rPr lang="en-US" dirty="0"/>
              <a:t>18 areas of EU law, with associated secondary legislation</a:t>
            </a:r>
          </a:p>
          <a:p>
            <a:r>
              <a:rPr lang="en-US" dirty="0"/>
              <a:t>Highlight explicit or implicit presence of one or more </a:t>
            </a:r>
            <a:r>
              <a:rPr lang="en-US" dirty="0" err="1"/>
              <a:t>organisational</a:t>
            </a:r>
            <a:r>
              <a:rPr lang="en-US" dirty="0"/>
              <a:t> or institutional design obligations</a:t>
            </a:r>
          </a:p>
          <a:p>
            <a:pPr lvl="1"/>
            <a:r>
              <a:rPr lang="en-US" dirty="0"/>
              <a:t>legal form</a:t>
            </a:r>
          </a:p>
          <a:p>
            <a:pPr lvl="1"/>
            <a:r>
              <a:rPr lang="en-US" dirty="0"/>
              <a:t>composition</a:t>
            </a:r>
          </a:p>
          <a:p>
            <a:pPr lvl="1"/>
            <a:r>
              <a:rPr lang="en-US" dirty="0"/>
              <a:t>process</a:t>
            </a:r>
          </a:p>
          <a:p>
            <a:pPr lvl="1"/>
            <a:r>
              <a:rPr lang="en-US" dirty="0"/>
              <a:t>modus operandi: the obligation or suggestion that procedural or other guarantees be put in place</a:t>
            </a:r>
          </a:p>
        </p:txBody>
      </p:sp>
    </p:spTree>
    <p:extLst>
      <p:ext uri="{BB962C8B-B14F-4D97-AF65-F5344CB8AC3E}">
        <p14:creationId xmlns:p14="http://schemas.microsoft.com/office/powerpoint/2010/main" val="38396930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07AE4-FE1F-4CA7-9142-83F7BDB13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Way</a:t>
            </a:r>
            <a:r>
              <a:rPr lang="fr-FR" dirty="0"/>
              <a:t> </a:t>
            </a:r>
            <a:r>
              <a:rPr lang="fr-FR" dirty="0" err="1"/>
              <a:t>forward</a:t>
            </a:r>
            <a:r>
              <a:rPr lang="fr-FR" dirty="0"/>
              <a:t> 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79D656-D143-4E44-9924-BCBBA8F57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WP 2: </a:t>
            </a:r>
            <a:r>
              <a:rPr lang="en-US" dirty="0"/>
              <a:t>a deeper understanding of the genesis and emergence of administrative </a:t>
            </a:r>
            <a:r>
              <a:rPr lang="en-US" dirty="0" err="1"/>
              <a:t>organisational</a:t>
            </a:r>
            <a:r>
              <a:rPr lang="en-US" dirty="0"/>
              <a:t> structures in EU Member States</a:t>
            </a:r>
          </a:p>
          <a:p>
            <a:r>
              <a:rPr lang="en-US" dirty="0"/>
              <a:t>Deeper understanding of how and where EU law intervenes</a:t>
            </a:r>
          </a:p>
          <a:p>
            <a:r>
              <a:rPr lang="en-US" dirty="0"/>
              <a:t>Stress institutional/administrative autonomy is understood at Member State level</a:t>
            </a:r>
          </a:p>
          <a:p>
            <a:r>
              <a:rPr lang="en-US" dirty="0"/>
              <a:t>Methodologies</a:t>
            </a:r>
          </a:p>
          <a:p>
            <a:pPr lvl="1"/>
            <a:r>
              <a:rPr lang="en-US" dirty="0"/>
              <a:t>semi-structured interviews (France, Poland, Portugal, Romania)</a:t>
            </a:r>
          </a:p>
          <a:p>
            <a:pPr lvl="2"/>
            <a:r>
              <a:rPr lang="en-US" dirty="0"/>
              <a:t>why those 4 Member States?</a:t>
            </a:r>
          </a:p>
          <a:p>
            <a:pPr lvl="1"/>
            <a:r>
              <a:rPr lang="en-US" dirty="0"/>
              <a:t>questionnaire</a:t>
            </a:r>
          </a:p>
        </p:txBody>
      </p:sp>
    </p:spTree>
    <p:extLst>
      <p:ext uri="{BB962C8B-B14F-4D97-AF65-F5344CB8AC3E}">
        <p14:creationId xmlns:p14="http://schemas.microsoft.com/office/powerpoint/2010/main" val="41806695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1860-4859-49F0-BA79-916301E91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Foreseen</a:t>
            </a:r>
            <a:r>
              <a:rPr lang="fr-FR" dirty="0"/>
              <a:t> </a:t>
            </a:r>
            <a:r>
              <a:rPr lang="fr-FR" dirty="0" err="1"/>
              <a:t>Results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A0E7F-B23E-4FBD-85EE-976DFD6CE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Is </a:t>
            </a:r>
            <a:r>
              <a:rPr lang="fr-FR" dirty="0" err="1"/>
              <a:t>autonomy</a:t>
            </a:r>
            <a:r>
              <a:rPr lang="fr-FR" dirty="0"/>
              <a:t> </a:t>
            </a:r>
            <a:r>
              <a:rPr lang="fr-FR" dirty="0" err="1"/>
              <a:t>found</a:t>
            </a:r>
            <a:r>
              <a:rPr lang="fr-FR" dirty="0"/>
              <a:t>/</a:t>
            </a:r>
            <a:r>
              <a:rPr lang="fr-FR" dirty="0" err="1"/>
              <a:t>relativized</a:t>
            </a:r>
            <a:r>
              <a:rPr lang="fr-FR" dirty="0"/>
              <a:t> </a:t>
            </a:r>
            <a:r>
              <a:rPr lang="fr-FR" dirty="0" err="1"/>
              <a:t>depending</a:t>
            </a:r>
            <a:r>
              <a:rPr lang="fr-FR" dirty="0"/>
              <a:t> on:</a:t>
            </a:r>
          </a:p>
          <a:p>
            <a:pPr lvl="1"/>
            <a:r>
              <a:rPr lang="en-US" dirty="0"/>
              <a:t>EU law area? (WP1)</a:t>
            </a:r>
          </a:p>
          <a:p>
            <a:pPr lvl="1"/>
            <a:r>
              <a:rPr lang="en-US" dirty="0"/>
              <a:t>national administrative designs? (WP2)</a:t>
            </a:r>
          </a:p>
          <a:p>
            <a:r>
              <a:rPr lang="en-US" dirty="0"/>
              <a:t>Grey area, but allows for an analysis with several entries</a:t>
            </a:r>
          </a:p>
          <a:p>
            <a:pPr marL="0" indent="0">
              <a:buNone/>
            </a:pPr>
            <a:r>
              <a:rPr lang="en-US" dirty="0"/>
              <a:t>→ Is national administrative autonomy transversal, or contingent (upon …) ?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Can EU constitutional law offer a better basis for a more developed/explicit and streamlined ‘administrative autonomy’ framework? – role of the Charter of Fundamental Rights (WP3)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78370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FA9EDB4D-96DE-4667-9D46-4CE6948AD0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BE" dirty="0" err="1"/>
              <a:t>Many</a:t>
            </a:r>
            <a:r>
              <a:rPr lang="fr-BE" dirty="0"/>
              <a:t> </a:t>
            </a:r>
            <a:r>
              <a:rPr lang="fr-BE" dirty="0" err="1"/>
              <a:t>thanks</a:t>
            </a:r>
            <a:r>
              <a:rPr lang="fr-BE" dirty="0"/>
              <a:t> for </a:t>
            </a:r>
            <a:r>
              <a:rPr lang="fr-BE" dirty="0" err="1"/>
              <a:t>your</a:t>
            </a:r>
            <a:r>
              <a:rPr lang="fr-BE" dirty="0"/>
              <a:t> attention!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9D945AD9-A525-4254-8FF0-780E87DC4D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356640"/>
            <a:ext cx="6858000" cy="1655762"/>
          </a:xfrm>
        </p:spPr>
        <p:txBody>
          <a:bodyPr/>
          <a:lstStyle/>
          <a:p>
            <a:r>
              <a:rPr lang="fr-BE" dirty="0"/>
              <a:t>Questions or suggestions?</a:t>
            </a:r>
          </a:p>
          <a:p>
            <a:r>
              <a:rPr lang="fr-BE" dirty="0">
                <a:hlinkClick r:id="rId2"/>
              </a:rPr>
              <a:t>pieter.vancleynenbreugel@uliege.be</a:t>
            </a:r>
            <a:endParaRPr lang="fr-BE" dirty="0"/>
          </a:p>
          <a:p>
            <a:r>
              <a:rPr lang="fr-BE" dirty="0">
                <a:hlinkClick r:id="rId3"/>
              </a:rPr>
              <a:t>julien.bois@uliege.be</a:t>
            </a:r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278580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DC039C-C2D8-4FA2-A719-E71C78969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The EUDAIMONIA </a:t>
            </a:r>
            <a:r>
              <a:rPr lang="fr-BE" dirty="0" err="1"/>
              <a:t>project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106784-8CE7-4381-B598-69F67EC54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/>
              <a:t>Context</a:t>
            </a:r>
            <a:r>
              <a:rPr lang="fr-BE" dirty="0"/>
              <a:t> and background</a:t>
            </a:r>
          </a:p>
          <a:p>
            <a:endParaRPr lang="fr-BE" dirty="0"/>
          </a:p>
          <a:p>
            <a:r>
              <a:rPr lang="fr-BE" dirty="0"/>
              <a:t>Project objectives</a:t>
            </a:r>
          </a:p>
          <a:p>
            <a:endParaRPr lang="fr-BE" dirty="0"/>
          </a:p>
          <a:p>
            <a:r>
              <a:rPr lang="fr-BE" dirty="0"/>
              <a:t>The </a:t>
            </a:r>
            <a:r>
              <a:rPr lang="fr-BE" dirty="0" err="1"/>
              <a:t>need</a:t>
            </a:r>
            <a:r>
              <a:rPr lang="fr-BE" dirty="0"/>
              <a:t> for a multi- and </a:t>
            </a:r>
            <a:r>
              <a:rPr lang="fr-BE" dirty="0" err="1"/>
              <a:t>interdisciplinary</a:t>
            </a:r>
            <a:r>
              <a:rPr lang="fr-BE" dirty="0"/>
              <a:t> </a:t>
            </a:r>
            <a:r>
              <a:rPr lang="fr-BE" dirty="0" err="1"/>
              <a:t>approach</a:t>
            </a:r>
            <a:endParaRPr lang="fr-BE" dirty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149579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DC039C-C2D8-4FA2-A719-E71C78969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The EUDAIMONIA </a:t>
            </a:r>
            <a:r>
              <a:rPr lang="fr-BE" dirty="0" err="1"/>
              <a:t>project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106784-8CE7-4381-B598-69F67EC54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>
                <a:solidFill>
                  <a:srgbClr val="FF0000"/>
                </a:solidFill>
              </a:rPr>
              <a:t>Context</a:t>
            </a:r>
            <a:r>
              <a:rPr lang="fr-BE" dirty="0">
                <a:solidFill>
                  <a:srgbClr val="FF0000"/>
                </a:solidFill>
              </a:rPr>
              <a:t> and background</a:t>
            </a:r>
          </a:p>
          <a:p>
            <a:endParaRPr lang="fr-BE" dirty="0"/>
          </a:p>
          <a:p>
            <a:r>
              <a:rPr lang="fr-BE" dirty="0"/>
              <a:t>Project objectives</a:t>
            </a:r>
          </a:p>
          <a:p>
            <a:endParaRPr lang="fr-BE" dirty="0"/>
          </a:p>
          <a:p>
            <a:r>
              <a:rPr lang="fr-BE" dirty="0"/>
              <a:t>The </a:t>
            </a:r>
            <a:r>
              <a:rPr lang="fr-BE" dirty="0" err="1"/>
              <a:t>need</a:t>
            </a:r>
            <a:r>
              <a:rPr lang="fr-BE" dirty="0"/>
              <a:t> for a multi- and </a:t>
            </a:r>
            <a:r>
              <a:rPr lang="fr-BE" dirty="0" err="1"/>
              <a:t>interdisciplinary</a:t>
            </a:r>
            <a:r>
              <a:rPr lang="fr-BE" dirty="0"/>
              <a:t> </a:t>
            </a:r>
            <a:r>
              <a:rPr lang="fr-BE" dirty="0" err="1"/>
              <a:t>approach</a:t>
            </a:r>
            <a:endParaRPr lang="fr-BE" dirty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3381099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8E38A-BE35-4420-8398-C332CA39E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Context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DE527-23E2-4282-A62F-C310675D4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956915"/>
          </a:xfrm>
        </p:spPr>
        <p:txBody>
          <a:bodyPr>
            <a:normAutofit fontScale="92500" lnSpcReduction="20000"/>
          </a:bodyPr>
          <a:lstStyle/>
          <a:p>
            <a:r>
              <a:rPr lang="fr-FR" dirty="0" err="1"/>
              <a:t>Several</a:t>
            </a:r>
            <a:r>
              <a:rPr lang="fr-FR" dirty="0"/>
              <a:t> claims </a:t>
            </a:r>
            <a:r>
              <a:rPr lang="fr-FR" dirty="0" err="1"/>
              <a:t>denouncing</a:t>
            </a:r>
            <a:r>
              <a:rPr lang="fr-FR" dirty="0"/>
              <a:t> an </a:t>
            </a:r>
            <a:r>
              <a:rPr lang="fr-FR" dirty="0" err="1"/>
              <a:t>undue</a:t>
            </a:r>
            <a:r>
              <a:rPr lang="fr-FR" dirty="0"/>
              <a:t> </a:t>
            </a:r>
            <a:r>
              <a:rPr lang="fr-FR" dirty="0" err="1"/>
              <a:t>involvement</a:t>
            </a:r>
            <a:r>
              <a:rPr lang="fr-FR" dirty="0"/>
              <a:t> of EU </a:t>
            </a:r>
            <a:r>
              <a:rPr lang="fr-FR" dirty="0" err="1"/>
              <a:t>law</a:t>
            </a:r>
            <a:r>
              <a:rPr lang="fr-FR" dirty="0"/>
              <a:t> </a:t>
            </a:r>
            <a:r>
              <a:rPr lang="fr-FR" dirty="0" err="1"/>
              <a:t>into</a:t>
            </a:r>
            <a:r>
              <a:rPr lang="fr-FR" dirty="0"/>
              <a:t> national </a:t>
            </a:r>
            <a:r>
              <a:rPr lang="fr-FR" dirty="0" err="1"/>
              <a:t>institutional</a:t>
            </a:r>
            <a:r>
              <a:rPr lang="fr-FR" dirty="0"/>
              <a:t> (administrative or </a:t>
            </a:r>
            <a:r>
              <a:rPr lang="fr-FR" dirty="0" err="1"/>
              <a:t>judicial</a:t>
            </a:r>
            <a:r>
              <a:rPr lang="fr-FR" dirty="0"/>
              <a:t>) structures</a:t>
            </a:r>
          </a:p>
          <a:p>
            <a:pPr lvl="1"/>
            <a:r>
              <a:rPr lang="fr-FR" dirty="0" err="1"/>
              <a:t>judicial</a:t>
            </a:r>
            <a:r>
              <a:rPr lang="fr-FR" dirty="0"/>
              <a:t> </a:t>
            </a:r>
            <a:r>
              <a:rPr lang="fr-FR" dirty="0" err="1"/>
              <a:t>appointments</a:t>
            </a:r>
            <a:r>
              <a:rPr lang="fr-FR" dirty="0"/>
              <a:t> in </a:t>
            </a:r>
            <a:r>
              <a:rPr lang="fr-FR" dirty="0" err="1"/>
              <a:t>Poland</a:t>
            </a:r>
            <a:endParaRPr lang="fr-FR" dirty="0"/>
          </a:p>
          <a:p>
            <a:pPr lvl="1"/>
            <a:r>
              <a:rPr lang="fr-FR" dirty="0"/>
              <a:t>GDPR and </a:t>
            </a:r>
            <a:r>
              <a:rPr lang="fr-FR" dirty="0" err="1"/>
              <a:t>agencies</a:t>
            </a:r>
            <a:r>
              <a:rPr lang="fr-FR" dirty="0"/>
              <a:t> in Germany</a:t>
            </a:r>
          </a:p>
          <a:p>
            <a:r>
              <a:rPr lang="fr-FR" dirty="0" err="1"/>
              <a:t>Despite</a:t>
            </a:r>
            <a:r>
              <a:rPr lang="fr-FR" dirty="0"/>
              <a:t> </a:t>
            </a:r>
            <a:r>
              <a:rPr lang="fr-FR" dirty="0" err="1"/>
              <a:t>those</a:t>
            </a:r>
            <a:r>
              <a:rPr lang="fr-FR" dirty="0"/>
              <a:t> claims, EU </a:t>
            </a:r>
            <a:r>
              <a:rPr lang="fr-FR" dirty="0" err="1"/>
              <a:t>law</a:t>
            </a:r>
            <a:r>
              <a:rPr lang="fr-FR" dirty="0"/>
              <a:t> </a:t>
            </a:r>
            <a:r>
              <a:rPr lang="fr-FR" dirty="0" err="1"/>
              <a:t>acknowledges</a:t>
            </a:r>
            <a:r>
              <a:rPr lang="fr-FR" dirty="0"/>
              <a:t> a </a:t>
            </a:r>
            <a:r>
              <a:rPr lang="fr-FR" dirty="0" err="1"/>
              <a:t>principle</a:t>
            </a:r>
            <a:r>
              <a:rPr lang="fr-FR" dirty="0"/>
              <a:t> of </a:t>
            </a:r>
            <a:r>
              <a:rPr lang="fr-FR" dirty="0" err="1"/>
              <a:t>institutional</a:t>
            </a:r>
            <a:r>
              <a:rPr lang="fr-FR" dirty="0"/>
              <a:t> </a:t>
            </a:r>
            <a:r>
              <a:rPr lang="fr-FR" dirty="0" err="1"/>
              <a:t>autonomy</a:t>
            </a:r>
            <a:endParaRPr lang="fr-FR" dirty="0"/>
          </a:p>
          <a:p>
            <a:pPr lvl="1"/>
            <a:r>
              <a:rPr lang="fr-FR" dirty="0" err="1"/>
              <a:t>related</a:t>
            </a:r>
            <a:r>
              <a:rPr lang="fr-FR" dirty="0"/>
              <a:t> to, but </a:t>
            </a:r>
            <a:r>
              <a:rPr lang="fr-FR" dirty="0" err="1"/>
              <a:t>different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national </a:t>
            </a:r>
            <a:r>
              <a:rPr lang="fr-FR" dirty="0" err="1"/>
              <a:t>identity</a:t>
            </a:r>
            <a:r>
              <a:rPr lang="fr-FR" dirty="0"/>
              <a:t> (art. 4(2) TEU)</a:t>
            </a:r>
          </a:p>
          <a:p>
            <a:pPr lvl="1"/>
            <a:r>
              <a:rPr lang="fr-FR" dirty="0" err="1"/>
              <a:t>related</a:t>
            </a:r>
            <a:r>
              <a:rPr lang="fr-FR" dirty="0"/>
              <a:t> to, but </a:t>
            </a:r>
            <a:r>
              <a:rPr lang="fr-FR" dirty="0" err="1"/>
              <a:t>different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</a:t>
            </a:r>
            <a:r>
              <a:rPr lang="fr-FR" dirty="0" err="1"/>
              <a:t>sincere</a:t>
            </a:r>
            <a:r>
              <a:rPr lang="fr-FR" dirty="0"/>
              <a:t> </a:t>
            </a:r>
            <a:r>
              <a:rPr lang="fr-FR" dirty="0" err="1"/>
              <a:t>cooperation</a:t>
            </a:r>
            <a:r>
              <a:rPr lang="fr-FR" dirty="0"/>
              <a:t> (art. 4(3) TEU)</a:t>
            </a:r>
          </a:p>
          <a:p>
            <a:pPr lvl="1"/>
            <a:r>
              <a:rPr lang="fr-FR" dirty="0" err="1"/>
              <a:t>related</a:t>
            </a:r>
            <a:r>
              <a:rPr lang="fr-FR" dirty="0"/>
              <a:t> to, but </a:t>
            </a:r>
            <a:r>
              <a:rPr lang="fr-FR" dirty="0" err="1"/>
              <a:t>different</a:t>
            </a:r>
            <a:r>
              <a:rPr lang="fr-FR" dirty="0"/>
              <a:t> </a:t>
            </a:r>
            <a:r>
              <a:rPr lang="fr-FR" dirty="0" err="1"/>
              <a:t>from</a:t>
            </a:r>
            <a:r>
              <a:rPr lang="fr-FR" dirty="0"/>
              <a:t> « </a:t>
            </a:r>
            <a:r>
              <a:rPr lang="fr-FR" dirty="0" err="1"/>
              <a:t>procedural</a:t>
            </a:r>
            <a:r>
              <a:rPr lang="fr-FR" dirty="0"/>
              <a:t> </a:t>
            </a:r>
            <a:r>
              <a:rPr lang="fr-FR" dirty="0" err="1"/>
              <a:t>autonomy</a:t>
            </a:r>
            <a:r>
              <a:rPr lang="fr-FR" dirty="0"/>
              <a:t> »</a:t>
            </a:r>
          </a:p>
          <a:p>
            <a:pPr lvl="1"/>
            <a:r>
              <a:rPr lang="fr-FR" dirty="0" err="1"/>
              <a:t>recognised</a:t>
            </a:r>
            <a:r>
              <a:rPr lang="fr-FR" dirty="0"/>
              <a:t> in </a:t>
            </a:r>
            <a:r>
              <a:rPr lang="fr-FR" dirty="0" err="1"/>
              <a:t>recital</a:t>
            </a:r>
            <a:r>
              <a:rPr lang="fr-FR" dirty="0"/>
              <a:t> 34 of Directive 2018/1972 (and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predecessor</a:t>
            </a:r>
            <a:r>
              <a:rPr lang="fr-FR" dirty="0"/>
              <a:t> Directive 2002/21, </a:t>
            </a:r>
            <a:r>
              <a:rPr lang="fr-FR" dirty="0" err="1"/>
              <a:t>recital</a:t>
            </a:r>
            <a:r>
              <a:rPr lang="fr-FR" dirty="0"/>
              <a:t> 11)</a:t>
            </a:r>
          </a:p>
          <a:p>
            <a:pPr lvl="1"/>
            <a:r>
              <a:rPr lang="fr-FR" dirty="0"/>
              <a:t>EU </a:t>
            </a:r>
            <a:r>
              <a:rPr lang="fr-FR" dirty="0" err="1"/>
              <a:t>law</a:t>
            </a:r>
            <a:r>
              <a:rPr lang="fr-FR" dirty="0"/>
              <a:t> can impose conditions on </a:t>
            </a:r>
            <a:r>
              <a:rPr lang="fr-FR" dirty="0" err="1"/>
              <a:t>such</a:t>
            </a:r>
            <a:r>
              <a:rPr lang="fr-FR" dirty="0"/>
              <a:t> </a:t>
            </a:r>
            <a:r>
              <a:rPr lang="fr-FR" dirty="0" err="1"/>
              <a:t>autonomy</a:t>
            </a:r>
            <a:r>
              <a:rPr lang="fr-FR" dirty="0"/>
              <a:t> (</a:t>
            </a:r>
            <a:r>
              <a:rPr lang="fr-FR" dirty="0" err="1"/>
              <a:t>through</a:t>
            </a:r>
            <a:r>
              <a:rPr lang="fr-FR" dirty="0"/>
              <a:t> </a:t>
            </a:r>
            <a:r>
              <a:rPr lang="fr-FR" dirty="0" err="1"/>
              <a:t>principle</a:t>
            </a:r>
            <a:r>
              <a:rPr lang="fr-FR" dirty="0"/>
              <a:t> of </a:t>
            </a:r>
            <a:r>
              <a:rPr lang="fr-FR" dirty="0" err="1"/>
              <a:t>conferral</a:t>
            </a:r>
            <a:r>
              <a:rPr lang="fr-FR" dirty="0"/>
              <a:t> of </a:t>
            </a:r>
            <a:r>
              <a:rPr lang="fr-FR" dirty="0" err="1"/>
              <a:t>competences</a:t>
            </a:r>
            <a:r>
              <a:rPr lang="fr-FR" dirty="0"/>
              <a:t>)</a:t>
            </a:r>
          </a:p>
          <a:p>
            <a:pPr lvl="2"/>
            <a:r>
              <a:rPr lang="fr-FR" dirty="0" err="1"/>
              <a:t>independence</a:t>
            </a:r>
            <a:r>
              <a:rPr lang="fr-FR" dirty="0"/>
              <a:t>, </a:t>
            </a:r>
            <a:r>
              <a:rPr lang="fr-FR" dirty="0" err="1"/>
              <a:t>impartiality</a:t>
            </a:r>
            <a:r>
              <a:rPr lang="fr-FR" dirty="0"/>
              <a:t>, </a:t>
            </a:r>
            <a:r>
              <a:rPr lang="fr-FR" dirty="0" err="1"/>
              <a:t>separation</a:t>
            </a:r>
            <a:r>
              <a:rPr lang="fr-FR" dirty="0"/>
              <a:t> of </a:t>
            </a:r>
            <a:r>
              <a:rPr lang="fr-FR" dirty="0" err="1"/>
              <a:t>functions</a:t>
            </a:r>
            <a:r>
              <a:rPr lang="fr-FR" dirty="0"/>
              <a:t>, </a:t>
            </a:r>
            <a:r>
              <a:rPr lang="fr-FR" dirty="0" err="1"/>
              <a:t>judicial</a:t>
            </a:r>
            <a:r>
              <a:rPr lang="fr-FR" dirty="0"/>
              <a:t> </a:t>
            </a:r>
            <a:r>
              <a:rPr lang="fr-FR" dirty="0" err="1"/>
              <a:t>review</a:t>
            </a:r>
            <a:r>
              <a:rPr lang="fr-FR" dirty="0"/>
              <a:t> conditions</a:t>
            </a:r>
          </a:p>
        </p:txBody>
      </p:sp>
    </p:spTree>
    <p:extLst>
      <p:ext uri="{BB962C8B-B14F-4D97-AF65-F5344CB8AC3E}">
        <p14:creationId xmlns:p14="http://schemas.microsoft.com/office/powerpoint/2010/main" val="1674431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2F93E-083F-4F53-A194-E0BA74F58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err="1"/>
              <a:t>Context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D2BAF-651F-4090-B51F-FBF85E7B3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So far, EU (administrative) </a:t>
            </a:r>
            <a:r>
              <a:rPr lang="fr-FR" dirty="0" err="1"/>
              <a:t>law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focused</a:t>
            </a:r>
            <a:r>
              <a:rPr lang="fr-FR" dirty="0"/>
              <a:t> </a:t>
            </a:r>
            <a:r>
              <a:rPr lang="fr-FR" dirty="0" err="1"/>
              <a:t>intensively</a:t>
            </a:r>
            <a:r>
              <a:rPr lang="fr-FR" dirty="0"/>
              <a:t> on courts and </a:t>
            </a:r>
            <a:r>
              <a:rPr lang="fr-FR" dirty="0" err="1"/>
              <a:t>judicial</a:t>
            </a:r>
            <a:r>
              <a:rPr lang="fr-FR" dirty="0"/>
              <a:t> </a:t>
            </a:r>
            <a:r>
              <a:rPr lang="fr-FR" dirty="0" err="1"/>
              <a:t>review</a:t>
            </a:r>
            <a:r>
              <a:rPr lang="fr-FR" dirty="0"/>
              <a:t>, more </a:t>
            </a:r>
            <a:r>
              <a:rPr lang="fr-FR" dirty="0" err="1"/>
              <a:t>limited</a:t>
            </a:r>
            <a:r>
              <a:rPr lang="fr-FR" dirty="0"/>
              <a:t> attention to impact EU </a:t>
            </a:r>
            <a:r>
              <a:rPr lang="fr-FR" dirty="0" err="1"/>
              <a:t>law</a:t>
            </a:r>
            <a:r>
              <a:rPr lang="fr-FR" dirty="0"/>
              <a:t> (</a:t>
            </a:r>
            <a:r>
              <a:rPr lang="fr-FR" dirty="0" err="1"/>
              <a:t>principles</a:t>
            </a:r>
            <a:r>
              <a:rPr lang="fr-FR" dirty="0"/>
              <a:t>) on national administrations</a:t>
            </a:r>
          </a:p>
          <a:p>
            <a:pPr lvl="1"/>
            <a:r>
              <a:rPr lang="fr-FR" dirty="0" err="1"/>
              <a:t>autonomy</a:t>
            </a:r>
            <a:r>
              <a:rPr lang="fr-FR" dirty="0"/>
              <a:t> </a:t>
            </a:r>
            <a:r>
              <a:rPr lang="fr-FR" dirty="0" err="1"/>
              <a:t>left</a:t>
            </a:r>
            <a:r>
              <a:rPr lang="fr-FR" dirty="0"/>
              <a:t> to national administrations (</a:t>
            </a:r>
            <a:r>
              <a:rPr lang="fr-FR" dirty="0" err="1"/>
              <a:t>independent</a:t>
            </a:r>
            <a:r>
              <a:rPr lang="fr-FR" dirty="0"/>
              <a:t> </a:t>
            </a:r>
            <a:r>
              <a:rPr lang="fr-FR" dirty="0" err="1"/>
              <a:t>regulators</a:t>
            </a:r>
            <a:r>
              <a:rPr lang="fr-FR" dirty="0"/>
              <a:t>, </a:t>
            </a:r>
            <a:r>
              <a:rPr lang="fr-FR" dirty="0" err="1"/>
              <a:t>government</a:t>
            </a:r>
            <a:r>
              <a:rPr lang="fr-FR" dirty="0"/>
              <a:t> </a:t>
            </a:r>
            <a:r>
              <a:rPr lang="fr-FR" dirty="0" err="1"/>
              <a:t>departments</a:t>
            </a:r>
            <a:r>
              <a:rPr lang="fr-FR" dirty="0"/>
              <a:t> </a:t>
            </a:r>
            <a:r>
              <a:rPr lang="fr-FR" dirty="0" err="1"/>
              <a:t>tasked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the </a:t>
            </a:r>
            <a:r>
              <a:rPr lang="fr-FR" dirty="0" err="1"/>
              <a:t>implementation</a:t>
            </a:r>
            <a:r>
              <a:rPr lang="fr-FR" dirty="0"/>
              <a:t> of EU </a:t>
            </a:r>
            <a:r>
              <a:rPr lang="fr-FR" dirty="0" err="1"/>
              <a:t>norms</a:t>
            </a:r>
            <a:r>
              <a:rPr lang="fr-FR" dirty="0"/>
              <a:t>…)</a:t>
            </a:r>
          </a:p>
          <a:p>
            <a:pPr lvl="1"/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does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mean</a:t>
            </a:r>
            <a:r>
              <a:rPr lang="fr-FR" dirty="0"/>
              <a:t> in practice?</a:t>
            </a:r>
          </a:p>
          <a:p>
            <a:r>
              <a:rPr lang="fr-FR" dirty="0" err="1"/>
              <a:t>Number</a:t>
            </a:r>
            <a:r>
              <a:rPr lang="fr-FR" dirty="0"/>
              <a:t> of analyses </a:t>
            </a:r>
            <a:r>
              <a:rPr lang="fr-FR" dirty="0" err="1"/>
              <a:t>focusing</a:t>
            </a:r>
            <a:r>
              <a:rPr lang="fr-FR" dirty="0"/>
              <a:t> on the design of national administrations in the </a:t>
            </a:r>
            <a:r>
              <a:rPr lang="fr-FR" dirty="0" err="1"/>
              <a:t>shadow</a:t>
            </a:r>
            <a:r>
              <a:rPr lang="fr-FR" dirty="0"/>
              <a:t> of EU </a:t>
            </a:r>
            <a:r>
              <a:rPr lang="fr-FR" dirty="0" err="1"/>
              <a:t>law</a:t>
            </a:r>
            <a:r>
              <a:rPr lang="fr-FR" dirty="0"/>
              <a:t> </a:t>
            </a:r>
            <a:r>
              <a:rPr lang="fr-FR" dirty="0" err="1"/>
              <a:t>remain</a:t>
            </a:r>
            <a:r>
              <a:rPr lang="fr-FR" dirty="0"/>
              <a:t> </a:t>
            </a:r>
            <a:r>
              <a:rPr lang="fr-FR" dirty="0" err="1"/>
              <a:t>scarce</a:t>
            </a:r>
            <a:endParaRPr lang="fr-FR" dirty="0"/>
          </a:p>
          <a:p>
            <a:pPr lvl="1"/>
            <a:r>
              <a:rPr lang="fr-FR" dirty="0" err="1"/>
              <a:t>common</a:t>
            </a:r>
            <a:r>
              <a:rPr lang="fr-FR" dirty="0"/>
              <a:t> </a:t>
            </a:r>
            <a:r>
              <a:rPr lang="fr-FR" dirty="0" err="1"/>
              <a:t>ground</a:t>
            </a:r>
            <a:r>
              <a:rPr lang="fr-FR" dirty="0"/>
              <a:t> </a:t>
            </a:r>
            <a:r>
              <a:rPr lang="fr-FR" dirty="0" err="1"/>
              <a:t>between</a:t>
            </a:r>
            <a:r>
              <a:rPr lang="fr-FR" dirty="0"/>
              <a:t> </a:t>
            </a:r>
            <a:r>
              <a:rPr lang="fr-FR" dirty="0" err="1"/>
              <a:t>different</a:t>
            </a:r>
            <a:r>
              <a:rPr lang="fr-FR" dirty="0"/>
              <a:t> </a:t>
            </a:r>
            <a:r>
              <a:rPr lang="fr-FR" dirty="0" err="1"/>
              <a:t>sectors</a:t>
            </a:r>
            <a:r>
              <a:rPr lang="fr-FR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92698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91A3BD-5CBF-480E-B67A-7BC455A79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/>
              <a:t>Context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61D451-573B-4C94-AEF1-36FF7FF56E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14872"/>
          </a:xfrm>
        </p:spPr>
        <p:txBody>
          <a:bodyPr>
            <a:normAutofit fontScale="92500" lnSpcReduction="10000"/>
          </a:bodyPr>
          <a:lstStyle/>
          <a:p>
            <a:r>
              <a:rPr lang="fr-BE" dirty="0" err="1"/>
              <a:t>Starting</a:t>
            </a:r>
            <a:r>
              <a:rPr lang="fr-BE" dirty="0"/>
              <a:t> point – </a:t>
            </a:r>
            <a:r>
              <a:rPr lang="fr-BE" dirty="0" err="1"/>
              <a:t>legal</a:t>
            </a:r>
            <a:r>
              <a:rPr lang="fr-BE" dirty="0"/>
              <a:t> </a:t>
            </a:r>
            <a:r>
              <a:rPr lang="fr-BE" dirty="0" err="1"/>
              <a:t>research</a:t>
            </a:r>
            <a:r>
              <a:rPr lang="fr-BE" dirty="0"/>
              <a:t>:</a:t>
            </a:r>
          </a:p>
          <a:p>
            <a:pPr lvl="1"/>
            <a:r>
              <a:rPr lang="fr-BE" dirty="0" err="1"/>
              <a:t>relatively</a:t>
            </a:r>
            <a:r>
              <a:rPr lang="fr-BE" dirty="0"/>
              <a:t> </a:t>
            </a:r>
            <a:r>
              <a:rPr lang="fr-BE" dirty="0" err="1"/>
              <a:t>little</a:t>
            </a:r>
            <a:r>
              <a:rPr lang="fr-BE" dirty="0"/>
              <a:t> </a:t>
            </a:r>
            <a:r>
              <a:rPr lang="fr-BE" dirty="0" err="1"/>
              <a:t>research</a:t>
            </a:r>
            <a:r>
              <a:rPr lang="fr-BE" dirty="0"/>
              <a:t> </a:t>
            </a:r>
            <a:r>
              <a:rPr lang="fr-BE" dirty="0" err="1"/>
              <a:t>into</a:t>
            </a:r>
            <a:r>
              <a:rPr lang="fr-BE" dirty="0"/>
              <a:t> existence of </a:t>
            </a:r>
            <a:r>
              <a:rPr lang="fr-BE" dirty="0" err="1"/>
              <a:t>institutional</a:t>
            </a:r>
            <a:r>
              <a:rPr lang="fr-BE" dirty="0"/>
              <a:t> </a:t>
            </a:r>
            <a:r>
              <a:rPr lang="fr-BE" dirty="0" err="1"/>
              <a:t>autonomy</a:t>
            </a:r>
            <a:r>
              <a:rPr lang="fr-BE" dirty="0"/>
              <a:t> as a </a:t>
            </a:r>
            <a:r>
              <a:rPr lang="fr-BE" dirty="0" err="1"/>
              <a:t>principle</a:t>
            </a:r>
            <a:r>
              <a:rPr lang="fr-BE" dirty="0"/>
              <a:t> of </a:t>
            </a:r>
            <a:r>
              <a:rPr lang="fr-BE" dirty="0" err="1"/>
              <a:t>European</a:t>
            </a:r>
            <a:r>
              <a:rPr lang="fr-BE" dirty="0"/>
              <a:t> Union </a:t>
            </a:r>
            <a:r>
              <a:rPr lang="fr-BE" dirty="0" err="1"/>
              <a:t>law</a:t>
            </a:r>
            <a:endParaRPr lang="fr-BE" dirty="0"/>
          </a:p>
          <a:p>
            <a:pPr lvl="2"/>
            <a:r>
              <a:rPr lang="fr-BE" dirty="0"/>
              <a:t>« </a:t>
            </a:r>
            <a:r>
              <a:rPr lang="fr-BE" dirty="0" err="1"/>
              <a:t>framework</a:t>
            </a:r>
            <a:r>
              <a:rPr lang="fr-BE" dirty="0"/>
              <a:t> conditions »: </a:t>
            </a:r>
            <a:r>
              <a:rPr lang="fr-BE" dirty="0" err="1"/>
              <a:t>independence</a:t>
            </a:r>
            <a:r>
              <a:rPr lang="fr-BE" dirty="0"/>
              <a:t> </a:t>
            </a:r>
            <a:r>
              <a:rPr lang="fr-BE" dirty="0" err="1"/>
              <a:t>from</a:t>
            </a:r>
            <a:r>
              <a:rPr lang="fr-BE" dirty="0"/>
              <a:t> national influence, effective (or good) administration…</a:t>
            </a:r>
          </a:p>
          <a:p>
            <a:pPr lvl="1"/>
            <a:endParaRPr lang="fr-BE" dirty="0"/>
          </a:p>
          <a:p>
            <a:pPr lvl="1"/>
            <a:r>
              <a:rPr lang="fr-BE" dirty="0"/>
              <a:t>in </a:t>
            </a:r>
            <a:r>
              <a:rPr lang="fr-BE" dirty="0" err="1"/>
              <a:t>some</a:t>
            </a:r>
            <a:r>
              <a:rPr lang="fr-BE" dirty="0"/>
              <a:t> </a:t>
            </a:r>
            <a:r>
              <a:rPr lang="fr-BE" dirty="0" err="1"/>
              <a:t>fields</a:t>
            </a:r>
            <a:r>
              <a:rPr lang="fr-BE" dirty="0"/>
              <a:t>, EU </a:t>
            </a:r>
            <a:r>
              <a:rPr lang="fr-BE" dirty="0" err="1"/>
              <a:t>law</a:t>
            </a:r>
            <a:r>
              <a:rPr lang="fr-BE" dirty="0"/>
              <a:t> </a:t>
            </a:r>
            <a:r>
              <a:rPr lang="fr-BE" dirty="0" err="1"/>
              <a:t>increasingly</a:t>
            </a:r>
            <a:r>
              <a:rPr lang="fr-BE" dirty="0"/>
              <a:t> imposes </a:t>
            </a:r>
            <a:r>
              <a:rPr lang="fr-BE" dirty="0" err="1"/>
              <a:t>organisational</a:t>
            </a:r>
            <a:r>
              <a:rPr lang="fr-BE" dirty="0"/>
              <a:t> </a:t>
            </a:r>
            <a:r>
              <a:rPr lang="fr-BE" dirty="0" err="1"/>
              <a:t>requirements</a:t>
            </a:r>
            <a:r>
              <a:rPr lang="fr-BE" dirty="0"/>
              <a:t> on national administrations</a:t>
            </a:r>
          </a:p>
          <a:p>
            <a:pPr lvl="2"/>
            <a:r>
              <a:rPr lang="fr-BE" dirty="0"/>
              <a:t>GDPR (</a:t>
            </a:r>
            <a:r>
              <a:rPr lang="fr-BE" dirty="0" err="1"/>
              <a:t>Regulation</a:t>
            </a:r>
            <a:r>
              <a:rPr lang="fr-BE" dirty="0"/>
              <a:t> 2016/679)</a:t>
            </a:r>
          </a:p>
          <a:p>
            <a:pPr lvl="2"/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law</a:t>
            </a:r>
            <a:r>
              <a:rPr lang="fr-BE" dirty="0"/>
              <a:t> (Directive 2019/1)</a:t>
            </a:r>
          </a:p>
          <a:p>
            <a:pPr lvl="1"/>
            <a:r>
              <a:rPr lang="fr-BE" dirty="0" err="1"/>
              <a:t>similar</a:t>
            </a:r>
            <a:r>
              <a:rPr lang="fr-BE" dirty="0"/>
              <a:t> </a:t>
            </a:r>
            <a:r>
              <a:rPr lang="fr-BE" dirty="0" err="1"/>
              <a:t>requirements</a:t>
            </a:r>
            <a:r>
              <a:rPr lang="fr-BE" dirty="0"/>
              <a:t> </a:t>
            </a:r>
            <a:r>
              <a:rPr lang="fr-BE" dirty="0" err="1"/>
              <a:t>interpreted</a:t>
            </a:r>
            <a:r>
              <a:rPr lang="fr-BE" dirty="0"/>
              <a:t> in </a:t>
            </a:r>
            <a:r>
              <a:rPr lang="fr-BE" dirty="0" err="1"/>
              <a:t>different</a:t>
            </a:r>
            <a:r>
              <a:rPr lang="fr-BE" dirty="0"/>
              <a:t> </a:t>
            </a:r>
            <a:r>
              <a:rPr lang="fr-BE" dirty="0" err="1"/>
              <a:t>ways</a:t>
            </a:r>
            <a:r>
              <a:rPr lang="fr-BE" dirty="0"/>
              <a:t> in </a:t>
            </a:r>
            <a:r>
              <a:rPr lang="fr-BE" dirty="0" err="1"/>
              <a:t>different</a:t>
            </a:r>
            <a:r>
              <a:rPr lang="fr-BE" dirty="0"/>
              <a:t> </a:t>
            </a:r>
            <a:r>
              <a:rPr lang="fr-BE" dirty="0" err="1"/>
              <a:t>fields</a:t>
            </a:r>
            <a:r>
              <a:rPr lang="fr-BE" dirty="0"/>
              <a:t> and </a:t>
            </a:r>
            <a:r>
              <a:rPr lang="fr-BE" dirty="0" err="1"/>
              <a:t>different</a:t>
            </a:r>
            <a:r>
              <a:rPr lang="fr-BE" dirty="0"/>
              <a:t> </a:t>
            </a:r>
            <a:r>
              <a:rPr lang="fr-BE" dirty="0" err="1"/>
              <a:t>Member</a:t>
            </a:r>
            <a:r>
              <a:rPr lang="fr-BE" dirty="0"/>
              <a:t> States</a:t>
            </a:r>
          </a:p>
          <a:p>
            <a:pPr lvl="2"/>
            <a:r>
              <a:rPr lang="fr-BE" dirty="0" err="1"/>
              <a:t>comp</a:t>
            </a:r>
            <a:r>
              <a:rPr lang="fr-BE" dirty="0"/>
              <a:t>. GDPR and </a:t>
            </a:r>
            <a:r>
              <a:rPr lang="fr-BE" dirty="0" err="1"/>
              <a:t>telecom</a:t>
            </a:r>
            <a:r>
              <a:rPr lang="fr-BE" dirty="0"/>
              <a:t> or </a:t>
            </a:r>
            <a:r>
              <a:rPr lang="fr-BE" dirty="0" err="1"/>
              <a:t>competition</a:t>
            </a:r>
            <a:r>
              <a:rPr lang="fr-BE" dirty="0"/>
              <a:t> </a:t>
            </a:r>
            <a:r>
              <a:rPr lang="fr-BE" dirty="0" err="1"/>
              <a:t>law</a:t>
            </a:r>
            <a:endParaRPr lang="fr-BE" dirty="0"/>
          </a:p>
          <a:p>
            <a:pPr lvl="1"/>
            <a:r>
              <a:rPr lang="fr-BE" dirty="0"/>
              <a:t>in </a:t>
            </a:r>
            <a:r>
              <a:rPr lang="fr-BE" dirty="0" err="1"/>
              <a:t>others</a:t>
            </a:r>
            <a:r>
              <a:rPr lang="fr-BE" dirty="0"/>
              <a:t>, </a:t>
            </a:r>
            <a:r>
              <a:rPr lang="fr-BE" dirty="0" err="1"/>
              <a:t>almost</a:t>
            </a:r>
            <a:r>
              <a:rPr lang="fr-BE" dirty="0"/>
              <a:t> no direct </a:t>
            </a:r>
            <a:r>
              <a:rPr lang="fr-BE" dirty="0" err="1"/>
              <a:t>legislative</a:t>
            </a:r>
            <a:r>
              <a:rPr lang="fr-BE" dirty="0"/>
              <a:t> intervention</a:t>
            </a:r>
          </a:p>
          <a:p>
            <a:pPr lvl="2"/>
            <a:r>
              <a:rPr lang="fr-BE" dirty="0" err="1"/>
              <a:t>environmental</a:t>
            </a:r>
            <a:r>
              <a:rPr lang="fr-BE" dirty="0"/>
              <a:t> </a:t>
            </a:r>
            <a:r>
              <a:rPr lang="fr-BE" dirty="0" err="1"/>
              <a:t>law</a:t>
            </a:r>
            <a:r>
              <a:rPr lang="fr-BE" dirty="0"/>
              <a:t> (effective, </a:t>
            </a:r>
            <a:r>
              <a:rPr lang="fr-BE" dirty="0" err="1"/>
              <a:t>proportionate</a:t>
            </a:r>
            <a:r>
              <a:rPr lang="fr-BE" dirty="0"/>
              <a:t> and dissuasive sanctions)</a:t>
            </a:r>
          </a:p>
          <a:p>
            <a:pPr marL="914400" lvl="2" indent="0">
              <a:buNone/>
            </a:pP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4724485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B7E7CE-7B66-4D34-A4B8-EDB89EA95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/>
              <a:t>Context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9EDA554-7EA7-4A04-9E9E-9D8CD6950E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BE" dirty="0" err="1"/>
              <a:t>What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happening </a:t>
            </a:r>
            <a:r>
              <a:rPr lang="fr-BE" dirty="0" err="1"/>
              <a:t>here</a:t>
            </a:r>
            <a:r>
              <a:rPr lang="fr-BE" dirty="0"/>
              <a:t>?</a:t>
            </a:r>
          </a:p>
          <a:p>
            <a:pPr lvl="1"/>
            <a:r>
              <a:rPr lang="fr-BE" dirty="0" err="1"/>
              <a:t>understanding</a:t>
            </a:r>
            <a:r>
              <a:rPr lang="fr-BE" dirty="0"/>
              <a:t> </a:t>
            </a:r>
            <a:r>
              <a:rPr lang="fr-BE" dirty="0" err="1"/>
              <a:t>what</a:t>
            </a:r>
            <a:r>
              <a:rPr lang="fr-BE" dirty="0"/>
              <a:t> </a:t>
            </a:r>
            <a:r>
              <a:rPr lang="fr-BE" dirty="0" err="1"/>
              <a:t>kinds</a:t>
            </a:r>
            <a:r>
              <a:rPr lang="fr-BE" dirty="0"/>
              <a:t> of national administrative </a:t>
            </a:r>
            <a:r>
              <a:rPr lang="fr-BE" dirty="0" err="1"/>
              <a:t>autonomy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</a:t>
            </a:r>
            <a:r>
              <a:rPr lang="fr-BE" dirty="0" err="1"/>
              <a:t>tolerated</a:t>
            </a:r>
            <a:r>
              <a:rPr lang="fr-BE" dirty="0"/>
              <a:t>/</a:t>
            </a:r>
            <a:r>
              <a:rPr lang="fr-BE" dirty="0" err="1"/>
              <a:t>required</a:t>
            </a:r>
            <a:r>
              <a:rPr lang="fr-BE" dirty="0"/>
              <a:t> by EU </a:t>
            </a:r>
            <a:r>
              <a:rPr lang="fr-BE" dirty="0" err="1"/>
              <a:t>law</a:t>
            </a:r>
            <a:endParaRPr lang="fr-BE" dirty="0"/>
          </a:p>
          <a:p>
            <a:r>
              <a:rPr lang="fr-FR" dirty="0"/>
              <a:t>Autonomy </a:t>
            </a:r>
            <a:r>
              <a:rPr lang="fr-FR" dirty="0" err="1"/>
              <a:t>refers</a:t>
            </a:r>
            <a:r>
              <a:rPr lang="fr-FR" dirty="0"/>
              <a:t> at least to 2 components:</a:t>
            </a:r>
          </a:p>
          <a:p>
            <a:pPr lvl="1"/>
            <a:r>
              <a:rPr lang="fr-FR" dirty="0" err="1"/>
              <a:t>what</a:t>
            </a:r>
            <a:r>
              <a:rPr lang="fr-FR" dirty="0"/>
              <a:t> </a:t>
            </a:r>
            <a:r>
              <a:rPr lang="fr-FR" dirty="0" err="1"/>
              <a:t>legal</a:t>
            </a:r>
            <a:r>
              <a:rPr lang="fr-FR" dirty="0"/>
              <a:t> </a:t>
            </a:r>
            <a:r>
              <a:rPr lang="fr-FR" dirty="0" err="1"/>
              <a:t>norms</a:t>
            </a:r>
            <a:r>
              <a:rPr lang="fr-FR" dirty="0"/>
              <a:t> (</a:t>
            </a:r>
            <a:r>
              <a:rPr lang="fr-FR" dirty="0" err="1"/>
              <a:t>including</a:t>
            </a:r>
            <a:r>
              <a:rPr lang="fr-FR" dirty="0"/>
              <a:t> </a:t>
            </a:r>
            <a:r>
              <a:rPr lang="fr-FR" dirty="0" err="1"/>
              <a:t>principles</a:t>
            </a:r>
            <a:r>
              <a:rPr lang="fr-FR" dirty="0"/>
              <a:t>) </a:t>
            </a:r>
            <a:r>
              <a:rPr lang="fr-FR" dirty="0" err="1"/>
              <a:t>govern</a:t>
            </a:r>
            <a:r>
              <a:rPr lang="fr-FR" dirty="0"/>
              <a:t> </a:t>
            </a:r>
            <a:r>
              <a:rPr lang="fr-FR" dirty="0" err="1"/>
              <a:t>such</a:t>
            </a:r>
            <a:r>
              <a:rPr lang="fr-FR" dirty="0"/>
              <a:t> </a:t>
            </a:r>
            <a:r>
              <a:rPr lang="fr-FR" dirty="0" err="1"/>
              <a:t>autonomy</a:t>
            </a:r>
            <a:r>
              <a:rPr lang="fr-FR" dirty="0"/>
              <a:t> </a:t>
            </a:r>
            <a:r>
              <a:rPr lang="fr-FR" dirty="0" err="1"/>
              <a:t>across</a:t>
            </a:r>
            <a:r>
              <a:rPr lang="fr-FR" dirty="0"/>
              <a:t> </a:t>
            </a:r>
            <a:r>
              <a:rPr lang="fr-FR" dirty="0" err="1"/>
              <a:t>different</a:t>
            </a:r>
            <a:r>
              <a:rPr lang="fr-FR" dirty="0"/>
              <a:t> </a:t>
            </a:r>
            <a:r>
              <a:rPr lang="fr-FR" dirty="0" err="1"/>
              <a:t>regulated</a:t>
            </a:r>
            <a:r>
              <a:rPr lang="fr-FR" dirty="0"/>
              <a:t> </a:t>
            </a:r>
            <a:r>
              <a:rPr lang="fr-FR" dirty="0" err="1"/>
              <a:t>sectors</a:t>
            </a:r>
            <a:r>
              <a:rPr lang="fr-FR" dirty="0"/>
              <a:t>: gap in </a:t>
            </a:r>
            <a:r>
              <a:rPr lang="fr-FR" dirty="0" err="1"/>
              <a:t>legal</a:t>
            </a:r>
            <a:r>
              <a:rPr lang="fr-FR" dirty="0"/>
              <a:t> </a:t>
            </a:r>
            <a:r>
              <a:rPr lang="fr-FR" dirty="0" err="1"/>
              <a:t>scholarship</a:t>
            </a:r>
            <a:endParaRPr lang="fr-FR" dirty="0"/>
          </a:p>
          <a:p>
            <a:pPr lvl="2"/>
            <a:r>
              <a:rPr lang="fr-FR" dirty="0"/>
              <a:t>cross-</a:t>
            </a:r>
            <a:r>
              <a:rPr lang="fr-FR" dirty="0" err="1"/>
              <a:t>sector</a:t>
            </a:r>
            <a:r>
              <a:rPr lang="fr-FR" dirty="0"/>
              <a:t> analyses </a:t>
            </a:r>
            <a:r>
              <a:rPr lang="fr-FR" dirty="0" err="1"/>
              <a:t>missing</a:t>
            </a:r>
            <a:r>
              <a:rPr lang="fr-FR" dirty="0"/>
              <a:t> in </a:t>
            </a:r>
            <a:r>
              <a:rPr lang="fr-FR" dirty="0" err="1"/>
              <a:t>scholarship</a:t>
            </a:r>
            <a:endParaRPr lang="fr-FR" dirty="0"/>
          </a:p>
          <a:p>
            <a:pPr lvl="1"/>
            <a:r>
              <a:rPr lang="fr-BE" dirty="0"/>
              <a:t>how do </a:t>
            </a:r>
            <a:r>
              <a:rPr lang="fr-BE" dirty="0" err="1"/>
              <a:t>different</a:t>
            </a:r>
            <a:r>
              <a:rPr lang="fr-BE" dirty="0"/>
              <a:t> national </a:t>
            </a:r>
            <a:r>
              <a:rPr lang="fr-BE" dirty="0" err="1"/>
              <a:t>actors</a:t>
            </a:r>
            <a:r>
              <a:rPr lang="fr-BE" dirty="0"/>
              <a:t> </a:t>
            </a:r>
            <a:r>
              <a:rPr lang="fr-BE" dirty="0" err="1"/>
              <a:t>perceive</a:t>
            </a:r>
            <a:r>
              <a:rPr lang="fr-BE" dirty="0"/>
              <a:t> </a:t>
            </a:r>
            <a:r>
              <a:rPr lang="fr-BE" dirty="0" err="1"/>
              <a:t>their</a:t>
            </a:r>
            <a:r>
              <a:rPr lang="fr-BE" dirty="0"/>
              <a:t> ‘</a:t>
            </a:r>
            <a:r>
              <a:rPr lang="fr-BE" dirty="0" err="1"/>
              <a:t>autonomy</a:t>
            </a:r>
            <a:r>
              <a:rPr lang="fr-BE" dirty="0"/>
              <a:t>’ </a:t>
            </a:r>
            <a:r>
              <a:rPr lang="fr-BE" dirty="0" err="1"/>
              <a:t>guaranteed</a:t>
            </a:r>
            <a:r>
              <a:rPr lang="fr-BE" dirty="0"/>
              <a:t> or </a:t>
            </a:r>
            <a:r>
              <a:rPr lang="fr-BE" dirty="0" err="1"/>
              <a:t>limited</a:t>
            </a:r>
            <a:r>
              <a:rPr lang="fr-BE" dirty="0"/>
              <a:t> by EU </a:t>
            </a:r>
            <a:r>
              <a:rPr lang="fr-BE" dirty="0" err="1"/>
              <a:t>law</a:t>
            </a:r>
            <a:r>
              <a:rPr lang="fr-BE" dirty="0"/>
              <a:t> in a national </a:t>
            </a:r>
            <a:r>
              <a:rPr lang="fr-BE" dirty="0" err="1"/>
              <a:t>context</a:t>
            </a:r>
            <a:r>
              <a:rPr lang="fr-BE" dirty="0"/>
              <a:t>?</a:t>
            </a:r>
          </a:p>
          <a:p>
            <a:pPr lvl="2"/>
            <a:r>
              <a:rPr lang="fr-BE" dirty="0" err="1"/>
              <a:t>actorness</a:t>
            </a:r>
            <a:r>
              <a:rPr lang="fr-BE" dirty="0"/>
              <a:t> </a:t>
            </a:r>
            <a:r>
              <a:rPr lang="fr-BE" dirty="0" err="1"/>
              <a:t>missing</a:t>
            </a:r>
            <a:r>
              <a:rPr lang="fr-BE" dirty="0"/>
              <a:t> in </a:t>
            </a:r>
            <a:r>
              <a:rPr lang="fr-BE" dirty="0" err="1"/>
              <a:t>scholarship</a:t>
            </a:r>
            <a:endParaRPr lang="en-US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936509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DC039C-C2D8-4FA2-A719-E71C78969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The EUDAIMONIA </a:t>
            </a:r>
            <a:r>
              <a:rPr lang="fr-BE" dirty="0" err="1"/>
              <a:t>project</a:t>
            </a:r>
            <a:endParaRPr lang="fr-B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106784-8CE7-4381-B598-69F67EC54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BE" dirty="0" err="1"/>
              <a:t>Context</a:t>
            </a:r>
            <a:r>
              <a:rPr lang="fr-BE" dirty="0"/>
              <a:t> and background</a:t>
            </a:r>
          </a:p>
          <a:p>
            <a:endParaRPr lang="fr-BE" dirty="0"/>
          </a:p>
          <a:p>
            <a:r>
              <a:rPr lang="fr-BE" dirty="0">
                <a:solidFill>
                  <a:srgbClr val="FF0000"/>
                </a:solidFill>
              </a:rPr>
              <a:t>Project objectives</a:t>
            </a:r>
          </a:p>
          <a:p>
            <a:endParaRPr lang="fr-BE" dirty="0"/>
          </a:p>
          <a:p>
            <a:r>
              <a:rPr lang="fr-BE" dirty="0"/>
              <a:t>The </a:t>
            </a:r>
            <a:r>
              <a:rPr lang="fr-BE" dirty="0" err="1"/>
              <a:t>need</a:t>
            </a:r>
            <a:r>
              <a:rPr lang="fr-BE" dirty="0"/>
              <a:t> for a multi- and </a:t>
            </a:r>
            <a:r>
              <a:rPr lang="fr-BE" dirty="0" err="1"/>
              <a:t>interdisciplinary</a:t>
            </a:r>
            <a:r>
              <a:rPr lang="fr-BE" dirty="0"/>
              <a:t> </a:t>
            </a:r>
            <a:r>
              <a:rPr lang="fr-BE" dirty="0" err="1"/>
              <a:t>approach</a:t>
            </a:r>
            <a:endParaRPr lang="fr-BE" dirty="0"/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161168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32CCB-B9ED-4913-9428-CC346A5C4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/>
              <a:t>Objectives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3E1A2-7CDD-4014-B89B-0C130B6EB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/>
              <a:t>Offer</a:t>
            </a:r>
            <a:r>
              <a:rPr lang="fr-FR" dirty="0"/>
              <a:t> a </a:t>
            </a:r>
            <a:r>
              <a:rPr lang="fr-FR" dirty="0" err="1"/>
              <a:t>comprehensive</a:t>
            </a:r>
            <a:r>
              <a:rPr lang="fr-FR" dirty="0"/>
              <a:t>/exhaustive </a:t>
            </a:r>
            <a:r>
              <a:rPr lang="fr-FR" dirty="0" err="1"/>
              <a:t>definition</a:t>
            </a:r>
            <a:r>
              <a:rPr lang="fr-FR" dirty="0"/>
              <a:t> of national administrative </a:t>
            </a:r>
            <a:r>
              <a:rPr lang="fr-FR" dirty="0" err="1"/>
              <a:t>autonomy</a:t>
            </a:r>
            <a:r>
              <a:rPr lang="fr-FR" dirty="0"/>
              <a:t> as a </a:t>
            </a:r>
            <a:r>
              <a:rPr lang="fr-FR" dirty="0" err="1"/>
              <a:t>principle</a:t>
            </a:r>
            <a:r>
              <a:rPr lang="fr-FR" dirty="0"/>
              <a:t> of EU </a:t>
            </a:r>
            <a:r>
              <a:rPr lang="fr-FR" dirty="0" err="1"/>
              <a:t>law</a:t>
            </a:r>
            <a:endParaRPr lang="fr-FR" dirty="0"/>
          </a:p>
          <a:p>
            <a:pPr lvl="1"/>
            <a:r>
              <a:rPr lang="fr-FR" dirty="0" err="1"/>
              <a:t>principle</a:t>
            </a:r>
            <a:r>
              <a:rPr lang="fr-FR" dirty="0"/>
              <a:t> and </a:t>
            </a:r>
            <a:r>
              <a:rPr lang="fr-FR" dirty="0" err="1"/>
              <a:t>its</a:t>
            </a:r>
            <a:r>
              <a:rPr lang="fr-FR" dirty="0"/>
              <a:t> (</a:t>
            </a:r>
            <a:r>
              <a:rPr lang="fr-FR" dirty="0" err="1"/>
              <a:t>lack</a:t>
            </a:r>
            <a:r>
              <a:rPr lang="fr-FR" dirty="0"/>
              <a:t> of) ‘</a:t>
            </a:r>
            <a:r>
              <a:rPr lang="fr-FR" dirty="0" err="1"/>
              <a:t>framework</a:t>
            </a:r>
            <a:r>
              <a:rPr lang="fr-FR" dirty="0"/>
              <a:t> conditions’</a:t>
            </a:r>
          </a:p>
          <a:p>
            <a:r>
              <a:rPr lang="fr-FR" dirty="0" err="1"/>
              <a:t>Understand</a:t>
            </a:r>
            <a:r>
              <a:rPr lang="fr-FR" dirty="0"/>
              <a:t> </a:t>
            </a:r>
            <a:r>
              <a:rPr lang="fr-FR" dirty="0" err="1"/>
              <a:t>its</a:t>
            </a:r>
            <a:r>
              <a:rPr lang="fr-FR" dirty="0"/>
              <a:t> </a:t>
            </a:r>
            <a:r>
              <a:rPr lang="fr-FR" dirty="0" err="1"/>
              <a:t>appraisal</a:t>
            </a:r>
            <a:r>
              <a:rPr lang="fr-FR" dirty="0"/>
              <a:t> by national administrations</a:t>
            </a:r>
          </a:p>
          <a:p>
            <a:r>
              <a:rPr lang="fr-FR" dirty="0"/>
              <a:t>Highlight </a:t>
            </a:r>
            <a:r>
              <a:rPr lang="fr-FR" dirty="0" err="1"/>
              <a:t>differences</a:t>
            </a:r>
            <a:r>
              <a:rPr lang="fr-FR" dirty="0"/>
              <a:t> </a:t>
            </a:r>
            <a:r>
              <a:rPr lang="fr-FR" dirty="0" err="1"/>
              <a:t>across</a:t>
            </a:r>
            <a:r>
              <a:rPr lang="fr-FR" dirty="0"/>
              <a:t>:</a:t>
            </a:r>
          </a:p>
          <a:p>
            <a:pPr lvl="1"/>
            <a:r>
              <a:rPr lang="fr-FR" dirty="0" err="1"/>
              <a:t>Member</a:t>
            </a:r>
            <a:r>
              <a:rPr lang="fr-FR" dirty="0"/>
              <a:t> states</a:t>
            </a:r>
          </a:p>
          <a:p>
            <a:pPr lvl="1"/>
            <a:r>
              <a:rPr lang="fr-FR" dirty="0"/>
              <a:t>EU </a:t>
            </a:r>
            <a:r>
              <a:rPr lang="fr-FR" dirty="0" err="1"/>
              <a:t>law</a:t>
            </a:r>
            <a:r>
              <a:rPr lang="fr-FR" dirty="0"/>
              <a:t>/</a:t>
            </a:r>
            <a:r>
              <a:rPr lang="fr-FR" dirty="0" err="1"/>
              <a:t>policy</a:t>
            </a:r>
            <a:r>
              <a:rPr lang="fr-FR" dirty="0"/>
              <a:t> areas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57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1623</TotalTime>
  <Words>1076</Words>
  <Application>Microsoft Office PowerPoint</Application>
  <PresentationFormat>Affichage à l'écran (4:3)</PresentationFormat>
  <Paragraphs>128</Paragraphs>
  <Slides>19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EUDAIMONIA  National administrative autonomy against the background of EU law</vt:lpstr>
      <vt:lpstr>The EUDAIMONIA project</vt:lpstr>
      <vt:lpstr>The EUDAIMONIA project</vt:lpstr>
      <vt:lpstr>Context</vt:lpstr>
      <vt:lpstr>Context</vt:lpstr>
      <vt:lpstr>Context</vt:lpstr>
      <vt:lpstr>Context</vt:lpstr>
      <vt:lpstr>The EUDAIMONIA project</vt:lpstr>
      <vt:lpstr>Objectives</vt:lpstr>
      <vt:lpstr>The EUDAIMONIA project</vt:lpstr>
      <vt:lpstr>Epistemology: normative and empirical approach</vt:lpstr>
      <vt:lpstr>Interdisciplinary endeavor: promises </vt:lpstr>
      <vt:lpstr>Interdisciplinary endeavor: pitfalls</vt:lpstr>
      <vt:lpstr>ANT as a bridge</vt:lpstr>
      <vt:lpstr>Limits of ANT</vt:lpstr>
      <vt:lpstr>Way forward 1</vt:lpstr>
      <vt:lpstr>Way forward 2</vt:lpstr>
      <vt:lpstr>Foreseen Results</vt:lpstr>
      <vt:lpstr>Many thanks for your attention!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EUDAIMONIA: national administrative autonomy against the background of EU law</dc:title>
  <dc:creator>Reviewer</dc:creator>
  <cp:lastModifiedBy>Reviewer</cp:lastModifiedBy>
  <cp:revision>32</cp:revision>
  <dcterms:created xsi:type="dcterms:W3CDTF">2021-10-12T08:26:12Z</dcterms:created>
  <dcterms:modified xsi:type="dcterms:W3CDTF">2024-04-26T07:14:54Z</dcterms:modified>
</cp:coreProperties>
</file>