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65" r:id="rId5"/>
    <p:sldId id="270" r:id="rId6"/>
    <p:sldId id="266" r:id="rId7"/>
    <p:sldId id="268" r:id="rId8"/>
    <p:sldId id="267" r:id="rId9"/>
    <p:sldId id="269" r:id="rId10"/>
    <p:sldId id="260" r:id="rId11"/>
    <p:sldId id="262" r:id="rId12"/>
    <p:sldId id="261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52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53AB54-1D29-46C9-ADAB-B92B669CE660}" type="datetimeFigureOut">
              <a:rPr lang="fr-BE" smtClean="0"/>
              <a:t>26-04-24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77D867-1106-45B0-89F7-D8368E36DBF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91450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77D867-1106-45B0-89F7-D8368E36DBF6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699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77D867-1106-45B0-89F7-D8368E36DBF6}" type="slidenum">
              <a:rPr lang="fr-BE" smtClean="0"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42075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77D867-1106-45B0-89F7-D8368E36DBF6}" type="slidenum">
              <a:rPr lang="fr-BE" smtClean="0"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0061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6F3F-E254-496C-B435-690B07AB7CC2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772F3-4A44-4FE3-A4BE-38D94ECFCD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4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6F3F-E254-496C-B435-690B07AB7CC2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772F3-4A44-4FE3-A4BE-38D94ECFCD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854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6F3F-E254-496C-B435-690B07AB7CC2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772F3-4A44-4FE3-A4BE-38D94ECFCD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24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6F3F-E254-496C-B435-690B07AB7CC2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772F3-4A44-4FE3-A4BE-38D94ECFCD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467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6F3F-E254-496C-B435-690B07AB7CC2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772F3-4A44-4FE3-A4BE-38D94ECFCD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460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6F3F-E254-496C-B435-690B07AB7CC2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772F3-4A44-4FE3-A4BE-38D94ECFCD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429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6F3F-E254-496C-B435-690B07AB7CC2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772F3-4A44-4FE3-A4BE-38D94ECFCD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901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6F3F-E254-496C-B435-690B07AB7CC2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772F3-4A44-4FE3-A4BE-38D94ECFCD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701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6F3F-E254-496C-B435-690B07AB7CC2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772F3-4A44-4FE3-A4BE-38D94ECFCD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944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6F3F-E254-496C-B435-690B07AB7CC2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772F3-4A44-4FE3-A4BE-38D94ECFCD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037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6F3F-E254-496C-B435-690B07AB7CC2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772F3-4A44-4FE3-A4BE-38D94ECFCD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346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D6F3F-E254-496C-B435-690B07AB7CC2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772F3-4A44-4FE3-A4BE-38D94ECFCD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576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pieter.vancleynenbreugel@uliege.b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6408" y="2621902"/>
            <a:ext cx="7571792" cy="1189902"/>
          </a:xfrm>
        </p:spPr>
        <p:txBody>
          <a:bodyPr>
            <a:normAutofit fontScale="90000"/>
          </a:bodyPr>
          <a:lstStyle/>
          <a:p>
            <a:r>
              <a:rPr lang="fr-BE" dirty="0"/>
              <a:t>Opinion 1/19:</a:t>
            </a:r>
            <a:br>
              <a:rPr lang="fr-BE" dirty="0"/>
            </a:br>
            <a:br>
              <a:rPr lang="fr-BE" dirty="0"/>
            </a:br>
            <a:r>
              <a:rPr lang="fr-BE" dirty="0"/>
              <a:t>setting the </a:t>
            </a:r>
            <a:r>
              <a:rPr lang="fr-BE" dirty="0" err="1"/>
              <a:t>scene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999" y="4128940"/>
            <a:ext cx="7473099" cy="2234538"/>
          </a:xfrm>
        </p:spPr>
        <p:txBody>
          <a:bodyPr>
            <a:normAutofit fontScale="47500" lnSpcReduction="20000"/>
          </a:bodyPr>
          <a:lstStyle/>
          <a:p>
            <a:endParaRPr lang="fr-BE" dirty="0"/>
          </a:p>
          <a:p>
            <a:r>
              <a:rPr lang="en-GB" b="1" dirty="0">
                <a:ea typeface="Arial" charset="0"/>
                <a:cs typeface="Arial" charset="0"/>
              </a:rPr>
              <a:t>ERC EUDAIMONIA (GA</a:t>
            </a:r>
            <a:r>
              <a:rPr lang="fr-BE" b="1" dirty="0"/>
              <a:t>948473)</a:t>
            </a:r>
          </a:p>
          <a:p>
            <a:endParaRPr lang="fr-BE" b="1" dirty="0"/>
          </a:p>
          <a:p>
            <a:r>
              <a:rPr lang="fr-BE" dirty="0"/>
              <a:t>This </a:t>
            </a:r>
            <a:r>
              <a:rPr lang="fr-BE" dirty="0" err="1"/>
              <a:t>project</a:t>
            </a:r>
            <a:r>
              <a:rPr lang="fr-BE" dirty="0"/>
              <a:t> has </a:t>
            </a:r>
            <a:r>
              <a:rPr lang="fr-BE" dirty="0" err="1"/>
              <a:t>received</a:t>
            </a:r>
            <a:r>
              <a:rPr lang="fr-BE" dirty="0"/>
              <a:t> </a:t>
            </a:r>
            <a:r>
              <a:rPr lang="fr-BE" dirty="0" err="1"/>
              <a:t>funding</a:t>
            </a:r>
            <a:r>
              <a:rPr lang="fr-BE" dirty="0"/>
              <a:t> </a:t>
            </a:r>
            <a:r>
              <a:rPr lang="fr-BE" dirty="0" err="1"/>
              <a:t>from</a:t>
            </a:r>
            <a:r>
              <a:rPr lang="fr-BE" dirty="0"/>
              <a:t> the </a:t>
            </a:r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Research</a:t>
            </a:r>
            <a:r>
              <a:rPr lang="fr-BE" dirty="0"/>
              <a:t> Council (ERC) </a:t>
            </a:r>
            <a:r>
              <a:rPr lang="fr-BE" dirty="0" err="1"/>
              <a:t>under</a:t>
            </a:r>
            <a:r>
              <a:rPr lang="fr-BE" dirty="0"/>
              <a:t> the </a:t>
            </a:r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Union's</a:t>
            </a:r>
            <a:r>
              <a:rPr lang="fr-BE" dirty="0"/>
              <a:t> Horizon 2020 </a:t>
            </a:r>
            <a:r>
              <a:rPr lang="fr-BE" dirty="0" err="1"/>
              <a:t>research</a:t>
            </a:r>
            <a:r>
              <a:rPr lang="fr-BE" dirty="0"/>
              <a:t> and innovation programme (</a:t>
            </a:r>
            <a:r>
              <a:rPr lang="fr-BE" dirty="0" err="1"/>
              <a:t>grant</a:t>
            </a:r>
            <a:r>
              <a:rPr lang="fr-BE" dirty="0"/>
              <a:t> agreement n° </a:t>
            </a:r>
            <a:r>
              <a:rPr lang="fr-BE"/>
              <a:t>948473).</a:t>
            </a:r>
            <a:endParaRPr lang="fr-BE" dirty="0"/>
          </a:p>
          <a:p>
            <a:r>
              <a:rPr lang="fr-BE" dirty="0"/>
              <a:t>Prof. Dr. Pieter Van Cleynenbreugel</a:t>
            </a:r>
          </a:p>
          <a:p>
            <a:r>
              <a:rPr lang="fr-BE" dirty="0" err="1"/>
              <a:t>University</a:t>
            </a:r>
            <a:r>
              <a:rPr lang="fr-BE" dirty="0"/>
              <a:t> of Liège</a:t>
            </a:r>
          </a:p>
          <a:p>
            <a:r>
              <a:rPr lang="fr-BE" dirty="0"/>
              <a:t>Université Paris-Dauphine</a:t>
            </a:r>
          </a:p>
          <a:p>
            <a:r>
              <a:rPr lang="fr-BE" dirty="0"/>
              <a:t>PI - ERC </a:t>
            </a:r>
            <a:r>
              <a:rPr lang="fr-BE" dirty="0" err="1"/>
              <a:t>StG</a:t>
            </a:r>
            <a:r>
              <a:rPr lang="fr-BE" dirty="0"/>
              <a:t> EUDAIMONIA</a:t>
            </a:r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36B3EAD-B740-4F37-AA79-D4B0646C6C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9053" y="221736"/>
            <a:ext cx="1823893" cy="16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329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7E14D3-1AE7-4BAD-848B-197D7E014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EU accession (</a:t>
            </a:r>
            <a:r>
              <a:rPr lang="fr-BE" dirty="0" err="1"/>
              <a:t>Ib</a:t>
            </a:r>
            <a:r>
              <a:rPr lang="fr-BE" dirty="0"/>
              <a:t>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B2C6B3-94E7-4405-84F3-80338F80F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48882"/>
            <a:ext cx="7886700" cy="5449077"/>
          </a:xfrm>
        </p:spPr>
        <p:txBody>
          <a:bodyPr>
            <a:normAutofit fontScale="85000" lnSpcReduction="20000"/>
          </a:bodyPr>
          <a:lstStyle/>
          <a:p>
            <a:r>
              <a:rPr lang="fr-BE" dirty="0"/>
              <a:t>EU accession</a:t>
            </a:r>
          </a:p>
          <a:p>
            <a:pPr lvl="1"/>
            <a:r>
              <a:rPr lang="fr-BE" dirty="0"/>
              <a:t>EU </a:t>
            </a:r>
            <a:r>
              <a:rPr lang="fr-BE" dirty="0" err="1"/>
              <a:t>law</a:t>
            </a:r>
            <a:r>
              <a:rPr lang="fr-BE" dirty="0"/>
              <a:t> </a:t>
            </a:r>
            <a:r>
              <a:rPr lang="fr-BE" dirty="0" err="1"/>
              <a:t>requirements</a:t>
            </a:r>
            <a:endParaRPr lang="fr-BE" dirty="0"/>
          </a:p>
          <a:p>
            <a:pPr lvl="2"/>
            <a:r>
              <a:rPr lang="fr-BE" dirty="0" err="1"/>
              <a:t>procedure</a:t>
            </a:r>
            <a:r>
              <a:rPr lang="fr-BE" dirty="0"/>
              <a:t> of Article 218 TFEU to </a:t>
            </a:r>
            <a:r>
              <a:rPr lang="fr-BE" dirty="0" err="1"/>
              <a:t>be</a:t>
            </a:r>
            <a:r>
              <a:rPr lang="fr-BE" dirty="0"/>
              <a:t> </a:t>
            </a:r>
            <a:r>
              <a:rPr lang="fr-BE" dirty="0" err="1"/>
              <a:t>followed</a:t>
            </a:r>
            <a:endParaRPr lang="fr-BE" dirty="0"/>
          </a:p>
          <a:p>
            <a:pPr lvl="2"/>
            <a:r>
              <a:rPr lang="fr-BE" dirty="0"/>
              <a:t>substance: no EU </a:t>
            </a:r>
            <a:r>
              <a:rPr lang="fr-BE" dirty="0" err="1"/>
              <a:t>Treaty</a:t>
            </a:r>
            <a:r>
              <a:rPr lang="fr-BE" dirty="0"/>
              <a:t> basis </a:t>
            </a:r>
            <a:r>
              <a:rPr lang="fr-BE" dirty="0" err="1"/>
              <a:t>specifically</a:t>
            </a:r>
            <a:r>
              <a:rPr lang="fr-BE" dirty="0"/>
              <a:t> </a:t>
            </a:r>
            <a:r>
              <a:rPr lang="fr-BE" dirty="0" err="1"/>
              <a:t>addressing</a:t>
            </a:r>
            <a:r>
              <a:rPr lang="fr-BE" dirty="0"/>
              <a:t> ‘</a:t>
            </a:r>
            <a:r>
              <a:rPr lang="fr-BE" dirty="0" err="1"/>
              <a:t>domestic</a:t>
            </a:r>
            <a:r>
              <a:rPr lang="fr-BE" dirty="0"/>
              <a:t> violence’ or ‘violence </a:t>
            </a:r>
            <a:r>
              <a:rPr lang="fr-BE" dirty="0" err="1"/>
              <a:t>against</a:t>
            </a:r>
            <a:r>
              <a:rPr lang="fr-BE" dirty="0"/>
              <a:t> </a:t>
            </a:r>
            <a:r>
              <a:rPr lang="fr-BE" dirty="0" err="1"/>
              <a:t>women</a:t>
            </a:r>
            <a:r>
              <a:rPr lang="fr-BE" dirty="0"/>
              <a:t>’</a:t>
            </a:r>
          </a:p>
          <a:p>
            <a:pPr lvl="3"/>
            <a:endParaRPr lang="fr-BE" dirty="0"/>
          </a:p>
          <a:p>
            <a:pPr lvl="3"/>
            <a:r>
              <a:rPr lang="fr-BE" dirty="0"/>
              <a:t>Art. 3(2) TFEU  - </a:t>
            </a:r>
            <a:r>
              <a:rPr lang="fr-BE" dirty="0" err="1"/>
              <a:t>affecting</a:t>
            </a:r>
            <a:r>
              <a:rPr lang="fr-BE" dirty="0"/>
              <a:t> (</a:t>
            </a:r>
            <a:r>
              <a:rPr lang="fr-BE" dirty="0" err="1"/>
              <a:t>existing</a:t>
            </a:r>
            <a:r>
              <a:rPr lang="fr-BE" dirty="0"/>
              <a:t> (or future?)) </a:t>
            </a:r>
            <a:r>
              <a:rPr lang="fr-BE" dirty="0" err="1"/>
              <a:t>common</a:t>
            </a:r>
            <a:r>
              <a:rPr lang="fr-BE" dirty="0"/>
              <a:t> </a:t>
            </a:r>
            <a:r>
              <a:rPr lang="fr-BE" dirty="0" err="1"/>
              <a:t>rules</a:t>
            </a:r>
            <a:r>
              <a:rPr lang="fr-BE" dirty="0"/>
              <a:t> </a:t>
            </a:r>
            <a:r>
              <a:rPr lang="fr-BE" dirty="0" err="1"/>
              <a:t>established</a:t>
            </a:r>
            <a:r>
              <a:rPr lang="fr-BE" dirty="0"/>
              <a:t> at EU </a:t>
            </a:r>
            <a:r>
              <a:rPr lang="fr-BE" dirty="0" err="1"/>
              <a:t>level</a:t>
            </a:r>
            <a:r>
              <a:rPr lang="fr-BE" dirty="0"/>
              <a:t>?</a:t>
            </a:r>
          </a:p>
          <a:p>
            <a:pPr lvl="3"/>
            <a:endParaRPr lang="fr-BE" dirty="0"/>
          </a:p>
          <a:p>
            <a:pPr lvl="3"/>
            <a:r>
              <a:rPr lang="fr-BE" dirty="0"/>
              <a:t>Art. 2 and 3 TEU?</a:t>
            </a:r>
          </a:p>
          <a:p>
            <a:pPr lvl="3"/>
            <a:r>
              <a:rPr lang="fr-BE" dirty="0"/>
              <a:t>Art. 8 and 10 TFEU? [+ </a:t>
            </a:r>
            <a:r>
              <a:rPr lang="fr-BE" dirty="0" err="1"/>
              <a:t>Declaration</a:t>
            </a:r>
            <a:r>
              <a:rPr lang="fr-BE" dirty="0"/>
              <a:t> 19]</a:t>
            </a:r>
          </a:p>
          <a:p>
            <a:pPr lvl="3"/>
            <a:r>
              <a:rPr lang="fr-BE" dirty="0"/>
              <a:t>Article 21(1) and 23 Charter of Fundamental </a:t>
            </a:r>
            <a:r>
              <a:rPr lang="fr-BE" dirty="0" err="1"/>
              <a:t>rights</a:t>
            </a:r>
            <a:endParaRPr lang="fr-BE" dirty="0"/>
          </a:p>
          <a:p>
            <a:pPr lvl="3"/>
            <a:endParaRPr lang="fr-BE" dirty="0"/>
          </a:p>
          <a:p>
            <a:pPr lvl="3"/>
            <a:r>
              <a:rPr lang="fr-BE" dirty="0" err="1"/>
              <a:t>Treaty</a:t>
            </a:r>
            <a:r>
              <a:rPr lang="fr-BE" dirty="0"/>
              <a:t> </a:t>
            </a:r>
            <a:r>
              <a:rPr lang="fr-BE" dirty="0" err="1"/>
              <a:t>legal</a:t>
            </a:r>
            <a:r>
              <a:rPr lang="fr-BE" dirty="0"/>
              <a:t> bases</a:t>
            </a:r>
          </a:p>
          <a:p>
            <a:pPr lvl="4"/>
            <a:r>
              <a:rPr lang="fr-BE" dirty="0"/>
              <a:t>Art. 19 (+157) TFEU: </a:t>
            </a:r>
            <a:r>
              <a:rPr lang="fr-BE" dirty="0" err="1"/>
              <a:t>gender-based</a:t>
            </a:r>
            <a:r>
              <a:rPr lang="fr-BE" dirty="0"/>
              <a:t> discrimination; art. 157 TFEU (</a:t>
            </a:r>
            <a:r>
              <a:rPr lang="fr-BE" dirty="0" err="1"/>
              <a:t>equal</a:t>
            </a:r>
            <a:r>
              <a:rPr lang="fr-BE" dirty="0"/>
              <a:t> </a:t>
            </a:r>
            <a:r>
              <a:rPr lang="fr-BE" dirty="0" err="1"/>
              <a:t>pay</a:t>
            </a:r>
            <a:r>
              <a:rPr lang="fr-BE" dirty="0"/>
              <a:t> for </a:t>
            </a:r>
            <a:r>
              <a:rPr lang="fr-BE" dirty="0" err="1"/>
              <a:t>equal</a:t>
            </a:r>
            <a:r>
              <a:rPr lang="fr-BE" dirty="0"/>
              <a:t> </a:t>
            </a:r>
            <a:r>
              <a:rPr lang="fr-BE" dirty="0" err="1"/>
              <a:t>work</a:t>
            </a:r>
            <a:r>
              <a:rPr lang="fr-BE" dirty="0"/>
              <a:t>)? </a:t>
            </a:r>
          </a:p>
          <a:p>
            <a:pPr lvl="4"/>
            <a:r>
              <a:rPr lang="fr-BE" dirty="0"/>
              <a:t>Art. 16 TFEU – data protection?</a:t>
            </a:r>
          </a:p>
          <a:p>
            <a:pPr lvl="4"/>
            <a:r>
              <a:rPr lang="fr-BE" dirty="0"/>
              <a:t>Art. 18, 21+23, 46, 50 (and/or 114) TFEU – </a:t>
            </a:r>
            <a:r>
              <a:rPr lang="fr-BE" dirty="0" err="1"/>
              <a:t>internal</a:t>
            </a:r>
            <a:r>
              <a:rPr lang="fr-BE" dirty="0"/>
              <a:t> </a:t>
            </a:r>
            <a:r>
              <a:rPr lang="fr-BE" dirty="0" err="1"/>
              <a:t>market</a:t>
            </a:r>
            <a:r>
              <a:rPr lang="fr-BE" dirty="0"/>
              <a:t>?</a:t>
            </a:r>
          </a:p>
          <a:p>
            <a:pPr lvl="4"/>
            <a:r>
              <a:rPr lang="fr-BE" dirty="0"/>
              <a:t>[Article 168 TFEU – public </a:t>
            </a:r>
            <a:r>
              <a:rPr lang="fr-BE" dirty="0" err="1"/>
              <a:t>health</a:t>
            </a:r>
            <a:r>
              <a:rPr lang="fr-BE" dirty="0"/>
              <a:t>?]</a:t>
            </a:r>
          </a:p>
          <a:p>
            <a:pPr lvl="4"/>
            <a:r>
              <a:rPr lang="fr-BE" dirty="0"/>
              <a:t>Art. 336 TFEU – staff </a:t>
            </a:r>
            <a:r>
              <a:rPr lang="fr-BE" dirty="0" err="1"/>
              <a:t>regulations</a:t>
            </a:r>
            <a:r>
              <a:rPr lang="fr-BE" dirty="0"/>
              <a:t>?</a:t>
            </a:r>
          </a:p>
          <a:p>
            <a:pPr lvl="4"/>
            <a:r>
              <a:rPr lang="fr-BE" dirty="0"/>
              <a:t>EU </a:t>
            </a:r>
            <a:r>
              <a:rPr lang="fr-BE" dirty="0" err="1"/>
              <a:t>also</a:t>
            </a:r>
            <a:r>
              <a:rPr lang="fr-BE" dirty="0"/>
              <a:t> has </a:t>
            </a:r>
            <a:r>
              <a:rPr lang="fr-BE" dirty="0" err="1"/>
              <a:t>competences</a:t>
            </a:r>
            <a:r>
              <a:rPr lang="fr-BE" dirty="0"/>
              <a:t> in </a:t>
            </a:r>
            <a:r>
              <a:rPr lang="fr-BE" dirty="0" err="1"/>
              <a:t>criminal</a:t>
            </a:r>
            <a:r>
              <a:rPr lang="fr-BE" dirty="0"/>
              <a:t> </a:t>
            </a:r>
            <a:r>
              <a:rPr lang="fr-BE" dirty="0" err="1"/>
              <a:t>law</a:t>
            </a:r>
            <a:r>
              <a:rPr lang="fr-BE" dirty="0"/>
              <a:t> (art. 82(2) – 84 TFEU) and migration/</a:t>
            </a:r>
            <a:r>
              <a:rPr lang="fr-BE" dirty="0" err="1"/>
              <a:t>asylum</a:t>
            </a:r>
            <a:r>
              <a:rPr lang="fr-BE" dirty="0"/>
              <a:t> </a:t>
            </a:r>
            <a:r>
              <a:rPr lang="fr-BE" dirty="0" err="1"/>
              <a:t>law</a:t>
            </a:r>
            <a:r>
              <a:rPr lang="fr-BE" dirty="0"/>
              <a:t> (art. 78(2) TFEU), in </a:t>
            </a:r>
            <a:r>
              <a:rPr lang="fr-BE" dirty="0" err="1"/>
              <a:t>which</a:t>
            </a:r>
            <a:r>
              <a:rPr lang="fr-BE" dirty="0"/>
              <a:t> Istanbul Convention </a:t>
            </a:r>
            <a:r>
              <a:rPr lang="fr-BE" dirty="0" err="1"/>
              <a:t>principles</a:t>
            </a:r>
            <a:r>
              <a:rPr lang="fr-BE" dirty="0"/>
              <a:t> </a:t>
            </a:r>
            <a:r>
              <a:rPr lang="fr-BE" dirty="0" err="1"/>
              <a:t>need</a:t>
            </a:r>
            <a:r>
              <a:rPr lang="fr-BE" dirty="0"/>
              <a:t> to </a:t>
            </a:r>
            <a:r>
              <a:rPr lang="fr-BE" dirty="0" err="1"/>
              <a:t>be</a:t>
            </a:r>
            <a:r>
              <a:rPr lang="fr-BE" dirty="0"/>
              <a:t> </a:t>
            </a:r>
            <a:r>
              <a:rPr lang="fr-BE" dirty="0" err="1"/>
              <a:t>embedded</a:t>
            </a:r>
            <a:endParaRPr lang="fr-BE" dirty="0"/>
          </a:p>
          <a:p>
            <a:pPr lvl="5"/>
            <a:r>
              <a:rPr lang="fr-BE" dirty="0" err="1"/>
              <a:t>Joining</a:t>
            </a:r>
            <a:r>
              <a:rPr lang="fr-BE" dirty="0"/>
              <a:t> convention in </a:t>
            </a:r>
            <a:r>
              <a:rPr lang="fr-BE" dirty="0" err="1"/>
              <a:t>parallel</a:t>
            </a:r>
            <a:r>
              <a:rPr lang="fr-BE" dirty="0"/>
              <a:t> </a:t>
            </a:r>
            <a:r>
              <a:rPr lang="fr-BE" dirty="0" err="1"/>
              <a:t>with</a:t>
            </a:r>
            <a:r>
              <a:rPr lang="fr-BE" dirty="0"/>
              <a:t> </a:t>
            </a:r>
            <a:r>
              <a:rPr lang="fr-BE" dirty="0" err="1"/>
              <a:t>Member</a:t>
            </a:r>
            <a:r>
              <a:rPr lang="fr-BE" dirty="0"/>
              <a:t> States</a:t>
            </a:r>
          </a:p>
        </p:txBody>
      </p:sp>
    </p:spTree>
    <p:extLst>
      <p:ext uri="{BB962C8B-B14F-4D97-AF65-F5344CB8AC3E}">
        <p14:creationId xmlns:p14="http://schemas.microsoft.com/office/powerpoint/2010/main" val="3363999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7E14D3-1AE7-4BAD-848B-197D7E014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EU accession (II)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B2C6B3-94E7-4405-84F3-80338F80F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BE" dirty="0"/>
              <a:t>EU </a:t>
            </a:r>
            <a:r>
              <a:rPr lang="fr-BE" dirty="0" err="1"/>
              <a:t>institutional</a:t>
            </a:r>
            <a:r>
              <a:rPr lang="fr-BE" dirty="0"/>
              <a:t> balance challenges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Commission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Council</a:t>
            </a:r>
          </a:p>
          <a:p>
            <a:pPr lvl="2"/>
            <a:r>
              <a:rPr lang="fr-BE" dirty="0" err="1"/>
              <a:t>waiting</a:t>
            </a:r>
            <a:r>
              <a:rPr lang="fr-BE" dirty="0"/>
              <a:t> for </a:t>
            </a:r>
            <a:r>
              <a:rPr lang="fr-BE" dirty="0" err="1"/>
              <a:t>common</a:t>
            </a:r>
            <a:r>
              <a:rPr lang="fr-BE" dirty="0"/>
              <a:t> accord </a:t>
            </a:r>
            <a:r>
              <a:rPr lang="fr-BE" dirty="0" err="1"/>
              <a:t>between</a:t>
            </a:r>
            <a:r>
              <a:rPr lang="fr-BE" dirty="0"/>
              <a:t> MS </a:t>
            </a:r>
            <a:r>
              <a:rPr lang="fr-BE" dirty="0" err="1"/>
              <a:t>within</a:t>
            </a:r>
            <a:r>
              <a:rPr lang="fr-BE" dirty="0"/>
              <a:t> </a:t>
            </a:r>
            <a:r>
              <a:rPr lang="fr-BE" dirty="0" err="1"/>
              <a:t>framework</a:t>
            </a:r>
            <a:r>
              <a:rPr lang="fr-BE" dirty="0"/>
              <a:t> of Art. 218 TFEU</a:t>
            </a:r>
          </a:p>
          <a:p>
            <a:pPr lvl="2"/>
            <a:r>
              <a:rPr lang="fr-BE" dirty="0" err="1"/>
              <a:t>complementary</a:t>
            </a:r>
            <a:r>
              <a:rPr lang="fr-BE" dirty="0"/>
              <a:t> to MS accession</a:t>
            </a:r>
          </a:p>
          <a:p>
            <a:pPr lvl="2"/>
            <a:endParaRPr lang="fr-BE" dirty="0"/>
          </a:p>
          <a:p>
            <a:pPr lvl="1"/>
            <a:endParaRPr lang="fr-BE" dirty="0"/>
          </a:p>
          <a:p>
            <a:pPr lvl="1"/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Parliament</a:t>
            </a:r>
            <a:endParaRPr lang="fr-BE" dirty="0"/>
          </a:p>
          <a:p>
            <a:pPr lvl="2"/>
            <a:r>
              <a:rPr lang="fr-BE" dirty="0" err="1"/>
              <a:t>why</a:t>
            </a:r>
            <a:r>
              <a:rPr lang="fr-BE" dirty="0"/>
              <a:t> </a:t>
            </a:r>
            <a:r>
              <a:rPr lang="fr-BE" dirty="0" err="1"/>
              <a:t>wait</a:t>
            </a:r>
            <a:r>
              <a:rPr lang="fr-BE" dirty="0"/>
              <a:t>? – confirmation of EU </a:t>
            </a:r>
            <a:r>
              <a:rPr lang="fr-BE" dirty="0" err="1"/>
              <a:t>fundamental</a:t>
            </a:r>
            <a:r>
              <a:rPr lang="fr-BE" dirty="0"/>
              <a:t> values</a:t>
            </a:r>
          </a:p>
          <a:p>
            <a:pPr lvl="2"/>
            <a:r>
              <a:rPr lang="fr-BE" dirty="0"/>
              <a:t>in </a:t>
            </a:r>
            <a:r>
              <a:rPr lang="fr-BE" dirty="0" err="1"/>
              <a:t>favour</a:t>
            </a:r>
            <a:r>
              <a:rPr lang="fr-BE" dirty="0"/>
              <a:t> of </a:t>
            </a:r>
            <a:r>
              <a:rPr lang="fr-BE" dirty="0" err="1"/>
              <a:t>broad</a:t>
            </a:r>
            <a:r>
              <a:rPr lang="fr-BE" dirty="0"/>
              <a:t> accession</a:t>
            </a:r>
          </a:p>
          <a:p>
            <a:pPr lvl="2"/>
            <a:r>
              <a:rPr lang="fr-BE" dirty="0"/>
              <a:t>conclusion as </a:t>
            </a:r>
            <a:r>
              <a:rPr lang="fr-BE" dirty="0" err="1"/>
              <a:t>political</a:t>
            </a:r>
            <a:r>
              <a:rPr lang="fr-BE" dirty="0"/>
              <a:t> </a:t>
            </a:r>
            <a:r>
              <a:rPr lang="fr-BE" dirty="0" err="1"/>
              <a:t>statement</a:t>
            </a:r>
            <a:endParaRPr lang="fr-BE" dirty="0"/>
          </a:p>
          <a:p>
            <a:pPr lvl="2"/>
            <a:endParaRPr lang="fr-BE" dirty="0"/>
          </a:p>
          <a:p>
            <a:pPr lvl="2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428071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7E14D3-1AE7-4BAD-848B-197D7E014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EU accession (III)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B2C6B3-94E7-4405-84F3-80338F80F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/>
              <a:t>EU-MS </a:t>
            </a:r>
            <a:r>
              <a:rPr lang="fr-BE" dirty="0" err="1"/>
              <a:t>competence</a:t>
            </a:r>
            <a:r>
              <a:rPr lang="fr-BE" dirty="0"/>
              <a:t> challenges</a:t>
            </a:r>
          </a:p>
          <a:p>
            <a:endParaRPr lang="fr-BE" dirty="0"/>
          </a:p>
          <a:p>
            <a:pPr lvl="1"/>
            <a:r>
              <a:rPr lang="fr-BE" dirty="0"/>
              <a:t>Broad accession? – </a:t>
            </a:r>
            <a:r>
              <a:rPr lang="fr-BE" dirty="0" err="1"/>
              <a:t>general</a:t>
            </a:r>
            <a:r>
              <a:rPr lang="fr-BE" dirty="0"/>
              <a:t> </a:t>
            </a:r>
            <a:r>
              <a:rPr lang="fr-BE" dirty="0" err="1"/>
              <a:t>legal</a:t>
            </a:r>
            <a:r>
              <a:rPr lang="fr-BE" dirty="0"/>
              <a:t> bases</a:t>
            </a:r>
          </a:p>
          <a:p>
            <a:pPr marL="457200" lvl="1" indent="0">
              <a:buNone/>
            </a:pPr>
            <a:endParaRPr lang="fr-BE" dirty="0"/>
          </a:p>
          <a:p>
            <a:pPr lvl="1"/>
            <a:r>
              <a:rPr lang="fr-BE" dirty="0"/>
              <a:t>Narrow accession? – focus on (</a:t>
            </a:r>
            <a:r>
              <a:rPr lang="fr-BE" dirty="0" err="1"/>
              <a:t>some</a:t>
            </a:r>
            <a:r>
              <a:rPr lang="fr-BE" dirty="0"/>
              <a:t>?) </a:t>
            </a:r>
            <a:r>
              <a:rPr lang="fr-BE" dirty="0" err="1"/>
              <a:t>existing</a:t>
            </a:r>
            <a:r>
              <a:rPr lang="fr-BE" dirty="0"/>
              <a:t> </a:t>
            </a:r>
            <a:r>
              <a:rPr lang="fr-BE" dirty="0" err="1"/>
              <a:t>competences</a:t>
            </a:r>
            <a:endParaRPr lang="fr-BE" dirty="0"/>
          </a:p>
          <a:p>
            <a:pPr lvl="1"/>
            <a:endParaRPr lang="fr-BE" dirty="0"/>
          </a:p>
          <a:p>
            <a:pPr lvl="1"/>
            <a:r>
              <a:rPr lang="fr-BE" dirty="0" err="1"/>
              <a:t>Particular</a:t>
            </a:r>
            <a:r>
              <a:rPr lang="fr-BE" dirty="0"/>
              <a:t> positions of Ireland and </a:t>
            </a:r>
            <a:r>
              <a:rPr lang="fr-BE" dirty="0" err="1"/>
              <a:t>Denmark</a:t>
            </a:r>
            <a:endParaRPr lang="fr-BE" dirty="0"/>
          </a:p>
          <a:p>
            <a:pPr lvl="1"/>
            <a:endParaRPr lang="fr-BE" dirty="0"/>
          </a:p>
          <a:p>
            <a:pPr lvl="1"/>
            <a:r>
              <a:rPr lang="fr-BE" dirty="0" err="1"/>
              <a:t>Constitutional</a:t>
            </a:r>
            <a:r>
              <a:rPr lang="fr-BE" dirty="0"/>
              <a:t> room for </a:t>
            </a:r>
            <a:r>
              <a:rPr lang="fr-BE" dirty="0" err="1"/>
              <a:t>internal</a:t>
            </a:r>
            <a:r>
              <a:rPr lang="fr-BE" dirty="0"/>
              <a:t> EU initiatives in anticipation of ratification?</a:t>
            </a:r>
          </a:p>
          <a:p>
            <a:pPr lvl="2"/>
            <a:r>
              <a:rPr lang="fr-BE" dirty="0"/>
              <a:t>Art. 19 TFEU?</a:t>
            </a:r>
          </a:p>
        </p:txBody>
      </p:sp>
    </p:spTree>
    <p:extLst>
      <p:ext uri="{BB962C8B-B14F-4D97-AF65-F5344CB8AC3E}">
        <p14:creationId xmlns:p14="http://schemas.microsoft.com/office/powerpoint/2010/main" val="4784782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542A96-0071-436D-9209-FC81C4D9A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Opinion 1/19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6B6790-4EE2-4ECA-B211-5E9AA0C8F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 fontScale="85000" lnSpcReduction="20000"/>
          </a:bodyPr>
          <a:lstStyle/>
          <a:p>
            <a:endParaRPr lang="fr-BE" dirty="0"/>
          </a:p>
          <a:p>
            <a:r>
              <a:rPr lang="fr-BE" dirty="0"/>
              <a:t>Court of Justice, 6 </a:t>
            </a:r>
            <a:r>
              <a:rPr lang="fr-BE" dirty="0" err="1"/>
              <a:t>October</a:t>
            </a:r>
            <a:r>
              <a:rPr lang="fr-BE" dirty="0"/>
              <a:t> 2021 Opinion</a:t>
            </a:r>
          </a:p>
          <a:p>
            <a:pPr lvl="1"/>
            <a:r>
              <a:rPr lang="fr-BE" dirty="0" err="1"/>
              <a:t>Addresses</a:t>
            </a:r>
            <a:r>
              <a:rPr lang="fr-BE" dirty="0"/>
              <a:t> </a:t>
            </a:r>
            <a:r>
              <a:rPr lang="fr-BE" dirty="0" err="1"/>
              <a:t>competence</a:t>
            </a:r>
            <a:r>
              <a:rPr lang="fr-BE" dirty="0"/>
              <a:t> division and </a:t>
            </a:r>
            <a:r>
              <a:rPr lang="fr-BE" dirty="0" err="1"/>
              <a:t>institutional</a:t>
            </a:r>
            <a:r>
              <a:rPr lang="fr-BE" dirty="0"/>
              <a:t> balance issues in EU </a:t>
            </a:r>
            <a:r>
              <a:rPr lang="fr-BE" dirty="0" err="1"/>
              <a:t>law</a:t>
            </a:r>
            <a:endParaRPr lang="fr-BE" dirty="0"/>
          </a:p>
          <a:p>
            <a:pPr lvl="2"/>
            <a:r>
              <a:rPr lang="fr-BE" dirty="0" err="1"/>
              <a:t>Waiting</a:t>
            </a:r>
            <a:r>
              <a:rPr lang="fr-BE" dirty="0"/>
              <a:t> for ‘</a:t>
            </a:r>
            <a:r>
              <a:rPr lang="fr-BE" dirty="0" err="1"/>
              <a:t>common</a:t>
            </a:r>
            <a:r>
              <a:rPr lang="fr-BE" dirty="0"/>
              <a:t> accord’ can </a:t>
            </a:r>
            <a:r>
              <a:rPr lang="fr-BE" dirty="0" err="1"/>
              <a:t>be</a:t>
            </a:r>
            <a:r>
              <a:rPr lang="fr-BE" dirty="0"/>
              <a:t> </a:t>
            </a:r>
            <a:r>
              <a:rPr lang="fr-BE" dirty="0" err="1"/>
              <a:t>accepted</a:t>
            </a:r>
            <a:r>
              <a:rPr lang="fr-BE" dirty="0"/>
              <a:t> as long as </a:t>
            </a:r>
            <a:r>
              <a:rPr lang="fr-BE" dirty="0" err="1"/>
              <a:t>procedure</a:t>
            </a:r>
            <a:r>
              <a:rPr lang="fr-BE" dirty="0"/>
              <a:t> </a:t>
            </a:r>
            <a:r>
              <a:rPr lang="fr-BE" dirty="0" err="1"/>
              <a:t>is</a:t>
            </a:r>
            <a:r>
              <a:rPr lang="fr-BE" dirty="0"/>
              <a:t> not </a:t>
            </a:r>
            <a:r>
              <a:rPr lang="fr-BE" dirty="0" err="1"/>
              <a:t>altered</a:t>
            </a:r>
            <a:endParaRPr lang="fr-BE" dirty="0"/>
          </a:p>
          <a:p>
            <a:pPr lvl="2"/>
            <a:r>
              <a:rPr lang="fr-BE" dirty="0" err="1"/>
              <a:t>Two</a:t>
            </a:r>
            <a:r>
              <a:rPr lang="fr-BE" dirty="0"/>
              <a:t> </a:t>
            </a:r>
            <a:r>
              <a:rPr lang="fr-BE" dirty="0" err="1"/>
              <a:t>decisions</a:t>
            </a:r>
            <a:r>
              <a:rPr lang="fr-BE" dirty="0"/>
              <a:t> in light of </a:t>
            </a:r>
            <a:r>
              <a:rPr lang="fr-BE" dirty="0" err="1"/>
              <a:t>specific</a:t>
            </a:r>
            <a:r>
              <a:rPr lang="fr-BE" dirty="0"/>
              <a:t> positions of Ireland and </a:t>
            </a:r>
            <a:r>
              <a:rPr lang="fr-BE" dirty="0" err="1"/>
              <a:t>Denmark</a:t>
            </a:r>
            <a:endParaRPr lang="fr-BE" dirty="0"/>
          </a:p>
          <a:p>
            <a:pPr lvl="2"/>
            <a:r>
              <a:rPr lang="fr-BE" dirty="0"/>
              <a:t>Legal bases: 78, 82(2), 84 and 336 TFEU</a:t>
            </a:r>
          </a:p>
          <a:p>
            <a:pPr marL="0" indent="0">
              <a:buNone/>
            </a:pPr>
            <a:endParaRPr lang="fr-BE" dirty="0"/>
          </a:p>
          <a:p>
            <a:r>
              <a:rPr lang="fr-BE" dirty="0" err="1"/>
              <a:t>Finding</a:t>
            </a:r>
            <a:r>
              <a:rPr lang="fr-BE" dirty="0"/>
              <a:t> a </a:t>
            </a:r>
            <a:r>
              <a:rPr lang="fr-BE" dirty="0" err="1"/>
              <a:t>workable</a:t>
            </a:r>
            <a:r>
              <a:rPr lang="fr-BE" dirty="0"/>
              <a:t> (?) balance </a:t>
            </a:r>
            <a:r>
              <a:rPr lang="fr-BE" dirty="0" err="1"/>
              <a:t>between</a:t>
            </a:r>
            <a:r>
              <a:rPr lang="fr-BE" dirty="0"/>
              <a:t> </a:t>
            </a:r>
          </a:p>
          <a:p>
            <a:pPr lvl="1"/>
            <a:r>
              <a:rPr lang="fr-BE" dirty="0"/>
              <a:t>EU </a:t>
            </a:r>
            <a:r>
              <a:rPr lang="fr-BE" dirty="0" err="1"/>
              <a:t>constitutional</a:t>
            </a:r>
            <a:r>
              <a:rPr lang="fr-BE" dirty="0"/>
              <a:t> </a:t>
            </a:r>
            <a:r>
              <a:rPr lang="fr-BE" dirty="0" err="1"/>
              <a:t>law</a:t>
            </a:r>
            <a:r>
              <a:rPr lang="fr-BE" dirty="0"/>
              <a:t> and values</a:t>
            </a:r>
          </a:p>
          <a:p>
            <a:pPr marL="457200" lvl="1" indent="0">
              <a:buNone/>
            </a:pPr>
            <a:r>
              <a:rPr lang="fr-BE" dirty="0"/>
              <a:t>and </a:t>
            </a:r>
          </a:p>
          <a:p>
            <a:pPr lvl="1"/>
            <a:r>
              <a:rPr lang="fr-BE" dirty="0"/>
              <a:t>national (</a:t>
            </a:r>
            <a:r>
              <a:rPr lang="fr-BE" dirty="0" err="1"/>
              <a:t>constitutional</a:t>
            </a:r>
            <a:r>
              <a:rPr lang="fr-BE" dirty="0"/>
              <a:t>) </a:t>
            </a:r>
            <a:r>
              <a:rPr lang="fr-BE" dirty="0" err="1"/>
              <a:t>autonomy</a:t>
            </a:r>
            <a:r>
              <a:rPr lang="fr-BE" dirty="0"/>
              <a:t>/</a:t>
            </a:r>
            <a:r>
              <a:rPr lang="fr-BE" dirty="0" err="1"/>
              <a:t>identity</a:t>
            </a:r>
            <a:endParaRPr lang="fr-BE" dirty="0"/>
          </a:p>
          <a:p>
            <a:pPr marL="457200" lvl="1" indent="0">
              <a:buNone/>
            </a:pPr>
            <a:endParaRPr lang="fr-BE" dirty="0"/>
          </a:p>
          <a:p>
            <a:r>
              <a:rPr lang="fr-BE" dirty="0"/>
              <a:t>Important </a:t>
            </a:r>
            <a:r>
              <a:rPr lang="fr-BE" dirty="0" err="1"/>
              <a:t>sub</a:t>
            </a:r>
            <a:r>
              <a:rPr lang="fr-BE" dirty="0"/>
              <a:t>-questions on the </a:t>
            </a:r>
            <a:r>
              <a:rPr lang="fr-BE" dirty="0" err="1"/>
              <a:t>very</a:t>
            </a:r>
            <a:r>
              <a:rPr lang="fr-BE" dirty="0"/>
              <a:t> nature of the </a:t>
            </a:r>
            <a:r>
              <a:rPr lang="fr-BE" dirty="0" err="1"/>
              <a:t>European</a:t>
            </a:r>
            <a:r>
              <a:rPr lang="fr-BE" dirty="0"/>
              <a:t> Union</a:t>
            </a:r>
          </a:p>
        </p:txBody>
      </p:sp>
    </p:spTree>
    <p:extLst>
      <p:ext uri="{BB962C8B-B14F-4D97-AF65-F5344CB8AC3E}">
        <p14:creationId xmlns:p14="http://schemas.microsoft.com/office/powerpoint/2010/main" val="33155183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F37A38B1-F0E9-44A3-AD02-F218F135DA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err="1"/>
              <a:t>Thank</a:t>
            </a:r>
            <a:r>
              <a:rPr lang="fr-BE" dirty="0"/>
              <a:t> </a:t>
            </a:r>
            <a:r>
              <a:rPr lang="fr-BE" dirty="0" err="1"/>
              <a:t>you</a:t>
            </a:r>
            <a:r>
              <a:rPr lang="fr-BE" dirty="0"/>
              <a:t> for </a:t>
            </a:r>
            <a:r>
              <a:rPr lang="fr-BE" dirty="0" err="1"/>
              <a:t>your</a:t>
            </a:r>
            <a:r>
              <a:rPr lang="fr-BE" dirty="0"/>
              <a:t> attention!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B4040F92-8C10-42B6-B67F-99A8AAC53D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 dirty="0"/>
          </a:p>
          <a:p>
            <a:endParaRPr lang="fr-BE" dirty="0"/>
          </a:p>
          <a:p>
            <a:r>
              <a:rPr lang="fr-BE" dirty="0">
                <a:hlinkClick r:id="rId2"/>
              </a:rPr>
              <a:t>pieter.vancleynenbreugel@uliege.be</a:t>
            </a:r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514031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CDD3A0-F780-49A2-9B2A-CE39005F0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/>
              <a:t>Overview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39BFC9-0B4B-4FB1-B28A-156D2805B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>
                <a:solidFill>
                  <a:srgbClr val="FF0000"/>
                </a:solidFill>
              </a:rPr>
              <a:t>The Istanbul Convention</a:t>
            </a:r>
          </a:p>
          <a:p>
            <a:endParaRPr lang="fr-BE" dirty="0"/>
          </a:p>
          <a:p>
            <a:r>
              <a:rPr lang="fr-BE" dirty="0"/>
              <a:t>National </a:t>
            </a:r>
            <a:r>
              <a:rPr lang="fr-BE" dirty="0" err="1"/>
              <a:t>constitutional</a:t>
            </a:r>
            <a:r>
              <a:rPr lang="fr-BE" dirty="0"/>
              <a:t> </a:t>
            </a:r>
            <a:r>
              <a:rPr lang="fr-BE" dirty="0" err="1"/>
              <a:t>autonomy</a:t>
            </a:r>
            <a:r>
              <a:rPr lang="fr-BE" dirty="0"/>
              <a:t>/</a:t>
            </a:r>
            <a:r>
              <a:rPr lang="fr-BE" dirty="0" err="1"/>
              <a:t>identity</a:t>
            </a:r>
            <a:r>
              <a:rPr lang="fr-BE" dirty="0"/>
              <a:t> at </a:t>
            </a:r>
            <a:r>
              <a:rPr lang="fr-BE" dirty="0" err="1"/>
              <a:t>risk</a:t>
            </a:r>
            <a:r>
              <a:rPr lang="fr-BE" dirty="0"/>
              <a:t>?</a:t>
            </a:r>
          </a:p>
          <a:p>
            <a:endParaRPr lang="fr-BE" dirty="0"/>
          </a:p>
          <a:p>
            <a:r>
              <a:rPr lang="fr-BE" dirty="0"/>
              <a:t>EU accession to the Istanbul Convention</a:t>
            </a:r>
          </a:p>
          <a:p>
            <a:pPr lvl="2"/>
            <a:r>
              <a:rPr lang="fr-BE" dirty="0"/>
              <a:t>EU accession – mixed agreement</a:t>
            </a:r>
          </a:p>
          <a:p>
            <a:pPr lvl="2"/>
            <a:r>
              <a:rPr lang="fr-BE" dirty="0"/>
              <a:t>EU </a:t>
            </a:r>
            <a:r>
              <a:rPr lang="fr-BE" dirty="0" err="1"/>
              <a:t>institutional</a:t>
            </a:r>
            <a:r>
              <a:rPr lang="fr-BE" dirty="0"/>
              <a:t> balance challenges</a:t>
            </a:r>
          </a:p>
          <a:p>
            <a:pPr lvl="2"/>
            <a:r>
              <a:rPr lang="fr-BE" dirty="0"/>
              <a:t>EU-MS </a:t>
            </a:r>
            <a:r>
              <a:rPr lang="fr-BE" dirty="0" err="1"/>
              <a:t>competence</a:t>
            </a:r>
            <a:r>
              <a:rPr lang="fr-BE" dirty="0"/>
              <a:t> challenges</a:t>
            </a:r>
          </a:p>
        </p:txBody>
      </p:sp>
    </p:spTree>
    <p:extLst>
      <p:ext uri="{BB962C8B-B14F-4D97-AF65-F5344CB8AC3E}">
        <p14:creationId xmlns:p14="http://schemas.microsoft.com/office/powerpoint/2010/main" val="1152605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085D61-3FDE-4388-A3EE-CC266349B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The Istanbul Convention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99C1A4B5-2C8D-4C25-A757-01D52EF0E0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6612" y="2068497"/>
            <a:ext cx="4990775" cy="3327183"/>
          </a:xfr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99E2EA35-5DFC-40B3-80D4-9F4F101BDC34}"/>
              </a:ext>
            </a:extLst>
          </p:cNvPr>
          <p:cNvSpPr txBox="1"/>
          <p:nvPr/>
        </p:nvSpPr>
        <p:spPr>
          <a:xfrm>
            <a:off x="4332304" y="5395680"/>
            <a:ext cx="34978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400" dirty="0"/>
              <a:t>© Aris </a:t>
            </a:r>
            <a:r>
              <a:rPr lang="fr-BE" sz="1400" dirty="0" err="1"/>
              <a:t>Oikonomou</a:t>
            </a:r>
            <a:r>
              <a:rPr lang="fr-BE" sz="1400" dirty="0"/>
              <a:t>/AFP via Getty Images </a:t>
            </a:r>
          </a:p>
        </p:txBody>
      </p:sp>
    </p:spTree>
    <p:extLst>
      <p:ext uri="{BB962C8B-B14F-4D97-AF65-F5344CB8AC3E}">
        <p14:creationId xmlns:p14="http://schemas.microsoft.com/office/powerpoint/2010/main" val="38322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261464-EF65-41FE-9185-22AB20783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The Istanbul Convention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F2BBE6-EE91-46BE-A9D0-F69709E7A7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5"/>
          </a:xfrm>
        </p:spPr>
        <p:txBody>
          <a:bodyPr>
            <a:normAutofit fontScale="70000" lnSpcReduction="20000"/>
          </a:bodyPr>
          <a:lstStyle/>
          <a:p>
            <a:r>
              <a:rPr lang="fr-BE" dirty="0" err="1"/>
              <a:t>Chapter</a:t>
            </a:r>
            <a:r>
              <a:rPr lang="fr-BE" dirty="0"/>
              <a:t> I: </a:t>
            </a:r>
            <a:r>
              <a:rPr lang="fr-BE" dirty="0" err="1"/>
              <a:t>definitions</a:t>
            </a:r>
            <a:r>
              <a:rPr lang="fr-BE" dirty="0"/>
              <a:t>, scope, </a:t>
            </a:r>
            <a:r>
              <a:rPr lang="fr-BE" dirty="0" err="1"/>
              <a:t>fundamental</a:t>
            </a:r>
            <a:r>
              <a:rPr lang="fr-BE" dirty="0"/>
              <a:t> </a:t>
            </a:r>
            <a:r>
              <a:rPr lang="fr-BE" dirty="0" err="1"/>
              <a:t>rights</a:t>
            </a:r>
            <a:endParaRPr lang="fr-BE" dirty="0"/>
          </a:p>
          <a:p>
            <a:r>
              <a:rPr lang="fr-BE" dirty="0" err="1"/>
              <a:t>Chapter</a:t>
            </a:r>
            <a:r>
              <a:rPr lang="fr-BE" dirty="0"/>
              <a:t> II: </a:t>
            </a:r>
            <a:r>
              <a:rPr lang="fr-BE" dirty="0" err="1"/>
              <a:t>integrated</a:t>
            </a:r>
            <a:r>
              <a:rPr lang="fr-BE" dirty="0"/>
              <a:t> </a:t>
            </a:r>
            <a:r>
              <a:rPr lang="fr-BE" dirty="0" err="1"/>
              <a:t>policies</a:t>
            </a:r>
            <a:r>
              <a:rPr lang="fr-BE" dirty="0"/>
              <a:t> and data collection</a:t>
            </a:r>
          </a:p>
          <a:p>
            <a:r>
              <a:rPr lang="fr-BE" dirty="0" err="1"/>
              <a:t>Chapter</a:t>
            </a:r>
            <a:r>
              <a:rPr lang="fr-BE" dirty="0"/>
              <a:t> III: </a:t>
            </a:r>
            <a:r>
              <a:rPr lang="fr-BE" dirty="0" err="1"/>
              <a:t>prevention</a:t>
            </a:r>
            <a:r>
              <a:rPr lang="fr-BE" dirty="0"/>
              <a:t>, </a:t>
            </a:r>
            <a:r>
              <a:rPr lang="fr-BE" dirty="0" err="1"/>
              <a:t>including</a:t>
            </a:r>
            <a:r>
              <a:rPr lang="fr-BE" dirty="0"/>
              <a:t> </a:t>
            </a:r>
            <a:r>
              <a:rPr lang="fr-BE" dirty="0" err="1"/>
              <a:t>education</a:t>
            </a:r>
            <a:endParaRPr lang="fr-BE" dirty="0"/>
          </a:p>
          <a:p>
            <a:r>
              <a:rPr lang="fr-BE" dirty="0" err="1"/>
              <a:t>Chapter</a:t>
            </a:r>
            <a:r>
              <a:rPr lang="fr-BE" dirty="0"/>
              <a:t> IV: protection and support, </a:t>
            </a:r>
            <a:r>
              <a:rPr lang="fr-BE" dirty="0" err="1"/>
              <a:t>including</a:t>
            </a:r>
            <a:r>
              <a:rPr lang="fr-BE" dirty="0"/>
              <a:t> </a:t>
            </a:r>
            <a:r>
              <a:rPr lang="fr-BE" dirty="0" err="1"/>
              <a:t>shelters</a:t>
            </a:r>
            <a:endParaRPr lang="fr-BE" dirty="0"/>
          </a:p>
          <a:p>
            <a:r>
              <a:rPr lang="fr-BE" dirty="0" err="1"/>
              <a:t>Chapter</a:t>
            </a:r>
            <a:r>
              <a:rPr lang="fr-BE" dirty="0"/>
              <a:t> V: substantive </a:t>
            </a:r>
            <a:r>
              <a:rPr lang="fr-BE" dirty="0" err="1"/>
              <a:t>law</a:t>
            </a:r>
            <a:r>
              <a:rPr lang="fr-BE" dirty="0"/>
              <a:t> (civil </a:t>
            </a:r>
            <a:r>
              <a:rPr lang="fr-BE" dirty="0" err="1"/>
              <a:t>remedies</a:t>
            </a:r>
            <a:r>
              <a:rPr lang="fr-BE" dirty="0"/>
              <a:t> and </a:t>
            </a:r>
            <a:r>
              <a:rPr lang="fr-BE" dirty="0" err="1"/>
              <a:t>criminalising</a:t>
            </a:r>
            <a:r>
              <a:rPr lang="fr-BE" dirty="0"/>
              <a:t> </a:t>
            </a:r>
            <a:r>
              <a:rPr lang="fr-BE" dirty="0" err="1"/>
              <a:t>forced</a:t>
            </a:r>
            <a:r>
              <a:rPr lang="fr-BE" dirty="0"/>
              <a:t> </a:t>
            </a:r>
            <a:r>
              <a:rPr lang="fr-BE" dirty="0" err="1"/>
              <a:t>marriages</a:t>
            </a:r>
            <a:r>
              <a:rPr lang="fr-BE" dirty="0"/>
              <a:t>, </a:t>
            </a:r>
            <a:r>
              <a:rPr lang="fr-BE" dirty="0" err="1"/>
              <a:t>sexual</a:t>
            </a:r>
            <a:r>
              <a:rPr lang="fr-BE" dirty="0"/>
              <a:t> violence et al.)</a:t>
            </a:r>
          </a:p>
          <a:p>
            <a:r>
              <a:rPr lang="fr-BE" dirty="0" err="1"/>
              <a:t>Chapter</a:t>
            </a:r>
            <a:r>
              <a:rPr lang="fr-BE" dirty="0"/>
              <a:t> VI: </a:t>
            </a:r>
            <a:r>
              <a:rPr lang="fr-BE" dirty="0" err="1"/>
              <a:t>procedural</a:t>
            </a:r>
            <a:r>
              <a:rPr lang="fr-BE" dirty="0"/>
              <a:t> </a:t>
            </a:r>
            <a:r>
              <a:rPr lang="fr-BE" dirty="0" err="1"/>
              <a:t>measures</a:t>
            </a:r>
            <a:r>
              <a:rPr lang="fr-BE" dirty="0"/>
              <a:t>, </a:t>
            </a:r>
            <a:r>
              <a:rPr lang="fr-BE" dirty="0" err="1"/>
              <a:t>including</a:t>
            </a:r>
            <a:r>
              <a:rPr lang="fr-BE" dirty="0"/>
              <a:t> </a:t>
            </a:r>
            <a:r>
              <a:rPr lang="fr-BE" dirty="0" err="1"/>
              <a:t>legal</a:t>
            </a:r>
            <a:r>
              <a:rPr lang="fr-BE" dirty="0"/>
              <a:t> </a:t>
            </a:r>
            <a:r>
              <a:rPr lang="fr-BE" dirty="0" err="1"/>
              <a:t>aid</a:t>
            </a:r>
            <a:endParaRPr lang="fr-BE" dirty="0"/>
          </a:p>
          <a:p>
            <a:r>
              <a:rPr lang="fr-BE" dirty="0" err="1"/>
              <a:t>Chapter</a:t>
            </a:r>
            <a:r>
              <a:rPr lang="fr-BE" dirty="0"/>
              <a:t> VII: migration and </a:t>
            </a:r>
            <a:r>
              <a:rPr lang="fr-BE" dirty="0" err="1"/>
              <a:t>asylum</a:t>
            </a:r>
            <a:r>
              <a:rPr lang="fr-BE" dirty="0"/>
              <a:t> – </a:t>
            </a:r>
            <a:r>
              <a:rPr lang="fr-BE" dirty="0" err="1"/>
              <a:t>gender-based</a:t>
            </a:r>
            <a:r>
              <a:rPr lang="fr-BE" dirty="0"/>
              <a:t> violence as </a:t>
            </a:r>
            <a:r>
              <a:rPr lang="fr-BE" dirty="0" err="1"/>
              <a:t>ground</a:t>
            </a:r>
            <a:r>
              <a:rPr lang="fr-BE" dirty="0"/>
              <a:t> for protection</a:t>
            </a:r>
          </a:p>
          <a:p>
            <a:r>
              <a:rPr lang="fr-BE" dirty="0" err="1"/>
              <a:t>Chapter</a:t>
            </a:r>
            <a:r>
              <a:rPr lang="fr-BE" dirty="0"/>
              <a:t> VIII: international </a:t>
            </a:r>
            <a:r>
              <a:rPr lang="fr-BE" dirty="0" err="1"/>
              <a:t>co-operation</a:t>
            </a:r>
            <a:endParaRPr lang="fr-BE" dirty="0"/>
          </a:p>
          <a:p>
            <a:r>
              <a:rPr lang="fr-BE" dirty="0" err="1"/>
              <a:t>Chapter</a:t>
            </a:r>
            <a:r>
              <a:rPr lang="fr-BE" dirty="0"/>
              <a:t> IX: monitoring – GREVIO</a:t>
            </a:r>
          </a:p>
          <a:p>
            <a:r>
              <a:rPr lang="fr-BE" dirty="0" err="1"/>
              <a:t>Chapter</a:t>
            </a:r>
            <a:r>
              <a:rPr lang="fr-BE" dirty="0"/>
              <a:t> X: </a:t>
            </a:r>
            <a:r>
              <a:rPr lang="fr-BE" dirty="0" err="1"/>
              <a:t>other</a:t>
            </a:r>
            <a:r>
              <a:rPr lang="fr-BE" dirty="0"/>
              <a:t> international instruments</a:t>
            </a:r>
          </a:p>
          <a:p>
            <a:r>
              <a:rPr lang="fr-BE" dirty="0" err="1"/>
              <a:t>Chapter</a:t>
            </a:r>
            <a:r>
              <a:rPr lang="fr-BE" dirty="0"/>
              <a:t> XI: </a:t>
            </a:r>
            <a:r>
              <a:rPr lang="fr-BE" dirty="0" err="1"/>
              <a:t>amendments</a:t>
            </a:r>
            <a:endParaRPr lang="fr-BE" dirty="0"/>
          </a:p>
          <a:p>
            <a:r>
              <a:rPr lang="fr-BE" dirty="0" err="1"/>
              <a:t>Chapter</a:t>
            </a:r>
            <a:r>
              <a:rPr lang="fr-BE" dirty="0"/>
              <a:t> XII: final clauses – entry </a:t>
            </a:r>
            <a:r>
              <a:rPr lang="fr-BE" dirty="0" err="1"/>
              <a:t>into</a:t>
            </a:r>
            <a:r>
              <a:rPr lang="fr-BE" dirty="0"/>
              <a:t> force 3 </a:t>
            </a:r>
            <a:r>
              <a:rPr lang="fr-BE" dirty="0" err="1"/>
              <a:t>months</a:t>
            </a:r>
            <a:r>
              <a:rPr lang="fr-BE" dirty="0"/>
              <a:t> </a:t>
            </a:r>
            <a:r>
              <a:rPr lang="fr-BE" dirty="0" err="1"/>
              <a:t>after</a:t>
            </a:r>
            <a:r>
              <a:rPr lang="fr-BE" dirty="0"/>
              <a:t> 10th consent</a:t>
            </a:r>
          </a:p>
          <a:p>
            <a:pPr lvl="1"/>
            <a:r>
              <a:rPr lang="fr-BE" dirty="0" err="1"/>
              <a:t>entered</a:t>
            </a:r>
            <a:r>
              <a:rPr lang="fr-BE" dirty="0"/>
              <a:t> </a:t>
            </a:r>
            <a:r>
              <a:rPr lang="fr-BE" dirty="0" err="1"/>
              <a:t>into</a:t>
            </a:r>
            <a:r>
              <a:rPr lang="fr-BE" dirty="0"/>
              <a:t> force on 1 August 2014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59232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3E3530-4243-48F0-A205-4E2163EF9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The Istanbul Convention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448220-807C-4DCD-87BE-C51715304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52457"/>
          </a:xfrm>
        </p:spPr>
        <p:txBody>
          <a:bodyPr>
            <a:normAutofit lnSpcReduction="10000"/>
          </a:bodyPr>
          <a:lstStyle/>
          <a:p>
            <a:r>
              <a:rPr lang="fr-BE" dirty="0"/>
              <a:t>Most important changes </a:t>
            </a:r>
            <a:r>
              <a:rPr lang="fr-BE" dirty="0" err="1"/>
              <a:t>brought</a:t>
            </a:r>
            <a:r>
              <a:rPr lang="fr-BE" dirty="0"/>
              <a:t> about</a:t>
            </a:r>
          </a:p>
          <a:p>
            <a:pPr lvl="1"/>
            <a:endParaRPr lang="fr-BE" dirty="0"/>
          </a:p>
          <a:p>
            <a:pPr lvl="1"/>
            <a:r>
              <a:rPr lang="fr-BE" dirty="0" err="1"/>
              <a:t>Definitions</a:t>
            </a:r>
            <a:r>
              <a:rPr lang="fr-BE" dirty="0"/>
              <a:t> of violence </a:t>
            </a:r>
            <a:r>
              <a:rPr lang="fr-BE" dirty="0" err="1"/>
              <a:t>against</a:t>
            </a:r>
            <a:r>
              <a:rPr lang="fr-BE" dirty="0"/>
              <a:t> </a:t>
            </a:r>
            <a:r>
              <a:rPr lang="fr-BE" dirty="0" err="1"/>
              <a:t>women</a:t>
            </a:r>
            <a:r>
              <a:rPr lang="fr-BE" dirty="0"/>
              <a:t>, </a:t>
            </a:r>
            <a:r>
              <a:rPr lang="fr-BE" dirty="0" err="1"/>
              <a:t>domestic</a:t>
            </a:r>
            <a:r>
              <a:rPr lang="fr-BE" dirty="0"/>
              <a:t> violence and </a:t>
            </a:r>
            <a:r>
              <a:rPr lang="fr-BE" dirty="0" err="1"/>
              <a:t>gender</a:t>
            </a:r>
            <a:r>
              <a:rPr lang="fr-BE" dirty="0"/>
              <a:t> (art. 3)</a:t>
            </a:r>
          </a:p>
          <a:p>
            <a:pPr lvl="2"/>
            <a:r>
              <a:rPr lang="fr-BE" dirty="0" err="1"/>
              <a:t>gender</a:t>
            </a:r>
            <a:r>
              <a:rPr lang="fr-BE" dirty="0"/>
              <a:t> = </a:t>
            </a:r>
            <a:r>
              <a:rPr lang="en-US" dirty="0"/>
              <a:t>the socially constructed roles, </a:t>
            </a:r>
            <a:r>
              <a:rPr lang="en-US" dirty="0" err="1"/>
              <a:t>behaviours</a:t>
            </a:r>
            <a:r>
              <a:rPr lang="en-US" dirty="0"/>
              <a:t>, activities and attributes that a given society considers appropriate for women and men</a:t>
            </a:r>
            <a:endParaRPr lang="fr-BE" dirty="0"/>
          </a:p>
          <a:p>
            <a:pPr lvl="1"/>
            <a:r>
              <a:rPr lang="fr-BE" dirty="0" err="1"/>
              <a:t>Awareness</a:t>
            </a:r>
            <a:r>
              <a:rPr lang="fr-BE" dirty="0"/>
              <a:t> </a:t>
            </a:r>
            <a:r>
              <a:rPr lang="fr-BE" dirty="0" err="1"/>
              <a:t>raising</a:t>
            </a:r>
            <a:r>
              <a:rPr lang="fr-BE" dirty="0"/>
              <a:t> and </a:t>
            </a:r>
            <a:r>
              <a:rPr lang="fr-BE" dirty="0" err="1"/>
              <a:t>educational</a:t>
            </a:r>
            <a:r>
              <a:rPr lang="fr-BE" dirty="0"/>
              <a:t> obligations (art. 13-14)</a:t>
            </a:r>
          </a:p>
          <a:p>
            <a:pPr lvl="1"/>
            <a:r>
              <a:rPr lang="fr-BE" dirty="0"/>
              <a:t>Modifications of (</a:t>
            </a:r>
            <a:r>
              <a:rPr lang="fr-BE" dirty="0" err="1"/>
              <a:t>criminal</a:t>
            </a:r>
            <a:r>
              <a:rPr lang="fr-BE" dirty="0"/>
              <a:t> and civil) </a:t>
            </a:r>
            <a:r>
              <a:rPr lang="fr-BE" dirty="0" err="1"/>
              <a:t>legal</a:t>
            </a:r>
            <a:r>
              <a:rPr lang="fr-BE" dirty="0"/>
              <a:t> </a:t>
            </a:r>
            <a:r>
              <a:rPr lang="fr-BE" dirty="0" err="1"/>
              <a:t>frameworks</a:t>
            </a:r>
            <a:r>
              <a:rPr lang="fr-BE" dirty="0"/>
              <a:t> in place</a:t>
            </a:r>
          </a:p>
          <a:p>
            <a:pPr lvl="1"/>
            <a:r>
              <a:rPr lang="fr-BE" dirty="0"/>
              <a:t>Compensation obligations (art. 30(2))</a:t>
            </a:r>
          </a:p>
          <a:p>
            <a:pPr lvl="1"/>
            <a:r>
              <a:rPr lang="fr-BE" dirty="0" err="1"/>
              <a:t>Asylum</a:t>
            </a:r>
            <a:r>
              <a:rPr lang="fr-BE" dirty="0"/>
              <a:t> and migration due process (art. 59-60)</a:t>
            </a:r>
          </a:p>
          <a:p>
            <a:pPr lvl="1"/>
            <a:r>
              <a:rPr lang="fr-BE" dirty="0"/>
              <a:t>GREVIO monitoring – urgent </a:t>
            </a:r>
            <a:r>
              <a:rPr lang="fr-BE" dirty="0" err="1"/>
              <a:t>inquiry</a:t>
            </a:r>
            <a:r>
              <a:rPr lang="fr-BE" dirty="0"/>
              <a:t> </a:t>
            </a:r>
            <a:r>
              <a:rPr lang="fr-BE" dirty="0" err="1"/>
              <a:t>procedure</a:t>
            </a:r>
            <a:r>
              <a:rPr lang="fr-BE" dirty="0"/>
              <a:t> (art. 68)</a:t>
            </a:r>
          </a:p>
          <a:p>
            <a:pPr lvl="1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566438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CDD3A0-F780-49A2-9B2A-CE39005F0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/>
              <a:t>Overview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39BFC9-0B4B-4FB1-B28A-156D2805B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The Istanbul Convention</a:t>
            </a:r>
          </a:p>
          <a:p>
            <a:endParaRPr lang="fr-BE" dirty="0"/>
          </a:p>
          <a:p>
            <a:r>
              <a:rPr lang="fr-BE" dirty="0">
                <a:solidFill>
                  <a:srgbClr val="FF0000"/>
                </a:solidFill>
              </a:rPr>
              <a:t>National </a:t>
            </a:r>
            <a:r>
              <a:rPr lang="fr-BE" dirty="0" err="1">
                <a:solidFill>
                  <a:srgbClr val="FF0000"/>
                </a:solidFill>
              </a:rPr>
              <a:t>constitutional</a:t>
            </a:r>
            <a:r>
              <a:rPr lang="fr-BE" dirty="0">
                <a:solidFill>
                  <a:srgbClr val="FF0000"/>
                </a:solidFill>
              </a:rPr>
              <a:t> </a:t>
            </a:r>
            <a:r>
              <a:rPr lang="fr-BE" dirty="0" err="1">
                <a:solidFill>
                  <a:srgbClr val="FF0000"/>
                </a:solidFill>
              </a:rPr>
              <a:t>autonomy</a:t>
            </a:r>
            <a:r>
              <a:rPr lang="fr-BE" dirty="0">
                <a:solidFill>
                  <a:srgbClr val="FF0000"/>
                </a:solidFill>
              </a:rPr>
              <a:t>/</a:t>
            </a:r>
            <a:r>
              <a:rPr lang="fr-BE" dirty="0" err="1">
                <a:solidFill>
                  <a:srgbClr val="FF0000"/>
                </a:solidFill>
              </a:rPr>
              <a:t>identity</a:t>
            </a:r>
            <a:r>
              <a:rPr lang="fr-BE" dirty="0">
                <a:solidFill>
                  <a:srgbClr val="FF0000"/>
                </a:solidFill>
              </a:rPr>
              <a:t> at </a:t>
            </a:r>
            <a:r>
              <a:rPr lang="fr-BE" dirty="0" err="1">
                <a:solidFill>
                  <a:srgbClr val="FF0000"/>
                </a:solidFill>
              </a:rPr>
              <a:t>risk</a:t>
            </a:r>
            <a:r>
              <a:rPr lang="fr-BE" dirty="0">
                <a:solidFill>
                  <a:srgbClr val="FF0000"/>
                </a:solidFill>
              </a:rPr>
              <a:t>?</a:t>
            </a:r>
          </a:p>
          <a:p>
            <a:endParaRPr lang="fr-BE" dirty="0"/>
          </a:p>
          <a:p>
            <a:r>
              <a:rPr lang="fr-BE" dirty="0"/>
              <a:t>EU accession to the Istanbul Convention</a:t>
            </a:r>
          </a:p>
          <a:p>
            <a:pPr lvl="2"/>
            <a:r>
              <a:rPr lang="fr-BE" dirty="0"/>
              <a:t>EU accession – mixed agreement</a:t>
            </a:r>
          </a:p>
          <a:p>
            <a:pPr lvl="2"/>
            <a:r>
              <a:rPr lang="fr-BE" dirty="0"/>
              <a:t>EU </a:t>
            </a:r>
            <a:r>
              <a:rPr lang="fr-BE" dirty="0" err="1"/>
              <a:t>institutional</a:t>
            </a:r>
            <a:r>
              <a:rPr lang="fr-BE" dirty="0"/>
              <a:t> balance challenges</a:t>
            </a:r>
          </a:p>
          <a:p>
            <a:pPr lvl="2"/>
            <a:r>
              <a:rPr lang="fr-BE" dirty="0"/>
              <a:t>EU-MS </a:t>
            </a:r>
            <a:r>
              <a:rPr lang="fr-BE" dirty="0" err="1"/>
              <a:t>competence</a:t>
            </a:r>
            <a:r>
              <a:rPr lang="fr-BE" dirty="0"/>
              <a:t> challenges</a:t>
            </a:r>
          </a:p>
        </p:txBody>
      </p:sp>
    </p:spTree>
    <p:extLst>
      <p:ext uri="{BB962C8B-B14F-4D97-AF65-F5344CB8AC3E}">
        <p14:creationId xmlns:p14="http://schemas.microsoft.com/office/powerpoint/2010/main" val="547598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5C986E-8C36-4412-9901-5A44A5BB5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National </a:t>
            </a:r>
            <a:r>
              <a:rPr lang="fr-BE" dirty="0" err="1"/>
              <a:t>autonomy</a:t>
            </a:r>
            <a:r>
              <a:rPr lang="fr-BE" dirty="0"/>
              <a:t>?</a:t>
            </a:r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998C5824-445F-4990-8D25-6B4726943D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146" y="1438805"/>
            <a:ext cx="5175818" cy="4738158"/>
          </a:xfrm>
        </p:spPr>
      </p:pic>
      <p:pic>
        <p:nvPicPr>
          <p:cNvPr id="8" name="Picture 17" descr="red-cross-md">
            <a:extLst>
              <a:ext uri="{FF2B5EF4-FFF2-40B4-BE49-F238E27FC236}">
                <a16:creationId xmlns:a16="http://schemas.microsoft.com/office/drawing/2014/main" id="{DB2712AB-E273-4A2D-BBF8-C1CB70226A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772" y="3429000"/>
            <a:ext cx="286502" cy="28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7" descr="red-cross-md">
            <a:extLst>
              <a:ext uri="{FF2B5EF4-FFF2-40B4-BE49-F238E27FC236}">
                <a16:creationId xmlns:a16="http://schemas.microsoft.com/office/drawing/2014/main" id="{BDFBD81F-A91E-4939-AFA4-D986B3F3AC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772" y="3142498"/>
            <a:ext cx="286502" cy="28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7" descr="red-cross-md">
            <a:extLst>
              <a:ext uri="{FF2B5EF4-FFF2-40B4-BE49-F238E27FC236}">
                <a16:creationId xmlns:a16="http://schemas.microsoft.com/office/drawing/2014/main" id="{34A8590D-83CC-4219-A8E1-115AD9FDBC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421" y="4943670"/>
            <a:ext cx="286502" cy="28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7" descr="red-cross-md">
            <a:extLst>
              <a:ext uri="{FF2B5EF4-FFF2-40B4-BE49-F238E27FC236}">
                <a16:creationId xmlns:a16="http://schemas.microsoft.com/office/drawing/2014/main" id="{80237D69-D3EC-4FB3-8198-DD7865431F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0428" y="4250557"/>
            <a:ext cx="286502" cy="28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7" descr="red-cross-md">
            <a:extLst>
              <a:ext uri="{FF2B5EF4-FFF2-40B4-BE49-F238E27FC236}">
                <a16:creationId xmlns:a16="http://schemas.microsoft.com/office/drawing/2014/main" id="{3CF8E5AE-108F-4AA4-B66A-CC90ACE0B6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5168" y="3807884"/>
            <a:ext cx="286502" cy="286502"/>
          </a:xfrm>
          <a:prstGeom prst="rect">
            <a:avLst/>
          </a:prstGeom>
          <a:pattFill prst="wdDn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>
            <a:outerShdw dist="50800" dir="5400000" algn="ctr" rotWithShape="0">
              <a:srgbClr val="000000">
                <a:alpha val="43137"/>
              </a:srgbClr>
            </a:outerShdw>
          </a:effectLst>
          <a:extLst/>
        </p:spPr>
      </p:pic>
      <p:pic>
        <p:nvPicPr>
          <p:cNvPr id="13" name="Picture 17" descr="red-cross-md">
            <a:extLst>
              <a:ext uri="{FF2B5EF4-FFF2-40B4-BE49-F238E27FC236}">
                <a16:creationId xmlns:a16="http://schemas.microsoft.com/office/drawing/2014/main" id="{CE8B296E-9BE9-4DA6-99D7-9128891FA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0428" y="4535966"/>
            <a:ext cx="286502" cy="28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7" descr="red-cross-md">
            <a:extLst>
              <a:ext uri="{FF2B5EF4-FFF2-40B4-BE49-F238E27FC236}">
                <a16:creationId xmlns:a16="http://schemas.microsoft.com/office/drawing/2014/main" id="{7F2A09E4-6384-4840-B856-6F2F972506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666" y="4183174"/>
            <a:ext cx="286502" cy="28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7" descr="red-cross-md">
            <a:extLst>
              <a:ext uri="{FF2B5EF4-FFF2-40B4-BE49-F238E27FC236}">
                <a16:creationId xmlns:a16="http://schemas.microsoft.com/office/drawing/2014/main" id="{B0B0786C-056B-45E7-88E6-CDB70E1AC7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8114" y="5140004"/>
            <a:ext cx="286502" cy="286502"/>
          </a:xfrm>
          <a:prstGeom prst="rect">
            <a:avLst/>
          </a:prstGeom>
          <a:pattFill prst="wdDn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>
            <a:outerShdw dist="50800" dir="5400000" algn="ctr" rotWithShape="0">
              <a:srgbClr val="000000">
                <a:alpha val="43137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3854448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CDD3A0-F780-49A2-9B2A-CE39005F0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/>
              <a:t>Overview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39BFC9-0B4B-4FB1-B28A-156D2805B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The Istanbul Convention</a:t>
            </a:r>
          </a:p>
          <a:p>
            <a:endParaRPr lang="fr-BE" dirty="0"/>
          </a:p>
          <a:p>
            <a:r>
              <a:rPr lang="fr-BE" dirty="0"/>
              <a:t>National </a:t>
            </a:r>
            <a:r>
              <a:rPr lang="fr-BE" dirty="0" err="1"/>
              <a:t>constitutional</a:t>
            </a:r>
            <a:r>
              <a:rPr lang="fr-BE" dirty="0"/>
              <a:t> </a:t>
            </a:r>
            <a:r>
              <a:rPr lang="fr-BE" dirty="0" err="1"/>
              <a:t>autonomy</a:t>
            </a:r>
            <a:r>
              <a:rPr lang="fr-BE" dirty="0"/>
              <a:t>/</a:t>
            </a:r>
            <a:r>
              <a:rPr lang="fr-BE" dirty="0" err="1"/>
              <a:t>identity</a:t>
            </a:r>
            <a:r>
              <a:rPr lang="fr-BE" dirty="0"/>
              <a:t> at </a:t>
            </a:r>
            <a:r>
              <a:rPr lang="fr-BE" dirty="0" err="1"/>
              <a:t>risk</a:t>
            </a:r>
            <a:r>
              <a:rPr lang="fr-BE" dirty="0"/>
              <a:t>?</a:t>
            </a:r>
          </a:p>
          <a:p>
            <a:endParaRPr lang="fr-BE" dirty="0"/>
          </a:p>
          <a:p>
            <a:r>
              <a:rPr lang="fr-BE" dirty="0">
                <a:solidFill>
                  <a:srgbClr val="FF0000"/>
                </a:solidFill>
              </a:rPr>
              <a:t>EU accession to the Istanbul Convention</a:t>
            </a:r>
          </a:p>
          <a:p>
            <a:pPr lvl="2"/>
            <a:r>
              <a:rPr lang="fr-BE" dirty="0"/>
              <a:t>EU accession – mixed agreement</a:t>
            </a:r>
          </a:p>
          <a:p>
            <a:pPr lvl="2"/>
            <a:r>
              <a:rPr lang="fr-BE" dirty="0"/>
              <a:t>EU </a:t>
            </a:r>
            <a:r>
              <a:rPr lang="fr-BE" dirty="0" err="1"/>
              <a:t>institutional</a:t>
            </a:r>
            <a:r>
              <a:rPr lang="fr-BE" dirty="0"/>
              <a:t> balance challenges</a:t>
            </a:r>
          </a:p>
          <a:p>
            <a:pPr lvl="2"/>
            <a:r>
              <a:rPr lang="fr-BE" dirty="0"/>
              <a:t>EU-MS </a:t>
            </a:r>
            <a:r>
              <a:rPr lang="fr-BE" dirty="0" err="1"/>
              <a:t>competence</a:t>
            </a:r>
            <a:r>
              <a:rPr lang="fr-BE" dirty="0"/>
              <a:t> challenges</a:t>
            </a:r>
          </a:p>
        </p:txBody>
      </p:sp>
    </p:spTree>
    <p:extLst>
      <p:ext uri="{BB962C8B-B14F-4D97-AF65-F5344CB8AC3E}">
        <p14:creationId xmlns:p14="http://schemas.microsoft.com/office/powerpoint/2010/main" val="2090762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39272D-4801-4AE4-9DA7-8433A486E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EU accession (Ia)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AE76DE-DEF8-4AEC-953C-5F1EDCBA56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EU accession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Art. 75(1) Istanbul convention – EU can </a:t>
            </a:r>
            <a:r>
              <a:rPr lang="fr-BE" dirty="0" err="1"/>
              <a:t>become</a:t>
            </a:r>
            <a:r>
              <a:rPr lang="fr-BE" dirty="0"/>
              <a:t> a party to the Istanbul Convention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In public international </a:t>
            </a:r>
            <a:r>
              <a:rPr lang="fr-BE" dirty="0" err="1"/>
              <a:t>law</a:t>
            </a:r>
            <a:r>
              <a:rPr lang="fr-BE" dirty="0"/>
              <a:t> practice,</a:t>
            </a:r>
          </a:p>
          <a:p>
            <a:pPr lvl="2"/>
            <a:r>
              <a:rPr lang="fr-BE" dirty="0"/>
              <a:t>signature, </a:t>
            </a:r>
            <a:r>
              <a:rPr lang="fr-BE" dirty="0" err="1"/>
              <a:t>then</a:t>
            </a:r>
            <a:r>
              <a:rPr lang="fr-BE" dirty="0"/>
              <a:t> ratification (conclusion)</a:t>
            </a:r>
          </a:p>
          <a:p>
            <a:pPr lvl="2"/>
            <a:r>
              <a:rPr lang="fr-BE" dirty="0"/>
              <a:t>Commission </a:t>
            </a:r>
            <a:r>
              <a:rPr lang="fr-BE" dirty="0" err="1"/>
              <a:t>proposals</a:t>
            </a:r>
            <a:r>
              <a:rPr lang="fr-BE" dirty="0"/>
              <a:t> for a Council </a:t>
            </a:r>
            <a:r>
              <a:rPr lang="fr-BE" dirty="0" err="1"/>
              <a:t>decision</a:t>
            </a:r>
            <a:r>
              <a:rPr lang="fr-BE" dirty="0"/>
              <a:t> on signature and one on conclusion (ratification)</a:t>
            </a:r>
          </a:p>
          <a:p>
            <a:pPr lvl="2"/>
            <a:r>
              <a:rPr lang="fr-BE" dirty="0" err="1"/>
              <a:t>eventually</a:t>
            </a:r>
            <a:r>
              <a:rPr lang="fr-BE" dirty="0"/>
              <a:t> </a:t>
            </a:r>
            <a:r>
              <a:rPr lang="fr-BE" dirty="0" err="1"/>
              <a:t>two</a:t>
            </a:r>
            <a:r>
              <a:rPr lang="fr-BE" dirty="0"/>
              <a:t> Council </a:t>
            </a:r>
            <a:r>
              <a:rPr lang="fr-BE" dirty="0" err="1"/>
              <a:t>decisions</a:t>
            </a:r>
            <a:r>
              <a:rPr lang="fr-BE" dirty="0"/>
              <a:t> (2017/865 and 2017/866) on signature – 13 June 2017</a:t>
            </a:r>
          </a:p>
          <a:p>
            <a:pPr lvl="2"/>
            <a:r>
              <a:rPr lang="fr-BE" dirty="0"/>
              <a:t>ratification stage </a:t>
            </a:r>
            <a:r>
              <a:rPr lang="fr-BE" dirty="0" err="1"/>
              <a:t>still</a:t>
            </a:r>
            <a:r>
              <a:rPr lang="fr-BE" dirty="0"/>
              <a:t> on-</a:t>
            </a:r>
            <a:r>
              <a:rPr lang="fr-BE" dirty="0" err="1"/>
              <a:t>going</a:t>
            </a:r>
            <a:r>
              <a:rPr lang="fr-BE" dirty="0"/>
              <a:t>…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448679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2763</TotalTime>
  <Words>843</Words>
  <Application>Microsoft Office PowerPoint</Application>
  <PresentationFormat>Affichage à l'écran (4:3)</PresentationFormat>
  <Paragraphs>139</Paragraphs>
  <Slides>14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Opinion 1/19:  setting the scene</vt:lpstr>
      <vt:lpstr>Overview</vt:lpstr>
      <vt:lpstr>The Istanbul Convention</vt:lpstr>
      <vt:lpstr>The Istanbul Convention</vt:lpstr>
      <vt:lpstr>The Istanbul Convention</vt:lpstr>
      <vt:lpstr>Overview</vt:lpstr>
      <vt:lpstr>National autonomy?</vt:lpstr>
      <vt:lpstr>Overview</vt:lpstr>
      <vt:lpstr>EU accession (Ia)</vt:lpstr>
      <vt:lpstr>EU accession (Ib)</vt:lpstr>
      <vt:lpstr>EU accession (II)</vt:lpstr>
      <vt:lpstr>EU accession (III)</vt:lpstr>
      <vt:lpstr>Opinion 1/19</vt:lpstr>
      <vt:lpstr>Thank you for your attention!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Opinion 1/19: EU law and Member States’ autonomy in context</dc:title>
  <dc:creator>Reviewer</dc:creator>
  <cp:lastModifiedBy>Reviewer</cp:lastModifiedBy>
  <cp:revision>86</cp:revision>
  <dcterms:created xsi:type="dcterms:W3CDTF">2021-10-12T08:22:25Z</dcterms:created>
  <dcterms:modified xsi:type="dcterms:W3CDTF">2024-04-26T07:16:52Z</dcterms:modified>
</cp:coreProperties>
</file>