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5" d="100"/>
          <a:sy n="95" d="100"/>
        </p:scale>
        <p:origin x="1302" y="-2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59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4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0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85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3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1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8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21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D018-17D3-4E32-8A03-648A85CCBE87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30D90-A70B-4C84-9CB7-440A0713B1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8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326019" y="1714087"/>
            <a:ext cx="6728456" cy="23974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958" dirty="0"/>
              <a:t>E. Castro Muñoz, G. F. Da Silva Neto, A.L.H. </a:t>
            </a:r>
            <a:r>
              <a:rPr lang="es-ES" sz="958" dirty="0" err="1"/>
              <a:t>Andriamandroso</a:t>
            </a:r>
            <a:r>
              <a:rPr lang="es-ES" sz="958" dirty="0"/>
              <a:t>, L. Ron, C. </a:t>
            </a:r>
            <a:r>
              <a:rPr lang="es-ES" sz="958" smtClean="0"/>
              <a:t>Montufar, </a:t>
            </a:r>
            <a:r>
              <a:rPr lang="es-ES" sz="958" dirty="0"/>
              <a:t>F. </a:t>
            </a:r>
            <a:r>
              <a:rPr lang="es-ES" sz="958" dirty="0" err="1"/>
              <a:t>Lebeau</a:t>
            </a:r>
            <a:r>
              <a:rPr lang="es-ES" sz="958" dirty="0"/>
              <a:t>, J. </a:t>
            </a:r>
            <a:r>
              <a:rPr lang="es-ES" sz="958" dirty="0" err="1"/>
              <a:t>Bindelle</a:t>
            </a:r>
            <a:r>
              <a:rPr lang="es-ES" sz="958" dirty="0"/>
              <a:t>.</a:t>
            </a:r>
          </a:p>
        </p:txBody>
      </p:sp>
      <p:pic>
        <p:nvPicPr>
          <p:cNvPr id="1028" name="Picture 4" descr="Resultado de imagen para logo u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353" y="91760"/>
            <a:ext cx="2861559" cy="93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3679330" y="3210054"/>
            <a:ext cx="1914427" cy="2909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77" b="1" dirty="0"/>
              <a:t>RESEARCH QUESTIONS</a:t>
            </a:r>
            <a:endParaRPr lang="es-ES" sz="1077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01374" y="3538821"/>
            <a:ext cx="8776827" cy="70788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numCol="2" rtlCol="0">
            <a:spAutoFit/>
          </a:bodyPr>
          <a:lstStyle/>
          <a:p>
            <a:pPr marL="341808" indent="-341808">
              <a:buFont typeface="Wingdings" panose="05000000000000000000" pitchFamily="2" charset="2"/>
              <a:buChar char="ü"/>
            </a:pPr>
            <a:r>
              <a:rPr lang="en-US" sz="1000" dirty="0" smtClean="0">
                <a:solidFill>
                  <a:schemeClr val="tx1"/>
                </a:solidFill>
              </a:rPr>
              <a:t>What </a:t>
            </a:r>
            <a:r>
              <a:rPr lang="en-US" sz="1000" dirty="0">
                <a:solidFill>
                  <a:schemeClr val="tx1"/>
                </a:solidFill>
              </a:rPr>
              <a:t>are the impacts of rotation systems on the feeding behavior of </a:t>
            </a:r>
            <a:r>
              <a:rPr lang="en-US" sz="1000" dirty="0" smtClean="0">
                <a:solidFill>
                  <a:schemeClr val="tx1"/>
                </a:solidFill>
              </a:rPr>
              <a:t>livestock with slope?</a:t>
            </a:r>
            <a:endParaRPr lang="en-US" sz="1000" dirty="0">
              <a:solidFill>
                <a:schemeClr val="tx1"/>
              </a:solidFill>
            </a:endParaRPr>
          </a:p>
          <a:p>
            <a:pPr marL="341808" indent="-341808">
              <a:buFont typeface="Wingdings" panose="05000000000000000000" pitchFamily="2" charset="2"/>
              <a:buChar char="ü"/>
            </a:pPr>
            <a:r>
              <a:rPr lang="en-US" sz="1000" dirty="0">
                <a:solidFill>
                  <a:schemeClr val="tx1"/>
                </a:solidFill>
              </a:rPr>
              <a:t>What is the relationship between the </a:t>
            </a:r>
            <a:r>
              <a:rPr lang="en-US" sz="1000" dirty="0" smtClean="0">
                <a:solidFill>
                  <a:schemeClr val="tx1"/>
                </a:solidFill>
              </a:rPr>
              <a:t>two </a:t>
            </a:r>
            <a:r>
              <a:rPr lang="en-US" sz="1000" dirty="0">
                <a:solidFill>
                  <a:schemeClr val="tx1"/>
                </a:solidFill>
              </a:rPr>
              <a:t>types of rotation with milk </a:t>
            </a:r>
            <a:r>
              <a:rPr lang="en-US" sz="1000" dirty="0" smtClean="0">
                <a:solidFill>
                  <a:schemeClr val="tx1"/>
                </a:solidFill>
              </a:rPr>
              <a:t>production with the slope?</a:t>
            </a:r>
            <a:endParaRPr lang="en-US" sz="1000" dirty="0">
              <a:solidFill>
                <a:schemeClr val="tx1"/>
              </a:solidFill>
            </a:endParaRPr>
          </a:p>
          <a:p>
            <a:pPr marL="341808" indent="-341808">
              <a:buFont typeface="Wingdings" panose="05000000000000000000" pitchFamily="2" charset="2"/>
              <a:buChar char="ü"/>
            </a:pPr>
            <a:r>
              <a:rPr lang="en-US" sz="1000" dirty="0" smtClean="0">
                <a:solidFill>
                  <a:schemeClr val="tx1"/>
                </a:solidFill>
              </a:rPr>
              <a:t>What </a:t>
            </a:r>
            <a:r>
              <a:rPr lang="en-US" sz="1000" dirty="0">
                <a:solidFill>
                  <a:schemeClr val="tx1"/>
                </a:solidFill>
              </a:rPr>
              <a:t>is the relationship between the two types of rotation and the quality of milk with the </a:t>
            </a:r>
            <a:r>
              <a:rPr lang="en-US" sz="1000" dirty="0" smtClean="0">
                <a:solidFill>
                  <a:schemeClr val="tx1"/>
                </a:solidFill>
              </a:rPr>
              <a:t>slope?</a:t>
            </a:r>
            <a:endParaRPr lang="en-US" sz="1000" dirty="0">
              <a:solidFill>
                <a:schemeClr val="tx1"/>
              </a:solidFill>
            </a:endParaRPr>
          </a:p>
          <a:p>
            <a:pPr marL="341808" indent="-341808">
              <a:buFont typeface="Wingdings" panose="05000000000000000000" pitchFamily="2" charset="2"/>
              <a:buChar char="ü"/>
            </a:pPr>
            <a:r>
              <a:rPr lang="en-US" sz="1000" dirty="0" smtClean="0">
                <a:solidFill>
                  <a:schemeClr val="tx1"/>
                </a:solidFill>
              </a:rPr>
              <a:t>What </a:t>
            </a:r>
            <a:r>
              <a:rPr lang="en-US" sz="1000" dirty="0">
                <a:solidFill>
                  <a:schemeClr val="tx1"/>
                </a:solidFill>
              </a:rPr>
              <a:t>is the pasture availability with respect to the </a:t>
            </a:r>
            <a:r>
              <a:rPr lang="en-US" sz="1000" dirty="0" smtClean="0">
                <a:solidFill>
                  <a:schemeClr val="tx1"/>
                </a:solidFill>
              </a:rPr>
              <a:t>two </a:t>
            </a:r>
            <a:r>
              <a:rPr lang="en-US" sz="1000" dirty="0">
                <a:solidFill>
                  <a:schemeClr val="tx1"/>
                </a:solidFill>
              </a:rPr>
              <a:t>types of rotation?</a:t>
            </a:r>
            <a:endParaRPr lang="es-ES" sz="1000" dirty="0">
              <a:solidFill>
                <a:schemeClr val="tx1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3889360" y="6030394"/>
            <a:ext cx="1529436" cy="3071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77" b="1" dirty="0" smtClean="0"/>
              <a:t>RESULTS</a:t>
            </a:r>
            <a:endParaRPr lang="es-ES" sz="1077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03" y="4667930"/>
            <a:ext cx="1233394" cy="844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3926323" y="4299437"/>
            <a:ext cx="1510954" cy="26525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958" b="1" dirty="0" smtClean="0"/>
              <a:t>TOOLS</a:t>
            </a:r>
            <a:endParaRPr lang="es-EC" sz="958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161992" y="5743027"/>
            <a:ext cx="1610904" cy="350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sz="838" dirty="0" err="1" smtClean="0"/>
              <a:t>Inertial</a:t>
            </a:r>
            <a:r>
              <a:rPr lang="es-EC" sz="838" dirty="0" smtClean="0"/>
              <a:t> </a:t>
            </a:r>
            <a:r>
              <a:rPr lang="es-EC" sz="838" dirty="0" err="1" smtClean="0"/>
              <a:t>measurement</a:t>
            </a:r>
            <a:r>
              <a:rPr lang="es-EC" sz="838" dirty="0" smtClean="0"/>
              <a:t> </a:t>
            </a:r>
            <a:r>
              <a:rPr lang="es-EC" sz="838" dirty="0" err="1" smtClean="0"/>
              <a:t>unit</a:t>
            </a:r>
            <a:r>
              <a:rPr lang="es-EC" sz="838" dirty="0" smtClean="0"/>
              <a:t> </a:t>
            </a:r>
            <a:r>
              <a:rPr lang="es-EC" sz="838" dirty="0"/>
              <a:t>(IMU) iPhone </a:t>
            </a:r>
            <a:r>
              <a:rPr lang="es-EC" sz="838" dirty="0" smtClean="0"/>
              <a:t>5s. App SENSOR DATA</a:t>
            </a:r>
            <a:endParaRPr lang="es-EC" sz="838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497395" y="5614303"/>
            <a:ext cx="1665819" cy="3871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sz="958" dirty="0" err="1" smtClean="0"/>
              <a:t>Rising</a:t>
            </a:r>
            <a:r>
              <a:rPr lang="es-EC" sz="958" dirty="0" smtClean="0"/>
              <a:t> </a:t>
            </a:r>
            <a:r>
              <a:rPr lang="es-EC" sz="958" dirty="0" err="1" smtClean="0"/>
              <a:t>plate</a:t>
            </a:r>
            <a:r>
              <a:rPr lang="es-EC" sz="958" dirty="0" smtClean="0"/>
              <a:t> meter </a:t>
            </a:r>
            <a:r>
              <a:rPr lang="es-EC" sz="958" dirty="0"/>
              <a:t>(RPM</a:t>
            </a:r>
            <a:r>
              <a:rPr lang="es-EC" sz="958" dirty="0" smtClean="0"/>
              <a:t>), </a:t>
            </a:r>
            <a:r>
              <a:rPr lang="es-EC" sz="958" dirty="0" err="1" smtClean="0"/>
              <a:t>for</a:t>
            </a:r>
            <a:r>
              <a:rPr lang="es-EC" sz="958" dirty="0" smtClean="0"/>
              <a:t> </a:t>
            </a:r>
            <a:r>
              <a:rPr lang="es-EC" sz="958" dirty="0" err="1" smtClean="0"/>
              <a:t>biomass</a:t>
            </a:r>
            <a:r>
              <a:rPr lang="es-EC" sz="958" dirty="0" smtClean="0"/>
              <a:t> </a:t>
            </a:r>
            <a:r>
              <a:rPr lang="es-EC" sz="958" dirty="0" err="1" smtClean="0"/>
              <a:t>determination</a:t>
            </a:r>
            <a:endParaRPr lang="es-EC" sz="958" dirty="0"/>
          </a:p>
        </p:txBody>
      </p:sp>
      <p:sp>
        <p:nvSpPr>
          <p:cNvPr id="19" name="CuadroTexto 18"/>
          <p:cNvSpPr txBox="1"/>
          <p:nvPr/>
        </p:nvSpPr>
        <p:spPr>
          <a:xfrm>
            <a:off x="4001395" y="5749485"/>
            <a:ext cx="1465473" cy="2397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C" sz="958" dirty="0"/>
              <a:t>Global </a:t>
            </a:r>
            <a:r>
              <a:rPr lang="es-EC" sz="958" dirty="0" err="1"/>
              <a:t>Positioning</a:t>
            </a:r>
            <a:r>
              <a:rPr lang="es-EC" sz="958" dirty="0"/>
              <a:t> </a:t>
            </a:r>
            <a:r>
              <a:rPr lang="es-EC" sz="958" dirty="0" err="1" smtClean="0"/>
              <a:t>System</a:t>
            </a:r>
            <a:endParaRPr lang="es-EC" sz="958" dirty="0"/>
          </a:p>
        </p:txBody>
      </p:sp>
      <p:sp>
        <p:nvSpPr>
          <p:cNvPr id="53" name="CuadroTexto 52"/>
          <p:cNvSpPr txBox="1"/>
          <p:nvPr/>
        </p:nvSpPr>
        <p:spPr>
          <a:xfrm>
            <a:off x="5803423" y="5728951"/>
            <a:ext cx="1276137" cy="2397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958" dirty="0" err="1" smtClean="0"/>
              <a:t>Handmade</a:t>
            </a:r>
            <a:r>
              <a:rPr lang="es-ES" sz="958" dirty="0" smtClean="0"/>
              <a:t> </a:t>
            </a:r>
            <a:r>
              <a:rPr lang="es-ES" sz="958" dirty="0" err="1" smtClean="0"/>
              <a:t>quadrant</a:t>
            </a:r>
            <a:endParaRPr lang="es-EC" sz="958" dirty="0"/>
          </a:p>
        </p:txBody>
      </p:sp>
      <p:sp>
        <p:nvSpPr>
          <p:cNvPr id="1072" name="CuadroTexto 1071"/>
          <p:cNvSpPr txBox="1"/>
          <p:nvPr/>
        </p:nvSpPr>
        <p:spPr>
          <a:xfrm>
            <a:off x="2962749" y="10911977"/>
            <a:ext cx="4472907" cy="755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77" dirty="0"/>
              <a:t>It is concluded that, despite having offered similar forage allowance, grass consumption was different, milk production presented numerical differences in volume and significant differences in quality, so there is a partial influence of the slope in the rotation systems with respect to production.</a:t>
            </a:r>
            <a:endParaRPr lang="es-EC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84351" y="8235019"/>
            <a:ext cx="2138094" cy="25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77" b="1" dirty="0" smtClean="0"/>
              <a:t>1. </a:t>
            </a:r>
            <a:r>
              <a:rPr lang="es-ES" sz="1077" dirty="0" err="1" smtClean="0"/>
              <a:t>Food</a:t>
            </a:r>
            <a:r>
              <a:rPr lang="es-ES" sz="1077" dirty="0" smtClean="0"/>
              <a:t> </a:t>
            </a:r>
            <a:r>
              <a:rPr lang="es-ES" sz="1077" dirty="0" err="1" smtClean="0"/>
              <a:t>behavior</a:t>
            </a:r>
            <a:r>
              <a:rPr lang="es-ES" sz="1077" dirty="0" smtClean="0"/>
              <a:t> of </a:t>
            </a:r>
            <a:r>
              <a:rPr lang="es-ES" sz="1077" dirty="0" err="1" smtClean="0"/>
              <a:t>the</a:t>
            </a:r>
            <a:r>
              <a:rPr lang="es-ES" sz="1077" dirty="0" smtClean="0"/>
              <a:t> </a:t>
            </a:r>
            <a:r>
              <a:rPr lang="es-ES" sz="1077" dirty="0" err="1" smtClean="0"/>
              <a:t>dairy</a:t>
            </a:r>
            <a:r>
              <a:rPr lang="es-ES" sz="1077" dirty="0" smtClean="0"/>
              <a:t> </a:t>
            </a:r>
            <a:r>
              <a:rPr lang="es-ES" sz="1077" dirty="0" err="1" smtClean="0"/>
              <a:t>cow</a:t>
            </a:r>
            <a:endParaRPr lang="es-EC" sz="1077" dirty="0"/>
          </a:p>
        </p:txBody>
      </p:sp>
      <p:sp>
        <p:nvSpPr>
          <p:cNvPr id="17" name="CuadroTexto 16"/>
          <p:cNvSpPr txBox="1"/>
          <p:nvPr/>
        </p:nvSpPr>
        <p:spPr>
          <a:xfrm>
            <a:off x="306019" y="10402844"/>
            <a:ext cx="2455005" cy="25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77" b="1" dirty="0"/>
              <a:t>3</a:t>
            </a:r>
            <a:r>
              <a:rPr lang="es-ES" sz="1077" b="1" dirty="0" smtClean="0"/>
              <a:t>. </a:t>
            </a:r>
            <a:r>
              <a:rPr lang="es-ES" sz="1077" dirty="0" err="1" smtClean="0"/>
              <a:t>Forage</a:t>
            </a:r>
            <a:r>
              <a:rPr lang="es-ES" sz="1077" dirty="0" smtClean="0"/>
              <a:t> </a:t>
            </a:r>
            <a:r>
              <a:rPr lang="es-ES" sz="1077" dirty="0" err="1" smtClean="0"/>
              <a:t>supply</a:t>
            </a:r>
            <a:r>
              <a:rPr lang="es-ES" sz="1077" dirty="0" smtClean="0"/>
              <a:t> in </a:t>
            </a:r>
            <a:r>
              <a:rPr lang="es-ES" sz="1077" dirty="0" err="1" smtClean="0"/>
              <a:t>two</a:t>
            </a:r>
            <a:r>
              <a:rPr lang="es-ES" sz="1077" dirty="0" smtClean="0"/>
              <a:t> </a:t>
            </a:r>
            <a:r>
              <a:rPr lang="es-ES" sz="1077" dirty="0" err="1" smtClean="0"/>
              <a:t>types</a:t>
            </a:r>
            <a:r>
              <a:rPr lang="es-ES" sz="1077" dirty="0" smtClean="0"/>
              <a:t> of </a:t>
            </a:r>
            <a:r>
              <a:rPr lang="es-ES" sz="1077" dirty="0" err="1" smtClean="0"/>
              <a:t>rotation</a:t>
            </a:r>
            <a:r>
              <a:rPr lang="es-ES" sz="1077" dirty="0" smtClean="0"/>
              <a:t> </a:t>
            </a:r>
            <a:endParaRPr lang="es-EC" sz="1077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4920638" y="10654209"/>
            <a:ext cx="1335622" cy="20213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97" b="1" dirty="0" smtClean="0"/>
              <a:t>CONCLUSIONS</a:t>
            </a:r>
            <a:endParaRPr lang="es-EC" sz="1197" b="1" dirty="0"/>
          </a:p>
        </p:txBody>
      </p:sp>
      <p:pic>
        <p:nvPicPr>
          <p:cNvPr id="39" name="Imagen 38" descr="UNIVERSITÉ DE LIÈGE / GEMBLOUX AGRO-BIO TECH | ATIB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09" y="27153"/>
            <a:ext cx="1636475" cy="106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8481" y="11688"/>
            <a:ext cx="1283649" cy="942225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2045528" y="6332129"/>
            <a:ext cx="4853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dirty="0"/>
              <a:t>The cows showed a difference in terms of the percentage of grazing p = 0.0072, being higher with the electric fence (55% of the measurement time). From rising-plate-meter estimates of available biomass along the grazing periods, we calculated despite similar forage allowances (electric fence = 48.06 kg DM / cow x d and continuous = 48.21 DM / cow x d) a higher forage intake was obtained in the electric fence treatment (17.5 kg DM /cow x d) compared the continuous stocking (15.7 kg DM / cow x d) (P = 0.006). In terms of milk production animals grazing under the differences electrical fence stocking method tended (P = 0.0985) to produce more milk (17.39 kg d-1 ) than those grazing in the continuous system (15.16 kg d-1) due to the influence of the slope (p = 0.05), while for milk quality the protein content was higher for the electric fence (33.7 g/l) than the continuous method (30.5 g/l) (p = 0.039).  None of the other milk properties (fat, total solids, non-fatty solids) differed between methods (p&gt; 0.05). </a:t>
            </a:r>
            <a:endParaRPr lang="es-EC" sz="10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962749" y="8224028"/>
            <a:ext cx="27165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/>
              <a:t>2</a:t>
            </a:r>
            <a:r>
              <a:rPr lang="es-ES" sz="1100" dirty="0" smtClean="0"/>
              <a:t>. </a:t>
            </a:r>
            <a:r>
              <a:rPr lang="es-ES" sz="1000" dirty="0" err="1" smtClean="0"/>
              <a:t>Milk</a:t>
            </a:r>
            <a:r>
              <a:rPr lang="es-ES" sz="1000" dirty="0" smtClean="0"/>
              <a:t> </a:t>
            </a:r>
            <a:r>
              <a:rPr lang="es-ES" sz="1000" dirty="0" err="1" smtClean="0"/>
              <a:t>production</a:t>
            </a:r>
            <a:r>
              <a:rPr lang="es-ES" sz="1000" dirty="0" smtClean="0"/>
              <a:t> </a:t>
            </a:r>
            <a:r>
              <a:rPr lang="es-ES" sz="1000" dirty="0" err="1" smtClean="0"/>
              <a:t>by</a:t>
            </a:r>
            <a:r>
              <a:rPr lang="es-ES" sz="1000" dirty="0" smtClean="0"/>
              <a:t> </a:t>
            </a:r>
            <a:r>
              <a:rPr lang="es-ES" sz="1000" dirty="0" err="1" smtClean="0"/>
              <a:t>type</a:t>
            </a:r>
            <a:r>
              <a:rPr lang="es-ES" sz="1000" dirty="0" smtClean="0"/>
              <a:t> of </a:t>
            </a:r>
            <a:r>
              <a:rPr lang="es-ES" sz="1000" dirty="0" err="1" smtClean="0"/>
              <a:t>rotation</a:t>
            </a:r>
            <a:r>
              <a:rPr lang="es-ES" sz="1000" dirty="0" smtClean="0"/>
              <a:t> and </a:t>
            </a:r>
            <a:r>
              <a:rPr lang="es-ES" sz="1000" dirty="0" err="1" smtClean="0"/>
              <a:t>phase</a:t>
            </a:r>
            <a:endParaRPr lang="es-EC" sz="1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084" y="6116808"/>
            <a:ext cx="2278302" cy="203230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566" y="8506437"/>
            <a:ext cx="2355318" cy="18651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CuadroTexto 24"/>
          <p:cNvSpPr txBox="1"/>
          <p:nvPr/>
        </p:nvSpPr>
        <p:spPr>
          <a:xfrm>
            <a:off x="606678" y="1030973"/>
            <a:ext cx="8418634" cy="66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1600" dirty="0"/>
              <a:t>Evaluation of </a:t>
            </a:r>
            <a:r>
              <a:rPr lang="en-US" sz="1600" dirty="0" err="1"/>
              <a:t>ingestive</a:t>
            </a:r>
            <a:r>
              <a:rPr lang="en-US" sz="1600" dirty="0"/>
              <a:t> behavior as a function of forage supply in dairy production, under two systems of rotation with slope in paddocks </a:t>
            </a:r>
            <a:endParaRPr lang="es-EC" sz="1600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5651" y="4456292"/>
            <a:ext cx="829306" cy="10804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15400" y="8509999"/>
            <a:ext cx="2411224" cy="18359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1012" y="4670147"/>
            <a:ext cx="894280" cy="894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CuadroTexto 36"/>
          <p:cNvSpPr txBox="1"/>
          <p:nvPr/>
        </p:nvSpPr>
        <p:spPr>
          <a:xfrm>
            <a:off x="348753" y="2013757"/>
            <a:ext cx="883879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/>
              <a:t>The </a:t>
            </a:r>
            <a:r>
              <a:rPr lang="en-US" sz="1050" dirty="0" err="1"/>
              <a:t>ingestive</a:t>
            </a:r>
            <a:r>
              <a:rPr lang="en-US" sz="1050" dirty="0"/>
              <a:t> behavior of grazing animals is modulated by the vegetation characteristics, topography and the type of stocking method. Understanding these relationships is a key lever for adequate grazing management. This research was carried out in the summer of 2019, at the </a:t>
            </a:r>
            <a:r>
              <a:rPr lang="en-US" sz="1050" dirty="0" err="1"/>
              <a:t>Rumipamba</a:t>
            </a:r>
            <a:r>
              <a:rPr lang="en-US" sz="1050" dirty="0"/>
              <a:t> Experimental Teaching Academic Center of the Central University of Ecuador. It aimed to evaluate the impact of two contrasting stocking methods of dairy cows grazing a pasture with an average of slope&gt; 8.5%.  Four dairy cows were set to graze a 0.4 ha paddock for 5 days for continuous stocking methods, while for the electric fence methods the dairy cows were restricted to 0.2 ha and the fence was moved uphill every 3 hours, repeating this process four times a day.   Cow were equipped with activity sensors for 12h per day. The whole procedure was repeated 2 times after realizing an equalization cuts and both paddocks, a rest time of 30 days and a random reassignment of paddocks to one of the treatments. </a:t>
            </a:r>
            <a:endParaRPr lang="es-EC" sz="1050" dirty="0"/>
          </a:p>
        </p:txBody>
      </p:sp>
      <p:pic>
        <p:nvPicPr>
          <p:cNvPr id="38" name="Imagen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660" y="10673329"/>
            <a:ext cx="2225461" cy="1647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2">
            <a:lum bright="20000" contrast="40000"/>
          </a:blip>
          <a:stretch>
            <a:fillRect/>
          </a:stretch>
        </p:blipFill>
        <p:spPr>
          <a:xfrm>
            <a:off x="3101706" y="11989764"/>
            <a:ext cx="4227171" cy="80672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99137" y="8510011"/>
            <a:ext cx="3196516" cy="1890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6256260" y="8220939"/>
            <a:ext cx="281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/>
              <a:t>4.</a:t>
            </a:r>
            <a:r>
              <a:rPr lang="es-ES" sz="1050" dirty="0" smtClean="0"/>
              <a:t> </a:t>
            </a:r>
            <a:r>
              <a:rPr lang="es-ES" sz="1050" dirty="0" err="1" smtClean="0"/>
              <a:t>Milk</a:t>
            </a:r>
            <a:r>
              <a:rPr lang="es-ES" sz="1050" dirty="0" smtClean="0"/>
              <a:t> </a:t>
            </a:r>
            <a:r>
              <a:rPr lang="es-ES" sz="1050" dirty="0" err="1" smtClean="0"/>
              <a:t>quality</a:t>
            </a:r>
            <a:r>
              <a:rPr lang="es-ES" sz="1050" dirty="0" smtClean="0"/>
              <a:t> </a:t>
            </a:r>
            <a:r>
              <a:rPr lang="es-ES" sz="1050" dirty="0" err="1" smtClean="0"/>
              <a:t>by</a:t>
            </a:r>
            <a:r>
              <a:rPr lang="es-ES" sz="1050" dirty="0" smtClean="0"/>
              <a:t> </a:t>
            </a:r>
            <a:r>
              <a:rPr lang="es-ES" sz="1050" dirty="0" err="1" smtClean="0"/>
              <a:t>type</a:t>
            </a:r>
            <a:r>
              <a:rPr lang="es-ES" sz="1050" dirty="0" smtClean="0"/>
              <a:t> of </a:t>
            </a:r>
            <a:r>
              <a:rPr lang="es-ES" sz="1050" dirty="0" err="1" smtClean="0"/>
              <a:t>rotation</a:t>
            </a:r>
            <a:r>
              <a:rPr lang="es-ES" sz="1050" dirty="0" smtClean="0"/>
              <a:t> and </a:t>
            </a:r>
            <a:r>
              <a:rPr lang="es-ES" sz="1050" dirty="0" err="1" smtClean="0"/>
              <a:t>phase</a:t>
            </a:r>
            <a:endParaRPr lang="es-EC" sz="105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015" y="4460127"/>
            <a:ext cx="1296773" cy="1656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5">
            <a:lum bright="20000"/>
          </a:blip>
          <a:stretch>
            <a:fillRect/>
          </a:stretch>
        </p:blipFill>
        <p:spPr>
          <a:xfrm>
            <a:off x="7435656" y="10911977"/>
            <a:ext cx="2052835" cy="1881438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8844" y="6449296"/>
            <a:ext cx="1776042" cy="166806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53947" y="4667930"/>
            <a:ext cx="957017" cy="886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91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11228</TotalTime>
  <Words>630</Words>
  <Application>Microsoft Office PowerPoint</Application>
  <PresentationFormat>Papel A3 (297 x 420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74</cp:revision>
  <dcterms:created xsi:type="dcterms:W3CDTF">2020-11-10T17:36:46Z</dcterms:created>
  <dcterms:modified xsi:type="dcterms:W3CDTF">2021-08-18T15:03:15Z</dcterms:modified>
</cp:coreProperties>
</file>