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465" r:id="rId3"/>
    <p:sldId id="480" r:id="rId4"/>
    <p:sldId id="481" r:id="rId5"/>
    <p:sldId id="482" r:id="rId6"/>
    <p:sldId id="483" r:id="rId7"/>
    <p:sldId id="485" r:id="rId8"/>
    <p:sldId id="478" r:id="rId9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8" autoAdjust="0"/>
    <p:restoredTop sz="86535" autoAdjust="0"/>
  </p:normalViewPr>
  <p:slideViewPr>
    <p:cSldViewPr>
      <p:cViewPr varScale="1">
        <p:scale>
          <a:sx n="75" d="100"/>
          <a:sy n="75" d="100"/>
        </p:scale>
        <p:origin x="1565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ADAB02B1-87C0-44D7-94B4-F5A96040FDDC}" type="datetimeFigureOut">
              <a:rPr lang="nl-NL" smtClean="0"/>
              <a:t>6-10-2021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0469C916-0ACC-4B5F-B228-AF15055D4BE1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7632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6615F3A3-B9A0-4FAB-B35D-FBCC04040375}" type="datetimeFigureOut">
              <a:rPr lang="nl-NL" smtClean="0"/>
              <a:t>6-10-2021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132" tIns="47567" rIns="95132" bIns="47567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6"/>
          </a:xfrm>
          <a:prstGeom prst="rect">
            <a:avLst/>
          </a:prstGeom>
        </p:spPr>
        <p:txBody>
          <a:bodyPr vert="horz" lIns="95132" tIns="47567" rIns="95132" bIns="4756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5444AE83-E99F-4539-BD80-31D273EF0A1A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0563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Bundle N°</a:t>
            </a:r>
            <a:r>
              <a:rPr lang="fr-FR" baseline="0" dirty="0"/>
              <a:t> </a:t>
            </a:r>
            <a:r>
              <a:rPr lang="fr-FR" dirty="0"/>
              <a:t>2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048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0D68-3603-47A8-90E1-9D113574117A}" type="datetime1">
              <a:rPr lang="nl-NL" smtClean="0"/>
              <a:t>6-10-2021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814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85BB-F0CC-4BC2-8DA7-34D02B1A0171}" type="datetime1">
              <a:rPr lang="nl-NL" smtClean="0"/>
              <a:t>6-10-2021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148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A916-9CF1-4E4E-A60B-1766729F3041}" type="datetime1">
              <a:rPr lang="nl-NL" smtClean="0"/>
              <a:t>6-10-2021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76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3C24-6466-470F-9C63-89263AB8FB1F}" type="datetime1">
              <a:rPr lang="nl-NL" smtClean="0"/>
              <a:t>6-10-2021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180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9DA9-0197-413E-B093-13B59439F623}" type="datetime1">
              <a:rPr lang="nl-NL" smtClean="0"/>
              <a:t>6-10-2021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03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D479-23E0-4EE1-9CB3-AD138479C5A8}" type="datetime1">
              <a:rPr lang="nl-NL" smtClean="0"/>
              <a:t>6-10-2021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878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8AB8-DD16-4B88-9DBF-2A061D86DA6C}" type="datetime1">
              <a:rPr lang="nl-NL" smtClean="0"/>
              <a:t>6-10-2021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41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747A-0EE4-40F6-A22F-BE24E5329BCF}" type="datetime1">
              <a:rPr lang="nl-NL" smtClean="0"/>
              <a:t>6-10-2021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2826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9C73-1DBD-4FA3-8A62-7A3DEA89D81E}" type="datetime1">
              <a:rPr lang="nl-NL" smtClean="0"/>
              <a:t>6-10-2021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9533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326D-5C95-4C81-ADAF-0A0036E730D8}" type="datetime1">
              <a:rPr lang="nl-NL" smtClean="0"/>
              <a:t>6-10-2021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22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3375-1C3A-45D8-ACEC-1B0F0FDFDC7A}" type="datetime1">
              <a:rPr lang="nl-NL" smtClean="0"/>
              <a:t>6-10-2021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66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"/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17C0E-551E-43C8-A023-2EF8BBD97631}" type="datetime1">
              <a:rPr lang="nl-NL" smtClean="0"/>
              <a:t>6-10-2021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5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76173"/>
            <a:ext cx="8964488" cy="3600400"/>
          </a:xfrm>
        </p:spPr>
        <p:txBody>
          <a:bodyPr>
            <a:normAutofit/>
          </a:bodyPr>
          <a:lstStyle/>
          <a:p>
            <a:r>
              <a:rPr lang="en-GB" sz="2800" b="1" dirty="0">
                <a:ea typeface="Arial" charset="0"/>
                <a:cs typeface="Arial" charset="0"/>
              </a:rPr>
              <a:t>My experience as an ERC applicant/grantee</a:t>
            </a:r>
            <a:endParaRPr lang="nl-NL" sz="2800" b="1" dirty="0">
              <a:ea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154291"/>
            <a:ext cx="6400800" cy="2232248"/>
          </a:xfrm>
        </p:spPr>
        <p:txBody>
          <a:bodyPr>
            <a:normAutofit/>
          </a:bodyPr>
          <a:lstStyle/>
          <a:p>
            <a:endParaRPr lang="nl-NL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r>
              <a:rPr lang="nl-NL" sz="2000" dirty="0">
                <a:solidFill>
                  <a:schemeClr val="tx1"/>
                </a:solidFill>
              </a:rPr>
              <a:t>Prof. Dr. Pieter Van Cleynenbreugel</a:t>
            </a:r>
          </a:p>
          <a:p>
            <a:r>
              <a:rPr lang="nl-NL" sz="2000" dirty="0">
                <a:solidFill>
                  <a:schemeClr val="tx1"/>
                </a:solidFill>
              </a:rPr>
              <a:t>ERC </a:t>
            </a:r>
            <a:r>
              <a:rPr lang="nl-NL" sz="2000" dirty="0" err="1">
                <a:solidFill>
                  <a:schemeClr val="tx1"/>
                </a:solidFill>
              </a:rPr>
              <a:t>Starting</a:t>
            </a:r>
            <a:r>
              <a:rPr lang="nl-NL" sz="2000" dirty="0">
                <a:solidFill>
                  <a:schemeClr val="tx1"/>
                </a:solidFill>
              </a:rPr>
              <a:t> </a:t>
            </a:r>
            <a:r>
              <a:rPr lang="nl-NL" sz="2000" dirty="0" err="1">
                <a:solidFill>
                  <a:schemeClr val="tx1"/>
                </a:solidFill>
              </a:rPr>
              <a:t>Grantee</a:t>
            </a:r>
            <a:r>
              <a:rPr lang="nl-NL" sz="2000" dirty="0">
                <a:solidFill>
                  <a:schemeClr val="tx1"/>
                </a:solidFill>
              </a:rPr>
              <a:t>, 2020 Call</a:t>
            </a:r>
          </a:p>
          <a:p>
            <a:r>
              <a:rPr lang="nl-NL" sz="2000" dirty="0">
                <a:solidFill>
                  <a:schemeClr val="tx1"/>
                </a:solidFill>
              </a:rPr>
              <a:t>EUDAIMONIA (2021-2026)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643" y="368052"/>
            <a:ext cx="3657600" cy="17526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979712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6242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About 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8144"/>
            <a:ext cx="8229600" cy="5573216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Law studies at KU Leuven, research master (2004-2009)</a:t>
            </a:r>
          </a:p>
          <a:p>
            <a:pPr lvl="1"/>
            <a:r>
              <a:rPr lang="en-GB" dirty="0"/>
              <a:t>+ postgraduate degree (LL.M.) as BAEF and Fulbright Fellow, Harvard University (2010)</a:t>
            </a:r>
          </a:p>
          <a:p>
            <a:r>
              <a:rPr lang="en-GB" dirty="0"/>
              <a:t>Aspirant FWO-</a:t>
            </a:r>
            <a:r>
              <a:rPr lang="en-GB" dirty="0" err="1"/>
              <a:t>Vlaanderen</a:t>
            </a:r>
            <a:r>
              <a:rPr lang="en-GB" dirty="0"/>
              <a:t> (2010-2013), KU Leuven</a:t>
            </a:r>
          </a:p>
          <a:p>
            <a:pPr lvl="1"/>
            <a:r>
              <a:rPr lang="en-GB" dirty="0"/>
              <a:t>PhD in law defended on 3 September 2013</a:t>
            </a:r>
          </a:p>
          <a:p>
            <a:r>
              <a:rPr lang="en-GB" dirty="0"/>
              <a:t>1 September 2013: appointment as full-time assistant professor (</a:t>
            </a:r>
            <a:r>
              <a:rPr lang="en-GB" dirty="0" err="1"/>
              <a:t>universitair</a:t>
            </a:r>
            <a:r>
              <a:rPr lang="en-GB" dirty="0"/>
              <a:t> docent), Leiden University, NL</a:t>
            </a:r>
          </a:p>
          <a:p>
            <a:pPr lvl="1"/>
            <a:r>
              <a:rPr lang="en-GB" dirty="0"/>
              <a:t>Grant submission culture</a:t>
            </a:r>
          </a:p>
          <a:p>
            <a:pPr lvl="1"/>
            <a:r>
              <a:rPr lang="en-GB" dirty="0"/>
              <a:t>First time I started thinking about applying for an ERC grant, but…</a:t>
            </a:r>
          </a:p>
          <a:p>
            <a:r>
              <a:rPr lang="en-GB" dirty="0"/>
              <a:t>1 January 2016: appointment as full-time ‘chargé de </a:t>
            </a:r>
            <a:r>
              <a:rPr lang="en-GB" dirty="0" err="1"/>
              <a:t>cours</a:t>
            </a:r>
            <a:r>
              <a:rPr lang="en-GB" dirty="0"/>
              <a:t>’ (Fl. equivalent: ZAP-</a:t>
            </a:r>
            <a:r>
              <a:rPr lang="en-GB" dirty="0" err="1"/>
              <a:t>hoofddocent</a:t>
            </a:r>
            <a:r>
              <a:rPr lang="en-GB" dirty="0"/>
              <a:t>), </a:t>
            </a:r>
            <a:r>
              <a:rPr lang="en-GB" dirty="0" err="1"/>
              <a:t>Université</a:t>
            </a:r>
            <a:r>
              <a:rPr lang="en-GB" dirty="0"/>
              <a:t> de Liège (probationary period)</a:t>
            </a:r>
          </a:p>
          <a:p>
            <a:pPr lvl="1"/>
            <a:r>
              <a:rPr lang="en-GB" dirty="0"/>
              <a:t>New responsibilities etc. (ERC “mis au </a:t>
            </a:r>
            <a:r>
              <a:rPr lang="en-GB" dirty="0" err="1"/>
              <a:t>frigo</a:t>
            </a:r>
            <a:r>
              <a:rPr lang="en-GB" dirty="0"/>
              <a:t>”)</a:t>
            </a:r>
          </a:p>
          <a:p>
            <a:pPr lvl="1"/>
            <a:r>
              <a:rPr lang="en-GB" dirty="0"/>
              <a:t>However, ERC funding always in the back of my mind…</a:t>
            </a:r>
          </a:p>
          <a:p>
            <a:pPr lvl="1"/>
            <a:r>
              <a:rPr lang="en-GB" dirty="0"/>
              <a:t>Funding “practice”: FNRS-PDR, ARC…</a:t>
            </a:r>
          </a:p>
          <a:p>
            <a:r>
              <a:rPr lang="en-GB" dirty="0"/>
              <a:t>1 October 2018: tenured chargé de </a:t>
            </a:r>
            <a:r>
              <a:rPr lang="en-GB" dirty="0" err="1"/>
              <a:t>cours</a:t>
            </a:r>
            <a:endParaRPr lang="en-GB" dirty="0"/>
          </a:p>
          <a:p>
            <a:pPr lvl="1"/>
            <a:r>
              <a:rPr lang="en-GB" dirty="0"/>
              <a:t>Why still want an ERC?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4480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959A9E-D02E-4BF3-BEAE-F4A6D480C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Towards</a:t>
            </a:r>
            <a:r>
              <a:rPr lang="fr-BE" dirty="0"/>
              <a:t> an ERC </a:t>
            </a:r>
            <a:r>
              <a:rPr lang="fr-BE" dirty="0" err="1"/>
              <a:t>project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E009C0-A49D-4092-BED1-8CA7A8F6F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/>
          </a:bodyPr>
          <a:lstStyle/>
          <a:p>
            <a:r>
              <a:rPr lang="fr-BE" dirty="0" err="1"/>
              <a:t>Why</a:t>
            </a:r>
            <a:r>
              <a:rPr lang="fr-BE" dirty="0"/>
              <a:t> an ERC? </a:t>
            </a:r>
          </a:p>
          <a:p>
            <a:pPr lvl="1"/>
            <a:r>
              <a:rPr lang="fr-BE" dirty="0"/>
              <a:t>Scientific </a:t>
            </a:r>
            <a:r>
              <a:rPr lang="fr-BE" dirty="0" err="1"/>
              <a:t>curiosity</a:t>
            </a:r>
            <a:endParaRPr lang="fr-BE" dirty="0"/>
          </a:p>
          <a:p>
            <a:pPr lvl="2"/>
            <a:r>
              <a:rPr lang="fr-BE" dirty="0"/>
              <a:t>Feeling </a:t>
            </a:r>
            <a:r>
              <a:rPr lang="fr-BE" dirty="0" err="1"/>
              <a:t>that</a:t>
            </a:r>
            <a:r>
              <a:rPr lang="fr-BE" dirty="0"/>
              <a:t> </a:t>
            </a:r>
            <a:r>
              <a:rPr lang="fr-BE" dirty="0" err="1"/>
              <a:t>some</a:t>
            </a:r>
            <a:r>
              <a:rPr lang="fr-BE" dirty="0"/>
              <a:t> questions </a:t>
            </a:r>
            <a:r>
              <a:rPr lang="fr-BE" dirty="0" err="1"/>
              <a:t>had</a:t>
            </a:r>
            <a:r>
              <a:rPr lang="fr-BE" dirty="0"/>
              <a:t> been </a:t>
            </a:r>
            <a:r>
              <a:rPr lang="fr-BE" dirty="0" err="1"/>
              <a:t>ignored</a:t>
            </a:r>
            <a:r>
              <a:rPr lang="fr-BE" dirty="0"/>
              <a:t> or </a:t>
            </a:r>
            <a:r>
              <a:rPr lang="fr-BE" dirty="0" err="1"/>
              <a:t>downplayed</a:t>
            </a:r>
            <a:r>
              <a:rPr lang="fr-BE" dirty="0"/>
              <a:t> in the </a:t>
            </a:r>
            <a:r>
              <a:rPr lang="fr-BE" dirty="0" err="1"/>
              <a:t>field</a:t>
            </a:r>
            <a:endParaRPr lang="fr-BE" dirty="0"/>
          </a:p>
          <a:p>
            <a:pPr lvl="2"/>
            <a:r>
              <a:rPr lang="fr-BE" dirty="0" err="1"/>
              <a:t>Wanting</a:t>
            </a:r>
            <a:r>
              <a:rPr lang="fr-BE" dirty="0"/>
              <a:t> to </a:t>
            </a:r>
            <a:r>
              <a:rPr lang="fr-BE" dirty="0" err="1"/>
              <a:t>broaden</a:t>
            </a:r>
            <a:r>
              <a:rPr lang="fr-BE" dirty="0"/>
              <a:t> </a:t>
            </a:r>
            <a:r>
              <a:rPr lang="fr-BE" dirty="0" err="1"/>
              <a:t>existing</a:t>
            </a:r>
            <a:r>
              <a:rPr lang="fr-BE" dirty="0"/>
              <a:t> </a:t>
            </a:r>
            <a:r>
              <a:rPr lang="fr-BE" dirty="0" err="1"/>
              <a:t>debates</a:t>
            </a:r>
            <a:r>
              <a:rPr lang="fr-BE" dirty="0"/>
              <a:t> in </a:t>
            </a:r>
            <a:r>
              <a:rPr lang="fr-BE" dirty="0" err="1"/>
              <a:t>my</a:t>
            </a:r>
            <a:r>
              <a:rPr lang="fr-BE" dirty="0"/>
              <a:t> </a:t>
            </a:r>
            <a:r>
              <a:rPr lang="fr-BE" dirty="0" err="1"/>
              <a:t>field</a:t>
            </a:r>
            <a:endParaRPr lang="fr-BE" dirty="0"/>
          </a:p>
          <a:p>
            <a:pPr marL="457200" lvl="1" indent="0">
              <a:buNone/>
            </a:pPr>
            <a:endParaRPr lang="fr-BE" dirty="0"/>
          </a:p>
          <a:p>
            <a:pPr lvl="1"/>
            <a:r>
              <a:rPr lang="fr-BE" dirty="0" err="1"/>
              <a:t>Establish</a:t>
            </a:r>
            <a:r>
              <a:rPr lang="fr-BE" dirty="0"/>
              <a:t> a </a:t>
            </a:r>
            <a:r>
              <a:rPr lang="fr-BE" dirty="0" err="1"/>
              <a:t>research</a:t>
            </a:r>
            <a:r>
              <a:rPr lang="fr-BE" dirty="0"/>
              <a:t> team </a:t>
            </a:r>
            <a:r>
              <a:rPr lang="fr-BE" dirty="0" err="1"/>
              <a:t>that</a:t>
            </a:r>
            <a:r>
              <a:rPr lang="fr-BE" dirty="0"/>
              <a:t> </a:t>
            </a:r>
            <a:r>
              <a:rPr lang="fr-BE" dirty="0" err="1"/>
              <a:t>works</a:t>
            </a:r>
            <a:r>
              <a:rPr lang="fr-BE" dirty="0"/>
              <a:t> on </a:t>
            </a:r>
            <a:r>
              <a:rPr lang="fr-BE" dirty="0" err="1"/>
              <a:t>path-breaking</a:t>
            </a:r>
            <a:r>
              <a:rPr lang="fr-BE" dirty="0"/>
              <a:t> issues</a:t>
            </a:r>
          </a:p>
          <a:p>
            <a:pPr lvl="2"/>
            <a:r>
              <a:rPr lang="fr-BE" dirty="0"/>
              <a:t>Go </a:t>
            </a:r>
            <a:r>
              <a:rPr lang="fr-BE" dirty="0" err="1"/>
              <a:t>beyond</a:t>
            </a:r>
            <a:r>
              <a:rPr lang="fr-BE" dirty="0"/>
              <a:t> the </a:t>
            </a:r>
            <a:r>
              <a:rPr lang="fr-BE" dirty="0" err="1"/>
              <a:t>usual</a:t>
            </a:r>
            <a:r>
              <a:rPr lang="fr-BE" dirty="0"/>
              <a:t> type of </a:t>
            </a:r>
            <a:r>
              <a:rPr lang="fr-BE" dirty="0" err="1"/>
              <a:t>research</a:t>
            </a:r>
            <a:r>
              <a:rPr lang="fr-BE" dirty="0"/>
              <a:t> in </a:t>
            </a:r>
            <a:r>
              <a:rPr lang="fr-BE" dirty="0" err="1"/>
              <a:t>legal</a:t>
            </a:r>
            <a:r>
              <a:rPr lang="fr-BE" dirty="0"/>
              <a:t> </a:t>
            </a:r>
            <a:r>
              <a:rPr lang="fr-BE" dirty="0" err="1"/>
              <a:t>studies</a:t>
            </a:r>
            <a:endParaRPr lang="fr-BE" dirty="0"/>
          </a:p>
          <a:p>
            <a:endParaRPr lang="fr-BE" dirty="0"/>
          </a:p>
          <a:p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CD95179-8745-4037-B1A0-23370D2D4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1208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F8B371-E023-4A31-91A2-E9E9A157C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Towards</a:t>
            </a:r>
            <a:r>
              <a:rPr lang="fr-BE" dirty="0"/>
              <a:t> an ERC </a:t>
            </a:r>
            <a:r>
              <a:rPr lang="fr-BE" dirty="0" err="1"/>
              <a:t>project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11FA2B-00B0-40C2-A5AE-69CA42C6B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92500"/>
          </a:bodyPr>
          <a:lstStyle/>
          <a:p>
            <a:r>
              <a:rPr lang="fr-BE" dirty="0" err="1"/>
              <a:t>Finding</a:t>
            </a:r>
            <a:r>
              <a:rPr lang="fr-BE" dirty="0"/>
              <a:t> </a:t>
            </a:r>
            <a:r>
              <a:rPr lang="fr-BE" dirty="0" err="1"/>
              <a:t>your</a:t>
            </a:r>
            <a:r>
              <a:rPr lang="fr-BE" dirty="0"/>
              <a:t> </a:t>
            </a:r>
            <a:r>
              <a:rPr lang="fr-BE" dirty="0" err="1"/>
              <a:t>idea</a:t>
            </a:r>
            <a:r>
              <a:rPr lang="fr-BE" dirty="0"/>
              <a:t>:</a:t>
            </a:r>
          </a:p>
          <a:p>
            <a:pPr lvl="1"/>
            <a:r>
              <a:rPr lang="fr-BE" dirty="0" err="1"/>
              <a:t>Wanted</a:t>
            </a:r>
            <a:r>
              <a:rPr lang="fr-BE" dirty="0"/>
              <a:t> to </a:t>
            </a:r>
            <a:r>
              <a:rPr lang="fr-BE" dirty="0" err="1"/>
              <a:t>apply</a:t>
            </a:r>
            <a:r>
              <a:rPr lang="fr-BE" dirty="0"/>
              <a:t> to 2019 call, but </a:t>
            </a:r>
            <a:r>
              <a:rPr lang="fr-BE" dirty="0" err="1"/>
              <a:t>did</a:t>
            </a:r>
            <a:r>
              <a:rPr lang="fr-BE" dirty="0"/>
              <a:t> not </a:t>
            </a:r>
            <a:r>
              <a:rPr lang="fr-BE" dirty="0" err="1"/>
              <a:t>feel</a:t>
            </a:r>
            <a:r>
              <a:rPr lang="fr-BE" dirty="0"/>
              <a:t> </a:t>
            </a:r>
            <a:r>
              <a:rPr lang="fr-BE" dirty="0" err="1"/>
              <a:t>ready</a:t>
            </a:r>
            <a:endParaRPr lang="fr-BE" dirty="0"/>
          </a:p>
          <a:p>
            <a:pPr lvl="1"/>
            <a:r>
              <a:rPr lang="fr-BE" dirty="0"/>
              <a:t>Last </a:t>
            </a:r>
            <a:r>
              <a:rPr lang="fr-BE" dirty="0" err="1"/>
              <a:t>StG</a:t>
            </a:r>
            <a:r>
              <a:rPr lang="fr-BE" dirty="0"/>
              <a:t> shot: 2020 call (first </a:t>
            </a:r>
            <a:r>
              <a:rPr lang="fr-BE" dirty="0" err="1"/>
              <a:t>try</a:t>
            </a:r>
            <a:r>
              <a:rPr lang="fr-BE" dirty="0"/>
              <a:t>, </a:t>
            </a:r>
            <a:r>
              <a:rPr lang="fr-BE" dirty="0" err="1"/>
              <a:t>why</a:t>
            </a:r>
            <a:r>
              <a:rPr lang="fr-BE" dirty="0"/>
              <a:t> not, </a:t>
            </a:r>
            <a:r>
              <a:rPr lang="fr-BE" dirty="0" err="1"/>
              <a:t>always</a:t>
            </a:r>
            <a:r>
              <a:rPr lang="fr-BE" dirty="0"/>
              <a:t> </a:t>
            </a:r>
            <a:r>
              <a:rPr lang="fr-BE" dirty="0" err="1"/>
              <a:t>possibility</a:t>
            </a:r>
            <a:r>
              <a:rPr lang="fr-BE" dirty="0"/>
              <a:t> to move on to </a:t>
            </a:r>
            <a:r>
              <a:rPr lang="fr-BE" dirty="0" err="1"/>
              <a:t>CoG</a:t>
            </a:r>
            <a:r>
              <a:rPr lang="fr-BE" dirty="0"/>
              <a:t>)</a:t>
            </a:r>
          </a:p>
          <a:p>
            <a:pPr lvl="2"/>
            <a:r>
              <a:rPr lang="fr-BE" dirty="0"/>
              <a:t>Importance of self-</a:t>
            </a:r>
            <a:r>
              <a:rPr lang="fr-BE" dirty="0" err="1"/>
              <a:t>reflection</a:t>
            </a:r>
            <a:r>
              <a:rPr lang="fr-BE" dirty="0"/>
              <a:t> – </a:t>
            </a:r>
            <a:r>
              <a:rPr lang="fr-BE" dirty="0" err="1"/>
              <a:t>which</a:t>
            </a:r>
            <a:r>
              <a:rPr lang="fr-BE" dirty="0"/>
              <a:t> </a:t>
            </a:r>
            <a:r>
              <a:rPr lang="fr-BE" dirty="0" err="1"/>
              <a:t>project</a:t>
            </a:r>
            <a:r>
              <a:rPr lang="fr-BE" dirty="0"/>
              <a:t> </a:t>
            </a:r>
            <a:r>
              <a:rPr lang="fr-BE" dirty="0" err="1"/>
              <a:t>would</a:t>
            </a:r>
            <a:r>
              <a:rPr lang="fr-BE" dirty="0"/>
              <a:t> </a:t>
            </a:r>
            <a:r>
              <a:rPr lang="fr-BE" dirty="0" err="1"/>
              <a:t>make</a:t>
            </a:r>
            <a:r>
              <a:rPr lang="fr-BE" dirty="0"/>
              <a:t> me the </a:t>
            </a:r>
            <a:r>
              <a:rPr lang="fr-BE" dirty="0" err="1"/>
              <a:t>perfect</a:t>
            </a:r>
            <a:r>
              <a:rPr lang="fr-BE" dirty="0"/>
              <a:t> PI to do </a:t>
            </a:r>
            <a:r>
              <a:rPr lang="fr-BE" dirty="0" err="1"/>
              <a:t>this</a:t>
            </a:r>
            <a:r>
              <a:rPr lang="fr-BE" dirty="0"/>
              <a:t>? </a:t>
            </a:r>
          </a:p>
          <a:p>
            <a:pPr lvl="2"/>
            <a:r>
              <a:rPr lang="fr-BE" dirty="0"/>
              <a:t>Follow </a:t>
            </a:r>
            <a:r>
              <a:rPr lang="fr-BE" dirty="0" err="1"/>
              <a:t>your</a:t>
            </a:r>
            <a:r>
              <a:rPr lang="fr-BE" dirty="0"/>
              <a:t> passion, but do </a:t>
            </a:r>
            <a:r>
              <a:rPr lang="fr-BE" dirty="0" err="1"/>
              <a:t>anticipate</a:t>
            </a:r>
            <a:r>
              <a:rPr lang="fr-BE" dirty="0"/>
              <a:t> </a:t>
            </a:r>
            <a:r>
              <a:rPr lang="fr-BE" dirty="0" err="1"/>
              <a:t>what</a:t>
            </a:r>
            <a:r>
              <a:rPr lang="fr-BE" dirty="0"/>
              <a:t> </a:t>
            </a:r>
            <a:r>
              <a:rPr lang="fr-BE" dirty="0" err="1"/>
              <a:t>may</a:t>
            </a:r>
            <a:r>
              <a:rPr lang="fr-BE" dirty="0"/>
              <a:t> ‘stick’</a:t>
            </a:r>
          </a:p>
          <a:p>
            <a:pPr lvl="3"/>
            <a:r>
              <a:rPr lang="fr-BE" dirty="0"/>
              <a:t>New topic on </a:t>
            </a:r>
            <a:r>
              <a:rPr lang="fr-BE" dirty="0" err="1"/>
              <a:t>which</a:t>
            </a:r>
            <a:r>
              <a:rPr lang="fr-BE" dirty="0"/>
              <a:t> I </a:t>
            </a:r>
            <a:r>
              <a:rPr lang="fr-BE" dirty="0" err="1"/>
              <a:t>had</a:t>
            </a:r>
            <a:r>
              <a:rPr lang="fr-BE" dirty="0"/>
              <a:t> not </a:t>
            </a:r>
            <a:r>
              <a:rPr lang="fr-BE" dirty="0" err="1"/>
              <a:t>published</a:t>
            </a:r>
            <a:r>
              <a:rPr lang="fr-BE" dirty="0"/>
              <a:t> </a:t>
            </a:r>
            <a:r>
              <a:rPr lang="fr-BE" dirty="0" err="1"/>
              <a:t>anything</a:t>
            </a:r>
            <a:r>
              <a:rPr lang="fr-BE" dirty="0"/>
              <a:t> but </a:t>
            </a:r>
            <a:r>
              <a:rPr lang="fr-BE" dirty="0" err="1"/>
              <a:t>had</a:t>
            </a:r>
            <a:r>
              <a:rPr lang="fr-BE" dirty="0"/>
              <a:t> been </a:t>
            </a:r>
            <a:r>
              <a:rPr lang="fr-BE" dirty="0" err="1"/>
              <a:t>interested</a:t>
            </a:r>
            <a:r>
              <a:rPr lang="fr-BE" dirty="0"/>
              <a:t> in for a long time</a:t>
            </a:r>
          </a:p>
          <a:p>
            <a:pPr lvl="3"/>
            <a:r>
              <a:rPr lang="fr-BE" dirty="0"/>
              <a:t>Follow-up of </a:t>
            </a:r>
            <a:r>
              <a:rPr lang="fr-BE" dirty="0" err="1"/>
              <a:t>my</a:t>
            </a:r>
            <a:r>
              <a:rPr lang="fr-BE" dirty="0"/>
              <a:t> doctoral </a:t>
            </a:r>
            <a:r>
              <a:rPr lang="fr-BE" dirty="0" err="1"/>
              <a:t>research</a:t>
            </a:r>
            <a:r>
              <a:rPr lang="fr-BE" dirty="0"/>
              <a:t>: </a:t>
            </a:r>
            <a:r>
              <a:rPr lang="fr-BE" dirty="0" err="1"/>
              <a:t>comparison</a:t>
            </a:r>
            <a:r>
              <a:rPr lang="fr-BE" dirty="0"/>
              <a:t> </a:t>
            </a:r>
            <a:r>
              <a:rPr lang="fr-BE" dirty="0" err="1"/>
              <a:t>between</a:t>
            </a:r>
            <a:r>
              <a:rPr lang="fr-BE" dirty="0"/>
              <a:t> EU </a:t>
            </a:r>
            <a:r>
              <a:rPr lang="fr-BE" dirty="0" err="1"/>
              <a:t>rules</a:t>
            </a:r>
            <a:r>
              <a:rPr lang="fr-BE" dirty="0"/>
              <a:t> and </a:t>
            </a:r>
            <a:r>
              <a:rPr lang="fr-BE" dirty="0" err="1"/>
              <a:t>interdisciplinary</a:t>
            </a:r>
            <a:r>
              <a:rPr lang="fr-BE" dirty="0"/>
              <a:t> </a:t>
            </a:r>
            <a:r>
              <a:rPr lang="fr-BE" dirty="0" err="1"/>
              <a:t>take</a:t>
            </a:r>
            <a:endParaRPr lang="fr-BE" dirty="0"/>
          </a:p>
          <a:p>
            <a:pPr lvl="2"/>
            <a:r>
              <a:rPr lang="fr-BE" dirty="0" err="1"/>
              <a:t>Get</a:t>
            </a:r>
            <a:r>
              <a:rPr lang="fr-BE" dirty="0"/>
              <a:t> to know </a:t>
            </a:r>
            <a:r>
              <a:rPr lang="fr-BE" dirty="0" err="1"/>
              <a:t>your</a:t>
            </a:r>
            <a:r>
              <a:rPr lang="fr-BE" dirty="0"/>
              <a:t> panel! SH2: more </a:t>
            </a:r>
            <a:r>
              <a:rPr lang="fr-BE" dirty="0" err="1"/>
              <a:t>than</a:t>
            </a:r>
            <a:r>
              <a:rPr lang="fr-BE" dirty="0"/>
              <a:t> </a:t>
            </a:r>
            <a:r>
              <a:rPr lang="fr-BE" dirty="0" err="1"/>
              <a:t>just</a:t>
            </a:r>
            <a:r>
              <a:rPr lang="fr-BE" dirty="0"/>
              <a:t> </a:t>
            </a:r>
            <a:r>
              <a:rPr lang="fr-BE" dirty="0" err="1"/>
              <a:t>lawyers</a:t>
            </a:r>
            <a:endParaRPr lang="fr-BE" dirty="0"/>
          </a:p>
          <a:p>
            <a:pPr lvl="1"/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9E6891A-C77E-4FF4-B7C0-F9100A80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370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A3EABC-8F29-4657-A432-440C40F18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The ERC </a:t>
            </a:r>
            <a:r>
              <a:rPr lang="fr-BE" dirty="0" err="1"/>
              <a:t>project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7915FC-DADB-44A6-B300-873F48F7C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fr-BE" dirty="0" err="1"/>
              <a:t>Deciding</a:t>
            </a:r>
            <a:r>
              <a:rPr lang="fr-BE" dirty="0"/>
              <a:t> on the </a:t>
            </a:r>
            <a:r>
              <a:rPr lang="fr-BE" dirty="0" err="1"/>
              <a:t>idea</a:t>
            </a:r>
            <a:r>
              <a:rPr lang="fr-BE" dirty="0"/>
              <a:t>:</a:t>
            </a:r>
          </a:p>
          <a:p>
            <a:pPr lvl="1"/>
            <a:r>
              <a:rPr lang="fr-BE" dirty="0" err="1"/>
              <a:t>Peace</a:t>
            </a:r>
            <a:r>
              <a:rPr lang="fr-BE" dirty="0"/>
              <a:t> of </a:t>
            </a:r>
            <a:r>
              <a:rPr lang="fr-BE" dirty="0" err="1"/>
              <a:t>mind</a:t>
            </a:r>
            <a:r>
              <a:rPr lang="fr-BE" dirty="0"/>
              <a:t> </a:t>
            </a:r>
            <a:r>
              <a:rPr lang="fr-BE" dirty="0" err="1"/>
              <a:t>necessary</a:t>
            </a:r>
            <a:r>
              <a:rPr lang="fr-BE" dirty="0"/>
              <a:t>: </a:t>
            </a:r>
            <a:r>
              <a:rPr lang="fr-BE" dirty="0" err="1"/>
              <a:t>visiting</a:t>
            </a:r>
            <a:r>
              <a:rPr lang="fr-BE" dirty="0"/>
              <a:t> </a:t>
            </a:r>
            <a:r>
              <a:rPr lang="fr-BE" dirty="0" err="1"/>
              <a:t>fellowship</a:t>
            </a:r>
            <a:r>
              <a:rPr lang="fr-BE" dirty="0"/>
              <a:t>, </a:t>
            </a:r>
            <a:r>
              <a:rPr lang="fr-BE" dirty="0" err="1"/>
              <a:t>University</a:t>
            </a:r>
            <a:r>
              <a:rPr lang="fr-BE" dirty="0"/>
              <a:t> of Bournemouth (June 2019)</a:t>
            </a:r>
          </a:p>
          <a:p>
            <a:pPr lvl="2"/>
            <a:r>
              <a:rPr lang="fr-BE" dirty="0"/>
              <a:t>Second option </a:t>
            </a:r>
            <a:r>
              <a:rPr lang="fr-BE" dirty="0" err="1"/>
              <a:t>chosen</a:t>
            </a:r>
            <a:endParaRPr lang="fr-BE" dirty="0"/>
          </a:p>
          <a:p>
            <a:pPr lvl="2"/>
            <a:r>
              <a:rPr lang="fr-BE" dirty="0"/>
              <a:t>First draft B1 and B2 </a:t>
            </a:r>
            <a:r>
              <a:rPr lang="fr-BE" dirty="0" err="1"/>
              <a:t>written</a:t>
            </a:r>
            <a:r>
              <a:rPr lang="fr-BE" dirty="0"/>
              <a:t> in one </a:t>
            </a:r>
            <a:r>
              <a:rPr lang="fr-BE" dirty="0" err="1"/>
              <a:t>month</a:t>
            </a:r>
            <a:r>
              <a:rPr lang="fr-BE" dirty="0"/>
              <a:t>, building </a:t>
            </a:r>
            <a:r>
              <a:rPr lang="fr-BE" dirty="0" err="1"/>
              <a:t>upon</a:t>
            </a:r>
            <a:r>
              <a:rPr lang="fr-BE" dirty="0"/>
              <a:t> PhD </a:t>
            </a:r>
            <a:r>
              <a:rPr lang="fr-BE" dirty="0" err="1"/>
              <a:t>research</a:t>
            </a:r>
            <a:r>
              <a:rPr lang="fr-BE" dirty="0"/>
              <a:t> and publications</a:t>
            </a:r>
          </a:p>
          <a:p>
            <a:pPr lvl="2"/>
            <a:r>
              <a:rPr lang="fr-BE" dirty="0" err="1"/>
              <a:t>Comments</a:t>
            </a:r>
            <a:r>
              <a:rPr lang="fr-BE" dirty="0"/>
              <a:t>, self-</a:t>
            </a:r>
            <a:r>
              <a:rPr lang="fr-BE" dirty="0" err="1"/>
              <a:t>criticism</a:t>
            </a:r>
            <a:endParaRPr lang="fr-BE" dirty="0"/>
          </a:p>
          <a:p>
            <a:pPr lvl="1"/>
            <a:r>
              <a:rPr lang="fr-BE" dirty="0"/>
              <a:t>Summer 2019</a:t>
            </a:r>
          </a:p>
          <a:p>
            <a:pPr lvl="2"/>
            <a:r>
              <a:rPr lang="fr-BE" dirty="0" err="1"/>
              <a:t>Redrafting</a:t>
            </a:r>
            <a:r>
              <a:rPr lang="fr-BE" dirty="0"/>
              <a:t>, over and over – fine-tuning – </a:t>
            </a:r>
            <a:r>
              <a:rPr lang="fr-BE" dirty="0" err="1"/>
              <a:t>comments</a:t>
            </a:r>
            <a:endParaRPr lang="fr-BE" dirty="0"/>
          </a:p>
          <a:p>
            <a:pPr lvl="2"/>
            <a:r>
              <a:rPr lang="fr-BE" dirty="0"/>
              <a:t>B1: </a:t>
            </a:r>
            <a:r>
              <a:rPr lang="fr-BE" dirty="0" err="1"/>
              <a:t>really</a:t>
            </a:r>
            <a:r>
              <a:rPr lang="fr-BE" dirty="0"/>
              <a:t> </a:t>
            </a:r>
            <a:r>
              <a:rPr lang="fr-BE" dirty="0" err="1"/>
              <a:t>selling</a:t>
            </a:r>
            <a:r>
              <a:rPr lang="fr-BE" dirty="0"/>
              <a:t> </a:t>
            </a:r>
            <a:r>
              <a:rPr lang="fr-BE" dirty="0" err="1"/>
              <a:t>yourself</a:t>
            </a:r>
            <a:r>
              <a:rPr lang="fr-BE" dirty="0"/>
              <a:t> and the </a:t>
            </a:r>
            <a:r>
              <a:rPr lang="fr-BE" dirty="0" err="1"/>
              <a:t>project</a:t>
            </a:r>
            <a:endParaRPr lang="fr-BE" dirty="0"/>
          </a:p>
          <a:p>
            <a:pPr lvl="2"/>
            <a:r>
              <a:rPr lang="fr-BE" dirty="0" err="1"/>
              <a:t>Remaining</a:t>
            </a:r>
            <a:r>
              <a:rPr lang="fr-BE" dirty="0"/>
              <a:t> </a:t>
            </a:r>
            <a:r>
              <a:rPr lang="fr-BE" dirty="0" err="1"/>
              <a:t>doubts</a:t>
            </a:r>
            <a:endParaRPr lang="fr-BE" dirty="0"/>
          </a:p>
          <a:p>
            <a:pPr lvl="3"/>
            <a:r>
              <a:rPr lang="fr-BE" dirty="0"/>
              <a:t>WP1 </a:t>
            </a:r>
            <a:r>
              <a:rPr lang="fr-BE" dirty="0" err="1"/>
              <a:t>relatively</a:t>
            </a:r>
            <a:r>
              <a:rPr lang="fr-BE" dirty="0"/>
              <a:t> </a:t>
            </a:r>
            <a:r>
              <a:rPr lang="fr-BE" dirty="0" err="1"/>
              <a:t>low</a:t>
            </a:r>
            <a:r>
              <a:rPr lang="fr-BE" dirty="0"/>
              <a:t> </a:t>
            </a:r>
            <a:r>
              <a:rPr lang="fr-BE" dirty="0" err="1"/>
              <a:t>risk</a:t>
            </a:r>
            <a:r>
              <a:rPr lang="fr-BE" dirty="0"/>
              <a:t>; </a:t>
            </a:r>
            <a:r>
              <a:rPr lang="fr-BE" dirty="0" err="1"/>
              <a:t>comparing</a:t>
            </a:r>
            <a:r>
              <a:rPr lang="fr-BE" dirty="0"/>
              <a:t> </a:t>
            </a:r>
            <a:r>
              <a:rPr lang="fr-BE" dirty="0" err="1"/>
              <a:t>rules</a:t>
            </a:r>
            <a:r>
              <a:rPr lang="fr-BE" dirty="0"/>
              <a:t> in </a:t>
            </a:r>
            <a:r>
              <a:rPr lang="fr-BE" dirty="0" err="1"/>
              <a:t>different</a:t>
            </a:r>
            <a:r>
              <a:rPr lang="fr-BE" dirty="0"/>
              <a:t> </a:t>
            </a:r>
            <a:r>
              <a:rPr lang="fr-BE" dirty="0" err="1"/>
              <a:t>sectors</a:t>
            </a:r>
            <a:r>
              <a:rPr lang="fr-BE" dirty="0"/>
              <a:t>, but to an </a:t>
            </a:r>
            <a:r>
              <a:rPr lang="fr-BE" dirty="0" err="1"/>
              <a:t>extent</a:t>
            </a:r>
            <a:r>
              <a:rPr lang="fr-BE" dirty="0"/>
              <a:t> </a:t>
            </a:r>
            <a:r>
              <a:rPr lang="fr-BE" dirty="0" err="1"/>
              <a:t>never</a:t>
            </a:r>
            <a:r>
              <a:rPr lang="fr-BE" dirty="0"/>
              <a:t> </a:t>
            </a:r>
            <a:r>
              <a:rPr lang="fr-BE" dirty="0" err="1"/>
              <a:t>done</a:t>
            </a:r>
            <a:r>
              <a:rPr lang="fr-BE" dirty="0"/>
              <a:t> </a:t>
            </a:r>
            <a:r>
              <a:rPr lang="fr-BE" dirty="0" err="1"/>
              <a:t>before</a:t>
            </a:r>
            <a:endParaRPr lang="fr-BE" dirty="0"/>
          </a:p>
          <a:p>
            <a:pPr lvl="3"/>
            <a:r>
              <a:rPr lang="fr-BE" dirty="0"/>
              <a:t>High </a:t>
            </a:r>
            <a:r>
              <a:rPr lang="fr-BE" dirty="0" err="1"/>
              <a:t>risk</a:t>
            </a:r>
            <a:r>
              <a:rPr lang="fr-BE" dirty="0"/>
              <a:t> </a:t>
            </a:r>
            <a:r>
              <a:rPr lang="fr-BE" dirty="0" err="1"/>
              <a:t>related</a:t>
            </a:r>
            <a:r>
              <a:rPr lang="fr-BE" dirty="0"/>
              <a:t> to use of new </a:t>
            </a:r>
            <a:r>
              <a:rPr lang="fr-BE" dirty="0" err="1"/>
              <a:t>methodology</a:t>
            </a:r>
            <a:r>
              <a:rPr lang="fr-BE" dirty="0"/>
              <a:t>, new </a:t>
            </a:r>
            <a:r>
              <a:rPr lang="fr-BE" dirty="0" err="1"/>
              <a:t>research</a:t>
            </a:r>
            <a:r>
              <a:rPr lang="fr-BE" dirty="0"/>
              <a:t> </a:t>
            </a:r>
            <a:r>
              <a:rPr lang="fr-BE" dirty="0" err="1"/>
              <a:t>method</a:t>
            </a:r>
            <a:endParaRPr lang="fr-BE" dirty="0"/>
          </a:p>
          <a:p>
            <a:pPr lvl="1"/>
            <a:r>
              <a:rPr lang="fr-BE" dirty="0" err="1"/>
              <a:t>Fall</a:t>
            </a:r>
            <a:r>
              <a:rPr lang="fr-BE" dirty="0"/>
              <a:t> 2019</a:t>
            </a:r>
          </a:p>
          <a:p>
            <a:pPr lvl="2"/>
            <a:r>
              <a:rPr lang="fr-BE" dirty="0" err="1"/>
              <a:t>submission</a:t>
            </a:r>
            <a:r>
              <a:rPr lang="fr-BE" dirty="0"/>
              <a:t> in </a:t>
            </a:r>
            <a:r>
              <a:rPr lang="fr-BE" dirty="0" err="1"/>
              <a:t>between</a:t>
            </a:r>
            <a:r>
              <a:rPr lang="fr-BE" dirty="0"/>
              <a:t> </a:t>
            </a:r>
            <a:r>
              <a:rPr lang="fr-BE" dirty="0" err="1"/>
              <a:t>teaching</a:t>
            </a:r>
            <a:r>
              <a:rPr lang="fr-BE" dirty="0"/>
              <a:t> 2 courses and </a:t>
            </a:r>
            <a:r>
              <a:rPr lang="fr-BE" dirty="0" err="1"/>
              <a:t>managing</a:t>
            </a:r>
            <a:r>
              <a:rPr lang="fr-BE" dirty="0"/>
              <a:t> </a:t>
            </a:r>
            <a:r>
              <a:rPr lang="fr-BE" dirty="0" err="1"/>
              <a:t>other</a:t>
            </a:r>
            <a:r>
              <a:rPr lang="fr-BE" dirty="0"/>
              <a:t> </a:t>
            </a:r>
            <a:r>
              <a:rPr lang="fr-BE" dirty="0" err="1"/>
              <a:t>projects</a:t>
            </a:r>
            <a:endParaRPr lang="fr-BE" dirty="0"/>
          </a:p>
          <a:p>
            <a:pPr lvl="2"/>
            <a:r>
              <a:rPr lang="fr-BE" dirty="0"/>
              <a:t>15 </a:t>
            </a:r>
            <a:r>
              <a:rPr lang="fr-BE" dirty="0" err="1"/>
              <a:t>October</a:t>
            </a:r>
            <a:r>
              <a:rPr lang="fr-BE" dirty="0"/>
              <a:t> 2019: </a:t>
            </a:r>
            <a:r>
              <a:rPr lang="fr-BE" dirty="0" err="1"/>
              <a:t>submission</a:t>
            </a:r>
            <a:r>
              <a:rPr lang="fr-BE" dirty="0"/>
              <a:t> (</a:t>
            </a:r>
            <a:r>
              <a:rPr lang="fr-BE" dirty="0" err="1"/>
              <a:t>finally</a:t>
            </a:r>
            <a:r>
              <a:rPr lang="fr-BE" dirty="0"/>
              <a:t> – and </a:t>
            </a:r>
            <a:r>
              <a:rPr lang="fr-BE" dirty="0" err="1"/>
              <a:t>with</a:t>
            </a:r>
            <a:r>
              <a:rPr lang="fr-BE" dirty="0"/>
              <a:t> no expectations?)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36054D-4D52-472F-9F2D-F2632FC3A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3532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72E428-E456-41BA-A8F6-FC34B4B4B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The ERC </a:t>
            </a:r>
            <a:r>
              <a:rPr lang="fr-BE" dirty="0" err="1"/>
              <a:t>project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67519B-ADBA-4101-974F-5942787AE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fr-BE" dirty="0"/>
              <a:t>April 2020: First round </a:t>
            </a:r>
            <a:r>
              <a:rPr lang="fr-BE" dirty="0" err="1"/>
              <a:t>passed</a:t>
            </a:r>
            <a:r>
              <a:rPr lang="fr-BE" dirty="0"/>
              <a:t> =&gt; </a:t>
            </a:r>
            <a:r>
              <a:rPr lang="fr-BE" dirty="0" err="1"/>
              <a:t>happiness</a:t>
            </a:r>
            <a:r>
              <a:rPr lang="fr-BE" dirty="0"/>
              <a:t>, </a:t>
            </a:r>
            <a:r>
              <a:rPr lang="fr-BE" dirty="0" err="1"/>
              <a:t>maybe</a:t>
            </a:r>
            <a:r>
              <a:rPr lang="fr-BE" dirty="0"/>
              <a:t> I have a shot, </a:t>
            </a:r>
            <a:r>
              <a:rPr lang="fr-BE" dirty="0" err="1"/>
              <a:t>preparation</a:t>
            </a:r>
            <a:r>
              <a:rPr lang="fr-BE" dirty="0"/>
              <a:t> interview?</a:t>
            </a:r>
          </a:p>
          <a:p>
            <a:pPr lvl="1"/>
            <a:r>
              <a:rPr lang="fr-BE" dirty="0"/>
              <a:t>Covid-19: no interview </a:t>
            </a:r>
            <a:r>
              <a:rPr lang="fr-BE" dirty="0" err="1"/>
              <a:t>organised</a:t>
            </a:r>
            <a:r>
              <a:rPr lang="fr-BE" dirty="0"/>
              <a:t> for ERC </a:t>
            </a:r>
            <a:r>
              <a:rPr lang="fr-BE" dirty="0" err="1"/>
              <a:t>StG</a:t>
            </a:r>
            <a:r>
              <a:rPr lang="fr-BE" dirty="0"/>
              <a:t> call…</a:t>
            </a:r>
          </a:p>
          <a:p>
            <a:endParaRPr lang="fr-BE" dirty="0"/>
          </a:p>
          <a:p>
            <a:r>
              <a:rPr lang="fr-BE" dirty="0"/>
              <a:t>22 July 2020 – mail – good news, but </a:t>
            </a:r>
            <a:r>
              <a:rPr lang="fr-BE" dirty="0" err="1"/>
              <a:t>also</a:t>
            </a:r>
            <a:r>
              <a:rPr lang="fr-BE" dirty="0"/>
              <a:t> important </a:t>
            </a:r>
            <a:r>
              <a:rPr lang="fr-BE" dirty="0" err="1"/>
              <a:t>formalities</a:t>
            </a:r>
            <a:r>
              <a:rPr lang="fr-BE" dirty="0"/>
              <a:t> to </a:t>
            </a:r>
            <a:r>
              <a:rPr lang="fr-BE" dirty="0" err="1"/>
              <a:t>accomplish</a:t>
            </a:r>
            <a:endParaRPr lang="fr-BE" dirty="0"/>
          </a:p>
          <a:p>
            <a:pPr lvl="1"/>
            <a:r>
              <a:rPr lang="fr-BE" dirty="0" err="1"/>
              <a:t>What</a:t>
            </a:r>
            <a:r>
              <a:rPr lang="fr-BE" dirty="0"/>
              <a:t> to do </a:t>
            </a:r>
            <a:r>
              <a:rPr lang="fr-BE" dirty="0" err="1"/>
              <a:t>now</a:t>
            </a:r>
            <a:r>
              <a:rPr lang="fr-BE" dirty="0"/>
              <a:t> + </a:t>
            </a:r>
            <a:r>
              <a:rPr lang="fr-BE" dirty="0" err="1"/>
              <a:t>need</a:t>
            </a:r>
            <a:r>
              <a:rPr lang="fr-BE" dirty="0"/>
              <a:t> to </a:t>
            </a:r>
            <a:r>
              <a:rPr lang="fr-BE" dirty="0" err="1"/>
              <a:t>reorganise</a:t>
            </a:r>
            <a:r>
              <a:rPr lang="fr-BE" dirty="0"/>
              <a:t> time and </a:t>
            </a:r>
            <a:r>
              <a:rPr lang="fr-BE" dirty="0" err="1"/>
              <a:t>professional</a:t>
            </a:r>
            <a:r>
              <a:rPr lang="fr-BE" dirty="0"/>
              <a:t> future: </a:t>
            </a:r>
            <a:r>
              <a:rPr lang="fr-BE" dirty="0" err="1"/>
              <a:t>starting</a:t>
            </a:r>
            <a:r>
              <a:rPr lang="fr-BE" dirty="0"/>
              <a:t> date </a:t>
            </a:r>
            <a:r>
              <a:rPr lang="fr-BE" dirty="0" err="1"/>
              <a:t>postponed</a:t>
            </a:r>
            <a:r>
              <a:rPr lang="fr-BE" dirty="0"/>
              <a:t> </a:t>
            </a:r>
            <a:r>
              <a:rPr lang="fr-BE" dirty="0" err="1"/>
              <a:t>until</a:t>
            </a:r>
            <a:r>
              <a:rPr lang="fr-BE" dirty="0"/>
              <a:t> 1 </a:t>
            </a:r>
            <a:r>
              <a:rPr lang="fr-BE" dirty="0" err="1"/>
              <a:t>September</a:t>
            </a:r>
            <a:r>
              <a:rPr lang="fr-BE" dirty="0"/>
              <a:t> 2021</a:t>
            </a:r>
          </a:p>
          <a:p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DCBE6BB-9DDF-493D-8717-1EE2A76E0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8312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44A040-635F-46FE-9B1E-84DBBE079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Aftermath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5C4FDE-46E9-4B0C-820B-553869CA9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Importance of international </a:t>
            </a:r>
            <a:r>
              <a:rPr lang="fr-BE" dirty="0" err="1"/>
              <a:t>mobility</a:t>
            </a:r>
            <a:r>
              <a:rPr lang="fr-BE" dirty="0"/>
              <a:t> and publications</a:t>
            </a:r>
          </a:p>
          <a:p>
            <a:pPr lvl="1"/>
            <a:r>
              <a:rPr lang="fr-BE" dirty="0"/>
              <a:t>not to </a:t>
            </a:r>
            <a:r>
              <a:rPr lang="fr-BE" dirty="0" err="1"/>
              <a:t>be</a:t>
            </a:r>
            <a:r>
              <a:rPr lang="fr-BE" dirty="0"/>
              <a:t> </a:t>
            </a:r>
            <a:r>
              <a:rPr lang="fr-BE" dirty="0" err="1"/>
              <a:t>overstated</a:t>
            </a:r>
            <a:r>
              <a:rPr lang="fr-BE" dirty="0"/>
              <a:t> </a:t>
            </a:r>
            <a:r>
              <a:rPr lang="fr-BE" dirty="0" err="1"/>
              <a:t>though</a:t>
            </a:r>
            <a:r>
              <a:rPr lang="fr-BE" dirty="0"/>
              <a:t> if </a:t>
            </a:r>
            <a:r>
              <a:rPr lang="fr-BE" dirty="0" err="1"/>
              <a:t>project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</a:t>
            </a:r>
            <a:r>
              <a:rPr lang="fr-BE" dirty="0" err="1"/>
              <a:t>ground-breaking</a:t>
            </a:r>
            <a:endParaRPr lang="fr-BE" dirty="0"/>
          </a:p>
          <a:p>
            <a:endParaRPr lang="fr-BE" dirty="0"/>
          </a:p>
          <a:p>
            <a:r>
              <a:rPr lang="fr-BE" dirty="0"/>
              <a:t>Network – </a:t>
            </a:r>
            <a:r>
              <a:rPr lang="fr-BE" dirty="0" err="1"/>
              <a:t>most</a:t>
            </a:r>
            <a:r>
              <a:rPr lang="fr-BE" dirty="0"/>
              <a:t> of the </a:t>
            </a:r>
            <a:r>
              <a:rPr lang="fr-BE" dirty="0" err="1"/>
              <a:t>reviewers</a:t>
            </a:r>
            <a:r>
              <a:rPr lang="fr-BE" dirty="0"/>
              <a:t> </a:t>
            </a:r>
            <a:r>
              <a:rPr lang="fr-BE" dirty="0" err="1"/>
              <a:t>knew</a:t>
            </a:r>
            <a:r>
              <a:rPr lang="fr-BE" dirty="0"/>
              <a:t> me</a:t>
            </a:r>
          </a:p>
          <a:p>
            <a:pPr marL="0" indent="0">
              <a:buNone/>
            </a:pPr>
            <a:endParaRPr lang="fr-BE" dirty="0"/>
          </a:p>
          <a:p>
            <a:r>
              <a:rPr lang="fr-BE" dirty="0"/>
              <a:t>A dose of </a:t>
            </a:r>
            <a:r>
              <a:rPr lang="fr-BE" dirty="0" err="1"/>
              <a:t>luck</a:t>
            </a:r>
            <a:endParaRPr lang="fr-BE" dirty="0"/>
          </a:p>
          <a:p>
            <a:endParaRPr lang="fr-BE" dirty="0"/>
          </a:p>
          <a:p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BD2F1A9-104F-492F-BB75-FE91C8F5A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794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b="1" dirty="0"/>
              <a:t>Good </a:t>
            </a:r>
            <a:r>
              <a:rPr lang="fr-FR" sz="4000" b="1" dirty="0" err="1"/>
              <a:t>luck</a:t>
            </a:r>
            <a:r>
              <a:rPr lang="fr-FR" sz="4000" b="1" dirty="0"/>
              <a:t>!</a:t>
            </a:r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dirty="0"/>
              <a:t>pieter.vancleynenbreugel@uliege.be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8096" y="283201"/>
            <a:ext cx="3657600" cy="17526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6039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57564</TotalTime>
  <Words>576</Words>
  <Application>Microsoft Office PowerPoint</Application>
  <PresentationFormat>Affichage à l'écran (4:3)</PresentationFormat>
  <Paragraphs>80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My experience as an ERC applicant/grantee</vt:lpstr>
      <vt:lpstr>About me</vt:lpstr>
      <vt:lpstr>Towards an ERC project</vt:lpstr>
      <vt:lpstr>Towards an ERC project</vt:lpstr>
      <vt:lpstr>The ERC project</vt:lpstr>
      <vt:lpstr>The ERC project</vt:lpstr>
      <vt:lpstr>Aftermath</vt:lpstr>
      <vt:lpstr>Présentation PowerPoint</vt:lpstr>
    </vt:vector>
  </TitlesOfParts>
  <Company>K.U.Leuven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Compliance in EU antitrust law</dc:title>
  <dc:creator>Pieter Van Cleynenbreugel</dc:creator>
  <cp:lastModifiedBy>Van Cleynenbreugel Pieter</cp:lastModifiedBy>
  <cp:revision>906</cp:revision>
  <cp:lastPrinted>2018-01-31T18:47:21Z</cp:lastPrinted>
  <dcterms:created xsi:type="dcterms:W3CDTF">2014-10-20T14:43:26Z</dcterms:created>
  <dcterms:modified xsi:type="dcterms:W3CDTF">2021-10-06T10:47:45Z</dcterms:modified>
</cp:coreProperties>
</file>