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6" r:id="rId7"/>
    <p:sldId id="276" r:id="rId8"/>
    <p:sldId id="267" r:id="rId9"/>
    <p:sldId id="270" r:id="rId10"/>
    <p:sldId id="268" r:id="rId11"/>
    <p:sldId id="269" r:id="rId12"/>
    <p:sldId id="272" r:id="rId13"/>
    <p:sldId id="277" r:id="rId14"/>
    <p:sldId id="274" r:id="rId15"/>
    <p:sldId id="289" r:id="rId16"/>
    <p:sldId id="288" r:id="rId17"/>
    <p:sldId id="279" r:id="rId18"/>
    <p:sldId id="278" r:id="rId19"/>
    <p:sldId id="282" r:id="rId20"/>
    <p:sldId id="283" r:id="rId21"/>
    <p:sldId id="284" r:id="rId22"/>
    <p:sldId id="285" r:id="rId23"/>
    <p:sldId id="280" r:id="rId24"/>
    <p:sldId id="281" r:id="rId25"/>
    <p:sldId id="286" r:id="rId26"/>
    <p:sldId id="287" r:id="rId27"/>
  </p:sldIdLst>
  <p:sldSz cx="9144000" cy="6858000" type="screen4x3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C3EB53-8596-6BA8-477B-0F211DE31CB2}">
  <a:tblStyle styleId="{5EC3EB53-8596-6BA8-477B-0F211DE31CB2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7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17808" y="2"/>
            <a:ext cx="8458201" cy="135777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</a:defRPr>
            </a:lvl1pPr>
          </a:lstStyle>
          <a:p>
            <a:pPr>
              <a:defRPr/>
            </a:pPr>
            <a:r>
              <a:rPr lang="fr-FR"/>
              <a:t>Titel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17808" y="1304890"/>
            <a:ext cx="6858000" cy="758089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>
                <a:solidFill>
                  <a:schemeClr val="accent3"/>
                </a:solidFill>
                <a:latin typeface="Roboto Condenses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Untertitel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orschung 2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obilität 2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hre 2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7" name="Rectangle 8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Gesellschaft 2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7" name="Rectangle 8"/>
          <p:cNvSpPr/>
          <p:nvPr userDrawn="1"/>
        </p:nvSpPr>
        <p:spPr bwMode="auto">
          <a:xfrm>
            <a:off x="0" y="-115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aum 2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7" name="Rectangle 8"/>
          <p:cNvSpPr/>
          <p:nvPr userDrawn="1"/>
        </p:nvSpPr>
        <p:spPr bwMode="auto">
          <a:xfrm>
            <a:off x="0" y="-115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Kap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1151" y="-11151"/>
            <a:ext cx="9235440" cy="69265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3888" y="1929161"/>
            <a:ext cx="7886700" cy="1249014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r-FR"/>
              <a:t>Kapitelüberschrift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23888" y="3429002"/>
            <a:ext cx="7886700" cy="1500187"/>
          </a:xfrm>
        </p:spPr>
        <p:txBody>
          <a:bodyPr/>
          <a:lstStyle>
            <a:lvl1pPr marL="0" indent="0">
              <a:buNone/>
              <a:defRPr sz="2400" b="1" cap="all">
                <a:solidFill>
                  <a:schemeClr val="accent3"/>
                </a:solidFill>
                <a:latin typeface="Roboto"/>
                <a:ea typeface="Roboto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Unterzeile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 1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7" name="Footer Placeholder 4"/>
          <p:cNvSpPr>
            <a:spLocks noAdjustHandles="1"/>
          </p:cNvSpPr>
          <p:nvPr userDrawn="1"/>
        </p:nvSpPr>
        <p:spPr bwMode="auto">
          <a:xfrm>
            <a:off x="5953359" y="-6404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0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416205"/>
            <a:ext cx="7886700" cy="476075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Leer 2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41303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41303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9" name="Footer Placeholder 4"/>
          <p:cNvSpPr>
            <a:spLocks noAdjustHandles="1"/>
          </p:cNvSpPr>
          <p:nvPr userDrawn="1"/>
        </p:nvSpPr>
        <p:spPr bwMode="auto">
          <a:xfrm>
            <a:off x="5953359" y="-6404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239750" y="3189974"/>
            <a:ext cx="8458201" cy="135777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accent2"/>
                </a:solidFill>
                <a:latin typeface="Roboto"/>
                <a:ea typeface="Roboto"/>
                <a:cs typeface="Roboto"/>
              </a:defRPr>
            </a:lvl1pPr>
          </a:lstStyle>
          <a:p>
            <a:pPr>
              <a:defRPr/>
            </a:pPr>
            <a:r>
              <a:rPr lang="fr-FR"/>
              <a:t>Titel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39749" y="4483711"/>
            <a:ext cx="6858000" cy="623550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cap="all">
                <a:solidFill>
                  <a:schemeClr val="accent3"/>
                </a:solidFill>
                <a:latin typeface="Roboto"/>
                <a:ea typeface="Roboto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Untertitel</a:t>
            </a:r>
          </a:p>
        </p:txBody>
      </p:sp>
      <p:sp>
        <p:nvSpPr>
          <p:cNvPr id="7" name="Subtitle 2"/>
          <p:cNvSpPr>
            <a:spLocks noAdjustHandles="1"/>
          </p:cNvSpPr>
          <p:nvPr userDrawn="1"/>
        </p:nvSpPr>
        <p:spPr bwMode="auto">
          <a:xfrm>
            <a:off x="239749" y="4932065"/>
            <a:ext cx="6858000" cy="62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i="0" cap="all">
                <a:solidFill>
                  <a:schemeClr val="accent5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Inhalt 1 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28650" y="309373"/>
            <a:ext cx="78867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8" name="Rectangle 8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orschung 1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7" name="Rectangle 8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obilität 1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7" name="Rectangle 8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Lehre 1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8" name="Rectangle 8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Gesellschaft 1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8" name="Rectangle 8"/>
          <p:cNvSpPr/>
          <p:nvPr userDrawn="1"/>
        </p:nvSpPr>
        <p:spPr bwMode="auto">
          <a:xfrm>
            <a:off x="0" y="-115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Raum 1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699159" y="323388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8" name="Rectangle 8"/>
          <p:cNvSpPr/>
          <p:nvPr userDrawn="1"/>
        </p:nvSpPr>
        <p:spPr bwMode="auto">
          <a:xfrm>
            <a:off x="0" y="-115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2s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28650" y="309373"/>
            <a:ext cx="78867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  <p:sp>
        <p:nvSpPr>
          <p:cNvPr id="7" name="Rectangle 8"/>
          <p:cNvSpPr/>
          <p:nvPr userDrawn="1"/>
        </p:nvSpPr>
        <p:spPr bwMode="auto">
          <a:xfrm>
            <a:off x="0" y="0"/>
            <a:ext cx="9144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8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401883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05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416205"/>
            <a:ext cx="7886700" cy="476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13CD7CA-EB42-2F4B-AFD7-B5723F9E2EFB}" type="datetimeFigureOut">
              <a:rPr lang="en-GB"/>
              <a:t>29/10/2020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703874E-7DB0-E84F-BFB1-D38BB29F923E}" type="slidenum">
              <a:rPr lang="en-GB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 b="1" i="0">
          <a:solidFill>
            <a:schemeClr val="accent2"/>
          </a:solidFill>
          <a:latin typeface="Roboto"/>
          <a:ea typeface="Roboto"/>
          <a:cs typeface="Roboto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000">
          <a:solidFill>
            <a:schemeClr val="tx1"/>
          </a:solidFill>
          <a:latin typeface="Roboto"/>
          <a:ea typeface="Roboto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AEBR </a:t>
            </a:r>
            <a:r>
              <a:rPr lang="en-GB" dirty="0"/>
              <a:t>Cross-Border </a:t>
            </a:r>
            <a:r>
              <a:rPr lang="en-GB" dirty="0" smtClean="0"/>
              <a:t>School</a:t>
            </a:r>
            <a:r>
              <a:rPr lang="en-GB" sz="4300" dirty="0"/>
              <a:t>	</a:t>
            </a:r>
            <a:endParaRPr sz="4300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39749" y="4653136"/>
            <a:ext cx="6858000" cy="6235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block : Cross-Border </a:t>
            </a:r>
            <a:r>
              <a:rPr lang="en-GB" dirty="0"/>
              <a:t>Spatial Planning</a:t>
            </a:r>
          </a:p>
        </p:txBody>
      </p:sp>
      <p:sp>
        <p:nvSpPr>
          <p:cNvPr id="6" name="Sous-titre 2"/>
          <p:cNvSpPr>
            <a:spLocks/>
          </p:cNvSpPr>
          <p:nvPr/>
        </p:nvSpPr>
        <p:spPr bwMode="auto">
          <a:xfrm>
            <a:off x="239749" y="4893682"/>
            <a:ext cx="6858000" cy="62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i="0" cap="all">
                <a:solidFill>
                  <a:schemeClr val="accent5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accent1"/>
                </a:solidFill>
                <a:latin typeface="Roboto"/>
                <a:ea typeface="Roboto"/>
              </a:rPr>
              <a:t>Introduction to the field of Cross-border spatial planning </a:t>
            </a:r>
            <a:endParaRPr lang="en-GB" dirty="0" smtClean="0">
              <a:solidFill>
                <a:schemeClr val="accent1"/>
              </a:solidFill>
              <a:latin typeface="Roboto"/>
              <a:ea typeface="Roboto"/>
            </a:endParaRPr>
          </a:p>
          <a:p>
            <a:pPr>
              <a:defRPr/>
            </a:pPr>
            <a:r>
              <a:rPr lang="en-GB" sz="1400" cap="none" dirty="0" smtClean="0">
                <a:solidFill>
                  <a:schemeClr val="accent3"/>
                </a:solidFill>
                <a:latin typeface="Roboto"/>
                <a:ea typeface="Roboto"/>
              </a:rPr>
              <a:t>Sylvain Marbehant, </a:t>
            </a:r>
            <a:r>
              <a:rPr lang="en-GB" sz="1400" cap="none" dirty="0" err="1" smtClean="0">
                <a:solidFill>
                  <a:schemeClr val="accent3"/>
                </a:solidFill>
                <a:latin typeface="Roboto"/>
                <a:ea typeface="Roboto"/>
              </a:rPr>
              <a:t>Lepur</a:t>
            </a:r>
            <a:r>
              <a:rPr lang="en-GB" sz="1400" cap="none" dirty="0" smtClean="0">
                <a:solidFill>
                  <a:schemeClr val="accent3"/>
                </a:solidFill>
                <a:latin typeface="Roboto"/>
                <a:ea typeface="Roboto"/>
              </a:rPr>
              <a:t>, University of Liège</a:t>
            </a:r>
            <a:endParaRPr lang="en-GB" sz="1400" cap="none" dirty="0">
              <a:solidFill>
                <a:schemeClr val="accent3"/>
              </a:solidFill>
              <a:latin typeface="Roboto"/>
              <a:ea typeface="Roboto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6215458"/>
            <a:ext cx="864096" cy="45390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8" y="6093296"/>
            <a:ext cx="1280142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Cross border territorial 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Management and protection of </a:t>
            </a:r>
            <a:r>
              <a:rPr lang="fr-BE" dirty="0" err="1" smtClean="0"/>
              <a:t>natural</a:t>
            </a:r>
            <a:r>
              <a:rPr lang="fr-BE" dirty="0" smtClean="0"/>
              <a:t> </a:t>
            </a:r>
            <a:r>
              <a:rPr lang="fr-BE" dirty="0" err="1" smtClean="0"/>
              <a:t>heritage</a:t>
            </a:r>
            <a:r>
              <a:rPr lang="fr-BE" dirty="0" smtClean="0"/>
              <a:t> and </a:t>
            </a:r>
            <a:r>
              <a:rPr lang="fr-BE" dirty="0" smtClean="0"/>
              <a:t>green </a:t>
            </a:r>
            <a:r>
              <a:rPr lang="fr-BE" dirty="0" smtClean="0"/>
              <a:t>areas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4344580" cy="3475664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227082" y="2060848"/>
            <a:ext cx="2228191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Roboto"/>
                <a:ea typeface="Roboto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 smtClean="0"/>
              <a:t>In green, the </a:t>
            </a:r>
            <a:r>
              <a:rPr lang="fr-FR" sz="1600" dirty="0" err="1" smtClean="0"/>
              <a:t>ecologicol</a:t>
            </a:r>
            <a:r>
              <a:rPr lang="fr-FR" sz="1600" dirty="0" smtClean="0"/>
              <a:t> corridor </a:t>
            </a:r>
            <a:r>
              <a:rPr lang="fr-FR" sz="1600" dirty="0" err="1" smtClean="0"/>
              <a:t>crossing</a:t>
            </a:r>
            <a:r>
              <a:rPr lang="fr-FR" sz="1600" dirty="0" smtClean="0"/>
              <a:t> </a:t>
            </a:r>
            <a:r>
              <a:rPr lang="fr-FR" sz="1600" dirty="0"/>
              <a:t>the </a:t>
            </a:r>
            <a:r>
              <a:rPr lang="fr-FR" sz="1600" dirty="0" smtClean="0"/>
              <a:t>franco-Luxembourg border. In </a:t>
            </a:r>
            <a:r>
              <a:rPr lang="fr-FR" sz="1600" dirty="0" err="1" smtClean="0"/>
              <a:t>pink</a:t>
            </a:r>
            <a:r>
              <a:rPr lang="fr-FR" sz="1600" dirty="0" smtClean="0"/>
              <a:t>, the area of the GECT Alzette-</a:t>
            </a:r>
            <a:r>
              <a:rPr lang="fr-FR" sz="1600" dirty="0" err="1" smtClean="0"/>
              <a:t>Belval</a:t>
            </a:r>
            <a:r>
              <a:rPr lang="fr-FR" sz="1600" dirty="0" smtClean="0"/>
              <a:t> (Groupement Européen de Coopération Transfrontalière).</a:t>
            </a:r>
          </a:p>
          <a:p>
            <a:pPr marL="0" indent="0">
              <a:buNone/>
            </a:pPr>
            <a:r>
              <a:rPr lang="en-US" sz="1200" dirty="0" smtClean="0"/>
              <a:t>© GECT </a:t>
            </a:r>
            <a:r>
              <a:rPr lang="en-US" sz="1200" dirty="0" err="1" smtClean="0"/>
              <a:t>Alzette-Belval</a:t>
            </a:r>
            <a:endParaRPr lang="fr-BE" sz="1200" dirty="0" smtClean="0"/>
          </a:p>
        </p:txBody>
      </p:sp>
    </p:spTree>
    <p:extLst>
      <p:ext uri="{BB962C8B-B14F-4D97-AF65-F5344CB8AC3E}">
        <p14:creationId xmlns:p14="http://schemas.microsoft.com/office/powerpoint/2010/main" val="36280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72616" y="1951092"/>
            <a:ext cx="10873208" cy="4871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Cross border territorial 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Waste</a:t>
            </a:r>
            <a:r>
              <a:rPr lang="fr-BE" dirty="0" smtClean="0"/>
              <a:t> </a:t>
            </a:r>
            <a:r>
              <a:rPr lang="fr-BE" dirty="0" err="1" smtClean="0"/>
              <a:t>treatment</a:t>
            </a:r>
            <a:r>
              <a:rPr lang="fr-BE" dirty="0" smtClean="0"/>
              <a:t> and water distribution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625" r="11048"/>
          <a:stretch/>
        </p:blipFill>
        <p:spPr>
          <a:xfrm>
            <a:off x="755576" y="1916832"/>
            <a:ext cx="6912768" cy="49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Cross border territorial 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Large </a:t>
            </a:r>
            <a:r>
              <a:rPr lang="fr-BE" dirty="0" err="1" smtClean="0"/>
              <a:t>scale</a:t>
            </a:r>
            <a:r>
              <a:rPr lang="fr-BE" dirty="0" smtClean="0"/>
              <a:t> </a:t>
            </a:r>
            <a:r>
              <a:rPr lang="fr-BE" dirty="0" err="1" smtClean="0"/>
              <a:t>industrial</a:t>
            </a:r>
            <a:r>
              <a:rPr lang="fr-BE" dirty="0" smtClean="0"/>
              <a:t> and </a:t>
            </a:r>
            <a:r>
              <a:rPr lang="fr-BE" dirty="0" smtClean="0"/>
              <a:t>commercial </a:t>
            </a:r>
            <a:r>
              <a:rPr lang="fr-BE" dirty="0" err="1" smtClean="0"/>
              <a:t>developments</a:t>
            </a:r>
            <a:endParaRPr lang="fr-BE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826" t="12201" r="14169" b="11200"/>
          <a:stretch/>
        </p:blipFill>
        <p:spPr>
          <a:xfrm>
            <a:off x="755576" y="1988840"/>
            <a:ext cx="4087366" cy="3521879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914950" y="4509120"/>
            <a:ext cx="2228191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Roboto"/>
                <a:ea typeface="Roboto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 smtClean="0"/>
              <a:t>« Ikea </a:t>
            </a:r>
            <a:r>
              <a:rPr lang="fr-FR" sz="1600" dirty="0" err="1" smtClean="0"/>
              <a:t>effect</a:t>
            </a:r>
            <a:r>
              <a:rPr lang="fr-FR" sz="1600" dirty="0" smtClean="0"/>
              <a:t> » in the South-</a:t>
            </a:r>
            <a:r>
              <a:rPr lang="fr-FR" sz="1600" dirty="0" err="1" smtClean="0"/>
              <a:t>west</a:t>
            </a:r>
            <a:r>
              <a:rPr lang="fr-FR" sz="1600" dirty="0" smtClean="0"/>
              <a:t> of Arlon, </a:t>
            </a:r>
            <a:r>
              <a:rPr lang="fr-FR" sz="1600" dirty="0" err="1" smtClean="0"/>
              <a:t>Belgium</a:t>
            </a:r>
            <a:endParaRPr lang="fr-FR" sz="1600" dirty="0" smtClean="0"/>
          </a:p>
          <a:p>
            <a:pPr marL="0" indent="0">
              <a:buNone/>
            </a:pPr>
            <a:r>
              <a:rPr lang="en-US" sz="1200" dirty="0" smtClean="0"/>
              <a:t>© Google maps</a:t>
            </a:r>
            <a:endParaRPr lang="fr-BE" sz="1200" dirty="0" smtClean="0"/>
          </a:p>
        </p:txBody>
      </p:sp>
      <p:sp>
        <p:nvSpPr>
          <p:cNvPr id="6" name="Forme libre 5"/>
          <p:cNvSpPr/>
          <p:nvPr/>
        </p:nvSpPr>
        <p:spPr>
          <a:xfrm>
            <a:off x="1670304" y="1901952"/>
            <a:ext cx="2560320" cy="3694176"/>
          </a:xfrm>
          <a:custGeom>
            <a:avLst/>
            <a:gdLst>
              <a:gd name="connsiteX0" fmla="*/ 79248 w 2560320"/>
              <a:gd name="connsiteY0" fmla="*/ 3694176 h 3694176"/>
              <a:gd name="connsiteX1" fmla="*/ 390144 w 2560320"/>
              <a:gd name="connsiteY1" fmla="*/ 3413760 h 3694176"/>
              <a:gd name="connsiteX2" fmla="*/ 310896 w 2560320"/>
              <a:gd name="connsiteY2" fmla="*/ 3108960 h 3694176"/>
              <a:gd name="connsiteX3" fmla="*/ 0 w 2560320"/>
              <a:gd name="connsiteY3" fmla="*/ 2816352 h 3694176"/>
              <a:gd name="connsiteX4" fmla="*/ 207264 w 2560320"/>
              <a:gd name="connsiteY4" fmla="*/ 2438400 h 3694176"/>
              <a:gd name="connsiteX5" fmla="*/ 432816 w 2560320"/>
              <a:gd name="connsiteY5" fmla="*/ 2304288 h 3694176"/>
              <a:gd name="connsiteX6" fmla="*/ 475488 w 2560320"/>
              <a:gd name="connsiteY6" fmla="*/ 2176272 h 3694176"/>
              <a:gd name="connsiteX7" fmla="*/ 829056 w 2560320"/>
              <a:gd name="connsiteY7" fmla="*/ 2072640 h 3694176"/>
              <a:gd name="connsiteX8" fmla="*/ 1188720 w 2560320"/>
              <a:gd name="connsiteY8" fmla="*/ 1975104 h 3694176"/>
              <a:gd name="connsiteX9" fmla="*/ 1432560 w 2560320"/>
              <a:gd name="connsiteY9" fmla="*/ 1975104 h 3694176"/>
              <a:gd name="connsiteX10" fmla="*/ 1633728 w 2560320"/>
              <a:gd name="connsiteY10" fmla="*/ 2078736 h 3694176"/>
              <a:gd name="connsiteX11" fmla="*/ 1731264 w 2560320"/>
              <a:gd name="connsiteY11" fmla="*/ 2267712 h 3694176"/>
              <a:gd name="connsiteX12" fmla="*/ 2139696 w 2560320"/>
              <a:gd name="connsiteY12" fmla="*/ 1999488 h 3694176"/>
              <a:gd name="connsiteX13" fmla="*/ 2481072 w 2560320"/>
              <a:gd name="connsiteY13" fmla="*/ 1664208 h 3694176"/>
              <a:gd name="connsiteX14" fmla="*/ 2560320 w 2560320"/>
              <a:gd name="connsiteY14" fmla="*/ 1456944 h 3694176"/>
              <a:gd name="connsiteX15" fmla="*/ 2365248 w 2560320"/>
              <a:gd name="connsiteY15" fmla="*/ 1304544 h 3694176"/>
              <a:gd name="connsiteX16" fmla="*/ 2267712 w 2560320"/>
              <a:gd name="connsiteY16" fmla="*/ 1103376 h 3694176"/>
              <a:gd name="connsiteX17" fmla="*/ 2188464 w 2560320"/>
              <a:gd name="connsiteY17" fmla="*/ 621792 h 3694176"/>
              <a:gd name="connsiteX18" fmla="*/ 1987296 w 2560320"/>
              <a:gd name="connsiteY18" fmla="*/ 0 h 36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60320" h="3694176">
                <a:moveTo>
                  <a:pt x="79248" y="3694176"/>
                </a:moveTo>
                <a:lnTo>
                  <a:pt x="390144" y="3413760"/>
                </a:lnTo>
                <a:lnTo>
                  <a:pt x="310896" y="3108960"/>
                </a:lnTo>
                <a:lnTo>
                  <a:pt x="0" y="2816352"/>
                </a:lnTo>
                <a:lnTo>
                  <a:pt x="207264" y="2438400"/>
                </a:lnTo>
                <a:lnTo>
                  <a:pt x="432816" y="2304288"/>
                </a:lnTo>
                <a:lnTo>
                  <a:pt x="475488" y="2176272"/>
                </a:lnTo>
                <a:lnTo>
                  <a:pt x="829056" y="2072640"/>
                </a:lnTo>
                <a:lnTo>
                  <a:pt x="1188720" y="1975104"/>
                </a:lnTo>
                <a:lnTo>
                  <a:pt x="1432560" y="1975104"/>
                </a:lnTo>
                <a:lnTo>
                  <a:pt x="1633728" y="2078736"/>
                </a:lnTo>
                <a:lnTo>
                  <a:pt x="1731264" y="2267712"/>
                </a:lnTo>
                <a:lnTo>
                  <a:pt x="2139696" y="1999488"/>
                </a:lnTo>
                <a:lnTo>
                  <a:pt x="2481072" y="1664208"/>
                </a:lnTo>
                <a:lnTo>
                  <a:pt x="2560320" y="1456944"/>
                </a:lnTo>
                <a:lnTo>
                  <a:pt x="2365248" y="1304544"/>
                </a:lnTo>
                <a:lnTo>
                  <a:pt x="2267712" y="1103376"/>
                </a:lnTo>
                <a:lnTo>
                  <a:pt x="2188464" y="621792"/>
                </a:lnTo>
                <a:lnTo>
                  <a:pt x="1987296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BE" dirty="0"/>
              <a:t>The « Spatial Planning » </a:t>
            </a:r>
            <a:r>
              <a:rPr lang="fr-BE" dirty="0" err="1"/>
              <a:t>Working</a:t>
            </a:r>
            <a:r>
              <a:rPr lang="fr-BE" dirty="0"/>
              <a:t> Group</a:t>
            </a:r>
            <a:endParaRPr lang="en-GB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>
            <a:normAutofit/>
          </a:bodyPr>
          <a:lstStyle/>
          <a:p>
            <a:r>
              <a:rPr lang="fr-BE" dirty="0" smtClean="0"/>
              <a:t>The « Spatial Planning » </a:t>
            </a:r>
            <a:r>
              <a:rPr lang="fr-BE" dirty="0" err="1" smtClean="0"/>
              <a:t>Working</a:t>
            </a:r>
            <a:r>
              <a:rPr lang="fr-BE" dirty="0" smtClean="0"/>
              <a:t> Group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76515"/>
            <a:ext cx="5252322" cy="2867234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012160" y="1658219"/>
            <a:ext cx="2808342" cy="34269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Research focus :</a:t>
            </a:r>
            <a:endParaRPr lang="fr-FR" dirty="0" smtClean="0"/>
          </a:p>
          <a:p>
            <a:r>
              <a:rPr lang="en-US" dirty="0"/>
              <a:t>Cross-border spatial planning and its challenges</a:t>
            </a:r>
          </a:p>
          <a:p>
            <a:r>
              <a:rPr lang="en-US" dirty="0"/>
              <a:t>Planning cultures and practices</a:t>
            </a:r>
          </a:p>
          <a:p>
            <a:r>
              <a:rPr lang="en-US" dirty="0"/>
              <a:t>Transnational and intercultural learning</a:t>
            </a:r>
          </a:p>
          <a:p>
            <a:r>
              <a:rPr lang="en-US" dirty="0"/>
              <a:t>Spatial development in the Greater Region Saar-</a:t>
            </a:r>
            <a:r>
              <a:rPr lang="en-US" dirty="0" err="1"/>
              <a:t>Lor</a:t>
            </a:r>
            <a:r>
              <a:rPr lang="en-US" dirty="0"/>
              <a:t>-Lux+</a:t>
            </a:r>
          </a:p>
        </p:txBody>
      </p:sp>
    </p:spTree>
    <p:extLst>
      <p:ext uri="{BB962C8B-B14F-4D97-AF65-F5344CB8AC3E}">
        <p14:creationId xmlns:p14="http://schemas.microsoft.com/office/powerpoint/2010/main" val="5105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>
            <a:normAutofit/>
          </a:bodyPr>
          <a:lstStyle/>
          <a:p>
            <a:r>
              <a:rPr lang="fr-BE" dirty="0" smtClean="0"/>
              <a:t>The « Spatial Planning » </a:t>
            </a:r>
            <a:r>
              <a:rPr lang="fr-BE" dirty="0" err="1" smtClean="0"/>
              <a:t>Working</a:t>
            </a:r>
            <a:r>
              <a:rPr lang="fr-BE" dirty="0" smtClean="0"/>
              <a:t> Group</a:t>
            </a:r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11560" y="1658219"/>
            <a:ext cx="8208942" cy="342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Objectives:</a:t>
            </a:r>
            <a:endParaRPr lang="fr-FR" dirty="0" smtClean="0"/>
          </a:p>
          <a:p>
            <a:r>
              <a:rPr lang="en-US" dirty="0"/>
              <a:t>Development of scientific exchange on planning systems and cultures in border areas</a:t>
            </a:r>
          </a:p>
          <a:p>
            <a:r>
              <a:rPr lang="en-US" dirty="0" smtClean="0"/>
              <a:t>Promoting </a:t>
            </a:r>
            <a:r>
              <a:rPr lang="en-US" dirty="0"/>
              <a:t>dialogue between planners and researchers </a:t>
            </a:r>
          </a:p>
          <a:p>
            <a:r>
              <a:rPr lang="en-US" dirty="0"/>
              <a:t>Mediation of intercultural competences in the education and training of spatial planners</a:t>
            </a:r>
          </a:p>
          <a:p>
            <a:r>
              <a:rPr lang="en-US" dirty="0" smtClean="0"/>
              <a:t>Development </a:t>
            </a:r>
            <a:r>
              <a:rPr lang="en-US" dirty="0"/>
              <a:t>of cross-border teaching materials and establishment of regular between the planning faculties in the Greater Region </a:t>
            </a:r>
          </a:p>
        </p:txBody>
      </p:sp>
    </p:spTree>
    <p:extLst>
      <p:ext uri="{BB962C8B-B14F-4D97-AF65-F5344CB8AC3E}">
        <p14:creationId xmlns:p14="http://schemas.microsoft.com/office/powerpoint/2010/main" val="26111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>
            <a:normAutofit/>
          </a:bodyPr>
          <a:lstStyle/>
          <a:p>
            <a:r>
              <a:rPr lang="fr-BE" dirty="0" smtClean="0"/>
              <a:t>The « Spatial Planning » </a:t>
            </a:r>
            <a:r>
              <a:rPr lang="fr-BE" dirty="0" err="1" smtClean="0"/>
              <a:t>Working</a:t>
            </a:r>
            <a:r>
              <a:rPr lang="fr-BE" dirty="0" smtClean="0"/>
              <a:t> Group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1" y="1643971"/>
            <a:ext cx="2804472" cy="376873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63888" y="1643971"/>
            <a:ext cx="4951462" cy="4532992"/>
          </a:xfrm>
        </p:spPr>
        <p:txBody>
          <a:bodyPr/>
          <a:lstStyle/>
          <a:p>
            <a:r>
              <a:rPr lang="en-US" dirty="0"/>
              <a:t>Elaboration and implementation of simulation games with planners and students </a:t>
            </a:r>
          </a:p>
          <a:p>
            <a:r>
              <a:rPr lang="en-US" dirty="0"/>
              <a:t>Interactive seminars with live surveys</a:t>
            </a:r>
          </a:p>
          <a:p>
            <a:r>
              <a:rPr lang="en-US" dirty="0" err="1"/>
              <a:t>Mobilisation</a:t>
            </a:r>
            <a:r>
              <a:rPr lang="en-US" dirty="0"/>
              <a:t> of networks and mutual learning of academic visions from the 6 regions of the Greater Region</a:t>
            </a:r>
          </a:p>
        </p:txBody>
      </p:sp>
    </p:spTree>
    <p:extLst>
      <p:ext uri="{BB962C8B-B14F-4D97-AF65-F5344CB8AC3E}">
        <p14:creationId xmlns:p14="http://schemas.microsoft.com/office/powerpoint/2010/main" val="11195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BE" dirty="0" smtClean="0"/>
              <a:t>Questions &amp; </a:t>
            </a:r>
            <a:r>
              <a:rPr lang="fr-BE" dirty="0" err="1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1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Question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Question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Spatial Planning in Border </a:t>
            </a:r>
            <a:r>
              <a:rPr lang="en-GB" dirty="0" smtClean="0"/>
              <a:t>Regions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smtClean="0"/>
              <a:t>An emerging field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Question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Question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BE" dirty="0" smtClean="0"/>
              <a:t>Questions &amp; </a:t>
            </a:r>
            <a:r>
              <a:rPr lang="fr-BE" dirty="0" err="1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Topic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Topic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Spatial planning in </a:t>
            </a:r>
            <a:r>
              <a:rPr lang="fr-BE" dirty="0" err="1"/>
              <a:t>european</a:t>
            </a:r>
            <a:r>
              <a:rPr lang="fr-BE" dirty="0"/>
              <a:t> Border </a:t>
            </a:r>
            <a:r>
              <a:rPr lang="fr-BE" dirty="0" err="1"/>
              <a:t>Regions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64586"/>
            <a:ext cx="7886700" cy="4760758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Spatial Planning 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i="1" dirty="0" smtClean="0"/>
              <a:t>Regional/spatial planning </a:t>
            </a:r>
            <a:r>
              <a:rPr lang="en-US" b="1" i="1" dirty="0" smtClean="0"/>
              <a:t>gives geographical expression to the economic, social, cultural and ecological policies of society</a:t>
            </a:r>
            <a:r>
              <a:rPr lang="en-US" i="1" dirty="0" smtClean="0"/>
              <a:t>. It is at the same time a </a:t>
            </a:r>
            <a:r>
              <a:rPr lang="en-US" b="1" i="1" dirty="0" smtClean="0"/>
              <a:t>scientific discipline, an administrative technique and a policy </a:t>
            </a:r>
            <a:r>
              <a:rPr lang="en-US" i="1" dirty="0" smtClean="0"/>
              <a:t>developed as an interdisciplinary and comprehensive approach directed towards a balanced regional development and the </a:t>
            </a:r>
            <a:r>
              <a:rPr lang="en-US" b="1" i="1" dirty="0" smtClean="0"/>
              <a:t>physical </a:t>
            </a:r>
            <a:r>
              <a:rPr lang="en-US" b="1" i="1" dirty="0" err="1" smtClean="0"/>
              <a:t>organisation</a:t>
            </a:r>
            <a:r>
              <a:rPr lang="en-US" b="1" i="1" dirty="0" smtClean="0"/>
              <a:t> of space </a:t>
            </a:r>
            <a:r>
              <a:rPr lang="en-US" i="1" dirty="0" smtClean="0"/>
              <a:t>according to an </a:t>
            </a:r>
            <a:r>
              <a:rPr lang="en-US" b="1" i="1" dirty="0" smtClean="0"/>
              <a:t>overall strategy</a:t>
            </a:r>
            <a:r>
              <a:rPr lang="en-US" dirty="0" smtClean="0"/>
              <a:t>.“ (CEMAT Conference, 1983)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Spatial planning in </a:t>
            </a:r>
            <a:r>
              <a:rPr lang="fr-BE" dirty="0" err="1" smtClean="0"/>
              <a:t>european</a:t>
            </a:r>
            <a:r>
              <a:rPr lang="fr-BE" dirty="0" smtClean="0"/>
              <a:t> Border </a:t>
            </a:r>
            <a:r>
              <a:rPr lang="fr-BE" dirty="0" err="1" smtClean="0"/>
              <a:t>Regions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58" t="18085" r="33114" b="6113"/>
          <a:stretch/>
        </p:blipFill>
        <p:spPr>
          <a:xfrm>
            <a:off x="5436096" y="1634935"/>
            <a:ext cx="3433565" cy="4446027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628650" y="1772816"/>
            <a:ext cx="466343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Roboto"/>
                <a:ea typeface="Roboto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About 30% of all the European populations live closed to national borders. </a:t>
            </a:r>
            <a:endParaRPr lang="en-US" dirty="0" smtClean="0"/>
          </a:p>
          <a:p>
            <a:r>
              <a:rPr lang="fr-BE" dirty="0" smtClean="0"/>
              <a:t>More </a:t>
            </a:r>
            <a:r>
              <a:rPr lang="fr-BE" dirty="0" err="1" smtClean="0"/>
              <a:t>than</a:t>
            </a:r>
            <a:r>
              <a:rPr lang="fr-BE" dirty="0" smtClean="0"/>
              <a:t> 2.000.000 cross-border </a:t>
            </a:r>
            <a:r>
              <a:rPr lang="fr-BE" dirty="0" err="1" smtClean="0"/>
              <a:t>workers</a:t>
            </a:r>
            <a:r>
              <a:rPr lang="fr-BE" dirty="0" smtClean="0"/>
              <a:t>.</a:t>
            </a:r>
            <a:endParaRPr lang="en-US" dirty="0" smtClean="0"/>
          </a:p>
          <a:p>
            <a:r>
              <a:rPr lang="fr-BE" dirty="0"/>
              <a:t>No </a:t>
            </a:r>
            <a:r>
              <a:rPr lang="fr-BE" dirty="0" err="1"/>
              <a:t>existing</a:t>
            </a:r>
            <a:r>
              <a:rPr lang="fr-BE" dirty="0"/>
              <a:t> and </a:t>
            </a:r>
            <a:r>
              <a:rPr lang="fr-BE" dirty="0" err="1"/>
              <a:t>unified</a:t>
            </a:r>
            <a:r>
              <a:rPr lang="fr-BE" dirty="0"/>
              <a:t> EU </a:t>
            </a:r>
            <a:r>
              <a:rPr lang="fr-BE" dirty="0" err="1"/>
              <a:t>policy</a:t>
            </a:r>
            <a:r>
              <a:rPr lang="fr-BE" dirty="0"/>
              <a:t> </a:t>
            </a:r>
            <a:r>
              <a:rPr lang="fr-BE" dirty="0" err="1" smtClean="0"/>
              <a:t>regarding</a:t>
            </a:r>
            <a:r>
              <a:rPr lang="fr-BE" dirty="0" smtClean="0"/>
              <a:t> </a:t>
            </a:r>
            <a:r>
              <a:rPr lang="fr-BE" dirty="0"/>
              <a:t>spatial </a:t>
            </a:r>
            <a:r>
              <a:rPr lang="fr-BE" dirty="0" smtClean="0"/>
              <a:t>planning</a:t>
            </a:r>
            <a:endParaRPr lang="fr-B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00608" y="1986443"/>
            <a:ext cx="10873208" cy="5258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0822" t="1252" r="10849" b="1328"/>
          <a:stretch/>
        </p:blipFill>
        <p:spPr>
          <a:xfrm>
            <a:off x="422620" y="1556792"/>
            <a:ext cx="8226752" cy="5092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0528" y="301029"/>
            <a:ext cx="5688632" cy="1471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Spatial planning in </a:t>
            </a:r>
            <a:r>
              <a:rPr lang="fr-BE" dirty="0" err="1"/>
              <a:t>european</a:t>
            </a:r>
            <a:r>
              <a:rPr lang="fr-BE" dirty="0"/>
              <a:t> Border </a:t>
            </a:r>
            <a:r>
              <a:rPr lang="fr-BE" dirty="0" err="1"/>
              <a:t>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Spatial planning in </a:t>
            </a:r>
            <a:r>
              <a:rPr lang="fr-BE" dirty="0" err="1"/>
              <a:t>european</a:t>
            </a:r>
            <a:r>
              <a:rPr lang="fr-BE" dirty="0"/>
              <a:t> Border </a:t>
            </a:r>
            <a:r>
              <a:rPr lang="fr-BE" dirty="0" err="1"/>
              <a:t>Regions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64586"/>
            <a:ext cx="3295278" cy="4760758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An </a:t>
            </a:r>
            <a:r>
              <a:rPr lang="fr-BE" dirty="0" err="1" smtClean="0"/>
              <a:t>emerging</a:t>
            </a:r>
            <a:r>
              <a:rPr lang="fr-BE" dirty="0" smtClean="0"/>
              <a:t> </a:t>
            </a:r>
            <a:r>
              <a:rPr lang="fr-BE" dirty="0" err="1" smtClean="0"/>
              <a:t>field</a:t>
            </a:r>
            <a:r>
              <a:rPr lang="fr-BE" dirty="0" smtClean="0"/>
              <a:t>…</a:t>
            </a:r>
            <a:endParaRPr lang="fr-BE" dirty="0" smtClean="0"/>
          </a:p>
          <a:p>
            <a:r>
              <a:rPr lang="fr-BE" dirty="0" err="1" smtClean="0"/>
              <a:t>Smooth</a:t>
            </a:r>
            <a:r>
              <a:rPr lang="fr-BE" dirty="0" smtClean="0"/>
              <a:t> </a:t>
            </a:r>
            <a:r>
              <a:rPr lang="fr-BE" dirty="0" smtClean="0"/>
              <a:t>and non-</a:t>
            </a:r>
            <a:r>
              <a:rPr lang="fr-BE" dirty="0" err="1" smtClean="0"/>
              <a:t>legally</a:t>
            </a:r>
            <a:r>
              <a:rPr lang="fr-BE" dirty="0" smtClean="0"/>
              <a:t> binding influence </a:t>
            </a:r>
            <a:r>
              <a:rPr lang="fr-BE" dirty="0" err="1" smtClean="0"/>
              <a:t>from</a:t>
            </a:r>
            <a:r>
              <a:rPr lang="fr-BE" dirty="0" smtClean="0"/>
              <a:t> EU planning </a:t>
            </a:r>
            <a:r>
              <a:rPr lang="fr-BE" dirty="0" err="1" smtClean="0"/>
              <a:t>Policies</a:t>
            </a:r>
            <a:r>
              <a:rPr lang="fr-BE" dirty="0" smtClean="0"/>
              <a:t> </a:t>
            </a:r>
            <a:r>
              <a:rPr lang="fr-BE" dirty="0" smtClean="0"/>
              <a:t>on </a:t>
            </a:r>
            <a:r>
              <a:rPr lang="fr-BE" dirty="0" smtClean="0"/>
              <a:t>national and </a:t>
            </a:r>
            <a:r>
              <a:rPr lang="fr-BE" dirty="0" err="1" smtClean="0"/>
              <a:t>regional</a:t>
            </a:r>
            <a:r>
              <a:rPr lang="fr-BE" dirty="0" smtClean="0"/>
              <a:t> </a:t>
            </a:r>
            <a:r>
              <a:rPr lang="fr-BE" dirty="0" err="1" smtClean="0"/>
              <a:t>levels</a:t>
            </a:r>
            <a:endParaRPr lang="fr-BE" dirty="0" smtClean="0"/>
          </a:p>
          <a:p>
            <a:r>
              <a:rPr lang="fr-BE" dirty="0" smtClean="0"/>
              <a:t>First INTERREG </a:t>
            </a:r>
            <a:r>
              <a:rPr lang="fr-BE" dirty="0" err="1" smtClean="0"/>
              <a:t>Programm</a:t>
            </a:r>
            <a:r>
              <a:rPr lang="fr-BE" dirty="0" smtClean="0"/>
              <a:t> in </a:t>
            </a:r>
            <a:r>
              <a:rPr lang="fr-BE" dirty="0" smtClean="0"/>
              <a:t>1989</a:t>
            </a:r>
            <a:endParaRPr lang="fr-BE" dirty="0"/>
          </a:p>
          <a:p>
            <a:r>
              <a:rPr lang="fr-BE" dirty="0" smtClean="0"/>
              <a:t>Territorial </a:t>
            </a:r>
            <a:r>
              <a:rPr lang="fr-BE" dirty="0" err="1" smtClean="0"/>
              <a:t>cohesion</a:t>
            </a:r>
            <a:r>
              <a:rPr lang="fr-BE" dirty="0" smtClean="0"/>
              <a:t> </a:t>
            </a:r>
            <a:r>
              <a:rPr lang="fr-BE" dirty="0" err="1" smtClean="0"/>
              <a:t>across</a:t>
            </a:r>
            <a:r>
              <a:rPr lang="fr-BE" dirty="0" smtClean="0"/>
              <a:t> </a:t>
            </a:r>
            <a:r>
              <a:rPr lang="fr-BE" dirty="0" err="1" smtClean="0"/>
              <a:t>borders</a:t>
            </a:r>
            <a:r>
              <a:rPr lang="fr-BE" dirty="0" smtClean="0"/>
              <a:t> (Green Paper for Territorial </a:t>
            </a:r>
            <a:r>
              <a:rPr lang="fr-BE" dirty="0" err="1" smtClean="0"/>
              <a:t>Cohesion</a:t>
            </a:r>
            <a:r>
              <a:rPr lang="fr-BE" dirty="0" smtClean="0"/>
              <a:t>, 2008)</a:t>
            </a:r>
            <a:endParaRPr lang="fr-BE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28" y="1764586"/>
            <a:ext cx="4837160" cy="42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Cross-border territorial </a:t>
            </a:r>
            <a:r>
              <a:rPr lang="en-GB" dirty="0" smtClean="0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00608" y="1986443"/>
            <a:ext cx="10873208" cy="4871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Cross border territorial 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Transport for cross-border </a:t>
            </a:r>
            <a:r>
              <a:rPr lang="fr-BE" dirty="0" err="1" smtClean="0"/>
              <a:t>commuters</a:t>
            </a:r>
            <a:endParaRPr lang="fr-BE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0941" t="2644" r="30922" b="818"/>
          <a:stretch/>
        </p:blipFill>
        <p:spPr>
          <a:xfrm>
            <a:off x="5115512" y="1340768"/>
            <a:ext cx="3920984" cy="5400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4" y="1986443"/>
            <a:ext cx="4101278" cy="2197113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14788" y="4187451"/>
            <a:ext cx="414524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Roboto"/>
                <a:ea typeface="Roboto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© </a:t>
            </a:r>
            <a:r>
              <a:rPr lang="fr-FR" sz="1200" dirty="0" smtClean="0"/>
              <a:t> Hervé Montaigu</a:t>
            </a:r>
            <a:endParaRPr lang="fr-BE" sz="1200" dirty="0" smtClean="0"/>
          </a:p>
        </p:txBody>
      </p:sp>
    </p:spTree>
    <p:extLst>
      <p:ext uri="{BB962C8B-B14F-4D97-AF65-F5344CB8AC3E}">
        <p14:creationId xmlns:p14="http://schemas.microsoft.com/office/powerpoint/2010/main" val="16860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Cross border territorial issues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5188633" cy="3456384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2776"/>
            <a:ext cx="826383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Reconversion of large </a:t>
            </a:r>
            <a:r>
              <a:rPr lang="fr-BE" dirty="0" err="1" smtClean="0"/>
              <a:t>industrial</a:t>
            </a:r>
            <a:r>
              <a:rPr lang="fr-BE" dirty="0" smtClean="0"/>
              <a:t> </a:t>
            </a:r>
            <a:r>
              <a:rPr lang="fr-BE" dirty="0" err="1" smtClean="0"/>
              <a:t>wastelands</a:t>
            </a:r>
            <a:r>
              <a:rPr lang="fr-BE" dirty="0" smtClean="0"/>
              <a:t> and </a:t>
            </a:r>
            <a:r>
              <a:rPr lang="fr-BE" dirty="0" err="1" smtClean="0"/>
              <a:t>other</a:t>
            </a:r>
            <a:r>
              <a:rPr lang="fr-BE" dirty="0" smtClean="0"/>
              <a:t> land ressources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944209" y="4077072"/>
            <a:ext cx="2228191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Roboto"/>
                <a:ea typeface="Roboto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 err="1" smtClean="0"/>
              <a:t>Brownfields</a:t>
            </a:r>
            <a:r>
              <a:rPr lang="fr-FR" sz="1600" dirty="0" smtClean="0"/>
              <a:t> of </a:t>
            </a:r>
            <a:r>
              <a:rPr lang="fr-FR" sz="1600" dirty="0" err="1" smtClean="0"/>
              <a:t>Rout</a:t>
            </a:r>
            <a:r>
              <a:rPr lang="fr-FR" sz="1600" dirty="0" smtClean="0"/>
              <a:t> </a:t>
            </a:r>
            <a:r>
              <a:rPr lang="fr-FR" sz="1600" dirty="0" err="1" smtClean="0"/>
              <a:t>Lëns</a:t>
            </a:r>
            <a:r>
              <a:rPr lang="fr-FR" sz="1600" dirty="0" smtClean="0"/>
              <a:t> </a:t>
            </a:r>
            <a:r>
              <a:rPr lang="fr-FR" sz="1600" dirty="0"/>
              <a:t>to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 smtClean="0"/>
              <a:t>converted</a:t>
            </a:r>
            <a:r>
              <a:rPr lang="fr-FR" sz="1600" dirty="0" smtClean="0"/>
              <a:t> </a:t>
            </a:r>
            <a:r>
              <a:rPr lang="fr-FR" sz="1600" dirty="0" err="1" smtClean="0"/>
              <a:t>near</a:t>
            </a:r>
            <a:r>
              <a:rPr lang="fr-FR" sz="1600" dirty="0" smtClean="0"/>
              <a:t> Esch-sur-Alzette.</a:t>
            </a:r>
          </a:p>
          <a:p>
            <a:pPr marL="0" indent="0">
              <a:buNone/>
            </a:pPr>
            <a:r>
              <a:rPr lang="en-US" sz="1200" dirty="0" smtClean="0"/>
              <a:t>© </a:t>
            </a:r>
            <a:r>
              <a:rPr lang="fr-FR" sz="1200" dirty="0" smtClean="0"/>
              <a:t>Nader </a:t>
            </a:r>
            <a:r>
              <a:rPr lang="fr-FR" sz="1200" dirty="0" err="1" smtClean="0"/>
              <a:t>Ghavami</a:t>
            </a:r>
            <a:r>
              <a:rPr lang="fr-FR" sz="1200" dirty="0" smtClean="0"/>
              <a:t> &amp; </a:t>
            </a:r>
            <a:r>
              <a:rPr lang="fr-FR" sz="1200" dirty="0" err="1" smtClean="0"/>
              <a:t>Paperjam</a:t>
            </a:r>
            <a:r>
              <a:rPr lang="fr-FR" sz="1200" dirty="0" smtClean="0"/>
              <a:t>)</a:t>
            </a:r>
            <a:endParaRPr lang="fr-BE" sz="1200" dirty="0" smtClean="0"/>
          </a:p>
        </p:txBody>
      </p:sp>
    </p:spTree>
    <p:extLst>
      <p:ext uri="{BB962C8B-B14F-4D97-AF65-F5344CB8AC3E}">
        <p14:creationId xmlns:p14="http://schemas.microsoft.com/office/powerpoint/2010/main" val="23956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iGR-CB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E99"/>
      </a:accent1>
      <a:accent2>
        <a:srgbClr val="C3C000"/>
      </a:accent2>
      <a:accent3>
        <a:srgbClr val="8AC5CC"/>
      </a:accent3>
      <a:accent4>
        <a:srgbClr val="000000"/>
      </a:accent4>
      <a:accent5>
        <a:srgbClr val="F5FEFC"/>
      </a:accent5>
      <a:accent6>
        <a:srgbClr val="1E549A"/>
      </a:accent6>
      <a:hlink>
        <a:srgbClr val="008E99"/>
      </a:hlink>
      <a:folHlink>
        <a:srgbClr val="C3C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Vorlage_2019</Template>
  <TotalTime>8258</TotalTime>
  <Words>377</Words>
  <Application>Microsoft Office PowerPoint</Application>
  <DocSecurity>0</DocSecurity>
  <PresentationFormat>Affichage à l'écran (4:3)</PresentationFormat>
  <Paragraphs>64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Roboto</vt:lpstr>
      <vt:lpstr>Roboto Condensed</vt:lpstr>
      <vt:lpstr>Roboto Condenses</vt:lpstr>
      <vt:lpstr>Thème Office</vt:lpstr>
      <vt:lpstr> AEBR Cross-Border School </vt:lpstr>
      <vt:lpstr>Spatial Planning in Border Regions</vt:lpstr>
      <vt:lpstr>Spatial planning in european Border Regions</vt:lpstr>
      <vt:lpstr>Spatial planning in european Border Regions</vt:lpstr>
      <vt:lpstr>Spatial planning in european Border Regions</vt:lpstr>
      <vt:lpstr>Spatial planning in european Border Regions</vt:lpstr>
      <vt:lpstr>Cross-border territorial issues</vt:lpstr>
      <vt:lpstr>Cross border territorial issues</vt:lpstr>
      <vt:lpstr>Cross border territorial issues</vt:lpstr>
      <vt:lpstr>Cross border territorial issues</vt:lpstr>
      <vt:lpstr>Cross border territorial issues</vt:lpstr>
      <vt:lpstr>Cross border territorial issues</vt:lpstr>
      <vt:lpstr>The « Spatial Planning » Working Group</vt:lpstr>
      <vt:lpstr>The « Spatial Planning » Working Group</vt:lpstr>
      <vt:lpstr>The « Spatial Planning » Working Group</vt:lpstr>
      <vt:lpstr>The « Spatial Planning » Working Group</vt:lpstr>
      <vt:lpstr>Questions &amp; answers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&amp; answers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UniGR – Center for Border Studies</dc:title>
  <dc:subject/>
  <dc:creator>Maria Hegner</dc:creator>
  <cp:keywords/>
  <dc:description/>
  <cp:lastModifiedBy>Sylvain Marbehant</cp:lastModifiedBy>
  <cp:revision>26</cp:revision>
  <dcterms:created xsi:type="dcterms:W3CDTF">2019-04-30T13:16:08Z</dcterms:created>
  <dcterms:modified xsi:type="dcterms:W3CDTF">2020-11-04T07:45:28Z</dcterms:modified>
  <cp:category/>
  <dc:identifier/>
  <cp:contentStatus/>
  <dc:language/>
  <cp:version/>
</cp:coreProperties>
</file>