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72465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5653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360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2663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338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9971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68289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7772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595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7682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328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710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19550-D7AF-4738-B157-A19721C5B70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2C75F-9F76-4263-B7CB-50EACAC01E8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4272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Pieter.vancleynenbreugel@uliege.b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A9B5C2-690C-4DE1-8EF4-47CD465D6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45640"/>
            <a:ext cx="7772400" cy="2387600"/>
          </a:xfrm>
        </p:spPr>
        <p:txBody>
          <a:bodyPr>
            <a:normAutofit fontScale="90000"/>
          </a:bodyPr>
          <a:lstStyle/>
          <a:p>
            <a:br>
              <a:rPr lang="fr-BE" dirty="0"/>
            </a:br>
            <a:r>
              <a:rPr lang="fr-FR" dirty="0"/>
              <a:t> 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b="1" dirty="0"/>
              <a:t>Les enjeux de droit administratifs européens du DSA </a:t>
            </a:r>
            <a:r>
              <a:rPr lang="fr-FR" dirty="0"/>
              <a:t>	</a:t>
            </a:r>
            <a:br>
              <a:rPr lang="fr-FR" dirty="0"/>
            </a:b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EDE4D02-ABA1-49A2-B93F-D051AF92D2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578582"/>
            <a:ext cx="6858000" cy="1655762"/>
          </a:xfrm>
        </p:spPr>
        <p:txBody>
          <a:bodyPr>
            <a:normAutofit fontScale="47500" lnSpcReduction="20000"/>
          </a:bodyPr>
          <a:lstStyle/>
          <a:p>
            <a:r>
              <a:rPr lang="en-GB" b="1" dirty="0">
                <a:ea typeface="Arial" charset="0"/>
                <a:cs typeface="Arial" charset="0"/>
              </a:rPr>
              <a:t>ERC EUDAIMONIA (GA</a:t>
            </a:r>
            <a:r>
              <a:rPr lang="fr-BE" b="1" dirty="0"/>
              <a:t>948473)</a:t>
            </a:r>
            <a:endParaRPr lang="nl-NL" dirty="0"/>
          </a:p>
          <a:p>
            <a:r>
              <a:rPr lang="en-US" dirty="0"/>
              <a:t>This project has received funding from the European Research Council (ERC) under the European Union's Horizon 2020 research and innovation </a:t>
            </a:r>
            <a:r>
              <a:rPr lang="en-US" dirty="0" err="1"/>
              <a:t>programme</a:t>
            </a:r>
            <a:r>
              <a:rPr lang="en-US" dirty="0"/>
              <a:t> (grant agreement n° </a:t>
            </a:r>
            <a:r>
              <a:rPr lang="en-US"/>
              <a:t>948473)</a:t>
            </a:r>
            <a:endParaRPr lang="fr-BE" dirty="0"/>
          </a:p>
          <a:p>
            <a:r>
              <a:rPr lang="fr-BE" dirty="0"/>
              <a:t>Pieter Van Cleynenbreugel</a:t>
            </a:r>
          </a:p>
          <a:p>
            <a:r>
              <a:rPr lang="fr-BE" dirty="0"/>
              <a:t>Professeur, Université de Liège</a:t>
            </a:r>
          </a:p>
          <a:p>
            <a:r>
              <a:rPr lang="fr-BE" dirty="0"/>
              <a:t>Directeur, EU </a:t>
            </a:r>
            <a:r>
              <a:rPr lang="fr-BE" dirty="0" err="1"/>
              <a:t>Law@Liège</a:t>
            </a:r>
            <a:r>
              <a:rPr lang="fr-BE" dirty="0"/>
              <a:t> – Liège </a:t>
            </a:r>
            <a:r>
              <a:rPr lang="fr-BE" dirty="0" err="1"/>
              <a:t>Competition</a:t>
            </a:r>
            <a:r>
              <a:rPr lang="fr-BE" dirty="0"/>
              <a:t> and Innovation Institute</a:t>
            </a:r>
          </a:p>
          <a:p>
            <a:r>
              <a:rPr lang="fr-BE" dirty="0"/>
              <a:t>Professeur invité, Université Paris-Dauphine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17B3CE4-C057-4130-9AA6-4EB571A1D4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053" y="2813823"/>
            <a:ext cx="1823893" cy="16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0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AA3B8E-7648-4F22-9EA1-7395B5637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fr-BE" dirty="0"/>
            </a:br>
            <a:r>
              <a:rPr lang="fr-FR" dirty="0"/>
              <a:t> </a:t>
            </a:r>
            <a:r>
              <a:rPr lang="fr-FR" b="1" dirty="0"/>
              <a:t>Les enjeux de droit administratifs européens du DSA </a:t>
            </a:r>
            <a:r>
              <a:rPr lang="fr-FR" dirty="0"/>
              <a:t>	</a:t>
            </a:r>
            <a:br>
              <a:rPr lang="fr-FR" dirty="0"/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1BDEC6-2262-4491-9B69-4FA6BEA2D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>
              <a:solidFill>
                <a:srgbClr val="FF0000"/>
              </a:solidFill>
            </a:endParaRPr>
          </a:p>
          <a:p>
            <a:r>
              <a:rPr lang="fr-BE" dirty="0">
                <a:solidFill>
                  <a:srgbClr val="FF0000"/>
                </a:solidFill>
              </a:rPr>
              <a:t>Le DSA met sur pied un cadre particulier de surveillance administrative complétant les régimes de droits administratifs européens</a:t>
            </a:r>
          </a:p>
          <a:p>
            <a:endParaRPr lang="fr-BE" dirty="0"/>
          </a:p>
          <a:p>
            <a:endParaRPr lang="fr-BE" dirty="0"/>
          </a:p>
          <a:p>
            <a:r>
              <a:rPr lang="fr-BE" dirty="0"/>
              <a:t>Espérances et embûches du cadre mis sur pied par le DSA</a:t>
            </a:r>
          </a:p>
        </p:txBody>
      </p:sp>
    </p:spTree>
    <p:extLst>
      <p:ext uri="{BB962C8B-B14F-4D97-AF65-F5344CB8AC3E}">
        <p14:creationId xmlns:p14="http://schemas.microsoft.com/office/powerpoint/2010/main" val="3909367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502AD9-6E55-4479-95CB-2341CF4C9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Un cadre particulier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39112A-8DCB-4375-B26A-B5210F3C9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7049"/>
            <a:ext cx="7886700" cy="4850383"/>
          </a:xfrm>
        </p:spPr>
        <p:txBody>
          <a:bodyPr>
            <a:normAutofit fontScale="92500" lnSpcReduction="20000"/>
          </a:bodyPr>
          <a:lstStyle/>
          <a:p>
            <a:r>
              <a:rPr lang="fr-BE" dirty="0"/>
              <a:t>Un coordinateur central au niveau des Etats membres (art. 39)</a:t>
            </a:r>
          </a:p>
          <a:p>
            <a:pPr lvl="1"/>
            <a:r>
              <a:rPr lang="fr-FR" dirty="0"/>
              <a:t>Lorsqu’ils accomplissent leurs missions et exercent leurs pouvoirs conformément au présent règlement, les coordinateurs pour les services numériques agissent </a:t>
            </a:r>
            <a:r>
              <a:rPr lang="fr-FR" i="1" dirty="0"/>
              <a:t>en toute indépendance</a:t>
            </a:r>
            <a:r>
              <a:rPr lang="fr-FR" dirty="0"/>
              <a:t>. Ils restent libres de toute influence extérieure, directe ou indirecte, et ne sollicitent ni n’acceptent aucune instruction d’aucune autre autorité publique ou partie privée.</a:t>
            </a:r>
          </a:p>
          <a:p>
            <a:pPr lvl="2"/>
            <a:r>
              <a:rPr lang="fr-BE" dirty="0"/>
              <a:t>N’empêche pas l’exercice du </a:t>
            </a:r>
            <a:r>
              <a:rPr lang="fr-BE" u="sng" dirty="0"/>
              <a:t>contrôle juridictionnel (art. 39(3))</a:t>
            </a:r>
          </a:p>
          <a:p>
            <a:pPr lvl="1"/>
            <a:r>
              <a:rPr lang="fr-FR" dirty="0"/>
              <a:t>Les États membres veillent à ce que les coordinateurs pour les services numériques réalisent leurs missions en vertu du présent règlement </a:t>
            </a:r>
            <a:r>
              <a:rPr lang="fr-FR" i="1" dirty="0"/>
              <a:t>de manière impartiale, transparente et en temps utile</a:t>
            </a:r>
            <a:r>
              <a:rPr lang="fr-FR" dirty="0"/>
              <a:t>. </a:t>
            </a:r>
          </a:p>
          <a:p>
            <a:pPr lvl="1"/>
            <a:r>
              <a:rPr lang="fr-FR" dirty="0"/>
              <a:t>Les États membres veillent à ce que leurs coordinateurs pour les services numériques </a:t>
            </a:r>
            <a:r>
              <a:rPr lang="fr-FR" i="1" dirty="0"/>
              <a:t>disposent de ressources techniques, financières et humaines </a:t>
            </a:r>
            <a:r>
              <a:rPr lang="fr-FR" u="sng" dirty="0"/>
              <a:t>suffisantes </a:t>
            </a:r>
            <a:r>
              <a:rPr lang="fr-FR" dirty="0"/>
              <a:t>(préalablement adéquates) pour accomplir leurs missions + (compromis slovène, 1</a:t>
            </a:r>
            <a:r>
              <a:rPr lang="fr-FR" baseline="30000" dirty="0"/>
              <a:t>er</a:t>
            </a:r>
            <a:r>
              <a:rPr lang="fr-FR" dirty="0"/>
              <a:t> oct.) </a:t>
            </a:r>
            <a:r>
              <a:rPr lang="fr-FR" u="sng" dirty="0"/>
              <a:t>budgets publics annuels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89293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FF64B8-7075-4118-B6CF-DC6D7C48D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Un cadre particulier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FFDFFA-41ED-4F5B-A150-3F9845110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Coordinateur national (suite): pouvoirs de décision et pouvoirs de sanction (art. 40-42) e</a:t>
            </a:r>
            <a:r>
              <a:rPr lang="fr-BE" dirty="0"/>
              <a:t>n pleine discussion législative…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Art. 40 - principe de surveillance par l’Etat membre d’établissement?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Art. 44a? – assistance mutuelle – vers un « droit du réseau »?</a:t>
            </a:r>
          </a:p>
          <a:p>
            <a:pPr lvl="1"/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27711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502AD9-6E55-4479-95CB-2341CF4C9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Un cadre particulier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39112A-8DCB-4375-B26A-B5210F3C9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23750"/>
          </a:xfrm>
        </p:spPr>
        <p:txBody>
          <a:bodyPr>
            <a:normAutofit fontScale="92500" lnSpcReduction="10000"/>
          </a:bodyPr>
          <a:lstStyle/>
          <a:p>
            <a:r>
              <a:rPr lang="fr-BE" dirty="0"/>
              <a:t>Un nouveau réseau de coordination</a:t>
            </a:r>
          </a:p>
          <a:p>
            <a:pPr lvl="1"/>
            <a:r>
              <a:rPr lang="fr-FR" dirty="0"/>
              <a:t>Un groupe consultatif indépendant de coordinateurs pour les services numériques, dénommé </a:t>
            </a:r>
            <a:r>
              <a:rPr lang="fr-FR" i="1" dirty="0"/>
              <a:t>«Comité européen des services numériques»</a:t>
            </a:r>
            <a:r>
              <a:rPr lang="fr-FR" dirty="0"/>
              <a:t> est établi pour assurer la surveillance des fournisseurs de services intermédiaires (art. 47)</a:t>
            </a:r>
          </a:p>
          <a:p>
            <a:pPr lvl="1"/>
            <a:r>
              <a:rPr lang="fr-FR" dirty="0"/>
              <a:t>Composé de représentants de coordinateurs nationaux, présidé par la Commission européenne (art. 48)</a:t>
            </a:r>
            <a:endParaRPr lang="fr-BE" dirty="0"/>
          </a:p>
          <a:p>
            <a:r>
              <a:rPr lang="fr-BE" dirty="0"/>
              <a:t>Mise en œuvre « directe » à titre subsidiaire</a:t>
            </a:r>
          </a:p>
          <a:p>
            <a:pPr lvl="1"/>
            <a:r>
              <a:rPr lang="fr-BE" dirty="0"/>
              <a:t>Intervention de la </a:t>
            </a:r>
            <a:r>
              <a:rPr lang="fr-BE" i="1" dirty="0"/>
              <a:t>Commission européenne </a:t>
            </a:r>
            <a:r>
              <a:rPr lang="fr-BE" dirty="0"/>
              <a:t>à la demande d’un coordinateur ou </a:t>
            </a:r>
            <a:r>
              <a:rPr lang="fr-BE"/>
              <a:t>sur recommandation du </a:t>
            </a:r>
            <a:r>
              <a:rPr lang="fr-BE" dirty="0"/>
              <a:t>comité (art. 46b)</a:t>
            </a:r>
          </a:p>
          <a:p>
            <a:pPr lvl="1"/>
            <a:r>
              <a:rPr lang="fr-BE" dirty="0"/>
              <a:t>Intervention </a:t>
            </a:r>
            <a:r>
              <a:rPr lang="fr-BE" i="1" dirty="0"/>
              <a:t>motu proprio </a:t>
            </a:r>
            <a:r>
              <a:rPr lang="fr-BE" dirty="0"/>
              <a:t>par rapport à de « très grandes plateformes en ligne » y compris les « très grands moteurs de recherche » (art. 51-66)</a:t>
            </a:r>
          </a:p>
          <a:p>
            <a:pPr lvl="2"/>
            <a:r>
              <a:rPr lang="fr-BE" u="sng" dirty="0"/>
              <a:t>contrôle juridictionnel (art. 64a)</a:t>
            </a:r>
          </a:p>
        </p:txBody>
      </p:sp>
    </p:spTree>
    <p:extLst>
      <p:ext uri="{BB962C8B-B14F-4D97-AF65-F5344CB8AC3E}">
        <p14:creationId xmlns:p14="http://schemas.microsoft.com/office/powerpoint/2010/main" val="3434120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AA3B8E-7648-4F22-9EA1-7395B5637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fr-BE" dirty="0"/>
            </a:br>
            <a:r>
              <a:rPr lang="fr-FR" dirty="0"/>
              <a:t> </a:t>
            </a:r>
            <a:r>
              <a:rPr lang="fr-FR" b="1" dirty="0"/>
              <a:t>Les enjeux de droit administratifs européens du DSA </a:t>
            </a:r>
            <a:r>
              <a:rPr lang="fr-FR" dirty="0"/>
              <a:t>	</a:t>
            </a:r>
            <a:br>
              <a:rPr lang="fr-FR" dirty="0"/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1BDEC6-2262-4491-9B69-4FA6BEA2D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  <a:p>
            <a:r>
              <a:rPr lang="fr-BE" dirty="0"/>
              <a:t>Le DSA met sur pied un cadre particulier de surveillance administrative complétant les régimes de droits administratifs européens</a:t>
            </a:r>
          </a:p>
          <a:p>
            <a:endParaRPr lang="fr-BE" dirty="0"/>
          </a:p>
          <a:p>
            <a:endParaRPr lang="fr-BE" dirty="0"/>
          </a:p>
          <a:p>
            <a:r>
              <a:rPr lang="fr-BE" dirty="0">
                <a:solidFill>
                  <a:srgbClr val="FF0000"/>
                </a:solidFill>
              </a:rPr>
              <a:t>Espérances et embûches du cadre mis sur pied par le DSA</a:t>
            </a:r>
          </a:p>
        </p:txBody>
      </p:sp>
    </p:spTree>
    <p:extLst>
      <p:ext uri="{BB962C8B-B14F-4D97-AF65-F5344CB8AC3E}">
        <p14:creationId xmlns:p14="http://schemas.microsoft.com/office/powerpoint/2010/main" val="2481508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D17313-6003-41B5-A073-DC7BD4AC8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Espérances et embûches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F290C0-080D-463C-A230-827472C2F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70484"/>
          </a:xfrm>
        </p:spPr>
        <p:txBody>
          <a:bodyPr>
            <a:normAutofit fontScale="77500" lnSpcReduction="20000"/>
          </a:bodyPr>
          <a:lstStyle/>
          <a:p>
            <a:r>
              <a:rPr lang="fr-BE" dirty="0"/>
              <a:t>Espérances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Une mise en œuvre plus coordonnée et directement réglementée par le droit dérivé</a:t>
            </a:r>
          </a:p>
          <a:p>
            <a:pPr lvl="2"/>
            <a:r>
              <a:rPr lang="fr-BE" dirty="0" err="1"/>
              <a:t>comp</a:t>
            </a:r>
            <a:r>
              <a:rPr lang="fr-BE" dirty="0"/>
              <a:t>. autres secteurs: concurrence, protection de données, contrôle prudentiel</a:t>
            </a:r>
          </a:p>
          <a:p>
            <a:pPr lvl="2"/>
            <a:r>
              <a:rPr lang="fr-BE" dirty="0"/>
              <a:t>&lt;-&gt;  secteurs comme la protection de l’environnement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Harmonisations des droits administratifs européens à et parmi trois niveaux</a:t>
            </a:r>
          </a:p>
          <a:p>
            <a:pPr lvl="2"/>
            <a:r>
              <a:rPr lang="fr-BE" dirty="0"/>
              <a:t>droit supranational – au-delà des réglementations sectorielles</a:t>
            </a:r>
          </a:p>
          <a:p>
            <a:pPr lvl="2"/>
            <a:r>
              <a:rPr lang="fr-BE" dirty="0"/>
              <a:t>« droit du réseau » - principes communs de bonne administration</a:t>
            </a:r>
          </a:p>
          <a:p>
            <a:pPr lvl="2"/>
            <a:r>
              <a:rPr lang="fr-BE" dirty="0"/>
              <a:t>droits nationaux – vers une «européanisation par </a:t>
            </a:r>
            <a:r>
              <a:rPr lang="fr-BE" dirty="0" err="1"/>
              <a:t>agencification</a:t>
            </a:r>
            <a:r>
              <a:rPr lang="fr-BE" dirty="0"/>
              <a:t> »  en droit administratif national? 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Contribution à la naissance d’un nouveau droit administratif européen, focalisé sur la surveillance et mise en œuvre coordonnées</a:t>
            </a:r>
          </a:p>
          <a:p>
            <a:pPr lvl="2"/>
            <a:r>
              <a:rPr lang="fr-BE" dirty="0"/>
              <a:t>émergence de principes de droit administratif européen complémentaires?</a:t>
            </a:r>
          </a:p>
          <a:p>
            <a:pPr lvl="3"/>
            <a:r>
              <a:rPr lang="fr-BE" dirty="0"/>
              <a:t>indépendance, impartialité, « effectivité administrative »</a:t>
            </a:r>
          </a:p>
        </p:txBody>
      </p:sp>
    </p:spTree>
    <p:extLst>
      <p:ext uri="{BB962C8B-B14F-4D97-AF65-F5344CB8AC3E}">
        <p14:creationId xmlns:p14="http://schemas.microsoft.com/office/powerpoint/2010/main" val="3089747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D17313-6003-41B5-A073-DC7BD4AC8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Espérances et embûches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F290C0-080D-463C-A230-827472C2F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84053"/>
          </a:xfrm>
        </p:spPr>
        <p:txBody>
          <a:bodyPr>
            <a:normAutofit lnSpcReduction="10000"/>
          </a:bodyPr>
          <a:lstStyle/>
          <a:p>
            <a:r>
              <a:rPr lang="fr-BE" dirty="0"/>
              <a:t>Embûches</a:t>
            </a:r>
          </a:p>
          <a:p>
            <a:pPr lvl="1"/>
            <a:r>
              <a:rPr lang="fr-BE" dirty="0"/>
              <a:t>Asymétries institutionnelles – Commission v. coordinateurs</a:t>
            </a:r>
          </a:p>
          <a:p>
            <a:pPr lvl="2"/>
            <a:r>
              <a:rPr lang="fr-BE" dirty="0"/>
              <a:t>indépendance?</a:t>
            </a:r>
          </a:p>
          <a:p>
            <a:pPr lvl="2"/>
            <a:r>
              <a:rPr lang="fr-BE" dirty="0"/>
              <a:t>impartialité?</a:t>
            </a:r>
          </a:p>
          <a:p>
            <a:pPr lvl="2"/>
            <a:r>
              <a:rPr lang="fr-BE" dirty="0"/>
              <a:t>rôle des juridictions de contrôle?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Asymétries processuelles</a:t>
            </a:r>
          </a:p>
          <a:p>
            <a:pPr lvl="2"/>
            <a:r>
              <a:rPr lang="fr-BE" dirty="0"/>
              <a:t>droit des plateformes v. droits administratifs (européanisés)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Comment parfaire le « droit du réseau»?</a:t>
            </a:r>
          </a:p>
          <a:p>
            <a:pPr lvl="2"/>
            <a:r>
              <a:rPr lang="fr-BE" dirty="0"/>
              <a:t>y compris rôle de « compliance » assurée par les différents acteurs ciblés</a:t>
            </a:r>
          </a:p>
          <a:p>
            <a:pPr marL="914400" lvl="2" indent="0">
              <a:buNone/>
            </a:pPr>
            <a:endParaRPr lang="fr-BE" dirty="0"/>
          </a:p>
          <a:p>
            <a:pPr lvl="1"/>
            <a:endParaRPr lang="fr-BE" dirty="0"/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83432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BE908D59-CF15-4AEE-8B58-E98D232861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Merci pour votre attention!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98CA9FAE-9964-4DC2-896F-B8262E9220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/>
          </a:p>
          <a:p>
            <a:endParaRPr lang="fr-BE" dirty="0"/>
          </a:p>
          <a:p>
            <a:r>
              <a:rPr lang="fr-BE" dirty="0">
                <a:hlinkClick r:id="rId2"/>
              </a:rPr>
              <a:t>pieter.vancleynenbreugel@uliege.be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614555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3088</TotalTime>
  <Words>685</Words>
  <Application>Microsoft Office PowerPoint</Application>
  <PresentationFormat>Affichage à l'écran (4:3)</PresentationFormat>
  <Paragraphs>72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     Les enjeux de droit administratifs européens du DSA   </vt:lpstr>
      <vt:lpstr>  Les enjeux de droit administratifs européens du DSA   </vt:lpstr>
      <vt:lpstr>Un cadre particulier</vt:lpstr>
      <vt:lpstr>Un cadre particulier</vt:lpstr>
      <vt:lpstr>Un cadre particulier</vt:lpstr>
      <vt:lpstr>  Les enjeux de droit administratifs européens du DSA   </vt:lpstr>
      <vt:lpstr>Espérances et embûches</vt:lpstr>
      <vt:lpstr>Espérances et embûches</vt:lpstr>
      <vt:lpstr>Merci pour votre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enjeux de droit administratifs européens du DSA</dc:title>
  <dc:creator>Van Cleynenbreugel Pieter</dc:creator>
  <cp:lastModifiedBy>Reviewer</cp:lastModifiedBy>
  <cp:revision>41</cp:revision>
  <cp:lastPrinted>2021-10-06T12:20:46Z</cp:lastPrinted>
  <dcterms:created xsi:type="dcterms:W3CDTF">2021-09-30T10:06:52Z</dcterms:created>
  <dcterms:modified xsi:type="dcterms:W3CDTF">2024-04-26T07:06:21Z</dcterms:modified>
</cp:coreProperties>
</file>