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465" r:id="rId3"/>
    <p:sldId id="480" r:id="rId4"/>
    <p:sldId id="478" r:id="rId5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86535" autoAdjust="0"/>
  </p:normalViewPr>
  <p:slideViewPr>
    <p:cSldViewPr>
      <p:cViewPr varScale="1">
        <p:scale>
          <a:sx n="75" d="100"/>
          <a:sy n="75" d="100"/>
        </p:scale>
        <p:origin x="156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15-9-2021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15-9-2021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15-9-2021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15-9-2021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15-9-2021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15-9-2021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15-9-2021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15-9-2021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76173"/>
            <a:ext cx="8964488" cy="3600400"/>
          </a:xfrm>
        </p:spPr>
        <p:txBody>
          <a:bodyPr>
            <a:normAutofit/>
          </a:bodyPr>
          <a:lstStyle/>
          <a:p>
            <a:r>
              <a:rPr lang="en-GB" b="1" dirty="0"/>
              <a:t>GDPR and the AI Act: towards enhanced by-design regulatory obligations? </a:t>
            </a:r>
            <a:endParaRPr lang="nl-NL" sz="24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154291"/>
            <a:ext cx="6400800" cy="2232248"/>
          </a:xfrm>
        </p:spPr>
        <p:txBody>
          <a:bodyPr>
            <a:normAutofit/>
          </a:bodyPr>
          <a:lstStyle/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A new </a:t>
            </a:r>
            <a:r>
              <a:rPr lang="fr-BE" dirty="0" err="1"/>
              <a:t>dawn</a:t>
            </a:r>
            <a:r>
              <a:rPr lang="fr-BE" dirty="0"/>
              <a:t> for </a:t>
            </a:r>
            <a:r>
              <a:rPr lang="fr-BE" dirty="0" err="1"/>
              <a:t>regulation</a:t>
            </a:r>
            <a:r>
              <a:rPr lang="fr-BE" dirty="0"/>
              <a:t>-by-design?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Traditional regulatory commands as preferred way forward</a:t>
            </a:r>
          </a:p>
          <a:p>
            <a:pPr lvl="1"/>
            <a:r>
              <a:rPr lang="en-GB" dirty="0"/>
              <a:t>GDPR: essentially notice and consent-based regulation</a:t>
            </a:r>
          </a:p>
          <a:p>
            <a:pPr lvl="1"/>
            <a:r>
              <a:rPr lang="en-GB" dirty="0"/>
              <a:t>AI Act: notice-based regulation</a:t>
            </a:r>
          </a:p>
          <a:p>
            <a:r>
              <a:rPr lang="en-GB" dirty="0"/>
              <a:t>Important idea: it is also necessary to pay attention to the enforcement risks inherently associated with (notice and consent) regulation</a:t>
            </a:r>
          </a:p>
          <a:p>
            <a:pPr lvl="1"/>
            <a:r>
              <a:rPr lang="en-GB" dirty="0"/>
              <a:t>IA highlights limited powers and supervision options of national authorities</a:t>
            </a:r>
          </a:p>
          <a:p>
            <a:r>
              <a:rPr lang="en-GB" dirty="0"/>
              <a:t>Towards more perfect enforcement?</a:t>
            </a:r>
          </a:p>
          <a:p>
            <a:pPr lvl="1"/>
            <a:r>
              <a:rPr lang="en-GB" dirty="0"/>
              <a:t>By-design regulatory obligations (regulatory commands programmed into algorithmic operations)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48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59A9E-D02E-4BF3-BEAE-F4A6D480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Implementing</a:t>
            </a:r>
            <a:r>
              <a:rPr lang="fr-BE" dirty="0"/>
              <a:t> </a:t>
            </a:r>
            <a:r>
              <a:rPr lang="fr-BE" dirty="0" err="1"/>
              <a:t>regulation</a:t>
            </a:r>
            <a:r>
              <a:rPr lang="fr-BE" dirty="0"/>
              <a:t> by design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E009C0-A49D-4092-BED1-8CA7A8F6F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70000" lnSpcReduction="20000"/>
          </a:bodyPr>
          <a:lstStyle/>
          <a:p>
            <a:r>
              <a:rPr lang="fr-BE" dirty="0"/>
              <a:t>A </a:t>
            </a:r>
            <a:r>
              <a:rPr lang="fr-BE" dirty="0" err="1"/>
              <a:t>form</a:t>
            </a:r>
            <a:r>
              <a:rPr lang="fr-BE" dirty="0"/>
              <a:t> of </a:t>
            </a:r>
            <a:r>
              <a:rPr lang="fr-BE" dirty="0" err="1"/>
              <a:t>co-regulation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(EU) public </a:t>
            </a:r>
            <a:r>
              <a:rPr lang="fr-BE" dirty="0" err="1"/>
              <a:t>authorities</a:t>
            </a:r>
            <a:r>
              <a:rPr lang="fr-BE" dirty="0"/>
              <a:t> and designers/</a:t>
            </a:r>
            <a:r>
              <a:rPr lang="fr-BE" dirty="0" err="1"/>
              <a:t>developers</a:t>
            </a:r>
            <a:endParaRPr lang="fr-BE" dirty="0"/>
          </a:p>
          <a:p>
            <a:pPr lvl="1"/>
            <a:r>
              <a:rPr lang="fr-BE" dirty="0"/>
              <a:t>Article 25 GDPR: data protection by design</a:t>
            </a:r>
          </a:p>
          <a:p>
            <a:pPr lvl="2"/>
            <a:r>
              <a:rPr lang="fr-BE" dirty="0"/>
              <a:t>Certification </a:t>
            </a:r>
            <a:r>
              <a:rPr lang="fr-BE" dirty="0" err="1"/>
              <a:t>mechanisms</a:t>
            </a:r>
            <a:endParaRPr lang="fr-BE" dirty="0"/>
          </a:p>
          <a:p>
            <a:pPr lvl="2"/>
            <a:r>
              <a:rPr lang="fr-BE" dirty="0"/>
              <a:t>Standardisation organisations’ </a:t>
            </a:r>
            <a:r>
              <a:rPr lang="fr-BE" dirty="0" err="1"/>
              <a:t>roles</a:t>
            </a:r>
            <a:r>
              <a:rPr lang="fr-BE" dirty="0"/>
              <a:t> + back-up control </a:t>
            </a:r>
            <a:r>
              <a:rPr lang="fr-BE" dirty="0" err="1"/>
              <a:t>mechanisms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Challenge: protection of EU </a:t>
            </a:r>
            <a:r>
              <a:rPr lang="fr-BE" dirty="0" err="1"/>
              <a:t>fundamental</a:t>
            </a:r>
            <a:r>
              <a:rPr lang="fr-BE" dirty="0"/>
              <a:t> values by </a:t>
            </a:r>
            <a:r>
              <a:rPr lang="fr-BE" dirty="0" err="1"/>
              <a:t>technology</a:t>
            </a:r>
            <a:r>
              <a:rPr lang="fr-BE" dirty="0"/>
              <a:t> – how to </a:t>
            </a:r>
            <a:r>
              <a:rPr lang="fr-BE" dirty="0" err="1"/>
              <a:t>regulate</a:t>
            </a:r>
            <a:r>
              <a:rPr lang="fr-BE" dirty="0"/>
              <a:t> by design?</a:t>
            </a:r>
          </a:p>
          <a:p>
            <a:r>
              <a:rPr lang="fr-BE" dirty="0" err="1"/>
              <a:t>Towards</a:t>
            </a:r>
            <a:r>
              <a:rPr lang="fr-BE" dirty="0"/>
              <a:t> </a:t>
            </a:r>
            <a:r>
              <a:rPr lang="fr-BE" dirty="0" err="1"/>
              <a:t>industry-wide</a:t>
            </a:r>
            <a:r>
              <a:rPr lang="fr-BE" dirty="0"/>
              <a:t> ‘EU </a:t>
            </a:r>
            <a:r>
              <a:rPr lang="fr-BE" dirty="0" err="1"/>
              <a:t>fundamental</a:t>
            </a:r>
            <a:r>
              <a:rPr lang="fr-BE" dirty="0"/>
              <a:t> value’ standards?</a:t>
            </a:r>
          </a:p>
          <a:p>
            <a:pPr lvl="1"/>
            <a:r>
              <a:rPr lang="fr-BE" dirty="0"/>
              <a:t>Moving </a:t>
            </a:r>
            <a:r>
              <a:rPr lang="fr-BE" dirty="0" err="1"/>
              <a:t>beyond</a:t>
            </a:r>
            <a:r>
              <a:rPr lang="fr-BE" dirty="0"/>
              <a:t> </a:t>
            </a:r>
            <a:r>
              <a:rPr lang="fr-BE" dirty="0" err="1"/>
              <a:t>safety</a:t>
            </a:r>
            <a:r>
              <a:rPr lang="fr-BE" dirty="0"/>
              <a:t> focus =&gt; trust issues go </a:t>
            </a:r>
            <a:r>
              <a:rPr lang="fr-BE" dirty="0" err="1"/>
              <a:t>beyond</a:t>
            </a:r>
            <a:r>
              <a:rPr lang="fr-BE" dirty="0"/>
              <a:t> </a:t>
            </a:r>
            <a:r>
              <a:rPr lang="fr-BE" dirty="0" err="1"/>
              <a:t>safety</a:t>
            </a:r>
            <a:r>
              <a:rPr lang="fr-BE" dirty="0"/>
              <a:t> </a:t>
            </a:r>
            <a:r>
              <a:rPr lang="fr-BE" dirty="0" err="1"/>
              <a:t>according</a:t>
            </a:r>
            <a:r>
              <a:rPr lang="fr-BE" dirty="0"/>
              <a:t> to Impact </a:t>
            </a:r>
            <a:r>
              <a:rPr lang="fr-BE" dirty="0" err="1"/>
              <a:t>Assessment</a:t>
            </a:r>
            <a:endParaRPr lang="fr-BE" dirty="0"/>
          </a:p>
          <a:p>
            <a:pPr lvl="1"/>
            <a:r>
              <a:rPr lang="fr-BE" dirty="0" err="1"/>
              <a:t>Privacy</a:t>
            </a:r>
            <a:r>
              <a:rPr lang="fr-BE" dirty="0"/>
              <a:t> standards</a:t>
            </a:r>
          </a:p>
          <a:p>
            <a:pPr lvl="1"/>
            <a:r>
              <a:rPr lang="fr-BE" dirty="0"/>
              <a:t>Non-discrimination standards</a:t>
            </a:r>
          </a:p>
          <a:p>
            <a:pPr lvl="1"/>
            <a:r>
              <a:rPr lang="fr-BE" dirty="0"/>
              <a:t>…</a:t>
            </a:r>
          </a:p>
          <a:p>
            <a:pPr lvl="1"/>
            <a:r>
              <a:rPr lang="fr-BE" dirty="0"/>
              <a:t>Importance of </a:t>
            </a:r>
            <a:r>
              <a:rPr lang="fr-BE" dirty="0" err="1"/>
              <a:t>complementary</a:t>
            </a:r>
            <a:r>
              <a:rPr lang="fr-BE" dirty="0"/>
              <a:t> </a:t>
            </a:r>
            <a:r>
              <a:rPr lang="fr-BE" dirty="0" err="1"/>
              <a:t>debate</a:t>
            </a:r>
            <a:r>
              <a:rPr lang="fr-BE" dirty="0"/>
              <a:t> </a:t>
            </a:r>
            <a:r>
              <a:rPr lang="fr-BE" dirty="0" err="1"/>
              <a:t>directly</a:t>
            </a:r>
            <a:r>
              <a:rPr lang="fr-BE" dirty="0"/>
              <a:t> </a:t>
            </a:r>
            <a:r>
              <a:rPr lang="fr-BE" dirty="0" err="1"/>
              <a:t>addressing</a:t>
            </a:r>
            <a:r>
              <a:rPr lang="fr-BE" dirty="0"/>
              <a:t> the issue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D95179-8745-4037-B1A0-23370D2D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20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/>
              <a:t>Questions?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54414</TotalTime>
  <Words>200</Words>
  <Application>Microsoft Office PowerPoint</Application>
  <PresentationFormat>Affichage à l'écran (4:3)</PresentationFormat>
  <Paragraphs>36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GDPR and the AI Act: towards enhanced by-design regulatory obligations? </vt:lpstr>
      <vt:lpstr>A new dawn for regulation-by-design?</vt:lpstr>
      <vt:lpstr>Implementing regulation by design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Van Cleynenbreugel Pieter</cp:lastModifiedBy>
  <cp:revision>834</cp:revision>
  <cp:lastPrinted>2018-01-31T18:47:21Z</cp:lastPrinted>
  <dcterms:created xsi:type="dcterms:W3CDTF">2014-10-20T14:43:26Z</dcterms:created>
  <dcterms:modified xsi:type="dcterms:W3CDTF">2021-09-15T14:01:35Z</dcterms:modified>
</cp:coreProperties>
</file>