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465" r:id="rId3"/>
    <p:sldId id="480" r:id="rId4"/>
    <p:sldId id="478" r:id="rId5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8" autoAdjust="0"/>
    <p:restoredTop sz="86535" autoAdjust="0"/>
  </p:normalViewPr>
  <p:slideViewPr>
    <p:cSldViewPr>
      <p:cViewPr varScale="1">
        <p:scale>
          <a:sx n="75" d="100"/>
          <a:sy n="75" d="100"/>
        </p:scale>
        <p:origin x="156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ADAB02B1-87C0-44D7-94B4-F5A96040FDDC}" type="datetimeFigureOut">
              <a:rPr lang="nl-NL" smtClean="0"/>
              <a:t>15-9-2021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0469C916-0ACC-4B5F-B228-AF15055D4BE1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63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6615F3A3-B9A0-4FAB-B35D-FBCC04040375}" type="datetimeFigureOut">
              <a:rPr lang="nl-NL" smtClean="0"/>
              <a:t>15-9-2021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32" tIns="47567" rIns="95132" bIns="47567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5132" tIns="47567" rIns="95132" bIns="475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5444AE83-E99F-4539-BD80-31D273EF0A1A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56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Bundle N°</a:t>
            </a:r>
            <a:r>
              <a:rPr lang="fr-FR" baseline="0" dirty="0"/>
              <a:t> </a:t>
            </a:r>
            <a:r>
              <a:rPr lang="fr-FR" dirty="0"/>
              <a:t>2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4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0D68-3603-47A8-90E1-9D113574117A}" type="datetime1">
              <a:rPr lang="nl-NL" smtClean="0"/>
              <a:t>15-9-2021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14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85BB-F0CC-4BC2-8DA7-34D02B1A0171}" type="datetime1">
              <a:rPr lang="nl-NL" smtClean="0"/>
              <a:t>15-9-2021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48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916-9CF1-4E4E-A60B-1766729F3041}" type="datetime1">
              <a:rPr lang="nl-NL" smtClean="0"/>
              <a:t>15-9-2021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6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3C24-6466-470F-9C63-89263AB8FB1F}" type="datetime1">
              <a:rPr lang="nl-NL" smtClean="0"/>
              <a:t>15-9-2021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80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9DA9-0197-413E-B093-13B59439F623}" type="datetime1">
              <a:rPr lang="nl-NL" smtClean="0"/>
              <a:t>15-9-2021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03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D479-23E0-4EE1-9CB3-AD138479C5A8}" type="datetime1">
              <a:rPr lang="nl-NL" smtClean="0"/>
              <a:t>15-9-2021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78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8AB8-DD16-4B88-9DBF-2A061D86DA6C}" type="datetime1">
              <a:rPr lang="nl-NL" smtClean="0"/>
              <a:t>15-9-2021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1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747A-0EE4-40F6-A22F-BE24E5329BCF}" type="datetime1">
              <a:rPr lang="nl-NL" smtClean="0"/>
              <a:t>15-9-2021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82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9C73-1DBD-4FA3-8A62-7A3DEA89D81E}" type="datetime1">
              <a:rPr lang="nl-NL" smtClean="0"/>
              <a:t>15-9-2021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53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326D-5C95-4C81-ADAF-0A0036E730D8}" type="datetime1">
              <a:rPr lang="nl-NL" smtClean="0"/>
              <a:t>15-9-2021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22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3375-1C3A-45D8-ACEC-1B0F0FDFDC7A}" type="datetime1">
              <a:rPr lang="nl-NL" smtClean="0"/>
              <a:t>15-9-2021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6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7C0E-551E-43C8-A023-2EF8BBD97631}" type="datetime1">
              <a:rPr lang="nl-NL" smtClean="0"/>
              <a:t>15-9-2021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576173"/>
            <a:ext cx="8964488" cy="3600400"/>
          </a:xfrm>
        </p:spPr>
        <p:txBody>
          <a:bodyPr>
            <a:normAutofit/>
          </a:bodyPr>
          <a:lstStyle/>
          <a:p>
            <a:r>
              <a:rPr lang="en-GB" b="1" dirty="0"/>
              <a:t>GDPR and the AI Act: towards enhanced by-design regulatory obligations? </a:t>
            </a:r>
            <a:endParaRPr lang="nl-NL" sz="24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154291"/>
            <a:ext cx="6400800" cy="2232248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Prof. Dr. Pieter Van Cleynenbreugel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43" y="368052"/>
            <a:ext cx="3657600" cy="17526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979712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24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A new </a:t>
            </a:r>
            <a:r>
              <a:rPr lang="fr-BE" dirty="0" err="1"/>
              <a:t>dawn</a:t>
            </a:r>
            <a:r>
              <a:rPr lang="fr-BE" dirty="0"/>
              <a:t> for </a:t>
            </a:r>
            <a:r>
              <a:rPr lang="fr-BE" dirty="0" err="1"/>
              <a:t>regulation</a:t>
            </a:r>
            <a:r>
              <a:rPr lang="fr-BE" dirty="0"/>
              <a:t>-by-design?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Traditional regulatory commands as preferred way forward</a:t>
            </a:r>
          </a:p>
          <a:p>
            <a:pPr lvl="1"/>
            <a:r>
              <a:rPr lang="en-GB" dirty="0"/>
              <a:t>GDPR: essentially notice and consent-based regulation</a:t>
            </a:r>
          </a:p>
          <a:p>
            <a:pPr lvl="1"/>
            <a:r>
              <a:rPr lang="en-GB" dirty="0"/>
              <a:t>AI Act: notice-based regulation</a:t>
            </a:r>
          </a:p>
          <a:p>
            <a:r>
              <a:rPr lang="en-GB" dirty="0"/>
              <a:t>Important idea: it is also necessary to pay attention to the enforcement risks inherently associated with (notice and consent) regulation</a:t>
            </a:r>
          </a:p>
          <a:p>
            <a:pPr lvl="1"/>
            <a:r>
              <a:rPr lang="en-GB" dirty="0"/>
              <a:t>IA highlights limited powers and supervision options of national authorities</a:t>
            </a:r>
          </a:p>
          <a:p>
            <a:r>
              <a:rPr lang="en-GB" dirty="0"/>
              <a:t>Towards more perfect enforcement?</a:t>
            </a:r>
          </a:p>
          <a:p>
            <a:pPr lvl="1"/>
            <a:r>
              <a:rPr lang="en-GB" dirty="0"/>
              <a:t>By-design regulatory obligations (regulatory commands programmed into algorithmic operations)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48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959A9E-D02E-4BF3-BEAE-F4A6D480C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Implementing</a:t>
            </a:r>
            <a:r>
              <a:rPr lang="fr-BE" dirty="0"/>
              <a:t> </a:t>
            </a:r>
            <a:r>
              <a:rPr lang="fr-BE" dirty="0" err="1"/>
              <a:t>regulation</a:t>
            </a:r>
            <a:r>
              <a:rPr lang="fr-BE" dirty="0"/>
              <a:t> by design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E009C0-A49D-4092-BED1-8CA7A8F6F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0000" lnSpcReduction="20000"/>
          </a:bodyPr>
          <a:lstStyle/>
          <a:p>
            <a:r>
              <a:rPr lang="fr-BE" dirty="0"/>
              <a:t>A </a:t>
            </a:r>
            <a:r>
              <a:rPr lang="fr-BE" dirty="0" err="1"/>
              <a:t>form</a:t>
            </a:r>
            <a:r>
              <a:rPr lang="fr-BE" dirty="0"/>
              <a:t> of </a:t>
            </a:r>
            <a:r>
              <a:rPr lang="fr-BE" dirty="0" err="1"/>
              <a:t>co-regulation</a:t>
            </a:r>
            <a:r>
              <a:rPr lang="fr-BE" dirty="0"/>
              <a:t> </a:t>
            </a:r>
            <a:r>
              <a:rPr lang="fr-BE" dirty="0" err="1"/>
              <a:t>between</a:t>
            </a:r>
            <a:r>
              <a:rPr lang="fr-BE" dirty="0"/>
              <a:t> (EU) public </a:t>
            </a:r>
            <a:r>
              <a:rPr lang="fr-BE" dirty="0" err="1"/>
              <a:t>authorities</a:t>
            </a:r>
            <a:r>
              <a:rPr lang="fr-BE" dirty="0"/>
              <a:t> and designers/</a:t>
            </a:r>
            <a:r>
              <a:rPr lang="fr-BE" dirty="0" err="1"/>
              <a:t>developers</a:t>
            </a:r>
            <a:endParaRPr lang="fr-BE" dirty="0"/>
          </a:p>
          <a:p>
            <a:pPr lvl="1"/>
            <a:r>
              <a:rPr lang="fr-BE" dirty="0"/>
              <a:t>Article 25 GDPR: data protection by design</a:t>
            </a:r>
          </a:p>
          <a:p>
            <a:pPr lvl="2"/>
            <a:r>
              <a:rPr lang="fr-BE" dirty="0"/>
              <a:t>Certification </a:t>
            </a:r>
            <a:r>
              <a:rPr lang="fr-BE" dirty="0" err="1"/>
              <a:t>mechanisms</a:t>
            </a:r>
            <a:endParaRPr lang="fr-BE" dirty="0"/>
          </a:p>
          <a:p>
            <a:pPr lvl="2"/>
            <a:r>
              <a:rPr lang="fr-BE" dirty="0"/>
              <a:t>Standardisation organisations’ </a:t>
            </a:r>
            <a:r>
              <a:rPr lang="fr-BE" dirty="0" err="1"/>
              <a:t>roles</a:t>
            </a:r>
            <a:r>
              <a:rPr lang="fr-BE" dirty="0"/>
              <a:t> + back-up control </a:t>
            </a:r>
            <a:r>
              <a:rPr lang="fr-BE" dirty="0" err="1"/>
              <a:t>mechanisms</a:t>
            </a:r>
            <a:r>
              <a:rPr lang="fr-BE" dirty="0"/>
              <a:t>?</a:t>
            </a:r>
          </a:p>
          <a:p>
            <a:endParaRPr lang="fr-BE" dirty="0"/>
          </a:p>
          <a:p>
            <a:r>
              <a:rPr lang="fr-BE" dirty="0"/>
              <a:t>Challenge: protection of EU </a:t>
            </a:r>
            <a:r>
              <a:rPr lang="fr-BE" dirty="0" err="1"/>
              <a:t>fundamental</a:t>
            </a:r>
            <a:r>
              <a:rPr lang="fr-BE" dirty="0"/>
              <a:t> values by </a:t>
            </a:r>
            <a:r>
              <a:rPr lang="fr-BE" dirty="0" err="1"/>
              <a:t>technology</a:t>
            </a:r>
            <a:r>
              <a:rPr lang="fr-BE" dirty="0"/>
              <a:t> – how to </a:t>
            </a:r>
            <a:r>
              <a:rPr lang="fr-BE" dirty="0" err="1"/>
              <a:t>regulate</a:t>
            </a:r>
            <a:r>
              <a:rPr lang="fr-BE" dirty="0"/>
              <a:t> by design?</a:t>
            </a:r>
          </a:p>
          <a:p>
            <a:r>
              <a:rPr lang="fr-BE" dirty="0" err="1"/>
              <a:t>Towards</a:t>
            </a:r>
            <a:r>
              <a:rPr lang="fr-BE" dirty="0"/>
              <a:t> </a:t>
            </a:r>
            <a:r>
              <a:rPr lang="fr-BE" dirty="0" err="1"/>
              <a:t>industry-wide</a:t>
            </a:r>
            <a:r>
              <a:rPr lang="fr-BE" dirty="0"/>
              <a:t> ‘EU </a:t>
            </a:r>
            <a:r>
              <a:rPr lang="fr-BE" dirty="0" err="1"/>
              <a:t>fundamental</a:t>
            </a:r>
            <a:r>
              <a:rPr lang="fr-BE" dirty="0"/>
              <a:t> value’ standards?</a:t>
            </a:r>
          </a:p>
          <a:p>
            <a:pPr lvl="1"/>
            <a:r>
              <a:rPr lang="fr-BE" dirty="0"/>
              <a:t>Moving </a:t>
            </a:r>
            <a:r>
              <a:rPr lang="fr-BE" dirty="0" err="1"/>
              <a:t>beyond</a:t>
            </a:r>
            <a:r>
              <a:rPr lang="fr-BE" dirty="0"/>
              <a:t> </a:t>
            </a:r>
            <a:r>
              <a:rPr lang="fr-BE" dirty="0" err="1"/>
              <a:t>safety</a:t>
            </a:r>
            <a:r>
              <a:rPr lang="fr-BE" dirty="0"/>
              <a:t> focus =&gt; trust issues go </a:t>
            </a:r>
            <a:r>
              <a:rPr lang="fr-BE" dirty="0" err="1"/>
              <a:t>beyond</a:t>
            </a:r>
            <a:r>
              <a:rPr lang="fr-BE" dirty="0"/>
              <a:t> </a:t>
            </a:r>
            <a:r>
              <a:rPr lang="fr-BE" dirty="0" err="1"/>
              <a:t>safety</a:t>
            </a:r>
            <a:r>
              <a:rPr lang="fr-BE" dirty="0"/>
              <a:t> </a:t>
            </a:r>
            <a:r>
              <a:rPr lang="fr-BE" dirty="0" err="1"/>
              <a:t>according</a:t>
            </a:r>
            <a:r>
              <a:rPr lang="fr-BE" dirty="0"/>
              <a:t> to Impact </a:t>
            </a:r>
            <a:r>
              <a:rPr lang="fr-BE" dirty="0" err="1"/>
              <a:t>Assessment</a:t>
            </a:r>
            <a:endParaRPr lang="fr-BE" dirty="0"/>
          </a:p>
          <a:p>
            <a:pPr lvl="1"/>
            <a:r>
              <a:rPr lang="fr-BE" dirty="0" err="1"/>
              <a:t>Privacy</a:t>
            </a:r>
            <a:r>
              <a:rPr lang="fr-BE" dirty="0"/>
              <a:t> standards</a:t>
            </a:r>
          </a:p>
          <a:p>
            <a:pPr lvl="1"/>
            <a:r>
              <a:rPr lang="fr-BE" dirty="0"/>
              <a:t>Non-discrimination standards</a:t>
            </a:r>
          </a:p>
          <a:p>
            <a:pPr lvl="1"/>
            <a:r>
              <a:rPr lang="fr-BE" dirty="0"/>
              <a:t>…</a:t>
            </a:r>
          </a:p>
          <a:p>
            <a:pPr lvl="1"/>
            <a:r>
              <a:rPr lang="fr-BE" dirty="0"/>
              <a:t>Importance of </a:t>
            </a:r>
            <a:r>
              <a:rPr lang="fr-BE" dirty="0" err="1"/>
              <a:t>complementary</a:t>
            </a:r>
            <a:r>
              <a:rPr lang="fr-BE" dirty="0"/>
              <a:t> </a:t>
            </a:r>
            <a:r>
              <a:rPr lang="fr-BE" dirty="0" err="1"/>
              <a:t>debate</a:t>
            </a:r>
            <a:r>
              <a:rPr lang="fr-BE" dirty="0"/>
              <a:t> </a:t>
            </a:r>
            <a:r>
              <a:rPr lang="fr-BE" dirty="0" err="1"/>
              <a:t>directly</a:t>
            </a:r>
            <a:r>
              <a:rPr lang="fr-BE" dirty="0"/>
              <a:t> </a:t>
            </a:r>
            <a:r>
              <a:rPr lang="fr-BE" dirty="0" err="1"/>
              <a:t>addressing</a:t>
            </a:r>
            <a:r>
              <a:rPr lang="fr-BE" dirty="0"/>
              <a:t> the issue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CD95179-8745-4037-B1A0-23370D2D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20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b="1" dirty="0"/>
              <a:t>Questions?</a:t>
            </a:r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dirty="0"/>
              <a:t>pieter.vancleynenbreugel@uliege.be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8096" y="283201"/>
            <a:ext cx="3657600" cy="17526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039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54414</TotalTime>
  <Words>200</Words>
  <Application>Microsoft Office PowerPoint</Application>
  <PresentationFormat>Affichage à l'écran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GDPR and the AI Act: towards enhanced by-design regulatory obligations? </vt:lpstr>
      <vt:lpstr>A new dawn for regulation-by-design?</vt:lpstr>
      <vt:lpstr>Implementing regulation by design</vt:lpstr>
      <vt:lpstr>Présentation PowerPoint</vt:lpstr>
    </vt:vector>
  </TitlesOfParts>
  <Company>K.U.Leuven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in EU antitrust law</dc:title>
  <dc:creator>Pieter Van Cleynenbreugel</dc:creator>
  <cp:lastModifiedBy>Van Cleynenbreugel Pieter</cp:lastModifiedBy>
  <cp:revision>834</cp:revision>
  <cp:lastPrinted>2018-01-31T18:47:21Z</cp:lastPrinted>
  <dcterms:created xsi:type="dcterms:W3CDTF">2014-10-20T14:43:26Z</dcterms:created>
  <dcterms:modified xsi:type="dcterms:W3CDTF">2021-09-15T14:01:35Z</dcterms:modified>
</cp:coreProperties>
</file>