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64" r:id="rId3"/>
    <p:sldId id="265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9B6B-EB71-41FB-867E-9DFA7BDC826F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D970F-FD37-46D4-9E5B-6FE7AFF642F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970F-FD37-46D4-9E5B-6FE7AFF642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970F-FD37-46D4-9E5B-6FE7AFF642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970F-FD37-46D4-9E5B-6FE7AFF642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970F-FD37-46D4-9E5B-6FE7AFF642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1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5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0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086" y="3492310"/>
            <a:ext cx="8076104" cy="187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Céline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Lété</a:t>
            </a:r>
            <a:r>
              <a:rPr lang="en-US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1-2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,Rafael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Fernandez Carazo</a:t>
            </a:r>
            <a:r>
              <a:rPr lang="en-US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1-2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Catherine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Menten</a:t>
            </a:r>
            <a:r>
              <a:rPr lang="en-US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Pablo Beckers</a:t>
            </a:r>
            <a:r>
              <a:rPr lang="en-US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Benjamin Koopmansch</a:t>
            </a:r>
            <a:r>
              <a:rPr lang="en-US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Sabine Franke</a:t>
            </a:r>
            <a:r>
              <a:rPr lang="en-US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Bernard De Prijck</a:t>
            </a:r>
            <a:r>
              <a:rPr lang="en-US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Mauricette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Jamar</a:t>
            </a:r>
            <a:r>
              <a:rPr lang="en-US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Frédéric Lambert</a:t>
            </a:r>
            <a:r>
              <a:rPr lang="en-US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Vincent Bours</a:t>
            </a:r>
            <a:r>
              <a:rPr lang="en-US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fr-BE" baseline="30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co-authors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Genetics Department, </a:t>
            </a:r>
            <a:r>
              <a:rPr lang="en-US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ULiège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CHULiège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Belgium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Clinical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Hematology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CHU Liège, Belgium</a:t>
            </a:r>
            <a:endParaRPr lang="fr-BE" sz="1600" dirty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https://docs.google.com/uc?export=download&amp;id=1oyvrWKPeES4Fj_A9EDvAPeFNB7QNIT5n&amp;revid=0B80p4VJD9mm7Mm9LbFFRMWVDMnFhNWJwOHAwNzNQZC80OWpR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3" y="6196577"/>
            <a:ext cx="2753230" cy="5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3746500" y="5890526"/>
            <a:ext cx="5119237" cy="6020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Céline </a:t>
            </a:r>
            <a:r>
              <a:rPr lang="en-US" sz="1600" b="1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Lété</a:t>
            </a:r>
            <a:r>
              <a:rPr lang="en-US" sz="1600" b="1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Rafael </a:t>
            </a:r>
            <a:r>
              <a:rPr lang="en-US" sz="1600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Fernandez </a:t>
            </a:r>
            <a:r>
              <a:rPr lang="en-US" sz="1600" b="1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Carazo</a:t>
            </a:r>
            <a:endParaRPr lang="tr-TR" sz="1600" b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Human Genetics Department, CHU Liège, Belgium</a:t>
            </a:r>
            <a:endParaRPr lang="fr-BE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9086" y="1749185"/>
            <a:ext cx="783381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case of early-T-cell precursor acute lymphoblastic leukemia with </a:t>
            </a:r>
          </a:p>
          <a:p>
            <a:pPr algn="ctr"/>
            <a:r>
              <a:rPr lang="en-US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e6a2 </a:t>
            </a:r>
            <a:r>
              <a:rPr lang="en-US" sz="32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BCR-ABL1</a:t>
            </a:r>
            <a:r>
              <a:rPr lang="en-US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fusion transcript</a:t>
            </a:r>
          </a:p>
        </p:txBody>
      </p:sp>
    </p:spTree>
    <p:extLst>
      <p:ext uri="{BB962C8B-B14F-4D97-AF65-F5344CB8AC3E}">
        <p14:creationId xmlns:p14="http://schemas.microsoft.com/office/powerpoint/2010/main" val="413830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916" y="1137755"/>
            <a:ext cx="803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Philadelphia chromosome (Ph)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rarely encountered in T-cell acute lymphoblastic leukemia (T-ALL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Here, we report the case of a 37-year-old woman with an early-T-cell precursor ALL associated with a rare </a:t>
            </a:r>
            <a:r>
              <a:rPr lang="en-US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BCR-ABL1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fusion transcript.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00311"/>
            <a:ext cx="2057400" cy="365125"/>
          </a:xfrm>
        </p:spPr>
        <p:txBody>
          <a:bodyPr/>
          <a:lstStyle/>
          <a:p>
            <a:fld id="{AEE60F3C-25F9-467E-99EF-61A974E894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35219" y="5946493"/>
            <a:ext cx="6508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46,XX,del(6)(q2?3),del(7)(p1?3),t(9;22)(q34;q11),-22,+mar[9]/46,XX[11] 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732511" y="3187803"/>
            <a:ext cx="222069" cy="186083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2126557" y="2558829"/>
            <a:ext cx="5138539" cy="3285452"/>
            <a:chOff x="73610" y="1726207"/>
            <a:chExt cx="5379071" cy="392874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print"/>
            <a:srcRect l="30270" t="26612" r="29861" b="21620"/>
            <a:stretch/>
          </p:blipFill>
          <p:spPr>
            <a:xfrm>
              <a:off x="73610" y="1726207"/>
              <a:ext cx="5379071" cy="3928740"/>
            </a:xfrm>
            <a:prstGeom prst="rect">
              <a:avLst/>
            </a:prstGeom>
            <a:solidFill>
              <a:schemeClr val="tx1"/>
            </a:solidFill>
          </p:spPr>
        </p:pic>
        <p:cxnSp>
          <p:nvCxnSpPr>
            <p:cNvPr id="10" name="Connecteur droit avec flèche 9"/>
            <p:cNvCxnSpPr/>
            <p:nvPr/>
          </p:nvCxnSpPr>
          <p:spPr>
            <a:xfrm>
              <a:off x="3339730" y="4830042"/>
              <a:ext cx="276498" cy="24384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2939324" y="3152263"/>
              <a:ext cx="222069" cy="18608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V="1">
              <a:off x="1416605" y="2450537"/>
              <a:ext cx="265612" cy="323985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346825" y="5035155"/>
              <a:ext cx="265612" cy="323985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318848" y="2071030"/>
            <a:ext cx="6484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Karyotype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-banding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revealed a complex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pseudodiploid karyotype </a:t>
            </a:r>
            <a:endParaRPr lang="fr-BE" sz="1600" b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4494"/>
            <a:ext cx="4287806" cy="365125"/>
          </a:xfrm>
        </p:spPr>
        <p:txBody>
          <a:bodyPr/>
          <a:lstStyle/>
          <a:p>
            <a:pPr algn="l">
              <a:lnSpc>
                <a:spcPct val="107000"/>
              </a:lnSpc>
            </a:pPr>
            <a:r>
              <a:rPr lang="en-US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Céline </a:t>
            </a:r>
            <a:r>
              <a:rPr lang="en-US" b="1" i="1" u="sng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Lété</a:t>
            </a:r>
            <a:r>
              <a:rPr lang="en-US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Rafael Fernandez Carazo </a:t>
            </a:r>
            <a:endParaRPr lang="tr-TR" b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7000"/>
              </a:lnSpc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Genetics Department, CHU Liège, Belgium</a:t>
            </a:r>
            <a:endParaRPr lang="fr-BE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8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97" y="1223928"/>
            <a:ext cx="416496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FISH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BCR-ABL1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FISH showed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breakpoint located within the major breakpoint cluster region (M-BCR)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70% of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nuclei (1F1R1G1ES) with extra-signal dual color translocation probe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while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multiplex RT-PCR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detected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P190 </a:t>
            </a:r>
            <a:r>
              <a:rPr lang="en-US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BCR-ABL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transcript.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CDKN2A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FISH (Deletion Probe </a:t>
            </a:r>
            <a:r>
              <a:rPr lang="en-US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CDKN2A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Vysis)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showed a homozygous deletion in 53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nuclei.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0249" y="6340975"/>
            <a:ext cx="2057400" cy="365125"/>
          </a:xfrm>
        </p:spPr>
        <p:txBody>
          <a:bodyPr/>
          <a:lstStyle/>
          <a:p>
            <a:fld id="{AEE60F3C-25F9-467E-99EF-61A974E8940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44450" t="49812" r="42759" b="28094"/>
          <a:stretch/>
        </p:blipFill>
        <p:spPr>
          <a:xfrm>
            <a:off x="4592825" y="1228851"/>
            <a:ext cx="2415547" cy="23470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/>
          <a:srcRect l="50619" t="40942" r="43464" b="50006"/>
          <a:stretch/>
        </p:blipFill>
        <p:spPr>
          <a:xfrm>
            <a:off x="7008372" y="1228851"/>
            <a:ext cx="1855696" cy="159661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5497" y="3688217"/>
            <a:ext cx="8585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Array-CGH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confirmed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partial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heterozygous deletion of part of the 7p including </a:t>
            </a:r>
            <a:r>
              <a:rPr lang="en-US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IKZF1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and demonstrated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homozygous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deletion of </a:t>
            </a:r>
            <a:r>
              <a:rPr lang="en-US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CDKN2A/2B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A large deletion on chromosomes 6 and 22 was not obviously detected but small areas of deletion suggested a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translocation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between their long arms with loss of chromosomal material at the break points.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497" y="4877779"/>
            <a:ext cx="5244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Chromosomal formula proposed following array-CGH :</a:t>
            </a:r>
          </a:p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46,XX,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t(6;22)(q22;q12),del(7)(p15p11),t(9;22)(q34;q11)</a:t>
            </a:r>
            <a:endParaRPr lang="fr-BE" sz="16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6075992" y="5645917"/>
            <a:ext cx="78635" cy="32223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7762626" y="5645917"/>
            <a:ext cx="137063" cy="2945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/>
          <p:cNvSpPr txBox="1"/>
          <p:nvPr/>
        </p:nvSpPr>
        <p:spPr>
          <a:xfrm>
            <a:off x="6959060" y="2832154"/>
            <a:ext cx="185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2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BCR-ABL</a:t>
            </a:r>
            <a:r>
              <a:rPr lang="fr-BE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Extra-signal  Dual </a:t>
            </a:r>
            <a:r>
              <a:rPr lang="fr-BE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Color</a:t>
            </a:r>
            <a:r>
              <a:rPr lang="fr-BE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Translocation Probe Vysis 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954818" y="6427122"/>
            <a:ext cx="2436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200" dirty="0"/>
              <a:t>Array-CGH, </a:t>
            </a:r>
            <a:r>
              <a:rPr lang="fr-BE" sz="1200" dirty="0" err="1"/>
              <a:t>Agilent</a:t>
            </a:r>
            <a:r>
              <a:rPr lang="fr-BE" sz="1200" dirty="0"/>
              <a:t>, puce ISCA, 60K</a:t>
            </a:r>
            <a:endParaRPr lang="fr-BE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4494"/>
            <a:ext cx="4287806" cy="365125"/>
          </a:xfrm>
        </p:spPr>
        <p:txBody>
          <a:bodyPr/>
          <a:lstStyle/>
          <a:p>
            <a:pPr algn="l"/>
            <a:r>
              <a:rPr lang="en-US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Céline </a:t>
            </a:r>
            <a:r>
              <a:rPr lang="en-US" b="1" i="1" u="sng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Lété</a:t>
            </a:r>
            <a:r>
              <a:rPr lang="en-US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Rafael Fernandez Carazo </a:t>
            </a:r>
            <a:endParaRPr lang="tr-TR" b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7000"/>
              </a:lnSpc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Genetics Department, CHU Liège, Belgium</a:t>
            </a:r>
            <a:endParaRPr lang="fr-BE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167742" y="4975498"/>
            <a:ext cx="3871580" cy="1466962"/>
            <a:chOff x="5318309" y="4873673"/>
            <a:chExt cx="3871580" cy="146696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5"/>
            <a:srcRect t="12684" b="1858"/>
            <a:stretch/>
          </p:blipFill>
          <p:spPr>
            <a:xfrm>
              <a:off x="5318309" y="4906108"/>
              <a:ext cx="3517594" cy="1424354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6" cstate="print"/>
            <a:srcRect l="53669" t="14325" r="45186" b="70157"/>
            <a:stretch/>
          </p:blipFill>
          <p:spPr>
            <a:xfrm>
              <a:off x="8869299" y="4873673"/>
              <a:ext cx="320590" cy="1466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05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443D0F3-0883-4DB3-8470-77C24E9E3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807" t="25779" r="24122" b="23362"/>
          <a:stretch/>
        </p:blipFill>
        <p:spPr>
          <a:xfrm>
            <a:off x="352329" y="3487699"/>
            <a:ext cx="8439342" cy="2645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ED90A71C-2C8C-4584-9DBB-E2DCC03E8604}"/>
              </a:ext>
            </a:extLst>
          </p:cNvPr>
          <p:cNvSpPr txBox="1"/>
          <p:nvPr/>
        </p:nvSpPr>
        <p:spPr>
          <a:xfrm>
            <a:off x="273974" y="1229598"/>
            <a:ext cx="8543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RNA-</a:t>
            </a:r>
            <a:r>
              <a:rPr lang="es-ES" sz="1600" b="1" u="sng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Seq</a:t>
            </a:r>
            <a:r>
              <a:rPr lang="es-ES" sz="16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BCR-ABL1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fusion identified,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involve exon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from </a:t>
            </a:r>
            <a:r>
              <a:rPr lang="en-US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BCR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exon 2 from </a:t>
            </a:r>
            <a:r>
              <a:rPr lang="en-US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ABL1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38% of the reads spanning the breakpoints supported the detected fusion.</a:t>
            </a:r>
          </a:p>
          <a:p>
            <a:pPr algn="just"/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exact breakpoints are located at 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chr22:23613779,chr9:133729451.</a:t>
            </a:r>
          </a:p>
          <a:p>
            <a:pPr algn="just"/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genes involved in the fusion are typically associated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Philadelphia-positive ALL, although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interestingly the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v-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bcr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form (P195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a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rare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variant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described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in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some CML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patients and associated with poor clinical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outcome (</a:t>
            </a:r>
            <a:r>
              <a:rPr lang="en-US" sz="1600" i="1" dirty="0" err="1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Vinhas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 et al. 2018, </a:t>
            </a:r>
            <a:r>
              <a:rPr lang="en-US" sz="1600" i="1" dirty="0" err="1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Haematologica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).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4494"/>
            <a:ext cx="4287806" cy="365125"/>
          </a:xfrm>
        </p:spPr>
        <p:txBody>
          <a:bodyPr/>
          <a:lstStyle/>
          <a:p>
            <a:pPr algn="l"/>
            <a:r>
              <a:rPr lang="en-US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Céline </a:t>
            </a:r>
            <a:r>
              <a:rPr lang="en-US" b="1" i="1" u="sng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Lété</a:t>
            </a:r>
            <a:r>
              <a:rPr lang="en-US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Rafael Fernandez Carazo </a:t>
            </a:r>
            <a:endParaRPr lang="tr-TR" b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7000"/>
              </a:lnSpc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Genetics Department, CHU Liège, Belgium</a:t>
            </a:r>
            <a:endParaRPr lang="fr-BE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00311"/>
            <a:ext cx="2057400" cy="365125"/>
          </a:xfrm>
        </p:spPr>
        <p:txBody>
          <a:bodyPr/>
          <a:lstStyle/>
          <a:p>
            <a:fld id="{AEE60F3C-25F9-467E-99EF-61A974E8940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">
            <a:extLst>
              <a:ext uri="{FF2B5EF4-FFF2-40B4-BE49-F238E27FC236}">
                <a16:creationId xmlns="" xmlns:a16="http://schemas.microsoft.com/office/drawing/2014/main" id="{F8131896-F91D-457D-BF6F-AE58B12DBB3C}"/>
              </a:ext>
            </a:extLst>
          </p:cNvPr>
          <p:cNvSpPr txBox="1"/>
          <p:nvPr/>
        </p:nvSpPr>
        <p:spPr>
          <a:xfrm>
            <a:off x="316522" y="2325798"/>
            <a:ext cx="839885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NGS </a:t>
            </a:r>
            <a:r>
              <a:rPr lang="fr-FR" sz="16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(DNA)</a:t>
            </a:r>
            <a:r>
              <a:rPr lang="fr-F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likely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pathogenic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mutations </a:t>
            </a:r>
            <a:r>
              <a:rPr lang="fr-F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found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F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targeted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NGS panel:</a:t>
            </a:r>
          </a:p>
          <a:p>
            <a:pPr algn="just">
              <a:spcAft>
                <a:spcPts val="600"/>
              </a:spcAft>
            </a:pPr>
            <a:r>
              <a:rPr lang="en-US" sz="1600" i="1" u="sng" dirty="0">
                <a:latin typeface="Segoe UI" panose="020B0502040204020203" pitchFamily="34" charset="0"/>
                <a:cs typeface="Segoe UI" panose="020B0502040204020203" pitchFamily="34" charset="0"/>
              </a:rPr>
              <a:t>WT1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;  c.1087delinsAA; p.(Arg363Lysfs*); exon 6; VAF=55%. </a:t>
            </a:r>
          </a:p>
          <a:p>
            <a:pPr algn="just">
              <a:spcAft>
                <a:spcPts val="600"/>
              </a:spcAft>
            </a:pPr>
            <a:r>
              <a:rPr lang="en-US" sz="1600" i="1" u="sng" dirty="0">
                <a:latin typeface="Segoe UI" panose="020B0502040204020203" pitchFamily="34" charset="0"/>
                <a:cs typeface="Segoe UI" panose="020B0502040204020203" pitchFamily="34" charset="0"/>
              </a:rPr>
              <a:t>BCORL1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; c.4258C&gt;T; p.(Arg1420*); exon 7; VAF=35%. 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same </a:t>
            </a: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BCORL1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mutation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was found by RNA-Seq, over-expressed (VAF=99%).</a:t>
            </a:r>
          </a:p>
          <a:p>
            <a:pPr algn="just">
              <a:spcAft>
                <a:spcPts val="6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Although 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BCORL1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is classically detected on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patients with AML,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mutational profile is compatible with the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diagnosis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of Early T-cells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precursor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fr-FR" sz="16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RT-PCR</a:t>
            </a: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expression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of the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homeodomain gene 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HOX11L2 (TLX3)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was detected (47%), which is specifically encountered on T-ALL,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usually associated with t(5;14)(q35;q32) or other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anomalies on 5q35 locus.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prognostic significance of this overexpression is not well known but it may be associated with poor prognosis. 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1600" b="1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Conclusion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mutation profile observed as well as the </a:t>
            </a:r>
            <a:r>
              <a:rPr lang="en-US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HOX11L2/TLX3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overexpression seems to be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primary events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 this ETP-ALL while the Phi-chromosome could be a secondary event. To our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knowledge,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t(6;22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)(q22;q12) has not been described previously in ETP-ALL.</a:t>
            </a: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fr-B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2FEBE9F-DAD9-4BE6-B0AB-B78E6EE10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156" t="23817" r="59852" b="64681"/>
          <a:stretch/>
        </p:blipFill>
        <p:spPr>
          <a:xfrm>
            <a:off x="1292139" y="1189767"/>
            <a:ext cx="6719220" cy="1041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4494"/>
            <a:ext cx="4287806" cy="365125"/>
          </a:xfrm>
        </p:spPr>
        <p:txBody>
          <a:bodyPr/>
          <a:lstStyle/>
          <a:p>
            <a:pPr algn="l"/>
            <a:r>
              <a:rPr lang="en-US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Céline </a:t>
            </a:r>
            <a:r>
              <a:rPr lang="en-US" b="1" i="1" u="sng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Lété</a:t>
            </a:r>
            <a:r>
              <a:rPr lang="en-US" b="1" i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Rafael Fernandez Carazo </a:t>
            </a:r>
            <a:endParaRPr lang="tr-TR" b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7000"/>
              </a:lnSpc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Genetics Department, CHU Liège, Belgium</a:t>
            </a:r>
            <a:endParaRPr lang="fr-BE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617</Words>
  <Application>Microsoft Office PowerPoint</Application>
  <PresentationFormat>Affichage à l'écran (4:3)</PresentationFormat>
  <Paragraphs>46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Bay - Dekon Congress &amp; Tourism</dc:creator>
  <cp:lastModifiedBy>LETE Céline</cp:lastModifiedBy>
  <cp:revision>91</cp:revision>
  <dcterms:created xsi:type="dcterms:W3CDTF">2021-01-09T13:36:08Z</dcterms:created>
  <dcterms:modified xsi:type="dcterms:W3CDTF">2021-06-04T13:58:43Z</dcterms:modified>
</cp:coreProperties>
</file>