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3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69B6B-EB71-41FB-867E-9DFA7BDC826F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D970F-FD37-46D4-9E5B-6FE7AFF642F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67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970F-FD37-46D4-9E5B-6FE7AFF642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24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970F-FD37-46D4-9E5B-6FE7AFF642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24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970F-FD37-46D4-9E5B-6FE7AFF642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24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970F-FD37-46D4-9E5B-6FE7AFF642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24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41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65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47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85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4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91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796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11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90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57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30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0AFEC-745D-4113-B8D6-D7C9C0976EA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0F3C-25F9-467E-99EF-61A974E894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20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5087" y="1805277"/>
            <a:ext cx="783381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CASE 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REPORT: the use of optical genome mapping (</a:t>
            </a:r>
            <a:r>
              <a:rPr lang="en-US" sz="2400" b="1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Bionano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b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understand a complex mechanism of </a:t>
            </a: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US" sz="2400" b="1" i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KMT2A</a:t>
            </a:r>
            <a:r>
              <a:rPr lang="en-US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rearrangement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an </a:t>
            </a:r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AML 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case.</a:t>
            </a:r>
            <a:endParaRPr lang="fr-BE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922" y="5393815"/>
            <a:ext cx="783381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Catherine </a:t>
            </a:r>
            <a:r>
              <a:rPr lang="en-US" sz="1600" b="1" i="1" u="sng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Menten</a:t>
            </a:r>
            <a:r>
              <a:rPr lang="en-US" sz="1600" b="1" i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Barbara </a:t>
            </a:r>
            <a:r>
              <a:rPr lang="en-US" sz="1600" b="1" i="1" u="sng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Dewaele</a:t>
            </a:r>
            <a:endParaRPr lang="tr-TR" sz="1600" b="1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Cytogenetic lab, human genetic, CHU Liège, Belgium</a:t>
            </a:r>
            <a:endParaRPr lang="tr-TR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320" y="3797347"/>
            <a:ext cx="8447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Céline Lété</a:t>
            </a:r>
            <a:r>
              <a:rPr lang="fr-BE" sz="16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Geneviève Ameye², Pablo Beckers</a:t>
            </a:r>
            <a:r>
              <a:rPr lang="fr-BE" sz="16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Lucienne Michaux²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Vincent </a:t>
            </a:r>
            <a:r>
              <a:rPr lang="fr-BE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Bours</a:t>
            </a:r>
            <a:r>
              <a:rPr lang="fr-BE" sz="16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Mauricette Jamar</a:t>
            </a:r>
            <a:r>
              <a:rPr lang="fr-BE" sz="16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Jolien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Bie², Barbara Dewaele², Catherine Menten</a:t>
            </a:r>
            <a:r>
              <a:rPr lang="fr-BE" sz="16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fr-BE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uman genetics,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CHU Liège, Belgium</a:t>
            </a:r>
            <a:endParaRPr lang="fr-BE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²Center for Human Genetics , UZ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Leuven, Belgium</a:t>
            </a:r>
            <a:endParaRPr lang="fr-BE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30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779" y="2852928"/>
            <a:ext cx="771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12" y="6469240"/>
            <a:ext cx="3838187" cy="365125"/>
          </a:xfrm>
        </p:spPr>
        <p:txBody>
          <a:bodyPr/>
          <a:lstStyle/>
          <a:p>
            <a:pPr algn="l"/>
            <a:r>
              <a:rPr lang="en-US" i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Catherine </a:t>
            </a:r>
            <a:r>
              <a:rPr lang="en-US" i="1" u="sng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Menten</a:t>
            </a:r>
            <a:r>
              <a:rPr lang="en-US" i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Barbara </a:t>
            </a:r>
            <a:r>
              <a:rPr lang="en-US" i="1" u="sng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Dewaele</a:t>
            </a:r>
            <a:endParaRPr lang="tr-TR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Cytogenetic lab, human genetic, CHU Liège, Belgium</a:t>
            </a:r>
            <a:endParaRPr lang="tr-T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962" y="5376348"/>
            <a:ext cx="9023129" cy="113877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softEdge rad="203200"/>
          </a:effectLst>
        </p:spPr>
        <p:txBody>
          <a:bodyPr wrap="square">
            <a:spAutoFit/>
          </a:bodyPr>
          <a:lstStyle/>
          <a:p>
            <a:pPr algn="just"/>
            <a:r>
              <a:rPr lang="en-US" sz="17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Standard </a:t>
            </a:r>
            <a:r>
              <a:rPr lang="en-US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karyotype shows a translocation </a:t>
            </a:r>
            <a:r>
              <a:rPr lang="en-US" sz="17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t(10;11)(p12;q23) </a:t>
            </a:r>
            <a:r>
              <a:rPr lang="en-US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seventeen mitoses. </a:t>
            </a:r>
            <a:r>
              <a:rPr lang="en-US" sz="1700" b="1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KMT2A</a:t>
            </a:r>
            <a:r>
              <a:rPr lang="en-US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rearrangement</a:t>
            </a:r>
            <a:r>
              <a:rPr lang="en-US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 confirmed by FISH analysis using a gene specific break apart probe. However, </a:t>
            </a:r>
            <a:r>
              <a:rPr lang="en-US" sz="17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observation of informative metaphases shows </a:t>
            </a:r>
            <a:r>
              <a:rPr lang="en-US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that the </a:t>
            </a:r>
            <a:r>
              <a:rPr lang="en-US" sz="1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KMT2A </a:t>
            </a:r>
            <a:r>
              <a:rPr lang="en-US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rearrangement is </a:t>
            </a:r>
            <a:r>
              <a:rPr lang="en-US" sz="17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located </a:t>
            </a:r>
            <a:r>
              <a:rPr lang="en-US" sz="17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 the short arm of </a:t>
            </a:r>
            <a:r>
              <a:rPr lang="en-US" sz="17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derivative </a:t>
            </a:r>
            <a:r>
              <a:rPr lang="en-US" sz="17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chromosome 10</a:t>
            </a:r>
            <a:r>
              <a:rPr lang="en-US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fr-BE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82791" y="1690399"/>
            <a:ext cx="5197133" cy="3576925"/>
            <a:chOff x="0" y="1096728"/>
            <a:chExt cx="5445808" cy="3773569"/>
          </a:xfrm>
        </p:grpSpPr>
        <p:grpSp>
          <p:nvGrpSpPr>
            <p:cNvPr id="14" name="Groupe 13"/>
            <p:cNvGrpSpPr/>
            <p:nvPr/>
          </p:nvGrpSpPr>
          <p:grpSpPr>
            <a:xfrm>
              <a:off x="32051" y="1096728"/>
              <a:ext cx="5413757" cy="3773569"/>
              <a:chOff x="124178" y="1121904"/>
              <a:chExt cx="4831644" cy="3382363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2461" r="1758" b="8708"/>
              <a:stretch/>
            </p:blipFill>
            <p:spPr>
              <a:xfrm>
                <a:off x="124178" y="1121904"/>
                <a:ext cx="4831644" cy="3382363"/>
              </a:xfrm>
              <a:prstGeom prst="rect">
                <a:avLst/>
              </a:prstGeom>
            </p:spPr>
          </p:pic>
          <p:cxnSp>
            <p:nvCxnSpPr>
              <p:cNvPr id="10" name="Connecteur droit avec flèche 9"/>
              <p:cNvCxnSpPr/>
              <p:nvPr/>
            </p:nvCxnSpPr>
            <p:spPr>
              <a:xfrm flipH="1">
                <a:off x="3368011" y="1905000"/>
                <a:ext cx="327689" cy="25560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 flipH="1" flipV="1">
                <a:off x="4161919" y="2555546"/>
                <a:ext cx="467845" cy="41885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ZoneTexte 14"/>
            <p:cNvSpPr txBox="1"/>
            <p:nvPr/>
          </p:nvSpPr>
          <p:spPr>
            <a:xfrm>
              <a:off x="0" y="1113315"/>
              <a:ext cx="191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 smtClean="0">
                  <a:solidFill>
                    <a:schemeClr val="bg1"/>
                  </a:solidFill>
                </a:rPr>
                <a:t>A</a:t>
              </a:r>
              <a:endParaRPr lang="fr-B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654522" y="1690400"/>
            <a:ext cx="2860828" cy="2652091"/>
            <a:chOff x="6016977" y="1097754"/>
            <a:chExt cx="2791881" cy="298050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 cstate="print"/>
            <a:srcRect l="15620" t="45776" r="81246" b="42698"/>
            <a:stretch/>
          </p:blipFill>
          <p:spPr>
            <a:xfrm rot="5400000">
              <a:off x="5922665" y="1192066"/>
              <a:ext cx="2980506" cy="2791881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6052774" y="1138181"/>
              <a:ext cx="191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 smtClean="0">
                  <a:solidFill>
                    <a:schemeClr val="bg1"/>
                  </a:solidFill>
                </a:rPr>
                <a:t>B</a:t>
              </a:r>
              <a:endParaRPr lang="fr-B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5241824" y="4313728"/>
            <a:ext cx="4368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: standard </a:t>
            </a:r>
            <a:r>
              <a:rPr lang="fr-BE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karyotype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Q-</a:t>
            </a:r>
            <a:r>
              <a:rPr lang="fr-BE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banding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: 46,XX,t(10;11)(p12;q23)</a:t>
            </a:r>
          </a:p>
          <a:p>
            <a:r>
              <a:rPr lang="fr-BE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: </a:t>
            </a:r>
            <a:r>
              <a:rPr lang="fr-BE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specific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KMTA FISH (break </a:t>
            </a:r>
            <a:r>
              <a:rPr lang="fr-BE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apart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probe, </a:t>
            </a:r>
            <a:r>
              <a:rPr lang="fr-BE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Vysis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endParaRPr lang="fr-BE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962" y="1050034"/>
            <a:ext cx="90710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Introduction</a:t>
            </a:r>
            <a:r>
              <a:rPr lang="en-US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diagnosis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US" sz="1600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AML M5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(FAB classification)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 established after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cytology and cytometry analysis in an eighty-six year old woman with </a:t>
            </a:r>
            <a:r>
              <a:rPr lang="en-US" sz="1600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46% </a:t>
            </a:r>
            <a:r>
              <a:rPr lang="en-US" sz="1600" b="1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myeloblasts</a:t>
            </a:r>
            <a:r>
              <a:rPr lang="en-US" sz="1600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the bone marrow. </a:t>
            </a:r>
            <a:endParaRPr lang="fr-BE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68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5114" y="1922424"/>
            <a:ext cx="4508500" cy="39186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817" y="1008850"/>
            <a:ext cx="90536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Aim</a:t>
            </a:r>
            <a:r>
              <a:rPr lang="en-US" sz="1600" b="1" i="1" dirty="0" smtClean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600" i="1" dirty="0" smtClean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MLLT10 </a:t>
            </a:r>
            <a:r>
              <a:rPr lang="en-US" sz="16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fusion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is known to result from an </a:t>
            </a:r>
            <a:r>
              <a:rPr lang="en-US" sz="16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inversion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which can occur either </a:t>
            </a:r>
            <a:r>
              <a:rPr lang="en-US" sz="16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before or after the t(10;11)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translocation.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 </a:t>
            </a:r>
            <a:r>
              <a:rPr lang="en-US" sz="16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RT-PCR </a:t>
            </a:r>
            <a:r>
              <a:rPr lang="en-US" sz="1600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Hemavision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test would have been informative, but was </a:t>
            </a:r>
            <a:r>
              <a:rPr lang="en-US" sz="16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 possible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due to the lack of RNA. 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Optical genome mapping (OGM)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 a new,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“all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one”,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technique allowing the genome-wide detailed characterization of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most structural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rearrangements (balanced or not)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fr-BE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fr-BE" sz="16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7096" y="6469947"/>
            <a:ext cx="3809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Catherine </a:t>
            </a:r>
            <a:r>
              <a:rPr lang="en-US" i="1" u="sng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Menten</a:t>
            </a:r>
            <a:r>
              <a:rPr lang="en-US" i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Barbara </a:t>
            </a:r>
            <a:r>
              <a:rPr lang="en-US" i="1" u="sng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Dewaele</a:t>
            </a:r>
            <a:endParaRPr lang="tr-TR" u="sng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Cytogenetic lab, human genetic, CHU Liège, Belgium</a:t>
            </a:r>
            <a:endParaRPr lang="tr-T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88402" y="2389769"/>
            <a:ext cx="406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b="1" i="1" dirty="0" err="1" smtClean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Results</a:t>
            </a:r>
            <a:r>
              <a:rPr lang="fr-BE" sz="2000" b="1" i="1" dirty="0" smtClean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: </a:t>
            </a:r>
          </a:p>
          <a:p>
            <a:pPr algn="just"/>
            <a:r>
              <a:rPr lang="fr-BE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</a:t>
            </a:r>
            <a:r>
              <a:rPr lang="fr-BE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Ultra </a:t>
            </a:r>
            <a:r>
              <a:rPr lang="fr-B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long DNA fragments 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&gt;150kb</a:t>
            </a:r>
            <a:r>
              <a:rPr lang="fr-B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fr-B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extracted</a:t>
            </a:r>
            <a:r>
              <a:rPr lang="fr-B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fr-B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bone</a:t>
            </a:r>
            <a:r>
              <a:rPr lang="fr-B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marrow</a:t>
            </a:r>
            <a:r>
              <a:rPr lang="fr-B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fr-B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were</a:t>
            </a:r>
            <a:r>
              <a:rPr lang="fr-B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labeled</a:t>
            </a:r>
            <a:r>
              <a:rPr lang="fr-B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then</a:t>
            </a:r>
            <a:r>
              <a:rPr lang="fr-B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linearised</a:t>
            </a:r>
            <a:r>
              <a:rPr lang="fr-B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</a:t>
            </a:r>
            <a:r>
              <a:rPr lang="fr-B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b="1" dirty="0" err="1" smtClean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Saphyr</a:t>
            </a:r>
            <a:r>
              <a:rPr lang="fr-BE" b="1" dirty="0" smtClean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fr-BE" b="1" dirty="0" err="1" smtClean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Bionano</a:t>
            </a:r>
            <a:r>
              <a:rPr lang="fr-BE" b="1" dirty="0" smtClean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b="1" dirty="0" err="1" smtClean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Genomics</a:t>
            </a:r>
            <a:r>
              <a:rPr lang="fr-BE" b="1" dirty="0" smtClean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Then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the pattern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compared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reference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genome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via OGM technique,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showing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pseudodiploïd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karyotype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complex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aberrations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involving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r-BE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MLLT10-KMT2A </a:t>
            </a:r>
            <a:r>
              <a:rPr lang="fr-BE" i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rearrangement</a:t>
            </a:r>
            <a:r>
              <a:rPr lang="fr-BE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sz="1600" b="1" i="1" dirty="0">
              <a:solidFill>
                <a:srgbClr val="7030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817" y="5643472"/>
            <a:ext cx="8925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Chromosome </a:t>
            </a:r>
            <a:r>
              <a:rPr lang="fr-BE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fr-BE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right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and </a:t>
            </a:r>
            <a:r>
              <a:rPr lang="fr-BE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fr-BE" sz="1600" i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left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( </a:t>
            </a:r>
            <a:r>
              <a:rPr lang="fr-BE" sz="1600" b="1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Bionano</a:t>
            </a:r>
            <a:r>
              <a:rPr lang="fr-BE" sz="1600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Access 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BE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Genome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build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GRCh37/hg19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)) </a:t>
            </a:r>
            <a:r>
              <a:rPr lang="fr-BE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after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bio-</a:t>
            </a:r>
            <a:r>
              <a:rPr lang="fr-BE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computing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analyses </a:t>
            </a:r>
            <a:r>
              <a:rPr lang="fr-BE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 </a:t>
            </a:r>
            <a:r>
              <a:rPr lang="fr-BE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Novo </a:t>
            </a:r>
            <a:r>
              <a:rPr lang="fr-BE" sz="16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Assembly</a:t>
            </a:r>
            <a:r>
              <a:rPr lang="fr-BE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BE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coverage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150x), « </a:t>
            </a:r>
            <a:r>
              <a:rPr lang="fr-BE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Rare </a:t>
            </a:r>
            <a:r>
              <a:rPr lang="fr-BE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variant 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(</a:t>
            </a:r>
            <a:r>
              <a:rPr lang="fr-BE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coverage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300x) and « </a:t>
            </a:r>
            <a:r>
              <a:rPr lang="fr-BE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Copy </a:t>
            </a:r>
            <a:r>
              <a:rPr lang="fr-BE" sz="16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lang="fr-BE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Analysis</a:t>
            </a:r>
            <a:r>
              <a:rPr lang="fr-BE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BE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coverage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300x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pipelines .</a:t>
            </a:r>
            <a:endParaRPr lang="fr-BE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r-BE" sz="1600" dirty="0" smtClean="0"/>
              <a:t>  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xmlns="" val="278705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Footer Placeholder 4"/>
          <p:cNvSpPr txBox="1">
            <a:spLocks/>
          </p:cNvSpPr>
          <p:nvPr/>
        </p:nvSpPr>
        <p:spPr>
          <a:xfrm>
            <a:off x="-1" y="6424883"/>
            <a:ext cx="4075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Catherine </a:t>
            </a:r>
            <a:r>
              <a:rPr lang="en-US" i="1" u="sng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Menten</a:t>
            </a:r>
            <a:r>
              <a:rPr lang="en-US" i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Barbara </a:t>
            </a:r>
            <a:r>
              <a:rPr lang="en-US" i="1" u="sng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Dewaele</a:t>
            </a:r>
            <a:endParaRPr lang="tr-TR" u="sng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Cytogenetic lab, human genetic, CHU Liège, Belgium</a:t>
            </a:r>
            <a:endParaRPr lang="tr-T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073147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b="1" i="1" dirty="0" err="1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Results</a:t>
            </a:r>
            <a:r>
              <a:rPr lang="fr-BE" b="1" i="1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: </a:t>
            </a:r>
            <a:r>
              <a:rPr lang="fr-BE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fr-BE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After independent analyses, we observed </a:t>
            </a:r>
            <a:r>
              <a:rPr lang="en-US" sz="1600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two inversions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inside the long arm of one chromosome 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two translocations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between the short arm of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one chromosome 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the long arm of chromosome 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which ultimately lead to the fusion of the genes </a:t>
            </a:r>
            <a:r>
              <a:rPr lang="en-US" sz="1600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KMT2A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1600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MLLT10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fr-BE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-42861" y="5792064"/>
            <a:ext cx="50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: 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t(10;11</a:t>
            </a:r>
            <a:r>
              <a:rPr lang="fr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)(p12.31;q23.3)(21912195;118349783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fr-BE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B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t(10;11)(p12.31;q13.4)(21861988;73345254)</a:t>
            </a:r>
            <a:endParaRPr lang="fr-BE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4681663" y="5792064"/>
            <a:ext cx="50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fr-BE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: </a:t>
            </a:r>
            <a:r>
              <a:rPr lang="nl-BE" sz="1600" dirty="0" err="1"/>
              <a:t>inv</a:t>
            </a:r>
            <a:r>
              <a:rPr lang="nl-BE" sz="1600" dirty="0"/>
              <a:t>(11)(q14.2q23.3)(86854533_118364657inv)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fr-BE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: </a:t>
            </a:r>
            <a:r>
              <a:rPr lang="nl-BE" sz="1600" dirty="0" err="1"/>
              <a:t>inv</a:t>
            </a:r>
            <a:r>
              <a:rPr lang="nl-BE" sz="1600" dirty="0"/>
              <a:t>(11)(q13.4q14.2)(73340798_86847507inv)</a:t>
            </a:r>
            <a:endParaRPr lang="fr-BE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Groupe 116"/>
          <p:cNvGrpSpPr/>
          <p:nvPr/>
        </p:nvGrpSpPr>
        <p:grpSpPr>
          <a:xfrm>
            <a:off x="-1" y="1891018"/>
            <a:ext cx="9324975" cy="3813984"/>
            <a:chOff x="0" y="1852918"/>
            <a:chExt cx="9265872" cy="3639701"/>
          </a:xfrm>
        </p:grpSpPr>
        <p:grpSp>
          <p:nvGrpSpPr>
            <p:cNvPr id="99" name="Groupe 98"/>
            <p:cNvGrpSpPr/>
            <p:nvPr/>
          </p:nvGrpSpPr>
          <p:grpSpPr>
            <a:xfrm>
              <a:off x="46432" y="2061753"/>
              <a:ext cx="4293422" cy="2180500"/>
              <a:chOff x="715005" y="2000893"/>
              <a:chExt cx="10761989" cy="4548188"/>
            </a:xfrm>
          </p:grpSpPr>
          <p:pic>
            <p:nvPicPr>
              <p:cNvPr id="100" name="Afbeelding 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15005" y="2000893"/>
                <a:ext cx="10761989" cy="4548188"/>
              </a:xfrm>
              <a:prstGeom prst="rect">
                <a:avLst/>
              </a:prstGeom>
            </p:spPr>
          </p:pic>
          <p:sp>
            <p:nvSpPr>
              <p:cNvPr id="101" name="Tekstvak 4"/>
              <p:cNvSpPr txBox="1"/>
              <p:nvPr/>
            </p:nvSpPr>
            <p:spPr>
              <a:xfrm>
                <a:off x="5765619" y="3472616"/>
                <a:ext cx="1367759" cy="44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700" i="1" dirty="0" smtClean="0">
                    <a:solidFill>
                      <a:schemeClr val="bg1"/>
                    </a:solidFill>
                  </a:rPr>
                  <a:t>MLLT10</a:t>
                </a:r>
                <a:endParaRPr lang="nl-BE" sz="7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Tekstvak 5"/>
              <p:cNvSpPr txBox="1"/>
              <p:nvPr/>
            </p:nvSpPr>
            <p:spPr>
              <a:xfrm>
                <a:off x="5597327" y="2571597"/>
                <a:ext cx="2264039" cy="684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000" dirty="0" smtClean="0">
                    <a:solidFill>
                      <a:srgbClr val="6862FA"/>
                    </a:solidFill>
                  </a:rPr>
                  <a:t>10p12.31</a:t>
                </a:r>
                <a:endParaRPr lang="nl-BE" sz="1000" dirty="0">
                  <a:solidFill>
                    <a:srgbClr val="6862FA"/>
                  </a:solidFill>
                </a:endParaRPr>
              </a:p>
            </p:txBody>
          </p:sp>
          <p:sp>
            <p:nvSpPr>
              <p:cNvPr id="103" name="Tekstvak 6"/>
              <p:cNvSpPr txBox="1"/>
              <p:nvPr/>
            </p:nvSpPr>
            <p:spPr>
              <a:xfrm>
                <a:off x="5531575" y="5445542"/>
                <a:ext cx="1963783" cy="246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000" dirty="0" smtClean="0">
                    <a:solidFill>
                      <a:srgbClr val="6862FA"/>
                    </a:solidFill>
                  </a:rPr>
                  <a:t>11q23.3</a:t>
                </a:r>
                <a:endParaRPr lang="nl-BE" sz="1000" dirty="0">
                  <a:solidFill>
                    <a:srgbClr val="6862FA"/>
                  </a:solidFill>
                </a:endParaRPr>
              </a:p>
            </p:txBody>
          </p:sp>
          <p:sp>
            <p:nvSpPr>
              <p:cNvPr id="104" name="Tekstvak 7"/>
              <p:cNvSpPr txBox="1"/>
              <p:nvPr/>
            </p:nvSpPr>
            <p:spPr>
              <a:xfrm>
                <a:off x="5470404" y="5262162"/>
                <a:ext cx="1347929" cy="44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700" i="1" dirty="0" smtClean="0">
                    <a:solidFill>
                      <a:schemeClr val="bg1"/>
                    </a:solidFill>
                  </a:rPr>
                  <a:t>KMT2A</a:t>
                </a:r>
                <a:endParaRPr lang="nl-BE" sz="700" i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5" name="Rechte verbindingslijn met pijl 11"/>
              <p:cNvCxnSpPr/>
              <p:nvPr/>
            </p:nvCxnSpPr>
            <p:spPr>
              <a:xfrm>
                <a:off x="5066483" y="3866128"/>
                <a:ext cx="24288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met pijl 12"/>
              <p:cNvCxnSpPr/>
              <p:nvPr/>
            </p:nvCxnSpPr>
            <p:spPr>
              <a:xfrm>
                <a:off x="5531576" y="5572161"/>
                <a:ext cx="1152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e 106"/>
            <p:cNvGrpSpPr/>
            <p:nvPr/>
          </p:nvGrpSpPr>
          <p:grpSpPr>
            <a:xfrm>
              <a:off x="10010" y="4126000"/>
              <a:ext cx="4208499" cy="1277115"/>
              <a:chOff x="362223" y="2308246"/>
              <a:chExt cx="10788298" cy="2603390"/>
            </a:xfrm>
          </p:grpSpPr>
          <p:pic>
            <p:nvPicPr>
              <p:cNvPr id="108" name="Afbeelding 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2223" y="2432414"/>
                <a:ext cx="10788298" cy="2479222"/>
              </a:xfrm>
              <a:prstGeom prst="rect">
                <a:avLst/>
              </a:prstGeom>
            </p:spPr>
          </p:pic>
          <p:sp>
            <p:nvSpPr>
              <p:cNvPr id="109" name="Tekstvak 4"/>
              <p:cNvSpPr txBox="1"/>
              <p:nvPr/>
            </p:nvSpPr>
            <p:spPr>
              <a:xfrm>
                <a:off x="6318070" y="2538396"/>
                <a:ext cx="1445909" cy="439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800" i="1" dirty="0" smtClean="0">
                    <a:solidFill>
                      <a:schemeClr val="bg1"/>
                    </a:solidFill>
                  </a:rPr>
                  <a:t>MLLT10</a:t>
                </a:r>
                <a:endParaRPr lang="nl-BE" sz="8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Tekstvak 5"/>
              <p:cNvSpPr txBox="1"/>
              <p:nvPr/>
            </p:nvSpPr>
            <p:spPr>
              <a:xfrm>
                <a:off x="6281059" y="2308246"/>
                <a:ext cx="196378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000" dirty="0" smtClean="0">
                    <a:solidFill>
                      <a:srgbClr val="6862FA"/>
                    </a:solidFill>
                  </a:rPr>
                  <a:t>10p12.31</a:t>
                </a:r>
                <a:endParaRPr lang="nl-BE" sz="1000" dirty="0">
                  <a:solidFill>
                    <a:srgbClr val="6862FA"/>
                  </a:solidFill>
                </a:endParaRPr>
              </a:p>
            </p:txBody>
          </p:sp>
          <p:sp>
            <p:nvSpPr>
              <p:cNvPr id="111" name="Tekstvak 6"/>
              <p:cNvSpPr txBox="1"/>
              <p:nvPr/>
            </p:nvSpPr>
            <p:spPr>
              <a:xfrm>
                <a:off x="7112726" y="4627638"/>
                <a:ext cx="1963781" cy="246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000" dirty="0" smtClean="0">
                    <a:solidFill>
                      <a:srgbClr val="6862FA"/>
                    </a:solidFill>
                  </a:rPr>
                  <a:t>11q13.4</a:t>
                </a:r>
                <a:endParaRPr lang="nl-BE" sz="1000" dirty="0">
                  <a:solidFill>
                    <a:srgbClr val="6862FA"/>
                  </a:solidFill>
                </a:endParaRPr>
              </a:p>
            </p:txBody>
          </p:sp>
          <p:sp>
            <p:nvSpPr>
              <p:cNvPr id="112" name="Tekstvak 7"/>
              <p:cNvSpPr txBox="1"/>
              <p:nvPr/>
            </p:nvSpPr>
            <p:spPr>
              <a:xfrm>
                <a:off x="6444343" y="4121990"/>
                <a:ext cx="18004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000" i="1" dirty="0" smtClean="0">
                    <a:solidFill>
                      <a:srgbClr val="6862FA"/>
                    </a:solidFill>
                  </a:rPr>
                  <a:t>PLEKHB1</a:t>
                </a:r>
                <a:endParaRPr lang="nl-BE" sz="1000" i="1" dirty="0">
                  <a:solidFill>
                    <a:srgbClr val="6862FA"/>
                  </a:solidFill>
                </a:endParaRPr>
              </a:p>
            </p:txBody>
          </p:sp>
          <p:sp>
            <p:nvSpPr>
              <p:cNvPr id="113" name="Tekstvak 8"/>
              <p:cNvSpPr txBox="1"/>
              <p:nvPr/>
            </p:nvSpPr>
            <p:spPr>
              <a:xfrm>
                <a:off x="7203726" y="4322285"/>
                <a:ext cx="1374832" cy="407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700" i="1" dirty="0" smtClean="0">
                    <a:solidFill>
                      <a:schemeClr val="bg1"/>
                    </a:solidFill>
                  </a:rPr>
                  <a:t>RAB6A</a:t>
                </a:r>
                <a:endParaRPr lang="nl-BE" sz="7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Tekstvak 9"/>
              <p:cNvSpPr txBox="1"/>
              <p:nvPr/>
            </p:nvSpPr>
            <p:spPr>
              <a:xfrm>
                <a:off x="4586161" y="4332482"/>
                <a:ext cx="1506576" cy="200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700" i="1" dirty="0" smtClean="0">
                    <a:solidFill>
                      <a:schemeClr val="bg1"/>
                    </a:solidFill>
                  </a:rPr>
                  <a:t>FAM168A</a:t>
                </a:r>
                <a:endParaRPr lang="nl-BE" sz="700" i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5" name="Rechte verbindingslijn met pijl 10"/>
              <p:cNvCxnSpPr/>
              <p:nvPr/>
            </p:nvCxnSpPr>
            <p:spPr>
              <a:xfrm>
                <a:off x="5763714" y="2942714"/>
                <a:ext cx="24288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met pijl 11"/>
              <p:cNvCxnSpPr/>
              <p:nvPr/>
            </p:nvCxnSpPr>
            <p:spPr>
              <a:xfrm>
                <a:off x="6824726" y="4726970"/>
                <a:ext cx="288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ZoneTexte 24"/>
            <p:cNvSpPr txBox="1"/>
            <p:nvPr/>
          </p:nvSpPr>
          <p:spPr>
            <a:xfrm>
              <a:off x="0" y="4059541"/>
              <a:ext cx="513729" cy="403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/>
                <a:t>B</a:t>
              </a:r>
            </a:p>
          </p:txBody>
        </p:sp>
        <p:grpSp>
          <p:nvGrpSpPr>
            <p:cNvPr id="60" name="Groupe 59"/>
            <p:cNvGrpSpPr/>
            <p:nvPr/>
          </p:nvGrpSpPr>
          <p:grpSpPr>
            <a:xfrm>
              <a:off x="4376276" y="1852918"/>
              <a:ext cx="4688702" cy="2116311"/>
              <a:chOff x="-174631" y="2110365"/>
              <a:chExt cx="11676698" cy="3981522"/>
            </a:xfrm>
          </p:grpSpPr>
          <p:pic>
            <p:nvPicPr>
              <p:cNvPr id="61" name="Afbeelding 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174631" y="2110365"/>
                <a:ext cx="11676698" cy="3395042"/>
              </a:xfrm>
              <a:prstGeom prst="rect">
                <a:avLst/>
              </a:prstGeom>
            </p:spPr>
          </p:pic>
          <p:sp>
            <p:nvSpPr>
              <p:cNvPr id="62" name="Tekstvak 4"/>
              <p:cNvSpPr txBox="1"/>
              <p:nvPr/>
            </p:nvSpPr>
            <p:spPr>
              <a:xfrm>
                <a:off x="5246996" y="3824565"/>
                <a:ext cx="2142948" cy="405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800" i="1" dirty="0" smtClean="0">
                    <a:solidFill>
                      <a:schemeClr val="bg1"/>
                    </a:solidFill>
                  </a:rPr>
                  <a:t>TMEM135</a:t>
                </a:r>
                <a:endParaRPr lang="nl-BE" sz="800" i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3" name="Rechte verbindingslijn met pijl 5"/>
              <p:cNvCxnSpPr/>
              <p:nvPr/>
            </p:nvCxnSpPr>
            <p:spPr>
              <a:xfrm>
                <a:off x="4079720" y="4181928"/>
                <a:ext cx="3168000" cy="0"/>
              </a:xfrm>
              <a:prstGeom prst="straightConnector1">
                <a:avLst/>
              </a:prstGeom>
              <a:ln>
                <a:solidFill>
                  <a:srgbClr val="6862F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kstvak 6"/>
              <p:cNvSpPr txBox="1"/>
              <p:nvPr/>
            </p:nvSpPr>
            <p:spPr>
              <a:xfrm>
                <a:off x="5443934" y="3283234"/>
                <a:ext cx="1963780" cy="551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000" dirty="0" smtClean="0">
                    <a:solidFill>
                      <a:srgbClr val="6862FA"/>
                    </a:solidFill>
                  </a:rPr>
                  <a:t>11q14.2</a:t>
                </a:r>
                <a:endParaRPr lang="nl-BE" sz="1000" dirty="0">
                  <a:solidFill>
                    <a:srgbClr val="6862FA"/>
                  </a:solidFill>
                </a:endParaRPr>
              </a:p>
            </p:txBody>
          </p:sp>
          <p:sp>
            <p:nvSpPr>
              <p:cNvPr id="65" name="Tekstvak 10"/>
              <p:cNvSpPr txBox="1"/>
              <p:nvPr/>
            </p:nvSpPr>
            <p:spPr>
              <a:xfrm>
                <a:off x="4789790" y="5791736"/>
                <a:ext cx="1963783" cy="300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000" dirty="0" smtClean="0">
                    <a:solidFill>
                      <a:srgbClr val="6862FA"/>
                    </a:solidFill>
                  </a:rPr>
                  <a:t>11q23.3</a:t>
                </a:r>
                <a:endParaRPr lang="nl-BE" sz="1000" dirty="0">
                  <a:solidFill>
                    <a:srgbClr val="6862FA"/>
                  </a:solidFill>
                </a:endParaRPr>
              </a:p>
            </p:txBody>
          </p:sp>
          <p:pic>
            <p:nvPicPr>
              <p:cNvPr id="66" name="Afbeelding 2"/>
              <p:cNvPicPr>
                <a:picLocks noChangeAspect="1"/>
              </p:cNvPicPr>
              <p:nvPr/>
            </p:nvPicPr>
            <p:blipFill rotWithShape="1">
              <a:blip r:embed="rId6" cstate="print"/>
              <a:srcRect b="42454"/>
              <a:stretch/>
            </p:blipFill>
            <p:spPr>
              <a:xfrm>
                <a:off x="168031" y="5561676"/>
                <a:ext cx="8856000" cy="312653"/>
              </a:xfrm>
              <a:prstGeom prst="rect">
                <a:avLst/>
              </a:prstGeom>
            </p:spPr>
          </p:pic>
          <p:sp>
            <p:nvSpPr>
              <p:cNvPr id="67" name="Tekstvak 9"/>
              <p:cNvSpPr txBox="1"/>
              <p:nvPr/>
            </p:nvSpPr>
            <p:spPr>
              <a:xfrm>
                <a:off x="4846053" y="5534806"/>
                <a:ext cx="1506579" cy="405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800" i="1" dirty="0" smtClean="0">
                    <a:solidFill>
                      <a:schemeClr val="bg1"/>
                    </a:solidFill>
                  </a:rPr>
                  <a:t>KMT2A</a:t>
                </a:r>
                <a:endParaRPr lang="nl-BE" sz="8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Rechthoek 11"/>
              <p:cNvSpPr/>
              <p:nvPr/>
            </p:nvSpPr>
            <p:spPr>
              <a:xfrm>
                <a:off x="5532959" y="4581726"/>
                <a:ext cx="4310743" cy="107006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9" name="Rechthoek 12"/>
              <p:cNvSpPr/>
              <p:nvPr/>
            </p:nvSpPr>
            <p:spPr>
              <a:xfrm>
                <a:off x="1328780" y="4634670"/>
                <a:ext cx="4040779" cy="4159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0" name="Rechthoek 13"/>
              <p:cNvSpPr/>
              <p:nvPr/>
            </p:nvSpPr>
            <p:spPr>
              <a:xfrm>
                <a:off x="5369559" y="4259285"/>
                <a:ext cx="4040779" cy="4159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71" name="Rechte verbindingslijn met pijl 14"/>
              <p:cNvCxnSpPr/>
              <p:nvPr/>
            </p:nvCxnSpPr>
            <p:spPr>
              <a:xfrm>
                <a:off x="4638880" y="5874329"/>
                <a:ext cx="1152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ZoneTexte 25"/>
            <p:cNvSpPr txBox="1"/>
            <p:nvPr/>
          </p:nvSpPr>
          <p:spPr>
            <a:xfrm>
              <a:off x="4262085" y="2224416"/>
              <a:ext cx="553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/>
                <a:t>C</a:t>
              </a:r>
            </a:p>
          </p:txBody>
        </p:sp>
        <p:grpSp>
          <p:nvGrpSpPr>
            <p:cNvPr id="72" name="Groupe 71"/>
            <p:cNvGrpSpPr/>
            <p:nvPr/>
          </p:nvGrpSpPr>
          <p:grpSpPr>
            <a:xfrm>
              <a:off x="4354292" y="4048095"/>
              <a:ext cx="4911580" cy="1444524"/>
              <a:chOff x="-33123" y="1567131"/>
              <a:chExt cx="13063323" cy="4006574"/>
            </a:xfrm>
          </p:grpSpPr>
          <p:sp>
            <p:nvSpPr>
              <p:cNvPr id="73" name="Rectangle 1"/>
              <p:cNvSpPr>
                <a:spLocks noChangeArrowheads="1"/>
              </p:cNvSpPr>
              <p:nvPr/>
            </p:nvSpPr>
            <p:spPr bwMode="auto">
              <a:xfrm>
                <a:off x="838200" y="3946525"/>
                <a:ext cx="1219200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BE" altLang="nl-B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/>
                </a:r>
                <a:br>
                  <a:rPr kumimoji="0" lang="nl-BE" altLang="nl-B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endParaRPr kumimoji="0" lang="nl-BE" alt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74" name="Afbeelding 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33123" y="1995693"/>
                <a:ext cx="12287251" cy="2790826"/>
              </a:xfrm>
              <a:prstGeom prst="rect">
                <a:avLst/>
              </a:prstGeom>
            </p:spPr>
          </p:pic>
          <p:sp>
            <p:nvSpPr>
              <p:cNvPr id="75" name="Tekstvak 7"/>
              <p:cNvSpPr txBox="1"/>
              <p:nvPr/>
            </p:nvSpPr>
            <p:spPr>
              <a:xfrm>
                <a:off x="5128612" y="1567131"/>
                <a:ext cx="1963782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>
                    <a:solidFill>
                      <a:srgbClr val="6862FA"/>
                    </a:solidFill>
                  </a:rPr>
                  <a:t>11q13.4</a:t>
                </a:r>
                <a:endParaRPr lang="nl-BE" sz="1200" dirty="0">
                  <a:solidFill>
                    <a:srgbClr val="6862FA"/>
                  </a:solidFill>
                </a:endParaRPr>
              </a:p>
            </p:txBody>
          </p:sp>
          <p:sp>
            <p:nvSpPr>
              <p:cNvPr id="76" name="Tekstvak 8"/>
              <p:cNvSpPr txBox="1"/>
              <p:nvPr/>
            </p:nvSpPr>
            <p:spPr>
              <a:xfrm>
                <a:off x="7842071" y="2376259"/>
                <a:ext cx="2388791" cy="465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600" i="1" dirty="0" smtClean="0">
                    <a:solidFill>
                      <a:schemeClr val="bg1"/>
                    </a:solidFill>
                  </a:rPr>
                  <a:t>PLEKHB1</a:t>
                </a:r>
                <a:endParaRPr lang="nl-BE" sz="6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kstvak 9"/>
              <p:cNvSpPr txBox="1"/>
              <p:nvPr/>
            </p:nvSpPr>
            <p:spPr>
              <a:xfrm>
                <a:off x="8645436" y="2089472"/>
                <a:ext cx="1585426" cy="59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800" i="1" dirty="0" smtClean="0">
                    <a:solidFill>
                      <a:schemeClr val="bg1"/>
                    </a:solidFill>
                  </a:rPr>
                  <a:t>RAB6A</a:t>
                </a:r>
                <a:endParaRPr lang="nl-BE" sz="8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kstvak 10"/>
              <p:cNvSpPr txBox="1"/>
              <p:nvPr/>
            </p:nvSpPr>
            <p:spPr>
              <a:xfrm>
                <a:off x="4586162" y="2102841"/>
                <a:ext cx="1932504" cy="59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800" i="1" dirty="0" smtClean="0">
                    <a:solidFill>
                      <a:schemeClr val="bg1"/>
                    </a:solidFill>
                  </a:rPr>
                  <a:t>FAM168A</a:t>
                </a:r>
                <a:endParaRPr lang="nl-BE" sz="8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Rechthoek 11"/>
              <p:cNvSpPr/>
              <p:nvPr/>
            </p:nvSpPr>
            <p:spPr>
              <a:xfrm>
                <a:off x="3461657" y="2915064"/>
                <a:ext cx="4040779" cy="4159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80" name="Rechthoek 12"/>
              <p:cNvSpPr/>
              <p:nvPr/>
            </p:nvSpPr>
            <p:spPr>
              <a:xfrm>
                <a:off x="7502436" y="3673928"/>
                <a:ext cx="4040779" cy="4159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81" name="Rechthoek 13"/>
              <p:cNvSpPr/>
              <p:nvPr/>
            </p:nvSpPr>
            <p:spPr>
              <a:xfrm>
                <a:off x="5212083" y="4786518"/>
                <a:ext cx="4680000" cy="270102"/>
              </a:xfrm>
              <a:prstGeom prst="rect">
                <a:avLst/>
              </a:prstGeom>
              <a:solidFill>
                <a:srgbClr val="6862FA"/>
              </a:solidFill>
              <a:ln>
                <a:solidFill>
                  <a:srgbClr val="6862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82" name="Tekstvak 14"/>
              <p:cNvSpPr txBox="1"/>
              <p:nvPr/>
            </p:nvSpPr>
            <p:spPr>
              <a:xfrm>
                <a:off x="5822782" y="4593959"/>
                <a:ext cx="1971393" cy="682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000" i="1" dirty="0" smtClean="0">
                    <a:solidFill>
                      <a:schemeClr val="bg1"/>
                    </a:solidFill>
                  </a:rPr>
                  <a:t>TMEM135</a:t>
                </a:r>
                <a:endParaRPr lang="nl-BE" sz="10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Rechthoek 15"/>
              <p:cNvSpPr/>
              <p:nvPr/>
            </p:nvSpPr>
            <p:spPr>
              <a:xfrm>
                <a:off x="3191692" y="3650104"/>
                <a:ext cx="4310743" cy="107006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84" name="Rechte verbindingslijn met pijl 17"/>
              <p:cNvCxnSpPr/>
              <p:nvPr/>
            </p:nvCxnSpPr>
            <p:spPr>
              <a:xfrm>
                <a:off x="5595257" y="5199018"/>
                <a:ext cx="3814355" cy="0"/>
              </a:xfrm>
              <a:prstGeom prst="straightConnector1">
                <a:avLst/>
              </a:prstGeom>
              <a:ln>
                <a:solidFill>
                  <a:srgbClr val="6862F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met pijl 18"/>
              <p:cNvCxnSpPr/>
              <p:nvPr/>
            </p:nvCxnSpPr>
            <p:spPr>
              <a:xfrm rot="10800000">
                <a:off x="3148244" y="2633863"/>
                <a:ext cx="3814355" cy="0"/>
              </a:xfrm>
              <a:prstGeom prst="straightConnector1">
                <a:avLst/>
              </a:prstGeom>
              <a:ln>
                <a:solidFill>
                  <a:srgbClr val="6862F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chte verbindingslijn met pijl 19"/>
              <p:cNvCxnSpPr/>
              <p:nvPr/>
            </p:nvCxnSpPr>
            <p:spPr>
              <a:xfrm>
                <a:off x="7794175" y="2649973"/>
                <a:ext cx="468000" cy="0"/>
              </a:xfrm>
              <a:prstGeom prst="straightConnector1">
                <a:avLst/>
              </a:prstGeom>
              <a:ln>
                <a:solidFill>
                  <a:srgbClr val="6862F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echte verbindingslijn met pijl 20"/>
              <p:cNvCxnSpPr/>
              <p:nvPr/>
            </p:nvCxnSpPr>
            <p:spPr>
              <a:xfrm rot="10800000">
                <a:off x="8473690" y="2633863"/>
                <a:ext cx="1691999" cy="0"/>
              </a:xfrm>
              <a:prstGeom prst="straightConnector1">
                <a:avLst/>
              </a:prstGeom>
              <a:ln>
                <a:solidFill>
                  <a:srgbClr val="6862F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kstvak 21"/>
              <p:cNvSpPr txBox="1"/>
              <p:nvPr/>
            </p:nvSpPr>
            <p:spPr>
              <a:xfrm>
                <a:off x="6347466" y="5296706"/>
                <a:ext cx="19637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>
                    <a:solidFill>
                      <a:srgbClr val="6862FA"/>
                    </a:solidFill>
                  </a:rPr>
                  <a:t>11q14.2</a:t>
                </a:r>
                <a:endParaRPr lang="nl-BE" sz="1200" dirty="0">
                  <a:solidFill>
                    <a:srgbClr val="6862FA"/>
                  </a:solidFill>
                </a:endParaRPr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>
              <a:off x="4327146" y="4063361"/>
              <a:ext cx="553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/>
                <a:t>D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" y="2199289"/>
              <a:ext cx="513729" cy="403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 smtClean="0"/>
                <a:t>A</a:t>
              </a:r>
              <a:endParaRPr lang="fr-BE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8705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004" y="1662303"/>
            <a:ext cx="77109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b="1" i="1" dirty="0" smtClean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Conclusion : </a:t>
            </a:r>
            <a:r>
              <a:rPr lang="fr-BE" sz="2000" b="1" dirty="0" smtClean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OGM technique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allowed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us 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observe a </a:t>
            </a:r>
            <a:r>
              <a:rPr lang="en-US" sz="2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KMT2A-MLLT10</a:t>
            </a: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fusion resulting from </a:t>
            </a: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several anomalies involving chromosome 10 and </a:t>
            </a:r>
            <a:r>
              <a:rPr lang="en-US" sz="2000" dirty="0" smtClean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r-BE" sz="2200" dirty="0" err="1"/>
              <a:t>ogm</a:t>
            </a:r>
            <a:r>
              <a:rPr lang="fr-BE" sz="2200" dirty="0"/>
              <a:t>\[GRCh37\] </a:t>
            </a:r>
          </a:p>
          <a:p>
            <a:pPr algn="just"/>
            <a:r>
              <a:rPr lang="fr-BE" sz="2200" dirty="0"/>
              <a:t>t(10;11)(p12.31;q13.4)(21861988;73345254), [</a:t>
            </a:r>
            <a:r>
              <a:rPr lang="fr-BE" sz="2200" i="1" dirty="0"/>
              <a:t>MLLT10-PLEKHB1</a:t>
            </a:r>
            <a:r>
              <a:rPr lang="fr-BE" sz="2200" dirty="0"/>
              <a:t>]</a:t>
            </a:r>
          </a:p>
          <a:p>
            <a:pPr algn="just"/>
            <a:r>
              <a:rPr lang="fr-BE" sz="2200" dirty="0"/>
              <a:t>t(10;11)(p12.31;q23.3)(21912195;118349783), [</a:t>
            </a:r>
            <a:r>
              <a:rPr lang="fr-BE" sz="2200" i="1" dirty="0"/>
              <a:t>MLLT10-KMT2A</a:t>
            </a:r>
            <a:r>
              <a:rPr lang="fr-BE" sz="2200" dirty="0"/>
              <a:t>]</a:t>
            </a:r>
          </a:p>
          <a:p>
            <a:pPr algn="just"/>
            <a:r>
              <a:rPr lang="fr-BE" sz="2200" dirty="0" err="1"/>
              <a:t>inv</a:t>
            </a:r>
            <a:r>
              <a:rPr lang="fr-BE" sz="2200" dirty="0"/>
              <a:t>(11)(q13.4q14.2)(73340798_86847507inv),</a:t>
            </a:r>
          </a:p>
          <a:p>
            <a:pPr algn="just"/>
            <a:r>
              <a:rPr lang="fr-BE" sz="2200" dirty="0" err="1"/>
              <a:t>inv</a:t>
            </a:r>
            <a:r>
              <a:rPr lang="fr-BE" sz="2200" dirty="0"/>
              <a:t>(11)(q14.2q23.3)(86854533_118364657inv)</a:t>
            </a:r>
          </a:p>
          <a:p>
            <a:pPr algn="just"/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2000" b="1" i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</a:t>
            </a:r>
            <a:r>
              <a:rPr lang="en-US" sz="2000" b="1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conclude that the analysis of this AML case nicely </a:t>
            </a:r>
            <a:r>
              <a:rPr lang="en-US" sz="2000" b="1" i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illustrates </a:t>
            </a:r>
            <a:r>
              <a:rPr lang="en-US" sz="2000" b="1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000" b="1" i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value </a:t>
            </a:r>
            <a:r>
              <a:rPr lang="en-US" sz="2000" b="1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OGM to resolve complex aberrations using </a:t>
            </a:r>
            <a:r>
              <a:rPr lang="en-US" sz="2000" b="1" i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only </a:t>
            </a:r>
            <a:r>
              <a:rPr lang="en-US" sz="2000" b="1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one assay. </a:t>
            </a:r>
            <a:endParaRPr lang="en-US" sz="2000" b="1" i="1" dirty="0" smtClean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F3C-25F9-467E-99EF-61A974E8940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-1" y="6424883"/>
            <a:ext cx="4075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Catherine </a:t>
            </a:r>
            <a:r>
              <a:rPr lang="en-US" i="1" u="sng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Menten</a:t>
            </a:r>
            <a:r>
              <a:rPr lang="en-US" i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Barbara </a:t>
            </a:r>
            <a:r>
              <a:rPr lang="en-US" i="1" u="sng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Dewaele</a:t>
            </a:r>
            <a:endParaRPr lang="tr-TR" u="sng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Cytogenetic lab, human genetic, CHU Liège, Belgium</a:t>
            </a:r>
            <a:endParaRPr lang="tr-T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052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4260</TotalTime>
  <Words>609</Words>
  <Application>Microsoft Office PowerPoint</Application>
  <PresentationFormat>Affichage à l'écran (4:3)</PresentationFormat>
  <Paragraphs>74</Paragraphs>
  <Slides>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Office Theme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Bay - Dekon Congress &amp; Tourism</dc:creator>
  <cp:lastModifiedBy>c134178</cp:lastModifiedBy>
  <cp:revision>45</cp:revision>
  <dcterms:created xsi:type="dcterms:W3CDTF">2021-01-09T13:36:08Z</dcterms:created>
  <dcterms:modified xsi:type="dcterms:W3CDTF">2021-06-04T13:03:04Z</dcterms:modified>
</cp:coreProperties>
</file>