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6" r:id="rId3"/>
    <p:sldId id="258" r:id="rId4"/>
    <p:sldId id="328" r:id="rId5"/>
    <p:sldId id="329" r:id="rId6"/>
    <p:sldId id="327" r:id="rId7"/>
    <p:sldId id="332" r:id="rId8"/>
    <p:sldId id="333" r:id="rId9"/>
    <p:sldId id="334" r:id="rId10"/>
    <p:sldId id="335" r:id="rId11"/>
    <p:sldId id="337" r:id="rId12"/>
    <p:sldId id="338" r:id="rId13"/>
    <p:sldId id="268" r:id="rId14"/>
    <p:sldId id="336" r:id="rId15"/>
  </p:sldIdLst>
  <p:sldSz cx="9144000" cy="6858000" type="screen4x3"/>
  <p:notesSz cx="6662738" cy="992663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Bell MT" panose="02020503060305020303" pitchFamily="18" charset="0"/>
      <p:regular r:id="rId34"/>
      <p:bold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Vergaert" initials="" lastIdx="2" clrIdx="0"/>
  <p:cmAuthor id="1" name="" initials="" lastIdx="1" clrIdx="1"/>
  <p:cmAuthor id="2" name="NICC-INCC@hotmail.com" initials="N" lastIdx="1" clrIdx="2"/>
  <p:cmAuthor id="3" name="Van Praet Sarah" initials="VPS" lastIdx="3" clrIdx="3">
    <p:extLst>
      <p:ext uri="{19B8F6BF-5375-455C-9EA6-DF929625EA0E}">
        <p15:presenceInfo xmlns:p15="http://schemas.microsoft.com/office/powerpoint/2012/main" userId="S-1-5-21-3529176945-3930480886-99279437-184511" providerId="AD"/>
      </p:ext>
    </p:extLst>
  </p:cmAuthor>
  <p:cmAuthor id="4" name="Ravier Isabelle" initials="RI" lastIdx="5" clrIdx="4">
    <p:extLst>
      <p:ext uri="{19B8F6BF-5375-455C-9EA6-DF929625EA0E}">
        <p15:presenceInfo xmlns:p15="http://schemas.microsoft.com/office/powerpoint/2012/main" userId="S-1-5-21-3529176945-3930480886-99279437-18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086"/>
    <a:srgbClr val="AD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395CA6-5B1A-41FA-8A89-8C58FBABCC66}">
  <a:tblStyle styleId="{9A395CA6-5B1A-41FA-8A89-8C58FBABCC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1418" autoAdjust="0"/>
  </p:normalViewPr>
  <p:slideViewPr>
    <p:cSldViewPr snapToGrid="0">
      <p:cViewPr varScale="1">
        <p:scale>
          <a:sx n="64" d="100"/>
          <a:sy n="64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64" y="67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A0E60-4DA6-654E-86EA-ED1826202EF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E68D55-8456-5A4B-8063-89C924B94DF7}">
      <dgm:prSet phldrT="[Texte]" custT="1"/>
      <dgm:spPr/>
      <dgm:t>
        <a:bodyPr/>
        <a:lstStyle/>
        <a:p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Collaborative instruments and information sharing</a:t>
          </a:r>
        </a:p>
      </dgm:t>
    </dgm:pt>
    <dgm:pt modelId="{BC5432D1-7DF6-044E-92E8-7556A349BB4A}" type="parTrans" cxnId="{4545B4EA-C64F-DF41-9A2A-78D5BA4A06C5}">
      <dgm:prSet/>
      <dgm:spPr/>
      <dgm:t>
        <a:bodyPr/>
        <a:lstStyle/>
        <a:p>
          <a:endParaRPr lang="fr-FR"/>
        </a:p>
      </dgm:t>
    </dgm:pt>
    <dgm:pt modelId="{AFA216FF-71D1-C340-9095-03C284332A6E}" type="sibTrans" cxnId="{4545B4EA-C64F-DF41-9A2A-78D5BA4A06C5}">
      <dgm:prSet/>
      <dgm:spPr/>
      <dgm:t>
        <a:bodyPr/>
        <a:lstStyle/>
        <a:p>
          <a:endParaRPr lang="fr-FR"/>
        </a:p>
      </dgm:t>
    </dgm:pt>
    <dgm:pt modelId="{695558D7-9BA6-834D-9488-74109BE0E62C}">
      <dgm:prSet phldrT="[Texte]" custT="1"/>
      <dgm:spPr/>
      <dgm:t>
        <a:bodyPr/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The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approach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: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policy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instruments </a:t>
          </a:r>
        </a:p>
      </dgm:t>
    </dgm:pt>
    <dgm:pt modelId="{2751B71D-E6AB-2443-B1FC-23802C017164}" type="parTrans" cxnId="{F99A911F-6159-944C-94F6-8C62B004BC11}">
      <dgm:prSet/>
      <dgm:spPr/>
      <dgm:t>
        <a:bodyPr/>
        <a:lstStyle/>
        <a:p>
          <a:endParaRPr lang="fr-FR"/>
        </a:p>
      </dgm:t>
    </dgm:pt>
    <dgm:pt modelId="{F56AE0AB-08D8-7640-A7F8-240EE308E6F0}" type="sibTrans" cxnId="{F99A911F-6159-944C-94F6-8C62B004BC11}">
      <dgm:prSet/>
      <dgm:spPr/>
      <dgm:t>
        <a:bodyPr/>
        <a:lstStyle/>
        <a:p>
          <a:endParaRPr lang="fr-FR"/>
        </a:p>
      </dgm:t>
    </dgm:pt>
    <dgm:pt modelId="{DDABB7CF-F910-E54D-A19E-F0E811DAF55C}">
      <dgm:prSet phldrT="[Texte]" custT="1"/>
      <dgm:spPr/>
      <dgm:t>
        <a:bodyPr/>
        <a:lstStyle/>
        <a:p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Methodology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: a Delphi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survey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with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field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actors</a:t>
          </a:r>
          <a:endParaRPr lang="fr-FR" sz="22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2F986B85-9143-F14D-A4FF-E67D60A8F89A}" type="parTrans" cxnId="{0685047B-EC96-704F-9B73-35FDCE4E0F2E}">
      <dgm:prSet/>
      <dgm:spPr/>
      <dgm:t>
        <a:bodyPr/>
        <a:lstStyle/>
        <a:p>
          <a:endParaRPr lang="fr-FR"/>
        </a:p>
      </dgm:t>
    </dgm:pt>
    <dgm:pt modelId="{19E69037-9EF8-4C4E-A55A-CE6B0CC8A714}" type="sibTrans" cxnId="{0685047B-EC96-704F-9B73-35FDCE4E0F2E}">
      <dgm:prSet/>
      <dgm:spPr/>
      <dgm:t>
        <a:bodyPr/>
        <a:lstStyle/>
        <a:p>
          <a:endParaRPr lang="fr-FR"/>
        </a:p>
      </dgm:t>
    </dgm:pt>
    <dgm:pt modelId="{6F20AD18-932F-2940-8DCD-BDAC7BEE7535}">
      <dgm:prSet custT="1"/>
      <dgm:spPr/>
      <dgm:t>
        <a:bodyPr/>
        <a:lstStyle/>
        <a:p>
          <a:r>
            <a:rPr lang="fr-FR" sz="2200" dirty="0"/>
            <a:t>Judiciarisation : the « nul </a:t>
          </a:r>
          <a:r>
            <a:rPr lang="fr-FR" sz="2200" dirty="0" err="1"/>
            <a:t>tolerance</a:t>
          </a:r>
          <a:r>
            <a:rPr lang="fr-FR" sz="2200" dirty="0"/>
            <a:t> » </a:t>
          </a:r>
        </a:p>
      </dgm:t>
    </dgm:pt>
    <dgm:pt modelId="{7CCE2EEB-AA36-0049-993E-5084790ED06C}" type="parTrans" cxnId="{40712C5B-4E07-7B4E-8D8F-5F85FFB03C9B}">
      <dgm:prSet/>
      <dgm:spPr/>
      <dgm:t>
        <a:bodyPr/>
        <a:lstStyle/>
        <a:p>
          <a:endParaRPr lang="fr-FR"/>
        </a:p>
      </dgm:t>
    </dgm:pt>
    <dgm:pt modelId="{3C0DE104-400D-E14A-B701-F92B2ABE8634}" type="sibTrans" cxnId="{40712C5B-4E07-7B4E-8D8F-5F85FFB03C9B}">
      <dgm:prSet/>
      <dgm:spPr/>
      <dgm:t>
        <a:bodyPr/>
        <a:lstStyle/>
        <a:p>
          <a:endParaRPr lang="fr-FR"/>
        </a:p>
      </dgm:t>
    </dgm:pt>
    <dgm:pt modelId="{E7626A62-4C77-9F45-B021-C25CB6D78C82}" type="pres">
      <dgm:prSet presAssocID="{4BEA0E60-4DA6-654E-86EA-ED1826202E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BCCB3FF-24F4-F545-B566-E10662FBD04F}" type="pres">
      <dgm:prSet presAssocID="{695558D7-9BA6-834D-9488-74109BE0E62C}" presName="parentLin" presStyleCnt="0"/>
      <dgm:spPr/>
    </dgm:pt>
    <dgm:pt modelId="{7EAF5D51-85D8-B44D-AF78-125FD37C0EEA}" type="pres">
      <dgm:prSet presAssocID="{695558D7-9BA6-834D-9488-74109BE0E62C}" presName="parentLeftMargin" presStyleLbl="node1" presStyleIdx="0" presStyleCnt="4"/>
      <dgm:spPr/>
      <dgm:t>
        <a:bodyPr/>
        <a:lstStyle/>
        <a:p>
          <a:endParaRPr lang="fr-BE"/>
        </a:p>
      </dgm:t>
    </dgm:pt>
    <dgm:pt modelId="{A46B2422-B0DB-E54C-BAA4-39D60D9D6963}" type="pres">
      <dgm:prSet presAssocID="{695558D7-9BA6-834D-9488-74109BE0E6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CD6C1BE-B8FD-4E49-AA82-0F811C41B45E}" type="pres">
      <dgm:prSet presAssocID="{695558D7-9BA6-834D-9488-74109BE0E62C}" presName="negativeSpace" presStyleCnt="0"/>
      <dgm:spPr/>
    </dgm:pt>
    <dgm:pt modelId="{FAF2584A-90B3-1B40-820B-6C9B1E019B50}" type="pres">
      <dgm:prSet presAssocID="{695558D7-9BA6-834D-9488-74109BE0E62C}" presName="childText" presStyleLbl="conFgAcc1" presStyleIdx="0" presStyleCnt="4">
        <dgm:presLayoutVars>
          <dgm:bulletEnabled val="1"/>
        </dgm:presLayoutVars>
      </dgm:prSet>
      <dgm:spPr/>
    </dgm:pt>
    <dgm:pt modelId="{0A1933C9-619F-6D41-B9ED-D438D38D297C}" type="pres">
      <dgm:prSet presAssocID="{F56AE0AB-08D8-7640-A7F8-240EE308E6F0}" presName="spaceBetweenRectangles" presStyleCnt="0"/>
      <dgm:spPr/>
    </dgm:pt>
    <dgm:pt modelId="{985723C0-B1A4-194B-A3DA-6EF89D52A01C}" type="pres">
      <dgm:prSet presAssocID="{DDABB7CF-F910-E54D-A19E-F0E811DAF55C}" presName="parentLin" presStyleCnt="0"/>
      <dgm:spPr/>
    </dgm:pt>
    <dgm:pt modelId="{35BFB3EA-5B16-E547-BC99-16FFC231269D}" type="pres">
      <dgm:prSet presAssocID="{DDABB7CF-F910-E54D-A19E-F0E811DAF55C}" presName="parentLeftMargin" presStyleLbl="node1" presStyleIdx="0" presStyleCnt="4"/>
      <dgm:spPr/>
      <dgm:t>
        <a:bodyPr/>
        <a:lstStyle/>
        <a:p>
          <a:endParaRPr lang="fr-BE"/>
        </a:p>
      </dgm:t>
    </dgm:pt>
    <dgm:pt modelId="{104E531F-4948-1542-A62A-B766A4196920}" type="pres">
      <dgm:prSet presAssocID="{DDABB7CF-F910-E54D-A19E-F0E811DAF55C}" presName="parentText" presStyleLbl="node1" presStyleIdx="1" presStyleCnt="4" custScaleX="116653" custLinFactNeighborX="-2687" custLinFactNeighborY="7529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60964E-ABAD-2246-B10D-8B3CC162F8F8}" type="pres">
      <dgm:prSet presAssocID="{DDABB7CF-F910-E54D-A19E-F0E811DAF55C}" presName="negativeSpace" presStyleCnt="0"/>
      <dgm:spPr/>
    </dgm:pt>
    <dgm:pt modelId="{09CA5749-35F6-7A4E-817E-E113A1F580DB}" type="pres">
      <dgm:prSet presAssocID="{DDABB7CF-F910-E54D-A19E-F0E811DAF55C}" presName="childText" presStyleLbl="conFgAcc1" presStyleIdx="1" presStyleCnt="4">
        <dgm:presLayoutVars>
          <dgm:bulletEnabled val="1"/>
        </dgm:presLayoutVars>
      </dgm:prSet>
      <dgm:spPr/>
    </dgm:pt>
    <dgm:pt modelId="{C417525B-21E9-664E-BE7E-8346A34949BC}" type="pres">
      <dgm:prSet presAssocID="{19E69037-9EF8-4C4E-A55A-CE6B0CC8A714}" presName="spaceBetweenRectangles" presStyleCnt="0"/>
      <dgm:spPr/>
    </dgm:pt>
    <dgm:pt modelId="{3670D847-55D4-1F4F-8F4D-8A227C8A6B86}" type="pres">
      <dgm:prSet presAssocID="{6F20AD18-932F-2940-8DCD-BDAC7BEE7535}" presName="parentLin" presStyleCnt="0"/>
      <dgm:spPr/>
    </dgm:pt>
    <dgm:pt modelId="{A803543B-B2DE-7A45-99B1-30AF115F3885}" type="pres">
      <dgm:prSet presAssocID="{6F20AD18-932F-2940-8DCD-BDAC7BEE7535}" presName="parentLeftMargin" presStyleLbl="node1" presStyleIdx="1" presStyleCnt="4"/>
      <dgm:spPr/>
      <dgm:t>
        <a:bodyPr/>
        <a:lstStyle/>
        <a:p>
          <a:endParaRPr lang="fr-BE"/>
        </a:p>
      </dgm:t>
    </dgm:pt>
    <dgm:pt modelId="{3044F4B0-08E3-BE49-90B0-EAEDB478F0F9}" type="pres">
      <dgm:prSet presAssocID="{6F20AD18-932F-2940-8DCD-BDAC7BEE7535}" presName="parentText" presStyleLbl="node1" presStyleIdx="2" presStyleCnt="4" custScaleX="103549" custLinFactNeighborX="7098" custLinFactNeighborY="307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AD2A679-EF81-8B4D-8CB5-85E4206F39A4}" type="pres">
      <dgm:prSet presAssocID="{6F20AD18-932F-2940-8DCD-BDAC7BEE7535}" presName="negativeSpace" presStyleCnt="0"/>
      <dgm:spPr/>
    </dgm:pt>
    <dgm:pt modelId="{167DD8CA-1E03-AF4E-90DD-35CA1E4D64F2}" type="pres">
      <dgm:prSet presAssocID="{6F20AD18-932F-2940-8DCD-BDAC7BEE7535}" presName="childText" presStyleLbl="conFgAcc1" presStyleIdx="2" presStyleCnt="4">
        <dgm:presLayoutVars>
          <dgm:bulletEnabled val="1"/>
        </dgm:presLayoutVars>
      </dgm:prSet>
      <dgm:spPr/>
    </dgm:pt>
    <dgm:pt modelId="{0CA41D0D-2060-BD4D-BEF4-D2F2C4579B96}" type="pres">
      <dgm:prSet presAssocID="{3C0DE104-400D-E14A-B701-F92B2ABE8634}" presName="spaceBetweenRectangles" presStyleCnt="0"/>
      <dgm:spPr/>
    </dgm:pt>
    <dgm:pt modelId="{6E939002-75B7-004B-AFFC-0FE7981F29C0}" type="pres">
      <dgm:prSet presAssocID="{D9E68D55-8456-5A4B-8063-89C924B94DF7}" presName="parentLin" presStyleCnt="0"/>
      <dgm:spPr/>
    </dgm:pt>
    <dgm:pt modelId="{713315E8-3BA8-A04F-9DA5-834F266A994E}" type="pres">
      <dgm:prSet presAssocID="{D9E68D55-8456-5A4B-8063-89C924B94DF7}" presName="parentLeftMargin" presStyleLbl="node1" presStyleIdx="2" presStyleCnt="4"/>
      <dgm:spPr/>
      <dgm:t>
        <a:bodyPr/>
        <a:lstStyle/>
        <a:p>
          <a:endParaRPr lang="fr-BE"/>
        </a:p>
      </dgm:t>
    </dgm:pt>
    <dgm:pt modelId="{1360ED7D-49EA-7345-A365-0DFA49C566AC}" type="pres">
      <dgm:prSet presAssocID="{D9E68D55-8456-5A4B-8063-89C924B94DF7}" presName="parentText" presStyleLbl="node1" presStyleIdx="3" presStyleCnt="4" custScaleX="125504" custLinFactNeighborX="-4791" custLinFactNeighborY="201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AAE64C-9538-8747-B561-95923A88C749}" type="pres">
      <dgm:prSet presAssocID="{D9E68D55-8456-5A4B-8063-89C924B94DF7}" presName="negativeSpace" presStyleCnt="0"/>
      <dgm:spPr/>
    </dgm:pt>
    <dgm:pt modelId="{AFE37479-C434-D742-9DC0-DDCFF0C93A80}" type="pres">
      <dgm:prSet presAssocID="{D9E68D55-8456-5A4B-8063-89C924B94D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738677-9131-4109-A71C-8612AB82B1FC}" type="presOf" srcId="{D9E68D55-8456-5A4B-8063-89C924B94DF7}" destId="{1360ED7D-49EA-7345-A365-0DFA49C566AC}" srcOrd="1" destOrd="0" presId="urn:microsoft.com/office/officeart/2005/8/layout/list1"/>
    <dgm:cxn modelId="{E0F671E1-C8F1-4560-B9C1-4EEAF5E267C5}" type="presOf" srcId="{695558D7-9BA6-834D-9488-74109BE0E62C}" destId="{7EAF5D51-85D8-B44D-AF78-125FD37C0EEA}" srcOrd="0" destOrd="0" presId="urn:microsoft.com/office/officeart/2005/8/layout/list1"/>
    <dgm:cxn modelId="{8C349F79-76D5-437F-8C7A-56195CBFC00D}" type="presOf" srcId="{4BEA0E60-4DA6-654E-86EA-ED1826202EFF}" destId="{E7626A62-4C77-9F45-B021-C25CB6D78C82}" srcOrd="0" destOrd="0" presId="urn:microsoft.com/office/officeart/2005/8/layout/list1"/>
    <dgm:cxn modelId="{BBEC1736-2848-4E01-9D76-FDADBF71E04E}" type="presOf" srcId="{6F20AD18-932F-2940-8DCD-BDAC7BEE7535}" destId="{A803543B-B2DE-7A45-99B1-30AF115F3885}" srcOrd="0" destOrd="0" presId="urn:microsoft.com/office/officeart/2005/8/layout/list1"/>
    <dgm:cxn modelId="{EC68E45E-8776-4AB4-BF09-F326FA7B9A33}" type="presOf" srcId="{695558D7-9BA6-834D-9488-74109BE0E62C}" destId="{A46B2422-B0DB-E54C-BAA4-39D60D9D6963}" srcOrd="1" destOrd="0" presId="urn:microsoft.com/office/officeart/2005/8/layout/list1"/>
    <dgm:cxn modelId="{4545B4EA-C64F-DF41-9A2A-78D5BA4A06C5}" srcId="{4BEA0E60-4DA6-654E-86EA-ED1826202EFF}" destId="{D9E68D55-8456-5A4B-8063-89C924B94DF7}" srcOrd="3" destOrd="0" parTransId="{BC5432D1-7DF6-044E-92E8-7556A349BB4A}" sibTransId="{AFA216FF-71D1-C340-9095-03C284332A6E}"/>
    <dgm:cxn modelId="{40712C5B-4E07-7B4E-8D8F-5F85FFB03C9B}" srcId="{4BEA0E60-4DA6-654E-86EA-ED1826202EFF}" destId="{6F20AD18-932F-2940-8DCD-BDAC7BEE7535}" srcOrd="2" destOrd="0" parTransId="{7CCE2EEB-AA36-0049-993E-5084790ED06C}" sibTransId="{3C0DE104-400D-E14A-B701-F92B2ABE8634}"/>
    <dgm:cxn modelId="{724ED9FC-F0A4-44DE-9EEA-5169DCAA7238}" type="presOf" srcId="{DDABB7CF-F910-E54D-A19E-F0E811DAF55C}" destId="{35BFB3EA-5B16-E547-BC99-16FFC231269D}" srcOrd="0" destOrd="0" presId="urn:microsoft.com/office/officeart/2005/8/layout/list1"/>
    <dgm:cxn modelId="{7741D3A1-E57E-44A7-85DA-510638F67B19}" type="presOf" srcId="{D9E68D55-8456-5A4B-8063-89C924B94DF7}" destId="{713315E8-3BA8-A04F-9DA5-834F266A994E}" srcOrd="0" destOrd="0" presId="urn:microsoft.com/office/officeart/2005/8/layout/list1"/>
    <dgm:cxn modelId="{0685047B-EC96-704F-9B73-35FDCE4E0F2E}" srcId="{4BEA0E60-4DA6-654E-86EA-ED1826202EFF}" destId="{DDABB7CF-F910-E54D-A19E-F0E811DAF55C}" srcOrd="1" destOrd="0" parTransId="{2F986B85-9143-F14D-A4FF-E67D60A8F89A}" sibTransId="{19E69037-9EF8-4C4E-A55A-CE6B0CC8A714}"/>
    <dgm:cxn modelId="{0D432F8E-F8FF-4756-BA0B-5964C04EC320}" type="presOf" srcId="{DDABB7CF-F910-E54D-A19E-F0E811DAF55C}" destId="{104E531F-4948-1542-A62A-B766A4196920}" srcOrd="1" destOrd="0" presId="urn:microsoft.com/office/officeart/2005/8/layout/list1"/>
    <dgm:cxn modelId="{DBDC2C0D-840A-4144-9183-F121E6FA62B4}" type="presOf" srcId="{6F20AD18-932F-2940-8DCD-BDAC7BEE7535}" destId="{3044F4B0-08E3-BE49-90B0-EAEDB478F0F9}" srcOrd="1" destOrd="0" presId="urn:microsoft.com/office/officeart/2005/8/layout/list1"/>
    <dgm:cxn modelId="{F99A911F-6159-944C-94F6-8C62B004BC11}" srcId="{4BEA0E60-4DA6-654E-86EA-ED1826202EFF}" destId="{695558D7-9BA6-834D-9488-74109BE0E62C}" srcOrd="0" destOrd="0" parTransId="{2751B71D-E6AB-2443-B1FC-23802C017164}" sibTransId="{F56AE0AB-08D8-7640-A7F8-240EE308E6F0}"/>
    <dgm:cxn modelId="{7C185A6A-2FE2-4DE1-A702-80AFE9F318D6}" type="presParOf" srcId="{E7626A62-4C77-9F45-B021-C25CB6D78C82}" destId="{7BCCB3FF-24F4-F545-B566-E10662FBD04F}" srcOrd="0" destOrd="0" presId="urn:microsoft.com/office/officeart/2005/8/layout/list1"/>
    <dgm:cxn modelId="{1FFFB82F-27C0-42EF-B281-1566ACAF6C95}" type="presParOf" srcId="{7BCCB3FF-24F4-F545-B566-E10662FBD04F}" destId="{7EAF5D51-85D8-B44D-AF78-125FD37C0EEA}" srcOrd="0" destOrd="0" presId="urn:microsoft.com/office/officeart/2005/8/layout/list1"/>
    <dgm:cxn modelId="{DA996E30-2C65-4499-BE03-5A6DC2975B98}" type="presParOf" srcId="{7BCCB3FF-24F4-F545-B566-E10662FBD04F}" destId="{A46B2422-B0DB-E54C-BAA4-39D60D9D6963}" srcOrd="1" destOrd="0" presId="urn:microsoft.com/office/officeart/2005/8/layout/list1"/>
    <dgm:cxn modelId="{2C3DFF5E-DF73-42D5-B89E-3D743453A0E7}" type="presParOf" srcId="{E7626A62-4C77-9F45-B021-C25CB6D78C82}" destId="{CCD6C1BE-B8FD-4E49-AA82-0F811C41B45E}" srcOrd="1" destOrd="0" presId="urn:microsoft.com/office/officeart/2005/8/layout/list1"/>
    <dgm:cxn modelId="{FCA9403B-C39E-41B9-9988-E6A38D9CE5B9}" type="presParOf" srcId="{E7626A62-4C77-9F45-B021-C25CB6D78C82}" destId="{FAF2584A-90B3-1B40-820B-6C9B1E019B50}" srcOrd="2" destOrd="0" presId="urn:microsoft.com/office/officeart/2005/8/layout/list1"/>
    <dgm:cxn modelId="{5380834E-117B-46E0-8AF4-E1D878CD4638}" type="presParOf" srcId="{E7626A62-4C77-9F45-B021-C25CB6D78C82}" destId="{0A1933C9-619F-6D41-B9ED-D438D38D297C}" srcOrd="3" destOrd="0" presId="urn:microsoft.com/office/officeart/2005/8/layout/list1"/>
    <dgm:cxn modelId="{69F0E142-4A5C-4BFE-8F1C-CD0891C36D75}" type="presParOf" srcId="{E7626A62-4C77-9F45-B021-C25CB6D78C82}" destId="{985723C0-B1A4-194B-A3DA-6EF89D52A01C}" srcOrd="4" destOrd="0" presId="urn:microsoft.com/office/officeart/2005/8/layout/list1"/>
    <dgm:cxn modelId="{A311DFB2-ADFD-48F1-958C-0D662D7147E9}" type="presParOf" srcId="{985723C0-B1A4-194B-A3DA-6EF89D52A01C}" destId="{35BFB3EA-5B16-E547-BC99-16FFC231269D}" srcOrd="0" destOrd="0" presId="urn:microsoft.com/office/officeart/2005/8/layout/list1"/>
    <dgm:cxn modelId="{E6AC511C-4499-4A29-AC7C-EFE9B407FEC4}" type="presParOf" srcId="{985723C0-B1A4-194B-A3DA-6EF89D52A01C}" destId="{104E531F-4948-1542-A62A-B766A4196920}" srcOrd="1" destOrd="0" presId="urn:microsoft.com/office/officeart/2005/8/layout/list1"/>
    <dgm:cxn modelId="{47FFE1D7-FE4B-4518-8D9F-2AEB9CC4A0F4}" type="presParOf" srcId="{E7626A62-4C77-9F45-B021-C25CB6D78C82}" destId="{F460964E-ABAD-2246-B10D-8B3CC162F8F8}" srcOrd="5" destOrd="0" presId="urn:microsoft.com/office/officeart/2005/8/layout/list1"/>
    <dgm:cxn modelId="{BD03AFFB-3385-4B4E-97A6-FEA26EFC15E7}" type="presParOf" srcId="{E7626A62-4C77-9F45-B021-C25CB6D78C82}" destId="{09CA5749-35F6-7A4E-817E-E113A1F580DB}" srcOrd="6" destOrd="0" presId="urn:microsoft.com/office/officeart/2005/8/layout/list1"/>
    <dgm:cxn modelId="{2F396410-C64D-4861-AF44-2828AA26497B}" type="presParOf" srcId="{E7626A62-4C77-9F45-B021-C25CB6D78C82}" destId="{C417525B-21E9-664E-BE7E-8346A34949BC}" srcOrd="7" destOrd="0" presId="urn:microsoft.com/office/officeart/2005/8/layout/list1"/>
    <dgm:cxn modelId="{7157F98D-856F-4433-BB28-3BD78A47019A}" type="presParOf" srcId="{E7626A62-4C77-9F45-B021-C25CB6D78C82}" destId="{3670D847-55D4-1F4F-8F4D-8A227C8A6B86}" srcOrd="8" destOrd="0" presId="urn:microsoft.com/office/officeart/2005/8/layout/list1"/>
    <dgm:cxn modelId="{D57AE764-54C7-4C7F-9535-0643AFC4BA89}" type="presParOf" srcId="{3670D847-55D4-1F4F-8F4D-8A227C8A6B86}" destId="{A803543B-B2DE-7A45-99B1-30AF115F3885}" srcOrd="0" destOrd="0" presId="urn:microsoft.com/office/officeart/2005/8/layout/list1"/>
    <dgm:cxn modelId="{1E9A6190-9CB5-4A6A-8A08-C04B2536C3F9}" type="presParOf" srcId="{3670D847-55D4-1F4F-8F4D-8A227C8A6B86}" destId="{3044F4B0-08E3-BE49-90B0-EAEDB478F0F9}" srcOrd="1" destOrd="0" presId="urn:microsoft.com/office/officeart/2005/8/layout/list1"/>
    <dgm:cxn modelId="{586F1769-14AA-4054-B390-898EF0EEA917}" type="presParOf" srcId="{E7626A62-4C77-9F45-B021-C25CB6D78C82}" destId="{4AD2A679-EF81-8B4D-8CB5-85E4206F39A4}" srcOrd="9" destOrd="0" presId="urn:microsoft.com/office/officeart/2005/8/layout/list1"/>
    <dgm:cxn modelId="{5D8C875E-BA39-4F1C-881C-AF0685D169E4}" type="presParOf" srcId="{E7626A62-4C77-9F45-B021-C25CB6D78C82}" destId="{167DD8CA-1E03-AF4E-90DD-35CA1E4D64F2}" srcOrd="10" destOrd="0" presId="urn:microsoft.com/office/officeart/2005/8/layout/list1"/>
    <dgm:cxn modelId="{15839E1F-AFB2-4789-8938-0DC1C061C255}" type="presParOf" srcId="{E7626A62-4C77-9F45-B021-C25CB6D78C82}" destId="{0CA41D0D-2060-BD4D-BEF4-D2F2C4579B96}" srcOrd="11" destOrd="0" presId="urn:microsoft.com/office/officeart/2005/8/layout/list1"/>
    <dgm:cxn modelId="{611B6506-AB50-41FD-A27F-B25BECB7C0EF}" type="presParOf" srcId="{E7626A62-4C77-9F45-B021-C25CB6D78C82}" destId="{6E939002-75B7-004B-AFFC-0FE7981F29C0}" srcOrd="12" destOrd="0" presId="urn:microsoft.com/office/officeart/2005/8/layout/list1"/>
    <dgm:cxn modelId="{DFF27530-42D5-494F-816B-5D91230711E4}" type="presParOf" srcId="{6E939002-75B7-004B-AFFC-0FE7981F29C0}" destId="{713315E8-3BA8-A04F-9DA5-834F266A994E}" srcOrd="0" destOrd="0" presId="urn:microsoft.com/office/officeart/2005/8/layout/list1"/>
    <dgm:cxn modelId="{0E59469B-E586-4F97-ABEA-C68C01FA4477}" type="presParOf" srcId="{6E939002-75B7-004B-AFFC-0FE7981F29C0}" destId="{1360ED7D-49EA-7345-A365-0DFA49C566AC}" srcOrd="1" destOrd="0" presId="urn:microsoft.com/office/officeart/2005/8/layout/list1"/>
    <dgm:cxn modelId="{9993EC27-9194-4991-8FC5-235693A44003}" type="presParOf" srcId="{E7626A62-4C77-9F45-B021-C25CB6D78C82}" destId="{EFAAE64C-9538-8747-B561-95923A88C749}" srcOrd="13" destOrd="0" presId="urn:microsoft.com/office/officeart/2005/8/layout/list1"/>
    <dgm:cxn modelId="{A5EC247F-4DC4-448D-AD20-5EF9112BD188}" type="presParOf" srcId="{E7626A62-4C77-9F45-B021-C25CB6D78C82}" destId="{AFE37479-C434-D742-9DC0-DDCFF0C93A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584A-90B3-1B40-820B-6C9B1E019B50}">
      <dsp:nvSpPr>
        <dsp:cNvPr id="0" name=""/>
        <dsp:cNvSpPr/>
      </dsp:nvSpPr>
      <dsp:spPr>
        <a:xfrm>
          <a:off x="0" y="290207"/>
          <a:ext cx="817917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2422-B0DB-E54C-BAA4-39D60D9D6963}">
      <dsp:nvSpPr>
        <dsp:cNvPr id="0" name=""/>
        <dsp:cNvSpPr/>
      </dsp:nvSpPr>
      <dsp:spPr>
        <a:xfrm>
          <a:off x="408958" y="54047"/>
          <a:ext cx="572542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407" tIns="0" rIns="216407" bIns="0" numCol="1" spcCol="1270" anchor="ctr" anchorCtr="0">
          <a:noAutofit/>
        </a:bodyPr>
        <a:lstStyle/>
        <a:p>
          <a:pPr marL="0" marR="0" lvl="0" indent="0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The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approach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: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policy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instruments </a:t>
          </a:r>
        </a:p>
      </dsp:txBody>
      <dsp:txXfrm>
        <a:off x="432015" y="77104"/>
        <a:ext cx="5679307" cy="426206"/>
      </dsp:txXfrm>
    </dsp:sp>
    <dsp:sp modelId="{09CA5749-35F6-7A4E-817E-E113A1F580DB}">
      <dsp:nvSpPr>
        <dsp:cNvPr id="0" name=""/>
        <dsp:cNvSpPr/>
      </dsp:nvSpPr>
      <dsp:spPr>
        <a:xfrm>
          <a:off x="0" y="1015967"/>
          <a:ext cx="817917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E531F-4948-1542-A62A-B766A4196920}">
      <dsp:nvSpPr>
        <dsp:cNvPr id="0" name=""/>
        <dsp:cNvSpPr/>
      </dsp:nvSpPr>
      <dsp:spPr>
        <a:xfrm>
          <a:off x="397969" y="815368"/>
          <a:ext cx="667887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407" tIns="0" rIns="21640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Methodology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: a Delphi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survey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with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field</a:t>
          </a: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fr-FR" sz="22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actors</a:t>
          </a:r>
          <a:endParaRPr lang="fr-FR" sz="22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21026" y="838425"/>
        <a:ext cx="6632762" cy="426206"/>
      </dsp:txXfrm>
    </dsp:sp>
    <dsp:sp modelId="{167DD8CA-1E03-AF4E-90DD-35CA1E4D64F2}">
      <dsp:nvSpPr>
        <dsp:cNvPr id="0" name=""/>
        <dsp:cNvSpPr/>
      </dsp:nvSpPr>
      <dsp:spPr>
        <a:xfrm>
          <a:off x="0" y="1741727"/>
          <a:ext cx="817917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4F4B0-08E3-BE49-90B0-EAEDB478F0F9}">
      <dsp:nvSpPr>
        <dsp:cNvPr id="0" name=""/>
        <dsp:cNvSpPr/>
      </dsp:nvSpPr>
      <dsp:spPr>
        <a:xfrm>
          <a:off x="437986" y="1520081"/>
          <a:ext cx="5928617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407" tIns="0" rIns="21640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Judiciarisation : the « nul </a:t>
          </a:r>
          <a:r>
            <a:rPr lang="fr-FR" sz="2200" kern="1200" dirty="0" err="1"/>
            <a:t>tolerance</a:t>
          </a:r>
          <a:r>
            <a:rPr lang="fr-FR" sz="2200" kern="1200" dirty="0"/>
            <a:t> » </a:t>
          </a:r>
        </a:p>
      </dsp:txBody>
      <dsp:txXfrm>
        <a:off x="461043" y="1543138"/>
        <a:ext cx="5882503" cy="426206"/>
      </dsp:txXfrm>
    </dsp:sp>
    <dsp:sp modelId="{AFE37479-C434-D742-9DC0-DDCFF0C93A80}">
      <dsp:nvSpPr>
        <dsp:cNvPr id="0" name=""/>
        <dsp:cNvSpPr/>
      </dsp:nvSpPr>
      <dsp:spPr>
        <a:xfrm>
          <a:off x="0" y="2467487"/>
          <a:ext cx="817917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0ED7D-49EA-7345-A365-0DFA49C566AC}">
      <dsp:nvSpPr>
        <dsp:cNvPr id="0" name=""/>
        <dsp:cNvSpPr/>
      </dsp:nvSpPr>
      <dsp:spPr>
        <a:xfrm>
          <a:off x="389365" y="2240825"/>
          <a:ext cx="718563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407" tIns="0" rIns="21640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Collaborative instruments and information sharing</a:t>
          </a:r>
        </a:p>
      </dsp:txBody>
      <dsp:txXfrm>
        <a:off x="412422" y="2263882"/>
        <a:ext cx="713951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13/11/2018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428164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A034-DC43-4875-A4AF-8162CB98F9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641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4011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13/11/2018</a:t>
            </a: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4011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4465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</p:spTree>
    <p:extLst>
      <p:ext uri="{BB962C8B-B14F-4D97-AF65-F5344CB8AC3E}">
        <p14:creationId xmlns:p14="http://schemas.microsoft.com/office/powerpoint/2010/main" val="175973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21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10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70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00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35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55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13/11/2018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7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/>
          <p:nvPr/>
        </p:nvSpPr>
        <p:spPr>
          <a:xfrm rot="10800000" flipH="1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/>
          <p:nvPr/>
        </p:nvSpPr>
        <p:spPr>
          <a:xfrm rot="10800000" flipH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/>
          <p:nvPr/>
        </p:nvSpPr>
        <p:spPr>
          <a:xfrm rot="10800000" flipH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dt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ft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432B-9F9D-4159-9BB4-6DCE9606103B}" type="datetimeFigureOut">
              <a:rPr lang="fr-BE" smtClean="0"/>
              <a:t>08-09-21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18013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5C2-E4E8-4A57-9BE2-0ADCD144DEA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448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3921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3921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dt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 flipH="1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 rot="10800000" flipH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dt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ft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sldNum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ctrTitle"/>
          </p:nvPr>
        </p:nvSpPr>
        <p:spPr>
          <a:xfrm>
            <a:off x="323528" y="1383298"/>
            <a:ext cx="8458200" cy="216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Intimate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Partner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Violence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impact,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processes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evolution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public </a:t>
            </a:r>
            <a:r>
              <a:rPr lang="nl-BE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policies</a:t>
            </a:r>
            <a:r>
              <a:rPr lang="nl-BE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Belgium</a:t>
            </a:r>
            <a:endParaRPr sz="36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1"/>
          </p:nvPr>
        </p:nvSpPr>
        <p:spPr>
          <a:xfrm>
            <a:off x="207264" y="4581126"/>
            <a:ext cx="8701938" cy="158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Georgia"/>
              <a:buNone/>
            </a:pPr>
            <a:r>
              <a:rPr lang="fr-BE" sz="2800" b="1" dirty="0" err="1">
                <a:latin typeface="Bell MT"/>
                <a:ea typeface="Bell MT"/>
                <a:cs typeface="Bell MT"/>
                <a:sym typeface="Bell MT"/>
              </a:rPr>
              <a:t>Analysing</a:t>
            </a:r>
            <a:r>
              <a:rPr lang="fr-BE" sz="2800" b="1" dirty="0">
                <a:latin typeface="Bell MT"/>
                <a:ea typeface="Bell MT"/>
                <a:cs typeface="Bell MT"/>
                <a:sym typeface="Bell MT"/>
              </a:rPr>
              <a:t> IPV </a:t>
            </a:r>
            <a:r>
              <a:rPr lang="fr-BE" sz="2800" b="1" dirty="0" err="1">
                <a:latin typeface="Bell MT"/>
                <a:ea typeface="Bell MT"/>
                <a:cs typeface="Bell MT"/>
                <a:sym typeface="Bell MT"/>
              </a:rPr>
              <a:t>policies</a:t>
            </a:r>
            <a:r>
              <a:rPr lang="fr-BE" sz="2800" b="1" dirty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fr-BE" sz="2800" b="1" dirty="0" err="1">
                <a:latin typeface="Bell MT"/>
                <a:ea typeface="Bell MT"/>
                <a:cs typeface="Bell MT"/>
                <a:sym typeface="Bell MT"/>
              </a:rPr>
              <a:t>through</a:t>
            </a:r>
            <a:r>
              <a:rPr lang="fr-BE" sz="2800" b="1" dirty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fr-BE" sz="2800" b="1" dirty="0" err="1">
                <a:latin typeface="Bell MT"/>
                <a:ea typeface="Bell MT"/>
                <a:cs typeface="Bell MT"/>
                <a:sym typeface="Bell MT"/>
              </a:rPr>
              <a:t>their</a:t>
            </a:r>
            <a:r>
              <a:rPr lang="fr-BE" sz="2800" b="1" dirty="0">
                <a:latin typeface="Bell MT"/>
                <a:ea typeface="Bell MT"/>
                <a:cs typeface="Bell MT"/>
                <a:sym typeface="Bell MT"/>
              </a:rPr>
              <a:t> instrumentation</a:t>
            </a:r>
            <a:endParaRPr lang="fr-BE" sz="2800" b="1" i="0" u="none" strike="noStrike" cap="none" dirty="0">
              <a:solidFill>
                <a:schemeClr val="dk2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60648"/>
            <a:ext cx="3541713" cy="13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</a:t>
            </a:fld>
            <a:endParaRPr lang="nl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2CBE15F-3E4E-3C4E-9AF7-48634F5BC758}"/>
              </a:ext>
            </a:extLst>
          </p:cNvPr>
          <p:cNvSpPr txBox="1"/>
          <p:nvPr/>
        </p:nvSpPr>
        <p:spPr>
          <a:xfrm>
            <a:off x="4713798" y="5858539"/>
            <a:ext cx="376737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i="1" dirty="0"/>
              <a:t>Aline Thiry et Catherine Fallon, Spiral </a:t>
            </a:r>
            <a:r>
              <a:rPr lang="fr-FR" i="1" dirty="0" err="1"/>
              <a:t>ULiège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9-08-28 à 13.37.44.png">
            <a:extLst>
              <a:ext uri="{FF2B5EF4-FFF2-40B4-BE49-F238E27FC236}">
                <a16:creationId xmlns:a16="http://schemas.microsoft.com/office/drawing/2014/main" xmlns="" id="{DE723871-4B9C-6647-A1B3-BA88C30F6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09" y="1065799"/>
            <a:ext cx="1304117" cy="513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951" y="2121835"/>
            <a:ext cx="8133160" cy="278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>
                <a:solidFill>
                  <a:schemeClr val="tx1"/>
                </a:solidFill>
              </a:rPr>
              <a:t>Convention d’Istanbul : prévenir / protéger / poursuivre les violences (comme violences fondées sur le genre)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951" y="2537601"/>
            <a:ext cx="8382192" cy="265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>
                <a:solidFill>
                  <a:schemeClr val="tx1"/>
                </a:solidFill>
              </a:rPr>
              <a:t>National Action Plan : 2001 violences contre les femmes </a:t>
            </a:r>
            <a:r>
              <a:rPr lang="fr-BE" sz="1200" b="1" dirty="0">
                <a:solidFill>
                  <a:schemeClr val="tx1"/>
                </a:solidFill>
                <a:sym typeface="Wingdings" panose="05000000000000000000" pitchFamily="2" charset="2"/>
              </a:rPr>
              <a:t> 2004 entre partenaires </a:t>
            </a:r>
            <a:r>
              <a:rPr lang="fr-BE" sz="1200" b="1" dirty="0">
                <a:solidFill>
                  <a:schemeClr val="tx1"/>
                </a:solidFill>
              </a:rPr>
              <a:t> 2015 fondées sur le genre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950" y="2979389"/>
            <a:ext cx="8133160" cy="278606"/>
          </a:xfrm>
          <a:prstGeom prst="rect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 err="1">
                <a:solidFill>
                  <a:schemeClr val="tx1"/>
                </a:solidFill>
              </a:rPr>
              <a:t>Federal</a:t>
            </a:r>
            <a:r>
              <a:rPr lang="fr-BE" sz="1200" b="1" dirty="0">
                <a:solidFill>
                  <a:schemeClr val="tx1"/>
                </a:solidFill>
              </a:rPr>
              <a:t> Justice  + police  (Col 4/2006) : </a:t>
            </a:r>
            <a:r>
              <a:rPr lang="fr-BE" sz="1200" b="1" dirty="0" err="1">
                <a:solidFill>
                  <a:schemeClr val="tx1"/>
                </a:solidFill>
              </a:rPr>
              <a:t>protect</a:t>
            </a:r>
            <a:r>
              <a:rPr lang="fr-BE" sz="1200" b="1" dirty="0">
                <a:solidFill>
                  <a:schemeClr val="tx1"/>
                </a:solidFill>
              </a:rPr>
              <a:t> the </a:t>
            </a:r>
            <a:r>
              <a:rPr lang="fr-BE" sz="1200" b="1" dirty="0" err="1">
                <a:solidFill>
                  <a:schemeClr val="tx1"/>
                </a:solidFill>
              </a:rPr>
              <a:t>victim</a:t>
            </a:r>
            <a:r>
              <a:rPr lang="fr-BE" sz="1200" b="1" dirty="0">
                <a:solidFill>
                  <a:schemeClr val="tx1"/>
                </a:solidFill>
              </a:rPr>
              <a:t> and </a:t>
            </a:r>
            <a:r>
              <a:rPr lang="fr-BE" sz="1200" b="1" dirty="0" err="1">
                <a:solidFill>
                  <a:schemeClr val="tx1"/>
                </a:solidFill>
              </a:rPr>
              <a:t>punish</a:t>
            </a:r>
            <a:r>
              <a:rPr lang="fr-BE" sz="1200" b="1" dirty="0">
                <a:solidFill>
                  <a:schemeClr val="tx1"/>
                </a:solidFill>
              </a:rPr>
              <a:t> the </a:t>
            </a:r>
            <a:r>
              <a:rPr lang="fr-BE" sz="1200" b="1" dirty="0" err="1">
                <a:solidFill>
                  <a:schemeClr val="tx1"/>
                </a:solidFill>
              </a:rPr>
              <a:t>author</a:t>
            </a:r>
            <a:endParaRPr lang="fr-BE" sz="12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1544" y="4942076"/>
            <a:ext cx="1887664" cy="705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CAW: </a:t>
            </a:r>
          </a:p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Symetric</a:t>
            </a:r>
            <a:r>
              <a:rPr lang="fr-BE" sz="1050" b="1" dirty="0">
                <a:solidFill>
                  <a:schemeClr val="tx1"/>
                </a:solidFill>
              </a:rPr>
              <a:t> </a:t>
            </a:r>
            <a:r>
              <a:rPr lang="fr-BE" sz="1050" b="1" dirty="0" err="1">
                <a:solidFill>
                  <a:schemeClr val="tx1"/>
                </a:solidFill>
              </a:rPr>
              <a:t>approach</a:t>
            </a:r>
            <a:r>
              <a:rPr lang="fr-BE" sz="1050" b="1" dirty="0">
                <a:solidFill>
                  <a:schemeClr val="tx1"/>
                </a:solidFill>
              </a:rPr>
              <a:t> to IPV</a:t>
            </a: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696351" y="3257995"/>
            <a:ext cx="2880360" cy="1484271"/>
          </a:xfrm>
          <a:prstGeom prst="downArrowCallout">
            <a:avLst>
              <a:gd name="adj1" fmla="val 25000"/>
              <a:gd name="adj2" fmla="val 25000"/>
              <a:gd name="adj3" fmla="val 12387"/>
              <a:gd name="adj4" fmla="val 658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 err="1">
                <a:solidFill>
                  <a:schemeClr val="tx1"/>
                </a:solidFill>
              </a:rPr>
              <a:t>Interdisciplinary</a:t>
            </a:r>
            <a:r>
              <a:rPr lang="fr-BE" sz="1200" b="1" dirty="0">
                <a:solidFill>
                  <a:schemeClr val="tx1"/>
                </a:solidFill>
              </a:rPr>
              <a:t> (</a:t>
            </a:r>
            <a:r>
              <a:rPr lang="fr-BE" sz="1200" b="1" dirty="0" err="1">
                <a:solidFill>
                  <a:schemeClr val="tx1"/>
                </a:solidFill>
              </a:rPr>
              <a:t>Ketenaanpak</a:t>
            </a:r>
            <a:r>
              <a:rPr lang="fr-BE" sz="1200" b="1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fr-BE" sz="1200" b="1" dirty="0">
                <a:solidFill>
                  <a:schemeClr val="tx1"/>
                </a:solidFill>
              </a:rPr>
              <a:t>2 active </a:t>
            </a:r>
            <a:r>
              <a:rPr lang="fr-BE" sz="1200" b="1" dirty="0" err="1">
                <a:solidFill>
                  <a:schemeClr val="tx1"/>
                </a:solidFill>
              </a:rPr>
              <a:t>Familie</a:t>
            </a:r>
            <a:r>
              <a:rPr lang="fr-BE" sz="1200" b="1" dirty="0">
                <a:solidFill>
                  <a:schemeClr val="tx1"/>
                </a:solidFill>
              </a:rPr>
              <a:t> Justice </a:t>
            </a:r>
            <a:r>
              <a:rPr lang="fr-BE" sz="1200" b="1" dirty="0" err="1">
                <a:solidFill>
                  <a:schemeClr val="tx1"/>
                </a:solidFill>
              </a:rPr>
              <a:t>Centers</a:t>
            </a:r>
            <a:endParaRPr lang="fr-BE" sz="1200" b="1" dirty="0">
              <a:solidFill>
                <a:schemeClr val="tx1"/>
              </a:solidFill>
            </a:endParaRPr>
          </a:p>
          <a:p>
            <a:pPr algn="ctr"/>
            <a:r>
              <a:rPr lang="fr-BE" sz="1200" b="1" dirty="0" err="1">
                <a:solidFill>
                  <a:schemeClr val="tx1"/>
                </a:solidFill>
              </a:rPr>
              <a:t>Coordinated</a:t>
            </a:r>
            <a:r>
              <a:rPr lang="fr-BE" sz="1200" b="1" dirty="0">
                <a:solidFill>
                  <a:schemeClr val="tx1"/>
                </a:solidFill>
              </a:rPr>
              <a:t> by the </a:t>
            </a:r>
            <a:r>
              <a:rPr lang="fr-BE" sz="1200" b="1" dirty="0" err="1">
                <a:solidFill>
                  <a:schemeClr val="tx1"/>
                </a:solidFill>
              </a:rPr>
              <a:t>prosecutor</a:t>
            </a:r>
            <a:r>
              <a:rPr lang="fr-BE" sz="12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Ellipse 12"/>
          <p:cNvSpPr/>
          <p:nvPr/>
        </p:nvSpPr>
        <p:spPr>
          <a:xfrm>
            <a:off x="2004646" y="5084631"/>
            <a:ext cx="1572065" cy="260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OCMW</a:t>
            </a: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5064370" y="3255607"/>
            <a:ext cx="2880360" cy="1484271"/>
          </a:xfrm>
          <a:prstGeom prst="downArrowCallout">
            <a:avLst>
              <a:gd name="adj1" fmla="val 25000"/>
              <a:gd name="adj2" fmla="val 25000"/>
              <a:gd name="adj3" fmla="val 12387"/>
              <a:gd name="adj4" fmla="val 658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No </a:t>
            </a:r>
            <a:r>
              <a:rPr lang="fr-BE" sz="1050" b="1" dirty="0" err="1">
                <a:solidFill>
                  <a:schemeClr val="tx1"/>
                </a:solidFill>
              </a:rPr>
              <a:t>interdisciplinarity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882055" y="4888311"/>
            <a:ext cx="982980" cy="265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013060" y="5039133"/>
            <a:ext cx="982980" cy="26512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27360" y="5153433"/>
            <a:ext cx="982980" cy="265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41660" y="5267733"/>
            <a:ext cx="982980" cy="265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355960" y="5382033"/>
            <a:ext cx="982980" cy="265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335150" y="4692048"/>
            <a:ext cx="982980" cy="265123"/>
          </a:xfrm>
          <a:prstGeom prst="ellipse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449450" y="4806348"/>
            <a:ext cx="982980" cy="2651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3750" y="4920648"/>
            <a:ext cx="982980" cy="265123"/>
          </a:xfrm>
          <a:prstGeom prst="ellipse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678050" y="5034948"/>
            <a:ext cx="982980" cy="2651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608844" y="5555665"/>
            <a:ext cx="1572065" cy="2601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CPAS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50F791-2A21-3C49-9033-918C66BC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51" y="1045412"/>
            <a:ext cx="7382789" cy="54269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700" dirty="0" err="1"/>
              <a:t>Flanders</a:t>
            </a:r>
            <a:r>
              <a:rPr lang="fr-FR" sz="2700" dirty="0"/>
              <a:t> and Wallonia : 2 social configurations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6351" y="5895667"/>
            <a:ext cx="305835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Depolitisation</a:t>
            </a:r>
            <a:r>
              <a:rPr lang="fr-BE" dirty="0">
                <a:solidFill>
                  <a:schemeClr val="tx1"/>
                </a:solidFill>
              </a:rPr>
              <a:t> of social </a:t>
            </a:r>
            <a:r>
              <a:rPr lang="fr-BE" dirty="0" err="1">
                <a:solidFill>
                  <a:schemeClr val="tx1"/>
                </a:solidFill>
              </a:rPr>
              <a:t>work</a:t>
            </a:r>
            <a:r>
              <a:rPr lang="fr-BE" dirty="0">
                <a:solidFill>
                  <a:schemeClr val="tx1"/>
                </a:solidFill>
              </a:rPr>
              <a:t> </a:t>
            </a:r>
            <a:endParaRPr lang="fr-BE" dirty="0" smtClean="0">
              <a:solidFill>
                <a:schemeClr val="tx1"/>
              </a:solidFill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BE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family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tx1"/>
                </a:solidFill>
                <a:sym typeface="Wingdings" panose="05000000000000000000" pitchFamily="2" charset="2"/>
              </a:rPr>
              <a:t>wellbeing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11</a:t>
            </a:fld>
            <a:endParaRPr lang="nl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5072" y="2015596"/>
            <a:ext cx="8741664" cy="46900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Even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if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still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reference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terms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police/justice intervention,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not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really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applied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field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great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disparity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in practices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judicial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districts and police areas, </a:t>
            </a:r>
            <a:r>
              <a:rPr lang="fr-BE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also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depending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on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the people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who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are handling the case. </a:t>
            </a: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Are the expectations of the justice system </a:t>
            </a:r>
            <a:r>
              <a:rPr lang="fr-BE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exagerated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?</a:t>
            </a: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Critics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point to </a:t>
            </a:r>
            <a:r>
              <a:rPr lang="fr-BE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problems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at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several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levels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	- The question of 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proof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which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leads de facto to a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re-characterisation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	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criminal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. For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example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: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requirement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a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medical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certificate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		</a:t>
            </a:r>
          </a:p>
          <a:p>
            <a:pPr lvl="1"/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	- the </a:t>
            </a:r>
            <a:r>
              <a:rPr lang="fr-BE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legal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means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: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disposal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legal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tools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that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still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have to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	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applied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within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 strict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legal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framework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+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lack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means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at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disposal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	the justice 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/ police system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+ long (and slow)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/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	- No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victim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protection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take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into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account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the long </a:t>
            </a:r>
            <a:r>
              <a:rPr lang="fr-BE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term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lvl="1"/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lvl="6" indent="-342900">
              <a:buFont typeface="Wingdings" pitchFamily="2" charset="2"/>
              <a:buChar char="Ø"/>
            </a:pP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/>
            <a:endParaRPr lang="fr-BE" sz="2000" dirty="0">
              <a:latin typeface="Gill Sans MT" panose="020B0502020104020203" pitchFamily="34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 txBox="1">
            <a:spLocks/>
          </p:cNvSpPr>
          <p:nvPr/>
        </p:nvSpPr>
        <p:spPr>
          <a:xfrm>
            <a:off x="0" y="656890"/>
            <a:ext cx="8936736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000" b="1" i="1" dirty="0">
                <a:latin typeface="Gill Sans MT" panose="020B0502020104020203" pitchFamily="34" charset="0"/>
              </a:rPr>
              <a:t>The vision about « </a:t>
            </a:r>
            <a:r>
              <a:rPr lang="fr-FR" sz="3000" b="1" i="1" dirty="0" err="1">
                <a:latin typeface="Gill Sans MT" panose="020B0502020104020203" pitchFamily="34" charset="0"/>
              </a:rPr>
              <a:t>Tolerance</a:t>
            </a:r>
            <a:r>
              <a:rPr lang="fr-FR" sz="3000" b="1" i="1" dirty="0">
                <a:latin typeface="Gill Sans MT" panose="020B0502020104020203" pitchFamily="34" charset="0"/>
              </a:rPr>
              <a:t> </a:t>
            </a:r>
            <a:r>
              <a:rPr lang="fr-FR" sz="3000" b="1" i="1" dirty="0" err="1">
                <a:latin typeface="Gill Sans MT" panose="020B0502020104020203" pitchFamily="34" charset="0"/>
              </a:rPr>
              <a:t>Zero</a:t>
            </a:r>
            <a:r>
              <a:rPr lang="fr-FR" sz="3000" b="1" i="1" dirty="0">
                <a:latin typeface="Gill Sans MT" panose="020B0502020104020203" pitchFamily="34" charset="0"/>
              </a:rPr>
              <a:t> » : </a:t>
            </a:r>
          </a:p>
        </p:txBody>
      </p:sp>
    </p:spTree>
    <p:extLst>
      <p:ext uri="{BB962C8B-B14F-4D97-AF65-F5344CB8AC3E}">
        <p14:creationId xmlns:p14="http://schemas.microsoft.com/office/powerpoint/2010/main" val="20674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12</a:t>
            </a:fld>
            <a:endParaRPr lang="nl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5072" y="2015596"/>
            <a:ext cx="8741664" cy="46900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in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recent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years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, new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measures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have been put in place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which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show a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strengthening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fr-BE" sz="20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protective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role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of justice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(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temporary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residence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ban,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chain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approach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, etc.)</a:t>
            </a: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In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Flanders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, justice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actors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play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 central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role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in the collaboration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with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the CAW and the police. 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/>
            </a:r>
            <a:b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In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Wallonia, the associations refuse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that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the justice system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takes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this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leading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role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In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field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, the </a:t>
            </a:r>
            <a:r>
              <a:rPr lang="fr-BE" sz="2000" b="1" dirty="0" err="1">
                <a:solidFill>
                  <a:schemeClr val="tx1"/>
                </a:solidFill>
                <a:latin typeface="Gill Sans MT" panose="020B0502020104020203" pitchFamily="34" charset="0"/>
              </a:rPr>
              <a:t>framing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influences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way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problem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handled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There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no position of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neutrality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: the instruments are not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neutral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analyst's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job to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deconstruct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invisibility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/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lvl="6" indent="-342900">
              <a:buFont typeface="Wingdings" pitchFamily="2" charset="2"/>
              <a:buChar char="Ø"/>
            </a:pP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/>
            <a:endParaRPr lang="fr-BE" sz="2000" dirty="0">
              <a:latin typeface="Gill Sans MT" panose="020B0502020104020203" pitchFamily="34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 txBox="1">
            <a:spLocks/>
          </p:cNvSpPr>
          <p:nvPr/>
        </p:nvSpPr>
        <p:spPr>
          <a:xfrm>
            <a:off x="0" y="656890"/>
            <a:ext cx="8936736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000" b="1" i="1" dirty="0">
                <a:latin typeface="Gill Sans MT" panose="020B0502020104020203" pitchFamily="34" charset="0"/>
              </a:rPr>
              <a:t>S</a:t>
            </a:r>
            <a:r>
              <a:rPr lang="fr-BE" sz="3000" b="1" i="1" dirty="0" err="1">
                <a:latin typeface="Gill Sans MT" panose="020B0502020104020203" pitchFamily="34" charset="0"/>
              </a:rPr>
              <a:t>ome</a:t>
            </a:r>
            <a:r>
              <a:rPr lang="fr-BE" sz="3000" b="1" i="1" dirty="0">
                <a:latin typeface="Gill Sans MT" panose="020B0502020104020203" pitchFamily="34" charset="0"/>
              </a:rPr>
              <a:t> </a:t>
            </a:r>
            <a:r>
              <a:rPr lang="fr-BE" sz="3000" b="1" i="1" dirty="0" err="1">
                <a:latin typeface="Gill Sans MT" panose="020B0502020104020203" pitchFamily="34" charset="0"/>
              </a:rPr>
              <a:t>concluding</a:t>
            </a:r>
            <a:r>
              <a:rPr lang="fr-BE" sz="3000" b="1" i="1" dirty="0">
                <a:latin typeface="Gill Sans MT" panose="020B0502020104020203" pitchFamily="34" charset="0"/>
              </a:rPr>
              <a:t> points</a:t>
            </a:r>
            <a:endParaRPr lang="fr-FR" sz="3000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1CFF7498-5307-8D41-87B6-BA3D1E47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6540"/>
            <a:ext cx="8229600" cy="1069848"/>
          </a:xfrm>
        </p:spPr>
        <p:txBody>
          <a:bodyPr/>
          <a:lstStyle/>
          <a:p>
            <a:pPr algn="ctr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  <a:br>
              <a:rPr lang="fr-FR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Aline.Thiry@uliege.be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2F022D2-3150-9045-933D-F40B90E80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26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50F791-2A21-3C49-9033-918C66BC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41" y="1482136"/>
            <a:ext cx="7382789" cy="542690"/>
          </a:xfrm>
        </p:spPr>
        <p:txBody>
          <a:bodyPr>
            <a:noAutofit/>
          </a:bodyPr>
          <a:lstStyle/>
          <a:p>
            <a:r>
              <a:rPr lang="fr-FR" sz="2700" dirty="0"/>
              <a:t>One country, </a:t>
            </a:r>
            <a:r>
              <a:rPr lang="fr-FR" sz="2700" dirty="0" err="1"/>
              <a:t>Two</a:t>
            </a:r>
            <a:r>
              <a:rPr lang="fr-FR" sz="2700" dirty="0"/>
              <a:t> </a:t>
            </a:r>
            <a:r>
              <a:rPr lang="fr-FR" sz="2700" dirty="0" err="1"/>
              <a:t>systems</a:t>
            </a:r>
            <a:r>
              <a:rPr lang="fr-FR" sz="2700" dirty="0"/>
              <a:t> …</a:t>
            </a:r>
          </a:p>
        </p:txBody>
      </p:sp>
      <p:pic>
        <p:nvPicPr>
          <p:cNvPr id="4" name="Image 3" descr="Capture d’écran 2019-08-28 à 13.37.44.png">
            <a:extLst>
              <a:ext uri="{FF2B5EF4-FFF2-40B4-BE49-F238E27FC236}">
                <a16:creationId xmlns:a16="http://schemas.microsoft.com/office/drawing/2014/main" xmlns="" id="{DE723871-4B9C-6647-A1B3-BA88C30F6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09" y="1065799"/>
            <a:ext cx="1304117" cy="513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951" y="2121835"/>
            <a:ext cx="8133160" cy="278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Convention d’Istanbul : prévenir / protéger / poursuivre les violences (comme violences fondées sur le genre)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951" y="2537601"/>
            <a:ext cx="8133160" cy="278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PAN (et IEFH) : 2001 violences contre les femmes </a:t>
            </a:r>
            <a:r>
              <a:rPr lang="fr-BE" sz="1050" b="1" dirty="0">
                <a:solidFill>
                  <a:schemeClr val="tx1"/>
                </a:solidFill>
                <a:sym typeface="Wingdings" panose="05000000000000000000" pitchFamily="2" charset="2"/>
              </a:rPr>
              <a:t> 2004 entre partenaires </a:t>
            </a:r>
            <a:r>
              <a:rPr lang="fr-BE" sz="1050" b="1" dirty="0">
                <a:solidFill>
                  <a:schemeClr val="tx1"/>
                </a:solidFill>
              </a:rPr>
              <a:t> 2015 fondées sur le genre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950" y="2979389"/>
            <a:ext cx="8133160" cy="278606"/>
          </a:xfrm>
          <a:prstGeom prst="rect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Justice (Col 4/2006) : protéger / punir les comportements punissables dans des rapports interpersonnels</a:t>
            </a:r>
          </a:p>
        </p:txBody>
      </p:sp>
      <p:sp>
        <p:nvSpPr>
          <p:cNvPr id="9" name="Ellipse 8"/>
          <p:cNvSpPr/>
          <p:nvPr/>
        </p:nvSpPr>
        <p:spPr>
          <a:xfrm>
            <a:off x="696352" y="4942076"/>
            <a:ext cx="1742855" cy="402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CAW</a:t>
            </a: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696351" y="3257995"/>
            <a:ext cx="2880360" cy="1484271"/>
          </a:xfrm>
          <a:prstGeom prst="downArrowCallout">
            <a:avLst>
              <a:gd name="adj1" fmla="val 25000"/>
              <a:gd name="adj2" fmla="val 25000"/>
              <a:gd name="adj3" fmla="val 12387"/>
              <a:gd name="adj4" fmla="val 658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Interdisciplinary</a:t>
            </a:r>
            <a:r>
              <a:rPr lang="fr-BE" sz="1050" b="1" dirty="0">
                <a:solidFill>
                  <a:schemeClr val="tx1"/>
                </a:solidFill>
              </a:rPr>
              <a:t> (</a:t>
            </a:r>
            <a:r>
              <a:rPr lang="fr-BE" sz="1050" b="1" dirty="0" err="1">
                <a:solidFill>
                  <a:schemeClr val="tx1"/>
                </a:solidFill>
              </a:rPr>
              <a:t>Ketenaanpak</a:t>
            </a:r>
            <a:r>
              <a:rPr lang="fr-BE" sz="1050" b="1" dirty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fr-BE" sz="1050" b="1" dirty="0">
                <a:solidFill>
                  <a:schemeClr val="tx1"/>
                </a:solidFill>
              </a:rPr>
              <a:t>2 active </a:t>
            </a:r>
            <a:r>
              <a:rPr lang="fr-BE" sz="1050" b="1" dirty="0" err="1">
                <a:solidFill>
                  <a:schemeClr val="tx1"/>
                </a:solidFill>
              </a:rPr>
              <a:t>Familie</a:t>
            </a:r>
            <a:r>
              <a:rPr lang="fr-BE" sz="1050" b="1" dirty="0">
                <a:solidFill>
                  <a:schemeClr val="tx1"/>
                </a:solidFill>
              </a:rPr>
              <a:t> Justice </a:t>
            </a:r>
            <a:r>
              <a:rPr lang="fr-BE" sz="1050" b="1" dirty="0" err="1">
                <a:solidFill>
                  <a:schemeClr val="tx1"/>
                </a:solidFill>
              </a:rPr>
              <a:t>Centers</a:t>
            </a:r>
            <a:r>
              <a:rPr lang="fr-BE" sz="10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Ellipse 12"/>
          <p:cNvSpPr/>
          <p:nvPr/>
        </p:nvSpPr>
        <p:spPr>
          <a:xfrm>
            <a:off x="2004646" y="5084631"/>
            <a:ext cx="1572065" cy="2601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OCMW</a:t>
            </a: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5064370" y="3255607"/>
            <a:ext cx="2880360" cy="1484271"/>
          </a:xfrm>
          <a:prstGeom prst="downArrowCallout">
            <a:avLst>
              <a:gd name="adj1" fmla="val 25000"/>
              <a:gd name="adj2" fmla="val 25000"/>
              <a:gd name="adj3" fmla="val 12387"/>
              <a:gd name="adj4" fmla="val 658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No </a:t>
            </a:r>
            <a:r>
              <a:rPr lang="fr-BE" sz="1050" b="1" dirty="0" err="1">
                <a:solidFill>
                  <a:schemeClr val="tx1"/>
                </a:solidFill>
              </a:rPr>
              <a:t>interdisciplinarity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882055" y="4888311"/>
            <a:ext cx="982980" cy="265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013060" y="5039133"/>
            <a:ext cx="982980" cy="26512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27360" y="5153433"/>
            <a:ext cx="982980" cy="265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41660" y="5267733"/>
            <a:ext cx="982980" cy="265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355960" y="5382033"/>
            <a:ext cx="982980" cy="265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335150" y="4692048"/>
            <a:ext cx="982980" cy="265123"/>
          </a:xfrm>
          <a:prstGeom prst="ellipse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449450" y="4806348"/>
            <a:ext cx="982980" cy="2651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3750" y="4920648"/>
            <a:ext cx="982980" cy="265123"/>
          </a:xfrm>
          <a:prstGeom prst="ellipse">
            <a:avLst/>
          </a:prstGeom>
          <a:solidFill>
            <a:srgbClr val="FCF6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678050" y="5034948"/>
            <a:ext cx="982980" cy="2651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 err="1">
                <a:solidFill>
                  <a:schemeClr val="tx1"/>
                </a:solidFill>
              </a:rPr>
              <a:t>asbl</a:t>
            </a:r>
            <a:endParaRPr lang="fr-BE" sz="105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608844" y="5555665"/>
            <a:ext cx="1572065" cy="2601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 b="1" dirty="0">
                <a:solidFill>
                  <a:schemeClr val="tx1"/>
                </a:solidFill>
              </a:rPr>
              <a:t>CPAS ?</a:t>
            </a:r>
          </a:p>
        </p:txBody>
      </p:sp>
    </p:spTree>
    <p:extLst>
      <p:ext uri="{BB962C8B-B14F-4D97-AF65-F5344CB8AC3E}">
        <p14:creationId xmlns:p14="http://schemas.microsoft.com/office/powerpoint/2010/main" val="36315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steps</a:t>
            </a:r>
            <a:r>
              <a:rPr lang="fr-FR" dirty="0"/>
              <a:t> :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44189"/>
              </p:ext>
            </p:extLst>
          </p:nvPr>
        </p:nvGraphicFramePr>
        <p:xfrm>
          <a:off x="640126" y="2646429"/>
          <a:ext cx="8179174" cy="29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Capture d’écran 2019-08-28 à 13.37.4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09" y="1065799"/>
            <a:ext cx="1304117" cy="5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fr-FR" b="1" i="1" dirty="0">
                <a:latin typeface="Gill Sans MT" panose="020B0502020104020203" pitchFamily="34" charset="0"/>
              </a:rPr>
              <a:t>The instruments of public policy </a:t>
            </a:r>
            <a:br>
              <a:rPr lang="en-US" altLang="fr-FR" b="1" i="1" dirty="0">
                <a:latin typeface="Gill Sans MT" panose="020B0502020104020203" pitchFamily="34" charset="0"/>
              </a:rPr>
            </a:br>
            <a:r>
              <a:rPr lang="en-US" altLang="fr-FR" sz="1500" dirty="0">
                <a:latin typeface="Gill Sans MT" panose="020B0502020104020203" pitchFamily="34" charset="0"/>
              </a:rPr>
              <a:t>(Governing by instruments, </a:t>
            </a:r>
            <a:r>
              <a:rPr lang="en-US" altLang="fr-FR" sz="1500" dirty="0" err="1">
                <a:latin typeface="Gill Sans MT" panose="020B0502020104020203" pitchFamily="34" charset="0"/>
              </a:rPr>
              <a:t>Lascoumes</a:t>
            </a:r>
            <a:r>
              <a:rPr lang="en-US" altLang="fr-FR" sz="1500" dirty="0">
                <a:latin typeface="Gill Sans MT" panose="020B0502020104020203" pitchFamily="34" charset="0"/>
              </a:rPr>
              <a:t> &amp; </a:t>
            </a:r>
            <a:r>
              <a:rPr lang="en-US" altLang="fr-FR" sz="1500" dirty="0" err="1">
                <a:latin typeface="Gill Sans MT" panose="020B0502020104020203" pitchFamily="34" charset="0"/>
              </a:rPr>
              <a:t>LeGales</a:t>
            </a:r>
            <a:r>
              <a:rPr lang="en-US" altLang="fr-FR" sz="1500" dirty="0">
                <a:latin typeface="Gill Sans MT" panose="020B0502020104020203" pitchFamily="34" charset="0"/>
              </a:rPr>
              <a:t>, 2007)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</a:t>
            </a:fld>
            <a:endParaRPr lang="nl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38BF734-A269-6D47-ABFE-39395E09C449}"/>
              </a:ext>
            </a:extLst>
          </p:cNvPr>
          <p:cNvSpPr txBox="1"/>
          <p:nvPr/>
        </p:nvSpPr>
        <p:spPr>
          <a:xfrm>
            <a:off x="212331" y="2212848"/>
            <a:ext cx="872440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altLang="fr-FR" sz="1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</a:rPr>
              <a:t>Technologies of government are substantiated under the form of assemblage of diverse and </a:t>
            </a:r>
            <a:r>
              <a:rPr lang="en-US" altLang="fr-FR" sz="2200" dirty="0" err="1">
                <a:latin typeface="Gill Sans MT" panose="020B0502020104020203" pitchFamily="34" charset="0"/>
              </a:rPr>
              <a:t>heterogenous</a:t>
            </a:r>
            <a:r>
              <a:rPr lang="en-US" altLang="fr-FR" sz="2200" dirty="0">
                <a:latin typeface="Gill Sans MT" panose="020B0502020104020203" pitchFamily="34" charset="0"/>
              </a:rPr>
              <a:t> actors and resources (legal, administrative, professional, financial, </a:t>
            </a:r>
            <a:r>
              <a:rPr lang="en-US" altLang="fr-FR" sz="2200" dirty="0" err="1">
                <a:latin typeface="Gill Sans MT" panose="020B0502020104020203" pitchFamily="34" charset="0"/>
              </a:rPr>
              <a:t>etc</a:t>
            </a:r>
            <a:r>
              <a:rPr lang="en-US" altLang="fr-FR" sz="2200" dirty="0">
                <a:latin typeface="Gill Sans MT" panose="020B0502020104020203" pitchFamily="34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Instruments are </a:t>
            </a:r>
            <a:r>
              <a:rPr lang="en-US" altLang="fr-FR" sz="2200" b="1" dirty="0">
                <a:solidFill>
                  <a:schemeClr val="folHlink"/>
                </a:solidFill>
                <a:latin typeface="Gill Sans MT" panose="020B0502020104020203" pitchFamily="34" charset="0"/>
              </a:rPr>
              <a:t>technical</a:t>
            </a:r>
            <a:r>
              <a:rPr lang="en-US" altLang="fr-FR" sz="2200" dirty="0">
                <a:latin typeface="Gill Sans MT" panose="020B0502020104020203" pitchFamily="34" charset="0"/>
              </a:rPr>
              <a:t> : they have to fill specific functions, according to policy 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Instruments are </a:t>
            </a:r>
            <a:r>
              <a:rPr lang="en-US" altLang="fr-FR" sz="2200" b="1" dirty="0">
                <a:solidFill>
                  <a:schemeClr val="folHlink"/>
                </a:solidFill>
                <a:latin typeface="Gill Sans MT" panose="020B0502020104020203" pitchFamily="34" charset="0"/>
              </a:rPr>
              <a:t>social</a:t>
            </a:r>
            <a:r>
              <a:rPr lang="en-US" altLang="fr-FR" sz="2200" b="1" dirty="0">
                <a:latin typeface="Gill Sans MT" panose="020B0502020104020203" pitchFamily="34" charset="0"/>
              </a:rPr>
              <a:t> : </a:t>
            </a:r>
            <a:r>
              <a:rPr lang="en-US" altLang="fr-FR" sz="2200" dirty="0">
                <a:latin typeface="Gill Sans MT" panose="020B0502020104020203" pitchFamily="34" charset="0"/>
              </a:rPr>
              <a:t>they carry a concrete concept of the politics/society relationship, as well as meanings and representations, supporting some </a:t>
            </a:r>
            <a:r>
              <a:rPr lang="en-US" altLang="fr-FR" sz="2200" dirty="0" err="1">
                <a:latin typeface="Gill Sans MT" panose="020B0502020104020203" pitchFamily="34" charset="0"/>
              </a:rPr>
              <a:t>behaviours</a:t>
            </a:r>
            <a:r>
              <a:rPr lang="en-US" altLang="fr-FR" sz="2200" dirty="0">
                <a:latin typeface="Gill Sans MT" panose="020B0502020104020203" pitchFamily="34" charset="0"/>
              </a:rPr>
              <a:t> and privileging some actors.</a:t>
            </a:r>
            <a:r>
              <a:rPr lang="en-US" altLang="fr-FR" sz="2200" b="1" dirty="0">
                <a:latin typeface="Gill Sans MT" panose="020B0502020104020203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fr-FR" sz="2200" b="1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b="1" dirty="0">
                <a:latin typeface="Gill Sans MT" panose="020B0502020104020203" pitchFamily="34" charset="0"/>
              </a:rPr>
              <a:t>An instrument organizes specific social &amp; power relations</a:t>
            </a:r>
            <a:endParaRPr lang="en-US" altLang="fr-FR" sz="2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Looking at "instruments at work" means analyzing their specific outputs </a:t>
            </a:r>
            <a:r>
              <a:rPr lang="en-US" altLang="fr-FR" sz="2200" u="sng" dirty="0">
                <a:latin typeface="Gill Sans MT" panose="020B0502020104020203" pitchFamily="34" charset="0"/>
              </a:rPr>
              <a:t>and</a:t>
            </a:r>
            <a:r>
              <a:rPr lang="en-US" altLang="fr-FR" sz="2200" dirty="0">
                <a:latin typeface="Gill Sans MT" panose="020B0502020104020203" pitchFamily="34" charset="0"/>
              </a:rPr>
              <a:t> the power relations and forms of social control they organize through the </a:t>
            </a:r>
            <a:r>
              <a:rPr lang="en-GB" altLang="zh-TW" sz="2200" b="1" dirty="0">
                <a:solidFill>
                  <a:srgbClr val="FF0000"/>
                </a:solidFill>
                <a:latin typeface="Gill Sans MT" panose="020B0502020104020203" pitchFamily="34" charset="0"/>
                <a:ea typeface="新細明體" pitchFamily="18" charset="-120"/>
              </a:rPr>
              <a:t>materiality</a:t>
            </a:r>
            <a:r>
              <a:rPr lang="en-GB" altLang="zh-TW" sz="2200" dirty="0">
                <a:latin typeface="Gill Sans MT" panose="020B0502020104020203" pitchFamily="34" charset="0"/>
                <a:ea typeface="新細明體" pitchFamily="18" charset="-120"/>
              </a:rPr>
              <a:t> of public actions. </a:t>
            </a:r>
            <a:endParaRPr lang="en-US" altLang="fr-FR" sz="2200" dirty="0">
              <a:latin typeface="Gill Sans MT" panose="020B0502020104020203" pitchFamily="34" charset="0"/>
              <a:ea typeface="新細明體" pitchFamily="18" charset="-12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fr-BE" sz="2200" dirty="0"/>
          </a:p>
          <a:p>
            <a:pPr marL="285750" indent="-285750" algn="just" eaLnBrk="1">
              <a:buFont typeface="Wingdings" pitchFamily="2" charset="2"/>
              <a:buChar char="Ø"/>
            </a:pPr>
            <a:endParaRPr lang="fr-BE" altLang="fr-FR" sz="2200" i="1" dirty="0">
              <a:solidFill>
                <a:schemeClr val="tx1"/>
              </a:solidFill>
            </a:endParaRP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4473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33" y="755516"/>
            <a:ext cx="8229600" cy="106984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fr-FR" sz="3000" b="1" i="1" dirty="0">
                <a:latin typeface="Gill Sans MT" panose="020B0502020104020203" pitchFamily="34" charset="0"/>
              </a:rPr>
              <a:t>Analysis of instruments of public policy </a:t>
            </a:r>
            <a:br>
              <a:rPr lang="en-US" altLang="fr-FR" sz="3000" b="1" i="1" dirty="0">
                <a:latin typeface="Gill Sans MT" panose="020B0502020104020203" pitchFamily="34" charset="0"/>
              </a:rPr>
            </a:br>
            <a:r>
              <a:rPr lang="en-US" altLang="fr-FR" sz="3000" b="1" i="1" dirty="0">
                <a:latin typeface="Gill Sans MT" panose="020B0502020104020203" pitchFamily="34" charset="0"/>
              </a:rPr>
              <a:t>as dynamic translation process:</a:t>
            </a:r>
            <a:br>
              <a:rPr lang="en-US" altLang="fr-FR" sz="3000" b="1" i="1" dirty="0">
                <a:latin typeface="Gill Sans MT" panose="020B0502020104020203" pitchFamily="34" charset="0"/>
              </a:rPr>
            </a:br>
            <a:endParaRPr lang="en-US" altLang="fr-FR" sz="1500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4</a:t>
            </a:fld>
            <a:endParaRPr lang="nl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38BF734-A269-6D47-ABFE-39395E09C449}"/>
              </a:ext>
            </a:extLst>
          </p:cNvPr>
          <p:cNvSpPr txBox="1"/>
          <p:nvPr/>
        </p:nvSpPr>
        <p:spPr>
          <a:xfrm>
            <a:off x="212331" y="1825364"/>
            <a:ext cx="8724405" cy="590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altLang="fr-FR" sz="1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</a:rPr>
              <a:t>Instruments are produced through a series of steps of translation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coordinating heterogeneous actors : stabilizing associations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producing representations, contributing to describe and categorize the social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2200" dirty="0">
                <a:latin typeface="Gill Sans MT" panose="020B0502020104020203" pitchFamily="34" charset="0"/>
              </a:rPr>
              <a:t>values and beliefs are </a:t>
            </a:r>
            <a:r>
              <a:rPr lang="en-US" altLang="fr-FR" sz="2200" dirty="0" err="1">
                <a:latin typeface="Gill Sans MT" panose="020B0502020104020203" pitchFamily="34" charset="0"/>
              </a:rPr>
              <a:t>mobilised</a:t>
            </a:r>
            <a:r>
              <a:rPr lang="en-US" altLang="fr-FR" sz="2200" dirty="0">
                <a:latin typeface="Gill Sans MT" panose="020B0502020104020203" pitchFamily="34" charset="0"/>
              </a:rPr>
              <a:t> through the social interactions;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C</a:t>
            </a:r>
            <a:r>
              <a:rPr lang="en-US" altLang="fr-FR" sz="2200" dirty="0">
                <a:latin typeface="Gill Sans MT" panose="020B0502020104020203" pitchFamily="34" charset="0"/>
              </a:rPr>
              <a:t>onditions of emergence contribute to shape the instrument : an historic approach is necessary</a:t>
            </a: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 err="1">
                <a:latin typeface="Gill Sans MT" panose="020B0502020104020203" pitchFamily="34" charset="0"/>
              </a:rPr>
              <a:t>Analysing</a:t>
            </a:r>
            <a:r>
              <a:rPr lang="en-US" altLang="fr-FR" sz="2200" dirty="0">
                <a:latin typeface="Gill Sans MT" panose="020B0502020104020203" pitchFamily="34" charset="0"/>
              </a:rPr>
              <a:t> the development of instruments helps </a:t>
            </a:r>
            <a:r>
              <a:rPr lang="en-US" altLang="fr-FR" sz="2200" dirty="0" smtClean="0">
                <a:latin typeface="Gill Sans MT" panose="020B0502020104020203" pitchFamily="34" charset="0"/>
              </a:rPr>
              <a:t>understand </a:t>
            </a:r>
            <a:r>
              <a:rPr lang="en-US" altLang="fr-FR" sz="2200" dirty="0">
                <a:latin typeface="Gill Sans MT" panose="020B0502020104020203" pitchFamily="34" charset="0"/>
              </a:rPr>
              <a:t>the patterns of transformation of a specific policy regime </a:t>
            </a: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How is the </a:t>
            </a:r>
            <a:r>
              <a:rPr lang="en-US" altLang="fr-FR" sz="2200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problematisation</a:t>
            </a: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 of the stakes being defined ? What is at stake and what is ignored ?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n-US" altLang="fr-FR" sz="2200" dirty="0">
                <a:latin typeface="Gill Sans MT" panose="020B0502020104020203" pitchFamily="34" charset="0"/>
              </a:rPr>
              <a:t>Design of public action tools results from a dynamic process to better </a:t>
            </a:r>
            <a:r>
              <a:rPr lang="en-US" altLang="fr-FR" sz="2200" b="1" dirty="0">
                <a:latin typeface="Gill Sans MT" panose="020B0502020104020203" pitchFamily="34" charset="0"/>
              </a:rPr>
              <a:t>link </a:t>
            </a:r>
            <a:r>
              <a:rPr lang="en-US" altLang="fr-FR" sz="2200" b="1" dirty="0" err="1" smtClean="0">
                <a:latin typeface="Gill Sans MT" panose="020B0502020104020203" pitchFamily="34" charset="0"/>
              </a:rPr>
              <a:t>problematisation</a:t>
            </a:r>
            <a:r>
              <a:rPr lang="en-US" altLang="fr-FR" sz="2200" b="1" dirty="0" smtClean="0">
                <a:latin typeface="Gill Sans MT" panose="020B0502020104020203" pitchFamily="34" charset="0"/>
              </a:rPr>
              <a:t> </a:t>
            </a:r>
            <a:r>
              <a:rPr lang="en-US" altLang="fr-FR" sz="2200" b="1" dirty="0" smtClean="0">
                <a:latin typeface="Gill Sans MT" panose="020B0502020104020203" pitchFamily="34" charset="0"/>
              </a:rPr>
              <a:t>and </a:t>
            </a:r>
            <a:r>
              <a:rPr lang="en-US" altLang="fr-FR" sz="2200" b="1" dirty="0">
                <a:latin typeface="Gill Sans MT" panose="020B0502020104020203" pitchFamily="34" charset="0"/>
              </a:rPr>
              <a:t>actors</a:t>
            </a:r>
            <a:r>
              <a:rPr lang="en-US" altLang="fr-FR" sz="2200" dirty="0">
                <a:latin typeface="Gill Sans MT" panose="020B0502020104020203" pitchFamily="34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n-US" altLang="fr-FR" sz="2200" dirty="0">
                <a:latin typeface="Gill Sans MT" panose="020B0502020104020203" pitchFamily="34" charset="0"/>
              </a:rPr>
              <a:t>Reinterpretation means calling into question the "network actor" which are bearing a specific implementation instrument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BE" sz="2200" dirty="0"/>
          </a:p>
          <a:p>
            <a:pPr marL="285750" indent="-285750" algn="just" eaLnBrk="1">
              <a:buFont typeface="Wingdings" pitchFamily="2" charset="2"/>
              <a:buChar char="Ø"/>
            </a:pPr>
            <a:endParaRPr lang="fr-BE" altLang="fr-FR" sz="2200" i="1" dirty="0">
              <a:solidFill>
                <a:schemeClr val="tx1"/>
              </a:solidFill>
            </a:endParaRP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3076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33" y="755516"/>
            <a:ext cx="8229600" cy="106984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fr-FR" sz="3000" b="1" i="1" dirty="0">
                <a:latin typeface="Gill Sans MT" panose="020B0502020104020203" pitchFamily="34" charset="0"/>
              </a:rPr>
              <a:t>Policy instrument: an example  </a:t>
            </a:r>
            <a:br>
              <a:rPr lang="en-US" altLang="fr-FR" sz="3000" b="1" i="1" dirty="0">
                <a:latin typeface="Gill Sans MT" panose="020B0502020104020203" pitchFamily="34" charset="0"/>
              </a:rPr>
            </a:br>
            <a:endParaRPr lang="en-US" altLang="fr-FR" sz="1500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5</a:t>
            </a:fld>
            <a:endParaRPr lang="nl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38BF734-A269-6D47-ABFE-39395E09C449}"/>
              </a:ext>
            </a:extLst>
          </p:cNvPr>
          <p:cNvSpPr txBox="1"/>
          <p:nvPr/>
        </p:nvSpPr>
        <p:spPr>
          <a:xfrm>
            <a:off x="212331" y="1636678"/>
            <a:ext cx="8724405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altLang="fr-FR" sz="1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</a:rPr>
              <a:t>The </a:t>
            </a:r>
            <a:r>
              <a:rPr lang="en-US" altLang="fr-FR" sz="2200" b="1" dirty="0">
                <a:latin typeface="Gill Sans MT" panose="020B0502020104020203" pitchFamily="34" charset="0"/>
              </a:rPr>
              <a:t>Istanbul Convention</a:t>
            </a:r>
            <a:r>
              <a:rPr lang="en-US" altLang="fr-FR" sz="2200" dirty="0">
                <a:latin typeface="Gill Sans MT" panose="020B0502020104020203" pitchFamily="34" charset="0"/>
              </a:rPr>
              <a:t> is a policy instrument </a:t>
            </a: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it bears a specific representation about the causality of the IPV with due attention to inequality of power position between men and women </a:t>
            </a:r>
            <a:endParaRPr lang="en-US" altLang="fr-FR" sz="2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</a:rPr>
              <a:t>The </a:t>
            </a:r>
            <a:r>
              <a:rPr lang="en-US" altLang="fr-FR" sz="2200" dirty="0" err="1">
                <a:latin typeface="Gill Sans MT" panose="020B0502020104020203" pitchFamily="34" charset="0"/>
              </a:rPr>
              <a:t>Grevio</a:t>
            </a:r>
            <a:r>
              <a:rPr lang="en-US" altLang="fr-FR" sz="2200" dirty="0">
                <a:latin typeface="Gill Sans MT" panose="020B0502020104020203" pitchFamily="34" charset="0"/>
              </a:rPr>
              <a:t> reports are communication techniques </a:t>
            </a: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define lines of intervention towards specific actors </a:t>
            </a: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In Belgium the NGO’s are supportive to this vision in the French speaking region but not in Flanders …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Who are the actors ?  </a:t>
            </a:r>
            <a:endParaRPr lang="en-US" altLang="fr-FR" sz="2200" dirty="0" smtClean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Who </a:t>
            </a: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gets involved and who is ignored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What is their representation about the social situation? About the problem?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What values and beliefs are </a:t>
            </a:r>
            <a:r>
              <a:rPr lang="en-US" altLang="fr-FR" sz="2200" dirty="0">
                <a:latin typeface="Gill Sans MT" panose="020B0502020104020203" pitchFamily="34" charset="0"/>
              </a:rPr>
              <a:t>mobilized through the social interactions</a:t>
            </a:r>
            <a:r>
              <a:rPr lang="en-US" altLang="fr-FR" sz="2200" dirty="0" smtClean="0">
                <a:latin typeface="Gill Sans MT" panose="020B05020201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 smtClean="0">
                <a:latin typeface="Gill Sans MT" panose="020B0502020104020203" pitchFamily="34" charset="0"/>
              </a:rPr>
              <a:t>What information and which model is mobilized ? </a:t>
            </a:r>
            <a:r>
              <a:rPr lang="en-US" altLang="fr-FR" sz="2200" dirty="0" smtClean="0">
                <a:latin typeface="Gill Sans MT" panose="020B0502020104020203" pitchFamily="34" charset="0"/>
              </a:rPr>
              <a:t> </a:t>
            </a:r>
            <a:endParaRPr lang="en-US" altLang="fr-FR" sz="22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200" dirty="0">
                <a:latin typeface="Gill Sans MT" panose="020B0502020104020203" pitchFamily="34" charset="0"/>
                <a:sym typeface="Wingdings" panose="05000000000000000000" pitchFamily="2" charset="2"/>
              </a:rPr>
              <a:t> C</a:t>
            </a:r>
            <a:r>
              <a:rPr lang="en-US" altLang="fr-FR" sz="2200" dirty="0">
                <a:latin typeface="Gill Sans MT" panose="020B0502020104020203" pitchFamily="34" charset="0"/>
              </a:rPr>
              <a:t>onditions of emergence contribute to shape the instrument : an historic approach is necessary</a:t>
            </a:r>
          </a:p>
          <a:p>
            <a:pPr eaLnBrk="1" hangingPunct="1">
              <a:lnSpc>
                <a:spcPct val="80000"/>
              </a:lnSpc>
            </a:pPr>
            <a:endParaRPr lang="en-US" altLang="fr-FR" sz="2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6890"/>
            <a:ext cx="8936736" cy="1069848"/>
          </a:xfrm>
        </p:spPr>
        <p:txBody>
          <a:bodyPr/>
          <a:lstStyle/>
          <a:p>
            <a:pPr algn="ctr"/>
            <a:r>
              <a:rPr lang="fr-FR" sz="3000" b="1" i="1" dirty="0">
                <a:latin typeface="Gill Sans MT" panose="020B0502020104020203" pitchFamily="34" charset="0"/>
              </a:rPr>
              <a:t>Delphi </a:t>
            </a:r>
            <a:r>
              <a:rPr lang="fr-FR" sz="3000" b="1" i="1" dirty="0" err="1">
                <a:latin typeface="Gill Sans MT" panose="020B0502020104020203" pitchFamily="34" charset="0"/>
              </a:rPr>
              <a:t>survey</a:t>
            </a:r>
            <a:r>
              <a:rPr lang="fr-FR" sz="3000" b="1" i="1" dirty="0">
                <a:latin typeface="Gill Sans MT" panose="020B0502020104020203" pitchFamily="34" charset="0"/>
              </a:rPr>
              <a:t> : </a:t>
            </a:r>
            <a:r>
              <a:rPr lang="en-US" sz="3000" b="1" i="1" dirty="0">
                <a:latin typeface="Gill Sans MT" panose="020B0502020104020203" pitchFamily="34" charset="0"/>
              </a:rPr>
              <a:t>Collecting data on </a:t>
            </a:r>
            <a:r>
              <a:rPr lang="en-US" sz="3000" b="1" i="1" dirty="0" err="1">
                <a:latin typeface="Gill Sans MT" panose="020B0502020104020203" pitchFamily="34" charset="0"/>
              </a:rPr>
              <a:t>problematisation</a:t>
            </a:r>
            <a:r>
              <a:rPr lang="en-US" sz="3000" b="1" i="1" dirty="0">
                <a:latin typeface="Gill Sans MT" panose="020B0502020104020203" pitchFamily="34" charset="0"/>
              </a:rPr>
              <a:t> dynamics and actors’ </a:t>
            </a:r>
            <a:r>
              <a:rPr lang="en-US" sz="3000" b="1" i="1" dirty="0" err="1">
                <a:latin typeface="Gill Sans MT" panose="020B0502020104020203" pitchFamily="34" charset="0"/>
              </a:rPr>
              <a:t>mobilisation</a:t>
            </a:r>
            <a:endParaRPr lang="fr-FR" sz="3000" b="1" i="1" dirty="0">
              <a:latin typeface="Gill Sans MT" panose="020B05020201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6</a:t>
            </a:fld>
            <a:endParaRPr lang="nl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1539" y="2015596"/>
            <a:ext cx="8795197" cy="41533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Gill Sans MT" panose="020B0502020104020203" pitchFamily="34" charset="0"/>
              </a:rPr>
              <a:t>The Delphi technique is </a:t>
            </a:r>
            <a:r>
              <a:rPr lang="en-US" sz="2200" b="1" dirty="0">
                <a:latin typeface="Gill Sans MT" panose="020B0502020104020203" pitchFamily="34" charset="0"/>
              </a:rPr>
              <a:t>iterative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b="1" dirty="0">
                <a:latin typeface="Gill Sans MT" panose="020B0502020104020203" pitchFamily="34" charset="0"/>
              </a:rPr>
              <a:t>anonymous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b="1" dirty="0">
                <a:latin typeface="Gill Sans MT" panose="020B0502020104020203" pitchFamily="34" charset="0"/>
              </a:rPr>
              <a:t>participatory</a:t>
            </a:r>
            <a:r>
              <a:rPr lang="en-US" sz="2200" dirty="0">
                <a:latin typeface="Gill Sans MT" panose="020B0502020104020203" pitchFamily="34" charset="0"/>
              </a:rPr>
              <a:t> technique: 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Who participate ? “experts” as professionals and as experts of experience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Why iterative ? to organize a form of “dialogue”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Why anonymous ?   to avoid domination and decrease social pressure  </a:t>
            </a:r>
            <a:endParaRPr lang="fr-BE" sz="2200" dirty="0">
              <a:latin typeface="Gill Sans MT" panose="020B0502020104020203" pitchFamily="34" charset="0"/>
            </a:endParaRPr>
          </a:p>
          <a:p>
            <a:r>
              <a:rPr lang="en-US" sz="2200" b="1" dirty="0">
                <a:latin typeface="Gill Sans MT" panose="020B0502020104020203" pitchFamily="34" charset="0"/>
              </a:rPr>
              <a:t>Organized in 4 steps :</a:t>
            </a:r>
            <a:r>
              <a:rPr lang="en-US" sz="2200" dirty="0">
                <a:latin typeface="Gill Sans MT" panose="020B0502020104020203" pitchFamily="34" charset="0"/>
              </a:rPr>
              <a:t> 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Understand the domain; identify the “experts”, exploratory interviews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Define the questions for the 1</a:t>
            </a:r>
            <a:r>
              <a:rPr lang="en-US" sz="2200" baseline="30000" dirty="0">
                <a:latin typeface="Gill Sans MT" panose="020B0502020104020203" pitchFamily="34" charset="0"/>
              </a:rPr>
              <a:t>st</a:t>
            </a:r>
            <a:r>
              <a:rPr lang="en-US" sz="2200" dirty="0">
                <a:latin typeface="Gill Sans MT" panose="020B0502020104020203" pitchFamily="34" charset="0"/>
              </a:rPr>
              <a:t> round and leave room for surprises.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Gill Sans MT" panose="020B0502020104020203" pitchFamily="34" charset="0"/>
              </a:rPr>
              <a:t>The Feedback loop : </a:t>
            </a:r>
            <a:r>
              <a:rPr lang="en-US" sz="2200" dirty="0">
                <a:latin typeface="Gill Sans MT" panose="020B0502020104020203" pitchFamily="34" charset="0"/>
              </a:rPr>
              <a:t>Feedback of the information gathered to the participants with the 2d round of questions (</a:t>
            </a:r>
            <a:r>
              <a:rPr lang="en-US" sz="2200" i="1" dirty="0">
                <a:latin typeface="Gill Sans MT" panose="020B0502020104020203" pitchFamily="34" charset="0"/>
              </a:rPr>
              <a:t>controlled feedback process</a:t>
            </a:r>
            <a:r>
              <a:rPr lang="en-US" sz="2200" dirty="0">
                <a:latin typeface="Gill Sans MT" panose="020B0502020104020203" pitchFamily="34" charset="0"/>
              </a:rPr>
              <a:t>): participants can react, comment, adjust their position, </a:t>
            </a:r>
            <a:endParaRPr lang="fr-BE" sz="22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ill Sans MT" panose="020B0502020104020203" pitchFamily="34" charset="0"/>
              </a:rPr>
              <a:t>The final report is fed back for consideration  to respondents</a:t>
            </a:r>
            <a:endParaRPr lang="fr-BE" sz="2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88B722-F311-B94C-B5CF-54412301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403056"/>
            <a:ext cx="8229600" cy="1066800"/>
          </a:xfrm>
        </p:spPr>
        <p:txBody>
          <a:bodyPr/>
          <a:lstStyle/>
          <a:p>
            <a:pPr algn="ctr"/>
            <a:r>
              <a:rPr lang="fr-FR" sz="3000" b="1" i="1" dirty="0">
                <a:latin typeface="Gill Sans MT" panose="020B0502020104020203" pitchFamily="34" charset="0"/>
              </a:rPr>
              <a:t>Delphi Survey 2020-2021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1A55094-6276-B445-A97C-3939359C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161" y="2072444"/>
            <a:ext cx="4038600" cy="4525963"/>
          </a:xfrm>
        </p:spPr>
        <p:txBody>
          <a:bodyPr/>
          <a:lstStyle/>
          <a:p>
            <a:pPr marL="285750" indent="-285750" algn="just" eaLnBrk="1">
              <a:buFont typeface="Wingdings" pitchFamily="2" charset="2"/>
              <a:buChar char="Ø"/>
            </a:pPr>
            <a:endParaRPr lang="fr-BE" altLang="fr-FR" dirty="0">
              <a:solidFill>
                <a:schemeClr val="tx1"/>
              </a:solidFill>
            </a:endParaRPr>
          </a:p>
          <a:p>
            <a:pPr marL="0" indent="0" algn="just" eaLnBrk="1">
              <a:buNone/>
            </a:pPr>
            <a:endParaRPr lang="fr-BE" altLang="fr-FR" dirty="0">
              <a:solidFill>
                <a:schemeClr val="tx1"/>
              </a:solidFill>
            </a:endParaRPr>
          </a:p>
          <a:p>
            <a:pPr marL="0" indent="0" algn="just" eaLnBrk="1">
              <a:buNone/>
            </a:pPr>
            <a:endParaRPr lang="fr-BE" altLang="fr-FR" dirty="0">
              <a:solidFill>
                <a:schemeClr val="tx1"/>
              </a:solidFill>
            </a:endParaRPr>
          </a:p>
          <a:p>
            <a:pPr algn="just" eaLnBrk="1"/>
            <a:r>
              <a:rPr lang="fr-BE" altLang="fr-FR" b="1" dirty="0">
                <a:solidFill>
                  <a:schemeClr val="tx1"/>
                </a:solidFill>
              </a:rPr>
              <a:t>NL</a:t>
            </a:r>
          </a:p>
          <a:p>
            <a:pPr algn="just" eaLnBrk="1"/>
            <a:endParaRPr lang="fr-BE" altLang="fr-FR" dirty="0">
              <a:solidFill>
                <a:schemeClr val="tx1"/>
              </a:solidFill>
            </a:endParaRPr>
          </a:p>
          <a:p>
            <a:pPr marL="101600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5B25EC5-BE5A-0C43-813F-1F3B7A9DC5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72444"/>
            <a:ext cx="4038600" cy="4702943"/>
          </a:xfrm>
        </p:spPr>
        <p:txBody>
          <a:bodyPr/>
          <a:lstStyle/>
          <a:p>
            <a:pPr algn="just" eaLnBrk="1"/>
            <a:endParaRPr lang="fr-BE" altLang="fr-FR" b="1" dirty="0">
              <a:solidFill>
                <a:schemeClr val="tx1"/>
              </a:solidFill>
            </a:endParaRPr>
          </a:p>
          <a:p>
            <a:pPr algn="just" eaLnBrk="1"/>
            <a:endParaRPr lang="fr-BE" altLang="fr-FR" b="1" dirty="0">
              <a:solidFill>
                <a:schemeClr val="tx1"/>
              </a:solidFill>
            </a:endParaRPr>
          </a:p>
          <a:p>
            <a:pPr algn="just" eaLnBrk="1"/>
            <a:endParaRPr lang="fr-BE" altLang="fr-FR" b="1" dirty="0">
              <a:solidFill>
                <a:schemeClr val="tx1"/>
              </a:solidFill>
            </a:endParaRPr>
          </a:p>
          <a:p>
            <a:pPr algn="just" eaLnBrk="1"/>
            <a:r>
              <a:rPr lang="fr-BE" altLang="fr-FR" b="1" dirty="0">
                <a:solidFill>
                  <a:schemeClr val="tx1"/>
                </a:solidFill>
              </a:rPr>
              <a:t>FR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03911C8-DEC8-2748-9610-54D3215A87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7</a:t>
            </a:fld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8331D6C-22DA-7845-9B9D-5E71C2C7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" y="3429001"/>
            <a:ext cx="4483234" cy="25468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F5EB699-752C-DC45-AC0A-0DD29F37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61" y="3494222"/>
            <a:ext cx="4784038" cy="2394947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74602" y="1289274"/>
            <a:ext cx="8795197" cy="161297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Gill Sans MT" panose="020B0502020104020203" pitchFamily="34" charset="0"/>
              </a:rPr>
              <a:t>The survey was sent to operators in the judiciary system, police, social intervention, administration. The experts invited had been identified as “in charge “ of questions of violence against women. </a:t>
            </a:r>
          </a:p>
          <a:p>
            <a:r>
              <a:rPr lang="en-US" sz="2200" dirty="0">
                <a:latin typeface="Gill Sans MT" panose="020B0502020104020203" pitchFamily="34" charset="0"/>
              </a:rPr>
              <a:t>219 actives </a:t>
            </a:r>
            <a:r>
              <a:rPr lang="en-US" sz="2200" dirty="0" err="1">
                <a:latin typeface="Gill Sans MT" panose="020B0502020104020203" pitchFamily="34" charset="0"/>
              </a:rPr>
              <a:t>respondants</a:t>
            </a:r>
            <a:r>
              <a:rPr lang="en-US" sz="2200" dirty="0">
                <a:latin typeface="Gill Sans MT" panose="020B0502020104020203" pitchFamily="34" charset="0"/>
              </a:rPr>
              <a:t> answered the questions from different sectors </a:t>
            </a:r>
          </a:p>
          <a:p>
            <a:endParaRPr lang="en-US" sz="2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8</a:t>
            </a:fld>
            <a:endParaRPr lang="nl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1539" y="2015596"/>
            <a:ext cx="8795197" cy="41533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Gill Sans MT" panose="020B0502020104020203" pitchFamily="34" charset="0"/>
              </a:rPr>
              <a:t>Historically the issue is closely linked to feminist NGO’s. </a:t>
            </a:r>
          </a:p>
          <a:p>
            <a:r>
              <a:rPr lang="en-US" sz="2200" dirty="0">
                <a:latin typeface="Gill Sans MT" panose="020B0502020104020203" pitchFamily="34" charset="0"/>
              </a:rPr>
              <a:t>1989 : possibility of “rapes” between partners in the penal code. </a:t>
            </a:r>
          </a:p>
          <a:p>
            <a:r>
              <a:rPr lang="en-US" sz="2200" dirty="0">
                <a:latin typeface="Gill Sans MT" panose="020B0502020104020203" pitchFamily="34" charset="0"/>
              </a:rPr>
              <a:t>2001 : the issue is in the federal plan about addressing violence </a:t>
            </a:r>
          </a:p>
          <a:p>
            <a:endParaRPr lang="en-US" sz="2200" b="1" dirty="0">
              <a:latin typeface="Gill Sans MT" panose="020B0502020104020203" pitchFamily="34" charset="0"/>
            </a:endParaRPr>
          </a:p>
          <a:p>
            <a:r>
              <a:rPr lang="en-US" sz="2200" b="1" dirty="0">
                <a:latin typeface="Gill Sans MT" panose="020B0502020104020203" pitchFamily="34" charset="0"/>
              </a:rPr>
              <a:t>A key moment is 2006 : a policy discourse on “Tolerance 0” at the level of the police and justice   </a:t>
            </a:r>
          </a:p>
          <a:p>
            <a:pPr marL="342900" indent="-342900">
              <a:buFontTx/>
              <a:buChar char="-"/>
            </a:pPr>
            <a:r>
              <a:rPr lang="fr-BE" sz="2200" dirty="0">
                <a:latin typeface="Gill Sans MT" panose="020B0502020104020203" pitchFamily="34" charset="0"/>
              </a:rPr>
              <a:t>How to </a:t>
            </a:r>
            <a:r>
              <a:rPr lang="fr-BE" sz="2200" dirty="0" err="1">
                <a:latin typeface="Gill Sans MT" panose="020B0502020104020203" pitchFamily="34" charset="0"/>
              </a:rPr>
              <a:t>define</a:t>
            </a:r>
            <a:r>
              <a:rPr lang="fr-BE" sz="2200" dirty="0">
                <a:latin typeface="Gill Sans MT" panose="020B0502020104020203" pitchFamily="34" charset="0"/>
              </a:rPr>
              <a:t>, </a:t>
            </a:r>
            <a:r>
              <a:rPr lang="fr-BE" sz="2200" dirty="0" err="1">
                <a:latin typeface="Gill Sans MT" panose="020B0502020104020203" pitchFamily="34" charset="0"/>
              </a:rPr>
              <a:t>identify</a:t>
            </a:r>
            <a:r>
              <a:rPr lang="fr-BE" sz="2200" dirty="0">
                <a:latin typeface="Gill Sans MT" panose="020B0502020104020203" pitchFamily="34" charset="0"/>
              </a:rPr>
              <a:t> and </a:t>
            </a:r>
            <a:r>
              <a:rPr lang="fr-BE" sz="2200" dirty="0" err="1">
                <a:latin typeface="Gill Sans MT" panose="020B0502020104020203" pitchFamily="34" charset="0"/>
              </a:rPr>
              <a:t>address</a:t>
            </a:r>
            <a:r>
              <a:rPr lang="fr-BE" sz="2200" dirty="0">
                <a:latin typeface="Gill Sans MT" panose="020B0502020104020203" pitchFamily="34" charset="0"/>
              </a:rPr>
              <a:t> IPV?  </a:t>
            </a:r>
          </a:p>
          <a:p>
            <a:pPr marL="342900" indent="-342900">
              <a:buFontTx/>
              <a:buChar char="-"/>
            </a:pPr>
            <a:r>
              <a:rPr lang="fr-BE" sz="2200" dirty="0" err="1">
                <a:latin typeface="Gill Sans MT" panose="020B0502020104020203" pitchFamily="34" charset="0"/>
              </a:rPr>
              <a:t>Increase</a:t>
            </a:r>
            <a:r>
              <a:rPr lang="fr-BE" sz="2200" dirty="0">
                <a:latin typeface="Gill Sans MT" panose="020B0502020104020203" pitchFamily="34" charset="0"/>
              </a:rPr>
              <a:t> </a:t>
            </a:r>
            <a:r>
              <a:rPr lang="fr-BE" sz="2200" dirty="0" err="1">
                <a:latin typeface="Gill Sans MT" panose="020B0502020104020203" pitchFamily="34" charset="0"/>
              </a:rPr>
              <a:t>intersectorial</a:t>
            </a:r>
            <a:r>
              <a:rPr lang="fr-BE" sz="2200" dirty="0">
                <a:latin typeface="Gill Sans MT" panose="020B0502020104020203" pitchFamily="34" charset="0"/>
              </a:rPr>
              <a:t> collaboration on the issue</a:t>
            </a:r>
          </a:p>
          <a:p>
            <a:pPr marL="342900" indent="-342900">
              <a:buFontTx/>
              <a:buChar char="-"/>
            </a:pPr>
            <a:r>
              <a:rPr lang="fr-BE" sz="2200" dirty="0">
                <a:latin typeface="Gill Sans MT" panose="020B0502020104020203" pitchFamily="34" charset="0"/>
              </a:rPr>
              <a:t>The police must </a:t>
            </a:r>
            <a:r>
              <a:rPr lang="fr-BE" sz="2200" dirty="0" err="1">
                <a:latin typeface="Gill Sans MT" panose="020B0502020104020203" pitchFamily="34" charset="0"/>
              </a:rPr>
              <a:t>send</a:t>
            </a:r>
            <a:r>
              <a:rPr lang="fr-BE" sz="2200" dirty="0">
                <a:latin typeface="Gill Sans MT" panose="020B0502020104020203" pitchFamily="34" charset="0"/>
              </a:rPr>
              <a:t> all </a:t>
            </a:r>
            <a:r>
              <a:rPr lang="fr-BE" sz="2200" dirty="0" err="1">
                <a:latin typeface="Gill Sans MT" panose="020B0502020104020203" pitchFamily="34" charset="0"/>
              </a:rPr>
              <a:t>plainstif</a:t>
            </a:r>
            <a:r>
              <a:rPr lang="fr-BE" sz="2200" dirty="0">
                <a:latin typeface="Gill Sans MT" panose="020B0502020104020203" pitchFamily="34" charset="0"/>
              </a:rPr>
              <a:t> to the </a:t>
            </a:r>
            <a:r>
              <a:rPr lang="fr-BE" sz="2200" dirty="0" err="1">
                <a:latin typeface="Gill Sans MT" panose="020B0502020104020203" pitchFamily="34" charset="0"/>
              </a:rPr>
              <a:t>prosecutor</a:t>
            </a:r>
            <a:r>
              <a:rPr lang="fr-BE" sz="2200" dirty="0">
                <a:latin typeface="Gill Sans MT" panose="020B0502020104020203" pitchFamily="34" charset="0"/>
              </a:rPr>
              <a:t> and </a:t>
            </a:r>
            <a:r>
              <a:rPr lang="fr-BE" sz="2200" dirty="0" err="1">
                <a:latin typeface="Gill Sans MT" panose="020B0502020104020203" pitchFamily="34" charset="0"/>
              </a:rPr>
              <a:t>always</a:t>
            </a:r>
            <a:r>
              <a:rPr lang="fr-BE" sz="2200" dirty="0">
                <a:latin typeface="Gill Sans MT" panose="020B0502020104020203" pitchFamily="34" charset="0"/>
              </a:rPr>
              <a:t> </a:t>
            </a:r>
            <a:r>
              <a:rPr lang="fr-BE" sz="2200" dirty="0" err="1">
                <a:latin typeface="Gill Sans MT" panose="020B0502020104020203" pitchFamily="34" charset="0"/>
              </a:rPr>
              <a:t>ensure</a:t>
            </a:r>
            <a:r>
              <a:rPr lang="fr-BE" sz="2200" dirty="0">
                <a:latin typeface="Gill Sans MT" panose="020B0502020104020203" pitchFamily="34" charset="0"/>
              </a:rPr>
              <a:t> a </a:t>
            </a:r>
            <a:r>
              <a:rPr lang="fr-BE" sz="2200" dirty="0" err="1">
                <a:latin typeface="Gill Sans MT" panose="020B0502020104020203" pitchFamily="34" charset="0"/>
              </a:rPr>
              <a:t>follow</a:t>
            </a:r>
            <a:r>
              <a:rPr lang="fr-BE" sz="2200" dirty="0">
                <a:latin typeface="Gill Sans MT" panose="020B0502020104020203" pitchFamily="34" charset="0"/>
              </a:rPr>
              <a:t> up. </a:t>
            </a:r>
          </a:p>
          <a:p>
            <a:pPr marL="342900" indent="-342900">
              <a:buFontTx/>
              <a:buChar char="-"/>
            </a:pPr>
            <a:endParaRPr lang="fr-BE" sz="2200" dirty="0">
              <a:latin typeface="Gill Sans MT" panose="020B0502020104020203" pitchFamily="34" charset="0"/>
            </a:endParaRPr>
          </a:p>
          <a:p>
            <a:r>
              <a:rPr lang="en-US" sz="2200" b="1" dirty="0">
                <a:latin typeface="Gill Sans MT" panose="020B0502020104020203" pitchFamily="34" charset="0"/>
              </a:rPr>
              <a:t>A key moment is </a:t>
            </a:r>
            <a:r>
              <a:rPr lang="en-US" sz="2200" b="1" dirty="0" smtClean="0">
                <a:latin typeface="Gill Sans MT" panose="020B0502020104020203" pitchFamily="34" charset="0"/>
              </a:rPr>
              <a:t>the pilot of “Family Justice Centers” in Flanders</a:t>
            </a:r>
            <a:endParaRPr lang="fr-BE" sz="2200" dirty="0">
              <a:latin typeface="Gill Sans MT" panose="020B0502020104020203" pitchFamily="34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 txBox="1">
            <a:spLocks/>
          </p:cNvSpPr>
          <p:nvPr/>
        </p:nvSpPr>
        <p:spPr>
          <a:xfrm>
            <a:off x="0" y="656890"/>
            <a:ext cx="8936736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000" b="1" i="1" dirty="0" err="1">
                <a:latin typeface="Gill Sans MT" panose="020B0502020104020203" pitchFamily="34" charset="0"/>
              </a:rPr>
              <a:t>Framing</a:t>
            </a:r>
            <a:r>
              <a:rPr lang="fr-FR" sz="3000" b="1" i="1" dirty="0">
                <a:latin typeface="Gill Sans MT" panose="020B0502020104020203" pitchFamily="34" charset="0"/>
              </a:rPr>
              <a:t> the issue of IPV : at </a:t>
            </a:r>
            <a:r>
              <a:rPr lang="fr-FR" sz="3000" b="1" i="1" dirty="0" err="1">
                <a:latin typeface="Gill Sans MT" panose="020B0502020104020203" pitchFamily="34" charset="0"/>
              </a:rPr>
              <a:t>federal</a:t>
            </a:r>
            <a:r>
              <a:rPr lang="fr-FR" sz="3000" b="1" i="1" dirty="0">
                <a:latin typeface="Gill Sans MT" panose="020B0502020104020203" pitchFamily="34" charset="0"/>
              </a:rPr>
              <a:t> </a:t>
            </a:r>
            <a:r>
              <a:rPr lang="fr-FR" sz="3000" b="1" i="1" dirty="0" err="1">
                <a:latin typeface="Gill Sans MT" panose="020B0502020104020203" pitchFamily="34" charset="0"/>
              </a:rPr>
              <a:t>level</a:t>
            </a:r>
            <a:r>
              <a:rPr lang="fr-FR" sz="3000" b="1" i="1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EA3AFD-8428-FF41-B5F6-525D5D6E7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9</a:t>
            </a:fld>
            <a:endParaRPr lang="nl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1539" y="2015596"/>
            <a:ext cx="8795197" cy="41533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How to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ensure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b="1" dirty="0">
                <a:solidFill>
                  <a:schemeClr val="tx1"/>
                </a:solidFill>
                <a:latin typeface="Gill Sans MT" panose="020B0502020104020203" pitchFamily="34" charset="0"/>
              </a:rPr>
              <a:t>coordination &amp; collaboration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actors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on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field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Police – Justice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Services and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NGO’s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psycho-médico-social</a:t>
            </a:r>
            <a:r>
              <a:rPr lang="fr-BE" sz="2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Gill Sans MT" panose="020B0502020104020203" pitchFamily="34" charset="0"/>
              </a:rPr>
              <a:t>sector</a:t>
            </a:r>
            <a:endParaRPr lang="fr-BE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fr-BE" sz="2000" dirty="0">
              <a:latin typeface="Gill Sans MT" panose="020B0502020104020203" pitchFamily="34" charset="0"/>
            </a:endParaRPr>
          </a:p>
          <a:p>
            <a:endParaRPr lang="fr-BE" sz="2000" dirty="0">
              <a:latin typeface="Gill Sans MT" panose="020B0502020104020203" pitchFamily="34" charset="0"/>
            </a:endParaRPr>
          </a:p>
          <a:p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fr-BE" sz="2000" dirty="0" err="1">
                <a:latin typeface="Gill Sans MT" panose="020B0502020104020203" pitchFamily="34" charset="0"/>
              </a:rPr>
              <a:t>Flanders</a:t>
            </a:r>
            <a:r>
              <a:rPr lang="fr-BE" sz="2000" dirty="0">
                <a:latin typeface="Gill Sans MT" panose="020B0502020104020203" pitchFamily="34" charset="0"/>
              </a:rPr>
              <a:t>  : </a:t>
            </a:r>
            <a:r>
              <a:rPr lang="fr-BE" sz="2000" dirty="0" err="1">
                <a:latin typeface="Gill Sans MT" panose="020B0502020104020203" pitchFamily="34" charset="0"/>
              </a:rPr>
              <a:t>less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latin typeface="Gill Sans MT" panose="020B0502020104020203" pitchFamily="34" charset="0"/>
              </a:rPr>
              <a:t>independant</a:t>
            </a:r>
            <a:r>
              <a:rPr lang="fr-BE" sz="2000" dirty="0">
                <a:latin typeface="Gill Sans MT" panose="020B0502020104020203" pitchFamily="34" charset="0"/>
              </a:rPr>
              <a:t> organisations in the social </a:t>
            </a:r>
            <a:r>
              <a:rPr lang="fr-BE" sz="2000" dirty="0" err="1">
                <a:latin typeface="Gill Sans MT" panose="020B0502020104020203" pitchFamily="34" charset="0"/>
              </a:rPr>
              <a:t>sectors</a:t>
            </a:r>
            <a:r>
              <a:rPr lang="fr-BE" sz="2000" dirty="0">
                <a:latin typeface="Gill Sans MT" panose="020B0502020104020203" pitchFamily="34" charset="0"/>
              </a:rPr>
              <a:t> (CAW) </a:t>
            </a:r>
          </a:p>
          <a:p>
            <a:r>
              <a:rPr lang="fr-BE" sz="2000" dirty="0" err="1">
                <a:latin typeface="Gill Sans MT" panose="020B0502020104020203" pitchFamily="34" charset="0"/>
              </a:rPr>
              <a:t>Two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latin typeface="Gill Sans MT" panose="020B0502020104020203" pitchFamily="34" charset="0"/>
              </a:rPr>
              <a:t>experiences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r>
              <a:rPr lang="fr-BE" sz="2000" dirty="0" err="1">
                <a:latin typeface="Gill Sans MT" panose="020B0502020104020203" pitchFamily="34" charset="0"/>
              </a:rPr>
              <a:t>with</a:t>
            </a:r>
            <a:r>
              <a:rPr lang="fr-BE" sz="2000" dirty="0">
                <a:latin typeface="Gill Sans MT" panose="020B0502020104020203" pitchFamily="34" charset="0"/>
              </a:rPr>
              <a:t>  « </a:t>
            </a:r>
            <a:r>
              <a:rPr lang="fr-BE" sz="2000" dirty="0" err="1">
                <a:latin typeface="Gill Sans MT" panose="020B0502020104020203" pitchFamily="34" charset="0"/>
              </a:rPr>
              <a:t>family</a:t>
            </a:r>
            <a:r>
              <a:rPr lang="fr-BE" sz="2000" dirty="0">
                <a:latin typeface="Gill Sans MT" panose="020B0502020104020203" pitchFamily="34" charset="0"/>
              </a:rPr>
              <a:t> justice </a:t>
            </a:r>
            <a:r>
              <a:rPr lang="fr-BE" sz="2000" dirty="0" err="1">
                <a:latin typeface="Gill Sans MT" panose="020B0502020104020203" pitchFamily="34" charset="0"/>
              </a:rPr>
              <a:t>centers</a:t>
            </a:r>
            <a:r>
              <a:rPr lang="fr-BE" sz="2000" dirty="0">
                <a:latin typeface="Gill Sans MT" panose="020B0502020104020203" pitchFamily="34" charset="0"/>
              </a:rPr>
              <a:t> » 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organising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cooperation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at the initiative of the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prosecutor</a:t>
            </a:r>
            <a:endParaRPr lang="fr-BE" sz="20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endParaRPr lang="fr-BE" sz="2000" dirty="0">
              <a:latin typeface="Gill Sans MT" panose="020B0502020104020203" pitchFamily="34" charset="0"/>
            </a:endParaRPr>
          </a:p>
          <a:p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 In Wallonia :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there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are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many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organisations :</a:t>
            </a:r>
          </a:p>
          <a:p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Feminist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associations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moblising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femimnist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frame</a:t>
            </a:r>
          </a:p>
          <a:p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Other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associations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speaking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of « 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partners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violence » (to </a:t>
            </a:r>
            <a:r>
              <a:rPr lang="fr-BE" sz="2000" dirty="0" err="1">
                <a:latin typeface="Gill Sans MT" panose="020B0502020104020203" pitchFamily="34" charset="0"/>
                <a:sym typeface="Wingdings" panose="05000000000000000000" pitchFamily="2" charset="2"/>
              </a:rPr>
              <a:t>cover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 more situations)</a:t>
            </a:r>
            <a:endParaRPr lang="fr-BE" sz="2000" dirty="0">
              <a:latin typeface="Gill Sans MT" panose="020B0502020104020203" pitchFamily="34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xmlns="" id="{3E466F49-099C-F246-A750-BF1441004164}"/>
              </a:ext>
            </a:extLst>
          </p:cNvPr>
          <p:cNvSpPr txBox="1">
            <a:spLocks/>
          </p:cNvSpPr>
          <p:nvPr/>
        </p:nvSpPr>
        <p:spPr>
          <a:xfrm>
            <a:off x="0" y="656890"/>
            <a:ext cx="8936736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000" b="1" i="1" dirty="0" err="1">
                <a:latin typeface="Gill Sans MT" panose="020B0502020104020203" pitchFamily="34" charset="0"/>
              </a:rPr>
              <a:t>Ensuring</a:t>
            </a:r>
            <a:r>
              <a:rPr lang="fr-FR" sz="3000" b="1" i="1" dirty="0">
                <a:latin typeface="Gill Sans MT" panose="020B0502020104020203" pitchFamily="34" charset="0"/>
              </a:rPr>
              <a:t> multi-frames </a:t>
            </a:r>
            <a:r>
              <a:rPr lang="fr-FR" sz="3000" b="1" i="1" dirty="0" err="1">
                <a:latin typeface="Gill Sans MT" panose="020B0502020104020203" pitchFamily="34" charset="0"/>
              </a:rPr>
              <a:t>with</a:t>
            </a:r>
            <a:r>
              <a:rPr lang="fr-FR" sz="3000" b="1" i="1" dirty="0">
                <a:latin typeface="Gill Sans MT" panose="020B0502020104020203" pitchFamily="34" charset="0"/>
              </a:rPr>
              <a:t> IPV :</a:t>
            </a:r>
          </a:p>
        </p:txBody>
      </p:sp>
    </p:spTree>
    <p:extLst>
      <p:ext uri="{BB962C8B-B14F-4D97-AF65-F5344CB8AC3E}">
        <p14:creationId xmlns:p14="http://schemas.microsoft.com/office/powerpoint/2010/main" val="21197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1100</Words>
  <Application>Microsoft Office PowerPoint</Application>
  <PresentationFormat>Affichage à l'écran (4:3)</PresentationFormat>
  <Paragraphs>182</Paragraphs>
  <Slides>14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Century Gothic</vt:lpstr>
      <vt:lpstr>Arial</vt:lpstr>
      <vt:lpstr>Georgia</vt:lpstr>
      <vt:lpstr>Trebuchet MS</vt:lpstr>
      <vt:lpstr>Gill Sans MT</vt:lpstr>
      <vt:lpstr>Wingdings</vt:lpstr>
      <vt:lpstr>Bell MT</vt:lpstr>
      <vt:lpstr>新細明體</vt:lpstr>
      <vt:lpstr>Calibri</vt:lpstr>
      <vt:lpstr>Noto Sans Symbols</vt:lpstr>
      <vt:lpstr>Urban</vt:lpstr>
      <vt:lpstr>Intimate Partner Violence: impact, processes, evolution and related public policies in Belgium</vt:lpstr>
      <vt:lpstr>Main steps :</vt:lpstr>
      <vt:lpstr>The instruments of public policy  (Governing by instruments, Lascoumes &amp; LeGales, 2007) </vt:lpstr>
      <vt:lpstr>Analysis of instruments of public policy  as dynamic translation process: </vt:lpstr>
      <vt:lpstr>Policy instrument: an example   </vt:lpstr>
      <vt:lpstr>Delphi survey : Collecting data on problematisation dynamics and actors’ mobilisation</vt:lpstr>
      <vt:lpstr>Delphi Survey 2020-2021</vt:lpstr>
      <vt:lpstr>Présentation PowerPoint</vt:lpstr>
      <vt:lpstr>Présentation PowerPoint</vt:lpstr>
      <vt:lpstr>Flanders and Wallonia : 2 social configurations</vt:lpstr>
      <vt:lpstr>Présentation PowerPoint</vt:lpstr>
      <vt:lpstr>Présentation PowerPoint</vt:lpstr>
      <vt:lpstr>Thank you for your attention!  Aline.Thiry@uliege.be</vt:lpstr>
      <vt:lpstr>One country, Two systems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Intimate Partner Violence: impact, processes, evolution and related public policies in Belgium</dc:title>
  <dc:creator>Vanneste Charlotte</dc:creator>
  <cp:lastModifiedBy>PR1</cp:lastModifiedBy>
  <cp:revision>276</cp:revision>
  <cp:lastPrinted>2018-11-12T14:38:51Z</cp:lastPrinted>
  <dcterms:modified xsi:type="dcterms:W3CDTF">2021-09-08T11:18:51Z</dcterms:modified>
</cp:coreProperties>
</file>