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71" r:id="rId3"/>
    <p:sldId id="262" r:id="rId4"/>
    <p:sldId id="257" r:id="rId5"/>
    <p:sldId id="273" r:id="rId6"/>
    <p:sldId id="261" r:id="rId7"/>
    <p:sldId id="258" r:id="rId8"/>
    <p:sldId id="259" r:id="rId9"/>
    <p:sldId id="284" r:id="rId10"/>
    <p:sldId id="291" r:id="rId11"/>
    <p:sldId id="260" r:id="rId12"/>
    <p:sldId id="264" r:id="rId13"/>
    <p:sldId id="283" r:id="rId14"/>
    <p:sldId id="290" r:id="rId15"/>
    <p:sldId id="285" r:id="rId16"/>
    <p:sldId id="278" r:id="rId17"/>
    <p:sldId id="280" r:id="rId18"/>
    <p:sldId id="275" r:id="rId19"/>
    <p:sldId id="292" r:id="rId20"/>
    <p:sldId id="265" r:id="rId21"/>
    <p:sldId id="266" r:id="rId22"/>
    <p:sldId id="281" r:id="rId23"/>
    <p:sldId id="282" r:id="rId24"/>
    <p:sldId id="286" r:id="rId25"/>
    <p:sldId id="287" r:id="rId26"/>
    <p:sldId id="288" r:id="rId27"/>
    <p:sldId id="267" r:id="rId28"/>
    <p:sldId id="268" r:id="rId29"/>
    <p:sldId id="269" r:id="rId30"/>
    <p:sldId id="270" r:id="rId31"/>
    <p:sldId id="289" r:id="rId32"/>
    <p:sldId id="272" r:id="rId3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6E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47F2CD-2CFC-4A61-9633-FE954B0D319E}" v="258" dt="2025-10-14T13:45:28.7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34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uard Solenn" userId="348dd7d0-bc5b-4387-9b1b-112d2ce2637e" providerId="ADAL" clId="{33CD6DA6-626F-4F46-9075-0D0B1E8D9329}"/>
    <pc:docChg chg="custSel modSld">
      <pc:chgData name="Houard Solenn" userId="348dd7d0-bc5b-4387-9b1b-112d2ce2637e" providerId="ADAL" clId="{33CD6DA6-626F-4F46-9075-0D0B1E8D9329}" dt="2025-10-15T06:18:42.895" v="262" actId="20577"/>
      <pc:docMkLst>
        <pc:docMk/>
      </pc:docMkLst>
      <pc:sldChg chg="modSp mod">
        <pc:chgData name="Houard Solenn" userId="348dd7d0-bc5b-4387-9b1b-112d2ce2637e" providerId="ADAL" clId="{33CD6DA6-626F-4F46-9075-0D0B1E8D9329}" dt="2025-10-14T13:45:28.723" v="257" actId="20577"/>
        <pc:sldMkLst>
          <pc:docMk/>
          <pc:sldMk cId="2323420348" sldId="280"/>
        </pc:sldMkLst>
        <pc:spChg chg="mod">
          <ac:chgData name="Houard Solenn" userId="348dd7d0-bc5b-4387-9b1b-112d2ce2637e" providerId="ADAL" clId="{33CD6DA6-626F-4F46-9075-0D0B1E8D9329}" dt="2025-10-14T13:45:28.723" v="257" actId="20577"/>
          <ac:spMkLst>
            <pc:docMk/>
            <pc:sldMk cId="2323420348" sldId="280"/>
            <ac:spMk id="3" creationId="{F1D3DDFA-1C4D-0D81-B44E-62A3ABBB37ED}"/>
          </ac:spMkLst>
        </pc:spChg>
      </pc:sldChg>
      <pc:sldChg chg="addSp modSp mod">
        <pc:chgData name="Houard Solenn" userId="348dd7d0-bc5b-4387-9b1b-112d2ce2637e" providerId="ADAL" clId="{33CD6DA6-626F-4F46-9075-0D0B1E8D9329}" dt="2025-10-14T13:34:10.995" v="167" actId="14100"/>
        <pc:sldMkLst>
          <pc:docMk/>
          <pc:sldMk cId="3182249140" sldId="283"/>
        </pc:sldMkLst>
        <pc:spChg chg="mod">
          <ac:chgData name="Houard Solenn" userId="348dd7d0-bc5b-4387-9b1b-112d2ce2637e" providerId="ADAL" clId="{33CD6DA6-626F-4F46-9075-0D0B1E8D9329}" dt="2025-10-14T13:33:36.593" v="129" actId="1076"/>
          <ac:spMkLst>
            <pc:docMk/>
            <pc:sldMk cId="3182249140" sldId="283"/>
            <ac:spMk id="3" creationId="{426A0BD0-4B44-727B-15FA-B506F4065138}"/>
          </ac:spMkLst>
        </pc:spChg>
        <pc:spChg chg="add mod">
          <ac:chgData name="Houard Solenn" userId="348dd7d0-bc5b-4387-9b1b-112d2ce2637e" providerId="ADAL" clId="{33CD6DA6-626F-4F46-9075-0D0B1E8D9329}" dt="2025-10-14T13:34:10.995" v="167" actId="14100"/>
          <ac:spMkLst>
            <pc:docMk/>
            <pc:sldMk cId="3182249140" sldId="283"/>
            <ac:spMk id="4" creationId="{F65F4B8D-D483-00D2-3C55-ADE1CB93768D}"/>
          </ac:spMkLst>
        </pc:spChg>
      </pc:sldChg>
      <pc:sldChg chg="modSp mod">
        <pc:chgData name="Houard Solenn" userId="348dd7d0-bc5b-4387-9b1b-112d2ce2637e" providerId="ADAL" clId="{33CD6DA6-626F-4F46-9075-0D0B1E8D9329}" dt="2025-10-15T06:18:42.895" v="262" actId="20577"/>
        <pc:sldMkLst>
          <pc:docMk/>
          <pc:sldMk cId="1501074929" sldId="284"/>
        </pc:sldMkLst>
        <pc:spChg chg="mod">
          <ac:chgData name="Houard Solenn" userId="348dd7d0-bc5b-4387-9b1b-112d2ce2637e" providerId="ADAL" clId="{33CD6DA6-626F-4F46-9075-0D0B1E8D9329}" dt="2025-10-15T06:18:42.895" v="262" actId="20577"/>
          <ac:spMkLst>
            <pc:docMk/>
            <pc:sldMk cId="1501074929" sldId="284"/>
            <ac:spMk id="3" creationId="{CEB12CED-03AB-8E03-9745-7E458BD8EB9C}"/>
          </ac:spMkLst>
        </pc:spChg>
      </pc:sldChg>
      <pc:sldChg chg="modSp mod">
        <pc:chgData name="Houard Solenn" userId="348dd7d0-bc5b-4387-9b1b-112d2ce2637e" providerId="ADAL" clId="{33CD6DA6-626F-4F46-9075-0D0B1E8D9329}" dt="2025-10-14T13:38:56.260" v="236" actId="20577"/>
        <pc:sldMkLst>
          <pc:docMk/>
          <pc:sldMk cId="1337368109" sldId="285"/>
        </pc:sldMkLst>
        <pc:spChg chg="mod">
          <ac:chgData name="Houard Solenn" userId="348dd7d0-bc5b-4387-9b1b-112d2ce2637e" providerId="ADAL" clId="{33CD6DA6-626F-4F46-9075-0D0B1E8D9329}" dt="2025-10-14T13:38:56.260" v="236" actId="20577"/>
          <ac:spMkLst>
            <pc:docMk/>
            <pc:sldMk cId="1337368109" sldId="285"/>
            <ac:spMk id="3" creationId="{71F17F23-AFCC-3EA6-C789-A0D1A6598B5F}"/>
          </ac:spMkLst>
        </pc:spChg>
      </pc:sldChg>
      <pc:sldChg chg="modSp mod">
        <pc:chgData name="Houard Solenn" userId="348dd7d0-bc5b-4387-9b1b-112d2ce2637e" providerId="ADAL" clId="{33CD6DA6-626F-4F46-9075-0D0B1E8D9329}" dt="2025-10-14T13:29:06.924" v="60" actId="20577"/>
        <pc:sldMkLst>
          <pc:docMk/>
          <pc:sldMk cId="3111143636" sldId="291"/>
        </pc:sldMkLst>
        <pc:spChg chg="mod">
          <ac:chgData name="Houard Solenn" userId="348dd7d0-bc5b-4387-9b1b-112d2ce2637e" providerId="ADAL" clId="{33CD6DA6-626F-4F46-9075-0D0B1E8D9329}" dt="2025-10-14T13:29:06.924" v="60" actId="20577"/>
          <ac:spMkLst>
            <pc:docMk/>
            <pc:sldMk cId="3111143636" sldId="291"/>
            <ac:spMk id="3" creationId="{C90FB985-1907-C66A-2051-6FCB168A0C95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CE786A-76CF-49D6-A9A1-3B26E9814A92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17CA384D-9A92-4F05-9566-4F96EBCCFB70}">
      <dgm:prSet/>
      <dgm:spPr/>
      <dgm:t>
        <a:bodyPr/>
        <a:lstStyle/>
        <a:p>
          <a:pPr>
            <a:defRPr cap="all"/>
          </a:pPr>
          <a:r>
            <a:rPr lang="fr-FR"/>
            <a:t>Une fois que vous avez sélectionné vos textes et fait des fiches de lecture, vous allez analyser vos sources</a:t>
          </a:r>
          <a:endParaRPr lang="en-US"/>
        </a:p>
      </dgm:t>
    </dgm:pt>
    <dgm:pt modelId="{18F0440E-03CE-4633-B30B-DCF26F78C9F3}" type="parTrans" cxnId="{B5D72CA2-E03A-4395-B671-FBBCC81A1A96}">
      <dgm:prSet/>
      <dgm:spPr/>
      <dgm:t>
        <a:bodyPr/>
        <a:lstStyle/>
        <a:p>
          <a:endParaRPr lang="en-US"/>
        </a:p>
      </dgm:t>
    </dgm:pt>
    <dgm:pt modelId="{A32911CF-993A-4645-AB7F-3140ADDBC474}" type="sibTrans" cxnId="{B5D72CA2-E03A-4395-B671-FBBCC81A1A96}">
      <dgm:prSet/>
      <dgm:spPr/>
      <dgm:t>
        <a:bodyPr/>
        <a:lstStyle/>
        <a:p>
          <a:endParaRPr lang="en-US"/>
        </a:p>
      </dgm:t>
    </dgm:pt>
    <dgm:pt modelId="{6ED7DED1-B64B-40C7-AE68-958F7A538FAE}">
      <dgm:prSet/>
      <dgm:spPr/>
      <dgm:t>
        <a:bodyPr/>
        <a:lstStyle/>
        <a:p>
          <a:pPr>
            <a:defRPr cap="all"/>
          </a:pPr>
          <a:r>
            <a:rPr lang="fr-FR"/>
            <a:t>Pas seulement recopier des informations </a:t>
          </a:r>
          <a:endParaRPr lang="en-US"/>
        </a:p>
      </dgm:t>
    </dgm:pt>
    <dgm:pt modelId="{FC1F815D-6189-4AFD-BE96-5533198A18BF}" type="parTrans" cxnId="{200618E6-EDC0-46BA-9156-BCF08CC8D1E7}">
      <dgm:prSet/>
      <dgm:spPr/>
      <dgm:t>
        <a:bodyPr/>
        <a:lstStyle/>
        <a:p>
          <a:endParaRPr lang="en-US"/>
        </a:p>
      </dgm:t>
    </dgm:pt>
    <dgm:pt modelId="{05619F58-DA10-448A-B70C-57EF09A3EB97}" type="sibTrans" cxnId="{200618E6-EDC0-46BA-9156-BCF08CC8D1E7}">
      <dgm:prSet/>
      <dgm:spPr/>
      <dgm:t>
        <a:bodyPr/>
        <a:lstStyle/>
        <a:p>
          <a:endParaRPr lang="en-US"/>
        </a:p>
      </dgm:t>
    </dgm:pt>
    <dgm:pt modelId="{DB96741D-CA80-44F9-9D23-3280D9840BA1}" type="pres">
      <dgm:prSet presAssocID="{FFCE786A-76CF-49D6-A9A1-3B26E9814A92}" presName="root" presStyleCnt="0">
        <dgm:presLayoutVars>
          <dgm:dir/>
          <dgm:resizeHandles val="exact"/>
        </dgm:presLayoutVars>
      </dgm:prSet>
      <dgm:spPr/>
    </dgm:pt>
    <dgm:pt modelId="{ABF9820C-7F1B-4DB6-B648-F4ED2CE2C2FC}" type="pres">
      <dgm:prSet presAssocID="{17CA384D-9A92-4F05-9566-4F96EBCCFB70}" presName="compNode" presStyleCnt="0"/>
      <dgm:spPr/>
    </dgm:pt>
    <dgm:pt modelId="{6353F6BC-543D-4C39-B611-E81473238F55}" type="pres">
      <dgm:prSet presAssocID="{17CA384D-9A92-4F05-9566-4F96EBCCFB70}" presName="iconBgRect" presStyleLbl="bgShp" presStyleIdx="0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0AE48E98-DE1B-46D2-AF61-71559DBADEAE}" type="pres">
      <dgm:prSet presAssocID="{17CA384D-9A92-4F05-9566-4F96EBCCFB7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vres"/>
        </a:ext>
      </dgm:extLst>
    </dgm:pt>
    <dgm:pt modelId="{AFBF4A8C-1EB6-4B1F-A8F4-55B733EE5A04}" type="pres">
      <dgm:prSet presAssocID="{17CA384D-9A92-4F05-9566-4F96EBCCFB70}" presName="spaceRect" presStyleCnt="0"/>
      <dgm:spPr/>
    </dgm:pt>
    <dgm:pt modelId="{A42BF8B0-9CD8-44E2-93BD-9687B82C27F7}" type="pres">
      <dgm:prSet presAssocID="{17CA384D-9A92-4F05-9566-4F96EBCCFB70}" presName="textRect" presStyleLbl="revTx" presStyleIdx="0" presStyleCnt="2" custScaleX="132932" custScaleY="162316">
        <dgm:presLayoutVars>
          <dgm:chMax val="1"/>
          <dgm:chPref val="1"/>
        </dgm:presLayoutVars>
      </dgm:prSet>
      <dgm:spPr/>
    </dgm:pt>
    <dgm:pt modelId="{5EE9AB82-4DC5-4E78-A171-6BC32A8EBDD3}" type="pres">
      <dgm:prSet presAssocID="{A32911CF-993A-4645-AB7F-3140ADDBC474}" presName="sibTrans" presStyleCnt="0"/>
      <dgm:spPr/>
    </dgm:pt>
    <dgm:pt modelId="{046FDE76-DB70-407D-9772-C5FE347DB582}" type="pres">
      <dgm:prSet presAssocID="{6ED7DED1-B64B-40C7-AE68-958F7A538FAE}" presName="compNode" presStyleCnt="0"/>
      <dgm:spPr/>
    </dgm:pt>
    <dgm:pt modelId="{DBB7E90E-E0A5-438D-8ECC-104489733BCE}" type="pres">
      <dgm:prSet presAssocID="{6ED7DED1-B64B-40C7-AE68-958F7A538FAE}" presName="iconBgRect" presStyleLbl="bgShp" presStyleIdx="1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09CC5681-F952-4E39-9F42-06F9BC6399B6}" type="pres">
      <dgm:prSet presAssocID="{6ED7DED1-B64B-40C7-AE68-958F7A538FAE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 sign"/>
        </a:ext>
      </dgm:extLst>
    </dgm:pt>
    <dgm:pt modelId="{B5D6AAAD-263D-41D6-A448-7D13BE7E807A}" type="pres">
      <dgm:prSet presAssocID="{6ED7DED1-B64B-40C7-AE68-958F7A538FAE}" presName="spaceRect" presStyleCnt="0"/>
      <dgm:spPr/>
    </dgm:pt>
    <dgm:pt modelId="{1726A2C0-6C5C-46F9-B198-64035A415EE3}" type="pres">
      <dgm:prSet presAssocID="{6ED7DED1-B64B-40C7-AE68-958F7A538FAE}" presName="textRect" presStyleLbl="revTx" presStyleIdx="1" presStyleCnt="2" custScaleX="106501" custScaleY="153206">
        <dgm:presLayoutVars>
          <dgm:chMax val="1"/>
          <dgm:chPref val="1"/>
        </dgm:presLayoutVars>
      </dgm:prSet>
      <dgm:spPr/>
    </dgm:pt>
  </dgm:ptLst>
  <dgm:cxnLst>
    <dgm:cxn modelId="{0A99C685-A8B0-4FB9-AB4A-42735CCD39FF}" type="presOf" srcId="{6ED7DED1-B64B-40C7-AE68-958F7A538FAE}" destId="{1726A2C0-6C5C-46F9-B198-64035A415EE3}" srcOrd="0" destOrd="0" presId="urn:microsoft.com/office/officeart/2018/5/layout/IconLeafLabelList"/>
    <dgm:cxn modelId="{FBA00986-9AEF-429C-A0FD-85FB39F7A290}" type="presOf" srcId="{17CA384D-9A92-4F05-9566-4F96EBCCFB70}" destId="{A42BF8B0-9CD8-44E2-93BD-9687B82C27F7}" srcOrd="0" destOrd="0" presId="urn:microsoft.com/office/officeart/2018/5/layout/IconLeafLabelList"/>
    <dgm:cxn modelId="{B5D72CA2-E03A-4395-B671-FBBCC81A1A96}" srcId="{FFCE786A-76CF-49D6-A9A1-3B26E9814A92}" destId="{17CA384D-9A92-4F05-9566-4F96EBCCFB70}" srcOrd="0" destOrd="0" parTransId="{18F0440E-03CE-4633-B30B-DCF26F78C9F3}" sibTransId="{A32911CF-993A-4645-AB7F-3140ADDBC474}"/>
    <dgm:cxn modelId="{200618E6-EDC0-46BA-9156-BCF08CC8D1E7}" srcId="{FFCE786A-76CF-49D6-A9A1-3B26E9814A92}" destId="{6ED7DED1-B64B-40C7-AE68-958F7A538FAE}" srcOrd="1" destOrd="0" parTransId="{FC1F815D-6189-4AFD-BE96-5533198A18BF}" sibTransId="{05619F58-DA10-448A-B70C-57EF09A3EB97}"/>
    <dgm:cxn modelId="{EB64AEF1-ED35-4D8A-B837-A59E7135EDD1}" type="presOf" srcId="{FFCE786A-76CF-49D6-A9A1-3B26E9814A92}" destId="{DB96741D-CA80-44F9-9D23-3280D9840BA1}" srcOrd="0" destOrd="0" presId="urn:microsoft.com/office/officeart/2018/5/layout/IconLeafLabelList"/>
    <dgm:cxn modelId="{F218F511-7DC9-49E3-8D72-2C7AC4159971}" type="presParOf" srcId="{DB96741D-CA80-44F9-9D23-3280D9840BA1}" destId="{ABF9820C-7F1B-4DB6-B648-F4ED2CE2C2FC}" srcOrd="0" destOrd="0" presId="urn:microsoft.com/office/officeart/2018/5/layout/IconLeafLabelList"/>
    <dgm:cxn modelId="{E3DEC1A7-CEE8-417B-9FB4-8196C1FBB275}" type="presParOf" srcId="{ABF9820C-7F1B-4DB6-B648-F4ED2CE2C2FC}" destId="{6353F6BC-543D-4C39-B611-E81473238F55}" srcOrd="0" destOrd="0" presId="urn:microsoft.com/office/officeart/2018/5/layout/IconLeafLabelList"/>
    <dgm:cxn modelId="{B1959396-6020-49DD-8677-C66C38C2BFB1}" type="presParOf" srcId="{ABF9820C-7F1B-4DB6-B648-F4ED2CE2C2FC}" destId="{0AE48E98-DE1B-46D2-AF61-71559DBADEAE}" srcOrd="1" destOrd="0" presId="urn:microsoft.com/office/officeart/2018/5/layout/IconLeafLabelList"/>
    <dgm:cxn modelId="{36673B69-1B00-49D6-B5E9-9A21FFA82A6C}" type="presParOf" srcId="{ABF9820C-7F1B-4DB6-B648-F4ED2CE2C2FC}" destId="{AFBF4A8C-1EB6-4B1F-A8F4-55B733EE5A04}" srcOrd="2" destOrd="0" presId="urn:microsoft.com/office/officeart/2018/5/layout/IconLeafLabelList"/>
    <dgm:cxn modelId="{B36640B1-4A74-4DE4-9588-A801D30789A5}" type="presParOf" srcId="{ABF9820C-7F1B-4DB6-B648-F4ED2CE2C2FC}" destId="{A42BF8B0-9CD8-44E2-93BD-9687B82C27F7}" srcOrd="3" destOrd="0" presId="urn:microsoft.com/office/officeart/2018/5/layout/IconLeafLabelList"/>
    <dgm:cxn modelId="{771DAF71-EB2D-44F6-82E4-8A12D95EC5C9}" type="presParOf" srcId="{DB96741D-CA80-44F9-9D23-3280D9840BA1}" destId="{5EE9AB82-4DC5-4E78-A171-6BC32A8EBDD3}" srcOrd="1" destOrd="0" presId="urn:microsoft.com/office/officeart/2018/5/layout/IconLeafLabelList"/>
    <dgm:cxn modelId="{B8A71903-6EEB-48E1-A93D-14A1A4CB5EDA}" type="presParOf" srcId="{DB96741D-CA80-44F9-9D23-3280D9840BA1}" destId="{046FDE76-DB70-407D-9772-C5FE347DB582}" srcOrd="2" destOrd="0" presId="urn:microsoft.com/office/officeart/2018/5/layout/IconLeafLabelList"/>
    <dgm:cxn modelId="{EBDCF93C-63A2-4A16-B1BE-4B70323075CC}" type="presParOf" srcId="{046FDE76-DB70-407D-9772-C5FE347DB582}" destId="{DBB7E90E-E0A5-438D-8ECC-104489733BCE}" srcOrd="0" destOrd="0" presId="urn:microsoft.com/office/officeart/2018/5/layout/IconLeafLabelList"/>
    <dgm:cxn modelId="{399D4DDB-F8AB-4B6B-BA33-96A009CC2DEF}" type="presParOf" srcId="{046FDE76-DB70-407D-9772-C5FE347DB582}" destId="{09CC5681-F952-4E39-9F42-06F9BC6399B6}" srcOrd="1" destOrd="0" presId="urn:microsoft.com/office/officeart/2018/5/layout/IconLeafLabelList"/>
    <dgm:cxn modelId="{7C24B52E-F241-4E6D-80B9-2350665D5709}" type="presParOf" srcId="{046FDE76-DB70-407D-9772-C5FE347DB582}" destId="{B5D6AAAD-263D-41D6-A448-7D13BE7E807A}" srcOrd="2" destOrd="0" presId="urn:microsoft.com/office/officeart/2018/5/layout/IconLeafLabelList"/>
    <dgm:cxn modelId="{0FB9EEA5-12B8-4255-BB9D-802C8E2C0EDC}" type="presParOf" srcId="{046FDE76-DB70-407D-9772-C5FE347DB582}" destId="{1726A2C0-6C5C-46F9-B198-64035A415EE3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E06DAB-2B45-482A-96EA-1EAE07F73971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9B580AE-B84A-4ACD-8614-91A15895214A}">
      <dgm:prSet/>
      <dgm:spPr/>
      <dgm:t>
        <a:bodyPr/>
        <a:lstStyle/>
        <a:p>
          <a:r>
            <a:rPr lang="fr-BE"/>
            <a:t>Chronologique </a:t>
          </a:r>
          <a:endParaRPr lang="en-US"/>
        </a:p>
      </dgm:t>
    </dgm:pt>
    <dgm:pt modelId="{01A639D7-2FE3-416C-B0F4-94D65E05DFA1}" type="parTrans" cxnId="{974748A0-2135-4D47-8A58-55F03A0A6865}">
      <dgm:prSet/>
      <dgm:spPr/>
      <dgm:t>
        <a:bodyPr/>
        <a:lstStyle/>
        <a:p>
          <a:endParaRPr lang="en-US"/>
        </a:p>
      </dgm:t>
    </dgm:pt>
    <dgm:pt modelId="{36E8A13A-5C02-4BB7-986D-2BAA3409D841}" type="sibTrans" cxnId="{974748A0-2135-4D47-8A58-55F03A0A6865}">
      <dgm:prSet/>
      <dgm:spPr/>
      <dgm:t>
        <a:bodyPr/>
        <a:lstStyle/>
        <a:p>
          <a:endParaRPr lang="en-US"/>
        </a:p>
      </dgm:t>
    </dgm:pt>
    <dgm:pt modelId="{02CF7965-EA1C-4646-911F-E6DF6BA11BE9}">
      <dgm:prSet/>
      <dgm:spPr/>
      <dgm:t>
        <a:bodyPr/>
        <a:lstStyle/>
        <a:p>
          <a:r>
            <a:rPr lang="fr-BE"/>
            <a:t>Thématique </a:t>
          </a:r>
          <a:endParaRPr lang="en-US"/>
        </a:p>
      </dgm:t>
    </dgm:pt>
    <dgm:pt modelId="{76AE8151-7309-4487-8380-D26EE8707D39}" type="parTrans" cxnId="{D8616F5F-5022-4BF0-8913-F4B127BB0E61}">
      <dgm:prSet/>
      <dgm:spPr/>
      <dgm:t>
        <a:bodyPr/>
        <a:lstStyle/>
        <a:p>
          <a:endParaRPr lang="en-US"/>
        </a:p>
      </dgm:t>
    </dgm:pt>
    <dgm:pt modelId="{D120BCBF-F56F-40A6-890C-5C590825D1AC}" type="sibTrans" cxnId="{D8616F5F-5022-4BF0-8913-F4B127BB0E61}">
      <dgm:prSet/>
      <dgm:spPr/>
      <dgm:t>
        <a:bodyPr/>
        <a:lstStyle/>
        <a:p>
          <a:endParaRPr lang="en-US"/>
        </a:p>
      </dgm:t>
    </dgm:pt>
    <dgm:pt modelId="{F839AC15-E571-401B-981C-AF3DF145A543}">
      <dgm:prSet/>
      <dgm:spPr/>
      <dgm:t>
        <a:bodyPr/>
        <a:lstStyle/>
        <a:p>
          <a:r>
            <a:rPr lang="fr-BE"/>
            <a:t>Méthodologique</a:t>
          </a:r>
          <a:endParaRPr lang="en-US"/>
        </a:p>
      </dgm:t>
    </dgm:pt>
    <dgm:pt modelId="{A2AE12B6-C725-4967-B97C-8C113643591F}" type="parTrans" cxnId="{9A1234A6-747B-4B4C-93C4-AE6D622F800C}">
      <dgm:prSet/>
      <dgm:spPr/>
      <dgm:t>
        <a:bodyPr/>
        <a:lstStyle/>
        <a:p>
          <a:endParaRPr lang="en-US"/>
        </a:p>
      </dgm:t>
    </dgm:pt>
    <dgm:pt modelId="{AFEA4718-FA9D-42A6-AC1C-41DB4F593170}" type="sibTrans" cxnId="{9A1234A6-747B-4B4C-93C4-AE6D622F800C}">
      <dgm:prSet/>
      <dgm:spPr/>
      <dgm:t>
        <a:bodyPr/>
        <a:lstStyle/>
        <a:p>
          <a:endParaRPr lang="en-US"/>
        </a:p>
      </dgm:t>
    </dgm:pt>
    <dgm:pt modelId="{AE26BBEF-B1D9-4FAC-AFA8-53929BBA2791}">
      <dgm:prSet/>
      <dgm:spPr/>
      <dgm:t>
        <a:bodyPr/>
        <a:lstStyle/>
        <a:p>
          <a:r>
            <a:rPr lang="fr-BE"/>
            <a:t>Intégrative : identifie modèles, relations et liens entre études. </a:t>
          </a:r>
          <a:endParaRPr lang="en-US"/>
        </a:p>
      </dgm:t>
    </dgm:pt>
    <dgm:pt modelId="{7C35621E-8827-4B1D-8915-FFEBCBEDFE91}" type="parTrans" cxnId="{8FB71FC1-5374-4CD5-952D-5AEEE2648021}">
      <dgm:prSet/>
      <dgm:spPr/>
      <dgm:t>
        <a:bodyPr/>
        <a:lstStyle/>
        <a:p>
          <a:endParaRPr lang="en-US"/>
        </a:p>
      </dgm:t>
    </dgm:pt>
    <dgm:pt modelId="{DF9F9CE5-DBF3-4ED7-8525-27FC12883F9B}" type="sibTrans" cxnId="{8FB71FC1-5374-4CD5-952D-5AEEE2648021}">
      <dgm:prSet/>
      <dgm:spPr/>
      <dgm:t>
        <a:bodyPr/>
        <a:lstStyle/>
        <a:p>
          <a:endParaRPr lang="en-US"/>
        </a:p>
      </dgm:t>
    </dgm:pt>
    <dgm:pt modelId="{B1A3E458-A4BB-41B4-A44C-8C7F8FA73512}">
      <dgm:prSet/>
      <dgm:spPr/>
      <dgm:t>
        <a:bodyPr/>
        <a:lstStyle/>
        <a:p>
          <a:r>
            <a:rPr lang="fr-BE"/>
            <a:t>Systématique (critères de recherche prédéfinie)</a:t>
          </a:r>
          <a:endParaRPr lang="en-US"/>
        </a:p>
      </dgm:t>
    </dgm:pt>
    <dgm:pt modelId="{2E84B81F-A5A8-4FF9-8C69-9A18D9DA2941}" type="parTrans" cxnId="{CA44593E-F376-491F-9CA1-6985C2BE19E9}">
      <dgm:prSet/>
      <dgm:spPr/>
      <dgm:t>
        <a:bodyPr/>
        <a:lstStyle/>
        <a:p>
          <a:endParaRPr lang="en-US"/>
        </a:p>
      </dgm:t>
    </dgm:pt>
    <dgm:pt modelId="{3D0B7AB2-BFD9-4F2A-BD4D-B855E6238C9F}" type="sibTrans" cxnId="{CA44593E-F376-491F-9CA1-6985C2BE19E9}">
      <dgm:prSet/>
      <dgm:spPr/>
      <dgm:t>
        <a:bodyPr/>
        <a:lstStyle/>
        <a:p>
          <a:endParaRPr lang="en-US"/>
        </a:p>
      </dgm:t>
    </dgm:pt>
    <dgm:pt modelId="{44566700-6BAD-4F0A-83E0-1EC0A8EE49C3}">
      <dgm:prSet/>
      <dgm:spPr/>
      <dgm:t>
        <a:bodyPr/>
        <a:lstStyle/>
        <a:p>
          <a:r>
            <a:rPr lang="fr-BE"/>
            <a:t>Cadrage</a:t>
          </a:r>
          <a:endParaRPr lang="en-US"/>
        </a:p>
      </dgm:t>
    </dgm:pt>
    <dgm:pt modelId="{4ED4D810-2631-46B1-9713-E746F3E11C81}" type="parTrans" cxnId="{FFDB1052-422B-45AA-8B1E-19732171EB89}">
      <dgm:prSet/>
      <dgm:spPr/>
      <dgm:t>
        <a:bodyPr/>
        <a:lstStyle/>
        <a:p>
          <a:endParaRPr lang="en-US"/>
        </a:p>
      </dgm:t>
    </dgm:pt>
    <dgm:pt modelId="{9E8759EA-E365-4B00-AAD2-DD972DFC956C}" type="sibTrans" cxnId="{FFDB1052-422B-45AA-8B1E-19732171EB89}">
      <dgm:prSet/>
      <dgm:spPr/>
      <dgm:t>
        <a:bodyPr/>
        <a:lstStyle/>
        <a:p>
          <a:endParaRPr lang="en-US"/>
        </a:p>
      </dgm:t>
    </dgm:pt>
    <dgm:pt modelId="{454F4A78-34E9-4595-BD0C-B04FD01D564B}">
      <dgm:prSet/>
      <dgm:spPr/>
      <dgm:t>
        <a:bodyPr/>
        <a:lstStyle/>
        <a:p>
          <a:r>
            <a:rPr lang="fr-BE"/>
            <a:t>Méta-analyse</a:t>
          </a:r>
          <a:endParaRPr lang="en-US"/>
        </a:p>
      </dgm:t>
    </dgm:pt>
    <dgm:pt modelId="{CE161B1F-2B1C-4ACB-949A-EEB49332D91D}" type="parTrans" cxnId="{7B3D673A-46D8-4646-BB0E-4987141B21A6}">
      <dgm:prSet/>
      <dgm:spPr/>
      <dgm:t>
        <a:bodyPr/>
        <a:lstStyle/>
        <a:p>
          <a:endParaRPr lang="en-US"/>
        </a:p>
      </dgm:t>
    </dgm:pt>
    <dgm:pt modelId="{526BF3CC-5079-4F24-A20F-14BA5FB04391}" type="sibTrans" cxnId="{7B3D673A-46D8-4646-BB0E-4987141B21A6}">
      <dgm:prSet/>
      <dgm:spPr/>
      <dgm:t>
        <a:bodyPr/>
        <a:lstStyle/>
        <a:p>
          <a:endParaRPr lang="en-US"/>
        </a:p>
      </dgm:t>
    </dgm:pt>
    <dgm:pt modelId="{44CED58F-A691-41AB-B121-03C0B79B4013}" type="pres">
      <dgm:prSet presAssocID="{FEE06DAB-2B45-482A-96EA-1EAE07F73971}" presName="diagram" presStyleCnt="0">
        <dgm:presLayoutVars>
          <dgm:dir/>
          <dgm:resizeHandles val="exact"/>
        </dgm:presLayoutVars>
      </dgm:prSet>
      <dgm:spPr/>
    </dgm:pt>
    <dgm:pt modelId="{0745D202-98EF-4E9B-BDD5-FFAE650B02F3}" type="pres">
      <dgm:prSet presAssocID="{19B580AE-B84A-4ACD-8614-91A15895214A}" presName="node" presStyleLbl="node1" presStyleIdx="0" presStyleCnt="7">
        <dgm:presLayoutVars>
          <dgm:bulletEnabled val="1"/>
        </dgm:presLayoutVars>
      </dgm:prSet>
      <dgm:spPr/>
    </dgm:pt>
    <dgm:pt modelId="{377A6784-1FC1-4092-B4C5-85FA8FE4399D}" type="pres">
      <dgm:prSet presAssocID="{36E8A13A-5C02-4BB7-986D-2BAA3409D841}" presName="sibTrans" presStyleCnt="0"/>
      <dgm:spPr/>
    </dgm:pt>
    <dgm:pt modelId="{01CF9A68-4F6F-4A4A-B3A2-247FD5C00FC9}" type="pres">
      <dgm:prSet presAssocID="{02CF7965-EA1C-4646-911F-E6DF6BA11BE9}" presName="node" presStyleLbl="node1" presStyleIdx="1" presStyleCnt="7">
        <dgm:presLayoutVars>
          <dgm:bulletEnabled val="1"/>
        </dgm:presLayoutVars>
      </dgm:prSet>
      <dgm:spPr/>
    </dgm:pt>
    <dgm:pt modelId="{7A6D0F83-6E61-407F-AF59-741A9D67980F}" type="pres">
      <dgm:prSet presAssocID="{D120BCBF-F56F-40A6-890C-5C590825D1AC}" presName="sibTrans" presStyleCnt="0"/>
      <dgm:spPr/>
    </dgm:pt>
    <dgm:pt modelId="{0ED5553B-7600-43FF-976C-434D3FA91165}" type="pres">
      <dgm:prSet presAssocID="{F839AC15-E571-401B-981C-AF3DF145A543}" presName="node" presStyleLbl="node1" presStyleIdx="2" presStyleCnt="7">
        <dgm:presLayoutVars>
          <dgm:bulletEnabled val="1"/>
        </dgm:presLayoutVars>
      </dgm:prSet>
      <dgm:spPr/>
    </dgm:pt>
    <dgm:pt modelId="{71FB1F92-2052-4630-B4AE-1867403E550F}" type="pres">
      <dgm:prSet presAssocID="{AFEA4718-FA9D-42A6-AC1C-41DB4F593170}" presName="sibTrans" presStyleCnt="0"/>
      <dgm:spPr/>
    </dgm:pt>
    <dgm:pt modelId="{8F4EEC96-D1EF-4A92-9E5F-A574B60386C4}" type="pres">
      <dgm:prSet presAssocID="{AE26BBEF-B1D9-4FAC-AFA8-53929BBA2791}" presName="node" presStyleLbl="node1" presStyleIdx="3" presStyleCnt="7">
        <dgm:presLayoutVars>
          <dgm:bulletEnabled val="1"/>
        </dgm:presLayoutVars>
      </dgm:prSet>
      <dgm:spPr/>
    </dgm:pt>
    <dgm:pt modelId="{018E9A6B-AAB3-45C3-90B6-6663F4E4AA5F}" type="pres">
      <dgm:prSet presAssocID="{DF9F9CE5-DBF3-4ED7-8525-27FC12883F9B}" presName="sibTrans" presStyleCnt="0"/>
      <dgm:spPr/>
    </dgm:pt>
    <dgm:pt modelId="{69103E19-85C0-4984-810F-A4B101967666}" type="pres">
      <dgm:prSet presAssocID="{B1A3E458-A4BB-41B4-A44C-8C7F8FA73512}" presName="node" presStyleLbl="node1" presStyleIdx="4" presStyleCnt="7">
        <dgm:presLayoutVars>
          <dgm:bulletEnabled val="1"/>
        </dgm:presLayoutVars>
      </dgm:prSet>
      <dgm:spPr/>
    </dgm:pt>
    <dgm:pt modelId="{6EBE5296-D0D7-491A-A6C6-75C22199794B}" type="pres">
      <dgm:prSet presAssocID="{3D0B7AB2-BFD9-4F2A-BD4D-B855E6238C9F}" presName="sibTrans" presStyleCnt="0"/>
      <dgm:spPr/>
    </dgm:pt>
    <dgm:pt modelId="{D1B9332C-2D94-4628-855E-E19AB1F21594}" type="pres">
      <dgm:prSet presAssocID="{44566700-6BAD-4F0A-83E0-1EC0A8EE49C3}" presName="node" presStyleLbl="node1" presStyleIdx="5" presStyleCnt="7">
        <dgm:presLayoutVars>
          <dgm:bulletEnabled val="1"/>
        </dgm:presLayoutVars>
      </dgm:prSet>
      <dgm:spPr/>
    </dgm:pt>
    <dgm:pt modelId="{3A26A5B2-086E-49E2-BEAE-E3D009DA5FD2}" type="pres">
      <dgm:prSet presAssocID="{9E8759EA-E365-4B00-AAD2-DD972DFC956C}" presName="sibTrans" presStyleCnt="0"/>
      <dgm:spPr/>
    </dgm:pt>
    <dgm:pt modelId="{7D70EC98-ECAF-43AA-8AB9-E305A0E471AC}" type="pres">
      <dgm:prSet presAssocID="{454F4A78-34E9-4595-BD0C-B04FD01D564B}" presName="node" presStyleLbl="node1" presStyleIdx="6" presStyleCnt="7">
        <dgm:presLayoutVars>
          <dgm:bulletEnabled val="1"/>
        </dgm:presLayoutVars>
      </dgm:prSet>
      <dgm:spPr/>
    </dgm:pt>
  </dgm:ptLst>
  <dgm:cxnLst>
    <dgm:cxn modelId="{8626F120-3E84-4298-8548-AD0BA7A272EF}" type="presOf" srcId="{02CF7965-EA1C-4646-911F-E6DF6BA11BE9}" destId="{01CF9A68-4F6F-4A4A-B3A2-247FD5C00FC9}" srcOrd="0" destOrd="0" presId="urn:microsoft.com/office/officeart/2005/8/layout/default"/>
    <dgm:cxn modelId="{7B3D673A-46D8-4646-BB0E-4987141B21A6}" srcId="{FEE06DAB-2B45-482A-96EA-1EAE07F73971}" destId="{454F4A78-34E9-4595-BD0C-B04FD01D564B}" srcOrd="6" destOrd="0" parTransId="{CE161B1F-2B1C-4ACB-949A-EEB49332D91D}" sibTransId="{526BF3CC-5079-4F24-A20F-14BA5FB04391}"/>
    <dgm:cxn modelId="{CA44593E-F376-491F-9CA1-6985C2BE19E9}" srcId="{FEE06DAB-2B45-482A-96EA-1EAE07F73971}" destId="{B1A3E458-A4BB-41B4-A44C-8C7F8FA73512}" srcOrd="4" destOrd="0" parTransId="{2E84B81F-A5A8-4FF9-8C69-9A18D9DA2941}" sibTransId="{3D0B7AB2-BFD9-4F2A-BD4D-B855E6238C9F}"/>
    <dgm:cxn modelId="{D8616F5F-5022-4BF0-8913-F4B127BB0E61}" srcId="{FEE06DAB-2B45-482A-96EA-1EAE07F73971}" destId="{02CF7965-EA1C-4646-911F-E6DF6BA11BE9}" srcOrd="1" destOrd="0" parTransId="{76AE8151-7309-4487-8380-D26EE8707D39}" sibTransId="{D120BCBF-F56F-40A6-890C-5C590825D1AC}"/>
    <dgm:cxn modelId="{FFDB1052-422B-45AA-8B1E-19732171EB89}" srcId="{FEE06DAB-2B45-482A-96EA-1EAE07F73971}" destId="{44566700-6BAD-4F0A-83E0-1EC0A8EE49C3}" srcOrd="5" destOrd="0" parTransId="{4ED4D810-2631-46B1-9713-E746F3E11C81}" sibTransId="{9E8759EA-E365-4B00-AAD2-DD972DFC956C}"/>
    <dgm:cxn modelId="{6BC60055-48C4-4BF4-AA66-FBCC99CCEB4E}" type="presOf" srcId="{FEE06DAB-2B45-482A-96EA-1EAE07F73971}" destId="{44CED58F-A691-41AB-B121-03C0B79B4013}" srcOrd="0" destOrd="0" presId="urn:microsoft.com/office/officeart/2005/8/layout/default"/>
    <dgm:cxn modelId="{319ADE58-6D27-48D4-86C9-CD1CE9E4C168}" type="presOf" srcId="{454F4A78-34E9-4595-BD0C-B04FD01D564B}" destId="{7D70EC98-ECAF-43AA-8AB9-E305A0E471AC}" srcOrd="0" destOrd="0" presId="urn:microsoft.com/office/officeart/2005/8/layout/default"/>
    <dgm:cxn modelId="{974748A0-2135-4D47-8A58-55F03A0A6865}" srcId="{FEE06DAB-2B45-482A-96EA-1EAE07F73971}" destId="{19B580AE-B84A-4ACD-8614-91A15895214A}" srcOrd="0" destOrd="0" parTransId="{01A639D7-2FE3-416C-B0F4-94D65E05DFA1}" sibTransId="{36E8A13A-5C02-4BB7-986D-2BAA3409D841}"/>
    <dgm:cxn modelId="{9A1234A6-747B-4B4C-93C4-AE6D622F800C}" srcId="{FEE06DAB-2B45-482A-96EA-1EAE07F73971}" destId="{F839AC15-E571-401B-981C-AF3DF145A543}" srcOrd="2" destOrd="0" parTransId="{A2AE12B6-C725-4967-B97C-8C113643591F}" sibTransId="{AFEA4718-FA9D-42A6-AC1C-41DB4F593170}"/>
    <dgm:cxn modelId="{35920BAB-357B-44FE-A9B6-5FA82E248E18}" type="presOf" srcId="{19B580AE-B84A-4ACD-8614-91A15895214A}" destId="{0745D202-98EF-4E9B-BDD5-FFAE650B02F3}" srcOrd="0" destOrd="0" presId="urn:microsoft.com/office/officeart/2005/8/layout/default"/>
    <dgm:cxn modelId="{211323AB-8859-4EB1-9225-B93D3957DF92}" type="presOf" srcId="{F839AC15-E571-401B-981C-AF3DF145A543}" destId="{0ED5553B-7600-43FF-976C-434D3FA91165}" srcOrd="0" destOrd="0" presId="urn:microsoft.com/office/officeart/2005/8/layout/default"/>
    <dgm:cxn modelId="{BC94A3B6-3A76-47E5-8416-18B67B7C41E4}" type="presOf" srcId="{AE26BBEF-B1D9-4FAC-AFA8-53929BBA2791}" destId="{8F4EEC96-D1EF-4A92-9E5F-A574B60386C4}" srcOrd="0" destOrd="0" presId="urn:microsoft.com/office/officeart/2005/8/layout/default"/>
    <dgm:cxn modelId="{CAF711B7-F7E2-4B66-A1DC-173907DA2C75}" type="presOf" srcId="{B1A3E458-A4BB-41B4-A44C-8C7F8FA73512}" destId="{69103E19-85C0-4984-810F-A4B101967666}" srcOrd="0" destOrd="0" presId="urn:microsoft.com/office/officeart/2005/8/layout/default"/>
    <dgm:cxn modelId="{896FF0BA-226D-441C-87F1-4F5A22144E3B}" type="presOf" srcId="{44566700-6BAD-4F0A-83E0-1EC0A8EE49C3}" destId="{D1B9332C-2D94-4628-855E-E19AB1F21594}" srcOrd="0" destOrd="0" presId="urn:microsoft.com/office/officeart/2005/8/layout/default"/>
    <dgm:cxn modelId="{8FB71FC1-5374-4CD5-952D-5AEEE2648021}" srcId="{FEE06DAB-2B45-482A-96EA-1EAE07F73971}" destId="{AE26BBEF-B1D9-4FAC-AFA8-53929BBA2791}" srcOrd="3" destOrd="0" parTransId="{7C35621E-8827-4B1D-8915-FFEBCBEDFE91}" sibTransId="{DF9F9CE5-DBF3-4ED7-8525-27FC12883F9B}"/>
    <dgm:cxn modelId="{C4EE1DE0-F196-4885-8235-C72B3F9B4407}" type="presParOf" srcId="{44CED58F-A691-41AB-B121-03C0B79B4013}" destId="{0745D202-98EF-4E9B-BDD5-FFAE650B02F3}" srcOrd="0" destOrd="0" presId="urn:microsoft.com/office/officeart/2005/8/layout/default"/>
    <dgm:cxn modelId="{088687A8-1EE1-4E3B-AD32-5C9B60B850E1}" type="presParOf" srcId="{44CED58F-A691-41AB-B121-03C0B79B4013}" destId="{377A6784-1FC1-4092-B4C5-85FA8FE4399D}" srcOrd="1" destOrd="0" presId="urn:microsoft.com/office/officeart/2005/8/layout/default"/>
    <dgm:cxn modelId="{3E08E902-45DE-4269-BEC9-54138079BF23}" type="presParOf" srcId="{44CED58F-A691-41AB-B121-03C0B79B4013}" destId="{01CF9A68-4F6F-4A4A-B3A2-247FD5C00FC9}" srcOrd="2" destOrd="0" presId="urn:microsoft.com/office/officeart/2005/8/layout/default"/>
    <dgm:cxn modelId="{2209E491-D597-4083-BF8C-47BB868BE286}" type="presParOf" srcId="{44CED58F-A691-41AB-B121-03C0B79B4013}" destId="{7A6D0F83-6E61-407F-AF59-741A9D67980F}" srcOrd="3" destOrd="0" presId="urn:microsoft.com/office/officeart/2005/8/layout/default"/>
    <dgm:cxn modelId="{6C8785B0-9415-4163-B849-28887D91748F}" type="presParOf" srcId="{44CED58F-A691-41AB-B121-03C0B79B4013}" destId="{0ED5553B-7600-43FF-976C-434D3FA91165}" srcOrd="4" destOrd="0" presId="urn:microsoft.com/office/officeart/2005/8/layout/default"/>
    <dgm:cxn modelId="{6D900776-2321-4B92-8B7C-0FEC3795238F}" type="presParOf" srcId="{44CED58F-A691-41AB-B121-03C0B79B4013}" destId="{71FB1F92-2052-4630-B4AE-1867403E550F}" srcOrd="5" destOrd="0" presId="urn:microsoft.com/office/officeart/2005/8/layout/default"/>
    <dgm:cxn modelId="{90E35034-73C6-4C2D-B51F-9F0D8D6AF110}" type="presParOf" srcId="{44CED58F-A691-41AB-B121-03C0B79B4013}" destId="{8F4EEC96-D1EF-4A92-9E5F-A574B60386C4}" srcOrd="6" destOrd="0" presId="urn:microsoft.com/office/officeart/2005/8/layout/default"/>
    <dgm:cxn modelId="{0272469B-64A9-495C-8ED1-7011926E71A4}" type="presParOf" srcId="{44CED58F-A691-41AB-B121-03C0B79B4013}" destId="{018E9A6B-AAB3-45C3-90B6-6663F4E4AA5F}" srcOrd="7" destOrd="0" presId="urn:microsoft.com/office/officeart/2005/8/layout/default"/>
    <dgm:cxn modelId="{D3A936D0-6551-4FA3-A141-DCE07BFC1F27}" type="presParOf" srcId="{44CED58F-A691-41AB-B121-03C0B79B4013}" destId="{69103E19-85C0-4984-810F-A4B101967666}" srcOrd="8" destOrd="0" presId="urn:microsoft.com/office/officeart/2005/8/layout/default"/>
    <dgm:cxn modelId="{ED2009C3-9B74-46A3-B7B3-86AE66B09C2A}" type="presParOf" srcId="{44CED58F-A691-41AB-B121-03C0B79B4013}" destId="{6EBE5296-D0D7-491A-A6C6-75C22199794B}" srcOrd="9" destOrd="0" presId="urn:microsoft.com/office/officeart/2005/8/layout/default"/>
    <dgm:cxn modelId="{610A91E6-2143-4382-A60D-5ECDACD50491}" type="presParOf" srcId="{44CED58F-A691-41AB-B121-03C0B79B4013}" destId="{D1B9332C-2D94-4628-855E-E19AB1F21594}" srcOrd="10" destOrd="0" presId="urn:microsoft.com/office/officeart/2005/8/layout/default"/>
    <dgm:cxn modelId="{476A4D3E-AB14-48B0-AEE5-4696A207FD10}" type="presParOf" srcId="{44CED58F-A691-41AB-B121-03C0B79B4013}" destId="{3A26A5B2-086E-49E2-BEAE-E3D009DA5FD2}" srcOrd="11" destOrd="0" presId="urn:microsoft.com/office/officeart/2005/8/layout/default"/>
    <dgm:cxn modelId="{ED79B101-FEE0-4229-BF1E-A856913EBE81}" type="presParOf" srcId="{44CED58F-A691-41AB-B121-03C0B79B4013}" destId="{7D70EC98-ECAF-43AA-8AB9-E305A0E471AC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53F6BC-543D-4C39-B611-E81473238F55}">
      <dsp:nvSpPr>
        <dsp:cNvPr id="0" name=""/>
        <dsp:cNvSpPr/>
      </dsp:nvSpPr>
      <dsp:spPr>
        <a:xfrm>
          <a:off x="2133896" y="184233"/>
          <a:ext cx="2196000" cy="2196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E48E98-DE1B-46D2-AF61-71559DBADEAE}">
      <dsp:nvSpPr>
        <dsp:cNvPr id="0" name=""/>
        <dsp:cNvSpPr/>
      </dsp:nvSpPr>
      <dsp:spPr>
        <a:xfrm>
          <a:off x="2601896" y="652233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2BF8B0-9CD8-44E2-93BD-9687B82C27F7}">
      <dsp:nvSpPr>
        <dsp:cNvPr id="0" name=""/>
        <dsp:cNvSpPr/>
      </dsp:nvSpPr>
      <dsp:spPr>
        <a:xfrm>
          <a:off x="839120" y="2839896"/>
          <a:ext cx="4785551" cy="1168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1900" kern="1200"/>
            <a:t>Une fois que vous avez sélectionné vos textes et fait des fiches de lecture, vous allez analyser vos sources</a:t>
          </a:r>
          <a:endParaRPr lang="en-US" sz="1900" kern="1200"/>
        </a:p>
      </dsp:txBody>
      <dsp:txXfrm>
        <a:off x="839120" y="2839896"/>
        <a:ext cx="4785551" cy="1168675"/>
      </dsp:txXfrm>
    </dsp:sp>
    <dsp:sp modelId="{DBB7E90E-E0A5-438D-8ECC-104489733BCE}">
      <dsp:nvSpPr>
        <dsp:cNvPr id="0" name=""/>
        <dsp:cNvSpPr/>
      </dsp:nvSpPr>
      <dsp:spPr>
        <a:xfrm>
          <a:off x="7073690" y="200631"/>
          <a:ext cx="2196000" cy="2196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CC5681-F952-4E39-9F42-06F9BC6399B6}">
      <dsp:nvSpPr>
        <dsp:cNvPr id="0" name=""/>
        <dsp:cNvSpPr/>
      </dsp:nvSpPr>
      <dsp:spPr>
        <a:xfrm>
          <a:off x="7541690" y="668631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26A2C0-6C5C-46F9-B198-64035A415EE3}">
      <dsp:nvSpPr>
        <dsp:cNvPr id="0" name=""/>
        <dsp:cNvSpPr/>
      </dsp:nvSpPr>
      <dsp:spPr>
        <a:xfrm>
          <a:off x="6254672" y="2889090"/>
          <a:ext cx="3834036" cy="1103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1900" kern="1200"/>
            <a:t>Pas seulement recopier des informations </a:t>
          </a:r>
          <a:endParaRPr lang="en-US" sz="1900" kern="1200"/>
        </a:p>
      </dsp:txBody>
      <dsp:txXfrm>
        <a:off x="6254672" y="2889090"/>
        <a:ext cx="3834036" cy="11030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45D202-98EF-4E9B-BDD5-FFAE650B02F3}">
      <dsp:nvSpPr>
        <dsp:cNvPr id="0" name=""/>
        <dsp:cNvSpPr/>
      </dsp:nvSpPr>
      <dsp:spPr>
        <a:xfrm>
          <a:off x="3201" y="445489"/>
          <a:ext cx="2539866" cy="15239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300" kern="1200"/>
            <a:t>Chronologique </a:t>
          </a:r>
          <a:endParaRPr lang="en-US" sz="2300" kern="1200"/>
        </a:p>
      </dsp:txBody>
      <dsp:txXfrm>
        <a:off x="3201" y="445489"/>
        <a:ext cx="2539866" cy="1523919"/>
      </dsp:txXfrm>
    </dsp:sp>
    <dsp:sp modelId="{01CF9A68-4F6F-4A4A-B3A2-247FD5C00FC9}">
      <dsp:nvSpPr>
        <dsp:cNvPr id="0" name=""/>
        <dsp:cNvSpPr/>
      </dsp:nvSpPr>
      <dsp:spPr>
        <a:xfrm>
          <a:off x="2797054" y="445489"/>
          <a:ext cx="2539866" cy="152391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300" kern="1200"/>
            <a:t>Thématique </a:t>
          </a:r>
          <a:endParaRPr lang="en-US" sz="2300" kern="1200"/>
        </a:p>
      </dsp:txBody>
      <dsp:txXfrm>
        <a:off x="2797054" y="445489"/>
        <a:ext cx="2539866" cy="1523919"/>
      </dsp:txXfrm>
    </dsp:sp>
    <dsp:sp modelId="{0ED5553B-7600-43FF-976C-434D3FA91165}">
      <dsp:nvSpPr>
        <dsp:cNvPr id="0" name=""/>
        <dsp:cNvSpPr/>
      </dsp:nvSpPr>
      <dsp:spPr>
        <a:xfrm>
          <a:off x="5590907" y="445489"/>
          <a:ext cx="2539866" cy="152391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300" kern="1200"/>
            <a:t>Méthodologique</a:t>
          </a:r>
          <a:endParaRPr lang="en-US" sz="2300" kern="1200"/>
        </a:p>
      </dsp:txBody>
      <dsp:txXfrm>
        <a:off x="5590907" y="445489"/>
        <a:ext cx="2539866" cy="1523919"/>
      </dsp:txXfrm>
    </dsp:sp>
    <dsp:sp modelId="{8F4EEC96-D1EF-4A92-9E5F-A574B60386C4}">
      <dsp:nvSpPr>
        <dsp:cNvPr id="0" name=""/>
        <dsp:cNvSpPr/>
      </dsp:nvSpPr>
      <dsp:spPr>
        <a:xfrm>
          <a:off x="8384760" y="445489"/>
          <a:ext cx="2539866" cy="152391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300" kern="1200"/>
            <a:t>Intégrative : identifie modèles, relations et liens entre études. </a:t>
          </a:r>
          <a:endParaRPr lang="en-US" sz="2300" kern="1200"/>
        </a:p>
      </dsp:txBody>
      <dsp:txXfrm>
        <a:off x="8384760" y="445489"/>
        <a:ext cx="2539866" cy="1523919"/>
      </dsp:txXfrm>
    </dsp:sp>
    <dsp:sp modelId="{69103E19-85C0-4984-810F-A4B101967666}">
      <dsp:nvSpPr>
        <dsp:cNvPr id="0" name=""/>
        <dsp:cNvSpPr/>
      </dsp:nvSpPr>
      <dsp:spPr>
        <a:xfrm>
          <a:off x="1400128" y="2223395"/>
          <a:ext cx="2539866" cy="152391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300" kern="1200"/>
            <a:t>Systématique (critères de recherche prédéfinie)</a:t>
          </a:r>
          <a:endParaRPr lang="en-US" sz="2300" kern="1200"/>
        </a:p>
      </dsp:txBody>
      <dsp:txXfrm>
        <a:off x="1400128" y="2223395"/>
        <a:ext cx="2539866" cy="1523919"/>
      </dsp:txXfrm>
    </dsp:sp>
    <dsp:sp modelId="{D1B9332C-2D94-4628-855E-E19AB1F21594}">
      <dsp:nvSpPr>
        <dsp:cNvPr id="0" name=""/>
        <dsp:cNvSpPr/>
      </dsp:nvSpPr>
      <dsp:spPr>
        <a:xfrm>
          <a:off x="4193981" y="2223395"/>
          <a:ext cx="2539866" cy="15239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300" kern="1200"/>
            <a:t>Cadrage</a:t>
          </a:r>
          <a:endParaRPr lang="en-US" sz="2300" kern="1200"/>
        </a:p>
      </dsp:txBody>
      <dsp:txXfrm>
        <a:off x="4193981" y="2223395"/>
        <a:ext cx="2539866" cy="1523919"/>
      </dsp:txXfrm>
    </dsp:sp>
    <dsp:sp modelId="{7D70EC98-ECAF-43AA-8AB9-E305A0E471AC}">
      <dsp:nvSpPr>
        <dsp:cNvPr id="0" name=""/>
        <dsp:cNvSpPr/>
      </dsp:nvSpPr>
      <dsp:spPr>
        <a:xfrm>
          <a:off x="6987834" y="2223395"/>
          <a:ext cx="2539866" cy="152391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300" kern="1200"/>
            <a:t>Méta-analyse</a:t>
          </a:r>
          <a:endParaRPr lang="en-US" sz="2300" kern="1200"/>
        </a:p>
      </dsp:txBody>
      <dsp:txXfrm>
        <a:off x="6987834" y="2223395"/>
        <a:ext cx="2539866" cy="15239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A44F6-F62C-4651-BF2A-C620ED877D7F}" type="datetimeFigureOut">
              <a:rPr lang="fr-BE" smtClean="0"/>
              <a:t>15-10-25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71273-1088-4872-8D92-1DF1E054078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39513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1273-1088-4872-8D92-1DF1E0540785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34807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1273-1088-4872-8D92-1DF1E0540785}" type="slidenum">
              <a:rPr lang="fr-BE" smtClean="0"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43229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1273-1088-4872-8D92-1DF1E0540785}" type="slidenum">
              <a:rPr lang="fr-BE" smtClean="0"/>
              <a:t>19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80485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588ABB-E565-C447-BD43-DDD94CC806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0CAA850-BCE7-C9C9-25F1-D3C9062871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8D019ED-D85B-2723-4542-F41569C16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620E3-E3B5-4D1D-A5B9-956B63BAE96F}" type="datetimeFigureOut">
              <a:rPr lang="fr-BE" smtClean="0"/>
              <a:t>15-10-25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1B8F273-0F9D-E341-D7EF-AD081D6AF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AA3A64E-6D64-BCEF-70C9-6B7B8376C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722F-C003-445B-8B4A-8BBF13E5D47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31652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A867D6-39E7-E85B-5202-13400EFFB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B4D7E2C-271B-C176-4CAD-BBF43AEAC3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0692AAA-E32B-28F9-F5E8-D7CA09987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620E3-E3B5-4D1D-A5B9-956B63BAE96F}" type="datetimeFigureOut">
              <a:rPr lang="fr-BE" smtClean="0"/>
              <a:t>15-10-25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F39CE5-69A0-4AF1-01EF-20DF107AA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F3B52B5-3FCC-6530-8771-94152C60F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722F-C003-445B-8B4A-8BBF13E5D47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35004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D54616D-7A42-A5FB-24D9-A7478B0059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F2F37B4-96A4-2930-0AF9-3FF35143CA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19486F-4135-F982-6985-B819C6DAC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620E3-E3B5-4D1D-A5B9-956B63BAE96F}" type="datetimeFigureOut">
              <a:rPr lang="fr-BE" smtClean="0"/>
              <a:t>15-10-25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270C58D-009E-8EB2-4CD2-CE72C3D10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1E2719-9E03-0501-5D80-9CB64F78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722F-C003-445B-8B4A-8BBF13E5D47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09193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582FB7-929C-62AA-3961-FA4821574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C226AA-9E20-0276-9E28-3312287431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FFD4F2-B187-D067-02DC-A8493C49C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620E3-E3B5-4D1D-A5B9-956B63BAE96F}" type="datetimeFigureOut">
              <a:rPr lang="fr-BE" smtClean="0"/>
              <a:t>15-10-25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D08A93-B953-B38A-E587-703DF17AB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4D3CEC9-4F45-16AA-1384-6961C0ACB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722F-C003-445B-8B4A-8BBF13E5D47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283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4205A0-EFAA-3785-FBCB-C2CD9A14C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06E65A3-B8F3-64D0-C13E-3A12BA01EC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16FE27-87C2-0234-1DFA-84FC9FAE0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620E3-E3B5-4D1D-A5B9-956B63BAE96F}" type="datetimeFigureOut">
              <a:rPr lang="fr-BE" smtClean="0"/>
              <a:t>15-10-25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D78362-EFA5-9471-10FF-ADA233322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9F3C5F5-D4E5-6584-9556-E476DFFE2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722F-C003-445B-8B4A-8BBF13E5D47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94039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1273B5-FD76-6E7D-2323-3E378799E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69B914-F60A-5F86-9D90-B6B26D4049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6EB98B8-8BEC-7DB8-F94A-7E426083D2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5FC6106-0783-094D-D192-F546B8ACF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620E3-E3B5-4D1D-A5B9-956B63BAE96F}" type="datetimeFigureOut">
              <a:rPr lang="fr-BE" smtClean="0"/>
              <a:t>15-10-25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A59DD63-260F-C29F-46E9-5730E7AB9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1F5795B-5C58-C059-8713-9FC221EFC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722F-C003-445B-8B4A-8BBF13E5D47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17853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F211E3-3F1C-D9C7-B59A-53C59D24E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B690B1B-2D7B-920C-97FE-1C338288B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3C9BF36-D99E-E2B7-280B-54A7E118B4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18978E3-2D0D-AA34-F772-2A751F12A7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7008F5B-54AA-9F7A-B21F-DADD6DB2ED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F2A2A6E-7F7E-3878-61CD-EDC7278FF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620E3-E3B5-4D1D-A5B9-956B63BAE96F}" type="datetimeFigureOut">
              <a:rPr lang="fr-BE" smtClean="0"/>
              <a:t>15-10-25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D60437D-076E-79B3-740E-1EDC4685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A98B95F-27CE-5D72-D490-C1342905B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722F-C003-445B-8B4A-8BBF13E5D47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73322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ABAE8B-F799-85A7-FDE8-0B7F84FC5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F97573D-050C-1014-1230-45C9AD516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620E3-E3B5-4D1D-A5B9-956B63BAE96F}" type="datetimeFigureOut">
              <a:rPr lang="fr-BE" smtClean="0"/>
              <a:t>15-10-25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94CE391-CD76-5BDE-C6AC-A5EE9DE66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66CAA4B-EA41-2A88-F321-10A94BB47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722F-C003-445B-8B4A-8BBF13E5D47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4739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CAE55D9-E6C2-E3EA-71C7-740617500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620E3-E3B5-4D1D-A5B9-956B63BAE96F}" type="datetimeFigureOut">
              <a:rPr lang="fr-BE" smtClean="0"/>
              <a:t>15-10-25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B01B999-D92B-CA59-9CD8-40555678A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A23F1D8-2A0A-7C55-953C-CA2215A5B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722F-C003-445B-8B4A-8BBF13E5D47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1221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C584F9-FA37-B688-829E-1584ED30C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8A7109A-50B1-35BB-1E18-CE7C31F6C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65909C6-06D0-F415-1096-79B5A308AE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A14AEDA-87B2-CE1F-B6A6-ED4BC3714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620E3-E3B5-4D1D-A5B9-956B63BAE96F}" type="datetimeFigureOut">
              <a:rPr lang="fr-BE" smtClean="0"/>
              <a:t>15-10-25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FCC0A21-7794-1C65-EA22-5256669AE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05DEC57-1CCE-D46B-F167-19081766A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722F-C003-445B-8B4A-8BBF13E5D47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18943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B876A8-FDF4-1AFC-EFAD-702FAE1D0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5D520A7-9DB6-BC14-07B6-65ABACD0A9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F2B8C34-004F-5C85-2607-409F2FCFA6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BE085D9-2283-099F-E95E-104D0E4BF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620E3-E3B5-4D1D-A5B9-956B63BAE96F}" type="datetimeFigureOut">
              <a:rPr lang="fr-BE" smtClean="0"/>
              <a:t>15-10-25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733ADD2-7955-904F-67AA-44CE2E382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157F84E-AA26-BA89-0FCA-39DD17253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722F-C003-445B-8B4A-8BBF13E5D47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84581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136168D-0C24-E5A7-FFED-D53BA2F45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3DAED12-A822-1E0F-5E68-29CD90A5E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0F5ECCB-FA28-ED78-2F5E-4AF5E4BAE8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B620E3-E3B5-4D1D-A5B9-956B63BAE96F}" type="datetimeFigureOut">
              <a:rPr lang="fr-BE" smtClean="0"/>
              <a:t>15-10-25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3AE8BEE-9641-82B1-D11E-DF3869C124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E37C56-D780-5521-DCEA-5F35F4C960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98722F-C003-445B-8B4A-8BBF13E5D47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51010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78F8302-CD5E-26D7-9027-C6D9D106CF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0430" y="583345"/>
            <a:ext cx="7160357" cy="4164820"/>
          </a:xfrm>
        </p:spPr>
        <p:txBody>
          <a:bodyPr anchor="t">
            <a:normAutofit/>
          </a:bodyPr>
          <a:lstStyle/>
          <a:p>
            <a:pPr algn="r"/>
            <a:r>
              <a:rPr lang="fr-FR" sz="8000">
                <a:solidFill>
                  <a:srgbClr val="FFFFFF"/>
                </a:solidFill>
              </a:rPr>
              <a:t>Analyse documentaire</a:t>
            </a:r>
            <a:endParaRPr lang="fr-BE" sz="8000">
              <a:solidFill>
                <a:srgbClr val="FFFFFF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D85D0B7-E4F1-041D-4199-037CCE3B71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8228" y="5972174"/>
            <a:ext cx="8578699" cy="504825"/>
          </a:xfrm>
        </p:spPr>
        <p:txBody>
          <a:bodyPr>
            <a:normAutofit/>
          </a:bodyPr>
          <a:lstStyle/>
          <a:p>
            <a:pPr algn="l"/>
            <a:r>
              <a:rPr lang="fr-BE">
                <a:solidFill>
                  <a:srgbClr val="FFFFFF"/>
                </a:solidFill>
              </a:rPr>
              <a:t>BISSOT Pauline et HOUARD Solenn </a:t>
            </a:r>
          </a:p>
        </p:txBody>
      </p:sp>
      <p:sp>
        <p:nvSpPr>
          <p:cNvPr id="25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5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7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350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A3BC21-D176-9550-5292-B37952110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Organiser vos lectures : quelques </a:t>
            </a:r>
            <a:r>
              <a:rPr lang="fr-BE" err="1"/>
              <a:t>tips</a:t>
            </a:r>
            <a:r>
              <a:rPr lang="fr-BE"/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90FB985-1907-C66A-2051-6FCB168A0C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/>
              <a:t>Fiches de lecture </a:t>
            </a:r>
          </a:p>
          <a:p>
            <a:r>
              <a:rPr lang="fr-BE"/>
              <a:t>Tableau/grille des arguments développés par les auteurs</a:t>
            </a:r>
          </a:p>
          <a:p>
            <a:r>
              <a:rPr lang="fr-BE"/>
              <a:t>Carte mentale pour organiser les éléments</a:t>
            </a:r>
          </a:p>
          <a:p>
            <a:r>
              <a:rPr lang="fr-BE"/>
              <a:t>Zotero </a:t>
            </a:r>
          </a:p>
        </p:txBody>
      </p:sp>
    </p:spTree>
    <p:extLst>
      <p:ext uri="{BB962C8B-B14F-4D97-AF65-F5344CB8AC3E}">
        <p14:creationId xmlns:p14="http://schemas.microsoft.com/office/powerpoint/2010/main" val="3111143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8DFC1F-2F39-9778-C107-B5E8B7619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fr-FR" sz="4800"/>
              <a:t>Etape 3 : Faire des liens entre les documents</a:t>
            </a:r>
            <a:endParaRPr lang="fr-BE" sz="4800"/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4FF57215-20B4-6331-A10B-07EE7BCE9B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0962225"/>
              </p:ext>
            </p:extLst>
          </p:nvPr>
        </p:nvGraphicFramePr>
        <p:xfrm>
          <a:off x="838200" y="2128480"/>
          <a:ext cx="10515600" cy="3774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745230">
                  <a:extLst>
                    <a:ext uri="{9D8B030D-6E8A-4147-A177-3AD203B41FA5}">
                      <a16:colId xmlns:a16="http://schemas.microsoft.com/office/drawing/2014/main" val="2178033678"/>
                    </a:ext>
                  </a:extLst>
                </a:gridCol>
                <a:gridCol w="6770370">
                  <a:extLst>
                    <a:ext uri="{9D8B030D-6E8A-4147-A177-3AD203B41FA5}">
                      <a16:colId xmlns:a16="http://schemas.microsoft.com/office/drawing/2014/main" val="38379064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BE"/>
                        <a:t>Lien possible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955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/>
                        <a:t>Confrontation des résultats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/>
                        <a:t>Deux documents présentent des résultats différents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8425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/>
                        <a:t>Confirmation des résultats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/>
                        <a:t>Deux documents présentent des résultats identiques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718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/>
                        <a:t>Complémentarité des résultats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/>
                        <a:t>Deux documents abordent le même sujet sous un angle différent et complémentaire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952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/>
                        <a:t>Actualisation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/>
                        <a:t>Une analyse évolue dans le temps par l’apparition de nouveaux résultats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260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/>
                        <a:t>Aucun lien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/>
                        <a:t>Il y a une lacune dans la littérature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8344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/>
                        <a:t>Hiérarchisation/Dépendance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/>
                        <a:t>L’un des documents s’appuie sur le travail de l’autre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4190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/>
                        <a:t>Adaptation locale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/>
                        <a:t>Un document applique l’analyse de l’autre à une situation plus spécifique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1643480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2C3EE624-C718-10FB-606B-B523C5BFE7E0}"/>
              </a:ext>
            </a:extLst>
          </p:cNvPr>
          <p:cNvSpPr txBox="1"/>
          <p:nvPr/>
        </p:nvSpPr>
        <p:spPr>
          <a:xfrm>
            <a:off x="838200" y="1506022"/>
            <a:ext cx="2364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/>
              <a:t>(Liste non-exhaustive)</a:t>
            </a:r>
          </a:p>
        </p:txBody>
      </p:sp>
    </p:spTree>
    <p:extLst>
      <p:ext uri="{BB962C8B-B14F-4D97-AF65-F5344CB8AC3E}">
        <p14:creationId xmlns:p14="http://schemas.microsoft.com/office/powerpoint/2010/main" val="909124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5A307DF-C840-B3CA-7999-E1740591A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5" y="362920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fr-BE" sz="5200"/>
              <a:t>Etape 4. Faire un plan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250BBDB-2E05-748C-AD78-3688D3E06301}"/>
              </a:ext>
            </a:extLst>
          </p:cNvPr>
          <p:cNvSpPr txBox="1"/>
          <p:nvPr/>
        </p:nvSpPr>
        <p:spPr>
          <a:xfrm>
            <a:off x="373760" y="1539639"/>
            <a:ext cx="1144143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000"/>
              <a:t>Trouver un fil conducteur (thèse/idée centrale que le mémoire va démontrer au fil des sections)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BE" sz="2000"/>
              <a:t>Emane souvent de vos hypothèses de travail (si TFE inductif, fil conducteur rétrospectif)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BE" sz="2000"/>
              <a:t>Se modifie au fur et à mesure de vos découvertes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BE" sz="2000"/>
              <a:t>Fil conducteur final : répond à votre </a:t>
            </a:r>
            <a:r>
              <a:rPr lang="fr-BE" sz="2000" err="1"/>
              <a:t>QdR</a:t>
            </a:r>
            <a:r>
              <a:rPr lang="fr-BE" sz="2000"/>
              <a:t>. </a:t>
            </a:r>
          </a:p>
          <a:p>
            <a:pPr lvl="1"/>
            <a:endParaRPr lang="fr-BE" sz="2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000"/>
              <a:t>Un raisonnement logique doit traverser votre plan (liste non-exhaustive) 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BE" sz="2000"/>
              <a:t>Chronologique (évolution dans le temps)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BE" sz="2000"/>
              <a:t>Entonnoir (du général au particulier)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BE" sz="2000"/>
              <a:t>Thématique (développe axes/dimensions du sujet)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BE" sz="2000"/>
              <a:t>Démonstratif « A+B=C » (présente deux éléments, puis la convergence/confrontation entre eux)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BE" sz="2000"/>
              <a:t>Paradoxal (tension, opposition, contradiction)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BE" sz="2000"/>
              <a:t>Dialectique (thèse-antithèse-synthèse)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BE" sz="2000"/>
              <a:t>Cause </a:t>
            </a:r>
            <a:r>
              <a:rPr lang="fr-BE" sz="2000">
                <a:sym typeface="Wingdings" panose="05000000000000000000" pitchFamily="2" charset="2"/>
              </a:rPr>
              <a:t> </a:t>
            </a:r>
            <a:r>
              <a:rPr lang="fr-BE" sz="2000"/>
              <a:t>conséquence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BE" sz="2000"/>
              <a:t>Problème </a:t>
            </a:r>
            <a:r>
              <a:rPr lang="fr-BE" sz="2000">
                <a:sym typeface="Wingdings" panose="05000000000000000000" pitchFamily="2" charset="2"/>
              </a:rPr>
              <a:t> </a:t>
            </a:r>
            <a:r>
              <a:rPr lang="fr-BE" sz="2000"/>
              <a:t>solution </a:t>
            </a:r>
          </a:p>
          <a:p>
            <a:pPr lvl="1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01664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83C4C3-BD51-EE6E-7CA9-908B0B186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Etape 5. Comment rédiger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26A0BD0-4B44-727B-15FA-B506F4065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1613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fr-BE"/>
              <a:t>Rendre ses idées claires, pas simplistes</a:t>
            </a:r>
          </a:p>
          <a:p>
            <a:pPr lvl="1"/>
            <a:r>
              <a:rPr lang="fr-BE"/>
              <a:t>Partir du principe que le lecteur ne connaît rien</a:t>
            </a:r>
          </a:p>
          <a:p>
            <a:pPr lvl="1"/>
            <a:r>
              <a:rPr lang="fr-BE"/>
              <a:t>Ne pas utiliser des mots superflus qui parasitent le texte</a:t>
            </a:r>
          </a:p>
          <a:p>
            <a:pPr lvl="1"/>
            <a:r>
              <a:rPr lang="fr-BE"/>
              <a:t>Nommer clairement les concepts, utiliser le vocabulaire scientifique qui existe  </a:t>
            </a:r>
          </a:p>
          <a:p>
            <a:r>
              <a:rPr lang="fr-BE"/>
              <a:t>Une rédaction critique, pas descriptive</a:t>
            </a:r>
          </a:p>
          <a:p>
            <a:pPr lvl="1"/>
            <a:r>
              <a:rPr lang="fr-BE"/>
              <a:t>Faire des liens entre les textes et mettre en avant les débats, tensions ou angles morts</a:t>
            </a:r>
          </a:p>
          <a:p>
            <a:pPr lvl="1" algn="just"/>
            <a:r>
              <a:rPr lang="fr-BE"/>
              <a:t>Introduire sa propre analyse de la question : </a:t>
            </a:r>
            <a:r>
              <a:rPr lang="fr-FR" sz="1800"/>
              <a:t>« Cette distinction est pertinente mais reste limitée pour comprendre… », « Ces approches restent centrées sur la dimension économique, sans considérer les implications symboliques de … »</a:t>
            </a:r>
          </a:p>
          <a:p>
            <a:pPr lvl="1"/>
            <a:r>
              <a:rPr lang="fr-FR"/>
              <a:t>Voir ça comme un dialogue, les textes se répondent entre eux</a:t>
            </a:r>
            <a:endParaRPr lang="fr-BE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65F4B8D-D483-00D2-3C55-ADE1CB93768D}"/>
              </a:ext>
            </a:extLst>
          </p:cNvPr>
          <p:cNvSpPr txBox="1"/>
          <p:nvPr/>
        </p:nvSpPr>
        <p:spPr>
          <a:xfrm>
            <a:off x="838200" y="5822951"/>
            <a:ext cx="4124325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BE" sz="2000">
                <a:sym typeface="Wingdings" panose="05000000000000000000" pitchFamily="2" charset="2"/>
              </a:rPr>
              <a:t> Faites confiance à votre intuition </a:t>
            </a:r>
            <a:endParaRPr lang="fr-BE" sz="2000"/>
          </a:p>
        </p:txBody>
      </p:sp>
    </p:spTree>
    <p:extLst>
      <p:ext uri="{BB962C8B-B14F-4D97-AF65-F5344CB8AC3E}">
        <p14:creationId xmlns:p14="http://schemas.microsoft.com/office/powerpoint/2010/main" val="3182249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9477BA-9A6E-B02A-6F9C-7B6039895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Conseils pratiques pour la rédaction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80D556-21A3-013B-9063-167C1D706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060" y="1517280"/>
            <a:ext cx="11644423" cy="5074905"/>
          </a:xfrm>
        </p:spPr>
        <p:txBody>
          <a:bodyPr anchor="ctr">
            <a:normAutofit/>
          </a:bodyPr>
          <a:lstStyle/>
          <a:p>
            <a:r>
              <a:rPr lang="fr-BE" sz="2400"/>
              <a:t>Il suffit de commencer…</a:t>
            </a:r>
          </a:p>
          <a:p>
            <a:pPr lvl="1"/>
            <a:r>
              <a:rPr lang="fr-BE" sz="2000"/>
              <a:t>Parfois se lancer c’est le plus compliqué</a:t>
            </a:r>
          </a:p>
          <a:p>
            <a:pPr lvl="1"/>
            <a:r>
              <a:rPr lang="fr-BE" sz="2000"/>
              <a:t>Partir de la Table des matières</a:t>
            </a:r>
          </a:p>
          <a:p>
            <a:pPr lvl="2"/>
            <a:r>
              <a:rPr lang="fr-BE" sz="1600"/>
              <a:t>Ajouter des idées, des </a:t>
            </a:r>
            <a:r>
              <a:rPr lang="fr-BE" sz="1600" err="1"/>
              <a:t>bullet</a:t>
            </a:r>
            <a:r>
              <a:rPr lang="fr-BE" sz="1600"/>
              <a:t> points, des suggestions, … </a:t>
            </a:r>
          </a:p>
          <a:p>
            <a:pPr lvl="2"/>
            <a:r>
              <a:rPr lang="fr-BE" sz="1600"/>
              <a:t>Garder la </a:t>
            </a:r>
            <a:r>
              <a:rPr lang="fr-BE" sz="1600" err="1"/>
              <a:t>QdR</a:t>
            </a:r>
            <a:r>
              <a:rPr lang="fr-BE" sz="1600"/>
              <a:t> sous les yeux : chaque section doit y répondre en partie ! </a:t>
            </a:r>
          </a:p>
          <a:p>
            <a:pPr lvl="1"/>
            <a:r>
              <a:rPr lang="fr-BE" sz="2000"/>
              <a:t>Commencer par une introduction bancale pour se donner l’impulsion</a:t>
            </a:r>
          </a:p>
          <a:p>
            <a:pPr lvl="1"/>
            <a:r>
              <a:rPr lang="fr-BE" sz="2000"/>
              <a:t>Trouver l’argument central du paragraphe et dérouler l’argumentation</a:t>
            </a:r>
          </a:p>
          <a:p>
            <a:pPr lvl="1"/>
            <a:r>
              <a:rPr lang="fr-BE" sz="2000"/>
              <a:t>Se mettre des périodes d’écriture (ex. écrire 30min sans s’arrêter puis revenir dessus)</a:t>
            </a:r>
          </a:p>
          <a:p>
            <a:pPr lvl="1"/>
            <a:r>
              <a:rPr lang="fr-BE" sz="2000"/>
              <a:t>Les meilleures idées de structure/phrase/arguments se font parfois en dehors du moment de la rédaction, les notes de téléphone ou les mémo vocaux peuvent être utiles</a:t>
            </a:r>
          </a:p>
          <a:p>
            <a:pPr lvl="1"/>
            <a:r>
              <a:rPr lang="fr-BE" sz="2000"/>
              <a:t>Le premier jet n’est pas parfait, mais il a le mérite d’exister</a:t>
            </a:r>
          </a:p>
        </p:txBody>
      </p:sp>
    </p:spTree>
    <p:extLst>
      <p:ext uri="{BB962C8B-B14F-4D97-AF65-F5344CB8AC3E}">
        <p14:creationId xmlns:p14="http://schemas.microsoft.com/office/powerpoint/2010/main" val="4280537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F17F23-AFCC-3EA6-C789-A0D1A6598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388" y="622916"/>
            <a:ext cx="10839223" cy="5612168"/>
          </a:xfrm>
        </p:spPr>
        <p:txBody>
          <a:bodyPr anchor="ctr">
            <a:normAutofit lnSpcReduction="10000"/>
          </a:bodyPr>
          <a:lstStyle/>
          <a:p>
            <a:r>
              <a:rPr lang="fr-BE" sz="2400"/>
              <a:t>Si blocage, pas de panique ! </a:t>
            </a:r>
          </a:p>
          <a:p>
            <a:pPr lvl="1"/>
            <a:r>
              <a:rPr lang="fr-BE" sz="2000"/>
              <a:t>Changer de section </a:t>
            </a:r>
          </a:p>
          <a:p>
            <a:pPr lvl="1"/>
            <a:r>
              <a:rPr lang="fr-BE" sz="2000"/>
              <a:t>Faire une pause </a:t>
            </a:r>
          </a:p>
          <a:p>
            <a:pPr lvl="1"/>
            <a:r>
              <a:rPr lang="fr-BE" sz="2000"/>
              <a:t>Rester bloqué, c’est contre-productif </a:t>
            </a:r>
            <a:r>
              <a:rPr lang="fr-BE" sz="2000">
                <a:sym typeface="Wingdings" panose="05000000000000000000" pitchFamily="2" charset="2"/>
              </a:rPr>
              <a:t> tentez autre chose. </a:t>
            </a:r>
            <a:endParaRPr lang="fr-BE" sz="2000"/>
          </a:p>
          <a:p>
            <a:pPr algn="just"/>
            <a:endParaRPr lang="fr-FR" sz="2400"/>
          </a:p>
          <a:p>
            <a:pPr algn="just"/>
            <a:r>
              <a:rPr lang="fr-FR" sz="2400"/>
              <a:t>/!\ importance de l’introduction et de la conclusion. </a:t>
            </a:r>
          </a:p>
          <a:p>
            <a:pPr lvl="1" algn="just"/>
            <a:r>
              <a:rPr lang="fr-FR" sz="2000"/>
              <a:t>De nombreux professeurs lisent ces deux parties avant de se plonger dans l’ensemble du travail </a:t>
            </a:r>
            <a:r>
              <a:rPr lang="fr-FR" sz="2000">
                <a:sym typeface="Wingdings" panose="05000000000000000000" pitchFamily="2" charset="2"/>
              </a:rPr>
              <a:t> </a:t>
            </a:r>
            <a:r>
              <a:rPr lang="fr-FR" sz="2000"/>
              <a:t>les premières impressions sont déterminantes dans la cotation ! (la forme aussi).</a:t>
            </a:r>
          </a:p>
          <a:p>
            <a:pPr lvl="1" algn="just"/>
            <a:r>
              <a:rPr lang="fr-FR" sz="2000"/>
              <a:t>L’introduction et la conclusion doivent se répondre entre elles.</a:t>
            </a:r>
          </a:p>
          <a:p>
            <a:pPr marL="457200" lvl="1" indent="0" algn="just">
              <a:buNone/>
            </a:pPr>
            <a:endParaRPr lang="fr-FR" sz="2000"/>
          </a:p>
          <a:p>
            <a:pPr algn="just"/>
            <a:r>
              <a:rPr lang="fr-FR" sz="2400"/>
              <a:t>Conclusion : pas un simple résumé ! </a:t>
            </a:r>
          </a:p>
          <a:p>
            <a:pPr lvl="1" algn="just"/>
            <a:r>
              <a:rPr lang="fr-FR" sz="2000"/>
              <a:t>Rappeler la QDR et vos éventuelles hypothèses,</a:t>
            </a:r>
          </a:p>
          <a:p>
            <a:pPr lvl="1" algn="just"/>
            <a:r>
              <a:rPr lang="fr-FR" sz="2000"/>
              <a:t>Mettre en perspective vos conclusions intermédiaires,</a:t>
            </a:r>
          </a:p>
          <a:p>
            <a:pPr lvl="1" algn="just"/>
            <a:r>
              <a:rPr lang="fr-FR" sz="2000"/>
              <a:t>Répondre à la QDR,</a:t>
            </a:r>
          </a:p>
          <a:p>
            <a:pPr lvl="1" algn="just"/>
            <a:r>
              <a:rPr lang="fr-FR" sz="2000"/>
              <a:t>Monter en généralité, essayer d’aller au-delà de la réponse à la QDR et d’ouvrir de nouvelles perspectives de recherche.</a:t>
            </a:r>
            <a:endParaRPr lang="fr-BE" sz="2000"/>
          </a:p>
          <a:p>
            <a:pPr lvl="1" algn="just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37368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D87627-E317-8431-30A0-1B36BA3A0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Charte IA de l’Université de Liège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B5363D5-CF5F-A825-2991-3A4E658BAA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9556" y="1825625"/>
            <a:ext cx="5534022" cy="3032125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fr-BE">
                <a:effectLst/>
              </a:rPr>
              <a:t>✅ </a:t>
            </a:r>
            <a:r>
              <a:rPr lang="fr-BE" u="sng"/>
              <a:t>Ce qu’on peut faire </a:t>
            </a:r>
          </a:p>
          <a:p>
            <a:pPr marL="0" indent="0" algn="ctr">
              <a:buNone/>
            </a:pPr>
            <a:endParaRPr lang="fr-BE" u="sng"/>
          </a:p>
          <a:p>
            <a:r>
              <a:rPr lang="fr-BE"/>
              <a:t>Assistant linguistique (// correcteur d’orthographe - grammaire)</a:t>
            </a:r>
          </a:p>
          <a:p>
            <a:r>
              <a:rPr lang="fr-BE"/>
              <a:t>Assistant à la recherche d’information (//moteur de recherche)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18E42DA-0297-2869-6212-795106E4E8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932169" cy="3146425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fr-BE">
                <a:effectLst/>
              </a:rPr>
              <a:t>⛔️ </a:t>
            </a:r>
            <a:r>
              <a:rPr lang="fr-BE" u="sng"/>
              <a:t>Ce qu’on ne peut pas faire </a:t>
            </a:r>
          </a:p>
          <a:p>
            <a:pPr marL="0" indent="0" algn="ctr">
              <a:buNone/>
            </a:pPr>
            <a:endParaRPr lang="fr-BE" u="sng"/>
          </a:p>
          <a:p>
            <a:r>
              <a:rPr lang="fr-BE"/>
              <a:t>Présenter la production d’une IA comme la sienne propre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EBA262E-7817-7378-F967-A30A54EB3D34}"/>
              </a:ext>
            </a:extLst>
          </p:cNvPr>
          <p:cNvSpPr txBox="1"/>
          <p:nvPr/>
        </p:nvSpPr>
        <p:spPr>
          <a:xfrm>
            <a:off x="99534" y="5475605"/>
            <a:ext cx="121453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>
                <a:effectLst/>
              </a:rPr>
              <a:t>⚠️ Si IA mobilisée, il faut l’expliciter et le justifier dans la méthodo (laquelle, comment, …)</a:t>
            </a:r>
          </a:p>
          <a:p>
            <a:r>
              <a:rPr lang="fr-BE" sz="2400">
                <a:effectLst/>
              </a:rPr>
              <a:t>⚠️ </a:t>
            </a:r>
            <a:r>
              <a:rPr lang="fr-BE" sz="2400"/>
              <a:t>L’enseignant qui a un doute sur l’utilisation d’une IA peut demander des explications complémentaires !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5D76099-3EF5-A530-BDFD-37D2AD34226A}"/>
              </a:ext>
            </a:extLst>
          </p:cNvPr>
          <p:cNvCxnSpPr>
            <a:cxnSpLocks/>
          </p:cNvCxnSpPr>
          <p:nvPr/>
        </p:nvCxnSpPr>
        <p:spPr>
          <a:xfrm>
            <a:off x="5875020" y="1690688"/>
            <a:ext cx="0" cy="36036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74957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F14374-BF40-9CCC-6798-EDC6DB741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Conseils pour la relecture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1D3DDFA-1C4D-0D81-B44E-62A3ABBB3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90688"/>
            <a:ext cx="10515600" cy="4351338"/>
          </a:xfrm>
        </p:spPr>
        <p:txBody>
          <a:bodyPr/>
          <a:lstStyle/>
          <a:p>
            <a:pPr algn="just"/>
            <a:r>
              <a:rPr lang="fr-FR" sz="2000" b="1"/>
              <a:t>Discutez</a:t>
            </a:r>
            <a:r>
              <a:rPr lang="fr-FR" sz="2000"/>
              <a:t> de votre recherche, de vos analyses et découvertes avec votre entourage, vos promoteur/lecteurs, et si possible avec quelqu’un qui rédige aussi son mémoire. </a:t>
            </a:r>
          </a:p>
          <a:p>
            <a:pPr lvl="1" algn="just"/>
            <a:r>
              <a:rPr lang="fr-FR" sz="1800"/>
              <a:t>Ça vous aidera à rester motivé ;</a:t>
            </a:r>
          </a:p>
          <a:p>
            <a:pPr lvl="1" algn="just"/>
            <a:r>
              <a:rPr lang="fr-FR" sz="1800"/>
              <a:t>C’est l’occasion de </a:t>
            </a:r>
            <a:r>
              <a:rPr lang="fr-FR" sz="1800" b="1"/>
              <a:t>présenter vos recherches </a:t>
            </a:r>
            <a:r>
              <a:rPr lang="fr-FR" sz="1800"/>
              <a:t>à autrui, leur soumettre vos résultats, voir si ceux-ci tiennent la route et obtenir des feedbacks ;</a:t>
            </a:r>
          </a:p>
          <a:p>
            <a:pPr lvl="1" algn="just"/>
            <a:r>
              <a:rPr lang="fr-FR" sz="1800"/>
              <a:t>C’est l’occasion de tester vos idées et vérifier qu’elles sont claires, compréhensibles, même pour qqn qui n’y « connait rien ».</a:t>
            </a:r>
          </a:p>
          <a:p>
            <a:pPr lvl="1" algn="just"/>
            <a:r>
              <a:rPr lang="fr-FR" sz="1800"/>
              <a:t>Ça vous oblige à exprimer oralement plutôt que par écrit votre recherche de façon plus concise et concrète     bon exercice pour la rédaction de votre abstract et pour la défense. </a:t>
            </a:r>
          </a:p>
          <a:p>
            <a:pPr marL="342900" lvl="1" indent="-342900" algn="just"/>
            <a:r>
              <a:rPr lang="fr-FR" sz="2000"/>
              <a:t>Prévoyez assez de temps pour vous laisser des temps morts sans toucher à votre mémoire. Vous verrez que quand vous vous replongerez dedans, certaines choses vous paraîtront évidentes à ajouter, à supprimer ou à développer davantage… </a:t>
            </a:r>
          </a:p>
          <a:p>
            <a:pPr marL="342900" lvl="1" indent="-342900" algn="just"/>
            <a:r>
              <a:rPr lang="fr-FR" sz="2000"/>
              <a:t>Prévoyez aussi </a:t>
            </a:r>
            <a:r>
              <a:rPr lang="fr-FR" sz="2000" b="1"/>
              <a:t>assez de temps </a:t>
            </a:r>
            <a:r>
              <a:rPr lang="fr-FR" sz="2000"/>
              <a:t>pour le </a:t>
            </a:r>
            <a:r>
              <a:rPr lang="fr-FR" sz="2000" b="1"/>
              <a:t>faire relire </a:t>
            </a:r>
            <a:r>
              <a:rPr lang="fr-FR" sz="2000"/>
              <a:t>et pour </a:t>
            </a:r>
            <a:r>
              <a:rPr lang="fr-FR" sz="2000" b="1"/>
              <a:t>faire la version </a:t>
            </a:r>
            <a:r>
              <a:rPr lang="fr-FR" sz="2000"/>
              <a:t>finale en tenant compte des remarques.</a:t>
            </a:r>
          </a:p>
          <a:p>
            <a:pPr marL="0" indent="0">
              <a:buNone/>
            </a:pP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23420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16A2C1-F293-23B2-FC8C-8002D15FE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Rédaction et retour d’expérience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DCCE301-4A0E-AB5E-8F17-266DA02C3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100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r-BE"/>
              <a:t>Quand rédiger et quel temps accorder à la rédaction ? </a:t>
            </a:r>
          </a:p>
          <a:p>
            <a:pPr marL="0" indent="0">
              <a:buNone/>
            </a:pPr>
            <a:endParaRPr lang="fr-BE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42CD672-8A09-4D44-E3EB-41DBE25EC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25" y="2129068"/>
            <a:ext cx="10171596" cy="343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8218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60690E-E04B-4838-7992-D71689476F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B1887D9C-2659-5F19-6923-893C054ED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BAC270D-B593-C4B0-67A0-0147B5DEE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6" y="965970"/>
            <a:ext cx="11220448" cy="41648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fr-BE" sz="8000">
                <a:solidFill>
                  <a:srgbClr val="FFFFFF"/>
                </a:solidFill>
              </a:rPr>
              <a:t>Partie 2 : 3 outils pratiques </a:t>
            </a:r>
            <a:endParaRPr lang="en-US" sz="8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" name="Graphic 13">
            <a:extLst>
              <a:ext uri="{FF2B5EF4-FFF2-40B4-BE49-F238E27FC236}">
                <a16:creationId xmlns:a16="http://schemas.microsoft.com/office/drawing/2014/main" id="{FF92F0FB-1303-3291-C4D6-4B512EC901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Graphic 12">
            <a:extLst>
              <a:ext uri="{FF2B5EF4-FFF2-40B4-BE49-F238E27FC236}">
                <a16:creationId xmlns:a16="http://schemas.microsoft.com/office/drawing/2014/main" id="{080DB913-3DF0-F980-246E-A105659625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Graphic 15">
            <a:extLst>
              <a:ext uri="{FF2B5EF4-FFF2-40B4-BE49-F238E27FC236}">
                <a16:creationId xmlns:a16="http://schemas.microsoft.com/office/drawing/2014/main" id="{B879FFEB-D6BC-0A73-7C33-DC44E19C9C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D71AC0F-06A6-1773-F7B7-B6DD9B96A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Graphic 22">
            <a:extLst>
              <a:ext uri="{FF2B5EF4-FFF2-40B4-BE49-F238E27FC236}">
                <a16:creationId xmlns:a16="http://schemas.microsoft.com/office/drawing/2014/main" id="{1EDC5028-C47F-F526-C495-BF198AB51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4" name="Graphic 23">
            <a:extLst>
              <a:ext uri="{FF2B5EF4-FFF2-40B4-BE49-F238E27FC236}">
                <a16:creationId xmlns:a16="http://schemas.microsoft.com/office/drawing/2014/main" id="{40B4A732-10F1-83F6-C5D1-8926783AE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6" name="Graphic 21">
            <a:extLst>
              <a:ext uri="{FF2B5EF4-FFF2-40B4-BE49-F238E27FC236}">
                <a16:creationId xmlns:a16="http://schemas.microsoft.com/office/drawing/2014/main" id="{DFB2E473-8FB4-28B6-36D0-9734F8968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4047AB65-9253-0C06-E8CB-BBE25571D935}"/>
              </a:ext>
            </a:extLst>
          </p:cNvPr>
          <p:cNvSpPr/>
          <p:nvPr/>
        </p:nvSpPr>
        <p:spPr>
          <a:xfrm>
            <a:off x="1712229" y="2499414"/>
            <a:ext cx="1955812" cy="1955812"/>
          </a:xfrm>
          <a:prstGeom prst="ellipse">
            <a:avLst/>
          </a:prstGeom>
          <a:solidFill>
            <a:schemeClr val="accent5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endParaRPr lang="fr-BE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8A6F09ED-8C67-CD36-ECF1-59A716E3331A}"/>
              </a:ext>
            </a:extLst>
          </p:cNvPr>
          <p:cNvSpPr/>
          <p:nvPr/>
        </p:nvSpPr>
        <p:spPr>
          <a:xfrm>
            <a:off x="5528256" y="2480364"/>
            <a:ext cx="1955812" cy="1955812"/>
          </a:xfrm>
          <a:prstGeom prst="ellipse">
            <a:avLst/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endParaRPr lang="fr-BE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2FDA8B32-26F3-62DF-C885-C093B6F2F17F}"/>
              </a:ext>
            </a:extLst>
          </p:cNvPr>
          <p:cNvSpPr/>
          <p:nvPr/>
        </p:nvSpPr>
        <p:spPr>
          <a:xfrm>
            <a:off x="9127238" y="2499414"/>
            <a:ext cx="1955812" cy="1955812"/>
          </a:xfrm>
          <a:prstGeom prst="ellipse">
            <a:avLst/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endParaRPr lang="fr-BE"/>
          </a:p>
        </p:txBody>
      </p:sp>
      <p:pic>
        <p:nvPicPr>
          <p:cNvPr id="18" name="Graphique 17" descr="Document contour">
            <a:extLst>
              <a:ext uri="{FF2B5EF4-FFF2-40B4-BE49-F238E27FC236}">
                <a16:creationId xmlns:a16="http://schemas.microsoft.com/office/drawing/2014/main" id="{62D01634-9FC2-F576-6893-AC6BEE1472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69558" y="2841181"/>
            <a:ext cx="1273208" cy="1273208"/>
          </a:xfrm>
          <a:prstGeom prst="rect">
            <a:avLst/>
          </a:prstGeom>
        </p:spPr>
      </p:pic>
      <p:pic>
        <p:nvPicPr>
          <p:cNvPr id="20" name="Graphique 19" descr="Loupe contour">
            <a:extLst>
              <a:ext uri="{FF2B5EF4-FFF2-40B4-BE49-F238E27FC236}">
                <a16:creationId xmlns:a16="http://schemas.microsoft.com/office/drawing/2014/main" id="{4E0FDAC0-C3C8-A2F3-C48C-9788D6E0C4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69005" y="2841181"/>
            <a:ext cx="1272278" cy="1272278"/>
          </a:xfrm>
          <a:prstGeom prst="rect">
            <a:avLst/>
          </a:prstGeom>
        </p:spPr>
      </p:pic>
      <p:pic>
        <p:nvPicPr>
          <p:cNvPr id="23" name="Graphique 22" descr="Apprentissage des langues à distance contour">
            <a:extLst>
              <a:ext uri="{FF2B5EF4-FFF2-40B4-BE49-F238E27FC236}">
                <a16:creationId xmlns:a16="http://schemas.microsoft.com/office/drawing/2014/main" id="{12912BB1-6BF6-F8FA-7E58-18942C6293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35842" y="2841181"/>
            <a:ext cx="1308587" cy="1308587"/>
          </a:xfrm>
          <a:prstGeom prst="rect">
            <a:avLst/>
          </a:prstGeom>
        </p:spPr>
      </p:pic>
      <p:grpSp>
        <p:nvGrpSpPr>
          <p:cNvPr id="31" name="Groupe 30">
            <a:extLst>
              <a:ext uri="{FF2B5EF4-FFF2-40B4-BE49-F238E27FC236}">
                <a16:creationId xmlns:a16="http://schemas.microsoft.com/office/drawing/2014/main" id="{1FF174E0-C0DC-2CCA-8475-92695F87C1E9}"/>
              </a:ext>
            </a:extLst>
          </p:cNvPr>
          <p:cNvGrpSpPr/>
          <p:nvPr/>
        </p:nvGrpSpPr>
        <p:grpSpPr>
          <a:xfrm>
            <a:off x="1087010" y="4669549"/>
            <a:ext cx="3206250" cy="720000"/>
            <a:chOff x="74400" y="2885551"/>
            <a:chExt cx="3206250" cy="7200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FB91101-9236-3786-6464-258412B35107}"/>
                </a:ext>
              </a:extLst>
            </p:cNvPr>
            <p:cNvSpPr/>
            <p:nvPr/>
          </p:nvSpPr>
          <p:spPr>
            <a:xfrm>
              <a:off x="74400" y="2885551"/>
              <a:ext cx="3206250" cy="720000"/>
            </a:xfrm>
            <a:prstGeom prst="rect">
              <a:avLst/>
            </a:prstGeom>
          </p:spPr>
          <p:style>
            <a:lnRef idx="0">
              <a:schemeClr val="accent2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accen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accent2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BE"/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B2155DBE-D7D7-607B-D577-BA8790BC8586}"/>
                </a:ext>
              </a:extLst>
            </p:cNvPr>
            <p:cNvSpPr txBox="1"/>
            <p:nvPr/>
          </p:nvSpPr>
          <p:spPr>
            <a:xfrm>
              <a:off x="74400" y="2885551"/>
              <a:ext cx="3206250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fr-BE" sz="2500" b="1" kern="1200">
                  <a:solidFill>
                    <a:schemeClr val="accent5"/>
                  </a:solidFill>
                </a:rPr>
                <a:t>Notion</a:t>
              </a:r>
              <a:endParaRPr lang="en-US" sz="2500" b="1" kern="1200">
                <a:solidFill>
                  <a:schemeClr val="accent5"/>
                </a:solidFill>
              </a:endParaRP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3D93D7A7-1B25-3F73-5921-6B10DA41767A}"/>
              </a:ext>
            </a:extLst>
          </p:cNvPr>
          <p:cNvSpPr/>
          <p:nvPr/>
        </p:nvSpPr>
        <p:spPr>
          <a:xfrm>
            <a:off x="4474980" y="3327759"/>
            <a:ext cx="3206250" cy="720000"/>
          </a:xfrm>
          <a:prstGeom prst="rect">
            <a:avLst/>
          </a:prstGeom>
        </p:spPr>
        <p:style>
          <a:lnRef idx="0">
            <a:schemeClr val="accent2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accen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accent2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BE"/>
          </a:p>
        </p:txBody>
      </p: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932208F8-411E-B673-2219-F57D916BADDB}"/>
              </a:ext>
            </a:extLst>
          </p:cNvPr>
          <p:cNvGrpSpPr/>
          <p:nvPr/>
        </p:nvGrpSpPr>
        <p:grpSpPr>
          <a:xfrm>
            <a:off x="4903037" y="4669549"/>
            <a:ext cx="3206250" cy="720000"/>
            <a:chOff x="3860789" y="3018902"/>
            <a:chExt cx="3206250" cy="72000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C1EC84D-3995-AA17-623B-9A3F3FFBAC8F}"/>
                </a:ext>
              </a:extLst>
            </p:cNvPr>
            <p:cNvSpPr/>
            <p:nvPr/>
          </p:nvSpPr>
          <p:spPr>
            <a:xfrm>
              <a:off x="3860789" y="3018902"/>
              <a:ext cx="3206250" cy="720000"/>
            </a:xfrm>
            <a:prstGeom prst="rect">
              <a:avLst/>
            </a:prstGeom>
          </p:spPr>
          <p:style>
            <a:lnRef idx="0">
              <a:schemeClr val="accent2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accen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accent3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BE"/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8713139B-1818-58DF-4522-00D55226B49B}"/>
                </a:ext>
              </a:extLst>
            </p:cNvPr>
            <p:cNvSpPr txBox="1"/>
            <p:nvPr/>
          </p:nvSpPr>
          <p:spPr>
            <a:xfrm>
              <a:off x="3860789" y="3018902"/>
              <a:ext cx="3206250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fr-BE" sz="2500" b="1" kern="1200"/>
                <a:t>La méthode papier</a:t>
              </a:r>
              <a:endParaRPr lang="en-US" sz="2500" b="1" kern="1200"/>
            </a:p>
          </p:txBody>
        </p:sp>
      </p:grp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8D2CE713-C714-B5D2-6D4D-662DE5BE1E89}"/>
              </a:ext>
            </a:extLst>
          </p:cNvPr>
          <p:cNvGrpSpPr/>
          <p:nvPr/>
        </p:nvGrpSpPr>
        <p:grpSpPr>
          <a:xfrm>
            <a:off x="8502019" y="4594392"/>
            <a:ext cx="3400571" cy="769901"/>
            <a:chOff x="7628133" y="3018902"/>
            <a:chExt cx="3400571" cy="769901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4468A81-17F7-880B-1CB5-CD1D98A17DA6}"/>
                </a:ext>
              </a:extLst>
            </p:cNvPr>
            <p:cNvSpPr/>
            <p:nvPr/>
          </p:nvSpPr>
          <p:spPr>
            <a:xfrm>
              <a:off x="7628133" y="3018902"/>
              <a:ext cx="3206250" cy="720000"/>
            </a:xfrm>
            <a:prstGeom prst="rect">
              <a:avLst/>
            </a:prstGeom>
          </p:spPr>
          <p:style>
            <a:lnRef idx="0">
              <a:schemeClr val="accent2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accen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accent4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BE"/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FDBA19EF-477C-4951-7565-DE3D17753FE5}"/>
                </a:ext>
              </a:extLst>
            </p:cNvPr>
            <p:cNvSpPr txBox="1"/>
            <p:nvPr/>
          </p:nvSpPr>
          <p:spPr>
            <a:xfrm>
              <a:off x="7822454" y="3068803"/>
              <a:ext cx="3206250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fr-BE" sz="2500" b="1" kern="1200"/>
                <a:t>La méthode « Horizon » </a:t>
              </a:r>
              <a:endParaRPr lang="en-US" sz="2500" b="1" kern="1200"/>
            </a:p>
          </p:txBody>
        </p:sp>
      </p:grpSp>
    </p:spTree>
    <p:extLst>
      <p:ext uri="{BB962C8B-B14F-4D97-AF65-F5344CB8AC3E}">
        <p14:creationId xmlns:p14="http://schemas.microsoft.com/office/powerpoint/2010/main" val="146345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488A4F3-7ECF-37B8-97FF-0ADE4DB8D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69" y="381935"/>
            <a:ext cx="4008583" cy="5974414"/>
          </a:xfrm>
        </p:spPr>
        <p:txBody>
          <a:bodyPr anchor="ctr">
            <a:normAutofit/>
          </a:bodyPr>
          <a:lstStyle/>
          <a:p>
            <a:r>
              <a:rPr lang="fr-BE" sz="5600">
                <a:solidFill>
                  <a:srgbClr val="FFFFFF"/>
                </a:solidFill>
              </a:rPr>
              <a:t>Plan de la présentation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74DF76-993E-44DE-AFB0-C416182AC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3892" y="554152"/>
            <a:ext cx="574177" cy="1075866"/>
            <a:chOff x="613892" y="554152"/>
            <a:chExt cx="574177" cy="1075866"/>
          </a:xfrm>
          <a:solidFill>
            <a:srgbClr val="FFFFFF"/>
          </a:solidFill>
        </p:grpSpPr>
        <p:sp>
          <p:nvSpPr>
            <p:cNvPr id="13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3061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grpFill/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5643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grpFill/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3892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grpFill/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4E6A0C-C2D4-CC5B-C1DA-241F7BC4B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233" y="518400"/>
            <a:ext cx="4771607" cy="583794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BE" sz="2000" b="1">
                <a:solidFill>
                  <a:schemeClr val="tx1">
                    <a:alpha val="80000"/>
                  </a:schemeClr>
                </a:solidFill>
              </a:rPr>
              <a:t>Partie 1 : Théorie </a:t>
            </a:r>
          </a:p>
          <a:p>
            <a:pPr marL="514350" indent="-514350">
              <a:buAutoNum type="arabicPeriod"/>
            </a:pPr>
            <a:r>
              <a:rPr lang="fr-BE" sz="2000">
                <a:solidFill>
                  <a:schemeClr val="tx1">
                    <a:alpha val="80000"/>
                  </a:schemeClr>
                </a:solidFill>
              </a:rPr>
              <a:t>Pourquoi faire une analyse documentaire?</a:t>
            </a:r>
          </a:p>
          <a:p>
            <a:pPr marL="514350" indent="-514350">
              <a:buAutoNum type="arabicPeriod"/>
            </a:pPr>
            <a:r>
              <a:rPr lang="fr-BE" sz="2000">
                <a:solidFill>
                  <a:schemeClr val="tx1">
                    <a:alpha val="80000"/>
                  </a:schemeClr>
                </a:solidFill>
              </a:rPr>
              <a:t>Etape 1 : diviser les recherches en différents sous-sujets</a:t>
            </a:r>
          </a:p>
          <a:p>
            <a:pPr marL="514350" indent="-514350">
              <a:buAutoNum type="arabicPeriod"/>
            </a:pPr>
            <a:r>
              <a:rPr lang="fr-BE" sz="2000">
                <a:solidFill>
                  <a:schemeClr val="tx1">
                    <a:alpha val="80000"/>
                  </a:schemeClr>
                </a:solidFill>
              </a:rPr>
              <a:t>Etape 2 : analyser un document</a:t>
            </a:r>
          </a:p>
          <a:p>
            <a:pPr marL="514350" indent="-514350">
              <a:buAutoNum type="arabicPeriod"/>
            </a:pPr>
            <a:r>
              <a:rPr lang="fr-BE" sz="2000">
                <a:solidFill>
                  <a:schemeClr val="tx1">
                    <a:alpha val="80000"/>
                  </a:schemeClr>
                </a:solidFill>
              </a:rPr>
              <a:t>Etape 3 : faire des liens entre les documents</a:t>
            </a:r>
          </a:p>
          <a:p>
            <a:pPr marL="514350" indent="-514350">
              <a:buAutoNum type="arabicPeriod"/>
            </a:pPr>
            <a:r>
              <a:rPr lang="fr-BE" sz="2000">
                <a:solidFill>
                  <a:schemeClr val="tx1">
                    <a:alpha val="80000"/>
                  </a:schemeClr>
                </a:solidFill>
              </a:rPr>
              <a:t>Etape 4 : faire un plan </a:t>
            </a:r>
          </a:p>
          <a:p>
            <a:pPr marL="514350" indent="-514350">
              <a:buAutoNum type="arabicPeriod"/>
            </a:pPr>
            <a:r>
              <a:rPr lang="fr-BE" sz="2000">
                <a:solidFill>
                  <a:schemeClr val="tx1">
                    <a:alpha val="80000"/>
                  </a:schemeClr>
                </a:solidFill>
              </a:rPr>
              <a:t>Etape 5 : la rédaction</a:t>
            </a:r>
          </a:p>
          <a:p>
            <a:pPr marL="0" indent="0">
              <a:buNone/>
            </a:pPr>
            <a:endParaRPr lang="fr-BE" sz="200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</a:pPr>
            <a:r>
              <a:rPr lang="fr-BE" sz="2000" b="1">
                <a:solidFill>
                  <a:schemeClr val="tx1">
                    <a:alpha val="80000"/>
                  </a:schemeClr>
                </a:solidFill>
              </a:rPr>
              <a:t>Partie 2 : Trois méthodes pratiques</a:t>
            </a:r>
          </a:p>
          <a:p>
            <a:pPr marL="514350" indent="-514350">
              <a:buAutoNum type="arabicPeriod"/>
            </a:pPr>
            <a:r>
              <a:rPr lang="fr-BE" sz="2000">
                <a:solidFill>
                  <a:schemeClr val="tx1">
                    <a:alpha val="80000"/>
                  </a:schemeClr>
                </a:solidFill>
              </a:rPr>
              <a:t>Notion </a:t>
            </a:r>
          </a:p>
          <a:p>
            <a:pPr marL="514350" indent="-514350">
              <a:buAutoNum type="arabicPeriod"/>
            </a:pPr>
            <a:r>
              <a:rPr lang="fr-BE" sz="2000">
                <a:solidFill>
                  <a:schemeClr val="tx1">
                    <a:alpha val="80000"/>
                  </a:schemeClr>
                </a:solidFill>
              </a:rPr>
              <a:t>Méthode papier</a:t>
            </a:r>
          </a:p>
          <a:p>
            <a:pPr marL="514350" indent="-514350">
              <a:buAutoNum type="arabicPeriod"/>
            </a:pPr>
            <a:r>
              <a:rPr lang="fr-BE" sz="2000">
                <a:solidFill>
                  <a:schemeClr val="tx1">
                    <a:alpha val="80000"/>
                  </a:schemeClr>
                </a:solidFill>
              </a:rPr>
              <a:t>Méthode Horizon </a:t>
            </a:r>
            <a:r>
              <a:rPr lang="fr-BE" sz="2000" b="0" i="0">
                <a:solidFill>
                  <a:schemeClr val="tx1">
                    <a:alpha val="80000"/>
                  </a:schemeClr>
                </a:solidFill>
                <a:effectLst/>
                <a:latin typeface="Inter"/>
              </a:rPr>
              <a:t>©</a:t>
            </a:r>
            <a:endParaRPr lang="fr-BE" sz="2000">
              <a:solidFill>
                <a:schemeClr val="tx1">
                  <a:alpha val="80000"/>
                </a:schemeClr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90016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390A8EE-894D-DAFD-C658-53E35D6BC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Notion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BD35C1A-4A07-0DAD-335E-68089F35BE16}"/>
              </a:ext>
            </a:extLst>
          </p:cNvPr>
          <p:cNvSpPr txBox="1"/>
          <p:nvPr/>
        </p:nvSpPr>
        <p:spPr>
          <a:xfrm>
            <a:off x="638878" y="1943199"/>
            <a:ext cx="10909643" cy="6874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400" err="1"/>
              <a:t>Outil</a:t>
            </a:r>
            <a:r>
              <a:rPr lang="en-US" sz="2400"/>
              <a:t> pour la </a:t>
            </a:r>
            <a:r>
              <a:rPr lang="en-US" sz="2400" err="1"/>
              <a:t>productivité</a:t>
            </a:r>
            <a:r>
              <a:rPr lang="en-US" sz="2400"/>
              <a:t> qui </a:t>
            </a:r>
            <a:r>
              <a:rPr lang="en-US" sz="2400" err="1"/>
              <a:t>permet</a:t>
            </a:r>
            <a:r>
              <a:rPr lang="en-US" sz="2400"/>
              <a:t> de </a:t>
            </a:r>
            <a:r>
              <a:rPr lang="en-US" sz="2400" err="1"/>
              <a:t>gérer</a:t>
            </a:r>
            <a:r>
              <a:rPr lang="en-US" sz="2400"/>
              <a:t> des notes, des tableaux, des </a:t>
            </a:r>
            <a:r>
              <a:rPr lang="en-US" sz="2400" err="1"/>
              <a:t>tâches</a:t>
            </a:r>
            <a:r>
              <a:rPr lang="en-US" sz="2400"/>
              <a:t>, des </a:t>
            </a:r>
            <a:r>
              <a:rPr lang="en-US" sz="2400" err="1"/>
              <a:t>projets</a:t>
            </a:r>
            <a:r>
              <a:rPr lang="en-US" sz="2400"/>
              <a:t>, des bases de données et des documentations internes. </a:t>
            </a: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FDFEEF83-1754-B80C-7715-345344E6BA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4123969"/>
              </p:ext>
            </p:extLst>
          </p:nvPr>
        </p:nvGraphicFramePr>
        <p:xfrm>
          <a:off x="320040" y="2906834"/>
          <a:ext cx="11548873" cy="303963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953322">
                  <a:extLst>
                    <a:ext uri="{9D8B030D-6E8A-4147-A177-3AD203B41FA5}">
                      <a16:colId xmlns:a16="http://schemas.microsoft.com/office/drawing/2014/main" val="2018619516"/>
                    </a:ext>
                  </a:extLst>
                </a:gridCol>
                <a:gridCol w="5595551">
                  <a:extLst>
                    <a:ext uri="{9D8B030D-6E8A-4147-A177-3AD203B41FA5}">
                      <a16:colId xmlns:a16="http://schemas.microsoft.com/office/drawing/2014/main" val="1451388378"/>
                    </a:ext>
                  </a:extLst>
                </a:gridCol>
              </a:tblGrid>
              <a:tr h="566711">
                <a:tc>
                  <a:txBody>
                    <a:bodyPr/>
                    <a:lstStyle/>
                    <a:p>
                      <a:pPr algn="ctr"/>
                      <a:r>
                        <a:rPr lang="fr-BE" sz="2500"/>
                        <a:t>Avantages</a:t>
                      </a:r>
                    </a:p>
                  </a:txBody>
                  <a:tcPr marL="128798" marR="128798" marT="64399" marB="643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500"/>
                        <a:t>Inconvénients</a:t>
                      </a:r>
                    </a:p>
                  </a:txBody>
                  <a:tcPr marL="128798" marR="128798" marT="64399" marB="64399"/>
                </a:tc>
                <a:extLst>
                  <a:ext uri="{0D108BD9-81ED-4DB2-BD59-A6C34878D82A}">
                    <a16:rowId xmlns:a16="http://schemas.microsoft.com/office/drawing/2014/main" val="3688628834"/>
                  </a:ext>
                </a:extLst>
              </a:tr>
              <a:tr h="953104">
                <a:tc>
                  <a:txBody>
                    <a:bodyPr/>
                    <a:lstStyle/>
                    <a:p>
                      <a:r>
                        <a:rPr lang="fr-BE" sz="2500"/>
                        <a:t>Très personnalisable (plein de tutos dispos en ligne)</a:t>
                      </a:r>
                    </a:p>
                  </a:txBody>
                  <a:tcPr marL="128798" marR="128798" marT="64399" marB="64399"/>
                </a:tc>
                <a:tc>
                  <a:txBody>
                    <a:bodyPr/>
                    <a:lstStyle/>
                    <a:p>
                      <a:r>
                        <a:rPr lang="fr-BE" sz="2500"/>
                        <a:t>Un peu de temps à prendre un main</a:t>
                      </a:r>
                    </a:p>
                  </a:txBody>
                  <a:tcPr marL="128798" marR="128798" marT="64399" marB="64399"/>
                </a:tc>
                <a:extLst>
                  <a:ext uri="{0D108BD9-81ED-4DB2-BD59-A6C34878D82A}">
                    <a16:rowId xmlns:a16="http://schemas.microsoft.com/office/drawing/2014/main" val="1701599418"/>
                  </a:ext>
                </a:extLst>
              </a:tr>
              <a:tr h="953104">
                <a:tc>
                  <a:txBody>
                    <a:bodyPr/>
                    <a:lstStyle/>
                    <a:p>
                      <a:r>
                        <a:rPr lang="fr-BE" sz="2500"/>
                        <a:t>Inclut calendrier, to-do list, notes, tags, classements, bases de données</a:t>
                      </a:r>
                    </a:p>
                  </a:txBody>
                  <a:tcPr marL="128798" marR="128798" marT="64399" marB="64399"/>
                </a:tc>
                <a:tc>
                  <a:txBody>
                    <a:bodyPr/>
                    <a:lstStyle/>
                    <a:p>
                      <a:r>
                        <a:rPr lang="fr-BE" sz="2500"/>
                        <a:t>Nécessite une connexion internet</a:t>
                      </a:r>
                    </a:p>
                  </a:txBody>
                  <a:tcPr marL="128798" marR="128798" marT="64399" marB="64399"/>
                </a:tc>
                <a:extLst>
                  <a:ext uri="{0D108BD9-81ED-4DB2-BD59-A6C34878D82A}">
                    <a16:rowId xmlns:a16="http://schemas.microsoft.com/office/drawing/2014/main" val="1248587110"/>
                  </a:ext>
                </a:extLst>
              </a:tr>
              <a:tr h="566711">
                <a:tc>
                  <a:txBody>
                    <a:bodyPr/>
                    <a:lstStyle/>
                    <a:p>
                      <a:r>
                        <a:rPr lang="fr-BE" sz="2500"/>
                        <a:t>Online avec sauvegarde automatique</a:t>
                      </a:r>
                    </a:p>
                  </a:txBody>
                  <a:tcPr marL="128798" marR="128798" marT="64399" marB="64399"/>
                </a:tc>
                <a:tc>
                  <a:txBody>
                    <a:bodyPr/>
                    <a:lstStyle/>
                    <a:p>
                      <a:endParaRPr lang="fr-BE" sz="2500"/>
                    </a:p>
                  </a:txBody>
                  <a:tcPr marL="128798" marR="128798" marT="64399" marB="64399"/>
                </a:tc>
                <a:extLst>
                  <a:ext uri="{0D108BD9-81ED-4DB2-BD59-A6C34878D82A}">
                    <a16:rowId xmlns:a16="http://schemas.microsoft.com/office/drawing/2014/main" val="3604282500"/>
                  </a:ext>
                </a:extLst>
              </a:tr>
            </a:tbl>
          </a:graphicData>
        </a:graphic>
      </p:graphicFrame>
      <p:pic>
        <p:nvPicPr>
          <p:cNvPr id="6" name="Image 5" descr="Une image contenant symbole, Police, Graphique, conception&#10;&#10;Le contenu généré par l’IA peut être incorrect.">
            <a:extLst>
              <a:ext uri="{FF2B5EF4-FFF2-40B4-BE49-F238E27FC236}">
                <a16:creationId xmlns:a16="http://schemas.microsoft.com/office/drawing/2014/main" id="{45DBB5D9-38D4-A2FC-F6BE-BA4121CD5D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702" y="472676"/>
            <a:ext cx="944787" cy="94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3868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1479246D-FB1F-A8BD-044E-CB36C8505D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61142EEF-F33D-BD24-34D4-983406DB8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Modèle A : Template « </a:t>
            </a:r>
            <a:r>
              <a:rPr lang="fr-BE" err="1"/>
              <a:t>Student</a:t>
            </a:r>
            <a:r>
              <a:rPr lang="fr-BE"/>
              <a:t> Dashboard »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118FAF7-86A3-D62A-A65F-08A1E72F6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10" y="1408838"/>
            <a:ext cx="11269980" cy="518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7071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3E0B42-BA7F-9F47-AB04-FF8F3823D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DDD205-EBB5-6303-6636-65455F821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C480FF2-FF7A-E5DB-302C-1B3A617126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7351"/>
          <a:stretch/>
        </p:blipFill>
        <p:spPr>
          <a:xfrm>
            <a:off x="0" y="259736"/>
            <a:ext cx="12043410" cy="467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2917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C70F9C4-06C6-8837-2A27-503B06B1B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329"/>
            <a:ext cx="8309610" cy="658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6129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0221D8-0848-73D0-98B8-AB10C8E8A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fr-BE"/>
              <a:t>Modèle B : 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2CB4558-1C85-C371-9ADD-629C1571BF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935579"/>
            <a:ext cx="10934700" cy="592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2146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Espace réservé du contenu 4" descr="Une image contenant texte, capture d’écran, Police, document&#10;&#10;Le contenu généré par l’IA peut être incorrect.">
            <a:extLst>
              <a:ext uri="{FF2B5EF4-FFF2-40B4-BE49-F238E27FC236}">
                <a16:creationId xmlns:a16="http://schemas.microsoft.com/office/drawing/2014/main" id="{FD10EC21-DECF-9920-69EE-C2C91A5526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3538" b="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0344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texte, capture d’écran, document, Police&#10;&#10;Le contenu généré par l’IA peut être incorrect.">
            <a:extLst>
              <a:ext uri="{FF2B5EF4-FFF2-40B4-BE49-F238E27FC236}">
                <a16:creationId xmlns:a16="http://schemas.microsoft.com/office/drawing/2014/main" id="{6489C43C-1A17-2D7A-1F26-16AB8757D3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694" y="643466"/>
            <a:ext cx="4888611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7202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6C5747A-D4EA-A9BD-9926-AF9684F1A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fr-BE" sz="5400"/>
              <a:t>Méthode papier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74976D-30A6-DE89-57DB-FA18939A7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fr-BE" sz="2200"/>
              <a:t>Prendre des notes sur papier ou dans un carnet</a:t>
            </a:r>
          </a:p>
          <a:p>
            <a:endParaRPr lang="fr-BE" sz="2200"/>
          </a:p>
          <a:p>
            <a:endParaRPr lang="fr-BE" sz="220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B0848F71-B70E-D857-5725-F1F71C86B6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19406"/>
              </p:ext>
            </p:extLst>
          </p:nvPr>
        </p:nvGraphicFramePr>
        <p:xfrm>
          <a:off x="6099048" y="1771823"/>
          <a:ext cx="5458968" cy="331435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21267">
                  <a:extLst>
                    <a:ext uri="{9D8B030D-6E8A-4147-A177-3AD203B41FA5}">
                      <a16:colId xmlns:a16="http://schemas.microsoft.com/office/drawing/2014/main" val="1500506455"/>
                    </a:ext>
                  </a:extLst>
                </a:gridCol>
                <a:gridCol w="2637701">
                  <a:extLst>
                    <a:ext uri="{9D8B030D-6E8A-4147-A177-3AD203B41FA5}">
                      <a16:colId xmlns:a16="http://schemas.microsoft.com/office/drawing/2014/main" val="4049441287"/>
                    </a:ext>
                  </a:extLst>
                </a:gridCol>
              </a:tblGrid>
              <a:tr h="447337">
                <a:tc>
                  <a:txBody>
                    <a:bodyPr/>
                    <a:lstStyle/>
                    <a:p>
                      <a:r>
                        <a:rPr lang="fr-BE" sz="2000"/>
                        <a:t>Avantages</a:t>
                      </a:r>
                    </a:p>
                  </a:txBody>
                  <a:tcPr marL="101667" marR="101667" marT="50834" marB="50834"/>
                </a:tc>
                <a:tc>
                  <a:txBody>
                    <a:bodyPr/>
                    <a:lstStyle/>
                    <a:p>
                      <a:r>
                        <a:rPr lang="fr-BE" sz="2000"/>
                        <a:t>Inconvénients</a:t>
                      </a:r>
                    </a:p>
                  </a:txBody>
                  <a:tcPr marL="101667" marR="101667" marT="50834" marB="50834"/>
                </a:tc>
                <a:extLst>
                  <a:ext uri="{0D108BD9-81ED-4DB2-BD59-A6C34878D82A}">
                    <a16:rowId xmlns:a16="http://schemas.microsoft.com/office/drawing/2014/main" val="1580428747"/>
                  </a:ext>
                </a:extLst>
              </a:tr>
              <a:tr h="1057340">
                <a:tc>
                  <a:txBody>
                    <a:bodyPr/>
                    <a:lstStyle/>
                    <a:p>
                      <a:r>
                        <a:rPr lang="fr-BE" sz="2000"/>
                        <a:t>Très polyvalent (schémas, flèches, post-it …)</a:t>
                      </a:r>
                    </a:p>
                  </a:txBody>
                  <a:tcPr marL="101667" marR="101667" marT="50834" marB="50834"/>
                </a:tc>
                <a:tc>
                  <a:txBody>
                    <a:bodyPr/>
                    <a:lstStyle/>
                    <a:p>
                      <a:r>
                        <a:rPr lang="fr-BE" sz="2000"/>
                        <a:t>Perdre/mélanger les feuilles</a:t>
                      </a:r>
                    </a:p>
                  </a:txBody>
                  <a:tcPr marL="101667" marR="101667" marT="50834" marB="50834"/>
                </a:tc>
                <a:extLst>
                  <a:ext uri="{0D108BD9-81ED-4DB2-BD59-A6C34878D82A}">
                    <a16:rowId xmlns:a16="http://schemas.microsoft.com/office/drawing/2014/main" val="2131266993"/>
                  </a:ext>
                </a:extLst>
              </a:tr>
              <a:tr h="752338">
                <a:tc>
                  <a:txBody>
                    <a:bodyPr/>
                    <a:lstStyle/>
                    <a:p>
                      <a:r>
                        <a:rPr lang="fr-BE" sz="2000"/>
                        <a:t>Avoir une vue d’ensemble plus large</a:t>
                      </a:r>
                    </a:p>
                  </a:txBody>
                  <a:tcPr marL="101667" marR="101667" marT="50834" marB="50834"/>
                </a:tc>
                <a:tc>
                  <a:txBody>
                    <a:bodyPr/>
                    <a:lstStyle/>
                    <a:p>
                      <a:r>
                        <a:rPr lang="fr-BE" sz="2000"/>
                        <a:t>Peut sembler brouillon</a:t>
                      </a:r>
                    </a:p>
                  </a:txBody>
                  <a:tcPr marL="101667" marR="101667" marT="50834" marB="50834"/>
                </a:tc>
                <a:extLst>
                  <a:ext uri="{0D108BD9-81ED-4DB2-BD59-A6C34878D82A}">
                    <a16:rowId xmlns:a16="http://schemas.microsoft.com/office/drawing/2014/main" val="1719502381"/>
                  </a:ext>
                </a:extLst>
              </a:tr>
              <a:tr h="1057340">
                <a:tc>
                  <a:txBody>
                    <a:bodyPr/>
                    <a:lstStyle/>
                    <a:p>
                      <a:r>
                        <a:rPr lang="fr-BE" sz="2000"/>
                        <a:t>Vide + la tête</a:t>
                      </a:r>
                    </a:p>
                  </a:txBody>
                  <a:tcPr marL="101667" marR="101667" marT="50834" marB="5083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000"/>
                        <a:t>+ lent d’écrire sur papier/réécriture à la fin</a:t>
                      </a:r>
                    </a:p>
                  </a:txBody>
                  <a:tcPr marL="101667" marR="101667" marT="50834" marB="50834"/>
                </a:tc>
                <a:extLst>
                  <a:ext uri="{0D108BD9-81ED-4DB2-BD59-A6C34878D82A}">
                    <a16:rowId xmlns:a16="http://schemas.microsoft.com/office/drawing/2014/main" val="29044738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81980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89AC5C-67B9-6A70-4C80-02112CBE3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Méthode « papier »</a:t>
            </a:r>
          </a:p>
        </p:txBody>
      </p:sp>
      <p:pic>
        <p:nvPicPr>
          <p:cNvPr id="5" name="Espace réservé du contenu 4" descr="Une image contenant texte, écriture manuscrite, papier, Produit en papier&#10;&#10;Le contenu généré par l’IA peut être incorrect.">
            <a:extLst>
              <a:ext uri="{FF2B5EF4-FFF2-40B4-BE49-F238E27FC236}">
                <a16:creationId xmlns:a16="http://schemas.microsoft.com/office/drawing/2014/main" id="{7DE78682-7072-AFCF-1968-CBC4FAACD8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27044" y="1690687"/>
            <a:ext cx="6402917" cy="4802187"/>
          </a:xfrm>
        </p:spPr>
      </p:pic>
    </p:spTree>
    <p:extLst>
      <p:ext uri="{BB962C8B-B14F-4D97-AF65-F5344CB8AC3E}">
        <p14:creationId xmlns:p14="http://schemas.microsoft.com/office/powerpoint/2010/main" val="15606248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C2915D5-2E29-9E4F-8F82-3E05897E0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823"/>
            <a:ext cx="3445764" cy="546279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Méthode</a:t>
            </a:r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Horizon </a:t>
            </a:r>
            <a:r>
              <a:rPr lang="en-US" sz="5400" b="0" i="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©</a:t>
            </a:r>
            <a:br>
              <a:rPr lang="en-US" sz="5400" b="0" i="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54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67200" y="630936"/>
            <a:ext cx="18288" cy="5590381"/>
          </a:xfrm>
          <a:custGeom>
            <a:avLst/>
            <a:gdLst>
              <a:gd name="connsiteX0" fmla="*/ 0 w 18288"/>
              <a:gd name="connsiteY0" fmla="*/ 0 h 5590381"/>
              <a:gd name="connsiteX1" fmla="*/ 18288 w 18288"/>
              <a:gd name="connsiteY1" fmla="*/ 0 h 5590381"/>
              <a:gd name="connsiteX2" fmla="*/ 18288 w 18288"/>
              <a:gd name="connsiteY2" fmla="*/ 754701 h 5590381"/>
              <a:gd name="connsiteX3" fmla="*/ 18288 w 18288"/>
              <a:gd name="connsiteY3" fmla="*/ 1565307 h 5590381"/>
              <a:gd name="connsiteX4" fmla="*/ 18288 w 18288"/>
              <a:gd name="connsiteY4" fmla="*/ 2152297 h 5590381"/>
              <a:gd name="connsiteX5" fmla="*/ 18288 w 18288"/>
              <a:gd name="connsiteY5" fmla="*/ 2906998 h 5590381"/>
              <a:gd name="connsiteX6" fmla="*/ 18288 w 18288"/>
              <a:gd name="connsiteY6" fmla="*/ 3549892 h 5590381"/>
              <a:gd name="connsiteX7" fmla="*/ 18288 w 18288"/>
              <a:gd name="connsiteY7" fmla="*/ 4080978 h 5590381"/>
              <a:gd name="connsiteX8" fmla="*/ 18288 w 18288"/>
              <a:gd name="connsiteY8" fmla="*/ 4835680 h 5590381"/>
              <a:gd name="connsiteX9" fmla="*/ 18288 w 18288"/>
              <a:gd name="connsiteY9" fmla="*/ 5590381 h 5590381"/>
              <a:gd name="connsiteX10" fmla="*/ 0 w 18288"/>
              <a:gd name="connsiteY10" fmla="*/ 5590381 h 5590381"/>
              <a:gd name="connsiteX11" fmla="*/ 0 w 18288"/>
              <a:gd name="connsiteY11" fmla="*/ 4835680 h 5590381"/>
              <a:gd name="connsiteX12" fmla="*/ 0 w 18288"/>
              <a:gd name="connsiteY12" fmla="*/ 4304593 h 5590381"/>
              <a:gd name="connsiteX13" fmla="*/ 0 w 18288"/>
              <a:gd name="connsiteY13" fmla="*/ 3773507 h 5590381"/>
              <a:gd name="connsiteX14" fmla="*/ 0 w 18288"/>
              <a:gd name="connsiteY14" fmla="*/ 3186517 h 5590381"/>
              <a:gd name="connsiteX15" fmla="*/ 0 w 18288"/>
              <a:gd name="connsiteY15" fmla="*/ 2487720 h 5590381"/>
              <a:gd name="connsiteX16" fmla="*/ 0 w 18288"/>
              <a:gd name="connsiteY16" fmla="*/ 1956633 h 5590381"/>
              <a:gd name="connsiteX17" fmla="*/ 0 w 18288"/>
              <a:gd name="connsiteY17" fmla="*/ 1425547 h 5590381"/>
              <a:gd name="connsiteX18" fmla="*/ 0 w 18288"/>
              <a:gd name="connsiteY18" fmla="*/ 614942 h 5590381"/>
              <a:gd name="connsiteX19" fmla="*/ 0 w 18288"/>
              <a:gd name="connsiteY19" fmla="*/ 0 h 559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288" h="5590381" fill="none" extrusionOk="0">
                <a:moveTo>
                  <a:pt x="0" y="0"/>
                </a:moveTo>
                <a:cubicBezTo>
                  <a:pt x="7726" y="-435"/>
                  <a:pt x="14198" y="437"/>
                  <a:pt x="18288" y="0"/>
                </a:cubicBezTo>
                <a:cubicBezTo>
                  <a:pt x="-5226" y="225076"/>
                  <a:pt x="46275" y="562283"/>
                  <a:pt x="18288" y="754701"/>
                </a:cubicBezTo>
                <a:cubicBezTo>
                  <a:pt x="-9699" y="947119"/>
                  <a:pt x="30081" y="1239251"/>
                  <a:pt x="18288" y="1565307"/>
                </a:cubicBezTo>
                <a:cubicBezTo>
                  <a:pt x="6495" y="1891363"/>
                  <a:pt x="7160" y="1999140"/>
                  <a:pt x="18288" y="2152297"/>
                </a:cubicBezTo>
                <a:cubicBezTo>
                  <a:pt x="29417" y="2305454"/>
                  <a:pt x="28705" y="2598333"/>
                  <a:pt x="18288" y="2906998"/>
                </a:cubicBezTo>
                <a:cubicBezTo>
                  <a:pt x="7871" y="3215663"/>
                  <a:pt x="35263" y="3327412"/>
                  <a:pt x="18288" y="3549892"/>
                </a:cubicBezTo>
                <a:cubicBezTo>
                  <a:pt x="1313" y="3772372"/>
                  <a:pt x="38561" y="3843836"/>
                  <a:pt x="18288" y="4080978"/>
                </a:cubicBezTo>
                <a:cubicBezTo>
                  <a:pt x="-1985" y="4318120"/>
                  <a:pt x="-3806" y="4511166"/>
                  <a:pt x="18288" y="4835680"/>
                </a:cubicBezTo>
                <a:cubicBezTo>
                  <a:pt x="40382" y="5160194"/>
                  <a:pt x="-13070" y="5401748"/>
                  <a:pt x="18288" y="5590381"/>
                </a:cubicBezTo>
                <a:cubicBezTo>
                  <a:pt x="12010" y="5589863"/>
                  <a:pt x="6799" y="5589982"/>
                  <a:pt x="0" y="5590381"/>
                </a:cubicBezTo>
                <a:cubicBezTo>
                  <a:pt x="-6480" y="5250523"/>
                  <a:pt x="-32148" y="5052531"/>
                  <a:pt x="0" y="4835680"/>
                </a:cubicBezTo>
                <a:cubicBezTo>
                  <a:pt x="32148" y="4618829"/>
                  <a:pt x="5352" y="4496374"/>
                  <a:pt x="0" y="4304593"/>
                </a:cubicBezTo>
                <a:cubicBezTo>
                  <a:pt x="-5352" y="4112812"/>
                  <a:pt x="9645" y="3919423"/>
                  <a:pt x="0" y="3773507"/>
                </a:cubicBezTo>
                <a:cubicBezTo>
                  <a:pt x="-9645" y="3627591"/>
                  <a:pt x="-10654" y="3330687"/>
                  <a:pt x="0" y="3186517"/>
                </a:cubicBezTo>
                <a:cubicBezTo>
                  <a:pt x="10654" y="3042347"/>
                  <a:pt x="18181" y="2635923"/>
                  <a:pt x="0" y="2487720"/>
                </a:cubicBezTo>
                <a:cubicBezTo>
                  <a:pt x="-18181" y="2339517"/>
                  <a:pt x="-7947" y="2113537"/>
                  <a:pt x="0" y="1956633"/>
                </a:cubicBezTo>
                <a:cubicBezTo>
                  <a:pt x="7947" y="1799729"/>
                  <a:pt x="-15145" y="1657735"/>
                  <a:pt x="0" y="1425547"/>
                </a:cubicBezTo>
                <a:cubicBezTo>
                  <a:pt x="15145" y="1193359"/>
                  <a:pt x="-23832" y="948054"/>
                  <a:pt x="0" y="614942"/>
                </a:cubicBezTo>
                <a:cubicBezTo>
                  <a:pt x="23832" y="281831"/>
                  <a:pt x="2816" y="129878"/>
                  <a:pt x="0" y="0"/>
                </a:cubicBezTo>
                <a:close/>
              </a:path>
              <a:path w="18288" h="5590381" stroke="0" extrusionOk="0">
                <a:moveTo>
                  <a:pt x="0" y="0"/>
                </a:moveTo>
                <a:cubicBezTo>
                  <a:pt x="5871" y="848"/>
                  <a:pt x="11713" y="-200"/>
                  <a:pt x="18288" y="0"/>
                </a:cubicBezTo>
                <a:cubicBezTo>
                  <a:pt x="41141" y="165299"/>
                  <a:pt x="3613" y="427555"/>
                  <a:pt x="18288" y="698798"/>
                </a:cubicBezTo>
                <a:cubicBezTo>
                  <a:pt x="32963" y="970041"/>
                  <a:pt x="19680" y="1226199"/>
                  <a:pt x="18288" y="1397595"/>
                </a:cubicBezTo>
                <a:cubicBezTo>
                  <a:pt x="16896" y="1568991"/>
                  <a:pt x="38798" y="1794517"/>
                  <a:pt x="18288" y="2152297"/>
                </a:cubicBezTo>
                <a:cubicBezTo>
                  <a:pt x="-2222" y="2510077"/>
                  <a:pt x="40846" y="2594424"/>
                  <a:pt x="18288" y="2739287"/>
                </a:cubicBezTo>
                <a:cubicBezTo>
                  <a:pt x="-4270" y="2884150"/>
                  <a:pt x="27117" y="3129706"/>
                  <a:pt x="18288" y="3493988"/>
                </a:cubicBezTo>
                <a:cubicBezTo>
                  <a:pt x="9459" y="3858270"/>
                  <a:pt x="54201" y="4041447"/>
                  <a:pt x="18288" y="4304593"/>
                </a:cubicBezTo>
                <a:cubicBezTo>
                  <a:pt x="-17625" y="4567740"/>
                  <a:pt x="49627" y="5149125"/>
                  <a:pt x="18288" y="5590381"/>
                </a:cubicBezTo>
                <a:cubicBezTo>
                  <a:pt x="10860" y="5590744"/>
                  <a:pt x="7568" y="5590157"/>
                  <a:pt x="0" y="5590381"/>
                </a:cubicBezTo>
                <a:cubicBezTo>
                  <a:pt x="36767" y="5266821"/>
                  <a:pt x="-16223" y="5116146"/>
                  <a:pt x="0" y="4835680"/>
                </a:cubicBezTo>
                <a:cubicBezTo>
                  <a:pt x="16223" y="4555214"/>
                  <a:pt x="-16316" y="4356490"/>
                  <a:pt x="0" y="4136882"/>
                </a:cubicBezTo>
                <a:cubicBezTo>
                  <a:pt x="16316" y="3917274"/>
                  <a:pt x="8005" y="3773465"/>
                  <a:pt x="0" y="3549892"/>
                </a:cubicBezTo>
                <a:cubicBezTo>
                  <a:pt x="-8005" y="3326319"/>
                  <a:pt x="27623" y="3052456"/>
                  <a:pt x="0" y="2851094"/>
                </a:cubicBezTo>
                <a:cubicBezTo>
                  <a:pt x="-27623" y="2649732"/>
                  <a:pt x="5614" y="2455815"/>
                  <a:pt x="0" y="2264104"/>
                </a:cubicBezTo>
                <a:cubicBezTo>
                  <a:pt x="-5614" y="2072393"/>
                  <a:pt x="22598" y="1990723"/>
                  <a:pt x="0" y="1733018"/>
                </a:cubicBezTo>
                <a:cubicBezTo>
                  <a:pt x="-22598" y="1475313"/>
                  <a:pt x="-6965" y="1369123"/>
                  <a:pt x="0" y="1090124"/>
                </a:cubicBezTo>
                <a:cubicBezTo>
                  <a:pt x="6965" y="811125"/>
                  <a:pt x="-19273" y="507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311409761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E2B70D2-C671-EBB0-AA1C-1F9554872B9F}"/>
              </a:ext>
            </a:extLst>
          </p:cNvPr>
          <p:cNvSpPr txBox="1"/>
          <p:nvPr/>
        </p:nvSpPr>
        <p:spPr>
          <a:xfrm>
            <a:off x="4654296" y="4798577"/>
            <a:ext cx="6894576" cy="14284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err="1"/>
              <a:t>Méthode</a:t>
            </a:r>
            <a:r>
              <a:rPr lang="en-US" sz="2200"/>
              <a:t> qui </a:t>
            </a:r>
            <a:r>
              <a:rPr lang="en-US" sz="2200" err="1"/>
              <a:t>utilise</a:t>
            </a:r>
            <a:r>
              <a:rPr lang="en-US" sz="2200"/>
              <a:t> les </a:t>
            </a:r>
            <a:r>
              <a:rPr lang="en-US" sz="2200" err="1"/>
              <a:t>outils</a:t>
            </a:r>
            <a:r>
              <a:rPr lang="en-US" sz="2200"/>
              <a:t> de </a:t>
            </a:r>
            <a:r>
              <a:rPr lang="en-US" sz="2200" err="1"/>
              <a:t>bureautique</a:t>
            </a:r>
            <a:r>
              <a:rPr lang="en-US" sz="2200"/>
              <a:t> de base via un drive (Word + Excel). Les taches </a:t>
            </a:r>
            <a:r>
              <a:rPr lang="en-US" sz="2200" err="1"/>
              <a:t>sont</a:t>
            </a:r>
            <a:r>
              <a:rPr lang="en-US" sz="2200"/>
              <a:t> </a:t>
            </a:r>
            <a:r>
              <a:rPr lang="en-US" sz="2200" err="1"/>
              <a:t>réparties</a:t>
            </a:r>
            <a:r>
              <a:rPr lang="en-US" sz="2200"/>
              <a:t> dans </a:t>
            </a:r>
            <a:r>
              <a:rPr lang="en-US" sz="2200" err="1"/>
              <a:t>différents</a:t>
            </a:r>
            <a:r>
              <a:rPr lang="en-US" sz="2200"/>
              <a:t> documents (1 doc plan, 1 doc résumés de </a:t>
            </a:r>
            <a:r>
              <a:rPr lang="en-US" sz="2200" err="1"/>
              <a:t>texte</a:t>
            </a:r>
            <a:r>
              <a:rPr lang="en-US" sz="2200"/>
              <a:t>, 1 doc planification, …)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E5CA2C4C-47A0-E7D8-8371-A7D851257F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23757"/>
              </p:ext>
            </p:extLst>
          </p:nvPr>
        </p:nvGraphicFramePr>
        <p:xfrm>
          <a:off x="4475988" y="891540"/>
          <a:ext cx="7530084" cy="337185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974072">
                  <a:extLst>
                    <a:ext uri="{9D8B030D-6E8A-4147-A177-3AD203B41FA5}">
                      <a16:colId xmlns:a16="http://schemas.microsoft.com/office/drawing/2014/main" val="2703422468"/>
                    </a:ext>
                  </a:extLst>
                </a:gridCol>
                <a:gridCol w="3556012">
                  <a:extLst>
                    <a:ext uri="{9D8B030D-6E8A-4147-A177-3AD203B41FA5}">
                      <a16:colId xmlns:a16="http://schemas.microsoft.com/office/drawing/2014/main" val="3489139967"/>
                    </a:ext>
                  </a:extLst>
                </a:gridCol>
              </a:tblGrid>
              <a:tr h="499399">
                <a:tc>
                  <a:txBody>
                    <a:bodyPr/>
                    <a:lstStyle/>
                    <a:p>
                      <a:r>
                        <a:rPr lang="fr-BE" sz="1600" b="0" cap="none" spc="60">
                          <a:solidFill>
                            <a:schemeClr val="bg1"/>
                          </a:solidFill>
                        </a:rPr>
                        <a:t>Avantages</a:t>
                      </a:r>
                    </a:p>
                  </a:txBody>
                  <a:tcPr marL="93424" marR="93424" marT="93424" marB="46712" anchor="ctr"/>
                </a:tc>
                <a:tc>
                  <a:txBody>
                    <a:bodyPr/>
                    <a:lstStyle/>
                    <a:p>
                      <a:r>
                        <a:rPr lang="fr-BE" sz="1600" b="0" cap="none" spc="60">
                          <a:solidFill>
                            <a:schemeClr val="bg1"/>
                          </a:solidFill>
                        </a:rPr>
                        <a:t>Inconvénients</a:t>
                      </a:r>
                    </a:p>
                  </a:txBody>
                  <a:tcPr marL="93424" marR="93424" marT="93424" marB="46712" anchor="ctr"/>
                </a:tc>
                <a:extLst>
                  <a:ext uri="{0D108BD9-81ED-4DB2-BD59-A6C34878D82A}">
                    <a16:rowId xmlns:a16="http://schemas.microsoft.com/office/drawing/2014/main" val="1340271419"/>
                  </a:ext>
                </a:extLst>
              </a:tr>
              <a:tr h="462945">
                <a:tc>
                  <a:txBody>
                    <a:bodyPr/>
                    <a:lstStyle/>
                    <a:p>
                      <a:r>
                        <a:rPr lang="fr-BE" sz="1400" cap="none" spc="0">
                          <a:solidFill>
                            <a:schemeClr val="tx1"/>
                          </a:solidFill>
                        </a:rPr>
                        <a:t>Fonctionne bien pour travaux de groupe</a:t>
                      </a:r>
                    </a:p>
                  </a:txBody>
                  <a:tcPr marL="93424" marR="93424" marT="93424" marB="46712"/>
                </a:tc>
                <a:tc>
                  <a:txBody>
                    <a:bodyPr/>
                    <a:lstStyle/>
                    <a:p>
                      <a:r>
                        <a:rPr lang="fr-BE" sz="1400" cap="none" spc="0">
                          <a:solidFill>
                            <a:schemeClr val="tx1"/>
                          </a:solidFill>
                        </a:rPr>
                        <a:t>Jongler avec plusieurs documents</a:t>
                      </a:r>
                    </a:p>
                  </a:txBody>
                  <a:tcPr marL="93424" marR="93424" marT="93424" marB="46712"/>
                </a:tc>
                <a:extLst>
                  <a:ext uri="{0D108BD9-81ED-4DB2-BD59-A6C34878D82A}">
                    <a16:rowId xmlns:a16="http://schemas.microsoft.com/office/drawing/2014/main" val="4090101420"/>
                  </a:ext>
                </a:extLst>
              </a:tr>
              <a:tr h="973281">
                <a:tc>
                  <a:txBody>
                    <a:bodyPr/>
                    <a:lstStyle/>
                    <a:p>
                      <a:r>
                        <a:rPr lang="fr-BE" sz="1400" cap="none" spc="0">
                          <a:solidFill>
                            <a:schemeClr val="tx1"/>
                          </a:solidFill>
                        </a:rPr>
                        <a:t>Modes suggestion et commentaire très utiles</a:t>
                      </a:r>
                    </a:p>
                  </a:txBody>
                  <a:tcPr marL="93424" marR="93424" marT="93424" marB="46712"/>
                </a:tc>
                <a:tc>
                  <a:txBody>
                    <a:bodyPr/>
                    <a:lstStyle/>
                    <a:p>
                      <a:r>
                        <a:rPr lang="fr-BE" sz="1400" cap="none" spc="0">
                          <a:solidFill>
                            <a:schemeClr val="tx1"/>
                          </a:solidFill>
                        </a:rPr>
                        <a:t>Nécessite de bien ranger les </a:t>
                      </a:r>
                      <a:r>
                        <a:rPr lang="fr-BE" sz="1400" cap="none" spc="0" err="1">
                          <a:solidFill>
                            <a:schemeClr val="tx1"/>
                          </a:solidFill>
                        </a:rPr>
                        <a:t>pdf</a:t>
                      </a:r>
                      <a:r>
                        <a:rPr lang="fr-BE" sz="1400" cap="none" spc="0">
                          <a:solidFill>
                            <a:schemeClr val="tx1"/>
                          </a:solidFill>
                        </a:rPr>
                        <a:t> en parallèle car non-inclus dans la page </a:t>
                      </a:r>
                      <a:r>
                        <a:rPr lang="fr-BE" sz="1400" cap="none" spc="0" err="1">
                          <a:solidFill>
                            <a:schemeClr val="tx1"/>
                          </a:solidFill>
                        </a:rPr>
                        <a:t>word</a:t>
                      </a:r>
                      <a:r>
                        <a:rPr lang="fr-BE" sz="1400" cap="none" spc="0">
                          <a:solidFill>
                            <a:schemeClr val="tx1"/>
                          </a:solidFill>
                        </a:rPr>
                        <a:t>. </a:t>
                      </a:r>
                    </a:p>
                  </a:txBody>
                  <a:tcPr marL="93424" marR="93424" marT="93424" marB="46712"/>
                </a:tc>
                <a:extLst>
                  <a:ext uri="{0D108BD9-81ED-4DB2-BD59-A6C34878D82A}">
                    <a16:rowId xmlns:a16="http://schemas.microsoft.com/office/drawing/2014/main" val="1365396683"/>
                  </a:ext>
                </a:extLst>
              </a:tr>
              <a:tr h="718113">
                <a:tc>
                  <a:txBody>
                    <a:bodyPr/>
                    <a:lstStyle/>
                    <a:p>
                      <a:r>
                        <a:rPr lang="fr-BE" sz="1400" cap="none" spc="0">
                          <a:solidFill>
                            <a:schemeClr val="tx1"/>
                          </a:solidFill>
                        </a:rPr>
                        <a:t>Résumé des sources dans 1 seul tableau (+ctrl F) + possibilité d’imprimer</a:t>
                      </a:r>
                    </a:p>
                  </a:txBody>
                  <a:tcPr marL="93424" marR="93424" marT="93424" marB="46712"/>
                </a:tc>
                <a:tc>
                  <a:txBody>
                    <a:bodyPr/>
                    <a:lstStyle/>
                    <a:p>
                      <a:r>
                        <a:rPr lang="fr-BE" sz="1400" cap="none" spc="0">
                          <a:solidFill>
                            <a:schemeClr val="tx1"/>
                          </a:solidFill>
                        </a:rPr>
                        <a:t>Nécessite de prendre le temps de nommer les sources</a:t>
                      </a:r>
                    </a:p>
                  </a:txBody>
                  <a:tcPr marL="93424" marR="93424" marT="93424" marB="46712"/>
                </a:tc>
                <a:extLst>
                  <a:ext uri="{0D108BD9-81ED-4DB2-BD59-A6C34878D82A}">
                    <a16:rowId xmlns:a16="http://schemas.microsoft.com/office/drawing/2014/main" val="2146787993"/>
                  </a:ext>
                </a:extLst>
              </a:tr>
              <a:tr h="718113">
                <a:tc>
                  <a:txBody>
                    <a:bodyPr/>
                    <a:lstStyle/>
                    <a:p>
                      <a:r>
                        <a:rPr lang="fr-BE" sz="1400" cap="none" spc="0">
                          <a:solidFill>
                            <a:schemeClr val="tx1"/>
                          </a:solidFill>
                        </a:rPr>
                        <a:t>En ligne/offline, sauvegarde automatique, grosse capacité sauvegarde</a:t>
                      </a:r>
                    </a:p>
                  </a:txBody>
                  <a:tcPr marL="93424" marR="93424" marT="93424" marB="46712"/>
                </a:tc>
                <a:tc>
                  <a:txBody>
                    <a:bodyPr/>
                    <a:lstStyle/>
                    <a:p>
                      <a:endParaRPr lang="fr-BE" sz="1400" cap="none" spc="0">
                        <a:solidFill>
                          <a:schemeClr val="tx1"/>
                        </a:solidFill>
                      </a:endParaRPr>
                    </a:p>
                  </a:txBody>
                  <a:tcPr marL="93424" marR="93424" marT="93424" marB="46712"/>
                </a:tc>
                <a:extLst>
                  <a:ext uri="{0D108BD9-81ED-4DB2-BD59-A6C34878D82A}">
                    <a16:rowId xmlns:a16="http://schemas.microsoft.com/office/drawing/2014/main" val="3727416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3616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EDC7E62-3C62-A803-20D6-0467C5497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0430" y="583345"/>
            <a:ext cx="7160357" cy="41648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8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Partie 1 : Théorie</a:t>
            </a:r>
          </a:p>
        </p:txBody>
      </p:sp>
      <p:sp>
        <p:nvSpPr>
          <p:cNvPr id="24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4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6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6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texte, capture d’écran, nombre, Police&#10;&#10;Le contenu généré par l’IA peut être incorrect.">
            <a:extLst>
              <a:ext uri="{FF2B5EF4-FFF2-40B4-BE49-F238E27FC236}">
                <a16:creationId xmlns:a16="http://schemas.microsoft.com/office/drawing/2014/main" id="{BE32B6D5-2C64-9E1E-64B0-5F1D9EFFD2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811784"/>
            <a:ext cx="10905066" cy="523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6857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D1EF87-033D-D0DE-A278-BDC4937787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Espace réservé du contenu 8" descr="Une image contenant texte, capture d’écran, document, nombre&#10;&#10;Le contenu généré par l’IA peut être incorrect.">
            <a:extLst>
              <a:ext uri="{FF2B5EF4-FFF2-40B4-BE49-F238E27FC236}">
                <a16:creationId xmlns:a16="http://schemas.microsoft.com/office/drawing/2014/main" id="{3402E968-F822-6B4D-CBD4-BB5F0F9E03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0254" y="643466"/>
            <a:ext cx="4401141" cy="557106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4FD89E9A-B6BC-AE14-F9F8-AF9DD267A6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2916" y="643467"/>
            <a:ext cx="413651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6389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3C47FB-CB5C-4244-9973-E2DCA204D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8352"/>
            <a:ext cx="10515600" cy="1325563"/>
          </a:xfrm>
        </p:spPr>
        <p:txBody>
          <a:bodyPr/>
          <a:lstStyle/>
          <a:p>
            <a:pPr algn="ctr"/>
            <a:r>
              <a:rPr lang="fr-BE"/>
              <a:t>Questions ? </a:t>
            </a:r>
          </a:p>
        </p:txBody>
      </p:sp>
    </p:spTree>
    <p:extLst>
      <p:ext uri="{BB962C8B-B14F-4D97-AF65-F5344CB8AC3E}">
        <p14:creationId xmlns:p14="http://schemas.microsoft.com/office/powerpoint/2010/main" val="3907479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E881F5E-3BDB-6015-6CB0-978F4A9BD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fr-FR" sz="4000">
                <a:solidFill>
                  <a:srgbClr val="FFFFFF"/>
                </a:solidFill>
              </a:rPr>
              <a:t>Continuité avec la séance précédente</a:t>
            </a:r>
            <a:endParaRPr lang="fr-BE" sz="4000">
              <a:solidFill>
                <a:srgbClr val="FFFFFF"/>
              </a:solidFill>
            </a:endParaRP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F8544186-3855-0878-17A3-4BA9116688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2768849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5388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60F006-EE36-0995-2C27-92A57BE24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Que recouvre l’analyse documentaire ?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51DB05-0DFF-65B9-AF6C-D224C6631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/>
              <a:t>Analyse de sources primaires écrites :  littérature grise </a:t>
            </a:r>
          </a:p>
          <a:p>
            <a:r>
              <a:rPr lang="fr-BE"/>
              <a:t>Exemple de documents considérés comme littérature grise : </a:t>
            </a:r>
          </a:p>
          <a:p>
            <a:pPr lvl="1"/>
            <a:r>
              <a:rPr lang="fr-BE"/>
              <a:t>Rapports d’activité</a:t>
            </a:r>
          </a:p>
          <a:p>
            <a:pPr lvl="1"/>
            <a:r>
              <a:rPr lang="fr-BE"/>
              <a:t>Rapports de recherche </a:t>
            </a:r>
          </a:p>
          <a:p>
            <a:pPr lvl="1"/>
            <a:r>
              <a:rPr lang="fr-BE"/>
              <a:t>Statistiques – bases de données</a:t>
            </a:r>
          </a:p>
          <a:p>
            <a:pPr lvl="1"/>
            <a:r>
              <a:rPr lang="fr-BE"/>
              <a:t>Publications gouvernementales </a:t>
            </a:r>
          </a:p>
          <a:p>
            <a:pPr lvl="1"/>
            <a:r>
              <a:rPr lang="fr-BE"/>
              <a:t>Thèses </a:t>
            </a:r>
          </a:p>
          <a:p>
            <a:pPr lvl="1"/>
            <a:r>
              <a:rPr lang="fr-BE" err="1"/>
              <a:t>Preprint</a:t>
            </a:r>
            <a:r>
              <a:rPr lang="fr-BE"/>
              <a:t> et </a:t>
            </a:r>
            <a:r>
              <a:rPr lang="fr-BE" err="1"/>
              <a:t>working</a:t>
            </a:r>
            <a:r>
              <a:rPr lang="fr-BE"/>
              <a:t> </a:t>
            </a:r>
            <a:r>
              <a:rPr lang="fr-BE" err="1"/>
              <a:t>papers</a:t>
            </a:r>
            <a:endParaRPr lang="fr-BE"/>
          </a:p>
          <a:p>
            <a:pPr lvl="1"/>
            <a:r>
              <a:rPr lang="fr-BE"/>
              <a:t>Communiqué de presse</a:t>
            </a:r>
          </a:p>
        </p:txBody>
      </p:sp>
    </p:spTree>
    <p:extLst>
      <p:ext uri="{BB962C8B-B14F-4D97-AF65-F5344CB8AC3E}">
        <p14:creationId xmlns:p14="http://schemas.microsoft.com/office/powerpoint/2010/main" val="393808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F5705FA-E80F-056C-1AB6-05FC7C9BE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fr-BE" sz="4000">
                <a:solidFill>
                  <a:srgbClr val="FFFFFF"/>
                </a:solidFill>
              </a:rPr>
              <a:t>Les différentes analyses documentaires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F0019492-DE20-CE61-8225-F973C3D48D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1672200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438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5348CF9-1458-0112-F39A-520276794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FR" sz="4000">
                <a:solidFill>
                  <a:srgbClr val="FFFFFF"/>
                </a:solidFill>
              </a:rPr>
              <a:t>Etape 1 : Subdiviser votre sujet de recherche</a:t>
            </a:r>
            <a:endParaRPr lang="fr-BE" sz="4000">
              <a:solidFill>
                <a:srgbClr val="FFFFFF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F4CEAF-C862-612F-05E3-25AA35A9B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950" y="1781174"/>
            <a:ext cx="11220449" cy="478228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2000" u="sng"/>
              <a:t>Exemple de sujet </a:t>
            </a:r>
            <a:r>
              <a:rPr lang="fr-FR" sz="2000"/>
              <a:t>: « Quelles sont les mesures au niveau européen et national qui permettent de réglementer le secteur </a:t>
            </a:r>
            <a:r>
              <a:rPr lang="fr-FR" sz="2000" err="1"/>
              <a:t>VoD</a:t>
            </a:r>
            <a:r>
              <a:rPr lang="fr-FR" sz="2000"/>
              <a:t> en matière de durabilité ? » </a:t>
            </a:r>
          </a:p>
          <a:p>
            <a:pPr marL="0" indent="0">
              <a:buNone/>
            </a:pPr>
            <a:endParaRPr lang="fr-FR" sz="2000"/>
          </a:p>
          <a:p>
            <a:pPr marL="0" indent="0">
              <a:buNone/>
            </a:pPr>
            <a:r>
              <a:rPr lang="fr-FR" sz="2000">
                <a:sym typeface="Wingdings" panose="05000000000000000000" pitchFamily="2" charset="2"/>
              </a:rPr>
              <a:t> </a:t>
            </a:r>
            <a:r>
              <a:rPr lang="fr-FR" sz="2000" u="sng">
                <a:sym typeface="Wingdings" panose="05000000000000000000" pitchFamily="2" charset="2"/>
              </a:rPr>
              <a:t>Segmentation en plusieurs thématiques : </a:t>
            </a:r>
            <a:endParaRPr lang="fr-FR" sz="2000" u="sng"/>
          </a:p>
          <a:p>
            <a:r>
              <a:rPr lang="fr-FR" sz="2000"/>
              <a:t>Concept de durabilité</a:t>
            </a:r>
          </a:p>
          <a:p>
            <a:r>
              <a:rPr lang="fr-FR" sz="2000"/>
              <a:t>Secteur du VOD</a:t>
            </a:r>
          </a:p>
          <a:p>
            <a:r>
              <a:rPr lang="fr-FR" sz="2000"/>
              <a:t>Mesures au niveau national</a:t>
            </a:r>
          </a:p>
          <a:p>
            <a:r>
              <a:rPr lang="fr-FR" sz="2000"/>
              <a:t>Mesures au niveau européen</a:t>
            </a:r>
          </a:p>
          <a:p>
            <a:endParaRPr lang="fr-FR" sz="2000"/>
          </a:p>
          <a:p>
            <a:pPr marL="0" indent="0">
              <a:buNone/>
            </a:pPr>
            <a:endParaRPr lang="fr-BE" sz="2000"/>
          </a:p>
          <a:p>
            <a:pPr lvl="1">
              <a:buFont typeface="Wingdings" panose="05000000000000000000" pitchFamily="2" charset="2"/>
              <a:buChar char="è"/>
            </a:pPr>
            <a:r>
              <a:rPr lang="fr-FR" sz="2000">
                <a:sym typeface="Wingdings" panose="05000000000000000000" pitchFamily="2" charset="2"/>
              </a:rPr>
              <a:t>4 revues de littérature différentes, avec leurs points de convergence à trouver </a:t>
            </a:r>
          </a:p>
          <a:p>
            <a:pPr lvl="1">
              <a:buFont typeface="Wingdings" panose="05000000000000000000" pitchFamily="2" charset="2"/>
              <a:buChar char="è"/>
            </a:pPr>
            <a:r>
              <a:rPr lang="fr-FR" sz="2000">
                <a:sym typeface="Wingdings" panose="05000000000000000000" pitchFamily="2" charset="2"/>
              </a:rPr>
              <a:t>Sert à déterminer ce que l’on cherche dans chaque texte </a:t>
            </a:r>
            <a:endParaRPr lang="fr-BE" sz="2000"/>
          </a:p>
        </p:txBody>
      </p:sp>
    </p:spTree>
    <p:extLst>
      <p:ext uri="{BB962C8B-B14F-4D97-AF65-F5344CB8AC3E}">
        <p14:creationId xmlns:p14="http://schemas.microsoft.com/office/powerpoint/2010/main" val="1368171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244A469-9224-22B6-7132-E2221157F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554480"/>
            <a:ext cx="3929001" cy="4006248"/>
          </a:xfrm>
        </p:spPr>
        <p:txBody>
          <a:bodyPr anchor="ctr">
            <a:normAutofit/>
          </a:bodyPr>
          <a:lstStyle/>
          <a:p>
            <a:pPr algn="ctr"/>
            <a:r>
              <a:rPr lang="fr-FR" sz="5600">
                <a:solidFill>
                  <a:srgbClr val="FFFFFF"/>
                </a:solidFill>
              </a:rPr>
              <a:t>Etape 2: Analyser un document </a:t>
            </a:r>
            <a:endParaRPr lang="fr-BE" sz="5600">
              <a:solidFill>
                <a:srgbClr val="FFFFFF"/>
              </a:solidFill>
            </a:endParaRPr>
          </a:p>
        </p:txBody>
      </p:sp>
      <p:sp>
        <p:nvSpPr>
          <p:cNvPr id="25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45B038-FB3B-319A-E2CF-FEEB2915F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4485" y="374394"/>
            <a:ext cx="5288928" cy="5981955"/>
          </a:xfrm>
        </p:spPr>
        <p:txBody>
          <a:bodyPr anchor="ctr">
            <a:normAutofit/>
          </a:bodyPr>
          <a:lstStyle/>
          <a:p>
            <a:r>
              <a:rPr lang="fr-FR" sz="2400">
                <a:solidFill>
                  <a:schemeClr val="tx1">
                    <a:alpha val="80000"/>
                  </a:schemeClr>
                </a:solidFill>
              </a:rPr>
              <a:t>Faire preuve d’esprit critique ! </a:t>
            </a:r>
          </a:p>
          <a:p>
            <a:r>
              <a:rPr lang="fr-FR" sz="2400">
                <a:solidFill>
                  <a:schemeClr val="tx1">
                    <a:alpha val="80000"/>
                  </a:schemeClr>
                </a:solidFill>
              </a:rPr>
              <a:t>Vérifier la fiabilité de la source </a:t>
            </a:r>
          </a:p>
          <a:p>
            <a:pPr lvl="1"/>
            <a:r>
              <a:rPr lang="fr-FR">
                <a:solidFill>
                  <a:schemeClr val="tx1">
                    <a:alpha val="80000"/>
                  </a:schemeClr>
                </a:solidFill>
              </a:rPr>
              <a:t>Qui produit quoi ? </a:t>
            </a:r>
          </a:p>
          <a:p>
            <a:pPr lvl="1"/>
            <a:r>
              <a:rPr lang="fr-FR">
                <a:solidFill>
                  <a:schemeClr val="tx1">
                    <a:alpha val="80000"/>
                  </a:schemeClr>
                </a:solidFill>
              </a:rPr>
              <a:t>Dans quel but ? </a:t>
            </a:r>
          </a:p>
          <a:p>
            <a:pPr lvl="1"/>
            <a:r>
              <a:rPr lang="fr-FR">
                <a:solidFill>
                  <a:schemeClr val="tx1">
                    <a:alpha val="80000"/>
                  </a:schemeClr>
                </a:solidFill>
              </a:rPr>
              <a:t>Comment les données ont-elles été collectées ? </a:t>
            </a:r>
          </a:p>
          <a:p>
            <a:pPr lvl="1"/>
            <a:r>
              <a:rPr lang="fr-FR">
                <a:solidFill>
                  <a:schemeClr val="tx1">
                    <a:alpha val="80000"/>
                  </a:schemeClr>
                </a:solidFill>
              </a:rPr>
              <a:t>Est-ce neutre ou orienté politiquement ? </a:t>
            </a:r>
          </a:p>
          <a:p>
            <a:pPr lvl="1"/>
            <a:r>
              <a:rPr lang="fr-FR">
                <a:solidFill>
                  <a:schemeClr val="tx1">
                    <a:alpha val="80000"/>
                  </a:schemeClr>
                </a:solidFill>
              </a:rPr>
              <a:t>Quelle portée et quelles limites ? </a:t>
            </a:r>
          </a:p>
          <a:p>
            <a:pPr lvl="1"/>
            <a:endParaRPr lang="fr-FR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29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ABA42E20-FFCC-6B8A-8BC5-35A4B56FD084}"/>
              </a:ext>
            </a:extLst>
          </p:cNvPr>
          <p:cNvSpPr txBox="1"/>
          <p:nvPr/>
        </p:nvSpPr>
        <p:spPr>
          <a:xfrm>
            <a:off x="5669281" y="5417820"/>
            <a:ext cx="5509456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BE" sz="2000">
                <a:sym typeface="Wingdings" panose="05000000000000000000" pitchFamily="2" charset="2"/>
              </a:rPr>
              <a:t> Si moins fiable, peut être utilisé </a:t>
            </a:r>
            <a:r>
              <a:rPr lang="fr-BE" sz="2000" u="sng">
                <a:sym typeface="Wingdings" panose="05000000000000000000" pitchFamily="2" charset="2"/>
              </a:rPr>
              <a:t>MAIS</a:t>
            </a:r>
            <a:r>
              <a:rPr lang="fr-BE" sz="2000">
                <a:sym typeface="Wingdings" panose="05000000000000000000" pitchFamily="2" charset="2"/>
              </a:rPr>
              <a:t> avec toutes les précisions et le contexte nécessaires</a:t>
            </a:r>
            <a:endParaRPr lang="fr-BE" sz="2000"/>
          </a:p>
        </p:txBody>
      </p:sp>
    </p:spTree>
    <p:extLst>
      <p:ext uri="{BB962C8B-B14F-4D97-AF65-F5344CB8AC3E}">
        <p14:creationId xmlns:p14="http://schemas.microsoft.com/office/powerpoint/2010/main" val="1734941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B12CED-03AB-8E03-9745-7E458BD8E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594360"/>
            <a:ext cx="10759440" cy="6103619"/>
          </a:xfrm>
        </p:spPr>
        <p:txBody>
          <a:bodyPr>
            <a:normAutofit/>
          </a:bodyPr>
          <a:lstStyle/>
          <a:p>
            <a:r>
              <a:rPr lang="fr-FR" sz="2400" dirty="0"/>
              <a:t>Selon vos sujets, les points suivants peuvent faire l’objet de votre analyse : </a:t>
            </a:r>
            <a:endParaRPr lang="fr-BE" sz="2400" dirty="0"/>
          </a:p>
          <a:p>
            <a:pPr lvl="1"/>
            <a:r>
              <a:rPr lang="fr-BE" dirty="0"/>
              <a:t>Contenu de l’article </a:t>
            </a:r>
            <a:r>
              <a:rPr lang="fr-BE" sz="2000" dirty="0"/>
              <a:t>(ex. qu’est ce qu’un data center et quelle est sa consommation?)</a:t>
            </a:r>
          </a:p>
          <a:p>
            <a:pPr lvl="1"/>
            <a:r>
              <a:rPr lang="fr-BE" dirty="0"/>
              <a:t>Méthodologie </a:t>
            </a:r>
            <a:r>
              <a:rPr lang="fr-BE" sz="2000" dirty="0"/>
              <a:t>(ex. comment l’institution a analysé la consommation d’un data center?)</a:t>
            </a:r>
            <a:endParaRPr lang="fr-BE" dirty="0"/>
          </a:p>
          <a:p>
            <a:pPr lvl="1"/>
            <a:r>
              <a:rPr lang="fr-BE" dirty="0"/>
              <a:t>Argument défendu </a:t>
            </a:r>
            <a:r>
              <a:rPr lang="fr-BE" sz="2000" dirty="0"/>
              <a:t>(ex. l’institution se positionne-t-elle en positif/négatif sur la consommation des </a:t>
            </a:r>
            <a:r>
              <a:rPr lang="fr-BE" sz="2000"/>
              <a:t>data center?) </a:t>
            </a:r>
            <a:endParaRPr lang="fr-BE" dirty="0"/>
          </a:p>
          <a:p>
            <a:pPr lvl="1"/>
            <a:r>
              <a:rPr lang="fr-BE" dirty="0"/>
              <a:t>Affiliation de l’organisation </a:t>
            </a:r>
            <a:r>
              <a:rPr lang="fr-BE" sz="2000" dirty="0"/>
              <a:t>(ex. est-elle payée par le public ou par Netflix ?)</a:t>
            </a:r>
            <a:endParaRPr lang="fr-BE" dirty="0"/>
          </a:p>
          <a:p>
            <a:pPr lvl="1"/>
            <a:r>
              <a:rPr lang="fr-BE" dirty="0"/>
              <a:t>Variables d’analyse choisies </a:t>
            </a:r>
            <a:r>
              <a:rPr lang="fr-BE" sz="2000" dirty="0"/>
              <a:t>(ex. équivalent carbone, consommation électrique, consommation eau)  </a:t>
            </a:r>
          </a:p>
          <a:p>
            <a:pPr lvl="1"/>
            <a:endParaRPr lang="fr-BE" dirty="0"/>
          </a:p>
          <a:p>
            <a:r>
              <a:rPr lang="fr-BE" sz="2400" dirty="0"/>
              <a:t>Déterminer le degré de pertinence du document par rapport à votre recherche : </a:t>
            </a:r>
          </a:p>
          <a:p>
            <a:pPr lvl="1"/>
            <a:r>
              <a:rPr lang="fr-BE" dirty="0"/>
              <a:t>Très pertinent (pour l’ensemble de la recherche)</a:t>
            </a:r>
          </a:p>
          <a:p>
            <a:pPr lvl="1"/>
            <a:r>
              <a:rPr lang="fr-BE" dirty="0"/>
              <a:t>Pertinence contextuelle (servira à appuyer une partie de la recherche ou exemplifier)</a:t>
            </a:r>
          </a:p>
          <a:p>
            <a:pPr lvl="1"/>
            <a:r>
              <a:rPr lang="fr-BE" dirty="0"/>
              <a:t>Peu pertinent (lien plus éloigné avec la recherche)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0107492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1618</Words>
  <Application>Microsoft Office PowerPoint</Application>
  <PresentationFormat>Grand écran</PresentationFormat>
  <Paragraphs>203</Paragraphs>
  <Slides>32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8" baseType="lpstr">
      <vt:lpstr>Aptos</vt:lpstr>
      <vt:lpstr>Aptos Display</vt:lpstr>
      <vt:lpstr>Arial</vt:lpstr>
      <vt:lpstr>Inter</vt:lpstr>
      <vt:lpstr>Wingdings</vt:lpstr>
      <vt:lpstr>Thème Office</vt:lpstr>
      <vt:lpstr>Analyse documentaire</vt:lpstr>
      <vt:lpstr>Plan de la présentation</vt:lpstr>
      <vt:lpstr>Partie 1 : Théorie</vt:lpstr>
      <vt:lpstr>Continuité avec la séance précédente</vt:lpstr>
      <vt:lpstr>Que recouvre l’analyse documentaire ? </vt:lpstr>
      <vt:lpstr>Les différentes analyses documentaires</vt:lpstr>
      <vt:lpstr>Etape 1 : Subdiviser votre sujet de recherche</vt:lpstr>
      <vt:lpstr>Etape 2: Analyser un document </vt:lpstr>
      <vt:lpstr>Présentation PowerPoint</vt:lpstr>
      <vt:lpstr>Organiser vos lectures : quelques tips </vt:lpstr>
      <vt:lpstr>Etape 3 : Faire des liens entre les documents</vt:lpstr>
      <vt:lpstr>Etape 4. Faire un plan</vt:lpstr>
      <vt:lpstr>Etape 5. Comment rédiger ?</vt:lpstr>
      <vt:lpstr>Conseils pratiques pour la rédaction </vt:lpstr>
      <vt:lpstr>Présentation PowerPoint</vt:lpstr>
      <vt:lpstr>Charte IA de l’Université de Liège</vt:lpstr>
      <vt:lpstr>Conseils pour la relecture</vt:lpstr>
      <vt:lpstr>Rédaction et retour d’expérience</vt:lpstr>
      <vt:lpstr>Partie 2 : 3 outils pratiques </vt:lpstr>
      <vt:lpstr>Notion </vt:lpstr>
      <vt:lpstr>Modèle A : Template « Student Dashboard » </vt:lpstr>
      <vt:lpstr>Présentation PowerPoint</vt:lpstr>
      <vt:lpstr>Présentation PowerPoint</vt:lpstr>
      <vt:lpstr>Modèle B : </vt:lpstr>
      <vt:lpstr>Présentation PowerPoint</vt:lpstr>
      <vt:lpstr>Présentation PowerPoint</vt:lpstr>
      <vt:lpstr>Méthode papier</vt:lpstr>
      <vt:lpstr>Méthode « papier »</vt:lpstr>
      <vt:lpstr>Méthode Horizon © </vt:lpstr>
      <vt:lpstr>Présentation PowerPoint</vt:lpstr>
      <vt:lpstr>Présentation PowerPoint</vt:lpstr>
      <vt:lpstr>Questions 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Bissot Pauline</dc:creator>
  <cp:lastModifiedBy>Houard Solenn</cp:lastModifiedBy>
  <cp:revision>1</cp:revision>
  <dcterms:created xsi:type="dcterms:W3CDTF">2025-09-19T07:51:36Z</dcterms:created>
  <dcterms:modified xsi:type="dcterms:W3CDTF">2025-10-15T06:18:43Z</dcterms:modified>
</cp:coreProperties>
</file>