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5" r:id="rId7"/>
    <p:sldId id="264" r:id="rId8"/>
    <p:sldId id="261" r:id="rId9"/>
    <p:sldId id="262" r:id="rId10"/>
    <p:sldId id="263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06" autoAdjust="0"/>
    <p:restoredTop sz="94660"/>
  </p:normalViewPr>
  <p:slideViewPr>
    <p:cSldViewPr snapToGrid="0">
      <p:cViewPr varScale="1">
        <p:scale>
          <a:sx n="91" d="100"/>
          <a:sy n="91" d="100"/>
        </p:scale>
        <p:origin x="465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2EC57-0F8A-4CF8-9955-8011B1124C01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E188C-B57D-4216-8C63-97D8B33074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707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Partage d’écran -&gt; montrer Zotero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E188C-B57D-4216-8C63-97D8B330745D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343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E188C-B57D-4216-8C63-97D8B330745D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4881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Avec cette méthode, j’ai rédigé la première version de mon Mémoire en deux semaines et demi </a:t>
            </a:r>
            <a:r>
              <a:rPr lang="fr-FR" dirty="0">
                <a:sym typeface="Wingdings" panose="05000000000000000000" pitchFamily="2" charset="2"/>
              </a:rPr>
              <a:t>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E188C-B57D-4216-8C63-97D8B330745D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8295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Partage d’écran -&gt;montrer </a:t>
            </a:r>
            <a:r>
              <a:rPr lang="fr-FR" dirty="0" err="1"/>
              <a:t>Matheo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E188C-B57D-4216-8C63-97D8B330745D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2571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4E90-CF93-46BB-BBBE-1E7CD270BD03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685E-BE76-40DC-97B8-596B3D4593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3942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4E90-CF93-46BB-BBBE-1E7CD270BD03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685E-BE76-40DC-97B8-596B3D4593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8163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4E90-CF93-46BB-BBBE-1E7CD270BD03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685E-BE76-40DC-97B8-596B3D45934C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0148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4E90-CF93-46BB-BBBE-1E7CD270BD03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685E-BE76-40DC-97B8-596B3D4593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9129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4E90-CF93-46BB-BBBE-1E7CD270BD03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685E-BE76-40DC-97B8-596B3D45934C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7698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4E90-CF93-46BB-BBBE-1E7CD270BD03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685E-BE76-40DC-97B8-596B3D4593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4511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4E90-CF93-46BB-BBBE-1E7CD270BD03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685E-BE76-40DC-97B8-596B3D4593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1103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4E90-CF93-46BB-BBBE-1E7CD270BD03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685E-BE76-40DC-97B8-596B3D4593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3922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4E90-CF93-46BB-BBBE-1E7CD270BD03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685E-BE76-40DC-97B8-596B3D4593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6930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4E90-CF93-46BB-BBBE-1E7CD270BD03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685E-BE76-40DC-97B8-596B3D4593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624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4E90-CF93-46BB-BBBE-1E7CD270BD03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685E-BE76-40DC-97B8-596B3D4593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5544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4E90-CF93-46BB-BBBE-1E7CD270BD03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685E-BE76-40DC-97B8-596B3D4593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3146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4E90-CF93-46BB-BBBE-1E7CD270BD03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685E-BE76-40DC-97B8-596B3D4593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861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4E90-CF93-46BB-BBBE-1E7CD270BD03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685E-BE76-40DC-97B8-596B3D4593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3412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4E90-CF93-46BB-BBBE-1E7CD270BD03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685E-BE76-40DC-97B8-596B3D4593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2783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4E90-CF93-46BB-BBBE-1E7CD270BD03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685E-BE76-40DC-97B8-596B3D4593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285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74E90-CF93-46BB-BBBE-1E7CD270BD03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737685E-BE76-40DC-97B8-596B3D4593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972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D88E02-998C-4B74-986B-4DDEC18E8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267078"/>
            <a:ext cx="7766936" cy="1646302"/>
          </a:xfrm>
        </p:spPr>
        <p:txBody>
          <a:bodyPr/>
          <a:lstStyle/>
          <a:p>
            <a:r>
              <a:rPr lang="fr-FR" dirty="0"/>
              <a:t>Rédaction du mémoire</a:t>
            </a:r>
            <a:br>
              <a:rPr lang="fr-FR" dirty="0"/>
            </a:br>
            <a:r>
              <a:rPr lang="fr-FR" sz="3200" dirty="0"/>
              <a:t>Témoignage et conseils 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9F7E852-C3F4-464D-8B18-AC2A033CB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98641"/>
            <a:ext cx="7766936" cy="1096899"/>
          </a:xfrm>
        </p:spPr>
        <p:txBody>
          <a:bodyPr/>
          <a:lstStyle/>
          <a:p>
            <a:r>
              <a:rPr lang="fr-FR" dirty="0"/>
              <a:t>Camille Schmitz</a:t>
            </a:r>
          </a:p>
          <a:p>
            <a:r>
              <a:rPr lang="fr-FR" dirty="0"/>
              <a:t>Assistante en Sciences politiques – Relations internationales</a:t>
            </a:r>
          </a:p>
        </p:txBody>
      </p:sp>
    </p:spTree>
    <p:extLst>
      <p:ext uri="{BB962C8B-B14F-4D97-AF65-F5344CB8AC3E}">
        <p14:creationId xmlns:p14="http://schemas.microsoft.com/office/powerpoint/2010/main" val="1899135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925C51-8338-4DCB-AF64-120E5A648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71575"/>
          </a:xfrm>
        </p:spPr>
        <p:txBody>
          <a:bodyPr>
            <a:normAutofit fontScale="90000"/>
          </a:bodyPr>
          <a:lstStyle/>
          <a:p>
            <a:r>
              <a:rPr lang="fr-FR" dirty="0"/>
              <a:t>Quelques « </a:t>
            </a:r>
            <a:r>
              <a:rPr lang="fr-FR" dirty="0" err="1"/>
              <a:t>tips</a:t>
            </a:r>
            <a:r>
              <a:rPr lang="fr-FR" dirty="0"/>
              <a:t> » pour la valorisation de votre mémoire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8478D8-C05C-44D5-887F-567BBD986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81175"/>
            <a:ext cx="8596668" cy="490537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FR" sz="2000" dirty="0"/>
              <a:t>Prenez du temps pour rédiger un </a:t>
            </a:r>
            <a:r>
              <a:rPr lang="fr-FR" sz="2000" b="1" dirty="0"/>
              <a:t>bon abstract </a:t>
            </a:r>
            <a:r>
              <a:rPr lang="fr-FR" sz="2000" dirty="0"/>
              <a:t>en </a:t>
            </a:r>
            <a:r>
              <a:rPr lang="fr-FR" sz="2000" b="1" dirty="0"/>
              <a:t>français</a:t>
            </a:r>
            <a:r>
              <a:rPr lang="fr-FR" sz="2000" dirty="0"/>
              <a:t> et en </a:t>
            </a:r>
            <a:r>
              <a:rPr lang="fr-FR" sz="2000" b="1" dirty="0"/>
              <a:t>anglais</a:t>
            </a:r>
            <a:r>
              <a:rPr lang="fr-FR" sz="2000" dirty="0"/>
              <a:t> et veillez à choisir des </a:t>
            </a:r>
            <a:r>
              <a:rPr lang="fr-FR" sz="2000" b="1" dirty="0"/>
              <a:t>mots-clés adéquats</a:t>
            </a:r>
            <a:r>
              <a:rPr lang="fr-FR" sz="2000" dirty="0"/>
              <a:t>. C’est important parce que c’est grâce à eux que votre mémoire va atterrir dans les résultats de recherches Google.</a:t>
            </a:r>
          </a:p>
          <a:p>
            <a:pPr algn="just"/>
            <a:r>
              <a:rPr lang="fr-FR" sz="2000" dirty="0"/>
              <a:t>Si vous voulez être lu, je vous conseille de mettre votre mémoire en </a:t>
            </a:r>
            <a:r>
              <a:rPr lang="fr-FR" sz="2000" b="1" dirty="0"/>
              <a:t>accès libre</a:t>
            </a:r>
            <a:r>
              <a:rPr lang="fr-FR" sz="2000" dirty="0"/>
              <a:t>. Personnellement, j’ai une version de mon mémoire hors annexe en accès libre et une version avec annexe en accès restreint.</a:t>
            </a:r>
          </a:p>
          <a:p>
            <a:pPr algn="just"/>
            <a:r>
              <a:rPr lang="fr-FR" sz="2000" dirty="0"/>
              <a:t>Essayez d’avoir un </a:t>
            </a:r>
            <a:r>
              <a:rPr lang="fr-FR" sz="2000" b="1" dirty="0"/>
              <a:t>bon contact avec votre promoteur et vos lecteurs </a:t>
            </a:r>
            <a:r>
              <a:rPr lang="fr-FR" sz="2000" dirty="0"/>
              <a:t>parce qu’ils pourraient </a:t>
            </a:r>
            <a:r>
              <a:rPr lang="fr-FR" sz="2000" b="1" dirty="0"/>
              <a:t>renseigner votre nom </a:t>
            </a:r>
            <a:r>
              <a:rPr lang="fr-FR" sz="2000" dirty="0"/>
              <a:t>à des journalistes, chercheurs et autres.</a:t>
            </a:r>
          </a:p>
          <a:p>
            <a:pPr algn="just"/>
            <a:r>
              <a:rPr lang="fr-FR" sz="2000" b="1" dirty="0"/>
              <a:t>Recontactez les personnes</a:t>
            </a:r>
            <a:r>
              <a:rPr lang="fr-FR" sz="2000" dirty="0"/>
              <a:t> que vous avez </a:t>
            </a:r>
            <a:r>
              <a:rPr lang="fr-FR" sz="2000" b="1" dirty="0"/>
              <a:t>interrogées</a:t>
            </a:r>
            <a:r>
              <a:rPr lang="fr-FR" sz="2000" dirty="0"/>
              <a:t> pour la réalisation de votre recherche et </a:t>
            </a:r>
            <a:r>
              <a:rPr lang="fr-FR" sz="2000" b="1" dirty="0"/>
              <a:t>envoyez-leur votre travail</a:t>
            </a:r>
            <a:r>
              <a:rPr lang="fr-FR" sz="2000" dirty="0"/>
              <a:t>, ça leur fera plaisir et ça pourrait vous ouvrir des portes. </a:t>
            </a:r>
          </a:p>
          <a:p>
            <a:pPr algn="just"/>
            <a:r>
              <a:rPr lang="fr-FR" sz="2000" dirty="0"/>
              <a:t>Si vous souhaitez concourir pour un prix, demandez conseil à vos promoteur/lecteurs et consultez les pages de l’Université et de la Faculté. </a:t>
            </a:r>
          </a:p>
          <a:p>
            <a:pPr algn="just"/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140612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D88E02-998C-4B74-986B-4DDEC18E8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267078"/>
            <a:ext cx="7766936" cy="1646302"/>
          </a:xfrm>
        </p:spPr>
        <p:txBody>
          <a:bodyPr/>
          <a:lstStyle/>
          <a:p>
            <a:pPr algn="ctr"/>
            <a:r>
              <a:rPr lang="fr-FR" dirty="0"/>
              <a:t>Bon travail ! </a:t>
            </a:r>
            <a:r>
              <a:rPr lang="fr-FR" dirty="0">
                <a:sym typeface="Wingdings" panose="05000000000000000000" pitchFamily="2" charset="2"/>
              </a:rPr>
              <a:t>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0360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925C51-8338-4DCB-AF64-120E5A648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2243"/>
          </a:xfrm>
        </p:spPr>
        <p:txBody>
          <a:bodyPr/>
          <a:lstStyle/>
          <a:p>
            <a:r>
              <a:rPr lang="fr-FR" dirty="0"/>
              <a:t>Quand rédiger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8478D8-C05C-44D5-887F-567BBD986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51113"/>
            <a:ext cx="8596668" cy="5025887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sz="2000" dirty="0"/>
              <a:t>Certains rédigent leur mémoire au fur et à mesure de leur recherche.</a:t>
            </a:r>
          </a:p>
          <a:p>
            <a:pPr algn="just"/>
            <a:r>
              <a:rPr lang="fr-FR" sz="2000" dirty="0"/>
              <a:t>Personnellement, j’ai préféré rédiger mon mémoire </a:t>
            </a:r>
            <a:r>
              <a:rPr lang="fr-FR" sz="2000" b="1" dirty="0"/>
              <a:t>d’un seul bloc </a:t>
            </a:r>
            <a:r>
              <a:rPr lang="fr-FR" sz="2000" dirty="0"/>
              <a:t>lorsque j’avais fini ma revue de littérature ; traité et analysé les documents officiels collectés ; retranscrit, traité et analysé mes entretiens et discours.</a:t>
            </a:r>
          </a:p>
          <a:p>
            <a:pPr algn="just"/>
            <a:r>
              <a:rPr lang="fr-FR" sz="2000" dirty="0"/>
              <a:t>Pourquoi ?</a:t>
            </a:r>
          </a:p>
          <a:p>
            <a:pPr lvl="1" algn="just"/>
            <a:r>
              <a:rPr lang="fr-FR" sz="1800" b="1" dirty="0"/>
              <a:t>Prendre du recul </a:t>
            </a:r>
            <a:r>
              <a:rPr lang="fr-FR" sz="1800" dirty="0"/>
              <a:t>par rapport à ma revue de littérature et à mon terrain (j’étais à Edimbourg quand le Brexit s’est concrétisé      biais potentiels) ;</a:t>
            </a:r>
          </a:p>
          <a:p>
            <a:pPr lvl="1" algn="just"/>
            <a:r>
              <a:rPr lang="fr-FR" sz="1800" b="1" dirty="0"/>
              <a:t>Laisser « mûrir » </a:t>
            </a:r>
            <a:r>
              <a:rPr lang="fr-FR" sz="1800" dirty="0"/>
              <a:t>ma propre réflexion ;</a:t>
            </a:r>
          </a:p>
          <a:p>
            <a:pPr lvl="1" algn="just"/>
            <a:r>
              <a:rPr lang="fr-FR" sz="1800" dirty="0"/>
              <a:t>Pour être sûre de </a:t>
            </a:r>
            <a:r>
              <a:rPr lang="fr-FR" sz="1800" b="1" dirty="0"/>
              <a:t>disposer de tout</a:t>
            </a:r>
            <a:r>
              <a:rPr lang="fr-FR" sz="1800" dirty="0"/>
              <a:t> ce qu’il me fallait pour rédiger et ne pas devoir interrompre cette période par des lectures qui sont chronophages et parfois un peu assommantes.</a:t>
            </a:r>
          </a:p>
          <a:p>
            <a:pPr marL="342900" lvl="1" indent="-342900" algn="just"/>
            <a:r>
              <a:rPr lang="fr-FR" sz="2000" dirty="0"/>
              <a:t>MAIS, je prenais note de toutes mes idées, intuitions et premières analyses à chaud (juste après les entretiens), ce qui a donc facilité la tâche !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69421A85-05EC-4050-BF14-6E84CD59B4C4}"/>
              </a:ext>
            </a:extLst>
          </p:cNvPr>
          <p:cNvCxnSpPr/>
          <p:nvPr/>
        </p:nvCxnSpPr>
        <p:spPr>
          <a:xfrm>
            <a:off x="6977884" y="3897697"/>
            <a:ext cx="2667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821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925C51-8338-4DCB-AF64-120E5A648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2243"/>
          </a:xfrm>
        </p:spPr>
        <p:txBody>
          <a:bodyPr/>
          <a:lstStyle/>
          <a:p>
            <a:r>
              <a:rPr lang="fr-FR" dirty="0"/>
              <a:t>Conseils pratico-pratiques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8478D8-C05C-44D5-887F-567BBD986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51113"/>
            <a:ext cx="8596668" cy="5025887"/>
          </a:xfrm>
        </p:spPr>
        <p:txBody>
          <a:bodyPr>
            <a:normAutofit/>
          </a:bodyPr>
          <a:lstStyle/>
          <a:p>
            <a:pPr algn="just"/>
            <a:r>
              <a:rPr lang="fr-FR" sz="2000" b="1" dirty="0"/>
              <a:t>Enregistrez</a:t>
            </a:r>
            <a:r>
              <a:rPr lang="fr-FR" sz="2000" dirty="0"/>
              <a:t> </a:t>
            </a:r>
            <a:r>
              <a:rPr lang="fr-FR" sz="2000" b="1" dirty="0"/>
              <a:t>régulièrement</a:t>
            </a:r>
            <a:r>
              <a:rPr lang="fr-FR" sz="2000" dirty="0"/>
              <a:t> vos documents sur votre pc, sur une clé USB/un disque dur, dans un cloud et activez l’option d’enregistrement automatique dans votre logiciel de traitement de texte ;</a:t>
            </a:r>
          </a:p>
          <a:p>
            <a:pPr algn="just"/>
            <a:r>
              <a:rPr lang="fr-FR" sz="2000" dirty="0"/>
              <a:t>Activez le correcteur orthographique ; </a:t>
            </a:r>
          </a:p>
          <a:p>
            <a:pPr algn="just"/>
            <a:r>
              <a:rPr lang="fr-FR" sz="2000" dirty="0"/>
              <a:t>Si vous référencez avec les notes de bas de page, écrivez-les systématiquement en entier pour garder une trace, car vous allez probablement déplacer des paragraphes en vous relisant, et ce serait dommage de se retrouver avec des </a:t>
            </a:r>
            <a:r>
              <a:rPr lang="fr-FR" sz="2000" i="1" dirty="0"/>
              <a:t>ibid</a:t>
            </a:r>
            <a:r>
              <a:rPr lang="fr-FR" sz="2000" dirty="0"/>
              <a:t>. et des </a:t>
            </a:r>
            <a:r>
              <a:rPr lang="fr-FR" sz="2000" i="1" dirty="0"/>
              <a:t>loc. </a:t>
            </a:r>
            <a:r>
              <a:rPr lang="fr-FR" sz="2000" i="1" dirty="0" err="1"/>
              <a:t>cit</a:t>
            </a:r>
            <a:r>
              <a:rPr lang="fr-FR" sz="2000" dirty="0"/>
              <a:t>. sans savoir à quelle source ils se rapportent ! Vous uniformiserez le tout à la fin.</a:t>
            </a:r>
          </a:p>
          <a:p>
            <a:pPr algn="just"/>
            <a:r>
              <a:rPr lang="fr-FR" sz="2000" dirty="0"/>
              <a:t>Utilisez </a:t>
            </a:r>
            <a:r>
              <a:rPr lang="fr-FR" sz="2000" i="1" dirty="0"/>
              <a:t>Zotero</a:t>
            </a:r>
            <a:r>
              <a:rPr lang="fr-FR" sz="2000" dirty="0"/>
              <a:t>  référencements et bibliographie générés plus facilement.</a:t>
            </a:r>
          </a:p>
          <a:p>
            <a:pPr algn="just"/>
            <a:endParaRPr lang="fr-FR" sz="2000" dirty="0"/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B6754BEC-6316-4BD3-8E4D-0DA11CAD6BA2}"/>
              </a:ext>
            </a:extLst>
          </p:cNvPr>
          <p:cNvCxnSpPr/>
          <p:nvPr/>
        </p:nvCxnSpPr>
        <p:spPr>
          <a:xfrm>
            <a:off x="3048000" y="4791075"/>
            <a:ext cx="2667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010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925C51-8338-4DCB-AF64-120E5A648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9575"/>
            <a:ext cx="8596668" cy="722243"/>
          </a:xfrm>
        </p:spPr>
        <p:txBody>
          <a:bodyPr>
            <a:normAutofit/>
          </a:bodyPr>
          <a:lstStyle/>
          <a:p>
            <a:r>
              <a:rPr lang="fr-FR" dirty="0"/>
              <a:t>Conseils pour la rédaction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8478D8-C05C-44D5-887F-567BBD986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31819"/>
            <a:ext cx="8596668" cy="572618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fr-FR" sz="2000" dirty="0"/>
              <a:t>Mettez-vous dans un </a:t>
            </a:r>
            <a:r>
              <a:rPr lang="fr-FR" sz="2000" b="1" dirty="0"/>
              <a:t>environnement propice </a:t>
            </a:r>
            <a:r>
              <a:rPr lang="fr-FR" sz="2000" dirty="0"/>
              <a:t>et essayez de trouver du </a:t>
            </a:r>
            <a:r>
              <a:rPr lang="fr-FR" sz="2000" b="1" dirty="0"/>
              <a:t>plaisir</a:t>
            </a:r>
            <a:r>
              <a:rPr lang="fr-FR" sz="2000" dirty="0"/>
              <a:t> dans la rédaction. Vous avez fait une recherche, vous avez découvert certaines choses sur le terrain, c’est le moment d’en rendre compte !</a:t>
            </a:r>
          </a:p>
          <a:p>
            <a:pPr algn="just"/>
            <a:r>
              <a:rPr lang="fr-FR" sz="2000" b="1" dirty="0"/>
              <a:t>Prévenez</a:t>
            </a:r>
            <a:r>
              <a:rPr lang="fr-FR" sz="2000" dirty="0"/>
              <a:t> vos proches que vous entrez dans une phase de rédaction, mais ne vous isolez pas complètement non plus (motivation) ; </a:t>
            </a:r>
          </a:p>
          <a:p>
            <a:pPr algn="just"/>
            <a:r>
              <a:rPr lang="fr-FR" sz="2000" dirty="0"/>
              <a:t>J’ai d’abord établi un </a:t>
            </a:r>
            <a:r>
              <a:rPr lang="fr-FR" sz="2000" b="1" dirty="0"/>
              <a:t>plan de rédaction </a:t>
            </a:r>
            <a:r>
              <a:rPr lang="fr-FR" sz="2000" dirty="0"/>
              <a:t>(</a:t>
            </a:r>
            <a:r>
              <a:rPr lang="fr-FR" sz="2000" dirty="0" err="1"/>
              <a:t>TdM</a:t>
            </a:r>
            <a:r>
              <a:rPr lang="fr-FR" sz="2000" dirty="0"/>
              <a:t> augmentée) :</a:t>
            </a:r>
          </a:p>
          <a:p>
            <a:pPr lvl="1" algn="just"/>
            <a:r>
              <a:rPr lang="fr-FR" sz="1900" dirty="0"/>
              <a:t>Titre des chapitres, sections, sous-sections</a:t>
            </a:r>
          </a:p>
          <a:p>
            <a:pPr lvl="1" algn="just"/>
            <a:r>
              <a:rPr lang="fr-FR" sz="1900" dirty="0"/>
              <a:t>Allez </a:t>
            </a:r>
            <a:r>
              <a:rPr lang="fr-FR" sz="1900" b="1" dirty="0"/>
              <a:t>répertorier</a:t>
            </a:r>
            <a:r>
              <a:rPr lang="fr-FR" sz="1900" dirty="0"/>
              <a:t> toutes vos idées dans ce plan avec des tirets/</a:t>
            </a:r>
            <a:r>
              <a:rPr lang="fr-FR" sz="1900" dirty="0" err="1"/>
              <a:t>bullet</a:t>
            </a:r>
            <a:r>
              <a:rPr lang="fr-FR" sz="1900" dirty="0"/>
              <a:t> points, assurez-vous que chacune trouve sa juste place et que le tout soit cohérent.</a:t>
            </a:r>
          </a:p>
          <a:p>
            <a:pPr lvl="1" algn="just"/>
            <a:r>
              <a:rPr lang="fr-FR" sz="1900" dirty="0"/>
              <a:t>Gardez votre </a:t>
            </a:r>
            <a:r>
              <a:rPr lang="fr-FR" sz="1900" b="1" dirty="0"/>
              <a:t>QDR sous les yeux </a:t>
            </a:r>
            <a:r>
              <a:rPr lang="fr-FR" sz="1900" dirty="0"/>
              <a:t>et revenez-y régulièrement pour vous assurer que chaque section y répond en partie ;</a:t>
            </a:r>
          </a:p>
          <a:p>
            <a:pPr algn="just"/>
            <a:r>
              <a:rPr lang="fr-FR" sz="2000" dirty="0"/>
              <a:t>Établissez un </a:t>
            </a:r>
            <a:r>
              <a:rPr lang="fr-FR" sz="2000" b="1" dirty="0"/>
              <a:t>calendrier</a:t>
            </a:r>
            <a:r>
              <a:rPr lang="fr-FR" sz="2000" dirty="0"/>
              <a:t> et fixez-vous des </a:t>
            </a:r>
            <a:r>
              <a:rPr lang="fr-FR" sz="2000" b="1" dirty="0"/>
              <a:t>objectifs</a:t>
            </a:r>
            <a:r>
              <a:rPr lang="fr-FR" sz="2000" dirty="0"/>
              <a:t> à atteindre chaque jour ou semaine. /!\ Pas des objectifs insurmontables du type « écrire 4 pages/jour » ;</a:t>
            </a:r>
          </a:p>
          <a:p>
            <a:pPr algn="just"/>
            <a:r>
              <a:rPr lang="fr-FR" sz="2000" dirty="0"/>
              <a:t>Si vous êtes bloqué dans la rédaction d’une section, passez à une autre partie pour laquelle vous vous sentez plus inspiré. </a:t>
            </a:r>
            <a:r>
              <a:rPr lang="fr-FR" sz="2000" b="1" dirty="0"/>
              <a:t>Ne restez pas bloqué</a:t>
            </a:r>
            <a:r>
              <a:rPr lang="fr-FR" sz="2000" dirty="0"/>
              <a:t>, ce serait contre-productif ;</a:t>
            </a:r>
          </a:p>
          <a:p>
            <a:pPr algn="just"/>
            <a:r>
              <a:rPr lang="fr-FR" sz="2000" dirty="0"/>
              <a:t>Gardez toujours un </a:t>
            </a:r>
            <a:r>
              <a:rPr lang="fr-FR" sz="2000" b="1" dirty="0"/>
              <a:t>cahier près de vous </a:t>
            </a:r>
            <a:r>
              <a:rPr lang="fr-FR" sz="2000" dirty="0"/>
              <a:t>pour noter tout ce qui vous passe par la tête : des idées, des éléments que vous devez encore creuser, des passages à nuancer ou modifier plus tard… ;</a:t>
            </a:r>
          </a:p>
          <a:p>
            <a:pPr algn="just"/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491259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925C51-8338-4DCB-AF64-120E5A648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28625"/>
            <a:ext cx="8596668" cy="722243"/>
          </a:xfrm>
        </p:spPr>
        <p:txBody>
          <a:bodyPr/>
          <a:lstStyle/>
          <a:p>
            <a:r>
              <a:rPr lang="fr-FR" dirty="0"/>
              <a:t>Conseils pour la rédaction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8478D8-C05C-44D5-887F-567BBD986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28725"/>
            <a:ext cx="8596668" cy="5629275"/>
          </a:xfrm>
        </p:spPr>
        <p:txBody>
          <a:bodyPr>
            <a:normAutofit/>
          </a:bodyPr>
          <a:lstStyle/>
          <a:p>
            <a:pPr algn="just"/>
            <a:r>
              <a:rPr lang="fr-FR" sz="2000" dirty="0"/>
              <a:t>/!\ forme : mise en page, références, orthographe, style d’écriture</a:t>
            </a:r>
          </a:p>
          <a:p>
            <a:pPr algn="just"/>
            <a:r>
              <a:rPr lang="fr-FR" sz="2000" dirty="0"/>
              <a:t>Veillez à ce que vos différentes parties soient plus ou moins égales en termes de longueur pour ne pas créer un déséquilibre.</a:t>
            </a:r>
          </a:p>
          <a:p>
            <a:pPr algn="just"/>
            <a:r>
              <a:rPr lang="fr-FR" sz="2000" dirty="0"/>
              <a:t>Veillez à ce que vos titres soient pertinents, reflètent le contenu de chaque section et soient illustratifs du développement de votre mémoire. </a:t>
            </a:r>
            <a:r>
              <a:rPr lang="fr-FR" sz="2000" dirty="0" err="1"/>
              <a:t>TdM</a:t>
            </a:r>
            <a:r>
              <a:rPr lang="fr-FR" sz="2000" dirty="0"/>
              <a:t> = « squelette » du travail.</a:t>
            </a:r>
          </a:p>
          <a:p>
            <a:pPr algn="just"/>
            <a:r>
              <a:rPr lang="fr-FR" sz="2000" dirty="0"/>
              <a:t>Veillez à insérer d</a:t>
            </a:r>
            <a:r>
              <a:rPr lang="fr-FR" sz="1800" dirty="0"/>
              <a:t>es </a:t>
            </a:r>
            <a:r>
              <a:rPr lang="fr-FR" sz="2000" dirty="0"/>
              <a:t>paragraphes de transition = </a:t>
            </a:r>
            <a:r>
              <a:rPr lang="fr-FR" sz="2000" b="1" dirty="0"/>
              <a:t>courts paragraphes d’introduction et de conclusions intermédiaires </a:t>
            </a:r>
            <a:r>
              <a:rPr lang="fr-FR" sz="2000" dirty="0"/>
              <a:t>dans chaque grande partie de votre travail, ça vous aidera à y voir plus clair et ça aidera grandement votre lecteur à ne pas « perdre le fil ». </a:t>
            </a:r>
          </a:p>
          <a:p>
            <a:pPr algn="just"/>
            <a:r>
              <a:rPr lang="fr-FR" sz="2000" dirty="0"/>
              <a:t>Faites toujours bien attention à </a:t>
            </a:r>
            <a:r>
              <a:rPr lang="fr-FR" sz="2000" b="1" dirty="0"/>
              <a:t>faire « dialoguer » votre partie empirique avec votre partie théorique </a:t>
            </a:r>
            <a:r>
              <a:rPr lang="fr-FR" sz="2000" dirty="0"/>
              <a:t>et à ce que chaque section contribue à répondre à votre QDR. </a:t>
            </a:r>
          </a:p>
          <a:p>
            <a:pPr algn="just"/>
            <a:r>
              <a:rPr lang="fr-FR" sz="2000" dirty="0"/>
              <a:t>N’hésitez pas à faire des rappels de ce qui a été développé plus haut pour aider votre lecteur.</a:t>
            </a:r>
          </a:p>
        </p:txBody>
      </p:sp>
    </p:spTree>
    <p:extLst>
      <p:ext uri="{BB962C8B-B14F-4D97-AF65-F5344CB8AC3E}">
        <p14:creationId xmlns:p14="http://schemas.microsoft.com/office/powerpoint/2010/main" val="660112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664F850-BA8B-47AE-B11A-225CAB896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34FC909-7343-4DEC-920F-098F56B476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4F22DB2-7E27-4CF7-8B17-254ECB9AE7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23">
              <a:extLst>
                <a:ext uri="{FF2B5EF4-FFF2-40B4-BE49-F238E27FC236}">
                  <a16:creationId xmlns:a16="http://schemas.microsoft.com/office/drawing/2014/main" id="{C6E593B3-91A3-4687-8B8D-FE37A3714F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5">
              <a:extLst>
                <a:ext uri="{FF2B5EF4-FFF2-40B4-BE49-F238E27FC236}">
                  <a16:creationId xmlns:a16="http://schemas.microsoft.com/office/drawing/2014/main" id="{0C25B431-5C97-4B8D-B0A3-BFB8133C71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CA37B366-497E-4CB8-A678-A770CE2BD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7">
              <a:extLst>
                <a:ext uri="{FF2B5EF4-FFF2-40B4-BE49-F238E27FC236}">
                  <a16:creationId xmlns:a16="http://schemas.microsoft.com/office/drawing/2014/main" id="{CF707EDC-52B2-4D5C-8EC3-71C66EE8B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8">
              <a:extLst>
                <a:ext uri="{FF2B5EF4-FFF2-40B4-BE49-F238E27FC236}">
                  <a16:creationId xmlns:a16="http://schemas.microsoft.com/office/drawing/2014/main" id="{BF8E2DE7-7466-4EDF-8D69-BCA91A88D3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9">
              <a:extLst>
                <a:ext uri="{FF2B5EF4-FFF2-40B4-BE49-F238E27FC236}">
                  <a16:creationId xmlns:a16="http://schemas.microsoft.com/office/drawing/2014/main" id="{229C2E15-76CD-409E-9D6B-10DAD8881E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89A24369-AC96-4A98-AD98-47A7217ECC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7D0DF9A3-4628-42F6-B0A4-44D97617E0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7459C506-5F4B-4B75-9218-C7C3F87FA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C659EEB-C3AE-4544-8263-417009DCDF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99DB6C6-36F9-4576-A558-95153EADBE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23">
              <a:extLst>
                <a:ext uri="{FF2B5EF4-FFF2-40B4-BE49-F238E27FC236}">
                  <a16:creationId xmlns:a16="http://schemas.microsoft.com/office/drawing/2014/main" id="{694E7916-EDE4-4B50-A4A1-6B28FDD4D9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25">
              <a:extLst>
                <a:ext uri="{FF2B5EF4-FFF2-40B4-BE49-F238E27FC236}">
                  <a16:creationId xmlns:a16="http://schemas.microsoft.com/office/drawing/2014/main" id="{6F6CB7BB-4370-4173-97F8-F636C0F149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B0F590BB-1F51-4138-A2D4-2E483C84F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Rectangle 27">
              <a:extLst>
                <a:ext uri="{FF2B5EF4-FFF2-40B4-BE49-F238E27FC236}">
                  <a16:creationId xmlns:a16="http://schemas.microsoft.com/office/drawing/2014/main" id="{4A492863-9797-45A2-BAB3-514F10C5F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28">
              <a:extLst>
                <a:ext uri="{FF2B5EF4-FFF2-40B4-BE49-F238E27FC236}">
                  <a16:creationId xmlns:a16="http://schemas.microsoft.com/office/drawing/2014/main" id="{7C1E33F6-6D0F-4ECF-92F4-6F71D8BAF3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Rectangle 29">
              <a:extLst>
                <a:ext uri="{FF2B5EF4-FFF2-40B4-BE49-F238E27FC236}">
                  <a16:creationId xmlns:a16="http://schemas.microsoft.com/office/drawing/2014/main" id="{73EEEA64-7411-474B-BD0E-60C24B3F4E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4F82A6DD-92BB-4443-B5A5-05240DD558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79832BCB-1DCF-46AC-9FFA-170791668D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4E74DA95-CD7A-4D5E-9D27-67A759CE7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ln w="222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Image 8" descr="Une image contenant table&#10;&#10;Description générée automatiquement">
            <a:extLst>
              <a:ext uri="{FF2B5EF4-FFF2-40B4-BE49-F238E27FC236}">
                <a16:creationId xmlns:a16="http://schemas.microsoft.com/office/drawing/2014/main" id="{D64A0A2F-20EF-4C68-B056-092F885D8D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022" y="467716"/>
            <a:ext cx="4015779" cy="5927351"/>
          </a:xfrm>
          <a:prstGeom prst="rect">
            <a:avLst/>
          </a:prstGeom>
        </p:spPr>
      </p:pic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14AA3B5C-0C55-4FFF-9C45-8F9F7C074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81305" y="1650669"/>
            <a:ext cx="0" cy="34319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 descr="Une image contenant texte, document&#10;&#10;Description générée automatiquement">
            <a:extLst>
              <a:ext uri="{FF2B5EF4-FFF2-40B4-BE49-F238E27FC236}">
                <a16:creationId xmlns:a16="http://schemas.microsoft.com/office/drawing/2014/main" id="{CFD0DC7E-8AF9-4552-B7D7-EEB7DDD9AF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8318" y="919207"/>
            <a:ext cx="4068066" cy="496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874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925C51-8338-4DCB-AF64-120E5A648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28625"/>
            <a:ext cx="8596668" cy="722243"/>
          </a:xfrm>
        </p:spPr>
        <p:txBody>
          <a:bodyPr/>
          <a:lstStyle/>
          <a:p>
            <a:r>
              <a:rPr lang="fr-FR" dirty="0"/>
              <a:t>Conseils pour la rédaction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8478D8-C05C-44D5-887F-567BBD986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28725"/>
            <a:ext cx="8596668" cy="5629275"/>
          </a:xfrm>
        </p:spPr>
        <p:txBody>
          <a:bodyPr>
            <a:normAutofit/>
          </a:bodyPr>
          <a:lstStyle/>
          <a:p>
            <a:pPr algn="just"/>
            <a:r>
              <a:rPr lang="fr-FR" sz="2000" dirty="0"/>
              <a:t>/!\ importance de l’introduction et de la conclusion. De nombreux professeurs lisent ces deux parties avant de se plonger dans l’ensemble du travail     les premières impressions sont déterminantes dans la cotation ! (la forme aussi).</a:t>
            </a:r>
          </a:p>
          <a:p>
            <a:pPr algn="just"/>
            <a:r>
              <a:rPr lang="fr-FR" sz="2000" dirty="0"/>
              <a:t>Conclusion : pas un simple résumé ! </a:t>
            </a:r>
          </a:p>
          <a:p>
            <a:pPr lvl="1" algn="just"/>
            <a:r>
              <a:rPr lang="fr-FR" sz="1800" dirty="0"/>
              <a:t>Rappeler la QDR et vos éventuelles hypothèses,</a:t>
            </a:r>
          </a:p>
          <a:p>
            <a:pPr lvl="1" algn="just"/>
            <a:r>
              <a:rPr lang="fr-FR" sz="1800" dirty="0"/>
              <a:t>Mettre en perspective vos conclusions intermédiaires,</a:t>
            </a:r>
          </a:p>
          <a:p>
            <a:pPr lvl="1" algn="just"/>
            <a:r>
              <a:rPr lang="fr-FR" sz="1800" dirty="0"/>
              <a:t>Répondre à la QDR,</a:t>
            </a:r>
          </a:p>
          <a:p>
            <a:pPr lvl="1" algn="just"/>
            <a:r>
              <a:rPr lang="fr-FR" sz="1800" dirty="0"/>
              <a:t>Monter en généralité, essayer d’aller au-delà de la réponse à la QDR et d’ouvrir de nouvelles perspectives de recherche.</a:t>
            </a:r>
          </a:p>
          <a:p>
            <a:pPr lvl="1" algn="just"/>
            <a:endParaRPr lang="fr-FR" sz="1800" dirty="0"/>
          </a:p>
          <a:p>
            <a:pPr lvl="1" algn="just"/>
            <a:r>
              <a:rPr lang="fr-FR" sz="1800" dirty="0"/>
              <a:t>Personnellement, j’ai inclus une partie « discussion » avant ma conclusion pour expliquer que le cadre théorique mobilisé s’est révélé avoir des limites et que l’hypothèse que j’avais émise n’a été que partiellement validée sur le terrain.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D475FDF0-B78F-4C1E-B9EF-669E1A988FE6}"/>
              </a:ext>
            </a:extLst>
          </p:cNvPr>
          <p:cNvCxnSpPr/>
          <p:nvPr/>
        </p:nvCxnSpPr>
        <p:spPr>
          <a:xfrm>
            <a:off x="3590925" y="2047875"/>
            <a:ext cx="2667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0995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925C51-8338-4DCB-AF64-120E5A648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2243"/>
          </a:xfrm>
        </p:spPr>
        <p:txBody>
          <a:bodyPr/>
          <a:lstStyle/>
          <a:p>
            <a:r>
              <a:rPr lang="fr-FR" dirty="0"/>
              <a:t>Conseils pour la relecture/réécriture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8478D8-C05C-44D5-887F-567BBD986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51113"/>
            <a:ext cx="8596668" cy="502588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sz="2000" b="1" dirty="0"/>
              <a:t>Discutez</a:t>
            </a:r>
            <a:r>
              <a:rPr lang="fr-FR" sz="2000" dirty="0"/>
              <a:t> de votre recherche, de vos analyses et découvertes avec votre entourage, vos promoteur/lecteurs, et si possible avec quelqu’un qui rédige aussi son mémoire. </a:t>
            </a:r>
          </a:p>
          <a:p>
            <a:pPr lvl="1" algn="just"/>
            <a:r>
              <a:rPr lang="fr-FR" sz="1800" dirty="0"/>
              <a:t>Ça vous aidera à rester motivé ;</a:t>
            </a:r>
          </a:p>
          <a:p>
            <a:pPr lvl="1" algn="just"/>
            <a:r>
              <a:rPr lang="fr-FR" sz="1800" dirty="0"/>
              <a:t>C’est l’occasion de </a:t>
            </a:r>
            <a:r>
              <a:rPr lang="fr-FR" sz="1800" b="1" dirty="0"/>
              <a:t>présenter vos recherches </a:t>
            </a:r>
            <a:r>
              <a:rPr lang="fr-FR" sz="1800" dirty="0"/>
              <a:t>à autrui, leur soumettre vos résultats, voir si ceux-ci tiennent la route et obtenir des feedbacks ;</a:t>
            </a:r>
          </a:p>
          <a:p>
            <a:pPr lvl="1" algn="just"/>
            <a:r>
              <a:rPr lang="fr-FR" sz="1800" dirty="0"/>
              <a:t>C’est l’occasion de tester vos idées et vérifier qu’elles sont claires, compréhensibles, même pour qqn qui n’y « connait rien ».</a:t>
            </a:r>
          </a:p>
          <a:p>
            <a:pPr lvl="1" algn="just"/>
            <a:r>
              <a:rPr lang="fr-FR" sz="1800" dirty="0"/>
              <a:t>Ça vous oblige à exprimer oralement plutôt que par écrit votre recherche de façon plus concise et concrète     bon exercice pour la rédaction de votre abstract et pour la défense. </a:t>
            </a:r>
          </a:p>
          <a:p>
            <a:pPr marL="342900" lvl="1" indent="-342900" algn="just"/>
            <a:r>
              <a:rPr lang="fr-FR" sz="2000" dirty="0"/>
              <a:t>Prévoyez assez de temps pour vous laisser une semaine de </a:t>
            </a:r>
            <a:r>
              <a:rPr lang="fr-FR" sz="2000" b="1" dirty="0"/>
              <a:t>repos</a:t>
            </a:r>
            <a:r>
              <a:rPr lang="fr-FR" sz="2000" dirty="0"/>
              <a:t> sans toucher à votre mémoire. Vous verrez que quand vous vous replongerez dedans, certaines choses vous paraîtront évidentes à ajouter, à supprimer ou à développer davantage… </a:t>
            </a:r>
          </a:p>
          <a:p>
            <a:pPr marL="342900" lvl="1" indent="-342900" algn="just"/>
            <a:r>
              <a:rPr lang="fr-FR" sz="2000" dirty="0"/>
              <a:t>Prévoyez aussi </a:t>
            </a:r>
            <a:r>
              <a:rPr lang="fr-FR" sz="2000" b="1" dirty="0"/>
              <a:t>assez de temps </a:t>
            </a:r>
            <a:r>
              <a:rPr lang="fr-FR" sz="2000" dirty="0"/>
              <a:t>pour le </a:t>
            </a:r>
            <a:r>
              <a:rPr lang="fr-FR" sz="2000" b="1" dirty="0"/>
              <a:t>faire relire </a:t>
            </a:r>
            <a:r>
              <a:rPr lang="fr-FR" sz="2000" dirty="0"/>
              <a:t>à votre entourage et pour </a:t>
            </a:r>
            <a:r>
              <a:rPr lang="fr-FR" sz="2000" b="1" dirty="0"/>
              <a:t>faire la version </a:t>
            </a:r>
            <a:r>
              <a:rPr lang="fr-FR" sz="2000" dirty="0"/>
              <a:t>finale en tenant compte de leur remarques.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E2C8C5CB-D1D9-44F2-B338-7488CE1196D6}"/>
              </a:ext>
            </a:extLst>
          </p:cNvPr>
          <p:cNvCxnSpPr/>
          <p:nvPr/>
        </p:nvCxnSpPr>
        <p:spPr>
          <a:xfrm>
            <a:off x="4676775" y="4052724"/>
            <a:ext cx="2667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7191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925C51-8338-4DCB-AF64-120E5A648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2243"/>
          </a:xfrm>
        </p:spPr>
        <p:txBody>
          <a:bodyPr/>
          <a:lstStyle/>
          <a:p>
            <a:r>
              <a:rPr lang="fr-FR" dirty="0"/>
              <a:t>Conseils pour le dépôt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8478D8-C05C-44D5-887F-567BBD986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51113"/>
            <a:ext cx="8596668" cy="5025887"/>
          </a:xfrm>
        </p:spPr>
        <p:txBody>
          <a:bodyPr>
            <a:normAutofit/>
          </a:bodyPr>
          <a:lstStyle/>
          <a:p>
            <a:pPr algn="just"/>
            <a:r>
              <a:rPr lang="fr-FR" sz="2000" dirty="0"/>
              <a:t>Rédigez votre </a:t>
            </a:r>
            <a:r>
              <a:rPr lang="fr-FR" sz="2000" b="1" dirty="0"/>
              <a:t>abstract</a:t>
            </a:r>
            <a:r>
              <a:rPr lang="fr-FR" sz="2000" dirty="0"/>
              <a:t> (en français et en anglais) et choisissez vos </a:t>
            </a:r>
            <a:r>
              <a:rPr lang="fr-FR" sz="2000" b="1" dirty="0"/>
              <a:t>mots-clés à l’avance</a:t>
            </a:r>
            <a:r>
              <a:rPr lang="fr-FR" sz="2000" dirty="0"/>
              <a:t>, pas à quelques minutes de la deadline pour le dépôt sur </a:t>
            </a:r>
            <a:r>
              <a:rPr lang="fr-FR" sz="2000" dirty="0" err="1"/>
              <a:t>Matheo</a:t>
            </a:r>
            <a:r>
              <a:rPr lang="fr-FR" sz="2000" dirty="0"/>
              <a:t> ! C’est vraiment important !</a:t>
            </a:r>
          </a:p>
          <a:p>
            <a:pPr algn="just"/>
            <a:r>
              <a:rPr lang="fr-FR" sz="2000" dirty="0"/>
              <a:t>Assurez-vous d’être satisfait de votre </a:t>
            </a:r>
            <a:r>
              <a:rPr lang="fr-FR" sz="2000" b="1" dirty="0"/>
              <a:t>mise en page </a:t>
            </a:r>
            <a:r>
              <a:rPr lang="fr-FR" sz="2000" dirty="0"/>
              <a:t>quelques jours </a:t>
            </a:r>
            <a:r>
              <a:rPr lang="fr-FR" sz="2000" b="1" dirty="0"/>
              <a:t>avant le dépôt </a:t>
            </a:r>
            <a:r>
              <a:rPr lang="fr-FR" sz="2000" dirty="0"/>
              <a:t>parce que ce sont des changements de dernière minute qui peuvent être très frustrants et stressants.</a:t>
            </a:r>
          </a:p>
        </p:txBody>
      </p:sp>
    </p:spTree>
    <p:extLst>
      <p:ext uri="{BB962C8B-B14F-4D97-AF65-F5344CB8AC3E}">
        <p14:creationId xmlns:p14="http://schemas.microsoft.com/office/powerpoint/2010/main" val="27208436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1271</Words>
  <Application>Microsoft Office PowerPoint</Application>
  <PresentationFormat>Grand écran</PresentationFormat>
  <Paragraphs>67</Paragraphs>
  <Slides>11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Facette</vt:lpstr>
      <vt:lpstr>Rédaction du mémoire Témoignage et conseils </vt:lpstr>
      <vt:lpstr>Quand rédiger ?</vt:lpstr>
      <vt:lpstr>Conseils pratico-pratiques</vt:lpstr>
      <vt:lpstr>Conseils pour la rédaction</vt:lpstr>
      <vt:lpstr>Conseils pour la rédaction</vt:lpstr>
      <vt:lpstr>Présentation PowerPoint</vt:lpstr>
      <vt:lpstr>Conseils pour la rédaction</vt:lpstr>
      <vt:lpstr>Conseils pour la relecture/réécriture</vt:lpstr>
      <vt:lpstr>Conseils pour le dépôt</vt:lpstr>
      <vt:lpstr>Quelques « tips » pour la valorisation de votre mémoire</vt:lpstr>
      <vt:lpstr>Bon travail !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Rédaction du Mémoire Témoignage et conseils </dc:title>
  <dc:creator>Camille Schmitz</dc:creator>
  <cp:lastModifiedBy>Camille Schmitz</cp:lastModifiedBy>
  <cp:revision>50</cp:revision>
  <dcterms:created xsi:type="dcterms:W3CDTF">2022-03-07T14:51:52Z</dcterms:created>
  <dcterms:modified xsi:type="dcterms:W3CDTF">2022-03-30T14:47:42Z</dcterms:modified>
</cp:coreProperties>
</file>