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72">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DESCY" initials="J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C44"/>
    <a:srgbClr val="0F5C45"/>
    <a:srgbClr val="F0F0F0"/>
    <a:srgbClr val="1FC390"/>
    <a:srgbClr val="88D8BF"/>
    <a:srgbClr val="349D7C"/>
    <a:srgbClr val="0FA99D"/>
    <a:srgbClr val="E4933E"/>
    <a:srgbClr val="C6E9E8"/>
    <a:srgbClr val="8CD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32" d="100"/>
          <a:sy n="32" d="100"/>
        </p:scale>
        <p:origin x="368" y="608"/>
      </p:cViewPr>
      <p:guideLst>
        <p:guide orient="horz" pos="9072"/>
        <p:guide pos="1612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810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507E4F-0347-4E3E-9B3A-E53BAD07E3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51206400" cy="28803600"/>
          </a:xfrm>
          <a:prstGeom prst="rect">
            <a:avLst/>
          </a:prstGeom>
        </p:spPr>
      </p:pic>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pPr/>
              <a:t>25/06/21</a:t>
            </a:fld>
            <a:endParaRPr lang="en-US"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pPr/>
              <a:t>‹#›</a:t>
            </a:fld>
            <a:endParaRPr lang="en-US" dirty="0"/>
          </a:p>
        </p:txBody>
      </p:sp>
      <p:pic>
        <p:nvPicPr>
          <p:cNvPr id="14" name="Picture 13">
            <a:extLst>
              <a:ext uri="{FF2B5EF4-FFF2-40B4-BE49-F238E27FC236}">
                <a16:creationId xmlns="" xmlns:a16="http://schemas.microsoft.com/office/drawing/2014/main" id="{FD042463-2C25-4F43-9875-73818C81CC5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 y="-1"/>
            <a:ext cx="51206400" cy="5486400"/>
          </a:xfrm>
          <a:prstGeom prst="rect">
            <a:avLst/>
          </a:prstGeom>
        </p:spPr>
      </p:pic>
    </p:spTree>
    <p:extLst>
      <p:ext uri="{BB962C8B-B14F-4D97-AF65-F5344CB8AC3E}">
        <p14:creationId xmlns:p14="http://schemas.microsoft.com/office/powerpoint/2010/main" val="2902049311"/>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hyperlink" Target="mailto:ncatarin@chuliege.be" TargetMode="External"/><Relationship Id="rId3" Type="http://schemas.openxmlformats.org/officeDocument/2006/relationships/hyperlink" Target="mailto:julie.descy@chuliege.be" TargetMode="Externa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06DFCB27-DE10-40B7-B189-3489FC58EC54}"/>
              </a:ext>
            </a:extLst>
          </p:cNvPr>
          <p:cNvSpPr/>
          <p:nvPr/>
        </p:nvSpPr>
        <p:spPr>
          <a:xfrm>
            <a:off x="0" y="5487892"/>
            <a:ext cx="51206400" cy="23118857"/>
          </a:xfrm>
          <a:prstGeom prst="rect">
            <a:avLst/>
          </a:prstGeom>
          <a:solidFill>
            <a:srgbClr val="1B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 Box 2"/>
          <p:cNvSpPr txBox="1">
            <a:spLocks noChangeArrowheads="1"/>
          </p:cNvSpPr>
          <p:nvPr/>
        </p:nvSpPr>
        <p:spPr bwMode="auto">
          <a:xfrm>
            <a:off x="14923008" y="363716"/>
            <a:ext cx="28715065" cy="30828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fr-BE" sz="6600" b="1" dirty="0" smtClean="0">
                <a:solidFill>
                  <a:srgbClr val="AB1C44"/>
                </a:solidFill>
                <a:latin typeface="Arial" panose="020B0604020202020204" pitchFamily="34" charset="0"/>
                <a:cs typeface="Arial" panose="020B0604020202020204" pitchFamily="34" charset="0"/>
              </a:rPr>
              <a:t>Clinical impact of a direct Rapid </a:t>
            </a:r>
            <a:r>
              <a:rPr lang="fr-BE" sz="6600" b="1" dirty="0">
                <a:solidFill>
                  <a:srgbClr val="AB1C44"/>
                </a:solidFill>
                <a:latin typeface="Arial" panose="020B0604020202020204" pitchFamily="34" charset="0"/>
                <a:cs typeface="Arial" panose="020B0604020202020204" pitchFamily="34" charset="0"/>
              </a:rPr>
              <a:t>A</a:t>
            </a:r>
            <a:r>
              <a:rPr lang="fr-BE" sz="6600" b="1" dirty="0" smtClean="0">
                <a:solidFill>
                  <a:srgbClr val="AB1C44"/>
                </a:solidFill>
                <a:latin typeface="Arial" panose="020B0604020202020204" pitchFamily="34" charset="0"/>
                <a:cs typeface="Arial" panose="020B0604020202020204" pitchFamily="34" charset="0"/>
              </a:rPr>
              <a:t>ntimicrobial Susceptibility </a:t>
            </a:r>
            <a:r>
              <a:rPr lang="fr-BE" sz="6600" b="1" dirty="0">
                <a:solidFill>
                  <a:srgbClr val="AB1C44"/>
                </a:solidFill>
                <a:latin typeface="Arial" panose="020B0604020202020204" pitchFamily="34" charset="0"/>
                <a:cs typeface="Arial" panose="020B0604020202020204" pitchFamily="34" charset="0"/>
              </a:rPr>
              <a:t>T</a:t>
            </a:r>
            <a:r>
              <a:rPr lang="fr-BE" sz="6600" b="1" dirty="0" smtClean="0">
                <a:solidFill>
                  <a:srgbClr val="AB1C44"/>
                </a:solidFill>
                <a:latin typeface="Arial" panose="020B0604020202020204" pitchFamily="34" charset="0"/>
                <a:cs typeface="Arial" panose="020B0604020202020204" pitchFamily="34" charset="0"/>
              </a:rPr>
              <a:t>esting </a:t>
            </a:r>
          </a:p>
          <a:p>
            <a:pPr algn="ctr"/>
            <a:r>
              <a:rPr lang="fr-BE" sz="6600" b="1" dirty="0" smtClean="0">
                <a:solidFill>
                  <a:srgbClr val="AB1C44"/>
                </a:solidFill>
                <a:latin typeface="Arial" panose="020B0604020202020204" pitchFamily="34" charset="0"/>
                <a:cs typeface="Arial" panose="020B0604020202020204" pitchFamily="34" charset="0"/>
              </a:rPr>
              <a:t>(dRAST</a:t>
            </a:r>
            <a:r>
              <a:rPr lang="fr-BE" sz="6600" b="1" baseline="30000" dirty="0" smtClean="0">
                <a:solidFill>
                  <a:srgbClr val="AB1C44"/>
                </a:solidFill>
                <a:latin typeface="Arial" panose="020B0604020202020204" pitchFamily="34" charset="0"/>
                <a:cs typeface="Arial" panose="020B0604020202020204" pitchFamily="34" charset="0"/>
              </a:rPr>
              <a:t>TM</a:t>
            </a:r>
            <a:r>
              <a:rPr lang="fr-BE" sz="6600" b="1" dirty="0" smtClean="0">
                <a:solidFill>
                  <a:srgbClr val="AB1C44"/>
                </a:solidFill>
                <a:latin typeface="Arial" panose="020B0604020202020204" pitchFamily="34" charset="0"/>
                <a:cs typeface="Arial" panose="020B0604020202020204" pitchFamily="34" charset="0"/>
              </a:rPr>
              <a:t>) in administration of optimal therapy in patients with bloodstream infection</a:t>
            </a:r>
            <a:endParaRPr lang="en-AU" sz="6600" dirty="0" smtClean="0">
              <a:solidFill>
                <a:srgbClr val="AB1C44"/>
              </a:solidFill>
              <a:latin typeface="Arial" panose="020B0604020202020204" pitchFamily="34" charset="0"/>
              <a:cs typeface="Arial" panose="020B0604020202020204" pitchFamily="34" charset="0"/>
            </a:endParaRPr>
          </a:p>
          <a:p>
            <a:pPr algn="ctr"/>
            <a:endParaRPr lang="en-AU" sz="13411" dirty="0">
              <a:solidFill>
                <a:srgbClr val="AB1C44"/>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457200" y="5683592"/>
            <a:ext cx="13678224" cy="3911730"/>
          </a:xfrm>
          <a:prstGeom prst="rect">
            <a:avLst/>
          </a:prstGeom>
          <a:solidFill>
            <a:schemeClr val="bg1"/>
          </a:solidFill>
          <a:ln w="76200">
            <a:solidFill>
              <a:srgbClr val="AB1C44"/>
            </a:solidFill>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AB1C44"/>
                </a:solidFill>
              </a:rPr>
              <a:t>Introduction</a:t>
            </a:r>
            <a:endParaRPr lang="fr-BE" sz="3050" dirty="0"/>
          </a:p>
          <a:p>
            <a:pPr algn="just">
              <a:spcBef>
                <a:spcPts val="1830"/>
              </a:spcBef>
            </a:pPr>
            <a:r>
              <a:rPr lang="en-US" sz="2800" dirty="0" smtClean="0"/>
              <a:t>A critical step to reduce mortality during sepsis is the administration of an adequate antibiotic agent. However, to adjust empirical therapy, clinicians need identification of the microorganism and antimicrobial susceptibility testing (AST). The direct rapid AST from </a:t>
            </a:r>
            <a:r>
              <a:rPr lang="en-US" sz="2800" dirty="0" err="1" smtClean="0"/>
              <a:t>QuantaMatrix</a:t>
            </a:r>
            <a:r>
              <a:rPr lang="en-US" sz="2800" dirty="0" smtClean="0"/>
              <a:t> (dRAST™) provides AST with minimal inhibitory concentrations directly from positive blood culture (PBC) within 6 hours. </a:t>
            </a:r>
            <a:endParaRPr lang="en-AU" sz="2800" dirty="0">
              <a:solidFill>
                <a:schemeClr val="bg1"/>
              </a:solidFill>
              <a:latin typeface="Arial" charset="0"/>
            </a:endParaRPr>
          </a:p>
        </p:txBody>
      </p:sp>
      <p:sp>
        <p:nvSpPr>
          <p:cNvPr id="25" name="Rectangle 24"/>
          <p:cNvSpPr>
            <a:spLocks noChangeArrowheads="1"/>
          </p:cNvSpPr>
          <p:nvPr/>
        </p:nvSpPr>
        <p:spPr bwMode="auto">
          <a:xfrm>
            <a:off x="14556263" y="22075648"/>
            <a:ext cx="13386820" cy="6277426"/>
          </a:xfrm>
          <a:prstGeom prst="rect">
            <a:avLst/>
          </a:prstGeom>
          <a:solidFill>
            <a:schemeClr val="bg1"/>
          </a:solidFill>
          <a:ln w="57150">
            <a:solidFill>
              <a:srgbClr val="AB1C44"/>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smtClean="0">
                <a:solidFill>
                  <a:srgbClr val="AB1C44"/>
                </a:solidFill>
              </a:rPr>
              <a:t>Conclusions</a:t>
            </a:r>
          </a:p>
          <a:p>
            <a:pPr algn="just">
              <a:spcBef>
                <a:spcPts val="1830"/>
              </a:spcBef>
            </a:pPr>
            <a:r>
              <a:rPr lang="en-US" sz="3200" dirty="0" smtClean="0"/>
              <a:t>For Gram positive PBC, the dRAST™ has a limited utility like classic AST. Indeed other tests are often sufficient to adjust therapy in OT: screening for </a:t>
            </a:r>
            <a:r>
              <a:rPr lang="en-US" sz="3200" dirty="0" err="1" smtClean="0"/>
              <a:t>methicillin</a:t>
            </a:r>
            <a:r>
              <a:rPr lang="en-US" sz="3200" dirty="0" smtClean="0"/>
              <a:t>-resistant </a:t>
            </a:r>
            <a:r>
              <a:rPr lang="fr-BE" sz="3200" i="1" dirty="0" err="1" smtClean="0"/>
              <a:t>Staphylococcus</a:t>
            </a:r>
            <a:r>
              <a:rPr lang="fr-BE" sz="3200" i="1" dirty="0" smtClean="0"/>
              <a:t> aureus</a:t>
            </a:r>
            <a:r>
              <a:rPr lang="fr-BE" sz="3200" dirty="0" smtClean="0"/>
              <a:t> and </a:t>
            </a:r>
            <a:r>
              <a:rPr lang="fr-BE" sz="3200" dirty="0" err="1" smtClean="0"/>
              <a:t>vancomycin</a:t>
            </a:r>
            <a:r>
              <a:rPr lang="fr-BE" sz="3200" dirty="0" smtClean="0"/>
              <a:t>-</a:t>
            </a:r>
            <a:r>
              <a:rPr lang="fr-BE" sz="3200" dirty="0" err="1" smtClean="0"/>
              <a:t>resistant</a:t>
            </a:r>
            <a:r>
              <a:rPr lang="fr-BE" sz="3200" dirty="0" smtClean="0"/>
              <a:t> </a:t>
            </a:r>
            <a:r>
              <a:rPr lang="fr-BE" sz="3200" dirty="0" err="1" smtClean="0"/>
              <a:t>enterococci</a:t>
            </a:r>
            <a:r>
              <a:rPr lang="fr-BE" sz="3200" dirty="0" smtClean="0"/>
              <a:t>, identification by MALDI-TOF and </a:t>
            </a:r>
            <a:r>
              <a:rPr lang="en-US" sz="3200" dirty="0" smtClean="0"/>
              <a:t>rapid detection of resistance markers like pbp2a. In contrast, for Gram negative PBC, there was a higher proportion of treatment adjustments according to AST, which were significantly faster with </a:t>
            </a:r>
            <a:r>
              <a:rPr lang="en-US" sz="3200" dirty="0" err="1" smtClean="0"/>
              <a:t>dRAST</a:t>
            </a:r>
            <a:r>
              <a:rPr lang="en-US" sz="3200" dirty="0" smtClean="0"/>
              <a:t>™. In conclusion, for BSI requiring therapeutic adaptation, the </a:t>
            </a:r>
            <a:r>
              <a:rPr lang="en-US" sz="3200" dirty="0" err="1" smtClean="0"/>
              <a:t>dRAST</a:t>
            </a:r>
            <a:r>
              <a:rPr lang="en-US" sz="3200" dirty="0" smtClean="0"/>
              <a:t>™ allows a faster administration of optimal therapy.</a:t>
            </a:r>
            <a:endParaRPr lang="en-US" sz="3200" b="1" cap="all" dirty="0">
              <a:solidFill>
                <a:srgbClr val="AB1C44"/>
              </a:solidFill>
            </a:endParaRPr>
          </a:p>
          <a:p>
            <a:pPr defTabSz="967331"/>
            <a:endParaRPr lang="en-US" sz="4057" b="1" dirty="0">
              <a:solidFill>
                <a:schemeClr val="bg1"/>
              </a:solidFill>
              <a:cs typeface="Arial" charset="0"/>
            </a:endParaRPr>
          </a:p>
          <a:p>
            <a:pPr defTabSz="967331"/>
            <a:endParaRPr lang="en-US" sz="4057" b="1" dirty="0">
              <a:solidFill>
                <a:schemeClr val="bg1"/>
              </a:solidFill>
              <a:cs typeface="Arial" charset="0"/>
            </a:endParaRPr>
          </a:p>
        </p:txBody>
      </p:sp>
      <p:sp>
        <p:nvSpPr>
          <p:cNvPr id="26" name="Rectangle 25"/>
          <p:cNvSpPr>
            <a:spLocks noChangeArrowheads="1"/>
          </p:cNvSpPr>
          <p:nvPr/>
        </p:nvSpPr>
        <p:spPr bwMode="auto">
          <a:xfrm>
            <a:off x="14577156" y="5688093"/>
            <a:ext cx="36133944" cy="16069674"/>
          </a:xfrm>
          <a:prstGeom prst="rect">
            <a:avLst/>
          </a:prstGeom>
          <a:solidFill>
            <a:schemeClr val="bg1"/>
          </a:solidFill>
          <a:ln w="76200">
            <a:solidFill>
              <a:srgbClr val="AB1C44"/>
            </a:solidFill>
            <a:miter lim="800000"/>
            <a:headEnd/>
            <a:tailEnd/>
          </a:ln>
          <a:effectLst/>
        </p:spPr>
        <p:txBody>
          <a:bodyPr lIns="381518" tIns="381518" rIns="381518" bIns="381518"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AB1C44"/>
                </a:solidFill>
              </a:rPr>
              <a:t>Results</a:t>
            </a:r>
            <a:endParaRPr lang="en-AU" sz="1626" dirty="0">
              <a:solidFill>
                <a:srgbClr val="AB1C44"/>
              </a:solidFill>
              <a:latin typeface="+mj-lt"/>
            </a:endParaRPr>
          </a:p>
        </p:txBody>
      </p:sp>
      <p:sp>
        <p:nvSpPr>
          <p:cNvPr id="27" name="Rectangle 26"/>
          <p:cNvSpPr>
            <a:spLocks noChangeArrowheads="1"/>
          </p:cNvSpPr>
          <p:nvPr/>
        </p:nvSpPr>
        <p:spPr bwMode="auto">
          <a:xfrm>
            <a:off x="469725" y="12698632"/>
            <a:ext cx="13634001" cy="15676715"/>
          </a:xfrm>
          <a:prstGeom prst="rect">
            <a:avLst/>
          </a:prstGeom>
          <a:solidFill>
            <a:schemeClr val="bg1"/>
          </a:solidFill>
          <a:ln w="76200">
            <a:solidFill>
              <a:srgbClr val="AB1C44"/>
            </a:solidFill>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05356" indent="-405356" defTabSz="967331" eaLnBrk="0" hangingPunct="0">
              <a:spcBef>
                <a:spcPct val="50000"/>
              </a:spcBef>
            </a:pPr>
            <a:r>
              <a:rPr lang="en-US" sz="5588" b="1" cap="all" dirty="0" err="1">
                <a:solidFill>
                  <a:srgbClr val="AB1C44"/>
                </a:solidFill>
              </a:rPr>
              <a:t>MethodS</a:t>
            </a:r>
            <a:endParaRPr lang="en-US" sz="5588" b="1" cap="all" dirty="0">
              <a:solidFill>
                <a:srgbClr val="AB1C44"/>
              </a:solidFill>
            </a:endParaRPr>
          </a:p>
          <a:p>
            <a:pPr algn="just">
              <a:spcBef>
                <a:spcPts val="1830"/>
              </a:spcBef>
            </a:pPr>
            <a:r>
              <a:rPr lang="en-GB" sz="2800" dirty="0" smtClean="0"/>
              <a:t>We </a:t>
            </a:r>
            <a:r>
              <a:rPr lang="en-GB" sz="2800" dirty="0"/>
              <a:t>compared, among 150 </a:t>
            </a:r>
            <a:r>
              <a:rPr lang="en-GB" sz="2800" dirty="0" smtClean="0"/>
              <a:t>patients</a:t>
            </a:r>
            <a:r>
              <a:rPr lang="fr-BE" sz="2800" dirty="0" smtClean="0"/>
              <a:t>, « Time to result » (TTR) and « Time to change therapy » (TTCT)  </a:t>
            </a:r>
            <a:r>
              <a:rPr lang="en-US" sz="2800" dirty="0" smtClean="0"/>
              <a:t>between </a:t>
            </a:r>
            <a:r>
              <a:rPr lang="en-US" sz="2800" dirty="0"/>
              <a:t>dRAST™ and classic AST (</a:t>
            </a:r>
            <a:r>
              <a:rPr lang="en-US" sz="2800" dirty="0" err="1" smtClean="0"/>
              <a:t>Vitek</a:t>
            </a:r>
            <a:r>
              <a:rPr lang="en-GB" sz="2800" dirty="0">
                <a:sym typeface="Symbol"/>
              </a:rPr>
              <a:t></a:t>
            </a:r>
            <a:r>
              <a:rPr lang="en-US" sz="2800" dirty="0" smtClean="0"/>
              <a:t>2) : </a:t>
            </a:r>
          </a:p>
          <a:p>
            <a:pPr algn="just"/>
            <a:endParaRPr lang="fr-BE" sz="2400" dirty="0" smtClean="0"/>
          </a:p>
          <a:p>
            <a:pPr algn="just"/>
            <a:endParaRPr lang="fr-BE" sz="2400" dirty="0"/>
          </a:p>
          <a:p>
            <a:pPr algn="just"/>
            <a:endParaRPr lang="fr-BE" sz="2800" dirty="0"/>
          </a:p>
          <a:p>
            <a:pPr algn="just"/>
            <a:endParaRPr lang="fr-BE" sz="2800" dirty="0"/>
          </a:p>
          <a:p>
            <a:pPr algn="just"/>
            <a:endParaRPr lang="en-US" dirty="0" smtClean="0"/>
          </a:p>
          <a:p>
            <a:pPr algn="just"/>
            <a:r>
              <a:rPr lang="en-GB" sz="2400" dirty="0" smtClean="0">
                <a:solidFill>
                  <a:schemeClr val="tx1">
                    <a:lumMod val="50000"/>
                    <a:lumOff val="50000"/>
                  </a:schemeClr>
                </a:solidFill>
              </a:rPr>
              <a:t>As </a:t>
            </a:r>
            <a:r>
              <a:rPr lang="en-GB" sz="2400" dirty="0">
                <a:solidFill>
                  <a:schemeClr val="tx1">
                    <a:lumMod val="50000"/>
                    <a:lumOff val="50000"/>
                  </a:schemeClr>
                </a:solidFill>
              </a:rPr>
              <a:t>this retrospective study is a simulation</a:t>
            </a:r>
            <a:r>
              <a:rPr lang="en-GB" sz="2400" dirty="0" smtClean="0">
                <a:solidFill>
                  <a:schemeClr val="tx1">
                    <a:lumMod val="50000"/>
                    <a:lumOff val="50000"/>
                  </a:schemeClr>
                </a:solidFill>
              </a:rPr>
              <a:t>, time </a:t>
            </a:r>
            <a:r>
              <a:rPr lang="en-GB" sz="2400" dirty="0">
                <a:solidFill>
                  <a:schemeClr val="tx1">
                    <a:lumMod val="50000"/>
                    <a:lumOff val="50000"/>
                  </a:schemeClr>
                </a:solidFill>
              </a:rPr>
              <a:t>between AST result and adaptation of the therapy would be the same for both type of </a:t>
            </a:r>
            <a:r>
              <a:rPr lang="en-GB" sz="2400" dirty="0" smtClean="0">
                <a:solidFill>
                  <a:schemeClr val="tx1">
                    <a:lumMod val="50000"/>
                    <a:lumOff val="50000"/>
                  </a:schemeClr>
                </a:solidFill>
              </a:rPr>
              <a:t>AST, then TTCT </a:t>
            </a:r>
            <a:r>
              <a:rPr lang="en-GB" sz="2400" dirty="0">
                <a:solidFill>
                  <a:schemeClr val="tx1">
                    <a:lumMod val="50000"/>
                    <a:lumOff val="50000"/>
                  </a:schemeClr>
                </a:solidFill>
              </a:rPr>
              <a:t>= TTR for classic </a:t>
            </a:r>
            <a:r>
              <a:rPr lang="en-GB" sz="2400" dirty="0" smtClean="0">
                <a:solidFill>
                  <a:schemeClr val="tx1">
                    <a:lumMod val="50000"/>
                    <a:lumOff val="50000"/>
                  </a:schemeClr>
                </a:solidFill>
              </a:rPr>
              <a:t>AST</a:t>
            </a:r>
            <a:r>
              <a:rPr lang="fr-BE" sz="2400" dirty="0">
                <a:solidFill>
                  <a:schemeClr val="tx1">
                    <a:lumMod val="50000"/>
                    <a:lumOff val="50000"/>
                  </a:schemeClr>
                </a:solidFill>
              </a:rPr>
              <a:t> </a:t>
            </a:r>
            <a:r>
              <a:rPr lang="fr-BE" sz="2400" dirty="0" smtClean="0">
                <a:solidFill>
                  <a:schemeClr val="tx1">
                    <a:lumMod val="50000"/>
                    <a:lumOff val="50000"/>
                  </a:schemeClr>
                </a:solidFill>
              </a:rPr>
              <a:t>and </a:t>
            </a:r>
            <a:r>
              <a:rPr lang="en-GB" sz="2400" dirty="0" smtClean="0">
                <a:solidFill>
                  <a:schemeClr val="tx1">
                    <a:lumMod val="50000"/>
                    <a:lumOff val="50000"/>
                  </a:schemeClr>
                </a:solidFill>
              </a:rPr>
              <a:t>TTCT </a:t>
            </a:r>
            <a:r>
              <a:rPr lang="en-GB" sz="2400" dirty="0">
                <a:solidFill>
                  <a:schemeClr val="tx1">
                    <a:lumMod val="50000"/>
                    <a:lumOff val="50000"/>
                  </a:schemeClr>
                </a:solidFill>
              </a:rPr>
              <a:t>= TTR during open hours of the laboratory (9 am to 6 pm</a:t>
            </a:r>
            <a:r>
              <a:rPr lang="en-GB" sz="2400" dirty="0" smtClean="0">
                <a:solidFill>
                  <a:schemeClr val="tx1">
                    <a:lumMod val="50000"/>
                    <a:lumOff val="50000"/>
                  </a:schemeClr>
                </a:solidFill>
              </a:rPr>
              <a:t>) </a:t>
            </a:r>
            <a:r>
              <a:rPr lang="fr-BE" sz="2400" dirty="0" smtClean="0">
                <a:solidFill>
                  <a:schemeClr val="tx1">
                    <a:lumMod val="50000"/>
                    <a:lumOff val="50000"/>
                  </a:schemeClr>
                </a:solidFill>
              </a:rPr>
              <a:t>or </a:t>
            </a:r>
            <a:r>
              <a:rPr lang="en-GB" sz="2400" dirty="0" smtClean="0">
                <a:solidFill>
                  <a:schemeClr val="tx1">
                    <a:lumMod val="50000"/>
                    <a:lumOff val="50000"/>
                  </a:schemeClr>
                </a:solidFill>
              </a:rPr>
              <a:t>TTCT </a:t>
            </a:r>
            <a:r>
              <a:rPr lang="en-GB" sz="2400" dirty="0">
                <a:solidFill>
                  <a:schemeClr val="tx1">
                    <a:lumMod val="50000"/>
                    <a:lumOff val="50000"/>
                  </a:schemeClr>
                </a:solidFill>
              </a:rPr>
              <a:t>= TTR + number of hours until </a:t>
            </a:r>
            <a:r>
              <a:rPr lang="en-GB" sz="2400" dirty="0" smtClean="0">
                <a:solidFill>
                  <a:schemeClr val="tx1">
                    <a:lumMod val="50000"/>
                    <a:lumOff val="50000"/>
                  </a:schemeClr>
                </a:solidFill>
              </a:rPr>
              <a:t>9 am </a:t>
            </a:r>
            <a:r>
              <a:rPr lang="en-GB" sz="2400" dirty="0">
                <a:solidFill>
                  <a:schemeClr val="tx1">
                    <a:lumMod val="50000"/>
                    <a:lumOff val="50000"/>
                  </a:schemeClr>
                </a:solidFill>
              </a:rPr>
              <a:t>the next </a:t>
            </a:r>
            <a:r>
              <a:rPr lang="en-GB" sz="2400" dirty="0" smtClean="0">
                <a:solidFill>
                  <a:schemeClr val="tx1">
                    <a:lumMod val="50000"/>
                    <a:lumOff val="50000"/>
                  </a:schemeClr>
                </a:solidFill>
              </a:rPr>
              <a:t>day </a:t>
            </a:r>
            <a:r>
              <a:rPr lang="en-GB" sz="2400" dirty="0">
                <a:solidFill>
                  <a:schemeClr val="tx1">
                    <a:lumMod val="50000"/>
                    <a:lumOff val="50000"/>
                  </a:schemeClr>
                </a:solidFill>
              </a:rPr>
              <a:t>outside the laboratory's opening hours</a:t>
            </a:r>
            <a:r>
              <a:rPr lang="fr-BE" sz="2400" dirty="0">
                <a:solidFill>
                  <a:schemeClr val="tx1">
                    <a:lumMod val="50000"/>
                    <a:lumOff val="50000"/>
                  </a:schemeClr>
                </a:solidFill>
              </a:rPr>
              <a:t> for dRAST</a:t>
            </a:r>
            <a:r>
              <a:rPr lang="en-US" sz="2400" dirty="0" smtClean="0">
                <a:solidFill>
                  <a:schemeClr val="tx1">
                    <a:lumMod val="50000"/>
                    <a:lumOff val="50000"/>
                  </a:schemeClr>
                </a:solidFill>
              </a:rPr>
              <a:t>™</a:t>
            </a:r>
          </a:p>
          <a:p>
            <a:pPr algn="just"/>
            <a:endParaRPr lang="en-US" sz="1200" dirty="0"/>
          </a:p>
          <a:p>
            <a:pPr algn="just"/>
            <a:r>
              <a:rPr lang="en-US" sz="2800" dirty="0"/>
              <a:t>W</a:t>
            </a:r>
            <a:r>
              <a:rPr lang="en-US" sz="2800" dirty="0" smtClean="0"/>
              <a:t>e </a:t>
            </a:r>
            <a:r>
              <a:rPr lang="en-US" sz="2800" dirty="0"/>
              <a:t>reviewed </a:t>
            </a:r>
            <a:r>
              <a:rPr lang="en-US" sz="2800" dirty="0" smtClean="0"/>
              <a:t>and classified antimicrobial therapies into </a:t>
            </a:r>
            <a:r>
              <a:rPr lang="en-US" sz="2800" dirty="0"/>
              <a:t>3 categories </a:t>
            </a:r>
            <a:r>
              <a:rPr lang="en-US" sz="2800" b="1" dirty="0" smtClean="0">
                <a:solidFill>
                  <a:srgbClr val="AB1C44"/>
                </a:solidFill>
              </a:rPr>
              <a:t>before </a:t>
            </a:r>
            <a:r>
              <a:rPr lang="en-US" sz="2800" b="1" dirty="0">
                <a:solidFill>
                  <a:srgbClr val="AB1C44"/>
                </a:solidFill>
              </a:rPr>
              <a:t>AST result</a:t>
            </a:r>
            <a:r>
              <a:rPr lang="en-US" sz="2800" dirty="0"/>
              <a:t>, </a:t>
            </a:r>
            <a:r>
              <a:rPr lang="en-US" sz="2800" b="1" dirty="0" smtClean="0">
                <a:solidFill>
                  <a:srgbClr val="AB1C44"/>
                </a:solidFill>
              </a:rPr>
              <a:t>at </a:t>
            </a:r>
            <a:r>
              <a:rPr lang="en-US" sz="2800" b="1" dirty="0">
                <a:solidFill>
                  <a:srgbClr val="AB1C44"/>
                </a:solidFill>
              </a:rPr>
              <a:t>the time of dRAST™ result</a:t>
            </a:r>
            <a:r>
              <a:rPr lang="en-US" sz="2800" dirty="0"/>
              <a:t>, </a:t>
            </a:r>
            <a:r>
              <a:rPr lang="en-US" sz="2800" dirty="0" smtClean="0"/>
              <a:t>and </a:t>
            </a:r>
            <a:r>
              <a:rPr lang="en-US" sz="2800" b="1" dirty="0" smtClean="0">
                <a:solidFill>
                  <a:srgbClr val="AB1C44"/>
                </a:solidFill>
              </a:rPr>
              <a:t>at </a:t>
            </a:r>
            <a:r>
              <a:rPr lang="en-US" sz="2800" b="1" dirty="0">
                <a:solidFill>
                  <a:srgbClr val="AB1C44"/>
                </a:solidFill>
              </a:rPr>
              <a:t>the time of classic AST result</a:t>
            </a:r>
            <a:r>
              <a:rPr lang="en-US" sz="2800" dirty="0"/>
              <a:t>. </a:t>
            </a:r>
            <a:endParaRPr lang="en-US" sz="2800" dirty="0" smtClean="0"/>
          </a:p>
          <a:p>
            <a:pPr algn="just"/>
            <a:endParaRPr lang="en-US" sz="2400" dirty="0" smtClean="0"/>
          </a:p>
          <a:p>
            <a:pPr algn="just"/>
            <a:endParaRPr lang="en-US" sz="2400" dirty="0">
              <a:solidFill>
                <a:schemeClr val="accent6">
                  <a:lumMod val="75000"/>
                </a:schemeClr>
              </a:solidFill>
            </a:endParaRPr>
          </a:p>
          <a:p>
            <a:pPr algn="just"/>
            <a:endParaRPr lang="en-US" sz="2800" dirty="0" smtClean="0">
              <a:solidFill>
                <a:schemeClr val="accent6">
                  <a:lumMod val="75000"/>
                </a:schemeClr>
              </a:solidFill>
            </a:endParaRPr>
          </a:p>
          <a:p>
            <a:pPr algn="just"/>
            <a:endParaRPr lang="en-US" sz="2800" dirty="0">
              <a:solidFill>
                <a:schemeClr val="accent6">
                  <a:lumMod val="75000"/>
                </a:schemeClr>
              </a:solidFill>
            </a:endParaRPr>
          </a:p>
          <a:p>
            <a:pPr algn="just"/>
            <a:endParaRPr lang="en-US" sz="2800" dirty="0" smtClean="0">
              <a:solidFill>
                <a:schemeClr val="accent6">
                  <a:lumMod val="75000"/>
                </a:schemeClr>
              </a:solidFill>
            </a:endParaRPr>
          </a:p>
          <a:p>
            <a:pPr algn="just"/>
            <a:endParaRPr lang="en-GB" sz="2800" dirty="0">
              <a:solidFill>
                <a:schemeClr val="accent6">
                  <a:lumMod val="75000"/>
                </a:schemeClr>
              </a:solidFill>
            </a:endParaRPr>
          </a:p>
          <a:p>
            <a:pPr algn="just"/>
            <a:endParaRPr lang="en-GB" sz="2800" dirty="0" smtClean="0">
              <a:solidFill>
                <a:schemeClr val="accent6">
                  <a:lumMod val="75000"/>
                </a:schemeClr>
              </a:solidFill>
            </a:endParaRPr>
          </a:p>
          <a:p>
            <a:pPr algn="just"/>
            <a:endParaRPr lang="en-GB" sz="2400" dirty="0">
              <a:solidFill>
                <a:schemeClr val="accent6">
                  <a:lumMod val="75000"/>
                </a:schemeClr>
              </a:solidFill>
            </a:endParaRPr>
          </a:p>
          <a:p>
            <a:pPr algn="just"/>
            <a:r>
              <a:rPr lang="en-GB" sz="2400" dirty="0">
                <a:solidFill>
                  <a:srgbClr val="7F7F7F"/>
                </a:solidFill>
              </a:rPr>
              <a:t>The therapy at the time of dRAST</a:t>
            </a:r>
            <a:r>
              <a:rPr lang="en-US" sz="2400" dirty="0">
                <a:solidFill>
                  <a:srgbClr val="7F7F7F"/>
                </a:solidFill>
              </a:rPr>
              <a:t>™</a:t>
            </a:r>
            <a:r>
              <a:rPr lang="en-GB" sz="2400" dirty="0">
                <a:solidFill>
                  <a:srgbClr val="7F7F7F"/>
                </a:solidFill>
              </a:rPr>
              <a:t> result is the antibiotic that should have been administered based on dRAST</a:t>
            </a:r>
            <a:r>
              <a:rPr lang="en-US" sz="2400" dirty="0">
                <a:solidFill>
                  <a:srgbClr val="7F7F7F"/>
                </a:solidFill>
              </a:rPr>
              <a:t>™</a:t>
            </a:r>
            <a:r>
              <a:rPr lang="en-GB" sz="2400" dirty="0">
                <a:solidFill>
                  <a:srgbClr val="7F7F7F"/>
                </a:solidFill>
              </a:rPr>
              <a:t>. </a:t>
            </a:r>
          </a:p>
          <a:p>
            <a:pPr algn="just"/>
            <a:endParaRPr lang="en-GB" sz="1200" dirty="0" smtClean="0">
              <a:solidFill>
                <a:schemeClr val="accent6">
                  <a:lumMod val="75000"/>
                </a:schemeClr>
              </a:solidFill>
            </a:endParaRPr>
          </a:p>
          <a:p>
            <a:r>
              <a:rPr lang="en-GB" sz="2800" dirty="0"/>
              <a:t>From these </a:t>
            </a:r>
            <a:r>
              <a:rPr lang="en-GB" sz="2800" dirty="0" smtClean="0"/>
              <a:t>treatment </a:t>
            </a:r>
            <a:r>
              <a:rPr lang="en-GB" sz="2800" dirty="0"/>
              <a:t>categories, we concluded the amount of</a:t>
            </a:r>
            <a:r>
              <a:rPr lang="en-GB" sz="2800" dirty="0" smtClean="0"/>
              <a:t>:</a:t>
            </a:r>
          </a:p>
          <a:p>
            <a:endParaRPr lang="fr-BE" sz="2800" dirty="0"/>
          </a:p>
        </p:txBody>
      </p:sp>
      <p:sp>
        <p:nvSpPr>
          <p:cNvPr id="28" name="Rectangle 27"/>
          <p:cNvSpPr>
            <a:spLocks noChangeArrowheads="1"/>
          </p:cNvSpPr>
          <p:nvPr/>
        </p:nvSpPr>
        <p:spPr bwMode="auto">
          <a:xfrm>
            <a:off x="39192149" y="22054665"/>
            <a:ext cx="11532961" cy="2988000"/>
          </a:xfrm>
          <a:prstGeom prst="rect">
            <a:avLst/>
          </a:prstGeom>
          <a:solidFill>
            <a:schemeClr val="bg1"/>
          </a:solidFill>
          <a:ln w="57150">
            <a:solidFill>
              <a:srgbClr val="AB1C44"/>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GB" sz="5588" b="1" cap="all" dirty="0">
                <a:solidFill>
                  <a:srgbClr val="AB1C44"/>
                </a:solidFill>
              </a:rPr>
              <a:t>Acknowledgements</a:t>
            </a:r>
          </a:p>
          <a:p>
            <a:pPr defTabSz="967331" eaLnBrk="0" hangingPunct="0">
              <a:spcBef>
                <a:spcPct val="50000"/>
              </a:spcBef>
            </a:pPr>
            <a:r>
              <a:rPr lang="en-GB" sz="3050" dirty="0"/>
              <a:t>The </a:t>
            </a:r>
            <a:r>
              <a:rPr lang="en-GB" sz="3050" dirty="0" err="1"/>
              <a:t>dRAST</a:t>
            </a:r>
            <a:r>
              <a:rPr lang="en-GB" sz="3050" dirty="0"/>
              <a:t> V2.5 system and reagents used in this study were kindly provided by </a:t>
            </a:r>
            <a:r>
              <a:rPr lang="en-GB" sz="3050" dirty="0" err="1"/>
              <a:t>QuantaMatrix</a:t>
            </a:r>
            <a:r>
              <a:rPr lang="en-GB" sz="3050" dirty="0"/>
              <a:t> Inc.</a:t>
            </a:r>
          </a:p>
        </p:txBody>
      </p:sp>
      <p:sp>
        <p:nvSpPr>
          <p:cNvPr id="29" name="Text Box 10"/>
          <p:cNvSpPr txBox="1">
            <a:spLocks noChangeArrowheads="1"/>
          </p:cNvSpPr>
          <p:nvPr/>
        </p:nvSpPr>
        <p:spPr bwMode="auto">
          <a:xfrm>
            <a:off x="438912" y="9868315"/>
            <a:ext cx="13696511" cy="2549159"/>
          </a:xfrm>
          <a:prstGeom prst="rect">
            <a:avLst/>
          </a:prstGeom>
          <a:solidFill>
            <a:schemeClr val="bg1"/>
          </a:solidFill>
          <a:ln w="76200">
            <a:solidFill>
              <a:srgbClr val="AB1C44"/>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GB" sz="5588" b="1" cap="all" dirty="0">
                <a:solidFill>
                  <a:srgbClr val="AB1C44"/>
                </a:solidFill>
              </a:rPr>
              <a:t>AIM</a:t>
            </a:r>
          </a:p>
          <a:p>
            <a:pPr algn="just">
              <a:spcBef>
                <a:spcPts val="1830"/>
              </a:spcBef>
            </a:pPr>
            <a:r>
              <a:rPr lang="en-US" sz="2800" dirty="0" smtClean="0"/>
              <a:t>This retrospective study aimed to evaluate the potential impact of dRAST™ in the administration of optimal therapy (OT) to patients with </a:t>
            </a:r>
            <a:r>
              <a:rPr lang="fr-BE" sz="2800" dirty="0" err="1" smtClean="0"/>
              <a:t>bloodstream</a:t>
            </a:r>
            <a:r>
              <a:rPr lang="fr-BE" sz="2800" dirty="0" smtClean="0"/>
              <a:t> infection (BSI).</a:t>
            </a:r>
            <a:endParaRPr lang="en-AU" sz="2800" dirty="0" smtClean="0">
              <a:solidFill>
                <a:schemeClr val="bg1"/>
              </a:solidFill>
              <a:latin typeface="Arial" charset="0"/>
            </a:endParaRPr>
          </a:p>
          <a:p>
            <a:pPr>
              <a:spcBef>
                <a:spcPct val="50000"/>
              </a:spcBef>
            </a:pPr>
            <a:endParaRPr lang="en-GB" sz="5588" b="1" cap="all" dirty="0">
              <a:solidFill>
                <a:srgbClr val="AB1C44"/>
              </a:solidFill>
            </a:endParaRPr>
          </a:p>
        </p:txBody>
      </p:sp>
      <p:sp>
        <p:nvSpPr>
          <p:cNvPr id="30" name="Rectangle 29"/>
          <p:cNvSpPr>
            <a:spLocks noChangeArrowheads="1"/>
          </p:cNvSpPr>
          <p:nvPr/>
        </p:nvSpPr>
        <p:spPr bwMode="auto">
          <a:xfrm>
            <a:off x="28265915" y="22075648"/>
            <a:ext cx="10608354" cy="6277426"/>
          </a:xfrm>
          <a:prstGeom prst="rect">
            <a:avLst/>
          </a:prstGeom>
          <a:solidFill>
            <a:schemeClr val="bg1"/>
          </a:solidFill>
          <a:ln w="57150">
            <a:solidFill>
              <a:srgbClr val="AB1C44"/>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AB1C44"/>
                </a:solidFill>
              </a:rPr>
              <a:t>References</a:t>
            </a:r>
          </a:p>
          <a:p>
            <a:pPr marL="514350" indent="-514350">
              <a:spcBef>
                <a:spcPts val="1830"/>
              </a:spcBef>
              <a:buAutoNum type="arabicPeriod"/>
            </a:pPr>
            <a:r>
              <a:rPr lang="fr-BE" sz="2800" b="1" dirty="0" smtClean="0"/>
              <a:t>Kim </a:t>
            </a:r>
            <a:r>
              <a:rPr lang="fr-BE" sz="2800" b="1" dirty="0"/>
              <a:t>JH, Kim TS, Song SH, et al.</a:t>
            </a:r>
            <a:r>
              <a:rPr lang="fr-BE" sz="2800" dirty="0"/>
              <a:t> Direct rapid antibiotic susceptibility test (dRAST) for blood culture and its potential usefulness in clinical practice. </a:t>
            </a:r>
            <a:r>
              <a:rPr lang="fr-BE" sz="2800" i="1" dirty="0"/>
              <a:t>J Med Microbiol</a:t>
            </a:r>
            <a:r>
              <a:rPr lang="fr-BE" sz="2800" dirty="0"/>
              <a:t> 2018; </a:t>
            </a:r>
            <a:r>
              <a:rPr lang="fr-BE" sz="2800" b="1" dirty="0"/>
              <a:t>67</a:t>
            </a:r>
            <a:r>
              <a:rPr lang="fr-BE" sz="2800" dirty="0"/>
              <a:t>: 325–31</a:t>
            </a:r>
            <a:r>
              <a:rPr lang="fr-BE" sz="2800" dirty="0" smtClean="0"/>
              <a:t>.</a:t>
            </a:r>
          </a:p>
          <a:p>
            <a:pPr marL="514350" indent="-514350">
              <a:buAutoNum type="arabicPeriod"/>
            </a:pPr>
            <a:r>
              <a:rPr lang="fr-BE" sz="2800" b="1" dirty="0" smtClean="0"/>
              <a:t>Kim </a:t>
            </a:r>
            <a:r>
              <a:rPr lang="fr-BE" sz="2800" b="1" dirty="0"/>
              <a:t>JH, Kim TS, Jung HG, et al.</a:t>
            </a:r>
            <a:r>
              <a:rPr lang="fr-BE" sz="2800" dirty="0"/>
              <a:t> Prospective evaluation of a rapid antimicrobial susceptibility test (QMAC-dRAST) for selecting optimal targeted antibiotics in positive blood culture. </a:t>
            </a:r>
            <a:r>
              <a:rPr lang="fr-BE" sz="2800" i="1" dirty="0"/>
              <a:t>J Antimicrob Chemother</a:t>
            </a:r>
            <a:r>
              <a:rPr lang="fr-BE" sz="2800" dirty="0"/>
              <a:t> 2019; </a:t>
            </a:r>
            <a:r>
              <a:rPr lang="fr-BE" sz="2800" b="1" dirty="0"/>
              <a:t>74</a:t>
            </a:r>
            <a:r>
              <a:rPr lang="fr-BE" sz="2800" dirty="0"/>
              <a:t>: 2255–60</a:t>
            </a:r>
            <a:r>
              <a:rPr lang="fr-BE" sz="2800" dirty="0" smtClean="0"/>
              <a:t>.</a:t>
            </a:r>
          </a:p>
          <a:p>
            <a:pPr marL="514350" indent="-514350">
              <a:buAutoNum type="arabicPeriod"/>
            </a:pPr>
            <a:r>
              <a:rPr lang="fr-BE" sz="2800" b="1" dirty="0" smtClean="0"/>
              <a:t>Choi </a:t>
            </a:r>
            <a:r>
              <a:rPr lang="fr-BE" sz="2800" b="1" dirty="0"/>
              <a:t>J, Jeong HY, Lee GY, et al. </a:t>
            </a:r>
            <a:r>
              <a:rPr lang="fr-BE" sz="2800" dirty="0"/>
              <a:t>Direct, rapid antimicrobial susceptibility test from positive blood cultures based on microscopic imaging analysis. </a:t>
            </a:r>
            <a:r>
              <a:rPr lang="fr-BE" sz="2800" i="1" dirty="0"/>
              <a:t>Sci Rep</a:t>
            </a:r>
            <a:r>
              <a:rPr lang="fr-BE" sz="2800" dirty="0"/>
              <a:t> 2017; </a:t>
            </a:r>
            <a:r>
              <a:rPr lang="fr-BE" sz="2800" b="1" dirty="0"/>
              <a:t>7</a:t>
            </a:r>
            <a:r>
              <a:rPr lang="fr-BE" sz="2800" dirty="0"/>
              <a:t>: 1–13.</a:t>
            </a:r>
          </a:p>
          <a:p>
            <a:pPr defTabSz="967331" eaLnBrk="0" hangingPunct="0">
              <a:spcBef>
                <a:spcPct val="50000"/>
              </a:spcBef>
            </a:pPr>
            <a:endParaRPr lang="fr-BE" sz="2800" dirty="0"/>
          </a:p>
          <a:p>
            <a:pPr defTabSz="967331" eaLnBrk="0" hangingPunct="0">
              <a:spcBef>
                <a:spcPct val="50000"/>
              </a:spcBef>
            </a:pPr>
            <a:endParaRPr lang="en-US" sz="2800" b="1" dirty="0">
              <a:solidFill>
                <a:schemeClr val="bg1"/>
              </a:solidFill>
              <a:cs typeface="Arial" charset="0"/>
            </a:endParaRPr>
          </a:p>
          <a:p>
            <a:pPr defTabSz="967331" eaLnBrk="0" hangingPunct="0">
              <a:spcBef>
                <a:spcPct val="50000"/>
              </a:spcBef>
            </a:pPr>
            <a:r>
              <a:rPr lang="en-AU" sz="2800" dirty="0">
                <a:latin typeface="Arial" charset="0"/>
                <a:cs typeface="Arial" charset="0"/>
              </a:rPr>
              <a:t> </a:t>
            </a:r>
            <a:endParaRPr lang="en-US" sz="2800" dirty="0">
              <a:latin typeface="Arial" charset="0"/>
              <a:cs typeface="Arial" charset="0"/>
            </a:endParaRPr>
          </a:p>
          <a:p>
            <a:pPr defTabSz="967331" eaLnBrk="0" hangingPunct="0">
              <a:spcBef>
                <a:spcPct val="50000"/>
              </a:spcBef>
            </a:pPr>
            <a:endParaRPr lang="en-US" sz="2800" dirty="0">
              <a:solidFill>
                <a:schemeClr val="bg1"/>
              </a:solidFill>
              <a:latin typeface="Arial" charset="0"/>
              <a:cs typeface="Arial" charset="0"/>
            </a:endParaRPr>
          </a:p>
        </p:txBody>
      </p:sp>
      <p:sp>
        <p:nvSpPr>
          <p:cNvPr id="38" name="Rectangle 37"/>
          <p:cNvSpPr>
            <a:spLocks noChangeArrowheads="1"/>
          </p:cNvSpPr>
          <p:nvPr/>
        </p:nvSpPr>
        <p:spPr bwMode="auto">
          <a:xfrm>
            <a:off x="39186183" y="25329236"/>
            <a:ext cx="11538927" cy="2985586"/>
          </a:xfrm>
          <a:prstGeom prst="rect">
            <a:avLst/>
          </a:prstGeom>
          <a:solidFill>
            <a:schemeClr val="bg1"/>
          </a:solidFill>
          <a:ln w="57150">
            <a:solidFill>
              <a:srgbClr val="AB1C44"/>
            </a:solidFill>
            <a:miter lim="800000"/>
            <a:headEnd/>
            <a:tailEnd/>
          </a:ln>
          <a:effectLst/>
        </p:spPr>
        <p:txBody>
          <a:bodyPr lIns="381518" tIns="381518" rIns="381518" bIns="3815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588" b="1" cap="all" dirty="0">
                <a:solidFill>
                  <a:srgbClr val="AB1C44"/>
                </a:solidFill>
              </a:rPr>
              <a:t>CONTACT </a:t>
            </a:r>
            <a:r>
              <a:rPr lang="en-GB" sz="5588" b="1" cap="all" dirty="0" smtClean="0">
                <a:solidFill>
                  <a:srgbClr val="AB1C44"/>
                </a:solidFill>
              </a:rPr>
              <a:t>INFORMATION</a:t>
            </a:r>
            <a:endParaRPr lang="en-US" sz="2800" dirty="0">
              <a:hlinkClick r:id="rId2"/>
            </a:endParaRPr>
          </a:p>
          <a:p>
            <a:r>
              <a:rPr lang="en-US" sz="3050" dirty="0" smtClean="0">
                <a:hlinkClick r:id="rId2"/>
              </a:rPr>
              <a:t>C.Fontaine@chuliege.be</a:t>
            </a:r>
            <a:endParaRPr lang="en-US" sz="3050" dirty="0"/>
          </a:p>
          <a:p>
            <a:r>
              <a:rPr lang="en-US" sz="3050" dirty="0">
                <a:hlinkClick r:id="rId3"/>
              </a:rPr>
              <a:t>julie.descy@chuliege.be</a:t>
            </a:r>
            <a:endParaRPr lang="en-US" sz="3050" dirty="0"/>
          </a:p>
          <a:p>
            <a:endParaRPr lang="en-US" sz="2800" dirty="0"/>
          </a:p>
          <a:p>
            <a:pPr defTabSz="967331" eaLnBrk="0" hangingPunct="0">
              <a:spcBef>
                <a:spcPct val="50000"/>
              </a:spcBef>
            </a:pPr>
            <a:endParaRPr lang="en-GB" sz="5588" b="1" cap="all" dirty="0">
              <a:solidFill>
                <a:srgbClr val="AB1C44"/>
              </a:solidFill>
            </a:endParaRPr>
          </a:p>
        </p:txBody>
      </p:sp>
      <p:sp>
        <p:nvSpPr>
          <p:cNvPr id="20" name="Text Box 40"/>
          <p:cNvSpPr txBox="1">
            <a:spLocks noChangeArrowheads="1"/>
          </p:cNvSpPr>
          <p:nvPr/>
        </p:nvSpPr>
        <p:spPr bwMode="auto">
          <a:xfrm>
            <a:off x="15647661" y="3538080"/>
            <a:ext cx="27258676" cy="1723679"/>
          </a:xfrm>
          <a:prstGeom prst="rect">
            <a:avLst/>
          </a:prstGeom>
          <a:noFill/>
          <a:ln>
            <a:noFill/>
          </a:ln>
          <a:effec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GB" sz="3600" b="1" u="sng" dirty="0" smtClean="0">
                <a:latin typeface="Arial"/>
                <a:cs typeface="Arial"/>
              </a:rPr>
              <a:t>C. FONTAINE</a:t>
            </a:r>
            <a:r>
              <a:rPr lang="en-GB" sz="3600" b="1" u="sng" baseline="30000" dirty="0" smtClean="0">
                <a:latin typeface="Arial"/>
                <a:cs typeface="Arial"/>
              </a:rPr>
              <a:t>1</a:t>
            </a:r>
            <a:r>
              <a:rPr lang="en-GB" sz="3600" b="1" dirty="0" smtClean="0">
                <a:latin typeface="Arial"/>
                <a:cs typeface="Arial"/>
              </a:rPr>
              <a:t>, N. CATARIN</a:t>
            </a:r>
            <a:r>
              <a:rPr lang="en-GB" sz="3600" b="1" baseline="30000" dirty="0" smtClean="0">
                <a:latin typeface="Arial"/>
                <a:cs typeface="Arial"/>
              </a:rPr>
              <a:t>1</a:t>
            </a:r>
            <a:r>
              <a:rPr lang="en-GB" sz="3600" b="1" dirty="0" smtClean="0">
                <a:latin typeface="Arial"/>
                <a:cs typeface="Arial"/>
              </a:rPr>
              <a:t>, C. MEEX</a:t>
            </a:r>
            <a:r>
              <a:rPr lang="en-GB" sz="3600" b="1" baseline="30000" dirty="0" smtClean="0">
                <a:latin typeface="Arial"/>
                <a:cs typeface="Arial"/>
              </a:rPr>
              <a:t>1</a:t>
            </a:r>
            <a:r>
              <a:rPr lang="en-GB" sz="3600" b="1" dirty="0" smtClean="0">
                <a:latin typeface="Arial"/>
                <a:cs typeface="Arial"/>
              </a:rPr>
              <a:t>, C. VERCHEVAL</a:t>
            </a:r>
            <a:r>
              <a:rPr lang="en-GB" sz="3600" b="1" baseline="30000" dirty="0" smtClean="0">
                <a:latin typeface="Arial"/>
                <a:cs typeface="Arial"/>
              </a:rPr>
              <a:t>2</a:t>
            </a:r>
            <a:r>
              <a:rPr lang="en-GB" sz="3600" b="1" dirty="0" smtClean="0">
                <a:latin typeface="Arial"/>
                <a:cs typeface="Arial"/>
              </a:rPr>
              <a:t>, F. MACLOT</a:t>
            </a:r>
            <a:r>
              <a:rPr lang="en-GB" sz="3600" b="1" baseline="30000" dirty="0" smtClean="0">
                <a:latin typeface="Arial"/>
                <a:cs typeface="Arial"/>
              </a:rPr>
              <a:t>1</a:t>
            </a:r>
            <a:r>
              <a:rPr lang="en-GB" sz="3600" b="1" dirty="0" smtClean="0">
                <a:latin typeface="Arial"/>
                <a:cs typeface="Arial"/>
              </a:rPr>
              <a:t>, MP. HAYETTE</a:t>
            </a:r>
            <a:r>
              <a:rPr lang="en-GB" sz="3600" b="1" baseline="30000" dirty="0" smtClean="0">
                <a:latin typeface="Arial"/>
                <a:cs typeface="Arial"/>
              </a:rPr>
              <a:t>1</a:t>
            </a:r>
            <a:r>
              <a:rPr lang="en-GB" sz="3600" b="1" dirty="0" smtClean="0">
                <a:latin typeface="Arial"/>
                <a:cs typeface="Arial"/>
              </a:rPr>
              <a:t>, J. DESCY</a:t>
            </a:r>
            <a:r>
              <a:rPr lang="en-GB" sz="3600" b="1" baseline="30000" dirty="0" smtClean="0">
                <a:latin typeface="Arial"/>
                <a:cs typeface="Arial"/>
              </a:rPr>
              <a:t>1</a:t>
            </a:r>
            <a:r>
              <a:rPr lang="en-GB" sz="3600" b="1" dirty="0" smtClean="0">
                <a:latin typeface="Arial"/>
                <a:cs typeface="Arial"/>
              </a:rPr>
              <a:t> </a:t>
            </a:r>
            <a:endParaRPr lang="en-US" sz="3600" b="1" dirty="0" smtClean="0">
              <a:solidFill>
                <a:srgbClr val="FF0000"/>
              </a:solidFill>
              <a:latin typeface="Arial" panose="020B0604020202020204" pitchFamily="34" charset="0"/>
              <a:cs typeface="Arial" panose="020B0604020202020204" pitchFamily="34" charset="0"/>
            </a:endParaRPr>
          </a:p>
          <a:p>
            <a:pPr>
              <a:spcBef>
                <a:spcPct val="20000"/>
              </a:spcBef>
            </a:pPr>
            <a:r>
              <a:rPr lang="en-US" sz="2800" baseline="30000" dirty="0" smtClean="0">
                <a:latin typeface="Arial" panose="020B0604020202020204" pitchFamily="34" charset="0"/>
                <a:ea typeface="Times New Roman"/>
                <a:cs typeface="Arial" panose="020B0604020202020204" pitchFamily="34" charset="0"/>
              </a:rPr>
              <a:t>1 </a:t>
            </a:r>
            <a:r>
              <a:rPr lang="en-US" sz="2800" dirty="0">
                <a:latin typeface="Arial" panose="020B0604020202020204" pitchFamily="34" charset="0"/>
                <a:ea typeface="Times New Roman"/>
                <a:cs typeface="Arial" panose="020B0604020202020204" pitchFamily="34" charset="0"/>
              </a:rPr>
              <a:t>Department of Clinical Microbiology, and Center for interdisciplinary Research on Medicines (CIRM), University of Liege, Liege, </a:t>
            </a:r>
            <a:r>
              <a:rPr lang="en-US" sz="2800" dirty="0" smtClean="0">
                <a:latin typeface="Arial" panose="020B0604020202020204" pitchFamily="34" charset="0"/>
                <a:ea typeface="Times New Roman"/>
                <a:cs typeface="Arial" panose="020B0604020202020204" pitchFamily="34" charset="0"/>
              </a:rPr>
              <a:t>Belgium</a:t>
            </a:r>
          </a:p>
          <a:p>
            <a:pPr>
              <a:spcBef>
                <a:spcPct val="20000"/>
              </a:spcBef>
            </a:pPr>
            <a:r>
              <a:rPr lang="en-GB" sz="2800" baseline="30000" dirty="0">
                <a:latin typeface="Arial"/>
                <a:cs typeface="Arial"/>
              </a:rPr>
              <a:t>2</a:t>
            </a:r>
            <a:r>
              <a:rPr lang="en-GB" sz="2800" dirty="0">
                <a:latin typeface="Arial"/>
                <a:cs typeface="Arial"/>
              </a:rPr>
              <a:t> </a:t>
            </a:r>
            <a:r>
              <a:rPr lang="fr-BE" sz="2800" dirty="0">
                <a:latin typeface="Arial"/>
                <a:cs typeface="Arial"/>
              </a:rPr>
              <a:t>Department of Clinical Pharmacy, University Hospital of Liege, Liege (Belgium)</a:t>
            </a:r>
          </a:p>
          <a:p>
            <a:pPr algn="ctr">
              <a:spcBef>
                <a:spcPct val="20000"/>
              </a:spcBef>
            </a:pPr>
            <a:endParaRPr lang="en-US" sz="3200" b="1" dirty="0">
              <a:latin typeface="Arial" panose="020B0604020202020204" pitchFamily="34" charset="0"/>
              <a:cs typeface="Arial" panose="020B0604020202020204" pitchFamily="34" charset="0"/>
            </a:endParaRPr>
          </a:p>
          <a:p>
            <a:pPr>
              <a:spcBef>
                <a:spcPct val="20000"/>
              </a:spcBef>
            </a:pPr>
            <a:endParaRPr lang="en-US" sz="3251" dirty="0">
              <a:latin typeface="Arial" panose="020B0604020202020204" pitchFamily="34" charset="0"/>
              <a:cs typeface="Arial" panose="020B0604020202020204" pitchFamily="34" charset="0"/>
            </a:endParaRPr>
          </a:p>
        </p:txBody>
      </p:sp>
      <p:sp>
        <p:nvSpPr>
          <p:cNvPr id="22" name="Rectangle 28"/>
          <p:cNvSpPr>
            <a:spLocks noChangeArrowheads="1"/>
          </p:cNvSpPr>
          <p:nvPr/>
        </p:nvSpPr>
        <p:spPr bwMode="auto">
          <a:xfrm>
            <a:off x="43785692" y="363716"/>
            <a:ext cx="7058943" cy="4611324"/>
          </a:xfrm>
          <a:prstGeom prst="rect">
            <a:avLst/>
          </a:prstGeom>
          <a:noFill/>
          <a:ln w="12700">
            <a:solidFill>
              <a:schemeClr val="tx1"/>
            </a:solidFill>
            <a:miter lim="800000"/>
            <a:headEnd/>
            <a:tailEnd/>
          </a:ln>
          <a:effectLst/>
        </p:spPr>
        <p:txBody>
          <a:bodyPr lIns="381518" tIns="381518" rIns="381518" bIns="381518" anchor="ctr"/>
          <a:lstStyle/>
          <a:p>
            <a:pPr algn="ctr" defTabSz="967331" eaLnBrk="0" hangingPunct="0">
              <a:spcBef>
                <a:spcPct val="50000"/>
              </a:spcBef>
            </a:pPr>
            <a:endParaRPr lang="en-US" sz="5588" cap="all"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31095" y="683336"/>
            <a:ext cx="3071543" cy="1489764"/>
          </a:xfrm>
          <a:prstGeom prst="rect">
            <a:avLst/>
          </a:prstGeom>
        </p:spPr>
      </p:pic>
      <p:pic>
        <p:nvPicPr>
          <p:cNvPr id="40" name="Image 39"/>
          <p:cNvPicPr>
            <a:picLocks noChangeAspect="1"/>
          </p:cNvPicPr>
          <p:nvPr/>
        </p:nvPicPr>
        <p:blipFill rotWithShape="1">
          <a:blip r:embed="rId5" cstate="print">
            <a:extLst>
              <a:ext uri="{28A0092B-C50C-407E-A947-70E740481C1C}">
                <a14:useLocalDpi xmlns:a14="http://schemas.microsoft.com/office/drawing/2010/main" val="0"/>
              </a:ext>
            </a:extLst>
          </a:blip>
          <a:srcRect t="16200"/>
          <a:stretch/>
        </p:blipFill>
        <p:spPr>
          <a:xfrm>
            <a:off x="47535102" y="643946"/>
            <a:ext cx="2877069" cy="1808244"/>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9641" y="2562193"/>
            <a:ext cx="2073812" cy="2073812"/>
          </a:xfrm>
          <a:prstGeom prst="rect">
            <a:avLst/>
          </a:prstGeom>
        </p:spPr>
      </p:pic>
      <p:pic>
        <p:nvPicPr>
          <p:cNvPr id="4" name="Image 3"/>
          <p:cNvPicPr>
            <a:picLocks noChangeAspect="1"/>
          </p:cNvPicPr>
          <p:nvPr/>
        </p:nvPicPr>
        <p:blipFill rotWithShape="1">
          <a:blip r:embed="rId7" cstate="print">
            <a:extLst>
              <a:ext uri="{28A0092B-C50C-407E-A947-70E740481C1C}">
                <a14:useLocalDpi xmlns:a14="http://schemas.microsoft.com/office/drawing/2010/main" val="0"/>
              </a:ext>
            </a:extLst>
          </a:blip>
          <a:srcRect r="10802"/>
          <a:stretch/>
        </p:blipFill>
        <p:spPr>
          <a:xfrm>
            <a:off x="46718298" y="2326159"/>
            <a:ext cx="3841492" cy="2419511"/>
          </a:xfrm>
          <a:prstGeom prst="rect">
            <a:avLst/>
          </a:prstGeom>
        </p:spPr>
      </p:pic>
      <p:sp>
        <p:nvSpPr>
          <p:cNvPr id="33" name="ZoneTexte 32"/>
          <p:cNvSpPr txBox="1"/>
          <p:nvPr/>
        </p:nvSpPr>
        <p:spPr>
          <a:xfrm>
            <a:off x="14963673" y="7251379"/>
            <a:ext cx="14007978" cy="13880727"/>
          </a:xfrm>
          <a:prstGeom prst="rect">
            <a:avLst/>
          </a:prstGeom>
          <a:noFill/>
          <a:ln w="57150">
            <a:noFill/>
          </a:ln>
        </p:spPr>
        <p:txBody>
          <a:bodyPr wrap="square" numCol="1" spcCol="1080000" rtlCol="0">
            <a:spAutoFit/>
          </a:bodyPr>
          <a:lstStyle/>
          <a:p>
            <a:pPr algn="just"/>
            <a:r>
              <a:rPr lang="en-GB" sz="3200" dirty="0" smtClean="0"/>
              <a:t>As shown in </a:t>
            </a:r>
            <a:r>
              <a:rPr lang="en-GB" sz="3200" i="1" dirty="0" smtClean="0"/>
              <a:t>Figure 1</a:t>
            </a:r>
            <a:r>
              <a:rPr lang="en-GB" sz="3200" dirty="0" smtClean="0"/>
              <a:t>, adaptation </a:t>
            </a:r>
            <a:r>
              <a:rPr lang="en-GB" sz="3200" dirty="0"/>
              <a:t>in OT according to AST (dRAST</a:t>
            </a:r>
            <a:r>
              <a:rPr lang="en-GB" sz="3200" baseline="30000" dirty="0"/>
              <a:t>TM</a:t>
            </a:r>
            <a:r>
              <a:rPr lang="en-GB" sz="3200" dirty="0"/>
              <a:t> and Vitek</a:t>
            </a:r>
            <a:r>
              <a:rPr lang="en-GB" sz="3200" dirty="0" smtClean="0">
                <a:sym typeface="Symbol"/>
              </a:rPr>
              <a:t></a:t>
            </a:r>
            <a:r>
              <a:rPr lang="en-GB" sz="3200" dirty="0" smtClean="0"/>
              <a:t>2</a:t>
            </a:r>
            <a:r>
              <a:rPr lang="en-GB" sz="3200" dirty="0"/>
              <a:t>) occurred in 46% of </a:t>
            </a:r>
            <a:r>
              <a:rPr lang="en-GB" sz="3200" dirty="0" smtClean="0"/>
              <a:t>Gram-negative </a:t>
            </a:r>
            <a:r>
              <a:rPr lang="en-GB" sz="3200" dirty="0"/>
              <a:t>PBC and in 8% of </a:t>
            </a:r>
            <a:r>
              <a:rPr lang="en-GB" sz="3200" dirty="0" smtClean="0"/>
              <a:t>Gram-positive </a:t>
            </a:r>
            <a:r>
              <a:rPr lang="en-GB" sz="3200" dirty="0"/>
              <a:t>PBC. 37% of empirical therapies of </a:t>
            </a:r>
            <a:r>
              <a:rPr lang="en-GB" sz="3200" dirty="0" smtClean="0"/>
              <a:t>Gram-negative </a:t>
            </a:r>
            <a:r>
              <a:rPr lang="en-GB" sz="3200" dirty="0"/>
              <a:t>PBC and 88% of empirical therapies of </a:t>
            </a:r>
            <a:r>
              <a:rPr lang="en-GB" sz="3200" dirty="0" smtClean="0"/>
              <a:t>Gram-positive </a:t>
            </a:r>
            <a:r>
              <a:rPr lang="en-GB" sz="3200" dirty="0"/>
              <a:t>PBC were already optimal before AST. </a:t>
            </a:r>
            <a:r>
              <a:rPr lang="fr-BE" sz="3200" dirty="0" smtClean="0"/>
              <a:t>In </a:t>
            </a:r>
            <a:r>
              <a:rPr lang="fr-BE" sz="3200" dirty="0"/>
              <a:t>total the </a:t>
            </a:r>
            <a:r>
              <a:rPr lang="en-GB" sz="3200" dirty="0"/>
              <a:t>dRAST</a:t>
            </a:r>
            <a:r>
              <a:rPr lang="en-GB" sz="3200" dirty="0">
                <a:sym typeface="Symbol"/>
              </a:rPr>
              <a:t></a:t>
            </a:r>
            <a:r>
              <a:rPr lang="en-GB" sz="3200" dirty="0"/>
              <a:t> allowed the adaptation in OT of 61,7% (29/47) of suboptimal empirical therapies, while 70,2% (33/47) for classic AST. On the other hand, 81,8% (18/22) of ineffective empirical therapies were adjusted in OT for both AST. </a:t>
            </a:r>
            <a:endParaRPr lang="en-GB" sz="3200" dirty="0" smtClean="0"/>
          </a:p>
          <a:p>
            <a:pPr algn="just"/>
            <a:endParaRPr lang="en-GB" sz="3200" dirty="0" smtClean="0"/>
          </a:p>
          <a:p>
            <a:pPr algn="just"/>
            <a:r>
              <a:rPr lang="fr-BE" sz="3200" dirty="0" smtClean="0"/>
              <a:t>As </a:t>
            </a:r>
            <a:r>
              <a:rPr lang="fr-BE" sz="3200" dirty="0"/>
              <a:t>shown in </a:t>
            </a:r>
            <a:r>
              <a:rPr lang="fr-BE" sz="3200" i="1" dirty="0"/>
              <a:t>Tables 2 and 3</a:t>
            </a:r>
            <a:r>
              <a:rPr lang="fr-BE" sz="3200" dirty="0"/>
              <a:t>, for patients with an adaptation of treatment in OT based on AST (n=50), TTR and TTCT were significantly lower with dRAST</a:t>
            </a:r>
            <a:r>
              <a:rPr lang="fr-BE" sz="3200" dirty="0">
                <a:sym typeface="Symbol"/>
              </a:rPr>
              <a:t></a:t>
            </a:r>
            <a:r>
              <a:rPr lang="fr-BE" sz="3200" dirty="0"/>
              <a:t> (</a:t>
            </a:r>
            <a:r>
              <a:rPr lang="fr-BE" sz="3200" i="1" dirty="0"/>
              <a:t>p</a:t>
            </a:r>
            <a:r>
              <a:rPr lang="fr-BE" sz="3200" dirty="0"/>
              <a:t>&lt;0,001). Moreover the time saved was bigger for </a:t>
            </a:r>
            <a:r>
              <a:rPr lang="fr-BE" sz="3200" dirty="0" smtClean="0"/>
              <a:t>Gram-positive </a:t>
            </a:r>
            <a:r>
              <a:rPr lang="fr-BE" sz="3200" dirty="0"/>
              <a:t>PBC (40:18 ± 12:33) than for </a:t>
            </a:r>
            <a:r>
              <a:rPr lang="fr-BE" sz="3200" dirty="0" smtClean="0"/>
              <a:t>Gram-negative </a:t>
            </a:r>
            <a:r>
              <a:rPr lang="fr-BE" sz="3200" dirty="0"/>
              <a:t>PBC (18:08 ± 08:18)</a:t>
            </a:r>
            <a:r>
              <a:rPr lang="fr-BE" sz="2800" dirty="0"/>
              <a:t>. </a:t>
            </a:r>
            <a:endParaRPr lang="fr-BE" sz="2800" dirty="0" smtClean="0"/>
          </a:p>
          <a:p>
            <a:pPr algn="just"/>
            <a:endParaRPr lang="fr-BE" sz="3200" dirty="0"/>
          </a:p>
          <a:p>
            <a:pPr algn="just"/>
            <a:endParaRPr lang="fr-BE" sz="3200" dirty="0" smtClean="0"/>
          </a:p>
          <a:p>
            <a:pPr algn="just"/>
            <a:endParaRPr lang="fr-BE" sz="3200" dirty="0"/>
          </a:p>
          <a:p>
            <a:pPr algn="just"/>
            <a:endParaRPr lang="fr-BE" sz="3200" dirty="0" smtClean="0"/>
          </a:p>
          <a:p>
            <a:pPr algn="just"/>
            <a:endParaRPr lang="fr-BE" sz="3200" dirty="0"/>
          </a:p>
          <a:p>
            <a:pPr algn="just"/>
            <a:endParaRPr lang="fr-BE" sz="3200" dirty="0" smtClean="0"/>
          </a:p>
          <a:p>
            <a:pPr algn="just"/>
            <a:endParaRPr lang="fr-BE" sz="3200" dirty="0"/>
          </a:p>
          <a:p>
            <a:pPr algn="just"/>
            <a:endParaRPr lang="fr-BE" sz="3200" dirty="0" smtClean="0"/>
          </a:p>
          <a:p>
            <a:pPr algn="just"/>
            <a:endParaRPr lang="fr-BE" sz="3200" dirty="0"/>
          </a:p>
          <a:p>
            <a:pPr algn="just"/>
            <a:endParaRPr lang="fr-BE" sz="3200" dirty="0" smtClean="0"/>
          </a:p>
          <a:p>
            <a:pPr algn="just"/>
            <a:endParaRPr lang="fr-BE" sz="3200" dirty="0"/>
          </a:p>
          <a:p>
            <a:pPr algn="just"/>
            <a:endParaRPr lang="fr-BE" sz="3200" dirty="0" smtClean="0"/>
          </a:p>
          <a:p>
            <a:pPr algn="just"/>
            <a:endParaRPr lang="fr-BE" sz="3200" dirty="0"/>
          </a:p>
          <a:p>
            <a:pPr algn="just"/>
            <a:endParaRPr lang="fr-BE" sz="3200" dirty="0" smtClean="0"/>
          </a:p>
          <a:p>
            <a:pPr algn="just"/>
            <a:endParaRPr lang="fr-BE" sz="3200" dirty="0"/>
          </a:p>
          <a:p>
            <a:pPr algn="just"/>
            <a:endParaRPr lang="fr-BE" sz="3200" dirty="0" smtClean="0"/>
          </a:p>
        </p:txBody>
      </p:sp>
      <p:pic>
        <p:nvPicPr>
          <p:cNvPr id="8" name="Image 7"/>
          <p:cNvPicPr>
            <a:picLocks noChangeAspect="1"/>
          </p:cNvPicPr>
          <p:nvPr/>
        </p:nvPicPr>
        <p:blipFill>
          <a:blip r:embed="rId8"/>
          <a:stretch>
            <a:fillRect/>
          </a:stretch>
        </p:blipFill>
        <p:spPr>
          <a:xfrm>
            <a:off x="617235" y="19544302"/>
            <a:ext cx="13376504" cy="3112850"/>
          </a:xfrm>
          <a:prstGeom prst="rect">
            <a:avLst/>
          </a:prstGeom>
        </p:spPr>
      </p:pic>
      <p:pic>
        <p:nvPicPr>
          <p:cNvPr id="9" name="Image 8"/>
          <p:cNvPicPr>
            <a:picLocks noChangeAspect="1"/>
          </p:cNvPicPr>
          <p:nvPr/>
        </p:nvPicPr>
        <p:blipFill>
          <a:blip r:embed="rId9"/>
          <a:stretch>
            <a:fillRect/>
          </a:stretch>
        </p:blipFill>
        <p:spPr>
          <a:xfrm>
            <a:off x="634995" y="24143884"/>
            <a:ext cx="13374584" cy="3997838"/>
          </a:xfrm>
          <a:prstGeom prst="rect">
            <a:avLst/>
          </a:prstGeom>
        </p:spPr>
      </p:pic>
      <p:pic>
        <p:nvPicPr>
          <p:cNvPr id="12" name="Image 11"/>
          <p:cNvPicPr>
            <a:picLocks noChangeAspect="1"/>
          </p:cNvPicPr>
          <p:nvPr/>
        </p:nvPicPr>
        <p:blipFill>
          <a:blip r:embed="rId10"/>
          <a:stretch>
            <a:fillRect/>
          </a:stretch>
        </p:blipFill>
        <p:spPr>
          <a:xfrm>
            <a:off x="616093" y="15176522"/>
            <a:ext cx="13393485" cy="1699074"/>
          </a:xfrm>
          <a:prstGeom prst="rect">
            <a:avLst/>
          </a:prstGeom>
        </p:spPr>
      </p:pic>
      <p:sp>
        <p:nvSpPr>
          <p:cNvPr id="36" name="ZoneTexte 35"/>
          <p:cNvSpPr txBox="1"/>
          <p:nvPr/>
        </p:nvSpPr>
        <p:spPr>
          <a:xfrm>
            <a:off x="29243637" y="20149218"/>
            <a:ext cx="21383553" cy="954107"/>
          </a:xfrm>
          <a:prstGeom prst="rect">
            <a:avLst/>
          </a:prstGeom>
          <a:noFill/>
        </p:spPr>
        <p:txBody>
          <a:bodyPr wrap="square" rtlCol="0">
            <a:spAutoFit/>
          </a:bodyPr>
          <a:lstStyle/>
          <a:p>
            <a:r>
              <a:rPr lang="fr-FR" sz="2800" i="1" dirty="0" smtClean="0"/>
              <a:t>Figure 1. </a:t>
            </a:r>
            <a:r>
              <a:rPr lang="fr-FR" sz="2800" dirty="0" err="1" smtClean="0"/>
              <a:t>Treatment</a:t>
            </a:r>
            <a:r>
              <a:rPr lang="fr-FR" sz="2800" dirty="0" smtClean="0"/>
              <a:t> </a:t>
            </a:r>
            <a:r>
              <a:rPr lang="fr-FR" sz="2800" dirty="0" err="1" smtClean="0"/>
              <a:t>categories</a:t>
            </a:r>
            <a:r>
              <a:rPr lang="fr-FR" sz="2800" dirty="0" smtClean="0"/>
              <a:t> </a:t>
            </a:r>
            <a:r>
              <a:rPr lang="fr-FR" sz="2800" dirty="0" err="1" smtClean="0"/>
              <a:t>before</a:t>
            </a:r>
            <a:r>
              <a:rPr lang="fr-FR" sz="2800" dirty="0" smtClean="0"/>
              <a:t> AST </a:t>
            </a:r>
            <a:r>
              <a:rPr lang="fr-FR" sz="2800" dirty="0" err="1" smtClean="0"/>
              <a:t>result</a:t>
            </a:r>
            <a:r>
              <a:rPr lang="fr-FR" sz="2800" dirty="0" smtClean="0"/>
              <a:t>, </a:t>
            </a:r>
            <a:r>
              <a:rPr lang="fr-FR" sz="2800" dirty="0" err="1" smtClean="0"/>
              <a:t>at</a:t>
            </a:r>
            <a:r>
              <a:rPr lang="fr-FR" sz="2800" dirty="0" smtClean="0"/>
              <a:t> the </a:t>
            </a:r>
            <a:r>
              <a:rPr lang="fr-FR" sz="2800" dirty="0" smtClean="0"/>
              <a:t>time of </a:t>
            </a:r>
            <a:r>
              <a:rPr lang="en-GB" sz="2800" dirty="0" smtClean="0"/>
              <a:t>dRAST</a:t>
            </a:r>
            <a:r>
              <a:rPr lang="en-GB" sz="2800" baseline="30000" dirty="0" smtClean="0"/>
              <a:t>TM </a:t>
            </a:r>
            <a:r>
              <a:rPr lang="en-GB" sz="2800" dirty="0" smtClean="0"/>
              <a:t>result and at the time of</a:t>
            </a:r>
            <a:r>
              <a:rPr lang="nl-BE" sz="2800" dirty="0" smtClean="0"/>
              <a:t> classic AST result (</a:t>
            </a:r>
            <a:r>
              <a:rPr lang="en-GB" sz="2800" dirty="0" smtClean="0"/>
              <a:t>Vitek</a:t>
            </a:r>
            <a:r>
              <a:rPr lang="en-GB" sz="2800" dirty="0">
                <a:sym typeface="Symbol"/>
              </a:rPr>
              <a:t></a:t>
            </a:r>
            <a:r>
              <a:rPr lang="en-GB" sz="2800" dirty="0" smtClean="0"/>
              <a:t>2) and escalations, de-escalations, no change, or others in adaptation of therapy with dRAST</a:t>
            </a:r>
            <a:r>
              <a:rPr lang="en-GB" sz="2800" baseline="30000" dirty="0" smtClean="0"/>
              <a:t>TM </a:t>
            </a:r>
            <a:r>
              <a:rPr lang="en-GB" sz="2800" dirty="0" smtClean="0"/>
              <a:t>and with </a:t>
            </a:r>
            <a:r>
              <a:rPr lang="nl-BE" sz="2800" dirty="0" smtClean="0"/>
              <a:t>classic AST.</a:t>
            </a:r>
            <a:endParaRPr lang="fr-FR" sz="2800" dirty="0"/>
          </a:p>
        </p:txBody>
      </p:sp>
      <p:pic>
        <p:nvPicPr>
          <p:cNvPr id="5" name="Image 4"/>
          <p:cNvPicPr>
            <a:picLocks noChangeAspect="1"/>
          </p:cNvPicPr>
          <p:nvPr/>
        </p:nvPicPr>
        <p:blipFill>
          <a:blip r:embed="rId11"/>
          <a:stretch>
            <a:fillRect/>
          </a:stretch>
        </p:blipFill>
        <p:spPr>
          <a:xfrm>
            <a:off x="14911018" y="13834521"/>
            <a:ext cx="14052126" cy="3001460"/>
          </a:xfrm>
          <a:prstGeom prst="rect">
            <a:avLst/>
          </a:prstGeom>
          <a:ln>
            <a:solidFill>
              <a:srgbClr val="AB1C44"/>
            </a:solidFill>
          </a:ln>
        </p:spPr>
      </p:pic>
      <p:pic>
        <p:nvPicPr>
          <p:cNvPr id="6" name="Image 5"/>
          <p:cNvPicPr>
            <a:picLocks noChangeAspect="1"/>
          </p:cNvPicPr>
          <p:nvPr/>
        </p:nvPicPr>
        <p:blipFill>
          <a:blip r:embed="rId12"/>
          <a:stretch>
            <a:fillRect/>
          </a:stretch>
        </p:blipFill>
        <p:spPr>
          <a:xfrm>
            <a:off x="14900472" y="17459473"/>
            <a:ext cx="14091173" cy="3009800"/>
          </a:xfrm>
          <a:prstGeom prst="rect">
            <a:avLst/>
          </a:prstGeom>
          <a:ln>
            <a:solidFill>
              <a:srgbClr val="AB1C44"/>
            </a:solidFill>
          </a:ln>
        </p:spPr>
      </p:pic>
      <p:pic>
        <p:nvPicPr>
          <p:cNvPr id="7" name="Image 6"/>
          <p:cNvPicPr>
            <a:picLocks noChangeAspect="1"/>
          </p:cNvPicPr>
          <p:nvPr/>
        </p:nvPicPr>
        <p:blipFill>
          <a:blip r:embed="rId13"/>
          <a:stretch>
            <a:fillRect/>
          </a:stretch>
        </p:blipFill>
        <p:spPr>
          <a:xfrm>
            <a:off x="29081476" y="7421665"/>
            <a:ext cx="21480007" cy="12779552"/>
          </a:xfrm>
          <a:prstGeom prst="rect">
            <a:avLst/>
          </a:prstGeom>
        </p:spPr>
      </p:pic>
    </p:spTree>
    <p:extLst>
      <p:ext uri="{BB962C8B-B14F-4D97-AF65-F5344CB8AC3E}">
        <p14:creationId xmlns:p14="http://schemas.microsoft.com/office/powerpoint/2010/main" val="14256389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706</Words>
  <Application>Microsoft Macintosh PowerPoint</Application>
  <PresentationFormat>Personnalisé</PresentationFormat>
  <Paragraphs>63</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Office Theme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Corentin</cp:lastModifiedBy>
  <cp:revision>117</cp:revision>
  <dcterms:created xsi:type="dcterms:W3CDTF">2016-12-01T17:42:49Z</dcterms:created>
  <dcterms:modified xsi:type="dcterms:W3CDTF">2021-06-25T14:53:30Z</dcterms:modified>
</cp:coreProperties>
</file>