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2" r:id="rId3"/>
    <p:sldId id="266" r:id="rId4"/>
    <p:sldId id="267" r:id="rId5"/>
    <p:sldId id="276" r:id="rId6"/>
    <p:sldId id="277" r:id="rId7"/>
    <p:sldId id="279" r:id="rId8"/>
    <p:sldId id="280" r:id="rId9"/>
    <p:sldId id="281" r:id="rId10"/>
    <p:sldId id="274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7"/>
    <p:restoredTop sz="94688"/>
  </p:normalViewPr>
  <p:slideViewPr>
    <p:cSldViewPr snapToGrid="0" snapToObjects="1">
      <p:cViewPr>
        <p:scale>
          <a:sx n="83" d="100"/>
          <a:sy n="83" d="100"/>
        </p:scale>
        <p:origin x="-8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433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CA08C728-778C-1E40-86E0-AEF297B6DC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58F4F07-675E-DE46-8D31-4536A431D8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D12D1-74ED-4C48-8298-D416AA520058}" type="datetimeFigureOut">
              <a:rPr lang="fr-FR" smtClean="0"/>
              <a:t>16/07/21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369D862-A3E7-754F-864F-85677DA79C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7215237-367C-5B49-B1AA-F90B4F2CE9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0D961-40C6-A94D-A12E-DD33FDB2B8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1707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52DF5-4C69-D647-8126-E468D1B49393}" type="datetimeFigureOut">
              <a:rPr lang="fr-FR" smtClean="0"/>
              <a:t>16/07/21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5966A-0B99-024F-94D3-009A3687BC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5881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CDB2A6-9327-3844-90C8-220C911F5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509E130-5F62-2B4C-BF8B-BF82687D1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327E013-B8C4-974C-A754-AA8925811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C0C8812-6DB8-AD48-ACE2-68F9864C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BA56438-9873-F84B-98F2-A144456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9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843666-32FE-ED4E-AFCF-83D44767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31185F9-16F6-9447-BFBC-A2BB79152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495D896-6624-1A4E-8E1C-75807833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950DB7A-AAC2-9F49-911D-8C1FD6D0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AC08586-2EF6-194E-B956-546DE507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01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716DA36-34F9-6F49-BC07-A8DD558A0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3E255F1-65B7-E445-A9AE-B33D4466A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87F0F98-BE82-F14B-BA91-03F16664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6CCD112-F9EB-714B-99D0-559BD5A8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990A46D-1FF1-1B42-8706-F0A264DB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66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904D397-90C1-4F4B-8BD6-45050428D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F1A455F-5C67-EB45-AE4E-EC7DACB4C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E2B97B8-32D3-1144-AB1B-BAB464FB6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37C6476-1DC8-7A45-9D47-F25C2657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D1F258A-2DD3-ED46-A2A9-F109CBEE5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00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A8319CD-907E-F347-9DF8-0A4DD65CB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87D9A17-E786-EB47-ACE3-5AEBA9CA2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C3D1CD0-5018-C342-804F-D7C5888D9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D871080-9C18-4A40-91EE-BE5092FC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81B1C24-D754-264F-A88D-0BA0B996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16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4184B0-4099-7840-BFE1-42A86D71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05C2AD2-F11A-844A-8FAE-B05A2D317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64B09EB-9F99-A84A-8DF7-AB6EED9DD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137A4C2-E9DB-E74D-8E61-6D53AEA9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0688D45-E486-C04B-8206-589C694D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B729A45-FEBB-4540-A1B2-2847ECCD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01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BDE01B-B247-A749-AB09-52FEAECF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A968B3F-F217-BB4E-8EEE-616C94AE0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6023996-52B0-604F-B2EE-95CF964B8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267FD2B-4E5D-0C45-AD45-BFDD85F43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A8843927-5B92-4242-A61D-DD7C716F9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49F0103B-5643-F94C-A9D8-4CC85437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D94EB496-FA4D-7340-91F8-980E1D6F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FF94854D-DF6D-D544-AE87-D44FBB3C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85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DA8754-BBE6-D24F-8A7B-99290AFDD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EE648EB-CA12-314B-861A-A5DE79CE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39993F7-C3B1-ED49-9F0B-2F05D1A8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FEC2B04-20E6-0847-8AAC-DD15B861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85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35B5600-396C-1447-BE04-34039CE3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D0216122-8256-D445-A335-F86DC2D0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8521E5D-D827-2945-9577-30A02374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7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FEF8D6-D548-C84A-B25A-F473641E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A3280B0-FF42-1D49-B03B-1841FF24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69D489B-F6FC-B44F-BEC9-B16DBB840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0D3B24F-0C1D-2241-9A8E-4ED3F25B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605F2D7-2465-324B-A7CD-4DEC3B8E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AE0B76B-96A8-D745-8651-6CC90038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81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1F5EF33-2CDF-094E-A8FC-0E7116A4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556D98D2-5FE3-6D41-95EF-897127A9B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1210C77-A0B6-774E-8EFC-D6444A337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3CBA390-A002-9F4C-89CB-186B8C5A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D51609E-CE85-8E45-93F6-A4EA22CD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6DC0278-B4D8-FA46-B6B0-44CF9C2C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52AD9-792C-7F48-AC3A-55C37CFDA2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29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2FD9E49C-DDA0-6F4B-9739-DF96A4775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BA5A78B-C072-DF45-99E3-0E58C6DD2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C6F2CC8-5910-504D-B4DB-6BF5E1B91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M.Morant - 29 Juillet 2021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EED8B66-79D7-094F-A967-E2B0F5F87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AGE AUF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CF337CF-1C3D-7A41-9160-E5C4E8803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52AD9-792C-7F48-AC3A-55C37CFDA20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358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2.emf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hyperlink" Target="https://orbi.uliege.b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3000" r="2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686CC74-F078-2A40-9219-F7DA7D276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0612" y="1280160"/>
            <a:ext cx="1920240" cy="4529921"/>
          </a:xfrm>
        </p:spPr>
        <p:txBody>
          <a:bodyPr anchor="ctr">
            <a:normAutofit/>
          </a:bodyPr>
          <a:lstStyle/>
          <a:p>
            <a:r>
              <a:rPr lang="fr-FR" sz="2000" i="1" dirty="0" smtClean="0"/>
              <a:t>Assemblée Générale </a:t>
            </a:r>
          </a:p>
          <a:p>
            <a:r>
              <a:rPr lang="fr-FR" sz="2000" i="1" dirty="0" smtClean="0"/>
              <a:t>de </a:t>
            </a:r>
          </a:p>
          <a:p>
            <a:r>
              <a:rPr lang="fr-FR" sz="2000" i="1" dirty="0" smtClean="0"/>
              <a:t>l’Agence Universitaire de la Francophonie</a:t>
            </a:r>
          </a:p>
          <a:p>
            <a:endParaRPr lang="fr-FR" sz="2000" i="1" dirty="0"/>
          </a:p>
          <a:p>
            <a:r>
              <a:rPr lang="fr-FR" sz="2000" i="1" dirty="0" smtClean="0"/>
              <a:t>29 Juillet 2021</a:t>
            </a:r>
          </a:p>
          <a:p>
            <a:endParaRPr lang="fr-FR" sz="2000" i="1" dirty="0"/>
          </a:p>
          <a:p>
            <a:r>
              <a:rPr lang="fr-FR" sz="2000" i="1" dirty="0" smtClean="0"/>
              <a:t>Michel Morant</a:t>
            </a:r>
          </a:p>
          <a:p>
            <a:r>
              <a:rPr lang="fr-FR" sz="2000" i="1" dirty="0" smtClean="0"/>
              <a:t>Président du réseau  </a:t>
            </a:r>
            <a:r>
              <a:rPr lang="fr-FR" sz="2000" i="1" dirty="0" err="1" smtClean="0"/>
              <a:t>LiEU</a:t>
            </a:r>
            <a:endParaRPr lang="fr-FR" sz="2000" i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5748484-0CBB-7849-ACC5-B7E477614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8" y="3206750"/>
            <a:ext cx="927100" cy="4445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5209960-34B1-0640-B8A6-769F10CB6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96" y="2183168"/>
            <a:ext cx="1186284" cy="6650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AFABE59-AB9D-614A-BF3D-3B57C8957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880" y="3945032"/>
            <a:ext cx="927100" cy="652404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45A9F390-8C55-CD41-B5B4-5455F7E3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1841" y="6635469"/>
            <a:ext cx="3338639" cy="234725"/>
          </a:xfrm>
        </p:spPr>
        <p:txBody>
          <a:bodyPr/>
          <a:lstStyle/>
          <a:p>
            <a:r>
              <a:rPr lang="nl-BE" smtClean="0"/>
              <a:t>M.Morant - 29 Juillet 2021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3498D83-FB72-B44B-8253-DB86CB4F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635469"/>
            <a:ext cx="3338637" cy="234725"/>
          </a:xfrm>
        </p:spPr>
        <p:txBody>
          <a:bodyPr/>
          <a:lstStyle/>
          <a:p>
            <a:fld id="{6E652AD9-792C-7F48-AC3A-55C37CFDA20E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14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3000" r="2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686CC74-F078-2A40-9219-F7DA7D276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0612" y="1280160"/>
            <a:ext cx="1920240" cy="4529921"/>
          </a:xfrm>
        </p:spPr>
        <p:txBody>
          <a:bodyPr anchor="ctr">
            <a:normAutofit/>
          </a:bodyPr>
          <a:lstStyle/>
          <a:p>
            <a:r>
              <a:rPr lang="fr-FR" sz="3200" b="1" dirty="0" smtClean="0">
                <a:solidFill>
                  <a:srgbClr val="660066"/>
                </a:solidFill>
              </a:rPr>
              <a:t>Merci </a:t>
            </a:r>
          </a:p>
          <a:p>
            <a:r>
              <a:rPr lang="fr-FR" sz="3200" b="1" dirty="0" smtClean="0">
                <a:solidFill>
                  <a:srgbClr val="660066"/>
                </a:solidFill>
              </a:rPr>
              <a:t>pour </a:t>
            </a:r>
          </a:p>
          <a:p>
            <a:r>
              <a:rPr lang="fr-FR" sz="3200" b="1" dirty="0" smtClean="0">
                <a:solidFill>
                  <a:srgbClr val="660066"/>
                </a:solidFill>
              </a:rPr>
              <a:t>votre</a:t>
            </a:r>
          </a:p>
          <a:p>
            <a:r>
              <a:rPr lang="fr-FR" sz="3200" b="1" dirty="0" smtClean="0">
                <a:solidFill>
                  <a:srgbClr val="660066"/>
                </a:solidFill>
              </a:rPr>
              <a:t> attention et </a:t>
            </a:r>
          </a:p>
          <a:p>
            <a:r>
              <a:rPr lang="fr-FR" sz="3200" b="1" dirty="0" smtClean="0">
                <a:solidFill>
                  <a:srgbClr val="660066"/>
                </a:solidFill>
              </a:rPr>
              <a:t>pour </a:t>
            </a:r>
          </a:p>
          <a:p>
            <a:r>
              <a:rPr lang="fr-FR" sz="3200" b="1" dirty="0">
                <a:solidFill>
                  <a:srgbClr val="660066"/>
                </a:solidFill>
              </a:rPr>
              <a:t>v</a:t>
            </a:r>
            <a:r>
              <a:rPr lang="fr-FR" sz="3200" b="1" dirty="0" smtClean="0">
                <a:solidFill>
                  <a:srgbClr val="660066"/>
                </a:solidFill>
              </a:rPr>
              <a:t>otre</a:t>
            </a:r>
          </a:p>
          <a:p>
            <a:r>
              <a:rPr lang="fr-FR" sz="3200" b="1" dirty="0" smtClean="0">
                <a:solidFill>
                  <a:srgbClr val="660066"/>
                </a:solidFill>
              </a:rPr>
              <a:t> soutien </a:t>
            </a:r>
            <a:endParaRPr lang="fr-FR" sz="3200" b="1" dirty="0">
              <a:solidFill>
                <a:srgbClr val="660066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5748484-0CBB-7849-ACC5-B7E477614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8" y="3206750"/>
            <a:ext cx="927100" cy="4445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5209960-34B1-0640-B8A6-769F10CB6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96" y="2183168"/>
            <a:ext cx="1186284" cy="6650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AFABE59-AB9D-614A-BF3D-3B57C8957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880" y="3945032"/>
            <a:ext cx="927100" cy="652404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45A9F390-8C55-CD41-B5B4-5455F7E3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1841" y="6635469"/>
            <a:ext cx="3338639" cy="234725"/>
          </a:xfrm>
        </p:spPr>
        <p:txBody>
          <a:bodyPr/>
          <a:lstStyle/>
          <a:p>
            <a:r>
              <a:rPr lang="nl-BE" smtClean="0"/>
              <a:t>M.Morant - 29 Juillet 2021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3498D83-FB72-B44B-8253-DB86CB4F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635469"/>
            <a:ext cx="3338637" cy="234725"/>
          </a:xfrm>
        </p:spPr>
        <p:txBody>
          <a:bodyPr/>
          <a:lstStyle/>
          <a:p>
            <a:fld id="{6E652AD9-792C-7F48-AC3A-55C37CFDA20E}" type="slidenum">
              <a:rPr lang="fr-FR" smtClean="0"/>
              <a:t>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33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xmlns="" id="{B938444A-BEBB-2349-9EB8-522D2870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749" y="6623275"/>
            <a:ext cx="3338639" cy="234725"/>
          </a:xfrm>
        </p:spPr>
        <p:txBody>
          <a:bodyPr/>
          <a:lstStyle/>
          <a:p>
            <a:r>
              <a:rPr lang="nl-BE" smtClean="0"/>
              <a:t>M.Morant - 29 Juillet 2021</a:t>
            </a:r>
            <a:endParaRPr lang="fr-FR" dirty="0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F319CEDB-4123-6C4B-942F-59C36903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09" y="6623275"/>
            <a:ext cx="3338637" cy="234725"/>
          </a:xfrm>
        </p:spPr>
        <p:txBody>
          <a:bodyPr/>
          <a:lstStyle/>
          <a:p>
            <a:fld id="{6E652AD9-792C-7F48-AC3A-55C37CFDA20E}" type="slidenum">
              <a:rPr lang="fr-FR" smtClean="0"/>
              <a:t>2</a:t>
            </a:fld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253CF249-ECAE-3048-A0C2-91814BD2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63065" cy="1325563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</a:t>
            </a:r>
            <a:r>
              <a:rPr lang="fr-FR" sz="24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Conférence des chefs d’Etat et de gouvernement des pays ayant le français en partage : une mission !</a:t>
            </a:r>
            <a:endParaRPr lang="fr-F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4435DFF1-7F8D-4863-8A4D-EDCD130F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32" y="472342"/>
            <a:ext cx="2152535" cy="106218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8199" y="1690688"/>
            <a:ext cx="98121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Nous, Chefs d’État et de gouvernement des pays ayant le français en partage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, réunis les 11 et 12 octobre 2018 à Erevan, à l’occasion du XVIIe Sommet de la Francophonie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</a:p>
          <a:p>
            <a:endParaRPr lang="fr-FR" dirty="0">
              <a:solidFill>
                <a:srgbClr val="000000"/>
              </a:solidFill>
              <a:latin typeface="ArialMT"/>
            </a:endParaRPr>
          </a:p>
          <a:p>
            <a:r>
              <a:rPr lang="mr-IN" dirty="0" smtClean="0">
                <a:solidFill>
                  <a:srgbClr val="000000"/>
                </a:solidFill>
                <a:latin typeface="ArialMT"/>
              </a:rPr>
              <a:t>…</a:t>
            </a:r>
            <a:endParaRPr lang="nl-BE" dirty="0" smtClean="0">
              <a:solidFill>
                <a:srgbClr val="000000"/>
              </a:solidFill>
              <a:latin typeface="ArialMT"/>
            </a:endParaRPr>
          </a:p>
          <a:p>
            <a:endParaRPr lang="nl-BE" dirty="0">
              <a:solidFill>
                <a:srgbClr val="000000"/>
              </a:solidFill>
              <a:latin typeface="ArialMT"/>
            </a:endParaRPr>
          </a:p>
          <a:p>
            <a:endParaRPr lang="fr-FR" dirty="0">
              <a:solidFill>
                <a:srgbClr val="000000"/>
              </a:solidFill>
              <a:latin typeface="ArialMT"/>
            </a:endParaRPr>
          </a:p>
          <a:p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38199" y="3329663"/>
            <a:ext cx="99379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kern="1200" dirty="0">
                <a:solidFill>
                  <a:srgbClr val="000000"/>
                </a:solidFill>
                <a:latin typeface="Arial"/>
                <a:cs typeface="Arial"/>
              </a:rPr>
              <a:t>Appelons 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fr-FR" kern="1200" dirty="0">
                <a:solidFill>
                  <a:srgbClr val="0000FF"/>
                </a:solidFill>
                <a:latin typeface="Arial"/>
                <a:cs typeface="Arial"/>
              </a:rPr>
              <a:t>’</a:t>
            </a:r>
            <a:r>
              <a:rPr lang="fr-FR" b="1" u="sng" kern="1200" dirty="0">
                <a:solidFill>
                  <a:srgbClr val="0000FF"/>
                </a:solidFill>
                <a:latin typeface="Arial"/>
                <a:cs typeface="Arial"/>
              </a:rPr>
              <a:t>OIF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 et les opérateurs, en particulier l’</a:t>
            </a:r>
            <a:r>
              <a:rPr lang="fr-FR" b="1" kern="1200" dirty="0">
                <a:solidFill>
                  <a:srgbClr val="0000FF"/>
                </a:solidFill>
                <a:latin typeface="Arial"/>
                <a:cs typeface="Arial"/>
              </a:rPr>
              <a:t>AUF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, à jouer au sein du réseau francophone de l’innovation </a:t>
            </a:r>
            <a:r>
              <a:rPr lang="fr-FR" b="1" kern="1200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fr-FR" b="1" kern="1200" dirty="0" err="1">
                <a:solidFill>
                  <a:srgbClr val="0000FF"/>
                </a:solidFill>
                <a:latin typeface="Arial"/>
                <a:cs typeface="Arial"/>
              </a:rPr>
              <a:t>Finnov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), un rôle actif dans la mise en place d’un </a:t>
            </a:r>
            <a:r>
              <a:rPr lang="fr-FR" b="1" kern="1200" dirty="0">
                <a:solidFill>
                  <a:srgbClr val="0000FF"/>
                </a:solidFill>
                <a:latin typeface="Arial"/>
                <a:cs typeface="Arial"/>
              </a:rPr>
              <a:t>espace francophone de </a:t>
            </a:r>
            <a:r>
              <a:rPr lang="fr-FR" b="1" kern="1200" dirty="0" smtClean="0">
                <a:solidFill>
                  <a:srgbClr val="0000FF"/>
                </a:solidFill>
                <a:latin typeface="Arial"/>
                <a:cs typeface="Arial"/>
              </a:rPr>
              <a:t>la valorisation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, afin </a:t>
            </a:r>
            <a:r>
              <a:rPr lang="fr-FR" kern="1200" dirty="0" smtClean="0">
                <a:solidFill>
                  <a:srgbClr val="000000"/>
                </a:solidFill>
                <a:latin typeface="Arial"/>
                <a:cs typeface="Arial"/>
              </a:rPr>
              <a:t>de</a:t>
            </a:r>
          </a:p>
          <a:p>
            <a:r>
              <a:rPr lang="fr-FR" kern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b="1" kern="1200" dirty="0">
                <a:solidFill>
                  <a:srgbClr val="000000"/>
                </a:solidFill>
                <a:latin typeface="Arial"/>
                <a:cs typeface="Arial"/>
              </a:rPr>
              <a:t>promouvoir les liens entre entreprises et universités et faciliter le transfert de connaissance et de technologie </a:t>
            </a:r>
            <a:r>
              <a:rPr lang="fr-FR" kern="1200" dirty="0" smtClean="0">
                <a:solidFill>
                  <a:srgbClr val="000000"/>
                </a:solidFill>
                <a:latin typeface="Arial"/>
                <a:cs typeface="Arial"/>
              </a:rPr>
              <a:t>;</a:t>
            </a:r>
          </a:p>
          <a:p>
            <a:endParaRPr lang="fr-FR" kern="12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fr-FR" b="1" kern="1200" dirty="0">
                <a:solidFill>
                  <a:srgbClr val="000000"/>
                </a:solidFill>
                <a:latin typeface="Arial"/>
                <a:cs typeface="Arial"/>
              </a:rPr>
              <a:t>Demandons 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à l’</a:t>
            </a:r>
            <a:r>
              <a:rPr lang="fr-FR" b="1" kern="1200" dirty="0">
                <a:solidFill>
                  <a:srgbClr val="000000"/>
                </a:solidFill>
                <a:latin typeface="Arial"/>
                <a:cs typeface="Arial"/>
              </a:rPr>
              <a:t>OIF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 et aux opérateurs, en particulier à l’AUF, d'encourager la mise en place de mécanismes utiles pour la </a:t>
            </a:r>
            <a:r>
              <a:rPr lang="fr-FR" b="1" kern="1200" dirty="0">
                <a:solidFill>
                  <a:srgbClr val="0000FF"/>
                </a:solidFill>
                <a:latin typeface="Arial"/>
                <a:cs typeface="Arial"/>
              </a:rPr>
              <a:t>valorisation de la recherche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, dont ceux permettant l’accès aux </a:t>
            </a:r>
            <a:r>
              <a:rPr lang="fr-FR" b="1" kern="1200" dirty="0">
                <a:solidFill>
                  <a:srgbClr val="0000FF"/>
                </a:solidFill>
                <a:latin typeface="Arial"/>
                <a:cs typeface="Arial"/>
              </a:rPr>
              <a:t>financements internationaux 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et les </a:t>
            </a:r>
            <a:r>
              <a:rPr lang="fr-FR" b="1" kern="1200" dirty="0">
                <a:solidFill>
                  <a:srgbClr val="0000FF"/>
                </a:solidFill>
                <a:latin typeface="Arial"/>
                <a:cs typeface="Arial"/>
              </a:rPr>
              <a:t>opportunités d’échange</a:t>
            </a:r>
            <a:r>
              <a:rPr lang="fr-FR" kern="12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fr-FR" kern="1200" dirty="0">
              <a:latin typeface="Arial"/>
              <a:cs typeface="Arial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98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A2FF32C-353E-BC4C-AE7A-C0E15B660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56" y="2431700"/>
            <a:ext cx="3278083" cy="3959051"/>
          </a:xfrm>
          <a:ln>
            <a:solidFill>
              <a:srgbClr val="4472C4"/>
            </a:solidFill>
          </a:ln>
        </p:spPr>
        <p:txBody>
          <a:bodyPr>
            <a:normAutofit/>
          </a:bodyPr>
          <a:lstStyle/>
          <a:p>
            <a:r>
              <a:rPr lang="fr-FR" sz="1800" b="1" dirty="0"/>
              <a:t>Wallonie-Bruxelles International </a:t>
            </a:r>
            <a:r>
              <a:rPr lang="fr-FR" sz="1800" dirty="0"/>
              <a:t>(WBI) est l’organisme chargé des relations internationales de</a:t>
            </a:r>
            <a:r>
              <a:rPr lang="fr-FR" sz="1800" b="1" dirty="0"/>
              <a:t> Wallonie-Bruxelles</a:t>
            </a:r>
            <a:r>
              <a:rPr lang="fr-FR" sz="1800" dirty="0"/>
              <a:t>. </a:t>
            </a:r>
          </a:p>
          <a:p>
            <a:r>
              <a:rPr lang="fr-FR" sz="1800" dirty="0"/>
              <a:t>Il est l’instrument de la politique internationale menée par la </a:t>
            </a:r>
            <a:r>
              <a:rPr lang="fr-FR" sz="1800" b="1" dirty="0"/>
              <a:t>Wallonie</a:t>
            </a:r>
            <a:r>
              <a:rPr lang="fr-FR" sz="1800" dirty="0"/>
              <a:t>, la </a:t>
            </a:r>
            <a:r>
              <a:rPr lang="fr-FR" sz="1800" b="1" dirty="0"/>
              <a:t>Fédération Wallonie-Bruxelles </a:t>
            </a:r>
            <a:r>
              <a:rPr lang="fr-FR" sz="1800" dirty="0"/>
              <a:t>et la </a:t>
            </a:r>
            <a:r>
              <a:rPr lang="fr-FR" sz="1800" b="1" dirty="0"/>
              <a:t>Commission communautaire française de la Région de Bruxelles-Capitale</a:t>
            </a:r>
            <a:r>
              <a:rPr lang="fr-FR" sz="1800" dirty="0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F6800F5-77F4-5845-A2D9-D6FE63899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586" y="1343172"/>
            <a:ext cx="1399233" cy="784409"/>
          </a:xfrm>
          <a:prstGeom prst="rect">
            <a:avLst/>
          </a:prstGeom>
        </p:spPr>
      </p:pic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xmlns="" id="{B938444A-BEBB-2349-9EB8-522D2870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749" y="6623275"/>
            <a:ext cx="3338639" cy="234725"/>
          </a:xfrm>
        </p:spPr>
        <p:txBody>
          <a:bodyPr/>
          <a:lstStyle/>
          <a:p>
            <a:r>
              <a:rPr lang="nl-BE" smtClean="0"/>
              <a:t>M.Morant - 29 Juillet 2021</a:t>
            </a:r>
            <a:endParaRPr lang="fr-FR" dirty="0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F319CEDB-4123-6C4B-942F-59C36903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509" y="6623275"/>
            <a:ext cx="3338637" cy="234725"/>
          </a:xfrm>
        </p:spPr>
        <p:txBody>
          <a:bodyPr/>
          <a:lstStyle/>
          <a:p>
            <a:fld id="{6E652AD9-792C-7F48-AC3A-55C37CFDA20E}" type="slidenum">
              <a:rPr lang="fr-FR" smtClean="0"/>
              <a:t>3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253CF249-ECAE-3048-A0C2-91814BD2BA06}"/>
              </a:ext>
            </a:extLst>
          </p:cNvPr>
          <p:cNvSpPr txBox="1">
            <a:spLocks/>
          </p:cNvSpPr>
          <p:nvPr/>
        </p:nvSpPr>
        <p:spPr>
          <a:xfrm>
            <a:off x="1878747" y="365125"/>
            <a:ext cx="8363065" cy="920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l’initiative de WBI, un consortium s’est formé </a:t>
            </a:r>
            <a:endParaRPr lang="fr-F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29338DB-D755-514F-A78D-0FCC29C34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143" y="1385236"/>
            <a:ext cx="1089661" cy="766799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xmlns="" id="{9A2FF32C-353E-BC4C-AE7A-C0E15B6604A3}"/>
              </a:ext>
            </a:extLst>
          </p:cNvPr>
          <p:cNvSpPr txBox="1">
            <a:spLocks/>
          </p:cNvSpPr>
          <p:nvPr/>
        </p:nvSpPr>
        <p:spPr>
          <a:xfrm>
            <a:off x="4449382" y="2429860"/>
            <a:ext cx="3014527" cy="3959050"/>
          </a:xfrm>
          <a:prstGeom prst="rect">
            <a:avLst/>
          </a:prstGeom>
          <a:ln>
            <a:solidFill>
              <a:srgbClr val="4472C4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 smtClean="0">
                <a:cs typeface="Arial"/>
              </a:rPr>
              <a:t>L’</a:t>
            </a:r>
            <a:r>
              <a:rPr lang="fr-FR" sz="1900" b="1" dirty="0" smtClean="0">
                <a:cs typeface="Arial"/>
              </a:rPr>
              <a:t>AUF</a:t>
            </a:r>
            <a:r>
              <a:rPr lang="fr-FR" sz="1900" dirty="0" smtClean="0">
                <a:cs typeface="Arial"/>
              </a:rPr>
              <a:t> a pour mission d’accompagner les établissements d’enseignement supérieur et de recherche.</a:t>
            </a:r>
          </a:p>
          <a:p>
            <a:r>
              <a:rPr lang="fr-FR" sz="1900" dirty="0" smtClean="0">
                <a:cs typeface="Arial"/>
              </a:rPr>
              <a:t>L’</a:t>
            </a:r>
            <a:r>
              <a:rPr lang="fr-FR" sz="1900" b="1" dirty="0" smtClean="0">
                <a:cs typeface="Arial"/>
              </a:rPr>
              <a:t>AUF</a:t>
            </a:r>
            <a:r>
              <a:rPr lang="fr-FR" sz="1900" dirty="0" smtClean="0">
                <a:cs typeface="Arial"/>
              </a:rPr>
              <a:t> agit pour une francophonie scientifique engagée dans le </a:t>
            </a:r>
            <a:r>
              <a:rPr lang="fr-FR" sz="1900" b="1" dirty="0" smtClean="0">
                <a:cs typeface="Arial"/>
              </a:rPr>
              <a:t>développement économique, social et culturel des sociétés</a:t>
            </a:r>
            <a:r>
              <a:rPr lang="fr-FR" sz="1900" dirty="0" smtClean="0">
                <a:cs typeface="Arial"/>
              </a:rPr>
              <a:t>.</a:t>
            </a:r>
          </a:p>
          <a:p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5748484-0CBB-7849-ACC5-B7E477614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638" y="1385236"/>
            <a:ext cx="1341927" cy="643390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xmlns="" id="{9A2FF32C-353E-BC4C-AE7A-C0E15B6604A3}"/>
              </a:ext>
            </a:extLst>
          </p:cNvPr>
          <p:cNvSpPr txBox="1">
            <a:spLocks/>
          </p:cNvSpPr>
          <p:nvPr/>
        </p:nvSpPr>
        <p:spPr>
          <a:xfrm>
            <a:off x="7972428" y="2431700"/>
            <a:ext cx="3320569" cy="3957209"/>
          </a:xfrm>
          <a:prstGeom prst="rect">
            <a:avLst/>
          </a:prstGeom>
          <a:ln>
            <a:solidFill>
              <a:srgbClr val="4472C4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b="1" dirty="0" err="1" smtClean="0">
                <a:cs typeface="Arial"/>
              </a:rPr>
              <a:t>LiEU</a:t>
            </a:r>
            <a:r>
              <a:rPr lang="fr-FR" sz="1900" dirty="0" smtClean="0">
                <a:cs typeface="Arial"/>
              </a:rPr>
              <a:t> (Liaison Entreprises-Universités) est le réseau des services de valorisation des universités francophones de Belgique, attaché directement à la Conférence des Recteurs (</a:t>
            </a:r>
            <a:r>
              <a:rPr lang="fr-FR" sz="1900" dirty="0" err="1" smtClean="0">
                <a:cs typeface="Arial"/>
              </a:rPr>
              <a:t>CReF</a:t>
            </a:r>
            <a:r>
              <a:rPr lang="fr-FR" sz="1900" dirty="0" smtClean="0">
                <a:cs typeface="Arial"/>
              </a:rPr>
              <a:t>)</a:t>
            </a:r>
          </a:p>
          <a:p>
            <a:r>
              <a:rPr lang="fr-FR" sz="1900" b="1" dirty="0" err="1" smtClean="0">
                <a:cs typeface="Arial"/>
              </a:rPr>
              <a:t>LiEU</a:t>
            </a:r>
            <a:r>
              <a:rPr lang="fr-FR" sz="1900" b="1" dirty="0" smtClean="0">
                <a:cs typeface="Arial"/>
              </a:rPr>
              <a:t> </a:t>
            </a:r>
            <a:r>
              <a:rPr lang="fr-FR" sz="1900" dirty="0" smtClean="0">
                <a:cs typeface="Arial"/>
              </a:rPr>
              <a:t>regroupe une centaine de professionnels des relations avec le monde socio-économique pour la recherche, et de la valorisation économique des résultats de celle-ci. </a:t>
            </a:r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02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xmlns="" id="{B938444A-BEBB-2349-9EB8-522D2870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749" y="6505912"/>
            <a:ext cx="3338639" cy="234725"/>
          </a:xfrm>
        </p:spPr>
        <p:txBody>
          <a:bodyPr/>
          <a:lstStyle/>
          <a:p>
            <a:r>
              <a:rPr lang="nl-BE" smtClean="0"/>
              <a:t>M.Morant - 29 Juillet 2021</a:t>
            </a:r>
            <a:endParaRPr lang="fr-FR" dirty="0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F319CEDB-4123-6C4B-942F-59C36903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0340" y="6571112"/>
            <a:ext cx="3338637" cy="234725"/>
          </a:xfrm>
        </p:spPr>
        <p:txBody>
          <a:bodyPr/>
          <a:lstStyle/>
          <a:p>
            <a:fld id="{6E652AD9-792C-7F48-AC3A-55C37CFDA20E}" type="slidenum">
              <a:rPr lang="fr-FR" smtClean="0"/>
              <a:t>4</a:t>
            </a:fld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253CF249-ECAE-3048-A0C2-91814BD2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00704" cy="1325563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intuition </a:t>
            </a:r>
            <a:r>
              <a:rPr lang="mr-IN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nl-BE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basée sur des collaborations multiples </a:t>
            </a:r>
            <a:endParaRPr lang="fr-F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023" y="1690688"/>
            <a:ext cx="1661879" cy="1111382"/>
          </a:xfrm>
          <a:prstGeom prst="rect">
            <a:avLst/>
          </a:prstGeom>
        </p:spPr>
      </p:pic>
      <p:pic>
        <p:nvPicPr>
          <p:cNvPr id="5" name="Image 4" descr="LOGO ALIGO_COULEUR 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8" y="5190639"/>
            <a:ext cx="1173670" cy="6067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83712330-6D87-4D24-B5C8-B187C3139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74" y="1627905"/>
            <a:ext cx="2570849" cy="93485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5748484-0CBB-7849-ACC5-B7E477614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473" y="5337584"/>
            <a:ext cx="927100" cy="4445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AC75C267-BD0D-41F3-A430-891191E88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288" y="3356281"/>
            <a:ext cx="4567470" cy="12514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7EE65BC5-8E67-4839-8CE4-9705BDC5F4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6713" y="1593316"/>
            <a:ext cx="3297629" cy="4552452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4038600" y="6440712"/>
            <a:ext cx="4114800" cy="365125"/>
          </a:xfrm>
        </p:spPr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799521" y="1988935"/>
            <a:ext cx="1912770" cy="64633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Tableau des Bleus au Québec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151470" y="3356281"/>
            <a:ext cx="1560821" cy="36933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Maroc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6258586" y="4222661"/>
            <a:ext cx="1346590" cy="36933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Tunisie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0693" y="4952122"/>
            <a:ext cx="1354417" cy="8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4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xmlns="" id="{B938444A-BEBB-2349-9EB8-522D2870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4660" y="6505912"/>
            <a:ext cx="3338639" cy="234725"/>
          </a:xfrm>
        </p:spPr>
        <p:txBody>
          <a:bodyPr/>
          <a:lstStyle/>
          <a:p>
            <a:r>
              <a:rPr lang="nl-BE" dirty="0" smtClean="0"/>
              <a:t>M.Morant - 29 Juillet 2021</a:t>
            </a:r>
            <a:endParaRPr lang="fr-FR" dirty="0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F319CEDB-4123-6C4B-942F-59C36903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49487" y="6474705"/>
            <a:ext cx="3338637" cy="234725"/>
          </a:xfrm>
        </p:spPr>
        <p:txBody>
          <a:bodyPr/>
          <a:lstStyle/>
          <a:p>
            <a:fld id="{6E652AD9-792C-7F48-AC3A-55C37CFDA20E}" type="slidenum">
              <a:rPr lang="fr-FR" smtClean="0"/>
              <a:t>5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E4B7F9E-D525-478A-82E0-7A1355BA8A42}"/>
              </a:ext>
            </a:extLst>
          </p:cNvPr>
          <p:cNvSpPr/>
          <p:nvPr/>
        </p:nvSpPr>
        <p:spPr>
          <a:xfrm>
            <a:off x="865276" y="234652"/>
            <a:ext cx="10167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Le 1</a:t>
            </a:r>
            <a:r>
              <a:rPr lang="fr-FR" sz="2400" b="1" baseline="30000" dirty="0" smtClean="0">
                <a:solidFill>
                  <a:srgbClr val="C00000"/>
                </a:solidFill>
              </a:rPr>
              <a:t>er</a:t>
            </a:r>
            <a:r>
              <a:rPr lang="fr-FR" sz="2400" b="1" dirty="0" smtClean="0">
                <a:solidFill>
                  <a:srgbClr val="C00000"/>
                </a:solidFill>
              </a:rPr>
              <a:t> Forum Francophone de la valorisation, suivi de séminaires de travail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9E5BBDB3-D10D-4591-9640-0BAE8EC4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18" y="1370495"/>
            <a:ext cx="5341634" cy="29439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3D49F2F-DE5E-4D8A-90B5-BB5838A370BC}"/>
              </a:ext>
            </a:extLst>
          </p:cNvPr>
          <p:cNvSpPr/>
          <p:nvPr/>
        </p:nvSpPr>
        <p:spPr>
          <a:xfrm>
            <a:off x="598118" y="4574148"/>
            <a:ext cx="51707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1</a:t>
            </a:r>
            <a:r>
              <a:rPr lang="fr-FR" sz="2000" b="1" baseline="30000" dirty="0"/>
              <a:t>er</a:t>
            </a:r>
            <a:r>
              <a:rPr lang="fr-FR" sz="2000" b="1" dirty="0"/>
              <a:t> Forum Francophone de la valorisation </a:t>
            </a:r>
          </a:p>
          <a:p>
            <a:pPr algn="ctr"/>
            <a:r>
              <a:rPr lang="fr-FR" sz="2000" b="1" dirty="0"/>
              <a:t>22-23 mai 2018 – Liège, </a:t>
            </a:r>
            <a:r>
              <a:rPr lang="fr-FR" sz="2000" b="1" dirty="0" smtClean="0"/>
              <a:t>BE</a:t>
            </a:r>
          </a:p>
          <a:p>
            <a:pPr algn="ctr"/>
            <a:endParaRPr lang="fr-BE" sz="20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indent="-895350"/>
            <a:r>
              <a:rPr lang="fr-BE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45 </a:t>
            </a:r>
            <a:r>
              <a:rPr lang="fr-BE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participants, issus de 20 </a:t>
            </a:r>
            <a:r>
              <a:rPr lang="fr-BE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pays</a:t>
            </a:r>
            <a:endParaRPr lang="fr-FR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indent="-895350"/>
            <a:r>
              <a:rPr lang="fr-FR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BE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fr-BE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présentations, 9 ateliers</a:t>
            </a:r>
            <a:endParaRPr lang="fr-FR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09D7169D-BF37-4F7D-9BD8-381FBA85B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108" y="5353261"/>
            <a:ext cx="1131027" cy="63350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E87D0DB2-CB47-4004-A977-CF5F9D93D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098" y="5353261"/>
            <a:ext cx="1039908" cy="6899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E388B385-D444-477D-B31D-BCD6230DF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6708" y="5348302"/>
            <a:ext cx="911380" cy="47722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185285" y="1370495"/>
            <a:ext cx="58728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Un groupe de 25 experts volontaires issus de 1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pays, réunis pleinement ou en partie </a:t>
            </a:r>
          </a:p>
          <a:p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-    Rabat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(MA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), 18 novembre 2018</a:t>
            </a:r>
          </a:p>
          <a:p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-    Louvain-la-Neuve (BE), 12-13 Décembre 2018 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Troyes (FR), 2-3 Juin 2019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Visio-conférence, 6 Juillet 2020</a:t>
            </a:r>
            <a:endParaRPr lang="nl-BE" dirty="0" smtClean="0">
              <a:solidFill>
                <a:srgbClr val="000000"/>
              </a:solidFill>
              <a:latin typeface="ArialMT"/>
            </a:endParaRPr>
          </a:p>
          <a:p>
            <a:endParaRPr lang="fr-FR" dirty="0" smtClean="0"/>
          </a:p>
          <a:p>
            <a:r>
              <a:rPr lang="fr-FR" dirty="0" smtClean="0"/>
              <a:t>7 groupes de rédaction pour </a:t>
            </a:r>
            <a:r>
              <a:rPr lang="fr-FR" dirty="0"/>
              <a:t>7</a:t>
            </a:r>
            <a:r>
              <a:rPr lang="fr-FR" dirty="0" smtClean="0"/>
              <a:t> chapitres, </a:t>
            </a:r>
          </a:p>
          <a:p>
            <a:r>
              <a:rPr lang="fr-FR" dirty="0" smtClean="0"/>
              <a:t>Une harmonisation de l’écriture</a:t>
            </a:r>
          </a:p>
          <a:p>
            <a:r>
              <a:rPr lang="fr-FR" dirty="0"/>
              <a:t>U</a:t>
            </a:r>
            <a:r>
              <a:rPr lang="fr-FR" dirty="0" smtClean="0"/>
              <a:t>n travail de mise en page professionnel</a:t>
            </a:r>
          </a:p>
          <a:p>
            <a:endParaRPr lang="fr-FR" dirty="0"/>
          </a:p>
        </p:txBody>
      </p:sp>
      <p:sp>
        <p:nvSpPr>
          <p:cNvPr id="25" name="Espace réservé du pied de page 5"/>
          <p:cNvSpPr txBox="1">
            <a:spLocks/>
          </p:cNvSpPr>
          <p:nvPr/>
        </p:nvSpPr>
        <p:spPr>
          <a:xfrm>
            <a:off x="4023298" y="64095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AGE AUF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670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E4B7F9E-D525-478A-82E0-7A1355BA8A42}"/>
              </a:ext>
            </a:extLst>
          </p:cNvPr>
          <p:cNvSpPr/>
          <p:nvPr/>
        </p:nvSpPr>
        <p:spPr>
          <a:xfrm>
            <a:off x="1254778" y="340758"/>
            <a:ext cx="8783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AB172D"/>
                </a:solidFill>
              </a:rPr>
              <a:t>Objectifs </a:t>
            </a:r>
            <a:endParaRPr lang="fr-FR" sz="2800" b="1" dirty="0">
              <a:solidFill>
                <a:srgbClr val="AB172D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75919" y="1653938"/>
            <a:ext cx="98121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Conscientiser</a:t>
            </a:r>
            <a:r>
              <a:rPr lang="fr-FR" sz="2400" b="1" dirty="0" smtClean="0"/>
              <a:t> les instances gouvernementales et académiques </a:t>
            </a:r>
          </a:p>
          <a:p>
            <a:endParaRPr lang="fr-FR" sz="2400" b="1" dirty="0"/>
          </a:p>
          <a:p>
            <a:pPr marL="342900" indent="-342900">
              <a:buFontTx/>
              <a:buChar char="-"/>
            </a:pPr>
            <a:r>
              <a:rPr lang="fr-FR" sz="2400" b="1" dirty="0" smtClean="0"/>
              <a:t>de </a:t>
            </a:r>
            <a:r>
              <a:rPr lang="fr-FR" sz="2400" b="1" dirty="0"/>
              <a:t>l’importance </a:t>
            </a:r>
            <a:r>
              <a:rPr lang="fr-FR" sz="2400" b="1" dirty="0" smtClean="0"/>
              <a:t>au </a:t>
            </a:r>
            <a:r>
              <a:rPr lang="fr-FR" sz="2400" b="1" dirty="0"/>
              <a:t>21</a:t>
            </a:r>
            <a:r>
              <a:rPr lang="fr-FR" sz="2400" b="1" baseline="30000" dirty="0"/>
              <a:t>e</a:t>
            </a:r>
            <a:r>
              <a:rPr lang="fr-FR" sz="2400" b="1" dirty="0"/>
              <a:t> siècle </a:t>
            </a:r>
            <a:r>
              <a:rPr lang="fr-FR" sz="2400" b="1" dirty="0" smtClean="0"/>
              <a:t>de </a:t>
            </a:r>
            <a:r>
              <a:rPr lang="fr-FR" sz="2400" b="1" dirty="0"/>
              <a:t>l’</a:t>
            </a:r>
            <a:r>
              <a:rPr lang="fr-FR" sz="2400" b="1" dirty="0">
                <a:solidFill>
                  <a:srgbClr val="0000FF"/>
                </a:solidFill>
              </a:rPr>
              <a:t>IMPACT</a:t>
            </a:r>
            <a:r>
              <a:rPr lang="fr-FR" sz="2400" b="1" dirty="0"/>
              <a:t> </a:t>
            </a:r>
            <a:r>
              <a:rPr lang="fr-FR" sz="2400" b="1" dirty="0" smtClean="0"/>
              <a:t>de l’Université 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  dans le développement  socio-économique de son territoire, et</a:t>
            </a:r>
          </a:p>
          <a:p>
            <a:endParaRPr lang="fr-FR" sz="2400" b="1" dirty="0" smtClean="0"/>
          </a:p>
          <a:p>
            <a:pPr marL="342900" indent="-342900">
              <a:buFontTx/>
              <a:buChar char="-"/>
            </a:pPr>
            <a:r>
              <a:rPr lang="fr-FR" sz="2400" b="1" dirty="0" smtClean="0"/>
              <a:t>du potentiel  de </a:t>
            </a:r>
            <a:r>
              <a:rPr lang="fr-FR" sz="2400" b="1" dirty="0" smtClean="0">
                <a:solidFill>
                  <a:srgbClr val="0000FF"/>
                </a:solidFill>
              </a:rPr>
              <a:t>COOPÉRATION</a:t>
            </a:r>
            <a:r>
              <a:rPr lang="fr-FR" sz="2400" b="1" dirty="0" smtClean="0"/>
              <a:t>  pour augmenter la capacité d‘impact pour le bien des peuples</a:t>
            </a:r>
          </a:p>
          <a:p>
            <a:endParaRPr lang="fr-FR" sz="2400" b="1" dirty="0"/>
          </a:p>
          <a:p>
            <a:r>
              <a:rPr lang="fr-FR" sz="2400" b="1" dirty="0" smtClean="0"/>
              <a:t>et </a:t>
            </a:r>
          </a:p>
          <a:p>
            <a:endParaRPr lang="fr-FR" sz="2400" b="1" dirty="0"/>
          </a:p>
          <a:p>
            <a:r>
              <a:rPr lang="fr-FR" sz="2400" b="1" dirty="0" smtClean="0">
                <a:solidFill>
                  <a:srgbClr val="0000FF"/>
                </a:solidFill>
              </a:rPr>
              <a:t>formuler des propositions</a:t>
            </a:r>
            <a:r>
              <a:rPr lang="fr-FR" sz="2400" b="1" dirty="0" smtClean="0"/>
              <a:t> concrètes pour mettre en œuvre une politique francophone volontariste telle qu’appelée par les chefs d’Etat à Erevan</a:t>
            </a:r>
          </a:p>
          <a:p>
            <a:endParaRPr lang="fr-FR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457296"/>
            <a:ext cx="2743200" cy="365125"/>
          </a:xfrm>
        </p:spPr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2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457296"/>
            <a:ext cx="4114800" cy="365125"/>
          </a:xfrm>
        </p:spPr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2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457296"/>
            <a:ext cx="2743200" cy="365125"/>
          </a:xfrm>
        </p:spPr>
        <p:txBody>
          <a:bodyPr/>
          <a:lstStyle/>
          <a:p>
            <a:fld id="{6E652AD9-792C-7F48-AC3A-55C37CFDA20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52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E4B7F9E-D525-478A-82E0-7A1355BA8A42}"/>
              </a:ext>
            </a:extLst>
          </p:cNvPr>
          <p:cNvSpPr/>
          <p:nvPr/>
        </p:nvSpPr>
        <p:spPr>
          <a:xfrm>
            <a:off x="2298769" y="301370"/>
            <a:ext cx="7924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AB172D"/>
                </a:solidFill>
              </a:rPr>
              <a:t>Approche  : un état des lieux et une revue des enjeux, émaillés de nombreux exemples</a:t>
            </a:r>
            <a:endParaRPr lang="fr-FR" sz="2800" b="1" dirty="0">
              <a:solidFill>
                <a:srgbClr val="AB172D"/>
              </a:solidFill>
            </a:endParaRPr>
          </a:p>
        </p:txBody>
      </p:sp>
      <p:pic>
        <p:nvPicPr>
          <p:cNvPr id="3" name="Image 2" descr="Capture d’écran 2021-07-08 à 15.54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69" y="1349216"/>
            <a:ext cx="7773032" cy="4788743"/>
          </a:xfrm>
          <a:prstGeom prst="rect">
            <a:avLst/>
          </a:prstGeom>
        </p:spPr>
      </p:pic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92289"/>
            <a:ext cx="2743200" cy="365125"/>
          </a:xfrm>
        </p:spPr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92289"/>
            <a:ext cx="4114800" cy="365125"/>
          </a:xfrm>
        </p:spPr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92289"/>
            <a:ext cx="2743200" cy="365125"/>
          </a:xfrm>
        </p:spPr>
        <p:txBody>
          <a:bodyPr/>
          <a:lstStyle/>
          <a:p>
            <a:fld id="{6E652AD9-792C-7F48-AC3A-55C37CFDA20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7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E4B7F9E-D525-478A-82E0-7A1355BA8A42}"/>
              </a:ext>
            </a:extLst>
          </p:cNvPr>
          <p:cNvSpPr/>
          <p:nvPr/>
        </p:nvSpPr>
        <p:spPr>
          <a:xfrm>
            <a:off x="1254778" y="255472"/>
            <a:ext cx="8783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AB172D"/>
                </a:solidFill>
              </a:rPr>
              <a:t>Avec quelques recommandations</a:t>
            </a:r>
            <a:endParaRPr lang="fr-FR" sz="2800" b="1" dirty="0">
              <a:solidFill>
                <a:srgbClr val="AB172D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rot="20842885">
            <a:off x="975920" y="1568652"/>
            <a:ext cx="3966680" cy="461665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Excellence de la Recherche</a:t>
            </a:r>
            <a:endParaRPr lang="fr-FR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 rot="298379">
            <a:off x="5474134" y="1568652"/>
            <a:ext cx="5069058" cy="461665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Création d’une communauté active</a:t>
            </a:r>
            <a:endParaRPr lang="fr-FR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 rot="19625531">
            <a:off x="975920" y="3235702"/>
            <a:ext cx="5069058" cy="461665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Création d’une plateforme d’échanges</a:t>
            </a:r>
            <a:endParaRPr lang="fr-FR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 rot="444191">
            <a:off x="7039537" y="4372719"/>
            <a:ext cx="4564086" cy="461665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Promouvoir l’entrepreneuriat</a:t>
            </a:r>
            <a:endParaRPr lang="fr-FR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 rot="275385">
            <a:off x="5472804" y="3386835"/>
            <a:ext cx="5819485" cy="461665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Ecouter la Société et entendre ses besoins</a:t>
            </a:r>
            <a:endParaRPr lang="fr-FR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 rot="20995617">
            <a:off x="975921" y="5009849"/>
            <a:ext cx="5069058" cy="461665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Organiser les échanges à tous niveaux</a:t>
            </a:r>
            <a:endParaRPr lang="fr-FR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72010"/>
            <a:ext cx="2743200" cy="365125"/>
          </a:xfrm>
        </p:spPr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72010"/>
            <a:ext cx="4114800" cy="365125"/>
          </a:xfrm>
        </p:spPr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72010"/>
            <a:ext cx="2743200" cy="365125"/>
          </a:xfrm>
        </p:spPr>
        <p:txBody>
          <a:bodyPr/>
          <a:lstStyle/>
          <a:p>
            <a:fld id="{6E652AD9-792C-7F48-AC3A-55C37CFDA20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53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E4B7F9E-D525-478A-82E0-7A1355BA8A42}"/>
              </a:ext>
            </a:extLst>
          </p:cNvPr>
          <p:cNvSpPr/>
          <p:nvPr/>
        </p:nvSpPr>
        <p:spPr>
          <a:xfrm>
            <a:off x="1254778" y="356058"/>
            <a:ext cx="87834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AB172D"/>
                </a:solidFill>
              </a:rPr>
              <a:t>Et une politique de diffusion </a:t>
            </a:r>
            <a:endParaRPr lang="fr-FR" sz="3200" b="1" dirty="0">
              <a:solidFill>
                <a:srgbClr val="AB172D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5919" y="1669238"/>
            <a:ext cx="98121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b="1" dirty="0" smtClean="0"/>
              <a:t>29 juillet 2021 : AGE de l’AUF </a:t>
            </a:r>
          </a:p>
          <a:p>
            <a:pPr marL="342900" indent="-342900">
              <a:buFontTx/>
              <a:buChar char="-"/>
            </a:pPr>
            <a:r>
              <a:rPr lang="fr-FR" sz="2400" b="1" dirty="0" smtClean="0"/>
              <a:t>Mise en ligne sur  </a:t>
            </a:r>
            <a:r>
              <a:rPr lang="fr-FR" sz="2400" b="1" dirty="0" smtClean="0">
                <a:hlinkClick r:id="rId3"/>
              </a:rPr>
              <a:t>https://orbi.uliege.be</a:t>
            </a:r>
            <a:endParaRPr lang="fr-FR" sz="2400" b="1" dirty="0"/>
          </a:p>
          <a:p>
            <a:pPr marL="342900" indent="-342900">
              <a:buFontTx/>
              <a:buChar char="-"/>
            </a:pPr>
            <a:endParaRPr lang="fr-FR" sz="2400" b="1" dirty="0" smtClean="0"/>
          </a:p>
          <a:p>
            <a:pPr marL="342900" indent="-342900">
              <a:buFontTx/>
              <a:buChar char="-"/>
            </a:pPr>
            <a:r>
              <a:rPr lang="fr-FR" sz="2400" b="1" dirty="0"/>
              <a:t>2</a:t>
            </a:r>
            <a:r>
              <a:rPr lang="fr-FR" sz="2400" b="1" dirty="0" smtClean="0"/>
              <a:t> </a:t>
            </a:r>
            <a:r>
              <a:rPr lang="fr-FR" sz="2400" b="1" dirty="0" smtClean="0"/>
              <a:t>septembre 2021 : </a:t>
            </a:r>
            <a:r>
              <a:rPr lang="fr-FR" sz="2400" b="1" dirty="0" err="1" smtClean="0"/>
              <a:t>webinaire</a:t>
            </a:r>
            <a:r>
              <a:rPr lang="fr-FR" sz="2400" b="1" dirty="0" smtClean="0"/>
              <a:t> de lancement</a:t>
            </a:r>
          </a:p>
          <a:p>
            <a:pPr marL="342900" indent="-342900">
              <a:buFontTx/>
              <a:buChar char="-"/>
            </a:pPr>
            <a:r>
              <a:rPr lang="fr-FR" sz="2400" b="1" dirty="0" smtClean="0"/>
              <a:t>Version imprimée disponible </a:t>
            </a:r>
          </a:p>
          <a:p>
            <a:pPr marL="342900" indent="-342900">
              <a:buFontTx/>
              <a:buChar char="-"/>
            </a:pPr>
            <a:endParaRPr lang="fr-FR" sz="2400" b="1" dirty="0" smtClean="0"/>
          </a:p>
          <a:p>
            <a:pPr marL="342900" indent="-342900">
              <a:buFontTx/>
              <a:buChar char="-"/>
            </a:pPr>
            <a:r>
              <a:rPr lang="fr-FR" sz="2400" b="1" dirty="0" smtClean="0"/>
              <a:t>21-23 septembre 2021 : Séminaire AUF, 60</a:t>
            </a:r>
            <a:r>
              <a:rPr lang="fr-FR" sz="2400" b="1" baseline="30000" dirty="0" smtClean="0"/>
              <a:t>e</a:t>
            </a:r>
            <a:r>
              <a:rPr lang="fr-FR" sz="2400" b="1" dirty="0" smtClean="0"/>
              <a:t> anniversaire. </a:t>
            </a:r>
          </a:p>
          <a:p>
            <a:endParaRPr lang="fr-FR" sz="2400" b="1" dirty="0"/>
          </a:p>
          <a:p>
            <a:pPr marL="342900" indent="-342900">
              <a:buFontTx/>
              <a:buChar char="-"/>
            </a:pPr>
            <a:r>
              <a:rPr lang="fr-FR" sz="2400" b="1" dirty="0" err="1" smtClean="0"/>
              <a:t>Webinaires</a:t>
            </a:r>
            <a:r>
              <a:rPr lang="fr-FR" sz="2400" b="1" dirty="0" smtClean="0"/>
              <a:t> et ateliers prévus pour échanger sur les thématiques de chaque chapitre, avec les experts impliqués et d’autres</a:t>
            </a:r>
          </a:p>
          <a:p>
            <a:pPr marL="342900" indent="-342900">
              <a:buFontTx/>
              <a:buChar char="-"/>
            </a:pPr>
            <a:endParaRPr lang="fr-FR" sz="2400" b="1" dirty="0" smtClean="0"/>
          </a:p>
          <a:p>
            <a:pPr marL="342900" indent="-342900">
              <a:buFontTx/>
              <a:buChar char="-"/>
            </a:pPr>
            <a:r>
              <a:rPr lang="fr-FR" sz="2400" b="1" dirty="0" smtClean="0"/>
              <a:t>Impliquer les acteurs dans le mise en œuvre des recommandations</a:t>
            </a:r>
          </a:p>
          <a:p>
            <a:pPr marL="342900" indent="-342900">
              <a:buFontTx/>
              <a:buChar char="-"/>
            </a:pPr>
            <a:endParaRPr lang="fr-FR" sz="2400" b="1" dirty="0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472596"/>
            <a:ext cx="2743200" cy="365125"/>
          </a:xfrm>
        </p:spPr>
        <p:txBody>
          <a:bodyPr/>
          <a:lstStyle/>
          <a:p>
            <a:r>
              <a:rPr lang="nl-BE" smtClean="0"/>
              <a:t>M.Morant - 29 Juillet 2021</a:t>
            </a: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472596"/>
            <a:ext cx="4114800" cy="365125"/>
          </a:xfrm>
        </p:spPr>
        <p:txBody>
          <a:bodyPr/>
          <a:lstStyle/>
          <a:p>
            <a:r>
              <a:rPr lang="fr-FR" smtClean="0"/>
              <a:t>AGE AUF</a:t>
            </a: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472596"/>
            <a:ext cx="2743200" cy="365125"/>
          </a:xfrm>
        </p:spPr>
        <p:txBody>
          <a:bodyPr/>
          <a:lstStyle/>
          <a:p>
            <a:fld id="{6E652AD9-792C-7F48-AC3A-55C37CFDA20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65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718</Words>
  <Application>Microsoft Macintosh PowerPoint</Application>
  <PresentationFormat>Personnalisé</PresentationFormat>
  <Paragraphs>112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Présentation PowerPoint</vt:lpstr>
      <vt:lpstr>XVIIe Conférence des chefs d’Etat et de gouvernement des pays ayant le français en partage : une mission !</vt:lpstr>
      <vt:lpstr>Présentation PowerPoint</vt:lpstr>
      <vt:lpstr>Une intuition … basée sur des collaborations multiples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Binart</dc:creator>
  <cp:lastModifiedBy>Michel Morant</cp:lastModifiedBy>
  <cp:revision>39</cp:revision>
  <dcterms:created xsi:type="dcterms:W3CDTF">2021-05-28T08:22:33Z</dcterms:created>
  <dcterms:modified xsi:type="dcterms:W3CDTF">2021-07-16T08:43:50Z</dcterms:modified>
</cp:coreProperties>
</file>