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8"/>
  </p:notesMasterIdLst>
  <p:sldIdLst>
    <p:sldId id="256" r:id="rId2"/>
    <p:sldId id="411" r:id="rId3"/>
    <p:sldId id="514" r:id="rId4"/>
    <p:sldId id="549" r:id="rId5"/>
    <p:sldId id="550" r:id="rId6"/>
    <p:sldId id="476" r:id="rId7"/>
    <p:sldId id="510" r:id="rId8"/>
    <p:sldId id="509" r:id="rId9"/>
    <p:sldId id="508" r:id="rId10"/>
    <p:sldId id="445" r:id="rId11"/>
    <p:sldId id="505" r:id="rId12"/>
    <p:sldId id="469" r:id="rId13"/>
    <p:sldId id="477" r:id="rId14"/>
    <p:sldId id="554" r:id="rId15"/>
    <p:sldId id="501" r:id="rId16"/>
    <p:sldId id="522" r:id="rId17"/>
    <p:sldId id="551" r:id="rId18"/>
    <p:sldId id="552" r:id="rId19"/>
    <p:sldId id="553" r:id="rId20"/>
    <p:sldId id="486" r:id="rId21"/>
    <p:sldId id="455" r:id="rId22"/>
    <p:sldId id="410" r:id="rId23"/>
    <p:sldId id="556" r:id="rId24"/>
    <p:sldId id="515" r:id="rId25"/>
    <p:sldId id="547" r:id="rId26"/>
    <p:sldId id="548" r:id="rId2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Gregoire" initials="CG" lastIdx="5" clrIdx="0"/>
  <p:cmAuthor id="2" name="Isabelle Bragard" initials="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000000"/>
    <a:srgbClr val="FF4B4B"/>
    <a:srgbClr val="F7BE93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2" autoAdjust="0"/>
    <p:restoredTop sz="96532" autoAdjust="0"/>
  </p:normalViewPr>
  <p:slideViewPr>
    <p:cSldViewPr snapToGrid="0">
      <p:cViewPr varScale="1">
        <p:scale>
          <a:sx n="68" d="100"/>
          <a:sy n="68" d="100"/>
        </p:scale>
        <p:origin x="66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7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56241-5210-4A2A-8A0D-2844415D9A76}" type="datetimeFigureOut">
              <a:rPr lang="fr-BE" smtClean="0"/>
              <a:t>06-07-21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5318A-B29D-424A-8ADA-877D9241BA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11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063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8105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Format : 6 ou 8 séances,</a:t>
            </a:r>
            <a:r>
              <a:rPr lang="fr-BE" baseline="0" dirty="0"/>
              <a:t> toutes les semaines à mois, selon les protocoles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6841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1792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Conjoints évalués aux mêmes</a:t>
            </a:r>
            <a:r>
              <a:rPr lang="fr-BE" baseline="0" dirty="0"/>
              <a:t> temps MAIS N’ONT PAS L’INTERVENTION</a:t>
            </a:r>
          </a:p>
          <a:p>
            <a:endParaRPr lang="fr-BE" baseline="0" dirty="0"/>
          </a:p>
          <a:p>
            <a:r>
              <a:rPr lang="fr-BE" baseline="0" dirty="0"/>
              <a:t>Variables : fatigue, </a:t>
            </a:r>
            <a:r>
              <a:rPr lang="fr-BE" baseline="0" dirty="0" err="1"/>
              <a:t>detresse</a:t>
            </a:r>
            <a:r>
              <a:rPr lang="fr-BE" baseline="0" dirty="0"/>
              <a:t>, tr sommeil + 2 autres en lien : tr cognitifs + activité physique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9609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483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640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aseline="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0783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aseline="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3175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aseline="0" dirty="0"/>
              <a:t> On voit que après que chaque groupe a </a:t>
            </a:r>
            <a:r>
              <a:rPr lang="fr-BE" baseline="0" dirty="0" err="1"/>
              <a:t>recu</a:t>
            </a:r>
            <a:r>
              <a:rPr lang="fr-BE" baseline="0" dirty="0"/>
              <a:t> l’intervention, les </a:t>
            </a:r>
            <a:r>
              <a:rPr lang="fr-BE" baseline="0" dirty="0" err="1"/>
              <a:t>symptomes</a:t>
            </a:r>
            <a:r>
              <a:rPr lang="fr-BE" baseline="0" dirty="0"/>
              <a:t> diminuent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0721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aseline="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624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854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2432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900" dirty="0"/>
              <a:t>Limitations :</a:t>
            </a:r>
          </a:p>
          <a:p>
            <a:pPr marL="171450" indent="-171450">
              <a:buFontTx/>
              <a:buChar char="-"/>
            </a:pPr>
            <a:r>
              <a:rPr lang="fr-BE" sz="900" dirty="0"/>
              <a:t>Echantillon</a:t>
            </a:r>
            <a:r>
              <a:rPr lang="fr-BE" sz="900" baseline="0" dirty="0"/>
              <a:t> (taille, sexe, diagnostic)</a:t>
            </a:r>
          </a:p>
          <a:p>
            <a:pPr marL="171450" indent="-171450">
              <a:buFontTx/>
              <a:buChar char="-"/>
            </a:pPr>
            <a:r>
              <a:rPr lang="fr-BE" sz="900" baseline="0" dirty="0" err="1"/>
              <a:t>Meth</a:t>
            </a:r>
            <a:r>
              <a:rPr lang="fr-BE" sz="900" baseline="0" dirty="0"/>
              <a:t> de mesure dont </a:t>
            </a:r>
            <a:r>
              <a:rPr lang="fr-BE" sz="900" dirty="0"/>
              <a:t>Actimètre : dur de contrôler</a:t>
            </a:r>
            <a:r>
              <a:rPr lang="fr-BE" sz="900" baseline="0" dirty="0"/>
              <a:t> que tt le monde le porte comme prévu + pbl de spécificité (détecter la veille par rapport au sommeil)</a:t>
            </a:r>
          </a:p>
          <a:p>
            <a:pPr marL="171450" indent="-171450">
              <a:buFontTx/>
              <a:buChar char="-"/>
            </a:pPr>
            <a:r>
              <a:rPr lang="fr-BE" sz="900" baseline="0" dirty="0"/>
              <a:t>Délai entre fin intervention et T2</a:t>
            </a:r>
          </a:p>
          <a:p>
            <a:endParaRPr lang="fr-BE" sz="900" baseline="0" dirty="0"/>
          </a:p>
          <a:p>
            <a:r>
              <a:rPr lang="fr-BE" sz="900" baseline="0" dirty="0"/>
              <a:t>Perspectives : EN PLUS DE</a:t>
            </a:r>
          </a:p>
          <a:p>
            <a:pPr marL="228600" indent="-228600">
              <a:buAutoNum type="arabicPeriod"/>
            </a:pPr>
            <a:r>
              <a:rPr lang="fr-BE" sz="900" baseline="0" dirty="0"/>
              <a:t>Combler les failles</a:t>
            </a:r>
          </a:p>
          <a:p>
            <a:pPr marL="228600" indent="-228600">
              <a:buAutoNum type="arabicPeriod"/>
            </a:pPr>
            <a:r>
              <a:rPr lang="fr-BE" sz="900" baseline="0" dirty="0"/>
              <a:t>Continuer analyses (autres variables, LT)</a:t>
            </a:r>
          </a:p>
          <a:p>
            <a:pPr marL="228600" indent="-228600">
              <a:buAutoNum type="arabicPeriod"/>
            </a:pPr>
            <a:r>
              <a:rPr lang="fr-BE" sz="900" baseline="0" dirty="0"/>
              <a:t>Investiguer mécanismes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3144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7160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aseline="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1017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aseline="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1447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aseline="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575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524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9585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584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Décrire TCC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268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 interventions mind body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343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7665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5318A-B29D-424A-8ADA-877D9241BA9E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77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264C-82A9-4F3C-9395-1927DC77C1E4}" type="datetime1">
              <a:rPr lang="fr-BE" smtClean="0"/>
              <a:t>06-07-21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438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1048-7971-4E99-A4E5-2879A4B779AA}" type="datetime1">
              <a:rPr lang="fr-BE" smtClean="0"/>
              <a:t>06-07-21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979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A54E-B838-48F4-AE4D-10BC6E2242E7}" type="datetime1">
              <a:rPr lang="fr-BE" smtClean="0"/>
              <a:t>06-07-21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623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4D30-0396-4260-BA3B-5664B8CC0DEC}" type="datetime1">
              <a:rPr lang="fr-BE" smtClean="0"/>
              <a:t>06-07-21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022AA307-95A2-4BAC-8210-C43707C249AE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293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101-560C-4F64-AC67-EA94EC86EFA4}" type="datetime1">
              <a:rPr lang="fr-BE" smtClean="0"/>
              <a:t>06-07-21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248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B0F8-316F-4F31-AE51-99E1EEB63776}" type="datetime1">
              <a:rPr lang="fr-BE" smtClean="0"/>
              <a:t>06-07-21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754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2D1-C68A-4065-90E4-48B574025121}" type="datetime1">
              <a:rPr lang="fr-BE" smtClean="0"/>
              <a:t>06-07-21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7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EBE8-BBCB-4686-98C3-E2E8E021A327}" type="datetime1">
              <a:rPr lang="fr-BE" smtClean="0"/>
              <a:t>06-07-21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821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54D3-AF52-4BD6-98C5-8E995CE1279F}" type="datetime1">
              <a:rPr lang="fr-BE" smtClean="0"/>
              <a:t>06-07-21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717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BFE8-A215-4016-A08A-A483BE2D42E7}" type="datetime1">
              <a:rPr lang="fr-BE" smtClean="0"/>
              <a:t>06-07-21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682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84E-B941-461C-B526-6003FBDFD422}" type="datetime1">
              <a:rPr lang="fr-BE" smtClean="0"/>
              <a:t>06-07-21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230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3A96-0CB4-41B0-8947-97EEAD14FE49}" type="datetime1">
              <a:rPr lang="fr-BE" smtClean="0"/>
              <a:t>06-07-21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A307-95A2-4BAC-8210-C43707C249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06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0" y="4893113"/>
            <a:ext cx="12192000" cy="1964888"/>
            <a:chOff x="0" y="5698839"/>
            <a:chExt cx="12192000" cy="511461"/>
          </a:xfrm>
        </p:grpSpPr>
        <p:sp>
          <p:nvSpPr>
            <p:cNvPr id="10" name="Rectangle 9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body" sz="half" idx="2"/>
          </p:nvPr>
        </p:nvSpPr>
        <p:spPr>
          <a:xfrm>
            <a:off x="272990" y="5605924"/>
            <a:ext cx="4025546" cy="452252"/>
          </a:xfrm>
        </p:spPr>
        <p:txBody>
          <a:bodyPr>
            <a:noAutofit/>
          </a:bodyPr>
          <a:lstStyle/>
          <a:p>
            <a:r>
              <a:rPr lang="fr-BE" sz="2400" cap="none" spc="300" dirty="0">
                <a:latin typeface="+mj-lt"/>
              </a:rPr>
              <a:t>Charlotte Grégoire, PhD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1</a:t>
            </a:fld>
            <a:endParaRPr lang="fr-BE" dirty="0"/>
          </a:p>
        </p:txBody>
      </p:sp>
      <p:pic>
        <p:nvPicPr>
          <p:cNvPr id="1026" name="Picture 2" descr="Résultat de recherche d'images pour &quot;liège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52" y="5723745"/>
            <a:ext cx="2011207" cy="707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chu liege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55" y="5399312"/>
            <a:ext cx="1356104" cy="135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ésultat de recherche d'images pour &quot;fondation roi baudouin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503" y="5419606"/>
            <a:ext cx="1433513" cy="631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ésultat de recherche d'images pour &quot;fnrs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636" y="6172009"/>
            <a:ext cx="869245" cy="549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10404254" y="296537"/>
            <a:ext cx="1899091" cy="594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pc="300" dirty="0">
                <a:latin typeface="+mj-lt"/>
              </a:rPr>
              <a:t>07/07/2021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6500" y="1553445"/>
            <a:ext cx="9559000" cy="23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44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Effets d’une intervention basée sur l’hypnose sur la fatigue, le sommeil et la détresse de patients oncologiques</a:t>
            </a:r>
            <a:endParaRPr lang="fr-BE" sz="4400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A0E8417-0964-43B5-8946-9FB8358A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" y="63084"/>
            <a:ext cx="2043162" cy="9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8A6AB4-14A5-4A83-A6F8-832A30D436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3" t="22459" r="11628" b="29409"/>
          <a:stretch/>
        </p:blipFill>
        <p:spPr>
          <a:xfrm>
            <a:off x="8926790" y="5648558"/>
            <a:ext cx="1151381" cy="7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0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37" name="Rectangle 36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10</a:t>
            </a:fld>
            <a:endParaRPr lang="fr-BE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ZoneTexte 26"/>
          <p:cNvSpPr txBox="1"/>
          <p:nvPr/>
        </p:nvSpPr>
        <p:spPr>
          <a:xfrm>
            <a:off x="2651726" y="6498939"/>
            <a:ext cx="688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Faymonville, 2008 ; Montgomery et al., 2013 ; Spiegel, 1991 ; Vanhaudenhuyse et al., 2017</a:t>
            </a:r>
          </a:p>
        </p:txBody>
      </p:sp>
      <p:sp>
        <p:nvSpPr>
          <p:cNvPr id="28" name="Espace réservé du contenu 2"/>
          <p:cNvSpPr>
            <a:spLocks noGrp="1"/>
          </p:cNvSpPr>
          <p:nvPr>
            <p:ph idx="1"/>
          </p:nvPr>
        </p:nvSpPr>
        <p:spPr>
          <a:xfrm>
            <a:off x="374649" y="912816"/>
            <a:ext cx="11442700" cy="352251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100" dirty="0">
                <a:solidFill>
                  <a:schemeClr val="accent1"/>
                </a:solidFill>
              </a:rPr>
              <a:t>Qu’est-ce que l’hypnose 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BE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600" u="sng" cap="small" dirty="0">
                <a:solidFill>
                  <a:schemeClr val="accent5"/>
                </a:solidFill>
              </a:rPr>
              <a:t>3 composantes 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BE" sz="2400" b="1" dirty="0"/>
              <a:t>Absorption :</a:t>
            </a:r>
            <a:r>
              <a:rPr lang="fr-BE" sz="2400" dirty="0"/>
              <a:t> capacité à s’impliquer totalement dans une expérience imaginative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BE" sz="2400" b="1" dirty="0"/>
              <a:t>Dissociation :</a:t>
            </a:r>
            <a:r>
              <a:rPr lang="fr-BE" sz="2400" dirty="0"/>
              <a:t> séparation mentale par rapport à l’environnement externe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BE" sz="2400" b="1" dirty="0"/>
              <a:t>Suggestibilité :</a:t>
            </a:r>
            <a:r>
              <a:rPr lang="fr-BE" sz="2400" dirty="0"/>
              <a:t> capacité d’accepter et de suivre les suggestions du thérapeute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BE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BE" dirty="0"/>
          </a:p>
        </p:txBody>
      </p:sp>
      <p:grpSp>
        <p:nvGrpSpPr>
          <p:cNvPr id="29" name="Groupe 28"/>
          <p:cNvGrpSpPr/>
          <p:nvPr/>
        </p:nvGrpSpPr>
        <p:grpSpPr>
          <a:xfrm>
            <a:off x="3382352" y="4129036"/>
            <a:ext cx="5427294" cy="1816148"/>
            <a:chOff x="919134" y="4298573"/>
            <a:chExt cx="5427294" cy="1816148"/>
          </a:xfrm>
        </p:grpSpPr>
        <p:pic>
          <p:nvPicPr>
            <p:cNvPr id="31" name="Picture 2" descr="Image associé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2" t="11939" r="61680"/>
            <a:stretch/>
          </p:blipFill>
          <p:spPr bwMode="auto">
            <a:xfrm>
              <a:off x="919134" y="4404237"/>
              <a:ext cx="1355359" cy="1710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associé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28" t="23939" r="3241"/>
            <a:stretch/>
          </p:blipFill>
          <p:spPr bwMode="auto">
            <a:xfrm>
              <a:off x="4279900" y="4506603"/>
              <a:ext cx="2066528" cy="1551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Connecteur droit avec flèche 32"/>
            <p:cNvCxnSpPr/>
            <p:nvPr/>
          </p:nvCxnSpPr>
          <p:spPr>
            <a:xfrm>
              <a:off x="2489200" y="4889500"/>
              <a:ext cx="17907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489200" y="4547577"/>
              <a:ext cx="17328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>
                  <a:solidFill>
                    <a:schemeClr val="accent1"/>
                  </a:solidFill>
                </a:rPr>
                <a:t>Suggestions</a:t>
              </a:r>
            </a:p>
            <a:p>
              <a:pPr algn="ctr"/>
              <a:r>
                <a:rPr lang="fr-BE" dirty="0">
                  <a:solidFill>
                    <a:schemeClr val="accent1"/>
                  </a:solidFill>
                </a:rPr>
                <a:t> </a:t>
              </a:r>
              <a:r>
                <a:rPr lang="fr-BE" sz="1400" dirty="0">
                  <a:solidFill>
                    <a:schemeClr val="accent1"/>
                  </a:solidFill>
                </a:rPr>
                <a:t>(comportementales, cognitives, perceptuelles…)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43100" y="4298573"/>
              <a:ext cx="488248" cy="626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72000" y="4364738"/>
              <a:ext cx="901700" cy="56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9" name="Rectangle à coins arrondis 31">
            <a:extLst>
              <a:ext uri="{FF2B5EF4-FFF2-40B4-BE49-F238E27FC236}">
                <a16:creationId xmlns:a16="http://schemas.microsoft.com/office/drawing/2014/main" id="{037F60BE-E71E-413F-9222-4DEEFCA21B7B}"/>
              </a:ext>
            </a:extLst>
          </p:cNvPr>
          <p:cNvSpPr/>
          <p:nvPr/>
        </p:nvSpPr>
        <p:spPr>
          <a:xfrm>
            <a:off x="241300" y="159968"/>
            <a:ext cx="2032278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Contexte théorique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437A963-933A-4749-950F-0024FF36BB63}"/>
              </a:ext>
            </a:extLst>
          </p:cNvPr>
          <p:cNvSpPr txBox="1"/>
          <p:nvPr/>
        </p:nvSpPr>
        <p:spPr>
          <a:xfrm>
            <a:off x="2255380" y="199470"/>
            <a:ext cx="820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 | Résultats | Discussion</a:t>
            </a:r>
          </a:p>
        </p:txBody>
      </p:sp>
    </p:spTree>
    <p:extLst>
      <p:ext uri="{BB962C8B-B14F-4D97-AF65-F5344CB8AC3E}">
        <p14:creationId xmlns:p14="http://schemas.microsoft.com/office/powerpoint/2010/main" val="353165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9" name="Rectangle 8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11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12" name="Groupe 11"/>
          <p:cNvGrpSpPr/>
          <p:nvPr/>
        </p:nvGrpSpPr>
        <p:grpSpPr>
          <a:xfrm>
            <a:off x="955037" y="1278484"/>
            <a:ext cx="10003534" cy="4634287"/>
            <a:chOff x="841116" y="-856891"/>
            <a:chExt cx="10003534" cy="4634287"/>
          </a:xfrm>
        </p:grpSpPr>
        <p:sp>
          <p:nvSpPr>
            <p:cNvPr id="15" name="ZoneTexte 14"/>
            <p:cNvSpPr txBox="1"/>
            <p:nvPr/>
          </p:nvSpPr>
          <p:spPr>
            <a:xfrm>
              <a:off x="8482450" y="-550424"/>
              <a:ext cx="2362200" cy="2077164"/>
            </a:xfrm>
            <a:prstGeom prst="roundRect">
              <a:avLst/>
            </a:prstGeom>
            <a:noFill/>
            <a:ln w="28575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b="1" dirty="0">
                  <a:solidFill>
                    <a:schemeClr val="accent5"/>
                  </a:solidFill>
                </a:rPr>
                <a:t>AUTO-BIENVEILLANCE</a:t>
              </a:r>
            </a:p>
            <a:p>
              <a:pPr algn="ctr"/>
              <a:r>
                <a:rPr lang="fr-BE" sz="1600" dirty="0"/>
                <a:t>Affirmation de soi, se faire plaisir, gestion des ruminations, du sommeil, des émotions, activités, se respecter…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41116" y="-856891"/>
              <a:ext cx="2362200" cy="2383631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BE" b="1" dirty="0">
                <a:solidFill>
                  <a:schemeClr val="accent2"/>
                </a:solidFill>
              </a:endParaRPr>
            </a:p>
            <a:p>
              <a:pPr algn="ctr"/>
              <a:r>
                <a:rPr lang="fr-BE" b="1" dirty="0">
                  <a:solidFill>
                    <a:schemeClr val="accent2"/>
                  </a:solidFill>
                </a:rPr>
                <a:t>(AUTO-)HYPNOSE</a:t>
              </a:r>
            </a:p>
            <a:p>
              <a:pPr algn="ctr"/>
              <a:endParaRPr lang="fr-BE" b="1" dirty="0">
                <a:solidFill>
                  <a:schemeClr val="accent2"/>
                </a:solidFill>
              </a:endParaRPr>
            </a:p>
            <a:p>
              <a:pPr algn="ctr"/>
              <a:r>
                <a:rPr lang="fr-BE" sz="1600" dirty="0"/>
                <a:t>Fauteuil de nuages blancs, lévitation, havre de paix…</a:t>
              </a:r>
            </a:p>
            <a:p>
              <a:pPr algn="ctr"/>
              <a:endParaRPr lang="fr-BE" sz="1600" dirty="0"/>
            </a:p>
            <a:p>
              <a:pPr algn="ctr"/>
              <a:endParaRPr lang="fr-BE" sz="1600" dirty="0"/>
            </a:p>
          </p:txBody>
        </p:sp>
        <p:sp>
          <p:nvSpPr>
            <p:cNvPr id="17" name="Accolade fermante 16"/>
            <p:cNvSpPr/>
            <p:nvPr/>
          </p:nvSpPr>
          <p:spPr>
            <a:xfrm rot="5400000">
              <a:off x="5550783" y="-739690"/>
              <a:ext cx="584200" cy="5532214"/>
            </a:xfrm>
            <a:prstGeom prst="rightBrace">
              <a:avLst>
                <a:gd name="adj1" fmla="val 53985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752476" y="2423578"/>
              <a:ext cx="2295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b="1" dirty="0"/>
                <a:t>Pratique à domicile </a:t>
              </a: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5840727" y="2823688"/>
              <a:ext cx="0" cy="584376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3995743" y="3408064"/>
              <a:ext cx="3808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/>
                <a:t>Discussion lors de la séance suivante</a:t>
              </a:r>
            </a:p>
          </p:txBody>
        </p:sp>
      </p:grpSp>
      <p:pic>
        <p:nvPicPr>
          <p:cNvPr id="21" name="Picture 2" descr="Résultat de recherche d'images pour &quot;counsleing group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29" y="639558"/>
            <a:ext cx="3257550" cy="2725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èche droite 25"/>
          <p:cNvSpPr/>
          <p:nvPr/>
        </p:nvSpPr>
        <p:spPr>
          <a:xfrm rot="9261961">
            <a:off x="3508519" y="2617531"/>
            <a:ext cx="771283" cy="3984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/>
          </a:p>
        </p:txBody>
      </p:sp>
      <p:sp>
        <p:nvSpPr>
          <p:cNvPr id="27" name="Flèche droite 26"/>
          <p:cNvSpPr/>
          <p:nvPr/>
        </p:nvSpPr>
        <p:spPr>
          <a:xfrm rot="1532154">
            <a:off x="7672592" y="2617082"/>
            <a:ext cx="771283" cy="398424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/>
          </a:p>
        </p:txBody>
      </p:sp>
      <p:sp>
        <p:nvSpPr>
          <p:cNvPr id="24" name="Rectangle à coins arrondis 31">
            <a:extLst>
              <a:ext uri="{FF2B5EF4-FFF2-40B4-BE49-F238E27FC236}">
                <a16:creationId xmlns:a16="http://schemas.microsoft.com/office/drawing/2014/main" id="{58D71D49-58FA-43FA-B4B8-045DD3957584}"/>
              </a:ext>
            </a:extLst>
          </p:cNvPr>
          <p:cNvSpPr/>
          <p:nvPr/>
        </p:nvSpPr>
        <p:spPr>
          <a:xfrm>
            <a:off x="241300" y="159968"/>
            <a:ext cx="2032278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Contexte théorique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8F2C491-9614-4F7F-BC6A-347E3488D179}"/>
              </a:ext>
            </a:extLst>
          </p:cNvPr>
          <p:cNvSpPr txBox="1"/>
          <p:nvPr/>
        </p:nvSpPr>
        <p:spPr>
          <a:xfrm>
            <a:off x="2255380" y="199470"/>
            <a:ext cx="820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 | Résultats | Discussion</a:t>
            </a:r>
          </a:p>
        </p:txBody>
      </p:sp>
    </p:spTree>
    <p:extLst>
      <p:ext uri="{BB962C8B-B14F-4D97-AF65-F5344CB8AC3E}">
        <p14:creationId xmlns:p14="http://schemas.microsoft.com/office/powerpoint/2010/main" val="130353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27" name="Rectangle 26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12</a:t>
            </a:fld>
            <a:endParaRPr lang="fr-BE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797873" y="989813"/>
            <a:ext cx="8523975" cy="2637234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>
                <a:solidFill>
                  <a:srgbClr val="000000"/>
                </a:solidFill>
              </a:rPr>
              <a:t>Etude longitudinale, contrôlée et randomisée d’efficacité des groupes AH/AB</a:t>
            </a:r>
          </a:p>
          <a:p>
            <a:pPr algn="ctr"/>
            <a:endParaRPr lang="fr-BE" sz="2800" dirty="0">
              <a:solidFill>
                <a:srgbClr val="000000"/>
              </a:solidFill>
            </a:endParaRPr>
          </a:p>
          <a:p>
            <a:pPr algn="ctr"/>
            <a:r>
              <a:rPr lang="fr-BE" sz="2800" u="sng" dirty="0">
                <a:solidFill>
                  <a:srgbClr val="000000"/>
                </a:solidFill>
              </a:rPr>
              <a:t>Population :</a:t>
            </a:r>
            <a:r>
              <a:rPr lang="fr-BE" sz="2800" dirty="0">
                <a:solidFill>
                  <a:srgbClr val="000000"/>
                </a:solidFill>
              </a:rPr>
              <a:t> tous cancers, post-traitement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34E550-4CCF-4EDB-81AF-3DD354082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66" y="4159660"/>
            <a:ext cx="5356632" cy="1454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7FAC763-2B3F-4A66-8263-D1F70812ED33}"/>
              </a:ext>
            </a:extLst>
          </p:cNvPr>
          <p:cNvSpPr txBox="1"/>
          <p:nvPr/>
        </p:nvSpPr>
        <p:spPr>
          <a:xfrm>
            <a:off x="6268825" y="3870438"/>
            <a:ext cx="5432616" cy="2339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effectLst/>
                <a:ea typeface="Arial Unicode MS" panose="020B0604020202020204" pitchFamily="34" charset="-128"/>
                <a:cs typeface="Arial" panose="020B0604020202020204" pitchFamily="34" charset="0"/>
              </a:rPr>
              <a:t>Randomized-controlled trial of an intervention combining self-care and self-hypnosis on fatigue, sleep and emotional distress in post-treatment cancer patients: 1-year follow up.</a:t>
            </a:r>
          </a:p>
          <a:p>
            <a:endParaRPr lang="en-GB" b="1" dirty="0">
              <a:effectLst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GB" sz="1400" dirty="0">
                <a:effectLst/>
                <a:ea typeface="Arial Unicode MS" panose="020B0604020202020204" pitchFamily="34" charset="-128"/>
              </a:rPr>
              <a:t>Charlotte Grégoire | Marie-Elisabeth Faymonville | Audrey Vanhaudenhuyse | Guy Jerusalem | Sylvie Willems | Isabelle Bragard</a:t>
            </a:r>
          </a:p>
          <a:p>
            <a:endParaRPr lang="en-GB" sz="1400" dirty="0">
              <a:ea typeface="Arial Unicode MS" panose="020B0604020202020204" pitchFamily="34" charset="-128"/>
            </a:endParaRPr>
          </a:p>
          <a:p>
            <a:r>
              <a:rPr lang="en-GB" sz="1400" i="1" dirty="0">
                <a:effectLst/>
                <a:ea typeface="Arial Unicode MS" panose="020B0604020202020204" pitchFamily="34" charset="-128"/>
              </a:rPr>
              <a:t>In press (International Journal of Clinical and Experimental Hypnosis)</a:t>
            </a:r>
            <a:endParaRPr lang="fr-BE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2261E53-E526-487B-B9B3-BF764C41497F}"/>
              </a:ext>
            </a:extLst>
          </p:cNvPr>
          <p:cNvSpPr txBox="1"/>
          <p:nvPr/>
        </p:nvSpPr>
        <p:spPr>
          <a:xfrm>
            <a:off x="315659" y="5672672"/>
            <a:ext cx="212323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i="1" dirty="0">
                <a:effectLst/>
                <a:ea typeface="Arial Unicode MS" panose="020B0604020202020204" pitchFamily="34" charset="-128"/>
                <a:cs typeface="Arial" panose="020B0604020202020204" pitchFamily="34" charset="0"/>
              </a:rPr>
              <a:t>2020 (Psycho-Oncology)</a:t>
            </a:r>
            <a:endParaRPr lang="fr-BE" sz="1400" i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E8AC7EC-E8D8-4090-8AE4-3B87F0C25E90}"/>
              </a:ext>
            </a:extLst>
          </p:cNvPr>
          <p:cNvSpPr txBox="1"/>
          <p:nvPr/>
        </p:nvSpPr>
        <p:spPr>
          <a:xfrm>
            <a:off x="-2" y="199470"/>
            <a:ext cx="162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Contexte théorique</a:t>
            </a:r>
          </a:p>
        </p:txBody>
      </p:sp>
      <p:sp>
        <p:nvSpPr>
          <p:cNvPr id="20" name="Rectangle à coins arrondis 20">
            <a:extLst>
              <a:ext uri="{FF2B5EF4-FFF2-40B4-BE49-F238E27FC236}">
                <a16:creationId xmlns:a16="http://schemas.microsoft.com/office/drawing/2014/main" id="{196BB70C-A3C2-4806-B73D-B3133DCFC53C}"/>
              </a:ext>
            </a:extLst>
          </p:cNvPr>
          <p:cNvSpPr/>
          <p:nvPr/>
        </p:nvSpPr>
        <p:spPr>
          <a:xfrm>
            <a:off x="1603150" y="179993"/>
            <a:ext cx="1620000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Méthode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4C538A1-B222-4560-854B-1841DACA07E9}"/>
              </a:ext>
            </a:extLst>
          </p:cNvPr>
          <p:cNvSpPr txBox="1"/>
          <p:nvPr/>
        </p:nvSpPr>
        <p:spPr>
          <a:xfrm>
            <a:off x="3240581" y="199470"/>
            <a:ext cx="2187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Résultats | Discussion</a:t>
            </a:r>
          </a:p>
        </p:txBody>
      </p:sp>
    </p:spTree>
    <p:extLst>
      <p:ext uri="{BB962C8B-B14F-4D97-AF65-F5344CB8AC3E}">
        <p14:creationId xmlns:p14="http://schemas.microsoft.com/office/powerpoint/2010/main" val="221438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27" name="Rectangle 26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13</a:t>
            </a:fld>
            <a:endParaRPr lang="fr-BE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47889" y="1232710"/>
            <a:ext cx="11023098" cy="4987115"/>
            <a:chOff x="164765" y="1105161"/>
            <a:chExt cx="12054463" cy="4987115"/>
          </a:xfrm>
        </p:grpSpPr>
        <p:grpSp>
          <p:nvGrpSpPr>
            <p:cNvPr id="16" name="Groupe 15"/>
            <p:cNvGrpSpPr/>
            <p:nvPr/>
          </p:nvGrpSpPr>
          <p:grpSpPr>
            <a:xfrm>
              <a:off x="164765" y="1105161"/>
              <a:ext cx="12054463" cy="4987115"/>
              <a:chOff x="0" y="1202697"/>
              <a:chExt cx="12054463" cy="4987115"/>
            </a:xfrm>
          </p:grpSpPr>
          <p:grpSp>
            <p:nvGrpSpPr>
              <p:cNvPr id="20" name="Groupe 19"/>
              <p:cNvGrpSpPr/>
              <p:nvPr/>
            </p:nvGrpSpPr>
            <p:grpSpPr>
              <a:xfrm>
                <a:off x="0" y="1202697"/>
                <a:ext cx="8992394" cy="4489048"/>
                <a:chOff x="-269875" y="1532897"/>
                <a:chExt cx="8992394" cy="4489048"/>
              </a:xfrm>
            </p:grpSpPr>
            <p:cxnSp>
              <p:nvCxnSpPr>
                <p:cNvPr id="25" name="Connecteur droit 24"/>
                <p:cNvCxnSpPr/>
                <p:nvPr/>
              </p:nvCxnSpPr>
              <p:spPr>
                <a:xfrm>
                  <a:off x="2565400" y="2670175"/>
                  <a:ext cx="2341563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/>
                <p:cNvSpPr/>
                <p:nvPr/>
              </p:nvSpPr>
              <p:spPr>
                <a:xfrm>
                  <a:off x="358774" y="1989138"/>
                  <a:ext cx="271463" cy="35433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anchor="ctr"/>
                <a:lstStyle>
                  <a:defPPr>
                    <a:defRPr lang="fr-FR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fr-FR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SCREENING</a:t>
                  </a:r>
                </a:p>
              </p:txBody>
            </p:sp>
            <p:sp>
              <p:nvSpPr>
                <p:cNvPr id="30" name="ZoneTexte 74"/>
                <p:cNvSpPr txBox="1">
                  <a:spLocks noChangeArrowheads="1"/>
                </p:cNvSpPr>
                <p:nvPr/>
              </p:nvSpPr>
              <p:spPr bwMode="auto">
                <a:xfrm>
                  <a:off x="2050558" y="2140243"/>
                  <a:ext cx="417513" cy="3293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 eaLnBrk="0" hangingPunct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9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1pPr>
                  <a:lvl2pPr marL="639763" indent="-273050" defTabSz="457200" eaLnBrk="0" hangingPunct="0">
                    <a:spcBef>
                      <a:spcPts val="55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"/>
                    <a:defRPr sz="26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2pPr>
                  <a:lvl3pPr indent="-228600" defTabSz="457200" eaLnBrk="0" hangingPunct="0">
                    <a:spcBef>
                      <a:spcPts val="5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"/>
                    <a:defRPr sz="23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3pPr>
                  <a:lvl4pPr indent="-228600" defTabSz="457200" eaLnBrk="0" hangingPunct="0">
                    <a:spcBef>
                      <a:spcPts val="400"/>
                    </a:spcBef>
                    <a:buClr>
                      <a:srgbClr val="A5AB81"/>
                    </a:buClr>
                    <a:buSzPct val="7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4pPr>
                  <a:lvl5pPr indent="-228600" defTabSz="457200" eaLnBrk="0" hangingPunct="0">
                    <a:spcBef>
                      <a:spcPts val="400"/>
                    </a:spcBef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5pPr>
                  <a:lvl6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6pPr>
                  <a:lvl7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7pPr>
                  <a:lvl8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8pPr>
                  <a:lvl9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</a:p>
              </p:txBody>
            </p:sp>
            <p:grpSp>
              <p:nvGrpSpPr>
                <p:cNvPr id="31" name="Grouper 78"/>
                <p:cNvGrpSpPr/>
                <p:nvPr/>
              </p:nvGrpSpPr>
              <p:grpSpPr>
                <a:xfrm>
                  <a:off x="4011068" y="2923187"/>
                  <a:ext cx="1786248" cy="288031"/>
                  <a:chOff x="4268363" y="923169"/>
                  <a:chExt cx="1116221" cy="467781"/>
                </a:xfrm>
                <a:noFill/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4268363" y="962212"/>
                    <a:ext cx="1115754" cy="42873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fr-FR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fr-FR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ZoneTexte 50"/>
                  <p:cNvSpPr txBox="1"/>
                  <p:nvPr/>
                </p:nvSpPr>
                <p:spPr>
                  <a:xfrm>
                    <a:off x="4268829" y="923169"/>
                    <a:ext cx="1115755" cy="4498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>
                    <a:spAutoFit/>
                  </a:bodyPr>
                  <a:lstStyle>
                    <a:defPPr>
                      <a:defRPr lang="fr-FR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fr-FR" sz="1200" b="1" dirty="0"/>
                  </a:p>
                </p:txBody>
              </p:sp>
            </p:grpSp>
            <p:cxnSp>
              <p:nvCxnSpPr>
                <p:cNvPr id="32" name="Connecteur droit avec flèche 31"/>
                <p:cNvCxnSpPr/>
                <p:nvPr/>
              </p:nvCxnSpPr>
              <p:spPr>
                <a:xfrm>
                  <a:off x="522288" y="5643155"/>
                  <a:ext cx="1012824" cy="0"/>
                </a:xfrm>
                <a:prstGeom prst="straightConnector1">
                  <a:avLst/>
                </a:prstGeom>
                <a:ln w="6350" cmpd="sng">
                  <a:solidFill>
                    <a:srgbClr val="000000"/>
                  </a:solidFill>
                  <a:headEnd type="diamond"/>
                  <a:tailEnd type="diamon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/>
                <p:cNvCxnSpPr/>
                <p:nvPr/>
              </p:nvCxnSpPr>
              <p:spPr>
                <a:xfrm>
                  <a:off x="2565400" y="2670175"/>
                  <a:ext cx="0" cy="218122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" name="ZoneTexte 54"/>
                <p:cNvSpPr txBox="1">
                  <a:spLocks noChangeArrowheads="1"/>
                </p:cNvSpPr>
                <p:nvPr/>
              </p:nvSpPr>
              <p:spPr bwMode="auto">
                <a:xfrm>
                  <a:off x="990600" y="1543050"/>
                  <a:ext cx="1095375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 eaLnBrk="0" hangingPunct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9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1pPr>
                  <a:lvl2pPr marL="639763" indent="-273050" defTabSz="457200" eaLnBrk="0" hangingPunct="0">
                    <a:spcBef>
                      <a:spcPts val="55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"/>
                    <a:defRPr sz="26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2pPr>
                  <a:lvl3pPr indent="-228600" defTabSz="457200" eaLnBrk="0" hangingPunct="0">
                    <a:spcBef>
                      <a:spcPts val="5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"/>
                    <a:defRPr sz="23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3pPr>
                  <a:lvl4pPr indent="-228600" defTabSz="457200" eaLnBrk="0" hangingPunct="0">
                    <a:spcBef>
                      <a:spcPts val="400"/>
                    </a:spcBef>
                    <a:buClr>
                      <a:srgbClr val="A5AB81"/>
                    </a:buClr>
                    <a:buSzPct val="7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4pPr>
                  <a:lvl5pPr indent="-228600" defTabSz="457200" eaLnBrk="0" hangingPunct="0">
                    <a:spcBef>
                      <a:spcPts val="400"/>
                    </a:spcBef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5pPr>
                  <a:lvl6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6pPr>
                  <a:lvl7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7pPr>
                  <a:lvl8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8pPr>
                  <a:lvl9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T1</a:t>
                  </a:r>
                  <a:endParaRPr lang="fr-FR" altLang="fr-FR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ZoneTexte 54"/>
                <p:cNvSpPr txBox="1">
                  <a:spLocks noChangeArrowheads="1"/>
                </p:cNvSpPr>
                <p:nvPr/>
              </p:nvSpPr>
              <p:spPr bwMode="auto">
                <a:xfrm>
                  <a:off x="-269875" y="1543050"/>
                  <a:ext cx="153035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 eaLnBrk="0" hangingPunct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9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1pPr>
                  <a:lvl2pPr marL="639763" indent="-273050" defTabSz="457200" eaLnBrk="0" hangingPunct="0">
                    <a:spcBef>
                      <a:spcPts val="55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"/>
                    <a:defRPr sz="26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2pPr>
                  <a:lvl3pPr indent="-228600" defTabSz="457200" eaLnBrk="0" hangingPunct="0">
                    <a:spcBef>
                      <a:spcPts val="5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"/>
                    <a:defRPr sz="23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3pPr>
                  <a:lvl4pPr indent="-228600" defTabSz="457200" eaLnBrk="0" hangingPunct="0">
                    <a:spcBef>
                      <a:spcPts val="400"/>
                    </a:spcBef>
                    <a:buClr>
                      <a:srgbClr val="A5AB81"/>
                    </a:buClr>
                    <a:buSzPct val="7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4pPr>
                  <a:lvl5pPr indent="-228600" defTabSz="457200" eaLnBrk="0" hangingPunct="0">
                    <a:spcBef>
                      <a:spcPts val="400"/>
                    </a:spcBef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5pPr>
                  <a:lvl6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6pPr>
                  <a:lvl7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7pPr>
                  <a:lvl8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8pPr>
                  <a:lvl9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T0</a:t>
                  </a:r>
                  <a:endParaRPr lang="fr-FR" altLang="fr-FR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ZoneTexte 63"/>
                <p:cNvSpPr txBox="1">
                  <a:spLocks noChangeArrowheads="1"/>
                </p:cNvSpPr>
                <p:nvPr/>
              </p:nvSpPr>
              <p:spPr bwMode="auto">
                <a:xfrm>
                  <a:off x="2364722" y="5643155"/>
                  <a:ext cx="206091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defTabSz="457200" eaLnBrk="0" hangingPunct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9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1pPr>
                  <a:lvl2pPr marL="639763" indent="-273050" defTabSz="457200" eaLnBrk="0" hangingPunct="0">
                    <a:spcBef>
                      <a:spcPts val="55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"/>
                    <a:defRPr sz="26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2pPr>
                  <a:lvl3pPr indent="-228600" defTabSz="457200" eaLnBrk="0" hangingPunct="0">
                    <a:spcBef>
                      <a:spcPts val="5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"/>
                    <a:defRPr sz="23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3pPr>
                  <a:lvl4pPr indent="-228600" defTabSz="457200" eaLnBrk="0" hangingPunct="0">
                    <a:spcBef>
                      <a:spcPts val="400"/>
                    </a:spcBef>
                    <a:buClr>
                      <a:srgbClr val="A5AB81"/>
                    </a:buClr>
                    <a:buSzPct val="7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4pPr>
                  <a:lvl5pPr indent="-228600" defTabSz="457200" eaLnBrk="0" hangingPunct="0">
                    <a:spcBef>
                      <a:spcPts val="400"/>
                    </a:spcBef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5pPr>
                  <a:lvl6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6pPr>
                  <a:lvl7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7pPr>
                  <a:lvl8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8pPr>
                  <a:lvl9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3-4 mois</a:t>
                  </a: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262462" y="2006600"/>
                  <a:ext cx="639407" cy="35433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anchor="ctr"/>
                <a:lstStyle>
                  <a:defPPr>
                    <a:defRPr lang="fr-FR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fr-FR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Evaluation</a:t>
                  </a:r>
                </a:p>
              </p:txBody>
            </p:sp>
            <p:cxnSp>
              <p:nvCxnSpPr>
                <p:cNvPr id="38" name="Connecteur droit avec flèche 37"/>
                <p:cNvCxnSpPr/>
                <p:nvPr/>
              </p:nvCxnSpPr>
              <p:spPr>
                <a:xfrm>
                  <a:off x="5276950" y="5643155"/>
                  <a:ext cx="2900684" cy="0"/>
                </a:xfrm>
                <a:prstGeom prst="straightConnector1">
                  <a:avLst/>
                </a:prstGeom>
                <a:ln w="6350" cmpd="sng">
                  <a:solidFill>
                    <a:srgbClr val="000000"/>
                  </a:solidFill>
                  <a:headEnd type="diamond"/>
                  <a:tailEnd type="diamon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>
                <a:xfrm flipH="1">
                  <a:off x="2444750" y="3778250"/>
                  <a:ext cx="12065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>
                <a:xfrm>
                  <a:off x="2565400" y="4851400"/>
                  <a:ext cx="2338388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ZoneTexte 65"/>
                <p:cNvSpPr txBox="1"/>
                <p:nvPr/>
              </p:nvSpPr>
              <p:spPr>
                <a:xfrm>
                  <a:off x="3025775" y="4411663"/>
                  <a:ext cx="1204913" cy="8620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anchor="ctr"/>
                <a:lstStyle>
                  <a:defPPr>
                    <a:defRPr lang="fr-FR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fr-F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SOINS USUELS</a:t>
                  </a:r>
                </a:p>
              </p:txBody>
            </p:sp>
            <p:cxnSp>
              <p:nvCxnSpPr>
                <p:cNvPr id="42" name="Connecteur droit 41"/>
                <p:cNvCxnSpPr/>
                <p:nvPr/>
              </p:nvCxnSpPr>
              <p:spPr>
                <a:xfrm>
                  <a:off x="5626100" y="4851400"/>
                  <a:ext cx="2205038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avec flèche 42"/>
                <p:cNvCxnSpPr/>
                <p:nvPr/>
              </p:nvCxnSpPr>
              <p:spPr>
                <a:xfrm flipV="1">
                  <a:off x="1535112" y="5643155"/>
                  <a:ext cx="3741838" cy="5170"/>
                </a:xfrm>
                <a:prstGeom prst="straightConnector1">
                  <a:avLst/>
                </a:prstGeom>
                <a:ln w="6350" cmpd="sng">
                  <a:solidFill>
                    <a:srgbClr val="000000"/>
                  </a:solidFill>
                  <a:headEnd type="diamond"/>
                  <a:tailEnd type="diamon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/>
                <p:cNvCxnSpPr/>
                <p:nvPr/>
              </p:nvCxnSpPr>
              <p:spPr>
                <a:xfrm>
                  <a:off x="5626100" y="2679700"/>
                  <a:ext cx="2205038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ZoneTexte 65"/>
                <p:cNvSpPr txBox="1"/>
                <p:nvPr/>
              </p:nvSpPr>
              <p:spPr>
                <a:xfrm>
                  <a:off x="6175375" y="2251075"/>
                  <a:ext cx="1204913" cy="8636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anchor="ctr"/>
                <a:lstStyle>
                  <a:defPPr>
                    <a:defRPr lang="fr-FR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fr-F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SOINS USUELS</a:t>
                  </a:r>
                </a:p>
              </p:txBody>
            </p:sp>
            <p:sp>
              <p:nvSpPr>
                <p:cNvPr id="46" name="ZoneTexte 54"/>
                <p:cNvSpPr txBox="1">
                  <a:spLocks noChangeArrowheads="1"/>
                </p:cNvSpPr>
                <p:nvPr/>
              </p:nvSpPr>
              <p:spPr bwMode="auto">
                <a:xfrm>
                  <a:off x="4699606" y="1532897"/>
                  <a:ext cx="1096963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 eaLnBrk="0" hangingPunct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9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1pPr>
                  <a:lvl2pPr marL="639763" indent="-273050" defTabSz="457200" eaLnBrk="0" hangingPunct="0">
                    <a:spcBef>
                      <a:spcPts val="55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"/>
                    <a:defRPr sz="26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2pPr>
                  <a:lvl3pPr indent="-228600" defTabSz="457200" eaLnBrk="0" hangingPunct="0">
                    <a:spcBef>
                      <a:spcPts val="5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"/>
                    <a:defRPr sz="23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3pPr>
                  <a:lvl4pPr indent="-228600" defTabSz="457200" eaLnBrk="0" hangingPunct="0">
                    <a:spcBef>
                      <a:spcPts val="400"/>
                    </a:spcBef>
                    <a:buClr>
                      <a:srgbClr val="A5AB81"/>
                    </a:buClr>
                    <a:buSzPct val="7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4pPr>
                  <a:lvl5pPr indent="-228600" defTabSz="457200" eaLnBrk="0" hangingPunct="0">
                    <a:spcBef>
                      <a:spcPts val="400"/>
                    </a:spcBef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5pPr>
                  <a:lvl6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6pPr>
                  <a:lvl7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7pPr>
                  <a:lvl8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8pPr>
                  <a:lvl9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T2</a:t>
                  </a:r>
                  <a:endParaRPr lang="fr-FR" altLang="fr-FR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ZoneTexte 54"/>
                <p:cNvSpPr txBox="1">
                  <a:spLocks noChangeArrowheads="1"/>
                </p:cNvSpPr>
                <p:nvPr/>
              </p:nvSpPr>
              <p:spPr bwMode="auto">
                <a:xfrm>
                  <a:off x="7625557" y="1554089"/>
                  <a:ext cx="109696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 eaLnBrk="0" hangingPunct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9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1pPr>
                  <a:lvl2pPr marL="639763" indent="-273050" defTabSz="457200" eaLnBrk="0" hangingPunct="0">
                    <a:spcBef>
                      <a:spcPts val="55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"/>
                    <a:defRPr sz="26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2pPr>
                  <a:lvl3pPr indent="-228600" defTabSz="457200" eaLnBrk="0" hangingPunct="0">
                    <a:spcBef>
                      <a:spcPts val="5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"/>
                    <a:defRPr sz="23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3pPr>
                  <a:lvl4pPr indent="-228600" defTabSz="457200" eaLnBrk="0" hangingPunct="0">
                    <a:spcBef>
                      <a:spcPts val="400"/>
                    </a:spcBef>
                    <a:buClr>
                      <a:srgbClr val="A5AB81"/>
                    </a:buClr>
                    <a:buSzPct val="7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4pPr>
                  <a:lvl5pPr indent="-228600" defTabSz="457200" eaLnBrk="0" hangingPunct="0">
                    <a:spcBef>
                      <a:spcPts val="400"/>
                    </a:spcBef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5pPr>
                  <a:lvl6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6pPr>
                  <a:lvl7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7pPr>
                  <a:lvl8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8pPr>
                  <a:lvl9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T3</a:t>
                  </a:r>
                  <a:endParaRPr lang="fr-FR" altLang="fr-FR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ZoneTexte 63"/>
                <p:cNvSpPr txBox="1">
                  <a:spLocks noChangeArrowheads="1"/>
                </p:cNvSpPr>
                <p:nvPr/>
              </p:nvSpPr>
              <p:spPr bwMode="auto">
                <a:xfrm>
                  <a:off x="5383085" y="5652613"/>
                  <a:ext cx="268841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defTabSz="457200" eaLnBrk="0" hangingPunct="0">
                    <a:spcBef>
                      <a:spcPts val="7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"/>
                    <a:defRPr sz="29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1pPr>
                  <a:lvl2pPr marL="639763" indent="-273050" defTabSz="457200" eaLnBrk="0" hangingPunct="0">
                    <a:spcBef>
                      <a:spcPts val="55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"/>
                    <a:defRPr sz="26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2pPr>
                  <a:lvl3pPr indent="-228600" defTabSz="457200" eaLnBrk="0" hangingPunct="0">
                    <a:spcBef>
                      <a:spcPts val="5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"/>
                    <a:defRPr sz="23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3pPr>
                  <a:lvl4pPr indent="-228600" defTabSz="457200" eaLnBrk="0" hangingPunct="0">
                    <a:spcBef>
                      <a:spcPts val="400"/>
                    </a:spcBef>
                    <a:buClr>
                      <a:srgbClr val="A5AB81"/>
                    </a:buClr>
                    <a:buSzPct val="7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4pPr>
                  <a:lvl5pPr indent="-228600" defTabSz="457200" eaLnBrk="0" hangingPunct="0">
                    <a:spcBef>
                      <a:spcPts val="400"/>
                    </a:spcBef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5pPr>
                  <a:lvl6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6pPr>
                  <a:lvl7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7pPr>
                  <a:lvl8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8pPr>
                  <a:lvl9pPr indent="-228600" defTabSz="45720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rgbClr val="D8B25C"/>
                    </a:buClr>
                    <a:buSzPct val="65000"/>
                    <a:buFont typeface="Wingdings" panose="05000000000000000000" pitchFamily="2" charset="2"/>
                    <a:buChar char="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3-4 mois</a:t>
                  </a:r>
                </a:p>
              </p:txBody>
            </p:sp>
          </p:grpSp>
          <p:cxnSp>
            <p:nvCxnSpPr>
              <p:cNvPr id="21" name="Connecteur droit avec flèche 20"/>
              <p:cNvCxnSpPr/>
              <p:nvPr/>
            </p:nvCxnSpPr>
            <p:spPr>
              <a:xfrm>
                <a:off x="8447509" y="5312955"/>
                <a:ext cx="2671341" cy="5170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diamond"/>
                <a:tailEnd type="diamon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63"/>
              <p:cNvSpPr txBox="1">
                <a:spLocks noChangeArrowheads="1"/>
              </p:cNvSpPr>
              <p:nvPr/>
            </p:nvSpPr>
            <p:spPr bwMode="auto">
              <a:xfrm>
                <a:off x="9436931" y="5266482"/>
                <a:ext cx="2617532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57200" eaLnBrk="0" hangingPunct="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1pPr>
                <a:lvl2pPr marL="639763" indent="-273050" defTabSz="457200" eaLnBrk="0" hangingPunct="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2pPr>
                <a:lvl3pPr indent="-228600" defTabSz="457200" eaLnBrk="0" hangingPunct="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3pPr>
                <a:lvl4pPr indent="-228600" defTabSz="457200" eaLnBrk="0" hangingPunct="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4pPr>
                <a:lvl5pPr indent="-228600" defTabSz="457200" eaLnBrk="0" hangingPunct="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5pPr>
                <a:lvl6pPr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6pPr>
                <a:lvl7pPr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7pPr>
                <a:lvl8pPr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8pPr>
                <a:lvl9pPr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1 an post-intervention, pour tous les groupes</a:t>
                </a:r>
              </a:p>
            </p:txBody>
          </p:sp>
          <p:sp>
            <p:nvSpPr>
              <p:cNvPr id="24" name="ZoneTexte 54"/>
              <p:cNvSpPr txBox="1">
                <a:spLocks noChangeArrowheads="1"/>
              </p:cNvSpPr>
              <p:nvPr/>
            </p:nvSpPr>
            <p:spPr bwMode="auto">
              <a:xfrm>
                <a:off x="9991724" y="1282643"/>
                <a:ext cx="10969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1pPr>
                <a:lvl2pPr marL="639763" indent="-273050" defTabSz="457200" eaLnBrk="0" hangingPunct="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2pPr>
                <a:lvl3pPr indent="-228600" defTabSz="457200" eaLnBrk="0" hangingPunct="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3pPr>
                <a:lvl4pPr indent="-228600" defTabSz="457200" eaLnBrk="0" hangingPunct="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4pPr>
                <a:lvl5pPr indent="-228600" defTabSz="457200" eaLnBrk="0" hangingPunct="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5pPr>
                <a:lvl6pPr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6pPr>
                <a:lvl7pPr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7pPr>
                <a:lvl8pPr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8pPr>
                <a:lvl9pPr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T4</a:t>
                </a:r>
                <a:endParaRPr lang="fr-FR" altLang="fr-FR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5391887" y="1586639"/>
              <a:ext cx="639407" cy="35433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defRPr/>
              </a:pPr>
              <a:r>
                <a:rPr lang="fr-FR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92571" y="1586639"/>
              <a:ext cx="639407" cy="35433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defRPr/>
              </a:pPr>
              <a:r>
                <a:rPr lang="fr-FR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466489" y="1586639"/>
              <a:ext cx="639407" cy="35433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defRPr/>
              </a:pPr>
              <a:r>
                <a:rPr lang="fr-FR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</a:p>
          </p:txBody>
        </p:sp>
      </p:grpSp>
      <p:pic>
        <p:nvPicPr>
          <p:cNvPr id="54" name="Picture 2" descr="Résultat de recherche d'images pour &quot;counsleing group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16" y="1667618"/>
            <a:ext cx="1678971" cy="1404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Résultat de recherche d'images pour &quot;counsleing group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16" y="3883123"/>
            <a:ext cx="1678971" cy="1404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4A24A3A0-C27E-4734-B7E7-616FAC789442}"/>
              </a:ext>
            </a:extLst>
          </p:cNvPr>
          <p:cNvSpPr txBox="1"/>
          <p:nvPr/>
        </p:nvSpPr>
        <p:spPr>
          <a:xfrm>
            <a:off x="2651726" y="6498939"/>
            <a:ext cx="688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Grégoire et al., 2018 ; Grégoire et al. 2020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09114AC-62CA-4F88-BBB2-E5F01A3405C3}"/>
              </a:ext>
            </a:extLst>
          </p:cNvPr>
          <p:cNvSpPr txBox="1"/>
          <p:nvPr/>
        </p:nvSpPr>
        <p:spPr>
          <a:xfrm>
            <a:off x="-2" y="199470"/>
            <a:ext cx="162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Contexte théorique</a:t>
            </a:r>
          </a:p>
        </p:txBody>
      </p:sp>
      <p:sp>
        <p:nvSpPr>
          <p:cNvPr id="58" name="Rectangle à coins arrondis 20">
            <a:extLst>
              <a:ext uri="{FF2B5EF4-FFF2-40B4-BE49-F238E27FC236}">
                <a16:creationId xmlns:a16="http://schemas.microsoft.com/office/drawing/2014/main" id="{667C675A-0960-4E4A-BD56-21D7A4E2CEC4}"/>
              </a:ext>
            </a:extLst>
          </p:cNvPr>
          <p:cNvSpPr/>
          <p:nvPr/>
        </p:nvSpPr>
        <p:spPr>
          <a:xfrm>
            <a:off x="1603150" y="179993"/>
            <a:ext cx="1620000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Méthode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F627385-4E49-4655-9959-347F510DAEBF}"/>
              </a:ext>
            </a:extLst>
          </p:cNvPr>
          <p:cNvSpPr txBox="1"/>
          <p:nvPr/>
        </p:nvSpPr>
        <p:spPr>
          <a:xfrm>
            <a:off x="3240581" y="199470"/>
            <a:ext cx="2187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Résultats | Discussion</a:t>
            </a:r>
          </a:p>
        </p:txBody>
      </p:sp>
    </p:spTree>
    <p:extLst>
      <p:ext uri="{BB962C8B-B14F-4D97-AF65-F5344CB8AC3E}">
        <p14:creationId xmlns:p14="http://schemas.microsoft.com/office/powerpoint/2010/main" val="369481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27" name="Rectangle 26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14</a:t>
            </a:fld>
            <a:endParaRPr lang="fr-BE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4A24A3A0-C27E-4734-B7E7-616FAC789442}"/>
              </a:ext>
            </a:extLst>
          </p:cNvPr>
          <p:cNvSpPr txBox="1"/>
          <p:nvPr/>
        </p:nvSpPr>
        <p:spPr>
          <a:xfrm>
            <a:off x="2651726" y="6498939"/>
            <a:ext cx="688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Grégoire et al., 2018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09114AC-62CA-4F88-BBB2-E5F01A3405C3}"/>
              </a:ext>
            </a:extLst>
          </p:cNvPr>
          <p:cNvSpPr txBox="1"/>
          <p:nvPr/>
        </p:nvSpPr>
        <p:spPr>
          <a:xfrm>
            <a:off x="-2" y="199470"/>
            <a:ext cx="162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Contexte théorique</a:t>
            </a:r>
          </a:p>
        </p:txBody>
      </p:sp>
      <p:sp>
        <p:nvSpPr>
          <p:cNvPr id="58" name="Rectangle à coins arrondis 20">
            <a:extLst>
              <a:ext uri="{FF2B5EF4-FFF2-40B4-BE49-F238E27FC236}">
                <a16:creationId xmlns:a16="http://schemas.microsoft.com/office/drawing/2014/main" id="{667C675A-0960-4E4A-BD56-21D7A4E2CEC4}"/>
              </a:ext>
            </a:extLst>
          </p:cNvPr>
          <p:cNvSpPr/>
          <p:nvPr/>
        </p:nvSpPr>
        <p:spPr>
          <a:xfrm>
            <a:off x="1603150" y="179993"/>
            <a:ext cx="1620000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Méthode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F627385-4E49-4655-9959-347F510DAEBF}"/>
              </a:ext>
            </a:extLst>
          </p:cNvPr>
          <p:cNvSpPr txBox="1"/>
          <p:nvPr/>
        </p:nvSpPr>
        <p:spPr>
          <a:xfrm>
            <a:off x="3240581" y="199470"/>
            <a:ext cx="2187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Résultats | Discussion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F8CDBF2-2CE3-4479-8BEB-0171C23CE6C6}"/>
              </a:ext>
            </a:extLst>
          </p:cNvPr>
          <p:cNvSpPr txBox="1"/>
          <p:nvPr/>
        </p:nvSpPr>
        <p:spPr>
          <a:xfrm>
            <a:off x="193868" y="3471397"/>
            <a:ext cx="6111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Mesures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2647B3B-72EC-4B45-B48E-7FF2BCB3C2FD}"/>
              </a:ext>
            </a:extLst>
          </p:cNvPr>
          <p:cNvSpPr txBox="1"/>
          <p:nvPr/>
        </p:nvSpPr>
        <p:spPr>
          <a:xfrm>
            <a:off x="107755" y="3989454"/>
            <a:ext cx="1144858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400" dirty="0"/>
              <a:t>Données sociodémographiques et médicales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400" dirty="0"/>
              <a:t>Fatigue </a:t>
            </a:r>
            <a:r>
              <a:rPr lang="fr-BE" dirty="0"/>
              <a:t>(</a:t>
            </a:r>
            <a:r>
              <a:rPr lang="fr-BE" dirty="0" err="1"/>
              <a:t>Multidimensional</a:t>
            </a:r>
            <a:r>
              <a:rPr lang="fr-BE" dirty="0"/>
              <a:t> Fatigue Inventory)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Sommeil</a:t>
            </a:r>
            <a:r>
              <a:rPr lang="en-US" sz="2400" dirty="0"/>
              <a:t> </a:t>
            </a:r>
            <a:r>
              <a:rPr lang="en-US" dirty="0"/>
              <a:t>(Insomnia Severity Index)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Détresse</a:t>
            </a:r>
            <a:r>
              <a:rPr lang="en-US" sz="2400" dirty="0"/>
              <a:t> </a:t>
            </a:r>
            <a:r>
              <a:rPr lang="en-US" sz="2400" dirty="0" err="1"/>
              <a:t>émotionnelle</a:t>
            </a:r>
            <a:r>
              <a:rPr lang="en-US" sz="2400" dirty="0"/>
              <a:t> </a:t>
            </a:r>
            <a:r>
              <a:rPr lang="en-US" sz="1600" dirty="0"/>
              <a:t>(Hospital Anxiety and Depression Scale)</a:t>
            </a:r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AB2DEFA2-8769-4BD1-9B1A-524B4BF0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212">
            <a:off x="8726742" y="3341987"/>
            <a:ext cx="2660981" cy="26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D0BCDDB4-3C10-42C2-95BD-299395E4E73B}"/>
              </a:ext>
            </a:extLst>
          </p:cNvPr>
          <p:cNvSpPr txBox="1"/>
          <p:nvPr/>
        </p:nvSpPr>
        <p:spPr>
          <a:xfrm>
            <a:off x="193868" y="637193"/>
            <a:ext cx="6111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Screening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045ED23-F21A-428F-A1C6-2879F5F1563E}"/>
              </a:ext>
            </a:extLst>
          </p:cNvPr>
          <p:cNvSpPr txBox="1"/>
          <p:nvPr/>
        </p:nvSpPr>
        <p:spPr>
          <a:xfrm>
            <a:off x="107754" y="1097794"/>
            <a:ext cx="1144858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400" dirty="0"/>
              <a:t>Diagnostic de cancer, traitements actifs terminés depuis un an max.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400" dirty="0"/>
              <a:t>Pas de métastases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400" dirty="0"/>
              <a:t>≥ 4/10 à un de ces symptômes : fatigue mentale, fatigue physique, anxiété, dépression, ruminations, peur de la récidive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1788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9" name="Rectangle 8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15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ZoneTexte 1"/>
          <p:cNvSpPr txBox="1"/>
          <p:nvPr/>
        </p:nvSpPr>
        <p:spPr>
          <a:xfrm>
            <a:off x="266364" y="1051299"/>
            <a:ext cx="10662653" cy="63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BE" sz="2800" dirty="0">
                <a:solidFill>
                  <a:schemeClr val="accent1"/>
                </a:solidFill>
              </a:rPr>
              <a:t>Description de l’échantillon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7883" y="641760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BE" sz="1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wom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92" y="3013098"/>
            <a:ext cx="813573" cy="81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327458" y="314236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95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438874" y="2855401"/>
            <a:ext cx="639170" cy="2710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423584" y="3734108"/>
            <a:ext cx="639170" cy="2034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157478" y="2527070"/>
            <a:ext cx="279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N groupe expérimental = 48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106432" y="3767874"/>
            <a:ext cx="234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N groupe contrôle = 47</a:t>
            </a:r>
          </a:p>
        </p:txBody>
      </p:sp>
      <p:sp>
        <p:nvSpPr>
          <p:cNvPr id="22" name="Ellipse 21"/>
          <p:cNvSpPr/>
          <p:nvPr/>
        </p:nvSpPr>
        <p:spPr>
          <a:xfrm>
            <a:off x="6165851" y="2127869"/>
            <a:ext cx="1080000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chemeClr val="accent5"/>
                </a:solidFill>
              </a:rPr>
              <a:t>51,7 ans</a:t>
            </a:r>
          </a:p>
        </p:txBody>
      </p:sp>
      <p:sp>
        <p:nvSpPr>
          <p:cNvPr id="27" name="Ellipse 26"/>
          <p:cNvSpPr/>
          <p:nvPr/>
        </p:nvSpPr>
        <p:spPr>
          <a:xfrm>
            <a:off x="7396195" y="2127869"/>
            <a:ext cx="1080000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 dirty="0">
              <a:solidFill>
                <a:schemeClr val="accent5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8626539" y="2113230"/>
            <a:ext cx="1080000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chemeClr val="accent5"/>
                </a:solidFill>
              </a:rPr>
              <a:t>79%</a:t>
            </a:r>
          </a:p>
          <a:p>
            <a:pPr algn="ctr"/>
            <a:endParaRPr lang="fr-BE" sz="2000" dirty="0">
              <a:solidFill>
                <a:schemeClr val="accent5"/>
              </a:solidFill>
            </a:endParaRPr>
          </a:p>
          <a:p>
            <a:pPr algn="ctr"/>
            <a:endParaRPr lang="fr-BE" sz="2000" dirty="0">
              <a:solidFill>
                <a:schemeClr val="accent5"/>
              </a:solidFill>
            </a:endParaRPr>
          </a:p>
        </p:txBody>
      </p:sp>
      <p:pic>
        <p:nvPicPr>
          <p:cNvPr id="29" name="Picture 2" descr="https://static.thenounproject.com/png/2736682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739" y="2519476"/>
            <a:ext cx="639534" cy="63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CFC06C65-A8BA-42D1-B1FB-9DB68E192AAC}"/>
              </a:ext>
            </a:extLst>
          </p:cNvPr>
          <p:cNvSpPr txBox="1"/>
          <p:nvPr/>
        </p:nvSpPr>
        <p:spPr>
          <a:xfrm>
            <a:off x="2651726" y="6498939"/>
            <a:ext cx="688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Grégoire et al. 2020 ; Grégoire et al., (in </a:t>
            </a:r>
            <a:r>
              <a:rPr lang="fr-BE" sz="1200" dirty="0" err="1">
                <a:solidFill>
                  <a:schemeClr val="bg1"/>
                </a:solidFill>
              </a:rPr>
              <a:t>press</a:t>
            </a:r>
            <a:r>
              <a:rPr lang="fr-BE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BCD28-6DF5-4A95-8903-8D0890E00710}"/>
              </a:ext>
            </a:extLst>
          </p:cNvPr>
          <p:cNvSpPr/>
          <p:nvPr/>
        </p:nvSpPr>
        <p:spPr>
          <a:xfrm>
            <a:off x="7474022" y="2127869"/>
            <a:ext cx="924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dirty="0">
                <a:solidFill>
                  <a:schemeClr val="accent5"/>
                </a:solidFill>
              </a:rPr>
              <a:t>9,9 </a:t>
            </a:r>
            <a:r>
              <a:rPr lang="fr-BE" sz="1400" dirty="0">
                <a:solidFill>
                  <a:schemeClr val="accent5"/>
                </a:solidFill>
              </a:rPr>
              <a:t>mois post diagnostic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902AFDC-551D-4C19-8E22-61A8795E35D6}"/>
              </a:ext>
            </a:extLst>
          </p:cNvPr>
          <p:cNvSpPr/>
          <p:nvPr/>
        </p:nvSpPr>
        <p:spPr>
          <a:xfrm>
            <a:off x="6165851" y="3610509"/>
            <a:ext cx="1080000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chemeClr val="accent5"/>
                </a:solidFill>
              </a:rPr>
              <a:t>56,1 ans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573C4BB-0882-4790-8FC1-DC0F7EEE97A0}"/>
              </a:ext>
            </a:extLst>
          </p:cNvPr>
          <p:cNvSpPr/>
          <p:nvPr/>
        </p:nvSpPr>
        <p:spPr>
          <a:xfrm>
            <a:off x="7396195" y="3610509"/>
            <a:ext cx="1080000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 dirty="0">
              <a:solidFill>
                <a:schemeClr val="accent5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9ED8E83D-0EC4-4377-889B-CFD3E0614FBA}"/>
              </a:ext>
            </a:extLst>
          </p:cNvPr>
          <p:cNvSpPr/>
          <p:nvPr/>
        </p:nvSpPr>
        <p:spPr>
          <a:xfrm>
            <a:off x="8626539" y="3595870"/>
            <a:ext cx="1080000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chemeClr val="accent5"/>
                </a:solidFill>
              </a:rPr>
              <a:t>79%</a:t>
            </a:r>
          </a:p>
          <a:p>
            <a:pPr algn="ctr"/>
            <a:endParaRPr lang="fr-BE" sz="2000" dirty="0">
              <a:solidFill>
                <a:schemeClr val="accent5"/>
              </a:solidFill>
            </a:endParaRPr>
          </a:p>
          <a:p>
            <a:pPr algn="ctr"/>
            <a:endParaRPr lang="fr-BE" sz="2000" dirty="0">
              <a:solidFill>
                <a:schemeClr val="accent5"/>
              </a:solidFill>
            </a:endParaRPr>
          </a:p>
        </p:txBody>
      </p:sp>
      <p:pic>
        <p:nvPicPr>
          <p:cNvPr id="38" name="Picture 2" descr="https://static.thenounproject.com/png/2736682-200.png">
            <a:extLst>
              <a:ext uri="{FF2B5EF4-FFF2-40B4-BE49-F238E27FC236}">
                <a16:creationId xmlns:a16="http://schemas.microsoft.com/office/drawing/2014/main" id="{F58235B8-63C5-40B0-8244-1A6BC21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739" y="4002116"/>
            <a:ext cx="639534" cy="63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FE22BAD-CA2D-4F95-BF6C-E2A2887EEE15}"/>
              </a:ext>
            </a:extLst>
          </p:cNvPr>
          <p:cNvSpPr/>
          <p:nvPr/>
        </p:nvSpPr>
        <p:spPr>
          <a:xfrm>
            <a:off x="7474022" y="3610509"/>
            <a:ext cx="924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dirty="0">
                <a:solidFill>
                  <a:schemeClr val="accent5"/>
                </a:solidFill>
              </a:rPr>
              <a:t>11,4 </a:t>
            </a:r>
            <a:r>
              <a:rPr lang="fr-BE" sz="1400" dirty="0">
                <a:solidFill>
                  <a:schemeClr val="accent5"/>
                </a:solidFill>
              </a:rPr>
              <a:t>mois post diagnostic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502EE5A-8B51-4C82-8949-82B1F8E9EF81}"/>
              </a:ext>
            </a:extLst>
          </p:cNvPr>
          <p:cNvSpPr txBox="1"/>
          <p:nvPr/>
        </p:nvSpPr>
        <p:spPr>
          <a:xfrm>
            <a:off x="-2" y="199470"/>
            <a:ext cx="2432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Contexte théorique | Méthode</a:t>
            </a:r>
          </a:p>
        </p:txBody>
      </p:sp>
      <p:sp>
        <p:nvSpPr>
          <p:cNvPr id="33" name="Rectangle à coins arrondis 20">
            <a:extLst>
              <a:ext uri="{FF2B5EF4-FFF2-40B4-BE49-F238E27FC236}">
                <a16:creationId xmlns:a16="http://schemas.microsoft.com/office/drawing/2014/main" id="{4DC941B7-21FB-4213-855B-CD34BE7F8B70}"/>
              </a:ext>
            </a:extLst>
          </p:cNvPr>
          <p:cNvSpPr/>
          <p:nvPr/>
        </p:nvSpPr>
        <p:spPr>
          <a:xfrm>
            <a:off x="2366723" y="179993"/>
            <a:ext cx="1620000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Résultats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44AB9A5-D47E-477F-8636-3EDC8D9EC976}"/>
              </a:ext>
            </a:extLst>
          </p:cNvPr>
          <p:cNvSpPr txBox="1"/>
          <p:nvPr/>
        </p:nvSpPr>
        <p:spPr>
          <a:xfrm>
            <a:off x="3967479" y="199470"/>
            <a:ext cx="1000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81613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9" name="Rectangle 8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16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1557883" y="641760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982200" y="1733215"/>
            <a:ext cx="2323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  <a:sym typeface="Wingdings 3" panose="05040102010807070707" pitchFamily="18" charset="2"/>
              </a:rPr>
              <a:t> </a:t>
            </a:r>
            <a:r>
              <a:rPr lang="fr-BE" sz="2000" b="1" dirty="0">
                <a:solidFill>
                  <a:schemeClr val="accent2"/>
                </a:solidFill>
              </a:rPr>
              <a:t>Activité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= .006 ; d = 0,60)</a:t>
            </a:r>
          </a:p>
          <a:p>
            <a:pPr marL="0" lvl="1" algn="ctr"/>
            <a:r>
              <a:rPr lang="fr-BE" sz="1400" dirty="0">
                <a:solidFill>
                  <a:srgbClr val="FF6600"/>
                </a:solidFill>
              </a:rPr>
              <a:t>(</a:t>
            </a:r>
            <a:r>
              <a:rPr lang="fr-BE" sz="1400" i="1" dirty="0">
                <a:solidFill>
                  <a:srgbClr val="FF6600"/>
                </a:solidFill>
              </a:rPr>
              <a:t>p</a:t>
            </a:r>
            <a:r>
              <a:rPr lang="fr-BE" sz="1400" dirty="0">
                <a:solidFill>
                  <a:srgbClr val="FF6600"/>
                </a:solidFill>
              </a:rPr>
              <a:t> = .289 ; d = 0,45)</a:t>
            </a:r>
          </a:p>
        </p:txBody>
      </p:sp>
      <p:pic>
        <p:nvPicPr>
          <p:cNvPr id="20" name="Picture 4" descr="https://static.thenounproject.com/png/347326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8" y="133982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static.thenounproject.com/png/2406138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6" y="460083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50248" y="4819580"/>
            <a:ext cx="19554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  <a:sym typeface="Wingdings 3" panose="05040102010807070707" pitchFamily="18" charset="2"/>
              </a:rPr>
              <a:t>  </a:t>
            </a:r>
            <a:r>
              <a:rPr lang="fr-BE" sz="2000" b="1" dirty="0">
                <a:solidFill>
                  <a:schemeClr val="accent2"/>
                </a:solidFill>
              </a:rPr>
              <a:t>Difficultés de sommeil</a:t>
            </a:r>
            <a:r>
              <a:rPr lang="fr-BE" b="1" dirty="0">
                <a:solidFill>
                  <a:schemeClr val="accent2"/>
                </a:solidFill>
              </a:rPr>
              <a:t> 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&lt; .001 ; d = 0,58)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= .002 ; d = 0,51)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2219" y="3327479"/>
            <a:ext cx="2408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  <a:sym typeface="Wingdings 3" panose="05040102010807070707" pitchFamily="18" charset="2"/>
              </a:rPr>
              <a:t> </a:t>
            </a:r>
            <a:r>
              <a:rPr lang="fr-BE" sz="2000" b="1" dirty="0">
                <a:solidFill>
                  <a:schemeClr val="accent2"/>
                </a:solidFill>
              </a:rPr>
              <a:t>Anxiété</a:t>
            </a:r>
            <a:r>
              <a:rPr lang="fr-BE" dirty="0">
                <a:solidFill>
                  <a:schemeClr val="accent2"/>
                </a:solidFill>
              </a:rPr>
              <a:t> 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&lt; .001 ; d = 0,67)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&lt; .001 ; d = 0,70)</a:t>
            </a:r>
          </a:p>
        </p:txBody>
      </p:sp>
      <p:pic>
        <p:nvPicPr>
          <p:cNvPr id="1028" name="Picture 4" descr="https://static.thenounproject.com/png/540761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6" y="299139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43B06C4-8108-45AA-B732-D1853E9953E6}"/>
              </a:ext>
            </a:extLst>
          </p:cNvPr>
          <p:cNvSpPr txBox="1"/>
          <p:nvPr/>
        </p:nvSpPr>
        <p:spPr>
          <a:xfrm>
            <a:off x="2651726" y="6498939"/>
            <a:ext cx="688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Grégoire et al. (in </a:t>
            </a:r>
            <a:r>
              <a:rPr lang="fr-BE" sz="1200" dirty="0" err="1">
                <a:solidFill>
                  <a:schemeClr val="bg1"/>
                </a:solidFill>
              </a:rPr>
              <a:t>press</a:t>
            </a:r>
            <a:r>
              <a:rPr lang="fr-BE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9D8BB3E-B5E9-48AB-926B-70FF5498AF73}"/>
              </a:ext>
            </a:extLst>
          </p:cNvPr>
          <p:cNvSpPr txBox="1"/>
          <p:nvPr/>
        </p:nvSpPr>
        <p:spPr>
          <a:xfrm>
            <a:off x="1578702" y="1753955"/>
            <a:ext cx="22416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  <a:sym typeface="Wingdings 3" panose="05040102010807070707" pitchFamily="18" charset="2"/>
              </a:rPr>
              <a:t> </a:t>
            </a:r>
            <a:r>
              <a:rPr lang="fr-BE" sz="2000" b="1" dirty="0">
                <a:solidFill>
                  <a:schemeClr val="accent2"/>
                </a:solidFill>
              </a:rPr>
              <a:t>Fatigue générale 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&lt; .001 ; d = 0,67)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&lt; .001 ; d = 0,59)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0CD9CEA-4BAA-45A2-93E1-4CD91EB0ADDE}"/>
              </a:ext>
            </a:extLst>
          </p:cNvPr>
          <p:cNvSpPr txBox="1"/>
          <p:nvPr/>
        </p:nvSpPr>
        <p:spPr>
          <a:xfrm>
            <a:off x="3906408" y="1737599"/>
            <a:ext cx="21775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  <a:sym typeface="Wingdings 3" panose="05040102010807070707" pitchFamily="18" charset="2"/>
              </a:rPr>
              <a:t> </a:t>
            </a:r>
            <a:r>
              <a:rPr lang="fr-BE" sz="2000" b="1" dirty="0">
                <a:solidFill>
                  <a:schemeClr val="accent2"/>
                </a:solidFill>
              </a:rPr>
              <a:t>Fatigue physique </a:t>
            </a:r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&lt; .001 ; d = 0,60)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&lt; .001 ; d = 0,61)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16B3947-980A-4A01-AB44-CA3F2CA0819E}"/>
              </a:ext>
            </a:extLst>
          </p:cNvPr>
          <p:cNvSpPr txBox="1"/>
          <p:nvPr/>
        </p:nvSpPr>
        <p:spPr>
          <a:xfrm>
            <a:off x="6059861" y="1738168"/>
            <a:ext cx="24771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  <a:sym typeface="Wingdings 3" panose="05040102010807070707" pitchFamily="18" charset="2"/>
              </a:rPr>
              <a:t> </a:t>
            </a:r>
            <a:r>
              <a:rPr lang="fr-BE" sz="2000" b="1" dirty="0">
                <a:solidFill>
                  <a:schemeClr val="accent2"/>
                </a:solidFill>
              </a:rPr>
              <a:t>Fatigue mentale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&lt; .001 ; d = 0,65)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= .002 ; d = 0,51)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FC5AD24-8442-451D-B868-820B0E052BF3}"/>
              </a:ext>
            </a:extLst>
          </p:cNvPr>
          <p:cNvSpPr txBox="1"/>
          <p:nvPr/>
        </p:nvSpPr>
        <p:spPr>
          <a:xfrm>
            <a:off x="8323486" y="1733216"/>
            <a:ext cx="20622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  <a:sym typeface="Wingdings 3" panose="05040102010807070707" pitchFamily="18" charset="2"/>
              </a:rPr>
              <a:t> </a:t>
            </a:r>
            <a:r>
              <a:rPr lang="fr-BE" sz="2000" b="1" dirty="0">
                <a:solidFill>
                  <a:schemeClr val="accent2"/>
                </a:solidFill>
              </a:rPr>
              <a:t>Motivation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&lt; .001 ; d = 0,54)</a:t>
            </a:r>
          </a:p>
          <a:p>
            <a:pPr marL="0" lvl="1" algn="ctr"/>
            <a:r>
              <a:rPr lang="fr-BE" sz="1400" dirty="0">
                <a:solidFill>
                  <a:srgbClr val="FF6600"/>
                </a:solidFill>
              </a:rPr>
              <a:t>(</a:t>
            </a:r>
            <a:r>
              <a:rPr lang="fr-BE" sz="1400" i="1" dirty="0">
                <a:solidFill>
                  <a:srgbClr val="FF6600"/>
                </a:solidFill>
              </a:rPr>
              <a:t>p</a:t>
            </a:r>
            <a:r>
              <a:rPr lang="fr-BE" sz="1400" dirty="0">
                <a:solidFill>
                  <a:srgbClr val="FF6600"/>
                </a:solidFill>
              </a:rPr>
              <a:t> = .265 ; d = 0,45)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496E551-87B5-4ED5-8634-950C28AD30C9}"/>
              </a:ext>
            </a:extLst>
          </p:cNvPr>
          <p:cNvSpPr txBox="1"/>
          <p:nvPr/>
        </p:nvSpPr>
        <p:spPr>
          <a:xfrm>
            <a:off x="3906408" y="3327479"/>
            <a:ext cx="16143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  <a:sym typeface="Wingdings 3" panose="05040102010807070707" pitchFamily="18" charset="2"/>
              </a:rPr>
              <a:t> </a:t>
            </a:r>
            <a:r>
              <a:rPr lang="fr-BE" sz="2000" b="1" dirty="0">
                <a:solidFill>
                  <a:schemeClr val="accent2"/>
                </a:solidFill>
              </a:rPr>
              <a:t>Dépression</a:t>
            </a:r>
            <a:r>
              <a:rPr lang="fr-BE" sz="1400" b="1" dirty="0">
                <a:solidFill>
                  <a:schemeClr val="accent2"/>
                </a:solidFill>
              </a:rPr>
              <a:t> 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&lt; .001 ; d = 0,71)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&lt; .001 ; d = 0,52)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44FB2AE-440C-4BFB-AF36-CB901FBA32D9}"/>
              </a:ext>
            </a:extLst>
          </p:cNvPr>
          <p:cNvSpPr txBox="1"/>
          <p:nvPr/>
        </p:nvSpPr>
        <p:spPr>
          <a:xfrm>
            <a:off x="210248" y="635352"/>
            <a:ext cx="3160338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cap="small" dirty="0">
                <a:solidFill>
                  <a:schemeClr val="accent5"/>
                </a:solidFill>
              </a:rPr>
              <a:t>Groupe expérimental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C1AF189-B68D-442B-80EE-4420AAE655E1}"/>
              </a:ext>
            </a:extLst>
          </p:cNvPr>
          <p:cNvSpPr txBox="1"/>
          <p:nvPr/>
        </p:nvSpPr>
        <p:spPr>
          <a:xfrm>
            <a:off x="-2" y="199470"/>
            <a:ext cx="2432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Contexte théorique | Méthode</a:t>
            </a:r>
          </a:p>
        </p:txBody>
      </p:sp>
      <p:sp>
        <p:nvSpPr>
          <p:cNvPr id="33" name="Rectangle à coins arrondis 20">
            <a:extLst>
              <a:ext uri="{FF2B5EF4-FFF2-40B4-BE49-F238E27FC236}">
                <a16:creationId xmlns:a16="http://schemas.microsoft.com/office/drawing/2014/main" id="{F65B6C02-F8C7-4F41-A3D3-E61EE789FD2B}"/>
              </a:ext>
            </a:extLst>
          </p:cNvPr>
          <p:cNvSpPr/>
          <p:nvPr/>
        </p:nvSpPr>
        <p:spPr>
          <a:xfrm>
            <a:off x="2366723" y="179993"/>
            <a:ext cx="1620000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Résultats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38504B5-5145-4B74-BA63-D0DD8E9CE2B0}"/>
              </a:ext>
            </a:extLst>
          </p:cNvPr>
          <p:cNvSpPr txBox="1"/>
          <p:nvPr/>
        </p:nvSpPr>
        <p:spPr>
          <a:xfrm>
            <a:off x="3967479" y="199470"/>
            <a:ext cx="1000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5327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9" name="Rectangle 8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17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1557883" y="641760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982200" y="1733215"/>
            <a:ext cx="23234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</a:rPr>
              <a:t>Activité</a:t>
            </a:r>
          </a:p>
          <a:p>
            <a:pPr marL="0" lvl="1" algn="ctr"/>
            <a:r>
              <a:rPr lang="fr-BE" sz="1400" dirty="0">
                <a:solidFill>
                  <a:srgbClr val="FF6600"/>
                </a:solidFill>
              </a:rPr>
              <a:t>(</a:t>
            </a:r>
            <a:r>
              <a:rPr lang="fr-BE" sz="1400" i="1" dirty="0">
                <a:solidFill>
                  <a:srgbClr val="FF6600"/>
                </a:solidFill>
              </a:rPr>
              <a:t>p</a:t>
            </a:r>
            <a:r>
              <a:rPr lang="fr-BE" sz="1400" dirty="0">
                <a:solidFill>
                  <a:srgbClr val="FF6600"/>
                </a:solidFill>
              </a:rPr>
              <a:t> = .172 ; d = 0,33)</a:t>
            </a:r>
          </a:p>
        </p:txBody>
      </p:sp>
      <p:pic>
        <p:nvPicPr>
          <p:cNvPr id="20" name="Picture 4" descr="https://static.thenounproject.com/png/347326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8" y="133982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static.thenounproject.com/png/2406138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6" y="460083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4021" y="5042936"/>
            <a:ext cx="1955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  <a:sym typeface="Wingdings 3" panose="05040102010807070707" pitchFamily="18" charset="2"/>
              </a:rPr>
              <a:t>  </a:t>
            </a:r>
            <a:r>
              <a:rPr lang="fr-BE" sz="2000" b="1" dirty="0">
                <a:solidFill>
                  <a:schemeClr val="accent2"/>
                </a:solidFill>
              </a:rPr>
              <a:t>Difficultés de sommeil</a:t>
            </a:r>
            <a:r>
              <a:rPr lang="fr-BE" b="1" dirty="0">
                <a:solidFill>
                  <a:schemeClr val="accent2"/>
                </a:solidFill>
              </a:rPr>
              <a:t> 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&lt; .001 ; d = 0,65)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2219" y="3327479"/>
            <a:ext cx="24081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  <a:sym typeface="Wingdings 3" panose="05040102010807070707" pitchFamily="18" charset="2"/>
              </a:rPr>
              <a:t> </a:t>
            </a:r>
            <a:r>
              <a:rPr lang="fr-BE" sz="2000" b="1" dirty="0">
                <a:solidFill>
                  <a:schemeClr val="accent2"/>
                </a:solidFill>
              </a:rPr>
              <a:t>Anxiété</a:t>
            </a:r>
            <a:r>
              <a:rPr lang="fr-BE" dirty="0">
                <a:solidFill>
                  <a:schemeClr val="accent2"/>
                </a:solidFill>
              </a:rPr>
              <a:t> 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&lt; .001 ; d = 0,65)</a:t>
            </a:r>
          </a:p>
        </p:txBody>
      </p:sp>
      <p:pic>
        <p:nvPicPr>
          <p:cNvPr id="1028" name="Picture 4" descr="https://static.thenounproject.com/png/540761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6" y="299139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43B06C4-8108-45AA-B732-D1853E9953E6}"/>
              </a:ext>
            </a:extLst>
          </p:cNvPr>
          <p:cNvSpPr txBox="1"/>
          <p:nvPr/>
        </p:nvSpPr>
        <p:spPr>
          <a:xfrm>
            <a:off x="2651726" y="6498939"/>
            <a:ext cx="688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Grégoire et al. (in </a:t>
            </a:r>
            <a:r>
              <a:rPr lang="fr-BE" sz="1200" dirty="0" err="1">
                <a:solidFill>
                  <a:schemeClr val="bg1"/>
                </a:solidFill>
              </a:rPr>
              <a:t>press</a:t>
            </a:r>
            <a:r>
              <a:rPr lang="fr-BE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9D8BB3E-B5E9-48AB-926B-70FF5498AF73}"/>
              </a:ext>
            </a:extLst>
          </p:cNvPr>
          <p:cNvSpPr txBox="1"/>
          <p:nvPr/>
        </p:nvSpPr>
        <p:spPr>
          <a:xfrm>
            <a:off x="1578702" y="1753955"/>
            <a:ext cx="224167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  <a:sym typeface="Wingdings 3" panose="05040102010807070707" pitchFamily="18" charset="2"/>
              </a:rPr>
              <a:t> </a:t>
            </a:r>
            <a:r>
              <a:rPr lang="fr-BE" sz="2000" b="1" dirty="0">
                <a:solidFill>
                  <a:schemeClr val="accent2"/>
                </a:solidFill>
              </a:rPr>
              <a:t>Fatigue générale 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&lt; .001 ; d = 0,56)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0CD9CEA-4BAA-45A2-93E1-4CD91EB0ADDE}"/>
              </a:ext>
            </a:extLst>
          </p:cNvPr>
          <p:cNvSpPr txBox="1"/>
          <p:nvPr/>
        </p:nvSpPr>
        <p:spPr>
          <a:xfrm>
            <a:off x="3906408" y="1737599"/>
            <a:ext cx="217759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  <a:sym typeface="Wingdings 3" panose="05040102010807070707" pitchFamily="18" charset="2"/>
              </a:rPr>
              <a:t> </a:t>
            </a:r>
            <a:r>
              <a:rPr lang="fr-BE" sz="2000" b="1" dirty="0">
                <a:solidFill>
                  <a:schemeClr val="accent2"/>
                </a:solidFill>
              </a:rPr>
              <a:t>Fatigue physique </a:t>
            </a:r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&lt; .001 ; d = 0,70)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16B3947-980A-4A01-AB44-CA3F2CA0819E}"/>
              </a:ext>
            </a:extLst>
          </p:cNvPr>
          <p:cNvSpPr txBox="1"/>
          <p:nvPr/>
        </p:nvSpPr>
        <p:spPr>
          <a:xfrm>
            <a:off x="6059861" y="1738168"/>
            <a:ext cx="247712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  <a:sym typeface="Wingdings 3" panose="05040102010807070707" pitchFamily="18" charset="2"/>
              </a:rPr>
              <a:t> </a:t>
            </a:r>
            <a:r>
              <a:rPr lang="fr-BE" sz="2000" b="1" dirty="0">
                <a:solidFill>
                  <a:schemeClr val="accent2"/>
                </a:solidFill>
              </a:rPr>
              <a:t>Fatigue mentale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= .012 ; d = 0,41)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FC5AD24-8442-451D-B868-820B0E052BF3}"/>
              </a:ext>
            </a:extLst>
          </p:cNvPr>
          <p:cNvSpPr txBox="1"/>
          <p:nvPr/>
        </p:nvSpPr>
        <p:spPr>
          <a:xfrm>
            <a:off x="8323486" y="1733216"/>
            <a:ext cx="206228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</a:rPr>
              <a:t>Motivation</a:t>
            </a:r>
          </a:p>
          <a:p>
            <a:pPr marL="0" lvl="1" algn="ctr"/>
            <a:r>
              <a:rPr lang="fr-BE" sz="1400" dirty="0">
                <a:solidFill>
                  <a:srgbClr val="FF6600"/>
                </a:solidFill>
              </a:rPr>
              <a:t>(</a:t>
            </a:r>
            <a:r>
              <a:rPr lang="fr-BE" sz="1400" i="1" dirty="0">
                <a:solidFill>
                  <a:srgbClr val="FF6600"/>
                </a:solidFill>
              </a:rPr>
              <a:t>p</a:t>
            </a:r>
            <a:r>
              <a:rPr lang="fr-BE" sz="1400" dirty="0">
                <a:solidFill>
                  <a:srgbClr val="FF6600"/>
                </a:solidFill>
              </a:rPr>
              <a:t> = .994 ; d = 0,10)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496E551-87B5-4ED5-8634-950C28AD30C9}"/>
              </a:ext>
            </a:extLst>
          </p:cNvPr>
          <p:cNvSpPr txBox="1"/>
          <p:nvPr/>
        </p:nvSpPr>
        <p:spPr>
          <a:xfrm>
            <a:off x="3906408" y="3327478"/>
            <a:ext cx="161434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BE" sz="2000" b="1" dirty="0">
                <a:solidFill>
                  <a:schemeClr val="accent2"/>
                </a:solidFill>
                <a:sym typeface="Wingdings 3" panose="05040102010807070707" pitchFamily="18" charset="2"/>
              </a:rPr>
              <a:t> </a:t>
            </a:r>
            <a:r>
              <a:rPr lang="fr-BE" sz="2000" b="1" dirty="0">
                <a:solidFill>
                  <a:schemeClr val="accent2"/>
                </a:solidFill>
              </a:rPr>
              <a:t>Dépression</a:t>
            </a:r>
            <a:r>
              <a:rPr lang="fr-BE" sz="1400" b="1" dirty="0">
                <a:solidFill>
                  <a:schemeClr val="accent2"/>
                </a:solidFill>
              </a:rPr>
              <a:t> </a:t>
            </a:r>
          </a:p>
          <a:p>
            <a:pPr marL="0" lvl="1" algn="ctr"/>
            <a:r>
              <a:rPr lang="fr-BE" sz="1400" dirty="0"/>
              <a:t>(</a:t>
            </a:r>
            <a:r>
              <a:rPr lang="fr-BE" sz="1400" i="1" dirty="0"/>
              <a:t>p</a:t>
            </a:r>
            <a:r>
              <a:rPr lang="fr-BE" sz="1400" dirty="0"/>
              <a:t> = .004 ; d = 0,52)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44FB2AE-440C-4BFB-AF36-CB901FBA32D9}"/>
              </a:ext>
            </a:extLst>
          </p:cNvPr>
          <p:cNvSpPr txBox="1"/>
          <p:nvPr/>
        </p:nvSpPr>
        <p:spPr>
          <a:xfrm>
            <a:off x="210247" y="635352"/>
            <a:ext cx="8161379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cap="small" dirty="0">
                <a:solidFill>
                  <a:schemeClr val="accent5"/>
                </a:solidFill>
              </a:rPr>
              <a:t>Groupe contrôle : </a:t>
            </a:r>
            <a:r>
              <a:rPr lang="fr-BE" sz="2000" dirty="0"/>
              <a:t>effets à long terme uniquement</a:t>
            </a:r>
            <a:endParaRPr lang="fr-BE" sz="28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00A822C-38D5-4C65-82C9-CE1ACCA33DCE}"/>
              </a:ext>
            </a:extLst>
          </p:cNvPr>
          <p:cNvSpPr txBox="1"/>
          <p:nvPr/>
        </p:nvSpPr>
        <p:spPr>
          <a:xfrm>
            <a:off x="-2" y="199470"/>
            <a:ext cx="2432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Contexte théorique | Méthode</a:t>
            </a:r>
          </a:p>
        </p:txBody>
      </p:sp>
      <p:sp>
        <p:nvSpPr>
          <p:cNvPr id="32" name="Rectangle à coins arrondis 20">
            <a:extLst>
              <a:ext uri="{FF2B5EF4-FFF2-40B4-BE49-F238E27FC236}">
                <a16:creationId xmlns:a16="http://schemas.microsoft.com/office/drawing/2014/main" id="{696FC07E-E1F4-4A7A-99DB-1D34D1429FF3}"/>
              </a:ext>
            </a:extLst>
          </p:cNvPr>
          <p:cNvSpPr/>
          <p:nvPr/>
        </p:nvSpPr>
        <p:spPr>
          <a:xfrm>
            <a:off x="2366723" y="179993"/>
            <a:ext cx="1620000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Résultats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888C210-F2E6-4B79-B785-3870F4800D38}"/>
              </a:ext>
            </a:extLst>
          </p:cNvPr>
          <p:cNvSpPr txBox="1"/>
          <p:nvPr/>
        </p:nvSpPr>
        <p:spPr>
          <a:xfrm>
            <a:off x="3967479" y="199470"/>
            <a:ext cx="1000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810317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9" name="Rectangle 8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18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1557883" y="641760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43B06C4-8108-45AA-B732-D1853E9953E6}"/>
              </a:ext>
            </a:extLst>
          </p:cNvPr>
          <p:cNvSpPr txBox="1"/>
          <p:nvPr/>
        </p:nvSpPr>
        <p:spPr>
          <a:xfrm>
            <a:off x="2651726" y="6498939"/>
            <a:ext cx="688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Grégoire et al. (in </a:t>
            </a:r>
            <a:r>
              <a:rPr lang="fr-BE" sz="1200" dirty="0" err="1">
                <a:solidFill>
                  <a:schemeClr val="bg1"/>
                </a:solidFill>
              </a:rPr>
              <a:t>press</a:t>
            </a:r>
            <a:r>
              <a:rPr lang="fr-BE" sz="1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BBCD269-AC41-4B0F-8ED9-7294BC22E53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5"/>
          <a:stretch/>
        </p:blipFill>
        <p:spPr bwMode="auto">
          <a:xfrm>
            <a:off x="752374" y="703777"/>
            <a:ext cx="8688764" cy="55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7A4AE83-670C-43B1-8D77-F7AAC6EACC34}"/>
              </a:ext>
            </a:extLst>
          </p:cNvPr>
          <p:cNvSpPr txBox="1"/>
          <p:nvPr/>
        </p:nvSpPr>
        <p:spPr>
          <a:xfrm>
            <a:off x="9972853" y="706717"/>
            <a:ext cx="173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>
                <a:solidFill>
                  <a:schemeClr val="accent1"/>
                </a:solidFill>
              </a:rPr>
              <a:t>Groupe expérimental</a:t>
            </a:r>
          </a:p>
          <a:p>
            <a:r>
              <a:rPr lang="fr-BE" sz="1400" dirty="0">
                <a:solidFill>
                  <a:srgbClr val="FF0000"/>
                </a:solidFill>
              </a:rPr>
              <a:t>Groupe contrôle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624C7D7-EC55-49EE-A5F1-42E19C58DAFB}"/>
              </a:ext>
            </a:extLst>
          </p:cNvPr>
          <p:cNvSpPr txBox="1"/>
          <p:nvPr/>
        </p:nvSpPr>
        <p:spPr>
          <a:xfrm>
            <a:off x="-2" y="199470"/>
            <a:ext cx="2432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Contexte théorique | Méthode</a:t>
            </a:r>
          </a:p>
        </p:txBody>
      </p:sp>
      <p:sp>
        <p:nvSpPr>
          <p:cNvPr id="33" name="Rectangle à coins arrondis 20">
            <a:extLst>
              <a:ext uri="{FF2B5EF4-FFF2-40B4-BE49-F238E27FC236}">
                <a16:creationId xmlns:a16="http://schemas.microsoft.com/office/drawing/2014/main" id="{FD953F08-0E34-4DB4-9379-E6A310866A4F}"/>
              </a:ext>
            </a:extLst>
          </p:cNvPr>
          <p:cNvSpPr/>
          <p:nvPr/>
        </p:nvSpPr>
        <p:spPr>
          <a:xfrm>
            <a:off x="2366723" y="179993"/>
            <a:ext cx="1620000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Résultats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160DCFF-78EE-4713-9732-C276BE76890D}"/>
              </a:ext>
            </a:extLst>
          </p:cNvPr>
          <p:cNvSpPr txBox="1"/>
          <p:nvPr/>
        </p:nvSpPr>
        <p:spPr>
          <a:xfrm>
            <a:off x="3967479" y="199470"/>
            <a:ext cx="1000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99432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9" name="Rectangle 8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19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1557883" y="641760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43B06C4-8108-45AA-B732-D1853E9953E6}"/>
              </a:ext>
            </a:extLst>
          </p:cNvPr>
          <p:cNvSpPr txBox="1"/>
          <p:nvPr/>
        </p:nvSpPr>
        <p:spPr>
          <a:xfrm>
            <a:off x="2651726" y="6498939"/>
            <a:ext cx="688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Grégoire et al. (in </a:t>
            </a:r>
            <a:r>
              <a:rPr lang="fr-BE" sz="1200" dirty="0" err="1">
                <a:solidFill>
                  <a:schemeClr val="bg1"/>
                </a:solidFill>
              </a:rPr>
              <a:t>press</a:t>
            </a:r>
            <a:r>
              <a:rPr lang="fr-BE" sz="1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EF3D75D-33FD-4553-9D9E-195119469E7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46" b="4591"/>
          <a:stretch/>
        </p:blipFill>
        <p:spPr bwMode="auto">
          <a:xfrm>
            <a:off x="752799" y="704983"/>
            <a:ext cx="8560884" cy="55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028522B-AA3C-4861-BE72-D9A8C4F91703}"/>
              </a:ext>
            </a:extLst>
          </p:cNvPr>
          <p:cNvSpPr txBox="1"/>
          <p:nvPr/>
        </p:nvSpPr>
        <p:spPr>
          <a:xfrm>
            <a:off x="9972853" y="706717"/>
            <a:ext cx="173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>
                <a:solidFill>
                  <a:schemeClr val="accent1"/>
                </a:solidFill>
              </a:rPr>
              <a:t>Groupe expérimental</a:t>
            </a:r>
          </a:p>
          <a:p>
            <a:r>
              <a:rPr lang="fr-BE" sz="1400" dirty="0">
                <a:solidFill>
                  <a:srgbClr val="FF0000"/>
                </a:solidFill>
              </a:rPr>
              <a:t>Groupe contrôle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2B980C-1D3A-41BA-AAE0-0584DFD9E16C}"/>
              </a:ext>
            </a:extLst>
          </p:cNvPr>
          <p:cNvSpPr txBox="1"/>
          <p:nvPr/>
        </p:nvSpPr>
        <p:spPr>
          <a:xfrm>
            <a:off x="-2" y="199470"/>
            <a:ext cx="2432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Contexte théorique | Méthode</a:t>
            </a:r>
          </a:p>
        </p:txBody>
      </p:sp>
      <p:sp>
        <p:nvSpPr>
          <p:cNvPr id="16" name="Rectangle à coins arrondis 20">
            <a:extLst>
              <a:ext uri="{FF2B5EF4-FFF2-40B4-BE49-F238E27FC236}">
                <a16:creationId xmlns:a16="http://schemas.microsoft.com/office/drawing/2014/main" id="{C7AEE469-2054-4C8F-8078-5A0411B752EB}"/>
              </a:ext>
            </a:extLst>
          </p:cNvPr>
          <p:cNvSpPr/>
          <p:nvPr/>
        </p:nvSpPr>
        <p:spPr>
          <a:xfrm>
            <a:off x="2366723" y="179993"/>
            <a:ext cx="1620000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Résultats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81ACD0-C9C6-4F44-89CD-2557C14BDFCA}"/>
              </a:ext>
            </a:extLst>
          </p:cNvPr>
          <p:cNvSpPr txBox="1"/>
          <p:nvPr/>
        </p:nvSpPr>
        <p:spPr>
          <a:xfrm>
            <a:off x="3967479" y="199470"/>
            <a:ext cx="1000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1741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27" name="Rectangle 26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2</a:t>
            </a:fld>
            <a:endParaRPr lang="fr-BE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100517" y="1886803"/>
            <a:ext cx="9863347" cy="3084394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400" b="1" dirty="0">
                <a:solidFill>
                  <a:schemeClr val="tx1"/>
                </a:solidFill>
              </a:rPr>
              <a:t>40%</a:t>
            </a:r>
            <a:r>
              <a:rPr lang="fr-BE" sz="2400" dirty="0">
                <a:solidFill>
                  <a:schemeClr val="tx1"/>
                </a:solidFill>
              </a:rPr>
              <a:t> de la population souffrira un jour du cancer</a:t>
            </a:r>
            <a:endParaRPr lang="fr-BE" sz="2400" b="1" dirty="0">
              <a:solidFill>
                <a:schemeClr val="tx1"/>
              </a:solidFill>
            </a:endParaRPr>
          </a:p>
          <a:p>
            <a:pPr marL="457200" indent="-457200" algn="ctr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400" b="1" dirty="0">
                <a:solidFill>
                  <a:schemeClr val="tx1"/>
                </a:solidFill>
              </a:rPr>
              <a:t>2018 :</a:t>
            </a:r>
            <a:r>
              <a:rPr lang="fr-BE" sz="2400" dirty="0">
                <a:solidFill>
                  <a:schemeClr val="tx1"/>
                </a:solidFill>
              </a:rPr>
              <a:t> &gt; 18 millions de nouveaux cancers ; </a:t>
            </a:r>
            <a:r>
              <a:rPr lang="fr-BE" sz="2400" b="1" dirty="0">
                <a:solidFill>
                  <a:schemeClr val="tx1"/>
                </a:solidFill>
              </a:rPr>
              <a:t>2030 :</a:t>
            </a:r>
            <a:r>
              <a:rPr lang="fr-BE" sz="2400" dirty="0">
                <a:solidFill>
                  <a:schemeClr val="tx1"/>
                </a:solidFill>
              </a:rPr>
              <a:t> &gt; 26 millions</a:t>
            </a:r>
          </a:p>
          <a:p>
            <a:pPr marL="457200" indent="-457200" algn="ctr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tx1"/>
                </a:solidFill>
              </a:rPr>
              <a:t>Les taux de survie au cancer augmentent </a:t>
            </a:r>
          </a:p>
          <a:p>
            <a:pPr marL="457200" indent="-457200" algn="ctr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tx1"/>
                </a:solidFill>
              </a:rPr>
              <a:t>Comment aider les patients pendant et après leur maladie ?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736111" y="6481960"/>
            <a:ext cx="6592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Baade et al., 2009 ; </a:t>
            </a:r>
            <a:r>
              <a:rPr lang="fr-BE" sz="1200" dirty="0" err="1">
                <a:solidFill>
                  <a:schemeClr val="bg1"/>
                </a:solidFill>
              </a:rPr>
              <a:t>DeSantis</a:t>
            </a:r>
            <a:r>
              <a:rPr lang="fr-BE" sz="1200" dirty="0">
                <a:solidFill>
                  <a:schemeClr val="bg1"/>
                </a:solidFill>
              </a:rPr>
              <a:t> et al., 2014 ; Fondation contre le cancer ; Visser et al., 2013</a:t>
            </a:r>
          </a:p>
        </p:txBody>
      </p:sp>
      <p:sp>
        <p:nvSpPr>
          <p:cNvPr id="12" name="Rectangle à coins arrondis 31">
            <a:extLst>
              <a:ext uri="{FF2B5EF4-FFF2-40B4-BE49-F238E27FC236}">
                <a16:creationId xmlns:a16="http://schemas.microsoft.com/office/drawing/2014/main" id="{174A095D-7AC8-45D6-B33A-5169A144DF06}"/>
              </a:ext>
            </a:extLst>
          </p:cNvPr>
          <p:cNvSpPr/>
          <p:nvPr/>
        </p:nvSpPr>
        <p:spPr>
          <a:xfrm>
            <a:off x="241300" y="159968"/>
            <a:ext cx="2032278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Contexte théorique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9035A7-2061-43B0-A448-D89F85541239}"/>
              </a:ext>
            </a:extLst>
          </p:cNvPr>
          <p:cNvSpPr txBox="1"/>
          <p:nvPr/>
        </p:nvSpPr>
        <p:spPr>
          <a:xfrm>
            <a:off x="2255380" y="199470"/>
            <a:ext cx="820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 | Résultats | Discussion</a:t>
            </a:r>
          </a:p>
        </p:txBody>
      </p:sp>
    </p:spTree>
    <p:extLst>
      <p:ext uri="{BB962C8B-B14F-4D97-AF65-F5344CB8AC3E}">
        <p14:creationId xmlns:p14="http://schemas.microsoft.com/office/powerpoint/2010/main" val="679959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27" name="Rectangle 26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20</a:t>
            </a:fld>
            <a:endParaRPr lang="fr-BE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Chevron 3"/>
          <p:cNvSpPr/>
          <p:nvPr/>
        </p:nvSpPr>
        <p:spPr>
          <a:xfrm>
            <a:off x="1581181" y="1760797"/>
            <a:ext cx="423082" cy="551388"/>
          </a:xfrm>
          <a:prstGeom prst="chevron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22625" y="1645893"/>
            <a:ext cx="9582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Bénéfices importants de l’intervention AH/AB sur la fatigue, les difficultés de sommeil et la détresse émotionnelle</a:t>
            </a:r>
          </a:p>
        </p:txBody>
      </p:sp>
      <p:sp>
        <p:nvSpPr>
          <p:cNvPr id="16" name="Chevron 15"/>
          <p:cNvSpPr/>
          <p:nvPr/>
        </p:nvSpPr>
        <p:spPr>
          <a:xfrm>
            <a:off x="1581180" y="4138592"/>
            <a:ext cx="423082" cy="551388"/>
          </a:xfrm>
          <a:prstGeom prst="chevron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581181" y="2940271"/>
            <a:ext cx="423082" cy="551388"/>
          </a:xfrm>
          <a:prstGeom prst="chevron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625" y="4228315"/>
            <a:ext cx="9436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/>
              <a:t>Nécessité d’investiguer les effets sur d’autres populations oncologiques.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222625" y="3054480"/>
            <a:ext cx="5988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Ces effets semblent se maintenir à long terme.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241B23C-AEB9-4894-B269-2A421B0E608C}"/>
              </a:ext>
            </a:extLst>
          </p:cNvPr>
          <p:cNvSpPr txBox="1"/>
          <p:nvPr/>
        </p:nvSpPr>
        <p:spPr>
          <a:xfrm>
            <a:off x="2651726" y="6498939"/>
            <a:ext cx="688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Grégoire et al. (in </a:t>
            </a:r>
            <a:r>
              <a:rPr lang="fr-BE" sz="1200" dirty="0" err="1">
                <a:solidFill>
                  <a:schemeClr val="bg1"/>
                </a:solidFill>
              </a:rPr>
              <a:t>press</a:t>
            </a:r>
            <a:r>
              <a:rPr lang="fr-BE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2D91982-40CB-4FD7-96C7-8FB7F5537065}"/>
              </a:ext>
            </a:extLst>
          </p:cNvPr>
          <p:cNvSpPr txBox="1"/>
          <p:nvPr/>
        </p:nvSpPr>
        <p:spPr>
          <a:xfrm>
            <a:off x="-2" y="199470"/>
            <a:ext cx="2432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Contexte théorique | Méthode</a:t>
            </a:r>
          </a:p>
        </p:txBody>
      </p:sp>
      <p:sp>
        <p:nvSpPr>
          <p:cNvPr id="19" name="Rectangle à coins arrondis 20">
            <a:extLst>
              <a:ext uri="{FF2B5EF4-FFF2-40B4-BE49-F238E27FC236}">
                <a16:creationId xmlns:a16="http://schemas.microsoft.com/office/drawing/2014/main" id="{EEBE615A-72E0-4C87-9148-0D155F64447A}"/>
              </a:ext>
            </a:extLst>
          </p:cNvPr>
          <p:cNvSpPr/>
          <p:nvPr/>
        </p:nvSpPr>
        <p:spPr>
          <a:xfrm>
            <a:off x="2366723" y="179993"/>
            <a:ext cx="1620000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Résultats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DD4427E-1315-4D73-AB13-EEC75B507908}"/>
              </a:ext>
            </a:extLst>
          </p:cNvPr>
          <p:cNvSpPr txBox="1"/>
          <p:nvPr/>
        </p:nvSpPr>
        <p:spPr>
          <a:xfrm>
            <a:off x="3967479" y="199470"/>
            <a:ext cx="1000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08546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9" name="Rectangle 8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21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ZoneTexte 1"/>
          <p:cNvSpPr txBox="1"/>
          <p:nvPr/>
        </p:nvSpPr>
        <p:spPr>
          <a:xfrm>
            <a:off x="305902" y="818078"/>
            <a:ext cx="11580195" cy="63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BE" sz="2800" dirty="0">
                <a:solidFill>
                  <a:schemeClr val="accent1"/>
                </a:solidFill>
              </a:rPr>
              <a:t>Limitations</a:t>
            </a:r>
            <a:endParaRPr lang="fr-BE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557883" y="641760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BE" sz="14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s://static.thenounproject.com/png/2973411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8" y="1687847"/>
            <a:ext cx="1654760" cy="16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05902" y="3498617"/>
            <a:ext cx="11580195" cy="63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BE" sz="2800" dirty="0">
                <a:solidFill>
                  <a:schemeClr val="accent1"/>
                </a:solidFill>
              </a:rPr>
              <a:t>Perspectives</a:t>
            </a:r>
            <a:endParaRPr lang="fr-BE" sz="2400" b="1" dirty="0"/>
          </a:p>
        </p:txBody>
      </p:sp>
      <p:pic>
        <p:nvPicPr>
          <p:cNvPr id="27654" name="Picture 6" descr="Résultat de recherche d'images pour &quot;palliative care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r="11083"/>
          <a:stretch/>
        </p:blipFill>
        <p:spPr bwMode="auto">
          <a:xfrm>
            <a:off x="0" y="4282529"/>
            <a:ext cx="22684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https://lh5.googleusercontent.com/proxy/eh4ihIU1-qOUK6nDESgy6u8T8GgjBP0IAKjZTv1qzT5cBWL985jib64MwPil-WVHzV_IPjmE7vVVbfwHm_lZ3z7UxbgPVb0dsrDAqTQVE3JSKqwU641O8d6bK2SwErqTBVwTTLKQv5B0a1ZkzNCYbXHA-syEm3G49-zZxZtVkM_dZ1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0" r="9554" b="10267"/>
          <a:stretch/>
        </p:blipFill>
        <p:spPr bwMode="auto">
          <a:xfrm>
            <a:off x="2249298" y="4271587"/>
            <a:ext cx="2252076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https://cdn.pixabay.com/photo/2015/08/30/23/24/best-friends-914826__34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r="12053"/>
          <a:stretch/>
        </p:blipFill>
        <p:spPr bwMode="auto">
          <a:xfrm>
            <a:off x="4476815" y="4271587"/>
            <a:ext cx="2252076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https://cdn.pixabay.com/photo/2016/06/30/02/58/crowd-of-people-1488213__34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90"/>
          <a:stretch/>
        </p:blipFill>
        <p:spPr bwMode="auto">
          <a:xfrm>
            <a:off x="6709789" y="4271587"/>
            <a:ext cx="2283823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2" name="Picture 14" descr="Nuages, Réalité Virtuelle, Jeu, Ar, Réalité Augmenté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997" y="4271587"/>
            <a:ext cx="2862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C0D01AA-B7C8-4A29-8B78-480ACB488B7A}"/>
              </a:ext>
            </a:extLst>
          </p:cNvPr>
          <p:cNvSpPr txBox="1"/>
          <p:nvPr/>
        </p:nvSpPr>
        <p:spPr>
          <a:xfrm>
            <a:off x="-2" y="199470"/>
            <a:ext cx="6014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Contexte théorique | Méthode| Résultats</a:t>
            </a:r>
          </a:p>
        </p:txBody>
      </p:sp>
      <p:sp>
        <p:nvSpPr>
          <p:cNvPr id="23" name="Rectangle à coins arrondis 20">
            <a:extLst>
              <a:ext uri="{FF2B5EF4-FFF2-40B4-BE49-F238E27FC236}">
                <a16:creationId xmlns:a16="http://schemas.microsoft.com/office/drawing/2014/main" id="{11F2BD62-CFCF-4BEC-B64E-C9B27013EE45}"/>
              </a:ext>
            </a:extLst>
          </p:cNvPr>
          <p:cNvSpPr/>
          <p:nvPr/>
        </p:nvSpPr>
        <p:spPr>
          <a:xfrm>
            <a:off x="3102015" y="179993"/>
            <a:ext cx="1620000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Discussion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84F4A26-343D-48D7-A377-6746B23834C0}"/>
              </a:ext>
            </a:extLst>
          </p:cNvPr>
          <p:cNvSpPr txBox="1"/>
          <p:nvPr/>
        </p:nvSpPr>
        <p:spPr>
          <a:xfrm>
            <a:off x="2466782" y="2040420"/>
            <a:ext cx="2255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- Taille d’échantillon</a:t>
            </a:r>
          </a:p>
          <a:p>
            <a:r>
              <a:rPr lang="fr-BE" sz="2000" dirty="0"/>
              <a:t>- Sexe</a:t>
            </a:r>
          </a:p>
          <a:p>
            <a:r>
              <a:rPr lang="fr-BE" sz="2000" dirty="0"/>
              <a:t>- Diagnostics</a:t>
            </a:r>
          </a:p>
        </p:txBody>
      </p:sp>
      <p:pic>
        <p:nvPicPr>
          <p:cNvPr id="25" name="Picture 2" descr="Résultat de recherche d'images pour &quot;counsleing group&quot;">
            <a:extLst>
              <a:ext uri="{FF2B5EF4-FFF2-40B4-BE49-F238E27FC236}">
                <a16:creationId xmlns:a16="http://schemas.microsoft.com/office/drawing/2014/main" id="{0DFE15DA-CB0F-472F-B05D-C4C41377B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04" y="1672287"/>
            <a:ext cx="1977802" cy="1654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961AE27-E78C-4CF2-97DD-ED8A873736F8}"/>
              </a:ext>
            </a:extLst>
          </p:cNvPr>
          <p:cNvSpPr txBox="1"/>
          <p:nvPr/>
        </p:nvSpPr>
        <p:spPr>
          <a:xfrm>
            <a:off x="8610601" y="204042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Groupe contrôle reçoit l’intervention entre T2 et T3.</a:t>
            </a:r>
          </a:p>
        </p:txBody>
      </p:sp>
    </p:spTree>
    <p:extLst>
      <p:ext uri="{BB962C8B-B14F-4D97-AF65-F5344CB8AC3E}">
        <p14:creationId xmlns:p14="http://schemas.microsoft.com/office/powerpoint/2010/main" val="3335286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0" y="4508501"/>
            <a:ext cx="12192000" cy="2349500"/>
            <a:chOff x="0" y="5698839"/>
            <a:chExt cx="12192000" cy="511461"/>
          </a:xfrm>
        </p:grpSpPr>
        <p:sp>
          <p:nvSpPr>
            <p:cNvPr id="10" name="Rectangle 9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0981" y="2128520"/>
            <a:ext cx="6689956" cy="822960"/>
          </a:xfrm>
        </p:spPr>
        <p:txBody>
          <a:bodyPr anchor="ctr">
            <a:normAutofit/>
          </a:bodyPr>
          <a:lstStyle/>
          <a:p>
            <a:r>
              <a:rPr lang="fr-BE" sz="4800" dirty="0">
                <a:solidFill>
                  <a:schemeClr val="accent1"/>
                </a:solidFill>
              </a:rPr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1534774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0" y="4893113"/>
            <a:ext cx="12192000" cy="1964888"/>
            <a:chOff x="0" y="5698839"/>
            <a:chExt cx="12192000" cy="511461"/>
          </a:xfrm>
        </p:grpSpPr>
        <p:sp>
          <p:nvSpPr>
            <p:cNvPr id="10" name="Rectangle 9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body" sz="half" idx="2"/>
          </p:nvPr>
        </p:nvSpPr>
        <p:spPr>
          <a:xfrm>
            <a:off x="272990" y="5605924"/>
            <a:ext cx="4025546" cy="452252"/>
          </a:xfrm>
        </p:spPr>
        <p:txBody>
          <a:bodyPr>
            <a:noAutofit/>
          </a:bodyPr>
          <a:lstStyle/>
          <a:p>
            <a:r>
              <a:rPr lang="fr-BE" sz="2400" cap="none" spc="300" dirty="0">
                <a:latin typeface="+mj-lt"/>
              </a:rPr>
              <a:t>Charlotte Grégoire, PhD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23</a:t>
            </a:fld>
            <a:endParaRPr lang="fr-BE" dirty="0"/>
          </a:p>
        </p:txBody>
      </p:sp>
      <p:pic>
        <p:nvPicPr>
          <p:cNvPr id="1026" name="Picture 2" descr="Résultat de recherche d'images pour &quot;liège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52" y="5723745"/>
            <a:ext cx="2011207" cy="70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chu liege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55" y="5399312"/>
            <a:ext cx="1356104" cy="13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ésultat de recherche d'images pour &quot;fondation roi baudouin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503" y="5419606"/>
            <a:ext cx="1433513" cy="63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ésultat de recherche d'images pour &quot;fnrs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636" y="6172009"/>
            <a:ext cx="869245" cy="54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10404254" y="296537"/>
            <a:ext cx="1899091" cy="594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pc="300" dirty="0">
                <a:latin typeface="+mj-lt"/>
              </a:rPr>
              <a:t>07/07/2021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6500" y="1553445"/>
            <a:ext cx="9559000" cy="23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44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Effets d’une intervention basée sur l’hypnose sur la fatigue, le sommeil et la détresse de patients oncologiques</a:t>
            </a:r>
            <a:endParaRPr lang="fr-BE" sz="4400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A0E8417-0964-43B5-8946-9FB8358A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" y="63084"/>
            <a:ext cx="2043162" cy="9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8A6AB4-14A5-4A83-A6F8-832A30D436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3" t="22459" r="11628" b="29409"/>
          <a:stretch/>
        </p:blipFill>
        <p:spPr>
          <a:xfrm>
            <a:off x="8926790" y="5648558"/>
            <a:ext cx="1151381" cy="7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70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9" name="Rectangle 8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24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1557883" y="641760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8A5C18A-65FD-4509-938D-979B35B32D78}"/>
              </a:ext>
            </a:extLst>
          </p:cNvPr>
          <p:cNvSpPr txBox="1"/>
          <p:nvPr/>
        </p:nvSpPr>
        <p:spPr>
          <a:xfrm>
            <a:off x="2651726" y="6498939"/>
            <a:ext cx="688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Montgomery et al., 2012 ; Vanhaudenhuyse &amp; Faymonville, 2015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B4C0F-B950-4C7E-9962-AEAFAE87BEC0}"/>
              </a:ext>
            </a:extLst>
          </p:cNvPr>
          <p:cNvSpPr/>
          <p:nvPr/>
        </p:nvSpPr>
        <p:spPr>
          <a:xfrm>
            <a:off x="502762" y="1422601"/>
            <a:ext cx="11186474" cy="382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fr-FR" b="1" dirty="0">
                <a:solidFill>
                  <a:schemeClr val="accent1"/>
                </a:solidFill>
                <a:latin typeface="ITCCentury Light"/>
              </a:rPr>
              <a:t>Techniques de communication spécifiques: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latin typeface="ITCCentury Light"/>
              </a:rPr>
              <a:t>Sujet </a:t>
            </a:r>
            <a:r>
              <a:rPr lang="fr-FR" dirty="0">
                <a:latin typeface="ITCCentury Light"/>
              </a:rPr>
              <a:t>en position d’observateur passif, distant par rapport à lui-même. Acceptation de « se laisser parler par un autre ».</a:t>
            </a:r>
            <a:r>
              <a:rPr lang="fr-FR" sz="800" dirty="0">
                <a:latin typeface="ITCCentury Light"/>
              </a:rPr>
              <a:t> </a:t>
            </a:r>
            <a:endParaRPr lang="fr-FR" dirty="0">
              <a:latin typeface="ITCCentury Light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latin typeface="ITCCentury Light"/>
              </a:rPr>
              <a:t>Thérapeute</a:t>
            </a:r>
            <a:r>
              <a:rPr lang="fr-FR" dirty="0">
                <a:latin typeface="ITCCentury Light"/>
              </a:rPr>
              <a:t> lui parle de lui, de son vécu, de ses comportements, comme s’il savait aussi bien que le patient ce qui se passe en ce dernier.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latin typeface="ITCCentury Light"/>
              </a:rPr>
              <a:t>Suggestions</a:t>
            </a:r>
            <a:r>
              <a:rPr lang="fr-FR" dirty="0">
                <a:latin typeface="ITCCentury Light"/>
              </a:rPr>
              <a:t> fondées sur un langage dissociatif: les parties du corps et les sensations sont mises en position de sujet </a:t>
            </a:r>
            <a:r>
              <a:rPr lang="fr-FR" sz="1600" dirty="0">
                <a:latin typeface="ITCCentury Light"/>
              </a:rPr>
              <a:t>(</a:t>
            </a:r>
            <a:r>
              <a:rPr lang="fr-FR" sz="1600" i="1" dirty="0">
                <a:latin typeface="ITCCentury Light"/>
              </a:rPr>
              <a:t>« vous fermez vos paupières » </a:t>
            </a:r>
            <a:r>
              <a:rPr lang="fr-FR" sz="1600" dirty="0">
                <a:latin typeface="ITCCentury Light"/>
                <a:sym typeface="Wingdings" panose="05000000000000000000" pitchFamily="2" charset="2"/>
              </a:rPr>
              <a:t> </a:t>
            </a:r>
            <a:r>
              <a:rPr lang="fr-FR" sz="1600" i="1" dirty="0">
                <a:latin typeface="ITCCentury Light"/>
              </a:rPr>
              <a:t>« vos paupières se ferment… »</a:t>
            </a:r>
            <a:r>
              <a:rPr lang="fr-FR" sz="1600" dirty="0">
                <a:latin typeface="ITCCentury Light"/>
              </a:rPr>
              <a:t>)</a:t>
            </a:r>
            <a:endParaRPr lang="fr-FR" sz="800" dirty="0">
              <a:latin typeface="ITCCentury Light"/>
            </a:endParaRPr>
          </a:p>
          <a:p>
            <a:pPr>
              <a:lnSpc>
                <a:spcPct val="114000"/>
              </a:lnSpc>
            </a:pPr>
            <a:endParaRPr lang="fr-FR" sz="1100" dirty="0">
              <a:latin typeface="ITCCentury Light"/>
            </a:endParaRPr>
          </a:p>
          <a:p>
            <a:pPr>
              <a:lnSpc>
                <a:spcPct val="114000"/>
              </a:lnSpc>
            </a:pPr>
            <a:r>
              <a:rPr lang="fr-FR" b="1" dirty="0">
                <a:solidFill>
                  <a:schemeClr val="accent1"/>
                </a:solidFill>
                <a:latin typeface="ITCCentury Light"/>
              </a:rPr>
              <a:t>Exemple : </a:t>
            </a:r>
            <a:r>
              <a:rPr lang="fr-FR" dirty="0">
                <a:latin typeface="ITCCentury Light"/>
              </a:rPr>
              <a:t>Le thérapeute suggère que le calme s’installe dans le patient, </a:t>
            </a:r>
            <a:r>
              <a:rPr lang="fr-FR" i="1" dirty="0">
                <a:latin typeface="ITCCentury Light"/>
              </a:rPr>
              <a:t>comme s’il était placé à l’intérieur du patient</a:t>
            </a:r>
            <a:r>
              <a:rPr lang="fr-FR" dirty="0">
                <a:latin typeface="ITCCentury Light"/>
              </a:rPr>
              <a:t>. Le patient accepte de se laisser énoncer ses états internes. Dès lors, le patient accepte temporairement que le thérapeute prenne sa place et </a:t>
            </a:r>
            <a:r>
              <a:rPr lang="fr-FR" i="1" dirty="0">
                <a:latin typeface="ITCCentury Light"/>
              </a:rPr>
              <a:t>il renonce à conduire son propre comportement</a:t>
            </a:r>
            <a:r>
              <a:rPr lang="fr-FR" dirty="0">
                <a:latin typeface="ITCCentury Light"/>
              </a:rPr>
              <a:t>, il devient spectateur de ses com</a:t>
            </a:r>
            <a:r>
              <a:rPr lang="fr-FR" dirty="0"/>
              <a:t>portements initiés par un autre. </a:t>
            </a:r>
            <a:endParaRPr lang="fr-BE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7291B3-ABAF-400D-A3D0-C94D7126CA39}"/>
              </a:ext>
            </a:extLst>
          </p:cNvPr>
          <p:cNvSpPr txBox="1"/>
          <p:nvPr/>
        </p:nvSpPr>
        <p:spPr>
          <a:xfrm>
            <a:off x="305902" y="678006"/>
            <a:ext cx="11580195" cy="63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BE" sz="2800" dirty="0">
                <a:solidFill>
                  <a:schemeClr val="accent1"/>
                </a:solidFill>
              </a:rPr>
              <a:t>L’hypnose concrètement</a:t>
            </a:r>
            <a:endParaRPr lang="fr-BE" sz="2800" dirty="0"/>
          </a:p>
        </p:txBody>
      </p:sp>
      <p:graphicFrame>
        <p:nvGraphicFramePr>
          <p:cNvPr id="7" name="Tableau 10">
            <a:extLst>
              <a:ext uri="{FF2B5EF4-FFF2-40B4-BE49-F238E27FC236}">
                <a16:creationId xmlns:a16="http://schemas.microsoft.com/office/drawing/2014/main" id="{61032FD3-DA58-4BCA-9154-7BA4F7175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23822"/>
              </p:ext>
            </p:extLst>
          </p:nvPr>
        </p:nvGraphicFramePr>
        <p:xfrm>
          <a:off x="672996" y="5285338"/>
          <a:ext cx="10846006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0032">
                  <a:extLst>
                    <a:ext uri="{9D8B030D-6E8A-4147-A177-3AD203B41FA5}">
                      <a16:colId xmlns:a16="http://schemas.microsoft.com/office/drawing/2014/main" val="2325338051"/>
                    </a:ext>
                  </a:extLst>
                </a:gridCol>
                <a:gridCol w="1659118">
                  <a:extLst>
                    <a:ext uri="{9D8B030D-6E8A-4147-A177-3AD203B41FA5}">
                      <a16:colId xmlns:a16="http://schemas.microsoft.com/office/drawing/2014/main" val="3895645404"/>
                    </a:ext>
                  </a:extLst>
                </a:gridCol>
                <a:gridCol w="1640263">
                  <a:extLst>
                    <a:ext uri="{9D8B030D-6E8A-4147-A177-3AD203B41FA5}">
                      <a16:colId xmlns:a16="http://schemas.microsoft.com/office/drawing/2014/main" val="2681445989"/>
                    </a:ext>
                  </a:extLst>
                </a:gridCol>
                <a:gridCol w="2196446">
                  <a:extLst>
                    <a:ext uri="{9D8B030D-6E8A-4147-A177-3AD203B41FA5}">
                      <a16:colId xmlns:a16="http://schemas.microsoft.com/office/drawing/2014/main" val="3539725573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170755492"/>
                    </a:ext>
                  </a:extLst>
                </a:gridCol>
                <a:gridCol w="1762811">
                  <a:extLst>
                    <a:ext uri="{9D8B030D-6E8A-4147-A177-3AD203B41FA5}">
                      <a16:colId xmlns:a16="http://schemas.microsoft.com/office/drawing/2014/main" val="211548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b="0" dirty="0">
                          <a:solidFill>
                            <a:schemeClr val="tx1"/>
                          </a:solidFill>
                        </a:rPr>
                        <a:t>Introduction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>
                          <a:solidFill>
                            <a:schemeClr val="tx1"/>
                          </a:solidFill>
                        </a:rPr>
                        <a:t>Induction hypnotique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>
                          <a:solidFill>
                            <a:schemeClr val="tx1"/>
                          </a:solidFill>
                        </a:rPr>
                        <a:t>Imagerie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>
                          <a:solidFill>
                            <a:schemeClr val="tx1"/>
                          </a:solidFill>
                        </a:rPr>
                        <a:t>Approfondissement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>
                          <a:solidFill>
                            <a:schemeClr val="tx1"/>
                          </a:solidFill>
                        </a:rPr>
                        <a:t>Suggestions spécifiques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>
                          <a:solidFill>
                            <a:schemeClr val="tx1"/>
                          </a:solidFill>
                        </a:rPr>
                        <a:t>Conclusion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119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229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9" name="Rectangle 8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25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1557883" y="641760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8A5C18A-65FD-4509-938D-979B35B32D78}"/>
              </a:ext>
            </a:extLst>
          </p:cNvPr>
          <p:cNvSpPr txBox="1"/>
          <p:nvPr/>
        </p:nvSpPr>
        <p:spPr>
          <a:xfrm>
            <a:off x="2651726" y="6498939"/>
            <a:ext cx="688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Jensen et al., 2014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7291B3-ABAF-400D-A3D0-C94D7126CA39}"/>
              </a:ext>
            </a:extLst>
          </p:cNvPr>
          <p:cNvSpPr txBox="1"/>
          <p:nvPr/>
        </p:nvSpPr>
        <p:spPr>
          <a:xfrm>
            <a:off x="305902" y="678006"/>
            <a:ext cx="11580195" cy="63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BE" sz="2800" dirty="0">
                <a:solidFill>
                  <a:schemeClr val="accent1"/>
                </a:solidFill>
              </a:rPr>
              <a:t>Modèle biopsychosocial de l’hypnose</a:t>
            </a:r>
            <a:endParaRPr lang="fr-BE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496EE9-A5DC-4217-A042-A084F89CF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665"/>
          <a:stretch/>
        </p:blipFill>
        <p:spPr>
          <a:xfrm>
            <a:off x="918328" y="1388604"/>
            <a:ext cx="7692272" cy="46138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220BF2-372D-4B3B-9B0D-233CB05A97E3}"/>
              </a:ext>
            </a:extLst>
          </p:cNvPr>
          <p:cNvSpPr/>
          <p:nvPr/>
        </p:nvSpPr>
        <p:spPr>
          <a:xfrm>
            <a:off x="8691513" y="190421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697C0CD-C66F-4DEF-AF6F-F520752BADEC}"/>
              </a:ext>
            </a:extLst>
          </p:cNvPr>
          <p:cNvSpPr txBox="1"/>
          <p:nvPr/>
        </p:nvSpPr>
        <p:spPr>
          <a:xfrm>
            <a:off x="8455843" y="5324512"/>
            <a:ext cx="323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+ : relation positive</a:t>
            </a:r>
          </a:p>
          <a:p>
            <a:r>
              <a:rPr lang="fr-BE" dirty="0"/>
              <a:t>+/- : relation positive et négative</a:t>
            </a:r>
          </a:p>
        </p:txBody>
      </p:sp>
    </p:spTree>
    <p:extLst>
      <p:ext uri="{BB962C8B-B14F-4D97-AF65-F5344CB8AC3E}">
        <p14:creationId xmlns:p14="http://schemas.microsoft.com/office/powerpoint/2010/main" val="3802152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9" name="Rectangle 8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26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1557883" y="641760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8A5C18A-65FD-4509-938D-979B35B32D78}"/>
              </a:ext>
            </a:extLst>
          </p:cNvPr>
          <p:cNvSpPr txBox="1"/>
          <p:nvPr/>
        </p:nvSpPr>
        <p:spPr>
          <a:xfrm>
            <a:off x="2314386" y="6515289"/>
            <a:ext cx="7701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 err="1">
                <a:solidFill>
                  <a:schemeClr val="bg1"/>
                </a:solidFill>
              </a:rPr>
              <a:t>Andrykowski</a:t>
            </a:r>
            <a:r>
              <a:rPr lang="fr-BE" sz="1200" dirty="0">
                <a:solidFill>
                  <a:schemeClr val="bg1"/>
                </a:solidFill>
              </a:rPr>
              <a:t> et al., 2010; Bower et al., 2013, Brown et al., 2009, Ryan et al., 2007, </a:t>
            </a:r>
            <a:r>
              <a:rPr lang="fr-BE" sz="1200" dirty="0" err="1">
                <a:solidFill>
                  <a:schemeClr val="bg1"/>
                </a:solidFill>
              </a:rPr>
              <a:t>Sucola</a:t>
            </a:r>
            <a:r>
              <a:rPr lang="fr-BE" sz="1200" dirty="0">
                <a:solidFill>
                  <a:schemeClr val="bg1"/>
                </a:solidFill>
              </a:rPr>
              <a:t> et al., 2014; Young et al., 2006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7291B3-ABAF-400D-A3D0-C94D7126CA39}"/>
              </a:ext>
            </a:extLst>
          </p:cNvPr>
          <p:cNvSpPr txBox="1"/>
          <p:nvPr/>
        </p:nvSpPr>
        <p:spPr>
          <a:xfrm>
            <a:off x="305902" y="678006"/>
            <a:ext cx="11580195" cy="63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BE" sz="2800" dirty="0">
                <a:solidFill>
                  <a:schemeClr val="accent1"/>
                </a:solidFill>
              </a:rPr>
              <a:t>Développement de la fatigue liée au cancer (CRF)</a:t>
            </a:r>
            <a:endParaRPr lang="fr-BE" sz="2800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6E9E4FA-F820-4D22-B59F-FF347E9CFB93}"/>
              </a:ext>
            </a:extLst>
          </p:cNvPr>
          <p:cNvSpPr/>
          <p:nvPr/>
        </p:nvSpPr>
        <p:spPr>
          <a:xfrm>
            <a:off x="5739962" y="2990719"/>
            <a:ext cx="1564849" cy="156485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400" dirty="0"/>
              <a:t>CRF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95AE0FB-A9C6-4BF5-93C1-6DA98AABAF08}"/>
              </a:ext>
            </a:extLst>
          </p:cNvPr>
          <p:cNvSpPr/>
          <p:nvPr/>
        </p:nvSpPr>
        <p:spPr>
          <a:xfrm>
            <a:off x="4703015" y="1445026"/>
            <a:ext cx="1725105" cy="9781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Détresse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FD4AABC-20AF-4A72-901A-C98761FD62F1}"/>
              </a:ext>
            </a:extLst>
          </p:cNvPr>
          <p:cNvSpPr/>
          <p:nvPr/>
        </p:nvSpPr>
        <p:spPr>
          <a:xfrm>
            <a:off x="1874014" y="2912803"/>
            <a:ext cx="2566011" cy="9781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Facteurs cognitifs </a:t>
            </a:r>
            <a:r>
              <a:rPr lang="fr-BE" sz="1200" dirty="0"/>
              <a:t>(catastrophisation, croyances…)</a:t>
            </a:r>
            <a:endParaRPr lang="fr-BE" sz="1100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ACE9B54-B8BD-4D23-A66B-3307F2EEA81E}"/>
              </a:ext>
            </a:extLst>
          </p:cNvPr>
          <p:cNvSpPr/>
          <p:nvPr/>
        </p:nvSpPr>
        <p:spPr>
          <a:xfrm>
            <a:off x="3072178" y="4937737"/>
            <a:ext cx="2566011" cy="9781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Processus inflammatoires / immunitaires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2832366-327F-41D5-AC06-EAD65330CE6A}"/>
              </a:ext>
            </a:extLst>
          </p:cNvPr>
          <p:cNvSpPr/>
          <p:nvPr/>
        </p:nvSpPr>
        <p:spPr>
          <a:xfrm>
            <a:off x="7405406" y="5008072"/>
            <a:ext cx="1725105" cy="9781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Manque d’activité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59D9233-7496-4C88-A33B-BEE5AFD41D99}"/>
              </a:ext>
            </a:extLst>
          </p:cNvPr>
          <p:cNvSpPr/>
          <p:nvPr/>
        </p:nvSpPr>
        <p:spPr>
          <a:xfrm>
            <a:off x="7706716" y="1677875"/>
            <a:ext cx="2544627" cy="9781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Stratégies de coping / Accommodation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C5D19BE-37DC-4E5E-8003-29A2BA3357CB}"/>
              </a:ext>
            </a:extLst>
          </p:cNvPr>
          <p:cNvCxnSpPr>
            <a:cxnSpLocks/>
          </p:cNvCxnSpPr>
          <p:nvPr/>
        </p:nvCxnSpPr>
        <p:spPr>
          <a:xfrm>
            <a:off x="5891753" y="2457155"/>
            <a:ext cx="273377" cy="533564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E57A6DF-37D9-4F42-A80B-9B1FC80B6A90}"/>
              </a:ext>
            </a:extLst>
          </p:cNvPr>
          <p:cNvCxnSpPr>
            <a:cxnSpLocks/>
          </p:cNvCxnSpPr>
          <p:nvPr/>
        </p:nvCxnSpPr>
        <p:spPr>
          <a:xfrm>
            <a:off x="4484584" y="3352479"/>
            <a:ext cx="1153605" cy="212778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82B3B88-9190-48B8-BA28-C92F01892928}"/>
              </a:ext>
            </a:extLst>
          </p:cNvPr>
          <p:cNvCxnSpPr>
            <a:cxnSpLocks/>
          </p:cNvCxnSpPr>
          <p:nvPr/>
        </p:nvCxnSpPr>
        <p:spPr>
          <a:xfrm flipH="1">
            <a:off x="7089917" y="2650953"/>
            <a:ext cx="616800" cy="538618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A3FE84B-FAEC-4AF1-A52D-5B46CE2A4465}"/>
              </a:ext>
            </a:extLst>
          </p:cNvPr>
          <p:cNvCxnSpPr>
            <a:cxnSpLocks/>
          </p:cNvCxnSpPr>
          <p:nvPr/>
        </p:nvCxnSpPr>
        <p:spPr>
          <a:xfrm flipV="1">
            <a:off x="5364812" y="4311600"/>
            <a:ext cx="526941" cy="540355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90DD193-A8D7-4AA8-B13A-080EF0A2FA85}"/>
              </a:ext>
            </a:extLst>
          </p:cNvPr>
          <p:cNvCxnSpPr>
            <a:cxnSpLocks/>
          </p:cNvCxnSpPr>
          <p:nvPr/>
        </p:nvCxnSpPr>
        <p:spPr>
          <a:xfrm flipH="1" flipV="1">
            <a:off x="7042826" y="4441923"/>
            <a:ext cx="571105" cy="495814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482B7C36-EE5A-48D3-BE64-4AB2CF5409B1}"/>
              </a:ext>
            </a:extLst>
          </p:cNvPr>
          <p:cNvSpPr/>
          <p:nvPr/>
        </p:nvSpPr>
        <p:spPr>
          <a:xfrm>
            <a:off x="8387018" y="3332482"/>
            <a:ext cx="1864326" cy="9781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Comorbidité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BA070A4-56AA-4182-9F14-7ABADEBECE31}"/>
              </a:ext>
            </a:extLst>
          </p:cNvPr>
          <p:cNvCxnSpPr>
            <a:cxnSpLocks/>
          </p:cNvCxnSpPr>
          <p:nvPr/>
        </p:nvCxnSpPr>
        <p:spPr>
          <a:xfrm flipH="1">
            <a:off x="7398317" y="3773144"/>
            <a:ext cx="898444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81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37" name="Rectangle 36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3</a:t>
            </a:fld>
            <a:endParaRPr lang="fr-BE" dirty="0"/>
          </a:p>
        </p:txBody>
      </p:sp>
      <p:grpSp>
        <p:nvGrpSpPr>
          <p:cNvPr id="4" name="Groupe 3"/>
          <p:cNvGrpSpPr/>
          <p:nvPr/>
        </p:nvGrpSpPr>
        <p:grpSpPr>
          <a:xfrm>
            <a:off x="692448" y="1535624"/>
            <a:ext cx="2536347" cy="3134459"/>
            <a:chOff x="4563369" y="1927717"/>
            <a:chExt cx="3341094" cy="3996508"/>
          </a:xfrm>
        </p:grpSpPr>
        <p:grpSp>
          <p:nvGrpSpPr>
            <p:cNvPr id="5" name="Groupe 4"/>
            <p:cNvGrpSpPr/>
            <p:nvPr/>
          </p:nvGrpSpPr>
          <p:grpSpPr>
            <a:xfrm>
              <a:off x="4563369" y="1927717"/>
              <a:ext cx="2505646" cy="3996508"/>
              <a:chOff x="4880869" y="2181717"/>
              <a:chExt cx="2505646" cy="3996508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4880869" y="3143018"/>
                <a:ext cx="2082800" cy="1968500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2400" dirty="0">
                    <a:solidFill>
                      <a:schemeClr val="tx1"/>
                    </a:solidFill>
                  </a:rPr>
                  <a:t>Cancer</a:t>
                </a:r>
              </a:p>
            </p:txBody>
          </p:sp>
          <p:sp>
            <p:nvSpPr>
              <p:cNvPr id="18" name="Flèche droite 17"/>
              <p:cNvSpPr/>
              <p:nvPr/>
            </p:nvSpPr>
            <p:spPr>
              <a:xfrm rot="18623140">
                <a:off x="6624515" y="2435717"/>
                <a:ext cx="1016000" cy="508000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400"/>
              </a:p>
            </p:txBody>
          </p:sp>
          <p:sp>
            <p:nvSpPr>
              <p:cNvPr id="22" name="Flèche droite 21"/>
              <p:cNvSpPr/>
              <p:nvPr/>
            </p:nvSpPr>
            <p:spPr>
              <a:xfrm rot="2792289">
                <a:off x="6473840" y="5416225"/>
                <a:ext cx="1015998" cy="508001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400"/>
              </a:p>
            </p:txBody>
          </p:sp>
        </p:grpSp>
        <p:sp>
          <p:nvSpPr>
            <p:cNvPr id="11" name="Flèche droite 10"/>
            <p:cNvSpPr/>
            <p:nvPr/>
          </p:nvSpPr>
          <p:spPr>
            <a:xfrm rot="20562290">
              <a:off x="6888463" y="3106629"/>
              <a:ext cx="1016000" cy="508000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/>
            </a:p>
          </p:txBody>
        </p:sp>
        <p:sp>
          <p:nvSpPr>
            <p:cNvPr id="12" name="Flèche droite 11"/>
            <p:cNvSpPr/>
            <p:nvPr/>
          </p:nvSpPr>
          <p:spPr>
            <a:xfrm rot="877250">
              <a:off x="6817207" y="4237216"/>
              <a:ext cx="1016000" cy="508000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ZoneTexte 38"/>
          <p:cNvSpPr txBox="1"/>
          <p:nvPr/>
        </p:nvSpPr>
        <p:spPr>
          <a:xfrm>
            <a:off x="110908" y="6403043"/>
            <a:ext cx="1197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Die </a:t>
            </a:r>
            <a:r>
              <a:rPr lang="fr-BE" sz="1200" dirty="0" err="1">
                <a:solidFill>
                  <a:schemeClr val="bg1"/>
                </a:solidFill>
              </a:rPr>
              <a:t>Trill</a:t>
            </a:r>
            <a:r>
              <a:rPr lang="fr-BE" sz="1200" dirty="0">
                <a:solidFill>
                  <a:schemeClr val="bg1"/>
                </a:solidFill>
              </a:rPr>
              <a:t>, 2013 ; Ewertz &amp; Jensen, 2011 ; Hernandez-</a:t>
            </a:r>
            <a:r>
              <a:rPr lang="fr-BE" sz="1200" dirty="0" err="1">
                <a:solidFill>
                  <a:schemeClr val="bg1"/>
                </a:solidFill>
              </a:rPr>
              <a:t>Blazquez</a:t>
            </a:r>
            <a:r>
              <a:rPr lang="fr-BE" sz="1200" dirty="0">
                <a:solidFill>
                  <a:schemeClr val="bg1"/>
                </a:solidFill>
              </a:rPr>
              <a:t> &amp; Cruzado, 2016 ; </a:t>
            </a:r>
          </a:p>
          <a:p>
            <a:pPr algn="ctr"/>
            <a:r>
              <a:rPr lang="fr-BE" sz="1200" dirty="0">
                <a:solidFill>
                  <a:schemeClr val="bg1"/>
                </a:solidFill>
              </a:rPr>
              <a:t>Lapid et al., 2016 ; Lee et al., 2015 ; Tojal &amp; Costa, 2015 ; </a:t>
            </a:r>
            <a:r>
              <a:rPr lang="fr-BE" sz="1200" dirty="0" err="1">
                <a:solidFill>
                  <a:schemeClr val="bg1"/>
                </a:solidFill>
              </a:rPr>
              <a:t>Weis</a:t>
            </a:r>
            <a:r>
              <a:rPr lang="fr-BE" sz="1200" dirty="0">
                <a:solidFill>
                  <a:schemeClr val="bg1"/>
                </a:solidFill>
              </a:rPr>
              <a:t> &amp; Horneber, 2015 ; </a:t>
            </a:r>
            <a:r>
              <a:rPr lang="fr-BE" sz="1200" dirty="0" err="1">
                <a:solidFill>
                  <a:schemeClr val="bg1"/>
                </a:solidFill>
              </a:rPr>
              <a:t>Wittman</a:t>
            </a:r>
            <a:r>
              <a:rPr lang="fr-BE" sz="1200" dirty="0">
                <a:solidFill>
                  <a:schemeClr val="bg1"/>
                </a:solidFill>
              </a:rPr>
              <a:t>, et al., 2014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617378" y="443260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…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241300" y="159968"/>
            <a:ext cx="2032278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Contexte théorique</a:t>
            </a:r>
          </a:p>
        </p:txBody>
      </p:sp>
      <p:pic>
        <p:nvPicPr>
          <p:cNvPr id="34" name="Picture 4" descr="https://static.thenounproject.com/png/347326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78" y="1084865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static.thenounproject.com/png/2406138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05" y="206000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s://static.thenounproject.com/png/540761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08" y="3268816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BC9D066C-ABB1-4A25-893A-E6BE23BF17D9}"/>
              </a:ext>
            </a:extLst>
          </p:cNvPr>
          <p:cNvSpPr txBox="1"/>
          <p:nvPr/>
        </p:nvSpPr>
        <p:spPr>
          <a:xfrm>
            <a:off x="2255380" y="199470"/>
            <a:ext cx="820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 | Résultats | Discussion</a:t>
            </a:r>
          </a:p>
        </p:txBody>
      </p:sp>
    </p:spTree>
    <p:extLst>
      <p:ext uri="{BB962C8B-B14F-4D97-AF65-F5344CB8AC3E}">
        <p14:creationId xmlns:p14="http://schemas.microsoft.com/office/powerpoint/2010/main" val="23001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37" name="Rectangle 36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4</a:t>
            </a:fld>
            <a:endParaRPr lang="fr-BE" dirty="0"/>
          </a:p>
        </p:txBody>
      </p:sp>
      <p:grpSp>
        <p:nvGrpSpPr>
          <p:cNvPr id="4" name="Groupe 3"/>
          <p:cNvGrpSpPr/>
          <p:nvPr/>
        </p:nvGrpSpPr>
        <p:grpSpPr>
          <a:xfrm>
            <a:off x="692448" y="1535624"/>
            <a:ext cx="2536347" cy="3134459"/>
            <a:chOff x="4563369" y="1927717"/>
            <a:chExt cx="3341094" cy="3996508"/>
          </a:xfrm>
        </p:grpSpPr>
        <p:grpSp>
          <p:nvGrpSpPr>
            <p:cNvPr id="5" name="Groupe 4"/>
            <p:cNvGrpSpPr/>
            <p:nvPr/>
          </p:nvGrpSpPr>
          <p:grpSpPr>
            <a:xfrm>
              <a:off x="4563369" y="1927717"/>
              <a:ext cx="2505646" cy="3996508"/>
              <a:chOff x="4880869" y="2181717"/>
              <a:chExt cx="2505646" cy="3996508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4880869" y="3143018"/>
                <a:ext cx="2082800" cy="1968500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2400" dirty="0">
                    <a:solidFill>
                      <a:schemeClr val="tx1"/>
                    </a:solidFill>
                  </a:rPr>
                  <a:t>Cancer</a:t>
                </a:r>
              </a:p>
            </p:txBody>
          </p:sp>
          <p:sp>
            <p:nvSpPr>
              <p:cNvPr id="18" name="Flèche droite 17"/>
              <p:cNvSpPr/>
              <p:nvPr/>
            </p:nvSpPr>
            <p:spPr>
              <a:xfrm rot="18623140">
                <a:off x="6624515" y="2435717"/>
                <a:ext cx="1016000" cy="508000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400"/>
              </a:p>
            </p:txBody>
          </p:sp>
          <p:sp>
            <p:nvSpPr>
              <p:cNvPr id="22" name="Flèche droite 21"/>
              <p:cNvSpPr/>
              <p:nvPr/>
            </p:nvSpPr>
            <p:spPr>
              <a:xfrm rot="2792289">
                <a:off x="6473840" y="5416225"/>
                <a:ext cx="1015998" cy="508001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400"/>
              </a:p>
            </p:txBody>
          </p:sp>
        </p:grpSp>
        <p:sp>
          <p:nvSpPr>
            <p:cNvPr id="11" name="Flèche droite 10"/>
            <p:cNvSpPr/>
            <p:nvPr/>
          </p:nvSpPr>
          <p:spPr>
            <a:xfrm rot="20562290">
              <a:off x="6888463" y="3106629"/>
              <a:ext cx="1016000" cy="508000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/>
            </a:p>
          </p:txBody>
        </p:sp>
        <p:sp>
          <p:nvSpPr>
            <p:cNvPr id="12" name="Flèche droite 11"/>
            <p:cNvSpPr/>
            <p:nvPr/>
          </p:nvSpPr>
          <p:spPr>
            <a:xfrm rot="877250">
              <a:off x="6817207" y="4237216"/>
              <a:ext cx="1016000" cy="508000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ZoneTexte 38"/>
          <p:cNvSpPr txBox="1"/>
          <p:nvPr/>
        </p:nvSpPr>
        <p:spPr>
          <a:xfrm>
            <a:off x="110908" y="6403043"/>
            <a:ext cx="1197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Die </a:t>
            </a:r>
            <a:r>
              <a:rPr lang="fr-BE" sz="1200" dirty="0" err="1">
                <a:solidFill>
                  <a:schemeClr val="bg1"/>
                </a:solidFill>
              </a:rPr>
              <a:t>Trill</a:t>
            </a:r>
            <a:r>
              <a:rPr lang="fr-BE" sz="1200" dirty="0">
                <a:solidFill>
                  <a:schemeClr val="bg1"/>
                </a:solidFill>
              </a:rPr>
              <a:t>, 2013 ; Ewertz &amp; Jensen, 2011 ; Hernandez-</a:t>
            </a:r>
            <a:r>
              <a:rPr lang="fr-BE" sz="1200" dirty="0" err="1">
                <a:solidFill>
                  <a:schemeClr val="bg1"/>
                </a:solidFill>
              </a:rPr>
              <a:t>Blazquez</a:t>
            </a:r>
            <a:r>
              <a:rPr lang="fr-BE" sz="1200" dirty="0">
                <a:solidFill>
                  <a:schemeClr val="bg1"/>
                </a:solidFill>
              </a:rPr>
              <a:t> &amp; Cruzado, 2016 ; </a:t>
            </a:r>
          </a:p>
          <a:p>
            <a:pPr algn="ctr"/>
            <a:r>
              <a:rPr lang="fr-BE" sz="1200" dirty="0">
                <a:solidFill>
                  <a:schemeClr val="bg1"/>
                </a:solidFill>
              </a:rPr>
              <a:t>Lapid et al., 2016 ; Lee et al., 2015 ; Tojal &amp; Costa, 2015 ; </a:t>
            </a:r>
            <a:r>
              <a:rPr lang="fr-BE" sz="1200" dirty="0" err="1">
                <a:solidFill>
                  <a:schemeClr val="bg1"/>
                </a:solidFill>
              </a:rPr>
              <a:t>Weis</a:t>
            </a:r>
            <a:r>
              <a:rPr lang="fr-BE" sz="1200" dirty="0">
                <a:solidFill>
                  <a:schemeClr val="bg1"/>
                </a:solidFill>
              </a:rPr>
              <a:t> &amp; Horneber, 2015 ; </a:t>
            </a:r>
            <a:r>
              <a:rPr lang="fr-BE" sz="1200" dirty="0" err="1">
                <a:solidFill>
                  <a:schemeClr val="bg1"/>
                </a:solidFill>
              </a:rPr>
              <a:t>Wittman</a:t>
            </a:r>
            <a:r>
              <a:rPr lang="fr-BE" sz="1200" dirty="0">
                <a:solidFill>
                  <a:schemeClr val="bg1"/>
                </a:solidFill>
              </a:rPr>
              <a:t>, et al., 2014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617378" y="443260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…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241300" y="159968"/>
            <a:ext cx="2032278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Contexte théorique</a:t>
            </a:r>
          </a:p>
        </p:txBody>
      </p:sp>
      <p:pic>
        <p:nvPicPr>
          <p:cNvPr id="34" name="Picture 4" descr="https://static.thenounproject.com/png/347326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78" y="1084865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static.thenounproject.com/png/2406138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05" y="206000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s://static.thenounproject.com/png/540761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08" y="3268816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ccolade fermante 27">
            <a:extLst>
              <a:ext uri="{FF2B5EF4-FFF2-40B4-BE49-F238E27FC236}">
                <a16:creationId xmlns:a16="http://schemas.microsoft.com/office/drawing/2014/main" id="{F2F69EBD-6381-4457-9204-FDB99E1EEC76}"/>
              </a:ext>
            </a:extLst>
          </p:cNvPr>
          <p:cNvSpPr/>
          <p:nvPr/>
        </p:nvSpPr>
        <p:spPr>
          <a:xfrm>
            <a:off x="4970613" y="1276035"/>
            <a:ext cx="698500" cy="3861688"/>
          </a:xfrm>
          <a:prstGeom prst="rightBrace">
            <a:avLst>
              <a:gd name="adj1" fmla="val 2847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BB7A26E-71CE-45B7-B471-9CA02356183F}"/>
              </a:ext>
            </a:extLst>
          </p:cNvPr>
          <p:cNvSpPr txBox="1"/>
          <p:nvPr/>
        </p:nvSpPr>
        <p:spPr>
          <a:xfrm>
            <a:off x="6032500" y="1975757"/>
            <a:ext cx="515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BE" sz="2000" dirty="0"/>
              <a:t>Fréquence et intensité +++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BE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BE" sz="2000" dirty="0"/>
              <a:t>Sous-diagnostiqués et sous-traités</a:t>
            </a:r>
          </a:p>
          <a:p>
            <a:endParaRPr lang="fr-BE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BE" sz="2000" dirty="0">
                <a:sym typeface="Wingdings 3" panose="05040102010807070707" pitchFamily="18" charset="2"/>
              </a:rPr>
              <a:t> </a:t>
            </a:r>
            <a:r>
              <a:rPr lang="fr-BE" sz="2000" dirty="0"/>
              <a:t>adhérence aux traitements et résultats</a:t>
            </a:r>
          </a:p>
          <a:p>
            <a:endParaRPr lang="fr-BE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BE" sz="2000" dirty="0">
                <a:sym typeface="Wingdings 3" panose="05040102010807070707" pitchFamily="18" charset="2"/>
              </a:rPr>
              <a:t> qualité de vie, </a:t>
            </a:r>
            <a:r>
              <a:rPr lang="fr-BE" sz="2000" dirty="0"/>
              <a:t>à court et long terme</a:t>
            </a:r>
            <a:endParaRPr lang="fr-BE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40E6783-A3C6-40CD-847C-F7F5CBEEBC6C}"/>
              </a:ext>
            </a:extLst>
          </p:cNvPr>
          <p:cNvSpPr txBox="1"/>
          <p:nvPr/>
        </p:nvSpPr>
        <p:spPr>
          <a:xfrm>
            <a:off x="2255380" y="199470"/>
            <a:ext cx="820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 | Résultats | Discussion</a:t>
            </a:r>
          </a:p>
        </p:txBody>
      </p:sp>
    </p:spTree>
    <p:extLst>
      <p:ext uri="{BB962C8B-B14F-4D97-AF65-F5344CB8AC3E}">
        <p14:creationId xmlns:p14="http://schemas.microsoft.com/office/powerpoint/2010/main" val="345736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37" name="Rectangle 36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5</a:t>
            </a:fld>
            <a:endParaRPr lang="fr-BE" dirty="0"/>
          </a:p>
        </p:txBody>
      </p:sp>
      <p:grpSp>
        <p:nvGrpSpPr>
          <p:cNvPr id="4" name="Groupe 3"/>
          <p:cNvGrpSpPr/>
          <p:nvPr/>
        </p:nvGrpSpPr>
        <p:grpSpPr>
          <a:xfrm>
            <a:off x="692448" y="1535624"/>
            <a:ext cx="2536347" cy="3134459"/>
            <a:chOff x="4563369" y="1927717"/>
            <a:chExt cx="3341094" cy="3996508"/>
          </a:xfrm>
        </p:grpSpPr>
        <p:grpSp>
          <p:nvGrpSpPr>
            <p:cNvPr id="5" name="Groupe 4"/>
            <p:cNvGrpSpPr/>
            <p:nvPr/>
          </p:nvGrpSpPr>
          <p:grpSpPr>
            <a:xfrm>
              <a:off x="4563369" y="1927717"/>
              <a:ext cx="2505646" cy="3996508"/>
              <a:chOff x="4880869" y="2181717"/>
              <a:chExt cx="2505646" cy="3996508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4880869" y="3143018"/>
                <a:ext cx="2082800" cy="1968500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2400" dirty="0">
                    <a:solidFill>
                      <a:schemeClr val="tx1"/>
                    </a:solidFill>
                  </a:rPr>
                  <a:t>Cancer</a:t>
                </a:r>
              </a:p>
            </p:txBody>
          </p:sp>
          <p:sp>
            <p:nvSpPr>
              <p:cNvPr id="18" name="Flèche droite 17"/>
              <p:cNvSpPr/>
              <p:nvPr/>
            </p:nvSpPr>
            <p:spPr>
              <a:xfrm rot="18623140">
                <a:off x="6624515" y="2435717"/>
                <a:ext cx="1016000" cy="508000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400"/>
              </a:p>
            </p:txBody>
          </p:sp>
          <p:sp>
            <p:nvSpPr>
              <p:cNvPr id="22" name="Flèche droite 21"/>
              <p:cNvSpPr/>
              <p:nvPr/>
            </p:nvSpPr>
            <p:spPr>
              <a:xfrm rot="2792289">
                <a:off x="6473840" y="5416225"/>
                <a:ext cx="1015998" cy="508001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400"/>
              </a:p>
            </p:txBody>
          </p:sp>
        </p:grpSp>
        <p:sp>
          <p:nvSpPr>
            <p:cNvPr id="11" name="Flèche droite 10"/>
            <p:cNvSpPr/>
            <p:nvPr/>
          </p:nvSpPr>
          <p:spPr>
            <a:xfrm rot="20562290">
              <a:off x="6888463" y="3106629"/>
              <a:ext cx="1016000" cy="508000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/>
            </a:p>
          </p:txBody>
        </p:sp>
        <p:sp>
          <p:nvSpPr>
            <p:cNvPr id="12" name="Flèche droite 11"/>
            <p:cNvSpPr/>
            <p:nvPr/>
          </p:nvSpPr>
          <p:spPr>
            <a:xfrm rot="877250">
              <a:off x="6817207" y="4237216"/>
              <a:ext cx="1016000" cy="508000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40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ZoneTexte 38"/>
          <p:cNvSpPr txBox="1"/>
          <p:nvPr/>
        </p:nvSpPr>
        <p:spPr>
          <a:xfrm>
            <a:off x="110908" y="6403043"/>
            <a:ext cx="1197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Die </a:t>
            </a:r>
            <a:r>
              <a:rPr lang="fr-BE" sz="1200" dirty="0" err="1">
                <a:solidFill>
                  <a:schemeClr val="bg1"/>
                </a:solidFill>
              </a:rPr>
              <a:t>Trill</a:t>
            </a:r>
            <a:r>
              <a:rPr lang="fr-BE" sz="1200" dirty="0">
                <a:solidFill>
                  <a:schemeClr val="bg1"/>
                </a:solidFill>
              </a:rPr>
              <a:t>, 2013 ; Ewertz &amp; Jensen, 2011 ; Hernandez-</a:t>
            </a:r>
            <a:r>
              <a:rPr lang="fr-BE" sz="1200" dirty="0" err="1">
                <a:solidFill>
                  <a:schemeClr val="bg1"/>
                </a:solidFill>
              </a:rPr>
              <a:t>Blazquez</a:t>
            </a:r>
            <a:r>
              <a:rPr lang="fr-BE" sz="1200" dirty="0">
                <a:solidFill>
                  <a:schemeClr val="bg1"/>
                </a:solidFill>
              </a:rPr>
              <a:t> &amp; Cruzado, 2016 ; </a:t>
            </a:r>
          </a:p>
          <a:p>
            <a:pPr algn="ctr"/>
            <a:r>
              <a:rPr lang="fr-BE" sz="1200" dirty="0">
                <a:solidFill>
                  <a:schemeClr val="bg1"/>
                </a:solidFill>
              </a:rPr>
              <a:t>Lapid et al., 2016 ; Lee et al., 2015 ; Tojal &amp; Costa, 2015 ; </a:t>
            </a:r>
            <a:r>
              <a:rPr lang="fr-BE" sz="1200" dirty="0" err="1">
                <a:solidFill>
                  <a:schemeClr val="bg1"/>
                </a:solidFill>
              </a:rPr>
              <a:t>Weis</a:t>
            </a:r>
            <a:r>
              <a:rPr lang="fr-BE" sz="1200" dirty="0">
                <a:solidFill>
                  <a:schemeClr val="bg1"/>
                </a:solidFill>
              </a:rPr>
              <a:t> &amp; Horneber, 2015 ; </a:t>
            </a:r>
            <a:r>
              <a:rPr lang="fr-BE" sz="1200" dirty="0" err="1">
                <a:solidFill>
                  <a:schemeClr val="bg1"/>
                </a:solidFill>
              </a:rPr>
              <a:t>Wittman</a:t>
            </a:r>
            <a:r>
              <a:rPr lang="fr-BE" sz="1200" dirty="0">
                <a:solidFill>
                  <a:schemeClr val="bg1"/>
                </a:solidFill>
              </a:rPr>
              <a:t>, et al., 2014</a:t>
            </a:r>
          </a:p>
        </p:txBody>
      </p:sp>
      <p:sp>
        <p:nvSpPr>
          <p:cNvPr id="27" name="Flèche droite 26"/>
          <p:cNvSpPr/>
          <p:nvPr/>
        </p:nvSpPr>
        <p:spPr>
          <a:xfrm>
            <a:off x="6322439" y="5336911"/>
            <a:ext cx="906945" cy="418336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>
              <a:solidFill>
                <a:srgbClr val="FF9933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386966" y="5315247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FF6600"/>
                </a:solidFill>
              </a:rPr>
              <a:t>Besoin d’interventions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617378" y="443260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…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241300" y="159968"/>
            <a:ext cx="2032278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Contexte théorique</a:t>
            </a:r>
          </a:p>
        </p:txBody>
      </p:sp>
      <p:pic>
        <p:nvPicPr>
          <p:cNvPr id="34" name="Picture 4" descr="https://static.thenounproject.com/png/347326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78" y="1084865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static.thenounproject.com/png/2406138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05" y="206000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s://static.thenounproject.com/png/540761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08" y="3268816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ccolade fermante 27">
            <a:extLst>
              <a:ext uri="{FF2B5EF4-FFF2-40B4-BE49-F238E27FC236}">
                <a16:creationId xmlns:a16="http://schemas.microsoft.com/office/drawing/2014/main" id="{F2F69EBD-6381-4457-9204-FDB99E1EEC76}"/>
              </a:ext>
            </a:extLst>
          </p:cNvPr>
          <p:cNvSpPr/>
          <p:nvPr/>
        </p:nvSpPr>
        <p:spPr>
          <a:xfrm>
            <a:off x="4970613" y="1276035"/>
            <a:ext cx="698500" cy="3861688"/>
          </a:xfrm>
          <a:prstGeom prst="rightBrace">
            <a:avLst>
              <a:gd name="adj1" fmla="val 2847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BB7A26E-71CE-45B7-B471-9CA02356183F}"/>
              </a:ext>
            </a:extLst>
          </p:cNvPr>
          <p:cNvSpPr txBox="1"/>
          <p:nvPr/>
        </p:nvSpPr>
        <p:spPr>
          <a:xfrm>
            <a:off x="6032500" y="1975757"/>
            <a:ext cx="515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BE" sz="2000" dirty="0"/>
              <a:t>Fréquence et intensité +++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BE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BE" sz="2000" dirty="0"/>
              <a:t>Sous-diagnostiqués et sous-traités</a:t>
            </a:r>
          </a:p>
          <a:p>
            <a:endParaRPr lang="fr-BE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BE" sz="2000" dirty="0">
                <a:sym typeface="Wingdings 3" panose="05040102010807070707" pitchFamily="18" charset="2"/>
              </a:rPr>
              <a:t> </a:t>
            </a:r>
            <a:r>
              <a:rPr lang="fr-BE" sz="2000" dirty="0"/>
              <a:t>adhérence aux traitements et résultats</a:t>
            </a:r>
          </a:p>
          <a:p>
            <a:endParaRPr lang="fr-BE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BE" sz="2000" dirty="0">
                <a:sym typeface="Wingdings 3" panose="05040102010807070707" pitchFamily="18" charset="2"/>
              </a:rPr>
              <a:t> qualité de vie, </a:t>
            </a:r>
            <a:r>
              <a:rPr lang="fr-BE" sz="2000" dirty="0"/>
              <a:t>à court et long terme</a:t>
            </a:r>
            <a:endParaRPr lang="fr-BE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CEA96D-4DEF-4333-9B3D-E1057249FCDE}"/>
              </a:ext>
            </a:extLst>
          </p:cNvPr>
          <p:cNvSpPr txBox="1"/>
          <p:nvPr/>
        </p:nvSpPr>
        <p:spPr>
          <a:xfrm>
            <a:off x="2255380" y="199470"/>
            <a:ext cx="820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 | Résultats | Discussion</a:t>
            </a:r>
          </a:p>
        </p:txBody>
      </p:sp>
    </p:spTree>
    <p:extLst>
      <p:ext uri="{BB962C8B-B14F-4D97-AF65-F5344CB8AC3E}">
        <p14:creationId xmlns:p14="http://schemas.microsoft.com/office/powerpoint/2010/main" val="101634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37" name="Rectangle 36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6</a:t>
            </a:fld>
            <a:endParaRPr lang="fr-BE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8" name="Picture 4" descr="https://resize.prod.docfr.doc-media.fr/img/var/doctissimo/storage/images/fr/www/psychologie/depression/traitement-de-la-depression/depression-psychotherapie/152279-3-fre-FR/depression-psychotherapi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/>
          <a:stretch/>
        </p:blipFill>
        <p:spPr bwMode="auto">
          <a:xfrm>
            <a:off x="28648" y="701736"/>
            <a:ext cx="3600304" cy="29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906" y="3649019"/>
            <a:ext cx="3628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cap="small" dirty="0">
                <a:solidFill>
                  <a:schemeClr val="accent1"/>
                </a:solidFill>
                <a:sym typeface="Wingdings 3" panose="05040102010807070707" pitchFamily="18" charset="2"/>
              </a:rPr>
              <a:t>Thérapie cognitivo-comportementale :</a:t>
            </a:r>
          </a:p>
        </p:txBody>
      </p:sp>
      <p:pic>
        <p:nvPicPr>
          <p:cNvPr id="25" name="Picture 6" descr="https://static.thenounproject.com/png/2406138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2" y="415509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static.thenounproject.com/png/540761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" y="415509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à coins arrondis 31">
            <a:extLst>
              <a:ext uri="{FF2B5EF4-FFF2-40B4-BE49-F238E27FC236}">
                <a16:creationId xmlns:a16="http://schemas.microsoft.com/office/drawing/2014/main" id="{FD481088-96AF-4C4F-B84E-C7C07DE722E0}"/>
              </a:ext>
            </a:extLst>
          </p:cNvPr>
          <p:cNvSpPr/>
          <p:nvPr/>
        </p:nvSpPr>
        <p:spPr>
          <a:xfrm>
            <a:off x="241300" y="159968"/>
            <a:ext cx="2032278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Contexte théorique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52A8547-9E52-4374-B55C-62BFD6C732C5}"/>
              </a:ext>
            </a:extLst>
          </p:cNvPr>
          <p:cNvSpPr txBox="1"/>
          <p:nvPr/>
        </p:nvSpPr>
        <p:spPr>
          <a:xfrm>
            <a:off x="477672" y="6403043"/>
            <a:ext cx="1056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Osborn et al., 2006 ; Grégoire et al., 2017 ; </a:t>
            </a:r>
            <a:r>
              <a:rPr lang="fr-BE" sz="1200" dirty="0" err="1">
                <a:solidFill>
                  <a:schemeClr val="bg1"/>
                </a:solidFill>
              </a:rPr>
              <a:t>Groarke</a:t>
            </a:r>
            <a:r>
              <a:rPr lang="fr-BE" sz="1200" dirty="0">
                <a:solidFill>
                  <a:schemeClr val="bg1"/>
                </a:solidFill>
              </a:rPr>
              <a:t> et al., 2013 ; </a:t>
            </a:r>
            <a:r>
              <a:rPr lang="fr-BE" sz="1200" dirty="0" err="1">
                <a:solidFill>
                  <a:schemeClr val="bg1"/>
                </a:solidFill>
              </a:rPr>
              <a:t>Gudenkauf</a:t>
            </a:r>
            <a:r>
              <a:rPr lang="fr-BE" sz="1200" dirty="0">
                <a:solidFill>
                  <a:schemeClr val="bg1"/>
                </a:solidFill>
              </a:rPr>
              <a:t> et al., 2015 ; </a:t>
            </a:r>
            <a:r>
              <a:rPr lang="fr-BE" sz="1200" dirty="0" err="1">
                <a:solidFill>
                  <a:schemeClr val="bg1"/>
                </a:solidFill>
              </a:rPr>
              <a:t>Moadel</a:t>
            </a:r>
            <a:r>
              <a:rPr lang="fr-BE" sz="1200" dirty="0">
                <a:solidFill>
                  <a:schemeClr val="bg1"/>
                </a:solidFill>
              </a:rPr>
              <a:t> et al., 2007 ; </a:t>
            </a:r>
            <a:r>
              <a:rPr lang="fr-BE" sz="1200" dirty="0" err="1">
                <a:solidFill>
                  <a:schemeClr val="bg1"/>
                </a:solidFill>
              </a:rPr>
              <a:t>Mustian</a:t>
            </a:r>
            <a:r>
              <a:rPr lang="fr-BE" sz="1200" dirty="0">
                <a:solidFill>
                  <a:schemeClr val="bg1"/>
                </a:solidFill>
              </a:rPr>
              <a:t> et al., 2013 ; </a:t>
            </a:r>
          </a:p>
          <a:p>
            <a:pPr algn="ctr"/>
            <a:r>
              <a:rPr lang="fr-BE" sz="1200" dirty="0">
                <a:solidFill>
                  <a:schemeClr val="bg1"/>
                </a:solidFill>
              </a:rPr>
              <a:t>Montgomery et al., 2014; Farrell-</a:t>
            </a:r>
            <a:r>
              <a:rPr lang="fr-BE" sz="1200" dirty="0" err="1">
                <a:solidFill>
                  <a:schemeClr val="bg1"/>
                </a:solidFill>
              </a:rPr>
              <a:t>Carnahan</a:t>
            </a:r>
            <a:r>
              <a:rPr lang="fr-BE" sz="1200" dirty="0">
                <a:solidFill>
                  <a:schemeClr val="bg1"/>
                </a:solidFill>
              </a:rPr>
              <a:t> et al., 2010 ; Cramer et al., 2015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71A1B04-F83E-46D4-8D23-79CB15D4D1EB}"/>
              </a:ext>
            </a:extLst>
          </p:cNvPr>
          <p:cNvSpPr txBox="1"/>
          <p:nvPr/>
        </p:nvSpPr>
        <p:spPr>
          <a:xfrm>
            <a:off x="2255380" y="199470"/>
            <a:ext cx="820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 | Résultats | Discussion</a:t>
            </a:r>
          </a:p>
        </p:txBody>
      </p:sp>
    </p:spTree>
    <p:extLst>
      <p:ext uri="{BB962C8B-B14F-4D97-AF65-F5344CB8AC3E}">
        <p14:creationId xmlns:p14="http://schemas.microsoft.com/office/powerpoint/2010/main" val="135633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37" name="Rectangle 36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7</a:t>
            </a:fld>
            <a:endParaRPr lang="fr-BE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6" name="Picture 2" descr="Résultat de recherche d'images pour &quot;yoga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/>
          <a:stretch/>
        </p:blipFill>
        <p:spPr bwMode="auto">
          <a:xfrm>
            <a:off x="3794923" y="701736"/>
            <a:ext cx="3987351" cy="29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size.prod.docfr.doc-media.fr/img/var/doctissimo/storage/images/fr/www/psychologie/depression/traitement-de-la-depression/depression-psychotherapie/152279-3-fre-FR/depression-psychotherapi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/>
          <a:stretch/>
        </p:blipFill>
        <p:spPr bwMode="auto">
          <a:xfrm>
            <a:off x="28648" y="701736"/>
            <a:ext cx="3600304" cy="29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906" y="3649019"/>
            <a:ext cx="3628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cap="small" dirty="0">
                <a:solidFill>
                  <a:schemeClr val="accent1"/>
                </a:solidFill>
                <a:sym typeface="Wingdings 3" panose="05040102010807070707" pitchFamily="18" charset="2"/>
              </a:rPr>
              <a:t>Thérapie cognitivo-comportementale 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90959" y="3681735"/>
            <a:ext cx="75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cap="small" dirty="0">
                <a:solidFill>
                  <a:schemeClr val="accent1"/>
                </a:solidFill>
                <a:sym typeface="Wingdings 3" panose="05040102010807070707" pitchFamily="18" charset="2"/>
              </a:rPr>
              <a:t>Yoga :</a:t>
            </a:r>
          </a:p>
        </p:txBody>
      </p:sp>
      <p:pic>
        <p:nvPicPr>
          <p:cNvPr id="21" name="Picture 4" descr="https://static.thenounproject.com/png/347326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17" y="415509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static.thenounproject.com/png/2406138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2" y="415509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static.thenounproject.com/png/540761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" y="415509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static.thenounproject.com/png/2406138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19" y="415612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static.thenounproject.com/png/540761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89" y="415509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à coins arrondis 31">
            <a:extLst>
              <a:ext uri="{FF2B5EF4-FFF2-40B4-BE49-F238E27FC236}">
                <a16:creationId xmlns:a16="http://schemas.microsoft.com/office/drawing/2014/main" id="{A1795E83-A9AD-4236-B6CA-75D2BEE5287D}"/>
              </a:ext>
            </a:extLst>
          </p:cNvPr>
          <p:cNvSpPr/>
          <p:nvPr/>
        </p:nvSpPr>
        <p:spPr>
          <a:xfrm>
            <a:off x="241300" y="159968"/>
            <a:ext cx="2032278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Contexte théorique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09E4C6-5E29-4565-B95F-F8384C415FB3}"/>
              </a:ext>
            </a:extLst>
          </p:cNvPr>
          <p:cNvSpPr/>
          <p:nvPr/>
        </p:nvSpPr>
        <p:spPr>
          <a:xfrm>
            <a:off x="3715475" y="707952"/>
            <a:ext cx="118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i="1" cap="small" dirty="0">
                <a:sym typeface="Wingdings 3" panose="05040102010807070707" pitchFamily="18" charset="2"/>
              </a:rPr>
              <a:t>Mind-body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37F5E8-9F3F-4AD1-B2F3-7A0A3415B035}"/>
              </a:ext>
            </a:extLst>
          </p:cNvPr>
          <p:cNvSpPr txBox="1"/>
          <p:nvPr/>
        </p:nvSpPr>
        <p:spPr>
          <a:xfrm>
            <a:off x="477672" y="6403043"/>
            <a:ext cx="1056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Osborn et al., 2006 ; Grégoire et al., 2017 ; </a:t>
            </a:r>
            <a:r>
              <a:rPr lang="fr-BE" sz="1200" dirty="0" err="1">
                <a:solidFill>
                  <a:schemeClr val="bg1"/>
                </a:solidFill>
              </a:rPr>
              <a:t>Groarke</a:t>
            </a:r>
            <a:r>
              <a:rPr lang="fr-BE" sz="1200" dirty="0">
                <a:solidFill>
                  <a:schemeClr val="bg1"/>
                </a:solidFill>
              </a:rPr>
              <a:t> et al., 2013 ; </a:t>
            </a:r>
            <a:r>
              <a:rPr lang="fr-BE" sz="1200" dirty="0" err="1">
                <a:solidFill>
                  <a:schemeClr val="bg1"/>
                </a:solidFill>
              </a:rPr>
              <a:t>Gudenkauf</a:t>
            </a:r>
            <a:r>
              <a:rPr lang="fr-BE" sz="1200" dirty="0">
                <a:solidFill>
                  <a:schemeClr val="bg1"/>
                </a:solidFill>
              </a:rPr>
              <a:t> et al., 2015 ; </a:t>
            </a:r>
            <a:r>
              <a:rPr lang="fr-BE" sz="1200" dirty="0" err="1">
                <a:solidFill>
                  <a:schemeClr val="bg1"/>
                </a:solidFill>
              </a:rPr>
              <a:t>Moadel</a:t>
            </a:r>
            <a:r>
              <a:rPr lang="fr-BE" sz="1200" dirty="0">
                <a:solidFill>
                  <a:schemeClr val="bg1"/>
                </a:solidFill>
              </a:rPr>
              <a:t> et al., 2007 ; </a:t>
            </a:r>
            <a:r>
              <a:rPr lang="fr-BE" sz="1200" dirty="0" err="1">
                <a:solidFill>
                  <a:schemeClr val="bg1"/>
                </a:solidFill>
              </a:rPr>
              <a:t>Mustian</a:t>
            </a:r>
            <a:r>
              <a:rPr lang="fr-BE" sz="1200" dirty="0">
                <a:solidFill>
                  <a:schemeClr val="bg1"/>
                </a:solidFill>
              </a:rPr>
              <a:t> et al., 2013 ; </a:t>
            </a:r>
          </a:p>
          <a:p>
            <a:pPr algn="ctr"/>
            <a:r>
              <a:rPr lang="fr-BE" sz="1200" dirty="0">
                <a:solidFill>
                  <a:schemeClr val="bg1"/>
                </a:solidFill>
              </a:rPr>
              <a:t>Montgomery et al., 2014; Farrell-</a:t>
            </a:r>
            <a:r>
              <a:rPr lang="fr-BE" sz="1200" dirty="0" err="1">
                <a:solidFill>
                  <a:schemeClr val="bg1"/>
                </a:solidFill>
              </a:rPr>
              <a:t>Carnahan</a:t>
            </a:r>
            <a:r>
              <a:rPr lang="fr-BE" sz="1200" dirty="0">
                <a:solidFill>
                  <a:schemeClr val="bg1"/>
                </a:solidFill>
              </a:rPr>
              <a:t> et al., 2010 ; Cramer et al., 2015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B6FEE0D-AF26-4B5F-BEB7-1A1B4813DFBA}"/>
              </a:ext>
            </a:extLst>
          </p:cNvPr>
          <p:cNvSpPr txBox="1"/>
          <p:nvPr/>
        </p:nvSpPr>
        <p:spPr>
          <a:xfrm>
            <a:off x="2255380" y="199470"/>
            <a:ext cx="820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 | Résultats | Discussion</a:t>
            </a:r>
          </a:p>
        </p:txBody>
      </p:sp>
    </p:spTree>
    <p:extLst>
      <p:ext uri="{BB962C8B-B14F-4D97-AF65-F5344CB8AC3E}">
        <p14:creationId xmlns:p14="http://schemas.microsoft.com/office/powerpoint/2010/main" val="171388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37" name="Rectangle 36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8</a:t>
            </a:fld>
            <a:endParaRPr lang="fr-BE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8" name="Picture 2" descr="zoomc_1447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6" t="12929" r="64092" b="19083"/>
          <a:stretch/>
        </p:blipFill>
        <p:spPr bwMode="auto">
          <a:xfrm>
            <a:off x="7948246" y="701736"/>
            <a:ext cx="4116754" cy="29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 de recherche d'images pour &quot;yoga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/>
          <a:stretch/>
        </p:blipFill>
        <p:spPr bwMode="auto">
          <a:xfrm>
            <a:off x="3794923" y="701736"/>
            <a:ext cx="3987351" cy="29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size.prod.docfr.doc-media.fr/img/var/doctissimo/storage/images/fr/www/psychologie/depression/traitement-de-la-depression/depression-psychotherapie/152279-3-fre-FR/depression-psychotherapi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/>
          <a:stretch/>
        </p:blipFill>
        <p:spPr bwMode="auto">
          <a:xfrm>
            <a:off x="28648" y="701736"/>
            <a:ext cx="3600304" cy="29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906" y="3649019"/>
            <a:ext cx="3628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cap="small" dirty="0">
                <a:solidFill>
                  <a:schemeClr val="accent1"/>
                </a:solidFill>
                <a:sym typeface="Wingdings 3" panose="05040102010807070707" pitchFamily="18" charset="2"/>
              </a:rPr>
              <a:t>Thérapie cognitivo-comportementale 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90959" y="3681735"/>
            <a:ext cx="75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cap="small" dirty="0">
                <a:solidFill>
                  <a:schemeClr val="accent1"/>
                </a:solidFill>
                <a:sym typeface="Wingdings 3" panose="05040102010807070707" pitchFamily="18" charset="2"/>
              </a:rPr>
              <a:t>Yoga 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865006" y="3688432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cap="small" dirty="0">
                <a:solidFill>
                  <a:schemeClr val="accent1"/>
                </a:solidFill>
                <a:sym typeface="Wingdings 3" panose="05040102010807070707" pitchFamily="18" charset="2"/>
              </a:rPr>
              <a:t>Hypnose :</a:t>
            </a:r>
          </a:p>
        </p:txBody>
      </p:sp>
      <p:pic>
        <p:nvPicPr>
          <p:cNvPr id="21" name="Picture 4" descr="https://static.thenounproject.com/png/347326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17" y="415509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static.thenounproject.com/png/2406138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2" y="415509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static.thenounproject.com/png/540761-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" y="415509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static.thenounproject.com/png/2406138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19" y="415612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static.thenounproject.com/png/540761-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89" y="415509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static.thenounproject.com/png/347326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04" y="40802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static.thenounproject.com/png/2406138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706" y="408126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static.thenounproject.com/png/540761-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76" y="40802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à coins arrondis 31">
            <a:extLst>
              <a:ext uri="{FF2B5EF4-FFF2-40B4-BE49-F238E27FC236}">
                <a16:creationId xmlns:a16="http://schemas.microsoft.com/office/drawing/2014/main" id="{1B9B0A91-037B-4080-BE00-AE9EC674D6F1}"/>
              </a:ext>
            </a:extLst>
          </p:cNvPr>
          <p:cNvSpPr/>
          <p:nvPr/>
        </p:nvSpPr>
        <p:spPr>
          <a:xfrm>
            <a:off x="241300" y="159968"/>
            <a:ext cx="2032278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Contexte théorique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030C9E-7837-4091-B44F-EF40F8B4686F}"/>
              </a:ext>
            </a:extLst>
          </p:cNvPr>
          <p:cNvSpPr/>
          <p:nvPr/>
        </p:nvSpPr>
        <p:spPr>
          <a:xfrm>
            <a:off x="3715475" y="707952"/>
            <a:ext cx="118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i="1" cap="small" dirty="0">
                <a:sym typeface="Wingdings 3" panose="05040102010807070707" pitchFamily="18" charset="2"/>
              </a:rPr>
              <a:t>Mind-body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97D47E-201D-493E-A2EA-3386349DC479}"/>
              </a:ext>
            </a:extLst>
          </p:cNvPr>
          <p:cNvSpPr/>
          <p:nvPr/>
        </p:nvSpPr>
        <p:spPr>
          <a:xfrm>
            <a:off x="8018995" y="707952"/>
            <a:ext cx="118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i="1" cap="small" dirty="0">
                <a:sym typeface="Wingdings 3" panose="05040102010807070707" pitchFamily="18" charset="2"/>
              </a:rPr>
              <a:t>Mind-body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2A024D7-CCE0-4DCE-95D3-94316E9F37B9}"/>
              </a:ext>
            </a:extLst>
          </p:cNvPr>
          <p:cNvSpPr txBox="1"/>
          <p:nvPr/>
        </p:nvSpPr>
        <p:spPr>
          <a:xfrm>
            <a:off x="477672" y="6403043"/>
            <a:ext cx="1056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Osborn et al., 2006 ; Grégoire et al., 2017 ; </a:t>
            </a:r>
            <a:r>
              <a:rPr lang="fr-BE" sz="1200" dirty="0" err="1">
                <a:solidFill>
                  <a:schemeClr val="bg1"/>
                </a:solidFill>
              </a:rPr>
              <a:t>Groarke</a:t>
            </a:r>
            <a:r>
              <a:rPr lang="fr-BE" sz="1200" dirty="0">
                <a:solidFill>
                  <a:schemeClr val="bg1"/>
                </a:solidFill>
              </a:rPr>
              <a:t> et al., 2013 ; </a:t>
            </a:r>
            <a:r>
              <a:rPr lang="fr-BE" sz="1200" dirty="0" err="1">
                <a:solidFill>
                  <a:schemeClr val="bg1"/>
                </a:solidFill>
              </a:rPr>
              <a:t>Gudenkauf</a:t>
            </a:r>
            <a:r>
              <a:rPr lang="fr-BE" sz="1200" dirty="0">
                <a:solidFill>
                  <a:schemeClr val="bg1"/>
                </a:solidFill>
              </a:rPr>
              <a:t> et al., 2015 ; </a:t>
            </a:r>
            <a:r>
              <a:rPr lang="fr-BE" sz="1200" dirty="0" err="1">
                <a:solidFill>
                  <a:schemeClr val="bg1"/>
                </a:solidFill>
              </a:rPr>
              <a:t>Moadel</a:t>
            </a:r>
            <a:r>
              <a:rPr lang="fr-BE" sz="1200" dirty="0">
                <a:solidFill>
                  <a:schemeClr val="bg1"/>
                </a:solidFill>
              </a:rPr>
              <a:t> et al., 2007 ; </a:t>
            </a:r>
            <a:r>
              <a:rPr lang="fr-BE" sz="1200" dirty="0" err="1">
                <a:solidFill>
                  <a:schemeClr val="bg1"/>
                </a:solidFill>
              </a:rPr>
              <a:t>Mustian</a:t>
            </a:r>
            <a:r>
              <a:rPr lang="fr-BE" sz="1200" dirty="0">
                <a:solidFill>
                  <a:schemeClr val="bg1"/>
                </a:solidFill>
              </a:rPr>
              <a:t> et al., 2013 ; </a:t>
            </a:r>
          </a:p>
          <a:p>
            <a:pPr algn="ctr"/>
            <a:r>
              <a:rPr lang="fr-BE" sz="1200" dirty="0">
                <a:solidFill>
                  <a:schemeClr val="bg1"/>
                </a:solidFill>
              </a:rPr>
              <a:t>Montgomery et al., 2014; Farrell-</a:t>
            </a:r>
            <a:r>
              <a:rPr lang="fr-BE" sz="1200" dirty="0" err="1">
                <a:solidFill>
                  <a:schemeClr val="bg1"/>
                </a:solidFill>
              </a:rPr>
              <a:t>Carnahan</a:t>
            </a:r>
            <a:r>
              <a:rPr lang="fr-BE" sz="1200" dirty="0">
                <a:solidFill>
                  <a:schemeClr val="bg1"/>
                </a:solidFill>
              </a:rPr>
              <a:t> et al., 2010 ; Cramer et al., 2015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660C69D-4FCD-4B33-8BA5-75C143C576E3}"/>
              </a:ext>
            </a:extLst>
          </p:cNvPr>
          <p:cNvSpPr txBox="1"/>
          <p:nvPr/>
        </p:nvSpPr>
        <p:spPr>
          <a:xfrm>
            <a:off x="2255380" y="199470"/>
            <a:ext cx="820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 | Résultats | Discussion</a:t>
            </a:r>
          </a:p>
        </p:txBody>
      </p:sp>
    </p:spTree>
    <p:extLst>
      <p:ext uri="{BB962C8B-B14F-4D97-AF65-F5344CB8AC3E}">
        <p14:creationId xmlns:p14="http://schemas.microsoft.com/office/powerpoint/2010/main" val="67567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/>
          <p:cNvGrpSpPr/>
          <p:nvPr/>
        </p:nvGrpSpPr>
        <p:grpSpPr>
          <a:xfrm>
            <a:off x="0" y="6346539"/>
            <a:ext cx="12192000" cy="511461"/>
            <a:chOff x="0" y="5698839"/>
            <a:chExt cx="12192000" cy="511461"/>
          </a:xfrm>
        </p:grpSpPr>
        <p:sp>
          <p:nvSpPr>
            <p:cNvPr id="37" name="Rectangle 36"/>
            <p:cNvSpPr/>
            <p:nvPr/>
          </p:nvSpPr>
          <p:spPr>
            <a:xfrm>
              <a:off x="0" y="5698839"/>
              <a:ext cx="12192000" cy="511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0" y="5803900"/>
              <a:ext cx="12192000" cy="406400"/>
            </a:xfrm>
            <a:prstGeom prst="rect">
              <a:avLst/>
            </a:prstGeom>
            <a:solidFill>
              <a:srgbClr val="009DD9"/>
            </a:solidFill>
            <a:ln>
              <a:solidFill>
                <a:srgbClr val="009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A307-95A2-4BAC-8210-C43707C249AE}" type="slidenum">
              <a:rPr lang="fr-BE" smtClean="0"/>
              <a:t>9</a:t>
            </a:fld>
            <a:endParaRPr lang="fr-BE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Flèche droite 33"/>
          <p:cNvSpPr/>
          <p:nvPr/>
        </p:nvSpPr>
        <p:spPr>
          <a:xfrm>
            <a:off x="3423605" y="5491728"/>
            <a:ext cx="906945" cy="418336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/>
          </a:p>
        </p:txBody>
      </p:sp>
      <p:sp>
        <p:nvSpPr>
          <p:cNvPr id="35" name="ZoneTexte 34"/>
          <p:cNvSpPr txBox="1"/>
          <p:nvPr/>
        </p:nvSpPr>
        <p:spPr>
          <a:xfrm>
            <a:off x="4448541" y="5352691"/>
            <a:ext cx="371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>
                <a:solidFill>
                  <a:srgbClr val="FF6600"/>
                </a:solidFill>
              </a:rPr>
              <a:t>Manque de données à long terme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448541" y="5710009"/>
            <a:ext cx="281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>
                <a:solidFill>
                  <a:srgbClr val="FF6600"/>
                </a:solidFill>
              </a:rPr>
              <a:t>Focus sur cancers du sein</a:t>
            </a:r>
          </a:p>
        </p:txBody>
      </p:sp>
      <p:pic>
        <p:nvPicPr>
          <p:cNvPr id="18" name="Picture 2" descr="zoomc_1447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6" t="12929" r="64092" b="19083"/>
          <a:stretch/>
        </p:blipFill>
        <p:spPr bwMode="auto">
          <a:xfrm>
            <a:off x="7948246" y="701736"/>
            <a:ext cx="4116754" cy="29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 de recherche d'images pour &quot;yoga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/>
          <a:stretch/>
        </p:blipFill>
        <p:spPr bwMode="auto">
          <a:xfrm>
            <a:off x="3794923" y="701736"/>
            <a:ext cx="3987351" cy="29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size.prod.docfr.doc-media.fr/img/var/doctissimo/storage/images/fr/www/psychologie/depression/traitement-de-la-depression/depression-psychotherapie/152279-3-fre-FR/depression-psychotherapi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/>
          <a:stretch/>
        </p:blipFill>
        <p:spPr bwMode="auto">
          <a:xfrm>
            <a:off x="28648" y="701736"/>
            <a:ext cx="3600304" cy="29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906" y="3649019"/>
            <a:ext cx="3628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cap="small" dirty="0">
                <a:solidFill>
                  <a:schemeClr val="accent1"/>
                </a:solidFill>
                <a:sym typeface="Wingdings 3" panose="05040102010807070707" pitchFamily="18" charset="2"/>
              </a:rPr>
              <a:t>Thérapie cognitivo-comportementale 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90959" y="3681735"/>
            <a:ext cx="75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cap="small" dirty="0">
                <a:solidFill>
                  <a:schemeClr val="accent1"/>
                </a:solidFill>
                <a:sym typeface="Wingdings 3" panose="05040102010807070707" pitchFamily="18" charset="2"/>
              </a:rPr>
              <a:t>Yoga 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865006" y="3688432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cap="small" dirty="0">
                <a:solidFill>
                  <a:schemeClr val="accent1"/>
                </a:solidFill>
                <a:sym typeface="Wingdings 3" panose="05040102010807070707" pitchFamily="18" charset="2"/>
              </a:rPr>
              <a:t>Hypnose :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77672" y="6403043"/>
            <a:ext cx="1056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schemeClr val="bg1"/>
                </a:solidFill>
              </a:rPr>
              <a:t>Osborn et al., 2006 ; Grégoire et al., 2017 ; </a:t>
            </a:r>
            <a:r>
              <a:rPr lang="fr-BE" sz="1200" dirty="0" err="1">
                <a:solidFill>
                  <a:schemeClr val="bg1"/>
                </a:solidFill>
              </a:rPr>
              <a:t>Groarke</a:t>
            </a:r>
            <a:r>
              <a:rPr lang="fr-BE" sz="1200" dirty="0">
                <a:solidFill>
                  <a:schemeClr val="bg1"/>
                </a:solidFill>
              </a:rPr>
              <a:t> et al., 2013 ; </a:t>
            </a:r>
            <a:r>
              <a:rPr lang="fr-BE" sz="1200" dirty="0" err="1">
                <a:solidFill>
                  <a:schemeClr val="bg1"/>
                </a:solidFill>
              </a:rPr>
              <a:t>Gudenkauf</a:t>
            </a:r>
            <a:r>
              <a:rPr lang="fr-BE" sz="1200" dirty="0">
                <a:solidFill>
                  <a:schemeClr val="bg1"/>
                </a:solidFill>
              </a:rPr>
              <a:t> et al., 2015 ; </a:t>
            </a:r>
            <a:r>
              <a:rPr lang="fr-BE" sz="1200" dirty="0" err="1">
                <a:solidFill>
                  <a:schemeClr val="bg1"/>
                </a:solidFill>
              </a:rPr>
              <a:t>Moadel</a:t>
            </a:r>
            <a:r>
              <a:rPr lang="fr-BE" sz="1200" dirty="0">
                <a:solidFill>
                  <a:schemeClr val="bg1"/>
                </a:solidFill>
              </a:rPr>
              <a:t> et al., 2007 ; </a:t>
            </a:r>
            <a:r>
              <a:rPr lang="fr-BE" sz="1200" dirty="0" err="1">
                <a:solidFill>
                  <a:schemeClr val="bg1"/>
                </a:solidFill>
              </a:rPr>
              <a:t>Mustian</a:t>
            </a:r>
            <a:r>
              <a:rPr lang="fr-BE" sz="1200" dirty="0">
                <a:solidFill>
                  <a:schemeClr val="bg1"/>
                </a:solidFill>
              </a:rPr>
              <a:t> et al., 2013 ; </a:t>
            </a:r>
          </a:p>
          <a:p>
            <a:pPr algn="ctr"/>
            <a:r>
              <a:rPr lang="fr-BE" sz="1200" dirty="0">
                <a:solidFill>
                  <a:schemeClr val="bg1"/>
                </a:solidFill>
              </a:rPr>
              <a:t>Montgomery et al., 2014; Farrell-</a:t>
            </a:r>
            <a:r>
              <a:rPr lang="fr-BE" sz="1200" dirty="0" err="1">
                <a:solidFill>
                  <a:schemeClr val="bg1"/>
                </a:solidFill>
              </a:rPr>
              <a:t>Carnahan</a:t>
            </a:r>
            <a:r>
              <a:rPr lang="fr-BE" sz="1200" dirty="0">
                <a:solidFill>
                  <a:schemeClr val="bg1"/>
                </a:solidFill>
              </a:rPr>
              <a:t> et al., 2010 ; Cramer et al., 2015</a:t>
            </a:r>
          </a:p>
        </p:txBody>
      </p:sp>
      <p:pic>
        <p:nvPicPr>
          <p:cNvPr id="21" name="Picture 4" descr="https://static.thenounproject.com/png/347326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17" y="415509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static.thenounproject.com/png/2406138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2" y="415509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static.thenounproject.com/png/540761-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" y="415509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static.thenounproject.com/png/2406138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19" y="415612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static.thenounproject.com/png/540761-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89" y="415509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static.thenounproject.com/png/347326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04" y="40802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static.thenounproject.com/png/2406138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706" y="408126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static.thenounproject.com/png/540761-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76" y="40802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à coins arrondis 31">
            <a:extLst>
              <a:ext uri="{FF2B5EF4-FFF2-40B4-BE49-F238E27FC236}">
                <a16:creationId xmlns:a16="http://schemas.microsoft.com/office/drawing/2014/main" id="{20207A23-05A8-49CF-A561-00D86786656A}"/>
              </a:ext>
            </a:extLst>
          </p:cNvPr>
          <p:cNvSpPr/>
          <p:nvPr/>
        </p:nvSpPr>
        <p:spPr>
          <a:xfrm>
            <a:off x="241300" y="159968"/>
            <a:ext cx="2032278" cy="3439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pc="200" dirty="0">
                <a:latin typeface="+mj-lt"/>
              </a:rPr>
              <a:t>Contexte théorique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317A1-BC8F-4527-8420-83FDE84805D1}"/>
              </a:ext>
            </a:extLst>
          </p:cNvPr>
          <p:cNvSpPr/>
          <p:nvPr/>
        </p:nvSpPr>
        <p:spPr>
          <a:xfrm>
            <a:off x="3715475" y="707952"/>
            <a:ext cx="118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i="1" cap="small" dirty="0">
                <a:sym typeface="Wingdings 3" panose="05040102010807070707" pitchFamily="18" charset="2"/>
              </a:rPr>
              <a:t>Mind-body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EC63D2-152F-4EDE-844A-46C96DA0FAA3}"/>
              </a:ext>
            </a:extLst>
          </p:cNvPr>
          <p:cNvSpPr/>
          <p:nvPr/>
        </p:nvSpPr>
        <p:spPr>
          <a:xfrm>
            <a:off x="8018995" y="707952"/>
            <a:ext cx="118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i="1" cap="small" dirty="0">
                <a:sym typeface="Wingdings 3" panose="05040102010807070707" pitchFamily="18" charset="2"/>
              </a:rPr>
              <a:t>Mind-body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E7BF567-4792-489A-BE86-9D2E343E4918}"/>
              </a:ext>
            </a:extLst>
          </p:cNvPr>
          <p:cNvSpPr txBox="1"/>
          <p:nvPr/>
        </p:nvSpPr>
        <p:spPr>
          <a:xfrm>
            <a:off x="2255380" y="199470"/>
            <a:ext cx="820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 | Résultats | Discussion</a:t>
            </a:r>
          </a:p>
        </p:txBody>
      </p:sp>
    </p:spTree>
    <p:extLst>
      <p:ext uri="{BB962C8B-B14F-4D97-AF65-F5344CB8AC3E}">
        <p14:creationId xmlns:p14="http://schemas.microsoft.com/office/powerpoint/2010/main" val="3295368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3468</TotalTime>
  <Words>1895</Words>
  <Application>Microsoft Office PowerPoint</Application>
  <PresentationFormat>Grand écran</PresentationFormat>
  <Paragraphs>356</Paragraphs>
  <Slides>26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ITCCentury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 !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Bénéfices d’une intervention basée sur l’hypnose sur la fatigue et la détresse de patients atteints d’un cancer</dc:title>
  <dc:creator>Charlotte Gregoire</dc:creator>
  <cp:lastModifiedBy>Charlotte GREGOIRE</cp:lastModifiedBy>
  <cp:revision>272</cp:revision>
  <cp:lastPrinted>2020-04-09T11:15:44Z</cp:lastPrinted>
  <dcterms:created xsi:type="dcterms:W3CDTF">2017-10-25T07:47:33Z</dcterms:created>
  <dcterms:modified xsi:type="dcterms:W3CDTF">2021-07-06T08:43:42Z</dcterms:modified>
</cp:coreProperties>
</file>