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471"/>
    <a:srgbClr val="FBFBFB"/>
    <a:srgbClr val="3B93A8"/>
    <a:srgbClr val="108040"/>
    <a:srgbClr val="19C05E"/>
    <a:srgbClr val="C9C9C9"/>
    <a:srgbClr val="4EC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21" autoAdjust="0"/>
    <p:restoredTop sz="92714" autoAdjust="0"/>
  </p:normalViewPr>
  <p:slideViewPr>
    <p:cSldViewPr snapToGrid="0" snapToObjects="1">
      <p:cViewPr>
        <p:scale>
          <a:sx n="125" d="100"/>
          <a:sy n="125" d="100"/>
        </p:scale>
        <p:origin x="739" y="-29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8A38-B6F0-7E44-8949-DC3E6AA2B9F8}" type="datetimeFigureOut">
              <a:rPr lang="fr-FR" smtClean="0"/>
              <a:t>25/05/2021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6098-317F-144D-AA8B-E3C90B05F5E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06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8A38-B6F0-7E44-8949-DC3E6AA2B9F8}" type="datetimeFigureOut">
              <a:rPr lang="fr-FR" smtClean="0"/>
              <a:t>25/05/2021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6098-317F-144D-AA8B-E3C90B05F5E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68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8A38-B6F0-7E44-8949-DC3E6AA2B9F8}" type="datetimeFigureOut">
              <a:rPr lang="fr-FR" smtClean="0"/>
              <a:t>25/05/2021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6098-317F-144D-AA8B-E3C90B05F5E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37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8A38-B6F0-7E44-8949-DC3E6AA2B9F8}" type="datetimeFigureOut">
              <a:rPr lang="fr-FR" smtClean="0"/>
              <a:t>25/05/2021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6098-317F-144D-AA8B-E3C90B05F5E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43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8A38-B6F0-7E44-8949-DC3E6AA2B9F8}" type="datetimeFigureOut">
              <a:rPr lang="fr-FR" smtClean="0"/>
              <a:t>25/05/2021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6098-317F-144D-AA8B-E3C90B05F5E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41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8A38-B6F0-7E44-8949-DC3E6AA2B9F8}" type="datetimeFigureOut">
              <a:rPr lang="fr-FR" smtClean="0"/>
              <a:t>25/05/2021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6098-317F-144D-AA8B-E3C90B05F5E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8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8A38-B6F0-7E44-8949-DC3E6AA2B9F8}" type="datetimeFigureOut">
              <a:rPr lang="fr-FR" smtClean="0"/>
              <a:t>25/05/2021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6098-317F-144D-AA8B-E3C90B05F5E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31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8A38-B6F0-7E44-8949-DC3E6AA2B9F8}" type="datetimeFigureOut">
              <a:rPr lang="fr-FR" smtClean="0"/>
              <a:t>25/05/2021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6098-317F-144D-AA8B-E3C90B05F5E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761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8A38-B6F0-7E44-8949-DC3E6AA2B9F8}" type="datetimeFigureOut">
              <a:rPr lang="fr-FR" smtClean="0"/>
              <a:t>25/05/2021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6098-317F-144D-AA8B-E3C90B05F5E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32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8A38-B6F0-7E44-8949-DC3E6AA2B9F8}" type="datetimeFigureOut">
              <a:rPr lang="fr-FR" smtClean="0"/>
              <a:t>25/05/2021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6098-317F-144D-AA8B-E3C90B05F5E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16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8A38-B6F0-7E44-8949-DC3E6AA2B9F8}" type="datetimeFigureOut">
              <a:rPr lang="fr-FR" smtClean="0"/>
              <a:t>25/05/2021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6098-317F-144D-AA8B-E3C90B05F5E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35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48A38-B6F0-7E44-8949-DC3E6AA2B9F8}" type="datetimeFigureOut">
              <a:rPr lang="fr-FR" smtClean="0"/>
              <a:t>25/05/2021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6098-317F-144D-AA8B-E3C90B05F5E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5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5713465" y="990095"/>
            <a:ext cx="3382293" cy="2146742"/>
          </a:xfrm>
          <a:prstGeom prst="rect">
            <a:avLst/>
          </a:prstGeom>
          <a:solidFill>
            <a:srgbClr val="FBFBFB"/>
          </a:solidFill>
          <a:ln>
            <a:solidFill>
              <a:srgbClr val="2A647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2A6471"/>
                </a:solidFill>
                <a:latin typeface="Arial"/>
                <a:cs typeface="Arial"/>
              </a:rPr>
              <a:t>Results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 </a:t>
            </a:r>
            <a:r>
              <a:rPr lang="fr-FR" sz="105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105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105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 </a:t>
            </a:r>
            <a:endParaRPr lang="fr-FR" sz="1050" dirty="0">
              <a:solidFill>
                <a:srgbClr val="2A6471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endParaRPr lang="fr-FR" sz="8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8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8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3863"/>
            <a:ext cx="9144000" cy="946530"/>
          </a:xfrm>
          <a:prstGeom prst="rect">
            <a:avLst/>
          </a:prstGeom>
          <a:solidFill>
            <a:srgbClr val="2A64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  <a:latin typeface="Arial"/>
                <a:cs typeface="Arial"/>
              </a:rPr>
              <a:t>SpeakInVR</a:t>
            </a:r>
            <a:r>
              <a:rPr lang="en-GB" sz="1200" b="1" dirty="0">
                <a:solidFill>
                  <a:schemeClr val="bg1"/>
                </a:solidFill>
                <a:latin typeface="Arial"/>
                <a:cs typeface="Arial"/>
              </a:rPr>
              <a:t> : validation of a virtual audience </a:t>
            </a:r>
            <a:endParaRPr lang="en-GB" sz="800" dirty="0">
              <a:solidFill>
                <a:schemeClr val="bg1"/>
              </a:solidFill>
              <a:latin typeface="Arial"/>
              <a:cs typeface="Arial"/>
            </a:endParaRPr>
          </a:p>
          <a:p>
            <a:pPr lvl="0" algn="ctr">
              <a:lnSpc>
                <a:spcPct val="80000"/>
              </a:lnSpc>
            </a:pP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Etienne, </a:t>
            </a:r>
            <a:r>
              <a:rPr lang="en-GB" sz="800" dirty="0" err="1">
                <a:solidFill>
                  <a:schemeClr val="bg1"/>
                </a:solidFill>
                <a:latin typeface="Arial"/>
                <a:cs typeface="Arial"/>
              </a:rPr>
              <a:t>E..</a:t>
            </a:r>
            <a:r>
              <a:rPr lang="en-GB" sz="800" baseline="30000" dirty="0" err="1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, Leclercq, A-L.</a:t>
            </a:r>
            <a:r>
              <a:rPr lang="en-GB" sz="800" baseline="30000" dirty="0">
                <a:solidFill>
                  <a:schemeClr val="bg1"/>
                </a:solidFill>
              </a:rPr>
              <a:t> </a:t>
            </a:r>
            <a:r>
              <a:rPr lang="en-GB" sz="800" baseline="30000" dirty="0" err="1">
                <a:solidFill>
                  <a:schemeClr val="bg1"/>
                </a:solidFill>
                <a:latin typeface="Arial"/>
                <a:cs typeface="Arial"/>
              </a:rPr>
              <a:t>bcd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, Remacle, </a:t>
            </a:r>
            <a:r>
              <a:rPr lang="en-GB" sz="800" dirty="0" err="1">
                <a:solidFill>
                  <a:schemeClr val="bg1"/>
                </a:solidFill>
                <a:latin typeface="Arial"/>
                <a:cs typeface="Arial"/>
              </a:rPr>
              <a:t>A.</a:t>
            </a:r>
            <a:r>
              <a:rPr lang="en-GB" sz="800" baseline="30000" dirty="0" err="1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lang="en-GB" sz="800" baseline="300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GB" sz="800" dirty="0" err="1">
                <a:solidFill>
                  <a:schemeClr val="bg1"/>
                </a:solidFill>
                <a:latin typeface="Arial"/>
                <a:cs typeface="Arial"/>
              </a:rPr>
              <a:t>Schyns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GB" sz="800" dirty="0" err="1">
                <a:solidFill>
                  <a:schemeClr val="bg1"/>
                </a:solidFill>
                <a:latin typeface="Arial"/>
                <a:cs typeface="Arial"/>
              </a:rPr>
              <a:t>M.</a:t>
            </a:r>
            <a:r>
              <a:rPr lang="en-GB" sz="800" baseline="30000" dirty="0" err="1">
                <a:solidFill>
                  <a:schemeClr val="bg1"/>
                </a:solidFill>
                <a:latin typeface="Arial"/>
                <a:cs typeface="Arial"/>
              </a:rPr>
              <a:t>a</a:t>
            </a:r>
            <a:endParaRPr lang="en-GB" sz="800" baseline="30000" dirty="0">
              <a:solidFill>
                <a:schemeClr val="bg1"/>
              </a:solidFill>
              <a:latin typeface="Arial"/>
              <a:cs typeface="Arial"/>
            </a:endParaRPr>
          </a:p>
          <a:p>
            <a:pPr lvl="0" algn="ctr"/>
            <a:endParaRPr lang="en-GB" sz="800" baseline="300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80000"/>
              </a:lnSpc>
            </a:pPr>
            <a:r>
              <a:rPr lang="en-GB" sz="800" baseline="30000" dirty="0" err="1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GB" sz="800" dirty="0" err="1">
                <a:solidFill>
                  <a:schemeClr val="bg1"/>
                </a:solidFill>
                <a:latin typeface="Arial"/>
                <a:cs typeface="Arial"/>
              </a:rPr>
              <a:t>QuantOM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 , HEC Liège, University of Liège</a:t>
            </a:r>
            <a:endParaRPr lang="en-GB" sz="800" baseline="30000" dirty="0">
              <a:solidFill>
                <a:schemeClr val="bg1"/>
              </a:solidFill>
              <a:latin typeface="Arial"/>
              <a:cs typeface="Arial"/>
            </a:endParaRPr>
          </a:p>
          <a:p>
            <a:pPr lvl="0" algn="ctr">
              <a:lnSpc>
                <a:spcPct val="80000"/>
              </a:lnSpc>
            </a:pPr>
            <a:endParaRPr lang="en-GB" sz="800" baseline="30000" dirty="0">
              <a:solidFill>
                <a:schemeClr val="bg1"/>
              </a:solidFill>
              <a:latin typeface="Arial"/>
              <a:cs typeface="Arial"/>
            </a:endParaRPr>
          </a:p>
          <a:p>
            <a:pPr lvl="0" algn="ctr">
              <a:lnSpc>
                <a:spcPct val="80000"/>
              </a:lnSpc>
            </a:pPr>
            <a:r>
              <a:rPr lang="en-GB" sz="800" baseline="30000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Arial"/>
                <a:cs typeface="Arial"/>
              </a:rPr>
              <a:t>Département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 de Logopédie, Université de Liège</a:t>
            </a:r>
          </a:p>
          <a:p>
            <a:pPr lvl="0" algn="ctr">
              <a:lnSpc>
                <a:spcPct val="80000"/>
              </a:lnSpc>
            </a:pPr>
            <a:r>
              <a:rPr lang="en-GB" sz="800" baseline="300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 Unité de Recherche Enfances</a:t>
            </a:r>
          </a:p>
          <a:p>
            <a:pPr lvl="0" algn="ctr">
              <a:lnSpc>
                <a:spcPct val="80000"/>
              </a:lnSpc>
            </a:pPr>
            <a:r>
              <a:rPr lang="en-GB" sz="800" baseline="3000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 Clinique Psychologique et Logopédique de l’Université de Liège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854" y="156979"/>
            <a:ext cx="1262427" cy="5968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28440" y="995817"/>
            <a:ext cx="2822439" cy="1600438"/>
          </a:xfrm>
          <a:prstGeom prst="rect">
            <a:avLst/>
          </a:prstGeom>
          <a:noFill/>
          <a:ln>
            <a:solidFill>
              <a:srgbClr val="2A647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2A6471"/>
                </a:solidFill>
                <a:latin typeface="Arial"/>
                <a:cs typeface="Arial"/>
              </a:rPr>
              <a:t>Attitudes and VR environments 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 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b="1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Attitudes: </a:t>
            </a:r>
            <a:r>
              <a:rPr lang="en-GB" sz="7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144 possible combinations of posture, facial expression and head movements.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b="1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The VR environment:</a:t>
            </a:r>
          </a:p>
          <a:p>
            <a:endParaRPr lang="en-GB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en-GB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en-GB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en-GB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en-GB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r>
              <a:rPr lang="fr-FR" sz="90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GB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en-GB" sz="5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en-GB" sz="90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879" y="992771"/>
            <a:ext cx="2748049" cy="923330"/>
          </a:xfrm>
          <a:prstGeom prst="rect">
            <a:avLst/>
          </a:prstGeom>
          <a:noFill/>
          <a:ln>
            <a:solidFill>
              <a:srgbClr val="2A647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Introduction  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      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endParaRPr lang="fr-FR" sz="9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  <a:p>
            <a:endParaRPr lang="fr-FR" sz="900" dirty="0">
              <a:solidFill>
                <a:srgbClr val="2A6471"/>
              </a:solidFill>
              <a:latin typeface="Arial"/>
              <a:ea typeface="Wingdings"/>
              <a:cs typeface="Arial"/>
              <a:sym typeface="Wingding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838" y="1296769"/>
            <a:ext cx="590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700" dirty="0">
                <a:solidFill>
                  <a:srgbClr val="000000"/>
                </a:solidFill>
                <a:latin typeface="Arial"/>
                <a:cs typeface="Arial"/>
              </a:rPr>
              <a:t>Social </a:t>
            </a:r>
            <a:r>
              <a:rPr lang="fr-BE" sz="700" dirty="0" err="1">
                <a:solidFill>
                  <a:srgbClr val="000000"/>
                </a:solidFill>
                <a:latin typeface="Arial"/>
                <a:cs typeface="Arial"/>
              </a:rPr>
              <a:t>anxiety</a:t>
            </a:r>
            <a:endParaRPr lang="fr-FR" sz="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5887" y="1249327"/>
            <a:ext cx="89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Arial"/>
                <a:cs typeface="Arial"/>
              </a:rPr>
              <a:t>Consequences on public speaking performances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97147" y="1200320"/>
            <a:ext cx="741590" cy="577456"/>
          </a:xfrm>
          <a:prstGeom prst="roundRect">
            <a:avLst/>
          </a:prstGeom>
          <a:noFill/>
          <a:ln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057990" y="1206180"/>
            <a:ext cx="705198" cy="578030"/>
          </a:xfrm>
          <a:prstGeom prst="roundRect">
            <a:avLst/>
          </a:prstGeom>
          <a:solidFill>
            <a:srgbClr val="FFFFFF"/>
          </a:solidFill>
          <a:ln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066061" y="1198018"/>
            <a:ext cx="6882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Arial"/>
                <a:cs typeface="Arial"/>
              </a:rPr>
              <a:t>Training in front of a interactive audience in VR</a:t>
            </a:r>
            <a:endParaRPr lang="en-GB" sz="700" baseline="30000" dirty="0">
              <a:latin typeface="Arial"/>
              <a:cs typeface="Arial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2785" y="1202175"/>
            <a:ext cx="548747" cy="570371"/>
          </a:xfrm>
          <a:prstGeom prst="roundRect">
            <a:avLst/>
          </a:prstGeom>
          <a:noFill/>
          <a:ln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l="6654" t="6502" r="3534" b="5256"/>
          <a:stretch/>
        </p:blipFill>
        <p:spPr>
          <a:xfrm>
            <a:off x="2391636" y="2478775"/>
            <a:ext cx="324000" cy="318335"/>
          </a:xfrm>
          <a:prstGeom prst="rect">
            <a:avLst/>
          </a:prstGeom>
        </p:spPr>
      </p:pic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3059"/>
              </p:ext>
            </p:extLst>
          </p:nvPr>
        </p:nvGraphicFramePr>
        <p:xfrm>
          <a:off x="2910371" y="1521230"/>
          <a:ext cx="1883563" cy="985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21">
                  <a:extLst>
                    <a:ext uri="{9D8B030D-6E8A-4147-A177-3AD203B41FA5}">
                      <a16:colId xmlns:a16="http://schemas.microsoft.com/office/drawing/2014/main" val="1154331520"/>
                    </a:ext>
                  </a:extLst>
                </a:gridCol>
                <a:gridCol w="262321">
                  <a:extLst>
                    <a:ext uri="{9D8B030D-6E8A-4147-A177-3AD203B41FA5}">
                      <a16:colId xmlns:a16="http://schemas.microsoft.com/office/drawing/2014/main" val="2294537712"/>
                    </a:ext>
                  </a:extLst>
                </a:gridCol>
                <a:gridCol w="262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281">
                <a:tc>
                  <a:txBody>
                    <a:bodyPr/>
                    <a:lstStyle/>
                    <a:p>
                      <a:pPr algn="ctr"/>
                      <a:r>
                        <a:rPr lang="en-GB" sz="700" b="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Sketched </a:t>
                      </a:r>
                    </a:p>
                    <a:p>
                      <a:pPr algn="ctr"/>
                      <a:r>
                        <a:rPr lang="en-GB" sz="700" b="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models</a:t>
                      </a:r>
                    </a:p>
                  </a:txBody>
                  <a:tcPr>
                    <a:solidFill>
                      <a:srgbClr val="2A64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2A64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2A64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2A64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aseline="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2A64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100">
                <a:tc>
                  <a:txBody>
                    <a:bodyPr/>
                    <a:lstStyle/>
                    <a:p>
                      <a:pPr algn="ctr"/>
                      <a:r>
                        <a:rPr lang="en-GB" sz="7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Photorealistic </a:t>
                      </a:r>
                    </a:p>
                    <a:p>
                      <a:pPr algn="ctr"/>
                      <a:r>
                        <a:rPr lang="en-GB" sz="700" noProof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models </a:t>
                      </a:r>
                    </a:p>
                  </a:txBody>
                  <a:tcPr>
                    <a:solidFill>
                      <a:srgbClr val="2A64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2A64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2A64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2A64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2A64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5704270" y="3192094"/>
            <a:ext cx="3397058" cy="1231106"/>
          </a:xfrm>
          <a:prstGeom prst="rect">
            <a:avLst/>
          </a:prstGeom>
          <a:noFill/>
          <a:ln>
            <a:solidFill>
              <a:srgbClr val="2A647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2A6471"/>
                </a:solidFill>
                <a:latin typeface="Arial"/>
                <a:cs typeface="Arial"/>
              </a:rPr>
              <a:t>Conclusions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 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 </a:t>
            </a:r>
            <a:r>
              <a:rPr lang="fr-FR" sz="90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  </a:t>
            </a:r>
            <a:r>
              <a:rPr lang="fr-FR" sz="900" dirty="0">
                <a:solidFill>
                  <a:srgbClr val="2A647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         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50" dirty="0">
                <a:latin typeface="Arial"/>
                <a:cs typeface="Arial"/>
              </a:rPr>
              <a:t>First step into a long-term project.</a:t>
            </a:r>
            <a:endParaRPr lang="fr-FR" sz="65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650" dirty="0" err="1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Creation</a:t>
            </a:r>
            <a:r>
              <a:rPr lang="fr-FR" sz="65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 of a </a:t>
            </a:r>
            <a:r>
              <a:rPr lang="fr-FR" sz="650" dirty="0" err="1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library</a:t>
            </a:r>
            <a:r>
              <a:rPr lang="fr-FR" sz="65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 of avatar attitudes </a:t>
            </a:r>
            <a:r>
              <a:rPr lang="fr-FR" sz="650" dirty="0" err="1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associated</a:t>
            </a:r>
            <a:r>
              <a:rPr lang="fr-FR" sz="65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650" dirty="0" err="1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with</a:t>
            </a:r>
            <a:r>
              <a:rPr lang="fr-FR" sz="65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some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levels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of valence and arousal.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Results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for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sketched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and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photorealistic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models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are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similar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in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terms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of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assessing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valence and arousal but the confidence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level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</a:t>
            </a:r>
            <a:r>
              <a:rPr lang="en-US" sz="650" dirty="0">
                <a:latin typeface="Arial" panose="020B0604020202020204" pitchFamily="34" charset="0"/>
                <a:cs typeface="Arial" panose="020B0604020202020204" pitchFamily="34" charset="0"/>
              </a:rPr>
              <a:t>is improved when using photorealistic models.</a:t>
            </a:r>
            <a:endParaRPr lang="fr-FR" sz="650" dirty="0">
              <a:solidFill>
                <a:srgbClr val="000000"/>
              </a:solidFill>
              <a:latin typeface="Arial" panose="020B0604020202020204" pitchFamily="34" charset="0"/>
              <a:ea typeface="Wingdings"/>
              <a:cs typeface="Arial" panose="020B0604020202020204" pitchFamily="34" charset="0"/>
              <a:sym typeface="Wingding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Results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for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cardboard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and Rift S are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similar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in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terms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of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assessing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valence and arousal but the </a:t>
            </a:r>
            <a:r>
              <a:rPr lang="fr-FR" sz="650" dirty="0" err="1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quality</a:t>
            </a:r>
            <a:r>
              <a:rPr lang="fr-FR" sz="65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of immersion (</a:t>
            </a:r>
            <a:r>
              <a:rPr lang="en-US" sz="650" dirty="0">
                <a:latin typeface="Arial" panose="020B0604020202020204" pitchFamily="34" charset="0"/>
                <a:cs typeface="Arial" panose="020B0604020202020204" pitchFamily="34" charset="0"/>
              </a:rPr>
              <a:t>the impression of being there, appraising the experience as being real, the feeling of being in the physical office instead of the virtual environment) is improved when using </a:t>
            </a:r>
            <a:r>
              <a:rPr lang="en-US" sz="650">
                <a:latin typeface="Arial" panose="020B0604020202020204" pitchFamily="34" charset="0"/>
                <a:cs typeface="Arial" panose="020B0604020202020204" pitchFamily="34" charset="0"/>
              </a:rPr>
              <a:t>high-end Headset.</a:t>
            </a:r>
            <a:endParaRPr lang="fr-FR" sz="650" dirty="0">
              <a:solidFill>
                <a:srgbClr val="000000"/>
              </a:solidFill>
              <a:latin typeface="Arial"/>
              <a:ea typeface="Wingdings"/>
              <a:cs typeface="Arial"/>
              <a:sym typeface="Wingdings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4"/>
          <a:srcRect l="6204" t="17570" r="9908" b="4745"/>
          <a:stretch/>
        </p:blipFill>
        <p:spPr>
          <a:xfrm>
            <a:off x="2009097" y="1667230"/>
            <a:ext cx="287203" cy="221092"/>
          </a:xfrm>
          <a:prstGeom prst="ellipse">
            <a:avLst/>
          </a:prstGeom>
          <a:ln>
            <a:noFill/>
            <a:prstDash val="sysDash"/>
          </a:ln>
        </p:spPr>
      </p:pic>
      <p:sp>
        <p:nvSpPr>
          <p:cNvPr id="40" name="Rectangle 39"/>
          <p:cNvSpPr/>
          <p:nvPr/>
        </p:nvSpPr>
        <p:spPr>
          <a:xfrm>
            <a:off x="0" y="4903573"/>
            <a:ext cx="9180000" cy="180000"/>
          </a:xfrm>
          <a:prstGeom prst="rect">
            <a:avLst/>
          </a:prstGeom>
          <a:solidFill>
            <a:srgbClr val="2A6471"/>
          </a:solidFill>
          <a:ln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600" dirty="0">
                <a:latin typeface="Arial"/>
                <a:cs typeface="Arial"/>
              </a:rPr>
              <a:t>BAPS 2021 </a:t>
            </a:r>
            <a:r>
              <a:rPr lang="mr-IN" sz="600" dirty="0">
                <a:latin typeface="Arial"/>
                <a:cs typeface="Arial"/>
              </a:rPr>
              <a:t>–</a:t>
            </a:r>
            <a:r>
              <a:rPr lang="nl-BE" sz="600" dirty="0">
                <a:latin typeface="Arial"/>
                <a:cs typeface="Arial"/>
              </a:rPr>
              <a:t> </a:t>
            </a:r>
            <a:r>
              <a:rPr lang="fr-FR" sz="600" dirty="0" err="1">
                <a:latin typeface="Arial"/>
                <a:cs typeface="Arial"/>
              </a:rPr>
              <a:t>UCLouvain</a:t>
            </a:r>
            <a:r>
              <a:rPr lang="fr-FR" sz="600" dirty="0">
                <a:latin typeface="Arial"/>
                <a:cs typeface="Arial"/>
              </a:rPr>
              <a:t>, </a:t>
            </a:r>
            <a:r>
              <a:rPr lang="fr-FR" sz="600" dirty="0" err="1">
                <a:latin typeface="Arial"/>
                <a:cs typeface="Arial"/>
              </a:rPr>
              <a:t>Belgium</a:t>
            </a:r>
            <a:r>
              <a:rPr lang="fr-FR" sz="600" dirty="0">
                <a:latin typeface="Arial"/>
                <a:cs typeface="Arial"/>
              </a:rPr>
              <a:t> </a:t>
            </a:r>
            <a:r>
              <a:rPr lang="mr-IN" sz="600" dirty="0">
                <a:latin typeface="Arial"/>
                <a:cs typeface="Arial"/>
              </a:rPr>
              <a:t>–</a:t>
            </a:r>
            <a:r>
              <a:rPr lang="fr-BE" sz="600" dirty="0">
                <a:latin typeface="Arial"/>
                <a:cs typeface="Arial"/>
              </a:rPr>
              <a:t>28th May </a:t>
            </a:r>
            <a:r>
              <a:rPr lang="fr-FR" sz="600" dirty="0">
                <a:latin typeface="Arial"/>
                <a:cs typeface="Arial"/>
              </a:rPr>
              <a:t>2021                                                                          Contact: elodie.etienne@uliege.be          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5762319" y="1223974"/>
            <a:ext cx="1161486" cy="1855541"/>
          </a:xfrm>
          <a:prstGeom prst="roundRect">
            <a:avLst/>
          </a:prstGeom>
          <a:noFill/>
          <a:ln w="12700" cmpd="sng"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A4571C26-4B96-42EA-9263-B51D29A47D37}"/>
              </a:ext>
            </a:extLst>
          </p:cNvPr>
          <p:cNvSpPr/>
          <p:nvPr/>
        </p:nvSpPr>
        <p:spPr>
          <a:xfrm>
            <a:off x="1738736" y="1428658"/>
            <a:ext cx="321649" cy="115572"/>
          </a:xfrm>
          <a:prstGeom prst="rightArrow">
            <a:avLst/>
          </a:prstGeom>
          <a:solidFill>
            <a:srgbClr val="2A64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D185537-13C4-413D-90F8-4B9A553A2BA2}"/>
              </a:ext>
            </a:extLst>
          </p:cNvPr>
          <p:cNvSpPr txBox="1"/>
          <p:nvPr/>
        </p:nvSpPr>
        <p:spPr>
          <a:xfrm>
            <a:off x="37880" y="3782534"/>
            <a:ext cx="2748956" cy="600164"/>
          </a:xfrm>
          <a:prstGeom prst="rect">
            <a:avLst/>
          </a:prstGeom>
          <a:noFill/>
          <a:ln>
            <a:solidFill>
              <a:srgbClr val="2A647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 err="1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Definitions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 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       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endParaRPr lang="fr-BE" sz="900" dirty="0"/>
          </a:p>
          <a:p>
            <a:r>
              <a:rPr lang="fr-BE" sz="700" b="1" dirty="0">
                <a:latin typeface="Arial" panose="020B0604020202020204" pitchFamily="34" charset="0"/>
                <a:cs typeface="Arial" panose="020B0604020202020204" pitchFamily="34" charset="0"/>
              </a:rPr>
              <a:t>Valence: </a:t>
            </a:r>
            <a:r>
              <a:rPr lang="en-GB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corresponds to how positively or negatively the person feels toward the speaker or the presentation</a:t>
            </a:r>
          </a:p>
          <a:p>
            <a:r>
              <a:rPr lang="en-GB" sz="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Arousal: </a:t>
            </a:r>
            <a:r>
              <a:rPr lang="en-GB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audience member's level of alertness</a:t>
            </a:r>
          </a:p>
          <a:p>
            <a:endParaRPr lang="fr-FR" sz="300" dirty="0">
              <a:solidFill>
                <a:srgbClr val="2A6471"/>
              </a:solidFill>
              <a:latin typeface="Arial" panose="020B0604020202020204" pitchFamily="34" charset="0"/>
              <a:ea typeface="Wingdings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0C9D69E-680F-4302-9523-C1846A6D6479}"/>
              </a:ext>
            </a:extLst>
          </p:cNvPr>
          <p:cNvSpPr txBox="1"/>
          <p:nvPr/>
        </p:nvSpPr>
        <p:spPr>
          <a:xfrm>
            <a:off x="37879" y="1960164"/>
            <a:ext cx="2748957" cy="1769715"/>
          </a:xfrm>
          <a:prstGeom prst="rect">
            <a:avLst/>
          </a:prstGeom>
          <a:noFill/>
          <a:ln>
            <a:solidFill>
              <a:srgbClr val="2A647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Contributions (</a:t>
            </a:r>
            <a:r>
              <a:rPr lang="fr-FR" sz="900" dirty="0" err="1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this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 err="1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work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) 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   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fr-BE" sz="700" dirty="0">
                <a:latin typeface="Arial" panose="020B0604020202020204" pitchFamily="34" charset="0"/>
                <a:cs typeface="Arial" panose="020B0604020202020204" pitchFamily="34" charset="0"/>
              </a:rPr>
              <a:t> how </a:t>
            </a:r>
            <a:r>
              <a:rPr lang="fr-BE" sz="7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BE" sz="700" dirty="0">
                <a:latin typeface="Arial" panose="020B0604020202020204" pitchFamily="34" charset="0"/>
                <a:cs typeface="Arial" panose="020B0604020202020204" pitchFamily="34" charset="0"/>
              </a:rPr>
              <a:t> attitudes of a </a:t>
            </a:r>
            <a:r>
              <a:rPr lang="fr-BE" sz="700" dirty="0" err="1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fr-BE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fr-BE" sz="7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BE" sz="700" dirty="0" err="1">
                <a:latin typeface="Arial" panose="020B0604020202020204" pitchFamily="34" charset="0"/>
                <a:cs typeface="Arial" panose="020B0604020202020204" pitchFamily="34" charset="0"/>
              </a:rPr>
              <a:t>perceived</a:t>
            </a:r>
            <a:r>
              <a:rPr lang="fr-BE" sz="7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BE" sz="700" u="sng" dirty="0">
                <a:latin typeface="Arial" panose="020B0604020202020204" pitchFamily="34" charset="0"/>
                <a:cs typeface="Arial" panose="020B0604020202020204" pitchFamily="34" charset="0"/>
              </a:rPr>
              <a:t>Virtual Reality </a:t>
            </a:r>
            <a:r>
              <a:rPr lang="fr-BE" sz="700" dirty="0">
                <a:latin typeface="Arial" panose="020B0604020202020204" pitchFamily="34" charset="0"/>
                <a:cs typeface="Arial" panose="020B0604020202020204" pitchFamily="34" charset="0"/>
              </a:rPr>
              <a:t>(valence – arousal)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Study of the quality of immersion and of the feeling of presence in VR: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VR headsets (low-end VS high-end) 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Photorealistic models VS sketched models</a:t>
            </a:r>
          </a:p>
          <a:p>
            <a:pPr marL="358775" lvl="1" indent="-171450">
              <a:buFont typeface="Arial" panose="020B0604020202020204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Gender and complexion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Creation of a library of animated avatars associated with some levels of arousal and valence to be used in a VR training environment. </a:t>
            </a:r>
          </a:p>
          <a:p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Contributions (</a:t>
            </a:r>
            <a:r>
              <a:rPr lang="fr-FR" sz="900" dirty="0" err="1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mid-term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) 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   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Training environment where the virtual audience will react appropriately to the speech; either on the therapist demand  and/or automatically (artificial intelligence)</a:t>
            </a: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06514C5B-0541-4879-9DCC-E69F385128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6363" t="43629" r="25942" b="54"/>
          <a:stretch/>
        </p:blipFill>
        <p:spPr>
          <a:xfrm>
            <a:off x="4838601" y="1429650"/>
            <a:ext cx="731462" cy="409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33EBECDD-B6B4-4CE3-BDAE-BB57C69E20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293" y="2309666"/>
            <a:ext cx="394049" cy="211121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019D0257-5013-4608-AA17-29D0EDF18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8041" y="2002963"/>
            <a:ext cx="315871" cy="237252"/>
          </a:xfrm>
          <a:prstGeom prst="rect">
            <a:avLst/>
          </a:prstGeom>
        </p:spPr>
      </p:pic>
      <p:sp>
        <p:nvSpPr>
          <p:cNvPr id="94" name="ZoneTexte 93">
            <a:extLst>
              <a:ext uri="{FF2B5EF4-FFF2-40B4-BE49-F238E27FC236}">
                <a16:creationId xmlns:a16="http://schemas.microsoft.com/office/drawing/2014/main" id="{3AFEC46D-20E4-4E86-91E9-02D903A18B31}"/>
              </a:ext>
            </a:extLst>
          </p:cNvPr>
          <p:cNvSpPr txBox="1"/>
          <p:nvPr/>
        </p:nvSpPr>
        <p:spPr>
          <a:xfrm>
            <a:off x="2828440" y="2619272"/>
            <a:ext cx="2822439" cy="661720"/>
          </a:xfrm>
          <a:prstGeom prst="rect">
            <a:avLst/>
          </a:prstGeom>
          <a:noFill/>
          <a:ln>
            <a:solidFill>
              <a:srgbClr val="2A6471"/>
            </a:solidFill>
          </a:ln>
        </p:spPr>
        <p:txBody>
          <a:bodyPr wrap="square" rtlCol="0">
            <a:spAutoFit/>
          </a:bodyPr>
          <a:lstStyle/>
          <a:p>
            <a:r>
              <a:rPr lang="fr-BE" sz="900" dirty="0">
                <a:solidFill>
                  <a:srgbClr val="2A6471"/>
                </a:solidFill>
                <a:latin typeface="Arial"/>
                <a:cs typeface="Arial"/>
              </a:rPr>
              <a:t>Survey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 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               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125 participants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40 sequences of attitudes were tested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rgbClr val="00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7-point Likert scale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QP-UQO questionnaire </a:t>
            </a:r>
            <a:endParaRPr lang="en-GB" sz="700" dirty="0">
              <a:solidFill>
                <a:srgbClr val="000000"/>
              </a:solidFill>
              <a:latin typeface="Arial" panose="020B0604020202020204" pitchFamily="34" charset="0"/>
              <a:ea typeface="Wingdings"/>
              <a:cs typeface="Arial" panose="020B0604020202020204" pitchFamily="34" charset="0"/>
              <a:sym typeface="Wingdings"/>
            </a:endParaRPr>
          </a:p>
        </p:txBody>
      </p:sp>
      <p:pic>
        <p:nvPicPr>
          <p:cNvPr id="96" name="Image 95">
            <a:extLst>
              <a:ext uri="{FF2B5EF4-FFF2-40B4-BE49-F238E27FC236}">
                <a16:creationId xmlns:a16="http://schemas.microsoft.com/office/drawing/2014/main" id="{13902646-EE8B-4031-9BA0-ABDC6C1965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6340" y="2812432"/>
            <a:ext cx="959526" cy="363872"/>
          </a:xfrm>
          <a:prstGeom prst="rect">
            <a:avLst/>
          </a:prstGeom>
        </p:spPr>
      </p:pic>
      <p:sp>
        <p:nvSpPr>
          <p:cNvPr id="97" name="ZoneTexte 96">
            <a:extLst>
              <a:ext uri="{FF2B5EF4-FFF2-40B4-BE49-F238E27FC236}">
                <a16:creationId xmlns:a16="http://schemas.microsoft.com/office/drawing/2014/main" id="{74641BE1-AB2B-4280-8646-8D53E8842C8D}"/>
              </a:ext>
            </a:extLst>
          </p:cNvPr>
          <p:cNvSpPr txBox="1"/>
          <p:nvPr/>
        </p:nvSpPr>
        <p:spPr>
          <a:xfrm>
            <a:off x="2828440" y="3300125"/>
            <a:ext cx="2827012" cy="1092607"/>
          </a:xfrm>
          <a:prstGeom prst="rect">
            <a:avLst/>
          </a:prstGeom>
          <a:noFill/>
          <a:ln>
            <a:solidFill>
              <a:srgbClr val="2A6471"/>
            </a:solidFill>
          </a:ln>
        </p:spPr>
        <p:txBody>
          <a:bodyPr wrap="square" rtlCol="0">
            <a:spAutoFit/>
          </a:bodyPr>
          <a:lstStyle/>
          <a:p>
            <a:r>
              <a:rPr lang="fr-BE" sz="900" dirty="0" err="1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  <a:r>
              <a:rPr lang="fr-BE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 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/>
                <a:ea typeface="Wingdings"/>
                <a:cs typeface="Arial"/>
                <a:sym typeface="Wingdings"/>
              </a:rPr>
              <a:t>            </a:t>
            </a:r>
            <a:endParaRPr lang="fr-FR" sz="900" dirty="0">
              <a:solidFill>
                <a:srgbClr val="2A6471"/>
              </a:solidFill>
              <a:latin typeface="Arial" panose="020B0604020202020204" pitchFamily="34" charset="0"/>
              <a:ea typeface="Wingdings"/>
              <a:cs typeface="Arial" panose="020B0604020202020204" pitchFamily="34" charset="0"/>
              <a:sym typeface="Wingdings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H1: Arousal: more facial expressions and more head movements lead to higher arousal.  </a:t>
            </a:r>
            <a:endParaRPr lang="en-GB" sz="7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H2: Valence: smiles, nods are associated with positive valence; frowns, head shakes with negative valence; eyebrow raises are mostly neutral.</a:t>
            </a:r>
            <a:endParaRPr lang="fr-BE" sz="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H3: High-quality headsets deliver a better experience and have a positive impact on presence.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H4: </a:t>
            </a:r>
            <a:r>
              <a:rPr lang="en-US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Photorealistic avatars improve the user's confidence level</a:t>
            </a:r>
            <a:endParaRPr lang="fr-BE" sz="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3" name="Image 102">
            <a:extLst>
              <a:ext uri="{FF2B5EF4-FFF2-40B4-BE49-F238E27FC236}">
                <a16:creationId xmlns:a16="http://schemas.microsoft.com/office/drawing/2014/main" id="{B4A0EC2F-5457-4EED-9541-FE3716B748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3944" y="1416645"/>
            <a:ext cx="1004033" cy="1624102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5F8E9FA4-05FA-4B88-9E5B-E42DC9D446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7323" y="1913422"/>
            <a:ext cx="610726" cy="512038"/>
          </a:xfrm>
          <a:prstGeom prst="rect">
            <a:avLst/>
          </a:prstGeom>
        </p:spPr>
      </p:pic>
      <p:pic>
        <p:nvPicPr>
          <p:cNvPr id="110" name="Image 109">
            <a:extLst>
              <a:ext uri="{FF2B5EF4-FFF2-40B4-BE49-F238E27FC236}">
                <a16:creationId xmlns:a16="http://schemas.microsoft.com/office/drawing/2014/main" id="{3A48570D-8E79-40A0-9409-0761976541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9249" y="1924229"/>
            <a:ext cx="610726" cy="504019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99CDF6C7-A4CC-435F-9005-05029A43200A}"/>
              </a:ext>
            </a:extLst>
          </p:cNvPr>
          <p:cNvSpPr txBox="1"/>
          <p:nvPr/>
        </p:nvSpPr>
        <p:spPr>
          <a:xfrm>
            <a:off x="7590255" y="1887163"/>
            <a:ext cx="75552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" dirty="0"/>
              <a:t>Valence per </a:t>
            </a:r>
            <a:r>
              <a:rPr lang="fr-BE" sz="400" dirty="0" err="1"/>
              <a:t>sequence</a:t>
            </a:r>
            <a:r>
              <a:rPr lang="fr-BE" sz="400" dirty="0"/>
              <a:t> 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F1DB8C28-0282-48C2-9A68-CBBFD65C21BE}"/>
              </a:ext>
            </a:extLst>
          </p:cNvPr>
          <p:cNvSpPr txBox="1"/>
          <p:nvPr/>
        </p:nvSpPr>
        <p:spPr>
          <a:xfrm>
            <a:off x="7776207" y="2165903"/>
            <a:ext cx="75552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" dirty="0"/>
              <a:t>Arousal per </a:t>
            </a:r>
            <a:r>
              <a:rPr lang="fr-BE" sz="400" dirty="0" err="1"/>
              <a:t>sequence</a:t>
            </a:r>
            <a:r>
              <a:rPr lang="fr-BE" sz="400" dirty="0"/>
              <a:t> </a:t>
            </a:r>
          </a:p>
        </p:txBody>
      </p:sp>
      <p:pic>
        <p:nvPicPr>
          <p:cNvPr id="120" name="Image 119">
            <a:extLst>
              <a:ext uri="{FF2B5EF4-FFF2-40B4-BE49-F238E27FC236}">
                <a16:creationId xmlns:a16="http://schemas.microsoft.com/office/drawing/2014/main" id="{98C75EF1-E6F0-4C09-89C6-47BAEE4D17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0691" y="1266893"/>
            <a:ext cx="632739" cy="508673"/>
          </a:xfrm>
          <a:prstGeom prst="rect">
            <a:avLst/>
          </a:prstGeom>
        </p:spPr>
      </p:pic>
      <p:sp>
        <p:nvSpPr>
          <p:cNvPr id="121" name="Rectangle à coins arrondis 40">
            <a:extLst>
              <a:ext uri="{FF2B5EF4-FFF2-40B4-BE49-F238E27FC236}">
                <a16:creationId xmlns:a16="http://schemas.microsoft.com/office/drawing/2014/main" id="{DD024F00-CB3A-45DD-B140-74F2527CC5A8}"/>
              </a:ext>
            </a:extLst>
          </p:cNvPr>
          <p:cNvSpPr/>
          <p:nvPr/>
        </p:nvSpPr>
        <p:spPr>
          <a:xfrm>
            <a:off x="7004711" y="1164149"/>
            <a:ext cx="2031183" cy="626355"/>
          </a:xfrm>
          <a:prstGeom prst="roundRect">
            <a:avLst/>
          </a:prstGeom>
          <a:noFill/>
          <a:ln w="12700" cmpd="sng"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9F03A88F-B05D-42A0-B872-21F9E2577B34}"/>
              </a:ext>
            </a:extLst>
          </p:cNvPr>
          <p:cNvSpPr txBox="1"/>
          <p:nvPr/>
        </p:nvSpPr>
        <p:spPr>
          <a:xfrm>
            <a:off x="37879" y="4418813"/>
            <a:ext cx="9057879" cy="477054"/>
          </a:xfrm>
          <a:prstGeom prst="rect">
            <a:avLst/>
          </a:prstGeom>
          <a:noFill/>
          <a:ln>
            <a:solidFill>
              <a:srgbClr val="2A6471"/>
            </a:solidFill>
          </a:ln>
        </p:spPr>
        <p:txBody>
          <a:bodyPr wrap="square" numCol="2" rtlCol="0">
            <a:spAutoFit/>
          </a:bodyPr>
          <a:lstStyle/>
          <a:p>
            <a:r>
              <a:rPr lang="fr-BE" sz="900" dirty="0" err="1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References</a:t>
            </a:r>
            <a:r>
              <a:rPr lang="fr-BE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 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  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 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 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</a:t>
            </a:r>
            <a:r>
              <a:rPr lang="fr-FR" sz="900" dirty="0">
                <a:solidFill>
                  <a:srgbClr val="2A647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endParaRPr lang="fr-FR" sz="900" dirty="0">
              <a:solidFill>
                <a:srgbClr val="2A6471"/>
              </a:solidFill>
              <a:latin typeface="Arial" panose="020B0604020202020204" pitchFamily="34" charset="0"/>
              <a:ea typeface="Wingdings"/>
              <a:cs typeface="Arial" panose="020B0604020202020204" pitchFamily="34" charset="0"/>
              <a:sym typeface="Wingdings"/>
            </a:endParaRPr>
          </a:p>
          <a:p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[1] Chollet, M., &amp; Scherer, S. (2017). Perception of virtual audiences. </a:t>
            </a:r>
            <a:r>
              <a:rPr lang="en-US" sz="5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IEEE computer graphics and applications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, </a:t>
            </a:r>
            <a:r>
              <a:rPr lang="en-US" sz="5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37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(4), 50-59.</a:t>
            </a:r>
            <a:endParaRPr lang="fr-BE" sz="500" dirty="0"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  <a:p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[2] Chollet, M., </a:t>
            </a:r>
            <a:r>
              <a:rPr lang="en-US" sz="5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Wörtwein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, T., </a:t>
            </a:r>
            <a:r>
              <a:rPr lang="en-US" sz="5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Morency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, L. P., Shapiro, A., &amp; Scherer, S. (2015, September). Exploring feedback strategies to improve public speaking: an interactive virtual audience framework. In </a:t>
            </a:r>
            <a:r>
              <a:rPr lang="en-US" sz="5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Proceedings of the 2015 ACM International Joint Conference on Pervasive and Ubiquitous Computing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 (pp. 1143-1154).</a:t>
            </a:r>
          </a:p>
          <a:p>
            <a:endParaRPr lang="fr-BE" sz="500" dirty="0"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  <a:p>
            <a:r>
              <a:rPr lang="fr-BE" sz="50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[3]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 Slater, M. (2003). A note on presence terminology. </a:t>
            </a:r>
            <a:r>
              <a:rPr lang="en-US" sz="5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Presence connect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, </a:t>
            </a:r>
            <a:r>
              <a:rPr lang="en-US" sz="5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3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(3), 1-5.</a:t>
            </a:r>
            <a:r>
              <a:rPr lang="en-US" sz="50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 </a:t>
            </a:r>
            <a:endParaRPr lang="fr-BE" sz="500" dirty="0"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  <a:p>
            <a:r>
              <a:rPr lang="fr-BE" sz="50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[4]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 Wallach, H. S., </a:t>
            </a:r>
            <a:r>
              <a:rPr lang="en-US" sz="5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Safir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, M. P., &amp; Bar-</a:t>
            </a:r>
            <a:r>
              <a:rPr lang="en-US" sz="5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Zvi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, M. (2009). Virtual reality cognitive behavior therapy for public speaking anxiety: a randomized clinical trial. </a:t>
            </a:r>
            <a:r>
              <a:rPr lang="en-US" sz="5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Behavior modification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, </a:t>
            </a:r>
            <a:r>
              <a:rPr lang="en-US" sz="5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33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(3), 314-338.</a:t>
            </a:r>
            <a:r>
              <a:rPr lang="en-US" sz="50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 </a:t>
            </a:r>
            <a:endParaRPr lang="fr-BE" sz="500" dirty="0"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  <a:p>
            <a:r>
              <a:rPr lang="fr-BE" sz="50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[5] </a:t>
            </a:r>
            <a:r>
              <a:rPr lang="en-US" sz="5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Wiederhold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, B. K., &amp; Bouchard, S. (2014). </a:t>
            </a:r>
            <a:r>
              <a:rPr lang="en-US" sz="5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Advances in virtual reality and anxiety disorders</a:t>
            </a:r>
            <a:r>
              <a:rPr lang="en-US" sz="5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. Springer.</a:t>
            </a:r>
            <a:r>
              <a:rPr lang="en-US" sz="50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 </a:t>
            </a:r>
            <a:endParaRPr lang="fr-BE" sz="500" dirty="0">
              <a:effectLst/>
              <a:latin typeface="Times New Roman" panose="02020603050405020304" pitchFamily="18" charset="0"/>
              <a:ea typeface="MS Mincho" panose="020B0400000000000000" pitchFamily="49" charset="-128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4D0CF2EF-8B8C-45E2-AC51-552C217F9D89}"/>
              </a:ext>
            </a:extLst>
          </p:cNvPr>
          <p:cNvSpPr txBox="1"/>
          <p:nvPr/>
        </p:nvSpPr>
        <p:spPr>
          <a:xfrm>
            <a:off x="5172493" y="1896533"/>
            <a:ext cx="46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00" dirty="0">
                <a:latin typeface="Arial" panose="020B0604020202020204" pitchFamily="34" charset="0"/>
                <a:cs typeface="Arial" panose="020B0604020202020204" pitchFamily="34" charset="0"/>
              </a:rPr>
              <a:t>Low-end </a:t>
            </a:r>
            <a:r>
              <a:rPr lang="fr-BE" sz="500" dirty="0" err="1">
                <a:latin typeface="Arial" panose="020B0604020202020204" pitchFamily="34" charset="0"/>
                <a:cs typeface="Arial" panose="020B0604020202020204" pitchFamily="34" charset="0"/>
              </a:rPr>
              <a:t>headset</a:t>
            </a:r>
            <a:r>
              <a:rPr lang="fr-BE" sz="5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fr-BE" sz="500" dirty="0" err="1">
                <a:latin typeface="Arial" panose="020B0604020202020204" pitchFamily="34" charset="0"/>
                <a:cs typeface="Arial" panose="020B0604020202020204" pitchFamily="34" charset="0"/>
              </a:rPr>
              <a:t>cardboard</a:t>
            </a:r>
            <a:r>
              <a:rPr lang="fr-BE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500" dirty="0" err="1">
                <a:latin typeface="Arial" panose="020B0604020202020204" pitchFamily="34" charset="0"/>
                <a:cs typeface="Arial" panose="020B0604020202020204" pitchFamily="34" charset="0"/>
              </a:rPr>
              <a:t>Gear</a:t>
            </a:r>
            <a:endParaRPr lang="fr-B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B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500" dirty="0">
                <a:latin typeface="Arial" panose="020B0604020202020204" pitchFamily="34" charset="0"/>
                <a:cs typeface="Arial" panose="020B0604020202020204" pitchFamily="34" charset="0"/>
              </a:rPr>
              <a:t>High-end </a:t>
            </a:r>
            <a:r>
              <a:rPr lang="fr-BE" sz="500" dirty="0" err="1">
                <a:latin typeface="Arial" panose="020B0604020202020204" pitchFamily="34" charset="0"/>
                <a:cs typeface="Arial" panose="020B0604020202020204" pitchFamily="34" charset="0"/>
              </a:rPr>
              <a:t>headset</a:t>
            </a:r>
            <a:r>
              <a:rPr lang="fr-BE" sz="500" dirty="0">
                <a:latin typeface="Arial" panose="020B0604020202020204" pitchFamily="34" charset="0"/>
                <a:cs typeface="Arial" panose="020B0604020202020204" pitchFamily="34" charset="0"/>
              </a:rPr>
              <a:t> = Rift S</a:t>
            </a:r>
          </a:p>
        </p:txBody>
      </p:sp>
      <p:sp>
        <p:nvSpPr>
          <p:cNvPr id="126" name="Rectangle à coins arrondis 40">
            <a:extLst>
              <a:ext uri="{FF2B5EF4-FFF2-40B4-BE49-F238E27FC236}">
                <a16:creationId xmlns:a16="http://schemas.microsoft.com/office/drawing/2014/main" id="{1C206956-9B38-4CC4-974E-BA35A08FCF41}"/>
              </a:ext>
            </a:extLst>
          </p:cNvPr>
          <p:cNvSpPr/>
          <p:nvPr/>
        </p:nvSpPr>
        <p:spPr>
          <a:xfrm>
            <a:off x="4825534" y="1938240"/>
            <a:ext cx="795068" cy="626355"/>
          </a:xfrm>
          <a:prstGeom prst="roundRect">
            <a:avLst/>
          </a:prstGeom>
          <a:noFill/>
          <a:ln w="12700" cmpd="sng"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7" name="Rectangle à coins arrondis 40">
            <a:extLst>
              <a:ext uri="{FF2B5EF4-FFF2-40B4-BE49-F238E27FC236}">
                <a16:creationId xmlns:a16="http://schemas.microsoft.com/office/drawing/2014/main" id="{AF70C286-25B7-4CA5-954B-9A37F0F64BAB}"/>
              </a:ext>
            </a:extLst>
          </p:cNvPr>
          <p:cNvSpPr/>
          <p:nvPr/>
        </p:nvSpPr>
        <p:spPr>
          <a:xfrm>
            <a:off x="4845609" y="1313062"/>
            <a:ext cx="781221" cy="564696"/>
          </a:xfrm>
          <a:prstGeom prst="roundRect">
            <a:avLst/>
          </a:prstGeom>
          <a:noFill/>
          <a:ln w="12700" cmpd="sng"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15EC76-1183-491A-A6B1-AEF2240218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9769" y="1300389"/>
            <a:ext cx="629686" cy="47215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F9A0F4C-AD97-4BD5-97FD-42920A5B95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79834" y="1313345"/>
            <a:ext cx="683211" cy="510029"/>
          </a:xfrm>
          <a:prstGeom prst="rect">
            <a:avLst/>
          </a:prstGeom>
        </p:spPr>
      </p:pic>
      <p:sp>
        <p:nvSpPr>
          <p:cNvPr id="55" name="Flèche : droite 1">
            <a:extLst>
              <a:ext uri="{FF2B5EF4-FFF2-40B4-BE49-F238E27FC236}">
                <a16:creationId xmlns:a16="http://schemas.microsoft.com/office/drawing/2014/main" id="{A4571C26-4B96-42EA-9263-B51D29A47D37}"/>
              </a:ext>
            </a:extLst>
          </p:cNvPr>
          <p:cNvSpPr/>
          <p:nvPr/>
        </p:nvSpPr>
        <p:spPr>
          <a:xfrm>
            <a:off x="667876" y="1411184"/>
            <a:ext cx="321649" cy="115572"/>
          </a:xfrm>
          <a:prstGeom prst="rightArrow">
            <a:avLst/>
          </a:prstGeom>
          <a:solidFill>
            <a:srgbClr val="2A64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57639" y="2095408"/>
            <a:ext cx="236866" cy="3219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13390" y="2102699"/>
            <a:ext cx="231502" cy="31467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80585" y="2106789"/>
            <a:ext cx="228493" cy="31058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42696" y="2110066"/>
            <a:ext cx="226762" cy="30823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19874" y="1590060"/>
            <a:ext cx="225017" cy="30586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58830" y="1588070"/>
            <a:ext cx="226105" cy="30734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74055" y="1590919"/>
            <a:ext cx="229899" cy="31249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42696" y="1593031"/>
            <a:ext cx="224385" cy="305002"/>
          </a:xfrm>
          <a:prstGeom prst="rect">
            <a:avLst/>
          </a:prstGeom>
        </p:spPr>
      </p:pic>
      <p:sp>
        <p:nvSpPr>
          <p:cNvPr id="50" name="Rectangle à coins arrondis 40">
            <a:extLst>
              <a:ext uri="{FF2B5EF4-FFF2-40B4-BE49-F238E27FC236}">
                <a16:creationId xmlns:a16="http://schemas.microsoft.com/office/drawing/2014/main" id="{B6A4AB0A-A036-4E11-8C4F-D6021FC84B67}"/>
              </a:ext>
            </a:extLst>
          </p:cNvPr>
          <p:cNvSpPr/>
          <p:nvPr/>
        </p:nvSpPr>
        <p:spPr>
          <a:xfrm>
            <a:off x="7011644" y="1814969"/>
            <a:ext cx="2031183" cy="626355"/>
          </a:xfrm>
          <a:prstGeom prst="roundRect">
            <a:avLst/>
          </a:prstGeom>
          <a:noFill/>
          <a:ln w="12700" cmpd="sng"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Rectangle à coins arrondis 40">
            <a:extLst>
              <a:ext uri="{FF2B5EF4-FFF2-40B4-BE49-F238E27FC236}">
                <a16:creationId xmlns:a16="http://schemas.microsoft.com/office/drawing/2014/main" id="{2F06230B-EE4E-4C62-A68B-0A5F72DDCC1B}"/>
              </a:ext>
            </a:extLst>
          </p:cNvPr>
          <p:cNvSpPr/>
          <p:nvPr/>
        </p:nvSpPr>
        <p:spPr>
          <a:xfrm>
            <a:off x="7004710" y="2466664"/>
            <a:ext cx="2031183" cy="626355"/>
          </a:xfrm>
          <a:prstGeom prst="roundRect">
            <a:avLst/>
          </a:prstGeom>
          <a:noFill/>
          <a:ln w="12700" cmpd="sng"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139200-85A0-4E15-B96C-693AB65749A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56035" y="2524436"/>
            <a:ext cx="668834" cy="538373"/>
          </a:xfrm>
          <a:prstGeom prst="rect">
            <a:avLst/>
          </a:prstGeom>
        </p:spPr>
      </p:pic>
      <p:sp>
        <p:nvSpPr>
          <p:cNvPr id="56" name="ZoneTexte 111">
            <a:extLst>
              <a:ext uri="{FF2B5EF4-FFF2-40B4-BE49-F238E27FC236}">
                <a16:creationId xmlns:a16="http://schemas.microsoft.com/office/drawing/2014/main" id="{829DD0A2-D1CD-4A20-86C4-16F48EBCD032}"/>
              </a:ext>
            </a:extLst>
          </p:cNvPr>
          <p:cNvSpPr txBox="1"/>
          <p:nvPr/>
        </p:nvSpPr>
        <p:spPr>
          <a:xfrm>
            <a:off x="7653599" y="2530374"/>
            <a:ext cx="478695" cy="233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00" dirty="0"/>
              <a:t>Confidence </a:t>
            </a:r>
            <a:r>
              <a:rPr lang="fr-BE" sz="300" dirty="0" err="1"/>
              <a:t>level</a:t>
            </a:r>
            <a:r>
              <a:rPr lang="fr-BE" sz="300" dirty="0"/>
              <a:t> per </a:t>
            </a:r>
            <a:r>
              <a:rPr lang="fr-BE" sz="300" dirty="0" err="1"/>
              <a:t>sequence</a:t>
            </a:r>
            <a:r>
              <a:rPr lang="fr-BE" sz="300" dirty="0"/>
              <a:t> for </a:t>
            </a:r>
            <a:r>
              <a:rPr lang="fr-BE" sz="300" dirty="0" err="1"/>
              <a:t>sketched</a:t>
            </a:r>
            <a:r>
              <a:rPr lang="fr-BE" sz="300" dirty="0"/>
              <a:t> </a:t>
            </a:r>
            <a:r>
              <a:rPr lang="fr-BE" sz="300" dirty="0" err="1"/>
              <a:t>models</a:t>
            </a:r>
            <a:r>
              <a:rPr lang="fr-BE" sz="300" dirty="0"/>
              <a:t> </a:t>
            </a:r>
          </a:p>
        </p:txBody>
      </p:sp>
      <p:sp>
        <p:nvSpPr>
          <p:cNvPr id="57" name="ZoneTexte 111">
            <a:extLst>
              <a:ext uri="{FF2B5EF4-FFF2-40B4-BE49-F238E27FC236}">
                <a16:creationId xmlns:a16="http://schemas.microsoft.com/office/drawing/2014/main" id="{87E7076D-D5AE-45AE-87E0-625A83C84F21}"/>
              </a:ext>
            </a:extLst>
          </p:cNvPr>
          <p:cNvSpPr txBox="1"/>
          <p:nvPr/>
        </p:nvSpPr>
        <p:spPr>
          <a:xfrm>
            <a:off x="7828757" y="2812432"/>
            <a:ext cx="586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00" dirty="0"/>
              <a:t>Confidence </a:t>
            </a:r>
            <a:r>
              <a:rPr lang="fr-BE" sz="300" dirty="0" err="1"/>
              <a:t>level</a:t>
            </a:r>
            <a:r>
              <a:rPr lang="fr-BE" sz="300" dirty="0"/>
              <a:t> per </a:t>
            </a:r>
            <a:r>
              <a:rPr lang="fr-BE" sz="300" dirty="0" err="1"/>
              <a:t>sequence</a:t>
            </a:r>
            <a:r>
              <a:rPr lang="fr-BE" sz="300" dirty="0"/>
              <a:t> for </a:t>
            </a:r>
            <a:r>
              <a:rPr lang="fr-BE" sz="300" dirty="0" err="1"/>
              <a:t>photorealistic</a:t>
            </a:r>
            <a:endParaRPr lang="fr-BE" sz="300" dirty="0"/>
          </a:p>
          <a:p>
            <a:r>
              <a:rPr lang="fr-BE" sz="300" dirty="0"/>
              <a:t> </a:t>
            </a:r>
            <a:r>
              <a:rPr lang="fr-BE" sz="300" dirty="0" err="1"/>
              <a:t>models</a:t>
            </a:r>
            <a:r>
              <a:rPr lang="fr-BE" sz="300" dirty="0"/>
              <a:t> </a:t>
            </a:r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61753EAD-F583-42ED-9CD4-BC2578C61BA0}"/>
              </a:ext>
            </a:extLst>
          </p:cNvPr>
          <p:cNvSpPr/>
          <p:nvPr/>
        </p:nvSpPr>
        <p:spPr>
          <a:xfrm flipH="1" flipV="1">
            <a:off x="7663284" y="2023921"/>
            <a:ext cx="168467" cy="93998"/>
          </a:xfrm>
          <a:prstGeom prst="bentArrow">
            <a:avLst/>
          </a:prstGeom>
          <a:solidFill>
            <a:srgbClr val="2A6471"/>
          </a:solidFill>
          <a:ln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9" name="Arrow: Bent 58">
            <a:extLst>
              <a:ext uri="{FF2B5EF4-FFF2-40B4-BE49-F238E27FC236}">
                <a16:creationId xmlns:a16="http://schemas.microsoft.com/office/drawing/2014/main" id="{987FED2A-9C68-4C00-A502-EC3F0424B884}"/>
              </a:ext>
            </a:extLst>
          </p:cNvPr>
          <p:cNvSpPr/>
          <p:nvPr/>
        </p:nvSpPr>
        <p:spPr>
          <a:xfrm>
            <a:off x="8168183" y="2085971"/>
            <a:ext cx="163139" cy="93998"/>
          </a:xfrm>
          <a:prstGeom prst="bentArrow">
            <a:avLst/>
          </a:prstGeom>
          <a:solidFill>
            <a:srgbClr val="2A6471"/>
          </a:solidFill>
          <a:ln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2" name="Rectangle à coins arrondis 10">
            <a:extLst>
              <a:ext uri="{FF2B5EF4-FFF2-40B4-BE49-F238E27FC236}">
                <a16:creationId xmlns:a16="http://schemas.microsoft.com/office/drawing/2014/main" id="{FA5942CC-3D46-4674-BA40-4CE7EF162FA6}"/>
              </a:ext>
            </a:extLst>
          </p:cNvPr>
          <p:cNvSpPr/>
          <p:nvPr/>
        </p:nvSpPr>
        <p:spPr>
          <a:xfrm>
            <a:off x="7663284" y="1911451"/>
            <a:ext cx="518473" cy="100360"/>
          </a:xfrm>
          <a:prstGeom prst="roundRect">
            <a:avLst/>
          </a:prstGeom>
          <a:noFill/>
          <a:ln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Rectangle à coins arrondis 10">
            <a:extLst>
              <a:ext uri="{FF2B5EF4-FFF2-40B4-BE49-F238E27FC236}">
                <a16:creationId xmlns:a16="http://schemas.microsoft.com/office/drawing/2014/main" id="{D0BB1512-8EE6-401E-85CA-C641D0C3CED2}"/>
              </a:ext>
            </a:extLst>
          </p:cNvPr>
          <p:cNvSpPr/>
          <p:nvPr/>
        </p:nvSpPr>
        <p:spPr>
          <a:xfrm>
            <a:off x="7812849" y="2195027"/>
            <a:ext cx="518473" cy="100360"/>
          </a:xfrm>
          <a:prstGeom prst="roundRect">
            <a:avLst/>
          </a:prstGeom>
          <a:noFill/>
          <a:ln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Rectangle à coins arrondis 10">
            <a:extLst>
              <a:ext uri="{FF2B5EF4-FFF2-40B4-BE49-F238E27FC236}">
                <a16:creationId xmlns:a16="http://schemas.microsoft.com/office/drawing/2014/main" id="{79DD9D2F-F86B-4A3B-8278-230801DFF98E}"/>
              </a:ext>
            </a:extLst>
          </p:cNvPr>
          <p:cNvSpPr/>
          <p:nvPr/>
        </p:nvSpPr>
        <p:spPr>
          <a:xfrm>
            <a:off x="7705016" y="2553497"/>
            <a:ext cx="399234" cy="211483"/>
          </a:xfrm>
          <a:prstGeom prst="roundRect">
            <a:avLst/>
          </a:prstGeom>
          <a:noFill/>
          <a:ln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Rectangle à coins arrondis 10">
            <a:extLst>
              <a:ext uri="{FF2B5EF4-FFF2-40B4-BE49-F238E27FC236}">
                <a16:creationId xmlns:a16="http://schemas.microsoft.com/office/drawing/2014/main" id="{6DE20DC2-D6E3-4332-94DB-4DDFD05641F8}"/>
              </a:ext>
            </a:extLst>
          </p:cNvPr>
          <p:cNvSpPr/>
          <p:nvPr/>
        </p:nvSpPr>
        <p:spPr>
          <a:xfrm>
            <a:off x="7857155" y="2842227"/>
            <a:ext cx="398880" cy="211564"/>
          </a:xfrm>
          <a:prstGeom prst="roundRect">
            <a:avLst/>
          </a:prstGeom>
          <a:noFill/>
          <a:ln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Arrow: Bent 66">
            <a:extLst>
              <a:ext uri="{FF2B5EF4-FFF2-40B4-BE49-F238E27FC236}">
                <a16:creationId xmlns:a16="http://schemas.microsoft.com/office/drawing/2014/main" id="{6BAC8C2B-D456-4BF2-9F64-B13EC510D4AD}"/>
              </a:ext>
            </a:extLst>
          </p:cNvPr>
          <p:cNvSpPr/>
          <p:nvPr/>
        </p:nvSpPr>
        <p:spPr>
          <a:xfrm flipH="1" flipV="1">
            <a:off x="7691974" y="2763389"/>
            <a:ext cx="168467" cy="93998"/>
          </a:xfrm>
          <a:prstGeom prst="bentArrow">
            <a:avLst/>
          </a:prstGeom>
          <a:solidFill>
            <a:srgbClr val="2A6471"/>
          </a:solidFill>
          <a:ln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8" name="Arrow: Bent 67">
            <a:extLst>
              <a:ext uri="{FF2B5EF4-FFF2-40B4-BE49-F238E27FC236}">
                <a16:creationId xmlns:a16="http://schemas.microsoft.com/office/drawing/2014/main" id="{33BD355F-8A5A-4DA4-8349-D26A18AA5221}"/>
              </a:ext>
            </a:extLst>
          </p:cNvPr>
          <p:cNvSpPr/>
          <p:nvPr/>
        </p:nvSpPr>
        <p:spPr>
          <a:xfrm>
            <a:off x="8100188" y="2739890"/>
            <a:ext cx="163139" cy="93998"/>
          </a:xfrm>
          <a:prstGeom prst="bentArrow">
            <a:avLst/>
          </a:prstGeom>
          <a:solidFill>
            <a:srgbClr val="2A6471"/>
          </a:solidFill>
          <a:ln>
            <a:solidFill>
              <a:srgbClr val="2A64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9" name="ZoneTexte 111">
            <a:extLst>
              <a:ext uri="{FF2B5EF4-FFF2-40B4-BE49-F238E27FC236}">
                <a16:creationId xmlns:a16="http://schemas.microsoft.com/office/drawing/2014/main" id="{95C024C8-B4B8-4E21-9FF3-BA3B7ACCFA1E}"/>
              </a:ext>
            </a:extLst>
          </p:cNvPr>
          <p:cNvSpPr txBox="1"/>
          <p:nvPr/>
        </p:nvSpPr>
        <p:spPr>
          <a:xfrm>
            <a:off x="7004711" y="2425468"/>
            <a:ext cx="203811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" b="1" dirty="0" err="1"/>
              <a:t>Comparison</a:t>
            </a:r>
            <a:r>
              <a:rPr lang="fr-BE" sz="400" b="1" dirty="0"/>
              <a:t> of the </a:t>
            </a:r>
            <a:r>
              <a:rPr lang="fr-BE" sz="400" b="1" dirty="0" err="1"/>
              <a:t>condfidence</a:t>
            </a:r>
            <a:r>
              <a:rPr lang="fr-BE" sz="400" b="1" dirty="0"/>
              <a:t> </a:t>
            </a:r>
            <a:r>
              <a:rPr lang="fr-BE" sz="400" b="1" dirty="0" err="1"/>
              <a:t>level</a:t>
            </a:r>
            <a:r>
              <a:rPr lang="fr-BE" sz="400" b="1" dirty="0"/>
              <a:t> </a:t>
            </a:r>
            <a:r>
              <a:rPr lang="fr-BE" sz="400" b="1" dirty="0" err="1"/>
              <a:t>between</a:t>
            </a:r>
            <a:r>
              <a:rPr lang="fr-BE" sz="400" b="1" dirty="0"/>
              <a:t> </a:t>
            </a:r>
            <a:r>
              <a:rPr lang="fr-BE" sz="400" b="1" dirty="0" err="1"/>
              <a:t>sketched</a:t>
            </a:r>
            <a:r>
              <a:rPr lang="fr-BE" sz="400" b="1" dirty="0"/>
              <a:t>  and </a:t>
            </a:r>
            <a:r>
              <a:rPr lang="fr-BE" sz="400" b="1" dirty="0" err="1"/>
              <a:t>photorealistic</a:t>
            </a:r>
            <a:r>
              <a:rPr lang="fr-BE" sz="400" b="1" dirty="0"/>
              <a:t> </a:t>
            </a:r>
            <a:r>
              <a:rPr lang="fr-BE" sz="400" b="1" dirty="0" err="1"/>
              <a:t>models</a:t>
            </a:r>
            <a:r>
              <a:rPr lang="fr-BE" sz="400" b="1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6FE5F3-0C0E-4B7B-83B2-BCD18156DC8D}"/>
              </a:ext>
            </a:extLst>
          </p:cNvPr>
          <p:cNvSpPr txBox="1"/>
          <p:nvPr/>
        </p:nvSpPr>
        <p:spPr>
          <a:xfrm>
            <a:off x="6062791" y="1477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B1C126-C05F-4E18-B6C2-436DBC99276A}"/>
              </a:ext>
            </a:extLst>
          </p:cNvPr>
          <p:cNvSpPr txBox="1"/>
          <p:nvPr/>
        </p:nvSpPr>
        <p:spPr>
          <a:xfrm>
            <a:off x="4149935" y="212026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72" name="ZoneTexte 111">
            <a:extLst>
              <a:ext uri="{FF2B5EF4-FFF2-40B4-BE49-F238E27FC236}">
                <a16:creationId xmlns:a16="http://schemas.microsoft.com/office/drawing/2014/main" id="{085E7140-BBC9-41C9-A524-CB1A6D69BA23}"/>
              </a:ext>
            </a:extLst>
          </p:cNvPr>
          <p:cNvSpPr txBox="1"/>
          <p:nvPr/>
        </p:nvSpPr>
        <p:spPr>
          <a:xfrm>
            <a:off x="5836231" y="1206180"/>
            <a:ext cx="8693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" b="1" dirty="0" err="1"/>
              <a:t>Level</a:t>
            </a:r>
            <a:r>
              <a:rPr lang="fr-BE" sz="400" b="1" dirty="0"/>
              <a:t> of valence and arousal </a:t>
            </a:r>
            <a:r>
              <a:rPr lang="fr-BE" sz="400" b="1" dirty="0" err="1"/>
              <a:t>associated</a:t>
            </a:r>
            <a:r>
              <a:rPr lang="fr-BE" sz="400" b="1" dirty="0"/>
              <a:t> </a:t>
            </a:r>
            <a:r>
              <a:rPr lang="fr-BE" sz="400" b="1" dirty="0" err="1"/>
              <a:t>with</a:t>
            </a:r>
            <a:r>
              <a:rPr lang="fr-BE" sz="400" b="1" dirty="0"/>
              <a:t>  </a:t>
            </a:r>
            <a:r>
              <a:rPr lang="fr-BE" sz="400" b="1" dirty="0" err="1"/>
              <a:t>each</a:t>
            </a:r>
            <a:r>
              <a:rPr lang="fr-BE" sz="400" b="1" dirty="0"/>
              <a:t> </a:t>
            </a:r>
            <a:r>
              <a:rPr lang="fr-BE" sz="400" b="1" dirty="0" err="1"/>
              <a:t>parameter</a:t>
            </a:r>
            <a:r>
              <a:rPr lang="fr-BE" sz="400" b="1" dirty="0"/>
              <a:t> </a:t>
            </a:r>
          </a:p>
        </p:txBody>
      </p:sp>
      <p:sp>
        <p:nvSpPr>
          <p:cNvPr id="74" name="ZoneTexte 111">
            <a:extLst>
              <a:ext uri="{FF2B5EF4-FFF2-40B4-BE49-F238E27FC236}">
                <a16:creationId xmlns:a16="http://schemas.microsoft.com/office/drawing/2014/main" id="{4BB3B23D-066A-4135-8434-B237637894A3}"/>
              </a:ext>
            </a:extLst>
          </p:cNvPr>
          <p:cNvSpPr txBox="1"/>
          <p:nvPr/>
        </p:nvSpPr>
        <p:spPr>
          <a:xfrm>
            <a:off x="7004711" y="1154724"/>
            <a:ext cx="189544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" b="1" dirty="0" err="1"/>
              <a:t>Comparison</a:t>
            </a:r>
            <a:r>
              <a:rPr lang="fr-BE" sz="400" b="1" dirty="0"/>
              <a:t> of the </a:t>
            </a:r>
            <a:r>
              <a:rPr lang="fr-BE" sz="400" b="1" dirty="0" err="1"/>
              <a:t>quality</a:t>
            </a:r>
            <a:r>
              <a:rPr lang="fr-BE" sz="400" b="1" dirty="0"/>
              <a:t> of immersion </a:t>
            </a:r>
            <a:r>
              <a:rPr lang="fr-BE" sz="400" b="1" dirty="0" err="1"/>
              <a:t>between</a:t>
            </a:r>
            <a:r>
              <a:rPr lang="fr-BE" sz="400" b="1" dirty="0"/>
              <a:t> </a:t>
            </a:r>
            <a:r>
              <a:rPr lang="fr-BE" sz="400" b="1" dirty="0" err="1"/>
              <a:t>low</a:t>
            </a:r>
            <a:r>
              <a:rPr lang="fr-BE" sz="400" b="1" dirty="0"/>
              <a:t>-end and high-end </a:t>
            </a:r>
            <a:r>
              <a:rPr lang="fr-BE" sz="400" b="1" dirty="0" err="1"/>
              <a:t>headsets</a:t>
            </a:r>
            <a:r>
              <a:rPr lang="fr-BE" sz="400" b="1" dirty="0"/>
              <a:t> </a:t>
            </a:r>
          </a:p>
        </p:txBody>
      </p:sp>
      <p:sp>
        <p:nvSpPr>
          <p:cNvPr id="75" name="ZoneTexte 111">
            <a:extLst>
              <a:ext uri="{FF2B5EF4-FFF2-40B4-BE49-F238E27FC236}">
                <a16:creationId xmlns:a16="http://schemas.microsoft.com/office/drawing/2014/main" id="{F9A72E8F-210D-451C-BB6C-B22BC07B2F58}"/>
              </a:ext>
            </a:extLst>
          </p:cNvPr>
          <p:cNvSpPr txBox="1"/>
          <p:nvPr/>
        </p:nvSpPr>
        <p:spPr>
          <a:xfrm>
            <a:off x="6992554" y="1803076"/>
            <a:ext cx="176876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b="1" dirty="0"/>
              <a:t>Attitudes and the levels of valence and arousal associated </a:t>
            </a:r>
            <a:endParaRPr lang="fr-BE" sz="400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E07408-7ECD-44B6-BDBA-5E31D1B3F07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84916" y="2541356"/>
            <a:ext cx="576935" cy="52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129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7386</TotalTime>
  <Words>947</Words>
  <Application>Microsoft Office PowerPoint</Application>
  <PresentationFormat>On-screen Show (16:9)</PresentationFormat>
  <Paragraphs>88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Menjot</dc:creator>
  <cp:lastModifiedBy>Etienne Elodie</cp:lastModifiedBy>
  <cp:revision>204</cp:revision>
  <dcterms:created xsi:type="dcterms:W3CDTF">2020-11-21T14:16:35Z</dcterms:created>
  <dcterms:modified xsi:type="dcterms:W3CDTF">2021-05-25T07:10:48Z</dcterms:modified>
</cp:coreProperties>
</file>