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8" r:id="rId2"/>
  </p:sldMasterIdLst>
  <p:notesMasterIdLst>
    <p:notesMasterId r:id="rId4"/>
  </p:notesMasterIdLst>
  <p:sldIdLst>
    <p:sldId id="262" r:id="rId3"/>
  </p:sldIdLst>
  <p:sldSz cx="30243463" cy="42845038"/>
  <p:notesSz cx="9926638" cy="14355763"/>
  <p:defaultTex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95">
          <p15:clr>
            <a:srgbClr val="A4A3A4"/>
          </p15:clr>
        </p15:guide>
        <p15:guide id="2" pos="952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457"/>
    <a:srgbClr val="F57F7F"/>
    <a:srgbClr val="FCD4D4"/>
    <a:srgbClr val="FA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3639"/>
  </p:normalViewPr>
  <p:slideViewPr>
    <p:cSldViewPr>
      <p:cViewPr>
        <p:scale>
          <a:sx n="87" d="100"/>
          <a:sy n="87" d="100"/>
        </p:scale>
        <p:origin x="-414" y="-11868"/>
      </p:cViewPr>
      <p:guideLst>
        <p:guide orient="horz" pos="13495"/>
        <p:guide pos="95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717788"/>
          </a:xfrm>
          <a:prstGeom prst="rect">
            <a:avLst/>
          </a:prstGeom>
        </p:spPr>
        <p:txBody>
          <a:bodyPr vert="horz" lIns="132762" tIns="66381" rIns="132762" bIns="66381" rtlCol="0"/>
          <a:lstStyle>
            <a:lvl1pPr algn="l">
              <a:defRPr sz="1700"/>
            </a:lvl1pPr>
          </a:lstStyle>
          <a:p>
            <a:endParaRPr lang="fr-BE"/>
          </a:p>
        </p:txBody>
      </p:sp>
      <p:sp>
        <p:nvSpPr>
          <p:cNvPr id="3" name="Espace réservé de la date 2"/>
          <p:cNvSpPr>
            <a:spLocks noGrp="1"/>
          </p:cNvSpPr>
          <p:nvPr>
            <p:ph type="dt" idx="1"/>
          </p:nvPr>
        </p:nvSpPr>
        <p:spPr>
          <a:xfrm>
            <a:off x="5622799" y="0"/>
            <a:ext cx="4301543" cy="717788"/>
          </a:xfrm>
          <a:prstGeom prst="rect">
            <a:avLst/>
          </a:prstGeom>
        </p:spPr>
        <p:txBody>
          <a:bodyPr vert="horz" lIns="132762" tIns="66381" rIns="132762" bIns="66381" rtlCol="0"/>
          <a:lstStyle>
            <a:lvl1pPr algn="r">
              <a:defRPr sz="1700"/>
            </a:lvl1pPr>
          </a:lstStyle>
          <a:p>
            <a:fld id="{AF6C6BA6-EBED-41C5-8D5F-77C6466BB971}" type="datetimeFigureOut">
              <a:rPr lang="fr-BE" smtClean="0"/>
              <a:t>9/12/2019</a:t>
            </a:fld>
            <a:endParaRPr lang="fr-BE"/>
          </a:p>
        </p:txBody>
      </p:sp>
      <p:sp>
        <p:nvSpPr>
          <p:cNvPr id="4" name="Espace réservé de l'image des diapositives 3"/>
          <p:cNvSpPr>
            <a:spLocks noGrp="1" noRot="1" noChangeAspect="1"/>
          </p:cNvSpPr>
          <p:nvPr>
            <p:ph type="sldImg" idx="2"/>
          </p:nvPr>
        </p:nvSpPr>
        <p:spPr>
          <a:xfrm>
            <a:off x="3062288" y="1076325"/>
            <a:ext cx="3802062" cy="5384800"/>
          </a:xfrm>
          <a:prstGeom prst="rect">
            <a:avLst/>
          </a:prstGeom>
          <a:noFill/>
          <a:ln w="12700">
            <a:solidFill>
              <a:prstClr val="black"/>
            </a:solidFill>
          </a:ln>
        </p:spPr>
        <p:txBody>
          <a:bodyPr vert="horz" lIns="132762" tIns="66381" rIns="132762" bIns="66381" rtlCol="0" anchor="ctr"/>
          <a:lstStyle/>
          <a:p>
            <a:endParaRPr lang="fr-BE"/>
          </a:p>
        </p:txBody>
      </p:sp>
      <p:sp>
        <p:nvSpPr>
          <p:cNvPr id="5" name="Espace réservé des commentaires 4"/>
          <p:cNvSpPr>
            <a:spLocks noGrp="1"/>
          </p:cNvSpPr>
          <p:nvPr>
            <p:ph type="body" sz="quarter" idx="3"/>
          </p:nvPr>
        </p:nvSpPr>
        <p:spPr>
          <a:xfrm>
            <a:off x="992665" y="6818988"/>
            <a:ext cx="7941310" cy="6460093"/>
          </a:xfrm>
          <a:prstGeom prst="rect">
            <a:avLst/>
          </a:prstGeom>
        </p:spPr>
        <p:txBody>
          <a:bodyPr vert="horz" lIns="132762" tIns="66381" rIns="132762" bIns="6638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13635483"/>
            <a:ext cx="4301543" cy="717788"/>
          </a:xfrm>
          <a:prstGeom prst="rect">
            <a:avLst/>
          </a:prstGeom>
        </p:spPr>
        <p:txBody>
          <a:bodyPr vert="horz" lIns="132762" tIns="66381" rIns="132762" bIns="66381" rtlCol="0" anchor="b"/>
          <a:lstStyle>
            <a:lvl1pPr algn="l">
              <a:defRPr sz="1700"/>
            </a:lvl1pPr>
          </a:lstStyle>
          <a:p>
            <a:endParaRPr lang="fr-BE"/>
          </a:p>
        </p:txBody>
      </p:sp>
      <p:sp>
        <p:nvSpPr>
          <p:cNvPr id="7" name="Espace réservé du numéro de diapositive 6"/>
          <p:cNvSpPr>
            <a:spLocks noGrp="1"/>
          </p:cNvSpPr>
          <p:nvPr>
            <p:ph type="sldNum" sz="quarter" idx="5"/>
          </p:nvPr>
        </p:nvSpPr>
        <p:spPr>
          <a:xfrm>
            <a:off x="5622799" y="13635483"/>
            <a:ext cx="4301543" cy="717788"/>
          </a:xfrm>
          <a:prstGeom prst="rect">
            <a:avLst/>
          </a:prstGeom>
        </p:spPr>
        <p:txBody>
          <a:bodyPr vert="horz" lIns="132762" tIns="66381" rIns="132762" bIns="66381" rtlCol="0" anchor="b"/>
          <a:lstStyle>
            <a:lvl1pPr algn="r">
              <a:defRPr sz="1700"/>
            </a:lvl1pPr>
          </a:lstStyle>
          <a:p>
            <a:fld id="{B2D75A17-239D-44D6-B8BD-EEAF943FB013}" type="slidenum">
              <a:rPr lang="fr-BE" smtClean="0"/>
              <a:t>‹N°›</a:t>
            </a:fld>
            <a:endParaRPr lang="fr-BE"/>
          </a:p>
        </p:txBody>
      </p:sp>
    </p:spTree>
    <p:extLst>
      <p:ext uri="{BB962C8B-B14F-4D97-AF65-F5344CB8AC3E}">
        <p14:creationId xmlns:p14="http://schemas.microsoft.com/office/powerpoint/2010/main" val="542864374"/>
      </p:ext>
    </p:extLst>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2D75A17-239D-44D6-B8BD-EEAF943FB013}" type="slidenum">
              <a:rPr lang="fr-BE" smtClean="0"/>
              <a:t>1</a:t>
            </a:fld>
            <a:endParaRPr lang="fr-BE"/>
          </a:p>
        </p:txBody>
      </p:sp>
    </p:spTree>
    <p:extLst>
      <p:ext uri="{BB962C8B-B14F-4D97-AF65-F5344CB8AC3E}">
        <p14:creationId xmlns:p14="http://schemas.microsoft.com/office/powerpoint/2010/main" val="390708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780433" y="7011911"/>
            <a:ext cx="22682597" cy="14916421"/>
          </a:xfrm>
          <a:prstGeom prst="rect">
            <a:avLst/>
          </a:prstGeom>
        </p:spPr>
        <p:txBody>
          <a:bodyPr anchor="b"/>
          <a:lstStyle>
            <a:lvl1pPr algn="ctr">
              <a:defRPr sz="14884"/>
            </a:lvl1pPr>
          </a:lstStyle>
          <a:p>
            <a:r>
              <a:rPr lang="fr-FR"/>
              <a:t>Modifiez le style du titre</a:t>
            </a:r>
            <a:endParaRPr lang="fr-BE"/>
          </a:p>
        </p:txBody>
      </p:sp>
      <p:sp>
        <p:nvSpPr>
          <p:cNvPr id="3" name="Sous-titre 2"/>
          <p:cNvSpPr>
            <a:spLocks noGrp="1"/>
          </p:cNvSpPr>
          <p:nvPr>
            <p:ph type="subTitle" idx="1"/>
          </p:nvPr>
        </p:nvSpPr>
        <p:spPr>
          <a:xfrm>
            <a:off x="3780433" y="22503566"/>
            <a:ext cx="22682597" cy="10344297"/>
          </a:xfrm>
          <a:prstGeom prst="rect">
            <a:avLst/>
          </a:prstGeom>
        </p:spPr>
        <p:txBody>
          <a:bodyPr/>
          <a:lstStyle>
            <a:lvl1pPr marL="0" indent="0" algn="ctr">
              <a:buNone/>
              <a:defRPr sz="5953"/>
            </a:lvl1pPr>
            <a:lvl2pPr marL="1134130" indent="0" algn="ctr">
              <a:buNone/>
              <a:defRPr sz="4961"/>
            </a:lvl2pPr>
            <a:lvl3pPr marL="2268261" indent="0" algn="ctr">
              <a:buNone/>
              <a:defRPr sz="4465"/>
            </a:lvl3pPr>
            <a:lvl4pPr marL="3402391" indent="0" algn="ctr">
              <a:buNone/>
              <a:defRPr sz="3969"/>
            </a:lvl4pPr>
            <a:lvl5pPr marL="4536521" indent="0" algn="ctr">
              <a:buNone/>
              <a:defRPr sz="3969"/>
            </a:lvl5pPr>
            <a:lvl6pPr marL="5670652" indent="0" algn="ctr">
              <a:buNone/>
              <a:defRPr sz="3969"/>
            </a:lvl6pPr>
            <a:lvl7pPr marL="6804782" indent="0" algn="ctr">
              <a:buNone/>
              <a:defRPr sz="3969"/>
            </a:lvl7pPr>
            <a:lvl8pPr marL="7938912" indent="0" algn="ctr">
              <a:buNone/>
              <a:defRPr sz="3969"/>
            </a:lvl8pPr>
            <a:lvl9pPr marL="9073043" indent="0" algn="ctr">
              <a:buNone/>
              <a:defRPr sz="3969"/>
            </a:lvl9pPr>
          </a:lstStyle>
          <a:p>
            <a:r>
              <a:rPr lang="fr-FR"/>
              <a:t>Modifiez le style des sous-titres du masque</a:t>
            </a:r>
            <a:endParaRPr lang="fr-BE"/>
          </a:p>
        </p:txBody>
      </p:sp>
      <p:sp>
        <p:nvSpPr>
          <p:cNvPr id="4" name="Espace réservé de la date 3"/>
          <p:cNvSpPr>
            <a:spLocks noGrp="1"/>
          </p:cNvSpPr>
          <p:nvPr>
            <p:ph type="dt" sz="half" idx="10"/>
          </p:nvPr>
        </p:nvSpPr>
        <p:spPr>
          <a:xfrm>
            <a:off x="2079238" y="39711006"/>
            <a:ext cx="6804779" cy="2281102"/>
          </a:xfrm>
          <a:prstGeom prst="rect">
            <a:avLst/>
          </a:prstGeom>
        </p:spPr>
        <p:txBody>
          <a:bodyPr/>
          <a:lstStyle/>
          <a:p>
            <a:fld id="{A1461278-D9B7-4B37-9F61-17666A6923DF}" type="datetimeFigureOut">
              <a:rPr lang="fr-BE" smtClean="0"/>
              <a:t>9/12/2019</a:t>
            </a:fld>
            <a:endParaRPr lang="fr-BE" dirty="0"/>
          </a:p>
        </p:txBody>
      </p:sp>
      <p:sp>
        <p:nvSpPr>
          <p:cNvPr id="5" name="Espace réservé du pied de page 4"/>
          <p:cNvSpPr>
            <a:spLocks noGrp="1"/>
          </p:cNvSpPr>
          <p:nvPr>
            <p:ph type="ftr" sz="quarter" idx="11"/>
          </p:nvPr>
        </p:nvSpPr>
        <p:spPr>
          <a:xfrm>
            <a:off x="10018147" y="39711006"/>
            <a:ext cx="10207169" cy="2281102"/>
          </a:xfrm>
          <a:prstGeom prst="rect">
            <a:avLst/>
          </a:prstGeom>
        </p:spPr>
        <p:txBody>
          <a:bodyPr/>
          <a:lstStyle/>
          <a:p>
            <a:endParaRPr lang="fr-BE" dirty="0"/>
          </a:p>
        </p:txBody>
      </p:sp>
      <p:sp>
        <p:nvSpPr>
          <p:cNvPr id="6" name="Espace réservé du numéro de diapositive 5"/>
          <p:cNvSpPr>
            <a:spLocks noGrp="1"/>
          </p:cNvSpPr>
          <p:nvPr>
            <p:ph type="sldNum" sz="quarter" idx="12"/>
          </p:nvPr>
        </p:nvSpPr>
        <p:spPr>
          <a:xfrm>
            <a:off x="21359446" y="39711006"/>
            <a:ext cx="6804779" cy="2281102"/>
          </a:xfrm>
          <a:prstGeom prst="rect">
            <a:avLst/>
          </a:prstGeom>
        </p:spPr>
        <p:txBody>
          <a:bodyPr/>
          <a:lstStyle/>
          <a:p>
            <a:fld id="{2090CA9C-DF8C-48F9-A048-FF44F9C8EC2D}" type="slidenum">
              <a:rPr lang="fr-BE" smtClean="0"/>
              <a:t>‹N°›</a:t>
            </a:fld>
            <a:endParaRPr lang="fr-BE"/>
          </a:p>
        </p:txBody>
      </p:sp>
      <p:sp>
        <p:nvSpPr>
          <p:cNvPr id="7" name="Cadre 6"/>
          <p:cNvSpPr/>
          <p:nvPr userDrawn="1"/>
        </p:nvSpPr>
        <p:spPr>
          <a:xfrm>
            <a:off x="0" y="0"/>
            <a:ext cx="30243463" cy="42845038"/>
          </a:xfrm>
          <a:prstGeom prst="frame">
            <a:avLst>
              <a:gd name="adj1" fmla="val 238"/>
            </a:avLst>
          </a:prstGeom>
          <a:solidFill>
            <a:srgbClr val="DB5457"/>
          </a:solidFill>
          <a:ln>
            <a:solidFill>
              <a:srgbClr val="DB54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109971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82800" y="2855913"/>
            <a:ext cx="9755188" cy="9998075"/>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12857163" y="6169025"/>
            <a:ext cx="15311437" cy="30448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2082800" y="12853988"/>
            <a:ext cx="9755188" cy="23812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C87F36F-FFF0-4711-B27F-C2AED4E000C1}" type="datetimeFigureOut">
              <a:rPr lang="fr-BE" smtClean="0"/>
              <a:t>9/12/2019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420495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87F36F-FFF0-4711-B27F-C2AED4E000C1}" type="datetimeFigureOut">
              <a:rPr lang="fr-BE" smtClean="0"/>
              <a:t>9/12/2019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255580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643975" y="2281238"/>
            <a:ext cx="6519863" cy="36309300"/>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2079625" y="2281238"/>
            <a:ext cx="19411950" cy="363093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87F36F-FFF0-4711-B27F-C2AED4E000C1}" type="datetimeFigureOut">
              <a:rPr lang="fr-BE" smtClean="0"/>
              <a:t>9/12/2019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246462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779838" y="7011988"/>
            <a:ext cx="22683787" cy="1491615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3779838" y="22502813"/>
            <a:ext cx="22683787" cy="103457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0C87F36F-FFF0-4711-B27F-C2AED4E000C1}" type="datetimeFigureOut">
              <a:rPr lang="fr-BE" smtClean="0"/>
              <a:t>9/12/2019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305207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87F36F-FFF0-4711-B27F-C2AED4E000C1}" type="datetimeFigureOut">
              <a:rPr lang="fr-BE" smtClean="0"/>
              <a:t>9/12/2019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67183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063750" y="10682288"/>
            <a:ext cx="26084213" cy="17821275"/>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2063750" y="28671838"/>
            <a:ext cx="26084213" cy="9372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C87F36F-FFF0-4711-B27F-C2AED4E000C1}" type="datetimeFigureOut">
              <a:rPr lang="fr-BE" smtClean="0"/>
              <a:t>9/12/2019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404081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2079625" y="11406188"/>
            <a:ext cx="12965113" cy="27184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15197138" y="11406188"/>
            <a:ext cx="12966700" cy="27184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0C87F36F-FFF0-4711-B27F-C2AED4E000C1}" type="datetimeFigureOut">
              <a:rPr lang="fr-BE" smtClean="0"/>
              <a:t>9/12/2019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113535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082800" y="2281238"/>
            <a:ext cx="26085800" cy="8281987"/>
          </a:xfrm>
        </p:spPr>
        <p:txBody>
          <a:bodyPr/>
          <a:lstStyle/>
          <a:p>
            <a:r>
              <a:rPr lang="fr-FR"/>
              <a:t>Modifiez le style du titre</a:t>
            </a:r>
            <a:endParaRPr lang="fr-BE"/>
          </a:p>
        </p:txBody>
      </p:sp>
      <p:sp>
        <p:nvSpPr>
          <p:cNvPr id="3" name="Espace réservé du texte 2"/>
          <p:cNvSpPr>
            <a:spLocks noGrp="1"/>
          </p:cNvSpPr>
          <p:nvPr>
            <p:ph type="body" idx="1"/>
          </p:nvPr>
        </p:nvSpPr>
        <p:spPr>
          <a:xfrm>
            <a:off x="2082800" y="10502900"/>
            <a:ext cx="12795250" cy="5146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2082800" y="15649575"/>
            <a:ext cx="12795250" cy="23020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15311438" y="10502900"/>
            <a:ext cx="12857162" cy="5146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15311438" y="15649575"/>
            <a:ext cx="12857162" cy="23020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0C87F36F-FFF0-4711-B27F-C2AED4E000C1}" type="datetimeFigureOut">
              <a:rPr lang="fr-BE" smtClean="0"/>
              <a:t>9/12/2019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368322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0C87F36F-FFF0-4711-B27F-C2AED4E000C1}" type="datetimeFigureOut">
              <a:rPr lang="fr-BE" smtClean="0"/>
              <a:t>9/12/2019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144253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87F36F-FFF0-4711-B27F-C2AED4E000C1}" type="datetimeFigureOut">
              <a:rPr lang="fr-BE" smtClean="0"/>
              <a:t>9/12/2019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400828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82800" y="2855913"/>
            <a:ext cx="9755188" cy="9998075"/>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12857163" y="6169025"/>
            <a:ext cx="15311437" cy="30448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2082800" y="12853988"/>
            <a:ext cx="9755188" cy="23812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C87F36F-FFF0-4711-B27F-C2AED4E000C1}" type="datetimeFigureOut">
              <a:rPr lang="fr-BE" smtClean="0"/>
              <a:t>9/12/2019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6BD0FD1-A900-4A44-9CAB-F229E4B40DFD}" type="slidenum">
              <a:rPr lang="fr-BE" smtClean="0"/>
              <a:t>‹N°›</a:t>
            </a:fld>
            <a:endParaRPr lang="fr-BE"/>
          </a:p>
        </p:txBody>
      </p:sp>
    </p:spTree>
    <p:extLst>
      <p:ext uri="{BB962C8B-B14F-4D97-AF65-F5344CB8AC3E}">
        <p14:creationId xmlns:p14="http://schemas.microsoft.com/office/powerpoint/2010/main" val="241187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tiff"/><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tif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36155" y="991232"/>
            <a:ext cx="2952328" cy="2952328"/>
          </a:xfrm>
          <a:prstGeom prst="rect">
            <a:avLst/>
          </a:prstGeom>
        </p:spPr>
      </p:pic>
      <p:pic>
        <p:nvPicPr>
          <p:cNvPr id="8" name="Image 7" descr="uLIEGE_Medecine_Center-Interdisciplinary-Research-Medicines_Logo_CMJN_pos.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065999" y="540199"/>
            <a:ext cx="13177464" cy="3412586"/>
          </a:xfrm>
          <a:prstGeom prst="rect">
            <a:avLst/>
          </a:prstGeom>
        </p:spPr>
      </p:pic>
      <p:sp>
        <p:nvSpPr>
          <p:cNvPr id="10" name="Rectangle 9"/>
          <p:cNvSpPr/>
          <p:nvPr userDrawn="1"/>
        </p:nvSpPr>
        <p:spPr>
          <a:xfrm>
            <a:off x="22250523" y="41133699"/>
            <a:ext cx="6206063" cy="648072"/>
          </a:xfrm>
          <a:prstGeom prst="rect">
            <a:avLst/>
          </a:prstGeom>
        </p:spPr>
        <p:txBody>
          <a:bodyPr vert="horz" lIns="91440" tIns="45720" rIns="91440" bIns="45720" rtlCol="0" anchor="ctr"/>
          <a:lstStyle/>
          <a:p>
            <a:pPr lvl="0" algn="r"/>
            <a:r>
              <a:rPr lang="en-US" sz="3000" b="0" i="0" cap="all" baseline="0" dirty="0">
                <a:solidFill>
                  <a:srgbClr val="FF5B6F"/>
                </a:solidFill>
                <a:latin typeface="+mn-lt"/>
                <a:ea typeface="Futura Condensed Medium" charset="0"/>
                <a:cs typeface="Futura Condensed Medium" charset="0"/>
              </a:rPr>
              <a:t>Center for interdisciplinary research on medicines</a:t>
            </a:r>
          </a:p>
        </p:txBody>
      </p:sp>
      <p:pic>
        <p:nvPicPr>
          <p:cNvPr id="11" name="Image 10"/>
          <p:cNvPicPr>
            <a:picLocks noChangeAspect="1"/>
          </p:cNvPicPr>
          <p:nvPr userDrawn="1"/>
        </p:nvPicPr>
        <p:blipFill>
          <a:blip r:embed="rId5"/>
          <a:stretch>
            <a:fillRect/>
          </a:stretch>
        </p:blipFill>
        <p:spPr>
          <a:xfrm>
            <a:off x="1364542" y="40492831"/>
            <a:ext cx="1671199" cy="1447663"/>
          </a:xfrm>
          <a:prstGeom prst="rect">
            <a:avLst/>
          </a:prstGeom>
        </p:spPr>
      </p:pic>
      <p:pic>
        <p:nvPicPr>
          <p:cNvPr id="12" name="Picture 2" descr="Résultat de recherche d'images pour &quot;fonds léon frédéricq logo&quo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3980444" y="40847415"/>
            <a:ext cx="1574448" cy="1258367"/>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Image 1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349927" y="40972939"/>
            <a:ext cx="1527517" cy="969594"/>
          </a:xfrm>
          <a:prstGeom prst="rect">
            <a:avLst/>
          </a:prstGeom>
        </p:spPr>
      </p:pic>
      <p:sp>
        <p:nvSpPr>
          <p:cNvPr id="19" name="Espace réservé du titre 18"/>
          <p:cNvSpPr>
            <a:spLocks noGrp="1"/>
          </p:cNvSpPr>
          <p:nvPr>
            <p:ph type="title"/>
          </p:nvPr>
        </p:nvSpPr>
        <p:spPr>
          <a:xfrm>
            <a:off x="1744006" y="4644656"/>
            <a:ext cx="26084213" cy="3600400"/>
          </a:xfrm>
          <a:prstGeom prst="rect">
            <a:avLst/>
          </a:prstGeom>
        </p:spPr>
        <p:txBody>
          <a:bodyPr vert="horz" lIns="91440" tIns="45720" rIns="91440" bIns="45720" rtlCol="0" anchor="ctr">
            <a:normAutofit/>
          </a:bodyPr>
          <a:lstStyle/>
          <a:p>
            <a:r>
              <a:rPr lang="fr-FR" dirty="0"/>
              <a:t>Titre</a:t>
            </a:r>
            <a:endParaRPr lang="fr-BE" dirty="0"/>
          </a:p>
        </p:txBody>
      </p:sp>
      <p:sp>
        <p:nvSpPr>
          <p:cNvPr id="20" name="Espace réservé du texte 19"/>
          <p:cNvSpPr>
            <a:spLocks noGrp="1"/>
          </p:cNvSpPr>
          <p:nvPr>
            <p:ph type="body" idx="1"/>
          </p:nvPr>
        </p:nvSpPr>
        <p:spPr>
          <a:xfrm>
            <a:off x="1721409" y="8249672"/>
            <a:ext cx="26084213" cy="1147512"/>
          </a:xfrm>
          <a:prstGeom prst="rect">
            <a:avLst/>
          </a:prstGeom>
        </p:spPr>
        <p:txBody>
          <a:bodyPr vert="horz" lIns="91440" tIns="45720" rIns="91440" bIns="45720" rtlCol="0">
            <a:normAutofit/>
          </a:bodyPr>
          <a:lstStyle/>
          <a:p>
            <a:pPr lvl="0"/>
            <a:r>
              <a:rPr lang="fr-FR" dirty="0"/>
              <a:t>Auteurs et affiliations</a:t>
            </a:r>
          </a:p>
        </p:txBody>
      </p:sp>
      <p:pic>
        <p:nvPicPr>
          <p:cNvPr id="3" name="Imag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89083" y="40891314"/>
            <a:ext cx="13346604" cy="1132843"/>
          </a:xfrm>
          <a:prstGeom prst="rect">
            <a:avLst/>
          </a:prstGeom>
        </p:spPr>
      </p:pic>
    </p:spTree>
    <p:extLst>
      <p:ext uri="{BB962C8B-B14F-4D97-AF65-F5344CB8AC3E}">
        <p14:creationId xmlns:p14="http://schemas.microsoft.com/office/powerpoint/2010/main" val="1362089379"/>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2268261" rtl="0" eaLnBrk="1" latinLnBrk="0" hangingPunct="1">
        <a:lnSpc>
          <a:spcPct val="90000"/>
        </a:lnSpc>
        <a:spcBef>
          <a:spcPct val="0"/>
        </a:spcBef>
        <a:buNone/>
        <a:defRPr sz="10915" kern="1200">
          <a:solidFill>
            <a:schemeClr val="tx1"/>
          </a:solidFill>
          <a:latin typeface="+mj-lt"/>
          <a:ea typeface="+mj-ea"/>
          <a:cs typeface="+mj-cs"/>
        </a:defRPr>
      </a:lvl1pPr>
    </p:titleStyle>
    <p:bodyStyle>
      <a:lvl1pPr marL="567065" indent="-567065" algn="l" defTabSz="2268261" rtl="0" eaLnBrk="1" latinLnBrk="0" hangingPunct="1">
        <a:lnSpc>
          <a:spcPct val="90000"/>
        </a:lnSpc>
        <a:spcBef>
          <a:spcPts val="2481"/>
        </a:spcBef>
        <a:buFont typeface="Arial" panose="020B0604020202020204" pitchFamily="34" charset="0"/>
        <a:buChar char="•"/>
        <a:defRPr sz="6946" kern="1200">
          <a:solidFill>
            <a:schemeClr val="tx1"/>
          </a:solidFill>
          <a:latin typeface="+mn-lt"/>
          <a:ea typeface="+mn-ea"/>
          <a:cs typeface="+mn-cs"/>
        </a:defRPr>
      </a:lvl1pPr>
      <a:lvl2pPr marL="1701195" indent="-567065" algn="l" defTabSz="2268261" rtl="0" eaLnBrk="1" latinLnBrk="0" hangingPunct="1">
        <a:lnSpc>
          <a:spcPct val="90000"/>
        </a:lnSpc>
        <a:spcBef>
          <a:spcPts val="1240"/>
        </a:spcBef>
        <a:buFont typeface="Arial" panose="020B0604020202020204" pitchFamily="34" charset="0"/>
        <a:buChar char="•"/>
        <a:defRPr sz="5953" kern="1200">
          <a:solidFill>
            <a:schemeClr val="tx1"/>
          </a:solidFill>
          <a:latin typeface="+mn-lt"/>
          <a:ea typeface="+mn-ea"/>
          <a:cs typeface="+mn-cs"/>
        </a:defRPr>
      </a:lvl2pPr>
      <a:lvl3pPr marL="2835326" indent="-567065" algn="l" defTabSz="2268261" rtl="0" eaLnBrk="1" latinLnBrk="0" hangingPunct="1">
        <a:lnSpc>
          <a:spcPct val="90000"/>
        </a:lnSpc>
        <a:spcBef>
          <a:spcPts val="1240"/>
        </a:spcBef>
        <a:buFont typeface="Arial" panose="020B0604020202020204" pitchFamily="34" charset="0"/>
        <a:buChar char="•"/>
        <a:defRPr sz="4961" kern="1200">
          <a:solidFill>
            <a:schemeClr val="tx1"/>
          </a:solidFill>
          <a:latin typeface="+mn-lt"/>
          <a:ea typeface="+mn-ea"/>
          <a:cs typeface="+mn-cs"/>
        </a:defRPr>
      </a:lvl3pPr>
      <a:lvl4pPr marL="3969456" indent="-567065" algn="l" defTabSz="2268261"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4pPr>
      <a:lvl5pPr marL="5103586" indent="-567065" algn="l" defTabSz="2268261"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5pPr>
      <a:lvl6pPr marL="6237717" indent="-567065" algn="l" defTabSz="2268261"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6pPr>
      <a:lvl7pPr marL="7371847" indent="-567065" algn="l" defTabSz="2268261"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7pPr>
      <a:lvl8pPr marL="8505977" indent="-567065" algn="l" defTabSz="2268261"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8pPr>
      <a:lvl9pPr marL="9640108" indent="-567065" algn="l" defTabSz="2268261"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9pPr>
    </p:bodyStyle>
    <p:otherStyle>
      <a:defPPr>
        <a:defRPr lang="fr-FR"/>
      </a:defPPr>
      <a:lvl1pPr marL="0" algn="l" defTabSz="2268261" rtl="0" eaLnBrk="1" latinLnBrk="0" hangingPunct="1">
        <a:defRPr sz="4465" kern="1200">
          <a:solidFill>
            <a:schemeClr val="tx1"/>
          </a:solidFill>
          <a:latin typeface="+mn-lt"/>
          <a:ea typeface="+mn-ea"/>
          <a:cs typeface="+mn-cs"/>
        </a:defRPr>
      </a:lvl1pPr>
      <a:lvl2pPr marL="1134130" algn="l" defTabSz="2268261" rtl="0" eaLnBrk="1" latinLnBrk="0" hangingPunct="1">
        <a:defRPr sz="4465" kern="1200">
          <a:solidFill>
            <a:schemeClr val="tx1"/>
          </a:solidFill>
          <a:latin typeface="+mn-lt"/>
          <a:ea typeface="+mn-ea"/>
          <a:cs typeface="+mn-cs"/>
        </a:defRPr>
      </a:lvl2pPr>
      <a:lvl3pPr marL="2268261" algn="l" defTabSz="2268261" rtl="0" eaLnBrk="1" latinLnBrk="0" hangingPunct="1">
        <a:defRPr sz="4465" kern="1200">
          <a:solidFill>
            <a:schemeClr val="tx1"/>
          </a:solidFill>
          <a:latin typeface="+mn-lt"/>
          <a:ea typeface="+mn-ea"/>
          <a:cs typeface="+mn-cs"/>
        </a:defRPr>
      </a:lvl3pPr>
      <a:lvl4pPr marL="3402391" algn="l" defTabSz="2268261" rtl="0" eaLnBrk="1" latinLnBrk="0" hangingPunct="1">
        <a:defRPr sz="4465" kern="1200">
          <a:solidFill>
            <a:schemeClr val="tx1"/>
          </a:solidFill>
          <a:latin typeface="+mn-lt"/>
          <a:ea typeface="+mn-ea"/>
          <a:cs typeface="+mn-cs"/>
        </a:defRPr>
      </a:lvl4pPr>
      <a:lvl5pPr marL="4536521" algn="l" defTabSz="2268261" rtl="0" eaLnBrk="1" latinLnBrk="0" hangingPunct="1">
        <a:defRPr sz="4465" kern="1200">
          <a:solidFill>
            <a:schemeClr val="tx1"/>
          </a:solidFill>
          <a:latin typeface="+mn-lt"/>
          <a:ea typeface="+mn-ea"/>
          <a:cs typeface="+mn-cs"/>
        </a:defRPr>
      </a:lvl5pPr>
      <a:lvl6pPr marL="5670652" algn="l" defTabSz="2268261" rtl="0" eaLnBrk="1" latinLnBrk="0" hangingPunct="1">
        <a:defRPr sz="4465" kern="1200">
          <a:solidFill>
            <a:schemeClr val="tx1"/>
          </a:solidFill>
          <a:latin typeface="+mn-lt"/>
          <a:ea typeface="+mn-ea"/>
          <a:cs typeface="+mn-cs"/>
        </a:defRPr>
      </a:lvl6pPr>
      <a:lvl7pPr marL="6804782" algn="l" defTabSz="2268261" rtl="0" eaLnBrk="1" latinLnBrk="0" hangingPunct="1">
        <a:defRPr sz="4465" kern="1200">
          <a:solidFill>
            <a:schemeClr val="tx1"/>
          </a:solidFill>
          <a:latin typeface="+mn-lt"/>
          <a:ea typeface="+mn-ea"/>
          <a:cs typeface="+mn-cs"/>
        </a:defRPr>
      </a:lvl7pPr>
      <a:lvl8pPr marL="7938912" algn="l" defTabSz="2268261" rtl="0" eaLnBrk="1" latinLnBrk="0" hangingPunct="1">
        <a:defRPr sz="4465" kern="1200">
          <a:solidFill>
            <a:schemeClr val="tx1"/>
          </a:solidFill>
          <a:latin typeface="+mn-lt"/>
          <a:ea typeface="+mn-ea"/>
          <a:cs typeface="+mn-cs"/>
        </a:defRPr>
      </a:lvl8pPr>
      <a:lvl9pPr marL="9073043" algn="l" defTabSz="2268261" rtl="0" eaLnBrk="1" latinLnBrk="0" hangingPunct="1">
        <a:defRPr sz="44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079625" y="2281238"/>
            <a:ext cx="26084213" cy="8281987"/>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2079625" y="11406188"/>
            <a:ext cx="26084213" cy="2718435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2079625" y="39711313"/>
            <a:ext cx="6804025" cy="2281237"/>
          </a:xfrm>
          <a:prstGeom prst="rect">
            <a:avLst/>
          </a:prstGeom>
        </p:spPr>
        <p:txBody>
          <a:bodyPr vert="horz" lIns="91440" tIns="45720" rIns="91440" bIns="45720" rtlCol="0" anchor="ctr"/>
          <a:lstStyle>
            <a:lvl1pPr algn="l">
              <a:defRPr sz="1200">
                <a:solidFill>
                  <a:schemeClr val="tx1">
                    <a:tint val="75000"/>
                  </a:schemeClr>
                </a:solidFill>
              </a:defRPr>
            </a:lvl1pPr>
          </a:lstStyle>
          <a:p>
            <a:fld id="{0C87F36F-FFF0-4711-B27F-C2AED4E000C1}" type="datetimeFigureOut">
              <a:rPr lang="fr-BE" smtClean="0"/>
              <a:t>9/12/2019</a:t>
            </a:fld>
            <a:endParaRPr lang="fr-BE"/>
          </a:p>
        </p:txBody>
      </p:sp>
      <p:sp>
        <p:nvSpPr>
          <p:cNvPr id="5" name="Espace réservé du pied de page 4"/>
          <p:cNvSpPr>
            <a:spLocks noGrp="1"/>
          </p:cNvSpPr>
          <p:nvPr>
            <p:ph type="ftr" sz="quarter" idx="3"/>
          </p:nvPr>
        </p:nvSpPr>
        <p:spPr>
          <a:xfrm>
            <a:off x="10018713" y="39711313"/>
            <a:ext cx="10206037" cy="22812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21359813" y="39711313"/>
            <a:ext cx="6804025" cy="2281237"/>
          </a:xfrm>
          <a:prstGeom prst="rect">
            <a:avLst/>
          </a:prstGeom>
        </p:spPr>
        <p:txBody>
          <a:bodyPr vert="horz" lIns="91440" tIns="45720" rIns="91440" bIns="45720" rtlCol="0" anchor="ctr"/>
          <a:lstStyle>
            <a:lvl1pPr algn="r">
              <a:defRPr sz="1200">
                <a:solidFill>
                  <a:schemeClr val="tx1">
                    <a:tint val="75000"/>
                  </a:schemeClr>
                </a:solidFill>
              </a:defRPr>
            </a:lvl1pPr>
          </a:lstStyle>
          <a:p>
            <a:fld id="{96BD0FD1-A900-4A44-9CAB-F229E4B40DFD}" type="slidenum">
              <a:rPr lang="fr-BE" smtClean="0"/>
              <a:t>‹N°›</a:t>
            </a:fld>
            <a:endParaRPr lang="fr-BE"/>
          </a:p>
        </p:txBody>
      </p:sp>
    </p:spTree>
    <p:extLst>
      <p:ext uri="{BB962C8B-B14F-4D97-AF65-F5344CB8AC3E}">
        <p14:creationId xmlns:p14="http://schemas.microsoft.com/office/powerpoint/2010/main" val="209526579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image" Target="../media/image7.png"/><Relationship Id="rId21" Type="http://schemas.openxmlformats.org/officeDocument/2006/relationships/image" Target="../media/image19.png"/><Relationship Id="rId7" Type="http://schemas.openxmlformats.org/officeDocument/2006/relationships/image" Target="../media/image11.png"/><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notesSlide" Target="../notesSlides/notesSlide1.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2.wdp"/><Relationship Id="rId5" Type="http://schemas.openxmlformats.org/officeDocument/2006/relationships/image" Target="../media/image9.png"/><Relationship Id="rId15" Type="http://schemas.openxmlformats.org/officeDocument/2006/relationships/image" Target="../media/image16.png"/><Relationship Id="rId10" Type="http://schemas.openxmlformats.org/officeDocument/2006/relationships/image" Target="../media/image13.png"/><Relationship Id="rId19" Type="http://schemas.openxmlformats.org/officeDocument/2006/relationships/image" Target="../media/image18.png"/><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mage 192"/>
          <p:cNvPicPr>
            <a:picLocks noChangeAspect="1"/>
          </p:cNvPicPr>
          <p:nvPr/>
        </p:nvPicPr>
        <p:blipFill rotWithShape="1">
          <a:blip r:embed="rId3"/>
          <a:srcRect l="3244" r="538"/>
          <a:stretch/>
        </p:blipFill>
        <p:spPr>
          <a:xfrm>
            <a:off x="1018423" y="28665733"/>
            <a:ext cx="6308886" cy="4693710"/>
          </a:xfrm>
          <a:prstGeom prst="rect">
            <a:avLst/>
          </a:prstGeom>
          <a:solidFill>
            <a:schemeClr val="accent1">
              <a:alpha val="18000"/>
            </a:schemeClr>
          </a:solidFill>
        </p:spPr>
      </p:pic>
      <p:sp>
        <p:nvSpPr>
          <p:cNvPr id="53" name="Flèche droite 52"/>
          <p:cNvSpPr/>
          <p:nvPr/>
        </p:nvSpPr>
        <p:spPr>
          <a:xfrm>
            <a:off x="7327309" y="30448427"/>
            <a:ext cx="889744" cy="864096"/>
          </a:xfrm>
          <a:prstGeom prst="rightArrow">
            <a:avLst/>
          </a:prstGeom>
          <a:solidFill>
            <a:srgbClr val="F57F7F"/>
          </a:solidFill>
          <a:ln>
            <a:solidFill>
              <a:srgbClr val="F5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1296196" y="36561535"/>
            <a:ext cx="27651071" cy="2862338"/>
          </a:xfrm>
          <a:prstGeom prst="rect">
            <a:avLst/>
          </a:prstGeom>
          <a:solidFill>
            <a:schemeClr val="bg1"/>
          </a:solidFill>
          <a:ln w="38100">
            <a:solidFill>
              <a:srgbClr val="DB5457"/>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576115" y="5508751"/>
            <a:ext cx="14242544" cy="13189614"/>
          </a:xfrm>
          <a:prstGeom prst="rect">
            <a:avLst/>
          </a:prstGeom>
          <a:solidFill>
            <a:srgbClr val="FABCBC"/>
          </a:solidFill>
          <a:ln>
            <a:solidFill>
              <a:srgbClr val="DB54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937601" y="14011871"/>
            <a:ext cx="13531621" cy="4369961"/>
          </a:xfrm>
          <a:prstGeom prst="rect">
            <a:avLst/>
          </a:prstGeom>
          <a:solidFill>
            <a:schemeClr val="bg1"/>
          </a:solidFill>
          <a:ln>
            <a:solidFill>
              <a:srgbClr val="DB54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72879" y="15075009"/>
            <a:ext cx="13104404" cy="3046988"/>
          </a:xfrm>
          <a:prstGeom prst="rect">
            <a:avLst/>
          </a:prstGeom>
          <a:solidFill>
            <a:schemeClr val="bg1"/>
          </a:solidFill>
        </p:spPr>
        <p:txBody>
          <a:bodyPr wrap="square">
            <a:spAutoFit/>
          </a:bodyPr>
          <a:lstStyle/>
          <a:p>
            <a:pPr algn="just"/>
            <a:r>
              <a:rPr lang="en-US" sz="2400" dirty="0">
                <a:solidFill>
                  <a:srgbClr val="000000"/>
                </a:solidFill>
              </a:rPr>
              <a:t>In order to verify the applicability of DBS to NMR-based metabolomics, our study was based on 2 different approaches: the first one deals with the extraction step of the metabolites from DBS in way to maximize the number and the quantity of extracted molecules, the second one deals with the optimization of NMR parameters that allow to obtain the best and useful spectral data. </a:t>
            </a:r>
            <a:r>
              <a:rPr lang="en-US" sz="2400" dirty="0"/>
              <a:t>The reproducibility of our protocol was evaluated by measuring several DBS samples coming from two individuals. Furthermore, as a proof of concept, we applied it on a real case study composed by 6 subjects in fasting and non fasting condition in order to discriminate the individuals on the basis of their metabolomic profile.</a:t>
            </a:r>
          </a:p>
        </p:txBody>
      </p:sp>
      <p:sp>
        <p:nvSpPr>
          <p:cNvPr id="83" name="Rectangle 249"/>
          <p:cNvSpPr>
            <a:spLocks noChangeArrowheads="1"/>
          </p:cNvSpPr>
          <p:nvPr/>
        </p:nvSpPr>
        <p:spPr bwMode="auto">
          <a:xfrm>
            <a:off x="983832" y="14223876"/>
            <a:ext cx="475698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300">
                <a:solidFill>
                  <a:schemeClr val="tx1"/>
                </a:solidFill>
                <a:latin typeface="Arial" panose="020B0604020202020204" pitchFamily="34" charset="0"/>
                <a:ea typeface="ＭＳ Ｐゴシック" panose="020B0600070205080204" pitchFamily="34" charset="-128"/>
              </a:defRPr>
            </a:lvl1pPr>
            <a:lvl2pPr marL="742950" indent="-285750">
              <a:defRPr sz="2300">
                <a:solidFill>
                  <a:schemeClr val="tx1"/>
                </a:solidFill>
                <a:latin typeface="Arial" panose="020B0604020202020204" pitchFamily="34" charset="0"/>
                <a:ea typeface="ＭＳ Ｐゴシック" panose="020B0600070205080204" pitchFamily="34" charset="-128"/>
              </a:defRPr>
            </a:lvl2pPr>
            <a:lvl3pPr marL="1143000" indent="-228600">
              <a:defRPr sz="2300">
                <a:solidFill>
                  <a:schemeClr val="tx1"/>
                </a:solidFill>
                <a:latin typeface="Arial" panose="020B0604020202020204" pitchFamily="34" charset="0"/>
                <a:ea typeface="ＭＳ Ｐゴシック" panose="020B0600070205080204" pitchFamily="34" charset="-128"/>
              </a:defRPr>
            </a:lvl3pPr>
            <a:lvl4pPr marL="1600200" indent="-228600">
              <a:defRPr sz="2300">
                <a:solidFill>
                  <a:schemeClr val="tx1"/>
                </a:solidFill>
                <a:latin typeface="Arial" panose="020B0604020202020204" pitchFamily="34" charset="0"/>
                <a:ea typeface="ＭＳ Ｐゴシック" panose="020B0600070205080204" pitchFamily="34" charset="-128"/>
              </a:defRPr>
            </a:lvl4pPr>
            <a:lvl5pPr marL="2057400" indent="-22860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r>
              <a:rPr lang="en-GB" altLang="fr-FR" sz="4800" b="1" dirty="0">
                <a:solidFill>
                  <a:srgbClr val="DB5457"/>
                </a:solidFill>
                <a:cs typeface="Arial" panose="020B0604020202020204" pitchFamily="34" charset="0"/>
              </a:rPr>
              <a:t>Methodology</a:t>
            </a:r>
            <a:endParaRPr lang="en-US" altLang="fr-FR" sz="4800" dirty="0">
              <a:solidFill>
                <a:srgbClr val="DB5457"/>
              </a:solidFill>
              <a:cs typeface="Arial" panose="020B0604020202020204" pitchFamily="34" charset="0"/>
            </a:endParaRPr>
          </a:p>
        </p:txBody>
      </p:sp>
      <p:sp>
        <p:nvSpPr>
          <p:cNvPr id="10" name="Rectangle 9"/>
          <p:cNvSpPr/>
          <p:nvPr/>
        </p:nvSpPr>
        <p:spPr>
          <a:xfrm>
            <a:off x="937601" y="6049782"/>
            <a:ext cx="13531621" cy="7344816"/>
          </a:xfrm>
          <a:prstGeom prst="rect">
            <a:avLst/>
          </a:prstGeom>
          <a:solidFill>
            <a:schemeClr val="bg1"/>
          </a:solidFill>
          <a:ln>
            <a:solidFill>
              <a:srgbClr val="DB54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41"/>
          <p:cNvSpPr>
            <a:spLocks noChangeArrowheads="1"/>
          </p:cNvSpPr>
          <p:nvPr/>
        </p:nvSpPr>
        <p:spPr bwMode="auto">
          <a:xfrm>
            <a:off x="983832" y="6254588"/>
            <a:ext cx="9790677" cy="83099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300">
                <a:solidFill>
                  <a:schemeClr val="tx1"/>
                </a:solidFill>
                <a:latin typeface="Arial" panose="020B0604020202020204" pitchFamily="34" charset="0"/>
                <a:ea typeface="ＭＳ Ｐゴシック" panose="020B0600070205080204" pitchFamily="34" charset="-128"/>
              </a:defRPr>
            </a:lvl1pPr>
            <a:lvl2pPr marL="742950" indent="-285750">
              <a:defRPr sz="2300">
                <a:solidFill>
                  <a:schemeClr val="tx1"/>
                </a:solidFill>
                <a:latin typeface="Arial" panose="020B0604020202020204" pitchFamily="34" charset="0"/>
                <a:ea typeface="ＭＳ Ｐゴシック" panose="020B0600070205080204" pitchFamily="34" charset="-128"/>
              </a:defRPr>
            </a:lvl2pPr>
            <a:lvl3pPr marL="1143000" indent="-228600">
              <a:defRPr sz="2300">
                <a:solidFill>
                  <a:schemeClr val="tx1"/>
                </a:solidFill>
                <a:latin typeface="Arial" panose="020B0604020202020204" pitchFamily="34" charset="0"/>
                <a:ea typeface="ＭＳ Ｐゴシック" panose="020B0600070205080204" pitchFamily="34" charset="-128"/>
              </a:defRPr>
            </a:lvl3pPr>
            <a:lvl4pPr marL="1600200" indent="-228600">
              <a:defRPr sz="2300">
                <a:solidFill>
                  <a:schemeClr val="tx1"/>
                </a:solidFill>
                <a:latin typeface="Arial" panose="020B0604020202020204" pitchFamily="34" charset="0"/>
                <a:ea typeface="ＭＳ Ｐゴシック" panose="020B0600070205080204" pitchFamily="34" charset="-128"/>
              </a:defRPr>
            </a:lvl4pPr>
            <a:lvl5pPr marL="2057400" indent="-22860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r>
              <a:rPr lang="en-GB" altLang="fr-FR" sz="4800" b="1" dirty="0">
                <a:solidFill>
                  <a:srgbClr val="DB5457"/>
                </a:solidFill>
                <a:cs typeface="Arial" panose="020B0604020202020204" pitchFamily="34" charset="0"/>
              </a:rPr>
              <a:t>Introduction</a:t>
            </a:r>
            <a:endParaRPr lang="en-US" altLang="fr-FR" sz="4800" dirty="0">
              <a:solidFill>
                <a:srgbClr val="DB5457"/>
              </a:solidFill>
              <a:cs typeface="Arial" panose="020B0604020202020204" pitchFamily="34" charset="0"/>
            </a:endParaRPr>
          </a:p>
        </p:txBody>
      </p:sp>
      <p:sp>
        <p:nvSpPr>
          <p:cNvPr id="3" name="Sous-titre 2"/>
          <p:cNvSpPr>
            <a:spLocks noGrp="1"/>
          </p:cNvSpPr>
          <p:nvPr>
            <p:ph type="subTitle" idx="1"/>
          </p:nvPr>
        </p:nvSpPr>
        <p:spPr>
          <a:xfrm>
            <a:off x="1127848" y="7302586"/>
            <a:ext cx="13177464" cy="2510928"/>
          </a:xfrm>
          <a:solidFill>
            <a:schemeClr val="bg1"/>
          </a:solidFill>
        </p:spPr>
        <p:txBody>
          <a:bodyPr>
            <a:normAutofit lnSpcReduction="10000"/>
          </a:bodyPr>
          <a:lstStyle/>
          <a:p>
            <a:pPr algn="just"/>
            <a:r>
              <a:rPr lang="en-US" sz="2400" dirty="0"/>
              <a:t>Metabolomics is part of “omics” sciences that involves the study of complete set of small molecules called “metabolites” present in cells, tissues and biofluids of living systems. It help to better describe the organism’s status and the influence of internal and external factors. This field of “omics” sciences represents a useful tool to identify biomarkers linked to precise </a:t>
            </a:r>
            <a:r>
              <a:rPr lang="fr-BE" sz="2400" dirty="0"/>
              <a:t>physio-</a:t>
            </a:r>
            <a:r>
              <a:rPr lang="fr-BE" sz="2400" dirty="0" err="1"/>
              <a:t>pathological</a:t>
            </a:r>
            <a:r>
              <a:rPr lang="en-US" sz="2400" dirty="0"/>
              <a:t> conditions that can be used for the development of a personalized medicine approach in the treatment and the patient’s follow-up.  By focusing on a fast and simple biofluids analysis through a NMR platform, we propose the use of Dried Blood Spot (DBS) as device for an non-invasive and poorly time-consuming blood samples collection and analysis.   </a:t>
            </a:r>
          </a:p>
        </p:txBody>
      </p:sp>
      <p:sp>
        <p:nvSpPr>
          <p:cNvPr id="121" name="ZoneTexte 120"/>
          <p:cNvSpPr txBox="1"/>
          <p:nvPr/>
        </p:nvSpPr>
        <p:spPr>
          <a:xfrm>
            <a:off x="1133530" y="20902172"/>
            <a:ext cx="13099801" cy="3416320"/>
          </a:xfrm>
          <a:prstGeom prst="rect">
            <a:avLst/>
          </a:prstGeom>
          <a:noFill/>
        </p:spPr>
        <p:txBody>
          <a:bodyPr wrap="square" rtlCol="0">
            <a:spAutoFit/>
          </a:bodyPr>
          <a:lstStyle/>
          <a:p>
            <a:pPr algn="just"/>
            <a:r>
              <a:rPr lang="en-US" sz="2400" dirty="0"/>
              <a:t>8 samples coming from two individuals (male and female) were analyzed using the developed protocol. Multivariate statistical analysis on the first small group was performed in way to assess the reproducibility of the method to make distinction between DBS samples coming from two individuals. From the PCA score plot  (R²=0,9251) we were able to spot the loadings responsive for the separation (fig. 3a-3b); a PLS-DA model (Q²=0,9637) was performed on the same cohort in order to maximize the separation between the clusters (in green the female, in blue the male) and to obtain the VIP score plot that represent variables making possible the separation between male and female subject’s samples (fig. 3c)  .</a:t>
            </a:r>
          </a:p>
          <a:p>
            <a:pPr algn="just"/>
            <a:endParaRPr lang="en-US" sz="2400" dirty="0"/>
          </a:p>
        </p:txBody>
      </p:sp>
      <p:pic>
        <p:nvPicPr>
          <p:cNvPr id="124" name="Image 123"/>
          <p:cNvPicPr>
            <a:picLocks noChangeAspect="1"/>
          </p:cNvPicPr>
          <p:nvPr/>
        </p:nvPicPr>
        <p:blipFill rotWithShape="1">
          <a:blip r:embed="rId4"/>
          <a:srcRect l="18051" t="36320" r="16250" b="39920"/>
          <a:stretch/>
        </p:blipFill>
        <p:spPr>
          <a:xfrm>
            <a:off x="15380706" y="7928076"/>
            <a:ext cx="14645413" cy="3310266"/>
          </a:xfrm>
          <a:prstGeom prst="rect">
            <a:avLst/>
          </a:prstGeom>
        </p:spPr>
      </p:pic>
      <p:sp>
        <p:nvSpPr>
          <p:cNvPr id="126" name="ZoneTexte 125"/>
          <p:cNvSpPr txBox="1"/>
          <p:nvPr/>
        </p:nvSpPr>
        <p:spPr>
          <a:xfrm>
            <a:off x="15697793" y="5898978"/>
            <a:ext cx="13897544" cy="2308324"/>
          </a:xfrm>
          <a:prstGeom prst="rect">
            <a:avLst/>
          </a:prstGeom>
          <a:noFill/>
        </p:spPr>
        <p:txBody>
          <a:bodyPr wrap="square" rtlCol="0">
            <a:spAutoFit/>
          </a:bodyPr>
          <a:lstStyle/>
          <a:p>
            <a:pPr algn="just"/>
            <a:r>
              <a:rPr lang="en-US" sz="2400" dirty="0"/>
              <a:t>Several extraction conditions have been evaluated. The method that led to the best extraction results is the following: </a:t>
            </a:r>
          </a:p>
          <a:p>
            <a:pPr algn="just"/>
            <a:r>
              <a:rPr lang="en-US" sz="2400" dirty="0"/>
              <a:t>20µL of whole blood were deposed on the DBS device. After dryness, samples were punched out and extracted by 200µL of  D</a:t>
            </a:r>
            <a:r>
              <a:rPr lang="en-US" sz="2400" baseline="-25000" dirty="0"/>
              <a:t>2</a:t>
            </a:r>
            <a:r>
              <a:rPr lang="en-US" sz="2400" dirty="0"/>
              <a:t>O with a 30 min shaking. 150µl of the extracts were withdraw and prepared for the ¹H-NMR analysis in a 3 mm tube. Different sequences were also tested and the CPMG sequence was chosen (fig.1), the number of scan was also optimized in order to obtain the best signal to noise /ratio.  </a:t>
            </a:r>
          </a:p>
        </p:txBody>
      </p:sp>
      <p:sp>
        <p:nvSpPr>
          <p:cNvPr id="127" name="ZoneTexte 126"/>
          <p:cNvSpPr txBox="1"/>
          <p:nvPr/>
        </p:nvSpPr>
        <p:spPr>
          <a:xfrm>
            <a:off x="15587470" y="11273959"/>
            <a:ext cx="12889432" cy="461665"/>
          </a:xfrm>
          <a:prstGeom prst="rect">
            <a:avLst/>
          </a:prstGeom>
          <a:noFill/>
        </p:spPr>
        <p:txBody>
          <a:bodyPr wrap="square" rtlCol="0">
            <a:spAutoFit/>
          </a:bodyPr>
          <a:lstStyle/>
          <a:p>
            <a:pPr algn="just"/>
            <a:r>
              <a:rPr lang="en-US" sz="2400" dirty="0"/>
              <a:t>By using CHENOMX software, it was possible to identify and quantify 15 metabolites (fig.2) .</a:t>
            </a:r>
          </a:p>
        </p:txBody>
      </p:sp>
      <p:grpSp>
        <p:nvGrpSpPr>
          <p:cNvPr id="128" name="Grouper 7">
            <a:extLst>
              <a:ext uri="{FF2B5EF4-FFF2-40B4-BE49-F238E27FC236}">
                <a16:creationId xmlns:a16="http://schemas.microsoft.com/office/drawing/2014/main" xmlns="" id="{0C78AA60-40C5-4511-A524-42B59A0155E1}"/>
              </a:ext>
            </a:extLst>
          </p:cNvPr>
          <p:cNvGrpSpPr/>
          <p:nvPr/>
        </p:nvGrpSpPr>
        <p:grpSpPr>
          <a:xfrm>
            <a:off x="15865414" y="11785181"/>
            <a:ext cx="12350781" cy="5743278"/>
            <a:chOff x="0" y="0"/>
            <a:chExt cx="8688563" cy="4851503"/>
          </a:xfrm>
        </p:grpSpPr>
        <p:pic>
          <p:nvPicPr>
            <p:cNvPr id="129" name="Image 3">
              <a:extLst>
                <a:ext uri="{FF2B5EF4-FFF2-40B4-BE49-F238E27FC236}">
                  <a16:creationId xmlns:a16="http://schemas.microsoft.com/office/drawing/2014/main" xmlns="" id="{BCA5A4FC-D0B5-41B2-89CD-622A44647B57}"/>
                </a:ext>
              </a:extLst>
            </p:cNvPr>
            <p:cNvPicPr>
              <a:picLocks noChangeAspect="1"/>
            </p:cNvPicPr>
            <p:nvPr/>
          </p:nvPicPr>
          <p:blipFill rotWithShape="1">
            <a:blip r:embed="rId5"/>
            <a:srcRect r="3281"/>
            <a:stretch/>
          </p:blipFill>
          <p:spPr>
            <a:xfrm>
              <a:off x="1541550" y="1621197"/>
              <a:ext cx="7147013" cy="3230306"/>
            </a:xfrm>
            <a:prstGeom prst="rect">
              <a:avLst/>
            </a:prstGeom>
          </p:spPr>
        </p:pic>
        <p:pic>
          <p:nvPicPr>
            <p:cNvPr id="130" name="Image 129">
              <a:extLst>
                <a:ext uri="{FF2B5EF4-FFF2-40B4-BE49-F238E27FC236}">
                  <a16:creationId xmlns:a16="http://schemas.microsoft.com/office/drawing/2014/main" xmlns="" id="{5D999FB8-C77C-4067-9A42-CA5C905977C2}"/>
                </a:ext>
              </a:extLst>
            </p:cNvPr>
            <p:cNvPicPr>
              <a:picLocks noChangeAspect="1"/>
            </p:cNvPicPr>
            <p:nvPr/>
          </p:nvPicPr>
          <p:blipFill>
            <a:blip r:embed="rId6"/>
            <a:stretch>
              <a:fillRect/>
            </a:stretch>
          </p:blipFill>
          <p:spPr>
            <a:xfrm>
              <a:off x="0" y="0"/>
              <a:ext cx="1541218" cy="4847250"/>
            </a:xfrm>
            <a:prstGeom prst="rect">
              <a:avLst/>
            </a:prstGeom>
          </p:spPr>
        </p:pic>
        <p:pic>
          <p:nvPicPr>
            <p:cNvPr id="131" name="Image 130">
              <a:extLst>
                <a:ext uri="{FF2B5EF4-FFF2-40B4-BE49-F238E27FC236}">
                  <a16:creationId xmlns:a16="http://schemas.microsoft.com/office/drawing/2014/main" xmlns="" id="{36908CB0-5CB3-4D8D-9430-634F23972E9F}"/>
                </a:ext>
              </a:extLst>
            </p:cNvPr>
            <p:cNvPicPr>
              <a:picLocks noChangeAspect="1"/>
            </p:cNvPicPr>
            <p:nvPr/>
          </p:nvPicPr>
          <p:blipFill rotWithShape="1">
            <a:blip r:embed="rId7"/>
            <a:srcRect r="12727"/>
            <a:stretch/>
          </p:blipFill>
          <p:spPr>
            <a:xfrm>
              <a:off x="3551670" y="184172"/>
              <a:ext cx="4609966" cy="2366527"/>
            </a:xfrm>
            <a:prstGeom prst="rect">
              <a:avLst/>
            </a:prstGeom>
          </p:spPr>
        </p:pic>
      </p:grpSp>
      <p:sp>
        <p:nvSpPr>
          <p:cNvPr id="138" name="Rectangle 241"/>
          <p:cNvSpPr>
            <a:spLocks noChangeArrowheads="1"/>
          </p:cNvSpPr>
          <p:nvPr/>
        </p:nvSpPr>
        <p:spPr bwMode="auto">
          <a:xfrm>
            <a:off x="15697794" y="4225753"/>
            <a:ext cx="9790677" cy="83099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300">
                <a:solidFill>
                  <a:schemeClr val="tx1"/>
                </a:solidFill>
                <a:latin typeface="Arial" panose="020B0604020202020204" pitchFamily="34" charset="0"/>
                <a:ea typeface="ＭＳ Ｐゴシック" panose="020B0600070205080204" pitchFamily="34" charset="-128"/>
              </a:defRPr>
            </a:lvl1pPr>
            <a:lvl2pPr marL="742950" indent="-285750">
              <a:defRPr sz="2300">
                <a:solidFill>
                  <a:schemeClr val="tx1"/>
                </a:solidFill>
                <a:latin typeface="Arial" panose="020B0604020202020204" pitchFamily="34" charset="0"/>
                <a:ea typeface="ＭＳ Ｐゴシック" panose="020B0600070205080204" pitchFamily="34" charset="-128"/>
              </a:defRPr>
            </a:lvl2pPr>
            <a:lvl3pPr marL="1143000" indent="-228600">
              <a:defRPr sz="2300">
                <a:solidFill>
                  <a:schemeClr val="tx1"/>
                </a:solidFill>
                <a:latin typeface="Arial" panose="020B0604020202020204" pitchFamily="34" charset="0"/>
                <a:ea typeface="ＭＳ Ｐゴシック" panose="020B0600070205080204" pitchFamily="34" charset="-128"/>
              </a:defRPr>
            </a:lvl3pPr>
            <a:lvl4pPr marL="1600200" indent="-228600">
              <a:defRPr sz="2300">
                <a:solidFill>
                  <a:schemeClr val="tx1"/>
                </a:solidFill>
                <a:latin typeface="Arial" panose="020B0604020202020204" pitchFamily="34" charset="0"/>
                <a:ea typeface="ＭＳ Ｐゴシック" panose="020B0600070205080204" pitchFamily="34" charset="-128"/>
              </a:defRPr>
            </a:lvl4pPr>
            <a:lvl5pPr marL="2057400" indent="-22860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r>
              <a:rPr lang="en-GB" altLang="fr-FR" sz="4800" b="1" dirty="0">
                <a:solidFill>
                  <a:srgbClr val="DB5457"/>
                </a:solidFill>
                <a:cs typeface="Arial" panose="020B0604020202020204" pitchFamily="34" charset="0"/>
              </a:rPr>
              <a:t>Results</a:t>
            </a:r>
            <a:endParaRPr lang="en-US" altLang="fr-FR" sz="4800" dirty="0">
              <a:solidFill>
                <a:srgbClr val="DB5457"/>
              </a:solidFill>
              <a:cs typeface="Arial" panose="020B0604020202020204" pitchFamily="34" charset="0"/>
            </a:endParaRPr>
          </a:p>
        </p:txBody>
      </p:sp>
      <p:sp>
        <p:nvSpPr>
          <p:cNvPr id="139" name="ZoneTexte 138"/>
          <p:cNvSpPr txBox="1"/>
          <p:nvPr/>
        </p:nvSpPr>
        <p:spPr>
          <a:xfrm>
            <a:off x="15697793" y="5275003"/>
            <a:ext cx="7416825" cy="512654"/>
          </a:xfrm>
          <a:prstGeom prst="rect">
            <a:avLst/>
          </a:prstGeom>
          <a:noFill/>
        </p:spPr>
        <p:txBody>
          <a:bodyPr wrap="square" lIns="20016" tIns="10008" rIns="20016" bIns="10008" rtlCol="0">
            <a:spAutoFit/>
          </a:bodyPr>
          <a:lstStyle/>
          <a:p>
            <a:r>
              <a:rPr lang="en-GB" sz="3200" b="1" i="1" dirty="0">
                <a:solidFill>
                  <a:srgbClr val="DB5457"/>
                </a:solidFill>
              </a:rPr>
              <a:t>Extraction protocol and ¹H-NMR analysis</a:t>
            </a:r>
          </a:p>
        </p:txBody>
      </p:sp>
      <p:sp>
        <p:nvSpPr>
          <p:cNvPr id="140" name="ZoneTexte 139"/>
          <p:cNvSpPr txBox="1"/>
          <p:nvPr/>
        </p:nvSpPr>
        <p:spPr>
          <a:xfrm>
            <a:off x="1228603" y="19951169"/>
            <a:ext cx="13322638" cy="512654"/>
          </a:xfrm>
          <a:prstGeom prst="rect">
            <a:avLst/>
          </a:prstGeom>
          <a:noFill/>
        </p:spPr>
        <p:txBody>
          <a:bodyPr wrap="square" lIns="20016" tIns="10008" rIns="20016" bIns="10008" rtlCol="0">
            <a:spAutoFit/>
          </a:bodyPr>
          <a:lstStyle/>
          <a:p>
            <a:r>
              <a:rPr lang="en-GB" sz="3200" b="1" i="1" dirty="0">
                <a:solidFill>
                  <a:srgbClr val="DB5457"/>
                </a:solidFill>
              </a:rPr>
              <a:t>1</a:t>
            </a:r>
            <a:r>
              <a:rPr lang="en-GB" sz="3200" b="1" i="1" baseline="30000" dirty="0">
                <a:solidFill>
                  <a:srgbClr val="DB5457"/>
                </a:solidFill>
              </a:rPr>
              <a:t>st</a:t>
            </a:r>
            <a:r>
              <a:rPr lang="en-GB" sz="3200" b="1" i="1" dirty="0">
                <a:solidFill>
                  <a:srgbClr val="DB5457"/>
                </a:solidFill>
              </a:rPr>
              <a:t> study: assessing reproducibility </a:t>
            </a:r>
          </a:p>
        </p:txBody>
      </p:sp>
      <p:cxnSp>
        <p:nvCxnSpPr>
          <p:cNvPr id="141" name="Straight Connector 6"/>
          <p:cNvCxnSpPr>
            <a:cxnSpLocks noChangeShapeType="1"/>
          </p:cNvCxnSpPr>
          <p:nvPr/>
        </p:nvCxnSpPr>
        <p:spPr bwMode="auto">
          <a:xfrm>
            <a:off x="937601" y="19227989"/>
            <a:ext cx="13680000" cy="2967"/>
          </a:xfrm>
          <a:prstGeom prst="line">
            <a:avLst/>
          </a:prstGeom>
          <a:noFill/>
          <a:ln w="28575">
            <a:solidFill>
              <a:srgbClr val="DB5457"/>
            </a:solidFill>
            <a:round/>
            <a:headEnd/>
            <a:tailEnd/>
          </a:ln>
          <a:extLst>
            <a:ext uri="{909E8E84-426E-40dd-AFC4-6F175D3DCCD1}">
              <a14:hiddenFill xmlns:a14="http://schemas.microsoft.com/office/drawing/2010/main" xmlns="">
                <a:noFill/>
              </a14:hiddenFill>
            </a:ext>
          </a:extLst>
        </p:spPr>
      </p:cxnSp>
      <p:sp>
        <p:nvSpPr>
          <p:cNvPr id="142" name="Rectangle 141"/>
          <p:cNvSpPr/>
          <p:nvPr/>
        </p:nvSpPr>
        <p:spPr>
          <a:xfrm>
            <a:off x="15539340" y="19194421"/>
            <a:ext cx="13236408" cy="2677656"/>
          </a:xfrm>
          <a:prstGeom prst="rect">
            <a:avLst/>
          </a:prstGeom>
        </p:spPr>
        <p:txBody>
          <a:bodyPr wrap="square">
            <a:spAutoFit/>
          </a:bodyPr>
          <a:lstStyle/>
          <a:p>
            <a:pPr algn="just"/>
            <a:r>
              <a:rPr lang="en-US" sz="2400" dirty="0">
                <a:solidFill>
                  <a:srgbClr val="000000"/>
                </a:solidFill>
              </a:rPr>
              <a:t>As proof of the concept, the method was applied to a real case study, by taking 6 subjects of different gender, age, lifestyle in fasting and non fasting condition and by comparing it to direct serum analysis in way to prove its applicability. The multivariate analysis on serum samples with both PCA and PLS-DA showed that a clear separation occurred between individuals on the basis of fasting and non fasting conditions. As expected and illustrated by the loadings, the separation between the two groups are mainly related to the glucose spectral zone. (fig 4a-4b). </a:t>
            </a:r>
            <a:endParaRPr lang="en-US" sz="2400" dirty="0"/>
          </a:p>
          <a:p>
            <a:pPr algn="just"/>
            <a:endParaRPr lang="en-US" sz="2400" dirty="0"/>
          </a:p>
        </p:txBody>
      </p:sp>
      <p:pic>
        <p:nvPicPr>
          <p:cNvPr id="143" name="Image 142"/>
          <p:cNvPicPr>
            <a:picLocks noChangeAspect="1"/>
          </p:cNvPicPr>
          <p:nvPr/>
        </p:nvPicPr>
        <p:blipFill rotWithShape="1">
          <a:blip r:embed="rId8">
            <a:extLst>
              <a:ext uri="{BEBA8EAE-BF5A-486C-A8C5-ECC9F3942E4B}">
                <a14:imgProps xmlns:a14="http://schemas.microsoft.com/office/drawing/2010/main">
                  <a14:imgLayer r:embed="rId9">
                    <a14:imgEffect>
                      <a14:sharpenSoften amount="6000"/>
                    </a14:imgEffect>
                  </a14:imgLayer>
                </a14:imgProps>
              </a:ext>
            </a:extLst>
          </a:blip>
          <a:srcRect l="51700" t="6715" b="19500"/>
          <a:stretch/>
        </p:blipFill>
        <p:spPr>
          <a:xfrm>
            <a:off x="15340740" y="22063921"/>
            <a:ext cx="6844244" cy="4210469"/>
          </a:xfrm>
          <a:prstGeom prst="rect">
            <a:avLst/>
          </a:prstGeom>
        </p:spPr>
      </p:pic>
      <p:sp>
        <p:nvSpPr>
          <p:cNvPr id="145" name="ZoneTexte 144"/>
          <p:cNvSpPr txBox="1"/>
          <p:nvPr/>
        </p:nvSpPr>
        <p:spPr>
          <a:xfrm>
            <a:off x="15539343" y="18470191"/>
            <a:ext cx="12124802" cy="512654"/>
          </a:xfrm>
          <a:prstGeom prst="rect">
            <a:avLst/>
          </a:prstGeom>
          <a:noFill/>
        </p:spPr>
        <p:txBody>
          <a:bodyPr wrap="square" lIns="20016" tIns="10008" rIns="20016" bIns="10008" rtlCol="0">
            <a:spAutoFit/>
          </a:bodyPr>
          <a:lstStyle/>
          <a:p>
            <a:r>
              <a:rPr lang="en-GB" sz="3200" b="1" i="1" dirty="0">
                <a:solidFill>
                  <a:srgbClr val="DB5457"/>
                </a:solidFill>
              </a:rPr>
              <a:t>2</a:t>
            </a:r>
            <a:r>
              <a:rPr lang="en-GB" sz="3200" b="1" i="1" baseline="30000" dirty="0">
                <a:solidFill>
                  <a:srgbClr val="DB5457"/>
                </a:solidFill>
              </a:rPr>
              <a:t>nd</a:t>
            </a:r>
            <a:r>
              <a:rPr lang="en-GB" sz="3200" b="1" i="1" dirty="0">
                <a:solidFill>
                  <a:srgbClr val="DB5457"/>
                </a:solidFill>
              </a:rPr>
              <a:t> study : six subject and two conditions (fasting/non fasting) </a:t>
            </a:r>
          </a:p>
        </p:txBody>
      </p:sp>
      <p:sp>
        <p:nvSpPr>
          <p:cNvPr id="146" name="ZoneTexte 145"/>
          <p:cNvSpPr txBox="1"/>
          <p:nvPr/>
        </p:nvSpPr>
        <p:spPr>
          <a:xfrm rot="10800000" flipV="1">
            <a:off x="15539339" y="28185625"/>
            <a:ext cx="13047886" cy="830997"/>
          </a:xfrm>
          <a:prstGeom prst="rect">
            <a:avLst/>
          </a:prstGeom>
          <a:noFill/>
        </p:spPr>
        <p:txBody>
          <a:bodyPr wrap="square" rtlCol="0">
            <a:spAutoFit/>
          </a:bodyPr>
          <a:lstStyle/>
          <a:p>
            <a:pPr algn="just"/>
            <a:r>
              <a:rPr lang="en-US" sz="2400" dirty="0"/>
              <a:t>In contrast, the result obtained by DBS extracts are less convincing and highlighted the incapability and the weakness of the method to separate subjects on the basis of the two conditions (fig. 5a-5b).</a:t>
            </a:r>
          </a:p>
        </p:txBody>
      </p:sp>
      <p:pic>
        <p:nvPicPr>
          <p:cNvPr id="148" name="Segnaposto contenuto 4">
            <a:extLst>
              <a:ext uri="{FF2B5EF4-FFF2-40B4-BE49-F238E27FC236}">
                <a16:creationId xmlns:a16="http://schemas.microsoft.com/office/drawing/2014/main" xmlns="" id="{88043464-BF7E-4CE1-846E-4F0C2938B644}"/>
              </a:ext>
            </a:extLst>
          </p:cNvPr>
          <p:cNvPicPr>
            <a:picLocks/>
          </p:cNvPicPr>
          <p:nvPr/>
        </p:nvPicPr>
        <p:blipFill rotWithShape="1">
          <a:blip r:embed="rId10">
            <a:extLst>
              <a:ext uri="{BEBA8EAE-BF5A-486C-A8C5-ECC9F3942E4B}">
                <a14:imgProps xmlns:a14="http://schemas.microsoft.com/office/drawing/2010/main">
                  <a14:imgLayer r:embed="rId11">
                    <a14:imgEffect>
                      <a14:sharpenSoften amount="5000"/>
                    </a14:imgEffect>
                  </a14:imgLayer>
                </a14:imgProps>
              </a:ext>
              <a:ext uri="{28A0092B-C50C-407E-A947-70E740481C1C}">
                <a14:useLocalDpi xmlns:a14="http://schemas.microsoft.com/office/drawing/2010/main" val="0"/>
              </a:ext>
            </a:extLst>
          </a:blip>
          <a:srcRect l="23770" t="10151" r="20429" b="31522"/>
          <a:stretch/>
        </p:blipFill>
        <p:spPr bwMode="auto">
          <a:xfrm>
            <a:off x="15380706" y="29857463"/>
            <a:ext cx="7086998" cy="4288904"/>
          </a:xfrm>
          <a:prstGeom prst="rect">
            <a:avLst/>
          </a:prstGeom>
          <a:ln>
            <a:noFill/>
          </a:ln>
          <a:extLst>
            <a:ext uri="{53640926-AAD7-44D8-BBD7-CCE9431645EC}">
              <a14:shadowObscured xmlns:a14="http://schemas.microsoft.com/office/drawing/2010/main"/>
            </a:ext>
          </a:extLst>
        </p:spPr>
      </p:pic>
      <p:sp>
        <p:nvSpPr>
          <p:cNvPr id="149" name="Rectangle 148"/>
          <p:cNvSpPr/>
          <p:nvPr/>
        </p:nvSpPr>
        <p:spPr>
          <a:xfrm>
            <a:off x="16202932" y="17651445"/>
            <a:ext cx="10797623" cy="646331"/>
          </a:xfrm>
          <a:prstGeom prst="rect">
            <a:avLst/>
          </a:prstGeom>
        </p:spPr>
        <p:txBody>
          <a:bodyPr wrap="square">
            <a:spAutoFit/>
          </a:bodyPr>
          <a:lstStyle/>
          <a:p>
            <a:pPr algn="ctr"/>
            <a:r>
              <a:rPr lang="en-US" sz="1800" b="1" dirty="0"/>
              <a:t>Figure 2 </a:t>
            </a:r>
            <a:r>
              <a:rPr lang="en-US" sz="1800" dirty="0"/>
              <a:t>CHENOMX spectra in which are shown the identified metabolites coming from the extraction of 20µL of blood deposed on DBS device. </a:t>
            </a:r>
          </a:p>
        </p:txBody>
      </p:sp>
      <p:sp>
        <p:nvSpPr>
          <p:cNvPr id="150" name="Rectangle 149"/>
          <p:cNvSpPr/>
          <p:nvPr/>
        </p:nvSpPr>
        <p:spPr>
          <a:xfrm>
            <a:off x="16328073" y="10904627"/>
            <a:ext cx="10797623" cy="369332"/>
          </a:xfrm>
          <a:prstGeom prst="rect">
            <a:avLst/>
          </a:prstGeom>
        </p:spPr>
        <p:txBody>
          <a:bodyPr wrap="square">
            <a:spAutoFit/>
          </a:bodyPr>
          <a:lstStyle/>
          <a:p>
            <a:pPr algn="ctr"/>
            <a:r>
              <a:rPr lang="en-US" sz="1800" b="1" dirty="0"/>
              <a:t>Figure 1: </a:t>
            </a:r>
            <a:r>
              <a:rPr lang="en-US" sz="1800" dirty="0"/>
              <a:t>protocol applied for the sample extraction and NMR analysis</a:t>
            </a:r>
          </a:p>
        </p:txBody>
      </p:sp>
      <p:sp>
        <p:nvSpPr>
          <p:cNvPr id="165" name="ZoneTexte 164"/>
          <p:cNvSpPr txBox="1"/>
          <p:nvPr/>
        </p:nvSpPr>
        <p:spPr>
          <a:xfrm>
            <a:off x="866868" y="33832863"/>
            <a:ext cx="13699423" cy="1323439"/>
          </a:xfrm>
          <a:prstGeom prst="rect">
            <a:avLst/>
          </a:prstGeom>
          <a:noFill/>
        </p:spPr>
        <p:txBody>
          <a:bodyPr wrap="square" rtlCol="0">
            <a:spAutoFit/>
          </a:bodyPr>
          <a:lstStyle/>
          <a:p>
            <a:pPr algn="ctr"/>
            <a:r>
              <a:rPr lang="en-US" sz="2000" b="1" dirty="0"/>
              <a:t>Figure 3 </a:t>
            </a:r>
            <a:r>
              <a:rPr lang="en-US" sz="2000" dirty="0"/>
              <a:t>(</a:t>
            </a:r>
            <a:r>
              <a:rPr lang="en-US" sz="2000" b="1" dirty="0"/>
              <a:t>a</a:t>
            </a:r>
            <a:r>
              <a:rPr lang="en-US" sz="2000" dirty="0"/>
              <a:t>) PCA model performed on the two subjects ( in green the  female/in blue the male) showing the possibility to clearly distinguish them; (</a:t>
            </a:r>
            <a:r>
              <a:rPr lang="en-US" sz="2000" b="1" dirty="0"/>
              <a:t>b</a:t>
            </a:r>
            <a:r>
              <a:rPr lang="en-US" sz="2000" dirty="0"/>
              <a:t>) the loadings plot give us information about which features are important for the clustering; ( c) PLS-DA score plot highlight the separation between groups by a priori knowledge (</a:t>
            </a:r>
            <a:r>
              <a:rPr lang="en-US" sz="2000" b="1" dirty="0"/>
              <a:t>d</a:t>
            </a:r>
            <a:r>
              <a:rPr lang="en-US" sz="2000" dirty="0"/>
              <a:t>) the VIP score show the features important for the separation with the relative standard deviation</a:t>
            </a:r>
          </a:p>
        </p:txBody>
      </p:sp>
      <p:grpSp>
        <p:nvGrpSpPr>
          <p:cNvPr id="187" name="Groupe 186"/>
          <p:cNvGrpSpPr/>
          <p:nvPr/>
        </p:nvGrpSpPr>
        <p:grpSpPr>
          <a:xfrm>
            <a:off x="989514" y="23832982"/>
            <a:ext cx="13680000" cy="4409092"/>
            <a:chOff x="790981" y="20891180"/>
            <a:chExt cx="13680000" cy="4409092"/>
          </a:xfrm>
        </p:grpSpPr>
        <p:pic>
          <p:nvPicPr>
            <p:cNvPr id="132" name="Image 131"/>
            <p:cNvPicPr>
              <a:picLocks noChangeAspect="1"/>
            </p:cNvPicPr>
            <p:nvPr/>
          </p:nvPicPr>
          <p:blipFill rotWithShape="1">
            <a:blip r:embed="rId12">
              <a:extLst>
                <a:ext uri="{BEBA8EAE-BF5A-486C-A8C5-ECC9F3942E4B}">
                  <a14:imgProps xmlns:a14="http://schemas.microsoft.com/office/drawing/2010/main">
                    <a14:imgLayer r:embed="rId13">
                      <a14:imgEffect>
                        <a14:sharpenSoften amount="15000"/>
                      </a14:imgEffect>
                    </a14:imgLayer>
                  </a14:imgProps>
                </a:ext>
              </a:extLst>
            </a:blip>
            <a:srcRect l="2399" t="4974" r="50814"/>
            <a:stretch/>
          </p:blipFill>
          <p:spPr>
            <a:xfrm>
              <a:off x="8134277" y="20971983"/>
              <a:ext cx="6336704" cy="4263876"/>
            </a:xfrm>
            <a:prstGeom prst="rect">
              <a:avLst/>
            </a:prstGeom>
          </p:spPr>
        </p:pic>
        <p:sp>
          <p:nvSpPr>
            <p:cNvPr id="162" name="Flèche droite 161"/>
            <p:cNvSpPr/>
            <p:nvPr/>
          </p:nvSpPr>
          <p:spPr>
            <a:xfrm>
              <a:off x="7128775" y="22504061"/>
              <a:ext cx="884971" cy="864096"/>
            </a:xfrm>
            <a:prstGeom prst="rightArrow">
              <a:avLst/>
            </a:prstGeom>
            <a:solidFill>
              <a:srgbClr val="F57F7F"/>
            </a:solidFill>
            <a:ln>
              <a:solidFill>
                <a:srgbClr val="F5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Immagine 6">
              <a:extLst>
                <a:ext uri="{FF2B5EF4-FFF2-40B4-BE49-F238E27FC236}">
                  <a16:creationId xmlns:a16="http://schemas.microsoft.com/office/drawing/2014/main" xmlns="" id="{E8FFF6C7-A73F-4C9F-B63B-F544B22B73A2}"/>
                </a:ext>
              </a:extLst>
            </p:cNvPr>
            <p:cNvPicPr/>
            <p:nvPr/>
          </p:nvPicPr>
          <p:blipFill rotWithShape="1">
            <a:blip r:embed="rId14">
              <a:extLst>
                <a:ext uri="{28A0092B-C50C-407E-A947-70E740481C1C}">
                  <a14:useLocalDpi xmlns:a14="http://schemas.microsoft.com/office/drawing/2010/main" val="0"/>
                </a:ext>
              </a:extLst>
            </a:blip>
            <a:srcRect l="2330" t="15778" r="52691" b="32241"/>
            <a:stretch/>
          </p:blipFill>
          <p:spPr bwMode="auto">
            <a:xfrm>
              <a:off x="790981" y="20971983"/>
              <a:ext cx="6419588" cy="4328289"/>
            </a:xfrm>
            <a:prstGeom prst="rect">
              <a:avLst/>
            </a:prstGeom>
            <a:ln>
              <a:noFill/>
            </a:ln>
            <a:extLst>
              <a:ext uri="{53640926-AAD7-44D8-BBD7-CCE9431645EC}">
                <a14:shadowObscured xmlns:a14="http://schemas.microsoft.com/office/drawing/2010/main"/>
              </a:ext>
            </a:extLst>
          </p:spPr>
        </p:pic>
        <p:sp>
          <p:nvSpPr>
            <p:cNvPr id="167" name="ZoneTexte 166"/>
            <p:cNvSpPr txBox="1"/>
            <p:nvPr/>
          </p:nvSpPr>
          <p:spPr>
            <a:xfrm>
              <a:off x="893056" y="20891180"/>
              <a:ext cx="864096" cy="523220"/>
            </a:xfrm>
            <a:prstGeom prst="rect">
              <a:avLst/>
            </a:prstGeom>
            <a:noFill/>
          </p:spPr>
          <p:txBody>
            <a:bodyPr wrap="square" rtlCol="0">
              <a:spAutoFit/>
            </a:bodyPr>
            <a:lstStyle/>
            <a:p>
              <a:r>
                <a:rPr lang="fr-BE" sz="2800" b="1" dirty="0"/>
                <a:t>a</a:t>
              </a:r>
              <a:endParaRPr lang="en-US" sz="2800" b="1" dirty="0"/>
            </a:p>
          </p:txBody>
        </p:sp>
        <p:sp>
          <p:nvSpPr>
            <p:cNvPr id="168" name="ZoneTexte 167"/>
            <p:cNvSpPr txBox="1"/>
            <p:nvPr/>
          </p:nvSpPr>
          <p:spPr>
            <a:xfrm>
              <a:off x="8059591" y="20971983"/>
              <a:ext cx="864096" cy="523220"/>
            </a:xfrm>
            <a:prstGeom prst="rect">
              <a:avLst/>
            </a:prstGeom>
            <a:noFill/>
          </p:spPr>
          <p:txBody>
            <a:bodyPr wrap="square" rtlCol="0">
              <a:spAutoFit/>
            </a:bodyPr>
            <a:lstStyle/>
            <a:p>
              <a:r>
                <a:rPr lang="fr-BE" sz="2800" b="1" dirty="0"/>
                <a:t>b</a:t>
              </a:r>
              <a:endParaRPr lang="en-US" sz="2800" b="1" dirty="0"/>
            </a:p>
          </p:txBody>
        </p:sp>
      </p:grpSp>
      <p:grpSp>
        <p:nvGrpSpPr>
          <p:cNvPr id="186" name="Groupe 185"/>
          <p:cNvGrpSpPr/>
          <p:nvPr/>
        </p:nvGrpSpPr>
        <p:grpSpPr>
          <a:xfrm>
            <a:off x="1249909" y="28453884"/>
            <a:ext cx="13643436" cy="4832404"/>
            <a:chOff x="775360" y="25457281"/>
            <a:chExt cx="13643436" cy="4832404"/>
          </a:xfrm>
        </p:grpSpPr>
        <p:pic>
          <p:nvPicPr>
            <p:cNvPr id="135" name="Segnaposto contenuto 3">
              <a:extLst>
                <a:ext uri="{FF2B5EF4-FFF2-40B4-BE49-F238E27FC236}">
                  <a16:creationId xmlns:a16="http://schemas.microsoft.com/office/drawing/2014/main" xmlns="" id="{6B8CCCC6-3D5D-4927-9260-F379297E5AAD}"/>
                </a:ext>
              </a:extLst>
            </p:cNvPr>
            <p:cNvPicPr>
              <a:picLocks/>
            </p:cNvPicPr>
            <p:nvPr/>
          </p:nvPicPr>
          <p:blipFill rotWithShape="1">
            <a:blip r:embed="rId15">
              <a:extLst>
                <a:ext uri="{BEBA8EAE-BF5A-486C-A8C5-ECC9F3942E4B}">
                  <a14:imgProps xmlns:a14="http://schemas.microsoft.com/office/drawing/2010/main">
                    <a14:imgLayer r:embed="rId16">
                      <a14:imgEffect>
                        <a14:sharpenSoften amount="15000"/>
                      </a14:imgEffect>
                    </a14:imgLayer>
                  </a14:imgProps>
                </a:ext>
                <a:ext uri="{28A0092B-C50C-407E-A947-70E740481C1C}">
                  <a14:useLocalDpi xmlns:a14="http://schemas.microsoft.com/office/drawing/2010/main" val="0"/>
                </a:ext>
              </a:extLst>
            </a:blip>
            <a:srcRect l="1850" t="28510" r="52312" b="19470"/>
            <a:stretch/>
          </p:blipFill>
          <p:spPr bwMode="auto">
            <a:xfrm>
              <a:off x="7953116" y="25680900"/>
              <a:ext cx="6465680" cy="4608785"/>
            </a:xfrm>
            <a:prstGeom prst="rect">
              <a:avLst/>
            </a:prstGeom>
            <a:ln>
              <a:noFill/>
            </a:ln>
            <a:extLst>
              <a:ext uri="{53640926-AAD7-44D8-BBD7-CCE9431645EC}">
                <a14:shadowObscured xmlns:a14="http://schemas.microsoft.com/office/drawing/2010/main"/>
              </a:ext>
            </a:extLst>
          </p:spPr>
        </p:pic>
        <p:sp>
          <p:nvSpPr>
            <p:cNvPr id="169" name="ZoneTexte 168"/>
            <p:cNvSpPr txBox="1"/>
            <p:nvPr/>
          </p:nvSpPr>
          <p:spPr>
            <a:xfrm>
              <a:off x="775360" y="25457281"/>
              <a:ext cx="864096" cy="523220"/>
            </a:xfrm>
            <a:prstGeom prst="rect">
              <a:avLst/>
            </a:prstGeom>
            <a:noFill/>
          </p:spPr>
          <p:txBody>
            <a:bodyPr wrap="square" rtlCol="0">
              <a:spAutoFit/>
            </a:bodyPr>
            <a:lstStyle/>
            <a:p>
              <a:r>
                <a:rPr lang="fr-BE" sz="2800" b="1" dirty="0"/>
                <a:t>c</a:t>
              </a:r>
              <a:endParaRPr lang="en-US" sz="2800" b="1" dirty="0"/>
            </a:p>
          </p:txBody>
        </p:sp>
      </p:grpSp>
      <p:sp>
        <p:nvSpPr>
          <p:cNvPr id="170" name="ZoneTexte 169"/>
          <p:cNvSpPr txBox="1"/>
          <p:nvPr/>
        </p:nvSpPr>
        <p:spPr>
          <a:xfrm>
            <a:off x="15587470" y="26554330"/>
            <a:ext cx="13209455" cy="1015663"/>
          </a:xfrm>
          <a:prstGeom prst="rect">
            <a:avLst/>
          </a:prstGeom>
          <a:noFill/>
        </p:spPr>
        <p:txBody>
          <a:bodyPr wrap="square" rtlCol="0">
            <a:spAutoFit/>
          </a:bodyPr>
          <a:lstStyle/>
          <a:p>
            <a:pPr algn="ctr"/>
            <a:r>
              <a:rPr lang="en-US" sz="2000" b="1" dirty="0"/>
              <a:t>Figure</a:t>
            </a:r>
            <a:r>
              <a:rPr lang="en-US" sz="2000" dirty="0"/>
              <a:t> </a:t>
            </a:r>
            <a:r>
              <a:rPr lang="en-US" sz="2000" b="1" dirty="0"/>
              <a:t>4</a:t>
            </a:r>
            <a:r>
              <a:rPr lang="en-US" sz="2000" dirty="0"/>
              <a:t> (</a:t>
            </a:r>
            <a:r>
              <a:rPr lang="en-US" sz="2000" b="1" dirty="0"/>
              <a:t>a</a:t>
            </a:r>
            <a:r>
              <a:rPr lang="en-US" sz="2000" dirty="0"/>
              <a:t>): PLS-DA model on sera shows clearly the separation between the two conditions independently from the intra-group variability; (</a:t>
            </a:r>
            <a:r>
              <a:rPr lang="en-US" sz="2000" b="1" dirty="0"/>
              <a:t>b</a:t>
            </a:r>
            <a:r>
              <a:rPr lang="en-US" sz="2000" dirty="0"/>
              <a:t>) from the loading plot is possible to underling all the variables carrying out the separation are due to glucose signals in NMR spectrum  </a:t>
            </a:r>
          </a:p>
        </p:txBody>
      </p:sp>
      <p:sp>
        <p:nvSpPr>
          <p:cNvPr id="172" name="ZoneTexte 171"/>
          <p:cNvSpPr txBox="1"/>
          <p:nvPr/>
        </p:nvSpPr>
        <p:spPr>
          <a:xfrm>
            <a:off x="15718971" y="34424366"/>
            <a:ext cx="12757932" cy="1015663"/>
          </a:xfrm>
          <a:prstGeom prst="rect">
            <a:avLst/>
          </a:prstGeom>
          <a:noFill/>
        </p:spPr>
        <p:txBody>
          <a:bodyPr wrap="square" rtlCol="0">
            <a:spAutoFit/>
          </a:bodyPr>
          <a:lstStyle/>
          <a:p>
            <a:pPr algn="ctr"/>
            <a:r>
              <a:rPr lang="en-US" sz="2000" b="1" dirty="0"/>
              <a:t>Figure 5 (a) </a:t>
            </a:r>
            <a:r>
              <a:rPr lang="en-US" sz="2000" dirty="0"/>
              <a:t>The PLS-DA plot performed on DBS extract highlight how the superimposed classes are not respected because of the high sample intra variability and the lower metabolites recovery; (</a:t>
            </a:r>
            <a:r>
              <a:rPr lang="en-US" sz="2000" b="1" dirty="0"/>
              <a:t>b</a:t>
            </a:r>
            <a:r>
              <a:rPr lang="en-US" sz="2000" dirty="0"/>
              <a:t>) loading plot of the DBS extract model in fasting/no fasting conditions</a:t>
            </a:r>
          </a:p>
        </p:txBody>
      </p:sp>
      <p:sp>
        <p:nvSpPr>
          <p:cNvPr id="174" name="ZoneTexte 173"/>
          <p:cNvSpPr txBox="1"/>
          <p:nvPr/>
        </p:nvSpPr>
        <p:spPr>
          <a:xfrm>
            <a:off x="15616775" y="21927017"/>
            <a:ext cx="864096" cy="523220"/>
          </a:xfrm>
          <a:prstGeom prst="rect">
            <a:avLst/>
          </a:prstGeom>
          <a:noFill/>
        </p:spPr>
        <p:txBody>
          <a:bodyPr wrap="square" rtlCol="0">
            <a:spAutoFit/>
          </a:bodyPr>
          <a:lstStyle/>
          <a:p>
            <a:r>
              <a:rPr lang="fr-BE" sz="2800" b="1" dirty="0"/>
              <a:t>a</a:t>
            </a:r>
            <a:endParaRPr lang="en-US" sz="2800" b="1" dirty="0"/>
          </a:p>
        </p:txBody>
      </p:sp>
      <p:grpSp>
        <p:nvGrpSpPr>
          <p:cNvPr id="188" name="Groupe 187"/>
          <p:cNvGrpSpPr/>
          <p:nvPr/>
        </p:nvGrpSpPr>
        <p:grpSpPr>
          <a:xfrm>
            <a:off x="22492576" y="21672293"/>
            <a:ext cx="6454691" cy="4519450"/>
            <a:chOff x="22503634" y="24277868"/>
            <a:chExt cx="6243285" cy="4298625"/>
          </a:xfrm>
        </p:grpSpPr>
        <p:pic>
          <p:nvPicPr>
            <p:cNvPr id="160" name="Image 159"/>
            <p:cNvPicPr>
              <a:picLocks noChangeAspect="1"/>
            </p:cNvPicPr>
            <p:nvPr/>
          </p:nvPicPr>
          <p:blipFill rotWithShape="1">
            <a:blip r:embed="rId17">
              <a:extLst>
                <a:ext uri="{BEBA8EAE-BF5A-486C-A8C5-ECC9F3942E4B}">
                  <a14:imgProps xmlns:a14="http://schemas.microsoft.com/office/drawing/2010/main">
                    <a14:imgLayer r:embed="rId18">
                      <a14:imgEffect>
                        <a14:sharpenSoften amount="15000"/>
                      </a14:imgEffect>
                      <a14:imgEffect>
                        <a14:brightnessContrast contrast="4000"/>
                      </a14:imgEffect>
                    </a14:imgLayer>
                  </a14:imgProps>
                </a:ext>
              </a:extLst>
            </a:blip>
            <a:srcRect l="29455" t="25938" r="29751" b="29121"/>
            <a:stretch/>
          </p:blipFill>
          <p:spPr>
            <a:xfrm>
              <a:off x="22503634" y="24277868"/>
              <a:ext cx="6243285" cy="4298625"/>
            </a:xfrm>
            <a:prstGeom prst="rect">
              <a:avLst/>
            </a:prstGeom>
            <a:effectLst>
              <a:glow>
                <a:schemeClr val="accent1">
                  <a:alpha val="40000"/>
                </a:schemeClr>
              </a:glow>
              <a:softEdge rad="0"/>
            </a:effectLst>
          </p:spPr>
        </p:pic>
        <p:sp>
          <p:nvSpPr>
            <p:cNvPr id="175" name="ZoneTexte 174"/>
            <p:cNvSpPr txBox="1"/>
            <p:nvPr/>
          </p:nvSpPr>
          <p:spPr>
            <a:xfrm>
              <a:off x="22503634" y="24415752"/>
              <a:ext cx="864096" cy="523220"/>
            </a:xfrm>
            <a:prstGeom prst="rect">
              <a:avLst/>
            </a:prstGeom>
            <a:noFill/>
          </p:spPr>
          <p:txBody>
            <a:bodyPr wrap="square" rtlCol="0">
              <a:spAutoFit/>
            </a:bodyPr>
            <a:lstStyle/>
            <a:p>
              <a:r>
                <a:rPr lang="fr-BE" sz="2800" b="1" dirty="0"/>
                <a:t>b</a:t>
              </a:r>
              <a:endParaRPr lang="en-US" sz="2800" b="1" dirty="0"/>
            </a:p>
          </p:txBody>
        </p:sp>
      </p:grpSp>
      <p:sp>
        <p:nvSpPr>
          <p:cNvPr id="176" name="ZoneTexte 175"/>
          <p:cNvSpPr txBox="1"/>
          <p:nvPr/>
        </p:nvSpPr>
        <p:spPr>
          <a:xfrm>
            <a:off x="1562678" y="36846415"/>
            <a:ext cx="27118107" cy="2308324"/>
          </a:xfrm>
          <a:prstGeom prst="rect">
            <a:avLst/>
          </a:prstGeom>
          <a:solidFill>
            <a:schemeClr val="bg1"/>
          </a:solidFill>
        </p:spPr>
        <p:txBody>
          <a:bodyPr wrap="square" rtlCol="0">
            <a:spAutoFit/>
          </a:bodyPr>
          <a:lstStyle/>
          <a:p>
            <a:r>
              <a:rPr lang="en-GB" altLang="fr-FR" sz="4800" b="1" dirty="0">
                <a:solidFill>
                  <a:srgbClr val="DB5457"/>
                </a:solidFill>
                <a:cs typeface="Arial" panose="020B0604020202020204" pitchFamily="34" charset="0"/>
              </a:rPr>
              <a:t>Conclusions</a:t>
            </a:r>
            <a:endParaRPr lang="en-US" sz="4800" dirty="0"/>
          </a:p>
          <a:p>
            <a:pPr algn="just"/>
            <a:r>
              <a:rPr lang="en-US" sz="2400" dirty="0"/>
              <a:t>This study demonstrates that the results obtained with DBS samples is not optimal for untargeted NMR-based metabolomics analysis of blood samples. Indeed, due to the low volume of blood, the recovery of metabolites was less effective than in plasma or serum and the obtained metabolomics profile exhibited a low signal to noise ratio which had an impact on the quality of the multivariate results. Moreover, in a real case study, the discrimination between fasting and non fasting individuals are poorly effective. The development of an easy and poorly invasive device to collect and store blood samples remains a great challenges and is clearly a important milestone that must be taken in order to apply metabolomics in the field of </a:t>
            </a:r>
            <a:r>
              <a:rPr lang="en-US" sz="2400"/>
              <a:t>personalized medicine.</a:t>
            </a:r>
            <a:endParaRPr lang="en-US" sz="2400" dirty="0"/>
          </a:p>
        </p:txBody>
      </p:sp>
      <p:cxnSp>
        <p:nvCxnSpPr>
          <p:cNvPr id="179" name="Straight Connector 6"/>
          <p:cNvCxnSpPr>
            <a:cxnSpLocks noChangeShapeType="1"/>
          </p:cNvCxnSpPr>
          <p:nvPr/>
        </p:nvCxnSpPr>
        <p:spPr bwMode="auto">
          <a:xfrm flipV="1">
            <a:off x="2300871" y="35728623"/>
            <a:ext cx="25641720" cy="95496"/>
          </a:xfrm>
          <a:prstGeom prst="line">
            <a:avLst/>
          </a:prstGeom>
          <a:noFill/>
          <a:ln w="28575">
            <a:solidFill>
              <a:srgbClr val="DB5457"/>
            </a:solidFill>
            <a:round/>
            <a:headEnd/>
            <a:tailEnd/>
          </a:ln>
          <a:extLst>
            <a:ext uri="{909E8E84-426E-40dd-AFC4-6F175D3DCCD1}">
              <a14:hiddenFill xmlns:a14="http://schemas.microsoft.com/office/drawing/2010/main" xmlns="">
                <a:noFill/>
              </a14:hiddenFill>
            </a:ext>
          </a:extLst>
        </p:spPr>
      </p:cxnSp>
      <p:sp>
        <p:nvSpPr>
          <p:cNvPr id="189" name="ZoneTexte 188"/>
          <p:cNvSpPr txBox="1"/>
          <p:nvPr/>
        </p:nvSpPr>
        <p:spPr>
          <a:xfrm rot="10800000" flipH="1" flipV="1">
            <a:off x="3960491" y="972247"/>
            <a:ext cx="15913768" cy="2185214"/>
          </a:xfrm>
          <a:prstGeom prst="rect">
            <a:avLst/>
          </a:prstGeom>
          <a:noFill/>
        </p:spPr>
        <p:txBody>
          <a:bodyPr wrap="square" rtlCol="0">
            <a:spAutoFit/>
          </a:bodyPr>
          <a:lstStyle/>
          <a:p>
            <a:r>
              <a:rPr lang="en-US" sz="6800" b="1" dirty="0"/>
              <a:t>Study of Dried Blood Spots Sampling </a:t>
            </a:r>
          </a:p>
          <a:p>
            <a:r>
              <a:rPr lang="en-US" sz="6800" b="1" dirty="0"/>
              <a:t>for NMR Based Metabolomics</a:t>
            </a:r>
            <a:endParaRPr lang="fr-BE" sz="6800" dirty="0"/>
          </a:p>
        </p:txBody>
      </p:sp>
      <p:sp>
        <p:nvSpPr>
          <p:cNvPr id="191" name="ZoneTexte 190"/>
          <p:cNvSpPr txBox="1"/>
          <p:nvPr/>
        </p:nvSpPr>
        <p:spPr>
          <a:xfrm>
            <a:off x="3960491" y="3140141"/>
            <a:ext cx="12889432" cy="523220"/>
          </a:xfrm>
          <a:prstGeom prst="rect">
            <a:avLst/>
          </a:prstGeom>
          <a:noFill/>
        </p:spPr>
        <p:txBody>
          <a:bodyPr wrap="square" rtlCol="0">
            <a:spAutoFit/>
          </a:bodyPr>
          <a:lstStyle/>
          <a:p>
            <a:r>
              <a:rPr lang="fr-BE" sz="2800" dirty="0"/>
              <a:t>CIRILLO A.¹ , ARSLAN D.², DEGOTTE G.², PIROTTE B.², SCHOUMACHER M.¹ , DE TULLIO P.¹</a:t>
            </a:r>
            <a:endParaRPr lang="en-US" sz="2800" dirty="0"/>
          </a:p>
        </p:txBody>
      </p:sp>
      <p:sp>
        <p:nvSpPr>
          <p:cNvPr id="192" name="Rectangle 191"/>
          <p:cNvSpPr/>
          <p:nvPr/>
        </p:nvSpPr>
        <p:spPr>
          <a:xfrm>
            <a:off x="577231" y="4181032"/>
            <a:ext cx="14514426" cy="646331"/>
          </a:xfrm>
          <a:prstGeom prst="rect">
            <a:avLst/>
          </a:prstGeom>
        </p:spPr>
        <p:txBody>
          <a:bodyPr wrap="square">
            <a:spAutoFit/>
          </a:bodyPr>
          <a:lstStyle/>
          <a:p>
            <a:pPr>
              <a:spcAft>
                <a:spcPts val="0"/>
              </a:spcAft>
            </a:pPr>
            <a:r>
              <a:rPr lang="en-US" sz="1800" i="1" baseline="30000" dirty="0">
                <a:latin typeface="Calibri" panose="020F0502020204030204" pitchFamily="34" charset="0"/>
                <a:ea typeface="MS Mincho" panose="02020609040205080304" pitchFamily="49" charset="-128"/>
                <a:cs typeface="Times New Roman" panose="02020603050405020304" pitchFamily="18" charset="0"/>
              </a:rPr>
              <a:t>1</a:t>
            </a:r>
            <a:r>
              <a:rPr lang="en-US" sz="1800" i="1" dirty="0">
                <a:latin typeface="Calibri" panose="020F0502020204030204" pitchFamily="34" charset="0"/>
                <a:ea typeface="MS Mincho" panose="02020609040205080304" pitchFamily="49" charset="-128"/>
                <a:cs typeface="Times New Roman" panose="02020603050405020304" pitchFamily="18" charset="0"/>
              </a:rPr>
              <a:t>Center for Interdisciplinary Research on Medicines, Metabolomics Group, University of Liège, Pharmacy Tower (B36), </a:t>
            </a:r>
            <a:r>
              <a:rPr lang="en-US" sz="1800" i="1" dirty="0" err="1">
                <a:latin typeface="Calibri" panose="020F0502020204030204" pitchFamily="34" charset="0"/>
                <a:ea typeface="MS Mincho" panose="02020609040205080304" pitchFamily="49" charset="-128"/>
                <a:cs typeface="Times New Roman" panose="02020603050405020304" pitchFamily="18" charset="0"/>
              </a:rPr>
              <a:t>Sart-Tilman</a:t>
            </a:r>
            <a:r>
              <a:rPr lang="en-US" sz="1800" i="1" dirty="0">
                <a:latin typeface="Calibri" panose="020F0502020204030204" pitchFamily="34" charset="0"/>
                <a:ea typeface="MS Mincho" panose="02020609040205080304" pitchFamily="49" charset="-128"/>
                <a:cs typeface="Times New Roman" panose="02020603050405020304" pitchFamily="18" charset="0"/>
              </a:rPr>
              <a:t>, B-4000 Liège, Belgium</a:t>
            </a:r>
            <a:endParaRPr lang="fr-BE" sz="18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800" i="1" baseline="30000" dirty="0">
                <a:latin typeface="Calibri" panose="020F0502020204030204" pitchFamily="34" charset="0"/>
                <a:ea typeface="MS Mincho" panose="02020609040205080304" pitchFamily="49" charset="-128"/>
                <a:cs typeface="Times New Roman" panose="02020603050405020304" pitchFamily="18" charset="0"/>
              </a:rPr>
              <a:t>2</a:t>
            </a:r>
            <a:r>
              <a:rPr lang="en-US" sz="1800" i="1" dirty="0">
                <a:latin typeface="Calibri" panose="020F0502020204030204" pitchFamily="34" charset="0"/>
                <a:ea typeface="MS Mincho" panose="02020609040205080304" pitchFamily="49" charset="-128"/>
                <a:cs typeface="Times New Roman" panose="02020603050405020304" pitchFamily="18" charset="0"/>
              </a:rPr>
              <a:t>Center for Interdisciplinary Research on Medicines, Laboratory of Pharmaceutical Chemistry, Pharmacy Tower (B36), </a:t>
            </a:r>
            <a:r>
              <a:rPr lang="en-US" sz="1800" i="1" dirty="0" err="1">
                <a:latin typeface="Calibri" panose="020F0502020204030204" pitchFamily="34" charset="0"/>
                <a:ea typeface="MS Mincho" panose="02020609040205080304" pitchFamily="49" charset="-128"/>
                <a:cs typeface="Times New Roman" panose="02020603050405020304" pitchFamily="18" charset="0"/>
              </a:rPr>
              <a:t>Sart-Tilman</a:t>
            </a:r>
            <a:r>
              <a:rPr lang="en-US" sz="1800" i="1" dirty="0">
                <a:latin typeface="Calibri" panose="020F0502020204030204" pitchFamily="34" charset="0"/>
                <a:ea typeface="MS Mincho" panose="02020609040205080304" pitchFamily="49" charset="-128"/>
                <a:cs typeface="Times New Roman" panose="02020603050405020304" pitchFamily="18" charset="0"/>
              </a:rPr>
              <a:t>, B-4000 Liège, Belgium</a:t>
            </a:r>
            <a:endParaRPr lang="fr-BE"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4" name="ZoneTexte 53"/>
          <p:cNvSpPr txBox="1"/>
          <p:nvPr/>
        </p:nvSpPr>
        <p:spPr>
          <a:xfrm>
            <a:off x="8394624" y="28438586"/>
            <a:ext cx="864096" cy="523220"/>
          </a:xfrm>
          <a:prstGeom prst="rect">
            <a:avLst/>
          </a:prstGeom>
          <a:noFill/>
        </p:spPr>
        <p:txBody>
          <a:bodyPr wrap="square" rtlCol="0">
            <a:spAutoFit/>
          </a:bodyPr>
          <a:lstStyle/>
          <a:p>
            <a:r>
              <a:rPr lang="fr-BE" sz="2800" b="1" dirty="0"/>
              <a:t>d</a:t>
            </a:r>
            <a:endParaRPr lang="en-US" sz="2800" b="1" dirty="0"/>
          </a:p>
        </p:txBody>
      </p:sp>
      <p:pic>
        <p:nvPicPr>
          <p:cNvPr id="2" name="Image 1"/>
          <p:cNvPicPr>
            <a:picLocks noChangeAspect="1"/>
          </p:cNvPicPr>
          <p:nvPr/>
        </p:nvPicPr>
        <p:blipFill>
          <a:blip r:embed="rId19">
            <a:extLst>
              <a:ext uri="{BEBA8EAE-BF5A-486C-A8C5-ECC9F3942E4B}">
                <a14:imgProps xmlns:a14="http://schemas.microsoft.com/office/drawing/2010/main">
                  <a14:imgLayer r:embed="rId20">
                    <a14:imgEffect>
                      <a14:sharpenSoften amount="15000"/>
                    </a14:imgEffect>
                  </a14:imgLayer>
                </a14:imgProps>
              </a:ext>
            </a:extLst>
          </a:blip>
          <a:stretch>
            <a:fillRect/>
          </a:stretch>
        </p:blipFill>
        <p:spPr>
          <a:xfrm>
            <a:off x="22492575" y="29527537"/>
            <a:ext cx="6304350" cy="4479072"/>
          </a:xfrm>
          <a:prstGeom prst="rect">
            <a:avLst/>
          </a:prstGeom>
        </p:spPr>
      </p:pic>
      <p:sp>
        <p:nvSpPr>
          <p:cNvPr id="57" name="Flèche droite 56"/>
          <p:cNvSpPr/>
          <p:nvPr/>
        </p:nvSpPr>
        <p:spPr>
          <a:xfrm>
            <a:off x="21432787" y="31575647"/>
            <a:ext cx="889744" cy="864096"/>
          </a:xfrm>
          <a:prstGeom prst="rightArrow">
            <a:avLst/>
          </a:prstGeom>
          <a:solidFill>
            <a:srgbClr val="F57F7F"/>
          </a:solidFill>
          <a:ln>
            <a:solidFill>
              <a:srgbClr val="F5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ZoneTexte 57"/>
          <p:cNvSpPr txBox="1"/>
          <p:nvPr/>
        </p:nvSpPr>
        <p:spPr>
          <a:xfrm>
            <a:off x="15697794" y="29743561"/>
            <a:ext cx="864096" cy="523220"/>
          </a:xfrm>
          <a:prstGeom prst="rect">
            <a:avLst/>
          </a:prstGeom>
          <a:noFill/>
        </p:spPr>
        <p:txBody>
          <a:bodyPr wrap="square" rtlCol="0">
            <a:spAutoFit/>
          </a:bodyPr>
          <a:lstStyle/>
          <a:p>
            <a:r>
              <a:rPr lang="fr-BE" sz="2800" b="1" dirty="0"/>
              <a:t>a</a:t>
            </a:r>
            <a:endParaRPr lang="en-US" sz="2800" b="1" dirty="0"/>
          </a:p>
        </p:txBody>
      </p:sp>
      <p:sp>
        <p:nvSpPr>
          <p:cNvPr id="59" name="ZoneTexte 58"/>
          <p:cNvSpPr txBox="1"/>
          <p:nvPr/>
        </p:nvSpPr>
        <p:spPr>
          <a:xfrm>
            <a:off x="22398736" y="29757312"/>
            <a:ext cx="864096" cy="523220"/>
          </a:xfrm>
          <a:prstGeom prst="rect">
            <a:avLst/>
          </a:prstGeom>
          <a:noFill/>
        </p:spPr>
        <p:txBody>
          <a:bodyPr wrap="square" rtlCol="0">
            <a:spAutoFit/>
          </a:bodyPr>
          <a:lstStyle/>
          <a:p>
            <a:r>
              <a:rPr lang="fr-BE" sz="2800" b="1" dirty="0"/>
              <a:t>b</a:t>
            </a:r>
            <a:endParaRPr lang="en-US" sz="2800" b="1" dirty="0"/>
          </a:p>
        </p:txBody>
      </p:sp>
      <p:pic>
        <p:nvPicPr>
          <p:cNvPr id="60" name="Image 59"/>
          <p:cNvPicPr>
            <a:picLocks noChangeAspect="1"/>
          </p:cNvPicPr>
          <p:nvPr/>
        </p:nvPicPr>
        <p:blipFill rotWithShape="1">
          <a:blip r:embed="rId21"/>
          <a:srcRect l="20301" t="32720" r="6350" b="38481"/>
          <a:stretch/>
        </p:blipFill>
        <p:spPr>
          <a:xfrm>
            <a:off x="1682971" y="10056847"/>
            <a:ext cx="11737304" cy="2880320"/>
          </a:xfrm>
          <a:prstGeom prst="rect">
            <a:avLst/>
          </a:prstGeom>
        </p:spPr>
      </p:pic>
      <p:sp>
        <p:nvSpPr>
          <p:cNvPr id="4" name="Ellipse 3"/>
          <p:cNvSpPr/>
          <p:nvPr/>
        </p:nvSpPr>
        <p:spPr>
          <a:xfrm rot="19697225">
            <a:off x="3104596" y="25073589"/>
            <a:ext cx="1205180" cy="1686354"/>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llipse 60"/>
          <p:cNvSpPr/>
          <p:nvPr/>
        </p:nvSpPr>
        <p:spPr>
          <a:xfrm rot="1304994">
            <a:off x="4645123" y="24801501"/>
            <a:ext cx="1152836" cy="1931413"/>
          </a:xfrm>
          <a:prstGeom prst="ellipse">
            <a:avLst/>
          </a:prstGeom>
          <a:solidFill>
            <a:srgbClr val="92D050">
              <a:alpha val="2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llipse 61"/>
          <p:cNvSpPr/>
          <p:nvPr/>
        </p:nvSpPr>
        <p:spPr>
          <a:xfrm rot="19697225">
            <a:off x="4320733" y="29951868"/>
            <a:ext cx="1205180" cy="1686354"/>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llipse 62"/>
          <p:cNvSpPr/>
          <p:nvPr/>
        </p:nvSpPr>
        <p:spPr>
          <a:xfrm rot="1304994">
            <a:off x="3031226" y="30103261"/>
            <a:ext cx="1013442" cy="1635087"/>
          </a:xfrm>
          <a:prstGeom prst="ellipse">
            <a:avLst/>
          </a:prstGeom>
          <a:solidFill>
            <a:srgbClr val="92D050">
              <a:alpha val="2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lipse 63"/>
          <p:cNvSpPr/>
          <p:nvPr/>
        </p:nvSpPr>
        <p:spPr>
          <a:xfrm rot="1841142">
            <a:off x="17657023" y="23087836"/>
            <a:ext cx="2839960" cy="1087410"/>
          </a:xfrm>
          <a:prstGeom prst="ellipse">
            <a:avLst/>
          </a:prstGeom>
          <a:solidFill>
            <a:srgbClr val="92D050">
              <a:alpha val="2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llipse 64"/>
          <p:cNvSpPr/>
          <p:nvPr/>
        </p:nvSpPr>
        <p:spPr>
          <a:xfrm rot="19370396">
            <a:off x="17238611" y="23156318"/>
            <a:ext cx="1337305" cy="2404167"/>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llipse 65"/>
          <p:cNvSpPr/>
          <p:nvPr/>
        </p:nvSpPr>
        <p:spPr>
          <a:xfrm>
            <a:off x="17137956" y="31223368"/>
            <a:ext cx="3216227" cy="1087410"/>
          </a:xfrm>
          <a:prstGeom prst="ellipse">
            <a:avLst/>
          </a:prstGeom>
          <a:solidFill>
            <a:srgbClr val="92D050">
              <a:alpha val="2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lipse 66"/>
          <p:cNvSpPr/>
          <p:nvPr/>
        </p:nvSpPr>
        <p:spPr>
          <a:xfrm rot="19865937">
            <a:off x="17543403" y="31094136"/>
            <a:ext cx="1260890" cy="2404167"/>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BDFE4E3-688A-5D48-A335-5EC8FB66133A}"/>
              </a:ext>
            </a:extLst>
          </p:cNvPr>
          <p:cNvSpPr/>
          <p:nvPr/>
        </p:nvSpPr>
        <p:spPr>
          <a:xfrm>
            <a:off x="11737355" y="28687775"/>
            <a:ext cx="2539928" cy="439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8" name="Flèche droite 67"/>
          <p:cNvSpPr/>
          <p:nvPr/>
        </p:nvSpPr>
        <p:spPr>
          <a:xfrm>
            <a:off x="21432787" y="23612480"/>
            <a:ext cx="889744" cy="864096"/>
          </a:xfrm>
          <a:prstGeom prst="rightArrow">
            <a:avLst/>
          </a:prstGeom>
          <a:solidFill>
            <a:srgbClr val="F57F7F"/>
          </a:solidFill>
          <a:ln>
            <a:solidFill>
              <a:srgbClr val="F5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3503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7797</TotalTime>
  <Words>1095</Words>
  <Application>Microsoft Office PowerPoint</Application>
  <PresentationFormat>Personnalisé</PresentationFormat>
  <Paragraphs>35</Paragraphs>
  <Slides>1</Slides>
  <Notes>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vt:i4>
      </vt:variant>
    </vt:vector>
  </HeadingPairs>
  <TitlesOfParts>
    <vt:vector size="11" baseType="lpstr">
      <vt:lpstr>MS Mincho</vt:lpstr>
      <vt:lpstr>ＭＳ Ｐゴシック</vt:lpstr>
      <vt:lpstr>Arial</vt:lpstr>
      <vt:lpstr>Calibri</vt:lpstr>
      <vt:lpstr>Calibri Light</vt:lpstr>
      <vt:lpstr>Cambria</vt:lpstr>
      <vt:lpstr>Futura Condensed Medium</vt:lpstr>
      <vt:lpstr>Times New Roman</vt:lpstr>
      <vt:lpstr>Thème Office</vt:lpstr>
      <vt:lpstr>Conception personnalisée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Allison Ledoux</dc:creator>
  <cp:lastModifiedBy>Justine</cp:lastModifiedBy>
  <cp:revision>122</cp:revision>
  <cp:lastPrinted>2019-12-06T14:21:12Z</cp:lastPrinted>
  <dcterms:created xsi:type="dcterms:W3CDTF">2015-07-06T09:53:34Z</dcterms:created>
  <dcterms:modified xsi:type="dcterms:W3CDTF">2019-12-09T11:08:04Z</dcterms:modified>
</cp:coreProperties>
</file>