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4"/>
    <p:restoredTop sz="94643"/>
  </p:normalViewPr>
  <p:slideViewPr>
    <p:cSldViewPr snapToGrid="0" snapToObjects="1">
      <p:cViewPr varScale="1">
        <p:scale>
          <a:sx n="85" d="100"/>
          <a:sy n="85" d="100"/>
        </p:scale>
        <p:origin x="192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EAFDEE-9D90-9D46-B4E8-A7982F2D6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2603A7-A4F9-8645-AFAB-F995A1E744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E222C2-18DD-F54A-94E6-3C982F0D2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5A000E-265E-6E48-A643-526A8246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856300-0CBC-2046-AC55-5C7017CBA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66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75AC35-61F2-BE4D-9CF1-5B14AE25F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F47299-67AA-804F-A960-1BB3F08FA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8C1DAE-8DDA-A04E-87E0-1DA1EE78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A69931-6975-2F4D-A91E-9318878A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9A6062-0FCD-B344-9DEC-FA711A92A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28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8834951-B2A2-7043-A1F5-AB4FD7526B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C0A6DF-E853-4742-815D-F51E1F7634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BAC07C-A7C4-704F-B89C-B9153BC48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493DE8-D103-AA4C-9BCB-F9FCA683E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B82128-DB83-F64B-9058-A82B48EC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87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86A063-5830-1842-9A1C-DD9FAD580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C61D7A-2419-6446-A4D2-036BF03B5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DB1266-AC53-5842-8CC6-895DC03CB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40EE6A-59E6-DA4C-9849-7739F6FA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60671D-D797-DB46-A159-837BAB135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49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2B54A6-E9C1-BE4E-84C3-7C3B29E75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800DF8-6014-6A42-94B7-A563C9108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B49541-117F-DE4C-BE9D-FBFA1BEA9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A47454-8363-A14E-8076-4066521A4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744F3F-34C7-E441-9472-A80BACF21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637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A07002-9C11-F248-8A2D-51E590084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6547B6-D43E-3C44-BC8A-06C428EC6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CAA724-BE40-9448-94DB-63BBF08A5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C17D7B-CB3F-8D4B-B577-938DB6E6C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1A72EA-4FD4-FA4E-9E8B-DF1226333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F41498-1FC8-C54D-9CA1-7595EA7A9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98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C9A118-47D3-7643-B787-F47371A69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1E73C5-4D7C-6E42-8B63-C728587E1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6BFBEC-34BE-E44E-B0E7-5BA01E184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627BAAE-61B6-C84E-B0C6-02E3965EEB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54E7F12-39D4-784F-8937-4B35D016EC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1F38CEE-EEE0-9848-8B8E-3FA80162A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15140A9-F7FB-9E48-968C-6640AA925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F1EF4BD-365F-644E-8856-238A70307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059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EA5693-E237-AA4D-A7EE-A178A5EED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93BA47F-1803-6944-8CF4-F7D9354B4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F13867-F87E-1547-916A-2190EBF56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D795D77-9F73-D04B-B73C-F33178394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006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CB3934-597B-BB4A-ADF1-0FA4BBC3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2D91F24-7E80-A545-BF24-AFB4A6FE2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C9D282-8C8F-394B-AB24-F3F01CB93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74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640D22-9805-CE49-8627-19C8C5C4F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76A196-10EB-104D-8FEC-F1F3F803E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E8CC13-8274-1845-B353-3F9217F89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5ED5DA-B5EA-3642-829B-B0DE2AC1E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FEDD31-15CB-DD45-ADA9-4FD318F5B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7C595B-729D-4342-B548-2361F004B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42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7A9F5D-77C3-D248-8D89-651F82C2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1B8AFBF-0BEE-8B4A-B29E-D3F3B706B5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7A3A7F-2D43-D340-BA3C-47F100AC47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FA6F02-46B7-DC42-A9E6-07A950B0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2EA679-2846-B144-985B-7200920BF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2A4D16-1F16-1F43-B89C-A5BBC1332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52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2C4539E-6CF6-AC43-BF37-AC7936BB8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9B288B-6439-2A43-8E6E-18FAD02E9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B9F898-0219-AE46-AECA-3EF65B65EB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8728A-1153-384C-A09D-85DED9366F09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B848EE-7576-6143-9508-5D1D72CC96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A38869-7147-BE47-8595-FED4494BCF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A14A8-1485-A64D-B4AF-021140E49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92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08224E-B391-444F-A0BB-6B16EBD75F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826" y="209862"/>
            <a:ext cx="11662347" cy="2728210"/>
          </a:xfrm>
        </p:spPr>
        <p:txBody>
          <a:bodyPr>
            <a:normAutofit fontScale="90000"/>
          </a:bodyPr>
          <a:lstStyle/>
          <a:p>
            <a:br>
              <a:rPr lang="fr-BE" sz="2000" b="1" dirty="0"/>
            </a:br>
            <a:br>
              <a:rPr lang="fr-BE" sz="2000" b="1" dirty="0"/>
            </a:br>
            <a:r>
              <a:rPr lang="fr-BE" sz="2000" b="1" dirty="0"/>
              <a:t>Rendez-vous international de la recherche sur les réformes du droit et de la justice</a:t>
            </a:r>
            <a:br>
              <a:rPr lang="fr-BE" sz="2000" b="1" dirty="0"/>
            </a:br>
            <a:br>
              <a:rPr lang="fr-BE" sz="2000" b="1" dirty="0"/>
            </a:br>
            <a:r>
              <a:rPr lang="fr-BE" sz="3200" b="1" dirty="0"/>
              <a:t>« Réformer la justice : des théories de l’action publique aux pratiques des acteurs »</a:t>
            </a:r>
            <a:br>
              <a:rPr lang="fr-BE" sz="3200" b="1" dirty="0"/>
            </a:br>
            <a:br>
              <a:rPr lang="fr-BE" sz="3200" b="1" dirty="0"/>
            </a:br>
            <a:r>
              <a:rPr lang="fr-FR" sz="2000" dirty="0"/>
              <a:t>Montréal – 19 et 20 septembre 2019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FB4A8D-6355-3B43-9274-10C6EAA7EA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645" y="2938072"/>
            <a:ext cx="11387527" cy="3597639"/>
          </a:xfrm>
        </p:spPr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r>
              <a:rPr lang="fr-FR" b="1" dirty="0"/>
              <a:t>«</a:t>
            </a:r>
            <a:r>
              <a:rPr lang="fr-FR" sz="2800" b="1" dirty="0"/>
              <a:t> Le Nouveau Management Public et la justice belge : une analyse exploratoire des temps 1.0 et 2.0 »</a:t>
            </a:r>
          </a:p>
          <a:p>
            <a:endParaRPr lang="fr-FR" dirty="0"/>
          </a:p>
          <a:p>
            <a:r>
              <a:rPr lang="fr-FR" sz="1800" dirty="0"/>
              <a:t>Frédéric </a:t>
            </a:r>
            <a:r>
              <a:rPr lang="fr-FR" sz="1800" dirty="0" err="1"/>
              <a:t>Schoenaers</a:t>
            </a:r>
            <a:endParaRPr lang="fr-FR" sz="1800" dirty="0"/>
          </a:p>
          <a:p>
            <a:r>
              <a:rPr lang="fr-FR" sz="1800" dirty="0"/>
              <a:t>Université de Liège</a:t>
            </a:r>
          </a:p>
        </p:txBody>
      </p:sp>
    </p:spTree>
    <p:extLst>
      <p:ext uri="{BB962C8B-B14F-4D97-AF65-F5344CB8AC3E}">
        <p14:creationId xmlns:p14="http://schemas.microsoft.com/office/powerpoint/2010/main" val="1562037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7AC79C-89AD-6942-89F6-E18D1CAF5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4. Enjeux (non exhaustif!)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86899B-CD67-F440-910E-A7ED74372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3" y="1469036"/>
            <a:ext cx="11662347" cy="5216577"/>
          </a:xfrm>
        </p:spPr>
        <p:txBody>
          <a:bodyPr/>
          <a:lstStyle/>
          <a:p>
            <a:r>
              <a:rPr lang="fr-FR" dirty="0"/>
              <a:t>Cibles ratées par les réformes:</a:t>
            </a:r>
          </a:p>
          <a:p>
            <a:pPr lvl="1"/>
            <a:r>
              <a:rPr lang="fr-FR" dirty="0"/>
              <a:t>Informatique</a:t>
            </a:r>
          </a:p>
          <a:p>
            <a:pPr lvl="1"/>
            <a:r>
              <a:rPr lang="fr-FR" dirty="0"/>
              <a:t>Bien-être au travail</a:t>
            </a:r>
          </a:p>
          <a:p>
            <a:pPr lvl="1"/>
            <a:endParaRPr lang="fr-FR" dirty="0"/>
          </a:p>
          <a:p>
            <a:r>
              <a:rPr lang="fr-BE" dirty="0"/>
              <a:t>Confusion entre vitesse et précipitation: le spectre d’une justice expéditive</a:t>
            </a:r>
          </a:p>
          <a:p>
            <a:endParaRPr lang="fr-BE" dirty="0"/>
          </a:p>
          <a:p>
            <a:r>
              <a:rPr lang="fr-BE" dirty="0"/>
              <a:t>Confusion entre autonomie et compétition: le spectre des guerres inter-juridictionnelles dans la course aux moyens (contrats de gestion)</a:t>
            </a:r>
          </a:p>
          <a:p>
            <a:pPr marL="0" indent="0">
              <a:buNone/>
            </a:pPr>
            <a:endParaRPr lang="fr-FR" dirty="0"/>
          </a:p>
          <a:p>
            <a:r>
              <a:rPr lang="fr-BE" dirty="0"/>
              <a:t>Confusion entre objectifs de « saine » gestion et contrôle abusif par le politique: le spectre d’une rupture de la séparation des pouvoirs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009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C08B6F-092B-BC45-882D-339CCFCBD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282"/>
            <a:ext cx="10515600" cy="1325563"/>
          </a:xfrm>
        </p:spPr>
        <p:txBody>
          <a:bodyPr/>
          <a:lstStyle/>
          <a:p>
            <a:r>
              <a:rPr lang="fr-FR" dirty="0"/>
              <a:t>Introduction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3D15DD-6382-174C-AC57-D023BC11F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05" y="1450845"/>
            <a:ext cx="11377534" cy="526474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Depuis 2013/14, une profonde réforme de l’ordre judiciaire (à connotation managériale) </a:t>
            </a:r>
            <a:r>
              <a:rPr lang="fr-FR" dirty="0">
                <a:sym typeface="Wingdings" pitchFamily="2" charset="2"/>
              </a:rPr>
              <a:t> Nouveau Management Judiciaire 2.0</a:t>
            </a:r>
            <a:endParaRPr lang="fr-FR" dirty="0"/>
          </a:p>
          <a:p>
            <a:endParaRPr lang="fr-FR" dirty="0"/>
          </a:p>
          <a:p>
            <a:r>
              <a:rPr lang="fr-FR" dirty="0"/>
              <a:t>Un mouvement amorcé depuis l’ère post-affaire Dutroux (sentiers de dépendance) </a:t>
            </a:r>
            <a:r>
              <a:rPr lang="fr-FR" dirty="0">
                <a:sym typeface="Wingdings" pitchFamily="2" charset="2"/>
              </a:rPr>
              <a:t> Nouveau Management Judiciaire 1.0</a:t>
            </a:r>
            <a:endParaRPr lang="fr-FR" dirty="0"/>
          </a:p>
          <a:p>
            <a:endParaRPr lang="fr-FR" dirty="0"/>
          </a:p>
          <a:p>
            <a:r>
              <a:rPr lang="fr-FR" dirty="0"/>
              <a:t>Quels impacts, quels enjeux?</a:t>
            </a:r>
          </a:p>
          <a:p>
            <a:endParaRPr lang="fr-FR" dirty="0"/>
          </a:p>
          <a:p>
            <a:r>
              <a:rPr lang="fr-FR" dirty="0"/>
              <a:t>Données récoltées dans le cadre de deux recherches: JAM (BELSPO) et GRH des magistrats (Mission Droit et Justice – France)</a:t>
            </a:r>
          </a:p>
          <a:p>
            <a:endParaRPr lang="fr-FR" dirty="0"/>
          </a:p>
          <a:p>
            <a:r>
              <a:rPr lang="fr-FR" dirty="0"/>
              <a:t>Plan: bref rétroacte; éléments formels saillants de la réforme de 2013/14; discussion autour des impacts et enjeux</a:t>
            </a:r>
          </a:p>
        </p:txBody>
      </p:sp>
    </p:spTree>
    <p:extLst>
      <p:ext uri="{BB962C8B-B14F-4D97-AF65-F5344CB8AC3E}">
        <p14:creationId xmlns:p14="http://schemas.microsoft.com/office/powerpoint/2010/main" val="908547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AEA4F-3C18-1B47-91E6-D181F90BC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NPM 1.0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C54EA6-54A0-C147-899E-3F51FE9E8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5018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La crise de légitimité post affaire Dutroux comme catalyseur</a:t>
            </a:r>
          </a:p>
          <a:p>
            <a:endParaRPr lang="fr-FR" dirty="0"/>
          </a:p>
          <a:p>
            <a:r>
              <a:rPr lang="fr-FR" dirty="0"/>
              <a:t>La réforme </a:t>
            </a:r>
            <a:r>
              <a:rPr lang="fr-FR" dirty="0" err="1"/>
              <a:t>Octopus</a:t>
            </a:r>
            <a:r>
              <a:rPr lang="fr-FR" dirty="0"/>
              <a:t> comme réponse</a:t>
            </a:r>
          </a:p>
          <a:p>
            <a:pPr lvl="1"/>
            <a:r>
              <a:rPr lang="fr-FR" dirty="0"/>
              <a:t>CSJ (avis « contraignant » dans le cadre des recrutements</a:t>
            </a:r>
          </a:p>
          <a:p>
            <a:pPr lvl="1"/>
            <a:r>
              <a:rPr lang="fr-FR" dirty="0"/>
              <a:t>Mandat, plan de gestion, rapports d’activité</a:t>
            </a:r>
          </a:p>
          <a:p>
            <a:pPr lvl="1"/>
            <a:r>
              <a:rPr lang="fr-FR" dirty="0"/>
              <a:t>Échec de verticalisation et </a:t>
            </a:r>
            <a:r>
              <a:rPr lang="fr-FR" dirty="0" err="1"/>
              <a:t>horizontalisation</a:t>
            </a:r>
            <a:r>
              <a:rPr lang="fr-FR" dirty="0"/>
              <a:t> du Ministère public</a:t>
            </a:r>
          </a:p>
          <a:p>
            <a:pPr lvl="1"/>
            <a:endParaRPr lang="fr-FR" dirty="0"/>
          </a:p>
          <a:p>
            <a:r>
              <a:rPr lang="fr-FR" dirty="0"/>
              <a:t>L’émergence des tableaux de bord et de la statistique judiciaire </a:t>
            </a:r>
          </a:p>
          <a:p>
            <a:endParaRPr lang="fr-FR" dirty="0"/>
          </a:p>
          <a:p>
            <a:r>
              <a:rPr lang="fr-FR" dirty="0"/>
              <a:t>Échec de l’uniformisation des SI et de la mise en place d’un outil de mesure de la charge de travail </a:t>
            </a:r>
          </a:p>
        </p:txBody>
      </p:sp>
    </p:spTree>
    <p:extLst>
      <p:ext uri="{BB962C8B-B14F-4D97-AF65-F5344CB8AC3E}">
        <p14:creationId xmlns:p14="http://schemas.microsoft.com/office/powerpoint/2010/main" val="1375668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9B1169-57F9-F743-82AE-2F52B4E6C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1. NPM 1.0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3D6150-30BB-1943-88F9-25C9B2E9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4978"/>
          </a:xfrm>
        </p:spPr>
        <p:txBody>
          <a:bodyPr>
            <a:normAutofit/>
          </a:bodyPr>
          <a:lstStyle/>
          <a:p>
            <a:r>
              <a:rPr lang="fr-BE" dirty="0"/>
              <a:t>Dispositifs faibles, bricolés localement (peu de procédures ou modes d’emploi « centrales »)</a:t>
            </a:r>
          </a:p>
          <a:p>
            <a:r>
              <a:rPr lang="fr-BE" dirty="0"/>
              <a:t>Centrage sur la « performance » reposant sur l’accélération du temps (tableaux de bord)</a:t>
            </a:r>
          </a:p>
          <a:p>
            <a:r>
              <a:rPr lang="fr-BE" dirty="0"/>
              <a:t>Système de sanctions relativement faible voir inexistant </a:t>
            </a:r>
          </a:p>
          <a:p>
            <a:r>
              <a:rPr lang="fr-BE" dirty="0"/>
              <a:t>Intensité et teneur des actions de modernisation essentiellement contingentes aux caractéristiques de chaque contexte juridictionnel local</a:t>
            </a:r>
          </a:p>
          <a:p>
            <a:r>
              <a:rPr lang="fr-BE" dirty="0"/>
              <a:t>Dimension performative forte (le discours percole dans toutes les strates des organisations) d’autant que la demande augmente ou se complexifie (aspirations internes à gagner en efficacité/efficience)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587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89BF55-69C4-D54B-9A7C-F5F7C20A7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NPM 2.0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6209E8-431B-2440-A963-9BFE29426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777" y="2143593"/>
            <a:ext cx="11512446" cy="4302177"/>
          </a:xfrm>
        </p:spPr>
        <p:txBody>
          <a:bodyPr>
            <a:normAutofit/>
          </a:bodyPr>
          <a:lstStyle/>
          <a:p>
            <a:r>
              <a:rPr lang="fr-BE" dirty="0"/>
              <a:t>Échec de Thémis (années 90)</a:t>
            </a:r>
          </a:p>
          <a:p>
            <a:endParaRPr lang="fr-BE" dirty="0"/>
          </a:p>
          <a:p>
            <a:r>
              <a:rPr lang="fr-BE" dirty="0"/>
              <a:t>Projet « Atomium »</a:t>
            </a:r>
          </a:p>
          <a:p>
            <a:endParaRPr lang="fr-BE" dirty="0"/>
          </a:p>
          <a:p>
            <a:pPr lvl="1"/>
            <a:r>
              <a:rPr lang="fr-BE" dirty="0"/>
              <a:t>Donnée de départ: part de budget public faible, réorganiser paysage et modèle de gestion pour faire mieux avec le budget disponible (voire un peu plus)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Une orientation de sens défendable: la visée « démocratique » d’une maîtrise des coûts et d’une amélioration de la qualité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2729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F7CF5-B134-404F-B4DE-8CAD38DDD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NPM 2.0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88472A-CAAD-804C-94CB-0F8B0388F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Lois « management » de 2013 et 2014</a:t>
            </a:r>
          </a:p>
          <a:p>
            <a:pPr lvl="1"/>
            <a:r>
              <a:rPr lang="fr-BE" dirty="0"/>
              <a:t>Fusion des arrondissements pour des économies d’échelle : création de comités de direction</a:t>
            </a:r>
          </a:p>
          <a:p>
            <a:pPr lvl="1"/>
            <a:r>
              <a:rPr lang="fr-BE" dirty="0"/>
              <a:t>Mobilité pour plus de flexibilité: volontaire ou subie</a:t>
            </a:r>
          </a:p>
          <a:p>
            <a:pPr lvl="1"/>
            <a:r>
              <a:rPr lang="fr-BE" dirty="0"/>
              <a:t>Contrats de gestion pour plus d’autonomie et de contrôle budgétaire: création des « Collèges » et responsabilisation des entités locales sous contrôle d’un commissaire du gouvernement</a:t>
            </a:r>
          </a:p>
          <a:p>
            <a:pPr marL="667512" lvl="2" indent="0">
              <a:buNone/>
            </a:pPr>
            <a:endParaRPr lang="fr-BE" dirty="0"/>
          </a:p>
          <a:p>
            <a:pPr lvl="2">
              <a:buFont typeface="Wingdings"/>
              <a:buChar char="à"/>
            </a:pPr>
            <a:r>
              <a:rPr lang="fr-BE" dirty="0">
                <a:sym typeface="Wingdings" panose="05000000000000000000" pitchFamily="2" charset="2"/>
              </a:rPr>
              <a:t>Une orientation de sens « typée »: rationalisation</a:t>
            </a:r>
          </a:p>
          <a:p>
            <a:pPr marL="667512" lvl="2" indent="0">
              <a:buNone/>
            </a:pPr>
            <a:endParaRPr lang="fr-BE" dirty="0">
              <a:sym typeface="Wingdings" panose="05000000000000000000" pitchFamily="2" charset="2"/>
            </a:endParaRPr>
          </a:p>
          <a:p>
            <a:pPr lvl="2">
              <a:buFont typeface="Wingdings"/>
              <a:buChar char="à"/>
            </a:pPr>
            <a:r>
              <a:rPr lang="fr-BE" dirty="0">
                <a:sym typeface="Wingdings" panose="05000000000000000000" pitchFamily="2" charset="2"/>
              </a:rPr>
              <a:t>Un contexte défavorable: emballement de la crise budgétaire et le </a:t>
            </a:r>
            <a:r>
              <a:rPr lang="fr-BE" dirty="0" err="1">
                <a:sym typeface="Wingdings" panose="05000000000000000000" pitchFamily="2" charset="2"/>
              </a:rPr>
              <a:t>cost</a:t>
            </a:r>
            <a:r>
              <a:rPr lang="fr-BE" dirty="0">
                <a:sym typeface="Wingdings" panose="05000000000000000000" pitchFamily="2" charset="2"/>
              </a:rPr>
              <a:t> </a:t>
            </a:r>
            <a:r>
              <a:rPr lang="fr-BE" dirty="0" err="1">
                <a:sym typeface="Wingdings" panose="05000000000000000000" pitchFamily="2" charset="2"/>
              </a:rPr>
              <a:t>cutting</a:t>
            </a:r>
            <a:r>
              <a:rPr lang="fr-BE" dirty="0">
                <a:sym typeface="Wingdings" panose="05000000000000000000" pitchFamily="2" charset="2"/>
              </a:rPr>
              <a:t> qui en résulte</a:t>
            </a:r>
            <a:endParaRPr lang="fr-BE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5865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E8A83B-765D-C44B-AACE-96E041AD7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NPM 2.0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5ABE33-CAF2-984E-83D2-550805C81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1499016"/>
            <a:ext cx="11572407" cy="5246557"/>
          </a:xfrm>
        </p:spPr>
        <p:txBody>
          <a:bodyPr>
            <a:normAutofit lnSpcReduction="10000"/>
          </a:bodyPr>
          <a:lstStyle/>
          <a:p>
            <a:r>
              <a:rPr lang="fr-BE" dirty="0"/>
              <a:t>Une fusion peu « guidée » (émiettement de l’action sur le territoire)</a:t>
            </a:r>
          </a:p>
          <a:p>
            <a:endParaRPr lang="fr-BE" dirty="0"/>
          </a:p>
          <a:p>
            <a:r>
              <a:rPr lang="fr-BE" dirty="0"/>
              <a:t>Une mobilité (subie) qui peut introduire de l’arbitraire</a:t>
            </a:r>
          </a:p>
          <a:p>
            <a:endParaRPr lang="fr-BE" dirty="0"/>
          </a:p>
          <a:p>
            <a:r>
              <a:rPr lang="fr-BE" dirty="0"/>
              <a:t>De fortes incertitudes sur la gestion autonome (blocage)</a:t>
            </a:r>
          </a:p>
          <a:p>
            <a:endParaRPr lang="fr-BE" dirty="0"/>
          </a:p>
          <a:p>
            <a:r>
              <a:rPr lang="fr-BE" dirty="0"/>
              <a:t>« Le tout » à la maîtrise ou à la diminution des coûts</a:t>
            </a:r>
          </a:p>
          <a:p>
            <a:endParaRPr lang="fr-BE" dirty="0"/>
          </a:p>
          <a:p>
            <a:r>
              <a:rPr lang="fr-BE" dirty="0"/>
              <a:t>En complément, dispositions légales pour la diminution des délais (compléments législatifs sur les procédures, renforcement du rôle du parquet)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1822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81FA8A-0640-1E48-8D6D-AFFA8115F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9019"/>
          </a:xfrm>
        </p:spPr>
        <p:txBody>
          <a:bodyPr/>
          <a:lstStyle/>
          <a:p>
            <a:r>
              <a:rPr lang="fr-FR" dirty="0"/>
              <a:t>3. Impacts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41E2B9-AB7A-CF40-9446-C477002C3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784" y="1409076"/>
            <a:ext cx="11512446" cy="5336498"/>
          </a:xfrm>
        </p:spPr>
        <p:txBody>
          <a:bodyPr/>
          <a:lstStyle/>
          <a:p>
            <a:r>
              <a:rPr lang="fr-FR" dirty="0"/>
              <a:t>Collège du Siège</a:t>
            </a:r>
          </a:p>
          <a:p>
            <a:pPr lvl="1"/>
            <a:r>
              <a:rPr lang="fr-FR" dirty="0"/>
              <a:t>Représentativité imparfaite</a:t>
            </a:r>
          </a:p>
          <a:p>
            <a:pPr lvl="1"/>
            <a:r>
              <a:rPr lang="fr-FR" dirty="0"/>
              <a:t>Posture autocratique</a:t>
            </a:r>
          </a:p>
          <a:p>
            <a:pPr lvl="1"/>
            <a:r>
              <a:rPr lang="fr-FR" dirty="0"/>
              <a:t>Inertie à la faveur de la capacité de résistance des entités locales</a:t>
            </a:r>
          </a:p>
          <a:p>
            <a:pPr lvl="1"/>
            <a:r>
              <a:rPr lang="fr-FR" dirty="0"/>
              <a:t>Dérive technocratique (idem Ministère public)</a:t>
            </a:r>
          </a:p>
          <a:p>
            <a:pPr lvl="1"/>
            <a:endParaRPr lang="fr-FR" dirty="0"/>
          </a:p>
          <a:p>
            <a:r>
              <a:rPr lang="fr-FR" dirty="0"/>
              <a:t>Chefs de juridiction</a:t>
            </a:r>
          </a:p>
          <a:p>
            <a:pPr lvl="1"/>
            <a:r>
              <a:rPr lang="fr-FR" dirty="0"/>
              <a:t>Des profils différenciés: +/- impliquant, +/- loyaux à la logique managériale</a:t>
            </a:r>
          </a:p>
          <a:p>
            <a:pPr lvl="1"/>
            <a:r>
              <a:rPr lang="fr-FR" dirty="0"/>
              <a:t>Indigence en sciences de gestion (administrative)</a:t>
            </a:r>
          </a:p>
          <a:p>
            <a:pPr lvl="1"/>
            <a:r>
              <a:rPr lang="fr-FR" dirty="0"/>
              <a:t>En résistance face aux tentatives d’empiètement de leur autonomie (promise) </a:t>
            </a:r>
          </a:p>
          <a:p>
            <a:pPr lvl="1"/>
            <a:r>
              <a:rPr lang="fr-FR" dirty="0"/>
              <a:t>Dimension stratégique augmente mais désenchantement </a:t>
            </a:r>
          </a:p>
        </p:txBody>
      </p:sp>
    </p:spTree>
    <p:extLst>
      <p:ext uri="{BB962C8B-B14F-4D97-AF65-F5344CB8AC3E}">
        <p14:creationId xmlns:p14="http://schemas.microsoft.com/office/powerpoint/2010/main" val="2061196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3A4F79-CC91-5C4D-9F15-0C09F3296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Impacts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5C3CCA-CB5D-B141-9897-2F3AB30B3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Magistrats</a:t>
            </a:r>
          </a:p>
          <a:p>
            <a:endParaRPr lang="fr-FR" dirty="0"/>
          </a:p>
          <a:p>
            <a:pPr lvl="1"/>
            <a:r>
              <a:rPr lang="fr-FR" dirty="0"/>
              <a:t>Coût de participation aux nouvelles infrastructures managériales (cachées)  est démesuré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Sentiment de ne plus avoir de marge pour augmenter l’efficience (diminution linéaire des budgets vs. complexité accrue du droit et des procédures)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Une envie de changement avec pour centre de gravité la qualité du travail</a:t>
            </a:r>
          </a:p>
        </p:txBody>
      </p:sp>
    </p:spTree>
    <p:extLst>
      <p:ext uri="{BB962C8B-B14F-4D97-AF65-F5344CB8AC3E}">
        <p14:creationId xmlns:p14="http://schemas.microsoft.com/office/powerpoint/2010/main" val="32652288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333</Words>
  <Application>Microsoft Macintosh PowerPoint</Application>
  <PresentationFormat>Grand écran</PresentationFormat>
  <Paragraphs>91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Thème Office</vt:lpstr>
      <vt:lpstr>  Rendez-vous international de la recherche sur les réformes du droit et de la justice  « Réformer la justice : des théories de l’action publique aux pratiques des acteurs »  Montréal – 19 et 20 septembre 2019 </vt:lpstr>
      <vt:lpstr>Introduction </vt:lpstr>
      <vt:lpstr>1. NPM 1.0  </vt:lpstr>
      <vt:lpstr>1. NPM 1.0 </vt:lpstr>
      <vt:lpstr>2. NPM 2.0</vt:lpstr>
      <vt:lpstr>2. NPM 2.0</vt:lpstr>
      <vt:lpstr>2. NPM 2.0</vt:lpstr>
      <vt:lpstr>3. Impacts</vt:lpstr>
      <vt:lpstr>3. Impacts </vt:lpstr>
      <vt:lpstr>4. Enjeux (non exhaustif!)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8</cp:revision>
  <dcterms:created xsi:type="dcterms:W3CDTF">2019-09-18T11:03:24Z</dcterms:created>
  <dcterms:modified xsi:type="dcterms:W3CDTF">2019-09-19T01:36:40Z</dcterms:modified>
</cp:coreProperties>
</file>