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320" r:id="rId2"/>
    <p:sldId id="379" r:id="rId3"/>
    <p:sldId id="340" r:id="rId4"/>
    <p:sldId id="258" r:id="rId5"/>
    <p:sldId id="374" r:id="rId6"/>
    <p:sldId id="378" r:id="rId7"/>
    <p:sldId id="383" r:id="rId8"/>
    <p:sldId id="346" r:id="rId9"/>
    <p:sldId id="388" r:id="rId10"/>
    <p:sldId id="380" r:id="rId11"/>
    <p:sldId id="386" r:id="rId12"/>
    <p:sldId id="381" r:id="rId13"/>
    <p:sldId id="387" r:id="rId14"/>
    <p:sldId id="382" r:id="rId15"/>
    <p:sldId id="384" r:id="rId16"/>
    <p:sldId id="332" r:id="rId17"/>
    <p:sldId id="318" r:id="rId18"/>
    <p:sldId id="323" r:id="rId19"/>
    <p:sldId id="324" r:id="rId20"/>
    <p:sldId id="313" r:id="rId21"/>
    <p:sldId id="314" r:id="rId22"/>
    <p:sldId id="329" r:id="rId23"/>
    <p:sldId id="375" r:id="rId2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uriano Pepe" initials="LP" lastIdx="9" clrIdx="0">
    <p:extLst>
      <p:ext uri="{19B8F6BF-5375-455C-9EA6-DF929625EA0E}">
        <p15:presenceInfo xmlns:p15="http://schemas.microsoft.com/office/powerpoint/2012/main" userId="3f71e76d906a906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4D5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71" autoAdjust="0"/>
    <p:restoredTop sz="94660"/>
  </p:normalViewPr>
  <p:slideViewPr>
    <p:cSldViewPr snapToGrid="0">
      <p:cViewPr varScale="1">
        <p:scale>
          <a:sx n="78" d="100"/>
          <a:sy n="78" d="100"/>
        </p:scale>
        <p:origin x="854" y="7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95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3E8BAF2-E9D6-4DDF-998E-ABBC0C462490}" type="doc">
      <dgm:prSet loTypeId="urn:microsoft.com/office/officeart/2005/8/layout/equation1" loCatId="relationship" qsTypeId="urn:microsoft.com/office/officeart/2005/8/quickstyle/simple1" qsCatId="simple" csTypeId="urn:microsoft.com/office/officeart/2005/8/colors/accent3_1" csCatId="accent3" phldr="1"/>
      <dgm:spPr/>
    </dgm:pt>
    <dgm:pt modelId="{6EF92980-A22D-4310-9F10-707FC1A00D13}">
      <dgm:prSet phldrT="[Texte]" custT="1"/>
      <dgm:spPr/>
      <dgm:t>
        <a:bodyPr/>
        <a:lstStyle/>
        <a:p>
          <a:r>
            <a:rPr lang="fr-BE" sz="1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Legislative</a:t>
          </a:r>
          <a:r>
            <a:rPr lang="fr-BE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documents </a:t>
          </a:r>
          <a:endParaRPr lang="fr-BE" sz="1600" b="1" dirty="0"/>
        </a:p>
      </dgm:t>
    </dgm:pt>
    <dgm:pt modelId="{2B83F565-D0C3-4A3C-906C-6FE71943695A}" type="parTrans" cxnId="{BC2FD344-F004-4708-9135-1726F5CBD868}">
      <dgm:prSet/>
      <dgm:spPr/>
      <dgm:t>
        <a:bodyPr/>
        <a:lstStyle/>
        <a:p>
          <a:endParaRPr lang="fr-BE"/>
        </a:p>
      </dgm:t>
    </dgm:pt>
    <dgm:pt modelId="{A2A692E5-4E75-47F8-972B-9CBF0AF9473B}" type="sibTrans" cxnId="{BC2FD344-F004-4708-9135-1726F5CBD868}">
      <dgm:prSet/>
      <dgm:spPr/>
      <dgm:t>
        <a:bodyPr/>
        <a:lstStyle/>
        <a:p>
          <a:endParaRPr lang="fr-BE"/>
        </a:p>
      </dgm:t>
    </dgm:pt>
    <dgm:pt modelId="{F1759D7A-82D9-41B4-994C-D15C9BABAAFE}">
      <dgm:prSet phldrT="[Texte]" custT="1"/>
      <dgm:spPr/>
      <dgm:t>
        <a:bodyPr/>
        <a:lstStyle/>
        <a:p>
          <a:r>
            <a:rPr lang="fr-BE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Interviews/ oral </a:t>
          </a:r>
          <a:r>
            <a:rPr lang="fr-BE" sz="1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survey</a:t>
          </a:r>
          <a:endParaRPr lang="fr-BE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B7B0BF6-F475-4008-93FB-BEDD2072D059}" type="parTrans" cxnId="{3024A6DB-66D6-448E-BB59-805543748D8A}">
      <dgm:prSet/>
      <dgm:spPr/>
      <dgm:t>
        <a:bodyPr/>
        <a:lstStyle/>
        <a:p>
          <a:endParaRPr lang="fr-BE"/>
        </a:p>
      </dgm:t>
    </dgm:pt>
    <dgm:pt modelId="{8E601E7B-5101-41AC-9235-2D51D61F95DD}" type="sibTrans" cxnId="{3024A6DB-66D6-448E-BB59-805543748D8A}">
      <dgm:prSet/>
      <dgm:spPr/>
      <dgm:t>
        <a:bodyPr/>
        <a:lstStyle/>
        <a:p>
          <a:endParaRPr lang="fr-BE"/>
        </a:p>
      </dgm:t>
    </dgm:pt>
    <dgm:pt modelId="{272ED800-36C5-4276-A460-589E90BFBC1D}">
      <dgm:prSet phldrT="[Texte]" custT="1"/>
      <dgm:spPr/>
      <dgm:t>
        <a:bodyPr/>
        <a:lstStyle/>
        <a:p>
          <a:r>
            <a:rPr lang="fr-BE" sz="1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Previously</a:t>
          </a:r>
          <a:r>
            <a:rPr lang="fr-BE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BE" sz="1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studies</a:t>
          </a:r>
          <a:endParaRPr lang="fr-BE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A1A4E52-4EB8-47FA-BD51-186059185E2D}" type="parTrans" cxnId="{E6D3A54C-D827-493A-A5EF-EBFD19BF11A7}">
      <dgm:prSet/>
      <dgm:spPr/>
      <dgm:t>
        <a:bodyPr/>
        <a:lstStyle/>
        <a:p>
          <a:endParaRPr lang="fr-BE"/>
        </a:p>
      </dgm:t>
    </dgm:pt>
    <dgm:pt modelId="{85420CB8-F0CF-49E6-89BF-29E5AAA77622}" type="sibTrans" cxnId="{E6D3A54C-D827-493A-A5EF-EBFD19BF11A7}">
      <dgm:prSet/>
      <dgm:spPr/>
      <dgm:t>
        <a:bodyPr/>
        <a:lstStyle/>
        <a:p>
          <a:endParaRPr lang="fr-BE"/>
        </a:p>
      </dgm:t>
    </dgm:pt>
    <dgm:pt modelId="{EC5151FC-207A-4F9B-8F5D-70D853D97EA4}">
      <dgm:prSet phldrT="[Texte]" phldr="1"/>
      <dgm:spPr/>
      <dgm:t>
        <a:bodyPr/>
        <a:lstStyle/>
        <a:p>
          <a:endParaRPr lang="fr-BE"/>
        </a:p>
      </dgm:t>
    </dgm:pt>
    <dgm:pt modelId="{440C4A93-D2A0-41AE-BA18-14A51341FB7D}" type="sibTrans" cxnId="{99BC504A-CBE9-42E3-833E-B744E35CC0C3}">
      <dgm:prSet/>
      <dgm:spPr/>
      <dgm:t>
        <a:bodyPr/>
        <a:lstStyle/>
        <a:p>
          <a:endParaRPr lang="fr-BE"/>
        </a:p>
      </dgm:t>
    </dgm:pt>
    <dgm:pt modelId="{84029827-5B5E-4DFF-8E00-CEFFF21CB296}" type="parTrans" cxnId="{99BC504A-CBE9-42E3-833E-B744E35CC0C3}">
      <dgm:prSet/>
      <dgm:spPr/>
      <dgm:t>
        <a:bodyPr/>
        <a:lstStyle/>
        <a:p>
          <a:endParaRPr lang="fr-BE"/>
        </a:p>
      </dgm:t>
    </dgm:pt>
    <dgm:pt modelId="{6712B6A7-A6DA-439E-A52D-77057D1606EE}" type="pres">
      <dgm:prSet presAssocID="{63E8BAF2-E9D6-4DDF-998E-ABBC0C462490}" presName="linearFlow" presStyleCnt="0">
        <dgm:presLayoutVars>
          <dgm:dir/>
          <dgm:resizeHandles val="exact"/>
        </dgm:presLayoutVars>
      </dgm:prSet>
      <dgm:spPr/>
    </dgm:pt>
    <dgm:pt modelId="{E4F73EC4-53E9-4D54-BD21-DEBDAC510D7F}" type="pres">
      <dgm:prSet presAssocID="{6EF92980-A22D-4310-9F10-707FC1A00D13}" presName="node" presStyleLbl="node1" presStyleIdx="0" presStyleCnt="4" custScaleX="121000" custScaleY="121000">
        <dgm:presLayoutVars>
          <dgm:bulletEnabled val="1"/>
        </dgm:presLayoutVars>
      </dgm:prSet>
      <dgm:spPr>
        <a:prstGeom prst="rect">
          <a:avLst/>
        </a:prstGeom>
      </dgm:spPr>
    </dgm:pt>
    <dgm:pt modelId="{478C1C67-8DC3-4D64-AFB7-17B6E0519D27}" type="pres">
      <dgm:prSet presAssocID="{A2A692E5-4E75-47F8-972B-9CBF0AF9473B}" presName="spacerL" presStyleCnt="0"/>
      <dgm:spPr/>
    </dgm:pt>
    <dgm:pt modelId="{12318C42-886F-4EA7-A45B-72C54B0B337A}" type="pres">
      <dgm:prSet presAssocID="{A2A692E5-4E75-47F8-972B-9CBF0AF9473B}" presName="sibTrans" presStyleLbl="sibTrans2D1" presStyleIdx="0" presStyleCnt="3"/>
      <dgm:spPr/>
    </dgm:pt>
    <dgm:pt modelId="{576819E1-FAAD-4F14-BD11-24D96F15146F}" type="pres">
      <dgm:prSet presAssocID="{A2A692E5-4E75-47F8-972B-9CBF0AF9473B}" presName="spacerR" presStyleCnt="0"/>
      <dgm:spPr/>
    </dgm:pt>
    <dgm:pt modelId="{62FA7E5E-77AC-4D4A-86DE-6A98C0EC491A}" type="pres">
      <dgm:prSet presAssocID="{272ED800-36C5-4276-A460-589E90BFBC1D}" presName="node" presStyleLbl="node1" presStyleIdx="1" presStyleCnt="4" custScaleX="121000" custScaleY="121000">
        <dgm:presLayoutVars>
          <dgm:bulletEnabled val="1"/>
        </dgm:presLayoutVars>
      </dgm:prSet>
      <dgm:spPr>
        <a:prstGeom prst="rect">
          <a:avLst/>
        </a:prstGeom>
      </dgm:spPr>
    </dgm:pt>
    <dgm:pt modelId="{2BA18047-0BA1-4B7F-A565-C4CBDD6FE6D6}" type="pres">
      <dgm:prSet presAssocID="{85420CB8-F0CF-49E6-89BF-29E5AAA77622}" presName="spacerL" presStyleCnt="0"/>
      <dgm:spPr/>
    </dgm:pt>
    <dgm:pt modelId="{51EAACCA-0550-498A-8DAA-111EE0293234}" type="pres">
      <dgm:prSet presAssocID="{85420CB8-F0CF-49E6-89BF-29E5AAA77622}" presName="sibTrans" presStyleLbl="sibTrans2D1" presStyleIdx="1" presStyleCnt="3"/>
      <dgm:spPr/>
    </dgm:pt>
    <dgm:pt modelId="{AD7D823C-4844-4CAD-BDFD-4CB82CCC1AF9}" type="pres">
      <dgm:prSet presAssocID="{85420CB8-F0CF-49E6-89BF-29E5AAA77622}" presName="spacerR" presStyleCnt="0"/>
      <dgm:spPr/>
    </dgm:pt>
    <dgm:pt modelId="{9F1DDC80-7243-4F92-8775-69F3B2785AA3}" type="pres">
      <dgm:prSet presAssocID="{F1759D7A-82D9-41B4-994C-D15C9BABAAFE}" presName="node" presStyleLbl="node1" presStyleIdx="2" presStyleCnt="4" custScaleX="121000" custScaleY="121000">
        <dgm:presLayoutVars>
          <dgm:bulletEnabled val="1"/>
        </dgm:presLayoutVars>
      </dgm:prSet>
      <dgm:spPr>
        <a:prstGeom prst="rect">
          <a:avLst/>
        </a:prstGeom>
      </dgm:spPr>
    </dgm:pt>
    <dgm:pt modelId="{26A1C482-0D31-4E99-B929-A5B0B4197ECC}" type="pres">
      <dgm:prSet presAssocID="{8E601E7B-5101-41AC-9235-2D51D61F95DD}" presName="spacerL" presStyleCnt="0"/>
      <dgm:spPr/>
    </dgm:pt>
    <dgm:pt modelId="{29448E5E-9342-4685-88CE-DCFCB2A382F8}" type="pres">
      <dgm:prSet presAssocID="{8E601E7B-5101-41AC-9235-2D51D61F95DD}" presName="sibTrans" presStyleLbl="sibTrans2D1" presStyleIdx="2" presStyleCnt="3"/>
      <dgm:spPr/>
    </dgm:pt>
    <dgm:pt modelId="{2938235F-E1A1-4688-ABCF-6A5F3AAA4F25}" type="pres">
      <dgm:prSet presAssocID="{8E601E7B-5101-41AC-9235-2D51D61F95DD}" presName="spacerR" presStyleCnt="0"/>
      <dgm:spPr/>
    </dgm:pt>
    <dgm:pt modelId="{50C8BD71-3643-42BB-A2FB-28D60C73E95B}" type="pres">
      <dgm:prSet presAssocID="{EC5151FC-207A-4F9B-8F5D-70D853D97EA4}" presName="node" presStyleLbl="node1" presStyleIdx="3" presStyleCnt="4">
        <dgm:presLayoutVars>
          <dgm:bulletEnabled val="1"/>
        </dgm:presLayoutVars>
      </dgm:prSet>
      <dgm:spPr/>
    </dgm:pt>
  </dgm:ptLst>
  <dgm:cxnLst>
    <dgm:cxn modelId="{E87FA60B-A4C6-497A-B826-6968DC74D1AE}" type="presOf" srcId="{EC5151FC-207A-4F9B-8F5D-70D853D97EA4}" destId="{50C8BD71-3643-42BB-A2FB-28D60C73E95B}" srcOrd="0" destOrd="0" presId="urn:microsoft.com/office/officeart/2005/8/layout/equation1"/>
    <dgm:cxn modelId="{4DD29C2C-C7A5-4C85-95E6-B35DA3700BEC}" type="presOf" srcId="{272ED800-36C5-4276-A460-589E90BFBC1D}" destId="{62FA7E5E-77AC-4D4A-86DE-6A98C0EC491A}" srcOrd="0" destOrd="0" presId="urn:microsoft.com/office/officeart/2005/8/layout/equation1"/>
    <dgm:cxn modelId="{8B312133-1120-437F-9EEE-62C13D9FDC3A}" type="presOf" srcId="{6EF92980-A22D-4310-9F10-707FC1A00D13}" destId="{E4F73EC4-53E9-4D54-BD21-DEBDAC510D7F}" srcOrd="0" destOrd="0" presId="urn:microsoft.com/office/officeart/2005/8/layout/equation1"/>
    <dgm:cxn modelId="{BC2FD344-F004-4708-9135-1726F5CBD868}" srcId="{63E8BAF2-E9D6-4DDF-998E-ABBC0C462490}" destId="{6EF92980-A22D-4310-9F10-707FC1A00D13}" srcOrd="0" destOrd="0" parTransId="{2B83F565-D0C3-4A3C-906C-6FE71943695A}" sibTransId="{A2A692E5-4E75-47F8-972B-9CBF0AF9473B}"/>
    <dgm:cxn modelId="{99BC504A-CBE9-42E3-833E-B744E35CC0C3}" srcId="{63E8BAF2-E9D6-4DDF-998E-ABBC0C462490}" destId="{EC5151FC-207A-4F9B-8F5D-70D853D97EA4}" srcOrd="3" destOrd="0" parTransId="{84029827-5B5E-4DFF-8E00-CEFFF21CB296}" sibTransId="{440C4A93-D2A0-41AE-BA18-14A51341FB7D}"/>
    <dgm:cxn modelId="{E6D3A54C-D827-493A-A5EF-EBFD19BF11A7}" srcId="{63E8BAF2-E9D6-4DDF-998E-ABBC0C462490}" destId="{272ED800-36C5-4276-A460-589E90BFBC1D}" srcOrd="1" destOrd="0" parTransId="{CA1A4E52-4EB8-47FA-BD51-186059185E2D}" sibTransId="{85420CB8-F0CF-49E6-89BF-29E5AAA77622}"/>
    <dgm:cxn modelId="{31EDB956-1399-4495-8468-5186C58A3F0A}" type="presOf" srcId="{8E601E7B-5101-41AC-9235-2D51D61F95DD}" destId="{29448E5E-9342-4685-88CE-DCFCB2A382F8}" srcOrd="0" destOrd="0" presId="urn:microsoft.com/office/officeart/2005/8/layout/equation1"/>
    <dgm:cxn modelId="{FDD95C81-6998-43FB-8031-FCF34865BEA7}" type="presOf" srcId="{63E8BAF2-E9D6-4DDF-998E-ABBC0C462490}" destId="{6712B6A7-A6DA-439E-A52D-77057D1606EE}" srcOrd="0" destOrd="0" presId="urn:microsoft.com/office/officeart/2005/8/layout/equation1"/>
    <dgm:cxn modelId="{CAF945A0-61F0-4F4B-A500-924E168440D2}" type="presOf" srcId="{85420CB8-F0CF-49E6-89BF-29E5AAA77622}" destId="{51EAACCA-0550-498A-8DAA-111EE0293234}" srcOrd="0" destOrd="0" presId="urn:microsoft.com/office/officeart/2005/8/layout/equation1"/>
    <dgm:cxn modelId="{A60BCFAA-4806-4907-970B-9AAE0FE17B1A}" type="presOf" srcId="{F1759D7A-82D9-41B4-994C-D15C9BABAAFE}" destId="{9F1DDC80-7243-4F92-8775-69F3B2785AA3}" srcOrd="0" destOrd="0" presId="urn:microsoft.com/office/officeart/2005/8/layout/equation1"/>
    <dgm:cxn modelId="{3024A6DB-66D6-448E-BB59-805543748D8A}" srcId="{63E8BAF2-E9D6-4DDF-998E-ABBC0C462490}" destId="{F1759D7A-82D9-41B4-994C-D15C9BABAAFE}" srcOrd="2" destOrd="0" parTransId="{2B7B0BF6-F475-4008-93FB-BEDD2072D059}" sibTransId="{8E601E7B-5101-41AC-9235-2D51D61F95DD}"/>
    <dgm:cxn modelId="{056175F2-E8D5-40C8-B527-FBC961EE361C}" type="presOf" srcId="{A2A692E5-4E75-47F8-972B-9CBF0AF9473B}" destId="{12318C42-886F-4EA7-A45B-72C54B0B337A}" srcOrd="0" destOrd="0" presId="urn:microsoft.com/office/officeart/2005/8/layout/equation1"/>
    <dgm:cxn modelId="{B7205FC8-6D8E-4C67-88D0-DFA4B5DE1DFB}" type="presParOf" srcId="{6712B6A7-A6DA-439E-A52D-77057D1606EE}" destId="{E4F73EC4-53E9-4D54-BD21-DEBDAC510D7F}" srcOrd="0" destOrd="0" presId="urn:microsoft.com/office/officeart/2005/8/layout/equation1"/>
    <dgm:cxn modelId="{0BC48F14-1E41-47B9-B6F9-3777A93CBB39}" type="presParOf" srcId="{6712B6A7-A6DA-439E-A52D-77057D1606EE}" destId="{478C1C67-8DC3-4D64-AFB7-17B6E0519D27}" srcOrd="1" destOrd="0" presId="urn:microsoft.com/office/officeart/2005/8/layout/equation1"/>
    <dgm:cxn modelId="{4B0297C6-2732-4860-85E3-95237AC21E50}" type="presParOf" srcId="{6712B6A7-A6DA-439E-A52D-77057D1606EE}" destId="{12318C42-886F-4EA7-A45B-72C54B0B337A}" srcOrd="2" destOrd="0" presId="urn:microsoft.com/office/officeart/2005/8/layout/equation1"/>
    <dgm:cxn modelId="{1AFE0E29-016A-467D-AB64-D2E232BCBA91}" type="presParOf" srcId="{6712B6A7-A6DA-439E-A52D-77057D1606EE}" destId="{576819E1-FAAD-4F14-BD11-24D96F15146F}" srcOrd="3" destOrd="0" presId="urn:microsoft.com/office/officeart/2005/8/layout/equation1"/>
    <dgm:cxn modelId="{0AACB4CE-F6AB-4A22-A5C1-E771019C9652}" type="presParOf" srcId="{6712B6A7-A6DA-439E-A52D-77057D1606EE}" destId="{62FA7E5E-77AC-4D4A-86DE-6A98C0EC491A}" srcOrd="4" destOrd="0" presId="urn:microsoft.com/office/officeart/2005/8/layout/equation1"/>
    <dgm:cxn modelId="{0F9CC8D7-51A0-4D1E-AAEE-D88D86D4D7AB}" type="presParOf" srcId="{6712B6A7-A6DA-439E-A52D-77057D1606EE}" destId="{2BA18047-0BA1-4B7F-A565-C4CBDD6FE6D6}" srcOrd="5" destOrd="0" presId="urn:microsoft.com/office/officeart/2005/8/layout/equation1"/>
    <dgm:cxn modelId="{E2294C3F-50B2-487A-B8AE-B3DB52C2EBCB}" type="presParOf" srcId="{6712B6A7-A6DA-439E-A52D-77057D1606EE}" destId="{51EAACCA-0550-498A-8DAA-111EE0293234}" srcOrd="6" destOrd="0" presId="urn:microsoft.com/office/officeart/2005/8/layout/equation1"/>
    <dgm:cxn modelId="{F5FD82D4-6159-45FF-93C5-2ADA872917F3}" type="presParOf" srcId="{6712B6A7-A6DA-439E-A52D-77057D1606EE}" destId="{AD7D823C-4844-4CAD-BDFD-4CB82CCC1AF9}" srcOrd="7" destOrd="0" presId="urn:microsoft.com/office/officeart/2005/8/layout/equation1"/>
    <dgm:cxn modelId="{551D8F12-DA07-4DAE-996D-66D2E834F8D2}" type="presParOf" srcId="{6712B6A7-A6DA-439E-A52D-77057D1606EE}" destId="{9F1DDC80-7243-4F92-8775-69F3B2785AA3}" srcOrd="8" destOrd="0" presId="urn:microsoft.com/office/officeart/2005/8/layout/equation1"/>
    <dgm:cxn modelId="{3B33981F-437D-4C58-BAAF-5FEA02743D81}" type="presParOf" srcId="{6712B6A7-A6DA-439E-A52D-77057D1606EE}" destId="{26A1C482-0D31-4E99-B929-A5B0B4197ECC}" srcOrd="9" destOrd="0" presId="urn:microsoft.com/office/officeart/2005/8/layout/equation1"/>
    <dgm:cxn modelId="{34ABC1C9-22F7-498E-9E73-E3BC50C0723E}" type="presParOf" srcId="{6712B6A7-A6DA-439E-A52D-77057D1606EE}" destId="{29448E5E-9342-4685-88CE-DCFCB2A382F8}" srcOrd="10" destOrd="0" presId="urn:microsoft.com/office/officeart/2005/8/layout/equation1"/>
    <dgm:cxn modelId="{96192D3C-8E4D-429F-9E1E-F25AC66045D0}" type="presParOf" srcId="{6712B6A7-A6DA-439E-A52D-77057D1606EE}" destId="{2938235F-E1A1-4688-ABCF-6A5F3AAA4F25}" srcOrd="11" destOrd="0" presId="urn:microsoft.com/office/officeart/2005/8/layout/equation1"/>
    <dgm:cxn modelId="{11D09BC3-EA22-49AA-8DF2-145CEE9BCC97}" type="presParOf" srcId="{6712B6A7-A6DA-439E-A52D-77057D1606EE}" destId="{50C8BD71-3643-42BB-A2FB-28D60C73E95B}" srcOrd="12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EF80CF1-6300-4531-B51E-3992B0C825CA}" type="doc">
      <dgm:prSet loTypeId="urn:microsoft.com/office/officeart/2005/8/layout/list1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fr-BE"/>
        </a:p>
      </dgm:t>
    </dgm:pt>
    <dgm:pt modelId="{4935BD94-B320-4C9E-8298-A81827B89667}">
      <dgm:prSet phldrT="[Texte]"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Heritage and landscape : a mosaic of protection tools</a:t>
          </a:r>
          <a:endParaRPr lang="fr-BE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76191F3-EA1F-4FC8-8ECD-1C9F74148E35}" type="parTrans" cxnId="{365DC28A-032E-48DB-AB22-2A9F2B319044}">
      <dgm:prSet/>
      <dgm:spPr/>
      <dgm:t>
        <a:bodyPr/>
        <a:lstStyle/>
        <a:p>
          <a:endParaRPr lang="fr-BE"/>
        </a:p>
      </dgm:t>
    </dgm:pt>
    <dgm:pt modelId="{BC9A6149-8707-49E5-84E5-3B38DDD95C76}" type="sibTrans" cxnId="{365DC28A-032E-48DB-AB22-2A9F2B319044}">
      <dgm:prSet/>
      <dgm:spPr/>
      <dgm:t>
        <a:bodyPr/>
        <a:lstStyle/>
        <a:p>
          <a:endParaRPr lang="fr-BE"/>
        </a:p>
      </dgm:t>
    </dgm:pt>
    <dgm:pt modelId="{D592C88A-6D9F-4480-BB7A-9E3FEB70086B}">
      <dgm:prSet phldrT="[Texte]"/>
      <dgm:spPr/>
      <dgm:t>
        <a:bodyPr/>
        <a:lstStyle/>
        <a:p>
          <a:r>
            <a:rPr lang="fr-BE" dirty="0">
              <a:latin typeface="Times New Roman" panose="02020603050405020304" pitchFamily="18" charset="0"/>
              <a:cs typeface="Times New Roman" panose="02020603050405020304" pitchFamily="18" charset="0"/>
            </a:rPr>
            <a:t>The cases of ‘Boucle de l’Ourthe’ and ‘Valle d’</a:t>
          </a:r>
          <a:r>
            <a:rPr lang="fr-BE" dirty="0" err="1">
              <a:latin typeface="Times New Roman" panose="02020603050405020304" pitchFamily="18" charset="0"/>
              <a:cs typeface="Times New Roman" panose="02020603050405020304" pitchFamily="18" charset="0"/>
            </a:rPr>
            <a:t>Itria</a:t>
          </a:r>
          <a:r>
            <a:rPr lang="fr-BE" dirty="0">
              <a:latin typeface="Times New Roman" panose="02020603050405020304" pitchFamily="18" charset="0"/>
              <a:cs typeface="Times New Roman" panose="02020603050405020304" pitchFamily="18" charset="0"/>
            </a:rPr>
            <a:t>’  </a:t>
          </a:r>
        </a:p>
      </dgm:t>
    </dgm:pt>
    <dgm:pt modelId="{37C6446B-7398-4576-830C-E438D3299D3D}" type="parTrans" cxnId="{D9DE3DDA-3F55-488F-B849-30536AC6B0EB}">
      <dgm:prSet/>
      <dgm:spPr/>
      <dgm:t>
        <a:bodyPr/>
        <a:lstStyle/>
        <a:p>
          <a:endParaRPr lang="fr-BE"/>
        </a:p>
      </dgm:t>
    </dgm:pt>
    <dgm:pt modelId="{9440CAE0-E435-4547-A177-03C4D6024BC9}" type="sibTrans" cxnId="{D9DE3DDA-3F55-488F-B849-30536AC6B0EB}">
      <dgm:prSet/>
      <dgm:spPr/>
      <dgm:t>
        <a:bodyPr/>
        <a:lstStyle/>
        <a:p>
          <a:endParaRPr lang="fr-BE"/>
        </a:p>
      </dgm:t>
    </dgm:pt>
    <dgm:pt modelId="{377097AF-5A9C-4A8A-9D6D-2FDD9AF6B180}">
      <dgm:prSet phldrT="[Texte]"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In conclusion, what are rights and responsibilities ?</a:t>
          </a:r>
          <a:endParaRPr lang="fr-BE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8500699-D0F1-410F-AE58-17F7E57697C7}" type="parTrans" cxnId="{2185C45B-7446-4534-9FBD-2063436391A8}">
      <dgm:prSet/>
      <dgm:spPr/>
      <dgm:t>
        <a:bodyPr/>
        <a:lstStyle/>
        <a:p>
          <a:endParaRPr lang="fr-BE"/>
        </a:p>
      </dgm:t>
    </dgm:pt>
    <dgm:pt modelId="{776EC4A7-9A73-45FC-8CF3-E0F55C94354F}" type="sibTrans" cxnId="{2185C45B-7446-4534-9FBD-2063436391A8}">
      <dgm:prSet/>
      <dgm:spPr/>
      <dgm:t>
        <a:bodyPr/>
        <a:lstStyle/>
        <a:p>
          <a:endParaRPr lang="fr-BE"/>
        </a:p>
      </dgm:t>
    </dgm:pt>
    <dgm:pt modelId="{594FFBB5-E04C-4954-8624-CF9894EC9E95}" type="pres">
      <dgm:prSet presAssocID="{DEF80CF1-6300-4531-B51E-3992B0C825CA}" presName="linear" presStyleCnt="0">
        <dgm:presLayoutVars>
          <dgm:dir/>
          <dgm:animLvl val="lvl"/>
          <dgm:resizeHandles val="exact"/>
        </dgm:presLayoutVars>
      </dgm:prSet>
      <dgm:spPr/>
    </dgm:pt>
    <dgm:pt modelId="{BA3BE6CD-3A3B-4D9B-AC6F-006C70178278}" type="pres">
      <dgm:prSet presAssocID="{4935BD94-B320-4C9E-8298-A81827B89667}" presName="parentLin" presStyleCnt="0"/>
      <dgm:spPr/>
    </dgm:pt>
    <dgm:pt modelId="{08031784-F043-4AC2-B13F-9F6977C1860D}" type="pres">
      <dgm:prSet presAssocID="{4935BD94-B320-4C9E-8298-A81827B89667}" presName="parentLeftMargin" presStyleLbl="node1" presStyleIdx="0" presStyleCnt="3"/>
      <dgm:spPr/>
    </dgm:pt>
    <dgm:pt modelId="{84C81751-C37B-4D9C-AA35-1191DA17AABB}" type="pres">
      <dgm:prSet presAssocID="{4935BD94-B320-4C9E-8298-A81827B89667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BA383209-FA5B-4116-810A-22A91CB1AEE7}" type="pres">
      <dgm:prSet presAssocID="{4935BD94-B320-4C9E-8298-A81827B89667}" presName="negativeSpace" presStyleCnt="0"/>
      <dgm:spPr/>
    </dgm:pt>
    <dgm:pt modelId="{12CE598A-5BC6-4BF9-9B92-0BDB415F46BC}" type="pres">
      <dgm:prSet presAssocID="{4935BD94-B320-4C9E-8298-A81827B89667}" presName="childText" presStyleLbl="conFgAcc1" presStyleIdx="0" presStyleCnt="3">
        <dgm:presLayoutVars>
          <dgm:bulletEnabled val="1"/>
        </dgm:presLayoutVars>
      </dgm:prSet>
      <dgm:spPr>
        <a:solidFill>
          <a:srgbClr val="D4D5D8"/>
        </a:solidFill>
      </dgm:spPr>
    </dgm:pt>
    <dgm:pt modelId="{0559B137-557E-4128-B256-4884FAA0B217}" type="pres">
      <dgm:prSet presAssocID="{BC9A6149-8707-49E5-84E5-3B38DDD95C76}" presName="spaceBetweenRectangles" presStyleCnt="0"/>
      <dgm:spPr/>
    </dgm:pt>
    <dgm:pt modelId="{727E7A0F-A05D-408A-8C4F-67376282E9F0}" type="pres">
      <dgm:prSet presAssocID="{D592C88A-6D9F-4480-BB7A-9E3FEB70086B}" presName="parentLin" presStyleCnt="0"/>
      <dgm:spPr/>
    </dgm:pt>
    <dgm:pt modelId="{B5E10C82-09D2-4545-84A4-F147F3EFABB0}" type="pres">
      <dgm:prSet presAssocID="{D592C88A-6D9F-4480-BB7A-9E3FEB70086B}" presName="parentLeftMargin" presStyleLbl="node1" presStyleIdx="0" presStyleCnt="3"/>
      <dgm:spPr/>
    </dgm:pt>
    <dgm:pt modelId="{B4BFEBBE-B236-4186-9F36-D1D2F9F842BE}" type="pres">
      <dgm:prSet presAssocID="{D592C88A-6D9F-4480-BB7A-9E3FEB70086B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30285D28-9BB0-4AB2-996D-9A697276C9F2}" type="pres">
      <dgm:prSet presAssocID="{D592C88A-6D9F-4480-BB7A-9E3FEB70086B}" presName="negativeSpace" presStyleCnt="0"/>
      <dgm:spPr/>
    </dgm:pt>
    <dgm:pt modelId="{0D67396C-DBCC-4504-87BE-4A0EC64F6775}" type="pres">
      <dgm:prSet presAssocID="{D592C88A-6D9F-4480-BB7A-9E3FEB70086B}" presName="childText" presStyleLbl="conFgAcc1" presStyleIdx="1" presStyleCnt="3">
        <dgm:presLayoutVars>
          <dgm:bulletEnabled val="1"/>
        </dgm:presLayoutVars>
      </dgm:prSet>
      <dgm:spPr/>
    </dgm:pt>
    <dgm:pt modelId="{11AB7BBC-D38E-499C-8A62-B31E6BB28A89}" type="pres">
      <dgm:prSet presAssocID="{9440CAE0-E435-4547-A177-03C4D6024BC9}" presName="spaceBetweenRectangles" presStyleCnt="0"/>
      <dgm:spPr/>
    </dgm:pt>
    <dgm:pt modelId="{CD9102AD-35E0-4AC8-9D77-E1053E908F8D}" type="pres">
      <dgm:prSet presAssocID="{377097AF-5A9C-4A8A-9D6D-2FDD9AF6B180}" presName="parentLin" presStyleCnt="0"/>
      <dgm:spPr/>
    </dgm:pt>
    <dgm:pt modelId="{4103B70C-AC9C-4F9B-B450-04A2A4620128}" type="pres">
      <dgm:prSet presAssocID="{377097AF-5A9C-4A8A-9D6D-2FDD9AF6B180}" presName="parentLeftMargin" presStyleLbl="node1" presStyleIdx="1" presStyleCnt="3"/>
      <dgm:spPr/>
    </dgm:pt>
    <dgm:pt modelId="{BFD7370E-F316-4B1B-A6BE-33EB041B03C4}" type="pres">
      <dgm:prSet presAssocID="{377097AF-5A9C-4A8A-9D6D-2FDD9AF6B180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4E695A75-1FF7-4965-B24B-5C83C24B4AB9}" type="pres">
      <dgm:prSet presAssocID="{377097AF-5A9C-4A8A-9D6D-2FDD9AF6B180}" presName="negativeSpace" presStyleCnt="0"/>
      <dgm:spPr/>
    </dgm:pt>
    <dgm:pt modelId="{6B31C9F2-5862-4B81-B367-C05CA0595EA1}" type="pres">
      <dgm:prSet presAssocID="{377097AF-5A9C-4A8A-9D6D-2FDD9AF6B180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C35D9C16-F2C5-4D84-BBBD-44778435FC68}" type="presOf" srcId="{DEF80CF1-6300-4531-B51E-3992B0C825CA}" destId="{594FFBB5-E04C-4954-8624-CF9894EC9E95}" srcOrd="0" destOrd="0" presId="urn:microsoft.com/office/officeart/2005/8/layout/list1"/>
    <dgm:cxn modelId="{958F4122-0080-4B48-83D5-6D4E68CC0C01}" type="presOf" srcId="{377097AF-5A9C-4A8A-9D6D-2FDD9AF6B180}" destId="{4103B70C-AC9C-4F9B-B450-04A2A4620128}" srcOrd="0" destOrd="0" presId="urn:microsoft.com/office/officeart/2005/8/layout/list1"/>
    <dgm:cxn modelId="{36451C5B-78D5-4C81-898F-E1758CD31BD3}" type="presOf" srcId="{377097AF-5A9C-4A8A-9D6D-2FDD9AF6B180}" destId="{BFD7370E-F316-4B1B-A6BE-33EB041B03C4}" srcOrd="1" destOrd="0" presId="urn:microsoft.com/office/officeart/2005/8/layout/list1"/>
    <dgm:cxn modelId="{2185C45B-7446-4534-9FBD-2063436391A8}" srcId="{DEF80CF1-6300-4531-B51E-3992B0C825CA}" destId="{377097AF-5A9C-4A8A-9D6D-2FDD9AF6B180}" srcOrd="2" destOrd="0" parTransId="{A8500699-D0F1-410F-AE58-17F7E57697C7}" sibTransId="{776EC4A7-9A73-45FC-8CF3-E0F55C94354F}"/>
    <dgm:cxn modelId="{DC6E5F61-C9DA-4BF6-9811-2A85E86DF2AF}" type="presOf" srcId="{D592C88A-6D9F-4480-BB7A-9E3FEB70086B}" destId="{B4BFEBBE-B236-4186-9F36-D1D2F9F842BE}" srcOrd="1" destOrd="0" presId="urn:microsoft.com/office/officeart/2005/8/layout/list1"/>
    <dgm:cxn modelId="{41827348-86A9-4400-B274-4BDAFBE5AE71}" type="presOf" srcId="{4935BD94-B320-4C9E-8298-A81827B89667}" destId="{08031784-F043-4AC2-B13F-9F6977C1860D}" srcOrd="0" destOrd="0" presId="urn:microsoft.com/office/officeart/2005/8/layout/list1"/>
    <dgm:cxn modelId="{72BD196A-FAD9-4CC2-97EA-CF5C4A4EA7B6}" type="presOf" srcId="{4935BD94-B320-4C9E-8298-A81827B89667}" destId="{84C81751-C37B-4D9C-AA35-1191DA17AABB}" srcOrd="1" destOrd="0" presId="urn:microsoft.com/office/officeart/2005/8/layout/list1"/>
    <dgm:cxn modelId="{365DC28A-032E-48DB-AB22-2A9F2B319044}" srcId="{DEF80CF1-6300-4531-B51E-3992B0C825CA}" destId="{4935BD94-B320-4C9E-8298-A81827B89667}" srcOrd="0" destOrd="0" parTransId="{776191F3-EA1F-4FC8-8ECD-1C9F74148E35}" sibTransId="{BC9A6149-8707-49E5-84E5-3B38DDD95C76}"/>
    <dgm:cxn modelId="{D9DE3DDA-3F55-488F-B849-30536AC6B0EB}" srcId="{DEF80CF1-6300-4531-B51E-3992B0C825CA}" destId="{D592C88A-6D9F-4480-BB7A-9E3FEB70086B}" srcOrd="1" destOrd="0" parTransId="{37C6446B-7398-4576-830C-E438D3299D3D}" sibTransId="{9440CAE0-E435-4547-A177-03C4D6024BC9}"/>
    <dgm:cxn modelId="{141573E3-E8CA-45C8-9D63-F26F097E3832}" type="presOf" srcId="{D592C88A-6D9F-4480-BB7A-9E3FEB70086B}" destId="{B5E10C82-09D2-4545-84A4-F147F3EFABB0}" srcOrd="0" destOrd="0" presId="urn:microsoft.com/office/officeart/2005/8/layout/list1"/>
    <dgm:cxn modelId="{49D6C141-F3AB-4F21-B591-5FB46C539BDD}" type="presParOf" srcId="{594FFBB5-E04C-4954-8624-CF9894EC9E95}" destId="{BA3BE6CD-3A3B-4D9B-AC6F-006C70178278}" srcOrd="0" destOrd="0" presId="urn:microsoft.com/office/officeart/2005/8/layout/list1"/>
    <dgm:cxn modelId="{10090C36-34AC-4C84-85C9-1F4DF7ED0FE8}" type="presParOf" srcId="{BA3BE6CD-3A3B-4D9B-AC6F-006C70178278}" destId="{08031784-F043-4AC2-B13F-9F6977C1860D}" srcOrd="0" destOrd="0" presId="urn:microsoft.com/office/officeart/2005/8/layout/list1"/>
    <dgm:cxn modelId="{3092C7D8-48CE-4638-A15F-60B6A27BE96D}" type="presParOf" srcId="{BA3BE6CD-3A3B-4D9B-AC6F-006C70178278}" destId="{84C81751-C37B-4D9C-AA35-1191DA17AABB}" srcOrd="1" destOrd="0" presId="urn:microsoft.com/office/officeart/2005/8/layout/list1"/>
    <dgm:cxn modelId="{FB40D185-4A8B-4720-BE6F-D7353D34D0DA}" type="presParOf" srcId="{594FFBB5-E04C-4954-8624-CF9894EC9E95}" destId="{BA383209-FA5B-4116-810A-22A91CB1AEE7}" srcOrd="1" destOrd="0" presId="urn:microsoft.com/office/officeart/2005/8/layout/list1"/>
    <dgm:cxn modelId="{1053C532-A247-4609-A096-2FF9FE838789}" type="presParOf" srcId="{594FFBB5-E04C-4954-8624-CF9894EC9E95}" destId="{12CE598A-5BC6-4BF9-9B92-0BDB415F46BC}" srcOrd="2" destOrd="0" presId="urn:microsoft.com/office/officeart/2005/8/layout/list1"/>
    <dgm:cxn modelId="{B1181A09-2DE7-4DFF-A5E2-D74148DEA9A4}" type="presParOf" srcId="{594FFBB5-E04C-4954-8624-CF9894EC9E95}" destId="{0559B137-557E-4128-B256-4884FAA0B217}" srcOrd="3" destOrd="0" presId="urn:microsoft.com/office/officeart/2005/8/layout/list1"/>
    <dgm:cxn modelId="{534276B8-8C49-4DAB-AC9B-8C7005CED858}" type="presParOf" srcId="{594FFBB5-E04C-4954-8624-CF9894EC9E95}" destId="{727E7A0F-A05D-408A-8C4F-67376282E9F0}" srcOrd="4" destOrd="0" presId="urn:microsoft.com/office/officeart/2005/8/layout/list1"/>
    <dgm:cxn modelId="{7F7B3B30-7A23-40D8-93D9-E2DCD05FAA67}" type="presParOf" srcId="{727E7A0F-A05D-408A-8C4F-67376282E9F0}" destId="{B5E10C82-09D2-4545-84A4-F147F3EFABB0}" srcOrd="0" destOrd="0" presId="urn:microsoft.com/office/officeart/2005/8/layout/list1"/>
    <dgm:cxn modelId="{2553D991-9897-4E70-841B-048B69878A21}" type="presParOf" srcId="{727E7A0F-A05D-408A-8C4F-67376282E9F0}" destId="{B4BFEBBE-B236-4186-9F36-D1D2F9F842BE}" srcOrd="1" destOrd="0" presId="urn:microsoft.com/office/officeart/2005/8/layout/list1"/>
    <dgm:cxn modelId="{D8A3C2EF-84AC-4A12-94C6-760195AC45E2}" type="presParOf" srcId="{594FFBB5-E04C-4954-8624-CF9894EC9E95}" destId="{30285D28-9BB0-4AB2-996D-9A697276C9F2}" srcOrd="5" destOrd="0" presId="urn:microsoft.com/office/officeart/2005/8/layout/list1"/>
    <dgm:cxn modelId="{C10EB24F-F818-4825-A37D-D5606701623B}" type="presParOf" srcId="{594FFBB5-E04C-4954-8624-CF9894EC9E95}" destId="{0D67396C-DBCC-4504-87BE-4A0EC64F6775}" srcOrd="6" destOrd="0" presId="urn:microsoft.com/office/officeart/2005/8/layout/list1"/>
    <dgm:cxn modelId="{CEB42922-DAD8-43AD-B168-D114E6BE1607}" type="presParOf" srcId="{594FFBB5-E04C-4954-8624-CF9894EC9E95}" destId="{11AB7BBC-D38E-499C-8A62-B31E6BB28A89}" srcOrd="7" destOrd="0" presId="urn:microsoft.com/office/officeart/2005/8/layout/list1"/>
    <dgm:cxn modelId="{4F5516B2-3009-4691-A8EB-7AC70CA2FFA3}" type="presParOf" srcId="{594FFBB5-E04C-4954-8624-CF9894EC9E95}" destId="{CD9102AD-35E0-4AC8-9D77-E1053E908F8D}" srcOrd="8" destOrd="0" presId="urn:microsoft.com/office/officeart/2005/8/layout/list1"/>
    <dgm:cxn modelId="{8538942E-7527-4E8D-A1A5-6F76F1FC979D}" type="presParOf" srcId="{CD9102AD-35E0-4AC8-9D77-E1053E908F8D}" destId="{4103B70C-AC9C-4F9B-B450-04A2A4620128}" srcOrd="0" destOrd="0" presId="urn:microsoft.com/office/officeart/2005/8/layout/list1"/>
    <dgm:cxn modelId="{AA4CC8A0-CF62-43C0-94AB-B9E756A5BD5A}" type="presParOf" srcId="{CD9102AD-35E0-4AC8-9D77-E1053E908F8D}" destId="{BFD7370E-F316-4B1B-A6BE-33EB041B03C4}" srcOrd="1" destOrd="0" presId="urn:microsoft.com/office/officeart/2005/8/layout/list1"/>
    <dgm:cxn modelId="{19DAFD2B-80DF-4844-82AF-9BCADBC889AC}" type="presParOf" srcId="{594FFBB5-E04C-4954-8624-CF9894EC9E95}" destId="{4E695A75-1FF7-4965-B24B-5C83C24B4AB9}" srcOrd="9" destOrd="0" presId="urn:microsoft.com/office/officeart/2005/8/layout/list1"/>
    <dgm:cxn modelId="{D655BAE8-71F5-42D4-B278-90EBF1991107}" type="presParOf" srcId="{594FFBB5-E04C-4954-8624-CF9894EC9E95}" destId="{6B31C9F2-5862-4B81-B367-C05CA0595EA1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F73EC4-53E9-4D54-BD21-DEBDAC510D7F}">
      <dsp:nvSpPr>
        <dsp:cNvPr id="0" name=""/>
        <dsp:cNvSpPr/>
      </dsp:nvSpPr>
      <dsp:spPr>
        <a:xfrm>
          <a:off x="2415" y="946271"/>
          <a:ext cx="1549666" cy="154966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Legislative</a:t>
          </a:r>
          <a:r>
            <a:rPr lang="fr-BE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documents </a:t>
          </a:r>
          <a:endParaRPr lang="fr-BE" sz="1600" b="1" kern="1200" dirty="0"/>
        </a:p>
      </dsp:txBody>
      <dsp:txXfrm>
        <a:off x="2415" y="946271"/>
        <a:ext cx="1549666" cy="1549666"/>
      </dsp:txXfrm>
    </dsp:sp>
    <dsp:sp modelId="{12318C42-886F-4EA7-A45B-72C54B0B337A}">
      <dsp:nvSpPr>
        <dsp:cNvPr id="0" name=""/>
        <dsp:cNvSpPr/>
      </dsp:nvSpPr>
      <dsp:spPr>
        <a:xfrm>
          <a:off x="1656075" y="1349697"/>
          <a:ext cx="742815" cy="742815"/>
        </a:xfrm>
        <a:prstGeom prst="mathPlus">
          <a:avLst/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BE" sz="1200" kern="1200"/>
        </a:p>
      </dsp:txBody>
      <dsp:txXfrm>
        <a:off x="1754535" y="1633749"/>
        <a:ext cx="545895" cy="174711"/>
      </dsp:txXfrm>
    </dsp:sp>
    <dsp:sp modelId="{62FA7E5E-77AC-4D4A-86DE-6A98C0EC491A}">
      <dsp:nvSpPr>
        <dsp:cNvPr id="0" name=""/>
        <dsp:cNvSpPr/>
      </dsp:nvSpPr>
      <dsp:spPr>
        <a:xfrm>
          <a:off x="2502885" y="946271"/>
          <a:ext cx="1549666" cy="154966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Previously</a:t>
          </a:r>
          <a:r>
            <a:rPr lang="fr-BE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BE" sz="1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studies</a:t>
          </a:r>
          <a:endParaRPr lang="fr-BE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02885" y="946271"/>
        <a:ext cx="1549666" cy="1549666"/>
      </dsp:txXfrm>
    </dsp:sp>
    <dsp:sp modelId="{51EAACCA-0550-498A-8DAA-111EE0293234}">
      <dsp:nvSpPr>
        <dsp:cNvPr id="0" name=""/>
        <dsp:cNvSpPr/>
      </dsp:nvSpPr>
      <dsp:spPr>
        <a:xfrm>
          <a:off x="4156545" y="1349697"/>
          <a:ext cx="742815" cy="742815"/>
        </a:xfrm>
        <a:prstGeom prst="mathPlus">
          <a:avLst/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BE" sz="1200" kern="1200"/>
        </a:p>
      </dsp:txBody>
      <dsp:txXfrm>
        <a:off x="4255005" y="1633749"/>
        <a:ext cx="545895" cy="174711"/>
      </dsp:txXfrm>
    </dsp:sp>
    <dsp:sp modelId="{9F1DDC80-7243-4F92-8775-69F3B2785AA3}">
      <dsp:nvSpPr>
        <dsp:cNvPr id="0" name=""/>
        <dsp:cNvSpPr/>
      </dsp:nvSpPr>
      <dsp:spPr>
        <a:xfrm>
          <a:off x="5003354" y="946271"/>
          <a:ext cx="1549666" cy="154966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Interviews/ oral </a:t>
          </a:r>
          <a:r>
            <a:rPr lang="fr-BE" sz="1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survey</a:t>
          </a:r>
          <a:endParaRPr lang="fr-BE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003354" y="946271"/>
        <a:ext cx="1549666" cy="1549666"/>
      </dsp:txXfrm>
    </dsp:sp>
    <dsp:sp modelId="{29448E5E-9342-4685-88CE-DCFCB2A382F8}">
      <dsp:nvSpPr>
        <dsp:cNvPr id="0" name=""/>
        <dsp:cNvSpPr/>
      </dsp:nvSpPr>
      <dsp:spPr>
        <a:xfrm>
          <a:off x="6657015" y="1349697"/>
          <a:ext cx="742815" cy="742815"/>
        </a:xfrm>
        <a:prstGeom prst="mathEqual">
          <a:avLst/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BE" sz="3100" kern="1200"/>
        </a:p>
      </dsp:txBody>
      <dsp:txXfrm>
        <a:off x="6755475" y="1502717"/>
        <a:ext cx="545895" cy="436775"/>
      </dsp:txXfrm>
    </dsp:sp>
    <dsp:sp modelId="{50C8BD71-3643-42BB-A2FB-28D60C73E95B}">
      <dsp:nvSpPr>
        <dsp:cNvPr id="0" name=""/>
        <dsp:cNvSpPr/>
      </dsp:nvSpPr>
      <dsp:spPr>
        <a:xfrm>
          <a:off x="7503824" y="1080747"/>
          <a:ext cx="1280715" cy="128071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BE" sz="2400" kern="1200"/>
        </a:p>
      </dsp:txBody>
      <dsp:txXfrm>
        <a:off x="7691380" y="1268303"/>
        <a:ext cx="905603" cy="90560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CE598A-5BC6-4BF9-9B92-0BDB415F46BC}">
      <dsp:nvSpPr>
        <dsp:cNvPr id="0" name=""/>
        <dsp:cNvSpPr/>
      </dsp:nvSpPr>
      <dsp:spPr>
        <a:xfrm>
          <a:off x="0" y="406920"/>
          <a:ext cx="11700388" cy="680400"/>
        </a:xfrm>
        <a:prstGeom prst="rect">
          <a:avLst/>
        </a:prstGeom>
        <a:solidFill>
          <a:srgbClr val="D4D5D8"/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C81751-C37B-4D9C-AA35-1191DA17AABB}">
      <dsp:nvSpPr>
        <dsp:cNvPr id="0" name=""/>
        <dsp:cNvSpPr/>
      </dsp:nvSpPr>
      <dsp:spPr>
        <a:xfrm>
          <a:off x="585019" y="8400"/>
          <a:ext cx="8190271" cy="7970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9573" tIns="0" rIns="309573" bIns="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Heritage and landscape : a mosaic of protection tools</a:t>
          </a:r>
          <a:endParaRPr lang="fr-BE" sz="2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23927" y="47308"/>
        <a:ext cx="8112455" cy="719224"/>
      </dsp:txXfrm>
    </dsp:sp>
    <dsp:sp modelId="{0D67396C-DBCC-4504-87BE-4A0EC64F6775}">
      <dsp:nvSpPr>
        <dsp:cNvPr id="0" name=""/>
        <dsp:cNvSpPr/>
      </dsp:nvSpPr>
      <dsp:spPr>
        <a:xfrm>
          <a:off x="0" y="1631640"/>
          <a:ext cx="11700388" cy="68040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BFEBBE-B236-4186-9F36-D1D2F9F842BE}">
      <dsp:nvSpPr>
        <dsp:cNvPr id="0" name=""/>
        <dsp:cNvSpPr/>
      </dsp:nvSpPr>
      <dsp:spPr>
        <a:xfrm>
          <a:off x="585019" y="1233120"/>
          <a:ext cx="8190271" cy="7970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9573" tIns="0" rIns="309573" bIns="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2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The cases of ‘Boucle de l’Ourthe’ and ‘Valle d’</a:t>
          </a:r>
          <a:r>
            <a:rPr lang="fr-BE" sz="27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Itria</a:t>
          </a:r>
          <a:r>
            <a:rPr lang="fr-BE" sz="2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’  </a:t>
          </a:r>
        </a:p>
      </dsp:txBody>
      <dsp:txXfrm>
        <a:off x="623927" y="1272028"/>
        <a:ext cx="8112455" cy="719224"/>
      </dsp:txXfrm>
    </dsp:sp>
    <dsp:sp modelId="{6B31C9F2-5862-4B81-B367-C05CA0595EA1}">
      <dsp:nvSpPr>
        <dsp:cNvPr id="0" name=""/>
        <dsp:cNvSpPr/>
      </dsp:nvSpPr>
      <dsp:spPr>
        <a:xfrm>
          <a:off x="0" y="2856360"/>
          <a:ext cx="11700388" cy="68040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D7370E-F316-4B1B-A6BE-33EB041B03C4}">
      <dsp:nvSpPr>
        <dsp:cNvPr id="0" name=""/>
        <dsp:cNvSpPr/>
      </dsp:nvSpPr>
      <dsp:spPr>
        <a:xfrm>
          <a:off x="585019" y="2457840"/>
          <a:ext cx="8190271" cy="7970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9573" tIns="0" rIns="309573" bIns="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In conclusion, what are rights and responsibilities ?</a:t>
          </a:r>
          <a:endParaRPr lang="fr-BE" sz="2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23927" y="2496748"/>
        <a:ext cx="8112455" cy="7192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8395FC-05FD-4372-B5A6-829074B409EF}" type="datetimeFigureOut">
              <a:rPr lang="fr-BE" smtClean="0"/>
              <a:t>28-05-21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FFCF46-7676-4B3C-B7B4-1620342713C2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559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FFCF46-7676-4B3C-B7B4-1620342713C2}" type="slidenum">
              <a:rPr lang="fr-BE" smtClean="0"/>
              <a:t>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2794108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FFCF46-7676-4B3C-B7B4-1620342713C2}" type="slidenum">
              <a:rPr lang="fr-BE" smtClean="0"/>
              <a:t>14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2063611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FFCF46-7676-4B3C-B7B4-1620342713C2}" type="slidenum">
              <a:rPr lang="fr-BE" smtClean="0"/>
              <a:t>15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1340584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FFCF46-7676-4B3C-B7B4-1620342713C2}" type="slidenum">
              <a:rPr lang="fr-BE" smtClean="0"/>
              <a:t>16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2648472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FFCF46-7676-4B3C-B7B4-1620342713C2}" type="slidenum">
              <a:rPr lang="fr-BE" smtClean="0"/>
              <a:t>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6600912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FFCF46-7676-4B3C-B7B4-1620342713C2}" type="slidenum">
              <a:rPr lang="fr-BE" smtClean="0"/>
              <a:t>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4930119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FFCF46-7676-4B3C-B7B4-1620342713C2}" type="slidenum">
              <a:rPr lang="fr-BE" smtClean="0"/>
              <a:t>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7415774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FFCF46-7676-4B3C-B7B4-1620342713C2}" type="slidenum">
              <a:rPr lang="fr-BE" smtClean="0"/>
              <a:t>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661490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FFCF46-7676-4B3C-B7B4-1620342713C2}" type="slidenum">
              <a:rPr lang="fr-BE" smtClean="0"/>
              <a:t>10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7875749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FFCF46-7676-4B3C-B7B4-1620342713C2}" type="slidenum">
              <a:rPr lang="fr-BE" smtClean="0"/>
              <a:t>11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9645693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FFCF46-7676-4B3C-B7B4-1620342713C2}" type="slidenum">
              <a:rPr lang="fr-BE" smtClean="0"/>
              <a:t>12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288938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FFCF46-7676-4B3C-B7B4-1620342713C2}" type="slidenum">
              <a:rPr lang="fr-BE" smtClean="0"/>
              <a:t>13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8451634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735E13-5DCD-4EFE-BC56-3F8E2694E5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2C9F039-E9B4-4115-91F3-8E445117AB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5A7B6C0-0FF0-432C-8AA4-5F54D6342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2C799-FCBD-4ABE-BD63-3E061D293DE0}" type="datetimeFigureOut">
              <a:rPr lang="fr-BE" smtClean="0"/>
              <a:t>28-05-21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0B3FBB7-340D-41F4-B1FB-42B35CE08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AC91B68-2E53-47E1-951B-EDD39624C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63D0F-B269-4D73-A2AC-DBC91948867C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249203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765C55-D8ED-4AD9-B8F8-54573C536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65E9C99-BCF4-4F6A-8EC4-4772F5CA1C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FFA2708-AC52-4B2A-BD38-3950C19E7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2C799-FCBD-4ABE-BD63-3E061D293DE0}" type="datetimeFigureOut">
              <a:rPr lang="fr-BE" smtClean="0"/>
              <a:t>28-05-21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5F13197-A95F-467A-B65E-1CA26B7AF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37269A1-E10A-43C7-ADF2-1075566AA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63D0F-B269-4D73-A2AC-DBC91948867C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6630673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3451F7DE-3622-4054-98DB-671813880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1F787F2-D415-4908-9C9B-0864F5E156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44EFC76-A818-44DE-A574-0ACEA946DB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2C799-FCBD-4ABE-BD63-3E061D293DE0}" type="datetimeFigureOut">
              <a:rPr lang="fr-BE" smtClean="0"/>
              <a:t>28-05-21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3E71BFA-78EA-4656-9C41-B87E8F5D6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82E7831-457A-4D71-9249-9E0FE9E9C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63D0F-B269-4D73-A2AC-DBC91948867C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86848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452841D-C45D-467B-A430-09151F7BF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F9E9717-7B85-44B2-A737-C9E0D73ADF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7E2A2B3-FAB9-47CE-8B19-6F08EB8F7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2C799-FCBD-4ABE-BD63-3E061D293DE0}" type="datetimeFigureOut">
              <a:rPr lang="fr-BE" smtClean="0"/>
              <a:t>28-05-21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4BC91C6-8BC6-44F0-ABD3-BA5C6702D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3CDC604-C870-4710-8D1F-B4C01D49E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63D0F-B269-4D73-A2AC-DBC91948867C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3860726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6B1B92-A1DA-4C8F-9789-746E92E39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A7BA50C-5BE1-47F0-AF48-501463807C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E045053-9545-448F-96A4-6F5227E96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2C799-FCBD-4ABE-BD63-3E061D293DE0}" type="datetimeFigureOut">
              <a:rPr lang="fr-BE" smtClean="0"/>
              <a:t>28-05-21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3C3D848-634E-4938-BFA5-B97B86AE8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DEE9278-039B-43F1-AF8F-73C455F16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63D0F-B269-4D73-A2AC-DBC91948867C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775989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A0FBB77-7BF5-4FD5-87C0-8C55D9B93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CF18E19-9FC5-4714-A4A1-3957281C84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7D1A853-74FE-4089-8ABE-3D9738FEE6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06CDFBF-A0DB-4BDA-A748-80812881C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2C799-FCBD-4ABE-BD63-3E061D293DE0}" type="datetimeFigureOut">
              <a:rPr lang="fr-BE" smtClean="0"/>
              <a:t>28-05-21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9EBFE87-BC49-466A-94EF-48B463C6E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00C7A82-15A2-4DF9-8581-5FB1854B8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63D0F-B269-4D73-A2AC-DBC91948867C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683016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2E9B4F7-585C-49C6-B7BF-110688B5E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8E20F1B-9510-4252-8C7C-9AAC2453F8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42FE117-9BE0-482D-AD99-5C44E839FA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1344703-CFF9-436B-9C47-54FC80A724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D414E203-493D-4A71-B688-EB1919346D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7939A8A-A81D-493E-B486-B8577D7CB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2C799-FCBD-4ABE-BD63-3E061D293DE0}" type="datetimeFigureOut">
              <a:rPr lang="fr-BE" smtClean="0"/>
              <a:t>28-05-21</a:t>
            </a:fld>
            <a:endParaRPr lang="fr-BE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052172F0-24D7-4FD3-BE7D-7EDD53D0E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4B063FD-8473-474D-BA33-D2DF0EA3C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63D0F-B269-4D73-A2AC-DBC91948867C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324913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807311C-6128-4B57-93D7-9C4996298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0D6EC97-586D-4748-8E88-E57CF81FA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2C799-FCBD-4ABE-BD63-3E061D293DE0}" type="datetimeFigureOut">
              <a:rPr lang="fr-BE" smtClean="0"/>
              <a:t>28-05-21</a:t>
            </a:fld>
            <a:endParaRPr lang="fr-BE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2C50942-B534-49E4-A6CC-9C18060B2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B35ADD9-9E3D-4FF3-A01F-C8E10DE56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63D0F-B269-4D73-A2AC-DBC91948867C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131548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97D170B-4B41-487C-B10E-534EE6B7C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2C799-FCBD-4ABE-BD63-3E061D293DE0}" type="datetimeFigureOut">
              <a:rPr lang="fr-BE" smtClean="0"/>
              <a:t>28-05-21</a:t>
            </a:fld>
            <a:endParaRPr lang="fr-BE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ACB5ABC-43ED-46CC-9DAC-16BB14797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5F0C513-63C8-4F2E-AC9A-5E96911D5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63D0F-B269-4D73-A2AC-DBC91948867C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5080582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9B547BF-E817-4B74-B8ED-9B246A9C0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E9F3E11-0334-4872-9C13-48B3F50AA4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190632C-A5BD-4075-B9DE-47A1B18933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A888F86-70D2-48A8-A108-C3BC9EBC2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2C799-FCBD-4ABE-BD63-3E061D293DE0}" type="datetimeFigureOut">
              <a:rPr lang="fr-BE" smtClean="0"/>
              <a:t>28-05-21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73B23AF-B163-4079-B1F9-31E7DCCA2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64BFB8D-8942-46AB-AD54-8D8CCD256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63D0F-B269-4D73-A2AC-DBC91948867C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0268790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7AAA3F6-9AA9-496F-8EC9-23904A08C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D05B8692-E5E5-4DCD-835C-CDCFB269E2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13B66A2-B9BA-4B41-A98E-01E1934C37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A454A8F-AE4D-4817-B94D-5B0DEC007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2C799-FCBD-4ABE-BD63-3E061D293DE0}" type="datetimeFigureOut">
              <a:rPr lang="fr-BE" smtClean="0"/>
              <a:t>28-05-21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6E7D18D-2D88-4FB4-B3CC-3D3853168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DFF67C2-4354-4BC5-B7D0-0FDC5BC62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63D0F-B269-4D73-A2AC-DBC91948867C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842288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BAF41E35-111F-488E-BF52-91D16A3EB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1CF84F4-4882-45E3-B9A6-130064F649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EDCDE1E-3E97-42DD-A2C1-0A81339472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02C799-FCBD-4ABE-BD63-3E061D293DE0}" type="datetimeFigureOut">
              <a:rPr lang="fr-BE" smtClean="0"/>
              <a:t>28-05-21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AA60871-1704-4D5E-BDD2-720C5F25D7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6399A57-FF77-4B14-B523-BE113B92B3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663D0F-B269-4D73-A2AC-DBC91948867C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004306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e.int/fr/web/conventions/full-list/-/conventions/rms/090000168008062a" TargetMode="External"/><Relationship Id="rId7" Type="http://schemas.openxmlformats.org/officeDocument/2006/relationships/hyperlink" Target="http://dx.doi.org/10.5565/rev/dag.593" TargetMode="External"/><Relationship Id="rId2" Type="http://schemas.openxmlformats.org/officeDocument/2006/relationships/hyperlink" Target="https://www.ageiweb.it/geotema/supplemento2020_ciervo_cerreti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doi.org/10.1016/j.landurbplan.2020.103931" TargetMode="External"/><Relationship Id="rId5" Type="http://schemas.openxmlformats.org/officeDocument/2006/relationships/hyperlink" Target="https://doi.org/10.1007/s10980-017-0524-9" TargetMode="External"/><Relationship Id="rId4" Type="http://schemas.openxmlformats.org/officeDocument/2006/relationships/hyperlink" Target="https://doi.org/10.1080/01426397.2014.967668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6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6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.jp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142D59E0-5F10-4EAA-ACCF-0816CC2B22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11" b="4456"/>
          <a:stretch/>
        </p:blipFill>
        <p:spPr>
          <a:xfrm>
            <a:off x="5674363" y="0"/>
            <a:ext cx="6522153" cy="6858000"/>
          </a:xfrm>
          <a:prstGeom prst="rect">
            <a:avLst/>
          </a:prstGeom>
        </p:spPr>
      </p:pic>
      <p:pic>
        <p:nvPicPr>
          <p:cNvPr id="10" name="Picture 6" descr="Grand Site de la Boucle de l'Ourthe">
            <a:extLst>
              <a:ext uri="{FF2B5EF4-FFF2-40B4-BE49-F238E27FC236}">
                <a16:creationId xmlns:a16="http://schemas.microsoft.com/office/drawing/2014/main" id="{B88AC098-DF38-4F19-BCA7-B598F213A8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3" t="11326" r="28412" b="2939"/>
          <a:stretch/>
        </p:blipFill>
        <p:spPr bwMode="auto">
          <a:xfrm>
            <a:off x="0" y="12290"/>
            <a:ext cx="6096000" cy="6833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1A17FD2-3B88-4841-A16E-60126C54D3F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BE" sz="1600" b="1" dirty="0">
              <a:solidFill>
                <a:schemeClr val="tx1"/>
              </a:solidFill>
            </a:endParaRPr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id="{C19FA3EB-D6D5-4569-94B7-4567250BF9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37855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Discords around heritage landscapes:</a:t>
            </a:r>
            <a:br>
              <a:rPr lang="fr-BE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comparative study of Apulia and Wallonia </a:t>
            </a:r>
            <a:br>
              <a:rPr lang="fr-BE" dirty="0"/>
            </a:br>
            <a:endParaRPr lang="fr-BE" dirty="0"/>
          </a:p>
        </p:txBody>
      </p:sp>
      <p:sp>
        <p:nvSpPr>
          <p:cNvPr id="15" name="Sous-titre 2">
            <a:extLst>
              <a:ext uri="{FF2B5EF4-FFF2-40B4-BE49-F238E27FC236}">
                <a16:creationId xmlns:a16="http://schemas.microsoft.com/office/drawing/2014/main" id="{08FA9F1F-B224-4D31-95A2-CD98794857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7858" y="3602038"/>
            <a:ext cx="9370142" cy="1655762"/>
          </a:xfrm>
        </p:spPr>
        <p:txBody>
          <a:bodyPr/>
          <a:lstStyle/>
          <a:p>
            <a:r>
              <a:rPr lang="fr-BE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PhD candidate </a:t>
            </a:r>
            <a:r>
              <a:rPr lang="fr-BE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Lauriano Pepe (Université de Liège) – </a:t>
            </a:r>
            <a:r>
              <a:rPr lang="fr-BE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Prof. </a:t>
            </a:r>
            <a:r>
              <a:rPr lang="fr-BE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Margherita </a:t>
            </a:r>
            <a:r>
              <a:rPr lang="fr-B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Ciervo</a:t>
            </a:r>
            <a:r>
              <a:rPr lang="fr-B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fr-B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Università</a:t>
            </a:r>
            <a:r>
              <a:rPr lang="fr-B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Foggia) – </a:t>
            </a:r>
            <a:r>
              <a:rPr lang="fr-BE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Prof. </a:t>
            </a:r>
            <a:r>
              <a:rPr lang="fr-BE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Serge Schmitz (Université de Liège) </a:t>
            </a:r>
          </a:p>
        </p:txBody>
      </p:sp>
      <p:pic>
        <p:nvPicPr>
          <p:cNvPr id="17" name="Picture 2" descr="https://www.news.uliege.be/upload/docs/image/png/2021-03/uliege_logo_rvb_pos.png">
            <a:extLst>
              <a:ext uri="{FF2B5EF4-FFF2-40B4-BE49-F238E27FC236}">
                <a16:creationId xmlns:a16="http://schemas.microsoft.com/office/drawing/2014/main" id="{DF218A0C-D8A0-4F02-A646-DE508702CD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7" t="11783" r="6549" b="12547"/>
          <a:stretch/>
        </p:blipFill>
        <p:spPr bwMode="auto">
          <a:xfrm>
            <a:off x="197363" y="5394305"/>
            <a:ext cx="3185161" cy="136207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8" name="Picture 3" descr="Logo UniFg 2016 (per template)">
            <a:extLst>
              <a:ext uri="{FF2B5EF4-FFF2-40B4-BE49-F238E27FC236}">
                <a16:creationId xmlns:a16="http://schemas.microsoft.com/office/drawing/2014/main" id="{6E752929-7250-44D7-B78A-17D3E5A6E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3342" y="5316200"/>
            <a:ext cx="4301295" cy="1440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25804F6-3724-449B-86B8-3181D536F6F2}"/>
              </a:ext>
            </a:extLst>
          </p:cNvPr>
          <p:cNvSpPr/>
          <p:nvPr/>
        </p:nvSpPr>
        <p:spPr>
          <a:xfrm>
            <a:off x="1402080" y="1965959"/>
            <a:ext cx="9144000" cy="27141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2052" name="Picture 4" descr="igu-ugi - OSGeo">
            <a:extLst>
              <a:ext uri="{FF2B5EF4-FFF2-40B4-BE49-F238E27FC236}">
                <a16:creationId xmlns:a16="http://schemas.microsoft.com/office/drawing/2014/main" id="{A7414D69-67BC-465F-8FCE-4EB1AA5557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3989" y="165128"/>
            <a:ext cx="2168990" cy="120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30265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6" descr="Grand Site de la Boucle de l'Ourthe">
            <a:extLst>
              <a:ext uri="{FF2B5EF4-FFF2-40B4-BE49-F238E27FC236}">
                <a16:creationId xmlns:a16="http://schemas.microsoft.com/office/drawing/2014/main" id="{244FB9DD-DC8F-43C5-A248-AFAB3E2BB8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3" t="11326" r="28412" b="2939"/>
          <a:stretch/>
        </p:blipFill>
        <p:spPr bwMode="auto">
          <a:xfrm>
            <a:off x="167147" y="629265"/>
            <a:ext cx="5928853" cy="6056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Image 63">
            <a:extLst>
              <a:ext uri="{FF2B5EF4-FFF2-40B4-BE49-F238E27FC236}">
                <a16:creationId xmlns:a16="http://schemas.microsoft.com/office/drawing/2014/main" id="{EA8062EC-D860-402E-9B6E-2C6DB021C9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11" b="4456"/>
          <a:stretch/>
        </p:blipFill>
        <p:spPr>
          <a:xfrm>
            <a:off x="6096000" y="629265"/>
            <a:ext cx="5917758" cy="605667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E8839C3-4DDC-4D4F-B56E-E19110271F69}"/>
              </a:ext>
            </a:extLst>
          </p:cNvPr>
          <p:cNvSpPr/>
          <p:nvPr/>
        </p:nvSpPr>
        <p:spPr>
          <a:xfrm>
            <a:off x="167147" y="618507"/>
            <a:ext cx="11857706" cy="6056670"/>
          </a:xfrm>
          <a:prstGeom prst="rect">
            <a:avLst/>
          </a:prstGeom>
          <a:solidFill>
            <a:schemeClr val="bg1">
              <a:alpha val="92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BE" sz="1600" b="1" dirty="0">
              <a:solidFill>
                <a:schemeClr val="tx1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8F9C3FA-4963-4D44-80B1-04A48A92362F}"/>
              </a:ext>
            </a:extLst>
          </p:cNvPr>
          <p:cNvSpPr txBox="1"/>
          <p:nvPr/>
        </p:nvSpPr>
        <p:spPr>
          <a:xfrm>
            <a:off x="2717715" y="41718"/>
            <a:ext cx="7798775" cy="46166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The cases of ‘Boucle de l’Ourthe’ and ‘Valle d’</a:t>
            </a:r>
            <a:r>
              <a:rPr lang="fr-FR" sz="24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Itria</a:t>
            </a:r>
            <a:r>
              <a:rPr lang="fr-FR" sz="2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BA13D2A-AF35-4ABA-B9EE-027577C1F823}"/>
              </a:ext>
            </a:extLst>
          </p:cNvPr>
          <p:cNvSpPr/>
          <p:nvPr/>
        </p:nvSpPr>
        <p:spPr>
          <a:xfrm>
            <a:off x="4744508" y="596341"/>
            <a:ext cx="27029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Public participation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19402EB-08CF-42F4-9492-1AF39428F287}"/>
              </a:ext>
            </a:extLst>
          </p:cNvPr>
          <p:cNvSpPr/>
          <p:nvPr/>
        </p:nvSpPr>
        <p:spPr>
          <a:xfrm>
            <a:off x="4496558" y="1403517"/>
            <a:ext cx="3141728" cy="10775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3417676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6" descr="Grand Site de la Boucle de l'Ourthe">
            <a:extLst>
              <a:ext uri="{FF2B5EF4-FFF2-40B4-BE49-F238E27FC236}">
                <a16:creationId xmlns:a16="http://schemas.microsoft.com/office/drawing/2014/main" id="{244FB9DD-DC8F-43C5-A248-AFAB3E2BB8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3" t="11326" r="28412" b="2939"/>
          <a:stretch/>
        </p:blipFill>
        <p:spPr bwMode="auto">
          <a:xfrm>
            <a:off x="167147" y="629265"/>
            <a:ext cx="5928853" cy="6056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FE88F347-59E3-4928-90F1-EE489C471D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11" b="4456"/>
          <a:stretch/>
        </p:blipFill>
        <p:spPr>
          <a:xfrm>
            <a:off x="6105146" y="629265"/>
            <a:ext cx="5908612" cy="605667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E8839C3-4DDC-4D4F-B56E-E19110271F69}"/>
              </a:ext>
            </a:extLst>
          </p:cNvPr>
          <p:cNvSpPr/>
          <p:nvPr/>
        </p:nvSpPr>
        <p:spPr>
          <a:xfrm>
            <a:off x="167147" y="618507"/>
            <a:ext cx="11842952" cy="6056670"/>
          </a:xfrm>
          <a:prstGeom prst="rect">
            <a:avLst/>
          </a:prstGeom>
          <a:solidFill>
            <a:schemeClr val="bg1">
              <a:alpha val="92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BE" sz="1600" b="1" dirty="0">
              <a:solidFill>
                <a:schemeClr val="tx1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8F9C3FA-4963-4D44-80B1-04A48A92362F}"/>
              </a:ext>
            </a:extLst>
          </p:cNvPr>
          <p:cNvSpPr txBox="1"/>
          <p:nvPr/>
        </p:nvSpPr>
        <p:spPr>
          <a:xfrm>
            <a:off x="2717715" y="41718"/>
            <a:ext cx="7798775" cy="46166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The cases of ‘Boucle de l’Ourthe’ and ‘Valle d’</a:t>
            </a:r>
            <a:r>
              <a:rPr lang="fr-FR" sz="24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Itria</a:t>
            </a:r>
            <a:r>
              <a:rPr lang="fr-FR" sz="2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BA13D2A-AF35-4ABA-B9EE-027577C1F823}"/>
              </a:ext>
            </a:extLst>
          </p:cNvPr>
          <p:cNvSpPr/>
          <p:nvPr/>
        </p:nvSpPr>
        <p:spPr>
          <a:xfrm>
            <a:off x="4744508" y="596341"/>
            <a:ext cx="27029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Public participation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19402EB-08CF-42F4-9492-1AF39428F287}"/>
              </a:ext>
            </a:extLst>
          </p:cNvPr>
          <p:cNvSpPr/>
          <p:nvPr/>
        </p:nvSpPr>
        <p:spPr>
          <a:xfrm>
            <a:off x="4496558" y="1403517"/>
            <a:ext cx="3141728" cy="10775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grpSp>
        <p:nvGrpSpPr>
          <p:cNvPr id="55" name="Groupe 54">
            <a:extLst>
              <a:ext uri="{FF2B5EF4-FFF2-40B4-BE49-F238E27FC236}">
                <a16:creationId xmlns:a16="http://schemas.microsoft.com/office/drawing/2014/main" id="{4D38B449-51B9-4166-9A67-96EA1D8F26C5}"/>
              </a:ext>
            </a:extLst>
          </p:cNvPr>
          <p:cNvGrpSpPr/>
          <p:nvPr/>
        </p:nvGrpSpPr>
        <p:grpSpPr>
          <a:xfrm>
            <a:off x="188478" y="996451"/>
            <a:ext cx="11857704" cy="5621239"/>
            <a:chOff x="188478" y="1008281"/>
            <a:chExt cx="11857704" cy="5293385"/>
          </a:xfrm>
        </p:grpSpPr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F3E02730-49DD-4C6C-973B-78EFB8ADF7A9}"/>
                </a:ext>
              </a:extLst>
            </p:cNvPr>
            <p:cNvSpPr txBox="1"/>
            <p:nvPr/>
          </p:nvSpPr>
          <p:spPr>
            <a:xfrm>
              <a:off x="188478" y="1008281"/>
              <a:ext cx="11857704" cy="43926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‘Top-Down’ approach</a:t>
              </a:r>
            </a:p>
            <a:p>
              <a:pPr lvl="2" algn="just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				</a:t>
              </a:r>
            </a:p>
            <a:p>
              <a:pPr marL="285750" indent="-285750" algn="just">
                <a:buFont typeface="Arial" panose="020B0604020202020204" pitchFamily="34" charset="0"/>
                <a:buChar char="•"/>
              </a:pP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indent="-285750" algn="just">
                <a:buFont typeface="Arial" panose="020B0604020202020204" pitchFamily="34" charset="0"/>
                <a:buChar char="•"/>
              </a:pP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indent="-285750" algn="just">
                <a:buFont typeface="Arial" panose="020B0604020202020204" pitchFamily="34" charset="0"/>
                <a:buChar char="•"/>
              </a:pP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indent="-285750" algn="just">
                <a:buFont typeface="Arial" panose="020B0604020202020204" pitchFamily="34" charset="0"/>
                <a:buChar char="•"/>
              </a:pP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indent="-285750" algn="just">
                <a:buFont typeface="Arial" panose="020B0604020202020204" pitchFamily="34" charset="0"/>
                <a:buChar char="•"/>
              </a:pP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indent="-285750" algn="just">
                <a:buFont typeface="Arial" panose="020B0604020202020204" pitchFamily="34" charset="0"/>
                <a:buChar char="•"/>
              </a:pP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indent="-285750" algn="just">
                <a:buFont typeface="Arial" panose="020B0604020202020204" pitchFamily="34" charset="0"/>
                <a:buChar char="•"/>
              </a:pP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indent="-285750" algn="just">
                <a:buFont typeface="Arial" panose="020B0604020202020204" pitchFamily="34" charset="0"/>
                <a:buChar char="•"/>
              </a:pP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indent="-285750" algn="just">
                <a:buFont typeface="Arial" panose="020B0604020202020204" pitchFamily="34" charset="0"/>
                <a:buChar char="•"/>
              </a:pP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indent="-285750" algn="just">
                <a:buFont typeface="Arial" panose="020B0604020202020204" pitchFamily="34" charset="0"/>
                <a:buChar char="•"/>
              </a:pP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indent="-285750" algn="just">
                <a:buFont typeface="Arial" panose="020B0604020202020204" pitchFamily="34" charset="0"/>
                <a:buChar char="•"/>
              </a:pP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fr-BE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endParaRPr lang="fr-BE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FD2B75CA-A282-408C-B65D-3947A8C75E2A}"/>
                </a:ext>
              </a:extLst>
            </p:cNvPr>
            <p:cNvSpPr txBox="1"/>
            <p:nvPr/>
          </p:nvSpPr>
          <p:spPr>
            <a:xfrm>
              <a:off x="4487412" y="1496002"/>
              <a:ext cx="32598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Scientific/governmental interests</a:t>
              </a:r>
              <a:endParaRPr lang="fr-BE" dirty="0"/>
            </a:p>
          </p:txBody>
        </p:sp>
        <p:cxnSp>
          <p:nvCxnSpPr>
            <p:cNvPr id="10" name="Connecteur droit avec flèche 9">
              <a:extLst>
                <a:ext uri="{FF2B5EF4-FFF2-40B4-BE49-F238E27FC236}">
                  <a16:creationId xmlns:a16="http://schemas.microsoft.com/office/drawing/2014/main" id="{11988A90-07EA-42D5-AF21-6CB3ACFB4BCA}"/>
                </a:ext>
              </a:extLst>
            </p:cNvPr>
            <p:cNvCxnSpPr>
              <a:cxnSpLocks/>
            </p:cNvCxnSpPr>
            <p:nvPr/>
          </p:nvCxnSpPr>
          <p:spPr>
            <a:xfrm>
              <a:off x="6067416" y="1865334"/>
              <a:ext cx="0" cy="270179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E718364A-C4A6-4108-BAAE-A90C6CA37075}"/>
                </a:ext>
              </a:extLst>
            </p:cNvPr>
            <p:cNvSpPr txBox="1"/>
            <p:nvPr/>
          </p:nvSpPr>
          <p:spPr>
            <a:xfrm>
              <a:off x="5499407" y="2110418"/>
              <a:ext cx="1178431" cy="3428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Population</a:t>
              </a:r>
            </a:p>
          </p:txBody>
        </p:sp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7167939E-7BD5-4E78-B7BA-E5C5270145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7740" y="5482911"/>
              <a:ext cx="1499323" cy="818755"/>
            </a:xfrm>
            <a:prstGeom prst="rect">
              <a:avLst/>
            </a:prstGeom>
          </p:spPr>
        </p:pic>
        <p:cxnSp>
          <p:nvCxnSpPr>
            <p:cNvPr id="28" name="Connecteur droit avec flèche 27">
              <a:extLst>
                <a:ext uri="{FF2B5EF4-FFF2-40B4-BE49-F238E27FC236}">
                  <a16:creationId xmlns:a16="http://schemas.microsoft.com/office/drawing/2014/main" id="{8CA07005-D02F-4AA3-86F1-9CF4B8B31907}"/>
                </a:ext>
              </a:extLst>
            </p:cNvPr>
            <p:cNvCxnSpPr>
              <a:cxnSpLocks/>
              <a:endCxn id="34" idx="0"/>
            </p:cNvCxnSpPr>
            <p:nvPr/>
          </p:nvCxnSpPr>
          <p:spPr>
            <a:xfrm flipH="1">
              <a:off x="3253970" y="2476710"/>
              <a:ext cx="2842032" cy="87226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Connecteur droit avec flèche 29">
              <a:extLst>
                <a:ext uri="{FF2B5EF4-FFF2-40B4-BE49-F238E27FC236}">
                  <a16:creationId xmlns:a16="http://schemas.microsoft.com/office/drawing/2014/main" id="{50475609-DA06-4B2F-88CF-2D3919C47A2C}"/>
                </a:ext>
              </a:extLst>
            </p:cNvPr>
            <p:cNvCxnSpPr>
              <a:cxnSpLocks/>
            </p:cNvCxnSpPr>
            <p:nvPr/>
          </p:nvCxnSpPr>
          <p:spPr>
            <a:xfrm>
              <a:off x="6095998" y="2476710"/>
              <a:ext cx="2801114" cy="81850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35643436-47EA-424B-A05F-DFFA8BBD6EC9}"/>
                </a:ext>
              </a:extLst>
            </p:cNvPr>
            <p:cNvSpPr txBox="1"/>
            <p:nvPr/>
          </p:nvSpPr>
          <p:spPr>
            <a:xfrm>
              <a:off x="1290920" y="3348970"/>
              <a:ext cx="3926100" cy="1026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Public survey</a:t>
              </a:r>
            </a:p>
            <a:p>
              <a:pPr algn="just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BE" sz="16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</a:t>
              </a:r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‘Most are happy about the possible classification’;</a:t>
              </a:r>
            </a:p>
            <a:p>
              <a:pPr algn="just"/>
              <a:r>
                <a:rPr lang="fr-BE" sz="16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</a:t>
              </a:r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‘Vert &amp; Vie’ association.</a:t>
              </a:r>
              <a:endParaRPr lang="fr-BE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2CA30BFB-191D-47CC-B93A-F154BA9E1009}"/>
                </a:ext>
              </a:extLst>
            </p:cNvPr>
            <p:cNvSpPr txBox="1"/>
            <p:nvPr/>
          </p:nvSpPr>
          <p:spPr>
            <a:xfrm>
              <a:off x="7512534" y="3295210"/>
              <a:ext cx="3568659" cy="1026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BE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‘</a:t>
              </a:r>
              <a:r>
                <a:rPr lang="fr-BE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Produzione</a:t>
              </a:r>
              <a:r>
                <a:rPr lang="fr-BE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sociale </a:t>
              </a:r>
              <a:r>
                <a:rPr lang="fr-BE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del</a:t>
              </a:r>
              <a:r>
                <a:rPr lang="fr-BE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Piano’ </a:t>
              </a:r>
            </a:p>
            <a:p>
              <a:pPr algn="just"/>
              <a:r>
                <a:rPr lang="fr-BE" sz="16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</a:t>
              </a:r>
              <a:r>
                <a:rPr lang="fr-FR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‘</a:t>
              </a:r>
              <a:r>
                <a:rPr lang="it-IT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Atlante delle segnalazioni del Piano’ ;</a:t>
              </a:r>
            </a:p>
            <a:p>
              <a:pPr algn="just"/>
              <a:r>
                <a:rPr lang="fr-BE" sz="16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</a:t>
              </a:r>
              <a:r>
                <a:rPr lang="it-IT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Thematic technical </a:t>
              </a:r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meetings ;</a:t>
              </a:r>
              <a:endParaRPr lang="it-IT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r>
                <a:rPr lang="fr-BE" sz="16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</a:t>
              </a:r>
              <a:r>
                <a:rPr lang="it-IT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‘</a:t>
              </a:r>
              <a:r>
                <a:rPr lang="en-US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Ecomuseo</a:t>
              </a:r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di Valle </a:t>
              </a:r>
              <a:r>
                <a:rPr lang="en-US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d’Itria</a:t>
              </a:r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’.</a:t>
              </a:r>
              <a:endParaRPr lang="it-IT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44" name="Connecteur droit avec flèche 43">
              <a:extLst>
                <a:ext uri="{FF2B5EF4-FFF2-40B4-BE49-F238E27FC236}">
                  <a16:creationId xmlns:a16="http://schemas.microsoft.com/office/drawing/2014/main" id="{5BC5B277-CF30-4873-B281-3770153EE480}"/>
                </a:ext>
              </a:extLst>
            </p:cNvPr>
            <p:cNvCxnSpPr>
              <a:cxnSpLocks/>
            </p:cNvCxnSpPr>
            <p:nvPr/>
          </p:nvCxnSpPr>
          <p:spPr>
            <a:xfrm>
              <a:off x="2639562" y="4364633"/>
              <a:ext cx="0" cy="818755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47" name="ZoneTexte 46">
              <a:extLst>
                <a:ext uri="{FF2B5EF4-FFF2-40B4-BE49-F238E27FC236}">
                  <a16:creationId xmlns:a16="http://schemas.microsoft.com/office/drawing/2014/main" id="{9D7F89DA-A254-4243-BEAD-258AF0CA208E}"/>
                </a:ext>
              </a:extLst>
            </p:cNvPr>
            <p:cNvSpPr txBox="1"/>
            <p:nvPr/>
          </p:nvSpPr>
          <p:spPr>
            <a:xfrm>
              <a:off x="2118589" y="5216312"/>
              <a:ext cx="10419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BE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fr-BE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026" name="Picture 2" descr="Peut être une image de texte qui dit ’Ecomse Comuseo Valle D'Itria’">
              <a:extLst>
                <a:ext uri="{FF2B5EF4-FFF2-40B4-BE49-F238E27FC236}">
                  <a16:creationId xmlns:a16="http://schemas.microsoft.com/office/drawing/2014/main" id="{837FEB60-8DFA-4992-8E34-1FE025D798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45427" y="5214648"/>
              <a:ext cx="101475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9" name="Connecteur droit avec flèche 48">
              <a:extLst>
                <a:ext uri="{FF2B5EF4-FFF2-40B4-BE49-F238E27FC236}">
                  <a16:creationId xmlns:a16="http://schemas.microsoft.com/office/drawing/2014/main" id="{8F4A2E69-B191-41D0-AA24-8EE6E5900CF3}"/>
                </a:ext>
              </a:extLst>
            </p:cNvPr>
            <p:cNvCxnSpPr>
              <a:cxnSpLocks/>
            </p:cNvCxnSpPr>
            <p:nvPr/>
          </p:nvCxnSpPr>
          <p:spPr>
            <a:xfrm>
              <a:off x="9063009" y="4364633"/>
              <a:ext cx="0" cy="818755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B4B421B6-102B-4D01-B916-328811154057}"/>
                </a:ext>
              </a:extLst>
            </p:cNvPr>
            <p:cNvSpPr/>
            <p:nvPr/>
          </p:nvSpPr>
          <p:spPr>
            <a:xfrm>
              <a:off x="7340616" y="5229834"/>
              <a:ext cx="3437672" cy="3422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BE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‘</a:t>
              </a:r>
              <a:r>
                <a:rPr lang="fr-BE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Gestione</a:t>
              </a:r>
              <a:r>
                <a:rPr lang="fr-BE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sociale </a:t>
              </a:r>
              <a:r>
                <a:rPr lang="fr-BE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del</a:t>
              </a:r>
              <a:r>
                <a:rPr lang="fr-BE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BE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paesaggio</a:t>
              </a:r>
              <a:r>
                <a:rPr lang="fr-BE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’ ?</a:t>
              </a:r>
              <a:endParaRPr lang="fr-BE" b="1" dirty="0"/>
            </a:p>
          </p:txBody>
        </p:sp>
      </p:grpSp>
      <p:sp>
        <p:nvSpPr>
          <p:cNvPr id="24" name="ZoneTexte 23">
            <a:extLst>
              <a:ext uri="{FF2B5EF4-FFF2-40B4-BE49-F238E27FC236}">
                <a16:creationId xmlns:a16="http://schemas.microsoft.com/office/drawing/2014/main" id="{859396A5-1083-4C10-8458-8AEC79DDDE33}"/>
              </a:ext>
            </a:extLst>
          </p:cNvPr>
          <p:cNvSpPr txBox="1"/>
          <p:nvPr/>
        </p:nvSpPr>
        <p:spPr>
          <a:xfrm>
            <a:off x="3895952" y="2633414"/>
            <a:ext cx="9436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fr-BE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Wallonia</a:t>
            </a:r>
            <a:endParaRPr lang="fr-BE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775F5DC2-5F2D-4554-A2E3-22CFC6F94666}"/>
              </a:ext>
            </a:extLst>
          </p:cNvPr>
          <p:cNvSpPr txBox="1"/>
          <p:nvPr/>
        </p:nvSpPr>
        <p:spPr>
          <a:xfrm>
            <a:off x="7775074" y="2633414"/>
            <a:ext cx="9436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fr-B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Apulia</a:t>
            </a:r>
            <a:endParaRPr lang="fr-BE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25377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>
            <a:extLst>
              <a:ext uri="{FF2B5EF4-FFF2-40B4-BE49-F238E27FC236}">
                <a16:creationId xmlns:a16="http://schemas.microsoft.com/office/drawing/2014/main" id="{E3D07F52-DB0F-4011-A7A9-B1BBF4E615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11" b="4456"/>
          <a:stretch/>
        </p:blipFill>
        <p:spPr>
          <a:xfrm>
            <a:off x="6084905" y="629265"/>
            <a:ext cx="5928853" cy="6056670"/>
          </a:xfrm>
          <a:prstGeom prst="rect">
            <a:avLst/>
          </a:prstGeom>
        </p:spPr>
      </p:pic>
      <p:pic>
        <p:nvPicPr>
          <p:cNvPr id="14" name="Picture 6" descr="Grand Site de la Boucle de l'Ourthe">
            <a:extLst>
              <a:ext uri="{FF2B5EF4-FFF2-40B4-BE49-F238E27FC236}">
                <a16:creationId xmlns:a16="http://schemas.microsoft.com/office/drawing/2014/main" id="{244FB9DD-DC8F-43C5-A248-AFAB3E2BB8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3" t="11326" r="28412" b="2939"/>
          <a:stretch/>
        </p:blipFill>
        <p:spPr bwMode="auto">
          <a:xfrm>
            <a:off x="167147" y="629265"/>
            <a:ext cx="5928853" cy="6056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E8839C3-4DDC-4D4F-B56E-E19110271F69}"/>
              </a:ext>
            </a:extLst>
          </p:cNvPr>
          <p:cNvSpPr/>
          <p:nvPr/>
        </p:nvSpPr>
        <p:spPr>
          <a:xfrm>
            <a:off x="167145" y="588469"/>
            <a:ext cx="11857707" cy="6097465"/>
          </a:xfrm>
          <a:prstGeom prst="rect">
            <a:avLst/>
          </a:prstGeom>
          <a:solidFill>
            <a:schemeClr val="bg1">
              <a:alpha val="92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BE" sz="1600" b="1" dirty="0">
              <a:solidFill>
                <a:schemeClr val="tx1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8F9C3FA-4963-4D44-80B1-04A48A92362F}"/>
              </a:ext>
            </a:extLst>
          </p:cNvPr>
          <p:cNvSpPr txBox="1"/>
          <p:nvPr/>
        </p:nvSpPr>
        <p:spPr>
          <a:xfrm>
            <a:off x="2717715" y="41718"/>
            <a:ext cx="7798775" cy="46166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The cases of ‘Boucle de l’Ourthe’ and ‘Valle d’</a:t>
            </a:r>
            <a:r>
              <a:rPr lang="fr-FR" sz="24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Itria</a:t>
            </a:r>
            <a:r>
              <a:rPr lang="fr-FR" sz="2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BA13D2A-AF35-4ABA-B9EE-027577C1F823}"/>
              </a:ext>
            </a:extLst>
          </p:cNvPr>
          <p:cNvSpPr/>
          <p:nvPr/>
        </p:nvSpPr>
        <p:spPr>
          <a:xfrm>
            <a:off x="3967764" y="596341"/>
            <a:ext cx="42564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Experience intentions of protection</a:t>
            </a:r>
          </a:p>
        </p:txBody>
      </p:sp>
    </p:spTree>
    <p:extLst>
      <p:ext uri="{BB962C8B-B14F-4D97-AF65-F5344CB8AC3E}">
        <p14:creationId xmlns:p14="http://schemas.microsoft.com/office/powerpoint/2010/main" val="38351540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6" descr="Grand Site de la Boucle de l'Ourthe">
            <a:extLst>
              <a:ext uri="{FF2B5EF4-FFF2-40B4-BE49-F238E27FC236}">
                <a16:creationId xmlns:a16="http://schemas.microsoft.com/office/drawing/2014/main" id="{244FB9DD-DC8F-43C5-A248-AFAB3E2BB8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3" t="11326" r="28412" b="2939"/>
          <a:stretch/>
        </p:blipFill>
        <p:spPr bwMode="auto">
          <a:xfrm>
            <a:off x="167147" y="629265"/>
            <a:ext cx="5928853" cy="6056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DC9A510-A910-44AA-B853-6AC98E66D50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11" b="4456"/>
          <a:stretch/>
        </p:blipFill>
        <p:spPr>
          <a:xfrm>
            <a:off x="6096000" y="629265"/>
            <a:ext cx="5917758" cy="605667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E8839C3-4DDC-4D4F-B56E-E19110271F69}"/>
              </a:ext>
            </a:extLst>
          </p:cNvPr>
          <p:cNvSpPr/>
          <p:nvPr/>
        </p:nvSpPr>
        <p:spPr>
          <a:xfrm>
            <a:off x="167146" y="588469"/>
            <a:ext cx="11846612" cy="6097465"/>
          </a:xfrm>
          <a:prstGeom prst="rect">
            <a:avLst/>
          </a:prstGeom>
          <a:solidFill>
            <a:schemeClr val="bg1">
              <a:alpha val="92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BE" sz="1600" b="1" dirty="0">
              <a:solidFill>
                <a:schemeClr val="tx1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8F9C3FA-4963-4D44-80B1-04A48A92362F}"/>
              </a:ext>
            </a:extLst>
          </p:cNvPr>
          <p:cNvSpPr txBox="1"/>
          <p:nvPr/>
        </p:nvSpPr>
        <p:spPr>
          <a:xfrm>
            <a:off x="2717715" y="41718"/>
            <a:ext cx="7798775" cy="46166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The cases of ‘Boucle de l’Ourthe’ and ‘Valle d’</a:t>
            </a:r>
            <a:r>
              <a:rPr lang="fr-FR" sz="24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Itria</a:t>
            </a:r>
            <a:r>
              <a:rPr lang="fr-FR" sz="2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BA13D2A-AF35-4ABA-B9EE-027577C1F823}"/>
              </a:ext>
            </a:extLst>
          </p:cNvPr>
          <p:cNvSpPr/>
          <p:nvPr/>
        </p:nvSpPr>
        <p:spPr>
          <a:xfrm>
            <a:off x="3967764" y="596341"/>
            <a:ext cx="42564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Experience intentions of protection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F3E02730-49DD-4C6C-973B-78EFB8ADF7A9}"/>
              </a:ext>
            </a:extLst>
          </p:cNvPr>
          <p:cNvSpPr txBox="1"/>
          <p:nvPr/>
        </p:nvSpPr>
        <p:spPr>
          <a:xfrm>
            <a:off x="167145" y="1029375"/>
            <a:ext cx="11857705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 knowledge about classification ‘Grand Site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Paysager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 or landscape plan: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fr-BE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	</a:t>
            </a:r>
            <a:r>
              <a:rPr lang="fr-BE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fr-BE" sz="1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Lack</a:t>
            </a:r>
            <a:r>
              <a:rPr lang="fr-BE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of promotion/information ;</a:t>
            </a:r>
          </a:p>
          <a:p>
            <a:pPr algn="just"/>
            <a:r>
              <a:rPr lang="fr-BE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	 </a:t>
            </a:r>
            <a:r>
              <a:rPr lang="fr-BE" sz="1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Lack</a:t>
            </a:r>
            <a:r>
              <a:rPr lang="fr-BE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of local </a:t>
            </a:r>
            <a:r>
              <a:rPr lang="fr-BE" sz="1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interest</a:t>
            </a:r>
            <a:r>
              <a:rPr lang="fr-BE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</a:p>
          <a:p>
            <a:pPr algn="just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Population is doubtful about the future of landscape: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fr-BE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	</a:t>
            </a:r>
            <a:r>
              <a:rPr lang="fr-BE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consequences will have the label ‘Grand Site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Paysager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’? ;</a:t>
            </a:r>
          </a:p>
          <a:p>
            <a:pPr algn="just"/>
            <a:r>
              <a:rPr lang="fr-BE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	 </a:t>
            </a:r>
            <a:r>
              <a:rPr lang="fr-BE" sz="1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Landscape</a:t>
            </a:r>
            <a:r>
              <a:rPr lang="fr-BE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plan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an appropriate tool? (Tool too conservationist V.S. Tool not enough useful).</a:t>
            </a:r>
          </a:p>
          <a:p>
            <a:pPr algn="just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BE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Gap </a:t>
            </a:r>
            <a:r>
              <a:rPr lang="fr-B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between</a:t>
            </a:r>
            <a:r>
              <a:rPr lang="fr-B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‘</a:t>
            </a:r>
            <a:r>
              <a:rPr lang="fr-B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scientific</a:t>
            </a:r>
            <a:r>
              <a:rPr lang="fr-BE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 values and the ‘</a:t>
            </a:r>
            <a:r>
              <a:rPr lang="fr-B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inhabitants</a:t>
            </a:r>
            <a:r>
              <a:rPr lang="fr-BE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 values.</a:t>
            </a:r>
          </a:p>
          <a:p>
            <a:pPr algn="just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BE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fr-BE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2" descr="https://www.ecomuseovalleditria.it/images/mappe/mappa-comunita-martina-franca.jpg">
            <a:extLst>
              <a:ext uri="{FF2B5EF4-FFF2-40B4-BE49-F238E27FC236}">
                <a16:creationId xmlns:a16="http://schemas.microsoft.com/office/drawing/2014/main" id="{9B5A9DE2-C9F4-488F-9A09-D8CAC219EF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119" y="4105657"/>
            <a:ext cx="3666469" cy="2580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48154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6" descr="Grand Site de la Boucle de l'Ourthe">
            <a:extLst>
              <a:ext uri="{FF2B5EF4-FFF2-40B4-BE49-F238E27FC236}">
                <a16:creationId xmlns:a16="http://schemas.microsoft.com/office/drawing/2014/main" id="{244FB9DD-DC8F-43C5-A248-AFAB3E2BB8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3" t="11326" r="28412" b="2939"/>
          <a:stretch/>
        </p:blipFill>
        <p:spPr bwMode="auto">
          <a:xfrm>
            <a:off x="167147" y="629265"/>
            <a:ext cx="5928853" cy="6056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77EF145-1203-4C44-9E73-8F32804673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11" b="4456"/>
          <a:stretch/>
        </p:blipFill>
        <p:spPr>
          <a:xfrm>
            <a:off x="6096000" y="629265"/>
            <a:ext cx="5917758" cy="605667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E8839C3-4DDC-4D4F-B56E-E19110271F69}"/>
              </a:ext>
            </a:extLst>
          </p:cNvPr>
          <p:cNvSpPr/>
          <p:nvPr/>
        </p:nvSpPr>
        <p:spPr>
          <a:xfrm>
            <a:off x="167146" y="629265"/>
            <a:ext cx="11846612" cy="6056670"/>
          </a:xfrm>
          <a:prstGeom prst="rect">
            <a:avLst/>
          </a:prstGeom>
          <a:solidFill>
            <a:schemeClr val="bg1">
              <a:alpha val="92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BE" sz="1600" b="1" dirty="0">
              <a:solidFill>
                <a:schemeClr val="tx1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8F9C3FA-4963-4D44-80B1-04A48A92362F}"/>
              </a:ext>
            </a:extLst>
          </p:cNvPr>
          <p:cNvSpPr txBox="1"/>
          <p:nvPr/>
        </p:nvSpPr>
        <p:spPr>
          <a:xfrm>
            <a:off x="2717715" y="41718"/>
            <a:ext cx="7798775" cy="46166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In conclusion, what are rights and responsibilities?</a:t>
            </a:r>
          </a:p>
        </p:txBody>
      </p:sp>
    </p:spTree>
    <p:extLst>
      <p:ext uri="{BB962C8B-B14F-4D97-AF65-F5344CB8AC3E}">
        <p14:creationId xmlns:p14="http://schemas.microsoft.com/office/powerpoint/2010/main" val="11509886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6" descr="Grand Site de la Boucle de l'Ourthe">
            <a:extLst>
              <a:ext uri="{FF2B5EF4-FFF2-40B4-BE49-F238E27FC236}">
                <a16:creationId xmlns:a16="http://schemas.microsoft.com/office/drawing/2014/main" id="{244FB9DD-DC8F-43C5-A248-AFAB3E2BB8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3" t="11326" r="28412" b="2939"/>
          <a:stretch/>
        </p:blipFill>
        <p:spPr bwMode="auto">
          <a:xfrm>
            <a:off x="167147" y="629265"/>
            <a:ext cx="5928853" cy="6056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245DCB8-72A2-4F60-B388-358A9BE88E7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11" b="4456"/>
          <a:stretch/>
        </p:blipFill>
        <p:spPr>
          <a:xfrm>
            <a:off x="6096000" y="629265"/>
            <a:ext cx="5917758" cy="605667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E8839C3-4DDC-4D4F-B56E-E19110271F69}"/>
              </a:ext>
            </a:extLst>
          </p:cNvPr>
          <p:cNvSpPr/>
          <p:nvPr/>
        </p:nvSpPr>
        <p:spPr>
          <a:xfrm>
            <a:off x="167146" y="629265"/>
            <a:ext cx="11846612" cy="6056670"/>
          </a:xfrm>
          <a:prstGeom prst="rect">
            <a:avLst/>
          </a:prstGeom>
          <a:solidFill>
            <a:schemeClr val="bg1">
              <a:alpha val="92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BE" sz="1600" b="1" dirty="0">
              <a:solidFill>
                <a:schemeClr val="tx1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8F9C3FA-4963-4D44-80B1-04A48A92362F}"/>
              </a:ext>
            </a:extLst>
          </p:cNvPr>
          <p:cNvSpPr txBox="1"/>
          <p:nvPr/>
        </p:nvSpPr>
        <p:spPr>
          <a:xfrm>
            <a:off x="2717715" y="41718"/>
            <a:ext cx="7798775" cy="46166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In conclusion, what are rights and responsibilities?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F3E02730-49DD-4C6C-973B-78EFB8ADF7A9}"/>
              </a:ext>
            </a:extLst>
          </p:cNvPr>
          <p:cNvSpPr txBox="1"/>
          <p:nvPr/>
        </p:nvSpPr>
        <p:spPr>
          <a:xfrm>
            <a:off x="178242" y="1108342"/>
            <a:ext cx="11857704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Intertwining landscape and heritage in Wallonia </a:t>
            </a:r>
            <a:r>
              <a:rPr lang="fr-BE" dirty="0"/>
              <a:t>≠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Intertwining landscape and heritage in Apulia.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buFont typeface="Wingdings" panose="05000000000000000000" pitchFamily="2" charset="2"/>
              <a:buChar char="à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Wallonia: ‘exceptional’ vision of landscape ;</a:t>
            </a:r>
          </a:p>
          <a:p>
            <a:pPr marL="742950" lvl="1" indent="-285750" algn="just">
              <a:buFont typeface="Wingdings" panose="05000000000000000000" pitchFamily="2" charset="2"/>
              <a:buChar char="à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Apulia: ‘Structural’ and ‘territorial’ vision.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Rights and responsibilities of population:</a:t>
            </a:r>
            <a:endParaRPr lang="fr-B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buFont typeface="Wingdings" panose="05000000000000000000" pitchFamily="2" charset="2"/>
              <a:buChar char="à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Inhabitants more awareness about added-value of quality landscape ;</a:t>
            </a:r>
          </a:p>
          <a:p>
            <a:pPr marL="742950" lvl="1" indent="-285750" algn="just">
              <a:buFont typeface="Wingdings" panose="05000000000000000000" pitchFamily="2" charset="2"/>
              <a:buChar char="à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But not ‘equipped’ (Often limited to recognition phase and inventories).</a:t>
            </a:r>
          </a:p>
          <a:p>
            <a:pPr marL="742950" lvl="1" indent="-285750" algn="just">
              <a:buFont typeface="Wingdings" panose="05000000000000000000" pitchFamily="2" charset="2"/>
              <a:buChar char="à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fr-B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BE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fr-BE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2CF3648-94CA-4C25-B5C1-4AC22CF293F4}"/>
              </a:ext>
            </a:extLst>
          </p:cNvPr>
          <p:cNvSpPr/>
          <p:nvPr/>
        </p:nvSpPr>
        <p:spPr>
          <a:xfrm>
            <a:off x="3137003" y="4347162"/>
            <a:ext cx="5917837" cy="46166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fr-BE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is the future of protected landscapes ?</a:t>
            </a:r>
          </a:p>
        </p:txBody>
      </p:sp>
    </p:spTree>
    <p:extLst>
      <p:ext uri="{BB962C8B-B14F-4D97-AF65-F5344CB8AC3E}">
        <p14:creationId xmlns:p14="http://schemas.microsoft.com/office/powerpoint/2010/main" val="10887878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21EDE018-49E0-4DFF-8184-92FFE58887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11" b="4456"/>
          <a:stretch/>
        </p:blipFill>
        <p:spPr>
          <a:xfrm>
            <a:off x="5658096" y="0"/>
            <a:ext cx="6533904" cy="6858000"/>
          </a:xfrm>
          <a:prstGeom prst="rect">
            <a:avLst/>
          </a:prstGeom>
        </p:spPr>
      </p:pic>
      <p:pic>
        <p:nvPicPr>
          <p:cNvPr id="10" name="Picture 6" descr="Grand Site de la Boucle de l'Ourthe">
            <a:extLst>
              <a:ext uri="{FF2B5EF4-FFF2-40B4-BE49-F238E27FC236}">
                <a16:creationId xmlns:a16="http://schemas.microsoft.com/office/drawing/2014/main" id="{B88AC098-DF38-4F19-BCA7-B598F213A8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3" t="11326" r="28412" b="2939"/>
          <a:stretch/>
        </p:blipFill>
        <p:spPr bwMode="auto">
          <a:xfrm>
            <a:off x="0" y="0"/>
            <a:ext cx="609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13977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24835A4-D2DF-4D23-AFE7-093E2717CB36}"/>
              </a:ext>
            </a:extLst>
          </p:cNvPr>
          <p:cNvSpPr/>
          <p:nvPr/>
        </p:nvSpPr>
        <p:spPr>
          <a:xfrm>
            <a:off x="182872" y="648929"/>
            <a:ext cx="11871476" cy="586002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BE" sz="1600" b="1" dirty="0">
              <a:solidFill>
                <a:schemeClr val="tx1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8F9C3FA-4963-4D44-80B1-04A48A92362F}"/>
              </a:ext>
            </a:extLst>
          </p:cNvPr>
          <p:cNvSpPr txBox="1"/>
          <p:nvPr/>
        </p:nvSpPr>
        <p:spPr>
          <a:xfrm>
            <a:off x="5200047" y="57876"/>
            <a:ext cx="1837123" cy="46166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Bibliography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A7D9FD0-F755-4698-9847-3E8A11BB1A7A}"/>
              </a:ext>
            </a:extLst>
          </p:cNvPr>
          <p:cNvSpPr txBox="1"/>
          <p:nvPr/>
        </p:nvSpPr>
        <p:spPr>
          <a:xfrm>
            <a:off x="479396" y="1156333"/>
            <a:ext cx="11065164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endParaRPr lang="fr-BE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fr-BE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endParaRPr lang="fr-BE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A3DE210-3746-4A26-B2D0-CB764E111B42}"/>
              </a:ext>
            </a:extLst>
          </p:cNvPr>
          <p:cNvSpPr/>
          <p:nvPr/>
        </p:nvSpPr>
        <p:spPr>
          <a:xfrm>
            <a:off x="244095" y="729033"/>
            <a:ext cx="1170381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 indent="-180340" algn="just">
              <a:spcAft>
                <a:spcPts val="0"/>
              </a:spcAft>
            </a:pP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Antrop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M., &amp; Van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Eetvelde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V. (2019). 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Territory and/or Scenery : Concepts and Prospects of Western Landscape Research. In L. Mueller &amp; F.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Eulenstein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(Eds.), 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Current Trends in Landscape Research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(pp. 3-39). Cham, Switzerland: Springer.</a:t>
            </a:r>
            <a:endParaRPr lang="fr-BE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0340" indent="-180340" algn="just">
              <a:spcAft>
                <a:spcPts val="0"/>
              </a:spcAft>
            </a:pP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Brown, J., Mitchell, N., &amp; Beresford, M. (2005). 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Protected Landscapes Approach. Linking Nature, Culture and Community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Gland, Switzerland and Cambridge: IUCN.</a:t>
            </a:r>
            <a:endParaRPr lang="fr-BE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0340" indent="-180340" algn="just">
              <a:spcAft>
                <a:spcPts val="0"/>
              </a:spcAft>
            </a:pPr>
            <a:r>
              <a:rPr lang="it-IT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Ciervo, M., &amp; Cerreti, C. (2020). </a:t>
            </a:r>
            <a:r>
              <a:rPr lang="it-IT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Landscape Grabbing. 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New Concept for Geographical Analysis? </a:t>
            </a:r>
            <a:r>
              <a:rPr lang="en-US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Geotema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Supplemento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2020, 123-130. Retrieved from </a:t>
            </a:r>
            <a:r>
              <a:rPr lang="en-US" u="sng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https://www.ageiweb.it/geotema/supplemento2020_ciervo_cerreti/</a:t>
            </a:r>
            <a:r>
              <a:rPr lang="en-US" u="sng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fr-BE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0340" indent="-180340" algn="just">
              <a:spcAft>
                <a:spcPts val="0"/>
              </a:spcAft>
            </a:pP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Council of Europe (2000). 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European Landscape Convention. Retrieved from </a:t>
            </a:r>
            <a:r>
              <a:rPr lang="en-US" u="sng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https://www.coe.int/fr/web/conventions/full-list/-/conventions/rms/090000168008062a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fr-BE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0340" indent="-180340" algn="just">
              <a:spcAft>
                <a:spcPts val="0"/>
              </a:spcAft>
            </a:pP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Egoz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S.,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Jørgensen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K., &amp; Ruggeri, D. (2018). 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Defining Landscape Democracy. A Path to Spatial Justice. 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Cheltenham, UK: Edward Elgar Publishing.</a:t>
            </a:r>
            <a:endParaRPr lang="fr-BE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0340" indent="-180340" algn="just">
              <a:spcAft>
                <a:spcPts val="0"/>
              </a:spcAft>
            </a:pP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Harvey, D. (2015).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Landscape and heritage: trajectories and consequences. 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Landscape Research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40:8, 911-924. doi:</a:t>
            </a:r>
            <a:r>
              <a:rPr lang="en-US" u="sng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10.1080/01426397.2014.967668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fr-BE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0340" indent="-180340" algn="just">
              <a:spcAft>
                <a:spcPts val="0"/>
              </a:spcAft>
            </a:pP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Hernández-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Morcillo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M.,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Bieling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C.,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Bürgi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M.,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Lieskovsky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J.,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Palang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H.,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Printsmann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A.,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Schulp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C.J.E.,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Verburg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P.H., &amp;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Plieninger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T. (2017). 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Priority questions for the science, policy and practice of cultural landscapes in Europe. 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Landscape Ecology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32, 2083-2096.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u="sng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10.1007/s10980-017-0524-9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fr-BE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0340" indent="-180340" algn="just">
              <a:spcAft>
                <a:spcPts val="0"/>
              </a:spcAft>
            </a:pP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Olwig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K. R., &amp; Mitchell, D. (2009). 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Justice, Power and the Political Landscape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London: Routledge.</a:t>
            </a:r>
            <a:endParaRPr lang="fr-BE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0340" indent="-180340" algn="just">
              <a:spcAft>
                <a:spcPts val="0"/>
              </a:spcAft>
            </a:pPr>
            <a:r>
              <a:rPr lang="it-IT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Sánchez, M.L., Cabrera, A.T., &amp; Del Pulgar, M.L.G. (2020). 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Guidelines from the heritage field for the integration of landscape and heritage planning: A systematic literature review. 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Landscape and Urban Planning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204:103931.doi</a:t>
            </a:r>
            <a:r>
              <a:rPr lang="en-US" u="sng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:10.1016/j.landurbplan.2020.103931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fr-BE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0340" indent="-180340" algn="just">
              <a:spcAft>
                <a:spcPts val="0"/>
              </a:spcAft>
            </a:pP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Schmitz, S., &amp;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Bruckmann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L. (2020). 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quest for new tools to preserve rural heritage landscapes. 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Documents </a:t>
            </a:r>
            <a:r>
              <a:rPr lang="en-US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d’Anàlisi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Geogràfica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66:2, 445-463.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u="sng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10.5565/rev/dag.593</a:t>
            </a:r>
            <a:r>
              <a:rPr lang="en-US" u="sng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fr-BE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3930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24835A4-D2DF-4D23-AFE7-093E2717CB36}"/>
              </a:ext>
            </a:extLst>
          </p:cNvPr>
          <p:cNvSpPr/>
          <p:nvPr/>
        </p:nvSpPr>
        <p:spPr>
          <a:xfrm>
            <a:off x="182872" y="648929"/>
            <a:ext cx="11871476" cy="586002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BE" sz="1600" b="1" dirty="0">
              <a:solidFill>
                <a:schemeClr val="tx1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8F9C3FA-4963-4D44-80B1-04A48A92362F}"/>
              </a:ext>
            </a:extLst>
          </p:cNvPr>
          <p:cNvSpPr txBox="1"/>
          <p:nvPr/>
        </p:nvSpPr>
        <p:spPr>
          <a:xfrm>
            <a:off x="4448830" y="2927964"/>
            <a:ext cx="5093110" cy="86177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Appendices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9C72536-C141-4144-A422-256A82C3F299}"/>
              </a:ext>
            </a:extLst>
          </p:cNvPr>
          <p:cNvSpPr txBox="1"/>
          <p:nvPr/>
        </p:nvSpPr>
        <p:spPr>
          <a:xfrm>
            <a:off x="395754" y="851818"/>
            <a:ext cx="1144571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endParaRPr lang="fr-F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A7D9FD0-F755-4698-9847-3E8A11BB1A7A}"/>
              </a:ext>
            </a:extLst>
          </p:cNvPr>
          <p:cNvSpPr txBox="1"/>
          <p:nvPr/>
        </p:nvSpPr>
        <p:spPr>
          <a:xfrm>
            <a:off x="479396" y="1156333"/>
            <a:ext cx="11065164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endParaRPr lang="fr-BE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fr-BE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endParaRPr lang="fr-BE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7628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Aucune description de photo disponible.">
            <a:extLst>
              <a:ext uri="{FF2B5EF4-FFF2-40B4-BE49-F238E27FC236}">
                <a16:creationId xmlns:a16="http://schemas.microsoft.com/office/drawing/2014/main" id="{B3012785-DA6F-4D25-9E15-787B838934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50" t="13289" r="16495" b="976"/>
          <a:stretch/>
        </p:blipFill>
        <p:spPr bwMode="auto">
          <a:xfrm>
            <a:off x="6222559" y="629264"/>
            <a:ext cx="5802292" cy="6005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Grand Site de la Boucle de l'Ourthe">
            <a:extLst>
              <a:ext uri="{FF2B5EF4-FFF2-40B4-BE49-F238E27FC236}">
                <a16:creationId xmlns:a16="http://schemas.microsoft.com/office/drawing/2014/main" id="{EEC18A8D-7BE1-4569-9CE5-2BADF960CF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3" t="11326" r="28412" b="2939"/>
          <a:stretch/>
        </p:blipFill>
        <p:spPr bwMode="auto">
          <a:xfrm>
            <a:off x="167147" y="629265"/>
            <a:ext cx="5802293" cy="6005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E8839C3-4DDC-4D4F-B56E-E19110271F69}"/>
              </a:ext>
            </a:extLst>
          </p:cNvPr>
          <p:cNvSpPr/>
          <p:nvPr/>
        </p:nvSpPr>
        <p:spPr>
          <a:xfrm>
            <a:off x="6222560" y="629265"/>
            <a:ext cx="5802292" cy="6005572"/>
          </a:xfrm>
          <a:prstGeom prst="rect">
            <a:avLst/>
          </a:prstGeom>
          <a:solidFill>
            <a:schemeClr val="bg1">
              <a:alpha val="88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BE" sz="1600" b="1" dirty="0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24835A4-D2DF-4D23-AFE7-093E2717CB36}"/>
              </a:ext>
            </a:extLst>
          </p:cNvPr>
          <p:cNvSpPr/>
          <p:nvPr/>
        </p:nvSpPr>
        <p:spPr>
          <a:xfrm>
            <a:off x="167148" y="629263"/>
            <a:ext cx="5802292" cy="5989691"/>
          </a:xfrm>
          <a:prstGeom prst="rect">
            <a:avLst/>
          </a:prstGeom>
          <a:solidFill>
            <a:schemeClr val="bg1">
              <a:alpha val="88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BE" sz="1600" b="1" dirty="0">
              <a:solidFill>
                <a:schemeClr val="tx1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8F9C3FA-4963-4D44-80B1-04A48A92362F}"/>
              </a:ext>
            </a:extLst>
          </p:cNvPr>
          <p:cNvSpPr txBox="1"/>
          <p:nvPr/>
        </p:nvSpPr>
        <p:spPr>
          <a:xfrm>
            <a:off x="2717715" y="41718"/>
            <a:ext cx="7798775" cy="46166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Landscape protection: a mosaic of protection tools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9E84944-BC95-40FE-99A2-BBED5766DE40}"/>
              </a:ext>
            </a:extLst>
          </p:cNvPr>
          <p:cNvSpPr txBox="1"/>
          <p:nvPr/>
        </p:nvSpPr>
        <p:spPr>
          <a:xfrm>
            <a:off x="2224262" y="613383"/>
            <a:ext cx="1688061" cy="46166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400" u="sng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Wallonia</a:t>
            </a:r>
            <a:endParaRPr lang="fr-BE" sz="2400" u="sng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043201C-FB1F-4299-ABC4-987AE14B6A70}"/>
              </a:ext>
            </a:extLst>
          </p:cNvPr>
          <p:cNvSpPr txBox="1"/>
          <p:nvPr/>
        </p:nvSpPr>
        <p:spPr>
          <a:xfrm>
            <a:off x="8451110" y="613384"/>
            <a:ext cx="1345191" cy="46166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400" u="sng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Apulia</a:t>
            </a:r>
            <a:endParaRPr lang="fr-BE" sz="2400" u="sng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1B65BC55-E7E9-4136-B53F-57A3DBDE2CBE}"/>
              </a:ext>
            </a:extLst>
          </p:cNvPr>
          <p:cNvSpPr txBox="1"/>
          <p:nvPr/>
        </p:nvSpPr>
        <p:spPr>
          <a:xfrm>
            <a:off x="293707" y="1201728"/>
            <a:ext cx="58022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Landscape</a:t>
            </a:r>
            <a:r>
              <a:rPr lang="fr-B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BE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interest</a:t>
            </a:r>
            <a:r>
              <a:rPr lang="fr-B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BE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perimeters</a:t>
            </a:r>
            <a:r>
              <a:rPr lang="fr-B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fr-FR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BE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84C0488-7E89-4A2B-9B8A-467A2B680C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63" y="1625049"/>
            <a:ext cx="5677058" cy="401400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C039C8C4-49B2-4205-B550-3F1A2D9E8FEE}"/>
              </a:ext>
            </a:extLst>
          </p:cNvPr>
          <p:cNvSpPr txBox="1"/>
          <p:nvPr/>
        </p:nvSpPr>
        <p:spPr>
          <a:xfrm>
            <a:off x="6349119" y="1201728"/>
            <a:ext cx="5802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 </a:t>
            </a:r>
            <a:r>
              <a:rPr lang="fr-BE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Aree</a:t>
            </a:r>
            <a:r>
              <a:rPr lang="fr-B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fr-BE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notevole</a:t>
            </a:r>
            <a:r>
              <a:rPr lang="fr-B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BE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interesse</a:t>
            </a:r>
            <a:r>
              <a:rPr lang="fr-B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BE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pubblico</a:t>
            </a:r>
            <a:r>
              <a:rPr lang="fr-B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»: </a:t>
            </a:r>
            <a:endParaRPr lang="fr-F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2E1DA84-BB0E-4CC4-A349-5768167550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838" y="1625517"/>
            <a:ext cx="5675734" cy="4013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66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433B6988-F450-484A-B493-F5B930232F40}"/>
              </a:ext>
            </a:extLst>
          </p:cNvPr>
          <p:cNvSpPr txBox="1"/>
          <p:nvPr/>
        </p:nvSpPr>
        <p:spPr>
          <a:xfrm>
            <a:off x="259398" y="178731"/>
            <a:ext cx="116708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700" i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Why talk about ‘</a:t>
            </a:r>
            <a:r>
              <a:rPr lang="en-US" sz="2700" b="1" i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discords</a:t>
            </a:r>
            <a:r>
              <a:rPr lang="en-US" sz="2700" i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 around heritage landscapes ?</a:t>
            </a:r>
          </a:p>
          <a:p>
            <a:pPr algn="just"/>
            <a:endParaRPr lang="en-US" sz="2700" i="1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0" name="Group 127">
            <a:extLst>
              <a:ext uri="{FF2B5EF4-FFF2-40B4-BE49-F238E27FC236}">
                <a16:creationId xmlns:a16="http://schemas.microsoft.com/office/drawing/2014/main" id="{8183D5A7-EAA2-479E-B4ED-36AEF3996EBC}"/>
              </a:ext>
            </a:extLst>
          </p:cNvPr>
          <p:cNvGrpSpPr>
            <a:grpSpLocks noChangeAspect="1"/>
          </p:cNvGrpSpPr>
          <p:nvPr/>
        </p:nvGrpSpPr>
        <p:grpSpPr>
          <a:xfrm>
            <a:off x="5780254" y="4403711"/>
            <a:ext cx="536301" cy="474726"/>
            <a:chOff x="3836782" y="1447800"/>
            <a:chExt cx="860836" cy="762000"/>
          </a:xfrm>
          <a:solidFill>
            <a:schemeClr val="bg1">
              <a:lumMod val="85000"/>
            </a:schemeClr>
          </a:solidFill>
        </p:grpSpPr>
        <p:sp>
          <p:nvSpPr>
            <p:cNvPr id="31" name="Oval 128">
              <a:extLst>
                <a:ext uri="{FF2B5EF4-FFF2-40B4-BE49-F238E27FC236}">
                  <a16:creationId xmlns:a16="http://schemas.microsoft.com/office/drawing/2014/main" id="{8DF84FF1-E8D8-478D-BB49-09D8DA9BF567}"/>
                </a:ext>
              </a:extLst>
            </p:cNvPr>
            <p:cNvSpPr/>
            <p:nvPr/>
          </p:nvSpPr>
          <p:spPr>
            <a:xfrm>
              <a:off x="3886200" y="1447800"/>
              <a:ext cx="762000" cy="762000"/>
            </a:xfrm>
            <a:prstGeom prst="ellipse">
              <a:avLst/>
            </a:prstGeom>
            <a:grpFill/>
            <a:ln w="12700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</a:ln>
            <a:effectLst>
              <a:outerShdw blurRad="38100"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TextBox 130">
              <a:extLst>
                <a:ext uri="{FF2B5EF4-FFF2-40B4-BE49-F238E27FC236}">
                  <a16:creationId xmlns:a16="http://schemas.microsoft.com/office/drawing/2014/main" id="{482D509F-EFB1-4B75-8F3C-F19E4B214B0B}"/>
                </a:ext>
              </a:extLst>
            </p:cNvPr>
            <p:cNvSpPr txBox="1"/>
            <p:nvPr/>
          </p:nvSpPr>
          <p:spPr>
            <a:xfrm>
              <a:off x="3836782" y="1606489"/>
              <a:ext cx="860836" cy="44462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Value</a:t>
              </a:r>
            </a:p>
          </p:txBody>
        </p:sp>
      </p:grpSp>
      <p:grpSp>
        <p:nvGrpSpPr>
          <p:cNvPr id="125" name="Groupe 124">
            <a:extLst>
              <a:ext uri="{FF2B5EF4-FFF2-40B4-BE49-F238E27FC236}">
                <a16:creationId xmlns:a16="http://schemas.microsoft.com/office/drawing/2014/main" id="{CB05823A-F7F7-4147-903F-1E615647928C}"/>
              </a:ext>
            </a:extLst>
          </p:cNvPr>
          <p:cNvGrpSpPr/>
          <p:nvPr/>
        </p:nvGrpSpPr>
        <p:grpSpPr>
          <a:xfrm>
            <a:off x="3008385" y="794920"/>
            <a:ext cx="6172919" cy="3806828"/>
            <a:chOff x="2623281" y="641600"/>
            <a:chExt cx="6172919" cy="3806828"/>
          </a:xfrm>
        </p:grpSpPr>
        <p:cxnSp>
          <p:nvCxnSpPr>
            <p:cNvPr id="8" name="Straight Connector 40">
              <a:extLst>
                <a:ext uri="{FF2B5EF4-FFF2-40B4-BE49-F238E27FC236}">
                  <a16:creationId xmlns:a16="http://schemas.microsoft.com/office/drawing/2014/main" id="{E3747A08-2459-4B5C-85F2-36E3B91B36CF}"/>
                </a:ext>
              </a:extLst>
            </p:cNvPr>
            <p:cNvCxnSpPr>
              <a:cxnSpLocks/>
              <a:endCxn id="48" idx="0"/>
            </p:cNvCxnSpPr>
            <p:nvPr/>
          </p:nvCxnSpPr>
          <p:spPr>
            <a:xfrm flipH="1">
              <a:off x="3717191" y="1113264"/>
              <a:ext cx="1430680" cy="602316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189">
              <a:extLst>
                <a:ext uri="{FF2B5EF4-FFF2-40B4-BE49-F238E27FC236}">
                  <a16:creationId xmlns:a16="http://schemas.microsoft.com/office/drawing/2014/main" id="{434C2E54-E291-4785-92D2-1104CBA04B59}"/>
                </a:ext>
              </a:extLst>
            </p:cNvPr>
            <p:cNvCxnSpPr>
              <a:cxnSpLocks/>
              <a:stCxn id="89" idx="0"/>
            </p:cNvCxnSpPr>
            <p:nvPr/>
          </p:nvCxnSpPr>
          <p:spPr>
            <a:xfrm flipH="1" flipV="1">
              <a:off x="6193858" y="1108580"/>
              <a:ext cx="1438612" cy="564396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" name="Group 6">
              <a:extLst>
                <a:ext uri="{FF2B5EF4-FFF2-40B4-BE49-F238E27FC236}">
                  <a16:creationId xmlns:a16="http://schemas.microsoft.com/office/drawing/2014/main" id="{7F3DC7BE-10C3-476B-B19D-21FCD11725C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143490" y="641600"/>
              <a:ext cx="1037108" cy="900000"/>
              <a:chOff x="3886200" y="1447800"/>
              <a:chExt cx="762000" cy="762000"/>
            </a:xfrm>
            <a:gradFill flip="none" rotWithShape="1">
              <a:gsLst>
                <a:gs pos="0">
                  <a:schemeClr val="accent6">
                    <a:lumMod val="60000"/>
                    <a:lumOff val="40000"/>
                    <a:tint val="66000"/>
                    <a:satMod val="160000"/>
                  </a:schemeClr>
                </a:gs>
                <a:gs pos="50000">
                  <a:schemeClr val="accent6">
                    <a:lumMod val="60000"/>
                    <a:lumOff val="40000"/>
                    <a:tint val="44500"/>
                    <a:satMod val="160000"/>
                  </a:schemeClr>
                </a:gs>
                <a:gs pos="100000">
                  <a:schemeClr val="accent6">
                    <a:lumMod val="60000"/>
                    <a:lumOff val="40000"/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</p:grpSpPr>
          <p:sp>
            <p:nvSpPr>
              <p:cNvPr id="11" name="Oval 4">
                <a:extLst>
                  <a:ext uri="{FF2B5EF4-FFF2-40B4-BE49-F238E27FC236}">
                    <a16:creationId xmlns:a16="http://schemas.microsoft.com/office/drawing/2014/main" id="{0A03B55A-F69A-4AAA-86D8-E0B1DAB62BD1}"/>
                  </a:ext>
                </a:extLst>
              </p:cNvPr>
              <p:cNvSpPr/>
              <p:nvPr/>
            </p:nvSpPr>
            <p:spPr>
              <a:xfrm>
                <a:off x="3886200" y="1447800"/>
                <a:ext cx="762000" cy="7620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TextBox 1">
                <a:extLst>
                  <a:ext uri="{FF2B5EF4-FFF2-40B4-BE49-F238E27FC236}">
                    <a16:creationId xmlns:a16="http://schemas.microsoft.com/office/drawing/2014/main" id="{F7597B0F-1F38-4125-B5F0-5E5062B26384}"/>
                  </a:ext>
                </a:extLst>
              </p:cNvPr>
              <p:cNvSpPr txBox="1"/>
              <p:nvPr/>
            </p:nvSpPr>
            <p:spPr>
              <a:xfrm>
                <a:off x="3935218" y="1549534"/>
                <a:ext cx="663962" cy="37784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1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ctr"/>
                <a:r>
                  <a:rPr 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Landscapes</a:t>
                </a:r>
              </a:p>
            </p:txBody>
          </p:sp>
        </p:grpSp>
        <p:cxnSp>
          <p:nvCxnSpPr>
            <p:cNvPr id="15" name="Straight Connector 112">
              <a:extLst>
                <a:ext uri="{FF2B5EF4-FFF2-40B4-BE49-F238E27FC236}">
                  <a16:creationId xmlns:a16="http://schemas.microsoft.com/office/drawing/2014/main" id="{AF5613B2-6CDB-4FC0-BFD6-85F5B36006F8}"/>
                </a:ext>
              </a:extLst>
            </p:cNvPr>
            <p:cNvCxnSpPr/>
            <p:nvPr/>
          </p:nvCxnSpPr>
          <p:spPr>
            <a:xfrm>
              <a:off x="5662043" y="3614038"/>
              <a:ext cx="0" cy="677406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13">
              <a:extLst>
                <a:ext uri="{FF2B5EF4-FFF2-40B4-BE49-F238E27FC236}">
                  <a16:creationId xmlns:a16="http://schemas.microsoft.com/office/drawing/2014/main" id="{39E9DC8F-F19D-44FF-B22F-86BB8CBC75B3}"/>
                </a:ext>
              </a:extLst>
            </p:cNvPr>
            <p:cNvCxnSpPr/>
            <p:nvPr/>
          </p:nvCxnSpPr>
          <p:spPr>
            <a:xfrm flipH="1">
              <a:off x="4881244" y="3502446"/>
              <a:ext cx="511391" cy="604184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14">
              <a:extLst>
                <a:ext uri="{FF2B5EF4-FFF2-40B4-BE49-F238E27FC236}">
                  <a16:creationId xmlns:a16="http://schemas.microsoft.com/office/drawing/2014/main" id="{6AE20D3D-D664-4EF9-A3DD-7F8C583F147A}"/>
                </a:ext>
              </a:extLst>
            </p:cNvPr>
            <p:cNvCxnSpPr/>
            <p:nvPr/>
          </p:nvCxnSpPr>
          <p:spPr>
            <a:xfrm>
              <a:off x="5931451" y="3502446"/>
              <a:ext cx="492652" cy="604184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" name="Group 115">
              <a:extLst>
                <a:ext uri="{FF2B5EF4-FFF2-40B4-BE49-F238E27FC236}">
                  <a16:creationId xmlns:a16="http://schemas.microsoft.com/office/drawing/2014/main" id="{1737508A-D991-4956-A9B2-7FE378F4566F}"/>
                </a:ext>
              </a:extLst>
            </p:cNvPr>
            <p:cNvGrpSpPr/>
            <p:nvPr/>
          </p:nvGrpSpPr>
          <p:grpSpPr>
            <a:xfrm>
              <a:off x="5281043" y="2852038"/>
              <a:ext cx="762000" cy="762000"/>
              <a:chOff x="3886200" y="1447800"/>
              <a:chExt cx="762000" cy="762000"/>
            </a:xfrm>
          </p:grpSpPr>
          <p:sp>
            <p:nvSpPr>
              <p:cNvPr id="19" name="Oval 116">
                <a:extLst>
                  <a:ext uri="{FF2B5EF4-FFF2-40B4-BE49-F238E27FC236}">
                    <a16:creationId xmlns:a16="http://schemas.microsoft.com/office/drawing/2014/main" id="{E006E5FF-5F7E-484D-88D8-4F56A1CBE90E}"/>
                  </a:ext>
                </a:extLst>
              </p:cNvPr>
              <p:cNvSpPr/>
              <p:nvPr/>
            </p:nvSpPr>
            <p:spPr>
              <a:xfrm>
                <a:off x="3886200" y="1447800"/>
                <a:ext cx="762000" cy="7620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12700" cap="flat" cmpd="sng" algn="ctr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" name="TextBox 118">
                <a:extLst>
                  <a:ext uri="{FF2B5EF4-FFF2-40B4-BE49-F238E27FC236}">
                    <a16:creationId xmlns:a16="http://schemas.microsoft.com/office/drawing/2014/main" id="{64C8EBFA-5781-4267-B45A-E98F630E0F53}"/>
                  </a:ext>
                </a:extLst>
              </p:cNvPr>
              <p:cNvSpPr txBox="1"/>
              <p:nvPr/>
            </p:nvSpPr>
            <p:spPr>
              <a:xfrm>
                <a:off x="3934738" y="1674911"/>
                <a:ext cx="664926" cy="307777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Values</a:t>
                </a:r>
              </a:p>
            </p:txBody>
          </p:sp>
        </p:grpSp>
        <p:grpSp>
          <p:nvGrpSpPr>
            <p:cNvPr id="22" name="Group 119">
              <a:extLst>
                <a:ext uri="{FF2B5EF4-FFF2-40B4-BE49-F238E27FC236}">
                  <a16:creationId xmlns:a16="http://schemas.microsoft.com/office/drawing/2014/main" id="{DDB3051F-B2CD-405E-938F-038D5221B0D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537347" y="3973702"/>
              <a:ext cx="536301" cy="474726"/>
              <a:chOff x="3836783" y="1447800"/>
              <a:chExt cx="860836" cy="762000"/>
            </a:xfrm>
          </p:grpSpPr>
          <p:sp>
            <p:nvSpPr>
              <p:cNvPr id="23" name="Oval 120">
                <a:extLst>
                  <a:ext uri="{FF2B5EF4-FFF2-40B4-BE49-F238E27FC236}">
                    <a16:creationId xmlns:a16="http://schemas.microsoft.com/office/drawing/2014/main" id="{11894A4A-6381-4D7E-B024-DD5F60BE8884}"/>
                  </a:ext>
                </a:extLst>
              </p:cNvPr>
              <p:cNvSpPr/>
              <p:nvPr/>
            </p:nvSpPr>
            <p:spPr>
              <a:xfrm>
                <a:off x="3886200" y="1447800"/>
                <a:ext cx="762000" cy="76200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12700" cap="flat" cmpd="sng" algn="ctr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  <a:effectLst>
                <a:outerShdw blurRad="38100" dist="127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" name="TextBox 122">
                <a:extLst>
                  <a:ext uri="{FF2B5EF4-FFF2-40B4-BE49-F238E27FC236}">
                    <a16:creationId xmlns:a16="http://schemas.microsoft.com/office/drawing/2014/main" id="{C6F32D30-5653-4727-A5A6-CAE7BAE3EF99}"/>
                  </a:ext>
                </a:extLst>
              </p:cNvPr>
              <p:cNvSpPr txBox="1"/>
              <p:nvPr/>
            </p:nvSpPr>
            <p:spPr>
              <a:xfrm>
                <a:off x="3836783" y="1606489"/>
                <a:ext cx="860836" cy="444621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Value</a:t>
                </a:r>
              </a:p>
            </p:txBody>
          </p:sp>
        </p:grpSp>
        <p:grpSp>
          <p:nvGrpSpPr>
            <p:cNvPr id="26" name="Group 123">
              <a:extLst>
                <a:ext uri="{FF2B5EF4-FFF2-40B4-BE49-F238E27FC236}">
                  <a16:creationId xmlns:a16="http://schemas.microsoft.com/office/drawing/2014/main" id="{644810D1-5497-42CF-9C50-137F7F94F90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255299" y="3973702"/>
              <a:ext cx="536301" cy="474726"/>
              <a:chOff x="3836786" y="1447800"/>
              <a:chExt cx="860836" cy="762000"/>
            </a:xfrm>
          </p:grpSpPr>
          <p:sp>
            <p:nvSpPr>
              <p:cNvPr id="27" name="Oval 124">
                <a:extLst>
                  <a:ext uri="{FF2B5EF4-FFF2-40B4-BE49-F238E27FC236}">
                    <a16:creationId xmlns:a16="http://schemas.microsoft.com/office/drawing/2014/main" id="{F067FD4F-4B7E-44C0-A4A7-8D3E7EA50709}"/>
                  </a:ext>
                </a:extLst>
              </p:cNvPr>
              <p:cNvSpPr/>
              <p:nvPr/>
            </p:nvSpPr>
            <p:spPr>
              <a:xfrm>
                <a:off x="3886200" y="1447800"/>
                <a:ext cx="762000" cy="76200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12700" cap="flat" cmpd="sng" algn="ctr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  <a:effectLst>
                <a:outerShdw blurRad="38100" dist="127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" name="TextBox 126">
                <a:extLst>
                  <a:ext uri="{FF2B5EF4-FFF2-40B4-BE49-F238E27FC236}">
                    <a16:creationId xmlns:a16="http://schemas.microsoft.com/office/drawing/2014/main" id="{83A38F9F-A53E-4493-A3D1-0045A447883E}"/>
                  </a:ext>
                </a:extLst>
              </p:cNvPr>
              <p:cNvSpPr txBox="1"/>
              <p:nvPr/>
            </p:nvSpPr>
            <p:spPr>
              <a:xfrm>
                <a:off x="3836784" y="1606489"/>
                <a:ext cx="860836" cy="444621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Value</a:t>
                </a:r>
              </a:p>
            </p:txBody>
          </p:sp>
        </p:grpSp>
        <p:cxnSp>
          <p:nvCxnSpPr>
            <p:cNvPr id="44" name="Straight Connector 192">
              <a:extLst>
                <a:ext uri="{FF2B5EF4-FFF2-40B4-BE49-F238E27FC236}">
                  <a16:creationId xmlns:a16="http://schemas.microsoft.com/office/drawing/2014/main" id="{C8230CF1-5968-4A58-B7DE-7281B733D4E9}"/>
                </a:ext>
              </a:extLst>
            </p:cNvPr>
            <p:cNvCxnSpPr>
              <a:cxnSpLocks/>
            </p:cNvCxnSpPr>
            <p:nvPr/>
          </p:nvCxnSpPr>
          <p:spPr>
            <a:xfrm>
              <a:off x="3717191" y="2477580"/>
              <a:ext cx="0" cy="677406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193">
              <a:extLst>
                <a:ext uri="{FF2B5EF4-FFF2-40B4-BE49-F238E27FC236}">
                  <a16:creationId xmlns:a16="http://schemas.microsoft.com/office/drawing/2014/main" id="{5F8EEFBE-B4AA-4DF6-9C96-A9D416A0706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36392" y="2365988"/>
              <a:ext cx="511391" cy="604184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7" name="Group 195">
              <a:extLst>
                <a:ext uri="{FF2B5EF4-FFF2-40B4-BE49-F238E27FC236}">
                  <a16:creationId xmlns:a16="http://schemas.microsoft.com/office/drawing/2014/main" id="{8DE39826-2A12-4218-BF8F-6E3B0C18FCDB}"/>
                </a:ext>
              </a:extLst>
            </p:cNvPr>
            <p:cNvGrpSpPr/>
            <p:nvPr/>
          </p:nvGrpSpPr>
          <p:grpSpPr>
            <a:xfrm>
              <a:off x="3336191" y="1715580"/>
              <a:ext cx="762000" cy="762000"/>
              <a:chOff x="3886200" y="1447800"/>
              <a:chExt cx="762000" cy="762000"/>
            </a:xfrm>
            <a:solidFill>
              <a:schemeClr val="bg1">
                <a:lumMod val="65000"/>
              </a:schemeClr>
            </a:solidFill>
          </p:grpSpPr>
          <p:sp>
            <p:nvSpPr>
              <p:cNvPr id="48" name="Oval 196">
                <a:extLst>
                  <a:ext uri="{FF2B5EF4-FFF2-40B4-BE49-F238E27FC236}">
                    <a16:creationId xmlns:a16="http://schemas.microsoft.com/office/drawing/2014/main" id="{BC9BC3D7-0005-4389-A0B0-7AC45169A0FD}"/>
                  </a:ext>
                </a:extLst>
              </p:cNvPr>
              <p:cNvSpPr/>
              <p:nvPr/>
            </p:nvSpPr>
            <p:spPr>
              <a:xfrm>
                <a:off x="3886200" y="1447800"/>
                <a:ext cx="762000" cy="762000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0" name="TextBox 198">
                <a:extLst>
                  <a:ext uri="{FF2B5EF4-FFF2-40B4-BE49-F238E27FC236}">
                    <a16:creationId xmlns:a16="http://schemas.microsoft.com/office/drawing/2014/main" id="{AC3E06D1-6A64-4603-AB90-2DFAC93E06EA}"/>
                  </a:ext>
                </a:extLst>
              </p:cNvPr>
              <p:cNvSpPr txBox="1"/>
              <p:nvPr/>
            </p:nvSpPr>
            <p:spPr>
              <a:xfrm>
                <a:off x="3999338" y="1674911"/>
                <a:ext cx="535723" cy="307777"/>
              </a:xfrm>
              <a:prstGeom prst="rect">
                <a:avLst/>
              </a:prstGeom>
              <a:grp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Uses</a:t>
                </a:r>
              </a:p>
            </p:txBody>
          </p:sp>
        </p:grpSp>
        <p:grpSp>
          <p:nvGrpSpPr>
            <p:cNvPr id="51" name="Group 199">
              <a:extLst>
                <a:ext uri="{FF2B5EF4-FFF2-40B4-BE49-F238E27FC236}">
                  <a16:creationId xmlns:a16="http://schemas.microsoft.com/office/drawing/2014/main" id="{2EA261D9-0810-45B0-B706-72D9DE0DFB4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623281" y="2837244"/>
              <a:ext cx="474726" cy="474726"/>
              <a:chOff x="3886200" y="1447800"/>
              <a:chExt cx="762000" cy="762000"/>
            </a:xfrm>
          </p:grpSpPr>
          <p:sp>
            <p:nvSpPr>
              <p:cNvPr id="52" name="Oval 200">
                <a:extLst>
                  <a:ext uri="{FF2B5EF4-FFF2-40B4-BE49-F238E27FC236}">
                    <a16:creationId xmlns:a16="http://schemas.microsoft.com/office/drawing/2014/main" id="{0653E757-DB32-463B-A96D-F8890B0A37A6}"/>
                  </a:ext>
                </a:extLst>
              </p:cNvPr>
              <p:cNvSpPr/>
              <p:nvPr/>
            </p:nvSpPr>
            <p:spPr>
              <a:xfrm>
                <a:off x="3886200" y="1447800"/>
                <a:ext cx="762000" cy="76200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12700" cap="flat" cmpd="sng" algn="ctr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  <a:effectLst>
                <a:outerShdw blurRad="38100" dist="127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4" name="TextBox 202">
                <a:extLst>
                  <a:ext uri="{FF2B5EF4-FFF2-40B4-BE49-F238E27FC236}">
                    <a16:creationId xmlns:a16="http://schemas.microsoft.com/office/drawing/2014/main" id="{CCA0B521-A167-4E58-9149-2E532DA0AFFB}"/>
                  </a:ext>
                </a:extLst>
              </p:cNvPr>
              <p:cNvSpPr txBox="1"/>
              <p:nvPr/>
            </p:nvSpPr>
            <p:spPr>
              <a:xfrm>
                <a:off x="3927301" y="1606489"/>
                <a:ext cx="679798" cy="444621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Use</a:t>
                </a:r>
              </a:p>
            </p:txBody>
          </p:sp>
        </p:grpSp>
        <p:grpSp>
          <p:nvGrpSpPr>
            <p:cNvPr id="55" name="Group 203">
              <a:extLst>
                <a:ext uri="{FF2B5EF4-FFF2-40B4-BE49-F238E27FC236}">
                  <a16:creationId xmlns:a16="http://schemas.microsoft.com/office/drawing/2014/main" id="{6D0D7B46-E08E-4555-9211-8D58C30C625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341232" y="2837244"/>
              <a:ext cx="474726" cy="474726"/>
              <a:chOff x="3886200" y="1447800"/>
              <a:chExt cx="762000" cy="762000"/>
            </a:xfrm>
          </p:grpSpPr>
          <p:sp>
            <p:nvSpPr>
              <p:cNvPr id="56" name="Oval 204">
                <a:extLst>
                  <a:ext uri="{FF2B5EF4-FFF2-40B4-BE49-F238E27FC236}">
                    <a16:creationId xmlns:a16="http://schemas.microsoft.com/office/drawing/2014/main" id="{6178ACF7-E0B3-4131-BF62-4AF56831B692}"/>
                  </a:ext>
                </a:extLst>
              </p:cNvPr>
              <p:cNvSpPr/>
              <p:nvPr/>
            </p:nvSpPr>
            <p:spPr>
              <a:xfrm>
                <a:off x="3886200" y="1447800"/>
                <a:ext cx="762000" cy="76200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12700" cap="flat" cmpd="sng" algn="ctr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  <a:effectLst>
                <a:outerShdw blurRad="38100" dist="127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8" name="TextBox 206">
                <a:extLst>
                  <a:ext uri="{FF2B5EF4-FFF2-40B4-BE49-F238E27FC236}">
                    <a16:creationId xmlns:a16="http://schemas.microsoft.com/office/drawing/2014/main" id="{73D8D479-4F30-4F91-8383-1E6559D4CFCA}"/>
                  </a:ext>
                </a:extLst>
              </p:cNvPr>
              <p:cNvSpPr txBox="1"/>
              <p:nvPr/>
            </p:nvSpPr>
            <p:spPr>
              <a:xfrm>
                <a:off x="3927301" y="1606489"/>
                <a:ext cx="679798" cy="444621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Use</a:t>
                </a:r>
              </a:p>
            </p:txBody>
          </p:sp>
        </p:grpSp>
        <p:grpSp>
          <p:nvGrpSpPr>
            <p:cNvPr id="59" name="Group 207">
              <a:extLst>
                <a:ext uri="{FF2B5EF4-FFF2-40B4-BE49-F238E27FC236}">
                  <a16:creationId xmlns:a16="http://schemas.microsoft.com/office/drawing/2014/main" id="{908CD467-B8A3-404D-B012-D78E391A853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479828" y="3145854"/>
              <a:ext cx="474726" cy="474726"/>
              <a:chOff x="3886200" y="1447800"/>
              <a:chExt cx="762000" cy="762000"/>
            </a:xfrm>
          </p:grpSpPr>
          <p:sp>
            <p:nvSpPr>
              <p:cNvPr id="60" name="Oval 208">
                <a:extLst>
                  <a:ext uri="{FF2B5EF4-FFF2-40B4-BE49-F238E27FC236}">
                    <a16:creationId xmlns:a16="http://schemas.microsoft.com/office/drawing/2014/main" id="{444DC3CC-B030-458C-A11D-3D57C629B5BD}"/>
                  </a:ext>
                </a:extLst>
              </p:cNvPr>
              <p:cNvSpPr/>
              <p:nvPr/>
            </p:nvSpPr>
            <p:spPr>
              <a:xfrm>
                <a:off x="3886200" y="1447800"/>
                <a:ext cx="762000" cy="76200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12700" cap="flat" cmpd="sng" algn="ctr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  <a:effectLst>
                <a:outerShdw blurRad="38100" dist="127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2" name="TextBox 210">
                <a:extLst>
                  <a:ext uri="{FF2B5EF4-FFF2-40B4-BE49-F238E27FC236}">
                    <a16:creationId xmlns:a16="http://schemas.microsoft.com/office/drawing/2014/main" id="{A10A4A23-3EC3-4541-BFE3-99074C787929}"/>
                  </a:ext>
                </a:extLst>
              </p:cNvPr>
              <p:cNvSpPr txBox="1"/>
              <p:nvPr/>
            </p:nvSpPr>
            <p:spPr>
              <a:xfrm>
                <a:off x="3927301" y="1606489"/>
                <a:ext cx="679798" cy="444621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Use</a:t>
                </a:r>
              </a:p>
            </p:txBody>
          </p:sp>
        </p:grpSp>
        <p:cxnSp>
          <p:nvCxnSpPr>
            <p:cNvPr id="85" name="Straight Connector 192">
              <a:extLst>
                <a:ext uri="{FF2B5EF4-FFF2-40B4-BE49-F238E27FC236}">
                  <a16:creationId xmlns:a16="http://schemas.microsoft.com/office/drawing/2014/main" id="{DF5E54DC-5E1D-43D4-86F1-F88945A38C25}"/>
                </a:ext>
              </a:extLst>
            </p:cNvPr>
            <p:cNvCxnSpPr/>
            <p:nvPr/>
          </p:nvCxnSpPr>
          <p:spPr>
            <a:xfrm>
              <a:off x="7632470" y="2434976"/>
              <a:ext cx="0" cy="677406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193">
              <a:extLst>
                <a:ext uri="{FF2B5EF4-FFF2-40B4-BE49-F238E27FC236}">
                  <a16:creationId xmlns:a16="http://schemas.microsoft.com/office/drawing/2014/main" id="{5664CC85-2A24-4A1A-96AB-3B984E7779D9}"/>
                </a:ext>
              </a:extLst>
            </p:cNvPr>
            <p:cNvCxnSpPr/>
            <p:nvPr/>
          </p:nvCxnSpPr>
          <p:spPr>
            <a:xfrm flipH="1">
              <a:off x="6851671" y="2323384"/>
              <a:ext cx="511391" cy="604184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194">
              <a:extLst>
                <a:ext uri="{FF2B5EF4-FFF2-40B4-BE49-F238E27FC236}">
                  <a16:creationId xmlns:a16="http://schemas.microsoft.com/office/drawing/2014/main" id="{606A814C-962C-4E17-B3F8-9AE57C1DB574}"/>
                </a:ext>
              </a:extLst>
            </p:cNvPr>
            <p:cNvCxnSpPr/>
            <p:nvPr/>
          </p:nvCxnSpPr>
          <p:spPr>
            <a:xfrm>
              <a:off x="7901878" y="2323384"/>
              <a:ext cx="492652" cy="604184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8" name="Group 195">
              <a:extLst>
                <a:ext uri="{FF2B5EF4-FFF2-40B4-BE49-F238E27FC236}">
                  <a16:creationId xmlns:a16="http://schemas.microsoft.com/office/drawing/2014/main" id="{B902D8B6-C4EA-4EB0-8DB5-F8F7AD519DCE}"/>
                </a:ext>
              </a:extLst>
            </p:cNvPr>
            <p:cNvGrpSpPr/>
            <p:nvPr/>
          </p:nvGrpSpPr>
          <p:grpSpPr>
            <a:xfrm>
              <a:off x="7231559" y="1672976"/>
              <a:ext cx="801823" cy="762000"/>
              <a:chOff x="3866289" y="1447800"/>
              <a:chExt cx="801823" cy="762000"/>
            </a:xfrm>
            <a:solidFill>
              <a:schemeClr val="bg1">
                <a:lumMod val="65000"/>
              </a:schemeClr>
            </a:solidFill>
          </p:grpSpPr>
          <p:sp>
            <p:nvSpPr>
              <p:cNvPr id="89" name="Oval 196">
                <a:extLst>
                  <a:ext uri="{FF2B5EF4-FFF2-40B4-BE49-F238E27FC236}">
                    <a16:creationId xmlns:a16="http://schemas.microsoft.com/office/drawing/2014/main" id="{C3EA22F4-9111-461D-A3F4-DAF3E4C1D4DF}"/>
                  </a:ext>
                </a:extLst>
              </p:cNvPr>
              <p:cNvSpPr/>
              <p:nvPr/>
            </p:nvSpPr>
            <p:spPr>
              <a:xfrm>
                <a:off x="3886200" y="1447800"/>
                <a:ext cx="762000" cy="762000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0" name="TextBox 198">
                <a:extLst>
                  <a:ext uri="{FF2B5EF4-FFF2-40B4-BE49-F238E27FC236}">
                    <a16:creationId xmlns:a16="http://schemas.microsoft.com/office/drawing/2014/main" id="{7B1C374C-0B45-46AD-B503-701E95D94FDC}"/>
                  </a:ext>
                </a:extLst>
              </p:cNvPr>
              <p:cNvSpPr txBox="1"/>
              <p:nvPr/>
            </p:nvSpPr>
            <p:spPr>
              <a:xfrm>
                <a:off x="3866289" y="1674912"/>
                <a:ext cx="801823" cy="307777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Actions</a:t>
                </a:r>
              </a:p>
            </p:txBody>
          </p:sp>
        </p:grpSp>
        <p:grpSp>
          <p:nvGrpSpPr>
            <p:cNvPr id="91" name="Group 199">
              <a:extLst>
                <a:ext uri="{FF2B5EF4-FFF2-40B4-BE49-F238E27FC236}">
                  <a16:creationId xmlns:a16="http://schemas.microsoft.com/office/drawing/2014/main" id="{3CC39A07-1EEA-40D2-AE2F-BBCADAC0F60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473596" y="2794640"/>
              <a:ext cx="604653" cy="474726"/>
              <a:chOff x="3781925" y="1447800"/>
              <a:chExt cx="970551" cy="762000"/>
            </a:xfrm>
          </p:grpSpPr>
          <p:sp>
            <p:nvSpPr>
              <p:cNvPr id="92" name="Oval 200">
                <a:extLst>
                  <a:ext uri="{FF2B5EF4-FFF2-40B4-BE49-F238E27FC236}">
                    <a16:creationId xmlns:a16="http://schemas.microsoft.com/office/drawing/2014/main" id="{5F0227B4-99E5-4DB0-8858-EF1B14847EE9}"/>
                  </a:ext>
                </a:extLst>
              </p:cNvPr>
              <p:cNvSpPr/>
              <p:nvPr/>
            </p:nvSpPr>
            <p:spPr>
              <a:xfrm>
                <a:off x="3886200" y="1447800"/>
                <a:ext cx="762000" cy="76200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12700" cap="flat" cmpd="sng" algn="ctr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  <a:effectLst>
                <a:outerShdw blurRad="38100" dist="127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4" name="TextBox 202">
                <a:extLst>
                  <a:ext uri="{FF2B5EF4-FFF2-40B4-BE49-F238E27FC236}">
                    <a16:creationId xmlns:a16="http://schemas.microsoft.com/office/drawing/2014/main" id="{D0E3595A-C8D6-4BD1-ADBB-E064CD8BA104}"/>
                  </a:ext>
                </a:extLst>
              </p:cNvPr>
              <p:cNvSpPr txBox="1"/>
              <p:nvPr/>
            </p:nvSpPr>
            <p:spPr>
              <a:xfrm>
                <a:off x="3781926" y="1606489"/>
                <a:ext cx="970551" cy="444621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Action</a:t>
                </a:r>
              </a:p>
            </p:txBody>
          </p:sp>
        </p:grpSp>
        <p:grpSp>
          <p:nvGrpSpPr>
            <p:cNvPr id="95" name="Group 203">
              <a:extLst>
                <a:ext uri="{FF2B5EF4-FFF2-40B4-BE49-F238E27FC236}">
                  <a16:creationId xmlns:a16="http://schemas.microsoft.com/office/drawing/2014/main" id="{B20B1E8A-B754-42C6-82B2-CC9D24889AB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191547" y="2794640"/>
              <a:ext cx="604653" cy="474726"/>
              <a:chOff x="3781925" y="1447800"/>
              <a:chExt cx="970551" cy="762000"/>
            </a:xfrm>
          </p:grpSpPr>
          <p:sp>
            <p:nvSpPr>
              <p:cNvPr id="96" name="Oval 204">
                <a:extLst>
                  <a:ext uri="{FF2B5EF4-FFF2-40B4-BE49-F238E27FC236}">
                    <a16:creationId xmlns:a16="http://schemas.microsoft.com/office/drawing/2014/main" id="{F2B2F91C-1DBA-40A3-98F3-0E52814DF39A}"/>
                  </a:ext>
                </a:extLst>
              </p:cNvPr>
              <p:cNvSpPr/>
              <p:nvPr/>
            </p:nvSpPr>
            <p:spPr>
              <a:xfrm>
                <a:off x="3886200" y="1447800"/>
                <a:ext cx="762000" cy="76200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12700" cap="flat" cmpd="sng" algn="ctr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  <a:effectLst>
                <a:outerShdw blurRad="38100" dist="127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8" name="TextBox 206">
                <a:extLst>
                  <a:ext uri="{FF2B5EF4-FFF2-40B4-BE49-F238E27FC236}">
                    <a16:creationId xmlns:a16="http://schemas.microsoft.com/office/drawing/2014/main" id="{11AE0223-DE0F-437E-907F-9524105DB26D}"/>
                  </a:ext>
                </a:extLst>
              </p:cNvPr>
              <p:cNvSpPr txBox="1"/>
              <p:nvPr/>
            </p:nvSpPr>
            <p:spPr>
              <a:xfrm>
                <a:off x="3781926" y="1606489"/>
                <a:ext cx="970551" cy="444621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Action</a:t>
                </a:r>
              </a:p>
            </p:txBody>
          </p:sp>
        </p:grpSp>
        <p:cxnSp>
          <p:nvCxnSpPr>
            <p:cNvPr id="110" name="Straight Connector 189">
              <a:extLst>
                <a:ext uri="{FF2B5EF4-FFF2-40B4-BE49-F238E27FC236}">
                  <a16:creationId xmlns:a16="http://schemas.microsoft.com/office/drawing/2014/main" id="{0DA51007-BC22-4660-ACAE-D66A5BFA2BFD}"/>
                </a:ext>
              </a:extLst>
            </p:cNvPr>
            <p:cNvCxnSpPr>
              <a:cxnSpLocks/>
              <a:stCxn id="19" idx="0"/>
            </p:cNvCxnSpPr>
            <p:nvPr/>
          </p:nvCxnSpPr>
          <p:spPr>
            <a:xfrm flipV="1">
              <a:off x="5662043" y="1555016"/>
              <a:ext cx="5957" cy="1297022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8" name="Group 199">
              <a:extLst>
                <a:ext uri="{FF2B5EF4-FFF2-40B4-BE49-F238E27FC236}">
                  <a16:creationId xmlns:a16="http://schemas.microsoft.com/office/drawing/2014/main" id="{B295A93B-E9BB-475F-88F8-2E867BD59CD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312999" y="3112382"/>
              <a:ext cx="604653" cy="474726"/>
              <a:chOff x="3781926" y="1447800"/>
              <a:chExt cx="970551" cy="762000"/>
            </a:xfrm>
          </p:grpSpPr>
          <p:sp>
            <p:nvSpPr>
              <p:cNvPr id="119" name="Oval 200">
                <a:extLst>
                  <a:ext uri="{FF2B5EF4-FFF2-40B4-BE49-F238E27FC236}">
                    <a16:creationId xmlns:a16="http://schemas.microsoft.com/office/drawing/2014/main" id="{2082AAF0-307D-4169-99D7-6FB1C85785C6}"/>
                  </a:ext>
                </a:extLst>
              </p:cNvPr>
              <p:cNvSpPr/>
              <p:nvPr/>
            </p:nvSpPr>
            <p:spPr>
              <a:xfrm>
                <a:off x="3886200" y="1447800"/>
                <a:ext cx="762000" cy="76200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12700" cap="flat" cmpd="sng" algn="ctr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  <a:effectLst>
                <a:outerShdw blurRad="38100" dist="127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1" name="TextBox 202">
                <a:extLst>
                  <a:ext uri="{FF2B5EF4-FFF2-40B4-BE49-F238E27FC236}">
                    <a16:creationId xmlns:a16="http://schemas.microsoft.com/office/drawing/2014/main" id="{339BBA2D-CAF7-4378-97DF-C0619ECA9BC0}"/>
                  </a:ext>
                </a:extLst>
              </p:cNvPr>
              <p:cNvSpPr txBox="1"/>
              <p:nvPr/>
            </p:nvSpPr>
            <p:spPr>
              <a:xfrm>
                <a:off x="3781926" y="1606489"/>
                <a:ext cx="970551" cy="444621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Action</a:t>
                </a:r>
              </a:p>
            </p:txBody>
          </p:sp>
        </p:grpSp>
      </p:grpSp>
      <p:cxnSp>
        <p:nvCxnSpPr>
          <p:cNvPr id="80" name="Straight Connector 190">
            <a:extLst>
              <a:ext uri="{FF2B5EF4-FFF2-40B4-BE49-F238E27FC236}">
                <a16:creationId xmlns:a16="http://schemas.microsoft.com/office/drawing/2014/main" id="{081DB6EA-9473-4CA9-8A34-4E4216E6C40E}"/>
              </a:ext>
            </a:extLst>
          </p:cNvPr>
          <p:cNvCxnSpPr>
            <a:cxnSpLocks/>
            <a:endCxn id="56" idx="1"/>
          </p:cNvCxnSpPr>
          <p:nvPr/>
        </p:nvCxnSpPr>
        <p:spPr>
          <a:xfrm>
            <a:off x="4356804" y="2540436"/>
            <a:ext cx="439054" cy="51965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ZoneTexte 63">
            <a:extLst>
              <a:ext uri="{FF2B5EF4-FFF2-40B4-BE49-F238E27FC236}">
                <a16:creationId xmlns:a16="http://schemas.microsoft.com/office/drawing/2014/main" id="{DE4C3CFB-ED5D-4E89-A59E-A0152D61EB0D}"/>
              </a:ext>
            </a:extLst>
          </p:cNvPr>
          <p:cNvSpPr txBox="1"/>
          <p:nvPr/>
        </p:nvSpPr>
        <p:spPr>
          <a:xfrm>
            <a:off x="580103" y="5015526"/>
            <a:ext cx="11031794" cy="70788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‘The landscape is a key element of individual and social well-being and </a:t>
            </a:r>
            <a:r>
              <a:rPr lang="en-US" sz="2000" b="1" i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its protection</a:t>
            </a:r>
            <a:r>
              <a:rPr lang="en-US" sz="2000" i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management and planning entail </a:t>
            </a:r>
            <a:r>
              <a:rPr lang="en-US" sz="2000" b="1" i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rights and responsibilities for everyone</a:t>
            </a:r>
            <a:r>
              <a:rPr lang="en-US" sz="2000" i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(Council of Europe, 2000: p.1)</a:t>
            </a:r>
            <a:endParaRPr lang="fr-BE" sz="20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Flèche : bas 64">
            <a:extLst>
              <a:ext uri="{FF2B5EF4-FFF2-40B4-BE49-F238E27FC236}">
                <a16:creationId xmlns:a16="http://schemas.microsoft.com/office/drawing/2014/main" id="{F0DB6655-7E0F-4218-9AF7-312E7C0D855C}"/>
              </a:ext>
            </a:extLst>
          </p:cNvPr>
          <p:cNvSpPr/>
          <p:nvPr/>
        </p:nvSpPr>
        <p:spPr>
          <a:xfrm>
            <a:off x="5862503" y="5758807"/>
            <a:ext cx="310035" cy="533249"/>
          </a:xfrm>
          <a:prstGeom prst="downArrow">
            <a:avLst/>
          </a:prstGeom>
          <a:solidFill>
            <a:srgbClr val="D4D5D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66" name="ZoneTexte 65">
            <a:extLst>
              <a:ext uri="{FF2B5EF4-FFF2-40B4-BE49-F238E27FC236}">
                <a16:creationId xmlns:a16="http://schemas.microsoft.com/office/drawing/2014/main" id="{D37B761F-AECD-4988-AF1A-D249D74BD67A}"/>
              </a:ext>
            </a:extLst>
          </p:cNvPr>
          <p:cNvSpPr txBox="1"/>
          <p:nvPr/>
        </p:nvSpPr>
        <p:spPr>
          <a:xfrm>
            <a:off x="2072263" y="6273513"/>
            <a:ext cx="97028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are real rights and responsibilities of population in protectionist policies? </a:t>
            </a:r>
            <a:endParaRPr lang="fr-BE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B148C81B-529D-43CD-B379-91DC1F04DCE5}"/>
              </a:ext>
            </a:extLst>
          </p:cNvPr>
          <p:cNvSpPr/>
          <p:nvPr/>
        </p:nvSpPr>
        <p:spPr>
          <a:xfrm>
            <a:off x="111408" y="178731"/>
            <a:ext cx="11871476" cy="649489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BE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3534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Aucune description de photo disponible.">
            <a:extLst>
              <a:ext uri="{FF2B5EF4-FFF2-40B4-BE49-F238E27FC236}">
                <a16:creationId xmlns:a16="http://schemas.microsoft.com/office/drawing/2014/main" id="{B3012785-DA6F-4D25-9E15-787B838934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50" t="13289" r="16495" b="976"/>
          <a:stretch/>
        </p:blipFill>
        <p:spPr bwMode="auto">
          <a:xfrm>
            <a:off x="6222559" y="629264"/>
            <a:ext cx="5802292" cy="6005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Grand Site de la Boucle de l'Ourthe">
            <a:extLst>
              <a:ext uri="{FF2B5EF4-FFF2-40B4-BE49-F238E27FC236}">
                <a16:creationId xmlns:a16="http://schemas.microsoft.com/office/drawing/2014/main" id="{EEC18A8D-7BE1-4569-9CE5-2BADF960CF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3" t="11326" r="28412" b="2939"/>
          <a:stretch/>
        </p:blipFill>
        <p:spPr bwMode="auto">
          <a:xfrm>
            <a:off x="167147" y="629265"/>
            <a:ext cx="5802293" cy="6005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E8839C3-4DDC-4D4F-B56E-E19110271F69}"/>
              </a:ext>
            </a:extLst>
          </p:cNvPr>
          <p:cNvSpPr/>
          <p:nvPr/>
        </p:nvSpPr>
        <p:spPr>
          <a:xfrm>
            <a:off x="6222560" y="629265"/>
            <a:ext cx="5802292" cy="6005572"/>
          </a:xfrm>
          <a:prstGeom prst="rect">
            <a:avLst/>
          </a:prstGeom>
          <a:solidFill>
            <a:schemeClr val="bg1">
              <a:alpha val="88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BE" sz="1600" b="1" dirty="0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24835A4-D2DF-4D23-AFE7-093E2717CB36}"/>
              </a:ext>
            </a:extLst>
          </p:cNvPr>
          <p:cNvSpPr/>
          <p:nvPr/>
        </p:nvSpPr>
        <p:spPr>
          <a:xfrm>
            <a:off x="167148" y="629263"/>
            <a:ext cx="5802292" cy="5989691"/>
          </a:xfrm>
          <a:prstGeom prst="rect">
            <a:avLst/>
          </a:prstGeom>
          <a:solidFill>
            <a:schemeClr val="bg1">
              <a:alpha val="88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BE" sz="1600" b="1" dirty="0">
              <a:solidFill>
                <a:schemeClr val="tx1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8F9C3FA-4963-4D44-80B1-04A48A92362F}"/>
              </a:ext>
            </a:extLst>
          </p:cNvPr>
          <p:cNvSpPr txBox="1"/>
          <p:nvPr/>
        </p:nvSpPr>
        <p:spPr>
          <a:xfrm>
            <a:off x="2717715" y="41718"/>
            <a:ext cx="7798775" cy="46166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Landscape protection: a mosaic of protection tools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9E84944-BC95-40FE-99A2-BBED5766DE40}"/>
              </a:ext>
            </a:extLst>
          </p:cNvPr>
          <p:cNvSpPr txBox="1"/>
          <p:nvPr/>
        </p:nvSpPr>
        <p:spPr>
          <a:xfrm>
            <a:off x="2224262" y="613383"/>
            <a:ext cx="1688061" cy="46166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400" u="sng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Wallonia</a:t>
            </a:r>
            <a:endParaRPr lang="fr-BE" sz="2400" u="sng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043201C-FB1F-4299-ABC4-987AE14B6A70}"/>
              </a:ext>
            </a:extLst>
          </p:cNvPr>
          <p:cNvSpPr txBox="1"/>
          <p:nvPr/>
        </p:nvSpPr>
        <p:spPr>
          <a:xfrm>
            <a:off x="8451110" y="613384"/>
            <a:ext cx="1345191" cy="46166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400" u="sng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Apulia</a:t>
            </a:r>
            <a:endParaRPr lang="fr-BE" sz="2400" u="sng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1B65BC55-E7E9-4136-B53F-57A3DBDE2CBE}"/>
              </a:ext>
            </a:extLst>
          </p:cNvPr>
          <p:cNvSpPr txBox="1"/>
          <p:nvPr/>
        </p:nvSpPr>
        <p:spPr>
          <a:xfrm>
            <a:off x="293707" y="1201728"/>
            <a:ext cx="58022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Heritage</a:t>
            </a:r>
            <a:r>
              <a:rPr lang="fr-B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conservation :</a:t>
            </a:r>
          </a:p>
          <a:p>
            <a:endParaRPr lang="fr-FR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BE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84C0488-7E89-4A2B-9B8A-467A2B680C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63" y="1625049"/>
            <a:ext cx="5677058" cy="40140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0C5FB96-D509-4246-9911-B0C9D27F25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63" y="1619419"/>
            <a:ext cx="5677058" cy="401400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5AB6EDE-FCBB-4E46-A879-7A63CB864A49}"/>
              </a:ext>
            </a:extLst>
          </p:cNvPr>
          <p:cNvSpPr txBox="1"/>
          <p:nvPr/>
        </p:nvSpPr>
        <p:spPr>
          <a:xfrm>
            <a:off x="6349119" y="1201728"/>
            <a:ext cx="5802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 </a:t>
            </a:r>
            <a:r>
              <a:rPr lang="fr-BE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Aree</a:t>
            </a:r>
            <a:r>
              <a:rPr lang="fr-B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BE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tutelate</a:t>
            </a:r>
            <a:r>
              <a:rPr lang="fr-B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per </a:t>
            </a:r>
            <a:r>
              <a:rPr lang="fr-BE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Legge</a:t>
            </a:r>
            <a:r>
              <a:rPr lang="fr-B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»: </a:t>
            </a:r>
            <a:endParaRPr lang="fr-F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A1F368B0-0617-495C-8302-ADA78661C4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837" y="1615325"/>
            <a:ext cx="5677058" cy="40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5623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Aucune description de photo disponible.">
            <a:extLst>
              <a:ext uri="{FF2B5EF4-FFF2-40B4-BE49-F238E27FC236}">
                <a16:creationId xmlns:a16="http://schemas.microsoft.com/office/drawing/2014/main" id="{B3012785-DA6F-4D25-9E15-787B838934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50" t="13289" r="16495" b="976"/>
          <a:stretch/>
        </p:blipFill>
        <p:spPr bwMode="auto">
          <a:xfrm>
            <a:off x="6222559" y="629264"/>
            <a:ext cx="5802292" cy="6005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Grand Site de la Boucle de l'Ourthe">
            <a:extLst>
              <a:ext uri="{FF2B5EF4-FFF2-40B4-BE49-F238E27FC236}">
                <a16:creationId xmlns:a16="http://schemas.microsoft.com/office/drawing/2014/main" id="{EEC18A8D-7BE1-4569-9CE5-2BADF960CF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3" t="11326" r="28412" b="2939"/>
          <a:stretch/>
        </p:blipFill>
        <p:spPr bwMode="auto">
          <a:xfrm>
            <a:off x="167147" y="629265"/>
            <a:ext cx="5802293" cy="6005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E8839C3-4DDC-4D4F-B56E-E19110271F69}"/>
              </a:ext>
            </a:extLst>
          </p:cNvPr>
          <p:cNvSpPr/>
          <p:nvPr/>
        </p:nvSpPr>
        <p:spPr>
          <a:xfrm>
            <a:off x="6222560" y="629265"/>
            <a:ext cx="5802292" cy="6005572"/>
          </a:xfrm>
          <a:prstGeom prst="rect">
            <a:avLst/>
          </a:prstGeom>
          <a:solidFill>
            <a:schemeClr val="bg1">
              <a:alpha val="88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BE" sz="1600" b="1" dirty="0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24835A4-D2DF-4D23-AFE7-093E2717CB36}"/>
              </a:ext>
            </a:extLst>
          </p:cNvPr>
          <p:cNvSpPr/>
          <p:nvPr/>
        </p:nvSpPr>
        <p:spPr>
          <a:xfrm>
            <a:off x="167148" y="629263"/>
            <a:ext cx="5802292" cy="5989691"/>
          </a:xfrm>
          <a:prstGeom prst="rect">
            <a:avLst/>
          </a:prstGeom>
          <a:solidFill>
            <a:schemeClr val="bg1">
              <a:alpha val="88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BE" sz="1600" b="1" dirty="0">
              <a:solidFill>
                <a:schemeClr val="tx1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8F9C3FA-4963-4D44-80B1-04A48A92362F}"/>
              </a:ext>
            </a:extLst>
          </p:cNvPr>
          <p:cNvSpPr txBox="1"/>
          <p:nvPr/>
        </p:nvSpPr>
        <p:spPr>
          <a:xfrm>
            <a:off x="2717715" y="41718"/>
            <a:ext cx="7798775" cy="46166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Landscape protection: a mosaic of protection tools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9E84944-BC95-40FE-99A2-BBED5766DE40}"/>
              </a:ext>
            </a:extLst>
          </p:cNvPr>
          <p:cNvSpPr txBox="1"/>
          <p:nvPr/>
        </p:nvSpPr>
        <p:spPr>
          <a:xfrm>
            <a:off x="2224262" y="613383"/>
            <a:ext cx="1688061" cy="46166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400" u="sng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Wallonia</a:t>
            </a:r>
            <a:endParaRPr lang="fr-BE" sz="2400" u="sng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043201C-FB1F-4299-ABC4-987AE14B6A70}"/>
              </a:ext>
            </a:extLst>
          </p:cNvPr>
          <p:cNvSpPr txBox="1"/>
          <p:nvPr/>
        </p:nvSpPr>
        <p:spPr>
          <a:xfrm>
            <a:off x="8451110" y="613384"/>
            <a:ext cx="1345191" cy="46166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400" u="sng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Apulia</a:t>
            </a:r>
            <a:endParaRPr lang="fr-BE" sz="2400" u="sng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1B65BC55-E7E9-4136-B53F-57A3DBDE2CBE}"/>
              </a:ext>
            </a:extLst>
          </p:cNvPr>
          <p:cNvSpPr txBox="1"/>
          <p:nvPr/>
        </p:nvSpPr>
        <p:spPr>
          <a:xfrm>
            <a:off x="293707" y="1201728"/>
            <a:ext cx="58022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Nature conservation :</a:t>
            </a:r>
          </a:p>
          <a:p>
            <a:endParaRPr lang="fr-FR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BE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84C0488-7E89-4A2B-9B8A-467A2B680C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63" y="1625049"/>
            <a:ext cx="5677058" cy="4014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E193BA3-E6E2-4084-B759-7D3FE1BDA1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63" y="1609166"/>
            <a:ext cx="5677058" cy="401400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B9261594-829C-4E32-B99B-87412CCA3ABF}"/>
              </a:ext>
            </a:extLst>
          </p:cNvPr>
          <p:cNvSpPr txBox="1"/>
          <p:nvPr/>
        </p:nvSpPr>
        <p:spPr>
          <a:xfrm>
            <a:off x="6349119" y="1201728"/>
            <a:ext cx="5802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 </a:t>
            </a:r>
            <a:r>
              <a:rPr lang="fr-BE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Ulteriori</a:t>
            </a:r>
            <a:r>
              <a:rPr lang="fr-B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BE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contesti</a:t>
            </a:r>
            <a:r>
              <a:rPr lang="fr-B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BE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paesaggistici</a:t>
            </a:r>
            <a:r>
              <a:rPr lang="fr-B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»: </a:t>
            </a:r>
            <a:endParaRPr lang="fr-F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36E1F66B-2163-4A36-A242-ABCC67DB28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515" y="1642272"/>
            <a:ext cx="5677058" cy="40140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06640E2E-6096-4F33-939F-87EEE50F0D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514" y="4441209"/>
            <a:ext cx="5015935" cy="219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4127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24835A4-D2DF-4D23-AFE7-093E2717CB36}"/>
              </a:ext>
            </a:extLst>
          </p:cNvPr>
          <p:cNvSpPr/>
          <p:nvPr/>
        </p:nvSpPr>
        <p:spPr>
          <a:xfrm>
            <a:off x="182872" y="648929"/>
            <a:ext cx="11871476" cy="586002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BE" sz="1600" b="1" dirty="0">
              <a:solidFill>
                <a:schemeClr val="tx1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9C72536-C141-4144-A422-256A82C3F299}"/>
              </a:ext>
            </a:extLst>
          </p:cNvPr>
          <p:cNvSpPr txBox="1"/>
          <p:nvPr/>
        </p:nvSpPr>
        <p:spPr>
          <a:xfrm>
            <a:off x="395754" y="851818"/>
            <a:ext cx="1144571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endParaRPr lang="fr-F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A7D9FD0-F755-4698-9847-3E8A11BB1A7A}"/>
              </a:ext>
            </a:extLst>
          </p:cNvPr>
          <p:cNvSpPr txBox="1"/>
          <p:nvPr/>
        </p:nvSpPr>
        <p:spPr>
          <a:xfrm>
            <a:off x="479396" y="1156333"/>
            <a:ext cx="11065164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endParaRPr lang="fr-BE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fr-BE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endParaRPr lang="fr-BE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884BEC9-48C2-4BF2-A8D8-42DF5A132F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492" y="648929"/>
            <a:ext cx="5666508" cy="589349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BD58731-D81C-453E-A67E-290B2003C1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4516" y="649222"/>
            <a:ext cx="5549830" cy="58932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762014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24835A4-D2DF-4D23-AFE7-093E2717CB36}"/>
              </a:ext>
            </a:extLst>
          </p:cNvPr>
          <p:cNvSpPr/>
          <p:nvPr/>
        </p:nvSpPr>
        <p:spPr>
          <a:xfrm>
            <a:off x="182872" y="648929"/>
            <a:ext cx="11871476" cy="586002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BE" sz="1600" b="1" dirty="0">
              <a:solidFill>
                <a:schemeClr val="tx1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9C72536-C141-4144-A422-256A82C3F299}"/>
              </a:ext>
            </a:extLst>
          </p:cNvPr>
          <p:cNvSpPr txBox="1"/>
          <p:nvPr/>
        </p:nvSpPr>
        <p:spPr>
          <a:xfrm>
            <a:off x="395754" y="851818"/>
            <a:ext cx="1144571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endParaRPr lang="fr-F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A7D9FD0-F755-4698-9847-3E8A11BB1A7A}"/>
              </a:ext>
            </a:extLst>
          </p:cNvPr>
          <p:cNvSpPr txBox="1"/>
          <p:nvPr/>
        </p:nvSpPr>
        <p:spPr>
          <a:xfrm>
            <a:off x="479396" y="1156333"/>
            <a:ext cx="11065164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endParaRPr lang="fr-BE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fr-BE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endParaRPr lang="fr-BE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5E80EC3-9DF2-4A00-BADA-F7651E8FF5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391" y="1393261"/>
            <a:ext cx="5751554" cy="496575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C10C235-FCB6-4CC3-9141-725C3A9589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7225" y="947161"/>
            <a:ext cx="5723565" cy="511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7429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24835A4-D2DF-4D23-AFE7-093E2717CB36}"/>
              </a:ext>
            </a:extLst>
          </p:cNvPr>
          <p:cNvSpPr/>
          <p:nvPr/>
        </p:nvSpPr>
        <p:spPr>
          <a:xfrm>
            <a:off x="184646" y="205738"/>
            <a:ext cx="11871476" cy="644652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BE" sz="1600" b="1" dirty="0">
              <a:solidFill>
                <a:schemeClr val="tx1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B1F41D9-D9CB-4706-A027-036BAB21EDF2}"/>
              </a:ext>
            </a:extLst>
          </p:cNvPr>
          <p:cNvSpPr txBox="1"/>
          <p:nvPr/>
        </p:nvSpPr>
        <p:spPr>
          <a:xfrm>
            <a:off x="458896" y="418359"/>
            <a:ext cx="11065164" cy="28623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Analysis of two case studies based on three key elements:</a:t>
            </a:r>
          </a:p>
          <a:p>
            <a:pPr algn="just"/>
            <a:endParaRPr lang="fr-BE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AutoNum type="arabicPeriod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protection tools ;</a:t>
            </a:r>
          </a:p>
          <a:p>
            <a:pPr marL="457200" indent="-457200" algn="just">
              <a:buAutoNum type="arabicPeriod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role of the population in the decision-making process ;</a:t>
            </a:r>
            <a:endParaRPr lang="fr-BE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AutoNum type="arabicPeriod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the population experiences these protection intentions.</a:t>
            </a:r>
          </a:p>
          <a:p>
            <a:pPr algn="just"/>
            <a:endParaRPr lang="fr-BE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fr-BE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fr-BE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endParaRPr lang="fr-BE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lèche : bas 4">
            <a:extLst>
              <a:ext uri="{FF2B5EF4-FFF2-40B4-BE49-F238E27FC236}">
                <a16:creationId xmlns:a16="http://schemas.microsoft.com/office/drawing/2014/main" id="{191A6121-0093-4AFC-8C57-679CC9B51BF4}"/>
              </a:ext>
            </a:extLst>
          </p:cNvPr>
          <p:cNvSpPr/>
          <p:nvPr/>
        </p:nvSpPr>
        <p:spPr>
          <a:xfrm>
            <a:off x="4025425" y="2495804"/>
            <a:ext cx="674591" cy="692929"/>
          </a:xfrm>
          <a:prstGeom prst="downArrow">
            <a:avLst/>
          </a:prstGeom>
          <a:solidFill>
            <a:srgbClr val="D4D5D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8B27C2F3-E037-4DFD-8FEA-AB49080B0806}"/>
              </a:ext>
            </a:extLst>
          </p:cNvPr>
          <p:cNvGrpSpPr/>
          <p:nvPr/>
        </p:nvGrpSpPr>
        <p:grpSpPr>
          <a:xfrm>
            <a:off x="1116024" y="2852928"/>
            <a:ext cx="8786956" cy="3442210"/>
            <a:chOff x="2659555" y="2969342"/>
            <a:chExt cx="9144979" cy="3414948"/>
          </a:xfrm>
        </p:grpSpPr>
        <p:graphicFrame>
          <p:nvGraphicFramePr>
            <p:cNvPr id="2" name="Diagramme 1">
              <a:extLst>
                <a:ext uri="{FF2B5EF4-FFF2-40B4-BE49-F238E27FC236}">
                  <a16:creationId xmlns:a16="http://schemas.microsoft.com/office/drawing/2014/main" id="{EC8C2034-12B9-4EE7-BAD1-CB427F87429B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918421039"/>
                </p:ext>
              </p:extLst>
            </p:nvPr>
          </p:nvGraphicFramePr>
          <p:xfrm>
            <a:off x="2659555" y="2969342"/>
            <a:ext cx="9144979" cy="341494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8C409F8-392F-4719-90BD-8DCC7665DD05}"/>
                </a:ext>
              </a:extLst>
            </p:cNvPr>
            <p:cNvSpPr/>
            <p:nvPr/>
          </p:nvSpPr>
          <p:spPr>
            <a:xfrm>
              <a:off x="9612228" y="3529781"/>
              <a:ext cx="2192306" cy="25219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FE7BA650-7BBE-4403-A2C2-C8A67821AD9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6"/>
          <a:stretch/>
        </p:blipFill>
        <p:spPr>
          <a:xfrm>
            <a:off x="8092440" y="205738"/>
            <a:ext cx="3963682" cy="315846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528878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me 3">
            <a:extLst>
              <a:ext uri="{FF2B5EF4-FFF2-40B4-BE49-F238E27FC236}">
                <a16:creationId xmlns:a16="http://schemas.microsoft.com/office/drawing/2014/main" id="{0993D887-D9FC-4A45-823A-9490029B4FF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53886888"/>
              </p:ext>
            </p:extLst>
          </p:nvPr>
        </p:nvGraphicFramePr>
        <p:xfrm>
          <a:off x="304799" y="1750142"/>
          <a:ext cx="11700388" cy="35451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161507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Grand Site de la Boucle de l'Ourthe">
            <a:extLst>
              <a:ext uri="{FF2B5EF4-FFF2-40B4-BE49-F238E27FC236}">
                <a16:creationId xmlns:a16="http://schemas.microsoft.com/office/drawing/2014/main" id="{C76EFF47-A543-48FB-AEBA-CD7DFD91A4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3" t="11326" r="28412" b="2939"/>
          <a:stretch/>
        </p:blipFill>
        <p:spPr bwMode="auto">
          <a:xfrm>
            <a:off x="167147" y="629265"/>
            <a:ext cx="5802293" cy="6056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24835A4-D2DF-4D23-AFE7-093E2717CB36}"/>
              </a:ext>
            </a:extLst>
          </p:cNvPr>
          <p:cNvSpPr/>
          <p:nvPr/>
        </p:nvSpPr>
        <p:spPr>
          <a:xfrm>
            <a:off x="167148" y="629265"/>
            <a:ext cx="5802292" cy="6056670"/>
          </a:xfrm>
          <a:prstGeom prst="rect">
            <a:avLst/>
          </a:prstGeom>
          <a:solidFill>
            <a:schemeClr val="bg1">
              <a:alpha val="88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BE" sz="1600" b="1" dirty="0">
              <a:solidFill>
                <a:schemeClr val="tx1"/>
              </a:solidFill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6FA76672-1F51-4651-9890-98B57FF2761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11" b="4456"/>
          <a:stretch/>
        </p:blipFill>
        <p:spPr>
          <a:xfrm>
            <a:off x="6222558" y="629265"/>
            <a:ext cx="5791200" cy="6056670"/>
          </a:xfrm>
          <a:prstGeom prst="rect">
            <a:avLst/>
          </a:prstGeom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id="{2236C598-40A5-4269-A596-9AC13142447F}"/>
              </a:ext>
            </a:extLst>
          </p:cNvPr>
          <p:cNvGrpSpPr/>
          <p:nvPr/>
        </p:nvGrpSpPr>
        <p:grpSpPr>
          <a:xfrm>
            <a:off x="2224262" y="613383"/>
            <a:ext cx="9800590" cy="6072552"/>
            <a:chOff x="2224262" y="613383"/>
            <a:chExt cx="9800590" cy="607255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E8839C3-4DDC-4D4F-B56E-E19110271F69}"/>
                </a:ext>
              </a:extLst>
            </p:cNvPr>
            <p:cNvSpPr/>
            <p:nvPr/>
          </p:nvSpPr>
          <p:spPr>
            <a:xfrm>
              <a:off x="6222560" y="629265"/>
              <a:ext cx="5802292" cy="6056670"/>
            </a:xfrm>
            <a:prstGeom prst="rect">
              <a:avLst/>
            </a:prstGeom>
            <a:solidFill>
              <a:schemeClr val="bg1">
                <a:alpha val="88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BE" sz="1600" b="1" dirty="0">
                <a:solidFill>
                  <a:schemeClr val="tx1"/>
                </a:solidFill>
              </a:endParaRPr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39E84944-BC95-40FE-99A2-BBED5766DE40}"/>
                </a:ext>
              </a:extLst>
            </p:cNvPr>
            <p:cNvSpPr txBox="1"/>
            <p:nvPr/>
          </p:nvSpPr>
          <p:spPr>
            <a:xfrm>
              <a:off x="2224262" y="613383"/>
              <a:ext cx="1688061" cy="461665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u="sng" dirty="0">
                  <a:solidFill>
                    <a:schemeClr val="bg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 Wallonia</a:t>
              </a:r>
              <a:endParaRPr lang="fr-BE" sz="2400" u="sng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D043201C-FB1F-4299-ABC4-987AE14B6A70}"/>
                </a:ext>
              </a:extLst>
            </p:cNvPr>
            <p:cNvSpPr txBox="1"/>
            <p:nvPr/>
          </p:nvSpPr>
          <p:spPr>
            <a:xfrm>
              <a:off x="8451110" y="613384"/>
              <a:ext cx="1345191" cy="461665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u="sng" dirty="0">
                  <a:solidFill>
                    <a:schemeClr val="bg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 Apulia</a:t>
              </a:r>
              <a:endParaRPr lang="fr-BE" sz="2400" u="sng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F8F9C3FA-4963-4D44-80B1-04A48A92362F}"/>
              </a:ext>
            </a:extLst>
          </p:cNvPr>
          <p:cNvSpPr txBox="1"/>
          <p:nvPr/>
        </p:nvSpPr>
        <p:spPr>
          <a:xfrm>
            <a:off x="2762865" y="30728"/>
            <a:ext cx="6941573" cy="46166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Heritage and landscape: a mosaic of protection tools</a:t>
            </a:r>
            <a:endParaRPr lang="fr-BE" sz="24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3985EEED-D880-4807-A6BB-46E8358E3C51}"/>
              </a:ext>
            </a:extLst>
          </p:cNvPr>
          <p:cNvSpPr txBox="1"/>
          <p:nvPr/>
        </p:nvSpPr>
        <p:spPr>
          <a:xfrm>
            <a:off x="178454" y="1075048"/>
            <a:ext cx="58022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Three</a:t>
            </a:r>
            <a:r>
              <a:rPr lang="fr-B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main protection </a:t>
            </a:r>
            <a:r>
              <a:rPr lang="fr-BE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systems</a:t>
            </a:r>
            <a:r>
              <a:rPr lang="fr-B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fr-BE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fr-B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Land-use planning: </a:t>
            </a:r>
            <a:r>
              <a:rPr lang="fr-BE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Landscape</a:t>
            </a:r>
            <a:r>
              <a:rPr lang="fr-B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BE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interest</a:t>
            </a:r>
            <a:r>
              <a:rPr lang="fr-B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BE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perimeters</a:t>
            </a:r>
            <a:r>
              <a:rPr lang="fr-B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BE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fr-B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fr-BE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Heritage</a:t>
            </a:r>
            <a:r>
              <a:rPr lang="fr-B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conservation</a:t>
            </a:r>
            <a:r>
              <a:rPr lang="fr-B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fr-BE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Landscape</a:t>
            </a:r>
            <a:r>
              <a:rPr lang="fr-B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justification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Nature conservation: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Nature reserves, Natura 2000, Natural parks.</a:t>
            </a:r>
            <a:endParaRPr lang="fr-BE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fr-BE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DB12D461-4634-49A5-B97F-36A24001F1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14" y="3207217"/>
            <a:ext cx="4836956" cy="3420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2F6FFCE-833F-439A-AA5D-4C3E952D79C2}"/>
              </a:ext>
            </a:extLst>
          </p:cNvPr>
          <p:cNvSpPr/>
          <p:nvPr/>
        </p:nvSpPr>
        <p:spPr>
          <a:xfrm>
            <a:off x="6322142" y="1090930"/>
            <a:ext cx="5691404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B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Protection system in ‘Piano </a:t>
            </a:r>
            <a:r>
              <a:rPr lang="fr-BE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Paesaggistico</a:t>
            </a:r>
            <a:r>
              <a:rPr lang="fr-B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Territoriale’ (PPTR):</a:t>
            </a:r>
          </a:p>
          <a:p>
            <a:pPr algn="just"/>
            <a:endParaRPr lang="fr-BE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AutoNum type="arabicPeriod"/>
            </a:pPr>
            <a:r>
              <a:rPr lang="fr-B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‘Beni </a:t>
            </a:r>
            <a:r>
              <a:rPr lang="fr-BE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Paesaggistici</a:t>
            </a:r>
            <a:r>
              <a:rPr lang="fr-B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en-US" dirty="0"/>
              <a:t> (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Codice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dei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beni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culturali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del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paesaggio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</a:p>
          <a:p>
            <a:pPr marL="342900" indent="-342900" algn="just">
              <a:buAutoNum type="arabicPeriod"/>
            </a:pPr>
            <a:endParaRPr lang="fr-BE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Areas of considerable public interest ;</a:t>
            </a:r>
            <a:endParaRPr lang="fr-BE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fr-B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Sites </a:t>
            </a:r>
            <a:r>
              <a:rPr lang="fr-BE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protected</a:t>
            </a:r>
            <a:r>
              <a:rPr lang="fr-B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by </a:t>
            </a:r>
            <a:r>
              <a:rPr lang="fr-BE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law</a:t>
            </a:r>
            <a:r>
              <a:rPr lang="fr-B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Natural </a:t>
            </a:r>
            <a:r>
              <a:rPr lang="fr-BE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parks</a:t>
            </a:r>
            <a:r>
              <a:rPr lang="fr-B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Nature </a:t>
            </a:r>
            <a:r>
              <a:rPr lang="fr-BE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reserves</a:t>
            </a:r>
            <a:r>
              <a:rPr lang="fr-B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endParaRPr lang="fr-BE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fr-B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‘</a:t>
            </a:r>
            <a:r>
              <a:rPr lang="fr-BE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Ulteriori</a:t>
            </a:r>
            <a:r>
              <a:rPr lang="fr-B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BE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Contesti</a:t>
            </a:r>
            <a:r>
              <a:rPr lang="fr-B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BE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Paesaggistici</a:t>
            </a:r>
            <a:r>
              <a:rPr lang="fr-B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’:</a:t>
            </a:r>
            <a:endParaRPr lang="fr-BE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Image 13" descr="Sustainability 10 03834 g004">
            <a:extLst>
              <a:ext uri="{FF2B5EF4-FFF2-40B4-BE49-F238E27FC236}">
                <a16:creationId xmlns:a16="http://schemas.microsoft.com/office/drawing/2014/main" id="{05CAE529-5D59-4150-8820-4112FBFE7F5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212" y="3567217"/>
            <a:ext cx="5040914" cy="306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95547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Aucune description de photo disponible.">
            <a:extLst>
              <a:ext uri="{FF2B5EF4-FFF2-40B4-BE49-F238E27FC236}">
                <a16:creationId xmlns:a16="http://schemas.microsoft.com/office/drawing/2014/main" id="{B6E41921-CE72-40D9-A33D-F8222BC6A4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50" t="13289" r="16495" b="976"/>
          <a:stretch/>
        </p:blipFill>
        <p:spPr bwMode="auto">
          <a:xfrm>
            <a:off x="6222559" y="629265"/>
            <a:ext cx="5802292" cy="6056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Grand Site de la Boucle de l'Ourthe">
            <a:extLst>
              <a:ext uri="{FF2B5EF4-FFF2-40B4-BE49-F238E27FC236}">
                <a16:creationId xmlns:a16="http://schemas.microsoft.com/office/drawing/2014/main" id="{244FB9DD-DC8F-43C5-A248-AFAB3E2BB8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3" t="11326" r="28412" b="2939"/>
          <a:stretch/>
        </p:blipFill>
        <p:spPr bwMode="auto">
          <a:xfrm>
            <a:off x="167147" y="629265"/>
            <a:ext cx="5802293" cy="6056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E4234DD-CE44-4840-A949-078B97361D6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11" b="4456"/>
          <a:stretch/>
        </p:blipFill>
        <p:spPr>
          <a:xfrm>
            <a:off x="6222558" y="629265"/>
            <a:ext cx="5791200" cy="605667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E8839C3-4DDC-4D4F-B56E-E19110271F69}"/>
              </a:ext>
            </a:extLst>
          </p:cNvPr>
          <p:cNvSpPr/>
          <p:nvPr/>
        </p:nvSpPr>
        <p:spPr>
          <a:xfrm>
            <a:off x="6222560" y="629265"/>
            <a:ext cx="5802292" cy="6056670"/>
          </a:xfrm>
          <a:prstGeom prst="rect">
            <a:avLst/>
          </a:prstGeom>
          <a:solidFill>
            <a:schemeClr val="bg1">
              <a:alpha val="92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BE" sz="1600" b="1" dirty="0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24835A4-D2DF-4D23-AFE7-093E2717CB36}"/>
              </a:ext>
            </a:extLst>
          </p:cNvPr>
          <p:cNvSpPr/>
          <p:nvPr/>
        </p:nvSpPr>
        <p:spPr>
          <a:xfrm>
            <a:off x="167148" y="629265"/>
            <a:ext cx="5802292" cy="6056670"/>
          </a:xfrm>
          <a:prstGeom prst="rect">
            <a:avLst/>
          </a:prstGeom>
          <a:solidFill>
            <a:schemeClr val="bg1">
              <a:alpha val="88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BE" sz="1600" b="1" dirty="0">
              <a:solidFill>
                <a:schemeClr val="tx1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8F9C3FA-4963-4D44-80B1-04A48A92362F}"/>
              </a:ext>
            </a:extLst>
          </p:cNvPr>
          <p:cNvSpPr txBox="1"/>
          <p:nvPr/>
        </p:nvSpPr>
        <p:spPr>
          <a:xfrm>
            <a:off x="2717715" y="41718"/>
            <a:ext cx="7798775" cy="46166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The cases of ‘Boucle de l’Ourthe’ and ‘Valle d’</a:t>
            </a:r>
            <a:r>
              <a:rPr lang="fr-FR" sz="24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Itria</a:t>
            </a:r>
            <a:r>
              <a:rPr lang="fr-FR" sz="2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9E84944-BC95-40FE-99A2-BBED5766DE40}"/>
              </a:ext>
            </a:extLst>
          </p:cNvPr>
          <p:cNvSpPr txBox="1"/>
          <p:nvPr/>
        </p:nvSpPr>
        <p:spPr>
          <a:xfrm>
            <a:off x="1745672" y="613383"/>
            <a:ext cx="2900217" cy="46166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400" u="sng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Boucle de </a:t>
            </a:r>
            <a:r>
              <a:rPr lang="en-US" sz="2400" u="sng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l’Ourthe</a:t>
            </a:r>
            <a:endParaRPr lang="fr-BE" sz="2400" u="sng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043201C-FB1F-4299-ABC4-987AE14B6A70}"/>
              </a:ext>
            </a:extLst>
          </p:cNvPr>
          <p:cNvSpPr txBox="1"/>
          <p:nvPr/>
        </p:nvSpPr>
        <p:spPr>
          <a:xfrm>
            <a:off x="8123300" y="630304"/>
            <a:ext cx="2000810" cy="46166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400" u="sng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Valle </a:t>
            </a:r>
            <a:r>
              <a:rPr lang="en-US" sz="2400" u="sng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d’Itria</a:t>
            </a:r>
            <a:endParaRPr lang="fr-BE" sz="2400" u="sng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11484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Aucune description de photo disponible.">
            <a:extLst>
              <a:ext uri="{FF2B5EF4-FFF2-40B4-BE49-F238E27FC236}">
                <a16:creationId xmlns:a16="http://schemas.microsoft.com/office/drawing/2014/main" id="{B6E41921-CE72-40D9-A33D-F8222BC6A4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50" t="13289" r="16495" b="976"/>
          <a:stretch/>
        </p:blipFill>
        <p:spPr bwMode="auto">
          <a:xfrm>
            <a:off x="6222559" y="629265"/>
            <a:ext cx="5802292" cy="6056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Grand Site de la Boucle de l'Ourthe">
            <a:extLst>
              <a:ext uri="{FF2B5EF4-FFF2-40B4-BE49-F238E27FC236}">
                <a16:creationId xmlns:a16="http://schemas.microsoft.com/office/drawing/2014/main" id="{244FB9DD-DC8F-43C5-A248-AFAB3E2BB8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3" t="11326" r="28412" b="2939"/>
          <a:stretch/>
        </p:blipFill>
        <p:spPr bwMode="auto">
          <a:xfrm>
            <a:off x="167147" y="629265"/>
            <a:ext cx="5802293" cy="6056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E8839C3-4DDC-4D4F-B56E-E19110271F69}"/>
              </a:ext>
            </a:extLst>
          </p:cNvPr>
          <p:cNvSpPr/>
          <p:nvPr/>
        </p:nvSpPr>
        <p:spPr>
          <a:xfrm>
            <a:off x="6222560" y="629265"/>
            <a:ext cx="5802292" cy="6056670"/>
          </a:xfrm>
          <a:prstGeom prst="rect">
            <a:avLst/>
          </a:prstGeom>
          <a:solidFill>
            <a:schemeClr val="bg1">
              <a:alpha val="92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BE" sz="1600" b="1" dirty="0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24835A4-D2DF-4D23-AFE7-093E2717CB36}"/>
              </a:ext>
            </a:extLst>
          </p:cNvPr>
          <p:cNvSpPr/>
          <p:nvPr/>
        </p:nvSpPr>
        <p:spPr>
          <a:xfrm>
            <a:off x="167148" y="629265"/>
            <a:ext cx="5802292" cy="6056670"/>
          </a:xfrm>
          <a:prstGeom prst="rect">
            <a:avLst/>
          </a:prstGeom>
          <a:solidFill>
            <a:schemeClr val="bg1">
              <a:alpha val="88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BE" sz="1600" b="1" dirty="0">
              <a:solidFill>
                <a:schemeClr val="tx1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8F9C3FA-4963-4D44-80B1-04A48A92362F}"/>
              </a:ext>
            </a:extLst>
          </p:cNvPr>
          <p:cNvSpPr txBox="1"/>
          <p:nvPr/>
        </p:nvSpPr>
        <p:spPr>
          <a:xfrm>
            <a:off x="2717715" y="41718"/>
            <a:ext cx="7798775" cy="46166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The cases of ‘Boucle de l’Ourthe’ and ‘Valle d’</a:t>
            </a:r>
            <a:r>
              <a:rPr lang="fr-FR" sz="24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Itria</a:t>
            </a:r>
            <a:r>
              <a:rPr lang="fr-FR" sz="2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9E84944-BC95-40FE-99A2-BBED5766DE40}"/>
              </a:ext>
            </a:extLst>
          </p:cNvPr>
          <p:cNvSpPr txBox="1"/>
          <p:nvPr/>
        </p:nvSpPr>
        <p:spPr>
          <a:xfrm>
            <a:off x="1745672" y="613383"/>
            <a:ext cx="2900217" cy="46166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400" u="sng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Boucle de </a:t>
            </a:r>
            <a:r>
              <a:rPr lang="en-US" sz="2400" u="sng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l’Ourthe</a:t>
            </a:r>
            <a:endParaRPr lang="fr-BE" sz="2400" u="sng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043201C-FB1F-4299-ABC4-987AE14B6A70}"/>
              </a:ext>
            </a:extLst>
          </p:cNvPr>
          <p:cNvSpPr txBox="1"/>
          <p:nvPr/>
        </p:nvSpPr>
        <p:spPr>
          <a:xfrm>
            <a:off x="8123300" y="630304"/>
            <a:ext cx="2000810" cy="46166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400" u="sng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Valle </a:t>
            </a:r>
            <a:r>
              <a:rPr lang="en-US" sz="2400" u="sng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d’Itria</a:t>
            </a:r>
            <a:endParaRPr lang="fr-BE" sz="2400" u="sng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Le grand site de la boucle de l'Ourthe (aperçu de 7 mn) - YouTube">
            <a:extLst>
              <a:ext uri="{FF2B5EF4-FFF2-40B4-BE49-F238E27FC236}">
                <a16:creationId xmlns:a16="http://schemas.microsoft.com/office/drawing/2014/main" id="{B9551580-894C-4AD9-BA68-CDE445147B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11"/>
          <a:stretch/>
        </p:blipFill>
        <p:spPr bwMode="auto">
          <a:xfrm>
            <a:off x="220292" y="1075048"/>
            <a:ext cx="5696000" cy="2988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Aucune description de photo disponible.">
            <a:extLst>
              <a:ext uri="{FF2B5EF4-FFF2-40B4-BE49-F238E27FC236}">
                <a16:creationId xmlns:a16="http://schemas.microsoft.com/office/drawing/2014/main" id="{0B3F7DEE-1DCC-4CD1-B322-5B15AC6ECB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58"/>
          <a:stretch/>
        </p:blipFill>
        <p:spPr bwMode="auto">
          <a:xfrm>
            <a:off x="6331022" y="1075047"/>
            <a:ext cx="5471160" cy="2988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ucune description de photo disponible.">
            <a:extLst>
              <a:ext uri="{FF2B5EF4-FFF2-40B4-BE49-F238E27FC236}">
                <a16:creationId xmlns:a16="http://schemas.microsoft.com/office/drawing/2014/main" id="{92222F6F-95B7-41A3-99BF-3C72B7081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0427" y="4124217"/>
            <a:ext cx="3436800" cy="257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Hameau de Ham">
            <a:extLst>
              <a:ext uri="{FF2B5EF4-FFF2-40B4-BE49-F238E27FC236}">
                <a16:creationId xmlns:a16="http://schemas.microsoft.com/office/drawing/2014/main" id="{700A33D4-E849-4F05-994A-B6FC0EB10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220" y="4123676"/>
            <a:ext cx="3863119" cy="2578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97266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FAD0D7BB-4A71-4526-9740-08E4BDE036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11" b="4456"/>
          <a:stretch/>
        </p:blipFill>
        <p:spPr>
          <a:xfrm>
            <a:off x="6095997" y="629265"/>
            <a:ext cx="5791200" cy="6056670"/>
          </a:xfrm>
          <a:prstGeom prst="rect">
            <a:avLst/>
          </a:prstGeom>
        </p:spPr>
      </p:pic>
      <p:pic>
        <p:nvPicPr>
          <p:cNvPr id="14" name="Picture 6" descr="Grand Site de la Boucle de l'Ourthe">
            <a:extLst>
              <a:ext uri="{FF2B5EF4-FFF2-40B4-BE49-F238E27FC236}">
                <a16:creationId xmlns:a16="http://schemas.microsoft.com/office/drawing/2014/main" id="{244FB9DD-DC8F-43C5-A248-AFAB3E2BB8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3" t="11326" r="28412" b="2939"/>
          <a:stretch/>
        </p:blipFill>
        <p:spPr bwMode="auto">
          <a:xfrm>
            <a:off x="167147" y="629265"/>
            <a:ext cx="5928853" cy="6056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E8839C3-4DDC-4D4F-B56E-E19110271F69}"/>
              </a:ext>
            </a:extLst>
          </p:cNvPr>
          <p:cNvSpPr/>
          <p:nvPr/>
        </p:nvSpPr>
        <p:spPr>
          <a:xfrm>
            <a:off x="167147" y="629265"/>
            <a:ext cx="11720050" cy="6056670"/>
          </a:xfrm>
          <a:prstGeom prst="rect">
            <a:avLst/>
          </a:prstGeom>
          <a:solidFill>
            <a:schemeClr val="bg1">
              <a:alpha val="92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BE" sz="1600" b="1" dirty="0">
              <a:solidFill>
                <a:schemeClr val="tx1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8F9C3FA-4963-4D44-80B1-04A48A92362F}"/>
              </a:ext>
            </a:extLst>
          </p:cNvPr>
          <p:cNvSpPr txBox="1"/>
          <p:nvPr/>
        </p:nvSpPr>
        <p:spPr>
          <a:xfrm>
            <a:off x="2717715" y="41718"/>
            <a:ext cx="7798775" cy="46166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The cases of ‘Boucle de l’Ourthe’ and ‘Valle d’</a:t>
            </a:r>
            <a:r>
              <a:rPr lang="fr-FR" sz="24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Itria</a:t>
            </a:r>
            <a:r>
              <a:rPr lang="fr-FR" sz="2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BA13D2A-AF35-4ABA-B9EE-027577C1F823}"/>
              </a:ext>
            </a:extLst>
          </p:cNvPr>
          <p:cNvSpPr/>
          <p:nvPr/>
        </p:nvSpPr>
        <p:spPr>
          <a:xfrm>
            <a:off x="4988867" y="596341"/>
            <a:ext cx="221426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Protection tools</a:t>
            </a:r>
          </a:p>
        </p:txBody>
      </p:sp>
    </p:spTree>
    <p:extLst>
      <p:ext uri="{BB962C8B-B14F-4D97-AF65-F5344CB8AC3E}">
        <p14:creationId xmlns:p14="http://schemas.microsoft.com/office/powerpoint/2010/main" val="6810723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185101D2-D17A-42AC-842C-AD7F4C5196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11" b="4456"/>
          <a:stretch/>
        </p:blipFill>
        <p:spPr>
          <a:xfrm>
            <a:off x="6095997" y="628026"/>
            <a:ext cx="5791200" cy="6056670"/>
          </a:xfrm>
          <a:prstGeom prst="rect">
            <a:avLst/>
          </a:prstGeom>
        </p:spPr>
      </p:pic>
      <p:pic>
        <p:nvPicPr>
          <p:cNvPr id="14" name="Picture 6" descr="Grand Site de la Boucle de l'Ourthe">
            <a:extLst>
              <a:ext uri="{FF2B5EF4-FFF2-40B4-BE49-F238E27FC236}">
                <a16:creationId xmlns:a16="http://schemas.microsoft.com/office/drawing/2014/main" id="{244FB9DD-DC8F-43C5-A248-AFAB3E2BB8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3" t="11326" r="28412" b="2939"/>
          <a:stretch/>
        </p:blipFill>
        <p:spPr bwMode="auto">
          <a:xfrm>
            <a:off x="167147" y="629265"/>
            <a:ext cx="5928853" cy="6056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E8839C3-4DDC-4D4F-B56E-E19110271F69}"/>
              </a:ext>
            </a:extLst>
          </p:cNvPr>
          <p:cNvSpPr/>
          <p:nvPr/>
        </p:nvSpPr>
        <p:spPr>
          <a:xfrm>
            <a:off x="167147" y="629265"/>
            <a:ext cx="11720050" cy="6056670"/>
          </a:xfrm>
          <a:prstGeom prst="rect">
            <a:avLst/>
          </a:prstGeom>
          <a:solidFill>
            <a:schemeClr val="bg1">
              <a:alpha val="92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BE" sz="1600" b="1" dirty="0">
              <a:solidFill>
                <a:schemeClr val="tx1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8F9C3FA-4963-4D44-80B1-04A48A92362F}"/>
              </a:ext>
            </a:extLst>
          </p:cNvPr>
          <p:cNvSpPr txBox="1"/>
          <p:nvPr/>
        </p:nvSpPr>
        <p:spPr>
          <a:xfrm>
            <a:off x="2717715" y="41718"/>
            <a:ext cx="7798775" cy="46166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The cases of ‘Boucle de l’Ourthe’ and ‘Valle d’</a:t>
            </a:r>
            <a:r>
              <a:rPr lang="fr-FR" sz="24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Itria</a:t>
            </a:r>
            <a:r>
              <a:rPr lang="fr-FR" sz="2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BA13D2A-AF35-4ABA-B9EE-027577C1F823}"/>
              </a:ext>
            </a:extLst>
          </p:cNvPr>
          <p:cNvSpPr/>
          <p:nvPr/>
        </p:nvSpPr>
        <p:spPr>
          <a:xfrm>
            <a:off x="4988867" y="596341"/>
            <a:ext cx="221426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Protection tools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F3E02730-49DD-4C6C-973B-78EFB8ADF7A9}"/>
              </a:ext>
            </a:extLst>
          </p:cNvPr>
          <p:cNvSpPr txBox="1"/>
          <p:nvPr/>
        </p:nvSpPr>
        <p:spPr>
          <a:xfrm>
            <a:off x="167146" y="996451"/>
            <a:ext cx="12024854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Several elements already protected and classified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 tools ‘Grand Site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Paysager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 (2015) &amp; PPTR (‘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Ulteriori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Contesti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’) (2013) -&gt; Interest is to preserve the overall harmony				 </a:t>
            </a:r>
            <a:r>
              <a:rPr lang="fr-BE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 restrictions and guidelines</a:t>
            </a:r>
          </a:p>
          <a:p>
            <a:endParaRPr lang="fr-BE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fr-BE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8C513C25-703A-49E2-A112-832B94489A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3331" y="4680073"/>
            <a:ext cx="2881291" cy="198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616FC1F8-006D-4432-A265-15ADFA29F2B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772" r="4460" b="31519"/>
          <a:stretch/>
        </p:blipFill>
        <p:spPr>
          <a:xfrm>
            <a:off x="2720310" y="4704696"/>
            <a:ext cx="3006221" cy="198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52AB4D54-EFF2-4925-B900-5CE1124544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385" y="1490151"/>
            <a:ext cx="3564073" cy="252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7C861B02-006D-416A-B964-CB8523AE08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796" y="1490151"/>
            <a:ext cx="3563564" cy="252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FFE79E33-9300-4422-8D4F-BDE79CB71A20}"/>
              </a:ext>
            </a:extLst>
          </p:cNvPr>
          <p:cNvSpPr txBox="1"/>
          <p:nvPr/>
        </p:nvSpPr>
        <p:spPr>
          <a:xfrm>
            <a:off x="2441384" y="1488912"/>
            <a:ext cx="1427477" cy="27699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Boucle de </a:t>
            </a:r>
            <a:r>
              <a:rPr lang="en-US" sz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l’Ourthe</a:t>
            </a:r>
            <a:endParaRPr lang="fr-BE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A25E99A7-CB41-4837-AE2A-37EBA9D8FE8B}"/>
              </a:ext>
            </a:extLst>
          </p:cNvPr>
          <p:cNvSpPr txBox="1"/>
          <p:nvPr/>
        </p:nvSpPr>
        <p:spPr>
          <a:xfrm>
            <a:off x="8552671" y="1494079"/>
            <a:ext cx="1963819" cy="27699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Valle </a:t>
            </a:r>
            <a:r>
              <a:rPr lang="en-US" sz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d’Itria</a:t>
            </a:r>
            <a:r>
              <a:rPr lang="en-US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Cisternino</a:t>
            </a:r>
            <a:r>
              <a:rPr lang="en-US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fr-BE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454930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1279</Words>
  <Application>Microsoft Office PowerPoint</Application>
  <PresentationFormat>Grand écran</PresentationFormat>
  <Paragraphs>184</Paragraphs>
  <Slides>23</Slides>
  <Notes>12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Times New Roman</vt:lpstr>
      <vt:lpstr>Wingdings</vt:lpstr>
      <vt:lpstr>Thème Office</vt:lpstr>
      <vt:lpstr>Discords around heritage landscapes:  A comparative study of Apulia and Wallonia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Lauriano Pepe</dc:creator>
  <cp:lastModifiedBy>Lauriano Pepe</cp:lastModifiedBy>
  <cp:revision>832</cp:revision>
  <dcterms:created xsi:type="dcterms:W3CDTF">2021-05-03T07:43:04Z</dcterms:created>
  <dcterms:modified xsi:type="dcterms:W3CDTF">2021-05-28T07:02:33Z</dcterms:modified>
</cp:coreProperties>
</file>