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4" r:id="rId3"/>
    <p:sldId id="275" r:id="rId4"/>
    <p:sldId id="276" r:id="rId5"/>
    <p:sldId id="272" r:id="rId6"/>
    <p:sldId id="277" r:id="rId7"/>
    <p:sldId id="278" r:id="rId8"/>
    <p:sldId id="279" r:id="rId9"/>
    <p:sldId id="264" r:id="rId10"/>
    <p:sldId id="265" r:id="rId11"/>
    <p:sldId id="266" r:id="rId12"/>
    <p:sldId id="273" r:id="rId13"/>
    <p:sldId id="267" r:id="rId14"/>
    <p:sldId id="271" r:id="rId15"/>
    <p:sldId id="268" r:id="rId16"/>
    <p:sldId id="280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64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713F9-2E7F-450A-8CAA-1B77C3875294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D4266-647C-4209-B41E-7C5DDE7187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74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D4266-647C-4209-B41E-7C5DDE71871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66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D4266-647C-4209-B41E-7C5DDE71871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55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3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98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8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28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94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92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10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69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4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39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96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E1142-FC85-40CF-9A4F-498AC0F9C64E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B800-0E0B-4A06-8F94-1C1D9B8FA9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30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905327" y="1606731"/>
            <a:ext cx="10054410" cy="3030583"/>
          </a:xfrm>
        </p:spPr>
        <p:txBody>
          <a:bodyPr>
            <a:normAutofit fontScale="90000"/>
          </a:bodyPr>
          <a:lstStyle/>
          <a:p>
            <a:pPr algn="l"/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Sujet de Thèse: </a:t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Les acquis de </a:t>
            </a: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réforme du système de passation des marchés publics en RDC : l’application de la sanction au regard des violations des dispositions légales et règlementaires »</a:t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25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fr-FR" sz="25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</a:t>
            </a:r>
            <a:r>
              <a:rPr lang="fr-FR" sz="2500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Joseph DIZAKANA</a:t>
            </a:r>
            <a: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5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523999" y="4258490"/>
            <a:ext cx="9226731" cy="1436916"/>
          </a:xfrm>
        </p:spPr>
        <p:txBody>
          <a:bodyPr>
            <a:normAutofit fontScale="77500" lnSpcReduction="20000"/>
          </a:bodyPr>
          <a:lstStyle/>
          <a:p>
            <a:pPr lvl="0" algn="l">
              <a:lnSpc>
                <a:spcPct val="120000"/>
              </a:lnSpc>
              <a:buClr>
                <a:srgbClr val="B71E42"/>
              </a:buClr>
              <a:buSzPct val="100000"/>
            </a:pPr>
            <a:endParaRPr lang="fr-FR" sz="1800" b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20000"/>
              </a:lnSpc>
              <a:buClr>
                <a:srgbClr val="B71E42"/>
              </a:buClr>
              <a:buSzPct val="100000"/>
            </a:pPr>
            <a:endParaRPr lang="fr-FR" sz="18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20000"/>
              </a:lnSpc>
              <a:buClr>
                <a:srgbClr val="B71E42"/>
              </a:buClr>
              <a:buSzPct val="100000"/>
            </a:pPr>
            <a:r>
              <a:rPr lang="fr-FR" sz="29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Promoteur </a:t>
            </a:r>
            <a:r>
              <a:rPr lang="fr-FR" sz="29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nord: Professeure Ann Lawrence DURVIAUX, </a:t>
            </a:r>
            <a:r>
              <a:rPr lang="fr-FR" sz="2900" b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Uliège</a:t>
            </a:r>
            <a:r>
              <a:rPr lang="fr-FR" sz="29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29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pic>
        <p:nvPicPr>
          <p:cNvPr id="6" name="Image 5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28" y="732019"/>
            <a:ext cx="1681480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68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5820" y="973763"/>
            <a:ext cx="10293531" cy="7090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Position du problème</a:t>
            </a:r>
            <a:endParaRPr lang="fr-FR" sz="28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8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8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8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cap="small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cap="small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cap="small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cap="small" dirty="0" smtClean="0"/>
              <a:t>(3). ISADE</a:t>
            </a:r>
            <a:r>
              <a:rPr lang="fr-FR" sz="1200" dirty="0"/>
              <a:t>, </a:t>
            </a:r>
            <a:r>
              <a:rPr lang="fr-FR" sz="1200" i="1" dirty="0"/>
              <a:t>Evaluation du système de passation des marchés publics en République Démocratique du Congo selon la méthodologie OCDE</a:t>
            </a:r>
            <a:r>
              <a:rPr lang="fr-FR" sz="1200" dirty="0"/>
              <a:t>, Autorité de régulation des marchés publics, novembre 2012, p. 19, disponible sur http://www.armp-rdc.org/index.php/fr/rapport-d-audit-3 Ce rapport fait mention de l’existence effective d’un cadre légal et réglementaire capable de bien encadrer les réformes introduites dans le secteur des marchés publics en RDC. Il est à noter que le présent rapport dresse une évaluation pour les deux années d’existence de la loi relative aux marchés publics.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(4). </a:t>
            </a:r>
            <a:r>
              <a:rPr lang="fr-FR" sz="1200" cap="small" dirty="0" smtClean="0"/>
              <a:t>BAD, RDC</a:t>
            </a:r>
            <a:r>
              <a:rPr lang="fr-FR" sz="1200" dirty="0" smtClean="0"/>
              <a:t>, </a:t>
            </a:r>
            <a:r>
              <a:rPr lang="fr-FR" sz="1200" i="1" dirty="0" smtClean="0"/>
              <a:t>Rapport d’évaluation de la passation des marchés de la Banque (BPAR)</a:t>
            </a:r>
            <a:r>
              <a:rPr lang="fr-FR" sz="1200" dirty="0" smtClean="0"/>
              <a:t>, Banque africaine de développement, Kinshasa, janvier 2017, p. 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(5) Idem</a:t>
            </a:r>
            <a:endParaRPr lang="fr-FR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8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227908" y="1737359"/>
            <a:ext cx="6322422" cy="666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prstClr val="black"/>
                </a:solidFill>
              </a:rPr>
              <a:t>La production des textes juridiques (3) est effective.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227909" y="2403565"/>
            <a:ext cx="6322422" cy="66620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prstClr val="black"/>
                </a:solidFill>
              </a:rPr>
              <a:t>La mise en application est butée à plusieurs difficultés (4).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227908" y="3122021"/>
            <a:ext cx="6322423" cy="46823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prstClr val="black"/>
                </a:solidFill>
              </a:rPr>
              <a:t>Des nombreuses insuffisances persistent (5).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933009" y="4162759"/>
            <a:ext cx="6322423" cy="888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solidFill>
                  <a:prstClr val="black"/>
                </a:solidFill>
              </a:rPr>
              <a:t>Les retombés des marchés publics  ne satisfont pas à l’intérêt général de manière durable</a:t>
            </a:r>
            <a:endParaRPr lang="fr-FR" sz="1600" cap="small" dirty="0">
              <a:solidFill>
                <a:prstClr val="black"/>
              </a:solidFill>
            </a:endParaRPr>
          </a:p>
        </p:txBody>
      </p:sp>
      <p:sp>
        <p:nvSpPr>
          <p:cNvPr id="3" name="Flèche courbée vers la droite 2"/>
          <p:cNvSpPr/>
          <p:nvPr/>
        </p:nvSpPr>
        <p:spPr>
          <a:xfrm>
            <a:off x="2665613" y="3554683"/>
            <a:ext cx="2183477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9" name="Image 8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56" y="406399"/>
            <a:ext cx="1354666" cy="6647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559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5658" y="783771"/>
            <a:ext cx="3638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DE RECHERCHE</a:t>
            </a:r>
            <a:endParaRPr lang="fr-FR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049383" y="1517187"/>
            <a:ext cx="10091368" cy="5307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28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Principalement: </a:t>
            </a:r>
            <a:r>
              <a:rPr lang="fr-FR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ans </a:t>
            </a:r>
            <a:r>
              <a:rPr lang="fr-FR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quelle mesure les mécanismes de mise en œuvre de la sanction peuvent pérenniser les acquis de la réforme des marchés publics en RDC ?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». 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28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Subsidiairement: </a:t>
            </a:r>
          </a:p>
          <a:p>
            <a:pPr algn="just">
              <a:spcAft>
                <a:spcPts val="800"/>
              </a:spcAft>
            </a:pPr>
            <a:r>
              <a:rPr lang="fr-FR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dispositions juridiques et règlementaires issues de la nouvelle loi sont-elles lacunaires ou toujours non adaptées au contexte Congolais ? </a:t>
            </a:r>
            <a:endParaRPr lang="fr-FR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fr-FR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organes sensés prononcer des sanctions administratives ou saisir les juridictions compétentes pour faire appliquer la loi jouissent-ils d’une indépendance dans l’exercice de leurs fonctions ?</a:t>
            </a:r>
            <a:endParaRPr lang="fr-FR" sz="2800" dirty="0" smtClean="0"/>
          </a:p>
          <a:p>
            <a:pPr algn="just">
              <a:spcAft>
                <a:spcPts val="800"/>
              </a:spcAft>
            </a:pPr>
            <a:endParaRPr lang="fr-FR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7378"/>
            <a:ext cx="1049867" cy="6547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62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5657" y="783771"/>
            <a:ext cx="2425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HYPOTHÈSES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9383" y="1517187"/>
            <a:ext cx="9845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2389" y="1517187"/>
            <a:ext cx="942072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interférences et influences politiques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ont élu domiciles </a:t>
            </a:r>
            <a:endParaRPr lang="fr-FR" sz="24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Contradiction de certaines règles (Loi et ses mesures d’application)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L’indépendance du Comité de règlement des différends n’est pas totalement acquise.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manque d’une jurisprudence assez fournie depuis la réforme de 2010 et laisse entrevoir un flou entretenu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fr-FR" sz="2400" dirty="0"/>
          </a:p>
        </p:txBody>
      </p:sp>
      <p:pic>
        <p:nvPicPr>
          <p:cNvPr id="5" name="Image 4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56" y="372534"/>
            <a:ext cx="927302" cy="6321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93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1491" y="748145"/>
            <a:ext cx="8269750" cy="4140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OBJECTIFS</a:t>
            </a:r>
            <a:endParaRPr lang="fr-FR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fr-FR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fr-FR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fr-FR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84663" y="1567543"/>
            <a:ext cx="7942217" cy="56170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</a:pPr>
            <a:r>
              <a:rPr lang="fr-FR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fr-FR" u="sng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 </a:t>
            </a:r>
            <a:r>
              <a:rPr lang="fr-FR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faiblesses de l’ancienne législation</a:t>
            </a:r>
            <a:endParaRPr lang="fr-FR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384662" y="3084101"/>
            <a:ext cx="7942217" cy="49638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</a:pP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fr-FR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Etudier </a:t>
            </a:r>
            <a:r>
              <a:rPr lang="fr-FR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laborieusement la manière dont les éléments aboutissant à la sanction </a:t>
            </a:r>
            <a:r>
              <a:rPr lang="fr-FR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sont </a:t>
            </a:r>
            <a:r>
              <a:rPr lang="fr-FR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gérés</a:t>
            </a:r>
            <a:endParaRPr lang="fr-FR" sz="1600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384662" y="4535346"/>
            <a:ext cx="7942217" cy="6923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fr-FR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Proposer </a:t>
            </a:r>
            <a:r>
              <a:rPr lang="fr-FR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lang="fr-FR" u="sng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mécanismes appropriés pour l’application de la sanction </a:t>
            </a:r>
            <a:r>
              <a:rPr lang="fr-FR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 cas de la RDC</a:t>
            </a:r>
            <a:endParaRPr lang="fr-FR" sz="1600" u="sng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 5" descr="C:\Users\HP 250 G4\AppData\Local\Microsoft\Windows\INetCache\Content.Word\1200px-University_of_Liège_logo.sv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44" y="408914"/>
            <a:ext cx="1027290" cy="719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41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46055"/>
            <a:ext cx="10363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MÉTHODOLOGIE:</a:t>
            </a: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136073" y="1761415"/>
            <a:ext cx="4502728" cy="512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Méthode descriptive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320948" y="1785543"/>
            <a:ext cx="4641272" cy="512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Méthode documentaire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6355586" y="2654445"/>
            <a:ext cx="4571999" cy="508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Méthode sociologique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355587" y="3313733"/>
            <a:ext cx="4571998" cy="540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Méthode téléologique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369441" y="4019119"/>
            <a:ext cx="4571999" cy="4886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 historique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355585" y="4675827"/>
            <a:ext cx="4571999" cy="484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 linguistique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355585" y="5384183"/>
            <a:ext cx="4585855" cy="4664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 comparative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393525" y="5989796"/>
            <a:ext cx="4558143" cy="519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Technique d’interview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èche vers le bas 11"/>
          <p:cNvSpPr/>
          <p:nvPr/>
        </p:nvSpPr>
        <p:spPr>
          <a:xfrm>
            <a:off x="8494295" y="2322092"/>
            <a:ext cx="484632" cy="332353"/>
          </a:xfrm>
          <a:prstGeom prst="down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44" y="191912"/>
            <a:ext cx="1174045" cy="6886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310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3560" y="730699"/>
            <a:ext cx="107372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b="1" dirty="0">
              <a:latin typeface="Times New Roman" panose="02020603050405020304" pitchFamily="18" charset="0"/>
            </a:endParaRPr>
          </a:p>
          <a:p>
            <a:endParaRPr lang="fr-FR" b="1" dirty="0" smtClean="0">
              <a:latin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909011" y="2839453"/>
            <a:ext cx="7764378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Difficultés : manque de jurisprudence en </a:t>
            </a:r>
            <a:r>
              <a:rPr lang="fr-F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matière pénale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89" y="259645"/>
            <a:ext cx="1354667" cy="620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283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3035174"/>
            <a:ext cx="6096000" cy="16110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5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jdizakana@uliege.be</a:t>
            </a:r>
            <a:endParaRPr lang="fr-FR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1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cd.rfi.fr/sites/filesrfi/imagecache/aef_image_original_format/sites/images.rfi.fr/files/aef_image/Carte-REP-DEM-CONGO-400_1_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1" y="1084217"/>
            <a:ext cx="4402183" cy="521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03520" y="1084217"/>
            <a:ext cx="6374673" cy="6081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28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La République Démocratique du Congo</a:t>
            </a:r>
          </a:p>
          <a:p>
            <a:pPr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2400" b="1" dirty="0" smtClean="0">
                <a:ea typeface="Times New Roman" panose="02020603050405020304" pitchFamily="18" charset="0"/>
              </a:rPr>
              <a:t>Capitale</a:t>
            </a:r>
            <a:r>
              <a:rPr lang="fr-FR" sz="2400" dirty="0" smtClean="0">
                <a:ea typeface="Times New Roman" panose="02020603050405020304" pitchFamily="18" charset="0"/>
              </a:rPr>
              <a:t> : Kinshasa </a:t>
            </a:r>
          </a:p>
          <a:p>
            <a:pPr marL="342900" indent="-342900"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ea typeface="Times New Roman" panose="02020603050405020304" pitchFamily="18" charset="0"/>
              </a:rPr>
              <a:t>2 345 410 km² </a:t>
            </a:r>
            <a:r>
              <a:rPr lang="fr-FR" sz="2400" dirty="0" smtClean="0">
                <a:ea typeface="Times New Roman" panose="02020603050405020304" pitchFamily="18" charset="0"/>
              </a:rPr>
              <a:t>(Superficie)</a:t>
            </a:r>
          </a:p>
          <a:p>
            <a:pPr marL="342900" indent="-342900"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ea typeface="Times New Roman" panose="02020603050405020304" pitchFamily="18" charset="0"/>
              </a:rPr>
              <a:t>80 M </a:t>
            </a:r>
            <a:r>
              <a:rPr lang="fr-FR" sz="2400" dirty="0" smtClean="0">
                <a:ea typeface="Times New Roman" panose="02020603050405020304" pitchFamily="18" charset="0"/>
              </a:rPr>
              <a:t>(Pop.)</a:t>
            </a:r>
          </a:p>
          <a:p>
            <a:pPr marL="342900" indent="-342900"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ea typeface="Times New Roman" panose="02020603050405020304" pitchFamily="18" charset="0"/>
              </a:rPr>
              <a:t>32 hab./km² </a:t>
            </a:r>
            <a:r>
              <a:rPr lang="fr-FR" sz="2400" dirty="0" smtClean="0">
                <a:ea typeface="Times New Roman" panose="02020603050405020304" pitchFamily="18" charset="0"/>
              </a:rPr>
              <a:t>(Densité)</a:t>
            </a:r>
          </a:p>
          <a:p>
            <a:pPr marL="342900" indent="-342900">
              <a:lnSpc>
                <a:spcPts val="1725"/>
              </a:lnSpc>
              <a:spcBef>
                <a:spcPts val="1125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>
                <a:ea typeface="Times New Roman" panose="02020603050405020304" pitchFamily="18" charset="0"/>
              </a:rPr>
              <a:t>3,2 </a:t>
            </a:r>
            <a:r>
              <a:rPr lang="fr-FR" sz="2400" b="1" dirty="0" smtClean="0">
                <a:ea typeface="Times New Roman" panose="02020603050405020304" pitchFamily="18" charset="0"/>
              </a:rPr>
              <a:t>% </a:t>
            </a:r>
            <a:r>
              <a:rPr lang="fr-FR" sz="2400" dirty="0" smtClean="0">
                <a:ea typeface="Times New Roman" panose="02020603050405020304" pitchFamily="18" charset="0"/>
              </a:rPr>
              <a:t>(Taux de croissance)</a:t>
            </a:r>
            <a:br>
              <a:rPr lang="fr-FR" sz="2400" dirty="0" smtClean="0">
                <a:ea typeface="Times New Roman" panose="02020603050405020304" pitchFamily="18" charset="0"/>
              </a:rPr>
            </a:br>
            <a:r>
              <a:rPr lang="fr-FR" sz="2400" dirty="0" smtClean="0">
                <a:ea typeface="Times New Roman" panose="02020603050405020304" pitchFamily="18" charset="0"/>
              </a:rPr>
              <a:t/>
            </a:r>
            <a:br>
              <a:rPr lang="fr-FR" sz="2400" dirty="0" smtClean="0">
                <a:ea typeface="Times New Roman" panose="02020603050405020304" pitchFamily="18" charset="0"/>
              </a:rPr>
            </a:br>
            <a:r>
              <a:rPr lang="fr-FR" sz="2400" b="1" dirty="0" smtClean="0">
                <a:ea typeface="Times New Roman" panose="02020603050405020304" pitchFamily="18" charset="0"/>
              </a:rPr>
              <a:t>176e / 187 </a:t>
            </a:r>
            <a:r>
              <a:rPr lang="fr-FR" sz="2400" dirty="0" smtClean="0">
                <a:ea typeface="Times New Roman" panose="02020603050405020304" pitchFamily="18" charset="0"/>
              </a:rPr>
              <a:t>pays Dév. Hum. (PNUD, 2017)</a:t>
            </a:r>
          </a:p>
          <a:p>
            <a:pPr marL="342900" indent="-342900">
              <a:lnSpc>
                <a:spcPts val="1725"/>
              </a:lnSpc>
              <a:spcBef>
                <a:spcPts val="225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466 $ </a:t>
            </a:r>
            <a:r>
              <a:rPr lang="fr-FR" sz="24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(PIB/hab./an)</a:t>
            </a:r>
          </a:p>
          <a:p>
            <a:pPr marL="342900" indent="-342900">
              <a:lnSpc>
                <a:spcPts val="1725"/>
              </a:lnSpc>
              <a:spcBef>
                <a:spcPts val="225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3,4 % </a:t>
            </a:r>
            <a:r>
              <a:rPr lang="fr-FR" sz="24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(Crois. écon. FMI, 2017)</a:t>
            </a:r>
          </a:p>
          <a:p>
            <a:pPr marL="342900" indent="-342900">
              <a:lnSpc>
                <a:spcPts val="1725"/>
              </a:lnSpc>
              <a:spcBef>
                <a:spcPts val="225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41,5 % </a:t>
            </a:r>
            <a:r>
              <a:rPr lang="fr-FR" sz="24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(Taux de l’inflation) </a:t>
            </a:r>
          </a:p>
          <a:p>
            <a:pPr marL="342900" indent="-342900">
              <a:lnSpc>
                <a:spcPts val="1725"/>
              </a:lnSpc>
              <a:spcBef>
                <a:spcPts val="225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r-FR" sz="24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>Franc-Congolais (monnaie)</a:t>
            </a:r>
            <a:r>
              <a:rPr lang="fr-FR" sz="2000" dirty="0" smtClean="0">
                <a:solidFill>
                  <a:srgbClr val="3A3939"/>
                </a:solidFill>
                <a:ea typeface="Times New Roman" panose="02020603050405020304" pitchFamily="18" charset="0"/>
              </a:rPr>
              <a:t/>
            </a:r>
            <a:br>
              <a:rPr lang="fr-FR" sz="2000" dirty="0" smtClean="0">
                <a:solidFill>
                  <a:srgbClr val="3A3939"/>
                </a:solidFill>
                <a:ea typeface="Times New Roman" panose="02020603050405020304" pitchFamily="18" charset="0"/>
              </a:rPr>
            </a:br>
            <a:endParaRPr lang="fr-FR" sz="2000" dirty="0">
              <a:ea typeface="Times New Roman" panose="02020603050405020304" pitchFamily="18" charset="0"/>
            </a:endParaRPr>
          </a:p>
        </p:txBody>
      </p:sp>
      <p:pic>
        <p:nvPicPr>
          <p:cNvPr id="6" name="Image 5" descr="C:\Users\HP 250 G4\AppData\Local\Microsoft\Windows\INetCache\Content.Word\1200px-University_of_Liège_logo.sv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2" y="146756"/>
            <a:ext cx="1341926" cy="835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581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81636" y="573334"/>
            <a:ext cx="1420325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CONTEXTE  </a:t>
            </a:r>
            <a:endParaRPr lang="fr-FR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3077" y="1700113"/>
            <a:ext cx="44491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Cadre légal et réglementaire</a:t>
            </a:r>
          </a:p>
          <a:p>
            <a:endParaRPr lang="fr-FR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Ordonnance-Loi  </a:t>
            </a: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n°69-054 du 05 décembre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1969</a:t>
            </a:r>
          </a:p>
          <a:p>
            <a:endParaRPr lang="fr-F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Décret d’application</a:t>
            </a:r>
            <a:endParaRPr lang="fr-F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Législation </a:t>
            </a: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des marchés publics                     </a:t>
            </a:r>
            <a:endParaRPr lang="fr-F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76299" y="1743330"/>
            <a:ext cx="4610669" cy="2669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Constat( dispositions lacunaires):</a:t>
            </a:r>
          </a:p>
          <a:p>
            <a:endParaRPr lang="fr-FR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Inadaptation aux règles de transparence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Manque </a:t>
            </a: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rationalité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Manque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d’efficacité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Non respect des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procédures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Impunité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fr-F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5485" y="4582072"/>
            <a:ext cx="62756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Conséquences</a:t>
            </a:r>
          </a:p>
          <a:p>
            <a:endParaRPr lang="fr-FR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Intérêt </a:t>
            </a:r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général pris en compte dans une moindre </a:t>
            </a: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mesure</a:t>
            </a:r>
          </a:p>
          <a:p>
            <a:endParaRPr lang="fr-F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Non application de la loi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4481636" y="1743330"/>
            <a:ext cx="1957349" cy="224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pic>
        <p:nvPicPr>
          <p:cNvPr id="8" name="Image 7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28" y="732019"/>
            <a:ext cx="1420183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841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2114" y="862150"/>
            <a:ext cx="873521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 DANS UN PROGRAMME GOUVERNEMENTAL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8920" y="1874356"/>
            <a:ext cx="8735218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Réalisation des programmes de développement (durable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Contribution au développement du secteur privé 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</a:t>
            </a:r>
          </a:p>
          <a:p>
            <a:pPr>
              <a:lnSpc>
                <a:spcPct val="107000"/>
              </a:lnSpc>
            </a:pPr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consistant 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pour 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l’année 2018, le budget consacré aux marchés publics en RDC s’élevait à </a:t>
            </a:r>
            <a:r>
              <a:rPr lang="fr-FR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35,9%</a:t>
            </a:r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4513" y="5613856"/>
            <a:ext cx="107801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(1)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L. </a:t>
            </a:r>
            <a:r>
              <a:rPr lang="fr-FR" sz="1400" cap="sm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Durviaux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 N. </a:t>
            </a:r>
            <a:r>
              <a:rPr lang="fr-FR" sz="1400" cap="sm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Thirion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réforme du droit des marchés publics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Bruxelles, </a:t>
            </a:r>
            <a:r>
              <a:rPr lang="fr-FR" sz="1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Bruylant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2014, p. 10.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(2) 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L’article 34 de la loi des finances exercice 2018 ainsi que les annexes 9 et 10, précisent la clé de répartition relative au différentes rubriques concernant les biens et matériels (2,1%), les dépenses de prestations (4,8%), les équipements (18%), les constructions, les réfections, les réhabilitations, les additions d’ouvrages et d’édifices, acquisitions immobilières (11%)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8728881" y="2352092"/>
            <a:ext cx="3370998" cy="2547256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Nécessité de revoir le système</a:t>
            </a:r>
          </a:p>
        </p:txBody>
      </p:sp>
      <p:pic>
        <p:nvPicPr>
          <p:cNvPr id="7" name="Image 6" descr="C:\Users\HP 250 G4\AppData\Local\Microsoft\Windows\INetCache\Content.Word\1200px-University_of_Liège_logo.sv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34" y="361245"/>
            <a:ext cx="1320800" cy="5009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522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0355" y="1294452"/>
            <a:ext cx="4152850" cy="55335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REFORME DE 2010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22886" y="3222326"/>
            <a:ext cx="6332561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2400" dirty="0" smtClean="0"/>
              <a:t>1. Innovations concernant le champ d’application 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5622885" y="4291453"/>
            <a:ext cx="6332561" cy="9421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2400" dirty="0" smtClean="0"/>
              <a:t>2. Innovations procédurales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5622886" y="5605310"/>
            <a:ext cx="6332561" cy="7761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2400" dirty="0"/>
              <a:t>3</a:t>
            </a:r>
            <a:r>
              <a:rPr lang="fr-FR" sz="2400" dirty="0" smtClean="0"/>
              <a:t>. Innovations sur le plan institutionnel</a:t>
            </a:r>
            <a:endParaRPr lang="fr-FR" sz="24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170" y="59205"/>
            <a:ext cx="1524132" cy="1217701"/>
          </a:xfrm>
          <a:prstGeom prst="rect">
            <a:avLst/>
          </a:prstGeom>
        </p:spPr>
      </p:pic>
      <p:sp>
        <p:nvSpPr>
          <p:cNvPr id="11" name="Flèche courbée vers la droite 10"/>
          <p:cNvSpPr/>
          <p:nvPr/>
        </p:nvSpPr>
        <p:spPr>
          <a:xfrm>
            <a:off x="163775" y="1637731"/>
            <a:ext cx="356580" cy="248994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Accolade ouvrante 11"/>
          <p:cNvSpPr/>
          <p:nvPr/>
        </p:nvSpPr>
        <p:spPr>
          <a:xfrm>
            <a:off x="4618614" y="3222325"/>
            <a:ext cx="859816" cy="336954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530735" y="2333766"/>
            <a:ext cx="4258101" cy="4258101"/>
          </a:xfrm>
          <a:custGeom>
            <a:avLst/>
            <a:gdLst>
              <a:gd name="connsiteX0" fmla="*/ 0 w 4258101"/>
              <a:gd name="connsiteY0" fmla="*/ 2129051 h 4258101"/>
              <a:gd name="connsiteX1" fmla="*/ 2129051 w 4258101"/>
              <a:gd name="connsiteY1" fmla="*/ 0 h 4258101"/>
              <a:gd name="connsiteX2" fmla="*/ 4258102 w 4258101"/>
              <a:gd name="connsiteY2" fmla="*/ 2129051 h 4258101"/>
              <a:gd name="connsiteX3" fmla="*/ 2129051 w 4258101"/>
              <a:gd name="connsiteY3" fmla="*/ 4258102 h 4258101"/>
              <a:gd name="connsiteX4" fmla="*/ 0 w 4258101"/>
              <a:gd name="connsiteY4" fmla="*/ 2129051 h 4258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101" h="4258101">
                <a:moveTo>
                  <a:pt x="0" y="2129051"/>
                </a:moveTo>
                <a:cubicBezTo>
                  <a:pt x="0" y="953209"/>
                  <a:pt x="953209" y="0"/>
                  <a:pt x="2129051" y="0"/>
                </a:cubicBezTo>
                <a:cubicBezTo>
                  <a:pt x="3304893" y="0"/>
                  <a:pt x="4258102" y="953209"/>
                  <a:pt x="4258102" y="2129051"/>
                </a:cubicBezTo>
                <a:cubicBezTo>
                  <a:pt x="4258102" y="3304893"/>
                  <a:pt x="3304893" y="4258102"/>
                  <a:pt x="2129051" y="4258102"/>
                </a:cubicBezTo>
                <a:cubicBezTo>
                  <a:pt x="953209" y="4258102"/>
                  <a:pt x="0" y="3304893"/>
                  <a:pt x="0" y="2129051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314" tIns="447373" rIns="1139316" bIns="3342883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dirty="0" smtClean="0"/>
              <a:t>Législateur Congolais</a:t>
            </a:r>
            <a:endParaRPr lang="fr-FR" sz="1800" kern="1200" dirty="0"/>
          </a:p>
        </p:txBody>
      </p:sp>
      <p:sp>
        <p:nvSpPr>
          <p:cNvPr id="17" name="Forme libre 16"/>
          <p:cNvSpPr/>
          <p:nvPr/>
        </p:nvSpPr>
        <p:spPr>
          <a:xfrm>
            <a:off x="1186591" y="3398291"/>
            <a:ext cx="3193575" cy="3193575"/>
          </a:xfrm>
          <a:custGeom>
            <a:avLst/>
            <a:gdLst>
              <a:gd name="connsiteX0" fmla="*/ 0 w 3193575"/>
              <a:gd name="connsiteY0" fmla="*/ 1596788 h 3193575"/>
              <a:gd name="connsiteX1" fmla="*/ 1596788 w 3193575"/>
              <a:gd name="connsiteY1" fmla="*/ 0 h 3193575"/>
              <a:gd name="connsiteX2" fmla="*/ 3193576 w 3193575"/>
              <a:gd name="connsiteY2" fmla="*/ 1596788 h 3193575"/>
              <a:gd name="connsiteX3" fmla="*/ 1596788 w 3193575"/>
              <a:gd name="connsiteY3" fmla="*/ 3193576 h 3193575"/>
              <a:gd name="connsiteX4" fmla="*/ 0 w 3193575"/>
              <a:gd name="connsiteY4" fmla="*/ 1596788 h 319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575" h="3193575">
                <a:moveTo>
                  <a:pt x="0" y="1596788"/>
                </a:moveTo>
                <a:cubicBezTo>
                  <a:pt x="0" y="714906"/>
                  <a:pt x="714906" y="0"/>
                  <a:pt x="1596788" y="0"/>
                </a:cubicBezTo>
                <a:cubicBezTo>
                  <a:pt x="2478670" y="0"/>
                  <a:pt x="3193576" y="714906"/>
                  <a:pt x="3193576" y="1596788"/>
                </a:cubicBezTo>
                <a:cubicBezTo>
                  <a:pt x="3193576" y="2478670"/>
                  <a:pt x="2478670" y="3193576"/>
                  <a:pt x="1596788" y="3193576"/>
                </a:cubicBezTo>
                <a:cubicBezTo>
                  <a:pt x="714906" y="3193576"/>
                  <a:pt x="0" y="2478670"/>
                  <a:pt x="0" y="1596788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5704" tIns="926410" rIns="595704" bIns="92641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800" kern="12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Loi n°10/010 DU 27 avril 2010 relative    aux marchés publics et ses mesures d’application</a:t>
            </a:r>
            <a:endParaRPr lang="fr-FR" sz="18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 12" descr="C:\Users\HP 250 G4\AppData\Local\Microsoft\Windows\INetCache\Content.Word\1200px-University_of_Liège_logo.sv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22" y="440267"/>
            <a:ext cx="1286934" cy="5644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267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rme libre 17"/>
          <p:cNvSpPr/>
          <p:nvPr/>
        </p:nvSpPr>
        <p:spPr>
          <a:xfrm>
            <a:off x="1930401" y="481105"/>
            <a:ext cx="8074211" cy="1092201"/>
          </a:xfrm>
          <a:custGeom>
            <a:avLst/>
            <a:gdLst>
              <a:gd name="connsiteX0" fmla="*/ 0 w 8128000"/>
              <a:gd name="connsiteY0" fmla="*/ 135467 h 1354666"/>
              <a:gd name="connsiteX1" fmla="*/ 135467 w 8128000"/>
              <a:gd name="connsiteY1" fmla="*/ 0 h 1354666"/>
              <a:gd name="connsiteX2" fmla="*/ 7992533 w 8128000"/>
              <a:gd name="connsiteY2" fmla="*/ 0 h 1354666"/>
              <a:gd name="connsiteX3" fmla="*/ 8128000 w 8128000"/>
              <a:gd name="connsiteY3" fmla="*/ 135467 h 1354666"/>
              <a:gd name="connsiteX4" fmla="*/ 8128000 w 8128000"/>
              <a:gd name="connsiteY4" fmla="*/ 1219199 h 1354666"/>
              <a:gd name="connsiteX5" fmla="*/ 7992533 w 8128000"/>
              <a:gd name="connsiteY5" fmla="*/ 1354666 h 1354666"/>
              <a:gd name="connsiteX6" fmla="*/ 135467 w 8128000"/>
              <a:gd name="connsiteY6" fmla="*/ 1354666 h 1354666"/>
              <a:gd name="connsiteX7" fmla="*/ 0 w 8128000"/>
              <a:gd name="connsiteY7" fmla="*/ 1219199 h 1354666"/>
              <a:gd name="connsiteX8" fmla="*/ 0 w 8128000"/>
              <a:gd name="connsiteY8" fmla="*/ 135467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8000" h="1354666">
                <a:moveTo>
                  <a:pt x="0" y="135467"/>
                </a:moveTo>
                <a:cubicBezTo>
                  <a:pt x="0" y="60651"/>
                  <a:pt x="60651" y="0"/>
                  <a:pt x="135467" y="0"/>
                </a:cubicBezTo>
                <a:lnTo>
                  <a:pt x="7992533" y="0"/>
                </a:lnTo>
                <a:cubicBezTo>
                  <a:pt x="8067349" y="0"/>
                  <a:pt x="8128000" y="60651"/>
                  <a:pt x="8128000" y="135467"/>
                </a:cubicBezTo>
                <a:lnTo>
                  <a:pt x="8128000" y="1219199"/>
                </a:lnTo>
                <a:cubicBezTo>
                  <a:pt x="8128000" y="1294015"/>
                  <a:pt x="8067349" y="1354666"/>
                  <a:pt x="7992533" y="1354666"/>
                </a:cubicBezTo>
                <a:lnTo>
                  <a:pt x="135467" y="1354666"/>
                </a:lnTo>
                <a:cubicBezTo>
                  <a:pt x="60651" y="1354666"/>
                  <a:pt x="0" y="1294015"/>
                  <a:pt x="0" y="1219199"/>
                </a:cubicBezTo>
                <a:lnTo>
                  <a:pt x="0" y="13546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63502" tIns="122227" rIns="163502" bIns="122227" numCol="1" spcCol="1270" anchor="ctr" anchorCtr="0">
            <a:noAutofit/>
          </a:bodyPr>
          <a:lstStyle/>
          <a:p>
            <a:pPr lvl="0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700" b="1" dirty="0">
                <a:solidFill>
                  <a:sysClr val="window" lastClr="FFFFFF"/>
                </a:solidFill>
              </a:rPr>
              <a:t>1. Innovations concernant le champ d'application</a:t>
            </a:r>
            <a:endParaRPr lang="fr-FR" sz="2700" dirty="0">
              <a:solidFill>
                <a:sysClr val="window" lastClr="FFFFFF"/>
              </a:solidFill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2621479" y="1896834"/>
            <a:ext cx="6692054" cy="959423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>
                <a:solidFill>
                  <a:sysClr val="window" lastClr="FFFFFF"/>
                </a:solidFill>
                <a:latin typeface="Arial Narrow" pitchFamily="34" charset="0"/>
              </a:rPr>
              <a:t>Extension du périmètre aux services déconcentrés et auxiliaires ainsi qu’aux entités décentralisées (art 1 LRMP et art 3 MDP)</a:t>
            </a:r>
            <a:endParaRPr lang="fr-FR" sz="2000" b="1" dirty="0">
              <a:solidFill>
                <a:sysClr val="window" lastClr="FFFFFF"/>
              </a:solidFill>
            </a:endParaRPr>
          </a:p>
        </p:txBody>
      </p:sp>
      <p:sp>
        <p:nvSpPr>
          <p:cNvPr id="22" name="Forme libre 21"/>
          <p:cNvSpPr/>
          <p:nvPr/>
        </p:nvSpPr>
        <p:spPr>
          <a:xfrm>
            <a:off x="2621479" y="2965830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>
                <a:solidFill>
                  <a:sysClr val="window" lastClr="FFFFFF"/>
                </a:solidFill>
                <a:latin typeface="Arial Narrow" pitchFamily="34" charset="0"/>
              </a:rPr>
              <a:t>Élargissement du champ d’application aux marchés de prestations intellectuelles (art 7.4 et art 11 LRMP)</a:t>
            </a:r>
            <a:endParaRPr lang="fr-FR" sz="2000" b="1" dirty="0">
              <a:solidFill>
                <a:sysClr val="window" lastClr="FFFFFF"/>
              </a:solidFill>
            </a:endParaRPr>
          </a:p>
        </p:txBody>
      </p:sp>
      <p:sp>
        <p:nvSpPr>
          <p:cNvPr id="23" name="Forme libre 22"/>
          <p:cNvSpPr/>
          <p:nvPr/>
        </p:nvSpPr>
        <p:spPr>
          <a:xfrm>
            <a:off x="2621479" y="3996777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>
                <a:solidFill>
                  <a:sysClr val="windowText" lastClr="000000"/>
                </a:solidFill>
              </a:rPr>
              <a:t>Fixation des règles relatives aux conventions de délégation de service public  DSP (art 1. al 3 LRMP)</a:t>
            </a:r>
          </a:p>
        </p:txBody>
      </p:sp>
      <p:sp>
        <p:nvSpPr>
          <p:cNvPr id="24" name="Forme libre 23"/>
          <p:cNvSpPr/>
          <p:nvPr/>
        </p:nvSpPr>
        <p:spPr>
          <a:xfrm>
            <a:off x="2621479" y="5027724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>
                <a:solidFill>
                  <a:schemeClr val="tx1"/>
                </a:solidFill>
                <a:latin typeface="Arial Narrow" pitchFamily="34" charset="0"/>
              </a:rPr>
              <a:t>Affirmation explicite des principes fondamentaux </a:t>
            </a:r>
            <a:endParaRPr lang="fr-FR" sz="20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 smtClean="0">
                <a:solidFill>
                  <a:schemeClr val="tx1"/>
                </a:solidFill>
                <a:latin typeface="Arial Narrow" pitchFamily="34" charset="0"/>
              </a:rPr>
              <a:t>(</a:t>
            </a:r>
            <a:r>
              <a:rPr lang="fr-FR" sz="2000" b="1" dirty="0">
                <a:solidFill>
                  <a:schemeClr val="tx1"/>
                </a:solidFill>
                <a:latin typeface="Arial Narrow" pitchFamily="34" charset="0"/>
              </a:rPr>
              <a:t>article 1 LRMP)</a:t>
            </a:r>
            <a:endParaRPr lang="fr-FR" sz="2000" b="1" dirty="0">
              <a:solidFill>
                <a:schemeClr val="tx1"/>
              </a:solidFill>
            </a:endParaRPr>
          </a:p>
        </p:txBody>
      </p:sp>
      <p:pic>
        <p:nvPicPr>
          <p:cNvPr id="7" name="Image 6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11" y="481105"/>
            <a:ext cx="1049867" cy="6026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592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1930400" y="440763"/>
            <a:ext cx="8074211" cy="1092201"/>
          </a:xfrm>
          <a:custGeom>
            <a:avLst/>
            <a:gdLst>
              <a:gd name="connsiteX0" fmla="*/ 0 w 8128000"/>
              <a:gd name="connsiteY0" fmla="*/ 135467 h 1354666"/>
              <a:gd name="connsiteX1" fmla="*/ 135467 w 8128000"/>
              <a:gd name="connsiteY1" fmla="*/ 0 h 1354666"/>
              <a:gd name="connsiteX2" fmla="*/ 7992533 w 8128000"/>
              <a:gd name="connsiteY2" fmla="*/ 0 h 1354666"/>
              <a:gd name="connsiteX3" fmla="*/ 8128000 w 8128000"/>
              <a:gd name="connsiteY3" fmla="*/ 135467 h 1354666"/>
              <a:gd name="connsiteX4" fmla="*/ 8128000 w 8128000"/>
              <a:gd name="connsiteY4" fmla="*/ 1219199 h 1354666"/>
              <a:gd name="connsiteX5" fmla="*/ 7992533 w 8128000"/>
              <a:gd name="connsiteY5" fmla="*/ 1354666 h 1354666"/>
              <a:gd name="connsiteX6" fmla="*/ 135467 w 8128000"/>
              <a:gd name="connsiteY6" fmla="*/ 1354666 h 1354666"/>
              <a:gd name="connsiteX7" fmla="*/ 0 w 8128000"/>
              <a:gd name="connsiteY7" fmla="*/ 1219199 h 1354666"/>
              <a:gd name="connsiteX8" fmla="*/ 0 w 8128000"/>
              <a:gd name="connsiteY8" fmla="*/ 135467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8000" h="1354666">
                <a:moveTo>
                  <a:pt x="0" y="135467"/>
                </a:moveTo>
                <a:cubicBezTo>
                  <a:pt x="0" y="60651"/>
                  <a:pt x="60651" y="0"/>
                  <a:pt x="135467" y="0"/>
                </a:cubicBezTo>
                <a:lnTo>
                  <a:pt x="7992533" y="0"/>
                </a:lnTo>
                <a:cubicBezTo>
                  <a:pt x="8067349" y="0"/>
                  <a:pt x="8128000" y="60651"/>
                  <a:pt x="8128000" y="135467"/>
                </a:cubicBezTo>
                <a:lnTo>
                  <a:pt x="8128000" y="1219199"/>
                </a:lnTo>
                <a:cubicBezTo>
                  <a:pt x="8128000" y="1294015"/>
                  <a:pt x="8067349" y="1354666"/>
                  <a:pt x="7992533" y="1354666"/>
                </a:cubicBezTo>
                <a:lnTo>
                  <a:pt x="135467" y="1354666"/>
                </a:lnTo>
                <a:cubicBezTo>
                  <a:pt x="60651" y="1354666"/>
                  <a:pt x="0" y="1294015"/>
                  <a:pt x="0" y="1219199"/>
                </a:cubicBezTo>
                <a:lnTo>
                  <a:pt x="0" y="13546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63502" tIns="122227" rIns="163502" bIns="122227" numCol="1" spcCol="1270" anchor="ctr" anchorCtr="0">
            <a:noAutofit/>
          </a:bodyPr>
          <a:lstStyle/>
          <a:p>
            <a:pPr lvl="0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700" b="1" dirty="0">
                <a:solidFill>
                  <a:sysClr val="window" lastClr="FFFFFF"/>
                </a:solidFill>
              </a:rPr>
              <a:t>2.Innovations procédurales </a:t>
            </a:r>
          </a:p>
        </p:txBody>
      </p:sp>
      <p:sp>
        <p:nvSpPr>
          <p:cNvPr id="3" name="Forme libre 2"/>
          <p:cNvSpPr/>
          <p:nvPr/>
        </p:nvSpPr>
        <p:spPr>
          <a:xfrm>
            <a:off x="2621478" y="1951620"/>
            <a:ext cx="6692054" cy="959423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300" dirty="0">
                <a:solidFill>
                  <a:sysClr val="window" lastClr="FFFFFF"/>
                </a:solidFill>
                <a:latin typeface="Arial Narrow" pitchFamily="34" charset="0"/>
              </a:rPr>
              <a:t>Exigence des préalables à la passation des marchés: planification et disponibilité des crédits (art 6 LRMP) et de prérequis: études techniques </a:t>
            </a:r>
            <a:endParaRPr lang="fr-FR" sz="2300" dirty="0">
              <a:solidFill>
                <a:sysClr val="window" lastClr="FFFFFF"/>
              </a:solidFill>
            </a:endParaRPr>
          </a:p>
        </p:txBody>
      </p:sp>
      <p:sp>
        <p:nvSpPr>
          <p:cNvPr id="4" name="Forme libre 3"/>
          <p:cNvSpPr/>
          <p:nvPr/>
        </p:nvSpPr>
        <p:spPr>
          <a:xfrm>
            <a:off x="2621478" y="2965830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300" dirty="0">
                <a:solidFill>
                  <a:sysClr val="windowText" lastClr="000000"/>
                </a:solidFill>
                <a:latin typeface="Arial Narrow" pitchFamily="34" charset="0"/>
              </a:rPr>
              <a:t>Intérêts moratoires et pénalités de retard : dépassement des délais de paiement ou d’exécution des marchés (art 68-72 de la LRMP)</a:t>
            </a:r>
            <a:endParaRPr lang="fr-FR" sz="2300" b="1" dirty="0">
              <a:solidFill>
                <a:sysClr val="windowText" lastClr="000000"/>
              </a:solidFill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2621479" y="3996777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BE" sz="2300" dirty="0">
                <a:solidFill>
                  <a:sysClr val="window" lastClr="FFFFFF"/>
                </a:solidFill>
                <a:latin typeface="Arial Narrow" pitchFamily="34" charset="0"/>
              </a:rPr>
              <a:t>Réglementation de la sous-traitance, </a:t>
            </a:r>
            <a:r>
              <a:rPr lang="fr-BE" sz="2300" dirty="0" err="1">
                <a:solidFill>
                  <a:sysClr val="window" lastClr="FFFFFF"/>
                </a:solidFill>
                <a:latin typeface="Arial Narrow" pitchFamily="34" charset="0"/>
              </a:rPr>
              <a:t>co-traitance</a:t>
            </a:r>
            <a:r>
              <a:rPr lang="fr-BE" sz="2300" dirty="0">
                <a:solidFill>
                  <a:sysClr val="window" lastClr="FFFFFF"/>
                </a:solidFill>
                <a:latin typeface="Arial Narrow" pitchFamily="34" charset="0"/>
              </a:rPr>
              <a:t> et du nantissement (art 59 de la LRMP)</a:t>
            </a:r>
            <a:endParaRPr lang="fr-FR" sz="2300" b="1" dirty="0">
              <a:solidFill>
                <a:sysClr val="window" lastClr="FFFFFF"/>
              </a:solidFill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2621479" y="5027724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BE" sz="2300" dirty="0">
                <a:solidFill>
                  <a:sysClr val="window" lastClr="FFFFFF"/>
                </a:solidFill>
                <a:latin typeface="Arial Narrow" pitchFamily="34" charset="0"/>
              </a:rPr>
              <a:t>Obligation d’exiger des garanties d’offres, de remboursement d’avances et de bonne exécution pour sécuriser l’Etat (art 50 à 53, 70 LRMP)</a:t>
            </a:r>
            <a:endParaRPr lang="fr-FR" sz="2300" b="1" dirty="0">
              <a:solidFill>
                <a:sysClr val="window" lastClr="FFFFFF"/>
              </a:solidFill>
            </a:endParaRPr>
          </a:p>
        </p:txBody>
      </p:sp>
      <p:pic>
        <p:nvPicPr>
          <p:cNvPr id="7" name="Image 6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56" y="259644"/>
            <a:ext cx="1083734" cy="745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60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1930400" y="440763"/>
            <a:ext cx="8074211" cy="1092201"/>
          </a:xfrm>
          <a:custGeom>
            <a:avLst/>
            <a:gdLst>
              <a:gd name="connsiteX0" fmla="*/ 0 w 8128000"/>
              <a:gd name="connsiteY0" fmla="*/ 135467 h 1354666"/>
              <a:gd name="connsiteX1" fmla="*/ 135467 w 8128000"/>
              <a:gd name="connsiteY1" fmla="*/ 0 h 1354666"/>
              <a:gd name="connsiteX2" fmla="*/ 7992533 w 8128000"/>
              <a:gd name="connsiteY2" fmla="*/ 0 h 1354666"/>
              <a:gd name="connsiteX3" fmla="*/ 8128000 w 8128000"/>
              <a:gd name="connsiteY3" fmla="*/ 135467 h 1354666"/>
              <a:gd name="connsiteX4" fmla="*/ 8128000 w 8128000"/>
              <a:gd name="connsiteY4" fmla="*/ 1219199 h 1354666"/>
              <a:gd name="connsiteX5" fmla="*/ 7992533 w 8128000"/>
              <a:gd name="connsiteY5" fmla="*/ 1354666 h 1354666"/>
              <a:gd name="connsiteX6" fmla="*/ 135467 w 8128000"/>
              <a:gd name="connsiteY6" fmla="*/ 1354666 h 1354666"/>
              <a:gd name="connsiteX7" fmla="*/ 0 w 8128000"/>
              <a:gd name="connsiteY7" fmla="*/ 1219199 h 1354666"/>
              <a:gd name="connsiteX8" fmla="*/ 0 w 8128000"/>
              <a:gd name="connsiteY8" fmla="*/ 135467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8000" h="1354666">
                <a:moveTo>
                  <a:pt x="0" y="135467"/>
                </a:moveTo>
                <a:cubicBezTo>
                  <a:pt x="0" y="60651"/>
                  <a:pt x="60651" y="0"/>
                  <a:pt x="135467" y="0"/>
                </a:cubicBezTo>
                <a:lnTo>
                  <a:pt x="7992533" y="0"/>
                </a:lnTo>
                <a:cubicBezTo>
                  <a:pt x="8067349" y="0"/>
                  <a:pt x="8128000" y="60651"/>
                  <a:pt x="8128000" y="135467"/>
                </a:cubicBezTo>
                <a:lnTo>
                  <a:pt x="8128000" y="1219199"/>
                </a:lnTo>
                <a:cubicBezTo>
                  <a:pt x="8128000" y="1294015"/>
                  <a:pt x="8067349" y="1354666"/>
                  <a:pt x="7992533" y="1354666"/>
                </a:cubicBezTo>
                <a:lnTo>
                  <a:pt x="135467" y="1354666"/>
                </a:lnTo>
                <a:cubicBezTo>
                  <a:pt x="60651" y="1354666"/>
                  <a:pt x="0" y="1294015"/>
                  <a:pt x="0" y="1219199"/>
                </a:cubicBezTo>
                <a:lnTo>
                  <a:pt x="0" y="13546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63502" tIns="122227" rIns="163502" bIns="122227" numCol="1" spcCol="1270" anchor="ctr" anchorCtr="0">
            <a:noAutofit/>
          </a:bodyPr>
          <a:lstStyle/>
          <a:p>
            <a:pPr lvl="0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700" b="1" dirty="0">
                <a:solidFill>
                  <a:sysClr val="window" lastClr="FFFFFF"/>
                </a:solidFill>
              </a:rPr>
              <a:t>2.Innovations </a:t>
            </a:r>
            <a:r>
              <a:rPr lang="fr-FR" sz="2700" b="1" dirty="0" smtClean="0">
                <a:solidFill>
                  <a:sysClr val="window" lastClr="FFFFFF"/>
                </a:solidFill>
              </a:rPr>
              <a:t>procédurales(suite1) </a:t>
            </a:r>
            <a:endParaRPr lang="fr-FR" sz="2700" b="1" dirty="0">
              <a:solidFill>
                <a:sysClr val="window" lastClr="FFFFFF"/>
              </a:solidFill>
            </a:endParaRPr>
          </a:p>
        </p:txBody>
      </p:sp>
      <p:sp>
        <p:nvSpPr>
          <p:cNvPr id="4" name="Forme libre 3"/>
          <p:cNvSpPr/>
          <p:nvPr/>
        </p:nvSpPr>
        <p:spPr>
          <a:xfrm>
            <a:off x="2621478" y="2218773"/>
            <a:ext cx="6692054" cy="1009533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400" dirty="0">
                <a:solidFill>
                  <a:sysClr val="window" lastClr="FFFFFF"/>
                </a:solidFill>
              </a:rPr>
              <a:t>L’appel d’offres (AO)= mode par principe de passation des marchés</a:t>
            </a:r>
            <a:endParaRPr lang="fr-FR" sz="2400" b="1" dirty="0">
              <a:solidFill>
                <a:sysClr val="window" lastClr="FFFFFF"/>
              </a:solidFill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2621478" y="3633714"/>
            <a:ext cx="66920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400" b="1" dirty="0">
                <a:solidFill>
                  <a:sysClr val="windowText" lastClr="000000"/>
                </a:solidFill>
              </a:rPr>
              <a:t>L</a:t>
            </a:r>
            <a:r>
              <a:rPr lang="fr-FR" sz="2400" b="1" dirty="0" smtClean="0">
                <a:solidFill>
                  <a:sysClr val="windowText" lastClr="000000"/>
                </a:solidFill>
              </a:rPr>
              <a:t>e </a:t>
            </a:r>
            <a:r>
              <a:rPr lang="fr-FR" sz="2400" b="1" dirty="0">
                <a:solidFill>
                  <a:sysClr val="windowText" lastClr="000000"/>
                </a:solidFill>
              </a:rPr>
              <a:t>gré à gré </a:t>
            </a:r>
            <a:r>
              <a:rPr lang="fr-FR" sz="2400" b="1" dirty="0" smtClean="0">
                <a:solidFill>
                  <a:sysClr val="windowText" lastClr="000000"/>
                </a:solidFill>
              </a:rPr>
              <a:t>est </a:t>
            </a:r>
            <a:r>
              <a:rPr lang="fr-FR" sz="2400" b="1" dirty="0">
                <a:solidFill>
                  <a:sysClr val="windowText" lastClr="000000"/>
                </a:solidFill>
              </a:rPr>
              <a:t>encadrée dans la loi </a:t>
            </a:r>
            <a:r>
              <a:rPr lang="fr-FR" sz="2400" b="1" dirty="0">
                <a:solidFill>
                  <a:sysClr val="window" lastClr="FFFFFF"/>
                </a:solidFill>
              </a:rPr>
              <a:t>(art 41- 43 </a:t>
            </a:r>
            <a:r>
              <a:rPr lang="fr-FR" sz="2400" b="1" dirty="0" smtClean="0">
                <a:solidFill>
                  <a:sysClr val="window" lastClr="FFFFFF"/>
                </a:solidFill>
              </a:rPr>
              <a:t>MDP)</a:t>
            </a:r>
            <a:endParaRPr lang="fr-FR" sz="2300" b="1" dirty="0">
              <a:solidFill>
                <a:sysClr val="window" lastClr="FFFFFF"/>
              </a:solidFill>
            </a:endParaRPr>
          </a:p>
        </p:txBody>
      </p:sp>
      <p:sp>
        <p:nvSpPr>
          <p:cNvPr id="7" name="Forme libre 6"/>
          <p:cNvSpPr/>
          <p:nvPr/>
        </p:nvSpPr>
        <p:spPr>
          <a:xfrm>
            <a:off x="2621478" y="4781192"/>
            <a:ext cx="6844454" cy="921374"/>
          </a:xfrm>
          <a:custGeom>
            <a:avLst/>
            <a:gdLst>
              <a:gd name="connsiteX0" fmla="*/ 0 w 6692053"/>
              <a:gd name="connsiteY0" fmla="*/ 225823 h 1354666"/>
              <a:gd name="connsiteX1" fmla="*/ 225823 w 6692053"/>
              <a:gd name="connsiteY1" fmla="*/ 0 h 1354666"/>
              <a:gd name="connsiteX2" fmla="*/ 6466230 w 6692053"/>
              <a:gd name="connsiteY2" fmla="*/ 0 h 1354666"/>
              <a:gd name="connsiteX3" fmla="*/ 6692053 w 6692053"/>
              <a:gd name="connsiteY3" fmla="*/ 225823 h 1354666"/>
              <a:gd name="connsiteX4" fmla="*/ 6692053 w 6692053"/>
              <a:gd name="connsiteY4" fmla="*/ 1128843 h 1354666"/>
              <a:gd name="connsiteX5" fmla="*/ 6466230 w 6692053"/>
              <a:gd name="connsiteY5" fmla="*/ 1354666 h 1354666"/>
              <a:gd name="connsiteX6" fmla="*/ 225823 w 6692053"/>
              <a:gd name="connsiteY6" fmla="*/ 1354666 h 1354666"/>
              <a:gd name="connsiteX7" fmla="*/ 0 w 6692053"/>
              <a:gd name="connsiteY7" fmla="*/ 1128843 h 1354666"/>
              <a:gd name="connsiteX8" fmla="*/ 0 w 6692053"/>
              <a:gd name="connsiteY8" fmla="*/ 225823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92053" h="1354666">
                <a:moveTo>
                  <a:pt x="0" y="225823"/>
                </a:moveTo>
                <a:cubicBezTo>
                  <a:pt x="0" y="101104"/>
                  <a:pt x="101104" y="0"/>
                  <a:pt x="225823" y="0"/>
                </a:cubicBezTo>
                <a:lnTo>
                  <a:pt x="6466230" y="0"/>
                </a:lnTo>
                <a:cubicBezTo>
                  <a:pt x="6590949" y="0"/>
                  <a:pt x="6692053" y="101104"/>
                  <a:pt x="6692053" y="225823"/>
                </a:cubicBezTo>
                <a:lnTo>
                  <a:pt x="6692053" y="1128843"/>
                </a:lnTo>
                <a:cubicBezTo>
                  <a:pt x="6692053" y="1253562"/>
                  <a:pt x="6590949" y="1354666"/>
                  <a:pt x="6466230" y="1354666"/>
                </a:cubicBezTo>
                <a:lnTo>
                  <a:pt x="225823" y="1354666"/>
                </a:lnTo>
                <a:cubicBezTo>
                  <a:pt x="101104" y="1354666"/>
                  <a:pt x="0" y="1253562"/>
                  <a:pt x="0" y="1128843"/>
                </a:cubicBezTo>
                <a:lnTo>
                  <a:pt x="0" y="225823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1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1957" tIns="371957" rIns="371957" bIns="371957" numCol="1" spcCol="1270" anchor="ctr" anchorCtr="0">
            <a:noAutofit/>
          </a:bodyPr>
          <a:lstStyle/>
          <a:p>
            <a:pPr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fr-FR" sz="2000" b="1" dirty="0">
                <a:solidFill>
                  <a:sysClr val="window" lastClr="FFFFFF"/>
                </a:solidFill>
              </a:rPr>
              <a:t>Avenant aux </a:t>
            </a:r>
            <a:r>
              <a:rPr lang="fr-FR" sz="2000" b="1" dirty="0" smtClean="0">
                <a:solidFill>
                  <a:sysClr val="window" lastClr="FFFFFF"/>
                </a:solidFill>
              </a:rPr>
              <a:t>marchés</a:t>
            </a:r>
            <a:r>
              <a:rPr lang="fr-FR" sz="2000" dirty="0">
                <a:solidFill>
                  <a:sysClr val="window" lastClr="FFFFFF"/>
                </a:solidFill>
              </a:rPr>
              <a:t>(art 58 LRMP)</a:t>
            </a:r>
          </a:p>
          <a:p>
            <a:pPr lvl="0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fr-FR" sz="2300" b="1" dirty="0">
              <a:solidFill>
                <a:sysClr val="window" lastClr="FFFFFF"/>
              </a:solidFill>
            </a:endParaRPr>
          </a:p>
        </p:txBody>
      </p:sp>
      <p:pic>
        <p:nvPicPr>
          <p:cNvPr id="6" name="Image 5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68" y="440763"/>
            <a:ext cx="1174044" cy="710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93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762665" y="446794"/>
            <a:ext cx="8506932" cy="862149"/>
            <a:chOff x="628203" y="3168174"/>
            <a:chExt cx="7538938" cy="905192"/>
          </a:xfrm>
        </p:grpSpPr>
        <p:sp>
          <p:nvSpPr>
            <p:cNvPr id="3" name="Rectangle 2"/>
            <p:cNvSpPr/>
            <p:nvPr/>
          </p:nvSpPr>
          <p:spPr>
            <a:xfrm>
              <a:off x="628203" y="3168174"/>
              <a:ext cx="7538938" cy="905192"/>
            </a:xfrm>
            <a:prstGeom prst="rect">
              <a:avLst/>
            </a:prstGeom>
            <a:gradFill rotWithShape="1">
              <a:gsLst>
                <a:gs pos="0">
                  <a:srgbClr val="F79646">
                    <a:shade val="51000"/>
                    <a:satMod val="130000"/>
                  </a:srgbClr>
                </a:gs>
                <a:gs pos="80000">
                  <a:srgbClr val="F79646">
                    <a:shade val="93000"/>
                    <a:satMod val="130000"/>
                  </a:srgbClr>
                </a:gs>
                <a:gs pos="100000">
                  <a:srgbClr val="F79646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</p:sp>
        <p:sp>
          <p:nvSpPr>
            <p:cNvPr id="4" name="ZoneTexte 3"/>
            <p:cNvSpPr txBox="1"/>
            <p:nvPr/>
          </p:nvSpPr>
          <p:spPr>
            <a:xfrm>
              <a:off x="628203" y="3168174"/>
              <a:ext cx="7538938" cy="9051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718497" tIns="68580" rIns="68580" bIns="68580" numCol="1" spcCol="1270" anchor="ctr" anchorCtr="0">
              <a:noAutofit/>
            </a:bodyPr>
            <a:lstStyle/>
            <a:p>
              <a:pPr marL="0" marR="0" lvl="0" indent="0" algn="l" defTabSz="12001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7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3. Innovations sur le plan institutionnel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1091318" y="2272554"/>
            <a:ext cx="2211719" cy="4042186"/>
            <a:chOff x="0" y="1041648"/>
            <a:chExt cx="2036812" cy="3445205"/>
          </a:xfrm>
        </p:grpSpPr>
        <p:sp>
          <p:nvSpPr>
            <p:cNvPr id="16" name="Rectangle 15"/>
            <p:cNvSpPr/>
            <p:nvPr/>
          </p:nvSpPr>
          <p:spPr>
            <a:xfrm>
              <a:off x="0" y="1041648"/>
              <a:ext cx="2036812" cy="3445205"/>
            </a:xfrm>
            <a:prstGeom prst="rect">
              <a:avLst/>
            </a:prstGeom>
            <a:gradFill rotWithShape="1">
              <a:gsLst>
                <a:gs pos="0">
                  <a:srgbClr val="9BBB59">
                    <a:shade val="51000"/>
                    <a:satMod val="130000"/>
                  </a:srgbClr>
                </a:gs>
                <a:gs pos="80000">
                  <a:srgbClr val="9BBB59">
                    <a:shade val="93000"/>
                    <a:satMod val="130000"/>
                  </a:srgbClr>
                </a:gs>
                <a:gs pos="100000">
                  <a:srgbClr val="9BBB59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</p:sp>
        <p:sp>
          <p:nvSpPr>
            <p:cNvPr id="17" name="ZoneTexte 16"/>
            <p:cNvSpPr txBox="1"/>
            <p:nvPr/>
          </p:nvSpPr>
          <p:spPr>
            <a:xfrm>
              <a:off x="0" y="1041648"/>
              <a:ext cx="2036812" cy="344520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marR="0" lvl="0" indent="0" algn="ctr" defTabSz="1111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fr-FR" sz="2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Cellule de Gestion des Projets  et des Marchés Publics (</a:t>
              </a:r>
              <a:r>
                <a:rPr kumimoji="0" lang="fr-FR" sz="2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CGPMP</a:t>
              </a:r>
              <a:r>
                <a:rPr kumimoji="0" lang="fr-FR" sz="2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hueOff val="0"/>
                      <a:satOff val="0"/>
                      <a:lumOff val="0"/>
                      <a:alphaOff val="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rPr>
                <a:t>)</a:t>
              </a: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3552672" y="2272554"/>
            <a:ext cx="2252963" cy="404218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marR="0" lvl="0" indent="0" algn="ctr" defTabSz="12446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Direction Générale du Contrôle des Marchés Publics (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DGCMP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):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contrôle à priori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016131" y="2257626"/>
            <a:ext cx="2008196" cy="405711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marR="0" lvl="0" indent="0" algn="ctr" defTabSz="12446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Autorité de Régulation des Marchés Publics (ARMP):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contrôle a posteriori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8234823" y="2272554"/>
            <a:ext cx="2088063" cy="404218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spcFirstLastPara="0" vert="horz" wrap="square" lIns="95250" tIns="95250" rIns="95250" bIns="95250" numCol="1" spcCol="1270" anchor="ctr" anchorCtr="0">
            <a:noAutofit/>
          </a:bodyPr>
          <a:lstStyle/>
          <a:p>
            <a:pPr marL="0" marR="0" lvl="0" indent="0" algn="ctr" defTabSz="11112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hueOff val="0"/>
                    <a:satOff val="0"/>
                    <a:lumOff val="0"/>
                    <a:alphaOff val="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Autorités Approbatrices (AA)</a:t>
            </a:r>
          </a:p>
        </p:txBody>
      </p:sp>
      <p:pic>
        <p:nvPicPr>
          <p:cNvPr id="12" name="Image 11" descr="C:\Users\HP 250 G4\AppData\Local\Microsoft\Windows\INetCache\Content.Word\1200px-University_of_Liège_logo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89" y="270934"/>
            <a:ext cx="1106311" cy="7676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848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  <p:bldP spid="1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3912</TotalTime>
  <Words>805</Words>
  <Application>Microsoft Office PowerPoint</Application>
  <PresentationFormat>Grand écran</PresentationFormat>
  <Paragraphs>156</Paragraphs>
  <Slides>16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Times New Roman</vt:lpstr>
      <vt:lpstr>Wingdings</vt:lpstr>
      <vt:lpstr>Thème Office</vt:lpstr>
      <vt:lpstr>                                    Sujet de Thèse:  « Les acquis de la réforme du système de passation des marchés publics en RDC : l’application de la sanction au regard des violations des dispositions légales et règlementaires »                                                                  Par: Joseph DIZAKANA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SUJET DE THESE :   « Les acquis de la réforme du système de passation des marchés publics en RDC : l’application de la sanction au regard des violations des dispositions légales et règlementaires »                                                                  Par: Joseph DIZAKANA</dc:title>
  <dc:creator>Acer  Pc</dc:creator>
  <cp:lastModifiedBy>Dizakana Joseph</cp:lastModifiedBy>
  <cp:revision>90</cp:revision>
  <dcterms:created xsi:type="dcterms:W3CDTF">2019-09-22T09:00:41Z</dcterms:created>
  <dcterms:modified xsi:type="dcterms:W3CDTF">2021-06-27T22:12:33Z</dcterms:modified>
</cp:coreProperties>
</file>