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BE" dirty="0"/>
              <a:t>ISLSSL 7th </a:t>
            </a:r>
            <a:r>
              <a:rPr lang="fr-BE" dirty="0" err="1"/>
              <a:t>Seminar</a:t>
            </a:r>
            <a:r>
              <a:rPr lang="fr-BE" dirty="0"/>
              <a:t> on International and Comparative Labour Law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Room 3, Collective </a:t>
            </a:r>
            <a:r>
              <a:rPr lang="fr-FR" dirty="0" err="1" smtClean="0"/>
              <a:t>Bargaining</a:t>
            </a:r>
            <a:endParaRPr lang="fr-FR" dirty="0" smtClean="0"/>
          </a:p>
          <a:p>
            <a:r>
              <a:rPr lang="fr-FR" dirty="0" smtClean="0"/>
              <a:t>End Report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5092446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Thank</a:t>
            </a:r>
            <a:r>
              <a:rPr lang="fr-FR" dirty="0" smtClean="0"/>
              <a:t> </a:t>
            </a:r>
            <a:r>
              <a:rPr lang="fr-FR" dirty="0" err="1" smtClean="0"/>
              <a:t>you</a:t>
            </a:r>
            <a:r>
              <a:rPr lang="fr-FR" dirty="0" smtClean="0"/>
              <a:t> for </a:t>
            </a:r>
            <a:r>
              <a:rPr lang="fr-FR" dirty="0" err="1" smtClean="0"/>
              <a:t>your</a:t>
            </a:r>
            <a:r>
              <a:rPr lang="fr-FR" dirty="0" smtClean="0"/>
              <a:t> attention!</a:t>
            </a:r>
            <a:endParaRPr lang="fr-BE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57795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Question 1. </a:t>
            </a:r>
            <a:r>
              <a:rPr lang="en-US" dirty="0"/>
              <a:t>To go beyond “subordination”, which approach do you think is most appropriate?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89212" y="2351315"/>
            <a:ext cx="8915400" cy="3777622"/>
          </a:xfrm>
        </p:spPr>
        <p:txBody>
          <a:bodyPr/>
          <a:lstStyle/>
          <a:p>
            <a:r>
              <a:rPr lang="fr-FR" dirty="0" err="1" smtClean="0"/>
              <a:t>Preliminary</a:t>
            </a:r>
            <a:r>
              <a:rPr lang="fr-FR" dirty="0" smtClean="0"/>
              <a:t> </a:t>
            </a:r>
            <a:r>
              <a:rPr lang="fr-FR" dirty="0" err="1" smtClean="0"/>
              <a:t>remark</a:t>
            </a:r>
            <a:r>
              <a:rPr lang="fr-FR" dirty="0" smtClean="0"/>
              <a:t>: question of false self-</a:t>
            </a:r>
            <a:r>
              <a:rPr lang="fr-FR" dirty="0" err="1" smtClean="0"/>
              <a:t>employment</a:t>
            </a:r>
            <a:r>
              <a:rPr lang="fr-FR" dirty="0" smtClean="0"/>
              <a:t> </a:t>
            </a:r>
            <a:r>
              <a:rPr lang="fr-FR" dirty="0" err="1" smtClean="0"/>
              <a:t>left</a:t>
            </a:r>
            <a:r>
              <a:rPr lang="fr-FR" dirty="0" smtClean="0"/>
              <a:t> out. </a:t>
            </a:r>
          </a:p>
          <a:p>
            <a:endParaRPr lang="fr-FR" dirty="0"/>
          </a:p>
          <a:p>
            <a:endParaRPr lang="fr-FR" dirty="0" smtClean="0"/>
          </a:p>
          <a:p>
            <a:r>
              <a:rPr lang="fr-FR" dirty="0" err="1" smtClean="0"/>
              <a:t>Intermediate</a:t>
            </a:r>
            <a:r>
              <a:rPr lang="fr-FR" dirty="0" smtClean="0"/>
              <a:t> </a:t>
            </a:r>
            <a:r>
              <a:rPr lang="fr-FR" dirty="0" err="1" smtClean="0"/>
              <a:t>category</a:t>
            </a:r>
            <a:r>
              <a:rPr lang="fr-FR" dirty="0" smtClean="0"/>
              <a:t>: </a:t>
            </a:r>
            <a:r>
              <a:rPr lang="fr-FR" dirty="0" err="1" smtClean="0"/>
              <a:t>inappropriate</a:t>
            </a:r>
            <a:endParaRPr lang="fr-FR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fr-FR" dirty="0" err="1" smtClean="0"/>
              <a:t>Italian</a:t>
            </a:r>
            <a:r>
              <a:rPr lang="fr-FR" dirty="0" smtClean="0"/>
              <a:t> and </a:t>
            </a:r>
            <a:r>
              <a:rPr lang="fr-FR" dirty="0" err="1" smtClean="0"/>
              <a:t>Spanish</a:t>
            </a:r>
            <a:r>
              <a:rPr lang="fr-FR" dirty="0" smtClean="0"/>
              <a:t> exemples: </a:t>
            </a:r>
            <a:r>
              <a:rPr lang="fr-FR" dirty="0" err="1" smtClean="0"/>
              <a:t>difficulties</a:t>
            </a:r>
            <a:r>
              <a:rPr lang="fr-FR" dirty="0" smtClean="0"/>
              <a:t> </a:t>
            </a:r>
            <a:r>
              <a:rPr lang="fr-FR" dirty="0" err="1" smtClean="0"/>
              <a:t>with</a:t>
            </a:r>
            <a:r>
              <a:rPr lang="fr-FR" dirty="0" smtClean="0"/>
              <a:t> </a:t>
            </a:r>
            <a:r>
              <a:rPr lang="fr-FR" dirty="0" err="1" smtClean="0"/>
              <a:t>delineation</a:t>
            </a:r>
            <a:r>
              <a:rPr lang="fr-FR" dirty="0" smtClean="0"/>
              <a:t> of the </a:t>
            </a:r>
            <a:r>
              <a:rPr lang="fr-FR" dirty="0" err="1" smtClean="0"/>
              <a:t>boundaries</a:t>
            </a:r>
            <a:endParaRPr lang="fr-FR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fr-FR" dirty="0" smtClean="0"/>
              <a:t>Abuses by the cocontractants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5189638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Question 1.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Introduction of a </a:t>
            </a:r>
            <a:r>
              <a:rPr lang="fr-FR" dirty="0" err="1" smtClean="0"/>
              <a:t>special</a:t>
            </a:r>
            <a:r>
              <a:rPr lang="fr-FR" dirty="0" smtClean="0"/>
              <a:t>/</a:t>
            </a:r>
            <a:r>
              <a:rPr lang="fr-FR" dirty="0" err="1" smtClean="0"/>
              <a:t>modified</a:t>
            </a:r>
            <a:r>
              <a:rPr lang="fr-FR" dirty="0" smtClean="0"/>
              <a:t> protection for self </a:t>
            </a:r>
            <a:r>
              <a:rPr lang="fr-FR" dirty="0" err="1" smtClean="0"/>
              <a:t>employed</a:t>
            </a:r>
            <a:r>
              <a:rPr lang="fr-FR" dirty="0" smtClean="0"/>
              <a:t>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dirty="0" smtClean="0"/>
              <a:t>Exemple: </a:t>
            </a:r>
            <a:r>
              <a:rPr lang="fr-FR" dirty="0" err="1" smtClean="0"/>
              <a:t>Poland</a:t>
            </a:r>
            <a:r>
              <a:rPr lang="fr-FR" dirty="0" smtClean="0"/>
              <a:t> </a:t>
            </a:r>
            <a:r>
              <a:rPr lang="fr-FR" dirty="0" smtClean="0">
                <a:sym typeface="Wingdings" panose="05000000000000000000" pitchFamily="2" charset="2"/>
              </a:rPr>
              <a:t> right to collective </a:t>
            </a:r>
            <a:r>
              <a:rPr lang="fr-FR" dirty="0" err="1" smtClean="0">
                <a:sym typeface="Wingdings" panose="05000000000000000000" pitchFamily="2" charset="2"/>
              </a:rPr>
              <a:t>bargaining</a:t>
            </a:r>
            <a:r>
              <a:rPr lang="fr-FR" dirty="0" smtClean="0">
                <a:sym typeface="Wingdings" panose="05000000000000000000" pitchFamily="2" charset="2"/>
              </a:rPr>
              <a:t> </a:t>
            </a:r>
            <a:r>
              <a:rPr lang="fr-FR" dirty="0" err="1" smtClean="0">
                <a:sym typeface="Wingdings" panose="05000000000000000000" pitchFamily="2" charset="2"/>
              </a:rPr>
              <a:t>given</a:t>
            </a:r>
            <a:r>
              <a:rPr lang="fr-FR" dirty="0" smtClean="0">
                <a:sym typeface="Wingdings" panose="05000000000000000000" pitchFamily="2" charset="2"/>
              </a:rPr>
              <a:t> to solo self-</a:t>
            </a:r>
            <a:r>
              <a:rPr lang="fr-FR" dirty="0" err="1" smtClean="0">
                <a:sym typeface="Wingdings" panose="05000000000000000000" pitchFamily="2" charset="2"/>
              </a:rPr>
              <a:t>employed</a:t>
            </a:r>
            <a:r>
              <a:rPr lang="fr-FR" dirty="0" smtClean="0">
                <a:sym typeface="Wingdings" panose="05000000000000000000" pitchFamily="2" charset="2"/>
              </a:rPr>
              <a:t> (</a:t>
            </a:r>
            <a:r>
              <a:rPr lang="fr-FR" dirty="0" err="1" smtClean="0">
                <a:sym typeface="Wingdings" panose="05000000000000000000" pitchFamily="2" charset="2"/>
              </a:rPr>
              <a:t>regardless</a:t>
            </a:r>
            <a:r>
              <a:rPr lang="fr-FR" dirty="0" smtClean="0">
                <a:sym typeface="Wingdings" panose="05000000000000000000" pitchFamily="2" charset="2"/>
              </a:rPr>
              <a:t> in a situation of </a:t>
            </a:r>
            <a:r>
              <a:rPr lang="fr-FR" dirty="0" err="1" smtClean="0">
                <a:sym typeface="Wingdings" panose="05000000000000000000" pitchFamily="2" charset="2"/>
              </a:rPr>
              <a:t>economic</a:t>
            </a:r>
            <a:r>
              <a:rPr lang="fr-FR" dirty="0" smtClean="0">
                <a:sym typeface="Wingdings" panose="05000000000000000000" pitchFamily="2" charset="2"/>
              </a:rPr>
              <a:t> </a:t>
            </a:r>
            <a:r>
              <a:rPr lang="fr-FR" dirty="0" err="1" smtClean="0">
                <a:sym typeface="Wingdings" panose="05000000000000000000" pitchFamily="2" charset="2"/>
              </a:rPr>
              <a:t>dependency</a:t>
            </a:r>
            <a:r>
              <a:rPr lang="fr-FR" dirty="0" smtClean="0">
                <a:sym typeface="Wingdings" panose="05000000000000000000" pitchFamily="2" charset="2"/>
              </a:rPr>
              <a:t> or not)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dirty="0" smtClean="0">
                <a:sym typeface="Wingdings" panose="05000000000000000000" pitchFamily="2" charset="2"/>
              </a:rPr>
              <a:t>Main issue: </a:t>
            </a:r>
            <a:r>
              <a:rPr lang="fr-FR" dirty="0" err="1" smtClean="0">
                <a:sym typeface="Wingdings" panose="05000000000000000000" pitchFamily="2" charset="2"/>
              </a:rPr>
              <a:t>which</a:t>
            </a:r>
            <a:r>
              <a:rPr lang="fr-FR" dirty="0" smtClean="0">
                <a:sym typeface="Wingdings" panose="05000000000000000000" pitchFamily="2" charset="2"/>
              </a:rPr>
              <a:t> </a:t>
            </a:r>
            <a:r>
              <a:rPr lang="fr-FR" dirty="0" err="1" smtClean="0">
                <a:sym typeface="Wingdings" panose="05000000000000000000" pitchFamily="2" charset="2"/>
              </a:rPr>
              <a:t>rights</a:t>
            </a:r>
            <a:r>
              <a:rPr lang="fr-FR" dirty="0" smtClean="0">
                <a:sym typeface="Wingdings" panose="05000000000000000000" pitchFamily="2" charset="2"/>
              </a:rPr>
              <a:t> do </a:t>
            </a:r>
            <a:r>
              <a:rPr lang="fr-FR" dirty="0" err="1" smtClean="0">
                <a:sym typeface="Wingdings" panose="05000000000000000000" pitchFamily="2" charset="2"/>
              </a:rPr>
              <a:t>we</a:t>
            </a:r>
            <a:r>
              <a:rPr lang="fr-FR" dirty="0" smtClean="0">
                <a:sym typeface="Wingdings" panose="05000000000000000000" pitchFamily="2" charset="2"/>
              </a:rPr>
              <a:t> </a:t>
            </a:r>
            <a:r>
              <a:rPr lang="fr-FR" dirty="0" err="1" smtClean="0">
                <a:sym typeface="Wingdings" panose="05000000000000000000" pitchFamily="2" charset="2"/>
              </a:rPr>
              <a:t>keep</a:t>
            </a:r>
            <a:r>
              <a:rPr lang="fr-FR" dirty="0" smtClean="0">
                <a:sym typeface="Wingdings" panose="05000000000000000000" pitchFamily="2" charset="2"/>
              </a:rPr>
              <a:t>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 err="1" smtClean="0">
                <a:sym typeface="Wingdings" panose="05000000000000000000" pitchFamily="2" charset="2"/>
              </a:rPr>
              <a:t>Tricky</a:t>
            </a:r>
            <a:r>
              <a:rPr lang="fr-FR" dirty="0" smtClean="0">
                <a:sym typeface="Wingdings" panose="05000000000000000000" pitchFamily="2" charset="2"/>
              </a:rPr>
              <a:t>: </a:t>
            </a:r>
            <a:r>
              <a:rPr lang="fr-FR" dirty="0" err="1" smtClean="0">
                <a:sym typeface="Wingdings" panose="05000000000000000000" pitchFamily="2" charset="2"/>
              </a:rPr>
              <a:t>avoid</a:t>
            </a:r>
            <a:r>
              <a:rPr lang="fr-FR" dirty="0" smtClean="0">
                <a:sym typeface="Wingdings" panose="05000000000000000000" pitchFamily="2" charset="2"/>
              </a:rPr>
              <a:t> a </a:t>
            </a:r>
            <a:r>
              <a:rPr lang="fr-FR" dirty="0" err="1" smtClean="0">
                <a:sym typeface="Wingdings" panose="05000000000000000000" pitchFamily="2" charset="2"/>
              </a:rPr>
              <a:t>peacemeal</a:t>
            </a:r>
            <a:r>
              <a:rPr lang="fr-FR" dirty="0" smtClean="0">
                <a:sym typeface="Wingdings" panose="05000000000000000000" pitchFamily="2" charset="2"/>
              </a:rPr>
              <a:t> </a:t>
            </a:r>
            <a:r>
              <a:rPr lang="fr-FR" dirty="0" err="1" smtClean="0">
                <a:sym typeface="Wingdings" panose="05000000000000000000" pitchFamily="2" charset="2"/>
              </a:rPr>
              <a:t>approach</a:t>
            </a:r>
            <a:r>
              <a:rPr lang="fr-FR" dirty="0" smtClean="0">
                <a:sym typeface="Wingdings" panose="05000000000000000000" pitchFamily="2" charset="2"/>
              </a:rPr>
              <a:t> (ad hoc solutions) </a:t>
            </a:r>
            <a:r>
              <a:rPr lang="fr-FR" dirty="0" err="1" smtClean="0">
                <a:sym typeface="Wingdings" panose="05000000000000000000" pitchFamily="2" charset="2"/>
              </a:rPr>
              <a:t>risk</a:t>
            </a:r>
            <a:r>
              <a:rPr lang="fr-FR" dirty="0" smtClean="0">
                <a:sym typeface="Wingdings" panose="05000000000000000000" pitchFamily="2" charset="2"/>
              </a:rPr>
              <a:t> of </a:t>
            </a:r>
            <a:r>
              <a:rPr lang="fr-FR" dirty="0" err="1" smtClean="0">
                <a:sym typeface="Wingdings" panose="05000000000000000000" pitchFamily="2" charset="2"/>
              </a:rPr>
              <a:t>incoherence</a:t>
            </a:r>
            <a:endParaRPr lang="fr-FR" dirty="0" smtClean="0">
              <a:sym typeface="Wingdings" panose="05000000000000000000" pitchFamily="2" charset="2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fr-FR" dirty="0" smtClean="0">
                <a:sym typeface="Wingdings" panose="05000000000000000000" pitchFamily="2" charset="2"/>
              </a:rPr>
              <a:t>If </a:t>
            </a:r>
            <a:r>
              <a:rPr lang="fr-FR" dirty="0" err="1" smtClean="0">
                <a:sym typeface="Wingdings" panose="05000000000000000000" pitchFamily="2" charset="2"/>
              </a:rPr>
              <a:t>give</a:t>
            </a:r>
            <a:r>
              <a:rPr lang="fr-FR" dirty="0" smtClean="0">
                <a:sym typeface="Wingdings" panose="05000000000000000000" pitchFamily="2" charset="2"/>
              </a:rPr>
              <a:t> </a:t>
            </a:r>
            <a:r>
              <a:rPr lang="fr-FR" dirty="0" err="1" smtClean="0">
                <a:sym typeface="Wingdings" panose="05000000000000000000" pitchFamily="2" charset="2"/>
              </a:rPr>
              <a:t>too</a:t>
            </a:r>
            <a:r>
              <a:rPr lang="fr-FR" dirty="0" smtClean="0">
                <a:sym typeface="Wingdings" panose="05000000000000000000" pitchFamily="2" charset="2"/>
              </a:rPr>
              <a:t> </a:t>
            </a:r>
            <a:r>
              <a:rPr lang="fr-FR" dirty="0" err="1" smtClean="0">
                <a:sym typeface="Wingdings" panose="05000000000000000000" pitchFamily="2" charset="2"/>
              </a:rPr>
              <a:t>much</a:t>
            </a:r>
            <a:r>
              <a:rPr lang="fr-FR" dirty="0" smtClean="0">
                <a:sym typeface="Wingdings" panose="05000000000000000000" pitchFamily="2" charset="2"/>
              </a:rPr>
              <a:t> </a:t>
            </a:r>
            <a:r>
              <a:rPr lang="fr-FR" dirty="0" err="1" smtClean="0">
                <a:sym typeface="Wingdings" panose="05000000000000000000" pitchFamily="2" charset="2"/>
              </a:rPr>
              <a:t>rights</a:t>
            </a:r>
            <a:r>
              <a:rPr lang="fr-FR" dirty="0" smtClean="0">
                <a:sym typeface="Wingdings" panose="05000000000000000000" pitchFamily="2" charset="2"/>
              </a:rPr>
              <a:t> </a:t>
            </a:r>
            <a:r>
              <a:rPr lang="fr-FR" dirty="0" err="1" smtClean="0">
                <a:sym typeface="Wingdings" panose="05000000000000000000" pitchFamily="2" charset="2"/>
              </a:rPr>
              <a:t>risk</a:t>
            </a:r>
            <a:r>
              <a:rPr lang="fr-FR" dirty="0" smtClean="0">
                <a:sym typeface="Wingdings" panose="05000000000000000000" pitchFamily="2" charset="2"/>
              </a:rPr>
              <a:t> for the notion of </a:t>
            </a:r>
            <a:r>
              <a:rPr lang="fr-FR" dirty="0" err="1" smtClean="0">
                <a:sym typeface="Wingdings" panose="05000000000000000000" pitchFamily="2" charset="2"/>
              </a:rPr>
              <a:t>employee</a:t>
            </a:r>
            <a:r>
              <a:rPr lang="fr-FR" dirty="0" smtClean="0">
                <a:sym typeface="Wingdings" panose="05000000000000000000" pitchFamily="2" charset="2"/>
              </a:rPr>
              <a:t> to </a:t>
            </a:r>
            <a:r>
              <a:rPr lang="fr-FR" dirty="0" err="1" smtClean="0">
                <a:sym typeface="Wingdings" panose="05000000000000000000" pitchFamily="2" charset="2"/>
              </a:rPr>
              <a:t>become</a:t>
            </a:r>
            <a:r>
              <a:rPr lang="fr-FR" dirty="0" smtClean="0">
                <a:sym typeface="Wingdings" panose="05000000000000000000" pitchFamily="2" charset="2"/>
              </a:rPr>
              <a:t> </a:t>
            </a:r>
            <a:r>
              <a:rPr lang="fr-FR" dirty="0" err="1" smtClean="0">
                <a:sym typeface="Wingdings" panose="05000000000000000000" pitchFamily="2" charset="2"/>
              </a:rPr>
              <a:t>meaningless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051827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Question 1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 smtClean="0"/>
              <a:t>Proposal</a:t>
            </a:r>
            <a:r>
              <a:rPr lang="fr-FR" dirty="0" smtClean="0"/>
              <a:t> </a:t>
            </a:r>
            <a:r>
              <a:rPr lang="fr-FR" dirty="0" err="1" smtClean="0"/>
              <a:t>from</a:t>
            </a:r>
            <a:r>
              <a:rPr lang="fr-FR" dirty="0" smtClean="0"/>
              <a:t> the panel</a:t>
            </a:r>
            <a:endParaRPr lang="fr-BE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7727410"/>
              </p:ext>
            </p:extLst>
          </p:nvPr>
        </p:nvGraphicFramePr>
        <p:xfrm>
          <a:off x="2589212" y="2940352"/>
          <a:ext cx="8128000" cy="293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1241236796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328425774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 err="1" smtClean="0"/>
                        <a:t>Rights</a:t>
                      </a:r>
                      <a:r>
                        <a:rPr lang="fr-FR" dirty="0" smtClean="0"/>
                        <a:t> </a:t>
                      </a:r>
                      <a:r>
                        <a:rPr lang="fr-FR" dirty="0" err="1" smtClean="0"/>
                        <a:t>given</a:t>
                      </a:r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  </a:t>
                      </a:r>
                      <a:r>
                        <a:rPr lang="fr-FR" dirty="0" err="1" smtClean="0"/>
                        <a:t>Rights</a:t>
                      </a:r>
                      <a:r>
                        <a:rPr lang="fr-FR" dirty="0" smtClean="0"/>
                        <a:t> </a:t>
                      </a:r>
                      <a:r>
                        <a:rPr lang="fr-FR" dirty="0" err="1" smtClean="0"/>
                        <a:t>left</a:t>
                      </a:r>
                      <a:r>
                        <a:rPr lang="fr-FR" dirty="0" smtClean="0"/>
                        <a:t> out</a:t>
                      </a:r>
                      <a:endParaRPr lang="fr-B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82561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-</a:t>
                      </a:r>
                      <a:r>
                        <a:rPr lang="fr-FR" dirty="0" err="1" smtClean="0"/>
                        <a:t>Health</a:t>
                      </a:r>
                      <a:r>
                        <a:rPr lang="fr-FR" dirty="0" smtClean="0"/>
                        <a:t> and</a:t>
                      </a:r>
                      <a:r>
                        <a:rPr lang="fr-FR" baseline="0" dirty="0" smtClean="0"/>
                        <a:t> </a:t>
                      </a:r>
                      <a:r>
                        <a:rPr lang="fr-FR" baseline="0" dirty="0" err="1" smtClean="0"/>
                        <a:t>safety</a:t>
                      </a:r>
                      <a:endParaRPr lang="fr-FR" baseline="0" dirty="0" smtClean="0"/>
                    </a:p>
                    <a:p>
                      <a:r>
                        <a:rPr lang="fr-FR" baseline="0" dirty="0" smtClean="0"/>
                        <a:t>-Anti discrimination </a:t>
                      </a:r>
                      <a:r>
                        <a:rPr lang="fr-FR" baseline="0" dirty="0" err="1" smtClean="0"/>
                        <a:t>law</a:t>
                      </a:r>
                      <a:r>
                        <a:rPr lang="fr-FR" baseline="0" dirty="0" smtClean="0"/>
                        <a:t> (cf. </a:t>
                      </a:r>
                      <a:r>
                        <a:rPr lang="fr-FR" baseline="0" dirty="0" err="1" smtClean="0"/>
                        <a:t>European</a:t>
                      </a:r>
                      <a:r>
                        <a:rPr lang="fr-FR" baseline="0" dirty="0" smtClean="0"/>
                        <a:t> </a:t>
                      </a:r>
                      <a:r>
                        <a:rPr lang="fr-FR" baseline="0" dirty="0" err="1" smtClean="0"/>
                        <a:t>level</a:t>
                      </a:r>
                      <a:r>
                        <a:rPr lang="fr-FR" baseline="0" dirty="0" smtClean="0"/>
                        <a:t>)</a:t>
                      </a:r>
                    </a:p>
                    <a:p>
                      <a:r>
                        <a:rPr lang="fr-FR" baseline="0" dirty="0" smtClean="0"/>
                        <a:t>-Social </a:t>
                      </a:r>
                      <a:r>
                        <a:rPr lang="fr-FR" baseline="0" dirty="0" err="1" smtClean="0"/>
                        <a:t>security</a:t>
                      </a:r>
                      <a:r>
                        <a:rPr lang="fr-FR" baseline="0" dirty="0" smtClean="0"/>
                        <a:t> </a:t>
                      </a:r>
                      <a:r>
                        <a:rPr lang="fr-FR" baseline="0" dirty="0" err="1" smtClean="0"/>
                        <a:t>law</a:t>
                      </a:r>
                      <a:endParaRPr lang="fr-FR" baseline="0" dirty="0" smtClean="0"/>
                    </a:p>
                    <a:p>
                      <a:r>
                        <a:rPr lang="fr-FR" baseline="0" dirty="0" smtClean="0"/>
                        <a:t>     2 options</a:t>
                      </a:r>
                    </a:p>
                    <a:p>
                      <a:r>
                        <a:rPr lang="fr-FR" baseline="0" dirty="0" smtClean="0"/>
                        <a:t>      *</a:t>
                      </a:r>
                      <a:r>
                        <a:rPr lang="fr-FR" baseline="0" dirty="0" err="1" smtClean="0"/>
                        <a:t>Same</a:t>
                      </a:r>
                      <a:r>
                        <a:rPr lang="fr-FR" baseline="0" dirty="0" smtClean="0"/>
                        <a:t> </a:t>
                      </a:r>
                      <a:r>
                        <a:rPr lang="fr-FR" baseline="0" dirty="0" err="1" smtClean="0"/>
                        <a:t>benefits</a:t>
                      </a:r>
                      <a:r>
                        <a:rPr lang="fr-FR" baseline="0" dirty="0" smtClean="0"/>
                        <a:t> </a:t>
                      </a:r>
                      <a:r>
                        <a:rPr lang="fr-FR" baseline="0" dirty="0" err="1" smtClean="0"/>
                        <a:t>regardless</a:t>
                      </a:r>
                      <a:r>
                        <a:rPr lang="fr-FR" baseline="0" dirty="0" smtClean="0"/>
                        <a:t> if </a:t>
                      </a:r>
                      <a:r>
                        <a:rPr lang="fr-FR" baseline="0" dirty="0" err="1" smtClean="0"/>
                        <a:t>employee</a:t>
                      </a:r>
                      <a:r>
                        <a:rPr lang="fr-FR" baseline="0" dirty="0" smtClean="0"/>
                        <a:t> or self-</a:t>
                      </a:r>
                      <a:r>
                        <a:rPr lang="fr-FR" baseline="0" dirty="0" err="1" smtClean="0"/>
                        <a:t>employed</a:t>
                      </a:r>
                      <a:r>
                        <a:rPr lang="fr-FR" baseline="0" dirty="0" smtClean="0"/>
                        <a:t> (</a:t>
                      </a:r>
                      <a:r>
                        <a:rPr lang="fr-FR" baseline="0" dirty="0" err="1" smtClean="0"/>
                        <a:t>discussed</a:t>
                      </a:r>
                      <a:r>
                        <a:rPr lang="fr-FR" baseline="0" dirty="0" smtClean="0"/>
                        <a:t> in </a:t>
                      </a:r>
                      <a:r>
                        <a:rPr lang="fr-FR" baseline="0" dirty="0" err="1" smtClean="0"/>
                        <a:t>Poland</a:t>
                      </a:r>
                      <a:r>
                        <a:rPr lang="fr-FR" baseline="0" dirty="0" smtClean="0"/>
                        <a:t>)</a:t>
                      </a:r>
                    </a:p>
                    <a:p>
                      <a:r>
                        <a:rPr lang="fr-FR" baseline="0" dirty="0" smtClean="0"/>
                        <a:t>      * </a:t>
                      </a:r>
                      <a:r>
                        <a:rPr lang="fr-FR" baseline="0" dirty="0" err="1" smtClean="0"/>
                        <a:t>Different</a:t>
                      </a:r>
                      <a:r>
                        <a:rPr lang="fr-FR" baseline="0" dirty="0" smtClean="0"/>
                        <a:t> </a:t>
                      </a:r>
                      <a:r>
                        <a:rPr lang="fr-FR" baseline="0" dirty="0" err="1" smtClean="0"/>
                        <a:t>benefits</a:t>
                      </a:r>
                      <a:r>
                        <a:rPr lang="fr-FR" baseline="0" dirty="0" smtClean="0"/>
                        <a:t> (</a:t>
                      </a:r>
                      <a:r>
                        <a:rPr lang="fr-FR" baseline="0" dirty="0" err="1" smtClean="0"/>
                        <a:t>Belgium</a:t>
                      </a:r>
                      <a:r>
                        <a:rPr lang="fr-FR" baseline="0" dirty="0" smtClean="0"/>
                        <a:t>)</a:t>
                      </a:r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-</a:t>
                      </a:r>
                      <a:r>
                        <a:rPr lang="fr-FR" dirty="0" err="1" smtClean="0"/>
                        <a:t>Working</a:t>
                      </a:r>
                      <a:r>
                        <a:rPr lang="fr-FR" baseline="0" dirty="0" smtClean="0"/>
                        <a:t> </a:t>
                      </a:r>
                      <a:r>
                        <a:rPr lang="fr-FR" baseline="0" dirty="0" err="1" smtClean="0"/>
                        <a:t>days</a:t>
                      </a:r>
                      <a:r>
                        <a:rPr lang="fr-FR" baseline="0" dirty="0" smtClean="0"/>
                        <a:t>, </a:t>
                      </a:r>
                      <a:r>
                        <a:rPr lang="fr-FR" baseline="0" dirty="0" err="1" smtClean="0"/>
                        <a:t>working</a:t>
                      </a:r>
                      <a:r>
                        <a:rPr lang="fr-FR" baseline="0" dirty="0" smtClean="0"/>
                        <a:t> </a:t>
                      </a:r>
                      <a:r>
                        <a:rPr lang="fr-FR" baseline="0" dirty="0" err="1" smtClean="0"/>
                        <a:t>hours</a:t>
                      </a:r>
                      <a:r>
                        <a:rPr lang="fr-FR" baseline="0" dirty="0" smtClean="0"/>
                        <a:t> and </a:t>
                      </a:r>
                      <a:r>
                        <a:rPr lang="fr-FR" baseline="0" dirty="0" err="1" smtClean="0"/>
                        <a:t>holidays</a:t>
                      </a:r>
                      <a:r>
                        <a:rPr lang="fr-FR" baseline="0" dirty="0" smtClean="0"/>
                        <a:t> </a:t>
                      </a:r>
                      <a:r>
                        <a:rPr lang="fr-FR" baseline="0" dirty="0" err="1" smtClean="0"/>
                        <a:t>regulations</a:t>
                      </a:r>
                      <a:endParaRPr lang="fr-FR" baseline="0" dirty="0" smtClean="0"/>
                    </a:p>
                    <a:p>
                      <a:r>
                        <a:rPr lang="fr-FR" baseline="0" dirty="0" smtClean="0"/>
                        <a:t>- </a:t>
                      </a:r>
                      <a:r>
                        <a:rPr lang="fr-FR" baseline="0" dirty="0" err="1" smtClean="0"/>
                        <a:t>Rules</a:t>
                      </a:r>
                      <a:r>
                        <a:rPr lang="fr-FR" baseline="0" dirty="0" smtClean="0"/>
                        <a:t> on </a:t>
                      </a:r>
                      <a:r>
                        <a:rPr lang="fr-FR" baseline="0" dirty="0" err="1" smtClean="0"/>
                        <a:t>dismissal</a:t>
                      </a:r>
                      <a:r>
                        <a:rPr lang="fr-FR" baseline="0" dirty="0" smtClean="0"/>
                        <a:t> (</a:t>
                      </a:r>
                      <a:r>
                        <a:rPr lang="fr-FR" baseline="0" dirty="0" err="1" smtClean="0"/>
                        <a:t>need</a:t>
                      </a:r>
                      <a:r>
                        <a:rPr lang="fr-FR" baseline="0" dirty="0" smtClean="0"/>
                        <a:t> to </a:t>
                      </a:r>
                      <a:r>
                        <a:rPr lang="fr-FR" baseline="0" dirty="0" err="1" smtClean="0"/>
                        <a:t>ensure</a:t>
                      </a:r>
                      <a:r>
                        <a:rPr lang="fr-FR" baseline="0" dirty="0" smtClean="0"/>
                        <a:t> the trust </a:t>
                      </a:r>
                      <a:r>
                        <a:rPr lang="fr-FR" baseline="0" dirty="0" err="1" smtClean="0"/>
                        <a:t>between</a:t>
                      </a:r>
                      <a:r>
                        <a:rPr lang="fr-FR" baseline="0" dirty="0" smtClean="0"/>
                        <a:t> </a:t>
                      </a:r>
                      <a:r>
                        <a:rPr lang="fr-FR" baseline="0" dirty="0" err="1" smtClean="0"/>
                        <a:t>independant</a:t>
                      </a:r>
                      <a:r>
                        <a:rPr lang="fr-FR" baseline="0" dirty="0" smtClean="0"/>
                        <a:t> </a:t>
                      </a:r>
                      <a:r>
                        <a:rPr lang="fr-FR" baseline="0" dirty="0" err="1" smtClean="0"/>
                        <a:t>cocontractors</a:t>
                      </a:r>
                      <a:r>
                        <a:rPr lang="fr-FR" baseline="0" dirty="0" smtClean="0"/>
                        <a:t> and clients)</a:t>
                      </a:r>
                      <a:endParaRPr lang="fr-B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85168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83701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Question 2: Future of labour </a:t>
            </a:r>
            <a:r>
              <a:rPr lang="fr-FR" dirty="0" err="1" smtClean="0"/>
              <a:t>law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r-FR" dirty="0" smtClean="0"/>
          </a:p>
          <a:p>
            <a:r>
              <a:rPr lang="fr-FR" dirty="0"/>
              <a:t>S</a:t>
            </a:r>
            <a:r>
              <a:rPr lang="fr-FR" dirty="0" smtClean="0"/>
              <a:t>elf-</a:t>
            </a:r>
            <a:r>
              <a:rPr lang="fr-FR" dirty="0" err="1" smtClean="0"/>
              <a:t>employment</a:t>
            </a:r>
            <a:r>
              <a:rPr lang="fr-FR" dirty="0" smtClean="0"/>
              <a:t> proportion </a:t>
            </a:r>
            <a:r>
              <a:rPr lang="fr-FR" dirty="0" err="1" smtClean="0"/>
              <a:t>remains</a:t>
            </a:r>
            <a:r>
              <a:rPr lang="fr-FR" dirty="0" smtClean="0"/>
              <a:t> stable in </a:t>
            </a:r>
            <a:r>
              <a:rPr lang="fr-FR" dirty="0" err="1" smtClean="0"/>
              <a:t>some</a:t>
            </a:r>
            <a:r>
              <a:rPr lang="fr-FR" dirty="0" smtClean="0"/>
              <a:t> countries, </a:t>
            </a:r>
            <a:r>
              <a:rPr lang="fr-FR" dirty="0" err="1" smtClean="0"/>
              <a:t>increases</a:t>
            </a:r>
            <a:r>
              <a:rPr lang="fr-FR" dirty="0" smtClean="0"/>
              <a:t> in </a:t>
            </a:r>
            <a:r>
              <a:rPr lang="fr-FR" dirty="0" err="1" smtClean="0"/>
              <a:t>other</a:t>
            </a:r>
            <a:r>
              <a:rPr lang="fr-FR" dirty="0" err="1"/>
              <a:t>s</a:t>
            </a:r>
            <a:r>
              <a:rPr lang="fr-FR" dirty="0" smtClean="0"/>
              <a:t>, but </a:t>
            </a:r>
            <a:r>
              <a:rPr lang="fr-FR" dirty="0" err="1" smtClean="0"/>
              <a:t>its</a:t>
            </a:r>
            <a:r>
              <a:rPr lang="fr-FR" dirty="0" smtClean="0"/>
              <a:t> content changes</a:t>
            </a:r>
            <a:r>
              <a:rPr lang="fr-FR" dirty="0" smtClean="0">
                <a:sym typeface="Wingdings" panose="05000000000000000000" pitchFamily="2" charset="2"/>
              </a:rPr>
              <a:t> </a:t>
            </a:r>
            <a:r>
              <a:rPr lang="fr-FR" dirty="0" err="1" smtClean="0">
                <a:sym typeface="Wingdings" panose="05000000000000000000" pitchFamily="2" charset="2"/>
              </a:rPr>
              <a:t>Need</a:t>
            </a:r>
            <a:r>
              <a:rPr lang="fr-FR" dirty="0" smtClean="0">
                <a:sym typeface="Wingdings" panose="05000000000000000000" pitchFamily="2" charset="2"/>
              </a:rPr>
              <a:t> for protection</a:t>
            </a:r>
          </a:p>
          <a:p>
            <a:r>
              <a:rPr lang="fr-FR" dirty="0" err="1" smtClean="0">
                <a:sym typeface="Wingdings" panose="05000000000000000000" pitchFamily="2" charset="2"/>
              </a:rPr>
              <a:t>Which</a:t>
            </a:r>
            <a:r>
              <a:rPr lang="fr-FR" dirty="0" smtClean="0">
                <a:sym typeface="Wingdings" panose="05000000000000000000" pitchFamily="2" charset="2"/>
              </a:rPr>
              <a:t> </a:t>
            </a:r>
            <a:r>
              <a:rPr lang="fr-FR" dirty="0" err="1" smtClean="0">
                <a:sym typeface="Wingdings" panose="05000000000000000000" pitchFamily="2" charset="2"/>
              </a:rPr>
              <a:t>criteria</a:t>
            </a:r>
            <a:r>
              <a:rPr lang="fr-FR" dirty="0" smtClean="0">
                <a:sym typeface="Wingdings" panose="05000000000000000000" pitchFamily="2" charset="2"/>
              </a:rPr>
              <a:t> to </a:t>
            </a:r>
            <a:r>
              <a:rPr lang="fr-FR" dirty="0" err="1" smtClean="0">
                <a:sym typeface="Wingdings" panose="05000000000000000000" pitchFamily="2" charset="2"/>
              </a:rPr>
              <a:t>choose</a:t>
            </a:r>
            <a:r>
              <a:rPr lang="fr-FR" dirty="0" smtClean="0">
                <a:sym typeface="Wingdings" panose="05000000000000000000" pitchFamily="2" charset="2"/>
              </a:rPr>
              <a:t>? </a:t>
            </a:r>
            <a:r>
              <a:rPr lang="fr-FR" dirty="0" err="1" smtClean="0">
                <a:sym typeface="Wingdings" panose="05000000000000000000" pitchFamily="2" charset="2"/>
              </a:rPr>
              <a:t>Precariousness</a:t>
            </a:r>
            <a:r>
              <a:rPr lang="fr-FR" dirty="0" smtClean="0">
                <a:sym typeface="Wingdings" panose="05000000000000000000" pitchFamily="2" charset="2"/>
              </a:rPr>
              <a:t>? </a:t>
            </a:r>
            <a:r>
              <a:rPr lang="fr-FR" dirty="0" err="1" smtClean="0">
                <a:sym typeface="Wingdings" panose="05000000000000000000" pitchFamily="2" charset="2"/>
              </a:rPr>
              <a:t>Economic</a:t>
            </a:r>
            <a:r>
              <a:rPr lang="fr-FR" dirty="0" smtClean="0">
                <a:sym typeface="Wingdings" panose="05000000000000000000" pitchFamily="2" charset="2"/>
              </a:rPr>
              <a:t> </a:t>
            </a:r>
            <a:r>
              <a:rPr lang="fr-FR" dirty="0" err="1" smtClean="0">
                <a:sym typeface="Wingdings" panose="05000000000000000000" pitchFamily="2" charset="2"/>
              </a:rPr>
              <a:t>dependency</a:t>
            </a:r>
            <a:r>
              <a:rPr lang="fr-FR" dirty="0" smtClean="0">
                <a:sym typeface="Wingdings" panose="05000000000000000000" pitchFamily="2" charset="2"/>
              </a:rPr>
              <a:t>? </a:t>
            </a:r>
            <a:r>
              <a:rPr lang="fr-FR" dirty="0" err="1" smtClean="0">
                <a:sym typeface="Wingdings" panose="05000000000000000000" pitchFamily="2" charset="2"/>
              </a:rPr>
              <a:t>Integration</a:t>
            </a:r>
            <a:r>
              <a:rPr lang="fr-FR" dirty="0" smtClean="0">
                <a:sym typeface="Wingdings" panose="05000000000000000000" pitchFamily="2" charset="2"/>
              </a:rPr>
              <a:t> to the </a:t>
            </a:r>
            <a:r>
              <a:rPr lang="fr-FR" dirty="0" err="1" smtClean="0">
                <a:sym typeface="Wingdings" panose="05000000000000000000" pitchFamily="2" charset="2"/>
              </a:rPr>
              <a:t>organization</a:t>
            </a:r>
            <a:r>
              <a:rPr lang="fr-FR" dirty="0" smtClean="0">
                <a:sym typeface="Wingdings" panose="05000000000000000000" pitchFamily="2" charset="2"/>
              </a:rPr>
              <a:t> of the cocontractant? Proposition </a:t>
            </a:r>
            <a:r>
              <a:rPr lang="fr-FR" dirty="0" err="1" smtClean="0">
                <a:sym typeface="Wingdings" panose="05000000000000000000" pitchFamily="2" charset="2"/>
              </a:rPr>
              <a:t>from</a:t>
            </a:r>
            <a:r>
              <a:rPr lang="fr-FR" dirty="0" smtClean="0">
                <a:sym typeface="Wingdings" panose="05000000000000000000" pitchFamily="2" charset="2"/>
              </a:rPr>
              <a:t> one participant: protection in light of the </a:t>
            </a:r>
            <a:r>
              <a:rPr lang="fr-FR" dirty="0" err="1" smtClean="0">
                <a:sym typeface="Wingdings" panose="05000000000000000000" pitchFamily="2" charset="2"/>
              </a:rPr>
              <a:t>economic</a:t>
            </a:r>
            <a:r>
              <a:rPr lang="fr-FR" dirty="0" smtClean="0">
                <a:sym typeface="Wingdings" panose="05000000000000000000" pitchFamily="2" charset="2"/>
              </a:rPr>
              <a:t> </a:t>
            </a:r>
            <a:r>
              <a:rPr lang="fr-FR" dirty="0" err="1" smtClean="0">
                <a:sym typeface="Wingdings" panose="05000000000000000000" pitchFamily="2" charset="2"/>
              </a:rPr>
              <a:t>capacity</a:t>
            </a:r>
            <a:r>
              <a:rPr lang="fr-FR" dirty="0" smtClean="0">
                <a:sym typeface="Wingdings" panose="05000000000000000000" pitchFamily="2" charset="2"/>
              </a:rPr>
              <a:t> of the </a:t>
            </a:r>
            <a:r>
              <a:rPr lang="fr-FR" dirty="0" err="1" smtClean="0">
                <a:sym typeface="Wingdings" panose="05000000000000000000" pitchFamily="2" charset="2"/>
              </a:rPr>
              <a:t>company</a:t>
            </a:r>
            <a:r>
              <a:rPr lang="fr-FR" dirty="0" smtClean="0">
                <a:sym typeface="Wingdings" panose="05000000000000000000" pitchFamily="2" charset="2"/>
              </a:rPr>
              <a:t>?</a:t>
            </a:r>
            <a:endParaRPr lang="fr-FR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8029344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Question 3: Collective </a:t>
            </a:r>
            <a:r>
              <a:rPr lang="fr-FR" dirty="0" err="1" smtClean="0"/>
              <a:t>bargaining</a:t>
            </a:r>
            <a:r>
              <a:rPr lang="fr-FR" dirty="0" smtClean="0"/>
              <a:t> and Self-</a:t>
            </a:r>
            <a:r>
              <a:rPr lang="fr-FR" dirty="0" err="1" smtClean="0"/>
              <a:t>employed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 smtClean="0"/>
              <a:t>Context</a:t>
            </a:r>
            <a:r>
              <a:rPr lang="fr-FR" dirty="0" smtClean="0"/>
              <a:t>: the Albany case</a:t>
            </a:r>
            <a:r>
              <a:rPr lang="fr-FR" dirty="0" smtClean="0">
                <a:sym typeface="Wingdings" panose="05000000000000000000" pitchFamily="2" charset="2"/>
              </a:rPr>
              <a:t> Social goal </a:t>
            </a:r>
            <a:r>
              <a:rPr lang="fr-FR" dirty="0" err="1" smtClean="0">
                <a:sym typeface="Wingdings" panose="05000000000000000000" pitchFamily="2" charset="2"/>
              </a:rPr>
              <a:t>is</a:t>
            </a:r>
            <a:r>
              <a:rPr lang="fr-FR" dirty="0" smtClean="0">
                <a:sym typeface="Wingdings" panose="05000000000000000000" pitchFamily="2" charset="2"/>
              </a:rPr>
              <a:t> a </a:t>
            </a:r>
            <a:r>
              <a:rPr lang="fr-FR" dirty="0" err="1" smtClean="0">
                <a:sym typeface="Wingdings" panose="05000000000000000000" pitchFamily="2" charset="2"/>
              </a:rPr>
              <a:t>legitimate</a:t>
            </a:r>
            <a:r>
              <a:rPr lang="fr-FR" dirty="0" smtClean="0">
                <a:sym typeface="Wingdings" panose="05000000000000000000" pitchFamily="2" charset="2"/>
              </a:rPr>
              <a:t> </a:t>
            </a:r>
            <a:r>
              <a:rPr lang="fr-FR" dirty="0" err="1" smtClean="0">
                <a:sym typeface="Wingdings" panose="05000000000000000000" pitchFamily="2" charset="2"/>
              </a:rPr>
              <a:t>aim</a:t>
            </a:r>
            <a:r>
              <a:rPr lang="fr-FR" dirty="0" smtClean="0">
                <a:sym typeface="Wingdings" panose="05000000000000000000" pitchFamily="2" charset="2"/>
              </a:rPr>
              <a:t> </a:t>
            </a:r>
            <a:r>
              <a:rPr lang="fr-FR" dirty="0" err="1" smtClean="0">
                <a:sym typeface="Wingdings" panose="05000000000000000000" pitchFamily="2" charset="2"/>
              </a:rPr>
              <a:t>exempted</a:t>
            </a:r>
            <a:r>
              <a:rPr lang="fr-FR" dirty="0" smtClean="0">
                <a:sym typeface="Wingdings" panose="05000000000000000000" pitchFamily="2" charset="2"/>
              </a:rPr>
              <a:t> </a:t>
            </a:r>
            <a:r>
              <a:rPr lang="fr-FR" dirty="0" err="1" smtClean="0">
                <a:sym typeface="Wingdings" panose="05000000000000000000" pitchFamily="2" charset="2"/>
              </a:rPr>
              <a:t>from</a:t>
            </a:r>
            <a:r>
              <a:rPr lang="fr-FR" dirty="0" smtClean="0">
                <a:sym typeface="Wingdings" panose="05000000000000000000" pitchFamily="2" charset="2"/>
              </a:rPr>
              <a:t> </a:t>
            </a:r>
            <a:r>
              <a:rPr lang="fr-FR" dirty="0" err="1" smtClean="0">
                <a:sym typeface="Wingdings" panose="05000000000000000000" pitchFamily="2" charset="2"/>
              </a:rPr>
              <a:t>Competition</a:t>
            </a:r>
            <a:r>
              <a:rPr lang="fr-FR" dirty="0" smtClean="0">
                <a:sym typeface="Wingdings" panose="05000000000000000000" pitchFamily="2" charset="2"/>
              </a:rPr>
              <a:t> Law</a:t>
            </a:r>
          </a:p>
          <a:p>
            <a:r>
              <a:rPr lang="fr-FR" dirty="0" smtClean="0">
                <a:sym typeface="Wingdings" panose="05000000000000000000" pitchFamily="2" charset="2"/>
              </a:rPr>
              <a:t>FNV </a:t>
            </a:r>
            <a:r>
              <a:rPr lang="fr-FR" dirty="0" err="1" smtClean="0">
                <a:sym typeface="Wingdings" panose="05000000000000000000" pitchFamily="2" charset="2"/>
              </a:rPr>
              <a:t>Kunsten</a:t>
            </a:r>
            <a:r>
              <a:rPr lang="fr-FR" dirty="0" smtClean="0">
                <a:sym typeface="Wingdings" panose="05000000000000000000" pitchFamily="2" charset="2"/>
              </a:rPr>
              <a:t> case: </a:t>
            </a:r>
            <a:r>
              <a:rPr lang="fr-FR" dirty="0" err="1" smtClean="0">
                <a:sym typeface="Wingdings" panose="05000000000000000000" pitchFamily="2" charset="2"/>
              </a:rPr>
              <a:t>freelancers</a:t>
            </a:r>
            <a:r>
              <a:rPr lang="fr-FR" dirty="0" smtClean="0">
                <a:sym typeface="Wingdings" panose="05000000000000000000" pitchFamily="2" charset="2"/>
              </a:rPr>
              <a:t> not </a:t>
            </a:r>
            <a:r>
              <a:rPr lang="fr-FR" dirty="0" err="1" smtClean="0">
                <a:sym typeface="Wingdings" panose="05000000000000000000" pitchFamily="2" charset="2"/>
              </a:rPr>
              <a:t>exempted</a:t>
            </a:r>
            <a:endParaRPr lang="fr-FR" dirty="0" smtClean="0">
              <a:sym typeface="Wingdings" panose="05000000000000000000" pitchFamily="2" charset="2"/>
            </a:endParaRPr>
          </a:p>
          <a:p>
            <a:r>
              <a:rPr lang="fr-FR" dirty="0" err="1" smtClean="0">
                <a:sym typeface="Wingdings" panose="05000000000000000000" pitchFamily="2" charset="2"/>
              </a:rPr>
              <a:t>Two</a:t>
            </a:r>
            <a:r>
              <a:rPr lang="fr-FR" dirty="0" smtClean="0">
                <a:sym typeface="Wingdings" panose="05000000000000000000" pitchFamily="2" charset="2"/>
              </a:rPr>
              <a:t> </a:t>
            </a:r>
            <a:r>
              <a:rPr lang="fr-FR" dirty="0" err="1" smtClean="0">
                <a:sym typeface="Wingdings" panose="05000000000000000000" pitchFamily="2" charset="2"/>
              </a:rPr>
              <a:t>criticisms</a:t>
            </a:r>
            <a:endParaRPr lang="fr-FR" dirty="0" smtClean="0">
              <a:sym typeface="Wingdings" panose="05000000000000000000" pitchFamily="2" charset="2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fr-FR" dirty="0" err="1" smtClean="0">
                <a:sym typeface="Wingdings" panose="05000000000000000000" pitchFamily="2" charset="2"/>
              </a:rPr>
              <a:t>Competition</a:t>
            </a:r>
            <a:r>
              <a:rPr lang="fr-FR" dirty="0" smtClean="0">
                <a:sym typeface="Wingdings" panose="05000000000000000000" pitchFamily="2" charset="2"/>
              </a:rPr>
              <a:t> </a:t>
            </a:r>
            <a:r>
              <a:rPr lang="fr-FR" dirty="0" err="1" smtClean="0">
                <a:sym typeface="Wingdings" panose="05000000000000000000" pitchFamily="2" charset="2"/>
              </a:rPr>
              <a:t>law</a:t>
            </a:r>
            <a:r>
              <a:rPr lang="fr-FR" dirty="0" smtClean="0">
                <a:sym typeface="Wingdings" panose="05000000000000000000" pitchFamily="2" charset="2"/>
              </a:rPr>
              <a:t> point of </a:t>
            </a:r>
            <a:r>
              <a:rPr lang="fr-FR" dirty="0" err="1" smtClean="0">
                <a:sym typeface="Wingdings" panose="05000000000000000000" pitchFamily="2" charset="2"/>
              </a:rPr>
              <a:t>view</a:t>
            </a:r>
            <a:r>
              <a:rPr lang="fr-FR" dirty="0" smtClean="0">
                <a:sym typeface="Wingdings" panose="05000000000000000000" pitchFamily="2" charset="2"/>
              </a:rPr>
              <a:t>: </a:t>
            </a:r>
            <a:r>
              <a:rPr lang="fr-FR" dirty="0" err="1" smtClean="0">
                <a:sym typeface="Wingdings" panose="05000000000000000000" pitchFamily="2" charset="2"/>
              </a:rPr>
              <a:t>purpose</a:t>
            </a:r>
            <a:r>
              <a:rPr lang="fr-FR" dirty="0" smtClean="0">
                <a:sym typeface="Wingdings" panose="05000000000000000000" pitchFamily="2" charset="2"/>
              </a:rPr>
              <a:t> ( de </a:t>
            </a:r>
            <a:r>
              <a:rPr lang="fr-FR" dirty="0" err="1" smtClean="0">
                <a:sym typeface="Wingdings" panose="05000000000000000000" pitchFamily="2" charset="2"/>
              </a:rPr>
              <a:t>minimis</a:t>
            </a:r>
            <a:r>
              <a:rPr lang="fr-FR" dirty="0" smtClean="0">
                <a:sym typeface="Wingdings" panose="05000000000000000000" pitchFamily="2" charset="2"/>
              </a:rPr>
              <a:t>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dirty="0" smtClean="0">
                <a:sym typeface="Wingdings" panose="05000000000000000000" pitchFamily="2" charset="2"/>
              </a:rPr>
              <a:t>Social </a:t>
            </a:r>
            <a:r>
              <a:rPr lang="fr-FR" dirty="0" err="1" smtClean="0">
                <a:sym typeface="Wingdings" panose="05000000000000000000" pitchFamily="2" charset="2"/>
              </a:rPr>
              <a:t>law</a:t>
            </a:r>
            <a:r>
              <a:rPr lang="fr-FR" dirty="0" smtClean="0">
                <a:sym typeface="Wingdings" panose="05000000000000000000" pitchFamily="2" charset="2"/>
              </a:rPr>
              <a:t> point of </a:t>
            </a:r>
            <a:r>
              <a:rPr lang="fr-FR" dirty="0" err="1" smtClean="0">
                <a:sym typeface="Wingdings" panose="05000000000000000000" pitchFamily="2" charset="2"/>
              </a:rPr>
              <a:t>view</a:t>
            </a:r>
            <a:r>
              <a:rPr lang="fr-FR" dirty="0" smtClean="0">
                <a:sym typeface="Wingdings" panose="05000000000000000000" pitchFamily="2" charset="2"/>
              </a:rPr>
              <a:t>: </a:t>
            </a:r>
            <a:r>
              <a:rPr lang="fr-FR" dirty="0" err="1" smtClean="0">
                <a:sym typeface="Wingdings" panose="05000000000000000000" pitchFamily="2" charset="2"/>
              </a:rPr>
              <a:t>why</a:t>
            </a:r>
            <a:r>
              <a:rPr lang="fr-FR" dirty="0" smtClean="0">
                <a:sym typeface="Wingdings" panose="05000000000000000000" pitchFamily="2" charset="2"/>
              </a:rPr>
              <a:t> </a:t>
            </a:r>
            <a:r>
              <a:rPr lang="fr-FR" dirty="0" err="1" smtClean="0">
                <a:sym typeface="Wingdings" panose="05000000000000000000" pitchFamily="2" charset="2"/>
              </a:rPr>
              <a:t>different</a:t>
            </a:r>
            <a:r>
              <a:rPr lang="fr-FR" dirty="0" smtClean="0">
                <a:sym typeface="Wingdings" panose="05000000000000000000" pitchFamily="2" charset="2"/>
              </a:rPr>
              <a:t> </a:t>
            </a:r>
            <a:r>
              <a:rPr lang="fr-FR" dirty="0" err="1" smtClean="0">
                <a:sym typeface="Wingdings" panose="05000000000000000000" pitchFamily="2" charset="2"/>
              </a:rPr>
              <a:t>from</a:t>
            </a:r>
            <a:r>
              <a:rPr lang="fr-FR" dirty="0" smtClean="0">
                <a:sym typeface="Wingdings" panose="05000000000000000000" pitchFamily="2" charset="2"/>
              </a:rPr>
              <a:t> Albany? </a:t>
            </a:r>
          </a:p>
          <a:p>
            <a:pPr>
              <a:buFont typeface="Wingdings" panose="05000000000000000000" pitchFamily="2" charset="2"/>
              <a:buChar char="§"/>
            </a:pP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6535062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The four options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First option: A</a:t>
            </a:r>
            <a:r>
              <a:rPr lang="en-US" dirty="0" err="1" smtClean="0"/>
              <a:t>ll</a:t>
            </a:r>
            <a:r>
              <a:rPr lang="en-US" dirty="0" smtClean="0"/>
              <a:t> </a:t>
            </a:r>
            <a:r>
              <a:rPr lang="en-US" dirty="0"/>
              <a:t>solo self-employed providing their own </a:t>
            </a:r>
            <a:r>
              <a:rPr lang="en-US" dirty="0" err="1" smtClean="0"/>
              <a:t>labour</a:t>
            </a:r>
            <a:r>
              <a:rPr lang="en-US" dirty="0" smtClean="0"/>
              <a:t> through </a:t>
            </a:r>
            <a:r>
              <a:rPr lang="en-US" dirty="0"/>
              <a:t>digital </a:t>
            </a:r>
            <a:r>
              <a:rPr lang="en-US" dirty="0" err="1" smtClean="0"/>
              <a:t>labour</a:t>
            </a:r>
            <a:r>
              <a:rPr lang="en-US" dirty="0" smtClean="0"/>
              <a:t> platforms.</a:t>
            </a:r>
          </a:p>
          <a:p>
            <a:pPr marL="0" indent="0">
              <a:buNone/>
            </a:pPr>
            <a:r>
              <a:rPr lang="en-US" dirty="0" smtClean="0">
                <a:sym typeface="Wingdings" panose="05000000000000000000" pitchFamily="2" charset="2"/>
              </a:rPr>
              <a:t> </a:t>
            </a:r>
            <a:r>
              <a:rPr lang="fr-FR" dirty="0" err="1" smtClean="0">
                <a:sym typeface="Wingdings" panose="05000000000000000000" pitchFamily="2" charset="2"/>
              </a:rPr>
              <a:t>Too</a:t>
            </a:r>
            <a:r>
              <a:rPr lang="fr-FR" dirty="0" smtClean="0">
                <a:sym typeface="Wingdings" panose="05000000000000000000" pitchFamily="2" charset="2"/>
              </a:rPr>
              <a:t> </a:t>
            </a:r>
            <a:r>
              <a:rPr lang="fr-FR" dirty="0" err="1" smtClean="0">
                <a:sym typeface="Wingdings" panose="05000000000000000000" pitchFamily="2" charset="2"/>
              </a:rPr>
              <a:t>narrow</a:t>
            </a:r>
            <a:r>
              <a:rPr lang="fr-FR" dirty="0" smtClean="0">
                <a:sym typeface="Wingdings" panose="05000000000000000000" pitchFamily="2" charset="2"/>
              </a:rPr>
              <a:t>!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fr-FR" dirty="0" smtClean="0">
                <a:sym typeface="Wingdings" panose="05000000000000000000" pitchFamily="2" charset="2"/>
              </a:rPr>
              <a:t>Test group?  </a:t>
            </a:r>
            <a:r>
              <a:rPr lang="fr-FR" dirty="0" err="1" smtClean="0">
                <a:sym typeface="Wingdings" panose="05000000000000000000" pitchFamily="2" charset="2"/>
              </a:rPr>
              <a:t>Freelancers</a:t>
            </a:r>
            <a:r>
              <a:rPr lang="fr-FR" dirty="0" smtClean="0">
                <a:sym typeface="Wingdings" panose="05000000000000000000" pitchFamily="2" charset="2"/>
              </a:rPr>
              <a:t> are an issue </a:t>
            </a:r>
            <a:r>
              <a:rPr lang="fr-FR" dirty="0" err="1" smtClean="0">
                <a:sym typeface="Wingdings" panose="05000000000000000000" pitchFamily="2" charset="2"/>
              </a:rPr>
              <a:t>since</a:t>
            </a:r>
            <a:r>
              <a:rPr lang="fr-FR" dirty="0" smtClean="0">
                <a:sym typeface="Wingdings" panose="05000000000000000000" pitchFamily="2" charset="2"/>
              </a:rPr>
              <a:t> the 80’s! </a:t>
            </a:r>
            <a:endParaRPr lang="fr-FR" dirty="0">
              <a:sym typeface="Wingdings" panose="05000000000000000000" pitchFamily="2" charset="2"/>
            </a:endParaRPr>
          </a:p>
          <a:p>
            <a:pPr>
              <a:buFont typeface="Wingdings" panose="05000000000000000000" pitchFamily="2" charset="2"/>
              <a:buChar char="à"/>
            </a:pPr>
            <a:r>
              <a:rPr lang="fr-FR" dirty="0" err="1" smtClean="0">
                <a:sym typeface="Wingdings" panose="05000000000000000000" pitchFamily="2" charset="2"/>
              </a:rPr>
              <a:t>Segregation</a:t>
            </a:r>
            <a:r>
              <a:rPr lang="fr-FR" dirty="0" smtClean="0">
                <a:sym typeface="Wingdings" panose="05000000000000000000" pitchFamily="2" charset="2"/>
              </a:rPr>
              <a:t> </a:t>
            </a:r>
            <a:r>
              <a:rPr lang="fr-FR" dirty="0" err="1" smtClean="0">
                <a:sym typeface="Wingdings" panose="05000000000000000000" pitchFamily="2" charset="2"/>
              </a:rPr>
              <a:t>among</a:t>
            </a:r>
            <a:r>
              <a:rPr lang="fr-FR" dirty="0" smtClean="0">
                <a:sym typeface="Wingdings" panose="05000000000000000000" pitchFamily="2" charset="2"/>
              </a:rPr>
              <a:t> </a:t>
            </a:r>
            <a:r>
              <a:rPr lang="fr-FR" dirty="0" err="1" smtClean="0">
                <a:sym typeface="Wingdings" panose="05000000000000000000" pitchFamily="2" charset="2"/>
              </a:rPr>
              <a:t>workers</a:t>
            </a:r>
            <a:r>
              <a:rPr lang="fr-FR" dirty="0" smtClean="0">
                <a:sym typeface="Wingdings" panose="05000000000000000000" pitchFamily="2" charset="2"/>
              </a:rPr>
              <a:t> of the </a:t>
            </a:r>
            <a:r>
              <a:rPr lang="fr-FR" dirty="0" err="1" smtClean="0">
                <a:sym typeface="Wingdings" panose="05000000000000000000" pitchFamily="2" charset="2"/>
              </a:rPr>
              <a:t>same</a:t>
            </a:r>
            <a:r>
              <a:rPr lang="fr-FR" dirty="0" smtClean="0">
                <a:sym typeface="Wingdings" panose="05000000000000000000" pitchFamily="2" charset="2"/>
              </a:rPr>
              <a:t> </a:t>
            </a:r>
            <a:r>
              <a:rPr lang="fr-FR" dirty="0" err="1" smtClean="0">
                <a:sym typeface="Wingdings" panose="05000000000000000000" pitchFamily="2" charset="2"/>
              </a:rPr>
              <a:t>category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6299375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The four options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Option 4: All solo self-employed providing their own </a:t>
            </a:r>
            <a:r>
              <a:rPr lang="en-US" dirty="0" err="1" smtClean="0"/>
              <a:t>labour</a:t>
            </a:r>
            <a:r>
              <a:rPr lang="en-US" dirty="0" smtClean="0"/>
              <a:t> through digital </a:t>
            </a:r>
            <a:r>
              <a:rPr lang="en-US" dirty="0" err="1" smtClean="0"/>
              <a:t>labour</a:t>
            </a:r>
            <a:r>
              <a:rPr lang="en-US" dirty="0" smtClean="0"/>
              <a:t> platforms </a:t>
            </a:r>
            <a:r>
              <a:rPr lang="en-US" dirty="0"/>
              <a:t>or to professional customers of any size</a:t>
            </a:r>
            <a:r>
              <a:rPr lang="en-US" dirty="0" smtClean="0"/>
              <a:t>.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en-US" dirty="0" smtClean="0">
                <a:sym typeface="Wingdings" panose="05000000000000000000" pitchFamily="2" charset="2"/>
              </a:rPr>
              <a:t>Including liberal professions 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en-US" dirty="0" smtClean="0">
                <a:sym typeface="Wingdings" panose="05000000000000000000" pitchFamily="2" charset="2"/>
              </a:rPr>
              <a:t>Should we give them a right to strike? </a:t>
            </a:r>
            <a:r>
              <a:rPr lang="en-US" dirty="0">
                <a:sym typeface="Wingdings" panose="05000000000000000000" pitchFamily="2" charset="2"/>
              </a:rPr>
              <a:t>Recognized somehow in some countries (ex </a:t>
            </a:r>
            <a:r>
              <a:rPr lang="en-US">
                <a:sym typeface="Wingdings" panose="05000000000000000000" pitchFamily="2" charset="2"/>
              </a:rPr>
              <a:t>Italy</a:t>
            </a:r>
            <a:r>
              <a:rPr lang="en-US" smtClean="0">
                <a:sym typeface="Wingdings" panose="05000000000000000000" pitchFamily="2" charset="2"/>
              </a:rPr>
              <a:t>)</a:t>
            </a:r>
            <a:endParaRPr lang="en-US" dirty="0" smtClean="0">
              <a:sym typeface="Wingdings" panose="05000000000000000000" pitchFamily="2" charset="2"/>
            </a:endParaRPr>
          </a:p>
          <a:p>
            <a:pPr>
              <a:buFont typeface="Wingdings" panose="05000000000000000000" pitchFamily="2" charset="2"/>
              <a:buChar char="à"/>
            </a:pPr>
            <a:r>
              <a:rPr lang="en-US" dirty="0" smtClean="0">
                <a:sym typeface="Wingdings" panose="05000000000000000000" pitchFamily="2" charset="2"/>
              </a:rPr>
              <a:t>Any size? competition law purpose? Limit when impact on local markets?</a:t>
            </a:r>
          </a:p>
          <a:p>
            <a:pPr marL="0" indent="0">
              <a:buNone/>
            </a:pPr>
            <a:r>
              <a:rPr lang="en-US" dirty="0" smtClean="0">
                <a:sym typeface="Wingdings" panose="05000000000000000000" pitchFamily="2" charset="2"/>
              </a:rPr>
              <a:t>No, there is no big difference.</a:t>
            </a:r>
          </a:p>
          <a:p>
            <a:pPr marL="0" indent="0">
              <a:buNone/>
            </a:pPr>
            <a:r>
              <a:rPr lang="en-US" dirty="0" smtClean="0">
                <a:sym typeface="Wingdings" panose="05000000000000000000" pitchFamily="2" charset="2"/>
              </a:rPr>
              <a:t>  Level of earnings of the employees? Risk to segregate and leave those who need it the most.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42080802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Protection at the international </a:t>
            </a:r>
            <a:r>
              <a:rPr lang="fr-FR" dirty="0" err="1" smtClean="0"/>
              <a:t>level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ILO C87 and C98</a:t>
            </a:r>
          </a:p>
          <a:p>
            <a:r>
              <a:rPr lang="en-US" dirty="0"/>
              <a:t>CFA decisions: Although right to strike is not explicitly mentioned in C87, it is covered by C87 (Art.3 and 10</a:t>
            </a:r>
            <a:r>
              <a:rPr lang="en-US" dirty="0" smtClean="0"/>
              <a:t>)</a:t>
            </a:r>
          </a:p>
          <a:p>
            <a:endParaRPr lang="en-US" dirty="0"/>
          </a:p>
          <a:p>
            <a:r>
              <a:rPr lang="en-US" dirty="0" smtClean="0"/>
              <a:t>BROAD SCOPE OF APPLICATION</a:t>
            </a:r>
            <a:r>
              <a:rPr lang="en-US" dirty="0" smtClean="0">
                <a:sym typeface="Wingdings" panose="05000000000000000000" pitchFamily="2" charset="2"/>
              </a:rPr>
              <a:t> not limited to employees</a:t>
            </a:r>
            <a:endParaRPr lang="en-US" dirty="0"/>
          </a:p>
          <a:p>
            <a:pPr marL="0" indent="0">
              <a:buNone/>
            </a:pP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611015921"/>
      </p:ext>
    </p:extLst>
  </p:cSld>
  <p:clrMapOvr>
    <a:masterClrMapping/>
  </p:clrMapOvr>
</p:sld>
</file>

<file path=ppt/theme/theme1.xml><?xml version="1.0" encoding="utf-8"?>
<a:theme xmlns:a="http://schemas.openxmlformats.org/drawingml/2006/main" name="Brin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197</TotalTime>
  <Words>509</Words>
  <Application>Microsoft Office PowerPoint</Application>
  <PresentationFormat>Grand écran</PresentationFormat>
  <Paragraphs>56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5" baseType="lpstr">
      <vt:lpstr>Arial</vt:lpstr>
      <vt:lpstr>Century Gothic</vt:lpstr>
      <vt:lpstr>Wingdings</vt:lpstr>
      <vt:lpstr>Wingdings 3</vt:lpstr>
      <vt:lpstr>Brin</vt:lpstr>
      <vt:lpstr>ISLSSL 7th Seminar on International and Comparative Labour Law</vt:lpstr>
      <vt:lpstr>Question 1. To go beyond “subordination”, which approach do you think is most appropriate?</vt:lpstr>
      <vt:lpstr>Question 1.</vt:lpstr>
      <vt:lpstr>Question 1</vt:lpstr>
      <vt:lpstr>Question 2: Future of labour law</vt:lpstr>
      <vt:lpstr>Question 3: Collective bargaining and Self-employed</vt:lpstr>
      <vt:lpstr>The four options</vt:lpstr>
      <vt:lpstr>The four options</vt:lpstr>
      <vt:lpstr>Protection at the international level</vt:lpstr>
      <vt:lpstr>Thank you for your attention!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ISLSSL 7th Seminar on International and Comparative Labour Law</dc:title>
  <dc:creator>Février Vincent</dc:creator>
  <cp:lastModifiedBy>Février Vincent</cp:lastModifiedBy>
  <cp:revision>11</cp:revision>
  <dcterms:created xsi:type="dcterms:W3CDTF">2021-06-21T14:04:37Z</dcterms:created>
  <dcterms:modified xsi:type="dcterms:W3CDTF">2021-06-22T15:06:25Z</dcterms:modified>
</cp:coreProperties>
</file>