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438" r:id="rId3"/>
    <p:sldId id="443" r:id="rId4"/>
    <p:sldId id="44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00"/>
    <a:srgbClr val="008000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120" autoAdjust="0"/>
  </p:normalViewPr>
  <p:slideViewPr>
    <p:cSldViewPr snapToGrid="0">
      <p:cViewPr>
        <p:scale>
          <a:sx n="100" d="100"/>
          <a:sy n="100" d="100"/>
        </p:scale>
        <p:origin x="24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19670-085B-4F44-B22D-43886DB95A48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4D3CC-B987-4C3C-B704-32F9A18C61F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387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57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>
              <a:latin typeface="Times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157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>
              <a:latin typeface="Times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687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E87DD-B8E7-E548-9994-E58EF7CBE7C5}" type="slidenum">
              <a:rPr lang="fr-FR"/>
              <a:pPr/>
              <a:t>4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28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54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41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6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835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945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557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85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50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89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68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3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0DB4-0F7C-420D-9299-26F44DA0FF85}" type="datetimeFigureOut">
              <a:rPr lang="fr-BE" smtClean="0"/>
              <a:t>19-05-21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BD79-C253-48F6-AD25-C1E3C48CD1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80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1546929"/>
            <a:ext cx="1388836" cy="10144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r="19101" b="20925"/>
          <a:stretch/>
        </p:blipFill>
        <p:spPr>
          <a:xfrm>
            <a:off x="1825393" y="1420394"/>
            <a:ext cx="7104161" cy="5308523"/>
          </a:xfrm>
          <a:prstGeom prst="rect">
            <a:avLst/>
          </a:prstGeom>
        </p:spPr>
      </p:pic>
      <p:sp>
        <p:nvSpPr>
          <p:cNvPr id="12" name="Triangle rectangle 11"/>
          <p:cNvSpPr/>
          <p:nvPr/>
        </p:nvSpPr>
        <p:spPr bwMode="auto">
          <a:xfrm rot="5400000">
            <a:off x="2736060" y="460298"/>
            <a:ext cx="5360989" cy="71823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grpSp>
        <p:nvGrpSpPr>
          <p:cNvPr id="5" name="Groupe 4"/>
          <p:cNvGrpSpPr/>
          <p:nvPr/>
        </p:nvGrpSpPr>
        <p:grpSpPr>
          <a:xfrm>
            <a:off x="1271827" y="1403517"/>
            <a:ext cx="7159625" cy="5298277"/>
            <a:chOff x="1354137" y="1464475"/>
            <a:chExt cx="7159625" cy="5298277"/>
          </a:xfrm>
        </p:grpSpPr>
        <p:sp>
          <p:nvSpPr>
            <p:cNvPr id="16" name="Triangle rectangle 15"/>
            <p:cNvSpPr/>
            <p:nvPr/>
          </p:nvSpPr>
          <p:spPr bwMode="auto">
            <a:xfrm rot="5400000">
              <a:off x="2284811" y="533801"/>
              <a:ext cx="5298277" cy="7159625"/>
            </a:xfrm>
            <a:prstGeom prst="rtTriangle">
              <a:avLst/>
            </a:prstGeom>
            <a:solidFill>
              <a:schemeClr val="bg1"/>
            </a:solidFill>
            <a:ln w="317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dirty="0"/>
            </a:p>
          </p:txBody>
        </p:sp>
        <p:grpSp>
          <p:nvGrpSpPr>
            <p:cNvPr id="2057" name="Groupe 19"/>
            <p:cNvGrpSpPr>
              <a:grpSpLocks/>
            </p:cNvGrpSpPr>
            <p:nvPr/>
          </p:nvGrpSpPr>
          <p:grpSpPr bwMode="auto">
            <a:xfrm>
              <a:off x="1547664" y="1607887"/>
              <a:ext cx="5820370" cy="3748845"/>
              <a:chOff x="1521837" y="1581473"/>
              <a:chExt cx="5819446" cy="3749094"/>
            </a:xfrm>
          </p:grpSpPr>
          <p:sp>
            <p:nvSpPr>
              <p:cNvPr id="2058" name="Rectangle 5"/>
              <p:cNvSpPr>
                <a:spLocks noChangeArrowheads="1"/>
              </p:cNvSpPr>
              <p:nvPr/>
            </p:nvSpPr>
            <p:spPr bwMode="auto">
              <a:xfrm>
                <a:off x="1521837" y="1581473"/>
                <a:ext cx="5819446" cy="1385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Experimental assessment of light decrease on the biology of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Posidonia </a:t>
                </a:r>
                <a:r>
                  <a:rPr lang="en-US" sz="2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oceanica</a:t>
                </a:r>
                <a:endParaRPr lang="fr-BE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9" name="Text Box 7"/>
              <p:cNvSpPr txBox="1">
                <a:spLocks noChangeArrowheads="1"/>
              </p:cNvSpPr>
              <p:nvPr/>
            </p:nvSpPr>
            <p:spPr bwMode="auto">
              <a:xfrm>
                <a:off x="1521837" y="3268328"/>
                <a:ext cx="3507871" cy="206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BE" altLang="fr-FR" sz="1600" dirty="0"/>
                  <a:t>Richir J., </a:t>
                </a:r>
                <a:r>
                  <a:rPr lang="fr-BE" altLang="fr-FR" sz="1600" dirty="0" err="1"/>
                  <a:t>Luyckx</a:t>
                </a:r>
                <a:r>
                  <a:rPr lang="fr-BE" altLang="fr-FR" sz="1600" dirty="0"/>
                  <a:t> A., Champenois W., Chou L., </a:t>
                </a:r>
                <a:r>
                  <a:rPr lang="fr-BE" altLang="fr-FR" sz="1600" dirty="0" err="1"/>
                  <a:t>Corato</a:t>
                </a:r>
                <a:r>
                  <a:rPr lang="fr-BE" altLang="fr-FR" sz="1600" dirty="0"/>
                  <a:t> A., </a:t>
                </a:r>
                <a:r>
                  <a:rPr lang="fr-BE" altLang="fr-FR" sz="1600" dirty="0" err="1"/>
                  <a:t>Descy</a:t>
                </a:r>
                <a:r>
                  <a:rPr lang="fr-BE" altLang="fr-FR" sz="1600" dirty="0"/>
                  <a:t> J.-P., Gobert S., Leduc M., </a:t>
                </a:r>
                <a:r>
                  <a:rPr lang="fr-BE" altLang="fr-FR" sz="1600" dirty="0" err="1"/>
                  <a:t>Lutts</a:t>
                </a:r>
                <a:r>
                  <a:rPr lang="fr-BE" altLang="fr-FR" sz="1600" dirty="0"/>
                  <a:t> S., </a:t>
                </a:r>
                <a:r>
                  <a:rPr lang="fr-BE" altLang="fr-FR" sz="1600" dirty="0" err="1"/>
                  <a:t>Pfündel</a:t>
                </a:r>
                <a:r>
                  <a:rPr lang="fr-BE" altLang="fr-FR" sz="1600" dirty="0"/>
                  <a:t> E., </a:t>
                </a:r>
                <a:r>
                  <a:rPr lang="fr-BE" altLang="fr-FR" sz="1600" dirty="0" err="1"/>
                  <a:t>Walz</a:t>
                </a:r>
                <a:r>
                  <a:rPr lang="fr-BE" altLang="fr-FR" sz="1600" dirty="0"/>
                  <a:t> S.,</a:t>
                </a:r>
              </a:p>
              <a:p>
                <a:pPr eaLnBrk="1" hangingPunct="1"/>
                <a:r>
                  <a:rPr lang="fr-BE" altLang="fr-FR" sz="1600" dirty="0"/>
                  <a:t>Borges A.V.</a:t>
                </a:r>
              </a:p>
              <a:p>
                <a:pPr eaLnBrk="1" hangingPunct="1"/>
                <a:endParaRPr lang="fr-BE" altLang="fr-FR" sz="1600" dirty="0"/>
              </a:p>
              <a:p>
                <a:pPr eaLnBrk="1" hangingPunct="1"/>
                <a:r>
                  <a:rPr lang="fr-BE" altLang="fr-FR" sz="1600" dirty="0"/>
                  <a:t>18-05-2021,</a:t>
                </a:r>
              </a:p>
              <a:p>
                <a:pPr eaLnBrk="1" hangingPunct="1"/>
                <a:r>
                  <a:rPr lang="fr-BE" altLang="fr-FR" sz="1600" dirty="0"/>
                  <a:t>Liège</a:t>
                </a:r>
              </a:p>
            </p:txBody>
          </p:sp>
        </p:grp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" y="609932"/>
            <a:ext cx="2684882" cy="568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" descr="bgeosy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5994" y="597448"/>
            <a:ext cx="1945640" cy="67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16" b="-23532"/>
          <a:stretch/>
        </p:blipFill>
        <p:spPr>
          <a:xfrm>
            <a:off x="2925699" y="141624"/>
            <a:ext cx="1862829" cy="6709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01" y="121135"/>
            <a:ext cx="1574899" cy="812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8C836E-31D2-4DDE-B3AB-2FE24A5890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" y="3355570"/>
            <a:ext cx="1127050" cy="1128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EB3BC-6E8D-46C9-A25C-94C69BD226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" y="4591135"/>
            <a:ext cx="1127050" cy="11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43"/>
          <p:cNvSpPr txBox="1">
            <a:spLocks noChangeArrowheads="1"/>
          </p:cNvSpPr>
          <p:nvPr/>
        </p:nvSpPr>
        <p:spPr bwMode="auto">
          <a:xfrm>
            <a:off x="466839" y="207032"/>
            <a:ext cx="27632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2200" dirty="0" err="1">
                <a:latin typeface="Arial" charset="0"/>
                <a:cs typeface="Arial" charset="0"/>
              </a:rPr>
              <a:t>Seagrasses</a:t>
            </a:r>
            <a:r>
              <a:rPr lang="fr-BE" sz="2200" dirty="0">
                <a:latin typeface="Arial" charset="0"/>
                <a:cs typeface="Arial" charset="0"/>
              </a:rPr>
              <a:t> &amp; light</a:t>
            </a:r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9A50D8C8-919B-4F5B-8F91-CC402F575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889588"/>
            <a:ext cx="2763290" cy="1842193"/>
          </a:xfrm>
          <a:prstGeom prst="rect">
            <a:avLst/>
          </a:prstGeom>
          <a:ln w="28575">
            <a:noFill/>
          </a:ln>
        </p:spPr>
      </p:pic>
      <p:pic>
        <p:nvPicPr>
          <p:cNvPr id="13" name="Image 1">
            <a:extLst>
              <a:ext uri="{FF2B5EF4-FFF2-40B4-BE49-F238E27FC236}">
                <a16:creationId xmlns:a16="http://schemas.microsoft.com/office/drawing/2014/main" id="{FAC7C97D-3250-44DD-A712-5EEC55AF64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198"/>
          <a:stretch/>
        </p:blipFill>
        <p:spPr>
          <a:xfrm>
            <a:off x="2655664" y="2994549"/>
            <a:ext cx="4876320" cy="634813"/>
          </a:xfrm>
          <a:prstGeom prst="rect">
            <a:avLst/>
          </a:prstGeom>
        </p:spPr>
      </p:pic>
      <p:cxnSp>
        <p:nvCxnSpPr>
          <p:cNvPr id="16" name="Connecteur droit 11">
            <a:extLst>
              <a:ext uri="{FF2B5EF4-FFF2-40B4-BE49-F238E27FC236}">
                <a16:creationId xmlns:a16="http://schemas.microsoft.com/office/drawing/2014/main" id="{38F7D84A-A923-4B10-AB45-CE8A856C4230}"/>
              </a:ext>
            </a:extLst>
          </p:cNvPr>
          <p:cNvCxnSpPr/>
          <p:nvPr/>
        </p:nvCxnSpPr>
        <p:spPr>
          <a:xfrm flipV="1">
            <a:off x="5312240" y="3257766"/>
            <a:ext cx="851577" cy="31740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2">
            <a:extLst>
              <a:ext uri="{FF2B5EF4-FFF2-40B4-BE49-F238E27FC236}">
                <a16:creationId xmlns:a16="http://schemas.microsoft.com/office/drawing/2014/main" id="{6D6DB741-F7E2-4B34-8253-D20079A6C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" y="2397723"/>
            <a:ext cx="2474045" cy="1649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C36130-22A8-4E9D-A8EE-74C98128FC14}"/>
              </a:ext>
            </a:extLst>
          </p:cNvPr>
          <p:cNvSpPr txBox="1"/>
          <p:nvPr/>
        </p:nvSpPr>
        <p:spPr>
          <a:xfrm>
            <a:off x="5191125" y="2922097"/>
            <a:ext cx="2095500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dirty="0"/>
              <a:t>light reduction</a:t>
            </a:r>
            <a:endParaRPr lang="en-BE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3C9ACD4-243D-4D36-89ED-0C7BF2695D8D}"/>
              </a:ext>
            </a:extLst>
          </p:cNvPr>
          <p:cNvSpPr txBox="1"/>
          <p:nvPr/>
        </p:nvSpPr>
        <p:spPr>
          <a:xfrm>
            <a:off x="2629263" y="3142991"/>
            <a:ext cx="2922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?    ?       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406B7C-E468-4212-B084-BB905B413D51}"/>
              </a:ext>
            </a:extLst>
          </p:cNvPr>
          <p:cNvSpPr txBox="1"/>
          <p:nvPr/>
        </p:nvSpPr>
        <p:spPr>
          <a:xfrm>
            <a:off x="2617564" y="3635380"/>
            <a:ext cx="3282221" cy="492443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0000FF"/>
                </a:highlight>
              </a:rPr>
              <a:t>Ctr</a:t>
            </a:r>
            <a:r>
              <a:rPr lang="en-US" sz="1600" dirty="0"/>
              <a:t>   </a:t>
            </a:r>
            <a:r>
              <a:rPr lang="en-US" sz="1600" dirty="0">
                <a:highlight>
                  <a:srgbClr val="66FF33"/>
                </a:highlight>
              </a:rPr>
              <a:t>15%</a:t>
            </a:r>
            <a:r>
              <a:rPr lang="en-US" sz="1600" dirty="0"/>
              <a:t>       </a:t>
            </a:r>
            <a:r>
              <a:rPr lang="en-US" sz="1600" dirty="0">
                <a:highlight>
                  <a:srgbClr val="FFFF00"/>
                </a:highlight>
              </a:rPr>
              <a:t>30%</a:t>
            </a:r>
            <a:r>
              <a:rPr lang="en-US" sz="1600" dirty="0"/>
              <a:t>              </a:t>
            </a:r>
            <a:r>
              <a:rPr lang="en-US" sz="1600" dirty="0">
                <a:highlight>
                  <a:srgbClr val="FF9900"/>
                </a:highlight>
              </a:rPr>
              <a:t>60%</a:t>
            </a:r>
            <a:r>
              <a:rPr lang="en-US" sz="1600" dirty="0"/>
              <a:t>  </a:t>
            </a:r>
          </a:p>
          <a:p>
            <a:r>
              <a:rPr lang="en-US" sz="1600" dirty="0"/>
              <a:t>       April → August (5 months)</a:t>
            </a:r>
            <a:endParaRPr lang="en-BE" sz="1600" dirty="0"/>
          </a:p>
        </p:txBody>
      </p:sp>
      <p:pic>
        <p:nvPicPr>
          <p:cNvPr id="20" name="Image 1">
            <a:extLst>
              <a:ext uri="{FF2B5EF4-FFF2-40B4-BE49-F238E27FC236}">
                <a16:creationId xmlns:a16="http://schemas.microsoft.com/office/drawing/2014/main" id="{84F2EF23-3036-44C0-868A-E19AAD897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95" y="3937992"/>
            <a:ext cx="2770909" cy="2078182"/>
          </a:xfrm>
          <a:prstGeom prst="rect">
            <a:avLst/>
          </a:prstGeom>
        </p:spPr>
      </p:pic>
      <p:pic>
        <p:nvPicPr>
          <p:cNvPr id="21" name="Image 1">
            <a:extLst>
              <a:ext uri="{FF2B5EF4-FFF2-40B4-BE49-F238E27FC236}">
                <a16:creationId xmlns:a16="http://schemas.microsoft.com/office/drawing/2014/main" id="{86C43D56-3C62-431B-8DE5-14F63EF591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46" y="5195065"/>
            <a:ext cx="2494405" cy="1662936"/>
          </a:xfrm>
          <a:prstGeom prst="rect">
            <a:avLst/>
          </a:prstGeom>
        </p:spPr>
      </p:pic>
      <p:pic>
        <p:nvPicPr>
          <p:cNvPr id="23" name="Image 2">
            <a:extLst>
              <a:ext uri="{FF2B5EF4-FFF2-40B4-BE49-F238E27FC236}">
                <a16:creationId xmlns:a16="http://schemas.microsoft.com/office/drawing/2014/main" id="{2168A3DB-164F-4EF0-9052-7BD21EA4D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" y="4764231"/>
            <a:ext cx="2704236" cy="180282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48B7C20-9C16-4304-A166-83B52F5F925F}"/>
              </a:ext>
            </a:extLst>
          </p:cNvPr>
          <p:cNvGrpSpPr/>
          <p:nvPr/>
        </p:nvGrpSpPr>
        <p:grpSpPr>
          <a:xfrm>
            <a:off x="4558706" y="176213"/>
            <a:ext cx="4389776" cy="2687656"/>
            <a:chOff x="4558706" y="176213"/>
            <a:chExt cx="4389776" cy="268765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767BE9-79A9-4F6D-921E-3EED25F38FA9}"/>
                </a:ext>
              </a:extLst>
            </p:cNvPr>
            <p:cNvSpPr txBox="1"/>
            <p:nvPr/>
          </p:nvSpPr>
          <p:spPr>
            <a:xfrm>
              <a:off x="5429929" y="2548360"/>
              <a:ext cx="595180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May 1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1470E2-5E50-4A7F-BB47-470FA13260C2}"/>
                </a:ext>
              </a:extLst>
            </p:cNvPr>
            <p:cNvSpPr txBox="1"/>
            <p:nvPr/>
          </p:nvSpPr>
          <p:spPr>
            <a:xfrm>
              <a:off x="6195466" y="2549186"/>
              <a:ext cx="537678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Jun 1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C78965-A111-4CD7-81D9-0F4CED6465F0}"/>
                </a:ext>
              </a:extLst>
            </p:cNvPr>
            <p:cNvSpPr txBox="1"/>
            <p:nvPr/>
          </p:nvSpPr>
          <p:spPr>
            <a:xfrm>
              <a:off x="6938239" y="2548796"/>
              <a:ext cx="489065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Jul 1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A20775-FD8C-4DD5-B599-D852556A1088}"/>
                </a:ext>
              </a:extLst>
            </p:cNvPr>
            <p:cNvSpPr txBox="1"/>
            <p:nvPr/>
          </p:nvSpPr>
          <p:spPr>
            <a:xfrm>
              <a:off x="7642731" y="2546031"/>
              <a:ext cx="56966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Aug 1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79A17D-31C8-49DB-B964-8FA9E94A1DD2}"/>
                </a:ext>
              </a:extLst>
            </p:cNvPr>
            <p:cNvSpPr txBox="1"/>
            <p:nvPr/>
          </p:nvSpPr>
          <p:spPr>
            <a:xfrm>
              <a:off x="8381779" y="2546011"/>
              <a:ext cx="56670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Sep 1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90E356E-BFFF-47A7-BD83-3080ACEFA68F}"/>
                </a:ext>
              </a:extLst>
            </p:cNvPr>
            <p:cNvGrpSpPr/>
            <p:nvPr/>
          </p:nvGrpSpPr>
          <p:grpSpPr>
            <a:xfrm>
              <a:off x="4558706" y="176213"/>
              <a:ext cx="4270969" cy="2390777"/>
              <a:chOff x="4558706" y="176213"/>
              <a:chExt cx="4270969" cy="239077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1B1847-8680-486B-93F9-DD3F686F91F9}"/>
                  </a:ext>
                </a:extLst>
              </p:cNvPr>
              <p:cNvSpPr txBox="1"/>
              <p:nvPr/>
            </p:nvSpPr>
            <p:spPr>
              <a:xfrm>
                <a:off x="4741858" y="207004"/>
                <a:ext cx="33394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Ins="0" rtlCol="0">
                <a:spAutoFit/>
              </a:bodyPr>
              <a:lstStyle/>
              <a:p>
                <a:pPr algn="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500</a:t>
                </a:r>
                <a:endParaRPr lang="en-B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FF1174-B856-45DA-80BD-BD6BB50B266A}"/>
                  </a:ext>
                </a:extLst>
              </p:cNvPr>
              <p:cNvSpPr txBox="1"/>
              <p:nvPr/>
            </p:nvSpPr>
            <p:spPr>
              <a:xfrm>
                <a:off x="4740177" y="623488"/>
                <a:ext cx="33394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Ins="0" rtlCol="0">
                <a:spAutoFit/>
              </a:bodyPr>
              <a:lstStyle/>
              <a:p>
                <a:pPr algn="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400</a:t>
                </a:r>
                <a:endParaRPr lang="en-B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AE7152-D298-4BA3-953F-B5BAC011A1DC}"/>
                  </a:ext>
                </a:extLst>
              </p:cNvPr>
              <p:cNvSpPr txBox="1"/>
              <p:nvPr/>
            </p:nvSpPr>
            <p:spPr>
              <a:xfrm>
                <a:off x="4740177" y="1048689"/>
                <a:ext cx="33711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Ins="0" rtlCol="0">
                <a:spAutoFit/>
              </a:bodyPr>
              <a:lstStyle/>
              <a:p>
                <a:pPr algn="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B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39F526-DE36-4414-8326-B582A43D177D}"/>
                  </a:ext>
                </a:extLst>
              </p:cNvPr>
              <p:cNvSpPr txBox="1"/>
              <p:nvPr/>
            </p:nvSpPr>
            <p:spPr>
              <a:xfrm>
                <a:off x="4740364" y="1474009"/>
                <a:ext cx="33711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Ins="0" rtlCol="0">
                <a:spAutoFit/>
              </a:bodyPr>
              <a:lstStyle/>
              <a:p>
                <a:pPr algn="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B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891DBA-87B0-46C2-AD4D-8D32DB6F20CC}"/>
                  </a:ext>
                </a:extLst>
              </p:cNvPr>
              <p:cNvSpPr txBox="1"/>
              <p:nvPr/>
            </p:nvSpPr>
            <p:spPr>
              <a:xfrm>
                <a:off x="4740364" y="1898351"/>
                <a:ext cx="33711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Ins="0" rtlCol="0">
                <a:spAutoFit/>
              </a:bodyPr>
              <a:lstStyle/>
              <a:p>
                <a:pPr algn="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B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6D1E4F-5AA3-4E61-A973-813989DE80E7}"/>
                  </a:ext>
                </a:extLst>
              </p:cNvPr>
              <p:cNvSpPr txBox="1"/>
              <p:nvPr/>
            </p:nvSpPr>
            <p:spPr>
              <a:xfrm>
                <a:off x="4740364" y="2320769"/>
                <a:ext cx="33711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Ins="0" rtlCol="0">
                <a:spAutoFit/>
              </a:bodyPr>
              <a:lstStyle/>
              <a:p>
                <a:pPr algn="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B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8A5F907-2C3E-4C75-A444-77A13024EC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1" r="3791" b="7834"/>
              <a:stretch/>
            </p:blipFill>
            <p:spPr>
              <a:xfrm>
                <a:off x="5105401" y="176213"/>
                <a:ext cx="3724274" cy="2336144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E0D0D8-FC80-44C6-A7BF-2B01ADEBF23D}"/>
                  </a:ext>
                </a:extLst>
              </p:cNvPr>
              <p:cNvSpPr txBox="1"/>
              <p:nvPr/>
            </p:nvSpPr>
            <p:spPr>
              <a:xfrm rot="16200000">
                <a:off x="3947557" y="1177886"/>
                <a:ext cx="14839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PAR (µmol s</a:t>
                </a:r>
                <a:r>
                  <a:rPr lang="en-US" sz="1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r>
                  <a:rPr lang="en-US" sz="1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BE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443186-D578-4E67-8D5B-C962B336EC5A}"/>
                  </a:ext>
                </a:extLst>
              </p:cNvPr>
              <p:cNvSpPr/>
              <p:nvPr/>
            </p:nvSpPr>
            <p:spPr>
              <a:xfrm>
                <a:off x="5129213" y="200025"/>
                <a:ext cx="3690937" cy="229552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088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43"/>
          <p:cNvSpPr txBox="1">
            <a:spLocks noChangeArrowheads="1"/>
          </p:cNvSpPr>
          <p:nvPr/>
        </p:nvSpPr>
        <p:spPr bwMode="auto">
          <a:xfrm>
            <a:off x="466839" y="207032"/>
            <a:ext cx="33708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2200" dirty="0">
                <a:latin typeface="Arial" charset="0"/>
                <a:cs typeface="Arial" charset="0"/>
              </a:rPr>
              <a:t>Light &amp; </a:t>
            </a:r>
            <a:r>
              <a:rPr lang="fr-BE" sz="2200" dirty="0" err="1">
                <a:latin typeface="Arial" charset="0"/>
                <a:cs typeface="Arial" charset="0"/>
              </a:rPr>
              <a:t>seagrasses</a:t>
            </a:r>
            <a:endParaRPr lang="fr-BE" sz="22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69597-1F7F-4B8C-8EAE-5965C0095FA3}"/>
              </a:ext>
            </a:extLst>
          </p:cNvPr>
          <p:cNvSpPr txBox="1"/>
          <p:nvPr/>
        </p:nvSpPr>
        <p:spPr>
          <a:xfrm>
            <a:off x="2892911" y="717123"/>
            <a:ext cx="4447309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dirty="0">
                <a:solidFill>
                  <a:srgbClr val="008000"/>
                </a:solidFill>
              </a:rPr>
              <a:t>Porewater chemistry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(1) Leaf pigments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(2) Photosynthesis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(3) Carbohydrates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(4) Shoot biometry and leaf biomass productivity</a:t>
            </a:r>
            <a:endParaRPr lang="en-BE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2AEDF-70B6-4038-963C-F2DBA9115011}"/>
              </a:ext>
            </a:extLst>
          </p:cNvPr>
          <p:cNvSpPr txBox="1"/>
          <p:nvPr/>
        </p:nvSpPr>
        <p:spPr>
          <a:xfrm>
            <a:off x="7311345" y="1275084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NO CHANGE</a:t>
            </a:r>
            <a:endParaRPr lang="en-BE" dirty="0">
              <a:solidFill>
                <a:srgbClr val="00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C2921-6C85-41B2-9AB3-718F4FD7E0B1}"/>
              </a:ext>
            </a:extLst>
          </p:cNvPr>
          <p:cNvSpPr txBox="1"/>
          <p:nvPr/>
        </p:nvSpPr>
        <p:spPr>
          <a:xfrm>
            <a:off x="843400" y="2114357"/>
            <a:ext cx="197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BUT …</a:t>
            </a:r>
            <a:endParaRPr lang="en-BE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D5D45-9037-4372-8947-61BB220F4AC4}"/>
              </a:ext>
            </a:extLst>
          </p:cNvPr>
          <p:cNvSpPr txBox="1"/>
          <p:nvPr/>
        </p:nvSpPr>
        <p:spPr>
          <a:xfrm>
            <a:off x="466839" y="749299"/>
            <a:ext cx="367567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ENVIRONMENT</a:t>
            </a:r>
          </a:p>
          <a:p>
            <a:endParaRPr lang="en-US" dirty="0"/>
          </a:p>
          <a:p>
            <a:r>
              <a:rPr lang="en-US" dirty="0"/>
              <a:t>SEAGRASS PHYSIOLOGY</a:t>
            </a:r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8970E-BB45-477A-BE1E-C9B031D91A88}"/>
              </a:ext>
            </a:extLst>
          </p:cNvPr>
          <p:cNvSpPr txBox="1"/>
          <p:nvPr/>
        </p:nvSpPr>
        <p:spPr>
          <a:xfrm>
            <a:off x="299962" y="5105400"/>
            <a:ext cx="426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acclimation of photosynthetic activity</a:t>
            </a:r>
            <a:endParaRPr lang="en-B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325F39-98FB-4AF9-83F8-FB4637A8290C}"/>
              </a:ext>
            </a:extLst>
          </p:cNvPr>
          <p:cNvSpPr txBox="1"/>
          <p:nvPr/>
        </p:nvSpPr>
        <p:spPr>
          <a:xfrm>
            <a:off x="4814568" y="5105400"/>
            <a:ext cx="426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in soluble carbohydrate storage</a:t>
            </a:r>
            <a:endParaRPr lang="en-BE" dirty="0"/>
          </a:p>
        </p:txBody>
      </p:sp>
      <p:pic>
        <p:nvPicPr>
          <p:cNvPr id="31" name="Image 3">
            <a:extLst>
              <a:ext uri="{FF2B5EF4-FFF2-40B4-BE49-F238E27FC236}">
                <a16:creationId xmlns:a16="http://schemas.microsoft.com/office/drawing/2014/main" id="{6F0FD972-D088-4960-8DBA-58CD8535D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71" y="0"/>
            <a:ext cx="1740050" cy="1160033"/>
          </a:xfrm>
          <a:prstGeom prst="rect">
            <a:avLst/>
          </a:prstGeom>
          <a:ln w="28575"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25E11B-385C-4ED6-B9CE-7C2A5163BC3E}"/>
              </a:ext>
            </a:extLst>
          </p:cNvPr>
          <p:cNvSpPr txBox="1"/>
          <p:nvPr/>
        </p:nvSpPr>
        <p:spPr>
          <a:xfrm>
            <a:off x="-1" y="5776037"/>
            <a:ext cx="9144001" cy="923330"/>
          </a:xfrm>
          <a:prstGeom prst="rect">
            <a:avLst/>
          </a:prstGeom>
          <a:solidFill>
            <a:srgbClr val="FF99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TAKE HOME MESSAGE</a:t>
            </a:r>
          </a:p>
          <a:p>
            <a:pPr algn="ctr"/>
            <a:r>
              <a:rPr lang="en-US" dirty="0"/>
              <a:t>High resistance and resilience to five months light deprivation stress. </a:t>
            </a:r>
          </a:p>
          <a:p>
            <a:pPr algn="ctr"/>
            <a:r>
              <a:rPr lang="en-US" dirty="0"/>
              <a:t>Decrease in carbohydrate storage = threat to meadow </a:t>
            </a:r>
            <a:r>
              <a:rPr lang="en-US" dirty="0" err="1"/>
              <a:t>perennity</a:t>
            </a:r>
            <a:r>
              <a:rPr lang="en-US" dirty="0"/>
              <a:t> if exposed to recurrent shading. </a:t>
            </a:r>
            <a:endParaRPr lang="en-BE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3B8572A-5C3D-4E48-89E2-3D87DF348C44}"/>
              </a:ext>
            </a:extLst>
          </p:cNvPr>
          <p:cNvGrpSpPr/>
          <p:nvPr/>
        </p:nvGrpSpPr>
        <p:grpSpPr>
          <a:xfrm>
            <a:off x="14120" y="2797435"/>
            <a:ext cx="2548105" cy="2142865"/>
            <a:chOff x="14120" y="2797435"/>
            <a:chExt cx="2548105" cy="21428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7EDF6A-A757-4921-BBD7-B8EB66A73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6816" r="71950"/>
            <a:stretch/>
          </p:blipFill>
          <p:spPr>
            <a:xfrm>
              <a:off x="297048" y="2797435"/>
              <a:ext cx="2265177" cy="208380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AA5E30-150B-49B2-B22F-624DFFCA1EF4}"/>
                </a:ext>
              </a:extLst>
            </p:cNvPr>
            <p:cNvSpPr txBox="1"/>
            <p:nvPr/>
          </p:nvSpPr>
          <p:spPr>
            <a:xfrm>
              <a:off x="684371" y="2882415"/>
              <a:ext cx="1811179" cy="1692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B27C6B-0291-4898-8552-DAEBE37923A6}"/>
                </a:ext>
              </a:extLst>
            </p:cNvPr>
            <p:cNvSpPr txBox="1"/>
            <p:nvPr/>
          </p:nvSpPr>
          <p:spPr>
            <a:xfrm>
              <a:off x="515941" y="4565442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831CA7-0C76-41E1-B82A-C38729DA6C44}"/>
                </a:ext>
              </a:extLst>
            </p:cNvPr>
            <p:cNvSpPr txBox="1"/>
            <p:nvPr/>
          </p:nvSpPr>
          <p:spPr>
            <a:xfrm>
              <a:off x="850904" y="4566268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9F7664-BDF7-4B67-AD38-20C6D7B52CA8}"/>
                </a:ext>
              </a:extLst>
            </p:cNvPr>
            <p:cNvSpPr txBox="1"/>
            <p:nvPr/>
          </p:nvSpPr>
          <p:spPr>
            <a:xfrm>
              <a:off x="1192630" y="4565878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5A1D12-8357-4B3A-B52A-514333D436D1}"/>
                </a:ext>
              </a:extLst>
            </p:cNvPr>
            <p:cNvSpPr txBox="1"/>
            <p:nvPr/>
          </p:nvSpPr>
          <p:spPr>
            <a:xfrm>
              <a:off x="1525268" y="4563113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AA820C-376B-487F-BB15-1E27A672E98E}"/>
                </a:ext>
              </a:extLst>
            </p:cNvPr>
            <p:cNvSpPr txBox="1"/>
            <p:nvPr/>
          </p:nvSpPr>
          <p:spPr>
            <a:xfrm>
              <a:off x="1869226" y="4563093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496517-D18E-4015-B31D-A7D28DD9A192}"/>
                </a:ext>
              </a:extLst>
            </p:cNvPr>
            <p:cNvSpPr txBox="1"/>
            <p:nvPr/>
          </p:nvSpPr>
          <p:spPr>
            <a:xfrm>
              <a:off x="2225198" y="4562585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9A7B78-1DFB-4ED4-BFFB-5B2DEFBE6AEF}"/>
                </a:ext>
              </a:extLst>
            </p:cNvPr>
            <p:cNvSpPr txBox="1"/>
            <p:nvPr/>
          </p:nvSpPr>
          <p:spPr>
            <a:xfrm>
              <a:off x="995496" y="4678690"/>
              <a:ext cx="10148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F0162B-0837-4EE9-BCFC-6D2866941E93}"/>
                </a:ext>
              </a:extLst>
            </p:cNvPr>
            <p:cNvSpPr txBox="1"/>
            <p:nvPr/>
          </p:nvSpPr>
          <p:spPr>
            <a:xfrm>
              <a:off x="325320" y="3116302"/>
              <a:ext cx="268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B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315B929-36F7-4326-938D-C0BAF9A374F4}"/>
                </a:ext>
              </a:extLst>
            </p:cNvPr>
            <p:cNvSpPr txBox="1"/>
            <p:nvPr/>
          </p:nvSpPr>
          <p:spPr>
            <a:xfrm>
              <a:off x="323639" y="3543892"/>
              <a:ext cx="268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B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518EEB-029D-4B76-A505-809887E9EA48}"/>
                </a:ext>
              </a:extLst>
            </p:cNvPr>
            <p:cNvSpPr txBox="1"/>
            <p:nvPr/>
          </p:nvSpPr>
          <p:spPr>
            <a:xfrm>
              <a:off x="326815" y="3969090"/>
              <a:ext cx="268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B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2A1EBA9-5919-40D9-A38A-4A63BC4E4E79}"/>
                </a:ext>
              </a:extLst>
            </p:cNvPr>
            <p:cNvSpPr txBox="1"/>
            <p:nvPr/>
          </p:nvSpPr>
          <p:spPr>
            <a:xfrm>
              <a:off x="322237" y="4399171"/>
              <a:ext cx="268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B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F6352F-07EB-4A15-BD16-460851FA68A9}"/>
                </a:ext>
              </a:extLst>
            </p:cNvPr>
            <p:cNvSpPr txBox="1"/>
            <p:nvPr/>
          </p:nvSpPr>
          <p:spPr>
            <a:xfrm rot="16200000">
              <a:off x="-674697" y="3531446"/>
              <a:ext cx="180852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Max. electron transfer rate (µmol e</a:t>
              </a:r>
              <a:r>
                <a:rPr lang="en-US" sz="11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s</a:t>
              </a:r>
              <a:r>
                <a:rPr lang="en-US" sz="11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90C528-F6AF-439D-9C79-87034036F846}"/>
              </a:ext>
            </a:extLst>
          </p:cNvPr>
          <p:cNvGrpSpPr/>
          <p:nvPr/>
        </p:nvGrpSpPr>
        <p:grpSpPr>
          <a:xfrm>
            <a:off x="2518189" y="2797435"/>
            <a:ext cx="2035025" cy="2140008"/>
            <a:chOff x="2518189" y="2797435"/>
            <a:chExt cx="2035025" cy="21400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7D0291-1496-4D07-84C5-82B94B52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347" t="6816"/>
            <a:stretch/>
          </p:blipFill>
          <p:spPr>
            <a:xfrm>
              <a:off x="2562225" y="2797435"/>
              <a:ext cx="1990989" cy="208380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0C0519-E4ED-44EE-9993-C8A3D0C49E5D}"/>
                </a:ext>
              </a:extLst>
            </p:cNvPr>
            <p:cNvSpPr/>
            <p:nvPr/>
          </p:nvSpPr>
          <p:spPr>
            <a:xfrm>
              <a:off x="2560851" y="2810135"/>
              <a:ext cx="45719" cy="1772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870065-D79D-4C13-A10D-E6FC98AAD66A}"/>
                </a:ext>
              </a:extLst>
            </p:cNvPr>
            <p:cNvSpPr txBox="1"/>
            <p:nvPr/>
          </p:nvSpPr>
          <p:spPr>
            <a:xfrm>
              <a:off x="2686050" y="2882326"/>
              <a:ext cx="1811179" cy="1692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60% of light reduction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BDC0A9-EEF5-41D6-82D7-206DE80A0B5D}"/>
                </a:ext>
              </a:extLst>
            </p:cNvPr>
            <p:cNvSpPr txBox="1"/>
            <p:nvPr/>
          </p:nvSpPr>
          <p:spPr>
            <a:xfrm>
              <a:off x="2518189" y="4562585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8E2C76-2206-44BE-807B-9B677415D69C}"/>
                </a:ext>
              </a:extLst>
            </p:cNvPr>
            <p:cNvSpPr txBox="1"/>
            <p:nvPr/>
          </p:nvSpPr>
          <p:spPr>
            <a:xfrm>
              <a:off x="2853152" y="4563411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8EC4C34-39EB-4A52-81C8-3265043827EE}"/>
                </a:ext>
              </a:extLst>
            </p:cNvPr>
            <p:cNvSpPr txBox="1"/>
            <p:nvPr/>
          </p:nvSpPr>
          <p:spPr>
            <a:xfrm>
              <a:off x="3194878" y="4563021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273E383-5D36-495B-BE57-B0F1B71FF956}"/>
                </a:ext>
              </a:extLst>
            </p:cNvPr>
            <p:cNvSpPr txBox="1"/>
            <p:nvPr/>
          </p:nvSpPr>
          <p:spPr>
            <a:xfrm>
              <a:off x="3527516" y="4560256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7A87E37-DA97-4531-8823-B91C0F0D9A83}"/>
                </a:ext>
              </a:extLst>
            </p:cNvPr>
            <p:cNvSpPr txBox="1"/>
            <p:nvPr/>
          </p:nvSpPr>
          <p:spPr>
            <a:xfrm>
              <a:off x="3871474" y="4560236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2018C1B-84F9-4171-B216-DF379C92FD4E}"/>
                </a:ext>
              </a:extLst>
            </p:cNvPr>
            <p:cNvSpPr txBox="1"/>
            <p:nvPr/>
          </p:nvSpPr>
          <p:spPr>
            <a:xfrm>
              <a:off x="4217920" y="4559728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F931961-3099-42F0-9FEC-F19DF4222D35}"/>
                </a:ext>
              </a:extLst>
            </p:cNvPr>
            <p:cNvSpPr txBox="1"/>
            <p:nvPr/>
          </p:nvSpPr>
          <p:spPr>
            <a:xfrm>
              <a:off x="2997744" y="4675833"/>
              <a:ext cx="10148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E6D6FD-393B-40F5-A857-0E0BA491D244}"/>
              </a:ext>
            </a:extLst>
          </p:cNvPr>
          <p:cNvGrpSpPr/>
          <p:nvPr/>
        </p:nvGrpSpPr>
        <p:grpSpPr>
          <a:xfrm>
            <a:off x="4557322" y="2805575"/>
            <a:ext cx="2543644" cy="2135551"/>
            <a:chOff x="4452547" y="2805575"/>
            <a:chExt cx="2543644" cy="21355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77C26F-95DB-48B4-842B-C889EFFAF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168" r="71951"/>
            <a:stretch/>
          </p:blipFill>
          <p:spPr>
            <a:xfrm>
              <a:off x="4731014" y="2805575"/>
              <a:ext cx="2265177" cy="20675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6A179A-B016-454B-A7EA-5938815FF74C}"/>
                </a:ext>
              </a:extLst>
            </p:cNvPr>
            <p:cNvSpPr txBox="1"/>
            <p:nvPr/>
          </p:nvSpPr>
          <p:spPr>
            <a:xfrm>
              <a:off x="5116427" y="2877607"/>
              <a:ext cx="1811179" cy="1692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B829C6B-DB83-41A7-A5F0-7AAA04BE0A62}"/>
                </a:ext>
              </a:extLst>
            </p:cNvPr>
            <p:cNvSpPr txBox="1"/>
            <p:nvPr/>
          </p:nvSpPr>
          <p:spPr>
            <a:xfrm>
              <a:off x="4954368" y="4566268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0EC1255-E7C1-4632-8DF8-F566A3CB042D}"/>
                </a:ext>
              </a:extLst>
            </p:cNvPr>
            <p:cNvSpPr txBox="1"/>
            <p:nvPr/>
          </p:nvSpPr>
          <p:spPr>
            <a:xfrm>
              <a:off x="5289331" y="4567094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04FCEF3-7410-4A16-8A1F-BE70D4EDC39B}"/>
                </a:ext>
              </a:extLst>
            </p:cNvPr>
            <p:cNvSpPr txBox="1"/>
            <p:nvPr/>
          </p:nvSpPr>
          <p:spPr>
            <a:xfrm>
              <a:off x="5631057" y="4566704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1B59073-D363-4158-AE16-AF0861996C33}"/>
                </a:ext>
              </a:extLst>
            </p:cNvPr>
            <p:cNvSpPr txBox="1"/>
            <p:nvPr/>
          </p:nvSpPr>
          <p:spPr>
            <a:xfrm>
              <a:off x="5963695" y="4563939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AC08D6-0ECE-4717-A474-4FF005381EBF}"/>
                </a:ext>
              </a:extLst>
            </p:cNvPr>
            <p:cNvSpPr txBox="1"/>
            <p:nvPr/>
          </p:nvSpPr>
          <p:spPr>
            <a:xfrm>
              <a:off x="6307653" y="4563919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3E032-B221-41BD-B32B-BF1DC2C2D543}"/>
                </a:ext>
              </a:extLst>
            </p:cNvPr>
            <p:cNvSpPr txBox="1"/>
            <p:nvPr/>
          </p:nvSpPr>
          <p:spPr>
            <a:xfrm>
              <a:off x="6654099" y="4563411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F5C7DFA-47C6-4410-89D0-BFF1F773CA4A}"/>
                </a:ext>
              </a:extLst>
            </p:cNvPr>
            <p:cNvSpPr txBox="1"/>
            <p:nvPr/>
          </p:nvSpPr>
          <p:spPr>
            <a:xfrm>
              <a:off x="5433923" y="4679516"/>
              <a:ext cx="10148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F3CD743-7196-48CB-857F-6269852B79FA}"/>
                </a:ext>
              </a:extLst>
            </p:cNvPr>
            <p:cNvSpPr txBox="1"/>
            <p:nvPr/>
          </p:nvSpPr>
          <p:spPr>
            <a:xfrm>
              <a:off x="4766922" y="3272703"/>
              <a:ext cx="268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B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13D7938-E058-46DD-9D8C-CD1656D7DD77}"/>
                </a:ext>
              </a:extLst>
            </p:cNvPr>
            <p:cNvSpPr txBox="1"/>
            <p:nvPr/>
          </p:nvSpPr>
          <p:spPr>
            <a:xfrm>
              <a:off x="4765241" y="3646318"/>
              <a:ext cx="268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B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225515-F82A-4B05-816E-6A05A1A353D8}"/>
                </a:ext>
              </a:extLst>
            </p:cNvPr>
            <p:cNvSpPr txBox="1"/>
            <p:nvPr/>
          </p:nvSpPr>
          <p:spPr>
            <a:xfrm>
              <a:off x="4768417" y="4014366"/>
              <a:ext cx="268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B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F44C1FC-E11D-414D-8B09-C3E8C324BEE1}"/>
                </a:ext>
              </a:extLst>
            </p:cNvPr>
            <p:cNvSpPr txBox="1"/>
            <p:nvPr/>
          </p:nvSpPr>
          <p:spPr>
            <a:xfrm>
              <a:off x="4763839" y="4390472"/>
              <a:ext cx="268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B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41BDE01-2883-4664-8A32-6A02938CA5F9}"/>
                </a:ext>
              </a:extLst>
            </p:cNvPr>
            <p:cNvSpPr txBox="1"/>
            <p:nvPr/>
          </p:nvSpPr>
          <p:spPr>
            <a:xfrm rot="16200000">
              <a:off x="3707768" y="3550354"/>
              <a:ext cx="192044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Total soluble carbohydrates in rhizomes (mg kg</a:t>
              </a:r>
              <a:r>
                <a:rPr lang="en-US" sz="11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dw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8DC845-EBC4-498A-A023-B97B9FC1A230}"/>
              </a:ext>
            </a:extLst>
          </p:cNvPr>
          <p:cNvGrpSpPr/>
          <p:nvPr/>
        </p:nvGrpSpPr>
        <p:grpSpPr>
          <a:xfrm>
            <a:off x="7055794" y="2805575"/>
            <a:ext cx="2155212" cy="2139468"/>
            <a:chOff x="6951019" y="2805575"/>
            <a:chExt cx="2155212" cy="21394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983C258-C3BC-4169-855C-6FDABBC0C569}"/>
                </a:ext>
              </a:extLst>
            </p:cNvPr>
            <p:cNvGrpSpPr/>
            <p:nvPr/>
          </p:nvGrpSpPr>
          <p:grpSpPr>
            <a:xfrm>
              <a:off x="6983491" y="2805575"/>
              <a:ext cx="2122740" cy="2067525"/>
              <a:chOff x="6983491" y="2805575"/>
              <a:chExt cx="2122740" cy="2067525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59A53E3-9E71-4D1A-94EB-967FC636CC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5186" t="7168" r="-1471"/>
              <a:stretch/>
            </p:blipFill>
            <p:spPr>
              <a:xfrm>
                <a:off x="6983491" y="2805575"/>
                <a:ext cx="2122740" cy="2067525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5F0279D-5E21-40E1-8F1C-8689B2B35E5E}"/>
                  </a:ext>
                </a:extLst>
              </p:cNvPr>
              <p:cNvSpPr/>
              <p:nvPr/>
            </p:nvSpPr>
            <p:spPr>
              <a:xfrm>
                <a:off x="6989841" y="2848979"/>
                <a:ext cx="45719" cy="1772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3152FD-3D77-4218-820C-AFAA8515DB98}"/>
                  </a:ext>
                </a:extLst>
              </p:cNvPr>
              <p:cNvSpPr/>
              <p:nvPr/>
            </p:nvSpPr>
            <p:spPr>
              <a:xfrm>
                <a:off x="8972470" y="2848979"/>
                <a:ext cx="45719" cy="1772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66F8D1-E27B-4675-9525-273189603B7D}"/>
                </a:ext>
              </a:extLst>
            </p:cNvPr>
            <p:cNvSpPr txBox="1"/>
            <p:nvPr/>
          </p:nvSpPr>
          <p:spPr>
            <a:xfrm>
              <a:off x="7118106" y="2877518"/>
              <a:ext cx="1811179" cy="1692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60% of light reduction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D389960-F89C-4EE3-85B5-E54DF62AB072}"/>
                </a:ext>
              </a:extLst>
            </p:cNvPr>
            <p:cNvSpPr txBox="1"/>
            <p:nvPr/>
          </p:nvSpPr>
          <p:spPr>
            <a:xfrm>
              <a:off x="6951019" y="4570185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B4625BE-755B-4B24-A6B5-4266A47AE45E}"/>
                </a:ext>
              </a:extLst>
            </p:cNvPr>
            <p:cNvSpPr txBox="1"/>
            <p:nvPr/>
          </p:nvSpPr>
          <p:spPr>
            <a:xfrm>
              <a:off x="7285982" y="4571011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CDE8534-C3C0-4317-AF3A-9FCA5B9F1E24}"/>
                </a:ext>
              </a:extLst>
            </p:cNvPr>
            <p:cNvSpPr txBox="1"/>
            <p:nvPr/>
          </p:nvSpPr>
          <p:spPr>
            <a:xfrm>
              <a:off x="7627708" y="4570621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4A634B7-060F-4F59-820E-AED2CC79C418}"/>
                </a:ext>
              </a:extLst>
            </p:cNvPr>
            <p:cNvSpPr txBox="1"/>
            <p:nvPr/>
          </p:nvSpPr>
          <p:spPr>
            <a:xfrm>
              <a:off x="7960346" y="4567856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80B73AC-1CFD-49F0-8FD7-D12288877DEF}"/>
                </a:ext>
              </a:extLst>
            </p:cNvPr>
            <p:cNvSpPr txBox="1"/>
            <p:nvPr/>
          </p:nvSpPr>
          <p:spPr>
            <a:xfrm>
              <a:off x="8304304" y="4567836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2E6A7C3-968A-4A9B-BAF6-46C93493A8A6}"/>
                </a:ext>
              </a:extLst>
            </p:cNvPr>
            <p:cNvSpPr txBox="1"/>
            <p:nvPr/>
          </p:nvSpPr>
          <p:spPr>
            <a:xfrm>
              <a:off x="8650750" y="4567328"/>
              <a:ext cx="328613" cy="314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3F74F50-BB2B-4E3C-85C4-F5E15D16C7E8}"/>
                </a:ext>
              </a:extLst>
            </p:cNvPr>
            <p:cNvSpPr txBox="1"/>
            <p:nvPr/>
          </p:nvSpPr>
          <p:spPr>
            <a:xfrm>
              <a:off x="7430574" y="4683433"/>
              <a:ext cx="10148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endParaRPr lang="en-B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1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tareso (chemin des douanier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690" b="827"/>
          <a:stretch>
            <a:fillRect/>
          </a:stretch>
        </p:blipFill>
        <p:spPr bwMode="auto">
          <a:xfrm>
            <a:off x="2" y="855134"/>
            <a:ext cx="9177739" cy="60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5" y="77725"/>
            <a:ext cx="1533036" cy="9648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96" y="76389"/>
            <a:ext cx="1937274" cy="14580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1919" y="4499532"/>
            <a:ext cx="346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err="1">
                <a:solidFill>
                  <a:schemeClr val="bg1"/>
                </a:solidFill>
              </a:rPr>
              <a:t>Thank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</a:p>
          <a:p>
            <a:r>
              <a:rPr lang="fr-BE" sz="4000" b="1" dirty="0" err="1">
                <a:solidFill>
                  <a:schemeClr val="bg1"/>
                </a:solidFill>
              </a:rPr>
              <a:t>you</a:t>
            </a:r>
            <a:r>
              <a:rPr lang="fr-BE" sz="4000" b="1" dirty="0">
                <a:solidFill>
                  <a:schemeClr val="bg1"/>
                </a:solidFill>
              </a:rPr>
              <a:t> for </a:t>
            </a:r>
          </a:p>
          <a:p>
            <a:r>
              <a:rPr lang="fr-BE" sz="4000" b="1" dirty="0" err="1">
                <a:solidFill>
                  <a:schemeClr val="bg1"/>
                </a:solidFill>
              </a:rPr>
              <a:t>your</a:t>
            </a:r>
            <a:r>
              <a:rPr lang="fr-BE" sz="4000" b="1" dirty="0">
                <a:solidFill>
                  <a:schemeClr val="bg1"/>
                </a:solidFill>
              </a:rPr>
              <a:t> attention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14DD9-8344-4697-9289-65511634C30C}"/>
              </a:ext>
            </a:extLst>
          </p:cNvPr>
          <p:cNvSpPr/>
          <p:nvPr/>
        </p:nvSpPr>
        <p:spPr>
          <a:xfrm rot="2131932">
            <a:off x="7299635" y="3764787"/>
            <a:ext cx="551543" cy="348343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553C4-AD5D-410C-A6F4-9F5104111565}"/>
              </a:ext>
            </a:extLst>
          </p:cNvPr>
          <p:cNvSpPr/>
          <p:nvPr/>
        </p:nvSpPr>
        <p:spPr>
          <a:xfrm rot="2131932">
            <a:off x="6913360" y="4052876"/>
            <a:ext cx="551543" cy="348343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DE168-1A94-4C69-B0B4-9B14010B6F1B}"/>
              </a:ext>
            </a:extLst>
          </p:cNvPr>
          <p:cNvSpPr/>
          <p:nvPr/>
        </p:nvSpPr>
        <p:spPr>
          <a:xfrm rot="2131932">
            <a:off x="6527085" y="4340965"/>
            <a:ext cx="551543" cy="348343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60%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BC8BB9-2F4E-4173-9CCA-4AED1D125437}"/>
              </a:ext>
            </a:extLst>
          </p:cNvPr>
          <p:cNvSpPr/>
          <p:nvPr/>
        </p:nvSpPr>
        <p:spPr>
          <a:xfrm rot="2160000">
            <a:off x="5921015" y="4510241"/>
            <a:ext cx="914400" cy="423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bg1"/>
                </a:solidFill>
              </a:rPr>
              <a:t>control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>
          <a:xfrm>
            <a:off x="243034" y="118612"/>
            <a:ext cx="3686467" cy="12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04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3542</TotalTime>
  <Words>256</Words>
  <Application>Microsoft Office PowerPoint</Application>
  <PresentationFormat>On-screen Show (4:3)</PresentationFormat>
  <Paragraphs>92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>ULg - Faculté des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Richir</dc:creator>
  <cp:lastModifiedBy>Jonathan Richir</cp:lastModifiedBy>
  <cp:revision>160</cp:revision>
  <cp:lastPrinted>2021-05-19T07:40:09Z</cp:lastPrinted>
  <dcterms:created xsi:type="dcterms:W3CDTF">2018-04-08T08:42:18Z</dcterms:created>
  <dcterms:modified xsi:type="dcterms:W3CDTF">2021-05-19T07:42:41Z</dcterms:modified>
</cp:coreProperties>
</file>