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377" r:id="rId3"/>
    <p:sldId id="367" r:id="rId4"/>
    <p:sldId id="381" r:id="rId5"/>
    <p:sldId id="349" r:id="rId6"/>
    <p:sldId id="382" r:id="rId7"/>
    <p:sldId id="380" r:id="rId8"/>
    <p:sldId id="383" r:id="rId9"/>
    <p:sldId id="368" r:id="rId10"/>
    <p:sldId id="369" r:id="rId11"/>
    <p:sldId id="384" r:id="rId12"/>
    <p:sldId id="373" r:id="rId13"/>
    <p:sldId id="385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2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8145"/>
    <a:srgbClr val="0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2"/>
    <p:restoredTop sz="94577"/>
  </p:normalViewPr>
  <p:slideViewPr>
    <p:cSldViewPr snapToGrid="0" snapToObjects="1">
      <p:cViewPr varScale="1">
        <p:scale>
          <a:sx n="82" d="100"/>
          <a:sy n="82" d="100"/>
        </p:scale>
        <p:origin x="1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619" y="-568831"/>
            <a:ext cx="9534446" cy="63562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Pentagone 2"/>
          <p:cNvSpPr/>
          <p:nvPr/>
        </p:nvSpPr>
        <p:spPr>
          <a:xfrm>
            <a:off x="-264784" y="-87873"/>
            <a:ext cx="13385202" cy="10087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1" y="12105"/>
                </a:moveTo>
                <a:lnTo>
                  <a:pt x="13716" y="0"/>
                </a:lnTo>
                <a:lnTo>
                  <a:pt x="21513" y="110"/>
                </a:lnTo>
                <a:cubicBezTo>
                  <a:pt x="21500" y="7146"/>
                  <a:pt x="21600" y="14282"/>
                  <a:pt x="21588" y="21318"/>
                </a:cubicBezTo>
                <a:lnTo>
                  <a:pt x="0" y="21600"/>
                </a:lnTo>
                <a:lnTo>
                  <a:pt x="191" y="1210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50240">
              <a:spcBef>
                <a:spcPts val="0"/>
              </a:spcBef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19" name="Triangle isocèle 16"/>
          <p:cNvSpPr/>
          <p:nvPr/>
        </p:nvSpPr>
        <p:spPr>
          <a:xfrm rot="5400000">
            <a:off x="1968329" y="2337317"/>
            <a:ext cx="5447956" cy="9384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523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1F1F0">
              <a:alpha val="6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50240">
              <a:spcBef>
                <a:spcPts val="0"/>
              </a:spcBef>
              <a:defRPr sz="24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1515791" y="5130425"/>
            <a:ext cx="10565580" cy="1046429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400">
                <a:solidFill>
                  <a:srgbClr val="F07F3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15791" y="6193883"/>
            <a:ext cx="10565581" cy="1512940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C8B8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C8B8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C8B8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C8B8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C8B8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2" name="Image 10" descr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83" y="97239"/>
            <a:ext cx="3610154" cy="952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 13" descr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657" y="9183265"/>
            <a:ext cx="2790267" cy="397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793" y="9114113"/>
            <a:ext cx="368767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50240">
              <a:defRPr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418" y="9794"/>
            <a:ext cx="1157610" cy="125777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Ligne"/>
          <p:cNvSpPr/>
          <p:nvPr/>
        </p:nvSpPr>
        <p:spPr>
          <a:xfrm>
            <a:off x="194344" y="991121"/>
            <a:ext cx="6496280" cy="1"/>
          </a:xfrm>
          <a:prstGeom prst="line">
            <a:avLst/>
          </a:prstGeom>
          <a:ln w="25400">
            <a:solidFill>
              <a:srgbClr val="EC8145"/>
            </a:solidFill>
            <a:miter lim="400000"/>
            <a:headEnd type="oval"/>
          </a:ln>
          <a:effectLst>
            <a:reflection stA="50000" endPos="40000" dir="5400000" sy="-100000" algn="bl" rotWithShape="0"/>
          </a:effectLst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72730" y="9370873"/>
            <a:ext cx="340515" cy="3459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-2258" y="9304914"/>
            <a:ext cx="13009316" cy="464001"/>
          </a:xfrm>
          <a:prstGeom prst="rect">
            <a:avLst/>
          </a:prstGeom>
          <a:solidFill>
            <a:srgbClr val="004D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371984" y="254000"/>
            <a:ext cx="11099801" cy="1035388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004D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V. Denoël , T. Andrianne, Experimental evidences of high frequency and short wavelength VIV on long stay cables"/>
          <p:cNvSpPr txBox="1"/>
          <p:nvPr/>
        </p:nvSpPr>
        <p:spPr>
          <a:xfrm>
            <a:off x="38119" y="9304913"/>
            <a:ext cx="1292856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 u="sng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V. Denoël </a:t>
            </a:r>
            <a:r>
              <a:rPr u="none"/>
              <a:t>, T. Andrianne, </a:t>
            </a:r>
            <a:r>
              <a:rPr sz="1700" u="none"/>
              <a:t>Experimental evidences of high frequency and short wavelength VIV on long stay cables</a:t>
            </a:r>
          </a:p>
        </p:txBody>
      </p:sp>
      <p:pic>
        <p:nvPicPr>
          <p:cNvPr id="144" name="LogoULG3.jpg" descr="LogoULG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487" y="89944"/>
            <a:ext cx="3396756" cy="122448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46449" y="9342646"/>
            <a:ext cx="340260" cy="33700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418" y="9794"/>
            <a:ext cx="1157610" cy="125777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Ligne"/>
          <p:cNvSpPr/>
          <p:nvPr/>
        </p:nvSpPr>
        <p:spPr>
          <a:xfrm>
            <a:off x="194344" y="991121"/>
            <a:ext cx="6496280" cy="1"/>
          </a:xfrm>
          <a:prstGeom prst="line">
            <a:avLst/>
          </a:prstGeom>
          <a:ln w="25400">
            <a:solidFill>
              <a:srgbClr val="EC8145"/>
            </a:solidFill>
            <a:miter lim="400000"/>
            <a:headEnd type="oval"/>
          </a:ln>
          <a:effectLst>
            <a:reflection stA="50000" endPos="40000" dir="5400000" sy="-100000" algn="bl" rotWithShape="0"/>
          </a:effectLst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72730" y="9370873"/>
            <a:ext cx="340515" cy="3459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00"/>
              </a:spcBef>
              <a:buSzTx/>
              <a:buNone/>
              <a:defRPr sz="3400">
                <a:solidFill>
                  <a:srgbClr val="929292"/>
                </a:solidFill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emf"/><Relationship Id="rId5" Type="http://schemas.openxmlformats.org/officeDocument/2006/relationships/image" Target="../media/image32.ti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ov"/><Relationship Id="rId7" Type="http://schemas.openxmlformats.org/officeDocument/2006/relationships/image" Target="../media/image36.emf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5.emf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o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 1"/>
          <p:cNvSpPr txBox="1">
            <a:spLocks noGrp="1"/>
          </p:cNvSpPr>
          <p:nvPr>
            <p:ph type="title"/>
          </p:nvPr>
        </p:nvSpPr>
        <p:spPr>
          <a:xfrm>
            <a:off x="2908271" y="3526417"/>
            <a:ext cx="10222898" cy="14374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400"/>
            </a:pPr>
            <a:r>
              <a:rPr lang="en-GB" sz="4200" dirty="0"/>
              <a:t>Tours &amp; tour… billons</a:t>
            </a:r>
            <a:endParaRPr sz="4200" dirty="0"/>
          </a:p>
        </p:txBody>
      </p:sp>
      <p:sp>
        <p:nvSpPr>
          <p:cNvPr id="164" name="Espace réservé du texte 2"/>
          <p:cNvSpPr txBox="1">
            <a:spLocks noGrp="1"/>
          </p:cNvSpPr>
          <p:nvPr>
            <p:ph type="body" sz="quarter" idx="1"/>
          </p:nvPr>
        </p:nvSpPr>
        <p:spPr>
          <a:xfrm>
            <a:off x="5201817" y="4788693"/>
            <a:ext cx="5635805" cy="5909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François </a:t>
            </a:r>
            <a:r>
              <a:rPr dirty="0" err="1"/>
              <a:t>Rigo</a:t>
            </a:r>
            <a:endParaRPr dirty="0"/>
          </a:p>
        </p:txBody>
      </p:sp>
      <p:pic>
        <p:nvPicPr>
          <p:cNvPr id="165" name="uliege2.png" descr="uliege2.png"/>
          <p:cNvPicPr>
            <a:picLocks noChangeAspect="1"/>
          </p:cNvPicPr>
          <p:nvPr/>
        </p:nvPicPr>
        <p:blipFill>
          <a:blip r:embed="rId2"/>
          <a:srcRect r="40500"/>
          <a:stretch>
            <a:fillRect/>
          </a:stretch>
        </p:blipFill>
        <p:spPr>
          <a:xfrm>
            <a:off x="8309885" y="5767074"/>
            <a:ext cx="4373587" cy="14926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re 1"/>
          <p:cNvSpPr txBox="1"/>
          <p:nvPr/>
        </p:nvSpPr>
        <p:spPr>
          <a:xfrm>
            <a:off x="92989" y="8626048"/>
            <a:ext cx="10565579" cy="103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>
            <a:noAutofit/>
          </a:bodyPr>
          <a:lstStyle/>
          <a:p>
            <a:pPr algn="l">
              <a:defRPr>
                <a:solidFill>
                  <a:srgbClr val="EE7F45"/>
                </a:solidFill>
              </a:defRPr>
            </a:pP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346</a:t>
            </a:r>
            <a:r>
              <a:rPr lang="en-GB" sz="30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</a:t>
            </a: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GB" sz="3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conférence</a:t>
            </a: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CERES</a:t>
            </a:r>
          </a:p>
          <a:p>
            <a:pPr algn="l">
              <a:defRPr>
                <a:solidFill>
                  <a:srgbClr val="EE7F45"/>
                </a:solidFill>
              </a:defRPr>
            </a:pP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26</a:t>
            </a:r>
            <a:r>
              <a:rPr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Avril</a:t>
            </a:r>
            <a:r>
              <a:rPr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202</a:t>
            </a: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</a:t>
            </a:r>
            <a:endParaRPr sz="3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735" y="7410019"/>
            <a:ext cx="2245516" cy="59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0F58FA-C129-1443-AAB3-240BA668C211}"/>
              </a:ext>
            </a:extLst>
          </p:cNvPr>
          <p:cNvSpPr/>
          <p:nvPr/>
        </p:nvSpPr>
        <p:spPr>
          <a:xfrm>
            <a:off x="258559" y="1316274"/>
            <a:ext cx="106570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Section rectangulaire 4:1, données de l’Université de Florence [Marra, 2015]</a:t>
            </a:r>
            <a:endParaRPr lang="en-BE" sz="25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47C3F-D050-594B-9192-6C5F77A41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4" y="1793328"/>
            <a:ext cx="8573694" cy="6971628"/>
          </a:xfrm>
          <a:prstGeom prst="rect">
            <a:avLst/>
          </a:prstGeom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35453A5F-CA1E-FD4D-9918-9161E0E2F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405"/>
          <a:stretch>
            <a:fillRect/>
          </a:stretch>
        </p:blipFill>
        <p:spPr>
          <a:xfrm>
            <a:off x="8508769" y="6612217"/>
            <a:ext cx="3718098" cy="27271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911B62-6066-EC4F-A3EC-2DC47E8AAA70}"/>
              </a:ext>
            </a:extLst>
          </p:cNvPr>
          <p:cNvSpPr/>
          <p:nvPr/>
        </p:nvSpPr>
        <p:spPr>
          <a:xfrm>
            <a:off x="744683" y="8955105"/>
            <a:ext cx="62792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l-BE" sz="25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Ensuite ? Extension à 2 cylindres en tandem</a:t>
            </a:r>
            <a:endParaRPr lang="en-BE" sz="2500" dirty="0">
              <a:solidFill>
                <a:srgbClr val="EC8145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C068745-CD1E-B447-92AF-421566C630A6}"/>
              </a:ext>
            </a:extLst>
          </p:cNvPr>
          <p:cNvSpPr txBox="1">
            <a:spLocks/>
          </p:cNvSpPr>
          <p:nvPr/>
        </p:nvSpPr>
        <p:spPr>
          <a:xfrm>
            <a:off x="258559" y="284974"/>
            <a:ext cx="10565580" cy="10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t">
            <a:normAutofit/>
          </a:bodyPr>
          <a:lstStyle>
            <a:lvl1pPr marL="0" marR="0" indent="0" algn="l" defTabSz="6502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EE7F45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nl-BE" dirty="0"/>
              <a:t>Test VIV en soufflerie 2</a:t>
            </a:r>
          </a:p>
        </p:txBody>
      </p:sp>
    </p:spTree>
    <p:extLst>
      <p:ext uri="{BB962C8B-B14F-4D97-AF65-F5344CB8AC3E}">
        <p14:creationId xmlns:p14="http://schemas.microsoft.com/office/powerpoint/2010/main" val="521602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C068745-CD1E-B447-92AF-421566C630A6}"/>
              </a:ext>
            </a:extLst>
          </p:cNvPr>
          <p:cNvSpPr txBox="1">
            <a:spLocks/>
          </p:cNvSpPr>
          <p:nvPr/>
        </p:nvSpPr>
        <p:spPr>
          <a:xfrm>
            <a:off x="258559" y="284974"/>
            <a:ext cx="10565580" cy="10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t">
            <a:normAutofit/>
          </a:bodyPr>
          <a:lstStyle>
            <a:lvl1pPr marL="0" marR="0" indent="0" algn="l" defTabSz="6502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EE7F45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nl-BE" dirty="0"/>
              <a:t>2 cylindres en tandem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E38CAA-4804-F748-9180-2131CC33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/>
          <a:stretch/>
        </p:blipFill>
        <p:spPr>
          <a:xfrm>
            <a:off x="6467570" y="2479729"/>
            <a:ext cx="5977569" cy="5597255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C97F6E-45B8-554A-8D62-038DE8C1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2" y="1362398"/>
            <a:ext cx="6227183" cy="80394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E308CF-21A0-814E-B08A-58492A88E5D4}"/>
              </a:ext>
            </a:extLst>
          </p:cNvPr>
          <p:cNvSpPr/>
          <p:nvPr/>
        </p:nvSpPr>
        <p:spPr>
          <a:xfrm>
            <a:off x="7345798" y="2704123"/>
            <a:ext cx="155514" cy="18862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1C4C7A-A21E-9C4C-8664-AAC6C6C70CDA}"/>
              </a:ext>
            </a:extLst>
          </p:cNvPr>
          <p:cNvSpPr/>
          <p:nvPr/>
        </p:nvSpPr>
        <p:spPr>
          <a:xfrm>
            <a:off x="7646690" y="2704123"/>
            <a:ext cx="253455" cy="18862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0C72BA-C9B3-6045-A1E5-173913CEDBFF}"/>
              </a:ext>
            </a:extLst>
          </p:cNvPr>
          <p:cNvSpPr/>
          <p:nvPr/>
        </p:nvSpPr>
        <p:spPr>
          <a:xfrm>
            <a:off x="8725214" y="2704123"/>
            <a:ext cx="346990" cy="18862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F0B35-F3B3-BB41-BF35-289A9A118A86}"/>
              </a:ext>
            </a:extLst>
          </p:cNvPr>
          <p:cNvSpPr/>
          <p:nvPr/>
        </p:nvSpPr>
        <p:spPr>
          <a:xfrm>
            <a:off x="10092905" y="2704123"/>
            <a:ext cx="346989" cy="18862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2C2AA-6290-E54D-A204-09CEECED4678}"/>
              </a:ext>
            </a:extLst>
          </p:cNvPr>
          <p:cNvSpPr/>
          <p:nvPr/>
        </p:nvSpPr>
        <p:spPr>
          <a:xfrm>
            <a:off x="11642416" y="2669479"/>
            <a:ext cx="155514" cy="18862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FE288-2153-5944-9EA5-074A6EEA0059}"/>
              </a:ext>
            </a:extLst>
          </p:cNvPr>
          <p:cNvSpPr txBox="1"/>
          <p:nvPr/>
        </p:nvSpPr>
        <p:spPr>
          <a:xfrm>
            <a:off x="7319883" y="2530151"/>
            <a:ext cx="24045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87C87F-2094-8047-AB10-2141B4A1CDFA}"/>
              </a:ext>
            </a:extLst>
          </p:cNvPr>
          <p:cNvSpPr txBox="1"/>
          <p:nvPr/>
        </p:nvSpPr>
        <p:spPr>
          <a:xfrm>
            <a:off x="7663268" y="2546307"/>
            <a:ext cx="254878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dirty="0">
                <a:solidFill>
                  <a:srgbClr val="000000"/>
                </a:solidFill>
              </a:rPr>
              <a:t>b</a:t>
            </a:r>
            <a:endParaRPr kumimoji="0" lang="en-B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A0246-CE77-744E-9879-31F555E76CEA}"/>
              </a:ext>
            </a:extLst>
          </p:cNvPr>
          <p:cNvSpPr txBox="1"/>
          <p:nvPr/>
        </p:nvSpPr>
        <p:spPr>
          <a:xfrm>
            <a:off x="8713011" y="2538493"/>
            <a:ext cx="24045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dirty="0">
                <a:solidFill>
                  <a:srgbClr val="000000"/>
                </a:solidFill>
              </a:rPr>
              <a:t>c</a:t>
            </a:r>
            <a:endParaRPr kumimoji="0" lang="en-B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9E28B-3303-2A4A-BB1C-59452CFC0F52}"/>
              </a:ext>
            </a:extLst>
          </p:cNvPr>
          <p:cNvSpPr txBox="1"/>
          <p:nvPr/>
        </p:nvSpPr>
        <p:spPr>
          <a:xfrm>
            <a:off x="10133929" y="2538493"/>
            <a:ext cx="254878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dirty="0">
                <a:solidFill>
                  <a:srgbClr val="000000"/>
                </a:solidFill>
              </a:rPr>
              <a:t>d</a:t>
            </a:r>
            <a:endParaRPr kumimoji="0" lang="en-B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B9322B-EF8A-F546-8E1D-7F9220E209BE}"/>
              </a:ext>
            </a:extLst>
          </p:cNvPr>
          <p:cNvSpPr txBox="1"/>
          <p:nvPr/>
        </p:nvSpPr>
        <p:spPr>
          <a:xfrm>
            <a:off x="11342946" y="2530677"/>
            <a:ext cx="240451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dirty="0">
                <a:solidFill>
                  <a:srgbClr val="000000"/>
                </a:solidFill>
              </a:rPr>
              <a:t>e</a:t>
            </a:r>
            <a:endParaRPr kumimoji="0" lang="en-BE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9" name="Pressions de vent sur façades, François…">
            <a:extLst>
              <a:ext uri="{FF2B5EF4-FFF2-40B4-BE49-F238E27FC236}">
                <a16:creationId xmlns:a16="http://schemas.microsoft.com/office/drawing/2014/main" id="{0A53AF12-3081-FB42-8927-C5E4FF13D802}"/>
              </a:ext>
            </a:extLst>
          </p:cNvPr>
          <p:cNvSpPr txBox="1"/>
          <p:nvPr/>
        </p:nvSpPr>
        <p:spPr>
          <a:xfrm>
            <a:off x="9928114" y="7831699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Qin </a:t>
            </a:r>
            <a:r>
              <a:rPr lang="nl-BE" i="1" dirty="0"/>
              <a:t>et al </a:t>
            </a:r>
            <a:r>
              <a:rPr dirty="0"/>
              <a:t>[20</a:t>
            </a:r>
            <a:r>
              <a:rPr lang="nl-BE" dirty="0"/>
              <a:t>19</a:t>
            </a:r>
            <a:r>
              <a:rPr dirty="0"/>
              <a:t>]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4839CD-BB4E-E34F-B303-4C5730FBA67B}"/>
              </a:ext>
            </a:extLst>
          </p:cNvPr>
          <p:cNvCxnSpPr>
            <a:cxnSpLocks/>
          </p:cNvCxnSpPr>
          <p:nvPr/>
        </p:nvCxnSpPr>
        <p:spPr>
          <a:xfrm>
            <a:off x="3952071" y="8986438"/>
            <a:ext cx="1038386" cy="0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2D9F18-2BA6-2845-88C4-54393F1437FD}"/>
              </a:ext>
            </a:extLst>
          </p:cNvPr>
          <p:cNvSpPr txBox="1"/>
          <p:nvPr/>
        </p:nvSpPr>
        <p:spPr>
          <a:xfrm>
            <a:off x="4215585" y="9013380"/>
            <a:ext cx="511358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000" b="0" i="1" u="none" strike="noStrike" cap="none" spc="0" normalizeH="0" baseline="0" dirty="0">
                <a:ln>
                  <a:noFill/>
                </a:ln>
                <a:solidFill>
                  <a:srgbClr val="EC8145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L/D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00B56-002B-904D-A020-7CFBA59368F3}"/>
              </a:ext>
            </a:extLst>
          </p:cNvPr>
          <p:cNvSpPr/>
          <p:nvPr/>
        </p:nvSpPr>
        <p:spPr>
          <a:xfrm>
            <a:off x="9267361" y="3770921"/>
            <a:ext cx="1348978" cy="33342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DD978A-1158-DB4A-806D-08AAF42B03B3}"/>
              </a:ext>
            </a:extLst>
          </p:cNvPr>
          <p:cNvSpPr/>
          <p:nvPr/>
        </p:nvSpPr>
        <p:spPr>
          <a:xfrm>
            <a:off x="9404263" y="4007372"/>
            <a:ext cx="1404378" cy="33342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926267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C068745-CD1E-B447-92AF-421566C630A6}"/>
              </a:ext>
            </a:extLst>
          </p:cNvPr>
          <p:cNvSpPr txBox="1">
            <a:spLocks/>
          </p:cNvSpPr>
          <p:nvPr/>
        </p:nvSpPr>
        <p:spPr>
          <a:xfrm>
            <a:off x="258559" y="284974"/>
            <a:ext cx="10565580" cy="10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t">
            <a:normAutofit/>
          </a:bodyPr>
          <a:lstStyle>
            <a:lvl1pPr marL="0" marR="0" indent="0" algn="l" defTabSz="6502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EE7F45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nl-BE" dirty="0"/>
              <a:t>Ensuite ?</a:t>
            </a:r>
          </a:p>
        </p:txBody>
      </p:sp>
      <p:pic>
        <p:nvPicPr>
          <p:cNvPr id="7170" name="Picture 2" descr="Shanghai's Short But Interesting History">
            <a:extLst>
              <a:ext uri="{FF2B5EF4-FFF2-40B4-BE49-F238E27FC236}">
                <a16:creationId xmlns:a16="http://schemas.microsoft.com/office/drawing/2014/main" id="{062DB1B6-14FF-8C43-9586-2A5550472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16944"/>
          <a:stretch/>
        </p:blipFill>
        <p:spPr bwMode="auto">
          <a:xfrm flipH="1">
            <a:off x="0" y="1146875"/>
            <a:ext cx="13004800" cy="72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0495AC-F095-6043-B36B-C441472A1370}"/>
              </a:ext>
            </a:extLst>
          </p:cNvPr>
          <p:cNvSpPr/>
          <p:nvPr/>
        </p:nvSpPr>
        <p:spPr>
          <a:xfrm>
            <a:off x="4916114" y="1117735"/>
            <a:ext cx="8347245" cy="780598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F19384-6B90-0449-9712-AF8FF93F2613}"/>
              </a:ext>
            </a:extLst>
          </p:cNvPr>
          <p:cNvSpPr/>
          <p:nvPr/>
        </p:nvSpPr>
        <p:spPr>
          <a:xfrm>
            <a:off x="5675691" y="1117735"/>
            <a:ext cx="8347245" cy="780598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F949E8-600A-5441-910C-7047C986E782}"/>
              </a:ext>
            </a:extLst>
          </p:cNvPr>
          <p:cNvSpPr/>
          <p:nvPr/>
        </p:nvSpPr>
        <p:spPr>
          <a:xfrm>
            <a:off x="3317432" y="8542877"/>
            <a:ext cx="1151277" cy="88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 ans :</a:t>
            </a:r>
          </a:p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2 tours</a:t>
            </a:r>
            <a:endParaRPr lang="en-BE" sz="25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458F5-BC00-144F-95FD-47BA1B409D15}"/>
              </a:ext>
            </a:extLst>
          </p:cNvPr>
          <p:cNvSpPr/>
          <p:nvPr/>
        </p:nvSpPr>
        <p:spPr>
          <a:xfrm>
            <a:off x="4717714" y="8542877"/>
            <a:ext cx="2787943" cy="88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Année prochaine : </a:t>
            </a:r>
          </a:p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3 tours ?</a:t>
            </a:r>
            <a:endParaRPr lang="en-BE" sz="2500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D2FC6-865C-304A-9397-174753FE08E5}"/>
              </a:ext>
            </a:extLst>
          </p:cNvPr>
          <p:cNvSpPr/>
          <p:nvPr/>
        </p:nvSpPr>
        <p:spPr>
          <a:xfrm>
            <a:off x="8019055" y="8542877"/>
            <a:ext cx="2783134" cy="88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 de carrière : </a:t>
            </a:r>
          </a:p>
          <a:p>
            <a:r>
              <a:rPr lang="nl-BE" sz="2500" dirty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Downtown entier ?</a:t>
            </a:r>
            <a:endParaRPr lang="en-BE" sz="2500" dirty="0">
              <a:solidFill>
                <a:srgbClr val="000000"/>
              </a:solidFill>
            </a:endParaRPr>
          </a:p>
        </p:txBody>
      </p:sp>
      <p:sp>
        <p:nvSpPr>
          <p:cNvPr id="13" name="Pressions de vent sur façades, François…">
            <a:extLst>
              <a:ext uri="{FF2B5EF4-FFF2-40B4-BE49-F238E27FC236}">
                <a16:creationId xmlns:a16="http://schemas.microsoft.com/office/drawing/2014/main" id="{1E284866-A75D-FC4D-BD86-78537214CFF9}"/>
              </a:ext>
            </a:extLst>
          </p:cNvPr>
          <p:cNvSpPr txBox="1"/>
          <p:nvPr/>
        </p:nvSpPr>
        <p:spPr>
          <a:xfrm>
            <a:off x="-377386" y="8440012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Shanghai, Guide Michelin </a:t>
            </a:r>
            <a:r>
              <a:rPr dirty="0"/>
              <a:t>[20</a:t>
            </a:r>
            <a:r>
              <a:rPr lang="nl-BE" dirty="0"/>
              <a:t>19</a:t>
            </a:r>
            <a:r>
              <a:rPr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44628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 1"/>
          <p:cNvSpPr txBox="1">
            <a:spLocks noGrp="1"/>
          </p:cNvSpPr>
          <p:nvPr>
            <p:ph type="title"/>
          </p:nvPr>
        </p:nvSpPr>
        <p:spPr>
          <a:xfrm>
            <a:off x="2908271" y="3526417"/>
            <a:ext cx="10222898" cy="14374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400"/>
            </a:pPr>
            <a:r>
              <a:rPr lang="en-GB" sz="4200" dirty="0"/>
              <a:t>Tours &amp; tour… billons</a:t>
            </a:r>
            <a:endParaRPr sz="4200" dirty="0"/>
          </a:p>
        </p:txBody>
      </p:sp>
      <p:sp>
        <p:nvSpPr>
          <p:cNvPr id="164" name="Espace réservé du texte 2"/>
          <p:cNvSpPr txBox="1">
            <a:spLocks noGrp="1"/>
          </p:cNvSpPr>
          <p:nvPr>
            <p:ph type="body" sz="quarter" idx="1"/>
          </p:nvPr>
        </p:nvSpPr>
        <p:spPr>
          <a:xfrm>
            <a:off x="4793266" y="4759180"/>
            <a:ext cx="6452908" cy="1034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Merci ! Questions ? Commentaires ?</a:t>
            </a:r>
          </a:p>
          <a:p>
            <a:endParaRPr lang="nl-BE" dirty="0"/>
          </a:p>
          <a:p>
            <a:endParaRPr dirty="0"/>
          </a:p>
        </p:txBody>
      </p:sp>
      <p:pic>
        <p:nvPicPr>
          <p:cNvPr id="165" name="uliege2.png" descr="uliege2.png"/>
          <p:cNvPicPr>
            <a:picLocks noChangeAspect="1"/>
          </p:cNvPicPr>
          <p:nvPr/>
        </p:nvPicPr>
        <p:blipFill>
          <a:blip r:embed="rId2"/>
          <a:srcRect r="40500"/>
          <a:stretch>
            <a:fillRect/>
          </a:stretch>
        </p:blipFill>
        <p:spPr>
          <a:xfrm>
            <a:off x="8309885" y="5767074"/>
            <a:ext cx="4373587" cy="14926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re 1"/>
          <p:cNvSpPr txBox="1"/>
          <p:nvPr/>
        </p:nvSpPr>
        <p:spPr>
          <a:xfrm>
            <a:off x="92989" y="8626048"/>
            <a:ext cx="10565579" cy="103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algn="l">
              <a:defRPr>
                <a:solidFill>
                  <a:srgbClr val="EE7F45"/>
                </a:solidFill>
              </a:defRPr>
            </a:pP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346</a:t>
            </a:r>
            <a:r>
              <a:rPr lang="en-GB" sz="3000" baseline="30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</a:t>
            </a: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GB" sz="3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conférence</a:t>
            </a:r>
            <a:r>
              <a:rPr lang="en-GB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CERES</a:t>
            </a:r>
          </a:p>
          <a:p>
            <a:pPr algn="l">
              <a:defRPr>
                <a:solidFill>
                  <a:srgbClr val="EE7F45"/>
                </a:solidFill>
              </a:defRPr>
            </a:pP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26</a:t>
            </a:r>
            <a:r>
              <a:rPr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Avril</a:t>
            </a:r>
            <a:r>
              <a:rPr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202</a:t>
            </a:r>
            <a:r>
              <a:rPr lang="nl-BE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</a:t>
            </a:r>
            <a:endParaRPr sz="3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735" y="7410019"/>
            <a:ext cx="2245516" cy="5909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363595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New York les deux tours jumelles avant le 11 septembre | Les deux tours,  Tours, 11 septembre">
            <a:extLst>
              <a:ext uri="{FF2B5EF4-FFF2-40B4-BE49-F238E27FC236}">
                <a16:creationId xmlns:a16="http://schemas.microsoft.com/office/drawing/2014/main" id="{FB27373E-1F45-494B-9E4D-D4BF41411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5"/>
          <a:stretch/>
        </p:blipFill>
        <p:spPr bwMode="auto">
          <a:xfrm>
            <a:off x="662137" y="1263602"/>
            <a:ext cx="9158592" cy="75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Heartbeat outline">
            <a:extLst>
              <a:ext uri="{FF2B5EF4-FFF2-40B4-BE49-F238E27FC236}">
                <a16:creationId xmlns:a16="http://schemas.microsoft.com/office/drawing/2014/main" id="{F6A6560E-F409-644A-B59C-50BBB3BAC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0853" y="8849561"/>
            <a:ext cx="914400" cy="914400"/>
          </a:xfrm>
          <a:prstGeom prst="rect">
            <a:avLst/>
          </a:prstGeom>
        </p:spPr>
      </p:pic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Grandes tours… grandes sollicitations 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D9F5AE-7362-A846-BE1E-70C74C4F5C15}"/>
              </a:ext>
            </a:extLst>
          </p:cNvPr>
          <p:cNvCxnSpPr>
            <a:cxnSpLocks/>
          </p:cNvCxnSpPr>
          <p:nvPr/>
        </p:nvCxnSpPr>
        <p:spPr>
          <a:xfrm flipV="1">
            <a:off x="3599070" y="8939579"/>
            <a:ext cx="0" cy="707341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8814B3-423B-984F-BCFF-EF5892AD8F8C}"/>
              </a:ext>
            </a:extLst>
          </p:cNvPr>
          <p:cNvCxnSpPr>
            <a:cxnSpLocks/>
          </p:cNvCxnSpPr>
          <p:nvPr/>
        </p:nvCxnSpPr>
        <p:spPr>
          <a:xfrm flipV="1">
            <a:off x="4433949" y="8953091"/>
            <a:ext cx="0" cy="707341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C81A9A-C9B7-EA48-A315-027143612D8A}"/>
              </a:ext>
            </a:extLst>
          </p:cNvPr>
          <p:cNvCxnSpPr>
            <a:cxnSpLocks/>
          </p:cNvCxnSpPr>
          <p:nvPr/>
        </p:nvCxnSpPr>
        <p:spPr>
          <a:xfrm flipH="1">
            <a:off x="5318610" y="3603595"/>
            <a:ext cx="824168" cy="1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710A-8A0E-9D4D-B6D0-57DF99A47428}"/>
              </a:ext>
            </a:extLst>
          </p:cNvPr>
          <p:cNvCxnSpPr>
            <a:cxnSpLocks/>
          </p:cNvCxnSpPr>
          <p:nvPr/>
        </p:nvCxnSpPr>
        <p:spPr>
          <a:xfrm flipH="1">
            <a:off x="5318610" y="3926476"/>
            <a:ext cx="824168" cy="1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3BF229-301E-5F44-B1AE-284B2FB6608D}"/>
              </a:ext>
            </a:extLst>
          </p:cNvPr>
          <p:cNvCxnSpPr>
            <a:cxnSpLocks/>
          </p:cNvCxnSpPr>
          <p:nvPr/>
        </p:nvCxnSpPr>
        <p:spPr>
          <a:xfrm flipH="1">
            <a:off x="5318610" y="4249356"/>
            <a:ext cx="824168" cy="1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Graphic 12" descr="Windy outline">
            <a:extLst>
              <a:ext uri="{FF2B5EF4-FFF2-40B4-BE49-F238E27FC236}">
                <a16:creationId xmlns:a16="http://schemas.microsoft.com/office/drawing/2014/main" id="{0C4D1511-D6B3-BA42-B192-9FBB1D668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51158" y="3392820"/>
            <a:ext cx="1073890" cy="1073890"/>
          </a:xfrm>
          <a:prstGeom prst="rect">
            <a:avLst/>
          </a:prstGeom>
        </p:spPr>
      </p:pic>
      <p:sp>
        <p:nvSpPr>
          <p:cNvPr id="33" name="Pressions de vent sur façades, François…">
            <a:extLst>
              <a:ext uri="{FF2B5EF4-FFF2-40B4-BE49-F238E27FC236}">
                <a16:creationId xmlns:a16="http://schemas.microsoft.com/office/drawing/2014/main" id="{9BB1C95F-81E0-7D44-B6E5-CB3AA1ABF0DF}"/>
              </a:ext>
            </a:extLst>
          </p:cNvPr>
          <p:cNvSpPr txBox="1"/>
          <p:nvPr/>
        </p:nvSpPr>
        <p:spPr>
          <a:xfrm>
            <a:off x="6502400" y="8902195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World Trade Center (2000) [Franceinfo]</a:t>
            </a:r>
            <a:endParaRPr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44383C-EFAF-E244-9625-F226B0811CC8}"/>
              </a:ext>
            </a:extLst>
          </p:cNvPr>
          <p:cNvCxnSpPr>
            <a:cxnSpLocks/>
          </p:cNvCxnSpPr>
          <p:nvPr/>
        </p:nvCxnSpPr>
        <p:spPr>
          <a:xfrm flipH="1">
            <a:off x="2918085" y="3398009"/>
            <a:ext cx="642768" cy="0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5E4750-9FA7-3943-82E3-DC5AFDA32439}"/>
              </a:ext>
            </a:extLst>
          </p:cNvPr>
          <p:cNvSpPr txBox="1"/>
          <p:nvPr/>
        </p:nvSpPr>
        <p:spPr>
          <a:xfrm>
            <a:off x="3141866" y="1710762"/>
            <a:ext cx="554640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500" u="none" strike="noStrike" cap="none" spc="0" normalizeH="0" baseline="0" dirty="0">
                <a:ln>
                  <a:noFill/>
                </a:ln>
                <a:solidFill>
                  <a:srgbClr val="EC8145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"/>
              </a:rPr>
              <a:t>VIV</a:t>
            </a:r>
          </a:p>
        </p:txBody>
      </p:sp>
      <p:pic>
        <p:nvPicPr>
          <p:cNvPr id="26" name="Graphic 25" descr="Phone Vibration outline">
            <a:extLst>
              <a:ext uri="{FF2B5EF4-FFF2-40B4-BE49-F238E27FC236}">
                <a16:creationId xmlns:a16="http://schemas.microsoft.com/office/drawing/2014/main" id="{35821AB9-283D-B240-8046-0AD00855E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84433" y="1702785"/>
            <a:ext cx="636741" cy="63674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2A6337-1AAC-1148-8A68-E616641D9C94}"/>
              </a:ext>
            </a:extLst>
          </p:cNvPr>
          <p:cNvCxnSpPr>
            <a:cxnSpLocks/>
          </p:cNvCxnSpPr>
          <p:nvPr/>
        </p:nvCxnSpPr>
        <p:spPr>
          <a:xfrm flipH="1" flipV="1">
            <a:off x="4475254" y="3846700"/>
            <a:ext cx="564386" cy="43502"/>
          </a:xfrm>
          <a:prstGeom prst="line">
            <a:avLst/>
          </a:pr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CB0F90F-A1D8-D349-9033-B2077B10C6D6}"/>
              </a:ext>
            </a:extLst>
          </p:cNvPr>
          <p:cNvCxnSpPr>
            <a:cxnSpLocks/>
          </p:cNvCxnSpPr>
          <p:nvPr/>
        </p:nvCxnSpPr>
        <p:spPr>
          <a:xfrm flipH="1">
            <a:off x="3016405" y="3965154"/>
            <a:ext cx="252312" cy="80170"/>
          </a:xfrm>
          <a:prstGeom prst="line">
            <a:avLst/>
          </a:pr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Freeform 42">
            <a:extLst>
              <a:ext uri="{FF2B5EF4-FFF2-40B4-BE49-F238E27FC236}">
                <a16:creationId xmlns:a16="http://schemas.microsoft.com/office/drawing/2014/main" id="{D31F3271-7CB4-B24F-A319-D28F34AD08B5}"/>
              </a:ext>
            </a:extLst>
          </p:cNvPr>
          <p:cNvSpPr/>
          <p:nvPr/>
        </p:nvSpPr>
        <p:spPr>
          <a:xfrm>
            <a:off x="31720" y="3330245"/>
            <a:ext cx="1797080" cy="497903"/>
          </a:xfrm>
          <a:custGeom>
            <a:avLst/>
            <a:gdLst>
              <a:gd name="connsiteX0" fmla="*/ 1797080 w 1797080"/>
              <a:gd name="connsiteY0" fmla="*/ 234365 h 497903"/>
              <a:gd name="connsiteX1" fmla="*/ 1068660 w 1797080"/>
              <a:gd name="connsiteY1" fmla="*/ 63884 h 497903"/>
              <a:gd name="connsiteX2" fmla="*/ 355738 w 1797080"/>
              <a:gd name="connsiteY2" fmla="*/ 1891 h 497903"/>
              <a:gd name="connsiteX3" fmla="*/ 30273 w 1797080"/>
              <a:gd name="connsiteY3" fmla="*/ 125877 h 497903"/>
              <a:gd name="connsiteX4" fmla="*/ 45772 w 1797080"/>
              <a:gd name="connsiteY4" fmla="*/ 358352 h 497903"/>
              <a:gd name="connsiteX5" fmla="*/ 309243 w 1797080"/>
              <a:gd name="connsiteY5" fmla="*/ 497836 h 497903"/>
              <a:gd name="connsiteX6" fmla="*/ 417731 w 1797080"/>
              <a:gd name="connsiteY6" fmla="*/ 373850 h 497903"/>
              <a:gd name="connsiteX7" fmla="*/ 402233 w 1797080"/>
              <a:gd name="connsiteY7" fmla="*/ 172372 h 497903"/>
              <a:gd name="connsiteX8" fmla="*/ 169758 w 1797080"/>
              <a:gd name="connsiteY8" fmla="*/ 203369 h 49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080" h="497903">
                <a:moveTo>
                  <a:pt x="1797080" y="234365"/>
                </a:moveTo>
                <a:cubicBezTo>
                  <a:pt x="1552982" y="168497"/>
                  <a:pt x="1308884" y="102630"/>
                  <a:pt x="1068660" y="63884"/>
                </a:cubicBezTo>
                <a:cubicBezTo>
                  <a:pt x="828436" y="25138"/>
                  <a:pt x="528802" y="-8441"/>
                  <a:pt x="355738" y="1891"/>
                </a:cubicBezTo>
                <a:cubicBezTo>
                  <a:pt x="182674" y="12223"/>
                  <a:pt x="81934" y="66467"/>
                  <a:pt x="30273" y="125877"/>
                </a:cubicBezTo>
                <a:cubicBezTo>
                  <a:pt x="-21388" y="185287"/>
                  <a:pt x="-723" y="296359"/>
                  <a:pt x="45772" y="358352"/>
                </a:cubicBezTo>
                <a:cubicBezTo>
                  <a:pt x="92267" y="420345"/>
                  <a:pt x="247250" y="495253"/>
                  <a:pt x="309243" y="497836"/>
                </a:cubicBezTo>
                <a:cubicBezTo>
                  <a:pt x="371236" y="500419"/>
                  <a:pt x="402233" y="428094"/>
                  <a:pt x="417731" y="373850"/>
                </a:cubicBezTo>
                <a:cubicBezTo>
                  <a:pt x="433229" y="319606"/>
                  <a:pt x="443562" y="200785"/>
                  <a:pt x="402233" y="172372"/>
                </a:cubicBezTo>
                <a:cubicBezTo>
                  <a:pt x="360904" y="143958"/>
                  <a:pt x="265331" y="173663"/>
                  <a:pt x="169758" y="203369"/>
                </a:cubicBezTo>
              </a:path>
            </a:pathLst>
          </a:cu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CE0D9B-67A6-A34A-9B8B-0E03FF8C5D3D}"/>
              </a:ext>
            </a:extLst>
          </p:cNvPr>
          <p:cNvCxnSpPr>
            <a:cxnSpLocks/>
          </p:cNvCxnSpPr>
          <p:nvPr/>
        </p:nvCxnSpPr>
        <p:spPr>
          <a:xfrm flipH="1" flipV="1">
            <a:off x="3024872" y="3800585"/>
            <a:ext cx="223064" cy="24195"/>
          </a:xfrm>
          <a:prstGeom prst="line">
            <a:avLst/>
          </a:pr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D2286E4-FE3D-9347-B514-8DA67BDC06F1}"/>
              </a:ext>
            </a:extLst>
          </p:cNvPr>
          <p:cNvSpPr/>
          <p:nvPr/>
        </p:nvSpPr>
        <p:spPr>
          <a:xfrm>
            <a:off x="-341273" y="1224786"/>
            <a:ext cx="3392839" cy="810258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9E40CE5-2360-1B42-966B-3800F274A46E}"/>
              </a:ext>
            </a:extLst>
          </p:cNvPr>
          <p:cNvSpPr/>
          <p:nvPr/>
        </p:nvSpPr>
        <p:spPr>
          <a:xfrm>
            <a:off x="986062" y="3626488"/>
            <a:ext cx="4143877" cy="527428"/>
          </a:xfrm>
          <a:custGeom>
            <a:avLst/>
            <a:gdLst>
              <a:gd name="connsiteX0" fmla="*/ 4143877 w 4143877"/>
              <a:gd name="connsiteY0" fmla="*/ 341071 h 527428"/>
              <a:gd name="connsiteX1" fmla="*/ 2361572 w 4143877"/>
              <a:gd name="connsiteY1" fmla="*/ 527051 h 527428"/>
              <a:gd name="connsiteX2" fmla="*/ 1912121 w 4143877"/>
              <a:gd name="connsiteY2" fmla="*/ 387566 h 527428"/>
              <a:gd name="connsiteX3" fmla="*/ 1199199 w 4143877"/>
              <a:gd name="connsiteY3" fmla="*/ 325573 h 527428"/>
              <a:gd name="connsiteX4" fmla="*/ 656758 w 4143877"/>
              <a:gd name="connsiteY4" fmla="*/ 387566 h 527428"/>
              <a:gd name="connsiteX5" fmla="*/ 67823 w 4143877"/>
              <a:gd name="connsiteY5" fmla="*/ 403064 h 527428"/>
              <a:gd name="connsiteX6" fmla="*/ 36826 w 4143877"/>
              <a:gd name="connsiteY6" fmla="*/ 108596 h 527428"/>
              <a:gd name="connsiteX7" fmla="*/ 284799 w 4143877"/>
              <a:gd name="connsiteY7" fmla="*/ 108 h 527428"/>
              <a:gd name="connsiteX8" fmla="*/ 439782 w 4143877"/>
              <a:gd name="connsiteY8" fmla="*/ 124095 h 527428"/>
              <a:gd name="connsiteX9" fmla="*/ 346792 w 4143877"/>
              <a:gd name="connsiteY9" fmla="*/ 232583 h 527428"/>
              <a:gd name="connsiteX10" fmla="*/ 300297 w 4143877"/>
              <a:gd name="connsiteY10" fmla="*/ 232583 h 527428"/>
              <a:gd name="connsiteX11" fmla="*/ 176311 w 4143877"/>
              <a:gd name="connsiteY11" fmla="*/ 186088 h 5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3877" h="527428">
                <a:moveTo>
                  <a:pt x="4143877" y="341071"/>
                </a:moveTo>
                <a:cubicBezTo>
                  <a:pt x="3438704" y="430186"/>
                  <a:pt x="2733531" y="519302"/>
                  <a:pt x="2361572" y="527051"/>
                </a:cubicBezTo>
                <a:cubicBezTo>
                  <a:pt x="1989613" y="534800"/>
                  <a:pt x="2105850" y="421146"/>
                  <a:pt x="1912121" y="387566"/>
                </a:cubicBezTo>
                <a:cubicBezTo>
                  <a:pt x="1718392" y="353986"/>
                  <a:pt x="1408426" y="325573"/>
                  <a:pt x="1199199" y="325573"/>
                </a:cubicBezTo>
                <a:cubicBezTo>
                  <a:pt x="989972" y="325573"/>
                  <a:pt x="845321" y="374651"/>
                  <a:pt x="656758" y="387566"/>
                </a:cubicBezTo>
                <a:cubicBezTo>
                  <a:pt x="468195" y="400481"/>
                  <a:pt x="171145" y="449559"/>
                  <a:pt x="67823" y="403064"/>
                </a:cubicBezTo>
                <a:cubicBezTo>
                  <a:pt x="-35499" y="356569"/>
                  <a:pt x="663" y="175755"/>
                  <a:pt x="36826" y="108596"/>
                </a:cubicBezTo>
                <a:cubicBezTo>
                  <a:pt x="72989" y="41437"/>
                  <a:pt x="217640" y="-2475"/>
                  <a:pt x="284799" y="108"/>
                </a:cubicBezTo>
                <a:cubicBezTo>
                  <a:pt x="351958" y="2691"/>
                  <a:pt x="429450" y="85349"/>
                  <a:pt x="439782" y="124095"/>
                </a:cubicBezTo>
                <a:cubicBezTo>
                  <a:pt x="450114" y="162841"/>
                  <a:pt x="346792" y="232583"/>
                  <a:pt x="346792" y="232583"/>
                </a:cubicBezTo>
                <a:cubicBezTo>
                  <a:pt x="323545" y="250664"/>
                  <a:pt x="328710" y="240332"/>
                  <a:pt x="300297" y="232583"/>
                </a:cubicBezTo>
                <a:cubicBezTo>
                  <a:pt x="271884" y="224834"/>
                  <a:pt x="224097" y="205461"/>
                  <a:pt x="176311" y="186088"/>
                </a:cubicBezTo>
              </a:path>
            </a:pathLst>
          </a:cu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1" name="Graphic 20" descr="Send outline">
            <a:extLst>
              <a:ext uri="{FF2B5EF4-FFF2-40B4-BE49-F238E27FC236}">
                <a16:creationId xmlns:a16="http://schemas.microsoft.com/office/drawing/2014/main" id="{87403F1E-3A03-7346-B7C1-E4474A5F5F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72193">
            <a:off x="925616" y="4565388"/>
            <a:ext cx="914400" cy="9144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45E4F1-F9BA-1D4A-80B2-09FD7888EE33}"/>
              </a:ext>
            </a:extLst>
          </p:cNvPr>
          <p:cNvCxnSpPr>
            <a:cxnSpLocks/>
          </p:cNvCxnSpPr>
          <p:nvPr/>
        </p:nvCxnSpPr>
        <p:spPr>
          <a:xfrm>
            <a:off x="2138082" y="4981910"/>
            <a:ext cx="663967" cy="0"/>
          </a:xfrm>
          <a:prstGeom prst="straightConnector1">
            <a:avLst/>
          </a:prstGeom>
          <a:noFill/>
          <a:ln w="25400" cap="flat">
            <a:solidFill>
              <a:srgbClr val="EC8145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59168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3" grpId="0" animBg="1"/>
      <p:bldP spid="4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8" y="284974"/>
            <a:ext cx="11411665" cy="1046428"/>
          </a:xfrm>
          <a:prstGeom prst="rect">
            <a:avLst/>
          </a:prstGeom>
        </p:spPr>
        <p:txBody>
          <a:bodyPr lIns="65022" tIns="65022" rIns="65022" bIns="65022" anchor="t">
            <a:normAutofit fontScale="90000"/>
          </a:bodyPr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Vibrations induites par détachements tourbillonaires : VIV</a:t>
            </a:r>
            <a:endParaRPr dirty="0"/>
          </a:p>
        </p:txBody>
      </p:sp>
      <p:sp>
        <p:nvSpPr>
          <p:cNvPr id="171" name="http://www.westernu.ca/"/>
          <p:cNvSpPr txBox="1"/>
          <p:nvPr/>
        </p:nvSpPr>
        <p:spPr>
          <a:xfrm>
            <a:off x="6680496" y="5125340"/>
            <a:ext cx="2221595" cy="30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http://www.westernu.ca/</a:t>
            </a:r>
          </a:p>
        </p:txBody>
      </p:sp>
      <p:sp>
        <p:nvSpPr>
          <p:cNvPr id="172" name="http://www.uliege.be/"/>
          <p:cNvSpPr txBox="1"/>
          <p:nvPr/>
        </p:nvSpPr>
        <p:spPr>
          <a:xfrm>
            <a:off x="846358" y="5125340"/>
            <a:ext cx="2221595" cy="30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http://www.uliege.be/</a:t>
            </a:r>
          </a:p>
        </p:txBody>
      </p:sp>
      <p:sp>
        <p:nvSpPr>
          <p:cNvPr id="174" name="Pressions de vent sur façades, François…"/>
          <p:cNvSpPr txBox="1"/>
          <p:nvPr/>
        </p:nvSpPr>
        <p:spPr>
          <a:xfrm>
            <a:off x="10026919" y="9405500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Youtube</a:t>
            </a:r>
            <a:r>
              <a:rPr dirty="0"/>
              <a:t> [20</a:t>
            </a:r>
            <a:r>
              <a:rPr lang="nl-BE" dirty="0"/>
              <a:t>15</a:t>
            </a:r>
            <a:r>
              <a:rPr dirty="0"/>
              <a:t>]</a:t>
            </a:r>
          </a:p>
        </p:txBody>
      </p:sp>
      <p:sp>
        <p:nvSpPr>
          <p:cNvPr id="176" name="Storm Ciara, Brussels, February 2020"/>
          <p:cNvSpPr txBox="1"/>
          <p:nvPr/>
        </p:nvSpPr>
        <p:spPr>
          <a:xfrm>
            <a:off x="332829" y="1171010"/>
            <a:ext cx="7912422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VIV sur 2 cheminées (Incinérateur de Cornouailles)</a:t>
            </a:r>
          </a:p>
        </p:txBody>
      </p:sp>
      <p:pic>
        <p:nvPicPr>
          <p:cNvPr id="3" name="VIV_SwayingStacks_Tandem_cut" descr="VIV_SwayingStacks_Tandem_cut">
            <a:hlinkClick r:id="" action="ppaction://media"/>
            <a:extLst>
              <a:ext uri="{FF2B5EF4-FFF2-40B4-BE49-F238E27FC236}">
                <a16:creationId xmlns:a16="http://schemas.microsoft.com/office/drawing/2014/main" id="{03803C28-7283-0448-9BDA-09CEB87E6C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16.3387"/>
                </p14:media>
              </p:ext>
            </p:extLst>
          </p:nvPr>
        </p:nvPicPr>
        <p:blipFill rotWithShape="1">
          <a:blip r:embed="rId4"/>
          <a:srcRect l="6508" t="7776" r="10858" b="7304"/>
          <a:stretch>
            <a:fillRect/>
          </a:stretch>
        </p:blipFill>
        <p:spPr>
          <a:xfrm>
            <a:off x="0" y="1846540"/>
            <a:ext cx="13004800" cy="7517674"/>
          </a:xfrm>
          <a:prstGeom prst="rect">
            <a:avLst/>
          </a:prstGeom>
        </p:spPr>
      </p:pic>
      <p:pic>
        <p:nvPicPr>
          <p:cNvPr id="12" name="Screenshot 2020-06-18 at 18.37.03.png" descr="Screenshot 2020-06-18 at 18.37.03.png">
            <a:extLst>
              <a:ext uri="{FF2B5EF4-FFF2-40B4-BE49-F238E27FC236}">
                <a16:creationId xmlns:a16="http://schemas.microsoft.com/office/drawing/2014/main" id="{5104F6A0-D56D-0043-9DDA-15559E4A8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3" b="99499" l="696" r="93340">
                        <a14:foregroundMark x1="64016" y1="9273" x2="64016" y2="9273"/>
                        <a14:foregroundMark x1="71769" y1="12907" x2="71769" y2="12907"/>
                        <a14:foregroundMark x1="67396" y1="11779" x2="67396" y2="11779"/>
                        <a14:foregroundMark x1="73658" y1="10526" x2="73658" y2="10526"/>
                        <a14:foregroundMark x1="42744" y1="14160" x2="42744" y2="14160"/>
                        <a14:foregroundMark x1="28728" y1="19048" x2="28728" y2="19048"/>
                        <a14:foregroundMark x1="39861" y1="22055" x2="39861" y2="22055"/>
                        <a14:foregroundMark x1="37376" y1="11153" x2="37376" y2="11153"/>
                        <a14:foregroundMark x1="54374" y1="26942" x2="54374" y2="26942"/>
                        <a14:foregroundMark x1="59642" y1="45865" x2="59642" y2="45865"/>
                        <a14:foregroundMark x1="55765" y1="36090" x2="55765" y2="36090"/>
                        <a14:foregroundMark x1="62028" y1="29449" x2="62028" y2="29449"/>
                        <a14:foregroundMark x1="70775" y1="29950" x2="70775" y2="29950"/>
                        <a14:foregroundMark x1="78032" y1="33709" x2="78032" y2="33709"/>
                        <a14:foregroundMark x1="74155" y1="28195" x2="74155" y2="28195"/>
                        <a14:foregroundMark x1="67396" y1="24561" x2="67396" y2="24561"/>
                        <a14:foregroundMark x1="63022" y1="25063" x2="63022" y2="25063"/>
                        <a14:foregroundMark x1="63022" y1="25063" x2="63022" y2="25063"/>
                        <a14:foregroundMark x1="54771" y1="25063" x2="54771" y2="25063"/>
                        <a14:foregroundMark x1="51889" y1="23308" x2="51889" y2="23308"/>
                        <a14:foregroundMark x1="45129" y1="19674" x2="45129" y2="19674"/>
                        <a14:foregroundMark x1="30616" y1="19674" x2="30616" y2="19674"/>
                        <a14:foregroundMark x1="38867" y1="19674" x2="38867" y2="19674"/>
                        <a14:foregroundMark x1="30119" y1="33709" x2="30119" y2="33709"/>
                        <a14:foregroundMark x1="29225" y1="46491" x2="29225" y2="46491"/>
                        <a14:foregroundMark x1="29225" y1="56140" x2="29225" y2="56140"/>
                        <a14:foregroundMark x1="21471" y1="58020" x2="21471" y2="58020"/>
                        <a14:foregroundMark x1="28728" y1="60526" x2="28728" y2="60526"/>
                        <a14:foregroundMark x1="36481" y1="52506" x2="36481" y2="52506"/>
                        <a14:foregroundMark x1="24354" y1="51378" x2="24354" y2="51378"/>
                        <a14:foregroundMark x1="24354" y1="57393" x2="24354" y2="57393"/>
                        <a14:foregroundMark x1="28728" y1="64160" x2="28728" y2="64160"/>
                        <a14:foregroundMark x1="31610" y1="62907" x2="31610" y2="62907"/>
                        <a14:foregroundMark x1="31610" y1="58647" x2="31610" y2="58647"/>
                        <a14:foregroundMark x1="31610" y1="45865" x2="31610" y2="45865"/>
                        <a14:foregroundMark x1="73658" y1="14787" x2="43837" y2="11779"/>
                        <a14:foregroundMark x1="43837" y1="11779" x2="32604" y2="23810"/>
                        <a14:foregroundMark x1="32604" y1="23810" x2="29026" y2="44361"/>
                        <a14:foregroundMark x1="29026" y1="44361" x2="30119" y2="59900"/>
                        <a14:foregroundMark x1="49503" y1="20301" x2="63519" y2="43985"/>
                        <a14:foregroundMark x1="42247" y1="28195" x2="60139" y2="45865"/>
                        <a14:foregroundMark x1="36481" y1="8020" x2="38867" y2="6266"/>
                        <a14:foregroundMark x1="28728" y1="17168" x2="45129" y2="14787"/>
                        <a14:foregroundMark x1="45129" y1="14787" x2="52883" y2="27569"/>
                        <a14:foregroundMark x1="55765" y1="21429" x2="69980" y2="29449"/>
                        <a14:foregroundMark x1="69980" y1="29449" x2="81014" y2="42857"/>
                        <a14:foregroundMark x1="81014" y1="42857" x2="86183" y2="61028"/>
                        <a14:foregroundMark x1="86183" y1="61028" x2="80119" y2="78697"/>
                        <a14:foregroundMark x1="80119" y1="78697" x2="49503" y2="82957"/>
                        <a14:foregroundMark x1="49503" y1="82957" x2="45626" y2="81830"/>
                        <a14:foregroundMark x1="16103" y1="78195" x2="36978" y2="92105"/>
                        <a14:foregroundMark x1="23857" y1="71429" x2="23857" y2="90351"/>
                        <a14:foregroundMark x1="23857" y1="90351" x2="24354" y2="90977"/>
                        <a14:foregroundMark x1="19483" y1="69549" x2="14414" y2="87343"/>
                        <a14:foregroundMark x1="14414" y1="87343" x2="19980" y2="92732"/>
                        <a14:foregroundMark x1="14712" y1="72682" x2="16302" y2="91604"/>
                        <a14:foregroundMark x1="16302" y1="91604" x2="31113" y2="95865"/>
                        <a14:foregroundMark x1="31113" y1="95865" x2="46720" y2="95739"/>
                        <a14:foregroundMark x1="46720" y1="95739" x2="59642" y2="86717"/>
                        <a14:foregroundMark x1="59642" y1="86717" x2="56759" y2="76316"/>
                        <a14:foregroundMark x1="31610" y1="74436" x2="44632" y2="83960"/>
                        <a14:foregroundMark x1="44632" y1="83960" x2="31113" y2="79323"/>
                        <a14:foregroundMark x1="70278" y1="87218" x2="86183" y2="86591"/>
                        <a14:foregroundMark x1="86183" y1="86591" x2="90755" y2="67544"/>
                        <a14:foregroundMark x1="90755" y1="67544" x2="85288" y2="43358"/>
                        <a14:foregroundMark x1="63022" y1="38471" x2="62525" y2="47619"/>
                        <a14:foregroundMark x1="60636" y1="34211" x2="66402" y2="44612"/>
                        <a14:foregroundMark x1="64016" y1="36717" x2="64513" y2="34211"/>
                        <a14:foregroundMark x1="21968" y1="53133" x2="32107" y2="51378"/>
                        <a14:foregroundMark x1="20477" y1="51378" x2="34394" y2="58521"/>
                        <a14:foregroundMark x1="34394" y1="58521" x2="31610" y2="53759"/>
                        <a14:foregroundMark x1="22863" y1="58647" x2="34990" y2="61654"/>
                        <a14:foregroundMark x1="9344" y1="78697" x2="15905" y2="95990"/>
                        <a14:foregroundMark x1="15905" y1="95990" x2="41750" y2="95238"/>
                        <a14:foregroundMark x1="93439" y1="76316" x2="93439" y2="68421"/>
                        <a14:foregroundMark x1="33996" y1="42857" x2="48012" y2="56140"/>
                        <a14:foregroundMark x1="60139" y1="72682" x2="59145" y2="84211"/>
                        <a14:foregroundMark x1="56759" y1="90351" x2="61133" y2="93358"/>
                        <a14:foregroundMark x1="44632" y1="92105" x2="29622" y2="85965"/>
                        <a14:foregroundMark x1="29622" y1="85965" x2="26342" y2="74436"/>
                        <a14:foregroundMark x1="3082" y1="87218" x2="5467" y2="96992"/>
                        <a14:foregroundMark x1="3082" y1="95865" x2="18588" y2="96366"/>
                        <a14:foregroundMark x1="18588" y1="96366" x2="19980" y2="96992"/>
                        <a14:foregroundMark x1="1690" y1="86090" x2="5467" y2="93985"/>
                        <a14:foregroundMark x1="3579" y1="85464" x2="5467" y2="95238"/>
                        <a14:foregroundMark x1="10338" y1="73308" x2="14712" y2="72682"/>
                        <a14:foregroundMark x1="24851" y1="59900" x2="24851" y2="73308"/>
                        <a14:foregroundMark x1="32107" y1="53133" x2="34990" y2="49499"/>
                        <a14:foregroundMark x1="35984" y1="51378" x2="35984" y2="50125"/>
                        <a14:foregroundMark x1="37873" y1="55013" x2="40358" y2="55639"/>
                        <a14:foregroundMark x1="27734" y1="69048" x2="29225" y2="72055"/>
                        <a14:foregroundMark x1="60139" y1="72682" x2="59145" y2="73308"/>
                        <a14:foregroundMark x1="64016" y1="38471" x2="69284" y2="42857"/>
                        <a14:foregroundMark x1="64513" y1="5013" x2="64513" y2="5013"/>
                        <a14:foregroundMark x1="36978" y1="6892" x2="36978" y2="6892"/>
                        <a14:foregroundMark x1="60636" y1="72055" x2="60636" y2="72055"/>
                        <a14:foregroundMark x1="61133" y1="72682" x2="61133" y2="72682"/>
                        <a14:foregroundMark x1="61531" y1="70175" x2="61531" y2="70175"/>
                        <a14:foregroundMark x1="61531" y1="96992" x2="61531" y2="96992"/>
                        <a14:foregroundMark x1="64513" y1="95865" x2="64513" y2="95865"/>
                        <a14:foregroundMark x1="50497" y1="98872" x2="50497" y2="98872"/>
                        <a14:foregroundMark x1="4076" y1="86090" x2="4076" y2="86090"/>
                        <a14:foregroundMark x1="2584" y1="82957" x2="2584" y2="82957"/>
                        <a14:foregroundMark x1="696" y1="95865" x2="696" y2="95865"/>
                        <a14:foregroundMark x1="30119" y1="73308" x2="30119" y2="73308"/>
                        <a14:foregroundMark x1="50497" y1="99499" x2="50497" y2="99499"/>
                        <a14:foregroundMark x1="29225" y1="73308" x2="29225" y2="73308"/>
                        <a14:foregroundMark x1="30119" y1="72055" x2="30119" y2="72055"/>
                        <a14:foregroundMark x1="29722" y1="73308" x2="29722" y2="73308"/>
                        <a14:foregroundMark x1="29722" y1="72682" x2="29722" y2="72682"/>
                        <a14:foregroundMark x1="28728" y1="65915" x2="31610" y2="73810"/>
                        <a14:foregroundMark x1="17594" y1="47619" x2="17594" y2="47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01" y="6794939"/>
            <a:ext cx="3753920" cy="297776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ressions de vent sur façades, François…">
            <a:extLst>
              <a:ext uri="{FF2B5EF4-FFF2-40B4-BE49-F238E27FC236}">
                <a16:creationId xmlns:a16="http://schemas.microsoft.com/office/drawing/2014/main" id="{A9C8A846-1342-B645-B255-736BC733F998}"/>
              </a:ext>
            </a:extLst>
          </p:cNvPr>
          <p:cNvSpPr txBox="1"/>
          <p:nvPr/>
        </p:nvSpPr>
        <p:spPr>
          <a:xfrm>
            <a:off x="1127704" y="6119712"/>
            <a:ext cx="1950855" cy="533479"/>
          </a:xfrm>
          <a:prstGeom prst="rect">
            <a:avLst/>
          </a:prstGeom>
          <a:solidFill>
            <a:schemeClr val="bg1"/>
          </a:solidFill>
          <a:ln w="12700">
            <a:solidFill>
              <a:srgbClr val="EC814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b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Prédiction ?</a:t>
            </a:r>
            <a:endParaRPr b="1" dirty="0">
              <a:solidFill>
                <a:srgbClr val="EC814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506" name="Picture 2" descr="Le seigneur des anneaux : les deux tours – La Kinopithèque">
            <a:extLst>
              <a:ext uri="{FF2B5EF4-FFF2-40B4-BE49-F238E27FC236}">
                <a16:creationId xmlns:a16="http://schemas.microsoft.com/office/drawing/2014/main" id="{CBEDC8A0-2DF3-174B-A143-F067225A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37" y="1846540"/>
            <a:ext cx="4709763" cy="627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76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Détachements tourbillonnaires - Von Karman</a:t>
            </a:r>
            <a:endParaRPr dirty="0"/>
          </a:p>
        </p:txBody>
      </p:sp>
      <p:pic>
        <p:nvPicPr>
          <p:cNvPr id="2" name="A remarkable von-Kármán cloud vortex street.mp4" descr="A remarkable von-Kármán cloud vortex street.mp4">
            <a:hlinkClick r:id="" action="ppaction://media"/>
            <a:extLst>
              <a:ext uri="{FF2B5EF4-FFF2-40B4-BE49-F238E27FC236}">
                <a16:creationId xmlns:a16="http://schemas.microsoft.com/office/drawing/2014/main" id="{436D674B-A02F-E541-8238-3ED94AF92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1402"/>
            <a:ext cx="13004800" cy="7975600"/>
          </a:xfrm>
          <a:prstGeom prst="rect">
            <a:avLst/>
          </a:prstGeom>
        </p:spPr>
      </p:pic>
      <p:sp>
        <p:nvSpPr>
          <p:cNvPr id="7" name="Pressions de vent sur façades, François…">
            <a:extLst>
              <a:ext uri="{FF2B5EF4-FFF2-40B4-BE49-F238E27FC236}">
                <a16:creationId xmlns:a16="http://schemas.microsoft.com/office/drawing/2014/main" id="{A486F05C-230C-3A42-A1F0-0DA9B8E0B0B3}"/>
              </a:ext>
            </a:extLst>
          </p:cNvPr>
          <p:cNvSpPr txBox="1"/>
          <p:nvPr/>
        </p:nvSpPr>
        <p:spPr>
          <a:xfrm>
            <a:off x="9453484" y="9359006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Ile de Madère, Youtube</a:t>
            </a:r>
            <a:r>
              <a:rPr dirty="0"/>
              <a:t> [20</a:t>
            </a:r>
            <a:r>
              <a:rPr lang="nl-BE" dirty="0"/>
              <a:t>15</a:t>
            </a:r>
            <a:r>
              <a:rPr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42447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Détachements tourbillonnaires - Von Karman</a:t>
            </a:r>
            <a:endParaRPr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D7F626F9-4DAE-FE4C-A518-EDB730411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01" y="1331402"/>
            <a:ext cx="9141598" cy="79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essions de vent sur façades, François…">
            <a:extLst>
              <a:ext uri="{FF2B5EF4-FFF2-40B4-BE49-F238E27FC236}">
                <a16:creationId xmlns:a16="http://schemas.microsoft.com/office/drawing/2014/main" id="{0A77C28A-8473-6F4D-8DFC-A9161B0F4431}"/>
              </a:ext>
            </a:extLst>
          </p:cNvPr>
          <p:cNvSpPr txBox="1"/>
          <p:nvPr/>
        </p:nvSpPr>
        <p:spPr>
          <a:xfrm>
            <a:off x="8337602" y="9377132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Iles Heard, Nasa</a:t>
            </a:r>
            <a:r>
              <a:rPr dirty="0"/>
              <a:t> [20</a:t>
            </a:r>
            <a:r>
              <a:rPr lang="nl-BE" dirty="0"/>
              <a:t>15</a:t>
            </a:r>
            <a:r>
              <a:rPr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557322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Détachements tourbillonnaires - Von Karman</a:t>
            </a:r>
            <a:endParaRPr dirty="0"/>
          </a:p>
        </p:txBody>
      </p:sp>
      <p:pic>
        <p:nvPicPr>
          <p:cNvPr id="3" name="Picture 2" descr="A picture containing snow&#10;&#10;Description automatically generated">
            <a:extLst>
              <a:ext uri="{FF2B5EF4-FFF2-40B4-BE49-F238E27FC236}">
                <a16:creationId xmlns:a16="http://schemas.microsoft.com/office/drawing/2014/main" id="{2579740E-8A2E-7843-957B-22935947B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17002" r="19915" b="13401"/>
          <a:stretch/>
        </p:blipFill>
        <p:spPr>
          <a:xfrm>
            <a:off x="721375" y="1513491"/>
            <a:ext cx="5632929" cy="7522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EE73A-DCE8-4841-A2C2-1A2B95201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7002" r="21422" b="13401"/>
          <a:stretch/>
        </p:blipFill>
        <p:spPr>
          <a:xfrm>
            <a:off x="6462793" y="1513492"/>
            <a:ext cx="5632929" cy="7522022"/>
          </a:xfrm>
          <a:prstGeom prst="rect">
            <a:avLst/>
          </a:prstGeom>
        </p:spPr>
      </p:pic>
      <p:sp>
        <p:nvSpPr>
          <p:cNvPr id="10" name="Pressions de vent sur façades, François…">
            <a:extLst>
              <a:ext uri="{FF2B5EF4-FFF2-40B4-BE49-F238E27FC236}">
                <a16:creationId xmlns:a16="http://schemas.microsoft.com/office/drawing/2014/main" id="{A58D4DE8-E4D6-0045-8189-8124A5D319D3}"/>
              </a:ext>
            </a:extLst>
          </p:cNvPr>
          <p:cNvSpPr txBox="1"/>
          <p:nvPr/>
        </p:nvSpPr>
        <p:spPr>
          <a:xfrm>
            <a:off x="8800221" y="9050891"/>
            <a:ext cx="3553650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650240">
              <a:spcBef>
                <a:spcPts val="600"/>
              </a:spcBef>
              <a:buClr>
                <a:srgbClr val="EC7F4C"/>
              </a:buClr>
              <a:defRPr sz="1500">
                <a:solidFill>
                  <a:srgbClr val="8C8B8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Pont de Westminster, Londres </a:t>
            </a:r>
            <a:r>
              <a:rPr dirty="0"/>
              <a:t>[20</a:t>
            </a:r>
            <a:r>
              <a:rPr lang="nl-BE"/>
              <a:t>19</a:t>
            </a:r>
            <a:r>
              <a:t>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7175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Détachements tourbillonnaires - Von Karman</a:t>
            </a:r>
            <a:endParaRPr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430E15-23A0-2244-AD46-F4BF1741C8F5}"/>
              </a:ext>
            </a:extLst>
          </p:cNvPr>
          <p:cNvSpPr/>
          <p:nvPr/>
        </p:nvSpPr>
        <p:spPr>
          <a:xfrm>
            <a:off x="4870759" y="2268775"/>
            <a:ext cx="1260000" cy="1260000"/>
          </a:xfrm>
          <a:prstGeom prst="ellipse">
            <a:avLst/>
          </a:prstGeom>
          <a:noFill/>
          <a:ln w="25400" cap="flat">
            <a:solidFill>
              <a:srgbClr val="EC814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54B2FB-D24A-2840-B849-D5020F321187}"/>
              </a:ext>
            </a:extLst>
          </p:cNvPr>
          <p:cNvCxnSpPr>
            <a:cxnSpLocks/>
          </p:cNvCxnSpPr>
          <p:nvPr/>
        </p:nvCxnSpPr>
        <p:spPr>
          <a:xfrm>
            <a:off x="2301295" y="2679951"/>
            <a:ext cx="81393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08B66-9694-2E49-9483-2E49CF3F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64" y="2282728"/>
            <a:ext cx="431800" cy="266700"/>
          </a:xfrm>
          <a:prstGeom prst="rect">
            <a:avLst/>
          </a:prstGeom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CDD29E-8DF5-A149-A70D-03E49CC550BD}"/>
              </a:ext>
            </a:extLst>
          </p:cNvPr>
          <p:cNvCxnSpPr>
            <a:cxnSpLocks/>
          </p:cNvCxnSpPr>
          <p:nvPr/>
        </p:nvCxnSpPr>
        <p:spPr>
          <a:xfrm>
            <a:off x="2301295" y="2889501"/>
            <a:ext cx="81393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ABF9F1-59CF-9C48-8C84-874F4BDB6001}"/>
              </a:ext>
            </a:extLst>
          </p:cNvPr>
          <p:cNvCxnSpPr>
            <a:cxnSpLocks/>
          </p:cNvCxnSpPr>
          <p:nvPr/>
        </p:nvCxnSpPr>
        <p:spPr>
          <a:xfrm>
            <a:off x="2301295" y="3078477"/>
            <a:ext cx="81393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791814F-6289-7C48-B8B9-E005112A28D1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214232" y="2898775"/>
            <a:ext cx="1656527" cy="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D5571E-EE62-E846-B17C-19D4BEDE9184}"/>
              </a:ext>
            </a:extLst>
          </p:cNvPr>
          <p:cNvCxnSpPr>
            <a:cxnSpLocks/>
          </p:cNvCxnSpPr>
          <p:nvPr/>
        </p:nvCxnSpPr>
        <p:spPr>
          <a:xfrm>
            <a:off x="6124688" y="1678462"/>
            <a:ext cx="1143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D67925E-1C7B-6240-A0D7-FC753FBB0707}"/>
              </a:ext>
            </a:extLst>
          </p:cNvPr>
          <p:cNvCxnSpPr>
            <a:cxnSpLocks/>
          </p:cNvCxnSpPr>
          <p:nvPr/>
        </p:nvCxnSpPr>
        <p:spPr>
          <a:xfrm>
            <a:off x="6124688" y="1977928"/>
            <a:ext cx="1143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4E00EA0-79E5-A240-9DC9-15269C1E915E}"/>
              </a:ext>
            </a:extLst>
          </p:cNvPr>
          <p:cNvCxnSpPr>
            <a:cxnSpLocks/>
          </p:cNvCxnSpPr>
          <p:nvPr/>
        </p:nvCxnSpPr>
        <p:spPr>
          <a:xfrm>
            <a:off x="6124688" y="2305351"/>
            <a:ext cx="95390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0232D43-AB4E-6647-BAD6-A011298DFE11}"/>
              </a:ext>
            </a:extLst>
          </p:cNvPr>
          <p:cNvCxnSpPr>
            <a:cxnSpLocks/>
          </p:cNvCxnSpPr>
          <p:nvPr/>
        </p:nvCxnSpPr>
        <p:spPr>
          <a:xfrm>
            <a:off x="6159678" y="2644374"/>
            <a:ext cx="360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C0F9DE7-5A6F-214E-B6E6-1E7B1CA95FDA}"/>
              </a:ext>
            </a:extLst>
          </p:cNvPr>
          <p:cNvCxnSpPr>
            <a:cxnSpLocks/>
          </p:cNvCxnSpPr>
          <p:nvPr/>
        </p:nvCxnSpPr>
        <p:spPr>
          <a:xfrm>
            <a:off x="6173497" y="2920599"/>
            <a:ext cx="360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8D605B-D983-0B43-9EFA-7404421EB21F}"/>
              </a:ext>
            </a:extLst>
          </p:cNvPr>
          <p:cNvCxnSpPr>
            <a:cxnSpLocks/>
          </p:cNvCxnSpPr>
          <p:nvPr/>
        </p:nvCxnSpPr>
        <p:spPr>
          <a:xfrm>
            <a:off x="6124688" y="3519250"/>
            <a:ext cx="953901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1373522-5913-1C49-8ABC-CE1EF95596D2}"/>
              </a:ext>
            </a:extLst>
          </p:cNvPr>
          <p:cNvCxnSpPr>
            <a:cxnSpLocks/>
          </p:cNvCxnSpPr>
          <p:nvPr/>
        </p:nvCxnSpPr>
        <p:spPr>
          <a:xfrm>
            <a:off x="6163972" y="3206349"/>
            <a:ext cx="360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B752C48-901C-9749-8300-E0CA1CC1FE86}"/>
              </a:ext>
            </a:extLst>
          </p:cNvPr>
          <p:cNvCxnSpPr>
            <a:cxnSpLocks/>
          </p:cNvCxnSpPr>
          <p:nvPr/>
        </p:nvCxnSpPr>
        <p:spPr>
          <a:xfrm>
            <a:off x="6124688" y="3806728"/>
            <a:ext cx="1143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B71C0A2-4C85-8B46-9E46-AD3483902930}"/>
              </a:ext>
            </a:extLst>
          </p:cNvPr>
          <p:cNvCxnSpPr>
            <a:cxnSpLocks/>
          </p:cNvCxnSpPr>
          <p:nvPr/>
        </p:nvCxnSpPr>
        <p:spPr>
          <a:xfrm>
            <a:off x="6124688" y="4092478"/>
            <a:ext cx="11430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6" name="Graphic 55" descr="Line arrow: Rotate left outline">
            <a:extLst>
              <a:ext uri="{FF2B5EF4-FFF2-40B4-BE49-F238E27FC236}">
                <a16:creationId xmlns:a16="http://schemas.microsoft.com/office/drawing/2014/main" id="{EBDDB226-78FE-B549-9087-106E501D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561838">
            <a:off x="5977038" y="3174215"/>
            <a:ext cx="914400" cy="914400"/>
          </a:xfrm>
          <a:prstGeom prst="rect">
            <a:avLst/>
          </a:prstGeom>
        </p:spPr>
      </p:pic>
      <p:sp>
        <p:nvSpPr>
          <p:cNvPr id="61" name="Freeform 60">
            <a:extLst>
              <a:ext uri="{FF2B5EF4-FFF2-40B4-BE49-F238E27FC236}">
                <a16:creationId xmlns:a16="http://schemas.microsoft.com/office/drawing/2014/main" id="{E44C07F8-B702-174C-B86A-8D86E1041E71}"/>
              </a:ext>
            </a:extLst>
          </p:cNvPr>
          <p:cNvSpPr/>
          <p:nvPr/>
        </p:nvSpPr>
        <p:spPr>
          <a:xfrm>
            <a:off x="3213377" y="2060737"/>
            <a:ext cx="6753225" cy="621619"/>
          </a:xfrm>
          <a:custGeom>
            <a:avLst/>
            <a:gdLst>
              <a:gd name="connsiteX0" fmla="*/ 0 w 6753225"/>
              <a:gd name="connsiteY0" fmla="*/ 605565 h 621619"/>
              <a:gd name="connsiteX1" fmla="*/ 847725 w 6753225"/>
              <a:gd name="connsiteY1" fmla="*/ 615090 h 621619"/>
              <a:gd name="connsiteX2" fmla="*/ 1362075 w 6753225"/>
              <a:gd name="connsiteY2" fmla="*/ 519840 h 621619"/>
              <a:gd name="connsiteX3" fmla="*/ 2209800 w 6753225"/>
              <a:gd name="connsiteY3" fmla="*/ 15015 h 621619"/>
              <a:gd name="connsiteX4" fmla="*/ 3019425 w 6753225"/>
              <a:gd name="connsiteY4" fmla="*/ 157890 h 621619"/>
              <a:gd name="connsiteX5" fmla="*/ 3781425 w 6753225"/>
              <a:gd name="connsiteY5" fmla="*/ 415065 h 621619"/>
              <a:gd name="connsiteX6" fmla="*/ 4714875 w 6753225"/>
              <a:gd name="connsiteY6" fmla="*/ 176940 h 621619"/>
              <a:gd name="connsiteX7" fmla="*/ 5838825 w 6753225"/>
              <a:gd name="connsiteY7" fmla="*/ 386490 h 621619"/>
              <a:gd name="connsiteX8" fmla="*/ 6753225 w 6753225"/>
              <a:gd name="connsiteY8" fmla="*/ 157890 h 62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3225" h="621619">
                <a:moveTo>
                  <a:pt x="0" y="605565"/>
                </a:moveTo>
                <a:cubicBezTo>
                  <a:pt x="310356" y="617471"/>
                  <a:pt x="620713" y="629377"/>
                  <a:pt x="847725" y="615090"/>
                </a:cubicBezTo>
                <a:cubicBezTo>
                  <a:pt x="1074737" y="600803"/>
                  <a:pt x="1135063" y="619852"/>
                  <a:pt x="1362075" y="519840"/>
                </a:cubicBezTo>
                <a:cubicBezTo>
                  <a:pt x="1589087" y="419828"/>
                  <a:pt x="1933575" y="75340"/>
                  <a:pt x="2209800" y="15015"/>
                </a:cubicBezTo>
                <a:cubicBezTo>
                  <a:pt x="2486025" y="-45310"/>
                  <a:pt x="2757488" y="91215"/>
                  <a:pt x="3019425" y="157890"/>
                </a:cubicBezTo>
                <a:cubicBezTo>
                  <a:pt x="3281363" y="224565"/>
                  <a:pt x="3498850" y="411890"/>
                  <a:pt x="3781425" y="415065"/>
                </a:cubicBezTo>
                <a:cubicBezTo>
                  <a:pt x="4064000" y="418240"/>
                  <a:pt x="4371975" y="181702"/>
                  <a:pt x="4714875" y="176940"/>
                </a:cubicBezTo>
                <a:cubicBezTo>
                  <a:pt x="5057775" y="172177"/>
                  <a:pt x="5499100" y="389665"/>
                  <a:pt x="5838825" y="386490"/>
                </a:cubicBezTo>
                <a:cubicBezTo>
                  <a:pt x="6178550" y="383315"/>
                  <a:pt x="6465887" y="270602"/>
                  <a:pt x="6753225" y="157890"/>
                </a:cubicBezTo>
              </a:path>
            </a:pathLst>
          </a:custGeom>
          <a:noFill/>
          <a:ln w="254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BF469036-BD7E-9F47-A208-11C41F8DAB90}"/>
              </a:ext>
            </a:extLst>
          </p:cNvPr>
          <p:cNvSpPr/>
          <p:nvPr/>
        </p:nvSpPr>
        <p:spPr>
          <a:xfrm>
            <a:off x="3251477" y="3138886"/>
            <a:ext cx="6772275" cy="778368"/>
          </a:xfrm>
          <a:custGeom>
            <a:avLst/>
            <a:gdLst>
              <a:gd name="connsiteX0" fmla="*/ 0 w 6772275"/>
              <a:gd name="connsiteY0" fmla="*/ 3666 h 778368"/>
              <a:gd name="connsiteX1" fmla="*/ 704850 w 6772275"/>
              <a:gd name="connsiteY1" fmla="*/ 3666 h 778368"/>
              <a:gd name="connsiteX2" fmla="*/ 1266825 w 6772275"/>
              <a:gd name="connsiteY2" fmla="*/ 41766 h 778368"/>
              <a:gd name="connsiteX3" fmla="*/ 1676400 w 6772275"/>
              <a:gd name="connsiteY3" fmla="*/ 356091 h 778368"/>
              <a:gd name="connsiteX4" fmla="*/ 2238375 w 6772275"/>
              <a:gd name="connsiteY4" fmla="*/ 698991 h 778368"/>
              <a:gd name="connsiteX5" fmla="*/ 3676650 w 6772275"/>
              <a:gd name="connsiteY5" fmla="*/ 746616 h 778368"/>
              <a:gd name="connsiteX6" fmla="*/ 4619625 w 6772275"/>
              <a:gd name="connsiteY6" fmla="*/ 298941 h 778368"/>
              <a:gd name="connsiteX7" fmla="*/ 5715000 w 6772275"/>
              <a:gd name="connsiteY7" fmla="*/ 670416 h 778368"/>
              <a:gd name="connsiteX8" fmla="*/ 6772275 w 6772275"/>
              <a:gd name="connsiteY8" fmla="*/ 346566 h 77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2275" h="778368">
                <a:moveTo>
                  <a:pt x="0" y="3666"/>
                </a:moveTo>
                <a:cubicBezTo>
                  <a:pt x="246856" y="491"/>
                  <a:pt x="493713" y="-2684"/>
                  <a:pt x="704850" y="3666"/>
                </a:cubicBezTo>
                <a:cubicBezTo>
                  <a:pt x="915987" y="10016"/>
                  <a:pt x="1104900" y="-16971"/>
                  <a:pt x="1266825" y="41766"/>
                </a:cubicBezTo>
                <a:cubicBezTo>
                  <a:pt x="1428750" y="100503"/>
                  <a:pt x="1514475" y="246554"/>
                  <a:pt x="1676400" y="356091"/>
                </a:cubicBezTo>
                <a:cubicBezTo>
                  <a:pt x="1838325" y="465629"/>
                  <a:pt x="1905000" y="633904"/>
                  <a:pt x="2238375" y="698991"/>
                </a:cubicBezTo>
                <a:cubicBezTo>
                  <a:pt x="2571750" y="764078"/>
                  <a:pt x="3279775" y="813291"/>
                  <a:pt x="3676650" y="746616"/>
                </a:cubicBezTo>
                <a:cubicBezTo>
                  <a:pt x="4073525" y="679941"/>
                  <a:pt x="4279900" y="311641"/>
                  <a:pt x="4619625" y="298941"/>
                </a:cubicBezTo>
                <a:cubicBezTo>
                  <a:pt x="4959350" y="286241"/>
                  <a:pt x="5356225" y="662479"/>
                  <a:pt x="5715000" y="670416"/>
                </a:cubicBezTo>
                <a:cubicBezTo>
                  <a:pt x="6073775" y="678353"/>
                  <a:pt x="6423025" y="512459"/>
                  <a:pt x="6772275" y="346566"/>
                </a:cubicBezTo>
              </a:path>
            </a:pathLst>
          </a:custGeom>
          <a:noFill/>
          <a:ln w="25400" cap="flat">
            <a:solidFill>
              <a:srgbClr val="0070C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8" name="Graphic 67" descr="Line arrow: Rotate left outline">
            <a:extLst>
              <a:ext uri="{FF2B5EF4-FFF2-40B4-BE49-F238E27FC236}">
                <a16:creationId xmlns:a16="http://schemas.microsoft.com/office/drawing/2014/main" id="{2B7EEE59-4615-7143-BC47-E59D10D2D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038162" flipV="1">
            <a:off x="6534969" y="1997147"/>
            <a:ext cx="914400" cy="914400"/>
          </a:xfrm>
          <a:prstGeom prst="rect">
            <a:avLst/>
          </a:prstGeom>
        </p:spPr>
      </p:pic>
      <p:sp>
        <p:nvSpPr>
          <p:cNvPr id="69" name="Pressions de vent sur façades, François…">
            <a:extLst>
              <a:ext uri="{FF2B5EF4-FFF2-40B4-BE49-F238E27FC236}">
                <a16:creationId xmlns:a16="http://schemas.microsoft.com/office/drawing/2014/main" id="{A408824D-6548-1D47-9C3F-BE18DAD5C44D}"/>
              </a:ext>
            </a:extLst>
          </p:cNvPr>
          <p:cNvSpPr txBox="1"/>
          <p:nvPr/>
        </p:nvSpPr>
        <p:spPr>
          <a:xfrm>
            <a:off x="518714" y="5184903"/>
            <a:ext cx="802623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dirty="0"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 Light"/>
              </a:rPr>
              <a:t>Couplage fluide-structure: Wake-oscillator (Tamura)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  <a:sym typeface="Helvetica Neue Light"/>
            </a:endParaRPr>
          </a:p>
        </p:txBody>
      </p:sp>
      <p:sp>
        <p:nvSpPr>
          <p:cNvPr id="70" name="Pressions de vent sur façades, François…">
            <a:extLst>
              <a:ext uri="{FF2B5EF4-FFF2-40B4-BE49-F238E27FC236}">
                <a16:creationId xmlns:a16="http://schemas.microsoft.com/office/drawing/2014/main" id="{01AA2BAC-0C80-2640-BF4C-3442593DB936}"/>
              </a:ext>
            </a:extLst>
          </p:cNvPr>
          <p:cNvSpPr txBox="1"/>
          <p:nvPr/>
        </p:nvSpPr>
        <p:spPr>
          <a:xfrm>
            <a:off x="7005011" y="8165590"/>
            <a:ext cx="5119991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500" b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Contrainte</a:t>
            </a:r>
            <a:r>
              <a:rPr lang="nl-BE" sz="2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: 2 éq. diff. NL couplées +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5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nombreux paramètres à identifier : </a:t>
            </a:r>
            <a:endParaRPr sz="25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7BDF1B8-D0CF-C54F-B07B-AAA44A718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114" y="9187511"/>
            <a:ext cx="3128326" cy="31750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8C670E64-FF1A-EB48-8DC6-25F6AF4F89DD}"/>
              </a:ext>
            </a:extLst>
          </p:cNvPr>
          <p:cNvSpPr/>
          <p:nvPr/>
        </p:nvSpPr>
        <p:spPr>
          <a:xfrm>
            <a:off x="3209957" y="6629571"/>
            <a:ext cx="1260000" cy="1260000"/>
          </a:xfrm>
          <a:prstGeom prst="ellipse">
            <a:avLst/>
          </a:prstGeom>
          <a:noFill/>
          <a:ln w="25400" cap="flat">
            <a:solidFill>
              <a:srgbClr val="EC814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7A41DA-2263-0E4A-B5E4-48E42F858AAE}"/>
              </a:ext>
            </a:extLst>
          </p:cNvPr>
          <p:cNvCxnSpPr>
            <a:cxnSpLocks/>
          </p:cNvCxnSpPr>
          <p:nvPr/>
        </p:nvCxnSpPr>
        <p:spPr>
          <a:xfrm>
            <a:off x="1884077" y="7129515"/>
            <a:ext cx="81393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2BF65E6-80DA-4E4C-8A0C-20AC6AF226B3}"/>
              </a:ext>
            </a:extLst>
          </p:cNvPr>
          <p:cNvCxnSpPr>
            <a:cxnSpLocks/>
          </p:cNvCxnSpPr>
          <p:nvPr/>
        </p:nvCxnSpPr>
        <p:spPr>
          <a:xfrm flipV="1">
            <a:off x="3135400" y="6656774"/>
            <a:ext cx="0" cy="123279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B1FF035-E253-534F-BE94-374542F43F80}"/>
              </a:ext>
            </a:extLst>
          </p:cNvPr>
          <p:cNvCxnSpPr>
            <a:cxnSpLocks/>
          </p:cNvCxnSpPr>
          <p:nvPr/>
        </p:nvCxnSpPr>
        <p:spPr>
          <a:xfrm flipV="1">
            <a:off x="3841016" y="5999571"/>
            <a:ext cx="0" cy="1260000"/>
          </a:xfrm>
          <a:prstGeom prst="straightConnector1">
            <a:avLst/>
          </a:prstGeom>
          <a:noFill/>
          <a:ln w="19050" cap="flat">
            <a:solidFill>
              <a:srgbClr val="EC8145"/>
            </a:solidFill>
            <a:prstDash val="solid"/>
            <a:miter lim="400000"/>
            <a:headEnd type="non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BA5A45-6A4F-A844-8BAD-356813455638}"/>
              </a:ext>
            </a:extLst>
          </p:cNvPr>
          <p:cNvCxnSpPr>
            <a:cxnSpLocks/>
          </p:cNvCxnSpPr>
          <p:nvPr/>
        </p:nvCxnSpPr>
        <p:spPr>
          <a:xfrm>
            <a:off x="3841016" y="7258105"/>
            <a:ext cx="1319661" cy="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headEnd type="none" w="lg" len="med"/>
            <a:tailEnd type="non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C4ACF66-BCE3-A243-9C3F-0A13105FC8D8}"/>
              </a:ext>
            </a:extLst>
          </p:cNvPr>
          <p:cNvCxnSpPr>
            <a:cxnSpLocks/>
          </p:cNvCxnSpPr>
          <p:nvPr/>
        </p:nvCxnSpPr>
        <p:spPr>
          <a:xfrm flipV="1">
            <a:off x="3841016" y="6766731"/>
            <a:ext cx="1167261" cy="491374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dash"/>
            <a:miter lim="400000"/>
            <a:headEnd type="none" w="lg" len="med"/>
            <a:tailEnd type="non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8" name="Arc 77">
            <a:extLst>
              <a:ext uri="{FF2B5EF4-FFF2-40B4-BE49-F238E27FC236}">
                <a16:creationId xmlns:a16="http://schemas.microsoft.com/office/drawing/2014/main" id="{90413F61-52A7-A340-BBF7-7953236D6F9C}"/>
              </a:ext>
            </a:extLst>
          </p:cNvPr>
          <p:cNvSpPr/>
          <p:nvPr/>
        </p:nvSpPr>
        <p:spPr>
          <a:xfrm>
            <a:off x="3135399" y="6450472"/>
            <a:ext cx="1620000" cy="1620000"/>
          </a:xfrm>
          <a:prstGeom prst="arc">
            <a:avLst>
              <a:gd name="adj1" fmla="val 20078372"/>
              <a:gd name="adj2" fmla="val 0"/>
            </a:avLst>
          </a:prstGeom>
          <a:noFill/>
          <a:ln w="25400" cap="flat">
            <a:solidFill>
              <a:srgbClr val="0070C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3E1A16C7-131B-F54F-B8A3-17D1E0325119}"/>
              </a:ext>
            </a:extLst>
          </p:cNvPr>
          <p:cNvSpPr/>
          <p:nvPr/>
        </p:nvSpPr>
        <p:spPr>
          <a:xfrm>
            <a:off x="3651917" y="5958007"/>
            <a:ext cx="2611709" cy="2005632"/>
          </a:xfrm>
          <a:custGeom>
            <a:avLst/>
            <a:gdLst>
              <a:gd name="connsiteX0" fmla="*/ 0 w 2611709"/>
              <a:gd name="connsiteY0" fmla="*/ 641084 h 2005632"/>
              <a:gd name="connsiteX1" fmla="*/ 762000 w 2611709"/>
              <a:gd name="connsiteY1" fmla="*/ 244844 h 2005632"/>
              <a:gd name="connsiteX2" fmla="*/ 1447800 w 2611709"/>
              <a:gd name="connsiteY2" fmla="*/ 31484 h 2005632"/>
              <a:gd name="connsiteX3" fmla="*/ 2240280 w 2611709"/>
              <a:gd name="connsiteY3" fmla="*/ 46724 h 2005632"/>
              <a:gd name="connsiteX4" fmla="*/ 2590800 w 2611709"/>
              <a:gd name="connsiteY4" fmla="*/ 458204 h 2005632"/>
              <a:gd name="connsiteX5" fmla="*/ 2423160 w 2611709"/>
              <a:gd name="connsiteY5" fmla="*/ 1265924 h 2005632"/>
              <a:gd name="connsiteX6" fmla="*/ 1219200 w 2611709"/>
              <a:gd name="connsiteY6" fmla="*/ 1799324 h 2005632"/>
              <a:gd name="connsiteX7" fmla="*/ 304800 w 2611709"/>
              <a:gd name="connsiteY7" fmla="*/ 1982204 h 2005632"/>
              <a:gd name="connsiteX8" fmla="*/ 259080 w 2611709"/>
              <a:gd name="connsiteY8" fmla="*/ 1997444 h 200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709" h="2005632">
                <a:moveTo>
                  <a:pt x="0" y="641084"/>
                </a:moveTo>
                <a:cubicBezTo>
                  <a:pt x="260350" y="493764"/>
                  <a:pt x="520700" y="346444"/>
                  <a:pt x="762000" y="244844"/>
                </a:cubicBezTo>
                <a:cubicBezTo>
                  <a:pt x="1003300" y="143244"/>
                  <a:pt x="1201420" y="64504"/>
                  <a:pt x="1447800" y="31484"/>
                </a:cubicBezTo>
                <a:cubicBezTo>
                  <a:pt x="1694180" y="-1536"/>
                  <a:pt x="2049780" y="-24396"/>
                  <a:pt x="2240280" y="46724"/>
                </a:cubicBezTo>
                <a:cubicBezTo>
                  <a:pt x="2430780" y="117844"/>
                  <a:pt x="2560320" y="255004"/>
                  <a:pt x="2590800" y="458204"/>
                </a:cubicBezTo>
                <a:cubicBezTo>
                  <a:pt x="2621280" y="661404"/>
                  <a:pt x="2651760" y="1042404"/>
                  <a:pt x="2423160" y="1265924"/>
                </a:cubicBezTo>
                <a:cubicBezTo>
                  <a:pt x="2194560" y="1489444"/>
                  <a:pt x="1572260" y="1679944"/>
                  <a:pt x="1219200" y="1799324"/>
                </a:cubicBezTo>
                <a:cubicBezTo>
                  <a:pt x="866140" y="1918704"/>
                  <a:pt x="464820" y="1949184"/>
                  <a:pt x="304800" y="1982204"/>
                </a:cubicBezTo>
                <a:cubicBezTo>
                  <a:pt x="144780" y="2015224"/>
                  <a:pt x="201930" y="2006334"/>
                  <a:pt x="259080" y="1997444"/>
                </a:cubicBezTo>
              </a:path>
            </a:pathLst>
          </a:custGeom>
          <a:noFill/>
          <a:ln w="28575" cap="flat">
            <a:solidFill>
              <a:srgbClr val="0070C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1DA97F8-13C9-F543-9FA8-884007EDD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46" y="6732292"/>
            <a:ext cx="431800" cy="266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2E7EED1-11DA-4D46-BF52-C5B4C40EB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193" y="6364101"/>
            <a:ext cx="254000" cy="215900"/>
          </a:xfrm>
          <a:prstGeom prst="rect">
            <a:avLst/>
          </a:prstGeom>
        </p:spPr>
      </p:pic>
      <p:sp>
        <p:nvSpPr>
          <p:cNvPr id="82" name="Pressions de vent sur façades, François…">
            <a:extLst>
              <a:ext uri="{FF2B5EF4-FFF2-40B4-BE49-F238E27FC236}">
                <a16:creationId xmlns:a16="http://schemas.microsoft.com/office/drawing/2014/main" id="{5F1F9DCE-5254-8544-8C24-DA2FBCEF335A}"/>
              </a:ext>
            </a:extLst>
          </p:cNvPr>
          <p:cNvSpPr txBox="1"/>
          <p:nvPr/>
        </p:nvSpPr>
        <p:spPr>
          <a:xfrm>
            <a:off x="6452725" y="6279418"/>
            <a:ext cx="3306996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500" b="1" dirty="0">
                <a:solidFill>
                  <a:srgbClr val="0070C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Sillage</a:t>
            </a:r>
            <a:r>
              <a:rPr lang="nl-BE" sz="2500" dirty="0">
                <a:solidFill>
                  <a:srgbClr val="0070C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oscillateur VdP</a:t>
            </a:r>
          </a:p>
        </p:txBody>
      </p:sp>
      <p:sp>
        <p:nvSpPr>
          <p:cNvPr id="83" name="Pressions de vent sur façades, François…">
            <a:extLst>
              <a:ext uri="{FF2B5EF4-FFF2-40B4-BE49-F238E27FC236}">
                <a16:creationId xmlns:a16="http://schemas.microsoft.com/office/drawing/2014/main" id="{3C3A2E6F-7C4A-4B4E-90B2-A1F270A3BDCA}"/>
              </a:ext>
            </a:extLst>
          </p:cNvPr>
          <p:cNvSpPr txBox="1"/>
          <p:nvPr/>
        </p:nvSpPr>
        <p:spPr>
          <a:xfrm>
            <a:off x="2151679" y="8143316"/>
            <a:ext cx="377667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500" b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Structure</a:t>
            </a:r>
            <a:r>
              <a:rPr lang="nl-BE" sz="25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oscillateur 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5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harmonique (+amort. aéro)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E3CCB7-B2B3-744C-A82D-B6976B5E0E22}"/>
              </a:ext>
            </a:extLst>
          </p:cNvPr>
          <p:cNvSpPr/>
          <p:nvPr/>
        </p:nvSpPr>
        <p:spPr>
          <a:xfrm>
            <a:off x="3572433" y="561761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i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</a:t>
            </a:r>
            <a:endParaRPr lang="en-BE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FEE9163-319E-E649-AE48-5655BC499533}"/>
                  </a:ext>
                </a:extLst>
              </p:cNvPr>
              <p:cNvSpPr txBox="1"/>
              <p:nvPr/>
            </p:nvSpPr>
            <p:spPr>
              <a:xfrm>
                <a:off x="4848987" y="6812364"/>
                <a:ext cx="303416" cy="4001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BE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𝛼</m:t>
                      </m:r>
                    </m:oMath>
                  </m:oMathPara>
                </a14:m>
                <a:endParaRPr kumimoji="0" lang="en-BE" sz="26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FEE9163-319E-E649-AE48-5655BC49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87" y="6812364"/>
                <a:ext cx="303416" cy="400110"/>
              </a:xfrm>
              <a:prstGeom prst="rect">
                <a:avLst/>
              </a:prstGeom>
              <a:blipFill>
                <a:blip r:embed="rId7"/>
                <a:stretch>
                  <a:fillRect l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69EA4D4-C7FB-A14A-9821-951511CD050A}"/>
              </a:ext>
            </a:extLst>
          </p:cNvPr>
          <p:cNvCxnSpPr>
            <a:cxnSpLocks/>
          </p:cNvCxnSpPr>
          <p:nvPr/>
        </p:nvCxnSpPr>
        <p:spPr>
          <a:xfrm flipV="1">
            <a:off x="6659650" y="6826652"/>
            <a:ext cx="0" cy="1584822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headEnd type="none" w="lg" len="med"/>
            <a:tailEnd type="non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2C0546B-6EDD-D448-B509-15B935D0CB42}"/>
              </a:ext>
            </a:extLst>
          </p:cNvPr>
          <p:cNvCxnSpPr>
            <a:cxnSpLocks/>
          </p:cNvCxnSpPr>
          <p:nvPr/>
        </p:nvCxnSpPr>
        <p:spPr>
          <a:xfrm>
            <a:off x="5184859" y="8411469"/>
            <a:ext cx="1739762" cy="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headEnd type="non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553C959-022C-824B-8287-69B161A52C29}"/>
              </a:ext>
            </a:extLst>
          </p:cNvPr>
          <p:cNvCxnSpPr>
            <a:cxnSpLocks/>
          </p:cNvCxnSpPr>
          <p:nvPr/>
        </p:nvCxnSpPr>
        <p:spPr>
          <a:xfrm>
            <a:off x="1884077" y="7339065"/>
            <a:ext cx="81393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w="lg" len="lg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9" name="Pressions de vent sur façades, François…">
            <a:extLst>
              <a:ext uri="{FF2B5EF4-FFF2-40B4-BE49-F238E27FC236}">
                <a16:creationId xmlns:a16="http://schemas.microsoft.com/office/drawing/2014/main" id="{32C1D21B-D952-6C4E-9954-C1BB01FDD7FF}"/>
              </a:ext>
            </a:extLst>
          </p:cNvPr>
          <p:cNvSpPr txBox="1"/>
          <p:nvPr/>
        </p:nvSpPr>
        <p:spPr>
          <a:xfrm>
            <a:off x="487728" y="4531306"/>
            <a:ext cx="1175001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dirty="0">
                <a:latin typeface="Helvetica Neue Light" panose="02000403000000020004" pitchFamily="2" charset="0"/>
                <a:ea typeface="Helvetica Neue Light" panose="02000403000000020004" pitchFamily="2" charset="0"/>
                <a:sym typeface="Helvetica Neue Light"/>
              </a:rPr>
              <a:t>VIV si fréquence d’éjection de tourbillons ~ fréquence propre de la structure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5910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2" grpId="0" animBg="1"/>
      <p:bldP spid="78" grpId="0" animBg="1"/>
      <p:bldP spid="79" grpId="0" animBg="1"/>
      <p:bldP spid="82" grpId="0" animBg="1"/>
      <p:bldP spid="83" grpId="0" animBg="1"/>
      <p:bldP spid="84" grpId="0"/>
      <p:bldP spid="85" grpId="0"/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70" name="Titre 1"/>
          <p:cNvSpPr txBox="1">
            <a:spLocks noGrp="1"/>
          </p:cNvSpPr>
          <p:nvPr>
            <p:ph type="title" idx="4294967295"/>
          </p:nvPr>
        </p:nvSpPr>
        <p:spPr>
          <a:xfrm>
            <a:off x="258559" y="284974"/>
            <a:ext cx="10565580" cy="104642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650240">
              <a:defRPr sz="4000">
                <a:solidFill>
                  <a:srgbClr val="EE7F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nl-BE" dirty="0"/>
              <a:t>Wake-oscillator : analyse échelles multiples</a:t>
            </a:r>
            <a:endParaRPr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B9479E-B5D3-CF4D-BFFB-EEBB7EE3D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1269"/>
          <a:stretch/>
        </p:blipFill>
        <p:spPr>
          <a:xfrm>
            <a:off x="1084019" y="6663592"/>
            <a:ext cx="6426200" cy="1903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EE0361-82FA-1C46-A62A-BD3F5110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156" r="44174" b="1"/>
          <a:stretch/>
        </p:blipFill>
        <p:spPr>
          <a:xfrm>
            <a:off x="8601310" y="6966110"/>
            <a:ext cx="1673221" cy="8012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BDB3B6-3B82-B44C-AAE2-696057C16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156" r="48934" b="1"/>
          <a:stretch/>
        </p:blipFill>
        <p:spPr>
          <a:xfrm>
            <a:off x="8601310" y="7822608"/>
            <a:ext cx="1673221" cy="80128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AA15BAC-705F-4843-A9A0-43D98E47CE83}"/>
              </a:ext>
            </a:extLst>
          </p:cNvPr>
          <p:cNvSpPr/>
          <p:nvPr/>
        </p:nvSpPr>
        <p:spPr>
          <a:xfrm>
            <a:off x="8045839" y="6396144"/>
            <a:ext cx="31935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200" dirty="0" err="1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Groupes</a:t>
            </a:r>
            <a:r>
              <a:rPr lang="en-GB" sz="220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adimensionnels</a:t>
            </a:r>
            <a:endParaRPr lang="en-GB" sz="2200" dirty="0">
              <a:solidFill>
                <a:srgbClr val="00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7159E-6750-6843-820E-A7B67C6DE274}"/>
              </a:ext>
            </a:extLst>
          </p:cNvPr>
          <p:cNvSpPr/>
          <p:nvPr/>
        </p:nvSpPr>
        <p:spPr>
          <a:xfrm>
            <a:off x="932819" y="6485168"/>
            <a:ext cx="6686527" cy="2166175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ressions de vent sur façades, François…">
            <a:extLst>
              <a:ext uri="{FF2B5EF4-FFF2-40B4-BE49-F238E27FC236}">
                <a16:creationId xmlns:a16="http://schemas.microsoft.com/office/drawing/2014/main" id="{0B3036DB-1AD4-B845-9FE7-A6F656F935A3}"/>
              </a:ext>
            </a:extLst>
          </p:cNvPr>
          <p:cNvSpPr txBox="1"/>
          <p:nvPr/>
        </p:nvSpPr>
        <p:spPr>
          <a:xfrm>
            <a:off x="1635000" y="2263150"/>
            <a:ext cx="6434454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50240">
              <a:spcBef>
                <a:spcPts val="600"/>
              </a:spcBef>
              <a:buClr>
                <a:srgbClr val="EC7F4C"/>
              </a:buClr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400" b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Contribution</a:t>
            </a:r>
            <a:r>
              <a:rPr lang="nl-BE" sz="24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Séparation échelles de temps 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nl-BE" sz="24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→ modèle simple avec groupes adimensionnels</a:t>
            </a:r>
            <a:endParaRPr sz="2400" dirty="0">
              <a:solidFill>
                <a:srgbClr val="EC814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8025C87-F48B-1C4B-A92D-64570B47C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78" y="2110162"/>
            <a:ext cx="1130496" cy="11304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11284-A1F4-AB4B-9E89-9A52A3A0D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r="20951"/>
          <a:stretch/>
        </p:blipFill>
        <p:spPr>
          <a:xfrm>
            <a:off x="8396816" y="1946584"/>
            <a:ext cx="3863239" cy="3521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890AD-0AD5-2A47-BA95-32F6646849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r="22927"/>
          <a:stretch/>
        </p:blipFill>
        <p:spPr>
          <a:xfrm>
            <a:off x="1557846" y="3593067"/>
            <a:ext cx="4454733" cy="15573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8FBEB2-F10B-8C4B-90BC-B515FE4DCA9C}"/>
              </a:ext>
            </a:extLst>
          </p:cNvPr>
          <p:cNvSpPr/>
          <p:nvPr/>
        </p:nvSpPr>
        <p:spPr>
          <a:xfrm>
            <a:off x="6404592" y="4001411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i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</a:t>
            </a:r>
            <a:r>
              <a:rPr lang="nl-BE" sz="2400" b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nl-BE" sz="24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(rapide)</a:t>
            </a:r>
            <a:endParaRPr lang="en-BE" sz="24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C66DC4-BD42-DE40-B295-84541DD30AB2}"/>
              </a:ext>
            </a:extLst>
          </p:cNvPr>
          <p:cNvSpPr/>
          <p:nvPr/>
        </p:nvSpPr>
        <p:spPr>
          <a:xfrm>
            <a:off x="6397963" y="3455153"/>
            <a:ext cx="1236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i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Ry</a:t>
            </a:r>
            <a:r>
              <a:rPr lang="nl-BE" sz="2400" b="1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nl-BE" sz="2400" dirty="0">
                <a:solidFill>
                  <a:srgbClr val="EC814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(lent)</a:t>
            </a:r>
            <a:endParaRPr lang="en-BE" sz="2400" i="1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1A6F701-09AB-6146-BF11-6790AE2B49A3}"/>
              </a:ext>
            </a:extLst>
          </p:cNvPr>
          <p:cNvSpPr/>
          <p:nvPr/>
        </p:nvSpPr>
        <p:spPr>
          <a:xfrm>
            <a:off x="6062254" y="3771118"/>
            <a:ext cx="213252" cy="1058787"/>
          </a:xfrm>
          <a:prstGeom prst="rightBrace">
            <a:avLst/>
          </a:prstGeom>
          <a:noFill/>
          <a:ln w="25400" cap="flat">
            <a:solidFill>
              <a:srgbClr val="EC814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D3DC51-3691-BB4B-BA0B-3C4C77332204}"/>
              </a:ext>
            </a:extLst>
          </p:cNvPr>
          <p:cNvCxnSpPr>
            <a:cxnSpLocks/>
          </p:cNvCxnSpPr>
          <p:nvPr/>
        </p:nvCxnSpPr>
        <p:spPr>
          <a:xfrm>
            <a:off x="5944888" y="3716346"/>
            <a:ext cx="416731" cy="0"/>
          </a:xfrm>
          <a:prstGeom prst="straightConnector1">
            <a:avLst/>
          </a:prstGeom>
          <a:noFill/>
          <a:ln w="12700" cap="flat">
            <a:solidFill>
              <a:srgbClr val="EC8145"/>
            </a:solidFill>
            <a:prstDash val="solid"/>
            <a:miter lim="400000"/>
            <a:headEnd type="non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216029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12571611" y="9370872"/>
            <a:ext cx="241631" cy="3459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ctr"/>
          <a:lstStyle>
            <a:lvl1pPr algn="r" defTabSz="650240">
              <a:defRPr sz="1400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4648ACF-9BE0-F242-9F16-EA5ADCFB1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34" y="1324388"/>
            <a:ext cx="3739506" cy="27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6A4F2B-9423-7444-A361-70CD6EB977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634" b="31187"/>
          <a:stretch/>
        </p:blipFill>
        <p:spPr>
          <a:xfrm>
            <a:off x="2008880" y="1563727"/>
            <a:ext cx="2743200" cy="44917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CF54697-2103-444F-8B26-CF382F3CF538}"/>
              </a:ext>
            </a:extLst>
          </p:cNvPr>
          <p:cNvSpPr txBox="1">
            <a:spLocks/>
          </p:cNvSpPr>
          <p:nvPr/>
        </p:nvSpPr>
        <p:spPr>
          <a:xfrm>
            <a:off x="258559" y="284974"/>
            <a:ext cx="10565580" cy="10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2" tIns="65022" rIns="65022" bIns="65022" anchor="t">
            <a:normAutofit/>
          </a:bodyPr>
          <a:lstStyle>
            <a:lvl1pPr marL="0" marR="0" indent="0" algn="l" defTabSz="6502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EE7F45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nl-BE" dirty="0"/>
              <a:t>Test VIV en soufflerie 1</a:t>
            </a:r>
          </a:p>
        </p:txBody>
      </p:sp>
      <p:pic>
        <p:nvPicPr>
          <p:cNvPr id="9" name="IMG_6215" descr="IMG_6215">
            <a:hlinkClick r:id="" action="ppaction://media"/>
            <a:extLst>
              <a:ext uri="{FF2B5EF4-FFF2-40B4-BE49-F238E27FC236}">
                <a16:creationId xmlns:a16="http://schemas.microsoft.com/office/drawing/2014/main" id="{E35C8596-16B6-8A46-8218-9C1C1A580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5987" b="26809"/>
          <a:stretch/>
        </p:blipFill>
        <p:spPr>
          <a:xfrm>
            <a:off x="0" y="2407830"/>
            <a:ext cx="7600950" cy="6378576"/>
          </a:xfrm>
          <a:prstGeom prst="rect">
            <a:avLst/>
          </a:prstGeom>
        </p:spPr>
      </p:pic>
      <p:pic>
        <p:nvPicPr>
          <p:cNvPr id="32" name="IMG_6211" descr="IMG_6211">
            <a:hlinkClick r:id="" action="ppaction://media"/>
            <a:extLst>
              <a:ext uri="{FF2B5EF4-FFF2-40B4-BE49-F238E27FC236}">
                <a16:creationId xmlns:a16="http://schemas.microsoft.com/office/drawing/2014/main" id="{C91F8543-F55C-874D-B5CA-5D49F4C4CC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2400" y="300537"/>
            <a:ext cx="5233534" cy="93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929292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298</Words>
  <Application>Microsoft Macintosh PowerPoint</Application>
  <PresentationFormat>Custom</PresentationFormat>
  <Paragraphs>70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Cambria Math</vt:lpstr>
      <vt:lpstr>Helvetica</vt:lpstr>
      <vt:lpstr>Helvetica Light</vt:lpstr>
      <vt:lpstr>Helvetica Neue</vt:lpstr>
      <vt:lpstr>Helvetica Neue Light</vt:lpstr>
      <vt:lpstr>Helvetica Neue Medium</vt:lpstr>
      <vt:lpstr>Source Sans Pro</vt:lpstr>
      <vt:lpstr>White</vt:lpstr>
      <vt:lpstr>Tours &amp; tour… billons</vt:lpstr>
      <vt:lpstr>Grandes tours… grandes sollicitations </vt:lpstr>
      <vt:lpstr>Vibrations induites par détachements tourbillonaires : VIV</vt:lpstr>
      <vt:lpstr>Détachements tourbillonnaires - Von Karman</vt:lpstr>
      <vt:lpstr>Détachements tourbillonnaires - Von Karman</vt:lpstr>
      <vt:lpstr>Détachements tourbillonnaires - Von Karman</vt:lpstr>
      <vt:lpstr>Détachements tourbillonnaires - Von Karman</vt:lpstr>
      <vt:lpstr>Wake-oscillator : analyse échelles multiples</vt:lpstr>
      <vt:lpstr>PowerPoint Presentation</vt:lpstr>
      <vt:lpstr>PowerPoint Presentation</vt:lpstr>
      <vt:lpstr>PowerPoint Presentation</vt:lpstr>
      <vt:lpstr>PowerPoint Presentation</vt:lpstr>
      <vt:lpstr>Tours &amp; tour… billons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values of processes - Episode 2 : How to deal with large negative pressure on structures  ?  </dc:title>
  <cp:lastModifiedBy>François Rigo</cp:lastModifiedBy>
  <cp:revision>84</cp:revision>
  <dcterms:modified xsi:type="dcterms:W3CDTF">2021-05-04T19:20:56Z</dcterms:modified>
</cp:coreProperties>
</file>