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7" r:id="rId2"/>
    <p:sldId id="693" r:id="rId3"/>
    <p:sldId id="696" r:id="rId4"/>
    <p:sldId id="694" r:id="rId5"/>
    <p:sldId id="705" r:id="rId6"/>
    <p:sldId id="319" r:id="rId7"/>
    <p:sldId id="703" r:id="rId8"/>
    <p:sldId id="340" r:id="rId9"/>
    <p:sldId id="341" r:id="rId10"/>
    <p:sldId id="692" r:id="rId11"/>
    <p:sldId id="708" r:id="rId12"/>
    <p:sldId id="619" r:id="rId13"/>
    <p:sldId id="620" r:id="rId14"/>
    <p:sldId id="622" r:id="rId15"/>
    <p:sldId id="623" r:id="rId16"/>
    <p:sldId id="626" r:id="rId17"/>
    <p:sldId id="630" r:id="rId18"/>
    <p:sldId id="629" r:id="rId19"/>
    <p:sldId id="631" r:id="rId20"/>
    <p:sldId id="632" r:id="rId21"/>
    <p:sldId id="633" r:id="rId22"/>
    <p:sldId id="715" r:id="rId23"/>
    <p:sldId id="302" r:id="rId24"/>
    <p:sldId id="714" r:id="rId25"/>
    <p:sldId id="445" r:id="rId26"/>
    <p:sldId id="428" r:id="rId27"/>
    <p:sldId id="438" r:id="rId28"/>
    <p:sldId id="442" r:id="rId29"/>
    <p:sldId id="451" r:id="rId30"/>
    <p:sldId id="439" r:id="rId31"/>
    <p:sldId id="295" r:id="rId32"/>
    <p:sldId id="310" r:id="rId33"/>
    <p:sldId id="298" r:id="rId34"/>
    <p:sldId id="716" r:id="rId35"/>
    <p:sldId id="723" r:id="rId36"/>
    <p:sldId id="688" r:id="rId37"/>
    <p:sldId id="689" r:id="rId38"/>
    <p:sldId id="690" r:id="rId39"/>
    <p:sldId id="691" r:id="rId40"/>
    <p:sldId id="650" r:id="rId41"/>
    <p:sldId id="663" r:id="rId42"/>
    <p:sldId id="638" r:id="rId43"/>
    <p:sldId id="641" r:id="rId44"/>
    <p:sldId id="645" r:id="rId45"/>
    <p:sldId id="648" r:id="rId46"/>
    <p:sldId id="719" r:id="rId47"/>
    <p:sldId id="717" r:id="rId48"/>
    <p:sldId id="654" r:id="rId49"/>
    <p:sldId id="655" r:id="rId50"/>
    <p:sldId id="671" r:id="rId51"/>
    <p:sldId id="683" r:id="rId52"/>
    <p:sldId id="674" r:id="rId53"/>
    <p:sldId id="712" r:id="rId54"/>
    <p:sldId id="687" r:id="rId55"/>
    <p:sldId id="686" r:id="rId56"/>
    <p:sldId id="720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6883A6-1CF5-4F5E-BF5C-03491766A31D}">
          <p14:sldIdLst>
            <p14:sldId id="257"/>
            <p14:sldId id="693"/>
            <p14:sldId id="696"/>
            <p14:sldId id="694"/>
            <p14:sldId id="705"/>
            <p14:sldId id="319"/>
            <p14:sldId id="703"/>
            <p14:sldId id="340"/>
            <p14:sldId id="341"/>
            <p14:sldId id="692"/>
            <p14:sldId id="708"/>
            <p14:sldId id="619"/>
            <p14:sldId id="620"/>
            <p14:sldId id="622"/>
            <p14:sldId id="623"/>
            <p14:sldId id="626"/>
            <p14:sldId id="630"/>
            <p14:sldId id="629"/>
            <p14:sldId id="631"/>
            <p14:sldId id="632"/>
            <p14:sldId id="633"/>
            <p14:sldId id="715"/>
            <p14:sldId id="302"/>
            <p14:sldId id="714"/>
            <p14:sldId id="445"/>
            <p14:sldId id="428"/>
            <p14:sldId id="438"/>
            <p14:sldId id="442"/>
            <p14:sldId id="451"/>
            <p14:sldId id="439"/>
            <p14:sldId id="295"/>
            <p14:sldId id="310"/>
            <p14:sldId id="298"/>
            <p14:sldId id="716"/>
            <p14:sldId id="723"/>
            <p14:sldId id="688"/>
            <p14:sldId id="689"/>
            <p14:sldId id="690"/>
            <p14:sldId id="691"/>
            <p14:sldId id="650"/>
            <p14:sldId id="663"/>
            <p14:sldId id="638"/>
            <p14:sldId id="641"/>
            <p14:sldId id="645"/>
            <p14:sldId id="648"/>
            <p14:sldId id="719"/>
            <p14:sldId id="717"/>
            <p14:sldId id="654"/>
            <p14:sldId id="655"/>
            <p14:sldId id="671"/>
            <p14:sldId id="683"/>
            <p14:sldId id="674"/>
            <p14:sldId id="712"/>
            <p14:sldId id="687"/>
            <p14:sldId id="686"/>
            <p14:sldId id="7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000"/>
    <a:srgbClr val="000000"/>
    <a:srgbClr val="FF7C80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3" autoAdjust="0"/>
    <p:restoredTop sz="93950" autoAdjust="0"/>
  </p:normalViewPr>
  <p:slideViewPr>
    <p:cSldViewPr>
      <p:cViewPr varScale="1">
        <p:scale>
          <a:sx n="64" d="100"/>
          <a:sy n="64" d="100"/>
        </p:scale>
        <p:origin x="1764" y="78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C6659-2D9D-478C-895E-BDC949ACFB8D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06A96-4733-4108-8AC5-58599F84450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257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03427-F4DD-4935-8D69-88F826CCC389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95F1E-F00A-4F2D-AEB2-DB102453F40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508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E87DD-B8E7-E548-9994-E58EF7CBE7C5}" type="slidenum">
              <a:rPr lang="fr-FR"/>
              <a:pPr/>
              <a:t>35</a:t>
            </a:fld>
            <a:endParaRPr lang="fr-FR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742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1357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1357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1357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135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666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255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029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174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0166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363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541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742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725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4621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128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999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F07A7-5859-4453-8F47-F51B56240894}" type="datetimeFigureOut">
              <a:rPr lang="fr-BE" smtClean="0"/>
              <a:t>17-06-21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363B3-0F8E-4E77-BB14-23B172C90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483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1.jpeg"/><Relationship Id="rId4" Type="http://schemas.openxmlformats.org/officeDocument/2006/relationships/image" Target="../media/image50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14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jpeg"/><Relationship Id="rId9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tiff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tiff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tif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tif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68.jpeg"/><Relationship Id="rId4" Type="http://schemas.openxmlformats.org/officeDocument/2006/relationships/image" Target="../media/image7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68.jpeg"/><Relationship Id="rId4" Type="http://schemas.openxmlformats.org/officeDocument/2006/relationships/image" Target="../media/image7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1.png"/><Relationship Id="rId4" Type="http://schemas.openxmlformats.org/officeDocument/2006/relationships/image" Target="../media/image8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1.pn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emf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96.t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emf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7667"/>
            <a:ext cx="1237353" cy="783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3383" y="892538"/>
            <a:ext cx="5472609" cy="10310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Biomonitoring of trace elements using the item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Posidonia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oceanica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as bioindicator species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Dr J. Richir &amp;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S.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Gobert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19672" y="46513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WEBINARS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MEHmed</a:t>
            </a:r>
            <a:r>
              <a:rPr lang="en-GB" dirty="0">
                <a:latin typeface="Arial" pitchFamily="34" charset="0"/>
                <a:cs typeface="Arial" pitchFamily="34" charset="0"/>
              </a:rPr>
              <a:t>, June the 17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GB" dirty="0">
                <a:latin typeface="Arial" pitchFamily="34" charset="0"/>
                <a:cs typeface="Arial" pitchFamily="34" charset="0"/>
              </a:rPr>
              <a:t> 2021</a:t>
            </a:r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3593384" y="2067198"/>
            <a:ext cx="5472608" cy="4691532"/>
            <a:chOff x="2123728" y="2250794"/>
            <a:chExt cx="3833298" cy="3286192"/>
          </a:xfrm>
        </p:grpSpPr>
        <p:pic>
          <p:nvPicPr>
            <p:cNvPr id="1026" name="Picture 2" descr="http://photo.parismatch.com/media/photos2/actu/environnement/laurent-ballesta-mediterranee-1/cortiousaupessous_2/581799-1-fre-FR/Cortiousaupessous_2_galleryphoto_paysage_st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2250794"/>
              <a:ext cx="3833298" cy="2227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9" t="78969"/>
            <a:stretch/>
          </p:blipFill>
          <p:spPr bwMode="auto">
            <a:xfrm>
              <a:off x="2123728" y="4586416"/>
              <a:ext cx="3833298" cy="950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4872067" y="4260328"/>
              <a:ext cx="10801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fr-BE" sz="8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Ballesta</a:t>
              </a:r>
              <a:r>
                <a:rPr lang="fr-BE" sz="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L.</a:t>
              </a: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3" y="1491832"/>
            <a:ext cx="1845712" cy="13480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F40BE7-1B95-4228-8923-223F8AC80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" y="4955682"/>
            <a:ext cx="1096403" cy="1102891"/>
          </a:xfrm>
          <a:prstGeom prst="rect">
            <a:avLst/>
          </a:prstGeom>
        </p:spPr>
      </p:pic>
      <p:pic>
        <p:nvPicPr>
          <p:cNvPr id="9" name="Picture 2" descr="Océanolog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43" y="340755"/>
            <a:ext cx="2637179" cy="558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714D7-ED93-49DA-ACCA-4C281C21D7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20" b="-7582"/>
          <a:stretch/>
        </p:blipFill>
        <p:spPr>
          <a:xfrm>
            <a:off x="359786" y="6048583"/>
            <a:ext cx="3095836" cy="8094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73B67D-A104-476D-9CDC-DEB115EA86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157192"/>
            <a:ext cx="2081216" cy="758129"/>
          </a:xfrm>
          <a:prstGeom prst="rect">
            <a:avLst/>
          </a:prstGeom>
        </p:spPr>
      </p:pic>
      <p:pic>
        <p:nvPicPr>
          <p:cNvPr id="13" name="Picture 2" descr="STARECAPMED logo">
            <a:extLst>
              <a:ext uri="{FF2B5EF4-FFF2-40B4-BE49-F238E27FC236}">
                <a16:creationId xmlns:a16="http://schemas.microsoft.com/office/drawing/2014/main" id="{B8A1CF69-4C06-4835-B2E4-DA0CA8F6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54" y="3070571"/>
            <a:ext cx="1845712" cy="138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27" name="Picture 3" descr="STARESO_logo">
            <a:extLst>
              <a:ext uri="{FF2B5EF4-FFF2-40B4-BE49-F238E27FC236}">
                <a16:creationId xmlns:a16="http://schemas.microsoft.com/office/drawing/2014/main" id="{45031702-8D41-4DB3-A8BD-D3B290BA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3" y="2718704"/>
            <a:ext cx="1737972" cy="89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085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78969"/>
          <a:stretch/>
        </p:blipFill>
        <p:spPr bwMode="auto">
          <a:xfrm>
            <a:off x="933450" y="5421313"/>
            <a:ext cx="82105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622103" y="6647676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www.wwfsassi.co.za/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849313" y="404813"/>
            <a:ext cx="1057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Topics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8">
            <a:extLst>
              <a:ext uri="{FF2B5EF4-FFF2-40B4-BE49-F238E27FC236}">
                <a16:creationId xmlns:a16="http://schemas.microsoft.com/office/drawing/2014/main" id="{0C5A78C5-7499-41AB-BED6-CCDC11254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532" y="1124744"/>
            <a:ext cx="8007955" cy="39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Spatial monitoring of contamination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Water quality index and bioindicator complementarity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Seasonality and compartmentalization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Experimental vs. field monitoring</a:t>
            </a:r>
          </a:p>
        </p:txBody>
      </p:sp>
    </p:spTree>
    <p:extLst>
      <p:ext uri="{BB962C8B-B14F-4D97-AF65-F5344CB8AC3E}">
        <p14:creationId xmlns:p14="http://schemas.microsoft.com/office/powerpoint/2010/main" val="3290074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78969"/>
          <a:stretch/>
        </p:blipFill>
        <p:spPr bwMode="auto">
          <a:xfrm>
            <a:off x="933450" y="5421313"/>
            <a:ext cx="82105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622103" y="6647676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www.wwfsassi.co.za/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849313" y="404813"/>
            <a:ext cx="1057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Topics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ZoneTexte 8">
            <a:extLst>
              <a:ext uri="{FF2B5EF4-FFF2-40B4-BE49-F238E27FC236}">
                <a16:creationId xmlns:a16="http://schemas.microsoft.com/office/drawing/2014/main" id="{11BF026F-C751-40C5-A8F6-E6FEB5F2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532" y="1124744"/>
            <a:ext cx="8007955" cy="113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Spatial monitoring of contamination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74080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39775"/>
            <a:ext cx="9147175" cy="61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3" name="Groupe 6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025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 rot="19500000">
            <a:off x="3922713" y="2517775"/>
            <a:ext cx="252412" cy="117792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-A9</a:t>
            </a:r>
          </a:p>
        </p:txBody>
      </p:sp>
      <p:sp>
        <p:nvSpPr>
          <p:cNvPr id="28" name="Rectangle 27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10246" name="Groupe 6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0252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7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49595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pitchFamily="34" charset="0"/>
                <a:cs typeface="Arial" pitchFamily="34" charset="0"/>
              </a:rPr>
              <a:t>Gradient monitoring: Ajaccio </a:t>
            </a:r>
            <a:r>
              <a:rPr lang="fr-BE" sz="2400" dirty="0" err="1">
                <a:latin typeface="Arial" pitchFamily="34" charset="0"/>
                <a:cs typeface="Arial" pitchFamily="34" charset="0"/>
              </a:rPr>
              <a:t>Bay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6" t="15775" r="39639" b="17278"/>
          <a:stretch>
            <a:fillRect/>
          </a:stretch>
        </p:blipFill>
        <p:spPr bwMode="auto">
          <a:xfrm>
            <a:off x="7085013" y="0"/>
            <a:ext cx="2058987" cy="37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604125" y="2382838"/>
            <a:ext cx="374650" cy="4318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49" name="Image 51" descr="Imagex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285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11266" name="Groupe 6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130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0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39775"/>
            <a:ext cx="9147175" cy="61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6" t="15775" r="39639" b="17278"/>
          <a:stretch>
            <a:fillRect/>
          </a:stretch>
        </p:blipFill>
        <p:spPr bwMode="auto">
          <a:xfrm>
            <a:off x="7085013" y="0"/>
            <a:ext cx="2058987" cy="37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604125" y="2382838"/>
            <a:ext cx="374650" cy="4318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3" name="Rectangle 2"/>
          <p:cNvSpPr/>
          <p:nvPr/>
        </p:nvSpPr>
        <p:spPr>
          <a:xfrm rot="19500000">
            <a:off x="3922713" y="2517775"/>
            <a:ext cx="252412" cy="117792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-A9</a:t>
            </a:r>
          </a:p>
        </p:txBody>
      </p:sp>
      <p:sp>
        <p:nvSpPr>
          <p:cNvPr id="81" name="Rectangle 80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11275" name="Group 2049"/>
          <p:cNvGrpSpPr>
            <a:grpSpLocks/>
          </p:cNvGrpSpPr>
          <p:nvPr/>
        </p:nvGrpSpPr>
        <p:grpSpPr bwMode="auto">
          <a:xfrm>
            <a:off x="5405438" y="7938"/>
            <a:ext cx="3738562" cy="6858000"/>
            <a:chOff x="5405181" y="7958"/>
            <a:chExt cx="3738818" cy="6858000"/>
          </a:xfrm>
        </p:grpSpPr>
        <p:pic>
          <p:nvPicPr>
            <p:cNvPr id="1127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181" y="7958"/>
              <a:ext cx="3738818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278" name="Group 2048"/>
            <p:cNvGrpSpPr>
              <a:grpSpLocks/>
            </p:cNvGrpSpPr>
            <p:nvPr/>
          </p:nvGrpSpPr>
          <p:grpSpPr bwMode="auto">
            <a:xfrm>
              <a:off x="6130776" y="547402"/>
              <a:ext cx="2975536" cy="5134483"/>
              <a:chOff x="6130776" y="547402"/>
              <a:chExt cx="2975536" cy="5134483"/>
            </a:xfrm>
          </p:grpSpPr>
          <p:grpSp>
            <p:nvGrpSpPr>
              <p:cNvPr id="11279" name="Group 14"/>
              <p:cNvGrpSpPr>
                <a:grpSpLocks/>
              </p:cNvGrpSpPr>
              <p:nvPr/>
            </p:nvGrpSpPr>
            <p:grpSpPr bwMode="auto">
              <a:xfrm>
                <a:off x="6202257" y="547402"/>
                <a:ext cx="468052" cy="281761"/>
                <a:chOff x="1862175" y="259835"/>
                <a:chExt cx="468052" cy="281761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1901769" y="264903"/>
                  <a:ext cx="287358" cy="276225"/>
                </a:xfrm>
                <a:prstGeom prst="ellipse">
                  <a:avLst/>
                </a:prstGeom>
                <a:solidFill>
                  <a:srgbClr val="FFC000">
                    <a:alpha val="75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BE" sz="1000" dirty="0"/>
                </a:p>
              </p:txBody>
            </p:sp>
            <p:sp>
              <p:nvSpPr>
                <p:cNvPr id="11306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1862175" y="259835"/>
                  <a:ext cx="4680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/>
                  <a:r>
                    <a:rPr lang="fr-BE" sz="12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A1</a:t>
                  </a:r>
                </a:p>
              </p:txBody>
            </p:sp>
          </p:grpSp>
          <p:grpSp>
            <p:nvGrpSpPr>
              <p:cNvPr id="11280" name="Group 17"/>
              <p:cNvGrpSpPr>
                <a:grpSpLocks/>
              </p:cNvGrpSpPr>
              <p:nvPr/>
            </p:nvGrpSpPr>
            <p:grpSpPr bwMode="auto">
              <a:xfrm>
                <a:off x="6698334" y="684789"/>
                <a:ext cx="468052" cy="278586"/>
                <a:chOff x="1859000" y="263010"/>
                <a:chExt cx="468052" cy="278586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1889913" y="276741"/>
                  <a:ext cx="298470" cy="265113"/>
                </a:xfrm>
                <a:prstGeom prst="ellipse">
                  <a:avLst/>
                </a:prstGeom>
                <a:solidFill>
                  <a:srgbClr val="FFC000">
                    <a:alpha val="75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BE" sz="1000" dirty="0"/>
                </a:p>
              </p:txBody>
            </p:sp>
            <p:sp>
              <p:nvSpPr>
                <p:cNvPr id="11304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1859000" y="263010"/>
                  <a:ext cx="4680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/>
                  <a:r>
                    <a:rPr lang="fr-BE" sz="12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A2</a:t>
                  </a:r>
                </a:p>
              </p:txBody>
            </p:sp>
          </p:grpSp>
          <p:grpSp>
            <p:nvGrpSpPr>
              <p:cNvPr id="11281" name="Group 20"/>
              <p:cNvGrpSpPr>
                <a:grpSpLocks/>
              </p:cNvGrpSpPr>
              <p:nvPr/>
            </p:nvGrpSpPr>
            <p:grpSpPr bwMode="auto">
              <a:xfrm>
                <a:off x="6789612" y="1428016"/>
                <a:ext cx="468052" cy="278587"/>
                <a:chOff x="1859000" y="264597"/>
                <a:chExt cx="468052" cy="278587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1901829" y="265351"/>
                  <a:ext cx="287358" cy="276225"/>
                </a:xfrm>
                <a:prstGeom prst="ellipse">
                  <a:avLst/>
                </a:prstGeom>
                <a:solidFill>
                  <a:srgbClr val="FFC000">
                    <a:alpha val="75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BE" sz="1000" dirty="0"/>
                </a:p>
              </p:txBody>
            </p:sp>
            <p:sp>
              <p:nvSpPr>
                <p:cNvPr id="11302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1859000" y="266185"/>
                  <a:ext cx="4680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/>
                  <a:r>
                    <a:rPr lang="fr-BE" sz="12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A3</a:t>
                  </a:r>
                </a:p>
              </p:txBody>
            </p:sp>
          </p:grpSp>
          <p:grpSp>
            <p:nvGrpSpPr>
              <p:cNvPr id="11282" name="Group 23"/>
              <p:cNvGrpSpPr>
                <a:grpSpLocks/>
              </p:cNvGrpSpPr>
              <p:nvPr/>
            </p:nvGrpSpPr>
            <p:grpSpPr bwMode="auto">
              <a:xfrm>
                <a:off x="6964400" y="2190870"/>
                <a:ext cx="468052" cy="278586"/>
                <a:chOff x="1859000" y="263010"/>
                <a:chExt cx="468052" cy="278586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901678" y="264498"/>
                  <a:ext cx="287358" cy="277812"/>
                </a:xfrm>
                <a:prstGeom prst="ellipse">
                  <a:avLst/>
                </a:prstGeom>
                <a:solidFill>
                  <a:srgbClr val="FFC000">
                    <a:alpha val="75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BE" sz="1000" dirty="0"/>
                </a:p>
              </p:txBody>
            </p:sp>
            <p:sp>
              <p:nvSpPr>
                <p:cNvPr id="11300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1859000" y="263010"/>
                  <a:ext cx="4680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/>
                  <a:r>
                    <a:rPr lang="fr-BE" sz="12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A4</a:t>
                  </a:r>
                </a:p>
              </p:txBody>
            </p:sp>
          </p:grpSp>
          <p:grpSp>
            <p:nvGrpSpPr>
              <p:cNvPr id="11283" name="Group 26"/>
              <p:cNvGrpSpPr>
                <a:grpSpLocks/>
              </p:cNvGrpSpPr>
              <p:nvPr/>
            </p:nvGrpSpPr>
            <p:grpSpPr bwMode="auto">
              <a:xfrm>
                <a:off x="6796760" y="2937630"/>
                <a:ext cx="468052" cy="278586"/>
                <a:chOff x="1859000" y="263010"/>
                <a:chExt cx="468052" cy="278586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1889919" y="276563"/>
                  <a:ext cx="298470" cy="265112"/>
                </a:xfrm>
                <a:prstGeom prst="ellipse">
                  <a:avLst/>
                </a:prstGeom>
                <a:solidFill>
                  <a:srgbClr val="FFC000">
                    <a:alpha val="75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BE" sz="1000" dirty="0"/>
                </a:p>
              </p:txBody>
            </p:sp>
            <p:sp>
              <p:nvSpPr>
                <p:cNvPr id="11298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1859000" y="263010"/>
                  <a:ext cx="4680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/>
                  <a:r>
                    <a:rPr lang="fr-BE" sz="12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A5</a:t>
                  </a:r>
                </a:p>
              </p:txBody>
            </p:sp>
          </p:grpSp>
          <p:grpSp>
            <p:nvGrpSpPr>
              <p:cNvPr id="11284" name="Group 35"/>
              <p:cNvGrpSpPr>
                <a:grpSpLocks/>
              </p:cNvGrpSpPr>
              <p:nvPr/>
            </p:nvGrpSpPr>
            <p:grpSpPr bwMode="auto">
              <a:xfrm>
                <a:off x="8092160" y="3798690"/>
                <a:ext cx="468052" cy="278586"/>
                <a:chOff x="1859000" y="263010"/>
                <a:chExt cx="468052" cy="278586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1901120" y="264815"/>
                  <a:ext cx="287358" cy="276225"/>
                </a:xfrm>
                <a:prstGeom prst="ellipse">
                  <a:avLst/>
                </a:prstGeom>
                <a:solidFill>
                  <a:srgbClr val="FFC000">
                    <a:alpha val="75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BE" sz="1000" dirty="0"/>
                </a:p>
              </p:txBody>
            </p:sp>
            <p:sp>
              <p:nvSpPr>
                <p:cNvPr id="11296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1859000" y="263010"/>
                  <a:ext cx="4680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/>
                  <a:r>
                    <a:rPr lang="fr-BE" sz="12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A7</a:t>
                  </a:r>
                </a:p>
              </p:txBody>
            </p:sp>
          </p:grpSp>
          <p:cxnSp>
            <p:nvCxnSpPr>
              <p:cNvPr id="9" name="Straight Arrow Connector 8"/>
              <p:cNvCxnSpPr/>
              <p:nvPr/>
            </p:nvCxnSpPr>
            <p:spPr>
              <a:xfrm>
                <a:off x="6130718" y="687408"/>
                <a:ext cx="2487784" cy="4960937"/>
              </a:xfrm>
              <a:prstGeom prst="straightConnector1">
                <a:avLst/>
              </a:prstGeom>
              <a:ln w="31750">
                <a:solidFill>
                  <a:srgbClr val="FF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86" name="Group 38"/>
              <p:cNvGrpSpPr>
                <a:grpSpLocks/>
              </p:cNvGrpSpPr>
              <p:nvPr/>
            </p:nvGrpSpPr>
            <p:grpSpPr bwMode="auto">
              <a:xfrm>
                <a:off x="8358860" y="4545633"/>
                <a:ext cx="468052" cy="278586"/>
                <a:chOff x="1859000" y="263010"/>
                <a:chExt cx="468052" cy="278586"/>
              </a:xfrm>
            </p:grpSpPr>
            <p:sp>
              <p:nvSpPr>
                <p:cNvPr id="40" name="Oval 39"/>
                <p:cNvSpPr/>
                <p:nvPr/>
              </p:nvSpPr>
              <p:spPr>
                <a:xfrm>
                  <a:off x="1901139" y="263997"/>
                  <a:ext cx="287358" cy="277813"/>
                </a:xfrm>
                <a:prstGeom prst="ellipse">
                  <a:avLst/>
                </a:prstGeom>
                <a:solidFill>
                  <a:srgbClr val="FFC000">
                    <a:alpha val="75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BE" sz="1000" dirty="0"/>
                </a:p>
              </p:txBody>
            </p:sp>
            <p:sp>
              <p:nvSpPr>
                <p:cNvPr id="11294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1859000" y="263010"/>
                  <a:ext cx="4680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/>
                  <a:r>
                    <a:rPr lang="fr-BE" sz="12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A8</a:t>
                  </a:r>
                </a:p>
              </p:txBody>
            </p:sp>
          </p:grpSp>
          <p:grpSp>
            <p:nvGrpSpPr>
              <p:cNvPr id="11287" name="Group 41"/>
              <p:cNvGrpSpPr>
                <a:grpSpLocks/>
              </p:cNvGrpSpPr>
              <p:nvPr/>
            </p:nvGrpSpPr>
            <p:grpSpPr bwMode="auto">
              <a:xfrm>
                <a:off x="8638260" y="5403299"/>
                <a:ext cx="468052" cy="278586"/>
                <a:chOff x="1859000" y="263010"/>
                <a:chExt cx="468052" cy="278586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1901158" y="265169"/>
                  <a:ext cx="287358" cy="276225"/>
                </a:xfrm>
                <a:prstGeom prst="ellipse">
                  <a:avLst/>
                </a:prstGeom>
                <a:solidFill>
                  <a:srgbClr val="FFC000">
                    <a:alpha val="75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BE" sz="1000" dirty="0"/>
                </a:p>
              </p:txBody>
            </p:sp>
            <p:sp>
              <p:nvSpPr>
                <p:cNvPr id="11292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1859000" y="263010"/>
                  <a:ext cx="4680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/>
                  <a:r>
                    <a:rPr lang="fr-BE" sz="12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A9</a:t>
                  </a:r>
                </a:p>
              </p:txBody>
            </p:sp>
          </p:grpSp>
          <p:grpSp>
            <p:nvGrpSpPr>
              <p:cNvPr id="11288" name="Group 29"/>
              <p:cNvGrpSpPr>
                <a:grpSpLocks/>
              </p:cNvGrpSpPr>
              <p:nvPr/>
            </p:nvGrpSpPr>
            <p:grpSpPr bwMode="auto">
              <a:xfrm>
                <a:off x="7360640" y="3547230"/>
                <a:ext cx="468052" cy="278586"/>
                <a:chOff x="1859000" y="263010"/>
                <a:chExt cx="468052" cy="278586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1902340" y="263863"/>
                  <a:ext cx="287358" cy="277812"/>
                </a:xfrm>
                <a:prstGeom prst="ellipse">
                  <a:avLst/>
                </a:prstGeom>
                <a:solidFill>
                  <a:srgbClr val="FFC000">
                    <a:alpha val="75000"/>
                  </a:srgb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BE" sz="1000" dirty="0"/>
                </a:p>
              </p:txBody>
            </p:sp>
            <p:sp>
              <p:nvSpPr>
                <p:cNvPr id="11290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1859000" y="263010"/>
                  <a:ext cx="46805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/>
                  <a:r>
                    <a:rPr lang="fr-BE" sz="12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A6</a:t>
                  </a:r>
                </a:p>
              </p:txBody>
            </p:sp>
          </p:grpSp>
        </p:grpSp>
      </p:grpSp>
      <p:pic>
        <p:nvPicPr>
          <p:cNvPr id="79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49595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pitchFamily="34" charset="0"/>
                <a:cs typeface="Arial" pitchFamily="34" charset="0"/>
              </a:rPr>
              <a:t>Gradient monitoring: Ajaccio </a:t>
            </a:r>
            <a:r>
              <a:rPr lang="fr-BE" sz="2400" dirty="0" err="1">
                <a:latin typeface="Arial" pitchFamily="34" charset="0"/>
                <a:cs typeface="Arial" pitchFamily="34" charset="0"/>
              </a:rPr>
              <a:t>Bay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36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53" y="-4441"/>
            <a:ext cx="2402346" cy="4408873"/>
          </a:xfrm>
          <a:prstGeom prst="rect">
            <a:avLst/>
          </a:prstGeom>
        </p:spPr>
      </p:pic>
      <p:pic>
        <p:nvPicPr>
          <p:cNvPr id="5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49595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pitchFamily="34" charset="0"/>
                <a:cs typeface="Arial" pitchFamily="34" charset="0"/>
              </a:rPr>
              <a:t>Gradient monitoring: Ajaccio </a:t>
            </a:r>
            <a:r>
              <a:rPr lang="fr-BE" sz="2400" dirty="0" err="1">
                <a:latin typeface="Arial" pitchFamily="34" charset="0"/>
                <a:cs typeface="Arial" pitchFamily="34" charset="0"/>
              </a:rPr>
              <a:t>Bay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72" y="1268760"/>
            <a:ext cx="4826311" cy="52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64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2" y="892395"/>
            <a:ext cx="8224995" cy="5690669"/>
          </a:xfrm>
          <a:prstGeom prst="rect">
            <a:avLst/>
          </a:prstGeom>
        </p:spPr>
      </p:pic>
      <p:grpSp>
        <p:nvGrpSpPr>
          <p:cNvPr id="26626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6627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319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/>
              <a:t>Local monitoring: Gulf of </a:t>
            </a:r>
            <a:r>
              <a:rPr lang="en-GB" sz="2400" dirty="0" err="1"/>
              <a:t>Calvi</a:t>
            </a:r>
            <a:endParaRPr lang="en-GB" sz="2400" dirty="0"/>
          </a:p>
        </p:txBody>
      </p:sp>
      <p:pic>
        <p:nvPicPr>
          <p:cNvPr id="31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4448"/>
          <a:stretch/>
        </p:blipFill>
        <p:spPr>
          <a:xfrm>
            <a:off x="8190411" y="33508"/>
            <a:ext cx="951512" cy="85559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6630" name="Groupe 17"/>
          <p:cNvGrpSpPr>
            <a:grpSpLocks/>
          </p:cNvGrpSpPr>
          <p:nvPr/>
        </p:nvGrpSpPr>
        <p:grpSpPr bwMode="auto">
          <a:xfrm>
            <a:off x="926306" y="889105"/>
            <a:ext cx="1368425" cy="2482850"/>
            <a:chOff x="971550" y="908050"/>
            <a:chExt cx="1368425" cy="2482850"/>
          </a:xfrm>
        </p:grpSpPr>
        <p:pic>
          <p:nvPicPr>
            <p:cNvPr id="26637" name="Image 22" descr="Corse.png"/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908050"/>
              <a:ext cx="1368425" cy="248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Ellipse 23"/>
            <p:cNvSpPr>
              <a:spLocks noChangeAspect="1"/>
            </p:cNvSpPr>
            <p:nvPr/>
          </p:nvSpPr>
          <p:spPr>
            <a:xfrm>
              <a:off x="1068388" y="1404938"/>
              <a:ext cx="269875" cy="32385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127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029533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e 26"/>
          <p:cNvGrpSpPr>
            <a:grpSpLocks/>
          </p:cNvGrpSpPr>
          <p:nvPr/>
        </p:nvGrpSpPr>
        <p:grpSpPr bwMode="auto">
          <a:xfrm>
            <a:off x="0" y="1"/>
            <a:ext cx="9144000" cy="6858000"/>
            <a:chOff x="0" y="1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1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6627" name="Text Box 43"/>
          <p:cNvSpPr txBox="1">
            <a:spLocks noChangeArrowheads="1"/>
          </p:cNvSpPr>
          <p:nvPr/>
        </p:nvSpPr>
        <p:spPr bwMode="auto">
          <a:xfrm>
            <a:off x="836611" y="400050"/>
            <a:ext cx="48854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/>
              <a:t>Local monitoring: Gulf of </a:t>
            </a:r>
            <a:r>
              <a:rPr lang="en-GB" sz="2400" dirty="0" err="1"/>
              <a:t>Calvi</a:t>
            </a:r>
            <a:endParaRPr lang="en-GB" sz="2400" dirty="0"/>
          </a:p>
        </p:txBody>
      </p:sp>
      <p:sp>
        <p:nvSpPr>
          <p:cNvPr id="32" name="ZoneTexte 31"/>
          <p:cNvSpPr txBox="1"/>
          <p:nvPr/>
        </p:nvSpPr>
        <p:spPr>
          <a:xfrm>
            <a:off x="1187624" y="1520785"/>
            <a:ext cx="4152842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u="sng" dirty="0">
                <a:latin typeface="Arial" pitchFamily="34" charset="0"/>
                <a:cs typeface="Arial" pitchFamily="34" charset="0"/>
              </a:rPr>
              <a:t>Lifestyle of organisms</a:t>
            </a: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i="1" dirty="0">
                <a:latin typeface="Arial" pitchFamily="34" charset="0"/>
                <a:cs typeface="Arial" pitchFamily="34" charset="0"/>
              </a:rPr>
              <a:t>P. oceanica 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= rooted primary producer 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→  weak point sources of long-term accumulations of pollutants in sediments.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4404" r="14212" b="3603"/>
          <a:stretch/>
        </p:blipFill>
        <p:spPr>
          <a:xfrm>
            <a:off x="5724128" y="1124744"/>
            <a:ext cx="2465514" cy="5616624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2" r="12113"/>
          <a:stretch/>
        </p:blipFill>
        <p:spPr>
          <a:xfrm>
            <a:off x="943967" y="4729147"/>
            <a:ext cx="4457874" cy="2132962"/>
          </a:xfrm>
          <a:prstGeom prst="rect">
            <a:avLst/>
          </a:prstGeom>
        </p:spPr>
      </p:pic>
      <p:pic>
        <p:nvPicPr>
          <p:cNvPr id="26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6364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e 9"/>
          <p:cNvGrpSpPr>
            <a:grpSpLocks/>
          </p:cNvGrpSpPr>
          <p:nvPr/>
        </p:nvGrpSpPr>
        <p:grpSpPr bwMode="auto">
          <a:xfrm>
            <a:off x="7448550" y="0"/>
            <a:ext cx="1692275" cy="908050"/>
            <a:chOff x="7451725" y="0"/>
            <a:chExt cx="1692275" cy="908050"/>
          </a:xfrm>
        </p:grpSpPr>
        <p:pic>
          <p:nvPicPr>
            <p:cNvPr id="5133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3" name="Groupe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5124" name="Groupe 15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512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5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6543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dirty="0"/>
              <a:t>18 stations </a:t>
            </a:r>
            <a:r>
              <a:rPr lang="fr-BE" sz="2000" dirty="0"/>
              <a:t>(</a:t>
            </a:r>
            <a:r>
              <a:rPr lang="fr-BE" sz="2000" dirty="0" err="1"/>
              <a:t>sampled</a:t>
            </a:r>
            <a:r>
              <a:rPr lang="fr-BE" sz="2000" dirty="0"/>
              <a:t> in </a:t>
            </a:r>
            <a:r>
              <a:rPr lang="fr-BE" sz="2000" dirty="0" err="1"/>
              <a:t>april</a:t>
            </a:r>
            <a:r>
              <a:rPr lang="fr-BE" sz="2000" dirty="0"/>
              <a:t> 2007 </a:t>
            </a:r>
            <a:r>
              <a:rPr lang="fr-BE" sz="2000" dirty="0" err="1"/>
              <a:t>at</a:t>
            </a:r>
            <a:r>
              <a:rPr lang="fr-BE" sz="2000" dirty="0"/>
              <a:t> 15m </a:t>
            </a:r>
            <a:r>
              <a:rPr lang="fr-BE" sz="2000" dirty="0" err="1"/>
              <a:t>depth</a:t>
            </a:r>
            <a:r>
              <a:rPr lang="fr-BE" sz="2000" dirty="0"/>
              <a:t>)</a:t>
            </a:r>
          </a:p>
          <a:p>
            <a:pPr eaLnBrk="1" hangingPunct="1"/>
            <a:endParaRPr lang="fr-BE" sz="2400" dirty="0"/>
          </a:p>
        </p:txBody>
      </p:sp>
      <p:sp>
        <p:nvSpPr>
          <p:cNvPr id="16" name="ZoneTexte 21"/>
          <p:cNvSpPr txBox="1">
            <a:spLocks noChangeArrowheads="1"/>
          </p:cNvSpPr>
          <p:nvPr/>
        </p:nvSpPr>
        <p:spPr bwMode="auto">
          <a:xfrm>
            <a:off x="0" y="1225780"/>
            <a:ext cx="4318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/>
              <a:t>SPAT IAL </a:t>
            </a:r>
          </a:p>
          <a:p>
            <a:pPr algn="ctr" eaLnBrk="1" hangingPunct="1"/>
            <a:endParaRPr lang="fr-BE" sz="2000" b="1" dirty="0"/>
          </a:p>
          <a:p>
            <a:pPr algn="ctr" eaLnBrk="1" hangingPunct="1"/>
            <a:r>
              <a:rPr lang="fr-BE" sz="2000" b="1" dirty="0"/>
              <a:t>VARI AT ION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979993" y="101551"/>
            <a:ext cx="1540979" cy="184243"/>
            <a:chOff x="979993" y="101551"/>
            <a:chExt cx="1540979" cy="184243"/>
          </a:xfrm>
          <a:solidFill>
            <a:srgbClr val="FF6600"/>
          </a:solidFill>
        </p:grpSpPr>
        <p:sp>
          <p:nvSpPr>
            <p:cNvPr id="25" name="Ellipse 24"/>
            <p:cNvSpPr>
              <a:spLocks noChangeAspect="1"/>
            </p:cNvSpPr>
            <p:nvPr/>
          </p:nvSpPr>
          <p:spPr>
            <a:xfrm>
              <a:off x="979993" y="101774"/>
              <a:ext cx="182880" cy="182880"/>
            </a:xfrm>
            <a:prstGeom prst="ellipse">
              <a:avLst/>
            </a:prstGeom>
            <a:grp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Ellipse 25"/>
            <p:cNvSpPr>
              <a:spLocks noChangeAspect="1"/>
            </p:cNvSpPr>
            <p:nvPr/>
          </p:nvSpPr>
          <p:spPr>
            <a:xfrm>
              <a:off x="1205421" y="102345"/>
              <a:ext cx="182880" cy="18288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Ellipse 26"/>
            <p:cNvSpPr>
              <a:spLocks noChangeAspect="1"/>
            </p:cNvSpPr>
            <p:nvPr/>
          </p:nvSpPr>
          <p:spPr>
            <a:xfrm>
              <a:off x="1432223" y="102343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Ellipse 27"/>
            <p:cNvSpPr>
              <a:spLocks noChangeAspect="1"/>
            </p:cNvSpPr>
            <p:nvPr/>
          </p:nvSpPr>
          <p:spPr>
            <a:xfrm>
              <a:off x="1657651" y="102914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Ellipse 28"/>
            <p:cNvSpPr>
              <a:spLocks noChangeAspect="1"/>
            </p:cNvSpPr>
            <p:nvPr/>
          </p:nvSpPr>
          <p:spPr>
            <a:xfrm>
              <a:off x="1885862" y="101551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Ellipse 29"/>
            <p:cNvSpPr>
              <a:spLocks noChangeAspect="1"/>
            </p:cNvSpPr>
            <p:nvPr/>
          </p:nvSpPr>
          <p:spPr>
            <a:xfrm>
              <a:off x="2111290" y="102122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2338092" y="102120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32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Forme libre 2"/>
          <p:cNvSpPr/>
          <p:nvPr/>
        </p:nvSpPr>
        <p:spPr>
          <a:xfrm>
            <a:off x="1393371" y="1451429"/>
            <a:ext cx="3454400" cy="1273294"/>
          </a:xfrm>
          <a:custGeom>
            <a:avLst/>
            <a:gdLst>
              <a:gd name="connsiteX0" fmla="*/ 0 w 3454400"/>
              <a:gd name="connsiteY0" fmla="*/ 653142 h 1273294"/>
              <a:gd name="connsiteX1" fmla="*/ 1378858 w 3454400"/>
              <a:gd name="connsiteY1" fmla="*/ 1248228 h 1273294"/>
              <a:gd name="connsiteX2" fmla="*/ 2307772 w 3454400"/>
              <a:gd name="connsiteY2" fmla="*/ 1045028 h 1273294"/>
              <a:gd name="connsiteX3" fmla="*/ 3454400 w 3454400"/>
              <a:gd name="connsiteY3" fmla="*/ 0 h 127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400" h="1273294">
                <a:moveTo>
                  <a:pt x="0" y="653142"/>
                </a:moveTo>
                <a:cubicBezTo>
                  <a:pt x="497114" y="918028"/>
                  <a:pt x="994229" y="1182914"/>
                  <a:pt x="1378858" y="1248228"/>
                </a:cubicBezTo>
                <a:cubicBezTo>
                  <a:pt x="1763487" y="1313542"/>
                  <a:pt x="1961848" y="1253066"/>
                  <a:pt x="2307772" y="1045028"/>
                </a:cubicBezTo>
                <a:cubicBezTo>
                  <a:pt x="2653696" y="836990"/>
                  <a:pt x="3054048" y="418495"/>
                  <a:pt x="3454400" y="0"/>
                </a:cubicBezTo>
              </a:path>
            </a:pathLst>
          </a:custGeom>
          <a:noFill/>
          <a:ln w="1270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orme libre 3"/>
          <p:cNvSpPr/>
          <p:nvPr/>
        </p:nvSpPr>
        <p:spPr>
          <a:xfrm>
            <a:off x="6157732" y="3044473"/>
            <a:ext cx="1900473" cy="3098440"/>
          </a:xfrm>
          <a:custGeom>
            <a:avLst/>
            <a:gdLst>
              <a:gd name="connsiteX0" fmla="*/ 87086 w 1827902"/>
              <a:gd name="connsiteY0" fmla="*/ 409928 h 3092849"/>
              <a:gd name="connsiteX1" fmla="*/ 972457 w 1827902"/>
              <a:gd name="connsiteY1" fmla="*/ 3528 h 3092849"/>
              <a:gd name="connsiteX2" fmla="*/ 1582057 w 1827902"/>
              <a:gd name="connsiteY2" fmla="*/ 279300 h 3092849"/>
              <a:gd name="connsiteX3" fmla="*/ 1814286 w 1827902"/>
              <a:gd name="connsiteY3" fmla="*/ 1324328 h 3092849"/>
              <a:gd name="connsiteX4" fmla="*/ 1219200 w 1827902"/>
              <a:gd name="connsiteY4" fmla="*/ 3007985 h 3092849"/>
              <a:gd name="connsiteX5" fmla="*/ 406400 w 1827902"/>
              <a:gd name="connsiteY5" fmla="*/ 2732214 h 3092849"/>
              <a:gd name="connsiteX6" fmla="*/ 0 w 1827902"/>
              <a:gd name="connsiteY6" fmla="*/ 1774271 h 3092849"/>
              <a:gd name="connsiteX0" fmla="*/ 130629 w 1871445"/>
              <a:gd name="connsiteY0" fmla="*/ 409928 h 3096138"/>
              <a:gd name="connsiteX1" fmla="*/ 1016000 w 1871445"/>
              <a:gd name="connsiteY1" fmla="*/ 3528 h 3096138"/>
              <a:gd name="connsiteX2" fmla="*/ 1625600 w 1871445"/>
              <a:gd name="connsiteY2" fmla="*/ 279300 h 3096138"/>
              <a:gd name="connsiteX3" fmla="*/ 1857829 w 1871445"/>
              <a:gd name="connsiteY3" fmla="*/ 1324328 h 3096138"/>
              <a:gd name="connsiteX4" fmla="*/ 1262743 w 1871445"/>
              <a:gd name="connsiteY4" fmla="*/ 3007985 h 3096138"/>
              <a:gd name="connsiteX5" fmla="*/ 449943 w 1871445"/>
              <a:gd name="connsiteY5" fmla="*/ 2732214 h 3096138"/>
              <a:gd name="connsiteX6" fmla="*/ 0 w 1871445"/>
              <a:gd name="connsiteY6" fmla="*/ 1643643 h 3096138"/>
              <a:gd name="connsiteX0" fmla="*/ 159657 w 1900473"/>
              <a:gd name="connsiteY0" fmla="*/ 409928 h 3098440"/>
              <a:gd name="connsiteX1" fmla="*/ 1045028 w 1900473"/>
              <a:gd name="connsiteY1" fmla="*/ 3528 h 3098440"/>
              <a:gd name="connsiteX2" fmla="*/ 1654628 w 1900473"/>
              <a:gd name="connsiteY2" fmla="*/ 279300 h 3098440"/>
              <a:gd name="connsiteX3" fmla="*/ 1886857 w 1900473"/>
              <a:gd name="connsiteY3" fmla="*/ 1324328 h 3098440"/>
              <a:gd name="connsiteX4" fmla="*/ 1291771 w 1900473"/>
              <a:gd name="connsiteY4" fmla="*/ 3007985 h 3098440"/>
              <a:gd name="connsiteX5" fmla="*/ 478971 w 1900473"/>
              <a:gd name="connsiteY5" fmla="*/ 2732214 h 3098440"/>
              <a:gd name="connsiteX6" fmla="*/ 0 w 1900473"/>
              <a:gd name="connsiteY6" fmla="*/ 1556557 h 309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473" h="3098440">
                <a:moveTo>
                  <a:pt x="159657" y="409928"/>
                </a:moveTo>
                <a:cubicBezTo>
                  <a:pt x="477761" y="217613"/>
                  <a:pt x="795866" y="25299"/>
                  <a:pt x="1045028" y="3528"/>
                </a:cubicBezTo>
                <a:cubicBezTo>
                  <a:pt x="1294190" y="-18243"/>
                  <a:pt x="1514323" y="59167"/>
                  <a:pt x="1654628" y="279300"/>
                </a:cubicBezTo>
                <a:cubicBezTo>
                  <a:pt x="1794933" y="499433"/>
                  <a:pt x="1947333" y="869547"/>
                  <a:pt x="1886857" y="1324328"/>
                </a:cubicBezTo>
                <a:cubicBezTo>
                  <a:pt x="1826381" y="1779109"/>
                  <a:pt x="1526419" y="2773337"/>
                  <a:pt x="1291771" y="3007985"/>
                </a:cubicBezTo>
                <a:cubicBezTo>
                  <a:pt x="1057123" y="3242633"/>
                  <a:pt x="694266" y="2974119"/>
                  <a:pt x="478971" y="2732214"/>
                </a:cubicBezTo>
                <a:cubicBezTo>
                  <a:pt x="263676" y="2490309"/>
                  <a:pt x="101600" y="1932719"/>
                  <a:pt x="0" y="1556557"/>
                </a:cubicBezTo>
              </a:path>
            </a:pathLst>
          </a:custGeom>
          <a:noFill/>
          <a:ln w="1270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937742" y="1948182"/>
            <a:ext cx="3938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789714" y="1165682"/>
            <a:ext cx="9483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852717" y="2940656"/>
            <a:ext cx="6205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5204434" y="3948768"/>
            <a:ext cx="10525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VII</a:t>
            </a:r>
          </a:p>
        </p:txBody>
      </p:sp>
    </p:spTree>
    <p:extLst>
      <p:ext uri="{BB962C8B-B14F-4D97-AF65-F5344CB8AC3E}">
        <p14:creationId xmlns:p14="http://schemas.microsoft.com/office/powerpoint/2010/main" val="442621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r="4476"/>
          <a:stretch/>
        </p:blipFill>
        <p:spPr>
          <a:xfrm>
            <a:off x="1060753" y="4149080"/>
            <a:ext cx="7831727" cy="2481921"/>
          </a:xfrm>
          <a:prstGeom prst="rect">
            <a:avLst/>
          </a:prstGeom>
        </p:spPr>
      </p:pic>
      <p:grpSp>
        <p:nvGrpSpPr>
          <p:cNvPr id="16387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8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Ellipse 45"/>
          <p:cNvSpPr/>
          <p:nvPr/>
        </p:nvSpPr>
        <p:spPr>
          <a:xfrm>
            <a:off x="6202838" y="4458702"/>
            <a:ext cx="330523" cy="1997833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53" name="ZoneTexte 24"/>
          <p:cNvSpPr txBox="1">
            <a:spLocks noChangeArrowheads="1"/>
          </p:cNvSpPr>
          <p:nvPr/>
        </p:nvSpPr>
        <p:spPr bwMode="auto">
          <a:xfrm>
            <a:off x="2051720" y="6359801"/>
            <a:ext cx="2781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1200" dirty="0"/>
              <a:t>PACA     	                  </a:t>
            </a:r>
            <a:r>
              <a:rPr lang="fr-BE" sz="1200" dirty="0" err="1"/>
              <a:t>Corsica</a:t>
            </a:r>
            <a:endParaRPr lang="fr-BE" sz="1200" dirty="0"/>
          </a:p>
        </p:txBody>
      </p:sp>
      <p:sp>
        <p:nvSpPr>
          <p:cNvPr id="54" name="Ellipse 53"/>
          <p:cNvSpPr/>
          <p:nvPr/>
        </p:nvSpPr>
        <p:spPr>
          <a:xfrm>
            <a:off x="2062509" y="4797152"/>
            <a:ext cx="330200" cy="1703809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56" name="ZoneTexte 24"/>
          <p:cNvSpPr txBox="1">
            <a:spLocks noChangeArrowheads="1"/>
          </p:cNvSpPr>
          <p:nvPr/>
        </p:nvSpPr>
        <p:spPr bwMode="auto">
          <a:xfrm>
            <a:off x="6175226" y="6355039"/>
            <a:ext cx="2781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1200" dirty="0"/>
              <a:t>PACA     	                  </a:t>
            </a:r>
            <a:r>
              <a:rPr lang="fr-BE" sz="1200" dirty="0" err="1"/>
              <a:t>Corsica</a:t>
            </a:r>
            <a:endParaRPr lang="fr-BE" sz="1200" dirty="0"/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703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Regional monitoring: French Mediterranean littoral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7" y="894791"/>
            <a:ext cx="4228864" cy="317164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" descr="http://photo.parismatch.com/media/photos2/actu/environnement/laurent-ballesta-mediterranee-1/cortiousaupessous_2/581799-1-fre-FR/Cortiousaupessous_2_galleryphoto_paysage_st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9"/>
          <a:stretch/>
        </p:blipFill>
        <p:spPr bwMode="auto">
          <a:xfrm>
            <a:off x="4211961" y="894791"/>
            <a:ext cx="4932039" cy="31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8061329" y="3850996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</a:t>
            </a:r>
            <a:r>
              <a:rPr lang="fr-BE" sz="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Ballesta</a:t>
            </a:r>
            <a:r>
              <a:rPr lang="fr-BE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L.</a:t>
            </a:r>
          </a:p>
        </p:txBody>
      </p:sp>
    </p:spTree>
    <p:extLst>
      <p:ext uri="{BB962C8B-B14F-4D97-AF65-F5344CB8AC3E}">
        <p14:creationId xmlns:p14="http://schemas.microsoft.com/office/powerpoint/2010/main" val="3629999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8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5391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Global monitoring: Mediterranean Sea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9" y="1732026"/>
            <a:ext cx="8991160" cy="392922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60492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005711-6C21-49F5-B751-3A3DDA4B9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41" b="-2812"/>
          <a:stretch/>
        </p:blipFill>
        <p:spPr>
          <a:xfrm>
            <a:off x="-8265" y="895351"/>
            <a:ext cx="9144001" cy="59626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FE8232-A793-47E9-989F-A442B1AF6B2E}"/>
              </a:ext>
            </a:extLst>
          </p:cNvPr>
          <p:cNvSpPr/>
          <p:nvPr/>
        </p:nvSpPr>
        <p:spPr>
          <a:xfrm>
            <a:off x="7606168" y="6536377"/>
            <a:ext cx="1469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1200" dirty="0"/>
              <a:t>http://www.fao.org/</a:t>
            </a:r>
          </a:p>
        </p:txBody>
      </p:sp>
    </p:spTree>
    <p:extLst>
      <p:ext uri="{BB962C8B-B14F-4D97-AF65-F5344CB8AC3E}">
        <p14:creationId xmlns:p14="http://schemas.microsoft.com/office/powerpoint/2010/main" val="538266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8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5391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Global monitoring: Mediterranean Sea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21" y="1497508"/>
            <a:ext cx="8572997" cy="437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00803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8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5391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Global monitoring: Mediterranean Sea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" y="4749012"/>
            <a:ext cx="4117519" cy="210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36" y="947909"/>
            <a:ext cx="528668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23" y="4659126"/>
            <a:ext cx="4824536" cy="210836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73941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956532" y="1124744"/>
            <a:ext cx="8007955" cy="223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Spatial monitoring of contamination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Water quality index and bioindicator complementarity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</p:txBody>
      </p:sp>
      <p:pic>
        <p:nvPicPr>
          <p:cNvPr id="3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78969"/>
          <a:stretch/>
        </p:blipFill>
        <p:spPr bwMode="auto">
          <a:xfrm>
            <a:off x="933450" y="5421313"/>
            <a:ext cx="82105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622103" y="6647676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www.wwfsassi.co.za/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849313" y="404813"/>
            <a:ext cx="1057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Topics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70755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9"/>
          <p:cNvGrpSpPr>
            <a:grpSpLocks/>
          </p:cNvGrpSpPr>
          <p:nvPr/>
        </p:nvGrpSpPr>
        <p:grpSpPr bwMode="auto">
          <a:xfrm>
            <a:off x="1048910" y="3657015"/>
            <a:ext cx="7978404" cy="3156361"/>
            <a:chOff x="632" y="2288"/>
            <a:chExt cx="5032" cy="1983"/>
          </a:xfrm>
        </p:grpSpPr>
        <p:pic>
          <p:nvPicPr>
            <p:cNvPr id="6185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41" t="59283" r="15053" b="21678"/>
            <a:stretch>
              <a:fillRect/>
            </a:stretch>
          </p:blipFill>
          <p:spPr bwMode="auto">
            <a:xfrm>
              <a:off x="632" y="2288"/>
              <a:ext cx="5032" cy="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6" name="Rectangle 35"/>
            <p:cNvSpPr>
              <a:spLocks noChangeArrowheads="1"/>
            </p:cNvSpPr>
            <p:nvPr/>
          </p:nvSpPr>
          <p:spPr bwMode="auto">
            <a:xfrm>
              <a:off x="1612" y="3835"/>
              <a:ext cx="71" cy="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614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579018" y="4875833"/>
            <a:ext cx="4326732" cy="1414462"/>
            <a:chOff x="3579018" y="4845051"/>
            <a:chExt cx="4326732" cy="1414462"/>
          </a:xfrm>
        </p:grpSpPr>
        <p:sp>
          <p:nvSpPr>
            <p:cNvPr id="6169" name="Rectangle 18"/>
            <p:cNvSpPr>
              <a:spLocks noChangeArrowheads="1"/>
            </p:cNvSpPr>
            <p:nvPr/>
          </p:nvSpPr>
          <p:spPr bwMode="auto">
            <a:xfrm>
              <a:off x="5419724" y="4845396"/>
              <a:ext cx="1390651" cy="474122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0" name="Rectangle 19"/>
            <p:cNvSpPr>
              <a:spLocks noChangeArrowheads="1"/>
            </p:cNvSpPr>
            <p:nvPr/>
          </p:nvSpPr>
          <p:spPr bwMode="auto">
            <a:xfrm>
              <a:off x="6348413" y="5321103"/>
              <a:ext cx="461962" cy="47009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1" name="Rectangle 20"/>
            <p:cNvSpPr>
              <a:spLocks noChangeArrowheads="1"/>
            </p:cNvSpPr>
            <p:nvPr/>
          </p:nvSpPr>
          <p:spPr bwMode="auto">
            <a:xfrm>
              <a:off x="7448550" y="5795866"/>
              <a:ext cx="457200" cy="46364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2" name="Rectangle 21"/>
            <p:cNvSpPr>
              <a:spLocks noChangeArrowheads="1"/>
            </p:cNvSpPr>
            <p:nvPr/>
          </p:nvSpPr>
          <p:spPr bwMode="auto">
            <a:xfrm>
              <a:off x="3579018" y="4845051"/>
              <a:ext cx="457435" cy="479974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114675" y="4876179"/>
            <a:ext cx="5341143" cy="481004"/>
            <a:chOff x="3114675" y="4838512"/>
            <a:chExt cx="5341143" cy="481004"/>
          </a:xfrm>
        </p:grpSpPr>
        <p:sp>
          <p:nvSpPr>
            <p:cNvPr id="6179" name="Rectangle 27"/>
            <p:cNvSpPr>
              <a:spLocks noChangeArrowheads="1"/>
            </p:cNvSpPr>
            <p:nvPr/>
          </p:nvSpPr>
          <p:spPr bwMode="auto">
            <a:xfrm>
              <a:off x="3114675" y="4845395"/>
              <a:ext cx="464344" cy="47412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73" name="Rectangle 19"/>
            <p:cNvSpPr>
              <a:spLocks noChangeArrowheads="1"/>
            </p:cNvSpPr>
            <p:nvPr/>
          </p:nvSpPr>
          <p:spPr bwMode="auto">
            <a:xfrm>
              <a:off x="4499991" y="4838512"/>
              <a:ext cx="462534" cy="473424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7993855" y="4841084"/>
              <a:ext cx="461963" cy="47679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399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solidFill>
                  <a:srgbClr val="000000"/>
                </a:solidFill>
                <a:latin typeface="Arial" charset="0"/>
                <a:cs typeface="Arial" charset="0"/>
              </a:rPr>
              <a:t>Monitoring of trace </a:t>
            </a:r>
            <a:r>
              <a:rPr lang="fr-BE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element</a:t>
            </a:r>
            <a:r>
              <a:rPr lang="fr-BE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contamination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1646238" y="3938314"/>
            <a:ext cx="7355680" cy="2351880"/>
            <a:chOff x="1646238" y="3910013"/>
            <a:chExt cx="7355680" cy="2351880"/>
          </a:xfrm>
        </p:grpSpPr>
        <p:sp>
          <p:nvSpPr>
            <p:cNvPr id="46" name="Rectangle 23"/>
            <p:cNvSpPr>
              <a:spLocks noChangeArrowheads="1"/>
            </p:cNvSpPr>
            <p:nvPr/>
          </p:nvSpPr>
          <p:spPr bwMode="auto">
            <a:xfrm>
              <a:off x="5881684" y="5322887"/>
              <a:ext cx="465141" cy="47148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4033838" y="4848226"/>
              <a:ext cx="466153" cy="47377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4" name="Rectangle 26"/>
            <p:cNvSpPr>
              <a:spLocks noChangeArrowheads="1"/>
            </p:cNvSpPr>
            <p:nvPr/>
          </p:nvSpPr>
          <p:spPr bwMode="auto">
            <a:xfrm>
              <a:off x="3579019" y="5322093"/>
              <a:ext cx="457435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4962525" y="4847886"/>
              <a:ext cx="457200" cy="47386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7" name="Rectangle 28"/>
            <p:cNvSpPr>
              <a:spLocks noChangeArrowheads="1"/>
            </p:cNvSpPr>
            <p:nvPr/>
          </p:nvSpPr>
          <p:spPr bwMode="auto">
            <a:xfrm>
              <a:off x="7993855" y="5332165"/>
              <a:ext cx="461963" cy="92972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6911179" y="4376738"/>
              <a:ext cx="46196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9" name="Rectangle 30"/>
            <p:cNvSpPr>
              <a:spLocks noChangeArrowheads="1"/>
            </p:cNvSpPr>
            <p:nvPr/>
          </p:nvSpPr>
          <p:spPr bwMode="auto">
            <a:xfrm>
              <a:off x="8546305" y="4854576"/>
              <a:ext cx="45561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0" name="Rectangle 31"/>
            <p:cNvSpPr>
              <a:spLocks noChangeArrowheads="1"/>
            </p:cNvSpPr>
            <p:nvPr/>
          </p:nvSpPr>
          <p:spPr bwMode="auto">
            <a:xfrm>
              <a:off x="1646238" y="3910013"/>
              <a:ext cx="461963" cy="4667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7448550" y="5325022"/>
              <a:ext cx="456203" cy="473325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16" y="908720"/>
            <a:ext cx="3170579" cy="3092293"/>
          </a:xfrm>
          <a:prstGeom prst="rect">
            <a:avLst/>
          </a:prstGeom>
        </p:spPr>
      </p:pic>
      <p:pic>
        <p:nvPicPr>
          <p:cNvPr id="1026" name="Picture 2" descr="Alfred Jar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52" y="1340534"/>
            <a:ext cx="1381811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15048" y="1340768"/>
            <a:ext cx="2886869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'</a:t>
            </a:r>
            <a:r>
              <a:rPr lang="en-US" i="1" dirty="0">
                <a:solidFill>
                  <a:schemeClr val="bg1"/>
                </a:solidFill>
              </a:rPr>
              <a:t>Simplicity does not have to be simple</a:t>
            </a:r>
            <a:r>
              <a:rPr lang="en-US" dirty="0">
                <a:solidFill>
                  <a:schemeClr val="bg1"/>
                </a:solidFill>
              </a:rPr>
              <a:t>', wrote </a:t>
            </a:r>
            <a:r>
              <a:rPr lang="en-US" dirty="0" err="1">
                <a:solidFill>
                  <a:schemeClr val="bg1"/>
                </a:solidFill>
              </a:rPr>
              <a:t>Jarry</a:t>
            </a:r>
            <a:r>
              <a:rPr lang="en-US" dirty="0">
                <a:solidFill>
                  <a:schemeClr val="bg1"/>
                </a:solidFill>
              </a:rPr>
              <a:t>, 'but complexity, compressed and synthesized.‘</a:t>
            </a:r>
          </a:p>
          <a:p>
            <a:r>
              <a:rPr lang="fr-BE" dirty="0">
                <a:solidFill>
                  <a:schemeClr val="bg1"/>
                </a:solidFill>
              </a:rPr>
              <a:t>Alfred Jarry, 1873 – 1907.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D7BEDB4-00B7-4E3F-93BE-82A7C23F6A11}"/>
              </a:ext>
            </a:extLst>
          </p:cNvPr>
          <p:cNvSpPr/>
          <p:nvPr/>
        </p:nvSpPr>
        <p:spPr>
          <a:xfrm>
            <a:off x="2592288" y="3496677"/>
            <a:ext cx="320384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TEPI = (Cf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632E41-131E-46FF-8893-74E5F345460F}"/>
              </a:ext>
            </a:extLst>
          </p:cNvPr>
          <p:cNvSpPr/>
          <p:nvPr/>
        </p:nvSpPr>
        <p:spPr>
          <a:xfrm>
            <a:off x="2592100" y="3832592"/>
            <a:ext cx="39292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is the mean normalized concentration of the TE n. </a:t>
            </a:r>
          </a:p>
          <a:p>
            <a:pPr algn="just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20">
            <a:extLst>
              <a:ext uri="{FF2B5EF4-FFF2-40B4-BE49-F238E27FC236}">
                <a16:creationId xmlns:a16="http://schemas.microsoft.com/office/drawing/2014/main" id="{BBA59848-25E1-45BD-8B48-C8984F9AA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6804" y="5826530"/>
            <a:ext cx="457200" cy="463647"/>
          </a:xfrm>
          <a:prstGeom prst="rect">
            <a:avLst/>
          </a:prstGeom>
          <a:solidFill>
            <a:srgbClr val="FF6600">
              <a:alpha val="4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44" name="Image 51" descr="Imagex.bmp">
            <a:extLst>
              <a:ext uri="{FF2B5EF4-FFF2-40B4-BE49-F238E27FC236}">
                <a16:creationId xmlns:a16="http://schemas.microsoft.com/office/drawing/2014/main" id="{2F3F17C4-A895-408D-8CC3-F65B6F106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12">
            <a:extLst>
              <a:ext uri="{FF2B5EF4-FFF2-40B4-BE49-F238E27FC236}">
                <a16:creationId xmlns:a16="http://schemas.microsoft.com/office/drawing/2014/main" id="{605AD5CC-E9F6-4FB5-A39B-2CF8644E66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50552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8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5391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Global monitoring: Mediterranean Sea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9" y="1732026"/>
            <a:ext cx="8991160" cy="392922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68430A-171A-4AF3-99EE-3124EAC3BD41}"/>
              </a:ext>
            </a:extLst>
          </p:cNvPr>
          <p:cNvSpPr/>
          <p:nvPr/>
        </p:nvSpPr>
        <p:spPr>
          <a:xfrm rot="16200000">
            <a:off x="2738759" y="5126041"/>
            <a:ext cx="806801" cy="2324895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Ag, As, Cd, Cu,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Hg, Ni, Pb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C62E3-C656-4C89-9023-3AD54DE2168D}"/>
              </a:ext>
            </a:extLst>
          </p:cNvPr>
          <p:cNvSpPr/>
          <p:nvPr/>
        </p:nvSpPr>
        <p:spPr>
          <a:xfrm rot="16200000">
            <a:off x="5316884" y="5585601"/>
            <a:ext cx="806801" cy="1447850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BE" sz="3000" dirty="0">
                <a:solidFill>
                  <a:schemeClr val="tx1"/>
                </a:solidFill>
              </a:rPr>
              <a:t>TEPI</a:t>
            </a:r>
          </a:p>
        </p:txBody>
      </p:sp>
      <p:sp>
        <p:nvSpPr>
          <p:cNvPr id="12" name="Flèche vers le bas 50">
            <a:extLst>
              <a:ext uri="{FF2B5EF4-FFF2-40B4-BE49-F238E27FC236}">
                <a16:creationId xmlns:a16="http://schemas.microsoft.com/office/drawing/2014/main" id="{B445DD7E-47E8-47DD-993F-016E7DD1A5E1}"/>
              </a:ext>
            </a:extLst>
          </p:cNvPr>
          <p:cNvSpPr/>
          <p:nvPr/>
        </p:nvSpPr>
        <p:spPr>
          <a:xfrm rot="16200000">
            <a:off x="4484627" y="6098418"/>
            <a:ext cx="331712" cy="377825"/>
          </a:xfrm>
          <a:prstGeom prst="downArrow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4596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799215"/>
            <a:chOff x="0" y="0"/>
            <a:chExt cx="9144768" cy="6799215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79921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720"/>
            <a:ext cx="9144000" cy="47109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 r="345"/>
          <a:stretch/>
        </p:blipFill>
        <p:spPr>
          <a:xfrm>
            <a:off x="4067945" y="19910"/>
            <a:ext cx="5052072" cy="2143119"/>
          </a:xfrm>
          <a:prstGeom prst="rect">
            <a:avLst/>
          </a:prstGeom>
        </p:spPr>
      </p:pic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474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Global contamination</a:t>
            </a:r>
            <a:endParaRPr lang="fr-BE" sz="2400" dirty="0"/>
          </a:p>
        </p:txBody>
      </p:sp>
      <p:sp>
        <p:nvSpPr>
          <p:cNvPr id="3" name="Flèche droite 2"/>
          <p:cNvSpPr/>
          <p:nvPr/>
        </p:nvSpPr>
        <p:spPr>
          <a:xfrm rot="623514">
            <a:off x="735664" y="4067324"/>
            <a:ext cx="8308159" cy="187523"/>
          </a:xfrm>
          <a:prstGeom prst="rightArrow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3496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5-level water quality scale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ésultat de recherche d'images pour &quot;smiley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0" r="1"/>
          <a:stretch/>
        </p:blipFill>
        <p:spPr bwMode="auto">
          <a:xfrm>
            <a:off x="7462378" y="0"/>
            <a:ext cx="1681368" cy="14127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6" y="1268760"/>
            <a:ext cx="77152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52" y="1271792"/>
            <a:ext cx="77152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47" y="1268760"/>
            <a:ext cx="769035" cy="494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44" y="1268761"/>
            <a:ext cx="764421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4650358" y="1190402"/>
            <a:ext cx="2040384" cy="1662534"/>
            <a:chOff x="4644008" y="1046386"/>
            <a:chExt cx="2040384" cy="1662534"/>
          </a:xfrm>
        </p:grpSpPr>
        <p:grpSp>
          <p:nvGrpSpPr>
            <p:cNvPr id="9" name="Groupe 8"/>
            <p:cNvGrpSpPr/>
            <p:nvPr/>
          </p:nvGrpSpPr>
          <p:grpSpPr>
            <a:xfrm>
              <a:off x="4644008" y="1428027"/>
              <a:ext cx="2040384" cy="1280893"/>
              <a:chOff x="4644008" y="1428027"/>
              <a:chExt cx="2040384" cy="1280893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05"/>
              <a:stretch/>
            </p:blipFill>
            <p:spPr bwMode="auto">
              <a:xfrm>
                <a:off x="5818545" y="1428027"/>
                <a:ext cx="865847" cy="1280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8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735"/>
              <a:stretch/>
            </p:blipFill>
            <p:spPr bwMode="auto">
              <a:xfrm>
                <a:off x="4644008" y="1428504"/>
                <a:ext cx="1188240" cy="1280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654550" y="1428027"/>
                <a:ext cx="1091803" cy="235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4644008" y="1046386"/>
              <a:ext cx="2040384" cy="647421"/>
            </a:xfrm>
            <a:prstGeom prst="rect">
              <a:avLst/>
            </a:prstGeom>
            <a:noFill/>
          </p:spPr>
          <p:txBody>
            <a:bodyPr wrap="square" lIns="0" rIns="0" bIns="46800" rtlCol="0">
              <a:spAutoFit/>
            </a:bodyPr>
            <a:lstStyle/>
            <a:p>
              <a:pPr algn="just"/>
              <a:r>
                <a:rPr lang="fr-BE" dirty="0">
                  <a:latin typeface="Arial" panose="020B0604020202020204" pitchFamily="34" charset="0"/>
                  <a:cs typeface="Arial" panose="020B0604020202020204" pitchFamily="34" charset="0"/>
                </a:rPr>
                <a:t>Superior </a:t>
              </a:r>
              <a:r>
                <a:rPr lang="fr-BE" dirty="0" err="1">
                  <a:latin typeface="Arial" panose="020B0604020202020204" pitchFamily="34" charset="0"/>
                  <a:cs typeface="Arial" panose="020B0604020202020204" pitchFamily="34" charset="0"/>
                </a:rPr>
                <a:t>limit</a:t>
              </a:r>
              <a:r>
                <a:rPr lang="fr-BE" dirty="0">
                  <a:latin typeface="Arial" panose="020B0604020202020204" pitchFamily="34" charset="0"/>
                  <a:cs typeface="Arial" panose="020B0604020202020204" pitchFamily="34" charset="0"/>
                </a:rPr>
                <a:t> of quartiles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054656" y="942028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. 1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905027" y="947052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780171" y="947052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. 3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644267" y="941104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. 4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66176" y="6254010"/>
            <a:ext cx="172973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Quartile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4658522" y="4095080"/>
          <a:ext cx="364003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&lt; 1</a:t>
                      </a:r>
                      <a:r>
                        <a:rPr lang="fr-BE" b="0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 :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 CL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fr-BE" b="0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fr-BE" b="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BE" b="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fr-BE" b="0" baseline="30000" dirty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: medium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BE" b="0" baseline="30000" dirty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fr-BE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: high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&gt; 4</a:t>
                      </a:r>
                      <a:r>
                        <a:rPr lang="fr-BE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BE" b="0" dirty="0" err="1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 high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653316" y="3297176"/>
            <a:ext cx="262988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0" rIns="0">
            <a:spAutoFit/>
          </a:bodyPr>
          <a:lstStyle/>
          <a:p>
            <a:pPr algn="ctr"/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5 contamination levels</a:t>
            </a:r>
            <a:endParaRPr lang="fr-BE" sz="2000" u="sng" dirty="0"/>
          </a:p>
        </p:txBody>
      </p:sp>
    </p:spTree>
    <p:extLst>
      <p:ext uri="{BB962C8B-B14F-4D97-AF65-F5344CB8AC3E}">
        <p14:creationId xmlns:p14="http://schemas.microsoft.com/office/powerpoint/2010/main" val="707326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9" y="0"/>
            <a:ext cx="8479753" cy="68580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809" y="315007"/>
            <a:ext cx="167640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555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7" t="-3059" r="1" b="-1"/>
          <a:stretch/>
        </p:blipFill>
        <p:spPr>
          <a:xfrm>
            <a:off x="395536" y="1268760"/>
            <a:ext cx="8707419" cy="442752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" name="Connecteur droit 3"/>
          <p:cNvCxnSpPr/>
          <p:nvPr/>
        </p:nvCxnSpPr>
        <p:spPr>
          <a:xfrm flipV="1">
            <a:off x="4434334" y="1500535"/>
            <a:ext cx="1141" cy="366529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Cluster analysis</a:t>
            </a:r>
            <a:endParaRPr lang="fr-BE" sz="2400" dirty="0"/>
          </a:p>
        </p:txBody>
      </p:sp>
      <p:sp>
        <p:nvSpPr>
          <p:cNvPr id="7" name="Flèche gauche 6"/>
          <p:cNvSpPr/>
          <p:nvPr/>
        </p:nvSpPr>
        <p:spPr>
          <a:xfrm>
            <a:off x="4133602" y="2237656"/>
            <a:ext cx="288032" cy="216024"/>
          </a:xfrm>
          <a:prstGeom prst="leftArrow">
            <a:avLst/>
          </a:prstGeom>
          <a:solidFill>
            <a:srgbClr val="FF66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 gauche 18"/>
          <p:cNvSpPr/>
          <p:nvPr/>
        </p:nvSpPr>
        <p:spPr>
          <a:xfrm rot="10800000">
            <a:off x="4449068" y="2237656"/>
            <a:ext cx="288032" cy="216024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2625403" y="2059732"/>
            <a:ext cx="161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  <a:r>
              <a:rPr lang="fr-BE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fr-BE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</a:t>
            </a:r>
            <a:endParaRPr lang="fr-BE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635377" y="2060456"/>
            <a:ext cx="161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  <a:r>
              <a:rPr lang="fr-B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fr-B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</a:t>
            </a:r>
            <a:endParaRPr lang="fr-BE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2">
            <a:extLst>
              <a:ext uri="{FF2B5EF4-FFF2-40B4-BE49-F238E27FC236}">
                <a16:creationId xmlns:a16="http://schemas.microsoft.com/office/drawing/2014/main" id="{F1489871-7B91-4447-963E-0CD2725961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82647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85" y="1993354"/>
            <a:ext cx="8136731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0075" y="2512272"/>
            <a:ext cx="1590676" cy="911506"/>
          </a:xfrm>
          <a:prstGeom prst="rect">
            <a:avLst/>
          </a:prstGeom>
          <a:solidFill>
            <a:srgbClr val="FF33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682422" y="3423988"/>
            <a:ext cx="1454478" cy="559347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3140075" y="3423989"/>
            <a:ext cx="1593584" cy="561186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6306542" y="4603679"/>
            <a:ext cx="2667601" cy="959148"/>
          </a:xfrm>
          <a:prstGeom prst="rect">
            <a:avLst/>
          </a:prstGeom>
          <a:solidFill>
            <a:srgbClr val="0033CC">
              <a:alpha val="40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>
            <a:off x="1682421" y="3981646"/>
            <a:ext cx="1457654" cy="25502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4730272" y="3982020"/>
            <a:ext cx="1575278" cy="26770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4724401" y="4249726"/>
            <a:ext cx="1581149" cy="352895"/>
          </a:xfrm>
          <a:prstGeom prst="rect">
            <a:avLst/>
          </a:prstGeom>
          <a:solidFill>
            <a:srgbClr val="009900">
              <a:alpha val="40000"/>
            </a:srgb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6306542" y="4247826"/>
            <a:ext cx="2667601" cy="354795"/>
          </a:xfrm>
          <a:prstGeom prst="rect">
            <a:avLst/>
          </a:prstGeom>
          <a:solidFill>
            <a:srgbClr val="009900">
              <a:alpha val="40000"/>
            </a:srgb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612052" y="1490275"/>
            <a:ext cx="159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HC by Cd, Ni; LC by As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336266" y="1485106"/>
            <a:ext cx="130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HC by Ag, As, Pb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64088" y="148929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LC by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Cluster analysis</a:t>
            </a:r>
            <a:endParaRPr lang="fr-BE" sz="2400" dirty="0"/>
          </a:p>
        </p:txBody>
      </p:sp>
      <p:pic>
        <p:nvPicPr>
          <p:cNvPr id="26" name="Image 12">
            <a:extLst>
              <a:ext uri="{FF2B5EF4-FFF2-40B4-BE49-F238E27FC236}">
                <a16:creationId xmlns:a16="http://schemas.microsoft.com/office/drawing/2014/main" id="{68FA6205-547B-4DD8-BEA0-8C4A3033A6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03172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555ECD4-E0D3-43AF-87B8-0EB4180FD7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88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787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3" y="0"/>
            <a:ext cx="8479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30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45">
            <a:extLst>
              <a:ext uri="{FF2B5EF4-FFF2-40B4-BE49-F238E27FC236}">
                <a16:creationId xmlns:a16="http://schemas.microsoft.com/office/drawing/2014/main" id="{07C4C42A-37AE-4DE3-AA7A-B20D7C0345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37" y="823110"/>
            <a:ext cx="3082699" cy="2240625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23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e 26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18" name="Rectangle 17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054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/>
              <a:t>Monitoring of the western Mediterranean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265324" y="2877960"/>
            <a:ext cx="1511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©Ifremer/E. Emery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419013" y="3177548"/>
            <a:ext cx="7765143" cy="3541486"/>
            <a:chOff x="508000" y="1030514"/>
            <a:chExt cx="7765143" cy="3541486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t="12846" r="9524" b="32294"/>
            <a:stretch/>
          </p:blipFill>
          <p:spPr>
            <a:xfrm>
              <a:off x="508000" y="1030514"/>
              <a:ext cx="7765143" cy="3541486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>
            <a:xfrm>
              <a:off x="4108978" y="1930390"/>
              <a:ext cx="410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>
                  <a:latin typeface="Arial" panose="020B0604020202020204" pitchFamily="34" charset="0"/>
                  <a:cs typeface="Arial" pitchFamily="34" charset="0"/>
                </a:rPr>
                <a:t>I</a:t>
              </a:r>
              <a:r>
                <a:rPr lang="fr-BE" sz="600" dirty="0">
                  <a:latin typeface="Arial Narrow" panose="020B0606020202030204" pitchFamily="34" charset="0"/>
                  <a:cs typeface="Arial" panose="020B0604020202020204" pitchFamily="34" charset="0"/>
                </a:rPr>
                <a:t>(1-31)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024860" y="2652048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>
                  <a:latin typeface="Arial" pitchFamily="34" charset="0"/>
                  <a:cs typeface="Arial" pitchFamily="34" charset="0"/>
                </a:rPr>
                <a:t>II</a:t>
              </a:r>
              <a:r>
                <a:rPr lang="fr-BE" sz="600" dirty="0">
                  <a:latin typeface="Arial Narrow" panose="020B0606020202030204" pitchFamily="34" charset="0"/>
                  <a:cs typeface="Arial" panose="020B0604020202020204" pitchFamily="34" charset="0"/>
                </a:rPr>
                <a:t>(32-74)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956940" y="3514525"/>
              <a:ext cx="561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>
                  <a:latin typeface="Arial" pitchFamily="34" charset="0"/>
                  <a:cs typeface="Arial" pitchFamily="34" charset="0"/>
                </a:rPr>
                <a:t>III</a:t>
              </a:r>
              <a:r>
                <a:rPr lang="fr-BE" sz="600" dirty="0">
                  <a:latin typeface="Arial Narrow" panose="020B0606020202030204" pitchFamily="34" charset="0"/>
                  <a:cs typeface="Arial" panose="020B0604020202020204" pitchFamily="34" charset="0"/>
                </a:rPr>
                <a:t>(75-82)</a:t>
              </a:r>
              <a:endParaRPr lang="fr-BE" sz="600" b="1" dirty="0"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089273" y="2034206"/>
              <a:ext cx="46062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dirty="0">
                  <a:latin typeface="Monotype Corsiva" panose="03010101010201010101" pitchFamily="66" charset="0"/>
                </a:rPr>
                <a:t>Corsica</a:t>
              </a:r>
            </a:p>
            <a:p>
              <a:pPr algn="r"/>
              <a:r>
                <a:rPr lang="en-US" sz="600" dirty="0">
                  <a:latin typeface="Arial Narrow" panose="020B0606020202030204" pitchFamily="34" charset="0"/>
                  <a:cs typeface="Arial" panose="020B0604020202020204" pitchFamily="34" charset="0"/>
                </a:rPr>
                <a:t>(33-62)</a:t>
              </a:r>
            </a:p>
            <a:p>
              <a:pPr algn="r"/>
              <a:endParaRPr lang="en-US" sz="700" dirty="0">
                <a:latin typeface="Monotype Corsiva" panose="03010101010201010101" pitchFamily="66" charset="0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045160" y="2711483"/>
              <a:ext cx="4552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dirty="0">
                  <a:latin typeface="Monotype Corsiva" panose="03010101010201010101" pitchFamily="66" charset="0"/>
                </a:rPr>
                <a:t>Sardinia</a:t>
              </a:r>
            </a:p>
            <a:p>
              <a:pPr algn="r"/>
              <a:r>
                <a:rPr lang="en-US" sz="600" dirty="0">
                  <a:latin typeface="Arial Narrow" panose="020B0606020202030204" pitchFamily="34" charset="0"/>
                  <a:cs typeface="Arial" panose="020B0604020202020204" pitchFamily="34" charset="0"/>
                </a:rPr>
                <a:t>(63-74)</a:t>
              </a:r>
            </a:p>
            <a:p>
              <a:pPr algn="r"/>
              <a:endParaRPr lang="en-US" sz="700" dirty="0">
                <a:latin typeface="Monotype Corsiva" panose="03010101010201010101" pitchFamily="66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790370" y="3026317"/>
              <a:ext cx="6126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latin typeface="Monotype Corsiva" panose="03010101010201010101" pitchFamily="66" charset="0"/>
                </a:rPr>
                <a:t>Baleares</a:t>
              </a:r>
              <a:r>
                <a:rPr lang="en-US" sz="700" b="1" dirty="0">
                  <a:latin typeface="Monotype Corsiva" panose="03010101010201010101" pitchFamily="66" charset="0"/>
                </a:rPr>
                <a:t> </a:t>
              </a:r>
              <a:r>
                <a:rPr lang="en-US" sz="700" dirty="0">
                  <a:latin typeface="Arial Narrow" panose="020B0606020202030204" pitchFamily="34" charset="0"/>
                </a:rPr>
                <a:t>(</a:t>
              </a:r>
              <a:r>
                <a:rPr lang="en-US" sz="600" dirty="0">
                  <a:latin typeface="Arial Narrow" panose="020B0606020202030204" pitchFamily="34" charset="0"/>
                </a:rPr>
                <a:t>32)</a:t>
              </a:r>
            </a:p>
          </p:txBody>
        </p:sp>
        <p:sp>
          <p:nvSpPr>
            <p:cNvPr id="37" name="Forme libre 36"/>
            <p:cNvSpPr/>
            <p:nvPr/>
          </p:nvSpPr>
          <p:spPr>
            <a:xfrm>
              <a:off x="2829664" y="1550991"/>
              <a:ext cx="4809912" cy="1900663"/>
            </a:xfrm>
            <a:custGeom>
              <a:avLst/>
              <a:gdLst>
                <a:gd name="connsiteX0" fmla="*/ 0 w 2578100"/>
                <a:gd name="connsiteY0" fmla="*/ 1023239 h 1023239"/>
                <a:gd name="connsiteX1" fmla="*/ 117475 w 2578100"/>
                <a:gd name="connsiteY1" fmla="*/ 918464 h 1023239"/>
                <a:gd name="connsiteX2" fmla="*/ 82550 w 2578100"/>
                <a:gd name="connsiteY2" fmla="*/ 797814 h 1023239"/>
                <a:gd name="connsiteX3" fmla="*/ 127000 w 2578100"/>
                <a:gd name="connsiteY3" fmla="*/ 683514 h 1023239"/>
                <a:gd name="connsiteX4" fmla="*/ 292100 w 2578100"/>
                <a:gd name="connsiteY4" fmla="*/ 562864 h 1023239"/>
                <a:gd name="connsiteX5" fmla="*/ 511175 w 2578100"/>
                <a:gd name="connsiteY5" fmla="*/ 505714 h 1023239"/>
                <a:gd name="connsiteX6" fmla="*/ 666750 w 2578100"/>
                <a:gd name="connsiteY6" fmla="*/ 369189 h 1023239"/>
                <a:gd name="connsiteX7" fmla="*/ 619125 w 2578100"/>
                <a:gd name="connsiteY7" fmla="*/ 216789 h 1023239"/>
                <a:gd name="connsiteX8" fmla="*/ 727075 w 2578100"/>
                <a:gd name="connsiteY8" fmla="*/ 131064 h 1023239"/>
                <a:gd name="connsiteX9" fmla="*/ 942975 w 2578100"/>
                <a:gd name="connsiteY9" fmla="*/ 226314 h 1023239"/>
                <a:gd name="connsiteX10" fmla="*/ 1152525 w 2578100"/>
                <a:gd name="connsiteY10" fmla="*/ 242189 h 1023239"/>
                <a:gd name="connsiteX11" fmla="*/ 1346200 w 2578100"/>
                <a:gd name="connsiteY11" fmla="*/ 89789 h 1023239"/>
                <a:gd name="connsiteX12" fmla="*/ 1539875 w 2578100"/>
                <a:gd name="connsiteY12" fmla="*/ 889 h 1023239"/>
                <a:gd name="connsiteX13" fmla="*/ 1654175 w 2578100"/>
                <a:gd name="connsiteY13" fmla="*/ 54864 h 1023239"/>
                <a:gd name="connsiteX14" fmla="*/ 1746250 w 2578100"/>
                <a:gd name="connsiteY14" fmla="*/ 219964 h 1023239"/>
                <a:gd name="connsiteX15" fmla="*/ 1879600 w 2578100"/>
                <a:gd name="connsiteY15" fmla="*/ 318389 h 1023239"/>
                <a:gd name="connsiteX16" fmla="*/ 2146300 w 2578100"/>
                <a:gd name="connsiteY16" fmla="*/ 477139 h 1023239"/>
                <a:gd name="connsiteX17" fmla="*/ 2355850 w 2578100"/>
                <a:gd name="connsiteY17" fmla="*/ 635889 h 1023239"/>
                <a:gd name="connsiteX18" fmla="*/ 2486025 w 2578100"/>
                <a:gd name="connsiteY18" fmla="*/ 648589 h 1023239"/>
                <a:gd name="connsiteX19" fmla="*/ 2578100 w 2578100"/>
                <a:gd name="connsiteY19" fmla="*/ 702564 h 1023239"/>
                <a:gd name="connsiteX0" fmla="*/ 0 w 2578100"/>
                <a:gd name="connsiteY0" fmla="*/ 1023211 h 1023211"/>
                <a:gd name="connsiteX1" fmla="*/ 117475 w 2578100"/>
                <a:gd name="connsiteY1" fmla="*/ 918436 h 1023211"/>
                <a:gd name="connsiteX2" fmla="*/ 82550 w 2578100"/>
                <a:gd name="connsiteY2" fmla="*/ 797786 h 1023211"/>
                <a:gd name="connsiteX3" fmla="*/ 127000 w 2578100"/>
                <a:gd name="connsiteY3" fmla="*/ 683486 h 1023211"/>
                <a:gd name="connsiteX4" fmla="*/ 292100 w 2578100"/>
                <a:gd name="connsiteY4" fmla="*/ 562836 h 1023211"/>
                <a:gd name="connsiteX5" fmla="*/ 511175 w 2578100"/>
                <a:gd name="connsiteY5" fmla="*/ 505686 h 1023211"/>
                <a:gd name="connsiteX6" fmla="*/ 666750 w 2578100"/>
                <a:gd name="connsiteY6" fmla="*/ 369161 h 1023211"/>
                <a:gd name="connsiteX7" fmla="*/ 619125 w 2578100"/>
                <a:gd name="connsiteY7" fmla="*/ 216761 h 1023211"/>
                <a:gd name="connsiteX8" fmla="*/ 727075 w 2578100"/>
                <a:gd name="connsiteY8" fmla="*/ 131036 h 1023211"/>
                <a:gd name="connsiteX9" fmla="*/ 942975 w 2578100"/>
                <a:gd name="connsiteY9" fmla="*/ 226286 h 1023211"/>
                <a:gd name="connsiteX10" fmla="*/ 1152525 w 2578100"/>
                <a:gd name="connsiteY10" fmla="*/ 242161 h 1023211"/>
                <a:gd name="connsiteX11" fmla="*/ 1346200 w 2578100"/>
                <a:gd name="connsiteY11" fmla="*/ 89761 h 1023211"/>
                <a:gd name="connsiteX12" fmla="*/ 1539875 w 2578100"/>
                <a:gd name="connsiteY12" fmla="*/ 861 h 1023211"/>
                <a:gd name="connsiteX13" fmla="*/ 1654175 w 2578100"/>
                <a:gd name="connsiteY13" fmla="*/ 54836 h 1023211"/>
                <a:gd name="connsiteX14" fmla="*/ 1758950 w 2578100"/>
                <a:gd name="connsiteY14" fmla="*/ 213586 h 1023211"/>
                <a:gd name="connsiteX15" fmla="*/ 1879600 w 2578100"/>
                <a:gd name="connsiteY15" fmla="*/ 318361 h 1023211"/>
                <a:gd name="connsiteX16" fmla="*/ 2146300 w 2578100"/>
                <a:gd name="connsiteY16" fmla="*/ 477111 h 1023211"/>
                <a:gd name="connsiteX17" fmla="*/ 2355850 w 2578100"/>
                <a:gd name="connsiteY17" fmla="*/ 635861 h 1023211"/>
                <a:gd name="connsiteX18" fmla="*/ 2486025 w 2578100"/>
                <a:gd name="connsiteY18" fmla="*/ 648561 h 1023211"/>
                <a:gd name="connsiteX19" fmla="*/ 2578100 w 2578100"/>
                <a:gd name="connsiteY19" fmla="*/ 702536 h 1023211"/>
                <a:gd name="connsiteX0" fmla="*/ 0 w 2578100"/>
                <a:gd name="connsiteY0" fmla="*/ 1024527 h 1024527"/>
                <a:gd name="connsiteX1" fmla="*/ 117475 w 2578100"/>
                <a:gd name="connsiteY1" fmla="*/ 919752 h 1024527"/>
                <a:gd name="connsiteX2" fmla="*/ 82550 w 2578100"/>
                <a:gd name="connsiteY2" fmla="*/ 799102 h 1024527"/>
                <a:gd name="connsiteX3" fmla="*/ 127000 w 2578100"/>
                <a:gd name="connsiteY3" fmla="*/ 684802 h 1024527"/>
                <a:gd name="connsiteX4" fmla="*/ 292100 w 2578100"/>
                <a:gd name="connsiteY4" fmla="*/ 564152 h 1024527"/>
                <a:gd name="connsiteX5" fmla="*/ 511175 w 2578100"/>
                <a:gd name="connsiteY5" fmla="*/ 507002 h 1024527"/>
                <a:gd name="connsiteX6" fmla="*/ 666750 w 2578100"/>
                <a:gd name="connsiteY6" fmla="*/ 370477 h 1024527"/>
                <a:gd name="connsiteX7" fmla="*/ 619125 w 2578100"/>
                <a:gd name="connsiteY7" fmla="*/ 218077 h 1024527"/>
                <a:gd name="connsiteX8" fmla="*/ 727075 w 2578100"/>
                <a:gd name="connsiteY8" fmla="*/ 132352 h 1024527"/>
                <a:gd name="connsiteX9" fmla="*/ 942975 w 2578100"/>
                <a:gd name="connsiteY9" fmla="*/ 227602 h 1024527"/>
                <a:gd name="connsiteX10" fmla="*/ 1152525 w 2578100"/>
                <a:gd name="connsiteY10" fmla="*/ 243477 h 1024527"/>
                <a:gd name="connsiteX11" fmla="*/ 1346200 w 2578100"/>
                <a:gd name="connsiteY11" fmla="*/ 91077 h 1024527"/>
                <a:gd name="connsiteX12" fmla="*/ 1539875 w 2578100"/>
                <a:gd name="connsiteY12" fmla="*/ 2177 h 1024527"/>
                <a:gd name="connsiteX13" fmla="*/ 1657350 w 2578100"/>
                <a:gd name="connsiteY13" fmla="*/ 43452 h 1024527"/>
                <a:gd name="connsiteX14" fmla="*/ 1758950 w 2578100"/>
                <a:gd name="connsiteY14" fmla="*/ 214902 h 1024527"/>
                <a:gd name="connsiteX15" fmla="*/ 1879600 w 2578100"/>
                <a:gd name="connsiteY15" fmla="*/ 319677 h 1024527"/>
                <a:gd name="connsiteX16" fmla="*/ 2146300 w 2578100"/>
                <a:gd name="connsiteY16" fmla="*/ 478427 h 1024527"/>
                <a:gd name="connsiteX17" fmla="*/ 2355850 w 2578100"/>
                <a:gd name="connsiteY17" fmla="*/ 637177 h 1024527"/>
                <a:gd name="connsiteX18" fmla="*/ 2486025 w 2578100"/>
                <a:gd name="connsiteY18" fmla="*/ 649877 h 1024527"/>
                <a:gd name="connsiteX19" fmla="*/ 2578100 w 2578100"/>
                <a:gd name="connsiteY19" fmla="*/ 703852 h 1024527"/>
                <a:gd name="connsiteX0" fmla="*/ 0 w 2544080"/>
                <a:gd name="connsiteY0" fmla="*/ 1029703 h 1029703"/>
                <a:gd name="connsiteX1" fmla="*/ 83455 w 2544080"/>
                <a:gd name="connsiteY1" fmla="*/ 919752 h 1029703"/>
                <a:gd name="connsiteX2" fmla="*/ 48530 w 2544080"/>
                <a:gd name="connsiteY2" fmla="*/ 799102 h 1029703"/>
                <a:gd name="connsiteX3" fmla="*/ 92980 w 2544080"/>
                <a:gd name="connsiteY3" fmla="*/ 684802 h 1029703"/>
                <a:gd name="connsiteX4" fmla="*/ 258080 w 2544080"/>
                <a:gd name="connsiteY4" fmla="*/ 564152 h 1029703"/>
                <a:gd name="connsiteX5" fmla="*/ 477155 w 2544080"/>
                <a:gd name="connsiteY5" fmla="*/ 507002 h 1029703"/>
                <a:gd name="connsiteX6" fmla="*/ 632730 w 2544080"/>
                <a:gd name="connsiteY6" fmla="*/ 370477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92980 w 2544080"/>
                <a:gd name="connsiteY3" fmla="*/ 684802 h 1029703"/>
                <a:gd name="connsiteX4" fmla="*/ 258080 w 2544080"/>
                <a:gd name="connsiteY4" fmla="*/ 564152 h 1029703"/>
                <a:gd name="connsiteX5" fmla="*/ 477155 w 2544080"/>
                <a:gd name="connsiteY5" fmla="*/ 507002 h 1029703"/>
                <a:gd name="connsiteX6" fmla="*/ 632730 w 2544080"/>
                <a:gd name="connsiteY6" fmla="*/ 370477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58080 w 2544080"/>
                <a:gd name="connsiteY4" fmla="*/ 564152 h 1029703"/>
                <a:gd name="connsiteX5" fmla="*/ 477155 w 2544080"/>
                <a:gd name="connsiteY5" fmla="*/ 507002 h 1029703"/>
                <a:gd name="connsiteX6" fmla="*/ 632730 w 2544080"/>
                <a:gd name="connsiteY6" fmla="*/ 370477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77155 w 2544080"/>
                <a:gd name="connsiteY5" fmla="*/ 507002 h 1029703"/>
                <a:gd name="connsiteX6" fmla="*/ 632730 w 2544080"/>
                <a:gd name="connsiteY6" fmla="*/ 370477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89305 w 2544080"/>
                <a:gd name="connsiteY5" fmla="*/ 463006 h 1029703"/>
                <a:gd name="connsiteX6" fmla="*/ 632730 w 2544080"/>
                <a:gd name="connsiteY6" fmla="*/ 370477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89305 w 2544080"/>
                <a:gd name="connsiteY5" fmla="*/ 463006 h 1029703"/>
                <a:gd name="connsiteX6" fmla="*/ 623010 w 2544080"/>
                <a:gd name="connsiteY6" fmla="*/ 352361 h 1029703"/>
                <a:gd name="connsiteX7" fmla="*/ 585105 w 2544080"/>
                <a:gd name="connsiteY7" fmla="*/ 218077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89305 w 2544080"/>
                <a:gd name="connsiteY5" fmla="*/ 463006 h 1029703"/>
                <a:gd name="connsiteX6" fmla="*/ 623010 w 2544080"/>
                <a:gd name="connsiteY6" fmla="*/ 352361 h 1029703"/>
                <a:gd name="connsiteX7" fmla="*/ 580245 w 2544080"/>
                <a:gd name="connsiteY7" fmla="*/ 202549 h 1029703"/>
                <a:gd name="connsiteX8" fmla="*/ 693055 w 2544080"/>
                <a:gd name="connsiteY8" fmla="*/ 132352 h 1029703"/>
                <a:gd name="connsiteX9" fmla="*/ 908955 w 2544080"/>
                <a:gd name="connsiteY9" fmla="*/ 22760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89305 w 2544080"/>
                <a:gd name="connsiteY5" fmla="*/ 463006 h 1029703"/>
                <a:gd name="connsiteX6" fmla="*/ 623010 w 2544080"/>
                <a:gd name="connsiteY6" fmla="*/ 352361 h 1029703"/>
                <a:gd name="connsiteX7" fmla="*/ 580245 w 2544080"/>
                <a:gd name="connsiteY7" fmla="*/ 202549 h 1029703"/>
                <a:gd name="connsiteX8" fmla="*/ 693055 w 2544080"/>
                <a:gd name="connsiteY8" fmla="*/ 132352 h 1029703"/>
                <a:gd name="connsiteX9" fmla="*/ 906525 w 2544080"/>
                <a:gd name="connsiteY9" fmla="*/ 201722 h 1029703"/>
                <a:gd name="connsiteX10" fmla="*/ 1118505 w 2544080"/>
                <a:gd name="connsiteY10" fmla="*/ 243477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9703 h 1029703"/>
                <a:gd name="connsiteX1" fmla="*/ 112615 w 2544080"/>
                <a:gd name="connsiteY1" fmla="*/ 896460 h 1029703"/>
                <a:gd name="connsiteX2" fmla="*/ 48530 w 2544080"/>
                <a:gd name="connsiteY2" fmla="*/ 799102 h 1029703"/>
                <a:gd name="connsiteX3" fmla="*/ 122140 w 2544080"/>
                <a:gd name="connsiteY3" fmla="*/ 671862 h 1029703"/>
                <a:gd name="connsiteX4" fmla="*/ 262940 w 2544080"/>
                <a:gd name="connsiteY4" fmla="*/ 553800 h 1029703"/>
                <a:gd name="connsiteX5" fmla="*/ 489305 w 2544080"/>
                <a:gd name="connsiteY5" fmla="*/ 463006 h 1029703"/>
                <a:gd name="connsiteX6" fmla="*/ 623010 w 2544080"/>
                <a:gd name="connsiteY6" fmla="*/ 352361 h 1029703"/>
                <a:gd name="connsiteX7" fmla="*/ 580245 w 2544080"/>
                <a:gd name="connsiteY7" fmla="*/ 202549 h 1029703"/>
                <a:gd name="connsiteX8" fmla="*/ 693055 w 2544080"/>
                <a:gd name="connsiteY8" fmla="*/ 132352 h 1029703"/>
                <a:gd name="connsiteX9" fmla="*/ 906525 w 2544080"/>
                <a:gd name="connsiteY9" fmla="*/ 201722 h 1029703"/>
                <a:gd name="connsiteX10" fmla="*/ 1118505 w 2544080"/>
                <a:gd name="connsiteY10" fmla="*/ 212421 h 1029703"/>
                <a:gd name="connsiteX11" fmla="*/ 1312180 w 2544080"/>
                <a:gd name="connsiteY11" fmla="*/ 91077 h 1029703"/>
                <a:gd name="connsiteX12" fmla="*/ 1505855 w 2544080"/>
                <a:gd name="connsiteY12" fmla="*/ 2177 h 1029703"/>
                <a:gd name="connsiteX13" fmla="*/ 1623330 w 2544080"/>
                <a:gd name="connsiteY13" fmla="*/ 43452 h 1029703"/>
                <a:gd name="connsiteX14" fmla="*/ 1724930 w 2544080"/>
                <a:gd name="connsiteY14" fmla="*/ 214902 h 1029703"/>
                <a:gd name="connsiteX15" fmla="*/ 1845580 w 2544080"/>
                <a:gd name="connsiteY15" fmla="*/ 319677 h 1029703"/>
                <a:gd name="connsiteX16" fmla="*/ 2112280 w 2544080"/>
                <a:gd name="connsiteY16" fmla="*/ 478427 h 1029703"/>
                <a:gd name="connsiteX17" fmla="*/ 2321830 w 2544080"/>
                <a:gd name="connsiteY17" fmla="*/ 637177 h 1029703"/>
                <a:gd name="connsiteX18" fmla="*/ 2452005 w 2544080"/>
                <a:gd name="connsiteY18" fmla="*/ 649877 h 1029703"/>
                <a:gd name="connsiteX19" fmla="*/ 2544080 w 2544080"/>
                <a:gd name="connsiteY19" fmla="*/ 703852 h 1029703"/>
                <a:gd name="connsiteX0" fmla="*/ 0 w 2544080"/>
                <a:gd name="connsiteY0" fmla="*/ 1028652 h 1028652"/>
                <a:gd name="connsiteX1" fmla="*/ 112615 w 2544080"/>
                <a:gd name="connsiteY1" fmla="*/ 895409 h 1028652"/>
                <a:gd name="connsiteX2" fmla="*/ 48530 w 2544080"/>
                <a:gd name="connsiteY2" fmla="*/ 798051 h 1028652"/>
                <a:gd name="connsiteX3" fmla="*/ 122140 w 2544080"/>
                <a:gd name="connsiteY3" fmla="*/ 670811 h 1028652"/>
                <a:gd name="connsiteX4" fmla="*/ 262940 w 2544080"/>
                <a:gd name="connsiteY4" fmla="*/ 552749 h 1028652"/>
                <a:gd name="connsiteX5" fmla="*/ 489305 w 2544080"/>
                <a:gd name="connsiteY5" fmla="*/ 461955 h 1028652"/>
                <a:gd name="connsiteX6" fmla="*/ 623010 w 2544080"/>
                <a:gd name="connsiteY6" fmla="*/ 351310 h 1028652"/>
                <a:gd name="connsiteX7" fmla="*/ 580245 w 2544080"/>
                <a:gd name="connsiteY7" fmla="*/ 201498 h 1028652"/>
                <a:gd name="connsiteX8" fmla="*/ 693055 w 2544080"/>
                <a:gd name="connsiteY8" fmla="*/ 131301 h 1028652"/>
                <a:gd name="connsiteX9" fmla="*/ 906525 w 2544080"/>
                <a:gd name="connsiteY9" fmla="*/ 200671 h 1028652"/>
                <a:gd name="connsiteX10" fmla="*/ 1118505 w 2544080"/>
                <a:gd name="connsiteY10" fmla="*/ 211370 h 1028652"/>
                <a:gd name="connsiteX11" fmla="*/ 1312180 w 2544080"/>
                <a:gd name="connsiteY11" fmla="*/ 71910 h 1028652"/>
                <a:gd name="connsiteX12" fmla="*/ 1505855 w 2544080"/>
                <a:gd name="connsiteY12" fmla="*/ 1126 h 1028652"/>
                <a:gd name="connsiteX13" fmla="*/ 1623330 w 2544080"/>
                <a:gd name="connsiteY13" fmla="*/ 42401 h 1028652"/>
                <a:gd name="connsiteX14" fmla="*/ 1724930 w 2544080"/>
                <a:gd name="connsiteY14" fmla="*/ 213851 h 1028652"/>
                <a:gd name="connsiteX15" fmla="*/ 1845580 w 2544080"/>
                <a:gd name="connsiteY15" fmla="*/ 318626 h 1028652"/>
                <a:gd name="connsiteX16" fmla="*/ 2112280 w 2544080"/>
                <a:gd name="connsiteY16" fmla="*/ 477376 h 1028652"/>
                <a:gd name="connsiteX17" fmla="*/ 2321830 w 2544080"/>
                <a:gd name="connsiteY17" fmla="*/ 636126 h 1028652"/>
                <a:gd name="connsiteX18" fmla="*/ 2452005 w 2544080"/>
                <a:gd name="connsiteY18" fmla="*/ 648826 h 1028652"/>
                <a:gd name="connsiteX19" fmla="*/ 2544080 w 2544080"/>
                <a:gd name="connsiteY19" fmla="*/ 702801 h 1028652"/>
                <a:gd name="connsiteX0" fmla="*/ 0 w 2544080"/>
                <a:gd name="connsiteY0" fmla="*/ 1027625 h 1027625"/>
                <a:gd name="connsiteX1" fmla="*/ 112615 w 2544080"/>
                <a:gd name="connsiteY1" fmla="*/ 894382 h 1027625"/>
                <a:gd name="connsiteX2" fmla="*/ 48530 w 2544080"/>
                <a:gd name="connsiteY2" fmla="*/ 797024 h 1027625"/>
                <a:gd name="connsiteX3" fmla="*/ 122140 w 2544080"/>
                <a:gd name="connsiteY3" fmla="*/ 669784 h 1027625"/>
                <a:gd name="connsiteX4" fmla="*/ 262940 w 2544080"/>
                <a:gd name="connsiteY4" fmla="*/ 551722 h 1027625"/>
                <a:gd name="connsiteX5" fmla="*/ 489305 w 2544080"/>
                <a:gd name="connsiteY5" fmla="*/ 460928 h 1027625"/>
                <a:gd name="connsiteX6" fmla="*/ 623010 w 2544080"/>
                <a:gd name="connsiteY6" fmla="*/ 350283 h 1027625"/>
                <a:gd name="connsiteX7" fmla="*/ 580245 w 2544080"/>
                <a:gd name="connsiteY7" fmla="*/ 200471 h 1027625"/>
                <a:gd name="connsiteX8" fmla="*/ 693055 w 2544080"/>
                <a:gd name="connsiteY8" fmla="*/ 130274 h 1027625"/>
                <a:gd name="connsiteX9" fmla="*/ 906525 w 2544080"/>
                <a:gd name="connsiteY9" fmla="*/ 199644 h 1027625"/>
                <a:gd name="connsiteX10" fmla="*/ 1118505 w 2544080"/>
                <a:gd name="connsiteY10" fmla="*/ 210343 h 1027625"/>
                <a:gd name="connsiteX11" fmla="*/ 1312180 w 2544080"/>
                <a:gd name="connsiteY11" fmla="*/ 70883 h 1027625"/>
                <a:gd name="connsiteX12" fmla="*/ 1505855 w 2544080"/>
                <a:gd name="connsiteY12" fmla="*/ 99 h 1027625"/>
                <a:gd name="connsiteX13" fmla="*/ 1623330 w 2544080"/>
                <a:gd name="connsiteY13" fmla="*/ 59490 h 1027625"/>
                <a:gd name="connsiteX14" fmla="*/ 1724930 w 2544080"/>
                <a:gd name="connsiteY14" fmla="*/ 212824 h 1027625"/>
                <a:gd name="connsiteX15" fmla="*/ 1845580 w 2544080"/>
                <a:gd name="connsiteY15" fmla="*/ 317599 h 1027625"/>
                <a:gd name="connsiteX16" fmla="*/ 2112280 w 2544080"/>
                <a:gd name="connsiteY16" fmla="*/ 476349 h 1027625"/>
                <a:gd name="connsiteX17" fmla="*/ 2321830 w 2544080"/>
                <a:gd name="connsiteY17" fmla="*/ 635099 h 1027625"/>
                <a:gd name="connsiteX18" fmla="*/ 2452005 w 2544080"/>
                <a:gd name="connsiteY18" fmla="*/ 647799 h 1027625"/>
                <a:gd name="connsiteX19" fmla="*/ 2544080 w 2544080"/>
                <a:gd name="connsiteY19" fmla="*/ 701774 h 1027625"/>
                <a:gd name="connsiteX0" fmla="*/ 0 w 2544080"/>
                <a:gd name="connsiteY0" fmla="*/ 1027639 h 1027639"/>
                <a:gd name="connsiteX1" fmla="*/ 112615 w 2544080"/>
                <a:gd name="connsiteY1" fmla="*/ 894396 h 1027639"/>
                <a:gd name="connsiteX2" fmla="*/ 48530 w 2544080"/>
                <a:gd name="connsiteY2" fmla="*/ 797038 h 1027639"/>
                <a:gd name="connsiteX3" fmla="*/ 122140 w 2544080"/>
                <a:gd name="connsiteY3" fmla="*/ 669798 h 1027639"/>
                <a:gd name="connsiteX4" fmla="*/ 262940 w 2544080"/>
                <a:gd name="connsiteY4" fmla="*/ 551736 h 1027639"/>
                <a:gd name="connsiteX5" fmla="*/ 489305 w 2544080"/>
                <a:gd name="connsiteY5" fmla="*/ 460942 h 1027639"/>
                <a:gd name="connsiteX6" fmla="*/ 623010 w 2544080"/>
                <a:gd name="connsiteY6" fmla="*/ 350297 h 1027639"/>
                <a:gd name="connsiteX7" fmla="*/ 580245 w 2544080"/>
                <a:gd name="connsiteY7" fmla="*/ 200485 h 1027639"/>
                <a:gd name="connsiteX8" fmla="*/ 693055 w 2544080"/>
                <a:gd name="connsiteY8" fmla="*/ 130288 h 1027639"/>
                <a:gd name="connsiteX9" fmla="*/ 906525 w 2544080"/>
                <a:gd name="connsiteY9" fmla="*/ 199658 h 1027639"/>
                <a:gd name="connsiteX10" fmla="*/ 1118505 w 2544080"/>
                <a:gd name="connsiteY10" fmla="*/ 210357 h 1027639"/>
                <a:gd name="connsiteX11" fmla="*/ 1312180 w 2544080"/>
                <a:gd name="connsiteY11" fmla="*/ 70897 h 1027639"/>
                <a:gd name="connsiteX12" fmla="*/ 1505855 w 2544080"/>
                <a:gd name="connsiteY12" fmla="*/ 113 h 1027639"/>
                <a:gd name="connsiteX13" fmla="*/ 1623330 w 2544080"/>
                <a:gd name="connsiteY13" fmla="*/ 59504 h 1027639"/>
                <a:gd name="connsiteX14" fmla="*/ 1720070 w 2544080"/>
                <a:gd name="connsiteY14" fmla="*/ 236130 h 1027639"/>
                <a:gd name="connsiteX15" fmla="*/ 1845580 w 2544080"/>
                <a:gd name="connsiteY15" fmla="*/ 317613 h 1027639"/>
                <a:gd name="connsiteX16" fmla="*/ 2112280 w 2544080"/>
                <a:gd name="connsiteY16" fmla="*/ 476363 h 1027639"/>
                <a:gd name="connsiteX17" fmla="*/ 2321830 w 2544080"/>
                <a:gd name="connsiteY17" fmla="*/ 635113 h 1027639"/>
                <a:gd name="connsiteX18" fmla="*/ 2452005 w 2544080"/>
                <a:gd name="connsiteY18" fmla="*/ 647813 h 1027639"/>
                <a:gd name="connsiteX19" fmla="*/ 2544080 w 2544080"/>
                <a:gd name="connsiteY19" fmla="*/ 701788 h 1027639"/>
                <a:gd name="connsiteX0" fmla="*/ 0 w 2544080"/>
                <a:gd name="connsiteY0" fmla="*/ 1027710 h 1027710"/>
                <a:gd name="connsiteX1" fmla="*/ 112615 w 2544080"/>
                <a:gd name="connsiteY1" fmla="*/ 894467 h 1027710"/>
                <a:gd name="connsiteX2" fmla="*/ 48530 w 2544080"/>
                <a:gd name="connsiteY2" fmla="*/ 797109 h 1027710"/>
                <a:gd name="connsiteX3" fmla="*/ 122140 w 2544080"/>
                <a:gd name="connsiteY3" fmla="*/ 669869 h 1027710"/>
                <a:gd name="connsiteX4" fmla="*/ 262940 w 2544080"/>
                <a:gd name="connsiteY4" fmla="*/ 551807 h 1027710"/>
                <a:gd name="connsiteX5" fmla="*/ 489305 w 2544080"/>
                <a:gd name="connsiteY5" fmla="*/ 461013 h 1027710"/>
                <a:gd name="connsiteX6" fmla="*/ 623010 w 2544080"/>
                <a:gd name="connsiteY6" fmla="*/ 350368 h 1027710"/>
                <a:gd name="connsiteX7" fmla="*/ 580245 w 2544080"/>
                <a:gd name="connsiteY7" fmla="*/ 200556 h 1027710"/>
                <a:gd name="connsiteX8" fmla="*/ 693055 w 2544080"/>
                <a:gd name="connsiteY8" fmla="*/ 130359 h 1027710"/>
                <a:gd name="connsiteX9" fmla="*/ 906525 w 2544080"/>
                <a:gd name="connsiteY9" fmla="*/ 199729 h 1027710"/>
                <a:gd name="connsiteX10" fmla="*/ 1118505 w 2544080"/>
                <a:gd name="connsiteY10" fmla="*/ 210428 h 1027710"/>
                <a:gd name="connsiteX11" fmla="*/ 1312180 w 2544080"/>
                <a:gd name="connsiteY11" fmla="*/ 70968 h 1027710"/>
                <a:gd name="connsiteX12" fmla="*/ 1505855 w 2544080"/>
                <a:gd name="connsiteY12" fmla="*/ 184 h 1027710"/>
                <a:gd name="connsiteX13" fmla="*/ 1606321 w 2544080"/>
                <a:gd name="connsiteY13" fmla="*/ 56986 h 1027710"/>
                <a:gd name="connsiteX14" fmla="*/ 1720070 w 2544080"/>
                <a:gd name="connsiteY14" fmla="*/ 236201 h 1027710"/>
                <a:gd name="connsiteX15" fmla="*/ 1845580 w 2544080"/>
                <a:gd name="connsiteY15" fmla="*/ 317684 h 1027710"/>
                <a:gd name="connsiteX16" fmla="*/ 2112280 w 2544080"/>
                <a:gd name="connsiteY16" fmla="*/ 476434 h 1027710"/>
                <a:gd name="connsiteX17" fmla="*/ 2321830 w 2544080"/>
                <a:gd name="connsiteY17" fmla="*/ 635184 h 1027710"/>
                <a:gd name="connsiteX18" fmla="*/ 2452005 w 2544080"/>
                <a:gd name="connsiteY18" fmla="*/ 647884 h 1027710"/>
                <a:gd name="connsiteX19" fmla="*/ 2544080 w 2544080"/>
                <a:gd name="connsiteY19" fmla="*/ 701859 h 1027710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5580 w 2544080"/>
                <a:gd name="connsiteY15" fmla="*/ 322830 h 1032856"/>
                <a:gd name="connsiteX16" fmla="*/ 2112280 w 2544080"/>
                <a:gd name="connsiteY16" fmla="*/ 481580 h 1032856"/>
                <a:gd name="connsiteX17" fmla="*/ 2321830 w 2544080"/>
                <a:gd name="connsiteY17" fmla="*/ 640330 h 1032856"/>
                <a:gd name="connsiteX18" fmla="*/ 2452005 w 2544080"/>
                <a:gd name="connsiteY18" fmla="*/ 653030 h 1032856"/>
                <a:gd name="connsiteX19" fmla="*/ 2544080 w 2544080"/>
                <a:gd name="connsiteY19" fmla="*/ 707005 h 1032856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3150 w 2544080"/>
                <a:gd name="connsiteY15" fmla="*/ 333182 h 1032856"/>
                <a:gd name="connsiteX16" fmla="*/ 2112280 w 2544080"/>
                <a:gd name="connsiteY16" fmla="*/ 481580 h 1032856"/>
                <a:gd name="connsiteX17" fmla="*/ 2321830 w 2544080"/>
                <a:gd name="connsiteY17" fmla="*/ 640330 h 1032856"/>
                <a:gd name="connsiteX18" fmla="*/ 2452005 w 2544080"/>
                <a:gd name="connsiteY18" fmla="*/ 653030 h 1032856"/>
                <a:gd name="connsiteX19" fmla="*/ 2544080 w 2544080"/>
                <a:gd name="connsiteY19" fmla="*/ 707005 h 1032856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0720 w 2544080"/>
                <a:gd name="connsiteY15" fmla="*/ 340947 h 1032856"/>
                <a:gd name="connsiteX16" fmla="*/ 2112280 w 2544080"/>
                <a:gd name="connsiteY16" fmla="*/ 481580 h 1032856"/>
                <a:gd name="connsiteX17" fmla="*/ 2321830 w 2544080"/>
                <a:gd name="connsiteY17" fmla="*/ 640330 h 1032856"/>
                <a:gd name="connsiteX18" fmla="*/ 2452005 w 2544080"/>
                <a:gd name="connsiteY18" fmla="*/ 653030 h 1032856"/>
                <a:gd name="connsiteX19" fmla="*/ 2544080 w 2544080"/>
                <a:gd name="connsiteY19" fmla="*/ 707005 h 1032856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0720 w 2544080"/>
                <a:gd name="connsiteY15" fmla="*/ 340947 h 1032856"/>
                <a:gd name="connsiteX16" fmla="*/ 2097700 w 2544080"/>
                <a:gd name="connsiteY16" fmla="*/ 499696 h 1032856"/>
                <a:gd name="connsiteX17" fmla="*/ 2321830 w 2544080"/>
                <a:gd name="connsiteY17" fmla="*/ 640330 h 1032856"/>
                <a:gd name="connsiteX18" fmla="*/ 2452005 w 2544080"/>
                <a:gd name="connsiteY18" fmla="*/ 653030 h 1032856"/>
                <a:gd name="connsiteX19" fmla="*/ 2544080 w 2544080"/>
                <a:gd name="connsiteY19" fmla="*/ 707005 h 1032856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0720 w 2544080"/>
                <a:gd name="connsiteY15" fmla="*/ 340947 h 1032856"/>
                <a:gd name="connsiteX16" fmla="*/ 2097700 w 2544080"/>
                <a:gd name="connsiteY16" fmla="*/ 499696 h 1032856"/>
                <a:gd name="connsiteX17" fmla="*/ 2321830 w 2544080"/>
                <a:gd name="connsiteY17" fmla="*/ 640330 h 1032856"/>
                <a:gd name="connsiteX18" fmla="*/ 2413125 w 2544080"/>
                <a:gd name="connsiteY18" fmla="*/ 665970 h 1032856"/>
                <a:gd name="connsiteX19" fmla="*/ 2544080 w 2544080"/>
                <a:gd name="connsiteY19" fmla="*/ 707005 h 1032856"/>
                <a:gd name="connsiteX0" fmla="*/ 0 w 2544080"/>
                <a:gd name="connsiteY0" fmla="*/ 1032856 h 1032856"/>
                <a:gd name="connsiteX1" fmla="*/ 112615 w 2544080"/>
                <a:gd name="connsiteY1" fmla="*/ 899613 h 1032856"/>
                <a:gd name="connsiteX2" fmla="*/ 48530 w 2544080"/>
                <a:gd name="connsiteY2" fmla="*/ 802255 h 1032856"/>
                <a:gd name="connsiteX3" fmla="*/ 122140 w 2544080"/>
                <a:gd name="connsiteY3" fmla="*/ 675015 h 1032856"/>
                <a:gd name="connsiteX4" fmla="*/ 262940 w 2544080"/>
                <a:gd name="connsiteY4" fmla="*/ 556953 h 1032856"/>
                <a:gd name="connsiteX5" fmla="*/ 489305 w 2544080"/>
                <a:gd name="connsiteY5" fmla="*/ 466159 h 1032856"/>
                <a:gd name="connsiteX6" fmla="*/ 623010 w 2544080"/>
                <a:gd name="connsiteY6" fmla="*/ 355514 h 1032856"/>
                <a:gd name="connsiteX7" fmla="*/ 580245 w 2544080"/>
                <a:gd name="connsiteY7" fmla="*/ 205702 h 1032856"/>
                <a:gd name="connsiteX8" fmla="*/ 693055 w 2544080"/>
                <a:gd name="connsiteY8" fmla="*/ 135505 h 1032856"/>
                <a:gd name="connsiteX9" fmla="*/ 906525 w 2544080"/>
                <a:gd name="connsiteY9" fmla="*/ 204875 h 1032856"/>
                <a:gd name="connsiteX10" fmla="*/ 1118505 w 2544080"/>
                <a:gd name="connsiteY10" fmla="*/ 215574 h 1032856"/>
                <a:gd name="connsiteX11" fmla="*/ 1312180 w 2544080"/>
                <a:gd name="connsiteY11" fmla="*/ 76114 h 1032856"/>
                <a:gd name="connsiteX12" fmla="*/ 1488845 w 2544080"/>
                <a:gd name="connsiteY12" fmla="*/ 154 h 1032856"/>
                <a:gd name="connsiteX13" fmla="*/ 1606321 w 2544080"/>
                <a:gd name="connsiteY13" fmla="*/ 62132 h 1032856"/>
                <a:gd name="connsiteX14" fmla="*/ 1720070 w 2544080"/>
                <a:gd name="connsiteY14" fmla="*/ 241347 h 1032856"/>
                <a:gd name="connsiteX15" fmla="*/ 1840720 w 2544080"/>
                <a:gd name="connsiteY15" fmla="*/ 340947 h 1032856"/>
                <a:gd name="connsiteX16" fmla="*/ 2097700 w 2544080"/>
                <a:gd name="connsiteY16" fmla="*/ 499696 h 1032856"/>
                <a:gd name="connsiteX17" fmla="*/ 2321830 w 2544080"/>
                <a:gd name="connsiteY17" fmla="*/ 640330 h 1032856"/>
                <a:gd name="connsiteX18" fmla="*/ 2544080 w 2544080"/>
                <a:gd name="connsiteY18" fmla="*/ 707005 h 1032856"/>
                <a:gd name="connsiteX0" fmla="*/ 0 w 2454171"/>
                <a:gd name="connsiteY0" fmla="*/ 1032856 h 1032856"/>
                <a:gd name="connsiteX1" fmla="*/ 112615 w 2454171"/>
                <a:gd name="connsiteY1" fmla="*/ 899613 h 1032856"/>
                <a:gd name="connsiteX2" fmla="*/ 48530 w 2454171"/>
                <a:gd name="connsiteY2" fmla="*/ 802255 h 1032856"/>
                <a:gd name="connsiteX3" fmla="*/ 122140 w 2454171"/>
                <a:gd name="connsiteY3" fmla="*/ 675015 h 1032856"/>
                <a:gd name="connsiteX4" fmla="*/ 262940 w 2454171"/>
                <a:gd name="connsiteY4" fmla="*/ 556953 h 1032856"/>
                <a:gd name="connsiteX5" fmla="*/ 489305 w 2454171"/>
                <a:gd name="connsiteY5" fmla="*/ 466159 h 1032856"/>
                <a:gd name="connsiteX6" fmla="*/ 623010 w 2454171"/>
                <a:gd name="connsiteY6" fmla="*/ 355514 h 1032856"/>
                <a:gd name="connsiteX7" fmla="*/ 580245 w 2454171"/>
                <a:gd name="connsiteY7" fmla="*/ 205702 h 1032856"/>
                <a:gd name="connsiteX8" fmla="*/ 693055 w 2454171"/>
                <a:gd name="connsiteY8" fmla="*/ 135505 h 1032856"/>
                <a:gd name="connsiteX9" fmla="*/ 906525 w 2454171"/>
                <a:gd name="connsiteY9" fmla="*/ 204875 h 1032856"/>
                <a:gd name="connsiteX10" fmla="*/ 1118505 w 2454171"/>
                <a:gd name="connsiteY10" fmla="*/ 215574 h 1032856"/>
                <a:gd name="connsiteX11" fmla="*/ 1312180 w 2454171"/>
                <a:gd name="connsiteY11" fmla="*/ 76114 h 1032856"/>
                <a:gd name="connsiteX12" fmla="*/ 1488845 w 2454171"/>
                <a:gd name="connsiteY12" fmla="*/ 154 h 1032856"/>
                <a:gd name="connsiteX13" fmla="*/ 1606321 w 2454171"/>
                <a:gd name="connsiteY13" fmla="*/ 62132 h 1032856"/>
                <a:gd name="connsiteX14" fmla="*/ 1720070 w 2454171"/>
                <a:gd name="connsiteY14" fmla="*/ 241347 h 1032856"/>
                <a:gd name="connsiteX15" fmla="*/ 1840720 w 2454171"/>
                <a:gd name="connsiteY15" fmla="*/ 340947 h 1032856"/>
                <a:gd name="connsiteX16" fmla="*/ 2097700 w 2454171"/>
                <a:gd name="connsiteY16" fmla="*/ 499696 h 1032856"/>
                <a:gd name="connsiteX17" fmla="*/ 2321830 w 2454171"/>
                <a:gd name="connsiteY17" fmla="*/ 640330 h 1032856"/>
                <a:gd name="connsiteX18" fmla="*/ 2454171 w 2454171"/>
                <a:gd name="connsiteY18" fmla="*/ 688889 h 1032856"/>
                <a:gd name="connsiteX0" fmla="*/ 0 w 2454171"/>
                <a:gd name="connsiteY0" fmla="*/ 1032856 h 1032856"/>
                <a:gd name="connsiteX1" fmla="*/ 112615 w 2454171"/>
                <a:gd name="connsiteY1" fmla="*/ 899613 h 1032856"/>
                <a:gd name="connsiteX2" fmla="*/ 48530 w 2454171"/>
                <a:gd name="connsiteY2" fmla="*/ 802255 h 1032856"/>
                <a:gd name="connsiteX3" fmla="*/ 122140 w 2454171"/>
                <a:gd name="connsiteY3" fmla="*/ 675015 h 1032856"/>
                <a:gd name="connsiteX4" fmla="*/ 262940 w 2454171"/>
                <a:gd name="connsiteY4" fmla="*/ 556953 h 1032856"/>
                <a:gd name="connsiteX5" fmla="*/ 489305 w 2454171"/>
                <a:gd name="connsiteY5" fmla="*/ 466159 h 1032856"/>
                <a:gd name="connsiteX6" fmla="*/ 623010 w 2454171"/>
                <a:gd name="connsiteY6" fmla="*/ 355514 h 1032856"/>
                <a:gd name="connsiteX7" fmla="*/ 580245 w 2454171"/>
                <a:gd name="connsiteY7" fmla="*/ 205702 h 1032856"/>
                <a:gd name="connsiteX8" fmla="*/ 693055 w 2454171"/>
                <a:gd name="connsiteY8" fmla="*/ 135505 h 1032856"/>
                <a:gd name="connsiteX9" fmla="*/ 906525 w 2454171"/>
                <a:gd name="connsiteY9" fmla="*/ 204875 h 1032856"/>
                <a:gd name="connsiteX10" fmla="*/ 1118505 w 2454171"/>
                <a:gd name="connsiteY10" fmla="*/ 215574 h 1032856"/>
                <a:gd name="connsiteX11" fmla="*/ 1312180 w 2454171"/>
                <a:gd name="connsiteY11" fmla="*/ 76114 h 1032856"/>
                <a:gd name="connsiteX12" fmla="*/ 1488845 w 2454171"/>
                <a:gd name="connsiteY12" fmla="*/ 154 h 1032856"/>
                <a:gd name="connsiteX13" fmla="*/ 1606321 w 2454171"/>
                <a:gd name="connsiteY13" fmla="*/ 62132 h 1032856"/>
                <a:gd name="connsiteX14" fmla="*/ 1720070 w 2454171"/>
                <a:gd name="connsiteY14" fmla="*/ 241347 h 1032856"/>
                <a:gd name="connsiteX15" fmla="*/ 1840720 w 2454171"/>
                <a:gd name="connsiteY15" fmla="*/ 340947 h 1032856"/>
                <a:gd name="connsiteX16" fmla="*/ 2097700 w 2454171"/>
                <a:gd name="connsiteY16" fmla="*/ 499696 h 1032856"/>
                <a:gd name="connsiteX17" fmla="*/ 2297530 w 2454171"/>
                <a:gd name="connsiteY17" fmla="*/ 632566 h 1032856"/>
                <a:gd name="connsiteX18" fmla="*/ 2454171 w 2454171"/>
                <a:gd name="connsiteY18" fmla="*/ 688889 h 1032856"/>
                <a:gd name="connsiteX0" fmla="*/ 0 w 2454171"/>
                <a:gd name="connsiteY0" fmla="*/ 1032855 h 1032855"/>
                <a:gd name="connsiteX1" fmla="*/ 112615 w 2454171"/>
                <a:gd name="connsiteY1" fmla="*/ 899612 h 1032855"/>
                <a:gd name="connsiteX2" fmla="*/ 48530 w 2454171"/>
                <a:gd name="connsiteY2" fmla="*/ 802254 h 1032855"/>
                <a:gd name="connsiteX3" fmla="*/ 122140 w 2454171"/>
                <a:gd name="connsiteY3" fmla="*/ 675014 h 1032855"/>
                <a:gd name="connsiteX4" fmla="*/ 262940 w 2454171"/>
                <a:gd name="connsiteY4" fmla="*/ 556952 h 1032855"/>
                <a:gd name="connsiteX5" fmla="*/ 489305 w 2454171"/>
                <a:gd name="connsiteY5" fmla="*/ 466158 h 1032855"/>
                <a:gd name="connsiteX6" fmla="*/ 623010 w 2454171"/>
                <a:gd name="connsiteY6" fmla="*/ 355513 h 1032855"/>
                <a:gd name="connsiteX7" fmla="*/ 580245 w 2454171"/>
                <a:gd name="connsiteY7" fmla="*/ 205701 h 1032855"/>
                <a:gd name="connsiteX8" fmla="*/ 693055 w 2454171"/>
                <a:gd name="connsiteY8" fmla="*/ 135504 h 1032855"/>
                <a:gd name="connsiteX9" fmla="*/ 906525 w 2454171"/>
                <a:gd name="connsiteY9" fmla="*/ 204874 h 1032855"/>
                <a:gd name="connsiteX10" fmla="*/ 1118505 w 2454171"/>
                <a:gd name="connsiteY10" fmla="*/ 215573 h 1032855"/>
                <a:gd name="connsiteX11" fmla="*/ 1312180 w 2454171"/>
                <a:gd name="connsiteY11" fmla="*/ 76113 h 1032855"/>
                <a:gd name="connsiteX12" fmla="*/ 1488845 w 2454171"/>
                <a:gd name="connsiteY12" fmla="*/ 153 h 1032855"/>
                <a:gd name="connsiteX13" fmla="*/ 1606321 w 2454171"/>
                <a:gd name="connsiteY13" fmla="*/ 62131 h 1032855"/>
                <a:gd name="connsiteX14" fmla="*/ 1707920 w 2454171"/>
                <a:gd name="connsiteY14" fmla="*/ 238758 h 1032855"/>
                <a:gd name="connsiteX15" fmla="*/ 1840720 w 2454171"/>
                <a:gd name="connsiteY15" fmla="*/ 340946 h 1032855"/>
                <a:gd name="connsiteX16" fmla="*/ 2097700 w 2454171"/>
                <a:gd name="connsiteY16" fmla="*/ 499695 h 1032855"/>
                <a:gd name="connsiteX17" fmla="*/ 2297530 w 2454171"/>
                <a:gd name="connsiteY17" fmla="*/ 632565 h 1032855"/>
                <a:gd name="connsiteX18" fmla="*/ 2454171 w 2454171"/>
                <a:gd name="connsiteY18" fmla="*/ 688888 h 1032855"/>
                <a:gd name="connsiteX0" fmla="*/ 0 w 2454171"/>
                <a:gd name="connsiteY0" fmla="*/ 1032855 h 1032855"/>
                <a:gd name="connsiteX1" fmla="*/ 112615 w 2454171"/>
                <a:gd name="connsiteY1" fmla="*/ 899612 h 1032855"/>
                <a:gd name="connsiteX2" fmla="*/ 48530 w 2454171"/>
                <a:gd name="connsiteY2" fmla="*/ 802254 h 1032855"/>
                <a:gd name="connsiteX3" fmla="*/ 122140 w 2454171"/>
                <a:gd name="connsiteY3" fmla="*/ 675014 h 1032855"/>
                <a:gd name="connsiteX4" fmla="*/ 262940 w 2454171"/>
                <a:gd name="connsiteY4" fmla="*/ 556952 h 1032855"/>
                <a:gd name="connsiteX5" fmla="*/ 489305 w 2454171"/>
                <a:gd name="connsiteY5" fmla="*/ 466158 h 1032855"/>
                <a:gd name="connsiteX6" fmla="*/ 623010 w 2454171"/>
                <a:gd name="connsiteY6" fmla="*/ 355513 h 1032855"/>
                <a:gd name="connsiteX7" fmla="*/ 580245 w 2454171"/>
                <a:gd name="connsiteY7" fmla="*/ 205701 h 1032855"/>
                <a:gd name="connsiteX8" fmla="*/ 693055 w 2454171"/>
                <a:gd name="connsiteY8" fmla="*/ 135504 h 1032855"/>
                <a:gd name="connsiteX9" fmla="*/ 906525 w 2454171"/>
                <a:gd name="connsiteY9" fmla="*/ 204874 h 1032855"/>
                <a:gd name="connsiteX10" fmla="*/ 1118505 w 2454171"/>
                <a:gd name="connsiteY10" fmla="*/ 215573 h 1032855"/>
                <a:gd name="connsiteX11" fmla="*/ 1312180 w 2454171"/>
                <a:gd name="connsiteY11" fmla="*/ 76113 h 1032855"/>
                <a:gd name="connsiteX12" fmla="*/ 1488845 w 2454171"/>
                <a:gd name="connsiteY12" fmla="*/ 153 h 1032855"/>
                <a:gd name="connsiteX13" fmla="*/ 1606321 w 2454171"/>
                <a:gd name="connsiteY13" fmla="*/ 62131 h 1032855"/>
                <a:gd name="connsiteX14" fmla="*/ 1707920 w 2454171"/>
                <a:gd name="connsiteY14" fmla="*/ 238758 h 1032855"/>
                <a:gd name="connsiteX15" fmla="*/ 1845580 w 2454171"/>
                <a:gd name="connsiteY15" fmla="*/ 351298 h 1032855"/>
                <a:gd name="connsiteX16" fmla="*/ 2097700 w 2454171"/>
                <a:gd name="connsiteY16" fmla="*/ 499695 h 1032855"/>
                <a:gd name="connsiteX17" fmla="*/ 2297530 w 2454171"/>
                <a:gd name="connsiteY17" fmla="*/ 632565 h 1032855"/>
                <a:gd name="connsiteX18" fmla="*/ 2454171 w 2454171"/>
                <a:gd name="connsiteY18" fmla="*/ 688888 h 103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54171" h="1032855">
                  <a:moveTo>
                    <a:pt x="0" y="1032855"/>
                  </a:moveTo>
                  <a:cubicBezTo>
                    <a:pt x="51858" y="999253"/>
                    <a:pt x="104527" y="938046"/>
                    <a:pt x="112615" y="899612"/>
                  </a:cubicBezTo>
                  <a:cubicBezTo>
                    <a:pt x="120703" y="861179"/>
                    <a:pt x="46942" y="839687"/>
                    <a:pt x="48530" y="802254"/>
                  </a:cubicBezTo>
                  <a:cubicBezTo>
                    <a:pt x="50118" y="764821"/>
                    <a:pt x="86405" y="715898"/>
                    <a:pt x="122140" y="675014"/>
                  </a:cubicBezTo>
                  <a:cubicBezTo>
                    <a:pt x="157875" y="634130"/>
                    <a:pt x="201746" y="591761"/>
                    <a:pt x="262940" y="556952"/>
                  </a:cubicBezTo>
                  <a:cubicBezTo>
                    <a:pt x="324134" y="522143"/>
                    <a:pt x="429293" y="499731"/>
                    <a:pt x="489305" y="466158"/>
                  </a:cubicBezTo>
                  <a:cubicBezTo>
                    <a:pt x="549317" y="432585"/>
                    <a:pt x="607853" y="398923"/>
                    <a:pt x="623010" y="355513"/>
                  </a:cubicBezTo>
                  <a:cubicBezTo>
                    <a:pt x="638167" y="312104"/>
                    <a:pt x="568571" y="242369"/>
                    <a:pt x="580245" y="205701"/>
                  </a:cubicBezTo>
                  <a:cubicBezTo>
                    <a:pt x="591919" y="169033"/>
                    <a:pt x="638675" y="135642"/>
                    <a:pt x="693055" y="135504"/>
                  </a:cubicBezTo>
                  <a:cubicBezTo>
                    <a:pt x="747435" y="135366"/>
                    <a:pt x="835617" y="191529"/>
                    <a:pt x="906525" y="204874"/>
                  </a:cubicBezTo>
                  <a:cubicBezTo>
                    <a:pt x="977433" y="218219"/>
                    <a:pt x="1050896" y="237033"/>
                    <a:pt x="1118505" y="215573"/>
                  </a:cubicBezTo>
                  <a:cubicBezTo>
                    <a:pt x="1186114" y="194113"/>
                    <a:pt x="1250457" y="112016"/>
                    <a:pt x="1312180" y="76113"/>
                  </a:cubicBezTo>
                  <a:cubicBezTo>
                    <a:pt x="1373903" y="40210"/>
                    <a:pt x="1439822" y="2483"/>
                    <a:pt x="1488845" y="153"/>
                  </a:cubicBezTo>
                  <a:cubicBezTo>
                    <a:pt x="1537868" y="-2177"/>
                    <a:pt x="1569809" y="22364"/>
                    <a:pt x="1606321" y="62131"/>
                  </a:cubicBezTo>
                  <a:cubicBezTo>
                    <a:pt x="1642833" y="101898"/>
                    <a:pt x="1668044" y="190564"/>
                    <a:pt x="1707920" y="238758"/>
                  </a:cubicBezTo>
                  <a:cubicBezTo>
                    <a:pt x="1747797" y="286953"/>
                    <a:pt x="1780617" y="307809"/>
                    <a:pt x="1845580" y="351298"/>
                  </a:cubicBezTo>
                  <a:cubicBezTo>
                    <a:pt x="1910543" y="394788"/>
                    <a:pt x="2022375" y="452817"/>
                    <a:pt x="2097700" y="499695"/>
                  </a:cubicBezTo>
                  <a:cubicBezTo>
                    <a:pt x="2173025" y="546573"/>
                    <a:pt x="2238118" y="601033"/>
                    <a:pt x="2297530" y="632565"/>
                  </a:cubicBezTo>
                  <a:cubicBezTo>
                    <a:pt x="2356942" y="664097"/>
                    <a:pt x="2407869" y="674998"/>
                    <a:pt x="2454171" y="688888"/>
                  </a:cubicBez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8" name="Forme libre 37"/>
            <p:cNvSpPr/>
            <p:nvPr/>
          </p:nvSpPr>
          <p:spPr>
            <a:xfrm>
              <a:off x="5537199" y="1850431"/>
              <a:ext cx="471099" cy="572198"/>
            </a:xfrm>
            <a:custGeom>
              <a:avLst/>
              <a:gdLst>
                <a:gd name="connsiteX0" fmla="*/ 232715 w 297205"/>
                <a:gd name="connsiteY0" fmla="*/ 6350 h 367116"/>
                <a:gd name="connsiteX1" fmla="*/ 296215 w 297205"/>
                <a:gd name="connsiteY1" fmla="*/ 130175 h 367116"/>
                <a:gd name="connsiteX2" fmla="*/ 267640 w 297205"/>
                <a:gd name="connsiteY2" fmla="*/ 254000 h 367116"/>
                <a:gd name="connsiteX3" fmla="*/ 216840 w 297205"/>
                <a:gd name="connsiteY3" fmla="*/ 342900 h 367116"/>
                <a:gd name="connsiteX4" fmla="*/ 102540 w 297205"/>
                <a:gd name="connsiteY4" fmla="*/ 361950 h 367116"/>
                <a:gd name="connsiteX5" fmla="*/ 13640 w 297205"/>
                <a:gd name="connsiteY5" fmla="*/ 263525 h 367116"/>
                <a:gd name="connsiteX6" fmla="*/ 4115 w 297205"/>
                <a:gd name="connsiteY6" fmla="*/ 133350 h 367116"/>
                <a:gd name="connsiteX7" fmla="*/ 51740 w 297205"/>
                <a:gd name="connsiteY7" fmla="*/ 53975 h 367116"/>
                <a:gd name="connsiteX8" fmla="*/ 112065 w 297205"/>
                <a:gd name="connsiteY8" fmla="*/ 38100 h 367116"/>
                <a:gd name="connsiteX9" fmla="*/ 153340 w 297205"/>
                <a:gd name="connsiteY9" fmla="*/ 0 h 367116"/>
                <a:gd name="connsiteX0" fmla="*/ 232715 w 297205"/>
                <a:gd name="connsiteY0" fmla="*/ 6350 h 367116"/>
                <a:gd name="connsiteX1" fmla="*/ 296215 w 297205"/>
                <a:gd name="connsiteY1" fmla="*/ 130175 h 367116"/>
                <a:gd name="connsiteX2" fmla="*/ 267640 w 297205"/>
                <a:gd name="connsiteY2" fmla="*/ 254000 h 367116"/>
                <a:gd name="connsiteX3" fmla="*/ 216840 w 297205"/>
                <a:gd name="connsiteY3" fmla="*/ 342900 h 367116"/>
                <a:gd name="connsiteX4" fmla="*/ 102540 w 297205"/>
                <a:gd name="connsiteY4" fmla="*/ 361950 h 367116"/>
                <a:gd name="connsiteX5" fmla="*/ 13640 w 297205"/>
                <a:gd name="connsiteY5" fmla="*/ 263525 h 367116"/>
                <a:gd name="connsiteX6" fmla="*/ 4115 w 297205"/>
                <a:gd name="connsiteY6" fmla="*/ 133350 h 367116"/>
                <a:gd name="connsiteX7" fmla="*/ 51740 w 297205"/>
                <a:gd name="connsiteY7" fmla="*/ 53975 h 367116"/>
                <a:gd name="connsiteX8" fmla="*/ 153340 w 297205"/>
                <a:gd name="connsiteY8" fmla="*/ 0 h 367116"/>
                <a:gd name="connsiteX0" fmla="*/ 213665 w 298162"/>
                <a:gd name="connsiteY0" fmla="*/ 0 h 376641"/>
                <a:gd name="connsiteX1" fmla="*/ 296215 w 298162"/>
                <a:gd name="connsiteY1" fmla="*/ 139700 h 376641"/>
                <a:gd name="connsiteX2" fmla="*/ 267640 w 298162"/>
                <a:gd name="connsiteY2" fmla="*/ 263525 h 376641"/>
                <a:gd name="connsiteX3" fmla="*/ 216840 w 298162"/>
                <a:gd name="connsiteY3" fmla="*/ 352425 h 376641"/>
                <a:gd name="connsiteX4" fmla="*/ 102540 w 298162"/>
                <a:gd name="connsiteY4" fmla="*/ 371475 h 376641"/>
                <a:gd name="connsiteX5" fmla="*/ 13640 w 298162"/>
                <a:gd name="connsiteY5" fmla="*/ 273050 h 376641"/>
                <a:gd name="connsiteX6" fmla="*/ 4115 w 298162"/>
                <a:gd name="connsiteY6" fmla="*/ 142875 h 376641"/>
                <a:gd name="connsiteX7" fmla="*/ 51740 w 298162"/>
                <a:gd name="connsiteY7" fmla="*/ 63500 h 376641"/>
                <a:gd name="connsiteX8" fmla="*/ 153340 w 298162"/>
                <a:gd name="connsiteY8" fmla="*/ 9525 h 376641"/>
                <a:gd name="connsiteX0" fmla="*/ 234278 w 297135"/>
                <a:gd name="connsiteY0" fmla="*/ 0 h 376641"/>
                <a:gd name="connsiteX1" fmla="*/ 296215 w 297135"/>
                <a:gd name="connsiteY1" fmla="*/ 139700 h 376641"/>
                <a:gd name="connsiteX2" fmla="*/ 267640 w 297135"/>
                <a:gd name="connsiteY2" fmla="*/ 263525 h 376641"/>
                <a:gd name="connsiteX3" fmla="*/ 216840 w 297135"/>
                <a:gd name="connsiteY3" fmla="*/ 352425 h 376641"/>
                <a:gd name="connsiteX4" fmla="*/ 102540 w 297135"/>
                <a:gd name="connsiteY4" fmla="*/ 371475 h 376641"/>
                <a:gd name="connsiteX5" fmla="*/ 13640 w 297135"/>
                <a:gd name="connsiteY5" fmla="*/ 273050 h 376641"/>
                <a:gd name="connsiteX6" fmla="*/ 4115 w 297135"/>
                <a:gd name="connsiteY6" fmla="*/ 142875 h 376641"/>
                <a:gd name="connsiteX7" fmla="*/ 51740 w 297135"/>
                <a:gd name="connsiteY7" fmla="*/ 63500 h 376641"/>
                <a:gd name="connsiteX8" fmla="*/ 153340 w 297135"/>
                <a:gd name="connsiteY8" fmla="*/ 9525 h 376641"/>
                <a:gd name="connsiteX0" fmla="*/ 234278 w 298654"/>
                <a:gd name="connsiteY0" fmla="*/ 0 h 376815"/>
                <a:gd name="connsiteX1" fmla="*/ 296215 w 298654"/>
                <a:gd name="connsiteY1" fmla="*/ 139700 h 376815"/>
                <a:gd name="connsiteX2" fmla="*/ 279419 w 298654"/>
                <a:gd name="connsiteY2" fmla="*/ 257252 h 376815"/>
                <a:gd name="connsiteX3" fmla="*/ 216840 w 298654"/>
                <a:gd name="connsiteY3" fmla="*/ 352425 h 376815"/>
                <a:gd name="connsiteX4" fmla="*/ 102540 w 298654"/>
                <a:gd name="connsiteY4" fmla="*/ 371475 h 376815"/>
                <a:gd name="connsiteX5" fmla="*/ 13640 w 298654"/>
                <a:gd name="connsiteY5" fmla="*/ 273050 h 376815"/>
                <a:gd name="connsiteX6" fmla="*/ 4115 w 298654"/>
                <a:gd name="connsiteY6" fmla="*/ 142875 h 376815"/>
                <a:gd name="connsiteX7" fmla="*/ 51740 w 298654"/>
                <a:gd name="connsiteY7" fmla="*/ 63500 h 376815"/>
                <a:gd name="connsiteX8" fmla="*/ 153340 w 298654"/>
                <a:gd name="connsiteY8" fmla="*/ 9525 h 376815"/>
                <a:gd name="connsiteX0" fmla="*/ 234278 w 299456"/>
                <a:gd name="connsiteY0" fmla="*/ 0 h 376815"/>
                <a:gd name="connsiteX1" fmla="*/ 296215 w 299456"/>
                <a:gd name="connsiteY1" fmla="*/ 139700 h 376815"/>
                <a:gd name="connsiteX2" fmla="*/ 289561 w 299456"/>
                <a:gd name="connsiteY2" fmla="*/ 142571 h 376815"/>
                <a:gd name="connsiteX3" fmla="*/ 279419 w 299456"/>
                <a:gd name="connsiteY3" fmla="*/ 257252 h 376815"/>
                <a:gd name="connsiteX4" fmla="*/ 216840 w 299456"/>
                <a:gd name="connsiteY4" fmla="*/ 352425 h 376815"/>
                <a:gd name="connsiteX5" fmla="*/ 102540 w 299456"/>
                <a:gd name="connsiteY5" fmla="*/ 371475 h 376815"/>
                <a:gd name="connsiteX6" fmla="*/ 13640 w 299456"/>
                <a:gd name="connsiteY6" fmla="*/ 273050 h 376815"/>
                <a:gd name="connsiteX7" fmla="*/ 4115 w 299456"/>
                <a:gd name="connsiteY7" fmla="*/ 142875 h 376815"/>
                <a:gd name="connsiteX8" fmla="*/ 51740 w 299456"/>
                <a:gd name="connsiteY8" fmla="*/ 63500 h 376815"/>
                <a:gd name="connsiteX9" fmla="*/ 153340 w 299456"/>
                <a:gd name="connsiteY9" fmla="*/ 9525 h 376815"/>
                <a:gd name="connsiteX0" fmla="*/ 234278 w 298654"/>
                <a:gd name="connsiteY0" fmla="*/ 0 h 376815"/>
                <a:gd name="connsiteX1" fmla="*/ 296215 w 298654"/>
                <a:gd name="connsiteY1" fmla="*/ 139700 h 376815"/>
                <a:gd name="connsiteX2" fmla="*/ 279419 w 298654"/>
                <a:gd name="connsiteY2" fmla="*/ 257252 h 376815"/>
                <a:gd name="connsiteX3" fmla="*/ 216840 w 298654"/>
                <a:gd name="connsiteY3" fmla="*/ 352425 h 376815"/>
                <a:gd name="connsiteX4" fmla="*/ 102540 w 298654"/>
                <a:gd name="connsiteY4" fmla="*/ 371475 h 376815"/>
                <a:gd name="connsiteX5" fmla="*/ 13640 w 298654"/>
                <a:gd name="connsiteY5" fmla="*/ 273050 h 376815"/>
                <a:gd name="connsiteX6" fmla="*/ 4115 w 298654"/>
                <a:gd name="connsiteY6" fmla="*/ 142875 h 376815"/>
                <a:gd name="connsiteX7" fmla="*/ 51740 w 298654"/>
                <a:gd name="connsiteY7" fmla="*/ 63500 h 376815"/>
                <a:gd name="connsiteX8" fmla="*/ 153340 w 298654"/>
                <a:gd name="connsiteY8" fmla="*/ 9525 h 376815"/>
                <a:gd name="connsiteX0" fmla="*/ 234278 w 291283"/>
                <a:gd name="connsiteY0" fmla="*/ 0 h 376815"/>
                <a:gd name="connsiteX1" fmla="*/ 287380 w 291283"/>
                <a:gd name="connsiteY1" fmla="*/ 133427 h 376815"/>
                <a:gd name="connsiteX2" fmla="*/ 279419 w 291283"/>
                <a:gd name="connsiteY2" fmla="*/ 257252 h 376815"/>
                <a:gd name="connsiteX3" fmla="*/ 216840 w 291283"/>
                <a:gd name="connsiteY3" fmla="*/ 352425 h 376815"/>
                <a:gd name="connsiteX4" fmla="*/ 102540 w 291283"/>
                <a:gd name="connsiteY4" fmla="*/ 371475 h 376815"/>
                <a:gd name="connsiteX5" fmla="*/ 13640 w 291283"/>
                <a:gd name="connsiteY5" fmla="*/ 273050 h 376815"/>
                <a:gd name="connsiteX6" fmla="*/ 4115 w 291283"/>
                <a:gd name="connsiteY6" fmla="*/ 142875 h 376815"/>
                <a:gd name="connsiteX7" fmla="*/ 51740 w 291283"/>
                <a:gd name="connsiteY7" fmla="*/ 63500 h 376815"/>
                <a:gd name="connsiteX8" fmla="*/ 153340 w 291283"/>
                <a:gd name="connsiteY8" fmla="*/ 9525 h 37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283" h="376815">
                  <a:moveTo>
                    <a:pt x="234278" y="0"/>
                  </a:moveTo>
                  <a:cubicBezTo>
                    <a:pt x="263117" y="41275"/>
                    <a:pt x="279857" y="90552"/>
                    <a:pt x="287380" y="133427"/>
                  </a:cubicBezTo>
                  <a:cubicBezTo>
                    <a:pt x="294904" y="176302"/>
                    <a:pt x="291176" y="220752"/>
                    <a:pt x="279419" y="257252"/>
                  </a:cubicBezTo>
                  <a:cubicBezTo>
                    <a:pt x="267662" y="293752"/>
                    <a:pt x="246320" y="333388"/>
                    <a:pt x="216840" y="352425"/>
                  </a:cubicBezTo>
                  <a:cubicBezTo>
                    <a:pt x="187360" y="371462"/>
                    <a:pt x="136407" y="384704"/>
                    <a:pt x="102540" y="371475"/>
                  </a:cubicBezTo>
                  <a:cubicBezTo>
                    <a:pt x="68673" y="358246"/>
                    <a:pt x="30044" y="311150"/>
                    <a:pt x="13640" y="273050"/>
                  </a:cubicBezTo>
                  <a:cubicBezTo>
                    <a:pt x="-2764" y="234950"/>
                    <a:pt x="-2235" y="177800"/>
                    <a:pt x="4115" y="142875"/>
                  </a:cubicBezTo>
                  <a:cubicBezTo>
                    <a:pt x="10465" y="107950"/>
                    <a:pt x="26869" y="85725"/>
                    <a:pt x="51740" y="63500"/>
                  </a:cubicBezTo>
                  <a:cubicBezTo>
                    <a:pt x="76611" y="41275"/>
                    <a:pt x="132173" y="20770"/>
                    <a:pt x="153340" y="9525"/>
                  </a:cubicBez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39" name="Forme libre 38"/>
            <p:cNvSpPr/>
            <p:nvPr/>
          </p:nvSpPr>
          <p:spPr>
            <a:xfrm>
              <a:off x="5384727" y="2417602"/>
              <a:ext cx="665025" cy="808770"/>
            </a:xfrm>
            <a:custGeom>
              <a:avLst/>
              <a:gdLst>
                <a:gd name="connsiteX0" fmla="*/ 343047 w 406906"/>
                <a:gd name="connsiteY0" fmla="*/ 19050 h 456840"/>
                <a:gd name="connsiteX1" fmla="*/ 406547 w 406906"/>
                <a:gd name="connsiteY1" fmla="*/ 95250 h 456840"/>
                <a:gd name="connsiteX2" fmla="*/ 317647 w 406906"/>
                <a:gd name="connsiteY2" fmla="*/ 422275 h 456840"/>
                <a:gd name="connsiteX3" fmla="*/ 76347 w 406906"/>
                <a:gd name="connsiteY3" fmla="*/ 431800 h 456840"/>
                <a:gd name="connsiteX4" fmla="*/ 47772 w 406906"/>
                <a:gd name="connsiteY4" fmla="*/ 285750 h 456840"/>
                <a:gd name="connsiteX5" fmla="*/ 54122 w 406906"/>
                <a:gd name="connsiteY5" fmla="*/ 215900 h 456840"/>
                <a:gd name="connsiteX6" fmla="*/ 147 w 406906"/>
                <a:gd name="connsiteY6" fmla="*/ 57150 h 456840"/>
                <a:gd name="connsiteX7" fmla="*/ 73172 w 406906"/>
                <a:gd name="connsiteY7" fmla="*/ 0 h 456840"/>
                <a:gd name="connsiteX0" fmla="*/ 343047 w 406906"/>
                <a:gd name="connsiteY0" fmla="*/ 19050 h 460977"/>
                <a:gd name="connsiteX1" fmla="*/ 406547 w 406906"/>
                <a:gd name="connsiteY1" fmla="*/ 95250 h 460977"/>
                <a:gd name="connsiteX2" fmla="*/ 317647 w 406906"/>
                <a:gd name="connsiteY2" fmla="*/ 422275 h 460977"/>
                <a:gd name="connsiteX3" fmla="*/ 76347 w 406906"/>
                <a:gd name="connsiteY3" fmla="*/ 431800 h 460977"/>
                <a:gd name="connsiteX4" fmla="*/ 54122 w 406906"/>
                <a:gd name="connsiteY4" fmla="*/ 215900 h 460977"/>
                <a:gd name="connsiteX5" fmla="*/ 147 w 406906"/>
                <a:gd name="connsiteY5" fmla="*/ 57150 h 460977"/>
                <a:gd name="connsiteX6" fmla="*/ 73172 w 406906"/>
                <a:gd name="connsiteY6" fmla="*/ 0 h 460977"/>
                <a:gd name="connsiteX0" fmla="*/ 343047 w 391282"/>
                <a:gd name="connsiteY0" fmla="*/ 19050 h 459780"/>
                <a:gd name="connsiteX1" fmla="*/ 390672 w 391282"/>
                <a:gd name="connsiteY1" fmla="*/ 114300 h 459780"/>
                <a:gd name="connsiteX2" fmla="*/ 317647 w 391282"/>
                <a:gd name="connsiteY2" fmla="*/ 422275 h 459780"/>
                <a:gd name="connsiteX3" fmla="*/ 76347 w 391282"/>
                <a:gd name="connsiteY3" fmla="*/ 431800 h 459780"/>
                <a:gd name="connsiteX4" fmla="*/ 54122 w 391282"/>
                <a:gd name="connsiteY4" fmla="*/ 215900 h 459780"/>
                <a:gd name="connsiteX5" fmla="*/ 147 w 391282"/>
                <a:gd name="connsiteY5" fmla="*/ 57150 h 459780"/>
                <a:gd name="connsiteX6" fmla="*/ 73172 w 391282"/>
                <a:gd name="connsiteY6" fmla="*/ 0 h 45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1282" h="459780">
                  <a:moveTo>
                    <a:pt x="343047" y="19050"/>
                  </a:moveTo>
                  <a:cubicBezTo>
                    <a:pt x="376913" y="23548"/>
                    <a:pt x="394905" y="47096"/>
                    <a:pt x="390672" y="114300"/>
                  </a:cubicBezTo>
                  <a:cubicBezTo>
                    <a:pt x="386439" y="181504"/>
                    <a:pt x="370035" y="369358"/>
                    <a:pt x="317647" y="422275"/>
                  </a:cubicBezTo>
                  <a:cubicBezTo>
                    <a:pt x="265260" y="475192"/>
                    <a:pt x="120268" y="466196"/>
                    <a:pt x="76347" y="431800"/>
                  </a:cubicBezTo>
                  <a:cubicBezTo>
                    <a:pt x="32426" y="397404"/>
                    <a:pt x="66822" y="278342"/>
                    <a:pt x="54122" y="215900"/>
                  </a:cubicBezTo>
                  <a:cubicBezTo>
                    <a:pt x="46185" y="177800"/>
                    <a:pt x="-3028" y="93133"/>
                    <a:pt x="147" y="57150"/>
                  </a:cubicBezTo>
                  <a:cubicBezTo>
                    <a:pt x="3322" y="21167"/>
                    <a:pt x="38247" y="10583"/>
                    <a:pt x="73172" y="0"/>
                  </a:cubicBez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Forme libre 39"/>
            <p:cNvSpPr/>
            <p:nvPr/>
          </p:nvSpPr>
          <p:spPr>
            <a:xfrm>
              <a:off x="2195735" y="3471456"/>
              <a:ext cx="4237177" cy="761116"/>
            </a:xfrm>
            <a:custGeom>
              <a:avLst/>
              <a:gdLst>
                <a:gd name="connsiteX0" fmla="*/ 0 w 2273300"/>
                <a:gd name="connsiteY0" fmla="*/ 407051 h 423717"/>
                <a:gd name="connsiteX1" fmla="*/ 139700 w 2273300"/>
                <a:gd name="connsiteY1" fmla="*/ 413401 h 423717"/>
                <a:gd name="connsiteX2" fmla="*/ 412750 w 2273300"/>
                <a:gd name="connsiteY2" fmla="*/ 286401 h 423717"/>
                <a:gd name="connsiteX3" fmla="*/ 666750 w 2273300"/>
                <a:gd name="connsiteY3" fmla="*/ 184801 h 423717"/>
                <a:gd name="connsiteX4" fmla="*/ 1044575 w 2273300"/>
                <a:gd name="connsiteY4" fmla="*/ 140351 h 423717"/>
                <a:gd name="connsiteX5" fmla="*/ 1323975 w 2273300"/>
                <a:gd name="connsiteY5" fmla="*/ 153051 h 423717"/>
                <a:gd name="connsiteX6" fmla="*/ 1539875 w 2273300"/>
                <a:gd name="connsiteY6" fmla="*/ 105426 h 423717"/>
                <a:gd name="connsiteX7" fmla="*/ 1771650 w 2273300"/>
                <a:gd name="connsiteY7" fmla="*/ 127651 h 423717"/>
                <a:gd name="connsiteX8" fmla="*/ 1851025 w 2273300"/>
                <a:gd name="connsiteY8" fmla="*/ 99076 h 423717"/>
                <a:gd name="connsiteX9" fmla="*/ 1873250 w 2273300"/>
                <a:gd name="connsiteY9" fmla="*/ 13351 h 423717"/>
                <a:gd name="connsiteX10" fmla="*/ 1984375 w 2273300"/>
                <a:gd name="connsiteY10" fmla="*/ 7001 h 423717"/>
                <a:gd name="connsiteX11" fmla="*/ 2041525 w 2273300"/>
                <a:gd name="connsiteY11" fmla="*/ 80026 h 423717"/>
                <a:gd name="connsiteX12" fmla="*/ 2162175 w 2273300"/>
                <a:gd name="connsiteY12" fmla="*/ 70501 h 423717"/>
                <a:gd name="connsiteX13" fmla="*/ 2273300 w 2273300"/>
                <a:gd name="connsiteY13" fmla="*/ 83201 h 423717"/>
                <a:gd name="connsiteX0" fmla="*/ 0 w 2273300"/>
                <a:gd name="connsiteY0" fmla="*/ 407051 h 414925"/>
                <a:gd name="connsiteX1" fmla="*/ 156369 w 2273300"/>
                <a:gd name="connsiteY1" fmla="*/ 396733 h 414925"/>
                <a:gd name="connsiteX2" fmla="*/ 412750 w 2273300"/>
                <a:gd name="connsiteY2" fmla="*/ 286401 h 414925"/>
                <a:gd name="connsiteX3" fmla="*/ 666750 w 2273300"/>
                <a:gd name="connsiteY3" fmla="*/ 184801 h 414925"/>
                <a:gd name="connsiteX4" fmla="*/ 1044575 w 2273300"/>
                <a:gd name="connsiteY4" fmla="*/ 140351 h 414925"/>
                <a:gd name="connsiteX5" fmla="*/ 1323975 w 2273300"/>
                <a:gd name="connsiteY5" fmla="*/ 153051 h 414925"/>
                <a:gd name="connsiteX6" fmla="*/ 1539875 w 2273300"/>
                <a:gd name="connsiteY6" fmla="*/ 105426 h 414925"/>
                <a:gd name="connsiteX7" fmla="*/ 1771650 w 2273300"/>
                <a:gd name="connsiteY7" fmla="*/ 127651 h 414925"/>
                <a:gd name="connsiteX8" fmla="*/ 1851025 w 2273300"/>
                <a:gd name="connsiteY8" fmla="*/ 99076 h 414925"/>
                <a:gd name="connsiteX9" fmla="*/ 1873250 w 2273300"/>
                <a:gd name="connsiteY9" fmla="*/ 13351 h 414925"/>
                <a:gd name="connsiteX10" fmla="*/ 1984375 w 2273300"/>
                <a:gd name="connsiteY10" fmla="*/ 7001 h 414925"/>
                <a:gd name="connsiteX11" fmla="*/ 2041525 w 2273300"/>
                <a:gd name="connsiteY11" fmla="*/ 80026 h 414925"/>
                <a:gd name="connsiteX12" fmla="*/ 2162175 w 2273300"/>
                <a:gd name="connsiteY12" fmla="*/ 70501 h 414925"/>
                <a:gd name="connsiteX13" fmla="*/ 2273300 w 2273300"/>
                <a:gd name="connsiteY13" fmla="*/ 83201 h 414925"/>
                <a:gd name="connsiteX0" fmla="*/ 0 w 2273300"/>
                <a:gd name="connsiteY0" fmla="*/ 407051 h 412915"/>
                <a:gd name="connsiteX1" fmla="*/ 165894 w 2273300"/>
                <a:gd name="connsiteY1" fmla="*/ 389589 h 412915"/>
                <a:gd name="connsiteX2" fmla="*/ 412750 w 2273300"/>
                <a:gd name="connsiteY2" fmla="*/ 286401 h 412915"/>
                <a:gd name="connsiteX3" fmla="*/ 666750 w 2273300"/>
                <a:gd name="connsiteY3" fmla="*/ 184801 h 412915"/>
                <a:gd name="connsiteX4" fmla="*/ 1044575 w 2273300"/>
                <a:gd name="connsiteY4" fmla="*/ 140351 h 412915"/>
                <a:gd name="connsiteX5" fmla="*/ 1323975 w 2273300"/>
                <a:gd name="connsiteY5" fmla="*/ 153051 h 412915"/>
                <a:gd name="connsiteX6" fmla="*/ 1539875 w 2273300"/>
                <a:gd name="connsiteY6" fmla="*/ 105426 h 412915"/>
                <a:gd name="connsiteX7" fmla="*/ 1771650 w 2273300"/>
                <a:gd name="connsiteY7" fmla="*/ 127651 h 412915"/>
                <a:gd name="connsiteX8" fmla="*/ 1851025 w 2273300"/>
                <a:gd name="connsiteY8" fmla="*/ 99076 h 412915"/>
                <a:gd name="connsiteX9" fmla="*/ 1873250 w 2273300"/>
                <a:gd name="connsiteY9" fmla="*/ 13351 h 412915"/>
                <a:gd name="connsiteX10" fmla="*/ 1984375 w 2273300"/>
                <a:gd name="connsiteY10" fmla="*/ 7001 h 412915"/>
                <a:gd name="connsiteX11" fmla="*/ 2041525 w 2273300"/>
                <a:gd name="connsiteY11" fmla="*/ 80026 h 412915"/>
                <a:gd name="connsiteX12" fmla="*/ 2162175 w 2273300"/>
                <a:gd name="connsiteY12" fmla="*/ 70501 h 412915"/>
                <a:gd name="connsiteX13" fmla="*/ 2273300 w 2273300"/>
                <a:gd name="connsiteY13" fmla="*/ 83201 h 412915"/>
                <a:gd name="connsiteX0" fmla="*/ 0 w 2273300"/>
                <a:gd name="connsiteY0" fmla="*/ 407051 h 411993"/>
                <a:gd name="connsiteX1" fmla="*/ 173037 w 2273300"/>
                <a:gd name="connsiteY1" fmla="*/ 384826 h 411993"/>
                <a:gd name="connsiteX2" fmla="*/ 412750 w 2273300"/>
                <a:gd name="connsiteY2" fmla="*/ 286401 h 411993"/>
                <a:gd name="connsiteX3" fmla="*/ 666750 w 2273300"/>
                <a:gd name="connsiteY3" fmla="*/ 184801 h 411993"/>
                <a:gd name="connsiteX4" fmla="*/ 1044575 w 2273300"/>
                <a:gd name="connsiteY4" fmla="*/ 140351 h 411993"/>
                <a:gd name="connsiteX5" fmla="*/ 1323975 w 2273300"/>
                <a:gd name="connsiteY5" fmla="*/ 153051 h 411993"/>
                <a:gd name="connsiteX6" fmla="*/ 1539875 w 2273300"/>
                <a:gd name="connsiteY6" fmla="*/ 105426 h 411993"/>
                <a:gd name="connsiteX7" fmla="*/ 1771650 w 2273300"/>
                <a:gd name="connsiteY7" fmla="*/ 127651 h 411993"/>
                <a:gd name="connsiteX8" fmla="*/ 1851025 w 2273300"/>
                <a:gd name="connsiteY8" fmla="*/ 99076 h 411993"/>
                <a:gd name="connsiteX9" fmla="*/ 1873250 w 2273300"/>
                <a:gd name="connsiteY9" fmla="*/ 13351 h 411993"/>
                <a:gd name="connsiteX10" fmla="*/ 1984375 w 2273300"/>
                <a:gd name="connsiteY10" fmla="*/ 7001 h 411993"/>
                <a:gd name="connsiteX11" fmla="*/ 2041525 w 2273300"/>
                <a:gd name="connsiteY11" fmla="*/ 80026 h 411993"/>
                <a:gd name="connsiteX12" fmla="*/ 2162175 w 2273300"/>
                <a:gd name="connsiteY12" fmla="*/ 70501 h 411993"/>
                <a:gd name="connsiteX13" fmla="*/ 2273300 w 2273300"/>
                <a:gd name="connsiteY13" fmla="*/ 83201 h 411993"/>
                <a:gd name="connsiteX0" fmla="*/ 0 w 2273300"/>
                <a:gd name="connsiteY0" fmla="*/ 407051 h 409965"/>
                <a:gd name="connsiteX1" fmla="*/ 155691 w 2273300"/>
                <a:gd name="connsiteY1" fmla="*/ 365223 h 409965"/>
                <a:gd name="connsiteX2" fmla="*/ 412750 w 2273300"/>
                <a:gd name="connsiteY2" fmla="*/ 286401 h 409965"/>
                <a:gd name="connsiteX3" fmla="*/ 666750 w 2273300"/>
                <a:gd name="connsiteY3" fmla="*/ 184801 h 409965"/>
                <a:gd name="connsiteX4" fmla="*/ 1044575 w 2273300"/>
                <a:gd name="connsiteY4" fmla="*/ 140351 h 409965"/>
                <a:gd name="connsiteX5" fmla="*/ 1323975 w 2273300"/>
                <a:gd name="connsiteY5" fmla="*/ 153051 h 409965"/>
                <a:gd name="connsiteX6" fmla="*/ 1539875 w 2273300"/>
                <a:gd name="connsiteY6" fmla="*/ 105426 h 409965"/>
                <a:gd name="connsiteX7" fmla="*/ 1771650 w 2273300"/>
                <a:gd name="connsiteY7" fmla="*/ 127651 h 409965"/>
                <a:gd name="connsiteX8" fmla="*/ 1851025 w 2273300"/>
                <a:gd name="connsiteY8" fmla="*/ 99076 h 409965"/>
                <a:gd name="connsiteX9" fmla="*/ 1873250 w 2273300"/>
                <a:gd name="connsiteY9" fmla="*/ 13351 h 409965"/>
                <a:gd name="connsiteX10" fmla="*/ 1984375 w 2273300"/>
                <a:gd name="connsiteY10" fmla="*/ 7001 h 409965"/>
                <a:gd name="connsiteX11" fmla="*/ 2041525 w 2273300"/>
                <a:gd name="connsiteY11" fmla="*/ 80026 h 409965"/>
                <a:gd name="connsiteX12" fmla="*/ 2162175 w 2273300"/>
                <a:gd name="connsiteY12" fmla="*/ 70501 h 409965"/>
                <a:gd name="connsiteX13" fmla="*/ 2273300 w 2273300"/>
                <a:gd name="connsiteY13" fmla="*/ 83201 h 409965"/>
                <a:gd name="connsiteX0" fmla="*/ 0 w 2273300"/>
                <a:gd name="connsiteY0" fmla="*/ 407051 h 410170"/>
                <a:gd name="connsiteX1" fmla="*/ 155691 w 2273300"/>
                <a:gd name="connsiteY1" fmla="*/ 365223 h 410170"/>
                <a:gd name="connsiteX2" fmla="*/ 416219 w 2273300"/>
                <a:gd name="connsiteY2" fmla="*/ 266799 h 410170"/>
                <a:gd name="connsiteX3" fmla="*/ 666750 w 2273300"/>
                <a:gd name="connsiteY3" fmla="*/ 184801 h 410170"/>
                <a:gd name="connsiteX4" fmla="*/ 1044575 w 2273300"/>
                <a:gd name="connsiteY4" fmla="*/ 140351 h 410170"/>
                <a:gd name="connsiteX5" fmla="*/ 1323975 w 2273300"/>
                <a:gd name="connsiteY5" fmla="*/ 153051 h 410170"/>
                <a:gd name="connsiteX6" fmla="*/ 1539875 w 2273300"/>
                <a:gd name="connsiteY6" fmla="*/ 105426 h 410170"/>
                <a:gd name="connsiteX7" fmla="*/ 1771650 w 2273300"/>
                <a:gd name="connsiteY7" fmla="*/ 127651 h 410170"/>
                <a:gd name="connsiteX8" fmla="*/ 1851025 w 2273300"/>
                <a:gd name="connsiteY8" fmla="*/ 99076 h 410170"/>
                <a:gd name="connsiteX9" fmla="*/ 1873250 w 2273300"/>
                <a:gd name="connsiteY9" fmla="*/ 13351 h 410170"/>
                <a:gd name="connsiteX10" fmla="*/ 1984375 w 2273300"/>
                <a:gd name="connsiteY10" fmla="*/ 7001 h 410170"/>
                <a:gd name="connsiteX11" fmla="*/ 2041525 w 2273300"/>
                <a:gd name="connsiteY11" fmla="*/ 80026 h 410170"/>
                <a:gd name="connsiteX12" fmla="*/ 2162175 w 2273300"/>
                <a:gd name="connsiteY12" fmla="*/ 70501 h 410170"/>
                <a:gd name="connsiteX13" fmla="*/ 2273300 w 2273300"/>
                <a:gd name="connsiteY13" fmla="*/ 83201 h 410170"/>
                <a:gd name="connsiteX0" fmla="*/ 0 w 2273300"/>
                <a:gd name="connsiteY0" fmla="*/ 402973 h 406092"/>
                <a:gd name="connsiteX1" fmla="*/ 155691 w 2273300"/>
                <a:gd name="connsiteY1" fmla="*/ 361145 h 406092"/>
                <a:gd name="connsiteX2" fmla="*/ 416219 w 2273300"/>
                <a:gd name="connsiteY2" fmla="*/ 262721 h 406092"/>
                <a:gd name="connsiteX3" fmla="*/ 666750 w 2273300"/>
                <a:gd name="connsiteY3" fmla="*/ 180723 h 406092"/>
                <a:gd name="connsiteX4" fmla="*/ 1044575 w 2273300"/>
                <a:gd name="connsiteY4" fmla="*/ 136273 h 406092"/>
                <a:gd name="connsiteX5" fmla="*/ 1323975 w 2273300"/>
                <a:gd name="connsiteY5" fmla="*/ 148973 h 406092"/>
                <a:gd name="connsiteX6" fmla="*/ 1539875 w 2273300"/>
                <a:gd name="connsiteY6" fmla="*/ 101348 h 406092"/>
                <a:gd name="connsiteX7" fmla="*/ 1771650 w 2273300"/>
                <a:gd name="connsiteY7" fmla="*/ 123573 h 406092"/>
                <a:gd name="connsiteX8" fmla="*/ 1851025 w 2273300"/>
                <a:gd name="connsiteY8" fmla="*/ 94998 h 406092"/>
                <a:gd name="connsiteX9" fmla="*/ 1880188 w 2273300"/>
                <a:gd name="connsiteY9" fmla="*/ 22341 h 406092"/>
                <a:gd name="connsiteX10" fmla="*/ 1984375 w 2273300"/>
                <a:gd name="connsiteY10" fmla="*/ 2923 h 406092"/>
                <a:gd name="connsiteX11" fmla="*/ 2041525 w 2273300"/>
                <a:gd name="connsiteY11" fmla="*/ 75948 h 406092"/>
                <a:gd name="connsiteX12" fmla="*/ 2162175 w 2273300"/>
                <a:gd name="connsiteY12" fmla="*/ 66423 h 406092"/>
                <a:gd name="connsiteX13" fmla="*/ 2273300 w 2273300"/>
                <a:gd name="connsiteY13" fmla="*/ 79123 h 406092"/>
                <a:gd name="connsiteX0" fmla="*/ 0 w 2273300"/>
                <a:gd name="connsiteY0" fmla="*/ 390285 h 393404"/>
                <a:gd name="connsiteX1" fmla="*/ 155691 w 2273300"/>
                <a:gd name="connsiteY1" fmla="*/ 348457 h 393404"/>
                <a:gd name="connsiteX2" fmla="*/ 416219 w 2273300"/>
                <a:gd name="connsiteY2" fmla="*/ 250033 h 393404"/>
                <a:gd name="connsiteX3" fmla="*/ 666750 w 2273300"/>
                <a:gd name="connsiteY3" fmla="*/ 168035 h 393404"/>
                <a:gd name="connsiteX4" fmla="*/ 1044575 w 2273300"/>
                <a:gd name="connsiteY4" fmla="*/ 123585 h 393404"/>
                <a:gd name="connsiteX5" fmla="*/ 1323975 w 2273300"/>
                <a:gd name="connsiteY5" fmla="*/ 136285 h 393404"/>
                <a:gd name="connsiteX6" fmla="*/ 1539875 w 2273300"/>
                <a:gd name="connsiteY6" fmla="*/ 88660 h 393404"/>
                <a:gd name="connsiteX7" fmla="*/ 1771650 w 2273300"/>
                <a:gd name="connsiteY7" fmla="*/ 110885 h 393404"/>
                <a:gd name="connsiteX8" fmla="*/ 1851025 w 2273300"/>
                <a:gd name="connsiteY8" fmla="*/ 82310 h 393404"/>
                <a:gd name="connsiteX9" fmla="*/ 1880188 w 2273300"/>
                <a:gd name="connsiteY9" fmla="*/ 9653 h 393404"/>
                <a:gd name="connsiteX10" fmla="*/ 1980906 w 2273300"/>
                <a:gd name="connsiteY10" fmla="*/ 6570 h 393404"/>
                <a:gd name="connsiteX11" fmla="*/ 2041525 w 2273300"/>
                <a:gd name="connsiteY11" fmla="*/ 63260 h 393404"/>
                <a:gd name="connsiteX12" fmla="*/ 2162175 w 2273300"/>
                <a:gd name="connsiteY12" fmla="*/ 53735 h 393404"/>
                <a:gd name="connsiteX13" fmla="*/ 2273300 w 2273300"/>
                <a:gd name="connsiteY13" fmla="*/ 66435 h 393404"/>
                <a:gd name="connsiteX0" fmla="*/ 0 w 2273300"/>
                <a:gd name="connsiteY0" fmla="*/ 388475 h 391594"/>
                <a:gd name="connsiteX1" fmla="*/ 155691 w 2273300"/>
                <a:gd name="connsiteY1" fmla="*/ 346647 h 391594"/>
                <a:gd name="connsiteX2" fmla="*/ 416219 w 2273300"/>
                <a:gd name="connsiteY2" fmla="*/ 248223 h 391594"/>
                <a:gd name="connsiteX3" fmla="*/ 666750 w 2273300"/>
                <a:gd name="connsiteY3" fmla="*/ 166225 h 391594"/>
                <a:gd name="connsiteX4" fmla="*/ 1044575 w 2273300"/>
                <a:gd name="connsiteY4" fmla="*/ 121775 h 391594"/>
                <a:gd name="connsiteX5" fmla="*/ 1323975 w 2273300"/>
                <a:gd name="connsiteY5" fmla="*/ 134475 h 391594"/>
                <a:gd name="connsiteX6" fmla="*/ 1539875 w 2273300"/>
                <a:gd name="connsiteY6" fmla="*/ 86850 h 391594"/>
                <a:gd name="connsiteX7" fmla="*/ 1771650 w 2273300"/>
                <a:gd name="connsiteY7" fmla="*/ 109075 h 391594"/>
                <a:gd name="connsiteX8" fmla="*/ 1851025 w 2273300"/>
                <a:gd name="connsiteY8" fmla="*/ 80500 h 391594"/>
                <a:gd name="connsiteX9" fmla="*/ 1880188 w 2273300"/>
                <a:gd name="connsiteY9" fmla="*/ 7843 h 391594"/>
                <a:gd name="connsiteX10" fmla="*/ 1967029 w 2273300"/>
                <a:gd name="connsiteY10" fmla="*/ 8027 h 391594"/>
                <a:gd name="connsiteX11" fmla="*/ 2041525 w 2273300"/>
                <a:gd name="connsiteY11" fmla="*/ 61450 h 391594"/>
                <a:gd name="connsiteX12" fmla="*/ 2162175 w 2273300"/>
                <a:gd name="connsiteY12" fmla="*/ 51925 h 391594"/>
                <a:gd name="connsiteX13" fmla="*/ 2273300 w 2273300"/>
                <a:gd name="connsiteY13" fmla="*/ 64625 h 391594"/>
                <a:gd name="connsiteX0" fmla="*/ 0 w 2314931"/>
                <a:gd name="connsiteY0" fmla="*/ 388475 h 391594"/>
                <a:gd name="connsiteX1" fmla="*/ 155691 w 2314931"/>
                <a:gd name="connsiteY1" fmla="*/ 346647 h 391594"/>
                <a:gd name="connsiteX2" fmla="*/ 416219 w 2314931"/>
                <a:gd name="connsiteY2" fmla="*/ 248223 h 391594"/>
                <a:gd name="connsiteX3" fmla="*/ 666750 w 2314931"/>
                <a:gd name="connsiteY3" fmla="*/ 166225 h 391594"/>
                <a:gd name="connsiteX4" fmla="*/ 1044575 w 2314931"/>
                <a:gd name="connsiteY4" fmla="*/ 121775 h 391594"/>
                <a:gd name="connsiteX5" fmla="*/ 1323975 w 2314931"/>
                <a:gd name="connsiteY5" fmla="*/ 134475 h 391594"/>
                <a:gd name="connsiteX6" fmla="*/ 1539875 w 2314931"/>
                <a:gd name="connsiteY6" fmla="*/ 86850 h 391594"/>
                <a:gd name="connsiteX7" fmla="*/ 1771650 w 2314931"/>
                <a:gd name="connsiteY7" fmla="*/ 109075 h 391594"/>
                <a:gd name="connsiteX8" fmla="*/ 1851025 w 2314931"/>
                <a:gd name="connsiteY8" fmla="*/ 80500 h 391594"/>
                <a:gd name="connsiteX9" fmla="*/ 1880188 w 2314931"/>
                <a:gd name="connsiteY9" fmla="*/ 7843 h 391594"/>
                <a:gd name="connsiteX10" fmla="*/ 1967029 w 2314931"/>
                <a:gd name="connsiteY10" fmla="*/ 8027 h 391594"/>
                <a:gd name="connsiteX11" fmla="*/ 2041525 w 2314931"/>
                <a:gd name="connsiteY11" fmla="*/ 61450 h 391594"/>
                <a:gd name="connsiteX12" fmla="*/ 2162175 w 2314931"/>
                <a:gd name="connsiteY12" fmla="*/ 51925 h 391594"/>
                <a:gd name="connsiteX13" fmla="*/ 2314931 w 2314931"/>
                <a:gd name="connsiteY13" fmla="*/ 84227 h 391594"/>
                <a:gd name="connsiteX0" fmla="*/ 0 w 2314931"/>
                <a:gd name="connsiteY0" fmla="*/ 388475 h 391594"/>
                <a:gd name="connsiteX1" fmla="*/ 155691 w 2314931"/>
                <a:gd name="connsiteY1" fmla="*/ 346647 h 391594"/>
                <a:gd name="connsiteX2" fmla="*/ 416219 w 2314931"/>
                <a:gd name="connsiteY2" fmla="*/ 248223 h 391594"/>
                <a:gd name="connsiteX3" fmla="*/ 666750 w 2314931"/>
                <a:gd name="connsiteY3" fmla="*/ 166225 h 391594"/>
                <a:gd name="connsiteX4" fmla="*/ 1044575 w 2314931"/>
                <a:gd name="connsiteY4" fmla="*/ 121775 h 391594"/>
                <a:gd name="connsiteX5" fmla="*/ 1323975 w 2314931"/>
                <a:gd name="connsiteY5" fmla="*/ 134475 h 391594"/>
                <a:gd name="connsiteX6" fmla="*/ 1539875 w 2314931"/>
                <a:gd name="connsiteY6" fmla="*/ 86850 h 391594"/>
                <a:gd name="connsiteX7" fmla="*/ 1771650 w 2314931"/>
                <a:gd name="connsiteY7" fmla="*/ 109075 h 391594"/>
                <a:gd name="connsiteX8" fmla="*/ 1851025 w 2314931"/>
                <a:gd name="connsiteY8" fmla="*/ 80500 h 391594"/>
                <a:gd name="connsiteX9" fmla="*/ 1880188 w 2314931"/>
                <a:gd name="connsiteY9" fmla="*/ 7843 h 391594"/>
                <a:gd name="connsiteX10" fmla="*/ 1967029 w 2314931"/>
                <a:gd name="connsiteY10" fmla="*/ 8027 h 391594"/>
                <a:gd name="connsiteX11" fmla="*/ 2041525 w 2314931"/>
                <a:gd name="connsiteY11" fmla="*/ 61450 h 391594"/>
                <a:gd name="connsiteX12" fmla="*/ 2182990 w 2314931"/>
                <a:gd name="connsiteY12" fmla="*/ 55192 h 391594"/>
                <a:gd name="connsiteX13" fmla="*/ 2314931 w 2314931"/>
                <a:gd name="connsiteY13" fmla="*/ 84227 h 39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4931" h="391594">
                  <a:moveTo>
                    <a:pt x="0" y="388475"/>
                  </a:moveTo>
                  <a:cubicBezTo>
                    <a:pt x="35454" y="401704"/>
                    <a:pt x="86321" y="370022"/>
                    <a:pt x="155691" y="346647"/>
                  </a:cubicBezTo>
                  <a:cubicBezTo>
                    <a:pt x="225061" y="323272"/>
                    <a:pt x="331043" y="278293"/>
                    <a:pt x="416219" y="248223"/>
                  </a:cubicBezTo>
                  <a:cubicBezTo>
                    <a:pt x="501395" y="218153"/>
                    <a:pt x="562024" y="187300"/>
                    <a:pt x="666750" y="166225"/>
                  </a:cubicBezTo>
                  <a:cubicBezTo>
                    <a:pt x="771476" y="145150"/>
                    <a:pt x="935038" y="127067"/>
                    <a:pt x="1044575" y="121775"/>
                  </a:cubicBezTo>
                  <a:cubicBezTo>
                    <a:pt x="1154112" y="116483"/>
                    <a:pt x="1241425" y="140296"/>
                    <a:pt x="1323975" y="134475"/>
                  </a:cubicBezTo>
                  <a:cubicBezTo>
                    <a:pt x="1406525" y="128654"/>
                    <a:pt x="1465263" y="91083"/>
                    <a:pt x="1539875" y="86850"/>
                  </a:cubicBezTo>
                  <a:cubicBezTo>
                    <a:pt x="1614487" y="82617"/>
                    <a:pt x="1719792" y="110133"/>
                    <a:pt x="1771650" y="109075"/>
                  </a:cubicBezTo>
                  <a:cubicBezTo>
                    <a:pt x="1823508" y="108017"/>
                    <a:pt x="1832935" y="97372"/>
                    <a:pt x="1851025" y="80500"/>
                  </a:cubicBezTo>
                  <a:cubicBezTo>
                    <a:pt x="1869115" y="63628"/>
                    <a:pt x="1860854" y="19922"/>
                    <a:pt x="1880188" y="7843"/>
                  </a:cubicBezTo>
                  <a:cubicBezTo>
                    <a:pt x="1899522" y="-4236"/>
                    <a:pt x="1940140" y="-908"/>
                    <a:pt x="1967029" y="8027"/>
                  </a:cubicBezTo>
                  <a:cubicBezTo>
                    <a:pt x="1993919" y="16962"/>
                    <a:pt x="2005532" y="53589"/>
                    <a:pt x="2041525" y="61450"/>
                  </a:cubicBezTo>
                  <a:cubicBezTo>
                    <a:pt x="2077519" y="69311"/>
                    <a:pt x="2144361" y="54663"/>
                    <a:pt x="2182990" y="55192"/>
                  </a:cubicBezTo>
                  <a:cubicBezTo>
                    <a:pt x="2221619" y="55721"/>
                    <a:pt x="2278683" y="78141"/>
                    <a:pt x="2314931" y="84227"/>
                  </a:cubicBez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533525" y="2180772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dirty="0">
                  <a:latin typeface="Monotype Corsiva" panose="03010101010201010101" pitchFamily="66" charset="0"/>
                </a:rPr>
                <a:t>Spain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248628" y="1461235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dirty="0">
                  <a:latin typeface="Monotype Corsiva" panose="03010101010201010101" pitchFamily="66" charset="0"/>
                </a:rPr>
                <a:t>France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516216" y="1676331"/>
              <a:ext cx="5020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dirty="0">
                  <a:latin typeface="Monotype Corsiva" panose="03010101010201010101" pitchFamily="66" charset="0"/>
                </a:rPr>
                <a:t>Italy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652120" y="4073416"/>
              <a:ext cx="660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Monotype Corsiva" panose="03010101010201010101" pitchFamily="66" charset="0"/>
                </a:rPr>
                <a:t>Tunisia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541613" y="4073416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Monotype Corsiva" panose="03010101010201010101" pitchFamily="66" charset="0"/>
                </a:rPr>
                <a:t>Algeria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3521915" y="3282377"/>
              <a:ext cx="1712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Monotype Corsiva" panose="03010101010201010101" pitchFamily="66" charset="0"/>
                </a:rPr>
                <a:t>Mediterranean Sea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31316" y="3438530"/>
            <a:ext cx="13356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100" dirty="0" err="1">
                <a:latin typeface="Arial" panose="020B0604020202020204" pitchFamily="34" charset="0"/>
                <a:cs typeface="Arial" panose="020B0604020202020204" pitchFamily="34" charset="0"/>
              </a:rPr>
              <a:t>Richir</a:t>
            </a:r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 et al. 2015)</a:t>
            </a:r>
          </a:p>
        </p:txBody>
      </p:sp>
      <p:pic>
        <p:nvPicPr>
          <p:cNvPr id="64" name="Picture 2" descr="tombant posidonia ocean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97" y="895351"/>
            <a:ext cx="1630208" cy="217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ZoneTexte 64"/>
          <p:cNvSpPr txBox="1"/>
          <p:nvPr/>
        </p:nvSpPr>
        <p:spPr>
          <a:xfrm>
            <a:off x="8147576" y="945153"/>
            <a:ext cx="99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A. Abadie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229695" y="3713858"/>
            <a:ext cx="80680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BE" sz="2000" b="1" dirty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</a:p>
          <a:p>
            <a:pPr algn="ctr">
              <a:spcAft>
                <a:spcPts val="1200"/>
              </a:spcAft>
            </a:pPr>
            <a:r>
              <a:rPr lang="fr-BE" sz="2000" b="1" dirty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  <a:p>
            <a:pPr algn="ctr">
              <a:spcAft>
                <a:spcPts val="1200"/>
              </a:spcAft>
            </a:pPr>
            <a:r>
              <a:rPr lang="fr-BE" sz="2000" b="1" dirty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</a:p>
          <a:p>
            <a:pPr algn="ctr">
              <a:spcAft>
                <a:spcPts val="1200"/>
              </a:spcAft>
            </a:pPr>
            <a:r>
              <a:rPr lang="fr-BE" sz="2000" b="1" dirty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</a:p>
          <a:p>
            <a:pPr algn="ctr">
              <a:spcAft>
                <a:spcPts val="1200"/>
              </a:spcAft>
            </a:pPr>
            <a:endParaRPr lang="fr-B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fr-B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fr-BE" sz="2000" b="1" dirty="0">
                <a:latin typeface="Arial" panose="020B0604020202020204" pitchFamily="34" charset="0"/>
                <a:cs typeface="Arial" panose="020B0604020202020204" pitchFamily="34" charset="0"/>
              </a:rPr>
              <a:t>TEPI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229695" y="3414713"/>
            <a:ext cx="806801" cy="2324895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Rectangle 49"/>
          <p:cNvSpPr/>
          <p:nvPr/>
        </p:nvSpPr>
        <p:spPr>
          <a:xfrm>
            <a:off x="8228533" y="6171656"/>
            <a:ext cx="806801" cy="507230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Flèche vers le bas 50"/>
          <p:cNvSpPr/>
          <p:nvPr/>
        </p:nvSpPr>
        <p:spPr>
          <a:xfrm>
            <a:off x="8488760" y="5765926"/>
            <a:ext cx="331712" cy="377825"/>
          </a:xfrm>
          <a:prstGeom prst="downArrow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2" name="Image 12">
            <a:extLst>
              <a:ext uri="{FF2B5EF4-FFF2-40B4-BE49-F238E27FC236}">
                <a16:creationId xmlns:a16="http://schemas.microsoft.com/office/drawing/2014/main" id="{3929D6BE-7ABD-4330-BCAB-2968B82635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4012"/>
          <a:stretch/>
        </p:blipFill>
        <p:spPr>
          <a:xfrm>
            <a:off x="8190411" y="33508"/>
            <a:ext cx="951512" cy="8618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69404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23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e 26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18" name="Rectangle 17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054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/>
              <a:t>Monitoring of the western Mediterranean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6" y="3188184"/>
            <a:ext cx="7776864" cy="355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27300"/>
          <a:stretch/>
        </p:blipFill>
        <p:spPr bwMode="auto">
          <a:xfrm>
            <a:off x="7312663" y="892194"/>
            <a:ext cx="1834064" cy="217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7265324" y="2877960"/>
            <a:ext cx="1511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©Ifremer/E. Emery</a:t>
            </a:r>
          </a:p>
        </p:txBody>
      </p:sp>
      <p:pic>
        <p:nvPicPr>
          <p:cNvPr id="16" name="Image 1" descr="IMG_135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r="9108"/>
          <a:stretch/>
        </p:blipFill>
        <p:spPr bwMode="auto">
          <a:xfrm>
            <a:off x="5169169" y="891763"/>
            <a:ext cx="2139697" cy="217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4016" y="3232732"/>
            <a:ext cx="16017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100" dirty="0" err="1">
                <a:latin typeface="Arial" panose="020B0604020202020204" pitchFamily="34" charset="0"/>
                <a:cs typeface="Arial" panose="020B0604020202020204" pitchFamily="34" charset="0"/>
              </a:rPr>
              <a:t>Benedicto</a:t>
            </a:r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 et al. 2011)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229695" y="3501008"/>
            <a:ext cx="80680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BE" sz="2000" b="1" dirty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</a:p>
          <a:p>
            <a:pPr algn="ctr">
              <a:spcAft>
                <a:spcPts val="1200"/>
              </a:spcAft>
            </a:pPr>
            <a:r>
              <a:rPr lang="fr-BE" sz="2000" b="1" dirty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  <a:p>
            <a:pPr algn="ctr">
              <a:spcAft>
                <a:spcPts val="1200"/>
              </a:spcAft>
            </a:pPr>
            <a:r>
              <a:rPr lang="fr-BE" sz="2000" b="1" dirty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</a:p>
          <a:p>
            <a:pPr algn="ctr">
              <a:spcAft>
                <a:spcPts val="1200"/>
              </a:spcAft>
            </a:pPr>
            <a:r>
              <a:rPr lang="fr-BE" sz="2000" b="1" dirty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</a:p>
          <a:p>
            <a:pPr algn="ctr">
              <a:spcAft>
                <a:spcPts val="1200"/>
              </a:spcAft>
            </a:pPr>
            <a:endParaRPr lang="fr-B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fr-B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fr-BE" sz="2000" b="1" dirty="0">
                <a:latin typeface="Arial" panose="020B0604020202020204" pitchFamily="34" charset="0"/>
                <a:cs typeface="Arial" panose="020B0604020202020204" pitchFamily="34" charset="0"/>
              </a:rPr>
              <a:t>TEPI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9695" y="3226284"/>
            <a:ext cx="806801" cy="2290948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Rectangle 29"/>
          <p:cNvSpPr/>
          <p:nvPr/>
        </p:nvSpPr>
        <p:spPr>
          <a:xfrm>
            <a:off x="8228533" y="5949280"/>
            <a:ext cx="806801" cy="507230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lèche vers le bas 3"/>
          <p:cNvSpPr/>
          <p:nvPr/>
        </p:nvSpPr>
        <p:spPr>
          <a:xfrm>
            <a:off x="8488760" y="5543550"/>
            <a:ext cx="331712" cy="377825"/>
          </a:xfrm>
          <a:prstGeom prst="downArrow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1" name="Image 12">
            <a:extLst>
              <a:ext uri="{FF2B5EF4-FFF2-40B4-BE49-F238E27FC236}">
                <a16:creationId xmlns:a16="http://schemas.microsoft.com/office/drawing/2014/main" id="{1815375C-5E6E-4C90-97D9-D038EA8180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97375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8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5" y="0"/>
            <a:ext cx="7674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3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78969"/>
          <a:stretch/>
        </p:blipFill>
        <p:spPr bwMode="auto">
          <a:xfrm>
            <a:off x="933450" y="5421313"/>
            <a:ext cx="82105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622103" y="6647676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www.wwfsassi.co.za/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849313" y="404813"/>
            <a:ext cx="1057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Topics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8">
            <a:extLst>
              <a:ext uri="{FF2B5EF4-FFF2-40B4-BE49-F238E27FC236}">
                <a16:creationId xmlns:a16="http://schemas.microsoft.com/office/drawing/2014/main" id="{0C5A78C5-7499-41AB-BED6-CCDC11254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532" y="1124744"/>
            <a:ext cx="8007955" cy="279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Spatial monitoring of contamination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Water quality index and bioindicator complementarity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Seasonality and compartmentalization</a:t>
            </a:r>
          </a:p>
        </p:txBody>
      </p:sp>
    </p:spTree>
    <p:extLst>
      <p:ext uri="{BB962C8B-B14F-4D97-AF65-F5344CB8AC3E}">
        <p14:creationId xmlns:p14="http://schemas.microsoft.com/office/powerpoint/2010/main" val="1255787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tareso (chemin des douanier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690" b="827"/>
          <a:stretch>
            <a:fillRect/>
          </a:stretch>
        </p:blipFill>
        <p:spPr bwMode="auto">
          <a:xfrm>
            <a:off x="-1" y="855132"/>
            <a:ext cx="9177739" cy="60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17">
            <a:extLst>
              <a:ext uri="{FF2B5EF4-FFF2-40B4-BE49-F238E27FC236}">
                <a16:creationId xmlns:a16="http://schemas.microsoft.com/office/drawing/2014/main" id="{A26FC45A-8503-4A7F-9677-2D70CC6993E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01559" y="2541"/>
            <a:ext cx="1778953" cy="3227704"/>
            <a:chOff x="971550" y="908050"/>
            <a:chExt cx="1368425" cy="2482850"/>
          </a:xfrm>
        </p:grpSpPr>
        <p:pic>
          <p:nvPicPr>
            <p:cNvPr id="4" name="Image 22" descr="Corse.png">
              <a:extLst>
                <a:ext uri="{FF2B5EF4-FFF2-40B4-BE49-F238E27FC236}">
                  <a16:creationId xmlns:a16="http://schemas.microsoft.com/office/drawing/2014/main" id="{FD6AB0D2-7B5C-41BA-8874-3BE38C72B87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908050"/>
              <a:ext cx="1368425" cy="248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23">
              <a:extLst>
                <a:ext uri="{FF2B5EF4-FFF2-40B4-BE49-F238E27FC236}">
                  <a16:creationId xmlns:a16="http://schemas.microsoft.com/office/drawing/2014/main" id="{D13175D6-06F3-48C3-9418-3F6AB308F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8388" y="1404938"/>
              <a:ext cx="269875" cy="32385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127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739642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 rot="16200000">
            <a:off x="215106" y="177007"/>
            <a:ext cx="503237" cy="9334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15" name="Groupe 14"/>
          <p:cNvGrpSpPr/>
          <p:nvPr/>
        </p:nvGrpSpPr>
        <p:grpSpPr>
          <a:xfrm>
            <a:off x="5572125" y="-27384"/>
            <a:ext cx="3603630" cy="4789884"/>
            <a:chOff x="5572125" y="-27384"/>
            <a:chExt cx="3603630" cy="4789884"/>
          </a:xfrm>
        </p:grpSpPr>
        <p:pic>
          <p:nvPicPr>
            <p:cNvPr id="33" name="Picture 2" descr="tombant posidonia oceanic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5" y="0"/>
              <a:ext cx="3571875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8185676" y="-27384"/>
              <a:ext cx="9900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A. Abadie</a:t>
              </a:r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971599" y="95424"/>
            <a:ext cx="41538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GB" sz="2000" u="sng" dirty="0">
                <a:latin typeface="Arial" pitchFamily="34" charset="0"/>
                <a:cs typeface="Arial" pitchFamily="34" charset="0"/>
              </a:rPr>
              <a:t>STARESO</a:t>
            </a:r>
          </a:p>
          <a:p>
            <a:pPr algn="just">
              <a:spcAft>
                <a:spcPts val="600"/>
              </a:spcAft>
            </a:pPr>
            <a:r>
              <a:rPr lang="en-GB" dirty="0">
                <a:latin typeface="Arial" pitchFamily="34" charset="0"/>
                <a:cs typeface="Arial" pitchFamily="34" charset="0"/>
              </a:rPr>
              <a:t>Site of reference for the biomonitoring of the pollution with </a:t>
            </a:r>
            <a:r>
              <a:rPr lang="en-US" dirty="0">
                <a:latin typeface="Arial" pitchFamily="34" charset="0"/>
                <a:cs typeface="Arial" pitchFamily="34" charset="0"/>
              </a:rPr>
              <a:t>trace elements </a:t>
            </a:r>
            <a:r>
              <a:rPr lang="en-GB" dirty="0">
                <a:latin typeface="Arial" pitchFamily="34" charset="0"/>
                <a:cs typeface="Arial" pitchFamily="34" charset="0"/>
              </a:rPr>
              <a:t>in the Northwestern Mediterranean?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430213" y="0"/>
            <a:ext cx="503237" cy="67413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28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1" y="2511946"/>
            <a:ext cx="584513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73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 bwMode="auto">
          <a:xfrm rot="16200000">
            <a:off x="215106" y="177007"/>
            <a:ext cx="503237" cy="9334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28" name="Picture 2" descr="tombant posidonia ocea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0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8185676" y="-27384"/>
            <a:ext cx="99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A. Abadie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971599" y="95424"/>
            <a:ext cx="415384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GB" sz="2000" u="sng" dirty="0">
                <a:latin typeface="Arial" pitchFamily="34" charset="0"/>
                <a:cs typeface="Arial" pitchFamily="34" charset="0"/>
              </a:rPr>
              <a:t>STARESO</a:t>
            </a:r>
          </a:p>
          <a:p>
            <a:pPr algn="just">
              <a:spcAft>
                <a:spcPts val="600"/>
              </a:spcAft>
            </a:pPr>
            <a:r>
              <a:rPr lang="en-GB" dirty="0">
                <a:latin typeface="Arial" pitchFamily="34" charset="0"/>
                <a:cs typeface="Arial" pitchFamily="34" charset="0"/>
              </a:rPr>
              <a:t>Site of reference for the biomonitoring of the pollution with </a:t>
            </a:r>
            <a:r>
              <a:rPr lang="en-US" dirty="0">
                <a:latin typeface="Arial" pitchFamily="34" charset="0"/>
                <a:cs typeface="Arial" pitchFamily="34" charset="0"/>
              </a:rPr>
              <a:t>trace elements </a:t>
            </a:r>
            <a:r>
              <a:rPr lang="en-GB" dirty="0">
                <a:latin typeface="Arial" pitchFamily="34" charset="0"/>
                <a:cs typeface="Arial" pitchFamily="34" charset="0"/>
              </a:rPr>
              <a:t>in the Northwestern Mediterranean?</a:t>
            </a:r>
          </a:p>
          <a:p>
            <a:pPr marL="742950" lvl="2" indent="-285750" algn="just">
              <a:buClr>
                <a:srgbClr val="008000"/>
              </a:buClr>
              <a:buSzPct val="150000"/>
              <a:buFont typeface="Arial" pitchFamily="34" charset="0"/>
              <a:buChar char="•"/>
            </a:pPr>
            <a:r>
              <a:rPr lang="en-GB" i="1" dirty="0">
                <a:latin typeface="Arial" pitchFamily="34" charset="0"/>
                <a:cs typeface="Arial" pitchFamily="34" charset="0"/>
              </a:rPr>
              <a:t>P. oceanica </a:t>
            </a:r>
            <a:r>
              <a:rPr lang="en-GB" dirty="0">
                <a:latin typeface="Arial" pitchFamily="34" charset="0"/>
                <a:cs typeface="Arial" pitchFamily="34" charset="0"/>
              </a:rPr>
              <a:t>shoots, rhizomes and roots;</a:t>
            </a:r>
          </a:p>
        </p:txBody>
      </p:sp>
      <p:pic>
        <p:nvPicPr>
          <p:cNvPr id="5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/>
          <p:cNvSpPr/>
          <p:nvPr/>
        </p:nvSpPr>
        <p:spPr bwMode="auto">
          <a:xfrm>
            <a:off x="430213" y="0"/>
            <a:ext cx="503237" cy="67413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30" name="Groupe 29"/>
          <p:cNvGrpSpPr/>
          <p:nvPr/>
        </p:nvGrpSpPr>
        <p:grpSpPr>
          <a:xfrm>
            <a:off x="152641" y="2511946"/>
            <a:ext cx="5845138" cy="4248472"/>
            <a:chOff x="152641" y="2511946"/>
            <a:chExt cx="5845138" cy="4248472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41" y="2511946"/>
              <a:ext cx="5845138" cy="4248472"/>
            </a:xfrm>
            <a:prstGeom prst="rect">
              <a:avLst/>
            </a:prstGeom>
          </p:spPr>
        </p:pic>
        <p:grpSp>
          <p:nvGrpSpPr>
            <p:cNvPr id="37" name="Groupe 36"/>
            <p:cNvGrpSpPr/>
            <p:nvPr/>
          </p:nvGrpSpPr>
          <p:grpSpPr>
            <a:xfrm>
              <a:off x="1018857" y="3780042"/>
              <a:ext cx="4434206" cy="2678057"/>
              <a:chOff x="486812" y="385249"/>
              <a:chExt cx="4434206" cy="2678057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486812" y="1830867"/>
                <a:ext cx="240775" cy="307082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090266" y="2348879"/>
                <a:ext cx="540239" cy="230400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090265" y="1882600"/>
                <a:ext cx="830753" cy="231534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106544" y="1224439"/>
                <a:ext cx="581483" cy="244800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245646" y="2843660"/>
                <a:ext cx="1142888" cy="219646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992206" y="385249"/>
                <a:ext cx="250646" cy="1479156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6239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 bwMode="auto">
          <a:xfrm rot="16200000">
            <a:off x="215106" y="177007"/>
            <a:ext cx="503237" cy="9334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9" name="Rectangle 48"/>
          <p:cNvSpPr/>
          <p:nvPr/>
        </p:nvSpPr>
        <p:spPr bwMode="auto">
          <a:xfrm>
            <a:off x="430213" y="0"/>
            <a:ext cx="503237" cy="67413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" name="Groupe 1"/>
          <p:cNvGrpSpPr/>
          <p:nvPr/>
        </p:nvGrpSpPr>
        <p:grpSpPr>
          <a:xfrm>
            <a:off x="152641" y="2511946"/>
            <a:ext cx="5845138" cy="4248472"/>
            <a:chOff x="152641" y="2511946"/>
            <a:chExt cx="5845138" cy="4248472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41" y="2511946"/>
              <a:ext cx="5845138" cy="4248472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1018857" y="3780042"/>
              <a:ext cx="4519926" cy="2855501"/>
              <a:chOff x="486812" y="385249"/>
              <a:chExt cx="4519926" cy="2855501"/>
            </a:xfrm>
          </p:grpSpPr>
          <p:grpSp>
            <p:nvGrpSpPr>
              <p:cNvPr id="35" name="Groupe 34"/>
              <p:cNvGrpSpPr/>
              <p:nvPr/>
            </p:nvGrpSpPr>
            <p:grpSpPr>
              <a:xfrm>
                <a:off x="1015619" y="394247"/>
                <a:ext cx="728588" cy="1728192"/>
                <a:chOff x="5686614" y="502321"/>
                <a:chExt cx="728588" cy="1728192"/>
              </a:xfrm>
            </p:grpSpPr>
            <p:pic>
              <p:nvPicPr>
                <p:cNvPr id="44" name="Image 4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" t="8969" r="27823" b="1043"/>
                <a:stretch/>
              </p:blipFill>
              <p:spPr>
                <a:xfrm rot="5400000">
                  <a:off x="6074205" y="545524"/>
                  <a:ext cx="384200" cy="297794"/>
                </a:xfrm>
                <a:prstGeom prst="rect">
                  <a:avLst/>
                </a:prstGeom>
              </p:spPr>
            </p:pic>
            <p:cxnSp>
              <p:nvCxnSpPr>
                <p:cNvPr id="45" name="Connecteur droit 44"/>
                <p:cNvCxnSpPr/>
                <p:nvPr/>
              </p:nvCxnSpPr>
              <p:spPr>
                <a:xfrm>
                  <a:off x="5692964" y="618779"/>
                  <a:ext cx="0" cy="1611734"/>
                </a:xfrm>
                <a:prstGeom prst="line">
                  <a:avLst/>
                </a:prstGeom>
                <a:ln w="5080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Forme libre 45"/>
                <p:cNvSpPr/>
                <p:nvPr/>
              </p:nvSpPr>
              <p:spPr>
                <a:xfrm>
                  <a:off x="5686614" y="630020"/>
                  <a:ext cx="457200" cy="269201"/>
                </a:xfrm>
                <a:custGeom>
                  <a:avLst/>
                  <a:gdLst>
                    <a:gd name="connsiteX0" fmla="*/ 0 w 457200"/>
                    <a:gd name="connsiteY0" fmla="*/ 179316 h 269201"/>
                    <a:gd name="connsiteX1" fmla="*/ 127000 w 457200"/>
                    <a:gd name="connsiteY1" fmla="*/ 1516 h 269201"/>
                    <a:gd name="connsiteX2" fmla="*/ 203200 w 457200"/>
                    <a:gd name="connsiteY2" fmla="*/ 268216 h 269201"/>
                    <a:gd name="connsiteX3" fmla="*/ 330200 w 457200"/>
                    <a:gd name="connsiteY3" fmla="*/ 90416 h 269201"/>
                    <a:gd name="connsiteX4" fmla="*/ 457200 w 457200"/>
                    <a:gd name="connsiteY4" fmla="*/ 52316 h 269201"/>
                    <a:gd name="connsiteX5" fmla="*/ 457200 w 457200"/>
                    <a:gd name="connsiteY5" fmla="*/ 52316 h 269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200" h="269201">
                      <a:moveTo>
                        <a:pt x="0" y="179316"/>
                      </a:moveTo>
                      <a:cubicBezTo>
                        <a:pt x="46566" y="83007"/>
                        <a:pt x="93133" y="-13301"/>
                        <a:pt x="127000" y="1516"/>
                      </a:cubicBezTo>
                      <a:cubicBezTo>
                        <a:pt x="160867" y="16333"/>
                        <a:pt x="169333" y="253399"/>
                        <a:pt x="203200" y="268216"/>
                      </a:cubicBezTo>
                      <a:cubicBezTo>
                        <a:pt x="237067" y="283033"/>
                        <a:pt x="287867" y="126399"/>
                        <a:pt x="330200" y="90416"/>
                      </a:cubicBezTo>
                      <a:cubicBezTo>
                        <a:pt x="372533" y="54433"/>
                        <a:pt x="457200" y="52316"/>
                        <a:pt x="457200" y="52316"/>
                      </a:cubicBezTo>
                      <a:lnTo>
                        <a:pt x="457200" y="52316"/>
                      </a:lnTo>
                    </a:path>
                  </a:pathLst>
                </a:custGeom>
                <a:noFill/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2311763" y="1864404"/>
                <a:ext cx="792088" cy="133963"/>
              </a:xfrm>
              <a:prstGeom prst="rect">
                <a:avLst/>
              </a:prstGeom>
              <a:solidFill>
                <a:schemeClr val="bg2">
                  <a:lumMod val="5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86812" y="1830867"/>
                <a:ext cx="240775" cy="307082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090266" y="3010350"/>
                <a:ext cx="916472" cy="230400"/>
              </a:xfrm>
              <a:prstGeom prst="rect">
                <a:avLst/>
              </a:prstGeom>
              <a:solidFill>
                <a:schemeClr val="bg2">
                  <a:lumMod val="50000"/>
                  <a:alpha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090266" y="2348879"/>
                <a:ext cx="540239" cy="230400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090265" y="1882600"/>
                <a:ext cx="830753" cy="231534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106544" y="1224439"/>
                <a:ext cx="581483" cy="244800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245646" y="2843660"/>
                <a:ext cx="1142888" cy="219646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992206" y="385249"/>
                <a:ext cx="250646" cy="1479156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pic>
        <p:nvPicPr>
          <p:cNvPr id="21" name="Picture 2" descr="tombant posidonia ocean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0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8185676" y="-27384"/>
            <a:ext cx="99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A. Abadie</a:t>
            </a:r>
          </a:p>
        </p:txBody>
      </p:sp>
      <p:pic>
        <p:nvPicPr>
          <p:cNvPr id="12295" name="Picture 11" descr="D:\Thèse\Images\photos thèse\novembre 2010\IMG_28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r="2221"/>
          <a:stretch/>
        </p:blipFill>
        <p:spPr bwMode="auto">
          <a:xfrm>
            <a:off x="5572124" y="3428603"/>
            <a:ext cx="356927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971599" y="95424"/>
            <a:ext cx="415384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GB" sz="2000" u="sng" dirty="0">
                <a:latin typeface="Arial" pitchFamily="34" charset="0"/>
                <a:cs typeface="Arial" pitchFamily="34" charset="0"/>
              </a:rPr>
              <a:t>STARESO</a:t>
            </a:r>
          </a:p>
          <a:p>
            <a:pPr algn="just">
              <a:spcAft>
                <a:spcPts val="600"/>
              </a:spcAft>
            </a:pPr>
            <a:r>
              <a:rPr lang="en-GB" dirty="0">
                <a:latin typeface="Arial" pitchFamily="34" charset="0"/>
                <a:cs typeface="Arial" pitchFamily="34" charset="0"/>
              </a:rPr>
              <a:t>Site of reference for the biomonitoring of the pollution with </a:t>
            </a:r>
            <a:r>
              <a:rPr lang="en-US" dirty="0">
                <a:latin typeface="Arial" pitchFamily="34" charset="0"/>
                <a:cs typeface="Arial" pitchFamily="34" charset="0"/>
              </a:rPr>
              <a:t>trace elements </a:t>
            </a:r>
            <a:r>
              <a:rPr lang="en-GB" dirty="0">
                <a:latin typeface="Arial" pitchFamily="34" charset="0"/>
                <a:cs typeface="Arial" pitchFamily="34" charset="0"/>
              </a:rPr>
              <a:t>in the Northwestern Mediterranean?</a:t>
            </a:r>
          </a:p>
          <a:p>
            <a:pPr marL="742950" lvl="2" indent="-285750" algn="just">
              <a:buClr>
                <a:srgbClr val="008000"/>
              </a:buClr>
              <a:buSzPct val="150000"/>
              <a:buFont typeface="Arial" pitchFamily="34" charset="0"/>
              <a:buChar char="•"/>
            </a:pPr>
            <a:r>
              <a:rPr lang="en-GB" i="1" dirty="0">
                <a:latin typeface="Arial" pitchFamily="34" charset="0"/>
                <a:cs typeface="Arial" pitchFamily="34" charset="0"/>
              </a:rPr>
              <a:t>P. oceanica </a:t>
            </a:r>
            <a:r>
              <a:rPr lang="en-GB" dirty="0">
                <a:latin typeface="Arial" pitchFamily="34" charset="0"/>
                <a:cs typeface="Arial" pitchFamily="34" charset="0"/>
              </a:rPr>
              <a:t>shoots, rhizomes and roots;</a:t>
            </a:r>
          </a:p>
          <a:p>
            <a:pPr marL="742950" lvl="1" indent="-285750" algn="just">
              <a:buClr>
                <a:srgbClr val="006600"/>
              </a:buClr>
              <a:buSzPct val="150000"/>
              <a:buFont typeface="Arial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superficial sediments;</a:t>
            </a:r>
          </a:p>
          <a:p>
            <a:pPr marL="742950" lvl="1" indent="-285750" algn="just">
              <a:spcAft>
                <a:spcPts val="600"/>
              </a:spcAft>
              <a:buClr>
                <a:srgbClr val="006600"/>
              </a:buClr>
              <a:buSzPct val="150000"/>
              <a:buFont typeface="Arial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water.</a:t>
            </a:r>
          </a:p>
        </p:txBody>
      </p:sp>
      <p:pic>
        <p:nvPicPr>
          <p:cNvPr id="55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240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 bwMode="auto">
          <a:xfrm rot="16200000">
            <a:off x="215106" y="177007"/>
            <a:ext cx="503237" cy="9334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9" name="Rectangle 48"/>
          <p:cNvSpPr/>
          <p:nvPr/>
        </p:nvSpPr>
        <p:spPr bwMode="auto">
          <a:xfrm>
            <a:off x="430213" y="0"/>
            <a:ext cx="503237" cy="67413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" name="Groupe 1"/>
          <p:cNvGrpSpPr/>
          <p:nvPr/>
        </p:nvGrpSpPr>
        <p:grpSpPr>
          <a:xfrm>
            <a:off x="152641" y="2511946"/>
            <a:ext cx="5845138" cy="4248472"/>
            <a:chOff x="152641" y="2511946"/>
            <a:chExt cx="5845138" cy="4248472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41" y="2511946"/>
              <a:ext cx="5845138" cy="4248472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1018857" y="3780042"/>
              <a:ext cx="4519926" cy="2855501"/>
              <a:chOff x="486812" y="385249"/>
              <a:chExt cx="4519926" cy="2855501"/>
            </a:xfrm>
          </p:grpSpPr>
          <p:grpSp>
            <p:nvGrpSpPr>
              <p:cNvPr id="35" name="Groupe 34"/>
              <p:cNvGrpSpPr/>
              <p:nvPr/>
            </p:nvGrpSpPr>
            <p:grpSpPr>
              <a:xfrm>
                <a:off x="1015619" y="394247"/>
                <a:ext cx="728588" cy="1728192"/>
                <a:chOff x="5686614" y="502321"/>
                <a:chExt cx="728588" cy="1728192"/>
              </a:xfrm>
            </p:grpSpPr>
            <p:pic>
              <p:nvPicPr>
                <p:cNvPr id="44" name="Image 4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" t="8969" r="27823" b="1043"/>
                <a:stretch/>
              </p:blipFill>
              <p:spPr>
                <a:xfrm rot="5400000">
                  <a:off x="6074205" y="545524"/>
                  <a:ext cx="384200" cy="297794"/>
                </a:xfrm>
                <a:prstGeom prst="rect">
                  <a:avLst/>
                </a:prstGeom>
              </p:spPr>
            </p:pic>
            <p:cxnSp>
              <p:nvCxnSpPr>
                <p:cNvPr id="45" name="Connecteur droit 44"/>
                <p:cNvCxnSpPr/>
                <p:nvPr/>
              </p:nvCxnSpPr>
              <p:spPr>
                <a:xfrm>
                  <a:off x="5692964" y="618779"/>
                  <a:ext cx="0" cy="1611734"/>
                </a:xfrm>
                <a:prstGeom prst="line">
                  <a:avLst/>
                </a:prstGeom>
                <a:ln w="5080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Forme libre 45"/>
                <p:cNvSpPr/>
                <p:nvPr/>
              </p:nvSpPr>
              <p:spPr>
                <a:xfrm>
                  <a:off x="5686614" y="630020"/>
                  <a:ext cx="457200" cy="269201"/>
                </a:xfrm>
                <a:custGeom>
                  <a:avLst/>
                  <a:gdLst>
                    <a:gd name="connsiteX0" fmla="*/ 0 w 457200"/>
                    <a:gd name="connsiteY0" fmla="*/ 179316 h 269201"/>
                    <a:gd name="connsiteX1" fmla="*/ 127000 w 457200"/>
                    <a:gd name="connsiteY1" fmla="*/ 1516 h 269201"/>
                    <a:gd name="connsiteX2" fmla="*/ 203200 w 457200"/>
                    <a:gd name="connsiteY2" fmla="*/ 268216 h 269201"/>
                    <a:gd name="connsiteX3" fmla="*/ 330200 w 457200"/>
                    <a:gd name="connsiteY3" fmla="*/ 90416 h 269201"/>
                    <a:gd name="connsiteX4" fmla="*/ 457200 w 457200"/>
                    <a:gd name="connsiteY4" fmla="*/ 52316 h 269201"/>
                    <a:gd name="connsiteX5" fmla="*/ 457200 w 457200"/>
                    <a:gd name="connsiteY5" fmla="*/ 52316 h 269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200" h="269201">
                      <a:moveTo>
                        <a:pt x="0" y="179316"/>
                      </a:moveTo>
                      <a:cubicBezTo>
                        <a:pt x="46566" y="83007"/>
                        <a:pt x="93133" y="-13301"/>
                        <a:pt x="127000" y="1516"/>
                      </a:cubicBezTo>
                      <a:cubicBezTo>
                        <a:pt x="160867" y="16333"/>
                        <a:pt x="169333" y="253399"/>
                        <a:pt x="203200" y="268216"/>
                      </a:cubicBezTo>
                      <a:cubicBezTo>
                        <a:pt x="237067" y="283033"/>
                        <a:pt x="287867" y="126399"/>
                        <a:pt x="330200" y="90416"/>
                      </a:cubicBezTo>
                      <a:cubicBezTo>
                        <a:pt x="372533" y="54433"/>
                        <a:pt x="457200" y="52316"/>
                        <a:pt x="457200" y="52316"/>
                      </a:cubicBezTo>
                      <a:lnTo>
                        <a:pt x="457200" y="52316"/>
                      </a:lnTo>
                    </a:path>
                  </a:pathLst>
                </a:custGeom>
                <a:noFill/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2311763" y="1864404"/>
                <a:ext cx="792088" cy="133963"/>
              </a:xfrm>
              <a:prstGeom prst="rect">
                <a:avLst/>
              </a:prstGeom>
              <a:solidFill>
                <a:schemeClr val="bg2">
                  <a:lumMod val="5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86812" y="1830867"/>
                <a:ext cx="240775" cy="307082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090266" y="3010350"/>
                <a:ext cx="916472" cy="230400"/>
              </a:xfrm>
              <a:prstGeom prst="rect">
                <a:avLst/>
              </a:prstGeom>
              <a:solidFill>
                <a:schemeClr val="bg2">
                  <a:lumMod val="50000"/>
                  <a:alpha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090266" y="2348879"/>
                <a:ext cx="540239" cy="230400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090265" y="1882600"/>
                <a:ext cx="830753" cy="231534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106544" y="1224439"/>
                <a:ext cx="581483" cy="244800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245646" y="2843660"/>
                <a:ext cx="1142888" cy="219646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992206" y="385249"/>
                <a:ext cx="250646" cy="1479156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pic>
        <p:nvPicPr>
          <p:cNvPr id="21" name="Picture 2" descr="tombant posidonia ocean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0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8185676" y="-27384"/>
            <a:ext cx="99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A. Abadie</a:t>
            </a:r>
          </a:p>
        </p:txBody>
      </p:sp>
      <p:pic>
        <p:nvPicPr>
          <p:cNvPr id="12295" name="Picture 11" descr="D:\Thèse\Images\photos thèse\novembre 2010\IMG_28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r="2221"/>
          <a:stretch/>
        </p:blipFill>
        <p:spPr bwMode="auto">
          <a:xfrm>
            <a:off x="5572124" y="3428603"/>
            <a:ext cx="356927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971599" y="95424"/>
            <a:ext cx="415384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GB" sz="2000" u="sng" dirty="0">
                <a:latin typeface="Arial" pitchFamily="34" charset="0"/>
                <a:cs typeface="Arial" pitchFamily="34" charset="0"/>
              </a:rPr>
              <a:t>STARESO</a:t>
            </a:r>
          </a:p>
          <a:p>
            <a:pPr algn="just">
              <a:spcAft>
                <a:spcPts val="1200"/>
              </a:spcAft>
            </a:pPr>
            <a:r>
              <a:rPr lang="en-GB" dirty="0">
                <a:latin typeface="Arial" pitchFamily="34" charset="0"/>
                <a:cs typeface="Arial" pitchFamily="34" charset="0"/>
              </a:rPr>
              <a:t>Site of reference for the biomonitoring of the pollution with trace elements in the Northwestern Mediterranean?</a:t>
            </a:r>
          </a:p>
          <a:p>
            <a:pPr algn="just">
              <a:spcAft>
                <a:spcPts val="1800"/>
              </a:spcAft>
            </a:pPr>
            <a:r>
              <a:rPr lang="en-GB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en-GB" dirty="0">
                <a:latin typeface="Arial" pitchFamily="34" charset="0"/>
                <a:cs typeface="Arial" pitchFamily="34" charset="0"/>
              </a:rPr>
              <a:t> [</a:t>
            </a:r>
            <a:r>
              <a:rPr lang="en-US" dirty="0">
                <a:latin typeface="Arial" pitchFamily="34" charset="0"/>
                <a:cs typeface="Arial" pitchFamily="34" charset="0"/>
              </a:rPr>
              <a:t>trace elements</a:t>
            </a:r>
            <a:r>
              <a:rPr lang="en-GB" dirty="0">
                <a:latin typeface="Arial" pitchFamily="34" charset="0"/>
                <a:cs typeface="Arial" pitchFamily="34" charset="0"/>
              </a:rPr>
              <a:t>] low to very low → YES: site of reference.</a:t>
            </a:r>
          </a:p>
        </p:txBody>
      </p:sp>
      <p:pic>
        <p:nvPicPr>
          <p:cNvPr id="55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228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488751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charset="0"/>
                <a:cs typeface="Arial" charset="0"/>
              </a:rPr>
              <a:t>Trace </a:t>
            </a:r>
            <a:r>
              <a:rPr lang="fr-BE" sz="2400" dirty="0" err="1">
                <a:latin typeface="Arial" charset="0"/>
                <a:cs typeface="Arial" charset="0"/>
              </a:rPr>
              <a:t>elements</a:t>
            </a:r>
            <a:r>
              <a:rPr lang="fr-BE" sz="2400" dirty="0">
                <a:latin typeface="Arial" charset="0"/>
                <a:cs typeface="Arial" charset="0"/>
              </a:rPr>
              <a:t> </a:t>
            </a:r>
            <a:r>
              <a:rPr lang="fr-BE" dirty="0">
                <a:latin typeface="Arial" charset="0"/>
                <a:cs typeface="Arial" charset="0"/>
              </a:rPr>
              <a:t>(</a:t>
            </a:r>
            <a:r>
              <a:rPr lang="fr-BE" dirty="0" err="1">
                <a:latin typeface="Arial" charset="0"/>
                <a:cs typeface="Arial" charset="0"/>
              </a:rPr>
              <a:t>including</a:t>
            </a: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metals</a:t>
            </a:r>
            <a:r>
              <a:rPr lang="fr-BE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567308" y="6464369"/>
            <a:ext cx="1475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Arial" pitchFamily="34" charset="0"/>
                <a:cs typeface="Arial" pitchFamily="34" charset="0"/>
              </a:rPr>
              <a:t>(after </a:t>
            </a:r>
            <a:r>
              <a:rPr lang="en-GB" sz="1200" dirty="0" err="1">
                <a:latin typeface="Arial" pitchFamily="34" charset="0"/>
                <a:cs typeface="Arial" pitchFamily="34" charset="0"/>
              </a:rPr>
              <a:t>Amiard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 2011)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3" y="1050526"/>
            <a:ext cx="7932725" cy="5474818"/>
          </a:xfrm>
          <a:prstGeom prst="rect">
            <a:avLst/>
          </a:prstGeom>
        </p:spPr>
      </p:pic>
      <p:pic>
        <p:nvPicPr>
          <p:cNvPr id="12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2">
            <a:extLst>
              <a:ext uri="{FF2B5EF4-FFF2-40B4-BE49-F238E27FC236}">
                <a16:creationId xmlns:a16="http://schemas.microsoft.com/office/drawing/2014/main" id="{A3166B8E-C540-4CC2-AA44-31E4B40A7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55486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5157788" cy="6858000"/>
            <a:chOff x="0" y="0"/>
            <a:chExt cx="5158220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2327491" y="-1935378"/>
              <a:ext cx="503237" cy="51582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3951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 dirty="0"/>
              <a:t>P. </a:t>
            </a:r>
            <a:r>
              <a:rPr lang="fr-BE" sz="2400" i="1" dirty="0" err="1"/>
              <a:t>oceanica</a:t>
            </a:r>
            <a:r>
              <a:rPr lang="fr-BE" sz="2400" i="1" dirty="0"/>
              <a:t> </a:t>
            </a:r>
            <a:r>
              <a:rPr lang="fr-BE" sz="2400" dirty="0" err="1"/>
              <a:t>physiognomy</a:t>
            </a:r>
            <a:endParaRPr lang="fr-BE" sz="2400" dirty="0"/>
          </a:p>
        </p:txBody>
      </p:sp>
      <p:sp>
        <p:nvSpPr>
          <p:cNvPr id="10244" name="Rectangle 72"/>
          <p:cNvSpPr>
            <a:spLocks noChangeArrowheads="1"/>
          </p:cNvSpPr>
          <p:nvPr/>
        </p:nvSpPr>
        <p:spPr bwMode="auto">
          <a:xfrm>
            <a:off x="933450" y="5805264"/>
            <a:ext cx="810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Arial" pitchFamily="34" charset="0"/>
                <a:cs typeface="Arial" pitchFamily="34" charset="0"/>
              </a:rPr>
              <a:t>Left: </a:t>
            </a:r>
            <a:r>
              <a:rPr lang="en-GB" sz="1600" i="1" dirty="0">
                <a:latin typeface="Arial" pitchFamily="34" charset="0"/>
                <a:cs typeface="Arial" pitchFamily="34" charset="0"/>
              </a:rPr>
              <a:t>P. oceanica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shoots fixed on a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plagiotropic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rhizome. Right: (A) shoot of leaves on a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plagiotropic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rhizome; (B, C) adult leaves; (D) intermediate leaf; (E) juvenile leaf (modified after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Libes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and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Boudouresque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1987).</a:t>
            </a:r>
            <a:endParaRPr lang="fr-BE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245" name="Groupe 53"/>
          <p:cNvGrpSpPr>
            <a:grpSpLocks/>
          </p:cNvGrpSpPr>
          <p:nvPr/>
        </p:nvGrpSpPr>
        <p:grpSpPr bwMode="auto">
          <a:xfrm>
            <a:off x="508000" y="981075"/>
            <a:ext cx="4643438" cy="4584700"/>
            <a:chOff x="454292" y="1556792"/>
            <a:chExt cx="4644115" cy="4585202"/>
          </a:xfrm>
        </p:grpSpPr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556792"/>
              <a:ext cx="3528392" cy="458520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65" name="Groupe 52"/>
            <p:cNvGrpSpPr>
              <a:grpSpLocks/>
            </p:cNvGrpSpPr>
            <p:nvPr/>
          </p:nvGrpSpPr>
          <p:grpSpPr bwMode="auto">
            <a:xfrm>
              <a:off x="454292" y="1931121"/>
              <a:ext cx="4644115" cy="4041515"/>
              <a:chOff x="454292" y="1931121"/>
              <a:chExt cx="4644115" cy="4041515"/>
            </a:xfrm>
          </p:grpSpPr>
          <p:sp>
            <p:nvSpPr>
              <p:cNvPr id="10266" name="Text Box 60"/>
              <p:cNvSpPr txBox="1">
                <a:spLocks noChangeArrowheads="1"/>
              </p:cNvSpPr>
              <p:nvPr/>
            </p:nvSpPr>
            <p:spPr bwMode="auto">
              <a:xfrm>
                <a:off x="3969166" y="4312148"/>
                <a:ext cx="1129241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plagiotropic shoot</a:t>
                </a:r>
              </a:p>
            </p:txBody>
          </p:sp>
          <p:sp>
            <p:nvSpPr>
              <p:cNvPr id="10267" name="Text Box 60"/>
              <p:cNvSpPr txBox="1">
                <a:spLocks noChangeArrowheads="1"/>
              </p:cNvSpPr>
              <p:nvPr/>
            </p:nvSpPr>
            <p:spPr bwMode="auto">
              <a:xfrm>
                <a:off x="2205371" y="4653136"/>
                <a:ext cx="1129241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BE" sz="1300">
                    <a:latin typeface="Calibri" pitchFamily="34" charset="0"/>
                  </a:rPr>
                  <a:t>orthotropic shoot</a:t>
                </a:r>
              </a:p>
            </p:txBody>
          </p:sp>
          <p:sp>
            <p:nvSpPr>
              <p:cNvPr id="10268" name="Text Box 60"/>
              <p:cNvSpPr txBox="1">
                <a:spLocks noChangeArrowheads="1"/>
              </p:cNvSpPr>
              <p:nvPr/>
            </p:nvSpPr>
            <p:spPr bwMode="auto">
              <a:xfrm>
                <a:off x="454292" y="5392216"/>
                <a:ext cx="1129241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rhizome</a:t>
                </a:r>
              </a:p>
            </p:txBody>
          </p:sp>
          <p:sp>
            <p:nvSpPr>
              <p:cNvPr id="10269" name="Text Box 60"/>
              <p:cNvSpPr txBox="1">
                <a:spLocks noChangeArrowheads="1"/>
              </p:cNvSpPr>
              <p:nvPr/>
            </p:nvSpPr>
            <p:spPr bwMode="auto">
              <a:xfrm>
                <a:off x="3707904" y="2132856"/>
                <a:ext cx="710445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blade</a:t>
                </a:r>
              </a:p>
            </p:txBody>
          </p:sp>
          <p:sp>
            <p:nvSpPr>
              <p:cNvPr id="10270" name="Text Box 60"/>
              <p:cNvSpPr txBox="1">
                <a:spLocks noChangeArrowheads="1"/>
              </p:cNvSpPr>
              <p:nvPr/>
            </p:nvSpPr>
            <p:spPr bwMode="auto">
              <a:xfrm>
                <a:off x="2699792" y="5680248"/>
                <a:ext cx="553177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roots</a:t>
                </a:r>
              </a:p>
            </p:txBody>
          </p:sp>
          <p:cxnSp>
            <p:nvCxnSpPr>
              <p:cNvPr id="46" name="Connecteur droit 45"/>
              <p:cNvCxnSpPr/>
              <p:nvPr/>
            </p:nvCxnSpPr>
            <p:spPr>
              <a:xfrm rot="16200000" flipH="1">
                <a:off x="3995731" y="2003721"/>
                <a:ext cx="215924" cy="71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>
                <a:off x="3866327" y="4586073"/>
                <a:ext cx="14448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>
                <a:off x="2127761" y="4921073"/>
                <a:ext cx="14448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48" name="Groupe 63"/>
          <p:cNvGrpSpPr>
            <a:grpSpLocks/>
          </p:cNvGrpSpPr>
          <p:nvPr/>
        </p:nvGrpSpPr>
        <p:grpSpPr bwMode="auto">
          <a:xfrm>
            <a:off x="4953000" y="260350"/>
            <a:ext cx="4083050" cy="5372100"/>
            <a:chOff x="5004048" y="908720"/>
            <a:chExt cx="4083272" cy="5373216"/>
          </a:xfrm>
        </p:grpSpPr>
        <p:pic>
          <p:nvPicPr>
            <p:cNvPr id="10249" name="Image 33" descr="Image3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59"/>
            <a:stretch>
              <a:fillRect/>
            </a:stretch>
          </p:blipFill>
          <p:spPr bwMode="auto">
            <a:xfrm>
              <a:off x="5077189" y="908720"/>
              <a:ext cx="4010131" cy="537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0" name="Groupe 62"/>
            <p:cNvGrpSpPr>
              <a:grpSpLocks/>
            </p:cNvGrpSpPr>
            <p:nvPr/>
          </p:nvGrpSpPr>
          <p:grpSpPr bwMode="auto">
            <a:xfrm>
              <a:off x="5004048" y="4145473"/>
              <a:ext cx="3743558" cy="2115195"/>
              <a:chOff x="5004048" y="4145473"/>
              <a:chExt cx="3743558" cy="2115195"/>
            </a:xfrm>
          </p:grpSpPr>
          <p:sp>
            <p:nvSpPr>
              <p:cNvPr id="10251" name="Text Box 59"/>
              <p:cNvSpPr txBox="1">
                <a:spLocks noChangeArrowheads="1"/>
              </p:cNvSpPr>
              <p:nvPr/>
            </p:nvSpPr>
            <p:spPr bwMode="auto">
              <a:xfrm>
                <a:off x="5681406" y="5075304"/>
                <a:ext cx="769201" cy="291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limb</a:t>
                </a:r>
              </a:p>
            </p:txBody>
          </p:sp>
          <p:sp>
            <p:nvSpPr>
              <p:cNvPr id="10252" name="Text Box 60"/>
              <p:cNvSpPr txBox="1">
                <a:spLocks noChangeArrowheads="1"/>
              </p:cNvSpPr>
              <p:nvPr/>
            </p:nvSpPr>
            <p:spPr bwMode="auto">
              <a:xfrm>
                <a:off x="5386342" y="5548296"/>
                <a:ext cx="769201" cy="289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ligula</a:t>
                </a:r>
              </a:p>
            </p:txBody>
          </p:sp>
          <p:sp>
            <p:nvSpPr>
              <p:cNvPr id="10253" name="Text Box 61"/>
              <p:cNvSpPr txBox="1">
                <a:spLocks noChangeArrowheads="1"/>
              </p:cNvSpPr>
              <p:nvPr/>
            </p:nvSpPr>
            <p:spPr bwMode="auto">
              <a:xfrm>
                <a:off x="6144872" y="4886576"/>
                <a:ext cx="1430280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leaf base (petiole)</a:t>
                </a:r>
              </a:p>
            </p:txBody>
          </p:sp>
          <p:sp>
            <p:nvSpPr>
              <p:cNvPr id="10254" name="Text Box 63"/>
              <p:cNvSpPr txBox="1">
                <a:spLocks noChangeArrowheads="1"/>
              </p:cNvSpPr>
              <p:nvPr/>
            </p:nvSpPr>
            <p:spPr bwMode="auto">
              <a:xfrm>
                <a:off x="6852162" y="4145473"/>
                <a:ext cx="308358" cy="27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>
                    <a:latin typeface="Calibri" pitchFamily="34" charset="0"/>
                  </a:rPr>
                  <a:t>E</a:t>
                </a:r>
              </a:p>
            </p:txBody>
          </p:sp>
          <p:sp>
            <p:nvSpPr>
              <p:cNvPr id="10255" name="Text Box 65"/>
              <p:cNvSpPr txBox="1">
                <a:spLocks noChangeArrowheads="1"/>
              </p:cNvSpPr>
              <p:nvPr/>
            </p:nvSpPr>
            <p:spPr bwMode="auto">
              <a:xfrm>
                <a:off x="6241832" y="4145473"/>
                <a:ext cx="308358" cy="27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>
                    <a:latin typeface="Calibri" pitchFamily="34" charset="0"/>
                  </a:rPr>
                  <a:t>D</a:t>
                </a:r>
              </a:p>
            </p:txBody>
          </p:sp>
          <p:sp>
            <p:nvSpPr>
              <p:cNvPr id="10256" name="Text Box 66"/>
              <p:cNvSpPr txBox="1">
                <a:spLocks noChangeArrowheads="1"/>
              </p:cNvSpPr>
              <p:nvPr/>
            </p:nvSpPr>
            <p:spPr bwMode="auto">
              <a:xfrm>
                <a:off x="5617288" y="4147187"/>
                <a:ext cx="308358" cy="27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0257" name="Text Box 67"/>
              <p:cNvSpPr txBox="1">
                <a:spLocks noChangeArrowheads="1"/>
              </p:cNvSpPr>
              <p:nvPr/>
            </p:nvSpPr>
            <p:spPr bwMode="auto">
              <a:xfrm>
                <a:off x="5004048" y="4147187"/>
                <a:ext cx="308358" cy="27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>
                    <a:latin typeface="Calibri" pitchFamily="34" charset="0"/>
                  </a:rPr>
                  <a:t>B</a:t>
                </a:r>
              </a:p>
            </p:txBody>
          </p:sp>
          <p:sp>
            <p:nvSpPr>
              <p:cNvPr id="10258" name="Text Box 69"/>
              <p:cNvSpPr txBox="1">
                <a:spLocks noChangeArrowheads="1"/>
              </p:cNvSpPr>
              <p:nvPr/>
            </p:nvSpPr>
            <p:spPr bwMode="auto">
              <a:xfrm>
                <a:off x="8439248" y="5242849"/>
                <a:ext cx="308358" cy="274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0259" name="Text Box 60"/>
              <p:cNvSpPr txBox="1">
                <a:spLocks noChangeArrowheads="1"/>
              </p:cNvSpPr>
              <p:nvPr/>
            </p:nvSpPr>
            <p:spPr bwMode="auto">
              <a:xfrm>
                <a:off x="7173923" y="5968280"/>
                <a:ext cx="553177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root</a:t>
                </a:r>
              </a:p>
            </p:txBody>
          </p:sp>
          <p:sp>
            <p:nvSpPr>
              <p:cNvPr id="10260" name="Text Box 61"/>
              <p:cNvSpPr txBox="1">
                <a:spLocks noChangeArrowheads="1"/>
              </p:cNvSpPr>
              <p:nvPr/>
            </p:nvSpPr>
            <p:spPr bwMode="auto">
              <a:xfrm>
                <a:off x="5667758" y="5733256"/>
                <a:ext cx="1430280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leaf base</a:t>
                </a:r>
              </a:p>
            </p:txBody>
          </p:sp>
          <p:sp>
            <p:nvSpPr>
              <p:cNvPr id="10261" name="Text Box 61"/>
              <p:cNvSpPr txBox="1">
                <a:spLocks noChangeArrowheads="1"/>
              </p:cNvSpPr>
              <p:nvPr/>
            </p:nvSpPr>
            <p:spPr bwMode="auto">
              <a:xfrm>
                <a:off x="5559282" y="5908690"/>
                <a:ext cx="1430280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stipule</a:t>
                </a:r>
              </a:p>
            </p:txBody>
          </p:sp>
          <p:sp>
            <p:nvSpPr>
              <p:cNvPr id="10262" name="Text Box 61"/>
              <p:cNvSpPr txBox="1">
                <a:spLocks noChangeArrowheads="1"/>
              </p:cNvSpPr>
              <p:nvPr/>
            </p:nvSpPr>
            <p:spPr bwMode="auto">
              <a:xfrm>
                <a:off x="7099816" y="4985880"/>
                <a:ext cx="926224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scale</a:t>
                </a:r>
              </a:p>
            </p:txBody>
          </p:sp>
          <p:sp>
            <p:nvSpPr>
              <p:cNvPr id="10263" name="Text Box 60"/>
              <p:cNvSpPr txBox="1">
                <a:spLocks noChangeArrowheads="1"/>
              </p:cNvSpPr>
              <p:nvPr/>
            </p:nvSpPr>
            <p:spPr bwMode="auto">
              <a:xfrm>
                <a:off x="6543512" y="5246616"/>
                <a:ext cx="1129241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BE" sz="1300">
                    <a:latin typeface="Calibri" pitchFamily="34" charset="0"/>
                  </a:rPr>
                  <a:t>rhizome</a:t>
                </a:r>
              </a:p>
            </p:txBody>
          </p:sp>
        </p:grp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467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58" y="874812"/>
            <a:ext cx="638175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54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355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6471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i="1" dirty="0"/>
              <a:t>P. oceanica</a:t>
            </a:r>
            <a:r>
              <a:rPr lang="en-GB" sz="2400" dirty="0"/>
              <a:t>: environment vs. biological cycle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7245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819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8" name="Image 17" descr="V speciation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7313" r="24960" b="10837"/>
          <a:stretch>
            <a:fillRect/>
          </a:stretch>
        </p:blipFill>
        <p:spPr bwMode="auto">
          <a:xfrm>
            <a:off x="1116013" y="2060749"/>
            <a:ext cx="2905125" cy="456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1"/>
          <p:cNvGrpSpPr>
            <a:grpSpLocks/>
          </p:cNvGrpSpPr>
          <p:nvPr/>
        </p:nvGrpSpPr>
        <p:grpSpPr bwMode="auto">
          <a:xfrm>
            <a:off x="2359025" y="3022600"/>
            <a:ext cx="1108075" cy="3214688"/>
            <a:chOff x="2767037" y="3022600"/>
            <a:chExt cx="1108050" cy="3214712"/>
          </a:xfrm>
        </p:grpSpPr>
        <p:sp>
          <p:nvSpPr>
            <p:cNvPr id="34" name="Rectangle 33"/>
            <p:cNvSpPr/>
            <p:nvPr/>
          </p:nvSpPr>
          <p:spPr>
            <a:xfrm>
              <a:off x="2767037" y="4076708"/>
              <a:ext cx="720709" cy="2160604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87746" y="3022600"/>
              <a:ext cx="387341" cy="3214712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3465513" y="5229225"/>
            <a:ext cx="387350" cy="1008063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53" name="ZoneTexte 52"/>
          <p:cNvSpPr txBox="1">
            <a:spLocks noChangeArrowheads="1"/>
          </p:cNvSpPr>
          <p:nvPr/>
        </p:nvSpPr>
        <p:spPr bwMode="auto">
          <a:xfrm>
            <a:off x="6804025" y="1098550"/>
            <a:ext cx="2268538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u="sng" dirty="0" err="1"/>
              <a:t>Hypotheses</a:t>
            </a:r>
            <a:r>
              <a:rPr lang="fr-BE" sz="2400" u="sng" dirty="0"/>
              <a:t>: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Font typeface="Wingdings" pitchFamily="2" charset="2"/>
              <a:buChar char="Ø"/>
            </a:pPr>
            <a:r>
              <a:rPr lang="fr-BE" sz="2000" dirty="0"/>
              <a:t> water </a:t>
            </a:r>
            <a:r>
              <a:rPr lang="fr-BE" sz="2000" dirty="0" err="1"/>
              <a:t>column</a:t>
            </a:r>
            <a:r>
              <a:rPr lang="fr-BE" sz="2000" dirty="0"/>
              <a:t> accumulation</a:t>
            </a:r>
          </a:p>
          <a:p>
            <a:pPr eaLnBrk="1" hangingPunct="1">
              <a:buClr>
                <a:srgbClr val="336600"/>
              </a:buClr>
              <a:buFont typeface="Wingdings" pitchFamily="2" charset="2"/>
              <a:buChar char="Ø"/>
            </a:pPr>
            <a:r>
              <a:rPr lang="fr-BE" sz="2000" dirty="0"/>
              <a:t> </a:t>
            </a:r>
            <a:r>
              <a:rPr lang="fr-BE" sz="2000" dirty="0" err="1"/>
              <a:t>residence</a:t>
            </a:r>
            <a:r>
              <a:rPr lang="fr-BE" sz="2000" dirty="0"/>
              <a:t> time</a:t>
            </a:r>
          </a:p>
          <a:p>
            <a:pPr eaLnBrk="1" hangingPunct="1">
              <a:buClr>
                <a:srgbClr val="336600"/>
              </a:buClr>
              <a:buFont typeface="Wingdings" pitchFamily="2" charset="2"/>
              <a:buChar char="Ø"/>
            </a:pPr>
            <a:r>
              <a:rPr lang="fr-BE" sz="2000" dirty="0"/>
              <a:t> dilution </a:t>
            </a:r>
            <a:r>
              <a:rPr lang="fr-BE" sz="2000" dirty="0" err="1"/>
              <a:t>effect</a:t>
            </a:r>
            <a:endParaRPr lang="fr-BE" sz="2000" dirty="0"/>
          </a:p>
        </p:txBody>
      </p:sp>
      <p:grpSp>
        <p:nvGrpSpPr>
          <p:cNvPr id="8" name="Groupe 78"/>
          <p:cNvGrpSpPr>
            <a:grpSpLocks/>
          </p:cNvGrpSpPr>
          <p:nvPr/>
        </p:nvGrpSpPr>
        <p:grpSpPr bwMode="auto">
          <a:xfrm>
            <a:off x="7596188" y="2928938"/>
            <a:ext cx="1452562" cy="3852862"/>
            <a:chOff x="7596336" y="2961189"/>
            <a:chExt cx="1452860" cy="3852187"/>
          </a:xfrm>
        </p:grpSpPr>
        <p:pic>
          <p:nvPicPr>
            <p:cNvPr id="8216" name="Image 69" descr="leaves.bm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 r="69113" b="2751"/>
            <a:stretch>
              <a:fillRect/>
            </a:stretch>
          </p:blipFill>
          <p:spPr bwMode="auto">
            <a:xfrm>
              <a:off x="7596336" y="2961189"/>
              <a:ext cx="790237" cy="385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ZoneTexte 73"/>
            <p:cNvSpPr txBox="1">
              <a:spLocks noChangeArrowheads="1"/>
            </p:cNvSpPr>
            <p:nvPr/>
          </p:nvSpPr>
          <p:spPr bwMode="auto">
            <a:xfrm>
              <a:off x="7962726" y="6451178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SAL</a:t>
              </a:r>
            </a:p>
          </p:txBody>
        </p:sp>
        <p:sp>
          <p:nvSpPr>
            <p:cNvPr id="8218" name="ZoneTexte 74"/>
            <p:cNvSpPr txBox="1">
              <a:spLocks noChangeArrowheads="1"/>
            </p:cNvSpPr>
            <p:nvPr/>
          </p:nvSpPr>
          <p:spPr bwMode="auto">
            <a:xfrm>
              <a:off x="7962726" y="5982493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BAL</a:t>
              </a:r>
            </a:p>
          </p:txBody>
        </p:sp>
        <p:cxnSp>
          <p:nvCxnSpPr>
            <p:cNvPr id="77" name="Connecteur droit 76"/>
            <p:cNvCxnSpPr/>
            <p:nvPr/>
          </p:nvCxnSpPr>
          <p:spPr>
            <a:xfrm>
              <a:off x="8244169" y="5157904"/>
              <a:ext cx="21594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20" name="ZoneTexte 77"/>
            <p:cNvSpPr txBox="1">
              <a:spLocks noChangeArrowheads="1"/>
            </p:cNvSpPr>
            <p:nvPr/>
          </p:nvSpPr>
          <p:spPr bwMode="auto">
            <a:xfrm>
              <a:off x="8407474" y="5006826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IL</a:t>
              </a:r>
            </a:p>
          </p:txBody>
        </p:sp>
      </p:grp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849313" y="404813"/>
            <a:ext cx="4768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P.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oceanica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compartmentalization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4336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819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8" name="Image 17" descr="V speciation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7313" r="24960" b="10837"/>
          <a:stretch>
            <a:fillRect/>
          </a:stretch>
        </p:blipFill>
        <p:spPr bwMode="auto">
          <a:xfrm>
            <a:off x="1116013" y="2060749"/>
            <a:ext cx="2905125" cy="456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6" name="Image 19" descr="Zn speciation.e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18536" r="22946" b="10741"/>
          <a:stretch>
            <a:fillRect/>
          </a:stretch>
        </p:blipFill>
        <p:spPr bwMode="auto">
          <a:xfrm>
            <a:off x="3995738" y="2136060"/>
            <a:ext cx="3084284" cy="448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1"/>
          <p:cNvGrpSpPr>
            <a:grpSpLocks/>
          </p:cNvGrpSpPr>
          <p:nvPr/>
        </p:nvGrpSpPr>
        <p:grpSpPr bwMode="auto">
          <a:xfrm>
            <a:off x="2359025" y="3033233"/>
            <a:ext cx="1108075" cy="3214688"/>
            <a:chOff x="2767037" y="3022600"/>
            <a:chExt cx="1108050" cy="3214712"/>
          </a:xfrm>
        </p:grpSpPr>
        <p:sp>
          <p:nvSpPr>
            <p:cNvPr id="34" name="Rectangle 33"/>
            <p:cNvSpPr/>
            <p:nvPr/>
          </p:nvSpPr>
          <p:spPr>
            <a:xfrm>
              <a:off x="2767037" y="4076708"/>
              <a:ext cx="720709" cy="2160604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87746" y="3022600"/>
              <a:ext cx="387341" cy="3214712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3465513" y="5239858"/>
            <a:ext cx="387350" cy="1008063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grpSp>
        <p:nvGrpSpPr>
          <p:cNvPr id="7" name="Groupe 50"/>
          <p:cNvGrpSpPr>
            <a:grpSpLocks/>
          </p:cNvGrpSpPr>
          <p:nvPr/>
        </p:nvGrpSpPr>
        <p:grpSpPr bwMode="auto">
          <a:xfrm>
            <a:off x="5403850" y="2565400"/>
            <a:ext cx="1506538" cy="3671888"/>
            <a:chOff x="6477000" y="2564904"/>
            <a:chExt cx="1507306" cy="3672408"/>
          </a:xfrm>
        </p:grpSpPr>
        <p:sp>
          <p:nvSpPr>
            <p:cNvPr id="42" name="Rectangle 41"/>
            <p:cNvSpPr/>
            <p:nvPr/>
          </p:nvSpPr>
          <p:spPr>
            <a:xfrm>
              <a:off x="6477000" y="2564904"/>
              <a:ext cx="1119759" cy="3672408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596759" y="4509867"/>
              <a:ext cx="387547" cy="1727445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53" name="ZoneTexte 52"/>
          <p:cNvSpPr txBox="1">
            <a:spLocks noChangeArrowheads="1"/>
          </p:cNvSpPr>
          <p:nvPr/>
        </p:nvSpPr>
        <p:spPr bwMode="auto">
          <a:xfrm>
            <a:off x="6804025" y="1098550"/>
            <a:ext cx="2268538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u="sng"/>
              <a:t>Hypotheses: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Font typeface="Wingdings" pitchFamily="2" charset="2"/>
              <a:buChar char="Ø"/>
            </a:pPr>
            <a:r>
              <a:rPr lang="fr-BE" sz="2000"/>
              <a:t> water column accumulation</a:t>
            </a:r>
          </a:p>
          <a:p>
            <a:pPr eaLnBrk="1" hangingPunct="1">
              <a:buClr>
                <a:srgbClr val="336600"/>
              </a:buClr>
              <a:buFont typeface="Wingdings" pitchFamily="2" charset="2"/>
              <a:buChar char="Ø"/>
            </a:pPr>
            <a:r>
              <a:rPr lang="fr-BE" sz="2000"/>
              <a:t> residence time</a:t>
            </a:r>
          </a:p>
          <a:p>
            <a:pPr eaLnBrk="1" hangingPunct="1">
              <a:buClr>
                <a:srgbClr val="336600"/>
              </a:buClr>
              <a:buFont typeface="Wingdings" pitchFamily="2" charset="2"/>
              <a:buChar char="Ø"/>
            </a:pPr>
            <a:r>
              <a:rPr lang="fr-BE" sz="2000"/>
              <a:t> dilution effect</a:t>
            </a:r>
          </a:p>
        </p:txBody>
      </p:sp>
      <p:grpSp>
        <p:nvGrpSpPr>
          <p:cNvPr id="8" name="Groupe 78"/>
          <p:cNvGrpSpPr>
            <a:grpSpLocks/>
          </p:cNvGrpSpPr>
          <p:nvPr/>
        </p:nvGrpSpPr>
        <p:grpSpPr bwMode="auto">
          <a:xfrm>
            <a:off x="7596188" y="2928938"/>
            <a:ext cx="1452562" cy="3852862"/>
            <a:chOff x="7596336" y="2961189"/>
            <a:chExt cx="1452860" cy="3852187"/>
          </a:xfrm>
        </p:grpSpPr>
        <p:pic>
          <p:nvPicPr>
            <p:cNvPr id="8216" name="Image 69" descr="leaves.bmp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 r="69113" b="2751"/>
            <a:stretch>
              <a:fillRect/>
            </a:stretch>
          </p:blipFill>
          <p:spPr bwMode="auto">
            <a:xfrm>
              <a:off x="7596336" y="2961189"/>
              <a:ext cx="790237" cy="385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ZoneTexte 73"/>
            <p:cNvSpPr txBox="1">
              <a:spLocks noChangeArrowheads="1"/>
            </p:cNvSpPr>
            <p:nvPr/>
          </p:nvSpPr>
          <p:spPr bwMode="auto">
            <a:xfrm>
              <a:off x="7962726" y="6451178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SAL</a:t>
              </a:r>
            </a:p>
          </p:txBody>
        </p:sp>
        <p:sp>
          <p:nvSpPr>
            <p:cNvPr id="8218" name="ZoneTexte 74"/>
            <p:cNvSpPr txBox="1">
              <a:spLocks noChangeArrowheads="1"/>
            </p:cNvSpPr>
            <p:nvPr/>
          </p:nvSpPr>
          <p:spPr bwMode="auto">
            <a:xfrm>
              <a:off x="7962726" y="5982493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BAL</a:t>
              </a:r>
            </a:p>
          </p:txBody>
        </p:sp>
        <p:cxnSp>
          <p:nvCxnSpPr>
            <p:cNvPr id="77" name="Connecteur droit 76"/>
            <p:cNvCxnSpPr/>
            <p:nvPr/>
          </p:nvCxnSpPr>
          <p:spPr>
            <a:xfrm>
              <a:off x="8244169" y="5157904"/>
              <a:ext cx="21594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20" name="ZoneTexte 77"/>
            <p:cNvSpPr txBox="1">
              <a:spLocks noChangeArrowheads="1"/>
            </p:cNvSpPr>
            <p:nvPr/>
          </p:nvSpPr>
          <p:spPr bwMode="auto">
            <a:xfrm>
              <a:off x="8407474" y="5006826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IL</a:t>
              </a:r>
            </a:p>
          </p:txBody>
        </p:sp>
      </p:grpSp>
      <p:grpSp>
        <p:nvGrpSpPr>
          <p:cNvPr id="9" name="Groupe 83"/>
          <p:cNvGrpSpPr>
            <a:grpSpLocks/>
          </p:cNvGrpSpPr>
          <p:nvPr/>
        </p:nvGrpSpPr>
        <p:grpSpPr bwMode="auto">
          <a:xfrm>
            <a:off x="7137400" y="2362200"/>
            <a:ext cx="1684338" cy="306388"/>
            <a:chOff x="7137400" y="2362200"/>
            <a:chExt cx="1685106" cy="306462"/>
          </a:xfrm>
        </p:grpSpPr>
        <p:cxnSp>
          <p:nvCxnSpPr>
            <p:cNvPr id="81" name="Connecteur droit 80"/>
            <p:cNvCxnSpPr/>
            <p:nvPr/>
          </p:nvCxnSpPr>
          <p:spPr>
            <a:xfrm>
              <a:off x="7164400" y="2668662"/>
              <a:ext cx="1511989" cy="0"/>
            </a:xfrm>
            <a:prstGeom prst="line">
              <a:avLst/>
            </a:prstGeom>
            <a:ln w="254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7137400" y="2362200"/>
              <a:ext cx="1685106" cy="6352"/>
            </a:xfrm>
            <a:prstGeom prst="line">
              <a:avLst/>
            </a:prstGeom>
            <a:ln w="254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4768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P.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oceanica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compartmentalization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58035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9246" name="Image 18" descr="Cr speciation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t="20935" r="24478" b="7719"/>
          <a:stretch>
            <a:fillRect/>
          </a:stretch>
        </p:blipFill>
        <p:spPr bwMode="auto">
          <a:xfrm>
            <a:off x="1090613" y="1976070"/>
            <a:ext cx="2965450" cy="453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39"/>
          <p:cNvGrpSpPr>
            <a:grpSpLocks/>
          </p:cNvGrpSpPr>
          <p:nvPr/>
        </p:nvGrpSpPr>
        <p:grpSpPr bwMode="auto">
          <a:xfrm>
            <a:off x="2365375" y="2859088"/>
            <a:ext cx="1495425" cy="3240087"/>
            <a:chOff x="2593880" y="2859286"/>
            <a:chExt cx="1495520" cy="3240360"/>
          </a:xfrm>
        </p:grpSpPr>
        <p:sp>
          <p:nvSpPr>
            <p:cNvPr id="33" name="Rectangle 32"/>
            <p:cNvSpPr/>
            <p:nvPr/>
          </p:nvSpPr>
          <p:spPr>
            <a:xfrm>
              <a:off x="2593880" y="4083351"/>
              <a:ext cx="1116084" cy="2016295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708376" y="2859286"/>
              <a:ext cx="381024" cy="3240360"/>
            </a:xfrm>
            <a:prstGeom prst="rect">
              <a:avLst/>
            </a:prstGeom>
            <a:solidFill>
              <a:srgbClr val="FF33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43" name="ZoneTexte 42"/>
          <p:cNvSpPr txBox="1">
            <a:spLocks noChangeArrowheads="1"/>
          </p:cNvSpPr>
          <p:nvPr/>
        </p:nvSpPr>
        <p:spPr bwMode="auto">
          <a:xfrm>
            <a:off x="7053263" y="1098550"/>
            <a:ext cx="226695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u="sng" dirty="0" err="1"/>
              <a:t>Hypotheses</a:t>
            </a:r>
            <a:r>
              <a:rPr lang="fr-BE" sz="2400" u="sng" dirty="0"/>
              <a:t>: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Font typeface="Wingdings" pitchFamily="2" charset="2"/>
              <a:buChar char="Ø"/>
            </a:pPr>
            <a:r>
              <a:rPr lang="fr-BE" sz="2000" dirty="0"/>
              <a:t> </a:t>
            </a:r>
            <a:r>
              <a:rPr lang="fr-BE" sz="2000" dirty="0" err="1"/>
              <a:t>sediment</a:t>
            </a:r>
            <a:r>
              <a:rPr lang="fr-BE" sz="2000" dirty="0"/>
              <a:t> accumulation</a:t>
            </a:r>
          </a:p>
        </p:txBody>
      </p:sp>
      <p:grpSp>
        <p:nvGrpSpPr>
          <p:cNvPr id="10" name="Groupe 43"/>
          <p:cNvGrpSpPr>
            <a:grpSpLocks/>
          </p:cNvGrpSpPr>
          <p:nvPr/>
        </p:nvGrpSpPr>
        <p:grpSpPr bwMode="auto">
          <a:xfrm>
            <a:off x="7596188" y="2928938"/>
            <a:ext cx="1452562" cy="3852862"/>
            <a:chOff x="7596336" y="2961189"/>
            <a:chExt cx="1452860" cy="3852187"/>
          </a:xfrm>
        </p:grpSpPr>
        <p:pic>
          <p:nvPicPr>
            <p:cNvPr id="9237" name="Image 44" descr="leaves.bm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 r="69113" b="2751"/>
            <a:stretch>
              <a:fillRect/>
            </a:stretch>
          </p:blipFill>
          <p:spPr bwMode="auto">
            <a:xfrm>
              <a:off x="7596336" y="2961189"/>
              <a:ext cx="790237" cy="385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ZoneTexte 45"/>
            <p:cNvSpPr txBox="1">
              <a:spLocks noChangeArrowheads="1"/>
            </p:cNvSpPr>
            <p:nvPr/>
          </p:nvSpPr>
          <p:spPr bwMode="auto">
            <a:xfrm>
              <a:off x="7962726" y="6451178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SAL</a:t>
              </a:r>
            </a:p>
          </p:txBody>
        </p:sp>
        <p:sp>
          <p:nvSpPr>
            <p:cNvPr id="9239" name="ZoneTexte 46"/>
            <p:cNvSpPr txBox="1">
              <a:spLocks noChangeArrowheads="1"/>
            </p:cNvSpPr>
            <p:nvPr/>
          </p:nvSpPr>
          <p:spPr bwMode="auto">
            <a:xfrm>
              <a:off x="7962726" y="5982493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BAL</a:t>
              </a:r>
            </a:p>
          </p:txBody>
        </p:sp>
        <p:cxnSp>
          <p:nvCxnSpPr>
            <p:cNvPr id="48" name="Connecteur droit 47"/>
            <p:cNvCxnSpPr/>
            <p:nvPr/>
          </p:nvCxnSpPr>
          <p:spPr>
            <a:xfrm>
              <a:off x="8244169" y="5157904"/>
              <a:ext cx="21594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1" name="ZoneTexte 48"/>
            <p:cNvSpPr txBox="1">
              <a:spLocks noChangeArrowheads="1"/>
            </p:cNvSpPr>
            <p:nvPr/>
          </p:nvSpPr>
          <p:spPr bwMode="auto">
            <a:xfrm>
              <a:off x="8407474" y="5006826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IL</a:t>
              </a:r>
            </a:p>
          </p:txBody>
        </p:sp>
      </p:grp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849313" y="404813"/>
            <a:ext cx="4768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P.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oceanica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compartmentalization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53108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2" name="Image 19" descr="Cu speciation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20901" r="25465" b="8031"/>
          <a:stretch>
            <a:fillRect/>
          </a:stretch>
        </p:blipFill>
        <p:spPr bwMode="auto">
          <a:xfrm>
            <a:off x="4127500" y="1954640"/>
            <a:ext cx="2965450" cy="453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9246" name="Image 18" descr="Cr speciation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t="20935" r="24478" b="7719"/>
          <a:stretch>
            <a:fillRect/>
          </a:stretch>
        </p:blipFill>
        <p:spPr bwMode="auto">
          <a:xfrm>
            <a:off x="1090613" y="1976070"/>
            <a:ext cx="2965450" cy="453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39"/>
          <p:cNvGrpSpPr>
            <a:grpSpLocks/>
          </p:cNvGrpSpPr>
          <p:nvPr/>
        </p:nvGrpSpPr>
        <p:grpSpPr bwMode="auto">
          <a:xfrm>
            <a:off x="2365375" y="2859088"/>
            <a:ext cx="1495425" cy="3240087"/>
            <a:chOff x="2593880" y="2859286"/>
            <a:chExt cx="1495520" cy="3240360"/>
          </a:xfrm>
        </p:grpSpPr>
        <p:sp>
          <p:nvSpPr>
            <p:cNvPr id="33" name="Rectangle 32"/>
            <p:cNvSpPr/>
            <p:nvPr/>
          </p:nvSpPr>
          <p:spPr>
            <a:xfrm>
              <a:off x="2593880" y="4083351"/>
              <a:ext cx="1116084" cy="2016295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708376" y="2859286"/>
              <a:ext cx="381024" cy="3240360"/>
            </a:xfrm>
            <a:prstGeom prst="rect">
              <a:avLst/>
            </a:prstGeom>
            <a:solidFill>
              <a:srgbClr val="FF33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6505575" y="2708275"/>
            <a:ext cx="382588" cy="3384550"/>
          </a:xfrm>
          <a:prstGeom prst="rect">
            <a:avLst/>
          </a:prstGeom>
          <a:solidFill>
            <a:srgbClr val="FF33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grpSp>
        <p:nvGrpSpPr>
          <p:cNvPr id="9" name="Groupe 41"/>
          <p:cNvGrpSpPr>
            <a:grpSpLocks/>
          </p:cNvGrpSpPr>
          <p:nvPr/>
        </p:nvGrpSpPr>
        <p:grpSpPr bwMode="auto">
          <a:xfrm>
            <a:off x="5392738" y="3357563"/>
            <a:ext cx="1111250" cy="2735262"/>
            <a:chOff x="6340450" y="3356992"/>
            <a:chExt cx="1111870" cy="2736304"/>
          </a:xfrm>
        </p:grpSpPr>
        <p:sp>
          <p:nvSpPr>
            <p:cNvPr id="36" name="Rectangle 35"/>
            <p:cNvSpPr/>
            <p:nvPr/>
          </p:nvSpPr>
          <p:spPr>
            <a:xfrm>
              <a:off x="6340450" y="3356992"/>
              <a:ext cx="733834" cy="2736304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071107" y="3572974"/>
              <a:ext cx="381213" cy="2520322"/>
            </a:xfrm>
            <a:prstGeom prst="rect">
              <a:avLst/>
            </a:prstGeom>
            <a:solidFill>
              <a:srgbClr val="FF99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43" name="ZoneTexte 42"/>
          <p:cNvSpPr txBox="1">
            <a:spLocks noChangeArrowheads="1"/>
          </p:cNvSpPr>
          <p:nvPr/>
        </p:nvSpPr>
        <p:spPr bwMode="auto">
          <a:xfrm>
            <a:off x="7053263" y="1098550"/>
            <a:ext cx="226695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u="sng"/>
              <a:t>Hypotheses:</a:t>
            </a:r>
          </a:p>
          <a:p>
            <a:pPr eaLnBrk="1" hangingPunct="1">
              <a:spcBef>
                <a:spcPts val="600"/>
              </a:spcBef>
              <a:buClr>
                <a:srgbClr val="336600"/>
              </a:buClr>
              <a:buFont typeface="Wingdings" pitchFamily="2" charset="2"/>
              <a:buChar char="Ø"/>
            </a:pPr>
            <a:r>
              <a:rPr lang="fr-BE" sz="2000"/>
              <a:t> sediment accumulation</a:t>
            </a:r>
          </a:p>
          <a:p>
            <a:pPr eaLnBrk="1" hangingPunct="1">
              <a:buClr>
                <a:srgbClr val="336600"/>
              </a:buClr>
              <a:buFont typeface="Wingdings" pitchFamily="2" charset="2"/>
              <a:buChar char="Ø"/>
            </a:pPr>
            <a:r>
              <a:rPr lang="fr-BE" sz="2000"/>
              <a:t> Cu = essential micronutrient</a:t>
            </a:r>
          </a:p>
        </p:txBody>
      </p:sp>
      <p:grpSp>
        <p:nvGrpSpPr>
          <p:cNvPr id="10" name="Groupe 43"/>
          <p:cNvGrpSpPr>
            <a:grpSpLocks/>
          </p:cNvGrpSpPr>
          <p:nvPr/>
        </p:nvGrpSpPr>
        <p:grpSpPr bwMode="auto">
          <a:xfrm>
            <a:off x="7596188" y="2928938"/>
            <a:ext cx="1452562" cy="3852862"/>
            <a:chOff x="7596336" y="2961189"/>
            <a:chExt cx="1452860" cy="3852187"/>
          </a:xfrm>
        </p:grpSpPr>
        <p:pic>
          <p:nvPicPr>
            <p:cNvPr id="9237" name="Image 44" descr="leaves.bmp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 r="69113" b="2751"/>
            <a:stretch>
              <a:fillRect/>
            </a:stretch>
          </p:blipFill>
          <p:spPr bwMode="auto">
            <a:xfrm>
              <a:off x="7596336" y="2961189"/>
              <a:ext cx="790237" cy="385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ZoneTexte 45"/>
            <p:cNvSpPr txBox="1">
              <a:spLocks noChangeArrowheads="1"/>
            </p:cNvSpPr>
            <p:nvPr/>
          </p:nvSpPr>
          <p:spPr bwMode="auto">
            <a:xfrm>
              <a:off x="7962726" y="6451178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SAL</a:t>
              </a:r>
            </a:p>
          </p:txBody>
        </p:sp>
        <p:sp>
          <p:nvSpPr>
            <p:cNvPr id="9239" name="ZoneTexte 46"/>
            <p:cNvSpPr txBox="1">
              <a:spLocks noChangeArrowheads="1"/>
            </p:cNvSpPr>
            <p:nvPr/>
          </p:nvSpPr>
          <p:spPr bwMode="auto">
            <a:xfrm>
              <a:off x="7962726" y="5982493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BAL</a:t>
              </a:r>
            </a:p>
          </p:txBody>
        </p:sp>
        <p:cxnSp>
          <p:nvCxnSpPr>
            <p:cNvPr id="48" name="Connecteur droit 47"/>
            <p:cNvCxnSpPr/>
            <p:nvPr/>
          </p:nvCxnSpPr>
          <p:spPr>
            <a:xfrm>
              <a:off x="8244169" y="5157904"/>
              <a:ext cx="21594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1" name="ZoneTexte 48"/>
            <p:cNvSpPr txBox="1">
              <a:spLocks noChangeArrowheads="1"/>
            </p:cNvSpPr>
            <p:nvPr/>
          </p:nvSpPr>
          <p:spPr bwMode="auto">
            <a:xfrm>
              <a:off x="8407474" y="5006826"/>
              <a:ext cx="6417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BE" sz="1400"/>
                <a:t>IL</a:t>
              </a:r>
            </a:p>
          </p:txBody>
        </p:sp>
      </p:grp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849313" y="404813"/>
            <a:ext cx="4768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P.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oceanica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compartmentalization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rme libre 17"/>
          <p:cNvSpPr/>
          <p:nvPr/>
        </p:nvSpPr>
        <p:spPr>
          <a:xfrm rot="7834330">
            <a:off x="5955346" y="3563675"/>
            <a:ext cx="1072663" cy="1589833"/>
          </a:xfrm>
          <a:custGeom>
            <a:avLst/>
            <a:gdLst>
              <a:gd name="connsiteX0" fmla="*/ 419100 w 993775"/>
              <a:gd name="connsiteY0" fmla="*/ 1130300 h 1130300"/>
              <a:gd name="connsiteX1" fmla="*/ 981075 w 993775"/>
              <a:gd name="connsiteY1" fmla="*/ 454025 h 1130300"/>
              <a:gd name="connsiteX2" fmla="*/ 342900 w 993775"/>
              <a:gd name="connsiteY2" fmla="*/ 44450 h 1130300"/>
              <a:gd name="connsiteX3" fmla="*/ 0 w 993775"/>
              <a:gd name="connsiteY3" fmla="*/ 720725 h 1130300"/>
              <a:gd name="connsiteX4" fmla="*/ 0 w 993775"/>
              <a:gd name="connsiteY4" fmla="*/ 720725 h 1130300"/>
              <a:gd name="connsiteX0" fmla="*/ 615926 w 1026579"/>
              <a:gd name="connsiteY0" fmla="*/ 1216993 h 1216993"/>
              <a:gd name="connsiteX1" fmla="*/ 981075 w 1026579"/>
              <a:gd name="connsiteY1" fmla="*/ 454025 h 1216993"/>
              <a:gd name="connsiteX2" fmla="*/ 342900 w 1026579"/>
              <a:gd name="connsiteY2" fmla="*/ 44450 h 1216993"/>
              <a:gd name="connsiteX3" fmla="*/ 0 w 1026579"/>
              <a:gd name="connsiteY3" fmla="*/ 720725 h 1216993"/>
              <a:gd name="connsiteX4" fmla="*/ 0 w 1026579"/>
              <a:gd name="connsiteY4" fmla="*/ 720725 h 1216993"/>
              <a:gd name="connsiteX0" fmla="*/ 639490 w 1050143"/>
              <a:gd name="connsiteY0" fmla="*/ 1216993 h 1216993"/>
              <a:gd name="connsiteX1" fmla="*/ 1004639 w 1050143"/>
              <a:gd name="connsiteY1" fmla="*/ 454025 h 1216993"/>
              <a:gd name="connsiteX2" fmla="*/ 366464 w 1050143"/>
              <a:gd name="connsiteY2" fmla="*/ 44450 h 1216993"/>
              <a:gd name="connsiteX3" fmla="*/ 23564 w 1050143"/>
              <a:gd name="connsiteY3" fmla="*/ 720725 h 1216993"/>
              <a:gd name="connsiteX4" fmla="*/ 225077 w 1050143"/>
              <a:gd name="connsiteY4" fmla="*/ 980554 h 1216993"/>
              <a:gd name="connsiteX0" fmla="*/ 481584 w 892237"/>
              <a:gd name="connsiteY0" fmla="*/ 1187562 h 1187562"/>
              <a:gd name="connsiteX1" fmla="*/ 846733 w 892237"/>
              <a:gd name="connsiteY1" fmla="*/ 424594 h 1187562"/>
              <a:gd name="connsiteX2" fmla="*/ 208558 w 892237"/>
              <a:gd name="connsiteY2" fmla="*/ 15019 h 1187562"/>
              <a:gd name="connsiteX3" fmla="*/ 37332 w 892237"/>
              <a:gd name="connsiteY3" fmla="*/ 514710 h 1187562"/>
              <a:gd name="connsiteX4" fmla="*/ 67171 w 892237"/>
              <a:gd name="connsiteY4" fmla="*/ 951123 h 1187562"/>
              <a:gd name="connsiteX0" fmla="*/ 464642 w 875295"/>
              <a:gd name="connsiteY0" fmla="*/ 1187562 h 1187562"/>
              <a:gd name="connsiteX1" fmla="*/ 829791 w 875295"/>
              <a:gd name="connsiteY1" fmla="*/ 424594 h 1187562"/>
              <a:gd name="connsiteX2" fmla="*/ 191616 w 875295"/>
              <a:gd name="connsiteY2" fmla="*/ 15019 h 1187562"/>
              <a:gd name="connsiteX3" fmla="*/ 20390 w 875295"/>
              <a:gd name="connsiteY3" fmla="*/ 514710 h 1187562"/>
              <a:gd name="connsiteX4" fmla="*/ 69279 w 875295"/>
              <a:gd name="connsiteY4" fmla="*/ 817773 h 1187562"/>
              <a:gd name="connsiteX0" fmla="*/ 464642 w 875295"/>
              <a:gd name="connsiteY0" fmla="*/ 1187562 h 1187562"/>
              <a:gd name="connsiteX1" fmla="*/ 829791 w 875295"/>
              <a:gd name="connsiteY1" fmla="*/ 424594 h 1187562"/>
              <a:gd name="connsiteX2" fmla="*/ 191616 w 875295"/>
              <a:gd name="connsiteY2" fmla="*/ 15019 h 1187562"/>
              <a:gd name="connsiteX3" fmla="*/ 20390 w 875295"/>
              <a:gd name="connsiteY3" fmla="*/ 514710 h 1187562"/>
              <a:gd name="connsiteX4" fmla="*/ 69279 w 875295"/>
              <a:gd name="connsiteY4" fmla="*/ 817773 h 1187562"/>
              <a:gd name="connsiteX0" fmla="*/ 432222 w 842875"/>
              <a:gd name="connsiteY0" fmla="*/ 1211370 h 1211370"/>
              <a:gd name="connsiteX1" fmla="*/ 797371 w 842875"/>
              <a:gd name="connsiteY1" fmla="*/ 448402 h 1211370"/>
              <a:gd name="connsiteX2" fmla="*/ 159196 w 842875"/>
              <a:gd name="connsiteY2" fmla="*/ 38827 h 1211370"/>
              <a:gd name="connsiteX3" fmla="*/ 20390 w 842875"/>
              <a:gd name="connsiteY3" fmla="*/ 215437 h 1211370"/>
              <a:gd name="connsiteX4" fmla="*/ 36859 w 842875"/>
              <a:gd name="connsiteY4" fmla="*/ 841581 h 1211370"/>
              <a:gd name="connsiteX0" fmla="*/ 438721 w 849374"/>
              <a:gd name="connsiteY0" fmla="*/ 1211370 h 1211370"/>
              <a:gd name="connsiteX1" fmla="*/ 803870 w 849374"/>
              <a:gd name="connsiteY1" fmla="*/ 448402 h 1211370"/>
              <a:gd name="connsiteX2" fmla="*/ 165695 w 849374"/>
              <a:gd name="connsiteY2" fmla="*/ 38827 h 1211370"/>
              <a:gd name="connsiteX3" fmla="*/ 26889 w 849374"/>
              <a:gd name="connsiteY3" fmla="*/ 215437 h 1211370"/>
              <a:gd name="connsiteX4" fmla="*/ 5258 w 849374"/>
              <a:gd name="connsiteY4" fmla="*/ 836819 h 1211370"/>
              <a:gd name="connsiteX0" fmla="*/ 440060 w 850713"/>
              <a:gd name="connsiteY0" fmla="*/ 1218704 h 1218704"/>
              <a:gd name="connsiteX1" fmla="*/ 805209 w 850713"/>
              <a:gd name="connsiteY1" fmla="*/ 455736 h 1218704"/>
              <a:gd name="connsiteX2" fmla="*/ 167034 w 850713"/>
              <a:gd name="connsiteY2" fmla="*/ 46161 h 1218704"/>
              <a:gd name="connsiteX3" fmla="*/ 26740 w 850713"/>
              <a:gd name="connsiteY3" fmla="*/ 178768 h 1218704"/>
              <a:gd name="connsiteX4" fmla="*/ 6597 w 850713"/>
              <a:gd name="connsiteY4" fmla="*/ 844153 h 1218704"/>
              <a:gd name="connsiteX0" fmla="*/ 476502 w 850713"/>
              <a:gd name="connsiteY0" fmla="*/ 1160933 h 1160933"/>
              <a:gd name="connsiteX1" fmla="*/ 841651 w 850713"/>
              <a:gd name="connsiteY1" fmla="*/ 397965 h 1160933"/>
              <a:gd name="connsiteX2" fmla="*/ 422130 w 850713"/>
              <a:gd name="connsiteY2" fmla="*/ 60397 h 1160933"/>
              <a:gd name="connsiteX3" fmla="*/ 63182 w 850713"/>
              <a:gd name="connsiteY3" fmla="*/ 120997 h 1160933"/>
              <a:gd name="connsiteX4" fmla="*/ 43039 w 850713"/>
              <a:gd name="connsiteY4" fmla="*/ 786382 h 1160933"/>
              <a:gd name="connsiteX0" fmla="*/ 477296 w 851507"/>
              <a:gd name="connsiteY0" fmla="*/ 1167283 h 1167283"/>
              <a:gd name="connsiteX1" fmla="*/ 842445 w 851507"/>
              <a:gd name="connsiteY1" fmla="*/ 404315 h 1167283"/>
              <a:gd name="connsiteX2" fmla="*/ 422924 w 851507"/>
              <a:gd name="connsiteY2" fmla="*/ 66747 h 1167283"/>
              <a:gd name="connsiteX3" fmla="*/ 63976 w 851507"/>
              <a:gd name="connsiteY3" fmla="*/ 127347 h 1167283"/>
              <a:gd name="connsiteX4" fmla="*/ 39070 w 851507"/>
              <a:gd name="connsiteY4" fmla="*/ 830832 h 1167283"/>
              <a:gd name="connsiteX0" fmla="*/ 453484 w 827695"/>
              <a:gd name="connsiteY0" fmla="*/ 1167283 h 1167283"/>
              <a:gd name="connsiteX1" fmla="*/ 818633 w 827695"/>
              <a:gd name="connsiteY1" fmla="*/ 404315 h 1167283"/>
              <a:gd name="connsiteX2" fmla="*/ 399112 w 827695"/>
              <a:gd name="connsiteY2" fmla="*/ 66747 h 1167283"/>
              <a:gd name="connsiteX3" fmla="*/ 63976 w 827695"/>
              <a:gd name="connsiteY3" fmla="*/ 127347 h 1167283"/>
              <a:gd name="connsiteX4" fmla="*/ 15258 w 827695"/>
              <a:gd name="connsiteY4" fmla="*/ 830832 h 1167283"/>
              <a:gd name="connsiteX0" fmla="*/ 453484 w 827695"/>
              <a:gd name="connsiteY0" fmla="*/ 1167283 h 1167283"/>
              <a:gd name="connsiteX1" fmla="*/ 818633 w 827695"/>
              <a:gd name="connsiteY1" fmla="*/ 404315 h 1167283"/>
              <a:gd name="connsiteX2" fmla="*/ 399112 w 827695"/>
              <a:gd name="connsiteY2" fmla="*/ 66747 h 1167283"/>
              <a:gd name="connsiteX3" fmla="*/ 63976 w 827695"/>
              <a:gd name="connsiteY3" fmla="*/ 127347 h 1167283"/>
              <a:gd name="connsiteX4" fmla="*/ 15258 w 827695"/>
              <a:gd name="connsiteY4" fmla="*/ 830832 h 1167283"/>
              <a:gd name="connsiteX0" fmla="*/ 453484 w 827695"/>
              <a:gd name="connsiteY0" fmla="*/ 1167283 h 1167283"/>
              <a:gd name="connsiteX1" fmla="*/ 818633 w 827695"/>
              <a:gd name="connsiteY1" fmla="*/ 404315 h 1167283"/>
              <a:gd name="connsiteX2" fmla="*/ 399112 w 827695"/>
              <a:gd name="connsiteY2" fmla="*/ 66747 h 1167283"/>
              <a:gd name="connsiteX3" fmla="*/ 63976 w 827695"/>
              <a:gd name="connsiteY3" fmla="*/ 127347 h 1167283"/>
              <a:gd name="connsiteX4" fmla="*/ 15258 w 827695"/>
              <a:gd name="connsiteY4" fmla="*/ 830832 h 1167283"/>
              <a:gd name="connsiteX0" fmla="*/ 453484 w 827695"/>
              <a:gd name="connsiteY0" fmla="*/ 1167283 h 1167283"/>
              <a:gd name="connsiteX1" fmla="*/ 818633 w 827695"/>
              <a:gd name="connsiteY1" fmla="*/ 404315 h 1167283"/>
              <a:gd name="connsiteX2" fmla="*/ 399112 w 827695"/>
              <a:gd name="connsiteY2" fmla="*/ 66747 h 1167283"/>
              <a:gd name="connsiteX3" fmla="*/ 63976 w 827695"/>
              <a:gd name="connsiteY3" fmla="*/ 127347 h 1167283"/>
              <a:gd name="connsiteX4" fmla="*/ 15258 w 827695"/>
              <a:gd name="connsiteY4" fmla="*/ 830832 h 1167283"/>
              <a:gd name="connsiteX0" fmla="*/ 453484 w 827695"/>
              <a:gd name="connsiteY0" fmla="*/ 1186333 h 1186333"/>
              <a:gd name="connsiteX1" fmla="*/ 818633 w 827695"/>
              <a:gd name="connsiteY1" fmla="*/ 423365 h 1186333"/>
              <a:gd name="connsiteX2" fmla="*/ 399112 w 827695"/>
              <a:gd name="connsiteY2" fmla="*/ 85797 h 1186333"/>
              <a:gd name="connsiteX3" fmla="*/ 63976 w 827695"/>
              <a:gd name="connsiteY3" fmla="*/ 146397 h 1186333"/>
              <a:gd name="connsiteX4" fmla="*/ 15258 w 827695"/>
              <a:gd name="connsiteY4" fmla="*/ 964182 h 1186333"/>
              <a:gd name="connsiteX0" fmla="*/ 453484 w 827695"/>
              <a:gd name="connsiteY0" fmla="*/ 1186333 h 1186333"/>
              <a:gd name="connsiteX1" fmla="*/ 818633 w 827695"/>
              <a:gd name="connsiteY1" fmla="*/ 423365 h 1186333"/>
              <a:gd name="connsiteX2" fmla="*/ 399112 w 827695"/>
              <a:gd name="connsiteY2" fmla="*/ 85797 h 1186333"/>
              <a:gd name="connsiteX3" fmla="*/ 63976 w 827695"/>
              <a:gd name="connsiteY3" fmla="*/ 146397 h 1186333"/>
              <a:gd name="connsiteX4" fmla="*/ 15258 w 827695"/>
              <a:gd name="connsiteY4" fmla="*/ 964182 h 1186333"/>
              <a:gd name="connsiteX0" fmla="*/ 586564 w 827254"/>
              <a:gd name="connsiteY0" fmla="*/ 1353120 h 1353120"/>
              <a:gd name="connsiteX1" fmla="*/ 805187 w 827254"/>
              <a:gd name="connsiteY1" fmla="*/ 379695 h 1353120"/>
              <a:gd name="connsiteX2" fmla="*/ 385666 w 827254"/>
              <a:gd name="connsiteY2" fmla="*/ 42127 h 1353120"/>
              <a:gd name="connsiteX3" fmla="*/ 50530 w 827254"/>
              <a:gd name="connsiteY3" fmla="*/ 102727 h 1353120"/>
              <a:gd name="connsiteX4" fmla="*/ 1812 w 827254"/>
              <a:gd name="connsiteY4" fmla="*/ 920512 h 1353120"/>
              <a:gd name="connsiteX0" fmla="*/ 586564 w 828560"/>
              <a:gd name="connsiteY0" fmla="*/ 1367426 h 1367426"/>
              <a:gd name="connsiteX1" fmla="*/ 806924 w 828560"/>
              <a:gd name="connsiteY1" fmla="*/ 605308 h 1367426"/>
              <a:gd name="connsiteX2" fmla="*/ 385666 w 828560"/>
              <a:gd name="connsiteY2" fmla="*/ 56433 h 1367426"/>
              <a:gd name="connsiteX3" fmla="*/ 50530 w 828560"/>
              <a:gd name="connsiteY3" fmla="*/ 117033 h 1367426"/>
              <a:gd name="connsiteX4" fmla="*/ 1812 w 828560"/>
              <a:gd name="connsiteY4" fmla="*/ 934818 h 1367426"/>
              <a:gd name="connsiteX0" fmla="*/ 586564 w 825898"/>
              <a:gd name="connsiteY0" fmla="*/ 1365785 h 1365785"/>
              <a:gd name="connsiteX1" fmla="*/ 806924 w 825898"/>
              <a:gd name="connsiteY1" fmla="*/ 603667 h 1365785"/>
              <a:gd name="connsiteX2" fmla="*/ 421631 w 825898"/>
              <a:gd name="connsiteY2" fmla="*/ 57578 h 1365785"/>
              <a:gd name="connsiteX3" fmla="*/ 50530 w 825898"/>
              <a:gd name="connsiteY3" fmla="*/ 115392 h 1365785"/>
              <a:gd name="connsiteX4" fmla="*/ 1812 w 825898"/>
              <a:gd name="connsiteY4" fmla="*/ 933177 h 1365785"/>
              <a:gd name="connsiteX0" fmla="*/ 584773 w 824107"/>
              <a:gd name="connsiteY0" fmla="*/ 1319933 h 1319933"/>
              <a:gd name="connsiteX1" fmla="*/ 805133 w 824107"/>
              <a:gd name="connsiteY1" fmla="*/ 557815 h 1319933"/>
              <a:gd name="connsiteX2" fmla="*/ 419840 w 824107"/>
              <a:gd name="connsiteY2" fmla="*/ 11726 h 1319933"/>
              <a:gd name="connsiteX3" fmla="*/ 71709 w 824107"/>
              <a:gd name="connsiteY3" fmla="*/ 240256 h 1319933"/>
              <a:gd name="connsiteX4" fmla="*/ 21 w 824107"/>
              <a:gd name="connsiteY4" fmla="*/ 887325 h 1319933"/>
              <a:gd name="connsiteX0" fmla="*/ 584773 w 814486"/>
              <a:gd name="connsiteY0" fmla="*/ 1288270 h 1288270"/>
              <a:gd name="connsiteX1" fmla="*/ 805133 w 814486"/>
              <a:gd name="connsiteY1" fmla="*/ 526152 h 1288270"/>
              <a:gd name="connsiteX2" fmla="*/ 549857 w 814486"/>
              <a:gd name="connsiteY2" fmla="*/ 14271 h 1288270"/>
              <a:gd name="connsiteX3" fmla="*/ 71709 w 814486"/>
              <a:gd name="connsiteY3" fmla="*/ 208593 h 1288270"/>
              <a:gd name="connsiteX4" fmla="*/ 21 w 814486"/>
              <a:gd name="connsiteY4" fmla="*/ 855662 h 1288270"/>
              <a:gd name="connsiteX0" fmla="*/ 584773 w 814486"/>
              <a:gd name="connsiteY0" fmla="*/ 1280003 h 1280003"/>
              <a:gd name="connsiteX1" fmla="*/ 805133 w 814486"/>
              <a:gd name="connsiteY1" fmla="*/ 517885 h 1280003"/>
              <a:gd name="connsiteX2" fmla="*/ 549857 w 814486"/>
              <a:gd name="connsiteY2" fmla="*/ 6004 h 1280003"/>
              <a:gd name="connsiteX3" fmla="*/ 71670 w 814486"/>
              <a:gd name="connsiteY3" fmla="*/ 278757 h 1280003"/>
              <a:gd name="connsiteX4" fmla="*/ 21 w 814486"/>
              <a:gd name="connsiteY4" fmla="*/ 847395 h 1280003"/>
              <a:gd name="connsiteX0" fmla="*/ 584773 w 811963"/>
              <a:gd name="connsiteY0" fmla="*/ 1254126 h 1254126"/>
              <a:gd name="connsiteX1" fmla="*/ 805133 w 811963"/>
              <a:gd name="connsiteY1" fmla="*/ 492008 h 1254126"/>
              <a:gd name="connsiteX2" fmla="*/ 583966 w 811963"/>
              <a:gd name="connsiteY2" fmla="*/ 6903 h 1254126"/>
              <a:gd name="connsiteX3" fmla="*/ 71670 w 811963"/>
              <a:gd name="connsiteY3" fmla="*/ 252880 h 1254126"/>
              <a:gd name="connsiteX4" fmla="*/ 21 w 811963"/>
              <a:gd name="connsiteY4" fmla="*/ 821518 h 1254126"/>
              <a:gd name="connsiteX0" fmla="*/ 584773 w 837122"/>
              <a:gd name="connsiteY0" fmla="*/ 1253958 h 1253958"/>
              <a:gd name="connsiteX1" fmla="*/ 835568 w 837122"/>
              <a:gd name="connsiteY1" fmla="*/ 488165 h 1253958"/>
              <a:gd name="connsiteX2" fmla="*/ 583966 w 837122"/>
              <a:gd name="connsiteY2" fmla="*/ 6735 h 1253958"/>
              <a:gd name="connsiteX3" fmla="*/ 71670 w 837122"/>
              <a:gd name="connsiteY3" fmla="*/ 252712 h 1253958"/>
              <a:gd name="connsiteX4" fmla="*/ 21 w 837122"/>
              <a:gd name="connsiteY4" fmla="*/ 821350 h 1253958"/>
              <a:gd name="connsiteX0" fmla="*/ 584773 w 857838"/>
              <a:gd name="connsiteY0" fmla="*/ 1255162 h 1255162"/>
              <a:gd name="connsiteX1" fmla="*/ 857688 w 857838"/>
              <a:gd name="connsiteY1" fmla="*/ 515216 h 1255162"/>
              <a:gd name="connsiteX2" fmla="*/ 583966 w 857838"/>
              <a:gd name="connsiteY2" fmla="*/ 7939 h 1255162"/>
              <a:gd name="connsiteX3" fmla="*/ 71670 w 857838"/>
              <a:gd name="connsiteY3" fmla="*/ 253916 h 1255162"/>
              <a:gd name="connsiteX4" fmla="*/ 21 w 857838"/>
              <a:gd name="connsiteY4" fmla="*/ 822554 h 1255162"/>
              <a:gd name="connsiteX0" fmla="*/ 584755 w 857820"/>
              <a:gd name="connsiteY0" fmla="*/ 1259279 h 1259279"/>
              <a:gd name="connsiteX1" fmla="*/ 857670 w 857820"/>
              <a:gd name="connsiteY1" fmla="*/ 519333 h 1259279"/>
              <a:gd name="connsiteX2" fmla="*/ 583948 w 857820"/>
              <a:gd name="connsiteY2" fmla="*/ 12056 h 1259279"/>
              <a:gd name="connsiteX3" fmla="*/ 128849 w 857820"/>
              <a:gd name="connsiteY3" fmla="*/ 220230 h 1259279"/>
              <a:gd name="connsiteX4" fmla="*/ 3 w 857820"/>
              <a:gd name="connsiteY4" fmla="*/ 826671 h 1259279"/>
              <a:gd name="connsiteX0" fmla="*/ 584755 w 857767"/>
              <a:gd name="connsiteY0" fmla="*/ 1279982 h 1279982"/>
              <a:gd name="connsiteX1" fmla="*/ 857670 w 857767"/>
              <a:gd name="connsiteY1" fmla="*/ 540036 h 1279982"/>
              <a:gd name="connsiteX2" fmla="*/ 609782 w 857767"/>
              <a:gd name="connsiteY2" fmla="*/ 10625 h 1279982"/>
              <a:gd name="connsiteX3" fmla="*/ 128849 w 857767"/>
              <a:gd name="connsiteY3" fmla="*/ 240933 h 1279982"/>
              <a:gd name="connsiteX4" fmla="*/ 3 w 857767"/>
              <a:gd name="connsiteY4" fmla="*/ 847374 h 1279982"/>
              <a:gd name="connsiteX0" fmla="*/ 584756 w 857770"/>
              <a:gd name="connsiteY0" fmla="*/ 1277203 h 1277203"/>
              <a:gd name="connsiteX1" fmla="*/ 857671 w 857770"/>
              <a:gd name="connsiteY1" fmla="*/ 537257 h 1277203"/>
              <a:gd name="connsiteX2" fmla="*/ 609783 w 857770"/>
              <a:gd name="connsiteY2" fmla="*/ 7846 h 1277203"/>
              <a:gd name="connsiteX3" fmla="*/ 108546 w 857770"/>
              <a:gd name="connsiteY3" fmla="*/ 266748 h 1277203"/>
              <a:gd name="connsiteX4" fmla="*/ 4 w 857770"/>
              <a:gd name="connsiteY4" fmla="*/ 844595 h 1277203"/>
              <a:gd name="connsiteX0" fmla="*/ 584757 w 857773"/>
              <a:gd name="connsiteY0" fmla="*/ 1273612 h 1273612"/>
              <a:gd name="connsiteX1" fmla="*/ 857672 w 857773"/>
              <a:gd name="connsiteY1" fmla="*/ 533666 h 1273612"/>
              <a:gd name="connsiteX2" fmla="*/ 609784 w 857773"/>
              <a:gd name="connsiteY2" fmla="*/ 4255 h 1273612"/>
              <a:gd name="connsiteX3" fmla="*/ 98376 w 857773"/>
              <a:gd name="connsiteY3" fmla="*/ 316670 h 1273612"/>
              <a:gd name="connsiteX4" fmla="*/ 5 w 857773"/>
              <a:gd name="connsiteY4" fmla="*/ 841004 h 1273612"/>
              <a:gd name="connsiteX0" fmla="*/ 584757 w 857773"/>
              <a:gd name="connsiteY0" fmla="*/ 1272030 h 1272030"/>
              <a:gd name="connsiteX1" fmla="*/ 857672 w 857773"/>
              <a:gd name="connsiteY1" fmla="*/ 532084 h 1272030"/>
              <a:gd name="connsiteX2" fmla="*/ 609784 w 857773"/>
              <a:gd name="connsiteY2" fmla="*/ 2673 h 1272030"/>
              <a:gd name="connsiteX3" fmla="*/ 95591 w 857773"/>
              <a:gd name="connsiteY3" fmla="*/ 351073 h 1272030"/>
              <a:gd name="connsiteX4" fmla="*/ 5 w 857773"/>
              <a:gd name="connsiteY4" fmla="*/ 839422 h 127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773" h="1272030">
                <a:moveTo>
                  <a:pt x="584757" y="1272030"/>
                </a:moveTo>
                <a:cubicBezTo>
                  <a:pt x="872094" y="1024380"/>
                  <a:pt x="853501" y="743643"/>
                  <a:pt x="857672" y="532084"/>
                </a:cubicBezTo>
                <a:cubicBezTo>
                  <a:pt x="861843" y="320525"/>
                  <a:pt x="736797" y="32841"/>
                  <a:pt x="609784" y="2673"/>
                </a:cubicBezTo>
                <a:cubicBezTo>
                  <a:pt x="482771" y="-27495"/>
                  <a:pt x="159567" y="204676"/>
                  <a:pt x="95591" y="351073"/>
                </a:cubicBezTo>
                <a:cubicBezTo>
                  <a:pt x="31615" y="497470"/>
                  <a:pt x="-490" y="700425"/>
                  <a:pt x="5" y="839422"/>
                </a:cubicBez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4592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9313B826-21BE-40F2-8EB7-24F9D1545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2" y="980728"/>
            <a:ext cx="4043669" cy="5640918"/>
          </a:xfrm>
          <a:prstGeom prst="rect">
            <a:avLst/>
          </a:prstGeom>
        </p:spPr>
      </p:pic>
      <p:pic>
        <p:nvPicPr>
          <p:cNvPr id="3" name="Image 53">
            <a:extLst>
              <a:ext uri="{FF2B5EF4-FFF2-40B4-BE49-F238E27FC236}">
                <a16:creationId xmlns:a16="http://schemas.microsoft.com/office/drawing/2014/main" id="{02DF6301-A622-4678-92E7-7C8CF588F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87" y="4839936"/>
            <a:ext cx="869978" cy="521987"/>
          </a:xfrm>
          <a:prstGeom prst="rect">
            <a:avLst/>
          </a:prstGeom>
          <a:noFill/>
        </p:spPr>
      </p:pic>
      <p:sp>
        <p:nvSpPr>
          <p:cNvPr id="4" name="Text Box 60">
            <a:extLst>
              <a:ext uri="{FF2B5EF4-FFF2-40B4-BE49-F238E27FC236}">
                <a16:creationId xmlns:a16="http://schemas.microsoft.com/office/drawing/2014/main" id="{645F1E46-973A-442D-B97A-FB619B7CB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608" y="4668790"/>
            <a:ext cx="1129076" cy="49238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fr-FR" sz="1300" dirty="0" err="1">
                <a:latin typeface="Calibri" panose="020F0502020204030204" pitchFamily="34" charset="0"/>
              </a:rPr>
              <a:t>plagiotropic</a:t>
            </a:r>
            <a:r>
              <a:rPr lang="fr-BE" altLang="fr-FR" sz="1300" dirty="0">
                <a:latin typeface="Calibri" panose="020F0502020204030204" pitchFamily="34" charset="0"/>
              </a:rPr>
              <a:t> shoot</a:t>
            </a:r>
          </a:p>
        </p:txBody>
      </p:sp>
      <p:sp>
        <p:nvSpPr>
          <p:cNvPr id="5" name="Text Box 60">
            <a:extLst>
              <a:ext uri="{FF2B5EF4-FFF2-40B4-BE49-F238E27FC236}">
                <a16:creationId xmlns:a16="http://schemas.microsoft.com/office/drawing/2014/main" id="{CB7EC954-329C-4754-985A-A547DEA3C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719" y="4841091"/>
            <a:ext cx="1129076" cy="49238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300" dirty="0" err="1">
                <a:latin typeface="Calibri" panose="020F0502020204030204" pitchFamily="34" charset="0"/>
              </a:rPr>
              <a:t>orthotropic</a:t>
            </a:r>
            <a:r>
              <a:rPr lang="fr-BE" altLang="fr-FR" sz="1300" dirty="0">
                <a:latin typeface="Calibri" panose="020F0502020204030204" pitchFamily="34" charset="0"/>
              </a:rPr>
              <a:t> shoot</a:t>
            </a:r>
          </a:p>
        </p:txBody>
      </p:sp>
      <p:sp>
        <p:nvSpPr>
          <p:cNvPr id="6" name="Text Box 60">
            <a:extLst>
              <a:ext uri="{FF2B5EF4-FFF2-40B4-BE49-F238E27FC236}">
                <a16:creationId xmlns:a16="http://schemas.microsoft.com/office/drawing/2014/main" id="{9B923F24-1505-4B25-B8E8-D51D6A907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72" y="5798715"/>
            <a:ext cx="1129076" cy="2923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BE" altLang="fr-FR" sz="1300" dirty="0">
                <a:latin typeface="Calibri" panose="020F0502020204030204" pitchFamily="34" charset="0"/>
              </a:rPr>
              <a:t>rhizome</a:t>
            </a:r>
          </a:p>
        </p:txBody>
      </p:sp>
      <p:sp>
        <p:nvSpPr>
          <p:cNvPr id="7" name="Text Box 60">
            <a:extLst>
              <a:ext uri="{FF2B5EF4-FFF2-40B4-BE49-F238E27FC236}">
                <a16:creationId xmlns:a16="http://schemas.microsoft.com/office/drawing/2014/main" id="{52BC6840-F090-4664-9DAE-5F7A9C88A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6703" y="1528794"/>
            <a:ext cx="710341" cy="2923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BE" altLang="fr-FR" sz="1300" dirty="0" err="1">
                <a:latin typeface="Calibri" panose="020F0502020204030204" pitchFamily="34" charset="0"/>
              </a:rPr>
              <a:t>leaf</a:t>
            </a:r>
            <a:endParaRPr lang="fr-BE" altLang="fr-FR" sz="1300" dirty="0">
              <a:latin typeface="Calibri" panose="020F0502020204030204" pitchFamily="34" charset="0"/>
            </a:endParaRPr>
          </a:p>
        </p:txBody>
      </p:sp>
      <p:sp>
        <p:nvSpPr>
          <p:cNvPr id="8" name="Text Box 60">
            <a:extLst>
              <a:ext uri="{FF2B5EF4-FFF2-40B4-BE49-F238E27FC236}">
                <a16:creationId xmlns:a16="http://schemas.microsoft.com/office/drawing/2014/main" id="{09AE5097-2C57-400C-A377-392F6758F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518" y="6048350"/>
            <a:ext cx="553096" cy="29235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BE" altLang="fr-FR" sz="1300" dirty="0" err="1">
                <a:latin typeface="Calibri" panose="020F0502020204030204" pitchFamily="34" charset="0"/>
              </a:rPr>
              <a:t>roots</a:t>
            </a:r>
            <a:endParaRPr lang="fr-BE" altLang="fr-FR" sz="1300" dirty="0">
              <a:latin typeface="Calibri" panose="020F0502020204030204" pitchFamily="34" charset="0"/>
            </a:endParaRPr>
          </a:p>
        </p:txBody>
      </p:sp>
      <p:cxnSp>
        <p:nvCxnSpPr>
          <p:cNvPr id="9" name="Connecteur droit 11">
            <a:extLst>
              <a:ext uri="{FF2B5EF4-FFF2-40B4-BE49-F238E27FC236}">
                <a16:creationId xmlns:a16="http://schemas.microsoft.com/office/drawing/2014/main" id="{277BFFD5-4962-4A83-B7CF-4437DC5C6818}"/>
              </a:ext>
            </a:extLst>
          </p:cNvPr>
          <p:cNvCxnSpPr/>
          <p:nvPr/>
        </p:nvCxnSpPr>
        <p:spPr bwMode="auto">
          <a:xfrm rot="16200000" flipH="1">
            <a:off x="4884484" y="1428249"/>
            <a:ext cx="215900" cy="714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12">
            <a:extLst>
              <a:ext uri="{FF2B5EF4-FFF2-40B4-BE49-F238E27FC236}">
                <a16:creationId xmlns:a16="http://schemas.microsoft.com/office/drawing/2014/main" id="{E49B2F81-6EED-42EC-A41D-D8A77740E5C1}"/>
              </a:ext>
            </a:extLst>
          </p:cNvPr>
          <p:cNvCxnSpPr/>
          <p:nvPr/>
        </p:nvCxnSpPr>
        <p:spPr bwMode="auto">
          <a:xfrm>
            <a:off x="4585022" y="4937605"/>
            <a:ext cx="144462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3">
            <a:extLst>
              <a:ext uri="{FF2B5EF4-FFF2-40B4-BE49-F238E27FC236}">
                <a16:creationId xmlns:a16="http://schemas.microsoft.com/office/drawing/2014/main" id="{613AB88E-4914-405A-9F36-AA79CCF45191}"/>
              </a:ext>
            </a:extLst>
          </p:cNvPr>
          <p:cNvCxnSpPr/>
          <p:nvPr/>
        </p:nvCxnSpPr>
        <p:spPr bwMode="auto">
          <a:xfrm>
            <a:off x="2666419" y="5108999"/>
            <a:ext cx="288000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0">
            <a:extLst>
              <a:ext uri="{FF2B5EF4-FFF2-40B4-BE49-F238E27FC236}">
                <a16:creationId xmlns:a16="http://schemas.microsoft.com/office/drawing/2014/main" id="{0A6B6C8A-0125-4E4D-9BDB-9AC8A8EC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610" y="3971013"/>
            <a:ext cx="112907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300" dirty="0" err="1">
                <a:solidFill>
                  <a:srgbClr val="FF0000"/>
                </a:solidFill>
                <a:latin typeface="Calibri" panose="020F0502020204030204" pitchFamily="34" charset="0"/>
              </a:rPr>
              <a:t>rank</a:t>
            </a:r>
            <a:r>
              <a:rPr lang="fr-BE" altLang="fr-FR" sz="1300" dirty="0">
                <a:solidFill>
                  <a:srgbClr val="FF0000"/>
                </a:solidFill>
                <a:latin typeface="Calibri" panose="020F0502020204030204" pitchFamily="34" charset="0"/>
              </a:rPr>
              <a:t> 5</a:t>
            </a:r>
          </a:p>
        </p:txBody>
      </p:sp>
      <p:sp>
        <p:nvSpPr>
          <p:cNvPr id="13" name="Text Box 60">
            <a:extLst>
              <a:ext uri="{FF2B5EF4-FFF2-40B4-BE49-F238E27FC236}">
                <a16:creationId xmlns:a16="http://schemas.microsoft.com/office/drawing/2014/main" id="{0FC93FDD-7347-4BC9-8623-E3CE7F01C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866" y="3926667"/>
            <a:ext cx="112907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300" dirty="0" err="1">
                <a:solidFill>
                  <a:srgbClr val="FF0000"/>
                </a:solidFill>
                <a:latin typeface="Calibri" panose="020F0502020204030204" pitchFamily="34" charset="0"/>
              </a:rPr>
              <a:t>rank</a:t>
            </a:r>
            <a:r>
              <a:rPr lang="fr-BE" altLang="fr-FR" sz="1300" dirty="0">
                <a:solidFill>
                  <a:srgbClr val="FF0000"/>
                </a:solidFill>
                <a:latin typeface="Calibri" panose="020F0502020204030204" pitchFamily="34" charset="0"/>
              </a:rPr>
              <a:t> 6</a:t>
            </a:r>
          </a:p>
        </p:txBody>
      </p:sp>
      <p:sp>
        <p:nvSpPr>
          <p:cNvPr id="14" name="Text Box 60">
            <a:extLst>
              <a:ext uri="{FF2B5EF4-FFF2-40B4-BE49-F238E27FC236}">
                <a16:creationId xmlns:a16="http://schemas.microsoft.com/office/drawing/2014/main" id="{9349B573-33BB-4847-B1D7-2B7266E2A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473" y="2313153"/>
            <a:ext cx="112907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300" dirty="0" err="1">
                <a:solidFill>
                  <a:srgbClr val="0070C0"/>
                </a:solidFill>
                <a:latin typeface="Calibri" panose="020F0502020204030204" pitchFamily="34" charset="0"/>
              </a:rPr>
              <a:t>rank</a:t>
            </a:r>
            <a:r>
              <a:rPr lang="fr-BE" altLang="fr-FR" sz="1300" dirty="0">
                <a:solidFill>
                  <a:srgbClr val="0070C0"/>
                </a:solidFill>
                <a:latin typeface="Calibri" panose="020F0502020204030204" pitchFamily="34" charset="0"/>
              </a:rPr>
              <a:t> 1</a:t>
            </a:r>
          </a:p>
        </p:txBody>
      </p:sp>
      <p:sp>
        <p:nvSpPr>
          <p:cNvPr id="15" name="Text Box 60">
            <a:extLst>
              <a:ext uri="{FF2B5EF4-FFF2-40B4-BE49-F238E27FC236}">
                <a16:creationId xmlns:a16="http://schemas.microsoft.com/office/drawing/2014/main" id="{64D0EBB6-D333-4758-AF19-00C56B8E6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266" y="1336749"/>
            <a:ext cx="112907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300" dirty="0" err="1">
                <a:solidFill>
                  <a:srgbClr val="0070C0"/>
                </a:solidFill>
                <a:latin typeface="Calibri" panose="020F0502020204030204" pitchFamily="34" charset="0"/>
              </a:rPr>
              <a:t>rank</a:t>
            </a:r>
            <a:r>
              <a:rPr lang="fr-BE" altLang="fr-FR" sz="1300" dirty="0">
                <a:solidFill>
                  <a:srgbClr val="0070C0"/>
                </a:solidFill>
                <a:latin typeface="Calibri" panose="020F0502020204030204" pitchFamily="34" charset="0"/>
              </a:rPr>
              <a:t> 2</a:t>
            </a:r>
          </a:p>
        </p:txBody>
      </p:sp>
      <p:sp>
        <p:nvSpPr>
          <p:cNvPr id="16" name="Text Box 60">
            <a:extLst>
              <a:ext uri="{FF2B5EF4-FFF2-40B4-BE49-F238E27FC236}">
                <a16:creationId xmlns:a16="http://schemas.microsoft.com/office/drawing/2014/main" id="{8960CD1F-7F34-4C5E-ABDF-E4CCD6B92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97" y="2968578"/>
            <a:ext cx="112907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300" dirty="0" err="1">
                <a:solidFill>
                  <a:srgbClr val="00B050"/>
                </a:solidFill>
                <a:latin typeface="Calibri" panose="020F0502020204030204" pitchFamily="34" charset="0"/>
              </a:rPr>
              <a:t>rank</a:t>
            </a:r>
            <a:r>
              <a:rPr lang="fr-BE" altLang="fr-FR" sz="1300" dirty="0">
                <a:solidFill>
                  <a:srgbClr val="00B050"/>
                </a:solidFill>
                <a:latin typeface="Calibri" panose="020F0502020204030204" pitchFamily="34" charset="0"/>
              </a:rPr>
              <a:t> 3</a:t>
            </a:r>
          </a:p>
        </p:txBody>
      </p:sp>
      <p:sp>
        <p:nvSpPr>
          <p:cNvPr id="17" name="Text Box 60">
            <a:extLst>
              <a:ext uri="{FF2B5EF4-FFF2-40B4-BE49-F238E27FC236}">
                <a16:creationId xmlns:a16="http://schemas.microsoft.com/office/drawing/2014/main" id="{1B29638D-FD3D-4D7B-9559-11DD24DAA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153" y="2993193"/>
            <a:ext cx="112907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300" dirty="0" err="1">
                <a:solidFill>
                  <a:srgbClr val="00B050"/>
                </a:solidFill>
                <a:latin typeface="Calibri" panose="020F0502020204030204" pitchFamily="34" charset="0"/>
              </a:rPr>
              <a:t>rank</a:t>
            </a:r>
            <a:r>
              <a:rPr lang="fr-BE" altLang="fr-FR" sz="1300" dirty="0">
                <a:solidFill>
                  <a:srgbClr val="00B050"/>
                </a:solidFill>
                <a:latin typeface="Calibri" panose="020F0502020204030204" pitchFamily="34" charset="0"/>
              </a:rPr>
              <a:t> 4</a:t>
            </a:r>
          </a:p>
        </p:txBody>
      </p:sp>
      <p:sp>
        <p:nvSpPr>
          <p:cNvPr id="18" name="ZoneTexte 54">
            <a:extLst>
              <a:ext uri="{FF2B5EF4-FFF2-40B4-BE49-F238E27FC236}">
                <a16:creationId xmlns:a16="http://schemas.microsoft.com/office/drawing/2014/main" id="{17444AE2-E340-4B44-AB4F-CCC53D7E5DDE}"/>
              </a:ext>
            </a:extLst>
          </p:cNvPr>
          <p:cNvSpPr txBox="1"/>
          <p:nvPr/>
        </p:nvSpPr>
        <p:spPr>
          <a:xfrm>
            <a:off x="4499992" y="5894704"/>
            <a:ext cx="13841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00" dirty="0" err="1"/>
              <a:t>cut</a:t>
            </a:r>
            <a:r>
              <a:rPr lang="fr-BE" sz="1300" dirty="0"/>
              <a:t> </a:t>
            </a:r>
            <a:r>
              <a:rPr lang="fr-BE" sz="1300" i="1" dirty="0"/>
              <a:t>in situ </a:t>
            </a:r>
            <a:r>
              <a:rPr lang="fr-BE" sz="1300" dirty="0" err="1"/>
              <a:t>with</a:t>
            </a:r>
            <a:r>
              <a:rPr lang="fr-BE" sz="1300" dirty="0"/>
              <a:t> </a:t>
            </a:r>
            <a:r>
              <a:rPr lang="fr-BE" sz="1300" dirty="0" err="1"/>
              <a:t>scissors</a:t>
            </a:r>
            <a:r>
              <a:rPr lang="fr-BE" sz="1300" dirty="0"/>
              <a:t> (</a:t>
            </a:r>
            <a:r>
              <a:rPr lang="fr-BE" sz="1300" dirty="0" err="1"/>
              <a:t>rank</a:t>
            </a:r>
            <a:r>
              <a:rPr lang="fr-BE" sz="1300" dirty="0"/>
              <a:t> 3-4 </a:t>
            </a:r>
            <a:r>
              <a:rPr lang="fr-BE" sz="1300" dirty="0" err="1"/>
              <a:t>leaf</a:t>
            </a:r>
            <a:r>
              <a:rPr lang="fr-BE" sz="1300" dirty="0"/>
              <a:t> or </a:t>
            </a:r>
            <a:r>
              <a:rPr lang="fr-BE" sz="1300" dirty="0" err="1"/>
              <a:t>whole</a:t>
            </a:r>
            <a:r>
              <a:rPr lang="fr-BE" sz="1300" dirty="0"/>
              <a:t> </a:t>
            </a:r>
            <a:r>
              <a:rPr lang="fr-BE" sz="1300" dirty="0" err="1"/>
              <a:t>leaf</a:t>
            </a:r>
            <a:r>
              <a:rPr lang="fr-BE" sz="1300" dirty="0"/>
              <a:t> bundle)</a:t>
            </a:r>
          </a:p>
        </p:txBody>
      </p:sp>
      <p:pic>
        <p:nvPicPr>
          <p:cNvPr id="19" name="Image 45">
            <a:extLst>
              <a:ext uri="{FF2B5EF4-FFF2-40B4-BE49-F238E27FC236}">
                <a16:creationId xmlns:a16="http://schemas.microsoft.com/office/drawing/2014/main" id="{E822A712-BDBA-48F1-BE14-E9BC9AF64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46" y="5570037"/>
            <a:ext cx="542135" cy="325281"/>
          </a:xfrm>
          <a:prstGeom prst="rect">
            <a:avLst/>
          </a:prstGeom>
          <a:noFill/>
        </p:spPr>
      </p:pic>
      <p:grpSp>
        <p:nvGrpSpPr>
          <p:cNvPr id="20" name="Groupe 2">
            <a:extLst>
              <a:ext uri="{FF2B5EF4-FFF2-40B4-BE49-F238E27FC236}">
                <a16:creationId xmlns:a16="http://schemas.microsoft.com/office/drawing/2014/main" id="{A590ED5B-E8AB-41B6-A688-074A9BA4B40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BD3EFB-B254-45BC-88F4-71F2ADACA313}"/>
                </a:ext>
              </a:extLst>
            </p:cNvPr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70DEDE-FAF3-4DFE-91E7-DAE3F7BF9750}"/>
                </a:ext>
              </a:extLst>
            </p:cNvPr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3" name="Image 51" descr="Imagex.bmp">
            <a:extLst>
              <a:ext uri="{FF2B5EF4-FFF2-40B4-BE49-F238E27FC236}">
                <a16:creationId xmlns:a16="http://schemas.microsoft.com/office/drawing/2014/main" id="{9796A8A0-49C0-410D-B55F-115FEF064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39">
            <a:extLst>
              <a:ext uri="{FF2B5EF4-FFF2-40B4-BE49-F238E27FC236}">
                <a16:creationId xmlns:a16="http://schemas.microsoft.com/office/drawing/2014/main" id="{DAFB01F9-5866-4704-9B6A-7E2654A066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680BF2-8D33-4808-A604-B98236DB7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766" y="1052736"/>
            <a:ext cx="3252438" cy="4378745"/>
          </a:xfrm>
          <a:prstGeom prst="rect">
            <a:avLst/>
          </a:prstGeom>
        </p:spPr>
      </p:pic>
      <p:sp>
        <p:nvSpPr>
          <p:cNvPr id="26" name="Rectangle 6">
            <a:extLst>
              <a:ext uri="{FF2B5EF4-FFF2-40B4-BE49-F238E27FC236}">
                <a16:creationId xmlns:a16="http://schemas.microsoft.com/office/drawing/2014/main" id="{D1FCE81B-52E9-40BD-874F-AB0015561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13" y="404813"/>
            <a:ext cx="6261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Little invasive, non-destructive shoot method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B5279199-B56C-4F2A-8FEE-C03DC6DF5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152" y="5518973"/>
            <a:ext cx="2915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They survive, they regrow … and they flower</a:t>
            </a:r>
          </a:p>
        </p:txBody>
      </p:sp>
    </p:spTree>
    <p:extLst>
      <p:ext uri="{BB962C8B-B14F-4D97-AF65-F5344CB8AC3E}">
        <p14:creationId xmlns:p14="http://schemas.microsoft.com/office/powerpoint/2010/main" val="3835363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78969"/>
          <a:stretch/>
        </p:blipFill>
        <p:spPr bwMode="auto">
          <a:xfrm>
            <a:off x="933450" y="5421313"/>
            <a:ext cx="82105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622103" y="6647676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www.wwfsassi.co.za/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849313" y="404813"/>
            <a:ext cx="1057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Topics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8">
            <a:extLst>
              <a:ext uri="{FF2B5EF4-FFF2-40B4-BE49-F238E27FC236}">
                <a16:creationId xmlns:a16="http://schemas.microsoft.com/office/drawing/2014/main" id="{0C5A78C5-7499-41AB-BED6-CCDC11254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532" y="1124744"/>
            <a:ext cx="8007955" cy="39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Spatial monitoring of contamination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Water quality index and bioindicator complementarity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Seasonality and compartmentalization</a:t>
            </a:r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endParaRPr lang="en-GB" sz="2400" dirty="0"/>
          </a:p>
          <a:p>
            <a:pPr marL="457200" indent="-457200" algn="just" eaLnBrk="1" hangingPunct="1">
              <a:lnSpc>
                <a:spcPct val="150000"/>
              </a:lnSpc>
              <a:buClr>
                <a:srgbClr val="336600"/>
              </a:buClr>
              <a:buFont typeface="+mj-lt"/>
              <a:buAutoNum type="arabicPeriod"/>
            </a:pPr>
            <a:r>
              <a:rPr lang="en-GB" sz="2400" dirty="0"/>
              <a:t>Experimental vs. field monitoring</a:t>
            </a:r>
          </a:p>
        </p:txBody>
      </p:sp>
    </p:spTree>
    <p:extLst>
      <p:ext uri="{BB962C8B-B14F-4D97-AF65-F5344CB8AC3E}">
        <p14:creationId xmlns:p14="http://schemas.microsoft.com/office/powerpoint/2010/main" val="2127357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036638"/>
            <a:ext cx="52895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654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dirty="0" err="1"/>
              <a:t>Moderate</a:t>
            </a:r>
            <a:r>
              <a:rPr lang="fr-BE" sz="2400" dirty="0"/>
              <a:t> contamination </a:t>
            </a:r>
            <a:r>
              <a:rPr lang="fr-BE" sz="2400" dirty="0" err="1"/>
              <a:t>experiment</a:t>
            </a:r>
            <a:endParaRPr lang="fr-BE" sz="2000" dirty="0"/>
          </a:p>
        </p:txBody>
      </p:sp>
      <p:sp>
        <p:nvSpPr>
          <p:cNvPr id="7177" name="ZoneTexte 10"/>
          <p:cNvSpPr txBox="1">
            <a:spLocks noChangeArrowheads="1"/>
          </p:cNvSpPr>
          <p:nvPr/>
        </p:nvSpPr>
        <p:spPr bwMode="auto">
          <a:xfrm>
            <a:off x="933450" y="1628800"/>
            <a:ext cx="2846388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336600"/>
              </a:buClr>
              <a:buSzPct val="150000"/>
              <a:buFont typeface="Arial" charset="0"/>
              <a:buChar char="•"/>
            </a:pPr>
            <a:r>
              <a:rPr lang="fr-BE" dirty="0"/>
              <a:t> 5 </a:t>
            </a:r>
            <a:r>
              <a:rPr lang="fr-BE" dirty="0" err="1"/>
              <a:t>days</a:t>
            </a:r>
            <a:r>
              <a:rPr lang="fr-BE" dirty="0"/>
              <a:t> of contamination in </a:t>
            </a:r>
            <a:r>
              <a:rPr lang="fr-BE" dirty="0" err="1"/>
              <a:t>June</a:t>
            </a:r>
            <a:r>
              <a:rPr lang="fr-BE" dirty="0"/>
              <a:t> 2009;</a:t>
            </a:r>
          </a:p>
          <a:p>
            <a:pPr eaLnBrk="1" hangingPunct="1">
              <a:spcBef>
                <a:spcPts val="1000"/>
              </a:spcBef>
              <a:buClr>
                <a:srgbClr val="336600"/>
              </a:buClr>
              <a:buSzPct val="150000"/>
              <a:buFont typeface="Arial" charset="0"/>
              <a:buChar char="•"/>
            </a:pPr>
            <a:r>
              <a:rPr lang="fr-BE" dirty="0"/>
              <a:t> 410L </a:t>
            </a:r>
            <a:r>
              <a:rPr lang="fr-BE" dirty="0" err="1"/>
              <a:t>bell-shaped</a:t>
            </a:r>
            <a:r>
              <a:rPr lang="fr-BE" dirty="0"/>
              <a:t> mesocosm;</a:t>
            </a:r>
          </a:p>
          <a:p>
            <a:pPr eaLnBrk="1" hangingPunct="1">
              <a:spcBef>
                <a:spcPts val="1000"/>
              </a:spcBef>
              <a:buClr>
                <a:srgbClr val="336600"/>
              </a:buClr>
              <a:buSzPct val="150000"/>
              <a:buFont typeface="Arial" charset="0"/>
              <a:buChar char="•"/>
            </a:pPr>
            <a:r>
              <a:rPr lang="fr-BE" dirty="0"/>
              <a:t> Contamination </a:t>
            </a:r>
            <a:r>
              <a:rPr lang="fr-BE" dirty="0" err="1"/>
              <a:t>every</a:t>
            </a:r>
            <a:r>
              <a:rPr lang="fr-BE" dirty="0"/>
              <a:t>   12 </a:t>
            </a:r>
            <a:r>
              <a:rPr lang="fr-BE" dirty="0" err="1"/>
              <a:t>hours</a:t>
            </a:r>
            <a:r>
              <a:rPr lang="fr-BE" dirty="0"/>
              <a:t> (9am-9pm);</a:t>
            </a:r>
          </a:p>
          <a:p>
            <a:pPr eaLnBrk="1" hangingPunct="1">
              <a:spcBef>
                <a:spcPts val="1000"/>
              </a:spcBef>
              <a:buClr>
                <a:srgbClr val="336600"/>
              </a:buClr>
              <a:buSzPct val="150000"/>
              <a:buFont typeface="Arial" charset="0"/>
              <a:buChar char="•"/>
            </a:pPr>
            <a:r>
              <a:rPr lang="fr-BE" dirty="0"/>
              <a:t> 15 </a:t>
            </a:r>
            <a:r>
              <a:rPr lang="fr-BE" dirty="0" err="1"/>
              <a:t>days</a:t>
            </a:r>
            <a:r>
              <a:rPr lang="fr-BE" dirty="0"/>
              <a:t> of </a:t>
            </a:r>
            <a:r>
              <a:rPr lang="fr-BE" dirty="0" err="1"/>
              <a:t>decontamination</a:t>
            </a:r>
            <a:r>
              <a:rPr lang="fr-BE" dirty="0"/>
              <a:t>.</a:t>
            </a:r>
          </a:p>
        </p:txBody>
      </p:sp>
      <p:pic>
        <p:nvPicPr>
          <p:cNvPr id="1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30645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/>
          <a:stretch>
            <a:fillRect/>
          </a:stretch>
        </p:blipFill>
        <p:spPr bwMode="auto">
          <a:xfrm>
            <a:off x="1047524" y="990600"/>
            <a:ext cx="7558087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8199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654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dirty="0" err="1"/>
              <a:t>Moderate</a:t>
            </a:r>
            <a:r>
              <a:rPr lang="fr-BE" sz="2400" dirty="0"/>
              <a:t> </a:t>
            </a:r>
            <a:r>
              <a:rPr lang="fr-BE" sz="2400" dirty="0" err="1"/>
              <a:t>mesocosm</a:t>
            </a:r>
            <a:endParaRPr lang="fr-BE" sz="2000" dirty="0"/>
          </a:p>
        </p:txBody>
      </p:sp>
      <p:pic>
        <p:nvPicPr>
          <p:cNvPr id="12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8106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3" y="1050526"/>
            <a:ext cx="7932725" cy="5474818"/>
          </a:xfrm>
          <a:prstGeom prst="rect">
            <a:avLst/>
          </a:prstGeom>
          <a:ln w="38100">
            <a:noFill/>
          </a:ln>
        </p:spPr>
      </p:pic>
      <p:sp>
        <p:nvSpPr>
          <p:cNvPr id="3" name="Ellipse 2"/>
          <p:cNvSpPr/>
          <p:nvPr/>
        </p:nvSpPr>
        <p:spPr>
          <a:xfrm>
            <a:off x="2123728" y="2324496"/>
            <a:ext cx="432048" cy="288032"/>
          </a:xfrm>
          <a:prstGeom prst="ellipse">
            <a:avLst/>
          </a:prstGeom>
          <a:solidFill>
            <a:srgbClr val="FF0000">
              <a:alpha val="5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llipse 18"/>
          <p:cNvSpPr/>
          <p:nvPr/>
        </p:nvSpPr>
        <p:spPr>
          <a:xfrm>
            <a:off x="6623656" y="2132856"/>
            <a:ext cx="432048" cy="288032"/>
          </a:xfrm>
          <a:prstGeom prst="ellipse">
            <a:avLst/>
          </a:prstGeom>
          <a:solidFill>
            <a:srgbClr val="FF0000">
              <a:alpha val="5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orme libre 19"/>
          <p:cNvSpPr/>
          <p:nvPr/>
        </p:nvSpPr>
        <p:spPr>
          <a:xfrm>
            <a:off x="2502820" y="1915595"/>
            <a:ext cx="4536536" cy="3485462"/>
          </a:xfrm>
          <a:custGeom>
            <a:avLst/>
            <a:gdLst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55366 h 3566790"/>
              <a:gd name="connsiteX1" fmla="*/ 487680 w 4450080"/>
              <a:gd name="connsiteY1" fmla="*/ 177414 h 3566790"/>
              <a:gd name="connsiteX2" fmla="*/ 1170432 w 4450080"/>
              <a:gd name="connsiteY2" fmla="*/ 287142 h 3566790"/>
              <a:gd name="connsiteX3" fmla="*/ 3669792 w 4450080"/>
              <a:gd name="connsiteY3" fmla="*/ 2884038 h 3566790"/>
              <a:gd name="connsiteX4" fmla="*/ 4450080 w 4450080"/>
              <a:gd name="connsiteY4" fmla="*/ 3566790 h 3566790"/>
              <a:gd name="connsiteX5" fmla="*/ 4450080 w 4450080"/>
              <a:gd name="connsiteY5" fmla="*/ 3566790 h 3566790"/>
              <a:gd name="connsiteX0" fmla="*/ 0 w 4450080"/>
              <a:gd name="connsiteY0" fmla="*/ 398039 h 3409463"/>
              <a:gd name="connsiteX1" fmla="*/ 1170432 w 4450080"/>
              <a:gd name="connsiteY1" fmla="*/ 129815 h 3409463"/>
              <a:gd name="connsiteX2" fmla="*/ 3669792 w 4450080"/>
              <a:gd name="connsiteY2" fmla="*/ 2726711 h 3409463"/>
              <a:gd name="connsiteX3" fmla="*/ 4450080 w 4450080"/>
              <a:gd name="connsiteY3" fmla="*/ 3409463 h 3409463"/>
              <a:gd name="connsiteX4" fmla="*/ 4450080 w 4450080"/>
              <a:gd name="connsiteY4" fmla="*/ 3409463 h 3409463"/>
              <a:gd name="connsiteX0" fmla="*/ 0 w 4280440"/>
              <a:gd name="connsiteY0" fmla="*/ 434264 h 3399968"/>
              <a:gd name="connsiteX1" fmla="*/ 1000792 w 4280440"/>
              <a:gd name="connsiteY1" fmla="*/ 120320 h 3399968"/>
              <a:gd name="connsiteX2" fmla="*/ 3500152 w 4280440"/>
              <a:gd name="connsiteY2" fmla="*/ 2717216 h 3399968"/>
              <a:gd name="connsiteX3" fmla="*/ 4280440 w 4280440"/>
              <a:gd name="connsiteY3" fmla="*/ 3399968 h 3399968"/>
              <a:gd name="connsiteX4" fmla="*/ 4280440 w 4280440"/>
              <a:gd name="connsiteY4" fmla="*/ 3399968 h 3399968"/>
              <a:gd name="connsiteX0" fmla="*/ 0 w 4280440"/>
              <a:gd name="connsiteY0" fmla="*/ 458798 h 3424502"/>
              <a:gd name="connsiteX1" fmla="*/ 1000792 w 4280440"/>
              <a:gd name="connsiteY1" fmla="*/ 144854 h 3424502"/>
              <a:gd name="connsiteX2" fmla="*/ 3500152 w 4280440"/>
              <a:gd name="connsiteY2" fmla="*/ 2741750 h 3424502"/>
              <a:gd name="connsiteX3" fmla="*/ 4280440 w 4280440"/>
              <a:gd name="connsiteY3" fmla="*/ 3424502 h 3424502"/>
              <a:gd name="connsiteX4" fmla="*/ 4280440 w 4280440"/>
              <a:gd name="connsiteY4" fmla="*/ 3424502 h 3424502"/>
              <a:gd name="connsiteX0" fmla="*/ 0 w 4344308"/>
              <a:gd name="connsiteY0" fmla="*/ 458798 h 3486157"/>
              <a:gd name="connsiteX1" fmla="*/ 1000792 w 4344308"/>
              <a:gd name="connsiteY1" fmla="*/ 144854 h 3486157"/>
              <a:gd name="connsiteX2" fmla="*/ 3500152 w 4344308"/>
              <a:gd name="connsiteY2" fmla="*/ 2741750 h 3486157"/>
              <a:gd name="connsiteX3" fmla="*/ 4280440 w 4344308"/>
              <a:gd name="connsiteY3" fmla="*/ 3424502 h 3486157"/>
              <a:gd name="connsiteX4" fmla="*/ 4302567 w 4344308"/>
              <a:gd name="connsiteY4" fmla="*/ 3462602 h 3486157"/>
              <a:gd name="connsiteX0" fmla="*/ 0 w 4302567"/>
              <a:gd name="connsiteY0" fmla="*/ 458798 h 3462602"/>
              <a:gd name="connsiteX1" fmla="*/ 1000792 w 4302567"/>
              <a:gd name="connsiteY1" fmla="*/ 144854 h 3462602"/>
              <a:gd name="connsiteX2" fmla="*/ 3500152 w 4302567"/>
              <a:gd name="connsiteY2" fmla="*/ 2741750 h 3462602"/>
              <a:gd name="connsiteX3" fmla="*/ 4302567 w 4302567"/>
              <a:gd name="connsiteY3" fmla="*/ 3462602 h 3462602"/>
              <a:gd name="connsiteX0" fmla="*/ 0 w 4391075"/>
              <a:gd name="connsiteY0" fmla="*/ 458798 h 3485462"/>
              <a:gd name="connsiteX1" fmla="*/ 1000792 w 4391075"/>
              <a:gd name="connsiteY1" fmla="*/ 144854 h 3485462"/>
              <a:gd name="connsiteX2" fmla="*/ 3500152 w 4391075"/>
              <a:gd name="connsiteY2" fmla="*/ 2741750 h 3485462"/>
              <a:gd name="connsiteX3" fmla="*/ 4391075 w 4391075"/>
              <a:gd name="connsiteY3" fmla="*/ 3485462 h 3485462"/>
              <a:gd name="connsiteX0" fmla="*/ 0 w 4391075"/>
              <a:gd name="connsiteY0" fmla="*/ 458798 h 3485462"/>
              <a:gd name="connsiteX1" fmla="*/ 1000792 w 4391075"/>
              <a:gd name="connsiteY1" fmla="*/ 144854 h 3485462"/>
              <a:gd name="connsiteX2" fmla="*/ 3500152 w 4391075"/>
              <a:gd name="connsiteY2" fmla="*/ 2741750 h 3485462"/>
              <a:gd name="connsiteX3" fmla="*/ 4391075 w 4391075"/>
              <a:gd name="connsiteY3" fmla="*/ 3485462 h 348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1075" h="3485462">
                <a:moveTo>
                  <a:pt x="0" y="458798"/>
                </a:moveTo>
                <a:cubicBezTo>
                  <a:pt x="170084" y="227658"/>
                  <a:pt x="417433" y="-235638"/>
                  <a:pt x="1000792" y="144854"/>
                </a:cubicBezTo>
                <a:cubicBezTo>
                  <a:pt x="1584151" y="525346"/>
                  <a:pt x="2912978" y="2177362"/>
                  <a:pt x="3500152" y="2741750"/>
                </a:cubicBezTo>
                <a:cubicBezTo>
                  <a:pt x="4087326" y="3306138"/>
                  <a:pt x="4223905" y="3335285"/>
                  <a:pt x="4391075" y="348546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5226825" y="1979599"/>
            <a:ext cx="1564119" cy="1885772"/>
          </a:xfrm>
          <a:custGeom>
            <a:avLst/>
            <a:gdLst>
              <a:gd name="connsiteX0" fmla="*/ 1612761 w 1612761"/>
              <a:gd name="connsiteY0" fmla="*/ 149824 h 1881088"/>
              <a:gd name="connsiteX1" fmla="*/ 869049 w 1612761"/>
              <a:gd name="connsiteY1" fmla="*/ 40096 h 1881088"/>
              <a:gd name="connsiteX2" fmla="*/ 27801 w 1612761"/>
              <a:gd name="connsiteY2" fmla="*/ 747232 h 1881088"/>
              <a:gd name="connsiteX3" fmla="*/ 186297 w 1612761"/>
              <a:gd name="connsiteY3" fmla="*/ 1881088 h 1881088"/>
              <a:gd name="connsiteX0" fmla="*/ 1598627 w 1598627"/>
              <a:gd name="connsiteY0" fmla="*/ 159743 h 1891007"/>
              <a:gd name="connsiteX1" fmla="*/ 598883 w 1598627"/>
              <a:gd name="connsiteY1" fmla="*/ 37823 h 1891007"/>
              <a:gd name="connsiteX2" fmla="*/ 13667 w 1598627"/>
              <a:gd name="connsiteY2" fmla="*/ 757151 h 1891007"/>
              <a:gd name="connsiteX3" fmla="*/ 172163 w 1598627"/>
              <a:gd name="connsiteY3" fmla="*/ 1891007 h 1891007"/>
              <a:gd name="connsiteX0" fmla="*/ 1621908 w 1621908"/>
              <a:gd name="connsiteY0" fmla="*/ 168532 h 1899796"/>
              <a:gd name="connsiteX1" fmla="*/ 622164 w 1621908"/>
              <a:gd name="connsiteY1" fmla="*/ 46612 h 1899796"/>
              <a:gd name="connsiteX2" fmla="*/ 12564 w 1621908"/>
              <a:gd name="connsiteY2" fmla="*/ 887860 h 1899796"/>
              <a:gd name="connsiteX3" fmla="*/ 195444 w 1621908"/>
              <a:gd name="connsiteY3" fmla="*/ 1899796 h 1899796"/>
              <a:gd name="connsiteX0" fmla="*/ 1564119 w 1564119"/>
              <a:gd name="connsiteY0" fmla="*/ 154508 h 1885772"/>
              <a:gd name="connsiteX1" fmla="*/ 564375 w 1564119"/>
              <a:gd name="connsiteY1" fmla="*/ 32588 h 1885772"/>
              <a:gd name="connsiteX2" fmla="*/ 15735 w 1564119"/>
              <a:gd name="connsiteY2" fmla="*/ 678764 h 1885772"/>
              <a:gd name="connsiteX3" fmla="*/ 137655 w 1564119"/>
              <a:gd name="connsiteY3" fmla="*/ 1885772 h 188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19" h="1885772">
                <a:moveTo>
                  <a:pt x="1564119" y="154508"/>
                </a:moveTo>
                <a:cubicBezTo>
                  <a:pt x="1324343" y="49860"/>
                  <a:pt x="822439" y="-54788"/>
                  <a:pt x="564375" y="32588"/>
                </a:cubicBezTo>
                <a:cubicBezTo>
                  <a:pt x="306311" y="119964"/>
                  <a:pt x="86855" y="369900"/>
                  <a:pt x="15735" y="678764"/>
                </a:cubicBezTo>
                <a:cubicBezTo>
                  <a:pt x="-55385" y="987628"/>
                  <a:pt x="137655" y="1885772"/>
                  <a:pt x="137655" y="188577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Ellipse 29"/>
          <p:cNvSpPr/>
          <p:nvPr/>
        </p:nvSpPr>
        <p:spPr>
          <a:xfrm>
            <a:off x="1662882" y="2329080"/>
            <a:ext cx="432048" cy="288032"/>
          </a:xfrm>
          <a:prstGeom prst="ellipse">
            <a:avLst/>
          </a:prstGeom>
          <a:solidFill>
            <a:srgbClr val="009900">
              <a:alpha val="50000"/>
            </a:srgbClr>
          </a:solidFill>
          <a:ln w="317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Forme libre 30"/>
          <p:cNvSpPr/>
          <p:nvPr/>
        </p:nvSpPr>
        <p:spPr>
          <a:xfrm>
            <a:off x="1949964" y="1779646"/>
            <a:ext cx="5001356" cy="3763999"/>
          </a:xfrm>
          <a:custGeom>
            <a:avLst/>
            <a:gdLst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55366 h 3566790"/>
              <a:gd name="connsiteX1" fmla="*/ 487680 w 4450080"/>
              <a:gd name="connsiteY1" fmla="*/ 177414 h 3566790"/>
              <a:gd name="connsiteX2" fmla="*/ 1170432 w 4450080"/>
              <a:gd name="connsiteY2" fmla="*/ 287142 h 3566790"/>
              <a:gd name="connsiteX3" fmla="*/ 3669792 w 4450080"/>
              <a:gd name="connsiteY3" fmla="*/ 2884038 h 3566790"/>
              <a:gd name="connsiteX4" fmla="*/ 4450080 w 4450080"/>
              <a:gd name="connsiteY4" fmla="*/ 3566790 h 3566790"/>
              <a:gd name="connsiteX5" fmla="*/ 4450080 w 4450080"/>
              <a:gd name="connsiteY5" fmla="*/ 3566790 h 3566790"/>
              <a:gd name="connsiteX0" fmla="*/ 0 w 4450080"/>
              <a:gd name="connsiteY0" fmla="*/ 398039 h 3409463"/>
              <a:gd name="connsiteX1" fmla="*/ 1170432 w 4450080"/>
              <a:gd name="connsiteY1" fmla="*/ 129815 h 3409463"/>
              <a:gd name="connsiteX2" fmla="*/ 3669792 w 4450080"/>
              <a:gd name="connsiteY2" fmla="*/ 2726711 h 3409463"/>
              <a:gd name="connsiteX3" fmla="*/ 4450080 w 4450080"/>
              <a:gd name="connsiteY3" fmla="*/ 3409463 h 3409463"/>
              <a:gd name="connsiteX4" fmla="*/ 4450080 w 4450080"/>
              <a:gd name="connsiteY4" fmla="*/ 3409463 h 3409463"/>
              <a:gd name="connsiteX0" fmla="*/ 0 w 4280440"/>
              <a:gd name="connsiteY0" fmla="*/ 434264 h 3399968"/>
              <a:gd name="connsiteX1" fmla="*/ 1000792 w 4280440"/>
              <a:gd name="connsiteY1" fmla="*/ 120320 h 3399968"/>
              <a:gd name="connsiteX2" fmla="*/ 3500152 w 4280440"/>
              <a:gd name="connsiteY2" fmla="*/ 2717216 h 3399968"/>
              <a:gd name="connsiteX3" fmla="*/ 4280440 w 4280440"/>
              <a:gd name="connsiteY3" fmla="*/ 3399968 h 3399968"/>
              <a:gd name="connsiteX4" fmla="*/ 4280440 w 4280440"/>
              <a:gd name="connsiteY4" fmla="*/ 3399968 h 3399968"/>
              <a:gd name="connsiteX0" fmla="*/ 0 w 4280440"/>
              <a:gd name="connsiteY0" fmla="*/ 458798 h 3424502"/>
              <a:gd name="connsiteX1" fmla="*/ 1000792 w 4280440"/>
              <a:gd name="connsiteY1" fmla="*/ 144854 h 3424502"/>
              <a:gd name="connsiteX2" fmla="*/ 3500152 w 4280440"/>
              <a:gd name="connsiteY2" fmla="*/ 2741750 h 3424502"/>
              <a:gd name="connsiteX3" fmla="*/ 4280440 w 4280440"/>
              <a:gd name="connsiteY3" fmla="*/ 3424502 h 3424502"/>
              <a:gd name="connsiteX4" fmla="*/ 4280440 w 4280440"/>
              <a:gd name="connsiteY4" fmla="*/ 3424502 h 3424502"/>
              <a:gd name="connsiteX0" fmla="*/ 0 w 4280440"/>
              <a:gd name="connsiteY0" fmla="*/ 561245 h 3526949"/>
              <a:gd name="connsiteX1" fmla="*/ 1140930 w 4280440"/>
              <a:gd name="connsiteY1" fmla="*/ 125381 h 3526949"/>
              <a:gd name="connsiteX2" fmla="*/ 3500152 w 4280440"/>
              <a:gd name="connsiteY2" fmla="*/ 2844197 h 3526949"/>
              <a:gd name="connsiteX3" fmla="*/ 4280440 w 4280440"/>
              <a:gd name="connsiteY3" fmla="*/ 3526949 h 3526949"/>
              <a:gd name="connsiteX4" fmla="*/ 4280440 w 4280440"/>
              <a:gd name="connsiteY4" fmla="*/ 3526949 h 3526949"/>
              <a:gd name="connsiteX0" fmla="*/ 0 w 4280440"/>
              <a:gd name="connsiteY0" fmla="*/ 554455 h 3520159"/>
              <a:gd name="connsiteX1" fmla="*/ 1140930 w 4280440"/>
              <a:gd name="connsiteY1" fmla="*/ 118591 h 3520159"/>
              <a:gd name="connsiteX2" fmla="*/ 3728798 w 4280440"/>
              <a:gd name="connsiteY2" fmla="*/ 2738347 h 3520159"/>
              <a:gd name="connsiteX3" fmla="*/ 4280440 w 4280440"/>
              <a:gd name="connsiteY3" fmla="*/ 3520159 h 3520159"/>
              <a:gd name="connsiteX4" fmla="*/ 4280440 w 4280440"/>
              <a:gd name="connsiteY4" fmla="*/ 3520159 h 3520159"/>
              <a:gd name="connsiteX0" fmla="*/ 0 w 4325335"/>
              <a:gd name="connsiteY0" fmla="*/ 554455 h 3588981"/>
              <a:gd name="connsiteX1" fmla="*/ 1140930 w 4325335"/>
              <a:gd name="connsiteY1" fmla="*/ 118591 h 3588981"/>
              <a:gd name="connsiteX2" fmla="*/ 3728798 w 4325335"/>
              <a:gd name="connsiteY2" fmla="*/ 2738347 h 3588981"/>
              <a:gd name="connsiteX3" fmla="*/ 4280440 w 4325335"/>
              <a:gd name="connsiteY3" fmla="*/ 3520159 h 3588981"/>
              <a:gd name="connsiteX4" fmla="*/ 4295191 w 4325335"/>
              <a:gd name="connsiteY4" fmla="*/ 3558259 h 3588981"/>
              <a:gd name="connsiteX0" fmla="*/ 0 w 4663975"/>
              <a:gd name="connsiteY0" fmla="*/ 554455 h 3649699"/>
              <a:gd name="connsiteX1" fmla="*/ 1140930 w 4663975"/>
              <a:gd name="connsiteY1" fmla="*/ 118591 h 3649699"/>
              <a:gd name="connsiteX2" fmla="*/ 3728798 w 4663975"/>
              <a:gd name="connsiteY2" fmla="*/ 2738347 h 3649699"/>
              <a:gd name="connsiteX3" fmla="*/ 4280440 w 4663975"/>
              <a:gd name="connsiteY3" fmla="*/ 3520159 h 3649699"/>
              <a:gd name="connsiteX4" fmla="*/ 4663975 w 4663975"/>
              <a:gd name="connsiteY4" fmla="*/ 3649699 h 3649699"/>
              <a:gd name="connsiteX0" fmla="*/ 0 w 4663975"/>
              <a:gd name="connsiteY0" fmla="*/ 554455 h 3649699"/>
              <a:gd name="connsiteX1" fmla="*/ 1140930 w 4663975"/>
              <a:gd name="connsiteY1" fmla="*/ 118591 h 3649699"/>
              <a:gd name="connsiteX2" fmla="*/ 3728798 w 4663975"/>
              <a:gd name="connsiteY2" fmla="*/ 2738347 h 3649699"/>
              <a:gd name="connsiteX3" fmla="*/ 4663975 w 4663975"/>
              <a:gd name="connsiteY3" fmla="*/ 3649699 h 3649699"/>
              <a:gd name="connsiteX0" fmla="*/ 0 w 4759859"/>
              <a:gd name="connsiteY0" fmla="*/ 554455 h 3725899"/>
              <a:gd name="connsiteX1" fmla="*/ 1140930 w 4759859"/>
              <a:gd name="connsiteY1" fmla="*/ 118591 h 3725899"/>
              <a:gd name="connsiteX2" fmla="*/ 3728798 w 4759859"/>
              <a:gd name="connsiteY2" fmla="*/ 2738347 h 3725899"/>
              <a:gd name="connsiteX3" fmla="*/ 4759859 w 4759859"/>
              <a:gd name="connsiteY3" fmla="*/ 3725899 h 3725899"/>
              <a:gd name="connsiteX0" fmla="*/ 0 w 4840991"/>
              <a:gd name="connsiteY0" fmla="*/ 554455 h 3763999"/>
              <a:gd name="connsiteX1" fmla="*/ 1140930 w 4840991"/>
              <a:gd name="connsiteY1" fmla="*/ 118591 h 3763999"/>
              <a:gd name="connsiteX2" fmla="*/ 3728798 w 4840991"/>
              <a:gd name="connsiteY2" fmla="*/ 2738347 h 3763999"/>
              <a:gd name="connsiteX3" fmla="*/ 4840991 w 4840991"/>
              <a:gd name="connsiteY3" fmla="*/ 3763999 h 376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991" h="3763999">
                <a:moveTo>
                  <a:pt x="0" y="554455"/>
                </a:moveTo>
                <a:cubicBezTo>
                  <a:pt x="170084" y="323315"/>
                  <a:pt x="519464" y="-245391"/>
                  <a:pt x="1140930" y="118591"/>
                </a:cubicBezTo>
                <a:cubicBezTo>
                  <a:pt x="1762396" y="482573"/>
                  <a:pt x="3112121" y="2130779"/>
                  <a:pt x="3728798" y="2738347"/>
                </a:cubicBezTo>
                <a:cubicBezTo>
                  <a:pt x="4345475" y="3345915"/>
                  <a:pt x="4646162" y="3574134"/>
                  <a:pt x="4840991" y="3763999"/>
                </a:cubicBezTo>
              </a:path>
            </a:pathLst>
          </a:custGeom>
          <a:noFill/>
          <a:ln w="38100">
            <a:gradFill>
              <a:gsLst>
                <a:gs pos="0">
                  <a:srgbClr val="008000"/>
                </a:gs>
                <a:gs pos="100000">
                  <a:srgbClr val="FF0000"/>
                </a:gs>
              </a:gsLst>
              <a:lin ang="5400000" scaled="0"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214063" y="5972810"/>
            <a:ext cx="432048" cy="288032"/>
          </a:xfrm>
          <a:prstGeom prst="ellipse">
            <a:avLst/>
          </a:prstGeom>
          <a:solidFill>
            <a:srgbClr val="009900">
              <a:alpha val="50000"/>
            </a:srgbClr>
          </a:solidFill>
          <a:ln w="317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Forme libre 24"/>
          <p:cNvSpPr/>
          <p:nvPr/>
        </p:nvSpPr>
        <p:spPr>
          <a:xfrm>
            <a:off x="3332353" y="3966893"/>
            <a:ext cx="2085467" cy="1991947"/>
          </a:xfrm>
          <a:custGeom>
            <a:avLst/>
            <a:gdLst>
              <a:gd name="connsiteX0" fmla="*/ 136343 w 2102303"/>
              <a:gd name="connsiteY0" fmla="*/ 2084913 h 2084913"/>
              <a:gd name="connsiteX1" fmla="*/ 98243 w 2102303"/>
              <a:gd name="connsiteY1" fmla="*/ 896193 h 2084913"/>
              <a:gd name="connsiteX2" fmla="*/ 1241243 w 2102303"/>
              <a:gd name="connsiteY2" fmla="*/ 35133 h 2084913"/>
              <a:gd name="connsiteX3" fmla="*/ 2102303 w 2102303"/>
              <a:gd name="connsiteY3" fmla="*/ 248493 h 2084913"/>
              <a:gd name="connsiteX0" fmla="*/ 103675 w 2069635"/>
              <a:gd name="connsiteY0" fmla="*/ 2090633 h 2090633"/>
              <a:gd name="connsiteX1" fmla="*/ 118915 w 2069635"/>
              <a:gd name="connsiteY1" fmla="*/ 985733 h 2090633"/>
              <a:gd name="connsiteX2" fmla="*/ 1208575 w 2069635"/>
              <a:gd name="connsiteY2" fmla="*/ 40853 h 2090633"/>
              <a:gd name="connsiteX3" fmla="*/ 2069635 w 2069635"/>
              <a:gd name="connsiteY3" fmla="*/ 254213 h 2090633"/>
              <a:gd name="connsiteX0" fmla="*/ 96647 w 2062607"/>
              <a:gd name="connsiteY0" fmla="*/ 1994867 h 1994867"/>
              <a:gd name="connsiteX1" fmla="*/ 111887 w 2062607"/>
              <a:gd name="connsiteY1" fmla="*/ 889967 h 1994867"/>
              <a:gd name="connsiteX2" fmla="*/ 1094867 w 2062607"/>
              <a:gd name="connsiteY2" fmla="*/ 67007 h 1994867"/>
              <a:gd name="connsiteX3" fmla="*/ 2062607 w 2062607"/>
              <a:gd name="connsiteY3" fmla="*/ 158447 h 1994867"/>
              <a:gd name="connsiteX0" fmla="*/ 96647 w 2085467"/>
              <a:gd name="connsiteY0" fmla="*/ 1991947 h 1991947"/>
              <a:gd name="connsiteX1" fmla="*/ 111887 w 2085467"/>
              <a:gd name="connsiteY1" fmla="*/ 887047 h 1991947"/>
              <a:gd name="connsiteX2" fmla="*/ 1094867 w 2085467"/>
              <a:gd name="connsiteY2" fmla="*/ 64087 h 1991947"/>
              <a:gd name="connsiteX3" fmla="*/ 2085467 w 2085467"/>
              <a:gd name="connsiteY3" fmla="*/ 163147 h 199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5467" h="1991947">
                <a:moveTo>
                  <a:pt x="96647" y="1991947"/>
                </a:moveTo>
                <a:cubicBezTo>
                  <a:pt x="-14478" y="1568402"/>
                  <a:pt x="-54483" y="1208357"/>
                  <a:pt x="111887" y="887047"/>
                </a:cubicBezTo>
                <a:cubicBezTo>
                  <a:pt x="278257" y="565737"/>
                  <a:pt x="765937" y="184737"/>
                  <a:pt x="1094867" y="64087"/>
                </a:cubicBezTo>
                <a:cubicBezTo>
                  <a:pt x="1423797" y="-56563"/>
                  <a:pt x="1821942" y="2492"/>
                  <a:pt x="2085467" y="163147"/>
                </a:cubicBezTo>
              </a:path>
            </a:pathLst>
          </a:custGeom>
          <a:noFill/>
          <a:ln w="38100">
            <a:gradFill>
              <a:gsLst>
                <a:gs pos="0">
                  <a:srgbClr val="FF6600"/>
                </a:gs>
                <a:gs pos="100000">
                  <a:srgbClr val="0080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7038D0-4F92-4496-B2EA-238B463C5D05}"/>
              </a:ext>
            </a:extLst>
          </p:cNvPr>
          <p:cNvSpPr/>
          <p:nvPr/>
        </p:nvSpPr>
        <p:spPr>
          <a:xfrm>
            <a:off x="7567308" y="6464369"/>
            <a:ext cx="1475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Arial" pitchFamily="34" charset="0"/>
                <a:cs typeface="Arial" pitchFamily="34" charset="0"/>
              </a:rPr>
              <a:t>(after </a:t>
            </a:r>
            <a:r>
              <a:rPr lang="en-GB" sz="1200" dirty="0" err="1">
                <a:latin typeface="Arial" pitchFamily="34" charset="0"/>
                <a:cs typeface="Arial" pitchFamily="34" charset="0"/>
              </a:rPr>
              <a:t>Amiard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 2011)</a:t>
            </a:r>
            <a:endParaRPr lang="fr-B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43">
            <a:extLst>
              <a:ext uri="{FF2B5EF4-FFF2-40B4-BE49-F238E27FC236}">
                <a16:creationId xmlns:a16="http://schemas.microsoft.com/office/drawing/2014/main" id="{26130600-63D1-454D-ADF6-6267A85A1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2" y="400050"/>
            <a:ext cx="488751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charset="0"/>
                <a:cs typeface="Arial" charset="0"/>
              </a:rPr>
              <a:t>Trace </a:t>
            </a:r>
            <a:r>
              <a:rPr lang="fr-BE" sz="2400" dirty="0" err="1">
                <a:latin typeface="Arial" charset="0"/>
                <a:cs typeface="Arial" charset="0"/>
              </a:rPr>
              <a:t>elements</a:t>
            </a:r>
            <a:r>
              <a:rPr lang="fr-BE" sz="2400" dirty="0">
                <a:latin typeface="Arial" charset="0"/>
                <a:cs typeface="Arial" charset="0"/>
              </a:rPr>
              <a:t> </a:t>
            </a:r>
            <a:r>
              <a:rPr lang="fr-BE" dirty="0">
                <a:latin typeface="Arial" charset="0"/>
                <a:cs typeface="Arial" charset="0"/>
              </a:rPr>
              <a:t>(</a:t>
            </a:r>
            <a:r>
              <a:rPr lang="fr-BE" dirty="0" err="1">
                <a:latin typeface="Arial" charset="0"/>
                <a:cs typeface="Arial" charset="0"/>
              </a:rPr>
              <a:t>including</a:t>
            </a:r>
            <a:r>
              <a:rPr lang="fr-BE" dirty="0">
                <a:latin typeface="Arial" charset="0"/>
                <a:cs typeface="Arial" charset="0"/>
              </a:rPr>
              <a:t> </a:t>
            </a:r>
            <a:r>
              <a:rPr lang="fr-BE" dirty="0" err="1">
                <a:latin typeface="Arial" charset="0"/>
                <a:cs typeface="Arial" charset="0"/>
              </a:rPr>
              <a:t>metals</a:t>
            </a:r>
            <a:r>
              <a:rPr lang="fr-BE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37" name="Image 51" descr="Imagex.bmp">
            <a:extLst>
              <a:ext uri="{FF2B5EF4-FFF2-40B4-BE49-F238E27FC236}">
                <a16:creationId xmlns:a16="http://schemas.microsoft.com/office/drawing/2014/main" id="{000E2A39-9D97-43B2-8711-9DDAC7760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12">
            <a:extLst>
              <a:ext uri="{FF2B5EF4-FFF2-40B4-BE49-F238E27FC236}">
                <a16:creationId xmlns:a16="http://schemas.microsoft.com/office/drawing/2014/main" id="{FC0BC04A-D33A-46DC-BB52-022220E309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44761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3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5" y="1597880"/>
            <a:ext cx="8013573" cy="427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49313" y="404813"/>
            <a:ext cx="66720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Cu: moderate contamination - shoots and water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63875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e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9" name="Rectangle 28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849313" y="404813"/>
            <a:ext cx="6809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Cu: moderate contamination - shoots and leaves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52" y="1597880"/>
            <a:ext cx="7242048" cy="427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280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6"/>
          <a:stretch/>
        </p:blipFill>
        <p:spPr bwMode="auto">
          <a:xfrm>
            <a:off x="943415" y="1589202"/>
            <a:ext cx="7242048" cy="419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849313" y="404813"/>
            <a:ext cx="2075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Cu in Rhizomes</a:t>
            </a:r>
            <a:endParaRPr lang="fr-BE" sz="2400" dirty="0"/>
          </a:p>
        </p:txBody>
      </p:sp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002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2" y="-3928269"/>
              <a:ext cx="503237" cy="914400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850262" y="404664"/>
            <a:ext cx="5577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Cu: moderate contamination - rhizomes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58" y="8700"/>
            <a:ext cx="2692142" cy="27577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266255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88" y="3585567"/>
            <a:ext cx="268228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7410" name="Picture 2" descr="http://flora.nhm-wien.ac.at/Bilder-P-Z/Posidonia-oceanica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r="17497"/>
          <a:stretch/>
        </p:blipFill>
        <p:spPr bwMode="auto">
          <a:xfrm>
            <a:off x="1167461" y="-2219"/>
            <a:ext cx="4630560" cy="686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H="1">
            <a:off x="3725880" y="1412776"/>
            <a:ext cx="1720543" cy="5191224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3187160" y="972458"/>
            <a:ext cx="963925" cy="5739882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2525486" y="478971"/>
            <a:ext cx="215112" cy="6125029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 14"/>
          <p:cNvSpPr/>
          <p:nvPr/>
        </p:nvSpPr>
        <p:spPr>
          <a:xfrm>
            <a:off x="5491472" y="1265002"/>
            <a:ext cx="1391928" cy="493948"/>
          </a:xfrm>
          <a:custGeom>
            <a:avLst/>
            <a:gdLst>
              <a:gd name="connsiteX0" fmla="*/ 1219200 w 1219200"/>
              <a:gd name="connsiteY0" fmla="*/ 795598 h 795598"/>
              <a:gd name="connsiteX1" fmla="*/ 647700 w 1219200"/>
              <a:gd name="connsiteY1" fmla="*/ 58998 h 795598"/>
              <a:gd name="connsiteX2" fmla="*/ 0 w 1219200"/>
              <a:gd name="connsiteY2" fmla="*/ 46298 h 795598"/>
              <a:gd name="connsiteX3" fmla="*/ 0 w 1219200"/>
              <a:gd name="connsiteY3" fmla="*/ 46298 h 79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795598">
                <a:moveTo>
                  <a:pt x="1219200" y="795598"/>
                </a:moveTo>
                <a:cubicBezTo>
                  <a:pt x="1035050" y="489739"/>
                  <a:pt x="850900" y="183881"/>
                  <a:pt x="647700" y="58998"/>
                </a:cubicBezTo>
                <a:cubicBezTo>
                  <a:pt x="444500" y="-65885"/>
                  <a:pt x="0" y="46298"/>
                  <a:pt x="0" y="46298"/>
                </a:cubicBezTo>
                <a:lnTo>
                  <a:pt x="0" y="46298"/>
                </a:lnTo>
              </a:path>
            </a:pathLst>
          </a:custGeom>
          <a:noFill/>
          <a:ln w="508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Forme libre 15"/>
          <p:cNvSpPr/>
          <p:nvPr/>
        </p:nvSpPr>
        <p:spPr>
          <a:xfrm>
            <a:off x="4139952" y="767879"/>
            <a:ext cx="2756970" cy="1000596"/>
          </a:xfrm>
          <a:custGeom>
            <a:avLst/>
            <a:gdLst>
              <a:gd name="connsiteX0" fmla="*/ 1219200 w 1219200"/>
              <a:gd name="connsiteY0" fmla="*/ 795598 h 795598"/>
              <a:gd name="connsiteX1" fmla="*/ 647700 w 1219200"/>
              <a:gd name="connsiteY1" fmla="*/ 58998 h 795598"/>
              <a:gd name="connsiteX2" fmla="*/ 0 w 1219200"/>
              <a:gd name="connsiteY2" fmla="*/ 46298 h 795598"/>
              <a:gd name="connsiteX3" fmla="*/ 0 w 1219200"/>
              <a:gd name="connsiteY3" fmla="*/ 46298 h 79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795598">
                <a:moveTo>
                  <a:pt x="1219200" y="795598"/>
                </a:moveTo>
                <a:cubicBezTo>
                  <a:pt x="1035050" y="489739"/>
                  <a:pt x="850900" y="183881"/>
                  <a:pt x="647700" y="58998"/>
                </a:cubicBezTo>
                <a:cubicBezTo>
                  <a:pt x="444500" y="-65885"/>
                  <a:pt x="0" y="46298"/>
                  <a:pt x="0" y="46298"/>
                </a:cubicBezTo>
                <a:lnTo>
                  <a:pt x="0" y="46298"/>
                </a:lnTo>
              </a:path>
            </a:pathLst>
          </a:custGeom>
          <a:noFill/>
          <a:ln w="508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Forme libre 16"/>
          <p:cNvSpPr/>
          <p:nvPr/>
        </p:nvSpPr>
        <p:spPr>
          <a:xfrm>
            <a:off x="2555776" y="254299"/>
            <a:ext cx="4493546" cy="1657052"/>
          </a:xfrm>
          <a:custGeom>
            <a:avLst/>
            <a:gdLst>
              <a:gd name="connsiteX0" fmla="*/ 1219200 w 1219200"/>
              <a:gd name="connsiteY0" fmla="*/ 795598 h 795598"/>
              <a:gd name="connsiteX1" fmla="*/ 647700 w 1219200"/>
              <a:gd name="connsiteY1" fmla="*/ 58998 h 795598"/>
              <a:gd name="connsiteX2" fmla="*/ 0 w 1219200"/>
              <a:gd name="connsiteY2" fmla="*/ 46298 h 795598"/>
              <a:gd name="connsiteX3" fmla="*/ 0 w 1219200"/>
              <a:gd name="connsiteY3" fmla="*/ 46298 h 79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795598">
                <a:moveTo>
                  <a:pt x="1219200" y="795598"/>
                </a:moveTo>
                <a:cubicBezTo>
                  <a:pt x="1035050" y="489739"/>
                  <a:pt x="850900" y="183881"/>
                  <a:pt x="647700" y="58998"/>
                </a:cubicBezTo>
                <a:cubicBezTo>
                  <a:pt x="444500" y="-65885"/>
                  <a:pt x="0" y="46298"/>
                  <a:pt x="0" y="46298"/>
                </a:cubicBezTo>
                <a:lnTo>
                  <a:pt x="0" y="46298"/>
                </a:lnTo>
              </a:path>
            </a:pathLst>
          </a:custGeom>
          <a:noFill/>
          <a:ln w="508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8" name="Groupe 17"/>
          <p:cNvGrpSpPr/>
          <p:nvPr/>
        </p:nvGrpSpPr>
        <p:grpSpPr>
          <a:xfrm rot="2475344">
            <a:off x="7043471" y="1964937"/>
            <a:ext cx="1391999" cy="1197120"/>
            <a:chOff x="7098630" y="1969791"/>
            <a:chExt cx="1391999" cy="119712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92433">
              <a:off x="7196070" y="1872351"/>
              <a:ext cx="1197120" cy="139199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188098" y="2440484"/>
              <a:ext cx="357427" cy="246207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BE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Cu</a:t>
              </a:r>
            </a:p>
          </p:txBody>
        </p:sp>
      </p:grpSp>
      <p:pic>
        <p:nvPicPr>
          <p:cNvPr id="28" name="Image 51" descr="Imagex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4710561" y="6644049"/>
            <a:ext cx="1243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itchFamily="34" charset="0"/>
                <a:cs typeface="Arial" pitchFamily="34" charset="0"/>
              </a:rPr>
              <a:t>© </a:t>
            </a:r>
            <a:r>
              <a:rPr lang="fr-BE" sz="1200" dirty="0" err="1">
                <a:latin typeface="Arial" pitchFamily="34" charset="0"/>
                <a:cs typeface="Arial" pitchFamily="34" charset="0"/>
              </a:rPr>
              <a:t>Mrkvicka</a:t>
            </a:r>
            <a:r>
              <a:rPr lang="fr-BE" sz="1200" dirty="0">
                <a:latin typeface="Arial" pitchFamily="34" charset="0"/>
                <a:cs typeface="Arial" pitchFamily="34" charset="0"/>
              </a:rPr>
              <a:t> A.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984776" y="1124744"/>
            <a:ext cx="21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latin typeface="Arial" pitchFamily="34" charset="0"/>
                <a:cs typeface="Arial" pitchFamily="34" charset="0"/>
              </a:rPr>
              <a:t>acropetal translocation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966509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956533" y="1161226"/>
            <a:ext cx="7757254" cy="393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spcAft>
                <a:spcPts val="600"/>
              </a:spcAft>
              <a:buClr>
                <a:srgbClr val="336600"/>
              </a:buClr>
              <a:buFont typeface="+mj-lt"/>
              <a:buAutoNum type="arabicPeriod"/>
            </a:pPr>
            <a:r>
              <a:rPr lang="en-GB" dirty="0"/>
              <a:t>Spatial monitoring of pollution:</a:t>
            </a:r>
          </a:p>
          <a:p>
            <a:pPr algn="just" eaLnBrk="1" hangingPunct="1">
              <a:lnSpc>
                <a:spcPct val="150000"/>
              </a:lnSpc>
              <a:spcAft>
                <a:spcPts val="600"/>
              </a:spcAft>
              <a:buClr>
                <a:srgbClr val="336600"/>
              </a:buClr>
            </a:pPr>
            <a:r>
              <a:rPr lang="en-GB" dirty="0"/>
              <a:t>	</a:t>
            </a:r>
            <a:r>
              <a:rPr lang="en-GB" sz="1600" dirty="0"/>
              <a:t>sampling strategy </a:t>
            </a:r>
            <a:r>
              <a:rPr lang="en-US" sz="1600" dirty="0"/>
              <a:t>will depend on the aims of your study</a:t>
            </a:r>
            <a:r>
              <a:rPr lang="en-GB" sz="1600" dirty="0"/>
              <a:t>.</a:t>
            </a:r>
          </a:p>
          <a:p>
            <a:pPr marL="457200" indent="-457200" algn="just" eaLnBrk="1" hangingPunct="1">
              <a:lnSpc>
                <a:spcPct val="150000"/>
              </a:lnSpc>
              <a:spcAft>
                <a:spcPts val="600"/>
              </a:spcAft>
              <a:buClr>
                <a:srgbClr val="336600"/>
              </a:buClr>
              <a:buFont typeface="+mj-lt"/>
              <a:buAutoNum type="arabicPeriod" startAt="2"/>
            </a:pPr>
            <a:r>
              <a:rPr lang="en-GB" dirty="0"/>
              <a:t>Water quality index and bioindicator complementarity:</a:t>
            </a:r>
          </a:p>
          <a:p>
            <a:pPr marL="901700" algn="just" eaLnBrk="1" hangingPunct="1">
              <a:lnSpc>
                <a:spcPct val="150000"/>
              </a:lnSpc>
              <a:spcAft>
                <a:spcPts val="600"/>
              </a:spcAft>
              <a:buClr>
                <a:srgbClr val="336600"/>
              </a:buClr>
            </a:pPr>
            <a:r>
              <a:rPr lang="en-GB" sz="1600" dirty="0"/>
              <a:t>deliver conscious but precise information to managers and stakeholders.</a:t>
            </a:r>
          </a:p>
          <a:p>
            <a:pPr marL="457200" indent="-457200" algn="just" eaLnBrk="1" hangingPunct="1">
              <a:lnSpc>
                <a:spcPct val="150000"/>
              </a:lnSpc>
              <a:spcAft>
                <a:spcPts val="600"/>
              </a:spcAft>
              <a:buClr>
                <a:srgbClr val="336600"/>
              </a:buClr>
              <a:buFont typeface="+mj-lt"/>
              <a:buAutoNum type="arabicPeriod" startAt="3"/>
            </a:pPr>
            <a:r>
              <a:rPr lang="en-GB" dirty="0"/>
              <a:t>Seasonality and compartmentalization:</a:t>
            </a:r>
          </a:p>
          <a:p>
            <a:pPr marL="901700" algn="just" eaLnBrk="1" hangingPunct="1">
              <a:spcAft>
                <a:spcPts val="600"/>
              </a:spcAft>
              <a:buClr>
                <a:srgbClr val="336600"/>
              </a:buClr>
              <a:tabLst>
                <a:tab pos="901700" algn="l"/>
              </a:tabLst>
            </a:pPr>
            <a:r>
              <a:rPr lang="en-GB" sz="1600" dirty="0"/>
              <a:t>bioaccumulated TE levels evolve according to the species biological cycle and the compartment considered;</a:t>
            </a:r>
          </a:p>
          <a:p>
            <a:pPr marL="457200" indent="-457200" algn="just" eaLnBrk="1" hangingPunct="1">
              <a:lnSpc>
                <a:spcPct val="150000"/>
              </a:lnSpc>
              <a:spcAft>
                <a:spcPts val="600"/>
              </a:spcAft>
              <a:buClr>
                <a:srgbClr val="336600"/>
              </a:buClr>
              <a:buFont typeface="+mj-lt"/>
              <a:buAutoNum type="arabicPeriod" startAt="4"/>
            </a:pPr>
            <a:r>
              <a:rPr lang="en-GB" dirty="0"/>
              <a:t>Experimental vs. field monitoring:</a:t>
            </a:r>
          </a:p>
          <a:p>
            <a:pPr algn="just" eaLnBrk="1" hangingPunct="1">
              <a:lnSpc>
                <a:spcPct val="150000"/>
              </a:lnSpc>
              <a:spcAft>
                <a:spcPts val="600"/>
              </a:spcAft>
              <a:buClr>
                <a:srgbClr val="336600"/>
              </a:buClr>
            </a:pPr>
            <a:r>
              <a:rPr lang="en-GB" dirty="0"/>
              <a:t>	</a:t>
            </a:r>
            <a:r>
              <a:rPr lang="en-GB" sz="1600" dirty="0"/>
              <a:t>2 complementary approaches. </a:t>
            </a:r>
          </a:p>
        </p:txBody>
      </p:sp>
      <p:pic>
        <p:nvPicPr>
          <p:cNvPr id="3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78969"/>
          <a:stretch/>
        </p:blipFill>
        <p:spPr bwMode="auto">
          <a:xfrm>
            <a:off x="933450" y="5421313"/>
            <a:ext cx="82105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622103" y="6647676"/>
            <a:ext cx="1630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www.wwfsassi.co.za/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849313" y="404813"/>
            <a:ext cx="297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General conclusions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868850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e 2"/>
          <p:cNvGrpSpPr>
            <a:grpSpLocks/>
          </p:cNvGrpSpPr>
          <p:nvPr/>
        </p:nvGrpSpPr>
        <p:grpSpPr bwMode="auto">
          <a:xfrm>
            <a:off x="0" y="0"/>
            <a:ext cx="9051426" cy="6858000"/>
            <a:chOff x="0" y="0"/>
            <a:chExt cx="9051426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274094" y="-3881981"/>
              <a:ext cx="503237" cy="905142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849313" y="404813"/>
            <a:ext cx="2496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More information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64" y="76463"/>
            <a:ext cx="4623440" cy="158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9910"/>
            <a:ext cx="4977765" cy="157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34398"/>
            <a:ext cx="4966335" cy="174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6403" y="1124744"/>
            <a:ext cx="2183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http://orbi.ulg.ac.be/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FF3958-E988-4EDA-8582-8FA671747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6" y="2755528"/>
            <a:ext cx="4623440" cy="1295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490814-3D8A-4173-B604-36F2EA281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2105" y="5195940"/>
            <a:ext cx="4609321" cy="1579336"/>
          </a:xfrm>
          <a:prstGeom prst="rect">
            <a:avLst/>
          </a:prstGeom>
        </p:spPr>
      </p:pic>
      <p:pic>
        <p:nvPicPr>
          <p:cNvPr id="16" name="Image 51" descr="Imagex.bmp">
            <a:extLst>
              <a:ext uri="{FF2B5EF4-FFF2-40B4-BE49-F238E27FC236}">
                <a16:creationId xmlns:a16="http://schemas.microsoft.com/office/drawing/2014/main" id="{72CEB54A-C772-4679-9987-B0075F870C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2609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12" descr="Cloche89.jpg">
            <a:extLst>
              <a:ext uri="{FF2B5EF4-FFF2-40B4-BE49-F238E27FC236}">
                <a16:creationId xmlns:a16="http://schemas.microsoft.com/office/drawing/2014/main" id="{A6883001-38E8-4C3B-B51B-57773D1AB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79450"/>
            <a:ext cx="8243887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e 2">
            <a:extLst>
              <a:ext uri="{FF2B5EF4-FFF2-40B4-BE49-F238E27FC236}">
                <a16:creationId xmlns:a16="http://schemas.microsoft.com/office/drawing/2014/main" id="{01E04A06-F952-4F80-9B39-C33C35B7E18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0C6111-880E-457D-A921-9E56D29C21F9}"/>
                </a:ext>
              </a:extLst>
            </p:cNvPr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52766C-AD5A-4ABB-9891-E46809E661A8}"/>
                </a:ext>
              </a:extLst>
            </p:cNvPr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5" name="Bulle ronde 14">
            <a:extLst>
              <a:ext uri="{FF2B5EF4-FFF2-40B4-BE49-F238E27FC236}">
                <a16:creationId xmlns:a16="http://schemas.microsoft.com/office/drawing/2014/main" id="{2FF50AC9-1D87-49EF-9C8A-7E65131832D7}"/>
              </a:ext>
            </a:extLst>
          </p:cNvPr>
          <p:cNvSpPr/>
          <p:nvPr/>
        </p:nvSpPr>
        <p:spPr>
          <a:xfrm rot="17292489">
            <a:off x="1735931" y="1578769"/>
            <a:ext cx="2471738" cy="3314700"/>
          </a:xfrm>
          <a:prstGeom prst="wedgeEllipseCallou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22536" name="ZoneTexte 10">
            <a:extLst>
              <a:ext uri="{FF2B5EF4-FFF2-40B4-BE49-F238E27FC236}">
                <a16:creationId xmlns:a16="http://schemas.microsoft.com/office/drawing/2014/main" id="{EFB2F16B-42E9-4113-A08D-5913D69F9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276475"/>
            <a:ext cx="244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BE" altLang="en-BE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</a:p>
        </p:txBody>
      </p:sp>
      <p:pic>
        <p:nvPicPr>
          <p:cNvPr id="13" name="Image 51" descr="Imagex.bmp">
            <a:extLst>
              <a:ext uri="{FF2B5EF4-FFF2-40B4-BE49-F238E27FC236}">
                <a16:creationId xmlns:a16="http://schemas.microsoft.com/office/drawing/2014/main" id="{06222193-195F-4DA0-9310-BD025BAF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2">
            <a:extLst>
              <a:ext uri="{FF2B5EF4-FFF2-40B4-BE49-F238E27FC236}">
                <a16:creationId xmlns:a16="http://schemas.microsoft.com/office/drawing/2014/main" id="{206B8F96-1D45-4929-BC33-154DB6E6A3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e 42">
            <a:extLst>
              <a:ext uri="{FF2B5EF4-FFF2-40B4-BE49-F238E27FC236}">
                <a16:creationId xmlns:a16="http://schemas.microsoft.com/office/drawing/2014/main" id="{E494EA53-8CA2-4B72-BBFD-335C74A44C34}"/>
              </a:ext>
            </a:extLst>
          </p:cNvPr>
          <p:cNvGrpSpPr>
            <a:grpSpLocks noChangeAspect="1"/>
          </p:cNvGrpSpPr>
          <p:nvPr/>
        </p:nvGrpSpPr>
        <p:grpSpPr>
          <a:xfrm>
            <a:off x="7294558" y="908720"/>
            <a:ext cx="1513352" cy="2705726"/>
            <a:chOff x="7763347" y="1787791"/>
            <a:chExt cx="939488" cy="1679714"/>
          </a:xfrm>
        </p:grpSpPr>
        <p:pic>
          <p:nvPicPr>
            <p:cNvPr id="54" name="Picture 8">
              <a:extLst>
                <a:ext uri="{FF2B5EF4-FFF2-40B4-BE49-F238E27FC236}">
                  <a16:creationId xmlns:a16="http://schemas.microsoft.com/office/drawing/2014/main" id="{5799E352-AFB9-4F71-9516-C08E2AD4D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1"/>
            <a:stretch>
              <a:fillRect/>
            </a:stretch>
          </p:blipFill>
          <p:spPr bwMode="auto">
            <a:xfrm rot="19744762">
              <a:off x="7890296" y="1787791"/>
              <a:ext cx="746852" cy="142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Rectangle 11">
              <a:extLst>
                <a:ext uri="{FF2B5EF4-FFF2-40B4-BE49-F238E27FC236}">
                  <a16:creationId xmlns:a16="http://schemas.microsoft.com/office/drawing/2014/main" id="{4677BF12-966E-4B26-8BC8-940188A3F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3347" y="3131248"/>
              <a:ext cx="939488" cy="336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fr-BE" sz="1400" i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Mytilus</a:t>
              </a:r>
              <a:endParaRPr lang="fr-BE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fr-BE" sz="14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galloprovincialis</a:t>
              </a:r>
            </a:p>
          </p:txBody>
        </p:sp>
      </p:grpSp>
      <p:grpSp>
        <p:nvGrpSpPr>
          <p:cNvPr id="30" name="Groupe 29"/>
          <p:cNvGrpSpPr>
            <a:grpSpLocks noChangeAspect="1"/>
          </p:cNvGrpSpPr>
          <p:nvPr/>
        </p:nvGrpSpPr>
        <p:grpSpPr>
          <a:xfrm>
            <a:off x="6891496" y="3752942"/>
            <a:ext cx="2093181" cy="2988426"/>
            <a:chOff x="6258121" y="1504046"/>
            <a:chExt cx="1387145" cy="1980421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255" y="1504046"/>
              <a:ext cx="1359011" cy="175775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6258121" y="3257096"/>
              <a:ext cx="1307656" cy="227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fr-BE" sz="1400" i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Posidonia</a:t>
              </a:r>
              <a:r>
                <a:rPr lang="fr-BE" sz="14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oceanica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266325" y="3539108"/>
            <a:ext cx="2610349" cy="1633996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direct measurements in the environment: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water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sediment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suspended matter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20072" y="3539108"/>
            <a:ext cx="1913640" cy="512347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 err="1">
                <a:solidFill>
                  <a:srgbClr val="000000"/>
                </a:solidFill>
                <a:latin typeface="Arial" charset="0"/>
                <a:cs typeface="Arial" charset="0"/>
              </a:rPr>
              <a:t>bioindicators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36" name="Flèche droite 35"/>
          <p:cNvSpPr/>
          <p:nvPr/>
        </p:nvSpPr>
        <p:spPr bwMode="auto">
          <a:xfrm rot="7800000">
            <a:off x="3380183" y="2839968"/>
            <a:ext cx="71865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7" name="Flèche droite 36"/>
          <p:cNvSpPr/>
          <p:nvPr/>
        </p:nvSpPr>
        <p:spPr bwMode="auto">
          <a:xfrm rot="3000000">
            <a:off x="4919228" y="2838691"/>
            <a:ext cx="718517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8" name="Ellipse 37"/>
          <p:cNvSpPr/>
          <p:nvPr/>
        </p:nvSpPr>
        <p:spPr>
          <a:xfrm>
            <a:off x="3124220" y="1687720"/>
            <a:ext cx="2952328" cy="864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40" name="Flèche droite 39"/>
          <p:cNvSpPr/>
          <p:nvPr/>
        </p:nvSpPr>
        <p:spPr bwMode="auto">
          <a:xfrm rot="5400000">
            <a:off x="4348484" y="1126716"/>
            <a:ext cx="505889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3799233" y="404813"/>
            <a:ext cx="2172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Bio-monitoring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8" t="24067" r="32131" b="36204"/>
          <a:stretch/>
        </p:blipFill>
        <p:spPr>
          <a:xfrm>
            <a:off x="931069" y="5301208"/>
            <a:ext cx="1849579" cy="1556792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9" y="895351"/>
            <a:ext cx="1668987" cy="25034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t="48556" r="49093"/>
          <a:stretch/>
        </p:blipFill>
        <p:spPr>
          <a:xfrm>
            <a:off x="2987824" y="5301208"/>
            <a:ext cx="1519718" cy="15598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41" y="5276824"/>
            <a:ext cx="490905" cy="1604600"/>
          </a:xfrm>
          <a:prstGeom prst="rect">
            <a:avLst/>
          </a:prstGeom>
        </p:spPr>
      </p:pic>
      <p:pic>
        <p:nvPicPr>
          <p:cNvPr id="42" name="Image 51" descr="Imagex.bmp">
            <a:extLst>
              <a:ext uri="{FF2B5EF4-FFF2-40B4-BE49-F238E27FC236}">
                <a16:creationId xmlns:a16="http://schemas.microsoft.com/office/drawing/2014/main" id="{6D03883D-5243-4E97-B6E8-2F1977D174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12">
            <a:extLst>
              <a:ext uri="{FF2B5EF4-FFF2-40B4-BE49-F238E27FC236}">
                <a16:creationId xmlns:a16="http://schemas.microsoft.com/office/drawing/2014/main" id="{001F828C-A3C9-4B8C-B01D-B789786779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4515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98668"/>
            <a:ext cx="2519499" cy="33593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"/>
          <a:stretch/>
        </p:blipFill>
        <p:spPr>
          <a:xfrm>
            <a:off x="5242560" y="1082"/>
            <a:ext cx="3901439" cy="49192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4255107"/>
            <a:ext cx="3904342" cy="26028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99" y="2773778"/>
            <a:ext cx="2720158" cy="40842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5242560" cy="349503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075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372962" y="5401786"/>
            <a:ext cx="5449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800" dirty="0" err="1"/>
              <a:t>Telesca</a:t>
            </a:r>
            <a:r>
              <a:rPr lang="fr-BE" sz="800" dirty="0"/>
              <a:t> &amp; al. 2015, </a:t>
            </a:r>
            <a:r>
              <a:rPr lang="en-US" sz="800" dirty="0"/>
              <a:t>Seagrass meadows (Posidonia oceanica) distribution and trajectories of change</a:t>
            </a:r>
            <a:endParaRPr lang="fr-BE" sz="8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11138" r="12556" b="5575"/>
          <a:stretch/>
        </p:blipFill>
        <p:spPr>
          <a:xfrm>
            <a:off x="990701" y="1068943"/>
            <a:ext cx="7815810" cy="535728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953126" y="6461315"/>
            <a:ext cx="2853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Telesca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et al. 2015,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Scientic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Reports)</a:t>
            </a:r>
          </a:p>
        </p:txBody>
      </p:sp>
      <p:pic>
        <p:nvPicPr>
          <p:cNvPr id="10" name="Image 51" descr="Imagex.bmp">
            <a:extLst>
              <a:ext uri="{FF2B5EF4-FFF2-40B4-BE49-F238E27FC236}">
                <a16:creationId xmlns:a16="http://schemas.microsoft.com/office/drawing/2014/main" id="{261D4868-B569-4081-9BA9-44E51FBB9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3">
            <a:extLst>
              <a:ext uri="{FF2B5EF4-FFF2-40B4-BE49-F238E27FC236}">
                <a16:creationId xmlns:a16="http://schemas.microsoft.com/office/drawing/2014/main" id="{2D81F3B6-B775-46C8-9165-631E10A1F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412750"/>
            <a:ext cx="3230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 dirty="0" err="1"/>
              <a:t>Posidonia</a:t>
            </a:r>
            <a:r>
              <a:rPr lang="fr-BE" sz="2400" i="1" dirty="0"/>
              <a:t> </a:t>
            </a:r>
            <a:r>
              <a:rPr lang="fr-BE" sz="2400" i="1" dirty="0" err="1"/>
              <a:t>oceanica</a:t>
            </a:r>
            <a:endParaRPr lang="fr-BE" sz="2400" i="1" dirty="0"/>
          </a:p>
        </p:txBody>
      </p:sp>
      <p:pic>
        <p:nvPicPr>
          <p:cNvPr id="12" name="Image 12">
            <a:extLst>
              <a:ext uri="{FF2B5EF4-FFF2-40B4-BE49-F238E27FC236}">
                <a16:creationId xmlns:a16="http://schemas.microsoft.com/office/drawing/2014/main" id="{4076D5BA-B5D3-4DB6-9F76-7C8397476B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5395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0"/>
          <p:cNvSpPr txBox="1">
            <a:spLocks noChangeArrowheads="1"/>
          </p:cNvSpPr>
          <p:nvPr/>
        </p:nvSpPr>
        <p:spPr bwMode="auto">
          <a:xfrm>
            <a:off x="5724525" y="1589088"/>
            <a:ext cx="27352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u="sng">
                <a:latin typeface="Arial" charset="0"/>
                <a:cs typeface="Arial" charset="0"/>
              </a:rPr>
              <a:t>Analytical steps</a:t>
            </a:r>
            <a:r>
              <a:rPr lang="fr-BE">
                <a:latin typeface="Arial" charset="0"/>
                <a:cs typeface="Arial" charset="0"/>
              </a:rPr>
              <a:t>:</a:t>
            </a:r>
          </a:p>
          <a:p>
            <a:pPr eaLnBrk="1" hangingPunct="1">
              <a:spcBef>
                <a:spcPct val="100000"/>
              </a:spcBef>
              <a:buClr>
                <a:srgbClr val="FF3300"/>
              </a:buClr>
              <a:buFontTx/>
              <a:buChar char="•"/>
            </a:pPr>
            <a:r>
              <a:rPr lang="fr-BE">
                <a:latin typeface="Arial" charset="0"/>
                <a:cs typeface="Arial" charset="0"/>
              </a:rPr>
              <a:t> homogeneous sample</a:t>
            </a:r>
          </a:p>
          <a:p>
            <a:pPr eaLnBrk="1" hangingPunct="1">
              <a:spcBef>
                <a:spcPct val="150000"/>
              </a:spcBef>
              <a:buClr>
                <a:srgbClr val="FF3300"/>
              </a:buClr>
              <a:buFontTx/>
              <a:buChar char="•"/>
            </a:pPr>
            <a:r>
              <a:rPr lang="fr-BE">
                <a:latin typeface="Arial" charset="0"/>
                <a:cs typeface="Arial" charset="0"/>
              </a:rPr>
              <a:t> acidic digestion in a microwave oven</a:t>
            </a:r>
          </a:p>
          <a:p>
            <a:pPr eaLnBrk="1" hangingPunct="1">
              <a:spcBef>
                <a:spcPct val="150000"/>
              </a:spcBef>
              <a:buClr>
                <a:srgbClr val="FF3300"/>
              </a:buClr>
              <a:buFontTx/>
              <a:buChar char="•"/>
            </a:pPr>
            <a:r>
              <a:rPr lang="fr-BE">
                <a:latin typeface="Arial" charset="0"/>
                <a:cs typeface="Arial" charset="0"/>
              </a:rPr>
              <a:t> measures : </a:t>
            </a:r>
          </a:p>
          <a:p>
            <a:pPr lvl="1" eaLnBrk="1" hangingPunct="1">
              <a:buClr>
                <a:srgbClr val="008000"/>
              </a:buClr>
              <a:buFont typeface="Wingdings" pitchFamily="2" charset="2"/>
              <a:buChar char="Ø"/>
            </a:pPr>
            <a:r>
              <a:rPr lang="fr-BE">
                <a:latin typeface="Arial" charset="0"/>
                <a:cs typeface="Arial" charset="0"/>
              </a:rPr>
              <a:t> inductively coupled plasma mass spectrometer</a:t>
            </a:r>
          </a:p>
        </p:txBody>
      </p:sp>
      <p:grpSp>
        <p:nvGrpSpPr>
          <p:cNvPr id="23555" name="Groupe 36"/>
          <p:cNvGrpSpPr>
            <a:grpSpLocks/>
          </p:cNvGrpSpPr>
          <p:nvPr/>
        </p:nvGrpSpPr>
        <p:grpSpPr bwMode="auto">
          <a:xfrm>
            <a:off x="6532563" y="2509838"/>
            <a:ext cx="185737" cy="1312862"/>
            <a:chOff x="6532343" y="2510255"/>
            <a:chExt cx="186312" cy="1312462"/>
          </a:xfrm>
        </p:grpSpPr>
        <p:sp>
          <p:nvSpPr>
            <p:cNvPr id="23589" name="AutoShape 41"/>
            <p:cNvSpPr>
              <a:spLocks noChangeArrowheads="1"/>
            </p:cNvSpPr>
            <p:nvPr/>
          </p:nvSpPr>
          <p:spPr bwMode="auto">
            <a:xfrm>
              <a:off x="6532343" y="2510255"/>
              <a:ext cx="186312" cy="360261"/>
            </a:xfrm>
            <a:prstGeom prst="downArrow">
              <a:avLst>
                <a:gd name="adj1" fmla="val 50000"/>
                <a:gd name="adj2" fmla="val 41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590" name="AutoShape 42"/>
            <p:cNvSpPr>
              <a:spLocks noChangeArrowheads="1"/>
            </p:cNvSpPr>
            <p:nvPr/>
          </p:nvSpPr>
          <p:spPr bwMode="auto">
            <a:xfrm>
              <a:off x="6532343" y="3462456"/>
              <a:ext cx="186312" cy="360261"/>
            </a:xfrm>
            <a:prstGeom prst="downArrow">
              <a:avLst>
                <a:gd name="adj1" fmla="val 50000"/>
                <a:gd name="adj2" fmla="val 417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3556" name="Groupe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8" name="Rectangle 5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3558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3230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>
                <a:latin typeface="Arial" charset="0"/>
                <a:cs typeface="Arial" charset="0"/>
              </a:rPr>
              <a:t>Laboratory</a:t>
            </a:r>
            <a:r>
              <a:rPr lang="fr-BE" sz="2400" dirty="0">
                <a:latin typeface="Arial" charset="0"/>
                <a:cs typeface="Arial" charset="0"/>
              </a:rPr>
              <a:t> analyses</a:t>
            </a:r>
          </a:p>
        </p:txBody>
      </p:sp>
      <p:pic>
        <p:nvPicPr>
          <p:cNvPr id="2356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325688"/>
            <a:ext cx="1930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AutoShape 20"/>
          <p:cNvSpPr>
            <a:spLocks noChangeArrowheads="1"/>
          </p:cNvSpPr>
          <p:nvPr/>
        </p:nvSpPr>
        <p:spPr bwMode="auto">
          <a:xfrm rot="1459041">
            <a:off x="2292350" y="2516188"/>
            <a:ext cx="849313" cy="190500"/>
          </a:xfrm>
          <a:prstGeom prst="rightArrow">
            <a:avLst>
              <a:gd name="adj1" fmla="val 50000"/>
              <a:gd name="adj2" fmla="val 583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568" name="Text Box 37"/>
          <p:cNvSpPr txBox="1">
            <a:spLocks noChangeArrowheads="1"/>
          </p:cNvSpPr>
          <p:nvPr/>
        </p:nvSpPr>
        <p:spPr bwMode="auto">
          <a:xfrm>
            <a:off x="3292475" y="2017713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BE">
                <a:cs typeface="Arial" charset="0"/>
              </a:rPr>
              <a:t>Ethos D</a:t>
            </a:r>
          </a:p>
        </p:txBody>
      </p:sp>
      <p:sp>
        <p:nvSpPr>
          <p:cNvPr id="23569" name="Text Box 38"/>
          <p:cNvSpPr txBox="1">
            <a:spLocks noChangeArrowheads="1"/>
          </p:cNvSpPr>
          <p:nvPr/>
        </p:nvSpPr>
        <p:spPr bwMode="auto">
          <a:xfrm>
            <a:off x="2686050" y="5770563"/>
            <a:ext cx="150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BE">
                <a:cs typeface="Arial" charset="0"/>
              </a:rPr>
              <a:t>ELAN DRCII</a:t>
            </a:r>
          </a:p>
        </p:txBody>
      </p:sp>
      <p:pic>
        <p:nvPicPr>
          <p:cNvPr id="2357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567238"/>
            <a:ext cx="1763712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Virage 43"/>
          <p:cNvSpPr/>
          <p:nvPr/>
        </p:nvSpPr>
        <p:spPr bwMode="auto">
          <a:xfrm flipV="1">
            <a:off x="3600450" y="4330700"/>
            <a:ext cx="376238" cy="914400"/>
          </a:xfrm>
          <a:prstGeom prst="ben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pic>
        <p:nvPicPr>
          <p:cNvPr id="23572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03650"/>
            <a:ext cx="1541462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3" name="AutoShape 20"/>
          <p:cNvSpPr>
            <a:spLocks noChangeArrowheads="1"/>
          </p:cNvSpPr>
          <p:nvPr/>
        </p:nvSpPr>
        <p:spPr bwMode="auto">
          <a:xfrm rot="16200000">
            <a:off x="1434307" y="3385344"/>
            <a:ext cx="849312" cy="190500"/>
          </a:xfrm>
          <a:prstGeom prst="rightArrow">
            <a:avLst>
              <a:gd name="adj1" fmla="val 50000"/>
              <a:gd name="adj2" fmla="val 583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49" y="1686052"/>
            <a:ext cx="601628" cy="1184157"/>
          </a:xfrm>
          <a:prstGeom prst="rect">
            <a:avLst/>
          </a:prstGeom>
        </p:spPr>
      </p:pic>
      <p:pic>
        <p:nvPicPr>
          <p:cNvPr id="36" name="Image 12">
            <a:extLst>
              <a:ext uri="{FF2B5EF4-FFF2-40B4-BE49-F238E27FC236}">
                <a16:creationId xmlns:a16="http://schemas.microsoft.com/office/drawing/2014/main" id="{98B28F9D-AD3A-430F-9DC2-05FE22B108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5" t="25850" r="60211" b="13079"/>
          <a:stretch/>
        </p:blipFill>
        <p:spPr>
          <a:xfrm>
            <a:off x="8190411" y="33508"/>
            <a:ext cx="951512" cy="8752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Image 51" descr="Imagex.bmp">
            <a:extLst>
              <a:ext uri="{FF2B5EF4-FFF2-40B4-BE49-F238E27FC236}">
                <a16:creationId xmlns:a16="http://schemas.microsoft.com/office/drawing/2014/main" id="{EFABEFEC-CE97-406B-A57C-E3E7E91FAE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3962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9966</TotalTime>
  <Words>1115</Words>
  <Application>Microsoft Office PowerPoint</Application>
  <PresentationFormat>On-screen Show (4:3)</PresentationFormat>
  <Paragraphs>286</Paragraphs>
  <Slides>56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Arial Narrow</vt:lpstr>
      <vt:lpstr>Calibri</vt:lpstr>
      <vt:lpstr>Monotype Corsiva</vt:lpstr>
      <vt:lpstr>Times New Roman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uset</dc:creator>
  <cp:lastModifiedBy>Jonathan Richir</cp:lastModifiedBy>
  <cp:revision>403</cp:revision>
  <cp:lastPrinted>2014-10-21T09:38:04Z</cp:lastPrinted>
  <dcterms:created xsi:type="dcterms:W3CDTF">2012-11-19T10:31:02Z</dcterms:created>
  <dcterms:modified xsi:type="dcterms:W3CDTF">2021-06-17T11:30:44Z</dcterms:modified>
</cp:coreProperties>
</file>