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Lst>
  <p:notesMasterIdLst>
    <p:notesMasterId r:id="rId11"/>
  </p:notesMasterIdLst>
  <p:handoutMasterIdLst>
    <p:handoutMasterId r:id="rId12"/>
  </p:handoutMasterIdLst>
  <p:sldIdLst>
    <p:sldId id="256" r:id="rId2"/>
    <p:sldId id="261" r:id="rId3"/>
    <p:sldId id="262" r:id="rId4"/>
    <p:sldId id="263" r:id="rId5"/>
    <p:sldId id="264" r:id="rId6"/>
    <p:sldId id="265" r:id="rId7"/>
    <p:sldId id="266" r:id="rId8"/>
    <p:sldId id="268" r:id="rId9"/>
    <p:sldId id="269" r:id="rId10"/>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rgbClr val="FFFF00"/>
        </a:solidFill>
        <a:latin typeface="Arial" charset="0"/>
        <a:ea typeface="+mn-ea"/>
        <a:cs typeface="+mn-cs"/>
      </a:defRPr>
    </a:lvl1pPr>
    <a:lvl2pPr marL="457200" algn="ctr" rtl="0" eaLnBrk="0" fontAlgn="base" hangingPunct="0">
      <a:spcBef>
        <a:spcPct val="0"/>
      </a:spcBef>
      <a:spcAft>
        <a:spcPct val="0"/>
      </a:spcAft>
      <a:defRPr sz="2400" kern="1200">
        <a:solidFill>
          <a:srgbClr val="FFFF00"/>
        </a:solidFill>
        <a:latin typeface="Arial" charset="0"/>
        <a:ea typeface="+mn-ea"/>
        <a:cs typeface="+mn-cs"/>
      </a:defRPr>
    </a:lvl2pPr>
    <a:lvl3pPr marL="914400" algn="ctr" rtl="0" eaLnBrk="0" fontAlgn="base" hangingPunct="0">
      <a:spcBef>
        <a:spcPct val="0"/>
      </a:spcBef>
      <a:spcAft>
        <a:spcPct val="0"/>
      </a:spcAft>
      <a:defRPr sz="2400" kern="1200">
        <a:solidFill>
          <a:srgbClr val="FFFF00"/>
        </a:solidFill>
        <a:latin typeface="Arial" charset="0"/>
        <a:ea typeface="+mn-ea"/>
        <a:cs typeface="+mn-cs"/>
      </a:defRPr>
    </a:lvl3pPr>
    <a:lvl4pPr marL="1371600" algn="ctr" rtl="0" eaLnBrk="0" fontAlgn="base" hangingPunct="0">
      <a:spcBef>
        <a:spcPct val="0"/>
      </a:spcBef>
      <a:spcAft>
        <a:spcPct val="0"/>
      </a:spcAft>
      <a:defRPr sz="2400" kern="1200">
        <a:solidFill>
          <a:srgbClr val="FFFF00"/>
        </a:solidFill>
        <a:latin typeface="Arial" charset="0"/>
        <a:ea typeface="+mn-ea"/>
        <a:cs typeface="+mn-cs"/>
      </a:defRPr>
    </a:lvl4pPr>
    <a:lvl5pPr marL="1828800" algn="ctr" rtl="0" eaLnBrk="0" fontAlgn="base" hangingPunct="0">
      <a:spcBef>
        <a:spcPct val="0"/>
      </a:spcBef>
      <a:spcAft>
        <a:spcPct val="0"/>
      </a:spcAft>
      <a:defRPr sz="2400" kern="1200">
        <a:solidFill>
          <a:srgbClr val="FFFF00"/>
        </a:solidFill>
        <a:latin typeface="Arial" charset="0"/>
        <a:ea typeface="+mn-ea"/>
        <a:cs typeface="+mn-cs"/>
      </a:defRPr>
    </a:lvl5pPr>
    <a:lvl6pPr marL="2286000" algn="l" defTabSz="914400" rtl="0" eaLnBrk="1" latinLnBrk="0" hangingPunct="1">
      <a:defRPr sz="2400" kern="1200">
        <a:solidFill>
          <a:srgbClr val="FFFF00"/>
        </a:solidFill>
        <a:latin typeface="Arial" charset="0"/>
        <a:ea typeface="+mn-ea"/>
        <a:cs typeface="+mn-cs"/>
      </a:defRPr>
    </a:lvl6pPr>
    <a:lvl7pPr marL="2743200" algn="l" defTabSz="914400" rtl="0" eaLnBrk="1" latinLnBrk="0" hangingPunct="1">
      <a:defRPr sz="2400" kern="1200">
        <a:solidFill>
          <a:srgbClr val="FFFF00"/>
        </a:solidFill>
        <a:latin typeface="Arial" charset="0"/>
        <a:ea typeface="+mn-ea"/>
        <a:cs typeface="+mn-cs"/>
      </a:defRPr>
    </a:lvl7pPr>
    <a:lvl8pPr marL="3200400" algn="l" defTabSz="914400" rtl="0" eaLnBrk="1" latinLnBrk="0" hangingPunct="1">
      <a:defRPr sz="2400" kern="1200">
        <a:solidFill>
          <a:srgbClr val="FFFF00"/>
        </a:solidFill>
        <a:latin typeface="Arial" charset="0"/>
        <a:ea typeface="+mn-ea"/>
        <a:cs typeface="+mn-cs"/>
      </a:defRPr>
    </a:lvl8pPr>
    <a:lvl9pPr marL="3657600" algn="l" defTabSz="914400" rtl="0" eaLnBrk="1" latinLnBrk="0" hangingPunct="1">
      <a:defRPr sz="2400" kern="1200">
        <a:solidFill>
          <a:srgbClr val="FFFF00"/>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B194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34" autoAdjust="0"/>
    <p:restoredTop sz="84282" autoAdjust="0"/>
  </p:normalViewPr>
  <p:slideViewPr>
    <p:cSldViewPr>
      <p:cViewPr>
        <p:scale>
          <a:sx n="60" d="100"/>
          <a:sy n="60" d="100"/>
        </p:scale>
        <p:origin x="2040" y="34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285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597993-FE1E-4023-B9F0-77351815C1CA}" type="datetimeFigureOut">
              <a:rPr lang="en-GB" smtClean="0"/>
              <a:t>07/05/2021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EA9455-8E83-4424-8719-F47CB4681AA9}" type="slidenum">
              <a:rPr lang="en-GB" smtClean="0"/>
              <a:t>‹N°›</a:t>
            </a:fld>
            <a:endParaRPr lang="en-GB"/>
          </a:p>
        </p:txBody>
      </p:sp>
    </p:spTree>
    <p:extLst>
      <p:ext uri="{BB962C8B-B14F-4D97-AF65-F5344CB8AC3E}">
        <p14:creationId xmlns:p14="http://schemas.microsoft.com/office/powerpoint/2010/main" val="2431471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smtClean="0">
                <a:solidFill>
                  <a:schemeClr val="tx1"/>
                </a:solidFill>
                <a:latin typeface="Tahoma" charset="0"/>
              </a:defRPr>
            </a:lvl1pPr>
          </a:lstStyle>
          <a:p>
            <a:pPr>
              <a:defRPr/>
            </a:pPr>
            <a:endParaRPr lang="en-US" altLang="zh-CN"/>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solidFill>
                  <a:schemeClr val="tx1"/>
                </a:solidFill>
                <a:latin typeface="Tahoma" charset="0"/>
              </a:defRPr>
            </a:lvl1pPr>
          </a:lstStyle>
          <a:p>
            <a:pPr>
              <a:defRPr/>
            </a:pPr>
            <a:endParaRPr lang="en-US" altLang="zh-CN"/>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smtClean="0">
                <a:solidFill>
                  <a:schemeClr val="tx1"/>
                </a:solidFill>
                <a:latin typeface="Tahoma" charset="0"/>
              </a:defRPr>
            </a:lvl1pPr>
          </a:lstStyle>
          <a:p>
            <a:pPr>
              <a:defRPr/>
            </a:pPr>
            <a:endParaRPr lang="en-US" altLang="zh-CN"/>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latin typeface="Tahoma" charset="0"/>
              </a:defRPr>
            </a:lvl1pPr>
          </a:lstStyle>
          <a:p>
            <a:pPr>
              <a:defRPr/>
            </a:pPr>
            <a:fld id="{604C0EE7-1895-4270-88A3-3A1CFBC131FB}" type="slidenum">
              <a:rPr lang="zh-CN" altLang="en-US"/>
              <a:pPr>
                <a:defRPr/>
              </a:pPr>
              <a:t>‹N°›</a:t>
            </a:fld>
            <a:endParaRPr lang="en-US" altLang="zh-CN"/>
          </a:p>
        </p:txBody>
      </p:sp>
    </p:spTree>
    <p:extLst>
      <p:ext uri="{BB962C8B-B14F-4D97-AF65-F5344CB8AC3E}">
        <p14:creationId xmlns:p14="http://schemas.microsoft.com/office/powerpoint/2010/main" val="34614413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Hello, good morning everyone, my name is Camila Davila and I</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m going to present my work intitled </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experimental investigation of a condensing gas absorption heat pump for residential buildings</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work that has been developed in the thermodynamics laboratory of the university of liege in Belgium in collaboration with the authors here mentioned.</a:t>
            </a:r>
          </a:p>
        </p:txBody>
      </p:sp>
      <p:sp>
        <p:nvSpPr>
          <p:cNvPr id="4" name="Slide Number Placeholder 3"/>
          <p:cNvSpPr>
            <a:spLocks noGrp="1"/>
          </p:cNvSpPr>
          <p:nvPr>
            <p:ph type="sldNum" sz="quarter" idx="10"/>
          </p:nvPr>
        </p:nvSpPr>
        <p:spPr/>
        <p:txBody>
          <a:bodyPr/>
          <a:lstStyle/>
          <a:p>
            <a:pPr>
              <a:defRPr/>
            </a:pPr>
            <a:fld id="{604C0EE7-1895-4270-88A3-3A1CFBC131FB}" type="slidenum">
              <a:rPr lang="zh-CN" altLang="en-US" smtClean="0"/>
              <a:pPr>
                <a:defRPr/>
              </a:pPr>
              <a:t>1</a:t>
            </a:fld>
            <a:endParaRPr lang="en-US" altLang="zh-CN"/>
          </a:p>
        </p:txBody>
      </p:sp>
    </p:spTree>
    <p:extLst>
      <p:ext uri="{BB962C8B-B14F-4D97-AF65-F5344CB8AC3E}">
        <p14:creationId xmlns:p14="http://schemas.microsoft.com/office/powerpoint/2010/main" val="3555516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As everyone knows, how we produce energy and the final use of this one is a relevant topic nowadays. There are several studies and information available that allow us to understand and split the problem of energy consumption, letting us to focus our efforts in key areas. </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One of these key areas in energy consumption is the building sector. According to the European environment agency, in 2017 the household sector represented 30% of the final use of energy in the European union only being surpassed by the industrial sector. Also, 80% of this energy was destinated for DHW production and space heating.</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Therefore, the search for alternatives that can be applied at the residential level for the production of domestic hot water and heating is a focus of study.</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What are our energy sources under this context?</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if we observe the final energy consumption by area in 2010, the household</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s presence is strongly reflected in the consumption of natural gas with a 45.6% of the total energy consumption, followed by electricity consumption, solid fuel and petroleum products </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What are our options then?</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It is here where heat pumps represent an interesting focus of study since it is a market that is undoubtedly growing. </a:t>
            </a:r>
          </a:p>
        </p:txBody>
      </p:sp>
      <p:sp>
        <p:nvSpPr>
          <p:cNvPr id="4" name="Espace réservé du numéro de diapositive 3"/>
          <p:cNvSpPr>
            <a:spLocks noGrp="1"/>
          </p:cNvSpPr>
          <p:nvPr>
            <p:ph type="sldNum" sz="quarter" idx="5"/>
          </p:nvPr>
        </p:nvSpPr>
        <p:spPr/>
        <p:txBody>
          <a:bodyPr/>
          <a:lstStyle/>
          <a:p>
            <a:pPr>
              <a:defRPr/>
            </a:pPr>
            <a:fld id="{604C0EE7-1895-4270-88A3-3A1CFBC131FB}" type="slidenum">
              <a:rPr lang="zh-CN" altLang="en-US" smtClean="0"/>
              <a:pPr>
                <a:defRPr/>
              </a:pPr>
              <a:t>2</a:t>
            </a:fld>
            <a:endParaRPr lang="en-US" altLang="zh-CN"/>
          </a:p>
        </p:txBody>
      </p:sp>
    </p:spTree>
    <p:extLst>
      <p:ext uri="{BB962C8B-B14F-4D97-AF65-F5344CB8AC3E}">
        <p14:creationId xmlns:p14="http://schemas.microsoft.com/office/powerpoint/2010/main" val="2185044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Even more, the study of gas absorption heap pumps (GAHP) appears as an attractive alternative to traditional appliances since offers substantial cost and energy savings compared to conventional systems thanks to the competitive price of gas</a:t>
            </a: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However, the system performance and environmental impact is strongly related and can be seriously affected by an incorrect integration, sizing, and control of the system.</a:t>
            </a: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Several studies have been conducted to compare components, the complexity of the systems, inputs and outputs, arriving to complex and detailed models. However, the role of outdoor conditions and the effect on the performance indicators rest still a matter of study especially for gas absorption heat pumps, topics developed in this work. </a:t>
            </a:r>
          </a:p>
        </p:txBody>
      </p:sp>
      <p:sp>
        <p:nvSpPr>
          <p:cNvPr id="4" name="Espace réservé du numéro de diapositive 3"/>
          <p:cNvSpPr>
            <a:spLocks noGrp="1"/>
          </p:cNvSpPr>
          <p:nvPr>
            <p:ph type="sldNum" sz="quarter" idx="5"/>
          </p:nvPr>
        </p:nvSpPr>
        <p:spPr/>
        <p:txBody>
          <a:bodyPr/>
          <a:lstStyle/>
          <a:p>
            <a:pPr>
              <a:defRPr/>
            </a:pPr>
            <a:fld id="{604C0EE7-1895-4270-88A3-3A1CFBC131FB}" type="slidenum">
              <a:rPr lang="zh-CN" altLang="en-US" smtClean="0"/>
              <a:pPr>
                <a:defRPr/>
              </a:pPr>
              <a:t>3</a:t>
            </a:fld>
            <a:endParaRPr lang="en-US" altLang="zh-CN"/>
          </a:p>
        </p:txBody>
      </p:sp>
    </p:spTree>
    <p:extLst>
      <p:ext uri="{BB962C8B-B14F-4D97-AF65-F5344CB8AC3E}">
        <p14:creationId xmlns:p14="http://schemas.microsoft.com/office/powerpoint/2010/main" val="57981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The tested gas absorption heat pump is designed for space heating and domestic hot water (DHW) for residential applications, with a nominal heating capacity of 18.9 kW. The system is based on the Water-Ammonia absorption cycle using outdoor ambient air as renewable energy source and natural gas combustion as high-temperature heat source; the delivered hot water is the medium-temperature heat sink. </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Here the Burner (BRN) driven by natural gas is used to heat the absorbent-refrigerant solution in the Generator (GEN) causing the separation of the two components by desorption. The desorbed ammonia vapor leaves the GEN and passes through the Rectifier (REC) to remove the last parts of residual water. Then it continues to the Condenser (COND), transferring the heat of the refrigerant to the water destinated to the Heating Circuit (HC), water previously Pre-Heated (PH) by the combustion gases and impulsed by the Water Circulation Pump (WP). The refrigerant leaving the COND is throttled to reduce its pressure by means of a restrictor valve and cooled down inside the Pipe in Pipe heat exchanger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PiPHx</a:t>
            </a:r>
            <a:r>
              <a:rPr lang="en-US" sz="1800" dirty="0">
                <a:effectLst/>
                <a:latin typeface="Times New Roman" panose="02020603050405020304" pitchFamily="18" charset="0"/>
                <a:ea typeface="Calibri" panose="020F0502020204030204" pitchFamily="34" charset="0"/>
                <a:cs typeface="Arial" panose="020B0604020202020204" pitchFamily="34" charset="0"/>
              </a:rPr>
              <a:t>); then, by means of a second restrictor valve, is brought to the ideal pressure and temperature conditions to enter the Evaporator (EVAP). Here the liquid refrigerant evaporates by taking heat from the surrounding air, impulsed by a fan. Then, the low-pressure vapor ammonia is overheated in the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PiPHx</a:t>
            </a:r>
            <a:r>
              <a:rPr lang="en-US" sz="1800" dirty="0">
                <a:effectLst/>
                <a:latin typeface="Times New Roman" panose="02020603050405020304" pitchFamily="18" charset="0"/>
                <a:ea typeface="Calibri" panose="020F0502020204030204" pitchFamily="34" charset="0"/>
                <a:cs typeface="Arial" panose="020B0604020202020204" pitchFamily="34" charset="0"/>
              </a:rPr>
              <a:t> before arriving to the Solution Cooled Absorber (SCA) where it meets the poor refrigerant solution coming from the GEN. The pressure of the incoming solution is reduced by a restrictor valve.</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To complete the absorption process and since it is an exothermic reaction, the solution is sent to the Water Cooled Absorber (WCA) where a considerable amount of thermal energy is transferred to the thermal fluid of the heating circuit. Once this process is completed, the solution is pumped back to the GEN using a Solution Pump (SP), restarting the cycle.</a:t>
            </a:r>
          </a:p>
        </p:txBody>
      </p:sp>
      <p:sp>
        <p:nvSpPr>
          <p:cNvPr id="4" name="Espace réservé du numéro de diapositive 3"/>
          <p:cNvSpPr>
            <a:spLocks noGrp="1"/>
          </p:cNvSpPr>
          <p:nvPr>
            <p:ph type="sldNum" sz="quarter" idx="5"/>
          </p:nvPr>
        </p:nvSpPr>
        <p:spPr/>
        <p:txBody>
          <a:bodyPr/>
          <a:lstStyle/>
          <a:p>
            <a:pPr>
              <a:defRPr/>
            </a:pPr>
            <a:fld id="{604C0EE7-1895-4270-88A3-3A1CFBC131FB}" type="slidenum">
              <a:rPr lang="zh-CN" altLang="en-US" smtClean="0"/>
              <a:pPr>
                <a:defRPr/>
              </a:pPr>
              <a:t>4</a:t>
            </a:fld>
            <a:endParaRPr lang="en-US" altLang="zh-CN"/>
          </a:p>
        </p:txBody>
      </p:sp>
    </p:spTree>
    <p:extLst>
      <p:ext uri="{BB962C8B-B14F-4D97-AF65-F5344CB8AC3E}">
        <p14:creationId xmlns:p14="http://schemas.microsoft.com/office/powerpoint/2010/main" val="2681287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Since the system is designed to be installed outdoor, tests are performed in a climatic chamber to control temperature and humidity conditions. The test bench was designed in order to be supplied by electricity, natural gas, and chilled water. The electricity and natural gas consumption are measured, as well as water mass flow rates, that are also controlled. The products derived from the operation of the system such as combustion gases, condensate and hot water are removed from the test bench.</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The room temperature is controlled by means of an outdoor air-to-water heat pump unit located inside the chamber. On the other hand, the humidity of the room is reduced by water condensation in the evaporators of both units. Once the desired test temperature and humidity conditions are reached, the stationary conditions are maintained by means of an electrical heater and a humidifier. These latter are connected to an acquisition system and controlled by a PI controller which receives the signal of temperature and humidity sensors placed inside the room at the entrance of the evaporator. To emulate the heat demand, a heat exchanger is placed, and the load is controlled by the regulation of the chilled-water flow rate through the exchanger</a:t>
            </a:r>
          </a:p>
        </p:txBody>
      </p:sp>
      <p:sp>
        <p:nvSpPr>
          <p:cNvPr id="4" name="Espace réservé du numéro de diapositive 3"/>
          <p:cNvSpPr>
            <a:spLocks noGrp="1"/>
          </p:cNvSpPr>
          <p:nvPr>
            <p:ph type="sldNum" sz="quarter" idx="5"/>
          </p:nvPr>
        </p:nvSpPr>
        <p:spPr/>
        <p:txBody>
          <a:bodyPr/>
          <a:lstStyle/>
          <a:p>
            <a:pPr>
              <a:defRPr/>
            </a:pPr>
            <a:fld id="{604C0EE7-1895-4270-88A3-3A1CFBC131FB}" type="slidenum">
              <a:rPr lang="zh-CN" altLang="en-US" smtClean="0"/>
              <a:pPr>
                <a:defRPr/>
              </a:pPr>
              <a:t>5</a:t>
            </a:fld>
            <a:endParaRPr lang="en-US" altLang="zh-CN"/>
          </a:p>
        </p:txBody>
      </p:sp>
    </p:spTree>
    <p:extLst>
      <p:ext uri="{BB962C8B-B14F-4D97-AF65-F5344CB8AC3E}">
        <p14:creationId xmlns:p14="http://schemas.microsoft.com/office/powerpoint/2010/main" val="124673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With the system in place and in order to achieve the characterization of the system performance, a test campaign is proposed and executed based on the European Standards for gas fired sorption appliances and on a weather data analysis for Belgium.</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From the European standards, the test conditions regarding type of application, the reference heating season and the outdoor heat exchanger conditions are considered, corresponding Belgium to an average weather and defining our minimum outdoor temperature.</a:t>
            </a:r>
          </a:p>
          <a:p>
            <a:r>
              <a:rPr lang="en-US" sz="1800" dirty="0">
                <a:effectLst/>
                <a:latin typeface="Times New Roman" panose="02020603050405020304" pitchFamily="18" charset="0"/>
                <a:ea typeface="Calibri" panose="020F0502020204030204" pitchFamily="34" charset="0"/>
                <a:cs typeface="Arial" panose="020B0604020202020204" pitchFamily="34" charset="0"/>
              </a:rPr>
              <a:t>To consider the weather conditions in terms of temperature and humidity, two local weather stations were selected and a weather data analysis was made for the cold season from October 2018 to March 2019. From here it is observed that the temperature range is well represented by the standards, and that the most frequent value obtained of relative humidity is 75%; additional tests are performed at relative humidities of 60% and 85% to evaluate their impact on the system performance for temperatures ranging from 2</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C to 7</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C, where frost formation is more likely to occur. Every test is performed at full load on steady state for a period of 20 minutes. Also, the delta T</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setpoint of the heating water circuit is fixed at 10 K.</a:t>
            </a:r>
            <a:endParaRPr lang="en-US" dirty="0"/>
          </a:p>
        </p:txBody>
      </p:sp>
      <p:sp>
        <p:nvSpPr>
          <p:cNvPr id="4" name="Espace réservé du numéro de diapositive 3"/>
          <p:cNvSpPr>
            <a:spLocks noGrp="1"/>
          </p:cNvSpPr>
          <p:nvPr>
            <p:ph type="sldNum" sz="quarter" idx="5"/>
          </p:nvPr>
        </p:nvSpPr>
        <p:spPr/>
        <p:txBody>
          <a:bodyPr/>
          <a:lstStyle/>
          <a:p>
            <a:pPr>
              <a:defRPr/>
            </a:pPr>
            <a:fld id="{604C0EE7-1895-4270-88A3-3A1CFBC131FB}" type="slidenum">
              <a:rPr lang="zh-CN" altLang="en-US" smtClean="0"/>
              <a:pPr>
                <a:defRPr/>
              </a:pPr>
              <a:t>6</a:t>
            </a:fld>
            <a:endParaRPr lang="en-US" altLang="zh-CN"/>
          </a:p>
        </p:txBody>
      </p:sp>
    </p:spTree>
    <p:extLst>
      <p:ext uri="{BB962C8B-B14F-4D97-AF65-F5344CB8AC3E}">
        <p14:creationId xmlns:p14="http://schemas.microsoft.com/office/powerpoint/2010/main" val="1382936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A coefficient of change is defined and computed every 5 minutes to verify that the data collection period is valid and withing the ranges accepted by the standards. the COP for each test was estimated as the ratio between the thermal power output to heat and electric power input. The thermal power output corresponds to the one obtained from the water cooled absorber, the condenser, and the combustion gases, that is donated to the heating circuit, while the inputs are the thermal heat obtained from the natural gas combustion and the electric input to the appliance. Since the internal configuration of the system makes it difficult to install sensors between components that allows to measure the previously defined heat inputs individually, it is decided to estimate the heat input transferred to the water as is shown here. A daily average high calorific value was used, obtaining the following results (-)</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For the base map at 75% of relative humidity, the variation of the delivery water temperature has a higher impact on the COP than the outdoor room temperature. </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For the variation of the outdoor room temperature, the COP decreases while the temperature decreases and this is reflected in a decrease in the thermal capacity of the system as the outdoor temperature decreases, having as a consequence in the system a decrease in the water flow of the heating circuit. The results obtained for different room humidities follow the same trends, pointing the fact that while higher the outdoor temperature, a bigger amount of latent heat is available on the evaporator resulting in a better COP. </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A comparison between the 75% humidity reference and the other tests is shown here (-). For the tests carried out, no conclusive trend is observed. Is interesting to notice though that for most of the cases with the same outdoor and delivery water temperature, </a:t>
            </a:r>
            <a:r>
              <a:rPr lang="en-US" sz="1800" u="sng" dirty="0">
                <a:effectLst/>
                <a:latin typeface="Times New Roman" panose="02020603050405020304" pitchFamily="18" charset="0"/>
                <a:ea typeface="Calibri" panose="020F0502020204030204" pitchFamily="34" charset="0"/>
                <a:cs typeface="Arial" panose="020B0604020202020204" pitchFamily="34" charset="0"/>
              </a:rPr>
              <a:t>a higher humidity has less impact on the COP than a lower humidity</a:t>
            </a:r>
            <a:r>
              <a:rPr lang="en-US" sz="1800" dirty="0">
                <a:effectLst/>
                <a:latin typeface="Times New Roman" panose="02020603050405020304" pitchFamily="18" charset="0"/>
                <a:ea typeface="Calibri" panose="020F0502020204030204" pitchFamily="34" charset="0"/>
                <a:cs typeface="Arial" panose="020B0604020202020204" pitchFamily="34" charset="0"/>
              </a:rPr>
              <a:t>. This is strictly related to the way of how the frost layer build</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s up and how this one affects the overall heat transfer coefficient on the evaporator.</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At lower humidity, the frost layer is more dense and has a greater insulating effect, affecting the heat rate transfer on the evaporator and reducing the COP. On the other hand and </a:t>
            </a:r>
            <a:r>
              <a:rPr lang="en-US" sz="1800" b="1" dirty="0">
                <a:effectLst/>
                <a:latin typeface="Times New Roman" panose="02020603050405020304" pitchFamily="18" charset="0"/>
                <a:ea typeface="Calibri" panose="020F0502020204030204" pitchFamily="34" charset="0"/>
                <a:cs typeface="Arial" panose="020B0604020202020204" pitchFamily="34" charset="0"/>
              </a:rPr>
              <a:t>for a short period of time</a:t>
            </a:r>
            <a:r>
              <a:rPr lang="en-US" sz="1800" dirty="0">
                <a:effectLst/>
                <a:latin typeface="Times New Roman" panose="02020603050405020304" pitchFamily="18" charset="0"/>
                <a:ea typeface="Calibri" panose="020F0502020204030204" pitchFamily="34" charset="0"/>
                <a:cs typeface="Arial" panose="020B0604020202020204" pitchFamily="34" charset="0"/>
              </a:rPr>
              <a:t>, like our tests, the higher the humidity the lower the density of the frost layer that is able to form and therefore, the accumulated mass. This, however, is a short term effect since at higher room humidities, more frequent defrost cycles were triggered by the system</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s internal control. </a:t>
            </a:r>
          </a:p>
          <a:p>
            <a:endParaRPr lang="en-US" dirty="0"/>
          </a:p>
        </p:txBody>
      </p:sp>
      <p:sp>
        <p:nvSpPr>
          <p:cNvPr id="4" name="Espace réservé du numéro de diapositive 3"/>
          <p:cNvSpPr>
            <a:spLocks noGrp="1"/>
          </p:cNvSpPr>
          <p:nvPr>
            <p:ph type="sldNum" sz="quarter" idx="5"/>
          </p:nvPr>
        </p:nvSpPr>
        <p:spPr/>
        <p:txBody>
          <a:bodyPr/>
          <a:lstStyle/>
          <a:p>
            <a:pPr>
              <a:defRPr/>
            </a:pPr>
            <a:fld id="{604C0EE7-1895-4270-88A3-3A1CFBC131FB}" type="slidenum">
              <a:rPr lang="zh-CN" altLang="en-US" smtClean="0"/>
              <a:pPr>
                <a:defRPr/>
              </a:pPr>
              <a:t>7</a:t>
            </a:fld>
            <a:endParaRPr lang="en-US" altLang="zh-CN"/>
          </a:p>
        </p:txBody>
      </p:sp>
    </p:spTree>
    <p:extLst>
      <p:ext uri="{BB962C8B-B14F-4D97-AF65-F5344CB8AC3E}">
        <p14:creationId xmlns:p14="http://schemas.microsoft.com/office/powerpoint/2010/main" val="2932241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Interesting results were found for the tests performed. It was observed that the biggest effect on the COP is caused by the delivery water temperature, the latter being affected by the thermal power output of the water cooled absorber, condenser, flue gases, and circulation water pump behavior. On the other hand, the outdoor room temperature and humidity have less effect on the COP in short periods of time, being the evaporator the main affected component. </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A greater number of tests and operating points is necessary to obtain more conclusive results, work that has been developed after the submission of this paper as it can be seen here (-)</a:t>
            </a:r>
          </a:p>
          <a:p>
            <a:pPr marL="0" marR="0" algn="just">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Finally, another point to consider is the frost accumulation across time. The time between defrost cycles involves the formation of a frost layer that could degrade the performance of the appliance in a non-neglected way before arriving to the defrost point, making the control of the system of vital importance to ensure good performance. Nevertheless, considering the defrost cycles in the performance indicators such as the seasonal performance factor will lead to a degradation of the latter.</a:t>
            </a:r>
          </a:p>
          <a:p>
            <a:endParaRPr lang="en-US" dirty="0"/>
          </a:p>
        </p:txBody>
      </p:sp>
      <p:sp>
        <p:nvSpPr>
          <p:cNvPr id="4" name="Espace réservé du numéro de diapositive 3"/>
          <p:cNvSpPr>
            <a:spLocks noGrp="1"/>
          </p:cNvSpPr>
          <p:nvPr>
            <p:ph type="sldNum" sz="quarter" idx="5"/>
          </p:nvPr>
        </p:nvSpPr>
        <p:spPr/>
        <p:txBody>
          <a:bodyPr/>
          <a:lstStyle/>
          <a:p>
            <a:pPr>
              <a:defRPr/>
            </a:pPr>
            <a:fld id="{604C0EE7-1895-4270-88A3-3A1CFBC131FB}" type="slidenum">
              <a:rPr lang="zh-CN" altLang="en-US" smtClean="0"/>
              <a:pPr>
                <a:defRPr/>
              </a:pPr>
              <a:t>8</a:t>
            </a:fld>
            <a:endParaRPr lang="en-US" altLang="zh-CN"/>
          </a:p>
        </p:txBody>
      </p:sp>
    </p:spTree>
    <p:extLst>
      <p:ext uri="{BB962C8B-B14F-4D97-AF65-F5344CB8AC3E}">
        <p14:creationId xmlns:p14="http://schemas.microsoft.com/office/powerpoint/2010/main" val="3593171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a:defRPr/>
            </a:pPr>
            <a:fld id="{604C0EE7-1895-4270-88A3-3A1CFBC131FB}" type="slidenum">
              <a:rPr lang="zh-CN" altLang="en-US" smtClean="0"/>
              <a:pPr>
                <a:defRPr/>
              </a:pPr>
              <a:t>9</a:t>
            </a:fld>
            <a:endParaRPr lang="en-US" altLang="zh-CN"/>
          </a:p>
        </p:txBody>
      </p:sp>
    </p:spTree>
    <p:extLst>
      <p:ext uri="{BB962C8B-B14F-4D97-AF65-F5344CB8AC3E}">
        <p14:creationId xmlns:p14="http://schemas.microsoft.com/office/powerpoint/2010/main" val="35574853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05117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Box 3"/>
          <p:cNvSpPr txBox="1"/>
          <p:nvPr userDrawn="1"/>
        </p:nvSpPr>
        <p:spPr>
          <a:xfrm>
            <a:off x="3243592" y="5181600"/>
            <a:ext cx="2462534" cy="461665"/>
          </a:xfrm>
          <a:prstGeom prst="rect">
            <a:avLst/>
          </a:prstGeom>
          <a:noFill/>
        </p:spPr>
        <p:txBody>
          <a:bodyPr wrap="none" rtlCol="0">
            <a:spAutoFit/>
          </a:bodyPr>
          <a:lstStyle/>
          <a:p>
            <a:r>
              <a:rPr lang="en-US" i="1" baseline="0" dirty="0">
                <a:solidFill>
                  <a:schemeClr val="tx1"/>
                </a:solidFill>
              </a:rPr>
              <a:t>July 13-16, 2020</a:t>
            </a:r>
            <a:endParaRPr lang="en-US" i="1" dirty="0">
              <a:solidFill>
                <a:schemeClr val="tx1"/>
              </a:solidFill>
            </a:endParaRPr>
          </a:p>
        </p:txBody>
      </p:sp>
      <p:pic>
        <p:nvPicPr>
          <p:cNvPr id="9" name="image3.png"/>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172200"/>
            <a:ext cx="1365250" cy="43942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5791200"/>
            <a:ext cx="2590800" cy="89026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595" y="-76200"/>
            <a:ext cx="2209800" cy="137833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D6FDAA6-0EDF-7648-91DC-6368E165B530}"/>
              </a:ext>
            </a:extLst>
          </p:cNvPr>
          <p:cNvPicPr>
            <a:picLocks noChangeAspect="1"/>
          </p:cNvPicPr>
          <p:nvPr userDrawn="1"/>
        </p:nvPicPr>
        <p:blipFill>
          <a:blip r:embed="rId5"/>
          <a:stretch>
            <a:fillRect/>
          </a:stretch>
        </p:blipFill>
        <p:spPr>
          <a:xfrm>
            <a:off x="5181600" y="325571"/>
            <a:ext cx="3756660" cy="62735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dirty="0"/>
              <a:t>July 13-16, 2020</a:t>
            </a:r>
          </a:p>
        </p:txBody>
      </p:sp>
      <p:sp>
        <p:nvSpPr>
          <p:cNvPr id="5" name="Slide Number Placeholder 4"/>
          <p:cNvSpPr>
            <a:spLocks noGrp="1"/>
          </p:cNvSpPr>
          <p:nvPr>
            <p:ph type="sldNum" sz="quarter" idx="11"/>
          </p:nvPr>
        </p:nvSpPr>
        <p:spPr/>
        <p:txBody>
          <a:bodyPr/>
          <a:lstStyle>
            <a:lvl1pPr>
              <a:defRPr/>
            </a:lvl1pPr>
          </a:lstStyle>
          <a:p>
            <a:pPr>
              <a:defRPr/>
            </a:pPr>
            <a:fld id="{41F9781A-9B6A-4FE0-A52D-E2132441B570}" type="slidenum">
              <a:rPr lang="en-US"/>
              <a:pPr>
                <a:defRPr/>
              </a:pPr>
              <a:t>‹N°›</a:t>
            </a:fld>
            <a:endParaRPr lang="en-US"/>
          </a:p>
        </p:txBody>
      </p:sp>
      <p:sp>
        <p:nvSpPr>
          <p:cNvPr id="6" name="Footer Placeholder 5"/>
          <p:cNvSpPr>
            <a:spLocks noGrp="1"/>
          </p:cNvSpPr>
          <p:nvPr>
            <p:ph type="ftr" sz="quarter" idx="12"/>
          </p:nvPr>
        </p:nvSpPr>
        <p:spPr/>
        <p:txBody>
          <a:bodyPr/>
          <a:lstStyle>
            <a:lvl1pPr>
              <a:defRPr/>
            </a:lvl1pPr>
          </a:lstStyle>
          <a:p>
            <a:pPr>
              <a:defRPr/>
            </a:pPr>
            <a:r>
              <a:rPr lang="en-US" dirty="0"/>
              <a:t>Purdue Conferences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28600"/>
            <a:ext cx="1981200" cy="6196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5791200" cy="6196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dirty="0"/>
              <a:t>July 13-16, 2020</a:t>
            </a:r>
          </a:p>
        </p:txBody>
      </p:sp>
      <p:sp>
        <p:nvSpPr>
          <p:cNvPr id="5" name="Slide Number Placeholder 4"/>
          <p:cNvSpPr>
            <a:spLocks noGrp="1"/>
          </p:cNvSpPr>
          <p:nvPr>
            <p:ph type="sldNum" sz="quarter" idx="11"/>
          </p:nvPr>
        </p:nvSpPr>
        <p:spPr/>
        <p:txBody>
          <a:bodyPr/>
          <a:lstStyle>
            <a:lvl1pPr>
              <a:defRPr/>
            </a:lvl1pPr>
          </a:lstStyle>
          <a:p>
            <a:pPr>
              <a:defRPr/>
            </a:pPr>
            <a:fld id="{DCD75BD1-4F85-4606-BC43-8A0BB3F55164}" type="slidenum">
              <a:rPr lang="en-US"/>
              <a:pPr>
                <a:defRPr/>
              </a:pPr>
              <a:t>‹N°›</a:t>
            </a:fld>
            <a:endParaRPr lang="en-US"/>
          </a:p>
        </p:txBody>
      </p:sp>
      <p:sp>
        <p:nvSpPr>
          <p:cNvPr id="6" name="Footer Placeholder 5"/>
          <p:cNvSpPr>
            <a:spLocks noGrp="1"/>
          </p:cNvSpPr>
          <p:nvPr>
            <p:ph type="ftr" sz="quarter" idx="12"/>
          </p:nvPr>
        </p:nvSpPr>
        <p:spPr/>
        <p:txBody>
          <a:bodyPr anchor="t" anchorCtr="0"/>
          <a:lstStyle>
            <a:lvl1pPr>
              <a:defRPr/>
            </a:lvl1pPr>
          </a:lstStyle>
          <a:p>
            <a:pPr>
              <a:defRPr/>
            </a:pPr>
            <a:r>
              <a:rPr lang="en-US" dirty="0"/>
              <a:t>Purdue Conferences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09600" y="1371600"/>
            <a:ext cx="3886200" cy="5053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371600"/>
            <a:ext cx="3886200" cy="5053013"/>
          </a:xfrm>
        </p:spPr>
        <p:txBody>
          <a:bodyPr/>
          <a:lstStyle/>
          <a:p>
            <a:pPr lvl="0"/>
            <a:r>
              <a:rPr lang="en-US" noProof="0"/>
              <a:t>Click icon to add chart</a:t>
            </a:r>
          </a:p>
        </p:txBody>
      </p:sp>
      <p:sp>
        <p:nvSpPr>
          <p:cNvPr id="5" name="Date Placeholder 4"/>
          <p:cNvSpPr>
            <a:spLocks noGrp="1"/>
          </p:cNvSpPr>
          <p:nvPr>
            <p:ph type="dt" sz="half" idx="10"/>
          </p:nvPr>
        </p:nvSpPr>
        <p:spPr/>
        <p:txBody>
          <a:bodyPr/>
          <a:lstStyle>
            <a:lvl1pPr>
              <a:defRPr/>
            </a:lvl1pPr>
          </a:lstStyle>
          <a:p>
            <a:pPr>
              <a:defRPr/>
            </a:pPr>
            <a:r>
              <a:rPr lang="en-US" dirty="0"/>
              <a:t>July 13-16, 2020</a:t>
            </a:r>
          </a:p>
        </p:txBody>
      </p:sp>
      <p:sp>
        <p:nvSpPr>
          <p:cNvPr id="6" name="Slide Number Placeholder 5"/>
          <p:cNvSpPr>
            <a:spLocks noGrp="1"/>
          </p:cNvSpPr>
          <p:nvPr>
            <p:ph type="sldNum" sz="quarter" idx="11"/>
          </p:nvPr>
        </p:nvSpPr>
        <p:spPr/>
        <p:txBody>
          <a:bodyPr/>
          <a:lstStyle>
            <a:lvl1pPr>
              <a:defRPr/>
            </a:lvl1pPr>
          </a:lstStyle>
          <a:p>
            <a:pPr>
              <a:defRPr/>
            </a:pPr>
            <a:fld id="{AD06CB34-3F0D-4DF5-BE1F-F3C385FEDC7E}" type="slidenum">
              <a:rPr lang="en-US"/>
              <a:pPr>
                <a:defRPr/>
              </a:pPr>
              <a:t>‹N°›</a:t>
            </a:fld>
            <a:endParaRPr lang="en-US"/>
          </a:p>
        </p:txBody>
      </p:sp>
      <p:sp>
        <p:nvSpPr>
          <p:cNvPr id="7" name="Footer Placeholder 6"/>
          <p:cNvSpPr>
            <a:spLocks noGrp="1"/>
          </p:cNvSpPr>
          <p:nvPr>
            <p:ph type="ftr" sz="quarter" idx="12"/>
          </p:nvPr>
        </p:nvSpPr>
        <p:spPr/>
        <p:txBody>
          <a:bodyPr/>
          <a:lstStyle>
            <a:lvl1pPr>
              <a:defRPr/>
            </a:lvl1pPr>
          </a:lstStyle>
          <a:p>
            <a:pPr>
              <a:defRPr/>
            </a:pPr>
            <a:r>
              <a:rPr lang="en-US" dirty="0"/>
              <a:t>Purdue Conferences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ClipArt Placeholder 2"/>
          <p:cNvSpPr>
            <a:spLocks noGrp="1"/>
          </p:cNvSpPr>
          <p:nvPr>
            <p:ph type="clipArt" sz="half" idx="1"/>
          </p:nvPr>
        </p:nvSpPr>
        <p:spPr>
          <a:xfrm>
            <a:off x="609600" y="1371600"/>
            <a:ext cx="3886200" cy="5053013"/>
          </a:xfrm>
        </p:spPr>
        <p:txBody>
          <a:bodyPr/>
          <a:lstStyle/>
          <a:p>
            <a:pPr lvl="0"/>
            <a:r>
              <a:rPr lang="en-US" noProof="0"/>
              <a:t>Click icon to add clip art</a:t>
            </a:r>
          </a:p>
        </p:txBody>
      </p:sp>
      <p:sp>
        <p:nvSpPr>
          <p:cNvPr id="4" name="Text Placeholder 3"/>
          <p:cNvSpPr>
            <a:spLocks noGrp="1"/>
          </p:cNvSpPr>
          <p:nvPr>
            <p:ph type="body" sz="half" idx="2"/>
          </p:nvPr>
        </p:nvSpPr>
        <p:spPr>
          <a:xfrm>
            <a:off x="4648200" y="1371600"/>
            <a:ext cx="3886200" cy="5053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r>
              <a:rPr lang="en-US" dirty="0"/>
              <a:t>July 13-16, 2020</a:t>
            </a:r>
          </a:p>
        </p:txBody>
      </p:sp>
      <p:sp>
        <p:nvSpPr>
          <p:cNvPr id="6" name="Slide Number Placeholder 5"/>
          <p:cNvSpPr>
            <a:spLocks noGrp="1"/>
          </p:cNvSpPr>
          <p:nvPr>
            <p:ph type="sldNum" sz="quarter" idx="11"/>
          </p:nvPr>
        </p:nvSpPr>
        <p:spPr/>
        <p:txBody>
          <a:bodyPr/>
          <a:lstStyle>
            <a:lvl1pPr>
              <a:defRPr/>
            </a:lvl1pPr>
          </a:lstStyle>
          <a:p>
            <a:pPr>
              <a:defRPr/>
            </a:pPr>
            <a:fld id="{FF9BB523-A4E6-4D01-9CF1-3BDC117A40FB}" type="slidenum">
              <a:rPr lang="en-US"/>
              <a:pPr>
                <a:defRPr/>
              </a:pPr>
              <a:t>‹N°›</a:t>
            </a:fld>
            <a:endParaRPr lang="en-US"/>
          </a:p>
        </p:txBody>
      </p:sp>
      <p:sp>
        <p:nvSpPr>
          <p:cNvPr id="7" name="Footer Placeholder 6"/>
          <p:cNvSpPr>
            <a:spLocks noGrp="1"/>
          </p:cNvSpPr>
          <p:nvPr>
            <p:ph type="ftr" sz="quarter" idx="12"/>
          </p:nvPr>
        </p:nvSpPr>
        <p:spPr/>
        <p:txBody>
          <a:bodyPr/>
          <a:lstStyle>
            <a:lvl1pPr>
              <a:defRPr/>
            </a:lvl1pPr>
          </a:lstStyle>
          <a:p>
            <a:pPr>
              <a:defRPr/>
            </a:pPr>
            <a:r>
              <a:rPr lang="en-US" dirty="0"/>
              <a:t>Purdue Conferences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SzPct val="75000"/>
              <a:defRPr/>
            </a:lvl1pPr>
            <a:lvl4pPr>
              <a:buSzPct val="7500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dirty="0"/>
              <a:t>July 13-16, 2020</a:t>
            </a:r>
          </a:p>
        </p:txBody>
      </p:sp>
      <p:sp>
        <p:nvSpPr>
          <p:cNvPr id="5" name="Slide Number Placeholder 4"/>
          <p:cNvSpPr>
            <a:spLocks noGrp="1"/>
          </p:cNvSpPr>
          <p:nvPr>
            <p:ph type="sldNum" sz="quarter" idx="11"/>
          </p:nvPr>
        </p:nvSpPr>
        <p:spPr/>
        <p:txBody>
          <a:bodyPr/>
          <a:lstStyle>
            <a:lvl1pPr>
              <a:defRPr/>
            </a:lvl1pPr>
          </a:lstStyle>
          <a:p>
            <a:pPr>
              <a:defRPr/>
            </a:pPr>
            <a:fld id="{67B76625-23C5-43C8-92E9-60FC3C49567E}" type="slidenum">
              <a:rPr lang="en-US"/>
              <a:pPr>
                <a:defRPr/>
              </a:pPr>
              <a:t>‹N°›</a:t>
            </a:fld>
            <a:endParaRPr lang="en-US"/>
          </a:p>
        </p:txBody>
      </p:sp>
      <p:sp>
        <p:nvSpPr>
          <p:cNvPr id="6" name="Footer Placeholder 5"/>
          <p:cNvSpPr>
            <a:spLocks noGrp="1"/>
          </p:cNvSpPr>
          <p:nvPr>
            <p:ph type="ftr" sz="quarter" idx="12"/>
          </p:nvPr>
        </p:nvSpPr>
        <p:spPr/>
        <p:txBody>
          <a:bodyPr/>
          <a:lstStyle>
            <a:lvl1pPr>
              <a:defRPr/>
            </a:lvl1pPr>
          </a:lstStyle>
          <a:p>
            <a:pPr>
              <a:defRPr/>
            </a:pPr>
            <a:r>
              <a:rPr lang="en-US" dirty="0"/>
              <a:t>Purdue Conferences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71601"/>
            <a:ext cx="3886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1601"/>
            <a:ext cx="3886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2"/>
          <p:cNvSpPr>
            <a:spLocks noGrp="1"/>
          </p:cNvSpPr>
          <p:nvPr>
            <p:ph type="dt" sz="half" idx="10"/>
          </p:nvPr>
        </p:nvSpPr>
        <p:spPr/>
        <p:txBody>
          <a:bodyPr/>
          <a:lstStyle>
            <a:lvl1pPr>
              <a:defRPr/>
            </a:lvl1pPr>
          </a:lstStyle>
          <a:p>
            <a:pPr>
              <a:defRPr/>
            </a:pPr>
            <a:r>
              <a:rPr lang="en-US" dirty="0"/>
              <a:t>July 13-16, 2020</a:t>
            </a:r>
          </a:p>
        </p:txBody>
      </p:sp>
      <p:sp>
        <p:nvSpPr>
          <p:cNvPr id="6" name="Footer Placeholder 13"/>
          <p:cNvSpPr>
            <a:spLocks noGrp="1"/>
          </p:cNvSpPr>
          <p:nvPr>
            <p:ph type="ftr" sz="quarter" idx="11"/>
          </p:nvPr>
        </p:nvSpPr>
        <p:spPr/>
        <p:txBody>
          <a:bodyPr/>
          <a:lstStyle>
            <a:lvl1pPr>
              <a:defRPr/>
            </a:lvl1pPr>
          </a:lstStyle>
          <a:p>
            <a:pPr>
              <a:defRPr/>
            </a:pPr>
            <a:r>
              <a:rPr lang="en-US" dirty="0"/>
              <a:t>Purdue Conferences</a:t>
            </a:r>
          </a:p>
        </p:txBody>
      </p:sp>
      <p:sp>
        <p:nvSpPr>
          <p:cNvPr id="7" name="Slide Number Placeholder 14"/>
          <p:cNvSpPr>
            <a:spLocks noGrp="1"/>
          </p:cNvSpPr>
          <p:nvPr>
            <p:ph type="sldNum" sz="quarter" idx="12"/>
          </p:nvPr>
        </p:nvSpPr>
        <p:spPr/>
        <p:txBody>
          <a:bodyPr/>
          <a:lstStyle>
            <a:lvl1pPr>
              <a:defRPr/>
            </a:lvl1pPr>
          </a:lstStyle>
          <a:p>
            <a:pPr>
              <a:defRPr/>
            </a:pPr>
            <a:fld id="{A86F1F1E-0337-4399-B55F-8FA409D06A3C}"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98438"/>
            <a:ext cx="7924800" cy="63976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19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05000"/>
            <a:ext cx="4040188"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1219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05000"/>
            <a:ext cx="4041775"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r>
              <a:rPr lang="en-US" dirty="0"/>
              <a:t>July 13-16, 2020</a:t>
            </a:r>
          </a:p>
        </p:txBody>
      </p:sp>
      <p:sp>
        <p:nvSpPr>
          <p:cNvPr id="8" name="Slide Number Placeholder 7"/>
          <p:cNvSpPr>
            <a:spLocks noGrp="1"/>
          </p:cNvSpPr>
          <p:nvPr>
            <p:ph type="sldNum" sz="quarter" idx="11"/>
          </p:nvPr>
        </p:nvSpPr>
        <p:spPr/>
        <p:txBody>
          <a:bodyPr/>
          <a:lstStyle>
            <a:lvl1pPr>
              <a:defRPr/>
            </a:lvl1pPr>
          </a:lstStyle>
          <a:p>
            <a:pPr>
              <a:defRPr/>
            </a:pPr>
            <a:fld id="{1E57C62F-2C2C-45E4-AC87-915A63DE9F1F}" type="slidenum">
              <a:rPr lang="en-US"/>
              <a:pPr>
                <a:defRPr/>
              </a:pPr>
              <a:t>‹N°›</a:t>
            </a:fld>
            <a:endParaRPr lang="en-US"/>
          </a:p>
        </p:txBody>
      </p:sp>
      <p:sp>
        <p:nvSpPr>
          <p:cNvPr id="9" name="Footer Placeholder 8"/>
          <p:cNvSpPr>
            <a:spLocks noGrp="1"/>
          </p:cNvSpPr>
          <p:nvPr>
            <p:ph type="ftr" sz="quarter" idx="12"/>
          </p:nvPr>
        </p:nvSpPr>
        <p:spPr/>
        <p:txBody>
          <a:bodyPr/>
          <a:lstStyle>
            <a:lvl1pPr>
              <a:defRPr/>
            </a:lvl1pPr>
          </a:lstStyle>
          <a:p>
            <a:pPr>
              <a:defRPr/>
            </a:pPr>
            <a:r>
              <a:rPr lang="en-US" dirty="0"/>
              <a:t>Purdue Conferences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r>
              <a:rPr lang="en-US" dirty="0"/>
              <a:t>July 13-16, 2020</a:t>
            </a:r>
          </a:p>
        </p:txBody>
      </p:sp>
      <p:sp>
        <p:nvSpPr>
          <p:cNvPr id="4" name="Slide Number Placeholder 3"/>
          <p:cNvSpPr>
            <a:spLocks noGrp="1"/>
          </p:cNvSpPr>
          <p:nvPr>
            <p:ph type="sldNum" sz="quarter" idx="11"/>
          </p:nvPr>
        </p:nvSpPr>
        <p:spPr/>
        <p:txBody>
          <a:bodyPr/>
          <a:lstStyle>
            <a:lvl1pPr>
              <a:defRPr/>
            </a:lvl1pPr>
          </a:lstStyle>
          <a:p>
            <a:pPr>
              <a:defRPr/>
            </a:pPr>
            <a:fld id="{8D0D81C5-8DA5-4D6E-A6C6-B8D0B634C070}" type="slidenum">
              <a:rPr lang="en-US"/>
              <a:pPr>
                <a:defRPr/>
              </a:pPr>
              <a:t>‹N°›</a:t>
            </a:fld>
            <a:endParaRPr lang="en-US"/>
          </a:p>
        </p:txBody>
      </p:sp>
      <p:sp>
        <p:nvSpPr>
          <p:cNvPr id="5" name="Footer Placeholder 4"/>
          <p:cNvSpPr>
            <a:spLocks noGrp="1"/>
          </p:cNvSpPr>
          <p:nvPr>
            <p:ph type="ftr" sz="quarter" idx="12"/>
          </p:nvPr>
        </p:nvSpPr>
        <p:spPr/>
        <p:txBody>
          <a:bodyPr/>
          <a:lstStyle>
            <a:lvl1pPr>
              <a:defRPr/>
            </a:lvl1pPr>
          </a:lstStyle>
          <a:p>
            <a:pPr>
              <a:defRPr/>
            </a:pPr>
            <a:r>
              <a:rPr lang="en-US" dirty="0"/>
              <a:t>Purdue Conferences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dirty="0"/>
              <a:t>July 13-16, 2020</a:t>
            </a:r>
          </a:p>
        </p:txBody>
      </p:sp>
      <p:sp>
        <p:nvSpPr>
          <p:cNvPr id="3" name="Slide Number Placeholder 2"/>
          <p:cNvSpPr>
            <a:spLocks noGrp="1"/>
          </p:cNvSpPr>
          <p:nvPr>
            <p:ph type="sldNum" sz="quarter" idx="11"/>
          </p:nvPr>
        </p:nvSpPr>
        <p:spPr/>
        <p:txBody>
          <a:bodyPr/>
          <a:lstStyle>
            <a:lvl1pPr>
              <a:defRPr/>
            </a:lvl1pPr>
          </a:lstStyle>
          <a:p>
            <a:pPr>
              <a:defRPr/>
            </a:pPr>
            <a:fld id="{43C3ADC5-1173-4EBA-B2FC-C4BCE1F36FDB}" type="slidenum">
              <a:rPr lang="en-US"/>
              <a:pPr>
                <a:defRPr/>
              </a:pPr>
              <a:t>‹N°›</a:t>
            </a:fld>
            <a:endParaRPr lang="en-US"/>
          </a:p>
        </p:txBody>
      </p:sp>
      <p:sp>
        <p:nvSpPr>
          <p:cNvPr id="4" name="Footer Placeholder 3"/>
          <p:cNvSpPr>
            <a:spLocks noGrp="1"/>
          </p:cNvSpPr>
          <p:nvPr>
            <p:ph type="ftr" sz="quarter" idx="12"/>
          </p:nvPr>
        </p:nvSpPr>
        <p:spPr/>
        <p:txBody>
          <a:bodyPr/>
          <a:lstStyle>
            <a:lvl1pPr>
              <a:defRPr/>
            </a:lvl1pPr>
          </a:lstStyle>
          <a:p>
            <a:pPr>
              <a:defRPr/>
            </a:pPr>
            <a:r>
              <a:rPr lang="en-US" dirty="0"/>
              <a:t>Purdue Conferences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dirty="0"/>
              <a:t>July 13-16, 2020</a:t>
            </a:r>
          </a:p>
        </p:txBody>
      </p:sp>
      <p:sp>
        <p:nvSpPr>
          <p:cNvPr id="6" name="Slide Number Placeholder 5"/>
          <p:cNvSpPr>
            <a:spLocks noGrp="1"/>
          </p:cNvSpPr>
          <p:nvPr>
            <p:ph type="sldNum" sz="quarter" idx="11"/>
          </p:nvPr>
        </p:nvSpPr>
        <p:spPr/>
        <p:txBody>
          <a:bodyPr/>
          <a:lstStyle>
            <a:lvl1pPr>
              <a:defRPr/>
            </a:lvl1pPr>
          </a:lstStyle>
          <a:p>
            <a:pPr>
              <a:defRPr/>
            </a:pPr>
            <a:fld id="{8CFC3756-508D-4C20-A27E-BDD935AFA292}" type="slidenum">
              <a:rPr lang="en-US"/>
              <a:pPr>
                <a:defRPr/>
              </a:pPr>
              <a:t>‹N°›</a:t>
            </a:fld>
            <a:endParaRPr lang="en-US"/>
          </a:p>
        </p:txBody>
      </p:sp>
      <p:sp>
        <p:nvSpPr>
          <p:cNvPr id="7" name="Footer Placeholder 6"/>
          <p:cNvSpPr>
            <a:spLocks noGrp="1"/>
          </p:cNvSpPr>
          <p:nvPr>
            <p:ph type="ftr" sz="quarter" idx="12"/>
          </p:nvPr>
        </p:nvSpPr>
        <p:spPr/>
        <p:txBody>
          <a:bodyPr/>
          <a:lstStyle>
            <a:lvl1pPr>
              <a:defRPr/>
            </a:lvl1pPr>
          </a:lstStyle>
          <a:p>
            <a:pPr>
              <a:defRPr/>
            </a:pPr>
            <a:r>
              <a:rPr lang="en-US" dirty="0"/>
              <a:t>Purdue Conferences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914400"/>
            <a:ext cx="9132888" cy="152400"/>
            <a:chOff x="3" y="756"/>
            <a:chExt cx="5753" cy="96"/>
          </a:xfrm>
        </p:grpSpPr>
        <p:sp>
          <p:nvSpPr>
            <p:cNvPr id="16387" name="Rectangle 3"/>
            <p:cNvSpPr>
              <a:spLocks noChangeArrowheads="1"/>
            </p:cNvSpPr>
            <p:nvPr/>
          </p:nvSpPr>
          <p:spPr bwMode="auto">
            <a:xfrm>
              <a:off x="3" y="756"/>
              <a:ext cx="5753" cy="47"/>
            </a:xfrm>
            <a:prstGeom prst="rect">
              <a:avLst/>
            </a:prstGeom>
            <a:gradFill rotWithShape="0">
              <a:gsLst>
                <a:gs pos="0">
                  <a:schemeClr val="tx1"/>
                </a:gs>
                <a:gs pos="50000">
                  <a:srgbClr val="B1946C"/>
                </a:gs>
                <a:gs pos="100000">
                  <a:schemeClr val="tx1"/>
                </a:gs>
              </a:gsLst>
              <a:lin ang="0" scaled="1"/>
            </a:gradFill>
            <a:ln w="9525">
              <a:noFill/>
              <a:miter lim="800000"/>
              <a:headEnd/>
              <a:tailEnd/>
            </a:ln>
            <a:effectLst/>
          </p:spPr>
          <p:txBody>
            <a:bodyPr wrap="none" anchor="ctr"/>
            <a:lstStyle/>
            <a:p>
              <a:pPr>
                <a:defRPr/>
              </a:pPr>
              <a:endParaRPr lang="en-US"/>
            </a:p>
          </p:txBody>
        </p:sp>
        <p:sp>
          <p:nvSpPr>
            <p:cNvPr id="16388" name="Rectangle 4"/>
            <p:cNvSpPr>
              <a:spLocks noChangeArrowheads="1"/>
            </p:cNvSpPr>
            <p:nvPr/>
          </p:nvSpPr>
          <p:spPr bwMode="auto">
            <a:xfrm>
              <a:off x="3" y="828"/>
              <a:ext cx="5753" cy="24"/>
            </a:xfrm>
            <a:prstGeom prst="rect">
              <a:avLst/>
            </a:prstGeom>
            <a:gradFill rotWithShape="0">
              <a:gsLst>
                <a:gs pos="0">
                  <a:schemeClr val="tx1"/>
                </a:gs>
                <a:gs pos="50000">
                  <a:srgbClr val="B1946C"/>
                </a:gs>
                <a:gs pos="100000">
                  <a:schemeClr val="tx1"/>
                </a:gs>
              </a:gsLst>
              <a:lin ang="0" scaled="1"/>
            </a:gradFill>
            <a:ln w="9525">
              <a:noFill/>
              <a:miter lim="800000"/>
              <a:headEnd/>
              <a:tailEnd/>
            </a:ln>
            <a:effectLst/>
          </p:spPr>
          <p:txBody>
            <a:bodyPr wrap="none" anchor="ctr"/>
            <a:lstStyle/>
            <a:p>
              <a:pPr>
                <a:defRPr/>
              </a:pPr>
              <a:endParaRPr lang="en-US"/>
            </a:p>
          </p:txBody>
        </p:sp>
      </p:grpSp>
      <p:sp>
        <p:nvSpPr>
          <p:cNvPr id="2051" name="Rectangle 5"/>
          <p:cNvSpPr>
            <a:spLocks noGrp="1" noChangeArrowheads="1"/>
          </p:cNvSpPr>
          <p:nvPr>
            <p:ph type="body" idx="1"/>
          </p:nvPr>
        </p:nvSpPr>
        <p:spPr bwMode="auto">
          <a:xfrm>
            <a:off x="609600" y="1371600"/>
            <a:ext cx="7924800" cy="47244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052" name="Rectangle 6"/>
          <p:cNvSpPr>
            <a:spLocks noGrp="1" noChangeArrowheads="1"/>
          </p:cNvSpPr>
          <p:nvPr>
            <p:ph type="title"/>
          </p:nvPr>
        </p:nvSpPr>
        <p:spPr bwMode="auto">
          <a:xfrm>
            <a:off x="609600" y="152400"/>
            <a:ext cx="7901348" cy="6858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ltLang="zh-CN" dirty="0"/>
              <a:t>Click to edit Master title style</a:t>
            </a:r>
          </a:p>
        </p:txBody>
      </p:sp>
      <p:grpSp>
        <p:nvGrpSpPr>
          <p:cNvPr id="2053" name="Group 2"/>
          <p:cNvGrpSpPr>
            <a:grpSpLocks/>
          </p:cNvGrpSpPr>
          <p:nvPr/>
        </p:nvGrpSpPr>
        <p:grpSpPr bwMode="auto">
          <a:xfrm>
            <a:off x="0" y="6354762"/>
            <a:ext cx="9132888" cy="46038"/>
            <a:chOff x="3" y="756"/>
            <a:chExt cx="5753" cy="96"/>
          </a:xfrm>
        </p:grpSpPr>
        <p:sp>
          <p:nvSpPr>
            <p:cNvPr id="9" name="Rectangle 3"/>
            <p:cNvSpPr>
              <a:spLocks noChangeArrowheads="1"/>
            </p:cNvSpPr>
            <p:nvPr/>
          </p:nvSpPr>
          <p:spPr bwMode="auto">
            <a:xfrm>
              <a:off x="3" y="756"/>
              <a:ext cx="5753" cy="46"/>
            </a:xfrm>
            <a:prstGeom prst="rect">
              <a:avLst/>
            </a:prstGeom>
            <a:gradFill rotWithShape="0">
              <a:gsLst>
                <a:gs pos="0">
                  <a:schemeClr val="tx1"/>
                </a:gs>
                <a:gs pos="50000">
                  <a:srgbClr val="B1946C"/>
                </a:gs>
                <a:gs pos="100000">
                  <a:schemeClr val="tx1"/>
                </a:gs>
              </a:gsLst>
              <a:lin ang="0" scaled="1"/>
            </a:gradFill>
            <a:ln w="9525">
              <a:noFill/>
              <a:miter lim="800000"/>
              <a:headEnd/>
              <a:tailEnd/>
            </a:ln>
            <a:effectLst/>
          </p:spPr>
          <p:txBody>
            <a:bodyPr wrap="none" anchor="ctr"/>
            <a:lstStyle/>
            <a:p>
              <a:pPr>
                <a:defRPr/>
              </a:pPr>
              <a:endParaRPr lang="en-US"/>
            </a:p>
          </p:txBody>
        </p:sp>
        <p:sp>
          <p:nvSpPr>
            <p:cNvPr id="10" name="Rectangle 4"/>
            <p:cNvSpPr>
              <a:spLocks noChangeArrowheads="1"/>
            </p:cNvSpPr>
            <p:nvPr/>
          </p:nvSpPr>
          <p:spPr bwMode="auto">
            <a:xfrm>
              <a:off x="3" y="829"/>
              <a:ext cx="5753" cy="23"/>
            </a:xfrm>
            <a:prstGeom prst="rect">
              <a:avLst/>
            </a:prstGeom>
            <a:gradFill rotWithShape="0">
              <a:gsLst>
                <a:gs pos="0">
                  <a:schemeClr val="tx1"/>
                </a:gs>
                <a:gs pos="50000">
                  <a:srgbClr val="B1946C"/>
                </a:gs>
                <a:gs pos="100000">
                  <a:schemeClr val="tx1"/>
                </a:gs>
              </a:gsLst>
              <a:lin ang="0" scaled="1"/>
            </a:gradFill>
            <a:ln w="9525">
              <a:noFill/>
              <a:miter lim="800000"/>
              <a:headEnd/>
              <a:tailEnd/>
            </a:ln>
            <a:effectLst/>
          </p:spPr>
          <p:txBody>
            <a:bodyPr wrap="none" anchor="ctr"/>
            <a:lstStyle/>
            <a:p>
              <a:pPr>
                <a:defRPr/>
              </a:pPr>
              <a:endParaRPr lang="en-US"/>
            </a:p>
          </p:txBody>
        </p:sp>
      </p:grpSp>
      <p:sp>
        <p:nvSpPr>
          <p:cNvPr id="13" name="Date Placeholder 12"/>
          <p:cNvSpPr>
            <a:spLocks noGrp="1"/>
          </p:cNvSpPr>
          <p:nvPr>
            <p:ph type="dt" sz="half" idx="2"/>
          </p:nvPr>
        </p:nvSpPr>
        <p:spPr>
          <a:xfrm>
            <a:off x="304800" y="6416675"/>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r>
              <a:rPr lang="en-US" dirty="0"/>
              <a:t>July 13-16, 2020</a:t>
            </a:r>
          </a:p>
        </p:txBody>
      </p:sp>
      <p:sp>
        <p:nvSpPr>
          <p:cNvPr id="14" name="Footer Placeholder 13"/>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a:defRPr sz="1200" dirty="0" smtClean="0">
                <a:solidFill>
                  <a:schemeClr val="tx1">
                    <a:tint val="75000"/>
                  </a:schemeClr>
                </a:solidFill>
              </a:defRPr>
            </a:lvl1pPr>
          </a:lstStyle>
          <a:p>
            <a:pPr>
              <a:defRPr/>
            </a:pPr>
            <a:r>
              <a:rPr lang="en-US" dirty="0"/>
              <a:t>Purdue Conferences</a:t>
            </a:r>
          </a:p>
        </p:txBody>
      </p:sp>
      <p:sp>
        <p:nvSpPr>
          <p:cNvPr id="15" name="Slide Number Placeholder 14"/>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D9E32CE1-E03D-4BA3-91DC-06F3DB24AE85}" type="slidenum">
              <a:rPr lang="en-US"/>
              <a:pPr>
                <a:defRPr/>
              </a:pPr>
              <a:t>‹N°›</a:t>
            </a:fld>
            <a:endParaRPr lang="en-US" dirty="0"/>
          </a:p>
        </p:txBody>
      </p:sp>
      <p:pic>
        <p:nvPicPr>
          <p:cNvPr id="1026" name="Picture 2" descr="F:\Dropbox\Documents\2014 Conference Short Course\HL Logo.bmp"/>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3206" t="1111" r="3206" b="1111"/>
          <a:stretch/>
        </p:blipFill>
        <p:spPr bwMode="auto">
          <a:xfrm>
            <a:off x="53700" y="76200"/>
            <a:ext cx="555900" cy="759619"/>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descr="A picture containing drawing&#10;&#10;Description automatically generated">
            <a:extLst>
              <a:ext uri="{FF2B5EF4-FFF2-40B4-BE49-F238E27FC236}">
                <a16:creationId xmlns:a16="http://schemas.microsoft.com/office/drawing/2014/main" id="{5309C568-947B-8B4D-B562-F6038C1DB0AC}"/>
              </a:ext>
            </a:extLst>
          </p:cNvPr>
          <p:cNvPicPr>
            <a:picLocks noChangeAspect="1"/>
          </p:cNvPicPr>
          <p:nvPr userDrawn="1"/>
        </p:nvPicPr>
        <p:blipFill rotWithShape="1">
          <a:blip r:embed="rId16"/>
          <a:srcRect r="73792" b="35062"/>
          <a:stretch/>
        </p:blipFill>
        <p:spPr>
          <a:xfrm>
            <a:off x="7848600" y="238765"/>
            <a:ext cx="1219200" cy="504492"/>
          </a:xfrm>
          <a:prstGeom prst="rect">
            <a:avLst/>
          </a:prstGeom>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77"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hdr="0"/>
  <p:txStyles>
    <p:titleStyle>
      <a:lvl1pPr algn="l" rtl="0" eaLnBrk="1" fontAlgn="base" hangingPunct="1">
        <a:spcBef>
          <a:spcPct val="0"/>
        </a:spcBef>
        <a:spcAft>
          <a:spcPct val="0"/>
        </a:spcAft>
        <a:defRPr sz="36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Book Antiqua" pitchFamily="18" charset="0"/>
        </a:defRPr>
      </a:lvl2pPr>
      <a:lvl3pPr algn="ctr" rtl="0" eaLnBrk="1" fontAlgn="base" hangingPunct="1">
        <a:spcBef>
          <a:spcPct val="0"/>
        </a:spcBef>
        <a:spcAft>
          <a:spcPct val="0"/>
        </a:spcAft>
        <a:defRPr sz="3600">
          <a:solidFill>
            <a:schemeClr val="tx2"/>
          </a:solidFill>
          <a:latin typeface="Book Antiqua" pitchFamily="18" charset="0"/>
        </a:defRPr>
      </a:lvl3pPr>
      <a:lvl4pPr algn="ctr" rtl="0" eaLnBrk="1" fontAlgn="base" hangingPunct="1">
        <a:spcBef>
          <a:spcPct val="0"/>
        </a:spcBef>
        <a:spcAft>
          <a:spcPct val="0"/>
        </a:spcAft>
        <a:defRPr sz="3600">
          <a:solidFill>
            <a:schemeClr val="tx2"/>
          </a:solidFill>
          <a:latin typeface="Book Antiqua" pitchFamily="18" charset="0"/>
        </a:defRPr>
      </a:lvl4pPr>
      <a:lvl5pPr algn="ctr" rtl="0" eaLnBrk="1" fontAlgn="base" hangingPunct="1">
        <a:spcBef>
          <a:spcPct val="0"/>
        </a:spcBef>
        <a:spcAft>
          <a:spcPct val="0"/>
        </a:spcAft>
        <a:defRPr sz="3600">
          <a:solidFill>
            <a:schemeClr val="tx2"/>
          </a:solidFill>
          <a:latin typeface="Book Antiqua" pitchFamily="18" charset="0"/>
        </a:defRPr>
      </a:lvl5pPr>
      <a:lvl6pPr marL="457200" algn="ctr" rtl="0" eaLnBrk="1" fontAlgn="base" hangingPunct="1">
        <a:spcBef>
          <a:spcPct val="0"/>
        </a:spcBef>
        <a:spcAft>
          <a:spcPct val="0"/>
        </a:spcAft>
        <a:defRPr sz="3600">
          <a:solidFill>
            <a:schemeClr val="tx2"/>
          </a:solidFill>
          <a:latin typeface="Book Antiqua" pitchFamily="18" charset="0"/>
        </a:defRPr>
      </a:lvl6pPr>
      <a:lvl7pPr marL="914400" algn="ctr" rtl="0" eaLnBrk="1" fontAlgn="base" hangingPunct="1">
        <a:spcBef>
          <a:spcPct val="0"/>
        </a:spcBef>
        <a:spcAft>
          <a:spcPct val="0"/>
        </a:spcAft>
        <a:defRPr sz="3600">
          <a:solidFill>
            <a:schemeClr val="tx2"/>
          </a:solidFill>
          <a:latin typeface="Book Antiqua" pitchFamily="18" charset="0"/>
        </a:defRPr>
      </a:lvl7pPr>
      <a:lvl8pPr marL="1371600" algn="ctr" rtl="0" eaLnBrk="1" fontAlgn="base" hangingPunct="1">
        <a:spcBef>
          <a:spcPct val="0"/>
        </a:spcBef>
        <a:spcAft>
          <a:spcPct val="0"/>
        </a:spcAft>
        <a:defRPr sz="3600">
          <a:solidFill>
            <a:schemeClr val="tx2"/>
          </a:solidFill>
          <a:latin typeface="Book Antiqua" pitchFamily="18" charset="0"/>
        </a:defRPr>
      </a:lvl8pPr>
      <a:lvl9pPr marL="1828800" algn="ctr" rtl="0" eaLnBrk="1" fontAlgn="base" hangingPunct="1">
        <a:spcBef>
          <a:spcPct val="0"/>
        </a:spcBef>
        <a:spcAft>
          <a:spcPct val="0"/>
        </a:spcAft>
        <a:defRPr sz="3600">
          <a:solidFill>
            <a:schemeClr val="tx2"/>
          </a:solidFill>
          <a:latin typeface="Book Antiqua" pitchFamily="18" charset="0"/>
        </a:defRPr>
      </a:lvl9pPr>
    </p:titleStyle>
    <p:bodyStyle>
      <a:lvl1pPr marL="342900" indent="-342900" algn="l" rtl="0" eaLnBrk="1" fontAlgn="base" hangingPunct="1">
        <a:lnSpc>
          <a:spcPct val="120000"/>
        </a:lnSpc>
        <a:spcBef>
          <a:spcPct val="20000"/>
        </a:spcBef>
        <a:spcAft>
          <a:spcPct val="0"/>
        </a:spcAft>
        <a:buClr>
          <a:schemeClr val="tx1"/>
        </a:buClr>
        <a:buSzPct val="75000"/>
        <a:buFont typeface="Monotype Sorts" pitchFamily="2" charset="2"/>
        <a:buChar char="l"/>
        <a:defRPr sz="2400">
          <a:solidFill>
            <a:schemeClr val="tx1"/>
          </a:solidFill>
          <a:latin typeface="+mn-lt"/>
          <a:ea typeface="+mn-ea"/>
          <a:cs typeface="+mn-cs"/>
        </a:defRPr>
      </a:lvl1pPr>
      <a:lvl2pPr marL="742950" indent="-285750" algn="l" rtl="0" eaLnBrk="1" fontAlgn="base" hangingPunct="1">
        <a:lnSpc>
          <a:spcPct val="110000"/>
        </a:lnSpc>
        <a:spcBef>
          <a:spcPct val="20000"/>
        </a:spcBef>
        <a:spcAft>
          <a:spcPct val="0"/>
        </a:spcAft>
        <a:buClr>
          <a:schemeClr val="tx1"/>
        </a:buClr>
        <a:buChar char="»"/>
        <a:defRPr sz="2200">
          <a:solidFill>
            <a:schemeClr val="tx1"/>
          </a:solidFill>
          <a:latin typeface="+mn-lt"/>
        </a:defRPr>
      </a:lvl2pPr>
      <a:lvl3pPr marL="1143000" indent="-228600" algn="l" rtl="0" eaLnBrk="1" fontAlgn="base" hangingPunct="1">
        <a:lnSpc>
          <a:spcPct val="110000"/>
        </a:lnSpc>
        <a:spcBef>
          <a:spcPct val="20000"/>
        </a:spcBef>
        <a:spcAft>
          <a:spcPct val="0"/>
        </a:spcAft>
        <a:buClr>
          <a:schemeClr val="tx1"/>
        </a:buClr>
        <a:buChar char="–"/>
        <a:defRPr sz="2000">
          <a:solidFill>
            <a:schemeClr val="tx1"/>
          </a:solidFill>
          <a:latin typeface="+mn-lt"/>
        </a:defRPr>
      </a:lvl3pPr>
      <a:lvl4pPr marL="1600200" indent="-228600" algn="l" rtl="0" eaLnBrk="1" fontAlgn="base" hangingPunct="1">
        <a:spcBef>
          <a:spcPct val="20000"/>
        </a:spcBef>
        <a:spcAft>
          <a:spcPct val="0"/>
        </a:spcAft>
        <a:buClr>
          <a:schemeClr val="tx1"/>
        </a:buClr>
        <a:buSzPct val="75000"/>
        <a:buFont typeface="Monotype Sorts" pitchFamily="2" charset="2"/>
        <a:buChar char="l"/>
        <a:defRPr sz="2000">
          <a:solidFill>
            <a:schemeClr val="tx1"/>
          </a:solidFill>
          <a:latin typeface="+mn-lt"/>
        </a:defRPr>
      </a:lvl4pPr>
      <a:lvl5pPr marL="2057400" indent="-228600" algn="l" rtl="0" eaLnBrk="1" fontAlgn="base" hangingPunct="1">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a:solidFill>
            <a:schemeClr val="tx1"/>
          </a:solidFill>
          <a:latin typeface="+mn-lt"/>
        </a:defRPr>
      </a:lvl6pPr>
      <a:lvl7pPr marL="2971800" indent="-228600" algn="l" rtl="0" eaLnBrk="1" fontAlgn="base" hangingPunct="1">
        <a:spcBef>
          <a:spcPct val="20000"/>
        </a:spcBef>
        <a:spcAft>
          <a:spcPct val="0"/>
        </a:spcAft>
        <a:buClr>
          <a:schemeClr val="tx1"/>
        </a:buClr>
        <a:buChar char="»"/>
        <a:defRPr>
          <a:solidFill>
            <a:schemeClr val="tx1"/>
          </a:solidFill>
          <a:latin typeface="+mn-lt"/>
        </a:defRPr>
      </a:lvl7pPr>
      <a:lvl8pPr marL="3429000" indent="-228600" algn="l" rtl="0" eaLnBrk="1" fontAlgn="base" hangingPunct="1">
        <a:spcBef>
          <a:spcPct val="20000"/>
        </a:spcBef>
        <a:spcAft>
          <a:spcPct val="0"/>
        </a:spcAft>
        <a:buClr>
          <a:schemeClr val="tx1"/>
        </a:buClr>
        <a:buChar char="»"/>
        <a:defRPr>
          <a:solidFill>
            <a:schemeClr val="tx1"/>
          </a:solidFill>
          <a:latin typeface="+mn-lt"/>
        </a:defRPr>
      </a:lvl8pPr>
      <a:lvl9pPr marL="3886200" indent="-228600" algn="l" rtl="0" eaLnBrk="1" fontAlgn="base" hangingPunct="1">
        <a:spcBef>
          <a:spcPct val="20000"/>
        </a:spcBef>
        <a:spcAft>
          <a:spcPct val="0"/>
        </a:spcAft>
        <a:buClr>
          <a:schemeClr val="tx1"/>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A1AF3E-CA72-44AE-9B00-18E0D4E4B495}"/>
              </a:ext>
            </a:extLst>
          </p:cNvPr>
          <p:cNvSpPr/>
          <p:nvPr/>
        </p:nvSpPr>
        <p:spPr bwMode="auto">
          <a:xfrm>
            <a:off x="3276600" y="5257800"/>
            <a:ext cx="2362200" cy="381000"/>
          </a:xfrm>
          <a:prstGeom prst="rect">
            <a:avLst/>
          </a:prstGeom>
          <a:solidFill>
            <a:schemeClr val="bg1"/>
          </a:solidFill>
          <a:ln w="127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FF00"/>
              </a:solidFill>
              <a:effectLst/>
              <a:latin typeface="Arial" charset="0"/>
            </a:endParaRPr>
          </a:p>
        </p:txBody>
      </p:sp>
      <p:sp>
        <p:nvSpPr>
          <p:cNvPr id="2" name="Title 1"/>
          <p:cNvSpPr>
            <a:spLocks noGrp="1"/>
          </p:cNvSpPr>
          <p:nvPr>
            <p:ph type="ctrTitle"/>
          </p:nvPr>
        </p:nvSpPr>
        <p:spPr>
          <a:xfrm>
            <a:off x="685800" y="1295401"/>
            <a:ext cx="7772400" cy="1066800"/>
          </a:xfrm>
        </p:spPr>
        <p:txBody>
          <a:bodyPr/>
          <a:lstStyle/>
          <a:p>
            <a:pPr algn="ctr"/>
            <a:r>
              <a:rPr lang="en-US" sz="2800" b="1" i="0" u="none" strike="noStrike" baseline="0" dirty="0">
                <a:solidFill>
                  <a:srgbClr val="000000"/>
                </a:solidFill>
                <a:latin typeface="Times New Roman" panose="02020603050405020304" pitchFamily="18" charset="0"/>
              </a:rPr>
              <a:t>Experimental Investigation of a Condensing Gas Absorption Heat Pump for Residential Buildings </a:t>
            </a:r>
            <a:endParaRPr lang="en-US" sz="4800" dirty="0"/>
          </a:p>
        </p:txBody>
      </p:sp>
      <p:sp>
        <p:nvSpPr>
          <p:cNvPr id="3" name="Subtitle 2"/>
          <p:cNvSpPr>
            <a:spLocks noGrp="1"/>
          </p:cNvSpPr>
          <p:nvPr>
            <p:ph type="subTitle" idx="1"/>
          </p:nvPr>
        </p:nvSpPr>
        <p:spPr>
          <a:xfrm>
            <a:off x="1371600" y="2590800"/>
            <a:ext cx="6400800" cy="3505200"/>
          </a:xfrm>
        </p:spPr>
        <p:txBody>
          <a:bodyPr/>
          <a:lstStyle/>
          <a:p>
            <a:pPr>
              <a:lnSpc>
                <a:spcPct val="100000"/>
              </a:lnSpc>
            </a:pPr>
            <a:r>
              <a:rPr lang="en-US" sz="1800" dirty="0">
                <a:solidFill>
                  <a:srgbClr val="000000"/>
                </a:solidFill>
                <a:latin typeface="Times New Roman" panose="02020603050405020304" pitchFamily="18" charset="0"/>
              </a:rPr>
              <a:t>DÁVILA Camila*</a:t>
            </a:r>
            <a:endParaRPr lang="en-US" sz="1800" b="0" i="0" u="none" strike="noStrike" baseline="0" dirty="0">
              <a:solidFill>
                <a:srgbClr val="000000"/>
              </a:solidFill>
              <a:latin typeface="Times New Roman" panose="02020603050405020304" pitchFamily="18" charset="0"/>
            </a:endParaRPr>
          </a:p>
          <a:p>
            <a:pPr>
              <a:lnSpc>
                <a:spcPct val="100000"/>
              </a:lnSpc>
            </a:pPr>
            <a:r>
              <a:rPr lang="en-US" sz="1800" dirty="0">
                <a:solidFill>
                  <a:srgbClr val="000000"/>
                </a:solidFill>
                <a:latin typeface="Times New Roman" panose="02020603050405020304" pitchFamily="18" charset="0"/>
              </a:rPr>
              <a:t>PAULUS Nicolas</a:t>
            </a:r>
            <a:endParaRPr lang="en-US" sz="1800" b="0" i="0" u="none" strike="noStrike" baseline="0" dirty="0">
              <a:solidFill>
                <a:srgbClr val="000000"/>
              </a:solidFill>
              <a:latin typeface="Times New Roman" panose="02020603050405020304" pitchFamily="18" charset="0"/>
            </a:endParaRPr>
          </a:p>
          <a:p>
            <a:pPr>
              <a:lnSpc>
                <a:spcPct val="100000"/>
              </a:lnSpc>
            </a:pPr>
            <a:r>
              <a:rPr lang="en-US" sz="1800" dirty="0">
                <a:solidFill>
                  <a:srgbClr val="000000"/>
                </a:solidFill>
                <a:latin typeface="Times New Roman" panose="02020603050405020304" pitchFamily="18" charset="0"/>
              </a:rPr>
              <a:t>CUEVAS Cristian</a:t>
            </a:r>
            <a:endParaRPr lang="en-US" sz="1800" dirty="0"/>
          </a:p>
          <a:p>
            <a:pPr>
              <a:lnSpc>
                <a:spcPct val="100000"/>
              </a:lnSpc>
            </a:pPr>
            <a:r>
              <a:rPr lang="en-US" sz="1800" dirty="0">
                <a:solidFill>
                  <a:srgbClr val="000000"/>
                </a:solidFill>
                <a:latin typeface="Times New Roman" panose="02020603050405020304" pitchFamily="18" charset="0"/>
              </a:rPr>
              <a:t>LEMORT Vincent</a:t>
            </a:r>
          </a:p>
          <a:p>
            <a:pPr>
              <a:lnSpc>
                <a:spcPct val="100000"/>
              </a:lnSpc>
            </a:pPr>
            <a:endParaRPr lang="en-US" sz="1800" dirty="0">
              <a:solidFill>
                <a:srgbClr val="000000"/>
              </a:solidFill>
              <a:latin typeface="Times New Roman" panose="02020603050405020304" pitchFamily="18" charset="0"/>
            </a:endParaRPr>
          </a:p>
          <a:p>
            <a:pPr>
              <a:lnSpc>
                <a:spcPct val="100000"/>
              </a:lnSpc>
            </a:pPr>
            <a:r>
              <a:rPr lang="en-US" sz="1800" b="0" i="0" u="none" strike="noStrike" baseline="0" dirty="0">
                <a:solidFill>
                  <a:srgbClr val="000000"/>
                </a:solidFill>
                <a:latin typeface="Times New Roman" panose="02020603050405020304" pitchFamily="18" charset="0"/>
              </a:rPr>
              <a:t> </a:t>
            </a:r>
            <a:r>
              <a:rPr lang="en-US" sz="1600" b="0" i="0" u="none" strike="noStrike" baseline="0" dirty="0">
                <a:solidFill>
                  <a:srgbClr val="000000"/>
                </a:solidFill>
                <a:latin typeface="Times New Roman" panose="02020603050405020304" pitchFamily="18" charset="0"/>
              </a:rPr>
              <a:t>University of Liège, Thermodynamics Laboratory </a:t>
            </a:r>
          </a:p>
          <a:p>
            <a:pPr>
              <a:lnSpc>
                <a:spcPct val="100000"/>
              </a:lnSpc>
            </a:pPr>
            <a:r>
              <a:rPr lang="en-US" sz="1600" b="0" i="0" u="none" strike="noStrike" baseline="0" dirty="0">
                <a:solidFill>
                  <a:srgbClr val="000000"/>
                </a:solidFill>
                <a:latin typeface="Times New Roman" panose="02020603050405020304" pitchFamily="18" charset="0"/>
              </a:rPr>
              <a:t>Liège, Belgium </a:t>
            </a:r>
            <a:endParaRPr lang="en-US" sz="1600" b="0" i="0" u="none" strike="noStrike" baseline="0" dirty="0">
              <a:solidFill>
                <a:srgbClr val="000000"/>
              </a:solidFill>
              <a:latin typeface="Times New Roman" panose="02020603050405020304" pitchFamily="18" charset="0"/>
              <a:cs typeface="Times New Roman" panose="02020603050405020304" pitchFamily="18" charset="0"/>
            </a:endParaRPr>
          </a:p>
          <a:p>
            <a:pPr>
              <a:lnSpc>
                <a:spcPct val="100000"/>
              </a:lnSpc>
            </a:pPr>
            <a:r>
              <a:rPr lang="en-US" sz="16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cdavila@uliege.be</a:t>
            </a:r>
            <a:endParaRPr lang="en-US" sz="1600" b="0" i="0" u="none" strike="noStrike" baseline="0" dirty="0">
              <a:solidFill>
                <a:srgbClr val="000000"/>
              </a:solidFill>
              <a:latin typeface="Times New Roman" panose="02020603050405020304" pitchFamily="18" charset="0"/>
              <a:cs typeface="Times New Roman" panose="02020603050405020304" pitchFamily="18" charset="0"/>
            </a:endParaRPr>
          </a:p>
          <a:p>
            <a:pPr>
              <a:lnSpc>
                <a:spcPct val="100000"/>
              </a:lnSpc>
            </a:pPr>
            <a:endParaRPr lang="en-US" sz="1800" b="0" i="0" u="none" strike="noStrike" baseline="0" dirty="0">
              <a:solidFill>
                <a:srgbClr val="000000"/>
              </a:solidFill>
              <a:latin typeface="Times New Roman" panose="02020603050405020304" pitchFamily="18" charset="0"/>
              <a:cs typeface="Times New Roman" panose="02020603050405020304" pitchFamily="18" charset="0"/>
            </a:endParaRPr>
          </a:p>
          <a:p>
            <a:pPr>
              <a:lnSpc>
                <a:spcPct val="100000"/>
              </a:lnSpc>
            </a:pPr>
            <a:r>
              <a:rPr lang="en-US" sz="1600" i="1" dirty="0">
                <a:solidFill>
                  <a:srgbClr val="000000"/>
                </a:solidFill>
                <a:latin typeface="Times New Roman" panose="02020603050405020304" pitchFamily="18" charset="0"/>
                <a:cs typeface="Times New Roman" panose="02020603050405020304" pitchFamily="18" charset="0"/>
              </a:rPr>
              <a:t>May 24-28, 2021</a:t>
            </a:r>
            <a:r>
              <a:rPr lang="en-US" sz="1600" b="0" i="1" u="none" strike="noStrike" baseline="0" dirty="0">
                <a:solidFill>
                  <a:srgbClr val="000000"/>
                </a:solidFill>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5643ECB4-550D-4FB9-B77A-B12D71F1863A}"/>
              </a:ext>
            </a:extLst>
          </p:cNvPr>
          <p:cNvSpPr/>
          <p:nvPr/>
        </p:nvSpPr>
        <p:spPr bwMode="auto">
          <a:xfrm>
            <a:off x="6096000" y="5638800"/>
            <a:ext cx="2895600" cy="1143000"/>
          </a:xfrm>
          <a:prstGeom prst="rect">
            <a:avLst/>
          </a:prstGeom>
          <a:solidFill>
            <a:schemeClr val="bg1"/>
          </a:solidFill>
          <a:ln w="127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FF00"/>
              </a:solidFill>
              <a:effectLst/>
              <a:latin typeface="Arial" charset="0"/>
            </a:endParaRPr>
          </a:p>
        </p:txBody>
      </p:sp>
      <p:pic>
        <p:nvPicPr>
          <p:cNvPr id="6" name="Image 5">
            <a:extLst>
              <a:ext uri="{FF2B5EF4-FFF2-40B4-BE49-F238E27FC236}">
                <a16:creationId xmlns:a16="http://schemas.microsoft.com/office/drawing/2014/main" id="{374C5F72-037A-4234-9820-D489D39D8C3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978775" y="5943600"/>
            <a:ext cx="1089025" cy="787400"/>
          </a:xfrm>
          <a:prstGeom prst="roundRect">
            <a:avLst>
              <a:gd name="adj" fmla="val 8594"/>
            </a:avLst>
          </a:prstGeom>
          <a:solidFill>
            <a:srgbClr val="FFFFFF">
              <a:shade val="85000"/>
            </a:srgbClr>
          </a:solidFill>
          <a:ln>
            <a:noFill/>
          </a:ln>
          <a:effectLst/>
        </p:spPr>
      </p:pic>
      <p:pic>
        <p:nvPicPr>
          <p:cNvPr id="5" name="Image 4">
            <a:extLst>
              <a:ext uri="{FF2B5EF4-FFF2-40B4-BE49-F238E27FC236}">
                <a16:creationId xmlns:a16="http://schemas.microsoft.com/office/drawing/2014/main" id="{DACD1856-0D3A-4EA8-A8DC-7A18D1101346}"/>
              </a:ext>
            </a:extLst>
          </p:cNvPr>
          <p:cNvPicPr>
            <a:picLocks noChangeAspect="1"/>
          </p:cNvPicPr>
          <p:nvPr/>
        </p:nvPicPr>
        <p:blipFill>
          <a:blip r:embed="rId6"/>
          <a:stretch>
            <a:fillRect/>
          </a:stretch>
        </p:blipFill>
        <p:spPr>
          <a:xfrm>
            <a:off x="6019800" y="6019800"/>
            <a:ext cx="1830192" cy="749300"/>
          </a:xfrm>
          <a:prstGeom prst="roundRect">
            <a:avLst>
              <a:gd name="adj" fmla="val 8594"/>
            </a:avLst>
          </a:prstGeom>
          <a:solidFill>
            <a:srgbClr val="FFFFFF">
              <a:shade val="85000"/>
            </a:srgbClr>
          </a:solidFill>
          <a:ln>
            <a:noFill/>
          </a:ln>
          <a:effectLst/>
        </p:spPr>
      </p:pic>
      <p:pic>
        <p:nvPicPr>
          <p:cNvPr id="10" name="Audio 9">
            <a:hlinkClick r:id="" action="ppaction://media"/>
            <a:extLst>
              <a:ext uri="{FF2B5EF4-FFF2-40B4-BE49-F238E27FC236}">
                <a16:creationId xmlns:a16="http://schemas.microsoft.com/office/drawing/2014/main" id="{EE27EDB9-2857-44D6-9E34-C06A3AB030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936"/>
    </mc:Choice>
    <mc:Fallback>
      <p:transition spd="slow" advTm="2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ADEE-CFA6-40D6-B436-8B99FD0B7031}"/>
              </a:ext>
            </a:extLst>
          </p:cNvPr>
          <p:cNvSpPr>
            <a:spLocks noGrp="1"/>
          </p:cNvSpPr>
          <p:nvPr>
            <p:ph type="title"/>
          </p:nvPr>
        </p:nvSpPr>
        <p:spPr/>
        <p:txBody>
          <a:bodyPr/>
          <a:lstStyle/>
          <a:p>
            <a:r>
              <a:rPr lang="en-US" dirty="0"/>
              <a:t>Global context</a:t>
            </a:r>
          </a:p>
        </p:txBody>
      </p:sp>
      <p:sp>
        <p:nvSpPr>
          <p:cNvPr id="4" name="Date Placeholder 3">
            <a:extLst>
              <a:ext uri="{FF2B5EF4-FFF2-40B4-BE49-F238E27FC236}">
                <a16:creationId xmlns:a16="http://schemas.microsoft.com/office/drawing/2014/main" id="{2D417F67-043C-4BEE-99A1-6438320270BC}"/>
              </a:ext>
            </a:extLst>
          </p:cNvPr>
          <p:cNvSpPr>
            <a:spLocks noGrp="1"/>
          </p:cNvSpPr>
          <p:nvPr>
            <p:ph type="dt" sz="half" idx="10"/>
          </p:nvPr>
        </p:nvSpPr>
        <p:spPr/>
        <p:txBody>
          <a:bodyPr/>
          <a:lstStyle/>
          <a:p>
            <a:pPr>
              <a:defRPr/>
            </a:pPr>
            <a:r>
              <a:rPr lang="en-US" dirty="0"/>
              <a:t>July 13-16, 2020</a:t>
            </a:r>
          </a:p>
        </p:txBody>
      </p:sp>
      <p:sp>
        <p:nvSpPr>
          <p:cNvPr id="5" name="Slide Number Placeholder 4">
            <a:extLst>
              <a:ext uri="{FF2B5EF4-FFF2-40B4-BE49-F238E27FC236}">
                <a16:creationId xmlns:a16="http://schemas.microsoft.com/office/drawing/2014/main" id="{67D1CA85-2703-4DF7-BC36-276556ABEE64}"/>
              </a:ext>
            </a:extLst>
          </p:cNvPr>
          <p:cNvSpPr>
            <a:spLocks noGrp="1"/>
          </p:cNvSpPr>
          <p:nvPr>
            <p:ph type="sldNum" sz="quarter" idx="11"/>
          </p:nvPr>
        </p:nvSpPr>
        <p:spPr/>
        <p:txBody>
          <a:bodyPr/>
          <a:lstStyle/>
          <a:p>
            <a:pPr>
              <a:defRPr/>
            </a:pPr>
            <a:fld id="{67B76625-23C5-43C8-92E9-60FC3C49567E}" type="slidenum">
              <a:rPr lang="en-US" smtClean="0"/>
              <a:pPr>
                <a:defRPr/>
              </a:pPr>
              <a:t>2</a:t>
            </a:fld>
            <a:endParaRPr lang="en-US"/>
          </a:p>
        </p:txBody>
      </p:sp>
      <p:sp>
        <p:nvSpPr>
          <p:cNvPr id="6" name="Footer Placeholder 5">
            <a:extLst>
              <a:ext uri="{FF2B5EF4-FFF2-40B4-BE49-F238E27FC236}">
                <a16:creationId xmlns:a16="http://schemas.microsoft.com/office/drawing/2014/main" id="{E3D4E8ED-630F-4C51-8647-4589FA679D72}"/>
              </a:ext>
            </a:extLst>
          </p:cNvPr>
          <p:cNvSpPr>
            <a:spLocks noGrp="1"/>
          </p:cNvSpPr>
          <p:nvPr>
            <p:ph type="ftr" sz="quarter" idx="12"/>
          </p:nvPr>
        </p:nvSpPr>
        <p:spPr/>
        <p:txBody>
          <a:bodyPr/>
          <a:lstStyle/>
          <a:p>
            <a:pPr>
              <a:defRPr/>
            </a:pPr>
            <a:r>
              <a:rPr lang="en-US"/>
              <a:t>Purdue Conferences</a:t>
            </a:r>
            <a:endParaRPr lang="en-US" dirty="0"/>
          </a:p>
        </p:txBody>
      </p:sp>
      <p:sp>
        <p:nvSpPr>
          <p:cNvPr id="8" name="ZoneTexte 7">
            <a:extLst>
              <a:ext uri="{FF2B5EF4-FFF2-40B4-BE49-F238E27FC236}">
                <a16:creationId xmlns:a16="http://schemas.microsoft.com/office/drawing/2014/main" id="{C4C0460B-84EE-43F9-A84F-CA7C9688ACB8}"/>
              </a:ext>
            </a:extLst>
          </p:cNvPr>
          <p:cNvSpPr txBox="1"/>
          <p:nvPr/>
        </p:nvSpPr>
        <p:spPr>
          <a:xfrm>
            <a:off x="609600" y="1371600"/>
            <a:ext cx="7901348" cy="4985980"/>
          </a:xfrm>
          <a:prstGeom prst="rect">
            <a:avLst/>
          </a:prstGeom>
          <a:noFill/>
        </p:spPr>
        <p:txBody>
          <a:bodyPr wrap="square">
            <a:spAutoFit/>
          </a:bodyPr>
          <a:lstStyle/>
          <a:p>
            <a:pPr algn="just"/>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use of energy is a relevant topic nowadays and the building sector has been pointed as one of the key areas in the matter</a:t>
            </a:r>
          </a:p>
          <a:p>
            <a:pPr algn="just"/>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 2017, the household sector represented 30% of the final use of energy consumption in the European Union (EU) </a:t>
            </a:r>
            <a:r>
              <a:rPr lang="en-US" sz="1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¹</a:t>
            </a:r>
            <a:endParaRPr lang="en-US" sz="16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80% of the energy used in the residential sector was destinated for domestic hot water (DHW) and space heating. </a:t>
            </a:r>
            <a:r>
              <a:rPr lang="en-US" sz="1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¹</a:t>
            </a:r>
            <a:endParaRPr lang="en-US" sz="1600"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285750" indent="-285750" algn="just">
              <a:buFont typeface="Arial" panose="020B0604020202020204" pitchFamily="34" charset="0"/>
              <a:buChar char="•"/>
            </a:pP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p>
            <a:pPr algn="just"/>
            <a:r>
              <a:rPr lang="en-US" sz="1600" dirty="0">
                <a:solidFill>
                  <a:schemeClr val="tx1"/>
                </a:solidFill>
                <a:latin typeface="Times New Roman" panose="02020603050405020304" pitchFamily="18" charset="0"/>
                <a:cs typeface="Times New Roman" panose="02020603050405020304" pitchFamily="18" charset="0"/>
              </a:rPr>
              <a:t>Therefore, the search for alternatives applicable at the residential level to produce domestic hot water and heating is a focus of study.</a:t>
            </a:r>
          </a:p>
          <a:p>
            <a:pPr algn="just"/>
            <a:endParaRPr lang="en-US" sz="16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he household’s presence is strongly reflected in the consumption of natural gas, representing 45.6% of the total energy consumption; this is followed by electricity consumption (29.7%) </a:t>
            </a:r>
            <a:r>
              <a:rPr lang="en-US" sz="1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¹</a:t>
            </a:r>
          </a:p>
          <a:p>
            <a:pPr marL="285750" indent="-285750" algn="just">
              <a:buFont typeface="Arial" panose="020B0604020202020204" pitchFamily="34" charset="0"/>
              <a:buChar char="•"/>
            </a:pPr>
            <a:r>
              <a:rPr lang="en-US" sz="1600" b="0" i="0" u="none" strike="noStrike" baseline="0" dirty="0">
                <a:solidFill>
                  <a:srgbClr val="000000"/>
                </a:solidFill>
                <a:latin typeface="Times New Roman" panose="02020603050405020304" pitchFamily="18" charset="0"/>
              </a:rPr>
              <a:t>Between 2005 and 2018, the use of heat pumps in the heating sector in the EU represented an increase in energy consumption of 8.3 Mtoe, surpassed only by the use of solid biomass (23.7 Mtoe) </a:t>
            </a:r>
            <a:r>
              <a:rPr lang="en-US" sz="1600" b="0" i="1" u="none" strike="noStrike" baseline="0" dirty="0">
                <a:solidFill>
                  <a:srgbClr val="000000"/>
                </a:solidFill>
                <a:latin typeface="Times New Roman" panose="02020603050405020304" pitchFamily="18" charset="0"/>
              </a:rPr>
              <a:t>¹</a:t>
            </a:r>
          </a:p>
          <a:p>
            <a:pPr algn="l"/>
            <a:endParaRPr lang="en-US" sz="1600" dirty="0">
              <a:solidFill>
                <a:schemeClr val="tx1"/>
              </a:solidFill>
              <a:latin typeface="Times New Roman" panose="02020603050405020304" pitchFamily="18" charset="0"/>
              <a:cs typeface="Times New Roman" panose="02020603050405020304" pitchFamily="18" charset="0"/>
            </a:endParaRPr>
          </a:p>
          <a:p>
            <a:pPr algn="l"/>
            <a:endParaRPr lang="en-US" sz="1600" dirty="0">
              <a:solidFill>
                <a:schemeClr val="tx1"/>
              </a:solidFill>
              <a:latin typeface="Times New Roman" panose="02020603050405020304" pitchFamily="18" charset="0"/>
              <a:cs typeface="Times New Roman" panose="02020603050405020304" pitchFamily="18" charset="0"/>
            </a:endParaRPr>
          </a:p>
          <a:p>
            <a:pPr algn="r"/>
            <a:r>
              <a:rPr lang="en-US" sz="1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¹</a:t>
            </a:r>
            <a:r>
              <a:rPr lang="en-US" sz="1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European Environment Agency</a:t>
            </a:r>
            <a:endParaRPr lang="en-US" sz="1400" i="1" dirty="0">
              <a:solidFill>
                <a:schemeClr val="tx1"/>
              </a:solidFill>
              <a:latin typeface="Times New Roman" panose="02020603050405020304" pitchFamily="18" charset="0"/>
              <a:cs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C4DF7749-C96B-4D90-A2CD-E662B9E3A4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595867"/>
      </p:ext>
    </p:extLst>
  </p:cSld>
  <p:clrMapOvr>
    <a:masterClrMapping/>
  </p:clrMapOvr>
  <mc:AlternateContent xmlns:mc="http://schemas.openxmlformats.org/markup-compatibility/2006">
    <mc:Choice xmlns:p14="http://schemas.microsoft.com/office/powerpoint/2010/main" Requires="p14">
      <p:transition spd="slow" p14:dur="2000" advTm="95141"/>
    </mc:Choice>
    <mc:Fallback>
      <p:transition spd="slow" advTm="95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ADEE-CFA6-40D6-B436-8B99FD0B7031}"/>
              </a:ext>
            </a:extLst>
          </p:cNvPr>
          <p:cNvSpPr>
            <a:spLocks noGrp="1"/>
          </p:cNvSpPr>
          <p:nvPr>
            <p:ph type="title"/>
          </p:nvPr>
        </p:nvSpPr>
        <p:spPr/>
        <p:txBody>
          <a:bodyPr/>
          <a:lstStyle/>
          <a:p>
            <a:r>
              <a:rPr lang="en-US" dirty="0"/>
              <a:t>Global context</a:t>
            </a:r>
          </a:p>
        </p:txBody>
      </p:sp>
      <p:sp>
        <p:nvSpPr>
          <p:cNvPr id="3" name="Content Placeholder 2">
            <a:extLst>
              <a:ext uri="{FF2B5EF4-FFF2-40B4-BE49-F238E27FC236}">
                <a16:creationId xmlns:a16="http://schemas.microsoft.com/office/drawing/2014/main" id="{346A545D-CEF5-4672-90EE-DDFD46F93ED4}"/>
              </a:ext>
            </a:extLst>
          </p:cNvPr>
          <p:cNvSpPr>
            <a:spLocks noGrp="1"/>
          </p:cNvSpPr>
          <p:nvPr>
            <p:ph idx="1"/>
          </p:nvPr>
        </p:nvSpPr>
        <p:spPr>
          <a:xfrm>
            <a:off x="609600" y="1265236"/>
            <a:ext cx="8077200" cy="4983163"/>
          </a:xfrm>
        </p:spPr>
        <p:txBody>
          <a:bodyPr/>
          <a:lstStyle/>
          <a:p>
            <a:pPr marL="0" indent="0" algn="just">
              <a:buNone/>
            </a:pPr>
            <a:r>
              <a:rPr lang="en-US" sz="1600" dirty="0">
                <a:solidFill>
                  <a:srgbClr val="000000"/>
                </a:solidFill>
                <a:latin typeface="Times New Roman" panose="02020603050405020304" pitchFamily="18" charset="0"/>
              </a:rPr>
              <a:t>Gas absorption heat pumps</a:t>
            </a:r>
            <a:endParaRPr lang="en-US" sz="1600" dirty="0"/>
          </a:p>
          <a:p>
            <a:pPr algn="just">
              <a:buFont typeface="Wingdings" panose="05000000000000000000" pitchFamily="2" charset="2"/>
              <a:buChar char="ü"/>
            </a:pPr>
            <a:r>
              <a:rPr lang="en-US" sz="1600" dirty="0">
                <a:latin typeface="Times New Roman" panose="02020603050405020304" pitchFamily="18" charset="0"/>
                <a:ea typeface="Calibri" panose="020F0502020204030204" pitchFamily="34" charset="0"/>
                <a:cs typeface="Arial" panose="020B0604020202020204" pitchFamily="34" charset="0"/>
              </a:rPr>
              <a:t>S</a:t>
            </a:r>
            <a:r>
              <a:rPr lang="en-US" sz="1600" dirty="0">
                <a:effectLst/>
                <a:latin typeface="Times New Roman" panose="02020603050405020304" pitchFamily="18" charset="0"/>
                <a:ea typeface="Calibri" panose="020F0502020204030204" pitchFamily="34" charset="0"/>
                <a:cs typeface="Arial" panose="020B0604020202020204" pitchFamily="34" charset="0"/>
              </a:rPr>
              <a:t>ubstantial cost and energy savings compared to conventional commercially available systems </a:t>
            </a:r>
            <a:r>
              <a:rPr lang="en-US" sz="1600" i="1" dirty="0">
                <a:solidFill>
                  <a:srgbClr val="000000"/>
                </a:solidFill>
                <a:latin typeface="Times New Roman" panose="02020603050405020304" pitchFamily="18" charset="0"/>
                <a:cs typeface="Times New Roman" panose="02020603050405020304" pitchFamily="18" charset="0"/>
              </a:rPr>
              <a:t>¹</a:t>
            </a:r>
            <a:endParaRPr lang="en-US" sz="1600" dirty="0">
              <a:effectLst/>
              <a:latin typeface="Times New Roman" panose="02020603050405020304" pitchFamily="18" charset="0"/>
              <a:ea typeface="Calibri" panose="020F0502020204030204" pitchFamily="34" charset="0"/>
              <a:cs typeface="Arial" panose="020B0604020202020204" pitchFamily="34" charset="0"/>
            </a:endParaRPr>
          </a:p>
          <a:p>
            <a:pPr algn="just">
              <a:buFont typeface="Wingdings" panose="05000000000000000000" pitchFamily="2" charset="2"/>
              <a:buChar char="ü"/>
            </a:pPr>
            <a:r>
              <a:rPr lang="en-US" sz="1600" dirty="0">
                <a:effectLst/>
                <a:latin typeface="Times New Roman" panose="02020603050405020304" pitchFamily="18" charset="0"/>
                <a:ea typeface="Calibri" panose="020F0502020204030204" pitchFamily="34" charset="0"/>
                <a:cs typeface="Arial" panose="020B0604020202020204" pitchFamily="34" charset="0"/>
              </a:rPr>
              <a:t>Correct integration, sizing and control necessary </a:t>
            </a:r>
            <a:r>
              <a:rPr lang="en-US" sz="1600" i="1" dirty="0">
                <a:latin typeface="Times New Roman" panose="02020603050405020304" pitchFamily="18" charset="0"/>
                <a:ea typeface="Calibri" panose="020F0502020204030204" pitchFamily="34" charset="0"/>
                <a:cs typeface="Arial" panose="020B0604020202020204" pitchFamily="34" charset="0"/>
              </a:rPr>
              <a:t>²</a:t>
            </a:r>
            <a:endParaRPr lang="en-US" sz="1600" i="1" dirty="0">
              <a:effectLst/>
              <a:latin typeface="Times New Roman" panose="02020603050405020304" pitchFamily="18" charset="0"/>
              <a:ea typeface="Calibri" panose="020F0502020204030204" pitchFamily="34" charset="0"/>
              <a:cs typeface="Arial" panose="020B0604020202020204" pitchFamily="34" charset="0"/>
            </a:endParaRPr>
          </a:p>
          <a:p>
            <a:pPr algn="just">
              <a:buFont typeface="Wingdings" panose="05000000000000000000" pitchFamily="2" charset="2"/>
              <a:buChar char="ü"/>
            </a:pPr>
            <a:r>
              <a:rPr lang="en-US" sz="1600" dirty="0">
                <a:latin typeface="Times New Roman" panose="02020603050405020304" pitchFamily="18" charset="0"/>
                <a:ea typeface="Calibri" panose="020F0502020204030204" pitchFamily="34" charset="0"/>
                <a:cs typeface="Arial" panose="020B0604020202020204" pitchFamily="34" charset="0"/>
              </a:rPr>
              <a:t>C</a:t>
            </a:r>
            <a:r>
              <a:rPr lang="en-US" sz="1600" dirty="0">
                <a:effectLst/>
                <a:latin typeface="Times New Roman" panose="02020603050405020304" pitchFamily="18" charset="0"/>
                <a:ea typeface="Calibri" panose="020F0502020204030204" pitchFamily="34" charset="0"/>
                <a:cs typeface="Arial" panose="020B0604020202020204" pitchFamily="34" charset="0"/>
              </a:rPr>
              <a:t>omponents, the complexity of the systems, related parameters </a:t>
            </a:r>
            <a:r>
              <a:rPr lang="en-US" sz="1600" dirty="0">
                <a:latin typeface="Times New Roman" panose="02020603050405020304" pitchFamily="18" charset="0"/>
                <a:ea typeface="Calibri" panose="020F0502020204030204" pitchFamily="34" charset="0"/>
                <a:cs typeface="Arial" panose="020B0604020202020204" pitchFamily="34" charset="0"/>
              </a:rPr>
              <a:t>widely studied, but </a:t>
            </a:r>
            <a:r>
              <a:rPr lang="en-US" sz="1600" dirty="0">
                <a:effectLst/>
                <a:latin typeface="Times New Roman" panose="02020603050405020304" pitchFamily="18" charset="0"/>
                <a:ea typeface="Calibri" panose="020F0502020204030204" pitchFamily="34" charset="0"/>
                <a:cs typeface="Arial" panose="020B0604020202020204" pitchFamily="34" charset="0"/>
              </a:rPr>
              <a:t>the role of outdoor conditions especially for GAHP remains to be a subject of study </a:t>
            </a:r>
            <a:r>
              <a:rPr lang="en-US" sz="1600" i="1" dirty="0">
                <a:latin typeface="Times New Roman" panose="02020603050405020304" pitchFamily="18" charset="0"/>
                <a:ea typeface="Calibri" panose="020F0502020204030204" pitchFamily="34" charset="0"/>
                <a:cs typeface="Arial" panose="020B0604020202020204" pitchFamily="34" charset="0"/>
              </a:rPr>
              <a:t>³</a:t>
            </a:r>
            <a:r>
              <a:rPr lang="en-US" sz="1600" dirty="0">
                <a:effectLst/>
                <a:latin typeface="Times New Roman" panose="02020603050405020304" pitchFamily="18" charset="0"/>
                <a:ea typeface="Calibri" panose="020F0502020204030204" pitchFamily="34" charset="0"/>
                <a:cs typeface="Arial" panose="020B0604020202020204" pitchFamily="34" charset="0"/>
              </a:rPr>
              <a:t> </a:t>
            </a:r>
          </a:p>
          <a:p>
            <a:pPr marL="0" indent="0" algn="just">
              <a:buNone/>
            </a:pPr>
            <a:endParaRPr lang="en-US" sz="1600" dirty="0">
              <a:solidFill>
                <a:srgbClr val="000000"/>
              </a:solidFill>
              <a:effectLst/>
              <a:latin typeface="Times New Roman" panose="02020603050405020304" pitchFamily="18" charset="0"/>
              <a:ea typeface="Calibri" panose="020F0502020204030204" pitchFamily="34" charset="0"/>
            </a:endParaRPr>
          </a:p>
          <a:p>
            <a:pPr marL="0" indent="0" algn="just">
              <a:buNone/>
            </a:pPr>
            <a:r>
              <a:rPr lang="en-US" sz="1600" dirty="0">
                <a:solidFill>
                  <a:srgbClr val="000000"/>
                </a:solidFill>
                <a:effectLst/>
                <a:latin typeface="Times New Roman" panose="02020603050405020304" pitchFamily="18" charset="0"/>
                <a:ea typeface="Calibri" panose="020F0502020204030204" pitchFamily="34" charset="0"/>
              </a:rPr>
              <a:t>In this work, an experimental analysis of a gas driven absorption heat pump was conducted. Different outdoor ambient conditions regarding temperature and humidity were emulated to characterize its behavior depending on weather conditions and to estimate performance indicators.</a:t>
            </a:r>
            <a:endParaRPr lang="en-US" sz="1600" dirty="0">
              <a:latin typeface="Times New Roman" panose="02020603050405020304" pitchFamily="18" charset="0"/>
              <a:cs typeface="Arial" panose="020B0604020202020204" pitchFamily="34" charset="0"/>
            </a:endParaRP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a:p>
            <a:pPr marL="0" indent="0" algn="r">
              <a:buNone/>
            </a:pPr>
            <a:r>
              <a:rPr lang="en-US" sz="1400" i="1" dirty="0">
                <a:solidFill>
                  <a:srgbClr val="000000"/>
                </a:solidFill>
                <a:latin typeface="Times New Roman" panose="02020603050405020304" pitchFamily="18" charset="0"/>
                <a:cs typeface="Times New Roman" panose="02020603050405020304" pitchFamily="18" charset="0"/>
              </a:rPr>
              <a:t>¹</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Keinath and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Garimella</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(2017)</a:t>
            </a:r>
          </a:p>
          <a:p>
            <a:pPr marL="0" indent="0" algn="r">
              <a:buNone/>
            </a:pPr>
            <a:r>
              <a:rPr lang="en-US" sz="1400" i="1" dirty="0">
                <a:latin typeface="Times New Roman" panose="02020603050405020304" pitchFamily="18" charset="0"/>
                <a:ea typeface="Calibri" panose="020F0502020204030204" pitchFamily="34" charset="0"/>
                <a:cs typeface="Times New Roman" panose="02020603050405020304" pitchFamily="18" charset="0"/>
              </a:rPr>
              <a:t>²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Famiglietti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et al., 2021; </a:t>
            </a:r>
            <a:r>
              <a:rPr lang="en-US" sz="1400" b="0" i="1" u="none" strike="noStrike" baseline="0" dirty="0" err="1">
                <a:solidFill>
                  <a:srgbClr val="000000"/>
                </a:solidFill>
                <a:latin typeface="Times New Roman" panose="02020603050405020304" pitchFamily="18" charset="0"/>
                <a:cs typeface="Times New Roman" panose="02020603050405020304" pitchFamily="18" charset="0"/>
              </a:rPr>
              <a:t>Fumagalli</a:t>
            </a:r>
            <a:r>
              <a:rPr lang="en-US" sz="1400" b="0" i="1" u="none" strike="noStrike" baseline="0" dirty="0">
                <a:solidFill>
                  <a:srgbClr val="000000"/>
                </a:solidFill>
                <a:latin typeface="Times New Roman" panose="02020603050405020304" pitchFamily="18" charset="0"/>
                <a:cs typeface="Times New Roman" panose="02020603050405020304" pitchFamily="18" charset="0"/>
              </a:rPr>
              <a:t>, et al., 2017</a:t>
            </a:r>
          </a:p>
          <a:p>
            <a:pPr marL="0" indent="0" algn="r">
              <a:buNone/>
            </a:pPr>
            <a:r>
              <a:rPr lang="en-US" sz="1400" i="1" dirty="0">
                <a:latin typeface="Times New Roman" panose="02020603050405020304" pitchFamily="18" charset="0"/>
                <a:ea typeface="Calibri" panose="020F0502020204030204" pitchFamily="34" charset="0"/>
                <a:cs typeface="Times New Roman" panose="02020603050405020304" pitchFamily="18" charset="0"/>
              </a:rPr>
              <a:t>³</a:t>
            </a:r>
            <a:r>
              <a:rPr lang="da-DK" sz="1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a-DK" sz="1400" b="0" i="1" u="none" strike="noStrike" baseline="0" dirty="0">
                <a:solidFill>
                  <a:srgbClr val="000000"/>
                </a:solidFill>
                <a:latin typeface="Times New Roman" panose="02020603050405020304" pitchFamily="18" charset="0"/>
              </a:rPr>
              <a:t>Babak Dehghan, et al., 2020; Wu, et al., 2020; ...</a:t>
            </a:r>
            <a:endParaRPr lang="en-US" sz="1400" i="1"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2D417F67-043C-4BEE-99A1-6438320270BC}"/>
              </a:ext>
            </a:extLst>
          </p:cNvPr>
          <p:cNvSpPr>
            <a:spLocks noGrp="1"/>
          </p:cNvSpPr>
          <p:nvPr>
            <p:ph type="dt" sz="half" idx="10"/>
          </p:nvPr>
        </p:nvSpPr>
        <p:spPr/>
        <p:txBody>
          <a:bodyPr/>
          <a:lstStyle/>
          <a:p>
            <a:pPr>
              <a:defRPr/>
            </a:pPr>
            <a:r>
              <a:rPr lang="en-US" dirty="0"/>
              <a:t>July 13-16, 2020</a:t>
            </a:r>
          </a:p>
        </p:txBody>
      </p:sp>
      <p:sp>
        <p:nvSpPr>
          <p:cNvPr id="5" name="Slide Number Placeholder 4">
            <a:extLst>
              <a:ext uri="{FF2B5EF4-FFF2-40B4-BE49-F238E27FC236}">
                <a16:creationId xmlns:a16="http://schemas.microsoft.com/office/drawing/2014/main" id="{67D1CA85-2703-4DF7-BC36-276556ABEE64}"/>
              </a:ext>
            </a:extLst>
          </p:cNvPr>
          <p:cNvSpPr>
            <a:spLocks noGrp="1"/>
          </p:cNvSpPr>
          <p:nvPr>
            <p:ph type="sldNum" sz="quarter" idx="11"/>
          </p:nvPr>
        </p:nvSpPr>
        <p:spPr/>
        <p:txBody>
          <a:bodyPr/>
          <a:lstStyle/>
          <a:p>
            <a:pPr>
              <a:defRPr/>
            </a:pPr>
            <a:fld id="{67B76625-23C5-43C8-92E9-60FC3C49567E}" type="slidenum">
              <a:rPr lang="en-US" smtClean="0"/>
              <a:pPr>
                <a:defRPr/>
              </a:pPr>
              <a:t>3</a:t>
            </a:fld>
            <a:endParaRPr lang="en-US"/>
          </a:p>
        </p:txBody>
      </p:sp>
      <p:sp>
        <p:nvSpPr>
          <p:cNvPr id="6" name="Footer Placeholder 5">
            <a:extLst>
              <a:ext uri="{FF2B5EF4-FFF2-40B4-BE49-F238E27FC236}">
                <a16:creationId xmlns:a16="http://schemas.microsoft.com/office/drawing/2014/main" id="{E3D4E8ED-630F-4C51-8647-4589FA679D72}"/>
              </a:ext>
            </a:extLst>
          </p:cNvPr>
          <p:cNvSpPr>
            <a:spLocks noGrp="1"/>
          </p:cNvSpPr>
          <p:nvPr>
            <p:ph type="ftr" sz="quarter" idx="12"/>
          </p:nvPr>
        </p:nvSpPr>
        <p:spPr/>
        <p:txBody>
          <a:bodyPr/>
          <a:lstStyle/>
          <a:p>
            <a:pPr>
              <a:defRPr/>
            </a:pPr>
            <a:r>
              <a:rPr lang="en-US"/>
              <a:t>Purdue Conferences</a:t>
            </a:r>
            <a:endParaRPr lang="en-US" dirty="0"/>
          </a:p>
        </p:txBody>
      </p:sp>
      <p:pic>
        <p:nvPicPr>
          <p:cNvPr id="9" name="Audio 8">
            <a:hlinkClick r:id="" action="ppaction://media"/>
            <a:extLst>
              <a:ext uri="{FF2B5EF4-FFF2-40B4-BE49-F238E27FC236}">
                <a16:creationId xmlns:a16="http://schemas.microsoft.com/office/drawing/2014/main" id="{C6938C60-50CD-4D5B-B2C7-42ADCABB8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72026212"/>
      </p:ext>
    </p:extLst>
  </p:cSld>
  <p:clrMapOvr>
    <a:masterClrMapping/>
  </p:clrMapOvr>
  <mc:AlternateContent xmlns:mc="http://schemas.openxmlformats.org/markup-compatibility/2006">
    <mc:Choice xmlns:p14="http://schemas.microsoft.com/office/powerpoint/2010/main" Requires="p14">
      <p:transition spd="slow" p14:dur="2000" advTm="53241"/>
    </mc:Choice>
    <mc:Fallback>
      <p:transition spd="slow" advTm="53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ADEE-CFA6-40D6-B436-8B99FD0B7031}"/>
              </a:ext>
            </a:extLst>
          </p:cNvPr>
          <p:cNvSpPr>
            <a:spLocks noGrp="1"/>
          </p:cNvSpPr>
          <p:nvPr>
            <p:ph type="title"/>
          </p:nvPr>
        </p:nvSpPr>
        <p:spPr/>
        <p:txBody>
          <a:bodyPr/>
          <a:lstStyle/>
          <a:p>
            <a:r>
              <a:rPr lang="en-US" dirty="0"/>
              <a:t>Description of the system</a:t>
            </a:r>
          </a:p>
        </p:txBody>
      </p:sp>
      <p:sp>
        <p:nvSpPr>
          <p:cNvPr id="4" name="Date Placeholder 3">
            <a:extLst>
              <a:ext uri="{FF2B5EF4-FFF2-40B4-BE49-F238E27FC236}">
                <a16:creationId xmlns:a16="http://schemas.microsoft.com/office/drawing/2014/main" id="{2D417F67-043C-4BEE-99A1-6438320270BC}"/>
              </a:ext>
            </a:extLst>
          </p:cNvPr>
          <p:cNvSpPr>
            <a:spLocks noGrp="1"/>
          </p:cNvSpPr>
          <p:nvPr>
            <p:ph type="dt" sz="half" idx="10"/>
          </p:nvPr>
        </p:nvSpPr>
        <p:spPr/>
        <p:txBody>
          <a:bodyPr/>
          <a:lstStyle/>
          <a:p>
            <a:pPr>
              <a:defRPr/>
            </a:pPr>
            <a:r>
              <a:rPr lang="en-US" dirty="0"/>
              <a:t>July 13-16, 2020</a:t>
            </a:r>
          </a:p>
        </p:txBody>
      </p:sp>
      <p:sp>
        <p:nvSpPr>
          <p:cNvPr id="5" name="Slide Number Placeholder 4">
            <a:extLst>
              <a:ext uri="{FF2B5EF4-FFF2-40B4-BE49-F238E27FC236}">
                <a16:creationId xmlns:a16="http://schemas.microsoft.com/office/drawing/2014/main" id="{67D1CA85-2703-4DF7-BC36-276556ABEE64}"/>
              </a:ext>
            </a:extLst>
          </p:cNvPr>
          <p:cNvSpPr>
            <a:spLocks noGrp="1"/>
          </p:cNvSpPr>
          <p:nvPr>
            <p:ph type="sldNum" sz="quarter" idx="11"/>
          </p:nvPr>
        </p:nvSpPr>
        <p:spPr/>
        <p:txBody>
          <a:bodyPr/>
          <a:lstStyle/>
          <a:p>
            <a:pPr>
              <a:defRPr/>
            </a:pPr>
            <a:fld id="{67B76625-23C5-43C8-92E9-60FC3C49567E}" type="slidenum">
              <a:rPr lang="en-US" smtClean="0"/>
              <a:pPr>
                <a:defRPr/>
              </a:pPr>
              <a:t>4</a:t>
            </a:fld>
            <a:endParaRPr lang="en-US"/>
          </a:p>
        </p:txBody>
      </p:sp>
      <p:sp>
        <p:nvSpPr>
          <p:cNvPr id="6" name="Footer Placeholder 5">
            <a:extLst>
              <a:ext uri="{FF2B5EF4-FFF2-40B4-BE49-F238E27FC236}">
                <a16:creationId xmlns:a16="http://schemas.microsoft.com/office/drawing/2014/main" id="{E3D4E8ED-630F-4C51-8647-4589FA679D72}"/>
              </a:ext>
            </a:extLst>
          </p:cNvPr>
          <p:cNvSpPr>
            <a:spLocks noGrp="1"/>
          </p:cNvSpPr>
          <p:nvPr>
            <p:ph type="ftr" sz="quarter" idx="12"/>
          </p:nvPr>
        </p:nvSpPr>
        <p:spPr/>
        <p:txBody>
          <a:bodyPr/>
          <a:lstStyle/>
          <a:p>
            <a:pPr>
              <a:defRPr/>
            </a:pPr>
            <a:r>
              <a:rPr lang="en-US"/>
              <a:t>Purdue Conferences</a:t>
            </a:r>
            <a:endParaRPr lang="en-US" dirty="0"/>
          </a:p>
        </p:txBody>
      </p:sp>
      <p:pic>
        <p:nvPicPr>
          <p:cNvPr id="8" name="Graphique 7">
            <a:extLst>
              <a:ext uri="{FF2B5EF4-FFF2-40B4-BE49-F238E27FC236}">
                <a16:creationId xmlns:a16="http://schemas.microsoft.com/office/drawing/2014/main" id="{475BE6DE-2D9C-4AA2-9395-B449EAD538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298187"/>
            <a:ext cx="6400800" cy="4738022"/>
          </a:xfrm>
          <a:prstGeom prst="rect">
            <a:avLst/>
          </a:prstGeom>
        </p:spPr>
      </p:pic>
      <p:sp>
        <p:nvSpPr>
          <p:cNvPr id="7" name="Content Placeholder 2">
            <a:extLst>
              <a:ext uri="{FF2B5EF4-FFF2-40B4-BE49-F238E27FC236}">
                <a16:creationId xmlns:a16="http://schemas.microsoft.com/office/drawing/2014/main" id="{0942E0B6-E626-4774-BACA-ED0455BA6EE9}"/>
              </a:ext>
            </a:extLst>
          </p:cNvPr>
          <p:cNvSpPr>
            <a:spLocks noGrp="1"/>
          </p:cNvSpPr>
          <p:nvPr>
            <p:ph idx="1"/>
          </p:nvPr>
        </p:nvSpPr>
        <p:spPr>
          <a:xfrm>
            <a:off x="6781800" y="1261116"/>
            <a:ext cx="1981200" cy="2320283"/>
          </a:xfrm>
        </p:spPr>
        <p:txBody>
          <a:bodyPr/>
          <a:lstStyle/>
          <a:p>
            <a:pPr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Nominal heating capacity of 18.9 kW</a:t>
            </a:r>
          </a:p>
          <a:p>
            <a:pPr marL="0" indent="0" algn="just">
              <a:buNone/>
            </a:pPr>
            <a:endParaRPr lang="en-US" sz="1600"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Based on the Water-Ammonia absorption cycle</a:t>
            </a:r>
          </a:p>
        </p:txBody>
      </p:sp>
      <p:pic>
        <p:nvPicPr>
          <p:cNvPr id="18" name="Audio 17">
            <a:hlinkClick r:id="" action="ppaction://media"/>
            <a:extLst>
              <a:ext uri="{FF2B5EF4-FFF2-40B4-BE49-F238E27FC236}">
                <a16:creationId xmlns:a16="http://schemas.microsoft.com/office/drawing/2014/main" id="{41A0B504-7101-4C3E-A6EE-5180B412EC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79949865"/>
      </p:ext>
    </p:extLst>
  </p:cSld>
  <p:clrMapOvr>
    <a:masterClrMapping/>
  </p:clrMapOvr>
  <mc:AlternateContent xmlns:mc="http://schemas.openxmlformats.org/markup-compatibility/2006">
    <mc:Choice xmlns:p14="http://schemas.microsoft.com/office/powerpoint/2010/main" Requires="p14">
      <p:transition spd="slow" p14:dur="2000" advTm="143490"/>
    </mc:Choice>
    <mc:Fallback>
      <p:transition spd="slow" advTm="143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ADEE-CFA6-40D6-B436-8B99FD0B7031}"/>
              </a:ext>
            </a:extLst>
          </p:cNvPr>
          <p:cNvSpPr>
            <a:spLocks noGrp="1"/>
          </p:cNvSpPr>
          <p:nvPr>
            <p:ph type="title"/>
          </p:nvPr>
        </p:nvSpPr>
        <p:spPr/>
        <p:txBody>
          <a:bodyPr/>
          <a:lstStyle/>
          <a:p>
            <a:r>
              <a:rPr lang="en-US" dirty="0"/>
              <a:t>Description of the test bench</a:t>
            </a:r>
          </a:p>
        </p:txBody>
      </p:sp>
      <p:sp>
        <p:nvSpPr>
          <p:cNvPr id="4" name="Date Placeholder 3">
            <a:extLst>
              <a:ext uri="{FF2B5EF4-FFF2-40B4-BE49-F238E27FC236}">
                <a16:creationId xmlns:a16="http://schemas.microsoft.com/office/drawing/2014/main" id="{2D417F67-043C-4BEE-99A1-6438320270BC}"/>
              </a:ext>
            </a:extLst>
          </p:cNvPr>
          <p:cNvSpPr>
            <a:spLocks noGrp="1"/>
          </p:cNvSpPr>
          <p:nvPr>
            <p:ph type="dt" sz="half" idx="10"/>
          </p:nvPr>
        </p:nvSpPr>
        <p:spPr/>
        <p:txBody>
          <a:bodyPr/>
          <a:lstStyle/>
          <a:p>
            <a:pPr>
              <a:defRPr/>
            </a:pPr>
            <a:r>
              <a:rPr lang="en-US" dirty="0"/>
              <a:t>July 13-16, 2020</a:t>
            </a:r>
          </a:p>
        </p:txBody>
      </p:sp>
      <p:sp>
        <p:nvSpPr>
          <p:cNvPr id="5" name="Slide Number Placeholder 4">
            <a:extLst>
              <a:ext uri="{FF2B5EF4-FFF2-40B4-BE49-F238E27FC236}">
                <a16:creationId xmlns:a16="http://schemas.microsoft.com/office/drawing/2014/main" id="{67D1CA85-2703-4DF7-BC36-276556ABEE64}"/>
              </a:ext>
            </a:extLst>
          </p:cNvPr>
          <p:cNvSpPr>
            <a:spLocks noGrp="1"/>
          </p:cNvSpPr>
          <p:nvPr>
            <p:ph type="sldNum" sz="quarter" idx="11"/>
          </p:nvPr>
        </p:nvSpPr>
        <p:spPr/>
        <p:txBody>
          <a:bodyPr/>
          <a:lstStyle/>
          <a:p>
            <a:pPr>
              <a:defRPr/>
            </a:pPr>
            <a:fld id="{67B76625-23C5-43C8-92E9-60FC3C49567E}" type="slidenum">
              <a:rPr lang="en-US" smtClean="0"/>
              <a:pPr>
                <a:defRPr/>
              </a:pPr>
              <a:t>5</a:t>
            </a:fld>
            <a:endParaRPr lang="en-US"/>
          </a:p>
        </p:txBody>
      </p:sp>
      <p:sp>
        <p:nvSpPr>
          <p:cNvPr id="6" name="Footer Placeholder 5">
            <a:extLst>
              <a:ext uri="{FF2B5EF4-FFF2-40B4-BE49-F238E27FC236}">
                <a16:creationId xmlns:a16="http://schemas.microsoft.com/office/drawing/2014/main" id="{E3D4E8ED-630F-4C51-8647-4589FA679D72}"/>
              </a:ext>
            </a:extLst>
          </p:cNvPr>
          <p:cNvSpPr>
            <a:spLocks noGrp="1"/>
          </p:cNvSpPr>
          <p:nvPr>
            <p:ph type="ftr" sz="quarter" idx="12"/>
          </p:nvPr>
        </p:nvSpPr>
        <p:spPr/>
        <p:txBody>
          <a:bodyPr/>
          <a:lstStyle/>
          <a:p>
            <a:pPr>
              <a:defRPr/>
            </a:pPr>
            <a:r>
              <a:rPr lang="en-US"/>
              <a:t>Purdue Conferences</a:t>
            </a:r>
            <a:endParaRPr lang="en-US" dirty="0"/>
          </a:p>
        </p:txBody>
      </p:sp>
      <p:pic>
        <p:nvPicPr>
          <p:cNvPr id="8" name="Graphique 7">
            <a:extLst>
              <a:ext uri="{FF2B5EF4-FFF2-40B4-BE49-F238E27FC236}">
                <a16:creationId xmlns:a16="http://schemas.microsoft.com/office/drawing/2014/main" id="{2A57CD28-13F7-4374-94A1-D2DC6105BD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500" y="1085433"/>
            <a:ext cx="7239000" cy="5096364"/>
          </a:xfrm>
          <a:prstGeom prst="rect">
            <a:avLst/>
          </a:prstGeom>
        </p:spPr>
      </p:pic>
      <p:pic>
        <p:nvPicPr>
          <p:cNvPr id="10" name="Audio 9">
            <a:hlinkClick r:id="" action="ppaction://media"/>
            <a:extLst>
              <a:ext uri="{FF2B5EF4-FFF2-40B4-BE49-F238E27FC236}">
                <a16:creationId xmlns:a16="http://schemas.microsoft.com/office/drawing/2014/main" id="{A500206E-F222-4032-B883-BE8A802D8F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93212057"/>
      </p:ext>
    </p:extLst>
  </p:cSld>
  <p:clrMapOvr>
    <a:masterClrMapping/>
  </p:clrMapOvr>
  <mc:AlternateContent xmlns:mc="http://schemas.openxmlformats.org/markup-compatibility/2006">
    <mc:Choice xmlns:p14="http://schemas.microsoft.com/office/powerpoint/2010/main" Requires="p14">
      <p:transition spd="slow" p14:dur="2000" advTm="83106"/>
    </mc:Choice>
    <mc:Fallback>
      <p:transition spd="slow" advTm="83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ADEE-CFA6-40D6-B436-8B99FD0B7031}"/>
              </a:ext>
            </a:extLst>
          </p:cNvPr>
          <p:cNvSpPr>
            <a:spLocks noGrp="1"/>
          </p:cNvSpPr>
          <p:nvPr>
            <p:ph type="title"/>
          </p:nvPr>
        </p:nvSpPr>
        <p:spPr/>
        <p:txBody>
          <a:bodyPr/>
          <a:lstStyle/>
          <a:p>
            <a:r>
              <a:rPr lang="en-US" dirty="0"/>
              <a:t>Test conditions</a:t>
            </a:r>
          </a:p>
        </p:txBody>
      </p:sp>
      <p:sp>
        <p:nvSpPr>
          <p:cNvPr id="4" name="Date Placeholder 3">
            <a:extLst>
              <a:ext uri="{FF2B5EF4-FFF2-40B4-BE49-F238E27FC236}">
                <a16:creationId xmlns:a16="http://schemas.microsoft.com/office/drawing/2014/main" id="{2D417F67-043C-4BEE-99A1-6438320270BC}"/>
              </a:ext>
            </a:extLst>
          </p:cNvPr>
          <p:cNvSpPr>
            <a:spLocks noGrp="1"/>
          </p:cNvSpPr>
          <p:nvPr>
            <p:ph type="dt" sz="half" idx="10"/>
          </p:nvPr>
        </p:nvSpPr>
        <p:spPr/>
        <p:txBody>
          <a:bodyPr/>
          <a:lstStyle/>
          <a:p>
            <a:pPr>
              <a:defRPr/>
            </a:pPr>
            <a:r>
              <a:rPr lang="en-US" dirty="0"/>
              <a:t>July 13-16, 2020</a:t>
            </a:r>
          </a:p>
        </p:txBody>
      </p:sp>
      <p:sp>
        <p:nvSpPr>
          <p:cNvPr id="5" name="Slide Number Placeholder 4">
            <a:extLst>
              <a:ext uri="{FF2B5EF4-FFF2-40B4-BE49-F238E27FC236}">
                <a16:creationId xmlns:a16="http://schemas.microsoft.com/office/drawing/2014/main" id="{67D1CA85-2703-4DF7-BC36-276556ABEE64}"/>
              </a:ext>
            </a:extLst>
          </p:cNvPr>
          <p:cNvSpPr>
            <a:spLocks noGrp="1"/>
          </p:cNvSpPr>
          <p:nvPr>
            <p:ph type="sldNum" sz="quarter" idx="11"/>
          </p:nvPr>
        </p:nvSpPr>
        <p:spPr/>
        <p:txBody>
          <a:bodyPr/>
          <a:lstStyle/>
          <a:p>
            <a:pPr>
              <a:defRPr/>
            </a:pPr>
            <a:fld id="{67B76625-23C5-43C8-92E9-60FC3C49567E}" type="slidenum">
              <a:rPr lang="en-US" smtClean="0"/>
              <a:pPr>
                <a:defRPr/>
              </a:pPr>
              <a:t>6</a:t>
            </a:fld>
            <a:endParaRPr lang="en-US"/>
          </a:p>
        </p:txBody>
      </p:sp>
      <p:sp>
        <p:nvSpPr>
          <p:cNvPr id="6" name="Footer Placeholder 5">
            <a:extLst>
              <a:ext uri="{FF2B5EF4-FFF2-40B4-BE49-F238E27FC236}">
                <a16:creationId xmlns:a16="http://schemas.microsoft.com/office/drawing/2014/main" id="{E3D4E8ED-630F-4C51-8647-4589FA679D72}"/>
              </a:ext>
            </a:extLst>
          </p:cNvPr>
          <p:cNvSpPr>
            <a:spLocks noGrp="1"/>
          </p:cNvSpPr>
          <p:nvPr>
            <p:ph type="ftr" sz="quarter" idx="12"/>
          </p:nvPr>
        </p:nvSpPr>
        <p:spPr/>
        <p:txBody>
          <a:bodyPr/>
          <a:lstStyle/>
          <a:p>
            <a:pPr>
              <a:defRPr/>
            </a:pPr>
            <a:r>
              <a:rPr lang="en-US"/>
              <a:t>Purdue Conferences</a:t>
            </a:r>
            <a:endParaRPr lang="en-US" dirty="0"/>
          </a:p>
        </p:txBody>
      </p:sp>
      <p:graphicFrame>
        <p:nvGraphicFramePr>
          <p:cNvPr id="7" name="Tableau 6">
            <a:extLst>
              <a:ext uri="{FF2B5EF4-FFF2-40B4-BE49-F238E27FC236}">
                <a16:creationId xmlns:a16="http://schemas.microsoft.com/office/drawing/2014/main" id="{155F4718-65D9-443B-9BC9-04159548BDA2}"/>
              </a:ext>
            </a:extLst>
          </p:cNvPr>
          <p:cNvGraphicFramePr>
            <a:graphicFrameLocks noGrp="1"/>
          </p:cNvGraphicFramePr>
          <p:nvPr>
            <p:extLst>
              <p:ext uri="{D42A27DB-BD31-4B8C-83A1-F6EECF244321}">
                <p14:modId xmlns:p14="http://schemas.microsoft.com/office/powerpoint/2010/main" val="955150188"/>
              </p:ext>
            </p:extLst>
          </p:nvPr>
        </p:nvGraphicFramePr>
        <p:xfrm>
          <a:off x="5867400" y="4114551"/>
          <a:ext cx="3036913" cy="1541209"/>
        </p:xfrm>
        <a:graphic>
          <a:graphicData uri="http://schemas.openxmlformats.org/drawingml/2006/table">
            <a:tbl>
              <a:tblPr>
                <a:tableStyleId>{0E3FDE45-AF77-4B5C-9715-49D594BDF05E}</a:tableStyleId>
              </a:tblPr>
              <a:tblGrid>
                <a:gridCol w="642742">
                  <a:extLst>
                    <a:ext uri="{9D8B030D-6E8A-4147-A177-3AD203B41FA5}">
                      <a16:colId xmlns:a16="http://schemas.microsoft.com/office/drawing/2014/main" val="2147510803"/>
                    </a:ext>
                  </a:extLst>
                </a:gridCol>
                <a:gridCol w="252358">
                  <a:extLst>
                    <a:ext uri="{9D8B030D-6E8A-4147-A177-3AD203B41FA5}">
                      <a16:colId xmlns:a16="http://schemas.microsoft.com/office/drawing/2014/main" val="2613716105"/>
                    </a:ext>
                  </a:extLst>
                </a:gridCol>
                <a:gridCol w="506553">
                  <a:extLst>
                    <a:ext uri="{9D8B030D-6E8A-4147-A177-3AD203B41FA5}">
                      <a16:colId xmlns:a16="http://schemas.microsoft.com/office/drawing/2014/main" val="1332000780"/>
                    </a:ext>
                  </a:extLst>
                </a:gridCol>
                <a:gridCol w="514197">
                  <a:extLst>
                    <a:ext uri="{9D8B030D-6E8A-4147-A177-3AD203B41FA5}">
                      <a16:colId xmlns:a16="http://schemas.microsoft.com/office/drawing/2014/main" val="3685304089"/>
                    </a:ext>
                  </a:extLst>
                </a:gridCol>
                <a:gridCol w="539754">
                  <a:extLst>
                    <a:ext uri="{9D8B030D-6E8A-4147-A177-3AD203B41FA5}">
                      <a16:colId xmlns:a16="http://schemas.microsoft.com/office/drawing/2014/main" val="2639894579"/>
                    </a:ext>
                  </a:extLst>
                </a:gridCol>
                <a:gridCol w="581309">
                  <a:extLst>
                    <a:ext uri="{9D8B030D-6E8A-4147-A177-3AD203B41FA5}">
                      <a16:colId xmlns:a16="http://schemas.microsoft.com/office/drawing/2014/main" val="796594762"/>
                    </a:ext>
                  </a:extLst>
                </a:gridCol>
              </a:tblGrid>
              <a:tr h="306439">
                <a:tc rowSpan="2" gridSpan="2">
                  <a:txBody>
                    <a:bodyPr/>
                    <a:lstStyle/>
                    <a:p>
                      <a:pPr>
                        <a:lnSpc>
                          <a:spcPct val="100000"/>
                        </a:lnSpc>
                      </a:pPr>
                      <a:endParaRPr lang="es-CL" sz="1100" dirty="0">
                        <a:effectLst/>
                        <a:latin typeface="Times New Roman" panose="02020603050405020304" pitchFamily="18" charset="0"/>
                        <a:cs typeface="Times New Roman" panose="02020603050405020304" pitchFamily="18" charset="0"/>
                      </a:endParaRPr>
                    </a:p>
                  </a:txBody>
                  <a:tcPr marL="6350" marR="6350" marT="635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a:tc>
                <a:tc gridSpan="4">
                  <a:txBody>
                    <a:bodyPr/>
                    <a:lstStyle/>
                    <a:p>
                      <a:pPr marL="0" marR="0" algn="ctr">
                        <a:lnSpc>
                          <a:spcPct val="100000"/>
                        </a:lnSpc>
                        <a:spcBef>
                          <a:spcPts val="0"/>
                        </a:spcBef>
                        <a:spcAft>
                          <a:spcPts val="0"/>
                        </a:spcAft>
                      </a:pPr>
                      <a:r>
                        <a:rPr lang="en-GB" sz="1100" dirty="0">
                          <a:effectLst/>
                          <a:latin typeface="Times New Roman" panose="02020603050405020304" pitchFamily="18" charset="0"/>
                          <a:cs typeface="Times New Roman" panose="02020603050405020304" pitchFamily="18" charset="0"/>
                        </a:rPr>
                        <a:t>Water delivery Temperature [°C]</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4218888"/>
                  </a:ext>
                </a:extLst>
              </a:tr>
              <a:tr h="205795">
                <a:tc gridSpan="2" vMerge="1">
                  <a:txBody>
                    <a:bodyPr/>
                    <a:lstStyle/>
                    <a:p>
                      <a:endParaRPr lang="en-US"/>
                    </a:p>
                  </a:txBody>
                  <a:tcPr/>
                </a:tc>
                <a:tc hMerge="1" vMerge="1">
                  <a:txBody>
                    <a:bodyPr/>
                    <a:lstStyle/>
                    <a:p>
                      <a:endParaRPr lang="en-US"/>
                    </a:p>
                  </a:txBody>
                  <a:tcPr/>
                </a:tc>
                <a:tc>
                  <a:txBody>
                    <a:bodyPr/>
                    <a:lstStyle/>
                    <a:p>
                      <a:pPr marL="0" marR="0" algn="ctr">
                        <a:lnSpc>
                          <a:spcPct val="100000"/>
                        </a:lnSpc>
                        <a:spcBef>
                          <a:spcPts val="0"/>
                        </a:spcBef>
                        <a:spcAft>
                          <a:spcPts val="0"/>
                        </a:spcAft>
                      </a:pPr>
                      <a:r>
                        <a:rPr lang="en-GB" sz="1100" dirty="0">
                          <a:effectLst/>
                          <a:latin typeface="Times New Roman" panose="02020603050405020304" pitchFamily="18" charset="0"/>
                          <a:cs typeface="Times New Roman" panose="02020603050405020304" pitchFamily="18" charset="0"/>
                        </a:rPr>
                        <a:t>35</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GB" sz="1100" dirty="0">
                          <a:effectLst/>
                          <a:latin typeface="Times New Roman" panose="02020603050405020304" pitchFamily="18" charset="0"/>
                          <a:cs typeface="Times New Roman" panose="02020603050405020304" pitchFamily="18" charset="0"/>
                        </a:rPr>
                        <a:t>45</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GB" sz="1100" dirty="0">
                          <a:effectLst/>
                          <a:latin typeface="Times New Roman" panose="02020603050405020304" pitchFamily="18" charset="0"/>
                          <a:cs typeface="Times New Roman" panose="02020603050405020304" pitchFamily="18" charset="0"/>
                        </a:rPr>
                        <a:t>55</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GB" sz="1100" dirty="0">
                          <a:effectLst/>
                          <a:latin typeface="Times New Roman" panose="02020603050405020304" pitchFamily="18" charset="0"/>
                          <a:cs typeface="Times New Roman" panose="02020603050405020304" pitchFamily="18" charset="0"/>
                        </a:rPr>
                        <a:t>65</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2666214"/>
                  </a:ext>
                </a:extLst>
              </a:tr>
              <a:tr h="205795">
                <a:tc rowSpan="5">
                  <a:txBody>
                    <a:bodyPr/>
                    <a:lstStyle/>
                    <a:p>
                      <a:pPr marL="0" marR="0" algn="ctr">
                        <a:lnSpc>
                          <a:spcPct val="100000"/>
                        </a:lnSpc>
                        <a:spcBef>
                          <a:spcPts val="0"/>
                        </a:spcBef>
                        <a:spcAft>
                          <a:spcPts val="0"/>
                        </a:spcAft>
                      </a:pPr>
                      <a:r>
                        <a:rPr lang="en-GB" sz="1100" dirty="0">
                          <a:effectLst/>
                          <a:latin typeface="Times New Roman" panose="02020603050405020304" pitchFamily="18" charset="0"/>
                          <a:cs typeface="Times New Roman" panose="02020603050405020304" pitchFamily="18" charset="0"/>
                        </a:rPr>
                        <a:t>Outdoor dry bulb Temp.[°C]</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0000"/>
                        </a:lnSpc>
                        <a:spcBef>
                          <a:spcPts val="0"/>
                        </a:spcBef>
                        <a:spcAft>
                          <a:spcPts val="0"/>
                        </a:spcAft>
                      </a:pPr>
                      <a:r>
                        <a:rPr lang="en-GB" sz="1100" dirty="0">
                          <a:effectLst/>
                          <a:latin typeface="Times New Roman" panose="02020603050405020304" pitchFamily="18" charset="0"/>
                          <a:cs typeface="Times New Roman" panose="02020603050405020304" pitchFamily="18" charset="0"/>
                        </a:rPr>
                        <a:t>12</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4">
                  <a:txBody>
                    <a:bodyPr/>
                    <a:lstStyle/>
                    <a:p>
                      <a:pPr marL="0" marR="0" algn="ctr">
                        <a:lnSpc>
                          <a:spcPct val="100000"/>
                        </a:lnSpc>
                        <a:spcBef>
                          <a:spcPts val="0"/>
                        </a:spcBef>
                        <a:spcAft>
                          <a:spcPts val="0"/>
                        </a:spcAft>
                      </a:pPr>
                      <a:r>
                        <a:rPr lang="es-CL" sz="1100" dirty="0">
                          <a:effectLst/>
                          <a:latin typeface="Times New Roman" panose="02020603050405020304" pitchFamily="18" charset="0"/>
                          <a:cs typeface="Times New Roman" panose="02020603050405020304" pitchFamily="18" charset="0"/>
                        </a:rPr>
                        <a:t>75%</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59339914"/>
                  </a:ext>
                </a:extLst>
              </a:tr>
              <a:tr h="205795">
                <a:tc vMerge="1">
                  <a:txBody>
                    <a:bodyPr/>
                    <a:lstStyle/>
                    <a:p>
                      <a:endParaRPr lang="en-US"/>
                    </a:p>
                  </a:txBody>
                  <a:tcPr/>
                </a:tc>
                <a:tc>
                  <a:txBody>
                    <a:bodyPr/>
                    <a:lstStyle/>
                    <a:p>
                      <a:pPr marL="0" marR="0" algn="ctr">
                        <a:lnSpc>
                          <a:spcPct val="100000"/>
                        </a:lnSpc>
                        <a:spcBef>
                          <a:spcPts val="0"/>
                        </a:spcBef>
                        <a:spcAft>
                          <a:spcPts val="0"/>
                        </a:spcAft>
                      </a:pPr>
                      <a:r>
                        <a:rPr lang="en-GB" sz="1100" dirty="0">
                          <a:effectLst/>
                          <a:latin typeface="Times New Roman" panose="02020603050405020304" pitchFamily="18" charset="0"/>
                          <a:cs typeface="Times New Roman" panose="02020603050405020304" pitchFamily="18" charset="0"/>
                        </a:rPr>
                        <a:t>7</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gridSpan="4">
                  <a:txBody>
                    <a:bodyPr/>
                    <a:lstStyle/>
                    <a:p>
                      <a:pPr marL="0" marR="0" algn="ctr">
                        <a:lnSpc>
                          <a:spcPct val="100000"/>
                        </a:lnSpc>
                        <a:spcBef>
                          <a:spcPts val="0"/>
                        </a:spcBef>
                        <a:spcAft>
                          <a:spcPts val="0"/>
                        </a:spcAft>
                      </a:pPr>
                      <a:r>
                        <a:rPr lang="en-GB" sz="1100" dirty="0">
                          <a:effectLst/>
                          <a:latin typeface="Times New Roman" panose="02020603050405020304" pitchFamily="18" charset="0"/>
                          <a:cs typeface="Times New Roman" panose="02020603050405020304" pitchFamily="18" charset="0"/>
                        </a:rPr>
                        <a:t>60%, 75%, 85%</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20000"/>
                        <a:lumOff val="80000"/>
                      </a:schemeClr>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973349704"/>
                  </a:ext>
                </a:extLst>
              </a:tr>
              <a:tr h="205795">
                <a:tc vMerge="1">
                  <a:txBody>
                    <a:bodyPr/>
                    <a:lstStyle/>
                    <a:p>
                      <a:endParaRPr lang="en-US"/>
                    </a:p>
                  </a:txBody>
                  <a:tcPr/>
                </a:tc>
                <a:tc>
                  <a:txBody>
                    <a:bodyPr/>
                    <a:lstStyle/>
                    <a:p>
                      <a:pPr marL="0" marR="0" algn="ctr">
                        <a:lnSpc>
                          <a:spcPct val="100000"/>
                        </a:lnSpc>
                        <a:spcBef>
                          <a:spcPts val="0"/>
                        </a:spcBef>
                        <a:spcAft>
                          <a:spcPts val="0"/>
                        </a:spcAft>
                      </a:pPr>
                      <a:r>
                        <a:rPr lang="en-GB" sz="1100" dirty="0">
                          <a:effectLst/>
                          <a:latin typeface="Times New Roman" panose="02020603050405020304" pitchFamily="18" charset="0"/>
                          <a:cs typeface="Times New Roman" panose="02020603050405020304" pitchFamily="18" charset="0"/>
                        </a:rPr>
                        <a:t>2</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546175405"/>
                  </a:ext>
                </a:extLst>
              </a:tr>
              <a:tr h="205795">
                <a:tc vMerge="1">
                  <a:txBody>
                    <a:bodyPr/>
                    <a:lstStyle/>
                    <a:p>
                      <a:endParaRPr lang="en-US"/>
                    </a:p>
                  </a:txBody>
                  <a:tcPr/>
                </a:tc>
                <a:tc>
                  <a:txBody>
                    <a:bodyPr/>
                    <a:lstStyle/>
                    <a:p>
                      <a:pPr marL="0" marR="0" algn="ctr">
                        <a:lnSpc>
                          <a:spcPct val="100000"/>
                        </a:lnSpc>
                        <a:spcBef>
                          <a:spcPts val="0"/>
                        </a:spcBef>
                        <a:spcAft>
                          <a:spcPts val="0"/>
                        </a:spcAft>
                      </a:pPr>
                      <a:r>
                        <a:rPr lang="en-GB" sz="1100" dirty="0">
                          <a:effectLst/>
                          <a:latin typeface="Times New Roman" panose="02020603050405020304" pitchFamily="18" charset="0"/>
                          <a:cs typeface="Times New Roman" panose="02020603050405020304" pitchFamily="18" charset="0"/>
                        </a:rPr>
                        <a:t>-7</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gridSpan="4">
                  <a:txBody>
                    <a:bodyPr/>
                    <a:lstStyle/>
                    <a:p>
                      <a:pPr marL="0" marR="0" algn="ctr">
                        <a:lnSpc>
                          <a:spcPct val="100000"/>
                        </a:lnSpc>
                        <a:spcBef>
                          <a:spcPts val="0"/>
                        </a:spcBef>
                        <a:spcAft>
                          <a:spcPts val="0"/>
                        </a:spcAft>
                      </a:pPr>
                      <a:r>
                        <a:rPr lang="en-GB" sz="1100" dirty="0">
                          <a:effectLst/>
                          <a:latin typeface="Times New Roman" panose="02020603050405020304" pitchFamily="18" charset="0"/>
                          <a:cs typeface="Times New Roman" panose="02020603050405020304" pitchFamily="18" charset="0"/>
                        </a:rPr>
                        <a:t>75%</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373753961"/>
                  </a:ext>
                </a:extLst>
              </a:tr>
              <a:tr h="205795">
                <a:tc vMerge="1">
                  <a:txBody>
                    <a:bodyPr/>
                    <a:lstStyle/>
                    <a:p>
                      <a:endParaRPr lang="en-US"/>
                    </a:p>
                  </a:txBody>
                  <a:tcPr/>
                </a:tc>
                <a:tc>
                  <a:txBody>
                    <a:bodyPr/>
                    <a:lstStyle/>
                    <a:p>
                      <a:pPr marL="0" marR="0" algn="ctr">
                        <a:lnSpc>
                          <a:spcPct val="100000"/>
                        </a:lnSpc>
                        <a:spcBef>
                          <a:spcPts val="0"/>
                        </a:spcBef>
                        <a:spcAft>
                          <a:spcPts val="0"/>
                        </a:spcAft>
                      </a:pPr>
                      <a:r>
                        <a:rPr lang="en-GB" sz="1100" dirty="0">
                          <a:effectLst/>
                          <a:latin typeface="Times New Roman" panose="02020603050405020304" pitchFamily="18" charset="0"/>
                          <a:cs typeface="Times New Roman" panose="02020603050405020304" pitchFamily="18" charset="0"/>
                        </a:rPr>
                        <a:t>-10</a:t>
                      </a:r>
                      <a:endParaRPr lang="es-C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886097716"/>
                  </a:ext>
                </a:extLst>
              </a:tr>
            </a:tbl>
          </a:graphicData>
        </a:graphic>
      </p:graphicFrame>
      <p:pic>
        <p:nvPicPr>
          <p:cNvPr id="8" name="Segnaposto contenuto 12">
            <a:extLst>
              <a:ext uri="{FF2B5EF4-FFF2-40B4-BE49-F238E27FC236}">
                <a16:creationId xmlns:a16="http://schemas.microsoft.com/office/drawing/2014/main" id="{C7857867-E3F1-4161-994F-9FFCBF1CF7F5}"/>
              </a:ext>
            </a:extLst>
          </p:cNvPr>
          <p:cNvPicPr>
            <a:picLocks noGrp="1" noChangeAspect="1"/>
          </p:cNvPicPr>
          <p:nvPr>
            <p:ph idx="1"/>
          </p:nvPr>
        </p:nvPicPr>
        <p:blipFill>
          <a:blip r:embed="rId5"/>
          <a:stretch>
            <a:fillRect/>
          </a:stretch>
        </p:blipFill>
        <p:spPr>
          <a:xfrm>
            <a:off x="353667" y="1334226"/>
            <a:ext cx="4218334" cy="1088863"/>
          </a:xfrm>
          <a:prstGeom prst="rect">
            <a:avLst/>
          </a:prstGeom>
        </p:spPr>
      </p:pic>
      <p:pic>
        <p:nvPicPr>
          <p:cNvPr id="9" name="Immagine 13">
            <a:extLst>
              <a:ext uri="{FF2B5EF4-FFF2-40B4-BE49-F238E27FC236}">
                <a16:creationId xmlns:a16="http://schemas.microsoft.com/office/drawing/2014/main" id="{F46AA725-8738-4727-AB63-1F9DD9394765}"/>
              </a:ext>
            </a:extLst>
          </p:cNvPr>
          <p:cNvPicPr>
            <a:picLocks noChangeAspect="1"/>
          </p:cNvPicPr>
          <p:nvPr/>
        </p:nvPicPr>
        <p:blipFill>
          <a:blip r:embed="rId6"/>
          <a:stretch>
            <a:fillRect/>
          </a:stretch>
        </p:blipFill>
        <p:spPr>
          <a:xfrm>
            <a:off x="313038" y="2916464"/>
            <a:ext cx="4041502" cy="951420"/>
          </a:xfrm>
          <a:prstGeom prst="rect">
            <a:avLst/>
          </a:prstGeom>
        </p:spPr>
      </p:pic>
      <p:pic>
        <p:nvPicPr>
          <p:cNvPr id="10" name="Immagine 14">
            <a:extLst>
              <a:ext uri="{FF2B5EF4-FFF2-40B4-BE49-F238E27FC236}">
                <a16:creationId xmlns:a16="http://schemas.microsoft.com/office/drawing/2014/main" id="{D2F63E97-7661-4C1E-A0C4-1079F0888174}"/>
              </a:ext>
            </a:extLst>
          </p:cNvPr>
          <p:cNvPicPr>
            <a:picLocks noChangeAspect="1"/>
          </p:cNvPicPr>
          <p:nvPr/>
        </p:nvPicPr>
        <p:blipFill>
          <a:blip r:embed="rId7"/>
          <a:stretch>
            <a:fillRect/>
          </a:stretch>
        </p:blipFill>
        <p:spPr>
          <a:xfrm>
            <a:off x="239687" y="4248341"/>
            <a:ext cx="5486400" cy="1541207"/>
          </a:xfrm>
          <a:prstGeom prst="rect">
            <a:avLst/>
          </a:prstGeom>
        </p:spPr>
      </p:pic>
      <p:sp>
        <p:nvSpPr>
          <p:cNvPr id="11" name="Segnaposto contenuto 1">
            <a:extLst>
              <a:ext uri="{FF2B5EF4-FFF2-40B4-BE49-F238E27FC236}">
                <a16:creationId xmlns:a16="http://schemas.microsoft.com/office/drawing/2014/main" id="{6127F3CF-DED9-4109-955D-0D081A877F74}"/>
              </a:ext>
            </a:extLst>
          </p:cNvPr>
          <p:cNvSpPr txBox="1">
            <a:spLocks/>
          </p:cNvSpPr>
          <p:nvPr/>
        </p:nvSpPr>
        <p:spPr bwMode="auto">
          <a:xfrm>
            <a:off x="4728238" y="1202240"/>
            <a:ext cx="4395167" cy="2623964"/>
          </a:xfrm>
          <a:prstGeom prst="rect">
            <a:avLst/>
          </a:prstGeom>
          <a:noFill/>
          <a:ln w="9525">
            <a:noFill/>
            <a:miter lim="800000"/>
            <a:headEnd/>
            <a:tailEnd/>
          </a:ln>
        </p:spPr>
        <p:txBody>
          <a:bodyPr vert="horz" wrap="square" lIns="92075" tIns="46038" rIns="92075" bIns="46038" numCol="1" anchor="t" anchorCtr="0" compatLnSpc="1">
            <a:prstTxWarp prst="textNoShape">
              <a:avLst/>
            </a:prstTxWarp>
            <a:noAutofit/>
          </a:bodyPr>
          <a:lstStyle>
            <a:lvl1pPr marL="342900" indent="-342900" algn="l" rtl="0" eaLnBrk="1" fontAlgn="base" hangingPunct="1">
              <a:lnSpc>
                <a:spcPct val="120000"/>
              </a:lnSpc>
              <a:spcBef>
                <a:spcPct val="20000"/>
              </a:spcBef>
              <a:spcAft>
                <a:spcPct val="0"/>
              </a:spcAft>
              <a:buClr>
                <a:schemeClr val="tx1"/>
              </a:buClr>
              <a:buSzPct val="75000"/>
              <a:buFont typeface="Monotype Sorts" pitchFamily="2" charset="2"/>
              <a:buChar char="l"/>
              <a:defRPr sz="2400">
                <a:solidFill>
                  <a:schemeClr val="tx1"/>
                </a:solidFill>
                <a:latin typeface="+mn-lt"/>
                <a:ea typeface="+mn-ea"/>
                <a:cs typeface="+mn-cs"/>
              </a:defRPr>
            </a:lvl1pPr>
            <a:lvl2pPr marL="742950" indent="-285750" algn="l" rtl="0" eaLnBrk="1" fontAlgn="base" hangingPunct="1">
              <a:lnSpc>
                <a:spcPct val="110000"/>
              </a:lnSpc>
              <a:spcBef>
                <a:spcPct val="20000"/>
              </a:spcBef>
              <a:spcAft>
                <a:spcPct val="0"/>
              </a:spcAft>
              <a:buClr>
                <a:schemeClr val="tx1"/>
              </a:buClr>
              <a:buChar char="»"/>
              <a:defRPr sz="2200">
                <a:solidFill>
                  <a:schemeClr val="tx1"/>
                </a:solidFill>
                <a:latin typeface="+mn-lt"/>
              </a:defRPr>
            </a:lvl2pPr>
            <a:lvl3pPr marL="1143000" indent="-228600" algn="l" rtl="0" eaLnBrk="1" fontAlgn="base" hangingPunct="1">
              <a:lnSpc>
                <a:spcPct val="110000"/>
              </a:lnSpc>
              <a:spcBef>
                <a:spcPct val="20000"/>
              </a:spcBef>
              <a:spcAft>
                <a:spcPct val="0"/>
              </a:spcAft>
              <a:buClr>
                <a:schemeClr val="tx1"/>
              </a:buClr>
              <a:buChar char="–"/>
              <a:defRPr sz="2000">
                <a:solidFill>
                  <a:schemeClr val="tx1"/>
                </a:solidFill>
                <a:latin typeface="+mn-lt"/>
              </a:defRPr>
            </a:lvl3pPr>
            <a:lvl4pPr marL="1600200" indent="-228600" algn="l" rtl="0" eaLnBrk="1" fontAlgn="base" hangingPunct="1">
              <a:spcBef>
                <a:spcPct val="20000"/>
              </a:spcBef>
              <a:spcAft>
                <a:spcPct val="0"/>
              </a:spcAft>
              <a:buClr>
                <a:schemeClr val="tx1"/>
              </a:buClr>
              <a:buSzPct val="75000"/>
              <a:buFont typeface="Monotype Sorts" pitchFamily="2" charset="2"/>
              <a:buChar char="l"/>
              <a:defRPr sz="2000">
                <a:solidFill>
                  <a:schemeClr val="tx1"/>
                </a:solidFill>
                <a:latin typeface="+mn-lt"/>
              </a:defRPr>
            </a:lvl4pPr>
            <a:lvl5pPr marL="2057400" indent="-228600" algn="l" rtl="0" eaLnBrk="1" fontAlgn="base" hangingPunct="1">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a:solidFill>
                  <a:schemeClr val="tx1"/>
                </a:solidFill>
                <a:latin typeface="+mn-lt"/>
              </a:defRPr>
            </a:lvl6pPr>
            <a:lvl7pPr marL="2971800" indent="-228600" algn="l" rtl="0" eaLnBrk="1" fontAlgn="base" hangingPunct="1">
              <a:spcBef>
                <a:spcPct val="20000"/>
              </a:spcBef>
              <a:spcAft>
                <a:spcPct val="0"/>
              </a:spcAft>
              <a:buClr>
                <a:schemeClr val="tx1"/>
              </a:buClr>
              <a:buChar char="»"/>
              <a:defRPr>
                <a:solidFill>
                  <a:schemeClr val="tx1"/>
                </a:solidFill>
                <a:latin typeface="+mn-lt"/>
              </a:defRPr>
            </a:lvl7pPr>
            <a:lvl8pPr marL="3429000" indent="-228600" algn="l" rtl="0" eaLnBrk="1" fontAlgn="base" hangingPunct="1">
              <a:spcBef>
                <a:spcPct val="20000"/>
              </a:spcBef>
              <a:spcAft>
                <a:spcPct val="0"/>
              </a:spcAft>
              <a:buClr>
                <a:schemeClr val="tx1"/>
              </a:buClr>
              <a:buChar char="»"/>
              <a:defRPr>
                <a:solidFill>
                  <a:schemeClr val="tx1"/>
                </a:solidFill>
                <a:latin typeface="+mn-lt"/>
              </a:defRPr>
            </a:lvl8pPr>
            <a:lvl9pPr marL="3886200" indent="-228600" algn="l" rtl="0" eaLnBrk="1" fontAlgn="base" hangingPunct="1">
              <a:spcBef>
                <a:spcPct val="20000"/>
              </a:spcBef>
              <a:spcAft>
                <a:spcPct val="0"/>
              </a:spcAft>
              <a:buClr>
                <a:schemeClr val="tx1"/>
              </a:buClr>
              <a:buChar char="»"/>
              <a:defRPr>
                <a:solidFill>
                  <a:schemeClr val="tx1"/>
                </a:solidFill>
                <a:latin typeface="+mn-lt"/>
              </a:defRPr>
            </a:lvl9pPr>
          </a:lstStyle>
          <a:p>
            <a:pPr>
              <a:buFont typeface="Arial" panose="020B0604020202020204" pitchFamily="34" charset="0"/>
              <a:buChar char="•"/>
            </a:pPr>
            <a:r>
              <a:rPr lang="en-US" sz="1400" kern="0" dirty="0">
                <a:latin typeface="Times New Roman" panose="02020603050405020304" pitchFamily="18" charset="0"/>
                <a:cs typeface="Times New Roman" panose="02020603050405020304" pitchFamily="18" charset="0"/>
              </a:rPr>
              <a:t>Outdoor T° conditions → Dry bulb temperatures from the EN 12309</a:t>
            </a:r>
          </a:p>
          <a:p>
            <a:pPr>
              <a:buFont typeface="Arial" panose="020B0604020202020204" pitchFamily="34" charset="0"/>
              <a:buChar char="•"/>
            </a:pPr>
            <a:r>
              <a:rPr lang="en-US" sz="1400" kern="0" dirty="0">
                <a:latin typeface="Times New Roman" panose="02020603050405020304" pitchFamily="18" charset="0"/>
                <a:cs typeface="Times New Roman" panose="02020603050405020304" pitchFamily="18" charset="0"/>
              </a:rPr>
              <a:t>Delivery temperature → All the appliances type from the EN 12309</a:t>
            </a:r>
          </a:p>
          <a:p>
            <a:pPr>
              <a:buFont typeface="Arial" panose="020B0604020202020204" pitchFamily="34" charset="0"/>
              <a:buChar char="•"/>
            </a:pPr>
            <a:r>
              <a:rPr lang="en-US" sz="1400" kern="0" dirty="0">
                <a:latin typeface="Times New Roman" panose="02020603050405020304" pitchFamily="18" charset="0"/>
                <a:cs typeface="Times New Roman" panose="02020603050405020304" pitchFamily="18" charset="0"/>
              </a:rPr>
              <a:t>Humidity → Base-map at 75% RH</a:t>
            </a:r>
          </a:p>
          <a:p>
            <a:pPr>
              <a:buFont typeface="Arial" panose="020B0604020202020204" pitchFamily="34" charset="0"/>
              <a:buChar char="•"/>
            </a:pPr>
            <a:r>
              <a:rPr lang="en-US" sz="1400" kern="0" dirty="0">
                <a:latin typeface="Times New Roman" panose="02020603050405020304" pitchFamily="18" charset="0"/>
                <a:cs typeface="Times New Roman" panose="02020603050405020304" pitchFamily="18" charset="0"/>
              </a:rPr>
              <a:t>Some test at 60% and 85% RH at the most characteristic temperatures of an average climate zone (frost formation)</a:t>
            </a:r>
          </a:p>
          <a:p>
            <a:pPr>
              <a:buFont typeface="Arial" panose="020B0604020202020204" pitchFamily="34" charset="0"/>
              <a:buChar char="•"/>
            </a:pPr>
            <a:r>
              <a:rPr lang="en-US" sz="1400" kern="0" dirty="0">
                <a:latin typeface="Times New Roman" panose="02020603050405020304" pitchFamily="18" charset="0"/>
                <a:cs typeface="Times New Roman" panose="02020603050405020304" pitchFamily="18" charset="0"/>
              </a:rPr>
              <a:t>Steady state tests, 20 minutes as objective</a:t>
            </a:r>
          </a:p>
        </p:txBody>
      </p:sp>
      <p:pic>
        <p:nvPicPr>
          <p:cNvPr id="16" name="Audio 15">
            <a:hlinkClick r:id="" action="ppaction://media"/>
            <a:extLst>
              <a:ext uri="{FF2B5EF4-FFF2-40B4-BE49-F238E27FC236}">
                <a16:creationId xmlns:a16="http://schemas.microsoft.com/office/drawing/2014/main" id="{E75423D9-7812-41A5-A5A1-6CF5DC614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5735138"/>
      </p:ext>
    </p:extLst>
  </p:cSld>
  <p:clrMapOvr>
    <a:masterClrMapping/>
  </p:clrMapOvr>
  <mc:AlternateContent xmlns:mc="http://schemas.openxmlformats.org/markup-compatibility/2006">
    <mc:Choice xmlns:p14="http://schemas.microsoft.com/office/powerpoint/2010/main" Requires="p14">
      <p:transition spd="slow" p14:dur="2000" advTm="94902"/>
    </mc:Choice>
    <mc:Fallback>
      <p:transition spd="slow" advTm="94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ADEE-CFA6-40D6-B436-8B99FD0B7031}"/>
              </a:ext>
            </a:extLst>
          </p:cNvPr>
          <p:cNvSpPr>
            <a:spLocks noGrp="1"/>
          </p:cNvSpPr>
          <p:nvPr>
            <p:ph type="title"/>
          </p:nvPr>
        </p:nvSpPr>
        <p:spPr/>
        <p:txBody>
          <a:bodyPr/>
          <a:lstStyle/>
          <a:p>
            <a:r>
              <a:rPr lang="en-US" dirty="0"/>
              <a:t>Results</a:t>
            </a:r>
          </a:p>
        </p:txBody>
      </p:sp>
      <p:sp>
        <p:nvSpPr>
          <p:cNvPr id="4" name="Date Placeholder 3">
            <a:extLst>
              <a:ext uri="{FF2B5EF4-FFF2-40B4-BE49-F238E27FC236}">
                <a16:creationId xmlns:a16="http://schemas.microsoft.com/office/drawing/2014/main" id="{2D417F67-043C-4BEE-99A1-6438320270BC}"/>
              </a:ext>
            </a:extLst>
          </p:cNvPr>
          <p:cNvSpPr>
            <a:spLocks noGrp="1"/>
          </p:cNvSpPr>
          <p:nvPr>
            <p:ph type="dt" sz="half" idx="10"/>
          </p:nvPr>
        </p:nvSpPr>
        <p:spPr/>
        <p:txBody>
          <a:bodyPr/>
          <a:lstStyle/>
          <a:p>
            <a:pPr>
              <a:defRPr/>
            </a:pPr>
            <a:r>
              <a:rPr lang="en-US" dirty="0"/>
              <a:t>July 13-16, 2020</a:t>
            </a:r>
          </a:p>
        </p:txBody>
      </p:sp>
      <p:sp>
        <p:nvSpPr>
          <p:cNvPr id="5" name="Slide Number Placeholder 4">
            <a:extLst>
              <a:ext uri="{FF2B5EF4-FFF2-40B4-BE49-F238E27FC236}">
                <a16:creationId xmlns:a16="http://schemas.microsoft.com/office/drawing/2014/main" id="{67D1CA85-2703-4DF7-BC36-276556ABEE64}"/>
              </a:ext>
            </a:extLst>
          </p:cNvPr>
          <p:cNvSpPr>
            <a:spLocks noGrp="1"/>
          </p:cNvSpPr>
          <p:nvPr>
            <p:ph type="sldNum" sz="quarter" idx="11"/>
          </p:nvPr>
        </p:nvSpPr>
        <p:spPr/>
        <p:txBody>
          <a:bodyPr/>
          <a:lstStyle/>
          <a:p>
            <a:pPr>
              <a:defRPr/>
            </a:pPr>
            <a:fld id="{67B76625-23C5-43C8-92E9-60FC3C49567E}" type="slidenum">
              <a:rPr lang="en-US" smtClean="0"/>
              <a:pPr>
                <a:defRPr/>
              </a:pPr>
              <a:t>7</a:t>
            </a:fld>
            <a:endParaRPr lang="en-US"/>
          </a:p>
        </p:txBody>
      </p:sp>
      <p:sp>
        <p:nvSpPr>
          <p:cNvPr id="6" name="Footer Placeholder 5">
            <a:extLst>
              <a:ext uri="{FF2B5EF4-FFF2-40B4-BE49-F238E27FC236}">
                <a16:creationId xmlns:a16="http://schemas.microsoft.com/office/drawing/2014/main" id="{E3D4E8ED-630F-4C51-8647-4589FA679D72}"/>
              </a:ext>
            </a:extLst>
          </p:cNvPr>
          <p:cNvSpPr>
            <a:spLocks noGrp="1"/>
          </p:cNvSpPr>
          <p:nvPr>
            <p:ph type="ftr" sz="quarter" idx="12"/>
          </p:nvPr>
        </p:nvSpPr>
        <p:spPr/>
        <p:txBody>
          <a:bodyPr/>
          <a:lstStyle/>
          <a:p>
            <a:pPr>
              <a:defRPr/>
            </a:pPr>
            <a:r>
              <a:rPr lang="en-US"/>
              <a:t>Purdue Conferences</a:t>
            </a:r>
            <a:endParaRPr lang="en-US" dirty="0"/>
          </a:p>
        </p:txBody>
      </p:sp>
      <p:graphicFrame>
        <p:nvGraphicFramePr>
          <p:cNvPr id="8" name="Tableau 7">
            <a:extLst>
              <a:ext uri="{FF2B5EF4-FFF2-40B4-BE49-F238E27FC236}">
                <a16:creationId xmlns:a16="http://schemas.microsoft.com/office/drawing/2014/main" id="{EC673CA3-D796-4762-9B21-1E07F11203AC}"/>
              </a:ext>
            </a:extLst>
          </p:cNvPr>
          <p:cNvGraphicFramePr>
            <a:graphicFrameLocks noGrp="1"/>
          </p:cNvGraphicFramePr>
          <p:nvPr>
            <p:extLst>
              <p:ext uri="{D42A27DB-BD31-4B8C-83A1-F6EECF244321}">
                <p14:modId xmlns:p14="http://schemas.microsoft.com/office/powerpoint/2010/main" val="2417774672"/>
              </p:ext>
            </p:extLst>
          </p:nvPr>
        </p:nvGraphicFramePr>
        <p:xfrm>
          <a:off x="4084320" y="1212036"/>
          <a:ext cx="2103120" cy="1508760"/>
        </p:xfrm>
        <a:graphic>
          <a:graphicData uri="http://schemas.openxmlformats.org/drawingml/2006/table">
            <a:tbl>
              <a:tblPr bandRow="1">
                <a:tableStyleId>{0E3FDE45-AF77-4B5C-9715-49D594BDF05E}</a:tableStyleId>
              </a:tblPr>
              <a:tblGrid>
                <a:gridCol w="285015">
                  <a:extLst>
                    <a:ext uri="{9D8B030D-6E8A-4147-A177-3AD203B41FA5}">
                      <a16:colId xmlns:a16="http://schemas.microsoft.com/office/drawing/2014/main" val="2680451947"/>
                    </a:ext>
                  </a:extLst>
                </a:gridCol>
                <a:gridCol w="323589">
                  <a:extLst>
                    <a:ext uri="{9D8B030D-6E8A-4147-A177-3AD203B41FA5}">
                      <a16:colId xmlns:a16="http://schemas.microsoft.com/office/drawing/2014/main" val="2948533605"/>
                    </a:ext>
                  </a:extLst>
                </a:gridCol>
                <a:gridCol w="373629">
                  <a:extLst>
                    <a:ext uri="{9D8B030D-6E8A-4147-A177-3AD203B41FA5}">
                      <a16:colId xmlns:a16="http://schemas.microsoft.com/office/drawing/2014/main" val="46184000"/>
                    </a:ext>
                  </a:extLst>
                </a:gridCol>
                <a:gridCol w="373629">
                  <a:extLst>
                    <a:ext uri="{9D8B030D-6E8A-4147-A177-3AD203B41FA5}">
                      <a16:colId xmlns:a16="http://schemas.microsoft.com/office/drawing/2014/main" val="3334925549"/>
                    </a:ext>
                  </a:extLst>
                </a:gridCol>
                <a:gridCol w="373629">
                  <a:extLst>
                    <a:ext uri="{9D8B030D-6E8A-4147-A177-3AD203B41FA5}">
                      <a16:colId xmlns:a16="http://schemas.microsoft.com/office/drawing/2014/main" val="2778607109"/>
                    </a:ext>
                  </a:extLst>
                </a:gridCol>
                <a:gridCol w="373629">
                  <a:extLst>
                    <a:ext uri="{9D8B030D-6E8A-4147-A177-3AD203B41FA5}">
                      <a16:colId xmlns:a16="http://schemas.microsoft.com/office/drawing/2014/main" val="430530326"/>
                    </a:ext>
                  </a:extLst>
                </a:gridCol>
              </a:tblGrid>
              <a:tr h="182880">
                <a:tc rowSpan="2" gridSpan="2">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COP </a:t>
                      </a:r>
                    </a:p>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75%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hMerge="1">
                  <a:txBody>
                    <a:bodyPr/>
                    <a:lstStyle/>
                    <a:p>
                      <a:endParaRPr lang="en-US"/>
                    </a:p>
                  </a:txBody>
                  <a:tcPr/>
                </a:tc>
                <a:tc gridSpan="4">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T° delivery</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99602990"/>
                  </a:ext>
                </a:extLst>
              </a:tr>
              <a:tr h="220980">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35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45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55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65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3975825"/>
                  </a:ext>
                </a:extLst>
              </a:tr>
              <a:tr h="220980">
                <a:tc rowSpan="5">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Outdoor T°</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12</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1.45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1.34</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1.19</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1.05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1579687"/>
                  </a:ext>
                </a:extLst>
              </a:tr>
              <a:tr h="220980">
                <a:tc vMerge="1">
                  <a:txBody>
                    <a:bodyPr/>
                    <a:lstStyle/>
                    <a:p>
                      <a:endParaRPr lang="en-US"/>
                    </a:p>
                  </a:txBody>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7</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1.38</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1.29</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1.13</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1.04</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0046693"/>
                  </a:ext>
                </a:extLst>
              </a:tr>
              <a:tr h="220980">
                <a:tc vMerge="1">
                  <a:txBody>
                    <a:bodyPr/>
                    <a:lstStyle/>
                    <a:p>
                      <a:endParaRPr lang="en-US"/>
                    </a:p>
                  </a:txBody>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2</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1.36</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1.21</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1.09</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0.95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7210150"/>
                  </a:ext>
                </a:extLst>
              </a:tr>
              <a:tr h="220980">
                <a:tc vMerge="1">
                  <a:txBody>
                    <a:bodyPr/>
                    <a:lstStyle/>
                    <a:p>
                      <a:endParaRPr lang="en-US"/>
                    </a:p>
                  </a:txBody>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-7</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1.21</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1.13</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1.02</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0.86</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00954521"/>
                  </a:ext>
                </a:extLst>
              </a:tr>
              <a:tr h="220980">
                <a:tc vMerge="1">
                  <a:txBody>
                    <a:bodyPr/>
                    <a:lstStyle/>
                    <a:p>
                      <a:endParaRPr lang="en-US"/>
                    </a:p>
                  </a:txBody>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-10</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1.16</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1.14</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0.95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0.86</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7518113"/>
                  </a:ext>
                </a:extLst>
              </a:tr>
            </a:tbl>
          </a:graphicData>
        </a:graphic>
      </p:graphicFrame>
      <p:graphicFrame>
        <p:nvGraphicFramePr>
          <p:cNvPr id="9" name="Tableau 8">
            <a:extLst>
              <a:ext uri="{FF2B5EF4-FFF2-40B4-BE49-F238E27FC236}">
                <a16:creationId xmlns:a16="http://schemas.microsoft.com/office/drawing/2014/main" id="{39B3ED9B-A2B6-439C-9E13-CDA7D22F76EB}"/>
              </a:ext>
            </a:extLst>
          </p:cNvPr>
          <p:cNvGraphicFramePr>
            <a:graphicFrameLocks noGrp="1"/>
          </p:cNvGraphicFramePr>
          <p:nvPr>
            <p:extLst>
              <p:ext uri="{D42A27DB-BD31-4B8C-83A1-F6EECF244321}">
                <p14:modId xmlns:p14="http://schemas.microsoft.com/office/powerpoint/2010/main" val="375475802"/>
              </p:ext>
            </p:extLst>
          </p:nvPr>
        </p:nvGraphicFramePr>
        <p:xfrm>
          <a:off x="6413160" y="1212378"/>
          <a:ext cx="2377439" cy="1508760"/>
        </p:xfrm>
        <a:graphic>
          <a:graphicData uri="http://schemas.openxmlformats.org/drawingml/2006/table">
            <a:tbl>
              <a:tblPr bandRow="1">
                <a:tableStyleId>{0E3FDE45-AF77-4B5C-9715-49D594BDF05E}</a:tableStyleId>
              </a:tblPr>
              <a:tblGrid>
                <a:gridCol w="333194">
                  <a:extLst>
                    <a:ext uri="{9D8B030D-6E8A-4147-A177-3AD203B41FA5}">
                      <a16:colId xmlns:a16="http://schemas.microsoft.com/office/drawing/2014/main" val="539488025"/>
                    </a:ext>
                  </a:extLst>
                </a:gridCol>
                <a:gridCol w="347009">
                  <a:extLst>
                    <a:ext uri="{9D8B030D-6E8A-4147-A177-3AD203B41FA5}">
                      <a16:colId xmlns:a16="http://schemas.microsoft.com/office/drawing/2014/main" val="1263818178"/>
                    </a:ext>
                  </a:extLst>
                </a:gridCol>
                <a:gridCol w="423131">
                  <a:extLst>
                    <a:ext uri="{9D8B030D-6E8A-4147-A177-3AD203B41FA5}">
                      <a16:colId xmlns:a16="http://schemas.microsoft.com/office/drawing/2014/main" val="1127885799"/>
                    </a:ext>
                  </a:extLst>
                </a:gridCol>
                <a:gridCol w="423131">
                  <a:extLst>
                    <a:ext uri="{9D8B030D-6E8A-4147-A177-3AD203B41FA5}">
                      <a16:colId xmlns:a16="http://schemas.microsoft.com/office/drawing/2014/main" val="1775626281"/>
                    </a:ext>
                  </a:extLst>
                </a:gridCol>
                <a:gridCol w="423131">
                  <a:extLst>
                    <a:ext uri="{9D8B030D-6E8A-4147-A177-3AD203B41FA5}">
                      <a16:colId xmlns:a16="http://schemas.microsoft.com/office/drawing/2014/main" val="2411621764"/>
                    </a:ext>
                  </a:extLst>
                </a:gridCol>
                <a:gridCol w="427843">
                  <a:extLst>
                    <a:ext uri="{9D8B030D-6E8A-4147-A177-3AD203B41FA5}">
                      <a16:colId xmlns:a16="http://schemas.microsoft.com/office/drawing/2014/main" val="3181791518"/>
                    </a:ext>
                  </a:extLst>
                </a:gridCol>
              </a:tblGrid>
              <a:tr h="182880">
                <a:tc rowSpan="2" gridSpan="2">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Th. Cap. </a:t>
                      </a:r>
                    </a:p>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[kW] 75%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hMerge="1">
                  <a:txBody>
                    <a:bodyPr/>
                    <a:lstStyle/>
                    <a:p>
                      <a:endParaRPr lang="en-US"/>
                    </a:p>
                  </a:txBody>
                  <a:tcPr/>
                </a:tc>
                <a:tc gridSpan="4">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T° delivery</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8898858"/>
                  </a:ext>
                </a:extLst>
              </a:tr>
              <a:tr h="220980">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35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45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55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65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0898507"/>
                  </a:ext>
                </a:extLst>
              </a:tr>
              <a:tr h="220980">
                <a:tc rowSpan="5">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Outdoor T°</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12</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21.11</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19.31</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16.98</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14.82</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7694438"/>
                  </a:ext>
                </a:extLst>
              </a:tr>
              <a:tr h="220980">
                <a:tc vMerge="1">
                  <a:txBody>
                    <a:bodyPr/>
                    <a:lstStyle/>
                    <a:p>
                      <a:endParaRPr lang="en-US"/>
                    </a:p>
                  </a:txBody>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7</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19.55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18.57</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16.30</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14.92</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849213"/>
                  </a:ext>
                </a:extLst>
              </a:tr>
              <a:tr h="220980">
                <a:tc vMerge="1">
                  <a:txBody>
                    <a:bodyPr/>
                    <a:lstStyle/>
                    <a:p>
                      <a:endParaRPr lang="en-US"/>
                    </a:p>
                  </a:txBody>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2</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20.10</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18.01</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15.64</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13.70</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40331557"/>
                  </a:ext>
                </a:extLst>
              </a:tr>
              <a:tr h="220980">
                <a:tc vMerge="1">
                  <a:txBody>
                    <a:bodyPr/>
                    <a:lstStyle/>
                    <a:p>
                      <a:endParaRPr lang="en-US"/>
                    </a:p>
                  </a:txBody>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-7</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18.33</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16.89</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15.13</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12.65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9687748"/>
                  </a:ext>
                </a:extLst>
              </a:tr>
              <a:tr h="220980">
                <a:tc vMerge="1">
                  <a:txBody>
                    <a:bodyPr/>
                    <a:lstStyle/>
                    <a:p>
                      <a:endParaRPr lang="en-US"/>
                    </a:p>
                  </a:txBody>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-10</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17.36</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16.82</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14.14</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12.66</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82745459"/>
                  </a:ext>
                </a:extLst>
              </a:tr>
            </a:tbl>
          </a:graphicData>
        </a:graphic>
      </p:graphicFrame>
      <p:graphicFrame>
        <p:nvGraphicFramePr>
          <p:cNvPr id="10" name="Tableau 9">
            <a:extLst>
              <a:ext uri="{FF2B5EF4-FFF2-40B4-BE49-F238E27FC236}">
                <a16:creationId xmlns:a16="http://schemas.microsoft.com/office/drawing/2014/main" id="{123F301E-3623-4DC0-BB5A-6D2A40ACA5B8}"/>
              </a:ext>
            </a:extLst>
          </p:cNvPr>
          <p:cNvGraphicFramePr>
            <a:graphicFrameLocks noGrp="1"/>
          </p:cNvGraphicFramePr>
          <p:nvPr>
            <p:extLst>
              <p:ext uri="{D42A27DB-BD31-4B8C-83A1-F6EECF244321}">
                <p14:modId xmlns:p14="http://schemas.microsoft.com/office/powerpoint/2010/main" val="1902827225"/>
              </p:ext>
            </p:extLst>
          </p:nvPr>
        </p:nvGraphicFramePr>
        <p:xfrm>
          <a:off x="4038600" y="2895600"/>
          <a:ext cx="2194560" cy="845820"/>
        </p:xfrm>
        <a:graphic>
          <a:graphicData uri="http://schemas.openxmlformats.org/drawingml/2006/table">
            <a:tbl>
              <a:tblPr bandRow="1">
                <a:tableStyleId>{0E3FDE45-AF77-4B5C-9715-49D594BDF05E}</a:tableStyleId>
              </a:tblPr>
              <a:tblGrid>
                <a:gridCol w="517151">
                  <a:extLst>
                    <a:ext uri="{9D8B030D-6E8A-4147-A177-3AD203B41FA5}">
                      <a16:colId xmlns:a16="http://schemas.microsoft.com/office/drawing/2014/main" val="3718514653"/>
                    </a:ext>
                  </a:extLst>
                </a:gridCol>
                <a:gridCol w="327380">
                  <a:extLst>
                    <a:ext uri="{9D8B030D-6E8A-4147-A177-3AD203B41FA5}">
                      <a16:colId xmlns:a16="http://schemas.microsoft.com/office/drawing/2014/main" val="1362967942"/>
                    </a:ext>
                  </a:extLst>
                </a:gridCol>
                <a:gridCol w="327380">
                  <a:extLst>
                    <a:ext uri="{9D8B030D-6E8A-4147-A177-3AD203B41FA5}">
                      <a16:colId xmlns:a16="http://schemas.microsoft.com/office/drawing/2014/main" val="1802716308"/>
                    </a:ext>
                  </a:extLst>
                </a:gridCol>
                <a:gridCol w="327380">
                  <a:extLst>
                    <a:ext uri="{9D8B030D-6E8A-4147-A177-3AD203B41FA5}">
                      <a16:colId xmlns:a16="http://schemas.microsoft.com/office/drawing/2014/main" val="2459119950"/>
                    </a:ext>
                  </a:extLst>
                </a:gridCol>
                <a:gridCol w="327380">
                  <a:extLst>
                    <a:ext uri="{9D8B030D-6E8A-4147-A177-3AD203B41FA5}">
                      <a16:colId xmlns:a16="http://schemas.microsoft.com/office/drawing/2014/main" val="511430992"/>
                    </a:ext>
                  </a:extLst>
                </a:gridCol>
                <a:gridCol w="367889">
                  <a:extLst>
                    <a:ext uri="{9D8B030D-6E8A-4147-A177-3AD203B41FA5}">
                      <a16:colId xmlns:a16="http://schemas.microsoft.com/office/drawing/2014/main" val="423167118"/>
                    </a:ext>
                  </a:extLst>
                </a:gridCol>
              </a:tblGrid>
              <a:tr h="182880">
                <a:tc rowSpan="2" gridSpan="2">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COP 60%</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2" hMerge="1">
                  <a:txBody>
                    <a:bodyPr/>
                    <a:lstStyle/>
                    <a:p>
                      <a:endParaRPr lang="en-US"/>
                    </a:p>
                  </a:txBody>
                  <a:tcPr/>
                </a:tc>
                <a:tc gridSpan="4">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T° delivery</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8409289"/>
                  </a:ext>
                </a:extLst>
              </a:tr>
              <a:tr h="220980">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35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45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55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65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27259120"/>
                  </a:ext>
                </a:extLst>
              </a:tr>
              <a:tr h="220980">
                <a:tc rowSpan="2">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Outdoor T°</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7</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1.34</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1.34</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1.15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0.98</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20178773"/>
                  </a:ext>
                </a:extLst>
              </a:tr>
              <a:tr h="220980">
                <a:tc vMerge="1">
                  <a:txBody>
                    <a:bodyPr/>
                    <a:lstStyle/>
                    <a:p>
                      <a:endParaRPr lang="en-US"/>
                    </a:p>
                  </a:txBody>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2</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1.30</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1.28</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1.10</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0.94</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78557542"/>
                  </a:ext>
                </a:extLst>
              </a:tr>
            </a:tbl>
          </a:graphicData>
        </a:graphic>
      </p:graphicFrame>
      <p:graphicFrame>
        <p:nvGraphicFramePr>
          <p:cNvPr id="11" name="Tableau 10">
            <a:extLst>
              <a:ext uri="{FF2B5EF4-FFF2-40B4-BE49-F238E27FC236}">
                <a16:creationId xmlns:a16="http://schemas.microsoft.com/office/drawing/2014/main" id="{8F6D4F8E-1444-4416-8F7F-8B428C21F721}"/>
              </a:ext>
            </a:extLst>
          </p:cNvPr>
          <p:cNvGraphicFramePr>
            <a:graphicFrameLocks noGrp="1"/>
          </p:cNvGraphicFramePr>
          <p:nvPr>
            <p:extLst>
              <p:ext uri="{D42A27DB-BD31-4B8C-83A1-F6EECF244321}">
                <p14:modId xmlns:p14="http://schemas.microsoft.com/office/powerpoint/2010/main" val="257243189"/>
              </p:ext>
            </p:extLst>
          </p:nvPr>
        </p:nvGraphicFramePr>
        <p:xfrm>
          <a:off x="6367442" y="2876778"/>
          <a:ext cx="2468878" cy="845820"/>
        </p:xfrm>
        <a:graphic>
          <a:graphicData uri="http://schemas.openxmlformats.org/drawingml/2006/table">
            <a:tbl>
              <a:tblPr bandRow="1">
                <a:tableStyleId>{0E3FDE45-AF77-4B5C-9715-49D594BDF05E}</a:tableStyleId>
              </a:tblPr>
              <a:tblGrid>
                <a:gridCol w="525103">
                  <a:extLst>
                    <a:ext uri="{9D8B030D-6E8A-4147-A177-3AD203B41FA5}">
                      <a16:colId xmlns:a16="http://schemas.microsoft.com/office/drawing/2014/main" val="3362656951"/>
                    </a:ext>
                  </a:extLst>
                </a:gridCol>
                <a:gridCol w="388755">
                  <a:extLst>
                    <a:ext uri="{9D8B030D-6E8A-4147-A177-3AD203B41FA5}">
                      <a16:colId xmlns:a16="http://schemas.microsoft.com/office/drawing/2014/main" val="2940704879"/>
                    </a:ext>
                  </a:extLst>
                </a:gridCol>
                <a:gridCol w="388755">
                  <a:extLst>
                    <a:ext uri="{9D8B030D-6E8A-4147-A177-3AD203B41FA5}">
                      <a16:colId xmlns:a16="http://schemas.microsoft.com/office/drawing/2014/main" val="1628081372"/>
                    </a:ext>
                  </a:extLst>
                </a:gridCol>
                <a:gridCol w="388755">
                  <a:extLst>
                    <a:ext uri="{9D8B030D-6E8A-4147-A177-3AD203B41FA5}">
                      <a16:colId xmlns:a16="http://schemas.microsoft.com/office/drawing/2014/main" val="1006331046"/>
                    </a:ext>
                  </a:extLst>
                </a:gridCol>
                <a:gridCol w="388755">
                  <a:extLst>
                    <a:ext uri="{9D8B030D-6E8A-4147-A177-3AD203B41FA5}">
                      <a16:colId xmlns:a16="http://schemas.microsoft.com/office/drawing/2014/main" val="1367103825"/>
                    </a:ext>
                  </a:extLst>
                </a:gridCol>
                <a:gridCol w="388755">
                  <a:extLst>
                    <a:ext uri="{9D8B030D-6E8A-4147-A177-3AD203B41FA5}">
                      <a16:colId xmlns:a16="http://schemas.microsoft.com/office/drawing/2014/main" val="2759786210"/>
                    </a:ext>
                  </a:extLst>
                </a:gridCol>
              </a:tblGrid>
              <a:tr h="182880">
                <a:tc rowSpan="2" gridSpan="2">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Th. Cap. [kW] 60%</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2" hMerge="1">
                  <a:txBody>
                    <a:bodyPr/>
                    <a:lstStyle/>
                    <a:p>
                      <a:endParaRPr lang="en-US"/>
                    </a:p>
                  </a:txBody>
                  <a:tcPr/>
                </a:tc>
                <a:tc gridSpan="4">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T° delivery</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3019870"/>
                  </a:ext>
                </a:extLst>
              </a:tr>
              <a:tr h="220980">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35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45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55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65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61317769"/>
                  </a:ext>
                </a:extLst>
              </a:tr>
              <a:tr h="220980">
                <a:tc rowSpan="2">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Outdoor T°</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7</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19.68</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19.40</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16.73</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14.20</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575449036"/>
                  </a:ext>
                </a:extLst>
              </a:tr>
              <a:tr h="220980">
                <a:tc vMerge="1">
                  <a:txBody>
                    <a:bodyPr/>
                    <a:lstStyle/>
                    <a:p>
                      <a:endParaRPr lang="en-US"/>
                    </a:p>
                  </a:txBody>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2</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19.09</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18.68</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16.08</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13.56</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06741374"/>
                  </a:ext>
                </a:extLst>
              </a:tr>
            </a:tbl>
          </a:graphicData>
        </a:graphic>
      </p:graphicFrame>
      <p:graphicFrame>
        <p:nvGraphicFramePr>
          <p:cNvPr id="12" name="Tableau 11">
            <a:extLst>
              <a:ext uri="{FF2B5EF4-FFF2-40B4-BE49-F238E27FC236}">
                <a16:creationId xmlns:a16="http://schemas.microsoft.com/office/drawing/2014/main" id="{E2B3E75B-3F74-4E77-B975-BFBB947538D0}"/>
              </a:ext>
            </a:extLst>
          </p:cNvPr>
          <p:cNvGraphicFramePr>
            <a:graphicFrameLocks noGrp="1"/>
          </p:cNvGraphicFramePr>
          <p:nvPr>
            <p:extLst>
              <p:ext uri="{D42A27DB-BD31-4B8C-83A1-F6EECF244321}">
                <p14:modId xmlns:p14="http://schemas.microsoft.com/office/powerpoint/2010/main" val="2464871663"/>
              </p:ext>
            </p:extLst>
          </p:nvPr>
        </p:nvGraphicFramePr>
        <p:xfrm>
          <a:off x="4043886" y="3878580"/>
          <a:ext cx="2194561" cy="845820"/>
        </p:xfrm>
        <a:graphic>
          <a:graphicData uri="http://schemas.openxmlformats.org/drawingml/2006/table">
            <a:tbl>
              <a:tblPr bandRow="1">
                <a:tableStyleId>{0E3FDE45-AF77-4B5C-9715-49D594BDF05E}</a:tableStyleId>
              </a:tblPr>
              <a:tblGrid>
                <a:gridCol w="517150">
                  <a:extLst>
                    <a:ext uri="{9D8B030D-6E8A-4147-A177-3AD203B41FA5}">
                      <a16:colId xmlns:a16="http://schemas.microsoft.com/office/drawing/2014/main" val="225500946"/>
                    </a:ext>
                  </a:extLst>
                </a:gridCol>
                <a:gridCol w="327381">
                  <a:extLst>
                    <a:ext uri="{9D8B030D-6E8A-4147-A177-3AD203B41FA5}">
                      <a16:colId xmlns:a16="http://schemas.microsoft.com/office/drawing/2014/main" val="377811169"/>
                    </a:ext>
                  </a:extLst>
                </a:gridCol>
                <a:gridCol w="327381">
                  <a:extLst>
                    <a:ext uri="{9D8B030D-6E8A-4147-A177-3AD203B41FA5}">
                      <a16:colId xmlns:a16="http://schemas.microsoft.com/office/drawing/2014/main" val="395325500"/>
                    </a:ext>
                  </a:extLst>
                </a:gridCol>
                <a:gridCol w="327381">
                  <a:extLst>
                    <a:ext uri="{9D8B030D-6E8A-4147-A177-3AD203B41FA5}">
                      <a16:colId xmlns:a16="http://schemas.microsoft.com/office/drawing/2014/main" val="3160091692"/>
                    </a:ext>
                  </a:extLst>
                </a:gridCol>
                <a:gridCol w="327381">
                  <a:extLst>
                    <a:ext uri="{9D8B030D-6E8A-4147-A177-3AD203B41FA5}">
                      <a16:colId xmlns:a16="http://schemas.microsoft.com/office/drawing/2014/main" val="2287167037"/>
                    </a:ext>
                  </a:extLst>
                </a:gridCol>
                <a:gridCol w="367887">
                  <a:extLst>
                    <a:ext uri="{9D8B030D-6E8A-4147-A177-3AD203B41FA5}">
                      <a16:colId xmlns:a16="http://schemas.microsoft.com/office/drawing/2014/main" val="900795822"/>
                    </a:ext>
                  </a:extLst>
                </a:gridCol>
              </a:tblGrid>
              <a:tr h="182880">
                <a:tc rowSpan="2" gridSpan="2">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COP 85%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2" hMerge="1">
                  <a:txBody>
                    <a:bodyPr/>
                    <a:lstStyle/>
                    <a:p>
                      <a:endParaRPr lang="en-US"/>
                    </a:p>
                  </a:txBody>
                  <a:tcPr/>
                </a:tc>
                <a:tc gridSpan="4">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T° delivery</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6628228"/>
                  </a:ext>
                </a:extLst>
              </a:tr>
              <a:tr h="220980">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35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45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55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65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85255110"/>
                  </a:ext>
                </a:extLst>
              </a:tr>
              <a:tr h="220980">
                <a:tc rowSpan="2">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Outdoor T°</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7</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1.36</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1.30</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1.17</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1.02</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8486466"/>
                  </a:ext>
                </a:extLst>
              </a:tr>
              <a:tr h="220980">
                <a:tc vMerge="1">
                  <a:txBody>
                    <a:bodyPr/>
                    <a:lstStyle/>
                    <a:p>
                      <a:endParaRPr lang="en-US"/>
                    </a:p>
                  </a:txBody>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2</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1.36</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1.21</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1.09</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0.96</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73896630"/>
                  </a:ext>
                </a:extLst>
              </a:tr>
            </a:tbl>
          </a:graphicData>
        </a:graphic>
      </p:graphicFrame>
      <p:graphicFrame>
        <p:nvGraphicFramePr>
          <p:cNvPr id="13" name="Tableau 12">
            <a:extLst>
              <a:ext uri="{FF2B5EF4-FFF2-40B4-BE49-F238E27FC236}">
                <a16:creationId xmlns:a16="http://schemas.microsoft.com/office/drawing/2014/main" id="{D02B59D4-4FDD-44B3-A481-34EC9FC7B183}"/>
              </a:ext>
            </a:extLst>
          </p:cNvPr>
          <p:cNvGraphicFramePr>
            <a:graphicFrameLocks noGrp="1"/>
          </p:cNvGraphicFramePr>
          <p:nvPr>
            <p:extLst>
              <p:ext uri="{D42A27DB-BD31-4B8C-83A1-F6EECF244321}">
                <p14:modId xmlns:p14="http://schemas.microsoft.com/office/powerpoint/2010/main" val="1063848639"/>
              </p:ext>
            </p:extLst>
          </p:nvPr>
        </p:nvGraphicFramePr>
        <p:xfrm>
          <a:off x="6413160" y="3875610"/>
          <a:ext cx="2377442" cy="845820"/>
        </p:xfrm>
        <a:graphic>
          <a:graphicData uri="http://schemas.openxmlformats.org/drawingml/2006/table">
            <a:tbl>
              <a:tblPr bandRow="1">
                <a:tableStyleId>{0E3FDE45-AF77-4B5C-9715-49D594BDF05E}</a:tableStyleId>
              </a:tblPr>
              <a:tblGrid>
                <a:gridCol w="633405">
                  <a:extLst>
                    <a:ext uri="{9D8B030D-6E8A-4147-A177-3AD203B41FA5}">
                      <a16:colId xmlns:a16="http://schemas.microsoft.com/office/drawing/2014/main" val="4049725902"/>
                    </a:ext>
                  </a:extLst>
                </a:gridCol>
                <a:gridCol w="239741">
                  <a:extLst>
                    <a:ext uri="{9D8B030D-6E8A-4147-A177-3AD203B41FA5}">
                      <a16:colId xmlns:a16="http://schemas.microsoft.com/office/drawing/2014/main" val="1974936182"/>
                    </a:ext>
                  </a:extLst>
                </a:gridCol>
                <a:gridCol w="376074">
                  <a:extLst>
                    <a:ext uri="{9D8B030D-6E8A-4147-A177-3AD203B41FA5}">
                      <a16:colId xmlns:a16="http://schemas.microsoft.com/office/drawing/2014/main" val="4213745677"/>
                    </a:ext>
                  </a:extLst>
                </a:gridCol>
                <a:gridCol w="376074">
                  <a:extLst>
                    <a:ext uri="{9D8B030D-6E8A-4147-A177-3AD203B41FA5}">
                      <a16:colId xmlns:a16="http://schemas.microsoft.com/office/drawing/2014/main" val="3657066620"/>
                    </a:ext>
                  </a:extLst>
                </a:gridCol>
                <a:gridCol w="376074">
                  <a:extLst>
                    <a:ext uri="{9D8B030D-6E8A-4147-A177-3AD203B41FA5}">
                      <a16:colId xmlns:a16="http://schemas.microsoft.com/office/drawing/2014/main" val="3916652499"/>
                    </a:ext>
                  </a:extLst>
                </a:gridCol>
                <a:gridCol w="376074">
                  <a:extLst>
                    <a:ext uri="{9D8B030D-6E8A-4147-A177-3AD203B41FA5}">
                      <a16:colId xmlns:a16="http://schemas.microsoft.com/office/drawing/2014/main" val="959515819"/>
                    </a:ext>
                  </a:extLst>
                </a:gridCol>
              </a:tblGrid>
              <a:tr h="182880">
                <a:tc rowSpan="2" gridSpan="2">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Th. Cap. [kW] 85%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2" hMerge="1">
                  <a:txBody>
                    <a:bodyPr/>
                    <a:lstStyle/>
                    <a:p>
                      <a:endParaRPr lang="en-US"/>
                    </a:p>
                  </a:txBody>
                  <a:tcPr/>
                </a:tc>
                <a:tc gridSpan="4">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T° delivery</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0364088"/>
                  </a:ext>
                </a:extLst>
              </a:tr>
              <a:tr h="220980">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35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45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55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65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137718530"/>
                  </a:ext>
                </a:extLst>
              </a:tr>
              <a:tr h="220980">
                <a:tc rowSpan="2">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Outdoor T°</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7</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19.69</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18.87</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17.02</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14.54</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13859364"/>
                  </a:ext>
                </a:extLst>
              </a:tr>
              <a:tr h="220980">
                <a:tc vMerge="1">
                  <a:txBody>
                    <a:bodyPr/>
                    <a:lstStyle/>
                    <a:p>
                      <a:endParaRPr lang="en-US"/>
                    </a:p>
                  </a:txBody>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2</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20.01</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17.53</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15.92</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13.79</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25737581"/>
                  </a:ext>
                </a:extLst>
              </a:tr>
            </a:tbl>
          </a:graphicData>
        </a:graphic>
      </p:graphicFrame>
      <p:graphicFrame>
        <p:nvGraphicFramePr>
          <p:cNvPr id="14" name="Tableau 13">
            <a:extLst>
              <a:ext uri="{FF2B5EF4-FFF2-40B4-BE49-F238E27FC236}">
                <a16:creationId xmlns:a16="http://schemas.microsoft.com/office/drawing/2014/main" id="{74771A72-B73F-440F-A47C-F351577EC08F}"/>
              </a:ext>
            </a:extLst>
          </p:cNvPr>
          <p:cNvGraphicFramePr>
            <a:graphicFrameLocks noGrp="1"/>
          </p:cNvGraphicFramePr>
          <p:nvPr>
            <p:extLst>
              <p:ext uri="{D42A27DB-BD31-4B8C-83A1-F6EECF244321}">
                <p14:modId xmlns:p14="http://schemas.microsoft.com/office/powerpoint/2010/main" val="3399836402"/>
              </p:ext>
            </p:extLst>
          </p:nvPr>
        </p:nvGraphicFramePr>
        <p:xfrm>
          <a:off x="1547620" y="4953000"/>
          <a:ext cx="6025308" cy="1066800"/>
        </p:xfrm>
        <a:graphic>
          <a:graphicData uri="http://schemas.openxmlformats.org/drawingml/2006/table">
            <a:tbl>
              <a:tblPr bandRow="1">
                <a:tableStyleId>{0E3FDE45-AF77-4B5C-9715-49D594BDF05E}</a:tableStyleId>
              </a:tblPr>
              <a:tblGrid>
                <a:gridCol w="640080">
                  <a:extLst>
                    <a:ext uri="{9D8B030D-6E8A-4147-A177-3AD203B41FA5}">
                      <a16:colId xmlns:a16="http://schemas.microsoft.com/office/drawing/2014/main" val="592463576"/>
                    </a:ext>
                  </a:extLst>
                </a:gridCol>
                <a:gridCol w="218040">
                  <a:extLst>
                    <a:ext uri="{9D8B030D-6E8A-4147-A177-3AD203B41FA5}">
                      <a16:colId xmlns:a16="http://schemas.microsoft.com/office/drawing/2014/main" val="2466805350"/>
                    </a:ext>
                  </a:extLst>
                </a:gridCol>
                <a:gridCol w="377397">
                  <a:extLst>
                    <a:ext uri="{9D8B030D-6E8A-4147-A177-3AD203B41FA5}">
                      <a16:colId xmlns:a16="http://schemas.microsoft.com/office/drawing/2014/main" val="2516650161"/>
                    </a:ext>
                  </a:extLst>
                </a:gridCol>
                <a:gridCol w="457200">
                  <a:extLst>
                    <a:ext uri="{9D8B030D-6E8A-4147-A177-3AD203B41FA5}">
                      <a16:colId xmlns:a16="http://schemas.microsoft.com/office/drawing/2014/main" val="2898007787"/>
                    </a:ext>
                  </a:extLst>
                </a:gridCol>
                <a:gridCol w="457200">
                  <a:extLst>
                    <a:ext uri="{9D8B030D-6E8A-4147-A177-3AD203B41FA5}">
                      <a16:colId xmlns:a16="http://schemas.microsoft.com/office/drawing/2014/main" val="1167225785"/>
                    </a:ext>
                  </a:extLst>
                </a:gridCol>
                <a:gridCol w="377397">
                  <a:extLst>
                    <a:ext uri="{9D8B030D-6E8A-4147-A177-3AD203B41FA5}">
                      <a16:colId xmlns:a16="http://schemas.microsoft.com/office/drawing/2014/main" val="2992662985"/>
                    </a:ext>
                  </a:extLst>
                </a:gridCol>
                <a:gridCol w="457200">
                  <a:extLst>
                    <a:ext uri="{9D8B030D-6E8A-4147-A177-3AD203B41FA5}">
                      <a16:colId xmlns:a16="http://schemas.microsoft.com/office/drawing/2014/main" val="3858197674"/>
                    </a:ext>
                  </a:extLst>
                </a:gridCol>
                <a:gridCol w="457200">
                  <a:extLst>
                    <a:ext uri="{9D8B030D-6E8A-4147-A177-3AD203B41FA5}">
                      <a16:colId xmlns:a16="http://schemas.microsoft.com/office/drawing/2014/main" val="2618483828"/>
                    </a:ext>
                  </a:extLst>
                </a:gridCol>
                <a:gridCol w="377397">
                  <a:extLst>
                    <a:ext uri="{9D8B030D-6E8A-4147-A177-3AD203B41FA5}">
                      <a16:colId xmlns:a16="http://schemas.microsoft.com/office/drawing/2014/main" val="2279312313"/>
                    </a:ext>
                  </a:extLst>
                </a:gridCol>
                <a:gridCol w="457200">
                  <a:extLst>
                    <a:ext uri="{9D8B030D-6E8A-4147-A177-3AD203B41FA5}">
                      <a16:colId xmlns:a16="http://schemas.microsoft.com/office/drawing/2014/main" val="854030579"/>
                    </a:ext>
                  </a:extLst>
                </a:gridCol>
                <a:gridCol w="457200">
                  <a:extLst>
                    <a:ext uri="{9D8B030D-6E8A-4147-A177-3AD203B41FA5}">
                      <a16:colId xmlns:a16="http://schemas.microsoft.com/office/drawing/2014/main" val="2851525044"/>
                    </a:ext>
                  </a:extLst>
                </a:gridCol>
                <a:gridCol w="377397">
                  <a:extLst>
                    <a:ext uri="{9D8B030D-6E8A-4147-A177-3AD203B41FA5}">
                      <a16:colId xmlns:a16="http://schemas.microsoft.com/office/drawing/2014/main" val="3475714661"/>
                    </a:ext>
                  </a:extLst>
                </a:gridCol>
                <a:gridCol w="457200">
                  <a:extLst>
                    <a:ext uri="{9D8B030D-6E8A-4147-A177-3AD203B41FA5}">
                      <a16:colId xmlns:a16="http://schemas.microsoft.com/office/drawing/2014/main" val="4223826743"/>
                    </a:ext>
                  </a:extLst>
                </a:gridCol>
                <a:gridCol w="457200">
                  <a:extLst>
                    <a:ext uri="{9D8B030D-6E8A-4147-A177-3AD203B41FA5}">
                      <a16:colId xmlns:a16="http://schemas.microsoft.com/office/drawing/2014/main" val="1781196570"/>
                    </a:ext>
                  </a:extLst>
                </a:gridCol>
              </a:tblGrid>
              <a:tr h="182880">
                <a:tc rowSpan="3" gridSpan="2">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COP</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tc>
                <a:tc gridSpan="12">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T° delivery</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4713023"/>
                  </a:ext>
                </a:extLst>
              </a:tr>
              <a:tr h="220980">
                <a:tc gridSpan="2" vMerge="1">
                  <a:txBody>
                    <a:bodyPr/>
                    <a:lstStyle/>
                    <a:p>
                      <a:endParaRPr lang="en-US"/>
                    </a:p>
                  </a:txBody>
                  <a:tcPr/>
                </a:tc>
                <a:tc hMerge="1" vMerge="1">
                  <a:txBody>
                    <a:bodyPr/>
                    <a:lstStyle/>
                    <a:p>
                      <a:endParaRPr lang="en-US"/>
                    </a:p>
                  </a:txBody>
                  <a:tcPr/>
                </a:tc>
                <a:tc gridSpan="3">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35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45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55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65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99827343"/>
                  </a:ext>
                </a:extLst>
              </a:tr>
              <a:tr h="220980">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75%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60%</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85%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75%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60%</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85%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75%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60%</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85%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75%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60%</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85%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6231867"/>
                  </a:ext>
                </a:extLst>
              </a:tr>
              <a:tr h="220980">
                <a:tc rowSpan="2">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000" dirty="0">
                          <a:effectLst/>
                          <a:latin typeface="Times New Roman" panose="02020603050405020304" pitchFamily="18" charset="0"/>
                          <a:cs typeface="Times New Roman" panose="02020603050405020304" pitchFamily="18" charset="0"/>
                        </a:rPr>
                        <a:t>Outdoor</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000" dirty="0">
                          <a:effectLst/>
                          <a:latin typeface="Times New Roman" panose="02020603050405020304" pitchFamily="18" charset="0"/>
                          <a:cs typeface="Times New Roman" panose="02020603050405020304" pitchFamily="18" charset="0"/>
                        </a:rPr>
                        <a:t>T°</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7</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1.38</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-0.04</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-0.02</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1.29</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+0.05</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+0.01</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1.13</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+0.02</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+0.04</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1.04</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-0.06</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-0.02</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00523814"/>
                  </a:ext>
                </a:extLst>
              </a:tr>
              <a:tr h="220980">
                <a:tc vMerge="1">
                  <a:txBody>
                    <a:bodyPr/>
                    <a:lstStyle/>
                    <a:p>
                      <a:endParaRPr lang="en-US"/>
                    </a:p>
                  </a:txBody>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2</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1.36</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-0.06</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1.21</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+0.07</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1.09</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+0.01</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effectLst/>
                          <a:latin typeface="Times New Roman" panose="02020603050405020304" pitchFamily="18" charset="0"/>
                          <a:cs typeface="Times New Roman" panose="02020603050405020304" pitchFamily="18" charset="0"/>
                        </a:rPr>
                        <a:t>0.95</a:t>
                      </a:r>
                      <a:endParaRPr lang="es-CL"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-0.01</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+0.01</a:t>
                      </a:r>
                      <a:endParaRPr lang="es-CL"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2988366"/>
                  </a:ext>
                </a:extLst>
              </a:tr>
            </a:tbl>
          </a:graphicData>
        </a:graphic>
      </p:graphicFrame>
      <mc:AlternateContent xmlns:mc="http://schemas.openxmlformats.org/markup-compatibility/2006">
        <mc:Choice xmlns:a14="http://schemas.microsoft.com/office/drawing/2010/main" Requires="a14">
          <p:sp>
            <p:nvSpPr>
              <p:cNvPr id="19" name="ZoneTexte 18">
                <a:extLst>
                  <a:ext uri="{FF2B5EF4-FFF2-40B4-BE49-F238E27FC236}">
                    <a16:creationId xmlns:a16="http://schemas.microsoft.com/office/drawing/2014/main" id="{5D60F50A-09B6-4DD3-A2A4-DE17E211DB44}"/>
                  </a:ext>
                </a:extLst>
              </p:cNvPr>
              <p:cNvSpPr txBox="1"/>
              <p:nvPr/>
            </p:nvSpPr>
            <p:spPr>
              <a:xfrm>
                <a:off x="30892" y="1852498"/>
                <a:ext cx="1983763" cy="6828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𝐶𝑂𝑃</m:t>
                      </m:r>
                      <m:r>
                        <a:rPr lang="en-US" sz="1600" b="0" i="0">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sSub>
                            <m:sSubPr>
                              <m:ctrlPr>
                                <a:rPr lang="en-US" sz="1600" i="1">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b="0" i="1">
                                      <a:solidFill>
                                        <a:schemeClr val="tx1"/>
                                      </a:solidFill>
                                      <a:latin typeface="Cambria Math" panose="02040503050406030204" pitchFamily="18" charset="0"/>
                                    </a:rPr>
                                    <m:t>𝑄</m:t>
                                  </m:r>
                                </m:e>
                              </m:acc>
                            </m:e>
                            <m:sub>
                              <m:r>
                                <a:rPr lang="en-US" sz="1600" b="0" i="1">
                                  <a:solidFill>
                                    <a:schemeClr val="tx1"/>
                                  </a:solidFill>
                                  <a:latin typeface="Cambria Math" panose="02040503050406030204" pitchFamily="18" charset="0"/>
                                </a:rPr>
                                <m:t>𝐻𝐶</m:t>
                              </m:r>
                            </m:sub>
                          </m:sSub>
                        </m:num>
                        <m:den>
                          <m:sSub>
                            <m:sSubPr>
                              <m:ctrlPr>
                                <a:rPr lang="en-US" sz="1600" i="1">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b="0" i="1">
                                      <a:solidFill>
                                        <a:schemeClr val="tx1"/>
                                      </a:solidFill>
                                      <a:latin typeface="Cambria Math" panose="02040503050406030204" pitchFamily="18" charset="0"/>
                                    </a:rPr>
                                    <m:t>𝑄</m:t>
                                  </m:r>
                                </m:e>
                              </m:acc>
                            </m:e>
                            <m:sub>
                              <m:r>
                                <a:rPr lang="en-US" sz="1600" b="0" i="1">
                                  <a:solidFill>
                                    <a:schemeClr val="tx1"/>
                                  </a:solidFill>
                                  <a:latin typeface="Cambria Math" panose="02040503050406030204" pitchFamily="18" charset="0"/>
                                </a:rPr>
                                <m:t>𝑔𝑎𝑠</m:t>
                              </m:r>
                            </m:sub>
                          </m:sSub>
                          <m:r>
                            <a:rPr lang="en-US" sz="1600" b="0" i="0">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b="0" i="1">
                                      <a:solidFill>
                                        <a:schemeClr val="tx1"/>
                                      </a:solidFill>
                                      <a:latin typeface="Cambria Math" panose="02040503050406030204" pitchFamily="18" charset="0"/>
                                    </a:rPr>
                                    <m:t>𝑊</m:t>
                                  </m:r>
                                </m:e>
                              </m:acc>
                            </m:e>
                            <m:sub>
                              <m:r>
                                <a:rPr lang="en-US" sz="1600" b="0" i="1">
                                  <a:solidFill>
                                    <a:schemeClr val="tx1"/>
                                  </a:solidFill>
                                  <a:latin typeface="Cambria Math" panose="02040503050406030204" pitchFamily="18" charset="0"/>
                                </a:rPr>
                                <m:t>𝑖𝑛</m:t>
                              </m:r>
                            </m:sub>
                          </m:sSub>
                        </m:den>
                      </m:f>
                    </m:oMath>
                  </m:oMathPara>
                </a14:m>
                <a:endParaRPr lang="en-US" sz="1600" dirty="0">
                  <a:solidFill>
                    <a:schemeClr val="tx1"/>
                  </a:solidFill>
                </a:endParaRPr>
              </a:p>
            </p:txBody>
          </p:sp>
        </mc:Choice>
        <mc:Fallback>
          <p:sp>
            <p:nvSpPr>
              <p:cNvPr id="19" name="ZoneTexte 18">
                <a:extLst>
                  <a:ext uri="{FF2B5EF4-FFF2-40B4-BE49-F238E27FC236}">
                    <a16:creationId xmlns:a16="http://schemas.microsoft.com/office/drawing/2014/main" id="{5D60F50A-09B6-4DD3-A2A4-DE17E211DB44}"/>
                  </a:ext>
                </a:extLst>
              </p:cNvPr>
              <p:cNvSpPr txBox="1">
                <a:spLocks noRot="1" noChangeAspect="1" noMove="1" noResize="1" noEditPoints="1" noAdjustHandles="1" noChangeArrowheads="1" noChangeShapeType="1" noTextEdit="1"/>
              </p:cNvSpPr>
              <p:nvPr/>
            </p:nvSpPr>
            <p:spPr>
              <a:xfrm>
                <a:off x="30892" y="1852498"/>
                <a:ext cx="1983763" cy="68287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ZoneTexte 20">
                <a:extLst>
                  <a:ext uri="{FF2B5EF4-FFF2-40B4-BE49-F238E27FC236}">
                    <a16:creationId xmlns:a16="http://schemas.microsoft.com/office/drawing/2014/main" id="{4442588B-869C-412C-8DCA-5572547A75D3}"/>
                  </a:ext>
                </a:extLst>
              </p:cNvPr>
              <p:cNvSpPr txBox="1"/>
              <p:nvPr/>
            </p:nvSpPr>
            <p:spPr>
              <a:xfrm>
                <a:off x="0" y="2535377"/>
                <a:ext cx="1983763" cy="3735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𝑄</m:t>
                              </m:r>
                            </m:e>
                          </m:acc>
                        </m:e>
                        <m:sub>
                          <m:r>
                            <a:rPr lang="en-US" sz="1600" i="1">
                              <a:solidFill>
                                <a:schemeClr val="tx1"/>
                              </a:solidFill>
                              <a:latin typeface="Cambria Math" panose="02040503050406030204" pitchFamily="18" charset="0"/>
                            </a:rPr>
                            <m:t>𝑔𝑎𝑠</m:t>
                          </m:r>
                        </m:sub>
                      </m:sSub>
                      <m:r>
                        <a:rPr lang="en-US" sz="1600" i="1">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𝑉</m:t>
                              </m:r>
                            </m:e>
                          </m:acc>
                        </m:e>
                        <m:sub>
                          <m:r>
                            <a:rPr lang="en-US" sz="1600" i="1">
                              <a:solidFill>
                                <a:schemeClr val="tx1"/>
                              </a:solidFill>
                              <a:latin typeface="Cambria Math" panose="02040503050406030204" pitchFamily="18" charset="0"/>
                            </a:rPr>
                            <m:t>𝑔𝑎𝑠</m:t>
                          </m:r>
                        </m:sub>
                      </m:sSub>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𝑃𝐶𝑆</m:t>
                      </m:r>
                    </m:oMath>
                  </m:oMathPara>
                </a14:m>
                <a:endParaRPr lang="en-US" sz="1600" dirty="0">
                  <a:solidFill>
                    <a:schemeClr val="tx1"/>
                  </a:solidFill>
                </a:endParaRPr>
              </a:p>
            </p:txBody>
          </p:sp>
        </mc:Choice>
        <mc:Fallback>
          <p:sp>
            <p:nvSpPr>
              <p:cNvPr id="21" name="ZoneTexte 20">
                <a:extLst>
                  <a:ext uri="{FF2B5EF4-FFF2-40B4-BE49-F238E27FC236}">
                    <a16:creationId xmlns:a16="http://schemas.microsoft.com/office/drawing/2014/main" id="{4442588B-869C-412C-8DCA-5572547A75D3}"/>
                  </a:ext>
                </a:extLst>
              </p:cNvPr>
              <p:cNvSpPr txBox="1">
                <a:spLocks noRot="1" noChangeAspect="1" noMove="1" noResize="1" noEditPoints="1" noAdjustHandles="1" noChangeArrowheads="1" noChangeShapeType="1" noTextEdit="1"/>
              </p:cNvSpPr>
              <p:nvPr/>
            </p:nvSpPr>
            <p:spPr>
              <a:xfrm>
                <a:off x="0" y="2535377"/>
                <a:ext cx="1983763" cy="373564"/>
              </a:xfrm>
              <a:prstGeom prst="rect">
                <a:avLst/>
              </a:prstGeom>
              <a:blipFill>
                <a:blip r:embed="rId6"/>
                <a:stretch>
                  <a:fillRect b="-1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ZoneTexte 19">
                <a:extLst>
                  <a:ext uri="{FF2B5EF4-FFF2-40B4-BE49-F238E27FC236}">
                    <a16:creationId xmlns:a16="http://schemas.microsoft.com/office/drawing/2014/main" id="{DA0C8CFE-1AD8-42FA-A0E0-98F11BEDF4E1}"/>
                  </a:ext>
                </a:extLst>
              </p:cNvPr>
              <p:cNvSpPr txBox="1"/>
              <p:nvPr/>
            </p:nvSpPr>
            <p:spPr>
              <a:xfrm>
                <a:off x="0" y="1225298"/>
                <a:ext cx="2438400" cy="6264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smtClean="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𝑇</m:t>
                      </m:r>
                      <m:r>
                        <a:rPr lang="en-US" sz="1600" i="0">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r>
                            <a:rPr lang="en-US" sz="1600" i="0">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𝑇</m:t>
                              </m:r>
                            </m:e>
                            <m:sub>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𝜏</m:t>
                                  </m:r>
                                  <m:r>
                                    <a:rPr lang="en-US" sz="1600" i="0">
                                      <a:solidFill>
                                        <a:schemeClr val="tx1"/>
                                      </a:solidFill>
                                      <a:latin typeface="Cambria Math" panose="02040503050406030204" pitchFamily="18" charset="0"/>
                                    </a:rPr>
                                    <m:t>=0</m:t>
                                  </m:r>
                                </m:e>
                              </m:d>
                            </m:sub>
                          </m:sSub>
                          <m:r>
                            <a:rPr lang="en-US" sz="1600" i="0">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𝑇</m:t>
                              </m:r>
                            </m:e>
                            <m:sub>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𝜏</m:t>
                                  </m:r>
                                </m:e>
                              </m:d>
                            </m:sub>
                          </m:sSub>
                        </m:num>
                        <m:den>
                          <m:r>
                            <a:rPr lang="en-US" sz="1600" i="0">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𝑇</m:t>
                              </m:r>
                            </m:e>
                            <m:sub>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𝜏</m:t>
                                  </m:r>
                                  <m:r>
                                    <a:rPr lang="en-US" sz="1600" i="0">
                                      <a:solidFill>
                                        <a:schemeClr val="tx1"/>
                                      </a:solidFill>
                                      <a:latin typeface="Cambria Math" panose="02040503050406030204" pitchFamily="18" charset="0"/>
                                    </a:rPr>
                                    <m:t>=0</m:t>
                                  </m:r>
                                </m:e>
                              </m:d>
                            </m:sub>
                          </m:sSub>
                        </m:den>
                      </m:f>
                    </m:oMath>
                  </m:oMathPara>
                </a14:m>
                <a:endParaRPr lang="en-US" sz="1600" dirty="0">
                  <a:solidFill>
                    <a:schemeClr val="tx1"/>
                  </a:solidFill>
                </a:endParaRPr>
              </a:p>
            </p:txBody>
          </p:sp>
        </mc:Choice>
        <mc:Fallback>
          <p:sp>
            <p:nvSpPr>
              <p:cNvPr id="20" name="ZoneTexte 19">
                <a:extLst>
                  <a:ext uri="{FF2B5EF4-FFF2-40B4-BE49-F238E27FC236}">
                    <a16:creationId xmlns:a16="http://schemas.microsoft.com/office/drawing/2014/main" id="{DA0C8CFE-1AD8-42FA-A0E0-98F11BEDF4E1}"/>
                  </a:ext>
                </a:extLst>
              </p:cNvPr>
              <p:cNvSpPr txBox="1">
                <a:spLocks noRot="1" noChangeAspect="1" noMove="1" noResize="1" noEditPoints="1" noAdjustHandles="1" noChangeArrowheads="1" noChangeShapeType="1" noTextEdit="1"/>
              </p:cNvSpPr>
              <p:nvPr/>
            </p:nvSpPr>
            <p:spPr>
              <a:xfrm>
                <a:off x="0" y="1225298"/>
                <a:ext cx="2438400" cy="6264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ZoneTexte 21">
                <a:extLst>
                  <a:ext uri="{FF2B5EF4-FFF2-40B4-BE49-F238E27FC236}">
                    <a16:creationId xmlns:a16="http://schemas.microsoft.com/office/drawing/2014/main" id="{BB67A774-A462-45BD-A217-00D16A233FC0}"/>
                  </a:ext>
                </a:extLst>
              </p:cNvPr>
              <p:cNvSpPr txBox="1"/>
              <p:nvPr/>
            </p:nvSpPr>
            <p:spPr>
              <a:xfrm>
                <a:off x="107092" y="2908941"/>
                <a:ext cx="3122140" cy="3871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𝑄</m:t>
                              </m:r>
                            </m:e>
                          </m:acc>
                        </m:e>
                        <m:sub>
                          <m:r>
                            <a:rPr lang="en-US" sz="1600" i="1">
                              <a:solidFill>
                                <a:schemeClr val="tx1"/>
                              </a:solidFill>
                              <a:latin typeface="Cambria Math" panose="02040503050406030204" pitchFamily="18" charset="0"/>
                            </a:rPr>
                            <m:t>𝐻𝐶</m:t>
                          </m:r>
                        </m:sub>
                      </m:sSub>
                      <m:r>
                        <a:rPr lang="en-US" sz="1600" i="0">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𝑚</m:t>
                              </m:r>
                            </m:e>
                          </m:acc>
                        </m:e>
                        <m:sub>
                          <m:r>
                            <a:rPr lang="en-US" sz="1600" i="1">
                              <a:solidFill>
                                <a:schemeClr val="tx1"/>
                              </a:solidFill>
                              <a:latin typeface="Cambria Math" panose="02040503050406030204" pitchFamily="18" charset="0"/>
                            </a:rPr>
                            <m:t>𝐻𝐶</m:t>
                          </m:r>
                          <m:r>
                            <a:rPr lang="en-US" sz="1600" i="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𝑤</m:t>
                          </m:r>
                        </m:sub>
                      </m:sSub>
                      <m:r>
                        <a:rPr lang="en-US" sz="1600" i="0">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𝑐</m:t>
                          </m:r>
                        </m:e>
                        <m:sub>
                          <m:r>
                            <a:rPr lang="en-US" sz="1600" i="1">
                              <a:solidFill>
                                <a:schemeClr val="tx1"/>
                              </a:solidFill>
                              <a:latin typeface="Cambria Math" panose="02040503050406030204" pitchFamily="18" charset="0"/>
                            </a:rPr>
                            <m:t>𝑝</m:t>
                          </m:r>
                          <m:r>
                            <a:rPr lang="en-US" sz="1600" i="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𝑤</m:t>
                          </m:r>
                        </m:sub>
                      </m:sSub>
                      <m:r>
                        <a:rPr lang="en-US" sz="1600" i="0">
                          <a:solidFill>
                            <a:schemeClr val="tx1"/>
                          </a:solidFill>
                          <a:latin typeface="Cambria Math" panose="02040503050406030204" pitchFamily="18" charset="0"/>
                        </a:rPr>
                        <m:t>∗</m:t>
                      </m:r>
                      <m:d>
                        <m:dPr>
                          <m:ctrlPr>
                            <a:rPr lang="en-US" sz="1600" i="1">
                              <a:solidFill>
                                <a:schemeClr val="tx1"/>
                              </a:solidFill>
                              <a:latin typeface="Cambria Math" panose="02040503050406030204" pitchFamily="18" charset="0"/>
                            </a:rPr>
                          </m:ctrlPr>
                        </m:dPr>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𝑇</m:t>
                              </m:r>
                            </m:e>
                            <m:sub>
                              <m:r>
                                <a:rPr lang="en-US" sz="1600" i="1">
                                  <a:solidFill>
                                    <a:schemeClr val="tx1"/>
                                  </a:solidFill>
                                  <a:latin typeface="Cambria Math" panose="02040503050406030204" pitchFamily="18" charset="0"/>
                                </a:rPr>
                                <m:t>𝑜𝑢𝑡</m:t>
                              </m:r>
                            </m:sub>
                          </m:sSub>
                          <m:r>
                            <a:rPr lang="en-US" sz="1600" i="0">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𝑇</m:t>
                              </m:r>
                            </m:e>
                            <m:sub>
                              <m:r>
                                <a:rPr lang="en-US" sz="1600" i="1">
                                  <a:solidFill>
                                    <a:schemeClr val="tx1"/>
                                  </a:solidFill>
                                  <a:latin typeface="Cambria Math" panose="02040503050406030204" pitchFamily="18" charset="0"/>
                                </a:rPr>
                                <m:t>𝑖𝑛</m:t>
                              </m:r>
                            </m:sub>
                          </m:sSub>
                        </m:e>
                      </m:d>
                    </m:oMath>
                  </m:oMathPara>
                </a14:m>
                <a:endParaRPr lang="en-US" sz="1600" dirty="0"/>
              </a:p>
            </p:txBody>
          </p:sp>
        </mc:Choice>
        <mc:Fallback>
          <p:sp>
            <p:nvSpPr>
              <p:cNvPr id="22" name="ZoneTexte 21">
                <a:extLst>
                  <a:ext uri="{FF2B5EF4-FFF2-40B4-BE49-F238E27FC236}">
                    <a16:creationId xmlns:a16="http://schemas.microsoft.com/office/drawing/2014/main" id="{BB67A774-A462-45BD-A217-00D16A233FC0}"/>
                  </a:ext>
                </a:extLst>
              </p:cNvPr>
              <p:cNvSpPr txBox="1">
                <a:spLocks noRot="1" noChangeAspect="1" noMove="1" noResize="1" noEditPoints="1" noAdjustHandles="1" noChangeArrowheads="1" noChangeShapeType="1" noTextEdit="1"/>
              </p:cNvSpPr>
              <p:nvPr/>
            </p:nvSpPr>
            <p:spPr>
              <a:xfrm>
                <a:off x="107092" y="2908941"/>
                <a:ext cx="3122140" cy="387144"/>
              </a:xfrm>
              <a:prstGeom prst="rect">
                <a:avLst/>
              </a:prstGeom>
              <a:blipFill>
                <a:blip r:embed="rId8"/>
                <a:stretch>
                  <a:fillRect l="-586"/>
                </a:stretch>
              </a:blipFill>
            </p:spPr>
            <p:txBody>
              <a:bodyPr/>
              <a:lstStyle/>
              <a:p>
                <a:r>
                  <a:rPr lang="en-US">
                    <a:noFill/>
                  </a:rPr>
                  <a:t> </a:t>
                </a:r>
              </a:p>
            </p:txBody>
          </p:sp>
        </mc:Fallback>
      </mc:AlternateContent>
      <p:pic>
        <p:nvPicPr>
          <p:cNvPr id="37" name="Audio 36">
            <a:hlinkClick r:id="" action="ppaction://media"/>
            <a:extLst>
              <a:ext uri="{FF2B5EF4-FFF2-40B4-BE49-F238E27FC236}">
                <a16:creationId xmlns:a16="http://schemas.microsoft.com/office/drawing/2014/main" id="{D735D5FC-9ABC-41BA-AFC5-590F7CCEF7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06613613"/>
      </p:ext>
    </p:extLst>
  </p:cSld>
  <p:clrMapOvr>
    <a:masterClrMapping/>
  </p:clrMapOvr>
  <mc:AlternateContent xmlns:mc="http://schemas.openxmlformats.org/markup-compatibility/2006">
    <mc:Choice xmlns:p14="http://schemas.microsoft.com/office/powerpoint/2010/main" Requires="p14">
      <p:transition spd="slow" p14:dur="2000" advTm="201323"/>
    </mc:Choice>
    <mc:Fallback>
      <p:transition spd="slow" advTm="201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ADEE-CFA6-40D6-B436-8B99FD0B7031}"/>
              </a:ext>
            </a:extLst>
          </p:cNvPr>
          <p:cNvSpPr>
            <a:spLocks noGrp="1"/>
          </p:cNvSpPr>
          <p:nvPr>
            <p:ph type="title"/>
          </p:nvPr>
        </p:nvSpPr>
        <p:spPr/>
        <p:txBody>
          <a:bodyPr/>
          <a:lstStyle/>
          <a:p>
            <a:r>
              <a:rPr lang="en-US" dirty="0"/>
              <a:t>Conclusions and perspectives</a:t>
            </a:r>
          </a:p>
        </p:txBody>
      </p:sp>
      <p:sp>
        <p:nvSpPr>
          <p:cNvPr id="4" name="Date Placeholder 3">
            <a:extLst>
              <a:ext uri="{FF2B5EF4-FFF2-40B4-BE49-F238E27FC236}">
                <a16:creationId xmlns:a16="http://schemas.microsoft.com/office/drawing/2014/main" id="{2D417F67-043C-4BEE-99A1-6438320270BC}"/>
              </a:ext>
            </a:extLst>
          </p:cNvPr>
          <p:cNvSpPr>
            <a:spLocks noGrp="1"/>
          </p:cNvSpPr>
          <p:nvPr>
            <p:ph type="dt" sz="half" idx="10"/>
          </p:nvPr>
        </p:nvSpPr>
        <p:spPr/>
        <p:txBody>
          <a:bodyPr/>
          <a:lstStyle/>
          <a:p>
            <a:pPr>
              <a:defRPr/>
            </a:pPr>
            <a:r>
              <a:rPr lang="en-US" dirty="0"/>
              <a:t>July 13-16, 2020</a:t>
            </a:r>
          </a:p>
        </p:txBody>
      </p:sp>
      <p:sp>
        <p:nvSpPr>
          <p:cNvPr id="5" name="Slide Number Placeholder 4">
            <a:extLst>
              <a:ext uri="{FF2B5EF4-FFF2-40B4-BE49-F238E27FC236}">
                <a16:creationId xmlns:a16="http://schemas.microsoft.com/office/drawing/2014/main" id="{67D1CA85-2703-4DF7-BC36-276556ABEE64}"/>
              </a:ext>
            </a:extLst>
          </p:cNvPr>
          <p:cNvSpPr>
            <a:spLocks noGrp="1"/>
          </p:cNvSpPr>
          <p:nvPr>
            <p:ph type="sldNum" sz="quarter" idx="11"/>
          </p:nvPr>
        </p:nvSpPr>
        <p:spPr/>
        <p:txBody>
          <a:bodyPr/>
          <a:lstStyle/>
          <a:p>
            <a:pPr>
              <a:defRPr/>
            </a:pPr>
            <a:fld id="{67B76625-23C5-43C8-92E9-60FC3C49567E}" type="slidenum">
              <a:rPr lang="en-US" smtClean="0"/>
              <a:pPr>
                <a:defRPr/>
              </a:pPr>
              <a:t>8</a:t>
            </a:fld>
            <a:endParaRPr lang="en-US"/>
          </a:p>
        </p:txBody>
      </p:sp>
      <p:sp>
        <p:nvSpPr>
          <p:cNvPr id="6" name="Footer Placeholder 5">
            <a:extLst>
              <a:ext uri="{FF2B5EF4-FFF2-40B4-BE49-F238E27FC236}">
                <a16:creationId xmlns:a16="http://schemas.microsoft.com/office/drawing/2014/main" id="{E3D4E8ED-630F-4C51-8647-4589FA679D72}"/>
              </a:ext>
            </a:extLst>
          </p:cNvPr>
          <p:cNvSpPr>
            <a:spLocks noGrp="1"/>
          </p:cNvSpPr>
          <p:nvPr>
            <p:ph type="ftr" sz="quarter" idx="12"/>
          </p:nvPr>
        </p:nvSpPr>
        <p:spPr/>
        <p:txBody>
          <a:bodyPr/>
          <a:lstStyle/>
          <a:p>
            <a:pPr>
              <a:defRPr/>
            </a:pPr>
            <a:r>
              <a:rPr lang="en-US"/>
              <a:t>Purdue Conferences</a:t>
            </a:r>
            <a:endParaRPr lang="en-US" dirty="0"/>
          </a:p>
        </p:txBody>
      </p:sp>
      <p:graphicFrame>
        <p:nvGraphicFramePr>
          <p:cNvPr id="9" name="Tableau 8">
            <a:extLst>
              <a:ext uri="{FF2B5EF4-FFF2-40B4-BE49-F238E27FC236}">
                <a16:creationId xmlns:a16="http://schemas.microsoft.com/office/drawing/2014/main" id="{0B577F84-5DF0-4EE5-A618-35803071A4B3}"/>
              </a:ext>
            </a:extLst>
          </p:cNvPr>
          <p:cNvGraphicFramePr>
            <a:graphicFrameLocks noGrp="1"/>
          </p:cNvGraphicFramePr>
          <p:nvPr>
            <p:extLst>
              <p:ext uri="{D42A27DB-BD31-4B8C-83A1-F6EECF244321}">
                <p14:modId xmlns:p14="http://schemas.microsoft.com/office/powerpoint/2010/main" val="1680233972"/>
              </p:ext>
            </p:extLst>
          </p:nvPr>
        </p:nvGraphicFramePr>
        <p:xfrm>
          <a:off x="723900" y="4267200"/>
          <a:ext cx="3429000" cy="1066800"/>
        </p:xfrm>
        <a:graphic>
          <a:graphicData uri="http://schemas.openxmlformats.org/drawingml/2006/table">
            <a:tbl>
              <a:tblPr bandRow="1">
                <a:tableStyleId>{0E3FDE45-AF77-4B5C-9715-49D594BDF05E}</a:tableStyleId>
              </a:tblPr>
              <a:tblGrid>
                <a:gridCol w="685800">
                  <a:extLst>
                    <a:ext uri="{9D8B030D-6E8A-4147-A177-3AD203B41FA5}">
                      <a16:colId xmlns:a16="http://schemas.microsoft.com/office/drawing/2014/main" val="3805398033"/>
                    </a:ext>
                  </a:extLst>
                </a:gridCol>
                <a:gridCol w="685800">
                  <a:extLst>
                    <a:ext uri="{9D8B030D-6E8A-4147-A177-3AD203B41FA5}">
                      <a16:colId xmlns:a16="http://schemas.microsoft.com/office/drawing/2014/main" val="718837048"/>
                    </a:ext>
                  </a:extLst>
                </a:gridCol>
                <a:gridCol w="685800">
                  <a:extLst>
                    <a:ext uri="{9D8B030D-6E8A-4147-A177-3AD203B41FA5}">
                      <a16:colId xmlns:a16="http://schemas.microsoft.com/office/drawing/2014/main" val="3089380989"/>
                    </a:ext>
                  </a:extLst>
                </a:gridCol>
                <a:gridCol w="685800">
                  <a:extLst>
                    <a:ext uri="{9D8B030D-6E8A-4147-A177-3AD203B41FA5}">
                      <a16:colId xmlns:a16="http://schemas.microsoft.com/office/drawing/2014/main" val="2839944678"/>
                    </a:ext>
                  </a:extLst>
                </a:gridCol>
                <a:gridCol w="685800">
                  <a:extLst>
                    <a:ext uri="{9D8B030D-6E8A-4147-A177-3AD203B41FA5}">
                      <a16:colId xmlns:a16="http://schemas.microsoft.com/office/drawing/2014/main" val="4019795682"/>
                    </a:ext>
                  </a:extLst>
                </a:gridCol>
              </a:tblGrid>
              <a:tr h="213360">
                <a:tc>
                  <a:txBody>
                    <a:bodyPr/>
                    <a:lstStyle/>
                    <a:p>
                      <a:pPr algn="l"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t"/>
                      <a:r>
                        <a:rPr lang="en-US" sz="1100" u="none" strike="noStrike">
                          <a:effectLst/>
                          <a:latin typeface="Times New Roman" panose="02020603050405020304" pitchFamily="18" charset="0"/>
                          <a:cs typeface="Times New Roman" panose="02020603050405020304" pitchFamily="18" charset="0"/>
                        </a:rPr>
                        <a:t>COP</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ctr" fontAlgn="t"/>
                      <a:r>
                        <a:rPr lang="en-US" sz="1100" u="none" strike="noStrike">
                          <a:effectLst/>
                          <a:latin typeface="Times New Roman" panose="02020603050405020304" pitchFamily="18" charset="0"/>
                          <a:cs typeface="Times New Roman" panose="02020603050405020304" pitchFamily="18" charset="0"/>
                        </a:rPr>
                        <a:t>Outdoor T°</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ctr" fontAlgn="t"/>
                      <a:r>
                        <a:rPr lang="en-US" sz="1100" u="none" strike="noStrike">
                          <a:effectLst/>
                          <a:latin typeface="Times New Roman" panose="02020603050405020304" pitchFamily="18" charset="0"/>
                          <a:cs typeface="Times New Roman" panose="02020603050405020304" pitchFamily="18" charset="0"/>
                        </a:rPr>
                        <a:t>Delivery T°</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ctr" fontAlgn="t"/>
                      <a:r>
                        <a:rPr lang="en-US" sz="1100" u="none" strike="noStrike" dirty="0">
                          <a:effectLst/>
                          <a:latin typeface="Times New Roman" panose="02020603050405020304" pitchFamily="18" charset="0"/>
                          <a:cs typeface="Times New Roman" panose="02020603050405020304" pitchFamily="18" charset="0"/>
                        </a:rPr>
                        <a:t>Humidity</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extLst>
                  <a:ext uri="{0D108BD9-81ED-4DB2-BD59-A6C34878D82A}">
                    <a16:rowId xmlns:a16="http://schemas.microsoft.com/office/drawing/2014/main" val="3444679513"/>
                  </a:ext>
                </a:extLst>
              </a:tr>
              <a:tr h="213360">
                <a:tc>
                  <a:txBody>
                    <a:bodyPr/>
                    <a:lstStyle/>
                    <a:p>
                      <a:pPr algn="ctr" fontAlgn="t"/>
                      <a:r>
                        <a:rPr lang="en-US" sz="1100" u="none" strike="noStrike">
                          <a:effectLst/>
                          <a:latin typeface="Times New Roman" panose="02020603050405020304" pitchFamily="18" charset="0"/>
                          <a:cs typeface="Times New Roman" panose="02020603050405020304" pitchFamily="18" charset="0"/>
                        </a:rPr>
                        <a:t>COP</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1.000</a:t>
                      </a:r>
                    </a:p>
                  </a:txBody>
                  <a:tcPr marL="7620" marR="7620" marT="7620" marB="0" anchor="b"/>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0.212</a:t>
                      </a:r>
                    </a:p>
                  </a:txBody>
                  <a:tcPr marL="7620" marR="7620" marT="7620" marB="0" anchor="b"/>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-0.728</a:t>
                      </a:r>
                    </a:p>
                  </a:txBody>
                  <a:tcPr marL="7620" marR="7620" marT="7620" marB="0" anchor="b"/>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0.149</a:t>
                      </a:r>
                    </a:p>
                  </a:txBody>
                  <a:tcPr marL="7620" marR="7620" marT="7620" marB="0" anchor="b"/>
                </a:tc>
                <a:extLst>
                  <a:ext uri="{0D108BD9-81ED-4DB2-BD59-A6C34878D82A}">
                    <a16:rowId xmlns:a16="http://schemas.microsoft.com/office/drawing/2014/main" val="2452208187"/>
                  </a:ext>
                </a:extLst>
              </a:tr>
              <a:tr h="213360">
                <a:tc>
                  <a:txBody>
                    <a:bodyPr/>
                    <a:lstStyle/>
                    <a:p>
                      <a:pPr algn="ctr" fontAlgn="t"/>
                      <a:r>
                        <a:rPr lang="en-US" sz="1100" u="none" strike="noStrike">
                          <a:effectLst/>
                          <a:latin typeface="Times New Roman" panose="02020603050405020304" pitchFamily="18" charset="0"/>
                          <a:cs typeface="Times New Roman" panose="02020603050405020304" pitchFamily="18" charset="0"/>
                        </a:rPr>
                        <a:t>Outdoor T°</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0.212</a:t>
                      </a:r>
                    </a:p>
                  </a:txBody>
                  <a:tcPr marL="7620" marR="7620" marT="7620" marB="0" anchor="b"/>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1.000</a:t>
                      </a:r>
                    </a:p>
                  </a:txBody>
                  <a:tcPr marL="7620" marR="7620" marT="7620" marB="0" anchor="b"/>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0.377</a:t>
                      </a:r>
                    </a:p>
                  </a:txBody>
                  <a:tcPr marL="7620" marR="7620" marT="7620" marB="0" anchor="b"/>
                </a:tc>
                <a:tc>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0.187</a:t>
                      </a:r>
                    </a:p>
                  </a:txBody>
                  <a:tcPr marL="7620" marR="7620" marT="7620" marB="0" anchor="b"/>
                </a:tc>
                <a:extLst>
                  <a:ext uri="{0D108BD9-81ED-4DB2-BD59-A6C34878D82A}">
                    <a16:rowId xmlns:a16="http://schemas.microsoft.com/office/drawing/2014/main" val="195412666"/>
                  </a:ext>
                </a:extLst>
              </a:tr>
              <a:tr h="213360">
                <a:tc>
                  <a:txBody>
                    <a:bodyPr/>
                    <a:lstStyle/>
                    <a:p>
                      <a:pPr algn="ctr" fontAlgn="t"/>
                      <a:r>
                        <a:rPr lang="en-US" sz="1100" u="none" strike="noStrike">
                          <a:effectLst/>
                          <a:latin typeface="Times New Roman" panose="02020603050405020304" pitchFamily="18" charset="0"/>
                          <a:cs typeface="Times New Roman" panose="02020603050405020304" pitchFamily="18" charset="0"/>
                        </a:rPr>
                        <a:t>Delivery T°</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-0.728</a:t>
                      </a:r>
                    </a:p>
                  </a:txBody>
                  <a:tcPr marL="7620" marR="7620" marT="7620" marB="0" anchor="b"/>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0.377</a:t>
                      </a:r>
                    </a:p>
                  </a:txBody>
                  <a:tcPr marL="7620" marR="7620" marT="7620" marB="0" anchor="b"/>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1.000</a:t>
                      </a:r>
                    </a:p>
                  </a:txBody>
                  <a:tcPr marL="7620" marR="7620" marT="7620" marB="0" anchor="b"/>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0.101</a:t>
                      </a:r>
                    </a:p>
                  </a:txBody>
                  <a:tcPr marL="7620" marR="7620" marT="7620" marB="0" anchor="b"/>
                </a:tc>
                <a:extLst>
                  <a:ext uri="{0D108BD9-81ED-4DB2-BD59-A6C34878D82A}">
                    <a16:rowId xmlns:a16="http://schemas.microsoft.com/office/drawing/2014/main" val="3423323717"/>
                  </a:ext>
                </a:extLst>
              </a:tr>
              <a:tr h="213360">
                <a:tc>
                  <a:txBody>
                    <a:bodyPr/>
                    <a:lstStyle/>
                    <a:p>
                      <a:pPr algn="ctr" fontAlgn="t"/>
                      <a:r>
                        <a:rPr lang="en-US" sz="1100" u="none" strike="noStrike">
                          <a:effectLst/>
                          <a:latin typeface="Times New Roman" panose="02020603050405020304" pitchFamily="18" charset="0"/>
                          <a:cs typeface="Times New Roman" panose="02020603050405020304" pitchFamily="18" charset="0"/>
                        </a:rPr>
                        <a:t>Humidity</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0.149</a:t>
                      </a:r>
                    </a:p>
                  </a:txBody>
                  <a:tcPr marL="7620" marR="7620" marT="7620" marB="0" anchor="b"/>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0.187</a:t>
                      </a:r>
                    </a:p>
                  </a:txBody>
                  <a:tcPr marL="7620" marR="7620" marT="7620" marB="0" anchor="b"/>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0.101</a:t>
                      </a:r>
                    </a:p>
                  </a:txBody>
                  <a:tcPr marL="7620" marR="7620" marT="7620" marB="0" anchor="b"/>
                </a:tc>
                <a:tc>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1.000</a:t>
                      </a:r>
                    </a:p>
                  </a:txBody>
                  <a:tcPr marL="7620" marR="7620" marT="7620" marB="0" anchor="b"/>
                </a:tc>
                <a:extLst>
                  <a:ext uri="{0D108BD9-81ED-4DB2-BD59-A6C34878D82A}">
                    <a16:rowId xmlns:a16="http://schemas.microsoft.com/office/drawing/2014/main" val="209013234"/>
                  </a:ext>
                </a:extLst>
              </a:tr>
            </a:tbl>
          </a:graphicData>
        </a:graphic>
      </p:graphicFrame>
      <p:sp>
        <p:nvSpPr>
          <p:cNvPr id="10" name="Content Placeholder 2">
            <a:extLst>
              <a:ext uri="{FF2B5EF4-FFF2-40B4-BE49-F238E27FC236}">
                <a16:creationId xmlns:a16="http://schemas.microsoft.com/office/drawing/2014/main" id="{316ACBD6-87C1-4946-97F9-2CC67BE2F4CC}"/>
              </a:ext>
            </a:extLst>
          </p:cNvPr>
          <p:cNvSpPr>
            <a:spLocks noGrp="1"/>
          </p:cNvSpPr>
          <p:nvPr>
            <p:ph idx="1"/>
          </p:nvPr>
        </p:nvSpPr>
        <p:spPr>
          <a:xfrm>
            <a:off x="469900" y="1244052"/>
            <a:ext cx="8077200" cy="2870748"/>
          </a:xfrm>
        </p:spPr>
        <p:txBody>
          <a:bodyPr/>
          <a:lstStyle/>
          <a:p>
            <a:pPr algn="just">
              <a:buFont typeface="Arial" panose="020B0604020202020204" pitchFamily="34" charset="0"/>
              <a:buChar char="•"/>
            </a:pPr>
            <a:r>
              <a:rPr lang="en-US" sz="1400" b="0" i="0" u="none" strike="noStrike" baseline="0" dirty="0">
                <a:solidFill>
                  <a:srgbClr val="000000"/>
                </a:solidFill>
                <a:latin typeface="Times New Roman" panose="02020603050405020304" pitchFamily="18" charset="0"/>
              </a:rPr>
              <a:t>An experimental investigation of a gas absorption heat pump has been conducted </a:t>
            </a:r>
          </a:p>
          <a:p>
            <a:pPr algn="just">
              <a:buFont typeface="Arial" panose="020B0604020202020204" pitchFamily="34" charset="0"/>
              <a:buChar char="•"/>
            </a:pPr>
            <a:r>
              <a:rPr lang="en-US" sz="1400" dirty="0">
                <a:solidFill>
                  <a:srgbClr val="000000"/>
                </a:solidFill>
                <a:latin typeface="Times New Roman" panose="02020603050405020304" pitchFamily="18" charset="0"/>
              </a:rPr>
              <a:t>C</a:t>
            </a:r>
            <a:r>
              <a:rPr lang="en-US" sz="1400" b="0" i="0" u="none" strike="noStrike" baseline="0" dirty="0">
                <a:solidFill>
                  <a:srgbClr val="000000"/>
                </a:solidFill>
                <a:latin typeface="Times New Roman" panose="02020603050405020304" pitchFamily="18" charset="0"/>
              </a:rPr>
              <a:t>oefficients of performance depending on the delivery water temperature, air temperature and humidity have been calculated </a:t>
            </a:r>
          </a:p>
          <a:p>
            <a:pPr algn="just">
              <a:buFont typeface="Arial" panose="020B0604020202020204"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COP mostly affected by the water delivery temperature</a:t>
            </a:r>
          </a:p>
          <a:p>
            <a:pPr algn="jus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Arial" panose="020B0604020202020204" pitchFamily="34" charset="0"/>
              </a:rPr>
              <a:t>O</a:t>
            </a:r>
            <a:r>
              <a:rPr lang="en-US" sz="1400" dirty="0">
                <a:effectLst/>
                <a:latin typeface="Times New Roman" panose="02020603050405020304" pitchFamily="18" charset="0"/>
                <a:ea typeface="Calibri" panose="020F0502020204030204" pitchFamily="34" charset="0"/>
                <a:cs typeface="Arial" panose="020B0604020202020204" pitchFamily="34" charset="0"/>
              </a:rPr>
              <a:t>utdoor room temperature and humidity have less effect on the COP in short periods</a:t>
            </a:r>
          </a:p>
          <a:p>
            <a:pPr marL="0" indent="0" algn="just">
              <a:buNone/>
            </a:pPr>
            <a:endParaRPr lang="en-US" sz="1400"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 greater number of tests and operating points is necessary to obtain more conclusive results</a:t>
            </a:r>
          </a:p>
          <a:p>
            <a:pPr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Consider the frost accumulation across time and defrost cycles in performance indicators</a:t>
            </a:r>
          </a:p>
          <a:p>
            <a:pPr algn="just">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pic>
        <p:nvPicPr>
          <p:cNvPr id="17" name="Audio 16">
            <a:hlinkClick r:id="" action="ppaction://media"/>
            <a:extLst>
              <a:ext uri="{FF2B5EF4-FFF2-40B4-BE49-F238E27FC236}">
                <a16:creationId xmlns:a16="http://schemas.microsoft.com/office/drawing/2014/main" id="{3CCF4AB3-D83B-4C7B-9A75-DCE83271C3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70590751"/>
      </p:ext>
    </p:extLst>
  </p:cSld>
  <p:clrMapOvr>
    <a:masterClrMapping/>
  </p:clrMapOvr>
  <mc:AlternateContent xmlns:mc="http://schemas.openxmlformats.org/markup-compatibility/2006">
    <mc:Choice xmlns:p14="http://schemas.microsoft.com/office/powerpoint/2010/main" Requires="p14">
      <p:transition spd="slow" p14:dur="2000" advTm="99043"/>
    </mc:Choice>
    <mc:Fallback>
      <p:transition spd="slow" advTm="99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D417F67-043C-4BEE-99A1-6438320270BC}"/>
              </a:ext>
            </a:extLst>
          </p:cNvPr>
          <p:cNvSpPr>
            <a:spLocks noGrp="1"/>
          </p:cNvSpPr>
          <p:nvPr>
            <p:ph type="dt" sz="half" idx="10"/>
          </p:nvPr>
        </p:nvSpPr>
        <p:spPr/>
        <p:txBody>
          <a:bodyPr/>
          <a:lstStyle/>
          <a:p>
            <a:pPr>
              <a:defRPr/>
            </a:pPr>
            <a:r>
              <a:rPr lang="en-US" dirty="0"/>
              <a:t>July 13-16, 2020</a:t>
            </a:r>
          </a:p>
        </p:txBody>
      </p:sp>
      <p:sp>
        <p:nvSpPr>
          <p:cNvPr id="5" name="Slide Number Placeholder 4">
            <a:extLst>
              <a:ext uri="{FF2B5EF4-FFF2-40B4-BE49-F238E27FC236}">
                <a16:creationId xmlns:a16="http://schemas.microsoft.com/office/drawing/2014/main" id="{67D1CA85-2703-4DF7-BC36-276556ABEE64}"/>
              </a:ext>
            </a:extLst>
          </p:cNvPr>
          <p:cNvSpPr>
            <a:spLocks noGrp="1"/>
          </p:cNvSpPr>
          <p:nvPr>
            <p:ph type="sldNum" sz="quarter" idx="11"/>
          </p:nvPr>
        </p:nvSpPr>
        <p:spPr/>
        <p:txBody>
          <a:bodyPr/>
          <a:lstStyle/>
          <a:p>
            <a:pPr>
              <a:defRPr/>
            </a:pPr>
            <a:fld id="{67B76625-23C5-43C8-92E9-60FC3C49567E}" type="slidenum">
              <a:rPr lang="en-US" smtClean="0"/>
              <a:pPr>
                <a:defRPr/>
              </a:pPr>
              <a:t>9</a:t>
            </a:fld>
            <a:endParaRPr lang="en-US"/>
          </a:p>
        </p:txBody>
      </p:sp>
      <p:sp>
        <p:nvSpPr>
          <p:cNvPr id="6" name="Footer Placeholder 5">
            <a:extLst>
              <a:ext uri="{FF2B5EF4-FFF2-40B4-BE49-F238E27FC236}">
                <a16:creationId xmlns:a16="http://schemas.microsoft.com/office/drawing/2014/main" id="{E3D4E8ED-630F-4C51-8647-4589FA679D72}"/>
              </a:ext>
            </a:extLst>
          </p:cNvPr>
          <p:cNvSpPr>
            <a:spLocks noGrp="1"/>
          </p:cNvSpPr>
          <p:nvPr>
            <p:ph type="ftr" sz="quarter" idx="12"/>
          </p:nvPr>
        </p:nvSpPr>
        <p:spPr/>
        <p:txBody>
          <a:bodyPr/>
          <a:lstStyle/>
          <a:p>
            <a:pPr>
              <a:defRPr/>
            </a:pPr>
            <a:r>
              <a:rPr lang="en-US"/>
              <a:t>Purdue Conferences</a:t>
            </a:r>
            <a:endParaRPr lang="en-US" dirty="0"/>
          </a:p>
        </p:txBody>
      </p:sp>
      <p:sp>
        <p:nvSpPr>
          <p:cNvPr id="10" name="Content Placeholder 2">
            <a:extLst>
              <a:ext uri="{FF2B5EF4-FFF2-40B4-BE49-F238E27FC236}">
                <a16:creationId xmlns:a16="http://schemas.microsoft.com/office/drawing/2014/main" id="{316ACBD6-87C1-4946-97F9-2CC67BE2F4CC}"/>
              </a:ext>
            </a:extLst>
          </p:cNvPr>
          <p:cNvSpPr>
            <a:spLocks noGrp="1"/>
          </p:cNvSpPr>
          <p:nvPr>
            <p:ph idx="1"/>
          </p:nvPr>
        </p:nvSpPr>
        <p:spPr>
          <a:xfrm>
            <a:off x="469900" y="1244052"/>
            <a:ext cx="8077200" cy="2870748"/>
          </a:xfrm>
        </p:spPr>
        <p:txBody>
          <a:bodyPr/>
          <a:lstStyle/>
          <a:p>
            <a:pPr marL="0" indent="0" algn="ctr">
              <a:buNone/>
            </a:pPr>
            <a:endParaRPr lang="en-US" sz="3200" b="0" i="0" u="none" strike="noStrike" baseline="0" dirty="0">
              <a:solidFill>
                <a:srgbClr val="000000"/>
              </a:solidFill>
              <a:latin typeface="Times New Roman" panose="02020603050405020304" pitchFamily="18" charset="0"/>
            </a:endParaRPr>
          </a:p>
          <a:p>
            <a:pPr marL="0" indent="0" algn="ctr">
              <a:buNone/>
            </a:pPr>
            <a:r>
              <a:rPr lang="en-US" sz="3200" b="0" i="0" u="none" strike="noStrike" baseline="0" dirty="0">
                <a:solidFill>
                  <a:srgbClr val="000000"/>
                </a:solidFill>
                <a:latin typeface="Times New Roman" panose="02020603050405020304" pitchFamily="18" charset="0"/>
              </a:rPr>
              <a:t>Thank you</a:t>
            </a:r>
            <a:endParaRPr lang="en-US" sz="1800" b="0" i="0" u="none" strike="noStrike" baseline="0" dirty="0">
              <a:solidFill>
                <a:srgbClr val="000000"/>
              </a:solidFill>
              <a:latin typeface="Times New Roman" panose="02020603050405020304" pitchFamily="18" charset="0"/>
            </a:endParaRPr>
          </a:p>
          <a:p>
            <a:pPr marL="0" indent="0" algn="ctr">
              <a:buNone/>
            </a:pPr>
            <a:endParaRPr lang="en-US" sz="180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n-US" sz="180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n-US" sz="180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n-US" sz="180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n-US" sz="180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n-US" sz="1800" dirty="0">
              <a:solidFill>
                <a:srgbClr val="000000"/>
              </a:solidFill>
              <a:latin typeface="Times New Roman" panose="02020603050405020304" pitchFamily="18" charset="0"/>
              <a:cs typeface="Times New Roman" panose="02020603050405020304" pitchFamily="18" charset="0"/>
            </a:endParaRPr>
          </a:p>
          <a:p>
            <a:pPr marL="0" indent="0" algn="ctr">
              <a:lnSpc>
                <a:spcPct val="100000"/>
              </a:lnSpc>
              <a:buNone/>
            </a:pPr>
            <a:r>
              <a:rPr lang="en-US" sz="1800" b="0" i="0" u="none" strike="noStrike" baseline="0" dirty="0">
                <a:solidFill>
                  <a:srgbClr val="000000"/>
                </a:solidFill>
                <a:latin typeface="Times New Roman" panose="02020603050405020304" pitchFamily="18" charset="0"/>
              </a:rPr>
              <a:t>University of Liège, Thermodynamics Laboratory </a:t>
            </a:r>
          </a:p>
          <a:p>
            <a:pPr marL="0" indent="0" algn="ctr">
              <a:lnSpc>
                <a:spcPct val="100000"/>
              </a:lnSpc>
              <a:buNone/>
            </a:pPr>
            <a:r>
              <a:rPr lang="en-US" sz="1800" b="0" i="0" u="none" strike="noStrike" baseline="0" dirty="0">
                <a:solidFill>
                  <a:srgbClr val="000000"/>
                </a:solidFill>
                <a:latin typeface="Times New Roman" panose="02020603050405020304" pitchFamily="18" charset="0"/>
              </a:rPr>
              <a:t>Liège, Belgium </a:t>
            </a:r>
            <a:endParaRPr lang="en-US" sz="1800" dirty="0">
              <a:solidFill>
                <a:srgbClr val="000000"/>
              </a:solidFill>
              <a:latin typeface="Times New Roman" panose="02020603050405020304" pitchFamily="18" charset="0"/>
              <a:cs typeface="Times New Roman" panose="02020603050405020304" pitchFamily="18" charset="0"/>
            </a:endParaRPr>
          </a:p>
          <a:p>
            <a:pPr marL="0" indent="0" algn="ctr">
              <a:lnSpc>
                <a:spcPct val="100000"/>
              </a:lnSpc>
              <a:buNone/>
            </a:pPr>
            <a:r>
              <a:rPr lang="en-US" sz="1800" dirty="0">
                <a:solidFill>
                  <a:srgbClr val="000000"/>
                </a:solidFill>
                <a:latin typeface="Times New Roman" panose="02020603050405020304" pitchFamily="18" charset="0"/>
                <a:cs typeface="Times New Roman" panose="02020603050405020304" pitchFamily="18" charset="0"/>
              </a:rPr>
              <a:t>cdavila@uliege.be</a:t>
            </a:r>
            <a:endParaRPr lang="en-US" sz="1800" b="0" i="0" u="none" strike="noStrike" baseline="0" dirty="0">
              <a:solidFill>
                <a:srgbClr val="000000"/>
              </a:solidFill>
              <a:latin typeface="Times New Roman" panose="02020603050405020304" pitchFamily="18" charset="0"/>
              <a:cs typeface="Times New Roman" panose="02020603050405020304" pitchFamily="18" charset="0"/>
            </a:endParaRPr>
          </a:p>
        </p:txBody>
      </p:sp>
      <p:pic>
        <p:nvPicPr>
          <p:cNvPr id="14" name="Audio 13">
            <a:hlinkClick r:id="" action="ppaction://media"/>
            <a:extLst>
              <a:ext uri="{FF2B5EF4-FFF2-40B4-BE49-F238E27FC236}">
                <a16:creationId xmlns:a16="http://schemas.microsoft.com/office/drawing/2014/main" id="{F1EABFF3-63F6-44BB-BA20-A6255C7D77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7881271"/>
      </p:ext>
    </p:extLst>
  </p:cSld>
  <p:clrMapOvr>
    <a:masterClrMapping/>
  </p:clrMapOvr>
  <mc:AlternateContent xmlns:mc="http://schemas.openxmlformats.org/markup-compatibility/2006">
    <mc:Choice xmlns:p14="http://schemas.microsoft.com/office/powerpoint/2010/main" Requires="p14">
      <p:transition spd="slow" p14:dur="2000" advTm="3840"/>
    </mc:Choice>
    <mc:Fallback>
      <p:transition spd="slow" advTm="3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2014 Compressor Short Course Template">
  <a:themeElements>
    <a:clrScheme name="">
      <a:dk1>
        <a:srgbClr val="000000"/>
      </a:dk1>
      <a:lt1>
        <a:srgbClr val="FFFFFF"/>
      </a:lt1>
      <a:dk2>
        <a:srgbClr val="000000"/>
      </a:dk2>
      <a:lt2>
        <a:srgbClr val="CECECE"/>
      </a:lt2>
      <a:accent1>
        <a:srgbClr val="EBEBEB"/>
      </a:accent1>
      <a:accent2>
        <a:srgbClr val="232323"/>
      </a:accent2>
      <a:accent3>
        <a:srgbClr val="FFFFFF"/>
      </a:accent3>
      <a:accent4>
        <a:srgbClr val="000000"/>
      </a:accent4>
      <a:accent5>
        <a:srgbClr val="F3F3F3"/>
      </a:accent5>
      <a:accent6>
        <a:srgbClr val="1F1F1F"/>
      </a:accent6>
      <a:hlink>
        <a:srgbClr val="9C9C9C"/>
      </a:hlink>
      <a:folHlink>
        <a:srgbClr val="676767"/>
      </a:folHlink>
    </a:clrScheme>
    <a:fontScheme name="Presentation Template">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00"/>
            </a:solidFill>
            <a:effectLst/>
            <a:latin typeface="Arial" charset="0"/>
          </a:defRPr>
        </a:defPPr>
      </a:lstStyle>
    </a:lnDef>
    <a:txDef>
      <a:spPr>
        <a:noFill/>
      </a:spPr>
      <a:bodyPr wrap="square" rtlCol="0">
        <a:spAutoFit/>
      </a:bodyPr>
      <a:lstStyle>
        <a:defPPr>
          <a:defRPr dirty="0" smtClean="0">
            <a:solidFill>
              <a:schemeClr val="tx1"/>
            </a:solidFill>
          </a:defRPr>
        </a:defPPr>
      </a:lstStyle>
    </a:txDef>
  </a:objectDefaults>
  <a:extraClrSchemeLst>
    <a:extraClrScheme>
      <a:clrScheme name="Presentation 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tio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resentation 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tion 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tion 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tion 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resentation 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2014 Compressor Short Course Template</Template>
  <TotalTime>3191</TotalTime>
  <Words>2831</Words>
  <Application>Microsoft Office PowerPoint</Application>
  <PresentationFormat>Affichage à l'écran (4:3)</PresentationFormat>
  <Paragraphs>350</Paragraphs>
  <Slides>9</Slides>
  <Notes>9</Notes>
  <HiddenSlides>0</HiddenSlides>
  <MMClips>9</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9</vt:i4>
      </vt:variant>
    </vt:vector>
  </HeadingPairs>
  <TitlesOfParts>
    <vt:vector size="18" baseType="lpstr">
      <vt:lpstr>Arial</vt:lpstr>
      <vt:lpstr>Book Antiqua</vt:lpstr>
      <vt:lpstr>Calibri</vt:lpstr>
      <vt:lpstr>Cambria Math</vt:lpstr>
      <vt:lpstr>Monotype Sorts</vt:lpstr>
      <vt:lpstr>Tahoma</vt:lpstr>
      <vt:lpstr>Times New Roman</vt:lpstr>
      <vt:lpstr>Wingdings</vt:lpstr>
      <vt:lpstr>2014 Compressor Short Course Template</vt:lpstr>
      <vt:lpstr>Experimental Investigation of a Condensing Gas Absorption Heat Pump for Residential Buildings </vt:lpstr>
      <vt:lpstr>Global context</vt:lpstr>
      <vt:lpstr>Global context</vt:lpstr>
      <vt:lpstr>Description of the system</vt:lpstr>
      <vt:lpstr>Description of the test bench</vt:lpstr>
      <vt:lpstr>Test conditions</vt:lpstr>
      <vt:lpstr>Results</vt:lpstr>
      <vt:lpstr>Conclusions and perspectives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groll</dc:creator>
  <cp:lastModifiedBy>Camila</cp:lastModifiedBy>
  <cp:revision>82</cp:revision>
  <dcterms:created xsi:type="dcterms:W3CDTF">2014-06-04T16:11:28Z</dcterms:created>
  <dcterms:modified xsi:type="dcterms:W3CDTF">2021-05-07T17:48:13Z</dcterms:modified>
</cp:coreProperties>
</file>