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414" r:id="rId2"/>
    <p:sldId id="489" r:id="rId3"/>
    <p:sldId id="543" r:id="rId4"/>
    <p:sldId id="544" r:id="rId5"/>
    <p:sldId id="545" r:id="rId6"/>
    <p:sldId id="546" r:id="rId7"/>
    <p:sldId id="547" r:id="rId8"/>
    <p:sldId id="557" r:id="rId9"/>
    <p:sldId id="548" r:id="rId10"/>
    <p:sldId id="550" r:id="rId11"/>
    <p:sldId id="551" r:id="rId12"/>
    <p:sldId id="553" r:id="rId13"/>
    <p:sldId id="554" r:id="rId14"/>
    <p:sldId id="555" r:id="rId15"/>
    <p:sldId id="558" r:id="rId16"/>
    <p:sldId id="559" r:id="rId17"/>
    <p:sldId id="561" r:id="rId18"/>
    <p:sldId id="562" r:id="rId19"/>
    <p:sldId id="560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3" r:id="rId28"/>
    <p:sldId id="576" r:id="rId29"/>
    <p:sldId id="574" r:id="rId30"/>
    <p:sldId id="577" r:id="rId31"/>
    <p:sldId id="575" r:id="rId32"/>
    <p:sldId id="579" r:id="rId33"/>
    <p:sldId id="581" r:id="rId34"/>
    <p:sldId id="582" r:id="rId35"/>
    <p:sldId id="578" r:id="rId36"/>
    <p:sldId id="580" r:id="rId37"/>
    <p:sldId id="532" r:id="rId38"/>
    <p:sldId id="476" r:id="rId39"/>
    <p:sldId id="455" r:id="rId40"/>
    <p:sldId id="570" r:id="rId41"/>
    <p:sldId id="571" r:id="rId42"/>
    <p:sldId id="572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2E5587"/>
    <a:srgbClr val="D84D11"/>
    <a:srgbClr val="00BEBE"/>
    <a:srgbClr val="74AA2B"/>
    <a:srgbClr val="7E2F8E"/>
    <a:srgbClr val="EDB120"/>
    <a:srgbClr val="D95319"/>
    <a:srgbClr val="00548A"/>
    <a:srgbClr val="F392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62" autoAdjust="0"/>
    <p:restoredTop sz="94434" autoAdjust="0"/>
  </p:normalViewPr>
  <p:slideViewPr>
    <p:cSldViewPr snapToGrid="0">
      <p:cViewPr>
        <p:scale>
          <a:sx n="66" d="100"/>
          <a:sy n="66" d="100"/>
        </p:scale>
        <p:origin x="1176" y="2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BD7E0-53DB-4323-BF0B-A4DE004825B3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02A0C-7EBD-4E3E-9685-63A1083339B8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4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4BB6-E385-46D9-8B9F-31D2F31D0BB5}" type="datetimeFigureOut">
              <a:rPr lang="en-GB" smtClean="0"/>
              <a:t>01/07/2022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54A2E-27DE-4BFB-A77E-63F15795B3F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38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853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324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88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782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737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030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158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925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364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50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638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10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517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6918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39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54A2E-27DE-4BFB-A77E-63F15795B3F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891676" y="3456000"/>
            <a:ext cx="8581004" cy="62945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91676" y="2879999"/>
            <a:ext cx="8557361" cy="648001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grpSp>
        <p:nvGrpSpPr>
          <p:cNvPr id="35" name="Groupe 34"/>
          <p:cNvGrpSpPr/>
          <p:nvPr userDrawn="1"/>
        </p:nvGrpSpPr>
        <p:grpSpPr>
          <a:xfrm>
            <a:off x="0" y="0"/>
            <a:ext cx="12192000" cy="6858001"/>
            <a:chOff x="0" y="0"/>
            <a:chExt cx="12192000" cy="6858001"/>
          </a:xfrm>
        </p:grpSpPr>
        <p:grpSp>
          <p:nvGrpSpPr>
            <p:cNvPr id="36" name="Groupe 35"/>
            <p:cNvGrpSpPr/>
            <p:nvPr/>
          </p:nvGrpSpPr>
          <p:grpSpPr>
            <a:xfrm>
              <a:off x="0" y="0"/>
              <a:ext cx="3981449" cy="4085455"/>
              <a:chOff x="0" y="0"/>
              <a:chExt cx="3981449" cy="4085455"/>
            </a:xfrm>
          </p:grpSpPr>
          <p:grpSp>
            <p:nvGrpSpPr>
              <p:cNvPr id="45" name="Groupe 44"/>
              <p:cNvGrpSpPr/>
              <p:nvPr/>
            </p:nvGrpSpPr>
            <p:grpSpPr>
              <a:xfrm>
                <a:off x="0" y="0"/>
                <a:ext cx="3981449" cy="4085455"/>
                <a:chOff x="0" y="0"/>
                <a:chExt cx="3981449" cy="4085455"/>
              </a:xfrm>
              <a:solidFill>
                <a:srgbClr val="2E5587"/>
              </a:solidFill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0" y="0"/>
                  <a:ext cx="1801906" cy="18556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556932" y="485214"/>
                  <a:ext cx="3424517" cy="1910323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2358837" y="0"/>
                  <a:ext cx="532839" cy="48521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0" y="2395537"/>
                  <a:ext cx="556932" cy="590550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556931" y="2395537"/>
                  <a:ext cx="1801905" cy="168991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6" name="Groupe 45"/>
              <p:cNvGrpSpPr/>
              <p:nvPr/>
            </p:nvGrpSpPr>
            <p:grpSpPr>
              <a:xfrm>
                <a:off x="1171574" y="1153649"/>
                <a:ext cx="1187261" cy="1222839"/>
                <a:chOff x="1171574" y="1153649"/>
                <a:chExt cx="1187261" cy="1222839"/>
              </a:xfrm>
              <a:solidFill>
                <a:srgbClr val="FCE510"/>
              </a:solidFill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1171574" y="1855694"/>
                  <a:ext cx="1187261" cy="52079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 rot="5400000">
                  <a:off x="1730537" y="1227399"/>
                  <a:ext cx="702047" cy="55454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7" name="Groupe 46"/>
              <p:cNvGrpSpPr/>
              <p:nvPr/>
            </p:nvGrpSpPr>
            <p:grpSpPr>
              <a:xfrm>
                <a:off x="1781175" y="338031"/>
                <a:ext cx="173938" cy="177442"/>
                <a:chOff x="1781175" y="338031"/>
                <a:chExt cx="173938" cy="177442"/>
              </a:xfrm>
              <a:solidFill>
                <a:srgbClr val="FCE510"/>
              </a:solidFill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781175" y="338031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 rot="5400000">
                  <a:off x="1834806" y="395167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8" name="Groupe 47"/>
              <p:cNvGrpSpPr/>
              <p:nvPr/>
            </p:nvGrpSpPr>
            <p:grpSpPr>
              <a:xfrm rot="5400000">
                <a:off x="2324207" y="2343232"/>
                <a:ext cx="173938" cy="177442"/>
                <a:chOff x="1781175" y="338031"/>
                <a:chExt cx="173938" cy="177442"/>
              </a:xfrm>
              <a:solidFill>
                <a:srgbClr val="FCE510"/>
              </a:solidFill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1781175" y="338031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 rot="5400000">
                  <a:off x="1834806" y="395167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49" name="Groupe 48"/>
              <p:cNvGrpSpPr/>
              <p:nvPr/>
            </p:nvGrpSpPr>
            <p:grpSpPr>
              <a:xfrm rot="16200000" flipH="1">
                <a:off x="413428" y="2947919"/>
                <a:ext cx="173938" cy="177442"/>
                <a:chOff x="1781175" y="338031"/>
                <a:chExt cx="173938" cy="177442"/>
              </a:xfrm>
              <a:solidFill>
                <a:srgbClr val="FCE510"/>
              </a:solidFill>
            </p:grpSpPr>
            <p:sp>
              <p:nvSpPr>
                <p:cNvPr id="50" name="Rectangle 49"/>
                <p:cNvSpPr/>
                <p:nvPr/>
              </p:nvSpPr>
              <p:spPr>
                <a:xfrm>
                  <a:off x="1781175" y="338031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 rot="5400000">
                  <a:off x="1834806" y="395167"/>
                  <a:ext cx="66675" cy="17393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37" name="Rectangle 36"/>
            <p:cNvSpPr/>
            <p:nvPr/>
          </p:nvSpPr>
          <p:spPr>
            <a:xfrm>
              <a:off x="11449037" y="5424932"/>
              <a:ext cx="742963" cy="1433068"/>
            </a:xfrm>
            <a:prstGeom prst="rect">
              <a:avLst/>
            </a:prstGeom>
            <a:solidFill>
              <a:srgbClr val="2E5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ectangle 37"/>
            <p:cNvSpPr/>
            <p:nvPr/>
          </p:nvSpPr>
          <p:spPr>
            <a:xfrm rot="5400000">
              <a:off x="11119867" y="5785868"/>
              <a:ext cx="711198" cy="1433068"/>
            </a:xfrm>
            <a:prstGeom prst="rect">
              <a:avLst/>
            </a:prstGeom>
            <a:solidFill>
              <a:srgbClr val="2E55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1449037" y="6144106"/>
              <a:ext cx="435600" cy="154800"/>
            </a:xfrm>
            <a:prstGeom prst="rect">
              <a:avLst/>
            </a:prstGeom>
            <a:solidFill>
              <a:srgbClr val="FCE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ectangle 39"/>
            <p:cNvSpPr/>
            <p:nvPr/>
          </p:nvSpPr>
          <p:spPr>
            <a:xfrm rot="5400000">
              <a:off x="11321640" y="6271503"/>
              <a:ext cx="435600" cy="180806"/>
            </a:xfrm>
            <a:prstGeom prst="rect">
              <a:avLst/>
            </a:prstGeom>
            <a:solidFill>
              <a:srgbClr val="FCE5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1" name="Groupe 40"/>
            <p:cNvGrpSpPr/>
            <p:nvPr/>
          </p:nvGrpSpPr>
          <p:grpSpPr>
            <a:xfrm rot="5400000" flipH="1" flipV="1">
              <a:off x="11321458" y="6015953"/>
              <a:ext cx="173938" cy="177442"/>
              <a:chOff x="1781175" y="338031"/>
              <a:chExt cx="173938" cy="177442"/>
            </a:xfrm>
            <a:solidFill>
              <a:srgbClr val="FCE510"/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1781175" y="338031"/>
                <a:ext cx="66675" cy="173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5400000">
                <a:off x="1834806" y="395167"/>
                <a:ext cx="66675" cy="17393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42" name="Image 4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849" y="480958"/>
              <a:ext cx="1916519" cy="981075"/>
            </a:xfrm>
            <a:prstGeom prst="rect">
              <a:avLst/>
            </a:prstGeom>
          </p:spPr>
        </p:pic>
      </p:grpSp>
      <p:pic>
        <p:nvPicPr>
          <p:cNvPr id="81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2" y="5753836"/>
            <a:ext cx="600710" cy="39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Rectangle 81"/>
          <p:cNvSpPr/>
          <p:nvPr userDrawn="1"/>
        </p:nvSpPr>
        <p:spPr>
          <a:xfrm>
            <a:off x="1085850" y="5832188"/>
            <a:ext cx="103669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1350" i="1" dirty="0" smtClean="0">
                <a:solidFill>
                  <a:schemeClr val="accent1">
                    <a:lumMod val="75000"/>
                  </a:schemeClr>
                </a:solidFill>
              </a:rPr>
              <a:t>This project has received funding from the European Union’s Horizon 2020 research and innovation programme under grant agreement n° 847593.</a:t>
            </a:r>
          </a:p>
        </p:txBody>
      </p:sp>
      <p:pic>
        <p:nvPicPr>
          <p:cNvPr id="65" name="Image 6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931" y="599952"/>
            <a:ext cx="1876978" cy="852322"/>
          </a:xfrm>
          <a:prstGeom prst="rect">
            <a:avLst/>
          </a:prstGeom>
        </p:spPr>
      </p:pic>
      <p:grpSp>
        <p:nvGrpSpPr>
          <p:cNvPr id="7" name="Groupe 6"/>
          <p:cNvGrpSpPr>
            <a:grpSpLocks noChangeAspect="1"/>
          </p:cNvGrpSpPr>
          <p:nvPr userDrawn="1"/>
        </p:nvGrpSpPr>
        <p:grpSpPr>
          <a:xfrm>
            <a:off x="4242022" y="525819"/>
            <a:ext cx="2963051" cy="1000588"/>
            <a:chOff x="4299912" y="480958"/>
            <a:chExt cx="2963051" cy="1000588"/>
          </a:xfrm>
        </p:grpSpPr>
        <p:grpSp>
          <p:nvGrpSpPr>
            <p:cNvPr id="4" name="Groupe 3"/>
            <p:cNvGrpSpPr/>
            <p:nvPr userDrawn="1"/>
          </p:nvGrpSpPr>
          <p:grpSpPr>
            <a:xfrm>
              <a:off x="4299912" y="480958"/>
              <a:ext cx="2963051" cy="909631"/>
              <a:chOff x="7481262" y="480958"/>
              <a:chExt cx="2963051" cy="909631"/>
            </a:xfrm>
          </p:grpSpPr>
          <p:pic>
            <p:nvPicPr>
              <p:cNvPr id="66" name="Image 65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1262" y="634589"/>
                <a:ext cx="523497" cy="756000"/>
              </a:xfrm>
              <a:prstGeom prst="rect">
                <a:avLst/>
              </a:prstGeom>
            </p:spPr>
          </p:pic>
          <p:sp>
            <p:nvSpPr>
              <p:cNvPr id="67" name="ZoneTexte 66"/>
              <p:cNvSpPr txBox="1"/>
              <p:nvPr userDrawn="1"/>
            </p:nvSpPr>
            <p:spPr>
              <a:xfrm>
                <a:off x="7948165" y="480958"/>
                <a:ext cx="249614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400" b="1" dirty="0" smtClean="0">
                    <a:latin typeface="Myriad Pro Light Cond" panose="020B0606030403020204" pitchFamily="34" charset="0"/>
                    <a:cs typeface="Arial" panose="020B0604020202020204" pitchFamily="34" charset="0"/>
                  </a:rPr>
                  <a:t>LAGASHOP</a:t>
                </a:r>
                <a:r>
                  <a:rPr lang="en-GB" sz="3400" b="1" baseline="0" dirty="0" smtClean="0">
                    <a:latin typeface="Myriad Pro Light Cond" panose="020B0606030403020204" pitchFamily="34" charset="0"/>
                    <a:cs typeface="Arial" panose="020B0604020202020204" pitchFamily="34" charset="0"/>
                  </a:rPr>
                  <a:t> 2022</a:t>
                </a:r>
                <a:endParaRPr lang="en-GB" sz="3400" b="1" dirty="0" smtClean="0">
                  <a:latin typeface="Myriad Pro Light Cond" panose="020B0606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" name="Rectangle 5"/>
            <p:cNvSpPr/>
            <p:nvPr userDrawn="1"/>
          </p:nvSpPr>
          <p:spPr>
            <a:xfrm>
              <a:off x="4811492" y="927548"/>
              <a:ext cx="239258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GB" sz="1500" kern="1000" spc="6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Third</a:t>
              </a:r>
              <a:r>
                <a:rPr lang="en-GB" sz="1500" kern="1000" spc="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kern="1000" spc="5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International</a:t>
              </a:r>
              <a:r>
                <a:rPr lang="en-GB" sz="1500" kern="1000" spc="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kern="1000" spc="5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Workshop</a:t>
              </a:r>
              <a:r>
                <a:rPr lang="en-GB" sz="1500" kern="1000" spc="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kern="1000" spc="4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on </a:t>
              </a:r>
            </a:p>
            <a:p>
              <a:pPr algn="just"/>
              <a:r>
                <a:rPr lang="en-GB" sz="1500" kern="1000" spc="1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the</a:t>
              </a:r>
              <a:r>
                <a:rPr lang="en-GB" sz="1500" kern="100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kern="1000" spc="1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Finite</a:t>
              </a:r>
              <a:r>
                <a:rPr lang="en-GB" sz="1500" kern="100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kern="1000" spc="1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Element</a:t>
              </a:r>
              <a:r>
                <a:rPr lang="en-GB" sz="1500" kern="100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kern="1000" spc="1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Code</a:t>
              </a:r>
              <a:r>
                <a:rPr lang="en-GB" sz="1500" kern="100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 </a:t>
              </a:r>
              <a:r>
                <a:rPr lang="en-GB" sz="1500" kern="1000" cap="small" spc="10" baseline="0" dirty="0" smtClean="0">
                  <a:latin typeface="Myriad Pro Light Cond" panose="020B0606030403020204" pitchFamily="34" charset="0"/>
                  <a:cs typeface="Arial" panose="020B0604020202020204" pitchFamily="34" charset="0"/>
                </a:rPr>
                <a:t>LAGAMINE</a:t>
              </a:r>
              <a:endParaRPr lang="en-GB" sz="1500" kern="1000" cap="small" spc="10" baseline="0" dirty="0">
                <a:latin typeface="Myriad Pro Light Cond" panose="020B0606030403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41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re 1"/>
          <p:cNvSpPr>
            <a:spLocks noGrp="1"/>
          </p:cNvSpPr>
          <p:nvPr>
            <p:ph type="title"/>
          </p:nvPr>
        </p:nvSpPr>
        <p:spPr>
          <a:xfrm>
            <a:off x="0" y="629455"/>
            <a:ext cx="10925172" cy="406497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2E5587"/>
                </a:solidFill>
                <a:latin typeface="Myriad Pro" panose="020B050303040302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en-GB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0" y="6552000"/>
            <a:ext cx="12192000" cy="306000"/>
          </a:xfrm>
          <a:prstGeom prst="rect">
            <a:avLst/>
          </a:prstGeom>
          <a:solidFill>
            <a:srgbClr val="2E55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>
            <a:noAutofit/>
          </a:bodyPr>
          <a:lstStyle>
            <a:lvl1pPr marL="0" indent="0" algn="l">
              <a:buNone/>
              <a:defRPr sz="4000" b="1">
                <a:solidFill>
                  <a:srgbClr val="00548A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GB" dirty="0"/>
          </a:p>
        </p:txBody>
      </p:sp>
      <p:sp>
        <p:nvSpPr>
          <p:cNvPr id="4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64180" y="6552000"/>
            <a:ext cx="6385560" cy="305999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307" y="6200775"/>
            <a:ext cx="1170653" cy="1170001"/>
          </a:xfrm>
          <a:prstGeom prst="rect">
            <a:avLst/>
          </a:prstGeom>
        </p:spPr>
      </p:pic>
      <p:sp>
        <p:nvSpPr>
          <p:cNvPr id="52" name="Sous-titre 2"/>
          <p:cNvSpPr txBox="1">
            <a:spLocks/>
          </p:cNvSpPr>
          <p:nvPr userDrawn="1"/>
        </p:nvSpPr>
        <p:spPr>
          <a:xfrm>
            <a:off x="2891676" y="3479248"/>
            <a:ext cx="8581004" cy="629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214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81BB4-39FC-45C5-B277-4E32D1EC170F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6" name="Espace réservé du pied de page 4"/>
          <p:cNvSpPr txBox="1">
            <a:spLocks/>
          </p:cNvSpPr>
          <p:nvPr userDrawn="1"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64180" y="6552000"/>
            <a:ext cx="6385560" cy="305999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0678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25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9251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64000" y="646112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20172" y="6470649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E5587"/>
                </a:solidFill>
              </a:defRPr>
            </a:lvl1pPr>
          </a:lstStyle>
          <a:p>
            <a:fld id="{58081BB4-39FC-45C5-B277-4E32D1EC170F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8" name="Espace réservé du pied de page 4"/>
          <p:cNvSpPr txBox="1">
            <a:spLocks/>
          </p:cNvSpPr>
          <p:nvPr userDrawn="1"/>
        </p:nvSpPr>
        <p:spPr>
          <a:xfrm>
            <a:off x="8077200" y="6551998"/>
            <a:ext cx="411480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/15</a:t>
            </a:r>
            <a:endParaRPr lang="en-GB" dirty="0"/>
          </a:p>
        </p:txBody>
      </p:sp>
      <p:sp>
        <p:nvSpPr>
          <p:cNvPr id="9" name="Espace réservé du pied de page 4"/>
          <p:cNvSpPr txBox="1">
            <a:spLocks/>
          </p:cNvSpPr>
          <p:nvPr userDrawn="1"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60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8.png"/><Relationship Id="rId5" Type="http://schemas.openxmlformats.org/officeDocument/2006/relationships/image" Target="../media/image390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8.png"/><Relationship Id="rId5" Type="http://schemas.openxmlformats.org/officeDocument/2006/relationships/image" Target="../media/image390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3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6.png"/><Relationship Id="rId2" Type="http://schemas.openxmlformats.org/officeDocument/2006/relationships/image" Target="../media/image43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11" Type="http://schemas.openxmlformats.org/officeDocument/2006/relationships/image" Target="../media/image48.png"/><Relationship Id="rId5" Type="http://schemas.openxmlformats.org/officeDocument/2006/relationships/image" Target="../media/image390.png"/><Relationship Id="rId15" Type="http://schemas.openxmlformats.org/officeDocument/2006/relationships/image" Target="../media/image55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Relationship Id="rId1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8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NULL"/><Relationship Id="rId12" Type="http://schemas.openxmlformats.org/officeDocument/2006/relationships/image" Target="../media/image76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73.png"/><Relationship Id="rId5" Type="http://schemas.openxmlformats.org/officeDocument/2006/relationships/image" Target="NULL"/><Relationship Id="rId10" Type="http://schemas.openxmlformats.org/officeDocument/2006/relationships/image" Target="../media/image72.png"/><Relationship Id="rId4" Type="http://schemas.openxmlformats.org/officeDocument/2006/relationships/image" Target="../media/image75.png"/><Relationship Id="rId9" Type="http://schemas.openxmlformats.org/officeDocument/2006/relationships/image" Target="NULL"/><Relationship Id="rId14" Type="http://schemas.openxmlformats.org/officeDocument/2006/relationships/image" Target="../media/image7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7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6.png"/><Relationship Id="rId4" Type="http://schemas.openxmlformats.org/officeDocument/2006/relationships/image" Target="../media/image8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87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9.png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png"/><Relationship Id="rId42" Type="http://schemas.openxmlformats.org/officeDocument/2006/relationships/image" Target="../media/image420.png"/><Relationship Id="rId7" Type="http://schemas.openxmlformats.org/officeDocument/2006/relationships/image" Target="../media/image95.png"/><Relationship Id="rId2" Type="http://schemas.openxmlformats.org/officeDocument/2006/relationships/image" Target="../media/image90.png"/><Relationship Id="rId41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43" Type="http://schemas.openxmlformats.org/officeDocument/2006/relationships/image" Target="../media/image4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7.png"/><Relationship Id="rId7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ernenergie.ch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11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006180" y="5288950"/>
            <a:ext cx="8461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aseline="30000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lang="en-GB" dirty="0" smtClean="0">
                <a:solidFill>
                  <a:srgbClr val="5990B3"/>
                </a:solidFill>
                <a:ea typeface="Cambria" panose="02040503050406030204" pitchFamily="18" charset="0"/>
                <a:cs typeface="Arial" panose="020B0604020202020204" pitchFamily="34" charset="0"/>
              </a:rPr>
              <a:t> University of Liège</a:t>
            </a:r>
            <a:endParaRPr lang="en-GB" dirty="0">
              <a:solidFill>
                <a:srgbClr val="5990B3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13" name="Titre 2"/>
          <p:cNvSpPr txBox="1">
            <a:spLocks/>
          </p:cNvSpPr>
          <p:nvPr/>
        </p:nvSpPr>
        <p:spPr>
          <a:xfrm>
            <a:off x="2590799" y="2593930"/>
            <a:ext cx="9601199" cy="1311128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3600" b="1" kern="1200" cap="all" spc="20" baseline="0" dirty="0">
                <a:solidFill>
                  <a:srgbClr val="2C5688"/>
                </a:solidFill>
                <a:latin typeface="Myriad Pro Semibold" panose="020B0503030403020204" pitchFamily="34" charset="0"/>
                <a:ea typeface="+mj-ea"/>
                <a:cs typeface="+mj-cs"/>
              </a:defRPr>
            </a:lvl1pPr>
          </a:lstStyle>
          <a:p>
            <a:r>
              <a:rPr lang="en-GB" sz="4400" cap="none" dirty="0" smtClean="0">
                <a:solidFill>
                  <a:srgbClr val="2E5587"/>
                </a:solidFill>
                <a:latin typeface="Myriad Pro Semibold"/>
              </a:rPr>
              <a:t>A multiscale model to investigate            gas migrations in clay materials</a:t>
            </a:r>
            <a:endParaRPr lang="en-GB" sz="4400" cap="none" dirty="0">
              <a:solidFill>
                <a:srgbClr val="2E5587"/>
              </a:solidFill>
              <a:latin typeface="Myriad Pro Semibold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44C5DBE5-F429-3F49-867A-8DD1813B104E}"/>
              </a:ext>
            </a:extLst>
          </p:cNvPr>
          <p:cNvSpPr txBox="1"/>
          <p:nvPr/>
        </p:nvSpPr>
        <p:spPr>
          <a:xfrm>
            <a:off x="2590799" y="5135062"/>
            <a:ext cx="10066288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fr-FR" sz="2400" u="sng" spc="50" dirty="0" smtClean="0">
                <a:solidFill>
                  <a:srgbClr val="00548A">
                    <a:alpha val="65000"/>
                  </a:srgbClr>
                </a:solidFill>
              </a:rPr>
              <a:t>Gilles </a:t>
            </a:r>
            <a:r>
              <a:rPr lang="fr-FR" sz="2400" u="sng" cap="small" spc="50" dirty="0" smtClean="0">
                <a:solidFill>
                  <a:srgbClr val="00548A">
                    <a:alpha val="65000"/>
                  </a:srgbClr>
                </a:solidFill>
              </a:rPr>
              <a:t>Corman</a:t>
            </a:r>
            <a:r>
              <a:rPr lang="fr-FR" sz="2400" cap="small" spc="50" baseline="30000" dirty="0" smtClean="0">
                <a:solidFill>
                  <a:srgbClr val="00548A">
                    <a:alpha val="65000"/>
                  </a:srgbClr>
                </a:solidFill>
              </a:rPr>
              <a:t>1</a:t>
            </a:r>
            <a:r>
              <a:rPr lang="fr-FR" sz="2400" spc="50" dirty="0" smtClean="0">
                <a:solidFill>
                  <a:srgbClr val="00548A">
                    <a:alpha val="65000"/>
                  </a:srgbClr>
                </a:solidFill>
              </a:rPr>
              <a:t>, Frédéric </a:t>
            </a:r>
            <a:r>
              <a:rPr lang="fr-FR" sz="2400" cap="small" spc="50" dirty="0" smtClean="0">
                <a:solidFill>
                  <a:srgbClr val="00548A">
                    <a:alpha val="65000"/>
                  </a:srgbClr>
                </a:solidFill>
              </a:rPr>
              <a:t>Collin</a:t>
            </a:r>
            <a:r>
              <a:rPr lang="fr-FR" sz="2400" cap="small" spc="50" baseline="30000" dirty="0" smtClean="0">
                <a:solidFill>
                  <a:srgbClr val="00548A">
                    <a:alpha val="65000"/>
                  </a:srgbClr>
                </a:solidFill>
              </a:rPr>
              <a:t>1</a:t>
            </a:r>
            <a:endParaRPr lang="fr-FR" sz="2400" cap="small" spc="50" baseline="30000" dirty="0">
              <a:solidFill>
                <a:srgbClr val="00548A">
                  <a:alpha val="65000"/>
                </a:srgbClr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="" xmlns:a16="http://schemas.microsoft.com/office/drawing/2014/main" id="{44C5DBE5-F429-3F49-867A-8DD1813B104E}"/>
              </a:ext>
            </a:extLst>
          </p:cNvPr>
          <p:cNvSpPr txBox="1"/>
          <p:nvPr/>
        </p:nvSpPr>
        <p:spPr>
          <a:xfrm>
            <a:off x="2590799" y="4143212"/>
            <a:ext cx="9601199" cy="836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spc="50" dirty="0" smtClean="0">
                <a:solidFill>
                  <a:srgbClr val="00548A">
                    <a:alpha val="65000"/>
                  </a:srgbClr>
                </a:solidFill>
              </a:rPr>
              <a:t>Third International Workshop on the Finite Element Code LAGAMINE</a:t>
            </a:r>
          </a:p>
          <a:p>
            <a:r>
              <a:rPr lang="en-GB" sz="2400" spc="50" dirty="0" smtClean="0">
                <a:solidFill>
                  <a:srgbClr val="00548A">
                    <a:alpha val="65000"/>
                  </a:srgbClr>
                </a:solidFill>
              </a:rPr>
              <a:t>5-7 </a:t>
            </a:r>
            <a:r>
              <a:rPr lang="en-GB" sz="2400" spc="50" dirty="0" smtClean="0">
                <a:solidFill>
                  <a:srgbClr val="00548A">
                    <a:alpha val="65000"/>
                  </a:srgbClr>
                </a:solidFill>
              </a:rPr>
              <a:t>July 2022 • Grenoble/ Villard-de-</a:t>
            </a:r>
            <a:r>
              <a:rPr lang="en-GB" sz="2400" spc="50" dirty="0" err="1" smtClean="0">
                <a:solidFill>
                  <a:srgbClr val="00548A">
                    <a:alpha val="65000"/>
                  </a:srgbClr>
                </a:solidFill>
              </a:rPr>
              <a:t>Lans</a:t>
            </a:r>
            <a:r>
              <a:rPr lang="en-GB" sz="2400" spc="50" dirty="0" smtClean="0">
                <a:solidFill>
                  <a:srgbClr val="00548A">
                    <a:alpha val="65000"/>
                  </a:srgbClr>
                </a:solidFill>
              </a:rPr>
              <a:t> (France)</a:t>
            </a:r>
            <a:endParaRPr lang="en-GB" sz="2400" spc="50" dirty="0">
              <a:solidFill>
                <a:srgbClr val="00548A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1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Description of the model</a:t>
            </a:r>
            <a:endParaRPr lang="en-GB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629455"/>
            <a:ext cx="10925172" cy="4064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548A"/>
                </a:solidFill>
                <a:latin typeface="Myriad Pro" panose="020B0503030403020204"/>
              </a:rPr>
              <a:t>Purpose</a:t>
            </a:r>
            <a:endParaRPr lang="en-GB" dirty="0"/>
          </a:p>
        </p:txBody>
      </p:sp>
      <p:grpSp>
        <p:nvGrpSpPr>
          <p:cNvPr id="25" name="Groupe 24"/>
          <p:cNvGrpSpPr/>
          <p:nvPr/>
        </p:nvGrpSpPr>
        <p:grpSpPr>
          <a:xfrm>
            <a:off x="268108" y="3344239"/>
            <a:ext cx="1304378" cy="2978620"/>
            <a:chOff x="225376" y="2682227"/>
            <a:chExt cx="1304378" cy="2978620"/>
          </a:xfrm>
        </p:grpSpPr>
        <p:grpSp>
          <p:nvGrpSpPr>
            <p:cNvPr id="26" name="Groupe 25"/>
            <p:cNvGrpSpPr>
              <a:grpSpLocks noChangeAspect="1"/>
            </p:cNvGrpSpPr>
            <p:nvPr/>
          </p:nvGrpSpPr>
          <p:grpSpPr>
            <a:xfrm>
              <a:off x="341754" y="2682227"/>
              <a:ext cx="1188000" cy="2978620"/>
              <a:chOff x="1855728" y="3019472"/>
              <a:chExt cx="1401822" cy="351472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889574" y="3458494"/>
                <a:ext cx="649226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flipH="1">
                <a:off x="1855728" y="3019472"/>
                <a:ext cx="0" cy="351472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3029463" y="3458494"/>
                <a:ext cx="228087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889574" y="5916278"/>
                <a:ext cx="649226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29463" y="5916278"/>
                <a:ext cx="228087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370437" y="3209479"/>
              <a:ext cx="1159317" cy="192770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70437" y="3209480"/>
              <a:ext cx="1159317" cy="19277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25376" y="4029185"/>
              <a:ext cx="11061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Initial fracture in sample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Image 3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95944" y="3896012"/>
            <a:ext cx="1159200" cy="192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726" y="4141841"/>
            <a:ext cx="142875" cy="1657350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2948684" y="377250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[-]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104175" y="406901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0.998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103646" y="559502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0.645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268108" y="1292457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Macroscale models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69248" y="1691532"/>
            <a:ext cx="3506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representation of local phenomena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68108" y="2267781"/>
            <a:ext cx="3644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Enriched with embedded fracture model to discern localised pathways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2241712" y="1942103"/>
            <a:ext cx="1533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Gerard et al. (2014)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2194467" y="2750723"/>
            <a:ext cx="1580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Olivella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(2008)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8426606" y="1301991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Nanoscale models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8426606" y="2652632"/>
            <a:ext cx="36449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Time-consuming computation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26606" y="1631011"/>
            <a:ext cx="37653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Refined modelling at very low scale of all the pore structure complexity                                (size, tortuosity, network connectivity,…)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0490643" y="2369675"/>
            <a:ext cx="1580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 et al. (2019)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4219288" y="1301991"/>
            <a:ext cx="3988412" cy="2083567"/>
            <a:chOff x="4219288" y="2085762"/>
            <a:chExt cx="3988412" cy="2083567"/>
          </a:xfrm>
        </p:grpSpPr>
        <p:grpSp>
          <p:nvGrpSpPr>
            <p:cNvPr id="51" name="Groupe 50"/>
            <p:cNvGrpSpPr/>
            <p:nvPr/>
          </p:nvGrpSpPr>
          <p:grpSpPr>
            <a:xfrm>
              <a:off x="4219288" y="2085762"/>
              <a:ext cx="3988412" cy="2083567"/>
              <a:chOff x="4438194" y="2091173"/>
              <a:chExt cx="3988412" cy="2083567"/>
            </a:xfrm>
          </p:grpSpPr>
          <p:sp>
            <p:nvSpPr>
              <p:cNvPr id="53" name="ZoneTexte 52"/>
              <p:cNvSpPr txBox="1"/>
              <p:nvPr/>
            </p:nvSpPr>
            <p:spPr>
              <a:xfrm>
                <a:off x="4438194" y="2091173"/>
                <a:ext cx="37705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Intermediate-level multiscale models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4438194" y="2434679"/>
                <a:ext cx="398841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chemeClr val="tx1"/>
                  </a:buClr>
                  <a:buFont typeface="Arial" panose="020B0604020202020204" pitchFamily="34" charset="0"/>
                  <a:buChar char="►"/>
                </a:pP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Based on experimental evidences that some defects within bedding planes and pre-existing fractures govern gas flows</a:t>
                </a:r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4438194" y="3436076"/>
                <a:ext cx="3988412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buClr>
                    <a:schemeClr val="tx1"/>
                  </a:buClr>
                  <a:buFont typeface="Arial" panose="020B0604020202020204" pitchFamily="34" charset="0"/>
                  <a:buChar char="►"/>
                </a:pP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Realistic microstructure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including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basic ingredients,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to reproduce macro-properties (porosity, retention curve, permeability)</a:t>
                </a:r>
              </a:p>
            </p:txBody>
          </p:sp>
        </p:grpSp>
        <p:sp>
          <p:nvSpPr>
            <p:cNvPr id="52" name="Rectangle 51"/>
            <p:cNvSpPr/>
            <p:nvPr/>
          </p:nvSpPr>
          <p:spPr>
            <a:xfrm>
              <a:off x="6647658" y="3153445"/>
              <a:ext cx="156004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Gonzalez-Blanco </a:t>
              </a:r>
              <a:r>
                <a:rPr lang="en-GB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2017)</a:t>
              </a:r>
              <a:endPara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6" name="Imag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679" y="3770088"/>
            <a:ext cx="4611387" cy="2172416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821194" y="6036811"/>
            <a:ext cx="179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model, from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Gerard et al (2014).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7850675" y="5996583"/>
            <a:ext cx="3765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pore network to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model, </a:t>
            </a:r>
            <a:r>
              <a:rPr lang="fr-FR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 et al. (2019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04/17</a:t>
            </a:r>
            <a:endParaRPr lang="en-GB" dirty="0"/>
          </a:p>
        </p:txBody>
      </p:sp>
      <p:sp>
        <p:nvSpPr>
          <p:cNvPr id="59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99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5" grpId="0"/>
      <p:bldP spid="46" grpId="0"/>
      <p:bldP spid="47" grpId="0"/>
      <p:bldP spid="49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Description of the model</a:t>
            </a:r>
            <a:endParaRPr lang="en-GB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629455"/>
            <a:ext cx="10925172" cy="4064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548A"/>
                </a:solidFill>
                <a:latin typeface="Myriad Pro" panose="020B0503030403020204"/>
              </a:rPr>
              <a:t>Idealisation of the microstructure (REV)</a:t>
            </a:r>
            <a:endParaRPr lang="en-GB" dirty="0"/>
          </a:p>
        </p:txBody>
      </p:sp>
      <p:sp>
        <p:nvSpPr>
          <p:cNvPr id="119" name="Rectangle 118"/>
          <p:cNvSpPr/>
          <p:nvPr/>
        </p:nvSpPr>
        <p:spPr>
          <a:xfrm>
            <a:off x="0" y="1259291"/>
            <a:ext cx="270298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fracture = bedding plane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3096" r="49890" b="1019"/>
          <a:stretch/>
        </p:blipFill>
        <p:spPr>
          <a:xfrm rot="5400000">
            <a:off x="996550" y="2408925"/>
            <a:ext cx="2464720" cy="2441847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 rot="5400000">
            <a:off x="1931997" y="3172975"/>
            <a:ext cx="433016" cy="432438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3" name="Connecteur droit 122"/>
          <p:cNvCxnSpPr/>
          <p:nvPr/>
        </p:nvCxnSpPr>
        <p:spPr>
          <a:xfrm rot="4874521">
            <a:off x="1929369" y="3352752"/>
            <a:ext cx="431128" cy="65330"/>
          </a:xfrm>
          <a:prstGeom prst="line">
            <a:avLst/>
          </a:prstGeom>
          <a:ln w="38100">
            <a:solidFill>
              <a:srgbClr val="C0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 rot="5391514">
            <a:off x="1926908" y="3167393"/>
            <a:ext cx="436049" cy="4360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5" name="Imag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4822" y="2695803"/>
            <a:ext cx="3018393" cy="24316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6" name="Rectangle 125"/>
          <p:cNvSpPr/>
          <p:nvPr/>
        </p:nvSpPr>
        <p:spPr>
          <a:xfrm>
            <a:off x="2255587" y="3275337"/>
            <a:ext cx="533136" cy="54133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7" name="Connecteur droit 126"/>
          <p:cNvCxnSpPr/>
          <p:nvPr/>
        </p:nvCxnSpPr>
        <p:spPr>
          <a:xfrm rot="5400000">
            <a:off x="2755648" y="2492546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H="1">
            <a:off x="1846801" y="3528523"/>
            <a:ext cx="1128841" cy="3180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rot="5400000">
            <a:off x="2872585" y="3549231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rot="5400000">
            <a:off x="2860667" y="4229187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 rot="5400000">
            <a:off x="2499268" y="4629831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e 131"/>
          <p:cNvGrpSpPr/>
          <p:nvPr/>
        </p:nvGrpSpPr>
        <p:grpSpPr>
          <a:xfrm>
            <a:off x="2924792" y="2983120"/>
            <a:ext cx="311109" cy="2106208"/>
            <a:chOff x="3142862" y="3591254"/>
            <a:chExt cx="311109" cy="2106208"/>
          </a:xfrm>
        </p:grpSpPr>
        <p:cxnSp>
          <p:nvCxnSpPr>
            <p:cNvPr id="133" name="Connecteur droit avec flèche 132"/>
            <p:cNvCxnSpPr/>
            <p:nvPr/>
          </p:nvCxnSpPr>
          <p:spPr>
            <a:xfrm rot="5400000">
              <a:off x="2923112" y="3856551"/>
              <a:ext cx="53059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rot="5400000" flipV="1">
              <a:off x="2939359" y="4382620"/>
              <a:ext cx="495013" cy="3088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rot="5400000" flipV="1">
              <a:off x="2863990" y="4957037"/>
              <a:ext cx="659444" cy="1678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rot="5400000" flipV="1">
              <a:off x="3021386" y="5499962"/>
              <a:ext cx="378217" cy="16783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/>
            <p:cNvSpPr txBox="1"/>
            <p:nvPr/>
          </p:nvSpPr>
          <p:spPr>
            <a:xfrm>
              <a:off x="3142862" y="3664841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3154508" y="4159974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3154508" y="4736868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3159879" y="5295150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 rot="21591514">
            <a:off x="2252140" y="3276003"/>
            <a:ext cx="54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3917" y="1661476"/>
            <a:ext cx="17697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pore network</a:t>
            </a:r>
          </a:p>
        </p:txBody>
      </p:sp>
      <p:cxnSp>
        <p:nvCxnSpPr>
          <p:cNvPr id="143" name="Connecteur droit avec flèche 142"/>
          <p:cNvCxnSpPr/>
          <p:nvPr/>
        </p:nvCxnSpPr>
        <p:spPr>
          <a:xfrm flipH="1">
            <a:off x="9956804" y="2364415"/>
            <a:ext cx="0" cy="11703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Rectangle 143"/>
              <p:cNvSpPr/>
              <p:nvPr/>
            </p:nvSpPr>
            <p:spPr>
              <a:xfrm>
                <a:off x="9962742" y="2592641"/>
                <a:ext cx="414216" cy="562975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BE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num>
                        <m:den>
                          <m:r>
                            <a:rPr lang="fr-BE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44" name="Rectangle 1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2742" y="2592641"/>
                <a:ext cx="414216" cy="5629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Connecteur droit 144"/>
          <p:cNvCxnSpPr/>
          <p:nvPr/>
        </p:nvCxnSpPr>
        <p:spPr>
          <a:xfrm>
            <a:off x="7298647" y="2385477"/>
            <a:ext cx="0" cy="230332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Forme libre 145"/>
          <p:cNvSpPr/>
          <p:nvPr/>
        </p:nvSpPr>
        <p:spPr>
          <a:xfrm>
            <a:off x="6410964" y="4265231"/>
            <a:ext cx="203200" cy="1041400"/>
          </a:xfrm>
          <a:custGeom>
            <a:avLst/>
            <a:gdLst>
              <a:gd name="connsiteX0" fmla="*/ 152400 w 203200"/>
              <a:gd name="connsiteY0" fmla="*/ 1041400 h 1041400"/>
              <a:gd name="connsiteX1" fmla="*/ 165100 w 203200"/>
              <a:gd name="connsiteY1" fmla="*/ 977900 h 1041400"/>
              <a:gd name="connsiteX2" fmla="*/ 190500 w 203200"/>
              <a:gd name="connsiteY2" fmla="*/ 939800 h 1041400"/>
              <a:gd name="connsiteX3" fmla="*/ 203200 w 203200"/>
              <a:gd name="connsiteY3" fmla="*/ 889000 h 1041400"/>
              <a:gd name="connsiteX4" fmla="*/ 177800 w 203200"/>
              <a:gd name="connsiteY4" fmla="*/ 812800 h 1041400"/>
              <a:gd name="connsiteX5" fmla="*/ 88900 w 203200"/>
              <a:gd name="connsiteY5" fmla="*/ 762000 h 1041400"/>
              <a:gd name="connsiteX6" fmla="*/ 12700 w 203200"/>
              <a:gd name="connsiteY6" fmla="*/ 685800 h 1041400"/>
              <a:gd name="connsiteX7" fmla="*/ 0 w 203200"/>
              <a:gd name="connsiteY7" fmla="*/ 635000 h 1041400"/>
              <a:gd name="connsiteX8" fmla="*/ 12700 w 203200"/>
              <a:gd name="connsiteY8" fmla="*/ 520700 h 1041400"/>
              <a:gd name="connsiteX9" fmla="*/ 38100 w 203200"/>
              <a:gd name="connsiteY9" fmla="*/ 444500 h 1041400"/>
              <a:gd name="connsiteX10" fmla="*/ 76200 w 203200"/>
              <a:gd name="connsiteY10" fmla="*/ 330200 h 1041400"/>
              <a:gd name="connsiteX11" fmla="*/ 101600 w 203200"/>
              <a:gd name="connsiteY11" fmla="*/ 254000 h 1041400"/>
              <a:gd name="connsiteX12" fmla="*/ 114300 w 203200"/>
              <a:gd name="connsiteY12" fmla="*/ 215900 h 1041400"/>
              <a:gd name="connsiteX13" fmla="*/ 114300 w 203200"/>
              <a:gd name="connsiteY13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200" h="1041400">
                <a:moveTo>
                  <a:pt x="152400" y="1041400"/>
                </a:moveTo>
                <a:cubicBezTo>
                  <a:pt x="156633" y="1020233"/>
                  <a:pt x="157521" y="998111"/>
                  <a:pt x="165100" y="977900"/>
                </a:cubicBezTo>
                <a:cubicBezTo>
                  <a:pt x="170459" y="963608"/>
                  <a:pt x="184487" y="953829"/>
                  <a:pt x="190500" y="939800"/>
                </a:cubicBezTo>
                <a:cubicBezTo>
                  <a:pt x="197376" y="923757"/>
                  <a:pt x="198967" y="905933"/>
                  <a:pt x="203200" y="889000"/>
                </a:cubicBezTo>
                <a:cubicBezTo>
                  <a:pt x="194733" y="863600"/>
                  <a:pt x="191990" y="835504"/>
                  <a:pt x="177800" y="812800"/>
                </a:cubicBezTo>
                <a:cubicBezTo>
                  <a:pt x="167289" y="795983"/>
                  <a:pt x="99593" y="770555"/>
                  <a:pt x="88900" y="762000"/>
                </a:cubicBezTo>
                <a:cubicBezTo>
                  <a:pt x="60850" y="739560"/>
                  <a:pt x="12700" y="685800"/>
                  <a:pt x="12700" y="685800"/>
                </a:cubicBezTo>
                <a:cubicBezTo>
                  <a:pt x="8467" y="668867"/>
                  <a:pt x="0" y="652454"/>
                  <a:pt x="0" y="635000"/>
                </a:cubicBezTo>
                <a:cubicBezTo>
                  <a:pt x="0" y="596666"/>
                  <a:pt x="5182" y="558290"/>
                  <a:pt x="12700" y="520700"/>
                </a:cubicBezTo>
                <a:cubicBezTo>
                  <a:pt x="17951" y="494446"/>
                  <a:pt x="29633" y="469900"/>
                  <a:pt x="38100" y="444500"/>
                </a:cubicBezTo>
                <a:lnTo>
                  <a:pt x="76200" y="330200"/>
                </a:lnTo>
                <a:lnTo>
                  <a:pt x="101600" y="254000"/>
                </a:lnTo>
                <a:cubicBezTo>
                  <a:pt x="105833" y="241300"/>
                  <a:pt x="114300" y="229287"/>
                  <a:pt x="114300" y="215900"/>
                </a:cubicBezTo>
                <a:lnTo>
                  <a:pt x="114300" y="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Forme libre 146"/>
          <p:cNvSpPr/>
          <p:nvPr/>
        </p:nvSpPr>
        <p:spPr>
          <a:xfrm>
            <a:off x="6817364" y="3947731"/>
            <a:ext cx="241300" cy="1117600"/>
          </a:xfrm>
          <a:custGeom>
            <a:avLst/>
            <a:gdLst>
              <a:gd name="connsiteX0" fmla="*/ 12700 w 241300"/>
              <a:gd name="connsiteY0" fmla="*/ 1117600 h 1117600"/>
              <a:gd name="connsiteX1" fmla="*/ 76200 w 241300"/>
              <a:gd name="connsiteY1" fmla="*/ 952500 h 1117600"/>
              <a:gd name="connsiteX2" fmla="*/ 88900 w 241300"/>
              <a:gd name="connsiteY2" fmla="*/ 914400 h 1117600"/>
              <a:gd name="connsiteX3" fmla="*/ 127000 w 241300"/>
              <a:gd name="connsiteY3" fmla="*/ 838200 h 1117600"/>
              <a:gd name="connsiteX4" fmla="*/ 114300 w 241300"/>
              <a:gd name="connsiteY4" fmla="*/ 635000 h 1117600"/>
              <a:gd name="connsiteX5" fmla="*/ 76200 w 241300"/>
              <a:gd name="connsiteY5" fmla="*/ 609600 h 1117600"/>
              <a:gd name="connsiteX6" fmla="*/ 12700 w 241300"/>
              <a:gd name="connsiteY6" fmla="*/ 533400 h 1117600"/>
              <a:gd name="connsiteX7" fmla="*/ 0 w 241300"/>
              <a:gd name="connsiteY7" fmla="*/ 495300 h 1117600"/>
              <a:gd name="connsiteX8" fmla="*/ 12700 w 241300"/>
              <a:gd name="connsiteY8" fmla="*/ 342900 h 1117600"/>
              <a:gd name="connsiteX9" fmla="*/ 25400 w 241300"/>
              <a:gd name="connsiteY9" fmla="*/ 304800 h 1117600"/>
              <a:gd name="connsiteX10" fmla="*/ 88900 w 241300"/>
              <a:gd name="connsiteY10" fmla="*/ 228600 h 1117600"/>
              <a:gd name="connsiteX11" fmla="*/ 127000 w 241300"/>
              <a:gd name="connsiteY11" fmla="*/ 203200 h 1117600"/>
              <a:gd name="connsiteX12" fmla="*/ 152400 w 241300"/>
              <a:gd name="connsiteY12" fmla="*/ 165100 h 1117600"/>
              <a:gd name="connsiteX13" fmla="*/ 190500 w 241300"/>
              <a:gd name="connsiteY13" fmla="*/ 139700 h 1117600"/>
              <a:gd name="connsiteX14" fmla="*/ 241300 w 241300"/>
              <a:gd name="connsiteY14" fmla="*/ 63500 h 1117600"/>
              <a:gd name="connsiteX15" fmla="*/ 203200 w 241300"/>
              <a:gd name="connsiteY15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41300" h="1117600">
                <a:moveTo>
                  <a:pt x="12700" y="1117600"/>
                </a:moveTo>
                <a:cubicBezTo>
                  <a:pt x="57163" y="961980"/>
                  <a:pt x="13941" y="1092583"/>
                  <a:pt x="76200" y="952500"/>
                </a:cubicBezTo>
                <a:cubicBezTo>
                  <a:pt x="81637" y="940267"/>
                  <a:pt x="82913" y="926374"/>
                  <a:pt x="88900" y="914400"/>
                </a:cubicBezTo>
                <a:cubicBezTo>
                  <a:pt x="138139" y="815923"/>
                  <a:pt x="95078" y="933965"/>
                  <a:pt x="127000" y="838200"/>
                </a:cubicBezTo>
                <a:cubicBezTo>
                  <a:pt x="122767" y="770467"/>
                  <a:pt x="129022" y="701249"/>
                  <a:pt x="114300" y="635000"/>
                </a:cubicBezTo>
                <a:cubicBezTo>
                  <a:pt x="110989" y="620100"/>
                  <a:pt x="87926" y="619371"/>
                  <a:pt x="76200" y="609600"/>
                </a:cubicBezTo>
                <a:cubicBezTo>
                  <a:pt x="52125" y="589538"/>
                  <a:pt x="26971" y="561943"/>
                  <a:pt x="12700" y="533400"/>
                </a:cubicBezTo>
                <a:cubicBezTo>
                  <a:pt x="6713" y="521426"/>
                  <a:pt x="4233" y="508000"/>
                  <a:pt x="0" y="495300"/>
                </a:cubicBezTo>
                <a:cubicBezTo>
                  <a:pt x="4233" y="444500"/>
                  <a:pt x="5963" y="393429"/>
                  <a:pt x="12700" y="342900"/>
                </a:cubicBezTo>
                <a:cubicBezTo>
                  <a:pt x="14469" y="329630"/>
                  <a:pt x="19413" y="316774"/>
                  <a:pt x="25400" y="304800"/>
                </a:cubicBezTo>
                <a:cubicBezTo>
                  <a:pt x="39671" y="276257"/>
                  <a:pt x="64825" y="248662"/>
                  <a:pt x="88900" y="228600"/>
                </a:cubicBezTo>
                <a:cubicBezTo>
                  <a:pt x="100626" y="218829"/>
                  <a:pt x="114300" y="211667"/>
                  <a:pt x="127000" y="203200"/>
                </a:cubicBezTo>
                <a:cubicBezTo>
                  <a:pt x="135467" y="190500"/>
                  <a:pt x="141607" y="175893"/>
                  <a:pt x="152400" y="165100"/>
                </a:cubicBezTo>
                <a:cubicBezTo>
                  <a:pt x="163193" y="154307"/>
                  <a:pt x="180449" y="151187"/>
                  <a:pt x="190500" y="139700"/>
                </a:cubicBezTo>
                <a:cubicBezTo>
                  <a:pt x="210602" y="116726"/>
                  <a:pt x="241300" y="63500"/>
                  <a:pt x="241300" y="63500"/>
                </a:cubicBezTo>
                <a:cubicBezTo>
                  <a:pt x="224814" y="14041"/>
                  <a:pt x="238066" y="34866"/>
                  <a:pt x="2032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Forme libre 147"/>
          <p:cNvSpPr/>
          <p:nvPr/>
        </p:nvSpPr>
        <p:spPr>
          <a:xfrm>
            <a:off x="7168152" y="3998531"/>
            <a:ext cx="222375" cy="1041400"/>
          </a:xfrm>
          <a:custGeom>
            <a:avLst/>
            <a:gdLst>
              <a:gd name="connsiteX0" fmla="*/ 68312 w 222375"/>
              <a:gd name="connsiteY0" fmla="*/ 1041400 h 1041400"/>
              <a:gd name="connsiteX1" fmla="*/ 42912 w 222375"/>
              <a:gd name="connsiteY1" fmla="*/ 901700 h 1041400"/>
              <a:gd name="connsiteX2" fmla="*/ 17512 w 222375"/>
              <a:gd name="connsiteY2" fmla="*/ 863600 h 1041400"/>
              <a:gd name="connsiteX3" fmla="*/ 17512 w 222375"/>
              <a:gd name="connsiteY3" fmla="*/ 685800 h 1041400"/>
              <a:gd name="connsiteX4" fmla="*/ 55612 w 222375"/>
              <a:gd name="connsiteY4" fmla="*/ 660400 h 1041400"/>
              <a:gd name="connsiteX5" fmla="*/ 131812 w 222375"/>
              <a:gd name="connsiteY5" fmla="*/ 584200 h 1041400"/>
              <a:gd name="connsiteX6" fmla="*/ 169912 w 222375"/>
              <a:gd name="connsiteY6" fmla="*/ 469900 h 1041400"/>
              <a:gd name="connsiteX7" fmla="*/ 182612 w 222375"/>
              <a:gd name="connsiteY7" fmla="*/ 431800 h 1041400"/>
              <a:gd name="connsiteX8" fmla="*/ 195312 w 222375"/>
              <a:gd name="connsiteY8" fmla="*/ 393700 h 1041400"/>
              <a:gd name="connsiteX9" fmla="*/ 208012 w 222375"/>
              <a:gd name="connsiteY9" fmla="*/ 330200 h 1041400"/>
              <a:gd name="connsiteX10" fmla="*/ 220712 w 222375"/>
              <a:gd name="connsiteY10" fmla="*/ 292100 h 1041400"/>
              <a:gd name="connsiteX11" fmla="*/ 220712 w 222375"/>
              <a:gd name="connsiteY11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2375" h="1041400">
                <a:moveTo>
                  <a:pt x="68312" y="1041400"/>
                </a:moveTo>
                <a:cubicBezTo>
                  <a:pt x="65369" y="1020799"/>
                  <a:pt x="55743" y="931640"/>
                  <a:pt x="42912" y="901700"/>
                </a:cubicBezTo>
                <a:cubicBezTo>
                  <a:pt x="36899" y="887671"/>
                  <a:pt x="25979" y="876300"/>
                  <a:pt x="17512" y="863600"/>
                </a:cubicBezTo>
                <a:cubicBezTo>
                  <a:pt x="416" y="795217"/>
                  <a:pt x="-11362" y="772421"/>
                  <a:pt x="17512" y="685800"/>
                </a:cubicBezTo>
                <a:cubicBezTo>
                  <a:pt x="22339" y="671320"/>
                  <a:pt x="44204" y="670541"/>
                  <a:pt x="55612" y="660400"/>
                </a:cubicBezTo>
                <a:cubicBezTo>
                  <a:pt x="82460" y="636535"/>
                  <a:pt x="131812" y="584200"/>
                  <a:pt x="131812" y="584200"/>
                </a:cubicBezTo>
                <a:lnTo>
                  <a:pt x="169912" y="469900"/>
                </a:lnTo>
                <a:lnTo>
                  <a:pt x="182612" y="431800"/>
                </a:lnTo>
                <a:cubicBezTo>
                  <a:pt x="186845" y="419100"/>
                  <a:pt x="192687" y="406827"/>
                  <a:pt x="195312" y="393700"/>
                </a:cubicBezTo>
                <a:cubicBezTo>
                  <a:pt x="199545" y="372533"/>
                  <a:pt x="202777" y="351141"/>
                  <a:pt x="208012" y="330200"/>
                </a:cubicBezTo>
                <a:cubicBezTo>
                  <a:pt x="211259" y="317213"/>
                  <a:pt x="220197" y="305477"/>
                  <a:pt x="220712" y="292100"/>
                </a:cubicBezTo>
                <a:cubicBezTo>
                  <a:pt x="224454" y="194805"/>
                  <a:pt x="220712" y="97367"/>
                  <a:pt x="220712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Forme libre 148"/>
          <p:cNvSpPr/>
          <p:nvPr/>
        </p:nvSpPr>
        <p:spPr>
          <a:xfrm>
            <a:off x="7071364" y="4189031"/>
            <a:ext cx="241300" cy="1079500"/>
          </a:xfrm>
          <a:custGeom>
            <a:avLst/>
            <a:gdLst>
              <a:gd name="connsiteX0" fmla="*/ 127000 w 241300"/>
              <a:gd name="connsiteY0" fmla="*/ 1079500 h 1079500"/>
              <a:gd name="connsiteX1" fmla="*/ 165100 w 241300"/>
              <a:gd name="connsiteY1" fmla="*/ 1003300 h 1079500"/>
              <a:gd name="connsiteX2" fmla="*/ 215900 w 241300"/>
              <a:gd name="connsiteY2" fmla="*/ 927100 h 1079500"/>
              <a:gd name="connsiteX3" fmla="*/ 241300 w 241300"/>
              <a:gd name="connsiteY3" fmla="*/ 850900 h 1079500"/>
              <a:gd name="connsiteX4" fmla="*/ 203200 w 241300"/>
              <a:gd name="connsiteY4" fmla="*/ 723900 h 1079500"/>
              <a:gd name="connsiteX5" fmla="*/ 127000 w 241300"/>
              <a:gd name="connsiteY5" fmla="*/ 698500 h 1079500"/>
              <a:gd name="connsiteX6" fmla="*/ 88900 w 241300"/>
              <a:gd name="connsiteY6" fmla="*/ 622300 h 1079500"/>
              <a:gd name="connsiteX7" fmla="*/ 38100 w 241300"/>
              <a:gd name="connsiteY7" fmla="*/ 533400 h 1079500"/>
              <a:gd name="connsiteX8" fmla="*/ 25400 w 241300"/>
              <a:gd name="connsiteY8" fmla="*/ 482600 h 1079500"/>
              <a:gd name="connsiteX9" fmla="*/ 0 w 241300"/>
              <a:gd name="connsiteY9" fmla="*/ 406400 h 1079500"/>
              <a:gd name="connsiteX10" fmla="*/ 12700 w 241300"/>
              <a:gd name="connsiteY10" fmla="*/ 228600 h 1079500"/>
              <a:gd name="connsiteX11" fmla="*/ 38100 w 241300"/>
              <a:gd name="connsiteY11" fmla="*/ 152400 h 1079500"/>
              <a:gd name="connsiteX12" fmla="*/ 50800 w 241300"/>
              <a:gd name="connsiteY12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300" h="1079500">
                <a:moveTo>
                  <a:pt x="127000" y="1079500"/>
                </a:moveTo>
                <a:cubicBezTo>
                  <a:pt x="139700" y="1054100"/>
                  <a:pt x="150791" y="1027830"/>
                  <a:pt x="165100" y="1003300"/>
                </a:cubicBezTo>
                <a:cubicBezTo>
                  <a:pt x="180482" y="976931"/>
                  <a:pt x="206247" y="956060"/>
                  <a:pt x="215900" y="927100"/>
                </a:cubicBezTo>
                <a:lnTo>
                  <a:pt x="241300" y="850900"/>
                </a:lnTo>
                <a:cubicBezTo>
                  <a:pt x="237748" y="826037"/>
                  <a:pt x="239439" y="746549"/>
                  <a:pt x="203200" y="723900"/>
                </a:cubicBezTo>
                <a:cubicBezTo>
                  <a:pt x="180496" y="709710"/>
                  <a:pt x="127000" y="698500"/>
                  <a:pt x="127000" y="698500"/>
                </a:cubicBezTo>
                <a:cubicBezTo>
                  <a:pt x="103715" y="628646"/>
                  <a:pt x="128291" y="691234"/>
                  <a:pt x="88900" y="622300"/>
                </a:cubicBezTo>
                <a:cubicBezTo>
                  <a:pt x="24448" y="509509"/>
                  <a:pt x="99983" y="626225"/>
                  <a:pt x="38100" y="533400"/>
                </a:cubicBezTo>
                <a:cubicBezTo>
                  <a:pt x="33867" y="516467"/>
                  <a:pt x="30416" y="499318"/>
                  <a:pt x="25400" y="482600"/>
                </a:cubicBezTo>
                <a:cubicBezTo>
                  <a:pt x="17707" y="456955"/>
                  <a:pt x="0" y="406400"/>
                  <a:pt x="0" y="406400"/>
                </a:cubicBezTo>
                <a:cubicBezTo>
                  <a:pt x="4233" y="347133"/>
                  <a:pt x="3886" y="287360"/>
                  <a:pt x="12700" y="228600"/>
                </a:cubicBezTo>
                <a:cubicBezTo>
                  <a:pt x="16672" y="202122"/>
                  <a:pt x="33698" y="178810"/>
                  <a:pt x="38100" y="152400"/>
                </a:cubicBezTo>
                <a:cubicBezTo>
                  <a:pt x="54976" y="51146"/>
                  <a:pt x="50800" y="101950"/>
                  <a:pt x="508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Forme libre 149"/>
          <p:cNvSpPr/>
          <p:nvPr/>
        </p:nvSpPr>
        <p:spPr>
          <a:xfrm>
            <a:off x="7452364" y="3833431"/>
            <a:ext cx="203200" cy="965200"/>
          </a:xfrm>
          <a:custGeom>
            <a:avLst/>
            <a:gdLst>
              <a:gd name="connsiteX0" fmla="*/ 0 w 203200"/>
              <a:gd name="connsiteY0" fmla="*/ 965200 h 965200"/>
              <a:gd name="connsiteX1" fmla="*/ 101600 w 203200"/>
              <a:gd name="connsiteY1" fmla="*/ 825500 h 965200"/>
              <a:gd name="connsiteX2" fmla="*/ 152400 w 203200"/>
              <a:gd name="connsiteY2" fmla="*/ 749300 h 965200"/>
              <a:gd name="connsiteX3" fmla="*/ 127000 w 203200"/>
              <a:gd name="connsiteY3" fmla="*/ 571500 h 965200"/>
              <a:gd name="connsiteX4" fmla="*/ 101600 w 203200"/>
              <a:gd name="connsiteY4" fmla="*/ 533400 h 965200"/>
              <a:gd name="connsiteX5" fmla="*/ 76200 w 203200"/>
              <a:gd name="connsiteY5" fmla="*/ 457200 h 965200"/>
              <a:gd name="connsiteX6" fmla="*/ 63500 w 203200"/>
              <a:gd name="connsiteY6" fmla="*/ 419100 h 965200"/>
              <a:gd name="connsiteX7" fmla="*/ 76200 w 203200"/>
              <a:gd name="connsiteY7" fmla="*/ 266700 h 965200"/>
              <a:gd name="connsiteX8" fmla="*/ 127000 w 203200"/>
              <a:gd name="connsiteY8" fmla="*/ 152400 h 965200"/>
              <a:gd name="connsiteX9" fmla="*/ 139700 w 203200"/>
              <a:gd name="connsiteY9" fmla="*/ 114300 h 965200"/>
              <a:gd name="connsiteX10" fmla="*/ 190500 w 203200"/>
              <a:gd name="connsiteY10" fmla="*/ 38100 h 965200"/>
              <a:gd name="connsiteX11" fmla="*/ 203200 w 203200"/>
              <a:gd name="connsiteY11" fmla="*/ 0 h 96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200" h="965200">
                <a:moveTo>
                  <a:pt x="0" y="965200"/>
                </a:moveTo>
                <a:cubicBezTo>
                  <a:pt x="78793" y="833878"/>
                  <a:pt x="-9424" y="973531"/>
                  <a:pt x="101600" y="825500"/>
                </a:cubicBezTo>
                <a:cubicBezTo>
                  <a:pt x="119916" y="801078"/>
                  <a:pt x="152400" y="749300"/>
                  <a:pt x="152400" y="749300"/>
                </a:cubicBezTo>
                <a:cubicBezTo>
                  <a:pt x="150160" y="726903"/>
                  <a:pt x="145015" y="613534"/>
                  <a:pt x="127000" y="571500"/>
                </a:cubicBezTo>
                <a:cubicBezTo>
                  <a:pt x="120987" y="557471"/>
                  <a:pt x="107799" y="547348"/>
                  <a:pt x="101600" y="533400"/>
                </a:cubicBezTo>
                <a:cubicBezTo>
                  <a:pt x="90726" y="508934"/>
                  <a:pt x="84667" y="482600"/>
                  <a:pt x="76200" y="457200"/>
                </a:cubicBezTo>
                <a:lnTo>
                  <a:pt x="63500" y="419100"/>
                </a:lnTo>
                <a:cubicBezTo>
                  <a:pt x="67733" y="368300"/>
                  <a:pt x="67820" y="316982"/>
                  <a:pt x="76200" y="266700"/>
                </a:cubicBezTo>
                <a:cubicBezTo>
                  <a:pt x="92582" y="168406"/>
                  <a:pt x="94641" y="217118"/>
                  <a:pt x="127000" y="152400"/>
                </a:cubicBezTo>
                <a:cubicBezTo>
                  <a:pt x="132987" y="140426"/>
                  <a:pt x="133199" y="126002"/>
                  <a:pt x="139700" y="114300"/>
                </a:cubicBezTo>
                <a:cubicBezTo>
                  <a:pt x="154525" y="87615"/>
                  <a:pt x="180847" y="67060"/>
                  <a:pt x="190500" y="38100"/>
                </a:cubicBezTo>
                <a:lnTo>
                  <a:pt x="203200" y="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Forme libre 150"/>
          <p:cNvSpPr/>
          <p:nvPr/>
        </p:nvSpPr>
        <p:spPr>
          <a:xfrm>
            <a:off x="7871464" y="3579431"/>
            <a:ext cx="355600" cy="1333500"/>
          </a:xfrm>
          <a:custGeom>
            <a:avLst/>
            <a:gdLst>
              <a:gd name="connsiteX0" fmla="*/ 63500 w 355600"/>
              <a:gd name="connsiteY0" fmla="*/ 1333500 h 1333500"/>
              <a:gd name="connsiteX1" fmla="*/ 76200 w 355600"/>
              <a:gd name="connsiteY1" fmla="*/ 1257300 h 1333500"/>
              <a:gd name="connsiteX2" fmla="*/ 63500 w 355600"/>
              <a:gd name="connsiteY2" fmla="*/ 1206500 h 1333500"/>
              <a:gd name="connsiteX3" fmla="*/ 0 w 355600"/>
              <a:gd name="connsiteY3" fmla="*/ 1092200 h 1333500"/>
              <a:gd name="connsiteX4" fmla="*/ 25400 w 355600"/>
              <a:gd name="connsiteY4" fmla="*/ 863600 h 1333500"/>
              <a:gd name="connsiteX5" fmla="*/ 50800 w 355600"/>
              <a:gd name="connsiteY5" fmla="*/ 825500 h 1333500"/>
              <a:gd name="connsiteX6" fmla="*/ 63500 w 355600"/>
              <a:gd name="connsiteY6" fmla="*/ 787400 h 1333500"/>
              <a:gd name="connsiteX7" fmla="*/ 101600 w 355600"/>
              <a:gd name="connsiteY7" fmla="*/ 749300 h 1333500"/>
              <a:gd name="connsiteX8" fmla="*/ 139700 w 355600"/>
              <a:gd name="connsiteY8" fmla="*/ 660400 h 1333500"/>
              <a:gd name="connsiteX9" fmla="*/ 190500 w 355600"/>
              <a:gd name="connsiteY9" fmla="*/ 584200 h 1333500"/>
              <a:gd name="connsiteX10" fmla="*/ 203200 w 355600"/>
              <a:gd name="connsiteY10" fmla="*/ 546100 h 1333500"/>
              <a:gd name="connsiteX11" fmla="*/ 266700 w 355600"/>
              <a:gd name="connsiteY11" fmla="*/ 431800 h 1333500"/>
              <a:gd name="connsiteX12" fmla="*/ 304800 w 355600"/>
              <a:gd name="connsiteY12" fmla="*/ 152400 h 1333500"/>
              <a:gd name="connsiteX13" fmla="*/ 342900 w 355600"/>
              <a:gd name="connsiteY13" fmla="*/ 38100 h 1333500"/>
              <a:gd name="connsiteX14" fmla="*/ 355600 w 355600"/>
              <a:gd name="connsiteY14" fmla="*/ 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5600" h="1333500">
                <a:moveTo>
                  <a:pt x="63500" y="1333500"/>
                </a:moveTo>
                <a:cubicBezTo>
                  <a:pt x="67733" y="1308100"/>
                  <a:pt x="76200" y="1283050"/>
                  <a:pt x="76200" y="1257300"/>
                </a:cubicBezTo>
                <a:cubicBezTo>
                  <a:pt x="76200" y="1239846"/>
                  <a:pt x="68516" y="1223218"/>
                  <a:pt x="63500" y="1206500"/>
                </a:cubicBezTo>
                <a:cubicBezTo>
                  <a:pt x="36860" y="1117701"/>
                  <a:pt x="54054" y="1146254"/>
                  <a:pt x="0" y="1092200"/>
                </a:cubicBezTo>
                <a:cubicBezTo>
                  <a:pt x="1587" y="1068399"/>
                  <a:pt x="-4900" y="924200"/>
                  <a:pt x="25400" y="863600"/>
                </a:cubicBezTo>
                <a:cubicBezTo>
                  <a:pt x="32226" y="849948"/>
                  <a:pt x="43974" y="839152"/>
                  <a:pt x="50800" y="825500"/>
                </a:cubicBezTo>
                <a:cubicBezTo>
                  <a:pt x="56787" y="813526"/>
                  <a:pt x="56074" y="798539"/>
                  <a:pt x="63500" y="787400"/>
                </a:cubicBezTo>
                <a:cubicBezTo>
                  <a:pt x="73463" y="772456"/>
                  <a:pt x="91161" y="763915"/>
                  <a:pt x="101600" y="749300"/>
                </a:cubicBezTo>
                <a:cubicBezTo>
                  <a:pt x="165188" y="660277"/>
                  <a:pt x="98243" y="735022"/>
                  <a:pt x="139700" y="660400"/>
                </a:cubicBezTo>
                <a:cubicBezTo>
                  <a:pt x="154525" y="633715"/>
                  <a:pt x="180847" y="613160"/>
                  <a:pt x="190500" y="584200"/>
                </a:cubicBezTo>
                <a:cubicBezTo>
                  <a:pt x="194733" y="571500"/>
                  <a:pt x="196699" y="557802"/>
                  <a:pt x="203200" y="546100"/>
                </a:cubicBezTo>
                <a:cubicBezTo>
                  <a:pt x="275982" y="415092"/>
                  <a:pt x="237963" y="518011"/>
                  <a:pt x="266700" y="431800"/>
                </a:cubicBezTo>
                <a:cubicBezTo>
                  <a:pt x="281070" y="201878"/>
                  <a:pt x="257939" y="292983"/>
                  <a:pt x="304800" y="152400"/>
                </a:cubicBezTo>
                <a:lnTo>
                  <a:pt x="342900" y="38100"/>
                </a:lnTo>
                <a:lnTo>
                  <a:pt x="355600" y="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Forme libre 151"/>
          <p:cNvSpPr/>
          <p:nvPr/>
        </p:nvSpPr>
        <p:spPr>
          <a:xfrm>
            <a:off x="8061964" y="3744531"/>
            <a:ext cx="469900" cy="1079500"/>
          </a:xfrm>
          <a:custGeom>
            <a:avLst/>
            <a:gdLst>
              <a:gd name="connsiteX0" fmla="*/ 469900 w 469900"/>
              <a:gd name="connsiteY0" fmla="*/ 1079500 h 1079500"/>
              <a:gd name="connsiteX1" fmla="*/ 444500 w 469900"/>
              <a:gd name="connsiteY1" fmla="*/ 977900 h 1079500"/>
              <a:gd name="connsiteX2" fmla="*/ 393700 w 469900"/>
              <a:gd name="connsiteY2" fmla="*/ 901700 h 1079500"/>
              <a:gd name="connsiteX3" fmla="*/ 152400 w 469900"/>
              <a:gd name="connsiteY3" fmla="*/ 838200 h 1079500"/>
              <a:gd name="connsiteX4" fmla="*/ 38100 w 469900"/>
              <a:gd name="connsiteY4" fmla="*/ 800100 h 1079500"/>
              <a:gd name="connsiteX5" fmla="*/ 0 w 469900"/>
              <a:gd name="connsiteY5" fmla="*/ 787400 h 1079500"/>
              <a:gd name="connsiteX6" fmla="*/ 38100 w 469900"/>
              <a:gd name="connsiteY6" fmla="*/ 774700 h 1079500"/>
              <a:gd name="connsiteX7" fmla="*/ 114300 w 469900"/>
              <a:gd name="connsiteY7" fmla="*/ 723900 h 1079500"/>
              <a:gd name="connsiteX8" fmla="*/ 190500 w 469900"/>
              <a:gd name="connsiteY8" fmla="*/ 673100 h 1079500"/>
              <a:gd name="connsiteX9" fmla="*/ 228600 w 469900"/>
              <a:gd name="connsiteY9" fmla="*/ 647700 h 1079500"/>
              <a:gd name="connsiteX10" fmla="*/ 266700 w 469900"/>
              <a:gd name="connsiteY10" fmla="*/ 622300 h 1079500"/>
              <a:gd name="connsiteX11" fmla="*/ 292100 w 469900"/>
              <a:gd name="connsiteY11" fmla="*/ 584200 h 1079500"/>
              <a:gd name="connsiteX12" fmla="*/ 406400 w 469900"/>
              <a:gd name="connsiteY12" fmla="*/ 533400 h 1079500"/>
              <a:gd name="connsiteX13" fmla="*/ 444500 w 469900"/>
              <a:gd name="connsiteY13" fmla="*/ 508000 h 1079500"/>
              <a:gd name="connsiteX14" fmla="*/ 457200 w 469900"/>
              <a:gd name="connsiteY14" fmla="*/ 469900 h 1079500"/>
              <a:gd name="connsiteX15" fmla="*/ 381000 w 469900"/>
              <a:gd name="connsiteY15" fmla="*/ 431800 h 1079500"/>
              <a:gd name="connsiteX16" fmla="*/ 304800 w 469900"/>
              <a:gd name="connsiteY16" fmla="*/ 381000 h 1079500"/>
              <a:gd name="connsiteX17" fmla="*/ 254000 w 469900"/>
              <a:gd name="connsiteY17" fmla="*/ 304800 h 1079500"/>
              <a:gd name="connsiteX18" fmla="*/ 266700 w 469900"/>
              <a:gd name="connsiteY18" fmla="*/ 0 h 107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9900" h="1079500">
                <a:moveTo>
                  <a:pt x="469900" y="1079500"/>
                </a:moveTo>
                <a:cubicBezTo>
                  <a:pt x="461433" y="1045633"/>
                  <a:pt x="458251" y="1009986"/>
                  <a:pt x="444500" y="977900"/>
                </a:cubicBezTo>
                <a:cubicBezTo>
                  <a:pt x="432475" y="949841"/>
                  <a:pt x="415286" y="923286"/>
                  <a:pt x="393700" y="901700"/>
                </a:cubicBezTo>
                <a:cubicBezTo>
                  <a:pt x="315675" y="823675"/>
                  <a:pt x="268198" y="847108"/>
                  <a:pt x="152400" y="838200"/>
                </a:cubicBezTo>
                <a:lnTo>
                  <a:pt x="38100" y="800100"/>
                </a:lnTo>
                <a:lnTo>
                  <a:pt x="0" y="787400"/>
                </a:lnTo>
                <a:cubicBezTo>
                  <a:pt x="12700" y="783167"/>
                  <a:pt x="26398" y="781201"/>
                  <a:pt x="38100" y="774700"/>
                </a:cubicBezTo>
                <a:cubicBezTo>
                  <a:pt x="64785" y="759875"/>
                  <a:pt x="88900" y="740833"/>
                  <a:pt x="114300" y="723900"/>
                </a:cubicBezTo>
                <a:lnTo>
                  <a:pt x="190500" y="673100"/>
                </a:lnTo>
                <a:lnTo>
                  <a:pt x="228600" y="647700"/>
                </a:lnTo>
                <a:lnTo>
                  <a:pt x="266700" y="622300"/>
                </a:lnTo>
                <a:cubicBezTo>
                  <a:pt x="275167" y="609600"/>
                  <a:pt x="281307" y="594993"/>
                  <a:pt x="292100" y="584200"/>
                </a:cubicBezTo>
                <a:cubicBezTo>
                  <a:pt x="343796" y="532504"/>
                  <a:pt x="330948" y="583701"/>
                  <a:pt x="406400" y="533400"/>
                </a:cubicBezTo>
                <a:lnTo>
                  <a:pt x="444500" y="508000"/>
                </a:lnTo>
                <a:cubicBezTo>
                  <a:pt x="448733" y="495300"/>
                  <a:pt x="462172" y="482329"/>
                  <a:pt x="457200" y="469900"/>
                </a:cubicBezTo>
                <a:cubicBezTo>
                  <a:pt x="447535" y="445737"/>
                  <a:pt x="398872" y="441729"/>
                  <a:pt x="381000" y="431800"/>
                </a:cubicBezTo>
                <a:cubicBezTo>
                  <a:pt x="354315" y="416975"/>
                  <a:pt x="304800" y="381000"/>
                  <a:pt x="304800" y="381000"/>
                </a:cubicBezTo>
                <a:cubicBezTo>
                  <a:pt x="287867" y="355600"/>
                  <a:pt x="252207" y="335274"/>
                  <a:pt x="254000" y="304800"/>
                </a:cubicBezTo>
                <a:cubicBezTo>
                  <a:pt x="268440" y="59318"/>
                  <a:pt x="266700" y="160991"/>
                  <a:pt x="2667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Forme libre 152"/>
          <p:cNvSpPr/>
          <p:nvPr/>
        </p:nvSpPr>
        <p:spPr>
          <a:xfrm>
            <a:off x="8671564" y="3642931"/>
            <a:ext cx="790758" cy="1155700"/>
          </a:xfrm>
          <a:custGeom>
            <a:avLst/>
            <a:gdLst>
              <a:gd name="connsiteX0" fmla="*/ 419100 w 790758"/>
              <a:gd name="connsiteY0" fmla="*/ 1155700 h 1155700"/>
              <a:gd name="connsiteX1" fmla="*/ 355600 w 790758"/>
              <a:gd name="connsiteY1" fmla="*/ 1104900 h 1155700"/>
              <a:gd name="connsiteX2" fmla="*/ 292100 w 790758"/>
              <a:gd name="connsiteY2" fmla="*/ 990600 h 1155700"/>
              <a:gd name="connsiteX3" fmla="*/ 304800 w 790758"/>
              <a:gd name="connsiteY3" fmla="*/ 901700 h 1155700"/>
              <a:gd name="connsiteX4" fmla="*/ 342900 w 790758"/>
              <a:gd name="connsiteY4" fmla="*/ 863600 h 1155700"/>
              <a:gd name="connsiteX5" fmla="*/ 431800 w 790758"/>
              <a:gd name="connsiteY5" fmla="*/ 774700 h 1155700"/>
              <a:gd name="connsiteX6" fmla="*/ 533400 w 790758"/>
              <a:gd name="connsiteY6" fmla="*/ 660400 h 1155700"/>
              <a:gd name="connsiteX7" fmla="*/ 584200 w 790758"/>
              <a:gd name="connsiteY7" fmla="*/ 635000 h 1155700"/>
              <a:gd name="connsiteX8" fmla="*/ 685800 w 790758"/>
              <a:gd name="connsiteY8" fmla="*/ 546100 h 1155700"/>
              <a:gd name="connsiteX9" fmla="*/ 723900 w 790758"/>
              <a:gd name="connsiteY9" fmla="*/ 533400 h 1155700"/>
              <a:gd name="connsiteX10" fmla="*/ 749300 w 790758"/>
              <a:gd name="connsiteY10" fmla="*/ 495300 h 1155700"/>
              <a:gd name="connsiteX11" fmla="*/ 787400 w 790758"/>
              <a:gd name="connsiteY11" fmla="*/ 469900 h 1155700"/>
              <a:gd name="connsiteX12" fmla="*/ 698500 w 790758"/>
              <a:gd name="connsiteY12" fmla="*/ 342900 h 1155700"/>
              <a:gd name="connsiteX13" fmla="*/ 660400 w 790758"/>
              <a:gd name="connsiteY13" fmla="*/ 330200 h 1155700"/>
              <a:gd name="connsiteX14" fmla="*/ 330200 w 790758"/>
              <a:gd name="connsiteY14" fmla="*/ 317500 h 1155700"/>
              <a:gd name="connsiteX15" fmla="*/ 241300 w 790758"/>
              <a:gd name="connsiteY15" fmla="*/ 292100 h 1155700"/>
              <a:gd name="connsiteX16" fmla="*/ 165100 w 790758"/>
              <a:gd name="connsiteY16" fmla="*/ 266700 h 1155700"/>
              <a:gd name="connsiteX17" fmla="*/ 127000 w 790758"/>
              <a:gd name="connsiteY17" fmla="*/ 241300 h 1155700"/>
              <a:gd name="connsiteX18" fmla="*/ 101600 w 790758"/>
              <a:gd name="connsiteY18" fmla="*/ 165100 h 1155700"/>
              <a:gd name="connsiteX19" fmla="*/ 76200 w 790758"/>
              <a:gd name="connsiteY19" fmla="*/ 76200 h 1155700"/>
              <a:gd name="connsiteX20" fmla="*/ 50800 w 790758"/>
              <a:gd name="connsiteY20" fmla="*/ 38100 h 1155700"/>
              <a:gd name="connsiteX21" fmla="*/ 0 w 790758"/>
              <a:gd name="connsiteY21" fmla="*/ 0 h 115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90758" h="1155700">
                <a:moveTo>
                  <a:pt x="419100" y="1155700"/>
                </a:moveTo>
                <a:cubicBezTo>
                  <a:pt x="397933" y="1138767"/>
                  <a:pt x="373733" y="1125048"/>
                  <a:pt x="355600" y="1104900"/>
                </a:cubicBezTo>
                <a:cubicBezTo>
                  <a:pt x="309362" y="1053524"/>
                  <a:pt x="309197" y="1041890"/>
                  <a:pt x="292100" y="990600"/>
                </a:cubicBezTo>
                <a:cubicBezTo>
                  <a:pt x="296333" y="960967"/>
                  <a:pt x="293683" y="929493"/>
                  <a:pt x="304800" y="901700"/>
                </a:cubicBezTo>
                <a:cubicBezTo>
                  <a:pt x="311470" y="885024"/>
                  <a:pt x="331873" y="877777"/>
                  <a:pt x="342900" y="863600"/>
                </a:cubicBezTo>
                <a:cubicBezTo>
                  <a:pt x="414227" y="771894"/>
                  <a:pt x="358994" y="798969"/>
                  <a:pt x="431800" y="774700"/>
                </a:cubicBezTo>
                <a:cubicBezTo>
                  <a:pt x="458643" y="734436"/>
                  <a:pt x="489904" y="682148"/>
                  <a:pt x="533400" y="660400"/>
                </a:cubicBezTo>
                <a:lnTo>
                  <a:pt x="584200" y="635000"/>
                </a:lnTo>
                <a:cubicBezTo>
                  <a:pt x="648819" y="538072"/>
                  <a:pt x="603019" y="569752"/>
                  <a:pt x="685800" y="546100"/>
                </a:cubicBezTo>
                <a:cubicBezTo>
                  <a:pt x="698672" y="542422"/>
                  <a:pt x="711200" y="537633"/>
                  <a:pt x="723900" y="533400"/>
                </a:cubicBezTo>
                <a:cubicBezTo>
                  <a:pt x="732367" y="520700"/>
                  <a:pt x="738507" y="506093"/>
                  <a:pt x="749300" y="495300"/>
                </a:cubicBezTo>
                <a:cubicBezTo>
                  <a:pt x="760093" y="484507"/>
                  <a:pt x="783698" y="484708"/>
                  <a:pt x="787400" y="469900"/>
                </a:cubicBezTo>
                <a:cubicBezTo>
                  <a:pt x="804236" y="402556"/>
                  <a:pt x="755161" y="361787"/>
                  <a:pt x="698500" y="342900"/>
                </a:cubicBezTo>
                <a:cubicBezTo>
                  <a:pt x="685800" y="338667"/>
                  <a:pt x="673755" y="331121"/>
                  <a:pt x="660400" y="330200"/>
                </a:cubicBezTo>
                <a:cubicBezTo>
                  <a:pt x="550513" y="322622"/>
                  <a:pt x="440267" y="321733"/>
                  <a:pt x="330200" y="317500"/>
                </a:cubicBezTo>
                <a:cubicBezTo>
                  <a:pt x="202157" y="274819"/>
                  <a:pt x="400768" y="339940"/>
                  <a:pt x="241300" y="292100"/>
                </a:cubicBezTo>
                <a:cubicBezTo>
                  <a:pt x="215655" y="284407"/>
                  <a:pt x="187377" y="281552"/>
                  <a:pt x="165100" y="266700"/>
                </a:cubicBezTo>
                <a:lnTo>
                  <a:pt x="127000" y="241300"/>
                </a:lnTo>
                <a:cubicBezTo>
                  <a:pt x="118533" y="215900"/>
                  <a:pt x="108094" y="191075"/>
                  <a:pt x="101600" y="165100"/>
                </a:cubicBezTo>
                <a:cubicBezTo>
                  <a:pt x="97531" y="148824"/>
                  <a:pt x="85310" y="94420"/>
                  <a:pt x="76200" y="76200"/>
                </a:cubicBezTo>
                <a:cubicBezTo>
                  <a:pt x="69374" y="62548"/>
                  <a:pt x="62719" y="47635"/>
                  <a:pt x="50800" y="38100"/>
                </a:cubicBezTo>
                <a:cubicBezTo>
                  <a:pt x="-14589" y="-14211"/>
                  <a:pt x="31633" y="63266"/>
                  <a:pt x="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Forme libre 153"/>
          <p:cNvSpPr/>
          <p:nvPr/>
        </p:nvSpPr>
        <p:spPr>
          <a:xfrm>
            <a:off x="9597302" y="3566731"/>
            <a:ext cx="255362" cy="1168400"/>
          </a:xfrm>
          <a:custGeom>
            <a:avLst/>
            <a:gdLst>
              <a:gd name="connsiteX0" fmla="*/ 1362 w 255362"/>
              <a:gd name="connsiteY0" fmla="*/ 1168400 h 1168400"/>
              <a:gd name="connsiteX1" fmla="*/ 153762 w 255362"/>
              <a:gd name="connsiteY1" fmla="*/ 1079500 h 1168400"/>
              <a:gd name="connsiteX2" fmla="*/ 191862 w 255362"/>
              <a:gd name="connsiteY2" fmla="*/ 1054100 h 1168400"/>
              <a:gd name="connsiteX3" fmla="*/ 255362 w 255362"/>
              <a:gd name="connsiteY3" fmla="*/ 939800 h 1168400"/>
              <a:gd name="connsiteX4" fmla="*/ 204562 w 255362"/>
              <a:gd name="connsiteY4" fmla="*/ 876300 h 1168400"/>
              <a:gd name="connsiteX5" fmla="*/ 115662 w 255362"/>
              <a:gd name="connsiteY5" fmla="*/ 774700 h 1168400"/>
              <a:gd name="connsiteX6" fmla="*/ 64862 w 255362"/>
              <a:gd name="connsiteY6" fmla="*/ 698500 h 1168400"/>
              <a:gd name="connsiteX7" fmla="*/ 39462 w 255362"/>
              <a:gd name="connsiteY7" fmla="*/ 660400 h 1168400"/>
              <a:gd name="connsiteX8" fmla="*/ 52162 w 255362"/>
              <a:gd name="connsiteY8" fmla="*/ 457200 h 1168400"/>
              <a:gd name="connsiteX9" fmla="*/ 77562 w 255362"/>
              <a:gd name="connsiteY9" fmla="*/ 355600 h 1168400"/>
              <a:gd name="connsiteX10" fmla="*/ 64862 w 255362"/>
              <a:gd name="connsiteY10" fmla="*/ 215900 h 1168400"/>
              <a:gd name="connsiteX11" fmla="*/ 1362 w 255362"/>
              <a:gd name="connsiteY11" fmla="*/ 101600 h 1168400"/>
              <a:gd name="connsiteX12" fmla="*/ 1362 w 255362"/>
              <a:gd name="connsiteY12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5362" h="1168400">
                <a:moveTo>
                  <a:pt x="1362" y="1168400"/>
                </a:moveTo>
                <a:cubicBezTo>
                  <a:pt x="104866" y="1116648"/>
                  <a:pt x="53933" y="1146052"/>
                  <a:pt x="153762" y="1079500"/>
                </a:cubicBezTo>
                <a:lnTo>
                  <a:pt x="191862" y="1054100"/>
                </a:lnTo>
                <a:cubicBezTo>
                  <a:pt x="250088" y="966761"/>
                  <a:pt x="233009" y="1006860"/>
                  <a:pt x="255362" y="939800"/>
                </a:cubicBezTo>
                <a:cubicBezTo>
                  <a:pt x="226762" y="854000"/>
                  <a:pt x="266426" y="947002"/>
                  <a:pt x="204562" y="876300"/>
                </a:cubicBezTo>
                <a:cubicBezTo>
                  <a:pt x="100845" y="757767"/>
                  <a:pt x="201387" y="831850"/>
                  <a:pt x="115662" y="774700"/>
                </a:cubicBezTo>
                <a:lnTo>
                  <a:pt x="64862" y="698500"/>
                </a:lnTo>
                <a:lnTo>
                  <a:pt x="39462" y="660400"/>
                </a:lnTo>
                <a:cubicBezTo>
                  <a:pt x="43695" y="592667"/>
                  <a:pt x="43744" y="524541"/>
                  <a:pt x="52162" y="457200"/>
                </a:cubicBezTo>
                <a:cubicBezTo>
                  <a:pt x="56492" y="422561"/>
                  <a:pt x="77562" y="355600"/>
                  <a:pt x="77562" y="355600"/>
                </a:cubicBezTo>
                <a:cubicBezTo>
                  <a:pt x="73329" y="309033"/>
                  <a:pt x="78056" y="260759"/>
                  <a:pt x="64862" y="215900"/>
                </a:cubicBezTo>
                <a:cubicBezTo>
                  <a:pt x="45736" y="150873"/>
                  <a:pt x="6569" y="158876"/>
                  <a:pt x="1362" y="101600"/>
                </a:cubicBezTo>
                <a:cubicBezTo>
                  <a:pt x="-1704" y="67872"/>
                  <a:pt x="1362" y="33867"/>
                  <a:pt x="1362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Forme libre 154"/>
          <p:cNvSpPr/>
          <p:nvPr/>
        </p:nvSpPr>
        <p:spPr>
          <a:xfrm>
            <a:off x="9243064" y="3693731"/>
            <a:ext cx="254000" cy="1282700"/>
          </a:xfrm>
          <a:custGeom>
            <a:avLst/>
            <a:gdLst>
              <a:gd name="connsiteX0" fmla="*/ 0 w 254000"/>
              <a:gd name="connsiteY0" fmla="*/ 1282700 h 1282700"/>
              <a:gd name="connsiteX1" fmla="*/ 38100 w 254000"/>
              <a:gd name="connsiteY1" fmla="*/ 1016000 h 1282700"/>
              <a:gd name="connsiteX2" fmla="*/ 88900 w 254000"/>
              <a:gd name="connsiteY2" fmla="*/ 939800 h 1282700"/>
              <a:gd name="connsiteX3" fmla="*/ 127000 w 254000"/>
              <a:gd name="connsiteY3" fmla="*/ 914400 h 1282700"/>
              <a:gd name="connsiteX4" fmla="*/ 215900 w 254000"/>
              <a:gd name="connsiteY4" fmla="*/ 812800 h 1282700"/>
              <a:gd name="connsiteX5" fmla="*/ 241300 w 254000"/>
              <a:gd name="connsiteY5" fmla="*/ 736600 h 1282700"/>
              <a:gd name="connsiteX6" fmla="*/ 254000 w 254000"/>
              <a:gd name="connsiteY6" fmla="*/ 698500 h 1282700"/>
              <a:gd name="connsiteX7" fmla="*/ 241300 w 254000"/>
              <a:gd name="connsiteY7" fmla="*/ 558800 h 1282700"/>
              <a:gd name="connsiteX8" fmla="*/ 228600 w 254000"/>
              <a:gd name="connsiteY8" fmla="*/ 520700 h 1282700"/>
              <a:gd name="connsiteX9" fmla="*/ 215900 w 254000"/>
              <a:gd name="connsiteY9" fmla="*/ 469900 h 1282700"/>
              <a:gd name="connsiteX10" fmla="*/ 177800 w 254000"/>
              <a:gd name="connsiteY10" fmla="*/ 330200 h 1282700"/>
              <a:gd name="connsiteX11" fmla="*/ 152400 w 254000"/>
              <a:gd name="connsiteY11" fmla="*/ 292100 h 1282700"/>
              <a:gd name="connsiteX12" fmla="*/ 139700 w 254000"/>
              <a:gd name="connsiteY12" fmla="*/ 241300 h 1282700"/>
              <a:gd name="connsiteX13" fmla="*/ 127000 w 254000"/>
              <a:gd name="connsiteY13" fmla="*/ 203200 h 1282700"/>
              <a:gd name="connsiteX14" fmla="*/ 114300 w 254000"/>
              <a:gd name="connsiteY14" fmla="*/ 127000 h 1282700"/>
              <a:gd name="connsiteX15" fmla="*/ 101600 w 254000"/>
              <a:gd name="connsiteY15" fmla="*/ 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00" h="1282700">
                <a:moveTo>
                  <a:pt x="0" y="1282700"/>
                </a:moveTo>
                <a:cubicBezTo>
                  <a:pt x="2457" y="1245838"/>
                  <a:pt x="-2367" y="1076700"/>
                  <a:pt x="38100" y="1016000"/>
                </a:cubicBezTo>
                <a:cubicBezTo>
                  <a:pt x="55033" y="990600"/>
                  <a:pt x="63500" y="956733"/>
                  <a:pt x="88900" y="939800"/>
                </a:cubicBezTo>
                <a:lnTo>
                  <a:pt x="127000" y="914400"/>
                </a:lnTo>
                <a:cubicBezTo>
                  <a:pt x="186267" y="825500"/>
                  <a:pt x="152400" y="855133"/>
                  <a:pt x="215900" y="812800"/>
                </a:cubicBezTo>
                <a:lnTo>
                  <a:pt x="241300" y="736600"/>
                </a:lnTo>
                <a:lnTo>
                  <a:pt x="254000" y="698500"/>
                </a:lnTo>
                <a:cubicBezTo>
                  <a:pt x="249767" y="651933"/>
                  <a:pt x="247913" y="605089"/>
                  <a:pt x="241300" y="558800"/>
                </a:cubicBezTo>
                <a:cubicBezTo>
                  <a:pt x="239407" y="545548"/>
                  <a:pt x="232278" y="533572"/>
                  <a:pt x="228600" y="520700"/>
                </a:cubicBezTo>
                <a:cubicBezTo>
                  <a:pt x="223805" y="503917"/>
                  <a:pt x="219686" y="486939"/>
                  <a:pt x="215900" y="469900"/>
                </a:cubicBezTo>
                <a:cubicBezTo>
                  <a:pt x="207948" y="434117"/>
                  <a:pt x="197624" y="359936"/>
                  <a:pt x="177800" y="330200"/>
                </a:cubicBezTo>
                <a:lnTo>
                  <a:pt x="152400" y="292100"/>
                </a:lnTo>
                <a:cubicBezTo>
                  <a:pt x="148167" y="275167"/>
                  <a:pt x="144495" y="258083"/>
                  <a:pt x="139700" y="241300"/>
                </a:cubicBezTo>
                <a:cubicBezTo>
                  <a:pt x="136022" y="228428"/>
                  <a:pt x="129904" y="216268"/>
                  <a:pt x="127000" y="203200"/>
                </a:cubicBezTo>
                <a:cubicBezTo>
                  <a:pt x="121414" y="178063"/>
                  <a:pt x="117494" y="152552"/>
                  <a:pt x="114300" y="127000"/>
                </a:cubicBezTo>
                <a:cubicBezTo>
                  <a:pt x="109023" y="84784"/>
                  <a:pt x="101600" y="0"/>
                  <a:pt x="1016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Forme libre 155"/>
          <p:cNvSpPr/>
          <p:nvPr/>
        </p:nvSpPr>
        <p:spPr>
          <a:xfrm>
            <a:off x="8470655" y="4023931"/>
            <a:ext cx="480309" cy="1054100"/>
          </a:xfrm>
          <a:custGeom>
            <a:avLst/>
            <a:gdLst>
              <a:gd name="connsiteX0" fmla="*/ 480309 w 480309"/>
              <a:gd name="connsiteY0" fmla="*/ 1054100 h 1054100"/>
              <a:gd name="connsiteX1" fmla="*/ 353309 w 480309"/>
              <a:gd name="connsiteY1" fmla="*/ 939800 h 1054100"/>
              <a:gd name="connsiteX2" fmla="*/ 200909 w 480309"/>
              <a:gd name="connsiteY2" fmla="*/ 901700 h 1054100"/>
              <a:gd name="connsiteX3" fmla="*/ 73909 w 480309"/>
              <a:gd name="connsiteY3" fmla="*/ 863600 h 1054100"/>
              <a:gd name="connsiteX4" fmla="*/ 35809 w 480309"/>
              <a:gd name="connsiteY4" fmla="*/ 850900 h 1054100"/>
              <a:gd name="connsiteX5" fmla="*/ 23109 w 480309"/>
              <a:gd name="connsiteY5" fmla="*/ 508000 h 1054100"/>
              <a:gd name="connsiteX6" fmla="*/ 48509 w 480309"/>
              <a:gd name="connsiteY6" fmla="*/ 457200 h 1054100"/>
              <a:gd name="connsiteX7" fmla="*/ 200909 w 480309"/>
              <a:gd name="connsiteY7" fmla="*/ 381000 h 1054100"/>
              <a:gd name="connsiteX8" fmla="*/ 251709 w 480309"/>
              <a:gd name="connsiteY8" fmla="*/ 368300 h 1054100"/>
              <a:gd name="connsiteX9" fmla="*/ 327909 w 480309"/>
              <a:gd name="connsiteY9" fmla="*/ 342900 h 1054100"/>
              <a:gd name="connsiteX10" fmla="*/ 366009 w 480309"/>
              <a:gd name="connsiteY10" fmla="*/ 330200 h 1054100"/>
              <a:gd name="connsiteX11" fmla="*/ 327909 w 480309"/>
              <a:gd name="connsiteY11" fmla="*/ 139700 h 1054100"/>
              <a:gd name="connsiteX12" fmla="*/ 315209 w 480309"/>
              <a:gd name="connsiteY12" fmla="*/ 101600 h 1054100"/>
              <a:gd name="connsiteX13" fmla="*/ 277109 w 480309"/>
              <a:gd name="connsiteY13" fmla="*/ 63500 h 1054100"/>
              <a:gd name="connsiteX14" fmla="*/ 264409 w 480309"/>
              <a:gd name="connsiteY14" fmla="*/ 25400 h 1054100"/>
              <a:gd name="connsiteX15" fmla="*/ 226309 w 480309"/>
              <a:gd name="connsiteY15" fmla="*/ 12700 h 1054100"/>
              <a:gd name="connsiteX16" fmla="*/ 213609 w 480309"/>
              <a:gd name="connsiteY16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0309" h="1054100">
                <a:moveTo>
                  <a:pt x="480309" y="1054100"/>
                </a:moveTo>
                <a:cubicBezTo>
                  <a:pt x="456631" y="1030422"/>
                  <a:pt x="393077" y="959684"/>
                  <a:pt x="353309" y="939800"/>
                </a:cubicBezTo>
                <a:cubicBezTo>
                  <a:pt x="296731" y="911511"/>
                  <a:pt x="261152" y="913749"/>
                  <a:pt x="200909" y="901700"/>
                </a:cubicBezTo>
                <a:cubicBezTo>
                  <a:pt x="152925" y="892103"/>
                  <a:pt x="122505" y="879799"/>
                  <a:pt x="73909" y="863600"/>
                </a:cubicBezTo>
                <a:lnTo>
                  <a:pt x="35809" y="850900"/>
                </a:lnTo>
                <a:cubicBezTo>
                  <a:pt x="-13037" y="704361"/>
                  <a:pt x="-6482" y="754591"/>
                  <a:pt x="23109" y="508000"/>
                </a:cubicBezTo>
                <a:cubicBezTo>
                  <a:pt x="25365" y="489203"/>
                  <a:pt x="35122" y="470587"/>
                  <a:pt x="48509" y="457200"/>
                </a:cubicBezTo>
                <a:cubicBezTo>
                  <a:pt x="89896" y="415813"/>
                  <a:pt x="145820" y="394772"/>
                  <a:pt x="200909" y="381000"/>
                </a:cubicBezTo>
                <a:cubicBezTo>
                  <a:pt x="217842" y="376767"/>
                  <a:pt x="234991" y="373316"/>
                  <a:pt x="251709" y="368300"/>
                </a:cubicBezTo>
                <a:cubicBezTo>
                  <a:pt x="277354" y="360607"/>
                  <a:pt x="302509" y="351367"/>
                  <a:pt x="327909" y="342900"/>
                </a:cubicBezTo>
                <a:lnTo>
                  <a:pt x="366009" y="330200"/>
                </a:lnTo>
                <a:cubicBezTo>
                  <a:pt x="350352" y="189290"/>
                  <a:pt x="365431" y="252267"/>
                  <a:pt x="327909" y="139700"/>
                </a:cubicBezTo>
                <a:cubicBezTo>
                  <a:pt x="323676" y="127000"/>
                  <a:pt x="324675" y="111066"/>
                  <a:pt x="315209" y="101600"/>
                </a:cubicBezTo>
                <a:lnTo>
                  <a:pt x="277109" y="63500"/>
                </a:lnTo>
                <a:cubicBezTo>
                  <a:pt x="272876" y="50800"/>
                  <a:pt x="273875" y="34866"/>
                  <a:pt x="264409" y="25400"/>
                </a:cubicBezTo>
                <a:cubicBezTo>
                  <a:pt x="254943" y="15934"/>
                  <a:pt x="238283" y="18687"/>
                  <a:pt x="226309" y="12700"/>
                </a:cubicBezTo>
                <a:cubicBezTo>
                  <a:pt x="220954" y="10023"/>
                  <a:pt x="217842" y="4233"/>
                  <a:pt x="213609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Forme libre 156"/>
          <p:cNvSpPr/>
          <p:nvPr/>
        </p:nvSpPr>
        <p:spPr>
          <a:xfrm>
            <a:off x="8239764" y="4036626"/>
            <a:ext cx="346696" cy="1308105"/>
          </a:xfrm>
          <a:custGeom>
            <a:avLst/>
            <a:gdLst>
              <a:gd name="connsiteX0" fmla="*/ 330200 w 346696"/>
              <a:gd name="connsiteY0" fmla="*/ 1308105 h 1308105"/>
              <a:gd name="connsiteX1" fmla="*/ 317500 w 346696"/>
              <a:gd name="connsiteY1" fmla="*/ 977905 h 1308105"/>
              <a:gd name="connsiteX2" fmla="*/ 279400 w 346696"/>
              <a:gd name="connsiteY2" fmla="*/ 939805 h 1308105"/>
              <a:gd name="connsiteX3" fmla="*/ 203200 w 346696"/>
              <a:gd name="connsiteY3" fmla="*/ 889005 h 1308105"/>
              <a:gd name="connsiteX4" fmla="*/ 152400 w 346696"/>
              <a:gd name="connsiteY4" fmla="*/ 850905 h 1308105"/>
              <a:gd name="connsiteX5" fmla="*/ 76200 w 346696"/>
              <a:gd name="connsiteY5" fmla="*/ 812805 h 1308105"/>
              <a:gd name="connsiteX6" fmla="*/ 50800 w 346696"/>
              <a:gd name="connsiteY6" fmla="*/ 774705 h 1308105"/>
              <a:gd name="connsiteX7" fmla="*/ 0 w 346696"/>
              <a:gd name="connsiteY7" fmla="*/ 723905 h 1308105"/>
              <a:gd name="connsiteX8" fmla="*/ 12700 w 346696"/>
              <a:gd name="connsiteY8" fmla="*/ 609605 h 1308105"/>
              <a:gd name="connsiteX9" fmla="*/ 38100 w 346696"/>
              <a:gd name="connsiteY9" fmla="*/ 571505 h 1308105"/>
              <a:gd name="connsiteX10" fmla="*/ 114300 w 346696"/>
              <a:gd name="connsiteY10" fmla="*/ 508005 h 1308105"/>
              <a:gd name="connsiteX11" fmla="*/ 139700 w 346696"/>
              <a:gd name="connsiteY11" fmla="*/ 469905 h 1308105"/>
              <a:gd name="connsiteX12" fmla="*/ 228600 w 346696"/>
              <a:gd name="connsiteY12" fmla="*/ 406405 h 1308105"/>
              <a:gd name="connsiteX13" fmla="*/ 279400 w 346696"/>
              <a:gd name="connsiteY13" fmla="*/ 330205 h 1308105"/>
              <a:gd name="connsiteX14" fmla="*/ 304800 w 346696"/>
              <a:gd name="connsiteY14" fmla="*/ 292105 h 1308105"/>
              <a:gd name="connsiteX15" fmla="*/ 330200 w 346696"/>
              <a:gd name="connsiteY15" fmla="*/ 215905 h 1308105"/>
              <a:gd name="connsiteX16" fmla="*/ 304800 w 346696"/>
              <a:gd name="connsiteY16" fmla="*/ 5 h 130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6696" h="1308105">
                <a:moveTo>
                  <a:pt x="330200" y="1308105"/>
                </a:moveTo>
                <a:cubicBezTo>
                  <a:pt x="325967" y="1198038"/>
                  <a:pt x="332550" y="1087020"/>
                  <a:pt x="317500" y="977905"/>
                </a:cubicBezTo>
                <a:cubicBezTo>
                  <a:pt x="315046" y="960113"/>
                  <a:pt x="293577" y="950832"/>
                  <a:pt x="279400" y="939805"/>
                </a:cubicBezTo>
                <a:cubicBezTo>
                  <a:pt x="255303" y="921063"/>
                  <a:pt x="227622" y="907321"/>
                  <a:pt x="203200" y="889005"/>
                </a:cubicBezTo>
                <a:cubicBezTo>
                  <a:pt x="186267" y="876305"/>
                  <a:pt x="170778" y="861407"/>
                  <a:pt x="152400" y="850905"/>
                </a:cubicBezTo>
                <a:cubicBezTo>
                  <a:pt x="-31631" y="745745"/>
                  <a:pt x="275315" y="945549"/>
                  <a:pt x="76200" y="812805"/>
                </a:cubicBezTo>
                <a:cubicBezTo>
                  <a:pt x="67733" y="800105"/>
                  <a:pt x="62719" y="784240"/>
                  <a:pt x="50800" y="774705"/>
                </a:cubicBezTo>
                <a:cubicBezTo>
                  <a:pt x="-10776" y="725444"/>
                  <a:pt x="27709" y="807032"/>
                  <a:pt x="0" y="723905"/>
                </a:cubicBezTo>
                <a:cubicBezTo>
                  <a:pt x="4233" y="685805"/>
                  <a:pt x="3403" y="646795"/>
                  <a:pt x="12700" y="609605"/>
                </a:cubicBezTo>
                <a:cubicBezTo>
                  <a:pt x="16402" y="594797"/>
                  <a:pt x="28329" y="583231"/>
                  <a:pt x="38100" y="571505"/>
                </a:cubicBezTo>
                <a:cubicBezTo>
                  <a:pt x="68658" y="534835"/>
                  <a:pt x="76838" y="532980"/>
                  <a:pt x="114300" y="508005"/>
                </a:cubicBezTo>
                <a:cubicBezTo>
                  <a:pt x="122767" y="495305"/>
                  <a:pt x="128907" y="480698"/>
                  <a:pt x="139700" y="469905"/>
                </a:cubicBezTo>
                <a:cubicBezTo>
                  <a:pt x="155453" y="454152"/>
                  <a:pt x="206967" y="420827"/>
                  <a:pt x="228600" y="406405"/>
                </a:cubicBezTo>
                <a:lnTo>
                  <a:pt x="279400" y="330205"/>
                </a:lnTo>
                <a:cubicBezTo>
                  <a:pt x="287867" y="317505"/>
                  <a:pt x="299973" y="306585"/>
                  <a:pt x="304800" y="292105"/>
                </a:cubicBezTo>
                <a:lnTo>
                  <a:pt x="330200" y="215905"/>
                </a:lnTo>
                <a:cubicBezTo>
                  <a:pt x="317251" y="-4221"/>
                  <a:pt x="389591" y="5"/>
                  <a:pt x="304800" y="5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Forme libre 157"/>
          <p:cNvSpPr/>
          <p:nvPr/>
        </p:nvSpPr>
        <p:spPr>
          <a:xfrm>
            <a:off x="7968029" y="3973131"/>
            <a:ext cx="259035" cy="1168400"/>
          </a:xfrm>
          <a:custGeom>
            <a:avLst/>
            <a:gdLst>
              <a:gd name="connsiteX0" fmla="*/ 119335 w 259035"/>
              <a:gd name="connsiteY0" fmla="*/ 1168400 h 1168400"/>
              <a:gd name="connsiteX1" fmla="*/ 93935 w 259035"/>
              <a:gd name="connsiteY1" fmla="*/ 1092200 h 1168400"/>
              <a:gd name="connsiteX2" fmla="*/ 17735 w 259035"/>
              <a:gd name="connsiteY2" fmla="*/ 1054100 h 1168400"/>
              <a:gd name="connsiteX3" fmla="*/ 17735 w 259035"/>
              <a:gd name="connsiteY3" fmla="*/ 863600 h 1168400"/>
              <a:gd name="connsiteX4" fmla="*/ 30435 w 259035"/>
              <a:gd name="connsiteY4" fmla="*/ 825500 h 1168400"/>
              <a:gd name="connsiteX5" fmla="*/ 81235 w 259035"/>
              <a:gd name="connsiteY5" fmla="*/ 749300 h 1168400"/>
              <a:gd name="connsiteX6" fmla="*/ 106635 w 259035"/>
              <a:gd name="connsiteY6" fmla="*/ 673100 h 1168400"/>
              <a:gd name="connsiteX7" fmla="*/ 132035 w 259035"/>
              <a:gd name="connsiteY7" fmla="*/ 406400 h 1168400"/>
              <a:gd name="connsiteX8" fmla="*/ 157435 w 259035"/>
              <a:gd name="connsiteY8" fmla="*/ 368300 h 1168400"/>
              <a:gd name="connsiteX9" fmla="*/ 208235 w 259035"/>
              <a:gd name="connsiteY9" fmla="*/ 279400 h 1168400"/>
              <a:gd name="connsiteX10" fmla="*/ 220935 w 259035"/>
              <a:gd name="connsiteY10" fmla="*/ 241300 h 1168400"/>
              <a:gd name="connsiteX11" fmla="*/ 259035 w 259035"/>
              <a:gd name="connsiteY11" fmla="*/ 165100 h 1168400"/>
              <a:gd name="connsiteX12" fmla="*/ 246335 w 259035"/>
              <a:gd name="connsiteY12" fmla="*/ 38100 h 1168400"/>
              <a:gd name="connsiteX13" fmla="*/ 208235 w 259035"/>
              <a:gd name="connsiteY13" fmla="*/ 0 h 116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9035" h="1168400">
                <a:moveTo>
                  <a:pt x="119335" y="1168400"/>
                </a:moveTo>
                <a:cubicBezTo>
                  <a:pt x="110868" y="1143000"/>
                  <a:pt x="108125" y="1114904"/>
                  <a:pt x="93935" y="1092200"/>
                </a:cubicBezTo>
                <a:cubicBezTo>
                  <a:pt x="80977" y="1071468"/>
                  <a:pt x="38495" y="1061020"/>
                  <a:pt x="17735" y="1054100"/>
                </a:cubicBezTo>
                <a:cubicBezTo>
                  <a:pt x="-9531" y="972303"/>
                  <a:pt x="-1996" y="1011583"/>
                  <a:pt x="17735" y="863600"/>
                </a:cubicBezTo>
                <a:cubicBezTo>
                  <a:pt x="19504" y="850330"/>
                  <a:pt x="23934" y="837202"/>
                  <a:pt x="30435" y="825500"/>
                </a:cubicBezTo>
                <a:cubicBezTo>
                  <a:pt x="45260" y="798815"/>
                  <a:pt x="71582" y="778260"/>
                  <a:pt x="81235" y="749300"/>
                </a:cubicBezTo>
                <a:lnTo>
                  <a:pt x="106635" y="673100"/>
                </a:lnTo>
                <a:cubicBezTo>
                  <a:pt x="106954" y="667366"/>
                  <a:pt x="97503" y="475463"/>
                  <a:pt x="132035" y="406400"/>
                </a:cubicBezTo>
                <a:cubicBezTo>
                  <a:pt x="138861" y="392748"/>
                  <a:pt x="148968" y="381000"/>
                  <a:pt x="157435" y="368300"/>
                </a:cubicBezTo>
                <a:cubicBezTo>
                  <a:pt x="184295" y="260859"/>
                  <a:pt x="147704" y="370196"/>
                  <a:pt x="208235" y="279400"/>
                </a:cubicBezTo>
                <a:cubicBezTo>
                  <a:pt x="215661" y="268261"/>
                  <a:pt x="214948" y="253274"/>
                  <a:pt x="220935" y="241300"/>
                </a:cubicBezTo>
                <a:cubicBezTo>
                  <a:pt x="270174" y="142823"/>
                  <a:pt x="227113" y="260865"/>
                  <a:pt x="259035" y="165100"/>
                </a:cubicBezTo>
                <a:cubicBezTo>
                  <a:pt x="254802" y="122767"/>
                  <a:pt x="258847" y="78763"/>
                  <a:pt x="246335" y="38100"/>
                </a:cubicBezTo>
                <a:cubicBezTo>
                  <a:pt x="241053" y="20934"/>
                  <a:pt x="208235" y="0"/>
                  <a:pt x="208235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Forme libre 158"/>
          <p:cNvSpPr/>
          <p:nvPr/>
        </p:nvSpPr>
        <p:spPr>
          <a:xfrm>
            <a:off x="7566664" y="4049331"/>
            <a:ext cx="304800" cy="1257300"/>
          </a:xfrm>
          <a:custGeom>
            <a:avLst/>
            <a:gdLst>
              <a:gd name="connsiteX0" fmla="*/ 0 w 304800"/>
              <a:gd name="connsiteY0" fmla="*/ 1257300 h 1257300"/>
              <a:gd name="connsiteX1" fmla="*/ 63500 w 304800"/>
              <a:gd name="connsiteY1" fmla="*/ 1181100 h 1257300"/>
              <a:gd name="connsiteX2" fmla="*/ 101600 w 304800"/>
              <a:gd name="connsiteY2" fmla="*/ 1143000 h 1257300"/>
              <a:gd name="connsiteX3" fmla="*/ 127000 w 304800"/>
              <a:gd name="connsiteY3" fmla="*/ 1104900 h 1257300"/>
              <a:gd name="connsiteX4" fmla="*/ 177800 w 304800"/>
              <a:gd name="connsiteY4" fmla="*/ 1066800 h 1257300"/>
              <a:gd name="connsiteX5" fmla="*/ 254000 w 304800"/>
              <a:gd name="connsiteY5" fmla="*/ 990600 h 1257300"/>
              <a:gd name="connsiteX6" fmla="*/ 266700 w 304800"/>
              <a:gd name="connsiteY6" fmla="*/ 952500 h 1257300"/>
              <a:gd name="connsiteX7" fmla="*/ 228600 w 304800"/>
              <a:gd name="connsiteY7" fmla="*/ 850900 h 1257300"/>
              <a:gd name="connsiteX8" fmla="*/ 190500 w 304800"/>
              <a:gd name="connsiteY8" fmla="*/ 812800 h 1257300"/>
              <a:gd name="connsiteX9" fmla="*/ 152400 w 304800"/>
              <a:gd name="connsiteY9" fmla="*/ 800100 h 1257300"/>
              <a:gd name="connsiteX10" fmla="*/ 88900 w 304800"/>
              <a:gd name="connsiteY10" fmla="*/ 685800 h 1257300"/>
              <a:gd name="connsiteX11" fmla="*/ 101600 w 304800"/>
              <a:gd name="connsiteY11" fmla="*/ 457200 h 1257300"/>
              <a:gd name="connsiteX12" fmla="*/ 127000 w 304800"/>
              <a:gd name="connsiteY12" fmla="*/ 419100 h 1257300"/>
              <a:gd name="connsiteX13" fmla="*/ 139700 w 304800"/>
              <a:gd name="connsiteY13" fmla="*/ 381000 h 1257300"/>
              <a:gd name="connsiteX14" fmla="*/ 228600 w 304800"/>
              <a:gd name="connsiteY14" fmla="*/ 266700 h 1257300"/>
              <a:gd name="connsiteX15" fmla="*/ 254000 w 304800"/>
              <a:gd name="connsiteY15" fmla="*/ 190500 h 1257300"/>
              <a:gd name="connsiteX16" fmla="*/ 279400 w 304800"/>
              <a:gd name="connsiteY16" fmla="*/ 139700 h 1257300"/>
              <a:gd name="connsiteX17" fmla="*/ 304800 w 304800"/>
              <a:gd name="connsiteY17" fmla="*/ 63500 h 1257300"/>
              <a:gd name="connsiteX18" fmla="*/ 304800 w 304800"/>
              <a:gd name="connsiteY18" fmla="*/ 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4800" h="1257300">
                <a:moveTo>
                  <a:pt x="0" y="1257300"/>
                </a:moveTo>
                <a:cubicBezTo>
                  <a:pt x="21167" y="1231900"/>
                  <a:pt x="41534" y="1205812"/>
                  <a:pt x="63500" y="1181100"/>
                </a:cubicBezTo>
                <a:cubicBezTo>
                  <a:pt x="75432" y="1167676"/>
                  <a:pt x="90102" y="1156798"/>
                  <a:pt x="101600" y="1143000"/>
                </a:cubicBezTo>
                <a:cubicBezTo>
                  <a:pt x="111371" y="1131274"/>
                  <a:pt x="116207" y="1115693"/>
                  <a:pt x="127000" y="1104900"/>
                </a:cubicBezTo>
                <a:cubicBezTo>
                  <a:pt x="141967" y="1089933"/>
                  <a:pt x="162067" y="1080960"/>
                  <a:pt x="177800" y="1066800"/>
                </a:cubicBezTo>
                <a:cubicBezTo>
                  <a:pt x="204500" y="1042770"/>
                  <a:pt x="254000" y="990600"/>
                  <a:pt x="254000" y="990600"/>
                </a:cubicBezTo>
                <a:cubicBezTo>
                  <a:pt x="258233" y="977900"/>
                  <a:pt x="266700" y="965887"/>
                  <a:pt x="266700" y="952500"/>
                </a:cubicBezTo>
                <a:cubicBezTo>
                  <a:pt x="266700" y="908721"/>
                  <a:pt x="254877" y="882432"/>
                  <a:pt x="228600" y="850900"/>
                </a:cubicBezTo>
                <a:cubicBezTo>
                  <a:pt x="217102" y="837102"/>
                  <a:pt x="205444" y="822763"/>
                  <a:pt x="190500" y="812800"/>
                </a:cubicBezTo>
                <a:cubicBezTo>
                  <a:pt x="179361" y="805374"/>
                  <a:pt x="165100" y="804333"/>
                  <a:pt x="152400" y="800100"/>
                </a:cubicBezTo>
                <a:cubicBezTo>
                  <a:pt x="94174" y="712761"/>
                  <a:pt x="111253" y="752860"/>
                  <a:pt x="88900" y="685800"/>
                </a:cubicBezTo>
                <a:cubicBezTo>
                  <a:pt x="93133" y="609600"/>
                  <a:pt x="90807" y="532750"/>
                  <a:pt x="101600" y="457200"/>
                </a:cubicBezTo>
                <a:cubicBezTo>
                  <a:pt x="103759" y="442090"/>
                  <a:pt x="120174" y="432752"/>
                  <a:pt x="127000" y="419100"/>
                </a:cubicBezTo>
                <a:cubicBezTo>
                  <a:pt x="132987" y="407126"/>
                  <a:pt x="133199" y="392702"/>
                  <a:pt x="139700" y="381000"/>
                </a:cubicBezTo>
                <a:cubicBezTo>
                  <a:pt x="177677" y="312642"/>
                  <a:pt x="182320" y="312980"/>
                  <a:pt x="228600" y="266700"/>
                </a:cubicBezTo>
                <a:cubicBezTo>
                  <a:pt x="237067" y="241300"/>
                  <a:pt x="242026" y="214447"/>
                  <a:pt x="254000" y="190500"/>
                </a:cubicBezTo>
                <a:cubicBezTo>
                  <a:pt x="262467" y="173567"/>
                  <a:pt x="272369" y="157278"/>
                  <a:pt x="279400" y="139700"/>
                </a:cubicBezTo>
                <a:cubicBezTo>
                  <a:pt x="289344" y="114841"/>
                  <a:pt x="304800" y="90274"/>
                  <a:pt x="304800" y="63500"/>
                </a:cubicBezTo>
                <a:lnTo>
                  <a:pt x="304800" y="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Forme libre 159"/>
          <p:cNvSpPr/>
          <p:nvPr/>
        </p:nvSpPr>
        <p:spPr>
          <a:xfrm>
            <a:off x="6643985" y="4265231"/>
            <a:ext cx="414995" cy="1041400"/>
          </a:xfrm>
          <a:custGeom>
            <a:avLst/>
            <a:gdLst>
              <a:gd name="connsiteX0" fmla="*/ 287679 w 414995"/>
              <a:gd name="connsiteY0" fmla="*/ 1041400 h 1041400"/>
              <a:gd name="connsiteX1" fmla="*/ 325779 w 414995"/>
              <a:gd name="connsiteY1" fmla="*/ 977900 h 1041400"/>
              <a:gd name="connsiteX2" fmla="*/ 363879 w 414995"/>
              <a:gd name="connsiteY2" fmla="*/ 927100 h 1041400"/>
              <a:gd name="connsiteX3" fmla="*/ 376579 w 414995"/>
              <a:gd name="connsiteY3" fmla="*/ 889000 h 1041400"/>
              <a:gd name="connsiteX4" fmla="*/ 414679 w 414995"/>
              <a:gd name="connsiteY4" fmla="*/ 812800 h 1041400"/>
              <a:gd name="connsiteX5" fmla="*/ 401979 w 414995"/>
              <a:gd name="connsiteY5" fmla="*/ 622300 h 1041400"/>
              <a:gd name="connsiteX6" fmla="*/ 249579 w 414995"/>
              <a:gd name="connsiteY6" fmla="*/ 546100 h 1041400"/>
              <a:gd name="connsiteX7" fmla="*/ 211479 w 414995"/>
              <a:gd name="connsiteY7" fmla="*/ 520700 h 1041400"/>
              <a:gd name="connsiteX8" fmla="*/ 135279 w 414995"/>
              <a:gd name="connsiteY8" fmla="*/ 495300 h 1041400"/>
              <a:gd name="connsiteX9" fmla="*/ 97179 w 414995"/>
              <a:gd name="connsiteY9" fmla="*/ 482600 h 1041400"/>
              <a:gd name="connsiteX10" fmla="*/ 20979 w 414995"/>
              <a:gd name="connsiteY10" fmla="*/ 431800 h 1041400"/>
              <a:gd name="connsiteX11" fmla="*/ 20979 w 414995"/>
              <a:gd name="connsiteY11" fmla="*/ 190500 h 1041400"/>
              <a:gd name="connsiteX12" fmla="*/ 46379 w 414995"/>
              <a:gd name="connsiteY12" fmla="*/ 88900 h 1041400"/>
              <a:gd name="connsiteX13" fmla="*/ 59079 w 414995"/>
              <a:gd name="connsiteY13" fmla="*/ 50800 h 1041400"/>
              <a:gd name="connsiteX14" fmla="*/ 59079 w 414995"/>
              <a:gd name="connsiteY14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4995" h="1041400">
                <a:moveTo>
                  <a:pt x="287679" y="1041400"/>
                </a:moveTo>
                <a:cubicBezTo>
                  <a:pt x="300379" y="1020233"/>
                  <a:pt x="312087" y="998439"/>
                  <a:pt x="325779" y="977900"/>
                </a:cubicBezTo>
                <a:cubicBezTo>
                  <a:pt x="337520" y="960288"/>
                  <a:pt x="353377" y="945478"/>
                  <a:pt x="363879" y="927100"/>
                </a:cubicBezTo>
                <a:cubicBezTo>
                  <a:pt x="370521" y="915477"/>
                  <a:pt x="370592" y="900974"/>
                  <a:pt x="376579" y="889000"/>
                </a:cubicBezTo>
                <a:cubicBezTo>
                  <a:pt x="425818" y="790523"/>
                  <a:pt x="382757" y="908565"/>
                  <a:pt x="414679" y="812800"/>
                </a:cubicBezTo>
                <a:cubicBezTo>
                  <a:pt x="410446" y="749300"/>
                  <a:pt x="423980" y="682017"/>
                  <a:pt x="401979" y="622300"/>
                </a:cubicBezTo>
                <a:cubicBezTo>
                  <a:pt x="382460" y="569320"/>
                  <a:pt x="285488" y="570040"/>
                  <a:pt x="249579" y="546100"/>
                </a:cubicBezTo>
                <a:cubicBezTo>
                  <a:pt x="236879" y="537633"/>
                  <a:pt x="225427" y="526899"/>
                  <a:pt x="211479" y="520700"/>
                </a:cubicBezTo>
                <a:cubicBezTo>
                  <a:pt x="187013" y="509826"/>
                  <a:pt x="160679" y="503767"/>
                  <a:pt x="135279" y="495300"/>
                </a:cubicBezTo>
                <a:cubicBezTo>
                  <a:pt x="122579" y="491067"/>
                  <a:pt x="108318" y="490026"/>
                  <a:pt x="97179" y="482600"/>
                </a:cubicBezTo>
                <a:lnTo>
                  <a:pt x="20979" y="431800"/>
                </a:lnTo>
                <a:cubicBezTo>
                  <a:pt x="-11240" y="335142"/>
                  <a:pt x="-2400" y="377530"/>
                  <a:pt x="20979" y="190500"/>
                </a:cubicBezTo>
                <a:cubicBezTo>
                  <a:pt x="25309" y="155861"/>
                  <a:pt x="35340" y="122018"/>
                  <a:pt x="46379" y="88900"/>
                </a:cubicBezTo>
                <a:cubicBezTo>
                  <a:pt x="50612" y="76200"/>
                  <a:pt x="57186" y="64052"/>
                  <a:pt x="59079" y="50800"/>
                </a:cubicBezTo>
                <a:cubicBezTo>
                  <a:pt x="61474" y="34037"/>
                  <a:pt x="59079" y="16933"/>
                  <a:pt x="59079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Parallélogramme 160"/>
          <p:cNvSpPr/>
          <p:nvPr/>
        </p:nvSpPr>
        <p:spPr>
          <a:xfrm>
            <a:off x="6241284" y="4688803"/>
            <a:ext cx="3600000" cy="720000"/>
          </a:xfrm>
          <a:prstGeom prst="parallelogram">
            <a:avLst>
              <a:gd name="adj" fmla="val 146197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62" name="Parallélogramme 161"/>
          <p:cNvSpPr/>
          <p:nvPr/>
        </p:nvSpPr>
        <p:spPr>
          <a:xfrm>
            <a:off x="6241284" y="3534809"/>
            <a:ext cx="3600000" cy="720000"/>
          </a:xfrm>
          <a:prstGeom prst="parallelogram">
            <a:avLst>
              <a:gd name="adj" fmla="val 146197"/>
            </a:avLst>
          </a:prstGeom>
          <a:solidFill>
            <a:srgbClr val="FF0000">
              <a:alpha val="50000"/>
            </a:srgbClr>
          </a:solidFill>
          <a:ln w="28575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63" name="Groupe 162"/>
          <p:cNvGrpSpPr/>
          <p:nvPr/>
        </p:nvGrpSpPr>
        <p:grpSpPr>
          <a:xfrm>
            <a:off x="6241284" y="2385477"/>
            <a:ext cx="3605937" cy="3023326"/>
            <a:chOff x="5206450" y="3715190"/>
            <a:chExt cx="3605937" cy="3023326"/>
          </a:xfrm>
        </p:grpSpPr>
        <p:cxnSp>
          <p:nvCxnSpPr>
            <p:cNvPr id="164" name="Connecteur droit 163"/>
            <p:cNvCxnSpPr/>
            <p:nvPr/>
          </p:nvCxnSpPr>
          <p:spPr>
            <a:xfrm>
              <a:off x="5206450" y="4435190"/>
              <a:ext cx="0" cy="23033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/>
            <p:nvPr/>
          </p:nvCxnSpPr>
          <p:spPr>
            <a:xfrm>
              <a:off x="8812387" y="3715190"/>
              <a:ext cx="0" cy="23033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6" name="Parallélogramme 165"/>
            <p:cNvSpPr/>
            <p:nvPr/>
          </p:nvSpPr>
          <p:spPr>
            <a:xfrm>
              <a:off x="5206450" y="3715190"/>
              <a:ext cx="3600000" cy="720000"/>
            </a:xfrm>
            <a:prstGeom prst="parallelogram">
              <a:avLst>
                <a:gd name="adj" fmla="val 146197"/>
              </a:avLst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167" name="Connecteur droit 166"/>
            <p:cNvCxnSpPr/>
            <p:nvPr/>
          </p:nvCxnSpPr>
          <p:spPr>
            <a:xfrm>
              <a:off x="7737204" y="4435190"/>
              <a:ext cx="0" cy="23033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Forme libre 167"/>
          <p:cNvSpPr/>
          <p:nvPr/>
        </p:nvSpPr>
        <p:spPr>
          <a:xfrm>
            <a:off x="6791964" y="2931731"/>
            <a:ext cx="254000" cy="1041400"/>
          </a:xfrm>
          <a:custGeom>
            <a:avLst/>
            <a:gdLst>
              <a:gd name="connsiteX0" fmla="*/ 76200 w 254000"/>
              <a:gd name="connsiteY0" fmla="*/ 1041400 h 1041400"/>
              <a:gd name="connsiteX1" fmla="*/ 38100 w 254000"/>
              <a:gd name="connsiteY1" fmla="*/ 977900 h 1041400"/>
              <a:gd name="connsiteX2" fmla="*/ 12700 w 254000"/>
              <a:gd name="connsiteY2" fmla="*/ 939800 h 1041400"/>
              <a:gd name="connsiteX3" fmla="*/ 0 w 254000"/>
              <a:gd name="connsiteY3" fmla="*/ 901700 h 1041400"/>
              <a:gd name="connsiteX4" fmla="*/ 12700 w 254000"/>
              <a:gd name="connsiteY4" fmla="*/ 774700 h 1041400"/>
              <a:gd name="connsiteX5" fmla="*/ 50800 w 254000"/>
              <a:gd name="connsiteY5" fmla="*/ 749300 h 1041400"/>
              <a:gd name="connsiteX6" fmla="*/ 165100 w 254000"/>
              <a:gd name="connsiteY6" fmla="*/ 698500 h 1041400"/>
              <a:gd name="connsiteX7" fmla="*/ 215900 w 254000"/>
              <a:gd name="connsiteY7" fmla="*/ 622300 h 1041400"/>
              <a:gd name="connsiteX8" fmla="*/ 254000 w 254000"/>
              <a:gd name="connsiteY8" fmla="*/ 546100 h 1041400"/>
              <a:gd name="connsiteX9" fmla="*/ 215900 w 254000"/>
              <a:gd name="connsiteY9" fmla="*/ 444500 h 1041400"/>
              <a:gd name="connsiteX10" fmla="*/ 139700 w 254000"/>
              <a:gd name="connsiteY10" fmla="*/ 419100 h 1041400"/>
              <a:gd name="connsiteX11" fmla="*/ 63500 w 254000"/>
              <a:gd name="connsiteY11" fmla="*/ 381000 h 1041400"/>
              <a:gd name="connsiteX12" fmla="*/ 38100 w 254000"/>
              <a:gd name="connsiteY12" fmla="*/ 304800 h 1041400"/>
              <a:gd name="connsiteX13" fmla="*/ 50800 w 254000"/>
              <a:gd name="connsiteY13" fmla="*/ 152400 h 1041400"/>
              <a:gd name="connsiteX14" fmla="*/ 76200 w 254000"/>
              <a:gd name="connsiteY14" fmla="*/ 114300 h 1041400"/>
              <a:gd name="connsiteX15" fmla="*/ 114300 w 254000"/>
              <a:gd name="connsiteY15" fmla="*/ 38100 h 1041400"/>
              <a:gd name="connsiteX16" fmla="*/ 101600 w 254000"/>
              <a:gd name="connsiteY16" fmla="*/ 0 h 104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4000" h="1041400">
                <a:moveTo>
                  <a:pt x="76200" y="1041400"/>
                </a:moveTo>
                <a:cubicBezTo>
                  <a:pt x="63500" y="1020233"/>
                  <a:pt x="51183" y="998832"/>
                  <a:pt x="38100" y="977900"/>
                </a:cubicBezTo>
                <a:cubicBezTo>
                  <a:pt x="30010" y="964957"/>
                  <a:pt x="19526" y="953452"/>
                  <a:pt x="12700" y="939800"/>
                </a:cubicBezTo>
                <a:cubicBezTo>
                  <a:pt x="6713" y="927826"/>
                  <a:pt x="4233" y="914400"/>
                  <a:pt x="0" y="901700"/>
                </a:cubicBezTo>
                <a:cubicBezTo>
                  <a:pt x="4233" y="859367"/>
                  <a:pt x="-754" y="815061"/>
                  <a:pt x="12700" y="774700"/>
                </a:cubicBezTo>
                <a:cubicBezTo>
                  <a:pt x="17527" y="760220"/>
                  <a:pt x="36852" y="755499"/>
                  <a:pt x="50800" y="749300"/>
                </a:cubicBezTo>
                <a:cubicBezTo>
                  <a:pt x="186820" y="688847"/>
                  <a:pt x="78875" y="755983"/>
                  <a:pt x="165100" y="698500"/>
                </a:cubicBezTo>
                <a:cubicBezTo>
                  <a:pt x="182033" y="673100"/>
                  <a:pt x="206247" y="651260"/>
                  <a:pt x="215900" y="622300"/>
                </a:cubicBezTo>
                <a:cubicBezTo>
                  <a:pt x="233427" y="569720"/>
                  <a:pt x="221174" y="595339"/>
                  <a:pt x="254000" y="546100"/>
                </a:cubicBezTo>
                <a:cubicBezTo>
                  <a:pt x="248877" y="520487"/>
                  <a:pt x="245799" y="463187"/>
                  <a:pt x="215900" y="444500"/>
                </a:cubicBezTo>
                <a:cubicBezTo>
                  <a:pt x="193196" y="430310"/>
                  <a:pt x="161977" y="433952"/>
                  <a:pt x="139700" y="419100"/>
                </a:cubicBezTo>
                <a:cubicBezTo>
                  <a:pt x="90461" y="386274"/>
                  <a:pt x="116080" y="398527"/>
                  <a:pt x="63500" y="381000"/>
                </a:cubicBezTo>
                <a:cubicBezTo>
                  <a:pt x="55033" y="355600"/>
                  <a:pt x="35877" y="331481"/>
                  <a:pt x="38100" y="304800"/>
                </a:cubicBezTo>
                <a:cubicBezTo>
                  <a:pt x="42333" y="254000"/>
                  <a:pt x="40803" y="202386"/>
                  <a:pt x="50800" y="152400"/>
                </a:cubicBezTo>
                <a:cubicBezTo>
                  <a:pt x="53793" y="137433"/>
                  <a:pt x="69374" y="127952"/>
                  <a:pt x="76200" y="114300"/>
                </a:cubicBezTo>
                <a:cubicBezTo>
                  <a:pt x="128780" y="9140"/>
                  <a:pt x="41507" y="147289"/>
                  <a:pt x="114300" y="38100"/>
                </a:cubicBezTo>
                <a:lnTo>
                  <a:pt x="101600" y="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Forme libre 168"/>
          <p:cNvSpPr/>
          <p:nvPr/>
        </p:nvSpPr>
        <p:spPr>
          <a:xfrm>
            <a:off x="7185664" y="2614231"/>
            <a:ext cx="685800" cy="1028700"/>
          </a:xfrm>
          <a:custGeom>
            <a:avLst/>
            <a:gdLst>
              <a:gd name="connsiteX0" fmla="*/ 685800 w 685800"/>
              <a:gd name="connsiteY0" fmla="*/ 1028700 h 1028700"/>
              <a:gd name="connsiteX1" fmla="*/ 596900 w 685800"/>
              <a:gd name="connsiteY1" fmla="*/ 850900 h 1028700"/>
              <a:gd name="connsiteX2" fmla="*/ 584200 w 685800"/>
              <a:gd name="connsiteY2" fmla="*/ 800100 h 1028700"/>
              <a:gd name="connsiteX3" fmla="*/ 571500 w 685800"/>
              <a:gd name="connsiteY3" fmla="*/ 736600 h 1028700"/>
              <a:gd name="connsiteX4" fmla="*/ 533400 w 685800"/>
              <a:gd name="connsiteY4" fmla="*/ 698500 h 1028700"/>
              <a:gd name="connsiteX5" fmla="*/ 508000 w 685800"/>
              <a:gd name="connsiteY5" fmla="*/ 660400 h 1028700"/>
              <a:gd name="connsiteX6" fmla="*/ 495300 w 685800"/>
              <a:gd name="connsiteY6" fmla="*/ 622300 h 1028700"/>
              <a:gd name="connsiteX7" fmla="*/ 406400 w 685800"/>
              <a:gd name="connsiteY7" fmla="*/ 571500 h 1028700"/>
              <a:gd name="connsiteX8" fmla="*/ 368300 w 685800"/>
              <a:gd name="connsiteY8" fmla="*/ 533400 h 1028700"/>
              <a:gd name="connsiteX9" fmla="*/ 330200 w 685800"/>
              <a:gd name="connsiteY9" fmla="*/ 520700 h 1028700"/>
              <a:gd name="connsiteX10" fmla="*/ 292100 w 685800"/>
              <a:gd name="connsiteY10" fmla="*/ 495300 h 1028700"/>
              <a:gd name="connsiteX11" fmla="*/ 241300 w 685800"/>
              <a:gd name="connsiteY11" fmla="*/ 469900 h 1028700"/>
              <a:gd name="connsiteX12" fmla="*/ 165100 w 685800"/>
              <a:gd name="connsiteY12" fmla="*/ 406400 h 1028700"/>
              <a:gd name="connsiteX13" fmla="*/ 88900 w 685800"/>
              <a:gd name="connsiteY13" fmla="*/ 368300 h 1028700"/>
              <a:gd name="connsiteX14" fmla="*/ 50800 w 685800"/>
              <a:gd name="connsiteY14" fmla="*/ 292100 h 1028700"/>
              <a:gd name="connsiteX15" fmla="*/ 38100 w 685800"/>
              <a:gd name="connsiteY15" fmla="*/ 254000 h 1028700"/>
              <a:gd name="connsiteX16" fmla="*/ 0 w 685800"/>
              <a:gd name="connsiteY16" fmla="*/ 177800 h 1028700"/>
              <a:gd name="connsiteX17" fmla="*/ 12700 w 685800"/>
              <a:gd name="connsiteY17" fmla="*/ 101600 h 1028700"/>
              <a:gd name="connsiteX18" fmla="*/ 25400 w 685800"/>
              <a:gd name="connsiteY18" fmla="*/ 63500 h 1028700"/>
              <a:gd name="connsiteX19" fmla="*/ 38100 w 685800"/>
              <a:gd name="connsiteY19" fmla="*/ 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85800" h="1028700">
                <a:moveTo>
                  <a:pt x="685800" y="1028700"/>
                </a:moveTo>
                <a:cubicBezTo>
                  <a:pt x="613849" y="938762"/>
                  <a:pt x="637738" y="983623"/>
                  <a:pt x="596900" y="850900"/>
                </a:cubicBezTo>
                <a:cubicBezTo>
                  <a:pt x="591767" y="834217"/>
                  <a:pt x="587986" y="817139"/>
                  <a:pt x="584200" y="800100"/>
                </a:cubicBezTo>
                <a:cubicBezTo>
                  <a:pt x="579517" y="779028"/>
                  <a:pt x="581153" y="755907"/>
                  <a:pt x="571500" y="736600"/>
                </a:cubicBezTo>
                <a:cubicBezTo>
                  <a:pt x="563468" y="720536"/>
                  <a:pt x="544898" y="712298"/>
                  <a:pt x="533400" y="698500"/>
                </a:cubicBezTo>
                <a:cubicBezTo>
                  <a:pt x="523629" y="686774"/>
                  <a:pt x="514826" y="674052"/>
                  <a:pt x="508000" y="660400"/>
                </a:cubicBezTo>
                <a:cubicBezTo>
                  <a:pt x="502013" y="648426"/>
                  <a:pt x="503663" y="632753"/>
                  <a:pt x="495300" y="622300"/>
                </a:cubicBezTo>
                <a:cubicBezTo>
                  <a:pt x="479302" y="602302"/>
                  <a:pt x="423900" y="584000"/>
                  <a:pt x="406400" y="571500"/>
                </a:cubicBezTo>
                <a:cubicBezTo>
                  <a:pt x="391785" y="561061"/>
                  <a:pt x="383244" y="543363"/>
                  <a:pt x="368300" y="533400"/>
                </a:cubicBezTo>
                <a:cubicBezTo>
                  <a:pt x="357161" y="525974"/>
                  <a:pt x="342174" y="526687"/>
                  <a:pt x="330200" y="520700"/>
                </a:cubicBezTo>
                <a:cubicBezTo>
                  <a:pt x="316548" y="513874"/>
                  <a:pt x="305352" y="502873"/>
                  <a:pt x="292100" y="495300"/>
                </a:cubicBezTo>
                <a:cubicBezTo>
                  <a:pt x="275662" y="485907"/>
                  <a:pt x="256706" y="480904"/>
                  <a:pt x="241300" y="469900"/>
                </a:cubicBezTo>
                <a:cubicBezTo>
                  <a:pt x="175763" y="423088"/>
                  <a:pt x="232289" y="439994"/>
                  <a:pt x="165100" y="406400"/>
                </a:cubicBezTo>
                <a:cubicBezTo>
                  <a:pt x="59940" y="353820"/>
                  <a:pt x="198089" y="441093"/>
                  <a:pt x="88900" y="368300"/>
                </a:cubicBezTo>
                <a:cubicBezTo>
                  <a:pt x="56978" y="272535"/>
                  <a:pt x="100039" y="390577"/>
                  <a:pt x="50800" y="292100"/>
                </a:cubicBezTo>
                <a:cubicBezTo>
                  <a:pt x="44813" y="280126"/>
                  <a:pt x="44087" y="265974"/>
                  <a:pt x="38100" y="254000"/>
                </a:cubicBezTo>
                <a:cubicBezTo>
                  <a:pt x="-11139" y="155523"/>
                  <a:pt x="31922" y="273565"/>
                  <a:pt x="0" y="177800"/>
                </a:cubicBezTo>
                <a:cubicBezTo>
                  <a:pt x="4233" y="152400"/>
                  <a:pt x="7114" y="126737"/>
                  <a:pt x="12700" y="101600"/>
                </a:cubicBezTo>
                <a:cubicBezTo>
                  <a:pt x="15604" y="88532"/>
                  <a:pt x="22153" y="76487"/>
                  <a:pt x="25400" y="63500"/>
                </a:cubicBezTo>
                <a:cubicBezTo>
                  <a:pt x="30635" y="42559"/>
                  <a:pt x="38100" y="0"/>
                  <a:pt x="381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Forme libre 169"/>
          <p:cNvSpPr/>
          <p:nvPr/>
        </p:nvSpPr>
        <p:spPr>
          <a:xfrm>
            <a:off x="8417564" y="2461831"/>
            <a:ext cx="254000" cy="1117600"/>
          </a:xfrm>
          <a:custGeom>
            <a:avLst/>
            <a:gdLst>
              <a:gd name="connsiteX0" fmla="*/ 0 w 254000"/>
              <a:gd name="connsiteY0" fmla="*/ 1117600 h 1117600"/>
              <a:gd name="connsiteX1" fmla="*/ 12700 w 254000"/>
              <a:gd name="connsiteY1" fmla="*/ 850900 h 1117600"/>
              <a:gd name="connsiteX2" fmla="*/ 25400 w 254000"/>
              <a:gd name="connsiteY2" fmla="*/ 812800 h 1117600"/>
              <a:gd name="connsiteX3" fmla="*/ 50800 w 254000"/>
              <a:gd name="connsiteY3" fmla="*/ 774700 h 1117600"/>
              <a:gd name="connsiteX4" fmla="*/ 101600 w 254000"/>
              <a:gd name="connsiteY4" fmla="*/ 698500 h 1117600"/>
              <a:gd name="connsiteX5" fmla="*/ 139700 w 254000"/>
              <a:gd name="connsiteY5" fmla="*/ 609600 h 1117600"/>
              <a:gd name="connsiteX6" fmla="*/ 203200 w 254000"/>
              <a:gd name="connsiteY6" fmla="*/ 533400 h 1117600"/>
              <a:gd name="connsiteX7" fmla="*/ 241300 w 254000"/>
              <a:gd name="connsiteY7" fmla="*/ 419100 h 1117600"/>
              <a:gd name="connsiteX8" fmla="*/ 254000 w 254000"/>
              <a:gd name="connsiteY8" fmla="*/ 381000 h 1117600"/>
              <a:gd name="connsiteX9" fmla="*/ 241300 w 254000"/>
              <a:gd name="connsiteY9" fmla="*/ 241300 h 1117600"/>
              <a:gd name="connsiteX10" fmla="*/ 190500 w 254000"/>
              <a:gd name="connsiteY10" fmla="*/ 165100 h 1117600"/>
              <a:gd name="connsiteX11" fmla="*/ 165100 w 254000"/>
              <a:gd name="connsiteY11" fmla="*/ 127000 h 1117600"/>
              <a:gd name="connsiteX12" fmla="*/ 139700 w 254000"/>
              <a:gd name="connsiteY12" fmla="*/ 88900 h 1117600"/>
              <a:gd name="connsiteX13" fmla="*/ 114300 w 254000"/>
              <a:gd name="connsiteY13" fmla="*/ 50800 h 1117600"/>
              <a:gd name="connsiteX14" fmla="*/ 76200 w 254000"/>
              <a:gd name="connsiteY14" fmla="*/ 25400 h 1117600"/>
              <a:gd name="connsiteX15" fmla="*/ 25400 w 254000"/>
              <a:gd name="connsiteY15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00" h="1117600">
                <a:moveTo>
                  <a:pt x="0" y="1117600"/>
                </a:moveTo>
                <a:cubicBezTo>
                  <a:pt x="4233" y="1028700"/>
                  <a:pt x="5309" y="939593"/>
                  <a:pt x="12700" y="850900"/>
                </a:cubicBezTo>
                <a:cubicBezTo>
                  <a:pt x="13812" y="837559"/>
                  <a:pt x="19413" y="824774"/>
                  <a:pt x="25400" y="812800"/>
                </a:cubicBezTo>
                <a:cubicBezTo>
                  <a:pt x="32226" y="799148"/>
                  <a:pt x="43974" y="788352"/>
                  <a:pt x="50800" y="774700"/>
                </a:cubicBezTo>
                <a:cubicBezTo>
                  <a:pt x="87559" y="701182"/>
                  <a:pt x="29375" y="770725"/>
                  <a:pt x="101600" y="698500"/>
                </a:cubicBezTo>
                <a:cubicBezTo>
                  <a:pt x="111964" y="667408"/>
                  <a:pt x="120083" y="637063"/>
                  <a:pt x="139700" y="609600"/>
                </a:cubicBezTo>
                <a:cubicBezTo>
                  <a:pt x="174886" y="560340"/>
                  <a:pt x="179486" y="586756"/>
                  <a:pt x="203200" y="533400"/>
                </a:cubicBezTo>
                <a:lnTo>
                  <a:pt x="241300" y="419100"/>
                </a:lnTo>
                <a:lnTo>
                  <a:pt x="254000" y="381000"/>
                </a:lnTo>
                <a:cubicBezTo>
                  <a:pt x="249767" y="334433"/>
                  <a:pt x="254494" y="286159"/>
                  <a:pt x="241300" y="241300"/>
                </a:cubicBezTo>
                <a:cubicBezTo>
                  <a:pt x="232686" y="212013"/>
                  <a:pt x="207433" y="190500"/>
                  <a:pt x="190500" y="165100"/>
                </a:cubicBezTo>
                <a:lnTo>
                  <a:pt x="165100" y="127000"/>
                </a:lnTo>
                <a:lnTo>
                  <a:pt x="139700" y="88900"/>
                </a:lnTo>
                <a:cubicBezTo>
                  <a:pt x="131233" y="76200"/>
                  <a:pt x="127000" y="59267"/>
                  <a:pt x="114300" y="50800"/>
                </a:cubicBezTo>
                <a:cubicBezTo>
                  <a:pt x="101600" y="42333"/>
                  <a:pt x="89852" y="32226"/>
                  <a:pt x="76200" y="25400"/>
                </a:cubicBezTo>
                <a:cubicBezTo>
                  <a:pt x="17827" y="-3786"/>
                  <a:pt x="54092" y="28692"/>
                  <a:pt x="254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1" name="Forme libre 170"/>
          <p:cNvSpPr/>
          <p:nvPr/>
        </p:nvSpPr>
        <p:spPr>
          <a:xfrm>
            <a:off x="7820664" y="2588831"/>
            <a:ext cx="356315" cy="1270000"/>
          </a:xfrm>
          <a:custGeom>
            <a:avLst/>
            <a:gdLst>
              <a:gd name="connsiteX0" fmla="*/ 152400 w 356315"/>
              <a:gd name="connsiteY0" fmla="*/ 1270000 h 1270000"/>
              <a:gd name="connsiteX1" fmla="*/ 165100 w 356315"/>
              <a:gd name="connsiteY1" fmla="*/ 1155700 h 1270000"/>
              <a:gd name="connsiteX2" fmla="*/ 177800 w 356315"/>
              <a:gd name="connsiteY2" fmla="*/ 1117600 h 1270000"/>
              <a:gd name="connsiteX3" fmla="*/ 254000 w 356315"/>
              <a:gd name="connsiteY3" fmla="*/ 1054100 h 1270000"/>
              <a:gd name="connsiteX4" fmla="*/ 330200 w 356315"/>
              <a:gd name="connsiteY4" fmla="*/ 990600 h 1270000"/>
              <a:gd name="connsiteX5" fmla="*/ 355600 w 356315"/>
              <a:gd name="connsiteY5" fmla="*/ 952500 h 1270000"/>
              <a:gd name="connsiteX6" fmla="*/ 304800 w 356315"/>
              <a:gd name="connsiteY6" fmla="*/ 889000 h 1270000"/>
              <a:gd name="connsiteX7" fmla="*/ 292100 w 356315"/>
              <a:gd name="connsiteY7" fmla="*/ 850900 h 1270000"/>
              <a:gd name="connsiteX8" fmla="*/ 215900 w 356315"/>
              <a:gd name="connsiteY8" fmla="*/ 825500 h 1270000"/>
              <a:gd name="connsiteX9" fmla="*/ 139700 w 356315"/>
              <a:gd name="connsiteY9" fmla="*/ 787400 h 1270000"/>
              <a:gd name="connsiteX10" fmla="*/ 127000 w 356315"/>
              <a:gd name="connsiteY10" fmla="*/ 749300 h 1270000"/>
              <a:gd name="connsiteX11" fmla="*/ 165100 w 356315"/>
              <a:gd name="connsiteY11" fmla="*/ 647700 h 1270000"/>
              <a:gd name="connsiteX12" fmla="*/ 190500 w 356315"/>
              <a:gd name="connsiteY12" fmla="*/ 609600 h 1270000"/>
              <a:gd name="connsiteX13" fmla="*/ 215900 w 356315"/>
              <a:gd name="connsiteY13" fmla="*/ 533400 h 1270000"/>
              <a:gd name="connsiteX14" fmla="*/ 190500 w 356315"/>
              <a:gd name="connsiteY14" fmla="*/ 444500 h 1270000"/>
              <a:gd name="connsiteX15" fmla="*/ 152400 w 356315"/>
              <a:gd name="connsiteY15" fmla="*/ 406400 h 1270000"/>
              <a:gd name="connsiteX16" fmla="*/ 63500 w 356315"/>
              <a:gd name="connsiteY16" fmla="*/ 304800 h 1270000"/>
              <a:gd name="connsiteX17" fmla="*/ 50800 w 356315"/>
              <a:gd name="connsiteY17" fmla="*/ 266700 h 1270000"/>
              <a:gd name="connsiteX18" fmla="*/ 25400 w 356315"/>
              <a:gd name="connsiteY18" fmla="*/ 228600 h 1270000"/>
              <a:gd name="connsiteX19" fmla="*/ 12700 w 356315"/>
              <a:gd name="connsiteY19" fmla="*/ 177800 h 1270000"/>
              <a:gd name="connsiteX20" fmla="*/ 0 w 356315"/>
              <a:gd name="connsiteY20" fmla="*/ 139700 h 1270000"/>
              <a:gd name="connsiteX21" fmla="*/ 38100 w 356315"/>
              <a:gd name="connsiteY21" fmla="*/ 12700 h 1270000"/>
              <a:gd name="connsiteX22" fmla="*/ 50800 w 356315"/>
              <a:gd name="connsiteY22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6315" h="1270000">
                <a:moveTo>
                  <a:pt x="152400" y="1270000"/>
                </a:moveTo>
                <a:cubicBezTo>
                  <a:pt x="156633" y="1231900"/>
                  <a:pt x="158798" y="1193513"/>
                  <a:pt x="165100" y="1155700"/>
                </a:cubicBezTo>
                <a:cubicBezTo>
                  <a:pt x="167301" y="1142495"/>
                  <a:pt x="170374" y="1128739"/>
                  <a:pt x="177800" y="1117600"/>
                </a:cubicBezTo>
                <a:cubicBezTo>
                  <a:pt x="205627" y="1075859"/>
                  <a:pt x="218858" y="1083385"/>
                  <a:pt x="254000" y="1054100"/>
                </a:cubicBezTo>
                <a:cubicBezTo>
                  <a:pt x="351786" y="972612"/>
                  <a:pt x="235605" y="1053663"/>
                  <a:pt x="330200" y="990600"/>
                </a:cubicBezTo>
                <a:cubicBezTo>
                  <a:pt x="338667" y="977900"/>
                  <a:pt x="353091" y="967556"/>
                  <a:pt x="355600" y="952500"/>
                </a:cubicBezTo>
                <a:cubicBezTo>
                  <a:pt x="361734" y="915694"/>
                  <a:pt x="327061" y="903841"/>
                  <a:pt x="304800" y="889000"/>
                </a:cubicBezTo>
                <a:cubicBezTo>
                  <a:pt x="300567" y="876300"/>
                  <a:pt x="302993" y="858681"/>
                  <a:pt x="292100" y="850900"/>
                </a:cubicBezTo>
                <a:cubicBezTo>
                  <a:pt x="270313" y="835338"/>
                  <a:pt x="241300" y="833967"/>
                  <a:pt x="215900" y="825500"/>
                </a:cubicBezTo>
                <a:cubicBezTo>
                  <a:pt x="163320" y="807973"/>
                  <a:pt x="188939" y="820226"/>
                  <a:pt x="139700" y="787400"/>
                </a:cubicBezTo>
                <a:cubicBezTo>
                  <a:pt x="135467" y="774700"/>
                  <a:pt x="127000" y="762687"/>
                  <a:pt x="127000" y="749300"/>
                </a:cubicBezTo>
                <a:cubicBezTo>
                  <a:pt x="127000" y="718047"/>
                  <a:pt x="150650" y="672988"/>
                  <a:pt x="165100" y="647700"/>
                </a:cubicBezTo>
                <a:cubicBezTo>
                  <a:pt x="172673" y="634448"/>
                  <a:pt x="184301" y="623548"/>
                  <a:pt x="190500" y="609600"/>
                </a:cubicBezTo>
                <a:cubicBezTo>
                  <a:pt x="201374" y="585134"/>
                  <a:pt x="215900" y="533400"/>
                  <a:pt x="215900" y="533400"/>
                </a:cubicBezTo>
                <a:cubicBezTo>
                  <a:pt x="214206" y="526626"/>
                  <a:pt x="197788" y="455432"/>
                  <a:pt x="190500" y="444500"/>
                </a:cubicBezTo>
                <a:cubicBezTo>
                  <a:pt x="180537" y="429556"/>
                  <a:pt x="163427" y="420577"/>
                  <a:pt x="152400" y="406400"/>
                </a:cubicBezTo>
                <a:cubicBezTo>
                  <a:pt x="72618" y="303823"/>
                  <a:pt x="137258" y="353972"/>
                  <a:pt x="63500" y="304800"/>
                </a:cubicBezTo>
                <a:cubicBezTo>
                  <a:pt x="59267" y="292100"/>
                  <a:pt x="56787" y="278674"/>
                  <a:pt x="50800" y="266700"/>
                </a:cubicBezTo>
                <a:cubicBezTo>
                  <a:pt x="43974" y="253048"/>
                  <a:pt x="31413" y="242629"/>
                  <a:pt x="25400" y="228600"/>
                </a:cubicBezTo>
                <a:cubicBezTo>
                  <a:pt x="18524" y="212557"/>
                  <a:pt x="17495" y="194583"/>
                  <a:pt x="12700" y="177800"/>
                </a:cubicBezTo>
                <a:cubicBezTo>
                  <a:pt x="9022" y="164928"/>
                  <a:pt x="4233" y="152400"/>
                  <a:pt x="0" y="139700"/>
                </a:cubicBezTo>
                <a:cubicBezTo>
                  <a:pt x="12436" y="52650"/>
                  <a:pt x="-2669" y="67059"/>
                  <a:pt x="38100" y="12700"/>
                </a:cubicBezTo>
                <a:cubicBezTo>
                  <a:pt x="41692" y="7911"/>
                  <a:pt x="46567" y="4233"/>
                  <a:pt x="508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2" name="Forme libre 171"/>
          <p:cNvSpPr/>
          <p:nvPr/>
        </p:nvSpPr>
        <p:spPr>
          <a:xfrm>
            <a:off x="7452364" y="2944431"/>
            <a:ext cx="241300" cy="1016000"/>
          </a:xfrm>
          <a:custGeom>
            <a:avLst/>
            <a:gdLst>
              <a:gd name="connsiteX0" fmla="*/ 12700 w 241300"/>
              <a:gd name="connsiteY0" fmla="*/ 1016000 h 1016000"/>
              <a:gd name="connsiteX1" fmla="*/ 190500 w 241300"/>
              <a:gd name="connsiteY1" fmla="*/ 800100 h 1016000"/>
              <a:gd name="connsiteX2" fmla="*/ 215900 w 241300"/>
              <a:gd name="connsiteY2" fmla="*/ 762000 h 1016000"/>
              <a:gd name="connsiteX3" fmla="*/ 241300 w 241300"/>
              <a:gd name="connsiteY3" fmla="*/ 685800 h 1016000"/>
              <a:gd name="connsiteX4" fmla="*/ 228600 w 241300"/>
              <a:gd name="connsiteY4" fmla="*/ 596900 h 1016000"/>
              <a:gd name="connsiteX5" fmla="*/ 114300 w 241300"/>
              <a:gd name="connsiteY5" fmla="*/ 508000 h 1016000"/>
              <a:gd name="connsiteX6" fmla="*/ 76200 w 241300"/>
              <a:gd name="connsiteY6" fmla="*/ 482600 h 1016000"/>
              <a:gd name="connsiteX7" fmla="*/ 38100 w 241300"/>
              <a:gd name="connsiteY7" fmla="*/ 457200 h 1016000"/>
              <a:gd name="connsiteX8" fmla="*/ 0 w 241300"/>
              <a:gd name="connsiteY8" fmla="*/ 419100 h 1016000"/>
              <a:gd name="connsiteX9" fmla="*/ 25400 w 241300"/>
              <a:gd name="connsiteY9" fmla="*/ 254000 h 1016000"/>
              <a:gd name="connsiteX10" fmla="*/ 76200 w 241300"/>
              <a:gd name="connsiteY10" fmla="*/ 177800 h 1016000"/>
              <a:gd name="connsiteX11" fmla="*/ 101600 w 241300"/>
              <a:gd name="connsiteY11" fmla="*/ 101600 h 1016000"/>
              <a:gd name="connsiteX12" fmla="*/ 114300 w 241300"/>
              <a:gd name="connsiteY12" fmla="*/ 63500 h 1016000"/>
              <a:gd name="connsiteX13" fmla="*/ 114300 w 241300"/>
              <a:gd name="connsiteY13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300" h="1016000">
                <a:moveTo>
                  <a:pt x="12700" y="1016000"/>
                </a:moveTo>
                <a:cubicBezTo>
                  <a:pt x="71967" y="944033"/>
                  <a:pt x="132260" y="872900"/>
                  <a:pt x="190500" y="800100"/>
                </a:cubicBezTo>
                <a:cubicBezTo>
                  <a:pt x="200035" y="788181"/>
                  <a:pt x="209701" y="775948"/>
                  <a:pt x="215900" y="762000"/>
                </a:cubicBezTo>
                <a:cubicBezTo>
                  <a:pt x="226774" y="737534"/>
                  <a:pt x="241300" y="685800"/>
                  <a:pt x="241300" y="685800"/>
                </a:cubicBezTo>
                <a:cubicBezTo>
                  <a:pt x="237067" y="656167"/>
                  <a:pt x="239717" y="624693"/>
                  <a:pt x="228600" y="596900"/>
                </a:cubicBezTo>
                <a:cubicBezTo>
                  <a:pt x="217748" y="569770"/>
                  <a:pt x="122442" y="513428"/>
                  <a:pt x="114300" y="508000"/>
                </a:cubicBezTo>
                <a:lnTo>
                  <a:pt x="76200" y="482600"/>
                </a:lnTo>
                <a:cubicBezTo>
                  <a:pt x="63500" y="474133"/>
                  <a:pt x="48893" y="467993"/>
                  <a:pt x="38100" y="457200"/>
                </a:cubicBezTo>
                <a:lnTo>
                  <a:pt x="0" y="419100"/>
                </a:lnTo>
                <a:cubicBezTo>
                  <a:pt x="1868" y="400415"/>
                  <a:pt x="3074" y="294187"/>
                  <a:pt x="25400" y="254000"/>
                </a:cubicBezTo>
                <a:cubicBezTo>
                  <a:pt x="40225" y="227315"/>
                  <a:pt x="66547" y="206760"/>
                  <a:pt x="76200" y="177800"/>
                </a:cubicBezTo>
                <a:lnTo>
                  <a:pt x="101600" y="101600"/>
                </a:lnTo>
                <a:cubicBezTo>
                  <a:pt x="105833" y="88900"/>
                  <a:pt x="114300" y="76887"/>
                  <a:pt x="114300" y="63500"/>
                </a:cubicBezTo>
                <a:lnTo>
                  <a:pt x="114300" y="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3" name="Forme libre 172"/>
          <p:cNvSpPr/>
          <p:nvPr/>
        </p:nvSpPr>
        <p:spPr>
          <a:xfrm>
            <a:off x="9230364" y="2665031"/>
            <a:ext cx="368300" cy="927100"/>
          </a:xfrm>
          <a:custGeom>
            <a:avLst/>
            <a:gdLst>
              <a:gd name="connsiteX0" fmla="*/ 368300 w 368300"/>
              <a:gd name="connsiteY0" fmla="*/ 927100 h 927100"/>
              <a:gd name="connsiteX1" fmla="*/ 304800 w 368300"/>
              <a:gd name="connsiteY1" fmla="*/ 901700 h 927100"/>
              <a:gd name="connsiteX2" fmla="*/ 203200 w 368300"/>
              <a:gd name="connsiteY2" fmla="*/ 787400 h 927100"/>
              <a:gd name="connsiteX3" fmla="*/ 203200 w 368300"/>
              <a:gd name="connsiteY3" fmla="*/ 520700 h 927100"/>
              <a:gd name="connsiteX4" fmla="*/ 228600 w 368300"/>
              <a:gd name="connsiteY4" fmla="*/ 444500 h 927100"/>
              <a:gd name="connsiteX5" fmla="*/ 266700 w 368300"/>
              <a:gd name="connsiteY5" fmla="*/ 317500 h 927100"/>
              <a:gd name="connsiteX6" fmla="*/ 279400 w 368300"/>
              <a:gd name="connsiteY6" fmla="*/ 279400 h 927100"/>
              <a:gd name="connsiteX7" fmla="*/ 266700 w 368300"/>
              <a:gd name="connsiteY7" fmla="*/ 88900 h 927100"/>
              <a:gd name="connsiteX8" fmla="*/ 228600 w 368300"/>
              <a:gd name="connsiteY8" fmla="*/ 76200 h 927100"/>
              <a:gd name="connsiteX9" fmla="*/ 101600 w 368300"/>
              <a:gd name="connsiteY9" fmla="*/ 63500 h 927100"/>
              <a:gd name="connsiteX10" fmla="*/ 63500 w 368300"/>
              <a:gd name="connsiteY10" fmla="*/ 50800 h 927100"/>
              <a:gd name="connsiteX11" fmla="*/ 0 w 368300"/>
              <a:gd name="connsiteY11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300" h="927100">
                <a:moveTo>
                  <a:pt x="368300" y="927100"/>
                </a:moveTo>
                <a:cubicBezTo>
                  <a:pt x="347133" y="918633"/>
                  <a:pt x="323237" y="915109"/>
                  <a:pt x="304800" y="901700"/>
                </a:cubicBezTo>
                <a:cubicBezTo>
                  <a:pt x="248510" y="860762"/>
                  <a:pt x="235479" y="835818"/>
                  <a:pt x="203200" y="787400"/>
                </a:cubicBezTo>
                <a:cubicBezTo>
                  <a:pt x="180330" y="673050"/>
                  <a:pt x="179283" y="696091"/>
                  <a:pt x="203200" y="520700"/>
                </a:cubicBezTo>
                <a:cubicBezTo>
                  <a:pt x="206818" y="494172"/>
                  <a:pt x="222106" y="470475"/>
                  <a:pt x="228600" y="444500"/>
                </a:cubicBezTo>
                <a:cubicBezTo>
                  <a:pt x="247794" y="367725"/>
                  <a:pt x="235780" y="410259"/>
                  <a:pt x="266700" y="317500"/>
                </a:cubicBezTo>
                <a:lnTo>
                  <a:pt x="279400" y="279400"/>
                </a:lnTo>
                <a:cubicBezTo>
                  <a:pt x="275167" y="215900"/>
                  <a:pt x="282135" y="150641"/>
                  <a:pt x="266700" y="88900"/>
                </a:cubicBezTo>
                <a:cubicBezTo>
                  <a:pt x="263453" y="75913"/>
                  <a:pt x="241831" y="78236"/>
                  <a:pt x="228600" y="76200"/>
                </a:cubicBezTo>
                <a:cubicBezTo>
                  <a:pt x="186550" y="69731"/>
                  <a:pt x="143933" y="67733"/>
                  <a:pt x="101600" y="63500"/>
                </a:cubicBezTo>
                <a:cubicBezTo>
                  <a:pt x="88900" y="59267"/>
                  <a:pt x="75474" y="56787"/>
                  <a:pt x="63500" y="50800"/>
                </a:cubicBezTo>
                <a:cubicBezTo>
                  <a:pt x="31458" y="34779"/>
                  <a:pt x="23625" y="23625"/>
                  <a:pt x="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4" name="Forme libre 173"/>
          <p:cNvSpPr/>
          <p:nvPr/>
        </p:nvSpPr>
        <p:spPr>
          <a:xfrm>
            <a:off x="9014464" y="2690431"/>
            <a:ext cx="165100" cy="1117600"/>
          </a:xfrm>
          <a:custGeom>
            <a:avLst/>
            <a:gdLst>
              <a:gd name="connsiteX0" fmla="*/ 12700 w 165100"/>
              <a:gd name="connsiteY0" fmla="*/ 1117600 h 1117600"/>
              <a:gd name="connsiteX1" fmla="*/ 50800 w 165100"/>
              <a:gd name="connsiteY1" fmla="*/ 952500 h 1117600"/>
              <a:gd name="connsiteX2" fmla="*/ 101600 w 165100"/>
              <a:gd name="connsiteY2" fmla="*/ 876300 h 1117600"/>
              <a:gd name="connsiteX3" fmla="*/ 114300 w 165100"/>
              <a:gd name="connsiteY3" fmla="*/ 825500 h 1117600"/>
              <a:gd name="connsiteX4" fmla="*/ 139700 w 165100"/>
              <a:gd name="connsiteY4" fmla="*/ 749300 h 1117600"/>
              <a:gd name="connsiteX5" fmla="*/ 165100 w 165100"/>
              <a:gd name="connsiteY5" fmla="*/ 660400 h 1117600"/>
              <a:gd name="connsiteX6" fmla="*/ 152400 w 165100"/>
              <a:gd name="connsiteY6" fmla="*/ 431800 h 1117600"/>
              <a:gd name="connsiteX7" fmla="*/ 101600 w 165100"/>
              <a:gd name="connsiteY7" fmla="*/ 342900 h 1117600"/>
              <a:gd name="connsiteX8" fmla="*/ 50800 w 165100"/>
              <a:gd name="connsiteY8" fmla="*/ 266700 h 1117600"/>
              <a:gd name="connsiteX9" fmla="*/ 12700 w 165100"/>
              <a:gd name="connsiteY9" fmla="*/ 152400 h 1117600"/>
              <a:gd name="connsiteX10" fmla="*/ 0 w 165100"/>
              <a:gd name="connsiteY10" fmla="*/ 114300 h 1117600"/>
              <a:gd name="connsiteX11" fmla="*/ 25400 w 165100"/>
              <a:gd name="connsiteY11" fmla="*/ 38100 h 1117600"/>
              <a:gd name="connsiteX12" fmla="*/ 38100 w 165100"/>
              <a:gd name="connsiteY12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5100" h="1117600">
                <a:moveTo>
                  <a:pt x="12700" y="1117600"/>
                </a:moveTo>
                <a:cubicBezTo>
                  <a:pt x="22065" y="1042680"/>
                  <a:pt x="16841" y="1014759"/>
                  <a:pt x="50800" y="952500"/>
                </a:cubicBezTo>
                <a:cubicBezTo>
                  <a:pt x="65418" y="925700"/>
                  <a:pt x="101600" y="876300"/>
                  <a:pt x="101600" y="876300"/>
                </a:cubicBezTo>
                <a:cubicBezTo>
                  <a:pt x="105833" y="859367"/>
                  <a:pt x="109284" y="842218"/>
                  <a:pt x="114300" y="825500"/>
                </a:cubicBezTo>
                <a:cubicBezTo>
                  <a:pt x="121993" y="799855"/>
                  <a:pt x="133206" y="775275"/>
                  <a:pt x="139700" y="749300"/>
                </a:cubicBezTo>
                <a:cubicBezTo>
                  <a:pt x="155647" y="685513"/>
                  <a:pt x="146880" y="715059"/>
                  <a:pt x="165100" y="660400"/>
                </a:cubicBezTo>
                <a:cubicBezTo>
                  <a:pt x="160867" y="584200"/>
                  <a:pt x="159636" y="507774"/>
                  <a:pt x="152400" y="431800"/>
                </a:cubicBezTo>
                <a:cubicBezTo>
                  <a:pt x="148734" y="393309"/>
                  <a:pt x="122865" y="373278"/>
                  <a:pt x="101600" y="342900"/>
                </a:cubicBezTo>
                <a:cubicBezTo>
                  <a:pt x="84094" y="317891"/>
                  <a:pt x="60453" y="295660"/>
                  <a:pt x="50800" y="266700"/>
                </a:cubicBezTo>
                <a:lnTo>
                  <a:pt x="12700" y="152400"/>
                </a:lnTo>
                <a:lnTo>
                  <a:pt x="0" y="114300"/>
                </a:lnTo>
                <a:lnTo>
                  <a:pt x="25400" y="38100"/>
                </a:lnTo>
                <a:lnTo>
                  <a:pt x="38100" y="0"/>
                </a:ln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5" name="Forme libre 174"/>
          <p:cNvSpPr/>
          <p:nvPr/>
        </p:nvSpPr>
        <p:spPr>
          <a:xfrm>
            <a:off x="8265164" y="2982531"/>
            <a:ext cx="342900" cy="1054100"/>
          </a:xfrm>
          <a:custGeom>
            <a:avLst/>
            <a:gdLst>
              <a:gd name="connsiteX0" fmla="*/ 203200 w 342900"/>
              <a:gd name="connsiteY0" fmla="*/ 1054100 h 1054100"/>
              <a:gd name="connsiteX1" fmla="*/ 215900 w 342900"/>
              <a:gd name="connsiteY1" fmla="*/ 711200 h 1054100"/>
              <a:gd name="connsiteX2" fmla="*/ 266700 w 342900"/>
              <a:gd name="connsiteY2" fmla="*/ 635000 h 1054100"/>
              <a:gd name="connsiteX3" fmla="*/ 292100 w 342900"/>
              <a:gd name="connsiteY3" fmla="*/ 596900 h 1054100"/>
              <a:gd name="connsiteX4" fmla="*/ 342900 w 342900"/>
              <a:gd name="connsiteY4" fmla="*/ 482600 h 1054100"/>
              <a:gd name="connsiteX5" fmla="*/ 330200 w 342900"/>
              <a:gd name="connsiteY5" fmla="*/ 342900 h 1054100"/>
              <a:gd name="connsiteX6" fmla="*/ 317500 w 342900"/>
              <a:gd name="connsiteY6" fmla="*/ 304800 h 1054100"/>
              <a:gd name="connsiteX7" fmla="*/ 203200 w 342900"/>
              <a:gd name="connsiteY7" fmla="*/ 241300 h 1054100"/>
              <a:gd name="connsiteX8" fmla="*/ 165100 w 342900"/>
              <a:gd name="connsiteY8" fmla="*/ 215900 h 1054100"/>
              <a:gd name="connsiteX9" fmla="*/ 88900 w 342900"/>
              <a:gd name="connsiteY9" fmla="*/ 177800 h 1054100"/>
              <a:gd name="connsiteX10" fmla="*/ 38100 w 342900"/>
              <a:gd name="connsiteY10" fmla="*/ 101600 h 1054100"/>
              <a:gd name="connsiteX11" fmla="*/ 0 w 342900"/>
              <a:gd name="connsiteY11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2900" h="1054100">
                <a:moveTo>
                  <a:pt x="203200" y="1054100"/>
                </a:moveTo>
                <a:cubicBezTo>
                  <a:pt x="207433" y="939800"/>
                  <a:pt x="208292" y="825325"/>
                  <a:pt x="215900" y="711200"/>
                </a:cubicBezTo>
                <a:cubicBezTo>
                  <a:pt x="218811" y="667533"/>
                  <a:pt x="239887" y="667175"/>
                  <a:pt x="266700" y="635000"/>
                </a:cubicBezTo>
                <a:cubicBezTo>
                  <a:pt x="276471" y="623274"/>
                  <a:pt x="285901" y="610848"/>
                  <a:pt x="292100" y="596900"/>
                </a:cubicBezTo>
                <a:cubicBezTo>
                  <a:pt x="352553" y="460880"/>
                  <a:pt x="285417" y="568825"/>
                  <a:pt x="342900" y="482600"/>
                </a:cubicBezTo>
                <a:cubicBezTo>
                  <a:pt x="338667" y="436033"/>
                  <a:pt x="336813" y="389189"/>
                  <a:pt x="330200" y="342900"/>
                </a:cubicBezTo>
                <a:cubicBezTo>
                  <a:pt x="328307" y="329648"/>
                  <a:pt x="326966" y="314266"/>
                  <a:pt x="317500" y="304800"/>
                </a:cubicBezTo>
                <a:cubicBezTo>
                  <a:pt x="237413" y="224713"/>
                  <a:pt x="267080" y="273240"/>
                  <a:pt x="203200" y="241300"/>
                </a:cubicBezTo>
                <a:cubicBezTo>
                  <a:pt x="189548" y="234474"/>
                  <a:pt x="178752" y="222726"/>
                  <a:pt x="165100" y="215900"/>
                </a:cubicBezTo>
                <a:cubicBezTo>
                  <a:pt x="59940" y="163320"/>
                  <a:pt x="198089" y="250593"/>
                  <a:pt x="88900" y="177800"/>
                </a:cubicBezTo>
                <a:cubicBezTo>
                  <a:pt x="71967" y="152400"/>
                  <a:pt x="47753" y="130560"/>
                  <a:pt x="38100" y="101600"/>
                </a:cubicBezTo>
                <a:cubicBezTo>
                  <a:pt x="9707" y="16420"/>
                  <a:pt x="24674" y="49347"/>
                  <a:pt x="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Forme libre 175"/>
          <p:cNvSpPr/>
          <p:nvPr/>
        </p:nvSpPr>
        <p:spPr>
          <a:xfrm>
            <a:off x="8887464" y="3046031"/>
            <a:ext cx="152400" cy="1054100"/>
          </a:xfrm>
          <a:custGeom>
            <a:avLst/>
            <a:gdLst>
              <a:gd name="connsiteX0" fmla="*/ 0 w 152400"/>
              <a:gd name="connsiteY0" fmla="*/ 1054100 h 1054100"/>
              <a:gd name="connsiteX1" fmla="*/ 12700 w 152400"/>
              <a:gd name="connsiteY1" fmla="*/ 762000 h 1054100"/>
              <a:gd name="connsiteX2" fmla="*/ 50800 w 152400"/>
              <a:gd name="connsiteY2" fmla="*/ 685800 h 1054100"/>
              <a:gd name="connsiteX3" fmla="*/ 88900 w 152400"/>
              <a:gd name="connsiteY3" fmla="*/ 596900 h 1054100"/>
              <a:gd name="connsiteX4" fmla="*/ 127000 w 152400"/>
              <a:gd name="connsiteY4" fmla="*/ 558800 h 1054100"/>
              <a:gd name="connsiteX5" fmla="*/ 139700 w 152400"/>
              <a:gd name="connsiteY5" fmla="*/ 508000 h 1054100"/>
              <a:gd name="connsiteX6" fmla="*/ 152400 w 152400"/>
              <a:gd name="connsiteY6" fmla="*/ 469900 h 1054100"/>
              <a:gd name="connsiteX7" fmla="*/ 139700 w 152400"/>
              <a:gd name="connsiteY7" fmla="*/ 317500 h 1054100"/>
              <a:gd name="connsiteX8" fmla="*/ 101600 w 152400"/>
              <a:gd name="connsiteY8" fmla="*/ 241300 h 1054100"/>
              <a:gd name="connsiteX9" fmla="*/ 76200 w 152400"/>
              <a:gd name="connsiteY9" fmla="*/ 165100 h 1054100"/>
              <a:gd name="connsiteX10" fmla="*/ 38100 w 152400"/>
              <a:gd name="connsiteY10" fmla="*/ 88900 h 1054100"/>
              <a:gd name="connsiteX11" fmla="*/ 38100 w 152400"/>
              <a:gd name="connsiteY11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2400" h="1054100">
                <a:moveTo>
                  <a:pt x="0" y="1054100"/>
                </a:moveTo>
                <a:cubicBezTo>
                  <a:pt x="4233" y="956733"/>
                  <a:pt x="5225" y="859172"/>
                  <a:pt x="12700" y="762000"/>
                </a:cubicBezTo>
                <a:cubicBezTo>
                  <a:pt x="15602" y="724274"/>
                  <a:pt x="34649" y="718102"/>
                  <a:pt x="50800" y="685800"/>
                </a:cubicBezTo>
                <a:cubicBezTo>
                  <a:pt x="78438" y="630525"/>
                  <a:pt x="44855" y="658563"/>
                  <a:pt x="88900" y="596900"/>
                </a:cubicBezTo>
                <a:cubicBezTo>
                  <a:pt x="99339" y="582285"/>
                  <a:pt x="114300" y="571500"/>
                  <a:pt x="127000" y="558800"/>
                </a:cubicBezTo>
                <a:cubicBezTo>
                  <a:pt x="131233" y="541867"/>
                  <a:pt x="134905" y="524783"/>
                  <a:pt x="139700" y="508000"/>
                </a:cubicBezTo>
                <a:cubicBezTo>
                  <a:pt x="143378" y="495128"/>
                  <a:pt x="152400" y="483287"/>
                  <a:pt x="152400" y="469900"/>
                </a:cubicBezTo>
                <a:cubicBezTo>
                  <a:pt x="152400" y="418924"/>
                  <a:pt x="146437" y="368029"/>
                  <a:pt x="139700" y="317500"/>
                </a:cubicBezTo>
                <a:cubicBezTo>
                  <a:pt x="133083" y="267875"/>
                  <a:pt x="121986" y="287169"/>
                  <a:pt x="101600" y="241300"/>
                </a:cubicBezTo>
                <a:cubicBezTo>
                  <a:pt x="90726" y="216834"/>
                  <a:pt x="91052" y="187377"/>
                  <a:pt x="76200" y="165100"/>
                </a:cubicBezTo>
                <a:cubicBezTo>
                  <a:pt x="59831" y="140547"/>
                  <a:pt x="41193" y="119830"/>
                  <a:pt x="38100" y="88900"/>
                </a:cubicBezTo>
                <a:cubicBezTo>
                  <a:pt x="35151" y="59414"/>
                  <a:pt x="38100" y="29633"/>
                  <a:pt x="381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7" name="Forme libre 176"/>
          <p:cNvSpPr/>
          <p:nvPr/>
        </p:nvSpPr>
        <p:spPr>
          <a:xfrm>
            <a:off x="7769864" y="3134931"/>
            <a:ext cx="127000" cy="1054100"/>
          </a:xfrm>
          <a:custGeom>
            <a:avLst/>
            <a:gdLst>
              <a:gd name="connsiteX0" fmla="*/ 0 w 127000"/>
              <a:gd name="connsiteY0" fmla="*/ 1054100 h 1054100"/>
              <a:gd name="connsiteX1" fmla="*/ 12700 w 127000"/>
              <a:gd name="connsiteY1" fmla="*/ 660400 h 1054100"/>
              <a:gd name="connsiteX2" fmla="*/ 38100 w 127000"/>
              <a:gd name="connsiteY2" fmla="*/ 622300 h 1054100"/>
              <a:gd name="connsiteX3" fmla="*/ 63500 w 127000"/>
              <a:gd name="connsiteY3" fmla="*/ 571500 h 1054100"/>
              <a:gd name="connsiteX4" fmla="*/ 127000 w 127000"/>
              <a:gd name="connsiteY4" fmla="*/ 457200 h 1054100"/>
              <a:gd name="connsiteX5" fmla="*/ 101600 w 127000"/>
              <a:gd name="connsiteY5" fmla="*/ 292100 h 1054100"/>
              <a:gd name="connsiteX6" fmla="*/ 50800 w 127000"/>
              <a:gd name="connsiteY6" fmla="*/ 215900 h 1054100"/>
              <a:gd name="connsiteX7" fmla="*/ 38100 w 127000"/>
              <a:gd name="connsiteY7" fmla="*/ 177800 h 1054100"/>
              <a:gd name="connsiteX8" fmla="*/ 12700 w 127000"/>
              <a:gd name="connsiteY8" fmla="*/ 139700 h 1054100"/>
              <a:gd name="connsiteX9" fmla="*/ 12700 w 127000"/>
              <a:gd name="connsiteY9" fmla="*/ 0 h 105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000" h="1054100">
                <a:moveTo>
                  <a:pt x="0" y="1054100"/>
                </a:moveTo>
                <a:cubicBezTo>
                  <a:pt x="4233" y="922867"/>
                  <a:pt x="1159" y="791193"/>
                  <a:pt x="12700" y="660400"/>
                </a:cubicBezTo>
                <a:cubicBezTo>
                  <a:pt x="14042" y="645196"/>
                  <a:pt x="30527" y="635552"/>
                  <a:pt x="38100" y="622300"/>
                </a:cubicBezTo>
                <a:cubicBezTo>
                  <a:pt x="47493" y="605862"/>
                  <a:pt x="53760" y="587734"/>
                  <a:pt x="63500" y="571500"/>
                </a:cubicBezTo>
                <a:cubicBezTo>
                  <a:pt x="129004" y="462327"/>
                  <a:pt x="101455" y="533836"/>
                  <a:pt x="127000" y="457200"/>
                </a:cubicBezTo>
                <a:cubicBezTo>
                  <a:pt x="125132" y="438515"/>
                  <a:pt x="123926" y="332287"/>
                  <a:pt x="101600" y="292100"/>
                </a:cubicBezTo>
                <a:cubicBezTo>
                  <a:pt x="86775" y="265415"/>
                  <a:pt x="67733" y="241300"/>
                  <a:pt x="50800" y="215900"/>
                </a:cubicBezTo>
                <a:cubicBezTo>
                  <a:pt x="43374" y="204761"/>
                  <a:pt x="44087" y="189774"/>
                  <a:pt x="38100" y="177800"/>
                </a:cubicBezTo>
                <a:cubicBezTo>
                  <a:pt x="31274" y="164148"/>
                  <a:pt x="14859" y="154810"/>
                  <a:pt x="12700" y="139700"/>
                </a:cubicBezTo>
                <a:cubicBezTo>
                  <a:pt x="6114" y="93601"/>
                  <a:pt x="12700" y="46567"/>
                  <a:pt x="127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Forme libre 177"/>
          <p:cNvSpPr/>
          <p:nvPr/>
        </p:nvSpPr>
        <p:spPr>
          <a:xfrm>
            <a:off x="6372864" y="3134931"/>
            <a:ext cx="228600" cy="990600"/>
          </a:xfrm>
          <a:custGeom>
            <a:avLst/>
            <a:gdLst>
              <a:gd name="connsiteX0" fmla="*/ 165100 w 228600"/>
              <a:gd name="connsiteY0" fmla="*/ 990600 h 990600"/>
              <a:gd name="connsiteX1" fmla="*/ 177800 w 228600"/>
              <a:gd name="connsiteY1" fmla="*/ 381000 h 990600"/>
              <a:gd name="connsiteX2" fmla="*/ 203200 w 228600"/>
              <a:gd name="connsiteY2" fmla="*/ 304800 h 990600"/>
              <a:gd name="connsiteX3" fmla="*/ 215900 w 228600"/>
              <a:gd name="connsiteY3" fmla="*/ 266700 h 990600"/>
              <a:gd name="connsiteX4" fmla="*/ 228600 w 228600"/>
              <a:gd name="connsiteY4" fmla="*/ 228600 h 990600"/>
              <a:gd name="connsiteX5" fmla="*/ 215900 w 228600"/>
              <a:gd name="connsiteY5" fmla="*/ 139700 h 990600"/>
              <a:gd name="connsiteX6" fmla="*/ 177800 w 228600"/>
              <a:gd name="connsiteY6" fmla="*/ 114300 h 990600"/>
              <a:gd name="connsiteX7" fmla="*/ 63500 w 228600"/>
              <a:gd name="connsiteY7" fmla="*/ 25400 h 990600"/>
              <a:gd name="connsiteX8" fmla="*/ 0 w 228600"/>
              <a:gd name="connsiteY8" fmla="*/ 0 h 99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8600" h="990600">
                <a:moveTo>
                  <a:pt x="165100" y="990600"/>
                </a:moveTo>
                <a:cubicBezTo>
                  <a:pt x="169333" y="787400"/>
                  <a:pt x="166526" y="583931"/>
                  <a:pt x="177800" y="381000"/>
                </a:cubicBezTo>
                <a:cubicBezTo>
                  <a:pt x="179285" y="354267"/>
                  <a:pt x="194733" y="330200"/>
                  <a:pt x="203200" y="304800"/>
                </a:cubicBezTo>
                <a:lnTo>
                  <a:pt x="215900" y="266700"/>
                </a:lnTo>
                <a:lnTo>
                  <a:pt x="228600" y="228600"/>
                </a:lnTo>
                <a:cubicBezTo>
                  <a:pt x="224367" y="198967"/>
                  <a:pt x="228057" y="167054"/>
                  <a:pt x="215900" y="139700"/>
                </a:cubicBezTo>
                <a:cubicBezTo>
                  <a:pt x="209701" y="125752"/>
                  <a:pt x="189526" y="124071"/>
                  <a:pt x="177800" y="114300"/>
                </a:cubicBezTo>
                <a:cubicBezTo>
                  <a:pt x="133969" y="77774"/>
                  <a:pt x="127697" y="46799"/>
                  <a:pt x="63500" y="25400"/>
                </a:cubicBezTo>
                <a:cubicBezTo>
                  <a:pt x="16420" y="9707"/>
                  <a:pt x="37374" y="18687"/>
                  <a:pt x="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Forme libre 178"/>
          <p:cNvSpPr/>
          <p:nvPr/>
        </p:nvSpPr>
        <p:spPr>
          <a:xfrm>
            <a:off x="6918964" y="3211131"/>
            <a:ext cx="279400" cy="939800"/>
          </a:xfrm>
          <a:custGeom>
            <a:avLst/>
            <a:gdLst>
              <a:gd name="connsiteX0" fmla="*/ 0 w 279400"/>
              <a:gd name="connsiteY0" fmla="*/ 939800 h 939800"/>
              <a:gd name="connsiteX1" fmla="*/ 215900 w 279400"/>
              <a:gd name="connsiteY1" fmla="*/ 927100 h 939800"/>
              <a:gd name="connsiteX2" fmla="*/ 254000 w 279400"/>
              <a:gd name="connsiteY2" fmla="*/ 914400 h 939800"/>
              <a:gd name="connsiteX3" fmla="*/ 279400 w 279400"/>
              <a:gd name="connsiteY3" fmla="*/ 876300 h 939800"/>
              <a:gd name="connsiteX4" fmla="*/ 266700 w 279400"/>
              <a:gd name="connsiteY4" fmla="*/ 838200 h 939800"/>
              <a:gd name="connsiteX5" fmla="*/ 241300 w 279400"/>
              <a:gd name="connsiteY5" fmla="*/ 749300 h 939800"/>
              <a:gd name="connsiteX6" fmla="*/ 215900 w 279400"/>
              <a:gd name="connsiteY6" fmla="*/ 711200 h 939800"/>
              <a:gd name="connsiteX7" fmla="*/ 215900 w 279400"/>
              <a:gd name="connsiteY7" fmla="*/ 406400 h 939800"/>
              <a:gd name="connsiteX8" fmla="*/ 203200 w 279400"/>
              <a:gd name="connsiteY8" fmla="*/ 114300 h 939800"/>
              <a:gd name="connsiteX9" fmla="*/ 177800 w 279400"/>
              <a:gd name="connsiteY9" fmla="*/ 0 h 93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400" h="939800">
                <a:moveTo>
                  <a:pt x="0" y="939800"/>
                </a:moveTo>
                <a:cubicBezTo>
                  <a:pt x="71967" y="935567"/>
                  <a:pt x="144167" y="934273"/>
                  <a:pt x="215900" y="927100"/>
                </a:cubicBezTo>
                <a:cubicBezTo>
                  <a:pt x="229221" y="925768"/>
                  <a:pt x="243547" y="922763"/>
                  <a:pt x="254000" y="914400"/>
                </a:cubicBezTo>
                <a:cubicBezTo>
                  <a:pt x="265919" y="904865"/>
                  <a:pt x="270933" y="889000"/>
                  <a:pt x="279400" y="876300"/>
                </a:cubicBezTo>
                <a:cubicBezTo>
                  <a:pt x="275167" y="863600"/>
                  <a:pt x="270378" y="851072"/>
                  <a:pt x="266700" y="838200"/>
                </a:cubicBezTo>
                <a:cubicBezTo>
                  <a:pt x="261275" y="819211"/>
                  <a:pt x="251450" y="769600"/>
                  <a:pt x="241300" y="749300"/>
                </a:cubicBezTo>
                <a:cubicBezTo>
                  <a:pt x="234474" y="735648"/>
                  <a:pt x="224367" y="723900"/>
                  <a:pt x="215900" y="711200"/>
                </a:cubicBezTo>
                <a:cubicBezTo>
                  <a:pt x="187002" y="508911"/>
                  <a:pt x="215900" y="753387"/>
                  <a:pt x="215900" y="406400"/>
                </a:cubicBezTo>
                <a:cubicBezTo>
                  <a:pt x="215900" y="308941"/>
                  <a:pt x="209475" y="211556"/>
                  <a:pt x="203200" y="114300"/>
                </a:cubicBezTo>
                <a:cubicBezTo>
                  <a:pt x="196710" y="13712"/>
                  <a:pt x="213414" y="35614"/>
                  <a:pt x="1778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Forme libre 179"/>
          <p:cNvSpPr/>
          <p:nvPr/>
        </p:nvSpPr>
        <p:spPr>
          <a:xfrm>
            <a:off x="7109464" y="2868231"/>
            <a:ext cx="355600" cy="825500"/>
          </a:xfrm>
          <a:custGeom>
            <a:avLst/>
            <a:gdLst>
              <a:gd name="connsiteX0" fmla="*/ 355600 w 355600"/>
              <a:gd name="connsiteY0" fmla="*/ 825500 h 825500"/>
              <a:gd name="connsiteX1" fmla="*/ 330200 w 355600"/>
              <a:gd name="connsiteY1" fmla="*/ 723900 h 825500"/>
              <a:gd name="connsiteX2" fmla="*/ 279400 w 355600"/>
              <a:gd name="connsiteY2" fmla="*/ 647700 h 825500"/>
              <a:gd name="connsiteX3" fmla="*/ 254000 w 355600"/>
              <a:gd name="connsiteY3" fmla="*/ 609600 h 825500"/>
              <a:gd name="connsiteX4" fmla="*/ 203200 w 355600"/>
              <a:gd name="connsiteY4" fmla="*/ 546100 h 825500"/>
              <a:gd name="connsiteX5" fmla="*/ 152400 w 355600"/>
              <a:gd name="connsiteY5" fmla="*/ 469900 h 825500"/>
              <a:gd name="connsiteX6" fmla="*/ 101600 w 355600"/>
              <a:gd name="connsiteY6" fmla="*/ 419100 h 825500"/>
              <a:gd name="connsiteX7" fmla="*/ 50800 w 355600"/>
              <a:gd name="connsiteY7" fmla="*/ 342900 h 825500"/>
              <a:gd name="connsiteX8" fmla="*/ 38100 w 355600"/>
              <a:gd name="connsiteY8" fmla="*/ 304800 h 825500"/>
              <a:gd name="connsiteX9" fmla="*/ 25400 w 355600"/>
              <a:gd name="connsiteY9" fmla="*/ 127000 h 825500"/>
              <a:gd name="connsiteX10" fmla="*/ 0 w 355600"/>
              <a:gd name="connsiteY10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5600" h="825500">
                <a:moveTo>
                  <a:pt x="355600" y="825500"/>
                </a:moveTo>
                <a:cubicBezTo>
                  <a:pt x="352081" y="807907"/>
                  <a:pt x="342404" y="745867"/>
                  <a:pt x="330200" y="723900"/>
                </a:cubicBezTo>
                <a:cubicBezTo>
                  <a:pt x="315375" y="697215"/>
                  <a:pt x="296333" y="673100"/>
                  <a:pt x="279400" y="647700"/>
                </a:cubicBezTo>
                <a:cubicBezTo>
                  <a:pt x="270933" y="635000"/>
                  <a:pt x="258827" y="624080"/>
                  <a:pt x="254000" y="609600"/>
                </a:cubicBezTo>
                <a:cubicBezTo>
                  <a:pt x="236473" y="557020"/>
                  <a:pt x="252439" y="578926"/>
                  <a:pt x="203200" y="546100"/>
                </a:cubicBezTo>
                <a:cubicBezTo>
                  <a:pt x="173003" y="455508"/>
                  <a:pt x="215821" y="565032"/>
                  <a:pt x="152400" y="469900"/>
                </a:cubicBezTo>
                <a:cubicBezTo>
                  <a:pt x="113695" y="411843"/>
                  <a:pt x="174171" y="443290"/>
                  <a:pt x="101600" y="419100"/>
                </a:cubicBezTo>
                <a:cubicBezTo>
                  <a:pt x="71403" y="328508"/>
                  <a:pt x="114221" y="438032"/>
                  <a:pt x="50800" y="342900"/>
                </a:cubicBezTo>
                <a:cubicBezTo>
                  <a:pt x="43374" y="331761"/>
                  <a:pt x="42333" y="317500"/>
                  <a:pt x="38100" y="304800"/>
                </a:cubicBezTo>
                <a:cubicBezTo>
                  <a:pt x="33867" y="245533"/>
                  <a:pt x="30779" y="186174"/>
                  <a:pt x="25400" y="127000"/>
                </a:cubicBezTo>
                <a:cubicBezTo>
                  <a:pt x="16151" y="25256"/>
                  <a:pt x="26681" y="53362"/>
                  <a:pt x="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Forme libre 180"/>
          <p:cNvSpPr/>
          <p:nvPr/>
        </p:nvSpPr>
        <p:spPr>
          <a:xfrm rot="3360297">
            <a:off x="8889996" y="2799705"/>
            <a:ext cx="368300" cy="1274222"/>
          </a:xfrm>
          <a:custGeom>
            <a:avLst/>
            <a:gdLst>
              <a:gd name="connsiteX0" fmla="*/ 368300 w 368300"/>
              <a:gd name="connsiteY0" fmla="*/ 927100 h 927100"/>
              <a:gd name="connsiteX1" fmla="*/ 304800 w 368300"/>
              <a:gd name="connsiteY1" fmla="*/ 901700 h 927100"/>
              <a:gd name="connsiteX2" fmla="*/ 203200 w 368300"/>
              <a:gd name="connsiteY2" fmla="*/ 787400 h 927100"/>
              <a:gd name="connsiteX3" fmla="*/ 203200 w 368300"/>
              <a:gd name="connsiteY3" fmla="*/ 520700 h 927100"/>
              <a:gd name="connsiteX4" fmla="*/ 228600 w 368300"/>
              <a:gd name="connsiteY4" fmla="*/ 444500 h 927100"/>
              <a:gd name="connsiteX5" fmla="*/ 266700 w 368300"/>
              <a:gd name="connsiteY5" fmla="*/ 317500 h 927100"/>
              <a:gd name="connsiteX6" fmla="*/ 279400 w 368300"/>
              <a:gd name="connsiteY6" fmla="*/ 279400 h 927100"/>
              <a:gd name="connsiteX7" fmla="*/ 266700 w 368300"/>
              <a:gd name="connsiteY7" fmla="*/ 88900 h 927100"/>
              <a:gd name="connsiteX8" fmla="*/ 228600 w 368300"/>
              <a:gd name="connsiteY8" fmla="*/ 76200 h 927100"/>
              <a:gd name="connsiteX9" fmla="*/ 101600 w 368300"/>
              <a:gd name="connsiteY9" fmla="*/ 63500 h 927100"/>
              <a:gd name="connsiteX10" fmla="*/ 63500 w 368300"/>
              <a:gd name="connsiteY10" fmla="*/ 50800 h 927100"/>
              <a:gd name="connsiteX11" fmla="*/ 0 w 368300"/>
              <a:gd name="connsiteY11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300" h="927100">
                <a:moveTo>
                  <a:pt x="368300" y="927100"/>
                </a:moveTo>
                <a:cubicBezTo>
                  <a:pt x="347133" y="918633"/>
                  <a:pt x="323237" y="915109"/>
                  <a:pt x="304800" y="901700"/>
                </a:cubicBezTo>
                <a:cubicBezTo>
                  <a:pt x="248510" y="860762"/>
                  <a:pt x="235479" y="835818"/>
                  <a:pt x="203200" y="787400"/>
                </a:cubicBezTo>
                <a:cubicBezTo>
                  <a:pt x="180330" y="673050"/>
                  <a:pt x="179283" y="696091"/>
                  <a:pt x="203200" y="520700"/>
                </a:cubicBezTo>
                <a:cubicBezTo>
                  <a:pt x="206818" y="494172"/>
                  <a:pt x="222106" y="470475"/>
                  <a:pt x="228600" y="444500"/>
                </a:cubicBezTo>
                <a:cubicBezTo>
                  <a:pt x="247794" y="367725"/>
                  <a:pt x="235780" y="410259"/>
                  <a:pt x="266700" y="317500"/>
                </a:cubicBezTo>
                <a:lnTo>
                  <a:pt x="279400" y="279400"/>
                </a:lnTo>
                <a:cubicBezTo>
                  <a:pt x="275167" y="215900"/>
                  <a:pt x="282135" y="150641"/>
                  <a:pt x="266700" y="88900"/>
                </a:cubicBezTo>
                <a:cubicBezTo>
                  <a:pt x="263453" y="75913"/>
                  <a:pt x="241831" y="78236"/>
                  <a:pt x="228600" y="76200"/>
                </a:cubicBezTo>
                <a:cubicBezTo>
                  <a:pt x="186550" y="69731"/>
                  <a:pt x="143933" y="67733"/>
                  <a:pt x="101600" y="63500"/>
                </a:cubicBezTo>
                <a:cubicBezTo>
                  <a:pt x="88900" y="59267"/>
                  <a:pt x="75474" y="56787"/>
                  <a:pt x="63500" y="50800"/>
                </a:cubicBezTo>
                <a:cubicBezTo>
                  <a:pt x="31458" y="34779"/>
                  <a:pt x="23625" y="23625"/>
                  <a:pt x="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Forme libre 181"/>
          <p:cNvSpPr/>
          <p:nvPr/>
        </p:nvSpPr>
        <p:spPr>
          <a:xfrm rot="3360297">
            <a:off x="6638394" y="2775666"/>
            <a:ext cx="368300" cy="1274222"/>
          </a:xfrm>
          <a:custGeom>
            <a:avLst/>
            <a:gdLst>
              <a:gd name="connsiteX0" fmla="*/ 368300 w 368300"/>
              <a:gd name="connsiteY0" fmla="*/ 927100 h 927100"/>
              <a:gd name="connsiteX1" fmla="*/ 304800 w 368300"/>
              <a:gd name="connsiteY1" fmla="*/ 901700 h 927100"/>
              <a:gd name="connsiteX2" fmla="*/ 203200 w 368300"/>
              <a:gd name="connsiteY2" fmla="*/ 787400 h 927100"/>
              <a:gd name="connsiteX3" fmla="*/ 203200 w 368300"/>
              <a:gd name="connsiteY3" fmla="*/ 520700 h 927100"/>
              <a:gd name="connsiteX4" fmla="*/ 228600 w 368300"/>
              <a:gd name="connsiteY4" fmla="*/ 444500 h 927100"/>
              <a:gd name="connsiteX5" fmla="*/ 266700 w 368300"/>
              <a:gd name="connsiteY5" fmla="*/ 317500 h 927100"/>
              <a:gd name="connsiteX6" fmla="*/ 279400 w 368300"/>
              <a:gd name="connsiteY6" fmla="*/ 279400 h 927100"/>
              <a:gd name="connsiteX7" fmla="*/ 266700 w 368300"/>
              <a:gd name="connsiteY7" fmla="*/ 88900 h 927100"/>
              <a:gd name="connsiteX8" fmla="*/ 228600 w 368300"/>
              <a:gd name="connsiteY8" fmla="*/ 76200 h 927100"/>
              <a:gd name="connsiteX9" fmla="*/ 101600 w 368300"/>
              <a:gd name="connsiteY9" fmla="*/ 63500 h 927100"/>
              <a:gd name="connsiteX10" fmla="*/ 63500 w 368300"/>
              <a:gd name="connsiteY10" fmla="*/ 50800 h 927100"/>
              <a:gd name="connsiteX11" fmla="*/ 0 w 368300"/>
              <a:gd name="connsiteY11" fmla="*/ 0 h 927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8300" h="927100">
                <a:moveTo>
                  <a:pt x="368300" y="927100"/>
                </a:moveTo>
                <a:cubicBezTo>
                  <a:pt x="347133" y="918633"/>
                  <a:pt x="323237" y="915109"/>
                  <a:pt x="304800" y="901700"/>
                </a:cubicBezTo>
                <a:cubicBezTo>
                  <a:pt x="248510" y="860762"/>
                  <a:pt x="235479" y="835818"/>
                  <a:pt x="203200" y="787400"/>
                </a:cubicBezTo>
                <a:cubicBezTo>
                  <a:pt x="180330" y="673050"/>
                  <a:pt x="179283" y="696091"/>
                  <a:pt x="203200" y="520700"/>
                </a:cubicBezTo>
                <a:cubicBezTo>
                  <a:pt x="206818" y="494172"/>
                  <a:pt x="222106" y="470475"/>
                  <a:pt x="228600" y="444500"/>
                </a:cubicBezTo>
                <a:cubicBezTo>
                  <a:pt x="247794" y="367725"/>
                  <a:pt x="235780" y="410259"/>
                  <a:pt x="266700" y="317500"/>
                </a:cubicBezTo>
                <a:lnTo>
                  <a:pt x="279400" y="279400"/>
                </a:lnTo>
                <a:cubicBezTo>
                  <a:pt x="275167" y="215900"/>
                  <a:pt x="282135" y="150641"/>
                  <a:pt x="266700" y="88900"/>
                </a:cubicBezTo>
                <a:cubicBezTo>
                  <a:pt x="263453" y="75913"/>
                  <a:pt x="241831" y="78236"/>
                  <a:pt x="228600" y="76200"/>
                </a:cubicBezTo>
                <a:cubicBezTo>
                  <a:pt x="186550" y="69731"/>
                  <a:pt x="143933" y="67733"/>
                  <a:pt x="101600" y="63500"/>
                </a:cubicBezTo>
                <a:cubicBezTo>
                  <a:pt x="88900" y="59267"/>
                  <a:pt x="75474" y="56787"/>
                  <a:pt x="63500" y="50800"/>
                </a:cubicBezTo>
                <a:cubicBezTo>
                  <a:pt x="31458" y="34779"/>
                  <a:pt x="23625" y="23625"/>
                  <a:pt x="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Forme libre 182"/>
          <p:cNvSpPr/>
          <p:nvPr/>
        </p:nvSpPr>
        <p:spPr>
          <a:xfrm rot="3173529">
            <a:off x="8219149" y="2800792"/>
            <a:ext cx="254000" cy="1117600"/>
          </a:xfrm>
          <a:custGeom>
            <a:avLst/>
            <a:gdLst>
              <a:gd name="connsiteX0" fmla="*/ 0 w 254000"/>
              <a:gd name="connsiteY0" fmla="*/ 1117600 h 1117600"/>
              <a:gd name="connsiteX1" fmla="*/ 12700 w 254000"/>
              <a:gd name="connsiteY1" fmla="*/ 850900 h 1117600"/>
              <a:gd name="connsiteX2" fmla="*/ 25400 w 254000"/>
              <a:gd name="connsiteY2" fmla="*/ 812800 h 1117600"/>
              <a:gd name="connsiteX3" fmla="*/ 50800 w 254000"/>
              <a:gd name="connsiteY3" fmla="*/ 774700 h 1117600"/>
              <a:gd name="connsiteX4" fmla="*/ 101600 w 254000"/>
              <a:gd name="connsiteY4" fmla="*/ 698500 h 1117600"/>
              <a:gd name="connsiteX5" fmla="*/ 139700 w 254000"/>
              <a:gd name="connsiteY5" fmla="*/ 609600 h 1117600"/>
              <a:gd name="connsiteX6" fmla="*/ 203200 w 254000"/>
              <a:gd name="connsiteY6" fmla="*/ 533400 h 1117600"/>
              <a:gd name="connsiteX7" fmla="*/ 241300 w 254000"/>
              <a:gd name="connsiteY7" fmla="*/ 419100 h 1117600"/>
              <a:gd name="connsiteX8" fmla="*/ 254000 w 254000"/>
              <a:gd name="connsiteY8" fmla="*/ 381000 h 1117600"/>
              <a:gd name="connsiteX9" fmla="*/ 241300 w 254000"/>
              <a:gd name="connsiteY9" fmla="*/ 241300 h 1117600"/>
              <a:gd name="connsiteX10" fmla="*/ 190500 w 254000"/>
              <a:gd name="connsiteY10" fmla="*/ 165100 h 1117600"/>
              <a:gd name="connsiteX11" fmla="*/ 165100 w 254000"/>
              <a:gd name="connsiteY11" fmla="*/ 127000 h 1117600"/>
              <a:gd name="connsiteX12" fmla="*/ 139700 w 254000"/>
              <a:gd name="connsiteY12" fmla="*/ 88900 h 1117600"/>
              <a:gd name="connsiteX13" fmla="*/ 114300 w 254000"/>
              <a:gd name="connsiteY13" fmla="*/ 50800 h 1117600"/>
              <a:gd name="connsiteX14" fmla="*/ 76200 w 254000"/>
              <a:gd name="connsiteY14" fmla="*/ 25400 h 1117600"/>
              <a:gd name="connsiteX15" fmla="*/ 25400 w 254000"/>
              <a:gd name="connsiteY15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00" h="1117600">
                <a:moveTo>
                  <a:pt x="0" y="1117600"/>
                </a:moveTo>
                <a:cubicBezTo>
                  <a:pt x="4233" y="1028700"/>
                  <a:pt x="5309" y="939593"/>
                  <a:pt x="12700" y="850900"/>
                </a:cubicBezTo>
                <a:cubicBezTo>
                  <a:pt x="13812" y="837559"/>
                  <a:pt x="19413" y="824774"/>
                  <a:pt x="25400" y="812800"/>
                </a:cubicBezTo>
                <a:cubicBezTo>
                  <a:pt x="32226" y="799148"/>
                  <a:pt x="43974" y="788352"/>
                  <a:pt x="50800" y="774700"/>
                </a:cubicBezTo>
                <a:cubicBezTo>
                  <a:pt x="87559" y="701182"/>
                  <a:pt x="29375" y="770725"/>
                  <a:pt x="101600" y="698500"/>
                </a:cubicBezTo>
                <a:cubicBezTo>
                  <a:pt x="111964" y="667408"/>
                  <a:pt x="120083" y="637063"/>
                  <a:pt x="139700" y="609600"/>
                </a:cubicBezTo>
                <a:cubicBezTo>
                  <a:pt x="174886" y="560340"/>
                  <a:pt x="179486" y="586756"/>
                  <a:pt x="203200" y="533400"/>
                </a:cubicBezTo>
                <a:lnTo>
                  <a:pt x="241300" y="419100"/>
                </a:lnTo>
                <a:lnTo>
                  <a:pt x="254000" y="381000"/>
                </a:lnTo>
                <a:cubicBezTo>
                  <a:pt x="249767" y="334433"/>
                  <a:pt x="254494" y="286159"/>
                  <a:pt x="241300" y="241300"/>
                </a:cubicBezTo>
                <a:cubicBezTo>
                  <a:pt x="232686" y="212013"/>
                  <a:pt x="207433" y="190500"/>
                  <a:pt x="190500" y="165100"/>
                </a:cubicBezTo>
                <a:lnTo>
                  <a:pt x="165100" y="127000"/>
                </a:lnTo>
                <a:lnTo>
                  <a:pt x="139700" y="88900"/>
                </a:lnTo>
                <a:cubicBezTo>
                  <a:pt x="131233" y="76200"/>
                  <a:pt x="127000" y="59267"/>
                  <a:pt x="114300" y="50800"/>
                </a:cubicBezTo>
                <a:cubicBezTo>
                  <a:pt x="101600" y="42333"/>
                  <a:pt x="89852" y="32226"/>
                  <a:pt x="76200" y="25400"/>
                </a:cubicBezTo>
                <a:cubicBezTo>
                  <a:pt x="17827" y="-3786"/>
                  <a:pt x="54092" y="28692"/>
                  <a:pt x="254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Forme libre 183"/>
          <p:cNvSpPr/>
          <p:nvPr/>
        </p:nvSpPr>
        <p:spPr>
          <a:xfrm rot="3173529">
            <a:off x="8145421" y="4526220"/>
            <a:ext cx="254000" cy="1211959"/>
          </a:xfrm>
          <a:custGeom>
            <a:avLst/>
            <a:gdLst>
              <a:gd name="connsiteX0" fmla="*/ 0 w 254000"/>
              <a:gd name="connsiteY0" fmla="*/ 1117600 h 1117600"/>
              <a:gd name="connsiteX1" fmla="*/ 12700 w 254000"/>
              <a:gd name="connsiteY1" fmla="*/ 850900 h 1117600"/>
              <a:gd name="connsiteX2" fmla="*/ 25400 w 254000"/>
              <a:gd name="connsiteY2" fmla="*/ 812800 h 1117600"/>
              <a:gd name="connsiteX3" fmla="*/ 50800 w 254000"/>
              <a:gd name="connsiteY3" fmla="*/ 774700 h 1117600"/>
              <a:gd name="connsiteX4" fmla="*/ 101600 w 254000"/>
              <a:gd name="connsiteY4" fmla="*/ 698500 h 1117600"/>
              <a:gd name="connsiteX5" fmla="*/ 139700 w 254000"/>
              <a:gd name="connsiteY5" fmla="*/ 609600 h 1117600"/>
              <a:gd name="connsiteX6" fmla="*/ 203200 w 254000"/>
              <a:gd name="connsiteY6" fmla="*/ 533400 h 1117600"/>
              <a:gd name="connsiteX7" fmla="*/ 241300 w 254000"/>
              <a:gd name="connsiteY7" fmla="*/ 419100 h 1117600"/>
              <a:gd name="connsiteX8" fmla="*/ 254000 w 254000"/>
              <a:gd name="connsiteY8" fmla="*/ 381000 h 1117600"/>
              <a:gd name="connsiteX9" fmla="*/ 241300 w 254000"/>
              <a:gd name="connsiteY9" fmla="*/ 241300 h 1117600"/>
              <a:gd name="connsiteX10" fmla="*/ 190500 w 254000"/>
              <a:gd name="connsiteY10" fmla="*/ 165100 h 1117600"/>
              <a:gd name="connsiteX11" fmla="*/ 165100 w 254000"/>
              <a:gd name="connsiteY11" fmla="*/ 127000 h 1117600"/>
              <a:gd name="connsiteX12" fmla="*/ 139700 w 254000"/>
              <a:gd name="connsiteY12" fmla="*/ 88900 h 1117600"/>
              <a:gd name="connsiteX13" fmla="*/ 114300 w 254000"/>
              <a:gd name="connsiteY13" fmla="*/ 50800 h 1117600"/>
              <a:gd name="connsiteX14" fmla="*/ 76200 w 254000"/>
              <a:gd name="connsiteY14" fmla="*/ 25400 h 1117600"/>
              <a:gd name="connsiteX15" fmla="*/ 25400 w 254000"/>
              <a:gd name="connsiteY15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00" h="1117600">
                <a:moveTo>
                  <a:pt x="0" y="1117600"/>
                </a:moveTo>
                <a:cubicBezTo>
                  <a:pt x="4233" y="1028700"/>
                  <a:pt x="5309" y="939593"/>
                  <a:pt x="12700" y="850900"/>
                </a:cubicBezTo>
                <a:cubicBezTo>
                  <a:pt x="13812" y="837559"/>
                  <a:pt x="19413" y="824774"/>
                  <a:pt x="25400" y="812800"/>
                </a:cubicBezTo>
                <a:cubicBezTo>
                  <a:pt x="32226" y="799148"/>
                  <a:pt x="43974" y="788352"/>
                  <a:pt x="50800" y="774700"/>
                </a:cubicBezTo>
                <a:cubicBezTo>
                  <a:pt x="87559" y="701182"/>
                  <a:pt x="29375" y="770725"/>
                  <a:pt x="101600" y="698500"/>
                </a:cubicBezTo>
                <a:cubicBezTo>
                  <a:pt x="111964" y="667408"/>
                  <a:pt x="120083" y="637063"/>
                  <a:pt x="139700" y="609600"/>
                </a:cubicBezTo>
                <a:cubicBezTo>
                  <a:pt x="174886" y="560340"/>
                  <a:pt x="179486" y="586756"/>
                  <a:pt x="203200" y="533400"/>
                </a:cubicBezTo>
                <a:lnTo>
                  <a:pt x="241300" y="419100"/>
                </a:lnTo>
                <a:lnTo>
                  <a:pt x="254000" y="381000"/>
                </a:lnTo>
                <a:cubicBezTo>
                  <a:pt x="249767" y="334433"/>
                  <a:pt x="254494" y="286159"/>
                  <a:pt x="241300" y="241300"/>
                </a:cubicBezTo>
                <a:cubicBezTo>
                  <a:pt x="232686" y="212013"/>
                  <a:pt x="207433" y="190500"/>
                  <a:pt x="190500" y="165100"/>
                </a:cubicBezTo>
                <a:lnTo>
                  <a:pt x="165100" y="127000"/>
                </a:lnTo>
                <a:lnTo>
                  <a:pt x="139700" y="88900"/>
                </a:lnTo>
                <a:cubicBezTo>
                  <a:pt x="131233" y="76200"/>
                  <a:pt x="127000" y="59267"/>
                  <a:pt x="114300" y="50800"/>
                </a:cubicBezTo>
                <a:cubicBezTo>
                  <a:pt x="101600" y="42333"/>
                  <a:pt x="89852" y="32226"/>
                  <a:pt x="76200" y="25400"/>
                </a:cubicBezTo>
                <a:cubicBezTo>
                  <a:pt x="17827" y="-3786"/>
                  <a:pt x="54092" y="28692"/>
                  <a:pt x="254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Forme libre 184"/>
          <p:cNvSpPr/>
          <p:nvPr/>
        </p:nvSpPr>
        <p:spPr>
          <a:xfrm rot="3453674" flipH="1">
            <a:off x="6591146" y="4026436"/>
            <a:ext cx="254000" cy="1242077"/>
          </a:xfrm>
          <a:custGeom>
            <a:avLst/>
            <a:gdLst>
              <a:gd name="connsiteX0" fmla="*/ 0 w 254000"/>
              <a:gd name="connsiteY0" fmla="*/ 1117600 h 1117600"/>
              <a:gd name="connsiteX1" fmla="*/ 12700 w 254000"/>
              <a:gd name="connsiteY1" fmla="*/ 850900 h 1117600"/>
              <a:gd name="connsiteX2" fmla="*/ 25400 w 254000"/>
              <a:gd name="connsiteY2" fmla="*/ 812800 h 1117600"/>
              <a:gd name="connsiteX3" fmla="*/ 50800 w 254000"/>
              <a:gd name="connsiteY3" fmla="*/ 774700 h 1117600"/>
              <a:gd name="connsiteX4" fmla="*/ 101600 w 254000"/>
              <a:gd name="connsiteY4" fmla="*/ 698500 h 1117600"/>
              <a:gd name="connsiteX5" fmla="*/ 139700 w 254000"/>
              <a:gd name="connsiteY5" fmla="*/ 609600 h 1117600"/>
              <a:gd name="connsiteX6" fmla="*/ 203200 w 254000"/>
              <a:gd name="connsiteY6" fmla="*/ 533400 h 1117600"/>
              <a:gd name="connsiteX7" fmla="*/ 241300 w 254000"/>
              <a:gd name="connsiteY7" fmla="*/ 419100 h 1117600"/>
              <a:gd name="connsiteX8" fmla="*/ 254000 w 254000"/>
              <a:gd name="connsiteY8" fmla="*/ 381000 h 1117600"/>
              <a:gd name="connsiteX9" fmla="*/ 241300 w 254000"/>
              <a:gd name="connsiteY9" fmla="*/ 241300 h 1117600"/>
              <a:gd name="connsiteX10" fmla="*/ 190500 w 254000"/>
              <a:gd name="connsiteY10" fmla="*/ 165100 h 1117600"/>
              <a:gd name="connsiteX11" fmla="*/ 165100 w 254000"/>
              <a:gd name="connsiteY11" fmla="*/ 127000 h 1117600"/>
              <a:gd name="connsiteX12" fmla="*/ 139700 w 254000"/>
              <a:gd name="connsiteY12" fmla="*/ 88900 h 1117600"/>
              <a:gd name="connsiteX13" fmla="*/ 114300 w 254000"/>
              <a:gd name="connsiteY13" fmla="*/ 50800 h 1117600"/>
              <a:gd name="connsiteX14" fmla="*/ 76200 w 254000"/>
              <a:gd name="connsiteY14" fmla="*/ 25400 h 1117600"/>
              <a:gd name="connsiteX15" fmla="*/ 25400 w 254000"/>
              <a:gd name="connsiteY15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00" h="1117600">
                <a:moveTo>
                  <a:pt x="0" y="1117600"/>
                </a:moveTo>
                <a:cubicBezTo>
                  <a:pt x="4233" y="1028700"/>
                  <a:pt x="5309" y="939593"/>
                  <a:pt x="12700" y="850900"/>
                </a:cubicBezTo>
                <a:cubicBezTo>
                  <a:pt x="13812" y="837559"/>
                  <a:pt x="19413" y="824774"/>
                  <a:pt x="25400" y="812800"/>
                </a:cubicBezTo>
                <a:cubicBezTo>
                  <a:pt x="32226" y="799148"/>
                  <a:pt x="43974" y="788352"/>
                  <a:pt x="50800" y="774700"/>
                </a:cubicBezTo>
                <a:cubicBezTo>
                  <a:pt x="87559" y="701182"/>
                  <a:pt x="29375" y="770725"/>
                  <a:pt x="101600" y="698500"/>
                </a:cubicBezTo>
                <a:cubicBezTo>
                  <a:pt x="111964" y="667408"/>
                  <a:pt x="120083" y="637063"/>
                  <a:pt x="139700" y="609600"/>
                </a:cubicBezTo>
                <a:cubicBezTo>
                  <a:pt x="174886" y="560340"/>
                  <a:pt x="179486" y="586756"/>
                  <a:pt x="203200" y="533400"/>
                </a:cubicBezTo>
                <a:lnTo>
                  <a:pt x="241300" y="419100"/>
                </a:lnTo>
                <a:lnTo>
                  <a:pt x="254000" y="381000"/>
                </a:lnTo>
                <a:cubicBezTo>
                  <a:pt x="249767" y="334433"/>
                  <a:pt x="254494" y="286159"/>
                  <a:pt x="241300" y="241300"/>
                </a:cubicBezTo>
                <a:cubicBezTo>
                  <a:pt x="232686" y="212013"/>
                  <a:pt x="207433" y="190500"/>
                  <a:pt x="190500" y="165100"/>
                </a:cubicBezTo>
                <a:lnTo>
                  <a:pt x="165100" y="127000"/>
                </a:lnTo>
                <a:lnTo>
                  <a:pt x="139700" y="88900"/>
                </a:lnTo>
                <a:cubicBezTo>
                  <a:pt x="131233" y="76200"/>
                  <a:pt x="127000" y="59267"/>
                  <a:pt x="114300" y="50800"/>
                </a:cubicBezTo>
                <a:cubicBezTo>
                  <a:pt x="101600" y="42333"/>
                  <a:pt x="89852" y="32226"/>
                  <a:pt x="76200" y="25400"/>
                </a:cubicBezTo>
                <a:cubicBezTo>
                  <a:pt x="17827" y="-3786"/>
                  <a:pt x="54092" y="28692"/>
                  <a:pt x="254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Forme libre 185"/>
          <p:cNvSpPr/>
          <p:nvPr/>
        </p:nvSpPr>
        <p:spPr>
          <a:xfrm rot="3453674" flipH="1">
            <a:off x="7037535" y="4351200"/>
            <a:ext cx="254000" cy="1242077"/>
          </a:xfrm>
          <a:custGeom>
            <a:avLst/>
            <a:gdLst>
              <a:gd name="connsiteX0" fmla="*/ 0 w 254000"/>
              <a:gd name="connsiteY0" fmla="*/ 1117600 h 1117600"/>
              <a:gd name="connsiteX1" fmla="*/ 12700 w 254000"/>
              <a:gd name="connsiteY1" fmla="*/ 850900 h 1117600"/>
              <a:gd name="connsiteX2" fmla="*/ 25400 w 254000"/>
              <a:gd name="connsiteY2" fmla="*/ 812800 h 1117600"/>
              <a:gd name="connsiteX3" fmla="*/ 50800 w 254000"/>
              <a:gd name="connsiteY3" fmla="*/ 774700 h 1117600"/>
              <a:gd name="connsiteX4" fmla="*/ 101600 w 254000"/>
              <a:gd name="connsiteY4" fmla="*/ 698500 h 1117600"/>
              <a:gd name="connsiteX5" fmla="*/ 139700 w 254000"/>
              <a:gd name="connsiteY5" fmla="*/ 609600 h 1117600"/>
              <a:gd name="connsiteX6" fmla="*/ 203200 w 254000"/>
              <a:gd name="connsiteY6" fmla="*/ 533400 h 1117600"/>
              <a:gd name="connsiteX7" fmla="*/ 241300 w 254000"/>
              <a:gd name="connsiteY7" fmla="*/ 419100 h 1117600"/>
              <a:gd name="connsiteX8" fmla="*/ 254000 w 254000"/>
              <a:gd name="connsiteY8" fmla="*/ 381000 h 1117600"/>
              <a:gd name="connsiteX9" fmla="*/ 241300 w 254000"/>
              <a:gd name="connsiteY9" fmla="*/ 241300 h 1117600"/>
              <a:gd name="connsiteX10" fmla="*/ 190500 w 254000"/>
              <a:gd name="connsiteY10" fmla="*/ 165100 h 1117600"/>
              <a:gd name="connsiteX11" fmla="*/ 165100 w 254000"/>
              <a:gd name="connsiteY11" fmla="*/ 127000 h 1117600"/>
              <a:gd name="connsiteX12" fmla="*/ 139700 w 254000"/>
              <a:gd name="connsiteY12" fmla="*/ 88900 h 1117600"/>
              <a:gd name="connsiteX13" fmla="*/ 114300 w 254000"/>
              <a:gd name="connsiteY13" fmla="*/ 50800 h 1117600"/>
              <a:gd name="connsiteX14" fmla="*/ 76200 w 254000"/>
              <a:gd name="connsiteY14" fmla="*/ 25400 h 1117600"/>
              <a:gd name="connsiteX15" fmla="*/ 25400 w 254000"/>
              <a:gd name="connsiteY15" fmla="*/ 0 h 111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4000" h="1117600">
                <a:moveTo>
                  <a:pt x="0" y="1117600"/>
                </a:moveTo>
                <a:cubicBezTo>
                  <a:pt x="4233" y="1028700"/>
                  <a:pt x="5309" y="939593"/>
                  <a:pt x="12700" y="850900"/>
                </a:cubicBezTo>
                <a:cubicBezTo>
                  <a:pt x="13812" y="837559"/>
                  <a:pt x="19413" y="824774"/>
                  <a:pt x="25400" y="812800"/>
                </a:cubicBezTo>
                <a:cubicBezTo>
                  <a:pt x="32226" y="799148"/>
                  <a:pt x="43974" y="788352"/>
                  <a:pt x="50800" y="774700"/>
                </a:cubicBezTo>
                <a:cubicBezTo>
                  <a:pt x="87559" y="701182"/>
                  <a:pt x="29375" y="770725"/>
                  <a:pt x="101600" y="698500"/>
                </a:cubicBezTo>
                <a:cubicBezTo>
                  <a:pt x="111964" y="667408"/>
                  <a:pt x="120083" y="637063"/>
                  <a:pt x="139700" y="609600"/>
                </a:cubicBezTo>
                <a:cubicBezTo>
                  <a:pt x="174886" y="560340"/>
                  <a:pt x="179486" y="586756"/>
                  <a:pt x="203200" y="533400"/>
                </a:cubicBezTo>
                <a:lnTo>
                  <a:pt x="241300" y="419100"/>
                </a:lnTo>
                <a:lnTo>
                  <a:pt x="254000" y="381000"/>
                </a:lnTo>
                <a:cubicBezTo>
                  <a:pt x="249767" y="334433"/>
                  <a:pt x="254494" y="286159"/>
                  <a:pt x="241300" y="241300"/>
                </a:cubicBezTo>
                <a:cubicBezTo>
                  <a:pt x="232686" y="212013"/>
                  <a:pt x="207433" y="190500"/>
                  <a:pt x="190500" y="165100"/>
                </a:cubicBezTo>
                <a:lnTo>
                  <a:pt x="165100" y="127000"/>
                </a:lnTo>
                <a:lnTo>
                  <a:pt x="139700" y="88900"/>
                </a:lnTo>
                <a:cubicBezTo>
                  <a:pt x="131233" y="76200"/>
                  <a:pt x="127000" y="59267"/>
                  <a:pt x="114300" y="50800"/>
                </a:cubicBezTo>
                <a:cubicBezTo>
                  <a:pt x="101600" y="42333"/>
                  <a:pt x="89852" y="32226"/>
                  <a:pt x="76200" y="25400"/>
                </a:cubicBezTo>
                <a:cubicBezTo>
                  <a:pt x="17827" y="-3786"/>
                  <a:pt x="54092" y="28692"/>
                  <a:pt x="25400" y="0"/>
                </a:cubicBezTo>
              </a:path>
            </a:pathLst>
          </a:cu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ZoneTexte 186"/>
          <p:cNvSpPr txBox="1"/>
          <p:nvPr/>
        </p:nvSpPr>
        <p:spPr>
          <a:xfrm>
            <a:off x="6241284" y="5503889"/>
            <a:ext cx="37145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scheme of the REV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80084" y="2394981"/>
            <a:ext cx="940701" cy="689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/>
          <p:cNvSpPr/>
          <p:nvPr/>
        </p:nvSpPr>
        <p:spPr>
          <a:xfrm rot="16200000">
            <a:off x="1612992" y="2840162"/>
            <a:ext cx="74883" cy="2409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ZoneTexte 189"/>
              <p:cNvSpPr txBox="1"/>
              <p:nvPr/>
            </p:nvSpPr>
            <p:spPr>
              <a:xfrm>
                <a:off x="1235588" y="2639080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0" dirty="0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𝛍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190" name="ZoneTexte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88" y="2639080"/>
                <a:ext cx="861133" cy="307777"/>
              </a:xfrm>
              <a:prstGeom prst="rect">
                <a:avLst/>
              </a:prstGeom>
              <a:blipFill rotWithShape="0"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ZoneTexte 190"/>
              <p:cNvSpPr txBox="1"/>
              <p:nvPr/>
            </p:nvSpPr>
            <p:spPr>
              <a:xfrm>
                <a:off x="1233389" y="2414282"/>
                <a:ext cx="7857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𝐅𝐄𝐒𝐄𝐌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191" name="ZoneTexte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89" y="2414282"/>
                <a:ext cx="785793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2" name="Image 19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7025" y="3563735"/>
            <a:ext cx="1036737" cy="937122"/>
          </a:xfrm>
          <a:prstGeom prst="rect">
            <a:avLst/>
          </a:prstGeom>
        </p:spPr>
      </p:pic>
      <p:sp>
        <p:nvSpPr>
          <p:cNvPr id="193" name="ZoneTexte 192"/>
          <p:cNvSpPr txBox="1"/>
          <p:nvPr/>
        </p:nvSpPr>
        <p:spPr>
          <a:xfrm>
            <a:off x="10235882" y="2504296"/>
            <a:ext cx="161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Half-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nterdistance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two bedding planes</a:t>
            </a:r>
          </a:p>
        </p:txBody>
      </p:sp>
      <p:sp>
        <p:nvSpPr>
          <p:cNvPr id="194" name="ZoneTexte 193"/>
          <p:cNvSpPr txBox="1"/>
          <p:nvPr/>
        </p:nvSpPr>
        <p:spPr>
          <a:xfrm>
            <a:off x="481262" y="5502724"/>
            <a:ext cx="3327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microstructure of Boom Clay sample using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filled-emission scanning electron microscopy (FESEM), from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(2017)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05/17</a:t>
            </a:r>
            <a:endParaRPr lang="en-GB" dirty="0"/>
          </a:p>
        </p:txBody>
      </p:sp>
      <p:sp>
        <p:nvSpPr>
          <p:cNvPr id="196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197" name="Rectangle 196"/>
          <p:cNvSpPr/>
          <p:nvPr/>
        </p:nvSpPr>
        <p:spPr>
          <a:xfrm>
            <a:off x="4505966" y="740073"/>
            <a:ext cx="10775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Bertrand (2020)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9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  <p:bldP spid="126" grpId="0" animBg="1"/>
      <p:bldP spid="141" grpId="0" animBg="1"/>
      <p:bldP spid="142" grpId="0"/>
      <p:bldP spid="144" grpId="0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/>
      <p:bldP spid="1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Description of the model</a:t>
            </a:r>
            <a:endParaRPr lang="en-GB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629455"/>
            <a:ext cx="10925172" cy="4064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548A"/>
                </a:solidFill>
                <a:latin typeface="Myriad Pro" panose="020B0503030403020204"/>
              </a:rPr>
              <a:t>Idealisation of the microstructure (REV)</a:t>
            </a:r>
            <a:endParaRPr lang="en-GB" dirty="0"/>
          </a:p>
        </p:txBody>
      </p:sp>
      <p:sp>
        <p:nvSpPr>
          <p:cNvPr id="119" name="Rectangle 118"/>
          <p:cNvSpPr/>
          <p:nvPr/>
        </p:nvSpPr>
        <p:spPr>
          <a:xfrm>
            <a:off x="0" y="1259291"/>
            <a:ext cx="270298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fracture = bedding plane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3096" r="49890" b="1019"/>
          <a:stretch/>
        </p:blipFill>
        <p:spPr>
          <a:xfrm rot="5400000">
            <a:off x="996550" y="2408925"/>
            <a:ext cx="2464720" cy="2441847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 rot="5400000">
            <a:off x="1931997" y="3172975"/>
            <a:ext cx="433016" cy="432438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3" name="Connecteur droit 122"/>
          <p:cNvCxnSpPr/>
          <p:nvPr/>
        </p:nvCxnSpPr>
        <p:spPr>
          <a:xfrm rot="4874521">
            <a:off x="1929369" y="3352752"/>
            <a:ext cx="431128" cy="65330"/>
          </a:xfrm>
          <a:prstGeom prst="line">
            <a:avLst/>
          </a:prstGeom>
          <a:ln w="38100">
            <a:solidFill>
              <a:srgbClr val="C0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 rot="5391514">
            <a:off x="1926908" y="3167393"/>
            <a:ext cx="436049" cy="4360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5" name="Imag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4822" y="2695803"/>
            <a:ext cx="3018393" cy="24316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6" name="Rectangle 125"/>
          <p:cNvSpPr/>
          <p:nvPr/>
        </p:nvSpPr>
        <p:spPr>
          <a:xfrm>
            <a:off x="2255587" y="3275337"/>
            <a:ext cx="533136" cy="54133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7" name="Connecteur droit 126"/>
          <p:cNvCxnSpPr/>
          <p:nvPr/>
        </p:nvCxnSpPr>
        <p:spPr>
          <a:xfrm rot="5400000">
            <a:off x="2755648" y="2492546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H="1">
            <a:off x="1846801" y="3528523"/>
            <a:ext cx="1128841" cy="3180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rot="5400000">
            <a:off x="2872585" y="3549231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rot="5400000">
            <a:off x="2860667" y="4229187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 rot="5400000">
            <a:off x="2499268" y="4629831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e 131"/>
          <p:cNvGrpSpPr/>
          <p:nvPr/>
        </p:nvGrpSpPr>
        <p:grpSpPr>
          <a:xfrm>
            <a:off x="2924792" y="2983120"/>
            <a:ext cx="311109" cy="2106208"/>
            <a:chOff x="3142862" y="3591254"/>
            <a:chExt cx="311109" cy="2106208"/>
          </a:xfrm>
        </p:grpSpPr>
        <p:cxnSp>
          <p:nvCxnSpPr>
            <p:cNvPr id="133" name="Connecteur droit avec flèche 132"/>
            <p:cNvCxnSpPr/>
            <p:nvPr/>
          </p:nvCxnSpPr>
          <p:spPr>
            <a:xfrm rot="5400000">
              <a:off x="2923112" y="3856551"/>
              <a:ext cx="53059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rot="5400000" flipV="1">
              <a:off x="2939359" y="4382620"/>
              <a:ext cx="495013" cy="3088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rot="5400000" flipV="1">
              <a:off x="2863990" y="4957037"/>
              <a:ext cx="659444" cy="1678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rot="5400000" flipV="1">
              <a:off x="3021386" y="5499962"/>
              <a:ext cx="378217" cy="16783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/>
            <p:cNvSpPr txBox="1"/>
            <p:nvPr/>
          </p:nvSpPr>
          <p:spPr>
            <a:xfrm>
              <a:off x="3142862" y="3664841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3154508" y="4159974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3154508" y="4736868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3159879" y="5295150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 rot="21591514">
            <a:off x="2252140" y="3276003"/>
            <a:ext cx="54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3917" y="1661476"/>
            <a:ext cx="4906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pore </a:t>
            </a: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substituted by an assembly of tubes</a:t>
            </a:r>
            <a:endParaRPr lang="en-GB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80084" y="2394981"/>
            <a:ext cx="940701" cy="689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/>
          <p:cNvSpPr/>
          <p:nvPr/>
        </p:nvSpPr>
        <p:spPr>
          <a:xfrm rot="16200000">
            <a:off x="1612992" y="2840162"/>
            <a:ext cx="74883" cy="2409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ZoneTexte 189"/>
              <p:cNvSpPr txBox="1"/>
              <p:nvPr/>
            </p:nvSpPr>
            <p:spPr>
              <a:xfrm>
                <a:off x="1235588" y="2639080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0" dirty="0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𝛍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190" name="ZoneTexte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88" y="2639080"/>
                <a:ext cx="861133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ZoneTexte 190"/>
              <p:cNvSpPr txBox="1"/>
              <p:nvPr/>
            </p:nvSpPr>
            <p:spPr>
              <a:xfrm>
                <a:off x="1233389" y="2414282"/>
                <a:ext cx="7857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𝐅𝐄𝐒𝐄𝐌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191" name="ZoneTexte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89" y="2414282"/>
                <a:ext cx="78579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2" name="Image 1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7025" y="3563735"/>
            <a:ext cx="1036737" cy="937122"/>
          </a:xfrm>
          <a:prstGeom prst="rect">
            <a:avLst/>
          </a:prstGeom>
        </p:spPr>
      </p:pic>
      <p:cxnSp>
        <p:nvCxnSpPr>
          <p:cNvPr id="80" name="Connecteur droit avec flèche 79"/>
          <p:cNvCxnSpPr/>
          <p:nvPr/>
        </p:nvCxnSpPr>
        <p:spPr>
          <a:xfrm flipH="1">
            <a:off x="9952864" y="2363915"/>
            <a:ext cx="0" cy="11703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1" name="Rectangle 80"/>
              <p:cNvSpPr/>
              <p:nvPr/>
            </p:nvSpPr>
            <p:spPr>
              <a:xfrm>
                <a:off x="9958802" y="2592141"/>
                <a:ext cx="414216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w</m:t>
                          </m:r>
                        </m:num>
                        <m:den>
                          <m:r>
                            <a:rPr lang="fr-BE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802" y="2592141"/>
                <a:ext cx="414216" cy="5629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Parallélogramme 81"/>
          <p:cNvSpPr/>
          <p:nvPr/>
        </p:nvSpPr>
        <p:spPr>
          <a:xfrm>
            <a:off x="6241283" y="4688459"/>
            <a:ext cx="3600000" cy="720000"/>
          </a:xfrm>
          <a:prstGeom prst="parallelogram">
            <a:avLst>
              <a:gd name="adj" fmla="val 146197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83" name="Connecteur droit 82"/>
          <p:cNvCxnSpPr/>
          <p:nvPr/>
        </p:nvCxnSpPr>
        <p:spPr>
          <a:xfrm>
            <a:off x="7298646" y="2385133"/>
            <a:ext cx="0" cy="230332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ylindre 83"/>
          <p:cNvSpPr/>
          <p:nvPr/>
        </p:nvSpPr>
        <p:spPr>
          <a:xfrm>
            <a:off x="7395566" y="3866708"/>
            <a:ext cx="90000" cy="1152000"/>
          </a:xfrm>
          <a:prstGeom prst="ca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Cylindre 84"/>
          <p:cNvSpPr/>
          <p:nvPr/>
        </p:nvSpPr>
        <p:spPr>
          <a:xfrm rot="14139169">
            <a:off x="7403264" y="3838246"/>
            <a:ext cx="90000" cy="1289691"/>
          </a:xfrm>
          <a:prstGeom prst="can">
            <a:avLst>
              <a:gd name="adj" fmla="val 91554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Cylindre 85"/>
          <p:cNvSpPr/>
          <p:nvPr/>
        </p:nvSpPr>
        <p:spPr>
          <a:xfrm>
            <a:off x="8596536" y="3866708"/>
            <a:ext cx="90000" cy="1152000"/>
          </a:xfrm>
          <a:prstGeom prst="ca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Parallélogramme 86"/>
          <p:cNvSpPr/>
          <p:nvPr/>
        </p:nvSpPr>
        <p:spPr>
          <a:xfrm>
            <a:off x="6241283" y="3534465"/>
            <a:ext cx="3600000" cy="720000"/>
          </a:xfrm>
          <a:prstGeom prst="parallelogram">
            <a:avLst>
              <a:gd name="adj" fmla="val 146197"/>
            </a:avLst>
          </a:prstGeom>
          <a:solidFill>
            <a:srgbClr val="FF0000">
              <a:alpha val="50000"/>
            </a:srgbClr>
          </a:solidFill>
          <a:ln w="28575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8" name="Cylindre 87"/>
          <p:cNvSpPr/>
          <p:nvPr/>
        </p:nvSpPr>
        <p:spPr>
          <a:xfrm>
            <a:off x="7395566" y="2739137"/>
            <a:ext cx="90000" cy="1152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Cylindre 88"/>
          <p:cNvSpPr/>
          <p:nvPr/>
        </p:nvSpPr>
        <p:spPr>
          <a:xfrm rot="14139169">
            <a:off x="7395565" y="2683983"/>
            <a:ext cx="90000" cy="1289691"/>
          </a:xfrm>
          <a:prstGeom prst="can">
            <a:avLst>
              <a:gd name="adj" fmla="val 91554"/>
            </a:avLst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Cylindre 89"/>
          <p:cNvSpPr/>
          <p:nvPr/>
        </p:nvSpPr>
        <p:spPr>
          <a:xfrm>
            <a:off x="8601035" y="2739137"/>
            <a:ext cx="90000" cy="1152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Cylindre 90"/>
          <p:cNvSpPr/>
          <p:nvPr/>
        </p:nvSpPr>
        <p:spPr>
          <a:xfrm rot="14139169">
            <a:off x="8604296" y="2670291"/>
            <a:ext cx="90000" cy="1289691"/>
          </a:xfrm>
          <a:prstGeom prst="can">
            <a:avLst>
              <a:gd name="adj" fmla="val 91554"/>
            </a:avLst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Cylindre 91"/>
          <p:cNvSpPr/>
          <p:nvPr/>
        </p:nvSpPr>
        <p:spPr>
          <a:xfrm rot="5400000">
            <a:off x="8004629" y="2058014"/>
            <a:ext cx="90000" cy="2520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Cylindre 92"/>
          <p:cNvSpPr/>
          <p:nvPr/>
        </p:nvSpPr>
        <p:spPr>
          <a:xfrm rot="14139169">
            <a:off x="8604296" y="3838246"/>
            <a:ext cx="90000" cy="1289691"/>
          </a:xfrm>
          <a:prstGeom prst="can">
            <a:avLst>
              <a:gd name="adj" fmla="val 91554"/>
            </a:avLst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Cylindre 93"/>
          <p:cNvSpPr/>
          <p:nvPr/>
        </p:nvSpPr>
        <p:spPr>
          <a:xfrm rot="5400000">
            <a:off x="8004629" y="3227708"/>
            <a:ext cx="90000" cy="2520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5" name="Groupe 94"/>
          <p:cNvGrpSpPr/>
          <p:nvPr/>
        </p:nvGrpSpPr>
        <p:grpSpPr>
          <a:xfrm>
            <a:off x="6241283" y="2385133"/>
            <a:ext cx="3605937" cy="3023326"/>
            <a:chOff x="5206450" y="3715190"/>
            <a:chExt cx="3605937" cy="3023326"/>
          </a:xfrm>
        </p:grpSpPr>
        <p:cxnSp>
          <p:nvCxnSpPr>
            <p:cNvPr id="96" name="Connecteur droit 95"/>
            <p:cNvCxnSpPr/>
            <p:nvPr/>
          </p:nvCxnSpPr>
          <p:spPr>
            <a:xfrm>
              <a:off x="5206450" y="4435190"/>
              <a:ext cx="0" cy="23033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8812387" y="3715190"/>
              <a:ext cx="0" cy="23033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Parallélogramme 97"/>
            <p:cNvSpPr/>
            <p:nvPr/>
          </p:nvSpPr>
          <p:spPr>
            <a:xfrm>
              <a:off x="5206450" y="3715190"/>
              <a:ext cx="3600000" cy="720000"/>
            </a:xfrm>
            <a:prstGeom prst="parallelogram">
              <a:avLst>
                <a:gd name="adj" fmla="val 146197"/>
              </a:avLst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cxnSp>
          <p:nvCxnSpPr>
            <p:cNvPr id="99" name="Connecteur droit 98"/>
            <p:cNvCxnSpPr/>
            <p:nvPr/>
          </p:nvCxnSpPr>
          <p:spPr>
            <a:xfrm>
              <a:off x="7737204" y="4435190"/>
              <a:ext cx="0" cy="23033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ZoneTexte 100"/>
          <p:cNvSpPr txBox="1"/>
          <p:nvPr/>
        </p:nvSpPr>
        <p:spPr>
          <a:xfrm>
            <a:off x="10235882" y="2504296"/>
            <a:ext cx="161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Half-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nterdistance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two bedding planes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6241284" y="5503889"/>
            <a:ext cx="37145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scheme of the REV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ZoneTexte 103"/>
          <p:cNvSpPr txBox="1"/>
          <p:nvPr/>
        </p:nvSpPr>
        <p:spPr>
          <a:xfrm>
            <a:off x="481262" y="5502724"/>
            <a:ext cx="3327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microstructure of Boom Clay sample using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filled-emission scanning electron microscopy (FESEM), from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(2017)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05/17</a:t>
            </a:r>
            <a:endParaRPr lang="en-GB" dirty="0"/>
          </a:p>
        </p:txBody>
      </p:sp>
      <p:sp>
        <p:nvSpPr>
          <p:cNvPr id="106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107" name="Rectangle 106"/>
          <p:cNvSpPr/>
          <p:nvPr/>
        </p:nvSpPr>
        <p:spPr>
          <a:xfrm>
            <a:off x="4505966" y="740073"/>
            <a:ext cx="10775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Bertrand (2020)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7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Description of the model</a:t>
            </a:r>
            <a:endParaRPr lang="en-GB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629455"/>
            <a:ext cx="10925172" cy="4064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548A"/>
                </a:solidFill>
                <a:latin typeface="Myriad Pro" panose="020B0503030403020204"/>
              </a:rPr>
              <a:t>Idealisation of the microstructure (REV)</a:t>
            </a:r>
            <a:endParaRPr lang="en-GB" dirty="0"/>
          </a:p>
        </p:txBody>
      </p:sp>
      <p:sp>
        <p:nvSpPr>
          <p:cNvPr id="119" name="Rectangle 118"/>
          <p:cNvSpPr/>
          <p:nvPr/>
        </p:nvSpPr>
        <p:spPr>
          <a:xfrm>
            <a:off x="0" y="1259291"/>
            <a:ext cx="270298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fracture = bedding plane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1" name="Image 1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3096" r="49890" b="1019"/>
          <a:stretch/>
        </p:blipFill>
        <p:spPr>
          <a:xfrm rot="5400000">
            <a:off x="996550" y="2408925"/>
            <a:ext cx="2464720" cy="2441847"/>
          </a:xfrm>
          <a:prstGeom prst="rect">
            <a:avLst/>
          </a:prstGeom>
        </p:spPr>
      </p:pic>
      <p:sp>
        <p:nvSpPr>
          <p:cNvPr id="122" name="Rectangle 121"/>
          <p:cNvSpPr/>
          <p:nvPr/>
        </p:nvSpPr>
        <p:spPr>
          <a:xfrm rot="5400000">
            <a:off x="1931997" y="3172975"/>
            <a:ext cx="433016" cy="432438"/>
          </a:xfrm>
          <a:prstGeom prst="rect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3" name="Connecteur droit 122"/>
          <p:cNvCxnSpPr/>
          <p:nvPr/>
        </p:nvCxnSpPr>
        <p:spPr>
          <a:xfrm rot="4874521">
            <a:off x="1929369" y="3352752"/>
            <a:ext cx="431128" cy="65330"/>
          </a:xfrm>
          <a:prstGeom prst="line">
            <a:avLst/>
          </a:prstGeom>
          <a:ln w="38100">
            <a:solidFill>
              <a:srgbClr val="C00000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 rot="5391514">
            <a:off x="1926908" y="3167393"/>
            <a:ext cx="436049" cy="43604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5" name="Image 1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24822" y="2695803"/>
            <a:ext cx="3018393" cy="24316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26" name="Rectangle 125"/>
          <p:cNvSpPr/>
          <p:nvPr/>
        </p:nvSpPr>
        <p:spPr>
          <a:xfrm>
            <a:off x="2255587" y="3275337"/>
            <a:ext cx="533136" cy="541333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7" name="Connecteur droit 126"/>
          <p:cNvCxnSpPr/>
          <p:nvPr/>
        </p:nvCxnSpPr>
        <p:spPr>
          <a:xfrm rot="5400000">
            <a:off x="2755648" y="2492546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2396354" y="3528524"/>
            <a:ext cx="2634" cy="553588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 flipV="1">
            <a:off x="2596042" y="2965454"/>
            <a:ext cx="19596" cy="544900"/>
          </a:xfrm>
          <a:prstGeom prst="lin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H="1">
            <a:off x="1846801" y="3528523"/>
            <a:ext cx="1128841" cy="3180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rot="5400000">
            <a:off x="2872585" y="3549231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Connecteur droit 129"/>
          <p:cNvCxnSpPr/>
          <p:nvPr/>
        </p:nvCxnSpPr>
        <p:spPr>
          <a:xfrm rot="5400000">
            <a:off x="2860667" y="4229187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130"/>
          <p:cNvCxnSpPr/>
          <p:nvPr/>
        </p:nvCxnSpPr>
        <p:spPr>
          <a:xfrm rot="5400000">
            <a:off x="2499268" y="4629831"/>
            <a:ext cx="31077" cy="98114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upe 131"/>
          <p:cNvGrpSpPr/>
          <p:nvPr/>
        </p:nvGrpSpPr>
        <p:grpSpPr>
          <a:xfrm>
            <a:off x="2924792" y="2983120"/>
            <a:ext cx="311109" cy="2106208"/>
            <a:chOff x="3142862" y="3591254"/>
            <a:chExt cx="311109" cy="2106208"/>
          </a:xfrm>
        </p:grpSpPr>
        <p:cxnSp>
          <p:nvCxnSpPr>
            <p:cNvPr id="133" name="Connecteur droit avec flèche 132"/>
            <p:cNvCxnSpPr/>
            <p:nvPr/>
          </p:nvCxnSpPr>
          <p:spPr>
            <a:xfrm rot="5400000">
              <a:off x="2923112" y="3856551"/>
              <a:ext cx="530594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avec flèche 133"/>
            <p:cNvCxnSpPr/>
            <p:nvPr/>
          </p:nvCxnSpPr>
          <p:spPr>
            <a:xfrm rot="5400000" flipV="1">
              <a:off x="2939359" y="4382620"/>
              <a:ext cx="495013" cy="3088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avec flèche 134"/>
            <p:cNvCxnSpPr/>
            <p:nvPr/>
          </p:nvCxnSpPr>
          <p:spPr>
            <a:xfrm rot="5400000" flipV="1">
              <a:off x="2863990" y="4957037"/>
              <a:ext cx="659444" cy="16782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avec flèche 135"/>
            <p:cNvCxnSpPr/>
            <p:nvPr/>
          </p:nvCxnSpPr>
          <p:spPr>
            <a:xfrm rot="5400000" flipV="1">
              <a:off x="3021386" y="5499962"/>
              <a:ext cx="378217" cy="16783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triangl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ZoneTexte 136"/>
            <p:cNvSpPr txBox="1"/>
            <p:nvPr/>
          </p:nvSpPr>
          <p:spPr>
            <a:xfrm>
              <a:off x="3142862" y="3664841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ZoneTexte 137"/>
            <p:cNvSpPr txBox="1"/>
            <p:nvPr/>
          </p:nvSpPr>
          <p:spPr>
            <a:xfrm>
              <a:off x="3154508" y="4159974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ZoneTexte 138"/>
            <p:cNvSpPr txBox="1"/>
            <p:nvPr/>
          </p:nvSpPr>
          <p:spPr>
            <a:xfrm>
              <a:off x="3154508" y="4736868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ZoneTexte 139"/>
            <p:cNvSpPr txBox="1"/>
            <p:nvPr/>
          </p:nvSpPr>
          <p:spPr>
            <a:xfrm>
              <a:off x="3159879" y="5295150"/>
              <a:ext cx="294092" cy="2982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1" name="Rectangle 140"/>
          <p:cNvSpPr/>
          <p:nvPr/>
        </p:nvSpPr>
        <p:spPr>
          <a:xfrm rot="21591514">
            <a:off x="2252140" y="3276003"/>
            <a:ext cx="540000" cy="54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Rectangle 141"/>
          <p:cNvSpPr/>
          <p:nvPr/>
        </p:nvSpPr>
        <p:spPr>
          <a:xfrm>
            <a:off x="3917" y="1661476"/>
            <a:ext cx="49068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pore </a:t>
            </a:r>
            <a:r>
              <a:rPr lang="en-GB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substituted by an assembly of tubes</a:t>
            </a:r>
            <a:endParaRPr lang="en-GB" sz="14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80084" y="2394981"/>
            <a:ext cx="940701" cy="6899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/>
          <p:cNvSpPr/>
          <p:nvPr/>
        </p:nvSpPr>
        <p:spPr>
          <a:xfrm rot="16200000">
            <a:off x="1612992" y="2840162"/>
            <a:ext cx="74883" cy="2409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0" name="ZoneTexte 189"/>
              <p:cNvSpPr txBox="1"/>
              <p:nvPr/>
            </p:nvSpPr>
            <p:spPr>
              <a:xfrm>
                <a:off x="1235588" y="2639080"/>
                <a:ext cx="8611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0" dirty="0" smtClean="0"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𝛍</m:t>
                      </m:r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𝐦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190" name="ZoneTexte 1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588" y="2639080"/>
                <a:ext cx="861133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ZoneTexte 190"/>
              <p:cNvSpPr txBox="1"/>
              <p:nvPr/>
            </p:nvSpPr>
            <p:spPr>
              <a:xfrm>
                <a:off x="1233389" y="2414282"/>
                <a:ext cx="78579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1" i="0" dirty="0" smtClean="0">
                          <a:latin typeface="Cambria Math" panose="02040503050406030204" pitchFamily="18" charset="0"/>
                        </a:rPr>
                        <m:t>𝐅𝐄𝐒𝐄𝐌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>
          <p:sp>
            <p:nvSpPr>
              <p:cNvPr id="191" name="ZoneTexte 1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389" y="2414282"/>
                <a:ext cx="785793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2" name="Image 19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47025" y="3563735"/>
            <a:ext cx="1036737" cy="937122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0" y="1941549"/>
            <a:ext cx="18245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planes</a:t>
            </a:r>
            <a:endParaRPr lang="en-GB" sz="14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Parallélogramme 62"/>
          <p:cNvSpPr/>
          <p:nvPr/>
        </p:nvSpPr>
        <p:spPr>
          <a:xfrm>
            <a:off x="6247220" y="4688459"/>
            <a:ext cx="3600000" cy="720000"/>
          </a:xfrm>
          <a:prstGeom prst="parallelogram">
            <a:avLst>
              <a:gd name="adj" fmla="val 146197"/>
            </a:avLst>
          </a:prstGeom>
          <a:noFill/>
          <a:ln w="285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cxnSp>
        <p:nvCxnSpPr>
          <p:cNvPr id="64" name="Connecteur droit 63"/>
          <p:cNvCxnSpPr/>
          <p:nvPr/>
        </p:nvCxnSpPr>
        <p:spPr>
          <a:xfrm>
            <a:off x="7304583" y="2385133"/>
            <a:ext cx="0" cy="230332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ylindre 64"/>
          <p:cNvSpPr/>
          <p:nvPr/>
        </p:nvSpPr>
        <p:spPr>
          <a:xfrm>
            <a:off x="7401503" y="3866708"/>
            <a:ext cx="90000" cy="1152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Cylindre 65"/>
          <p:cNvSpPr/>
          <p:nvPr/>
        </p:nvSpPr>
        <p:spPr>
          <a:xfrm rot="14139169">
            <a:off x="7401502" y="2683983"/>
            <a:ext cx="90000" cy="1289691"/>
          </a:xfrm>
          <a:prstGeom prst="can">
            <a:avLst>
              <a:gd name="adj" fmla="val 91554"/>
            </a:avLst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Cylindre 66"/>
          <p:cNvSpPr/>
          <p:nvPr/>
        </p:nvSpPr>
        <p:spPr>
          <a:xfrm rot="5400000">
            <a:off x="8010566" y="2058014"/>
            <a:ext cx="90000" cy="2520000"/>
          </a:xfrm>
          <a:prstGeom prst="can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Cylindre 67"/>
          <p:cNvSpPr/>
          <p:nvPr/>
        </p:nvSpPr>
        <p:spPr>
          <a:xfrm rot="14139169">
            <a:off x="7409201" y="3838246"/>
            <a:ext cx="90000" cy="1289691"/>
          </a:xfrm>
          <a:prstGeom prst="can">
            <a:avLst>
              <a:gd name="adj" fmla="val 91554"/>
            </a:avLst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Cylindre 68"/>
          <p:cNvSpPr/>
          <p:nvPr/>
        </p:nvSpPr>
        <p:spPr>
          <a:xfrm rot="5400000">
            <a:off x="8010566" y="3227708"/>
            <a:ext cx="90000" cy="2520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0" name="Groupe 69"/>
          <p:cNvGrpSpPr/>
          <p:nvPr/>
        </p:nvGrpSpPr>
        <p:grpSpPr>
          <a:xfrm>
            <a:off x="6247220" y="2385133"/>
            <a:ext cx="3605937" cy="3023326"/>
            <a:chOff x="5206450" y="3715190"/>
            <a:chExt cx="3605937" cy="3023326"/>
          </a:xfrm>
        </p:grpSpPr>
        <p:cxnSp>
          <p:nvCxnSpPr>
            <p:cNvPr id="71" name="Connecteur droit 70"/>
            <p:cNvCxnSpPr/>
            <p:nvPr/>
          </p:nvCxnSpPr>
          <p:spPr>
            <a:xfrm>
              <a:off x="5206450" y="4435190"/>
              <a:ext cx="0" cy="23033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/>
            <p:nvPr/>
          </p:nvCxnSpPr>
          <p:spPr>
            <a:xfrm>
              <a:off x="8812387" y="3715190"/>
              <a:ext cx="0" cy="2303326"/>
            </a:xfrm>
            <a:prstGeom prst="line">
              <a:avLst/>
            </a:prstGeom>
            <a:ln w="2857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Parallélogramme 72"/>
            <p:cNvSpPr/>
            <p:nvPr/>
          </p:nvSpPr>
          <p:spPr>
            <a:xfrm>
              <a:off x="5206450" y="3715190"/>
              <a:ext cx="3600000" cy="720000"/>
            </a:xfrm>
            <a:prstGeom prst="parallelogram">
              <a:avLst>
                <a:gd name="adj" fmla="val 146197"/>
              </a:avLst>
            </a:prstGeom>
            <a:noFill/>
            <a:ln w="28575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74" name="Parallélogramme 73"/>
          <p:cNvSpPr/>
          <p:nvPr/>
        </p:nvSpPr>
        <p:spPr>
          <a:xfrm>
            <a:off x="6205884" y="3550514"/>
            <a:ext cx="2337115" cy="720000"/>
          </a:xfrm>
          <a:prstGeom prst="parallelogram">
            <a:avLst>
              <a:gd name="adj" fmla="val 146197"/>
            </a:avLst>
          </a:prstGeom>
          <a:solidFill>
            <a:srgbClr val="FF0000">
              <a:alpha val="50000"/>
            </a:srgbClr>
          </a:solidFill>
          <a:ln w="28575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5" name="Cylindre 74"/>
          <p:cNvSpPr/>
          <p:nvPr/>
        </p:nvSpPr>
        <p:spPr>
          <a:xfrm>
            <a:off x="7401503" y="2739137"/>
            <a:ext cx="90000" cy="1152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Cylindre 75"/>
          <p:cNvSpPr/>
          <p:nvPr/>
        </p:nvSpPr>
        <p:spPr>
          <a:xfrm rot="5400000">
            <a:off x="7403422" y="2668256"/>
            <a:ext cx="90000" cy="1298029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Parallélogramme 76"/>
          <p:cNvSpPr/>
          <p:nvPr/>
        </p:nvSpPr>
        <p:spPr>
          <a:xfrm rot="16200000" flipH="1">
            <a:off x="7113645" y="2797860"/>
            <a:ext cx="1874994" cy="1038222"/>
          </a:xfrm>
          <a:prstGeom prst="parallelogram">
            <a:avLst>
              <a:gd name="adj" fmla="val 69690"/>
            </a:avLst>
          </a:prstGeom>
          <a:solidFill>
            <a:srgbClr val="0070C0">
              <a:alpha val="50000"/>
            </a:srgbClr>
          </a:solidFill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78" name="Cylindre 77"/>
          <p:cNvSpPr/>
          <p:nvPr/>
        </p:nvSpPr>
        <p:spPr>
          <a:xfrm rot="5400000">
            <a:off x="8649194" y="2698228"/>
            <a:ext cx="90000" cy="1233497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Cylindre 78"/>
          <p:cNvSpPr/>
          <p:nvPr/>
        </p:nvSpPr>
        <p:spPr>
          <a:xfrm rot="14139169">
            <a:off x="8610233" y="2670291"/>
            <a:ext cx="90000" cy="1289691"/>
          </a:xfrm>
          <a:prstGeom prst="can">
            <a:avLst>
              <a:gd name="adj" fmla="val 91554"/>
            </a:avLst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Cylindre 101"/>
          <p:cNvSpPr/>
          <p:nvPr/>
        </p:nvSpPr>
        <p:spPr>
          <a:xfrm rot="5400000">
            <a:off x="7413982" y="3840059"/>
            <a:ext cx="90000" cy="1298029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Parallélogramme 102"/>
          <p:cNvSpPr/>
          <p:nvPr/>
        </p:nvSpPr>
        <p:spPr>
          <a:xfrm rot="16200000" flipH="1">
            <a:off x="7112082" y="3937151"/>
            <a:ext cx="1874994" cy="1038222"/>
          </a:xfrm>
          <a:prstGeom prst="parallelogram">
            <a:avLst>
              <a:gd name="adj" fmla="val 69690"/>
            </a:avLst>
          </a:prstGeom>
          <a:solidFill>
            <a:srgbClr val="0070C0">
              <a:alpha val="50000"/>
            </a:srgbClr>
          </a:solidFill>
          <a:ln w="28575"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4" name="Cylindre 103"/>
          <p:cNvSpPr/>
          <p:nvPr/>
        </p:nvSpPr>
        <p:spPr>
          <a:xfrm rot="14139169">
            <a:off x="8610233" y="3838246"/>
            <a:ext cx="90000" cy="1289691"/>
          </a:xfrm>
          <a:prstGeom prst="can">
            <a:avLst>
              <a:gd name="adj" fmla="val 91554"/>
            </a:avLst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" name="Cylindre 104"/>
          <p:cNvSpPr/>
          <p:nvPr/>
        </p:nvSpPr>
        <p:spPr>
          <a:xfrm rot="5400000">
            <a:off x="8659754" y="3870031"/>
            <a:ext cx="90000" cy="1233497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Cylindre 107"/>
          <p:cNvSpPr/>
          <p:nvPr/>
        </p:nvSpPr>
        <p:spPr>
          <a:xfrm>
            <a:off x="8602473" y="3866708"/>
            <a:ext cx="90000" cy="1152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6" name="Connecteur droit 105"/>
          <p:cNvCxnSpPr/>
          <p:nvPr/>
        </p:nvCxnSpPr>
        <p:spPr>
          <a:xfrm>
            <a:off x="8777974" y="3105133"/>
            <a:ext cx="0" cy="2303326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Parallélogramme 106"/>
          <p:cNvSpPr/>
          <p:nvPr/>
        </p:nvSpPr>
        <p:spPr>
          <a:xfrm>
            <a:off x="7510104" y="3534465"/>
            <a:ext cx="2337115" cy="720000"/>
          </a:xfrm>
          <a:prstGeom prst="parallelogram">
            <a:avLst>
              <a:gd name="adj" fmla="val 146197"/>
            </a:avLst>
          </a:prstGeom>
          <a:solidFill>
            <a:srgbClr val="FF0000">
              <a:alpha val="50000"/>
            </a:srgbClr>
          </a:solidFill>
          <a:ln w="28575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109" name="Cylindre 108"/>
          <p:cNvSpPr/>
          <p:nvPr/>
        </p:nvSpPr>
        <p:spPr>
          <a:xfrm>
            <a:off x="8606972" y="2739137"/>
            <a:ext cx="90000" cy="1152000"/>
          </a:xfrm>
          <a:prstGeom prst="can">
            <a:avLst/>
          </a:prstGeom>
          <a:solidFill>
            <a:schemeClr val="accent6">
              <a:alpha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0" name="Connecteur droit avec flèche 109"/>
          <p:cNvCxnSpPr/>
          <p:nvPr/>
        </p:nvCxnSpPr>
        <p:spPr>
          <a:xfrm flipH="1">
            <a:off x="9952864" y="2363915"/>
            <a:ext cx="0" cy="117039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1" name="Rectangle 110"/>
              <p:cNvSpPr/>
              <p:nvPr/>
            </p:nvSpPr>
            <p:spPr>
              <a:xfrm>
                <a:off x="9958802" y="2592141"/>
                <a:ext cx="414216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w</m:t>
                          </m:r>
                        </m:num>
                        <m:den>
                          <m:r>
                            <a:rPr lang="fr-BE" i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8802" y="2592141"/>
                <a:ext cx="414216" cy="5629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ZoneTexte 111"/>
          <p:cNvSpPr txBox="1"/>
          <p:nvPr/>
        </p:nvSpPr>
        <p:spPr>
          <a:xfrm>
            <a:off x="10235882" y="2504296"/>
            <a:ext cx="16127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Half-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nterdistance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between two bedding planes</a:t>
            </a:r>
          </a:p>
        </p:txBody>
      </p:sp>
      <p:sp>
        <p:nvSpPr>
          <p:cNvPr id="113" name="ZoneTexte 112"/>
          <p:cNvSpPr txBox="1"/>
          <p:nvPr/>
        </p:nvSpPr>
        <p:spPr>
          <a:xfrm>
            <a:off x="481262" y="5502724"/>
            <a:ext cx="33273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microstructure of Boom Clay sample using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filled-emission scanning electron microscopy (FESEM), from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(2017)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ZoneTexte 113"/>
          <p:cNvSpPr txBox="1"/>
          <p:nvPr/>
        </p:nvSpPr>
        <p:spPr>
          <a:xfrm>
            <a:off x="6241284" y="5503889"/>
            <a:ext cx="371452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scheme of the REV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geometry</a:t>
            </a:r>
            <a:endParaRPr lang="en-GB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05/17</a:t>
            </a:r>
            <a:endParaRPr lang="en-GB" dirty="0"/>
          </a:p>
        </p:txBody>
      </p:sp>
      <p:sp>
        <p:nvSpPr>
          <p:cNvPr id="116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117" name="Rectangle 116"/>
          <p:cNvSpPr/>
          <p:nvPr/>
        </p:nvSpPr>
        <p:spPr>
          <a:xfrm>
            <a:off x="4505966" y="740073"/>
            <a:ext cx="10775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Bertrand (2020)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4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Description of the model</a:t>
            </a:r>
            <a:endParaRPr lang="en-GB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629455"/>
            <a:ext cx="10925172" cy="4064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548A"/>
                </a:solidFill>
                <a:latin typeface="Myriad Pro" panose="020B0503030403020204"/>
              </a:rPr>
              <a:t>Behaviour of the REV components</a:t>
            </a:r>
            <a:endParaRPr lang="en-GB" dirty="0"/>
          </a:p>
        </p:txBody>
      </p:sp>
      <p:sp>
        <p:nvSpPr>
          <p:cNvPr id="80" name="ZoneTexte 79"/>
          <p:cNvSpPr txBox="1"/>
          <p:nvPr/>
        </p:nvSpPr>
        <p:spPr>
          <a:xfrm>
            <a:off x="0" y="1841181"/>
            <a:ext cx="2154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Intrinsic permeability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Navier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-Stokes)</a:t>
            </a:r>
          </a:p>
        </p:txBody>
      </p:sp>
      <p:sp>
        <p:nvSpPr>
          <p:cNvPr id="81" name="ZoneTexte 80"/>
          <p:cNvSpPr txBox="1"/>
          <p:nvPr/>
        </p:nvSpPr>
        <p:spPr>
          <a:xfrm>
            <a:off x="3248414" y="1259291"/>
            <a:ext cx="2784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</a:t>
            </a:r>
            <a:r>
              <a:rPr lang="en-GB" sz="1600" b="1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</a:t>
            </a:r>
            <a:endParaRPr lang="en-GB" sz="16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6693184" y="1269448"/>
            <a:ext cx="65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</a:t>
            </a:r>
            <a:endParaRPr lang="en-GB" sz="16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3" name="ZoneTexte 82"/>
              <p:cNvSpPr txBox="1"/>
              <p:nvPr/>
            </p:nvSpPr>
            <p:spPr>
              <a:xfrm>
                <a:off x="2869699" y="1686624"/>
                <a:ext cx="1571841" cy="5654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fr-B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3" name="ZoneTexte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9699" y="1686624"/>
                <a:ext cx="1571841" cy="56541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4" name="ZoneTexte 83"/>
              <p:cNvSpPr txBox="1"/>
              <p:nvPr/>
            </p:nvSpPr>
            <p:spPr>
              <a:xfrm>
                <a:off x="5894338" y="1686368"/>
                <a:ext cx="1780872" cy="5659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den>
                      </m:f>
                      <m:r>
                        <a:rPr lang="fr-B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𝑑𝑝</m:t>
                          </m:r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4" name="ZoneTexte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4338" y="1686368"/>
                <a:ext cx="1780872" cy="5659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ZoneTexte 84"/>
              <p:cNvSpPr txBox="1"/>
              <p:nvPr/>
            </p:nvSpPr>
            <p:spPr>
              <a:xfrm>
                <a:off x="4424502" y="1704929"/>
                <a:ext cx="1410130" cy="5287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fr-BE" sz="1400" b="0" i="0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5" name="ZoneTexte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502" y="1704929"/>
                <a:ext cx="1410130" cy="5287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ZoneTexte 85"/>
              <p:cNvSpPr txBox="1"/>
              <p:nvPr/>
            </p:nvSpPr>
            <p:spPr>
              <a:xfrm>
                <a:off x="7580835" y="1686368"/>
                <a:ext cx="1202124" cy="5307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  <m: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bSup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128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6" name="ZoneTexte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835" y="1686368"/>
                <a:ext cx="1202124" cy="53072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ZoneTexte 86"/>
          <p:cNvSpPr txBox="1"/>
          <p:nvPr/>
        </p:nvSpPr>
        <p:spPr>
          <a:xfrm>
            <a:off x="0" y="2768269"/>
            <a:ext cx="310639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 permeability curves (multi-phase flow)                                </a:t>
            </a:r>
            <a:r>
              <a:rPr lang="en-GB" sz="10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Yuster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 (1951)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ZoneTexte 87"/>
              <p:cNvSpPr txBox="1"/>
              <p:nvPr/>
            </p:nvSpPr>
            <p:spPr>
              <a:xfrm>
                <a:off x="3183462" y="2629472"/>
                <a:ext cx="1764970" cy="544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𝑟𝑤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(3−</m:t>
                      </m:r>
                      <m:sSubSup>
                        <m:sSub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8" name="ZoneTexte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62" y="2629472"/>
                <a:ext cx="1764970" cy="54444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3183462" y="3151493"/>
                <a:ext cx="1483163" cy="329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𝑟𝑔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62" y="3151493"/>
                <a:ext cx="1483163" cy="3295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0" name="ZoneTexte 89"/>
              <p:cNvSpPr txBox="1"/>
              <p:nvPr/>
            </p:nvSpPr>
            <p:spPr>
              <a:xfrm>
                <a:off x="6500141" y="2737163"/>
                <a:ext cx="1002197" cy="3283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𝑟𝑤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0" name="ZoneTexte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0141" y="2737163"/>
                <a:ext cx="1002197" cy="32836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1" name="ZoneTexte 90"/>
              <p:cNvSpPr txBox="1"/>
              <p:nvPr/>
            </p:nvSpPr>
            <p:spPr>
              <a:xfrm>
                <a:off x="6496608" y="3151493"/>
                <a:ext cx="1483163" cy="329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𝑟𝑔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Sup>
                                <m:sSubSupPr>
                                  <m:ctrlP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</m:d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1" name="ZoneTexte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608" y="3151493"/>
                <a:ext cx="1483163" cy="32951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Image 9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255" y="1264745"/>
            <a:ext cx="1830451" cy="1139205"/>
          </a:xfrm>
          <a:prstGeom prst="rect">
            <a:avLst/>
          </a:prstGeom>
        </p:spPr>
      </p:pic>
      <p:pic>
        <p:nvPicPr>
          <p:cNvPr id="93" name="Image 9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920" y="2571303"/>
            <a:ext cx="1830451" cy="1139205"/>
          </a:xfrm>
          <a:prstGeom prst="rect">
            <a:avLst/>
          </a:prstGeom>
        </p:spPr>
      </p:pic>
      <p:sp>
        <p:nvSpPr>
          <p:cNvPr id="94" name="ZoneTexte 93"/>
          <p:cNvSpPr txBox="1"/>
          <p:nvPr/>
        </p:nvSpPr>
        <p:spPr>
          <a:xfrm>
            <a:off x="0" y="3899755"/>
            <a:ext cx="23855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Retention curve                      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en-GB" sz="10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Genuchten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(1980)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(Laplace equation)                         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ZoneTexte 94"/>
          <p:cNvSpPr txBox="1"/>
          <p:nvPr/>
        </p:nvSpPr>
        <p:spPr>
          <a:xfrm>
            <a:off x="0" y="5728780"/>
            <a:ext cx="2721032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 aperture   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Goodman (1976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6" name="ZoneTexte 95"/>
              <p:cNvSpPr txBox="1"/>
              <p:nvPr/>
            </p:nvSpPr>
            <p:spPr>
              <a:xfrm>
                <a:off x="3655594" y="3680611"/>
                <a:ext cx="3925241" cy="777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fr-BE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fr-B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</m:num>
                        <m:den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fr-BE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fr-BE" sz="1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sub>
                          </m:sSub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fr-BE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𝑟𝑒𝑠</m:t>
                          </m:r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sSup>
                                <m:sSupPr>
                                  <m:ctrlP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fr-BE" sz="1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fr-BE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BE" sz="14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BE" sz="1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BE" sz="1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𝑃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sz="1400" i="1">
                                                  <a:latin typeface="Cambria Math" panose="02040503050406030204" pitchFamily="18" charset="0"/>
                                                </a:rPr>
                                                <m:t>𝑒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fr-BE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fr-BE" sz="1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fr-BE" sz="1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BE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fr-BE" sz="1400" b="0" i="1" smtClean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</m:d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6" name="ZoneTexte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5594" y="3680611"/>
                <a:ext cx="3925241" cy="77732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ZoneTexte 96"/>
              <p:cNvSpPr txBox="1"/>
              <p:nvPr/>
            </p:nvSpPr>
            <p:spPr>
              <a:xfrm>
                <a:off x="3183462" y="5605212"/>
                <a:ext cx="1124282" cy="5477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1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7" name="ZoneTexte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62" y="5605212"/>
                <a:ext cx="1124282" cy="547779"/>
              </a:xfrm>
              <a:prstGeom prst="rect">
                <a:avLst/>
              </a:prstGeom>
              <a:blipFill rotWithShape="0">
                <a:blip r:embed="rId13"/>
                <a:stretch>
                  <a:fillRect b="-44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8" name="ZoneTexte 97"/>
              <p:cNvSpPr txBox="1"/>
              <p:nvPr/>
            </p:nvSpPr>
            <p:spPr>
              <a:xfrm>
                <a:off x="6496608" y="5631244"/>
                <a:ext cx="1390124" cy="4957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140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den>
                      </m:f>
                      <m:r>
                        <m:rPr>
                          <m:sty m:val="p"/>
                        </m:rPr>
                        <a:rPr lang="fr-BE" sz="1400"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fr-BE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fr-BE" sz="14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8" name="ZoneTexte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608" y="5631244"/>
                <a:ext cx="1390124" cy="495713"/>
              </a:xfrm>
              <a:prstGeom prst="rect">
                <a:avLst/>
              </a:prstGeom>
              <a:blipFill rotWithShape="0">
                <a:blip r:embed="rId1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9" name="Image 9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17" y="5728780"/>
            <a:ext cx="1787483" cy="651155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800" y="5416383"/>
            <a:ext cx="1506383" cy="11725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1" name="Rectangle 100"/>
              <p:cNvSpPr/>
              <p:nvPr/>
            </p:nvSpPr>
            <p:spPr>
              <a:xfrm>
                <a:off x="6496608" y="4580960"/>
                <a:ext cx="1360757" cy="669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,0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func>
                            <m:func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 sz="1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f>
                            <m:f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𝐷</m:t>
                              </m:r>
                            </m:num>
                            <m:den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01" name="Rectangle 10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6608" y="4580960"/>
                <a:ext cx="1360757" cy="669863"/>
              </a:xfrm>
              <a:prstGeom prst="rect">
                <a:avLst/>
              </a:prstGeom>
              <a:blipFill rotWithShape="0">
                <a:blip r:embed="rId17"/>
                <a:stretch>
                  <a:fillRect b="-27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5" name="Rectangle 114"/>
              <p:cNvSpPr/>
              <p:nvPr/>
            </p:nvSpPr>
            <p:spPr>
              <a:xfrm>
                <a:off x="3183462" y="4528085"/>
                <a:ext cx="1360757" cy="498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𝑃</m:t>
                          </m:r>
                        </m:e>
                        <m:sub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𝑒</m:t>
                          </m:r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,0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𝜎</m:t>
                          </m:r>
                          <m:func>
                            <m:func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BE" sz="14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𝜃</m:t>
                              </m:r>
                            </m:e>
                          </m:func>
                        </m:num>
                        <m:den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462" y="4528085"/>
                <a:ext cx="1360757" cy="498919"/>
              </a:xfrm>
              <a:prstGeom prst="rect">
                <a:avLst/>
              </a:prstGeom>
              <a:blipFill rotWithShape="0">
                <a:blip r:embed="rId18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6" name="Rectangle 115"/>
              <p:cNvSpPr/>
              <p:nvPr/>
            </p:nvSpPr>
            <p:spPr>
              <a:xfrm>
                <a:off x="8460235" y="4008563"/>
                <a:ext cx="3447162" cy="655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Evolution 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of the entry pressure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with </a:t>
                </a:r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the tube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diameter: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</m:sub>
                    </m:sSub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𝑒</m:t>
                        </m:r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,0</m:t>
                        </m:r>
                      </m:sub>
                    </m:sSub>
                    <m:sSup>
                      <m:sSupPr>
                        <m:ctrlP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fr-BE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fr-BE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BE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𝐷</m:t>
                                    </m:r>
                                  </m:e>
                                  <m:sub>
                                    <m:r>
                                      <a:rPr lang="fr-BE" sz="14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fr-BE" sz="14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𝐷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p>
                    </m:sSup>
                  </m:oMath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0235" y="4008563"/>
                <a:ext cx="3447162" cy="655179"/>
              </a:xfrm>
              <a:prstGeom prst="rect">
                <a:avLst/>
              </a:prstGeom>
              <a:blipFill rotWithShape="0">
                <a:blip r:embed="rId19"/>
                <a:stretch>
                  <a:fillRect t="-1869" b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7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06/17</a:t>
            </a:r>
            <a:endParaRPr lang="en-GB" dirty="0"/>
          </a:p>
        </p:txBody>
      </p:sp>
      <p:sp>
        <p:nvSpPr>
          <p:cNvPr id="118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489800" y="4586763"/>
                <a:ext cx="71231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fr-BE" sz="1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9800" y="4586763"/>
                <a:ext cx="712311" cy="307777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513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4" grpId="0"/>
      <p:bldP spid="95" grpId="0"/>
      <p:bldP spid="96" grpId="0"/>
      <p:bldP spid="97" grpId="0"/>
      <p:bldP spid="98" grpId="0"/>
      <p:bldP spid="101" grpId="0"/>
      <p:bldP spid="115" grpId="0"/>
      <p:bldP spid="116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03/17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20" name="ZoneTexte 3"/>
          <p:cNvSpPr txBox="1"/>
          <p:nvPr/>
        </p:nvSpPr>
        <p:spPr>
          <a:xfrm>
            <a:off x="2787650" y="1454028"/>
            <a:ext cx="6819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❷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the model</a:t>
            </a:r>
          </a:p>
          <a:p>
            <a:pPr>
              <a:buSzPct val="80000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❸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Characterisation of parameters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❺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57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Characterisation of the microstructural parameters</a:t>
            </a:r>
            <a:endParaRPr lang="en-GB" dirty="0"/>
          </a:p>
        </p:txBody>
      </p:sp>
      <p:grpSp>
        <p:nvGrpSpPr>
          <p:cNvPr id="20" name="Groupe 19"/>
          <p:cNvGrpSpPr/>
          <p:nvPr/>
        </p:nvGrpSpPr>
        <p:grpSpPr>
          <a:xfrm>
            <a:off x="9131418" y="1001622"/>
            <a:ext cx="1546489" cy="1546489"/>
            <a:chOff x="9231371" y="674610"/>
            <a:chExt cx="1546489" cy="1546489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371" y="674610"/>
              <a:ext cx="1546489" cy="1546489"/>
            </a:xfrm>
            <a:prstGeom prst="rect">
              <a:avLst/>
            </a:prstGeom>
          </p:spPr>
        </p:pic>
        <p:grpSp>
          <p:nvGrpSpPr>
            <p:cNvPr id="22" name="Groupe 21"/>
            <p:cNvGrpSpPr/>
            <p:nvPr/>
          </p:nvGrpSpPr>
          <p:grpSpPr>
            <a:xfrm>
              <a:off x="9442823" y="1281842"/>
              <a:ext cx="180000" cy="180000"/>
              <a:chOff x="6821745" y="4756067"/>
              <a:chExt cx="180000" cy="18000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823221" y="4756067"/>
                <a:ext cx="0" cy="1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rot="5400000" flipV="1">
                <a:off x="6911745" y="4845983"/>
                <a:ext cx="0" cy="1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9445514" y="1375583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5514" y="1375583"/>
                  <a:ext cx="326371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9278419" y="1011207"/>
                  <a:ext cx="3288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8419" y="1011207"/>
                  <a:ext cx="32880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au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722259"/>
                  </p:ext>
                </p:extLst>
              </p:nvPr>
            </p:nvGraphicFramePr>
            <p:xfrm>
              <a:off x="5694528" y="1489037"/>
              <a:ext cx="2596198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6759"/>
                    <a:gridCol w="1289439"/>
                  </a:tblGrid>
                  <a:tr h="206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FESEM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BE" sz="14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μ</m:t>
                              </m:r>
                            </m:oMath>
                          </a14:m>
                          <a:r>
                            <a:rPr lang="en-GB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-CT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2065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 – 270 </a:t>
                          </a:r>
                          <a14:m>
                            <m:oMath xmlns:m="http://schemas.openxmlformats.org/officeDocument/2006/math"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oMath>
                          </a14:m>
                          <a:endParaRPr lang="en-GB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410 – 560 </a:t>
                          </a:r>
                          <a14:m>
                            <m:oMath xmlns:m="http://schemas.openxmlformats.org/officeDocument/2006/math"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oMath>
                          </a14:m>
                          <a:endParaRPr lang="fr-B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au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722259"/>
                  </p:ext>
                </p:extLst>
              </p:nvPr>
            </p:nvGraphicFramePr>
            <p:xfrm>
              <a:off x="5694528" y="1489037"/>
              <a:ext cx="2596198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6759"/>
                    <a:gridCol w="1289439"/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FESEM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887" t="-1961" r="-943" b="-11764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65" t="-104000" r="-9953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887" t="-104000" r="-943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8" name="Connecteur droit avec flèche 27"/>
          <p:cNvCxnSpPr/>
          <p:nvPr/>
        </p:nvCxnSpPr>
        <p:spPr>
          <a:xfrm>
            <a:off x="8906878" y="1059703"/>
            <a:ext cx="0" cy="14367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9673883" y="1799817"/>
            <a:ext cx="0" cy="239869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9541518" y="1261488"/>
                <a:ext cx="277057" cy="26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18" y="1261488"/>
                <a:ext cx="277057" cy="269156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8607017" y="1580136"/>
                <a:ext cx="309631" cy="26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017" y="1580136"/>
                <a:ext cx="309631" cy="269156"/>
              </a:xfrm>
              <a:prstGeom prst="rect">
                <a:avLst/>
              </a:prstGeom>
              <a:blipFill rotWithShape="0">
                <a:blip r:embed="rId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/>
          <p:nvPr/>
        </p:nvCxnSpPr>
        <p:spPr>
          <a:xfrm flipH="1" flipV="1">
            <a:off x="9673883" y="1523158"/>
            <a:ext cx="0" cy="23986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10632291" y="1517383"/>
                <a:ext cx="1561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291" y="1517383"/>
                <a:ext cx="156171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/>
              <p:cNvSpPr txBox="1"/>
              <p:nvPr/>
            </p:nvSpPr>
            <p:spPr>
              <a:xfrm>
                <a:off x="9163369" y="629456"/>
                <a:ext cx="1567801" cy="329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369" y="629456"/>
                <a:ext cx="1567801" cy="32900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/>
          <p:cNvSpPr txBox="1"/>
          <p:nvPr/>
        </p:nvSpPr>
        <p:spPr>
          <a:xfrm>
            <a:off x="5380757" y="1046086"/>
            <a:ext cx="326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estimations of bedding plane separation, from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(2017)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9896471" y="1744465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Bedding</a:t>
            </a:r>
            <a:endParaRPr lang="en-GB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 rot="20726146">
            <a:off x="9947518" y="144521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endParaRPr lang="en-GB" sz="11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55" y="1585481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►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Size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315915" y="1620562"/>
                <a:ext cx="326634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chemeClr val="tx1"/>
                  </a:buClr>
                  <a:buSzPct val="100000"/>
                </a:pP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Bedding plane separation </a:t>
                </a:r>
                <a14:m>
                  <m:oMath xmlns:m="http://schemas.openxmlformats.org/officeDocument/2006/math"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15" y="1620562"/>
                <a:ext cx="32663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560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e 57"/>
          <p:cNvGrpSpPr/>
          <p:nvPr/>
        </p:nvGrpSpPr>
        <p:grpSpPr>
          <a:xfrm>
            <a:off x="0" y="2689593"/>
            <a:ext cx="11626662" cy="2703989"/>
            <a:chOff x="0" y="2689593"/>
            <a:chExt cx="11626662" cy="2703989"/>
          </a:xfrm>
        </p:grpSpPr>
        <p:pic>
          <p:nvPicPr>
            <p:cNvPr id="52" name="Image 5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4429" y="2693582"/>
              <a:ext cx="2628505" cy="2700000"/>
            </a:xfrm>
            <a:prstGeom prst="rect">
              <a:avLst/>
            </a:prstGeom>
          </p:spPr>
        </p:pic>
        <p:sp>
          <p:nvSpPr>
            <p:cNvPr id="42" name="ZoneTexte 41"/>
            <p:cNvSpPr txBox="1"/>
            <p:nvPr/>
          </p:nvSpPr>
          <p:spPr>
            <a:xfrm>
              <a:off x="0" y="3647110"/>
              <a:ext cx="21162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GB" sz="16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Macroporosity</a:t>
              </a:r>
              <a:endParaRPr lang="fr-BE" sz="14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15915" y="3677887"/>
              <a:ext cx="286007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Fitting of the pore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size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distribution</a:t>
              </a:r>
              <a:endParaRPr lang="en-GB" sz="1400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315915" y="3997037"/>
              <a:ext cx="26253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Effect of small-size pores </a:t>
              </a:r>
              <a:endParaRPr lang="en-GB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(Tortuosity = Calibration factor)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5" name="Image 5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4139" y="2689593"/>
              <a:ext cx="2792523" cy="2700000"/>
            </a:xfrm>
            <a:prstGeom prst="rect">
              <a:avLst/>
            </a:prstGeom>
          </p:spPr>
        </p:pic>
      </p:grpSp>
      <p:sp>
        <p:nvSpPr>
          <p:cNvPr id="57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07/17</a:t>
            </a:r>
            <a:endParaRPr lang="en-GB" dirty="0"/>
          </a:p>
        </p:txBody>
      </p:sp>
      <p:sp>
        <p:nvSpPr>
          <p:cNvPr id="6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3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Characterisation of the microstructural parameters</a:t>
            </a:r>
            <a:endParaRPr lang="en-GB" dirty="0"/>
          </a:p>
        </p:txBody>
      </p:sp>
      <p:grpSp>
        <p:nvGrpSpPr>
          <p:cNvPr id="20" name="Groupe 19"/>
          <p:cNvGrpSpPr/>
          <p:nvPr/>
        </p:nvGrpSpPr>
        <p:grpSpPr>
          <a:xfrm>
            <a:off x="9131418" y="1001622"/>
            <a:ext cx="1546489" cy="1546489"/>
            <a:chOff x="9231371" y="674610"/>
            <a:chExt cx="1546489" cy="1546489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371" y="674610"/>
              <a:ext cx="1546489" cy="1546489"/>
            </a:xfrm>
            <a:prstGeom prst="rect">
              <a:avLst/>
            </a:prstGeom>
          </p:spPr>
        </p:pic>
        <p:grpSp>
          <p:nvGrpSpPr>
            <p:cNvPr id="22" name="Groupe 21"/>
            <p:cNvGrpSpPr/>
            <p:nvPr/>
          </p:nvGrpSpPr>
          <p:grpSpPr>
            <a:xfrm>
              <a:off x="9442823" y="1281842"/>
              <a:ext cx="180000" cy="180000"/>
              <a:chOff x="6821745" y="4756067"/>
              <a:chExt cx="180000" cy="18000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823221" y="4756067"/>
                <a:ext cx="0" cy="1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rot="5400000" flipV="1">
                <a:off x="6911745" y="4845983"/>
                <a:ext cx="0" cy="1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9445514" y="1375583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5514" y="1375583"/>
                  <a:ext cx="326371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9278419" y="1011207"/>
                  <a:ext cx="3288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8419" y="1011207"/>
                  <a:ext cx="32880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au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722259"/>
                  </p:ext>
                </p:extLst>
              </p:nvPr>
            </p:nvGraphicFramePr>
            <p:xfrm>
              <a:off x="5694528" y="1489037"/>
              <a:ext cx="2596198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6759"/>
                    <a:gridCol w="1289439"/>
                  </a:tblGrid>
                  <a:tr h="206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FESEM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BE" sz="14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μ</m:t>
                              </m:r>
                            </m:oMath>
                          </a14:m>
                          <a:r>
                            <a:rPr lang="en-GB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-CT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2065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 – 270 </a:t>
                          </a:r>
                          <a14:m>
                            <m:oMath xmlns:m="http://schemas.openxmlformats.org/officeDocument/2006/math"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oMath>
                          </a14:m>
                          <a:endParaRPr lang="en-GB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410 – 560 </a:t>
                          </a:r>
                          <a14:m>
                            <m:oMath xmlns:m="http://schemas.openxmlformats.org/officeDocument/2006/math"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oMath>
                          </a14:m>
                          <a:endParaRPr lang="fr-B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au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722259"/>
                  </p:ext>
                </p:extLst>
              </p:nvPr>
            </p:nvGraphicFramePr>
            <p:xfrm>
              <a:off x="5694528" y="1489037"/>
              <a:ext cx="2596198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6759"/>
                    <a:gridCol w="1289439"/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FESEM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887" t="-1961" r="-943" b="-11764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65" t="-104000" r="-9953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887" t="-104000" r="-943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8" name="Connecteur droit avec flèche 27"/>
          <p:cNvCxnSpPr/>
          <p:nvPr/>
        </p:nvCxnSpPr>
        <p:spPr>
          <a:xfrm>
            <a:off x="8906878" y="1059703"/>
            <a:ext cx="0" cy="14367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9673883" y="1799817"/>
            <a:ext cx="0" cy="239869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9541518" y="1261488"/>
                <a:ext cx="277057" cy="26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18" y="1261488"/>
                <a:ext cx="277057" cy="269156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8607017" y="1580136"/>
                <a:ext cx="309631" cy="26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017" y="1580136"/>
                <a:ext cx="309631" cy="269156"/>
              </a:xfrm>
              <a:prstGeom prst="rect">
                <a:avLst/>
              </a:prstGeom>
              <a:blipFill rotWithShape="0">
                <a:blip r:embed="rId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/>
          <p:nvPr/>
        </p:nvCxnSpPr>
        <p:spPr>
          <a:xfrm flipH="1" flipV="1">
            <a:off x="9673883" y="1523158"/>
            <a:ext cx="0" cy="23986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10632291" y="1517383"/>
                <a:ext cx="1561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291" y="1517383"/>
                <a:ext cx="156171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/>
              <p:cNvSpPr txBox="1"/>
              <p:nvPr/>
            </p:nvSpPr>
            <p:spPr>
              <a:xfrm>
                <a:off x="9163369" y="629456"/>
                <a:ext cx="1567801" cy="329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369" y="629456"/>
                <a:ext cx="1567801" cy="32900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9896471" y="1744465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Bedding</a:t>
            </a:r>
            <a:endParaRPr lang="en-GB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 rot="20726146">
            <a:off x="9947518" y="144521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endParaRPr lang="en-GB" sz="11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55" y="1585481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►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Size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315915" y="1620562"/>
                <a:ext cx="326634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chemeClr val="tx1"/>
                  </a:buClr>
                  <a:buSzPct val="100000"/>
                </a:pP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Bedding plane separation </a:t>
                </a:r>
                <a14:m>
                  <m:oMath xmlns:m="http://schemas.openxmlformats.org/officeDocument/2006/math"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15" y="1620562"/>
                <a:ext cx="32663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560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07/17</a:t>
            </a:r>
            <a:endParaRPr lang="en-GB" dirty="0"/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29" y="2693582"/>
            <a:ext cx="2628505" cy="2700000"/>
          </a:xfrm>
          <a:prstGeom prst="rect">
            <a:avLst/>
          </a:prstGeom>
        </p:spPr>
      </p:pic>
      <p:pic>
        <p:nvPicPr>
          <p:cNvPr id="59" name="Image 5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37" y="2699090"/>
            <a:ext cx="2792525" cy="2690504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0" y="3647110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►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Macroporosity</a:t>
            </a:r>
            <a:endParaRPr lang="fr-B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15915" y="3677887"/>
            <a:ext cx="2860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Fitting of the pore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GB" sz="1400" dirty="0"/>
          </a:p>
        </p:txBody>
      </p:sp>
      <p:sp>
        <p:nvSpPr>
          <p:cNvPr id="62" name="Rectangle 61"/>
          <p:cNvSpPr/>
          <p:nvPr/>
        </p:nvSpPr>
        <p:spPr>
          <a:xfrm>
            <a:off x="2315915" y="3997037"/>
            <a:ext cx="2625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Effect of small-size pores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(Tortuosity = Calibration factor)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5380757" y="1046086"/>
            <a:ext cx="326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estimations of bedding plane separation, from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(2017)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43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Characterisation of the microstructural parameters</a:t>
            </a:r>
            <a:endParaRPr lang="en-GB" dirty="0"/>
          </a:p>
        </p:txBody>
      </p:sp>
      <p:grpSp>
        <p:nvGrpSpPr>
          <p:cNvPr id="20" name="Groupe 19"/>
          <p:cNvGrpSpPr/>
          <p:nvPr/>
        </p:nvGrpSpPr>
        <p:grpSpPr>
          <a:xfrm>
            <a:off x="9131418" y="1001622"/>
            <a:ext cx="1546489" cy="1546489"/>
            <a:chOff x="9231371" y="674610"/>
            <a:chExt cx="1546489" cy="1546489"/>
          </a:xfrm>
        </p:grpSpPr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1371" y="674610"/>
              <a:ext cx="1546489" cy="1546489"/>
            </a:xfrm>
            <a:prstGeom prst="rect">
              <a:avLst/>
            </a:prstGeom>
          </p:spPr>
        </p:pic>
        <p:grpSp>
          <p:nvGrpSpPr>
            <p:cNvPr id="22" name="Groupe 21"/>
            <p:cNvGrpSpPr/>
            <p:nvPr/>
          </p:nvGrpSpPr>
          <p:grpSpPr>
            <a:xfrm>
              <a:off x="9442823" y="1281842"/>
              <a:ext cx="180000" cy="180000"/>
              <a:chOff x="6821745" y="4756067"/>
              <a:chExt cx="180000" cy="180000"/>
            </a:xfrm>
          </p:grpSpPr>
          <p:cxnSp>
            <p:nvCxnSpPr>
              <p:cNvPr id="25" name="Connecteur droit avec flèche 24"/>
              <p:cNvCxnSpPr/>
              <p:nvPr/>
            </p:nvCxnSpPr>
            <p:spPr>
              <a:xfrm flipV="1">
                <a:off x="6823221" y="4756067"/>
                <a:ext cx="0" cy="1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avec flèche 25"/>
              <p:cNvCxnSpPr/>
              <p:nvPr/>
            </p:nvCxnSpPr>
            <p:spPr>
              <a:xfrm rot="5400000" flipV="1">
                <a:off x="6911745" y="4845983"/>
                <a:ext cx="0" cy="1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/>
                <p:cNvSpPr txBox="1"/>
                <p:nvPr/>
              </p:nvSpPr>
              <p:spPr>
                <a:xfrm>
                  <a:off x="9445514" y="1375583"/>
                  <a:ext cx="32637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4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2" name="ZoneText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5514" y="1375583"/>
                  <a:ext cx="326371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ZoneTexte 23"/>
                <p:cNvSpPr txBox="1"/>
                <p:nvPr/>
              </p:nvSpPr>
              <p:spPr>
                <a:xfrm>
                  <a:off x="9278419" y="1011207"/>
                  <a:ext cx="32880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BE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GB" sz="1400" dirty="0"/>
                </a:p>
              </p:txBody>
            </p:sp>
          </mc:Choice>
          <mc:Fallback xmlns="">
            <p:sp>
              <p:nvSpPr>
                <p:cNvPr id="33" name="ZoneText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78419" y="1011207"/>
                  <a:ext cx="328808" cy="30777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7" name="Tableau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722259"/>
                  </p:ext>
                </p:extLst>
              </p:nvPr>
            </p:nvGraphicFramePr>
            <p:xfrm>
              <a:off x="5694528" y="1489037"/>
              <a:ext cx="2596198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6759"/>
                    <a:gridCol w="1289439"/>
                  </a:tblGrid>
                  <a:tr h="20654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FESEM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fr-BE" sz="140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μ</m:t>
                              </m:r>
                            </m:oMath>
                          </a14:m>
                          <a:r>
                            <a:rPr lang="en-GB" sz="14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-CT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206549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150 – 270 </a:t>
                          </a:r>
                          <a14:m>
                            <m:oMath xmlns:m="http://schemas.openxmlformats.org/officeDocument/2006/math"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oMath>
                          </a14:m>
                          <a:endParaRPr lang="en-GB" sz="14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410 – 560 </a:t>
                          </a:r>
                          <a14:m>
                            <m:oMath xmlns:m="http://schemas.openxmlformats.org/officeDocument/2006/math"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𝜇</m:t>
                              </m:r>
                              <m:r>
                                <a:rPr lang="fr-BE" sz="1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𝑚</m:t>
                              </m:r>
                            </m:oMath>
                          </a14:m>
                          <a:endParaRPr lang="fr-BE" sz="1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7" name="Tableau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65722259"/>
                  </p:ext>
                </p:extLst>
              </p:nvPr>
            </p:nvGraphicFramePr>
            <p:xfrm>
              <a:off x="5694528" y="1489037"/>
              <a:ext cx="2596198" cy="6096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06759"/>
                    <a:gridCol w="1289439"/>
                  </a:tblGrid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FESEM</a:t>
                          </a:r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887" t="-1961" r="-943" b="-11764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465" t="-104000" r="-99535" b="-2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7"/>
                          <a:stretch>
                            <a:fillRect l="-101887" t="-104000" r="-943" b="-200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28" name="Connecteur droit avec flèche 27"/>
          <p:cNvCxnSpPr/>
          <p:nvPr/>
        </p:nvCxnSpPr>
        <p:spPr>
          <a:xfrm>
            <a:off x="8906878" y="1059703"/>
            <a:ext cx="0" cy="143678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9673883" y="1799817"/>
            <a:ext cx="0" cy="239869"/>
          </a:xfrm>
          <a:prstGeom prst="straightConnector1">
            <a:avLst/>
          </a:prstGeom>
          <a:ln w="127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9541518" y="1261488"/>
                <a:ext cx="277057" cy="26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1518" y="1261488"/>
                <a:ext cx="277057" cy="269156"/>
              </a:xfrm>
              <a:prstGeom prst="rect">
                <a:avLst/>
              </a:prstGeom>
              <a:blipFill rotWithShape="0"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ZoneTexte 30"/>
              <p:cNvSpPr txBox="1"/>
              <p:nvPr/>
            </p:nvSpPr>
            <p:spPr>
              <a:xfrm>
                <a:off x="8607017" y="1580136"/>
                <a:ext cx="309631" cy="269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6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31" name="ZoneTexte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7017" y="1580136"/>
                <a:ext cx="309631" cy="269156"/>
              </a:xfrm>
              <a:prstGeom prst="rect">
                <a:avLst/>
              </a:prstGeom>
              <a:blipFill rotWithShape="0">
                <a:blip r:embed="rId9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Connecteur droit avec flèche 31"/>
          <p:cNvCxnSpPr/>
          <p:nvPr/>
        </p:nvCxnSpPr>
        <p:spPr>
          <a:xfrm flipH="1" flipV="1">
            <a:off x="9673883" y="1523158"/>
            <a:ext cx="0" cy="239869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ZoneTexte 32"/>
              <p:cNvSpPr txBox="1"/>
              <p:nvPr/>
            </p:nvSpPr>
            <p:spPr>
              <a:xfrm>
                <a:off x="10632291" y="1517383"/>
                <a:ext cx="156171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3" name="ZoneTexte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2291" y="1517383"/>
                <a:ext cx="1561710" cy="307777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/>
              <p:cNvSpPr txBox="1"/>
              <p:nvPr/>
            </p:nvSpPr>
            <p:spPr>
              <a:xfrm>
                <a:off x="9163369" y="629456"/>
                <a:ext cx="1567801" cy="3290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−19</m:t>
                          </m:r>
                        </m:sup>
                      </m:sSup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3369" y="629456"/>
                <a:ext cx="1567801" cy="32900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ZoneTexte 35"/>
          <p:cNvSpPr txBox="1"/>
          <p:nvPr/>
        </p:nvSpPr>
        <p:spPr>
          <a:xfrm>
            <a:off x="9896471" y="1744465"/>
            <a:ext cx="7505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Bedding</a:t>
            </a:r>
            <a:endParaRPr lang="en-GB" sz="11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 rot="20726146">
            <a:off x="9947518" y="1445210"/>
            <a:ext cx="6014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Tubes</a:t>
            </a:r>
            <a:endParaRPr lang="en-GB" sz="1100" b="1" dirty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755" y="1585481"/>
            <a:ext cx="2207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►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Size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Rectangle 39"/>
              <p:cNvSpPr/>
              <p:nvPr/>
            </p:nvSpPr>
            <p:spPr>
              <a:xfrm>
                <a:off x="2315915" y="1620562"/>
                <a:ext cx="3266343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chemeClr val="tx1"/>
                  </a:buClr>
                  <a:buSzPct val="100000"/>
                </a:pP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Bedding plane separation </a:t>
                </a:r>
                <a14:m>
                  <m:oMath xmlns:m="http://schemas.openxmlformats.org/officeDocument/2006/math"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𝑤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=300 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915" y="1620562"/>
                <a:ext cx="3266343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560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e 4"/>
          <p:cNvGrpSpPr/>
          <p:nvPr/>
        </p:nvGrpSpPr>
        <p:grpSpPr>
          <a:xfrm>
            <a:off x="0" y="5661165"/>
            <a:ext cx="11759257" cy="830314"/>
            <a:chOff x="0" y="5661165"/>
            <a:chExt cx="11759257" cy="830314"/>
          </a:xfrm>
        </p:grpSpPr>
        <p:sp>
          <p:nvSpPr>
            <p:cNvPr id="46" name="ZoneTexte 45"/>
            <p:cNvSpPr txBox="1"/>
            <p:nvPr/>
          </p:nvSpPr>
          <p:spPr>
            <a:xfrm>
              <a:off x="5123013" y="5662412"/>
              <a:ext cx="15648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Fracture aperture</a:t>
              </a:r>
              <a:endParaRPr lang="en-GB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7" name="ZoneTexte 46"/>
                <p:cNvSpPr txBox="1"/>
                <p:nvPr/>
              </p:nvSpPr>
              <p:spPr>
                <a:xfrm>
                  <a:off x="5093310" y="6071548"/>
                  <a:ext cx="2514406" cy="32149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𝑓𝑟𝑎𝑐</m:t>
                            </m:r>
                          </m:sub>
                        </m:sSub>
                        <m:r>
                          <a:rPr lang="fr-BE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−19</m:t>
                            </m:r>
                          </m:sup>
                        </m:sSup>
                        <m:sSup>
                          <m:sSup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BE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fr-BE" sz="1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fr-BE" sz="12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fr-BE" sz="12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ctrlPr>
                              <a:rPr lang="fr-BE" sz="1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fr-BE" sz="1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fr-BE" sz="1200" i="1">
                                <a:latin typeface="Cambria Math" panose="02040503050406030204" pitchFamily="18" charset="0"/>
                              </a:rPr>
                              <m:t>12 </m:t>
                            </m:r>
                            <m:r>
                              <a:rPr lang="fr-BE" sz="1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fr-BE" sz="12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fr-BE" sz="12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rad>
                      </m:oMath>
                    </m:oMathPara>
                  </a14:m>
                  <a:endParaRPr lang="en-GB" sz="1200" dirty="0"/>
                </a:p>
              </p:txBody>
            </p:sp>
          </mc:Choice>
          <mc:Fallback>
            <p:sp>
              <p:nvSpPr>
                <p:cNvPr id="47" name="ZoneTexte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3310" y="6071548"/>
                  <a:ext cx="2514406" cy="321498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188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ZoneTexte 47"/>
            <p:cNvSpPr txBox="1"/>
            <p:nvPr/>
          </p:nvSpPr>
          <p:spPr>
            <a:xfrm>
              <a:off x="7929737" y="5661165"/>
              <a:ext cx="112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chemeClr val="tx1"/>
                </a:buClr>
              </a:pP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Macropores</a:t>
              </a:r>
              <a:endParaRPr lang="fr-BE" sz="14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" name="ZoneTexte 48"/>
                <p:cNvSpPr txBox="1"/>
                <p:nvPr/>
              </p:nvSpPr>
              <p:spPr>
                <a:xfrm>
                  <a:off x="10363426" y="5929163"/>
                  <a:ext cx="1395831" cy="5218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BE" sz="1200" i="1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fr-BE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fr-B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B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fr-BE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fr-BE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sz="12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BE" sz="12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</m:oMath>
                    </m:oMathPara>
                  </a14:m>
                  <a:endParaRPr lang="en-GB" sz="1200" dirty="0"/>
                </a:p>
              </p:txBody>
            </p:sp>
          </mc:Choice>
          <mc:Fallback>
            <p:sp>
              <p:nvSpPr>
                <p:cNvPr id="49" name="ZoneTexte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63426" y="5929163"/>
                  <a:ext cx="1395831" cy="52187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ZoneTexte 49"/>
                <p:cNvSpPr txBox="1"/>
                <p:nvPr/>
              </p:nvSpPr>
              <p:spPr>
                <a:xfrm>
                  <a:off x="7921138" y="5796930"/>
                  <a:ext cx="2379306" cy="69454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BE" sz="1200" i="1" smtClean="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fr-BE" sz="1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fr-BE" sz="1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BE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BE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num>
                                  <m:den>
                                    <m:r>
                                      <a:rPr lang="fr-BE" sz="1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d>
                          <m:d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den>
                            </m:f>
                          </m:e>
                        </m:d>
                        <m:r>
                          <a:rPr lang="fr-BE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limUpp>
                          <m:limUppPr>
                            <m:ctrlPr>
                              <a:rPr lang="fr-BE" sz="1200" b="0" i="1" smtClean="0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groupChr>
                              <m:groupChrPr>
                                <m:chr m:val="⏞"/>
                                <m:pos m:val="top"/>
                                <m:vertJc m:val="bot"/>
                                <m:ctrlP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groupChrPr>
                              <m:e>
                                <m:f>
                                  <m:fPr>
                                    <m:ctrlPr>
                                      <a:rPr lang="fr-B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fr-BE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BE" sz="12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e>
                                      <m:sup>
                                        <m:r>
                                          <a:rPr lang="fr-BE" sz="12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fr-BE" sz="1200" i="1">
                                        <a:latin typeface="Cambria Math" panose="02040503050406030204" pitchFamily="18" charset="0"/>
                                      </a:rPr>
                                      <m:t>(·</m:t>
                                    </m:r>
                                    <m:r>
                                      <a:rPr lang="fr-BE" sz="1200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fr-BE" sz="12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a:rPr lang="fr-BE" sz="1200" i="1">
                                        <a:latin typeface="Cambria Math" panose="02040503050406030204" pitchFamily="18" charset="0"/>
                                      </a:rPr>
                                      <m:t>12 </m:t>
                                    </m:r>
                                  </m:den>
                                </m:f>
                                <m:d>
                                  <m:dPr>
                                    <m:ctrlPr>
                                      <a:rPr lang="fr-BE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BE" sz="1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fr-BE" sz="12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fr-BE" sz="1200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groupChr>
                          </m:e>
                          <m:lim>
                            <m:sSub>
                              <m:sSubPr>
                                <m:ctrlP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BE" sz="1200" b="0" i="1" smtClean="0">
                                    <a:latin typeface="Cambria Math" panose="02040503050406030204" pitchFamily="18" charset="0"/>
                                  </a:rPr>
                                  <m:t>𝑓𝑟𝑎𝑐</m:t>
                                </m:r>
                              </m:sub>
                            </m:sSub>
                          </m:lim>
                        </m:limUpp>
                      </m:oMath>
                    </m:oMathPara>
                  </a14:m>
                  <a:endParaRPr lang="en-GB" sz="1400" dirty="0"/>
                </a:p>
              </p:txBody>
            </p:sp>
          </mc:Choice>
          <mc:Fallback>
            <p:sp>
              <p:nvSpPr>
                <p:cNvPr id="50" name="ZoneTexte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1138" y="5796930"/>
                  <a:ext cx="2379306" cy="69454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1" name="ZoneTexte 50"/>
            <p:cNvSpPr txBox="1"/>
            <p:nvPr/>
          </p:nvSpPr>
          <p:spPr>
            <a:xfrm>
              <a:off x="0" y="6040665"/>
              <a:ext cx="28280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SzPct val="100000"/>
                <a:buFont typeface="Arial" panose="020B0604020202020204" pitchFamily="34" charset="0"/>
                <a:buChar char="►"/>
              </a:pPr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3. Intrinsic permeability </a:t>
              </a:r>
              <a:endParaRPr lang="en-GB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77900" y="6080370"/>
              <a:ext cx="221079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Effect of </a:t>
              </a:r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large-size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pores </a:t>
              </a:r>
            </a:p>
          </p:txBody>
        </p:sp>
      </p:grpSp>
      <p:sp>
        <p:nvSpPr>
          <p:cNvPr id="43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07/17</a:t>
            </a:r>
            <a:endParaRPr lang="en-GB" dirty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29" y="2693582"/>
            <a:ext cx="2628505" cy="2700000"/>
          </a:xfrm>
          <a:prstGeom prst="rect">
            <a:avLst/>
          </a:prstGeom>
        </p:spPr>
      </p:pic>
      <p:sp>
        <p:nvSpPr>
          <p:cNvPr id="55" name="ZoneTexte 54"/>
          <p:cNvSpPr txBox="1"/>
          <p:nvPr/>
        </p:nvSpPr>
        <p:spPr>
          <a:xfrm>
            <a:off x="0" y="3647110"/>
            <a:ext cx="21162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Arial" panose="020B0604020202020204" pitchFamily="34" charset="0"/>
              <a:buChar char="►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Macroporosity</a:t>
            </a:r>
            <a:endParaRPr lang="fr-BE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315915" y="3677887"/>
            <a:ext cx="2860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Fitting of the pore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size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endParaRPr lang="en-GB" sz="1400" dirty="0"/>
          </a:p>
        </p:txBody>
      </p:sp>
      <p:sp>
        <p:nvSpPr>
          <p:cNvPr id="57" name="Rectangle 56"/>
          <p:cNvSpPr/>
          <p:nvPr/>
        </p:nvSpPr>
        <p:spPr>
          <a:xfrm>
            <a:off x="2315915" y="3997037"/>
            <a:ext cx="2625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Effect of small-size pores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(Tortuosity = Calibration factor)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8" name="Image 5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137" y="2699090"/>
            <a:ext cx="2792525" cy="2696646"/>
          </a:xfrm>
          <a:prstGeom prst="rect">
            <a:avLst/>
          </a:prstGeom>
        </p:spPr>
      </p:pic>
      <p:sp>
        <p:nvSpPr>
          <p:cNvPr id="59" name="ZoneTexte 58"/>
          <p:cNvSpPr txBox="1"/>
          <p:nvPr/>
        </p:nvSpPr>
        <p:spPr>
          <a:xfrm>
            <a:off x="5380757" y="1046086"/>
            <a:ext cx="32637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estimations of bedding plane separation, from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(2017)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517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Characterisation of the microstructural parameters</a:t>
            </a:r>
            <a:endParaRPr lang="en-GB" dirty="0"/>
          </a:p>
        </p:txBody>
      </p:sp>
      <p:grpSp>
        <p:nvGrpSpPr>
          <p:cNvPr id="43" name="Groupe 42"/>
          <p:cNvGrpSpPr/>
          <p:nvPr/>
        </p:nvGrpSpPr>
        <p:grpSpPr>
          <a:xfrm>
            <a:off x="8179150" y="1148589"/>
            <a:ext cx="3751348" cy="5382554"/>
            <a:chOff x="8179150" y="1148589"/>
            <a:chExt cx="3751348" cy="538255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2616" y="1659074"/>
              <a:ext cx="3340396" cy="3442270"/>
            </a:xfrm>
            <a:prstGeom prst="rect">
              <a:avLst/>
            </a:prstGeom>
          </p:spPr>
        </p:pic>
        <p:grpSp>
          <p:nvGrpSpPr>
            <p:cNvPr id="54" name="Groupe 53"/>
            <p:cNvGrpSpPr/>
            <p:nvPr/>
          </p:nvGrpSpPr>
          <p:grpSpPr>
            <a:xfrm>
              <a:off x="8179150" y="1148589"/>
              <a:ext cx="3751348" cy="5382554"/>
              <a:chOff x="-128028" y="1422769"/>
              <a:chExt cx="3751348" cy="5382554"/>
            </a:xfrm>
          </p:grpSpPr>
          <p:sp>
            <p:nvSpPr>
              <p:cNvPr id="55" name="ZoneTexte 54"/>
              <p:cNvSpPr txBox="1"/>
              <p:nvPr/>
            </p:nvSpPr>
            <p:spPr>
              <a:xfrm>
                <a:off x="-128028" y="1422769"/>
                <a:ext cx="37513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►"/>
                </a:pPr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6. Normal </a:t>
                </a:r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stiffness of the fracture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7" name="ZoneTexte 56"/>
                  <p:cNvSpPr txBox="1"/>
                  <p:nvPr/>
                </p:nvSpPr>
                <p:spPr>
                  <a:xfrm>
                    <a:off x="922744" y="5655200"/>
                    <a:ext cx="2416046" cy="613181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fr-BE" sz="1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fr-BE" sz="12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fr-BE" sz="1200" b="0" i="0" smtClean="0">
                              <a:latin typeface="Cambria Math" panose="02040503050406030204" pitchFamily="18" charset="0"/>
                            </a:rPr>
                            <m:t>with</m:t>
                          </m:r>
                          <m:r>
                            <a:rPr lang="fr-BE" sz="1200" b="0" i="0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sSub>
                            <m:sSubPr>
                              <m:ctrlPr>
                                <a:rPr lang="fr-BE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2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fr-BE" sz="1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fr-BE" sz="12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BE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fr-BE" sz="12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𝑲</m:t>
                                  </m:r>
                                </m:e>
                                <m:sub>
                                  <m:r>
                                    <a:rPr lang="fr-BE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sub>
                                <m:sup>
                                  <m:r>
                                    <a:rPr lang="fr-BE" sz="12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fr-BE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fr-BE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BE" sz="1200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fr-BE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m:rPr>
                                              <m:sty m:val="p"/>
                                            </m:rPr>
                                            <a:rPr lang="fr-BE" sz="1200">
                                              <a:latin typeface="Cambria Math" panose="02040503050406030204" pitchFamily="18" charset="0"/>
                                            </a:rPr>
                                            <m:t>Δ</m:t>
                                          </m:r>
                                          <m:r>
                                            <a:rPr lang="fr-BE" sz="1200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fr-BE" sz="1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BE" sz="1200" i="1">
                                                  <a:latin typeface="Cambria Math" panose="02040503050406030204" pitchFamily="18" charset="0"/>
                                                </a:rPr>
                                                <m:t>h</m:t>
                                              </m:r>
                                            </m:e>
                                            <m:sub>
                                              <m:r>
                                                <a:rPr lang="fr-BE" sz="12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>
              <p:sp>
                <p:nvSpPr>
                  <p:cNvPr id="57" name="ZoneTexte 5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2744" y="5655200"/>
                    <a:ext cx="2416046" cy="613181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253" b="-3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8" name="Rectangle 57"/>
                  <p:cNvSpPr/>
                  <p:nvPr/>
                </p:nvSpPr>
                <p:spPr>
                  <a:xfrm>
                    <a:off x="882077" y="6194771"/>
                    <a:ext cx="1505669" cy="443006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Sup>
                            <m:sSubSupPr>
                              <m:ctrlPr>
                                <a:rPr lang="fr-BE" sz="12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200" b="1" i="1">
                                  <a:latin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fr-BE" sz="12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  <m:sup>
                              <m:r>
                                <a:rPr lang="fr-BE" sz="12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p>
                          </m:sSubSup>
                          <m:r>
                            <a:rPr lang="fr-BE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sz="12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fr-BE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fr-BE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sSup>
                            <m:sSupPr>
                              <m:ctrlPr>
                                <a:rPr lang="fr-BE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BE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𝟎</m:t>
                              </m:r>
                            </m:e>
                            <m:sup>
                              <m:r>
                                <a:rPr lang="fr-BE" sz="12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𝟏𝟑</m:t>
                              </m:r>
                            </m:sup>
                          </m:sSup>
                          <m:r>
                            <a:rPr lang="fr-B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12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𝑃𝑎</m:t>
                                  </m:r>
                                </m:num>
                                <m:den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58" name="Rectangle 5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2077" y="6194771"/>
                    <a:ext cx="1505669" cy="443006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Rectangle 58"/>
              <p:cNvSpPr/>
              <p:nvPr/>
            </p:nvSpPr>
            <p:spPr>
              <a:xfrm>
                <a:off x="2293837" y="6559102"/>
                <a:ext cx="1148071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Goodman (1976)</a:t>
                </a:r>
              </a:p>
            </p:txBody>
          </p:sp>
        </p:grpSp>
      </p:grpSp>
      <p:grpSp>
        <p:nvGrpSpPr>
          <p:cNvPr id="38" name="Groupe 37"/>
          <p:cNvGrpSpPr/>
          <p:nvPr/>
        </p:nvGrpSpPr>
        <p:grpSpPr>
          <a:xfrm>
            <a:off x="4193926" y="1168656"/>
            <a:ext cx="3587138" cy="5383561"/>
            <a:chOff x="4079626" y="1168656"/>
            <a:chExt cx="3587138" cy="538356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2448" y="1664687"/>
              <a:ext cx="3294316" cy="3400243"/>
            </a:xfrm>
            <a:prstGeom prst="rect">
              <a:avLst/>
            </a:prstGeom>
          </p:spPr>
        </p:pic>
        <p:grpSp>
          <p:nvGrpSpPr>
            <p:cNvPr id="60" name="Groupe 59"/>
            <p:cNvGrpSpPr/>
            <p:nvPr/>
          </p:nvGrpSpPr>
          <p:grpSpPr>
            <a:xfrm>
              <a:off x="4079626" y="1168656"/>
              <a:ext cx="3445369" cy="5383561"/>
              <a:chOff x="4079626" y="1487744"/>
              <a:chExt cx="3445369" cy="5383561"/>
            </a:xfrm>
          </p:grpSpPr>
          <p:sp>
            <p:nvSpPr>
              <p:cNvPr id="62" name="ZoneTexte 61"/>
              <p:cNvSpPr txBox="1"/>
              <p:nvPr/>
            </p:nvSpPr>
            <p:spPr>
              <a:xfrm>
                <a:off x="4079626" y="1487744"/>
                <a:ext cx="225254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►"/>
                </a:pPr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 Retention </a:t>
                </a:r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curve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3" name="ZoneTexte 7"/>
                  <p:cNvSpPr txBox="1"/>
                  <p:nvPr/>
                </p:nvSpPr>
                <p:spPr>
                  <a:xfrm>
                    <a:off x="4806848" y="5600978"/>
                    <a:ext cx="2652008" cy="515462"/>
                  </a:xfrm>
                  <a:prstGeom prst="rect">
                    <a:avLst/>
                  </a:prstGeom>
                  <a:noFill/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  <p:txBody>
                  <a:bodyPr wrap="none" lIns="0" tIns="0" rIns="0" bIns="0" rtlCol="0" anchor="t">
                    <a:spAutoFit/>
                  </a:bodyPr>
                  <a:lstStyle>
                    <a:lvl1pPr marL="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BE" sz="11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  <m:r>
                            <a:rPr lang="fr-BE" sz="1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BE" sz="11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  <m:t>𝑟𝑒𝑠</m:t>
                                  </m:r>
                                </m:sub>
                              </m:sSub>
                              <m:r>
                                <a:rPr lang="fr-BE" sz="1100" b="0" i="1">
                                  <a:latin typeface="Cambria Math" panose="02040503050406030204" pitchFamily="18" charset="0"/>
                                </a:rPr>
                                <m:t>+(</m:t>
                              </m:r>
                              <m:sSub>
                                <m:sSubPr>
                                  <m:ctrlP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  <m:t>𝑚𝑎𝑥</m:t>
                                  </m:r>
                                </m:sub>
                              </m:sSub>
                              <m:r>
                                <a:rPr lang="fr-BE" sz="11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  <m:t>𝑟𝑒𝑠</m:t>
                                  </m:r>
                                </m:sub>
                              </m:sSub>
                              <m:r>
                                <a:rPr lang="fr-BE" sz="1100" b="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d>
                                <m:dPr>
                                  <m:ctrlP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sz="1100" b="0" i="1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p>
                                    <m:sSupPr>
                                      <m:ctrlPr>
                                        <a:rPr lang="fr-BE" sz="1100" b="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fr-BE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fr-BE" sz="1100" b="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fr-BE" sz="1100" b="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num>
                                            <m:den>
                                              <m:sSub>
                                                <m:sSubPr>
                                                  <m:ctrlPr>
                                                    <a:rPr lang="fr-BE" sz="11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fr-BE" sz="1100" b="0" i="1">
                                                      <a:latin typeface="Cambria Math" panose="02040503050406030204" pitchFamily="18" charset="0"/>
                                                    </a:rPr>
                                                    <m:t>𝑃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fr-BE" sz="11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𝑒</m:t>
                                                  </m:r>
                                                </m:sub>
                                              </m:sSub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fr-BE" sz="1100" b="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fr-BE" sz="1100" b="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fr-BE" sz="1100" b="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fr-BE" sz="1100" b="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fr-BE" sz="1100" b="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BE" sz="1100" b="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oMath>
                      </m:oMathPara>
                    </a14:m>
                    <a:endParaRPr lang="en-GB" sz="1100" dirty="0"/>
                  </a:p>
                </p:txBody>
              </p:sp>
            </mc:Choice>
            <mc:Fallback>
              <p:sp>
                <p:nvSpPr>
                  <p:cNvPr id="63" name="ZoneTexte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06848" y="5600978"/>
                    <a:ext cx="2652008" cy="515462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Rectangle 63"/>
              <p:cNvSpPr/>
              <p:nvPr/>
            </p:nvSpPr>
            <p:spPr>
              <a:xfrm>
                <a:off x="6053118" y="6625084"/>
                <a:ext cx="147187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Van </a:t>
                </a:r>
                <a:r>
                  <a:rPr lang="en-GB" sz="1000" i="1" dirty="0" err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Genuchten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000" i="1" dirty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1980)</a:t>
                </a:r>
                <a:endParaRPr lang="en-GB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5" name="Rectangle 64"/>
                  <p:cNvSpPr/>
                  <p:nvPr/>
                </p:nvSpPr>
                <p:spPr>
                  <a:xfrm>
                    <a:off x="4724900" y="6328636"/>
                    <a:ext cx="881332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𝑟𝑒𝑠</m:t>
                              </m:r>
                            </m:sub>
                          </m:sSub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=0.2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65" name="Rectangle 6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24900" y="6328636"/>
                    <a:ext cx="881332" cy="276999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6" name="Rectangle 65"/>
                  <p:cNvSpPr/>
                  <p:nvPr/>
                </p:nvSpPr>
                <p:spPr>
                  <a:xfrm>
                    <a:off x="5710169" y="6327011"/>
                    <a:ext cx="844077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oMath>
                      </m:oMathPara>
                    </a14:m>
                    <a:endParaRPr lang="en-GB" dirty="0"/>
                  </a:p>
                </p:txBody>
              </p:sp>
            </mc:Choice>
            <mc:Fallback>
              <p:sp>
                <p:nvSpPr>
                  <p:cNvPr id="66" name="Rectangle 6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10169" y="6327011"/>
                    <a:ext cx="844077" cy="276999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7" name="Rectangle 66"/>
                  <p:cNvSpPr/>
                  <p:nvPr/>
                </p:nvSpPr>
                <p:spPr>
                  <a:xfrm>
                    <a:off x="6679775" y="6327011"/>
                    <a:ext cx="839269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1200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  <m:r>
                            <a:rPr lang="fr-BE" sz="12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sz="12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BE" sz="12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BE" sz="12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</m:oMath>
                      </m:oMathPara>
                    </a14:m>
                    <a:endParaRPr lang="en-GB" b="1" dirty="0"/>
                  </a:p>
                </p:txBody>
              </p:sp>
            </mc:Choice>
            <mc:Fallback>
              <p:sp>
                <p:nvSpPr>
                  <p:cNvPr id="67" name="Rectangle 6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9775" y="6327011"/>
                    <a:ext cx="839269" cy="276999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81" name="Groupe 80"/>
          <p:cNvGrpSpPr/>
          <p:nvPr/>
        </p:nvGrpSpPr>
        <p:grpSpPr>
          <a:xfrm>
            <a:off x="601" y="1168656"/>
            <a:ext cx="3695383" cy="5380233"/>
            <a:chOff x="601" y="1168656"/>
            <a:chExt cx="3695383" cy="5380233"/>
          </a:xfrm>
        </p:grpSpPr>
        <p:grpSp>
          <p:nvGrpSpPr>
            <p:cNvPr id="2" name="Groupe 1"/>
            <p:cNvGrpSpPr>
              <a:grpSpLocks noChangeAspect="1"/>
            </p:cNvGrpSpPr>
            <p:nvPr/>
          </p:nvGrpSpPr>
          <p:grpSpPr>
            <a:xfrm>
              <a:off x="435439" y="1658994"/>
              <a:ext cx="3260545" cy="3365387"/>
              <a:chOff x="17470127" y="3368584"/>
              <a:chExt cx="4011027" cy="4140000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470127" y="3368584"/>
                <a:ext cx="4011027" cy="4140000"/>
              </a:xfrm>
              <a:prstGeom prst="rect">
                <a:avLst/>
              </a:prstGeom>
            </p:spPr>
          </p:pic>
          <p:cxnSp>
            <p:nvCxnSpPr>
              <p:cNvPr id="17" name="Connecteur droit 16"/>
              <p:cNvCxnSpPr/>
              <p:nvPr/>
            </p:nvCxnSpPr>
            <p:spPr>
              <a:xfrm>
                <a:off x="19475640" y="4485472"/>
                <a:ext cx="283889" cy="814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/>
              <p:cNvCxnSpPr/>
              <p:nvPr/>
            </p:nvCxnSpPr>
            <p:spPr>
              <a:xfrm>
                <a:off x="19475639" y="4180415"/>
                <a:ext cx="283889" cy="814"/>
              </a:xfrm>
              <a:prstGeom prst="line">
                <a:avLst/>
              </a:prstGeom>
              <a:ln w="1905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Ellipse 18"/>
              <p:cNvSpPr/>
              <p:nvPr/>
            </p:nvSpPr>
            <p:spPr>
              <a:xfrm>
                <a:off x="19581583" y="3815144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68" name="Groupe 67"/>
            <p:cNvGrpSpPr/>
            <p:nvPr/>
          </p:nvGrpSpPr>
          <p:grpSpPr>
            <a:xfrm>
              <a:off x="601" y="1168656"/>
              <a:ext cx="3475631" cy="5380233"/>
              <a:chOff x="7588803" y="1694873"/>
              <a:chExt cx="3475631" cy="5380233"/>
            </a:xfrm>
          </p:grpSpPr>
          <p:sp>
            <p:nvSpPr>
              <p:cNvPr id="70" name="ZoneTexte 69"/>
              <p:cNvSpPr txBox="1"/>
              <p:nvPr/>
            </p:nvSpPr>
            <p:spPr>
              <a:xfrm>
                <a:off x="7588803" y="1694873"/>
                <a:ext cx="347563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Clr>
                    <a:schemeClr val="tx1"/>
                  </a:buClr>
                  <a:buSzPct val="80000"/>
                  <a:buFont typeface="Arial" panose="020B0604020202020204" pitchFamily="34" charset="0"/>
                  <a:buChar char="►"/>
                </a:pPr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4. </a:t>
                </a:r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Relative </a:t>
                </a:r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permeability curves</a:t>
                </a: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1" name="ZoneTexte 70"/>
                  <p:cNvSpPr txBox="1"/>
                  <p:nvPr/>
                </p:nvSpPr>
                <p:spPr>
                  <a:xfrm>
                    <a:off x="8385454" y="5904687"/>
                    <a:ext cx="1495281" cy="47994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𝑟𝑤</m:t>
                              </m:r>
                            </m:sub>
                          </m:sSub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Sup>
                                    <m:sSubSupPr>
                                      <m:ctrlP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  <m:sup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(3−</m:t>
                          </m:r>
                          <m:sSubSup>
                            <m:sSubSup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  <m:sup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bSup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) 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>
              <p:sp>
                <p:nvSpPr>
                  <p:cNvPr id="71" name="ZoneTexte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5454" y="5904687"/>
                    <a:ext cx="1495281" cy="47994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1266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2" name="ZoneTexte 71"/>
                  <p:cNvSpPr txBox="1"/>
                  <p:nvPr/>
                </p:nvSpPr>
                <p:spPr>
                  <a:xfrm>
                    <a:off x="8385454" y="6520418"/>
                    <a:ext cx="1300035" cy="2957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𝑟𝑔</m:t>
                              </m:r>
                            </m:sub>
                          </m:sSub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>
              <p:sp>
                <p:nvSpPr>
                  <p:cNvPr id="72" name="ZoneTexte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5454" y="6520418"/>
                    <a:ext cx="1300035" cy="295787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3" name="ZoneTexte 72"/>
                  <p:cNvSpPr txBox="1"/>
                  <p:nvPr/>
                </p:nvSpPr>
                <p:spPr>
                  <a:xfrm>
                    <a:off x="10101955" y="5997276"/>
                    <a:ext cx="888448" cy="2947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𝑟𝑤</m:t>
                              </m:r>
                            </m:sub>
                          </m:sSub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Sup>
                                <m:sSubSupPr>
                                  <m:ctrlP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e>
                            <m:sup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>
              <p:sp>
                <p:nvSpPr>
                  <p:cNvPr id="73" name="ZoneTexte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01955" y="5997276"/>
                    <a:ext cx="888448" cy="294761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4" name="ZoneTexte 73"/>
                  <p:cNvSpPr txBox="1"/>
                  <p:nvPr/>
                </p:nvSpPr>
                <p:spPr>
                  <a:xfrm>
                    <a:off x="9798539" y="6520418"/>
                    <a:ext cx="1264063" cy="29578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righ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𝑟𝑔</m:t>
                              </m:r>
                            </m:sub>
                          </m:sSub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BE" sz="12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sSubSup>
                                    <m:sSubSupPr>
                                      <m:ctrlP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sub>
                                    <m:sup>
                                      <m:r>
                                        <a:rPr lang="fr-BE" sz="12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fr-B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BE" sz="1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GB" sz="1200" dirty="0"/>
                  </a:p>
                </p:txBody>
              </p:sp>
            </mc:Choice>
            <mc:Fallback>
              <p:sp>
                <p:nvSpPr>
                  <p:cNvPr id="74" name="ZoneTexte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98539" y="6520418"/>
                    <a:ext cx="1264063" cy="295787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/>
              <p:cNvSpPr/>
              <p:nvPr/>
            </p:nvSpPr>
            <p:spPr>
              <a:xfrm>
                <a:off x="9688868" y="6828885"/>
                <a:ext cx="1268297" cy="2462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buClr>
                    <a:schemeClr val="tx1"/>
                  </a:buClr>
                </a:pPr>
                <a:r>
                  <a:rPr lang="en-GB" sz="1000" i="1" dirty="0" err="1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Yuster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et al. </a:t>
                </a:r>
                <a:r>
                  <a:rPr lang="en-GB" sz="1000" i="1" dirty="0" smtClean="0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(1951)</a:t>
                </a:r>
                <a:endParaRPr lang="en-GB" sz="1000" i="1" dirty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0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08/17</a:t>
            </a:r>
            <a:endParaRPr lang="en-GB" dirty="0"/>
          </a:p>
        </p:txBody>
      </p:sp>
      <p:sp>
        <p:nvSpPr>
          <p:cNvPr id="82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511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01/17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99981"/>
            <a:ext cx="7191818" cy="3600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31457" y="2195393"/>
            <a:ext cx="180000" cy="180000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8411457" y="2125817"/>
            <a:ext cx="3751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441 operational reactors</a:t>
            </a:r>
          </a:p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10% of the global electric capacity (392 GW)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31457" y="1867198"/>
            <a:ext cx="180000" cy="180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7"/>
          <p:cNvSpPr txBox="1"/>
          <p:nvPr/>
        </p:nvSpPr>
        <p:spPr>
          <a:xfrm>
            <a:off x="8411457" y="1788579"/>
            <a:ext cx="316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54 reactors under construction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8231457" y="2743200"/>
            <a:ext cx="3169647" cy="1263178"/>
            <a:chOff x="8231457" y="2743200"/>
            <a:chExt cx="3169647" cy="1263178"/>
          </a:xfrm>
        </p:grpSpPr>
        <p:sp>
          <p:nvSpPr>
            <p:cNvPr id="20" name="ZoneTexte 19"/>
            <p:cNvSpPr txBox="1"/>
            <p:nvPr/>
          </p:nvSpPr>
          <p:spPr>
            <a:xfrm>
              <a:off x="8231457" y="3175381"/>
              <a:ext cx="316964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Production of </a:t>
              </a:r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long-lasting</a:t>
              </a:r>
              <a:r>
                <a:rPr lang="en-GB" sz="1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and  </a:t>
              </a:r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high-level </a:t>
              </a:r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radioactive wastes, harmful to the biosphere</a:t>
              </a:r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9793967" y="2743200"/>
              <a:ext cx="0" cy="3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8206422" y="4114800"/>
            <a:ext cx="3169647" cy="754267"/>
            <a:chOff x="8206422" y="4114800"/>
            <a:chExt cx="3169647" cy="754267"/>
          </a:xfrm>
        </p:grpSpPr>
        <p:sp>
          <p:nvSpPr>
            <p:cNvPr id="23" name="ZoneTexte 22"/>
            <p:cNvSpPr txBox="1"/>
            <p:nvPr/>
          </p:nvSpPr>
          <p:spPr>
            <a:xfrm>
              <a:off x="8206422" y="4530513"/>
              <a:ext cx="316964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Deep geological disposal</a:t>
              </a:r>
            </a:p>
          </p:txBody>
        </p:sp>
        <p:cxnSp>
          <p:nvCxnSpPr>
            <p:cNvPr id="24" name="Connecteur droit avec flèche 23"/>
            <p:cNvCxnSpPr/>
            <p:nvPr/>
          </p:nvCxnSpPr>
          <p:spPr>
            <a:xfrm>
              <a:off x="9793967" y="4114800"/>
              <a:ext cx="0" cy="360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533400" y="5375706"/>
            <a:ext cx="44085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nuclear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in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nutshell, modified after </a:t>
            </a:r>
            <a:r>
              <a:rPr lang="en-GB" sz="10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Kernenergie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(2021).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80" y="1499981"/>
            <a:ext cx="7257338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03/17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20" name="ZoneTexte 3"/>
          <p:cNvSpPr txBox="1"/>
          <p:nvPr/>
        </p:nvSpPr>
        <p:spPr>
          <a:xfrm>
            <a:off x="2787650" y="1428264"/>
            <a:ext cx="6819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❷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the model</a:t>
            </a:r>
          </a:p>
          <a:p>
            <a:pPr>
              <a:buSzPct val="80000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❸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Characterisation of parameters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❺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6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One-element simulation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0" y="1344800"/>
                <a:ext cx="2565126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Bedding plane separation:</a:t>
                </a:r>
              </a:p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fr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  <m:r>
                      <a:rPr lang="fr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fr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endParaRPr lang="en-GB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Bedding plane aperture:</a:t>
                </a:r>
              </a:p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fr-BE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0.1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fr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fr-BE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endParaRPr lang="en-GB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Tubes diameter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BE" sz="1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istribution</m:t>
                      </m:r>
                      <m: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curve</m:t>
                      </m:r>
                    </m:oMath>
                  </m:oMathPara>
                </a14:m>
                <a:endPara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endPara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Bridging plane aperture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not</m:t>
                      </m:r>
                      <m: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considered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4800"/>
                <a:ext cx="2565126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1188" t="-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8822704" y="1344800"/>
            <a:ext cx="3369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Injection test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Mechanically blocked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Water pressure increase</a:t>
            </a: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3MPa to 5MPa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Gas pressure imposed at 3MPa</a:t>
            </a:r>
          </a:p>
        </p:txBody>
      </p:sp>
      <p:sp>
        <p:nvSpPr>
          <p:cNvPr id="8" name="Rectangle 7"/>
          <p:cNvSpPr/>
          <p:nvPr/>
        </p:nvSpPr>
        <p:spPr>
          <a:xfrm>
            <a:off x="2565126" y="2778661"/>
            <a:ext cx="2463406" cy="1812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46" name="Groupe 145"/>
          <p:cNvGrpSpPr/>
          <p:nvPr/>
        </p:nvGrpSpPr>
        <p:grpSpPr>
          <a:xfrm>
            <a:off x="3479431" y="1071290"/>
            <a:ext cx="4809849" cy="2726955"/>
            <a:chOff x="3479431" y="1071290"/>
            <a:chExt cx="4809849" cy="2726955"/>
          </a:xfrm>
        </p:grpSpPr>
        <p:sp>
          <p:nvSpPr>
            <p:cNvPr id="83" name="Rectangle 82"/>
            <p:cNvSpPr/>
            <p:nvPr/>
          </p:nvSpPr>
          <p:spPr>
            <a:xfrm>
              <a:off x="5133332" y="1714463"/>
              <a:ext cx="1451428" cy="144270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Multiplier 83"/>
            <p:cNvSpPr/>
            <p:nvPr/>
          </p:nvSpPr>
          <p:spPr>
            <a:xfrm>
              <a:off x="5419989" y="1990916"/>
              <a:ext cx="180000" cy="1800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Multiplier 84"/>
            <p:cNvSpPr/>
            <p:nvPr/>
          </p:nvSpPr>
          <p:spPr>
            <a:xfrm>
              <a:off x="6100389" y="1990916"/>
              <a:ext cx="180000" cy="1800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Multiplier 85"/>
            <p:cNvSpPr/>
            <p:nvPr/>
          </p:nvSpPr>
          <p:spPr>
            <a:xfrm>
              <a:off x="6100389" y="2677397"/>
              <a:ext cx="180000" cy="1800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Multiplier 86"/>
            <p:cNvSpPr/>
            <p:nvPr/>
          </p:nvSpPr>
          <p:spPr>
            <a:xfrm>
              <a:off x="5419989" y="2677397"/>
              <a:ext cx="180000" cy="180000"/>
            </a:xfrm>
            <a:prstGeom prst="mathMultiply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Connecteur droit avec flèche 87"/>
            <p:cNvCxnSpPr/>
            <p:nvPr/>
          </p:nvCxnSpPr>
          <p:spPr>
            <a:xfrm>
              <a:off x="5133332" y="3490468"/>
              <a:ext cx="145142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ZoneTexte 88"/>
            <p:cNvSpPr txBox="1"/>
            <p:nvPr/>
          </p:nvSpPr>
          <p:spPr>
            <a:xfrm>
              <a:off x="5667257" y="3490468"/>
              <a:ext cx="4331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2m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1" name="Groupe 90"/>
            <p:cNvGrpSpPr/>
            <p:nvPr/>
          </p:nvGrpSpPr>
          <p:grpSpPr>
            <a:xfrm>
              <a:off x="5760934" y="3154591"/>
              <a:ext cx="252000" cy="279720"/>
              <a:chOff x="10761185" y="3279627"/>
              <a:chExt cx="252000" cy="279720"/>
            </a:xfrm>
          </p:grpSpPr>
          <p:sp>
            <p:nvSpPr>
              <p:cNvPr id="141" name="Triangle isocèle 140"/>
              <p:cNvSpPr/>
              <p:nvPr/>
            </p:nvSpPr>
            <p:spPr>
              <a:xfrm>
                <a:off x="10761185" y="3279627"/>
                <a:ext cx="252000" cy="180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10778202" y="3450083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3" name="Ellipse 142"/>
              <p:cNvSpPr/>
              <p:nvPr/>
            </p:nvSpPr>
            <p:spPr>
              <a:xfrm>
                <a:off x="10886202" y="345134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2" name="Groupe 91"/>
            <p:cNvGrpSpPr/>
            <p:nvPr/>
          </p:nvGrpSpPr>
          <p:grpSpPr>
            <a:xfrm rot="5400000">
              <a:off x="4867827" y="2291589"/>
              <a:ext cx="252000" cy="279720"/>
              <a:chOff x="10761185" y="3279627"/>
              <a:chExt cx="252000" cy="279720"/>
            </a:xfrm>
          </p:grpSpPr>
          <p:sp>
            <p:nvSpPr>
              <p:cNvPr id="138" name="Triangle isocèle 137"/>
              <p:cNvSpPr/>
              <p:nvPr/>
            </p:nvSpPr>
            <p:spPr>
              <a:xfrm>
                <a:off x="10761185" y="3279627"/>
                <a:ext cx="252000" cy="180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9" name="Ellipse 138"/>
              <p:cNvSpPr/>
              <p:nvPr/>
            </p:nvSpPr>
            <p:spPr>
              <a:xfrm>
                <a:off x="10778202" y="3450083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0" name="Ellipse 139"/>
              <p:cNvSpPr/>
              <p:nvPr/>
            </p:nvSpPr>
            <p:spPr>
              <a:xfrm>
                <a:off x="10886202" y="345134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93" name="Groupe 92"/>
            <p:cNvGrpSpPr/>
            <p:nvPr/>
          </p:nvGrpSpPr>
          <p:grpSpPr>
            <a:xfrm rot="16200000" flipH="1">
              <a:off x="6598620" y="2291589"/>
              <a:ext cx="252000" cy="279720"/>
              <a:chOff x="10761185" y="3279627"/>
              <a:chExt cx="252000" cy="279720"/>
            </a:xfrm>
          </p:grpSpPr>
          <p:sp>
            <p:nvSpPr>
              <p:cNvPr id="135" name="Triangle isocèle 134"/>
              <p:cNvSpPr/>
              <p:nvPr/>
            </p:nvSpPr>
            <p:spPr>
              <a:xfrm>
                <a:off x="10761185" y="3279627"/>
                <a:ext cx="252000" cy="18000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Ellipse 135"/>
              <p:cNvSpPr/>
              <p:nvPr/>
            </p:nvSpPr>
            <p:spPr>
              <a:xfrm>
                <a:off x="10778202" y="3450083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10886202" y="3451347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94" name="Connecteur droit 93"/>
            <p:cNvCxnSpPr/>
            <p:nvPr/>
          </p:nvCxnSpPr>
          <p:spPr>
            <a:xfrm>
              <a:off x="5133332" y="1389441"/>
              <a:ext cx="1451428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>
              <a:off x="6584760" y="1389441"/>
              <a:ext cx="0" cy="238123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avec flèche 95"/>
            <p:cNvCxnSpPr/>
            <p:nvPr/>
          </p:nvCxnSpPr>
          <p:spPr>
            <a:xfrm>
              <a:off x="5506712" y="1389441"/>
              <a:ext cx="0" cy="238123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avec flèche 96"/>
            <p:cNvCxnSpPr/>
            <p:nvPr/>
          </p:nvCxnSpPr>
          <p:spPr>
            <a:xfrm>
              <a:off x="5885951" y="1389441"/>
              <a:ext cx="0" cy="238123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avec flèche 97"/>
            <p:cNvCxnSpPr/>
            <p:nvPr/>
          </p:nvCxnSpPr>
          <p:spPr>
            <a:xfrm>
              <a:off x="6240646" y="1389441"/>
              <a:ext cx="0" cy="238123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avec flèche 99"/>
            <p:cNvCxnSpPr/>
            <p:nvPr/>
          </p:nvCxnSpPr>
          <p:spPr>
            <a:xfrm>
              <a:off x="3559394" y="2427683"/>
              <a:ext cx="678426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1" name="ZoneTexte 100"/>
                <p:cNvSpPr txBox="1"/>
                <p:nvPr/>
              </p:nvSpPr>
              <p:spPr>
                <a:xfrm>
                  <a:off x="3479431" y="1885219"/>
                  <a:ext cx="84420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GB" sz="14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Loading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fr-BE" sz="1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grad</m:t>
                        </m:r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sSub>
                          <m:sSubPr>
                            <m:ctrlPr>
                              <a:rPr lang="fr-BE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𝑤</m:t>
                            </m:r>
                          </m:sub>
                        </m:sSub>
                      </m:oMath>
                    </m:oMathPara>
                  </a14:m>
                  <a:endParaRPr lang="en-GB" sz="14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101" name="ZoneTexte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9431" y="1885219"/>
                  <a:ext cx="84420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725" t="-1163" b="-465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2" name="Connecteur droit avec flèche 111"/>
            <p:cNvCxnSpPr/>
            <p:nvPr/>
          </p:nvCxnSpPr>
          <p:spPr>
            <a:xfrm>
              <a:off x="7466570" y="2440177"/>
              <a:ext cx="678426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7298303" y="2128746"/>
              <a:ext cx="99097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Response</a:t>
              </a:r>
              <a:endParaRPr lang="en-GB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Ellipse 114"/>
            <p:cNvSpPr/>
            <p:nvPr/>
          </p:nvSpPr>
          <p:spPr>
            <a:xfrm>
              <a:off x="5096901" y="2385787"/>
              <a:ext cx="90000" cy="900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5088332" y="3110328"/>
              <a:ext cx="90000" cy="900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5838823" y="3111362"/>
              <a:ext cx="90000" cy="900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6539602" y="3116392"/>
              <a:ext cx="90000" cy="900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6543988" y="2395177"/>
              <a:ext cx="90000" cy="900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6536530" y="1671277"/>
              <a:ext cx="90000" cy="900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5838823" y="1668928"/>
              <a:ext cx="90000" cy="90000"/>
            </a:xfrm>
            <a:prstGeom prst="ellipse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2" name="Image 1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4787" y="1071290"/>
              <a:ext cx="1228726" cy="720000"/>
            </a:xfrm>
            <a:prstGeom prst="rect">
              <a:avLst/>
            </a:prstGeom>
          </p:spPr>
        </p:pic>
        <p:grpSp>
          <p:nvGrpSpPr>
            <p:cNvPr id="123" name="Groupe 122"/>
            <p:cNvGrpSpPr/>
            <p:nvPr/>
          </p:nvGrpSpPr>
          <p:grpSpPr>
            <a:xfrm>
              <a:off x="3741909" y="1075069"/>
              <a:ext cx="1444992" cy="720000"/>
              <a:chOff x="3828400" y="474302"/>
              <a:chExt cx="1444992" cy="720000"/>
            </a:xfrm>
          </p:grpSpPr>
          <p:cxnSp>
            <p:nvCxnSpPr>
              <p:cNvPr id="124" name="Connecteur droit avec flèche 123"/>
              <p:cNvCxnSpPr/>
              <p:nvPr/>
            </p:nvCxnSpPr>
            <p:spPr>
              <a:xfrm>
                <a:off x="5219823" y="788674"/>
                <a:ext cx="0" cy="23812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5" name="Ellipse 124"/>
              <p:cNvSpPr/>
              <p:nvPr/>
            </p:nvSpPr>
            <p:spPr>
              <a:xfrm>
                <a:off x="5183392" y="1068161"/>
                <a:ext cx="90000" cy="90000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26" name="Image 12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91193" y="474302"/>
                <a:ext cx="1229407" cy="720000"/>
              </a:xfrm>
              <a:prstGeom prst="rect">
                <a:avLst/>
              </a:prstGeom>
            </p:spPr>
          </p:pic>
          <p:sp>
            <p:nvSpPr>
              <p:cNvPr id="127" name="Rectangle 126"/>
              <p:cNvSpPr/>
              <p:nvPr/>
            </p:nvSpPr>
            <p:spPr>
              <a:xfrm>
                <a:off x="4253896" y="674076"/>
                <a:ext cx="504000" cy="34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8" name="Connecteur droit 127"/>
              <p:cNvCxnSpPr/>
              <p:nvPr/>
            </p:nvCxnSpPr>
            <p:spPr>
              <a:xfrm flipV="1">
                <a:off x="4242728" y="685800"/>
                <a:ext cx="236138" cy="29753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Connecteur droit 128"/>
              <p:cNvCxnSpPr/>
              <p:nvPr/>
            </p:nvCxnSpPr>
            <p:spPr>
              <a:xfrm>
                <a:off x="4478866" y="685800"/>
                <a:ext cx="24553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Rectangle 129"/>
              <p:cNvSpPr/>
              <p:nvPr/>
            </p:nvSpPr>
            <p:spPr>
              <a:xfrm>
                <a:off x="3828400" y="636622"/>
                <a:ext cx="202923" cy="36248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ZoneTexte 130"/>
              <p:cNvSpPr txBox="1"/>
              <p:nvPr/>
            </p:nvSpPr>
            <p:spPr>
              <a:xfrm>
                <a:off x="3874021" y="573230"/>
                <a:ext cx="24558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b="1" dirty="0">
                    <a:solidFill>
                      <a:srgbClr val="187DC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</a:p>
            </p:txBody>
          </p:sp>
          <p:sp>
            <p:nvSpPr>
              <p:cNvPr id="132" name="ZoneTexte 131"/>
              <p:cNvSpPr txBox="1"/>
              <p:nvPr/>
            </p:nvSpPr>
            <p:spPr>
              <a:xfrm>
                <a:off x="3875769" y="852717"/>
                <a:ext cx="245580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b="1" dirty="0">
                    <a:solidFill>
                      <a:srgbClr val="187DC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</a:p>
            </p:txBody>
          </p:sp>
        </p:grpSp>
      </p:grpSp>
      <p:sp>
        <p:nvSpPr>
          <p:cNvPr id="147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09/17</a:t>
            </a:r>
            <a:endParaRPr lang="en-GB" dirty="0"/>
          </a:p>
        </p:txBody>
      </p:sp>
      <p:sp>
        <p:nvSpPr>
          <p:cNvPr id="148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92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One-element simulation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0" y="1344800"/>
                <a:ext cx="2565126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Bedding plane separation:</a:t>
                </a:r>
              </a:p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fr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300</m:t>
                    </m:r>
                    <m:r>
                      <a:rPr lang="fr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fr-BE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GB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endParaRPr lang="en-GB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Bedding plane aperture:</a:t>
                </a:r>
              </a:p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fr-BE" sz="1600" dirty="0" smtClean="0">
                    <a:solidFill>
                      <a:schemeClr val="tx1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0.1</a:t>
                </a:r>
                <a14:m>
                  <m:oMath xmlns:m="http://schemas.openxmlformats.org/officeDocument/2006/math">
                    <m:r>
                      <a:rPr lang="fr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𝜇</m:t>
                    </m:r>
                    <m:r>
                      <a:rPr lang="fr-BE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fr-BE" sz="1600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endParaRPr lang="en-GB" sz="16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Tubes diameter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BE" sz="160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D</m:t>
                      </m:r>
                      <m:r>
                        <m:rPr>
                          <m:sty m:val="p"/>
                        </m:rP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istribution</m:t>
                      </m:r>
                      <m: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curve</m:t>
                      </m:r>
                    </m:oMath>
                  </m:oMathPara>
                </a14:m>
                <a:endPara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endParaRPr lang="en-GB" sz="16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Bridging plane aperture</a:t>
                </a:r>
              </a:p>
              <a:p>
                <a:pPr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not</m:t>
                      </m:r>
                      <m: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fr-BE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considered</m:t>
                      </m:r>
                    </m:oMath>
                  </m:oMathPara>
                </a14:m>
                <a:endParaRPr lang="en-GB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44800"/>
                <a:ext cx="2565126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1188" t="-6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822704" y="1344800"/>
            <a:ext cx="3369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Injection test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Mechanically blocked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Water pressure increase</a:t>
            </a:r>
          </a:p>
          <a:p>
            <a:pPr lvl="1">
              <a:buClr>
                <a:schemeClr val="tx1"/>
              </a:buClr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rom 3MPa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 5MPa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Gas pressure imposed at 3MPa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2025203" y="1071290"/>
            <a:ext cx="8694763" cy="5389816"/>
            <a:chOff x="2111694" y="470523"/>
            <a:chExt cx="8694763" cy="5389816"/>
          </a:xfrm>
        </p:grpSpPr>
        <p:grpSp>
          <p:nvGrpSpPr>
            <p:cNvPr id="14" name="Groupe 13"/>
            <p:cNvGrpSpPr/>
            <p:nvPr/>
          </p:nvGrpSpPr>
          <p:grpSpPr>
            <a:xfrm>
              <a:off x="2111694" y="470523"/>
              <a:ext cx="8694763" cy="5389816"/>
              <a:chOff x="2111694" y="470523"/>
              <a:chExt cx="8694763" cy="5389816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219823" y="1113696"/>
                <a:ext cx="1451428" cy="144270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Multiplier 18"/>
              <p:cNvSpPr/>
              <p:nvPr/>
            </p:nvSpPr>
            <p:spPr>
              <a:xfrm>
                <a:off x="5506480" y="1390149"/>
                <a:ext cx="180000" cy="180000"/>
              </a:xfrm>
              <a:prstGeom prst="mathMultiply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Multiplier 19"/>
              <p:cNvSpPr/>
              <p:nvPr/>
            </p:nvSpPr>
            <p:spPr>
              <a:xfrm>
                <a:off x="6186880" y="1390149"/>
                <a:ext cx="180000" cy="180000"/>
              </a:xfrm>
              <a:prstGeom prst="mathMultiply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Multiplier 20"/>
              <p:cNvSpPr/>
              <p:nvPr/>
            </p:nvSpPr>
            <p:spPr>
              <a:xfrm>
                <a:off x="6186880" y="2076630"/>
                <a:ext cx="180000" cy="180000"/>
              </a:xfrm>
              <a:prstGeom prst="mathMultiply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Multiplier 21"/>
              <p:cNvSpPr/>
              <p:nvPr/>
            </p:nvSpPr>
            <p:spPr>
              <a:xfrm>
                <a:off x="5506480" y="2076630"/>
                <a:ext cx="180000" cy="180000"/>
              </a:xfrm>
              <a:prstGeom prst="mathMultiply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3" name="Connecteur droit avec flèche 22"/>
              <p:cNvCxnSpPr/>
              <p:nvPr/>
            </p:nvCxnSpPr>
            <p:spPr>
              <a:xfrm>
                <a:off x="5219823" y="2889701"/>
                <a:ext cx="14514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ZoneTexte 23"/>
              <p:cNvSpPr txBox="1"/>
              <p:nvPr/>
            </p:nvSpPr>
            <p:spPr>
              <a:xfrm>
                <a:off x="5753748" y="2889701"/>
                <a:ext cx="43313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2m</a:t>
                </a:r>
                <a:endParaRPr lang="en-GB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5" name="Groupe 24"/>
              <p:cNvGrpSpPr/>
              <p:nvPr/>
            </p:nvGrpSpPr>
            <p:grpSpPr>
              <a:xfrm>
                <a:off x="3542639" y="3445333"/>
                <a:ext cx="1381049" cy="1453901"/>
                <a:chOff x="5378094" y="3419779"/>
                <a:chExt cx="1381049" cy="1453901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9" name="ZoneTexte 78"/>
                    <p:cNvSpPr txBox="1"/>
                    <p:nvPr/>
                  </p:nvSpPr>
                  <p:spPr>
                    <a:xfrm>
                      <a:off x="5378094" y="3419779"/>
                      <a:ext cx="7744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BE" sz="1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GB" sz="1400" dirty="0"/>
                    </a:p>
                  </p:txBody>
                </p:sp>
              </mc:Choice>
              <mc:Fallback>
                <p:sp>
                  <p:nvSpPr>
                    <p:cNvPr id="79" name="ZoneTexte 7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78094" y="3419779"/>
                      <a:ext cx="774443" cy="307777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80" name="ZoneTexte 79"/>
                    <p:cNvSpPr txBox="1"/>
                    <p:nvPr/>
                  </p:nvSpPr>
                  <p:spPr>
                    <a:xfrm rot="5400000">
                      <a:off x="6218033" y="4332570"/>
                      <a:ext cx="7744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GB" sz="1400" dirty="0"/>
                    </a:p>
                  </p:txBody>
                </p:sp>
              </mc:Choice>
              <mc:Fallback>
                <p:sp>
                  <p:nvSpPr>
                    <p:cNvPr id="80" name="ZoneTexte 7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6218033" y="4332570"/>
                      <a:ext cx="774443" cy="307777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6" name="Groupe 25"/>
              <p:cNvGrpSpPr/>
              <p:nvPr/>
            </p:nvGrpSpPr>
            <p:grpSpPr>
              <a:xfrm>
                <a:off x="5847425" y="2553824"/>
                <a:ext cx="252000" cy="279720"/>
                <a:chOff x="10761185" y="3279627"/>
                <a:chExt cx="252000" cy="279720"/>
              </a:xfrm>
            </p:grpSpPr>
            <p:sp>
              <p:nvSpPr>
                <p:cNvPr id="76" name="Triangle isocèle 75"/>
                <p:cNvSpPr/>
                <p:nvPr/>
              </p:nvSpPr>
              <p:spPr>
                <a:xfrm>
                  <a:off x="10761185" y="3279627"/>
                  <a:ext cx="252000" cy="180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7" name="Ellipse 76"/>
                <p:cNvSpPr/>
                <p:nvPr/>
              </p:nvSpPr>
              <p:spPr>
                <a:xfrm>
                  <a:off x="10778202" y="345008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8" name="Ellipse 77"/>
                <p:cNvSpPr/>
                <p:nvPr/>
              </p:nvSpPr>
              <p:spPr>
                <a:xfrm>
                  <a:off x="10886202" y="3451347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7" name="Groupe 26"/>
              <p:cNvGrpSpPr/>
              <p:nvPr/>
            </p:nvGrpSpPr>
            <p:grpSpPr>
              <a:xfrm rot="5400000">
                <a:off x="4954318" y="1690822"/>
                <a:ext cx="252000" cy="279720"/>
                <a:chOff x="10761185" y="3279627"/>
                <a:chExt cx="252000" cy="279720"/>
              </a:xfrm>
            </p:grpSpPr>
            <p:sp>
              <p:nvSpPr>
                <p:cNvPr id="73" name="Triangle isocèle 72"/>
                <p:cNvSpPr/>
                <p:nvPr/>
              </p:nvSpPr>
              <p:spPr>
                <a:xfrm>
                  <a:off x="10761185" y="3279627"/>
                  <a:ext cx="252000" cy="180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4" name="Ellipse 73"/>
                <p:cNvSpPr/>
                <p:nvPr/>
              </p:nvSpPr>
              <p:spPr>
                <a:xfrm>
                  <a:off x="10778202" y="345008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5" name="Ellipse 74"/>
                <p:cNvSpPr/>
                <p:nvPr/>
              </p:nvSpPr>
              <p:spPr>
                <a:xfrm>
                  <a:off x="10886202" y="3451347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28" name="Groupe 27"/>
              <p:cNvGrpSpPr/>
              <p:nvPr/>
            </p:nvGrpSpPr>
            <p:grpSpPr>
              <a:xfrm rot="16200000" flipH="1">
                <a:off x="6685111" y="1690822"/>
                <a:ext cx="252000" cy="279720"/>
                <a:chOff x="10761185" y="3279627"/>
                <a:chExt cx="252000" cy="279720"/>
              </a:xfrm>
            </p:grpSpPr>
            <p:sp>
              <p:nvSpPr>
                <p:cNvPr id="70" name="Triangle isocèle 69"/>
                <p:cNvSpPr/>
                <p:nvPr/>
              </p:nvSpPr>
              <p:spPr>
                <a:xfrm>
                  <a:off x="10761185" y="3279627"/>
                  <a:ext cx="252000" cy="180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1" name="Ellipse 70"/>
                <p:cNvSpPr/>
                <p:nvPr/>
              </p:nvSpPr>
              <p:spPr>
                <a:xfrm>
                  <a:off x="10778202" y="3450083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72" name="Ellipse 71"/>
                <p:cNvSpPr/>
                <p:nvPr/>
              </p:nvSpPr>
              <p:spPr>
                <a:xfrm>
                  <a:off x="10886202" y="3451347"/>
                  <a:ext cx="108000" cy="10800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29" name="Connecteur droit 28"/>
              <p:cNvCxnSpPr/>
              <p:nvPr/>
            </p:nvCxnSpPr>
            <p:spPr>
              <a:xfrm>
                <a:off x="5219823" y="788674"/>
                <a:ext cx="1451428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>
                <a:off x="6671251" y="788674"/>
                <a:ext cx="0" cy="23812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>
                <a:off x="5593203" y="788674"/>
                <a:ext cx="0" cy="23812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avec flèche 31"/>
              <p:cNvCxnSpPr/>
              <p:nvPr/>
            </p:nvCxnSpPr>
            <p:spPr>
              <a:xfrm>
                <a:off x="5972442" y="788674"/>
                <a:ext cx="0" cy="23812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avec flèche 32"/>
              <p:cNvCxnSpPr/>
              <p:nvPr/>
            </p:nvCxnSpPr>
            <p:spPr>
              <a:xfrm>
                <a:off x="6327137" y="788674"/>
                <a:ext cx="0" cy="23812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Texte 33"/>
              <p:cNvSpPr txBox="1"/>
              <p:nvPr/>
            </p:nvSpPr>
            <p:spPr>
              <a:xfrm>
                <a:off x="3449625" y="5337119"/>
                <a:ext cx="89960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Bedding</a:t>
                </a:r>
                <a:endParaRPr lang="en-GB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Connecteur droit avec flèche 34"/>
              <p:cNvCxnSpPr/>
              <p:nvPr/>
            </p:nvCxnSpPr>
            <p:spPr>
              <a:xfrm>
                <a:off x="3645885" y="1826916"/>
                <a:ext cx="6784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ZoneTexte 35"/>
                  <p:cNvSpPr txBox="1"/>
                  <p:nvPr/>
                </p:nvSpPr>
                <p:spPr>
                  <a:xfrm>
                    <a:off x="3565922" y="1284452"/>
                    <a:ext cx="844205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GB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Loading</a:t>
                    </a:r>
                  </a:p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grad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𝑤</m:t>
                              </m:r>
                            </m:sub>
                          </m:sSub>
                        </m:oMath>
                      </m:oMathPara>
                    </a14:m>
                    <a:endParaRPr lang="en-GB" sz="14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ZoneTexte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65922" y="1284452"/>
                    <a:ext cx="844205" cy="523220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l="-725" t="-2326" b="-4651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7" name="Connecteur en arc 36"/>
              <p:cNvCxnSpPr/>
              <p:nvPr/>
            </p:nvCxnSpPr>
            <p:spPr>
              <a:xfrm rot="10800000" flipV="1">
                <a:off x="3104116" y="2209800"/>
                <a:ext cx="2477912" cy="2302213"/>
              </a:xfrm>
              <a:prstGeom prst="curvedConnector3">
                <a:avLst>
                  <a:gd name="adj1" fmla="val 109226"/>
                </a:avLst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oupe 37"/>
              <p:cNvGrpSpPr/>
              <p:nvPr/>
            </p:nvGrpSpPr>
            <p:grpSpPr>
              <a:xfrm>
                <a:off x="5563008" y="3452109"/>
                <a:ext cx="1371020" cy="1447125"/>
                <a:chOff x="5327756" y="3426555"/>
                <a:chExt cx="1371020" cy="1447125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8" name="ZoneTexte 67"/>
                    <p:cNvSpPr txBox="1"/>
                    <p:nvPr/>
                  </p:nvSpPr>
                  <p:spPr>
                    <a:xfrm>
                      <a:off x="5327756" y="3426555"/>
                      <a:ext cx="7744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BE" sz="140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00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GB" sz="1400" dirty="0"/>
                    </a:p>
                  </p:txBody>
                </p:sp>
              </mc:Choice>
              <mc:Fallback xmlns="">
                <p:sp>
                  <p:nvSpPr>
                    <p:cNvPr id="42" name="ZoneTexte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27756" y="3426555"/>
                      <a:ext cx="774443" cy="307777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9" name="ZoneTexte 68"/>
                    <p:cNvSpPr txBox="1"/>
                    <p:nvPr/>
                  </p:nvSpPr>
                  <p:spPr>
                    <a:xfrm rot="5400000">
                      <a:off x="6157666" y="4332570"/>
                      <a:ext cx="7744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300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fr-BE" sz="1400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oMath>
                        </m:oMathPara>
                      </a14:m>
                      <a:endParaRPr lang="en-GB" sz="1400" dirty="0"/>
                    </a:p>
                  </p:txBody>
                </p:sp>
              </mc:Choice>
              <mc:Fallback xmlns="">
                <p:sp>
                  <p:nvSpPr>
                    <p:cNvPr id="43" name="ZoneTexte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 rot="5400000">
                      <a:off x="6157666" y="4332570"/>
                      <a:ext cx="774443" cy="307777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2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39" name="ZoneTexte 38"/>
              <p:cNvSpPr txBox="1"/>
              <p:nvPr/>
            </p:nvSpPr>
            <p:spPr>
              <a:xfrm>
                <a:off x="5035555" y="5339822"/>
                <a:ext cx="173797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Bedding</a:t>
                </a:r>
                <a:r>
                  <a:rPr lang="en-GB" sz="1400" b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>
                    <a:solidFill>
                      <a:srgbClr val="70AD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sz="1400" b="1" dirty="0" smtClean="0">
                    <a:solidFill>
                      <a:srgbClr val="70AD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70AD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tubes</a:t>
                </a:r>
                <a:endParaRPr lang="en-GB" sz="14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ZoneTexte 39"/>
              <p:cNvSpPr txBox="1"/>
              <p:nvPr/>
            </p:nvSpPr>
            <p:spPr>
              <a:xfrm>
                <a:off x="2989163" y="2963459"/>
                <a:ext cx="113043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Localisation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2111694" y="4311723"/>
                <a:ext cx="82105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Loading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ZoneTexte 41"/>
                  <p:cNvSpPr txBox="1"/>
                  <p:nvPr/>
                </p:nvSpPr>
                <p:spPr>
                  <a:xfrm>
                    <a:off x="7772980" y="3449406"/>
                    <a:ext cx="77444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140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r-BE" sz="1400" b="0" i="1" dirty="0" smtClean="0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fr-BE" sz="14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BE" sz="1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48" name="ZoneTexte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72980" y="3449406"/>
                    <a:ext cx="774443" cy="307777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2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ZoneTexte 42"/>
                  <p:cNvSpPr txBox="1"/>
                  <p:nvPr/>
                </p:nvSpPr>
                <p:spPr>
                  <a:xfrm rot="5400000">
                    <a:off x="8602890" y="4355421"/>
                    <a:ext cx="774443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BE" sz="1400" b="0" i="1" dirty="0" smtClean="0">
                              <a:latin typeface="Cambria Math" panose="02040503050406030204" pitchFamily="18" charset="0"/>
                            </a:rPr>
                            <m:t>300</m:t>
                          </m:r>
                          <m:r>
                            <a:rPr lang="fr-BE" sz="1400" b="0" i="1" dirty="0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fr-BE" sz="1400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oMath>
                      </m:oMathPara>
                    </a14:m>
                    <a:endParaRPr lang="en-GB" sz="1400" dirty="0"/>
                  </a:p>
                </p:txBody>
              </p:sp>
            </mc:Choice>
            <mc:Fallback xmlns="">
              <p:sp>
                <p:nvSpPr>
                  <p:cNvPr id="49" name="ZoneTexte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5400000">
                    <a:off x="8602890" y="4355421"/>
                    <a:ext cx="774443" cy="307777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2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4" name="ZoneTexte 43"/>
              <p:cNvSpPr txBox="1"/>
              <p:nvPr/>
            </p:nvSpPr>
            <p:spPr>
              <a:xfrm>
                <a:off x="7245527" y="5337119"/>
                <a:ext cx="173797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Bedding</a:t>
                </a:r>
                <a:r>
                  <a:rPr lang="en-GB" sz="1400" b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400" b="1" dirty="0" smtClean="0">
                    <a:solidFill>
                      <a:schemeClr val="accent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>
                    <a:solidFill>
                      <a:srgbClr val="70AD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en-GB" sz="1400" b="1" dirty="0" smtClean="0">
                    <a:solidFill>
                      <a:srgbClr val="70AD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70AD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tubes</a:t>
                </a:r>
              </a:p>
              <a:p>
                <a:r>
                  <a:rPr lang="en-GB" sz="1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+</a:t>
                </a:r>
                <a:r>
                  <a:rPr lang="en-GB" sz="1400" b="1" dirty="0" smtClean="0">
                    <a:solidFill>
                      <a:srgbClr val="70AD47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Bridging planes</a:t>
                </a:r>
                <a:endParaRPr lang="en-GB" sz="1400" b="1" dirty="0">
                  <a:solidFill>
                    <a:srgbClr val="70AD47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Connecteur en arc 44"/>
              <p:cNvCxnSpPr>
                <a:stCxn id="43" idx="0"/>
              </p:cNvCxnSpPr>
              <p:nvPr/>
            </p:nvCxnSpPr>
            <p:spPr>
              <a:xfrm flipH="1" flipV="1">
                <a:off x="7384794" y="2209800"/>
                <a:ext cx="1759206" cy="2299510"/>
              </a:xfrm>
              <a:prstGeom prst="curvedConnector4">
                <a:avLst>
                  <a:gd name="adj1" fmla="val -12994"/>
                  <a:gd name="adj2" fmla="val 98910"/>
                </a:avLst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ZoneTexte 45"/>
              <p:cNvSpPr txBox="1"/>
              <p:nvPr/>
            </p:nvSpPr>
            <p:spPr>
              <a:xfrm>
                <a:off x="9328167" y="3057499"/>
                <a:ext cx="14782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Homogenisation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7" name="Connecteur droit avec flèche 46"/>
              <p:cNvCxnSpPr/>
              <p:nvPr/>
            </p:nvCxnSpPr>
            <p:spPr>
              <a:xfrm>
                <a:off x="7553061" y="1839410"/>
                <a:ext cx="67842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7384794" y="1527979"/>
                <a:ext cx="9909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Response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9312647" y="4311723"/>
                <a:ext cx="99097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Response</a:t>
                </a:r>
                <a:endParaRPr lang="en-GB" sz="1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Ellipse 49"/>
              <p:cNvSpPr/>
              <p:nvPr/>
            </p:nvSpPr>
            <p:spPr>
              <a:xfrm>
                <a:off x="5183392" y="1785020"/>
                <a:ext cx="90000" cy="90000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5174823" y="2509561"/>
                <a:ext cx="90000" cy="90000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2" name="Ellipse 51"/>
              <p:cNvSpPr/>
              <p:nvPr/>
            </p:nvSpPr>
            <p:spPr>
              <a:xfrm>
                <a:off x="5925314" y="2510595"/>
                <a:ext cx="90000" cy="90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6626093" y="2515625"/>
                <a:ext cx="90000" cy="90000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Ellipse 53"/>
              <p:cNvSpPr/>
              <p:nvPr/>
            </p:nvSpPr>
            <p:spPr>
              <a:xfrm>
                <a:off x="6630479" y="1794410"/>
                <a:ext cx="90000" cy="90000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6623021" y="1070510"/>
                <a:ext cx="90000" cy="90000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Ellipse 55"/>
              <p:cNvSpPr/>
              <p:nvPr/>
            </p:nvSpPr>
            <p:spPr>
              <a:xfrm>
                <a:off x="5925314" y="1068161"/>
                <a:ext cx="90000" cy="900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7" name="Image 56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1278" y="470523"/>
                <a:ext cx="1228726" cy="720000"/>
              </a:xfrm>
              <a:prstGeom prst="rect">
                <a:avLst/>
              </a:prstGeom>
            </p:spPr>
          </p:pic>
          <p:grpSp>
            <p:nvGrpSpPr>
              <p:cNvPr id="58" name="Groupe 57"/>
              <p:cNvGrpSpPr/>
              <p:nvPr/>
            </p:nvGrpSpPr>
            <p:grpSpPr>
              <a:xfrm>
                <a:off x="3828400" y="474302"/>
                <a:ext cx="1444992" cy="720000"/>
                <a:chOff x="3828400" y="474302"/>
                <a:chExt cx="1444992" cy="720000"/>
              </a:xfrm>
            </p:grpSpPr>
            <p:cxnSp>
              <p:nvCxnSpPr>
                <p:cNvPr id="59" name="Connecteur droit avec flèche 58"/>
                <p:cNvCxnSpPr/>
                <p:nvPr/>
              </p:nvCxnSpPr>
              <p:spPr>
                <a:xfrm>
                  <a:off x="5219823" y="788674"/>
                  <a:ext cx="0" cy="238123"/>
                </a:xfrm>
                <a:prstGeom prst="straightConnector1">
                  <a:avLst/>
                </a:prstGeom>
                <a:ln w="19050">
                  <a:solidFill>
                    <a:srgbClr val="00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0" name="Ellipse 59"/>
                <p:cNvSpPr/>
                <p:nvPr/>
              </p:nvSpPr>
              <p:spPr>
                <a:xfrm>
                  <a:off x="5183392" y="1068161"/>
                  <a:ext cx="90000" cy="90000"/>
                </a:xfrm>
                <a:prstGeom prst="ellipse">
                  <a:avLst/>
                </a:prstGeom>
                <a:solidFill>
                  <a:srgbClr val="0070C0">
                    <a:alpha val="50000"/>
                  </a:srgbClr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61" name="Image 60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1193" y="474302"/>
                  <a:ext cx="1229407" cy="720000"/>
                </a:xfrm>
                <a:prstGeom prst="rect">
                  <a:avLst/>
                </a:prstGeom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4253896" y="674076"/>
                  <a:ext cx="504000" cy="34099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63" name="Connecteur droit 62"/>
                <p:cNvCxnSpPr/>
                <p:nvPr/>
              </p:nvCxnSpPr>
              <p:spPr>
                <a:xfrm flipV="1">
                  <a:off x="4242728" y="685800"/>
                  <a:ext cx="236138" cy="29753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>
                  <a:off x="4478866" y="685800"/>
                  <a:ext cx="245534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5" name="Rectangle 64"/>
                <p:cNvSpPr/>
                <p:nvPr/>
              </p:nvSpPr>
              <p:spPr>
                <a:xfrm>
                  <a:off x="3828400" y="636622"/>
                  <a:ext cx="202923" cy="36248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6" name="ZoneTexte 65"/>
                <p:cNvSpPr txBox="1"/>
                <p:nvPr/>
              </p:nvSpPr>
              <p:spPr>
                <a:xfrm>
                  <a:off x="3874021" y="573230"/>
                  <a:ext cx="24558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b="1" dirty="0">
                      <a:solidFill>
                        <a:srgbClr val="187DC6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5</a:t>
                  </a:r>
                </a:p>
              </p:txBody>
            </p:sp>
            <p:sp>
              <p:nvSpPr>
                <p:cNvPr id="67" name="ZoneTexte 66"/>
                <p:cNvSpPr txBox="1"/>
                <p:nvPr/>
              </p:nvSpPr>
              <p:spPr>
                <a:xfrm>
                  <a:off x="3875769" y="852717"/>
                  <a:ext cx="245580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b="1" dirty="0">
                      <a:solidFill>
                        <a:srgbClr val="187DC6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</a:t>
                  </a:r>
                </a:p>
              </p:txBody>
            </p:sp>
          </p:grpSp>
        </p:grp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274" y="3720296"/>
              <a:ext cx="1570309" cy="1578026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297" y="3717463"/>
              <a:ext cx="1576800" cy="1576800"/>
            </a:xfrm>
            <a:prstGeom prst="rect">
              <a:avLst/>
            </a:prstGeom>
          </p:spPr>
        </p:pic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1579" y="3723300"/>
              <a:ext cx="1569090" cy="1576800"/>
            </a:xfrm>
            <a:prstGeom prst="rect">
              <a:avLst/>
            </a:prstGeom>
          </p:spPr>
        </p:pic>
      </p:grpSp>
      <p:sp>
        <p:nvSpPr>
          <p:cNvPr id="81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09/17</a:t>
            </a:r>
            <a:endParaRPr lang="en-GB" dirty="0"/>
          </a:p>
        </p:txBody>
      </p:sp>
      <p:sp>
        <p:nvSpPr>
          <p:cNvPr id="82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3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One-element simulation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53" y="1937851"/>
            <a:ext cx="3660005" cy="4044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9460328"/>
                  </p:ext>
                </p:extLst>
              </p:nvPr>
            </p:nvGraphicFramePr>
            <p:xfrm>
              <a:off x="7709958" y="2963809"/>
              <a:ext cx="4238423" cy="9370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1496"/>
                    <a:gridCol w="1352282"/>
                    <a:gridCol w="1484645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tubes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Flux</m:t>
                                </m:r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kg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fr-BE" sz="1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BE" sz="1400" smtClean="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fr-BE" sz="140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int</m:t>
                                    </m:r>
                                    <m: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600" b="1" i="1" smtClean="0">
                                    <a:solidFill>
                                      <a:srgbClr val="D74B0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𝟓𝟖𝟏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𝟓𝟖𝟏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au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39460328"/>
                  </p:ext>
                </p:extLst>
              </p:nvPr>
            </p:nvGraphicFramePr>
            <p:xfrm>
              <a:off x="7709958" y="2963809"/>
              <a:ext cx="4238423" cy="93707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01496"/>
                    <a:gridCol w="1352282"/>
                    <a:gridCol w="1484645"/>
                  </a:tblGrid>
                  <a:tr h="566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5" t="-1075" r="-203913" b="-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587" t="-1075" r="-110314" b="-677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6066" t="-1075" r="-820" b="-67742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5" t="-154098" r="-203913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03587" t="-154098" r="-11031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86066" t="-154098" r="-820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8254372" y="2213355"/>
                <a:ext cx="3341043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fr-BE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𝐹𝑙𝑢𝑥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fr-BE" sz="1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en-GB" sz="1400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fr-BE" sz="1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=2 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𝑀𝑃𝑎</m:t>
                            </m: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372" y="2213355"/>
                <a:ext cx="3341043" cy="533544"/>
              </a:xfrm>
              <a:prstGeom prst="rect">
                <a:avLst/>
              </a:prstGeom>
              <a:blipFill rotWithShape="0">
                <a:blip r:embed="rId4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51969"/>
          <a:stretch/>
        </p:blipFill>
        <p:spPr>
          <a:xfrm>
            <a:off x="0" y="1903280"/>
            <a:ext cx="3820226" cy="3987125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898759" y="2213355"/>
            <a:ext cx="9525" cy="3168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0" y="1185385"/>
            <a:ext cx="349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Porosity distribution for the tubes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961784" y="3859758"/>
            <a:ext cx="221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endParaRPr lang="en-GB" sz="1600" b="1" dirty="0" smtClean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3920384" y="2074855"/>
            <a:ext cx="3580553" cy="3907271"/>
            <a:chOff x="3920384" y="2074855"/>
            <a:chExt cx="3580553" cy="39072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ZoneTexte 4"/>
                <p:cNvSpPr txBox="1"/>
                <p:nvPr/>
              </p:nvSpPr>
              <p:spPr>
                <a:xfrm rot="16200000">
                  <a:off x="2486646" y="3647093"/>
                  <a:ext cx="3280665" cy="4131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b="1" dirty="0" smtClean="0"/>
                    <a:t>Water flux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BE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𝒌𝒈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GB" sz="1400" dirty="0" smtClean="0"/>
                    <a:t> </a:t>
                  </a:r>
                  <a:endParaRPr lang="en-GB" sz="1400" dirty="0"/>
                </a:p>
              </p:txBody>
            </p:sp>
          </mc:Choice>
          <mc:Fallback>
            <p:sp>
              <p:nvSpPr>
                <p:cNvPr id="5" name="ZoneTexte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486646" y="3647093"/>
                  <a:ext cx="3280665" cy="41319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4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ZoneTexte 5"/>
            <p:cNvSpPr txBox="1"/>
            <p:nvPr/>
          </p:nvSpPr>
          <p:spPr>
            <a:xfrm>
              <a:off x="4296844" y="2074855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4296719" y="2742344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-7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296844" y="3402656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292081" y="4041152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-9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227903" y="4718558"/>
              <a:ext cx="5036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-10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232666" y="5322575"/>
              <a:ext cx="4980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-11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4614920" y="5506707"/>
              <a:ext cx="28860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0          1           2          3          4          5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463540" y="5783706"/>
              <a:ext cx="1196340" cy="19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525883" y="5645206"/>
              <a:ext cx="10859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dirty="0"/>
                <a:t>Time [days]</a:t>
              </a:r>
              <a:r>
                <a:rPr lang="en-GB" sz="1400" dirty="0"/>
                <a:t> </a:t>
              </a:r>
              <a:endParaRPr lang="en-GB" sz="1400" dirty="0"/>
            </a:p>
          </p:txBody>
        </p:sp>
      </p:grpSp>
      <p:sp>
        <p:nvSpPr>
          <p:cNvPr id="33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10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34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540" y="4206959"/>
            <a:ext cx="1247982" cy="125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82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One-element simulation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46" y="1937850"/>
            <a:ext cx="3660819" cy="40442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8254372" y="2213355"/>
                <a:ext cx="3341043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fr-BE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𝐹𝑙𝑢𝑥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fr-BE" sz="1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en-GB" sz="1400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fr-BE" sz="1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=2 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𝑀𝑃𝑎</m:t>
                            </m: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372" y="2213355"/>
                <a:ext cx="3341043" cy="533544"/>
              </a:xfrm>
              <a:prstGeom prst="rect">
                <a:avLst/>
              </a:prstGeom>
              <a:blipFill rotWithShape="0">
                <a:blip r:embed="rId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51969"/>
          <a:stretch/>
        </p:blipFill>
        <p:spPr>
          <a:xfrm>
            <a:off x="0" y="1903280"/>
            <a:ext cx="3820226" cy="3987125"/>
          </a:xfrm>
          <a:prstGeom prst="rect">
            <a:avLst/>
          </a:prstGeom>
        </p:spPr>
      </p:pic>
      <p:cxnSp>
        <p:nvCxnSpPr>
          <p:cNvPr id="22" name="Connecteur droit 21"/>
          <p:cNvCxnSpPr/>
          <p:nvPr/>
        </p:nvCxnSpPr>
        <p:spPr>
          <a:xfrm>
            <a:off x="898759" y="2213355"/>
            <a:ext cx="9525" cy="3168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898759" y="2213355"/>
            <a:ext cx="705076" cy="3204000"/>
          </a:xfrm>
          <a:prstGeom prst="rect">
            <a:avLst/>
          </a:prstGeom>
          <a:solidFill>
            <a:srgbClr val="0067B7">
              <a:alpha val="25000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4" name="Tableau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753627"/>
                  </p:ext>
                </p:extLst>
              </p:nvPr>
            </p:nvGraphicFramePr>
            <p:xfrm>
              <a:off x="7709958" y="2950795"/>
              <a:ext cx="4238423" cy="13079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8617"/>
                    <a:gridCol w="1378040"/>
                    <a:gridCol w="1471766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tubes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Flux</m:t>
                                </m:r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kg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fr-BE" sz="1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BE" sz="1400" smtClean="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fr-BE" sz="140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int</m:t>
                                    </m:r>
                                    <m: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600" b="1" i="1" smtClean="0">
                                    <a:solidFill>
                                      <a:srgbClr val="D74B0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𝟓𝟖𝟏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𝟓𝟖𝟏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600" b="1" i="1" smtClean="0">
                                    <a:solidFill>
                                      <a:srgbClr val="0067B7"/>
                                    </a:solidFill>
                                    <a:latin typeface="Cambria Math" panose="02040503050406030204" pitchFamily="18" charset="0"/>
                                  </a:rPr>
                                  <m:t>𝟕𝟕𝟎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0067B7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𝟔𝟒𝟑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0067B7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𝟔𝟒𝟑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0067B7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4" name="Tableau 2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61753627"/>
                  </p:ext>
                </p:extLst>
              </p:nvPr>
            </p:nvGraphicFramePr>
            <p:xfrm>
              <a:off x="7709958" y="2950795"/>
              <a:ext cx="4238423" cy="130791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388617"/>
                    <a:gridCol w="1378040"/>
                    <a:gridCol w="1471766"/>
                  </a:tblGrid>
                  <a:tr h="566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39" t="-1075" r="-206579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881" t="-1075" r="-107489" b="-13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8430" t="-1075" r="-826" b="-133333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39" t="-154098" r="-20657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881" t="-154098" r="-10748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8430" t="-154098" r="-826" b="-1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39" t="-254098" r="-20657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881" t="-254098" r="-10748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8430" t="-254098" r="-826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5" name="ZoneTexte 24"/>
          <p:cNvSpPr txBox="1"/>
          <p:nvPr/>
        </p:nvSpPr>
        <p:spPr>
          <a:xfrm>
            <a:off x="9658623" y="4276941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Fracture-controlled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0" y="1185385"/>
            <a:ext cx="349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Porosity distribution for the tubes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e 49"/>
          <p:cNvGrpSpPr/>
          <p:nvPr/>
        </p:nvGrpSpPr>
        <p:grpSpPr>
          <a:xfrm>
            <a:off x="3920384" y="2074855"/>
            <a:ext cx="3580553" cy="3907271"/>
            <a:chOff x="3920384" y="2074855"/>
            <a:chExt cx="3580553" cy="39072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1" name="ZoneTexte 50"/>
                <p:cNvSpPr txBox="1"/>
                <p:nvPr/>
              </p:nvSpPr>
              <p:spPr>
                <a:xfrm rot="16200000">
                  <a:off x="2486646" y="3647093"/>
                  <a:ext cx="3280665" cy="4131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b="1" dirty="0" smtClean="0"/>
                    <a:t>Water flux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BE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𝒌𝒈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GB" sz="1400" dirty="0" smtClean="0"/>
                    <a:t> </a:t>
                  </a:r>
                  <a:endParaRPr lang="en-GB" sz="1400" dirty="0"/>
                </a:p>
              </p:txBody>
            </p:sp>
          </mc:Choice>
          <mc:Fallback>
            <p:sp>
              <p:nvSpPr>
                <p:cNvPr id="51" name="ZoneTexte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486646" y="3647093"/>
                  <a:ext cx="3280665" cy="41319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4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ZoneTexte 51"/>
            <p:cNvSpPr txBox="1"/>
            <p:nvPr/>
          </p:nvSpPr>
          <p:spPr>
            <a:xfrm>
              <a:off x="4296844" y="2074855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296719" y="2742344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-7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296844" y="3402656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292081" y="4041152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-9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4227903" y="4718558"/>
              <a:ext cx="5036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-10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4232666" y="5322575"/>
              <a:ext cx="4980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-11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ZoneTexte 57"/>
            <p:cNvSpPr txBox="1"/>
            <p:nvPr/>
          </p:nvSpPr>
          <p:spPr>
            <a:xfrm>
              <a:off x="4614920" y="5506707"/>
              <a:ext cx="28860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0          1           2          3          4          5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5463540" y="5783706"/>
              <a:ext cx="1196340" cy="19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525883" y="5645206"/>
              <a:ext cx="10859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dirty="0"/>
                <a:t>Time [days]</a:t>
              </a:r>
              <a:r>
                <a:rPr lang="en-GB" sz="1400" dirty="0"/>
                <a:t> </a:t>
              </a:r>
              <a:endParaRPr lang="en-GB" sz="1400" dirty="0"/>
            </a:p>
          </p:txBody>
        </p:sp>
      </p:grpSp>
      <p:sp>
        <p:nvSpPr>
          <p:cNvPr id="61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10/17</a:t>
            </a:r>
            <a:endParaRPr lang="en-GB" dirty="0"/>
          </a:p>
        </p:txBody>
      </p:sp>
      <p:sp>
        <p:nvSpPr>
          <p:cNvPr id="62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pic>
        <p:nvPicPr>
          <p:cNvPr id="63" name="Imag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75" y="4214626"/>
            <a:ext cx="1246447" cy="1246447"/>
          </a:xfrm>
          <a:prstGeom prst="rect">
            <a:avLst/>
          </a:prstGeom>
        </p:spPr>
      </p:pic>
      <p:sp>
        <p:nvSpPr>
          <p:cNvPr id="64" name="ZoneTexte 63"/>
          <p:cNvSpPr txBox="1"/>
          <p:nvPr/>
        </p:nvSpPr>
        <p:spPr>
          <a:xfrm>
            <a:off x="4718985" y="3859758"/>
            <a:ext cx="2685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(micro) tubes</a:t>
            </a:r>
            <a:endParaRPr lang="en-GB" sz="1600" b="1" dirty="0" smtClean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1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One-element simulation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46" y="1937850"/>
            <a:ext cx="3658671" cy="404427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0" y="1185385"/>
            <a:ext cx="3494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Porosity distribution for the tubes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8254372" y="2213355"/>
                <a:ext cx="3341043" cy="5335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k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int</m:t>
                          </m:r>
                        </m:sub>
                      </m:sSub>
                      <m:r>
                        <a:rPr lang="fr-BE" sz="14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BE" sz="1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𝐹𝑙𝑢𝑥</m:t>
                      </m:r>
                      <m:f>
                        <m:f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fr-BE" sz="1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𝑤𝑖𝑡h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fr-BE" sz="140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=2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m:rPr>
                                <m:nor/>
                              </m:rPr>
                              <a:rPr lang="en-GB" sz="1400" dirty="0"/>
                              <m:t> 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fr-BE" sz="1400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=2 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</a:rPr>
                              <m:t>𝑀𝑃𝑎</m:t>
                            </m:r>
                          </m:e>
                        </m:mr>
                      </m:m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372" y="2213355"/>
                <a:ext cx="3341043" cy="533544"/>
              </a:xfrm>
              <a:prstGeom prst="rect">
                <a:avLst/>
              </a:prstGeom>
              <a:blipFill rotWithShape="0">
                <a:blip r:embed="rId3"/>
                <a:stretch>
                  <a:fillRect b="-11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r="51969"/>
          <a:stretch/>
        </p:blipFill>
        <p:spPr>
          <a:xfrm>
            <a:off x="0" y="1903280"/>
            <a:ext cx="3820226" cy="3987125"/>
          </a:xfrm>
          <a:prstGeom prst="rect">
            <a:avLst/>
          </a:prstGeom>
        </p:spPr>
      </p:pic>
      <p:cxnSp>
        <p:nvCxnSpPr>
          <p:cNvPr id="31" name="Connecteur droit 30"/>
          <p:cNvCxnSpPr/>
          <p:nvPr/>
        </p:nvCxnSpPr>
        <p:spPr>
          <a:xfrm>
            <a:off x="898759" y="2213355"/>
            <a:ext cx="9525" cy="31680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2" name="Tableau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227898"/>
                  </p:ext>
                </p:extLst>
              </p:nvPr>
            </p:nvGraphicFramePr>
            <p:xfrm>
              <a:off x="7709958" y="2950795"/>
              <a:ext cx="4259509" cy="2049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11852"/>
                    <a:gridCol w="1352656"/>
                    <a:gridCol w="1495001"/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Number</m:t>
                                </m:r>
                                <m: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of</m:t>
                                </m:r>
                                <m: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fr-BE" sz="1400" b="0" i="0" smtClean="0">
                                    <a:latin typeface="Cambria Math" panose="02040503050406030204" pitchFamily="18" charset="0"/>
                                  </a:rPr>
                                  <m:t>tubes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Flux</m:t>
                                </m:r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kg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fr-BE" sz="14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fr-BE" sz="1400" smtClean="0">
                                                <a:latin typeface="Cambria Math" panose="02040503050406030204" pitchFamily="18" charset="0"/>
                                              </a:rPr>
                                              <m:t>m</m:t>
                                            </m:r>
                                          </m:e>
                                          <m:sup>
                                            <m:r>
                                              <a:rPr lang="fr-BE" sz="140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num>
                                      <m:den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</m:den>
                                    </m:f>
                                  </m:e>
                                </m:d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k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int</m:t>
                                    </m:r>
                                    <m: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fr-BE" sz="140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  <m:r>
                                  <a:rPr lang="fr-BE" sz="14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fr-BE" sz="1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BE" sz="1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m</m:t>
                                        </m:r>
                                      </m:e>
                                      <m:sup>
                                        <m:r>
                                          <a:rPr lang="fr-BE" sz="140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600" b="1" i="1" smtClean="0">
                                    <a:solidFill>
                                      <a:srgbClr val="D74B0F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𝟓𝟖𝟏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𝟓𝟖𝟏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D74B0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D74B0F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600" b="1" i="1" smtClean="0">
                                    <a:solidFill>
                                      <a:srgbClr val="0067B7"/>
                                    </a:solidFill>
                                    <a:latin typeface="Cambria Math" panose="02040503050406030204" pitchFamily="18" charset="0"/>
                                  </a:rPr>
                                  <m:t>𝟕𝟕𝟎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0067B7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𝟔𝟒𝟑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0067B7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𝟔𝟒𝟑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0067B7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0067B7"/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0067B7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BE" sz="1600" b="1" i="1" smtClean="0">
                                    <a:solidFill>
                                      <a:srgbClr val="A3142E"/>
                                    </a:solidFill>
                                    <a:latin typeface="Cambria Math" panose="02040503050406030204" pitchFamily="18" charset="0"/>
                                  </a:rPr>
                                  <m:t>𝟗𝟗𝟗𝟓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A3142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𝟎𝟓𝟕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A3142E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𝟎𝟓𝟕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fr-BE" sz="1600" b="1" i="1" smtClean="0">
                                        <a:solidFill>
                                          <a:srgbClr val="A3142E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A3142E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2" name="Tableau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5227898"/>
                  </p:ext>
                </p:extLst>
              </p:nvPr>
            </p:nvGraphicFramePr>
            <p:xfrm>
              <a:off x="7709958" y="2950795"/>
              <a:ext cx="4259509" cy="204959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11852"/>
                    <a:gridCol w="1352656"/>
                    <a:gridCol w="1495001"/>
                  </a:tblGrid>
                  <a:tr h="5662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31" t="-1075" r="-202586" b="-2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4955" t="-1075" r="-111712" b="-26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4959" t="-1075" r="-813" b="-264516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31" t="-154098" r="-202586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4955" t="-154098" r="-111712" b="-3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4959" t="-154098" r="-813" b="-30327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31" t="-254098" r="-202586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4955" t="-254098" r="-111712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4959" t="-254098" r="-813" b="-203279"/>
                          </a:stretch>
                        </a:blipFill>
                      </a:tcPr>
                    </a:tc>
                  </a:tr>
                  <a:tr h="370840">
                    <a:tc gridSpan="3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600" b="1" dirty="0">
                            <a:solidFill>
                              <a:srgbClr val="0067B7"/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431" t="-454098" r="-2025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4955" t="-454098" r="-11171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84959" t="-454098" r="-813" b="-327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3" name="ZoneTexte 32"/>
          <p:cNvSpPr txBox="1"/>
          <p:nvPr/>
        </p:nvSpPr>
        <p:spPr>
          <a:xfrm>
            <a:off x="9976017" y="5059120"/>
            <a:ext cx="19143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Effect of large pores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9658623" y="4267360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Fracture-controlled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flow</a:t>
            </a:r>
          </a:p>
        </p:txBody>
      </p:sp>
      <p:sp>
        <p:nvSpPr>
          <p:cNvPr id="35" name="Rectangle 34"/>
          <p:cNvSpPr/>
          <p:nvPr/>
        </p:nvSpPr>
        <p:spPr>
          <a:xfrm>
            <a:off x="898759" y="2213355"/>
            <a:ext cx="2772000" cy="3204000"/>
          </a:xfrm>
          <a:prstGeom prst="rect">
            <a:avLst/>
          </a:prstGeom>
          <a:solidFill>
            <a:srgbClr val="A3142E">
              <a:alpha val="25000"/>
            </a:srgbClr>
          </a:solidFill>
          <a:ln w="285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" name="Groupe 46"/>
          <p:cNvGrpSpPr/>
          <p:nvPr/>
        </p:nvGrpSpPr>
        <p:grpSpPr>
          <a:xfrm>
            <a:off x="3920384" y="2074855"/>
            <a:ext cx="3580553" cy="3907271"/>
            <a:chOff x="3920384" y="2074855"/>
            <a:chExt cx="3580553" cy="390727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8" name="ZoneTexte 47"/>
                <p:cNvSpPr txBox="1"/>
                <p:nvPr/>
              </p:nvSpPr>
              <p:spPr>
                <a:xfrm rot="16200000">
                  <a:off x="2486646" y="3647093"/>
                  <a:ext cx="3280665" cy="41319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b="1" dirty="0" smtClean="0"/>
                    <a:t>Water flux </a:t>
                  </a:r>
                  <a14:m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BE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𝒌𝒈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  <m:sup>
                                  <m:r>
                                    <a:rPr lang="fr-BE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  <m:f>
                            <m:fPr>
                              <m:ctrlP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fr-BE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den>
                          </m:f>
                        </m:e>
                      </m:d>
                    </m:oMath>
                  </a14:m>
                  <a:r>
                    <a:rPr lang="en-GB" sz="1400" dirty="0" smtClean="0"/>
                    <a:t> </a:t>
                  </a:r>
                  <a:endParaRPr lang="en-GB" sz="1400" dirty="0"/>
                </a:p>
              </p:txBody>
            </p:sp>
          </mc:Choice>
          <mc:Fallback>
            <p:sp>
              <p:nvSpPr>
                <p:cNvPr id="48" name="ZoneTexte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486646" y="3647093"/>
                  <a:ext cx="3280665" cy="41319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441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9" name="ZoneTexte 48"/>
            <p:cNvSpPr txBox="1"/>
            <p:nvPr/>
          </p:nvSpPr>
          <p:spPr>
            <a:xfrm>
              <a:off x="4296844" y="2074855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-6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296719" y="2742344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-7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296844" y="3402656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-8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ZoneTexte 51"/>
            <p:cNvSpPr txBox="1"/>
            <p:nvPr/>
          </p:nvSpPr>
          <p:spPr>
            <a:xfrm>
              <a:off x="4292081" y="4041152"/>
              <a:ext cx="44595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-9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4227903" y="4718558"/>
              <a:ext cx="5036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-10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4232666" y="5322575"/>
              <a:ext cx="49802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GB" sz="12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-11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4614920" y="5506707"/>
              <a:ext cx="28860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0          1           2          3          4          5</a:t>
              </a:r>
              <a:endParaRPr lang="en-GB" sz="12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463540" y="5783706"/>
              <a:ext cx="1196340" cy="1984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525883" y="5645206"/>
              <a:ext cx="108593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1400" b="1" dirty="0"/>
                <a:t>Time [days]</a:t>
              </a:r>
              <a:r>
                <a:rPr lang="en-GB" sz="1400" dirty="0"/>
                <a:t> </a:t>
              </a:r>
              <a:endParaRPr lang="en-GB" sz="1400" dirty="0"/>
            </a:p>
          </p:txBody>
        </p:sp>
      </p:grpSp>
      <p:sp>
        <p:nvSpPr>
          <p:cNvPr id="58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10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59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pic>
        <p:nvPicPr>
          <p:cNvPr id="60" name="Imag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75" y="4214626"/>
            <a:ext cx="1246447" cy="1246447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4718985" y="3859758"/>
            <a:ext cx="26851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en-GB" sz="1600" b="1" dirty="0" smtClean="0">
                <a:solidFill>
                  <a:srgbClr val="70AD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tubes</a:t>
            </a:r>
            <a:endParaRPr lang="en-GB" sz="1600" b="1" dirty="0" smtClean="0">
              <a:solidFill>
                <a:srgbClr val="70AD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82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-5595" y="1171027"/>
            <a:ext cx="36503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Geometry and boundary conditions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974110" y="1164219"/>
            <a:ext cx="13019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974110" y="1877219"/>
            <a:ext cx="24032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Reservoirs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Stiff elements: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conductive: 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Flat retention curve: 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/>
              <p:cNvSpPr txBox="1"/>
              <p:nvPr/>
            </p:nvSpPr>
            <p:spPr>
              <a:xfrm>
                <a:off x="8488912" y="2162714"/>
                <a:ext cx="12572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=10000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912" y="2162714"/>
                <a:ext cx="12572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2913" r="-2427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10174632" y="2162714"/>
                <a:ext cx="60676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=0.3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632" y="2162714"/>
                <a:ext cx="60676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3000" r="-6000"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8488912" y="2415828"/>
                <a:ext cx="61112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BE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=0.5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912" y="2415828"/>
                <a:ext cx="611129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4000" r="-6000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/>
              <p:cNvSpPr txBox="1"/>
              <p:nvPr/>
            </p:nvSpPr>
            <p:spPr>
              <a:xfrm>
                <a:off x="10171853" y="2415828"/>
                <a:ext cx="10671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−10</m:t>
                          </m:r>
                        </m:sup>
                      </m:sSup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1853" y="2415828"/>
                <a:ext cx="1067152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4000" r="-571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ZoneTexte 12"/>
              <p:cNvSpPr txBox="1"/>
              <p:nvPr/>
            </p:nvSpPr>
            <p:spPr>
              <a:xfrm>
                <a:off x="8498315" y="2668942"/>
                <a:ext cx="1597489" cy="232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BE" sz="1400" b="0" i="1" smtClean="0">
                              <a:latin typeface="Cambria Math" panose="02040503050406030204" pitchFamily="18" charset="0"/>
                            </a:rPr>
                            <m:t>𝑒𝑛𝑡𝑟𝑦</m:t>
                          </m:r>
                        </m:sub>
                      </m:sSub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=0.001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8315" y="2668942"/>
                <a:ext cx="1597489" cy="232436"/>
              </a:xfrm>
              <a:prstGeom prst="rect">
                <a:avLst/>
              </a:prstGeom>
              <a:blipFill rotWithShape="0">
                <a:blip r:embed="rId6"/>
                <a:stretch>
                  <a:fillRect l="-382" b="-236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5974110" y="3312791"/>
                <a:ext cx="5577874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Boom Clay matrix</a:t>
                </a:r>
              </a:p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Mechanical:</a:t>
                </a:r>
              </a:p>
              <a:p>
                <a:pPr marL="285750" indent="-285750">
                  <a:buClr>
                    <a:schemeClr val="tx1"/>
                  </a:buClr>
                  <a:buFont typeface="Wingdings" panose="05000000000000000000" pitchFamily="2" charset="2"/>
                  <a:buChar char="§"/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Hydraulic: </a:t>
                </a: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Initial aperture</a:t>
                </a: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    </a:t>
                </a:r>
                <a14:m>
                  <m:oMath xmlns:m="http://schemas.openxmlformats.org/officeDocument/2006/math">
                    <m:r>
                      <a:rPr lang="fr-BE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−7</m:t>
                        </m:r>
                      </m:sup>
                    </m:sSup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fr-BE" sz="1400" b="0" dirty="0" smtClean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Initial permeability: </a:t>
                </a: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~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2.0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p>
                      <m:sSupPr>
                        <m:ctrlP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e>
                      <m:sup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−19</m:t>
                        </m:r>
                      </m:sup>
                    </m:sSup>
                    <m:sSup>
                      <m:sSupPr>
                        <m:ctrlP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p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Initial porosity</a:t>
                </a: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        </a:t>
                </a:r>
                <a14:m>
                  <m:oMath xmlns:m="http://schemas.openxmlformats.org/officeDocument/2006/math"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0.363</m:t>
                    </m:r>
                  </m:oMath>
                </a14:m>
                <a:endParaRPr lang="en-GB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lvl="1" indent="-285750"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Pore distribution:    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15 tubes </a:t>
                </a:r>
                <a:r>
                  <a:rPr lang="en-GB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BE" sz="1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D</m:t>
                    </m:r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−9</m:t>
                            </m:r>
                          </m:sup>
                        </m:sSup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 ; </m:t>
                        </m:r>
                        <m:sSup>
                          <m:sSupPr>
                            <m:ctrlP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−6</m:t>
                            </m:r>
                          </m:sup>
                        </m:sSup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</m:d>
                  </m:oMath>
                </a14:m>
                <a:endParaRPr lang="en-GB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110" y="3312791"/>
                <a:ext cx="5577874" cy="1815882"/>
              </a:xfrm>
              <a:prstGeom prst="rect">
                <a:avLst/>
              </a:prstGeom>
              <a:blipFill rotWithShape="0">
                <a:blip r:embed="rId7"/>
                <a:stretch>
                  <a:fillRect l="-546" t="-1007" b="-33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8488912" y="3623112"/>
                <a:ext cx="105849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=400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8912" y="3623112"/>
                <a:ext cx="1058495" cy="215444"/>
              </a:xfrm>
              <a:prstGeom prst="rect">
                <a:avLst/>
              </a:prstGeom>
              <a:blipFill rotWithShape="0">
                <a:blip r:embed="rId8"/>
                <a:stretch>
                  <a:fillRect l="-3468" r="-2890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10174632" y="3623112"/>
                <a:ext cx="70615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fr-BE" sz="1400" b="0" i="1" smtClean="0">
                          <a:latin typeface="Cambria Math" panose="02040503050406030204" pitchFamily="18" charset="0"/>
                        </a:rPr>
                        <m:t>=0.33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632" y="3623112"/>
                <a:ext cx="706155" cy="215444"/>
              </a:xfrm>
              <a:prstGeom prst="rect">
                <a:avLst/>
              </a:prstGeom>
              <a:blipFill rotWithShape="0">
                <a:blip r:embed="rId9"/>
                <a:stretch>
                  <a:fillRect l="-2586" r="-5172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ZoneTexte 64"/>
          <p:cNvSpPr txBox="1"/>
          <p:nvPr/>
        </p:nvSpPr>
        <p:spPr>
          <a:xfrm>
            <a:off x="5974109" y="5321108"/>
            <a:ext cx="544681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Boom Clay Zone of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racture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evelopment (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ZFD)</a:t>
            </a: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Initial aperture: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by 1 order of magnitude</a:t>
            </a:r>
          </a:p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Fracture stiffness: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decreased by 2 orders of magnitude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11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68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grpSp>
        <p:nvGrpSpPr>
          <p:cNvPr id="118" name="Groupe 117"/>
          <p:cNvGrpSpPr/>
          <p:nvPr/>
        </p:nvGrpSpPr>
        <p:grpSpPr>
          <a:xfrm>
            <a:off x="-26623" y="1517862"/>
            <a:ext cx="4051213" cy="5009932"/>
            <a:chOff x="33081" y="1954371"/>
            <a:chExt cx="4051213" cy="5009932"/>
          </a:xfrm>
        </p:grpSpPr>
        <p:grpSp>
          <p:nvGrpSpPr>
            <p:cNvPr id="119" name="Groupe 118"/>
            <p:cNvGrpSpPr/>
            <p:nvPr/>
          </p:nvGrpSpPr>
          <p:grpSpPr>
            <a:xfrm>
              <a:off x="964855" y="1954371"/>
              <a:ext cx="3119439" cy="5009932"/>
              <a:chOff x="525620" y="1922381"/>
              <a:chExt cx="3119439" cy="5009932"/>
            </a:xfrm>
          </p:grpSpPr>
          <p:grpSp>
            <p:nvGrpSpPr>
              <p:cNvPr id="128" name="Groupe 127"/>
              <p:cNvGrpSpPr/>
              <p:nvPr/>
            </p:nvGrpSpPr>
            <p:grpSpPr>
              <a:xfrm>
                <a:off x="525620" y="2512243"/>
                <a:ext cx="3119439" cy="4040850"/>
                <a:chOff x="582475" y="2197628"/>
                <a:chExt cx="3119439" cy="4040850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633046" y="2197628"/>
                  <a:ext cx="1477108" cy="855061"/>
                </a:xfrm>
                <a:prstGeom prst="rect">
                  <a:avLst/>
                </a:prstGeom>
                <a:solidFill>
                  <a:srgbClr val="FBFBFB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633046" y="3052689"/>
                  <a:ext cx="1477108" cy="1209822"/>
                </a:xfrm>
                <a:prstGeom prst="rect">
                  <a:avLst/>
                </a:prstGeom>
                <a:solidFill>
                  <a:srgbClr val="A6A6A6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633046" y="4262511"/>
                  <a:ext cx="1477108" cy="1744394"/>
                </a:xfrm>
                <a:prstGeom prst="rect">
                  <a:avLst/>
                </a:prstGeom>
                <a:solidFill>
                  <a:srgbClr val="DFDFDF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4" name="Groupe 143"/>
                <p:cNvGrpSpPr/>
                <p:nvPr/>
              </p:nvGrpSpPr>
              <p:grpSpPr>
                <a:xfrm rot="16200000" flipH="1">
                  <a:off x="2124014" y="3517740"/>
                  <a:ext cx="252000" cy="279720"/>
                  <a:chOff x="10761185" y="3279627"/>
                  <a:chExt cx="252000" cy="279720"/>
                </a:xfrm>
              </p:grpSpPr>
              <p:sp>
                <p:nvSpPr>
                  <p:cNvPr id="164" name="Triangle isocèle 163"/>
                  <p:cNvSpPr/>
                  <p:nvPr/>
                </p:nvSpPr>
                <p:spPr>
                  <a:xfrm>
                    <a:off x="10761185" y="3279627"/>
                    <a:ext cx="252000" cy="180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5" name="Ellipse 164"/>
                  <p:cNvSpPr/>
                  <p:nvPr/>
                </p:nvSpPr>
                <p:spPr>
                  <a:xfrm>
                    <a:off x="10778202" y="3450083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6" name="Ellipse 165"/>
                  <p:cNvSpPr/>
                  <p:nvPr/>
                </p:nvSpPr>
                <p:spPr>
                  <a:xfrm>
                    <a:off x="10886202" y="3451347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45" name="Triangle isocèle 144"/>
                <p:cNvSpPr/>
                <p:nvPr/>
              </p:nvSpPr>
              <p:spPr>
                <a:xfrm>
                  <a:off x="1245600" y="6006905"/>
                  <a:ext cx="252000" cy="180000"/>
                </a:xfrm>
                <a:prstGeom prst="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146" name="Groupe 145"/>
                <p:cNvGrpSpPr/>
                <p:nvPr/>
              </p:nvGrpSpPr>
              <p:grpSpPr>
                <a:xfrm rot="16200000" flipH="1">
                  <a:off x="2122750" y="2487541"/>
                  <a:ext cx="252000" cy="279720"/>
                  <a:chOff x="10761185" y="3279627"/>
                  <a:chExt cx="252000" cy="279720"/>
                </a:xfrm>
              </p:grpSpPr>
              <p:sp>
                <p:nvSpPr>
                  <p:cNvPr id="161" name="Triangle isocèle 160"/>
                  <p:cNvSpPr/>
                  <p:nvPr/>
                </p:nvSpPr>
                <p:spPr>
                  <a:xfrm>
                    <a:off x="10761185" y="3279627"/>
                    <a:ext cx="252000" cy="180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2" name="Ellipse 161"/>
                  <p:cNvSpPr/>
                  <p:nvPr/>
                </p:nvSpPr>
                <p:spPr>
                  <a:xfrm>
                    <a:off x="10778202" y="3450083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3" name="Ellipse 162"/>
                  <p:cNvSpPr/>
                  <p:nvPr/>
                </p:nvSpPr>
                <p:spPr>
                  <a:xfrm>
                    <a:off x="10886202" y="3451347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47" name="Groupe 146"/>
                <p:cNvGrpSpPr/>
                <p:nvPr/>
              </p:nvGrpSpPr>
              <p:grpSpPr>
                <a:xfrm rot="16200000" flipH="1">
                  <a:off x="2122750" y="4994848"/>
                  <a:ext cx="252000" cy="279720"/>
                  <a:chOff x="10761185" y="3279627"/>
                  <a:chExt cx="252000" cy="279720"/>
                </a:xfrm>
              </p:grpSpPr>
              <p:sp>
                <p:nvSpPr>
                  <p:cNvPr id="158" name="Triangle isocèle 157"/>
                  <p:cNvSpPr/>
                  <p:nvPr/>
                </p:nvSpPr>
                <p:spPr>
                  <a:xfrm>
                    <a:off x="10761185" y="3279627"/>
                    <a:ext cx="252000" cy="180000"/>
                  </a:xfrm>
                  <a:prstGeom prst="triangl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59" name="Ellipse 158"/>
                  <p:cNvSpPr/>
                  <p:nvPr/>
                </p:nvSpPr>
                <p:spPr>
                  <a:xfrm>
                    <a:off x="10778202" y="3450083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0" name="Ellipse 159"/>
                  <p:cNvSpPr/>
                  <p:nvPr/>
                </p:nvSpPr>
                <p:spPr>
                  <a:xfrm>
                    <a:off x="10886202" y="3451347"/>
                    <a:ext cx="108000" cy="108000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48" name="ZoneTexte 147"/>
                <p:cNvSpPr txBox="1"/>
                <p:nvPr/>
              </p:nvSpPr>
              <p:spPr>
                <a:xfrm>
                  <a:off x="752238" y="4840833"/>
                  <a:ext cx="12575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Upstream reservoir</a:t>
                  </a:r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9" name="ZoneTexte 148"/>
                <p:cNvSpPr txBox="1"/>
                <p:nvPr/>
              </p:nvSpPr>
              <p:spPr>
                <a:xfrm>
                  <a:off x="780494" y="3297458"/>
                  <a:ext cx="138254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Boom Clay Sample</a:t>
                  </a:r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0" name="ZoneTexte 149"/>
                <p:cNvSpPr txBox="1"/>
                <p:nvPr/>
              </p:nvSpPr>
              <p:spPr>
                <a:xfrm>
                  <a:off x="582475" y="2297238"/>
                  <a:ext cx="1555237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Downstream reservoir</a:t>
                  </a:r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1" name="Connecteur droit avec flèche 150"/>
                <p:cNvCxnSpPr/>
                <p:nvPr/>
              </p:nvCxnSpPr>
              <p:spPr>
                <a:xfrm>
                  <a:off x="2605967" y="2197628"/>
                  <a:ext cx="0" cy="855061"/>
                </a:xfrm>
                <a:prstGeom prst="straightConnector1">
                  <a:avLst/>
                </a:prstGeom>
                <a:ln w="4762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Connecteur droit avec flèche 151"/>
                <p:cNvCxnSpPr/>
                <p:nvPr/>
              </p:nvCxnSpPr>
              <p:spPr>
                <a:xfrm>
                  <a:off x="2605967" y="3004365"/>
                  <a:ext cx="0" cy="1260000"/>
                </a:xfrm>
                <a:prstGeom prst="straightConnector1">
                  <a:avLst/>
                </a:prstGeom>
                <a:ln w="4762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necteur droit avec flèche 152"/>
                <p:cNvCxnSpPr/>
                <p:nvPr/>
              </p:nvCxnSpPr>
              <p:spPr>
                <a:xfrm>
                  <a:off x="2605967" y="4262510"/>
                  <a:ext cx="0" cy="1764000"/>
                </a:xfrm>
                <a:prstGeom prst="straightConnector1">
                  <a:avLst/>
                </a:prstGeom>
                <a:ln w="4762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ZoneTexte 153"/>
                <p:cNvSpPr txBox="1"/>
                <p:nvPr/>
              </p:nvSpPr>
              <p:spPr>
                <a:xfrm>
                  <a:off x="2444377" y="2416331"/>
                  <a:ext cx="12575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0.017m</a:t>
                  </a:r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5" name="ZoneTexte 154"/>
                <p:cNvSpPr txBox="1"/>
                <p:nvPr/>
              </p:nvSpPr>
              <p:spPr>
                <a:xfrm>
                  <a:off x="2444376" y="3449699"/>
                  <a:ext cx="12575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0.020m</a:t>
                  </a:r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56" name="ZoneTexte 155"/>
                <p:cNvSpPr txBox="1"/>
                <p:nvPr/>
              </p:nvSpPr>
              <p:spPr>
                <a:xfrm>
                  <a:off x="2444375" y="4943990"/>
                  <a:ext cx="125753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0.034m</a:t>
                  </a:r>
                  <a:endParaRPr lang="en-GB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7" name="Connecteur droit avec flèche 156"/>
                <p:cNvCxnSpPr/>
                <p:nvPr/>
              </p:nvCxnSpPr>
              <p:spPr>
                <a:xfrm rot="5400000">
                  <a:off x="1399712" y="5500478"/>
                  <a:ext cx="0" cy="1476000"/>
                </a:xfrm>
                <a:prstGeom prst="straightConnector1">
                  <a:avLst/>
                </a:prstGeom>
                <a:ln w="47625">
                  <a:solidFill>
                    <a:schemeClr val="tx1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9" name="ZoneTexte 128"/>
              <p:cNvSpPr txBox="1"/>
              <p:nvPr/>
            </p:nvSpPr>
            <p:spPr>
              <a:xfrm>
                <a:off x="695383" y="6515265"/>
                <a:ext cx="12575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0.025m</a:t>
                </a:r>
                <a:endParaRPr lang="en-GB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0" name="Connecteur droit avec flèche 129"/>
              <p:cNvCxnSpPr/>
              <p:nvPr/>
            </p:nvCxnSpPr>
            <p:spPr>
              <a:xfrm>
                <a:off x="858701" y="2262485"/>
                <a:ext cx="0" cy="249758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Connecteur droit avec flèche 130"/>
              <p:cNvCxnSpPr/>
              <p:nvPr/>
            </p:nvCxnSpPr>
            <p:spPr>
              <a:xfrm>
                <a:off x="1163745" y="2262485"/>
                <a:ext cx="0" cy="249758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necteur droit avec flèche 131"/>
              <p:cNvCxnSpPr/>
              <p:nvPr/>
            </p:nvCxnSpPr>
            <p:spPr>
              <a:xfrm>
                <a:off x="1440745" y="2262485"/>
                <a:ext cx="0" cy="249758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Connecteur droit avec flèche 132"/>
              <p:cNvCxnSpPr/>
              <p:nvPr/>
            </p:nvCxnSpPr>
            <p:spPr>
              <a:xfrm>
                <a:off x="1713795" y="2262485"/>
                <a:ext cx="0" cy="249758"/>
              </a:xfrm>
              <a:prstGeom prst="straightConnector1">
                <a:avLst/>
              </a:prstGeom>
              <a:ln w="476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4" name="ZoneTexte 133"/>
                  <p:cNvSpPr txBox="1"/>
                  <p:nvPr/>
                </p:nvSpPr>
                <p:spPr>
                  <a:xfrm>
                    <a:off x="646053" y="1957140"/>
                    <a:ext cx="1275542" cy="2687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600" b="1" i="0" smtClean="0">
                                  <a:latin typeface="Cambria Math" panose="02040503050406030204" pitchFamily="18" charset="0"/>
                                </a:rPr>
                                <m:t>𝛔</m:t>
                              </m:r>
                            </m:e>
                            <m:sub>
                              <m:r>
                                <a:rPr lang="fr-BE" sz="1600" b="1" i="0" smtClean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sub>
                          </m:sSub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𝟏𝐌𝐏𝐚</m:t>
                          </m:r>
                        </m:oMath>
                      </m:oMathPara>
                    </a14:m>
                    <a:endParaRPr lang="en-GB" sz="1600" b="1" dirty="0"/>
                  </a:p>
                </p:txBody>
              </p:sp>
            </mc:Choice>
            <mc:Fallback xmlns="">
              <p:sp>
                <p:nvSpPr>
                  <p:cNvPr id="212" name="ZoneTexte 2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6053" y="1957140"/>
                    <a:ext cx="1275542" cy="268792"/>
                  </a:xfrm>
                  <a:prstGeom prst="rect">
                    <a:avLst/>
                  </a:prstGeom>
                  <a:blipFill rotWithShape="0">
                    <a:blip r:embed="rId41"/>
                    <a:stretch>
                      <a:fillRect l="-1435" r="-3349" b="-204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5" name="Connecteur droit 134"/>
              <p:cNvCxnSpPr>
                <a:endCxn id="136" idx="1"/>
              </p:cNvCxnSpPr>
              <p:nvPr/>
            </p:nvCxnSpPr>
            <p:spPr>
              <a:xfrm flipV="1">
                <a:off x="1900951" y="2180305"/>
                <a:ext cx="322166" cy="323429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6" name="ZoneTexte 135"/>
                  <p:cNvSpPr txBox="1"/>
                  <p:nvPr/>
                </p:nvSpPr>
                <p:spPr>
                  <a:xfrm>
                    <a:off x="2223117" y="1922381"/>
                    <a:ext cx="1309269" cy="51584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600" b="1" i="0" smtClean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fr-BE" sz="16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sub>
                          </m:sSub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𝟔𝐌𝐏𝐚</m:t>
                          </m:r>
                        </m:oMath>
                      </m:oMathPara>
                    </a14:m>
                    <a:endParaRPr lang="fr-BE" sz="1600" b="1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600" b="1" i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fr-BE" sz="1600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sub>
                          </m:sSub>
                          <m:r>
                            <a:rPr lang="fr-BE" sz="1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BE" sz="16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BE" sz="1600" b="1" i="0">
                              <a:latin typeface="Cambria Math" panose="02040503050406030204" pitchFamily="18" charset="0"/>
                            </a:rPr>
                            <m:t>𝐌𝐏𝐚</m:t>
                          </m:r>
                        </m:oMath>
                      </m:oMathPara>
                    </a14:m>
                    <a:endParaRPr lang="fr-BE" sz="1600" b="1" dirty="0"/>
                  </a:p>
                </p:txBody>
              </p:sp>
            </mc:Choice>
            <mc:Fallback xmlns="">
              <p:sp>
                <p:nvSpPr>
                  <p:cNvPr id="214" name="ZoneTexte 2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3117" y="1922381"/>
                    <a:ext cx="1309269" cy="515847"/>
                  </a:xfrm>
                  <a:prstGeom prst="rect">
                    <a:avLst/>
                  </a:prstGeom>
                  <a:blipFill rotWithShape="0">
                    <a:blip r:embed="rId42"/>
                    <a:stretch>
                      <a:fillRect l="-3721" r="-2326" b="-9412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37" name="Connecteur droit 136"/>
              <p:cNvCxnSpPr>
                <a:endCxn id="138" idx="1"/>
              </p:cNvCxnSpPr>
              <p:nvPr/>
            </p:nvCxnSpPr>
            <p:spPr>
              <a:xfrm>
                <a:off x="1950465" y="6321232"/>
                <a:ext cx="281570" cy="353158"/>
              </a:xfrm>
              <a:prstGeom prst="line">
                <a:avLst/>
              </a:prstGeom>
              <a:ln w="38100">
                <a:solidFill>
                  <a:schemeClr val="tx1"/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8" name="ZoneTexte 137"/>
                  <p:cNvSpPr txBox="1"/>
                  <p:nvPr/>
                </p:nvSpPr>
                <p:spPr>
                  <a:xfrm>
                    <a:off x="2232035" y="6416466"/>
                    <a:ext cx="1269355" cy="51584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600" b="1" i="0" smtClean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fr-BE" sz="1600" b="1" i="0" smtClean="0">
                                  <a:latin typeface="Cambria Math" panose="02040503050406030204" pitchFamily="18" charset="0"/>
                                </a:rPr>
                                <m:t>𝐰</m:t>
                              </m:r>
                            </m:sub>
                          </m:sSub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𝟔𝐌𝐏𝐚</m:t>
                          </m:r>
                        </m:oMath>
                      </m:oMathPara>
                    </a14:m>
                    <a:endParaRPr lang="fr-BE" sz="1600" b="1" dirty="0" smtClean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fr-BE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BE" sz="1600" b="1" i="0">
                                  <a:latin typeface="Cambria Math" panose="02040503050406030204" pitchFamily="18" charset="0"/>
                                </a:rPr>
                                <m:t>𝐩</m:t>
                              </m:r>
                            </m:e>
                            <m:sub>
                              <m:r>
                                <a:rPr lang="fr-BE" sz="1600" b="1" i="0" smtClean="0">
                                  <a:latin typeface="Cambria Math" panose="02040503050406030204" pitchFamily="18" charset="0"/>
                                </a:rPr>
                                <m:t>𝐠</m:t>
                              </m:r>
                            </m:sub>
                          </m:sSub>
                          <m:r>
                            <a:rPr lang="fr-BE" sz="16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fr-BE" sz="1600" b="1" i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fr-BE" sz="1600" b="1" i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fr-BE" sz="1600" b="1" i="0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fr-BE" sz="1600" b="1" i="0">
                              <a:latin typeface="Cambria Math" panose="02040503050406030204" pitchFamily="18" charset="0"/>
                            </a:rPr>
                            <m:t>𝐌𝐏𝐚</m:t>
                          </m:r>
                        </m:oMath>
                      </m:oMathPara>
                    </a14:m>
                    <a:endParaRPr lang="fr-BE" sz="1600" b="1" dirty="0"/>
                  </a:p>
                </p:txBody>
              </p:sp>
            </mc:Choice>
            <mc:Fallback xmlns="">
              <p:sp>
                <p:nvSpPr>
                  <p:cNvPr id="216" name="ZoneTexte 2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32035" y="6416466"/>
                    <a:ext cx="1269355" cy="515847"/>
                  </a:xfrm>
                  <a:prstGeom prst="rect">
                    <a:avLst/>
                  </a:prstGeom>
                  <a:blipFill rotWithShape="0">
                    <a:blip r:embed="rId43"/>
                    <a:stretch>
                      <a:fillRect l="-5263" r="-4306" b="-10714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9" name="Rectangle 138"/>
              <p:cNvSpPr/>
              <p:nvPr/>
            </p:nvSpPr>
            <p:spPr>
              <a:xfrm>
                <a:off x="574927" y="3363221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40" name="Connecteur droit 139"/>
              <p:cNvCxnSpPr/>
              <p:nvPr/>
            </p:nvCxnSpPr>
            <p:spPr>
              <a:xfrm flipH="1">
                <a:off x="574927" y="2262485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0" name="ZoneTexte 119"/>
            <p:cNvSpPr txBox="1"/>
            <p:nvPr/>
          </p:nvSpPr>
          <p:spPr>
            <a:xfrm>
              <a:off x="825761" y="4824416"/>
              <a:ext cx="1257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0.001m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1" name="Connecteur droit avec flèche 120"/>
            <p:cNvCxnSpPr/>
            <p:nvPr/>
          </p:nvCxnSpPr>
          <p:spPr>
            <a:xfrm>
              <a:off x="1101397" y="4840054"/>
              <a:ext cx="2059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avec flèche 121"/>
            <p:cNvCxnSpPr/>
            <p:nvPr/>
          </p:nvCxnSpPr>
          <p:spPr>
            <a:xfrm flipH="1">
              <a:off x="1462294" y="4837470"/>
              <a:ext cx="20596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1016509" y="4613217"/>
              <a:ext cx="277004" cy="2268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>
              <a:off x="1202241" y="4603347"/>
              <a:ext cx="277004" cy="22683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cteur droit 124"/>
            <p:cNvCxnSpPr/>
            <p:nvPr/>
          </p:nvCxnSpPr>
          <p:spPr>
            <a:xfrm flipV="1">
              <a:off x="1293512" y="4840054"/>
              <a:ext cx="18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6" name="ZoneTexte 125"/>
            <p:cNvSpPr txBox="1">
              <a:spLocks/>
            </p:cNvSpPr>
            <p:nvPr/>
          </p:nvSpPr>
          <p:spPr>
            <a:xfrm>
              <a:off x="33081" y="3768077"/>
              <a:ext cx="678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ZFD</a:t>
              </a:r>
              <a:endParaRPr lang="en-GB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7" name="Connecteur droit 126"/>
            <p:cNvCxnSpPr>
              <a:endCxn id="126" idx="3"/>
            </p:cNvCxnSpPr>
            <p:nvPr/>
          </p:nvCxnSpPr>
          <p:spPr>
            <a:xfrm flipH="1">
              <a:off x="711654" y="3932235"/>
              <a:ext cx="396718" cy="20508"/>
            </a:xfrm>
            <a:prstGeom prst="line">
              <a:avLst/>
            </a:prstGeom>
            <a:ln w="3810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29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6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12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148" name="ZoneTexte 147"/>
          <p:cNvSpPr txBox="1"/>
          <p:nvPr/>
        </p:nvSpPr>
        <p:spPr>
          <a:xfrm>
            <a:off x="2306120" y="1171582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1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ZoneTexte 148"/>
          <p:cNvSpPr txBox="1"/>
          <p:nvPr/>
        </p:nvSpPr>
        <p:spPr>
          <a:xfrm>
            <a:off x="4694685" y="1171007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2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ZoneTexte 150"/>
          <p:cNvSpPr txBox="1"/>
          <p:nvPr/>
        </p:nvSpPr>
        <p:spPr>
          <a:xfrm>
            <a:off x="8557782" y="1165963"/>
            <a:ext cx="914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Stage 3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ZoneTexte 151"/>
          <p:cNvSpPr txBox="1"/>
          <p:nvPr/>
        </p:nvSpPr>
        <p:spPr>
          <a:xfrm>
            <a:off x="11708" y="1165963"/>
            <a:ext cx="19415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stages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" name="Image 2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816" y="1543783"/>
            <a:ext cx="9183407" cy="4441683"/>
          </a:xfrm>
          <a:prstGeom prst="rect">
            <a:avLst/>
          </a:prstGeom>
        </p:spPr>
      </p:pic>
      <p:sp>
        <p:nvSpPr>
          <p:cNvPr id="298" name="Rectangle 297"/>
          <p:cNvSpPr/>
          <p:nvPr/>
        </p:nvSpPr>
        <p:spPr>
          <a:xfrm>
            <a:off x="1998268" y="6106268"/>
            <a:ext cx="12698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0-500 [min]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4315218" y="6123965"/>
            <a:ext cx="14975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500-745 [min]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6940920" y="6105204"/>
            <a:ext cx="16113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745-1080 [min]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9547854" y="6105204"/>
            <a:ext cx="17251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1080-2300 [min]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8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66" y="1748784"/>
            <a:ext cx="3892900" cy="420145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13</a:t>
            </a:r>
            <a:r>
              <a:rPr lang="en-GB" dirty="0" smtClean="0"/>
              <a:t>/17</a:t>
            </a:r>
            <a:endParaRPr lang="en-GB" dirty="0"/>
          </a:p>
        </p:txBody>
      </p:sp>
      <p:grpSp>
        <p:nvGrpSpPr>
          <p:cNvPr id="8" name="Groupe 7"/>
          <p:cNvGrpSpPr/>
          <p:nvPr/>
        </p:nvGrpSpPr>
        <p:grpSpPr>
          <a:xfrm>
            <a:off x="2674337" y="1754920"/>
            <a:ext cx="3515354" cy="4221279"/>
            <a:chOff x="10272133" y="1504517"/>
            <a:chExt cx="3839733" cy="4668767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133" y="1504517"/>
              <a:ext cx="3839733" cy="4668767"/>
            </a:xfrm>
            <a:prstGeom prst="rect">
              <a:avLst/>
            </a:prstGeom>
          </p:spPr>
        </p:pic>
        <p:cxnSp>
          <p:nvCxnSpPr>
            <p:cNvPr id="30" name="Connecteur droit avec flèche 29"/>
            <p:cNvCxnSpPr/>
            <p:nvPr/>
          </p:nvCxnSpPr>
          <p:spPr>
            <a:xfrm>
              <a:off x="10856355" y="2226381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/>
          <p:cNvGrpSpPr/>
          <p:nvPr/>
        </p:nvGrpSpPr>
        <p:grpSpPr>
          <a:xfrm>
            <a:off x="6604921" y="1938403"/>
            <a:ext cx="3854574" cy="4042434"/>
            <a:chOff x="6196959" y="1938403"/>
            <a:chExt cx="3854574" cy="4042434"/>
          </a:xfrm>
        </p:grpSpPr>
        <p:grpSp>
          <p:nvGrpSpPr>
            <p:cNvPr id="9" name="Groupe 8"/>
            <p:cNvGrpSpPr/>
            <p:nvPr/>
          </p:nvGrpSpPr>
          <p:grpSpPr>
            <a:xfrm>
              <a:off x="6196959" y="1938403"/>
              <a:ext cx="3854574" cy="4042434"/>
              <a:chOff x="6168285" y="1731705"/>
              <a:chExt cx="3767010" cy="4514712"/>
            </a:xfrm>
          </p:grpSpPr>
          <p:grpSp>
            <p:nvGrpSpPr>
              <p:cNvPr id="7" name="Groupe 6"/>
              <p:cNvGrpSpPr/>
              <p:nvPr/>
            </p:nvGrpSpPr>
            <p:grpSpPr>
              <a:xfrm>
                <a:off x="6168285" y="1774097"/>
                <a:ext cx="3767010" cy="4472320"/>
                <a:chOff x="4268300" y="1753190"/>
                <a:chExt cx="3767010" cy="4472320"/>
              </a:xfrm>
            </p:grpSpPr>
            <p:grpSp>
              <p:nvGrpSpPr>
                <p:cNvPr id="22" name="Groupe 21"/>
                <p:cNvGrpSpPr>
                  <a:grpSpLocks noChangeAspect="1"/>
                </p:cNvGrpSpPr>
                <p:nvPr/>
              </p:nvGrpSpPr>
              <p:grpSpPr>
                <a:xfrm>
                  <a:off x="5046524" y="2714817"/>
                  <a:ext cx="2858866" cy="2453915"/>
                  <a:chOff x="3990023" y="31292278"/>
                  <a:chExt cx="2556000" cy="2193949"/>
                </a:xfrm>
              </p:grpSpPr>
              <p:sp>
                <p:nvSpPr>
                  <p:cNvPr id="26" name="ZoneTexte 25"/>
                  <p:cNvSpPr txBox="1"/>
                  <p:nvPr/>
                </p:nvSpPr>
                <p:spPr>
                  <a:xfrm>
                    <a:off x="5427375" y="32318414"/>
                    <a:ext cx="1031249" cy="11678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Time [s]</a:t>
                    </a:r>
                  </a:p>
                  <a:p>
                    <a:pPr algn="ctr"/>
                    <a:r>
                      <a:rPr lang="en-GB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4800</a:t>
                    </a:r>
                  </a:p>
                  <a:p>
                    <a:pPr algn="ctr"/>
                    <a:r>
                      <a:rPr lang="en-GB" sz="14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17800</a:t>
                    </a:r>
                  </a:p>
                  <a:p>
                    <a:pPr algn="ctr"/>
                    <a:r>
                      <a:rPr lang="en-GB" sz="1400" b="1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30000</a:t>
                    </a:r>
                  </a:p>
                  <a:p>
                    <a:pPr algn="ctr"/>
                    <a:r>
                      <a:rPr lang="en-GB" sz="14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32000</a:t>
                    </a:r>
                    <a:endParaRPr lang="en-GB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7" name="Connecteur droit 26"/>
                  <p:cNvCxnSpPr/>
                  <p:nvPr/>
                </p:nvCxnSpPr>
                <p:spPr>
                  <a:xfrm>
                    <a:off x="3990023" y="31292278"/>
                    <a:ext cx="2556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Connecteur droit 27"/>
                  <p:cNvCxnSpPr/>
                  <p:nvPr/>
                </p:nvCxnSpPr>
                <p:spPr>
                  <a:xfrm flipV="1">
                    <a:off x="3990023" y="32303571"/>
                    <a:ext cx="255600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Rectangle 32"/>
                <p:cNvSpPr/>
                <p:nvPr/>
              </p:nvSpPr>
              <p:spPr>
                <a:xfrm>
                  <a:off x="5684398" y="5863724"/>
                  <a:ext cx="1612989" cy="2846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5535651" y="5881775"/>
                  <a:ext cx="1678129" cy="3437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Gas pressure [Pa]</a:t>
                  </a:r>
                  <a:endParaRPr lang="en-GB" sz="14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85692" y="3269152"/>
                  <a:ext cx="223491" cy="9620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36" name="ZoneTexte 35"/>
                <p:cNvSpPr txBox="1"/>
                <p:nvPr/>
              </p:nvSpPr>
              <p:spPr>
                <a:xfrm rot="16200000">
                  <a:off x="3763092" y="3564235"/>
                  <a:ext cx="1341279" cy="3308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Height [m]</a:t>
                  </a:r>
                  <a:endParaRPr lang="en-GB" sz="16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723256" y="1753190"/>
                  <a:ext cx="280347" cy="39848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0" name="ZoneTexte 39"/>
                <p:cNvSpPr txBox="1"/>
                <p:nvPr/>
              </p:nvSpPr>
              <p:spPr>
                <a:xfrm>
                  <a:off x="4621403" y="2249341"/>
                  <a:ext cx="448358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0.06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1" name="ZoneTexte 40"/>
                <p:cNvSpPr txBox="1"/>
                <p:nvPr/>
              </p:nvSpPr>
              <p:spPr>
                <a:xfrm>
                  <a:off x="4621403" y="2787884"/>
                  <a:ext cx="448358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0.05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ZoneTexte 41"/>
                <p:cNvSpPr txBox="1"/>
                <p:nvPr/>
              </p:nvSpPr>
              <p:spPr>
                <a:xfrm>
                  <a:off x="4624780" y="3335032"/>
                  <a:ext cx="448358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0.04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4623125" y="3886721"/>
                  <a:ext cx="448358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0.03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ZoneTexte 43"/>
                <p:cNvSpPr txBox="1"/>
                <p:nvPr/>
              </p:nvSpPr>
              <p:spPr>
                <a:xfrm>
                  <a:off x="4623024" y="4422782"/>
                  <a:ext cx="448358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0.02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7577558" y="5829239"/>
                  <a:ext cx="363054" cy="2700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46" name="ZoneTexte 45"/>
                <p:cNvSpPr txBox="1"/>
                <p:nvPr/>
              </p:nvSpPr>
              <p:spPr>
                <a:xfrm>
                  <a:off x="4627573" y="4970489"/>
                  <a:ext cx="448358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0.01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7" name="ZoneTexte 46"/>
                <p:cNvSpPr txBox="1"/>
                <p:nvPr/>
              </p:nvSpPr>
              <p:spPr>
                <a:xfrm>
                  <a:off x="4829660" y="5511429"/>
                  <a:ext cx="257235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48" name="ZoneTexte 47"/>
                <p:cNvSpPr txBox="1"/>
                <p:nvPr/>
              </p:nvSpPr>
              <p:spPr>
                <a:xfrm>
                  <a:off x="4922814" y="5661698"/>
                  <a:ext cx="2696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0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 rot="5400000">
                  <a:off x="6347221" y="4345400"/>
                  <a:ext cx="280347" cy="2939437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0" name="ZoneTexte 49"/>
                <p:cNvSpPr txBox="1"/>
                <p:nvPr/>
              </p:nvSpPr>
              <p:spPr>
                <a:xfrm>
                  <a:off x="5638856" y="5661697"/>
                  <a:ext cx="257235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1" name="ZoneTexte 50"/>
                <p:cNvSpPr txBox="1"/>
                <p:nvPr/>
              </p:nvSpPr>
              <p:spPr>
                <a:xfrm>
                  <a:off x="6356079" y="5661697"/>
                  <a:ext cx="257235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</a:p>
              </p:txBody>
            </p:sp>
            <p:sp>
              <p:nvSpPr>
                <p:cNvPr id="52" name="ZoneTexte 51"/>
                <p:cNvSpPr txBox="1"/>
                <p:nvPr/>
              </p:nvSpPr>
              <p:spPr>
                <a:xfrm>
                  <a:off x="7070965" y="5660392"/>
                  <a:ext cx="257235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</a:p>
              </p:txBody>
            </p:sp>
            <p:sp>
              <p:nvSpPr>
                <p:cNvPr id="53" name="ZoneTexte 52"/>
                <p:cNvSpPr txBox="1"/>
                <p:nvPr/>
              </p:nvSpPr>
              <p:spPr>
                <a:xfrm>
                  <a:off x="7778075" y="5660392"/>
                  <a:ext cx="257235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54" name="ZoneTexte 53"/>
                    <p:cNvSpPr txBox="1"/>
                    <p:nvPr/>
                  </p:nvSpPr>
                  <p:spPr>
                    <a:xfrm>
                      <a:off x="7487603" y="5858851"/>
                      <a:ext cx="52290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GB" sz="12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×</m:t>
                          </m:r>
                        </m:oMath>
                      </a14:m>
                      <a:r>
                        <a:rPr lang="en-GB" sz="1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en-GB" sz="1200" b="1" baseline="30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200" b="1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mc:Choice>
              <mc:Fallback>
                <p:sp>
                  <p:nvSpPr>
                    <p:cNvPr id="54" name="ZoneTexte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487603" y="5858851"/>
                      <a:ext cx="522900" cy="276999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t="-2439" b="-26829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59" name="ZoneTexte 58"/>
              <p:cNvSpPr txBox="1"/>
              <p:nvPr/>
            </p:nvSpPr>
            <p:spPr>
              <a:xfrm>
                <a:off x="6523595" y="1731705"/>
                <a:ext cx="448358" cy="2921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0.07</a:t>
                </a:r>
                <a:endParaRPr lang="en-GB" sz="11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ZoneTexte 60"/>
            <p:cNvSpPr txBox="1"/>
            <p:nvPr/>
          </p:nvSpPr>
          <p:spPr>
            <a:xfrm>
              <a:off x="6884685" y="5474836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sp>
        <p:nvSpPr>
          <p:cNvPr id="94" name="ZoneTexte 93"/>
          <p:cNvSpPr txBox="1"/>
          <p:nvPr/>
        </p:nvSpPr>
        <p:spPr>
          <a:xfrm>
            <a:off x="11708" y="1165963"/>
            <a:ext cx="463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 – Effect of microstructure components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grpSp>
        <p:nvGrpSpPr>
          <p:cNvPr id="132" name="Groupe 131"/>
          <p:cNvGrpSpPr>
            <a:grpSpLocks noChangeAspect="1"/>
          </p:cNvGrpSpPr>
          <p:nvPr/>
        </p:nvGrpSpPr>
        <p:grpSpPr>
          <a:xfrm>
            <a:off x="395173" y="1903315"/>
            <a:ext cx="1298541" cy="3964487"/>
            <a:chOff x="11701395" y="29783257"/>
            <a:chExt cx="1478372" cy="4513519"/>
          </a:xfrm>
        </p:grpSpPr>
        <p:grpSp>
          <p:nvGrpSpPr>
            <p:cNvPr id="133" name="Groupe 132"/>
            <p:cNvGrpSpPr/>
            <p:nvPr/>
          </p:nvGrpSpPr>
          <p:grpSpPr>
            <a:xfrm>
              <a:off x="11701395" y="29783257"/>
              <a:ext cx="1478372" cy="4513519"/>
              <a:chOff x="1819343" y="30221537"/>
              <a:chExt cx="1478372" cy="4513519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1820607" y="30471295"/>
                <a:ext cx="1477108" cy="855061"/>
              </a:xfrm>
              <a:prstGeom prst="rect">
                <a:avLst/>
              </a:prstGeom>
              <a:solidFill>
                <a:srgbClr val="FBFBF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1820607" y="31326356"/>
                <a:ext cx="1477108" cy="1209822"/>
              </a:xfrm>
              <a:prstGeom prst="rect">
                <a:avLst/>
              </a:prstGeom>
              <a:solidFill>
                <a:srgbClr val="A6A6A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1820607" y="32536178"/>
                <a:ext cx="1477108" cy="1744394"/>
              </a:xfrm>
              <a:prstGeom prst="rect">
                <a:avLst/>
              </a:prstGeom>
              <a:solidFill>
                <a:srgbClr val="DFDFD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8" name="Rectangle 137"/>
              <p:cNvSpPr/>
              <p:nvPr/>
            </p:nvSpPr>
            <p:spPr>
              <a:xfrm>
                <a:off x="1819343" y="31322273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39" name="Connecteur droit 138"/>
              <p:cNvCxnSpPr/>
              <p:nvPr/>
            </p:nvCxnSpPr>
            <p:spPr>
              <a:xfrm flipH="1">
                <a:off x="1819343" y="30221537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Connecteur droit 133"/>
            <p:cNvCxnSpPr/>
            <p:nvPr/>
          </p:nvCxnSpPr>
          <p:spPr>
            <a:xfrm>
              <a:off x="12479075" y="2979552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466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13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171" name="ZoneTexte 170"/>
          <p:cNvSpPr txBox="1"/>
          <p:nvPr/>
        </p:nvSpPr>
        <p:spPr>
          <a:xfrm>
            <a:off x="11708" y="1165963"/>
            <a:ext cx="463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Step 1 – Effect of microstructure components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2" name="Groupe 171"/>
          <p:cNvGrpSpPr/>
          <p:nvPr/>
        </p:nvGrpSpPr>
        <p:grpSpPr>
          <a:xfrm>
            <a:off x="2674337" y="1754920"/>
            <a:ext cx="3515354" cy="4221279"/>
            <a:chOff x="10272133" y="1504517"/>
            <a:chExt cx="3839733" cy="4668767"/>
          </a:xfrm>
        </p:grpSpPr>
        <p:pic>
          <p:nvPicPr>
            <p:cNvPr id="173" name="Image 17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133" y="1504517"/>
              <a:ext cx="3839733" cy="4668767"/>
            </a:xfrm>
            <a:prstGeom prst="rect">
              <a:avLst/>
            </a:prstGeom>
          </p:spPr>
        </p:pic>
        <p:cxnSp>
          <p:nvCxnSpPr>
            <p:cNvPr id="174" name="Connecteur droit avec flèche 173"/>
            <p:cNvCxnSpPr/>
            <p:nvPr/>
          </p:nvCxnSpPr>
          <p:spPr>
            <a:xfrm>
              <a:off x="10856355" y="2226381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avec flèche 174"/>
            <p:cNvCxnSpPr/>
            <p:nvPr/>
          </p:nvCxnSpPr>
          <p:spPr>
            <a:xfrm>
              <a:off x="10856355" y="5234278"/>
              <a:ext cx="151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e 177"/>
          <p:cNvGrpSpPr/>
          <p:nvPr/>
        </p:nvGrpSpPr>
        <p:grpSpPr>
          <a:xfrm>
            <a:off x="6604921" y="1748784"/>
            <a:ext cx="4115345" cy="4232053"/>
            <a:chOff x="6196959" y="1748784"/>
            <a:chExt cx="4115345" cy="4232053"/>
          </a:xfrm>
        </p:grpSpPr>
        <p:pic>
          <p:nvPicPr>
            <p:cNvPr id="179" name="Image 17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9404" y="1748784"/>
              <a:ext cx="3892900" cy="4201454"/>
            </a:xfrm>
            <a:prstGeom prst="rect">
              <a:avLst/>
            </a:prstGeom>
          </p:spPr>
        </p:pic>
        <p:grpSp>
          <p:nvGrpSpPr>
            <p:cNvPr id="180" name="Groupe 179"/>
            <p:cNvGrpSpPr/>
            <p:nvPr/>
          </p:nvGrpSpPr>
          <p:grpSpPr>
            <a:xfrm>
              <a:off x="6196959" y="1938403"/>
              <a:ext cx="3854574" cy="4042434"/>
              <a:chOff x="6196959" y="1938403"/>
              <a:chExt cx="3854574" cy="4042434"/>
            </a:xfrm>
          </p:grpSpPr>
          <p:grpSp>
            <p:nvGrpSpPr>
              <p:cNvPr id="181" name="Groupe 180"/>
              <p:cNvGrpSpPr/>
              <p:nvPr/>
            </p:nvGrpSpPr>
            <p:grpSpPr>
              <a:xfrm>
                <a:off x="6196959" y="1938403"/>
                <a:ext cx="3854574" cy="4042434"/>
                <a:chOff x="6168285" y="1731705"/>
                <a:chExt cx="3767010" cy="4514712"/>
              </a:xfrm>
            </p:grpSpPr>
            <p:grpSp>
              <p:nvGrpSpPr>
                <p:cNvPr id="183" name="Groupe 182"/>
                <p:cNvGrpSpPr/>
                <p:nvPr/>
              </p:nvGrpSpPr>
              <p:grpSpPr>
                <a:xfrm>
                  <a:off x="6168285" y="1774097"/>
                  <a:ext cx="3767010" cy="4472320"/>
                  <a:chOff x="4268300" y="1753190"/>
                  <a:chExt cx="3767010" cy="4472320"/>
                </a:xfrm>
              </p:grpSpPr>
              <p:grpSp>
                <p:nvGrpSpPr>
                  <p:cNvPr id="185" name="Groupe 184"/>
                  <p:cNvGrpSpPr>
                    <a:grpSpLocks noChangeAspect="1"/>
                  </p:cNvGrpSpPr>
                  <p:nvPr/>
                </p:nvGrpSpPr>
                <p:grpSpPr>
                  <a:xfrm>
                    <a:off x="5046524" y="2714817"/>
                    <a:ext cx="2858866" cy="2453915"/>
                    <a:chOff x="3990023" y="31292278"/>
                    <a:chExt cx="2556000" cy="2193949"/>
                  </a:xfrm>
                </p:grpSpPr>
                <p:sp>
                  <p:nvSpPr>
                    <p:cNvPr id="206" name="ZoneTexte 205"/>
                    <p:cNvSpPr txBox="1"/>
                    <p:nvPr/>
                  </p:nvSpPr>
                  <p:spPr>
                    <a:xfrm>
                      <a:off x="5427375" y="32318414"/>
                      <a:ext cx="1031249" cy="11678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[s]</a:t>
                      </a:r>
                    </a:p>
                    <a:p>
                      <a:pPr algn="ctr"/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17800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32000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07" name="Connecteur droit 206"/>
                    <p:cNvCxnSpPr/>
                    <p:nvPr/>
                  </p:nvCxnSpPr>
                  <p:spPr>
                    <a:xfrm>
                      <a:off x="3990023" y="31292278"/>
                      <a:ext cx="2556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8" name="Connecteur droit 207"/>
                    <p:cNvCxnSpPr/>
                    <p:nvPr/>
                  </p:nvCxnSpPr>
                  <p:spPr>
                    <a:xfrm flipV="1">
                      <a:off x="3990023" y="32303571"/>
                      <a:ext cx="2556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86" name="Rectangle 185"/>
                  <p:cNvSpPr/>
                  <p:nvPr/>
                </p:nvSpPr>
                <p:spPr>
                  <a:xfrm>
                    <a:off x="5684398" y="5863724"/>
                    <a:ext cx="1612989" cy="2846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7" name="ZoneTexte 186"/>
                  <p:cNvSpPr txBox="1"/>
                  <p:nvPr/>
                </p:nvSpPr>
                <p:spPr>
                  <a:xfrm>
                    <a:off x="5535651" y="5881775"/>
                    <a:ext cx="1678129" cy="3437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Gas pressure [Pa]</a:t>
                    </a:r>
                    <a:endPara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88" name="Rectangle 187"/>
                  <p:cNvSpPr/>
                  <p:nvPr/>
                </p:nvSpPr>
                <p:spPr>
                  <a:xfrm>
                    <a:off x="4485692" y="3269152"/>
                    <a:ext cx="223491" cy="96201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89" name="ZoneTexte 188"/>
                  <p:cNvSpPr txBox="1"/>
                  <p:nvPr/>
                </p:nvSpPr>
                <p:spPr>
                  <a:xfrm rot="16200000">
                    <a:off x="3763092" y="3564235"/>
                    <a:ext cx="1341279" cy="3308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Height [m]</a:t>
                    </a:r>
                    <a:endParaRPr lang="en-GB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0" name="Rectangle 189"/>
                  <p:cNvSpPr/>
                  <p:nvPr/>
                </p:nvSpPr>
                <p:spPr>
                  <a:xfrm>
                    <a:off x="4723256" y="1753190"/>
                    <a:ext cx="280347" cy="39848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1" name="ZoneTexte 190"/>
                  <p:cNvSpPr txBox="1"/>
                  <p:nvPr/>
                </p:nvSpPr>
                <p:spPr>
                  <a:xfrm>
                    <a:off x="4621403" y="2249341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0.06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2" name="ZoneTexte 191"/>
                  <p:cNvSpPr txBox="1"/>
                  <p:nvPr/>
                </p:nvSpPr>
                <p:spPr>
                  <a:xfrm>
                    <a:off x="4621403" y="2787884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0.05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3" name="ZoneTexte 192"/>
                  <p:cNvSpPr txBox="1"/>
                  <p:nvPr/>
                </p:nvSpPr>
                <p:spPr>
                  <a:xfrm>
                    <a:off x="4624780" y="3335032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0.04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4" name="ZoneTexte 193"/>
                  <p:cNvSpPr txBox="1"/>
                  <p:nvPr/>
                </p:nvSpPr>
                <p:spPr>
                  <a:xfrm>
                    <a:off x="4623125" y="3886721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0.03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5" name="ZoneTexte 194"/>
                  <p:cNvSpPr txBox="1"/>
                  <p:nvPr/>
                </p:nvSpPr>
                <p:spPr>
                  <a:xfrm>
                    <a:off x="4623024" y="4422782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0.02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6" name="Rectangle 195"/>
                  <p:cNvSpPr/>
                  <p:nvPr/>
                </p:nvSpPr>
                <p:spPr>
                  <a:xfrm>
                    <a:off x="7577558" y="5829239"/>
                    <a:ext cx="363054" cy="2700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97" name="ZoneTexte 196"/>
                  <p:cNvSpPr txBox="1"/>
                  <p:nvPr/>
                </p:nvSpPr>
                <p:spPr>
                  <a:xfrm>
                    <a:off x="4627573" y="4970489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0.01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98" name="ZoneTexte 197"/>
                  <p:cNvSpPr txBox="1"/>
                  <p:nvPr/>
                </p:nvSpPr>
                <p:spPr>
                  <a:xfrm>
                    <a:off x="4829660" y="5511429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199" name="ZoneTexte 198"/>
                  <p:cNvSpPr txBox="1"/>
                  <p:nvPr/>
                </p:nvSpPr>
                <p:spPr>
                  <a:xfrm>
                    <a:off x="4922814" y="5661698"/>
                    <a:ext cx="26962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200" name="Rectangle 199"/>
                  <p:cNvSpPr/>
                  <p:nvPr/>
                </p:nvSpPr>
                <p:spPr>
                  <a:xfrm rot="5400000">
                    <a:off x="6347221" y="4345400"/>
                    <a:ext cx="280347" cy="29394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01" name="ZoneTexte 200"/>
                  <p:cNvSpPr txBox="1"/>
                  <p:nvPr/>
                </p:nvSpPr>
                <p:spPr>
                  <a:xfrm>
                    <a:off x="5638856" y="5661697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02" name="ZoneTexte 201"/>
                  <p:cNvSpPr txBox="1"/>
                  <p:nvPr/>
                </p:nvSpPr>
                <p:spPr>
                  <a:xfrm>
                    <a:off x="6356079" y="5661697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203" name="ZoneTexte 202"/>
                  <p:cNvSpPr txBox="1"/>
                  <p:nvPr/>
                </p:nvSpPr>
                <p:spPr>
                  <a:xfrm>
                    <a:off x="7070965" y="5660392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204" name="ZoneTexte 203"/>
                  <p:cNvSpPr txBox="1"/>
                  <p:nvPr/>
                </p:nvSpPr>
                <p:spPr>
                  <a:xfrm>
                    <a:off x="7778075" y="5660392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205" name="ZoneTexte 204"/>
                      <p:cNvSpPr txBox="1"/>
                      <p:nvPr/>
                    </p:nvSpPr>
                    <p:spPr>
                      <a:xfrm>
                        <a:off x="7487603" y="5858851"/>
                        <a:ext cx="5229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GB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</m:oMath>
                        </a14:m>
                        <a:r>
                          <a:rPr lang="en-GB" sz="12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GB" sz="1200" b="1" baseline="30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</a:t>
                        </a:r>
                        <a:endParaRPr lang="en-GB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205" name="ZoneTexte 20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87603" y="5858851"/>
                        <a:ext cx="522900" cy="276999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t="-2439" b="-268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84" name="ZoneTexte 183"/>
                <p:cNvSpPr txBox="1"/>
                <p:nvPr/>
              </p:nvSpPr>
              <p:spPr>
                <a:xfrm>
                  <a:off x="6523595" y="1731705"/>
                  <a:ext cx="448358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0.07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82" name="ZoneTexte 181"/>
              <p:cNvSpPr txBox="1"/>
              <p:nvPr/>
            </p:nvSpPr>
            <p:spPr>
              <a:xfrm>
                <a:off x="6884685" y="5474836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</p:grpSp>
      <p:sp>
        <p:nvSpPr>
          <p:cNvPr id="24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grpSp>
        <p:nvGrpSpPr>
          <p:cNvPr id="241" name="Groupe 240"/>
          <p:cNvGrpSpPr>
            <a:grpSpLocks noChangeAspect="1"/>
          </p:cNvGrpSpPr>
          <p:nvPr/>
        </p:nvGrpSpPr>
        <p:grpSpPr>
          <a:xfrm>
            <a:off x="395173" y="1903315"/>
            <a:ext cx="1298541" cy="3964487"/>
            <a:chOff x="11701395" y="29783257"/>
            <a:chExt cx="1478372" cy="4513519"/>
          </a:xfrm>
        </p:grpSpPr>
        <p:grpSp>
          <p:nvGrpSpPr>
            <p:cNvPr id="242" name="Groupe 241"/>
            <p:cNvGrpSpPr/>
            <p:nvPr/>
          </p:nvGrpSpPr>
          <p:grpSpPr>
            <a:xfrm>
              <a:off x="11701395" y="29783257"/>
              <a:ext cx="1478372" cy="4513519"/>
              <a:chOff x="1819343" y="30221537"/>
              <a:chExt cx="1478372" cy="4513519"/>
            </a:xfrm>
          </p:grpSpPr>
          <p:sp>
            <p:nvSpPr>
              <p:cNvPr id="244" name="Rectangle 243"/>
              <p:cNvSpPr/>
              <p:nvPr/>
            </p:nvSpPr>
            <p:spPr>
              <a:xfrm>
                <a:off x="1820607" y="30471295"/>
                <a:ext cx="1477108" cy="855061"/>
              </a:xfrm>
              <a:prstGeom prst="rect">
                <a:avLst/>
              </a:prstGeom>
              <a:solidFill>
                <a:srgbClr val="FBFBF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5" name="Rectangle 244"/>
              <p:cNvSpPr/>
              <p:nvPr/>
            </p:nvSpPr>
            <p:spPr>
              <a:xfrm>
                <a:off x="1820607" y="31326356"/>
                <a:ext cx="1477108" cy="1209822"/>
              </a:xfrm>
              <a:prstGeom prst="rect">
                <a:avLst/>
              </a:prstGeom>
              <a:solidFill>
                <a:srgbClr val="A6A6A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1820607" y="32536178"/>
                <a:ext cx="1477108" cy="1744394"/>
              </a:xfrm>
              <a:prstGeom prst="rect">
                <a:avLst/>
              </a:prstGeom>
              <a:solidFill>
                <a:srgbClr val="DFDFD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1819343" y="31322273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248" name="Connecteur droit 247"/>
              <p:cNvCxnSpPr/>
              <p:nvPr/>
            </p:nvCxnSpPr>
            <p:spPr>
              <a:xfrm flipH="1">
                <a:off x="1819343" y="30221537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3" name="Connecteur droit 242"/>
            <p:cNvCxnSpPr/>
            <p:nvPr/>
          </p:nvCxnSpPr>
          <p:spPr>
            <a:xfrm>
              <a:off x="12479075" y="2979552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914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02/17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" y="2508989"/>
            <a:ext cx="4790519" cy="3503092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28600" y="5884873"/>
            <a:ext cx="3441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scheme of a deep geological disposal,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(2013).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64232" y="860461"/>
            <a:ext cx="36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Multi-barriers confinement concept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5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e 155"/>
          <p:cNvGrpSpPr>
            <a:grpSpLocks noChangeAspect="1"/>
          </p:cNvGrpSpPr>
          <p:nvPr/>
        </p:nvGrpSpPr>
        <p:grpSpPr>
          <a:xfrm>
            <a:off x="395173" y="1903315"/>
            <a:ext cx="1298541" cy="3964487"/>
            <a:chOff x="11701395" y="29783257"/>
            <a:chExt cx="1478372" cy="4513519"/>
          </a:xfrm>
        </p:grpSpPr>
        <p:grpSp>
          <p:nvGrpSpPr>
            <p:cNvPr id="157" name="Groupe 156"/>
            <p:cNvGrpSpPr/>
            <p:nvPr/>
          </p:nvGrpSpPr>
          <p:grpSpPr>
            <a:xfrm>
              <a:off x="11701395" y="29783257"/>
              <a:ext cx="1478372" cy="4513519"/>
              <a:chOff x="1819343" y="30221537"/>
              <a:chExt cx="1478372" cy="4513519"/>
            </a:xfrm>
          </p:grpSpPr>
          <p:sp>
            <p:nvSpPr>
              <p:cNvPr id="165" name="Rectangle 164"/>
              <p:cNvSpPr/>
              <p:nvPr/>
            </p:nvSpPr>
            <p:spPr>
              <a:xfrm>
                <a:off x="1820607" y="30471295"/>
                <a:ext cx="1477108" cy="855061"/>
              </a:xfrm>
              <a:prstGeom prst="rect">
                <a:avLst/>
              </a:prstGeom>
              <a:solidFill>
                <a:srgbClr val="FBFBF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6" name="Rectangle 165"/>
              <p:cNvSpPr/>
              <p:nvPr/>
            </p:nvSpPr>
            <p:spPr>
              <a:xfrm>
                <a:off x="1820607" y="31326356"/>
                <a:ext cx="1477108" cy="1209822"/>
              </a:xfrm>
              <a:prstGeom prst="rect">
                <a:avLst/>
              </a:prstGeom>
              <a:solidFill>
                <a:srgbClr val="A6A6A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7" name="Rectangle 166"/>
              <p:cNvSpPr/>
              <p:nvPr/>
            </p:nvSpPr>
            <p:spPr>
              <a:xfrm>
                <a:off x="1820607" y="32536178"/>
                <a:ext cx="1477108" cy="1744394"/>
              </a:xfrm>
              <a:prstGeom prst="rect">
                <a:avLst/>
              </a:prstGeom>
              <a:solidFill>
                <a:srgbClr val="DFDFD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8" name="Rectangle 167"/>
              <p:cNvSpPr/>
              <p:nvPr/>
            </p:nvSpPr>
            <p:spPr>
              <a:xfrm>
                <a:off x="1819343" y="31322273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69" name="Connecteur droit 168"/>
              <p:cNvCxnSpPr/>
              <p:nvPr/>
            </p:nvCxnSpPr>
            <p:spPr>
              <a:xfrm flipH="1">
                <a:off x="1819343" y="30221537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0" name="Connecteur droit 159"/>
            <p:cNvCxnSpPr/>
            <p:nvPr/>
          </p:nvCxnSpPr>
          <p:spPr>
            <a:xfrm>
              <a:off x="12479075" y="2979552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13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1708" y="1165963"/>
            <a:ext cx="46346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Step 1 – Effect of microstructure components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" name="Groupe 116"/>
          <p:cNvGrpSpPr/>
          <p:nvPr/>
        </p:nvGrpSpPr>
        <p:grpSpPr>
          <a:xfrm>
            <a:off x="2674337" y="1754920"/>
            <a:ext cx="3515354" cy="4221279"/>
            <a:chOff x="10272133" y="1504517"/>
            <a:chExt cx="3839733" cy="4668767"/>
          </a:xfrm>
        </p:grpSpPr>
        <p:pic>
          <p:nvPicPr>
            <p:cNvPr id="118" name="Image 1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72133" y="1504517"/>
              <a:ext cx="3839733" cy="4668767"/>
            </a:xfrm>
            <a:prstGeom prst="rect">
              <a:avLst/>
            </a:prstGeom>
          </p:spPr>
        </p:pic>
        <p:cxnSp>
          <p:nvCxnSpPr>
            <p:cNvPr id="119" name="Connecteur droit avec flèche 118"/>
            <p:cNvCxnSpPr/>
            <p:nvPr/>
          </p:nvCxnSpPr>
          <p:spPr>
            <a:xfrm>
              <a:off x="10856355" y="2226381"/>
              <a:ext cx="36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avec flèche 119"/>
            <p:cNvCxnSpPr/>
            <p:nvPr/>
          </p:nvCxnSpPr>
          <p:spPr>
            <a:xfrm>
              <a:off x="10856355" y="5234278"/>
              <a:ext cx="1512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avec flèche 120"/>
            <p:cNvCxnSpPr/>
            <p:nvPr/>
          </p:nvCxnSpPr>
          <p:spPr>
            <a:xfrm>
              <a:off x="10856355" y="5541080"/>
              <a:ext cx="2880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e 122"/>
          <p:cNvGrpSpPr/>
          <p:nvPr/>
        </p:nvGrpSpPr>
        <p:grpSpPr>
          <a:xfrm>
            <a:off x="6604921" y="1748784"/>
            <a:ext cx="4115345" cy="4232052"/>
            <a:chOff x="7856947" y="1748785"/>
            <a:chExt cx="4115345" cy="4232052"/>
          </a:xfrm>
        </p:grpSpPr>
        <p:pic>
          <p:nvPicPr>
            <p:cNvPr id="124" name="Image 1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9392" y="1748785"/>
              <a:ext cx="3892900" cy="4201453"/>
            </a:xfrm>
            <a:prstGeom prst="rect">
              <a:avLst/>
            </a:prstGeom>
          </p:spPr>
        </p:pic>
        <p:grpSp>
          <p:nvGrpSpPr>
            <p:cNvPr id="125" name="Groupe 124"/>
            <p:cNvGrpSpPr/>
            <p:nvPr/>
          </p:nvGrpSpPr>
          <p:grpSpPr>
            <a:xfrm>
              <a:off x="7856947" y="1938403"/>
              <a:ext cx="3854574" cy="4042434"/>
              <a:chOff x="6196959" y="1938403"/>
              <a:chExt cx="3854574" cy="4042434"/>
            </a:xfrm>
          </p:grpSpPr>
          <p:grpSp>
            <p:nvGrpSpPr>
              <p:cNvPr id="126" name="Groupe 125"/>
              <p:cNvGrpSpPr/>
              <p:nvPr/>
            </p:nvGrpSpPr>
            <p:grpSpPr>
              <a:xfrm>
                <a:off x="6196959" y="1938403"/>
                <a:ext cx="3854574" cy="4042434"/>
                <a:chOff x="6168285" y="1731705"/>
                <a:chExt cx="3767010" cy="4514712"/>
              </a:xfrm>
            </p:grpSpPr>
            <p:grpSp>
              <p:nvGrpSpPr>
                <p:cNvPr id="128" name="Groupe 127"/>
                <p:cNvGrpSpPr/>
                <p:nvPr/>
              </p:nvGrpSpPr>
              <p:grpSpPr>
                <a:xfrm>
                  <a:off x="6168285" y="1774097"/>
                  <a:ext cx="3767010" cy="4472320"/>
                  <a:chOff x="4268300" y="1753190"/>
                  <a:chExt cx="3767010" cy="4472320"/>
                </a:xfrm>
              </p:grpSpPr>
              <p:grpSp>
                <p:nvGrpSpPr>
                  <p:cNvPr id="130" name="Groupe 129"/>
                  <p:cNvGrpSpPr>
                    <a:grpSpLocks noChangeAspect="1"/>
                  </p:cNvGrpSpPr>
                  <p:nvPr/>
                </p:nvGrpSpPr>
                <p:grpSpPr>
                  <a:xfrm>
                    <a:off x="5046524" y="2714817"/>
                    <a:ext cx="2858866" cy="2453915"/>
                    <a:chOff x="3990023" y="31292278"/>
                    <a:chExt cx="2556000" cy="2193949"/>
                  </a:xfrm>
                </p:grpSpPr>
                <p:sp>
                  <p:nvSpPr>
                    <p:cNvPr id="151" name="ZoneTexte 150"/>
                    <p:cNvSpPr txBox="1"/>
                    <p:nvPr/>
                  </p:nvSpPr>
                  <p:spPr>
                    <a:xfrm>
                      <a:off x="5427375" y="32318414"/>
                      <a:ext cx="1031249" cy="11678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[s]</a:t>
                      </a:r>
                    </a:p>
                    <a:p>
                      <a:pPr algn="ctr"/>
                      <a:r>
                        <a:rPr lang="en-GB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4800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17800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30000</a:t>
                      </a:r>
                    </a:p>
                    <a:p>
                      <a:pPr algn="ctr"/>
                      <a:r>
                        <a:rPr lang="en-GB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32000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153" name="Connecteur droit 152"/>
                    <p:cNvCxnSpPr/>
                    <p:nvPr/>
                  </p:nvCxnSpPr>
                  <p:spPr>
                    <a:xfrm>
                      <a:off x="3990023" y="31292278"/>
                      <a:ext cx="2556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" name="Connecteur droit 153"/>
                    <p:cNvCxnSpPr/>
                    <p:nvPr/>
                  </p:nvCxnSpPr>
                  <p:spPr>
                    <a:xfrm flipV="1">
                      <a:off x="3990023" y="32303571"/>
                      <a:ext cx="2556000" cy="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31" name="Rectangle 130"/>
                  <p:cNvSpPr/>
                  <p:nvPr/>
                </p:nvSpPr>
                <p:spPr>
                  <a:xfrm>
                    <a:off x="5684398" y="5863724"/>
                    <a:ext cx="1612989" cy="2846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2" name="ZoneTexte 131"/>
                  <p:cNvSpPr txBox="1"/>
                  <p:nvPr/>
                </p:nvSpPr>
                <p:spPr>
                  <a:xfrm>
                    <a:off x="5535651" y="5881775"/>
                    <a:ext cx="1678129" cy="34373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Gas pressure [Pa]</a:t>
                    </a:r>
                    <a:endParaRPr lang="en-GB" sz="14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3" name="Rectangle 132"/>
                  <p:cNvSpPr/>
                  <p:nvPr/>
                </p:nvSpPr>
                <p:spPr>
                  <a:xfrm>
                    <a:off x="4485692" y="3269152"/>
                    <a:ext cx="223491" cy="96201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4" name="ZoneTexte 133"/>
                  <p:cNvSpPr txBox="1"/>
                  <p:nvPr/>
                </p:nvSpPr>
                <p:spPr>
                  <a:xfrm rot="16200000">
                    <a:off x="3763092" y="3564235"/>
                    <a:ext cx="1341279" cy="33086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Height [m]</a:t>
                    </a:r>
                    <a:endParaRPr lang="en-GB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Rectangle 134"/>
                  <p:cNvSpPr/>
                  <p:nvPr/>
                </p:nvSpPr>
                <p:spPr>
                  <a:xfrm>
                    <a:off x="4723256" y="1753190"/>
                    <a:ext cx="280347" cy="398484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36" name="ZoneTexte 135"/>
                  <p:cNvSpPr txBox="1"/>
                  <p:nvPr/>
                </p:nvSpPr>
                <p:spPr>
                  <a:xfrm>
                    <a:off x="4621403" y="2249341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0.06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7" name="ZoneTexte 136"/>
                  <p:cNvSpPr txBox="1"/>
                  <p:nvPr/>
                </p:nvSpPr>
                <p:spPr>
                  <a:xfrm>
                    <a:off x="4621403" y="2787884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0.05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8" name="ZoneTexte 137"/>
                  <p:cNvSpPr txBox="1"/>
                  <p:nvPr/>
                </p:nvSpPr>
                <p:spPr>
                  <a:xfrm>
                    <a:off x="4624780" y="3335032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0.04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ZoneTexte 138"/>
                  <p:cNvSpPr txBox="1"/>
                  <p:nvPr/>
                </p:nvSpPr>
                <p:spPr>
                  <a:xfrm>
                    <a:off x="4623125" y="3886721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0.03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0" name="ZoneTexte 139"/>
                  <p:cNvSpPr txBox="1"/>
                  <p:nvPr/>
                </p:nvSpPr>
                <p:spPr>
                  <a:xfrm>
                    <a:off x="4623024" y="4422782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0.02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Rectangle 140"/>
                  <p:cNvSpPr/>
                  <p:nvPr/>
                </p:nvSpPr>
                <p:spPr>
                  <a:xfrm>
                    <a:off x="7577558" y="5829239"/>
                    <a:ext cx="363054" cy="270031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2" name="ZoneTexte 141"/>
                  <p:cNvSpPr txBox="1"/>
                  <p:nvPr/>
                </p:nvSpPr>
                <p:spPr>
                  <a:xfrm>
                    <a:off x="4627573" y="4970489"/>
                    <a:ext cx="448358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0.01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3" name="ZoneTexte 142"/>
                  <p:cNvSpPr txBox="1"/>
                  <p:nvPr/>
                </p:nvSpPr>
                <p:spPr>
                  <a:xfrm>
                    <a:off x="4829660" y="5511429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144" name="ZoneTexte 143"/>
                  <p:cNvSpPr txBox="1"/>
                  <p:nvPr/>
                </p:nvSpPr>
                <p:spPr>
                  <a:xfrm>
                    <a:off x="4922814" y="5661698"/>
                    <a:ext cx="269626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</a:t>
                    </a:r>
                  </a:p>
                </p:txBody>
              </p:sp>
              <p:sp>
                <p:nvSpPr>
                  <p:cNvPr id="145" name="Rectangle 144"/>
                  <p:cNvSpPr/>
                  <p:nvPr/>
                </p:nvSpPr>
                <p:spPr>
                  <a:xfrm rot="5400000">
                    <a:off x="6347221" y="4345400"/>
                    <a:ext cx="280347" cy="293943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46" name="ZoneTexte 145"/>
                  <p:cNvSpPr txBox="1"/>
                  <p:nvPr/>
                </p:nvSpPr>
                <p:spPr>
                  <a:xfrm>
                    <a:off x="5638856" y="5661697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7" name="ZoneTexte 146"/>
                  <p:cNvSpPr txBox="1"/>
                  <p:nvPr/>
                </p:nvSpPr>
                <p:spPr>
                  <a:xfrm>
                    <a:off x="6356079" y="5661697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148" name="ZoneTexte 147"/>
                  <p:cNvSpPr txBox="1"/>
                  <p:nvPr/>
                </p:nvSpPr>
                <p:spPr>
                  <a:xfrm>
                    <a:off x="7070965" y="5660392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149" name="ZoneTexte 148"/>
                  <p:cNvSpPr txBox="1"/>
                  <p:nvPr/>
                </p:nvSpPr>
                <p:spPr>
                  <a:xfrm>
                    <a:off x="7778075" y="5660392"/>
                    <a:ext cx="257235" cy="29217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1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8</a:t>
                    </a:r>
                    <a:endParaRPr lang="en-GB" sz="11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mc:AlternateContent xmlns:mc="http://schemas.openxmlformats.org/markup-compatibility/2006">
                <mc:Choice xmlns:a14="http://schemas.microsoft.com/office/drawing/2010/main" Requires="a14">
                  <p:sp>
                    <p:nvSpPr>
                      <p:cNvPr id="150" name="ZoneTexte 149"/>
                      <p:cNvSpPr txBox="1"/>
                      <p:nvPr/>
                    </p:nvSpPr>
                    <p:spPr>
                      <a:xfrm>
                        <a:off x="7487603" y="5858851"/>
                        <a:ext cx="52290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14:m>
                          <m:oMath xmlns:m="http://schemas.openxmlformats.org/officeDocument/2006/math">
                            <m:r>
                              <a:rPr lang="en-GB" sz="1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×</m:t>
                            </m:r>
                          </m:oMath>
                        </a14:m>
                        <a:r>
                          <a:rPr lang="en-GB" sz="1200" b="1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10</a:t>
                        </a:r>
                        <a:r>
                          <a:rPr lang="en-GB" sz="1200" b="1" baseline="300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5</a:t>
                        </a:r>
                        <a:endParaRPr lang="en-GB" sz="1200" b="1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p:txBody>
                  </p:sp>
                </mc:Choice>
                <mc:Fallback>
                  <p:sp>
                    <p:nvSpPr>
                      <p:cNvPr id="150" name="ZoneTexte 14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487603" y="5858851"/>
                        <a:ext cx="522900" cy="276999"/>
                      </a:xfrm>
                      <a:prstGeom prst="rect">
                        <a:avLst/>
                      </a:prstGeom>
                      <a:blipFill rotWithShape="0">
                        <a:blip r:embed="rId4"/>
                        <a:stretch>
                          <a:fillRect t="-2439" b="-26829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GB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29" name="ZoneTexte 128"/>
                <p:cNvSpPr txBox="1"/>
                <p:nvPr/>
              </p:nvSpPr>
              <p:spPr>
                <a:xfrm>
                  <a:off x="6523595" y="1731705"/>
                  <a:ext cx="448358" cy="2921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1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0.07</a:t>
                  </a:r>
                  <a:endParaRPr lang="en-GB" sz="110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27" name="ZoneTexte 126"/>
              <p:cNvSpPr txBox="1"/>
              <p:nvPr/>
            </p:nvSpPr>
            <p:spPr>
              <a:xfrm>
                <a:off x="6884685" y="5474836"/>
                <a:ext cx="26321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</a:p>
            </p:txBody>
          </p:sp>
        </p:grpSp>
      </p:grpSp>
      <p:sp>
        <p:nvSpPr>
          <p:cNvPr id="155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17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14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1708" y="1165963"/>
            <a:ext cx="366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1&amp;2&amp;3 – Fractures properties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e 5"/>
          <p:cNvGrpSpPr>
            <a:grpSpLocks noChangeAspect="1"/>
          </p:cNvGrpSpPr>
          <p:nvPr/>
        </p:nvGrpSpPr>
        <p:grpSpPr>
          <a:xfrm>
            <a:off x="395173" y="1903315"/>
            <a:ext cx="1298541" cy="3964487"/>
            <a:chOff x="11701395" y="29783257"/>
            <a:chExt cx="1478372" cy="4513519"/>
          </a:xfrm>
        </p:grpSpPr>
        <p:grpSp>
          <p:nvGrpSpPr>
            <p:cNvPr id="72" name="Groupe 71"/>
            <p:cNvGrpSpPr/>
            <p:nvPr/>
          </p:nvGrpSpPr>
          <p:grpSpPr>
            <a:xfrm>
              <a:off x="11701395" y="29783257"/>
              <a:ext cx="1478372" cy="4513519"/>
              <a:chOff x="1819343" y="30221537"/>
              <a:chExt cx="1478372" cy="4513519"/>
            </a:xfrm>
          </p:grpSpPr>
          <p:sp>
            <p:nvSpPr>
              <p:cNvPr id="73" name="Rectangle 72"/>
              <p:cNvSpPr/>
              <p:nvPr/>
            </p:nvSpPr>
            <p:spPr>
              <a:xfrm>
                <a:off x="1820607" y="30471295"/>
                <a:ext cx="1477108" cy="855061"/>
              </a:xfrm>
              <a:prstGeom prst="rect">
                <a:avLst/>
              </a:prstGeom>
              <a:solidFill>
                <a:srgbClr val="FBFBF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820607" y="31326356"/>
                <a:ext cx="1477108" cy="1209822"/>
              </a:xfrm>
              <a:prstGeom prst="rect">
                <a:avLst/>
              </a:prstGeom>
              <a:solidFill>
                <a:srgbClr val="A6A6A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1820607" y="32536178"/>
                <a:ext cx="1477108" cy="1744394"/>
              </a:xfrm>
              <a:prstGeom prst="rect">
                <a:avLst/>
              </a:prstGeom>
              <a:solidFill>
                <a:srgbClr val="DFDFD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1819343" y="31322273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Connecteur droit 76"/>
              <p:cNvCxnSpPr/>
              <p:nvPr/>
            </p:nvCxnSpPr>
            <p:spPr>
              <a:xfrm flipH="1">
                <a:off x="1819343" y="30221537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Ellipse 77"/>
            <p:cNvSpPr>
              <a:spLocks noChangeAspect="1"/>
            </p:cNvSpPr>
            <p:nvPr/>
          </p:nvSpPr>
          <p:spPr>
            <a:xfrm>
              <a:off x="12385711" y="31919893"/>
              <a:ext cx="180000" cy="179999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Triangle isocèle 78"/>
            <p:cNvSpPr>
              <a:spLocks noChangeAspect="1"/>
            </p:cNvSpPr>
            <p:nvPr/>
          </p:nvSpPr>
          <p:spPr>
            <a:xfrm>
              <a:off x="12385711" y="30910684"/>
              <a:ext cx="180000" cy="179999"/>
            </a:xfrm>
            <a:prstGeom prst="triangl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0" name="Connecteur droit 79"/>
            <p:cNvCxnSpPr/>
            <p:nvPr/>
          </p:nvCxnSpPr>
          <p:spPr>
            <a:xfrm>
              <a:off x="12479075" y="29795521"/>
              <a:ext cx="0" cy="432000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11803009" y="29788361"/>
              <a:ext cx="0" cy="4320000"/>
            </a:xfrm>
            <a:prstGeom prst="line">
              <a:avLst/>
            </a:prstGeom>
            <a:ln w="38100">
              <a:solidFill>
                <a:srgbClr val="0070C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riangle isocèle 81"/>
            <p:cNvSpPr>
              <a:spLocks noChangeAspect="1"/>
            </p:cNvSpPr>
            <p:nvPr/>
          </p:nvSpPr>
          <p:spPr>
            <a:xfrm>
              <a:off x="11712046" y="30920611"/>
              <a:ext cx="180000" cy="179999"/>
            </a:xfrm>
            <a:prstGeom prst="triangl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Ellipse 82"/>
            <p:cNvSpPr>
              <a:spLocks noChangeAspect="1"/>
            </p:cNvSpPr>
            <p:nvPr/>
          </p:nvSpPr>
          <p:spPr>
            <a:xfrm>
              <a:off x="11710298" y="31913718"/>
              <a:ext cx="180000" cy="17999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4" name="Connecteur droit 83"/>
            <p:cNvCxnSpPr/>
            <p:nvPr/>
          </p:nvCxnSpPr>
          <p:spPr>
            <a:xfrm>
              <a:off x="11802045" y="30854580"/>
              <a:ext cx="0" cy="1260000"/>
            </a:xfrm>
            <a:prstGeom prst="line">
              <a:avLst/>
            </a:prstGeom>
            <a:ln w="381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grpSp>
        <p:nvGrpSpPr>
          <p:cNvPr id="116" name="Groupe 115"/>
          <p:cNvGrpSpPr/>
          <p:nvPr/>
        </p:nvGrpSpPr>
        <p:grpSpPr>
          <a:xfrm>
            <a:off x="1867898" y="1567241"/>
            <a:ext cx="5498102" cy="2475030"/>
            <a:chOff x="1867898" y="1567241"/>
            <a:chExt cx="5498102" cy="2475030"/>
          </a:xfrm>
        </p:grpSpPr>
        <p:pic>
          <p:nvPicPr>
            <p:cNvPr id="115" name="Image 1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7898" y="1567241"/>
              <a:ext cx="5498102" cy="2475030"/>
            </a:xfrm>
            <a:prstGeom prst="rect">
              <a:avLst/>
            </a:prstGeom>
          </p:spPr>
        </p:pic>
        <p:grpSp>
          <p:nvGrpSpPr>
            <p:cNvPr id="15" name="Groupe 14"/>
            <p:cNvGrpSpPr/>
            <p:nvPr/>
          </p:nvGrpSpPr>
          <p:grpSpPr>
            <a:xfrm>
              <a:off x="2984783" y="1762125"/>
              <a:ext cx="192776" cy="1908000"/>
              <a:chOff x="2984783" y="1762125"/>
              <a:chExt cx="192776" cy="1908000"/>
            </a:xfrm>
          </p:grpSpPr>
          <p:cxnSp>
            <p:nvCxnSpPr>
              <p:cNvPr id="14" name="Connecteur droit 13"/>
              <p:cNvCxnSpPr/>
              <p:nvPr/>
            </p:nvCxnSpPr>
            <p:spPr>
              <a:xfrm>
                <a:off x="3177559" y="1762125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/>
              <p:cNvCxnSpPr/>
              <p:nvPr/>
            </p:nvCxnSpPr>
            <p:spPr>
              <a:xfrm>
                <a:off x="2984783" y="1762125"/>
                <a:ext cx="0" cy="1908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7" name="Connecteur droit 116"/>
            <p:cNvCxnSpPr/>
            <p:nvPr/>
          </p:nvCxnSpPr>
          <p:spPr>
            <a:xfrm>
              <a:off x="5595323" y="1754982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>
              <a:off x="5397785" y="1754982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0" name="Groupe 119"/>
          <p:cNvGrpSpPr/>
          <p:nvPr/>
        </p:nvGrpSpPr>
        <p:grpSpPr>
          <a:xfrm>
            <a:off x="1880803" y="4045770"/>
            <a:ext cx="5519726" cy="2476800"/>
            <a:chOff x="1880803" y="4045770"/>
            <a:chExt cx="5519726" cy="2476800"/>
          </a:xfrm>
        </p:grpSpPr>
        <p:pic>
          <p:nvPicPr>
            <p:cNvPr id="119" name="Image 1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803" y="4045770"/>
              <a:ext cx="5519726" cy="2476800"/>
            </a:xfrm>
            <a:prstGeom prst="rect">
              <a:avLst/>
            </a:prstGeom>
          </p:spPr>
        </p:pic>
        <p:cxnSp>
          <p:nvCxnSpPr>
            <p:cNvPr id="121" name="Connecteur droit 120"/>
            <p:cNvCxnSpPr/>
            <p:nvPr/>
          </p:nvCxnSpPr>
          <p:spPr>
            <a:xfrm>
              <a:off x="5625485" y="4234208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>
              <a:off x="5427947" y="4234208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3195679" y="4238970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/>
            <p:cNvCxnSpPr/>
            <p:nvPr/>
          </p:nvCxnSpPr>
          <p:spPr>
            <a:xfrm>
              <a:off x="2998141" y="4238970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" name="Groupe 135"/>
          <p:cNvGrpSpPr/>
          <p:nvPr/>
        </p:nvGrpSpPr>
        <p:grpSpPr>
          <a:xfrm>
            <a:off x="7465629" y="1576252"/>
            <a:ext cx="4713671" cy="2476800"/>
            <a:chOff x="7465629" y="1576252"/>
            <a:chExt cx="4713671" cy="2476800"/>
          </a:xfrm>
        </p:grpSpPr>
        <p:pic>
          <p:nvPicPr>
            <p:cNvPr id="125" name="Image 12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7848"/>
            <a:stretch/>
          </p:blipFill>
          <p:spPr>
            <a:xfrm>
              <a:off x="7465629" y="1576252"/>
              <a:ext cx="4713671" cy="2476800"/>
            </a:xfrm>
            <a:prstGeom prst="rect">
              <a:avLst/>
            </a:prstGeom>
          </p:spPr>
        </p:pic>
        <p:cxnSp>
          <p:nvCxnSpPr>
            <p:cNvPr id="127" name="Connecteur droit 126"/>
            <p:cNvCxnSpPr/>
            <p:nvPr/>
          </p:nvCxnSpPr>
          <p:spPr>
            <a:xfrm>
              <a:off x="8459173" y="1764506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>
              <a:off x="8261635" y="1764506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Connecteur droit 128"/>
            <p:cNvCxnSpPr/>
            <p:nvPr/>
          </p:nvCxnSpPr>
          <p:spPr>
            <a:xfrm>
              <a:off x="10874078" y="1768475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Connecteur droit 129"/>
            <p:cNvCxnSpPr/>
            <p:nvPr/>
          </p:nvCxnSpPr>
          <p:spPr>
            <a:xfrm>
              <a:off x="10676540" y="1768475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e 137"/>
          <p:cNvGrpSpPr/>
          <p:nvPr/>
        </p:nvGrpSpPr>
        <p:grpSpPr>
          <a:xfrm>
            <a:off x="7112849" y="4070447"/>
            <a:ext cx="5079151" cy="2476800"/>
            <a:chOff x="7112849" y="4070447"/>
            <a:chExt cx="5079151" cy="2476800"/>
          </a:xfrm>
        </p:grpSpPr>
        <p:pic>
          <p:nvPicPr>
            <p:cNvPr id="126" name="Image 1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89"/>
            <a:stretch/>
          </p:blipFill>
          <p:spPr>
            <a:xfrm>
              <a:off x="7112849" y="4070447"/>
              <a:ext cx="5079151" cy="2476800"/>
            </a:xfrm>
            <a:prstGeom prst="rect">
              <a:avLst/>
            </a:prstGeom>
          </p:spPr>
        </p:pic>
        <p:cxnSp>
          <p:nvCxnSpPr>
            <p:cNvPr id="132" name="Connecteur droit 131"/>
            <p:cNvCxnSpPr/>
            <p:nvPr/>
          </p:nvCxnSpPr>
          <p:spPr>
            <a:xfrm>
              <a:off x="8421073" y="4260684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>
              <a:off x="8223535" y="4260684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cteur droit 133"/>
            <p:cNvCxnSpPr/>
            <p:nvPr/>
          </p:nvCxnSpPr>
          <p:spPr>
            <a:xfrm>
              <a:off x="10842328" y="4267034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Connecteur droit 134"/>
            <p:cNvCxnSpPr/>
            <p:nvPr/>
          </p:nvCxnSpPr>
          <p:spPr>
            <a:xfrm>
              <a:off x="10644790" y="4267034"/>
              <a:ext cx="0" cy="1908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1" name="Rectangle 130"/>
                <p:cNvSpPr/>
                <p:nvPr/>
              </p:nvSpPr>
              <p:spPr>
                <a:xfrm>
                  <a:off x="8410942" y="4267034"/>
                  <a:ext cx="1250920" cy="48314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BE" sz="1200" b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BE" sz="1200" b="1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fr-BE" sz="1200" b="1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𝐞</m:t>
                            </m:r>
                          </m:sub>
                        </m:sSub>
                        <m:r>
                          <a:rPr lang="fr-BE" sz="1200" b="1" i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sSub>
                          <m:sSubPr>
                            <m:ctrlPr>
                              <a:rPr lang="fr-BE" sz="12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BE" sz="1200" b="1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fr-BE" sz="1200" b="1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𝐞</m:t>
                            </m:r>
                            <m:r>
                              <a:rPr lang="fr-BE" sz="1200" b="1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,</m:t>
                            </m:r>
                            <m:r>
                              <a:rPr lang="fr-BE" sz="1200" b="1" i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fr-BE" sz="1200" b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BE" sz="1200" b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BE" sz="1200" b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BE" sz="1200" b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BE" sz="1200" b="1" i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𝐃</m:t>
                                        </m:r>
                                      </m:e>
                                      <m:sub>
                                        <m:r>
                                          <a:rPr lang="fr-BE" sz="1200" b="1" i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fr-BE" sz="1200" b="1" i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𝐃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BE" sz="1200" b="1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sup>
                        </m:sSup>
                      </m:oMath>
                    </m:oMathPara>
                  </a14:m>
                  <a:endParaRPr lang="en-GB" sz="1200" b="1" dirty="0"/>
                </a:p>
              </p:txBody>
            </p:sp>
          </mc:Choice>
          <mc:Fallback>
            <p:sp>
              <p:nvSpPr>
                <p:cNvPr id="131" name="Rectangle 1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0942" y="4267034"/>
                  <a:ext cx="1250920" cy="48314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422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85" y="1771167"/>
            <a:ext cx="3903030" cy="414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30"/>
          <a:stretch/>
        </p:blipFill>
        <p:spPr>
          <a:xfrm>
            <a:off x="7052859" y="1772767"/>
            <a:ext cx="4205691" cy="41416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15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1708" y="1165963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2&amp;3 – Pressures evolution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3179541" y="1932731"/>
            <a:ext cx="3060001" cy="1936659"/>
            <a:chOff x="7372358" y="2155819"/>
            <a:chExt cx="3475794" cy="2199811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7372358" y="3267512"/>
              <a:ext cx="34349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7372359" y="4355630"/>
              <a:ext cx="34757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8856554" y="2155819"/>
              <a:ext cx="16074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 smtClean="0"/>
            </a:p>
            <a:p>
              <a:pPr algn="ctr"/>
              <a:r>
                <a:rPr lang="en-GB" b="1" dirty="0" smtClean="0"/>
                <a:t>Start air </a:t>
              </a:r>
              <a:r>
                <a:rPr lang="en-GB" b="1" dirty="0" err="1" smtClean="0"/>
                <a:t>dissip</a:t>
              </a:r>
              <a:r>
                <a:rPr lang="en-GB" b="1" dirty="0" smtClean="0"/>
                <a:t>.</a:t>
              </a:r>
            </a:p>
            <a:p>
              <a:pPr algn="ctr"/>
              <a:r>
                <a:rPr lang="en-GB" b="1" dirty="0" smtClean="0">
                  <a:solidFill>
                    <a:srgbClr val="C00000"/>
                  </a:solidFill>
                </a:rPr>
                <a:t>End air </a:t>
              </a:r>
              <a:r>
                <a:rPr lang="en-GB" b="1" dirty="0" err="1" smtClean="0">
                  <a:solidFill>
                    <a:srgbClr val="C00000"/>
                  </a:solidFill>
                </a:rPr>
                <a:t>dissip</a:t>
              </a:r>
              <a:r>
                <a:rPr lang="en-GB" b="1" dirty="0" smtClean="0">
                  <a:solidFill>
                    <a:srgbClr val="C00000"/>
                  </a:solidFill>
                </a:rPr>
                <a:t>.</a:t>
              </a:r>
            </a:p>
          </p:txBody>
        </p:sp>
      </p:grpSp>
      <p:grpSp>
        <p:nvGrpSpPr>
          <p:cNvPr id="35" name="Groupe 34"/>
          <p:cNvGrpSpPr>
            <a:grpSpLocks noChangeAspect="1"/>
          </p:cNvGrpSpPr>
          <p:nvPr/>
        </p:nvGrpSpPr>
        <p:grpSpPr>
          <a:xfrm>
            <a:off x="7789840" y="2421051"/>
            <a:ext cx="246451" cy="290774"/>
            <a:chOff x="1218474" y="2747349"/>
            <a:chExt cx="271325" cy="320121"/>
          </a:xfrm>
        </p:grpSpPr>
        <p:sp>
          <p:nvSpPr>
            <p:cNvPr id="36" name="Ellipse 35"/>
            <p:cNvSpPr/>
            <p:nvPr/>
          </p:nvSpPr>
          <p:spPr>
            <a:xfrm>
              <a:off x="1218474" y="2747349"/>
              <a:ext cx="99084" cy="99083"/>
            </a:xfrm>
            <a:prstGeom prst="ellipse">
              <a:avLst/>
            </a:prstGeom>
            <a:noFill/>
            <a:ln w="38100">
              <a:solidFill>
                <a:srgbClr val="0067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1218658" y="3067470"/>
              <a:ext cx="2711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riangle isocèle 37"/>
          <p:cNvSpPr>
            <a:spLocks noChangeAspect="1"/>
          </p:cNvSpPr>
          <p:nvPr/>
        </p:nvSpPr>
        <p:spPr>
          <a:xfrm>
            <a:off x="7938018" y="2421052"/>
            <a:ext cx="90000" cy="90000"/>
          </a:xfrm>
          <a:prstGeom prst="triangle">
            <a:avLst/>
          </a:prstGeom>
          <a:noFill/>
          <a:ln w="38100">
            <a:solidFill>
              <a:srgbClr val="006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ZoneTexte 38"/>
          <p:cNvSpPr txBox="1"/>
          <p:nvPr/>
        </p:nvSpPr>
        <p:spPr>
          <a:xfrm>
            <a:off x="8028018" y="2296330"/>
            <a:ext cx="113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Num.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Num.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7789840" y="2958598"/>
            <a:ext cx="271141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grpSp>
        <p:nvGrpSpPr>
          <p:cNvPr id="45" name="Groupe 44"/>
          <p:cNvGrpSpPr>
            <a:grpSpLocks noChangeAspect="1"/>
          </p:cNvGrpSpPr>
          <p:nvPr/>
        </p:nvGrpSpPr>
        <p:grpSpPr>
          <a:xfrm>
            <a:off x="398514" y="1903314"/>
            <a:ext cx="1298540" cy="3964487"/>
            <a:chOff x="11701395" y="29783257"/>
            <a:chExt cx="1478372" cy="4513519"/>
          </a:xfrm>
        </p:grpSpPr>
        <p:grpSp>
          <p:nvGrpSpPr>
            <p:cNvPr id="46" name="Groupe 45"/>
            <p:cNvGrpSpPr/>
            <p:nvPr/>
          </p:nvGrpSpPr>
          <p:grpSpPr>
            <a:xfrm>
              <a:off x="11701395" y="29783257"/>
              <a:ext cx="1478372" cy="4513519"/>
              <a:chOff x="1819343" y="30221537"/>
              <a:chExt cx="1478372" cy="4513519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820607" y="30471295"/>
                <a:ext cx="1477108" cy="855061"/>
              </a:xfrm>
              <a:prstGeom prst="rect">
                <a:avLst/>
              </a:prstGeom>
              <a:solidFill>
                <a:srgbClr val="FBFBF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820607" y="31326356"/>
                <a:ext cx="1477108" cy="1209822"/>
              </a:xfrm>
              <a:prstGeom prst="rect">
                <a:avLst/>
              </a:prstGeom>
              <a:solidFill>
                <a:srgbClr val="A6A6A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820607" y="32536178"/>
                <a:ext cx="1477108" cy="1744394"/>
              </a:xfrm>
              <a:prstGeom prst="rect">
                <a:avLst/>
              </a:prstGeom>
              <a:solidFill>
                <a:srgbClr val="DFDFD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19343" y="31322273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8" name="Connecteur droit 57"/>
              <p:cNvCxnSpPr/>
              <p:nvPr/>
            </p:nvCxnSpPr>
            <p:spPr>
              <a:xfrm flipH="1">
                <a:off x="1819343" y="30221537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12385711" y="30889676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riangle isocèle 47"/>
            <p:cNvSpPr>
              <a:spLocks noChangeAspect="1"/>
            </p:cNvSpPr>
            <p:nvPr/>
          </p:nvSpPr>
          <p:spPr>
            <a:xfrm>
              <a:off x="12385711" y="31919194"/>
              <a:ext cx="180000" cy="1800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12479075" y="2979552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167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585" y="1771167"/>
            <a:ext cx="3903030" cy="4140000"/>
          </a:xfrm>
          <a:prstGeom prst="rect">
            <a:avLst/>
          </a:prstGeom>
        </p:spPr>
      </p:pic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34"/>
          <a:stretch/>
        </p:blipFill>
        <p:spPr>
          <a:xfrm>
            <a:off x="7052859" y="1772767"/>
            <a:ext cx="4205691" cy="41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15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1708" y="1165963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2&amp;3 – Pressures evolution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oupe 29"/>
          <p:cNvGrpSpPr>
            <a:grpSpLocks noChangeAspect="1"/>
          </p:cNvGrpSpPr>
          <p:nvPr/>
        </p:nvGrpSpPr>
        <p:grpSpPr>
          <a:xfrm>
            <a:off x="3179541" y="1932731"/>
            <a:ext cx="3060001" cy="1936659"/>
            <a:chOff x="7372358" y="2155819"/>
            <a:chExt cx="3475794" cy="2199811"/>
          </a:xfrm>
        </p:grpSpPr>
        <p:cxnSp>
          <p:nvCxnSpPr>
            <p:cNvPr id="31" name="Connecteur droit 30"/>
            <p:cNvCxnSpPr/>
            <p:nvPr/>
          </p:nvCxnSpPr>
          <p:spPr>
            <a:xfrm>
              <a:off x="7372358" y="3267512"/>
              <a:ext cx="343490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 flipV="1">
              <a:off x="7372359" y="4355630"/>
              <a:ext cx="34757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ZoneTexte 32"/>
            <p:cNvSpPr txBox="1"/>
            <p:nvPr/>
          </p:nvSpPr>
          <p:spPr>
            <a:xfrm>
              <a:off x="8856554" y="2155819"/>
              <a:ext cx="16074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GB" dirty="0" smtClean="0"/>
            </a:p>
            <a:p>
              <a:pPr algn="ctr"/>
              <a:r>
                <a:rPr lang="en-GB" b="1" dirty="0" smtClean="0"/>
                <a:t>Start air </a:t>
              </a:r>
              <a:r>
                <a:rPr lang="en-GB" b="1" dirty="0" err="1" smtClean="0"/>
                <a:t>dissip</a:t>
              </a:r>
              <a:r>
                <a:rPr lang="en-GB" b="1" dirty="0" smtClean="0"/>
                <a:t>.</a:t>
              </a:r>
            </a:p>
            <a:p>
              <a:pPr algn="ctr"/>
              <a:r>
                <a:rPr lang="en-GB" b="1" dirty="0" smtClean="0">
                  <a:solidFill>
                    <a:srgbClr val="C00000"/>
                  </a:solidFill>
                </a:rPr>
                <a:t>End air </a:t>
              </a:r>
              <a:r>
                <a:rPr lang="en-GB" b="1" dirty="0" err="1" smtClean="0">
                  <a:solidFill>
                    <a:srgbClr val="C00000"/>
                  </a:solidFill>
                </a:rPr>
                <a:t>dissip</a:t>
              </a:r>
              <a:r>
                <a:rPr lang="en-GB" b="1" dirty="0" smtClean="0">
                  <a:solidFill>
                    <a:srgbClr val="C00000"/>
                  </a:solidFill>
                </a:rPr>
                <a:t>.</a:t>
              </a:r>
            </a:p>
          </p:txBody>
        </p:sp>
      </p:grpSp>
      <p:grpSp>
        <p:nvGrpSpPr>
          <p:cNvPr id="35" name="Groupe 34"/>
          <p:cNvGrpSpPr>
            <a:grpSpLocks noChangeAspect="1"/>
          </p:cNvGrpSpPr>
          <p:nvPr/>
        </p:nvGrpSpPr>
        <p:grpSpPr>
          <a:xfrm>
            <a:off x="7789840" y="2421051"/>
            <a:ext cx="246451" cy="290774"/>
            <a:chOff x="1218474" y="2747349"/>
            <a:chExt cx="271325" cy="320121"/>
          </a:xfrm>
        </p:grpSpPr>
        <p:sp>
          <p:nvSpPr>
            <p:cNvPr id="36" name="Ellipse 35"/>
            <p:cNvSpPr/>
            <p:nvPr/>
          </p:nvSpPr>
          <p:spPr>
            <a:xfrm>
              <a:off x="1218474" y="2747349"/>
              <a:ext cx="99084" cy="99083"/>
            </a:xfrm>
            <a:prstGeom prst="ellipse">
              <a:avLst/>
            </a:prstGeom>
            <a:noFill/>
            <a:ln w="38100">
              <a:solidFill>
                <a:srgbClr val="0067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Connecteur droit 36"/>
            <p:cNvCxnSpPr/>
            <p:nvPr/>
          </p:nvCxnSpPr>
          <p:spPr>
            <a:xfrm>
              <a:off x="1218658" y="3067470"/>
              <a:ext cx="2711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riangle isocèle 37"/>
          <p:cNvSpPr>
            <a:spLocks noChangeAspect="1"/>
          </p:cNvSpPr>
          <p:nvPr/>
        </p:nvSpPr>
        <p:spPr>
          <a:xfrm>
            <a:off x="7938018" y="2421052"/>
            <a:ext cx="90000" cy="90000"/>
          </a:xfrm>
          <a:prstGeom prst="triangle">
            <a:avLst/>
          </a:prstGeom>
          <a:noFill/>
          <a:ln w="38100">
            <a:solidFill>
              <a:srgbClr val="006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ZoneTexte 38"/>
          <p:cNvSpPr txBox="1"/>
          <p:nvPr/>
        </p:nvSpPr>
        <p:spPr>
          <a:xfrm>
            <a:off x="8028018" y="2296330"/>
            <a:ext cx="113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Num.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Num.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7789840" y="2958598"/>
            <a:ext cx="271141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grpSp>
        <p:nvGrpSpPr>
          <p:cNvPr id="45" name="Groupe 44"/>
          <p:cNvGrpSpPr>
            <a:grpSpLocks noChangeAspect="1"/>
          </p:cNvGrpSpPr>
          <p:nvPr/>
        </p:nvGrpSpPr>
        <p:grpSpPr>
          <a:xfrm>
            <a:off x="398514" y="1903314"/>
            <a:ext cx="1298540" cy="3964487"/>
            <a:chOff x="11701395" y="29783257"/>
            <a:chExt cx="1478372" cy="4513519"/>
          </a:xfrm>
        </p:grpSpPr>
        <p:grpSp>
          <p:nvGrpSpPr>
            <p:cNvPr id="46" name="Groupe 45"/>
            <p:cNvGrpSpPr/>
            <p:nvPr/>
          </p:nvGrpSpPr>
          <p:grpSpPr>
            <a:xfrm>
              <a:off x="11701395" y="29783257"/>
              <a:ext cx="1478372" cy="4513519"/>
              <a:chOff x="1819343" y="30221537"/>
              <a:chExt cx="1478372" cy="4513519"/>
            </a:xfrm>
          </p:grpSpPr>
          <p:sp>
            <p:nvSpPr>
              <p:cNvPr id="54" name="Rectangle 53"/>
              <p:cNvSpPr/>
              <p:nvPr/>
            </p:nvSpPr>
            <p:spPr>
              <a:xfrm>
                <a:off x="1820607" y="30471295"/>
                <a:ext cx="1477108" cy="855061"/>
              </a:xfrm>
              <a:prstGeom prst="rect">
                <a:avLst/>
              </a:prstGeom>
              <a:solidFill>
                <a:srgbClr val="FBFBF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820607" y="31326356"/>
                <a:ext cx="1477108" cy="1209822"/>
              </a:xfrm>
              <a:prstGeom prst="rect">
                <a:avLst/>
              </a:prstGeom>
              <a:solidFill>
                <a:srgbClr val="A6A6A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820607" y="32536178"/>
                <a:ext cx="1477108" cy="1744394"/>
              </a:xfrm>
              <a:prstGeom prst="rect">
                <a:avLst/>
              </a:prstGeom>
              <a:solidFill>
                <a:srgbClr val="DFDFD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819343" y="31322273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58" name="Connecteur droit 57"/>
              <p:cNvCxnSpPr/>
              <p:nvPr/>
            </p:nvCxnSpPr>
            <p:spPr>
              <a:xfrm flipH="1">
                <a:off x="1819343" y="30221537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Ellipse 46"/>
            <p:cNvSpPr>
              <a:spLocks noChangeAspect="1"/>
            </p:cNvSpPr>
            <p:nvPr/>
          </p:nvSpPr>
          <p:spPr>
            <a:xfrm>
              <a:off x="12385711" y="30889676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riangle isocèle 47"/>
            <p:cNvSpPr>
              <a:spLocks noChangeAspect="1"/>
            </p:cNvSpPr>
            <p:nvPr/>
          </p:nvSpPr>
          <p:spPr>
            <a:xfrm>
              <a:off x="12385711" y="31919194"/>
              <a:ext cx="180000" cy="1800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9" name="Connecteur droit 48"/>
            <p:cNvCxnSpPr/>
            <p:nvPr/>
          </p:nvCxnSpPr>
          <p:spPr>
            <a:xfrm>
              <a:off x="12479075" y="2979552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/>
            <p:cNvCxnSpPr/>
            <p:nvPr/>
          </p:nvCxnSpPr>
          <p:spPr>
            <a:xfrm>
              <a:off x="11803009" y="2978836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riangle isocèle 50"/>
            <p:cNvSpPr>
              <a:spLocks noChangeAspect="1"/>
            </p:cNvSpPr>
            <p:nvPr/>
          </p:nvSpPr>
          <p:spPr>
            <a:xfrm>
              <a:off x="11712045" y="31918267"/>
              <a:ext cx="180000" cy="180000"/>
            </a:xfrm>
            <a:prstGeom prst="triangl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11710298" y="30887144"/>
              <a:ext cx="180000" cy="180000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3" name="Connecteur droit 52"/>
            <p:cNvCxnSpPr/>
            <p:nvPr/>
          </p:nvCxnSpPr>
          <p:spPr>
            <a:xfrm>
              <a:off x="11802045" y="30854580"/>
              <a:ext cx="0" cy="126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33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82"/>
          <a:stretch/>
        </p:blipFill>
        <p:spPr>
          <a:xfrm>
            <a:off x="7082571" y="1772767"/>
            <a:ext cx="4175979" cy="414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15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1708" y="1165963"/>
            <a:ext cx="33650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2&amp;3 – Pressures evolution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2957510" y="3089280"/>
                <a:ext cx="3447162" cy="9552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→</m:t>
                    </m:r>
                  </m:oMath>
                </a14:m>
                <a:r>
                  <a:rPr lang="en-GB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Evolution </a:t>
                </a:r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of the entry pressure </a:t>
                </a:r>
                <a:r>
                  <a:rPr lang="en-GB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with </a:t>
                </a:r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tube </a:t>
                </a:r>
                <a:r>
                  <a:rPr lang="en-GB" sz="1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diameter: </a:t>
                </a:r>
                <a:endParaRPr lang="fr-BE" sz="1400" b="1" i="1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</m:sub>
                      </m:sSub>
                      <m:r>
                        <a:rPr lang="fr-BE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𝒆</m:t>
                          </m:r>
                          <m: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sSup>
                        <m:sSupPr>
                          <m:ctrlP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fr-BE" sz="14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B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fr-BE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BE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fr-BE" sz="1400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fr-BE" sz="1400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𝑫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fr-BE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510" y="3089280"/>
                <a:ext cx="3447162" cy="955262"/>
              </a:xfrm>
              <a:prstGeom prst="rect">
                <a:avLst/>
              </a:prstGeom>
              <a:blipFill rotWithShape="0">
                <a:blip r:embed="rId3"/>
                <a:stretch>
                  <a:fillRect t="-12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Rectangle 48"/>
              <p:cNvSpPr/>
              <p:nvPr/>
            </p:nvSpPr>
            <p:spPr>
              <a:xfrm>
                <a:off x="4232782" y="4011748"/>
                <a:ext cx="7332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fr-BE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fr-BE" sz="1400" b="1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2782" y="4011748"/>
                <a:ext cx="733278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e 49"/>
          <p:cNvGrpSpPr>
            <a:grpSpLocks noChangeAspect="1"/>
          </p:cNvGrpSpPr>
          <p:nvPr/>
        </p:nvGrpSpPr>
        <p:grpSpPr>
          <a:xfrm>
            <a:off x="398514" y="1903314"/>
            <a:ext cx="1298540" cy="3964487"/>
            <a:chOff x="11701395" y="29783257"/>
            <a:chExt cx="1478372" cy="4513519"/>
          </a:xfrm>
        </p:grpSpPr>
        <p:grpSp>
          <p:nvGrpSpPr>
            <p:cNvPr id="51" name="Groupe 50"/>
            <p:cNvGrpSpPr/>
            <p:nvPr/>
          </p:nvGrpSpPr>
          <p:grpSpPr>
            <a:xfrm>
              <a:off x="11701395" y="29783257"/>
              <a:ext cx="1478372" cy="4513519"/>
              <a:chOff x="1819343" y="30221537"/>
              <a:chExt cx="1478372" cy="4513519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1820607" y="30471295"/>
                <a:ext cx="1477108" cy="855061"/>
              </a:xfrm>
              <a:prstGeom prst="rect">
                <a:avLst/>
              </a:prstGeom>
              <a:solidFill>
                <a:srgbClr val="FBFBF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820607" y="31326356"/>
                <a:ext cx="1477108" cy="1209822"/>
              </a:xfrm>
              <a:prstGeom prst="rect">
                <a:avLst/>
              </a:prstGeom>
              <a:solidFill>
                <a:srgbClr val="A6A6A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820607" y="32536178"/>
                <a:ext cx="1477108" cy="1744394"/>
              </a:xfrm>
              <a:prstGeom prst="rect">
                <a:avLst/>
              </a:prstGeom>
              <a:solidFill>
                <a:srgbClr val="DFDFD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819343" y="31322273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3" name="Connecteur droit 62"/>
              <p:cNvCxnSpPr/>
              <p:nvPr/>
            </p:nvCxnSpPr>
            <p:spPr>
              <a:xfrm flipH="1">
                <a:off x="1819343" y="30221537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Ellipse 51"/>
            <p:cNvSpPr>
              <a:spLocks noChangeAspect="1"/>
            </p:cNvSpPr>
            <p:nvPr/>
          </p:nvSpPr>
          <p:spPr>
            <a:xfrm>
              <a:off x="12385711" y="30889676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Triangle isocèle 52"/>
            <p:cNvSpPr>
              <a:spLocks noChangeAspect="1"/>
            </p:cNvSpPr>
            <p:nvPr/>
          </p:nvSpPr>
          <p:spPr>
            <a:xfrm>
              <a:off x="12385711" y="31919194"/>
              <a:ext cx="180000" cy="1800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4" name="Connecteur droit 53"/>
            <p:cNvCxnSpPr/>
            <p:nvPr/>
          </p:nvCxnSpPr>
          <p:spPr>
            <a:xfrm>
              <a:off x="12479075" y="2979552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 droit 54"/>
            <p:cNvCxnSpPr/>
            <p:nvPr/>
          </p:nvCxnSpPr>
          <p:spPr>
            <a:xfrm>
              <a:off x="11803009" y="2978836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riangle isocèle 55"/>
            <p:cNvSpPr>
              <a:spLocks noChangeAspect="1"/>
            </p:cNvSpPr>
            <p:nvPr/>
          </p:nvSpPr>
          <p:spPr>
            <a:xfrm>
              <a:off x="11712045" y="31918267"/>
              <a:ext cx="180000" cy="180000"/>
            </a:xfrm>
            <a:prstGeom prst="triangl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Ellipse 56"/>
            <p:cNvSpPr>
              <a:spLocks noChangeAspect="1"/>
            </p:cNvSpPr>
            <p:nvPr/>
          </p:nvSpPr>
          <p:spPr>
            <a:xfrm>
              <a:off x="11710298" y="30887144"/>
              <a:ext cx="180000" cy="180000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8" name="Connecteur droit 57"/>
            <p:cNvCxnSpPr/>
            <p:nvPr/>
          </p:nvCxnSpPr>
          <p:spPr>
            <a:xfrm>
              <a:off x="11802045" y="30854580"/>
              <a:ext cx="0" cy="126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e 63"/>
          <p:cNvGrpSpPr>
            <a:grpSpLocks noChangeAspect="1"/>
          </p:cNvGrpSpPr>
          <p:nvPr/>
        </p:nvGrpSpPr>
        <p:grpSpPr>
          <a:xfrm>
            <a:off x="7789840" y="2421051"/>
            <a:ext cx="246451" cy="290774"/>
            <a:chOff x="1218474" y="2747349"/>
            <a:chExt cx="271325" cy="320121"/>
          </a:xfrm>
        </p:grpSpPr>
        <p:sp>
          <p:nvSpPr>
            <p:cNvPr id="65" name="Ellipse 64"/>
            <p:cNvSpPr/>
            <p:nvPr/>
          </p:nvSpPr>
          <p:spPr>
            <a:xfrm>
              <a:off x="1218474" y="2747349"/>
              <a:ext cx="99084" cy="99083"/>
            </a:xfrm>
            <a:prstGeom prst="ellipse">
              <a:avLst/>
            </a:prstGeom>
            <a:noFill/>
            <a:ln w="38100">
              <a:solidFill>
                <a:srgbClr val="0067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7" name="Connecteur droit 66"/>
            <p:cNvCxnSpPr/>
            <p:nvPr/>
          </p:nvCxnSpPr>
          <p:spPr>
            <a:xfrm>
              <a:off x="1218658" y="3067470"/>
              <a:ext cx="2711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riangle isocèle 67"/>
          <p:cNvSpPr>
            <a:spLocks noChangeAspect="1"/>
          </p:cNvSpPr>
          <p:nvPr/>
        </p:nvSpPr>
        <p:spPr>
          <a:xfrm>
            <a:off x="7938018" y="2421052"/>
            <a:ext cx="90000" cy="90000"/>
          </a:xfrm>
          <a:prstGeom prst="triangle">
            <a:avLst/>
          </a:prstGeom>
          <a:noFill/>
          <a:ln w="38100">
            <a:solidFill>
              <a:srgbClr val="006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ZoneTexte 68"/>
          <p:cNvSpPr txBox="1"/>
          <p:nvPr/>
        </p:nvSpPr>
        <p:spPr>
          <a:xfrm>
            <a:off x="8028018" y="2296330"/>
            <a:ext cx="11336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Exp.</a:t>
            </a: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Num.</a:t>
            </a:r>
          </a:p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Num.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frac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7789840" y="2958598"/>
            <a:ext cx="271141" cy="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10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Gas injection experiment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Applications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05203" y="740073"/>
            <a:ext cx="15600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Gonzalez-Blanco 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(2017)</a:t>
            </a:r>
          </a:p>
        </p:txBody>
      </p:sp>
      <p:sp>
        <p:nvSpPr>
          <p:cNvPr id="66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16</a:t>
            </a:r>
            <a:r>
              <a:rPr lang="en-GB" dirty="0" smtClean="0"/>
              <a:t>/17</a:t>
            </a:r>
            <a:endParaRPr lang="en-GB" dirty="0"/>
          </a:p>
        </p:txBody>
      </p:sp>
      <p:sp>
        <p:nvSpPr>
          <p:cNvPr id="152" name="ZoneTexte 151"/>
          <p:cNvSpPr txBox="1"/>
          <p:nvPr/>
        </p:nvSpPr>
        <p:spPr>
          <a:xfrm>
            <a:off x="11708" y="1165963"/>
            <a:ext cx="3627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Steps 2&amp;3 – Maps of gas pressure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3189809" y="5717805"/>
            <a:ext cx="859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[min]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720993" y="5763972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245 [min]</a:t>
            </a:r>
          </a:p>
          <a:p>
            <a:pPr algn="ctr"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phase 2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569528" y="5755967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500 [min]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289394" y="5755967"/>
            <a:ext cx="1087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800 [min]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9863870" y="5748832"/>
            <a:ext cx="1391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1800 [min]</a:t>
            </a:r>
          </a:p>
          <a:p>
            <a:pPr algn="ctr">
              <a:buClr>
                <a:schemeClr val="tx1"/>
              </a:buClr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End phase 3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e 39"/>
          <p:cNvGrpSpPr>
            <a:grpSpLocks noChangeAspect="1"/>
          </p:cNvGrpSpPr>
          <p:nvPr/>
        </p:nvGrpSpPr>
        <p:grpSpPr>
          <a:xfrm>
            <a:off x="3000971" y="2089968"/>
            <a:ext cx="1341180" cy="3415281"/>
            <a:chOff x="21262923" y="30471295"/>
            <a:chExt cx="1494000" cy="3804432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7470" y="30471295"/>
              <a:ext cx="1440000" cy="380443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42" name="Connecteur droit 41"/>
            <p:cNvCxnSpPr/>
            <p:nvPr/>
          </p:nvCxnSpPr>
          <p:spPr>
            <a:xfrm flipV="1">
              <a:off x="21280923" y="32438169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 flipV="1">
              <a:off x="21262923" y="31389789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rot="5400000" flipV="1">
              <a:off x="20882023" y="31911789"/>
              <a:ext cx="10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e 44"/>
          <p:cNvGrpSpPr>
            <a:grpSpLocks noChangeAspect="1"/>
          </p:cNvGrpSpPr>
          <p:nvPr/>
        </p:nvGrpSpPr>
        <p:grpSpPr>
          <a:xfrm>
            <a:off x="4719339" y="2085527"/>
            <a:ext cx="1339620" cy="3411996"/>
            <a:chOff x="22856586" y="30470911"/>
            <a:chExt cx="1494000" cy="3805200"/>
          </a:xfrm>
        </p:grpSpPr>
        <p:pic>
          <p:nvPicPr>
            <p:cNvPr id="46" name="Image 45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87962" y="30470911"/>
              <a:ext cx="1440000" cy="380520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47" name="Connecteur droit 46"/>
            <p:cNvCxnSpPr/>
            <p:nvPr/>
          </p:nvCxnSpPr>
          <p:spPr>
            <a:xfrm flipV="1">
              <a:off x="22874586" y="32438169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47"/>
            <p:cNvCxnSpPr/>
            <p:nvPr/>
          </p:nvCxnSpPr>
          <p:spPr>
            <a:xfrm flipV="1">
              <a:off x="22856586" y="31389789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48"/>
            <p:cNvCxnSpPr/>
            <p:nvPr/>
          </p:nvCxnSpPr>
          <p:spPr>
            <a:xfrm rot="5400000" flipV="1">
              <a:off x="22475686" y="31911789"/>
              <a:ext cx="10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e 49"/>
          <p:cNvGrpSpPr>
            <a:grpSpLocks noChangeAspect="1"/>
          </p:cNvGrpSpPr>
          <p:nvPr/>
        </p:nvGrpSpPr>
        <p:grpSpPr>
          <a:xfrm>
            <a:off x="6449946" y="2086268"/>
            <a:ext cx="1342498" cy="3418981"/>
            <a:chOff x="24589212" y="30470911"/>
            <a:chExt cx="1494000" cy="3804816"/>
          </a:xfrm>
        </p:grpSpPr>
        <p:pic>
          <p:nvPicPr>
            <p:cNvPr id="51" name="Image 50"/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12056" y="30470911"/>
              <a:ext cx="1440000" cy="3804816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52" name="Connecteur droit 51"/>
            <p:cNvCxnSpPr/>
            <p:nvPr/>
          </p:nvCxnSpPr>
          <p:spPr>
            <a:xfrm flipV="1">
              <a:off x="24607212" y="32437081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cteur droit 52"/>
            <p:cNvCxnSpPr/>
            <p:nvPr/>
          </p:nvCxnSpPr>
          <p:spPr>
            <a:xfrm flipV="1">
              <a:off x="24589212" y="31388701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/>
            <p:cNvCxnSpPr/>
            <p:nvPr/>
          </p:nvCxnSpPr>
          <p:spPr>
            <a:xfrm rot="5400000" flipV="1">
              <a:off x="24208312" y="31910701"/>
              <a:ext cx="10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e 54"/>
          <p:cNvGrpSpPr>
            <a:grpSpLocks noChangeAspect="1"/>
          </p:cNvGrpSpPr>
          <p:nvPr/>
        </p:nvGrpSpPr>
        <p:grpSpPr>
          <a:xfrm>
            <a:off x="8153667" y="2086420"/>
            <a:ext cx="1342438" cy="3418829"/>
            <a:chOff x="26266406" y="30470910"/>
            <a:chExt cx="1494000" cy="3804817"/>
          </a:xfrm>
        </p:grpSpPr>
        <p:pic>
          <p:nvPicPr>
            <p:cNvPr id="56" name="Image 55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2586" y="30470910"/>
              <a:ext cx="1440000" cy="38048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57" name="Connecteur droit 56"/>
            <p:cNvCxnSpPr/>
            <p:nvPr/>
          </p:nvCxnSpPr>
          <p:spPr>
            <a:xfrm flipV="1">
              <a:off x="26284406" y="32437081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 flipV="1">
              <a:off x="26266406" y="31388701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/>
            <p:cNvCxnSpPr/>
            <p:nvPr/>
          </p:nvCxnSpPr>
          <p:spPr>
            <a:xfrm rot="5400000" flipV="1">
              <a:off x="25885506" y="31910701"/>
              <a:ext cx="10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e 59"/>
          <p:cNvGrpSpPr>
            <a:grpSpLocks noChangeAspect="1"/>
          </p:cNvGrpSpPr>
          <p:nvPr/>
        </p:nvGrpSpPr>
        <p:grpSpPr>
          <a:xfrm>
            <a:off x="9863870" y="2086268"/>
            <a:ext cx="1324269" cy="3411256"/>
            <a:chOff x="27836576" y="30470909"/>
            <a:chExt cx="1477052" cy="3804817"/>
          </a:xfrm>
        </p:grpSpPr>
        <p:pic>
          <p:nvPicPr>
            <p:cNvPr id="61" name="Image 60"/>
            <p:cNvPicPr>
              <a:picLocks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55628" y="30470909"/>
              <a:ext cx="1440000" cy="3804817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cxnSp>
          <p:nvCxnSpPr>
            <p:cNvPr id="62" name="Connecteur droit 61"/>
            <p:cNvCxnSpPr/>
            <p:nvPr/>
          </p:nvCxnSpPr>
          <p:spPr>
            <a:xfrm flipV="1">
              <a:off x="27836576" y="32432701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62"/>
            <p:cNvCxnSpPr/>
            <p:nvPr/>
          </p:nvCxnSpPr>
          <p:spPr>
            <a:xfrm flipV="1">
              <a:off x="27837628" y="31384321"/>
              <a:ext cx="1476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/>
            <p:cNvCxnSpPr/>
            <p:nvPr/>
          </p:nvCxnSpPr>
          <p:spPr>
            <a:xfrm rot="5400000" flipV="1">
              <a:off x="27456728" y="31906321"/>
              <a:ext cx="1044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ZoneTexte 64"/>
          <p:cNvSpPr txBox="1"/>
          <p:nvPr/>
        </p:nvSpPr>
        <p:spPr>
          <a:xfrm>
            <a:off x="2339364" y="1951063"/>
            <a:ext cx="74251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1e4</a:t>
            </a:r>
            <a:endParaRPr lang="en-GB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Image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4129" y="2378718"/>
            <a:ext cx="496607" cy="312653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1" t="6857" b="10208"/>
          <a:stretch/>
        </p:blipFill>
        <p:spPr>
          <a:xfrm>
            <a:off x="9569811" y="67400"/>
            <a:ext cx="2088742" cy="1885951"/>
          </a:xfrm>
          <a:prstGeom prst="rect">
            <a:avLst/>
          </a:prstGeom>
        </p:spPr>
      </p:pic>
      <p:sp>
        <p:nvSpPr>
          <p:cNvPr id="69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grpSp>
        <p:nvGrpSpPr>
          <p:cNvPr id="70" name="Groupe 69"/>
          <p:cNvGrpSpPr>
            <a:grpSpLocks noChangeAspect="1"/>
          </p:cNvGrpSpPr>
          <p:nvPr/>
        </p:nvGrpSpPr>
        <p:grpSpPr>
          <a:xfrm>
            <a:off x="398514" y="1903314"/>
            <a:ext cx="1298540" cy="3964487"/>
            <a:chOff x="11701395" y="29783257"/>
            <a:chExt cx="1478372" cy="4513519"/>
          </a:xfrm>
        </p:grpSpPr>
        <p:grpSp>
          <p:nvGrpSpPr>
            <p:cNvPr id="71" name="Groupe 70"/>
            <p:cNvGrpSpPr/>
            <p:nvPr/>
          </p:nvGrpSpPr>
          <p:grpSpPr>
            <a:xfrm>
              <a:off x="11701395" y="29783257"/>
              <a:ext cx="1478372" cy="4513519"/>
              <a:chOff x="1819343" y="30221537"/>
              <a:chExt cx="1478372" cy="4513519"/>
            </a:xfrm>
          </p:grpSpPr>
          <p:sp>
            <p:nvSpPr>
              <p:cNvPr id="93" name="Rectangle 92"/>
              <p:cNvSpPr/>
              <p:nvPr/>
            </p:nvSpPr>
            <p:spPr>
              <a:xfrm>
                <a:off x="1820607" y="30471295"/>
                <a:ext cx="1477108" cy="855061"/>
              </a:xfrm>
              <a:prstGeom prst="rect">
                <a:avLst/>
              </a:prstGeom>
              <a:solidFill>
                <a:srgbClr val="FBFBFB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1820607" y="31326356"/>
                <a:ext cx="1477108" cy="1209822"/>
              </a:xfrm>
              <a:prstGeom prst="rect">
                <a:avLst/>
              </a:prstGeom>
              <a:solidFill>
                <a:srgbClr val="A6A6A6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1820607" y="32536178"/>
                <a:ext cx="1477108" cy="1744394"/>
              </a:xfrm>
              <a:prstGeom prst="rect">
                <a:avLst/>
              </a:prstGeom>
              <a:solidFill>
                <a:srgbClr val="DFDFDF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1819343" y="31322273"/>
                <a:ext cx="202543" cy="1213904"/>
              </a:xfrm>
              <a:prstGeom prst="rect">
                <a:avLst/>
              </a:prstGeom>
              <a:solidFill>
                <a:schemeClr val="bg2">
                  <a:lumMod val="2500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7" name="Connecteur droit 96"/>
              <p:cNvCxnSpPr/>
              <p:nvPr/>
            </p:nvCxnSpPr>
            <p:spPr>
              <a:xfrm flipH="1">
                <a:off x="1819343" y="30221537"/>
                <a:ext cx="1264" cy="4513519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6" name="Ellipse 85"/>
            <p:cNvSpPr>
              <a:spLocks noChangeAspect="1"/>
            </p:cNvSpPr>
            <p:nvPr/>
          </p:nvSpPr>
          <p:spPr>
            <a:xfrm>
              <a:off x="12385711" y="30889676"/>
              <a:ext cx="180000" cy="1800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Triangle isocèle 86"/>
            <p:cNvSpPr>
              <a:spLocks noChangeAspect="1"/>
            </p:cNvSpPr>
            <p:nvPr/>
          </p:nvSpPr>
          <p:spPr>
            <a:xfrm>
              <a:off x="12385711" y="31919194"/>
              <a:ext cx="180000" cy="1800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8" name="Connecteur droit 87"/>
            <p:cNvCxnSpPr/>
            <p:nvPr/>
          </p:nvCxnSpPr>
          <p:spPr>
            <a:xfrm>
              <a:off x="12479075" y="2979552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11803009" y="29788361"/>
              <a:ext cx="0" cy="432000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riangle isocèle 89"/>
            <p:cNvSpPr>
              <a:spLocks noChangeAspect="1"/>
            </p:cNvSpPr>
            <p:nvPr/>
          </p:nvSpPr>
          <p:spPr>
            <a:xfrm>
              <a:off x="11712045" y="31918267"/>
              <a:ext cx="180000" cy="180000"/>
            </a:xfrm>
            <a:prstGeom prst="triangl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Ellipse 90"/>
            <p:cNvSpPr>
              <a:spLocks noChangeAspect="1"/>
            </p:cNvSpPr>
            <p:nvPr/>
          </p:nvSpPr>
          <p:spPr>
            <a:xfrm>
              <a:off x="11710298" y="30887144"/>
              <a:ext cx="180000" cy="180000"/>
            </a:xfrm>
            <a:prstGeom prst="ellipse">
              <a:avLst/>
            </a:prstGeom>
            <a:noFill/>
            <a:ln w="38100"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2" name="Connecteur droit 91"/>
            <p:cNvCxnSpPr/>
            <p:nvPr/>
          </p:nvCxnSpPr>
          <p:spPr>
            <a:xfrm>
              <a:off x="11802045" y="30854580"/>
              <a:ext cx="0" cy="1260000"/>
            </a:xfrm>
            <a:prstGeom prst="line">
              <a:avLst/>
            </a:prstGeom>
            <a:ln w="38100">
              <a:solidFill>
                <a:schemeClr val="bg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48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03/17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20" name="ZoneTexte 3"/>
          <p:cNvSpPr txBox="1"/>
          <p:nvPr/>
        </p:nvSpPr>
        <p:spPr>
          <a:xfrm>
            <a:off x="2787650" y="1428264"/>
            <a:ext cx="6819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❷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the model</a:t>
            </a:r>
          </a:p>
          <a:p>
            <a:pPr>
              <a:buSzPct val="80000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❸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Characterisation of parameters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❺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54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8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17/17</a:t>
            </a:r>
            <a:endParaRPr lang="en-GB" dirty="0"/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457B991B-B489-4746-894B-A67DE72222CC}"/>
              </a:ext>
            </a:extLst>
          </p:cNvPr>
          <p:cNvSpPr txBox="1"/>
          <p:nvPr/>
        </p:nvSpPr>
        <p:spPr>
          <a:xfrm>
            <a:off x="457201" y="1215868"/>
            <a:ext cx="117347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multi-scale model able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Simply idealise the microstructure of the rock with fractures 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tubes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Reproduce mechanisms inherent to gas migrations </a:t>
            </a:r>
            <a:r>
              <a:rPr lang="fr-B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sound rock layers 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0907259D-FAA1-4A79-AE93-1E8F40521B84}"/>
              </a:ext>
            </a:extLst>
          </p:cNvPr>
          <p:cNvSpPr txBox="1"/>
          <p:nvPr/>
        </p:nvSpPr>
        <p:spPr>
          <a:xfrm>
            <a:off x="457201" y="2558581"/>
            <a:ext cx="1158571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showed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acropores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micropores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and fractures play different roles in gas flows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Preferential flow paths can be generated through fractures with weaker properties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0907259D-FAA1-4A79-AE93-1E8F40521B84}"/>
              </a:ext>
            </a:extLst>
          </p:cNvPr>
          <p:cNvSpPr txBox="1"/>
          <p:nvPr/>
        </p:nvSpPr>
        <p:spPr>
          <a:xfrm>
            <a:off x="457200" y="3896796"/>
            <a:ext cx="1158571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en-GB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Release the mechanics at the macroscopic scale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Derive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validate a general formulation linking air entry pressure to fracture aperture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Extent the developments to gas flows perpendicular to bedding planes, using bridging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planes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 uncertainty by performing random drawing on the weaker bedding planes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Keep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 general enough to cope with other kinds of host rocks</a:t>
            </a:r>
          </a:p>
        </p:txBody>
      </p:sp>
      <p:sp>
        <p:nvSpPr>
          <p:cNvPr id="12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939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2590800" y="2971991"/>
            <a:ext cx="8557361" cy="648001"/>
          </a:xfrm>
        </p:spPr>
        <p:txBody>
          <a:bodyPr>
            <a:noAutofit/>
          </a:bodyPr>
          <a:lstStyle/>
          <a:p>
            <a:r>
              <a:rPr lang="en-GB" sz="4800" b="1" spc="20" dirty="0" smtClean="0">
                <a:solidFill>
                  <a:srgbClr val="2E5587"/>
                </a:solidFill>
                <a:latin typeface="Myriad Pro Semibold" panose="020B0503030403020204" pitchFamily="34" charset="0"/>
              </a:rPr>
              <a:t>Thank </a:t>
            </a:r>
            <a:r>
              <a:rPr lang="en-GB" sz="4800" b="1" spc="20" dirty="0">
                <a:solidFill>
                  <a:srgbClr val="2E5587"/>
                </a:solidFill>
                <a:latin typeface="Myriad Pro Semibold" panose="020B0503030403020204" pitchFamily="34" charset="0"/>
              </a:rPr>
              <a:t>you for your attention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4C5DBE5-F429-3F49-867A-8DD1813B104E}"/>
              </a:ext>
            </a:extLst>
          </p:cNvPr>
          <p:cNvSpPr txBox="1"/>
          <p:nvPr/>
        </p:nvSpPr>
        <p:spPr>
          <a:xfrm>
            <a:off x="2590799" y="4143212"/>
            <a:ext cx="9601199" cy="836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spc="50" dirty="0" smtClean="0">
                <a:solidFill>
                  <a:srgbClr val="00548A">
                    <a:alpha val="65000"/>
                  </a:srgbClr>
                </a:solidFill>
              </a:rPr>
              <a:t>Third International Workshop on the Finite Element Code LAGAMINE</a:t>
            </a:r>
          </a:p>
          <a:p>
            <a:r>
              <a:rPr lang="en-GB" sz="2400" spc="50" dirty="0" smtClean="0">
                <a:solidFill>
                  <a:srgbClr val="00548A">
                    <a:alpha val="65000"/>
                  </a:srgbClr>
                </a:solidFill>
              </a:rPr>
              <a:t>5-7 </a:t>
            </a:r>
            <a:r>
              <a:rPr lang="en-GB" sz="2400" spc="50" dirty="0" smtClean="0">
                <a:solidFill>
                  <a:srgbClr val="00548A">
                    <a:alpha val="65000"/>
                  </a:srgbClr>
                </a:solidFill>
              </a:rPr>
              <a:t>July 2022 • Grenoble/ Villard-de-</a:t>
            </a:r>
            <a:r>
              <a:rPr lang="en-GB" sz="2400" spc="50" dirty="0" err="1" smtClean="0">
                <a:solidFill>
                  <a:srgbClr val="00548A">
                    <a:alpha val="65000"/>
                  </a:srgbClr>
                </a:solidFill>
              </a:rPr>
              <a:t>Lans</a:t>
            </a:r>
            <a:r>
              <a:rPr lang="en-GB" sz="2400" spc="50" dirty="0" smtClean="0">
                <a:solidFill>
                  <a:srgbClr val="00548A">
                    <a:alpha val="65000"/>
                  </a:srgbClr>
                </a:solidFill>
              </a:rPr>
              <a:t> (France)</a:t>
            </a:r>
            <a:endParaRPr lang="en-GB" sz="2400" spc="50" dirty="0">
              <a:solidFill>
                <a:srgbClr val="00548A">
                  <a:alpha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774320"/>
            <a:ext cx="121920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Kernenergie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(2021),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L’énergie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nucléaire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le monde,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Retrieved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April 8, 2021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https://www.kernenergie.ch/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Grunwald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et al. (2021): Non-isothermal two-phase flow in deformable porous media: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Systematic open-source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implementation and verification procedure,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Geomechanics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and Geophysics for Geo-energy and Geo-Resources (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P. Gerard et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 (2014),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Modelling of localised gas preferential pathways in claystone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International Journal of Rock Mechanics and Mining Sciences,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67:104-114.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Olivella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EE.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Alonso (2008),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Gas flow through clay barriers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Géotechnique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58:157-68.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L.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Gonzalez-Blanco (2017),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Gas migration in Deep Argillaceous Formations: Boom Clay and Indurated Clays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Doctoral thesis,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Universitat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Politècnica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Catalunya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H. Yu, Y. Zhu, X.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Jin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H. Liu, H.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Wu (2019),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Multiscale simulations of shale gas transport in micro/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nano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-porous shale matrix considering pore structure influence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Journal of Natural Gas Science and Engineering, Volume 64, Pages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28-40.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F. 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Bertrand (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2019)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Hydro-mechanical modelling of multiphase flow in naturally fractured coalbeds applied to CBM recovery or CO2 storage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Doctoral thesis, University of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Liège.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Bésuelle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G.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Viggiani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JJM.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Desrues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C.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Pascal (2014),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A Laboratory Experimental Study of the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Hydromechanical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 of Boom Clay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Rock Mechanics and Rock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G.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Volckaert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L. Ortiz, P. De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Canniere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M. Put, S.T. Horseman, J.F. Harrington, V.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Fioravante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M.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Impey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(1995),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MEGAS Modelling and experiments on gas migration in repository host rocks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EUR 16235 MEGAS Final Report Phase 1,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p.464.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Yuster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(1951),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Theoretical considerations of multiphase flow in idealized capillary systems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In Proceedings of the 3</a:t>
            </a:r>
            <a:r>
              <a:rPr lang="en-US" sz="1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World Petroleum Congress, Section II, The Hague, Volume 2, Pages 437-445.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R.E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Goodman (1976),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Methods of geological engineering in discontinuous </a:t>
            </a:r>
            <a:r>
              <a:rPr lang="en-GB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rocks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M. T.  Van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Genuchten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(1980),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A closed-form equation for predicting the hydraulic conductivity of unsaturated soils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. Soil science society of America journal, 44(5):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892–898.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ous-titre 3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629456"/>
          </a:xfrm>
        </p:spPr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8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30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02/17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" y="848475"/>
            <a:ext cx="7354715" cy="51636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1" y="5884873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scheme of a deep geological disposal,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(2013).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64232" y="860461"/>
            <a:ext cx="36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Multi-barriers confinement concept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17914" y="5884873"/>
            <a:ext cx="231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Supercontainer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design,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Grunwald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5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864000" y="827996"/>
            <a:ext cx="7191429" cy="686481"/>
          </a:xfrm>
        </p:spPr>
        <p:txBody>
          <a:bodyPr>
            <a:normAutofit/>
          </a:bodyPr>
          <a:lstStyle/>
          <a:p>
            <a:r>
              <a:rPr lang="en-GB" dirty="0" smtClean="0"/>
              <a:t>Computation of the model</a:t>
            </a:r>
            <a:endParaRPr lang="en-GB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9" b="13325"/>
          <a:stretch/>
        </p:blipFill>
        <p:spPr>
          <a:xfrm>
            <a:off x="7915503" y="92142"/>
            <a:ext cx="3073873" cy="2508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0" y="1514477"/>
                <a:ext cx="8254128" cy="3442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Definition of the REV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Definition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the REV component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behaviours</a:t>
                </a:r>
                <a:endParaRPr lang="fr-B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General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principles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for the computation of the model</a:t>
                </a:r>
                <a:endParaRPr lang="fr-B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►"/>
                </a:pP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3.1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Hydraulic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network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respecting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these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conditions: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Anti-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symmetric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boundary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fluxes</a:t>
                </a:r>
              </a:p>
              <a:p>
                <a:pPr lvl="1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fr-BE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p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sup>
                      </m:sSup>
                      <m:r>
                        <a:rPr lang="fr-BE" sz="1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p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fr-BE" sz="1400" b="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fr-BE" sz="1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fr-BE" sz="1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𝑤</m:t>
                          </m:r>
                        </m:e>
                        <m:sup>
                          <m:r>
                            <a:rPr lang="fr-BE" sz="1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sup>
                      </m:sSup>
                    </m:oMath>
                  </m:oMathPara>
                </a14:m>
                <a:endParaRPr lang="fr-BE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Macroscopic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pressure gradient 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boundaries</a:t>
                </a:r>
                <a:endParaRPr lang="fr-BE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b>
                    </m:sSub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BE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BE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BE" sz="1400" b="0" i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𝛻</m:t>
                            </m:r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p>
                    </m:sSubSup>
                    <m:r>
                      <m:rPr>
                        <m:sty m:val="p"/>
                      </m:rPr>
                      <a:rPr lang="fr-BE" sz="1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BE" sz="1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fr-BE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BE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BE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BE" sz="14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𝛻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  <m:sup>
                        <m: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p>
                    </m:sSubSup>
                    <m:r>
                      <m:rPr>
                        <m:sty m:val="p"/>
                      </m:rPr>
                      <a:rPr lang="fr-BE" sz="1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fr-BE" sz="1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</m:oMath>
                </a14:m>
                <a:endParaRPr lang="fr-BE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BE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sub>
                    </m:sSub>
                    <m:r>
                      <a:rPr lang="fr-BE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BE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BE" sz="140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𝛻</m:t>
                            </m:r>
                            <m:r>
                              <a:rPr lang="fr-BE" sz="1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fr-BE" sz="1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p>
                    </m:sSubSup>
                    <m:r>
                      <m:rPr>
                        <m:sty m:val="p"/>
                      </m:rPr>
                      <a:rPr lang="fr-BE" sz="1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BE" sz="1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16</m:t>
                        </m:r>
                      </m:sub>
                    </m:sSub>
                    <m:r>
                      <a:rPr lang="fr-BE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fr-BE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BE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BE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𝛻</m:t>
                            </m:r>
                            <m:r>
                              <a:rPr lang="fr-BE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fr-BE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  <m:sup>
                        <m: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p>
                    </m:sSubSup>
                    <m:r>
                      <m:rPr>
                        <m:sty m:val="p"/>
                      </m:rPr>
                      <a:rPr lang="fr-BE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m:rPr>
                        <m:sty m:val="p"/>
                      </m:rPr>
                      <a:rPr lang="fr-BE" sz="1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y</m:t>
                    </m:r>
                  </m:oMath>
                </a14:m>
                <a:endParaRPr lang="fr-BE" sz="1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1" algn="ctr"/>
                <a14:m>
                  <m:oMath xmlns:m="http://schemas.openxmlformats.org/officeDocument/2006/math">
                    <m:sSub>
                      <m:sSubPr>
                        <m:ctrlPr>
                          <a:rPr lang="fr-BE" sz="1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sub>
                    </m:sSub>
                    <m:r>
                      <a:rPr lang="fr-BE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fr-BE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BE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BE" sz="14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𝛻</m:t>
                            </m:r>
                            <m:r>
                              <a:rPr lang="fr-BE" sz="1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fr-BE" sz="1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p>
                    </m:sSubSup>
                    <m:r>
                      <m:rPr>
                        <m:sty m:val="p"/>
                      </m:rPr>
                      <a:rPr lang="fr-BE" sz="140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BE" sz="1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fr-BE" sz="1400" dirty="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14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sub>
                    </m:sSub>
                    <m:r>
                      <a:rPr lang="fr-BE" sz="1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b>
                      <m:sSubPr>
                        <m:ctrlPr>
                          <a:rPr lang="fr-BE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fr-BE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  <m:sub>
                        <m:r>
                          <a:rPr lang="fr-BE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</m:sSub>
                    <m:r>
                      <a:rPr lang="fr-BE" sz="1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fr-BE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fr-BE" sz="1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dPr>
                          <m:e>
                            <m:r>
                              <a:rPr lang="fr-BE" sz="14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𝛻</m:t>
                            </m:r>
                            <m:r>
                              <a:rPr lang="fr-BE" sz="14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fr-BE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  <m:sup>
                        <m:r>
                          <a:rPr lang="fr-BE" sz="14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sup>
                    </m:sSubSup>
                    <m:r>
                      <m:rPr>
                        <m:sty m:val="p"/>
                      </m:rPr>
                      <a:rPr lang="fr-BE" sz="1400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Δ</m:t>
                    </m:r>
                    <m:r>
                      <a:rPr lang="fr-BE" sz="14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endParaRPr lang="fr-BE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4477"/>
                <a:ext cx="8254128" cy="3442545"/>
              </a:xfrm>
              <a:prstGeom prst="rect">
                <a:avLst/>
              </a:prstGeom>
              <a:blipFill rotWithShape="0">
                <a:blip r:embed="rId4"/>
                <a:stretch>
                  <a:fillRect l="-295" t="-5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e 36"/>
          <p:cNvGrpSpPr/>
          <p:nvPr/>
        </p:nvGrpSpPr>
        <p:grpSpPr>
          <a:xfrm>
            <a:off x="7465913" y="2600879"/>
            <a:ext cx="3973052" cy="3518531"/>
            <a:chOff x="1193163" y="3365828"/>
            <a:chExt cx="3973052" cy="3518531"/>
          </a:xfrm>
        </p:grpSpPr>
        <p:sp>
          <p:nvSpPr>
            <p:cNvPr id="48" name="ZoneTexte 47"/>
            <p:cNvSpPr txBox="1"/>
            <p:nvPr/>
          </p:nvSpPr>
          <p:spPr>
            <a:xfrm>
              <a:off x="4341207" y="467967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6</a:t>
              </a:r>
              <a:endParaRPr lang="en-GB" sz="1400" dirty="0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2947188" y="6515027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B</a:t>
              </a:r>
              <a:endParaRPr lang="en-GB" b="1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661575" y="3682449"/>
              <a:ext cx="2915614" cy="289455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Connecteur droit 12"/>
            <p:cNvCxnSpPr>
              <a:stCxn id="31" idx="6"/>
              <a:endCxn id="21" idx="2"/>
            </p:cNvCxnSpPr>
            <p:nvPr/>
          </p:nvCxnSpPr>
          <p:spPr>
            <a:xfrm>
              <a:off x="1692247" y="4950021"/>
              <a:ext cx="1374459" cy="1607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>
              <a:off x="1670050" y="5120726"/>
              <a:ext cx="2876550" cy="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rot="16200000">
              <a:off x="1664431" y="5129724"/>
              <a:ext cx="28765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3066706" y="5074788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Ellipse 22"/>
            <p:cNvSpPr/>
            <p:nvPr/>
          </p:nvSpPr>
          <p:spPr>
            <a:xfrm>
              <a:off x="4542239" y="5079569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Ellipse 27"/>
            <p:cNvSpPr/>
            <p:nvPr/>
          </p:nvSpPr>
          <p:spPr>
            <a:xfrm>
              <a:off x="3066706" y="3652867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Ellipse 30"/>
            <p:cNvSpPr/>
            <p:nvPr/>
          </p:nvSpPr>
          <p:spPr>
            <a:xfrm>
              <a:off x="1620247" y="4914021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Ellipse 31"/>
            <p:cNvSpPr/>
            <p:nvPr/>
          </p:nvSpPr>
          <p:spPr>
            <a:xfrm>
              <a:off x="1625575" y="5084724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Ellipse 33"/>
            <p:cNvSpPr/>
            <p:nvPr/>
          </p:nvSpPr>
          <p:spPr>
            <a:xfrm>
              <a:off x="4528801" y="4912251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Ellipse 34"/>
            <p:cNvSpPr/>
            <p:nvPr/>
          </p:nvSpPr>
          <p:spPr>
            <a:xfrm>
              <a:off x="3068211" y="65410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876997" y="634218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1</a:t>
              </a:r>
              <a:endParaRPr lang="en-GB" sz="1400" dirty="0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637963" y="5102049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2</a:t>
              </a:r>
              <a:endParaRPr lang="en-GB" sz="1400" dirty="0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1650402" y="4682205"/>
              <a:ext cx="2502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5</a:t>
              </a:r>
              <a:endParaRPr lang="en-GB" sz="1400" dirty="0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2869940" y="510459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/>
                <a:t>3</a:t>
              </a:r>
              <a:endParaRPr lang="en-GB" sz="1400" dirty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4341207" y="5069458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/>
                <a:t>4</a:t>
              </a:r>
              <a:endParaRPr lang="en-GB" sz="1400" dirty="0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2862865" y="366204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/>
                <a:t>7</a:t>
              </a:r>
              <a:endParaRPr lang="en-GB" sz="1400" dirty="0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876997" y="565801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accent5"/>
                  </a:solidFill>
                </a:rPr>
                <a:t>1</a:t>
              </a:r>
              <a:endParaRPr lang="en-GB" sz="1400" dirty="0">
                <a:solidFill>
                  <a:schemeClr val="accent5"/>
                </a:solidFill>
              </a:endParaRPr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3738788" y="5097827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accent6"/>
                  </a:solidFill>
                </a:rPr>
                <a:t>3</a:t>
              </a:r>
              <a:endParaRPr lang="en-GB" sz="1200" dirty="0">
                <a:solidFill>
                  <a:schemeClr val="accent6"/>
                </a:solidFill>
              </a:endParaRPr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2163443" y="5103516"/>
              <a:ext cx="263214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rgbClr val="6EA723"/>
                  </a:solidFill>
                </a:rPr>
                <a:t>2</a:t>
              </a:r>
              <a:endParaRPr lang="en-GB" sz="1200" dirty="0">
                <a:solidFill>
                  <a:srgbClr val="6EA723"/>
                </a:solidFill>
              </a:endParaRPr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2859381" y="423846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 smtClean="0">
                  <a:solidFill>
                    <a:schemeClr val="accent5"/>
                  </a:solidFill>
                </a:rPr>
                <a:t>6</a:t>
              </a:r>
              <a:endParaRPr lang="en-GB" sz="1200" dirty="0">
                <a:solidFill>
                  <a:schemeClr val="accent5"/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193163" y="4925570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/>
                <a:t>L</a:t>
              </a:r>
              <a:endParaRPr lang="en-GB" b="1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4851705" y="4925570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R</a:t>
              </a:r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2945590" y="3365828"/>
              <a:ext cx="298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T</a:t>
              </a:r>
            </a:p>
          </p:txBody>
        </p:sp>
      </p:grpSp>
      <p:cxnSp>
        <p:nvCxnSpPr>
          <p:cNvPr id="77" name="Connecteur droit 76"/>
          <p:cNvCxnSpPr>
            <a:stCxn id="34" idx="2"/>
            <a:endCxn id="21" idx="6"/>
          </p:cNvCxnSpPr>
          <p:nvPr/>
        </p:nvCxnSpPr>
        <p:spPr>
          <a:xfrm flipH="1">
            <a:off x="9411456" y="4183302"/>
            <a:ext cx="1390095" cy="1625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/>
          <p:cNvSpPr txBox="1"/>
          <p:nvPr/>
        </p:nvSpPr>
        <p:spPr>
          <a:xfrm>
            <a:off x="8432201" y="39631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5B9BD5"/>
                </a:solidFill>
              </a:rPr>
              <a:t>4</a:t>
            </a:r>
          </a:p>
        </p:txBody>
      </p:sp>
      <p:sp>
        <p:nvSpPr>
          <p:cNvPr id="94" name="ZoneTexte 93"/>
          <p:cNvSpPr txBox="1"/>
          <p:nvPr/>
        </p:nvSpPr>
        <p:spPr>
          <a:xfrm>
            <a:off x="10013923" y="396317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5B9BD5"/>
                </a:solidFill>
              </a:rPr>
              <a:t>5</a:t>
            </a:r>
            <a:endParaRPr lang="en-GB" sz="1200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7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864000" y="827996"/>
            <a:ext cx="7191429" cy="686481"/>
          </a:xfrm>
        </p:spPr>
        <p:txBody>
          <a:bodyPr>
            <a:normAutofit/>
          </a:bodyPr>
          <a:lstStyle/>
          <a:p>
            <a:r>
              <a:rPr lang="en-GB" dirty="0"/>
              <a:t>Computation of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0" y="1528766"/>
                <a:ext cx="8254128" cy="297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Definition of the REV</a:t>
                </a: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Definition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of the REV component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behaviours</a:t>
                </a:r>
                <a:endParaRPr lang="fr-BE" sz="1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AutoNum type="arabicPeriod"/>
                </a:pPr>
                <a:r>
                  <a:rPr lang="fr-B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 </a:t>
                </a:r>
                <a:r>
                  <a:rPr lang="fr-BE" sz="1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principles</a:t>
                </a:r>
                <a:r>
                  <a:rPr lang="fr-BE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 for the computation of the 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model</a:t>
                </a:r>
                <a:endParaRPr lang="fr-BE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►"/>
                </a:pP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3.1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Hydraulic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network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respecting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these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conditions:</a:t>
                </a:r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Anti-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symmetric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boundary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fluxes</a:t>
                </a:r>
              </a:p>
              <a:p>
                <a:pPr marL="800100" lvl="1" indent="-342900">
                  <a:buFont typeface="Wingdings" panose="05000000000000000000" pitchFamily="2" charset="2"/>
                  <a:buChar char="§"/>
                </a:pP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Macroscopic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pressure gradient 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between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boundaries</a:t>
                </a:r>
                <a:endParaRPr lang="fr-BE" sz="14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200000"/>
                  </a:lnSpc>
                  <a:buFont typeface="Arial" panose="020B0604020202020204" pitchFamily="34" charset="0"/>
                  <a:buChar char="►"/>
                </a:pP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3.2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Hydraulic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established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through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mass balance on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each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BE" sz="1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node</a:t>
                </a:r>
                <a:r>
                  <a:rPr lang="fr-BE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(j)</a:t>
                </a:r>
              </a:p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−1</m:t>
                        </m:r>
                      </m:sup>
                    </m:sSup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+1</m:t>
                        </m:r>
                      </m:sup>
                    </m:sSup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𝜔</m:t>
                        </m:r>
                      </m:e>
                      <m:sup>
                        <m:r>
                          <a:rPr lang="fr-BE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d>
                      <m:dPr>
                        <m:ctrlP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</m:sub>
                        </m:sSub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𝑗</m:t>
                            </m:r>
                            <m:r>
                              <a:rPr lang="fr-BE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𝜙</m:t>
                        </m:r>
                      </m:e>
                      <m:sup>
                        <m:r>
                          <a:rPr lang="fr-BE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p>
                    </m:sSup>
                    <m:r>
                      <a:rPr lang="fr-BE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Flow model for the </a:t>
                </a:r>
                <a:r>
                  <a:rPr lang="fr-BE" sz="1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channel</a:t>
                </a:r>
                <a:r>
                  <a:rPr lang="fr-BE" sz="1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 </a:t>
                </a:r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28766"/>
                <a:ext cx="8254128" cy="2973891"/>
              </a:xfrm>
              <a:prstGeom prst="rect">
                <a:avLst/>
              </a:prstGeom>
              <a:blipFill rotWithShape="0">
                <a:blip r:embed="rId3"/>
                <a:stretch>
                  <a:fillRect l="-295" t="-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e 39"/>
          <p:cNvGrpSpPr/>
          <p:nvPr/>
        </p:nvGrpSpPr>
        <p:grpSpPr>
          <a:xfrm>
            <a:off x="9425026" y="3994791"/>
            <a:ext cx="2275924" cy="1228518"/>
            <a:chOff x="9082126" y="1715782"/>
            <a:chExt cx="2275924" cy="1228518"/>
          </a:xfrm>
        </p:grpSpPr>
        <p:cxnSp>
          <p:nvCxnSpPr>
            <p:cNvPr id="78" name="Connecteur droit 77"/>
            <p:cNvCxnSpPr>
              <a:endCxn id="80" idx="2"/>
            </p:cNvCxnSpPr>
            <p:nvPr/>
          </p:nvCxnSpPr>
          <p:spPr>
            <a:xfrm>
              <a:off x="9118126" y="1751782"/>
              <a:ext cx="1188974" cy="60703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endCxn id="80" idx="4"/>
            </p:cNvCxnSpPr>
            <p:nvPr/>
          </p:nvCxnSpPr>
          <p:spPr>
            <a:xfrm flipV="1">
              <a:off x="9518650" y="2394820"/>
              <a:ext cx="824450" cy="5134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Ellipse 79"/>
            <p:cNvSpPr/>
            <p:nvPr/>
          </p:nvSpPr>
          <p:spPr>
            <a:xfrm>
              <a:off x="10307100" y="23228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1" name="Connecteur droit 80"/>
            <p:cNvCxnSpPr>
              <a:stCxn id="80" idx="6"/>
            </p:cNvCxnSpPr>
            <p:nvPr/>
          </p:nvCxnSpPr>
          <p:spPr>
            <a:xfrm>
              <a:off x="10379100" y="2358820"/>
              <a:ext cx="94295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lipse 81"/>
            <p:cNvSpPr/>
            <p:nvPr/>
          </p:nvSpPr>
          <p:spPr>
            <a:xfrm>
              <a:off x="9082126" y="1715782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Ellipse 82"/>
            <p:cNvSpPr/>
            <p:nvPr/>
          </p:nvSpPr>
          <p:spPr>
            <a:xfrm>
              <a:off x="9482650" y="287230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4" name="Ellipse 83"/>
            <p:cNvSpPr/>
            <p:nvPr/>
          </p:nvSpPr>
          <p:spPr>
            <a:xfrm>
              <a:off x="11286050" y="2322820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10223516" y="2430820"/>
              <a:ext cx="2391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j</a:t>
              </a:r>
              <a:endParaRPr lang="en-GB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9693309" y="1787782"/>
              <a:ext cx="2375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rgbClr val="5B9BD5"/>
                  </a:solidFill>
                </a:rPr>
                <a:t>i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9487759" y="2358820"/>
              <a:ext cx="425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5B9BD5"/>
                  </a:solidFill>
                </a:rPr>
                <a:t>i-1</a:t>
              </a:r>
              <a:endParaRPr lang="en-GB" dirty="0">
                <a:solidFill>
                  <a:srgbClr val="5B9BD5"/>
                </a:solidFill>
              </a:endParaRPr>
            </a:p>
          </p:txBody>
        </p:sp>
        <p:sp>
          <p:nvSpPr>
            <p:cNvPr id="87" name="ZoneTexte 86"/>
            <p:cNvSpPr txBox="1"/>
            <p:nvPr/>
          </p:nvSpPr>
          <p:spPr>
            <a:xfrm>
              <a:off x="10633725" y="2025488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5B9BD5"/>
                  </a:solidFill>
                </a:rPr>
                <a:t>i+1</a:t>
              </a:r>
              <a:endParaRPr lang="en-GB" dirty="0">
                <a:solidFill>
                  <a:srgbClr val="5B9BD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0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864000" y="827996"/>
            <a:ext cx="7191429" cy="686481"/>
          </a:xfrm>
        </p:spPr>
        <p:txBody>
          <a:bodyPr>
            <a:normAutofit/>
          </a:bodyPr>
          <a:lstStyle/>
          <a:p>
            <a:r>
              <a:rPr lang="en-GB" dirty="0"/>
              <a:t>Computation of the model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0" y="1514477"/>
            <a:ext cx="82541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of the REV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REV component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behaviours</a:t>
            </a:r>
            <a:endParaRPr lang="fr-BE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General </a:t>
            </a:r>
            <a:r>
              <a:rPr lang="fr-BE" sz="1600" dirty="0" err="1">
                <a:latin typeface="Arial" panose="020B0604020202020204" pitchFamily="34" charset="0"/>
                <a:cs typeface="Arial" panose="020B0604020202020204" pitchFamily="34" charset="0"/>
              </a:rPr>
              <a:t>principles</a:t>
            </a:r>
            <a:r>
              <a:rPr lang="fr-BE" sz="1600" dirty="0">
                <a:latin typeface="Arial" panose="020B0604020202020204" pitchFamily="34" charset="0"/>
                <a:cs typeface="Arial" panose="020B0604020202020204" pitchFamily="34" charset="0"/>
              </a:rPr>
              <a:t> for the computation of the 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fr-B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►"/>
            </a:pP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Hydraulic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respecting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conditions: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symmetric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boundary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fluxes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Macroscopic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pressure gradient 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boundaries</a:t>
            </a:r>
            <a:endParaRPr lang="fr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►"/>
            </a:pP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3.2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Hydraulic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mass balance on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(j)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►"/>
            </a:pP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3.3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Hydraulic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solved</a:t>
            </a:r>
            <a:r>
              <a:rPr lang="fr-B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 a 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configuration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steady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-state conditions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applying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the macro pressure to one 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endParaRPr lang="fr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02/17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6" y="848475"/>
            <a:ext cx="7358743" cy="516360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28601" y="5884873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scheme of a deep geological disposal,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(2013).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7864232" y="1351149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Multi-physical (</a:t>
            </a:r>
            <a:r>
              <a:rPr lang="en-GB" sz="1600" b="1" dirty="0" smtClean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</a:t>
            </a:r>
            <a:r>
              <a:rPr lang="en-GB" sz="1600" b="1" dirty="0" smtClean="0">
                <a:solidFill>
                  <a:srgbClr val="00B0F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</a:t>
            </a:r>
            <a:r>
              <a:rPr lang="en-GB" sz="1600" b="1" dirty="0" smtClean="0">
                <a:solidFill>
                  <a:srgbClr val="00B05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b="1" dirty="0" smtClean="0">
                <a:solidFill>
                  <a:srgbClr val="00B05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864232" y="860461"/>
            <a:ext cx="36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Multi-barriers confinement concept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117914" y="5884873"/>
            <a:ext cx="231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Supercontainer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design,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Grunwald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"/>
          <a:stretch/>
        </p:blipFill>
        <p:spPr>
          <a:xfrm>
            <a:off x="55406" y="844892"/>
            <a:ext cx="7358743" cy="503998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02/17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7865817" y="1350807"/>
            <a:ext cx="348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Multi-physical (</a:t>
            </a:r>
            <a:r>
              <a:rPr lang="en-GB" sz="1600" b="1" dirty="0" smtClean="0">
                <a:solidFill>
                  <a:srgbClr val="FF000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T</a:t>
            </a:r>
            <a:r>
              <a:rPr lang="en-GB" sz="1600" b="1" dirty="0" smtClean="0">
                <a:solidFill>
                  <a:srgbClr val="00B0F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H</a:t>
            </a:r>
            <a:r>
              <a:rPr lang="en-GB" sz="1600" b="1" dirty="0" smtClean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</a:t>
            </a:r>
            <a:r>
              <a:rPr lang="en-GB" sz="1600" b="1" dirty="0" smtClean="0">
                <a:solidFill>
                  <a:srgbClr val="00B05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C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GB" sz="1600" b="1" dirty="0" smtClean="0">
                <a:solidFill>
                  <a:srgbClr val="00B050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processes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865817" y="860119"/>
            <a:ext cx="36199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Multi-barriers confinement concept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1" y="5884873"/>
            <a:ext cx="342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scheme of a deep geological disposal,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(2013).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8504613" y="2132891"/>
            <a:ext cx="2202847" cy="2857055"/>
            <a:chOff x="9830506" y="2906310"/>
            <a:chExt cx="2202847" cy="2857055"/>
          </a:xfrm>
        </p:grpSpPr>
        <p:sp>
          <p:nvSpPr>
            <p:cNvPr id="20" name="ZoneTexte 19"/>
            <p:cNvSpPr txBox="1"/>
            <p:nvPr/>
          </p:nvSpPr>
          <p:spPr>
            <a:xfrm>
              <a:off x="10395564" y="2906310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Corrosion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10286560" y="3583419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Gas release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830506" y="4253400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Gas pressure build-up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9888293" y="4932368"/>
              <a:ext cx="20872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Potential gas migrations through the barrier</a:t>
              </a:r>
            </a:p>
          </p:txBody>
        </p:sp>
        <p:cxnSp>
          <p:nvCxnSpPr>
            <p:cNvPr id="24" name="Connecteur droit avec flèche 23"/>
            <p:cNvCxnSpPr>
              <a:stCxn id="20" idx="2"/>
              <a:endCxn id="21" idx="0"/>
            </p:cNvCxnSpPr>
            <p:nvPr/>
          </p:nvCxnSpPr>
          <p:spPr>
            <a:xfrm>
              <a:off x="10931929" y="3244864"/>
              <a:ext cx="0" cy="33855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>
              <a:stCxn id="21" idx="2"/>
              <a:endCxn id="22" idx="0"/>
            </p:cNvCxnSpPr>
            <p:nvPr/>
          </p:nvCxnSpPr>
          <p:spPr>
            <a:xfrm>
              <a:off x="10931929" y="3921973"/>
              <a:ext cx="1" cy="331427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>
              <a:stCxn id="22" idx="2"/>
              <a:endCxn id="23" idx="0"/>
            </p:cNvCxnSpPr>
            <p:nvPr/>
          </p:nvCxnSpPr>
          <p:spPr>
            <a:xfrm>
              <a:off x="10931930" y="4591954"/>
              <a:ext cx="0" cy="34041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ZoneTexte 26"/>
          <p:cNvSpPr txBox="1"/>
          <p:nvPr/>
        </p:nvSpPr>
        <p:spPr>
          <a:xfrm>
            <a:off x="5117914" y="5884873"/>
            <a:ext cx="231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Supercontainer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design,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Grunwald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4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4"/>
          <a:stretch/>
        </p:blipFill>
        <p:spPr>
          <a:xfrm>
            <a:off x="55406" y="844892"/>
            <a:ext cx="7358743" cy="503998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02/17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228601" y="5884873"/>
            <a:ext cx="337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Conceptual scheme of a deep geological disposal,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ENSI (2013).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117914" y="5884873"/>
            <a:ext cx="23111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Supercontainer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 design, </a:t>
            </a:r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000" i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Grunwald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715048" y="844892"/>
            <a:ext cx="5352458" cy="3130210"/>
            <a:chOff x="6715048" y="844892"/>
            <a:chExt cx="5352458" cy="3130210"/>
          </a:xfrm>
        </p:grpSpPr>
        <p:sp>
          <p:nvSpPr>
            <p:cNvPr id="37" name="Accolade fermante 36"/>
            <p:cNvSpPr/>
            <p:nvPr/>
          </p:nvSpPr>
          <p:spPr>
            <a:xfrm>
              <a:off x="6715048" y="3519488"/>
              <a:ext cx="290923" cy="455614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918468" y="844892"/>
              <a:ext cx="4149038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Gas migrations in the sound rock layers</a:t>
              </a:r>
            </a:p>
          </p:txBody>
        </p:sp>
        <p:cxnSp>
          <p:nvCxnSpPr>
            <p:cNvPr id="39" name="Connecteur en angle 38"/>
            <p:cNvCxnSpPr>
              <a:stCxn id="37" idx="1"/>
              <a:endCxn id="38" idx="1"/>
            </p:cNvCxnSpPr>
            <p:nvPr/>
          </p:nvCxnSpPr>
          <p:spPr>
            <a:xfrm rot="10800000" flipH="1">
              <a:off x="7005970" y="1014169"/>
              <a:ext cx="912497" cy="2733126"/>
            </a:xfrm>
            <a:prstGeom prst="bentConnector3">
              <a:avLst>
                <a:gd name="adj1" fmla="val 65857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7918467" y="1335635"/>
            <a:ext cx="4273533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SzPct val="90000"/>
              <a:buFont typeface="Arial" panose="020B0604020202020204" pitchFamily="34" charset="0"/>
              <a:buChar char="►"/>
            </a:pP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Governed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400" dirty="0">
                <a:latin typeface="Arial" panose="020B0604020202020204" pitchFamily="34" charset="0"/>
                <a:cs typeface="Arial" panose="020B0604020202020204" pitchFamily="34" charset="0"/>
              </a:rPr>
              <a:t>by the rock structure at a 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micro-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fr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SzPct val="90000"/>
            </a:pPr>
            <a:endParaRPr lang="fr-B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SzPct val="90000"/>
              <a:buFont typeface="Arial" panose="020B0604020202020204" pitchFamily="34" charset="0"/>
              <a:buChar char="►"/>
            </a:pP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of a Multi-</a:t>
            </a:r>
            <a:r>
              <a:rPr lang="fr-BE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fr-B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Model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the microstructure  </a:t>
            </a:r>
          </a:p>
          <a:p>
            <a:pPr lvl="1">
              <a:spcAft>
                <a:spcPts val="600"/>
              </a:spcAft>
            </a:pP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(pore network </a:t>
            </a:r>
            <a:r>
              <a:rPr lang="fr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morphology</a:t>
            </a: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bedding</a:t>
            </a: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planes)</a:t>
            </a:r>
            <a:endParaRPr lang="fr-B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Hydro-</a:t>
            </a:r>
            <a:r>
              <a:rPr lang="fr-BE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mechanical</a:t>
            </a:r>
            <a:r>
              <a:rPr lang="fr-B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endParaRPr lang="fr-B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Boom Clay </a:t>
            </a:r>
            <a:r>
              <a:rPr lang="fr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transposed</a:t>
            </a: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B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host rock formations</a:t>
            </a:r>
            <a:endParaRPr lang="fr-B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05896" y="5376051"/>
            <a:ext cx="38064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►"/>
            </a:pPr>
            <a:endParaRPr lang="fr-B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6713865" y="3975101"/>
            <a:ext cx="4888139" cy="1283590"/>
            <a:chOff x="6713865" y="3975101"/>
            <a:chExt cx="4888139" cy="1283590"/>
          </a:xfrm>
        </p:grpSpPr>
        <p:sp>
          <p:nvSpPr>
            <p:cNvPr id="40" name="Rectangle 39"/>
            <p:cNvSpPr/>
            <p:nvPr/>
          </p:nvSpPr>
          <p:spPr>
            <a:xfrm>
              <a:off x="8061130" y="4534310"/>
              <a:ext cx="354087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SzPct val="90000"/>
                <a:buFont typeface="Arial" panose="020B0604020202020204" pitchFamily="34" charset="0"/>
                <a:buChar char="►"/>
              </a:pP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Governed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400" dirty="0">
                  <a:latin typeface="Arial" panose="020B0604020202020204" pitchFamily="34" charset="0"/>
                  <a:cs typeface="Arial" panose="020B0604020202020204" pitchFamily="34" charset="0"/>
                </a:rPr>
                <a:t>by 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fr-BE" sz="14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hydraulic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B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properties</a:t>
              </a:r>
              <a:r>
                <a:rPr lang="fr-BE" sz="1400" dirty="0">
                  <a:latin typeface="Arial" panose="020B0604020202020204" pitchFamily="34" charset="0"/>
                  <a:cs typeface="Arial" panose="020B0604020202020204" pitchFamily="34" charset="0"/>
                </a:rPr>
                <a:t> modifications </a:t>
              </a:r>
              <a:r>
                <a:rPr lang="fr-BE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induced</a:t>
              </a:r>
              <a:r>
                <a:rPr lang="fr-BE" sz="1400" dirty="0">
                  <a:latin typeface="Arial" panose="020B0604020202020204" pitchFamily="34" charset="0"/>
                  <a:cs typeface="Arial" panose="020B0604020202020204" pitchFamily="34" charset="0"/>
                </a:rPr>
                <a:t> by </a:t>
              </a:r>
              <a:r>
                <a:rPr lang="fr-BE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fracturation</a:t>
              </a:r>
              <a:endParaRPr lang="fr-BE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Accolade fermante 45"/>
            <p:cNvSpPr/>
            <p:nvPr/>
          </p:nvSpPr>
          <p:spPr>
            <a:xfrm>
              <a:off x="6713865" y="3975101"/>
              <a:ext cx="292106" cy="473074"/>
            </a:xfrm>
            <a:prstGeom prst="rightBrace">
              <a:avLst>
                <a:gd name="adj1" fmla="val 0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8061131" y="4042361"/>
              <a:ext cx="3540873" cy="338554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Gas migrations in the EDZ</a:t>
              </a:r>
            </a:p>
          </p:txBody>
        </p:sp>
        <p:cxnSp>
          <p:nvCxnSpPr>
            <p:cNvPr id="45" name="Connecteur droit 44"/>
            <p:cNvCxnSpPr>
              <a:stCxn id="47" idx="1"/>
              <a:endCxn id="46" idx="1"/>
            </p:cNvCxnSpPr>
            <p:nvPr/>
          </p:nvCxnSpPr>
          <p:spPr>
            <a:xfrm flipH="1">
              <a:off x="7005971" y="4211638"/>
              <a:ext cx="1055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8364347" y="5012470"/>
              <a:ext cx="309241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Corman et al. (2022) under </a:t>
              </a:r>
              <a:r>
                <a:rPr lang="en-GB" sz="1000" i="1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review</a:t>
              </a:r>
              <a:endParaRPr lang="en-GB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757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14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03/17</a:t>
            </a:r>
            <a:endParaRPr lang="en-GB" dirty="0"/>
          </a:p>
        </p:txBody>
      </p:sp>
      <p:sp>
        <p:nvSpPr>
          <p:cNvPr id="10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  <p:sp>
        <p:nvSpPr>
          <p:cNvPr id="20" name="ZoneTexte 3"/>
          <p:cNvSpPr txBox="1"/>
          <p:nvPr/>
        </p:nvSpPr>
        <p:spPr>
          <a:xfrm>
            <a:off x="2787650" y="1454029"/>
            <a:ext cx="6819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pPr marL="457200" indent="-457200">
              <a:buSzPct val="80000"/>
              <a:buFont typeface="Segoe UI Semibold" panose="020B0702040204020203" pitchFamily="34" charset="0"/>
              <a:buChar char="❶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❷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Description of the model</a:t>
            </a:r>
          </a:p>
          <a:p>
            <a:pPr>
              <a:buSzPct val="80000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 Semibold" panose="020B0702040204020203" pitchFamily="34" charset="0"/>
              <a:buChar char="❸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Characterisation of parameters</a:t>
            </a: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  <a:p>
            <a:pPr marL="457200" indent="-457200">
              <a:buSzPct val="80000"/>
              <a:buFont typeface="Segoe UI" panose="020B0502040204020203" pitchFamily="34" charset="0"/>
              <a:buChar char="❹"/>
            </a:pPr>
            <a:endParaRPr lang="en-GB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SzPct val="80000"/>
              <a:buFont typeface="Segoe UI" panose="020B0502040204020203" pitchFamily="34" charset="0"/>
              <a:buChar char="❺"/>
            </a:pPr>
            <a:r>
              <a:rPr lang="en-GB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03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Description of the model</a:t>
            </a:r>
            <a:endParaRPr lang="en-GB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629455"/>
            <a:ext cx="10925172" cy="406497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548A"/>
                </a:solidFill>
                <a:latin typeface="Myriad Pro" panose="020B0503030403020204"/>
              </a:rPr>
              <a:t>Purpose</a:t>
            </a:r>
            <a:endParaRPr lang="en-GB" dirty="0"/>
          </a:p>
        </p:txBody>
      </p:sp>
      <p:grpSp>
        <p:nvGrpSpPr>
          <p:cNvPr id="25" name="Groupe 24"/>
          <p:cNvGrpSpPr/>
          <p:nvPr/>
        </p:nvGrpSpPr>
        <p:grpSpPr>
          <a:xfrm>
            <a:off x="268108" y="3344239"/>
            <a:ext cx="1304378" cy="2978620"/>
            <a:chOff x="225376" y="2682227"/>
            <a:chExt cx="1304378" cy="2978620"/>
          </a:xfrm>
        </p:grpSpPr>
        <p:grpSp>
          <p:nvGrpSpPr>
            <p:cNvPr id="26" name="Groupe 25"/>
            <p:cNvGrpSpPr>
              <a:grpSpLocks noChangeAspect="1"/>
            </p:cNvGrpSpPr>
            <p:nvPr/>
          </p:nvGrpSpPr>
          <p:grpSpPr>
            <a:xfrm>
              <a:off x="341754" y="2682227"/>
              <a:ext cx="1188000" cy="2978620"/>
              <a:chOff x="1855728" y="3019472"/>
              <a:chExt cx="1401822" cy="3514725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889574" y="3458494"/>
                <a:ext cx="649226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1" name="Connecteur droit 30"/>
              <p:cNvCxnSpPr/>
              <p:nvPr/>
            </p:nvCxnSpPr>
            <p:spPr>
              <a:xfrm flipH="1">
                <a:off x="1855728" y="3019472"/>
                <a:ext cx="0" cy="351472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Rectangle 31"/>
              <p:cNvSpPr/>
              <p:nvPr/>
            </p:nvSpPr>
            <p:spPr>
              <a:xfrm>
                <a:off x="3029463" y="3458494"/>
                <a:ext cx="228087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1889574" y="5916278"/>
                <a:ext cx="649226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029463" y="5916278"/>
                <a:ext cx="228087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370437" y="3209479"/>
              <a:ext cx="1159317" cy="1927701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370437" y="3209480"/>
              <a:ext cx="1159317" cy="19277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25376" y="4029185"/>
              <a:ext cx="11061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>
                  <a:solidFill>
                    <a:schemeClr val="bg1"/>
                  </a:solidFill>
                </a:rPr>
                <a:t>Initial fracture in sample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5" name="Image 3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795944" y="3896012"/>
            <a:ext cx="1159200" cy="1929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726" y="4141841"/>
            <a:ext cx="142875" cy="1657350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2948684" y="377250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[-]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104175" y="406901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0.998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3103646" y="559502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0.645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e 58"/>
          <p:cNvGrpSpPr/>
          <p:nvPr/>
        </p:nvGrpSpPr>
        <p:grpSpPr>
          <a:xfrm>
            <a:off x="385056" y="3344239"/>
            <a:ext cx="1188000" cy="2978620"/>
            <a:chOff x="481013" y="3271840"/>
            <a:chExt cx="1188000" cy="2978620"/>
          </a:xfrm>
        </p:grpSpPr>
        <p:grpSp>
          <p:nvGrpSpPr>
            <p:cNvPr id="67" name="Groupe 66"/>
            <p:cNvGrpSpPr>
              <a:grpSpLocks noChangeAspect="1"/>
            </p:cNvGrpSpPr>
            <p:nvPr/>
          </p:nvGrpSpPr>
          <p:grpSpPr>
            <a:xfrm>
              <a:off x="481013" y="3271840"/>
              <a:ext cx="1188000" cy="2978620"/>
              <a:chOff x="1855728" y="3019472"/>
              <a:chExt cx="1401822" cy="3514725"/>
            </a:xfrm>
          </p:grpSpPr>
          <p:sp>
            <p:nvSpPr>
              <p:cNvPr id="69" name="Rectangle 68"/>
              <p:cNvSpPr/>
              <p:nvPr/>
            </p:nvSpPr>
            <p:spPr>
              <a:xfrm>
                <a:off x="1889574" y="3458494"/>
                <a:ext cx="649226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889574" y="3641622"/>
                <a:ext cx="1367976" cy="2274656"/>
              </a:xfrm>
              <a:prstGeom prst="rect">
                <a:avLst/>
              </a:prstGeom>
              <a:solidFill>
                <a:srgbClr val="585858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1" name="Connecteur droit 70"/>
              <p:cNvCxnSpPr/>
              <p:nvPr/>
            </p:nvCxnSpPr>
            <p:spPr>
              <a:xfrm flipH="1">
                <a:off x="1855728" y="3019472"/>
                <a:ext cx="0" cy="3514725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ZoneTexte 71"/>
              <p:cNvSpPr txBox="1"/>
              <p:nvPr/>
            </p:nvSpPr>
            <p:spPr>
              <a:xfrm>
                <a:off x="1944791" y="3936660"/>
                <a:ext cx="1257537" cy="762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chemeClr val="bg1"/>
                    </a:solidFill>
                  </a:rPr>
                  <a:t>Cox Sample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3029463" y="3458494"/>
                <a:ext cx="228087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1889574" y="5916278"/>
                <a:ext cx="649226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3029463" y="5916278"/>
                <a:ext cx="228087" cy="18312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ZoneTexte 67"/>
                <p:cNvSpPr txBox="1"/>
                <p:nvPr/>
              </p:nvSpPr>
              <p:spPr>
                <a:xfrm>
                  <a:off x="589473" y="4870746"/>
                  <a:ext cx="999761" cy="38440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B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sz="12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B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fr-B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BE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=4.5</m:t>
                        </m:r>
                        <m:r>
                          <a:rPr lang="fr-BE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𝑀𝑃𝑎</m:t>
                        </m:r>
                      </m:oMath>
                    </m:oMathPara>
                  </a14:m>
                  <a:endParaRPr lang="fr-BE" sz="1200" b="0" dirty="0" smtClean="0">
                    <a:solidFill>
                      <a:schemeClr val="bg1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B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sz="12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fr-B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fr-BE" sz="12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fr-B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=0.</m:t>
                        </m:r>
                        <m:r>
                          <a:rPr lang="fr-BE" sz="12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fr-BE" sz="1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𝑀𝑃𝑎</m:t>
                        </m:r>
                      </m:oMath>
                    </m:oMathPara>
                  </a14:m>
                  <a:endParaRPr lang="fr-BE" sz="12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ZoneTexte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473" y="4870746"/>
                  <a:ext cx="999761" cy="38440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49" r="-3049" b="-11111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0" name="Imag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9233" y="3898232"/>
            <a:ext cx="1159317" cy="19277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1" name="Image 6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296" y="4141841"/>
            <a:ext cx="142875" cy="1657350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2949254" y="377250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 [-]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3104745" y="4069010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0.998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3104216" y="5595023"/>
            <a:ext cx="56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0.966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ZoneTexte 75"/>
          <p:cNvSpPr txBox="1"/>
          <p:nvPr/>
        </p:nvSpPr>
        <p:spPr>
          <a:xfrm>
            <a:off x="268108" y="1292457"/>
            <a:ext cx="20778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Macroscale models</a:t>
            </a:r>
            <a:endParaRPr lang="en-GB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9248" y="1691532"/>
            <a:ext cx="35060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►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No representation of local phenomena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ZoneTexte 77"/>
          <p:cNvSpPr txBox="1"/>
          <p:nvPr/>
        </p:nvSpPr>
        <p:spPr>
          <a:xfrm>
            <a:off x="2241712" y="1942103"/>
            <a:ext cx="15336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Gerard et al. (2014)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ZoneTexte 80"/>
          <p:cNvSpPr txBox="1"/>
          <p:nvPr/>
        </p:nvSpPr>
        <p:spPr>
          <a:xfrm>
            <a:off x="821194" y="6036811"/>
            <a:ext cx="179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</a:t>
            </a:r>
            <a:r>
              <a:rPr lang="en-GB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fracture model, from </a:t>
            </a:r>
            <a:r>
              <a:rPr lang="en-GB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Gerard et al (2014).</a:t>
            </a:r>
            <a:endParaRPr lang="en-GB" sz="1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Espace réservé du pied de page 3"/>
          <p:cNvSpPr txBox="1">
            <a:spLocks/>
          </p:cNvSpPr>
          <p:nvPr/>
        </p:nvSpPr>
        <p:spPr>
          <a:xfrm>
            <a:off x="11258550" y="6551999"/>
            <a:ext cx="93345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dirty="0" smtClean="0"/>
              <a:t>04/17</a:t>
            </a:r>
            <a:endParaRPr lang="en-GB" dirty="0"/>
          </a:p>
        </p:txBody>
      </p:sp>
      <p:sp>
        <p:nvSpPr>
          <p:cNvPr id="84" name="Espace réservé du pied de page 4"/>
          <p:cNvSpPr txBox="1">
            <a:spLocks/>
          </p:cNvSpPr>
          <p:nvPr/>
        </p:nvSpPr>
        <p:spPr>
          <a:xfrm>
            <a:off x="3145155" y="6551964"/>
            <a:ext cx="6385560" cy="30599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3</a:t>
            </a:r>
            <a:r>
              <a:rPr lang="en-GB" baseline="30000" dirty="0" smtClean="0"/>
              <a:t>rd</a:t>
            </a:r>
            <a:r>
              <a:rPr lang="en-GB" dirty="0" smtClean="0"/>
              <a:t> International Workshop on the Finite Element Code LAGAMINE – July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345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44606</TotalTime>
  <Words>2925</Words>
  <Application>Microsoft Office PowerPoint</Application>
  <PresentationFormat>Grand écran</PresentationFormat>
  <Paragraphs>761</Paragraphs>
  <Slides>42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55" baseType="lpstr">
      <vt:lpstr>Arial</vt:lpstr>
      <vt:lpstr>Calibri</vt:lpstr>
      <vt:lpstr>Calibri Light</vt:lpstr>
      <vt:lpstr>Cambria</vt:lpstr>
      <vt:lpstr>Cambria Math</vt:lpstr>
      <vt:lpstr>Gill Sans MT</vt:lpstr>
      <vt:lpstr>Myriad Pro</vt:lpstr>
      <vt:lpstr>Myriad Pro Light Cond</vt:lpstr>
      <vt:lpstr>Myriad Pro Semibold</vt:lpstr>
      <vt:lpstr>Segoe UI</vt:lpstr>
      <vt:lpstr>Segoe UI Semibold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Purpose</vt:lpstr>
      <vt:lpstr>Purpose</vt:lpstr>
      <vt:lpstr>Idealisation of the microstructure (REV)</vt:lpstr>
      <vt:lpstr>Idealisation of the microstructure (REV)</vt:lpstr>
      <vt:lpstr>Idealisation of the microstructure (REV)</vt:lpstr>
      <vt:lpstr>Behaviour of the REV components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One-element simulation</vt:lpstr>
      <vt:lpstr>One-element simulation</vt:lpstr>
      <vt:lpstr>One-element simulation</vt:lpstr>
      <vt:lpstr>One-element simulation</vt:lpstr>
      <vt:lpstr>One-element simulation</vt:lpstr>
      <vt:lpstr>Gas injection experiment</vt:lpstr>
      <vt:lpstr>Gas injection experiment</vt:lpstr>
      <vt:lpstr>Gas injection experiment</vt:lpstr>
      <vt:lpstr>Gas injection experiment</vt:lpstr>
      <vt:lpstr>Gas injection experiment</vt:lpstr>
      <vt:lpstr>Gas injection experiment</vt:lpstr>
      <vt:lpstr>Gas injection experiment</vt:lpstr>
      <vt:lpstr>Gas injection experiment</vt:lpstr>
      <vt:lpstr>Gas injection experiment</vt:lpstr>
      <vt:lpstr>Gas injection experiment</vt:lpstr>
      <vt:lpstr>Présentation PowerPoint</vt:lpstr>
      <vt:lpstr>Présentation PowerPoint</vt:lpstr>
      <vt:lpstr>Thank you for your attention</vt:lpstr>
      <vt:lpstr>Présentation PowerPoint</vt:lpstr>
      <vt:lpstr>Computation of the model</vt:lpstr>
      <vt:lpstr>Computation of the model</vt:lpstr>
      <vt:lpstr>Computation of the model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Gilles Corman</dc:creator>
  <cp:lastModifiedBy>Gilles Corman</cp:lastModifiedBy>
  <cp:revision>633</cp:revision>
  <dcterms:created xsi:type="dcterms:W3CDTF">2020-04-13T08:44:07Z</dcterms:created>
  <dcterms:modified xsi:type="dcterms:W3CDTF">2022-07-06T15:05:41Z</dcterms:modified>
</cp:coreProperties>
</file>