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7" r:id="rId2"/>
    <p:sldId id="259" r:id="rId3"/>
    <p:sldId id="282" r:id="rId4"/>
    <p:sldId id="280" r:id="rId5"/>
    <p:sldId id="261" r:id="rId6"/>
    <p:sldId id="262" r:id="rId7"/>
    <p:sldId id="263" r:id="rId8"/>
    <p:sldId id="268" r:id="rId9"/>
    <p:sldId id="264" r:id="rId10"/>
    <p:sldId id="269" r:id="rId11"/>
    <p:sldId id="270" r:id="rId12"/>
    <p:sldId id="271" r:id="rId13"/>
    <p:sldId id="273" r:id="rId14"/>
    <p:sldId id="281" r:id="rId15"/>
    <p:sldId id="272" r:id="rId16"/>
    <p:sldId id="274" r:id="rId17"/>
    <p:sldId id="283" r:id="rId18"/>
    <p:sldId id="275" r:id="rId19"/>
    <p:sldId id="277" r:id="rId20"/>
    <p:sldId id="276" r:id="rId21"/>
    <p:sldId id="279" r:id="rId22"/>
    <p:sldId id="285" r:id="rId23"/>
    <p:sldId id="278" r:id="rId24"/>
    <p:sldId id="266" r:id="rId25"/>
    <p:sldId id="267" r:id="rId26"/>
  </p:sldIdLst>
  <p:sldSz cx="9144000" cy="5143500" type="screen16x9"/>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
          <p15:clr>
            <a:srgbClr val="A4A3A4"/>
          </p15:clr>
        </p15:guide>
        <p15:guide id="2" orient="horz" pos="2649">
          <p15:clr>
            <a:srgbClr val="A4A3A4"/>
          </p15:clr>
        </p15:guide>
        <p15:guide id="3" pos="285">
          <p15:clr>
            <a:srgbClr val="A4A3A4"/>
          </p15:clr>
        </p15:guide>
        <p15:guide id="4" pos="5484">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AA00"/>
    <a:srgbClr val="F07F3C"/>
    <a:srgbClr val="8C8B82"/>
    <a:srgbClr val="C6C0B4"/>
    <a:srgbClr val="E8E2DE"/>
    <a:srgbClr val="5FA4B0"/>
    <a:srgbClr val="00707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8" autoAdjust="0"/>
    <p:restoredTop sz="90655" autoAdjust="0"/>
  </p:normalViewPr>
  <p:slideViewPr>
    <p:cSldViewPr snapToGrid="0" snapToObjects="1">
      <p:cViewPr varScale="1">
        <p:scale>
          <a:sx n="101" d="100"/>
          <a:sy n="101" d="100"/>
        </p:scale>
        <p:origin x="864" y="46"/>
      </p:cViewPr>
      <p:guideLst>
        <p:guide orient="horz" pos="259"/>
        <p:guide orient="horz" pos="2649"/>
        <p:guide pos="285"/>
        <p:guide pos="5484"/>
      </p:guideLst>
    </p:cSldViewPr>
  </p:slideViewPr>
  <p:notesTextViewPr>
    <p:cViewPr>
      <p:scale>
        <a:sx n="100" d="100"/>
        <a:sy n="100" d="100"/>
      </p:scale>
      <p:origin x="0" y="0"/>
    </p:cViewPr>
  </p:notesTextViewPr>
  <p:notesViewPr>
    <p:cSldViewPr snapToGrid="0" snapToObjects="1">
      <p:cViewPr varScale="1">
        <p:scale>
          <a:sx n="103" d="100"/>
          <a:sy n="103" d="100"/>
        </p:scale>
        <p:origin x="-3832"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500" b="0">
                <a:latin typeface="Tahoma" panose="020B0604030504040204" pitchFamily="34" charset="0"/>
                <a:ea typeface="Tahoma" panose="020B0604030504040204" pitchFamily="34" charset="0"/>
                <a:cs typeface="Tahoma" panose="020B0604030504040204" pitchFamily="34" charset="0"/>
              </a:rPr>
              <a:t>Yearly population and urban</a:t>
            </a:r>
            <a:r>
              <a:rPr lang="en-US" sz="1500" b="0" baseline="0">
                <a:latin typeface="Tahoma" panose="020B0604030504040204" pitchFamily="34" charset="0"/>
                <a:ea typeface="Tahoma" panose="020B0604030504040204" pitchFamily="34" charset="0"/>
                <a:cs typeface="Tahoma" panose="020B0604030504040204" pitchFamily="34" charset="0"/>
              </a:rPr>
              <a:t> population change</a:t>
            </a:r>
            <a:endParaRPr lang="en-US" sz="1500" b="0">
              <a:latin typeface="Tahoma" panose="020B0604030504040204" pitchFamily="34" charset="0"/>
              <a:ea typeface="Tahoma" panose="020B0604030504040204" pitchFamily="34" charset="0"/>
              <a:cs typeface="Tahoma" panose="020B0604030504040204" pitchFamily="34"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Population Change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Sheet1!$A$2:$A$19</c:f>
              <c:numCache>
                <c:formatCode>General</c:formatCode>
                <c:ptCount val="18"/>
                <c:pt idx="0">
                  <c:v>1955</c:v>
                </c:pt>
                <c:pt idx="1">
                  <c:v>1960</c:v>
                </c:pt>
                <c:pt idx="2">
                  <c:v>1965</c:v>
                </c:pt>
                <c:pt idx="3">
                  <c:v>1970</c:v>
                </c:pt>
                <c:pt idx="4">
                  <c:v>1975</c:v>
                </c:pt>
                <c:pt idx="5">
                  <c:v>1980</c:v>
                </c:pt>
                <c:pt idx="6">
                  <c:v>1985</c:v>
                </c:pt>
                <c:pt idx="7">
                  <c:v>1990</c:v>
                </c:pt>
                <c:pt idx="8">
                  <c:v>1995</c:v>
                </c:pt>
                <c:pt idx="9">
                  <c:v>2000</c:v>
                </c:pt>
                <c:pt idx="10">
                  <c:v>2005</c:v>
                </c:pt>
                <c:pt idx="11">
                  <c:v>2010</c:v>
                </c:pt>
                <c:pt idx="12">
                  <c:v>2015</c:v>
                </c:pt>
                <c:pt idx="13">
                  <c:v>2016</c:v>
                </c:pt>
                <c:pt idx="14">
                  <c:v>2017</c:v>
                </c:pt>
                <c:pt idx="15">
                  <c:v>2018</c:v>
                </c:pt>
                <c:pt idx="16">
                  <c:v>2019</c:v>
                </c:pt>
                <c:pt idx="17">
                  <c:v>2020</c:v>
                </c:pt>
              </c:numCache>
            </c:numRef>
          </c:cat>
          <c:val>
            <c:numRef>
              <c:f>Sheet1!$B$2:$B$19</c:f>
              <c:numCache>
                <c:formatCode>0.00%</c:formatCode>
                <c:ptCount val="18"/>
                <c:pt idx="0">
                  <c:v>2.5600000000000001E-2</c:v>
                </c:pt>
                <c:pt idx="1">
                  <c:v>3.0200000000000001E-2</c:v>
                </c:pt>
                <c:pt idx="2">
                  <c:v>2.9899999999999999E-2</c:v>
                </c:pt>
                <c:pt idx="3">
                  <c:v>2.7699999999999999E-2</c:v>
                </c:pt>
                <c:pt idx="4">
                  <c:v>2.3400000000000001E-2</c:v>
                </c:pt>
                <c:pt idx="5">
                  <c:v>2.1899999999999999E-2</c:v>
                </c:pt>
                <c:pt idx="6">
                  <c:v>2.3300000000000001E-2</c:v>
                </c:pt>
                <c:pt idx="7">
                  <c:v>2.23E-2</c:v>
                </c:pt>
                <c:pt idx="8">
                  <c:v>1.9599999999999999E-2</c:v>
                </c:pt>
                <c:pt idx="9">
                  <c:v>1.2999999999999999E-2</c:v>
                </c:pt>
                <c:pt idx="10">
                  <c:v>9.5999999999999992E-3</c:v>
                </c:pt>
                <c:pt idx="11">
                  <c:v>9.7000000000000003E-3</c:v>
                </c:pt>
                <c:pt idx="12">
                  <c:v>1.0500000000000001E-2</c:v>
                </c:pt>
                <c:pt idx="13">
                  <c:v>1.04E-2</c:v>
                </c:pt>
                <c:pt idx="14">
                  <c:v>1.03E-2</c:v>
                </c:pt>
                <c:pt idx="15">
                  <c:v>0.01</c:v>
                </c:pt>
                <c:pt idx="16">
                  <c:v>9.5999999999999992E-3</c:v>
                </c:pt>
                <c:pt idx="17">
                  <c:v>9.1000000000000004E-3</c:v>
                </c:pt>
              </c:numCache>
            </c:numRef>
          </c:val>
          <c:smooth val="0"/>
          <c:extLst>
            <c:ext xmlns:c16="http://schemas.microsoft.com/office/drawing/2014/chart" uri="{C3380CC4-5D6E-409C-BE32-E72D297353CC}">
              <c16:uniqueId val="{00000000-74F9-4964-BE72-6D0FAA62486A}"/>
            </c:ext>
          </c:extLst>
        </c:ser>
        <c:ser>
          <c:idx val="1"/>
          <c:order val="1"/>
          <c:tx>
            <c:strRef>
              <c:f>Sheet1!$C$1</c:f>
              <c:strCache>
                <c:ptCount val="1"/>
                <c:pt idx="0">
                  <c:v>Urban Population Change</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Sheet1!$A$2:$A$19</c:f>
              <c:numCache>
                <c:formatCode>General</c:formatCode>
                <c:ptCount val="18"/>
                <c:pt idx="0">
                  <c:v>1955</c:v>
                </c:pt>
                <c:pt idx="1">
                  <c:v>1960</c:v>
                </c:pt>
                <c:pt idx="2">
                  <c:v>1965</c:v>
                </c:pt>
                <c:pt idx="3">
                  <c:v>1970</c:v>
                </c:pt>
                <c:pt idx="4">
                  <c:v>1975</c:v>
                </c:pt>
                <c:pt idx="5">
                  <c:v>1980</c:v>
                </c:pt>
                <c:pt idx="6">
                  <c:v>1985</c:v>
                </c:pt>
                <c:pt idx="7">
                  <c:v>1990</c:v>
                </c:pt>
                <c:pt idx="8">
                  <c:v>1995</c:v>
                </c:pt>
                <c:pt idx="9">
                  <c:v>2000</c:v>
                </c:pt>
                <c:pt idx="10">
                  <c:v>2005</c:v>
                </c:pt>
                <c:pt idx="11">
                  <c:v>2010</c:v>
                </c:pt>
                <c:pt idx="12">
                  <c:v>2015</c:v>
                </c:pt>
                <c:pt idx="13">
                  <c:v>2016</c:v>
                </c:pt>
                <c:pt idx="14">
                  <c:v>2017</c:v>
                </c:pt>
                <c:pt idx="15">
                  <c:v>2018</c:v>
                </c:pt>
                <c:pt idx="16">
                  <c:v>2019</c:v>
                </c:pt>
                <c:pt idx="17">
                  <c:v>2020</c:v>
                </c:pt>
              </c:numCache>
            </c:numRef>
          </c:cat>
          <c:val>
            <c:numRef>
              <c:f>Sheet1!$C$2:$C$19</c:f>
              <c:numCache>
                <c:formatCode>0.00%</c:formatCode>
                <c:ptCount val="18"/>
                <c:pt idx="0">
                  <c:v>0.13100000000000001</c:v>
                </c:pt>
                <c:pt idx="1">
                  <c:v>0.14699999999999999</c:v>
                </c:pt>
                <c:pt idx="2">
                  <c:v>0.16400000000000001</c:v>
                </c:pt>
                <c:pt idx="3">
                  <c:v>0.183</c:v>
                </c:pt>
                <c:pt idx="4">
                  <c:v>0.188</c:v>
                </c:pt>
                <c:pt idx="5">
                  <c:v>0.193</c:v>
                </c:pt>
                <c:pt idx="6">
                  <c:v>0.19600000000000001</c:v>
                </c:pt>
                <c:pt idx="7">
                  <c:v>0.20300000000000001</c:v>
                </c:pt>
                <c:pt idx="8">
                  <c:v>0.223</c:v>
                </c:pt>
                <c:pt idx="9">
                  <c:v>0.245</c:v>
                </c:pt>
                <c:pt idx="10">
                  <c:v>0.27400000000000002</c:v>
                </c:pt>
                <c:pt idx="11">
                  <c:v>0.30599999999999999</c:v>
                </c:pt>
                <c:pt idx="12">
                  <c:v>0.34100000000000003</c:v>
                </c:pt>
                <c:pt idx="13">
                  <c:v>0.34899999999999998</c:v>
                </c:pt>
                <c:pt idx="14">
                  <c:v>0.35599999999999998</c:v>
                </c:pt>
                <c:pt idx="15">
                  <c:v>0.36299999999999999</c:v>
                </c:pt>
                <c:pt idx="16">
                  <c:v>0.37</c:v>
                </c:pt>
                <c:pt idx="17">
                  <c:v>0.377</c:v>
                </c:pt>
              </c:numCache>
            </c:numRef>
          </c:val>
          <c:smooth val="0"/>
          <c:extLst>
            <c:ext xmlns:c16="http://schemas.microsoft.com/office/drawing/2014/chart" uri="{C3380CC4-5D6E-409C-BE32-E72D297353CC}">
              <c16:uniqueId val="{00000001-74F9-4964-BE72-6D0FAA62486A}"/>
            </c:ext>
          </c:extLst>
        </c:ser>
        <c:dLbls>
          <c:showLegendKey val="0"/>
          <c:showVal val="0"/>
          <c:showCatName val="0"/>
          <c:showSerName val="0"/>
          <c:showPercent val="0"/>
          <c:showBubbleSize val="0"/>
        </c:dLbls>
        <c:marker val="1"/>
        <c:smooth val="0"/>
        <c:axId val="1139217680"/>
        <c:axId val="1139218096"/>
      </c:lineChart>
      <c:catAx>
        <c:axId val="1139217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39218096"/>
        <c:crosses val="autoZero"/>
        <c:auto val="1"/>
        <c:lblAlgn val="ctr"/>
        <c:lblOffset val="100"/>
        <c:noMultiLvlLbl val="0"/>
      </c:catAx>
      <c:valAx>
        <c:axId val="113921809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392176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500">
                <a:latin typeface="Tahoma" panose="020B0604030504040204" pitchFamily="34" charset="0"/>
                <a:ea typeface="Tahoma" panose="020B0604030504040204" pitchFamily="34" charset="0"/>
                <a:cs typeface="Tahoma" panose="020B0604030504040204" pitchFamily="34" charset="0"/>
              </a:rPr>
              <a:t>Density (People/Km²)</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Density (P/Km²)</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Sheet1!$A$2:$A$19</c:f>
              <c:numCache>
                <c:formatCode>General</c:formatCode>
                <c:ptCount val="18"/>
                <c:pt idx="0">
                  <c:v>1955</c:v>
                </c:pt>
                <c:pt idx="1">
                  <c:v>1960</c:v>
                </c:pt>
                <c:pt idx="2">
                  <c:v>1965</c:v>
                </c:pt>
                <c:pt idx="3">
                  <c:v>1970</c:v>
                </c:pt>
                <c:pt idx="4">
                  <c:v>1975</c:v>
                </c:pt>
                <c:pt idx="5">
                  <c:v>1980</c:v>
                </c:pt>
                <c:pt idx="6">
                  <c:v>1985</c:v>
                </c:pt>
                <c:pt idx="7">
                  <c:v>1990</c:v>
                </c:pt>
                <c:pt idx="8">
                  <c:v>1995</c:v>
                </c:pt>
                <c:pt idx="9">
                  <c:v>2000</c:v>
                </c:pt>
                <c:pt idx="10">
                  <c:v>2005</c:v>
                </c:pt>
                <c:pt idx="11">
                  <c:v>2010</c:v>
                </c:pt>
                <c:pt idx="12">
                  <c:v>2015</c:v>
                </c:pt>
                <c:pt idx="13">
                  <c:v>2016</c:v>
                </c:pt>
                <c:pt idx="14">
                  <c:v>2017</c:v>
                </c:pt>
                <c:pt idx="15">
                  <c:v>2018</c:v>
                </c:pt>
                <c:pt idx="16">
                  <c:v>2019</c:v>
                </c:pt>
                <c:pt idx="17">
                  <c:v>2020</c:v>
                </c:pt>
              </c:numCache>
            </c:numRef>
          </c:cat>
          <c:val>
            <c:numRef>
              <c:f>Sheet1!$B$2:$B$19</c:f>
              <c:numCache>
                <c:formatCode>General</c:formatCode>
                <c:ptCount val="18"/>
                <c:pt idx="0">
                  <c:v>91</c:v>
                </c:pt>
                <c:pt idx="1">
                  <c:v>105</c:v>
                </c:pt>
                <c:pt idx="2">
                  <c:v>122</c:v>
                </c:pt>
                <c:pt idx="3">
                  <c:v>140</c:v>
                </c:pt>
                <c:pt idx="4">
                  <c:v>157</c:v>
                </c:pt>
                <c:pt idx="5">
                  <c:v>175</c:v>
                </c:pt>
                <c:pt idx="6">
                  <c:v>196</c:v>
                </c:pt>
                <c:pt idx="7">
                  <c:v>219</c:v>
                </c:pt>
                <c:pt idx="8">
                  <c:v>242</c:v>
                </c:pt>
                <c:pt idx="9">
                  <c:v>258</c:v>
                </c:pt>
                <c:pt idx="10">
                  <c:v>270</c:v>
                </c:pt>
                <c:pt idx="11">
                  <c:v>284</c:v>
                </c:pt>
                <c:pt idx="12">
                  <c:v>299</c:v>
                </c:pt>
                <c:pt idx="13">
                  <c:v>302</c:v>
                </c:pt>
                <c:pt idx="14">
                  <c:v>305</c:v>
                </c:pt>
                <c:pt idx="15">
                  <c:v>308</c:v>
                </c:pt>
                <c:pt idx="16">
                  <c:v>311</c:v>
                </c:pt>
                <c:pt idx="17">
                  <c:v>314</c:v>
                </c:pt>
              </c:numCache>
            </c:numRef>
          </c:val>
          <c:smooth val="0"/>
          <c:extLst>
            <c:ext xmlns:c16="http://schemas.microsoft.com/office/drawing/2014/chart" uri="{C3380CC4-5D6E-409C-BE32-E72D297353CC}">
              <c16:uniqueId val="{00000000-4DD1-4EBC-8B3B-C3A233C2DCDA}"/>
            </c:ext>
          </c:extLst>
        </c:ser>
        <c:dLbls>
          <c:showLegendKey val="0"/>
          <c:showVal val="0"/>
          <c:showCatName val="0"/>
          <c:showSerName val="0"/>
          <c:showPercent val="0"/>
          <c:showBubbleSize val="0"/>
        </c:dLbls>
        <c:marker val="1"/>
        <c:smooth val="0"/>
        <c:axId val="735463936"/>
        <c:axId val="735464352"/>
      </c:lineChart>
      <c:catAx>
        <c:axId val="735463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5464352"/>
        <c:crosses val="autoZero"/>
        <c:auto val="1"/>
        <c:lblAlgn val="ctr"/>
        <c:lblOffset val="100"/>
        <c:noMultiLvlLbl val="0"/>
      </c:catAx>
      <c:valAx>
        <c:axId val="7354643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5463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US"/>
              <a:t>Increase</a:t>
            </a:r>
            <a:r>
              <a:rPr lang="en-US" baseline="0"/>
              <a:t> rate</a:t>
            </a:r>
            <a:endParaRPr lang="en-US"/>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Number of motorcycles/ mopeds registered </c:v>
                </c:pt>
              </c:strCache>
            </c:strRef>
          </c:tx>
          <c:spPr>
            <a:ln w="22225" cap="rnd">
              <a:solidFill>
                <a:schemeClr val="accent1"/>
              </a:solidFill>
              <a:round/>
            </a:ln>
            <a:effectLst/>
          </c:spPr>
          <c:marker>
            <c:symbol val="diamond"/>
            <c:size val="6"/>
            <c:spPr>
              <a:solidFill>
                <a:schemeClr val="accent1"/>
              </a:solidFill>
              <a:ln w="9525">
                <a:solidFill>
                  <a:schemeClr val="accent1"/>
                </a:solidFill>
                <a:round/>
              </a:ln>
              <a:effectLst/>
            </c:spPr>
          </c:marker>
          <c:cat>
            <c:numRef>
              <c:f>Sheet1!$A$2:$A$12</c:f>
              <c:numCache>
                <c:formatCode>General</c:formatCode>
                <c:ptCount val="11"/>
                <c:pt idx="0">
                  <c:v>2006</c:v>
                </c:pt>
                <c:pt idx="1">
                  <c:v>2007</c:v>
                </c:pt>
                <c:pt idx="2">
                  <c:v>2008</c:v>
                </c:pt>
                <c:pt idx="3">
                  <c:v>2009</c:v>
                </c:pt>
                <c:pt idx="4">
                  <c:v>2010</c:v>
                </c:pt>
                <c:pt idx="5">
                  <c:v>2011</c:v>
                </c:pt>
                <c:pt idx="6">
                  <c:v>2012</c:v>
                </c:pt>
                <c:pt idx="7">
                  <c:v>2013</c:v>
                </c:pt>
                <c:pt idx="8">
                  <c:v>2014</c:v>
                </c:pt>
                <c:pt idx="9">
                  <c:v>2015</c:v>
                </c:pt>
                <c:pt idx="10">
                  <c:v>2016</c:v>
                </c:pt>
              </c:numCache>
            </c:numRef>
          </c:cat>
          <c:val>
            <c:numRef>
              <c:f>Sheet1!$B$2:$B$12</c:f>
              <c:numCache>
                <c:formatCode>0.00%</c:formatCode>
                <c:ptCount val="11"/>
                <c:pt idx="0">
                  <c:v>0.15723080587846663</c:v>
                </c:pt>
                <c:pt idx="1">
                  <c:v>0.16680966224680327</c:v>
                </c:pt>
                <c:pt idx="2">
                  <c:v>0.17309093450377377</c:v>
                </c:pt>
                <c:pt idx="3">
                  <c:v>0.11577392899873509</c:v>
                </c:pt>
                <c:pt idx="4">
                  <c:v>0.1062718724111737</c:v>
                </c:pt>
                <c:pt idx="5">
                  <c:v>7.8637175553246105E-2</c:v>
                </c:pt>
                <c:pt idx="6">
                  <c:v>6.4172443900355716E-2</c:v>
                </c:pt>
                <c:pt idx="7">
                  <c:v>7.0358474653991504E-2</c:v>
                </c:pt>
                <c:pt idx="8">
                  <c:v>6.6502806413700183E-2</c:v>
                </c:pt>
                <c:pt idx="9">
                  <c:v>7.0750963926036387E-2</c:v>
                </c:pt>
                <c:pt idx="10">
                  <c:v>6.80531648907374E-2</c:v>
                </c:pt>
              </c:numCache>
            </c:numRef>
          </c:val>
          <c:smooth val="0"/>
          <c:extLst>
            <c:ext xmlns:c16="http://schemas.microsoft.com/office/drawing/2014/chart" uri="{C3380CC4-5D6E-409C-BE32-E72D297353CC}">
              <c16:uniqueId val="{00000000-DFF0-4D9E-9777-0E2F8120FACE}"/>
            </c:ext>
          </c:extLst>
        </c:ser>
        <c:ser>
          <c:idx val="1"/>
          <c:order val="1"/>
          <c:tx>
            <c:strRef>
              <c:f>Sheet1!$C$1</c:f>
              <c:strCache>
                <c:ptCount val="1"/>
                <c:pt idx="0">
                  <c:v>Number of cars registered</c:v>
                </c:pt>
              </c:strCache>
            </c:strRef>
          </c:tx>
          <c:spPr>
            <a:ln w="22225" cap="rnd">
              <a:solidFill>
                <a:schemeClr val="accent2"/>
              </a:solidFill>
              <a:round/>
            </a:ln>
            <a:effectLst/>
          </c:spPr>
          <c:marker>
            <c:symbol val="square"/>
            <c:size val="6"/>
            <c:spPr>
              <a:solidFill>
                <a:schemeClr val="accent2"/>
              </a:solidFill>
              <a:ln w="9525">
                <a:solidFill>
                  <a:schemeClr val="accent2"/>
                </a:solidFill>
                <a:round/>
              </a:ln>
              <a:effectLst/>
            </c:spPr>
          </c:marker>
          <c:cat>
            <c:numRef>
              <c:f>Sheet1!$A$2:$A$12</c:f>
              <c:numCache>
                <c:formatCode>General</c:formatCode>
                <c:ptCount val="11"/>
                <c:pt idx="0">
                  <c:v>2006</c:v>
                </c:pt>
                <c:pt idx="1">
                  <c:v>2007</c:v>
                </c:pt>
                <c:pt idx="2">
                  <c:v>2008</c:v>
                </c:pt>
                <c:pt idx="3">
                  <c:v>2009</c:v>
                </c:pt>
                <c:pt idx="4">
                  <c:v>2010</c:v>
                </c:pt>
                <c:pt idx="5">
                  <c:v>2011</c:v>
                </c:pt>
                <c:pt idx="6">
                  <c:v>2012</c:v>
                </c:pt>
                <c:pt idx="7">
                  <c:v>2013</c:v>
                </c:pt>
                <c:pt idx="8">
                  <c:v>2014</c:v>
                </c:pt>
                <c:pt idx="9">
                  <c:v>2015</c:v>
                </c:pt>
                <c:pt idx="10">
                  <c:v>2016</c:v>
                </c:pt>
              </c:numCache>
            </c:numRef>
          </c:cat>
          <c:val>
            <c:numRef>
              <c:f>Sheet1!$C$2:$C$12</c:f>
              <c:numCache>
                <c:formatCode>0.00%</c:formatCode>
                <c:ptCount val="11"/>
                <c:pt idx="0">
                  <c:v>9.1805221388300356E-2</c:v>
                </c:pt>
                <c:pt idx="1">
                  <c:v>0.1374276399098788</c:v>
                </c:pt>
                <c:pt idx="2">
                  <c:v>0.23045733076574823</c:v>
                </c:pt>
                <c:pt idx="3">
                  <c:v>0.12803777783489823</c:v>
                </c:pt>
                <c:pt idx="4">
                  <c:v>0.11583496474905061</c:v>
                </c:pt>
                <c:pt idx="5">
                  <c:v>9.8642400875659605E-2</c:v>
                </c:pt>
                <c:pt idx="6">
                  <c:v>5.8214885829422851E-2</c:v>
                </c:pt>
                <c:pt idx="7">
                  <c:v>7.7869043741584446E-2</c:v>
                </c:pt>
                <c:pt idx="8">
                  <c:v>9.4013269700849722E-2</c:v>
                </c:pt>
                <c:pt idx="9">
                  <c:v>0.13346657207170207</c:v>
                </c:pt>
                <c:pt idx="10">
                  <c:v>0.13902388380595426</c:v>
                </c:pt>
              </c:numCache>
            </c:numRef>
          </c:val>
          <c:smooth val="0"/>
          <c:extLst>
            <c:ext xmlns:c16="http://schemas.microsoft.com/office/drawing/2014/chart" uri="{C3380CC4-5D6E-409C-BE32-E72D297353CC}">
              <c16:uniqueId val="{00000001-DFF0-4D9E-9777-0E2F8120FACE}"/>
            </c:ext>
          </c:extLst>
        </c:ser>
        <c:dLbls>
          <c:showLegendKey val="0"/>
          <c:showVal val="0"/>
          <c:showCatName val="0"/>
          <c:showSerName val="0"/>
          <c:showPercent val="0"/>
          <c:showBubbleSize val="0"/>
        </c:dLbls>
        <c:marker val="1"/>
        <c:smooth val="0"/>
        <c:axId val="1034061151"/>
        <c:axId val="1034068639"/>
      </c:lineChart>
      <c:catAx>
        <c:axId val="1034061151"/>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1034068639"/>
        <c:crosses val="autoZero"/>
        <c:auto val="1"/>
        <c:lblAlgn val="ctr"/>
        <c:lblOffset val="100"/>
        <c:noMultiLvlLbl val="0"/>
      </c:catAx>
      <c:valAx>
        <c:axId val="1034068639"/>
        <c:scaling>
          <c:orientation val="minMax"/>
        </c:scaling>
        <c:delete val="0"/>
        <c:axPos val="l"/>
        <c:numFmt formatCode="0.00%"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34061151"/>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a:t>Motorcycles per 1,000 population</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Motorcycles per 1,000 population</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Sheet1!$A$2:$A$21</c:f>
              <c:strCache>
                <c:ptCount val="20"/>
                <c:pt idx="0">
                  <c:v>SURINAME (S. America)</c:v>
                </c:pt>
                <c:pt idx="1">
                  <c:v>BRAZIL (S. America)</c:v>
                </c:pt>
                <c:pt idx="2">
                  <c:v>CZECH REPUBLIC (Europe)</c:v>
                </c:pt>
                <c:pt idx="3">
                  <c:v>FINLAND (Europe)</c:v>
                </c:pt>
                <c:pt idx="4">
                  <c:v>CAMBODIA (Asia)</c:v>
                </c:pt>
                <c:pt idx="5">
                  <c:v>SWITZERLAND (Europe)</c:v>
                </c:pt>
                <c:pt idx="6">
                  <c:v>IRAN (Middle East)</c:v>
                </c:pt>
                <c:pt idx="7">
                  <c:v>MAURITIUS (Africa)</c:v>
                </c:pt>
                <c:pt idx="8">
                  <c:v>GREECE (Europe)</c:v>
                </c:pt>
                <c:pt idx="9">
                  <c:v>MADIVES (Asia)</c:v>
                </c:pt>
                <c:pt idx="10">
                  <c:v>LAO (Asia)</c:v>
                </c:pt>
                <c:pt idx="11">
                  <c:v>DOMINICAN R  (N. America)</c:v>
                </c:pt>
                <c:pt idx="12">
                  <c:v>ANDORRA (Europe)</c:v>
                </c:pt>
                <c:pt idx="13">
                  <c:v>ITALY (Europe)</c:v>
                </c:pt>
                <c:pt idx="14">
                  <c:v>URUGUAY (S. America)</c:v>
                </c:pt>
                <c:pt idx="15">
                  <c:v>COOK ISLANDS (Oceania)</c:v>
                </c:pt>
                <c:pt idx="16">
                  <c:v>INDONESIA (Asia)</c:v>
                </c:pt>
                <c:pt idx="17">
                  <c:v>THAILAND (Asia)</c:v>
                </c:pt>
                <c:pt idx="18">
                  <c:v>MALAYSIA (Asia)</c:v>
                </c:pt>
                <c:pt idx="19">
                  <c:v>VIETNAM (Asia)</c:v>
                </c:pt>
              </c:strCache>
            </c:strRef>
          </c:cat>
          <c:val>
            <c:numRef>
              <c:f>Sheet1!$B$2:$B$21</c:f>
              <c:numCache>
                <c:formatCode>General</c:formatCode>
                <c:ptCount val="20"/>
                <c:pt idx="0">
                  <c:v>84</c:v>
                </c:pt>
                <c:pt idx="1">
                  <c:v>85</c:v>
                </c:pt>
                <c:pt idx="2">
                  <c:v>89</c:v>
                </c:pt>
                <c:pt idx="3">
                  <c:v>91</c:v>
                </c:pt>
                <c:pt idx="4">
                  <c:v>97</c:v>
                </c:pt>
                <c:pt idx="5">
                  <c:v>106</c:v>
                </c:pt>
                <c:pt idx="6">
                  <c:v>110</c:v>
                </c:pt>
                <c:pt idx="7">
                  <c:v>123</c:v>
                </c:pt>
                <c:pt idx="8">
                  <c:v>127</c:v>
                </c:pt>
                <c:pt idx="9">
                  <c:v>130</c:v>
                </c:pt>
                <c:pt idx="10">
                  <c:v>131</c:v>
                </c:pt>
                <c:pt idx="11">
                  <c:v>136</c:v>
                </c:pt>
                <c:pt idx="12">
                  <c:v>154</c:v>
                </c:pt>
                <c:pt idx="13">
                  <c:v>166</c:v>
                </c:pt>
                <c:pt idx="14">
                  <c:v>182</c:v>
                </c:pt>
                <c:pt idx="15">
                  <c:v>239</c:v>
                </c:pt>
                <c:pt idx="16">
                  <c:v>251</c:v>
                </c:pt>
                <c:pt idx="17">
                  <c:v>251</c:v>
                </c:pt>
                <c:pt idx="18">
                  <c:v>332</c:v>
                </c:pt>
                <c:pt idx="19">
                  <c:v>358</c:v>
                </c:pt>
              </c:numCache>
            </c:numRef>
          </c:val>
          <c:extLst>
            <c:ext xmlns:c16="http://schemas.microsoft.com/office/drawing/2014/chart" uri="{C3380CC4-5D6E-409C-BE32-E72D297353CC}">
              <c16:uniqueId val="{00000000-E36C-4A12-ADE2-053B1C6433D2}"/>
            </c:ext>
          </c:extLst>
        </c:ser>
        <c:dLbls>
          <c:dLblPos val="inEnd"/>
          <c:showLegendKey val="0"/>
          <c:showVal val="1"/>
          <c:showCatName val="0"/>
          <c:showSerName val="0"/>
          <c:showPercent val="0"/>
          <c:showBubbleSize val="0"/>
        </c:dLbls>
        <c:gapWidth val="65"/>
        <c:axId val="704085119"/>
        <c:axId val="704081791"/>
      </c:barChart>
      <c:catAx>
        <c:axId val="704085119"/>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200" b="1" i="0" u="none" strike="noStrike" kern="1200" cap="all" baseline="0">
                <a:solidFill>
                  <a:schemeClr val="dk1">
                    <a:lumMod val="75000"/>
                    <a:lumOff val="25000"/>
                  </a:schemeClr>
                </a:solidFill>
                <a:latin typeface="Tahoma" panose="020B0604030504040204" pitchFamily="34" charset="0"/>
                <a:ea typeface="+mn-ea"/>
                <a:cs typeface="+mn-cs"/>
              </a:defRPr>
            </a:pPr>
            <a:endParaRPr lang="en-US"/>
          </a:p>
        </c:txPr>
        <c:crossAx val="704081791"/>
        <c:crosses val="autoZero"/>
        <c:auto val="1"/>
        <c:lblAlgn val="ctr"/>
        <c:lblOffset val="100"/>
        <c:noMultiLvlLbl val="0"/>
      </c:catAx>
      <c:valAx>
        <c:axId val="704081791"/>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70408511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53BC6B-37F1-4F0B-B2A2-68706C8BE6B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58E0FC5-F406-41C0-A511-24313193444E}">
      <dgm:prSet custT="1"/>
      <dgm:spPr/>
      <dgm:t>
        <a:bodyPr/>
        <a:lstStyle/>
        <a:p>
          <a:r>
            <a:rPr lang="fr-FR" sz="1500">
              <a:latin typeface="Tahoma" panose="020B0604030504040204" pitchFamily="34" charset="0"/>
              <a:ea typeface="Tahoma" panose="020B0604030504040204" pitchFamily="34" charset="0"/>
              <a:cs typeface="Tahoma" panose="020B0604030504040204" pitchFamily="34" charset="0"/>
            </a:rPr>
            <a:t>Introduction part: travel route, travel mode, distance, cost per trip, etc.</a:t>
          </a:r>
          <a:endParaRPr lang="en-US" sz="1500">
            <a:latin typeface="Tahoma" panose="020B0604030504040204" pitchFamily="34" charset="0"/>
            <a:ea typeface="Tahoma" panose="020B0604030504040204" pitchFamily="34" charset="0"/>
            <a:cs typeface="Tahoma" panose="020B0604030504040204" pitchFamily="34" charset="0"/>
          </a:endParaRPr>
        </a:p>
      </dgm:t>
    </dgm:pt>
    <dgm:pt modelId="{AB1ACB6D-81E6-45B1-97E7-00F298110BC9}" type="parTrans" cxnId="{0DFE1737-7484-4191-82EB-5C02A640EFA7}">
      <dgm:prSet/>
      <dgm:spPr/>
      <dgm:t>
        <a:bodyPr/>
        <a:lstStyle/>
        <a:p>
          <a:endParaRPr lang="en-US"/>
        </a:p>
      </dgm:t>
    </dgm:pt>
    <dgm:pt modelId="{7E9B8236-0D7B-41A4-87F9-E5F4345AE411}" type="sibTrans" cxnId="{0DFE1737-7484-4191-82EB-5C02A640EFA7}">
      <dgm:prSet/>
      <dgm:spPr/>
      <dgm:t>
        <a:bodyPr/>
        <a:lstStyle/>
        <a:p>
          <a:endParaRPr lang="en-US"/>
        </a:p>
      </dgm:t>
    </dgm:pt>
    <dgm:pt modelId="{F1966EA0-338C-4206-878F-C18891400BC5}">
      <dgm:prSet custT="1"/>
      <dgm:spPr/>
      <dgm:t>
        <a:bodyPr/>
        <a:lstStyle/>
        <a:p>
          <a:r>
            <a:rPr lang="en-US" sz="1500">
              <a:latin typeface="Tahoma" panose="020B0604030504040204" pitchFamily="34" charset="0"/>
              <a:ea typeface="Tahoma" panose="020B0604030504040204" pitchFamily="34" charset="0"/>
              <a:cs typeface="Tahoma" panose="020B0604030504040204" pitchFamily="34" charset="0"/>
            </a:rPr>
            <a:t>Main part: rate 32 statements on a 7-point Likert scale (Likert-1 totally disagree, and Likert-7 totally agree). To have accurate data, the authors asked the respondents to rate the statements based on the situation before the Covid-19 pandemic.</a:t>
          </a:r>
        </a:p>
      </dgm:t>
    </dgm:pt>
    <dgm:pt modelId="{292D7EF8-1D35-4694-B36C-2FCDB01F6819}" type="parTrans" cxnId="{17F91B6C-B76F-4CDC-8E66-F63F897962DC}">
      <dgm:prSet/>
      <dgm:spPr/>
      <dgm:t>
        <a:bodyPr/>
        <a:lstStyle/>
        <a:p>
          <a:endParaRPr lang="en-US"/>
        </a:p>
      </dgm:t>
    </dgm:pt>
    <dgm:pt modelId="{BDD3C3CF-1BB2-4017-8CCA-12E15FB4DBF7}" type="sibTrans" cxnId="{17F91B6C-B76F-4CDC-8E66-F63F897962DC}">
      <dgm:prSet/>
      <dgm:spPr/>
      <dgm:t>
        <a:bodyPr/>
        <a:lstStyle/>
        <a:p>
          <a:endParaRPr lang="en-US"/>
        </a:p>
      </dgm:t>
    </dgm:pt>
    <dgm:pt modelId="{CE27C47D-2315-4EA9-95DF-DC1E833E442F}">
      <dgm:prSet custT="1"/>
      <dgm:spPr/>
      <dgm:t>
        <a:bodyPr/>
        <a:lstStyle/>
        <a:p>
          <a:r>
            <a:rPr lang="en-US" sz="1500">
              <a:latin typeface="Tahoma" panose="020B0604030504040204" pitchFamily="34" charset="0"/>
              <a:ea typeface="Tahoma" panose="020B0604030504040204" pitchFamily="34" charset="0"/>
              <a:cs typeface="Tahoma" panose="020B0604030504040204" pitchFamily="34" charset="0"/>
            </a:rPr>
            <a:t>Demographic and socio-economic questions</a:t>
          </a:r>
        </a:p>
      </dgm:t>
    </dgm:pt>
    <dgm:pt modelId="{7C4E1F69-A0F6-4335-B505-C7A394AB5AF7}" type="parTrans" cxnId="{73FEF252-1A96-4776-8D33-6899EC6601CC}">
      <dgm:prSet/>
      <dgm:spPr/>
      <dgm:t>
        <a:bodyPr/>
        <a:lstStyle/>
        <a:p>
          <a:endParaRPr lang="en-US"/>
        </a:p>
      </dgm:t>
    </dgm:pt>
    <dgm:pt modelId="{C2C14FA6-3FCB-4056-8260-0BDFC5133445}" type="sibTrans" cxnId="{73FEF252-1A96-4776-8D33-6899EC6601CC}">
      <dgm:prSet/>
      <dgm:spPr/>
      <dgm:t>
        <a:bodyPr/>
        <a:lstStyle/>
        <a:p>
          <a:endParaRPr lang="en-US"/>
        </a:p>
      </dgm:t>
    </dgm:pt>
    <dgm:pt modelId="{AA923270-4657-4C55-8144-7E4D377C7B1D}" type="pres">
      <dgm:prSet presAssocID="{D153BC6B-37F1-4F0B-B2A2-68706C8BE6B1}" presName="linear" presStyleCnt="0">
        <dgm:presLayoutVars>
          <dgm:animLvl val="lvl"/>
          <dgm:resizeHandles val="exact"/>
        </dgm:presLayoutVars>
      </dgm:prSet>
      <dgm:spPr/>
    </dgm:pt>
    <dgm:pt modelId="{A437EAA9-E43F-45B4-A10D-5CF328C0AB38}" type="pres">
      <dgm:prSet presAssocID="{358E0FC5-F406-41C0-A511-24313193444E}" presName="parentText" presStyleLbl="node1" presStyleIdx="0" presStyleCnt="3">
        <dgm:presLayoutVars>
          <dgm:chMax val="0"/>
          <dgm:bulletEnabled val="1"/>
        </dgm:presLayoutVars>
      </dgm:prSet>
      <dgm:spPr/>
    </dgm:pt>
    <dgm:pt modelId="{DF83B200-02E9-42BF-8345-D63D7B9AFD1B}" type="pres">
      <dgm:prSet presAssocID="{7E9B8236-0D7B-41A4-87F9-E5F4345AE411}" presName="spacer" presStyleCnt="0"/>
      <dgm:spPr/>
    </dgm:pt>
    <dgm:pt modelId="{47761203-7B01-4A64-858E-AF68C480F57C}" type="pres">
      <dgm:prSet presAssocID="{F1966EA0-338C-4206-878F-C18891400BC5}" presName="parentText" presStyleLbl="node1" presStyleIdx="1" presStyleCnt="3">
        <dgm:presLayoutVars>
          <dgm:chMax val="0"/>
          <dgm:bulletEnabled val="1"/>
        </dgm:presLayoutVars>
      </dgm:prSet>
      <dgm:spPr/>
    </dgm:pt>
    <dgm:pt modelId="{47BE966B-2D15-4C83-87C2-98087584E1B5}" type="pres">
      <dgm:prSet presAssocID="{BDD3C3CF-1BB2-4017-8CCA-12E15FB4DBF7}" presName="spacer" presStyleCnt="0"/>
      <dgm:spPr/>
    </dgm:pt>
    <dgm:pt modelId="{45C30B49-1B37-4FA9-B8E6-5DD8E1168C31}" type="pres">
      <dgm:prSet presAssocID="{CE27C47D-2315-4EA9-95DF-DC1E833E442F}" presName="parentText" presStyleLbl="node1" presStyleIdx="2" presStyleCnt="3">
        <dgm:presLayoutVars>
          <dgm:chMax val="0"/>
          <dgm:bulletEnabled val="1"/>
        </dgm:presLayoutVars>
      </dgm:prSet>
      <dgm:spPr/>
    </dgm:pt>
  </dgm:ptLst>
  <dgm:cxnLst>
    <dgm:cxn modelId="{61379E1E-4BFA-455F-9577-CD3CA8B34DD4}" type="presOf" srcId="{CE27C47D-2315-4EA9-95DF-DC1E833E442F}" destId="{45C30B49-1B37-4FA9-B8E6-5DD8E1168C31}" srcOrd="0" destOrd="0" presId="urn:microsoft.com/office/officeart/2005/8/layout/vList2"/>
    <dgm:cxn modelId="{5D9B2F2A-98CF-47D5-AD68-44D18F5D4448}" type="presOf" srcId="{D153BC6B-37F1-4F0B-B2A2-68706C8BE6B1}" destId="{AA923270-4657-4C55-8144-7E4D377C7B1D}" srcOrd="0" destOrd="0" presId="urn:microsoft.com/office/officeart/2005/8/layout/vList2"/>
    <dgm:cxn modelId="{0DFE1737-7484-4191-82EB-5C02A640EFA7}" srcId="{D153BC6B-37F1-4F0B-B2A2-68706C8BE6B1}" destId="{358E0FC5-F406-41C0-A511-24313193444E}" srcOrd="0" destOrd="0" parTransId="{AB1ACB6D-81E6-45B1-97E7-00F298110BC9}" sibTransId="{7E9B8236-0D7B-41A4-87F9-E5F4345AE411}"/>
    <dgm:cxn modelId="{4DFF1647-E3EF-4CD8-944F-04F57970B688}" type="presOf" srcId="{F1966EA0-338C-4206-878F-C18891400BC5}" destId="{47761203-7B01-4A64-858E-AF68C480F57C}" srcOrd="0" destOrd="0" presId="urn:microsoft.com/office/officeart/2005/8/layout/vList2"/>
    <dgm:cxn modelId="{17F91B6C-B76F-4CDC-8E66-F63F897962DC}" srcId="{D153BC6B-37F1-4F0B-B2A2-68706C8BE6B1}" destId="{F1966EA0-338C-4206-878F-C18891400BC5}" srcOrd="1" destOrd="0" parTransId="{292D7EF8-1D35-4694-B36C-2FCDB01F6819}" sibTransId="{BDD3C3CF-1BB2-4017-8CCA-12E15FB4DBF7}"/>
    <dgm:cxn modelId="{73FEF252-1A96-4776-8D33-6899EC6601CC}" srcId="{D153BC6B-37F1-4F0B-B2A2-68706C8BE6B1}" destId="{CE27C47D-2315-4EA9-95DF-DC1E833E442F}" srcOrd="2" destOrd="0" parTransId="{7C4E1F69-A0F6-4335-B505-C7A394AB5AF7}" sibTransId="{C2C14FA6-3FCB-4056-8260-0BDFC5133445}"/>
    <dgm:cxn modelId="{F34FD674-D692-464A-A41B-674340FE1487}" type="presOf" srcId="{358E0FC5-F406-41C0-A511-24313193444E}" destId="{A437EAA9-E43F-45B4-A10D-5CF328C0AB38}" srcOrd="0" destOrd="0" presId="urn:microsoft.com/office/officeart/2005/8/layout/vList2"/>
    <dgm:cxn modelId="{952F164D-F880-4A17-8432-496AFFF0A486}" type="presParOf" srcId="{AA923270-4657-4C55-8144-7E4D377C7B1D}" destId="{A437EAA9-E43F-45B4-A10D-5CF328C0AB38}" srcOrd="0" destOrd="0" presId="urn:microsoft.com/office/officeart/2005/8/layout/vList2"/>
    <dgm:cxn modelId="{E251E522-A532-469A-8B1F-7C337A9D6D4C}" type="presParOf" srcId="{AA923270-4657-4C55-8144-7E4D377C7B1D}" destId="{DF83B200-02E9-42BF-8345-D63D7B9AFD1B}" srcOrd="1" destOrd="0" presId="urn:microsoft.com/office/officeart/2005/8/layout/vList2"/>
    <dgm:cxn modelId="{FD0FFDFA-C54F-4709-AD69-934078C944B7}" type="presParOf" srcId="{AA923270-4657-4C55-8144-7E4D377C7B1D}" destId="{47761203-7B01-4A64-858E-AF68C480F57C}" srcOrd="2" destOrd="0" presId="urn:microsoft.com/office/officeart/2005/8/layout/vList2"/>
    <dgm:cxn modelId="{CCE292D2-FE82-4CF4-A3F8-365270B50902}" type="presParOf" srcId="{AA923270-4657-4C55-8144-7E4D377C7B1D}" destId="{47BE966B-2D15-4C83-87C2-98087584E1B5}" srcOrd="3" destOrd="0" presId="urn:microsoft.com/office/officeart/2005/8/layout/vList2"/>
    <dgm:cxn modelId="{4303AE44-F021-43B5-989D-12F01186D4EA}" type="presParOf" srcId="{AA923270-4657-4C55-8144-7E4D377C7B1D}" destId="{45C30B49-1B37-4FA9-B8E6-5DD8E1168C31}"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37EAA9-E43F-45B4-A10D-5CF328C0AB38}">
      <dsp:nvSpPr>
        <dsp:cNvPr id="0" name=""/>
        <dsp:cNvSpPr/>
      </dsp:nvSpPr>
      <dsp:spPr>
        <a:xfrm>
          <a:off x="0" y="543"/>
          <a:ext cx="4960010" cy="128864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fr-FR" sz="1500" kern="1200">
              <a:latin typeface="Tahoma" panose="020B0604030504040204" pitchFamily="34" charset="0"/>
              <a:ea typeface="Tahoma" panose="020B0604030504040204" pitchFamily="34" charset="0"/>
              <a:cs typeface="Tahoma" panose="020B0604030504040204" pitchFamily="34" charset="0"/>
            </a:rPr>
            <a:t>Introduction part: travel route, travel mode, distance, cost per trip, etc.</a:t>
          </a:r>
          <a:endParaRPr lang="en-US" sz="1500" kern="1200">
            <a:latin typeface="Tahoma" panose="020B0604030504040204" pitchFamily="34" charset="0"/>
            <a:ea typeface="Tahoma" panose="020B0604030504040204" pitchFamily="34" charset="0"/>
            <a:cs typeface="Tahoma" panose="020B0604030504040204" pitchFamily="34" charset="0"/>
          </a:endParaRPr>
        </a:p>
      </dsp:txBody>
      <dsp:txXfrm>
        <a:off x="62906" y="63449"/>
        <a:ext cx="4834198" cy="1162833"/>
      </dsp:txXfrm>
    </dsp:sp>
    <dsp:sp modelId="{47761203-7B01-4A64-858E-AF68C480F57C}">
      <dsp:nvSpPr>
        <dsp:cNvPr id="0" name=""/>
        <dsp:cNvSpPr/>
      </dsp:nvSpPr>
      <dsp:spPr>
        <a:xfrm>
          <a:off x="0" y="1343908"/>
          <a:ext cx="4960010" cy="128864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latin typeface="Tahoma" panose="020B0604030504040204" pitchFamily="34" charset="0"/>
              <a:ea typeface="Tahoma" panose="020B0604030504040204" pitchFamily="34" charset="0"/>
              <a:cs typeface="Tahoma" panose="020B0604030504040204" pitchFamily="34" charset="0"/>
            </a:rPr>
            <a:t>Main part: rate 32 statements on a 7-point Likert scale (Likert-1 totally disagree, and Likert-7 totally agree). To have accurate data, the authors asked the respondents to rate the statements based on the situation before the Covid-19 pandemic.</a:t>
          </a:r>
        </a:p>
      </dsp:txBody>
      <dsp:txXfrm>
        <a:off x="62906" y="1406814"/>
        <a:ext cx="4834198" cy="1162833"/>
      </dsp:txXfrm>
    </dsp:sp>
    <dsp:sp modelId="{45C30B49-1B37-4FA9-B8E6-5DD8E1168C31}">
      <dsp:nvSpPr>
        <dsp:cNvPr id="0" name=""/>
        <dsp:cNvSpPr/>
      </dsp:nvSpPr>
      <dsp:spPr>
        <a:xfrm>
          <a:off x="0" y="2687274"/>
          <a:ext cx="4960010" cy="128864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latin typeface="Tahoma" panose="020B0604030504040204" pitchFamily="34" charset="0"/>
              <a:ea typeface="Tahoma" panose="020B0604030504040204" pitchFamily="34" charset="0"/>
              <a:cs typeface="Tahoma" panose="020B0604030504040204" pitchFamily="34" charset="0"/>
            </a:rPr>
            <a:t>Demographic and socio-economic questions</a:t>
          </a:r>
        </a:p>
      </dsp:txBody>
      <dsp:txXfrm>
        <a:off x="62906" y="2750180"/>
        <a:ext cx="4834198" cy="116283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03F5FB-08FB-B347-AB98-4ADD350AA490}" type="datetimeFigureOut">
              <a:rPr lang="fr-FR" smtClean="0"/>
              <a:t>28/05/2021</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CB8460-0177-FC47-BD0D-1CFCF980119B}" type="slidenum">
              <a:rPr lang="fr-FR" smtClean="0"/>
              <a:t>‹#›</a:t>
            </a:fld>
            <a:endParaRPr lang="fr-FR"/>
          </a:p>
        </p:txBody>
      </p:sp>
    </p:spTree>
    <p:extLst>
      <p:ext uri="{BB962C8B-B14F-4D97-AF65-F5344CB8AC3E}">
        <p14:creationId xmlns:p14="http://schemas.microsoft.com/office/powerpoint/2010/main" val="3106246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PAGE D'INTRODUCTION 1 / page</a:t>
            </a:r>
            <a:r>
              <a:rPr lang="fr-FR" baseline="0" dirty="0"/>
              <a:t> permettant l'insertion du titre de la présentation ainsi que d'autres infos (date, lieu, orateur, sous-titre,</a:t>
            </a:r>
            <a:r>
              <a:rPr lang="mr-IN" baseline="0" dirty="0"/>
              <a:t>…</a:t>
            </a:r>
            <a:r>
              <a:rPr lang="nl-BE" baseline="0" dirty="0"/>
              <a:t>)</a:t>
            </a:r>
            <a:r>
              <a:rPr lang="fr-FR" baseline="0" dirty="0"/>
              <a:t> </a:t>
            </a:r>
          </a:p>
          <a:p>
            <a:r>
              <a:rPr lang="fr-FR" baseline="0" dirty="0"/>
              <a:t>Si vous souhaitez modifier la photo de fond : </a:t>
            </a:r>
          </a:p>
          <a:p>
            <a:pPr marL="171450" indent="-171450">
              <a:buFontTx/>
              <a:buChar char="-"/>
            </a:pPr>
            <a:r>
              <a:rPr lang="fr-FR" baseline="0" dirty="0"/>
              <a:t>Allez dans le menu « Affichage » &gt; « Masques » &gt; « Masque des diapositives »</a:t>
            </a:r>
          </a:p>
          <a:p>
            <a:pPr marL="171450" indent="-171450">
              <a:buFontTx/>
              <a:buChar char="-"/>
            </a:pPr>
            <a:r>
              <a:rPr lang="fr-FR" baseline="0" dirty="0"/>
              <a:t>Supprimez l’image du drapeau déjà présente</a:t>
            </a:r>
          </a:p>
          <a:p>
            <a:pPr marL="171450" indent="-171450">
              <a:buFontTx/>
              <a:buChar char="-"/>
            </a:pPr>
            <a:r>
              <a:rPr lang="fr-FR" baseline="0" dirty="0"/>
              <a:t>Allez dans « Insertion » &gt; « Photo » et chargez votre image (en veillant à la bonne qualité de celle-ci)</a:t>
            </a:r>
          </a:p>
          <a:p>
            <a:pPr marL="171450" indent="-171450">
              <a:buFontTx/>
              <a:buChar char="-"/>
            </a:pPr>
            <a:r>
              <a:rPr lang="fr-FR" baseline="0" dirty="0"/>
              <a:t>Placez celle-ci en « Arrière-plan » via le menu « Réorganiser »    </a:t>
            </a:r>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1</a:t>
            </a:fld>
            <a:endParaRPr lang="fr-FR"/>
          </a:p>
        </p:txBody>
      </p:sp>
    </p:spTree>
    <p:extLst>
      <p:ext uri="{BB962C8B-B14F-4D97-AF65-F5344CB8AC3E}">
        <p14:creationId xmlns:p14="http://schemas.microsoft.com/office/powerpoint/2010/main" val="9693140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dirty="0"/>
              <a:t>PAGE DE SECTION / Page avec p</a:t>
            </a:r>
            <a:r>
              <a:rPr lang="fr-FR" baseline="0" dirty="0"/>
              <a:t>ossibilité d'insertion d'un titre de chapitre et d'un sous-titre</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19</a:t>
            </a:fld>
            <a:endParaRPr lang="fr-FR"/>
          </a:p>
        </p:txBody>
      </p:sp>
    </p:spTree>
    <p:extLst>
      <p:ext uri="{BB962C8B-B14F-4D97-AF65-F5344CB8AC3E}">
        <p14:creationId xmlns:p14="http://schemas.microsoft.com/office/powerpoint/2010/main" val="33922618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PAGE DE FIN 2 /</a:t>
            </a:r>
            <a:r>
              <a:rPr lang="fr-FR" baseline="0" dirty="0"/>
              <a:t> Possibilité de personnaliser le texte et d'insérer un contact </a:t>
            </a:r>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24</a:t>
            </a:fld>
            <a:endParaRPr lang="fr-FR"/>
          </a:p>
        </p:txBody>
      </p:sp>
    </p:spTree>
    <p:extLst>
      <p:ext uri="{BB962C8B-B14F-4D97-AF65-F5344CB8AC3E}">
        <p14:creationId xmlns:p14="http://schemas.microsoft.com/office/powerpoint/2010/main" val="3359802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PAGE IDENTITÉ FACULTÉ</a:t>
            </a:r>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25</a:t>
            </a:fld>
            <a:endParaRPr lang="fr-FR"/>
          </a:p>
        </p:txBody>
      </p:sp>
    </p:spTree>
    <p:extLst>
      <p:ext uri="{BB962C8B-B14F-4D97-AF65-F5344CB8AC3E}">
        <p14:creationId xmlns:p14="http://schemas.microsoft.com/office/powerpoint/2010/main" val="2082711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dirty="0"/>
              <a:t>PAGE DE SECTION / Page avec p</a:t>
            </a:r>
            <a:r>
              <a:rPr lang="fr-FR" baseline="0" dirty="0"/>
              <a:t>ossibilité d'insertion d'un titre de chapitre et d'un sous-titre</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2</a:t>
            </a:fld>
            <a:endParaRPr lang="fr-FR"/>
          </a:p>
        </p:txBody>
      </p:sp>
    </p:spTree>
    <p:extLst>
      <p:ext uri="{BB962C8B-B14F-4D97-AF65-F5344CB8AC3E}">
        <p14:creationId xmlns:p14="http://schemas.microsoft.com/office/powerpoint/2010/main" val="702323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CB8460-0177-FC47-BD0D-1CFCF980119B}" type="slidenum">
              <a:rPr lang="fr-FR" smtClean="0"/>
              <a:t>3</a:t>
            </a:fld>
            <a:endParaRPr lang="fr-FR"/>
          </a:p>
        </p:txBody>
      </p:sp>
    </p:spTree>
    <p:extLst>
      <p:ext uri="{BB962C8B-B14F-4D97-AF65-F5344CB8AC3E}">
        <p14:creationId xmlns:p14="http://schemas.microsoft.com/office/powerpoint/2010/main" val="4247686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PAGE DE</a:t>
            </a:r>
            <a:r>
              <a:rPr lang="fr-FR" baseline="0" dirty="0"/>
              <a:t> CONTENU 1 / Possibilité d'insérer du texte, des images, de la vidéo, des graphiques </a:t>
            </a:r>
            <a:r>
              <a:rPr lang="mr-IN" baseline="0" dirty="0"/>
              <a:t>…</a:t>
            </a:r>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5</a:t>
            </a:fld>
            <a:endParaRPr lang="fr-FR"/>
          </a:p>
        </p:txBody>
      </p:sp>
    </p:spTree>
    <p:extLst>
      <p:ext uri="{BB962C8B-B14F-4D97-AF65-F5344CB8AC3E}">
        <p14:creationId xmlns:p14="http://schemas.microsoft.com/office/powerpoint/2010/main" val="374093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dirty="0"/>
              <a:t>PAGE DE</a:t>
            </a:r>
            <a:r>
              <a:rPr lang="fr-FR" baseline="0" dirty="0"/>
              <a:t> CONTENU 2 / Possibilité d'insérer, en deux colonnes, du texte, des images, de la vidéo, des graphiques </a:t>
            </a:r>
            <a:r>
              <a:rPr lang="mr-IN" baseline="0" dirty="0"/>
              <a:t>…</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6</a:t>
            </a:fld>
            <a:endParaRPr lang="fr-FR"/>
          </a:p>
        </p:txBody>
      </p:sp>
    </p:spTree>
    <p:extLst>
      <p:ext uri="{BB962C8B-B14F-4D97-AF65-F5344CB8AC3E}">
        <p14:creationId xmlns:p14="http://schemas.microsoft.com/office/powerpoint/2010/main" val="3905655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dirty="0"/>
              <a:t>PAGE DE</a:t>
            </a:r>
            <a:r>
              <a:rPr lang="fr-FR" baseline="0" dirty="0"/>
              <a:t> CONTENU 3 / Insertion tout à fait libre </a:t>
            </a:r>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7</a:t>
            </a:fld>
            <a:endParaRPr lang="fr-FR"/>
          </a:p>
        </p:txBody>
      </p:sp>
    </p:spTree>
    <p:extLst>
      <p:ext uri="{BB962C8B-B14F-4D97-AF65-F5344CB8AC3E}">
        <p14:creationId xmlns:p14="http://schemas.microsoft.com/office/powerpoint/2010/main" val="1655610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dirty="0"/>
              <a:t>PAGE DE</a:t>
            </a:r>
            <a:r>
              <a:rPr lang="fr-FR" baseline="0" dirty="0"/>
              <a:t> CONTENU 4 / Mise en valeur d'une image avec légende</a:t>
            </a:r>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9</a:t>
            </a:fld>
            <a:endParaRPr lang="fr-FR"/>
          </a:p>
        </p:txBody>
      </p:sp>
    </p:spTree>
    <p:extLst>
      <p:ext uri="{BB962C8B-B14F-4D97-AF65-F5344CB8AC3E}">
        <p14:creationId xmlns:p14="http://schemas.microsoft.com/office/powerpoint/2010/main" val="2493602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CB8460-0177-FC47-BD0D-1CFCF980119B}" type="slidenum">
              <a:rPr lang="fr-FR" smtClean="0"/>
              <a:t>12</a:t>
            </a:fld>
            <a:endParaRPr lang="fr-FR"/>
          </a:p>
        </p:txBody>
      </p:sp>
    </p:spTree>
    <p:extLst>
      <p:ext uri="{BB962C8B-B14F-4D97-AF65-F5344CB8AC3E}">
        <p14:creationId xmlns:p14="http://schemas.microsoft.com/office/powerpoint/2010/main" val="465858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dirty="0"/>
              <a:t>PAGE DE SECTION / Page avec p</a:t>
            </a:r>
            <a:r>
              <a:rPr lang="fr-FR" baseline="0" dirty="0"/>
              <a:t>ossibilité d'insertion d'un titre de chapitre et d'un sous-titre</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13</a:t>
            </a:fld>
            <a:endParaRPr lang="fr-FR"/>
          </a:p>
        </p:txBody>
      </p:sp>
    </p:spTree>
    <p:extLst>
      <p:ext uri="{BB962C8B-B14F-4D97-AF65-F5344CB8AC3E}">
        <p14:creationId xmlns:p14="http://schemas.microsoft.com/office/powerpoint/2010/main" val="7023237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re avec photo">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7717134" cy="5143500"/>
          </a:xfrm>
          <a:prstGeom prst="rect">
            <a:avLst/>
          </a:prstGeom>
        </p:spPr>
      </p:pic>
      <p:sp>
        <p:nvSpPr>
          <p:cNvPr id="12" name="Triangle isocèle 4"/>
          <p:cNvSpPr/>
          <p:nvPr userDrawn="1"/>
        </p:nvSpPr>
        <p:spPr>
          <a:xfrm rot="5400000" flipH="1" flipV="1">
            <a:off x="2532759" y="-1467742"/>
            <a:ext cx="4850348" cy="8372135"/>
          </a:xfrm>
          <a:custGeom>
            <a:avLst/>
            <a:gdLst>
              <a:gd name="connsiteX0" fmla="*/ 0 w 1060704"/>
              <a:gd name="connsiteY0" fmla="*/ 914400 h 914400"/>
              <a:gd name="connsiteX1" fmla="*/ 530352 w 1060704"/>
              <a:gd name="connsiteY1" fmla="*/ 0 h 914400"/>
              <a:gd name="connsiteX2" fmla="*/ 1060704 w 1060704"/>
              <a:gd name="connsiteY2" fmla="*/ 914400 h 914400"/>
              <a:gd name="connsiteX3" fmla="*/ 0 w 1060704"/>
              <a:gd name="connsiteY3" fmla="*/ 914400 h 914400"/>
              <a:gd name="connsiteX0" fmla="*/ 0 w 530695"/>
              <a:gd name="connsiteY0" fmla="*/ 910958 h 914400"/>
              <a:gd name="connsiteX1" fmla="*/ 343 w 530695"/>
              <a:gd name="connsiteY1" fmla="*/ 0 h 914400"/>
              <a:gd name="connsiteX2" fmla="*/ 530695 w 530695"/>
              <a:gd name="connsiteY2" fmla="*/ 914400 h 914400"/>
              <a:gd name="connsiteX3" fmla="*/ 0 w 530695"/>
              <a:gd name="connsiteY3" fmla="*/ 910958 h 914400"/>
              <a:gd name="connsiteX0" fmla="*/ 0 w 530695"/>
              <a:gd name="connsiteY0" fmla="*/ 916027 h 916027"/>
              <a:gd name="connsiteX1" fmla="*/ 343 w 530695"/>
              <a:gd name="connsiteY1" fmla="*/ 0 h 916027"/>
              <a:gd name="connsiteX2" fmla="*/ 530695 w 530695"/>
              <a:gd name="connsiteY2" fmla="*/ 914400 h 916027"/>
              <a:gd name="connsiteX3" fmla="*/ 0 w 530695"/>
              <a:gd name="connsiteY3" fmla="*/ 916027 h 916027"/>
            </a:gdLst>
            <a:ahLst/>
            <a:cxnLst>
              <a:cxn ang="0">
                <a:pos x="connsiteX0" y="connsiteY0"/>
              </a:cxn>
              <a:cxn ang="0">
                <a:pos x="connsiteX1" y="connsiteY1"/>
              </a:cxn>
              <a:cxn ang="0">
                <a:pos x="connsiteX2" y="connsiteY2"/>
              </a:cxn>
              <a:cxn ang="0">
                <a:pos x="connsiteX3" y="connsiteY3"/>
              </a:cxn>
            </a:cxnLst>
            <a:rect l="l" t="t" r="r" b="b"/>
            <a:pathLst>
              <a:path w="530695" h="916027">
                <a:moveTo>
                  <a:pt x="0" y="916027"/>
                </a:moveTo>
                <a:cubicBezTo>
                  <a:pt x="114" y="612374"/>
                  <a:pt x="229" y="303653"/>
                  <a:pt x="343" y="0"/>
                </a:cubicBezTo>
                <a:lnTo>
                  <a:pt x="530695" y="914400"/>
                </a:lnTo>
                <a:lnTo>
                  <a:pt x="0" y="916027"/>
                </a:lnTo>
                <a:close/>
              </a:path>
            </a:pathLst>
          </a:custGeom>
          <a:solidFill>
            <a:srgbClr val="E6E6E6"/>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dirty="0"/>
          </a:p>
        </p:txBody>
      </p:sp>
      <p:sp>
        <p:nvSpPr>
          <p:cNvPr id="11" name="Titre 10"/>
          <p:cNvSpPr>
            <a:spLocks noGrp="1"/>
          </p:cNvSpPr>
          <p:nvPr userDrawn="1">
            <p:ph type="title"/>
          </p:nvPr>
        </p:nvSpPr>
        <p:spPr>
          <a:xfrm>
            <a:off x="3656775" y="3607361"/>
            <a:ext cx="5152370" cy="521302"/>
          </a:xfrm>
        </p:spPr>
        <p:txBody>
          <a:bodyPr>
            <a:normAutofit/>
          </a:bodyPr>
          <a:lstStyle>
            <a:lvl1pPr algn="r">
              <a:defRPr sz="3200" b="1">
                <a:solidFill>
                  <a:srgbClr val="F07F3C"/>
                </a:solidFill>
              </a:defRPr>
            </a:lvl1pPr>
          </a:lstStyle>
          <a:p>
            <a:r>
              <a:rPr lang="fr-FR" dirty="0"/>
              <a:t>Cliquez et modifiez le titre</a:t>
            </a:r>
          </a:p>
        </p:txBody>
      </p:sp>
      <p:sp>
        <p:nvSpPr>
          <p:cNvPr id="22" name="Espace réservé du texte 6"/>
          <p:cNvSpPr>
            <a:spLocks noGrp="1"/>
          </p:cNvSpPr>
          <p:nvPr userDrawn="1">
            <p:ph type="body" sz="quarter" idx="10" hasCustomPrompt="1"/>
          </p:nvPr>
        </p:nvSpPr>
        <p:spPr>
          <a:xfrm>
            <a:off x="3656775" y="4176675"/>
            <a:ext cx="5152370" cy="585698"/>
          </a:xfrm>
        </p:spPr>
        <p:txBody>
          <a:bodyPr>
            <a:noAutofit/>
          </a:bodyPr>
          <a:lstStyle>
            <a:lvl1pPr marL="0" indent="0" algn="r">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fr-FR" dirty="0"/>
              <a:t>Cliquez et modifier le texte</a:t>
            </a:r>
          </a:p>
        </p:txBody>
      </p:sp>
      <p:sp>
        <p:nvSpPr>
          <p:cNvPr id="9" name="Triangle isocèle 4"/>
          <p:cNvSpPr/>
          <p:nvPr userDrawn="1"/>
        </p:nvSpPr>
        <p:spPr>
          <a:xfrm rot="16200000" flipH="1">
            <a:off x="5498714" y="-973104"/>
            <a:ext cx="2680399" cy="4626609"/>
          </a:xfrm>
          <a:custGeom>
            <a:avLst/>
            <a:gdLst>
              <a:gd name="connsiteX0" fmla="*/ 0 w 1060704"/>
              <a:gd name="connsiteY0" fmla="*/ 914400 h 914400"/>
              <a:gd name="connsiteX1" fmla="*/ 530352 w 1060704"/>
              <a:gd name="connsiteY1" fmla="*/ 0 h 914400"/>
              <a:gd name="connsiteX2" fmla="*/ 1060704 w 1060704"/>
              <a:gd name="connsiteY2" fmla="*/ 914400 h 914400"/>
              <a:gd name="connsiteX3" fmla="*/ 0 w 1060704"/>
              <a:gd name="connsiteY3" fmla="*/ 914400 h 914400"/>
              <a:gd name="connsiteX0" fmla="*/ 0 w 530695"/>
              <a:gd name="connsiteY0" fmla="*/ 910958 h 914400"/>
              <a:gd name="connsiteX1" fmla="*/ 343 w 530695"/>
              <a:gd name="connsiteY1" fmla="*/ 0 h 914400"/>
              <a:gd name="connsiteX2" fmla="*/ 530695 w 530695"/>
              <a:gd name="connsiteY2" fmla="*/ 914400 h 914400"/>
              <a:gd name="connsiteX3" fmla="*/ 0 w 530695"/>
              <a:gd name="connsiteY3" fmla="*/ 910958 h 914400"/>
              <a:gd name="connsiteX0" fmla="*/ 0 w 530695"/>
              <a:gd name="connsiteY0" fmla="*/ 916027 h 916027"/>
              <a:gd name="connsiteX1" fmla="*/ 343 w 530695"/>
              <a:gd name="connsiteY1" fmla="*/ 0 h 916027"/>
              <a:gd name="connsiteX2" fmla="*/ 530695 w 530695"/>
              <a:gd name="connsiteY2" fmla="*/ 914400 h 916027"/>
              <a:gd name="connsiteX3" fmla="*/ 0 w 530695"/>
              <a:gd name="connsiteY3" fmla="*/ 916027 h 916027"/>
            </a:gdLst>
            <a:ahLst/>
            <a:cxnLst>
              <a:cxn ang="0">
                <a:pos x="connsiteX0" y="connsiteY0"/>
              </a:cxn>
              <a:cxn ang="0">
                <a:pos x="connsiteX1" y="connsiteY1"/>
              </a:cxn>
              <a:cxn ang="0">
                <a:pos x="connsiteX2" y="connsiteY2"/>
              </a:cxn>
              <a:cxn ang="0">
                <a:pos x="connsiteX3" y="connsiteY3"/>
              </a:cxn>
            </a:cxnLst>
            <a:rect l="l" t="t" r="r" b="b"/>
            <a:pathLst>
              <a:path w="530695" h="916027">
                <a:moveTo>
                  <a:pt x="0" y="916027"/>
                </a:moveTo>
                <a:cubicBezTo>
                  <a:pt x="114" y="612374"/>
                  <a:pt x="229" y="303653"/>
                  <a:pt x="343" y="0"/>
                </a:cubicBezTo>
                <a:lnTo>
                  <a:pt x="530695" y="914400"/>
                </a:lnTo>
                <a:lnTo>
                  <a:pt x="0" y="916027"/>
                </a:lnTo>
                <a:close/>
              </a:path>
            </a:pathLst>
          </a:cu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dirty="0"/>
          </a:p>
        </p:txBody>
      </p:sp>
      <p:pic>
        <p:nvPicPr>
          <p:cNvPr id="13" name="Imag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31776" y="240925"/>
            <a:ext cx="2305067" cy="740816"/>
          </a:xfrm>
          <a:prstGeom prst="rect">
            <a:avLst/>
          </a:prstGeom>
        </p:spPr>
      </p:pic>
      <p:sp>
        <p:nvSpPr>
          <p:cNvPr id="10" name="Triangle isocèle 4"/>
          <p:cNvSpPr/>
          <p:nvPr userDrawn="1"/>
        </p:nvSpPr>
        <p:spPr>
          <a:xfrm rot="16200000" flipV="1">
            <a:off x="973105" y="1489996"/>
            <a:ext cx="2680399" cy="4626609"/>
          </a:xfrm>
          <a:custGeom>
            <a:avLst/>
            <a:gdLst>
              <a:gd name="connsiteX0" fmla="*/ 0 w 1060704"/>
              <a:gd name="connsiteY0" fmla="*/ 914400 h 914400"/>
              <a:gd name="connsiteX1" fmla="*/ 530352 w 1060704"/>
              <a:gd name="connsiteY1" fmla="*/ 0 h 914400"/>
              <a:gd name="connsiteX2" fmla="*/ 1060704 w 1060704"/>
              <a:gd name="connsiteY2" fmla="*/ 914400 h 914400"/>
              <a:gd name="connsiteX3" fmla="*/ 0 w 1060704"/>
              <a:gd name="connsiteY3" fmla="*/ 914400 h 914400"/>
              <a:gd name="connsiteX0" fmla="*/ 0 w 530695"/>
              <a:gd name="connsiteY0" fmla="*/ 910958 h 914400"/>
              <a:gd name="connsiteX1" fmla="*/ 343 w 530695"/>
              <a:gd name="connsiteY1" fmla="*/ 0 h 914400"/>
              <a:gd name="connsiteX2" fmla="*/ 530695 w 530695"/>
              <a:gd name="connsiteY2" fmla="*/ 914400 h 914400"/>
              <a:gd name="connsiteX3" fmla="*/ 0 w 530695"/>
              <a:gd name="connsiteY3" fmla="*/ 910958 h 914400"/>
              <a:gd name="connsiteX0" fmla="*/ 0 w 530695"/>
              <a:gd name="connsiteY0" fmla="*/ 916027 h 916027"/>
              <a:gd name="connsiteX1" fmla="*/ 343 w 530695"/>
              <a:gd name="connsiteY1" fmla="*/ 0 h 916027"/>
              <a:gd name="connsiteX2" fmla="*/ 530695 w 530695"/>
              <a:gd name="connsiteY2" fmla="*/ 914400 h 916027"/>
              <a:gd name="connsiteX3" fmla="*/ 0 w 530695"/>
              <a:gd name="connsiteY3" fmla="*/ 916027 h 916027"/>
            </a:gdLst>
            <a:ahLst/>
            <a:cxnLst>
              <a:cxn ang="0">
                <a:pos x="connsiteX0" y="connsiteY0"/>
              </a:cxn>
              <a:cxn ang="0">
                <a:pos x="connsiteX1" y="connsiteY1"/>
              </a:cxn>
              <a:cxn ang="0">
                <a:pos x="connsiteX2" y="connsiteY2"/>
              </a:cxn>
              <a:cxn ang="0">
                <a:pos x="connsiteX3" y="connsiteY3"/>
              </a:cxn>
            </a:cxnLst>
            <a:rect l="l" t="t" r="r" b="b"/>
            <a:pathLst>
              <a:path w="530695" h="916027">
                <a:moveTo>
                  <a:pt x="0" y="916027"/>
                </a:moveTo>
                <a:cubicBezTo>
                  <a:pt x="114" y="612374"/>
                  <a:pt x="229" y="303653"/>
                  <a:pt x="343" y="0"/>
                </a:cubicBezTo>
                <a:lnTo>
                  <a:pt x="530695" y="914400"/>
                </a:lnTo>
                <a:lnTo>
                  <a:pt x="0" y="916027"/>
                </a:lnTo>
                <a:close/>
              </a:path>
            </a:pathLst>
          </a:custGeom>
          <a:solidFill>
            <a:srgbClr val="F07F3C">
              <a:alpha val="70000"/>
            </a:srgb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dirty="0"/>
          </a:p>
        </p:txBody>
      </p:sp>
    </p:spTree>
    <p:extLst>
      <p:ext uri="{BB962C8B-B14F-4D97-AF65-F5344CB8AC3E}">
        <p14:creationId xmlns:p14="http://schemas.microsoft.com/office/powerpoint/2010/main" val="2581178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ous-section">
    <p:spTree>
      <p:nvGrpSpPr>
        <p:cNvPr id="1" name=""/>
        <p:cNvGrpSpPr/>
        <p:nvPr/>
      </p:nvGrpSpPr>
      <p:grpSpPr>
        <a:xfrm>
          <a:off x="0" y="0"/>
          <a:ext cx="0" cy="0"/>
          <a:chOff x="0" y="0"/>
          <a:chExt cx="0" cy="0"/>
        </a:xfrm>
      </p:grpSpPr>
      <p:sp>
        <p:nvSpPr>
          <p:cNvPr id="16" name="Triangle isocèle 4"/>
          <p:cNvSpPr/>
          <p:nvPr userDrawn="1"/>
        </p:nvSpPr>
        <p:spPr>
          <a:xfrm rot="16200000" flipV="1">
            <a:off x="1471792" y="-441273"/>
            <a:ext cx="4112981" cy="7099373"/>
          </a:xfrm>
          <a:custGeom>
            <a:avLst/>
            <a:gdLst>
              <a:gd name="connsiteX0" fmla="*/ 0 w 1060704"/>
              <a:gd name="connsiteY0" fmla="*/ 914400 h 914400"/>
              <a:gd name="connsiteX1" fmla="*/ 530352 w 1060704"/>
              <a:gd name="connsiteY1" fmla="*/ 0 h 914400"/>
              <a:gd name="connsiteX2" fmla="*/ 1060704 w 1060704"/>
              <a:gd name="connsiteY2" fmla="*/ 914400 h 914400"/>
              <a:gd name="connsiteX3" fmla="*/ 0 w 1060704"/>
              <a:gd name="connsiteY3" fmla="*/ 914400 h 914400"/>
              <a:gd name="connsiteX0" fmla="*/ 0 w 530695"/>
              <a:gd name="connsiteY0" fmla="*/ 910958 h 914400"/>
              <a:gd name="connsiteX1" fmla="*/ 343 w 530695"/>
              <a:gd name="connsiteY1" fmla="*/ 0 h 914400"/>
              <a:gd name="connsiteX2" fmla="*/ 530695 w 530695"/>
              <a:gd name="connsiteY2" fmla="*/ 914400 h 914400"/>
              <a:gd name="connsiteX3" fmla="*/ 0 w 530695"/>
              <a:gd name="connsiteY3" fmla="*/ 910958 h 914400"/>
              <a:gd name="connsiteX0" fmla="*/ 0 w 530695"/>
              <a:gd name="connsiteY0" fmla="*/ 916027 h 916027"/>
              <a:gd name="connsiteX1" fmla="*/ 343 w 530695"/>
              <a:gd name="connsiteY1" fmla="*/ 0 h 916027"/>
              <a:gd name="connsiteX2" fmla="*/ 530695 w 530695"/>
              <a:gd name="connsiteY2" fmla="*/ 914400 h 916027"/>
              <a:gd name="connsiteX3" fmla="*/ 0 w 530695"/>
              <a:gd name="connsiteY3" fmla="*/ 916027 h 916027"/>
            </a:gdLst>
            <a:ahLst/>
            <a:cxnLst>
              <a:cxn ang="0">
                <a:pos x="connsiteX0" y="connsiteY0"/>
              </a:cxn>
              <a:cxn ang="0">
                <a:pos x="connsiteX1" y="connsiteY1"/>
              </a:cxn>
              <a:cxn ang="0">
                <a:pos x="connsiteX2" y="connsiteY2"/>
              </a:cxn>
              <a:cxn ang="0">
                <a:pos x="connsiteX3" y="connsiteY3"/>
              </a:cxn>
            </a:cxnLst>
            <a:rect l="l" t="t" r="r" b="b"/>
            <a:pathLst>
              <a:path w="530695" h="916027">
                <a:moveTo>
                  <a:pt x="0" y="916027"/>
                </a:moveTo>
                <a:cubicBezTo>
                  <a:pt x="114" y="612374"/>
                  <a:pt x="229" y="303653"/>
                  <a:pt x="343" y="0"/>
                </a:cubicBezTo>
                <a:lnTo>
                  <a:pt x="530695" y="914400"/>
                </a:lnTo>
                <a:lnTo>
                  <a:pt x="0" y="916027"/>
                </a:lnTo>
                <a:close/>
              </a:path>
            </a:pathLst>
          </a:custGeom>
          <a:solidFill>
            <a:srgbClr val="E6E6E6">
              <a:alpha val="24000"/>
            </a:srgb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dirty="0"/>
          </a:p>
        </p:txBody>
      </p:sp>
      <p:sp>
        <p:nvSpPr>
          <p:cNvPr id="3" name="Espace réservé de la date 2"/>
          <p:cNvSpPr>
            <a:spLocks noGrp="1"/>
          </p:cNvSpPr>
          <p:nvPr userDrawn="1">
            <p:ph type="dt" sz="half" idx="10"/>
          </p:nvPr>
        </p:nvSpPr>
        <p:spPr/>
        <p:txBody>
          <a:bodyPr/>
          <a:lstStyle/>
          <a:p>
            <a:fld id="{E84C0596-2690-A647-BF28-8313842AC749}" type="datetimeFigureOut">
              <a:rPr lang="fr-FR" smtClean="0"/>
              <a:t>28/05/2021</a:t>
            </a:fld>
            <a:endParaRPr lang="fr-FR"/>
          </a:p>
        </p:txBody>
      </p:sp>
      <p:sp>
        <p:nvSpPr>
          <p:cNvPr id="4" name="Espace réservé du pied de page 3"/>
          <p:cNvSpPr>
            <a:spLocks noGrp="1"/>
          </p:cNvSpPr>
          <p:nvPr userDrawn="1">
            <p:ph type="ftr" sz="quarter" idx="11"/>
          </p:nvPr>
        </p:nvSpPr>
        <p:spPr/>
        <p:txBody>
          <a:bodyPr/>
          <a:lstStyle/>
          <a:p>
            <a:endParaRPr lang="fr-FR"/>
          </a:p>
        </p:txBody>
      </p:sp>
      <p:sp>
        <p:nvSpPr>
          <p:cNvPr id="5" name="Espace réservé du numéro de diapositive 4"/>
          <p:cNvSpPr>
            <a:spLocks noGrp="1"/>
          </p:cNvSpPr>
          <p:nvPr userDrawn="1">
            <p:ph type="sldNum" sz="quarter" idx="12"/>
          </p:nvPr>
        </p:nvSpPr>
        <p:spPr/>
        <p:txBody>
          <a:bodyPr/>
          <a:lstStyle/>
          <a:p>
            <a:fld id="{439CFB3C-5329-804D-A21F-9A0246BF7AB4}" type="slidenum">
              <a:rPr lang="fr-FR" smtClean="0"/>
              <a:t>‹#›</a:t>
            </a:fld>
            <a:endParaRPr lang="fr-FR"/>
          </a:p>
        </p:txBody>
      </p:sp>
      <p:sp>
        <p:nvSpPr>
          <p:cNvPr id="10" name="Titre 1"/>
          <p:cNvSpPr>
            <a:spLocks noGrp="1"/>
          </p:cNvSpPr>
          <p:nvPr userDrawn="1">
            <p:ph type="title"/>
          </p:nvPr>
        </p:nvSpPr>
        <p:spPr>
          <a:xfrm>
            <a:off x="457200" y="3285075"/>
            <a:ext cx="5622328" cy="567349"/>
          </a:xfrm>
        </p:spPr>
        <p:txBody>
          <a:bodyPr>
            <a:normAutofit/>
          </a:bodyPr>
          <a:lstStyle>
            <a:lvl1pPr algn="l">
              <a:defRPr sz="3200" b="1">
                <a:solidFill>
                  <a:srgbClr val="F07F3C"/>
                </a:solidFill>
              </a:defRPr>
            </a:lvl1pPr>
          </a:lstStyle>
          <a:p>
            <a:r>
              <a:rPr lang="fr-FR"/>
              <a:t>Cliquez et modifiez le titre</a:t>
            </a:r>
          </a:p>
        </p:txBody>
      </p:sp>
      <p:sp>
        <p:nvSpPr>
          <p:cNvPr id="11" name="Espace réservé du texte 6"/>
          <p:cNvSpPr>
            <a:spLocks noGrp="1"/>
          </p:cNvSpPr>
          <p:nvPr userDrawn="1">
            <p:ph type="body" sz="quarter" idx="13" hasCustomPrompt="1"/>
          </p:nvPr>
        </p:nvSpPr>
        <p:spPr>
          <a:xfrm>
            <a:off x="457200" y="3931026"/>
            <a:ext cx="5622328" cy="486486"/>
          </a:xfrm>
        </p:spPr>
        <p:txBody>
          <a:bodyPr>
            <a:noAutofit/>
          </a:bodyPr>
          <a:lstStyle>
            <a:lvl1pPr marL="0" indent="0" algn="l">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fr-FR" dirty="0"/>
              <a:t>Cliquez et modifier le texte</a:t>
            </a:r>
          </a:p>
        </p:txBody>
      </p:sp>
      <p:pic>
        <p:nvPicPr>
          <p:cNvPr id="12" name="Imag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30410" y="75812"/>
            <a:ext cx="1527070" cy="490779"/>
          </a:xfrm>
          <a:prstGeom prst="rect">
            <a:avLst/>
          </a:prstGeom>
        </p:spPr>
      </p:pic>
      <p:sp>
        <p:nvSpPr>
          <p:cNvPr id="17" name="Triangle isocèle 4"/>
          <p:cNvSpPr/>
          <p:nvPr userDrawn="1"/>
        </p:nvSpPr>
        <p:spPr>
          <a:xfrm rot="5400000">
            <a:off x="979216" y="-1022025"/>
            <a:ext cx="2756190" cy="4757431"/>
          </a:xfrm>
          <a:custGeom>
            <a:avLst/>
            <a:gdLst>
              <a:gd name="connsiteX0" fmla="*/ 0 w 1060704"/>
              <a:gd name="connsiteY0" fmla="*/ 914400 h 914400"/>
              <a:gd name="connsiteX1" fmla="*/ 530352 w 1060704"/>
              <a:gd name="connsiteY1" fmla="*/ 0 h 914400"/>
              <a:gd name="connsiteX2" fmla="*/ 1060704 w 1060704"/>
              <a:gd name="connsiteY2" fmla="*/ 914400 h 914400"/>
              <a:gd name="connsiteX3" fmla="*/ 0 w 1060704"/>
              <a:gd name="connsiteY3" fmla="*/ 914400 h 914400"/>
              <a:gd name="connsiteX0" fmla="*/ 0 w 530695"/>
              <a:gd name="connsiteY0" fmla="*/ 910958 h 914400"/>
              <a:gd name="connsiteX1" fmla="*/ 343 w 530695"/>
              <a:gd name="connsiteY1" fmla="*/ 0 h 914400"/>
              <a:gd name="connsiteX2" fmla="*/ 530695 w 530695"/>
              <a:gd name="connsiteY2" fmla="*/ 914400 h 914400"/>
              <a:gd name="connsiteX3" fmla="*/ 0 w 530695"/>
              <a:gd name="connsiteY3" fmla="*/ 910958 h 914400"/>
              <a:gd name="connsiteX0" fmla="*/ 0 w 530695"/>
              <a:gd name="connsiteY0" fmla="*/ 916027 h 916027"/>
              <a:gd name="connsiteX1" fmla="*/ 343 w 530695"/>
              <a:gd name="connsiteY1" fmla="*/ 0 h 916027"/>
              <a:gd name="connsiteX2" fmla="*/ 530695 w 530695"/>
              <a:gd name="connsiteY2" fmla="*/ 914400 h 916027"/>
              <a:gd name="connsiteX3" fmla="*/ 0 w 530695"/>
              <a:gd name="connsiteY3" fmla="*/ 916027 h 916027"/>
            </a:gdLst>
            <a:ahLst/>
            <a:cxnLst>
              <a:cxn ang="0">
                <a:pos x="connsiteX0" y="connsiteY0"/>
              </a:cxn>
              <a:cxn ang="0">
                <a:pos x="connsiteX1" y="connsiteY1"/>
              </a:cxn>
              <a:cxn ang="0">
                <a:pos x="connsiteX2" y="connsiteY2"/>
              </a:cxn>
              <a:cxn ang="0">
                <a:pos x="connsiteX3" y="connsiteY3"/>
              </a:cxn>
            </a:cxnLst>
            <a:rect l="l" t="t" r="r" b="b"/>
            <a:pathLst>
              <a:path w="530695" h="916027">
                <a:moveTo>
                  <a:pt x="0" y="916027"/>
                </a:moveTo>
                <a:cubicBezTo>
                  <a:pt x="114" y="612374"/>
                  <a:pt x="229" y="303653"/>
                  <a:pt x="343" y="0"/>
                </a:cubicBezTo>
                <a:lnTo>
                  <a:pt x="530695" y="914400"/>
                </a:lnTo>
                <a:lnTo>
                  <a:pt x="0" y="916027"/>
                </a:lnTo>
                <a:close/>
              </a:path>
            </a:pathLst>
          </a:custGeom>
          <a:solidFill>
            <a:srgbClr val="F07F3C"/>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dirty="0"/>
          </a:p>
        </p:txBody>
      </p:sp>
      <p:sp>
        <p:nvSpPr>
          <p:cNvPr id="18" name="Triangle isocèle 4"/>
          <p:cNvSpPr/>
          <p:nvPr userDrawn="1"/>
        </p:nvSpPr>
        <p:spPr>
          <a:xfrm rot="16200000" flipV="1">
            <a:off x="1471792" y="-441272"/>
            <a:ext cx="4112981" cy="7099373"/>
          </a:xfrm>
          <a:custGeom>
            <a:avLst/>
            <a:gdLst>
              <a:gd name="connsiteX0" fmla="*/ 0 w 1060704"/>
              <a:gd name="connsiteY0" fmla="*/ 914400 h 914400"/>
              <a:gd name="connsiteX1" fmla="*/ 530352 w 1060704"/>
              <a:gd name="connsiteY1" fmla="*/ 0 h 914400"/>
              <a:gd name="connsiteX2" fmla="*/ 1060704 w 1060704"/>
              <a:gd name="connsiteY2" fmla="*/ 914400 h 914400"/>
              <a:gd name="connsiteX3" fmla="*/ 0 w 1060704"/>
              <a:gd name="connsiteY3" fmla="*/ 914400 h 914400"/>
              <a:gd name="connsiteX0" fmla="*/ 0 w 530695"/>
              <a:gd name="connsiteY0" fmla="*/ 910958 h 914400"/>
              <a:gd name="connsiteX1" fmla="*/ 343 w 530695"/>
              <a:gd name="connsiteY1" fmla="*/ 0 h 914400"/>
              <a:gd name="connsiteX2" fmla="*/ 530695 w 530695"/>
              <a:gd name="connsiteY2" fmla="*/ 914400 h 914400"/>
              <a:gd name="connsiteX3" fmla="*/ 0 w 530695"/>
              <a:gd name="connsiteY3" fmla="*/ 910958 h 914400"/>
              <a:gd name="connsiteX0" fmla="*/ 0 w 530695"/>
              <a:gd name="connsiteY0" fmla="*/ 916027 h 916027"/>
              <a:gd name="connsiteX1" fmla="*/ 343 w 530695"/>
              <a:gd name="connsiteY1" fmla="*/ 0 h 916027"/>
              <a:gd name="connsiteX2" fmla="*/ 530695 w 530695"/>
              <a:gd name="connsiteY2" fmla="*/ 914400 h 916027"/>
              <a:gd name="connsiteX3" fmla="*/ 0 w 530695"/>
              <a:gd name="connsiteY3" fmla="*/ 916027 h 916027"/>
            </a:gdLst>
            <a:ahLst/>
            <a:cxnLst>
              <a:cxn ang="0">
                <a:pos x="connsiteX0" y="connsiteY0"/>
              </a:cxn>
              <a:cxn ang="0">
                <a:pos x="connsiteX1" y="connsiteY1"/>
              </a:cxn>
              <a:cxn ang="0">
                <a:pos x="connsiteX2" y="connsiteY2"/>
              </a:cxn>
              <a:cxn ang="0">
                <a:pos x="connsiteX3" y="connsiteY3"/>
              </a:cxn>
            </a:cxnLst>
            <a:rect l="l" t="t" r="r" b="b"/>
            <a:pathLst>
              <a:path w="530695" h="916027">
                <a:moveTo>
                  <a:pt x="0" y="916027"/>
                </a:moveTo>
                <a:cubicBezTo>
                  <a:pt x="114" y="612374"/>
                  <a:pt x="229" y="303653"/>
                  <a:pt x="343" y="0"/>
                </a:cubicBezTo>
                <a:lnTo>
                  <a:pt x="530695" y="914400"/>
                </a:lnTo>
                <a:lnTo>
                  <a:pt x="0" y="916027"/>
                </a:lnTo>
                <a:close/>
              </a:path>
            </a:pathLst>
          </a:custGeom>
          <a:solidFill>
            <a:srgbClr val="E6E6E6">
              <a:alpha val="24000"/>
            </a:srgb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dirty="0"/>
          </a:p>
        </p:txBody>
      </p:sp>
    </p:spTree>
    <p:extLst>
      <p:ext uri="{BB962C8B-B14F-4D97-AF65-F5344CB8AC3E}">
        <p14:creationId xmlns:p14="http://schemas.microsoft.com/office/powerpoint/2010/main" val="3649982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u">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84C0596-2690-A647-BF28-8313842AC749}" type="datetimeFigureOut">
              <a:rPr lang="fr-FR" smtClean="0"/>
              <a:t>28/05/2021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439CFB3C-5329-804D-A21F-9A0246BF7AB4}" type="slidenum">
              <a:rPr lang="fr-FR" smtClean="0"/>
              <a:t>‹#›</a:t>
            </a:fld>
            <a:endParaRPr lang="fr-FR"/>
          </a:p>
        </p:txBody>
      </p:sp>
      <p:sp>
        <p:nvSpPr>
          <p:cNvPr id="6" name="Espace réservé du contenu 2"/>
          <p:cNvSpPr>
            <a:spLocks noGrp="1"/>
          </p:cNvSpPr>
          <p:nvPr>
            <p:ph idx="1" hasCustomPrompt="1"/>
          </p:nvPr>
        </p:nvSpPr>
        <p:spPr>
          <a:xfrm>
            <a:off x="457200" y="1275227"/>
            <a:ext cx="8229600" cy="3428140"/>
          </a:xfrm>
        </p:spPr>
        <p:txBody>
          <a:bodyPr/>
          <a:lstStyle>
            <a:lvl1pPr marL="342900" indent="-342900">
              <a:buFont typeface="Wingdings" panose="05000000000000000000" pitchFamily="2" charset="2"/>
              <a:buChar char="v"/>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dirty="0"/>
              <a:t>Premier niveau</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8" name="Image 7" descr="uLIEGE_DroitSciencesPoCrimino_Logo_U_RVB@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29572" y="73305"/>
            <a:ext cx="496997" cy="540000"/>
          </a:xfrm>
          <a:prstGeom prst="rect">
            <a:avLst/>
          </a:prstGeom>
        </p:spPr>
      </p:pic>
      <p:sp>
        <p:nvSpPr>
          <p:cNvPr id="9" name="Titre 1"/>
          <p:cNvSpPr>
            <a:spLocks noGrp="1"/>
          </p:cNvSpPr>
          <p:nvPr>
            <p:ph type="title"/>
          </p:nvPr>
        </p:nvSpPr>
        <p:spPr>
          <a:xfrm>
            <a:off x="457199" y="640675"/>
            <a:ext cx="7639171" cy="567349"/>
          </a:xfrm>
        </p:spPr>
        <p:txBody>
          <a:bodyPr>
            <a:normAutofit/>
          </a:bodyPr>
          <a:lstStyle>
            <a:lvl1pPr algn="l">
              <a:defRPr sz="3200" b="0">
                <a:solidFill>
                  <a:srgbClr val="F07F3C"/>
                </a:solidFill>
              </a:defRPr>
            </a:lvl1pPr>
          </a:lstStyle>
          <a:p>
            <a:r>
              <a:rPr lang="fr-FR"/>
              <a:t>Cliquez et modifiez le titre</a:t>
            </a:r>
          </a:p>
        </p:txBody>
      </p:sp>
    </p:spTree>
    <p:extLst>
      <p:ext uri="{BB962C8B-B14F-4D97-AF65-F5344CB8AC3E}">
        <p14:creationId xmlns:p14="http://schemas.microsoft.com/office/powerpoint/2010/main" val="2587392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u 2 colonnes">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84C0596-2690-A647-BF28-8313842AC749}" type="datetimeFigureOut">
              <a:rPr lang="fr-FR" smtClean="0"/>
              <a:t>28/05/2021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439CFB3C-5329-804D-A21F-9A0246BF7AB4}" type="slidenum">
              <a:rPr lang="fr-FR" smtClean="0"/>
              <a:t>‹#›</a:t>
            </a:fld>
            <a:endParaRPr lang="fr-FR"/>
          </a:p>
        </p:txBody>
      </p:sp>
      <p:sp>
        <p:nvSpPr>
          <p:cNvPr id="6" name="Espace réservé du contenu 2"/>
          <p:cNvSpPr>
            <a:spLocks noGrp="1"/>
          </p:cNvSpPr>
          <p:nvPr>
            <p:ph idx="1" hasCustomPrompt="1"/>
          </p:nvPr>
        </p:nvSpPr>
        <p:spPr>
          <a:xfrm>
            <a:off x="457201" y="1278175"/>
            <a:ext cx="3935666" cy="3370863"/>
          </a:xfrm>
        </p:spPr>
        <p:txBody>
          <a:bodyPr/>
          <a:lstStyle>
            <a:lvl1pPr marL="342900" indent="-342900">
              <a:buFont typeface="Wingdings" panose="05000000000000000000" pitchFamily="2" charset="2"/>
              <a:buChar char="v"/>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dirty="0"/>
              <a:t>Premier niveau</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Espace réservé du contenu 2"/>
          <p:cNvSpPr>
            <a:spLocks noGrp="1"/>
          </p:cNvSpPr>
          <p:nvPr>
            <p:ph idx="13" hasCustomPrompt="1"/>
          </p:nvPr>
        </p:nvSpPr>
        <p:spPr>
          <a:xfrm>
            <a:off x="4725976" y="1278175"/>
            <a:ext cx="3963426" cy="3370863"/>
          </a:xfrm>
        </p:spPr>
        <p:txBody>
          <a:bodyPr/>
          <a:lstStyle>
            <a:lvl1pPr marL="342900" indent="-342900">
              <a:buFont typeface="Wingdings" panose="05000000000000000000" pitchFamily="2" charset="2"/>
              <a:buChar char="v"/>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dirty="0"/>
              <a:t>Premier niveau</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10" name="Image 9" descr="uLIEGE_DroitSciencesPoCrimino_Logo_U_RVB@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29572" y="73305"/>
            <a:ext cx="496997" cy="540000"/>
          </a:xfrm>
          <a:prstGeom prst="rect">
            <a:avLst/>
          </a:prstGeom>
        </p:spPr>
      </p:pic>
      <p:sp>
        <p:nvSpPr>
          <p:cNvPr id="11" name="Titre 1"/>
          <p:cNvSpPr>
            <a:spLocks noGrp="1"/>
          </p:cNvSpPr>
          <p:nvPr>
            <p:ph type="title"/>
          </p:nvPr>
        </p:nvSpPr>
        <p:spPr>
          <a:xfrm>
            <a:off x="457199" y="640675"/>
            <a:ext cx="7989521" cy="567349"/>
          </a:xfrm>
        </p:spPr>
        <p:txBody>
          <a:bodyPr>
            <a:normAutofit/>
          </a:bodyPr>
          <a:lstStyle>
            <a:lvl1pPr algn="l">
              <a:defRPr sz="3200" b="0">
                <a:solidFill>
                  <a:srgbClr val="F07F3C"/>
                </a:solidFill>
              </a:defRPr>
            </a:lvl1pPr>
          </a:lstStyle>
          <a:p>
            <a:r>
              <a:rPr lang="fr-FR"/>
              <a:t>Cliquez et modifiez le titre</a:t>
            </a:r>
          </a:p>
        </p:txBody>
      </p:sp>
    </p:spTree>
    <p:extLst>
      <p:ext uri="{BB962C8B-B14F-4D97-AF65-F5344CB8AC3E}">
        <p14:creationId xmlns:p14="http://schemas.microsoft.com/office/powerpoint/2010/main" val="2050134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5" name="Espace réservé de la date 4"/>
          <p:cNvSpPr>
            <a:spLocks noGrp="1"/>
          </p:cNvSpPr>
          <p:nvPr>
            <p:ph type="dt" sz="half" idx="10"/>
          </p:nvPr>
        </p:nvSpPr>
        <p:spPr/>
        <p:txBody>
          <a:bodyPr/>
          <a:lstStyle/>
          <a:p>
            <a:fld id="{E84C0596-2690-A647-BF28-8313842AC749}" type="datetimeFigureOut">
              <a:rPr lang="fr-FR" smtClean="0"/>
              <a:t>28/05/2021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39CFB3C-5329-804D-A21F-9A0246BF7AB4}" type="slidenum">
              <a:rPr lang="fr-FR" smtClean="0"/>
              <a:t>‹#›</a:t>
            </a:fld>
            <a:endParaRPr lang="fr-FR"/>
          </a:p>
        </p:txBody>
      </p:sp>
      <p:pic>
        <p:nvPicPr>
          <p:cNvPr id="9" name="Image 8" descr="uLIEGE_DroitSciencesPoCrimino_Logo_U_RVB@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29572" y="73305"/>
            <a:ext cx="496997" cy="540000"/>
          </a:xfrm>
          <a:prstGeom prst="rect">
            <a:avLst/>
          </a:prstGeom>
        </p:spPr>
      </p:pic>
    </p:spTree>
    <p:extLst>
      <p:ext uri="{BB962C8B-B14F-4D97-AF65-F5344CB8AC3E}">
        <p14:creationId xmlns:p14="http://schemas.microsoft.com/office/powerpoint/2010/main" val="1377587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1792288" y="459581"/>
            <a:ext cx="5486400" cy="33921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4025503"/>
            <a:ext cx="5486400" cy="603647"/>
          </a:xfrm>
        </p:spPr>
        <p:txBody>
          <a:bodyPr>
            <a:normAutofit/>
          </a:bodyPr>
          <a:lstStyle>
            <a:lvl1pPr marL="0" indent="0">
              <a:buNone/>
              <a:defRPr sz="1200">
                <a:solidFill>
                  <a:srgbClr val="8C8B8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a:t>Cliquez pour modifier les styles du texte du masque</a:t>
            </a:r>
          </a:p>
        </p:txBody>
      </p:sp>
      <p:sp>
        <p:nvSpPr>
          <p:cNvPr id="5" name="Espace réservé de la date 4"/>
          <p:cNvSpPr>
            <a:spLocks noGrp="1"/>
          </p:cNvSpPr>
          <p:nvPr>
            <p:ph type="dt" sz="half" idx="10"/>
          </p:nvPr>
        </p:nvSpPr>
        <p:spPr/>
        <p:txBody>
          <a:bodyPr/>
          <a:lstStyle/>
          <a:p>
            <a:fld id="{E84C0596-2690-A647-BF28-8313842AC749}" type="datetimeFigureOut">
              <a:rPr lang="fr-FR" smtClean="0"/>
              <a:t>28/05/2021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39CFB3C-5329-804D-A21F-9A0246BF7AB4}" type="slidenum">
              <a:rPr lang="fr-FR" smtClean="0"/>
              <a:t>‹#›</a:t>
            </a:fld>
            <a:endParaRPr lang="fr-FR"/>
          </a:p>
        </p:txBody>
      </p:sp>
      <p:pic>
        <p:nvPicPr>
          <p:cNvPr id="9" name="Image 8" descr="uLIEGE_DroitSciencesPoCrimino_Logo_U_RVB@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29572" y="73305"/>
            <a:ext cx="496997" cy="540000"/>
          </a:xfrm>
          <a:prstGeom prst="rect">
            <a:avLst/>
          </a:prstGeom>
        </p:spPr>
      </p:pic>
    </p:spTree>
    <p:extLst>
      <p:ext uri="{BB962C8B-B14F-4D97-AF65-F5344CB8AC3E}">
        <p14:creationId xmlns:p14="http://schemas.microsoft.com/office/powerpoint/2010/main" val="2957643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ôture_1">
    <p:spTree>
      <p:nvGrpSpPr>
        <p:cNvPr id="1" name=""/>
        <p:cNvGrpSpPr/>
        <p:nvPr/>
      </p:nvGrpSpPr>
      <p:grpSpPr>
        <a:xfrm>
          <a:off x="0" y="0"/>
          <a:ext cx="0" cy="0"/>
          <a:chOff x="0" y="0"/>
          <a:chExt cx="0" cy="0"/>
        </a:xfrm>
      </p:grpSpPr>
      <p:sp>
        <p:nvSpPr>
          <p:cNvPr id="14" name="Triangle isocèle 4"/>
          <p:cNvSpPr/>
          <p:nvPr userDrawn="1"/>
        </p:nvSpPr>
        <p:spPr>
          <a:xfrm rot="5400000" flipH="1" flipV="1">
            <a:off x="5066478" y="1065978"/>
            <a:ext cx="3007184" cy="5190669"/>
          </a:xfrm>
          <a:custGeom>
            <a:avLst/>
            <a:gdLst>
              <a:gd name="connsiteX0" fmla="*/ 0 w 1060704"/>
              <a:gd name="connsiteY0" fmla="*/ 914400 h 914400"/>
              <a:gd name="connsiteX1" fmla="*/ 530352 w 1060704"/>
              <a:gd name="connsiteY1" fmla="*/ 0 h 914400"/>
              <a:gd name="connsiteX2" fmla="*/ 1060704 w 1060704"/>
              <a:gd name="connsiteY2" fmla="*/ 914400 h 914400"/>
              <a:gd name="connsiteX3" fmla="*/ 0 w 1060704"/>
              <a:gd name="connsiteY3" fmla="*/ 914400 h 914400"/>
              <a:gd name="connsiteX0" fmla="*/ 0 w 530695"/>
              <a:gd name="connsiteY0" fmla="*/ 910958 h 914400"/>
              <a:gd name="connsiteX1" fmla="*/ 343 w 530695"/>
              <a:gd name="connsiteY1" fmla="*/ 0 h 914400"/>
              <a:gd name="connsiteX2" fmla="*/ 530695 w 530695"/>
              <a:gd name="connsiteY2" fmla="*/ 914400 h 914400"/>
              <a:gd name="connsiteX3" fmla="*/ 0 w 530695"/>
              <a:gd name="connsiteY3" fmla="*/ 910958 h 914400"/>
              <a:gd name="connsiteX0" fmla="*/ 0 w 530695"/>
              <a:gd name="connsiteY0" fmla="*/ 916027 h 916027"/>
              <a:gd name="connsiteX1" fmla="*/ 343 w 530695"/>
              <a:gd name="connsiteY1" fmla="*/ 0 h 916027"/>
              <a:gd name="connsiteX2" fmla="*/ 530695 w 530695"/>
              <a:gd name="connsiteY2" fmla="*/ 914400 h 916027"/>
              <a:gd name="connsiteX3" fmla="*/ 0 w 530695"/>
              <a:gd name="connsiteY3" fmla="*/ 916027 h 916027"/>
            </a:gdLst>
            <a:ahLst/>
            <a:cxnLst>
              <a:cxn ang="0">
                <a:pos x="connsiteX0" y="connsiteY0"/>
              </a:cxn>
              <a:cxn ang="0">
                <a:pos x="connsiteX1" y="connsiteY1"/>
              </a:cxn>
              <a:cxn ang="0">
                <a:pos x="connsiteX2" y="connsiteY2"/>
              </a:cxn>
              <a:cxn ang="0">
                <a:pos x="connsiteX3" y="connsiteY3"/>
              </a:cxn>
            </a:cxnLst>
            <a:rect l="l" t="t" r="r" b="b"/>
            <a:pathLst>
              <a:path w="530695" h="916027">
                <a:moveTo>
                  <a:pt x="0" y="916027"/>
                </a:moveTo>
                <a:cubicBezTo>
                  <a:pt x="114" y="612374"/>
                  <a:pt x="229" y="303653"/>
                  <a:pt x="343" y="0"/>
                </a:cubicBezTo>
                <a:lnTo>
                  <a:pt x="530695" y="914400"/>
                </a:lnTo>
                <a:lnTo>
                  <a:pt x="0" y="916027"/>
                </a:lnTo>
                <a:close/>
              </a:path>
            </a:pathLst>
          </a:custGeom>
          <a:solidFill>
            <a:srgbClr val="E6E6E6">
              <a:alpha val="70000"/>
            </a:srgb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dirty="0"/>
          </a:p>
        </p:txBody>
      </p:sp>
      <p:sp>
        <p:nvSpPr>
          <p:cNvPr id="12" name="Titre 1"/>
          <p:cNvSpPr>
            <a:spLocks noGrp="1"/>
          </p:cNvSpPr>
          <p:nvPr userDrawn="1">
            <p:ph type="title" hasCustomPrompt="1"/>
          </p:nvPr>
        </p:nvSpPr>
        <p:spPr>
          <a:xfrm>
            <a:off x="1760836" y="1685990"/>
            <a:ext cx="5622328" cy="1180330"/>
          </a:xfrm>
        </p:spPr>
        <p:txBody>
          <a:bodyPr>
            <a:noAutofit/>
          </a:bodyPr>
          <a:lstStyle>
            <a:lvl1pPr algn="ctr">
              <a:defRPr sz="2400" b="0">
                <a:solidFill>
                  <a:srgbClr val="F07F3C"/>
                </a:solidFill>
              </a:defRPr>
            </a:lvl1pPr>
          </a:lstStyle>
          <a:p>
            <a:r>
              <a:rPr lang="fr-FR" dirty="0"/>
              <a:t>Merci de votre attention/</a:t>
            </a:r>
            <a:br>
              <a:rPr lang="fr-FR" dirty="0"/>
            </a:br>
            <a:r>
              <a:rPr lang="fr-FR" dirty="0"/>
              <a:t>Questions-suggestions/...</a:t>
            </a:r>
          </a:p>
        </p:txBody>
      </p:sp>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19467" y="240925"/>
            <a:ext cx="2305067" cy="740816"/>
          </a:xfrm>
          <a:prstGeom prst="rect">
            <a:avLst/>
          </a:prstGeom>
        </p:spPr>
      </p:pic>
      <p:sp>
        <p:nvSpPr>
          <p:cNvPr id="11" name="Triangle isocèle 4"/>
          <p:cNvSpPr/>
          <p:nvPr userDrawn="1"/>
        </p:nvSpPr>
        <p:spPr>
          <a:xfrm rot="16200000" flipV="1">
            <a:off x="1077581" y="996462"/>
            <a:ext cx="3069456" cy="5298156"/>
          </a:xfrm>
          <a:custGeom>
            <a:avLst/>
            <a:gdLst>
              <a:gd name="connsiteX0" fmla="*/ 0 w 1060704"/>
              <a:gd name="connsiteY0" fmla="*/ 914400 h 914400"/>
              <a:gd name="connsiteX1" fmla="*/ 530352 w 1060704"/>
              <a:gd name="connsiteY1" fmla="*/ 0 h 914400"/>
              <a:gd name="connsiteX2" fmla="*/ 1060704 w 1060704"/>
              <a:gd name="connsiteY2" fmla="*/ 914400 h 914400"/>
              <a:gd name="connsiteX3" fmla="*/ 0 w 1060704"/>
              <a:gd name="connsiteY3" fmla="*/ 914400 h 914400"/>
              <a:gd name="connsiteX0" fmla="*/ 0 w 530695"/>
              <a:gd name="connsiteY0" fmla="*/ 910958 h 914400"/>
              <a:gd name="connsiteX1" fmla="*/ 343 w 530695"/>
              <a:gd name="connsiteY1" fmla="*/ 0 h 914400"/>
              <a:gd name="connsiteX2" fmla="*/ 530695 w 530695"/>
              <a:gd name="connsiteY2" fmla="*/ 914400 h 914400"/>
              <a:gd name="connsiteX3" fmla="*/ 0 w 530695"/>
              <a:gd name="connsiteY3" fmla="*/ 910958 h 914400"/>
              <a:gd name="connsiteX0" fmla="*/ 0 w 530695"/>
              <a:gd name="connsiteY0" fmla="*/ 916027 h 916027"/>
              <a:gd name="connsiteX1" fmla="*/ 343 w 530695"/>
              <a:gd name="connsiteY1" fmla="*/ 0 h 916027"/>
              <a:gd name="connsiteX2" fmla="*/ 530695 w 530695"/>
              <a:gd name="connsiteY2" fmla="*/ 914400 h 916027"/>
              <a:gd name="connsiteX3" fmla="*/ 0 w 530695"/>
              <a:gd name="connsiteY3" fmla="*/ 916027 h 916027"/>
            </a:gdLst>
            <a:ahLst/>
            <a:cxnLst>
              <a:cxn ang="0">
                <a:pos x="connsiteX0" y="connsiteY0"/>
              </a:cxn>
              <a:cxn ang="0">
                <a:pos x="connsiteX1" y="connsiteY1"/>
              </a:cxn>
              <a:cxn ang="0">
                <a:pos x="connsiteX2" y="connsiteY2"/>
              </a:cxn>
              <a:cxn ang="0">
                <a:pos x="connsiteX3" y="connsiteY3"/>
              </a:cxn>
            </a:cxnLst>
            <a:rect l="l" t="t" r="r" b="b"/>
            <a:pathLst>
              <a:path w="530695" h="916027">
                <a:moveTo>
                  <a:pt x="0" y="916027"/>
                </a:moveTo>
                <a:cubicBezTo>
                  <a:pt x="114" y="612374"/>
                  <a:pt x="229" y="303653"/>
                  <a:pt x="343" y="0"/>
                </a:cubicBezTo>
                <a:lnTo>
                  <a:pt x="530695" y="914400"/>
                </a:lnTo>
                <a:lnTo>
                  <a:pt x="0" y="916027"/>
                </a:lnTo>
                <a:close/>
              </a:path>
            </a:pathLst>
          </a:custGeom>
          <a:solidFill>
            <a:srgbClr val="F07F3C"/>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dirty="0"/>
          </a:p>
        </p:txBody>
      </p:sp>
      <p:sp>
        <p:nvSpPr>
          <p:cNvPr id="13" name="Triangle isocèle 4"/>
          <p:cNvSpPr/>
          <p:nvPr userDrawn="1"/>
        </p:nvSpPr>
        <p:spPr>
          <a:xfrm rot="5400000" flipH="1" flipV="1">
            <a:off x="5066478" y="1065978"/>
            <a:ext cx="3007184" cy="5190669"/>
          </a:xfrm>
          <a:custGeom>
            <a:avLst/>
            <a:gdLst>
              <a:gd name="connsiteX0" fmla="*/ 0 w 1060704"/>
              <a:gd name="connsiteY0" fmla="*/ 914400 h 914400"/>
              <a:gd name="connsiteX1" fmla="*/ 530352 w 1060704"/>
              <a:gd name="connsiteY1" fmla="*/ 0 h 914400"/>
              <a:gd name="connsiteX2" fmla="*/ 1060704 w 1060704"/>
              <a:gd name="connsiteY2" fmla="*/ 914400 h 914400"/>
              <a:gd name="connsiteX3" fmla="*/ 0 w 1060704"/>
              <a:gd name="connsiteY3" fmla="*/ 914400 h 914400"/>
              <a:gd name="connsiteX0" fmla="*/ 0 w 530695"/>
              <a:gd name="connsiteY0" fmla="*/ 910958 h 914400"/>
              <a:gd name="connsiteX1" fmla="*/ 343 w 530695"/>
              <a:gd name="connsiteY1" fmla="*/ 0 h 914400"/>
              <a:gd name="connsiteX2" fmla="*/ 530695 w 530695"/>
              <a:gd name="connsiteY2" fmla="*/ 914400 h 914400"/>
              <a:gd name="connsiteX3" fmla="*/ 0 w 530695"/>
              <a:gd name="connsiteY3" fmla="*/ 910958 h 914400"/>
              <a:gd name="connsiteX0" fmla="*/ 0 w 530695"/>
              <a:gd name="connsiteY0" fmla="*/ 916027 h 916027"/>
              <a:gd name="connsiteX1" fmla="*/ 343 w 530695"/>
              <a:gd name="connsiteY1" fmla="*/ 0 h 916027"/>
              <a:gd name="connsiteX2" fmla="*/ 530695 w 530695"/>
              <a:gd name="connsiteY2" fmla="*/ 914400 h 916027"/>
              <a:gd name="connsiteX3" fmla="*/ 0 w 530695"/>
              <a:gd name="connsiteY3" fmla="*/ 916027 h 916027"/>
            </a:gdLst>
            <a:ahLst/>
            <a:cxnLst>
              <a:cxn ang="0">
                <a:pos x="connsiteX0" y="connsiteY0"/>
              </a:cxn>
              <a:cxn ang="0">
                <a:pos x="connsiteX1" y="connsiteY1"/>
              </a:cxn>
              <a:cxn ang="0">
                <a:pos x="connsiteX2" y="connsiteY2"/>
              </a:cxn>
              <a:cxn ang="0">
                <a:pos x="connsiteX3" y="connsiteY3"/>
              </a:cxn>
            </a:cxnLst>
            <a:rect l="l" t="t" r="r" b="b"/>
            <a:pathLst>
              <a:path w="530695" h="916027">
                <a:moveTo>
                  <a:pt x="0" y="916027"/>
                </a:moveTo>
                <a:cubicBezTo>
                  <a:pt x="114" y="612374"/>
                  <a:pt x="229" y="303653"/>
                  <a:pt x="343" y="0"/>
                </a:cubicBezTo>
                <a:lnTo>
                  <a:pt x="530695" y="914400"/>
                </a:lnTo>
                <a:lnTo>
                  <a:pt x="0" y="916027"/>
                </a:lnTo>
                <a:close/>
              </a:path>
            </a:pathLst>
          </a:custGeom>
          <a:solidFill>
            <a:srgbClr val="E6E6E6">
              <a:alpha val="24000"/>
            </a:srgb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dirty="0"/>
          </a:p>
        </p:txBody>
      </p:sp>
    </p:spTree>
    <p:extLst>
      <p:ext uri="{BB962C8B-B14F-4D97-AF65-F5344CB8AC3E}">
        <p14:creationId xmlns:p14="http://schemas.microsoft.com/office/powerpoint/2010/main" val="144089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ôture_2">
    <p:spTree>
      <p:nvGrpSpPr>
        <p:cNvPr id="1" name=""/>
        <p:cNvGrpSpPr/>
        <p:nvPr/>
      </p:nvGrpSpPr>
      <p:grpSpPr>
        <a:xfrm>
          <a:off x="0" y="0"/>
          <a:ext cx="0" cy="0"/>
          <a:chOff x="0" y="0"/>
          <a:chExt cx="0" cy="0"/>
        </a:xfrm>
      </p:grpSpPr>
      <p:sp>
        <p:nvSpPr>
          <p:cNvPr id="11" name="Triangle isocèle 4"/>
          <p:cNvSpPr/>
          <p:nvPr userDrawn="1"/>
        </p:nvSpPr>
        <p:spPr>
          <a:xfrm rot="5400000" flipH="1" flipV="1">
            <a:off x="5066478" y="1065978"/>
            <a:ext cx="3007184" cy="5190669"/>
          </a:xfrm>
          <a:custGeom>
            <a:avLst/>
            <a:gdLst>
              <a:gd name="connsiteX0" fmla="*/ 0 w 1060704"/>
              <a:gd name="connsiteY0" fmla="*/ 914400 h 914400"/>
              <a:gd name="connsiteX1" fmla="*/ 530352 w 1060704"/>
              <a:gd name="connsiteY1" fmla="*/ 0 h 914400"/>
              <a:gd name="connsiteX2" fmla="*/ 1060704 w 1060704"/>
              <a:gd name="connsiteY2" fmla="*/ 914400 h 914400"/>
              <a:gd name="connsiteX3" fmla="*/ 0 w 1060704"/>
              <a:gd name="connsiteY3" fmla="*/ 914400 h 914400"/>
              <a:gd name="connsiteX0" fmla="*/ 0 w 530695"/>
              <a:gd name="connsiteY0" fmla="*/ 910958 h 914400"/>
              <a:gd name="connsiteX1" fmla="*/ 343 w 530695"/>
              <a:gd name="connsiteY1" fmla="*/ 0 h 914400"/>
              <a:gd name="connsiteX2" fmla="*/ 530695 w 530695"/>
              <a:gd name="connsiteY2" fmla="*/ 914400 h 914400"/>
              <a:gd name="connsiteX3" fmla="*/ 0 w 530695"/>
              <a:gd name="connsiteY3" fmla="*/ 910958 h 914400"/>
              <a:gd name="connsiteX0" fmla="*/ 0 w 530695"/>
              <a:gd name="connsiteY0" fmla="*/ 916027 h 916027"/>
              <a:gd name="connsiteX1" fmla="*/ 343 w 530695"/>
              <a:gd name="connsiteY1" fmla="*/ 0 h 916027"/>
              <a:gd name="connsiteX2" fmla="*/ 530695 w 530695"/>
              <a:gd name="connsiteY2" fmla="*/ 914400 h 916027"/>
              <a:gd name="connsiteX3" fmla="*/ 0 w 530695"/>
              <a:gd name="connsiteY3" fmla="*/ 916027 h 916027"/>
            </a:gdLst>
            <a:ahLst/>
            <a:cxnLst>
              <a:cxn ang="0">
                <a:pos x="connsiteX0" y="connsiteY0"/>
              </a:cxn>
              <a:cxn ang="0">
                <a:pos x="connsiteX1" y="connsiteY1"/>
              </a:cxn>
              <a:cxn ang="0">
                <a:pos x="connsiteX2" y="connsiteY2"/>
              </a:cxn>
              <a:cxn ang="0">
                <a:pos x="connsiteX3" y="connsiteY3"/>
              </a:cxn>
            </a:cxnLst>
            <a:rect l="l" t="t" r="r" b="b"/>
            <a:pathLst>
              <a:path w="530695" h="916027">
                <a:moveTo>
                  <a:pt x="0" y="916027"/>
                </a:moveTo>
                <a:cubicBezTo>
                  <a:pt x="114" y="612374"/>
                  <a:pt x="229" y="303653"/>
                  <a:pt x="343" y="0"/>
                </a:cubicBezTo>
                <a:lnTo>
                  <a:pt x="530695" y="914400"/>
                </a:lnTo>
                <a:lnTo>
                  <a:pt x="0" y="916027"/>
                </a:lnTo>
                <a:close/>
              </a:path>
            </a:pathLst>
          </a:custGeom>
          <a:solidFill>
            <a:srgbClr val="E6E6E6">
              <a:alpha val="70000"/>
            </a:srgb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dirty="0"/>
          </a:p>
        </p:txBody>
      </p:sp>
      <p:sp>
        <p:nvSpPr>
          <p:cNvPr id="14" name="Triangle isocèle 4"/>
          <p:cNvSpPr/>
          <p:nvPr userDrawn="1"/>
        </p:nvSpPr>
        <p:spPr>
          <a:xfrm rot="16200000" flipV="1">
            <a:off x="1077581" y="996462"/>
            <a:ext cx="3069456" cy="5298156"/>
          </a:xfrm>
          <a:custGeom>
            <a:avLst/>
            <a:gdLst>
              <a:gd name="connsiteX0" fmla="*/ 0 w 1060704"/>
              <a:gd name="connsiteY0" fmla="*/ 914400 h 914400"/>
              <a:gd name="connsiteX1" fmla="*/ 530352 w 1060704"/>
              <a:gd name="connsiteY1" fmla="*/ 0 h 914400"/>
              <a:gd name="connsiteX2" fmla="*/ 1060704 w 1060704"/>
              <a:gd name="connsiteY2" fmla="*/ 914400 h 914400"/>
              <a:gd name="connsiteX3" fmla="*/ 0 w 1060704"/>
              <a:gd name="connsiteY3" fmla="*/ 914400 h 914400"/>
              <a:gd name="connsiteX0" fmla="*/ 0 w 530695"/>
              <a:gd name="connsiteY0" fmla="*/ 910958 h 914400"/>
              <a:gd name="connsiteX1" fmla="*/ 343 w 530695"/>
              <a:gd name="connsiteY1" fmla="*/ 0 h 914400"/>
              <a:gd name="connsiteX2" fmla="*/ 530695 w 530695"/>
              <a:gd name="connsiteY2" fmla="*/ 914400 h 914400"/>
              <a:gd name="connsiteX3" fmla="*/ 0 w 530695"/>
              <a:gd name="connsiteY3" fmla="*/ 910958 h 914400"/>
              <a:gd name="connsiteX0" fmla="*/ 0 w 530695"/>
              <a:gd name="connsiteY0" fmla="*/ 916027 h 916027"/>
              <a:gd name="connsiteX1" fmla="*/ 343 w 530695"/>
              <a:gd name="connsiteY1" fmla="*/ 0 h 916027"/>
              <a:gd name="connsiteX2" fmla="*/ 530695 w 530695"/>
              <a:gd name="connsiteY2" fmla="*/ 914400 h 916027"/>
              <a:gd name="connsiteX3" fmla="*/ 0 w 530695"/>
              <a:gd name="connsiteY3" fmla="*/ 916027 h 916027"/>
            </a:gdLst>
            <a:ahLst/>
            <a:cxnLst>
              <a:cxn ang="0">
                <a:pos x="connsiteX0" y="connsiteY0"/>
              </a:cxn>
              <a:cxn ang="0">
                <a:pos x="connsiteX1" y="connsiteY1"/>
              </a:cxn>
              <a:cxn ang="0">
                <a:pos x="connsiteX2" y="connsiteY2"/>
              </a:cxn>
              <a:cxn ang="0">
                <a:pos x="connsiteX3" y="connsiteY3"/>
              </a:cxn>
            </a:cxnLst>
            <a:rect l="l" t="t" r="r" b="b"/>
            <a:pathLst>
              <a:path w="530695" h="916027">
                <a:moveTo>
                  <a:pt x="0" y="916027"/>
                </a:moveTo>
                <a:cubicBezTo>
                  <a:pt x="114" y="612374"/>
                  <a:pt x="229" y="303653"/>
                  <a:pt x="343" y="0"/>
                </a:cubicBezTo>
                <a:lnTo>
                  <a:pt x="530695" y="914400"/>
                </a:lnTo>
                <a:lnTo>
                  <a:pt x="0" y="916027"/>
                </a:lnTo>
                <a:close/>
              </a:path>
            </a:pathLst>
          </a:custGeom>
          <a:solidFill>
            <a:srgbClr val="F07F3C"/>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dirty="0"/>
          </a:p>
        </p:txBody>
      </p:sp>
      <p:sp>
        <p:nvSpPr>
          <p:cNvPr id="15" name="Triangle isocèle 4"/>
          <p:cNvSpPr/>
          <p:nvPr userDrawn="1"/>
        </p:nvSpPr>
        <p:spPr>
          <a:xfrm rot="5400000" flipH="1" flipV="1">
            <a:off x="5066478" y="1065978"/>
            <a:ext cx="3007184" cy="5190669"/>
          </a:xfrm>
          <a:custGeom>
            <a:avLst/>
            <a:gdLst>
              <a:gd name="connsiteX0" fmla="*/ 0 w 1060704"/>
              <a:gd name="connsiteY0" fmla="*/ 914400 h 914400"/>
              <a:gd name="connsiteX1" fmla="*/ 530352 w 1060704"/>
              <a:gd name="connsiteY1" fmla="*/ 0 h 914400"/>
              <a:gd name="connsiteX2" fmla="*/ 1060704 w 1060704"/>
              <a:gd name="connsiteY2" fmla="*/ 914400 h 914400"/>
              <a:gd name="connsiteX3" fmla="*/ 0 w 1060704"/>
              <a:gd name="connsiteY3" fmla="*/ 914400 h 914400"/>
              <a:gd name="connsiteX0" fmla="*/ 0 w 530695"/>
              <a:gd name="connsiteY0" fmla="*/ 910958 h 914400"/>
              <a:gd name="connsiteX1" fmla="*/ 343 w 530695"/>
              <a:gd name="connsiteY1" fmla="*/ 0 h 914400"/>
              <a:gd name="connsiteX2" fmla="*/ 530695 w 530695"/>
              <a:gd name="connsiteY2" fmla="*/ 914400 h 914400"/>
              <a:gd name="connsiteX3" fmla="*/ 0 w 530695"/>
              <a:gd name="connsiteY3" fmla="*/ 910958 h 914400"/>
              <a:gd name="connsiteX0" fmla="*/ 0 w 530695"/>
              <a:gd name="connsiteY0" fmla="*/ 916027 h 916027"/>
              <a:gd name="connsiteX1" fmla="*/ 343 w 530695"/>
              <a:gd name="connsiteY1" fmla="*/ 0 h 916027"/>
              <a:gd name="connsiteX2" fmla="*/ 530695 w 530695"/>
              <a:gd name="connsiteY2" fmla="*/ 914400 h 916027"/>
              <a:gd name="connsiteX3" fmla="*/ 0 w 530695"/>
              <a:gd name="connsiteY3" fmla="*/ 916027 h 916027"/>
            </a:gdLst>
            <a:ahLst/>
            <a:cxnLst>
              <a:cxn ang="0">
                <a:pos x="connsiteX0" y="connsiteY0"/>
              </a:cxn>
              <a:cxn ang="0">
                <a:pos x="connsiteX1" y="connsiteY1"/>
              </a:cxn>
              <a:cxn ang="0">
                <a:pos x="connsiteX2" y="connsiteY2"/>
              </a:cxn>
              <a:cxn ang="0">
                <a:pos x="connsiteX3" y="connsiteY3"/>
              </a:cxn>
            </a:cxnLst>
            <a:rect l="l" t="t" r="r" b="b"/>
            <a:pathLst>
              <a:path w="530695" h="916027">
                <a:moveTo>
                  <a:pt x="0" y="916027"/>
                </a:moveTo>
                <a:cubicBezTo>
                  <a:pt x="114" y="612374"/>
                  <a:pt x="229" y="303653"/>
                  <a:pt x="343" y="0"/>
                </a:cubicBezTo>
                <a:lnTo>
                  <a:pt x="530695" y="914400"/>
                </a:lnTo>
                <a:lnTo>
                  <a:pt x="0" y="916027"/>
                </a:lnTo>
                <a:close/>
              </a:path>
            </a:pathLst>
          </a:custGeom>
          <a:solidFill>
            <a:srgbClr val="E6E6E6">
              <a:alpha val="24000"/>
            </a:srgb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dirty="0"/>
          </a:p>
        </p:txBody>
      </p:sp>
      <p:sp>
        <p:nvSpPr>
          <p:cNvPr id="12" name="Titre 1"/>
          <p:cNvSpPr>
            <a:spLocks noGrp="1"/>
          </p:cNvSpPr>
          <p:nvPr>
            <p:ph type="title" hasCustomPrompt="1"/>
          </p:nvPr>
        </p:nvSpPr>
        <p:spPr>
          <a:xfrm>
            <a:off x="1760836" y="1685990"/>
            <a:ext cx="5622328" cy="1180330"/>
          </a:xfrm>
        </p:spPr>
        <p:txBody>
          <a:bodyPr>
            <a:noAutofit/>
          </a:bodyPr>
          <a:lstStyle>
            <a:lvl1pPr algn="ctr">
              <a:defRPr sz="2400" b="0">
                <a:solidFill>
                  <a:srgbClr val="F07F3C"/>
                </a:solidFill>
              </a:defRPr>
            </a:lvl1pPr>
          </a:lstStyle>
          <a:p>
            <a:r>
              <a:rPr lang="fr-FR" dirty="0"/>
              <a:t>Merci de votre attention/</a:t>
            </a:r>
            <a:br>
              <a:rPr lang="fr-FR" dirty="0"/>
            </a:br>
            <a:r>
              <a:rPr lang="fr-FR" dirty="0"/>
              <a:t>Questions-suggestions/...</a:t>
            </a:r>
          </a:p>
        </p:txBody>
      </p:sp>
      <p:sp>
        <p:nvSpPr>
          <p:cNvPr id="4" name="Espace réservé du texte 3"/>
          <p:cNvSpPr>
            <a:spLocks noGrp="1"/>
          </p:cNvSpPr>
          <p:nvPr>
            <p:ph type="body" sz="quarter" idx="10" hasCustomPrompt="1"/>
          </p:nvPr>
        </p:nvSpPr>
        <p:spPr>
          <a:xfrm>
            <a:off x="6328198" y="3952223"/>
            <a:ext cx="2465236" cy="875838"/>
          </a:xfrm>
        </p:spPr>
        <p:txBody>
          <a:bodyPr>
            <a:noAutofit/>
          </a:bodyPr>
          <a:lstStyle>
            <a:lvl1pPr marL="0" indent="0" algn="r">
              <a:buNone/>
              <a:defRPr sz="1200">
                <a:solidFill>
                  <a:schemeClr val="tx1"/>
                </a:solidFill>
              </a:defRPr>
            </a:lvl1pPr>
            <a:lvl2pPr marL="457200" indent="0" algn="r">
              <a:buNone/>
              <a:defRPr sz="1400"/>
            </a:lvl2pPr>
            <a:lvl3pPr marL="914400" indent="0" algn="r">
              <a:buNone/>
              <a:defRPr sz="1400"/>
            </a:lvl3pPr>
            <a:lvl4pPr marL="1371600" indent="0" algn="r">
              <a:buNone/>
              <a:defRPr sz="1400"/>
            </a:lvl4pPr>
            <a:lvl5pPr marL="1828800" indent="0" algn="r">
              <a:buNone/>
              <a:defRPr sz="1400"/>
            </a:lvl5pPr>
          </a:lstStyle>
          <a:p>
            <a:pPr lvl="0"/>
            <a:r>
              <a:rPr lang="fr-FR" sz="1400" dirty="0">
                <a:solidFill>
                  <a:srgbClr val="F07F3C"/>
                </a:solidFill>
              </a:rPr>
              <a:t>Contact</a:t>
            </a:r>
            <a:endParaRPr lang="fr-FR" dirty="0"/>
          </a:p>
          <a:p>
            <a:pPr lvl="0"/>
            <a:r>
              <a:rPr lang="fr-FR" dirty="0"/>
              <a:t>À compléter</a:t>
            </a:r>
          </a:p>
        </p:txBody>
      </p:sp>
      <p:pic>
        <p:nvPicPr>
          <p:cNvPr id="13" name="Imag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19467" y="240925"/>
            <a:ext cx="2305067" cy="740816"/>
          </a:xfrm>
          <a:prstGeom prst="rect">
            <a:avLst/>
          </a:prstGeom>
        </p:spPr>
      </p:pic>
    </p:spTree>
    <p:extLst>
      <p:ext uri="{BB962C8B-B14F-4D97-AF65-F5344CB8AC3E}">
        <p14:creationId xmlns:p14="http://schemas.microsoft.com/office/powerpoint/2010/main" val="139237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ogo">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97941" y="1969454"/>
            <a:ext cx="3748117" cy="1204592"/>
          </a:xfrm>
          <a:prstGeom prst="rect">
            <a:avLst/>
          </a:prstGeom>
        </p:spPr>
      </p:pic>
    </p:spTree>
    <p:extLst>
      <p:ext uri="{BB962C8B-B14F-4D97-AF65-F5344CB8AC3E}">
        <p14:creationId xmlns:p14="http://schemas.microsoft.com/office/powerpoint/2010/main" val="3796413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p:spTree>
      <p:nvGrpSpPr>
        <p:cNvPr id="1" name=""/>
        <p:cNvGrpSpPr/>
        <p:nvPr/>
      </p:nvGrpSpPr>
      <p:grpSpPr>
        <a:xfrm>
          <a:off x="0" y="0"/>
          <a:ext cx="0" cy="0"/>
          <a:chOff x="0" y="0"/>
          <a:chExt cx="0" cy="0"/>
        </a:xfrm>
      </p:grpSpPr>
      <p:sp>
        <p:nvSpPr>
          <p:cNvPr id="2" name="Titre 1"/>
          <p:cNvSpPr>
            <a:spLocks noGrp="1"/>
          </p:cNvSpPr>
          <p:nvPr userDrawn="1">
            <p:ph type="title"/>
          </p:nvPr>
        </p:nvSpPr>
        <p:spPr>
          <a:xfrm>
            <a:off x="848915" y="1987058"/>
            <a:ext cx="7493796" cy="567349"/>
          </a:xfrm>
        </p:spPr>
        <p:txBody>
          <a:bodyPr>
            <a:normAutofit/>
          </a:bodyPr>
          <a:lstStyle>
            <a:lvl1pPr>
              <a:defRPr sz="3200" b="1">
                <a:solidFill>
                  <a:srgbClr val="F07F3C"/>
                </a:solidFill>
              </a:defRPr>
            </a:lvl1pPr>
          </a:lstStyle>
          <a:p>
            <a:r>
              <a:rPr lang="fr-FR" dirty="0"/>
              <a:t>Cliquez et modifiez le titre</a:t>
            </a:r>
          </a:p>
        </p:txBody>
      </p:sp>
      <p:sp>
        <p:nvSpPr>
          <p:cNvPr id="7" name="Espace réservé du texte 6"/>
          <p:cNvSpPr>
            <a:spLocks noGrp="1"/>
          </p:cNvSpPr>
          <p:nvPr userDrawn="1">
            <p:ph type="body" sz="quarter" idx="10" hasCustomPrompt="1"/>
          </p:nvPr>
        </p:nvSpPr>
        <p:spPr>
          <a:xfrm>
            <a:off x="2012181" y="2633009"/>
            <a:ext cx="5119638" cy="552855"/>
          </a:xfrm>
        </p:spPr>
        <p:txBody>
          <a:bodyPr>
            <a:noAutofit/>
          </a:bodyPr>
          <a:lstStyle>
            <a:lvl1pPr marL="0" indent="0" algn="ctr">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fr-FR" dirty="0"/>
              <a:t>Cliquez et modifier le texte</a:t>
            </a:r>
          </a:p>
        </p:txBody>
      </p:sp>
      <p:pic>
        <p:nvPicPr>
          <p:cNvPr id="9" name="Imag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19467" y="240925"/>
            <a:ext cx="2305067" cy="740816"/>
          </a:xfrm>
          <a:prstGeom prst="rect">
            <a:avLst/>
          </a:prstGeom>
        </p:spPr>
      </p:pic>
      <p:sp>
        <p:nvSpPr>
          <p:cNvPr id="10" name="Triangle isocèle 4"/>
          <p:cNvSpPr/>
          <p:nvPr userDrawn="1"/>
        </p:nvSpPr>
        <p:spPr>
          <a:xfrm rot="16200000" flipV="1">
            <a:off x="1098986" y="975057"/>
            <a:ext cx="3069456" cy="5298156"/>
          </a:xfrm>
          <a:custGeom>
            <a:avLst/>
            <a:gdLst>
              <a:gd name="connsiteX0" fmla="*/ 0 w 1060704"/>
              <a:gd name="connsiteY0" fmla="*/ 914400 h 914400"/>
              <a:gd name="connsiteX1" fmla="*/ 530352 w 1060704"/>
              <a:gd name="connsiteY1" fmla="*/ 0 h 914400"/>
              <a:gd name="connsiteX2" fmla="*/ 1060704 w 1060704"/>
              <a:gd name="connsiteY2" fmla="*/ 914400 h 914400"/>
              <a:gd name="connsiteX3" fmla="*/ 0 w 1060704"/>
              <a:gd name="connsiteY3" fmla="*/ 914400 h 914400"/>
              <a:gd name="connsiteX0" fmla="*/ 0 w 530695"/>
              <a:gd name="connsiteY0" fmla="*/ 910958 h 914400"/>
              <a:gd name="connsiteX1" fmla="*/ 343 w 530695"/>
              <a:gd name="connsiteY1" fmla="*/ 0 h 914400"/>
              <a:gd name="connsiteX2" fmla="*/ 530695 w 530695"/>
              <a:gd name="connsiteY2" fmla="*/ 914400 h 914400"/>
              <a:gd name="connsiteX3" fmla="*/ 0 w 530695"/>
              <a:gd name="connsiteY3" fmla="*/ 910958 h 914400"/>
              <a:gd name="connsiteX0" fmla="*/ 0 w 530695"/>
              <a:gd name="connsiteY0" fmla="*/ 916027 h 916027"/>
              <a:gd name="connsiteX1" fmla="*/ 343 w 530695"/>
              <a:gd name="connsiteY1" fmla="*/ 0 h 916027"/>
              <a:gd name="connsiteX2" fmla="*/ 530695 w 530695"/>
              <a:gd name="connsiteY2" fmla="*/ 914400 h 916027"/>
              <a:gd name="connsiteX3" fmla="*/ 0 w 530695"/>
              <a:gd name="connsiteY3" fmla="*/ 916027 h 916027"/>
            </a:gdLst>
            <a:ahLst/>
            <a:cxnLst>
              <a:cxn ang="0">
                <a:pos x="connsiteX0" y="connsiteY0"/>
              </a:cxn>
              <a:cxn ang="0">
                <a:pos x="connsiteX1" y="connsiteY1"/>
              </a:cxn>
              <a:cxn ang="0">
                <a:pos x="connsiteX2" y="connsiteY2"/>
              </a:cxn>
              <a:cxn ang="0">
                <a:pos x="connsiteX3" y="connsiteY3"/>
              </a:cxn>
            </a:cxnLst>
            <a:rect l="l" t="t" r="r" b="b"/>
            <a:pathLst>
              <a:path w="530695" h="916027">
                <a:moveTo>
                  <a:pt x="0" y="916027"/>
                </a:moveTo>
                <a:cubicBezTo>
                  <a:pt x="114" y="612374"/>
                  <a:pt x="229" y="303653"/>
                  <a:pt x="343" y="0"/>
                </a:cubicBezTo>
                <a:lnTo>
                  <a:pt x="530695" y="914400"/>
                </a:lnTo>
                <a:lnTo>
                  <a:pt x="0" y="916027"/>
                </a:lnTo>
                <a:close/>
              </a:path>
            </a:pathLst>
          </a:custGeom>
          <a:solidFill>
            <a:srgbClr val="F07F3C"/>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dirty="0"/>
          </a:p>
        </p:txBody>
      </p:sp>
      <p:sp>
        <p:nvSpPr>
          <p:cNvPr id="11" name="Triangle isocèle 4"/>
          <p:cNvSpPr/>
          <p:nvPr userDrawn="1"/>
        </p:nvSpPr>
        <p:spPr>
          <a:xfrm rot="5400000" flipH="1" flipV="1">
            <a:off x="5060436" y="1054815"/>
            <a:ext cx="3007184" cy="5190669"/>
          </a:xfrm>
          <a:custGeom>
            <a:avLst/>
            <a:gdLst>
              <a:gd name="connsiteX0" fmla="*/ 0 w 1060704"/>
              <a:gd name="connsiteY0" fmla="*/ 914400 h 914400"/>
              <a:gd name="connsiteX1" fmla="*/ 530352 w 1060704"/>
              <a:gd name="connsiteY1" fmla="*/ 0 h 914400"/>
              <a:gd name="connsiteX2" fmla="*/ 1060704 w 1060704"/>
              <a:gd name="connsiteY2" fmla="*/ 914400 h 914400"/>
              <a:gd name="connsiteX3" fmla="*/ 0 w 1060704"/>
              <a:gd name="connsiteY3" fmla="*/ 914400 h 914400"/>
              <a:gd name="connsiteX0" fmla="*/ 0 w 530695"/>
              <a:gd name="connsiteY0" fmla="*/ 910958 h 914400"/>
              <a:gd name="connsiteX1" fmla="*/ 343 w 530695"/>
              <a:gd name="connsiteY1" fmla="*/ 0 h 914400"/>
              <a:gd name="connsiteX2" fmla="*/ 530695 w 530695"/>
              <a:gd name="connsiteY2" fmla="*/ 914400 h 914400"/>
              <a:gd name="connsiteX3" fmla="*/ 0 w 530695"/>
              <a:gd name="connsiteY3" fmla="*/ 910958 h 914400"/>
              <a:gd name="connsiteX0" fmla="*/ 0 w 530695"/>
              <a:gd name="connsiteY0" fmla="*/ 916027 h 916027"/>
              <a:gd name="connsiteX1" fmla="*/ 343 w 530695"/>
              <a:gd name="connsiteY1" fmla="*/ 0 h 916027"/>
              <a:gd name="connsiteX2" fmla="*/ 530695 w 530695"/>
              <a:gd name="connsiteY2" fmla="*/ 914400 h 916027"/>
              <a:gd name="connsiteX3" fmla="*/ 0 w 530695"/>
              <a:gd name="connsiteY3" fmla="*/ 916027 h 916027"/>
            </a:gdLst>
            <a:ahLst/>
            <a:cxnLst>
              <a:cxn ang="0">
                <a:pos x="connsiteX0" y="connsiteY0"/>
              </a:cxn>
              <a:cxn ang="0">
                <a:pos x="connsiteX1" y="connsiteY1"/>
              </a:cxn>
              <a:cxn ang="0">
                <a:pos x="connsiteX2" y="connsiteY2"/>
              </a:cxn>
              <a:cxn ang="0">
                <a:pos x="connsiteX3" y="connsiteY3"/>
              </a:cxn>
            </a:cxnLst>
            <a:rect l="l" t="t" r="r" b="b"/>
            <a:pathLst>
              <a:path w="530695" h="916027">
                <a:moveTo>
                  <a:pt x="0" y="916027"/>
                </a:moveTo>
                <a:cubicBezTo>
                  <a:pt x="114" y="612374"/>
                  <a:pt x="229" y="303653"/>
                  <a:pt x="343" y="0"/>
                </a:cubicBezTo>
                <a:lnTo>
                  <a:pt x="530695" y="914400"/>
                </a:lnTo>
                <a:lnTo>
                  <a:pt x="0" y="916027"/>
                </a:lnTo>
                <a:close/>
              </a:path>
            </a:pathLst>
          </a:custGeom>
          <a:solidFill>
            <a:srgbClr val="F8AA00">
              <a:alpha val="70000"/>
            </a:srgb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dirty="0"/>
          </a:p>
        </p:txBody>
      </p:sp>
    </p:spTree>
    <p:extLst>
      <p:ext uri="{BB962C8B-B14F-4D97-AF65-F5344CB8AC3E}">
        <p14:creationId xmlns:p14="http://schemas.microsoft.com/office/powerpoint/2010/main" val="3764697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ation ULiege FR 1">
    <p:spTree>
      <p:nvGrpSpPr>
        <p:cNvPr id="1" name=""/>
        <p:cNvGrpSpPr/>
        <p:nvPr/>
      </p:nvGrpSpPr>
      <p:grpSpPr>
        <a:xfrm>
          <a:off x="0" y="0"/>
          <a:ext cx="0" cy="0"/>
          <a:chOff x="0" y="0"/>
          <a:chExt cx="0" cy="0"/>
        </a:xfrm>
      </p:grpSpPr>
      <p:pic>
        <p:nvPicPr>
          <p:cNvPr id="2" name="Image 1" descr="chiffres-ppt_16-9_FR-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1652" cy="5143500"/>
          </a:xfrm>
          <a:prstGeom prst="rect">
            <a:avLst/>
          </a:prstGeom>
        </p:spPr>
      </p:pic>
    </p:spTree>
    <p:extLst>
      <p:ext uri="{BB962C8B-B14F-4D97-AF65-F5344CB8AC3E}">
        <p14:creationId xmlns:p14="http://schemas.microsoft.com/office/powerpoint/2010/main" val="3637946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ation ULiege FR 2">
    <p:spTree>
      <p:nvGrpSpPr>
        <p:cNvPr id="1" name=""/>
        <p:cNvGrpSpPr/>
        <p:nvPr/>
      </p:nvGrpSpPr>
      <p:grpSpPr>
        <a:xfrm>
          <a:off x="0" y="0"/>
          <a:ext cx="0" cy="0"/>
          <a:chOff x="0" y="0"/>
          <a:chExt cx="0" cy="0"/>
        </a:xfrm>
      </p:grpSpPr>
      <p:pic>
        <p:nvPicPr>
          <p:cNvPr id="3" name="Image 2" descr="chiffres-ppt_FR-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1652" cy="5143500"/>
          </a:xfrm>
          <a:prstGeom prst="rect">
            <a:avLst/>
          </a:prstGeom>
        </p:spPr>
      </p:pic>
    </p:spTree>
    <p:extLst>
      <p:ext uri="{BB962C8B-B14F-4D97-AF65-F5344CB8AC3E}">
        <p14:creationId xmlns:p14="http://schemas.microsoft.com/office/powerpoint/2010/main" val="150700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esentation ULiege FR 3">
    <p:spTree>
      <p:nvGrpSpPr>
        <p:cNvPr id="1" name=""/>
        <p:cNvGrpSpPr/>
        <p:nvPr/>
      </p:nvGrpSpPr>
      <p:grpSpPr>
        <a:xfrm>
          <a:off x="0" y="0"/>
          <a:ext cx="0" cy="0"/>
          <a:chOff x="0" y="0"/>
          <a:chExt cx="0" cy="0"/>
        </a:xfrm>
      </p:grpSpPr>
      <p:pic>
        <p:nvPicPr>
          <p:cNvPr id="3" name="Image 2" descr="chiffres-ppt_FR-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8" y="0"/>
            <a:ext cx="9141652" cy="5143500"/>
          </a:xfrm>
          <a:prstGeom prst="rect">
            <a:avLst/>
          </a:prstGeom>
        </p:spPr>
      </p:pic>
    </p:spTree>
    <p:extLst>
      <p:ext uri="{BB962C8B-B14F-4D97-AF65-F5344CB8AC3E}">
        <p14:creationId xmlns:p14="http://schemas.microsoft.com/office/powerpoint/2010/main" val="2199935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esentation ULiege EN 1">
    <p:spTree>
      <p:nvGrpSpPr>
        <p:cNvPr id="1" name=""/>
        <p:cNvGrpSpPr/>
        <p:nvPr/>
      </p:nvGrpSpPr>
      <p:grpSpPr>
        <a:xfrm>
          <a:off x="0" y="0"/>
          <a:ext cx="0" cy="0"/>
          <a:chOff x="0" y="0"/>
          <a:chExt cx="0" cy="0"/>
        </a:xfrm>
      </p:grpSpPr>
      <p:pic>
        <p:nvPicPr>
          <p:cNvPr id="2" name="Image 1" descr="chiffres-ppt_16-9_EN-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765" cy="5143500"/>
          </a:xfrm>
          <a:prstGeom prst="rect">
            <a:avLst/>
          </a:prstGeom>
        </p:spPr>
      </p:pic>
    </p:spTree>
    <p:extLst>
      <p:ext uri="{BB962C8B-B14F-4D97-AF65-F5344CB8AC3E}">
        <p14:creationId xmlns:p14="http://schemas.microsoft.com/office/powerpoint/2010/main" val="1404787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esentation ULiege EN 2">
    <p:spTree>
      <p:nvGrpSpPr>
        <p:cNvPr id="1" name=""/>
        <p:cNvGrpSpPr/>
        <p:nvPr/>
      </p:nvGrpSpPr>
      <p:grpSpPr>
        <a:xfrm>
          <a:off x="0" y="0"/>
          <a:ext cx="0" cy="0"/>
          <a:chOff x="0" y="0"/>
          <a:chExt cx="0" cy="0"/>
        </a:xfrm>
      </p:grpSpPr>
      <p:pic>
        <p:nvPicPr>
          <p:cNvPr id="3" name="Image 2" descr="chiffres-ppt_EN-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5" y="0"/>
            <a:ext cx="9143765" cy="5143500"/>
          </a:xfrm>
          <a:prstGeom prst="rect">
            <a:avLst/>
          </a:prstGeom>
        </p:spPr>
      </p:pic>
    </p:spTree>
    <p:extLst>
      <p:ext uri="{BB962C8B-B14F-4D97-AF65-F5344CB8AC3E}">
        <p14:creationId xmlns:p14="http://schemas.microsoft.com/office/powerpoint/2010/main" val="3363967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esentation ULiege EN 3">
    <p:spTree>
      <p:nvGrpSpPr>
        <p:cNvPr id="1" name=""/>
        <p:cNvGrpSpPr/>
        <p:nvPr/>
      </p:nvGrpSpPr>
      <p:grpSpPr>
        <a:xfrm>
          <a:off x="0" y="0"/>
          <a:ext cx="0" cy="0"/>
          <a:chOff x="0" y="0"/>
          <a:chExt cx="0" cy="0"/>
        </a:xfrm>
      </p:grpSpPr>
      <p:pic>
        <p:nvPicPr>
          <p:cNvPr id="3" name="Image 2" descr="chiffres-ppt_EN-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5" y="0"/>
            <a:ext cx="9143765" cy="5143500"/>
          </a:xfrm>
          <a:prstGeom prst="rect">
            <a:avLst/>
          </a:prstGeom>
        </p:spPr>
      </p:pic>
    </p:spTree>
    <p:extLst>
      <p:ext uri="{BB962C8B-B14F-4D97-AF65-F5344CB8AC3E}">
        <p14:creationId xmlns:p14="http://schemas.microsoft.com/office/powerpoint/2010/main" val="1466901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16" name="Triangle isocèle 15"/>
          <p:cNvSpPr/>
          <p:nvPr userDrawn="1"/>
        </p:nvSpPr>
        <p:spPr>
          <a:xfrm rot="16200000">
            <a:off x="5961949" y="610317"/>
            <a:ext cx="3417759" cy="2946344"/>
          </a:xfrm>
          <a:prstGeom prst="triangle">
            <a:avLst/>
          </a:prstGeom>
          <a:solidFill>
            <a:srgbClr val="E6E6E6">
              <a:alpha val="30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7" name="Espace réservé de la date 6"/>
          <p:cNvSpPr>
            <a:spLocks noGrp="1"/>
          </p:cNvSpPr>
          <p:nvPr>
            <p:ph type="dt" sz="half" idx="10"/>
          </p:nvPr>
        </p:nvSpPr>
        <p:spPr/>
        <p:txBody>
          <a:bodyPr/>
          <a:lstStyle/>
          <a:p>
            <a:fld id="{E84C0596-2690-A647-BF28-8313842AC749}" type="datetimeFigureOut">
              <a:rPr lang="fr-FR" smtClean="0"/>
              <a:t>28/05/2021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439CFB3C-5329-804D-A21F-9A0246BF7AB4}" type="slidenum">
              <a:rPr lang="fr-FR" smtClean="0"/>
              <a:t>‹#›</a:t>
            </a:fld>
            <a:endParaRPr lang="fr-FR"/>
          </a:p>
        </p:txBody>
      </p:sp>
      <p:sp>
        <p:nvSpPr>
          <p:cNvPr id="10" name="Titre 1"/>
          <p:cNvSpPr>
            <a:spLocks noGrp="1"/>
          </p:cNvSpPr>
          <p:nvPr>
            <p:ph type="title"/>
          </p:nvPr>
        </p:nvSpPr>
        <p:spPr>
          <a:xfrm>
            <a:off x="3186817" y="3476665"/>
            <a:ext cx="5622328" cy="567349"/>
          </a:xfrm>
        </p:spPr>
        <p:txBody>
          <a:bodyPr>
            <a:normAutofit/>
          </a:bodyPr>
          <a:lstStyle>
            <a:lvl1pPr algn="r">
              <a:defRPr sz="3200" b="1">
                <a:solidFill>
                  <a:srgbClr val="F07F3C"/>
                </a:solidFill>
              </a:defRPr>
            </a:lvl1pPr>
          </a:lstStyle>
          <a:p>
            <a:r>
              <a:rPr lang="fr-FR" dirty="0"/>
              <a:t>Cliquez et modifiez le titre</a:t>
            </a:r>
          </a:p>
        </p:txBody>
      </p:sp>
      <p:sp>
        <p:nvSpPr>
          <p:cNvPr id="11" name="Espace réservé du texte 6"/>
          <p:cNvSpPr>
            <a:spLocks noGrp="1"/>
          </p:cNvSpPr>
          <p:nvPr>
            <p:ph type="body" sz="quarter" idx="13" hasCustomPrompt="1"/>
          </p:nvPr>
        </p:nvSpPr>
        <p:spPr>
          <a:xfrm>
            <a:off x="3186817" y="4122616"/>
            <a:ext cx="5622328" cy="486486"/>
          </a:xfrm>
        </p:spPr>
        <p:txBody>
          <a:bodyPr>
            <a:noAutofit/>
          </a:bodyPr>
          <a:lstStyle>
            <a:lvl1pPr marL="0" indent="0" algn="r">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fr-FR" dirty="0"/>
              <a:t>Cliquez et modifier le texte</a:t>
            </a:r>
          </a:p>
        </p:txBody>
      </p:sp>
      <p:pic>
        <p:nvPicPr>
          <p:cNvPr id="13" name="Imag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30410" y="75812"/>
            <a:ext cx="1527070" cy="490779"/>
          </a:xfrm>
          <a:prstGeom prst="rect">
            <a:avLst/>
          </a:prstGeom>
        </p:spPr>
      </p:pic>
      <p:sp>
        <p:nvSpPr>
          <p:cNvPr id="3" name="Triangle isocèle 2"/>
          <p:cNvSpPr/>
          <p:nvPr userDrawn="1"/>
        </p:nvSpPr>
        <p:spPr>
          <a:xfrm rot="16200000" flipH="1" flipV="1">
            <a:off x="961583" y="-1002687"/>
            <a:ext cx="5160914" cy="7142535"/>
          </a:xfrm>
          <a:custGeom>
            <a:avLst/>
            <a:gdLst>
              <a:gd name="connsiteX0" fmla="*/ 0 w 12232284"/>
              <a:gd name="connsiteY0" fmla="*/ 10545076 h 10545076"/>
              <a:gd name="connsiteX1" fmla="*/ 6116142 w 12232284"/>
              <a:gd name="connsiteY1" fmla="*/ 0 h 10545076"/>
              <a:gd name="connsiteX2" fmla="*/ 12232284 w 12232284"/>
              <a:gd name="connsiteY2" fmla="*/ 10545076 h 10545076"/>
              <a:gd name="connsiteX3" fmla="*/ 0 w 12232284"/>
              <a:gd name="connsiteY3" fmla="*/ 10545076 h 10545076"/>
              <a:gd name="connsiteX0" fmla="*/ 0 w 12232284"/>
              <a:gd name="connsiteY0" fmla="*/ 10545076 h 10545076"/>
              <a:gd name="connsiteX1" fmla="*/ 4196806 w 12232284"/>
              <a:gd name="connsiteY1" fmla="*/ 3310517 h 10545076"/>
              <a:gd name="connsiteX2" fmla="*/ 6116142 w 12232284"/>
              <a:gd name="connsiteY2" fmla="*/ 0 h 10545076"/>
              <a:gd name="connsiteX3" fmla="*/ 12232284 w 12232284"/>
              <a:gd name="connsiteY3" fmla="*/ 10545076 h 10545076"/>
              <a:gd name="connsiteX4" fmla="*/ 0 w 12232284"/>
              <a:gd name="connsiteY4" fmla="*/ 10545076 h 10545076"/>
              <a:gd name="connsiteX0" fmla="*/ 0 w 8272872"/>
              <a:gd name="connsiteY0" fmla="*/ 8079782 h 10545076"/>
              <a:gd name="connsiteX1" fmla="*/ 237394 w 8272872"/>
              <a:gd name="connsiteY1" fmla="*/ 3310517 h 10545076"/>
              <a:gd name="connsiteX2" fmla="*/ 2156730 w 8272872"/>
              <a:gd name="connsiteY2" fmla="*/ 0 h 10545076"/>
              <a:gd name="connsiteX3" fmla="*/ 8272872 w 8272872"/>
              <a:gd name="connsiteY3" fmla="*/ 10545076 h 10545076"/>
              <a:gd name="connsiteX4" fmla="*/ 0 w 8272872"/>
              <a:gd name="connsiteY4" fmla="*/ 8079782 h 10545076"/>
              <a:gd name="connsiteX0" fmla="*/ 0 w 8272872"/>
              <a:gd name="connsiteY0" fmla="*/ 8079782 h 10545076"/>
              <a:gd name="connsiteX1" fmla="*/ 237394 w 8272872"/>
              <a:gd name="connsiteY1" fmla="*/ 3310517 h 10545076"/>
              <a:gd name="connsiteX2" fmla="*/ 2156730 w 8272872"/>
              <a:gd name="connsiteY2" fmla="*/ 0 h 10545076"/>
              <a:gd name="connsiteX3" fmla="*/ 5533705 w 8272872"/>
              <a:gd name="connsiteY3" fmla="*/ 5813426 h 10545076"/>
              <a:gd name="connsiteX4" fmla="*/ 8272872 w 8272872"/>
              <a:gd name="connsiteY4" fmla="*/ 10545076 h 10545076"/>
              <a:gd name="connsiteX5" fmla="*/ 0 w 8272872"/>
              <a:gd name="connsiteY5" fmla="*/ 8079782 h 10545076"/>
              <a:gd name="connsiteX0" fmla="*/ 0 w 5533705"/>
              <a:gd name="connsiteY0" fmla="*/ 8079782 h 8079782"/>
              <a:gd name="connsiteX1" fmla="*/ 237394 w 5533705"/>
              <a:gd name="connsiteY1" fmla="*/ 3310517 h 8079782"/>
              <a:gd name="connsiteX2" fmla="*/ 2156730 w 5533705"/>
              <a:gd name="connsiteY2" fmla="*/ 0 h 8079782"/>
              <a:gd name="connsiteX3" fmla="*/ 5533705 w 5533705"/>
              <a:gd name="connsiteY3" fmla="*/ 5813426 h 8079782"/>
              <a:gd name="connsiteX4" fmla="*/ 4164048 w 5533705"/>
              <a:gd name="connsiteY4" fmla="*/ 7228135 h 8079782"/>
              <a:gd name="connsiteX5" fmla="*/ 0 w 5533705"/>
              <a:gd name="connsiteY5" fmla="*/ 8079782 h 8079782"/>
              <a:gd name="connsiteX0" fmla="*/ 0 w 5533705"/>
              <a:gd name="connsiteY0" fmla="*/ 8079782 h 8079782"/>
              <a:gd name="connsiteX1" fmla="*/ 237394 w 5533705"/>
              <a:gd name="connsiteY1" fmla="*/ 3310517 h 8079782"/>
              <a:gd name="connsiteX2" fmla="*/ 2156730 w 5533705"/>
              <a:gd name="connsiteY2" fmla="*/ 0 h 8079782"/>
              <a:gd name="connsiteX3" fmla="*/ 5533705 w 5533705"/>
              <a:gd name="connsiteY3" fmla="*/ 5813426 h 8079782"/>
              <a:gd name="connsiteX4" fmla="*/ 5030639 w 5533705"/>
              <a:gd name="connsiteY4" fmla="*/ 6750018 h 8079782"/>
              <a:gd name="connsiteX5" fmla="*/ 0 w 5533705"/>
              <a:gd name="connsiteY5" fmla="*/ 8079782 h 8079782"/>
              <a:gd name="connsiteX0" fmla="*/ 644136 w 5296311"/>
              <a:gd name="connsiteY0" fmla="*/ 6929312 h 6929312"/>
              <a:gd name="connsiteX1" fmla="*/ 0 w 5296311"/>
              <a:gd name="connsiteY1" fmla="*/ 3310517 h 6929312"/>
              <a:gd name="connsiteX2" fmla="*/ 1919336 w 5296311"/>
              <a:gd name="connsiteY2" fmla="*/ 0 h 6929312"/>
              <a:gd name="connsiteX3" fmla="*/ 5296311 w 5296311"/>
              <a:gd name="connsiteY3" fmla="*/ 5813426 h 6929312"/>
              <a:gd name="connsiteX4" fmla="*/ 4793245 w 5296311"/>
              <a:gd name="connsiteY4" fmla="*/ 6750018 h 6929312"/>
              <a:gd name="connsiteX5" fmla="*/ 644136 w 5296311"/>
              <a:gd name="connsiteY5" fmla="*/ 6929312 h 6929312"/>
              <a:gd name="connsiteX0" fmla="*/ 23069 w 5296311"/>
              <a:gd name="connsiteY0" fmla="*/ 7142532 h 7142532"/>
              <a:gd name="connsiteX1" fmla="*/ 0 w 5296311"/>
              <a:gd name="connsiteY1" fmla="*/ 3310517 h 7142532"/>
              <a:gd name="connsiteX2" fmla="*/ 1919336 w 5296311"/>
              <a:gd name="connsiteY2" fmla="*/ 0 h 7142532"/>
              <a:gd name="connsiteX3" fmla="*/ 5296311 w 5296311"/>
              <a:gd name="connsiteY3" fmla="*/ 5813426 h 7142532"/>
              <a:gd name="connsiteX4" fmla="*/ 4793245 w 5296311"/>
              <a:gd name="connsiteY4" fmla="*/ 6750018 h 7142532"/>
              <a:gd name="connsiteX5" fmla="*/ 23069 w 5296311"/>
              <a:gd name="connsiteY5" fmla="*/ 7142532 h 7142532"/>
              <a:gd name="connsiteX0" fmla="*/ 0 w 5301051"/>
              <a:gd name="connsiteY0" fmla="*/ 7142535 h 7142535"/>
              <a:gd name="connsiteX1" fmla="*/ 4740 w 5301051"/>
              <a:gd name="connsiteY1" fmla="*/ 3310517 h 7142535"/>
              <a:gd name="connsiteX2" fmla="*/ 1924076 w 5301051"/>
              <a:gd name="connsiteY2" fmla="*/ 0 h 7142535"/>
              <a:gd name="connsiteX3" fmla="*/ 5301051 w 5301051"/>
              <a:gd name="connsiteY3" fmla="*/ 5813426 h 7142535"/>
              <a:gd name="connsiteX4" fmla="*/ 4797985 w 5301051"/>
              <a:gd name="connsiteY4" fmla="*/ 6750018 h 7142535"/>
              <a:gd name="connsiteX5" fmla="*/ 0 w 5301051"/>
              <a:gd name="connsiteY5" fmla="*/ 7142535 h 7142535"/>
              <a:gd name="connsiteX0" fmla="*/ 0 w 5301051"/>
              <a:gd name="connsiteY0" fmla="*/ 7142535 h 7142535"/>
              <a:gd name="connsiteX1" fmla="*/ 4740 w 5301051"/>
              <a:gd name="connsiteY1" fmla="*/ 3310517 h 7142535"/>
              <a:gd name="connsiteX2" fmla="*/ 1924076 w 5301051"/>
              <a:gd name="connsiteY2" fmla="*/ 0 h 7142535"/>
              <a:gd name="connsiteX3" fmla="*/ 5301051 w 5301051"/>
              <a:gd name="connsiteY3" fmla="*/ 5813426 h 7142535"/>
              <a:gd name="connsiteX4" fmla="*/ 5178041 w 5301051"/>
              <a:gd name="connsiteY4" fmla="*/ 7139371 h 7142535"/>
              <a:gd name="connsiteX5" fmla="*/ 0 w 5301051"/>
              <a:gd name="connsiteY5" fmla="*/ 7142535 h 7142535"/>
              <a:gd name="connsiteX0" fmla="*/ 0 w 5301051"/>
              <a:gd name="connsiteY0" fmla="*/ 7142535 h 7142535"/>
              <a:gd name="connsiteX1" fmla="*/ 4740 w 5301051"/>
              <a:gd name="connsiteY1" fmla="*/ 3310517 h 7142535"/>
              <a:gd name="connsiteX2" fmla="*/ 1924076 w 5301051"/>
              <a:gd name="connsiteY2" fmla="*/ 0 h 7142535"/>
              <a:gd name="connsiteX3" fmla="*/ 5160914 w 5301051"/>
              <a:gd name="connsiteY3" fmla="*/ 5587359 h 7142535"/>
              <a:gd name="connsiteX4" fmla="*/ 5301051 w 5301051"/>
              <a:gd name="connsiteY4" fmla="*/ 5813426 h 7142535"/>
              <a:gd name="connsiteX5" fmla="*/ 5178041 w 5301051"/>
              <a:gd name="connsiteY5" fmla="*/ 7139371 h 7142535"/>
              <a:gd name="connsiteX6" fmla="*/ 0 w 5301051"/>
              <a:gd name="connsiteY6" fmla="*/ 7142535 h 7142535"/>
              <a:gd name="connsiteX0" fmla="*/ 0 w 5178041"/>
              <a:gd name="connsiteY0" fmla="*/ 7142535 h 7142535"/>
              <a:gd name="connsiteX1" fmla="*/ 4740 w 5178041"/>
              <a:gd name="connsiteY1" fmla="*/ 3310517 h 7142535"/>
              <a:gd name="connsiteX2" fmla="*/ 1924076 w 5178041"/>
              <a:gd name="connsiteY2" fmla="*/ 0 h 7142535"/>
              <a:gd name="connsiteX3" fmla="*/ 5160914 w 5178041"/>
              <a:gd name="connsiteY3" fmla="*/ 5587359 h 7142535"/>
              <a:gd name="connsiteX4" fmla="*/ 5178041 w 5178041"/>
              <a:gd name="connsiteY4" fmla="*/ 7139371 h 7142535"/>
              <a:gd name="connsiteX5" fmla="*/ 0 w 5178041"/>
              <a:gd name="connsiteY5" fmla="*/ 7142535 h 7142535"/>
              <a:gd name="connsiteX0" fmla="*/ 0 w 5160914"/>
              <a:gd name="connsiteY0" fmla="*/ 7142535 h 7142535"/>
              <a:gd name="connsiteX1" fmla="*/ 4740 w 5160914"/>
              <a:gd name="connsiteY1" fmla="*/ 3310517 h 7142535"/>
              <a:gd name="connsiteX2" fmla="*/ 1924076 w 5160914"/>
              <a:gd name="connsiteY2" fmla="*/ 0 h 7142535"/>
              <a:gd name="connsiteX3" fmla="*/ 5160914 w 5160914"/>
              <a:gd name="connsiteY3" fmla="*/ 5587359 h 7142535"/>
              <a:gd name="connsiteX4" fmla="*/ 4902376 w 5160914"/>
              <a:gd name="connsiteY4" fmla="*/ 6991698 h 7142535"/>
              <a:gd name="connsiteX5" fmla="*/ 0 w 5160914"/>
              <a:gd name="connsiteY5" fmla="*/ 7142535 h 7142535"/>
              <a:gd name="connsiteX0" fmla="*/ 0 w 5160914"/>
              <a:gd name="connsiteY0" fmla="*/ 7142535 h 7142535"/>
              <a:gd name="connsiteX1" fmla="*/ 4740 w 5160914"/>
              <a:gd name="connsiteY1" fmla="*/ 3310517 h 7142535"/>
              <a:gd name="connsiteX2" fmla="*/ 1924076 w 5160914"/>
              <a:gd name="connsiteY2" fmla="*/ 0 h 7142535"/>
              <a:gd name="connsiteX3" fmla="*/ 5160914 w 5160914"/>
              <a:gd name="connsiteY3" fmla="*/ 5587359 h 7142535"/>
              <a:gd name="connsiteX4" fmla="*/ 5153428 w 5160914"/>
              <a:gd name="connsiteY4" fmla="*/ 7114759 h 7142535"/>
              <a:gd name="connsiteX5" fmla="*/ 0 w 5160914"/>
              <a:gd name="connsiteY5" fmla="*/ 7142535 h 7142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60914" h="7142535">
                <a:moveTo>
                  <a:pt x="0" y="7142535"/>
                </a:moveTo>
                <a:lnTo>
                  <a:pt x="4740" y="3310517"/>
                </a:lnTo>
                <a:lnTo>
                  <a:pt x="1924076" y="0"/>
                </a:lnTo>
                <a:lnTo>
                  <a:pt x="5160914" y="5587359"/>
                </a:lnTo>
                <a:cubicBezTo>
                  <a:pt x="5158419" y="6096492"/>
                  <a:pt x="5155923" y="6605626"/>
                  <a:pt x="5153428" y="7114759"/>
                </a:cubicBezTo>
                <a:lnTo>
                  <a:pt x="0" y="7142535"/>
                </a:lnTo>
                <a:close/>
              </a:path>
            </a:pathLst>
          </a:custGeom>
          <a:solidFill>
            <a:srgbClr val="F07F3C"/>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dirty="0"/>
          </a:p>
        </p:txBody>
      </p:sp>
      <p:sp>
        <p:nvSpPr>
          <p:cNvPr id="15" name="Triangle isocèle 14"/>
          <p:cNvSpPr/>
          <p:nvPr userDrawn="1"/>
        </p:nvSpPr>
        <p:spPr>
          <a:xfrm rot="16200000">
            <a:off x="5961948" y="610317"/>
            <a:ext cx="3417759" cy="2946344"/>
          </a:xfrm>
          <a:prstGeom prst="triangle">
            <a:avLst/>
          </a:prstGeom>
          <a:solidFill>
            <a:srgbClr val="E6E6E6">
              <a:alpha val="30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2613674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fr-FR" dirty="0"/>
              <a:t>Cliquez et modifiez le titre</a:t>
            </a:r>
          </a:p>
        </p:txBody>
      </p:sp>
      <p:sp>
        <p:nvSpPr>
          <p:cNvPr id="3" name="Espace réservé du texte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4C0596-2690-A647-BF28-8313842AC749}" type="datetimeFigureOut">
              <a:rPr lang="fr-FR" smtClean="0"/>
              <a:t>28/05/2021</a:t>
            </a:fld>
            <a:endParaRPr lang="fr-FR"/>
          </a:p>
        </p:txBody>
      </p:sp>
      <p:sp>
        <p:nvSpPr>
          <p:cNvPr id="5" name="Espace réservé du pied de page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39CFB3C-5329-804D-A21F-9A0246BF7AB4}" type="slidenum">
              <a:rPr lang="fr-FR" smtClean="0"/>
              <a:t>‹#›</a:t>
            </a:fld>
            <a:endParaRPr lang="fr-FR"/>
          </a:p>
        </p:txBody>
      </p:sp>
    </p:spTree>
    <p:extLst>
      <p:ext uri="{BB962C8B-B14F-4D97-AF65-F5344CB8AC3E}">
        <p14:creationId xmlns:p14="http://schemas.microsoft.com/office/powerpoint/2010/main" val="2722886663"/>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49" r:id="rId3"/>
    <p:sldLayoutId id="2147483665" r:id="rId4"/>
    <p:sldLayoutId id="2147483666" r:id="rId5"/>
    <p:sldLayoutId id="2147483667" r:id="rId6"/>
    <p:sldLayoutId id="2147483668" r:id="rId7"/>
    <p:sldLayoutId id="2147483669" r:id="rId8"/>
    <p:sldLayoutId id="2147483653" r:id="rId9"/>
    <p:sldLayoutId id="2147483654" r:id="rId10"/>
    <p:sldLayoutId id="2147483655" r:id="rId11"/>
    <p:sldLayoutId id="2147483662" r:id="rId12"/>
    <p:sldLayoutId id="2147483660" r:id="rId13"/>
    <p:sldLayoutId id="2147483657" r:id="rId14"/>
    <p:sldLayoutId id="2147483661" r:id="rId15"/>
    <p:sldLayoutId id="2147483664" r:id="rId16"/>
    <p:sldLayoutId id="2147483663" r:id="rId17"/>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Clr>
          <a:srgbClr val="F07F3C"/>
        </a:buClr>
        <a:buSzPct val="55000"/>
        <a:buFont typeface="Lucida Grande"/>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F07F3C"/>
        </a:buClr>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F07F3C"/>
        </a:buClr>
        <a:buFont typeface="Lucida Grande"/>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F07F3C"/>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F07F3C"/>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14.xml"/><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 </a:t>
            </a:r>
          </a:p>
        </p:txBody>
      </p:sp>
      <p:pic>
        <p:nvPicPr>
          <p:cNvPr id="5" name="Image 4">
            <a:extLst>
              <a:ext uri="{FF2B5EF4-FFF2-40B4-BE49-F238E27FC236}">
                <a16:creationId xmlns:a16="http://schemas.microsoft.com/office/drawing/2014/main" id="{CDC81921-3B1F-924E-BAAF-D3EE08553FE3}"/>
              </a:ext>
            </a:extLst>
          </p:cNvPr>
          <p:cNvPicPr>
            <a:picLocks noChangeAspect="1"/>
          </p:cNvPicPr>
          <p:nvPr/>
        </p:nvPicPr>
        <p:blipFill>
          <a:blip r:embed="rId3"/>
          <a:stretch>
            <a:fillRect/>
          </a:stretch>
        </p:blipFill>
        <p:spPr>
          <a:xfrm>
            <a:off x="8562916" y="349326"/>
            <a:ext cx="358246" cy="358246"/>
          </a:xfrm>
          <a:prstGeom prst="rect">
            <a:avLst/>
          </a:prstGeom>
        </p:spPr>
      </p:pic>
      <p:pic>
        <p:nvPicPr>
          <p:cNvPr id="6" name="Picture 5">
            <a:extLst>
              <a:ext uri="{FF2B5EF4-FFF2-40B4-BE49-F238E27FC236}">
                <a16:creationId xmlns:a16="http://schemas.microsoft.com/office/drawing/2014/main" id="{4EE0D01B-3663-40E7-9115-F470CE9D0EC3}"/>
              </a:ext>
            </a:extLst>
          </p:cNvPr>
          <p:cNvPicPr>
            <a:picLocks noChangeAspect="1"/>
          </p:cNvPicPr>
          <p:nvPr/>
        </p:nvPicPr>
        <p:blipFill rotWithShape="1">
          <a:blip r:embed="rId4"/>
          <a:srcRect l="2609" t="20934" r="81585" b="71683"/>
          <a:stretch/>
        </p:blipFill>
        <p:spPr>
          <a:xfrm>
            <a:off x="0" y="-7558"/>
            <a:ext cx="1926956" cy="506278"/>
          </a:xfrm>
          <a:prstGeom prst="rect">
            <a:avLst/>
          </a:prstGeom>
        </p:spPr>
      </p:pic>
      <p:pic>
        <p:nvPicPr>
          <p:cNvPr id="7" name="Picture 6">
            <a:extLst>
              <a:ext uri="{FF2B5EF4-FFF2-40B4-BE49-F238E27FC236}">
                <a16:creationId xmlns:a16="http://schemas.microsoft.com/office/drawing/2014/main" id="{2FE726B0-07AF-4E31-AE1F-CD0BE73710B8}"/>
              </a:ext>
            </a:extLst>
          </p:cNvPr>
          <p:cNvPicPr>
            <a:picLocks noChangeAspect="1"/>
          </p:cNvPicPr>
          <p:nvPr/>
        </p:nvPicPr>
        <p:blipFill rotWithShape="1">
          <a:blip r:embed="rId4"/>
          <a:srcRect l="22966" t="41581" r="32034" b="51639"/>
          <a:stretch/>
        </p:blipFill>
        <p:spPr>
          <a:xfrm>
            <a:off x="0" y="498720"/>
            <a:ext cx="5486400" cy="464949"/>
          </a:xfrm>
          <a:prstGeom prst="rect">
            <a:avLst/>
          </a:prstGeom>
        </p:spPr>
      </p:pic>
      <p:sp>
        <p:nvSpPr>
          <p:cNvPr id="8" name="Title 1">
            <a:extLst>
              <a:ext uri="{FF2B5EF4-FFF2-40B4-BE49-F238E27FC236}">
                <a16:creationId xmlns:a16="http://schemas.microsoft.com/office/drawing/2014/main" id="{8D057058-C830-4BDF-9D70-0947E91DE983}"/>
              </a:ext>
            </a:extLst>
          </p:cNvPr>
          <p:cNvSpPr txBox="1">
            <a:spLocks/>
          </p:cNvSpPr>
          <p:nvPr/>
        </p:nvSpPr>
        <p:spPr>
          <a:xfrm>
            <a:off x="4630094" y="2312568"/>
            <a:ext cx="4111945" cy="1917249"/>
          </a:xfrm>
          <a:prstGeom prst="rect">
            <a:avLst/>
          </a:prstGeom>
        </p:spPr>
        <p:txBody>
          <a:bodyPr vert="horz" lIns="91440" tIns="45720" rIns="91440" bIns="45720" rtlCol="0" anchor="ctr">
            <a:noAutofit/>
          </a:bodyPr>
          <a:lstStyle>
            <a:lvl1pPr algn="r" defTabSz="457200" rtl="0" eaLnBrk="1" latinLnBrk="0" hangingPunct="1">
              <a:spcBef>
                <a:spcPct val="0"/>
              </a:spcBef>
              <a:buNone/>
              <a:defRPr sz="3200" b="1" kern="1200">
                <a:solidFill>
                  <a:srgbClr val="F07F3C"/>
                </a:solidFill>
                <a:latin typeface="+mj-lt"/>
                <a:ea typeface="+mj-ea"/>
                <a:cs typeface="+mj-cs"/>
              </a:defRPr>
            </a:lvl1pPr>
          </a:lstStyle>
          <a:p>
            <a:r>
              <a:rPr lang="en-US" sz="2400">
                <a:latin typeface="Tahoma" panose="020B0604030504040204" pitchFamily="34" charset="0"/>
                <a:ea typeface="Tahoma" panose="020B0604030504040204" pitchFamily="34" charset="0"/>
                <a:cs typeface="Tahoma" panose="020B0604030504040204" pitchFamily="34" charset="0"/>
              </a:rPr>
              <a:t>Understanding the Factors Influencing Public Transport </a:t>
            </a:r>
          </a:p>
          <a:p>
            <a:r>
              <a:rPr lang="en-US" sz="2400">
                <a:latin typeface="Tahoma" panose="020B0604030504040204" pitchFamily="34" charset="0"/>
                <a:ea typeface="Tahoma" panose="020B0604030504040204" pitchFamily="34" charset="0"/>
                <a:cs typeface="Tahoma" panose="020B0604030504040204" pitchFamily="34" charset="0"/>
              </a:rPr>
              <a:t>Mode Choice Behavior of Vietnamese Motorcyclists</a:t>
            </a:r>
          </a:p>
        </p:txBody>
      </p:sp>
      <p:sp>
        <p:nvSpPr>
          <p:cNvPr id="9" name="Subtitle 2">
            <a:extLst>
              <a:ext uri="{FF2B5EF4-FFF2-40B4-BE49-F238E27FC236}">
                <a16:creationId xmlns:a16="http://schemas.microsoft.com/office/drawing/2014/main" id="{BFA9B7EA-8399-402C-9A96-6B483E1E505B}"/>
              </a:ext>
            </a:extLst>
          </p:cNvPr>
          <p:cNvSpPr txBox="1">
            <a:spLocks/>
          </p:cNvSpPr>
          <p:nvPr/>
        </p:nvSpPr>
        <p:spPr>
          <a:xfrm>
            <a:off x="5066985" y="4334364"/>
            <a:ext cx="4281978" cy="2694088"/>
          </a:xfrm>
          <a:prstGeom prst="rect">
            <a:avLst/>
          </a:prstGeom>
        </p:spPr>
        <p:txBody>
          <a:bodyPr anchor="ctr">
            <a:noAutofit/>
          </a:bodyPr>
          <a:lstStyle>
            <a:lvl1pPr marL="342900" indent="-342900" algn="l" defTabSz="457200" rtl="0" eaLnBrk="1" latinLnBrk="0" hangingPunct="1">
              <a:spcBef>
                <a:spcPct val="20000"/>
              </a:spcBef>
              <a:buClr>
                <a:srgbClr val="F07F3C"/>
              </a:buClr>
              <a:buSzPct val="55000"/>
              <a:buFont typeface="Lucida Grande"/>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F07F3C"/>
              </a:buClr>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F07F3C"/>
              </a:buClr>
              <a:buFont typeface="Lucida Grande"/>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F07F3C"/>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F07F3C"/>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spcBef>
                <a:spcPts val="0"/>
              </a:spcBef>
              <a:buNone/>
            </a:pPr>
            <a:r>
              <a:rPr lang="en-US" sz="1500" b="1"/>
              <a:t>Son Tung Nguyen</a:t>
            </a:r>
            <a:r>
              <a:rPr lang="en-GB" sz="1500" i="1" baseline="30000"/>
              <a:t> 1,2</a:t>
            </a:r>
            <a:r>
              <a:rPr lang="en-US" sz="1500"/>
              <a:t>;</a:t>
            </a:r>
            <a:r>
              <a:rPr lang="en-US" sz="1500" b="1"/>
              <a:t> </a:t>
            </a:r>
            <a:r>
              <a:rPr lang="en-US" sz="1500" i="1"/>
              <a:t>Mehdi Moeinaddini</a:t>
            </a:r>
            <a:r>
              <a:rPr lang="en-GB" sz="1500" i="1" baseline="30000"/>
              <a:t> 3</a:t>
            </a:r>
            <a:r>
              <a:rPr lang="en-US" sz="1500"/>
              <a:t>; </a:t>
            </a:r>
          </a:p>
          <a:p>
            <a:pPr marL="0" indent="0" algn="just">
              <a:spcBef>
                <a:spcPts val="0"/>
              </a:spcBef>
              <a:buNone/>
            </a:pPr>
            <a:r>
              <a:rPr lang="en-GB" sz="1500" i="1"/>
              <a:t>Hiep Trung Bui </a:t>
            </a:r>
            <a:r>
              <a:rPr lang="en-GB" sz="1500" i="1" baseline="30000"/>
              <a:t>1,2</a:t>
            </a:r>
            <a:r>
              <a:rPr lang="en-US" sz="1500"/>
              <a:t>; </a:t>
            </a:r>
            <a:r>
              <a:rPr lang="en-US" sz="1500" i="1"/>
              <a:t>Ismaïl Saadi</a:t>
            </a:r>
            <a:r>
              <a:rPr lang="en-GB" sz="1500" i="1" baseline="30000"/>
              <a:t> 4</a:t>
            </a:r>
            <a:r>
              <a:rPr lang="en-US" sz="1500" i="1"/>
              <a:t>; Mario Cools </a:t>
            </a:r>
            <a:r>
              <a:rPr lang="en-US" sz="1500" i="1" baseline="30000"/>
              <a:t>1,5,6</a:t>
            </a:r>
          </a:p>
          <a:p>
            <a:endParaRPr lang="en-US"/>
          </a:p>
          <a:p>
            <a:pPr algn="just">
              <a:spcBef>
                <a:spcPts val="0"/>
              </a:spcBef>
            </a:pPr>
            <a:r>
              <a:rPr lang="en-US" sz="600"/>
              <a:t>1. University of Liège, Local Environment &amp; Management Analysis (LEMA), Urban and Environmental Engineering (UEE), Belgium</a:t>
            </a:r>
          </a:p>
          <a:p>
            <a:pPr algn="just">
              <a:spcBef>
                <a:spcPts val="0"/>
              </a:spcBef>
            </a:pPr>
            <a:r>
              <a:rPr lang="en-US" sz="600"/>
              <a:t>2. University of Economics – The University of Danang, Vietnam</a:t>
            </a:r>
          </a:p>
          <a:p>
            <a:pPr algn="just">
              <a:spcBef>
                <a:spcPts val="0"/>
              </a:spcBef>
            </a:pPr>
            <a:r>
              <a:rPr lang="en-US" sz="600"/>
              <a:t>3. School of Medicine, Dentistry and Biomedical Sciences - Queen's University Belfast</a:t>
            </a:r>
          </a:p>
          <a:p>
            <a:pPr algn="just">
              <a:spcBef>
                <a:spcPts val="0"/>
              </a:spcBef>
            </a:pPr>
            <a:r>
              <a:rPr lang="fr-BE" sz="600"/>
              <a:t>4. Université Gustave Eiffel, IFSTTAR, COSYS-GRETTIA, Marne-la-Vallée, France</a:t>
            </a:r>
            <a:endParaRPr lang="en-US" sz="600"/>
          </a:p>
          <a:p>
            <a:pPr algn="just">
              <a:spcBef>
                <a:spcPts val="0"/>
              </a:spcBef>
            </a:pPr>
            <a:r>
              <a:rPr lang="en-US" sz="600"/>
              <a:t>5. Faculty of Business Economics, Hasselt University, Diepenbeek, Belgium</a:t>
            </a:r>
          </a:p>
          <a:p>
            <a:pPr algn="just">
              <a:spcBef>
                <a:spcPts val="0"/>
              </a:spcBef>
            </a:pPr>
            <a:r>
              <a:rPr lang="en-US" sz="600"/>
              <a:t>6. Department of Information Management, Modelling and Simulation, KU Leuven, Brussels, Belgium</a:t>
            </a:r>
            <a:endParaRPr lang="en-US" sz="600" i="1"/>
          </a:p>
          <a:p>
            <a:r>
              <a:rPr lang="nl-BE"/>
              <a:t> </a:t>
            </a:r>
            <a:endParaRPr lang="en-US"/>
          </a:p>
        </p:txBody>
      </p:sp>
      <p:sp>
        <p:nvSpPr>
          <p:cNvPr id="10" name="Title 1">
            <a:extLst>
              <a:ext uri="{FF2B5EF4-FFF2-40B4-BE49-F238E27FC236}">
                <a16:creationId xmlns:a16="http://schemas.microsoft.com/office/drawing/2014/main" id="{4970D1CD-7D71-47F4-82E7-61237BAA40C4}"/>
              </a:ext>
            </a:extLst>
          </p:cNvPr>
          <p:cNvSpPr txBox="1">
            <a:spLocks/>
          </p:cNvSpPr>
          <p:nvPr/>
        </p:nvSpPr>
        <p:spPr>
          <a:xfrm>
            <a:off x="-1155732" y="4661870"/>
            <a:ext cx="4111945" cy="392108"/>
          </a:xfrm>
          <a:prstGeom prst="rect">
            <a:avLst/>
          </a:prstGeom>
        </p:spPr>
        <p:txBody>
          <a:bodyPr vert="horz" lIns="91440" tIns="45720" rIns="91440" bIns="45720" rtlCol="0" anchor="ctr">
            <a:noAutofit/>
          </a:bodyPr>
          <a:lstStyle>
            <a:lvl1pPr algn="r" defTabSz="457200" rtl="0" eaLnBrk="1" latinLnBrk="0" hangingPunct="1">
              <a:spcBef>
                <a:spcPct val="0"/>
              </a:spcBef>
              <a:buNone/>
              <a:defRPr sz="3200" b="1" kern="1200">
                <a:solidFill>
                  <a:srgbClr val="F07F3C"/>
                </a:solidFill>
                <a:latin typeface="+mj-lt"/>
                <a:ea typeface="+mj-ea"/>
                <a:cs typeface="+mj-cs"/>
              </a:defRPr>
            </a:lvl1pPr>
          </a:lstStyle>
          <a:p>
            <a:pPr algn="ctr"/>
            <a:r>
              <a:rPr lang="en-US" sz="1500">
                <a:solidFill>
                  <a:schemeClr val="bg1"/>
                </a:solidFill>
                <a:latin typeface="Tahoma" panose="020B0604030504040204" pitchFamily="34" charset="0"/>
                <a:ea typeface="Tahoma" panose="020B0604030504040204" pitchFamily="34" charset="0"/>
                <a:cs typeface="Tahoma" panose="020B0604030504040204" pitchFamily="34" charset="0"/>
              </a:rPr>
              <a:t>May 28</a:t>
            </a:r>
            <a:r>
              <a:rPr lang="en-US" sz="1500" baseline="30000">
                <a:solidFill>
                  <a:schemeClr val="bg1"/>
                </a:solidFill>
                <a:latin typeface="Tahoma" panose="020B0604030504040204" pitchFamily="34" charset="0"/>
                <a:ea typeface="Tahoma" panose="020B0604030504040204" pitchFamily="34" charset="0"/>
                <a:cs typeface="Tahoma" panose="020B0604030504040204" pitchFamily="34" charset="0"/>
              </a:rPr>
              <a:t> th</a:t>
            </a:r>
            <a:r>
              <a:rPr lang="en-US" sz="1500">
                <a:solidFill>
                  <a:schemeClr val="bg1"/>
                </a:solidFill>
                <a:latin typeface="Tahoma" panose="020B0604030504040204" pitchFamily="34" charset="0"/>
                <a:ea typeface="Tahoma" panose="020B0604030504040204" pitchFamily="34" charset="0"/>
                <a:cs typeface="Tahoma" panose="020B0604030504040204" pitchFamily="34" charset="0"/>
              </a:rPr>
              <a:t>, 2021</a:t>
            </a:r>
          </a:p>
        </p:txBody>
      </p:sp>
    </p:spTree>
    <p:extLst>
      <p:ext uri="{BB962C8B-B14F-4D97-AF65-F5344CB8AC3E}">
        <p14:creationId xmlns:p14="http://schemas.microsoft.com/office/powerpoint/2010/main" val="2746267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700"/>
                                        <p:tgtEl>
                                          <p:spTgt spid="8"/>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700"/>
                                        <p:tgtEl>
                                          <p:spTgt spid="9">
                                            <p:txEl>
                                              <p:pRg st="0" end="0"/>
                                            </p:txEl>
                                          </p:spTgt>
                                        </p:tgtEl>
                                      </p:cBhvr>
                                    </p:animEffect>
                                  </p:childTnLst>
                                </p:cTn>
                              </p:par>
                              <p:par>
                                <p:cTn id="11" presetID="10" presetClass="entr" presetSubtype="0" fill="hold" grpId="0" nodeType="withEffect">
                                  <p:stCondLst>
                                    <p:cond delay="1500"/>
                                  </p:stCondLst>
                                  <p:iterate>
                                    <p:tmPct val="10000"/>
                                  </p:iterate>
                                  <p:childTnLst>
                                    <p:set>
                                      <p:cBhvr>
                                        <p:cTn id="12" dur="1" fill="hold">
                                          <p:stCondLst>
                                            <p:cond delay="0"/>
                                          </p:stCondLst>
                                        </p:cTn>
                                        <p:tgtEl>
                                          <p:spTgt spid="9">
                                            <p:txEl>
                                              <p:pRg st="1" end="1"/>
                                            </p:txEl>
                                          </p:spTgt>
                                        </p:tgtEl>
                                        <p:attrNameLst>
                                          <p:attrName>style.visibility</p:attrName>
                                        </p:attrNameLst>
                                      </p:cBhvr>
                                      <p:to>
                                        <p:strVal val="visible"/>
                                      </p:to>
                                    </p:set>
                                    <p:animEffect transition="in" filter="fade">
                                      <p:cBhvr>
                                        <p:cTn id="13" dur="700"/>
                                        <p:tgtEl>
                                          <p:spTgt spid="9">
                                            <p:txEl>
                                              <p:pRg st="1" end="1"/>
                                            </p:txEl>
                                          </p:spTgt>
                                        </p:tgtEl>
                                      </p:cBhvr>
                                    </p:animEffect>
                                  </p:childTnLst>
                                </p:cTn>
                              </p:par>
                              <p:par>
                                <p:cTn id="14" presetID="10" presetClass="entr" presetSubtype="0" fill="hold" grpId="0" nodeType="withEffect">
                                  <p:stCondLst>
                                    <p:cond delay="1500"/>
                                  </p:stCondLst>
                                  <p:iterate>
                                    <p:tmPct val="10000"/>
                                  </p:iterate>
                                  <p:childTnLst>
                                    <p:set>
                                      <p:cBhvr>
                                        <p:cTn id="15" dur="1" fill="hold">
                                          <p:stCondLst>
                                            <p:cond delay="0"/>
                                          </p:stCondLst>
                                        </p:cTn>
                                        <p:tgtEl>
                                          <p:spTgt spid="9">
                                            <p:txEl>
                                              <p:pRg st="3" end="3"/>
                                            </p:txEl>
                                          </p:spTgt>
                                        </p:tgtEl>
                                        <p:attrNameLst>
                                          <p:attrName>style.visibility</p:attrName>
                                        </p:attrNameLst>
                                      </p:cBhvr>
                                      <p:to>
                                        <p:strVal val="visible"/>
                                      </p:to>
                                    </p:set>
                                    <p:animEffect transition="in" filter="fade">
                                      <p:cBhvr>
                                        <p:cTn id="16" dur="700"/>
                                        <p:tgtEl>
                                          <p:spTgt spid="9">
                                            <p:txEl>
                                              <p:pRg st="3" end="3"/>
                                            </p:txEl>
                                          </p:spTgt>
                                        </p:tgtEl>
                                      </p:cBhvr>
                                    </p:animEffect>
                                  </p:childTnLst>
                                </p:cTn>
                              </p:par>
                              <p:par>
                                <p:cTn id="17" presetID="10" presetClass="entr" presetSubtype="0" fill="hold" grpId="0" nodeType="withEffect">
                                  <p:stCondLst>
                                    <p:cond delay="1500"/>
                                  </p:stCondLst>
                                  <p:iterate>
                                    <p:tmPct val="10000"/>
                                  </p:iterate>
                                  <p:childTnLst>
                                    <p:set>
                                      <p:cBhvr>
                                        <p:cTn id="18" dur="1" fill="hold">
                                          <p:stCondLst>
                                            <p:cond delay="0"/>
                                          </p:stCondLst>
                                        </p:cTn>
                                        <p:tgtEl>
                                          <p:spTgt spid="9">
                                            <p:txEl>
                                              <p:pRg st="4" end="4"/>
                                            </p:txEl>
                                          </p:spTgt>
                                        </p:tgtEl>
                                        <p:attrNameLst>
                                          <p:attrName>style.visibility</p:attrName>
                                        </p:attrNameLst>
                                      </p:cBhvr>
                                      <p:to>
                                        <p:strVal val="visible"/>
                                      </p:to>
                                    </p:set>
                                    <p:animEffect transition="in" filter="fade">
                                      <p:cBhvr>
                                        <p:cTn id="19" dur="700"/>
                                        <p:tgtEl>
                                          <p:spTgt spid="9">
                                            <p:txEl>
                                              <p:pRg st="4" end="4"/>
                                            </p:txEl>
                                          </p:spTgt>
                                        </p:tgtEl>
                                      </p:cBhvr>
                                    </p:animEffect>
                                  </p:childTnLst>
                                </p:cTn>
                              </p:par>
                              <p:par>
                                <p:cTn id="20" presetID="10" presetClass="entr" presetSubtype="0" fill="hold" grpId="0" nodeType="withEffect">
                                  <p:stCondLst>
                                    <p:cond delay="1500"/>
                                  </p:stCondLst>
                                  <p:iterate>
                                    <p:tmPct val="10000"/>
                                  </p:iterate>
                                  <p:childTnLst>
                                    <p:set>
                                      <p:cBhvr>
                                        <p:cTn id="21" dur="1" fill="hold">
                                          <p:stCondLst>
                                            <p:cond delay="0"/>
                                          </p:stCondLst>
                                        </p:cTn>
                                        <p:tgtEl>
                                          <p:spTgt spid="9">
                                            <p:txEl>
                                              <p:pRg st="5" end="5"/>
                                            </p:txEl>
                                          </p:spTgt>
                                        </p:tgtEl>
                                        <p:attrNameLst>
                                          <p:attrName>style.visibility</p:attrName>
                                        </p:attrNameLst>
                                      </p:cBhvr>
                                      <p:to>
                                        <p:strVal val="visible"/>
                                      </p:to>
                                    </p:set>
                                    <p:animEffect transition="in" filter="fade">
                                      <p:cBhvr>
                                        <p:cTn id="22" dur="700"/>
                                        <p:tgtEl>
                                          <p:spTgt spid="9">
                                            <p:txEl>
                                              <p:pRg st="5" end="5"/>
                                            </p:txEl>
                                          </p:spTgt>
                                        </p:tgtEl>
                                      </p:cBhvr>
                                    </p:animEffect>
                                  </p:childTnLst>
                                </p:cTn>
                              </p:par>
                              <p:par>
                                <p:cTn id="23" presetID="10" presetClass="entr" presetSubtype="0" fill="hold" grpId="0" nodeType="withEffect">
                                  <p:stCondLst>
                                    <p:cond delay="1500"/>
                                  </p:stCondLst>
                                  <p:iterate>
                                    <p:tmPct val="10000"/>
                                  </p:iterate>
                                  <p:childTnLst>
                                    <p:set>
                                      <p:cBhvr>
                                        <p:cTn id="24" dur="1" fill="hold">
                                          <p:stCondLst>
                                            <p:cond delay="0"/>
                                          </p:stCondLst>
                                        </p:cTn>
                                        <p:tgtEl>
                                          <p:spTgt spid="9">
                                            <p:txEl>
                                              <p:pRg st="6" end="6"/>
                                            </p:txEl>
                                          </p:spTgt>
                                        </p:tgtEl>
                                        <p:attrNameLst>
                                          <p:attrName>style.visibility</p:attrName>
                                        </p:attrNameLst>
                                      </p:cBhvr>
                                      <p:to>
                                        <p:strVal val="visible"/>
                                      </p:to>
                                    </p:set>
                                    <p:animEffect transition="in" filter="fade">
                                      <p:cBhvr>
                                        <p:cTn id="25" dur="700"/>
                                        <p:tgtEl>
                                          <p:spTgt spid="9">
                                            <p:txEl>
                                              <p:pRg st="6" end="6"/>
                                            </p:txEl>
                                          </p:spTgt>
                                        </p:tgtEl>
                                      </p:cBhvr>
                                    </p:animEffect>
                                  </p:childTnLst>
                                </p:cTn>
                              </p:par>
                              <p:par>
                                <p:cTn id="26" presetID="10" presetClass="entr" presetSubtype="0" fill="hold" grpId="0" nodeType="withEffect">
                                  <p:stCondLst>
                                    <p:cond delay="1500"/>
                                  </p:stCondLst>
                                  <p:iterate>
                                    <p:tmPct val="10000"/>
                                  </p:iterate>
                                  <p:childTnLst>
                                    <p:set>
                                      <p:cBhvr>
                                        <p:cTn id="27" dur="1" fill="hold">
                                          <p:stCondLst>
                                            <p:cond delay="0"/>
                                          </p:stCondLst>
                                        </p:cTn>
                                        <p:tgtEl>
                                          <p:spTgt spid="9">
                                            <p:txEl>
                                              <p:pRg st="7" end="7"/>
                                            </p:txEl>
                                          </p:spTgt>
                                        </p:tgtEl>
                                        <p:attrNameLst>
                                          <p:attrName>style.visibility</p:attrName>
                                        </p:attrNameLst>
                                      </p:cBhvr>
                                      <p:to>
                                        <p:strVal val="visible"/>
                                      </p:to>
                                    </p:set>
                                    <p:animEffect transition="in" filter="fade">
                                      <p:cBhvr>
                                        <p:cTn id="28" dur="700"/>
                                        <p:tgtEl>
                                          <p:spTgt spid="9">
                                            <p:txEl>
                                              <p:pRg st="7" end="7"/>
                                            </p:txEl>
                                          </p:spTgt>
                                        </p:tgtEl>
                                      </p:cBhvr>
                                    </p:animEffect>
                                  </p:childTnLst>
                                </p:cTn>
                              </p:par>
                              <p:par>
                                <p:cTn id="29" presetID="10" presetClass="entr" presetSubtype="0" fill="hold" grpId="0" nodeType="withEffect">
                                  <p:stCondLst>
                                    <p:cond delay="1500"/>
                                  </p:stCondLst>
                                  <p:iterate>
                                    <p:tmPct val="10000"/>
                                  </p:iterate>
                                  <p:childTnLst>
                                    <p:set>
                                      <p:cBhvr>
                                        <p:cTn id="30" dur="1" fill="hold">
                                          <p:stCondLst>
                                            <p:cond delay="0"/>
                                          </p:stCondLst>
                                        </p:cTn>
                                        <p:tgtEl>
                                          <p:spTgt spid="9">
                                            <p:txEl>
                                              <p:pRg st="8" end="8"/>
                                            </p:txEl>
                                          </p:spTgt>
                                        </p:tgtEl>
                                        <p:attrNameLst>
                                          <p:attrName>style.visibility</p:attrName>
                                        </p:attrNameLst>
                                      </p:cBhvr>
                                      <p:to>
                                        <p:strVal val="visible"/>
                                      </p:to>
                                    </p:set>
                                    <p:animEffect transition="in" filter="fade">
                                      <p:cBhvr>
                                        <p:cTn id="31" dur="700"/>
                                        <p:tgtEl>
                                          <p:spTgt spid="9">
                                            <p:txEl>
                                              <p:pRg st="8" end="8"/>
                                            </p:txEl>
                                          </p:spTgt>
                                        </p:tgtEl>
                                      </p:cBhvr>
                                    </p:animEffect>
                                  </p:childTnLst>
                                </p:cTn>
                              </p:par>
                              <p:par>
                                <p:cTn id="32" presetID="10" presetClass="entr" presetSubtype="0" fill="hold" grpId="0" nodeType="withEffect">
                                  <p:stCondLst>
                                    <p:cond delay="1500"/>
                                  </p:stCondLst>
                                  <p:iterate>
                                    <p:tmPct val="10000"/>
                                  </p:iterate>
                                  <p:childTnLst>
                                    <p:set>
                                      <p:cBhvr>
                                        <p:cTn id="33" dur="1" fill="hold">
                                          <p:stCondLst>
                                            <p:cond delay="0"/>
                                          </p:stCondLst>
                                        </p:cTn>
                                        <p:tgtEl>
                                          <p:spTgt spid="9">
                                            <p:txEl>
                                              <p:pRg st="9" end="9"/>
                                            </p:txEl>
                                          </p:spTgt>
                                        </p:tgtEl>
                                        <p:attrNameLst>
                                          <p:attrName>style.visibility</p:attrName>
                                        </p:attrNameLst>
                                      </p:cBhvr>
                                      <p:to>
                                        <p:strVal val="visible"/>
                                      </p:to>
                                    </p:set>
                                    <p:animEffect transition="in" filter="fade">
                                      <p:cBhvr>
                                        <p:cTn id="34" dur="700"/>
                                        <p:tgtEl>
                                          <p:spTgt spid="9">
                                            <p:txEl>
                                              <p:pRg st="9" end="9"/>
                                            </p:txEl>
                                          </p:spTgt>
                                        </p:tgtEl>
                                      </p:cBhvr>
                                    </p:animEffect>
                                  </p:childTnLst>
                                </p:cTn>
                              </p:par>
                              <p:par>
                                <p:cTn id="35" presetID="10" presetClass="entr" presetSubtype="0" fill="hold" grpId="0" nodeType="withEffect">
                                  <p:stCondLst>
                                    <p:cond delay="1000"/>
                                  </p:stCondLst>
                                  <p:iterate>
                                    <p:tmPct val="10000"/>
                                  </p:iterate>
                                  <p:childTnLst>
                                    <p:set>
                                      <p:cBhvr>
                                        <p:cTn id="36" dur="1" fill="hold">
                                          <p:stCondLst>
                                            <p:cond delay="0"/>
                                          </p:stCondLst>
                                        </p:cTn>
                                        <p:tgtEl>
                                          <p:spTgt spid="10"/>
                                        </p:tgtEl>
                                        <p:attrNameLst>
                                          <p:attrName>style.visibility</p:attrName>
                                        </p:attrNameLst>
                                      </p:cBhvr>
                                      <p:to>
                                        <p:strVal val="visible"/>
                                      </p:to>
                                    </p:set>
                                    <p:animEffect transition="in" filter="fade">
                                      <p:cBhvr>
                                        <p:cTn id="37" dur="7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build="p"/>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B51E8B-F12D-47D4-A846-A0CBBE0DFEC1}"/>
              </a:ext>
            </a:extLst>
          </p:cNvPr>
          <p:cNvPicPr>
            <a:picLocks noChangeAspect="1"/>
          </p:cNvPicPr>
          <p:nvPr/>
        </p:nvPicPr>
        <p:blipFill rotWithShape="1">
          <a:blip r:embed="rId2"/>
          <a:srcRect l="50518" t="52594" r="18490" b="7531"/>
          <a:stretch/>
        </p:blipFill>
        <p:spPr>
          <a:xfrm>
            <a:off x="0" y="734052"/>
            <a:ext cx="5078444" cy="3675396"/>
          </a:xfrm>
          <a:prstGeom prst="rect">
            <a:avLst/>
          </a:prstGeom>
        </p:spPr>
      </p:pic>
      <p:pic>
        <p:nvPicPr>
          <p:cNvPr id="5" name="Picture 4">
            <a:extLst>
              <a:ext uri="{FF2B5EF4-FFF2-40B4-BE49-F238E27FC236}">
                <a16:creationId xmlns:a16="http://schemas.microsoft.com/office/drawing/2014/main" id="{8BDD9383-1C2B-448E-BD50-F4FE6AB6AFAA}"/>
              </a:ext>
            </a:extLst>
          </p:cNvPr>
          <p:cNvPicPr>
            <a:picLocks noChangeAspect="1"/>
          </p:cNvPicPr>
          <p:nvPr/>
        </p:nvPicPr>
        <p:blipFill rotWithShape="1">
          <a:blip r:embed="rId2"/>
          <a:srcRect l="14421" t="18531" r="49668" b="31936"/>
          <a:stretch/>
        </p:blipFill>
        <p:spPr>
          <a:xfrm>
            <a:off x="5078445" y="994563"/>
            <a:ext cx="4065555" cy="3154373"/>
          </a:xfrm>
          <a:prstGeom prst="rect">
            <a:avLst/>
          </a:prstGeom>
        </p:spPr>
      </p:pic>
      <p:sp>
        <p:nvSpPr>
          <p:cNvPr id="6" name="Title 1">
            <a:extLst>
              <a:ext uri="{FF2B5EF4-FFF2-40B4-BE49-F238E27FC236}">
                <a16:creationId xmlns:a16="http://schemas.microsoft.com/office/drawing/2014/main" id="{A450938A-B0DA-42E7-A34D-76F8442254A6}"/>
              </a:ext>
            </a:extLst>
          </p:cNvPr>
          <p:cNvSpPr txBox="1">
            <a:spLocks/>
          </p:cNvSpPr>
          <p:nvPr/>
        </p:nvSpPr>
        <p:spPr>
          <a:xfrm>
            <a:off x="5039735" y="4200611"/>
            <a:ext cx="4142973" cy="4176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00">
                <a:latin typeface="Tahoma" panose="020B0604030504040204" pitchFamily="34" charset="0"/>
                <a:ea typeface="Tahoma" panose="020B0604030504040204" pitchFamily="34" charset="0"/>
                <a:cs typeface="Tahoma" panose="020B0604030504040204" pitchFamily="34" charset="0"/>
              </a:rPr>
              <a:t>(Source: Honda 2013 Annual Report)</a:t>
            </a:r>
          </a:p>
        </p:txBody>
      </p:sp>
    </p:spTree>
    <p:extLst>
      <p:ext uri="{BB962C8B-B14F-4D97-AF65-F5344CB8AC3E}">
        <p14:creationId xmlns:p14="http://schemas.microsoft.com/office/powerpoint/2010/main" val="3788815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EE9DA4-0B9E-425E-8984-80C1E29C67AF}"/>
              </a:ext>
            </a:extLst>
          </p:cNvPr>
          <p:cNvSpPr>
            <a:spLocks noGrp="1"/>
          </p:cNvSpPr>
          <p:nvPr>
            <p:ph type="body" sz="half" idx="2"/>
          </p:nvPr>
        </p:nvSpPr>
        <p:spPr/>
        <p:txBody>
          <a:bodyPr/>
          <a:lstStyle/>
          <a:p>
            <a:endParaRPr lang="en-US"/>
          </a:p>
        </p:txBody>
      </p:sp>
      <p:graphicFrame>
        <p:nvGraphicFramePr>
          <p:cNvPr id="4" name="Content Placeholder 6">
            <a:extLst>
              <a:ext uri="{FF2B5EF4-FFF2-40B4-BE49-F238E27FC236}">
                <a16:creationId xmlns:a16="http://schemas.microsoft.com/office/drawing/2014/main" id="{D3E10364-3E63-43FC-9EC4-35B0B1EF334A}"/>
              </a:ext>
            </a:extLst>
          </p:cNvPr>
          <p:cNvGraphicFramePr>
            <a:graphicFrameLocks/>
          </p:cNvGraphicFramePr>
          <p:nvPr>
            <p:extLst>
              <p:ext uri="{D42A27DB-BD31-4B8C-83A1-F6EECF244321}">
                <p14:modId xmlns:p14="http://schemas.microsoft.com/office/powerpoint/2010/main" val="3231884958"/>
              </p:ext>
            </p:extLst>
          </p:nvPr>
        </p:nvGraphicFramePr>
        <p:xfrm>
          <a:off x="0" y="570341"/>
          <a:ext cx="9144000" cy="457315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33315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8F3301A-2635-4018-9A72-AD11DDC9ED79}"/>
              </a:ext>
            </a:extLst>
          </p:cNvPr>
          <p:cNvSpPr txBox="1">
            <a:spLocks/>
          </p:cNvSpPr>
          <p:nvPr/>
        </p:nvSpPr>
        <p:spPr>
          <a:xfrm>
            <a:off x="341236" y="138415"/>
            <a:ext cx="8006983" cy="785836"/>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a:solidFill>
                  <a:srgbClr val="F07F3C"/>
                </a:solidFill>
                <a:latin typeface="Tahoma" panose="020B0604030504040204" pitchFamily="34" charset="0"/>
                <a:ea typeface="Tahoma" panose="020B0604030504040204" pitchFamily="34" charset="0"/>
                <a:cs typeface="Tahoma" panose="020B0604030504040204" pitchFamily="34" charset="0"/>
              </a:rPr>
              <a:t>Percentage of households with a motorcycle/ scooter (2014)</a:t>
            </a:r>
          </a:p>
        </p:txBody>
      </p:sp>
      <p:pic>
        <p:nvPicPr>
          <p:cNvPr id="5" name="Picture 2" descr="Industry Outlook Motorcycle Industry">
            <a:extLst>
              <a:ext uri="{FF2B5EF4-FFF2-40B4-BE49-F238E27FC236}">
                <a16:creationId xmlns:a16="http://schemas.microsoft.com/office/drawing/2014/main" id="{090E0E8A-6357-410E-A97B-C0F6375C88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390" b="5818"/>
          <a:stretch/>
        </p:blipFill>
        <p:spPr bwMode="auto">
          <a:xfrm>
            <a:off x="693357" y="513689"/>
            <a:ext cx="7757286" cy="4254439"/>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A823470A-9D51-4317-9651-5BCCF6F378B0}"/>
              </a:ext>
            </a:extLst>
          </p:cNvPr>
          <p:cNvSpPr txBox="1">
            <a:spLocks/>
          </p:cNvSpPr>
          <p:nvPr/>
        </p:nvSpPr>
        <p:spPr>
          <a:xfrm>
            <a:off x="693356" y="4684998"/>
            <a:ext cx="7876309" cy="36359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000">
                <a:latin typeface="Tahoma" panose="020B0604030504040204" pitchFamily="34" charset="0"/>
                <a:ea typeface="Tahoma" panose="020B0604030504040204" pitchFamily="34" charset="0"/>
                <a:cs typeface="Tahoma" panose="020B0604030504040204" pitchFamily="34" charset="0"/>
              </a:rPr>
              <a:t>(Source: Wanna Yongpisanphob. 2019. </a:t>
            </a:r>
            <a:r>
              <a:rPr lang="en-US" sz="1000" i="1">
                <a:latin typeface="Tahoma" panose="020B0604030504040204" pitchFamily="34" charset="0"/>
                <a:ea typeface="Tahoma" panose="020B0604030504040204" pitchFamily="34" charset="0"/>
                <a:cs typeface="Tahoma" panose="020B0604030504040204" pitchFamily="34" charset="0"/>
              </a:rPr>
              <a:t>Industry Outlook 2019-2021: Motorcycle. </a:t>
            </a:r>
            <a:r>
              <a:rPr lang="en-US" sz="1000">
                <a:latin typeface="Tahoma" panose="020B0604030504040204" pitchFamily="34" charset="0"/>
                <a:ea typeface="Tahoma" panose="020B0604030504040204" pitchFamily="34" charset="0"/>
                <a:cs typeface="Tahoma" panose="020B0604030504040204" pitchFamily="34" charset="0"/>
              </a:rPr>
              <a:t>Accessed online on 23/05/2021. https://www.krungsri.com/en/research/industry/industry-outlook/Hi-tech-Industries/Motorcycles/IO/io-motorcycles-20) </a:t>
            </a:r>
          </a:p>
        </p:txBody>
      </p:sp>
    </p:spTree>
    <p:extLst>
      <p:ext uri="{BB962C8B-B14F-4D97-AF65-F5344CB8AC3E}">
        <p14:creationId xmlns:p14="http://schemas.microsoft.com/office/powerpoint/2010/main" val="496521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CE66D7B0-D6D9-4284-9F5E-D209575B1FDC}"/>
              </a:ext>
            </a:extLst>
          </p:cNvPr>
          <p:cNvSpPr>
            <a:spLocks noGrp="1"/>
          </p:cNvSpPr>
          <p:nvPr>
            <p:ph type="title"/>
          </p:nvPr>
        </p:nvSpPr>
        <p:spPr>
          <a:xfrm>
            <a:off x="256988" y="986964"/>
            <a:ext cx="5981336" cy="2103858"/>
          </a:xfrm>
        </p:spPr>
        <p:txBody>
          <a:bodyPr>
            <a:normAutofit/>
          </a:bodyPr>
          <a:lstStyle/>
          <a:p>
            <a:pPr algn="l"/>
            <a:r>
              <a:rPr lang="en-US" sz="2500">
                <a:solidFill>
                  <a:schemeClr val="bg1"/>
                </a:solidFill>
                <a:latin typeface="Tahoma" panose="020B0604030504040204" pitchFamily="34" charset="0"/>
                <a:ea typeface="Tahoma" panose="020B0604030504040204" pitchFamily="34" charset="0"/>
                <a:cs typeface="Tahoma" panose="020B0604030504040204" pitchFamily="34" charset="0"/>
              </a:rPr>
              <a:t>Factors Influencing Public Transport Mode Choice Behavior of </a:t>
            </a:r>
            <a:br>
              <a:rPr lang="en-US" sz="250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2500">
                <a:solidFill>
                  <a:schemeClr val="bg1"/>
                </a:solidFill>
                <a:latin typeface="Tahoma" panose="020B0604030504040204" pitchFamily="34" charset="0"/>
                <a:ea typeface="Tahoma" panose="020B0604030504040204" pitchFamily="34" charset="0"/>
                <a:cs typeface="Tahoma" panose="020B0604030504040204" pitchFamily="34" charset="0"/>
              </a:rPr>
              <a:t>Vietnamese Motorcyclists</a:t>
            </a:r>
            <a:endParaRPr lang="fr-FR" sz="2500">
              <a:solidFill>
                <a:schemeClr val="bg1"/>
              </a:solidFill>
            </a:endParaRPr>
          </a:p>
        </p:txBody>
      </p:sp>
    </p:spTree>
    <p:extLst>
      <p:ext uri="{BB962C8B-B14F-4D97-AF65-F5344CB8AC3E}">
        <p14:creationId xmlns:p14="http://schemas.microsoft.com/office/powerpoint/2010/main" val="3610347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05A46DB-9C28-4C50-B889-19C3E7E1657D}"/>
              </a:ext>
            </a:extLst>
          </p:cNvPr>
          <p:cNvPicPr>
            <a:picLocks noChangeAspect="1"/>
          </p:cNvPicPr>
          <p:nvPr/>
        </p:nvPicPr>
        <p:blipFill rotWithShape="1">
          <a:blip r:embed="rId2"/>
          <a:srcRect l="24008" t="21377" r="23306" b="8466"/>
          <a:stretch/>
        </p:blipFill>
        <p:spPr>
          <a:xfrm>
            <a:off x="1122060" y="0"/>
            <a:ext cx="6899879" cy="5168146"/>
          </a:xfrm>
          <a:prstGeom prst="rect">
            <a:avLst/>
          </a:prstGeom>
        </p:spPr>
      </p:pic>
    </p:spTree>
    <p:extLst>
      <p:ext uri="{BB962C8B-B14F-4D97-AF65-F5344CB8AC3E}">
        <p14:creationId xmlns:p14="http://schemas.microsoft.com/office/powerpoint/2010/main" val="185206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diagram&#10;&#10;Description automatically generated">
            <a:extLst>
              <a:ext uri="{FF2B5EF4-FFF2-40B4-BE49-F238E27FC236}">
                <a16:creationId xmlns:a16="http://schemas.microsoft.com/office/drawing/2014/main" id="{AAA95F9B-6CA3-447E-BC77-BF7771B940D9}"/>
              </a:ext>
            </a:extLst>
          </p:cNvPr>
          <p:cNvPicPr>
            <a:picLocks noChangeAspect="1"/>
          </p:cNvPicPr>
          <p:nvPr/>
        </p:nvPicPr>
        <p:blipFill rotWithShape="1">
          <a:blip r:embed="rId2"/>
          <a:srcRect l="24322" t="34125" r="21432" b="16083"/>
          <a:stretch/>
        </p:blipFill>
        <p:spPr>
          <a:xfrm>
            <a:off x="1086903" y="757216"/>
            <a:ext cx="6970194" cy="3598816"/>
          </a:xfrm>
          <a:prstGeom prst="rect">
            <a:avLst/>
          </a:prstGeom>
        </p:spPr>
      </p:pic>
      <p:sp>
        <p:nvSpPr>
          <p:cNvPr id="7" name="Title 1">
            <a:extLst>
              <a:ext uri="{FF2B5EF4-FFF2-40B4-BE49-F238E27FC236}">
                <a16:creationId xmlns:a16="http://schemas.microsoft.com/office/drawing/2014/main" id="{CD80261F-7FBD-4784-978F-A9679D5E9977}"/>
              </a:ext>
            </a:extLst>
          </p:cNvPr>
          <p:cNvSpPr txBox="1">
            <a:spLocks/>
          </p:cNvSpPr>
          <p:nvPr/>
        </p:nvSpPr>
        <p:spPr>
          <a:xfrm>
            <a:off x="2595838" y="120911"/>
            <a:ext cx="3952324" cy="636305"/>
          </a:xfrm>
          <a:prstGeom prst="rect">
            <a:avLst/>
          </a:prstGeom>
        </p:spPr>
        <p:txBody>
          <a:bodyPr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500" b="1">
                <a:solidFill>
                  <a:srgbClr val="F07F3C"/>
                </a:solidFill>
                <a:latin typeface="Tahoma" panose="020B0604030504040204" pitchFamily="34" charset="0"/>
                <a:ea typeface="Tahoma" panose="020B0604030504040204" pitchFamily="34" charset="0"/>
                <a:cs typeface="Tahoma" panose="020B0604030504040204" pitchFamily="34" charset="0"/>
              </a:rPr>
              <a:t>Conceptual model</a:t>
            </a:r>
          </a:p>
        </p:txBody>
      </p:sp>
      <p:sp>
        <p:nvSpPr>
          <p:cNvPr id="8" name="Content Placeholder 2">
            <a:extLst>
              <a:ext uri="{FF2B5EF4-FFF2-40B4-BE49-F238E27FC236}">
                <a16:creationId xmlns:a16="http://schemas.microsoft.com/office/drawing/2014/main" id="{05724BC0-D9AA-4F06-8715-458114207EFF}"/>
              </a:ext>
            </a:extLst>
          </p:cNvPr>
          <p:cNvSpPr txBox="1">
            <a:spLocks/>
          </p:cNvSpPr>
          <p:nvPr/>
        </p:nvSpPr>
        <p:spPr>
          <a:xfrm>
            <a:off x="1802575" y="4626740"/>
            <a:ext cx="4666238" cy="41886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000">
                <a:latin typeface="Tahoma" panose="020B0604030504040204" pitchFamily="34" charset="0"/>
                <a:ea typeface="Tahoma" panose="020B0604030504040204" pitchFamily="34" charset="0"/>
                <a:cs typeface="Tahoma" panose="020B0604030504040204" pitchFamily="34" charset="0"/>
              </a:rPr>
              <a:t>(Source: Author's analysis. Extended from TPB Theory (Ajzen, 1991))</a:t>
            </a:r>
            <a:endParaRPr lang="en-US" sz="1000" i="1">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79733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igure 2 | Current status and behavior modeling on household solid-waste  separation: a case study in Da Nang city, Vietnam | SpringerLink">
            <a:extLst>
              <a:ext uri="{FF2B5EF4-FFF2-40B4-BE49-F238E27FC236}">
                <a16:creationId xmlns:a16="http://schemas.microsoft.com/office/drawing/2014/main" id="{8D4E5E0C-3D39-4FC4-973A-A8A5A64F33C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4320" y="575916"/>
            <a:ext cx="8595360" cy="4069699"/>
          </a:xfrm>
          <a:prstGeom prst="rect">
            <a:avLst/>
          </a:prstGeom>
          <a:solidFill>
            <a:srgbClr val="FFFFFF"/>
          </a:solidFill>
        </p:spPr>
      </p:pic>
      <p:sp>
        <p:nvSpPr>
          <p:cNvPr id="5" name="Content Placeholder 2">
            <a:extLst>
              <a:ext uri="{FF2B5EF4-FFF2-40B4-BE49-F238E27FC236}">
                <a16:creationId xmlns:a16="http://schemas.microsoft.com/office/drawing/2014/main" id="{5F89724C-D8CB-4B51-9156-20DAAF22B7C0}"/>
              </a:ext>
            </a:extLst>
          </p:cNvPr>
          <p:cNvSpPr txBox="1">
            <a:spLocks/>
          </p:cNvSpPr>
          <p:nvPr/>
        </p:nvSpPr>
        <p:spPr>
          <a:xfrm>
            <a:off x="1004348" y="4645615"/>
            <a:ext cx="7135302" cy="418862"/>
          </a:xfrm>
          <a:prstGeom prst="rect">
            <a:avLst/>
          </a:prstGeom>
        </p:spPr>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000">
                <a:latin typeface="Tahoma" panose="020B0604030504040204" pitchFamily="34" charset="0"/>
                <a:ea typeface="Tahoma" panose="020B0604030504040204" pitchFamily="34" charset="0"/>
                <a:cs typeface="Tahoma" panose="020B0604030504040204" pitchFamily="34" charset="0"/>
              </a:rPr>
              <a:t>(Source: Vu Chi Mai Tran; Hoang Son Le; and Yasuhiro Matsui. 2019. Current status and behavior modeling on household solid-waste separation: a case study in Da Nang city, Vietnam. </a:t>
            </a:r>
            <a:r>
              <a:rPr lang="en-US" sz="1000" i="1">
                <a:latin typeface="Tahoma" panose="020B0604030504040204" pitchFamily="34" charset="0"/>
                <a:ea typeface="Tahoma" panose="020B0604030504040204" pitchFamily="34" charset="0"/>
                <a:cs typeface="Tahoma" panose="020B0604030504040204" pitchFamily="34" charset="0"/>
              </a:rPr>
              <a:t>Journal of Material Cycles and Waste Management.</a:t>
            </a:r>
            <a:r>
              <a:rPr lang="en-US" sz="1000">
                <a:latin typeface="Tahoma" panose="020B0604030504040204" pitchFamily="34" charset="0"/>
                <a:ea typeface="Tahoma" panose="020B0604030504040204" pitchFamily="34" charset="0"/>
                <a:cs typeface="Tahoma" panose="020B0604030504040204" pitchFamily="34" charset="0"/>
              </a:rPr>
              <a:t> Vol 21, pp. 1462–1476.</a:t>
            </a:r>
            <a:endParaRPr lang="en-US" sz="1000" i="1">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83480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F0F338DE-F310-4276-994F-5E204E0FD7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6659" y="0"/>
            <a:ext cx="6690681" cy="4674964"/>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D638197F-0DF1-4D23-876A-EBFF1AA6C331}"/>
              </a:ext>
            </a:extLst>
          </p:cNvPr>
          <p:cNvSpPr txBox="1">
            <a:spLocks/>
          </p:cNvSpPr>
          <p:nvPr/>
        </p:nvSpPr>
        <p:spPr>
          <a:xfrm>
            <a:off x="1004348" y="4645615"/>
            <a:ext cx="7135302" cy="41886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000">
                <a:latin typeface="Tahoma" panose="020B0604030504040204" pitchFamily="34" charset="0"/>
                <a:ea typeface="Tahoma" panose="020B0604030504040204" pitchFamily="34" charset="0"/>
                <a:cs typeface="Tahoma" panose="020B0604030504040204" pitchFamily="34" charset="0"/>
              </a:rPr>
              <a:t>(Source: Danang administration. https://www.danang.gov.vn/web/guest/gioi-thieu/chi-tiet?id=40958&amp;_c=40</a:t>
            </a:r>
            <a:endParaRPr lang="en-US" sz="1000" i="1">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31245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5D6A1E-79C4-4897-A481-7AFE59590DB1}"/>
              </a:ext>
            </a:extLst>
          </p:cNvPr>
          <p:cNvSpPr>
            <a:spLocks noGrp="1"/>
          </p:cNvSpPr>
          <p:nvPr>
            <p:ph type="title"/>
          </p:nvPr>
        </p:nvSpPr>
        <p:spPr>
          <a:xfrm>
            <a:off x="457200" y="1017945"/>
            <a:ext cx="3177729" cy="3107609"/>
          </a:xfrm>
        </p:spPr>
        <p:txBody>
          <a:bodyPr anchor="ctr">
            <a:normAutofit/>
          </a:bodyPr>
          <a:lstStyle/>
          <a:p>
            <a:pPr>
              <a:lnSpc>
                <a:spcPct val="90000"/>
              </a:lnSpc>
            </a:pPr>
            <a:r>
              <a:rPr lang="en-US" sz="3000" b="1">
                <a:latin typeface="Tahoma" panose="020B0604030504040204" pitchFamily="34" charset="0"/>
                <a:ea typeface="Tahoma" panose="020B0604030504040204" pitchFamily="34" charset="0"/>
                <a:cs typeface="Tahoma" panose="020B0604030504040204" pitchFamily="34" charset="0"/>
              </a:rPr>
              <a:t>Survey design</a:t>
            </a:r>
            <a:br>
              <a:rPr lang="en-US" sz="3000" b="1">
                <a:latin typeface="Tahoma" panose="020B0604030504040204" pitchFamily="34" charset="0"/>
                <a:ea typeface="Tahoma" panose="020B0604030504040204" pitchFamily="34" charset="0"/>
                <a:cs typeface="Tahoma" panose="020B0604030504040204" pitchFamily="34" charset="0"/>
              </a:rPr>
            </a:br>
            <a:br>
              <a:rPr lang="en-US" sz="3000" b="1">
                <a:latin typeface="Tahoma" panose="020B0604030504040204" pitchFamily="34" charset="0"/>
                <a:ea typeface="Tahoma" panose="020B0604030504040204" pitchFamily="34" charset="0"/>
                <a:cs typeface="Tahoma" panose="020B0604030504040204" pitchFamily="34" charset="0"/>
              </a:rPr>
            </a:br>
            <a:r>
              <a:rPr lang="en-US" sz="3000" b="1">
                <a:latin typeface="Tahoma" panose="020B0604030504040204" pitchFamily="34" charset="0"/>
                <a:ea typeface="Tahoma" panose="020B0604030504040204" pitchFamily="34" charset="0"/>
                <a:cs typeface="Tahoma" panose="020B0604030504040204" pitchFamily="34" charset="0"/>
              </a:rPr>
              <a:t> –</a:t>
            </a:r>
            <a:br>
              <a:rPr lang="en-US" sz="3000" b="1">
                <a:latin typeface="Tahoma" panose="020B0604030504040204" pitchFamily="34" charset="0"/>
                <a:ea typeface="Tahoma" panose="020B0604030504040204" pitchFamily="34" charset="0"/>
                <a:cs typeface="Tahoma" panose="020B0604030504040204" pitchFamily="34" charset="0"/>
              </a:rPr>
            </a:br>
            <a:br>
              <a:rPr lang="en-US" sz="3000" b="1">
                <a:latin typeface="Tahoma" panose="020B0604030504040204" pitchFamily="34" charset="0"/>
                <a:ea typeface="Tahoma" panose="020B0604030504040204" pitchFamily="34" charset="0"/>
                <a:cs typeface="Tahoma" panose="020B0604030504040204" pitchFamily="34" charset="0"/>
              </a:rPr>
            </a:br>
            <a:r>
              <a:rPr lang="en-US" sz="2000" b="1">
                <a:latin typeface="Tahoma" panose="020B0604030504040204" pitchFamily="34" charset="0"/>
                <a:ea typeface="Tahoma" panose="020B0604030504040204" pitchFamily="34" charset="0"/>
                <a:cs typeface="Tahoma" panose="020B0604030504040204" pitchFamily="34" charset="0"/>
              </a:rPr>
              <a:t>Received 800 responses</a:t>
            </a:r>
          </a:p>
        </p:txBody>
      </p:sp>
      <p:graphicFrame>
        <p:nvGraphicFramePr>
          <p:cNvPr id="5" name="Content Placeholder 1">
            <a:extLst>
              <a:ext uri="{FF2B5EF4-FFF2-40B4-BE49-F238E27FC236}">
                <a16:creationId xmlns:a16="http://schemas.microsoft.com/office/drawing/2014/main" id="{DCA6A455-62C2-48A3-A741-3437B87E7F36}"/>
              </a:ext>
            </a:extLst>
          </p:cNvPr>
          <p:cNvGraphicFramePr>
            <a:graphicFrameLocks noGrp="1"/>
          </p:cNvGraphicFramePr>
          <p:nvPr>
            <p:ph idx="13"/>
            <p:extLst>
              <p:ext uri="{D42A27DB-BD31-4B8C-83A1-F6EECF244321}">
                <p14:modId xmlns:p14="http://schemas.microsoft.com/office/powerpoint/2010/main" val="130874917"/>
              </p:ext>
            </p:extLst>
          </p:nvPr>
        </p:nvGraphicFramePr>
        <p:xfrm>
          <a:off x="3729392" y="672575"/>
          <a:ext cx="4960010" cy="39764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30207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CE66D7B0-D6D9-4284-9F5E-D209575B1FDC}"/>
              </a:ext>
            </a:extLst>
          </p:cNvPr>
          <p:cNvSpPr>
            <a:spLocks noGrp="1"/>
          </p:cNvSpPr>
          <p:nvPr>
            <p:ph type="title"/>
          </p:nvPr>
        </p:nvSpPr>
        <p:spPr>
          <a:xfrm>
            <a:off x="256988" y="986964"/>
            <a:ext cx="5981336" cy="2103858"/>
          </a:xfrm>
        </p:spPr>
        <p:txBody>
          <a:bodyPr>
            <a:normAutofit/>
          </a:bodyPr>
          <a:lstStyle/>
          <a:p>
            <a:pPr algn="l"/>
            <a:r>
              <a:rPr lang="en-US" sz="3000">
                <a:solidFill>
                  <a:schemeClr val="bg1"/>
                </a:solidFill>
                <a:latin typeface="Tahoma" panose="020B0604030504040204" pitchFamily="34" charset="0"/>
                <a:ea typeface="Tahoma" panose="020B0604030504040204" pitchFamily="34" charset="0"/>
                <a:cs typeface="Tahoma" panose="020B0604030504040204" pitchFamily="34" charset="0"/>
              </a:rPr>
              <a:t>Results and discussion</a:t>
            </a:r>
            <a:endParaRPr lang="fr-FR" sz="3000">
              <a:solidFill>
                <a:schemeClr val="bg1"/>
              </a:solidFill>
            </a:endParaRPr>
          </a:p>
        </p:txBody>
      </p:sp>
    </p:spTree>
    <p:extLst>
      <p:ext uri="{BB962C8B-B14F-4D97-AF65-F5344CB8AC3E}">
        <p14:creationId xmlns:p14="http://schemas.microsoft.com/office/powerpoint/2010/main" val="1737274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B1C57FC8-5A37-4BC6-BCAE-815DE4499FEE}"/>
              </a:ext>
            </a:extLst>
          </p:cNvPr>
          <p:cNvSpPr txBox="1">
            <a:spLocks/>
          </p:cNvSpPr>
          <p:nvPr/>
        </p:nvSpPr>
        <p:spPr>
          <a:xfrm>
            <a:off x="251910" y="213194"/>
            <a:ext cx="2876698" cy="567349"/>
          </a:xfrm>
          <a:prstGeom prst="rect">
            <a:avLst/>
          </a:prstGeom>
        </p:spPr>
        <p:txBody>
          <a:bodyPr vert="horz" lIns="91440" tIns="45720" rIns="91440" bIns="45720" rtlCol="0" anchor="ctr">
            <a:normAutofit fontScale="97500"/>
          </a:bodyPr>
          <a:lstStyle>
            <a:lvl1pPr algn="r" defTabSz="457200" rtl="0" eaLnBrk="1" latinLnBrk="0" hangingPunct="1">
              <a:spcBef>
                <a:spcPct val="0"/>
              </a:spcBef>
              <a:buNone/>
              <a:defRPr sz="3200" b="1" kern="1200">
                <a:solidFill>
                  <a:srgbClr val="F07F3C"/>
                </a:solidFill>
                <a:latin typeface="+mj-lt"/>
                <a:ea typeface="+mj-ea"/>
                <a:cs typeface="+mj-cs"/>
              </a:defRPr>
            </a:lvl1pPr>
          </a:lstStyle>
          <a:p>
            <a:pPr algn="l"/>
            <a:r>
              <a:rPr lang="en-US">
                <a:solidFill>
                  <a:schemeClr val="bg1"/>
                </a:solidFill>
                <a:latin typeface="Tahoma" panose="020B0604030504040204" pitchFamily="34" charset="0"/>
                <a:ea typeface="Tahoma" panose="020B0604030504040204" pitchFamily="34" charset="0"/>
                <a:cs typeface="Tahoma" panose="020B0604030504040204" pitchFamily="34" charset="0"/>
              </a:rPr>
              <a:t>CONTENT</a:t>
            </a:r>
            <a:endParaRPr lang="fr-FR">
              <a:solidFill>
                <a:schemeClr val="bg1"/>
              </a:solidFill>
            </a:endParaRPr>
          </a:p>
        </p:txBody>
      </p:sp>
      <p:sp>
        <p:nvSpPr>
          <p:cNvPr id="5" name="Espace réservé du texte 2">
            <a:extLst>
              <a:ext uri="{FF2B5EF4-FFF2-40B4-BE49-F238E27FC236}">
                <a16:creationId xmlns:a16="http://schemas.microsoft.com/office/drawing/2014/main" id="{A6E64A4D-2482-4087-81EB-7661416D2403}"/>
              </a:ext>
            </a:extLst>
          </p:cNvPr>
          <p:cNvSpPr txBox="1">
            <a:spLocks/>
          </p:cNvSpPr>
          <p:nvPr/>
        </p:nvSpPr>
        <p:spPr>
          <a:xfrm>
            <a:off x="183897" y="1148833"/>
            <a:ext cx="5733254" cy="2845834"/>
          </a:xfrm>
          <a:prstGeom prst="rect">
            <a:avLst/>
          </a:prstGeom>
        </p:spPr>
        <p:txBody>
          <a:bodyPr vert="horz" lIns="91440" tIns="45720" rIns="91440" bIns="45720" rtlCol="0" anchor="ctr"/>
          <a:lstStyle>
            <a:defPPr>
              <a:defRPr lang="fr-FR"/>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514350" indent="-514350">
              <a:buFont typeface="+mj-lt"/>
              <a:buAutoNum type="arabicPeriod"/>
            </a:pPr>
            <a:r>
              <a:rPr lang="en-US" sz="2500">
                <a:solidFill>
                  <a:schemeClr val="bg1"/>
                </a:solidFill>
                <a:latin typeface="Tahoma" panose="020B0604030504040204" pitchFamily="34" charset="0"/>
                <a:ea typeface="Tahoma" panose="020B0604030504040204" pitchFamily="34" charset="0"/>
                <a:cs typeface="Tahoma" panose="020B0604030504040204" pitchFamily="34" charset="0"/>
              </a:rPr>
              <a:t>Background</a:t>
            </a:r>
          </a:p>
          <a:p>
            <a:pPr marL="514350" indent="-514350">
              <a:buFont typeface="+mj-lt"/>
              <a:buAutoNum type="arabicPeriod"/>
            </a:pPr>
            <a:r>
              <a:rPr lang="en-US" sz="2500">
                <a:solidFill>
                  <a:schemeClr val="bg1"/>
                </a:solidFill>
                <a:latin typeface="Tahoma" panose="020B0604030504040204" pitchFamily="34" charset="0"/>
                <a:ea typeface="Tahoma" panose="020B0604030504040204" pitchFamily="34" charset="0"/>
                <a:cs typeface="Tahoma" panose="020B0604030504040204" pitchFamily="34" charset="0"/>
              </a:rPr>
              <a:t>Vietnam basic information</a:t>
            </a:r>
          </a:p>
          <a:p>
            <a:pPr marL="514350" indent="-514350">
              <a:buFont typeface="+mj-lt"/>
              <a:buAutoNum type="arabicPeriod"/>
            </a:pPr>
            <a:r>
              <a:rPr lang="en-US" sz="2500">
                <a:solidFill>
                  <a:schemeClr val="bg1"/>
                </a:solidFill>
                <a:latin typeface="Tahoma" panose="020B0604030504040204" pitchFamily="34" charset="0"/>
                <a:ea typeface="Tahoma" panose="020B0604030504040204" pitchFamily="34" charset="0"/>
                <a:cs typeface="Tahoma" panose="020B0604030504040204" pitchFamily="34" charset="0"/>
              </a:rPr>
              <a:t>Evolution of travel mode in Vietnam</a:t>
            </a:r>
          </a:p>
          <a:p>
            <a:pPr marL="514350" indent="-514350">
              <a:buFont typeface="+mj-lt"/>
              <a:buAutoNum type="arabicPeriod"/>
            </a:pPr>
            <a:r>
              <a:rPr lang="en-US" sz="2500">
                <a:solidFill>
                  <a:schemeClr val="bg1"/>
                </a:solidFill>
                <a:latin typeface="Tahoma" panose="020B0604030504040204" pitchFamily="34" charset="0"/>
                <a:ea typeface="Tahoma" panose="020B0604030504040204" pitchFamily="34" charset="0"/>
                <a:cs typeface="Tahoma" panose="020B0604030504040204" pitchFamily="34" charset="0"/>
              </a:rPr>
              <a:t>Factors Influencing Public Transport Mode Choice Behavior of Vietnamese Motorcyclists</a:t>
            </a:r>
          </a:p>
          <a:p>
            <a:pPr marL="514350" indent="-514350">
              <a:buFont typeface="+mj-lt"/>
              <a:buAutoNum type="arabicPeriod"/>
            </a:pPr>
            <a:r>
              <a:rPr lang="en-US" sz="2500">
                <a:solidFill>
                  <a:schemeClr val="bg1"/>
                </a:solidFill>
                <a:latin typeface="Tahoma" panose="020B0604030504040204" pitchFamily="34" charset="0"/>
                <a:ea typeface="Tahoma" panose="020B0604030504040204" pitchFamily="34" charset="0"/>
                <a:cs typeface="Tahoma" panose="020B0604030504040204" pitchFamily="34" charset="0"/>
              </a:rPr>
              <a:t>Results and discussion </a:t>
            </a:r>
          </a:p>
          <a:p>
            <a:pPr marL="514350" indent="-514350">
              <a:buFont typeface="+mj-lt"/>
              <a:buAutoNum type="arabicPeriod"/>
            </a:pPr>
            <a:endParaRPr lang="en-US" sz="250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fr-FR" sz="2500">
              <a:solidFill>
                <a:schemeClr val="bg1"/>
              </a:solidFill>
            </a:endParaRPr>
          </a:p>
        </p:txBody>
      </p:sp>
    </p:spTree>
    <p:extLst>
      <p:ext uri="{BB962C8B-B14F-4D97-AF65-F5344CB8AC3E}">
        <p14:creationId xmlns:p14="http://schemas.microsoft.com/office/powerpoint/2010/main" val="3679878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876EE2-D1B1-4739-9956-C5C2C551BA6C}"/>
              </a:ext>
            </a:extLst>
          </p:cNvPr>
          <p:cNvSpPr>
            <a:spLocks noGrp="1"/>
          </p:cNvSpPr>
          <p:nvPr>
            <p:ph type="title"/>
          </p:nvPr>
        </p:nvSpPr>
        <p:spPr>
          <a:xfrm>
            <a:off x="577238" y="654117"/>
            <a:ext cx="7989521" cy="567349"/>
          </a:xfrm>
        </p:spPr>
        <p:txBody>
          <a:bodyPr>
            <a:normAutofit fontScale="90000"/>
          </a:bodyPr>
          <a:lstStyle/>
          <a:p>
            <a:pPr algn="ctr"/>
            <a:r>
              <a:rPr lang="en-US" b="1"/>
              <a:t>Descriptive statistics of Danang motocyclists</a:t>
            </a:r>
          </a:p>
        </p:txBody>
      </p:sp>
      <p:pic>
        <p:nvPicPr>
          <p:cNvPr id="5" name="Content Placeholder 4">
            <a:extLst>
              <a:ext uri="{FF2B5EF4-FFF2-40B4-BE49-F238E27FC236}">
                <a16:creationId xmlns:a16="http://schemas.microsoft.com/office/drawing/2014/main" id="{02C7BDD1-E53D-400E-9F84-5B811FCF919D}"/>
              </a:ext>
            </a:extLst>
          </p:cNvPr>
          <p:cNvPicPr>
            <a:picLocks noGrp="1" noChangeAspect="1"/>
          </p:cNvPicPr>
          <p:nvPr>
            <p:ph idx="1"/>
          </p:nvPr>
        </p:nvPicPr>
        <p:blipFill rotWithShape="1">
          <a:blip r:embed="rId2"/>
          <a:srcRect l="28602" t="30659" r="25296" b="48400"/>
          <a:stretch/>
        </p:blipFill>
        <p:spPr>
          <a:xfrm>
            <a:off x="198364" y="1454263"/>
            <a:ext cx="8747271" cy="2234973"/>
          </a:xfrm>
          <a:prstGeom prst="rect">
            <a:avLst/>
          </a:prstGeom>
        </p:spPr>
      </p:pic>
    </p:spTree>
    <p:extLst>
      <p:ext uri="{BB962C8B-B14F-4D97-AF65-F5344CB8AC3E}">
        <p14:creationId xmlns:p14="http://schemas.microsoft.com/office/powerpoint/2010/main" val="1075229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6726E3-6AF5-4A88-A22A-73C2D90B9773}"/>
              </a:ext>
            </a:extLst>
          </p:cNvPr>
          <p:cNvSpPr>
            <a:spLocks noGrp="1"/>
          </p:cNvSpPr>
          <p:nvPr>
            <p:ph type="title"/>
          </p:nvPr>
        </p:nvSpPr>
        <p:spPr>
          <a:xfrm>
            <a:off x="6893895" y="1125633"/>
            <a:ext cx="1857139" cy="2892234"/>
          </a:xfrm>
        </p:spPr>
        <p:txBody>
          <a:bodyPr>
            <a:normAutofit/>
          </a:bodyPr>
          <a:lstStyle/>
          <a:p>
            <a:pPr algn="ctr"/>
            <a:r>
              <a:rPr lang="en-US" sz="2500" b="1"/>
              <a:t>Exploratory Factor Analysis results</a:t>
            </a:r>
          </a:p>
        </p:txBody>
      </p:sp>
      <p:pic>
        <p:nvPicPr>
          <p:cNvPr id="5" name="Picture 4">
            <a:extLst>
              <a:ext uri="{FF2B5EF4-FFF2-40B4-BE49-F238E27FC236}">
                <a16:creationId xmlns:a16="http://schemas.microsoft.com/office/drawing/2014/main" id="{922316B5-1B5E-421F-8B39-60410D152630}"/>
              </a:ext>
            </a:extLst>
          </p:cNvPr>
          <p:cNvPicPr>
            <a:picLocks noChangeAspect="1"/>
          </p:cNvPicPr>
          <p:nvPr/>
        </p:nvPicPr>
        <p:blipFill rotWithShape="1">
          <a:blip r:embed="rId2"/>
          <a:srcRect l="27288" t="23201" r="24110" b="7570"/>
          <a:stretch/>
        </p:blipFill>
        <p:spPr>
          <a:xfrm>
            <a:off x="0" y="0"/>
            <a:ext cx="6419519" cy="5143500"/>
          </a:xfrm>
          <a:prstGeom prst="rect">
            <a:avLst/>
          </a:prstGeom>
        </p:spPr>
      </p:pic>
      <p:sp>
        <p:nvSpPr>
          <p:cNvPr id="6" name="Content Placeholder 2">
            <a:extLst>
              <a:ext uri="{FF2B5EF4-FFF2-40B4-BE49-F238E27FC236}">
                <a16:creationId xmlns:a16="http://schemas.microsoft.com/office/drawing/2014/main" id="{61714CBF-9A78-491E-A0D7-AEF99779ECC6}"/>
              </a:ext>
            </a:extLst>
          </p:cNvPr>
          <p:cNvSpPr txBox="1">
            <a:spLocks/>
          </p:cNvSpPr>
          <p:nvPr/>
        </p:nvSpPr>
        <p:spPr>
          <a:xfrm>
            <a:off x="6519102" y="4711805"/>
            <a:ext cx="2606723" cy="26618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a:latin typeface="Tahoma" panose="020B0604030504040204" pitchFamily="34" charset="0"/>
                <a:ea typeface="Tahoma" panose="020B0604030504040204" pitchFamily="34" charset="0"/>
                <a:cs typeface="Tahoma" panose="020B0604030504040204" pitchFamily="34" charset="0"/>
              </a:rPr>
              <a:t>(Source: Author's analysis)</a:t>
            </a:r>
            <a:endParaRPr lang="en-US" sz="1200" i="1">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51043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The stage model of self-regulated behavioral change. | Download Scientific  Diagram">
            <a:extLst>
              <a:ext uri="{FF2B5EF4-FFF2-40B4-BE49-F238E27FC236}">
                <a16:creationId xmlns:a16="http://schemas.microsoft.com/office/drawing/2014/main" id="{298F02CA-0006-4AD9-8B82-1B4C63BE98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139" y="1462283"/>
            <a:ext cx="8877279" cy="35404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7D75F05-F0A3-498F-852C-53D510848CF4}"/>
              </a:ext>
            </a:extLst>
          </p:cNvPr>
          <p:cNvSpPr txBox="1"/>
          <p:nvPr/>
        </p:nvSpPr>
        <p:spPr>
          <a:xfrm>
            <a:off x="146139" y="140749"/>
            <a:ext cx="8057011" cy="1232674"/>
          </a:xfrm>
          <a:prstGeom prst="rect">
            <a:avLst/>
          </a:prstGeom>
        </p:spPr>
        <p:txBody>
          <a:bodyPr vert="horz" wrap="square" lIns="91440" tIns="45720" rIns="91440" bIns="45720" rtlCol="0" anchor="ctr">
            <a:noAutofit/>
          </a:bodyPr>
          <a:lstStyle/>
          <a:p>
            <a:pPr algn="just"/>
            <a:r>
              <a:rPr lang="en-US" sz="1400">
                <a:latin typeface="Tahoma" panose="020B0604030504040204" pitchFamily="34" charset="0"/>
                <a:ea typeface="Tahoma" panose="020B0604030504040204" pitchFamily="34" charset="0"/>
                <a:cs typeface="Tahoma" panose="020B0604030504040204" pitchFamily="34" charset="0"/>
              </a:rPr>
              <a:t>“Core of the stage model of self-regulated behavioral change (SSBC) is the idea that behavioral change is bestviewed as a person’s transition through a temporally orderedsequence of qualitatively different stages. Drawing on the model ofaction phases (e.g.,Gollwitzer, 1990; Heckhausen &amp; Gollwitzer,1987 ), the SSBC assumes that the temporal path of behavioralchange can be broken down into four independent, qualitativelydifferent stages.” (Bamberg, 2013)</a:t>
            </a:r>
            <a:endParaRPr lang="en-US" sz="1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867142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Diagram&#10;&#10;Description automatically generated">
            <a:extLst>
              <a:ext uri="{FF2B5EF4-FFF2-40B4-BE49-F238E27FC236}">
                <a16:creationId xmlns:a16="http://schemas.microsoft.com/office/drawing/2014/main" id="{A97BD1C9-4417-4831-8FB5-5CA507F9B164}"/>
              </a:ext>
            </a:extLst>
          </p:cNvPr>
          <p:cNvPicPr>
            <a:picLocks noGrp="1" noChangeAspect="1"/>
          </p:cNvPicPr>
          <p:nvPr>
            <p:ph idx="1"/>
          </p:nvPr>
        </p:nvPicPr>
        <p:blipFill>
          <a:blip r:embed="rId2"/>
          <a:stretch>
            <a:fillRect/>
          </a:stretch>
        </p:blipFill>
        <p:spPr>
          <a:xfrm>
            <a:off x="37790" y="49126"/>
            <a:ext cx="6529269" cy="5025709"/>
          </a:xfrm>
        </p:spPr>
      </p:pic>
      <p:sp>
        <p:nvSpPr>
          <p:cNvPr id="4" name="Title 3">
            <a:extLst>
              <a:ext uri="{FF2B5EF4-FFF2-40B4-BE49-F238E27FC236}">
                <a16:creationId xmlns:a16="http://schemas.microsoft.com/office/drawing/2014/main" id="{EF48A3C4-DFEE-4FE6-A03C-14CA65CF5E39}"/>
              </a:ext>
            </a:extLst>
          </p:cNvPr>
          <p:cNvSpPr>
            <a:spLocks noGrp="1"/>
          </p:cNvSpPr>
          <p:nvPr>
            <p:ph type="title"/>
          </p:nvPr>
        </p:nvSpPr>
        <p:spPr>
          <a:xfrm>
            <a:off x="6563275" y="1381194"/>
            <a:ext cx="2546718" cy="2361571"/>
          </a:xfrm>
        </p:spPr>
        <p:txBody>
          <a:bodyPr>
            <a:noAutofit/>
          </a:bodyPr>
          <a:lstStyle/>
          <a:p>
            <a:pPr algn="ctr"/>
            <a:r>
              <a:rPr lang="en-US" sz="2000" b="1">
                <a:latin typeface="Tahoma" panose="020B0604030504040204" pitchFamily="34" charset="0"/>
                <a:ea typeface="Tahoma" panose="020B0604030504040204" pitchFamily="34" charset="0"/>
                <a:cs typeface="Tahoma" panose="020B0604030504040204" pitchFamily="34" charset="0"/>
              </a:rPr>
              <a:t>Proposed model for PT modal shift in Vietnam - adopted from the SSBC model (Bamberg, 2013)</a:t>
            </a:r>
          </a:p>
        </p:txBody>
      </p:sp>
    </p:spTree>
    <p:extLst>
      <p:ext uri="{BB962C8B-B14F-4D97-AF65-F5344CB8AC3E}">
        <p14:creationId xmlns:p14="http://schemas.microsoft.com/office/powerpoint/2010/main" val="3435749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p:txBody>
          <a:bodyPr/>
          <a:lstStyle/>
          <a:p>
            <a:endParaRPr lang="fr-FR"/>
          </a:p>
        </p:txBody>
      </p:sp>
      <p:sp>
        <p:nvSpPr>
          <p:cNvPr id="4" name="Title 3">
            <a:extLst>
              <a:ext uri="{FF2B5EF4-FFF2-40B4-BE49-F238E27FC236}">
                <a16:creationId xmlns:a16="http://schemas.microsoft.com/office/drawing/2014/main" id="{B2937222-B918-42E5-8560-1538CFA7391E}"/>
              </a:ext>
            </a:extLst>
          </p:cNvPr>
          <p:cNvSpPr txBox="1">
            <a:spLocks/>
          </p:cNvSpPr>
          <p:nvPr/>
        </p:nvSpPr>
        <p:spPr>
          <a:xfrm>
            <a:off x="2678965" y="1841478"/>
            <a:ext cx="3786070" cy="146054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2400" b="0" kern="1200">
                <a:solidFill>
                  <a:srgbClr val="F07F3C"/>
                </a:solidFill>
                <a:latin typeface="+mj-lt"/>
                <a:ea typeface="+mj-ea"/>
                <a:cs typeface="+mj-cs"/>
              </a:defRPr>
            </a:lvl1pPr>
          </a:lstStyle>
          <a:p>
            <a:r>
              <a:rPr lang="en-US" sz="2000" b="1">
                <a:latin typeface="Tahoma" panose="020B0604030504040204" pitchFamily="34" charset="0"/>
                <a:ea typeface="Tahoma" panose="020B0604030504040204" pitchFamily="34" charset="0"/>
                <a:cs typeface="Tahoma" panose="020B0604030504040204" pitchFamily="34" charset="0"/>
              </a:rPr>
              <a:t>Merci de votre attention</a:t>
            </a:r>
          </a:p>
          <a:p>
            <a:r>
              <a:rPr lang="en-US" sz="2000" b="1">
                <a:latin typeface="Tahoma" panose="020B0604030504040204" pitchFamily="34" charset="0"/>
                <a:ea typeface="Tahoma" panose="020B0604030504040204" pitchFamily="34" charset="0"/>
                <a:cs typeface="Tahoma" panose="020B0604030504040204" pitchFamily="34" charset="0"/>
              </a:rPr>
              <a:t> Questions-suggestions</a:t>
            </a:r>
          </a:p>
        </p:txBody>
      </p:sp>
    </p:spTree>
    <p:extLst>
      <p:ext uri="{BB962C8B-B14F-4D97-AF65-F5344CB8AC3E}">
        <p14:creationId xmlns:p14="http://schemas.microsoft.com/office/powerpoint/2010/main" val="3159845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5200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8F3301A-2635-4018-9A72-AD11DDC9ED79}"/>
              </a:ext>
            </a:extLst>
          </p:cNvPr>
          <p:cNvSpPr txBox="1">
            <a:spLocks/>
          </p:cNvSpPr>
          <p:nvPr/>
        </p:nvSpPr>
        <p:spPr>
          <a:xfrm>
            <a:off x="341236" y="138415"/>
            <a:ext cx="8006983" cy="785836"/>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a:solidFill>
                  <a:srgbClr val="F07F3C"/>
                </a:solidFill>
                <a:latin typeface="Tahoma" panose="020B0604030504040204" pitchFamily="34" charset="0"/>
                <a:ea typeface="Tahoma" panose="020B0604030504040204" pitchFamily="34" charset="0"/>
                <a:cs typeface="Tahoma" panose="020B0604030504040204" pitchFamily="34" charset="0"/>
              </a:rPr>
              <a:t>Percentage of households with a motorcycle/ scooter (2014)</a:t>
            </a:r>
          </a:p>
        </p:txBody>
      </p:sp>
      <p:pic>
        <p:nvPicPr>
          <p:cNvPr id="5" name="Picture 2" descr="Industry Outlook Motorcycle Industry">
            <a:extLst>
              <a:ext uri="{FF2B5EF4-FFF2-40B4-BE49-F238E27FC236}">
                <a16:creationId xmlns:a16="http://schemas.microsoft.com/office/drawing/2014/main" id="{090E0E8A-6357-410E-A97B-C0F6375C88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390" b="5818"/>
          <a:stretch/>
        </p:blipFill>
        <p:spPr bwMode="auto">
          <a:xfrm>
            <a:off x="693357" y="513689"/>
            <a:ext cx="7757286" cy="4254439"/>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A823470A-9D51-4317-9651-5BCCF6F378B0}"/>
              </a:ext>
            </a:extLst>
          </p:cNvPr>
          <p:cNvSpPr txBox="1">
            <a:spLocks/>
          </p:cNvSpPr>
          <p:nvPr/>
        </p:nvSpPr>
        <p:spPr>
          <a:xfrm>
            <a:off x="693356" y="4684998"/>
            <a:ext cx="7876309" cy="36359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000">
                <a:latin typeface="Tahoma" panose="020B0604030504040204" pitchFamily="34" charset="0"/>
                <a:ea typeface="Tahoma" panose="020B0604030504040204" pitchFamily="34" charset="0"/>
                <a:cs typeface="Tahoma" panose="020B0604030504040204" pitchFamily="34" charset="0"/>
              </a:rPr>
              <a:t>(Source: Wanna Yongpisanphob. 2019. </a:t>
            </a:r>
            <a:r>
              <a:rPr lang="en-US" sz="1000" i="1">
                <a:latin typeface="Tahoma" panose="020B0604030504040204" pitchFamily="34" charset="0"/>
                <a:ea typeface="Tahoma" panose="020B0604030504040204" pitchFamily="34" charset="0"/>
                <a:cs typeface="Tahoma" panose="020B0604030504040204" pitchFamily="34" charset="0"/>
              </a:rPr>
              <a:t>Industry Outlook 2019-2021: Motorcycle. </a:t>
            </a:r>
            <a:r>
              <a:rPr lang="en-US" sz="1000">
                <a:latin typeface="Tahoma" panose="020B0604030504040204" pitchFamily="34" charset="0"/>
                <a:ea typeface="Tahoma" panose="020B0604030504040204" pitchFamily="34" charset="0"/>
                <a:cs typeface="Tahoma" panose="020B0604030504040204" pitchFamily="34" charset="0"/>
              </a:rPr>
              <a:t>Accessed online on 23/05/2021. https://www.krungsri.com/en/research/industry/industry-outlook/Hi-tech-Industries/Motorcycles/IO/io-motorcycles-20) </a:t>
            </a:r>
          </a:p>
        </p:txBody>
      </p:sp>
    </p:spTree>
    <p:extLst>
      <p:ext uri="{BB962C8B-B14F-4D97-AF65-F5344CB8AC3E}">
        <p14:creationId xmlns:p14="http://schemas.microsoft.com/office/powerpoint/2010/main" val="184099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00D3062-E072-4D9C-A9F4-0AAB07414C4C}"/>
              </a:ext>
            </a:extLst>
          </p:cNvPr>
          <p:cNvSpPr>
            <a:spLocks noGrp="1"/>
          </p:cNvSpPr>
          <p:nvPr>
            <p:ph idx="1"/>
          </p:nvPr>
        </p:nvSpPr>
        <p:spPr>
          <a:xfrm>
            <a:off x="457199" y="1089250"/>
            <a:ext cx="8120022" cy="3732132"/>
          </a:xfrm>
        </p:spPr>
        <p:txBody>
          <a:bodyPr>
            <a:normAutofit lnSpcReduction="10000"/>
          </a:bodyPr>
          <a:lstStyle/>
          <a:p>
            <a:pPr algn="just"/>
            <a:r>
              <a:rPr lang="en-US" sz="1500">
                <a:latin typeface="Tahoma" panose="020B0604030504040204" pitchFamily="34" charset="0"/>
                <a:ea typeface="Tahoma" panose="020B0604030504040204" pitchFamily="34" charset="0"/>
                <a:cs typeface="Tahoma" panose="020B0604030504040204" pitchFamily="34" charset="0"/>
              </a:rPr>
              <a:t>Previous studies have identified many factors influencing commuters’ mode choice for different travel modes due to the differences in living conditions and land use from country to country ( (Washbrook, et al., 2006; Kim &amp; Ulfarsson, 2008; Eriksson, et al., 2010; Stanton, et al., 2013).</a:t>
            </a:r>
          </a:p>
          <a:p>
            <a:pPr algn="just"/>
            <a:r>
              <a:rPr lang="en-US" sz="1500">
                <a:latin typeface="Tahoma" panose="020B0604030504040204" pitchFamily="34" charset="0"/>
                <a:ea typeface="Tahoma" panose="020B0604030504040204" pitchFamily="34" charset="0"/>
                <a:cs typeface="Tahoma" panose="020B0604030504040204" pitchFamily="34" charset="0"/>
              </a:rPr>
              <a:t>Among the leading 20 countries with high number of motorcycles per 1000 population, 7 of them come from Asia continent, which are Vietnam, Malaysia, Indonesia, Thailand, Lao, Cambodia (Laksanakit, 2014).</a:t>
            </a:r>
          </a:p>
          <a:p>
            <a:pPr algn="just"/>
            <a:r>
              <a:rPr lang="en-US" sz="1500">
                <a:latin typeface="Tahoma" panose="020B0604030504040204" pitchFamily="34" charset="0"/>
                <a:ea typeface="Tahoma" panose="020B0604030504040204" pitchFamily="34" charset="0"/>
                <a:cs typeface="Tahoma" panose="020B0604030504040204" pitchFamily="34" charset="0"/>
              </a:rPr>
              <a:t>Previous studies on motorcycle have mostly focused on traffic safety (Gkritza, 2009; Kepaptsoglou, et al., 2011; Le &amp; Trinh, 2016), economic factors (Burge, et al., 2008; Chang &amp; Wu, 2008; Chen &amp; Lai, 2011; Kepaptsoglou, et al., 2011; Le &amp; Trinh, 2016), and social demographic analyses ( (Sheikh, et al., 2006; Abdullah, et al., 2007; Satiennam, et al., 2016; Le &amp; Trinh, 2016; Nguyen, et al., 2018).</a:t>
            </a:r>
          </a:p>
          <a:p>
            <a:pPr algn="just"/>
            <a:endParaRPr lang="en-US" sz="1500">
              <a:latin typeface="Tahoma" panose="020B0604030504040204" pitchFamily="34" charset="0"/>
              <a:ea typeface="Tahoma" panose="020B0604030504040204" pitchFamily="34" charset="0"/>
              <a:cs typeface="Tahoma" panose="020B0604030504040204" pitchFamily="34" charset="0"/>
            </a:endParaRPr>
          </a:p>
          <a:p>
            <a:pPr marL="627063" indent="0" algn="just">
              <a:buNone/>
            </a:pPr>
            <a:r>
              <a:rPr lang="en-US" sz="1500">
                <a:latin typeface="Tahoma" panose="020B0604030504040204" pitchFamily="34" charset="0"/>
                <a:ea typeface="Tahoma" panose="020B0604030504040204" pitchFamily="34" charset="0"/>
                <a:cs typeface="Tahoma" panose="020B0604030504040204" pitchFamily="34" charset="0"/>
              </a:rPr>
              <a:t>This paper aims to find factors influencing the intention to use public transport of Vietnamese motorcyclists as well as propose an effective model for modal shift from motorcycle mode choice to public transport mode choice.</a:t>
            </a:r>
          </a:p>
          <a:p>
            <a:pPr marL="0" indent="0" algn="just">
              <a:buNone/>
            </a:pPr>
            <a:endParaRPr lang="en-US" sz="1500">
              <a:latin typeface="Tahoma" panose="020B0604030504040204" pitchFamily="34" charset="0"/>
              <a:ea typeface="Tahoma" panose="020B0604030504040204" pitchFamily="34" charset="0"/>
              <a:cs typeface="Tahoma" panose="020B0604030504040204" pitchFamily="34" charset="0"/>
            </a:endParaRPr>
          </a:p>
        </p:txBody>
      </p:sp>
      <p:sp>
        <p:nvSpPr>
          <p:cNvPr id="4" name="Title 3">
            <a:extLst>
              <a:ext uri="{FF2B5EF4-FFF2-40B4-BE49-F238E27FC236}">
                <a16:creationId xmlns:a16="http://schemas.microsoft.com/office/drawing/2014/main" id="{3732F565-2ECC-4622-892F-097A5AD3A30C}"/>
              </a:ext>
            </a:extLst>
          </p:cNvPr>
          <p:cNvSpPr>
            <a:spLocks noGrp="1"/>
          </p:cNvSpPr>
          <p:nvPr>
            <p:ph type="title"/>
          </p:nvPr>
        </p:nvSpPr>
        <p:spPr>
          <a:xfrm>
            <a:off x="457199" y="413964"/>
            <a:ext cx="7989521" cy="567349"/>
          </a:xfrm>
        </p:spPr>
        <p:txBody>
          <a:bodyPr>
            <a:normAutofit fontScale="90000"/>
          </a:bodyPr>
          <a:lstStyle/>
          <a:p>
            <a:r>
              <a:rPr lang="en-US" b="1">
                <a:latin typeface="Tahoma" panose="020B0604030504040204" pitchFamily="34" charset="0"/>
                <a:ea typeface="Tahoma" panose="020B0604030504040204" pitchFamily="34" charset="0"/>
                <a:cs typeface="Tahoma" panose="020B0604030504040204" pitchFamily="34" charset="0"/>
              </a:rPr>
              <a:t>Background</a:t>
            </a:r>
          </a:p>
        </p:txBody>
      </p:sp>
      <p:sp>
        <p:nvSpPr>
          <p:cNvPr id="5" name="Arrow: Right 4">
            <a:extLst>
              <a:ext uri="{FF2B5EF4-FFF2-40B4-BE49-F238E27FC236}">
                <a16:creationId xmlns:a16="http://schemas.microsoft.com/office/drawing/2014/main" id="{FD4EF5CA-7BDA-4B0E-9E97-1955AB12555E}"/>
              </a:ext>
            </a:extLst>
          </p:cNvPr>
          <p:cNvSpPr/>
          <p:nvPr/>
        </p:nvSpPr>
        <p:spPr>
          <a:xfrm>
            <a:off x="566779" y="4160048"/>
            <a:ext cx="472314" cy="20404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8454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8852EF-085E-4C9E-A7BF-8D64908095C5}"/>
              </a:ext>
            </a:extLst>
          </p:cNvPr>
          <p:cNvPicPr>
            <a:picLocks noChangeAspect="1"/>
          </p:cNvPicPr>
          <p:nvPr/>
        </p:nvPicPr>
        <p:blipFill rotWithShape="1">
          <a:blip r:embed="rId3"/>
          <a:srcRect l="380" t="21619" r="22754" b="4708"/>
          <a:stretch/>
        </p:blipFill>
        <p:spPr>
          <a:xfrm>
            <a:off x="401075" y="646126"/>
            <a:ext cx="8341849" cy="4497374"/>
          </a:xfrm>
          <a:prstGeom prst="rect">
            <a:avLst/>
          </a:prstGeom>
          <a:noFill/>
        </p:spPr>
      </p:pic>
      <p:sp>
        <p:nvSpPr>
          <p:cNvPr id="5" name="Title 1">
            <a:extLst>
              <a:ext uri="{FF2B5EF4-FFF2-40B4-BE49-F238E27FC236}">
                <a16:creationId xmlns:a16="http://schemas.microsoft.com/office/drawing/2014/main" id="{1BD0DD6A-6B72-4AEA-9F64-68954ECDA17B}"/>
              </a:ext>
            </a:extLst>
          </p:cNvPr>
          <p:cNvSpPr txBox="1">
            <a:spLocks/>
          </p:cNvSpPr>
          <p:nvPr/>
        </p:nvSpPr>
        <p:spPr>
          <a:xfrm>
            <a:off x="752413" y="118672"/>
            <a:ext cx="7639171" cy="567349"/>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b="0" kern="1200">
                <a:solidFill>
                  <a:srgbClr val="F07F3C"/>
                </a:solidFill>
                <a:latin typeface="+mj-lt"/>
                <a:ea typeface="+mj-ea"/>
                <a:cs typeface="+mj-cs"/>
              </a:defRPr>
            </a:lvl1pPr>
          </a:lstStyle>
          <a:p>
            <a:pPr algn="ctr">
              <a:lnSpc>
                <a:spcPct val="90000"/>
              </a:lnSpc>
              <a:spcAft>
                <a:spcPts val="600"/>
              </a:spcAft>
            </a:pPr>
            <a:r>
              <a:rPr lang="fr-FR" b="1" kern="1200">
                <a:latin typeface="Tahoma" panose="020B0604030504040204" pitchFamily="34" charset="0"/>
                <a:ea typeface="Tahoma" panose="020B0604030504040204" pitchFamily="34" charset="0"/>
                <a:cs typeface="Tahoma" panose="020B0604030504040204" pitchFamily="34" charset="0"/>
              </a:rPr>
              <a:t>Vietnam basic information</a:t>
            </a:r>
          </a:p>
        </p:txBody>
      </p:sp>
    </p:spTree>
    <p:extLst>
      <p:ext uri="{BB962C8B-B14F-4D97-AF65-F5344CB8AC3E}">
        <p14:creationId xmlns:p14="http://schemas.microsoft.com/office/powerpoint/2010/main" val="3755239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5"/>
                                        </p:tgtEl>
                                        <p:attrNameLst>
                                          <p:attrName>style.visibility</p:attrName>
                                        </p:attrNameLst>
                                      </p:cBhvr>
                                      <p:to>
                                        <p:strVal val="visible"/>
                                      </p:to>
                                    </p:set>
                                    <p:animEffect transition="in" filter="fade">
                                      <p:cBhvr>
                                        <p:cTn id="10"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69C3D6F8-3C63-4567-A549-DB7C52742EF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75814" y="540326"/>
            <a:ext cx="4541281" cy="454128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CEF93FF2-0D7E-44BC-A96E-73CCF6A310DF}"/>
              </a:ext>
            </a:extLst>
          </p:cNvPr>
          <p:cNvSpPr>
            <a:spLocks noGrp="1"/>
          </p:cNvSpPr>
          <p:nvPr>
            <p:ph type="title"/>
          </p:nvPr>
        </p:nvSpPr>
        <p:spPr>
          <a:xfrm>
            <a:off x="182880" y="119287"/>
            <a:ext cx="3515360" cy="1481328"/>
          </a:xfrm>
        </p:spPr>
        <p:txBody>
          <a:bodyPr anchor="b">
            <a:normAutofit/>
          </a:bodyPr>
          <a:lstStyle/>
          <a:p>
            <a:r>
              <a:rPr lang="en-US" sz="3000" b="1">
                <a:latin typeface="Tahoma" panose="020B0604030504040204" pitchFamily="34" charset="0"/>
                <a:ea typeface="Tahoma" panose="020B0604030504040204" pitchFamily="34" charset="0"/>
                <a:cs typeface="Tahoma" panose="020B0604030504040204" pitchFamily="34" charset="0"/>
              </a:rPr>
              <a:t>Vietnam basic information</a:t>
            </a:r>
            <a:br>
              <a:rPr lang="en-US" sz="3000" b="1">
                <a:latin typeface="Tahoma" panose="020B0604030504040204" pitchFamily="34" charset="0"/>
                <a:ea typeface="Tahoma" panose="020B0604030504040204" pitchFamily="34" charset="0"/>
                <a:cs typeface="Tahoma" panose="020B0604030504040204" pitchFamily="34" charset="0"/>
              </a:rPr>
            </a:br>
            <a:r>
              <a:rPr lang="en-US" sz="3000" b="1">
                <a:latin typeface="Tahoma" panose="020B0604030504040204" pitchFamily="34" charset="0"/>
                <a:ea typeface="Tahoma" panose="020B0604030504040204" pitchFamily="34" charset="0"/>
                <a:cs typeface="Tahoma" panose="020B0604030504040204" pitchFamily="34" charset="0"/>
              </a:rPr>
              <a:t>(2020)</a:t>
            </a:r>
          </a:p>
        </p:txBody>
      </p:sp>
      <p:sp>
        <p:nvSpPr>
          <p:cNvPr id="7" name="Content Placeholder 2">
            <a:extLst>
              <a:ext uri="{FF2B5EF4-FFF2-40B4-BE49-F238E27FC236}">
                <a16:creationId xmlns:a16="http://schemas.microsoft.com/office/drawing/2014/main" id="{A8E8CC10-73F9-4B4D-955A-8B0502E36D94}"/>
              </a:ext>
            </a:extLst>
          </p:cNvPr>
          <p:cNvSpPr>
            <a:spLocks noGrp="1"/>
          </p:cNvSpPr>
          <p:nvPr>
            <p:ph idx="1"/>
          </p:nvPr>
        </p:nvSpPr>
        <p:spPr>
          <a:xfrm>
            <a:off x="182880" y="1954826"/>
            <a:ext cx="4638502" cy="2379669"/>
          </a:xfrm>
        </p:spPr>
        <p:txBody>
          <a:bodyPr anchor="t">
            <a:normAutofit/>
          </a:bodyPr>
          <a:lstStyle/>
          <a:p>
            <a:r>
              <a:rPr lang="en-US" sz="2000" b="1">
                <a:latin typeface="Tahoma" panose="020B0604030504040204" pitchFamily="34" charset="0"/>
                <a:ea typeface="Tahoma" panose="020B0604030504040204" pitchFamily="34" charset="0"/>
                <a:cs typeface="Tahoma" panose="020B0604030504040204" pitchFamily="34" charset="0"/>
              </a:rPr>
              <a:t>Area</a:t>
            </a:r>
            <a:r>
              <a:rPr lang="en-US" sz="2000">
                <a:latin typeface="Tahoma" panose="020B0604030504040204" pitchFamily="34" charset="0"/>
                <a:ea typeface="Tahoma" panose="020B0604030504040204" pitchFamily="34" charset="0"/>
                <a:cs typeface="Tahoma" panose="020B0604030504040204" pitchFamily="34" charset="0"/>
              </a:rPr>
              <a:t>: 331,699 km2 (128,070 sq mi)</a:t>
            </a:r>
          </a:p>
          <a:p>
            <a:r>
              <a:rPr lang="en-US" sz="2000" b="1">
                <a:latin typeface="Tahoma" panose="020B0604030504040204" pitchFamily="34" charset="0"/>
                <a:ea typeface="Tahoma" panose="020B0604030504040204" pitchFamily="34" charset="0"/>
                <a:cs typeface="Tahoma" panose="020B0604030504040204" pitchFamily="34" charset="0"/>
              </a:rPr>
              <a:t>Population</a:t>
            </a:r>
            <a:r>
              <a:rPr lang="en-US" sz="2000">
                <a:latin typeface="Tahoma" panose="020B0604030504040204" pitchFamily="34" charset="0"/>
                <a:ea typeface="Tahoma" panose="020B0604030504040204" pitchFamily="34" charset="0"/>
                <a:cs typeface="Tahoma" panose="020B0604030504040204" pitchFamily="34" charset="0"/>
              </a:rPr>
              <a:t>: 97,338,579 people</a:t>
            </a:r>
          </a:p>
          <a:p>
            <a:r>
              <a:rPr lang="en-US" sz="2000" b="1">
                <a:latin typeface="Tahoma" panose="020B0604030504040204" pitchFamily="34" charset="0"/>
                <a:ea typeface="Tahoma" panose="020B0604030504040204" pitchFamily="34" charset="0"/>
                <a:cs typeface="Tahoma" panose="020B0604030504040204" pitchFamily="34" charset="0"/>
              </a:rPr>
              <a:t>Adult population</a:t>
            </a:r>
            <a:r>
              <a:rPr lang="en-US" sz="2000">
                <a:latin typeface="Tahoma" panose="020B0604030504040204" pitchFamily="34" charset="0"/>
                <a:ea typeface="Tahoma" panose="020B0604030504040204" pitchFamily="34" charset="0"/>
                <a:cs typeface="Tahoma" panose="020B0604030504040204" pitchFamily="34" charset="0"/>
              </a:rPr>
              <a:t>: approximately 68.08 million people</a:t>
            </a:r>
          </a:p>
          <a:p>
            <a:r>
              <a:rPr lang="en-US" sz="2000" b="1">
                <a:latin typeface="Tahoma" panose="020B0604030504040204" pitchFamily="34" charset="0"/>
                <a:ea typeface="Tahoma" panose="020B0604030504040204" pitchFamily="34" charset="0"/>
                <a:cs typeface="Tahoma" panose="020B0604030504040204" pitchFamily="34" charset="0"/>
              </a:rPr>
              <a:t>Urban population</a:t>
            </a:r>
            <a:r>
              <a:rPr lang="en-US" sz="2000">
                <a:latin typeface="Tahoma" panose="020B0604030504040204" pitchFamily="34" charset="0"/>
                <a:ea typeface="Tahoma" panose="020B0604030504040204" pitchFamily="34" charset="0"/>
                <a:cs typeface="Tahoma" panose="020B0604030504040204" pitchFamily="34" charset="0"/>
              </a:rPr>
              <a:t>: 36,727,248 people (37.7%)</a:t>
            </a:r>
          </a:p>
        </p:txBody>
      </p:sp>
      <p:sp>
        <p:nvSpPr>
          <p:cNvPr id="8" name="Content Placeholder 2">
            <a:extLst>
              <a:ext uri="{FF2B5EF4-FFF2-40B4-BE49-F238E27FC236}">
                <a16:creationId xmlns:a16="http://schemas.microsoft.com/office/drawing/2014/main" id="{CF0F8B6C-0A93-4D1B-BDE3-D684D584B5D7}"/>
              </a:ext>
            </a:extLst>
          </p:cNvPr>
          <p:cNvSpPr txBox="1">
            <a:spLocks/>
          </p:cNvSpPr>
          <p:nvPr/>
        </p:nvSpPr>
        <p:spPr>
          <a:xfrm>
            <a:off x="182880" y="4846997"/>
            <a:ext cx="8869680" cy="249012"/>
          </a:xfrm>
          <a:prstGeom prst="rect">
            <a:avLst/>
          </a:prstGeom>
        </p:spPr>
        <p:txBody>
          <a:bodyPr vert="horz" lIns="91440" tIns="45720" rIns="91440" bIns="45720" rtlCol="0" anchor="ctr">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a:latin typeface="Tahoma" panose="020B0604030504040204" pitchFamily="34" charset="0"/>
                <a:ea typeface="Tahoma" panose="020B0604030504040204" pitchFamily="34" charset="0"/>
                <a:cs typeface="Tahoma" panose="020B0604030504040204" pitchFamily="34" charset="0"/>
              </a:rPr>
              <a:t>(Source: Worldometers.info, 2021, compiling from UN 2020 data. Accessed online on 23/05/2021. https://www.worldometers.info/world-population/vietnam-population/#:~:text=The%20current%20population%20of%20Vietnam,year%20according%20to%20UN%20data. Picture: https://thisisbinh.me/posts/vietnam-choropleth-map/?fbclid=IwAR0gyklivsiGcUWyRQ0F5HbPnixUgrOqoyZTvFtEldirRRSjNhfJNv5pBzY)</a:t>
            </a:r>
            <a:endParaRPr lang="en-US" sz="1200" i="1">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25527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225996" y="2417674"/>
            <a:ext cx="914400" cy="914400"/>
          </a:xfrm>
          <a:prstGeom prst="rect">
            <a:avLst/>
          </a:prstGeom>
        </p:spPr>
        <p:txBody>
          <a:bodyPr vert="horz" wrap="none" lIns="91440" tIns="45720" rIns="91440" bIns="45720" rtlCol="0" anchor="ctr">
            <a:normAutofit/>
          </a:bodyPr>
          <a:lstStyle/>
          <a:p>
            <a:endParaRPr lang="fr-FR" dirty="0"/>
          </a:p>
        </p:txBody>
      </p:sp>
      <p:sp>
        <p:nvSpPr>
          <p:cNvPr id="3" name="Title 1">
            <a:extLst>
              <a:ext uri="{FF2B5EF4-FFF2-40B4-BE49-F238E27FC236}">
                <a16:creationId xmlns:a16="http://schemas.microsoft.com/office/drawing/2014/main" id="{77BEC2FF-1782-44AF-82B7-8C955379D888}"/>
              </a:ext>
            </a:extLst>
          </p:cNvPr>
          <p:cNvSpPr txBox="1">
            <a:spLocks/>
          </p:cNvSpPr>
          <p:nvPr/>
        </p:nvSpPr>
        <p:spPr>
          <a:xfrm>
            <a:off x="-15044" y="146337"/>
            <a:ext cx="8310880" cy="890469"/>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a:solidFill>
                  <a:srgbClr val="F07F3C"/>
                </a:solidFill>
                <a:latin typeface="Tahoma" panose="020B0604030504040204" pitchFamily="34" charset="0"/>
                <a:ea typeface="Tahoma" panose="020B0604030504040204" pitchFamily="34" charset="0"/>
                <a:cs typeface="Tahoma" panose="020B0604030504040204" pitchFamily="34" charset="0"/>
              </a:rPr>
              <a:t>Population of Vietnam (2020 and historical)</a:t>
            </a:r>
          </a:p>
        </p:txBody>
      </p:sp>
      <p:graphicFrame>
        <p:nvGraphicFramePr>
          <p:cNvPr id="4" name="Content Placeholder 5">
            <a:extLst>
              <a:ext uri="{FF2B5EF4-FFF2-40B4-BE49-F238E27FC236}">
                <a16:creationId xmlns:a16="http://schemas.microsoft.com/office/drawing/2014/main" id="{273F657D-E63C-494D-81A5-8379142B065D}"/>
              </a:ext>
            </a:extLst>
          </p:cNvPr>
          <p:cNvGraphicFramePr>
            <a:graphicFrameLocks/>
          </p:cNvGraphicFramePr>
          <p:nvPr>
            <p:extLst>
              <p:ext uri="{D42A27DB-BD31-4B8C-83A1-F6EECF244321}">
                <p14:modId xmlns:p14="http://schemas.microsoft.com/office/powerpoint/2010/main" val="3686414527"/>
              </p:ext>
            </p:extLst>
          </p:nvPr>
        </p:nvGraphicFramePr>
        <p:xfrm>
          <a:off x="217985" y="1036806"/>
          <a:ext cx="4089856" cy="31694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F1F50920-42D6-410E-B0A0-44430B7CD900}"/>
              </a:ext>
            </a:extLst>
          </p:cNvPr>
          <p:cNvGraphicFramePr/>
          <p:nvPr>
            <p:extLst>
              <p:ext uri="{D42A27DB-BD31-4B8C-83A1-F6EECF244321}">
                <p14:modId xmlns:p14="http://schemas.microsoft.com/office/powerpoint/2010/main" val="3802952671"/>
              </p:ext>
            </p:extLst>
          </p:nvPr>
        </p:nvGraphicFramePr>
        <p:xfrm>
          <a:off x="4836160" y="1036806"/>
          <a:ext cx="4071945" cy="3169434"/>
        </p:xfrm>
        <a:graphic>
          <a:graphicData uri="http://schemas.openxmlformats.org/drawingml/2006/chart">
            <c:chart xmlns:c="http://schemas.openxmlformats.org/drawingml/2006/chart" xmlns:r="http://schemas.openxmlformats.org/officeDocument/2006/relationships" r:id="rId4"/>
          </a:graphicData>
        </a:graphic>
      </p:graphicFrame>
      <p:sp>
        <p:nvSpPr>
          <p:cNvPr id="6" name="Content Placeholder 2">
            <a:extLst>
              <a:ext uri="{FF2B5EF4-FFF2-40B4-BE49-F238E27FC236}">
                <a16:creationId xmlns:a16="http://schemas.microsoft.com/office/drawing/2014/main" id="{6E326611-7A8E-4DCE-BBB3-26877B997DE5}"/>
              </a:ext>
            </a:extLst>
          </p:cNvPr>
          <p:cNvSpPr txBox="1">
            <a:spLocks/>
          </p:cNvSpPr>
          <p:nvPr/>
        </p:nvSpPr>
        <p:spPr>
          <a:xfrm>
            <a:off x="332740" y="4711686"/>
            <a:ext cx="8478520" cy="418862"/>
          </a:xfrm>
          <a:prstGeom prst="rect">
            <a:avLst/>
          </a:prstGeom>
        </p:spPr>
        <p:txBody>
          <a:bodyPr vert="horz" lIns="91440" tIns="45720" rIns="91440" bIns="45720" rtlCol="0" anchor="ct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a:latin typeface="Tahoma" panose="020B0604030504040204" pitchFamily="34" charset="0"/>
                <a:ea typeface="Tahoma" panose="020B0604030504040204" pitchFamily="34" charset="0"/>
                <a:cs typeface="Tahoma" panose="020B0604030504040204" pitchFamily="34" charset="0"/>
              </a:rPr>
              <a:t>(Source: Worldometers.info, 2021, compiling from UN 2020 data. Accessed online on 23/05/2021. https://www.worldometers.info/world-population/vietnam-population/#:~:text=The%20current%20population%20of%20Vietnam,year%20according%20to%20UN%20data. )</a:t>
            </a:r>
            <a:endParaRPr lang="en-US" sz="1200" i="1">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33081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BCD29BE-EA1E-4C9A-B439-F43906B2008A}"/>
              </a:ext>
            </a:extLst>
          </p:cNvPr>
          <p:cNvSpPr txBox="1">
            <a:spLocks/>
          </p:cNvSpPr>
          <p:nvPr/>
        </p:nvSpPr>
        <p:spPr>
          <a:xfrm>
            <a:off x="15870" y="1090930"/>
            <a:ext cx="2077720" cy="2961640"/>
          </a:xfrm>
          <a:prstGeom prst="rect">
            <a:avLst/>
          </a:prstGeom>
        </p:spPr>
        <p:txBody>
          <a:bodyPr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b="1">
                <a:solidFill>
                  <a:srgbClr val="F07F3C"/>
                </a:solidFill>
                <a:latin typeface="Tahoma" panose="020B0604030504040204" pitchFamily="34" charset="0"/>
                <a:ea typeface="Tahoma" panose="020B0604030504040204" pitchFamily="34" charset="0"/>
                <a:cs typeface="Tahoma" panose="020B0604030504040204" pitchFamily="34" charset="0"/>
              </a:rPr>
              <a:t>Travel mode in Vietnam from 1900s - presents</a:t>
            </a:r>
          </a:p>
        </p:txBody>
      </p:sp>
      <p:pic>
        <p:nvPicPr>
          <p:cNvPr id="5" name="Content Placeholder 6" descr="A person standing next to a bus&#10;&#10;Description automatically generated with medium confidence">
            <a:extLst>
              <a:ext uri="{FF2B5EF4-FFF2-40B4-BE49-F238E27FC236}">
                <a16:creationId xmlns:a16="http://schemas.microsoft.com/office/drawing/2014/main" id="{75A4EB7C-B176-4FAF-8510-CE0E24F2BF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864" y="3008736"/>
            <a:ext cx="2841480" cy="2011041"/>
          </a:xfrm>
          <a:prstGeom prst="rect">
            <a:avLst/>
          </a:prstGeom>
        </p:spPr>
      </p:pic>
      <p:pic>
        <p:nvPicPr>
          <p:cNvPr id="6" name="Picture 6" descr="Mô tả hình ảnh">
            <a:extLst>
              <a:ext uri="{FF2B5EF4-FFF2-40B4-BE49-F238E27FC236}">
                <a16:creationId xmlns:a16="http://schemas.microsoft.com/office/drawing/2014/main" id="{3FEFA045-DE57-487B-BB47-30F12053A9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7137" y="645420"/>
            <a:ext cx="2826546" cy="20202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Phố cổ Hà Nội – nơi bạn có thể tìm thấy những nét kiến trúc Pháp - Asahi  Luxstay">
            <a:extLst>
              <a:ext uri="{FF2B5EF4-FFF2-40B4-BE49-F238E27FC236}">
                <a16:creationId xmlns:a16="http://schemas.microsoft.com/office/drawing/2014/main" id="{D408A54C-41B5-4208-B172-C1AA8573D6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1864" y="656944"/>
            <a:ext cx="2841480" cy="20202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Giao thông còn nhiều bất cập - Báo Người lao động">
            <a:extLst>
              <a:ext uri="{FF2B5EF4-FFF2-40B4-BE49-F238E27FC236}">
                <a16:creationId xmlns:a16="http://schemas.microsoft.com/office/drawing/2014/main" id="{544EB228-6B7A-4E7D-91B0-DD6F2BFD33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7137" y="2999502"/>
            <a:ext cx="3031349" cy="2020276"/>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68F72C07-75CC-4ABF-B1F0-7F3A5E4F7C2E}"/>
              </a:ext>
            </a:extLst>
          </p:cNvPr>
          <p:cNvSpPr txBox="1">
            <a:spLocks/>
          </p:cNvSpPr>
          <p:nvPr/>
        </p:nvSpPr>
        <p:spPr>
          <a:xfrm>
            <a:off x="2977468" y="2688745"/>
            <a:ext cx="1590273" cy="29694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500">
                <a:latin typeface="Tahoma" panose="020B0604030504040204" pitchFamily="34" charset="0"/>
                <a:ea typeface="Tahoma" panose="020B0604030504040204" pitchFamily="34" charset="0"/>
                <a:cs typeface="Tahoma" panose="020B0604030504040204" pitchFamily="34" charset="0"/>
              </a:rPr>
              <a:t>1902 – 1955</a:t>
            </a:r>
            <a:endParaRPr lang="en-US" sz="1500" i="1">
              <a:latin typeface="Tahoma" panose="020B0604030504040204" pitchFamily="34" charset="0"/>
              <a:ea typeface="Tahoma" panose="020B0604030504040204" pitchFamily="34" charset="0"/>
              <a:cs typeface="Tahoma" panose="020B0604030504040204" pitchFamily="34" charset="0"/>
            </a:endParaRPr>
          </a:p>
        </p:txBody>
      </p:sp>
      <p:sp>
        <p:nvSpPr>
          <p:cNvPr id="10" name="Content Placeholder 2">
            <a:extLst>
              <a:ext uri="{FF2B5EF4-FFF2-40B4-BE49-F238E27FC236}">
                <a16:creationId xmlns:a16="http://schemas.microsoft.com/office/drawing/2014/main" id="{1D29A3C3-6A73-4E49-A727-638930DFC80F}"/>
              </a:ext>
            </a:extLst>
          </p:cNvPr>
          <p:cNvSpPr txBox="1">
            <a:spLocks/>
          </p:cNvSpPr>
          <p:nvPr/>
        </p:nvSpPr>
        <p:spPr>
          <a:xfrm>
            <a:off x="6357674" y="2665696"/>
            <a:ext cx="1590273" cy="34304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500">
                <a:latin typeface="Tahoma" panose="020B0604030504040204" pitchFamily="34" charset="0"/>
                <a:ea typeface="Tahoma" panose="020B0604030504040204" pitchFamily="34" charset="0"/>
                <a:cs typeface="Tahoma" panose="020B0604030504040204" pitchFamily="34" charset="0"/>
              </a:rPr>
              <a:t>1995 - present</a:t>
            </a:r>
            <a:endParaRPr lang="en-US" sz="1500" i="1">
              <a:latin typeface="Tahoma" panose="020B0604030504040204" pitchFamily="34" charset="0"/>
              <a:ea typeface="Tahoma" panose="020B0604030504040204" pitchFamily="34" charset="0"/>
              <a:cs typeface="Tahoma" panose="020B0604030504040204" pitchFamily="34" charset="0"/>
            </a:endParaRPr>
          </a:p>
        </p:txBody>
      </p:sp>
      <p:sp>
        <p:nvSpPr>
          <p:cNvPr id="11" name="Content Placeholder 2">
            <a:extLst>
              <a:ext uri="{FF2B5EF4-FFF2-40B4-BE49-F238E27FC236}">
                <a16:creationId xmlns:a16="http://schemas.microsoft.com/office/drawing/2014/main" id="{597AAB70-AD21-4C66-B533-938EDF8294EB}"/>
              </a:ext>
            </a:extLst>
          </p:cNvPr>
          <p:cNvSpPr txBox="1">
            <a:spLocks/>
          </p:cNvSpPr>
          <p:nvPr/>
        </p:nvSpPr>
        <p:spPr>
          <a:xfrm>
            <a:off x="2977468" y="240681"/>
            <a:ext cx="1590273" cy="35128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500">
                <a:latin typeface="Tahoma" panose="020B0604030504040204" pitchFamily="34" charset="0"/>
                <a:ea typeface="Tahoma" panose="020B0604030504040204" pitchFamily="34" charset="0"/>
                <a:cs typeface="Tahoma" panose="020B0604030504040204" pitchFamily="34" charset="0"/>
              </a:rPr>
              <a:t>Before 1900s</a:t>
            </a:r>
            <a:endParaRPr lang="en-US" sz="1500" i="1">
              <a:latin typeface="Tahoma" panose="020B0604030504040204" pitchFamily="34" charset="0"/>
              <a:ea typeface="Tahoma" panose="020B0604030504040204" pitchFamily="34" charset="0"/>
              <a:cs typeface="Tahoma" panose="020B0604030504040204" pitchFamily="34" charset="0"/>
            </a:endParaRPr>
          </a:p>
        </p:txBody>
      </p:sp>
      <p:sp>
        <p:nvSpPr>
          <p:cNvPr id="12" name="Content Placeholder 2">
            <a:extLst>
              <a:ext uri="{FF2B5EF4-FFF2-40B4-BE49-F238E27FC236}">
                <a16:creationId xmlns:a16="http://schemas.microsoft.com/office/drawing/2014/main" id="{3CA1D094-22CB-42DE-A099-7E90B456939F}"/>
              </a:ext>
            </a:extLst>
          </p:cNvPr>
          <p:cNvSpPr txBox="1">
            <a:spLocks/>
          </p:cNvSpPr>
          <p:nvPr/>
        </p:nvSpPr>
        <p:spPr>
          <a:xfrm>
            <a:off x="6255273" y="238380"/>
            <a:ext cx="1590273" cy="35128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500">
                <a:latin typeface="Tahoma" panose="020B0604030504040204" pitchFamily="34" charset="0"/>
                <a:ea typeface="Tahoma" panose="020B0604030504040204" pitchFamily="34" charset="0"/>
                <a:cs typeface="Tahoma" panose="020B0604030504040204" pitchFamily="34" charset="0"/>
              </a:rPr>
              <a:t>1960s – 1990s</a:t>
            </a:r>
            <a:endParaRPr lang="en-US" sz="1500" i="1">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84464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365AD8A4-3254-4AED-BE1E-A4FE622CD3AD}"/>
              </a:ext>
            </a:extLst>
          </p:cNvPr>
          <p:cNvGraphicFramePr>
            <a:graphicFrameLocks/>
          </p:cNvGraphicFramePr>
          <p:nvPr>
            <p:extLst>
              <p:ext uri="{D42A27DB-BD31-4B8C-83A1-F6EECF244321}">
                <p14:modId xmlns:p14="http://schemas.microsoft.com/office/powerpoint/2010/main" val="3546638950"/>
              </p:ext>
            </p:extLst>
          </p:nvPr>
        </p:nvGraphicFramePr>
        <p:xfrm>
          <a:off x="5001271" y="739140"/>
          <a:ext cx="3753381" cy="3924300"/>
        </p:xfrm>
        <a:graphic>
          <a:graphicData uri="http://schemas.openxmlformats.org/drawingml/2006/table">
            <a:tbl>
              <a:tblPr firstRow="1">
                <a:tableStyleId>{5C22544A-7EE6-4342-B048-85BDC9FD1C3A}</a:tableStyleId>
              </a:tblPr>
              <a:tblGrid>
                <a:gridCol w="811064">
                  <a:extLst>
                    <a:ext uri="{9D8B030D-6E8A-4147-A177-3AD203B41FA5}">
                      <a16:colId xmlns:a16="http://schemas.microsoft.com/office/drawing/2014/main" val="3364163629"/>
                    </a:ext>
                  </a:extLst>
                </a:gridCol>
                <a:gridCol w="1641819">
                  <a:extLst>
                    <a:ext uri="{9D8B030D-6E8A-4147-A177-3AD203B41FA5}">
                      <a16:colId xmlns:a16="http://schemas.microsoft.com/office/drawing/2014/main" val="3146435251"/>
                    </a:ext>
                  </a:extLst>
                </a:gridCol>
                <a:gridCol w="1300498">
                  <a:extLst>
                    <a:ext uri="{9D8B030D-6E8A-4147-A177-3AD203B41FA5}">
                      <a16:colId xmlns:a16="http://schemas.microsoft.com/office/drawing/2014/main" val="2424176959"/>
                    </a:ext>
                  </a:extLst>
                </a:gridCol>
              </a:tblGrid>
              <a:tr h="592532">
                <a:tc>
                  <a:txBody>
                    <a:bodyPr/>
                    <a:lstStyle/>
                    <a:p>
                      <a:pPr algn="ctr" fontAlgn="b"/>
                      <a:r>
                        <a:rPr lang="en-US" sz="1200" b="1"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 Year</a:t>
                      </a:r>
                    </a:p>
                  </a:txBody>
                  <a:tcPr marL="5349" marR="5349" marT="5349" marB="0" anchor="ctr"/>
                </a:tc>
                <a:tc>
                  <a:txBody>
                    <a:bodyPr/>
                    <a:lstStyle/>
                    <a:p>
                      <a:pPr algn="ctr" fontAlgn="b"/>
                      <a:r>
                        <a:rPr lang="en-US" sz="1200" b="1"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Number of motorcycles/ mopeds registered </a:t>
                      </a:r>
                    </a:p>
                  </a:txBody>
                  <a:tcPr marL="5349" marR="5349" marT="5349" marB="0" anchor="ctr"/>
                </a:tc>
                <a:tc>
                  <a:txBody>
                    <a:bodyPr/>
                    <a:lstStyle/>
                    <a:p>
                      <a:pPr algn="ctr" fontAlgn="b"/>
                      <a:r>
                        <a:rPr lang="en-US" sz="1200" b="1"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Number of cars registered</a:t>
                      </a:r>
                    </a:p>
                  </a:txBody>
                  <a:tcPr marL="5349" marR="5349" marT="5349" marB="0" anchor="ctr"/>
                </a:tc>
                <a:extLst>
                  <a:ext uri="{0D108BD9-81ED-4DB2-BD59-A6C34878D82A}">
                    <a16:rowId xmlns:a16="http://schemas.microsoft.com/office/drawing/2014/main" val="2588043324"/>
                  </a:ext>
                </a:extLst>
              </a:tr>
              <a:tr h="308060">
                <a:tc>
                  <a:txBody>
                    <a:bodyPr/>
                    <a:lstStyle/>
                    <a:p>
                      <a:pPr algn="ctr" fontAlgn="b"/>
                      <a:r>
                        <a:rPr lang="en-US"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2005</a:t>
                      </a:r>
                    </a:p>
                  </a:txBody>
                  <a:tcPr marL="5349" marR="5349" marT="5349" marB="0" anchor="ctr"/>
                </a:tc>
                <a:tc>
                  <a:txBody>
                    <a:bodyPr/>
                    <a:lstStyle/>
                    <a:p>
                      <a:pPr algn="r" fontAlgn="b"/>
                      <a:r>
                        <a:rPr lang="en-US"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        16,086,644 </a:t>
                      </a:r>
                    </a:p>
                  </a:txBody>
                  <a:tcPr marL="5349" marR="5349" marT="5349" marB="0" anchor="ctr"/>
                </a:tc>
                <a:tc>
                  <a:txBody>
                    <a:bodyPr/>
                    <a:lstStyle/>
                    <a:p>
                      <a:pPr algn="r" fontAlgn="b"/>
                      <a:r>
                        <a:rPr lang="en-US"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           891,104 </a:t>
                      </a:r>
                    </a:p>
                  </a:txBody>
                  <a:tcPr marL="5349" marR="5349" marT="5349" marB="0" anchor="ctr"/>
                </a:tc>
                <a:extLst>
                  <a:ext uri="{0D108BD9-81ED-4DB2-BD59-A6C34878D82A}">
                    <a16:rowId xmlns:a16="http://schemas.microsoft.com/office/drawing/2014/main" val="147147963"/>
                  </a:ext>
                </a:extLst>
              </a:tr>
              <a:tr h="268955">
                <a:tc>
                  <a:txBody>
                    <a:bodyPr/>
                    <a:lstStyle/>
                    <a:p>
                      <a:pPr algn="ctr" fontAlgn="b"/>
                      <a:r>
                        <a:rPr lang="en-US"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2006</a:t>
                      </a:r>
                    </a:p>
                  </a:txBody>
                  <a:tcPr marL="5349" marR="5349" marT="5349" marB="0" anchor="ctr"/>
                </a:tc>
                <a:tc>
                  <a:txBody>
                    <a:bodyPr/>
                    <a:lstStyle/>
                    <a:p>
                      <a:pPr algn="r" fontAlgn="b"/>
                      <a:r>
                        <a:rPr lang="en-US"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        18,615,960 </a:t>
                      </a:r>
                    </a:p>
                  </a:txBody>
                  <a:tcPr marL="5349" marR="5349" marT="5349" marB="0" anchor="ctr"/>
                </a:tc>
                <a:tc>
                  <a:txBody>
                    <a:bodyPr/>
                    <a:lstStyle/>
                    <a:p>
                      <a:pPr algn="r" fontAlgn="b"/>
                      <a:r>
                        <a:rPr lang="en-US"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           972,912 </a:t>
                      </a:r>
                    </a:p>
                  </a:txBody>
                  <a:tcPr marL="5349" marR="5349" marT="5349" marB="0" anchor="ctr"/>
                </a:tc>
                <a:extLst>
                  <a:ext uri="{0D108BD9-81ED-4DB2-BD59-A6C34878D82A}">
                    <a16:rowId xmlns:a16="http://schemas.microsoft.com/office/drawing/2014/main" val="1448285550"/>
                  </a:ext>
                </a:extLst>
              </a:tr>
              <a:tr h="297480">
                <a:tc>
                  <a:txBody>
                    <a:bodyPr/>
                    <a:lstStyle/>
                    <a:p>
                      <a:pPr algn="ctr" fontAlgn="b"/>
                      <a:r>
                        <a:rPr lang="en-US"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2007</a:t>
                      </a:r>
                    </a:p>
                  </a:txBody>
                  <a:tcPr marL="5349" marR="5349" marT="5349" marB="0" anchor="ctr"/>
                </a:tc>
                <a:tc>
                  <a:txBody>
                    <a:bodyPr/>
                    <a:lstStyle/>
                    <a:p>
                      <a:pPr algn="r" fontAlgn="b"/>
                      <a:r>
                        <a:rPr lang="en-US"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        21,721,282 </a:t>
                      </a:r>
                    </a:p>
                  </a:txBody>
                  <a:tcPr marL="5349" marR="5349" marT="5349" marB="0" anchor="ctr"/>
                </a:tc>
                <a:tc>
                  <a:txBody>
                    <a:bodyPr/>
                    <a:lstStyle/>
                    <a:p>
                      <a:pPr algn="r" fontAlgn="b"/>
                      <a:r>
                        <a:rPr lang="en-US"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       1,106,617 </a:t>
                      </a:r>
                    </a:p>
                  </a:txBody>
                  <a:tcPr marL="5349" marR="5349" marT="5349" marB="0" anchor="ctr"/>
                </a:tc>
                <a:extLst>
                  <a:ext uri="{0D108BD9-81ED-4DB2-BD59-A6C34878D82A}">
                    <a16:rowId xmlns:a16="http://schemas.microsoft.com/office/drawing/2014/main" val="3061353679"/>
                  </a:ext>
                </a:extLst>
              </a:tr>
              <a:tr h="301556">
                <a:tc>
                  <a:txBody>
                    <a:bodyPr/>
                    <a:lstStyle/>
                    <a:p>
                      <a:pPr algn="ctr" fontAlgn="b"/>
                      <a:r>
                        <a:rPr lang="en-US"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2008</a:t>
                      </a:r>
                    </a:p>
                  </a:txBody>
                  <a:tcPr marL="5349" marR="5349" marT="5349" marB="0" anchor="ctr"/>
                </a:tc>
                <a:tc>
                  <a:txBody>
                    <a:bodyPr/>
                    <a:lstStyle/>
                    <a:p>
                      <a:pPr algn="r" fontAlgn="b"/>
                      <a:r>
                        <a:rPr lang="en-US"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        25,481,039 </a:t>
                      </a:r>
                    </a:p>
                  </a:txBody>
                  <a:tcPr marL="5349" marR="5349" marT="5349" marB="0" anchor="ctr"/>
                </a:tc>
                <a:tc>
                  <a:txBody>
                    <a:bodyPr/>
                    <a:lstStyle/>
                    <a:p>
                      <a:pPr algn="r" fontAlgn="b"/>
                      <a:r>
                        <a:rPr lang="en-US"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       1,361,645 </a:t>
                      </a:r>
                    </a:p>
                  </a:txBody>
                  <a:tcPr marL="5349" marR="5349" marT="5349" marB="0" anchor="ctr"/>
                </a:tc>
                <a:extLst>
                  <a:ext uri="{0D108BD9-81ED-4DB2-BD59-A6C34878D82A}">
                    <a16:rowId xmlns:a16="http://schemas.microsoft.com/office/drawing/2014/main" val="2009963969"/>
                  </a:ext>
                </a:extLst>
              </a:tr>
              <a:tr h="273030">
                <a:tc>
                  <a:txBody>
                    <a:bodyPr/>
                    <a:lstStyle/>
                    <a:p>
                      <a:pPr algn="ctr" fontAlgn="b"/>
                      <a:r>
                        <a:rPr lang="en-US"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2009</a:t>
                      </a:r>
                    </a:p>
                  </a:txBody>
                  <a:tcPr marL="5349" marR="5349" marT="5349" marB="0" anchor="ctr"/>
                </a:tc>
                <a:tc>
                  <a:txBody>
                    <a:bodyPr/>
                    <a:lstStyle/>
                    <a:p>
                      <a:pPr algn="r" fontAlgn="b"/>
                      <a:r>
                        <a:rPr lang="en-US"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        28,431,079 </a:t>
                      </a:r>
                    </a:p>
                  </a:txBody>
                  <a:tcPr marL="5349" marR="5349" marT="5349" marB="0" anchor="ctr"/>
                </a:tc>
                <a:tc>
                  <a:txBody>
                    <a:bodyPr/>
                    <a:lstStyle/>
                    <a:p>
                      <a:pPr algn="r" fontAlgn="b"/>
                      <a:r>
                        <a:rPr lang="en-US"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       1,535,987 </a:t>
                      </a:r>
                    </a:p>
                  </a:txBody>
                  <a:tcPr marL="5349" marR="5349" marT="5349" marB="0" anchor="ctr"/>
                </a:tc>
                <a:extLst>
                  <a:ext uri="{0D108BD9-81ED-4DB2-BD59-A6C34878D82A}">
                    <a16:rowId xmlns:a16="http://schemas.microsoft.com/office/drawing/2014/main" val="2178513653"/>
                  </a:ext>
                </a:extLst>
              </a:tr>
              <a:tr h="289331">
                <a:tc>
                  <a:txBody>
                    <a:bodyPr/>
                    <a:lstStyle/>
                    <a:p>
                      <a:pPr algn="ctr" fontAlgn="b"/>
                      <a:r>
                        <a:rPr lang="en-US"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2010</a:t>
                      </a:r>
                    </a:p>
                  </a:txBody>
                  <a:tcPr marL="5349" marR="5349" marT="5349" marB="0" anchor="ctr"/>
                </a:tc>
                <a:tc>
                  <a:txBody>
                    <a:bodyPr/>
                    <a:lstStyle/>
                    <a:p>
                      <a:pPr algn="r" fontAlgn="b"/>
                      <a:r>
                        <a:rPr lang="en-US"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        31,452,503 </a:t>
                      </a:r>
                    </a:p>
                  </a:txBody>
                  <a:tcPr marL="5349" marR="5349" marT="5349" marB="0" anchor="ctr"/>
                </a:tc>
                <a:tc>
                  <a:txBody>
                    <a:bodyPr/>
                    <a:lstStyle/>
                    <a:p>
                      <a:pPr algn="r" fontAlgn="b"/>
                      <a:r>
                        <a:rPr lang="en-US"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       1,713,908 </a:t>
                      </a:r>
                    </a:p>
                  </a:txBody>
                  <a:tcPr marL="5349" marR="5349" marT="5349" marB="0" anchor="ctr"/>
                </a:tc>
                <a:extLst>
                  <a:ext uri="{0D108BD9-81ED-4DB2-BD59-A6C34878D82A}">
                    <a16:rowId xmlns:a16="http://schemas.microsoft.com/office/drawing/2014/main" val="4125984597"/>
                  </a:ext>
                </a:extLst>
              </a:tr>
              <a:tr h="305631">
                <a:tc>
                  <a:txBody>
                    <a:bodyPr/>
                    <a:lstStyle/>
                    <a:p>
                      <a:pPr algn="ctr" fontAlgn="b"/>
                      <a:r>
                        <a:rPr lang="en-US"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2011</a:t>
                      </a:r>
                    </a:p>
                  </a:txBody>
                  <a:tcPr marL="5349" marR="5349" marT="5349" marB="0" anchor="ctr"/>
                </a:tc>
                <a:tc>
                  <a:txBody>
                    <a:bodyPr/>
                    <a:lstStyle/>
                    <a:p>
                      <a:pPr algn="r" fontAlgn="b"/>
                      <a:r>
                        <a:rPr lang="en-US"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        33,925,839 </a:t>
                      </a:r>
                    </a:p>
                  </a:txBody>
                  <a:tcPr marL="5349" marR="5349" marT="5349" marB="0" anchor="ctr"/>
                </a:tc>
                <a:tc>
                  <a:txBody>
                    <a:bodyPr/>
                    <a:lstStyle/>
                    <a:p>
                      <a:pPr algn="r" fontAlgn="b"/>
                      <a:r>
                        <a:rPr lang="en-US"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       1,882,972 </a:t>
                      </a:r>
                    </a:p>
                  </a:txBody>
                  <a:tcPr marL="5349" marR="5349" marT="5349" marB="0" anchor="ctr"/>
                </a:tc>
                <a:extLst>
                  <a:ext uri="{0D108BD9-81ED-4DB2-BD59-A6C34878D82A}">
                    <a16:rowId xmlns:a16="http://schemas.microsoft.com/office/drawing/2014/main" val="1998328686"/>
                  </a:ext>
                </a:extLst>
              </a:tr>
              <a:tr h="256730">
                <a:tc>
                  <a:txBody>
                    <a:bodyPr/>
                    <a:lstStyle/>
                    <a:p>
                      <a:pPr algn="ctr" fontAlgn="b"/>
                      <a:r>
                        <a:rPr lang="en-US"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2012</a:t>
                      </a:r>
                    </a:p>
                  </a:txBody>
                  <a:tcPr marL="5349" marR="5349" marT="5349" marB="0" anchor="ctr"/>
                </a:tc>
                <a:tc>
                  <a:txBody>
                    <a:bodyPr/>
                    <a:lstStyle/>
                    <a:p>
                      <a:pPr algn="r" fontAlgn="b"/>
                      <a:r>
                        <a:rPr lang="en-US"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        36,102,943 </a:t>
                      </a:r>
                    </a:p>
                  </a:txBody>
                  <a:tcPr marL="5349" marR="5349" marT="5349" marB="0" anchor="ctr"/>
                </a:tc>
                <a:tc>
                  <a:txBody>
                    <a:bodyPr/>
                    <a:lstStyle/>
                    <a:p>
                      <a:pPr algn="r" fontAlgn="b"/>
                      <a:r>
                        <a:rPr lang="en-US"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       1,992,589 </a:t>
                      </a:r>
                    </a:p>
                  </a:txBody>
                  <a:tcPr marL="5349" marR="5349" marT="5349" marB="0" anchor="ctr"/>
                </a:tc>
                <a:extLst>
                  <a:ext uri="{0D108BD9-81ED-4DB2-BD59-A6C34878D82A}">
                    <a16:rowId xmlns:a16="http://schemas.microsoft.com/office/drawing/2014/main" val="1458170167"/>
                  </a:ext>
                </a:extLst>
              </a:tr>
              <a:tr h="252655">
                <a:tc>
                  <a:txBody>
                    <a:bodyPr/>
                    <a:lstStyle/>
                    <a:p>
                      <a:pPr algn="ctr" fontAlgn="b"/>
                      <a:r>
                        <a:rPr lang="en-US"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2013</a:t>
                      </a:r>
                    </a:p>
                  </a:txBody>
                  <a:tcPr marL="5349" marR="5349" marT="5349" marB="0" anchor="ctr"/>
                </a:tc>
                <a:tc>
                  <a:txBody>
                    <a:bodyPr/>
                    <a:lstStyle/>
                    <a:p>
                      <a:pPr algn="r" fontAlgn="b"/>
                      <a:r>
                        <a:rPr lang="en-US"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        38,643,091 </a:t>
                      </a:r>
                    </a:p>
                  </a:txBody>
                  <a:tcPr marL="5349" marR="5349" marT="5349" marB="0" anchor="ctr"/>
                </a:tc>
                <a:tc>
                  <a:txBody>
                    <a:bodyPr/>
                    <a:lstStyle/>
                    <a:p>
                      <a:pPr algn="r" fontAlgn="b"/>
                      <a:r>
                        <a:rPr lang="en-US"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       2,147,750 </a:t>
                      </a:r>
                    </a:p>
                  </a:txBody>
                  <a:tcPr marL="5349" marR="5349" marT="5349" marB="0" anchor="ctr"/>
                </a:tc>
                <a:extLst>
                  <a:ext uri="{0D108BD9-81ED-4DB2-BD59-A6C34878D82A}">
                    <a16:rowId xmlns:a16="http://schemas.microsoft.com/office/drawing/2014/main" val="2250932983"/>
                  </a:ext>
                </a:extLst>
              </a:tr>
              <a:tr h="277105">
                <a:tc>
                  <a:txBody>
                    <a:bodyPr/>
                    <a:lstStyle/>
                    <a:p>
                      <a:pPr algn="ctr" fontAlgn="b"/>
                      <a:r>
                        <a:rPr lang="en-US"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2014</a:t>
                      </a:r>
                    </a:p>
                  </a:txBody>
                  <a:tcPr marL="5349" marR="5349" marT="5349" marB="0" anchor="ctr"/>
                </a:tc>
                <a:tc>
                  <a:txBody>
                    <a:bodyPr/>
                    <a:lstStyle/>
                    <a:p>
                      <a:pPr algn="r" fontAlgn="b"/>
                      <a:r>
                        <a:rPr lang="en-US"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        41,212,965 </a:t>
                      </a:r>
                    </a:p>
                  </a:txBody>
                  <a:tcPr marL="5349" marR="5349" marT="5349" marB="0" anchor="ctr"/>
                </a:tc>
                <a:tc>
                  <a:txBody>
                    <a:bodyPr/>
                    <a:lstStyle/>
                    <a:p>
                      <a:pPr algn="r" fontAlgn="b"/>
                      <a:r>
                        <a:rPr lang="en-US"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       2,349,667 </a:t>
                      </a:r>
                    </a:p>
                  </a:txBody>
                  <a:tcPr marL="5349" marR="5349" marT="5349" marB="0" anchor="ctr"/>
                </a:tc>
                <a:extLst>
                  <a:ext uri="{0D108BD9-81ED-4DB2-BD59-A6C34878D82A}">
                    <a16:rowId xmlns:a16="http://schemas.microsoft.com/office/drawing/2014/main" val="3859740228"/>
                  </a:ext>
                </a:extLst>
              </a:tr>
              <a:tr h="277105">
                <a:tc>
                  <a:txBody>
                    <a:bodyPr/>
                    <a:lstStyle/>
                    <a:p>
                      <a:pPr algn="ctr" fontAlgn="b"/>
                      <a:r>
                        <a:rPr lang="en-US"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2015</a:t>
                      </a:r>
                    </a:p>
                  </a:txBody>
                  <a:tcPr marL="5349" marR="5349" marT="5349" marB="0" anchor="ctr"/>
                </a:tc>
                <a:tc>
                  <a:txBody>
                    <a:bodyPr/>
                    <a:lstStyle/>
                    <a:p>
                      <a:pPr algn="r" fontAlgn="b"/>
                      <a:r>
                        <a:rPr lang="en-US"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        44,128,822 </a:t>
                      </a:r>
                    </a:p>
                  </a:txBody>
                  <a:tcPr marL="5349" marR="5349" marT="5349" marB="0" anchor="ctr"/>
                </a:tc>
                <a:tc>
                  <a:txBody>
                    <a:bodyPr/>
                    <a:lstStyle/>
                    <a:p>
                      <a:pPr algn="r" fontAlgn="b"/>
                      <a:r>
                        <a:rPr lang="en-US"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       2,663,269 </a:t>
                      </a:r>
                    </a:p>
                  </a:txBody>
                  <a:tcPr marL="5349" marR="5349" marT="5349" marB="0" anchor="ctr"/>
                </a:tc>
                <a:extLst>
                  <a:ext uri="{0D108BD9-81ED-4DB2-BD59-A6C34878D82A}">
                    <a16:rowId xmlns:a16="http://schemas.microsoft.com/office/drawing/2014/main" val="3769463831"/>
                  </a:ext>
                </a:extLst>
              </a:tr>
              <a:tr h="224130">
                <a:tc>
                  <a:txBody>
                    <a:bodyPr/>
                    <a:lstStyle/>
                    <a:p>
                      <a:pPr algn="ctr" fontAlgn="b"/>
                      <a:r>
                        <a:rPr lang="en-US"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2016</a:t>
                      </a:r>
                    </a:p>
                  </a:txBody>
                  <a:tcPr marL="5349" marR="5349" marT="5349" marB="0" anchor="ctr"/>
                </a:tc>
                <a:tc>
                  <a:txBody>
                    <a:bodyPr/>
                    <a:lstStyle/>
                    <a:p>
                      <a:pPr algn="r" fontAlgn="b"/>
                      <a:r>
                        <a:rPr lang="en-US"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        47,131,928 </a:t>
                      </a:r>
                    </a:p>
                  </a:txBody>
                  <a:tcPr marL="5349" marR="5349" marT="5349" marB="0" anchor="ctr"/>
                </a:tc>
                <a:tc>
                  <a:txBody>
                    <a:bodyPr/>
                    <a:lstStyle/>
                    <a:p>
                      <a:pPr algn="r" fontAlgn="b"/>
                      <a:r>
                        <a:rPr lang="en-US"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       3,033,527 </a:t>
                      </a:r>
                    </a:p>
                  </a:txBody>
                  <a:tcPr marL="5349" marR="5349" marT="5349" marB="0" anchor="ctr"/>
                </a:tc>
                <a:extLst>
                  <a:ext uri="{0D108BD9-81ED-4DB2-BD59-A6C34878D82A}">
                    <a16:rowId xmlns:a16="http://schemas.microsoft.com/office/drawing/2014/main" val="1871261545"/>
                  </a:ext>
                </a:extLst>
              </a:tr>
            </a:tbl>
          </a:graphicData>
        </a:graphic>
      </p:graphicFrame>
      <p:graphicFrame>
        <p:nvGraphicFramePr>
          <p:cNvPr id="5" name="Content Placeholder 5">
            <a:extLst>
              <a:ext uri="{FF2B5EF4-FFF2-40B4-BE49-F238E27FC236}">
                <a16:creationId xmlns:a16="http://schemas.microsoft.com/office/drawing/2014/main" id="{1ADA7A49-33D4-44AD-9757-C2D81AD8DB36}"/>
              </a:ext>
            </a:extLst>
          </p:cNvPr>
          <p:cNvGraphicFramePr>
            <a:graphicFrameLocks/>
          </p:cNvGraphicFramePr>
          <p:nvPr>
            <p:extLst>
              <p:ext uri="{D42A27DB-BD31-4B8C-83A1-F6EECF244321}">
                <p14:modId xmlns:p14="http://schemas.microsoft.com/office/powerpoint/2010/main" val="1292471792"/>
              </p:ext>
            </p:extLst>
          </p:nvPr>
        </p:nvGraphicFramePr>
        <p:xfrm>
          <a:off x="206468" y="403860"/>
          <a:ext cx="4461510" cy="4335780"/>
        </p:xfrm>
        <a:graphic>
          <a:graphicData uri="http://schemas.openxmlformats.org/drawingml/2006/chart">
            <c:chart xmlns:c="http://schemas.openxmlformats.org/drawingml/2006/chart" xmlns:r="http://schemas.openxmlformats.org/officeDocument/2006/relationships" r:id="rId3"/>
          </a:graphicData>
        </a:graphic>
      </p:graphicFrame>
      <p:sp>
        <p:nvSpPr>
          <p:cNvPr id="6" name="Content Placeholder 2">
            <a:extLst>
              <a:ext uri="{FF2B5EF4-FFF2-40B4-BE49-F238E27FC236}">
                <a16:creationId xmlns:a16="http://schemas.microsoft.com/office/drawing/2014/main" id="{267BA083-3ED6-4242-BD50-3590B639CA01}"/>
              </a:ext>
            </a:extLst>
          </p:cNvPr>
          <p:cNvSpPr txBox="1">
            <a:spLocks/>
          </p:cNvSpPr>
          <p:nvPr/>
        </p:nvSpPr>
        <p:spPr>
          <a:xfrm>
            <a:off x="1832712" y="4885617"/>
            <a:ext cx="5670531" cy="30025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000">
                <a:latin typeface="Tahoma" panose="020B0604030504040204" pitchFamily="34" charset="0"/>
                <a:ea typeface="Tahoma" panose="020B0604030504040204" pitchFamily="34" charset="0"/>
                <a:cs typeface="Tahoma" panose="020B0604030504040204" pitchFamily="34" charset="0"/>
              </a:rPr>
              <a:t>(Source: United Nation. 2018. </a:t>
            </a:r>
            <a:r>
              <a:rPr lang="en-US" sz="1000" i="1">
                <a:latin typeface="Tahoma" panose="020B0604030504040204" pitchFamily="34" charset="0"/>
                <a:ea typeface="Tahoma" panose="020B0604030504040204" pitchFamily="34" charset="0"/>
                <a:cs typeface="Tahoma" panose="020B0604030504040204" pitchFamily="34" charset="0"/>
              </a:rPr>
              <a:t>Road Safety Performance Review Viet Nam.)</a:t>
            </a:r>
            <a:r>
              <a:rPr lang="en-US" sz="1000">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366311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rmAutofit lnSpcReduction="10000"/>
      </a:bodyPr>
      <a:lstStyle>
        <a:defPPr>
          <a:defRPr dirty="0" smtClean="0"/>
        </a:defPPr>
      </a:lstStyle>
    </a:tx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4767</TotalTime>
  <Words>1350</Words>
  <Application>Microsoft Office PowerPoint</Application>
  <PresentationFormat>On-screen Show (16:9)</PresentationFormat>
  <Paragraphs>133</Paragraphs>
  <Slides>25</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Lucida Grande</vt:lpstr>
      <vt:lpstr>Tahoma</vt:lpstr>
      <vt:lpstr>Wingdings</vt:lpstr>
      <vt:lpstr>Thème Office</vt:lpstr>
      <vt:lpstr> </vt:lpstr>
      <vt:lpstr>PowerPoint Presentation</vt:lpstr>
      <vt:lpstr>PowerPoint Presentation</vt:lpstr>
      <vt:lpstr>Background</vt:lpstr>
      <vt:lpstr>PowerPoint Presentation</vt:lpstr>
      <vt:lpstr>Vietnam basic information (2020)</vt:lpstr>
      <vt:lpstr>PowerPoint Presentation</vt:lpstr>
      <vt:lpstr>PowerPoint Presentation</vt:lpstr>
      <vt:lpstr>PowerPoint Presentation</vt:lpstr>
      <vt:lpstr>PowerPoint Presentation</vt:lpstr>
      <vt:lpstr>PowerPoint Presentation</vt:lpstr>
      <vt:lpstr>PowerPoint Presentation</vt:lpstr>
      <vt:lpstr>Factors Influencing Public Transport Mode Choice Behavior of  Vietnamese Motorcyclists</vt:lpstr>
      <vt:lpstr>PowerPoint Presentation</vt:lpstr>
      <vt:lpstr>PowerPoint Presentation</vt:lpstr>
      <vt:lpstr>PowerPoint Presentation</vt:lpstr>
      <vt:lpstr>PowerPoint Presentation</vt:lpstr>
      <vt:lpstr>Survey design   –  Received 800 responses</vt:lpstr>
      <vt:lpstr>Results and discussion</vt:lpstr>
      <vt:lpstr>Descriptive statistics of Danang motocyclists</vt:lpstr>
      <vt:lpstr>Exploratory Factor Analysis results</vt:lpstr>
      <vt:lpstr>PowerPoint Presentation</vt:lpstr>
      <vt:lpstr>Proposed model for PT modal shift in Vietnam - adopted from the SSBC model (Bamberg, 2013)</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Sophie Minon</dc:creator>
  <cp:lastModifiedBy>Nguyen SonTung</cp:lastModifiedBy>
  <cp:revision>106</cp:revision>
  <cp:lastPrinted>2021-05-28T10:48:49Z</cp:lastPrinted>
  <dcterms:created xsi:type="dcterms:W3CDTF">2018-03-13T16:35:22Z</dcterms:created>
  <dcterms:modified xsi:type="dcterms:W3CDTF">2021-05-28T11:13:01Z</dcterms:modified>
</cp:coreProperties>
</file>