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8" r:id="rId5"/>
  </p:sldMasterIdLst>
  <p:notesMasterIdLst>
    <p:notesMasterId r:id="rId26"/>
  </p:notesMasterIdLst>
  <p:handoutMasterIdLst>
    <p:handoutMasterId r:id="rId27"/>
  </p:handoutMasterIdLst>
  <p:sldIdLst>
    <p:sldId id="256" r:id="rId6"/>
    <p:sldId id="284" r:id="rId7"/>
    <p:sldId id="286" r:id="rId8"/>
    <p:sldId id="285" r:id="rId9"/>
    <p:sldId id="300" r:id="rId10"/>
    <p:sldId id="287" r:id="rId11"/>
    <p:sldId id="288" r:id="rId12"/>
    <p:sldId id="289" r:id="rId13"/>
    <p:sldId id="290" r:id="rId14"/>
    <p:sldId id="291" r:id="rId15"/>
    <p:sldId id="302" r:id="rId16"/>
    <p:sldId id="303" r:id="rId17"/>
    <p:sldId id="301" r:id="rId18"/>
    <p:sldId id="292" r:id="rId19"/>
    <p:sldId id="293" r:id="rId20"/>
    <p:sldId id="298" r:id="rId21"/>
    <p:sldId id="294" r:id="rId22"/>
    <p:sldId id="295" r:id="rId23"/>
    <p:sldId id="296" r:id="rId24"/>
    <p:sldId id="297" r:id="rId25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E29"/>
    <a:srgbClr val="009770"/>
    <a:srgbClr val="43456D"/>
    <a:srgbClr val="BB4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1" autoAdjust="0"/>
    <p:restoredTop sz="81700"/>
  </p:normalViewPr>
  <p:slideViewPr>
    <p:cSldViewPr snapToGrid="0">
      <p:cViewPr varScale="1">
        <p:scale>
          <a:sx n="93" d="100"/>
          <a:sy n="93" d="100"/>
        </p:scale>
        <p:origin x="216" y="1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233085072649566"/>
          <c:y val="0.39027489582222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0D-7149-BC4E-B62DE8A0FCF9}"/>
              </c:ext>
            </c:extLst>
          </c:dPt>
          <c:dPt>
            <c:idx val="1"/>
            <c:bubble3D val="0"/>
            <c:explosion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D0D-7149-BC4E-B62DE8A0FCF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73-6044-9EDE-8D8E71EB487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73-6044-9EDE-8D8E71EB487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0D-7149-BC4E-B62DE8A0FCF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0D-7149-BC4E-B62DE8A0FCF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0D-7149-BC4E-B62DE8A0FCF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4D43B6-0E3F-DA41-B5B7-5532D5DC14FC}" type="CATEGORYNAME">
                      <a:rPr lang="en-US" b="0" dirty="0"/>
                      <a:pPr>
                        <a:defRPr b="1"/>
                      </a:pPr>
                      <a:t>[NOM DE CATÉGORIE]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06330793338301"/>
                      <c:h val="9.20248545092960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D0D-7149-BC4E-B62DE8A0FCF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3260F9-B62D-8E4F-9AE5-FCB26ED3F236}" type="CATEGORYNAME">
                      <a:rPr lang="en-US" b="1" smtClean="0"/>
                      <a:pPr>
                        <a:defRPr/>
                      </a:pPr>
                      <a:t>[NOM DE CATÉGORIE]</a:t>
                    </a:fld>
                    <a:endParaRPr lang="en-US" b="1" dirty="0"/>
                  </a:p>
                  <a:p>
                    <a:pPr>
                      <a:defRPr/>
                    </a:pPr>
                    <a:r>
                      <a:rPr lang="en-US" b="1" dirty="0"/>
                      <a:t>NSVN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404615956252692E-2"/>
                      <c:h val="0.128209281936522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D0D-7149-BC4E-B62DE8A0FCF9}"/>
                </c:ext>
              </c:extLst>
            </c:dLbl>
            <c:dLbl>
              <c:idx val="4"/>
              <c:layout>
                <c:manualLayout>
                  <c:x val="2.3162580756862752E-3"/>
                  <c:y val="-5.16920391817516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92392562489907"/>
                      <c:h val="0.192824330913711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D0D-7149-BC4E-B62DE8A0FCF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31894997111136E-2"/>
                      <c:h val="0.12304007801834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D0D-7149-BC4E-B62DE8A0FCF9}"/>
                </c:ext>
              </c:extLst>
            </c:dLbl>
            <c:dLbl>
              <c:idx val="6"/>
              <c:layout>
                <c:manualLayout>
                  <c:x val="8.4927841639707187E-3"/>
                  <c:y val="-7.75380587726274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5A7CB2-D10B-474A-8138-044E8F66885F}" type="CATEGORYNAME">
                      <a:rPr lang="en-US" b="0" dirty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56619971480983"/>
                      <c:h val="0.212480127056590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D0D-7149-BC4E-B62DE8A0F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Feuil1!$A$2:$A$8</c:f>
              <c:strCache>
                <c:ptCount val="7"/>
                <c:pt idx="0">
                  <c:v>Nodules sous-cutanés</c:v>
                </c:pt>
                <c:pt idx="1">
                  <c:v>SNP     50-85%</c:v>
                </c:pt>
                <c:pt idx="2">
                  <c:v>Arthrite</c:v>
                </c:pt>
                <c:pt idx="3">
                  <c:v>Myalgie</c:v>
                </c:pt>
                <c:pt idx="4">
                  <c:v>Néphropathie</c:v>
                </c:pt>
                <c:pt idx="5">
                  <c:v>Atteinte digestive </c:v>
                </c:pt>
                <c:pt idx="6">
                  <c:v>Fatigue        Fièvre          Perte de poids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D-7149-BC4E-B62DE8A0FCF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1DF21CE-8B5D-AE44-9CED-0FB11F2B2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9BD73C-EC9F-7E45-940E-251827EEE9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D027D-135A-F743-A78C-771A71FD6C13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5AA1BF-9654-B04D-BC06-52372B5A80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E9C587-351E-B94D-9519-8DC08C833C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1E2B9-B259-B246-AB20-F567AF23E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81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E7608-CC08-4448-8212-31D30B4F59B0}" type="datetimeFigureOut">
              <a:rPr lang="fr-FR" smtClean="0"/>
              <a:t>25/05/2021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AA91-DDA1-1647-A95C-3B217EB11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13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900" dirty="0">
                <a:solidFill>
                  <a:srgbClr val="FF0000"/>
                </a:solidFill>
              </a:rPr>
              <a:t>très précise dans la description de ses plaintes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975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Compte tenu de l’historique et ENMG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13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Analyse nerf :</a:t>
            </a:r>
          </a:p>
          <a:p>
            <a:pPr marL="0" indent="0">
              <a:buFontTx/>
              <a:buNone/>
            </a:pPr>
            <a:r>
              <a:rPr lang="fr-FR" dirty="0"/>
              <a:t>- Congélation et paraffine</a:t>
            </a:r>
          </a:p>
          <a:p>
            <a:pPr marL="0" indent="0">
              <a:buFontTx/>
              <a:buNone/>
            </a:pPr>
            <a:r>
              <a:rPr lang="fr-FR" dirty="0"/>
              <a:t>- </a:t>
            </a:r>
            <a:r>
              <a:rPr lang="fr-FR" dirty="0" err="1"/>
              <a:t>hematoxylin</a:t>
            </a:r>
            <a:r>
              <a:rPr lang="fr-FR" dirty="0"/>
              <a:t> </a:t>
            </a:r>
            <a:r>
              <a:rPr lang="fr-FR" dirty="0" err="1"/>
              <a:t>eosine</a:t>
            </a:r>
            <a:r>
              <a:rPr lang="fr-FR" dirty="0"/>
              <a:t>, rouge </a:t>
            </a:r>
            <a:r>
              <a:rPr lang="fr-FR" dirty="0" err="1"/>
              <a:t>congo</a:t>
            </a:r>
            <a:r>
              <a:rPr lang="fr-FR" dirty="0"/>
              <a:t>, trichrome </a:t>
            </a:r>
            <a:r>
              <a:rPr lang="fr-FR" dirty="0" err="1"/>
              <a:t>gomori</a:t>
            </a:r>
            <a:r>
              <a:rPr lang="fr-FR" dirty="0"/>
              <a:t>, </a:t>
            </a:r>
            <a:r>
              <a:rPr lang="fr-FR" dirty="0" err="1"/>
              <a:t>trochrome</a:t>
            </a:r>
            <a:r>
              <a:rPr lang="fr-FR" dirty="0"/>
              <a:t> Masson, PAS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Analyse muscle :</a:t>
            </a:r>
          </a:p>
          <a:p>
            <a:pPr marL="171450" indent="-171450">
              <a:buFontTx/>
              <a:buChar char="-"/>
            </a:pPr>
            <a:r>
              <a:rPr lang="fr-FR" dirty="0"/>
              <a:t>Congélation et paraffine`</a:t>
            </a:r>
          </a:p>
          <a:p>
            <a:pPr marL="171450" indent="-171450">
              <a:buFontTx/>
              <a:buChar char="-"/>
            </a:pPr>
            <a:r>
              <a:rPr lang="fr-FR" dirty="0"/>
              <a:t>activité enzymologique NADH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hematoxylin</a:t>
            </a:r>
            <a:r>
              <a:rPr lang="fr-FR" dirty="0"/>
              <a:t> </a:t>
            </a:r>
            <a:r>
              <a:rPr lang="fr-FR" dirty="0" err="1"/>
              <a:t>eosine</a:t>
            </a:r>
            <a:r>
              <a:rPr lang="fr-FR" dirty="0"/>
              <a:t>, rouge </a:t>
            </a:r>
            <a:r>
              <a:rPr lang="fr-FR" dirty="0" err="1"/>
              <a:t>congo</a:t>
            </a:r>
            <a:r>
              <a:rPr lang="fr-FR" dirty="0"/>
              <a:t>, trichrome </a:t>
            </a:r>
            <a:r>
              <a:rPr lang="fr-FR" dirty="0" err="1"/>
              <a:t>gomori</a:t>
            </a:r>
            <a:r>
              <a:rPr lang="fr-FR" dirty="0"/>
              <a:t>, PAS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263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Coupes HE avec inclusion paraffine </a:t>
            </a:r>
          </a:p>
          <a:p>
            <a:r>
              <a:rPr lang="fr-FR" dirty="0"/>
              <a:t>G à D =&gt; grossissement progressif et lésion âge croissant</a:t>
            </a:r>
          </a:p>
          <a:p>
            <a:pPr marL="228600" indent="-228600">
              <a:buAutoNum type="arabicPeriod"/>
            </a:pPr>
            <a:r>
              <a:rPr lang="fr-FR" dirty="0"/>
              <a:t>Coupe </a:t>
            </a:r>
            <a:r>
              <a:rPr lang="fr-FR" dirty="0" err="1"/>
              <a:t>longitu</a:t>
            </a:r>
            <a:r>
              <a:rPr lang="fr-FR" dirty="0"/>
              <a:t> avec fascicule </a:t>
            </a:r>
            <a:r>
              <a:rPr lang="fr-FR" dirty="0" err="1"/>
              <a:t>nerv</a:t>
            </a:r>
            <a:r>
              <a:rPr lang="fr-FR" dirty="0"/>
              <a:t> + lumière </a:t>
            </a:r>
            <a:r>
              <a:rPr lang="fr-FR" dirty="0" err="1"/>
              <a:t>vascu</a:t>
            </a:r>
            <a:r>
              <a:rPr lang="fr-FR" dirty="0"/>
              <a:t> avec GR et infiltrat </a:t>
            </a:r>
            <a:r>
              <a:rPr lang="fr-FR" dirty="0" err="1"/>
              <a:t>lympocytaire</a:t>
            </a:r>
            <a:r>
              <a:rPr lang="fr-FR" dirty="0"/>
              <a:t> en périph</a:t>
            </a:r>
          </a:p>
          <a:p>
            <a:pPr marL="228600" indent="-228600">
              <a:buAutoNum type="arabicPeriod"/>
            </a:pPr>
            <a:r>
              <a:rPr lang="fr-FR" dirty="0"/>
              <a:t>Tissu fibreux : Infiltrat lymphocytaire + thrombus </a:t>
            </a:r>
            <a:r>
              <a:rPr lang="fr-FR" dirty="0" err="1"/>
              <a:t>vascu</a:t>
            </a:r>
            <a:r>
              <a:rPr lang="fr-FR" dirty="0"/>
              <a:t> en voie organisation artérioles + C musculaire anguleuses avec centralisation </a:t>
            </a:r>
            <a:r>
              <a:rPr lang="fr-FR" dirty="0" err="1"/>
              <a:t>noy</a:t>
            </a:r>
            <a:r>
              <a:rPr lang="fr-FR" dirty="0"/>
              <a:t> = f m atrophiques</a:t>
            </a:r>
          </a:p>
          <a:p>
            <a:pPr marL="228600" indent="-228600">
              <a:buAutoNum type="arabicPeriod"/>
            </a:pPr>
            <a:r>
              <a:rPr lang="fr-FR" dirty="0" err="1"/>
              <a:t>Néovascularisation</a:t>
            </a:r>
            <a:r>
              <a:rPr lang="fr-FR" dirty="0"/>
              <a:t> avec </a:t>
            </a:r>
            <a:r>
              <a:rPr lang="fr-FR" dirty="0" err="1"/>
              <a:t>nombrexu</a:t>
            </a:r>
            <a:r>
              <a:rPr lang="fr-FR" dirty="0"/>
              <a:t> capillaires au sein tissu fibreux + C inflammatoire + Dépôt brun hémosidérine qui signent saignement ancien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Leucocytoclasie</a:t>
            </a:r>
            <a:r>
              <a:rPr lang="fr-FR" dirty="0"/>
              <a:t> : </a:t>
            </a:r>
            <a:r>
              <a:rPr lang="fr-FR" sz="900" dirty="0"/>
              <a:t>infiltrats lymphocytaire autour et dans la paroi des vaisseaux</a:t>
            </a:r>
            <a:endParaRPr lang="fr-FR" dirty="0"/>
          </a:p>
          <a:p>
            <a:r>
              <a:rPr lang="fr-FR" dirty="0"/>
              <a:t>Thrombose vasculaire</a:t>
            </a:r>
          </a:p>
          <a:p>
            <a:r>
              <a:rPr lang="fr-FR" dirty="0"/>
              <a:t>Dots </a:t>
            </a:r>
            <a:r>
              <a:rPr lang="fr-FR" dirty="0" err="1"/>
              <a:t>hemosidériques</a:t>
            </a:r>
            <a:endParaRPr lang="fr-FR" dirty="0"/>
          </a:p>
          <a:p>
            <a:r>
              <a:rPr lang="fr-FR" sz="900" dirty="0"/>
              <a:t>Perte fibres axonales myélinisées sévères</a:t>
            </a:r>
          </a:p>
          <a:p>
            <a:r>
              <a:rPr lang="fr-FR" sz="900" dirty="0"/>
              <a:t>Infiltrats lymphocytaire autour et dans la paroi des vaisseaux</a:t>
            </a:r>
          </a:p>
          <a:p>
            <a:r>
              <a:rPr lang="fr-FR" sz="900" dirty="0"/>
              <a:t>Nécrose </a:t>
            </a:r>
            <a:r>
              <a:rPr lang="fr-FR" sz="900" dirty="0" err="1"/>
              <a:t>fibrinoïde</a:t>
            </a:r>
            <a:r>
              <a:rPr lang="fr-FR" sz="900" dirty="0"/>
              <a:t> paroi vasculaire</a:t>
            </a:r>
          </a:p>
          <a:p>
            <a:r>
              <a:rPr lang="fr-FR" sz="900" dirty="0"/>
              <a:t>Hémorragies </a:t>
            </a:r>
            <a:r>
              <a:rPr lang="fr-FR" sz="900" dirty="0" err="1"/>
              <a:t>transpariétales</a:t>
            </a:r>
            <a:r>
              <a:rPr lang="fr-FR" sz="900" dirty="0"/>
              <a:t> et thrombose vasculaire</a:t>
            </a:r>
          </a:p>
          <a:p>
            <a:r>
              <a:rPr lang="fr-FR" sz="900" dirty="0"/>
              <a:t>Lésions d’âges différents</a:t>
            </a:r>
          </a:p>
          <a:p>
            <a:r>
              <a:rPr lang="fr-FR" sz="900" dirty="0"/>
              <a:t>Atrophie fibres musculaires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13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names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definitions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vasculitides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Chapel Hill Consensus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2012 (CHCC2012) to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harmonize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ever-evolving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nomenclature, classification and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nostic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E2 CCS : infections urinaires, bartholinite, </a:t>
            </a:r>
            <a:r>
              <a:rPr lang="fr-FR" dirty="0" err="1"/>
              <a:t>abces</a:t>
            </a:r>
            <a:r>
              <a:rPr lang="fr-FR" dirty="0"/>
              <a:t> cicatrice BNM, troubles dépressifs, zona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Mauvaise tolérance </a:t>
            </a:r>
            <a:r>
              <a:rPr lang="fr-FR" dirty="0" err="1"/>
              <a:t>Imuran</a:t>
            </a:r>
            <a:r>
              <a:rPr lang="fr-FR" dirty="0"/>
              <a:t> : nausées et majoration transaminases</a:t>
            </a:r>
          </a:p>
          <a:p>
            <a:endParaRPr lang="fr-FR" dirty="0"/>
          </a:p>
          <a:p>
            <a:r>
              <a:rPr lang="fr-FR" dirty="0"/>
              <a:t>FFS : 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établi prospectivement dans une large série de patients atteints de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périartérite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noueuse, de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polyangéite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microscopique et de syndrome de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Churg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Strauss (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Guillevin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Lhote F,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Gayraud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Cohen P,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Jarrousse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Lortholary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O, et al. 1996). D’autres scores d’évaluation comme le Birmingham Activity Score (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Luqmani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Exley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Kitas G, Bacon P 1997) sont également utilisés pour le suivi des traitements. Une étude récente a permis de valider rétrospectivement ces scores et démontré leur intérêt pronostique (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Gayraud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Guillevin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le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Tourmelin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Cohen P,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LhoteF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Casassus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 et al. 2001). La survie à 5 ans avec un traitement est actuellement estimée à 80%. La mortalité est influencée par la sévérité initiale de la maladie. Les rechutes sont rares et ont été observées dans 10% des patients (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Gayraud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Guillevin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le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Tourmelin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Cohen P,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LhoteF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Casassus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 et al. 2001).</a:t>
            </a:r>
          </a:p>
          <a:p>
            <a:endParaRPr lang="fr-BE" sz="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point est attribué à chaque manifestation clinique ou signe biologique. La mortalité est de 12% à 5 ans lorsque le FFS=0 ; 25% lorsqu’il est égal à 1 et 50% lorsque le FFS est </a:t>
            </a:r>
            <a:r>
              <a:rPr lang="fr-BE" sz="9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2.</a:t>
            </a:r>
          </a:p>
          <a:p>
            <a:endParaRPr lang="fr-BE" sz="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rechute, demander conseil au centre expert des vascularites de Cochin (Pr.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Guillevin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Pr. Terrier) :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Celcept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endoxan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rituximab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etc..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114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 : lésion cutanées nodulaire, livedo, atteinte rénale, 65-85% cas neuropathie (50 à 75% selon Moore et </a:t>
            </a:r>
            <a:r>
              <a:rPr lang="fr-FR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Cupps</a:t>
            </a:r>
            <a:r>
              <a:rPr lang="fr-F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1983)</a:t>
            </a:r>
            <a:r>
              <a:rPr lang="fr-BE" dirty="0">
                <a:effectLst/>
              </a:rPr>
              <a:t> </a:t>
            </a:r>
            <a:endParaRPr lang="fr-FR" dirty="0"/>
          </a:p>
          <a:p>
            <a:endParaRPr lang="fr-FR" dirty="0"/>
          </a:p>
          <a:p>
            <a:r>
              <a:rPr lang="fr-FR" dirty="0"/>
              <a:t>Vicariance importante</a:t>
            </a:r>
          </a:p>
          <a:p>
            <a:endParaRPr lang="fr-FR" dirty="0"/>
          </a:p>
          <a:p>
            <a:r>
              <a:rPr lang="fr-FR" dirty="0"/>
              <a:t>Sur le plan chronologique :</a:t>
            </a:r>
            <a:r>
              <a:rPr lang="fr-FR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</a:t>
            </a:r>
            <a:r>
              <a:rPr lang="fr-FR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asynchrone </a:t>
            </a:r>
            <a:r>
              <a:rPr lang="fr-F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un tronc </a:t>
            </a:r>
            <a:r>
              <a:rPr lang="fr-FR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</a:t>
            </a:r>
            <a:r>
              <a:rPr lang="fr-F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autre</a:t>
            </a:r>
            <a:r>
              <a:rPr lang="fr-BE" dirty="0">
                <a:effectLst/>
              </a:rPr>
              <a:t> </a:t>
            </a:r>
          </a:p>
          <a:p>
            <a:r>
              <a:rPr lang="fr-BE" dirty="0">
                <a:effectLst/>
              </a:rPr>
              <a:t>Sur le plan topographique …</a:t>
            </a:r>
          </a:p>
          <a:p>
            <a:r>
              <a:rPr lang="fr-BE" dirty="0">
                <a:effectLst/>
              </a:rPr>
              <a:t>Sur le plan symptomatique …</a:t>
            </a:r>
          </a:p>
          <a:p>
            <a:r>
              <a:rPr lang="fr-FR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douloureuse </a:t>
            </a:r>
            <a:r>
              <a:rPr lang="fr-F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fr-FR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ischémique</a:t>
            </a:r>
            <a:r>
              <a:rPr lang="fr-F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</a:t>
            </a:r>
            <a:r>
              <a:rPr lang="fr-FR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infiltratif</a:t>
            </a:r>
            <a:r>
              <a:rPr lang="fr-FR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!</a:t>
            </a:r>
            <a:r>
              <a:rPr lang="fr-BE" dirty="0">
                <a:effectLst/>
              </a:rPr>
              <a:t> =&gt; peu de douleur dans ce cas </a:t>
            </a:r>
            <a:r>
              <a:rPr lang="fr-FR" dirty="0" err="1">
                <a:effectLst/>
              </a:rPr>
              <a:t>clinqiue</a:t>
            </a:r>
            <a:r>
              <a:rPr lang="fr-FR" dirty="0">
                <a:effectLst/>
              </a:rPr>
              <a:t> </a:t>
            </a:r>
            <a:endParaRPr lang="fr-FR" dirty="0"/>
          </a:p>
          <a:p>
            <a:endParaRPr lang="fr-FR" dirty="0"/>
          </a:p>
          <a:p>
            <a:r>
              <a:rPr lang="fr-FR" dirty="0"/>
              <a:t>Ne pas revenir sur </a:t>
            </a:r>
            <a:r>
              <a:rPr lang="fr-FR" dirty="0" err="1"/>
              <a:t>histo</a:t>
            </a:r>
            <a:r>
              <a:rPr lang="fr-FR" dirty="0"/>
              <a:t> décrite dans le cas clinique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862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Ischémie &gt; BC par dysfonction axonale &gt; Pseudo bloc si lésion axonale (= avant J8) &gt; dégénérescence </a:t>
            </a:r>
            <a:r>
              <a:rPr lang="fr-FR" sz="9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wallérienne</a:t>
            </a:r>
            <a:r>
              <a:rPr lang="fr-FR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(= après J8)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 non persistant ou pseudo-bloc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BE" dirty="0"/>
              <a:t>réduction du rapport d’amplitude proximal/ distal est liée à une interruption axonale récente, avec dégénérescence </a:t>
            </a:r>
            <a:r>
              <a:rPr lang="fr-BE" dirty="0" err="1"/>
              <a:t>wallérienne</a:t>
            </a:r>
            <a:r>
              <a:rPr lang="fr-BE" dirty="0"/>
              <a:t> inachevée.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prélever dans territoire atteint cliniquement/ENMG : n fibulaire superficiel + m court fibulaire le plus souvent</a:t>
            </a:r>
            <a:endParaRPr lang="fr-B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9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784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/>
              <a:t>Pour les neuropathies liées à des vascularites non systémiques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err="1"/>
              <a:t>Prednisolone</a:t>
            </a:r>
            <a:r>
              <a:rPr lang="fr-BE" b="1" dirty="0"/>
              <a:t> 1mg/kg/j =&gt; 80% en rémission =&gt; 20% rechute + 20% pas de réponse = 40% échappement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suivi </a:t>
            </a:r>
            <a:r>
              <a:rPr lang="fr-BE" dirty="0" err="1"/>
              <a:t>uro</a:t>
            </a:r>
            <a:r>
              <a:rPr lang="fr-BE" dirty="0"/>
              <a:t>: toxicité </a:t>
            </a:r>
            <a:r>
              <a:rPr lang="fr-BE" dirty="0" err="1"/>
              <a:t>vesicale</a:t>
            </a:r>
            <a:r>
              <a:rPr lang="fr-BE" dirty="0"/>
              <a:t> et risque carcinome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08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Compte tenu de l’historique et ENMG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60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Compte tenu de l’historique et ENMG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2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ions, fonctions rénales, hépatiques, </a:t>
            </a:r>
            <a:r>
              <a:rPr kumimoji="0" lang="fr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thyroidiennes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normales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 urine ⊖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anticorps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anticytoplasme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polynucléaires neutrophiles = ANCA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mise en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évidence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d'une infection à parvovirus B19 peut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être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directe (reconnaissance d'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antigènes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viraux par immunohistochimie,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détection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l'ADN du parvovirus B19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après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amplification par PCR) ou indirecte (recherche d'anticorps anti-B19) </a:t>
            </a:r>
            <a:endParaRPr lang="fr-B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26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Analyse nerf 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PAS de paraffine seulement congelé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Analyse muscle 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PAS, Trichrome de </a:t>
            </a:r>
            <a:r>
              <a:rPr lang="fr-BE" dirty="0" err="1"/>
              <a:t>Gomori</a:t>
            </a:r>
            <a:r>
              <a:rPr lang="fr-BE" dirty="0"/>
              <a:t>, Rouge Congo)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44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Pseudo BC = signifie J&lt;8 =&gt;  mais activité repos = signifie J&gt;21 </a:t>
            </a:r>
            <a:r>
              <a:rPr lang="fr-FR" dirty="0">
                <a:sym typeface="Wingdings" pitchFamily="2" charset="2"/>
              </a:rPr>
              <a:t> lésions âges différents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67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mutation des 4 exons PMP22</a:t>
            </a:r>
          </a:p>
          <a:p>
            <a:r>
              <a:rPr lang="fr-FR" dirty="0"/>
              <a:t>Pas mutation Gène TTR</a:t>
            </a:r>
          </a:p>
          <a:p>
            <a:endParaRPr lang="fr-FR" dirty="0"/>
          </a:p>
          <a:p>
            <a:r>
              <a:rPr lang="fr-FR" dirty="0"/>
              <a:t>Dosage IL6 et IL10 dans les normes permet exclure lésion </a:t>
            </a:r>
            <a:r>
              <a:rPr lang="fr-FR" dirty="0" err="1"/>
              <a:t>lymphomateuse</a:t>
            </a:r>
            <a:r>
              <a:rPr lang="fr-FR" dirty="0"/>
              <a:t> SN et lésion inflammatoire</a:t>
            </a:r>
          </a:p>
          <a:p>
            <a:endParaRPr lang="fr-FR" dirty="0"/>
          </a:p>
          <a:p>
            <a:r>
              <a:rPr lang="fr-FR" dirty="0"/>
              <a:t>BGSA - </a:t>
            </a:r>
            <a:r>
              <a:rPr lang="fr-BE" sz="9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Critères de classification de l’ACR de 2012 pour le diagnostic de syndrome de </a:t>
            </a:r>
            <a:r>
              <a:rPr lang="fr-BE" sz="9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Gougerot-Sjögren</a:t>
            </a:r>
            <a:r>
              <a:rPr lang="fr-BE" sz="9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syndrome de </a:t>
            </a: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Gougerot-Sjögren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(SGS) s’il a des signes ou symptômes suggestifs de SGS et au moins 2 des 3 signes objectifs décrits </a:t>
            </a:r>
          </a:p>
          <a:p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BGSA +</a:t>
            </a:r>
          </a:p>
          <a:p>
            <a:pPr marL="171450" indent="-171450">
              <a:buFontTx/>
              <a:buChar char="-"/>
            </a:pPr>
            <a:r>
              <a:rPr lang="fr-BE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Kératoconjopnctyivite</a:t>
            </a: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</a:p>
          <a:p>
            <a:pPr marL="171450" indent="-171450">
              <a:buFontTx/>
              <a:buChar char="-"/>
            </a:pPr>
            <a:r>
              <a:rPr lang="fr-BE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 SSA/SSB -</a:t>
            </a:r>
          </a:p>
          <a:p>
            <a:endParaRPr lang="fr-FR" dirty="0"/>
          </a:p>
          <a:p>
            <a:r>
              <a:rPr lang="fr-FR" dirty="0"/>
              <a:t>PCR Parvovirus B19 - = PAS d’infection aigüe</a:t>
            </a:r>
          </a:p>
          <a:p>
            <a:r>
              <a:rPr lang="fr-FR" dirty="0"/>
              <a:t>Infection PB19 : atteinte polymorphe SNC et SNP qui sont rare, dont multinévrite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88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Analyse nerf :</a:t>
            </a:r>
          </a:p>
          <a:p>
            <a:pPr marL="0" indent="0">
              <a:buFontTx/>
              <a:buNone/>
            </a:pPr>
            <a:r>
              <a:rPr lang="fr-FR" dirty="0"/>
              <a:t>- Congélation et paraffine</a:t>
            </a:r>
          </a:p>
          <a:p>
            <a:pPr marL="0" indent="0">
              <a:buFontTx/>
              <a:buNone/>
            </a:pPr>
            <a:r>
              <a:rPr lang="fr-FR" dirty="0"/>
              <a:t>- </a:t>
            </a:r>
            <a:r>
              <a:rPr lang="fr-FR" dirty="0" err="1"/>
              <a:t>hematoxylin</a:t>
            </a:r>
            <a:r>
              <a:rPr lang="fr-FR" dirty="0"/>
              <a:t> </a:t>
            </a:r>
            <a:r>
              <a:rPr lang="fr-FR" dirty="0" err="1"/>
              <a:t>eosine</a:t>
            </a:r>
            <a:r>
              <a:rPr lang="fr-FR" dirty="0"/>
              <a:t>, rouge </a:t>
            </a:r>
            <a:r>
              <a:rPr lang="fr-FR" dirty="0" err="1"/>
              <a:t>congo</a:t>
            </a:r>
            <a:r>
              <a:rPr lang="fr-FR" dirty="0"/>
              <a:t>, trichrome </a:t>
            </a:r>
            <a:r>
              <a:rPr lang="fr-FR" dirty="0" err="1"/>
              <a:t>gomori</a:t>
            </a:r>
            <a:r>
              <a:rPr lang="fr-FR" dirty="0"/>
              <a:t>, </a:t>
            </a:r>
            <a:r>
              <a:rPr lang="fr-FR" dirty="0" err="1"/>
              <a:t>trochrome</a:t>
            </a:r>
            <a:r>
              <a:rPr lang="fr-FR" dirty="0"/>
              <a:t> Masson, PAS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Analyse muscle :</a:t>
            </a:r>
          </a:p>
          <a:p>
            <a:pPr marL="171450" indent="-171450">
              <a:buFontTx/>
              <a:buChar char="-"/>
            </a:pPr>
            <a:r>
              <a:rPr lang="fr-FR" dirty="0"/>
              <a:t>Congélation et paraffine`</a:t>
            </a:r>
          </a:p>
          <a:p>
            <a:pPr marL="171450" indent="-171450">
              <a:buFontTx/>
              <a:buChar char="-"/>
            </a:pPr>
            <a:r>
              <a:rPr lang="fr-FR" dirty="0"/>
              <a:t>activité enzymologique NADH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hematoxylin</a:t>
            </a:r>
            <a:r>
              <a:rPr lang="fr-FR" dirty="0"/>
              <a:t> </a:t>
            </a:r>
            <a:r>
              <a:rPr lang="fr-FR" dirty="0" err="1"/>
              <a:t>eosine</a:t>
            </a:r>
            <a:r>
              <a:rPr lang="fr-FR" dirty="0"/>
              <a:t>, rouge </a:t>
            </a:r>
            <a:r>
              <a:rPr lang="fr-FR" dirty="0" err="1"/>
              <a:t>congo</a:t>
            </a:r>
            <a:r>
              <a:rPr lang="fr-FR" dirty="0"/>
              <a:t>, trichrome </a:t>
            </a:r>
            <a:r>
              <a:rPr lang="fr-FR" dirty="0" err="1"/>
              <a:t>gomori</a:t>
            </a:r>
            <a:r>
              <a:rPr lang="fr-FR" dirty="0"/>
              <a:t>, PAS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7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Compte tenu de l’historique et ENMG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AAA91-DDA1-1647-A95C-3B217EB11D5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51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4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4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9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4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07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9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22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92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57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85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0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9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27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8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6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6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2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0F08BB-CBEB-BF45-96D1-E448381CB90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6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C1BFA6-1E8B-1340-BE9F-824D8E66F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3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D38F231-6B32-194E-9160-564F112A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73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400">
                <a:solidFill>
                  <a:srgbClr val="0D0D0D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2000">
                <a:solidFill>
                  <a:srgbClr val="0D0D0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rgbClr val="0D0D0D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1600">
                <a:solidFill>
                  <a:srgbClr val="0D0D0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fr-FR" altLang="fr-FR" sz="4050" b="1" dirty="0">
              <a:solidFill>
                <a:srgbClr val="009770"/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05A7236-D752-E646-A99C-F645A6C0C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8403"/>
            <a:ext cx="6858000" cy="1790700"/>
          </a:xfrm>
        </p:spPr>
        <p:txBody>
          <a:bodyPr/>
          <a:lstStyle/>
          <a:p>
            <a:r>
              <a:rPr lang="fr-FR" dirty="0"/>
              <a:t>Pied tombant</a:t>
            </a:r>
            <a:br>
              <a:rPr lang="fr-FR" dirty="0"/>
            </a:b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D9A95A18-8912-B248-887B-BB217569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780" y="3018367"/>
            <a:ext cx="5143500" cy="931367"/>
          </a:xfrm>
        </p:spPr>
        <p:txBody>
          <a:bodyPr/>
          <a:lstStyle/>
          <a:p>
            <a:r>
              <a:rPr lang="fr-FR" dirty="0"/>
              <a:t>R. Collin &amp; F. Wang</a:t>
            </a:r>
          </a:p>
          <a:p>
            <a:r>
              <a:rPr lang="fr-FR" dirty="0"/>
              <a:t>Neurophysiologie clinique – CHU Liège - Belgique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B98E58-49E9-1948-8CFA-AF11B164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55" y="4079172"/>
            <a:ext cx="1179273" cy="513331"/>
          </a:xfrm>
          <a:prstGeom prst="rect">
            <a:avLst/>
          </a:prstGeom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A8A9CA66-E298-FF46-83D7-D6B3AF4E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1" t="36560" r="37918" b="19760"/>
          <a:stretch>
            <a:fillRect/>
          </a:stretch>
        </p:blipFill>
        <p:spPr>
          <a:xfrm>
            <a:off x="2284698" y="4079172"/>
            <a:ext cx="1046405" cy="5133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16042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EA91230-3203-7443-A220-419F4DFC9B00}"/>
              </a:ext>
            </a:extLst>
          </p:cNvPr>
          <p:cNvSpPr/>
          <p:nvPr/>
        </p:nvSpPr>
        <p:spPr>
          <a:xfrm>
            <a:off x="1200555" y="386938"/>
            <a:ext cx="3438939" cy="108352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6</a:t>
            </a:r>
            <a:r>
              <a:rPr lang="fr-FR" b="1" baseline="30000" dirty="0"/>
              <a:t>e</a:t>
            </a:r>
            <a:r>
              <a:rPr lang="fr-FR" b="1" dirty="0"/>
              <a:t> épisode</a:t>
            </a:r>
          </a:p>
          <a:p>
            <a:pPr algn="ctr"/>
            <a:r>
              <a:rPr lang="fr-FR" b="1" dirty="0"/>
              <a:t>Parésie releveurs pied droit</a:t>
            </a:r>
          </a:p>
          <a:p>
            <a:pPr algn="ctr"/>
            <a:r>
              <a:rPr lang="fr-FR" dirty="0"/>
              <a:t>Evolution subaigüe</a:t>
            </a:r>
          </a:p>
          <a:p>
            <a:pPr algn="ctr"/>
            <a:r>
              <a:rPr lang="fr-FR" dirty="0"/>
              <a:t>Chutes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C5B8F1-A2E9-C940-8B2B-931A6E478327}"/>
              </a:ext>
            </a:extLst>
          </p:cNvPr>
          <p:cNvSpPr txBox="1"/>
          <p:nvPr/>
        </p:nvSpPr>
        <p:spPr>
          <a:xfrm>
            <a:off x="6527845" y="705324"/>
            <a:ext cx="20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Septembre 2018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9B935B0-B271-5143-8D10-DDC8936246D3}"/>
              </a:ext>
            </a:extLst>
          </p:cNvPr>
          <p:cNvCxnSpPr>
            <a:cxnSpLocks/>
          </p:cNvCxnSpPr>
          <p:nvPr/>
        </p:nvCxnSpPr>
        <p:spPr>
          <a:xfrm flipH="1">
            <a:off x="4651349" y="909955"/>
            <a:ext cx="1648843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75770A2-D86F-9A4B-89EA-D0B747D0A7F9}"/>
              </a:ext>
            </a:extLst>
          </p:cNvPr>
          <p:cNvCxnSpPr>
            <a:cxnSpLocks/>
          </p:cNvCxnSpPr>
          <p:nvPr/>
        </p:nvCxnSpPr>
        <p:spPr>
          <a:xfrm>
            <a:off x="3837328" y="4214798"/>
            <a:ext cx="10636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5DC214A-B9F9-BC48-9801-93B020A7C223}"/>
              </a:ext>
            </a:extLst>
          </p:cNvPr>
          <p:cNvCxnSpPr>
            <a:cxnSpLocks/>
          </p:cNvCxnSpPr>
          <p:nvPr/>
        </p:nvCxnSpPr>
        <p:spPr>
          <a:xfrm>
            <a:off x="6300192" y="889990"/>
            <a:ext cx="2592288" cy="4253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A6752E3-6048-CC43-A3B7-45501E7DB1F9}"/>
              </a:ext>
            </a:extLst>
          </p:cNvPr>
          <p:cNvCxnSpPr>
            <a:cxnSpLocks/>
          </p:cNvCxnSpPr>
          <p:nvPr/>
        </p:nvCxnSpPr>
        <p:spPr>
          <a:xfrm>
            <a:off x="5796136" y="0"/>
            <a:ext cx="504056" cy="89502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28804161-D6EF-1A4A-AD2C-9DACBD0891F2}"/>
              </a:ext>
            </a:extLst>
          </p:cNvPr>
          <p:cNvSpPr/>
          <p:nvPr/>
        </p:nvSpPr>
        <p:spPr>
          <a:xfrm>
            <a:off x="6083222" y="679533"/>
            <a:ext cx="420914" cy="42091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346C4E-346A-8842-A669-B85103962E41}"/>
              </a:ext>
            </a:extLst>
          </p:cNvPr>
          <p:cNvGrpSpPr/>
          <p:nvPr/>
        </p:nvGrpSpPr>
        <p:grpSpPr>
          <a:xfrm>
            <a:off x="6448785" y="2782545"/>
            <a:ext cx="1140612" cy="204801"/>
            <a:chOff x="4235184" y="4731991"/>
            <a:chExt cx="1140613" cy="204801"/>
          </a:xfrm>
          <a:solidFill>
            <a:schemeClr val="accent4">
              <a:lumMod val="50000"/>
            </a:schemeClr>
          </a:solidFill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72DF204-6B1C-A448-A958-1967E339E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5184" y="4830484"/>
              <a:ext cx="1080000" cy="0"/>
            </a:xfrm>
            <a:prstGeom prst="line">
              <a:avLst/>
            </a:prstGeom>
            <a:grpFill/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5243C92-AB0B-ED47-A964-1C04A3982C5A}"/>
                </a:ext>
              </a:extLst>
            </p:cNvPr>
            <p:cNvSpPr/>
            <p:nvPr/>
          </p:nvSpPr>
          <p:spPr>
            <a:xfrm>
              <a:off x="5173130" y="4731991"/>
              <a:ext cx="202667" cy="204801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D8081CAE-E3A8-CD40-B52B-474B91FB14DC}"/>
              </a:ext>
            </a:extLst>
          </p:cNvPr>
          <p:cNvSpPr txBox="1"/>
          <p:nvPr/>
        </p:nvSpPr>
        <p:spPr>
          <a:xfrm>
            <a:off x="7720056" y="2696372"/>
            <a:ext cx="20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Février 2019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AEF1133-DFBE-4844-8055-9824AB8E94D0}"/>
              </a:ext>
            </a:extLst>
          </p:cNvPr>
          <p:cNvGrpSpPr/>
          <p:nvPr/>
        </p:nvGrpSpPr>
        <p:grpSpPr>
          <a:xfrm>
            <a:off x="5873902" y="1723322"/>
            <a:ext cx="1140612" cy="204801"/>
            <a:chOff x="4235184" y="4731991"/>
            <a:chExt cx="1140613" cy="204801"/>
          </a:xfrm>
          <a:solidFill>
            <a:schemeClr val="accent4">
              <a:lumMod val="50000"/>
            </a:schemeClr>
          </a:solidFill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4939C1F1-37CB-C148-A198-0AEC1D8078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5184" y="4830484"/>
              <a:ext cx="1080000" cy="0"/>
            </a:xfrm>
            <a:prstGeom prst="line">
              <a:avLst/>
            </a:prstGeom>
            <a:grpFill/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E39F9F6-E216-3F44-95CF-994EA8882B9F}"/>
                </a:ext>
              </a:extLst>
            </p:cNvPr>
            <p:cNvSpPr/>
            <p:nvPr/>
          </p:nvSpPr>
          <p:spPr>
            <a:xfrm>
              <a:off x="5173130" y="4731991"/>
              <a:ext cx="202667" cy="204801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FBD2592-BD58-A647-93DE-B6EEBAC8CB5D}"/>
              </a:ext>
            </a:extLst>
          </p:cNvPr>
          <p:cNvSpPr txBox="1"/>
          <p:nvPr/>
        </p:nvSpPr>
        <p:spPr>
          <a:xfrm>
            <a:off x="1446400" y="1470464"/>
            <a:ext cx="4427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r>
              <a:rPr lang="fr-FR" b="1" dirty="0"/>
              <a:t>ENMG</a:t>
            </a:r>
            <a:r>
              <a:rPr lang="fr-FR" dirty="0"/>
              <a:t> : détérioration motrice dans le territoire distal du nerf fibulaire droit</a:t>
            </a:r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D99B38-DE37-734F-96A9-265A9F02C45A}"/>
              </a:ext>
            </a:extLst>
          </p:cNvPr>
          <p:cNvSpPr txBox="1"/>
          <p:nvPr/>
        </p:nvSpPr>
        <p:spPr>
          <a:xfrm>
            <a:off x="5288058" y="2588650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26480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D6A1C-DA93-514E-93AF-8B238DA3E753}"/>
              </a:ext>
            </a:extLst>
          </p:cNvPr>
          <p:cNvSpPr txBox="1">
            <a:spLocks/>
          </p:cNvSpPr>
          <p:nvPr/>
        </p:nvSpPr>
        <p:spPr>
          <a:xfrm>
            <a:off x="288584" y="510777"/>
            <a:ext cx="7886700" cy="9941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 Que faites-vous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55198-2313-2D43-9D85-CA9940E9DADE}"/>
              </a:ext>
            </a:extLst>
          </p:cNvPr>
          <p:cNvSpPr txBox="1">
            <a:spLocks/>
          </p:cNvSpPr>
          <p:nvPr/>
        </p:nvSpPr>
        <p:spPr>
          <a:xfrm>
            <a:off x="681550" y="1745255"/>
            <a:ext cx="7886700" cy="25982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lphaUcPeriod"/>
            </a:pPr>
            <a:r>
              <a:rPr lang="fr-FR" dirty="0"/>
              <a:t>J’initie une corticothérapie per os dégressive </a:t>
            </a:r>
          </a:p>
          <a:p>
            <a:pPr marL="457200" indent="-457200">
              <a:buAutoNum type="alphaUcPeriod"/>
            </a:pPr>
            <a:r>
              <a:rPr lang="fr-FR" dirty="0"/>
              <a:t>Je réalise des potentiels évoqués moteurs</a:t>
            </a:r>
          </a:p>
          <a:p>
            <a:pPr marL="457200" indent="-457200">
              <a:buAutoNum type="alphaUcPeriod"/>
            </a:pPr>
            <a:r>
              <a:rPr lang="fr-FR" dirty="0"/>
              <a:t>Je demande une nouvelle biopsie neuromusculaire</a:t>
            </a:r>
          </a:p>
          <a:p>
            <a:pPr marL="457200" indent="-457200">
              <a:buAutoNum type="alphaUcPeriod"/>
            </a:pPr>
            <a:r>
              <a:rPr lang="fr-FR" dirty="0"/>
              <a:t>Je recherche un CMT2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fr-FR" dirty="0"/>
              <a:t>Rien, j’observe une attitude attentiste</a:t>
            </a:r>
          </a:p>
          <a:p>
            <a:pPr marL="457200" indent="-457200">
              <a:buAutoNum type="alphaUcPeriod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D21D42-6812-854A-B68E-83D3ABBF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8202">
            <a:off x="7438725" y="365875"/>
            <a:ext cx="1473118" cy="11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D6A1C-DA93-514E-93AF-8B238DA3E753}"/>
              </a:ext>
            </a:extLst>
          </p:cNvPr>
          <p:cNvSpPr txBox="1">
            <a:spLocks/>
          </p:cNvSpPr>
          <p:nvPr/>
        </p:nvSpPr>
        <p:spPr>
          <a:xfrm>
            <a:off x="288584" y="510777"/>
            <a:ext cx="7886700" cy="9941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 Que faites-vous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55198-2313-2D43-9D85-CA9940E9DADE}"/>
              </a:ext>
            </a:extLst>
          </p:cNvPr>
          <p:cNvSpPr txBox="1">
            <a:spLocks/>
          </p:cNvSpPr>
          <p:nvPr/>
        </p:nvSpPr>
        <p:spPr>
          <a:xfrm>
            <a:off x="681550" y="1745255"/>
            <a:ext cx="7886700" cy="25982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lphaUcPeriod"/>
            </a:pPr>
            <a:r>
              <a:rPr lang="fr-FR" dirty="0"/>
              <a:t>J’initie une corticothérapie per os dégressive </a:t>
            </a:r>
          </a:p>
          <a:p>
            <a:pPr marL="457200" indent="-457200">
              <a:buAutoNum type="alphaUcPeriod"/>
            </a:pPr>
            <a:r>
              <a:rPr lang="fr-FR" dirty="0"/>
              <a:t>Je réalise des potentiels évoqués moteurs</a:t>
            </a:r>
          </a:p>
          <a:p>
            <a:pPr marL="457200" indent="-457200">
              <a:buAutoNum type="alphaUcPeriod"/>
            </a:pPr>
            <a:r>
              <a:rPr lang="fr-FR" b="1" dirty="0">
                <a:solidFill>
                  <a:srgbClr val="00B050"/>
                </a:solidFill>
              </a:rPr>
              <a:t>Je demande une nouvelle biopsie neuromusculaire</a:t>
            </a:r>
          </a:p>
          <a:p>
            <a:pPr marL="457200" indent="-457200">
              <a:buAutoNum type="alphaUcPeriod"/>
            </a:pPr>
            <a:r>
              <a:rPr lang="fr-FR" dirty="0"/>
              <a:t>Je recherche un CMT2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fr-FR" dirty="0"/>
              <a:t>Rien, j’observe une attitude attentiste</a:t>
            </a:r>
          </a:p>
          <a:p>
            <a:pPr marL="457200" indent="-457200">
              <a:buAutoNum type="alphaUcPeriod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D21D42-6812-854A-B68E-83D3ABBF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8202">
            <a:off x="7438725" y="365875"/>
            <a:ext cx="1473118" cy="11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9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EA91230-3203-7443-A220-419F4DFC9B00}"/>
              </a:ext>
            </a:extLst>
          </p:cNvPr>
          <p:cNvSpPr/>
          <p:nvPr/>
        </p:nvSpPr>
        <p:spPr>
          <a:xfrm>
            <a:off x="1200555" y="386938"/>
            <a:ext cx="3438939" cy="108352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6</a:t>
            </a:r>
            <a:r>
              <a:rPr lang="fr-FR" b="1" baseline="30000" dirty="0"/>
              <a:t>e</a:t>
            </a:r>
            <a:r>
              <a:rPr lang="fr-FR" b="1" dirty="0"/>
              <a:t> épisode</a:t>
            </a:r>
          </a:p>
          <a:p>
            <a:pPr algn="ctr"/>
            <a:r>
              <a:rPr lang="fr-FR" b="1" dirty="0"/>
              <a:t>Parésie releveurs pied droit</a:t>
            </a:r>
          </a:p>
          <a:p>
            <a:pPr algn="ctr"/>
            <a:r>
              <a:rPr lang="fr-FR" dirty="0"/>
              <a:t>Evolution subaigüe</a:t>
            </a:r>
          </a:p>
          <a:p>
            <a:pPr algn="ctr"/>
            <a:r>
              <a:rPr lang="fr-FR" dirty="0"/>
              <a:t>Chutes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C5B8F1-A2E9-C940-8B2B-931A6E478327}"/>
              </a:ext>
            </a:extLst>
          </p:cNvPr>
          <p:cNvSpPr txBox="1"/>
          <p:nvPr/>
        </p:nvSpPr>
        <p:spPr>
          <a:xfrm>
            <a:off x="6527845" y="705324"/>
            <a:ext cx="20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Septembre 2018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9B935B0-B271-5143-8D10-DDC8936246D3}"/>
              </a:ext>
            </a:extLst>
          </p:cNvPr>
          <p:cNvCxnSpPr>
            <a:cxnSpLocks/>
          </p:cNvCxnSpPr>
          <p:nvPr/>
        </p:nvCxnSpPr>
        <p:spPr>
          <a:xfrm flipH="1">
            <a:off x="4651349" y="909955"/>
            <a:ext cx="1648843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75770A2-D86F-9A4B-89EA-D0B747D0A7F9}"/>
              </a:ext>
            </a:extLst>
          </p:cNvPr>
          <p:cNvCxnSpPr>
            <a:cxnSpLocks/>
          </p:cNvCxnSpPr>
          <p:nvPr/>
        </p:nvCxnSpPr>
        <p:spPr>
          <a:xfrm>
            <a:off x="3837328" y="4214798"/>
            <a:ext cx="10636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5DC214A-B9F9-BC48-9801-93B020A7C223}"/>
              </a:ext>
            </a:extLst>
          </p:cNvPr>
          <p:cNvCxnSpPr>
            <a:cxnSpLocks/>
          </p:cNvCxnSpPr>
          <p:nvPr/>
        </p:nvCxnSpPr>
        <p:spPr>
          <a:xfrm>
            <a:off x="6300192" y="889990"/>
            <a:ext cx="2592288" cy="4253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A6752E3-6048-CC43-A3B7-45501E7DB1F9}"/>
              </a:ext>
            </a:extLst>
          </p:cNvPr>
          <p:cNvCxnSpPr>
            <a:cxnSpLocks/>
          </p:cNvCxnSpPr>
          <p:nvPr/>
        </p:nvCxnSpPr>
        <p:spPr>
          <a:xfrm>
            <a:off x="5796136" y="0"/>
            <a:ext cx="504056" cy="89502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28804161-D6EF-1A4A-AD2C-9DACBD0891F2}"/>
              </a:ext>
            </a:extLst>
          </p:cNvPr>
          <p:cNvSpPr/>
          <p:nvPr/>
        </p:nvSpPr>
        <p:spPr>
          <a:xfrm>
            <a:off x="6083222" y="679533"/>
            <a:ext cx="420914" cy="42091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346C4E-346A-8842-A669-B85103962E41}"/>
              </a:ext>
            </a:extLst>
          </p:cNvPr>
          <p:cNvGrpSpPr/>
          <p:nvPr/>
        </p:nvGrpSpPr>
        <p:grpSpPr>
          <a:xfrm>
            <a:off x="6448785" y="2782545"/>
            <a:ext cx="1140612" cy="204801"/>
            <a:chOff x="4235184" y="4731991"/>
            <a:chExt cx="1140613" cy="204801"/>
          </a:xfrm>
          <a:solidFill>
            <a:schemeClr val="accent4">
              <a:lumMod val="50000"/>
            </a:schemeClr>
          </a:solidFill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72DF204-6B1C-A448-A958-1967E339E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5184" y="4830484"/>
              <a:ext cx="1080000" cy="0"/>
            </a:xfrm>
            <a:prstGeom prst="line">
              <a:avLst/>
            </a:prstGeom>
            <a:grpFill/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5243C92-AB0B-ED47-A964-1C04A3982C5A}"/>
                </a:ext>
              </a:extLst>
            </p:cNvPr>
            <p:cNvSpPr/>
            <p:nvPr/>
          </p:nvSpPr>
          <p:spPr>
            <a:xfrm>
              <a:off x="5173130" y="4731991"/>
              <a:ext cx="202667" cy="204801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B449EA6E-57C5-CD48-B4B8-892ECCC179B6}"/>
              </a:ext>
            </a:extLst>
          </p:cNvPr>
          <p:cNvSpPr txBox="1"/>
          <p:nvPr/>
        </p:nvSpPr>
        <p:spPr>
          <a:xfrm>
            <a:off x="1446400" y="2710537"/>
            <a:ext cx="5218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Avis auprès du Dr Thierry </a:t>
            </a:r>
            <a:r>
              <a:rPr lang="fr-FR" b="1" dirty="0" err="1"/>
              <a:t>Maisonobe</a:t>
            </a:r>
            <a:endParaRPr lang="fr-FR" b="1" dirty="0"/>
          </a:p>
          <a:p>
            <a:r>
              <a:rPr lang="fr-FR" b="1" dirty="0"/>
              <a:t>Seconde BNM : </a:t>
            </a:r>
            <a:r>
              <a:rPr lang="fr-FR" sz="1400" dirty="0"/>
              <a:t>n. fibulaire superficiel et m. court fibulaire</a:t>
            </a:r>
          </a:p>
          <a:p>
            <a:r>
              <a:rPr lang="fr-FR" sz="1400" dirty="0"/>
              <a:t>Perte fibres axonales myélinisées sévères</a:t>
            </a:r>
          </a:p>
          <a:p>
            <a:r>
              <a:rPr lang="fr-FR" sz="1400" dirty="0"/>
              <a:t>Infiltrats lymphocytaire autour et dans la paroi des vaisseaux</a:t>
            </a:r>
          </a:p>
          <a:p>
            <a:r>
              <a:rPr lang="fr-FR" sz="1400" dirty="0"/>
              <a:t>Nécrose </a:t>
            </a:r>
            <a:r>
              <a:rPr lang="fr-FR" sz="1400" dirty="0" err="1"/>
              <a:t>fibrinoïde</a:t>
            </a:r>
            <a:r>
              <a:rPr lang="fr-FR" sz="1400" dirty="0"/>
              <a:t> paroi vasculaire</a:t>
            </a:r>
          </a:p>
          <a:p>
            <a:r>
              <a:rPr lang="fr-FR" sz="1400" dirty="0"/>
              <a:t>Hémorragies </a:t>
            </a:r>
            <a:r>
              <a:rPr lang="fr-FR" sz="1400" dirty="0" err="1"/>
              <a:t>transpariétales</a:t>
            </a:r>
            <a:r>
              <a:rPr lang="fr-FR" sz="1400" dirty="0"/>
              <a:t> et thrombose vasculaire</a:t>
            </a:r>
          </a:p>
          <a:p>
            <a:r>
              <a:rPr lang="fr-FR" sz="1400" dirty="0"/>
              <a:t>Lésions d’âges différents</a:t>
            </a:r>
          </a:p>
          <a:p>
            <a:r>
              <a:rPr lang="fr-FR" sz="1400" dirty="0"/>
              <a:t>Atrophie fibres musculaires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081CAE-E3A8-CD40-B52B-474B91FB14DC}"/>
              </a:ext>
            </a:extLst>
          </p:cNvPr>
          <p:cNvSpPr txBox="1"/>
          <p:nvPr/>
        </p:nvSpPr>
        <p:spPr>
          <a:xfrm>
            <a:off x="7720056" y="2696372"/>
            <a:ext cx="20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Février 2019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AEF1133-DFBE-4844-8055-9824AB8E94D0}"/>
              </a:ext>
            </a:extLst>
          </p:cNvPr>
          <p:cNvGrpSpPr/>
          <p:nvPr/>
        </p:nvGrpSpPr>
        <p:grpSpPr>
          <a:xfrm>
            <a:off x="5873902" y="1723322"/>
            <a:ext cx="1140612" cy="204801"/>
            <a:chOff x="4235184" y="4731991"/>
            <a:chExt cx="1140613" cy="204801"/>
          </a:xfrm>
          <a:solidFill>
            <a:schemeClr val="accent4">
              <a:lumMod val="50000"/>
            </a:schemeClr>
          </a:solidFill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4939C1F1-37CB-C148-A198-0AEC1D8078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5184" y="4830484"/>
              <a:ext cx="1080000" cy="0"/>
            </a:xfrm>
            <a:prstGeom prst="line">
              <a:avLst/>
            </a:prstGeom>
            <a:grpFill/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E39F9F6-E216-3F44-95CF-994EA8882B9F}"/>
                </a:ext>
              </a:extLst>
            </p:cNvPr>
            <p:cNvSpPr/>
            <p:nvPr/>
          </p:nvSpPr>
          <p:spPr>
            <a:xfrm>
              <a:off x="5173130" y="4731991"/>
              <a:ext cx="202667" cy="204801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FBD2592-BD58-A647-93DE-B6EEBAC8CB5D}"/>
              </a:ext>
            </a:extLst>
          </p:cNvPr>
          <p:cNvSpPr txBox="1"/>
          <p:nvPr/>
        </p:nvSpPr>
        <p:spPr>
          <a:xfrm>
            <a:off x="1446400" y="1470464"/>
            <a:ext cx="4427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r>
              <a:rPr lang="fr-FR" b="1" dirty="0"/>
              <a:t>ENMG</a:t>
            </a:r>
            <a:r>
              <a:rPr lang="fr-FR" dirty="0"/>
              <a:t> : détérioration motrice dans le territoire distal du nerf fibulaire droit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86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D602E7-0A49-D24C-8BFB-3385643A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6260" y="1052114"/>
            <a:ext cx="3976784" cy="29736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77EAD6-FDF2-F14E-B01B-BC385111D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558" y="1052117"/>
            <a:ext cx="3976782" cy="29736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4BB18A-4E40-6448-BFE2-DB689FD8F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7372" y="1052113"/>
            <a:ext cx="3976786" cy="29736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91591F-5E95-FB48-A0BA-B360FF447964}"/>
              </a:ext>
            </a:extLst>
          </p:cNvPr>
          <p:cNvSpPr/>
          <p:nvPr/>
        </p:nvSpPr>
        <p:spPr>
          <a:xfrm>
            <a:off x="55316" y="0"/>
            <a:ext cx="1073397" cy="55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382CFB-F856-734B-99D1-C5679209EB3D}"/>
              </a:ext>
            </a:extLst>
          </p:cNvPr>
          <p:cNvSpPr txBox="1"/>
          <p:nvPr/>
        </p:nvSpPr>
        <p:spPr>
          <a:xfrm>
            <a:off x="2287948" y="108346"/>
            <a:ext cx="4572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Coupes à l’</a:t>
            </a:r>
            <a:r>
              <a:rPr lang="fr-BE" b="1" dirty="0"/>
              <a:t>hématoxyline et à l'éosine</a:t>
            </a:r>
            <a:r>
              <a:rPr lang="fr-FR" b="1" dirty="0"/>
              <a:t> avec inclusion paraffine 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836D0D-0F95-6C46-978E-0CFA2605AB19}"/>
              </a:ext>
            </a:extLst>
          </p:cNvPr>
          <p:cNvSpPr txBox="1"/>
          <p:nvPr/>
        </p:nvSpPr>
        <p:spPr>
          <a:xfrm>
            <a:off x="2575607" y="4227240"/>
            <a:ext cx="5115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897529-8B10-B44C-8B41-C24825BC191D}"/>
              </a:ext>
            </a:extLst>
          </p:cNvPr>
          <p:cNvSpPr txBox="1"/>
          <p:nvPr/>
        </p:nvSpPr>
        <p:spPr>
          <a:xfrm>
            <a:off x="5607424" y="4247010"/>
            <a:ext cx="5115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0B8363-B18A-BD40-B1D8-6124EAFBAA00}"/>
              </a:ext>
            </a:extLst>
          </p:cNvPr>
          <p:cNvSpPr txBox="1"/>
          <p:nvPr/>
        </p:nvSpPr>
        <p:spPr>
          <a:xfrm>
            <a:off x="8697425" y="4242798"/>
            <a:ext cx="5115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40x</a:t>
            </a:r>
          </a:p>
        </p:txBody>
      </p:sp>
    </p:spTree>
    <p:extLst>
      <p:ext uri="{BB962C8B-B14F-4D97-AF65-F5344CB8AC3E}">
        <p14:creationId xmlns:p14="http://schemas.microsoft.com/office/powerpoint/2010/main" val="313244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625EBF9-D227-C946-8D88-6F625C74A46E}"/>
              </a:ext>
            </a:extLst>
          </p:cNvPr>
          <p:cNvCxnSpPr>
            <a:cxnSpLocks/>
          </p:cNvCxnSpPr>
          <p:nvPr/>
        </p:nvCxnSpPr>
        <p:spPr>
          <a:xfrm>
            <a:off x="8892480" y="0"/>
            <a:ext cx="0" cy="84355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777C355-14BA-4D43-B818-ADD6CB841C0B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7344310" y="843558"/>
            <a:ext cx="154817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E027411-B826-7E4A-AB3E-81EF9E3BC5D4}"/>
              </a:ext>
            </a:extLst>
          </p:cNvPr>
          <p:cNvSpPr/>
          <p:nvPr/>
        </p:nvSpPr>
        <p:spPr>
          <a:xfrm>
            <a:off x="1371603" y="159482"/>
            <a:ext cx="5972707" cy="136815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F950D1-8ACF-9D42-986F-4BCBBDB2C338}"/>
              </a:ext>
            </a:extLst>
          </p:cNvPr>
          <p:cNvSpPr/>
          <p:nvPr/>
        </p:nvSpPr>
        <p:spPr>
          <a:xfrm>
            <a:off x="3407247" y="2039619"/>
            <a:ext cx="1901418" cy="2816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/>
              <a:t>Bon pronostic : FFS = 0 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dirty="0"/>
          </a:p>
          <a:p>
            <a:pPr algn="ctr"/>
            <a:r>
              <a:rPr lang="fr-FR" dirty="0"/>
              <a:t>Corticothérapie 1mg/kg</a:t>
            </a:r>
          </a:p>
          <a:p>
            <a:pPr algn="ctr"/>
            <a:r>
              <a:rPr lang="fr-FR" dirty="0"/>
              <a:t>Effets secondaires +++</a:t>
            </a:r>
          </a:p>
          <a:p>
            <a:pPr algn="ctr"/>
            <a:r>
              <a:rPr lang="fr-FR" dirty="0"/>
              <a:t>Relais par </a:t>
            </a:r>
            <a:r>
              <a:rPr lang="fr-FR" dirty="0" err="1"/>
              <a:t>Imuran</a:t>
            </a:r>
            <a:r>
              <a:rPr lang="fr-FR" dirty="0"/>
              <a:t> 50 mg</a:t>
            </a:r>
          </a:p>
          <a:p>
            <a:pPr algn="ctr"/>
            <a:r>
              <a:rPr lang="fr-FR" dirty="0"/>
              <a:t>Mauvaise tolérance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STOP</a:t>
            </a:r>
          </a:p>
          <a:p>
            <a:pPr algn="ctr"/>
            <a:r>
              <a:rPr lang="fr-FR" i="1" dirty="0" err="1"/>
              <a:t>Wait</a:t>
            </a:r>
            <a:r>
              <a:rPr lang="fr-FR" i="1" dirty="0"/>
              <a:t> and </a:t>
            </a:r>
            <a:r>
              <a:rPr lang="fr-FR" i="1" dirty="0" err="1"/>
              <a:t>see</a:t>
            </a:r>
            <a:r>
              <a:rPr lang="fr-FR" i="1" dirty="0"/>
              <a:t>…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ABD83E-2512-1444-9155-C76243D3FD46}"/>
              </a:ext>
            </a:extLst>
          </p:cNvPr>
          <p:cNvSpPr txBox="1"/>
          <p:nvPr/>
        </p:nvSpPr>
        <p:spPr>
          <a:xfrm>
            <a:off x="1485900" y="371474"/>
            <a:ext cx="575039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/>
              <a:t>Mononeuropathie</a:t>
            </a:r>
            <a:r>
              <a:rPr lang="fr-FR" sz="1800" b="1" dirty="0"/>
              <a:t> multiple axonale sensitivomotrice évoluant par poussée sur </a:t>
            </a:r>
            <a:r>
              <a:rPr lang="fr-FR" sz="1800" b="1" u="sng" dirty="0"/>
              <a:t>vascularite nécrosante</a:t>
            </a:r>
            <a:r>
              <a:rPr lang="fr-FR" sz="1800" b="1" dirty="0"/>
              <a:t> </a:t>
            </a:r>
            <a:r>
              <a:rPr lang="fr-FR" sz="1800" b="1" u="sng" dirty="0"/>
              <a:t>retreinte au nerf périphérique</a:t>
            </a:r>
            <a:r>
              <a:rPr lang="fr-FR" sz="1800" b="1" dirty="0"/>
              <a:t> (NSVN) de type </a:t>
            </a:r>
            <a:r>
              <a:rPr lang="fr-FR" sz="1800" b="1" u="sng" dirty="0" err="1"/>
              <a:t>périartérite</a:t>
            </a:r>
            <a:r>
              <a:rPr lang="fr-FR" sz="1800" b="1" u="sng" dirty="0"/>
              <a:t> noueuse</a:t>
            </a:r>
            <a:endParaRPr lang="fr-FR" sz="1600" b="1" u="sng" dirty="0"/>
          </a:p>
          <a:p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9694E31-7266-CE48-B764-AB19FF28FB80}"/>
              </a:ext>
            </a:extLst>
          </p:cNvPr>
          <p:cNvCxnSpPr>
            <a:cxnSpLocks/>
          </p:cNvCxnSpPr>
          <p:nvPr/>
        </p:nvCxnSpPr>
        <p:spPr>
          <a:xfrm>
            <a:off x="4357956" y="1527634"/>
            <a:ext cx="0" cy="48690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0C80FFB9-D3A1-9545-871B-D65E2787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0829"/>
              </p:ext>
            </p:extLst>
          </p:nvPr>
        </p:nvGraphicFramePr>
        <p:xfrm>
          <a:off x="5491318" y="1687116"/>
          <a:ext cx="3401162" cy="1689448"/>
        </p:xfrm>
        <a:graphic>
          <a:graphicData uri="http://schemas.openxmlformats.org/drawingml/2006/table">
            <a:tbl>
              <a:tblPr/>
              <a:tblGrid>
                <a:gridCol w="3401162">
                  <a:extLst>
                    <a:ext uri="{9D8B030D-6E8A-4147-A177-3AD203B41FA5}">
                      <a16:colId xmlns:a16="http://schemas.microsoft.com/office/drawing/2014/main" val="3824409402"/>
                    </a:ext>
                  </a:extLst>
                </a:gridCol>
              </a:tblGrid>
              <a:tr h="343734">
                <a:tc>
                  <a:txBody>
                    <a:bodyPr/>
                    <a:lstStyle/>
                    <a:p>
                      <a:pPr fontAlgn="t"/>
                      <a:r>
                        <a:rPr lang="fr-BE" sz="1300" b="1">
                          <a:effectLst/>
                          <a:latin typeface="Merriweather"/>
                        </a:rPr>
                        <a:t>Le Five Factor Score (FFS)</a:t>
                      </a:r>
                      <a:endParaRPr lang="fr-BE" sz="1300" b="0">
                        <a:effectLst/>
                        <a:latin typeface="Merriweather"/>
                      </a:endParaRPr>
                    </a:p>
                  </a:txBody>
                  <a:tcPr marL="75652" marR="75652" marT="75652" marB="756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014297"/>
                  </a:ext>
                </a:extLst>
              </a:tr>
              <a:tr h="1133594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300" dirty="0">
                          <a:effectLst/>
                        </a:rPr>
                        <a:t> </a:t>
                      </a:r>
                      <a:r>
                        <a:rPr lang="fr-BE" sz="1300" b="0" dirty="0">
                          <a:effectLst/>
                          <a:latin typeface="Merriweather"/>
                        </a:rPr>
                        <a:t>Protéinurie &gt;1g/24h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dirty="0">
                          <a:effectLst/>
                          <a:latin typeface="Merriweather"/>
                        </a:rPr>
                        <a:t> Créatinémie &gt; 140mmol/l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dirty="0">
                          <a:effectLst/>
                          <a:latin typeface="Merriweather"/>
                        </a:rPr>
                        <a:t> Atteinte gastro-intestinale spécifique de la vascularite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dirty="0">
                          <a:effectLst/>
                          <a:latin typeface="Merriweather"/>
                        </a:rPr>
                        <a:t> Atteinte spécifique du système nerveux central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300" b="0" dirty="0">
                          <a:effectLst/>
                          <a:latin typeface="Merriweather"/>
                        </a:rPr>
                        <a:t> Cardiomyopathie spécifique</a:t>
                      </a:r>
                    </a:p>
                  </a:txBody>
                  <a:tcPr marL="75652" marR="75652" marT="75652" marB="756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29885"/>
                  </a:ext>
                </a:extLst>
              </a:tr>
            </a:tbl>
          </a:graphicData>
        </a:graphic>
      </p:graphicFrame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8F799E6-B384-0A41-B372-92CDC282504F}"/>
              </a:ext>
            </a:extLst>
          </p:cNvPr>
          <p:cNvCxnSpPr>
            <a:cxnSpLocks/>
          </p:cNvCxnSpPr>
          <p:nvPr/>
        </p:nvCxnSpPr>
        <p:spPr>
          <a:xfrm>
            <a:off x="4357955" y="2434252"/>
            <a:ext cx="0" cy="43753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76F6C61-4D58-3A49-AE42-488E2D8F7D7B}"/>
              </a:ext>
            </a:extLst>
          </p:cNvPr>
          <p:cNvCxnSpPr>
            <a:cxnSpLocks/>
          </p:cNvCxnSpPr>
          <p:nvPr/>
        </p:nvCxnSpPr>
        <p:spPr>
          <a:xfrm>
            <a:off x="4357955" y="3832459"/>
            <a:ext cx="0" cy="23305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0255FE4-1BED-5246-865B-C426BBFCEC6E}"/>
              </a:ext>
            </a:extLst>
          </p:cNvPr>
          <p:cNvCxnSpPr>
            <a:cxnSpLocks/>
          </p:cNvCxnSpPr>
          <p:nvPr/>
        </p:nvCxnSpPr>
        <p:spPr>
          <a:xfrm>
            <a:off x="4357955" y="4705966"/>
            <a:ext cx="0" cy="437534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8574D6C-8A15-AF42-83B4-C5B5A735290C}"/>
              </a:ext>
            </a:extLst>
          </p:cNvPr>
          <p:cNvGrpSpPr/>
          <p:nvPr/>
        </p:nvGrpSpPr>
        <p:grpSpPr>
          <a:xfrm>
            <a:off x="164334" y="1646680"/>
            <a:ext cx="3242912" cy="3023905"/>
            <a:chOff x="79990" y="739854"/>
            <a:chExt cx="3657599" cy="3353220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7343B1A0-AF51-6043-B6AD-099FC080B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00" r="31193" b="50000"/>
            <a:stretch/>
          </p:blipFill>
          <p:spPr>
            <a:xfrm>
              <a:off x="79990" y="739854"/>
              <a:ext cx="3657599" cy="335322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A958D0-4933-0D44-B890-83260C08F92C}"/>
                </a:ext>
              </a:extLst>
            </p:cNvPr>
            <p:cNvSpPr/>
            <p:nvPr/>
          </p:nvSpPr>
          <p:spPr>
            <a:xfrm>
              <a:off x="1759566" y="1519581"/>
              <a:ext cx="118951" cy="130231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FCAF8A0C-0074-5242-BF8B-4607541CBD8B}"/>
              </a:ext>
            </a:extLst>
          </p:cNvPr>
          <p:cNvSpPr txBox="1"/>
          <p:nvPr/>
        </p:nvSpPr>
        <p:spPr>
          <a:xfrm>
            <a:off x="5183328" y="3888549"/>
            <a:ext cx="379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Malgré une histoire clinique typique et des </a:t>
            </a:r>
            <a:r>
              <a:rPr lang="fr-FR" sz="1600" b="1" dirty="0" err="1">
                <a:solidFill>
                  <a:srgbClr val="FF0000"/>
                </a:solidFill>
              </a:rPr>
              <a:t>ENMGs</a:t>
            </a:r>
            <a:r>
              <a:rPr lang="fr-FR" sz="1600" b="1" dirty="0">
                <a:solidFill>
                  <a:srgbClr val="FF0000"/>
                </a:solidFill>
              </a:rPr>
              <a:t> très évocateurs, il faudra 6 ans et 2 </a:t>
            </a:r>
            <a:r>
              <a:rPr lang="fr-FR" sz="1600" b="1" dirty="0" err="1">
                <a:solidFill>
                  <a:srgbClr val="FF0000"/>
                </a:solidFill>
              </a:rPr>
              <a:t>BNMs</a:t>
            </a:r>
            <a:r>
              <a:rPr lang="fr-FR" sz="1600" b="1" dirty="0">
                <a:solidFill>
                  <a:srgbClr val="FF0000"/>
                </a:solidFill>
              </a:rPr>
              <a:t> pour poser le diagnostic !</a:t>
            </a:r>
          </a:p>
        </p:txBody>
      </p:sp>
    </p:spTree>
    <p:extLst>
      <p:ext uri="{BB962C8B-B14F-4D97-AF65-F5344CB8AC3E}">
        <p14:creationId xmlns:p14="http://schemas.microsoft.com/office/powerpoint/2010/main" val="1738230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9AF290-272D-1342-8C85-D62E497A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878" y="952500"/>
            <a:ext cx="4944971" cy="30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7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78499B81-036C-654D-8302-E72F746C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28897" r="32694" b="36720"/>
          <a:stretch/>
        </p:blipFill>
        <p:spPr>
          <a:xfrm>
            <a:off x="6749576" y="2756937"/>
            <a:ext cx="2282570" cy="1733021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05BDEA3F-251C-0942-832C-E98F71580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597"/>
            <a:ext cx="8967707" cy="45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400">
                <a:solidFill>
                  <a:srgbClr val="0D0D0D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2000">
                <a:solidFill>
                  <a:srgbClr val="0D0D0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rgbClr val="0D0D0D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1600">
                <a:solidFill>
                  <a:srgbClr val="0D0D0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700" b="1" dirty="0">
                <a:solidFill>
                  <a:srgbClr val="009770"/>
                </a:solidFill>
              </a:rPr>
              <a:t>	Discussion 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87A07E8-3B85-CD4B-9AB3-F03831117BA4}"/>
              </a:ext>
            </a:extLst>
          </p:cNvPr>
          <p:cNvGrpSpPr/>
          <p:nvPr/>
        </p:nvGrpSpPr>
        <p:grpSpPr>
          <a:xfrm>
            <a:off x="-1968162" y="149596"/>
            <a:ext cx="8224688" cy="4913716"/>
            <a:chOff x="-1983735" y="0"/>
            <a:chExt cx="8224688" cy="4913716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522E4C2-3CD0-0D4C-9D14-FD39FA193265}"/>
                </a:ext>
              </a:extLst>
            </p:cNvPr>
            <p:cNvGrpSpPr/>
            <p:nvPr/>
          </p:nvGrpSpPr>
          <p:grpSpPr>
            <a:xfrm>
              <a:off x="-1983735" y="0"/>
              <a:ext cx="8224688" cy="4913716"/>
              <a:chOff x="-2162173" y="-77366"/>
              <a:chExt cx="8224688" cy="4913716"/>
            </a:xfrm>
          </p:grpSpPr>
          <p:graphicFrame>
            <p:nvGraphicFramePr>
              <p:cNvPr id="5" name="Graphique 4">
                <a:extLst>
                  <a:ext uri="{FF2B5EF4-FFF2-40B4-BE49-F238E27FC236}">
                    <a16:creationId xmlns:a16="http://schemas.microsoft.com/office/drawing/2014/main" id="{DB295D1A-5E97-DE48-AA76-C4314D23697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94198117"/>
                  </p:ext>
                </p:extLst>
              </p:nvPr>
            </p:nvGraphicFramePr>
            <p:xfrm>
              <a:off x="-2162173" y="-77366"/>
              <a:ext cx="8224688" cy="49137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1E92C3B-D71F-9E41-9680-40CF30C8BD0D}"/>
                  </a:ext>
                </a:extLst>
              </p:cNvPr>
              <p:cNvSpPr txBox="1"/>
              <p:nvPr/>
            </p:nvSpPr>
            <p:spPr>
              <a:xfrm>
                <a:off x="833404" y="2181319"/>
                <a:ext cx="2233534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H/F 1:1</a:t>
                </a:r>
              </a:p>
              <a:p>
                <a:pPr algn="ctr"/>
                <a:r>
                  <a:rPr lang="fr-FR" dirty="0"/>
                  <a:t>Pic 40-60A</a:t>
                </a:r>
              </a:p>
              <a:p>
                <a:pPr algn="ctr"/>
                <a:r>
                  <a:rPr lang="fr-FR" dirty="0"/>
                  <a:t>Ischémie</a:t>
                </a:r>
              </a:p>
              <a:p>
                <a:pPr algn="ctr"/>
                <a:r>
                  <a:rPr lang="fr-FR" dirty="0"/>
                  <a:t>    HBV et HCV </a:t>
                </a:r>
              </a:p>
              <a:p>
                <a:pPr algn="ctr"/>
                <a:endParaRPr lang="fr-FR" dirty="0"/>
              </a:p>
              <a:p>
                <a:pPr algn="ctr"/>
                <a:endParaRPr lang="fr-FR" dirty="0"/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D6E9ADCA-93E3-9143-88F6-7016436DAA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56132" y="2973069"/>
              <a:ext cx="221448" cy="99914"/>
              <a:chOff x="7577528" y="2814402"/>
              <a:chExt cx="498988" cy="227394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4535A0DC-6FA4-B247-BC7D-75EE4E067075}"/>
                  </a:ext>
                </a:extLst>
              </p:cNvPr>
              <p:cNvSpPr/>
              <p:nvPr/>
            </p:nvSpPr>
            <p:spPr>
              <a:xfrm>
                <a:off x="7577528" y="2814402"/>
                <a:ext cx="314793" cy="2273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C0B228F6-8383-B047-9E24-31A5AE732EAC}"/>
                  </a:ext>
                </a:extLst>
              </p:cNvPr>
              <p:cNvSpPr/>
              <p:nvPr/>
            </p:nvSpPr>
            <p:spPr>
              <a:xfrm>
                <a:off x="7761723" y="2814402"/>
                <a:ext cx="314793" cy="2273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DD9263C-EFD0-4041-9265-79364D511155}"/>
              </a:ext>
            </a:extLst>
          </p:cNvPr>
          <p:cNvSpPr/>
          <p:nvPr/>
        </p:nvSpPr>
        <p:spPr>
          <a:xfrm>
            <a:off x="4129546" y="1989275"/>
            <a:ext cx="4592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E15E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Neuropathie </a:t>
            </a:r>
            <a:r>
              <a:rPr lang="fr-FR" sz="1400" b="1" dirty="0" err="1">
                <a:solidFill>
                  <a:srgbClr val="E15E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multitronculaire</a:t>
            </a:r>
            <a:r>
              <a:rPr lang="fr-FR" sz="1400" b="1" dirty="0">
                <a:solidFill>
                  <a:srgbClr val="E15E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SPE &gt; SPI &gt; ulnaire &gt; médian</a:t>
            </a:r>
          </a:p>
          <a:p>
            <a:r>
              <a:rPr lang="fr-FR" sz="1400" dirty="0" err="1">
                <a:solidFill>
                  <a:srgbClr val="E15E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Mononeuropathie</a:t>
            </a:r>
            <a:endParaRPr lang="fr-FR" sz="1400" dirty="0">
              <a:solidFill>
                <a:srgbClr val="E15E2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dirty="0">
                <a:solidFill>
                  <a:srgbClr val="E15E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PNP asymétrique</a:t>
            </a:r>
            <a:r>
              <a:rPr lang="fr-BE" sz="1400" dirty="0">
                <a:solidFill>
                  <a:srgbClr val="E15E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fr-FR" sz="1400" dirty="0">
                <a:solidFill>
                  <a:srgbClr val="E15E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symétrique</a:t>
            </a:r>
            <a:endParaRPr lang="fr-BE" sz="1400" dirty="0">
              <a:solidFill>
                <a:srgbClr val="E15E2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dirty="0">
                <a:solidFill>
                  <a:srgbClr val="E15E2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Neuropathie sensitive</a:t>
            </a:r>
            <a:endParaRPr lang="fr-BE" sz="1400" dirty="0">
              <a:solidFill>
                <a:srgbClr val="E15E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1B8DE2-2453-C749-A033-113385D63D54}"/>
              </a:ext>
            </a:extLst>
          </p:cNvPr>
          <p:cNvSpPr txBox="1"/>
          <p:nvPr/>
        </p:nvSpPr>
        <p:spPr>
          <a:xfrm>
            <a:off x="2068830" y="653542"/>
            <a:ext cx="707517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Atteinte vasa </a:t>
            </a:r>
            <a:r>
              <a:rPr lang="fr-FR" dirty="0" err="1"/>
              <a:t>nervorum</a:t>
            </a:r>
            <a:r>
              <a:rPr lang="fr-FR" dirty="0"/>
              <a:t> </a:t>
            </a:r>
            <a:r>
              <a:rPr lang="fr-FR" dirty="0" err="1"/>
              <a:t>épinèvre</a:t>
            </a:r>
            <a:r>
              <a:rPr lang="fr-FR" dirty="0"/>
              <a:t> &gt; ischémie &gt; compensation : anastomoses et 	</a:t>
            </a:r>
            <a:r>
              <a:rPr lang="fr-FR" dirty="0" err="1"/>
              <a:t>néovascularisation</a:t>
            </a:r>
            <a:r>
              <a:rPr lang="fr-FR" dirty="0"/>
              <a:t> 		&gt; décompensation &gt; nécrose</a:t>
            </a:r>
          </a:p>
          <a:p>
            <a:r>
              <a:rPr lang="fr-FR" dirty="0"/>
              <a:t>	            =&gt; </a:t>
            </a:r>
            <a:r>
              <a:rPr lang="fr-FR" b="1" i="1" dirty="0"/>
              <a:t>brutal</a:t>
            </a:r>
            <a:r>
              <a:rPr lang="fr-FR" i="1" dirty="0"/>
              <a:t>, </a:t>
            </a:r>
            <a:r>
              <a:rPr lang="fr-FR" b="1" i="1" dirty="0"/>
              <a:t>asynchrone, lésions d’âges différents </a:t>
            </a:r>
            <a:r>
              <a:rPr lang="fr-FR" i="1" dirty="0"/>
              <a:t>au sein même segment</a:t>
            </a:r>
            <a:endParaRPr lang="fr-FR" b="1" i="1" dirty="0"/>
          </a:p>
          <a:p>
            <a:r>
              <a:rPr lang="fr-FR" b="1" i="1" dirty="0"/>
              <a:t>	                   </a:t>
            </a:r>
            <a:r>
              <a:rPr lang="fr-FR" dirty="0"/>
              <a:t>=&gt;</a:t>
            </a:r>
            <a:r>
              <a:rPr lang="fr-FR" b="1" i="1" dirty="0"/>
              <a:t> tronculaire, asymétrique</a:t>
            </a:r>
            <a:endParaRPr lang="fr-FR" i="1" dirty="0"/>
          </a:p>
          <a:p>
            <a:r>
              <a:rPr lang="fr-FR" i="1" dirty="0"/>
              <a:t>		       =&gt; </a:t>
            </a:r>
            <a:r>
              <a:rPr lang="fr-FR" b="1" i="1" dirty="0"/>
              <a:t>douloureux, </a:t>
            </a:r>
            <a:r>
              <a:rPr lang="fr-FR" b="1" i="1" dirty="0" err="1"/>
              <a:t>sensitivo-moteur</a:t>
            </a:r>
            <a:r>
              <a:rPr lang="fr-FR" i="1" dirty="0"/>
              <a:t> ou sensitif</a:t>
            </a:r>
            <a:endParaRPr lang="fr-FR" b="1" i="1" dirty="0"/>
          </a:p>
          <a:p>
            <a:r>
              <a:rPr lang="fr-FR" i="1" dirty="0"/>
              <a:t>		</a:t>
            </a:r>
          </a:p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1C7CAC2-6FBB-F845-B8EC-55155A48F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546" y="3249627"/>
            <a:ext cx="2422320" cy="11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CB93B7E-9B95-6347-9B5D-3C04FCBAE087}"/>
              </a:ext>
            </a:extLst>
          </p:cNvPr>
          <p:cNvSpPr/>
          <p:nvPr/>
        </p:nvSpPr>
        <p:spPr>
          <a:xfrm>
            <a:off x="93686" y="698718"/>
            <a:ext cx="529111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Neurographie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 non persistant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pseudo-bloc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inactivation canaux </a:t>
            </a:r>
          </a:p>
          <a:p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Na+VD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après ouverture + inhibition Na+/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K+ATPase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&gt; dépolarisation axonale et entrée axonale Na+                         	&gt; 	&gt; altération conduction nerveuse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&gt; dégénérescence axonale si persistance ischémie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Perte axonale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sensitivo-motrice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sensitive</a:t>
            </a:r>
          </a:p>
          <a:p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Détection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 neuropathique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 </a:t>
            </a:r>
            <a:r>
              <a:rPr lang="fr-FR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myopathique</a:t>
            </a:r>
            <a:r>
              <a:rPr lang="fr-FR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&gt; ischémie fibres musculaires : repos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&gt; myopathie inflammatoire</a:t>
            </a:r>
          </a:p>
          <a:p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Biopsie </a:t>
            </a:r>
            <a:r>
              <a:rPr lang="fr-FR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neuro-musculaire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Gold standard NSVN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Prélèvement d’un long fragment de nerf dans le territoire atteint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Coupes sériées indispensables : atteinte segmentaire parfois sur 50 µm à 0,1 µm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Complications : dysesthésies, abcès,…</a:t>
            </a:r>
            <a:endParaRPr lang="fr-BE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B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A3D1BED-9128-A746-AF66-9875B7369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83" y="102870"/>
            <a:ext cx="413363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5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0680883-5615-F643-A338-EE8E8153DFDE}"/>
              </a:ext>
            </a:extLst>
          </p:cNvPr>
          <p:cNvSpPr txBox="1"/>
          <p:nvPr/>
        </p:nvSpPr>
        <p:spPr>
          <a:xfrm>
            <a:off x="453934" y="491490"/>
            <a:ext cx="7898130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Délai diagnostic NSVN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2,5 mois à 13 ans </a:t>
            </a:r>
            <a:r>
              <a:rPr lang="fr-FR" dirty="0"/>
              <a:t>selon les séries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Dépend du caractère rapidement progressif ou pas </a:t>
            </a:r>
          </a:p>
          <a:p>
            <a:endParaRPr lang="fr-FR" sz="1000" b="1" dirty="0"/>
          </a:p>
          <a:p>
            <a:r>
              <a:rPr lang="fr-FR" b="1" dirty="0"/>
              <a:t>Traitement NSVN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&gt; 1950 : introduction corticostéroïdes et </a:t>
            </a:r>
            <a:r>
              <a:rPr lang="fr-FR" dirty="0" err="1"/>
              <a:t>cyclophosphamide</a:t>
            </a:r>
            <a:r>
              <a:rPr lang="fr-FR" dirty="0"/>
              <a:t> : taux de survie 10-15% à 1A =&gt; 85-90% à 5A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/>
              <a:t>2010 : </a:t>
            </a:r>
            <a:r>
              <a:rPr lang="fr-BE" b="1" dirty="0" err="1"/>
              <a:t>Peripheral</a:t>
            </a:r>
            <a:r>
              <a:rPr lang="fr-BE" b="1" dirty="0"/>
              <a:t> Nerve Society guidelines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BE" b="1" dirty="0"/>
              <a:t>1</a:t>
            </a:r>
            <a:r>
              <a:rPr lang="fr-BE" b="1" baseline="30000" dirty="0"/>
              <a:t>ère</a:t>
            </a:r>
            <a:r>
              <a:rPr lang="fr-BE" b="1" dirty="0"/>
              <a:t> ligne : </a:t>
            </a:r>
            <a:r>
              <a:rPr lang="fr-BE" b="1" dirty="0" err="1"/>
              <a:t>prednisolone</a:t>
            </a:r>
            <a:r>
              <a:rPr lang="fr-BE" b="1" dirty="0"/>
              <a:t> 1mg/kg/j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BE" b="1" dirty="0"/>
              <a:t>2</a:t>
            </a:r>
            <a:r>
              <a:rPr lang="fr-BE" b="1" baseline="30000" dirty="0"/>
              <a:t>ème</a:t>
            </a:r>
            <a:r>
              <a:rPr lang="fr-BE" b="1" dirty="0"/>
              <a:t> ligne : </a:t>
            </a:r>
            <a:r>
              <a:rPr lang="fr-BE" b="1" dirty="0" err="1"/>
              <a:t>prednisolone</a:t>
            </a:r>
            <a:r>
              <a:rPr lang="fr-BE" b="1" dirty="0"/>
              <a:t> + </a:t>
            </a:r>
            <a:r>
              <a:rPr lang="fr-BE" b="1" dirty="0" err="1"/>
              <a:t>cyclophosphamide</a:t>
            </a:r>
            <a:r>
              <a:rPr lang="fr-BE" b="1" dirty="0"/>
              <a:t> (CYC) / </a:t>
            </a:r>
            <a:r>
              <a:rPr lang="fr-BE" b="1" dirty="0" err="1"/>
              <a:t>methotrexate</a:t>
            </a:r>
            <a:r>
              <a:rPr lang="fr-BE" b="1" dirty="0"/>
              <a:t> (MTX) /</a:t>
            </a:r>
            <a:r>
              <a:rPr lang="fr-BE" b="1" dirty="0" err="1"/>
              <a:t>azathioprine</a:t>
            </a:r>
            <a:r>
              <a:rPr lang="fr-BE" b="1" dirty="0"/>
              <a:t> (AZA)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fr-BE" dirty="0"/>
              <a:t>40% échappement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fr-BE" dirty="0"/>
              <a:t>NVSN rapidement progressives = nouveau déficit &lt; 4 </a:t>
            </a:r>
            <a:r>
              <a:rPr lang="fr-BE" dirty="0" err="1"/>
              <a:t>sem</a:t>
            </a:r>
            <a:endParaRPr lang="fr-BE" dirty="0"/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fr-BE" dirty="0"/>
              <a:t>CYC : 0,6g/m</a:t>
            </a:r>
            <a:r>
              <a:rPr lang="fr-BE" baseline="30000" dirty="0"/>
              <a:t>2</a:t>
            </a:r>
            <a:r>
              <a:rPr lang="fr-BE" dirty="0"/>
              <a:t> 3x =&gt; 0,7 g/m</a:t>
            </a:r>
            <a:r>
              <a:rPr lang="fr-BE" baseline="30000" dirty="0"/>
              <a:t>2</a:t>
            </a:r>
            <a:r>
              <a:rPr lang="fr-BE" dirty="0"/>
              <a:t> 3x à 6x + suivi </a:t>
            </a:r>
            <a:r>
              <a:rPr lang="fr-BE" dirty="0" err="1"/>
              <a:t>uro</a:t>
            </a:r>
            <a:endParaRPr lang="fr-BE" dirty="0"/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fr-BE" dirty="0"/>
              <a:t>MTX : 15 - 25 mg/</a:t>
            </a:r>
            <a:r>
              <a:rPr lang="fr-BE" dirty="0" err="1"/>
              <a:t>sem</a:t>
            </a:r>
            <a:endParaRPr lang="fr-BE" dirty="0"/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fr-BE" dirty="0"/>
              <a:t>AZA : 2 – 2,5 mg/kg/j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BE" b="1" dirty="0"/>
              <a:t>3</a:t>
            </a:r>
            <a:r>
              <a:rPr lang="fr-BE" b="1" baseline="30000" dirty="0"/>
              <a:t>ème</a:t>
            </a:r>
            <a:r>
              <a:rPr lang="fr-BE" b="1" dirty="0"/>
              <a:t> ligne : immunoglobulines / </a:t>
            </a:r>
            <a:r>
              <a:rPr lang="fr-BE" b="1" dirty="0" err="1"/>
              <a:t>rituximab</a:t>
            </a:r>
            <a:r>
              <a:rPr lang="fr-BE" b="1" dirty="0"/>
              <a:t> / plasmaphérèse</a:t>
            </a:r>
          </a:p>
          <a:p>
            <a:endParaRPr lang="fr-BE" sz="1000" b="1" dirty="0"/>
          </a:p>
          <a:p>
            <a:r>
              <a:rPr lang="fr-BE" b="1" dirty="0"/>
              <a:t>Evolution NSVN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/>
              <a:t>Asymptomatique - 13%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/>
              <a:t>Symptômes légers sans limitations AVJ - 41%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/>
              <a:t>Limitations modérées AVJ - 28%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/>
              <a:t>Assistance pour AVJ et marche - 14%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/>
              <a:t>Institutionnalisé - 3%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2104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2650632A-46D1-8E4B-AC22-31B0C74E853D}"/>
              </a:ext>
            </a:extLst>
          </p:cNvPr>
          <p:cNvCxnSpPr>
            <a:cxnSpLocks/>
          </p:cNvCxnSpPr>
          <p:nvPr/>
        </p:nvCxnSpPr>
        <p:spPr>
          <a:xfrm>
            <a:off x="4648629" y="1495519"/>
            <a:ext cx="582343" cy="4977"/>
          </a:xfrm>
          <a:prstGeom prst="line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4">
            <a:extLst>
              <a:ext uri="{FF2B5EF4-FFF2-40B4-BE49-F238E27FC236}">
                <a16:creationId xmlns:a16="http://schemas.microsoft.com/office/drawing/2014/main" id="{F10AF304-9498-4939-88B7-07166103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597"/>
            <a:ext cx="8967707" cy="45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400">
                <a:solidFill>
                  <a:srgbClr val="0D0D0D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2000">
                <a:solidFill>
                  <a:srgbClr val="0D0D0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rgbClr val="0D0D0D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1600">
                <a:solidFill>
                  <a:srgbClr val="0D0D0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700" b="1" dirty="0">
                <a:solidFill>
                  <a:srgbClr val="009770"/>
                </a:solidFill>
              </a:rPr>
              <a:t>	Histoire clinique 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68980AD-9D7E-C842-8634-8B552314DDC8}"/>
              </a:ext>
            </a:extLst>
          </p:cNvPr>
          <p:cNvCxnSpPr>
            <a:cxnSpLocks/>
          </p:cNvCxnSpPr>
          <p:nvPr/>
        </p:nvCxnSpPr>
        <p:spPr>
          <a:xfrm>
            <a:off x="0" y="1473201"/>
            <a:ext cx="45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AD42019-E765-5E48-BE46-997ACF334076}"/>
              </a:ext>
            </a:extLst>
          </p:cNvPr>
          <p:cNvCxnSpPr>
            <a:cxnSpLocks/>
          </p:cNvCxnSpPr>
          <p:nvPr/>
        </p:nvCxnSpPr>
        <p:spPr>
          <a:xfrm flipV="1">
            <a:off x="4572000" y="1455087"/>
            <a:ext cx="0" cy="3676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649FDAAF-42A7-5E44-A98C-8861E6C02B95}"/>
              </a:ext>
            </a:extLst>
          </p:cNvPr>
          <p:cNvSpPr txBox="1"/>
          <p:nvPr/>
        </p:nvSpPr>
        <p:spPr>
          <a:xfrm>
            <a:off x="119979" y="441308"/>
            <a:ext cx="435426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Mme B., </a:t>
            </a:r>
            <a:r>
              <a:rPr lang="fr-FR" sz="1600" dirty="0"/>
              <a:t>52 ans, enseignante</a:t>
            </a:r>
          </a:p>
          <a:p>
            <a:pPr algn="ctr"/>
            <a:r>
              <a:rPr lang="fr-FR" dirty="0"/>
              <a:t>HTA, dyslipidémie, troubles </a:t>
            </a:r>
            <a:r>
              <a:rPr lang="fr-FR" dirty="0" err="1"/>
              <a:t>anxio</a:t>
            </a:r>
            <a:r>
              <a:rPr lang="fr-FR" dirty="0"/>
              <a:t>-dépressifs</a:t>
            </a:r>
          </a:p>
          <a:p>
            <a:pPr algn="ctr"/>
            <a:r>
              <a:rPr lang="fr-FR" dirty="0" err="1"/>
              <a:t>indapamide</a:t>
            </a:r>
            <a:r>
              <a:rPr lang="fr-FR" dirty="0"/>
              <a:t>, acide </a:t>
            </a:r>
            <a:r>
              <a:rPr lang="fr-FR" dirty="0" err="1"/>
              <a:t>acetylsalicylique</a:t>
            </a:r>
            <a:r>
              <a:rPr lang="fr-FR" dirty="0"/>
              <a:t>, </a:t>
            </a:r>
            <a:r>
              <a:rPr lang="fr-FR" dirty="0" err="1"/>
              <a:t>rosuvastatine</a:t>
            </a:r>
            <a:r>
              <a:rPr lang="fr-FR" dirty="0"/>
              <a:t>, </a:t>
            </a:r>
            <a:r>
              <a:rPr lang="fr-FR" dirty="0" err="1"/>
              <a:t>sertraline</a:t>
            </a:r>
            <a:r>
              <a:rPr lang="fr-FR" dirty="0"/>
              <a:t> 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517620F3-2AC1-094D-9461-8FAB74662C45}"/>
              </a:ext>
            </a:extLst>
          </p:cNvPr>
          <p:cNvSpPr/>
          <p:nvPr/>
        </p:nvSpPr>
        <p:spPr>
          <a:xfrm>
            <a:off x="4361543" y="1305643"/>
            <a:ext cx="420914" cy="420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792BEA3A-7A54-584A-8FE6-A6D7A03AD06F}"/>
              </a:ext>
            </a:extLst>
          </p:cNvPr>
          <p:cNvSpPr/>
          <p:nvPr/>
        </p:nvSpPr>
        <p:spPr>
          <a:xfrm>
            <a:off x="5230972" y="768921"/>
            <a:ext cx="3781016" cy="1463150"/>
          </a:xfrm>
          <a:prstGeom prst="roundRect">
            <a:avLst/>
          </a:prstGeom>
          <a:ln w="25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épisode</a:t>
            </a:r>
          </a:p>
          <a:p>
            <a:pPr algn="ctr"/>
            <a:r>
              <a:rPr lang="fr-FR" b="1" dirty="0"/>
              <a:t>Pied tombant gauche</a:t>
            </a:r>
          </a:p>
          <a:p>
            <a:pPr algn="ctr"/>
            <a:r>
              <a:rPr lang="fr-FR" dirty="0"/>
              <a:t>Récupération motrice en 2 mois</a:t>
            </a:r>
          </a:p>
          <a:p>
            <a:pPr algn="ctr"/>
            <a:r>
              <a:rPr lang="fr-FR" dirty="0"/>
              <a:t>Dysesthésie séquellaire dos du pied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DCD419D-0430-084F-83CC-85119563A487}"/>
              </a:ext>
            </a:extLst>
          </p:cNvPr>
          <p:cNvSpPr txBox="1"/>
          <p:nvPr/>
        </p:nvSpPr>
        <p:spPr>
          <a:xfrm>
            <a:off x="4284504" y="1021762"/>
            <a:ext cx="5823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2013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80905FE-99E2-2F49-AB7F-11056317D863}"/>
              </a:ext>
            </a:extLst>
          </p:cNvPr>
          <p:cNvCxnSpPr>
            <a:cxnSpLocks/>
          </p:cNvCxnSpPr>
          <p:nvPr/>
        </p:nvCxnSpPr>
        <p:spPr>
          <a:xfrm flipH="1">
            <a:off x="3739117" y="2765592"/>
            <a:ext cx="819631" cy="0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6EC38D35-4FFE-F34D-9C46-4465B5C1C441}"/>
              </a:ext>
            </a:extLst>
          </p:cNvPr>
          <p:cNvSpPr/>
          <p:nvPr/>
        </p:nvSpPr>
        <p:spPr>
          <a:xfrm>
            <a:off x="98313" y="2037495"/>
            <a:ext cx="3654056" cy="1535705"/>
          </a:xfrm>
          <a:prstGeom prst="roundRect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  <a:r>
              <a:rPr lang="fr-FR" b="1" baseline="30000" dirty="0"/>
              <a:t>e</a:t>
            </a:r>
            <a:r>
              <a:rPr lang="fr-FR" b="1" dirty="0"/>
              <a:t> épisode</a:t>
            </a:r>
          </a:p>
          <a:p>
            <a:pPr algn="ctr"/>
            <a:r>
              <a:rPr lang="fr-FR" b="1" dirty="0"/>
              <a:t>Pied tombant droit avec paresthésies et dysesthésies dans le territoire fibulaire</a:t>
            </a:r>
          </a:p>
          <a:p>
            <a:pPr algn="ctr"/>
            <a:r>
              <a:rPr lang="fr-FR" dirty="0"/>
              <a:t>Installation brutale</a:t>
            </a:r>
          </a:p>
          <a:p>
            <a:pPr algn="ctr"/>
            <a:r>
              <a:rPr lang="fr-FR" dirty="0"/>
              <a:t>Sans élément déclencheur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64CB940-8F04-4642-8EF5-237688132A69}"/>
              </a:ext>
            </a:extLst>
          </p:cNvPr>
          <p:cNvSpPr txBox="1"/>
          <p:nvPr/>
        </p:nvSpPr>
        <p:spPr>
          <a:xfrm>
            <a:off x="4786918" y="2583292"/>
            <a:ext cx="157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Août 2014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02486074-798C-474F-B76C-ED7A0EC88C06}"/>
              </a:ext>
            </a:extLst>
          </p:cNvPr>
          <p:cNvSpPr/>
          <p:nvPr/>
        </p:nvSpPr>
        <p:spPr>
          <a:xfrm>
            <a:off x="4474242" y="4547236"/>
            <a:ext cx="202667" cy="212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2AE5E670-D02D-7148-8837-75D0866E29EE}"/>
              </a:ext>
            </a:extLst>
          </p:cNvPr>
          <p:cNvCxnSpPr>
            <a:cxnSpLocks/>
          </p:cNvCxnSpPr>
          <p:nvPr/>
        </p:nvCxnSpPr>
        <p:spPr>
          <a:xfrm flipV="1">
            <a:off x="4572001" y="4659110"/>
            <a:ext cx="360000" cy="1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785C5334-8745-AB41-9613-DD63D104082B}"/>
              </a:ext>
            </a:extLst>
          </p:cNvPr>
          <p:cNvSpPr txBox="1"/>
          <p:nvPr/>
        </p:nvSpPr>
        <p:spPr>
          <a:xfrm>
            <a:off x="4932001" y="4330377"/>
            <a:ext cx="392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ENMG</a:t>
            </a:r>
            <a:r>
              <a:rPr lang="fr-FR" dirty="0"/>
              <a:t> décembre 2014 : n. tronculaire fibulaire droite en amélioration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50108C46-C043-864F-A237-2ABDB045ED07}"/>
              </a:ext>
            </a:extLst>
          </p:cNvPr>
          <p:cNvSpPr/>
          <p:nvPr/>
        </p:nvSpPr>
        <p:spPr>
          <a:xfrm>
            <a:off x="4368007" y="2558157"/>
            <a:ext cx="420914" cy="4209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6B18CD4-1EB9-0541-B149-533EF5806708}"/>
              </a:ext>
            </a:extLst>
          </p:cNvPr>
          <p:cNvSpPr/>
          <p:nvPr/>
        </p:nvSpPr>
        <p:spPr>
          <a:xfrm>
            <a:off x="4494122" y="3705722"/>
            <a:ext cx="202667" cy="212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A766B3D9-F02B-CB43-9C1D-7B384A699E75}"/>
              </a:ext>
            </a:extLst>
          </p:cNvPr>
          <p:cNvCxnSpPr>
            <a:cxnSpLocks/>
          </p:cNvCxnSpPr>
          <p:nvPr/>
        </p:nvCxnSpPr>
        <p:spPr>
          <a:xfrm flipV="1">
            <a:off x="4591881" y="3817596"/>
            <a:ext cx="360000" cy="1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3AD92253-13EA-0A4B-A93D-46DDA76F9D47}"/>
              </a:ext>
            </a:extLst>
          </p:cNvPr>
          <p:cNvSpPr txBox="1"/>
          <p:nvPr/>
        </p:nvSpPr>
        <p:spPr>
          <a:xfrm>
            <a:off x="4932001" y="3500162"/>
            <a:ext cx="392617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ENMG</a:t>
            </a:r>
            <a:r>
              <a:rPr lang="fr-FR" dirty="0"/>
              <a:t> août 2014 : n. tronculaire fibulaire droite </a:t>
            </a:r>
            <a:r>
              <a:rPr lang="fr-FR" dirty="0" err="1"/>
              <a:t>sensitivo-motrice</a:t>
            </a:r>
            <a:r>
              <a:rPr lang="fr-FR" dirty="0"/>
              <a:t> sévère sans BC ou ralentissement à la </a:t>
            </a:r>
            <a:r>
              <a:rPr lang="fr-FR" dirty="0" err="1"/>
              <a:t>fibula</a:t>
            </a:r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C19E8C9-BE4C-1E4B-94BF-A8FC5D7B5891}"/>
              </a:ext>
            </a:extLst>
          </p:cNvPr>
          <p:cNvSpPr/>
          <p:nvPr/>
        </p:nvSpPr>
        <p:spPr>
          <a:xfrm>
            <a:off x="4489791" y="3158347"/>
            <a:ext cx="202667" cy="212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BDD7D676-D94A-A94B-AA3B-ACDAC009C598}"/>
              </a:ext>
            </a:extLst>
          </p:cNvPr>
          <p:cNvCxnSpPr>
            <a:cxnSpLocks/>
          </p:cNvCxnSpPr>
          <p:nvPr/>
        </p:nvCxnSpPr>
        <p:spPr>
          <a:xfrm flipV="1">
            <a:off x="4587550" y="3270221"/>
            <a:ext cx="360000" cy="1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F26C0888-C685-DF42-BFDB-8BEE9638E124}"/>
              </a:ext>
            </a:extLst>
          </p:cNvPr>
          <p:cNvSpPr txBox="1"/>
          <p:nvPr/>
        </p:nvSpPr>
        <p:spPr>
          <a:xfrm>
            <a:off x="4949847" y="3079988"/>
            <a:ext cx="392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Scanner lombaire ⊖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73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21676BC-A410-9E40-AECE-C032A9D053AD}"/>
              </a:ext>
            </a:extLst>
          </p:cNvPr>
          <p:cNvSpPr txBox="1"/>
          <p:nvPr/>
        </p:nvSpPr>
        <p:spPr>
          <a:xfrm>
            <a:off x="226223" y="623444"/>
            <a:ext cx="82659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r>
              <a:rPr lang="en-US" sz="1000" dirty="0"/>
              <a:t>1.                    Collins, M.P., et al., </a:t>
            </a:r>
            <a:r>
              <a:rPr lang="en-US" sz="1000" i="1" dirty="0"/>
              <a:t>Peripheral Nerve Society Guideline on the classification, diagnosis, investigation, and immunosuppressive therapy of non-	systemic </a:t>
            </a:r>
            <a:r>
              <a:rPr lang="en-US" sz="1000" i="1" dirty="0" err="1"/>
              <a:t>vasculitic</a:t>
            </a:r>
            <a:r>
              <a:rPr lang="en-US" sz="1000" i="1" dirty="0"/>
              <a:t> neuropathy: executive summary.</a:t>
            </a:r>
            <a:r>
              <a:rPr lang="en-US" sz="1000" dirty="0"/>
              <a:t> J </a:t>
            </a:r>
            <a:r>
              <a:rPr lang="en-US" sz="1000" dirty="0" err="1"/>
              <a:t>Peripher</a:t>
            </a:r>
            <a:r>
              <a:rPr lang="en-US" sz="1000" dirty="0"/>
              <a:t> </a:t>
            </a:r>
            <a:r>
              <a:rPr lang="en-US" sz="1000" dirty="0" err="1"/>
              <a:t>Nerv</a:t>
            </a:r>
            <a:r>
              <a:rPr lang="en-US" sz="1000" dirty="0"/>
              <a:t> Syst, 2010. </a:t>
            </a:r>
            <a:r>
              <a:rPr lang="en-US" sz="1000" b="1" dirty="0"/>
              <a:t>15</a:t>
            </a:r>
            <a:r>
              <a:rPr lang="en-US" sz="1000" dirty="0"/>
              <a:t>(3): p. 176-84.</a:t>
            </a:r>
            <a:endParaRPr lang="fr-BE" sz="1000" dirty="0"/>
          </a:p>
          <a:p>
            <a:r>
              <a:rPr lang="en-US" sz="1000" dirty="0"/>
              <a:t>2.	Collins, M.P. and R.D. Hadden, </a:t>
            </a:r>
            <a:r>
              <a:rPr lang="en-US" sz="1000" i="1" dirty="0"/>
              <a:t>The </a:t>
            </a:r>
            <a:r>
              <a:rPr lang="en-US" sz="1000" i="1" dirty="0" err="1"/>
              <a:t>nonsystemic</a:t>
            </a:r>
            <a:r>
              <a:rPr lang="en-US" sz="1000" i="1" dirty="0"/>
              <a:t> </a:t>
            </a:r>
            <a:r>
              <a:rPr lang="en-US" sz="1000" i="1" dirty="0" err="1"/>
              <a:t>vasculitic</a:t>
            </a:r>
            <a:r>
              <a:rPr lang="en-US" sz="1000" i="1" dirty="0"/>
              <a:t> neuropathies.</a:t>
            </a:r>
            <a:r>
              <a:rPr lang="en-US" sz="1000" dirty="0"/>
              <a:t> Nat Rev Neurol, 2017. </a:t>
            </a:r>
            <a:r>
              <a:rPr lang="en-US" sz="1000" b="1" dirty="0"/>
              <a:t>13</a:t>
            </a:r>
            <a:r>
              <a:rPr lang="en-US" sz="1000" dirty="0"/>
              <a:t>(5): p. 302-316.</a:t>
            </a:r>
            <a:endParaRPr lang="fr-BE" sz="1000" dirty="0"/>
          </a:p>
          <a:p>
            <a:r>
              <a:rPr lang="en-US" sz="1000" dirty="0"/>
              <a:t>3.	Hadden, R.D.M., et al., </a:t>
            </a:r>
            <a:r>
              <a:rPr lang="en-US" sz="1000" i="1" dirty="0" err="1"/>
              <a:t>Vasculitic</a:t>
            </a:r>
            <a:r>
              <a:rPr lang="en-US" sz="1000" i="1" dirty="0"/>
              <a:t> peripheral neuropathy: Case definition and guidelines for collection, analysis, and presentation of </a:t>
            </a:r>
            <a:r>
              <a:rPr lang="en-US" sz="1000" i="1" dirty="0" err="1"/>
              <a:t>immunisation</a:t>
            </a:r>
            <a:r>
              <a:rPr lang="en-US" sz="1000" i="1" dirty="0"/>
              <a:t> 	safety data.</a:t>
            </a:r>
            <a:r>
              <a:rPr lang="en-US" sz="1000" dirty="0"/>
              <a:t> Vaccine, 2017. </a:t>
            </a:r>
            <a:r>
              <a:rPr lang="en-US" sz="1000" b="1" dirty="0"/>
              <a:t>35</a:t>
            </a:r>
            <a:r>
              <a:rPr lang="en-US" sz="1000" dirty="0"/>
              <a:t>(11): p. 1567-1578.</a:t>
            </a:r>
            <a:endParaRPr lang="fr-BE" sz="1000" dirty="0"/>
          </a:p>
          <a:p>
            <a:r>
              <a:rPr lang="en-US" sz="1000" dirty="0"/>
              <a:t>4.	Graf, J. and J. Imboden, </a:t>
            </a:r>
            <a:r>
              <a:rPr lang="en-US" sz="1000" i="1" dirty="0"/>
              <a:t>Vasculitis and peripheral neuropathy.</a:t>
            </a:r>
            <a:r>
              <a:rPr lang="en-US" sz="1000" dirty="0"/>
              <a:t> </a:t>
            </a:r>
            <a:r>
              <a:rPr lang="en-US" sz="1000" dirty="0" err="1"/>
              <a:t>Curr</a:t>
            </a:r>
            <a:r>
              <a:rPr lang="en-US" sz="1000" dirty="0"/>
              <a:t> </a:t>
            </a:r>
            <a:r>
              <a:rPr lang="en-US" sz="1000" dirty="0" err="1"/>
              <a:t>Opin</a:t>
            </a:r>
            <a:r>
              <a:rPr lang="en-US" sz="1000" dirty="0"/>
              <a:t> </a:t>
            </a:r>
            <a:r>
              <a:rPr lang="en-US" sz="1000" dirty="0" err="1"/>
              <a:t>Rheumatol</a:t>
            </a:r>
            <a:r>
              <a:rPr lang="en-US" sz="1000" dirty="0"/>
              <a:t>, 2019. </a:t>
            </a:r>
            <a:r>
              <a:rPr lang="en-US" sz="1000" b="1" dirty="0"/>
              <a:t>31</a:t>
            </a:r>
            <a:r>
              <a:rPr lang="en-US" sz="1000" dirty="0"/>
              <a:t>(1): p. 40-45.</a:t>
            </a:r>
            <a:endParaRPr lang="fr-BE" sz="1000" dirty="0"/>
          </a:p>
          <a:p>
            <a:r>
              <a:rPr lang="en-US" sz="1000" dirty="0"/>
              <a:t>5.	</a:t>
            </a:r>
            <a:r>
              <a:rPr lang="en-US" sz="1000" dirty="0" err="1"/>
              <a:t>Gwathmey</a:t>
            </a:r>
            <a:r>
              <a:rPr lang="en-US" sz="1000" dirty="0"/>
              <a:t>, K.G., J.A. Tracy, and P.J.B. Dyck, </a:t>
            </a:r>
            <a:r>
              <a:rPr lang="en-US" sz="1000" i="1" dirty="0"/>
              <a:t>Peripheral Nerve Vasculitis: Classification and Disease Associations.</a:t>
            </a:r>
            <a:r>
              <a:rPr lang="en-US" sz="1000" dirty="0"/>
              <a:t> Neurol Clin, 2019. </a:t>
            </a:r>
            <a:r>
              <a:rPr lang="en-US" sz="1000" b="1" dirty="0"/>
              <a:t>37</a:t>
            </a:r>
            <a:r>
              <a:rPr lang="en-US" sz="1000" dirty="0"/>
              <a:t>(2): p. 303-	333.</a:t>
            </a:r>
            <a:endParaRPr lang="fr-BE" sz="1000" dirty="0"/>
          </a:p>
          <a:p>
            <a:r>
              <a:rPr lang="en-US" sz="1000" dirty="0"/>
              <a:t>6.	</a:t>
            </a:r>
            <a:r>
              <a:rPr lang="en-US" sz="1000" dirty="0" err="1"/>
              <a:t>Iserentant</a:t>
            </a:r>
            <a:r>
              <a:rPr lang="en-US" sz="1000" dirty="0"/>
              <a:t>, C., et al., </a:t>
            </a:r>
            <a:r>
              <a:rPr lang="en-US" sz="1000" i="1" dirty="0"/>
              <a:t>[How I explore. . . vasculitis of the peripheral nervous system].</a:t>
            </a:r>
            <a:r>
              <a:rPr lang="en-US" sz="1000" dirty="0"/>
              <a:t> Rev Med Liege, 2005. </a:t>
            </a:r>
            <a:r>
              <a:rPr lang="en-US" sz="1000" b="1" dirty="0"/>
              <a:t>60</a:t>
            </a:r>
            <a:r>
              <a:rPr lang="en-US" sz="1000" dirty="0"/>
              <a:t>(10): p. 805-10.</a:t>
            </a:r>
            <a:endParaRPr lang="fr-BE" sz="1000" dirty="0"/>
          </a:p>
          <a:p>
            <a:r>
              <a:rPr lang="en-US" sz="1000" dirty="0"/>
              <a:t>7.	Mathis, S., et al., </a:t>
            </a:r>
            <a:r>
              <a:rPr lang="en-US" sz="1000" i="1" dirty="0"/>
              <a:t>Value of nerve biopsy in the management of peripheral neuropathies.</a:t>
            </a:r>
            <a:r>
              <a:rPr lang="en-US" sz="1000" dirty="0"/>
              <a:t> Expert Rev </a:t>
            </a:r>
            <a:r>
              <a:rPr lang="en-US" sz="1000" dirty="0" err="1"/>
              <a:t>Neurother</a:t>
            </a:r>
            <a:r>
              <a:rPr lang="en-US" sz="1000" dirty="0"/>
              <a:t>, 2018. </a:t>
            </a:r>
            <a:r>
              <a:rPr lang="en-US" sz="1000" b="1" dirty="0"/>
              <a:t>18</a:t>
            </a:r>
            <a:r>
              <a:rPr lang="en-US" sz="1000" dirty="0"/>
              <a:t>(7): p. 589-602.</a:t>
            </a:r>
            <a:endParaRPr lang="fr-BE" sz="1000" dirty="0"/>
          </a:p>
          <a:p>
            <a:r>
              <a:rPr lang="en-US" sz="1000" dirty="0"/>
              <a:t>8.	</a:t>
            </a:r>
            <a:r>
              <a:rPr lang="en-US" sz="1000" dirty="0" err="1"/>
              <a:t>Ribi</a:t>
            </a:r>
            <a:r>
              <a:rPr lang="en-US" sz="1000" dirty="0"/>
              <a:t>, C., et al., </a:t>
            </a:r>
            <a:r>
              <a:rPr lang="en-US" sz="1000" i="1" dirty="0"/>
              <a:t>Treatment of polyarteritis nodosa and microscopic polyangiitis without poor-prognosis factors: A prospective randomized study of 	one hundred twenty-four patients.</a:t>
            </a:r>
            <a:r>
              <a:rPr lang="en-US" sz="1000" dirty="0"/>
              <a:t> Arthritis Rheum, 2010. </a:t>
            </a:r>
            <a:r>
              <a:rPr lang="en-US" sz="1000" b="1" dirty="0"/>
              <a:t>62</a:t>
            </a:r>
            <a:r>
              <a:rPr lang="en-US" sz="1000" dirty="0"/>
              <a:t>(4): p. 1186-97.</a:t>
            </a:r>
            <a:endParaRPr lang="fr-BE" sz="1000" dirty="0"/>
          </a:p>
          <a:p>
            <a:r>
              <a:rPr lang="en-US" sz="1000" dirty="0"/>
              <a:t>9.	Said, G., </a:t>
            </a:r>
            <a:r>
              <a:rPr lang="en-US" sz="1000" i="1" dirty="0"/>
              <a:t>[Neurological manifestations of systemic necrotizing vasculitis].</a:t>
            </a:r>
            <a:r>
              <a:rPr lang="en-US" sz="1000" dirty="0"/>
              <a:t> Rev Neurol (Paris), 2002. </a:t>
            </a:r>
            <a:r>
              <a:rPr lang="en-US" sz="1000" b="1" dirty="0"/>
              <a:t>158</a:t>
            </a:r>
            <a:r>
              <a:rPr lang="en-US" sz="1000" dirty="0"/>
              <a:t>(10 Pt 1): p. 915-8.</a:t>
            </a:r>
            <a:endParaRPr lang="fr-BE" sz="1000" dirty="0"/>
          </a:p>
          <a:p>
            <a:r>
              <a:rPr lang="en-US" sz="1000" dirty="0"/>
              <a:t>10.	Said, G., et al., </a:t>
            </a:r>
            <a:r>
              <a:rPr lang="en-US" sz="1000" i="1" dirty="0"/>
              <a:t>Nerve granulomas and vasculitis in sarcoid peripheral neuropathy: a clinicopathological study of 11 patients.</a:t>
            </a:r>
            <a:r>
              <a:rPr lang="en-US" sz="1000" dirty="0"/>
              <a:t> Brain, 2002. </a:t>
            </a:r>
            <a:r>
              <a:rPr lang="en-US" sz="1000" b="1" dirty="0"/>
              <a:t>125</a:t>
            </a:r>
            <a:r>
              <a:rPr lang="en-US" sz="1000" dirty="0"/>
              <a:t>(Pt 	2): p. 264-75.</a:t>
            </a:r>
            <a:endParaRPr lang="fr-BE" sz="1000" dirty="0"/>
          </a:p>
          <a:p>
            <a:r>
              <a:rPr lang="en-US" sz="1000" dirty="0"/>
              <a:t>11.	Said, G. and C. Lacroix, </a:t>
            </a:r>
            <a:r>
              <a:rPr lang="en-US" sz="1000" i="1" dirty="0"/>
              <a:t>Primary and secondary </a:t>
            </a:r>
            <a:r>
              <a:rPr lang="en-US" sz="1000" i="1" dirty="0" err="1"/>
              <a:t>vasculitic</a:t>
            </a:r>
            <a:r>
              <a:rPr lang="en-US" sz="1000" i="1" dirty="0"/>
              <a:t> neuropathy.</a:t>
            </a:r>
            <a:r>
              <a:rPr lang="en-US" sz="1000" dirty="0"/>
              <a:t> J Neurol, 2005. </a:t>
            </a:r>
            <a:r>
              <a:rPr lang="en-US" sz="1000" b="1" dirty="0"/>
              <a:t>252</a:t>
            </a:r>
            <a:r>
              <a:rPr lang="en-US" sz="1000" dirty="0"/>
              <a:t>(6): p. 633-41.</a:t>
            </a:r>
            <a:endParaRPr lang="fr-BE" sz="1000" dirty="0"/>
          </a:p>
          <a:p>
            <a:r>
              <a:rPr lang="en-US" sz="1000" dirty="0"/>
              <a:t>12.	Sommer, C., </a:t>
            </a:r>
            <a:r>
              <a:rPr lang="en-US" sz="1000" i="1" dirty="0"/>
              <a:t>Nerve and skin biopsy in neuropathies.</a:t>
            </a:r>
            <a:r>
              <a:rPr lang="en-US" sz="1000" dirty="0"/>
              <a:t> </a:t>
            </a:r>
            <a:r>
              <a:rPr lang="en-US" sz="1000" dirty="0" err="1"/>
              <a:t>Curr</a:t>
            </a:r>
            <a:r>
              <a:rPr lang="en-US" sz="1000" dirty="0"/>
              <a:t> </a:t>
            </a:r>
            <a:r>
              <a:rPr lang="en-US" sz="1000" dirty="0" err="1"/>
              <a:t>Opin</a:t>
            </a:r>
            <a:r>
              <a:rPr lang="en-US" sz="1000" dirty="0"/>
              <a:t> Neurol, 2018. </a:t>
            </a:r>
            <a:r>
              <a:rPr lang="en-US" sz="1000" b="1" dirty="0"/>
              <a:t>31</a:t>
            </a:r>
            <a:r>
              <a:rPr lang="en-US" sz="1000" dirty="0"/>
              <a:t>(5): p. 534-540.</a:t>
            </a:r>
            <a:endParaRPr lang="fr-BE" sz="1000" dirty="0"/>
          </a:p>
          <a:p>
            <a:r>
              <a:rPr lang="en-US" sz="1000" dirty="0"/>
              <a:t>13.	</a:t>
            </a:r>
            <a:r>
              <a:rPr lang="en-US" sz="1000" dirty="0" err="1"/>
              <a:t>Vrancken</a:t>
            </a:r>
            <a:r>
              <a:rPr lang="en-US" sz="1000" dirty="0"/>
              <a:t>, A.F., et al., </a:t>
            </a:r>
            <a:r>
              <a:rPr lang="en-US" sz="1000" i="1" dirty="0"/>
              <a:t>Progressive idiopathic axonal neuropathy--a comparative clinical and histopathological study with </a:t>
            </a:r>
            <a:r>
              <a:rPr lang="en-US" sz="1000" i="1" dirty="0" err="1"/>
              <a:t>vasculitic</a:t>
            </a:r>
            <a:r>
              <a:rPr lang="en-US" sz="1000" i="1" dirty="0"/>
              <a:t> neuropathy.</a:t>
            </a:r>
            <a:r>
              <a:rPr lang="en-US" sz="1000" dirty="0"/>
              <a:t> J 	Neurol, 2004. </a:t>
            </a:r>
            <a:r>
              <a:rPr lang="en-US" sz="1000" b="1" dirty="0"/>
              <a:t>251</a:t>
            </a:r>
            <a:r>
              <a:rPr lang="en-US" sz="1000" dirty="0"/>
              <a:t>(3): p. 269-78.</a:t>
            </a:r>
            <a:endParaRPr lang="fr-BE" sz="1000" dirty="0"/>
          </a:p>
          <a:p>
            <a:r>
              <a:rPr lang="en-US" sz="1000" dirty="0"/>
              <a:t>14.	</a:t>
            </a:r>
            <a:r>
              <a:rPr lang="en-US" sz="1000" dirty="0" err="1"/>
              <a:t>Vrancken</a:t>
            </a:r>
            <a:r>
              <a:rPr lang="en-US" sz="1000" dirty="0"/>
              <a:t>, A.F. and G. Said, </a:t>
            </a:r>
            <a:r>
              <a:rPr lang="en-US" sz="1000" i="1" dirty="0" err="1"/>
              <a:t>Vasculitic</a:t>
            </a:r>
            <a:r>
              <a:rPr lang="en-US" sz="1000" i="1" dirty="0"/>
              <a:t> neuropathy.</a:t>
            </a:r>
            <a:r>
              <a:rPr lang="en-US" sz="1000" dirty="0"/>
              <a:t> </a:t>
            </a:r>
            <a:r>
              <a:rPr lang="en-US" sz="1000" dirty="0" err="1"/>
              <a:t>Handb</a:t>
            </a:r>
            <a:r>
              <a:rPr lang="en-US" sz="1000" dirty="0"/>
              <a:t> Clin Neurol, 2013. </a:t>
            </a:r>
            <a:r>
              <a:rPr lang="en-US" sz="1000" b="1" dirty="0"/>
              <a:t>115</a:t>
            </a:r>
            <a:r>
              <a:rPr lang="en-US" sz="1000" dirty="0"/>
              <a:t>: p. 463-83.</a:t>
            </a:r>
            <a:endParaRPr lang="fr-BE" sz="1000" dirty="0"/>
          </a:p>
          <a:p>
            <a:r>
              <a:rPr lang="en-US" sz="1000" dirty="0"/>
              <a:t>15.	Younger, D.S., </a:t>
            </a:r>
            <a:r>
              <a:rPr lang="en-US" sz="1000" i="1" dirty="0"/>
              <a:t>Treatment of Vasculitis of the Nervous System.</a:t>
            </a:r>
            <a:r>
              <a:rPr lang="en-US" sz="1000" dirty="0"/>
              <a:t> Neurol Clin, 2019. </a:t>
            </a:r>
            <a:r>
              <a:rPr lang="en-US" sz="1000" b="1" dirty="0"/>
              <a:t>37</a:t>
            </a:r>
            <a:r>
              <a:rPr lang="en-US" sz="1000" dirty="0"/>
              <a:t>(2): p. 399-423.</a:t>
            </a:r>
            <a:endParaRPr lang="fr-BE" sz="1000" dirty="0"/>
          </a:p>
          <a:p>
            <a:r>
              <a:rPr lang="en-US" sz="1000" dirty="0"/>
              <a:t>16.	</a:t>
            </a:r>
            <a:r>
              <a:rPr lang="en-US" sz="1000" dirty="0" err="1"/>
              <a:t>Lefaucheur</a:t>
            </a:r>
            <a:r>
              <a:rPr lang="en-US" sz="1000" dirty="0"/>
              <a:t>, J.P., et al., </a:t>
            </a:r>
            <a:r>
              <a:rPr lang="en-US" sz="1000" i="1" dirty="0"/>
              <a:t>[Nerve excitability studies in the assessment of </a:t>
            </a:r>
            <a:r>
              <a:rPr lang="en-US" sz="1000" i="1" dirty="0" err="1"/>
              <a:t>dysimmune</a:t>
            </a:r>
            <a:r>
              <a:rPr lang="en-US" sz="1000" i="1" dirty="0"/>
              <a:t> neuropathies].</a:t>
            </a:r>
            <a:r>
              <a:rPr lang="en-US" sz="1000" dirty="0"/>
              <a:t> Rev Neurol (Paris), 2006. </a:t>
            </a:r>
            <a:r>
              <a:rPr lang="en-US" sz="1000" b="1" dirty="0"/>
              <a:t>162 Spec No 1</a:t>
            </a:r>
            <a:r>
              <a:rPr lang="en-US" sz="1000" dirty="0"/>
              <a:t>: p. 	3S17-3S26.</a:t>
            </a:r>
            <a:endParaRPr lang="fr-BE" sz="1000" dirty="0"/>
          </a:p>
          <a:p>
            <a:r>
              <a:rPr lang="en-US" sz="1000" dirty="0"/>
              <a:t>17.	Fournier, E., </a:t>
            </a:r>
            <a:r>
              <a:rPr lang="en-US" sz="1000" i="1" dirty="0"/>
              <a:t>[Conduction block: a notion to let through].</a:t>
            </a:r>
            <a:r>
              <a:rPr lang="en-US" sz="1000" dirty="0"/>
              <a:t> Rev Neurol (Paris), 2012. </a:t>
            </a:r>
            <a:r>
              <a:rPr lang="en-US" sz="1000" b="1" dirty="0"/>
              <a:t>168</a:t>
            </a:r>
            <a:r>
              <a:rPr lang="en-US" sz="1000" dirty="0"/>
              <a:t>(12): p. 952-9.</a:t>
            </a:r>
            <a:endParaRPr lang="fr-BE" sz="1000" dirty="0"/>
          </a:p>
          <a:p>
            <a:r>
              <a:rPr lang="fr-FR" sz="1000" dirty="0"/>
              <a:t>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DA15B5C-E9AA-7047-B1C6-E17ABE0E6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597"/>
            <a:ext cx="8546995" cy="45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400">
                <a:solidFill>
                  <a:srgbClr val="0D0D0D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2000">
                <a:solidFill>
                  <a:srgbClr val="0D0D0D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rgbClr val="0D0D0D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1600">
                <a:solidFill>
                  <a:srgbClr val="0D0D0D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600">
                <a:solidFill>
                  <a:srgbClr val="0D0D0D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700" b="1" dirty="0">
                <a:solidFill>
                  <a:srgbClr val="009770"/>
                </a:solidFill>
              </a:rPr>
              <a:t>	Bibliographie </a:t>
            </a:r>
          </a:p>
        </p:txBody>
      </p:sp>
    </p:spTree>
    <p:extLst>
      <p:ext uri="{BB962C8B-B14F-4D97-AF65-F5344CB8AC3E}">
        <p14:creationId xmlns:p14="http://schemas.microsoft.com/office/powerpoint/2010/main" val="303864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1DCF61-6B79-CB45-AF26-776FFBB4FF97}"/>
              </a:ext>
            </a:extLst>
          </p:cNvPr>
          <p:cNvSpPr/>
          <p:nvPr/>
        </p:nvSpPr>
        <p:spPr>
          <a:xfrm>
            <a:off x="95535" y="0"/>
            <a:ext cx="947202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5E2C984-088F-F74F-A99E-DBB0BE8E9BBC}"/>
              </a:ext>
            </a:extLst>
          </p:cNvPr>
          <p:cNvSpPr/>
          <p:nvPr/>
        </p:nvSpPr>
        <p:spPr>
          <a:xfrm>
            <a:off x="95535" y="184141"/>
            <a:ext cx="8946866" cy="4798078"/>
          </a:xfrm>
          <a:prstGeom prst="roundRect">
            <a:avLst>
              <a:gd name="adj" fmla="val 3815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0A3B5C6-FF6B-1546-AE82-BF554EE9E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13603"/>
              </p:ext>
            </p:extLst>
          </p:nvPr>
        </p:nvGraphicFramePr>
        <p:xfrm>
          <a:off x="438361" y="3042829"/>
          <a:ext cx="2142490" cy="19014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65505">
                  <a:extLst>
                    <a:ext uri="{9D8B030D-6E8A-4147-A177-3AD203B41FA5}">
                      <a16:colId xmlns:a16="http://schemas.microsoft.com/office/drawing/2014/main" val="131224207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2507085079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75524032"/>
                    </a:ext>
                  </a:extLst>
                </a:gridCol>
              </a:tblGrid>
              <a:tr h="643894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Ampl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𝜇V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VCS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m/s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668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Sural </a:t>
                      </a:r>
                      <a:r>
                        <a:rPr lang="fr-FR" sz="1400" dirty="0" err="1"/>
                        <a:t>dr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16,5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51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55226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Sural g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/>
                        <a:t>21,6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53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90957"/>
                  </a:ext>
                </a:extLst>
              </a:tr>
              <a:tr h="343154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FS </a:t>
                      </a:r>
                      <a:r>
                        <a:rPr lang="fr-FR" sz="1400" dirty="0" err="1"/>
                        <a:t>dr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400" b="1" kern="1200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fr-F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98780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FS g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400" kern="1200" dirty="0"/>
                        <a:t>45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50667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A9B4C34-E8FB-1749-961C-14F7DCF25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47198"/>
              </p:ext>
            </p:extLst>
          </p:nvPr>
        </p:nvGraphicFramePr>
        <p:xfrm>
          <a:off x="438361" y="377862"/>
          <a:ext cx="4661543" cy="264746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68920">
                  <a:extLst>
                    <a:ext uri="{9D8B030D-6E8A-4147-A177-3AD203B41FA5}">
                      <a16:colId xmlns:a16="http://schemas.microsoft.com/office/drawing/2014/main" val="1312242077"/>
                    </a:ext>
                  </a:extLst>
                </a:gridCol>
                <a:gridCol w="565468">
                  <a:extLst>
                    <a:ext uri="{9D8B030D-6E8A-4147-A177-3AD203B41FA5}">
                      <a16:colId xmlns:a16="http://schemas.microsoft.com/office/drawing/2014/main" val="2507085079"/>
                    </a:ext>
                  </a:extLst>
                </a:gridCol>
                <a:gridCol w="554292">
                  <a:extLst>
                    <a:ext uri="{9D8B030D-6E8A-4147-A177-3AD203B41FA5}">
                      <a16:colId xmlns:a16="http://schemas.microsoft.com/office/drawing/2014/main" val="1577492367"/>
                    </a:ext>
                  </a:extLst>
                </a:gridCol>
                <a:gridCol w="698296">
                  <a:extLst>
                    <a:ext uri="{9D8B030D-6E8A-4147-A177-3AD203B41FA5}">
                      <a16:colId xmlns:a16="http://schemas.microsoft.com/office/drawing/2014/main" val="3617704852"/>
                    </a:ext>
                  </a:extLst>
                </a:gridCol>
                <a:gridCol w="651138">
                  <a:extLst>
                    <a:ext uri="{9D8B030D-6E8A-4147-A177-3AD203B41FA5}">
                      <a16:colId xmlns:a16="http://schemas.microsoft.com/office/drawing/2014/main" val="3163640133"/>
                    </a:ext>
                  </a:extLst>
                </a:gridCol>
                <a:gridCol w="523429">
                  <a:extLst>
                    <a:ext uri="{9D8B030D-6E8A-4147-A177-3AD203B41FA5}">
                      <a16:colId xmlns:a16="http://schemas.microsoft.com/office/drawing/2014/main" val="3445051602"/>
                    </a:ext>
                  </a:extLst>
                </a:gridCol>
              </a:tblGrid>
              <a:tr h="5748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/>
                        <a:t>Nerfs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/>
                        <a:t>LDM</a:t>
                      </a:r>
                      <a:br>
                        <a:rPr lang="fr-FR" sz="1400" kern="1200" dirty="0"/>
                      </a:br>
                      <a:r>
                        <a:rPr lang="fr-FR" sz="1400" kern="1200" dirty="0"/>
                        <a:t>ms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 err="1"/>
                        <a:t>Amp</a:t>
                      </a:r>
                      <a:br>
                        <a:rPr lang="fr-FR" sz="1400" kern="1200" dirty="0"/>
                      </a:br>
                      <a:r>
                        <a:rPr lang="fr-FR" sz="1400" kern="1200" dirty="0"/>
                        <a:t>mV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/>
                        <a:t>Surf</a:t>
                      </a:r>
                      <a:br>
                        <a:rPr lang="fr-FR" sz="1400" kern="1200" dirty="0"/>
                      </a:br>
                      <a:r>
                        <a:rPr lang="fr-FR" sz="1400" kern="1200" dirty="0" err="1"/>
                        <a:t>mV.ms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/>
                        <a:t>Durée</a:t>
                      </a:r>
                      <a:br>
                        <a:rPr lang="fr-FR" sz="1400" kern="1200" dirty="0"/>
                      </a:br>
                      <a:r>
                        <a:rPr lang="fr-FR" sz="1400" kern="1200" dirty="0"/>
                        <a:t>ms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200" dirty="0"/>
                        <a:t>F</a:t>
                      </a:r>
                      <a:br>
                        <a:rPr lang="fr-FR" sz="1400" kern="1200" dirty="0"/>
                      </a:br>
                      <a:r>
                        <a:rPr lang="fr-FR" sz="1400" kern="1200" dirty="0"/>
                        <a:t>ms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668"/>
                  </a:ext>
                </a:extLst>
              </a:tr>
              <a:tr h="510097">
                <a:tc>
                  <a:txBody>
                    <a:bodyPr/>
                    <a:lstStyle/>
                    <a:p>
                      <a:r>
                        <a:rPr lang="fr-FR" sz="1400" dirty="0"/>
                        <a:t>Fibulaire gauche</a:t>
                      </a:r>
                    </a:p>
                    <a:p>
                      <a:pPr algn="r"/>
                      <a:r>
                        <a:rPr lang="fr-FR" sz="1400" dirty="0"/>
                        <a:t>creux poplité (TA)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kern="1200" dirty="0"/>
                        <a:t>3,6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br>
                        <a:rPr lang="fr-FR" sz="1400" kern="1200" dirty="0"/>
                      </a:br>
                      <a:r>
                        <a:rPr lang="fr-FR" sz="1400" kern="1200" dirty="0"/>
                        <a:t>5,8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br>
                        <a:rPr lang="fr-FR" sz="1400" kern="1200" dirty="0"/>
                      </a:br>
                      <a:r>
                        <a:rPr lang="fr-FR" sz="1400" kern="1200" dirty="0"/>
                        <a:t>50,5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kern="1200" dirty="0"/>
                        <a:t>15,4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55226"/>
                  </a:ext>
                </a:extLst>
              </a:tr>
              <a:tr h="5100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Fibulaire droit</a:t>
                      </a:r>
                    </a:p>
                    <a:p>
                      <a:pPr algn="r"/>
                      <a:r>
                        <a:rPr lang="fr-FR" sz="1400" dirty="0"/>
                        <a:t>creux poplité (TA)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400" b="1" kern="1200" dirty="0">
                        <a:solidFill>
                          <a:srgbClr val="FF0000"/>
                        </a:solidFill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400" b="1" kern="1200" dirty="0">
                          <a:solidFill>
                            <a:srgbClr val="FF0000"/>
                          </a:solidFill>
                        </a:rPr>
                        <a:t>0,4</a:t>
                      </a:r>
                      <a:endParaRPr lang="fr-F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400" b="1" kern="1200" dirty="0">
                        <a:solidFill>
                          <a:srgbClr val="FF0000"/>
                        </a:solidFill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400" b="1" kern="1200" dirty="0">
                          <a:solidFill>
                            <a:srgbClr val="FF0000"/>
                          </a:solidFill>
                        </a:rPr>
                        <a:t>1,9</a:t>
                      </a:r>
                      <a:endParaRPr lang="fr-F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kern="1200" dirty="0"/>
                        <a:t>7,3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90957"/>
                  </a:ext>
                </a:extLst>
              </a:tr>
              <a:tr h="510097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Tibial gauche</a:t>
                      </a:r>
                    </a:p>
                    <a:p>
                      <a:pPr algn="r"/>
                      <a:r>
                        <a:rPr lang="fr-FR" sz="1400" dirty="0"/>
                        <a:t>cheville (AH)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4,1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15,2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kern="1200" dirty="0"/>
                        <a:t>49,3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7,1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50,1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98780"/>
                  </a:ext>
                </a:extLst>
              </a:tr>
              <a:tr h="510097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Tibial droit</a:t>
                      </a:r>
                    </a:p>
                    <a:p>
                      <a:pPr algn="r"/>
                      <a:r>
                        <a:rPr lang="fr-FR" sz="1400" dirty="0"/>
                        <a:t>cheville (AH)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dirty="0"/>
                        <a:t>3,4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dirty="0"/>
                        <a:t>13,5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dirty="0"/>
                        <a:t>44,6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dirty="0"/>
                        <a:t>6,8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47,1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97286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85103957-FCCD-C543-A526-739F49067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3819" y="377861"/>
            <a:ext cx="3571332" cy="2628465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62AB85B-B117-D748-9FC6-2CC102439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16599"/>
              </p:ext>
            </p:extLst>
          </p:nvPr>
        </p:nvGraphicFramePr>
        <p:xfrm>
          <a:off x="2692687" y="3047666"/>
          <a:ext cx="6106112" cy="111489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35422">
                  <a:extLst>
                    <a:ext uri="{9D8B030D-6E8A-4147-A177-3AD203B41FA5}">
                      <a16:colId xmlns:a16="http://schemas.microsoft.com/office/drawing/2014/main" val="2868836261"/>
                    </a:ext>
                  </a:extLst>
                </a:gridCol>
                <a:gridCol w="1280294">
                  <a:extLst>
                    <a:ext uri="{9D8B030D-6E8A-4147-A177-3AD203B41FA5}">
                      <a16:colId xmlns:a16="http://schemas.microsoft.com/office/drawing/2014/main" val="996802167"/>
                    </a:ext>
                  </a:extLst>
                </a:gridCol>
                <a:gridCol w="577973">
                  <a:extLst>
                    <a:ext uri="{9D8B030D-6E8A-4147-A177-3AD203B41FA5}">
                      <a16:colId xmlns:a16="http://schemas.microsoft.com/office/drawing/2014/main" val="1168175362"/>
                    </a:ext>
                  </a:extLst>
                </a:gridCol>
                <a:gridCol w="833813">
                  <a:extLst>
                    <a:ext uri="{9D8B030D-6E8A-4147-A177-3AD203B41FA5}">
                      <a16:colId xmlns:a16="http://schemas.microsoft.com/office/drawing/2014/main" val="4049036200"/>
                    </a:ext>
                  </a:extLst>
                </a:gridCol>
                <a:gridCol w="577973">
                  <a:extLst>
                    <a:ext uri="{9D8B030D-6E8A-4147-A177-3AD203B41FA5}">
                      <a16:colId xmlns:a16="http://schemas.microsoft.com/office/drawing/2014/main" val="1931182671"/>
                    </a:ext>
                  </a:extLst>
                </a:gridCol>
                <a:gridCol w="678958">
                  <a:extLst>
                    <a:ext uri="{9D8B030D-6E8A-4147-A177-3AD203B41FA5}">
                      <a16:colId xmlns:a16="http://schemas.microsoft.com/office/drawing/2014/main" val="2456634641"/>
                    </a:ext>
                  </a:extLst>
                </a:gridCol>
                <a:gridCol w="600500">
                  <a:extLst>
                    <a:ext uri="{9D8B030D-6E8A-4147-A177-3AD203B41FA5}">
                      <a16:colId xmlns:a16="http://schemas.microsoft.com/office/drawing/2014/main" val="3020002071"/>
                    </a:ext>
                  </a:extLst>
                </a:gridCol>
                <a:gridCol w="721179">
                  <a:extLst>
                    <a:ext uri="{9D8B030D-6E8A-4147-A177-3AD203B41FA5}">
                      <a16:colId xmlns:a16="http://schemas.microsoft.com/office/drawing/2014/main" val="3816508078"/>
                    </a:ext>
                  </a:extLst>
                </a:gridCol>
              </a:tblGrid>
              <a:tr h="370973">
                <a:tc>
                  <a:txBody>
                    <a:bodyPr/>
                    <a:lstStyle/>
                    <a:p>
                      <a:r>
                        <a:rPr lang="fr-FR" sz="1400" dirty="0"/>
                        <a:t>Muscles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Interprétation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Fibs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Ondes +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Amp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Durée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Poly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Interf</a:t>
                      </a:r>
                      <a:r>
                        <a:rPr lang="fr-FR" sz="1400" dirty="0"/>
                        <a:t>.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10014"/>
                  </a:ext>
                </a:extLst>
              </a:tr>
              <a:tr h="371963">
                <a:tc>
                  <a:txBody>
                    <a:bodyPr/>
                    <a:lstStyle/>
                    <a:p>
                      <a:r>
                        <a:rPr lang="fr-FR" sz="1400" dirty="0"/>
                        <a:t>TA </a:t>
                      </a:r>
                      <a:r>
                        <a:rPr lang="fr-FR" sz="1400" dirty="0" err="1"/>
                        <a:t>dr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DRP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811349"/>
                  </a:ext>
                </a:extLst>
              </a:tr>
              <a:tr h="371963">
                <a:tc>
                  <a:txBody>
                    <a:bodyPr/>
                    <a:lstStyle/>
                    <a:p>
                      <a:r>
                        <a:rPr lang="fr-FR" sz="1400" dirty="0"/>
                        <a:t>LFO </a:t>
                      </a:r>
                      <a:r>
                        <a:rPr lang="fr-FR" sz="1400" dirty="0" err="1"/>
                        <a:t>dr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400" kern="1200" dirty="0"/>
                        <a:t>Normal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62049"/>
                  </a:ext>
                </a:extLst>
              </a:tr>
            </a:tbl>
          </a:graphicData>
        </a:graphic>
      </p:graphicFrame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9CB6E97-3558-A14A-9630-1189D6ED4345}"/>
              </a:ext>
            </a:extLst>
          </p:cNvPr>
          <p:cNvSpPr/>
          <p:nvPr/>
        </p:nvSpPr>
        <p:spPr>
          <a:xfrm>
            <a:off x="3074504" y="24540"/>
            <a:ext cx="3008225" cy="32523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ENMG décembre 2014</a:t>
            </a:r>
          </a:p>
        </p:txBody>
      </p:sp>
    </p:spTree>
    <p:extLst>
      <p:ext uri="{BB962C8B-B14F-4D97-AF65-F5344CB8AC3E}">
        <p14:creationId xmlns:p14="http://schemas.microsoft.com/office/powerpoint/2010/main" val="361126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D6A1C-DA93-514E-93AF-8B238DA3E753}"/>
              </a:ext>
            </a:extLst>
          </p:cNvPr>
          <p:cNvSpPr txBox="1">
            <a:spLocks/>
          </p:cNvSpPr>
          <p:nvPr/>
        </p:nvSpPr>
        <p:spPr>
          <a:xfrm>
            <a:off x="288584" y="510777"/>
            <a:ext cx="7886700" cy="9941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Votre hypothèse diagnostique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55198-2313-2D43-9D85-CA9940E9DADE}"/>
              </a:ext>
            </a:extLst>
          </p:cNvPr>
          <p:cNvSpPr txBox="1">
            <a:spLocks/>
          </p:cNvSpPr>
          <p:nvPr/>
        </p:nvSpPr>
        <p:spPr>
          <a:xfrm>
            <a:off x="628650" y="1369219"/>
            <a:ext cx="7886700" cy="25982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lphaUcPeriod"/>
            </a:pPr>
            <a:r>
              <a:rPr lang="fr-FR" dirty="0"/>
              <a:t>HNPP</a:t>
            </a:r>
          </a:p>
          <a:p>
            <a:pPr marL="457200" indent="-457200">
              <a:buAutoNum type="alphaUcPeriod"/>
            </a:pPr>
            <a:r>
              <a:rPr lang="fr-FR" dirty="0"/>
              <a:t>Multinévrite</a:t>
            </a:r>
          </a:p>
          <a:p>
            <a:pPr marL="457200" indent="-457200">
              <a:buAutoNum type="alphaUcPeriod"/>
            </a:pPr>
            <a:r>
              <a:rPr lang="fr-FR" dirty="0"/>
              <a:t>PRNC</a:t>
            </a:r>
          </a:p>
          <a:p>
            <a:pPr marL="457200" indent="-457200">
              <a:buAutoNum type="alphaUcPeriod"/>
            </a:pPr>
            <a:r>
              <a:rPr lang="fr-FR" dirty="0"/>
              <a:t>Compression extrinsèque / intrinsèque </a:t>
            </a:r>
          </a:p>
          <a:p>
            <a:pPr marL="457200" indent="-457200">
              <a:buAutoNum type="alphaUcPeriod"/>
            </a:pPr>
            <a:r>
              <a:rPr lang="fr-FR" dirty="0" err="1"/>
              <a:t>Neuronopathie</a:t>
            </a:r>
            <a:r>
              <a:rPr lang="fr-FR" dirty="0"/>
              <a:t> motrice, atteinte de la jonction </a:t>
            </a:r>
            <a:r>
              <a:rPr lang="fr-FR" dirty="0" err="1"/>
              <a:t>neuro-musculaire</a:t>
            </a:r>
            <a:r>
              <a:rPr lang="fr-FR" dirty="0"/>
              <a:t>, myopathie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D21D42-6812-854A-B68E-83D3ABBF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8202">
            <a:off x="7438725" y="365875"/>
            <a:ext cx="1473118" cy="11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D6A1C-DA93-514E-93AF-8B238DA3E753}"/>
              </a:ext>
            </a:extLst>
          </p:cNvPr>
          <p:cNvSpPr txBox="1">
            <a:spLocks/>
          </p:cNvSpPr>
          <p:nvPr/>
        </p:nvSpPr>
        <p:spPr>
          <a:xfrm>
            <a:off x="288584" y="510777"/>
            <a:ext cx="7886700" cy="9941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Réponses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55198-2313-2D43-9D85-CA9940E9DADE}"/>
              </a:ext>
            </a:extLst>
          </p:cNvPr>
          <p:cNvSpPr txBox="1">
            <a:spLocks/>
          </p:cNvSpPr>
          <p:nvPr/>
        </p:nvSpPr>
        <p:spPr>
          <a:xfrm>
            <a:off x="628650" y="1369219"/>
            <a:ext cx="7886700" cy="25982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lphaUcPeriod"/>
            </a:pPr>
            <a:r>
              <a:rPr lang="fr-FR" dirty="0"/>
              <a:t>HNPP</a:t>
            </a:r>
          </a:p>
          <a:p>
            <a:pPr marL="457200" indent="-457200">
              <a:buAutoNum type="alphaUcPeriod"/>
            </a:pPr>
            <a:r>
              <a:rPr lang="fr-FR" b="1" dirty="0">
                <a:solidFill>
                  <a:srgbClr val="00B050"/>
                </a:solidFill>
              </a:rPr>
              <a:t>Multinévrite</a:t>
            </a:r>
          </a:p>
          <a:p>
            <a:pPr marL="457200" indent="-457200">
              <a:buAutoNum type="alphaUcPeriod"/>
            </a:pPr>
            <a:r>
              <a:rPr lang="fr-FR" dirty="0"/>
              <a:t>PRNC</a:t>
            </a:r>
          </a:p>
          <a:p>
            <a:pPr marL="457200" indent="-457200">
              <a:buAutoNum type="alphaUcPeriod"/>
            </a:pPr>
            <a:r>
              <a:rPr lang="fr-FR" b="1" dirty="0">
                <a:solidFill>
                  <a:srgbClr val="00B050"/>
                </a:solidFill>
              </a:rPr>
              <a:t>Compression extrinsèque / intrinsèque </a:t>
            </a:r>
          </a:p>
          <a:p>
            <a:pPr marL="457200" indent="-457200">
              <a:buAutoNum type="alphaUcPeriod"/>
            </a:pPr>
            <a:r>
              <a:rPr lang="fr-FR" dirty="0" err="1"/>
              <a:t>Neuronopathie</a:t>
            </a:r>
            <a:r>
              <a:rPr lang="fr-FR" dirty="0"/>
              <a:t> motrice, atteinte de la jonction </a:t>
            </a:r>
            <a:r>
              <a:rPr lang="fr-FR" dirty="0" err="1"/>
              <a:t>neuro-musculaire</a:t>
            </a:r>
            <a:r>
              <a:rPr lang="fr-FR" dirty="0"/>
              <a:t>, myopathie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D21D42-6812-854A-B68E-83D3ABBF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8202">
            <a:off x="7438725" y="365875"/>
            <a:ext cx="1473118" cy="11482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978B161-6088-044C-9471-DDEEE92DCE7B}"/>
              </a:ext>
            </a:extLst>
          </p:cNvPr>
          <p:cNvSpPr txBox="1"/>
          <p:nvPr/>
        </p:nvSpPr>
        <p:spPr>
          <a:xfrm>
            <a:off x="1050425" y="3763398"/>
            <a:ext cx="6952463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ENMG 12/2014 : « … Sur le plan étiologique, il faut avant tout évoquer une </a:t>
            </a:r>
            <a:br>
              <a:rPr lang="fr-FR" sz="1600" b="1" dirty="0">
                <a:solidFill>
                  <a:schemeClr val="accent1"/>
                </a:solidFill>
              </a:rPr>
            </a:br>
            <a:r>
              <a:rPr lang="fr-FR" sz="1600" b="1" dirty="0">
                <a:solidFill>
                  <a:schemeClr val="accent1"/>
                </a:solidFill>
              </a:rPr>
              <a:t>compression nerveuse (intrinsèque ou extrinsèque) ou une </a:t>
            </a:r>
            <a:br>
              <a:rPr lang="fr-FR" sz="1600" b="1" dirty="0">
                <a:solidFill>
                  <a:schemeClr val="accent1"/>
                </a:solidFill>
              </a:rPr>
            </a:br>
            <a:r>
              <a:rPr lang="fr-FR" sz="1600" b="1" dirty="0" err="1">
                <a:solidFill>
                  <a:schemeClr val="accent1"/>
                </a:solidFill>
              </a:rPr>
              <a:t>mononévrite</a:t>
            </a:r>
            <a:r>
              <a:rPr lang="fr-FR" sz="1600" b="1" dirty="0">
                <a:solidFill>
                  <a:schemeClr val="accent1"/>
                </a:solidFill>
              </a:rPr>
              <a:t> multiple dans le cadre d’une vascularite… »</a:t>
            </a:r>
          </a:p>
        </p:txBody>
      </p:sp>
    </p:spTree>
    <p:extLst>
      <p:ext uri="{BB962C8B-B14F-4D97-AF65-F5344CB8AC3E}">
        <p14:creationId xmlns:p14="http://schemas.microsoft.com/office/powerpoint/2010/main" val="202766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6D4257-FA41-2746-88A2-F7015EF9CCE1}"/>
              </a:ext>
            </a:extLst>
          </p:cNvPr>
          <p:cNvSpPr/>
          <p:nvPr/>
        </p:nvSpPr>
        <p:spPr>
          <a:xfrm>
            <a:off x="0" y="-3500"/>
            <a:ext cx="1283368" cy="62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3024071B-DCC0-954A-B067-16A3B92C6635}"/>
              </a:ext>
            </a:extLst>
          </p:cNvPr>
          <p:cNvCxnSpPr>
            <a:cxnSpLocks/>
          </p:cNvCxnSpPr>
          <p:nvPr/>
        </p:nvCxnSpPr>
        <p:spPr>
          <a:xfrm flipV="1">
            <a:off x="4572000" y="0"/>
            <a:ext cx="4994" cy="336409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9F3AD0D2-F717-114D-A20E-FF6F1588474C}"/>
              </a:ext>
            </a:extLst>
          </p:cNvPr>
          <p:cNvSpPr/>
          <p:nvPr/>
        </p:nvSpPr>
        <p:spPr>
          <a:xfrm>
            <a:off x="4474242" y="132379"/>
            <a:ext cx="202667" cy="212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    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7C51CFA-D40C-E84D-AAFF-7C864E12C06A}"/>
              </a:ext>
            </a:extLst>
          </p:cNvPr>
          <p:cNvCxnSpPr>
            <a:cxnSpLocks/>
          </p:cNvCxnSpPr>
          <p:nvPr/>
        </p:nvCxnSpPr>
        <p:spPr>
          <a:xfrm>
            <a:off x="1625600" y="238687"/>
            <a:ext cx="2941408" cy="0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958DB41-DE15-5D4B-A0D7-DEF7B18798CB}"/>
              </a:ext>
            </a:extLst>
          </p:cNvPr>
          <p:cNvSpPr txBox="1"/>
          <p:nvPr/>
        </p:nvSpPr>
        <p:spPr>
          <a:xfrm>
            <a:off x="149407" y="132379"/>
            <a:ext cx="42122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Biologies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FHL : N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VS, Bêta-2-microglobuline : N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Vit B12, B9, acide folique, fer,  CPK : N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HbA1c : N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AAN, ANCA, anti-</a:t>
            </a:r>
            <a:r>
              <a:rPr lang="fr-BE" sz="1400" dirty="0" err="1"/>
              <a:t>gangliosides</a:t>
            </a:r>
            <a:r>
              <a:rPr lang="fr-BE" sz="1400" dirty="0"/>
              <a:t>, anti-MAG, FR, </a:t>
            </a:r>
          </a:p>
          <a:p>
            <a:r>
              <a:rPr lang="fr-BE" sz="1400" dirty="0"/>
              <a:t>       C3, C4 : ⊖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Marqueurs tumoraux CA15-3 et CA125 : ⊖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Pas de </a:t>
            </a:r>
            <a:r>
              <a:rPr lang="fr-BE" sz="1400" dirty="0" err="1"/>
              <a:t>gammapathie</a:t>
            </a:r>
            <a:r>
              <a:rPr lang="fr-BE" sz="1400" dirty="0"/>
              <a:t> : légère ↑ </a:t>
            </a:r>
            <a:r>
              <a:rPr lang="fr-BE" sz="1400" dirty="0" err="1"/>
              <a:t>IgA</a:t>
            </a:r>
            <a:r>
              <a:rPr lang="fr-BE" sz="1400" dirty="0"/>
              <a:t> 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Pas de </a:t>
            </a:r>
            <a:r>
              <a:rPr lang="fr-BE" sz="1400" dirty="0" err="1"/>
              <a:t>cryoglobulinémie</a:t>
            </a:r>
            <a:endParaRPr lang="fr-BE" sz="1400" dirty="0"/>
          </a:p>
          <a:p>
            <a:pPr marL="285750" indent="-285750">
              <a:buFontTx/>
              <a:buChar char="-"/>
            </a:pPr>
            <a:r>
              <a:rPr lang="fr-BE" sz="1400" dirty="0"/>
              <a:t>Sérologies HIV, HAV, HBV, HCV, syphilis, Lyme : ⊖</a:t>
            </a:r>
          </a:p>
          <a:p>
            <a:pPr marL="285750" indent="-285750">
              <a:buFontTx/>
              <a:buChar char="-"/>
            </a:pPr>
            <a:r>
              <a:rPr lang="fr-BE" sz="1400" dirty="0"/>
              <a:t>Sérologies </a:t>
            </a:r>
            <a:r>
              <a:rPr lang="fr-BE" sz="1400" dirty="0" err="1"/>
              <a:t>IgG</a:t>
            </a:r>
            <a:r>
              <a:rPr lang="fr-BE" sz="1400" dirty="0"/>
              <a:t> toxoplasmose et </a:t>
            </a:r>
            <a:r>
              <a:rPr lang="fr-BE" sz="1400" b="1" dirty="0"/>
              <a:t>parvovirus B19 </a:t>
            </a:r>
            <a:r>
              <a:rPr lang="fr-BE" sz="1400" dirty="0"/>
              <a:t>: ⊕</a:t>
            </a:r>
          </a:p>
          <a:p>
            <a:endParaRPr lang="fr-FR" sz="14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D46ED8D-FA45-9F41-B590-EBA15CE56700}"/>
              </a:ext>
            </a:extLst>
          </p:cNvPr>
          <p:cNvSpPr/>
          <p:nvPr/>
        </p:nvSpPr>
        <p:spPr>
          <a:xfrm>
            <a:off x="4486942" y="472919"/>
            <a:ext cx="202667" cy="212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7DB7219-8115-074B-AB6A-A7E81149895B}"/>
              </a:ext>
            </a:extLst>
          </p:cNvPr>
          <p:cNvCxnSpPr>
            <a:cxnSpLocks/>
          </p:cNvCxnSpPr>
          <p:nvPr/>
        </p:nvCxnSpPr>
        <p:spPr>
          <a:xfrm flipV="1">
            <a:off x="4584702" y="584793"/>
            <a:ext cx="360000" cy="1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5557F57E-2078-AA45-8E9B-DBA434E5D006}"/>
              </a:ext>
            </a:extLst>
          </p:cNvPr>
          <p:cNvSpPr txBox="1"/>
          <p:nvPr/>
        </p:nvSpPr>
        <p:spPr>
          <a:xfrm>
            <a:off x="4980558" y="387768"/>
            <a:ext cx="366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IRM lombaire </a:t>
            </a:r>
            <a:r>
              <a:rPr lang="fr-BE" dirty="0"/>
              <a:t>⊖</a:t>
            </a:r>
            <a:r>
              <a:rPr lang="fr-FR" dirty="0"/>
              <a:t>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26294AB-BB87-7149-BF0A-320BA9F687F8}"/>
              </a:ext>
            </a:extLst>
          </p:cNvPr>
          <p:cNvSpPr/>
          <p:nvPr/>
        </p:nvSpPr>
        <p:spPr>
          <a:xfrm>
            <a:off x="4486942" y="811401"/>
            <a:ext cx="202667" cy="212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4C2962E-2DB4-234D-B547-0ED6954DEE8B}"/>
              </a:ext>
            </a:extLst>
          </p:cNvPr>
          <p:cNvCxnSpPr>
            <a:cxnSpLocks/>
          </p:cNvCxnSpPr>
          <p:nvPr/>
        </p:nvCxnSpPr>
        <p:spPr>
          <a:xfrm flipV="1">
            <a:off x="4584701" y="923275"/>
            <a:ext cx="360000" cy="1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ED89130-18F8-7E4F-9F1E-58EC29825110}"/>
              </a:ext>
            </a:extLst>
          </p:cNvPr>
          <p:cNvSpPr txBox="1"/>
          <p:nvPr/>
        </p:nvSpPr>
        <p:spPr>
          <a:xfrm>
            <a:off x="4980558" y="726250"/>
            <a:ext cx="3661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IRM genou droit </a:t>
            </a:r>
            <a:r>
              <a:rPr lang="fr-BE" dirty="0"/>
              <a:t>: épaississement n. fibulaire commun en amont du col</a:t>
            </a:r>
            <a:r>
              <a:rPr lang="fr-FR" dirty="0"/>
              <a:t> sans compression extrinsèque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48B0D14-BFD1-C14D-9AD0-AF7979211402}"/>
              </a:ext>
            </a:extLst>
          </p:cNvPr>
          <p:cNvCxnSpPr>
            <a:cxnSpLocks/>
          </p:cNvCxnSpPr>
          <p:nvPr/>
        </p:nvCxnSpPr>
        <p:spPr>
          <a:xfrm flipH="1">
            <a:off x="4584701" y="3364091"/>
            <a:ext cx="45592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415B692-BCE9-C94F-8784-9B0541BA3AF7}"/>
              </a:ext>
            </a:extLst>
          </p:cNvPr>
          <p:cNvSpPr txBox="1"/>
          <p:nvPr/>
        </p:nvSpPr>
        <p:spPr>
          <a:xfrm>
            <a:off x="5040476" y="3828712"/>
            <a:ext cx="3541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ENMG</a:t>
            </a:r>
            <a:r>
              <a:rPr lang="fr-FR" dirty="0"/>
              <a:t> mai 2015: </a:t>
            </a:r>
          </a:p>
          <a:p>
            <a:r>
              <a:rPr lang="fr-FR" dirty="0"/>
              <a:t>↓ amplitude SNAP sural gauche</a:t>
            </a:r>
          </a:p>
          <a:p>
            <a:r>
              <a:rPr lang="fr-FR" dirty="0"/>
              <a:t>↑ amplitude CMAP fibulaire droit</a:t>
            </a:r>
          </a:p>
          <a:p>
            <a:r>
              <a:rPr lang="fr-FR" dirty="0"/>
              <a:t>=&gt; Multinévrite évoquée et BNM suggérée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7266B6C-EB50-034C-8A1A-CEA44FA5BC53}"/>
              </a:ext>
            </a:extLst>
          </p:cNvPr>
          <p:cNvCxnSpPr>
            <a:cxnSpLocks/>
          </p:cNvCxnSpPr>
          <p:nvPr/>
        </p:nvCxnSpPr>
        <p:spPr>
          <a:xfrm flipV="1">
            <a:off x="3860701" y="3321293"/>
            <a:ext cx="685189" cy="77322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5009D842-BFFB-D94A-A766-68436F8B0CAD}"/>
              </a:ext>
            </a:extLst>
          </p:cNvPr>
          <p:cNvSpPr/>
          <p:nvPr/>
        </p:nvSpPr>
        <p:spPr>
          <a:xfrm>
            <a:off x="449159" y="4023522"/>
            <a:ext cx="3447638" cy="975026"/>
          </a:xfrm>
          <a:prstGeom prst="round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  <a:r>
              <a:rPr lang="fr-FR" b="1" baseline="30000" dirty="0"/>
              <a:t>e</a:t>
            </a:r>
            <a:r>
              <a:rPr lang="fr-FR" b="1" dirty="0"/>
              <a:t> épisode</a:t>
            </a:r>
          </a:p>
          <a:p>
            <a:pPr algn="ctr"/>
            <a:r>
              <a:rPr lang="fr-FR" b="1" dirty="0"/>
              <a:t>Dysesthésies n. sural gauche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B84F7FC-DECC-A244-B37C-7539DA7FA15A}"/>
              </a:ext>
            </a:extLst>
          </p:cNvPr>
          <p:cNvSpPr/>
          <p:nvPr/>
        </p:nvSpPr>
        <p:spPr>
          <a:xfrm>
            <a:off x="4374244" y="3140202"/>
            <a:ext cx="420914" cy="4209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21196D9-2ECE-3A4B-AB2C-EEB5C670111F}"/>
              </a:ext>
            </a:extLst>
          </p:cNvPr>
          <p:cNvSpPr txBox="1"/>
          <p:nvPr/>
        </p:nvSpPr>
        <p:spPr>
          <a:xfrm>
            <a:off x="3102084" y="3497092"/>
            <a:ext cx="10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Mai 2015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AFD1386-76F1-DB49-8B03-BCE31FCE0C43}"/>
              </a:ext>
            </a:extLst>
          </p:cNvPr>
          <p:cNvCxnSpPr>
            <a:cxnSpLocks/>
          </p:cNvCxnSpPr>
          <p:nvPr/>
        </p:nvCxnSpPr>
        <p:spPr>
          <a:xfrm>
            <a:off x="5857603" y="3377891"/>
            <a:ext cx="0" cy="36000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E0AED339-511F-A14C-9D8D-03C4CC6E267F}"/>
              </a:ext>
            </a:extLst>
          </p:cNvPr>
          <p:cNvSpPr/>
          <p:nvPr/>
        </p:nvSpPr>
        <p:spPr>
          <a:xfrm>
            <a:off x="5756269" y="3275109"/>
            <a:ext cx="202667" cy="2126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85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EEBAA5A0-79DE-5D49-80D0-B86EFE7D4B04}"/>
              </a:ext>
            </a:extLst>
          </p:cNvPr>
          <p:cNvCxnSpPr>
            <a:cxnSpLocks/>
          </p:cNvCxnSpPr>
          <p:nvPr/>
        </p:nvCxnSpPr>
        <p:spPr>
          <a:xfrm flipH="1">
            <a:off x="12702" y="3160612"/>
            <a:ext cx="30569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FE68405D-669F-8C40-BDAF-80EF2A053AA1}"/>
              </a:ext>
            </a:extLst>
          </p:cNvPr>
          <p:cNvSpPr/>
          <p:nvPr/>
        </p:nvSpPr>
        <p:spPr>
          <a:xfrm>
            <a:off x="4784036" y="694557"/>
            <a:ext cx="3438939" cy="14631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  <a:r>
              <a:rPr lang="fr-FR" b="1" baseline="30000" dirty="0"/>
              <a:t>e</a:t>
            </a:r>
            <a:r>
              <a:rPr lang="fr-FR" b="1" dirty="0"/>
              <a:t> épisode</a:t>
            </a:r>
          </a:p>
          <a:p>
            <a:pPr algn="ctr"/>
            <a:r>
              <a:rPr lang="fr-FR" b="1" dirty="0"/>
              <a:t>Dysesthésies R4R5 main gauche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5BE0E42-980E-2847-8E5A-2BCBBD1FFC4C}"/>
              </a:ext>
            </a:extLst>
          </p:cNvPr>
          <p:cNvSpPr txBox="1"/>
          <p:nvPr/>
        </p:nvSpPr>
        <p:spPr>
          <a:xfrm>
            <a:off x="3526655" y="2959289"/>
            <a:ext cx="180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Septembre 2015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74F2FC3A-1138-D84B-9FEE-36746D302B89}"/>
              </a:ext>
            </a:extLst>
          </p:cNvPr>
          <p:cNvCxnSpPr>
            <a:cxnSpLocks/>
          </p:cNvCxnSpPr>
          <p:nvPr/>
        </p:nvCxnSpPr>
        <p:spPr>
          <a:xfrm flipH="1" flipV="1">
            <a:off x="3059832" y="3143955"/>
            <a:ext cx="12700" cy="20108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88EBF498-4DEB-FB47-B411-32F008E91B81}"/>
              </a:ext>
            </a:extLst>
          </p:cNvPr>
          <p:cNvCxnSpPr>
            <a:cxnSpLocks/>
          </p:cNvCxnSpPr>
          <p:nvPr/>
        </p:nvCxnSpPr>
        <p:spPr>
          <a:xfrm flipV="1">
            <a:off x="3108883" y="2072466"/>
            <a:ext cx="1731334" cy="1045997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>
            <a:extLst>
              <a:ext uri="{FF2B5EF4-FFF2-40B4-BE49-F238E27FC236}">
                <a16:creationId xmlns:a16="http://schemas.microsoft.com/office/drawing/2014/main" id="{1FC66EFF-05D3-A54A-9FE7-344016301F29}"/>
              </a:ext>
            </a:extLst>
          </p:cNvPr>
          <p:cNvSpPr/>
          <p:nvPr/>
        </p:nvSpPr>
        <p:spPr>
          <a:xfrm>
            <a:off x="2823921" y="2950155"/>
            <a:ext cx="420914" cy="42091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51F5FE6-3041-C843-AE2D-1021ABB6EDE2}"/>
              </a:ext>
            </a:extLst>
          </p:cNvPr>
          <p:cNvSpPr txBox="1"/>
          <p:nvPr/>
        </p:nvSpPr>
        <p:spPr>
          <a:xfrm>
            <a:off x="3519793" y="4321486"/>
            <a:ext cx="49632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ENMG</a:t>
            </a:r>
            <a:r>
              <a:rPr lang="fr-FR" dirty="0"/>
              <a:t> octobre 2015 : neuropathie tronculaire ulnaire gauche, </a:t>
            </a:r>
            <a:r>
              <a:rPr lang="fr-FR" dirty="0" err="1"/>
              <a:t>sensitivo-motrice</a:t>
            </a:r>
            <a:r>
              <a:rPr lang="fr-FR" dirty="0"/>
              <a:t>, sans ralentissement au coude ou au poignet</a:t>
            </a:r>
          </a:p>
        </p:txBody>
      </p: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0036C019-5679-4C48-BCD8-416473B6A4B0}"/>
              </a:ext>
            </a:extLst>
          </p:cNvPr>
          <p:cNvCxnSpPr>
            <a:cxnSpLocks/>
          </p:cNvCxnSpPr>
          <p:nvPr/>
        </p:nvCxnSpPr>
        <p:spPr>
          <a:xfrm flipH="1">
            <a:off x="3064083" y="4517574"/>
            <a:ext cx="361505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35FA14A5-79A8-1148-97B9-F691A2E0AC9A}"/>
              </a:ext>
            </a:extLst>
          </p:cNvPr>
          <p:cNvSpPr/>
          <p:nvPr/>
        </p:nvSpPr>
        <p:spPr>
          <a:xfrm>
            <a:off x="2987824" y="4409892"/>
            <a:ext cx="202667" cy="212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11DB35E6-FE52-0943-BD10-15D28292453F}"/>
              </a:ext>
            </a:extLst>
          </p:cNvPr>
          <p:cNvSpPr txBox="1"/>
          <p:nvPr/>
        </p:nvSpPr>
        <p:spPr>
          <a:xfrm>
            <a:off x="3524062" y="3435846"/>
            <a:ext cx="56199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Avis rhumatologique ⊖ </a:t>
            </a:r>
            <a:r>
              <a:rPr lang="fr-FR" b="1" dirty="0">
                <a:solidFill>
                  <a:srgbClr val="0070C0"/>
                </a:solidFill>
              </a:rPr>
              <a:t>« Pas d’argument pour une maladie inflammatoire systémique » </a:t>
            </a:r>
            <a:endParaRPr lang="fr-FR" dirty="0"/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1D78DA53-9691-EA45-880C-2EE0FEFB18E0}"/>
              </a:ext>
            </a:extLst>
          </p:cNvPr>
          <p:cNvGrpSpPr/>
          <p:nvPr/>
        </p:nvGrpSpPr>
        <p:grpSpPr>
          <a:xfrm>
            <a:off x="2967018" y="3507854"/>
            <a:ext cx="462839" cy="212615"/>
            <a:chOff x="2967018" y="3814099"/>
            <a:chExt cx="462839" cy="212615"/>
          </a:xfrm>
        </p:grpSpPr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2F377B4F-E275-924A-A35D-D03FBD018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8352" y="3921781"/>
              <a:ext cx="361505" cy="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7C6D3D23-223B-D641-A7FF-831A177C3D16}"/>
                </a:ext>
              </a:extLst>
            </p:cNvPr>
            <p:cNvSpPr/>
            <p:nvPr/>
          </p:nvSpPr>
          <p:spPr>
            <a:xfrm>
              <a:off x="2967018" y="3814099"/>
              <a:ext cx="202667" cy="21261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2466BDBF-1B03-3041-B247-47B16F350BD3}"/>
              </a:ext>
            </a:extLst>
          </p:cNvPr>
          <p:cNvCxnSpPr>
            <a:cxnSpLocks/>
          </p:cNvCxnSpPr>
          <p:nvPr/>
        </p:nvCxnSpPr>
        <p:spPr>
          <a:xfrm>
            <a:off x="796314" y="2157707"/>
            <a:ext cx="0" cy="1000404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e 96">
            <a:extLst>
              <a:ext uri="{FF2B5EF4-FFF2-40B4-BE49-F238E27FC236}">
                <a16:creationId xmlns:a16="http://schemas.microsoft.com/office/drawing/2014/main" id="{1B9589C6-F00A-774F-9434-513E45077381}"/>
              </a:ext>
            </a:extLst>
          </p:cNvPr>
          <p:cNvSpPr/>
          <p:nvPr/>
        </p:nvSpPr>
        <p:spPr>
          <a:xfrm>
            <a:off x="682948" y="3068313"/>
            <a:ext cx="202667" cy="2126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57F1A7CD-6560-9D45-9B65-5BE0B2ED8852}"/>
              </a:ext>
            </a:extLst>
          </p:cNvPr>
          <p:cNvSpPr txBox="1"/>
          <p:nvPr/>
        </p:nvSpPr>
        <p:spPr>
          <a:xfrm>
            <a:off x="166056" y="1206493"/>
            <a:ext cx="3624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Biopsie </a:t>
            </a:r>
            <a:r>
              <a:rPr lang="fr-FR" b="1" dirty="0" err="1"/>
              <a:t>neuro-musculaire</a:t>
            </a:r>
            <a:r>
              <a:rPr lang="fr-FR" dirty="0"/>
              <a:t> : </a:t>
            </a:r>
          </a:p>
          <a:p>
            <a:r>
              <a:rPr lang="fr-FR" dirty="0"/>
              <a:t>N. sural G (3cm) : aspect histologique normal</a:t>
            </a:r>
          </a:p>
          <a:p>
            <a:r>
              <a:rPr lang="fr-FR" dirty="0"/>
              <a:t>M. quadriceps : bilan </a:t>
            </a:r>
            <a:r>
              <a:rPr lang="fr-FR" dirty="0" err="1"/>
              <a:t>immuno</a:t>
            </a:r>
            <a:r>
              <a:rPr lang="fr-FR" dirty="0"/>
              <a:t>-histologique normal</a:t>
            </a:r>
          </a:p>
        </p:txBody>
      </p: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EB191CAC-D420-B949-9ABE-5ED0C69ACA29}"/>
              </a:ext>
            </a:extLst>
          </p:cNvPr>
          <p:cNvGrpSpPr/>
          <p:nvPr/>
        </p:nvGrpSpPr>
        <p:grpSpPr>
          <a:xfrm>
            <a:off x="2967018" y="3946152"/>
            <a:ext cx="462839" cy="212615"/>
            <a:chOff x="2967018" y="3814099"/>
            <a:chExt cx="462839" cy="212615"/>
          </a:xfrm>
        </p:grpSpPr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C77BD24D-3324-0F47-A55C-DAFED8A97A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8352" y="3921781"/>
              <a:ext cx="361505" cy="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B98BF320-09D4-F146-8E19-13006424A84A}"/>
                </a:ext>
              </a:extLst>
            </p:cNvPr>
            <p:cNvSpPr/>
            <p:nvPr/>
          </p:nvSpPr>
          <p:spPr>
            <a:xfrm>
              <a:off x="2967018" y="3814099"/>
              <a:ext cx="202667" cy="21261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BCBF697-86DC-034D-A491-119912A6E5D0}"/>
              </a:ext>
            </a:extLst>
          </p:cNvPr>
          <p:cNvSpPr txBox="1"/>
          <p:nvPr/>
        </p:nvSpPr>
        <p:spPr>
          <a:xfrm>
            <a:off x="3519793" y="3914692"/>
            <a:ext cx="24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PET-scanner ⊖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69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31C6B5-B4A7-314C-BA72-BA5746ECF43D}"/>
              </a:ext>
            </a:extLst>
          </p:cNvPr>
          <p:cNvSpPr/>
          <p:nvPr/>
        </p:nvSpPr>
        <p:spPr>
          <a:xfrm>
            <a:off x="95535" y="0"/>
            <a:ext cx="883033" cy="416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D1997CE-5517-2C47-A5D1-5CC68518BB3B}"/>
              </a:ext>
            </a:extLst>
          </p:cNvPr>
          <p:cNvSpPr/>
          <p:nvPr/>
        </p:nvSpPr>
        <p:spPr>
          <a:xfrm>
            <a:off x="95535" y="247135"/>
            <a:ext cx="8946866" cy="4798078"/>
          </a:xfrm>
          <a:prstGeom prst="roundRect">
            <a:avLst>
              <a:gd name="adj" fmla="val 3815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8BF1FE5-C0A4-6C48-A2EF-7BC22B3CB7DB}"/>
              </a:ext>
            </a:extLst>
          </p:cNvPr>
          <p:cNvSpPr/>
          <p:nvPr/>
        </p:nvSpPr>
        <p:spPr>
          <a:xfrm>
            <a:off x="3074504" y="90800"/>
            <a:ext cx="3008225" cy="325235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ENMG octobre 2015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C3983F6-F5ED-5F46-918E-79777C809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93251"/>
              </p:ext>
            </p:extLst>
          </p:nvPr>
        </p:nvGraphicFramePr>
        <p:xfrm>
          <a:off x="6599029" y="465057"/>
          <a:ext cx="2285308" cy="27127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25234">
                  <a:extLst>
                    <a:ext uri="{9D8B030D-6E8A-4147-A177-3AD203B41FA5}">
                      <a16:colId xmlns:a16="http://schemas.microsoft.com/office/drawing/2014/main" val="1312242077"/>
                    </a:ext>
                  </a:extLst>
                </a:gridCol>
                <a:gridCol w="607689">
                  <a:extLst>
                    <a:ext uri="{9D8B030D-6E8A-4147-A177-3AD203B41FA5}">
                      <a16:colId xmlns:a16="http://schemas.microsoft.com/office/drawing/2014/main" val="2507085079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val="2075524032"/>
                    </a:ext>
                  </a:extLst>
                </a:gridCol>
              </a:tblGrid>
              <a:tr h="542544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Ampl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𝜇V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VCS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668"/>
                  </a:ext>
                </a:extLst>
              </a:tr>
              <a:tr h="542544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Médian G</a:t>
                      </a:r>
                    </a:p>
                    <a:p>
                      <a:pPr algn="l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49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55226"/>
                  </a:ext>
                </a:extLst>
              </a:tr>
              <a:tr h="542544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Médian Dr</a:t>
                      </a:r>
                    </a:p>
                    <a:p>
                      <a:pPr algn="l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22,6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47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90957"/>
                  </a:ext>
                </a:extLst>
              </a:tr>
              <a:tr h="542544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Ulnaire G</a:t>
                      </a:r>
                    </a:p>
                    <a:p>
                      <a:pPr algn="l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98780"/>
                  </a:ext>
                </a:extLst>
              </a:tr>
              <a:tr h="542544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Ulnaire Dr</a:t>
                      </a:r>
                    </a:p>
                    <a:p>
                      <a:pPr algn="l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506675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315A82C-A6E8-1F41-9EA4-FB24DF152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84897"/>
              </p:ext>
            </p:extLst>
          </p:nvPr>
        </p:nvGraphicFramePr>
        <p:xfrm>
          <a:off x="228055" y="465057"/>
          <a:ext cx="6175196" cy="27127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46607">
                  <a:extLst>
                    <a:ext uri="{9D8B030D-6E8A-4147-A177-3AD203B41FA5}">
                      <a16:colId xmlns:a16="http://schemas.microsoft.com/office/drawing/2014/main" val="1312242077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2507085079"/>
                    </a:ext>
                  </a:extLst>
                </a:gridCol>
                <a:gridCol w="569844">
                  <a:extLst>
                    <a:ext uri="{9D8B030D-6E8A-4147-A177-3AD203B41FA5}">
                      <a16:colId xmlns:a16="http://schemas.microsoft.com/office/drawing/2014/main" val="2075524032"/>
                    </a:ext>
                  </a:extLst>
                </a:gridCol>
                <a:gridCol w="569843">
                  <a:extLst>
                    <a:ext uri="{9D8B030D-6E8A-4147-A177-3AD203B41FA5}">
                      <a16:colId xmlns:a16="http://schemas.microsoft.com/office/drawing/2014/main" val="1577492367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3617704852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3163640133"/>
                    </a:ext>
                  </a:extLst>
                </a:gridCol>
                <a:gridCol w="560418">
                  <a:extLst>
                    <a:ext uri="{9D8B030D-6E8A-4147-A177-3AD203B41FA5}">
                      <a16:colId xmlns:a16="http://schemas.microsoft.com/office/drawing/2014/main" val="54565059"/>
                    </a:ext>
                  </a:extLst>
                </a:gridCol>
                <a:gridCol w="585140">
                  <a:extLst>
                    <a:ext uri="{9D8B030D-6E8A-4147-A177-3AD203B41FA5}">
                      <a16:colId xmlns:a16="http://schemas.microsoft.com/office/drawing/2014/main" val="2972047085"/>
                    </a:ext>
                  </a:extLst>
                </a:gridCol>
                <a:gridCol w="789257">
                  <a:extLst>
                    <a:ext uri="{9D8B030D-6E8A-4147-A177-3AD203B41FA5}">
                      <a16:colId xmlns:a16="http://schemas.microsoft.com/office/drawing/2014/main" val="3559105508"/>
                    </a:ext>
                  </a:extLst>
                </a:gridCol>
              </a:tblGrid>
              <a:tr h="48415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LDM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VCM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Amp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Surf</a:t>
                      </a:r>
                      <a:br>
                        <a:rPr lang="fr-FR" sz="1400" dirty="0"/>
                      </a:br>
                      <a:r>
                        <a:rPr lang="fr-FR" sz="1400" dirty="0" err="1"/>
                        <a:t>mV.ms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Durée</a:t>
                      </a:r>
                      <a:br>
                        <a:rPr lang="fr-FR" sz="1400" dirty="0"/>
                      </a:br>
                      <a:r>
                        <a:rPr lang="fr-FR" sz="1400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Diff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Amp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Diff</a:t>
                      </a:r>
                      <a:r>
                        <a:rPr lang="fr-FR" sz="1400" dirty="0"/>
                        <a:t> Surf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Diff</a:t>
                      </a:r>
                      <a:r>
                        <a:rPr lang="fr-FR" sz="1400" dirty="0"/>
                        <a:t> durée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668"/>
                  </a:ext>
                </a:extLst>
              </a:tr>
              <a:tr h="484152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Médian G </a:t>
                      </a:r>
                    </a:p>
                    <a:p>
                      <a:pPr algn="l"/>
                      <a:r>
                        <a:rPr lang="fr-FR" sz="1400" b="1" dirty="0"/>
                        <a:t>  </a:t>
                      </a:r>
                      <a:r>
                        <a:rPr lang="fr-FR" sz="1400" dirty="0"/>
                        <a:t>poignet</a:t>
                      </a:r>
                    </a:p>
                    <a:p>
                      <a:pPr algn="l"/>
                      <a:r>
                        <a:rPr lang="fr-FR" sz="1400" dirty="0"/>
                        <a:t>  coude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dirty="0"/>
                        <a:t>3,92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7,88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dirty="0"/>
                        <a:t>6,4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6,0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dirty="0"/>
                        <a:t>20,2</a:t>
                      </a:r>
                    </a:p>
                    <a:p>
                      <a:pPr algn="ctr"/>
                      <a:r>
                        <a:rPr lang="fr-FR" sz="1400" dirty="0"/>
                        <a:t>20,4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dirty="0"/>
                        <a:t>5,1</a:t>
                      </a:r>
                    </a:p>
                    <a:p>
                      <a:pPr algn="ctr"/>
                      <a:r>
                        <a:rPr lang="fr-FR" sz="1400" dirty="0"/>
                        <a:t>6,0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-6,3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dirty="0"/>
                        <a:t>0,99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dirty="0"/>
                        <a:t>17,6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55226"/>
                  </a:ext>
                </a:extLst>
              </a:tr>
              <a:tr h="484152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Ulnaire Dr</a:t>
                      </a:r>
                    </a:p>
                    <a:p>
                      <a:pPr algn="l"/>
                      <a:r>
                        <a:rPr lang="fr-FR" sz="1400" dirty="0"/>
                        <a:t>  poignet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3,33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6,8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25,4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6,7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98780"/>
                  </a:ext>
                </a:extLst>
              </a:tr>
              <a:tr h="484152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Ulnaire G</a:t>
                      </a:r>
                    </a:p>
                    <a:p>
                      <a:pPr algn="l"/>
                      <a:r>
                        <a:rPr lang="fr-FR" sz="1400" dirty="0"/>
                        <a:t>  poignet</a:t>
                      </a:r>
                    </a:p>
                    <a:p>
                      <a:pPr algn="l"/>
                      <a:r>
                        <a:rPr lang="fr-FR" sz="1400" dirty="0"/>
                        <a:t>sous-coude</a:t>
                      </a:r>
                    </a:p>
                    <a:p>
                      <a:pPr algn="l"/>
                      <a:r>
                        <a:rPr lang="fr-FR" sz="1400" dirty="0"/>
                        <a:t>sus-coude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dirty="0"/>
                      </a:br>
                      <a:r>
                        <a:rPr lang="fr-FR" sz="1400" dirty="0"/>
                        <a:t>3,38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7,33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8,81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  <a:p>
                      <a:pPr algn="ctr"/>
                      <a:r>
                        <a:rPr lang="fr-FR" sz="1400" b="1" dirty="0"/>
                        <a:t>54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3,2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1,71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1,70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11,5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6,6</a:t>
                      </a:r>
                    </a:p>
                    <a:p>
                      <a:pPr algn="ctr"/>
                      <a:r>
                        <a:rPr lang="fr-FR" sz="1400" dirty="0"/>
                        <a:t>6,9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r-FR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6,9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7,4</a:t>
                      </a:r>
                    </a:p>
                    <a:p>
                      <a:pPr algn="ctr"/>
                      <a:r>
                        <a:rPr lang="fr-FR" sz="1400" dirty="0"/>
                        <a:t>7,9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-46,6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-0,58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-42,6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4,5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dirty="0"/>
                        <a:t>7,2</a:t>
                      </a:r>
                    </a:p>
                    <a:p>
                      <a:pPr algn="ctr"/>
                      <a:r>
                        <a:rPr lang="fr-FR" sz="1400" dirty="0"/>
                        <a:t>6,8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972861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F0C52A7-1FDD-9345-9C98-FFBB8F224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63742"/>
              </p:ext>
            </p:extLst>
          </p:nvPr>
        </p:nvGraphicFramePr>
        <p:xfrm>
          <a:off x="228054" y="3226799"/>
          <a:ext cx="6278760" cy="74293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59043">
                  <a:extLst>
                    <a:ext uri="{9D8B030D-6E8A-4147-A177-3AD203B41FA5}">
                      <a16:colId xmlns:a16="http://schemas.microsoft.com/office/drawing/2014/main" val="2868836261"/>
                    </a:ext>
                  </a:extLst>
                </a:gridCol>
                <a:gridCol w="1316494">
                  <a:extLst>
                    <a:ext uri="{9D8B030D-6E8A-4147-A177-3AD203B41FA5}">
                      <a16:colId xmlns:a16="http://schemas.microsoft.com/office/drawing/2014/main" val="996802167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1168175362"/>
                    </a:ext>
                  </a:extLst>
                </a:gridCol>
                <a:gridCol w="857389">
                  <a:extLst>
                    <a:ext uri="{9D8B030D-6E8A-4147-A177-3AD203B41FA5}">
                      <a16:colId xmlns:a16="http://schemas.microsoft.com/office/drawing/2014/main" val="4049036200"/>
                    </a:ext>
                  </a:extLst>
                </a:gridCol>
                <a:gridCol w="594315">
                  <a:extLst>
                    <a:ext uri="{9D8B030D-6E8A-4147-A177-3AD203B41FA5}">
                      <a16:colId xmlns:a16="http://schemas.microsoft.com/office/drawing/2014/main" val="1931182671"/>
                    </a:ext>
                  </a:extLst>
                </a:gridCol>
                <a:gridCol w="698155">
                  <a:extLst>
                    <a:ext uri="{9D8B030D-6E8A-4147-A177-3AD203B41FA5}">
                      <a16:colId xmlns:a16="http://schemas.microsoft.com/office/drawing/2014/main" val="2456634641"/>
                    </a:ext>
                  </a:extLst>
                </a:gridCol>
                <a:gridCol w="617479">
                  <a:extLst>
                    <a:ext uri="{9D8B030D-6E8A-4147-A177-3AD203B41FA5}">
                      <a16:colId xmlns:a16="http://schemas.microsoft.com/office/drawing/2014/main" val="3020002071"/>
                    </a:ext>
                  </a:extLst>
                </a:gridCol>
                <a:gridCol w="741570">
                  <a:extLst>
                    <a:ext uri="{9D8B030D-6E8A-4147-A177-3AD203B41FA5}">
                      <a16:colId xmlns:a16="http://schemas.microsoft.com/office/drawing/2014/main" val="3816508078"/>
                    </a:ext>
                  </a:extLst>
                </a:gridCol>
              </a:tblGrid>
              <a:tr h="370973">
                <a:tc>
                  <a:txBody>
                    <a:bodyPr/>
                    <a:lstStyle/>
                    <a:p>
                      <a:r>
                        <a:rPr lang="fr-FR" sz="1400" dirty="0"/>
                        <a:t>Muscles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Interprétation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Fibs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Ondes +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Amp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Durée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Poly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Interf</a:t>
                      </a:r>
                      <a:r>
                        <a:rPr lang="fr-FR" sz="1400" dirty="0"/>
                        <a:t>.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10014"/>
                  </a:ext>
                </a:extLst>
              </a:tr>
              <a:tr h="371963"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  <a:r>
                        <a:rPr lang="fr-FR" sz="1400" baseline="30000" dirty="0"/>
                        <a:t>er</a:t>
                      </a:r>
                      <a:r>
                        <a:rPr lang="fr-FR" sz="1400" dirty="0"/>
                        <a:t> IO G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400" b="1" kern="1200" dirty="0">
                          <a:solidFill>
                            <a:srgbClr val="FF0000"/>
                          </a:solidFill>
                        </a:rPr>
                        <a:t>DRP</a:t>
                      </a:r>
                      <a:endParaRPr lang="fr-FR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62049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862803F3-E319-B741-A449-BAFCA1E27F7E}"/>
              </a:ext>
            </a:extLst>
          </p:cNvPr>
          <p:cNvSpPr txBox="1"/>
          <p:nvPr/>
        </p:nvSpPr>
        <p:spPr>
          <a:xfrm>
            <a:off x="1728743" y="4448231"/>
            <a:ext cx="601294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« … Cette nouvelle atteinte est un argument supplémentaire en faveur d’un diagnostic de multinévrite …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CAD7F5-C518-1446-B862-B29AAC418792}"/>
              </a:ext>
            </a:extLst>
          </p:cNvPr>
          <p:cNvSpPr/>
          <p:nvPr/>
        </p:nvSpPr>
        <p:spPr>
          <a:xfrm>
            <a:off x="228054" y="3921885"/>
            <a:ext cx="8328117" cy="416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tx1"/>
                </a:solidFill>
              </a:rPr>
              <a:t>AMG à G </a:t>
            </a:r>
            <a:r>
              <a:rPr lang="fr-FR" sz="1200" b="1" dirty="0">
                <a:solidFill>
                  <a:schemeClr val="tx1"/>
                </a:solidFill>
              </a:rPr>
              <a:t>: </a:t>
            </a:r>
            <a:r>
              <a:rPr lang="fr-FR" sz="1200" dirty="0">
                <a:solidFill>
                  <a:schemeClr val="tx1"/>
                </a:solidFill>
              </a:rPr>
              <a:t>la stimulation du nerf médian G au coude évoque une réponse de 1 mV au niveau de l’</a:t>
            </a:r>
            <a:r>
              <a:rPr lang="fr-FR" sz="1200" dirty="0" err="1">
                <a:solidFill>
                  <a:schemeClr val="tx1"/>
                </a:solidFill>
              </a:rPr>
              <a:t>Abd</a:t>
            </a:r>
            <a:r>
              <a:rPr lang="fr-FR" sz="1200" dirty="0">
                <a:solidFill>
                  <a:schemeClr val="tx1"/>
                </a:solidFill>
              </a:rPr>
              <a:t> du V G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6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E7DEEE5-86F6-D84C-8A44-10BBEC44F8DE}"/>
              </a:ext>
            </a:extLst>
          </p:cNvPr>
          <p:cNvCxnSpPr>
            <a:cxnSpLocks/>
          </p:cNvCxnSpPr>
          <p:nvPr/>
        </p:nvCxnSpPr>
        <p:spPr>
          <a:xfrm flipH="1" flipV="1">
            <a:off x="3069678" y="876414"/>
            <a:ext cx="2383658" cy="426389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B212A3E-F13F-0E45-A2D4-72379801141C}"/>
              </a:ext>
            </a:extLst>
          </p:cNvPr>
          <p:cNvSpPr/>
          <p:nvPr/>
        </p:nvSpPr>
        <p:spPr>
          <a:xfrm>
            <a:off x="4011842" y="239279"/>
            <a:ext cx="3438939" cy="129955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  <a:r>
              <a:rPr lang="fr-FR" b="1" baseline="30000" dirty="0"/>
              <a:t>e</a:t>
            </a:r>
            <a:r>
              <a:rPr lang="fr-FR" b="1" dirty="0"/>
              <a:t> épisode</a:t>
            </a:r>
          </a:p>
          <a:p>
            <a:pPr algn="ctr"/>
            <a:r>
              <a:rPr lang="fr-FR" b="1" dirty="0" err="1"/>
              <a:t>Hyperpathie</a:t>
            </a:r>
            <a:r>
              <a:rPr lang="fr-FR" b="1" dirty="0"/>
              <a:t> plante du pied droit</a:t>
            </a:r>
          </a:p>
          <a:p>
            <a:pPr algn="ctr"/>
            <a:r>
              <a:rPr lang="fr-FR" dirty="0"/>
              <a:t>Installation subaigüe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41D19F-DA91-4242-9ADD-73CC4BF2DC7D}"/>
              </a:ext>
            </a:extLst>
          </p:cNvPr>
          <p:cNvSpPr txBox="1"/>
          <p:nvPr/>
        </p:nvSpPr>
        <p:spPr>
          <a:xfrm>
            <a:off x="1628182" y="704392"/>
            <a:ext cx="115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Avril 2017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2CB7078-F085-E449-B2A7-4362746DA354}"/>
              </a:ext>
            </a:extLst>
          </p:cNvPr>
          <p:cNvCxnSpPr>
            <a:cxnSpLocks/>
          </p:cNvCxnSpPr>
          <p:nvPr/>
        </p:nvCxnSpPr>
        <p:spPr>
          <a:xfrm flipV="1">
            <a:off x="3069677" y="3194"/>
            <a:ext cx="1" cy="8732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CA63A5-BDFB-6245-8C80-E5B8BA64A12F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069676" y="889058"/>
            <a:ext cx="942166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D39106FA-1A27-5D44-A67F-09A2762A5F56}"/>
              </a:ext>
            </a:extLst>
          </p:cNvPr>
          <p:cNvSpPr/>
          <p:nvPr/>
        </p:nvSpPr>
        <p:spPr>
          <a:xfrm>
            <a:off x="2859219" y="665957"/>
            <a:ext cx="420914" cy="42091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072BDB-5557-E640-87FE-DF11B299FADD}"/>
              </a:ext>
            </a:extLst>
          </p:cNvPr>
          <p:cNvSpPr txBox="1"/>
          <p:nvPr/>
        </p:nvSpPr>
        <p:spPr>
          <a:xfrm>
            <a:off x="5241304" y="1643134"/>
            <a:ext cx="365090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ENMG</a:t>
            </a:r>
            <a:r>
              <a:rPr lang="fr-FR" dirty="0"/>
              <a:t> mai 2017 : n. axonale </a:t>
            </a:r>
            <a:r>
              <a:rPr lang="fr-FR" dirty="0" err="1"/>
              <a:t>sensitivo-motrice</a:t>
            </a:r>
            <a:r>
              <a:rPr lang="fr-FR" dirty="0"/>
              <a:t> dans le territoire du nerf tibial droit</a:t>
            </a:r>
          </a:p>
          <a:p>
            <a:endParaRPr lang="fr-FR" dirty="0"/>
          </a:p>
          <a:p>
            <a:pPr algn="ctr"/>
            <a:r>
              <a:rPr lang="fr-BE" b="1" dirty="0">
                <a:solidFill>
                  <a:schemeClr val="accent1"/>
                </a:solidFill>
              </a:rPr>
              <a:t>« …Compte tenu d’une neuropathie axonale, </a:t>
            </a:r>
            <a:r>
              <a:rPr lang="fr-BE" b="1" dirty="0" err="1">
                <a:solidFill>
                  <a:schemeClr val="accent1"/>
                </a:solidFill>
              </a:rPr>
              <a:t>sensitivo-motrice</a:t>
            </a:r>
            <a:r>
              <a:rPr lang="fr-BE" b="1" dirty="0">
                <a:solidFill>
                  <a:schemeClr val="accent1"/>
                </a:solidFill>
              </a:rPr>
              <a:t>, asymétrique, évoluant par poussées, le diagnostic de </a:t>
            </a:r>
            <a:r>
              <a:rPr lang="fr-BE" b="1" u="sng" dirty="0">
                <a:solidFill>
                  <a:schemeClr val="accent1"/>
                </a:solidFill>
              </a:rPr>
              <a:t>vascularite isolée du SNP doit être évoqué</a:t>
            </a:r>
            <a:r>
              <a:rPr lang="fr-BE" b="1" dirty="0">
                <a:solidFill>
                  <a:schemeClr val="accent1"/>
                </a:solidFill>
              </a:rPr>
              <a:t>… »</a:t>
            </a:r>
            <a:endParaRPr lang="fr-FR" b="1" dirty="0">
              <a:solidFill>
                <a:schemeClr val="accent1"/>
              </a:solidFill>
            </a:endParaRP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63CABC9-9ADB-3248-86DF-B6CF4273868B}"/>
              </a:ext>
            </a:extLst>
          </p:cNvPr>
          <p:cNvCxnSpPr>
            <a:cxnSpLocks/>
          </p:cNvCxnSpPr>
          <p:nvPr/>
        </p:nvCxnSpPr>
        <p:spPr>
          <a:xfrm flipH="1">
            <a:off x="3592461" y="1830157"/>
            <a:ext cx="164884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526FBE72-4072-CC48-966B-7630C8865D8E}"/>
              </a:ext>
            </a:extLst>
          </p:cNvPr>
          <p:cNvSpPr/>
          <p:nvPr/>
        </p:nvSpPr>
        <p:spPr>
          <a:xfrm>
            <a:off x="3495809" y="1720289"/>
            <a:ext cx="202667" cy="212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7107A2A-872B-B145-A3A4-5F736A835143}"/>
              </a:ext>
            </a:extLst>
          </p:cNvPr>
          <p:cNvCxnSpPr>
            <a:cxnSpLocks/>
          </p:cNvCxnSpPr>
          <p:nvPr/>
        </p:nvCxnSpPr>
        <p:spPr>
          <a:xfrm flipH="1">
            <a:off x="2860681" y="2405878"/>
            <a:ext cx="10800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D95A3263-D2CA-C745-8BFD-47519A519E0D}"/>
              </a:ext>
            </a:extLst>
          </p:cNvPr>
          <p:cNvSpPr/>
          <p:nvPr/>
        </p:nvSpPr>
        <p:spPr>
          <a:xfrm>
            <a:off x="3835679" y="2301281"/>
            <a:ext cx="202667" cy="212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7FDBBB-1156-E047-A459-AFE6677DFDFC}"/>
              </a:ext>
            </a:extLst>
          </p:cNvPr>
          <p:cNvSpPr txBox="1"/>
          <p:nvPr/>
        </p:nvSpPr>
        <p:spPr>
          <a:xfrm>
            <a:off x="39755" y="2868419"/>
            <a:ext cx="28841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Génétique</a:t>
            </a:r>
            <a:r>
              <a:rPr lang="fr-FR" dirty="0"/>
              <a:t> : TTR et PMP22 ⊖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D75E2CC-9202-A743-B267-A70D93325753}"/>
              </a:ext>
            </a:extLst>
          </p:cNvPr>
          <p:cNvCxnSpPr>
            <a:cxnSpLocks/>
          </p:cNvCxnSpPr>
          <p:nvPr/>
        </p:nvCxnSpPr>
        <p:spPr>
          <a:xfrm flipH="1">
            <a:off x="3186495" y="3050319"/>
            <a:ext cx="10800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1F44F8B4-757D-4A4E-BA0D-54C334288851}"/>
              </a:ext>
            </a:extLst>
          </p:cNvPr>
          <p:cNvSpPr/>
          <p:nvPr/>
        </p:nvSpPr>
        <p:spPr>
          <a:xfrm>
            <a:off x="4186859" y="2944012"/>
            <a:ext cx="202667" cy="212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1523B0-39F7-164A-822D-DF8138C2F965}"/>
              </a:ext>
            </a:extLst>
          </p:cNvPr>
          <p:cNvSpPr txBox="1"/>
          <p:nvPr/>
        </p:nvSpPr>
        <p:spPr>
          <a:xfrm>
            <a:off x="39755" y="3441918"/>
            <a:ext cx="34560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</a:t>
            </a:r>
            <a:r>
              <a:rPr lang="fr-FR" dirty="0"/>
              <a:t> : absence de </a:t>
            </a:r>
            <a:r>
              <a:rPr lang="fr-FR" dirty="0" err="1"/>
              <a:t>cellularité</a:t>
            </a:r>
            <a:r>
              <a:rPr lang="fr-FR" dirty="0"/>
              <a:t> et de </a:t>
            </a:r>
            <a:r>
              <a:rPr lang="fr-FR" dirty="0" err="1"/>
              <a:t>protéinorachie</a:t>
            </a:r>
            <a:r>
              <a:rPr lang="fr-FR" dirty="0"/>
              <a:t>, </a:t>
            </a:r>
            <a:r>
              <a:rPr lang="fr-FR" dirty="0" err="1"/>
              <a:t>phenotypage</a:t>
            </a:r>
            <a:r>
              <a:rPr lang="fr-FR" dirty="0"/>
              <a:t> normal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896808-82DB-644D-B612-D7ABEB35C1FB}"/>
              </a:ext>
            </a:extLst>
          </p:cNvPr>
          <p:cNvCxnSpPr>
            <a:cxnSpLocks/>
          </p:cNvCxnSpPr>
          <p:nvPr/>
        </p:nvCxnSpPr>
        <p:spPr>
          <a:xfrm flipH="1">
            <a:off x="3536540" y="3625078"/>
            <a:ext cx="10800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00FE9BE0-053B-D542-BD92-F21D3896DA1B}"/>
              </a:ext>
            </a:extLst>
          </p:cNvPr>
          <p:cNvSpPr/>
          <p:nvPr/>
        </p:nvSpPr>
        <p:spPr>
          <a:xfrm>
            <a:off x="4511538" y="3520481"/>
            <a:ext cx="202667" cy="212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2E49098-9AB1-C44E-8367-CA8461AE909E}"/>
              </a:ext>
            </a:extLst>
          </p:cNvPr>
          <p:cNvSpPr txBox="1"/>
          <p:nvPr/>
        </p:nvSpPr>
        <p:spPr>
          <a:xfrm>
            <a:off x="39755" y="2120004"/>
            <a:ext cx="288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IRM plexus lombaire</a:t>
            </a:r>
            <a:r>
              <a:rPr lang="fr-FR" dirty="0"/>
              <a:t> ⊖</a:t>
            </a:r>
          </a:p>
          <a:p>
            <a:r>
              <a:rPr lang="fr-FR" b="1" dirty="0"/>
              <a:t>Doppler artériel MI </a:t>
            </a:r>
            <a:r>
              <a:rPr lang="fr-FR" dirty="0"/>
              <a:t>⊖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7886E0-5EE4-2B46-A08D-A4003A82000A}"/>
              </a:ext>
            </a:extLst>
          </p:cNvPr>
          <p:cNvSpPr txBox="1"/>
          <p:nvPr/>
        </p:nvSpPr>
        <p:spPr>
          <a:xfrm>
            <a:off x="39756" y="4061227"/>
            <a:ext cx="375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BGSA</a:t>
            </a:r>
            <a:r>
              <a:rPr lang="fr-FR" dirty="0"/>
              <a:t> : </a:t>
            </a:r>
            <a:r>
              <a:rPr lang="fr-FR" dirty="0" err="1"/>
              <a:t>sialadénite</a:t>
            </a:r>
            <a:r>
              <a:rPr lang="fr-FR" dirty="0"/>
              <a:t> lymphocytaire et focale de grade 2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52E644B-AD5A-5348-B4F3-C8F189C838CC}"/>
              </a:ext>
            </a:extLst>
          </p:cNvPr>
          <p:cNvCxnSpPr>
            <a:cxnSpLocks/>
          </p:cNvCxnSpPr>
          <p:nvPr/>
        </p:nvCxnSpPr>
        <p:spPr>
          <a:xfrm>
            <a:off x="3837328" y="4214798"/>
            <a:ext cx="10636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BC88016B-5EB6-8848-A18D-63AA7573F7B2}"/>
              </a:ext>
            </a:extLst>
          </p:cNvPr>
          <p:cNvSpPr/>
          <p:nvPr/>
        </p:nvSpPr>
        <p:spPr>
          <a:xfrm>
            <a:off x="4820966" y="4110201"/>
            <a:ext cx="204663" cy="212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7E90DF2-3360-C449-BE58-A2617F4B2361}"/>
              </a:ext>
            </a:extLst>
          </p:cNvPr>
          <p:cNvSpPr txBox="1"/>
          <p:nvPr/>
        </p:nvSpPr>
        <p:spPr>
          <a:xfrm>
            <a:off x="39756" y="4629865"/>
            <a:ext cx="438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PCR parvovirus B19</a:t>
            </a:r>
            <a:r>
              <a:rPr lang="fr-FR" dirty="0"/>
              <a:t> : ADN viral non détecté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1A68752-7674-E944-BB8B-AB05000C6273}"/>
              </a:ext>
            </a:extLst>
          </p:cNvPr>
          <p:cNvCxnSpPr>
            <a:cxnSpLocks/>
          </p:cNvCxnSpPr>
          <p:nvPr/>
        </p:nvCxnSpPr>
        <p:spPr>
          <a:xfrm flipH="1">
            <a:off x="4235184" y="4830484"/>
            <a:ext cx="10800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00D9D7AD-21FB-954D-A918-FE68673827FB}"/>
              </a:ext>
            </a:extLst>
          </p:cNvPr>
          <p:cNvSpPr/>
          <p:nvPr/>
        </p:nvSpPr>
        <p:spPr>
          <a:xfrm>
            <a:off x="5173130" y="4724177"/>
            <a:ext cx="202667" cy="212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F0E7C59-FEB4-F84D-BCA0-4A4A773E5A25}"/>
              </a:ext>
            </a:extLst>
          </p:cNvPr>
          <p:cNvCxnSpPr>
            <a:cxnSpLocks/>
          </p:cNvCxnSpPr>
          <p:nvPr/>
        </p:nvCxnSpPr>
        <p:spPr>
          <a:xfrm flipH="1">
            <a:off x="3844799" y="4214798"/>
            <a:ext cx="10800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69262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F922C9D201C4EA3107C093E07EABC" ma:contentTypeVersion="12" ma:contentTypeDescription="Crée un document." ma:contentTypeScope="" ma:versionID="1696087e81b3963722904b9b83ef32be">
  <xsd:schema xmlns:xsd="http://www.w3.org/2001/XMLSchema" xmlns:xs="http://www.w3.org/2001/XMLSchema" xmlns:p="http://schemas.microsoft.com/office/2006/metadata/properties" xmlns:ns2="1c39f0fc-054c-4f4b-b4a3-7983f66e4874" xmlns:ns3="16c4d96e-206f-4709-a4dc-24704e0182db" targetNamespace="http://schemas.microsoft.com/office/2006/metadata/properties" ma:root="true" ma:fieldsID="9383ea3faac8c8003de4e87a59164d3b" ns2:_="" ns3:_="">
    <xsd:import namespace="1c39f0fc-054c-4f4b-b4a3-7983f66e4874"/>
    <xsd:import namespace="16c4d96e-206f-4709-a4dc-24704e018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9f0fc-054c-4f4b-b4a3-7983f66e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d96e-206f-4709-a4dc-24704e01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65E2B-383A-48CA-A34C-97FA16936D6F}">
  <ds:schemaRefs>
    <ds:schemaRef ds:uri="dcbf329a-fcf6-4314-85c9-a94e07a0b3a3"/>
    <ds:schemaRef ds:uri="http://schemas.microsoft.com/office/2006/documentManagement/types"/>
    <ds:schemaRef ds:uri="http://purl.org/dc/dcmitype/"/>
    <ds:schemaRef ds:uri="d8a2700f-492d-4d10-a7ae-b3a4b5ce108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919646-6C7D-4EAC-9103-E1EC1A0EFB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3791A7-7B0E-4DFB-8C42-4A1F44B2C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9f0fc-054c-4f4b-b4a3-7983f66e4874"/>
    <ds:schemaRef ds:uri="16c4d96e-206f-4709-a4dc-24704e018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25145</TotalTime>
  <Words>2955</Words>
  <Application>Microsoft Macintosh PowerPoint</Application>
  <PresentationFormat>Affichage à l'écran (16:9)</PresentationFormat>
  <Paragraphs>523</Paragraphs>
  <Slides>20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Merriweather</vt:lpstr>
      <vt:lpstr>1_Thème Office</vt:lpstr>
      <vt:lpstr>3_Thème Office</vt:lpstr>
      <vt:lpstr>Pied tombant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Bastie</dc:creator>
  <cp:lastModifiedBy>Romain Collin</cp:lastModifiedBy>
  <cp:revision>97</cp:revision>
  <dcterms:created xsi:type="dcterms:W3CDTF">2020-05-28T11:26:39Z</dcterms:created>
  <dcterms:modified xsi:type="dcterms:W3CDTF">2021-05-26T09:38:58Z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0x010100299F922C9D201C4EA3107C093E07EABC</vt:lpwstr>
  </property>
</Properties>
</file>