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60" r:id="rId4"/>
    <p:sldId id="276" r:id="rId5"/>
    <p:sldId id="277" r:id="rId6"/>
    <p:sldId id="258" r:id="rId7"/>
    <p:sldId id="259" r:id="rId8"/>
    <p:sldId id="261" r:id="rId9"/>
    <p:sldId id="274" r:id="rId10"/>
    <p:sldId id="262" r:id="rId11"/>
    <p:sldId id="271" r:id="rId12"/>
    <p:sldId id="278" r:id="rId13"/>
    <p:sldId id="264" r:id="rId14"/>
    <p:sldId id="265" r:id="rId15"/>
    <p:sldId id="273" r:id="rId16"/>
    <p:sldId id="266" r:id="rId17"/>
    <p:sldId id="275" r:id="rId18"/>
    <p:sldId id="26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4B0"/>
    <a:srgbClr val="6F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8"/>
    <p:restoredTop sz="94610"/>
  </p:normalViewPr>
  <p:slideViewPr>
    <p:cSldViewPr snapToGrid="0" snapToObjects="1" showGuides="1">
      <p:cViewPr varScale="1">
        <p:scale>
          <a:sx n="64" d="100"/>
          <a:sy n="64" d="100"/>
        </p:scale>
        <p:origin x="102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7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AA05F-7D4F-4371-BCED-4FB708D8183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E6196CB-31A0-46D0-A7B1-39496817014B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fr-FR" sz="1200" b="1" i="1" dirty="0">
              <a:solidFill>
                <a:schemeClr val="bg1"/>
              </a:solidFill>
              <a:latin typeface="Constantia" panose="02030602050306030303" pitchFamily="18" charset="0"/>
            </a:rPr>
            <a:t>Upperground</a:t>
          </a:r>
          <a:br>
            <a:rPr lang="fr-FR" sz="1100" b="1" dirty="0">
              <a:solidFill>
                <a:schemeClr val="bg1"/>
              </a:solidFill>
              <a:latin typeface="Constantia" panose="02030602050306030303" pitchFamily="18" charset="0"/>
            </a:rPr>
          </a:br>
          <a:br>
            <a:rPr lang="fr-FR" sz="1100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000" dirty="0">
              <a:solidFill>
                <a:schemeClr val="bg1"/>
              </a:solidFill>
              <a:latin typeface="Constantia" panose="02030602050306030303" pitchFamily="18" charset="0"/>
            </a:rPr>
            <a:t>Big </a:t>
          </a:r>
          <a:r>
            <a:rPr lang="fr-FR" sz="1000" dirty="0" err="1">
              <a:solidFill>
                <a:schemeClr val="bg1"/>
              </a:solidFill>
              <a:latin typeface="Constantia" panose="02030602050306030303" pitchFamily="18" charset="0"/>
            </a:rPr>
            <a:t>companies</a:t>
          </a:r>
          <a:r>
            <a:rPr lang="fr-FR" sz="1000" dirty="0">
              <a:solidFill>
                <a:schemeClr val="bg1"/>
              </a:solidFill>
              <a:latin typeface="Constantia" panose="02030602050306030303" pitchFamily="18" charset="0"/>
            </a:rPr>
            <a:t>, public </a:t>
          </a:r>
          <a:r>
            <a:rPr lang="fr-FR" sz="1000" dirty="0" err="1">
              <a:solidFill>
                <a:schemeClr val="bg1"/>
              </a:solidFill>
              <a:latin typeface="Constantia" panose="02030602050306030303" pitchFamily="18" charset="0"/>
            </a:rPr>
            <a:t>sector</a:t>
          </a:r>
          <a:br>
            <a:rPr lang="fr-FR" sz="1000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100" dirty="0">
              <a:solidFill>
                <a:schemeClr val="bg1"/>
              </a:solidFill>
              <a:latin typeface="Constantia" panose="02030602050306030303" pitchFamily="18" charset="0"/>
            </a:rPr>
            <a:t>	</a:t>
          </a:r>
        </a:p>
      </dgm:t>
    </dgm:pt>
    <dgm:pt modelId="{D49F4B14-8041-4188-80E4-2E654D9FCEC0}" type="parTrans" cxnId="{91315598-411D-4BC4-B84A-5A745BF5C48F}">
      <dgm:prSet/>
      <dgm:spPr/>
      <dgm:t>
        <a:bodyPr/>
        <a:lstStyle/>
        <a:p>
          <a:endParaRPr lang="fr-FR"/>
        </a:p>
      </dgm:t>
    </dgm:pt>
    <dgm:pt modelId="{0548D29E-0AA8-4301-9DCA-7E411C67D009}" type="sibTrans" cxnId="{91315598-411D-4BC4-B84A-5A745BF5C48F}">
      <dgm:prSet/>
      <dgm:spPr/>
      <dgm:t>
        <a:bodyPr/>
        <a:lstStyle/>
        <a:p>
          <a:endParaRPr lang="fr-FR"/>
        </a:p>
      </dgm:t>
    </dgm:pt>
    <dgm:pt modelId="{7A96F718-40B0-49E6-9146-31F4D0D37DF1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endParaRPr lang="fr-FR" sz="1200" b="1" i="1" dirty="0">
            <a:solidFill>
              <a:schemeClr val="bg1"/>
            </a:solidFill>
            <a:latin typeface="Constantia" panose="02030602050306030303" pitchFamily="18" charset="0"/>
          </a:endParaRPr>
        </a:p>
        <a:p>
          <a:pPr algn="ctr"/>
          <a:r>
            <a:rPr lang="fr-FR" sz="1200" b="1" i="1" dirty="0">
              <a:solidFill>
                <a:schemeClr val="bg1"/>
              </a:solidFill>
              <a:latin typeface="Constantia" panose="02030602050306030303" pitchFamily="18" charset="0"/>
            </a:rPr>
            <a:t>Middleground</a:t>
          </a:r>
          <a:br>
            <a:rPr lang="fr-FR" sz="1100" b="1" dirty="0">
              <a:solidFill>
                <a:schemeClr val="bg1"/>
              </a:solidFill>
              <a:latin typeface="Constantia" panose="02030602050306030303" pitchFamily="18" charset="0"/>
            </a:rPr>
          </a:br>
          <a:br>
            <a:rPr lang="fr-FR" sz="1100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000" dirty="0">
              <a:solidFill>
                <a:schemeClr val="bg1"/>
              </a:solidFill>
              <a:latin typeface="Constantia" panose="02030602050306030303" pitchFamily="18" charset="0"/>
            </a:rPr>
            <a:t>Fab Labs, Living Labs, Hackathons, Hub créatifs</a:t>
          </a:r>
          <a:br>
            <a:rPr lang="fr-FR" sz="900" dirty="0">
              <a:solidFill>
                <a:schemeClr val="bg1"/>
              </a:solidFill>
              <a:latin typeface="Constantia" panose="02030602050306030303" pitchFamily="18" charset="0"/>
            </a:rPr>
          </a:br>
          <a:endParaRPr lang="fr-FR" sz="900" dirty="0">
            <a:solidFill>
              <a:schemeClr val="bg1"/>
            </a:solidFill>
            <a:latin typeface="Constantia" panose="02030602050306030303" pitchFamily="18" charset="0"/>
          </a:endParaRPr>
        </a:p>
      </dgm:t>
    </dgm:pt>
    <dgm:pt modelId="{881F5E85-8005-4A61-8D69-2B4254FFAFBB}" type="parTrans" cxnId="{6DA05FAF-4F0C-4A67-92D1-6D3C844F8C1F}">
      <dgm:prSet/>
      <dgm:spPr/>
      <dgm:t>
        <a:bodyPr/>
        <a:lstStyle/>
        <a:p>
          <a:endParaRPr lang="fr-FR"/>
        </a:p>
      </dgm:t>
    </dgm:pt>
    <dgm:pt modelId="{C5EDAAE2-32D6-4501-9A9D-D39AB66C470B}" type="sibTrans" cxnId="{6DA05FAF-4F0C-4A67-92D1-6D3C844F8C1F}">
      <dgm:prSet/>
      <dgm:spPr/>
      <dgm:t>
        <a:bodyPr/>
        <a:lstStyle/>
        <a:p>
          <a:endParaRPr lang="fr-FR"/>
        </a:p>
      </dgm:t>
    </dgm:pt>
    <dgm:pt modelId="{44A7A395-B98A-4040-B1D4-3CC56DB50940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fr-FR" sz="1400" b="1" i="1" dirty="0">
              <a:solidFill>
                <a:schemeClr val="bg1"/>
              </a:solidFill>
              <a:latin typeface="Constantia" panose="02030602050306030303" pitchFamily="18" charset="0"/>
            </a:rPr>
            <a:t>Underground</a:t>
          </a:r>
          <a:br>
            <a:rPr lang="fr-FR" sz="1200" b="1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200" dirty="0">
              <a:solidFill>
                <a:schemeClr val="bg1"/>
              </a:solidFill>
              <a:latin typeface="Constantia" panose="02030602050306030303" pitchFamily="18" charset="0"/>
            </a:rPr>
            <a:t> </a:t>
          </a:r>
          <a:br>
            <a:rPr lang="fr-FR" sz="1200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050" dirty="0">
              <a:solidFill>
                <a:schemeClr val="bg1"/>
              </a:solidFill>
              <a:latin typeface="Constantia" panose="02030602050306030303" pitchFamily="18" charset="0"/>
            </a:rPr>
            <a:t>Creative </a:t>
          </a:r>
          <a:r>
            <a:rPr lang="fr-FR" sz="1050" dirty="0" err="1">
              <a:solidFill>
                <a:schemeClr val="bg1"/>
              </a:solidFill>
              <a:latin typeface="Constantia" panose="02030602050306030303" pitchFamily="18" charset="0"/>
            </a:rPr>
            <a:t>citizens</a:t>
          </a:r>
          <a:br>
            <a:rPr lang="fr-FR" sz="1000" dirty="0">
              <a:solidFill>
                <a:schemeClr val="bg1"/>
              </a:solidFill>
              <a:latin typeface="Constantia" panose="02030602050306030303" pitchFamily="18" charset="0"/>
            </a:rPr>
          </a:br>
          <a:endParaRPr lang="fr-FR" sz="1000" dirty="0">
            <a:solidFill>
              <a:schemeClr val="bg1"/>
            </a:solidFill>
            <a:latin typeface="Constantia" panose="02030602050306030303" pitchFamily="18" charset="0"/>
          </a:endParaRPr>
        </a:p>
      </dgm:t>
    </dgm:pt>
    <dgm:pt modelId="{AA060A74-92F9-4544-B458-D07480279D3E}" type="parTrans" cxnId="{6E1FB8E2-EB0D-42AD-8531-0927526C918B}">
      <dgm:prSet/>
      <dgm:spPr/>
      <dgm:t>
        <a:bodyPr/>
        <a:lstStyle/>
        <a:p>
          <a:endParaRPr lang="fr-FR"/>
        </a:p>
      </dgm:t>
    </dgm:pt>
    <dgm:pt modelId="{57A08F71-9165-4D6E-9DB4-9B64A33C6899}" type="sibTrans" cxnId="{6E1FB8E2-EB0D-42AD-8531-0927526C918B}">
      <dgm:prSet/>
      <dgm:spPr/>
      <dgm:t>
        <a:bodyPr/>
        <a:lstStyle/>
        <a:p>
          <a:endParaRPr lang="fr-FR"/>
        </a:p>
      </dgm:t>
    </dgm:pt>
    <dgm:pt modelId="{DA023D39-C0AB-4E7E-A8A2-80D099B343E6}" type="pres">
      <dgm:prSet presAssocID="{809AA05F-7D4F-4371-BCED-4FB708D81833}" presName="compositeShape" presStyleCnt="0">
        <dgm:presLayoutVars>
          <dgm:dir/>
          <dgm:resizeHandles/>
        </dgm:presLayoutVars>
      </dgm:prSet>
      <dgm:spPr/>
    </dgm:pt>
    <dgm:pt modelId="{B1DE917D-40EF-4789-AD04-C1A2D5C2A701}" type="pres">
      <dgm:prSet presAssocID="{809AA05F-7D4F-4371-BCED-4FB708D81833}" presName="pyramid" presStyleLbl="node1" presStyleIdx="0" presStyleCnt="1" custLinFactNeighborX="-352"/>
      <dgm:spPr/>
    </dgm:pt>
    <dgm:pt modelId="{631C87AA-FE64-433F-96EF-85CB740A9CC7}" type="pres">
      <dgm:prSet presAssocID="{809AA05F-7D4F-4371-BCED-4FB708D81833}" presName="theList" presStyleCnt="0"/>
      <dgm:spPr/>
    </dgm:pt>
    <dgm:pt modelId="{37750D1F-0A53-4080-BFCF-3AB6D5D91045}" type="pres">
      <dgm:prSet presAssocID="{AE6196CB-31A0-46D0-A7B1-39496817014B}" presName="aNode" presStyleLbl="fgAcc1" presStyleIdx="0" presStyleCnt="3">
        <dgm:presLayoutVars>
          <dgm:bulletEnabled val="1"/>
        </dgm:presLayoutVars>
      </dgm:prSet>
      <dgm:spPr/>
    </dgm:pt>
    <dgm:pt modelId="{856BB34F-FB82-4788-8759-EE45E5E6C4D6}" type="pres">
      <dgm:prSet presAssocID="{AE6196CB-31A0-46D0-A7B1-39496817014B}" presName="aSpace" presStyleCnt="0"/>
      <dgm:spPr/>
    </dgm:pt>
    <dgm:pt modelId="{0E4892CF-DB4A-442B-BA26-D61D0771D906}" type="pres">
      <dgm:prSet presAssocID="{7A96F718-40B0-49E6-9146-31F4D0D37DF1}" presName="aNode" presStyleLbl="fgAcc1" presStyleIdx="1" presStyleCnt="3">
        <dgm:presLayoutVars>
          <dgm:bulletEnabled val="1"/>
        </dgm:presLayoutVars>
      </dgm:prSet>
      <dgm:spPr/>
    </dgm:pt>
    <dgm:pt modelId="{D5958E79-1313-41EB-ACB2-A36FA869BD60}" type="pres">
      <dgm:prSet presAssocID="{7A96F718-40B0-49E6-9146-31F4D0D37DF1}" presName="aSpace" presStyleCnt="0"/>
      <dgm:spPr/>
    </dgm:pt>
    <dgm:pt modelId="{1CDBC1B4-261A-468D-86BC-36E29836C681}" type="pres">
      <dgm:prSet presAssocID="{44A7A395-B98A-4040-B1D4-3CC56DB50940}" presName="aNode" presStyleLbl="fgAcc1" presStyleIdx="2" presStyleCnt="3">
        <dgm:presLayoutVars>
          <dgm:bulletEnabled val="1"/>
        </dgm:presLayoutVars>
      </dgm:prSet>
      <dgm:spPr/>
    </dgm:pt>
    <dgm:pt modelId="{036E075F-91FC-48D3-B23C-34A055D18582}" type="pres">
      <dgm:prSet presAssocID="{44A7A395-B98A-4040-B1D4-3CC56DB50940}" presName="aSpace" presStyleCnt="0"/>
      <dgm:spPr/>
    </dgm:pt>
  </dgm:ptLst>
  <dgm:cxnLst>
    <dgm:cxn modelId="{397CA816-11F4-4E1D-BE87-31EDB76848EA}" type="presOf" srcId="{44A7A395-B98A-4040-B1D4-3CC56DB50940}" destId="{1CDBC1B4-261A-468D-86BC-36E29836C681}" srcOrd="0" destOrd="0" presId="urn:microsoft.com/office/officeart/2005/8/layout/pyramid2"/>
    <dgm:cxn modelId="{1598CA8D-DD04-48C3-BF5C-EDCDF4BB790F}" type="presOf" srcId="{7A96F718-40B0-49E6-9146-31F4D0D37DF1}" destId="{0E4892CF-DB4A-442B-BA26-D61D0771D906}" srcOrd="0" destOrd="0" presId="urn:microsoft.com/office/officeart/2005/8/layout/pyramid2"/>
    <dgm:cxn modelId="{91315598-411D-4BC4-B84A-5A745BF5C48F}" srcId="{809AA05F-7D4F-4371-BCED-4FB708D81833}" destId="{AE6196CB-31A0-46D0-A7B1-39496817014B}" srcOrd="0" destOrd="0" parTransId="{D49F4B14-8041-4188-80E4-2E654D9FCEC0}" sibTransId="{0548D29E-0AA8-4301-9DCA-7E411C67D009}"/>
    <dgm:cxn modelId="{6DA05FAF-4F0C-4A67-92D1-6D3C844F8C1F}" srcId="{809AA05F-7D4F-4371-BCED-4FB708D81833}" destId="{7A96F718-40B0-49E6-9146-31F4D0D37DF1}" srcOrd="1" destOrd="0" parTransId="{881F5E85-8005-4A61-8D69-2B4254FFAFBB}" sibTransId="{C5EDAAE2-32D6-4501-9A9D-D39AB66C470B}"/>
    <dgm:cxn modelId="{19EECEC4-7736-4591-A8CD-E4BF5A54C468}" type="presOf" srcId="{AE6196CB-31A0-46D0-A7B1-39496817014B}" destId="{37750D1F-0A53-4080-BFCF-3AB6D5D91045}" srcOrd="0" destOrd="0" presId="urn:microsoft.com/office/officeart/2005/8/layout/pyramid2"/>
    <dgm:cxn modelId="{6E1FB8E2-EB0D-42AD-8531-0927526C918B}" srcId="{809AA05F-7D4F-4371-BCED-4FB708D81833}" destId="{44A7A395-B98A-4040-B1D4-3CC56DB50940}" srcOrd="2" destOrd="0" parTransId="{AA060A74-92F9-4544-B458-D07480279D3E}" sibTransId="{57A08F71-9165-4D6E-9DB4-9B64A33C6899}"/>
    <dgm:cxn modelId="{BA3F67FB-5304-4EBF-9852-A398264CC7AE}" type="presOf" srcId="{809AA05F-7D4F-4371-BCED-4FB708D81833}" destId="{DA023D39-C0AB-4E7E-A8A2-80D099B343E6}" srcOrd="0" destOrd="0" presId="urn:microsoft.com/office/officeart/2005/8/layout/pyramid2"/>
    <dgm:cxn modelId="{136C3782-8A0B-4071-818B-F6C5981BEFBD}" type="presParOf" srcId="{DA023D39-C0AB-4E7E-A8A2-80D099B343E6}" destId="{B1DE917D-40EF-4789-AD04-C1A2D5C2A701}" srcOrd="0" destOrd="0" presId="urn:microsoft.com/office/officeart/2005/8/layout/pyramid2"/>
    <dgm:cxn modelId="{BEC50D8B-920B-4D11-8E91-5482DD9F79A1}" type="presParOf" srcId="{DA023D39-C0AB-4E7E-A8A2-80D099B343E6}" destId="{631C87AA-FE64-433F-96EF-85CB740A9CC7}" srcOrd="1" destOrd="0" presId="urn:microsoft.com/office/officeart/2005/8/layout/pyramid2"/>
    <dgm:cxn modelId="{DBD39373-73D3-431D-AFBF-4CFA81B62077}" type="presParOf" srcId="{631C87AA-FE64-433F-96EF-85CB740A9CC7}" destId="{37750D1F-0A53-4080-BFCF-3AB6D5D91045}" srcOrd="0" destOrd="0" presId="urn:microsoft.com/office/officeart/2005/8/layout/pyramid2"/>
    <dgm:cxn modelId="{E669B40F-6BDF-4F13-81A6-792C88959B3E}" type="presParOf" srcId="{631C87AA-FE64-433F-96EF-85CB740A9CC7}" destId="{856BB34F-FB82-4788-8759-EE45E5E6C4D6}" srcOrd="1" destOrd="0" presId="urn:microsoft.com/office/officeart/2005/8/layout/pyramid2"/>
    <dgm:cxn modelId="{9F57CE57-3FC2-4BB6-BD12-FDB07CF753AC}" type="presParOf" srcId="{631C87AA-FE64-433F-96EF-85CB740A9CC7}" destId="{0E4892CF-DB4A-442B-BA26-D61D0771D906}" srcOrd="2" destOrd="0" presId="urn:microsoft.com/office/officeart/2005/8/layout/pyramid2"/>
    <dgm:cxn modelId="{B99B6A0B-E904-42DA-8761-8E966893B793}" type="presParOf" srcId="{631C87AA-FE64-433F-96EF-85CB740A9CC7}" destId="{D5958E79-1313-41EB-ACB2-A36FA869BD60}" srcOrd="3" destOrd="0" presId="urn:microsoft.com/office/officeart/2005/8/layout/pyramid2"/>
    <dgm:cxn modelId="{F7A688E1-005F-4CBB-B6A3-49B5A09B1A56}" type="presParOf" srcId="{631C87AA-FE64-433F-96EF-85CB740A9CC7}" destId="{1CDBC1B4-261A-468D-86BC-36E29836C681}" srcOrd="4" destOrd="0" presId="urn:microsoft.com/office/officeart/2005/8/layout/pyramid2"/>
    <dgm:cxn modelId="{CA93FBA2-5E97-4365-8DBC-FAFCB926AEDF}" type="presParOf" srcId="{631C87AA-FE64-433F-96EF-85CB740A9CC7}" destId="{036E075F-91FC-48D3-B23C-34A055D1858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E917D-40EF-4789-AD04-C1A2D5C2A701}">
      <dsp:nvSpPr>
        <dsp:cNvPr id="0" name=""/>
        <dsp:cNvSpPr/>
      </dsp:nvSpPr>
      <dsp:spPr>
        <a:xfrm>
          <a:off x="4218022" y="0"/>
          <a:ext cx="3299920" cy="32999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50D1F-0A53-4080-BFCF-3AB6D5D91045}">
      <dsp:nvSpPr>
        <dsp:cNvPr id="0" name=""/>
        <dsp:cNvSpPr/>
      </dsp:nvSpPr>
      <dsp:spPr>
        <a:xfrm>
          <a:off x="5879598" y="331764"/>
          <a:ext cx="2144948" cy="78115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1" kern="1200" dirty="0">
              <a:solidFill>
                <a:schemeClr val="bg1"/>
              </a:solidFill>
              <a:latin typeface="Constantia" panose="02030602050306030303" pitchFamily="18" charset="0"/>
            </a:rPr>
            <a:t>Upperground</a:t>
          </a:r>
          <a:br>
            <a:rPr lang="fr-FR" sz="1100" b="1" kern="1200" dirty="0">
              <a:solidFill>
                <a:schemeClr val="bg1"/>
              </a:solidFill>
              <a:latin typeface="Constantia" panose="02030602050306030303" pitchFamily="18" charset="0"/>
            </a:rPr>
          </a:br>
          <a:br>
            <a:rPr lang="fr-FR" sz="1100" kern="1200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000" kern="1200" dirty="0">
              <a:solidFill>
                <a:schemeClr val="bg1"/>
              </a:solidFill>
              <a:latin typeface="Constantia" panose="02030602050306030303" pitchFamily="18" charset="0"/>
            </a:rPr>
            <a:t>Big </a:t>
          </a:r>
          <a:r>
            <a:rPr lang="fr-FR" sz="1000" kern="1200" dirty="0" err="1">
              <a:solidFill>
                <a:schemeClr val="bg1"/>
              </a:solidFill>
              <a:latin typeface="Constantia" panose="02030602050306030303" pitchFamily="18" charset="0"/>
            </a:rPr>
            <a:t>companies</a:t>
          </a:r>
          <a:r>
            <a:rPr lang="fr-FR" sz="1000" kern="1200" dirty="0">
              <a:solidFill>
                <a:schemeClr val="bg1"/>
              </a:solidFill>
              <a:latin typeface="Constantia" panose="02030602050306030303" pitchFamily="18" charset="0"/>
            </a:rPr>
            <a:t>, public </a:t>
          </a:r>
          <a:r>
            <a:rPr lang="fr-FR" sz="1000" kern="1200" dirty="0" err="1">
              <a:solidFill>
                <a:schemeClr val="bg1"/>
              </a:solidFill>
              <a:latin typeface="Constantia" panose="02030602050306030303" pitchFamily="18" charset="0"/>
            </a:rPr>
            <a:t>sector</a:t>
          </a:r>
          <a:br>
            <a:rPr lang="fr-FR" sz="1000" kern="1200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100" kern="1200" dirty="0">
              <a:solidFill>
                <a:schemeClr val="bg1"/>
              </a:solidFill>
              <a:latin typeface="Constantia" panose="02030602050306030303" pitchFamily="18" charset="0"/>
            </a:rPr>
            <a:t>	</a:t>
          </a:r>
        </a:p>
      </dsp:txBody>
      <dsp:txXfrm>
        <a:off x="5917731" y="369897"/>
        <a:ext cx="2068682" cy="704887"/>
      </dsp:txXfrm>
    </dsp:sp>
    <dsp:sp modelId="{0E4892CF-DB4A-442B-BA26-D61D0771D906}">
      <dsp:nvSpPr>
        <dsp:cNvPr id="0" name=""/>
        <dsp:cNvSpPr/>
      </dsp:nvSpPr>
      <dsp:spPr>
        <a:xfrm>
          <a:off x="5879598" y="1210561"/>
          <a:ext cx="2144948" cy="78115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i="1" kern="1200" dirty="0">
            <a:solidFill>
              <a:schemeClr val="bg1"/>
            </a:solidFill>
            <a:latin typeface="Constantia" panose="02030602050306030303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1" kern="1200" dirty="0">
              <a:solidFill>
                <a:schemeClr val="bg1"/>
              </a:solidFill>
              <a:latin typeface="Constantia" panose="02030602050306030303" pitchFamily="18" charset="0"/>
            </a:rPr>
            <a:t>Middleground</a:t>
          </a:r>
          <a:br>
            <a:rPr lang="fr-FR" sz="1100" b="1" kern="1200" dirty="0">
              <a:solidFill>
                <a:schemeClr val="bg1"/>
              </a:solidFill>
              <a:latin typeface="Constantia" panose="02030602050306030303" pitchFamily="18" charset="0"/>
            </a:rPr>
          </a:br>
          <a:br>
            <a:rPr lang="fr-FR" sz="1100" kern="1200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000" kern="1200" dirty="0">
              <a:solidFill>
                <a:schemeClr val="bg1"/>
              </a:solidFill>
              <a:latin typeface="Constantia" panose="02030602050306030303" pitchFamily="18" charset="0"/>
            </a:rPr>
            <a:t>Fab Labs, Living Labs, Hackathons, Hub créatifs</a:t>
          </a:r>
          <a:br>
            <a:rPr lang="fr-FR" sz="900" kern="1200" dirty="0">
              <a:solidFill>
                <a:schemeClr val="bg1"/>
              </a:solidFill>
              <a:latin typeface="Constantia" panose="02030602050306030303" pitchFamily="18" charset="0"/>
            </a:rPr>
          </a:br>
          <a:endParaRPr lang="fr-FR" sz="900" kern="1200" dirty="0">
            <a:solidFill>
              <a:schemeClr val="bg1"/>
            </a:solidFill>
            <a:latin typeface="Constantia" panose="02030602050306030303" pitchFamily="18" charset="0"/>
          </a:endParaRPr>
        </a:p>
      </dsp:txBody>
      <dsp:txXfrm>
        <a:off x="5917731" y="1248694"/>
        <a:ext cx="2068682" cy="704887"/>
      </dsp:txXfrm>
    </dsp:sp>
    <dsp:sp modelId="{1CDBC1B4-261A-468D-86BC-36E29836C681}">
      <dsp:nvSpPr>
        <dsp:cNvPr id="0" name=""/>
        <dsp:cNvSpPr/>
      </dsp:nvSpPr>
      <dsp:spPr>
        <a:xfrm>
          <a:off x="5879598" y="2089359"/>
          <a:ext cx="2144948" cy="78115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chemeClr val="bg1"/>
              </a:solidFill>
              <a:latin typeface="Constantia" panose="02030602050306030303" pitchFamily="18" charset="0"/>
            </a:rPr>
            <a:t>Underground</a:t>
          </a:r>
          <a:br>
            <a:rPr lang="fr-FR" sz="1200" b="1" kern="1200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200" kern="1200" dirty="0">
              <a:solidFill>
                <a:schemeClr val="bg1"/>
              </a:solidFill>
              <a:latin typeface="Constantia" panose="02030602050306030303" pitchFamily="18" charset="0"/>
            </a:rPr>
            <a:t> </a:t>
          </a:r>
          <a:br>
            <a:rPr lang="fr-FR" sz="1200" kern="1200" dirty="0">
              <a:solidFill>
                <a:schemeClr val="bg1"/>
              </a:solidFill>
              <a:latin typeface="Constantia" panose="02030602050306030303" pitchFamily="18" charset="0"/>
            </a:rPr>
          </a:br>
          <a:r>
            <a:rPr lang="fr-FR" sz="1050" kern="1200" dirty="0">
              <a:solidFill>
                <a:schemeClr val="bg1"/>
              </a:solidFill>
              <a:latin typeface="Constantia" panose="02030602050306030303" pitchFamily="18" charset="0"/>
            </a:rPr>
            <a:t>Creative </a:t>
          </a:r>
          <a:r>
            <a:rPr lang="fr-FR" sz="1050" kern="1200" dirty="0" err="1">
              <a:solidFill>
                <a:schemeClr val="bg1"/>
              </a:solidFill>
              <a:latin typeface="Constantia" panose="02030602050306030303" pitchFamily="18" charset="0"/>
            </a:rPr>
            <a:t>citizens</a:t>
          </a:r>
          <a:br>
            <a:rPr lang="fr-FR" sz="1000" kern="1200" dirty="0">
              <a:solidFill>
                <a:schemeClr val="bg1"/>
              </a:solidFill>
              <a:latin typeface="Constantia" panose="02030602050306030303" pitchFamily="18" charset="0"/>
            </a:rPr>
          </a:br>
          <a:endParaRPr lang="fr-FR" sz="1000" kern="1200" dirty="0">
            <a:solidFill>
              <a:schemeClr val="bg1"/>
            </a:solidFill>
            <a:latin typeface="Constantia" panose="02030602050306030303" pitchFamily="18" charset="0"/>
          </a:endParaRPr>
        </a:p>
      </dsp:txBody>
      <dsp:txXfrm>
        <a:off x="5917731" y="2127492"/>
        <a:ext cx="2068682" cy="70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42877-4296-A347-A12A-074FE642DF8D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55824-33CF-CB40-849B-0C2765721E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7069-7F1D-6E4E-B4E1-0C2030C0DB15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C82C-2A83-B54A-9AB4-A46F83E92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C82C-2A83-B54A-9AB4-A46F83E92AC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23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C82C-2A83-B54A-9AB4-A46F83E92AC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15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C82C-2A83-B54A-9AB4-A46F83E92AC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96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C82C-2A83-B54A-9AB4-A46F83E92AC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41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150" y="2098160"/>
            <a:ext cx="9144000" cy="1198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>
                    <a:lumMod val="95000"/>
                  </a:schemeClr>
                </a:solidFill>
                <a:latin typeface="Source Sans Pro Bold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2150" y="3503564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3000" baseline="0">
                <a:solidFill>
                  <a:schemeClr val="bg1">
                    <a:lumMod val="95000"/>
                  </a:schemeClr>
                </a:solidFill>
                <a:latin typeface="Source Sans Pr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</a:t>
            </a:r>
          </a:p>
          <a:p>
            <a:r>
              <a:rPr lang="fr-FR" dirty="0"/>
              <a:t>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2150" y="8477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A7AFEB80-BA40-4A76-9184-4FCE8B5AFC0B}" type="datetime1">
              <a:rPr lang="fr-FR" smtClean="0"/>
              <a:t>31/05/2021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2150" y="582610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800" baseline="0"/>
            </a:lvl1pPr>
          </a:lstStyle>
          <a:p>
            <a:endParaRPr lang="fr-FR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21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669D4A94-1792-4304-B9BC-FFA475B31437}" type="datetime1">
              <a:rPr lang="fr-FR" smtClean="0"/>
              <a:t>31/05/2021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325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04550" y="6356350"/>
            <a:ext cx="3309112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A96295AA-E393-1849-ABD9-937E1AFAD5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18"/>
          <p:cNvSpPr>
            <a:spLocks noGrp="1"/>
          </p:cNvSpPr>
          <p:nvPr>
            <p:ph type="title"/>
          </p:nvPr>
        </p:nvSpPr>
        <p:spPr>
          <a:xfrm>
            <a:off x="532150" y="602853"/>
            <a:ext cx="10515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idx="1"/>
          </p:nvPr>
        </p:nvSpPr>
        <p:spPr>
          <a:xfrm>
            <a:off x="532150" y="16138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21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81228EF1-A3EC-4EDC-9429-399B75B9BB88}" type="datetime1">
              <a:rPr lang="fr-FR" smtClean="0"/>
              <a:t>31/05/2021</a:t>
            </a:fld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325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4550" y="6356350"/>
            <a:ext cx="3309112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A96295AA-E393-1849-ABD9-937E1AFAD5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532150" y="602853"/>
            <a:ext cx="10515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idx="1"/>
          </p:nvPr>
        </p:nvSpPr>
        <p:spPr>
          <a:xfrm>
            <a:off x="532150" y="16138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6F3990"/>
          </a:solidFill>
          <a:latin typeface="Source Sans Pro 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000" kern="1200" baseline="0">
          <a:solidFill>
            <a:srgbClr val="5FA4B0"/>
          </a:solidFill>
          <a:latin typeface="source sans pro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110" y="2098160"/>
            <a:ext cx="9144000" cy="1198563"/>
          </a:xfrm>
        </p:spPr>
        <p:txBody>
          <a:bodyPr>
            <a:normAutofit fontScale="90000"/>
          </a:bodyPr>
          <a:lstStyle/>
          <a:p>
            <a:r>
              <a:rPr lang="fr-FR" dirty="0"/>
              <a:t>Public participation and values in </a:t>
            </a:r>
            <a:r>
              <a:rPr lang="fr-FR" dirty="0" err="1"/>
              <a:t>regional</a:t>
            </a:r>
            <a:r>
              <a:rPr lang="fr-FR" dirty="0"/>
              <a:t> innovation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2150" y="3503564"/>
            <a:ext cx="8745015" cy="3012646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400" dirty="0"/>
              <a:t>Hadrien Macq</a:t>
            </a:r>
          </a:p>
          <a:p>
            <a:br>
              <a:rPr lang="fr-FR" sz="2400" dirty="0"/>
            </a:br>
            <a:r>
              <a:rPr lang="fr-FR" sz="2000" dirty="0"/>
              <a:t>TUM</a:t>
            </a:r>
            <a:r>
              <a:rPr lang="fr-FR" sz="2400" dirty="0"/>
              <a:t> - </a:t>
            </a:r>
            <a:r>
              <a:rPr lang="fr-FR" sz="2000" dirty="0" err="1"/>
              <a:t>Economic</a:t>
            </a:r>
            <a:r>
              <a:rPr lang="fr-FR" sz="2000" dirty="0"/>
              <a:t> and </a:t>
            </a:r>
            <a:r>
              <a:rPr lang="fr-FR" sz="2000" dirty="0" err="1"/>
              <a:t>Political</a:t>
            </a:r>
            <a:r>
              <a:rPr lang="fr-FR" sz="2000" dirty="0"/>
              <a:t> </a:t>
            </a:r>
            <a:r>
              <a:rPr lang="fr-FR" sz="2000" dirty="0" err="1"/>
              <a:t>Spaces</a:t>
            </a:r>
            <a:r>
              <a:rPr lang="fr-FR" sz="2000" dirty="0"/>
              <a:t> of Innovation</a:t>
            </a:r>
          </a:p>
          <a:p>
            <a:r>
              <a:rPr lang="fr-FR" sz="2400" dirty="0"/>
              <a:t>May 31 2021</a:t>
            </a:r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C635F-6B85-4397-BEBE-EDCEEA7A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50" y="371678"/>
            <a:ext cx="10515600" cy="73433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Participatory</a:t>
            </a:r>
            <a:r>
              <a:rPr lang="fr-FR" dirty="0"/>
              <a:t> innovation as part of a </a:t>
            </a:r>
            <a:r>
              <a:rPr lang="fr-FR" dirty="0" err="1"/>
              <a:t>sociotechnical</a:t>
            </a:r>
            <a:r>
              <a:rPr lang="fr-FR" dirty="0"/>
              <a:t> </a:t>
            </a:r>
            <a:r>
              <a:rPr lang="fr-FR" dirty="0" err="1"/>
              <a:t>imaginary</a:t>
            </a:r>
            <a:r>
              <a:rPr lang="fr-FR" dirty="0"/>
              <a:t> </a:t>
            </a:r>
            <a:r>
              <a:rPr lang="fr-FR" sz="3600" dirty="0"/>
              <a:t>(</a:t>
            </a:r>
            <a:r>
              <a:rPr lang="fr-FR" sz="3600" dirty="0" err="1"/>
              <a:t>Jasanoff</a:t>
            </a:r>
            <a:r>
              <a:rPr lang="fr-FR" sz="3600" dirty="0"/>
              <a:t> &amp; Kim 2015)</a:t>
            </a:r>
            <a:endParaRPr lang="fr-BE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85F7D2-BEAE-4ABD-B182-98518F14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0" name="liege_fussell_st-georges-vieille-montagne.jpg" descr="liege_fussell_st-georges-vieille-montagne.jpg">
            <a:extLst>
              <a:ext uri="{FF2B5EF4-FFF2-40B4-BE49-F238E27FC236}">
                <a16:creationId xmlns:a16="http://schemas.microsoft.com/office/drawing/2014/main" id="{9ED45682-87A2-4933-BD83-935453B55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6523"/>
            <a:ext cx="3113165" cy="2093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B9710552868Z.1_20161216155007_000+GIL86CDHV.4-0.jpg" descr="B9710552868Z.1_20161216155007_000+GIL86CDHV.4-0.jpg">
            <a:extLst>
              <a:ext uri="{FF2B5EF4-FFF2-40B4-BE49-F238E27FC236}">
                <a16:creationId xmlns:a16="http://schemas.microsoft.com/office/drawing/2014/main" id="{7E8718F3-0F96-4CD9-8A9F-813D903A1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62747"/>
            <a:ext cx="3113165" cy="2093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17FFC3-5CD0-4EAB-9AF0-94FF737B9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615" y="3564748"/>
            <a:ext cx="2382507" cy="23825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E31858-F357-4D37-8FA4-DBC2CB651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122" y="3918845"/>
            <a:ext cx="2232894" cy="16154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3B77FC3-4E0A-46DA-8480-116020AAF03B}"/>
              </a:ext>
            </a:extLst>
          </p:cNvPr>
          <p:cNvSpPr txBox="1"/>
          <p:nvPr/>
        </p:nvSpPr>
        <p:spPr>
          <a:xfrm>
            <a:off x="7552942" y="2685415"/>
            <a:ext cx="406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b="1" dirty="0">
                <a:latin typeface="Constantia" panose="02030602050306030303" pitchFamily="18" charset="0"/>
              </a:rPr>
              <a:t>“</a:t>
            </a:r>
            <a:r>
              <a:rPr lang="fr-FR" b="1" dirty="0" err="1">
                <a:latin typeface="Constantia" panose="02030602050306030303" pitchFamily="18" charset="0"/>
              </a:rPr>
              <a:t>Turning</a:t>
            </a:r>
            <a:r>
              <a:rPr lang="fr-FR" b="1" dirty="0">
                <a:latin typeface="Constantia" panose="02030602050306030303" pitchFamily="18" charset="0"/>
              </a:rPr>
              <a:t> </a:t>
            </a:r>
            <a:r>
              <a:rPr lang="fr-FR" b="1" dirty="0" err="1">
                <a:latin typeface="Constantia" panose="02030602050306030303" pitchFamily="18" charset="0"/>
              </a:rPr>
              <a:t>Wallonia</a:t>
            </a:r>
            <a:r>
              <a:rPr lang="fr-FR" b="1" dirty="0">
                <a:latin typeface="Constantia" panose="02030602050306030303" pitchFamily="18" charset="0"/>
              </a:rPr>
              <a:t> </a:t>
            </a:r>
            <a:r>
              <a:rPr lang="fr-FR" b="1" dirty="0" err="1">
                <a:latin typeface="Constantia" panose="02030602050306030303" pitchFamily="18" charset="0"/>
              </a:rPr>
              <a:t>into</a:t>
            </a:r>
            <a:r>
              <a:rPr lang="fr-FR" b="1" dirty="0">
                <a:latin typeface="Constantia" panose="02030602050306030303" pitchFamily="18" charset="0"/>
              </a:rPr>
              <a:t> a </a:t>
            </a:r>
            <a:r>
              <a:rPr lang="fr-FR" b="1" dirty="0" err="1">
                <a:latin typeface="Constantia" panose="02030602050306030303" pitchFamily="18" charset="0"/>
              </a:rPr>
              <a:t>creative</a:t>
            </a:r>
            <a:r>
              <a:rPr lang="fr-FR" b="1" dirty="0">
                <a:latin typeface="Constantia" panose="02030602050306030303" pitchFamily="18" charset="0"/>
              </a:rPr>
              <a:t> and innovative society</a:t>
            </a:r>
            <a:r>
              <a:rPr lang="en-HK" b="1" dirty="0">
                <a:latin typeface="Constantia" panose="02030602050306030303" pitchFamily="18" charset="0"/>
              </a:rPr>
              <a:t>”</a:t>
            </a:r>
            <a:endParaRPr lang="en-US" b="1" dirty="0">
              <a:latin typeface="Constantia" panose="02030602050306030303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0B34C12-FB67-4958-8ED1-CCEA9B2C5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290" y="2866332"/>
            <a:ext cx="24955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504B7-2AC5-4E96-B52F-EBDCE380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Delving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sites of </a:t>
            </a:r>
            <a:r>
              <a:rPr lang="fr-FR" dirty="0" err="1"/>
              <a:t>participatory</a:t>
            </a:r>
            <a:r>
              <a:rPr lang="fr-FR" dirty="0"/>
              <a:t> innovation</a:t>
            </a:r>
            <a:endParaRPr lang="fr-BE" dirty="0"/>
          </a:p>
        </p:txBody>
      </p:sp>
      <p:pic>
        <p:nvPicPr>
          <p:cNvPr id="1026" name="Picture 2" descr="Living Labs in Wallonia">
            <a:extLst>
              <a:ext uri="{FF2B5EF4-FFF2-40B4-BE49-F238E27FC236}">
                <a16:creationId xmlns:a16="http://schemas.microsoft.com/office/drawing/2014/main" id="{97370409-7C0E-4770-A014-D92A4F14EB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955169"/>
            <a:ext cx="1865376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5532BA-6330-42FA-B9F1-7AE3D7889D53}"/>
              </a:ext>
            </a:extLst>
          </p:cNvPr>
          <p:cNvSpPr txBox="1"/>
          <p:nvPr/>
        </p:nvSpPr>
        <p:spPr>
          <a:xfrm>
            <a:off x="3699893" y="1955169"/>
            <a:ext cx="73478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5FA4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5FA4B0"/>
                </a:solidFill>
              </a:rPr>
              <a:t>Influenced</a:t>
            </a:r>
            <a:r>
              <a:rPr lang="fr-FR" dirty="0">
                <a:solidFill>
                  <a:srgbClr val="5FA4B0"/>
                </a:solidFill>
              </a:rPr>
              <a:t> by ‘travelling’ </a:t>
            </a:r>
            <a:r>
              <a:rPr lang="fr-FR" dirty="0" err="1">
                <a:solidFill>
                  <a:srgbClr val="5FA4B0"/>
                </a:solidFill>
              </a:rPr>
              <a:t>models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that</a:t>
            </a:r>
            <a:r>
              <a:rPr lang="fr-FR" dirty="0">
                <a:solidFill>
                  <a:srgbClr val="5FA4B0"/>
                </a:solidFill>
              </a:rPr>
              <a:t> are </a:t>
            </a:r>
            <a:r>
              <a:rPr lang="fr-FR" dirty="0" err="1">
                <a:solidFill>
                  <a:srgbClr val="5FA4B0"/>
                </a:solidFill>
              </a:rPr>
              <a:t>adapted</a:t>
            </a:r>
            <a:r>
              <a:rPr lang="fr-FR" dirty="0">
                <a:solidFill>
                  <a:srgbClr val="5FA4B0"/>
                </a:solidFill>
              </a:rPr>
              <a:t> in local </a:t>
            </a:r>
            <a:r>
              <a:rPr lang="fr-FR" dirty="0" err="1">
                <a:solidFill>
                  <a:srgbClr val="5FA4B0"/>
                </a:solidFill>
              </a:rPr>
              <a:t>contexts</a:t>
            </a:r>
            <a:endParaRPr lang="fr-FR" dirty="0">
              <a:solidFill>
                <a:srgbClr val="5FA4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solidFill>
                <a:srgbClr val="5FA4B0"/>
              </a:solidFill>
            </a:endParaRP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A4B0"/>
                </a:solidFill>
              </a:rPr>
              <a:t>Set up in </a:t>
            </a:r>
            <a:r>
              <a:rPr lang="fr-FR" dirty="0" err="1">
                <a:solidFill>
                  <a:srgbClr val="5FA4B0"/>
                </a:solidFill>
              </a:rPr>
              <a:t>domains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pre-identified</a:t>
            </a:r>
            <a:r>
              <a:rPr lang="fr-FR" dirty="0">
                <a:solidFill>
                  <a:srgbClr val="5FA4B0"/>
                </a:solidFill>
              </a:rPr>
              <a:t> as key for the </a:t>
            </a:r>
            <a:r>
              <a:rPr lang="fr-FR" dirty="0" err="1">
                <a:solidFill>
                  <a:srgbClr val="5FA4B0"/>
                </a:solidFill>
              </a:rPr>
              <a:t>development</a:t>
            </a:r>
            <a:r>
              <a:rPr lang="fr-FR" dirty="0">
                <a:solidFill>
                  <a:srgbClr val="5FA4B0"/>
                </a:solidFill>
              </a:rPr>
              <a:t> of </a:t>
            </a:r>
            <a:r>
              <a:rPr lang="fr-FR" dirty="0" err="1">
                <a:solidFill>
                  <a:srgbClr val="5FA4B0"/>
                </a:solidFill>
              </a:rPr>
              <a:t>Wallonia</a:t>
            </a:r>
            <a:endParaRPr lang="fr-FR" dirty="0">
              <a:solidFill>
                <a:srgbClr val="5FA4B0"/>
              </a:solidFill>
            </a:endParaRPr>
          </a:p>
          <a:p>
            <a:pPr marL="712788" indent="-285750"/>
            <a:endParaRPr lang="fr-FR" dirty="0">
              <a:solidFill>
                <a:srgbClr val="5FA4B0"/>
              </a:solidFill>
            </a:endParaRP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A4B0"/>
                </a:solidFill>
              </a:rPr>
              <a:t>“</a:t>
            </a:r>
            <a:r>
              <a:rPr lang="fr-FR" dirty="0">
                <a:solidFill>
                  <a:srgbClr val="5FA4B0"/>
                </a:solidFill>
              </a:rPr>
              <a:t>Bridging the </a:t>
            </a:r>
            <a:r>
              <a:rPr lang="fr-FR" dirty="0" err="1">
                <a:solidFill>
                  <a:srgbClr val="5FA4B0"/>
                </a:solidFill>
              </a:rPr>
              <a:t>valley</a:t>
            </a:r>
            <a:r>
              <a:rPr lang="fr-FR" dirty="0">
                <a:solidFill>
                  <a:srgbClr val="5FA4B0"/>
                </a:solidFill>
              </a:rPr>
              <a:t> of </a:t>
            </a:r>
            <a:r>
              <a:rPr lang="fr-FR" dirty="0" err="1">
                <a:solidFill>
                  <a:srgbClr val="5FA4B0"/>
                </a:solidFill>
              </a:rPr>
              <a:t>death</a:t>
            </a:r>
            <a:r>
              <a:rPr lang="fr-FR" dirty="0">
                <a:solidFill>
                  <a:srgbClr val="5FA4B0"/>
                </a:solidFill>
              </a:rPr>
              <a:t> of innovation</a:t>
            </a:r>
            <a:r>
              <a:rPr lang="en-CA" dirty="0">
                <a:solidFill>
                  <a:srgbClr val="5FA4B0"/>
                </a:solidFill>
              </a:rPr>
              <a:t>”</a:t>
            </a:r>
            <a:r>
              <a:rPr lang="fr-FR" dirty="0">
                <a:solidFill>
                  <a:srgbClr val="5FA4B0"/>
                </a:solidFill>
              </a:rPr>
              <a:t> (</a:t>
            </a:r>
            <a:r>
              <a:rPr lang="fr-FR" dirty="0" err="1">
                <a:solidFill>
                  <a:srgbClr val="5FA4B0"/>
                </a:solidFill>
              </a:rPr>
              <a:t>ensuring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marketability</a:t>
            </a:r>
            <a:r>
              <a:rPr lang="fr-FR" dirty="0">
                <a:solidFill>
                  <a:srgbClr val="5FA4B0"/>
                </a:solidFill>
              </a:rPr>
              <a:t>)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5FA4B0"/>
              </a:solidFill>
            </a:endParaRP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A4B0"/>
                </a:solidFill>
              </a:rPr>
              <a:t>“From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ideas</a:t>
            </a:r>
            <a:r>
              <a:rPr lang="fr-FR" dirty="0">
                <a:solidFill>
                  <a:srgbClr val="5FA4B0"/>
                </a:solidFill>
              </a:rPr>
              <a:t> to start-ups</a:t>
            </a:r>
            <a:r>
              <a:rPr lang="en-NZ" dirty="0">
                <a:solidFill>
                  <a:srgbClr val="5FA4B0"/>
                </a:solidFill>
              </a:rPr>
              <a:t>”</a:t>
            </a:r>
            <a:endParaRPr lang="fr-FR" dirty="0">
              <a:solidFill>
                <a:srgbClr val="5FA4B0"/>
              </a:solidFill>
            </a:endParaRPr>
          </a:p>
          <a:p>
            <a:pPr marL="712788" indent="-285750"/>
            <a:endParaRPr lang="fr-FR" dirty="0">
              <a:solidFill>
                <a:srgbClr val="5FA4B0"/>
              </a:solidFill>
            </a:endParaRP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5FA4B0"/>
                </a:solidFill>
              </a:rPr>
              <a:t>Forced</a:t>
            </a:r>
            <a:r>
              <a:rPr lang="fr-FR" dirty="0">
                <a:solidFill>
                  <a:srgbClr val="5FA4B0"/>
                </a:solidFill>
              </a:rPr>
              <a:t> to show </a:t>
            </a:r>
            <a:r>
              <a:rPr lang="fr-FR" dirty="0" err="1">
                <a:solidFill>
                  <a:srgbClr val="5FA4B0"/>
                </a:solidFill>
              </a:rPr>
              <a:t>economic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results</a:t>
            </a:r>
            <a:r>
              <a:rPr lang="fr-FR" dirty="0">
                <a:solidFill>
                  <a:srgbClr val="5FA4B0"/>
                </a:solidFill>
              </a:rPr>
              <a:t> and </a:t>
            </a:r>
            <a:r>
              <a:rPr lang="fr-FR" dirty="0" err="1">
                <a:solidFill>
                  <a:srgbClr val="5FA4B0"/>
                </a:solidFill>
              </a:rPr>
              <a:t>viability</a:t>
            </a:r>
            <a:r>
              <a:rPr lang="fr-FR" dirty="0">
                <a:solidFill>
                  <a:srgbClr val="5FA4B0"/>
                </a:solidFill>
              </a:rPr>
              <a:t> (</a:t>
            </a:r>
            <a:r>
              <a:rPr lang="fr-FR" dirty="0" err="1">
                <a:solidFill>
                  <a:srgbClr val="5FA4B0"/>
                </a:solidFill>
              </a:rPr>
              <a:t>funding</a:t>
            </a:r>
            <a:r>
              <a:rPr lang="fr-FR" dirty="0">
                <a:solidFill>
                  <a:srgbClr val="5FA4B0"/>
                </a:solidFill>
              </a:rPr>
              <a:t>)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5FA4B0"/>
              </a:solidFill>
            </a:endParaRPr>
          </a:p>
          <a:p>
            <a:endParaRPr lang="fr-FR" dirty="0">
              <a:solidFill>
                <a:srgbClr val="5FA4B0"/>
              </a:solidFill>
            </a:endParaRPr>
          </a:p>
          <a:p>
            <a:endParaRPr lang="fr-FR" dirty="0">
              <a:solidFill>
                <a:srgbClr val="5FA4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3FDE99-096E-4C7D-8134-EBBF06CF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3" name="Picture 2" descr="Des étudiants de la Faculté d'Architecture et d'Urbanisme primés au  Hackathon 2018 - Faculté / FAU">
            <a:extLst>
              <a:ext uri="{FF2B5EF4-FFF2-40B4-BE49-F238E27FC236}">
                <a16:creationId xmlns:a16="http://schemas.microsoft.com/office/drawing/2014/main" id="{81770629-209A-46B1-8829-3B8483ED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2" y="4263671"/>
            <a:ext cx="2327016" cy="17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6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55BD16-3BB1-466D-A378-9E1478CA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3E8EC1E-0C1C-4F83-994B-C700257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the </a:t>
            </a:r>
            <a:r>
              <a:rPr lang="fr-FR" dirty="0" err="1"/>
              <a:t>economic</a:t>
            </a:r>
            <a:r>
              <a:rPr lang="fr-FR" dirty="0"/>
              <a:t> focus </a:t>
            </a:r>
            <a:r>
              <a:rPr lang="fr-FR" dirty="0" err="1"/>
              <a:t>does</a:t>
            </a:r>
            <a:r>
              <a:rPr lang="fr-FR" dirty="0"/>
              <a:t> to participation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B1E0A0-D773-4057-9C14-C494C69B9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Dual trend:</a:t>
            </a:r>
          </a:p>
          <a:p>
            <a:pPr marL="0" indent="0">
              <a:buNone/>
            </a:pPr>
            <a:endParaRPr lang="fr-FR" sz="800" dirty="0"/>
          </a:p>
          <a:p>
            <a:pPr lvl="1"/>
            <a:r>
              <a:rPr lang="fr-FR" dirty="0" err="1">
                <a:solidFill>
                  <a:srgbClr val="5FA4B0"/>
                </a:solidFill>
              </a:rPr>
              <a:t>Acceleration</a:t>
            </a:r>
            <a:r>
              <a:rPr lang="fr-FR" dirty="0">
                <a:solidFill>
                  <a:srgbClr val="5FA4B0"/>
                </a:solidFill>
              </a:rPr>
              <a:t> (intense </a:t>
            </a:r>
            <a:r>
              <a:rPr lang="fr-FR" dirty="0" err="1">
                <a:solidFill>
                  <a:srgbClr val="5FA4B0"/>
                </a:solidFill>
              </a:rPr>
              <a:t>events</a:t>
            </a:r>
            <a:r>
              <a:rPr lang="fr-FR" dirty="0">
                <a:solidFill>
                  <a:srgbClr val="5FA4B0"/>
                </a:solidFill>
              </a:rPr>
              <a:t>, time </a:t>
            </a:r>
            <a:r>
              <a:rPr lang="fr-FR" dirty="0" err="1">
                <a:solidFill>
                  <a:srgbClr val="5FA4B0"/>
                </a:solidFill>
              </a:rPr>
              <a:t>conceived</a:t>
            </a:r>
            <a:r>
              <a:rPr lang="fr-FR" dirty="0">
                <a:solidFill>
                  <a:srgbClr val="5FA4B0"/>
                </a:solidFill>
              </a:rPr>
              <a:t> as a </a:t>
            </a:r>
            <a:r>
              <a:rPr lang="fr-FR" dirty="0" err="1">
                <a:solidFill>
                  <a:srgbClr val="5FA4B0"/>
                </a:solidFill>
              </a:rPr>
              <a:t>scarce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resource</a:t>
            </a:r>
            <a:r>
              <a:rPr lang="fr-FR" dirty="0">
                <a:solidFill>
                  <a:srgbClr val="5FA4B0"/>
                </a:solidFill>
              </a:rPr>
              <a:t>);</a:t>
            </a:r>
          </a:p>
          <a:p>
            <a:pPr marL="457200" lvl="1" indent="0">
              <a:buNone/>
            </a:pPr>
            <a:endParaRPr lang="fr-FR" dirty="0">
              <a:solidFill>
                <a:srgbClr val="5FA4B0"/>
              </a:solidFill>
            </a:endParaRPr>
          </a:p>
          <a:p>
            <a:pPr lvl="1"/>
            <a:r>
              <a:rPr lang="fr-FR" dirty="0">
                <a:solidFill>
                  <a:srgbClr val="5FA4B0"/>
                </a:solidFill>
              </a:rPr>
              <a:t>Intensification (</a:t>
            </a:r>
            <a:r>
              <a:rPr lang="fr-FR" dirty="0" err="1">
                <a:solidFill>
                  <a:srgbClr val="5FA4B0"/>
                </a:solidFill>
              </a:rPr>
              <a:t>extracting</a:t>
            </a:r>
            <a:r>
              <a:rPr lang="fr-FR" dirty="0">
                <a:solidFill>
                  <a:srgbClr val="5FA4B0"/>
                </a:solidFill>
              </a:rPr>
              <a:t> as </a:t>
            </a:r>
            <a:r>
              <a:rPr lang="fr-FR" dirty="0" err="1">
                <a:solidFill>
                  <a:srgbClr val="5FA4B0"/>
                </a:solidFill>
              </a:rPr>
              <a:t>much</a:t>
            </a:r>
            <a:r>
              <a:rPr lang="fr-FR" dirty="0">
                <a:solidFill>
                  <a:srgbClr val="5FA4B0"/>
                </a:solidFill>
              </a:rPr>
              <a:t> value as possible </a:t>
            </a:r>
            <a:r>
              <a:rPr lang="fr-FR" dirty="0" err="1">
                <a:solidFill>
                  <a:srgbClr val="5FA4B0"/>
                </a:solidFill>
              </a:rPr>
              <a:t>from</a:t>
            </a:r>
            <a:r>
              <a:rPr lang="fr-FR" dirty="0">
                <a:solidFill>
                  <a:srgbClr val="5FA4B0"/>
                </a:solidFill>
              </a:rPr>
              <a:t> participants)</a:t>
            </a:r>
          </a:p>
          <a:p>
            <a:pPr lvl="1"/>
            <a:endParaRPr lang="fr-FR" dirty="0">
              <a:solidFill>
                <a:srgbClr val="5FA4B0"/>
              </a:solidFill>
            </a:endParaRPr>
          </a:p>
          <a:p>
            <a:r>
              <a:rPr lang="fr-FR" dirty="0" err="1">
                <a:solidFill>
                  <a:srgbClr val="5FA4B0"/>
                </a:solidFill>
              </a:rPr>
              <a:t>Maximization</a:t>
            </a:r>
            <a:r>
              <a:rPr lang="fr-FR" dirty="0">
                <a:solidFill>
                  <a:srgbClr val="5FA4B0"/>
                </a:solidFill>
              </a:rPr>
              <a:t> of </a:t>
            </a:r>
            <a:r>
              <a:rPr lang="fr-FR" dirty="0" err="1">
                <a:solidFill>
                  <a:srgbClr val="5FA4B0"/>
                </a:solidFill>
              </a:rPr>
              <a:t>quantitatively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measured</a:t>
            </a:r>
            <a:r>
              <a:rPr lang="fr-FR" dirty="0">
                <a:solidFill>
                  <a:srgbClr val="5FA4B0"/>
                </a:solidFill>
              </a:rPr>
              <a:t> outputs. </a:t>
            </a:r>
            <a:endParaRPr lang="fr-BE" dirty="0">
              <a:solidFill>
                <a:srgbClr val="5FA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B987D-1F78-4542-8AC1-54FF769C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Discussion (I)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092137-1BCD-45D6-899A-86B7F8B4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50" y="175105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Beyond </a:t>
            </a:r>
            <a:r>
              <a:rPr lang="fr-FR" dirty="0" err="1"/>
              <a:t>technological</a:t>
            </a:r>
            <a:r>
              <a:rPr lang="fr-FR" dirty="0"/>
              <a:t> outputs </a:t>
            </a:r>
            <a:r>
              <a:rPr lang="fr-FR" dirty="0">
                <a:sym typeface="Wingdings" panose="05000000000000000000" pitchFamily="2" charset="2"/>
              </a:rPr>
              <a:t> Transformation of a </a:t>
            </a:r>
            <a:r>
              <a:rPr lang="fr-FR" dirty="0" err="1">
                <a:sym typeface="Wingdings" panose="05000000000000000000" pitchFamily="2" charset="2"/>
              </a:rPr>
              <a:t>territory</a:t>
            </a:r>
            <a:r>
              <a:rPr lang="fr-FR" dirty="0">
                <a:sym typeface="Wingdings" panose="05000000000000000000" pitchFamily="2" charset="2"/>
              </a:rPr>
              <a:t> and </a:t>
            </a:r>
            <a:r>
              <a:rPr lang="fr-FR" dirty="0" err="1">
                <a:sym typeface="Wingdings" panose="05000000000000000000" pitchFamily="2" charset="2"/>
              </a:rPr>
              <a:t>its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citizens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300" dirty="0">
              <a:sym typeface="Wingdings" panose="05000000000000000000" pitchFamily="2" charset="2"/>
            </a:endParaRPr>
          </a:p>
          <a:p>
            <a:pPr lvl="1"/>
            <a:r>
              <a:rPr lang="fr-FR" dirty="0">
                <a:solidFill>
                  <a:srgbClr val="5FA4B0"/>
                </a:solidFill>
              </a:rPr>
              <a:t>New </a:t>
            </a:r>
            <a:r>
              <a:rPr lang="fr-FR" dirty="0" err="1">
                <a:solidFill>
                  <a:srgbClr val="5FA4B0"/>
                </a:solidFill>
              </a:rPr>
              <a:t>ways</a:t>
            </a:r>
            <a:r>
              <a:rPr lang="fr-FR" dirty="0">
                <a:solidFill>
                  <a:srgbClr val="5FA4B0"/>
                </a:solidFill>
              </a:rPr>
              <a:t> of </a:t>
            </a:r>
            <a:r>
              <a:rPr lang="fr-FR" dirty="0" err="1">
                <a:solidFill>
                  <a:srgbClr val="5FA4B0"/>
                </a:solidFill>
              </a:rPr>
              <a:t>governing</a:t>
            </a:r>
            <a:r>
              <a:rPr lang="fr-FR" dirty="0">
                <a:solidFill>
                  <a:srgbClr val="5FA4B0"/>
                </a:solidFill>
              </a:rPr>
              <a:t>;</a:t>
            </a:r>
          </a:p>
          <a:p>
            <a:pPr lvl="1"/>
            <a:r>
              <a:rPr lang="fr-FR" dirty="0" err="1">
                <a:solidFill>
                  <a:srgbClr val="5FA4B0"/>
                </a:solidFill>
              </a:rPr>
              <a:t>Acculturating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citizens</a:t>
            </a:r>
            <a:r>
              <a:rPr lang="fr-FR" dirty="0">
                <a:solidFill>
                  <a:srgbClr val="5FA4B0"/>
                </a:solidFill>
              </a:rPr>
              <a:t>;</a:t>
            </a:r>
          </a:p>
          <a:p>
            <a:pPr lvl="1"/>
            <a:r>
              <a:rPr lang="fr-FR" dirty="0">
                <a:solidFill>
                  <a:srgbClr val="5FA4B0"/>
                </a:solidFill>
              </a:rPr>
              <a:t>New instrumental </a:t>
            </a:r>
            <a:r>
              <a:rPr lang="fr-FR" dirty="0" err="1">
                <a:solidFill>
                  <a:srgbClr val="5FA4B0"/>
                </a:solidFill>
              </a:rPr>
              <a:t>logic</a:t>
            </a:r>
            <a:r>
              <a:rPr lang="fr-FR" dirty="0">
                <a:solidFill>
                  <a:srgbClr val="5FA4B0"/>
                </a:solidFill>
              </a:rPr>
              <a:t> of innovation: </a:t>
            </a:r>
            <a:r>
              <a:rPr lang="fr-FR" dirty="0" err="1">
                <a:solidFill>
                  <a:srgbClr val="5FA4B0"/>
                </a:solidFill>
              </a:rPr>
              <a:t>generate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economic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growth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u="sng" dirty="0">
                <a:solidFill>
                  <a:srgbClr val="5FA4B0"/>
                </a:solidFill>
              </a:rPr>
              <a:t>and</a:t>
            </a:r>
            <a:r>
              <a:rPr lang="fr-FR" dirty="0">
                <a:solidFill>
                  <a:srgbClr val="5FA4B0"/>
                </a:solidFill>
              </a:rPr>
              <a:t> innovative </a:t>
            </a:r>
            <a:r>
              <a:rPr lang="fr-FR" dirty="0" err="1">
                <a:solidFill>
                  <a:srgbClr val="5FA4B0"/>
                </a:solidFill>
              </a:rPr>
              <a:t>citizens</a:t>
            </a:r>
            <a:r>
              <a:rPr lang="fr-FR" dirty="0">
                <a:solidFill>
                  <a:srgbClr val="5FA4B0"/>
                </a:solidFill>
              </a:rPr>
              <a:t> for an innovative </a:t>
            </a:r>
            <a:r>
              <a:rPr lang="fr-FR" dirty="0" err="1">
                <a:solidFill>
                  <a:srgbClr val="5FA4B0"/>
                </a:solidFill>
              </a:rPr>
              <a:t>territory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Experimentation</a:t>
            </a:r>
            <a:r>
              <a:rPr lang="fr-FR" dirty="0"/>
              <a:t> on the part of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makers</a:t>
            </a:r>
            <a:r>
              <a:rPr lang="fr-FR" dirty="0"/>
              <a:t> (</a:t>
            </a:r>
            <a:r>
              <a:rPr lang="fr-FR" dirty="0" err="1"/>
              <a:t>Ehrenstein</a:t>
            </a:r>
            <a:r>
              <a:rPr lang="fr-FR" dirty="0"/>
              <a:t> and Laurent 2015);</a:t>
            </a:r>
          </a:p>
          <a:p>
            <a:pPr marL="0" indent="0">
              <a:buNone/>
            </a:pPr>
            <a:endParaRPr lang="fr-FR" sz="1300" dirty="0"/>
          </a:p>
          <a:p>
            <a:pPr lvl="1"/>
            <a:r>
              <a:rPr lang="fr-FR" dirty="0" err="1">
                <a:solidFill>
                  <a:srgbClr val="5FA4B0"/>
                </a:solidFill>
              </a:rPr>
              <a:t>Experiment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with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participatory</a:t>
            </a:r>
            <a:r>
              <a:rPr lang="fr-FR" dirty="0">
                <a:solidFill>
                  <a:srgbClr val="5FA4B0"/>
                </a:solidFill>
              </a:rPr>
              <a:t> innovation instruments;</a:t>
            </a:r>
          </a:p>
          <a:p>
            <a:pPr lvl="1"/>
            <a:r>
              <a:rPr lang="fr-FR" dirty="0" err="1">
                <a:solidFill>
                  <a:srgbClr val="5FA4B0"/>
                </a:solidFill>
              </a:rPr>
              <a:t>Experiment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with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what</a:t>
            </a:r>
            <a:r>
              <a:rPr lang="fr-FR" dirty="0">
                <a:solidFill>
                  <a:srgbClr val="5FA4B0"/>
                </a:solidFill>
              </a:rPr>
              <a:t> public </a:t>
            </a:r>
            <a:r>
              <a:rPr lang="fr-FR" dirty="0" err="1">
                <a:solidFill>
                  <a:srgbClr val="5FA4B0"/>
                </a:solidFill>
              </a:rPr>
              <a:t>authorities</a:t>
            </a:r>
            <a:r>
              <a:rPr lang="fr-FR" dirty="0">
                <a:solidFill>
                  <a:srgbClr val="5FA4B0"/>
                </a:solidFill>
              </a:rPr>
              <a:t> are in a </a:t>
            </a:r>
            <a:r>
              <a:rPr lang="fr-FR" dirty="0" err="1">
                <a:solidFill>
                  <a:srgbClr val="5FA4B0"/>
                </a:solidFill>
              </a:rPr>
              <a:t>changing</a:t>
            </a:r>
            <a:r>
              <a:rPr lang="fr-FR" dirty="0">
                <a:solidFill>
                  <a:srgbClr val="5FA4B0"/>
                </a:solidFill>
              </a:rPr>
              <a:t> socio-</a:t>
            </a:r>
            <a:r>
              <a:rPr lang="fr-FR" dirty="0" err="1">
                <a:solidFill>
                  <a:srgbClr val="5FA4B0"/>
                </a:solidFill>
              </a:rPr>
              <a:t>political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order</a:t>
            </a:r>
            <a:endParaRPr lang="fr-FR" dirty="0">
              <a:solidFill>
                <a:srgbClr val="5FA4B0"/>
              </a:solidFill>
            </a:endParaRPr>
          </a:p>
          <a:p>
            <a:pPr marL="457200" lvl="1" indent="0">
              <a:buNone/>
            </a:pPr>
            <a:endParaRPr lang="fr-FR" sz="3000" dirty="0">
              <a:solidFill>
                <a:srgbClr val="5FA4B0"/>
              </a:solidFill>
            </a:endParaRPr>
          </a:p>
          <a:p>
            <a:r>
              <a:rPr lang="fr-FR" dirty="0" err="1"/>
              <a:t>Participatory</a:t>
            </a:r>
            <a:r>
              <a:rPr lang="fr-FR" dirty="0"/>
              <a:t> innovation as a </a:t>
            </a:r>
            <a:r>
              <a:rPr lang="fr-FR" dirty="0" err="1"/>
              <a:t>means</a:t>
            </a:r>
            <a:r>
              <a:rPr lang="fr-FR" dirty="0"/>
              <a:t> of </a:t>
            </a:r>
            <a:r>
              <a:rPr lang="fr-FR" dirty="0" err="1"/>
              <a:t>fostering</a:t>
            </a:r>
            <a:r>
              <a:rPr lang="fr-FR" dirty="0"/>
              <a:t> territorial </a:t>
            </a:r>
            <a:r>
              <a:rPr lang="fr-FR" dirty="0" err="1"/>
              <a:t>development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innovation,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delegating</a:t>
            </a:r>
            <a:r>
              <a:rPr lang="fr-FR" dirty="0"/>
              <a:t> to </a:t>
            </a:r>
            <a:r>
              <a:rPr lang="fr-FR" dirty="0" err="1"/>
              <a:t>citizens</a:t>
            </a:r>
            <a:r>
              <a:rPr lang="fr-FR" dirty="0"/>
              <a:t> the </a:t>
            </a:r>
            <a:r>
              <a:rPr lang="fr-FR" dirty="0" err="1"/>
              <a:t>task</a:t>
            </a:r>
            <a:r>
              <a:rPr lang="fr-FR" dirty="0"/>
              <a:t> of (</a:t>
            </a:r>
            <a:r>
              <a:rPr lang="fr-FR" dirty="0" err="1"/>
              <a:t>co</a:t>
            </a:r>
            <a:r>
              <a:rPr lang="fr-FR" dirty="0"/>
              <a:t>-)</a:t>
            </a:r>
            <a:r>
              <a:rPr lang="fr-FR" dirty="0" err="1"/>
              <a:t>creating</a:t>
            </a:r>
            <a:r>
              <a:rPr lang="fr-FR" dirty="0"/>
              <a:t> </a:t>
            </a:r>
            <a:r>
              <a:rPr lang="fr-FR" dirty="0" err="1"/>
              <a:t>tomorrow’s</a:t>
            </a:r>
            <a:r>
              <a:rPr lang="fr-FR" dirty="0"/>
              <a:t> innovations;</a:t>
            </a:r>
          </a:p>
          <a:p>
            <a:endParaRPr lang="fr-FR" dirty="0">
              <a:solidFill>
                <a:srgbClr val="5FA4B0"/>
              </a:solidFill>
            </a:endParaRPr>
          </a:p>
          <a:p>
            <a:pPr lvl="1"/>
            <a:endParaRPr lang="fr-FR" dirty="0">
              <a:solidFill>
                <a:srgbClr val="5FA4B0"/>
              </a:solidFill>
            </a:endParaRPr>
          </a:p>
          <a:p>
            <a:pPr lvl="1"/>
            <a:endParaRPr lang="fr-FR" dirty="0">
              <a:solidFill>
                <a:srgbClr val="5FA4B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18C54-F4A4-4079-8697-36A2135D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22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1930A-E6A0-42FA-8821-2F050D66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Discussion (II)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EC5606-25A5-4C6F-9091-8DD31EE9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50" y="1613891"/>
            <a:ext cx="10515600" cy="4641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If innovation-</a:t>
            </a:r>
            <a:r>
              <a:rPr lang="fr-FR" dirty="0" err="1"/>
              <a:t>making</a:t>
            </a:r>
            <a:r>
              <a:rPr lang="fr-FR" dirty="0"/>
              <a:t> and </a:t>
            </a:r>
            <a:r>
              <a:rPr lang="fr-FR" dirty="0" err="1"/>
              <a:t>territory-making</a:t>
            </a:r>
            <a:r>
              <a:rPr lang="fr-FR" dirty="0"/>
              <a:t> are </a:t>
            </a:r>
            <a:r>
              <a:rPr lang="fr-FR" dirty="0" err="1"/>
              <a:t>interrelated</a:t>
            </a:r>
            <a:r>
              <a:rPr lang="fr-FR" dirty="0"/>
              <a:t>…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takes</a:t>
            </a:r>
            <a:r>
              <a:rPr lang="fr-FR" dirty="0"/>
              <a:t> part?</a:t>
            </a:r>
          </a:p>
          <a:p>
            <a:endParaRPr lang="fr-FR" dirty="0"/>
          </a:p>
          <a:p>
            <a:r>
              <a:rPr lang="fr-FR" dirty="0" err="1"/>
              <a:t>Economic</a:t>
            </a:r>
            <a:r>
              <a:rPr lang="fr-FR" dirty="0"/>
              <a:t> focus: </a:t>
            </a:r>
            <a:r>
              <a:rPr lang="fr-FR" dirty="0" err="1"/>
              <a:t>individual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, </a:t>
            </a:r>
            <a:r>
              <a:rPr lang="fr-FR" dirty="0" err="1"/>
              <a:t>consumers</a:t>
            </a:r>
            <a:r>
              <a:rPr lang="fr-FR" dirty="0"/>
              <a:t>;</a:t>
            </a:r>
          </a:p>
          <a:p>
            <a:endParaRPr lang="fr-FR" dirty="0"/>
          </a:p>
          <a:p>
            <a:r>
              <a:rPr lang="fr-FR" dirty="0"/>
              <a:t>The ‘</a:t>
            </a:r>
            <a:r>
              <a:rPr lang="fr-FR" dirty="0" err="1"/>
              <a:t>creative</a:t>
            </a:r>
            <a:r>
              <a:rPr lang="fr-FR" dirty="0"/>
              <a:t> class’ (Florida 2002) as an ‘</a:t>
            </a:r>
            <a:r>
              <a:rPr lang="fr-FR" dirty="0" err="1"/>
              <a:t>atomized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’ (Peck 2010)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Individualistic</a:t>
            </a:r>
            <a:r>
              <a:rPr lang="fr-FR" dirty="0">
                <a:sym typeface="Wingdings" panose="05000000000000000000" pitchFamily="2" charset="2"/>
              </a:rPr>
              <a:t> vision of </a:t>
            </a:r>
            <a:r>
              <a:rPr lang="fr-FR" dirty="0" err="1">
                <a:sym typeface="Wingdings" panose="05000000000000000000" pitchFamily="2" charset="2"/>
              </a:rPr>
              <a:t>citizenship</a:t>
            </a:r>
            <a:r>
              <a:rPr lang="fr-FR" dirty="0">
                <a:sym typeface="Wingdings" panose="05000000000000000000" pitchFamily="2" charset="2"/>
              </a:rPr>
              <a:t> (Barber 1998)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96C8F5-4B9C-499A-85B4-3BA2F96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27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034788-A8B5-44E7-B126-D21BA2CE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3484BC-03BD-4098-8489-34C3300C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Discussion (III)</a:t>
            </a: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96D89A-7C0D-47A5-ACBB-CCFE2566E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52" y="3599055"/>
            <a:ext cx="6191295" cy="24288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FB2929-853F-48B3-BA8B-7BB63E61E4B5}"/>
              </a:ext>
            </a:extLst>
          </p:cNvPr>
          <p:cNvSpPr txBox="1"/>
          <p:nvPr/>
        </p:nvSpPr>
        <p:spPr>
          <a:xfrm>
            <a:off x="841248" y="1691640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5FA4B0"/>
                </a:solidFill>
              </a:rPr>
              <a:t>Participatory</a:t>
            </a:r>
            <a:r>
              <a:rPr lang="fr-FR" dirty="0">
                <a:solidFill>
                  <a:srgbClr val="5FA4B0"/>
                </a:solidFill>
              </a:rPr>
              <a:t> innovation </a:t>
            </a:r>
            <a:r>
              <a:rPr lang="fr-FR" dirty="0" err="1">
                <a:solidFill>
                  <a:srgbClr val="5FA4B0"/>
                </a:solidFill>
              </a:rPr>
              <a:t>is</a:t>
            </a:r>
            <a:r>
              <a:rPr lang="fr-FR" dirty="0">
                <a:solidFill>
                  <a:srgbClr val="5FA4B0"/>
                </a:solidFill>
              </a:rPr>
              <a:t> one instrument in the global </a:t>
            </a:r>
            <a:r>
              <a:rPr lang="fr-FR" dirty="0" err="1">
                <a:solidFill>
                  <a:srgbClr val="5FA4B0"/>
                </a:solidFill>
              </a:rPr>
              <a:t>competition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between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territories</a:t>
            </a:r>
            <a:r>
              <a:rPr lang="fr-FR" dirty="0">
                <a:solidFill>
                  <a:srgbClr val="5FA4B0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5FA4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A4B0"/>
                </a:solidFill>
              </a:rPr>
              <a:t>… </a:t>
            </a:r>
            <a:r>
              <a:rPr lang="fr-FR" dirty="0" err="1">
                <a:solidFill>
                  <a:srgbClr val="5FA4B0"/>
                </a:solidFill>
              </a:rPr>
              <a:t>which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generates</a:t>
            </a:r>
            <a:r>
              <a:rPr lang="fr-FR" dirty="0">
                <a:solidFill>
                  <a:srgbClr val="5FA4B0"/>
                </a:solidFill>
              </a:rPr>
              <a:t> winners and losers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5FA4B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FA4B0"/>
                </a:solidFill>
              </a:rPr>
              <a:t>The circulation of innovation </a:t>
            </a:r>
            <a:r>
              <a:rPr lang="fr-FR" dirty="0" err="1">
                <a:solidFill>
                  <a:srgbClr val="5FA4B0"/>
                </a:solidFill>
              </a:rPr>
              <a:t>models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might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just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deepen</a:t>
            </a:r>
            <a:r>
              <a:rPr lang="fr-FR" dirty="0">
                <a:solidFill>
                  <a:srgbClr val="5FA4B0"/>
                </a:solidFill>
              </a:rPr>
              <a:t> power </a:t>
            </a:r>
            <a:r>
              <a:rPr lang="fr-FR" dirty="0" err="1">
                <a:solidFill>
                  <a:srgbClr val="5FA4B0"/>
                </a:solidFill>
              </a:rPr>
              <a:t>asymmetries</a:t>
            </a:r>
            <a:r>
              <a:rPr lang="fr-FR" dirty="0">
                <a:solidFill>
                  <a:srgbClr val="5FA4B0"/>
                </a:solidFill>
              </a:rPr>
              <a:t> and </a:t>
            </a:r>
            <a:r>
              <a:rPr lang="fr-FR" dirty="0" err="1">
                <a:solidFill>
                  <a:srgbClr val="5FA4B0"/>
                </a:solidFill>
              </a:rPr>
              <a:t>economic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inequalities</a:t>
            </a:r>
            <a:endParaRPr lang="fr-BE" dirty="0">
              <a:solidFill>
                <a:srgbClr val="5FA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3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74696-8655-4319-9564-C0850EB16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T</a:t>
            </a:r>
            <a:r>
              <a:rPr lang="fr-BE" dirty="0" err="1"/>
              <a:t>hanks</a:t>
            </a:r>
            <a:r>
              <a:rPr lang="fr-BE" dirty="0"/>
              <a:t> for </a:t>
            </a:r>
            <a:r>
              <a:rPr lang="fr-BE" dirty="0" err="1"/>
              <a:t>your</a:t>
            </a:r>
            <a:r>
              <a:rPr lang="fr-BE" dirty="0"/>
              <a:t> attention!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D31B60-15D2-447A-99BB-9437E595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44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D9A041-1C41-4994-AD2B-B58C907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8A05874-9934-4990-8E1A-04B0274F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References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4EE7EF-D73A-4E18-86F2-B8E1B97AD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50" y="1613891"/>
            <a:ext cx="10867370" cy="4641255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/>
              <a:t>Barber, B. (1998). </a:t>
            </a:r>
            <a:r>
              <a:rPr lang="en-US" sz="1200" i="1" dirty="0"/>
              <a:t>A Place for Us : How to Make Society Civil and Democracy Strong</a:t>
            </a:r>
            <a:r>
              <a:rPr lang="en-US" sz="1200" dirty="0"/>
              <a:t>. Hill and Wang.</a:t>
            </a:r>
            <a:endParaRPr lang="fr-BE" sz="1200" dirty="0"/>
          </a:p>
          <a:p>
            <a:r>
              <a:rPr lang="en-US" sz="1200" dirty="0" err="1"/>
              <a:t>Callon</a:t>
            </a:r>
            <a:r>
              <a:rPr lang="en-US" sz="1200" dirty="0"/>
              <a:t>, M., </a:t>
            </a:r>
            <a:r>
              <a:rPr lang="en-US" sz="1200" dirty="0" err="1"/>
              <a:t>Lascoumes</a:t>
            </a:r>
            <a:r>
              <a:rPr lang="en-US" sz="1200" dirty="0"/>
              <a:t>, P., &amp; </a:t>
            </a:r>
            <a:r>
              <a:rPr lang="en-US" sz="1200" dirty="0" err="1"/>
              <a:t>Barthe</a:t>
            </a:r>
            <a:r>
              <a:rPr lang="en-US" sz="1200" dirty="0"/>
              <a:t>, Y. (2009). </a:t>
            </a:r>
            <a:r>
              <a:rPr lang="en-US" sz="1200" i="1" dirty="0"/>
              <a:t>Acting in an Uncertain World</a:t>
            </a:r>
            <a:r>
              <a:rPr lang="en-US" sz="1200" dirty="0"/>
              <a:t>. MIT Press.</a:t>
            </a:r>
            <a:endParaRPr lang="fr-BE" sz="1200" dirty="0"/>
          </a:p>
          <a:p>
            <a:r>
              <a:rPr lang="en-US" sz="1200" dirty="0"/>
              <a:t>Delvenne, P., &amp; Macq, H. (2020). Breaking Bad with the Participatory Turn? Accelerating Time and Intensifying Value in Participatory Experiments. </a:t>
            </a:r>
            <a:r>
              <a:rPr lang="en-US" sz="1200" i="1" dirty="0"/>
              <a:t>Science as Culture</a:t>
            </a:r>
            <a:r>
              <a:rPr lang="en-US" sz="1200" dirty="0"/>
              <a:t>, </a:t>
            </a:r>
            <a:r>
              <a:rPr lang="en-US" sz="1200" i="1" dirty="0"/>
              <a:t>29</a:t>
            </a:r>
            <a:r>
              <a:rPr lang="en-US" sz="1200" dirty="0"/>
              <a:t>(2), 245‑268. </a:t>
            </a:r>
          </a:p>
          <a:p>
            <a:r>
              <a:rPr lang="fr-BE" sz="1200" dirty="0" err="1"/>
              <a:t>Ehrenstein</a:t>
            </a:r>
            <a:r>
              <a:rPr lang="fr-BE" sz="1200" dirty="0"/>
              <a:t>, V., &amp; Laurent, B. (2015). </a:t>
            </a:r>
            <a:r>
              <a:rPr lang="fr-BE" sz="1200" dirty="0" err="1"/>
              <a:t>Ehrenstein</a:t>
            </a:r>
            <a:r>
              <a:rPr lang="fr-BE" sz="1200" dirty="0"/>
              <a:t>, V., &amp; Laurent, B. (2015). </a:t>
            </a:r>
            <a:r>
              <a:rPr lang="en-US" sz="1200" dirty="0"/>
              <a:t>State experiments with public participation. French nanotechnology, Congolese deforestation and the search for national publics. In </a:t>
            </a:r>
            <a:r>
              <a:rPr lang="en-US" sz="1200" i="1" dirty="0"/>
              <a:t>Remaking participation. Science, democracy and emergent publics</a:t>
            </a:r>
            <a:r>
              <a:rPr lang="en-US" sz="1200" dirty="0"/>
              <a:t>.</a:t>
            </a:r>
            <a:endParaRPr lang="fr-BE" sz="1200" dirty="0"/>
          </a:p>
          <a:p>
            <a:r>
              <a:rPr lang="en-US" sz="1200" dirty="0"/>
              <a:t>Engels, F., </a:t>
            </a:r>
            <a:r>
              <a:rPr lang="en-US" sz="1200" dirty="0" err="1"/>
              <a:t>Wentland</a:t>
            </a:r>
            <a:r>
              <a:rPr lang="en-US" sz="1200" dirty="0"/>
              <a:t>, A., &amp; </a:t>
            </a:r>
            <a:r>
              <a:rPr lang="en-US" sz="1200" dirty="0" err="1"/>
              <a:t>Pfotenhauer</a:t>
            </a:r>
            <a:r>
              <a:rPr lang="en-US" sz="1200" dirty="0"/>
              <a:t>, S. M. (2019). Testing future societies? Developing a framework for test beds and living labs as instruments of innovation governance. </a:t>
            </a:r>
            <a:r>
              <a:rPr lang="en-US" sz="1200" i="1" dirty="0"/>
              <a:t>Research Policy</a:t>
            </a:r>
            <a:r>
              <a:rPr lang="en-US" sz="1200" dirty="0"/>
              <a:t>, </a:t>
            </a:r>
            <a:r>
              <a:rPr lang="en-US" sz="1200" i="1" dirty="0"/>
              <a:t>48</a:t>
            </a:r>
            <a:r>
              <a:rPr lang="en-US" sz="1200" dirty="0"/>
              <a:t>(9).</a:t>
            </a:r>
            <a:endParaRPr lang="fr-BE" sz="1200" dirty="0"/>
          </a:p>
          <a:p>
            <a:r>
              <a:rPr lang="en-US" sz="1200" dirty="0"/>
              <a:t>Felt, U., &amp; </a:t>
            </a:r>
            <a:r>
              <a:rPr lang="en-US" sz="1200" dirty="0" err="1"/>
              <a:t>Fochler</a:t>
            </a:r>
            <a:r>
              <a:rPr lang="en-US" sz="1200" dirty="0"/>
              <a:t>, M. (2010). Machineries for Making Publics : Inscribing and De-scribing Publics in Public Engagement. </a:t>
            </a:r>
            <a:r>
              <a:rPr lang="en-US" sz="1200" i="1" dirty="0"/>
              <a:t>Minerva</a:t>
            </a:r>
            <a:r>
              <a:rPr lang="en-US" sz="1200" dirty="0"/>
              <a:t>, </a:t>
            </a:r>
            <a:r>
              <a:rPr lang="en-US" sz="1200" i="1" dirty="0"/>
              <a:t>48</a:t>
            </a:r>
            <a:r>
              <a:rPr lang="en-US" sz="1200" dirty="0"/>
              <a:t>(3), 219‑238.</a:t>
            </a:r>
            <a:endParaRPr lang="fr-BE" sz="1200" dirty="0"/>
          </a:p>
          <a:p>
            <a:r>
              <a:rPr lang="en-US" sz="1200" dirty="0"/>
              <a:t>Florida, R. L. (2002). </a:t>
            </a:r>
            <a:r>
              <a:rPr lang="en-US" sz="1200" i="1" dirty="0"/>
              <a:t>The Rise of the Creative Class</a:t>
            </a:r>
            <a:r>
              <a:rPr lang="en-US" sz="1200" dirty="0"/>
              <a:t>. Basic Books.</a:t>
            </a:r>
            <a:endParaRPr lang="fr-BE" sz="1200" dirty="0"/>
          </a:p>
          <a:p>
            <a:r>
              <a:rPr lang="en-US" sz="1200" dirty="0"/>
              <a:t>Florida, R. L. (2005). The World is Spiky : Globalization has changed the economic playing field, but hasn’t leveled it. </a:t>
            </a:r>
            <a:r>
              <a:rPr lang="en-US" sz="1200" i="1" dirty="0"/>
              <a:t>The Atlantic Monthly</a:t>
            </a:r>
            <a:r>
              <a:rPr lang="en-US" sz="1200" dirty="0"/>
              <a:t>, 48‑51.</a:t>
            </a:r>
            <a:endParaRPr lang="fr-BE" sz="1200" dirty="0"/>
          </a:p>
          <a:p>
            <a:r>
              <a:rPr lang="en-US" sz="1200" dirty="0" err="1"/>
              <a:t>Jasanoff</a:t>
            </a:r>
            <a:r>
              <a:rPr lang="en-US" sz="1200" dirty="0"/>
              <a:t>, S. (</a:t>
            </a:r>
            <a:r>
              <a:rPr lang="en-US" sz="1200" dirty="0" err="1"/>
              <a:t>Éd</a:t>
            </a:r>
            <a:r>
              <a:rPr lang="en-US" sz="1200" dirty="0"/>
              <a:t>.). (2004). </a:t>
            </a:r>
            <a:r>
              <a:rPr lang="en-US" sz="1200" i="1" dirty="0"/>
              <a:t>States of Knowledge : The Co-Production of Science and the Social Order</a:t>
            </a:r>
            <a:r>
              <a:rPr lang="en-US" sz="1200" dirty="0"/>
              <a:t>. Routledge.</a:t>
            </a:r>
            <a:endParaRPr lang="fr-BE" sz="1200" dirty="0"/>
          </a:p>
          <a:p>
            <a:r>
              <a:rPr lang="en-US" sz="1200" dirty="0" err="1"/>
              <a:t>Jasanoff</a:t>
            </a:r>
            <a:r>
              <a:rPr lang="en-US" sz="1200" dirty="0"/>
              <a:t>, S., &amp; Kim, S.-H. (2015). </a:t>
            </a:r>
            <a:r>
              <a:rPr lang="en-US" sz="1200" i="1" dirty="0"/>
              <a:t>Dreamscapes of Modernity : Sociotechnical Imaginaries and the Fabrication of Power</a:t>
            </a:r>
            <a:r>
              <a:rPr lang="en-US" sz="1200" dirty="0"/>
              <a:t>. The University of Chicago Press.</a:t>
            </a:r>
            <a:endParaRPr lang="fr-BE" sz="1200" dirty="0"/>
          </a:p>
          <a:p>
            <a:r>
              <a:rPr lang="en-US" sz="1200" dirty="0"/>
              <a:t>Joly, P.-B., Rip, A., &amp; </a:t>
            </a:r>
            <a:r>
              <a:rPr lang="en-US" sz="1200" dirty="0" err="1"/>
              <a:t>Callon</a:t>
            </a:r>
            <a:r>
              <a:rPr lang="en-US" sz="1200" dirty="0"/>
              <a:t>, M. (2011). </a:t>
            </a:r>
            <a:r>
              <a:rPr lang="fr-BE" sz="1200" dirty="0"/>
              <a:t>Réinventer l’innovation ? In D. </a:t>
            </a:r>
            <a:r>
              <a:rPr lang="fr-BE" sz="1200" dirty="0" err="1"/>
              <a:t>Llerena</a:t>
            </a:r>
            <a:r>
              <a:rPr lang="fr-BE" sz="1200" dirty="0"/>
              <a:t> &amp; D. Rieu (</a:t>
            </a:r>
            <a:r>
              <a:rPr lang="fr-BE" sz="1200" dirty="0" err="1"/>
              <a:t>Éds</a:t>
            </a:r>
            <a:r>
              <a:rPr lang="fr-BE" sz="1200" dirty="0"/>
              <a:t>.), </a:t>
            </a:r>
            <a:r>
              <a:rPr lang="fr-BE" sz="1200" i="1" dirty="0"/>
              <a:t>Innovation, Connaissances et Société. Vers une </a:t>
            </a:r>
            <a:r>
              <a:rPr lang="fr-BE" sz="1200" i="1" dirty="0" err="1"/>
              <a:t>Societé</a:t>
            </a:r>
            <a:r>
              <a:rPr lang="fr-BE" sz="1200" i="1" dirty="0"/>
              <a:t> de l’Innovation</a:t>
            </a:r>
            <a:r>
              <a:rPr lang="fr-BE" sz="1200" dirty="0"/>
              <a:t>. L’Harmattan. </a:t>
            </a:r>
          </a:p>
          <a:p>
            <a:r>
              <a:rPr lang="en-US" sz="1200" dirty="0"/>
              <a:t>Laurent, B. (2016). Political experiments that matter : Ordering democracy from experimental sites. </a:t>
            </a:r>
            <a:r>
              <a:rPr lang="en-US" sz="1200" i="1" dirty="0"/>
              <a:t>Social Studies of Science</a:t>
            </a:r>
            <a:r>
              <a:rPr lang="en-US" sz="1200" dirty="0"/>
              <a:t>, </a:t>
            </a:r>
            <a:r>
              <a:rPr lang="en-US" sz="1200" i="1" dirty="0"/>
              <a:t>46</a:t>
            </a:r>
            <a:r>
              <a:rPr lang="en-US" sz="1200" dirty="0"/>
              <a:t>(5), 773‑794.</a:t>
            </a:r>
            <a:endParaRPr lang="fr-BE" sz="1200" dirty="0"/>
          </a:p>
          <a:p>
            <a:r>
              <a:rPr lang="en-US" sz="1200" dirty="0"/>
              <a:t>Laurent, B., Baker, M., Beaudoin, V., &amp; </a:t>
            </a:r>
            <a:r>
              <a:rPr lang="en-US" sz="1200" dirty="0" err="1"/>
              <a:t>Raulet-Croset</a:t>
            </a:r>
            <a:r>
              <a:rPr lang="en-US" sz="1200" dirty="0"/>
              <a:t>, N. (</a:t>
            </a:r>
            <a:r>
              <a:rPr lang="en-US" sz="1200" dirty="0" err="1"/>
              <a:t>Éds</a:t>
            </a:r>
            <a:r>
              <a:rPr lang="en-US" sz="1200" dirty="0"/>
              <a:t>.). </a:t>
            </a:r>
            <a:r>
              <a:rPr lang="fr-BE" sz="1200" dirty="0"/>
              <a:t>(2018). </a:t>
            </a:r>
            <a:r>
              <a:rPr lang="fr-BE" sz="1200" i="1" dirty="0"/>
              <a:t>Innovation et participation. Approches critiques</a:t>
            </a:r>
            <a:r>
              <a:rPr lang="fr-BE" sz="1200" dirty="0"/>
              <a:t>. Presses des Mines.</a:t>
            </a:r>
          </a:p>
          <a:p>
            <a:r>
              <a:rPr lang="fr-BE" sz="1200" dirty="0"/>
              <a:t>Macq, H., </a:t>
            </a:r>
            <a:r>
              <a:rPr lang="fr-BE" sz="1200" dirty="0" err="1"/>
              <a:t>Tancoigne</a:t>
            </a:r>
            <a:r>
              <a:rPr lang="fr-BE" sz="1200" dirty="0"/>
              <a:t>, É., &amp; Strasser, B. J. (2020). </a:t>
            </a:r>
            <a:r>
              <a:rPr lang="en-US" sz="1200" dirty="0"/>
              <a:t>From Deliberation to Production : Public Participation in Science and Technology Policies of the European Commission (1998–2019). </a:t>
            </a:r>
            <a:r>
              <a:rPr lang="en-US" sz="1200" i="1" dirty="0"/>
              <a:t>Minerva</a:t>
            </a:r>
            <a:r>
              <a:rPr lang="en-US" sz="1200" dirty="0"/>
              <a:t>, </a:t>
            </a:r>
            <a:r>
              <a:rPr lang="en-US" sz="1200" i="1" dirty="0"/>
              <a:t>58</a:t>
            </a:r>
            <a:r>
              <a:rPr lang="en-US" sz="1200" dirty="0"/>
              <a:t>(4), 489‑512. </a:t>
            </a:r>
          </a:p>
          <a:p>
            <a:r>
              <a:rPr lang="en-US" sz="1200" dirty="0"/>
              <a:t>Peck, J. (2010). </a:t>
            </a:r>
            <a:r>
              <a:rPr lang="en-US" sz="1200" i="1" dirty="0"/>
              <a:t>Constructions of Neoliberal Reason</a:t>
            </a:r>
            <a:r>
              <a:rPr lang="en-US" sz="1200" dirty="0"/>
              <a:t>. Oxford University Press. </a:t>
            </a:r>
          </a:p>
          <a:p>
            <a:r>
              <a:rPr lang="en-US" sz="1200" dirty="0"/>
              <a:t>von Hippel, E. (2005). </a:t>
            </a:r>
            <a:r>
              <a:rPr lang="en-US" sz="1200" i="1" dirty="0"/>
              <a:t>Democratizing Innovation</a:t>
            </a:r>
            <a:r>
              <a:rPr lang="en-US" sz="1200" dirty="0"/>
              <a:t>. </a:t>
            </a:r>
            <a:r>
              <a:rPr lang="fr-BE" sz="1200" dirty="0"/>
              <a:t>MIT </a:t>
            </a:r>
            <a:r>
              <a:rPr lang="fr-BE" sz="1200" dirty="0" err="1"/>
              <a:t>Press</a:t>
            </a:r>
            <a:r>
              <a:rPr lang="fr-BE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77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9542" y="2098160"/>
            <a:ext cx="9144000" cy="1198563"/>
          </a:xfrm>
        </p:spPr>
        <p:txBody>
          <a:bodyPr>
            <a:normAutofit fontScale="90000"/>
          </a:bodyPr>
          <a:lstStyle/>
          <a:p>
            <a:r>
              <a:rPr lang="fr-FR" dirty="0"/>
              <a:t>Public participation and values in </a:t>
            </a:r>
            <a:r>
              <a:rPr lang="fr-FR" dirty="0" err="1"/>
              <a:t>regional</a:t>
            </a:r>
            <a:r>
              <a:rPr lang="fr-FR" dirty="0"/>
              <a:t> innovation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2150" y="3503564"/>
            <a:ext cx="8745015" cy="3012646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400" dirty="0"/>
              <a:t>Hadrien Macq</a:t>
            </a:r>
          </a:p>
          <a:p>
            <a:br>
              <a:rPr lang="fr-FR" sz="2400" dirty="0"/>
            </a:br>
            <a:r>
              <a:rPr lang="fr-FR" sz="2000" dirty="0"/>
              <a:t>TUM</a:t>
            </a:r>
            <a:r>
              <a:rPr lang="fr-FR" sz="2400" dirty="0"/>
              <a:t> - </a:t>
            </a:r>
            <a:r>
              <a:rPr lang="fr-FR" sz="2000" dirty="0" err="1"/>
              <a:t>Economic</a:t>
            </a:r>
            <a:r>
              <a:rPr lang="fr-FR" sz="2000" dirty="0"/>
              <a:t> and </a:t>
            </a:r>
            <a:r>
              <a:rPr lang="fr-FR" sz="2000" dirty="0" err="1"/>
              <a:t>Political</a:t>
            </a:r>
            <a:r>
              <a:rPr lang="fr-FR" sz="2000" dirty="0"/>
              <a:t> </a:t>
            </a:r>
            <a:r>
              <a:rPr lang="fr-FR" sz="2000" dirty="0" err="1"/>
              <a:t>Spaces</a:t>
            </a:r>
            <a:r>
              <a:rPr lang="fr-FR" sz="2000" dirty="0"/>
              <a:t> of Innovation</a:t>
            </a:r>
          </a:p>
          <a:p>
            <a:r>
              <a:rPr lang="fr-FR" sz="2400" dirty="0"/>
              <a:t>May 31 2021</a:t>
            </a:r>
          </a:p>
        </p:txBody>
      </p:sp>
    </p:spTree>
    <p:extLst>
      <p:ext uri="{BB962C8B-B14F-4D97-AF65-F5344CB8AC3E}">
        <p14:creationId xmlns:p14="http://schemas.microsoft.com/office/powerpoint/2010/main" val="383948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C821FC-0C40-43BE-94C9-A65847FB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AC73421-6FCA-4E92-ADDB-C351E6F7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linear</a:t>
            </a:r>
            <a:r>
              <a:rPr lang="fr-FR" dirty="0"/>
              <a:t> to </a:t>
            </a:r>
            <a:r>
              <a:rPr lang="fr-FR" dirty="0" err="1"/>
              <a:t>democratized</a:t>
            </a:r>
            <a:r>
              <a:rPr lang="fr-FR" dirty="0"/>
              <a:t> innovation?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F819F8-1B8F-43C1-B70E-BF6069658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48" y="2025256"/>
            <a:ext cx="2238449" cy="33488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04847DC-E8B3-4AB7-AF12-0D13215D31F4}"/>
              </a:ext>
            </a:extLst>
          </p:cNvPr>
          <p:cNvSpPr txBox="1"/>
          <p:nvPr/>
        </p:nvSpPr>
        <p:spPr>
          <a:xfrm>
            <a:off x="1937759" y="5437265"/>
            <a:ext cx="2659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“</a:t>
            </a:r>
            <a:r>
              <a:rPr lang="fr-BE" sz="1400" dirty="0"/>
              <a:t>Science </a:t>
            </a:r>
            <a:r>
              <a:rPr lang="fr-BE" sz="1400" dirty="0" err="1"/>
              <a:t>discovers</a:t>
            </a:r>
            <a:r>
              <a:rPr lang="fr-BE" sz="1400" dirty="0"/>
              <a:t>, </a:t>
            </a:r>
            <a:r>
              <a:rPr lang="fr-BE" sz="1400" dirty="0" err="1"/>
              <a:t>genius</a:t>
            </a:r>
            <a:r>
              <a:rPr lang="fr-BE" sz="1400" dirty="0"/>
              <a:t> </a:t>
            </a:r>
            <a:r>
              <a:rPr lang="fr-BE" sz="1400" dirty="0" err="1"/>
              <a:t>invents</a:t>
            </a:r>
            <a:r>
              <a:rPr lang="fr-BE" sz="1400" dirty="0"/>
              <a:t>, </a:t>
            </a:r>
            <a:r>
              <a:rPr lang="fr-BE" sz="1400" dirty="0" err="1"/>
              <a:t>industry</a:t>
            </a:r>
            <a:r>
              <a:rPr lang="fr-BE" sz="1400" dirty="0"/>
              <a:t> </a:t>
            </a:r>
            <a:r>
              <a:rPr lang="fr-BE" sz="1400" dirty="0" err="1"/>
              <a:t>applies</a:t>
            </a:r>
            <a:r>
              <a:rPr lang="fr-BE" sz="1400" dirty="0"/>
              <a:t>, and man </a:t>
            </a:r>
            <a:r>
              <a:rPr lang="fr-BE" sz="1400" dirty="0" err="1"/>
              <a:t>adapts</a:t>
            </a:r>
            <a:r>
              <a:rPr lang="fr-BE" sz="1400" dirty="0"/>
              <a:t> </a:t>
            </a:r>
            <a:r>
              <a:rPr lang="fr-BE" sz="1400" dirty="0" err="1"/>
              <a:t>himself</a:t>
            </a:r>
            <a:r>
              <a:rPr lang="en-US" sz="1400" dirty="0"/>
              <a:t>” </a:t>
            </a:r>
            <a:br>
              <a:rPr lang="en-US" sz="1400" dirty="0"/>
            </a:br>
            <a:r>
              <a:rPr lang="en-US" sz="1200" dirty="0"/>
              <a:t>(Guide </a:t>
            </a:r>
            <a:r>
              <a:rPr lang="en-US" sz="1200" dirty="0" err="1"/>
              <a:t>officiel</a:t>
            </a:r>
            <a:r>
              <a:rPr lang="en-US" sz="1200" dirty="0"/>
              <a:t>, cite dans </a:t>
            </a:r>
            <a:r>
              <a:rPr lang="en-US" sz="1200" dirty="0" err="1"/>
              <a:t>Gleisten</a:t>
            </a:r>
            <a:r>
              <a:rPr lang="en-US" sz="1200" dirty="0"/>
              <a:t> 2002, p. 37)</a:t>
            </a:r>
            <a:endParaRPr lang="fr-BE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49E936-4CB6-41B6-BD0B-F992A04F4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52" y="2002191"/>
            <a:ext cx="3406585" cy="36671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AF24186-2DFD-42BB-AB37-719816322B2F}"/>
              </a:ext>
            </a:extLst>
          </p:cNvPr>
          <p:cNvSpPr txBox="1"/>
          <p:nvPr/>
        </p:nvSpPr>
        <p:spPr>
          <a:xfrm>
            <a:off x="7163331" y="5542026"/>
            <a:ext cx="3141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“</a:t>
            </a:r>
            <a:r>
              <a:rPr lang="fr-BE" sz="1400" dirty="0"/>
              <a:t>Innovation is </a:t>
            </a:r>
            <a:r>
              <a:rPr lang="fr-BE" sz="1400" dirty="0" err="1"/>
              <a:t>rapidly</a:t>
            </a:r>
            <a:r>
              <a:rPr lang="fr-BE" sz="1400" dirty="0"/>
              <a:t> </a:t>
            </a:r>
            <a:r>
              <a:rPr lang="fr-BE" sz="1400" dirty="0" err="1"/>
              <a:t>becoming</a:t>
            </a:r>
            <a:r>
              <a:rPr lang="fr-BE" sz="1400" dirty="0"/>
              <a:t> </a:t>
            </a:r>
            <a:r>
              <a:rPr lang="fr-BE" sz="1400" dirty="0" err="1"/>
              <a:t>democratized</a:t>
            </a:r>
            <a:r>
              <a:rPr lang="fr-BE" sz="1400" dirty="0"/>
              <a:t>. </a:t>
            </a:r>
            <a:r>
              <a:rPr lang="fr-BE" sz="1400" dirty="0" err="1"/>
              <a:t>Users</a:t>
            </a:r>
            <a:r>
              <a:rPr lang="fr-BE" sz="1400" dirty="0"/>
              <a:t> (…) </a:t>
            </a:r>
            <a:r>
              <a:rPr lang="fr-BE" sz="1400" dirty="0" err="1"/>
              <a:t>increasingly</a:t>
            </a:r>
            <a:r>
              <a:rPr lang="fr-BE" sz="1400" dirty="0"/>
              <a:t> can </a:t>
            </a:r>
            <a:r>
              <a:rPr lang="fr-BE" sz="1400" dirty="0" err="1"/>
              <a:t>develop</a:t>
            </a:r>
            <a:r>
              <a:rPr lang="fr-BE" sz="1400" dirty="0"/>
              <a:t> </a:t>
            </a:r>
            <a:r>
              <a:rPr lang="fr-BE" sz="1400" dirty="0" err="1"/>
              <a:t>their</a:t>
            </a:r>
            <a:r>
              <a:rPr lang="fr-BE" sz="1400" dirty="0"/>
              <a:t> </a:t>
            </a:r>
            <a:r>
              <a:rPr lang="fr-BE" sz="1400" dirty="0" err="1"/>
              <a:t>own</a:t>
            </a:r>
            <a:r>
              <a:rPr lang="fr-BE" sz="1400" dirty="0"/>
              <a:t> new </a:t>
            </a:r>
            <a:r>
              <a:rPr lang="fr-BE" sz="1400" dirty="0" err="1"/>
              <a:t>products</a:t>
            </a:r>
            <a:r>
              <a:rPr lang="fr-BE" sz="1400" dirty="0"/>
              <a:t> and services</a:t>
            </a:r>
            <a:r>
              <a:rPr lang="en-GB" sz="1400" dirty="0"/>
              <a:t>” (Von Hippel 2005)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0057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A208F-C8E9-486B-8E2B-1C45F0F3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Theoretical</a:t>
            </a:r>
            <a:r>
              <a:rPr lang="fr-FR" dirty="0"/>
              <a:t> background and ambitions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187CA-885A-4861-BECE-25A6AFD24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50" y="1791692"/>
            <a:ext cx="10669250" cy="479960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Innovation </a:t>
            </a:r>
            <a:r>
              <a:rPr lang="fr-FR" dirty="0" err="1"/>
              <a:t>growingly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and </a:t>
            </a:r>
            <a:r>
              <a:rPr lang="fr-FR" dirty="0" err="1"/>
              <a:t>analysed</a:t>
            </a:r>
            <a:r>
              <a:rPr lang="fr-FR" dirty="0"/>
              <a:t> as a </a:t>
            </a:r>
            <a:r>
              <a:rPr lang="fr-FR" dirty="0" err="1"/>
              <a:t>participatory</a:t>
            </a:r>
            <a:r>
              <a:rPr lang="fr-FR" dirty="0"/>
              <a:t> process </a:t>
            </a:r>
            <a:r>
              <a:rPr lang="fr-FR" sz="2800" dirty="0"/>
              <a:t>(Laurent et al. 2018);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From</a:t>
            </a:r>
            <a:r>
              <a:rPr lang="fr-FR" dirty="0"/>
              <a:t> alternatives to </a:t>
            </a:r>
            <a:r>
              <a:rPr lang="fr-FR" sz="2400" dirty="0"/>
              <a:t>(Callon et al. 2009; Joly et al. 2011)</a:t>
            </a:r>
            <a:r>
              <a:rPr lang="fr-FR" sz="2600" dirty="0"/>
              <a:t> </a:t>
            </a:r>
            <a:r>
              <a:rPr lang="fr-FR" dirty="0"/>
              <a:t>to components of innovation </a:t>
            </a:r>
            <a:r>
              <a:rPr lang="fr-FR" dirty="0" err="1"/>
              <a:t>policies</a:t>
            </a:r>
            <a:r>
              <a:rPr lang="fr-FR" dirty="0"/>
              <a:t> </a:t>
            </a:r>
            <a:r>
              <a:rPr lang="fr-FR" sz="2400" dirty="0"/>
              <a:t>(Macq et al. 2020; Delvenne and Macq 2020);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Connect</a:t>
            </a:r>
            <a:r>
              <a:rPr lang="fr-FR" dirty="0"/>
              <a:t> </a:t>
            </a:r>
            <a:r>
              <a:rPr lang="fr-FR" dirty="0" err="1"/>
              <a:t>participatory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to the </a:t>
            </a:r>
            <a:r>
              <a:rPr lang="fr-FR" dirty="0" err="1"/>
              <a:t>political</a:t>
            </a:r>
            <a:r>
              <a:rPr lang="fr-FR" dirty="0"/>
              <a:t> machine </a:t>
            </a:r>
            <a:r>
              <a:rPr lang="fr-FR" sz="2400" dirty="0"/>
              <a:t>(</a:t>
            </a:r>
            <a:r>
              <a:rPr lang="fr-FR" sz="2400" dirty="0" err="1"/>
              <a:t>Felt</a:t>
            </a:r>
            <a:r>
              <a:rPr lang="fr-FR" sz="2400" dirty="0"/>
              <a:t> &amp; </a:t>
            </a:r>
            <a:r>
              <a:rPr lang="fr-FR" sz="2400" dirty="0" err="1"/>
              <a:t>Fochler</a:t>
            </a:r>
            <a:r>
              <a:rPr lang="fr-FR" sz="2400" dirty="0"/>
              <a:t> 2010; Laurent 2016)</a:t>
            </a:r>
            <a:r>
              <a:rPr lang="fr-FR" dirty="0"/>
              <a:t>;</a:t>
            </a:r>
          </a:p>
          <a:p>
            <a:pPr marL="0" indent="0">
              <a:buNone/>
            </a:pPr>
            <a:endParaRPr lang="fr-FR" dirty="0"/>
          </a:p>
          <a:p>
            <a:r>
              <a:rPr lang="en-US" dirty="0">
                <a:sym typeface="Wingdings" panose="05000000000000000000" pitchFamily="2" charset="2"/>
              </a:rPr>
              <a:t>Co-production 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dirty="0" err="1">
                <a:sym typeface="Wingdings" panose="05000000000000000000" pitchFamily="2" charset="2"/>
              </a:rPr>
              <a:t>Jasanoff</a:t>
            </a:r>
            <a:r>
              <a:rPr lang="en-US" sz="2400" dirty="0">
                <a:sym typeface="Wingdings" panose="05000000000000000000" pitchFamily="2" charset="2"/>
              </a:rPr>
              <a:t> 2004)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of participatory innovation initiatives and the broader political-economic context in which they take place </a:t>
            </a:r>
            <a:r>
              <a:rPr lang="en-US" sz="2400" dirty="0">
                <a:sym typeface="Wingdings" panose="05000000000000000000" pitchFamily="2" charset="2"/>
              </a:rPr>
              <a:t>(Engels et al. 2019)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A302CC-6365-4338-88FC-48DFBF8A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69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6432630-FD22-4E5E-A5CE-B3E350C4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A2B4D48-7149-4F34-8B30-E3226FDA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Participatory</a:t>
            </a:r>
            <a:r>
              <a:rPr lang="fr-FR" dirty="0"/>
              <a:t> innovation at the EC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ABED5C-C183-48B9-B489-AD2481E3A63A}"/>
              </a:ext>
            </a:extLst>
          </p:cNvPr>
          <p:cNvSpPr txBox="1"/>
          <p:nvPr/>
        </p:nvSpPr>
        <p:spPr>
          <a:xfrm>
            <a:off x="606626" y="2013228"/>
            <a:ext cx="508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/>
              <a:t>From</a:t>
            </a:r>
            <a:r>
              <a:rPr lang="fr-BE" sz="2000" dirty="0"/>
              <a:t> participation as </a:t>
            </a:r>
            <a:r>
              <a:rPr lang="fr-BE" sz="2000" b="1" dirty="0" err="1"/>
              <a:t>deliberation</a:t>
            </a:r>
            <a:r>
              <a:rPr lang="fr-BE" sz="2000" b="1" dirty="0"/>
              <a:t>…</a:t>
            </a:r>
            <a:endParaRPr lang="fr-BE" sz="2000" dirty="0"/>
          </a:p>
          <a:p>
            <a:endParaRPr lang="fr-BE" dirty="0">
              <a:latin typeface="Constantia" panose="02030602050306030303" pitchFamily="18" charset="0"/>
            </a:endParaRPr>
          </a:p>
          <a:p>
            <a:pPr algn="r"/>
            <a:endParaRPr lang="fr-BE" dirty="0">
              <a:latin typeface="Constantia" panose="02030602050306030303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38D006-AF2B-4E26-91F7-FDD72A5B7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85" y="2725002"/>
            <a:ext cx="2358870" cy="29239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4CB1139-360C-4A45-9D02-26A31E62C7D0}"/>
              </a:ext>
            </a:extLst>
          </p:cNvPr>
          <p:cNvSpPr txBox="1"/>
          <p:nvPr/>
        </p:nvSpPr>
        <p:spPr>
          <a:xfrm>
            <a:off x="6611246" y="2013228"/>
            <a:ext cx="4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… to participation as </a:t>
            </a:r>
            <a:r>
              <a:rPr lang="fr-FR" sz="2000" b="1" dirty="0"/>
              <a:t>production</a:t>
            </a:r>
            <a:endParaRPr lang="fr-BE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3CC4B4-06A6-4ED6-A3D6-1B7471507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34" y="2725003"/>
            <a:ext cx="4391373" cy="29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4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A38B02-4A81-467A-82B0-F499F74A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133A80E-A390-431B-81D4-43ACCD85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Evolving</a:t>
            </a:r>
            <a:r>
              <a:rPr lang="fr-FR" dirty="0"/>
              <a:t> conception of participation </a:t>
            </a:r>
            <a:r>
              <a:rPr lang="fr-FR" dirty="0" err="1"/>
              <a:t>located</a:t>
            </a:r>
            <a:r>
              <a:rPr lang="fr-FR" dirty="0"/>
              <a:t> in a </a:t>
            </a:r>
            <a:r>
              <a:rPr lang="fr-FR" dirty="0" err="1"/>
              <a:t>particular</a:t>
            </a:r>
            <a:r>
              <a:rPr lang="fr-FR" dirty="0"/>
              <a:t> </a:t>
            </a:r>
            <a:r>
              <a:rPr lang="fr-FR" dirty="0" err="1"/>
              <a:t>institutional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BFF98C-5A7C-46FC-8916-291855D4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30" y="1696720"/>
            <a:ext cx="6894810" cy="4351338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dirty="0" err="1"/>
              <a:t>Aftermath</a:t>
            </a:r>
            <a:r>
              <a:rPr lang="fr-FR" dirty="0"/>
              <a:t> of the 2008 </a:t>
            </a:r>
            <a:r>
              <a:rPr lang="fr-FR" dirty="0" err="1"/>
              <a:t>crisis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Focus on </a:t>
            </a:r>
            <a:r>
              <a:rPr lang="fr-FR" dirty="0" err="1">
                <a:sym typeface="Wingdings" panose="05000000000000000000" pitchFamily="2" charset="2"/>
              </a:rPr>
              <a:t>economic</a:t>
            </a:r>
            <a:r>
              <a:rPr lang="fr-FR" dirty="0">
                <a:sym typeface="Wingdings" panose="05000000000000000000" pitchFamily="2" charset="2"/>
              </a:rPr>
              <a:t> (re)</a:t>
            </a:r>
            <a:r>
              <a:rPr lang="fr-FR" dirty="0" err="1">
                <a:sym typeface="Wingdings" panose="05000000000000000000" pitchFamily="2" charset="2"/>
              </a:rPr>
              <a:t>deployment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/>
          </a:p>
          <a:p>
            <a:r>
              <a:rPr lang="fr-FR" dirty="0">
                <a:sym typeface="Wingdings" panose="05000000000000000000" pitchFamily="2" charset="2"/>
              </a:rPr>
              <a:t>Inclusion of society </a:t>
            </a:r>
            <a:r>
              <a:rPr lang="fr-FR" i="1" dirty="0" err="1">
                <a:sym typeface="Wingdings" panose="05000000000000000000" pitchFamily="2" charset="2"/>
              </a:rPr>
              <a:t>upstream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technological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development</a:t>
            </a:r>
            <a:r>
              <a:rPr lang="fr-FR" dirty="0">
                <a:sym typeface="Wingdings" panose="05000000000000000000" pitchFamily="2" charset="2"/>
              </a:rPr>
              <a:t>… to enable more and </a:t>
            </a:r>
            <a:r>
              <a:rPr lang="fr-FR" dirty="0" err="1">
                <a:sym typeface="Wingdings" panose="05000000000000000000" pitchFamily="2" charset="2"/>
              </a:rPr>
              <a:t>better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marketable</a:t>
            </a:r>
            <a:r>
              <a:rPr lang="fr-FR" dirty="0">
                <a:sym typeface="Wingdings" panose="05000000000000000000" pitchFamily="2" charset="2"/>
              </a:rPr>
              <a:t> innovative </a:t>
            </a:r>
            <a:r>
              <a:rPr lang="fr-FR" dirty="0" err="1">
                <a:sym typeface="Wingdings" panose="05000000000000000000" pitchFamily="2" charset="2"/>
              </a:rPr>
              <a:t>products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(</a:t>
            </a:r>
            <a:r>
              <a:rPr lang="fr-FR" dirty="0" err="1">
                <a:sym typeface="Wingdings" panose="05000000000000000000" pitchFamily="2" charset="2"/>
              </a:rPr>
              <a:t>Participatory</a:t>
            </a:r>
            <a:r>
              <a:rPr lang="fr-FR" dirty="0">
                <a:sym typeface="Wingdings" panose="05000000000000000000" pitchFamily="2" charset="2"/>
              </a:rPr>
              <a:t>) innovation </a:t>
            </a:r>
            <a:r>
              <a:rPr lang="fr-FR" dirty="0" err="1">
                <a:sym typeface="Wingdings" panose="05000000000000000000" pitchFamily="2" charset="2"/>
              </a:rPr>
              <a:t>articulated</a:t>
            </a:r>
            <a:r>
              <a:rPr lang="fr-FR" dirty="0">
                <a:sym typeface="Wingdings" panose="05000000000000000000" pitchFamily="2" charset="2"/>
              </a:rPr>
              <a:t> to the ‘Future of Europe’  </a:t>
            </a:r>
            <a:r>
              <a:rPr lang="fr-FR" dirty="0" err="1">
                <a:sym typeface="Wingdings" panose="05000000000000000000" pitchFamily="2" charset="2"/>
              </a:rPr>
              <a:t>Producing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products</a:t>
            </a:r>
            <a:r>
              <a:rPr lang="fr-FR" dirty="0">
                <a:sym typeface="Wingdings" panose="05000000000000000000" pitchFamily="2" charset="2"/>
              </a:rPr>
              <a:t> AND society</a:t>
            </a:r>
          </a:p>
          <a:p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Science Policy Experts Report: Europe's future: Open Innovation, Open  Science, Open to the World | RDA">
            <a:extLst>
              <a:ext uri="{FF2B5EF4-FFF2-40B4-BE49-F238E27FC236}">
                <a16:creationId xmlns:a16="http://schemas.microsoft.com/office/drawing/2014/main" id="{4FFF7125-4F82-4A0A-BE0D-7C036B03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51" y="2519680"/>
            <a:ext cx="4269688" cy="27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0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150" y="515815"/>
            <a:ext cx="11081512" cy="11748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err="1"/>
              <a:t>Wallonia</a:t>
            </a:r>
            <a:endParaRPr lang="fr-FR" dirty="0"/>
          </a:p>
        </p:txBody>
      </p:sp>
      <p:pic>
        <p:nvPicPr>
          <p:cNvPr id="4" name="Espace réservé du contenu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C1280668-736A-4F41-8CAE-0CF9B0EE4D0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0" y="1918782"/>
            <a:ext cx="4886492" cy="4172736"/>
          </a:xfr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30BAC211-7799-420C-AE2F-63E5E9D3C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7000"/>
            <a:ext cx="5489569" cy="27760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B6FAB94-2E5E-4C26-ABD7-EF5E92432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99" y="1585721"/>
            <a:ext cx="2312769" cy="231276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EFC7B4-C76C-426C-976A-EA99DA7A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Innovation </a:t>
            </a:r>
            <a:r>
              <a:rPr lang="fr-FR" dirty="0" err="1"/>
              <a:t>policies</a:t>
            </a:r>
            <a:r>
              <a:rPr lang="fr-FR" dirty="0"/>
              <a:t> in </a:t>
            </a:r>
            <a:r>
              <a:rPr lang="fr-FR" dirty="0" err="1"/>
              <a:t>Wallonia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150" y="1778463"/>
            <a:ext cx="10515600" cy="3068467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1980s – 2000s: </a:t>
            </a:r>
            <a:r>
              <a:rPr lang="fr-FR" dirty="0" err="1"/>
              <a:t>funding</a:t>
            </a:r>
            <a:r>
              <a:rPr lang="fr-FR" dirty="0"/>
              <a:t> of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and </a:t>
            </a:r>
            <a:r>
              <a:rPr lang="fr-FR" dirty="0" err="1"/>
              <a:t>industry</a:t>
            </a:r>
            <a:r>
              <a:rPr lang="fr-FR" dirty="0"/>
              <a:t> as </a:t>
            </a:r>
            <a:r>
              <a:rPr lang="fr-FR" dirty="0" err="1"/>
              <a:t>isolated</a:t>
            </a:r>
            <a:r>
              <a:rPr lang="fr-FR" dirty="0"/>
              <a:t> </a:t>
            </a:r>
            <a:r>
              <a:rPr lang="fr-FR" dirty="0" err="1"/>
              <a:t>sectors</a:t>
            </a:r>
            <a:r>
              <a:rPr lang="fr-FR" dirty="0"/>
              <a:t>;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2005: </a:t>
            </a:r>
            <a:r>
              <a:rPr lang="fr-FR" dirty="0" err="1"/>
              <a:t>fostering</a:t>
            </a:r>
            <a:r>
              <a:rPr lang="fr-FR" dirty="0"/>
              <a:t> collaboration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acamedia</a:t>
            </a:r>
            <a:r>
              <a:rPr lang="fr-FR" dirty="0"/>
              <a:t> and industries (Marshall Plan – </a:t>
            </a:r>
            <a:r>
              <a:rPr lang="fr-FR" dirty="0" err="1"/>
              <a:t>Competitiveness</a:t>
            </a:r>
            <a:r>
              <a:rPr lang="fr-FR" dirty="0"/>
              <a:t> clusters)</a:t>
            </a:r>
          </a:p>
          <a:p>
            <a:pPr marL="0" indent="0">
              <a:buNone/>
            </a:pPr>
            <a:endParaRPr lang="fr-FR" sz="400" dirty="0"/>
          </a:p>
          <a:p>
            <a:pPr lvl="1"/>
            <a:r>
              <a:rPr lang="fr-FR" dirty="0" err="1">
                <a:solidFill>
                  <a:srgbClr val="5FA4B0"/>
                </a:solidFill>
              </a:rPr>
              <a:t>Articulating</a:t>
            </a:r>
            <a:r>
              <a:rPr lang="fr-FR" dirty="0">
                <a:solidFill>
                  <a:srgbClr val="5FA4B0"/>
                </a:solidFill>
              </a:rPr>
              <a:t> innovation to the future of </a:t>
            </a:r>
            <a:r>
              <a:rPr lang="fr-FR" dirty="0" err="1">
                <a:solidFill>
                  <a:srgbClr val="5FA4B0"/>
                </a:solidFill>
              </a:rPr>
              <a:t>Wallonia</a:t>
            </a:r>
            <a:r>
              <a:rPr lang="fr-FR" dirty="0">
                <a:solidFill>
                  <a:srgbClr val="5FA4B0"/>
                </a:solidFill>
              </a:rPr>
              <a:t> as an </a:t>
            </a:r>
            <a:r>
              <a:rPr lang="fr-FR" dirty="0" err="1">
                <a:solidFill>
                  <a:srgbClr val="5FA4B0"/>
                </a:solidFill>
              </a:rPr>
              <a:t>autonomous</a:t>
            </a:r>
            <a:r>
              <a:rPr lang="fr-FR" dirty="0">
                <a:solidFill>
                  <a:srgbClr val="5FA4B0"/>
                </a:solidFill>
              </a:rPr>
              <a:t> </a:t>
            </a:r>
            <a:r>
              <a:rPr lang="fr-FR" dirty="0" err="1">
                <a:solidFill>
                  <a:srgbClr val="5FA4B0"/>
                </a:solidFill>
              </a:rPr>
              <a:t>entity</a:t>
            </a:r>
            <a:endParaRPr lang="fr-FR" dirty="0">
              <a:solidFill>
                <a:srgbClr val="5FA4B0"/>
              </a:solidFill>
            </a:endParaRPr>
          </a:p>
          <a:p>
            <a:pPr marL="457200" lvl="1" indent="0">
              <a:buNone/>
            </a:pPr>
            <a:endParaRPr lang="fr-FR" sz="400" dirty="0">
              <a:solidFill>
                <a:srgbClr val="5FA4B0"/>
              </a:solidFill>
            </a:endParaRPr>
          </a:p>
          <a:p>
            <a:pPr lvl="1"/>
            <a:r>
              <a:rPr lang="fr-FR" dirty="0" err="1">
                <a:solidFill>
                  <a:srgbClr val="5FA4B0"/>
                </a:solidFill>
              </a:rPr>
              <a:t>Leaving</a:t>
            </a:r>
            <a:r>
              <a:rPr lang="fr-FR" dirty="0">
                <a:solidFill>
                  <a:srgbClr val="5FA4B0"/>
                </a:solidFill>
              </a:rPr>
              <a:t> society at bay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err="1"/>
              <a:t>Involving</a:t>
            </a:r>
            <a:r>
              <a:rPr lang="fr-FR" dirty="0"/>
              <a:t> society in innovation-</a:t>
            </a:r>
            <a:r>
              <a:rPr lang="fr-FR" dirty="0" err="1"/>
              <a:t>making</a:t>
            </a:r>
            <a:r>
              <a:rPr lang="fr-FR" dirty="0"/>
              <a:t>: Creative </a:t>
            </a:r>
            <a:r>
              <a:rPr lang="fr-FR" dirty="0" err="1"/>
              <a:t>Wallonia</a:t>
            </a:r>
            <a:r>
              <a:rPr lang="fr-FR" dirty="0"/>
              <a:t> (2010); Digital </a:t>
            </a:r>
            <a:r>
              <a:rPr lang="fr-FR" dirty="0" err="1"/>
              <a:t>Wallonia</a:t>
            </a:r>
            <a:r>
              <a:rPr lang="fr-FR" dirty="0"/>
              <a:t> (2015)</a:t>
            </a:r>
          </a:p>
          <a:p>
            <a:pPr marL="0" indent="0">
              <a:buNone/>
            </a:pPr>
            <a:endParaRPr lang="fr-FR" dirty="0"/>
          </a:p>
          <a:p>
            <a:endParaRPr lang="fr-BE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3181E67-C84D-4789-AF84-901816850543}"/>
              </a:ext>
            </a:extLst>
          </p:cNvPr>
          <p:cNvCxnSpPr/>
          <p:nvPr/>
        </p:nvCxnSpPr>
        <p:spPr>
          <a:xfrm>
            <a:off x="959855" y="6089388"/>
            <a:ext cx="997974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BEFBDDA-BA0C-418B-9AB7-070AA4B3597E}"/>
              </a:ext>
            </a:extLst>
          </p:cNvPr>
          <p:cNvSpPr txBox="1"/>
          <p:nvPr/>
        </p:nvSpPr>
        <p:spPr>
          <a:xfrm>
            <a:off x="532150" y="6052205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…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BF0B2BD-0ED9-43E9-8B9B-8597075C4004}"/>
              </a:ext>
            </a:extLst>
          </p:cNvPr>
          <p:cNvSpPr txBox="1"/>
          <p:nvPr/>
        </p:nvSpPr>
        <p:spPr>
          <a:xfrm>
            <a:off x="1136835" y="6070797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1990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A946A2-8BCA-4C31-9B37-DCE5A4A68EDB}"/>
              </a:ext>
            </a:extLst>
          </p:cNvPr>
          <p:cNvSpPr txBox="1"/>
          <p:nvPr/>
        </p:nvSpPr>
        <p:spPr>
          <a:xfrm>
            <a:off x="3880035" y="6070797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2000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10D1752-EECC-47AA-800A-559CCC4A7899}"/>
              </a:ext>
            </a:extLst>
          </p:cNvPr>
          <p:cNvSpPr txBox="1"/>
          <p:nvPr/>
        </p:nvSpPr>
        <p:spPr>
          <a:xfrm>
            <a:off x="6667482" y="6070797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2010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05516C7-8265-4E67-8AD2-0367E0312238}"/>
              </a:ext>
            </a:extLst>
          </p:cNvPr>
          <p:cNvSpPr txBox="1"/>
          <p:nvPr/>
        </p:nvSpPr>
        <p:spPr>
          <a:xfrm>
            <a:off x="9725989" y="6070797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2020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06DF7AC-E8D1-416A-90D4-C7034A3793A4}"/>
              </a:ext>
            </a:extLst>
          </p:cNvPr>
          <p:cNvSpPr txBox="1"/>
          <p:nvPr/>
        </p:nvSpPr>
        <p:spPr>
          <a:xfrm>
            <a:off x="10521727" y="6052205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…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70E0157-6491-452D-8A0F-EE9DFD48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07" y="5462122"/>
            <a:ext cx="1038225" cy="42862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A3C6AFC-0672-42DE-8748-55B960BC3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32" y="5172402"/>
            <a:ext cx="1104137" cy="87629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EB432E0-04DE-4373-8C71-78D368CE0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46" y="5106519"/>
            <a:ext cx="1008064" cy="1008064"/>
          </a:xfrm>
          <a:prstGeom prst="rect">
            <a:avLst/>
          </a:prstGeom>
        </p:spPr>
      </p:pic>
      <p:pic>
        <p:nvPicPr>
          <p:cNvPr id="37" name="Image 3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4A186513-FDD9-41FF-ABE0-05AC6E16E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59" y="5241183"/>
            <a:ext cx="1012383" cy="671254"/>
          </a:xfrm>
          <a:prstGeom prst="rect">
            <a:avLst/>
          </a:prstGeom>
        </p:spPr>
      </p:pic>
      <p:sp>
        <p:nvSpPr>
          <p:cNvPr id="40" name="Espace réservé du numéro de diapositive 39">
            <a:extLst>
              <a:ext uri="{FF2B5EF4-FFF2-40B4-BE49-F238E27FC236}">
                <a16:creationId xmlns:a16="http://schemas.microsoft.com/office/drawing/2014/main" id="{7A1B4495-B2BB-48C2-88E2-0EFC962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46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A91DB-1B85-4E69-955C-A93FA163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Creative </a:t>
            </a:r>
            <a:r>
              <a:rPr lang="fr-FR" dirty="0" err="1"/>
              <a:t>Wallonia’s</a:t>
            </a:r>
            <a:r>
              <a:rPr lang="fr-FR" dirty="0"/>
              <a:t> </a:t>
            </a:r>
            <a:r>
              <a:rPr lang="fr-FR" dirty="0" err="1"/>
              <a:t>genesis</a:t>
            </a:r>
            <a:r>
              <a:rPr lang="fr-FR" dirty="0"/>
              <a:t> and ambitions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8FAB-E8DE-418F-8235-3F757B1D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50" y="1613891"/>
            <a:ext cx="10515600" cy="4641255"/>
          </a:xfrm>
        </p:spPr>
        <p:txBody>
          <a:bodyPr>
            <a:normAutofit/>
          </a:bodyPr>
          <a:lstStyle/>
          <a:p>
            <a:r>
              <a:rPr lang="fr-FR" sz="2000" dirty="0"/>
              <a:t>Diagnoses: </a:t>
            </a:r>
            <a:r>
              <a:rPr lang="fr-FR" sz="2000" dirty="0" err="1"/>
              <a:t>Wallonia</a:t>
            </a:r>
            <a:r>
              <a:rPr lang="fr-FR" sz="2000" dirty="0"/>
              <a:t> </a:t>
            </a:r>
            <a:r>
              <a:rPr lang="fr-FR" sz="2000" dirty="0" err="1"/>
              <a:t>lagging</a:t>
            </a:r>
            <a:r>
              <a:rPr lang="fr-FR" sz="2000" dirty="0"/>
              <a:t> </a:t>
            </a:r>
            <a:r>
              <a:rPr lang="fr-FR" sz="2000" dirty="0" err="1"/>
              <a:t>behind</a:t>
            </a:r>
            <a:r>
              <a:rPr lang="fr-FR" sz="2000" dirty="0"/>
              <a:t> in the global </a:t>
            </a:r>
            <a:r>
              <a:rPr lang="fr-FR" sz="2000" dirty="0" err="1"/>
              <a:t>competitiveness</a:t>
            </a:r>
            <a:r>
              <a:rPr lang="fr-FR" sz="2000" dirty="0"/>
              <a:t> race + spread of open innovation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 err="1"/>
              <a:t>Influenced</a:t>
            </a:r>
            <a:r>
              <a:rPr lang="fr-FR" sz="2000" dirty="0"/>
              <a:t> by </a:t>
            </a:r>
            <a:r>
              <a:rPr lang="fr-FR" sz="2000" dirty="0" err="1"/>
              <a:t>theories</a:t>
            </a:r>
            <a:r>
              <a:rPr lang="fr-FR" sz="2000" dirty="0"/>
              <a:t> of ‘</a:t>
            </a:r>
            <a:r>
              <a:rPr lang="fr-FR" sz="2000" dirty="0" err="1"/>
              <a:t>creative</a:t>
            </a:r>
            <a:r>
              <a:rPr lang="fr-FR" sz="2000" dirty="0"/>
              <a:t> </a:t>
            </a:r>
            <a:r>
              <a:rPr lang="fr-FR" sz="2000" dirty="0" err="1"/>
              <a:t>cities</a:t>
            </a:r>
            <a:r>
              <a:rPr lang="fr-FR" sz="2000" dirty="0"/>
              <a:t>’ (HEC </a:t>
            </a:r>
            <a:r>
              <a:rPr lang="fr-FR" sz="2000" dirty="0" err="1"/>
              <a:t>Montreal</a:t>
            </a:r>
            <a:r>
              <a:rPr lang="fr-FR" sz="2000" dirty="0"/>
              <a:t>);</a:t>
            </a:r>
          </a:p>
          <a:p>
            <a:pPr marL="0" indent="0">
              <a:buNone/>
            </a:pPr>
            <a:endParaRPr lang="fr-FR" dirty="0"/>
          </a:p>
          <a:p>
            <a:pPr marL="438150" indent="0">
              <a:buNone/>
            </a:pPr>
            <a:endParaRPr lang="en-US" sz="2600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4AE57-7B3A-43C0-9DB2-D22F782C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9" name="Espace réservé du contenu 7">
            <a:extLst>
              <a:ext uri="{FF2B5EF4-FFF2-40B4-BE49-F238E27FC236}">
                <a16:creationId xmlns:a16="http://schemas.microsoft.com/office/drawing/2014/main" id="{30C74FDB-C9D1-4DB2-B95F-6BB5BA5F8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845202"/>
              </p:ext>
            </p:extLst>
          </p:nvPr>
        </p:nvGraphicFramePr>
        <p:xfrm>
          <a:off x="-1338606" y="3133470"/>
          <a:ext cx="12254185" cy="3299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D3D48F60-F5B7-4982-A9C2-45E6AE1ACE14}"/>
              </a:ext>
            </a:extLst>
          </p:cNvPr>
          <p:cNvSpPr txBox="1"/>
          <p:nvPr/>
        </p:nvSpPr>
        <p:spPr>
          <a:xfrm>
            <a:off x="6814983" y="4491042"/>
            <a:ext cx="444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FA4B0"/>
                </a:solidFill>
              </a:rPr>
              <a:t>“Exploit this breeding ground to foster innovation”</a:t>
            </a:r>
          </a:p>
        </p:txBody>
      </p:sp>
    </p:spTree>
    <p:extLst>
      <p:ext uri="{BB962C8B-B14F-4D97-AF65-F5344CB8AC3E}">
        <p14:creationId xmlns:p14="http://schemas.microsoft.com/office/powerpoint/2010/main" val="168158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F69CD4-46CB-43F4-92E1-224B3FE1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95AA-E393-1849-ABD9-937E1AFAD5F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09DE39-6527-4EA1-B78A-242B5415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Developping</a:t>
            </a:r>
            <a:r>
              <a:rPr lang="fr-FR" dirty="0"/>
              <a:t> an innovative society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3EEAFD-16F0-408F-A457-235D472C6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New vision of innovation: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R&amp;D </a:t>
            </a:r>
            <a:r>
              <a:rPr lang="fr-FR" dirty="0" err="1"/>
              <a:t>investments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changing</a:t>
            </a:r>
            <a:r>
              <a:rPr lang="fr-FR" dirty="0">
                <a:sym typeface="Wingdings" panose="05000000000000000000" pitchFamily="2" charset="2"/>
              </a:rPr>
              <a:t> the mental attitudes of </a:t>
            </a:r>
            <a:r>
              <a:rPr lang="fr-FR" dirty="0" err="1">
                <a:sym typeface="Wingdings" panose="05000000000000000000" pitchFamily="2" charset="2"/>
              </a:rPr>
              <a:t>citizens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making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them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contribute</a:t>
            </a:r>
            <a:r>
              <a:rPr lang="fr-FR" dirty="0">
                <a:sym typeface="Wingdings" panose="05000000000000000000" pitchFamily="2" charset="2"/>
              </a:rPr>
              <a:t> to innovation-</a:t>
            </a:r>
            <a:r>
              <a:rPr lang="fr-FR" dirty="0" err="1">
                <a:sym typeface="Wingdings" panose="05000000000000000000" pitchFamily="2" charset="2"/>
              </a:rPr>
              <a:t>making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000" dirty="0">
              <a:sym typeface="Wingdings" panose="05000000000000000000" pitchFamily="2" charset="2"/>
            </a:endParaRPr>
          </a:p>
          <a:p>
            <a:pPr marL="712788" indent="0" algn="just">
              <a:buNone/>
            </a:pPr>
            <a:r>
              <a:rPr lang="en-US" sz="2400" dirty="0"/>
              <a:t>The idea was (...) something like </a:t>
            </a:r>
            <a:r>
              <a:rPr lang="en-US" sz="2400" b="1" dirty="0"/>
              <a:t>'sowing the seeds of creativity to develop innovation throughout the territory'</a:t>
            </a:r>
            <a:r>
              <a:rPr lang="en-US" sz="2400" dirty="0"/>
              <a:t>, so it's about</a:t>
            </a:r>
            <a:r>
              <a:rPr lang="en-US" sz="2400" i="1" dirty="0"/>
              <a:t> </a:t>
            </a:r>
            <a:r>
              <a:rPr lang="en-US" sz="2400" dirty="0"/>
              <a:t>empowering people, this notion of</a:t>
            </a:r>
            <a:r>
              <a:rPr lang="en-US" sz="2400" i="1" dirty="0"/>
              <a:t> </a:t>
            </a:r>
            <a:r>
              <a:rPr lang="en-US" sz="2400" b="1" dirty="0"/>
              <a:t>empowerment</a:t>
            </a:r>
            <a:r>
              <a:rPr lang="en-US" sz="2400" i="1" dirty="0"/>
              <a:t>,</a:t>
            </a:r>
            <a:r>
              <a:rPr lang="en-US" sz="2400" dirty="0"/>
              <a:t> because everyone is creative, it's not just saying 'it's creativity for universities' or 'it's creativity for companies', </a:t>
            </a:r>
            <a:r>
              <a:rPr lang="en-US" sz="2400" b="1" dirty="0"/>
              <a:t>it's about strengthening the creative capacities of Walloon citizens so that we can see the results in terms of producing innovation </a:t>
            </a:r>
            <a:r>
              <a:rPr lang="en-US" sz="2400" dirty="0"/>
              <a:t>(Personal interview, July 2017, my translation).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5627397"/>
      </p:ext>
    </p:extLst>
  </p:cSld>
  <p:clrMapOvr>
    <a:masterClrMapping/>
  </p:clrMapOvr>
</p:sld>
</file>

<file path=ppt/theme/theme1.xml><?xml version="1.0" encoding="utf-8"?>
<a:theme xmlns:a="http://schemas.openxmlformats.org/drawingml/2006/main" name="ULIEGE CITE THEM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1351</Words>
  <Application>Microsoft Office PowerPoint</Application>
  <PresentationFormat>Grand écran</PresentationFormat>
  <Paragraphs>162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Constantia</vt:lpstr>
      <vt:lpstr>source sans pro</vt:lpstr>
      <vt:lpstr>source sans pro</vt:lpstr>
      <vt:lpstr>Source Sans Pro Bold</vt:lpstr>
      <vt:lpstr>Source Sans Pro Light</vt:lpstr>
      <vt:lpstr>Wingdings</vt:lpstr>
      <vt:lpstr>ULIEGE CITE THEME</vt:lpstr>
      <vt:lpstr>Public participation and values in regional innovation</vt:lpstr>
      <vt:lpstr>From linear to democratized innovation?</vt:lpstr>
      <vt:lpstr>Theoretical background and ambitions</vt:lpstr>
      <vt:lpstr>Participatory innovation at the EC</vt:lpstr>
      <vt:lpstr>Evolving conception of participation located in a particular institutional context</vt:lpstr>
      <vt:lpstr>Wallonia</vt:lpstr>
      <vt:lpstr>Innovation policies in Wallonia</vt:lpstr>
      <vt:lpstr>Creative Wallonia’s genesis and ambitions</vt:lpstr>
      <vt:lpstr>Developping an innovative society</vt:lpstr>
      <vt:lpstr>Participatory innovation as part of a sociotechnical imaginary (Jasanoff &amp; Kim 2015)</vt:lpstr>
      <vt:lpstr>Delving into sites of participatory innovation</vt:lpstr>
      <vt:lpstr>What the economic focus does to participation</vt:lpstr>
      <vt:lpstr>Discussion (I)</vt:lpstr>
      <vt:lpstr>Discussion (II)</vt:lpstr>
      <vt:lpstr>Discussion (III)</vt:lpstr>
      <vt:lpstr>Présentation PowerPoint</vt:lpstr>
      <vt:lpstr>References</vt:lpstr>
      <vt:lpstr>Public participation and values in regional innovation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Debie</dc:creator>
  <cp:lastModifiedBy>Hadrien Macq</cp:lastModifiedBy>
  <cp:revision>71</cp:revision>
  <dcterms:created xsi:type="dcterms:W3CDTF">2019-01-14T11:19:49Z</dcterms:created>
  <dcterms:modified xsi:type="dcterms:W3CDTF">2021-05-31T16:32:55Z</dcterms:modified>
</cp:coreProperties>
</file>