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27432000" cy="36576000"/>
  <p:notesSz cx="6735763" cy="9866313"/>
  <p:defaultTextStyle>
    <a:defPPr>
      <a:defRPr lang="fr-FR"/>
    </a:defPPr>
    <a:lvl1pPr marL="0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681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362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043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724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405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086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0767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448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1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68"/>
    <a:srgbClr val="006972"/>
    <a:srgbClr val="00707F"/>
    <a:srgbClr val="F8AA00"/>
    <a:srgbClr val="C6C0B4"/>
    <a:srgbClr val="F07F3C"/>
    <a:srgbClr val="F1F1F0"/>
    <a:srgbClr val="5FA4B0"/>
    <a:srgbClr val="175865"/>
    <a:srgbClr val="5B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533" autoAdjust="0"/>
  </p:normalViewPr>
  <p:slideViewPr>
    <p:cSldViewPr snapToGrid="0">
      <p:cViewPr>
        <p:scale>
          <a:sx n="25" d="100"/>
          <a:sy n="25" d="100"/>
        </p:scale>
        <p:origin x="1536" y="-1926"/>
      </p:cViewPr>
      <p:guideLst>
        <p:guide orient="horz" pos="11521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D2375FD1-5E51-4CFB-BA71-3B2A79E45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580" cy="494311"/>
          </a:xfrm>
          <a:prstGeom prst="rect">
            <a:avLst/>
          </a:prstGeom>
        </p:spPr>
        <p:txBody>
          <a:bodyPr vert="horz" lIns="85314" tIns="42657" rIns="85314" bIns="42657" rtlCol="0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466C1D0-0557-48AB-9136-7D12796E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679" y="0"/>
            <a:ext cx="2918579" cy="494311"/>
          </a:xfrm>
          <a:prstGeom prst="rect">
            <a:avLst/>
          </a:prstGeom>
        </p:spPr>
        <p:txBody>
          <a:bodyPr vert="horz" lIns="85314" tIns="42657" rIns="85314" bIns="42657" rtlCol="0"/>
          <a:lstStyle>
            <a:lvl1pPr algn="r">
              <a:defRPr sz="1100"/>
            </a:lvl1pPr>
          </a:lstStyle>
          <a:p>
            <a:fld id="{0AAA54CB-7EE3-40D4-ACE7-82BA9E4DF850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88774DD-9FD5-4BCB-B5D7-E8A7BF0A5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8580" cy="494311"/>
          </a:xfrm>
          <a:prstGeom prst="rect">
            <a:avLst/>
          </a:prstGeom>
        </p:spPr>
        <p:txBody>
          <a:bodyPr vert="horz" lIns="85314" tIns="42657" rIns="85314" bIns="42657" rtlCol="0" anchor="b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6389CF-BF5D-4ADD-A775-0091AA211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679" y="9372003"/>
            <a:ext cx="2918579" cy="494311"/>
          </a:xfrm>
          <a:prstGeom prst="rect">
            <a:avLst/>
          </a:prstGeom>
        </p:spPr>
        <p:txBody>
          <a:bodyPr vert="horz" lIns="85314" tIns="42657" rIns="85314" bIns="42657" rtlCol="0" anchor="b"/>
          <a:lstStyle>
            <a:lvl1pPr algn="r">
              <a:defRPr sz="1100"/>
            </a:lvl1pPr>
          </a:lstStyle>
          <a:p>
            <a:fld id="{962029BB-11B7-49F3-A07C-C1FC20E0C6C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7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608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02" y="1"/>
            <a:ext cx="2919607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5134-E37F-4242-AE39-96AFE030BD4F}" type="datetimeFigureOut">
              <a:rPr lang="en-US" smtClean="0"/>
              <a:t>06-Mar-20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55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53" y="4747827"/>
            <a:ext cx="5388610" cy="38851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608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02" y="9370976"/>
            <a:ext cx="2919607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4E28E-04DA-4431-8E63-B2791B62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E28E-04DA-4431-8E63-B2791B62C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S4038_ULiege-place du 20 Août-bâtiment-exterieur-OM-2017 (3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087" y="1"/>
            <a:ext cx="27432000" cy="36576000"/>
          </a:xfrm>
          <a:prstGeom prst="rect">
            <a:avLst/>
          </a:prstGeom>
        </p:spPr>
      </p:pic>
      <p:sp>
        <p:nvSpPr>
          <p:cNvPr id="11" name="Triangle rectangle 10"/>
          <p:cNvSpPr/>
          <p:nvPr/>
        </p:nvSpPr>
        <p:spPr>
          <a:xfrm rot="10800000" flipV="1">
            <a:off x="7349388" y="15075928"/>
            <a:ext cx="20951527" cy="1233705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7" name="Triangle rectangle 6"/>
          <p:cNvSpPr/>
          <p:nvPr/>
        </p:nvSpPr>
        <p:spPr>
          <a:xfrm>
            <a:off x="0" y="14315756"/>
            <a:ext cx="24912390" cy="13546634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-4823089" y="-1015790"/>
            <a:ext cx="20953058" cy="123370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946" y="1585080"/>
            <a:ext cx="5315332" cy="24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1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0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3" y="1456267"/>
            <a:ext cx="8001000" cy="6197600"/>
          </a:xfrm>
        </p:spPr>
        <p:txBody>
          <a:bodyPr anchor="b"/>
          <a:lstStyle>
            <a:lvl1pPr algn="l">
              <a:defRPr sz="565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68594" y="1456269"/>
            <a:ext cx="13754918" cy="31216603"/>
          </a:xfrm>
        </p:spPr>
        <p:txBody>
          <a:bodyPr/>
          <a:lstStyle>
            <a:lvl1pPr>
              <a:buSzPct val="70000"/>
              <a:defRPr sz="9040"/>
            </a:lvl1pPr>
            <a:lvl2pPr>
              <a:defRPr sz="7911"/>
            </a:lvl2pPr>
            <a:lvl3pPr>
              <a:defRPr sz="6780"/>
            </a:lvl3pPr>
            <a:lvl4pPr>
              <a:defRPr sz="5650"/>
            </a:lvl4pPr>
            <a:lvl5pPr>
              <a:defRPr sz="5650"/>
            </a:lvl5pPr>
            <a:lvl6pPr>
              <a:defRPr sz="5650"/>
            </a:lvl6pPr>
            <a:lvl7pPr>
              <a:defRPr sz="5650"/>
            </a:lvl7pPr>
            <a:lvl8pPr>
              <a:defRPr sz="5650"/>
            </a:lvl8pPr>
            <a:lvl9pPr>
              <a:defRPr sz="565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1602" y="7653870"/>
            <a:ext cx="8001003" cy="25019003"/>
          </a:xfrm>
        </p:spPr>
        <p:txBody>
          <a:bodyPr/>
          <a:lstStyle>
            <a:lvl1pPr marL="0" indent="0">
              <a:buNone/>
              <a:defRPr sz="3955">
                <a:solidFill>
                  <a:schemeClr val="tx2"/>
                </a:solidFill>
              </a:defRPr>
            </a:lvl1pPr>
            <a:lvl2pPr marL="1291655" indent="0">
              <a:buNone/>
              <a:defRPr sz="3390"/>
            </a:lvl2pPr>
            <a:lvl3pPr marL="2583309" indent="0">
              <a:buNone/>
              <a:defRPr sz="2826"/>
            </a:lvl3pPr>
            <a:lvl4pPr marL="3874965" indent="0">
              <a:buNone/>
              <a:defRPr sz="2543"/>
            </a:lvl4pPr>
            <a:lvl5pPr marL="5166620" indent="0">
              <a:buNone/>
              <a:defRPr sz="2543"/>
            </a:lvl5pPr>
            <a:lvl6pPr marL="6458274" indent="0">
              <a:buNone/>
              <a:defRPr sz="2543"/>
            </a:lvl6pPr>
            <a:lvl7pPr marL="7749929" indent="0">
              <a:buNone/>
              <a:defRPr sz="2543"/>
            </a:lvl7pPr>
            <a:lvl8pPr marL="9041583" indent="0">
              <a:buNone/>
              <a:defRPr sz="2543"/>
            </a:lvl8pPr>
            <a:lvl9pPr marL="10333239" indent="0">
              <a:buNone/>
              <a:defRPr sz="254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2"/>
          </a:xfrm>
        </p:spPr>
        <p:txBody>
          <a:bodyPr anchor="b"/>
          <a:lstStyle>
            <a:lvl1pPr algn="l">
              <a:defRPr sz="565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9040"/>
            </a:lvl1pPr>
            <a:lvl2pPr marL="1291655" indent="0">
              <a:buNone/>
              <a:defRPr sz="7911"/>
            </a:lvl2pPr>
            <a:lvl3pPr marL="2583309" indent="0">
              <a:buNone/>
              <a:defRPr sz="6780"/>
            </a:lvl3pPr>
            <a:lvl4pPr marL="3874965" indent="0">
              <a:buNone/>
              <a:defRPr sz="5650"/>
            </a:lvl4pPr>
            <a:lvl5pPr marL="5166620" indent="0">
              <a:buNone/>
              <a:defRPr sz="5650"/>
            </a:lvl5pPr>
            <a:lvl6pPr marL="6458274" indent="0">
              <a:buNone/>
              <a:defRPr sz="5650"/>
            </a:lvl6pPr>
            <a:lvl7pPr marL="7749929" indent="0">
              <a:buNone/>
              <a:defRPr sz="5650"/>
            </a:lvl7pPr>
            <a:lvl8pPr marL="9041583" indent="0">
              <a:buNone/>
              <a:defRPr sz="5650"/>
            </a:lvl8pPr>
            <a:lvl9pPr marL="10333239" indent="0">
              <a:buNone/>
              <a:defRPr sz="565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76864" y="28625802"/>
            <a:ext cx="16459200" cy="4292597"/>
          </a:xfrm>
        </p:spPr>
        <p:txBody>
          <a:bodyPr/>
          <a:lstStyle>
            <a:lvl1pPr marL="0" indent="0">
              <a:buNone/>
              <a:defRPr sz="3955">
                <a:solidFill>
                  <a:schemeClr val="tx2"/>
                </a:solidFill>
              </a:defRPr>
            </a:lvl1pPr>
            <a:lvl2pPr marL="1291655" indent="0">
              <a:buNone/>
              <a:defRPr sz="3390"/>
            </a:lvl2pPr>
            <a:lvl3pPr marL="2583309" indent="0">
              <a:buNone/>
              <a:defRPr sz="2826"/>
            </a:lvl3pPr>
            <a:lvl4pPr marL="3874965" indent="0">
              <a:buNone/>
              <a:defRPr sz="2543"/>
            </a:lvl4pPr>
            <a:lvl5pPr marL="5166620" indent="0">
              <a:buNone/>
              <a:defRPr sz="2543"/>
            </a:lvl5pPr>
            <a:lvl6pPr marL="6458274" indent="0">
              <a:buNone/>
              <a:defRPr sz="2543"/>
            </a:lvl6pPr>
            <a:lvl7pPr marL="7749929" indent="0">
              <a:buNone/>
              <a:defRPr sz="2543"/>
            </a:lvl7pPr>
            <a:lvl8pPr marL="9041583" indent="0">
              <a:buNone/>
              <a:defRPr sz="2543"/>
            </a:lvl8pPr>
            <a:lvl9pPr marL="10333239" indent="0">
              <a:buNone/>
              <a:defRPr sz="254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308" y="30145930"/>
            <a:ext cx="4341029" cy="26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8537205" y="1390127"/>
            <a:ext cx="5537568" cy="3120813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32049" y="1390127"/>
            <a:ext cx="17027352" cy="31208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308" y="30145930"/>
            <a:ext cx="4341029" cy="26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6480471" y="16303374"/>
            <a:ext cx="20951527" cy="20272635"/>
          </a:xfrm>
          <a:prstGeom prst="rtTriangle">
            <a:avLst/>
          </a:prstGeom>
          <a:solidFill>
            <a:srgbClr val="5FA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1" y="20134326"/>
            <a:ext cx="18400584" cy="16441685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8" name="Triangle isocèle 7"/>
          <p:cNvSpPr/>
          <p:nvPr userDrawn="1"/>
        </p:nvSpPr>
        <p:spPr>
          <a:xfrm>
            <a:off x="6489552" y="31043370"/>
            <a:ext cx="11926746" cy="5532630"/>
          </a:xfrm>
          <a:prstGeom prst="triangle">
            <a:avLst>
              <a:gd name="adj" fmla="val 47947"/>
            </a:avLst>
          </a:prstGeom>
          <a:solidFill>
            <a:srgbClr val="0C5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57" y="11088265"/>
            <a:ext cx="10150293" cy="87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6480471" y="16303374"/>
            <a:ext cx="20951527" cy="20272635"/>
          </a:xfrm>
          <a:prstGeom prst="rtTriangle">
            <a:avLst/>
          </a:prstGeom>
          <a:solidFill>
            <a:srgbClr val="C6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1" y="20134326"/>
            <a:ext cx="18400584" cy="16441685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8" name="Triangle isocèle 7"/>
          <p:cNvSpPr/>
          <p:nvPr userDrawn="1"/>
        </p:nvSpPr>
        <p:spPr>
          <a:xfrm>
            <a:off x="6489552" y="31043370"/>
            <a:ext cx="11926746" cy="5532630"/>
          </a:xfrm>
          <a:prstGeom prst="triangle">
            <a:avLst>
              <a:gd name="adj" fmla="val 47947"/>
            </a:avLst>
          </a:prstGeom>
          <a:solidFill>
            <a:srgbClr val="006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57" y="11088265"/>
            <a:ext cx="10150293" cy="87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254" y="-4515688"/>
            <a:ext cx="22633288" cy="26827792"/>
          </a:xfrm>
          <a:prstGeom prst="rect">
            <a:avLst/>
          </a:prstGeom>
        </p:spPr>
      </p:pic>
      <p:sp>
        <p:nvSpPr>
          <p:cNvPr id="3" name="Pentagone 2"/>
          <p:cNvSpPr/>
          <p:nvPr userDrawn="1"/>
        </p:nvSpPr>
        <p:spPr>
          <a:xfrm>
            <a:off x="-558525" y="-329517"/>
            <a:ext cx="28234398" cy="37829275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4203050"/>
                </a:moveTo>
                <a:lnTo>
                  <a:pt x="6313069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4203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-317078" y="16463259"/>
            <a:ext cx="20429824" cy="1979566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21">
                <a:solidFill>
                  <a:schemeClr val="tx2"/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93300" y="23760048"/>
            <a:ext cx="24688801" cy="335584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93298" y="28348672"/>
            <a:ext cx="24688797" cy="35298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39" y="1397000"/>
            <a:ext cx="3632352" cy="3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972" y="-2735471"/>
            <a:ext cx="20111715" cy="23838912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558525" y="-329517"/>
            <a:ext cx="28234398" cy="37829275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-317078" y="16463259"/>
            <a:ext cx="20429824" cy="1979566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7372" y="19239101"/>
            <a:ext cx="22286766" cy="3924102"/>
          </a:xfrm>
        </p:spPr>
        <p:txBody>
          <a:bodyPr anchor="t">
            <a:normAutofit/>
          </a:bodyPr>
          <a:lstStyle>
            <a:lvl1pPr algn="l">
              <a:defRPr sz="904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97376" y="23227070"/>
            <a:ext cx="22286766" cy="5673520"/>
          </a:xfrm>
        </p:spPr>
        <p:txBody>
          <a:bodyPr anchor="t"/>
          <a:lstStyle>
            <a:lvl1pPr marL="0" indent="0" algn="l">
              <a:buNone/>
              <a:defRPr sz="5650">
                <a:solidFill>
                  <a:schemeClr val="tx2"/>
                </a:solidFill>
              </a:defRPr>
            </a:lvl1pPr>
            <a:lvl2pPr marL="1291655" indent="0">
              <a:buNone/>
              <a:defRPr sz="5085">
                <a:solidFill>
                  <a:schemeClr val="tx1">
                    <a:tint val="75000"/>
                  </a:schemeClr>
                </a:solidFill>
              </a:defRPr>
            </a:lvl2pPr>
            <a:lvl3pPr marL="2583309" indent="0">
              <a:buNone/>
              <a:defRPr sz="4521">
                <a:solidFill>
                  <a:schemeClr val="tx1">
                    <a:tint val="75000"/>
                  </a:schemeClr>
                </a:solidFill>
              </a:defRPr>
            </a:lvl3pPr>
            <a:lvl4pPr marL="3874965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4pPr>
            <a:lvl5pPr marL="5166620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5pPr>
            <a:lvl6pPr marL="6458274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6pPr>
            <a:lvl7pPr marL="7749929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7pPr>
            <a:lvl8pPr marL="9041583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8pPr>
            <a:lvl9pPr marL="10333239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39" y="1397000"/>
            <a:ext cx="3632352" cy="3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2" y="1464736"/>
            <a:ext cx="21568335" cy="6096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2" y="8534404"/>
            <a:ext cx="21568335" cy="24138469"/>
          </a:xfrm>
        </p:spPr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8534404"/>
            <a:ext cx="10260001" cy="24138469"/>
          </a:xfrm>
        </p:spPr>
        <p:txBody>
          <a:bodyPr/>
          <a:lstStyle>
            <a:lvl1pPr>
              <a:defRPr sz="7911"/>
            </a:lvl1pPr>
            <a:lvl2pPr>
              <a:defRPr sz="6780"/>
            </a:lvl2pPr>
            <a:lvl3pPr>
              <a:defRPr sz="5650"/>
            </a:lvl3pPr>
            <a:lvl4pPr>
              <a:defRPr sz="5085"/>
            </a:lvl4pPr>
            <a:lvl5pPr>
              <a:defRPr sz="5085"/>
            </a:lvl5pPr>
            <a:lvl6pPr>
              <a:defRPr sz="5085"/>
            </a:lvl6pPr>
            <a:lvl7pPr>
              <a:defRPr sz="5085"/>
            </a:lvl7pPr>
            <a:lvl8pPr>
              <a:defRPr sz="5085"/>
            </a:lvl8pPr>
            <a:lvl9pPr>
              <a:defRPr sz="50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711601" y="8534404"/>
            <a:ext cx="10260001" cy="24138469"/>
          </a:xfrm>
        </p:spPr>
        <p:txBody>
          <a:bodyPr/>
          <a:lstStyle>
            <a:lvl1pPr>
              <a:defRPr sz="7911"/>
            </a:lvl1pPr>
            <a:lvl2pPr>
              <a:defRPr sz="6780"/>
            </a:lvl2pPr>
            <a:lvl3pPr>
              <a:defRPr sz="5650"/>
            </a:lvl3pPr>
            <a:lvl4pPr>
              <a:defRPr sz="5085"/>
            </a:lvl4pPr>
            <a:lvl5pPr>
              <a:defRPr sz="5085"/>
            </a:lvl5pPr>
            <a:lvl6pPr>
              <a:defRPr sz="5085"/>
            </a:lvl6pPr>
            <a:lvl7pPr>
              <a:defRPr sz="5085"/>
            </a:lvl7pPr>
            <a:lvl8pPr>
              <a:defRPr sz="5085"/>
            </a:lvl8pPr>
            <a:lvl9pPr>
              <a:defRPr sz="50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0260001" cy="3456000"/>
          </a:xfrm>
        </p:spPr>
        <p:txBody>
          <a:bodyPr anchor="b"/>
          <a:lstStyle>
            <a:lvl1pPr marL="0" indent="0">
              <a:buNone/>
              <a:defRPr sz="6780" b="1"/>
            </a:lvl1pPr>
            <a:lvl2pPr marL="1291655" indent="0">
              <a:buNone/>
              <a:defRPr sz="5650" b="1"/>
            </a:lvl2pPr>
            <a:lvl3pPr marL="2583309" indent="0">
              <a:buNone/>
              <a:defRPr sz="5085" b="1"/>
            </a:lvl3pPr>
            <a:lvl4pPr marL="3874965" indent="0">
              <a:buNone/>
              <a:defRPr sz="4521" b="1"/>
            </a:lvl4pPr>
            <a:lvl5pPr marL="5166620" indent="0">
              <a:buNone/>
              <a:defRPr sz="4521" b="1"/>
            </a:lvl5pPr>
            <a:lvl6pPr marL="6458274" indent="0">
              <a:buNone/>
              <a:defRPr sz="4521" b="1"/>
            </a:lvl6pPr>
            <a:lvl7pPr marL="7749929" indent="0">
              <a:buNone/>
              <a:defRPr sz="4521" b="1"/>
            </a:lvl7pPr>
            <a:lvl8pPr marL="9041583" indent="0">
              <a:buNone/>
              <a:defRPr sz="4521" b="1"/>
            </a:lvl8pPr>
            <a:lvl9pPr marL="10333239" indent="0">
              <a:buNone/>
              <a:defRPr sz="452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0260001" cy="21073535"/>
          </a:xfrm>
        </p:spPr>
        <p:txBody>
          <a:bodyPr/>
          <a:lstStyle>
            <a:lvl1pPr>
              <a:defRPr sz="6780"/>
            </a:lvl1pPr>
            <a:lvl2pPr>
              <a:defRPr sz="5650"/>
            </a:lvl2pPr>
            <a:lvl3pPr>
              <a:defRPr sz="5085"/>
            </a:lvl3pPr>
            <a:lvl4pPr>
              <a:defRPr sz="4521"/>
            </a:lvl4pPr>
            <a:lvl5pPr>
              <a:defRPr sz="4521"/>
            </a:lvl5pPr>
            <a:lvl6pPr>
              <a:defRPr sz="4521"/>
            </a:lvl6pPr>
            <a:lvl7pPr>
              <a:defRPr sz="4521"/>
            </a:lvl7pPr>
            <a:lvl8pPr>
              <a:defRPr sz="4521"/>
            </a:lvl8pPr>
            <a:lvl9pPr>
              <a:defRPr sz="452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711601" y="8231206"/>
            <a:ext cx="10260001" cy="3412064"/>
          </a:xfrm>
        </p:spPr>
        <p:txBody>
          <a:bodyPr anchor="b"/>
          <a:lstStyle>
            <a:lvl1pPr marL="0" indent="0">
              <a:buNone/>
              <a:defRPr sz="6780" b="1"/>
            </a:lvl1pPr>
            <a:lvl2pPr marL="1291655" indent="0">
              <a:buNone/>
              <a:defRPr sz="5650" b="1"/>
            </a:lvl2pPr>
            <a:lvl3pPr marL="2583309" indent="0">
              <a:buNone/>
              <a:defRPr sz="5085" b="1"/>
            </a:lvl3pPr>
            <a:lvl4pPr marL="3874965" indent="0">
              <a:buNone/>
              <a:defRPr sz="4521" b="1"/>
            </a:lvl4pPr>
            <a:lvl5pPr marL="5166620" indent="0">
              <a:buNone/>
              <a:defRPr sz="4521" b="1"/>
            </a:lvl5pPr>
            <a:lvl6pPr marL="6458274" indent="0">
              <a:buNone/>
              <a:defRPr sz="4521" b="1"/>
            </a:lvl6pPr>
            <a:lvl7pPr marL="7749929" indent="0">
              <a:buNone/>
              <a:defRPr sz="4521" b="1"/>
            </a:lvl7pPr>
            <a:lvl8pPr marL="9041583" indent="0">
              <a:buNone/>
              <a:defRPr sz="4521" b="1"/>
            </a:lvl8pPr>
            <a:lvl9pPr marL="10333239" indent="0">
              <a:buNone/>
              <a:defRPr sz="452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711601" y="11599333"/>
            <a:ext cx="10260001" cy="21073535"/>
          </a:xfrm>
        </p:spPr>
        <p:txBody>
          <a:bodyPr/>
          <a:lstStyle>
            <a:lvl1pPr>
              <a:defRPr sz="6780"/>
            </a:lvl1pPr>
            <a:lvl2pPr>
              <a:defRPr sz="5650"/>
            </a:lvl2pPr>
            <a:lvl3pPr>
              <a:defRPr sz="5085"/>
            </a:lvl3pPr>
            <a:lvl4pPr>
              <a:defRPr sz="4521"/>
            </a:lvl4pPr>
            <a:lvl5pPr>
              <a:defRPr sz="4521"/>
            </a:lvl5pPr>
            <a:lvl6pPr>
              <a:defRPr sz="4521"/>
            </a:lvl6pPr>
            <a:lvl7pPr>
              <a:defRPr sz="4521"/>
            </a:lvl7pPr>
            <a:lvl8pPr>
              <a:defRPr sz="4521"/>
            </a:lvl8pPr>
            <a:lvl9pPr>
              <a:defRPr sz="452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11" name="Image 10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6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1600000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8534404"/>
            <a:ext cx="21600000" cy="2413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1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916-E6E8-4346-AB9B-377CDB8FFF0D}" type="datetimeFigureOut">
              <a:rPr lang="fr-BE" smtClean="0"/>
              <a:t>06-03-20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372601" y="33900536"/>
            <a:ext cx="8686800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1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1291655" rtl="0" eaLnBrk="1" latinLnBrk="0" hangingPunct="1">
        <a:spcBef>
          <a:spcPct val="0"/>
        </a:spcBef>
        <a:buNone/>
        <a:defRPr sz="1017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55775" indent="-1255775" algn="l" defTabSz="1291655" rtl="0" eaLnBrk="1" latinLnBrk="0" hangingPunct="1">
        <a:spcBef>
          <a:spcPct val="20000"/>
        </a:spcBef>
        <a:buClr>
          <a:schemeClr val="accent1"/>
        </a:buClr>
        <a:buSzPct val="75000"/>
        <a:buFont typeface="Franklin Gothic Book" panose="020B0503020102020204" pitchFamily="34" charset="0"/>
        <a:buChar char="►"/>
        <a:defRPr sz="7911" kern="1200">
          <a:solidFill>
            <a:schemeClr val="tx1"/>
          </a:solidFill>
          <a:latin typeface="+mn-lt"/>
          <a:ea typeface="+mn-ea"/>
          <a:cs typeface="+mn-cs"/>
        </a:defRPr>
      </a:lvl1pPr>
      <a:lvl2pPr marL="2098940" indent="-807284" algn="l" defTabSz="129165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6780" kern="1200">
          <a:solidFill>
            <a:schemeClr val="tx1"/>
          </a:solidFill>
          <a:latin typeface="+mn-lt"/>
          <a:ea typeface="+mn-ea"/>
          <a:cs typeface="+mn-cs"/>
        </a:defRPr>
      </a:lvl2pPr>
      <a:lvl3pPr marL="3229138" indent="-645827" algn="l" defTabSz="129165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5650" kern="1200">
          <a:solidFill>
            <a:schemeClr val="tx1"/>
          </a:solidFill>
          <a:latin typeface="+mn-lt"/>
          <a:ea typeface="+mn-ea"/>
          <a:cs typeface="+mn-cs"/>
        </a:defRPr>
      </a:lvl3pPr>
      <a:lvl4pPr marL="4520792" indent="-645827" algn="l" defTabSz="12916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5085" kern="1200">
          <a:solidFill>
            <a:schemeClr val="tx1"/>
          </a:solidFill>
          <a:latin typeface="+mn-lt"/>
          <a:ea typeface="+mn-ea"/>
          <a:cs typeface="+mn-cs"/>
        </a:defRPr>
      </a:lvl4pPr>
      <a:lvl5pPr marL="5812447" indent="-645827" algn="l" defTabSz="1291655" rtl="0" eaLnBrk="1" latinLnBrk="0" hangingPunct="1">
        <a:spcBef>
          <a:spcPct val="20000"/>
        </a:spcBef>
        <a:buClr>
          <a:schemeClr val="accent1"/>
        </a:buClr>
        <a:buSzPct val="85000"/>
        <a:buFont typeface="Wingdings" panose="05000000000000000000" pitchFamily="2" charset="2"/>
        <a:buChar char="v"/>
        <a:defRPr sz="5085" kern="1200">
          <a:solidFill>
            <a:schemeClr val="tx1"/>
          </a:solidFill>
          <a:latin typeface="+mn-lt"/>
          <a:ea typeface="+mn-ea"/>
          <a:cs typeface="+mn-cs"/>
        </a:defRPr>
      </a:lvl5pPr>
      <a:lvl6pPr marL="7104102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6pPr>
      <a:lvl7pPr marL="8395756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7pPr>
      <a:lvl8pPr marL="9687412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8pPr>
      <a:lvl9pPr marL="10979067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1pPr>
      <a:lvl2pPr marL="1291655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2pPr>
      <a:lvl3pPr marL="258330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3pPr>
      <a:lvl4pPr marL="3874965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4pPr>
      <a:lvl5pPr marL="5166620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5pPr>
      <a:lvl6pPr marL="6458274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6pPr>
      <a:lvl7pPr marL="774992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7pPr>
      <a:lvl8pPr marL="9041583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8pPr>
      <a:lvl9pPr marL="1033323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LIEGE_Logo_Compact_CMJN_pos@2x.png">
            <a:extLst>
              <a:ext uri="{FF2B5EF4-FFF2-40B4-BE49-F238E27FC236}">
                <a16:creationId xmlns:a16="http://schemas.microsoft.com/office/drawing/2014/main" xmlns="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2" y="4967999"/>
            <a:ext cx="3804858" cy="18473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C3C53F-7D40-4E6B-8D34-96E07FF9B56B}"/>
              </a:ext>
            </a:extLst>
          </p:cNvPr>
          <p:cNvSpPr/>
          <p:nvPr/>
        </p:nvSpPr>
        <p:spPr>
          <a:xfrm>
            <a:off x="0" y="-1"/>
            <a:ext cx="27432000" cy="37744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xmlns="" id="{2C72DC60-CBD3-4C2D-96E1-7AD3B20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94" y="746944"/>
            <a:ext cx="25683006" cy="24170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ctr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DRIVING ANGER AMONG VIETNAMESE MOTORCYCLISTS</a:t>
            </a:r>
          </a:p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591" dirty="0" smtClean="0">
              <a:solidFill>
                <a:schemeClr val="bg1"/>
              </a:solidFill>
            </a:endParaRPr>
          </a:p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591" dirty="0" smtClean="0">
                <a:solidFill>
                  <a:schemeClr val="bg1"/>
                </a:solidFill>
              </a:rPr>
              <a:t>Hiep Trung </a:t>
            </a:r>
            <a:r>
              <a:rPr lang="fr-FR" altLang="fr-FR" sz="4591" dirty="0" smtClean="0">
                <a:solidFill>
                  <a:schemeClr val="bg1"/>
                </a:solidFill>
              </a:rPr>
              <a:t>Bui</a:t>
            </a:r>
            <a:endParaRPr lang="fr-BE" sz="7973" b="1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BC564852-5CC1-4FB1-BB84-BBE24B9D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879" y="2541196"/>
            <a:ext cx="12820478" cy="132200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000" b="1" dirty="0">
                <a:solidFill>
                  <a:schemeClr val="bg1"/>
                </a:solidFill>
              </a:rPr>
              <a:t>buitrunghiep@doct.uliege.be  (+84) 935.743555</a:t>
            </a:r>
            <a:endParaRPr lang="fr-BE" sz="4000" b="1" dirty="0">
              <a:solidFill>
                <a:schemeClr val="bg1"/>
              </a:solidFill>
            </a:endParaRPr>
          </a:p>
          <a:p>
            <a:pPr algn="r" defTabSz="1104687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sz="3866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0191FF-D53D-4193-946A-929865E36AFE}"/>
              </a:ext>
            </a:extLst>
          </p:cNvPr>
          <p:cNvSpPr/>
          <p:nvPr/>
        </p:nvSpPr>
        <p:spPr>
          <a:xfrm>
            <a:off x="13590500" y="8678708"/>
            <a:ext cx="12533857" cy="25319039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577C55-D8D1-468F-9161-BEEB58FA9F82}"/>
              </a:ext>
            </a:extLst>
          </p:cNvPr>
          <p:cNvSpPr/>
          <p:nvPr/>
        </p:nvSpPr>
        <p:spPr>
          <a:xfrm>
            <a:off x="1233181" y="8687933"/>
            <a:ext cx="12032272" cy="25294766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xmlns="" id="{FD1A28A1-07C4-4B4E-A6A1-6DA49BD6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79" y="4195611"/>
            <a:ext cx="6525142" cy="7064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>
                <a:solidFill>
                  <a:srgbClr val="006972"/>
                </a:solidFill>
              </a:rPr>
              <a:t>PARTNERS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7798F667-3E95-4E8D-8E2F-0F752EAC0A9E}"/>
              </a:ext>
            </a:extLst>
          </p:cNvPr>
          <p:cNvCxnSpPr/>
          <p:nvPr/>
        </p:nvCxnSpPr>
        <p:spPr>
          <a:xfrm>
            <a:off x="1256041" y="4930308"/>
            <a:ext cx="707093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xmlns="" id="{3D59EC54-7E72-433F-8F88-AE282CDE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597" y="4137605"/>
            <a:ext cx="10458825" cy="7064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>
                <a:solidFill>
                  <a:srgbClr val="006972"/>
                </a:solidFill>
              </a:rPr>
              <a:t>RESEARCH INFORMATION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B54F80A8-B17B-49B4-9BDC-DBCCD7BC1E27}"/>
              </a:ext>
            </a:extLst>
          </p:cNvPr>
          <p:cNvCxnSpPr>
            <a:cxnSpLocks/>
          </p:cNvCxnSpPr>
          <p:nvPr/>
        </p:nvCxnSpPr>
        <p:spPr>
          <a:xfrm>
            <a:off x="9262793" y="4930641"/>
            <a:ext cx="16781841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266ADAD8-7040-4B56-9BC3-AB2E596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703" y="5131834"/>
            <a:ext cx="16925931" cy="312134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This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study provides further insights into the current traffic situation in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Vietnam. By examining the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factor structure of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the short version of </a:t>
            </a:r>
            <a:r>
              <a:rPr lang="en-US" altLang="fr-FR" sz="2800" b="1" dirty="0">
                <a:solidFill>
                  <a:schemeClr val="accent2">
                    <a:lumMod val="50000"/>
                  </a:schemeClr>
                </a:solidFill>
              </a:rPr>
              <a:t>Driving Anger Scale (DAS</a:t>
            </a:r>
            <a:r>
              <a:rPr lang="en-US" altLang="fr-FR" sz="2800" b="1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this paper filled the research gaps concerning riding anger in the context of motorcycling-based traffic systems. The results offered a profound understanding on the anger-provoked circumstances, the road rage expression, its effects to driving outcomes among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motorcyclists in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Da Nang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, a rapidly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urbanizing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city in the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center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Vietnam. </a:t>
            </a:r>
            <a:endParaRPr lang="en-US" altLang="fr-FR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779" dirty="0">
              <a:solidFill>
                <a:schemeClr val="accent2">
                  <a:lumMod val="50000"/>
                </a:schemeClr>
              </a:solidFill>
            </a:endParaRPr>
          </a:p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Keywords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Driving Anger, 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Motorcyclist, On-Road Safety, Crash 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Involvement, Traffic 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iolation, Vietnam.</a:t>
            </a:r>
            <a:endParaRPr lang="fr-BE" altLang="fr-FR" sz="2779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xmlns="" id="{EA2874DB-4AF1-49C6-823B-5BD08D291FED}"/>
              </a:ext>
            </a:extLst>
          </p:cNvPr>
          <p:cNvCxnSpPr>
            <a:cxnSpLocks/>
          </p:cNvCxnSpPr>
          <p:nvPr/>
        </p:nvCxnSpPr>
        <p:spPr>
          <a:xfrm flipV="1">
            <a:off x="1209583" y="34256287"/>
            <a:ext cx="24835049" cy="1306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AutoShape 2" descr="logo truong.jpg"/>
          <p:cNvSpPr>
            <a:spLocks noChangeAspect="1" noChangeArrowheads="1"/>
          </p:cNvSpPr>
          <p:nvPr/>
        </p:nvSpPr>
        <p:spPr bwMode="auto">
          <a:xfrm>
            <a:off x="986993" y="-174527"/>
            <a:ext cx="368234" cy="3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</a:bodyPr>
          <a:lstStyle/>
          <a:p>
            <a:endParaRPr lang="vi-VN" sz="8698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08" y="6913138"/>
            <a:ext cx="7117394" cy="10251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1" y="4523450"/>
            <a:ext cx="2601663" cy="2601663"/>
          </a:xfrm>
          <a:prstGeom prst="rect">
            <a:avLst/>
          </a:prstGeom>
        </p:spPr>
      </p:pic>
      <p:sp>
        <p:nvSpPr>
          <p:cNvPr id="66" name="Rectangle 4">
            <a:extLst>
              <a:ext uri="{FF2B5EF4-FFF2-40B4-BE49-F238E27FC236}">
                <a16:creationId xmlns:a16="http://schemas.microsoft.com/office/drawing/2014/main" xmlns="" id="{35CDA30C-B3D9-4F9A-90F9-2C125446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0" y="9748916"/>
            <a:ext cx="11315804" cy="121122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Pearson’s correlational analysis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adopted to examine the relationships between 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DAS dimensions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continuous demographic variables.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negatively correlated to all anger driving subscales.</a:t>
            </a:r>
          </a:p>
          <a:p>
            <a:pPr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MANOVA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results, there were significant differences in DAS scores between the different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university degree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crash conditions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independent-samples t-test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marL="457200" indent="-457200"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university degree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effect on the anger level from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HG.  </a:t>
            </a:r>
          </a:p>
          <a:p>
            <a:pPr marL="457200" indent="-457200"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significant difference in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subscale among traffic accident victims and riders who have not been involved in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crashes.</a:t>
            </a:r>
          </a:p>
          <a:p>
            <a:pPr marL="457200" indent="-457200"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provoked anger levels were similar between subgroups.</a:t>
            </a:r>
          </a:p>
          <a:p>
            <a:pPr algn="just" defTabSz="1104687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performed to set-up a predictive model for motorcycle crash involvement on Vietnamese roads. Of the 11 predictor variables, only 4 were statistically significant: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HG,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AB.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7634" y="29417051"/>
            <a:ext cx="10519887" cy="44815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0149" y="8830069"/>
            <a:ext cx="11140043" cy="10015849"/>
            <a:chOff x="1760149" y="8830069"/>
            <a:chExt cx="11140043" cy="10015849"/>
          </a:xfrm>
        </p:grpSpPr>
        <p:grpSp>
          <p:nvGrpSpPr>
            <p:cNvPr id="5" name="Group 4"/>
            <p:cNvGrpSpPr/>
            <p:nvPr/>
          </p:nvGrpSpPr>
          <p:grpSpPr>
            <a:xfrm>
              <a:off x="1760149" y="8830069"/>
              <a:ext cx="10788185" cy="6286545"/>
              <a:chOff x="1760149" y="8830069"/>
              <a:chExt cx="11114797" cy="6286545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xmlns="" id="{F39B299C-1D3B-4E3A-B67F-0FA3C942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842" y="9603587"/>
                <a:ext cx="11046104" cy="551302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110470" tIns="55235" rIns="110470" bIns="5523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 algn="just" defTabSz="1104687" eaLnBrk="0" fontAlgn="base" hangingPunct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Vietnam,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nearly 79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the population use motorcycle for regular commuting, which makes this country the top motorcycling countries in the world.</a:t>
                </a:r>
              </a:p>
              <a:p>
                <a:pPr marL="457200" indent="-457200" algn="just" defTabSz="1104687" eaLnBrk="0" fontAlgn="base" hangingPunct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2018,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 23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Vietnamese people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died per day from road traffic collisions, and nearly 90% of victims are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motorcyclists.</a:t>
                </a:r>
              </a:p>
              <a:p>
                <a:pPr marL="457200" indent="-457200" algn="just" defTabSz="1104687" eaLnBrk="0" fontAlgn="base" hangingPunct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 of driving anger has not received enough attention in motorcycling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countries. </a:t>
                </a:r>
              </a:p>
              <a:p>
                <a:pPr marL="457200" indent="-457200" algn="just" defTabSz="1104687" eaLnBrk="0" fontAlgn="base" hangingPunct="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Understanding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driving anger is critical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reducing both the number of crashes and the severity of motorcyclists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injury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4">
                <a:extLst>
                  <a:ext uri="{FF2B5EF4-FFF2-40B4-BE49-F238E27FC236}">
                    <a16:creationId xmlns:a16="http://schemas.microsoft.com/office/drawing/2014/main" xmlns="" id="{3EFEFCAD-E231-400D-A470-C3250B39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149" y="8830069"/>
                <a:ext cx="6525142" cy="70645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110470" tIns="55235" rIns="110470" bIns="5523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10468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altLang="fr-FR" sz="3866" b="1" dirty="0">
                    <a:solidFill>
                      <a:srgbClr val="006972"/>
                    </a:solidFill>
                  </a:rPr>
                  <a:t>1. CONTEXT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60149" y="14995061"/>
              <a:ext cx="11140043" cy="3850857"/>
              <a:chOff x="1760044" y="23684641"/>
              <a:chExt cx="11168051" cy="385085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60044" y="23684641"/>
                <a:ext cx="11092265" cy="3850857"/>
                <a:chOff x="1760044" y="23684641"/>
                <a:chExt cx="11092265" cy="3850857"/>
              </a:xfrm>
            </p:grpSpPr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xmlns="" id="{565E1C2E-E4C8-47D6-9B61-DA3057726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6886" y="24423128"/>
                  <a:ext cx="11025423" cy="311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="horz" wrap="square" lIns="110470" tIns="55235" rIns="110470" bIns="55235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1104687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The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main objectives of this paper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are: </a:t>
                  </a:r>
                </a:p>
                <a:p>
                  <a:pPr marL="506413" indent="-506413" algn="just" defTabSz="1104687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Validate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factor structure of the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DAS in a representative sample of Vietnamese riders;</a:t>
                  </a:r>
                </a:p>
                <a:p>
                  <a:pPr marL="506413" indent="-506413" algn="just" defTabSz="1104687" eaLnBrk="0" fontAlgn="base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Examine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relationships between the DAS factors, background variables, riding information and accident, traffic violation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involvement.</a:t>
                  </a:r>
                  <a:endPara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xmlns="" id="{3EFEFCAD-E231-400D-A470-C3250B395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044" y="23684641"/>
                  <a:ext cx="6525142" cy="706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="horz" wrap="square" lIns="110470" tIns="55235" rIns="110470" bIns="55235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10468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BE" altLang="fr-FR" sz="3866" b="1" dirty="0">
                      <a:solidFill>
                        <a:srgbClr val="006972"/>
                      </a:solidFill>
                    </a:rPr>
                    <a:t>2. GOALS</a:t>
                  </a:r>
                </a:p>
              </p:txBody>
            </p:sp>
          </p:grpSp>
          <p:cxnSp>
            <p:nvCxnSpPr>
              <p:cNvPr id="42" name="Connecteur droit 47">
                <a:extLst>
                  <a:ext uri="{FF2B5EF4-FFF2-40B4-BE49-F238E27FC236}">
                    <a16:creationId xmlns:a16="http://schemas.microsoft.com/office/drawing/2014/main" xmlns="" id="{1E088223-ACB0-4E86-AFE9-BDD2889FA7E8}"/>
                  </a:ext>
                </a:extLst>
              </p:cNvPr>
              <p:cNvCxnSpPr/>
              <p:nvPr/>
            </p:nvCxnSpPr>
            <p:spPr>
              <a:xfrm>
                <a:off x="1841873" y="24399784"/>
                <a:ext cx="11086222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782195" y="25543604"/>
            <a:ext cx="11087027" cy="3873447"/>
            <a:chOff x="1670178" y="19913514"/>
            <a:chExt cx="11176193" cy="3873447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xmlns="" id="{35CDA30C-B3D9-4F9A-90F9-2C1254468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68" y="20748714"/>
              <a:ext cx="10806758" cy="303824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EFA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 revealed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notable clear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three-factor structure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explained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41.4%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the total variance:</a:t>
              </a:r>
            </a:p>
            <a:p>
              <a:pPr indent="9906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Hostile gesture 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3 items</a:t>
              </a:r>
              <a:endPara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9906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Infringements by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drivers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IBOD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5 items</a:t>
              </a:r>
              <a:endPara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9906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Arrival-blocking 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 4 items</a:t>
              </a: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xmlns="" id="{7CE3747A-6EB1-47D3-8771-040F536B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178" y="19913514"/>
              <a:ext cx="1117619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4. RESULTS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45" name="Connecteur droit 47">
              <a:extLst>
                <a:ext uri="{FF2B5EF4-FFF2-40B4-BE49-F238E27FC236}">
                  <a16:creationId xmlns:a16="http://schemas.microsoft.com/office/drawing/2014/main" xmlns="" id="{1E088223-ACB0-4E86-AFE9-BDD2889FA7E8}"/>
                </a:ext>
              </a:extLst>
            </p:cNvPr>
            <p:cNvCxnSpPr/>
            <p:nvPr/>
          </p:nvCxnSpPr>
          <p:spPr>
            <a:xfrm>
              <a:off x="1670178" y="20628804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5" name="Connecteur droit 47">
            <a:extLst>
              <a:ext uri="{FF2B5EF4-FFF2-40B4-BE49-F238E27FC236}">
                <a16:creationId xmlns:a16="http://schemas.microsoft.com/office/drawing/2014/main" xmlns="" id="{1E088223-ACB0-4E86-AFE9-BDD2889FA7E8}"/>
              </a:ext>
            </a:extLst>
          </p:cNvPr>
          <p:cNvCxnSpPr/>
          <p:nvPr/>
        </p:nvCxnSpPr>
        <p:spPr>
          <a:xfrm>
            <a:off x="1826824" y="9516259"/>
            <a:ext cx="1072151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47">
            <a:extLst>
              <a:ext uri="{FF2B5EF4-FFF2-40B4-BE49-F238E27FC236}">
                <a16:creationId xmlns:a16="http://schemas.microsoft.com/office/drawing/2014/main" xmlns="" id="{1E088223-ACB0-4E86-AFE9-BDD2889FA7E8}"/>
              </a:ext>
            </a:extLst>
          </p:cNvPr>
          <p:cNvCxnSpPr/>
          <p:nvPr/>
        </p:nvCxnSpPr>
        <p:spPr>
          <a:xfrm>
            <a:off x="14325600" y="9574624"/>
            <a:ext cx="1110778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73499"/>
              </p:ext>
            </p:extLst>
          </p:nvPr>
        </p:nvGraphicFramePr>
        <p:xfrm>
          <a:off x="14446522" y="14249027"/>
          <a:ext cx="11121587" cy="173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1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5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2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Variables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Pillai's trace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Hypothesis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 Squared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university degree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driving license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own motorcycle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Involvement in crash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7CE3747A-6EB1-47D3-8771-040F536B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0" y="8816267"/>
            <a:ext cx="10685177" cy="7300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 smtClean="0">
                <a:solidFill>
                  <a:srgbClr val="006972"/>
                </a:solidFill>
              </a:rPr>
              <a:t>4. RESULTS (Continue)</a:t>
            </a:r>
            <a:endParaRPr lang="fr-BE" altLang="fr-FR" sz="3866" b="1" dirty="0">
              <a:solidFill>
                <a:srgbClr val="006972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189150"/>
              </p:ext>
            </p:extLst>
          </p:nvPr>
        </p:nvGraphicFramePr>
        <p:xfrm>
          <a:off x="14501044" y="22052159"/>
          <a:ext cx="10964915" cy="145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C.I.for EXP(B)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(cat = Male)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Hostile gesture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Arrival-blocking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222943" y="24156369"/>
            <a:ext cx="11268970" cy="8904276"/>
            <a:chOff x="14245008" y="20004837"/>
            <a:chExt cx="11268970" cy="8904276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BFB24AFF-688F-4DD7-A6EB-145F29F91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5008" y="20821213"/>
              <a:ext cx="11268970" cy="80879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A 12-item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Vietnamese version of the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DAS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was explored and could be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applied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to investigate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driving anger in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other motorcycling countries. </a:t>
              </a:r>
            </a:p>
            <a:p>
              <a:pPr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</a:pPr>
              <a:endParaRPr lang="en-US" altLang="fr-FR" sz="2658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In term of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Vietnamese motorcyclists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, the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study reveals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that: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They rarely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use safety equipment while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riding.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Younger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riders tend to become more angered than the elder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riders.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Females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reported a higher angry level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by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than males.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fr-BE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university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graduates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reported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less anger toward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than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people without a university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degree.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Riders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who experienced more anger by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 were less likely to be involved in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traffic accidents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than those who had a lower anger level. </a:t>
              </a:r>
            </a:p>
            <a:p>
              <a:pPr marL="508000" indent="-457200" algn="just" defTabSz="1104687" eaLnBrk="0" fontAlgn="base" hangingPunct="0">
                <a:lnSpc>
                  <a:spcPct val="15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Motorcyclists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who showed more anger because of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AB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are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expected to have higher odds for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having crashes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than those who did not. </a:t>
              </a:r>
              <a:endParaRPr lang="en-US" altLang="fr-FR" sz="2658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xmlns="" id="{DF5D16A1-23BA-4F13-8E06-980EEB12A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096" y="20004837"/>
              <a:ext cx="962675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5. CONCLUSIONS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59" name="Connecteur droit 47">
              <a:extLst>
                <a:ext uri="{FF2B5EF4-FFF2-40B4-BE49-F238E27FC236}">
                  <a16:creationId xmlns:a16="http://schemas.microsoft.com/office/drawing/2014/main" xmlns="" id="{1E088223-ACB0-4E86-AFE9-BDD2889FA7E8}"/>
                </a:ext>
              </a:extLst>
            </p:cNvPr>
            <p:cNvCxnSpPr/>
            <p:nvPr/>
          </p:nvCxnSpPr>
          <p:spPr>
            <a:xfrm>
              <a:off x="14294294" y="20711292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826823" y="18760778"/>
            <a:ext cx="11176193" cy="6758167"/>
            <a:chOff x="1764213" y="17167074"/>
            <a:chExt cx="11176193" cy="6758167"/>
          </a:xfrm>
        </p:grpSpPr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xmlns="" id="{7CE3747A-6EB1-47D3-8771-040F536B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213" y="17167074"/>
              <a:ext cx="1117619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3. ANALYSIS PATHWAY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50" name="Connecteur droit 47">
              <a:extLst>
                <a:ext uri="{FF2B5EF4-FFF2-40B4-BE49-F238E27FC236}">
                  <a16:creationId xmlns:a16="http://schemas.microsoft.com/office/drawing/2014/main" xmlns="" id="{1E088223-ACB0-4E86-AFE9-BDD2889FA7E8}"/>
                </a:ext>
              </a:extLst>
            </p:cNvPr>
            <p:cNvCxnSpPr/>
            <p:nvPr/>
          </p:nvCxnSpPr>
          <p:spPr>
            <a:xfrm>
              <a:off x="1764213" y="17882364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90890" y="18104520"/>
              <a:ext cx="6192820" cy="5820721"/>
            </a:xfrm>
            <a:prstGeom prst="rect">
              <a:avLst/>
            </a:prstGeom>
          </p:spPr>
        </p:pic>
      </p:grpSp>
      <p:pic>
        <p:nvPicPr>
          <p:cNvPr id="51" name="Image 51">
            <a:extLst>
              <a:ext uri="{FF2B5EF4-FFF2-40B4-BE49-F238E27FC236}">
                <a16:creationId xmlns="" xmlns:a16="http://schemas.microsoft.com/office/drawing/2014/main" id="{6F8E78DE-7D34-4671-89A7-BE93922EB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2" y="34133470"/>
            <a:ext cx="8913063" cy="2611539"/>
          </a:xfrm>
          <a:prstGeom prst="rect">
            <a:avLst/>
          </a:prstGeom>
        </p:spPr>
      </p:pic>
      <p:pic>
        <p:nvPicPr>
          <p:cNvPr id="53" name="Image 15">
            <a:extLst>
              <a:ext uri="{FF2B5EF4-FFF2-40B4-BE49-F238E27FC236}">
                <a16:creationId xmlns:a16="http://schemas.microsoft.com/office/drawing/2014/main" xmlns="" id="{5942BAB6-421F-4E58-976A-9464A5AD1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02" y="34704202"/>
            <a:ext cx="10301764" cy="14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iège_Droit CG">
  <a:themeElements>
    <a:clrScheme name="ULiège_Droit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00707F"/>
      </a:accent1>
      <a:accent2>
        <a:srgbClr val="5FA4B0"/>
      </a:accent2>
      <a:accent3>
        <a:srgbClr val="5B257D"/>
      </a:accent3>
      <a:accent4>
        <a:srgbClr val="A8589E"/>
      </a:accent4>
      <a:accent5>
        <a:srgbClr val="E62D31"/>
      </a:accent5>
      <a:accent6>
        <a:srgbClr val="FFD000"/>
      </a:accent6>
      <a:hlink>
        <a:srgbClr val="005CA9"/>
      </a:hlink>
      <a:folHlink>
        <a:srgbClr val="7DB928"/>
      </a:folHlink>
    </a:clrScheme>
    <a:fontScheme name="Droit_ULièg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iège_Droit CG" id="{BEB2A208-D4BE-4D13-AE83-21D98275568F}" vid="{5261F897-011A-4FA9-ACD4-11F2CEFF49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ULiège_Droit CG</Template>
  <TotalTime>3641</TotalTime>
  <Words>697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Source Sans Pro</vt:lpstr>
      <vt:lpstr>Wingdings</vt:lpstr>
      <vt:lpstr>ULiège_Droit CG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Cordier;hello@caregraphic.be</dc:creator>
  <cp:lastModifiedBy>Hiep Bui Trung</cp:lastModifiedBy>
  <cp:revision>145</cp:revision>
  <cp:lastPrinted>2020-03-06T02:25:26Z</cp:lastPrinted>
  <dcterms:created xsi:type="dcterms:W3CDTF">2017-12-06T19:38:45Z</dcterms:created>
  <dcterms:modified xsi:type="dcterms:W3CDTF">2020-03-06T02:26:34Z</dcterms:modified>
</cp:coreProperties>
</file>