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3"/>
  </p:handoutMasterIdLst>
  <p:sldIdLst>
    <p:sldId id="269" r:id="rId2"/>
  </p:sldIdLst>
  <p:sldSz cx="21383625" cy="30275213"/>
  <p:notesSz cx="6881813" cy="9296400"/>
  <p:defaultTextStyle>
    <a:defPPr>
      <a:defRPr lang="fr-FR"/>
    </a:defPPr>
    <a:lvl1pPr marL="0" algn="l" defTabSz="1475933" rtl="0" eaLnBrk="1" latinLnBrk="0" hangingPunct="1">
      <a:defRPr sz="5811" kern="1200">
        <a:solidFill>
          <a:schemeClr val="tx1"/>
        </a:solidFill>
        <a:latin typeface="+mn-lt"/>
        <a:ea typeface="+mn-ea"/>
        <a:cs typeface="+mn-cs"/>
      </a:defRPr>
    </a:lvl1pPr>
    <a:lvl2pPr marL="1475933" algn="l" defTabSz="1475933" rtl="0" eaLnBrk="1" latinLnBrk="0" hangingPunct="1">
      <a:defRPr sz="5811" kern="1200">
        <a:solidFill>
          <a:schemeClr val="tx1"/>
        </a:solidFill>
        <a:latin typeface="+mn-lt"/>
        <a:ea typeface="+mn-ea"/>
        <a:cs typeface="+mn-cs"/>
      </a:defRPr>
    </a:lvl2pPr>
    <a:lvl3pPr marL="2951866" algn="l" defTabSz="1475933" rtl="0" eaLnBrk="1" latinLnBrk="0" hangingPunct="1">
      <a:defRPr sz="5811" kern="1200">
        <a:solidFill>
          <a:schemeClr val="tx1"/>
        </a:solidFill>
        <a:latin typeface="+mn-lt"/>
        <a:ea typeface="+mn-ea"/>
        <a:cs typeface="+mn-cs"/>
      </a:defRPr>
    </a:lvl3pPr>
    <a:lvl4pPr marL="4427799" algn="l" defTabSz="1475933" rtl="0" eaLnBrk="1" latinLnBrk="0" hangingPunct="1">
      <a:defRPr sz="5811" kern="1200">
        <a:solidFill>
          <a:schemeClr val="tx1"/>
        </a:solidFill>
        <a:latin typeface="+mn-lt"/>
        <a:ea typeface="+mn-ea"/>
        <a:cs typeface="+mn-cs"/>
      </a:defRPr>
    </a:lvl4pPr>
    <a:lvl5pPr marL="5903732" algn="l" defTabSz="1475933" rtl="0" eaLnBrk="1" latinLnBrk="0" hangingPunct="1">
      <a:defRPr sz="5811" kern="1200">
        <a:solidFill>
          <a:schemeClr val="tx1"/>
        </a:solidFill>
        <a:latin typeface="+mn-lt"/>
        <a:ea typeface="+mn-ea"/>
        <a:cs typeface="+mn-cs"/>
      </a:defRPr>
    </a:lvl5pPr>
    <a:lvl6pPr marL="7379665" algn="l" defTabSz="1475933" rtl="0" eaLnBrk="1" latinLnBrk="0" hangingPunct="1">
      <a:defRPr sz="5811" kern="1200">
        <a:solidFill>
          <a:schemeClr val="tx1"/>
        </a:solidFill>
        <a:latin typeface="+mn-lt"/>
        <a:ea typeface="+mn-ea"/>
        <a:cs typeface="+mn-cs"/>
      </a:defRPr>
    </a:lvl6pPr>
    <a:lvl7pPr marL="8855598" algn="l" defTabSz="1475933" rtl="0" eaLnBrk="1" latinLnBrk="0" hangingPunct="1">
      <a:defRPr sz="5811" kern="1200">
        <a:solidFill>
          <a:schemeClr val="tx1"/>
        </a:solidFill>
        <a:latin typeface="+mn-lt"/>
        <a:ea typeface="+mn-ea"/>
        <a:cs typeface="+mn-cs"/>
      </a:defRPr>
    </a:lvl7pPr>
    <a:lvl8pPr marL="10331531" algn="l" defTabSz="1475933" rtl="0" eaLnBrk="1" latinLnBrk="0" hangingPunct="1">
      <a:defRPr sz="5811" kern="1200">
        <a:solidFill>
          <a:schemeClr val="tx1"/>
        </a:solidFill>
        <a:latin typeface="+mn-lt"/>
        <a:ea typeface="+mn-ea"/>
        <a:cs typeface="+mn-cs"/>
      </a:defRPr>
    </a:lvl8pPr>
    <a:lvl9pPr marL="11807464" algn="l" defTabSz="1475933" rtl="0" eaLnBrk="1" latinLnBrk="0" hangingPunct="1">
      <a:defRPr sz="58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A00"/>
    <a:srgbClr val="C6C0B4"/>
    <a:srgbClr val="F07F3C"/>
    <a:srgbClr val="F1F1F0"/>
    <a:srgbClr val="006972"/>
    <a:srgbClr val="00707F"/>
    <a:srgbClr val="5FA4B0"/>
    <a:srgbClr val="175865"/>
    <a:srgbClr val="5B257D"/>
    <a:srgbClr val="0C5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08" autoAdjust="0"/>
    <p:restoredTop sz="94660"/>
  </p:normalViewPr>
  <p:slideViewPr>
    <p:cSldViewPr snapToGrid="0">
      <p:cViewPr>
        <p:scale>
          <a:sx n="50" d="100"/>
          <a:sy n="50" d="100"/>
        </p:scale>
        <p:origin x="946" y="72"/>
      </p:cViewPr>
      <p:guideLst>
        <p:guide orient="horz" pos="9536"/>
        <p:guide pos="6735"/>
      </p:guideLst>
    </p:cSldViewPr>
  </p:slideViewPr>
  <p:notesTextViewPr>
    <p:cViewPr>
      <p:scale>
        <a:sx n="1" d="1"/>
        <a:sy n="1" d="1"/>
      </p:scale>
      <p:origin x="0" y="0"/>
    </p:cViewPr>
  </p:notesTextViewPr>
  <p:notesViewPr>
    <p:cSldViewPr snapToGrid="0" showGuides="1">
      <p:cViewPr varScale="1">
        <p:scale>
          <a:sx n="86" d="100"/>
          <a:sy n="86" d="100"/>
        </p:scale>
        <p:origin x="3720" y="10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2375FD1-5E51-4CFB-BA71-3B2A79E45003}"/>
              </a:ext>
            </a:extLst>
          </p:cNvPr>
          <p:cNvSpPr>
            <a:spLocks noGrp="1"/>
          </p:cNvSpPr>
          <p:nvPr>
            <p:ph type="hdr" sz="quarter"/>
          </p:nvPr>
        </p:nvSpPr>
        <p:spPr>
          <a:xfrm>
            <a:off x="0" y="0"/>
            <a:ext cx="2981863" cy="465758"/>
          </a:xfrm>
          <a:prstGeom prst="rect">
            <a:avLst/>
          </a:prstGeom>
        </p:spPr>
        <p:txBody>
          <a:bodyPr vert="horz" lIns="85314" tIns="42657" rIns="85314" bIns="42657" rtlCol="0"/>
          <a:lstStyle>
            <a:lvl1pPr algn="l">
              <a:defRPr sz="1100"/>
            </a:lvl1pPr>
          </a:lstStyle>
          <a:p>
            <a:endParaRPr lang="fr-BE"/>
          </a:p>
        </p:txBody>
      </p:sp>
      <p:sp>
        <p:nvSpPr>
          <p:cNvPr id="3" name="Espace réservé de la date 2">
            <a:extLst>
              <a:ext uri="{FF2B5EF4-FFF2-40B4-BE49-F238E27FC236}">
                <a16:creationId xmlns:a16="http://schemas.microsoft.com/office/drawing/2014/main" id="{3466C1D0-0557-48AB-9136-7D12796EF9EA}"/>
              </a:ext>
            </a:extLst>
          </p:cNvPr>
          <p:cNvSpPr>
            <a:spLocks noGrp="1"/>
          </p:cNvSpPr>
          <p:nvPr>
            <p:ph type="dt" sz="quarter" idx="1"/>
          </p:nvPr>
        </p:nvSpPr>
        <p:spPr>
          <a:xfrm>
            <a:off x="3898413" y="0"/>
            <a:ext cx="2981862" cy="465758"/>
          </a:xfrm>
          <a:prstGeom prst="rect">
            <a:avLst/>
          </a:prstGeom>
        </p:spPr>
        <p:txBody>
          <a:bodyPr vert="horz" lIns="85314" tIns="42657" rIns="85314" bIns="42657" rtlCol="0"/>
          <a:lstStyle>
            <a:lvl1pPr algn="r">
              <a:defRPr sz="1100"/>
            </a:lvl1pPr>
          </a:lstStyle>
          <a:p>
            <a:fld id="{0AAA54CB-7EE3-40D4-ACE7-82BA9E4DF850}" type="datetimeFigureOut">
              <a:rPr lang="fr-BE" smtClean="0"/>
              <a:t>31-01-19</a:t>
            </a:fld>
            <a:endParaRPr lang="fr-BE"/>
          </a:p>
        </p:txBody>
      </p:sp>
      <p:sp>
        <p:nvSpPr>
          <p:cNvPr id="4" name="Espace réservé du pied de page 3">
            <a:extLst>
              <a:ext uri="{FF2B5EF4-FFF2-40B4-BE49-F238E27FC236}">
                <a16:creationId xmlns:a16="http://schemas.microsoft.com/office/drawing/2014/main" id="{A88774DD-9FD5-4BCB-B5D7-E8A7BF0A537D}"/>
              </a:ext>
            </a:extLst>
          </p:cNvPr>
          <p:cNvSpPr>
            <a:spLocks noGrp="1"/>
          </p:cNvSpPr>
          <p:nvPr>
            <p:ph type="ftr" sz="quarter" idx="2"/>
          </p:nvPr>
        </p:nvSpPr>
        <p:spPr>
          <a:xfrm>
            <a:off x="0" y="8830643"/>
            <a:ext cx="2981863" cy="465758"/>
          </a:xfrm>
          <a:prstGeom prst="rect">
            <a:avLst/>
          </a:prstGeom>
        </p:spPr>
        <p:txBody>
          <a:bodyPr vert="horz" lIns="85314" tIns="42657" rIns="85314" bIns="42657" rtlCol="0" anchor="b"/>
          <a:lstStyle>
            <a:lvl1pPr algn="l">
              <a:defRPr sz="1100"/>
            </a:lvl1pPr>
          </a:lstStyle>
          <a:p>
            <a:endParaRPr lang="fr-BE"/>
          </a:p>
        </p:txBody>
      </p:sp>
      <p:sp>
        <p:nvSpPr>
          <p:cNvPr id="5" name="Espace réservé du numéro de diapositive 4">
            <a:extLst>
              <a:ext uri="{FF2B5EF4-FFF2-40B4-BE49-F238E27FC236}">
                <a16:creationId xmlns:a16="http://schemas.microsoft.com/office/drawing/2014/main" id="{626389CF-BF5D-4ADD-A775-0091AA21183B}"/>
              </a:ext>
            </a:extLst>
          </p:cNvPr>
          <p:cNvSpPr>
            <a:spLocks noGrp="1"/>
          </p:cNvSpPr>
          <p:nvPr>
            <p:ph type="sldNum" sz="quarter" idx="3"/>
          </p:nvPr>
        </p:nvSpPr>
        <p:spPr>
          <a:xfrm>
            <a:off x="3898413" y="8830643"/>
            <a:ext cx="2981862" cy="465758"/>
          </a:xfrm>
          <a:prstGeom prst="rect">
            <a:avLst/>
          </a:prstGeom>
        </p:spPr>
        <p:txBody>
          <a:bodyPr vert="horz" lIns="85314" tIns="42657" rIns="85314" bIns="42657" rtlCol="0" anchor="b"/>
          <a:lstStyle>
            <a:lvl1pPr algn="r">
              <a:defRPr sz="1100"/>
            </a:lvl1pPr>
          </a:lstStyle>
          <a:p>
            <a:fld id="{962029BB-11B7-49F3-A07C-C1FC20E0C6C7}" type="slidenum">
              <a:rPr lang="fr-BE" smtClean="0"/>
              <a:t>‹#›</a:t>
            </a:fld>
            <a:endParaRPr lang="fr-BE"/>
          </a:p>
        </p:txBody>
      </p:sp>
    </p:spTree>
    <p:extLst>
      <p:ext uri="{BB962C8B-B14F-4D97-AF65-F5344CB8AC3E}">
        <p14:creationId xmlns:p14="http://schemas.microsoft.com/office/powerpoint/2010/main" val="317876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Général">
    <p:spTree>
      <p:nvGrpSpPr>
        <p:cNvPr id="1" name=""/>
        <p:cNvGrpSpPr/>
        <p:nvPr/>
      </p:nvGrpSpPr>
      <p:grpSpPr>
        <a:xfrm>
          <a:off x="0" y="0"/>
          <a:ext cx="0" cy="0"/>
          <a:chOff x="0" y="0"/>
          <a:chExt cx="0" cy="0"/>
        </a:xfrm>
      </p:grpSpPr>
      <p:pic>
        <p:nvPicPr>
          <p:cNvPr id="2" name="Image 1" descr="RS4038_ULiege-place du 20 Août-bâtiment-exterieur-OM-2017 (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1167" y="0"/>
            <a:ext cx="21383625" cy="30275213"/>
          </a:xfrm>
          <a:prstGeom prst="rect">
            <a:avLst/>
          </a:prstGeom>
        </p:spPr>
      </p:pic>
      <p:sp>
        <p:nvSpPr>
          <p:cNvPr id="11" name="Triangle rectangle 10"/>
          <p:cNvSpPr/>
          <p:nvPr/>
        </p:nvSpPr>
        <p:spPr>
          <a:xfrm rot="10800000" flipV="1">
            <a:off x="5728950" y="12478864"/>
            <a:ext cx="16332006" cy="10211804"/>
          </a:xfrm>
          <a:prstGeom prst="r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7" name="Triangle rectangle 6"/>
          <p:cNvSpPr/>
          <p:nvPr/>
        </p:nvSpPr>
        <p:spPr>
          <a:xfrm>
            <a:off x="0" y="11849643"/>
            <a:ext cx="19419554" cy="11213015"/>
          </a:xfrm>
          <a:prstGeom prst="rtTriangle">
            <a:avLst/>
          </a:prstGeom>
          <a:solidFill>
            <a:schemeClr val="accent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10" name="Triangle rectangle 9"/>
          <p:cNvSpPr/>
          <p:nvPr/>
        </p:nvSpPr>
        <p:spPr>
          <a:xfrm rot="10800000" flipH="1">
            <a:off x="-3759665" y="-840804"/>
            <a:ext cx="16333200" cy="1021180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pic>
        <p:nvPicPr>
          <p:cNvPr id="3" name="Image 2"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924" y="1312025"/>
            <a:ext cx="4143375" cy="2011680"/>
          </a:xfrm>
          <a:prstGeom prst="rect">
            <a:avLst/>
          </a:prstGeom>
        </p:spPr>
      </p:pic>
    </p:spTree>
    <p:extLst>
      <p:ext uri="{BB962C8B-B14F-4D97-AF65-F5344CB8AC3E}">
        <p14:creationId xmlns:p14="http://schemas.microsoft.com/office/powerpoint/2010/main" val="1952536552"/>
      </p:ext>
    </p:extLst>
  </p:cSld>
  <p:clrMapOvr>
    <a:masterClrMapping/>
  </p:clrMapOvr>
  <p:extLst>
    <p:ext uri="{DCECCB84-F9BA-43D5-87BE-67443E8EF086}">
      <p15:sldGuideLst xmlns:p15="http://schemas.microsoft.com/office/powerpoint/2012/main">
        <p15:guide id="1" orient="horz" pos="9536" userDrawn="1">
          <p15:clr>
            <a:srgbClr val="FBAE40"/>
          </p15:clr>
        </p15:guide>
        <p15:guide id="2" pos="67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48916-E6E8-4346-AB9B-377CDB8FFF0D}" type="datetimeFigureOut">
              <a:rPr lang="fr-BE" smtClean="0"/>
              <a:t>31-01-19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a:t>
            </a:fld>
            <a:endParaRPr lang="fr-BE"/>
          </a:p>
        </p:txBody>
      </p:sp>
      <p:pic>
        <p:nvPicPr>
          <p:cNvPr id="6" name="Image 5"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51195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_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48916-E6E8-4346-AB9B-377CDB8FFF0D}" type="datetimeFigureOut">
              <a:rPr lang="fr-BE" smtClean="0"/>
              <a:t>31-01-19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a:t>
            </a:fld>
            <a:endParaRPr lang="fr-BE"/>
          </a:p>
        </p:txBody>
      </p:sp>
    </p:spTree>
    <p:extLst>
      <p:ext uri="{BB962C8B-B14F-4D97-AF65-F5344CB8AC3E}">
        <p14:creationId xmlns:p14="http://schemas.microsoft.com/office/powerpoint/2010/main" val="350304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69183" y="1205402"/>
            <a:ext cx="6236891" cy="5129967"/>
          </a:xfrm>
        </p:spPr>
        <p:txBody>
          <a:bodyPr anchor="b"/>
          <a:lstStyle>
            <a:lvl1pPr algn="l">
              <a:defRPr sz="4677" b="1"/>
            </a:lvl1pPr>
          </a:lstStyle>
          <a:p>
            <a:r>
              <a:rPr lang="fr-FR"/>
              <a:t>Modifiez le style du titre</a:t>
            </a:r>
          </a:p>
        </p:txBody>
      </p:sp>
      <p:sp>
        <p:nvSpPr>
          <p:cNvPr id="3" name="Espace réservé du contenu 2"/>
          <p:cNvSpPr>
            <a:spLocks noGrp="1"/>
          </p:cNvSpPr>
          <p:nvPr>
            <p:ph idx="1"/>
          </p:nvPr>
        </p:nvSpPr>
        <p:spPr>
          <a:xfrm>
            <a:off x="7770657" y="1205404"/>
            <a:ext cx="10722150" cy="25839056"/>
          </a:xfrm>
        </p:spPr>
        <p:txBody>
          <a:bodyPr/>
          <a:lstStyle>
            <a:lvl1pPr>
              <a:buSzPct val="70000"/>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1069182" y="6335371"/>
            <a:ext cx="6236893" cy="20709089"/>
          </a:xfrm>
        </p:spPr>
        <p:txBody>
          <a:bodyPr/>
          <a:lstStyle>
            <a:lvl1pPr marL="0" indent="0">
              <a:buNone/>
              <a:defRPr sz="3274">
                <a:solidFill>
                  <a:schemeClr val="tx2"/>
                </a:solidFill>
              </a:defRPr>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148916-E6E8-4346-AB9B-377CDB8FFF0D}" type="datetimeFigureOut">
              <a:rPr lang="fr-BE" smtClean="0"/>
              <a:t>31-01-19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421403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191340" y="21192649"/>
            <a:ext cx="12830175" cy="2501912"/>
          </a:xfrm>
        </p:spPr>
        <p:txBody>
          <a:bodyPr anchor="b"/>
          <a:lstStyle>
            <a:lvl1pPr algn="l">
              <a:defRPr sz="4677" b="1"/>
            </a:lvl1pPr>
          </a:lstStyle>
          <a:p>
            <a:r>
              <a:rPr lang="fr-FR"/>
              <a:t>Modifiez le style du titre</a:t>
            </a:r>
          </a:p>
        </p:txBody>
      </p:sp>
      <p:sp>
        <p:nvSpPr>
          <p:cNvPr id="3" name="Espace réservé pour une image  2"/>
          <p:cNvSpPr>
            <a:spLocks noGrp="1"/>
          </p:cNvSpPr>
          <p:nvPr>
            <p:ph type="pic" idx="1"/>
          </p:nvPr>
        </p:nvSpPr>
        <p:spPr>
          <a:xfrm>
            <a:off x="4191340" y="2705146"/>
            <a:ext cx="12830175" cy="18165128"/>
          </a:xfrm>
        </p:spPr>
        <p:txBody>
          <a:bodyPr/>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fr-FR"/>
              <a:t>Cliquez sur l'icône pour ajouter une image</a:t>
            </a:r>
          </a:p>
        </p:txBody>
      </p:sp>
      <p:sp>
        <p:nvSpPr>
          <p:cNvPr id="4" name="Espace réservé du texte 3"/>
          <p:cNvSpPr>
            <a:spLocks noGrp="1"/>
          </p:cNvSpPr>
          <p:nvPr>
            <p:ph type="body" sz="half" idx="2"/>
          </p:nvPr>
        </p:nvSpPr>
        <p:spPr>
          <a:xfrm>
            <a:off x="4191340" y="23694561"/>
            <a:ext cx="12830175" cy="3553130"/>
          </a:xfrm>
        </p:spPr>
        <p:txBody>
          <a:bodyPr/>
          <a:lstStyle>
            <a:lvl1pPr marL="0" indent="0">
              <a:buNone/>
              <a:defRPr sz="3274">
                <a:solidFill>
                  <a:schemeClr val="tx2"/>
                </a:solidFill>
              </a:defRPr>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148916-E6E8-4346-AB9B-377CDB8FFF0D}" type="datetimeFigureOut">
              <a:rPr lang="fr-BE" smtClean="0"/>
              <a:t>31-01-19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340495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148916-E6E8-4346-AB9B-377CDB8FFF0D}" type="datetimeFigureOut">
              <a:rPr lang="fr-BE" smtClean="0"/>
              <a:t>31-01-19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8530635" y="25016790"/>
            <a:ext cx="3593219" cy="2068136"/>
          </a:xfrm>
          <a:prstGeom prst="rect">
            <a:avLst/>
          </a:prstGeom>
        </p:spPr>
      </p:pic>
    </p:spTree>
    <p:extLst>
      <p:ext uri="{BB962C8B-B14F-4D97-AF65-F5344CB8AC3E}">
        <p14:creationId xmlns:p14="http://schemas.microsoft.com/office/powerpoint/2010/main" val="274031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4450008" y="1150655"/>
            <a:ext cx="4316611" cy="2583204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04496" y="1150655"/>
            <a:ext cx="13273057" cy="2583204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3F148916-E6E8-4346-AB9B-377CDB8FFF0D}" type="datetimeFigureOut">
              <a:rPr lang="fr-BE" smtClean="0"/>
              <a:t>31-01-19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8530635" y="25016790"/>
            <a:ext cx="3593219" cy="2068136"/>
          </a:xfrm>
          <a:prstGeom prst="rect">
            <a:avLst/>
          </a:prstGeom>
        </p:spPr>
      </p:pic>
    </p:spTree>
    <p:extLst>
      <p:ext uri="{BB962C8B-B14F-4D97-AF65-F5344CB8AC3E}">
        <p14:creationId xmlns:p14="http://schemas.microsoft.com/office/powerpoint/2010/main" val="253945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Général_2">
    <p:spTree>
      <p:nvGrpSpPr>
        <p:cNvPr id="1" name=""/>
        <p:cNvGrpSpPr/>
        <p:nvPr/>
      </p:nvGrpSpPr>
      <p:grpSpPr>
        <a:xfrm>
          <a:off x="0" y="0"/>
          <a:ext cx="0" cy="0"/>
          <a:chOff x="0" y="0"/>
          <a:chExt cx="0" cy="0"/>
        </a:xfrm>
      </p:grpSpPr>
      <p:sp>
        <p:nvSpPr>
          <p:cNvPr id="9" name="Triangle rectangle 8"/>
          <p:cNvSpPr/>
          <p:nvPr/>
        </p:nvSpPr>
        <p:spPr>
          <a:xfrm rot="10800000" flipV="1">
            <a:off x="5051617" y="13494863"/>
            <a:ext cx="16332006" cy="16780357"/>
          </a:xfrm>
          <a:prstGeom prst="rtTriangle">
            <a:avLst/>
          </a:pr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6" name="Triangle rectangle 5"/>
          <p:cNvSpPr>
            <a:spLocks noChangeAspect="1"/>
          </p:cNvSpPr>
          <p:nvPr/>
        </p:nvSpPr>
        <p:spPr>
          <a:xfrm>
            <a:off x="0" y="16665874"/>
            <a:ext cx="14343511" cy="13609348"/>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8" name="Triangle isocèle 7"/>
          <p:cNvSpPr/>
          <p:nvPr userDrawn="1"/>
        </p:nvSpPr>
        <p:spPr>
          <a:xfrm>
            <a:off x="5058696" y="25695665"/>
            <a:ext cx="9297064" cy="4579548"/>
          </a:xfrm>
          <a:prstGeom prst="triangle">
            <a:avLst>
              <a:gd name="adj" fmla="val 47947"/>
            </a:avLst>
          </a:prstGeom>
          <a:solidFill>
            <a:srgbClr val="0C5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89" dirty="0"/>
          </a:p>
        </p:txBody>
      </p:sp>
      <p:pic>
        <p:nvPicPr>
          <p:cNvPr id="10" name="Image 9"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668" y="9178138"/>
            <a:ext cx="7912294" cy="7251902"/>
          </a:xfrm>
          <a:prstGeom prst="rect">
            <a:avLst/>
          </a:prstGeom>
        </p:spPr>
      </p:pic>
    </p:spTree>
    <p:extLst>
      <p:ext uri="{BB962C8B-B14F-4D97-AF65-F5344CB8AC3E}">
        <p14:creationId xmlns:p14="http://schemas.microsoft.com/office/powerpoint/2010/main" val="402200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Général_2bis">
    <p:spTree>
      <p:nvGrpSpPr>
        <p:cNvPr id="1" name=""/>
        <p:cNvGrpSpPr/>
        <p:nvPr/>
      </p:nvGrpSpPr>
      <p:grpSpPr>
        <a:xfrm>
          <a:off x="0" y="0"/>
          <a:ext cx="0" cy="0"/>
          <a:chOff x="0" y="0"/>
          <a:chExt cx="0" cy="0"/>
        </a:xfrm>
      </p:grpSpPr>
      <p:sp>
        <p:nvSpPr>
          <p:cNvPr id="9" name="Triangle rectangle 8"/>
          <p:cNvSpPr/>
          <p:nvPr/>
        </p:nvSpPr>
        <p:spPr>
          <a:xfrm rot="10800000" flipV="1">
            <a:off x="5051617" y="13494863"/>
            <a:ext cx="16332006" cy="16780357"/>
          </a:xfrm>
          <a:prstGeom prst="rtTriangle">
            <a:avLst/>
          </a:prstGeom>
          <a:solidFill>
            <a:srgbClr val="C6C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6" name="Triangle rectangle 5"/>
          <p:cNvSpPr>
            <a:spLocks noChangeAspect="1"/>
          </p:cNvSpPr>
          <p:nvPr/>
        </p:nvSpPr>
        <p:spPr>
          <a:xfrm>
            <a:off x="0" y="16665874"/>
            <a:ext cx="14343511" cy="13609348"/>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8" name="Triangle isocèle 7"/>
          <p:cNvSpPr/>
          <p:nvPr userDrawn="1"/>
        </p:nvSpPr>
        <p:spPr>
          <a:xfrm>
            <a:off x="5058696" y="25695665"/>
            <a:ext cx="9297064" cy="4579548"/>
          </a:xfrm>
          <a:prstGeom prst="triangle">
            <a:avLst>
              <a:gd name="adj" fmla="val 47947"/>
            </a:avLst>
          </a:prstGeom>
          <a:solidFill>
            <a:srgbClr val="006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89" dirty="0"/>
          </a:p>
        </p:txBody>
      </p:sp>
      <p:pic>
        <p:nvPicPr>
          <p:cNvPr id="10" name="Image 9"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668" y="9178138"/>
            <a:ext cx="7912294" cy="7251902"/>
          </a:xfrm>
          <a:prstGeom prst="rect">
            <a:avLst/>
          </a:prstGeom>
        </p:spPr>
      </p:pic>
    </p:spTree>
    <p:extLst>
      <p:ext uri="{BB962C8B-B14F-4D97-AF65-F5344CB8AC3E}">
        <p14:creationId xmlns:p14="http://schemas.microsoft.com/office/powerpoint/2010/main" val="261506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descr="RS1068_20170421_Centre_ville_Philosophie_Bibliothèque_Histoire_A4_BB (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854" y="-3737790"/>
            <a:ext cx="17642962" cy="22206286"/>
          </a:xfrm>
          <a:prstGeom prst="rect">
            <a:avLst/>
          </a:prstGeom>
        </p:spPr>
      </p:pic>
      <p:sp>
        <p:nvSpPr>
          <p:cNvPr id="3" name="Pentagone 2"/>
          <p:cNvSpPr/>
          <p:nvPr userDrawn="1"/>
        </p:nvSpPr>
        <p:spPr>
          <a:xfrm>
            <a:off x="-435378" y="-272753"/>
            <a:ext cx="22009105" cy="31312592"/>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4203050"/>
                </a:moveTo>
                <a:lnTo>
                  <a:pt x="6313069" y="0"/>
                </a:lnTo>
                <a:lnTo>
                  <a:pt x="9378228" y="36076"/>
                </a:lnTo>
                <a:cubicBezTo>
                  <a:pt x="9372874" y="2346662"/>
                  <a:pt x="9416363" y="4689813"/>
                  <a:pt x="9411009" y="7000399"/>
                </a:cubicBezTo>
                <a:lnTo>
                  <a:pt x="0" y="7092989"/>
                </a:lnTo>
                <a:lnTo>
                  <a:pt x="83205" y="4203050"/>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89"/>
          </a:p>
        </p:txBody>
      </p:sp>
      <p:sp>
        <p:nvSpPr>
          <p:cNvPr id="14" name="Triangle isocèle 13"/>
          <p:cNvSpPr/>
          <p:nvPr userDrawn="1"/>
        </p:nvSpPr>
        <p:spPr>
          <a:xfrm rot="5400000">
            <a:off x="-739735" y="14104484"/>
            <a:ext cx="16910468" cy="15430998"/>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3589"/>
          </a:p>
        </p:txBody>
      </p:sp>
      <p:sp>
        <p:nvSpPr>
          <p:cNvPr id="4" name="Espace réservé de la date 3"/>
          <p:cNvSpPr>
            <a:spLocks noGrp="1"/>
          </p:cNvSpPr>
          <p:nvPr>
            <p:ph type="dt" sz="half" idx="10"/>
          </p:nvPr>
        </p:nvSpPr>
        <p:spPr/>
        <p:txBody>
          <a:bodyPr/>
          <a:lstStyle/>
          <a:p>
            <a:fld id="{3F148916-E6E8-4346-AB9B-377CDB8FFF0D}" type="datetimeFigureOut">
              <a:rPr lang="fr-BE" smtClean="0"/>
              <a:t>31-01-19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sz="3742">
                <a:solidFill>
                  <a:schemeClr val="tx2"/>
                </a:solidFill>
              </a:defRPr>
            </a:lvl1pPr>
          </a:lstStyle>
          <a:p>
            <a:fld id="{2D54D976-1BC8-4935-81A1-7E6BDE2026D4}" type="slidenum">
              <a:rPr lang="fr-BE" smtClean="0"/>
              <a:t>‹#›</a:t>
            </a:fld>
            <a:endParaRPr lang="fr-BE"/>
          </a:p>
        </p:txBody>
      </p:sp>
      <p:sp>
        <p:nvSpPr>
          <p:cNvPr id="10" name="Titre 1"/>
          <p:cNvSpPr>
            <a:spLocks noGrp="1"/>
          </p:cNvSpPr>
          <p:nvPr>
            <p:ph type="title"/>
          </p:nvPr>
        </p:nvSpPr>
        <p:spPr>
          <a:xfrm>
            <a:off x="852242" y="19667009"/>
            <a:ext cx="19245263" cy="2777744"/>
          </a:xfrm>
        </p:spPr>
        <p:txBody>
          <a:bodyPr/>
          <a:lstStyle>
            <a:lvl1pPr algn="l">
              <a:defRPr b="1">
                <a:solidFill>
                  <a:schemeClr val="tx1"/>
                </a:solidFill>
              </a:defRPr>
            </a:lvl1pPr>
          </a:lstStyle>
          <a:p>
            <a:r>
              <a:rPr lang="fr-FR"/>
              <a:t>Modifiez le style du titre</a:t>
            </a:r>
            <a:endParaRPr lang="fr-FR" dirty="0"/>
          </a:p>
        </p:txBody>
      </p:sp>
      <p:sp>
        <p:nvSpPr>
          <p:cNvPr id="11" name="Espace réservé du texte 2"/>
          <p:cNvSpPr>
            <a:spLocks noGrp="1"/>
          </p:cNvSpPr>
          <p:nvPr>
            <p:ph type="body" sz="quarter" idx="13"/>
          </p:nvPr>
        </p:nvSpPr>
        <p:spPr>
          <a:xfrm>
            <a:off x="852241" y="23465171"/>
            <a:ext cx="19245260" cy="2921792"/>
          </a:xfrm>
        </p:spPr>
        <p:txBody>
          <a:bodyPr/>
          <a:lstStyle>
            <a:lvl1pPr marL="0" indent="0">
              <a:buNone/>
              <a:defRPr>
                <a:solidFill>
                  <a:schemeClr val="tx1"/>
                </a:solidFill>
              </a:defRPr>
            </a:lvl1pPr>
          </a:lstStyle>
          <a:p>
            <a:pPr lvl="0"/>
            <a:r>
              <a:rPr lang="fr-FR"/>
              <a:t>Modifier les styles du texte du masque</a:t>
            </a:r>
          </a:p>
        </p:txBody>
      </p:sp>
      <p:pic>
        <p:nvPicPr>
          <p:cNvPr id="13" name="Image 12"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380" y="1156345"/>
            <a:ext cx="2831469" cy="2595144"/>
          </a:xfrm>
          <a:prstGeom prst="rect">
            <a:avLst/>
          </a:prstGeom>
        </p:spPr>
      </p:pic>
    </p:spTree>
    <p:extLst>
      <p:ext uri="{BB962C8B-B14F-4D97-AF65-F5344CB8AC3E}">
        <p14:creationId xmlns:p14="http://schemas.microsoft.com/office/powerpoint/2010/main" val="218301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RS1068_20170421_Centre_ville_Philosophie_Bibliothèque_Histoire_A4_BB (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7293" y="-2264244"/>
            <a:ext cx="15677361" cy="19732287"/>
          </a:xfrm>
          <a:prstGeom prst="rect">
            <a:avLst/>
          </a:prstGeom>
        </p:spPr>
      </p:pic>
      <p:sp>
        <p:nvSpPr>
          <p:cNvPr id="13" name="Pentagone 2"/>
          <p:cNvSpPr/>
          <p:nvPr userDrawn="1"/>
        </p:nvSpPr>
        <p:spPr>
          <a:xfrm>
            <a:off x="-435378" y="-272753"/>
            <a:ext cx="22009105" cy="31312592"/>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4203050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3975095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3975095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3975095"/>
                </a:moveTo>
                <a:lnTo>
                  <a:pt x="5979302" y="0"/>
                </a:lnTo>
                <a:lnTo>
                  <a:pt x="9378228" y="36076"/>
                </a:lnTo>
                <a:cubicBezTo>
                  <a:pt x="9372874" y="2346662"/>
                  <a:pt x="9416363" y="4689813"/>
                  <a:pt x="9411009" y="7000399"/>
                </a:cubicBezTo>
                <a:lnTo>
                  <a:pt x="0" y="7092989"/>
                </a:lnTo>
                <a:lnTo>
                  <a:pt x="83205" y="3975095"/>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89"/>
          </a:p>
        </p:txBody>
      </p:sp>
      <p:sp>
        <p:nvSpPr>
          <p:cNvPr id="17" name="Triangle isocèle 16"/>
          <p:cNvSpPr/>
          <p:nvPr userDrawn="1"/>
        </p:nvSpPr>
        <p:spPr>
          <a:xfrm rot="5400000">
            <a:off x="-739735" y="14104484"/>
            <a:ext cx="16910468" cy="15430998"/>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3589"/>
          </a:p>
        </p:txBody>
      </p:sp>
      <p:sp>
        <p:nvSpPr>
          <p:cNvPr id="4" name="Espace réservé de la date 3"/>
          <p:cNvSpPr>
            <a:spLocks noGrp="1"/>
          </p:cNvSpPr>
          <p:nvPr>
            <p:ph type="dt" sz="half" idx="10"/>
          </p:nvPr>
        </p:nvSpPr>
        <p:spPr/>
        <p:txBody>
          <a:bodyPr/>
          <a:lstStyle/>
          <a:p>
            <a:fld id="{3F148916-E6E8-4346-AB9B-377CDB8FFF0D}" type="datetimeFigureOut">
              <a:rPr lang="fr-BE" smtClean="0"/>
              <a:t>31-01-19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sp>
        <p:nvSpPr>
          <p:cNvPr id="2" name="Titre 1"/>
          <p:cNvSpPr>
            <a:spLocks noGrp="1"/>
          </p:cNvSpPr>
          <p:nvPr>
            <p:ph type="title"/>
          </p:nvPr>
        </p:nvSpPr>
        <p:spPr>
          <a:xfrm>
            <a:off x="2492396" y="15924866"/>
            <a:ext cx="17372844" cy="3248114"/>
          </a:xfrm>
        </p:spPr>
        <p:txBody>
          <a:bodyPr anchor="t">
            <a:normAutofit/>
          </a:bodyPr>
          <a:lstStyle>
            <a:lvl1pPr algn="l">
              <a:defRPr sz="7483" b="0" cap="none" baseline="0"/>
            </a:lvl1pPr>
          </a:lstStyle>
          <a:p>
            <a:r>
              <a:rPr lang="fr-FR"/>
              <a:t>Modifiez le style du titre</a:t>
            </a:r>
            <a:endParaRPr lang="fr-FR" dirty="0"/>
          </a:p>
        </p:txBody>
      </p:sp>
      <p:sp>
        <p:nvSpPr>
          <p:cNvPr id="3" name="Espace réservé du texte 2"/>
          <p:cNvSpPr>
            <a:spLocks noGrp="1"/>
          </p:cNvSpPr>
          <p:nvPr>
            <p:ph type="body" idx="1"/>
          </p:nvPr>
        </p:nvSpPr>
        <p:spPr>
          <a:xfrm>
            <a:off x="2492399" y="19225844"/>
            <a:ext cx="17372844" cy="4696168"/>
          </a:xfrm>
        </p:spPr>
        <p:txBody>
          <a:bodyPr anchor="t"/>
          <a:lstStyle>
            <a:lvl1pPr marL="0" indent="0" algn="l">
              <a:buNone/>
              <a:defRPr sz="4677">
                <a:solidFill>
                  <a:schemeClr val="tx2"/>
                </a:solidFill>
              </a:defRPr>
            </a:lvl1pPr>
            <a:lvl2pPr marL="1069162" indent="0">
              <a:buNone/>
              <a:defRPr sz="4209">
                <a:solidFill>
                  <a:schemeClr val="tx1">
                    <a:tint val="75000"/>
                  </a:schemeClr>
                </a:solidFill>
              </a:defRPr>
            </a:lvl2pPr>
            <a:lvl3pPr marL="2138324" indent="0">
              <a:buNone/>
              <a:defRPr sz="3742">
                <a:solidFill>
                  <a:schemeClr val="tx1">
                    <a:tint val="75000"/>
                  </a:schemeClr>
                </a:solidFill>
              </a:defRPr>
            </a:lvl3pPr>
            <a:lvl4pPr marL="3207487" indent="0">
              <a:buNone/>
              <a:defRPr sz="3274">
                <a:solidFill>
                  <a:schemeClr val="tx1">
                    <a:tint val="75000"/>
                  </a:schemeClr>
                </a:solidFill>
              </a:defRPr>
            </a:lvl4pPr>
            <a:lvl5pPr marL="4276649" indent="0">
              <a:buNone/>
              <a:defRPr sz="3274">
                <a:solidFill>
                  <a:schemeClr val="tx1">
                    <a:tint val="75000"/>
                  </a:schemeClr>
                </a:solidFill>
              </a:defRPr>
            </a:lvl5pPr>
            <a:lvl6pPr marL="5345811" indent="0">
              <a:buNone/>
              <a:defRPr sz="3274">
                <a:solidFill>
                  <a:schemeClr val="tx1">
                    <a:tint val="75000"/>
                  </a:schemeClr>
                </a:solidFill>
              </a:defRPr>
            </a:lvl6pPr>
            <a:lvl7pPr marL="6414973" indent="0">
              <a:buNone/>
              <a:defRPr sz="3274">
                <a:solidFill>
                  <a:schemeClr val="tx1">
                    <a:tint val="75000"/>
                  </a:schemeClr>
                </a:solidFill>
              </a:defRPr>
            </a:lvl7pPr>
            <a:lvl8pPr marL="7484135" indent="0">
              <a:buNone/>
              <a:defRPr sz="3274">
                <a:solidFill>
                  <a:schemeClr val="tx1">
                    <a:tint val="75000"/>
                  </a:schemeClr>
                </a:solidFill>
              </a:defRPr>
            </a:lvl8pPr>
            <a:lvl9pPr marL="8553298" indent="0">
              <a:buNone/>
              <a:defRPr sz="3274">
                <a:solidFill>
                  <a:schemeClr val="tx1">
                    <a:tint val="75000"/>
                  </a:schemeClr>
                </a:solidFill>
              </a:defRPr>
            </a:lvl9pPr>
          </a:lstStyle>
          <a:p>
            <a:pPr lvl="0"/>
            <a:r>
              <a:rPr lang="fr-FR"/>
              <a:t>Modifier les styles du texte du masque</a:t>
            </a:r>
          </a:p>
        </p:txBody>
      </p:sp>
      <p:pic>
        <p:nvPicPr>
          <p:cNvPr id="10" name="Image 9"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380" y="1156345"/>
            <a:ext cx="2831469" cy="2595144"/>
          </a:xfrm>
          <a:prstGeom prst="rect">
            <a:avLst/>
          </a:prstGeom>
        </p:spPr>
      </p:pic>
    </p:spTree>
    <p:extLst>
      <p:ext uri="{BB962C8B-B14F-4D97-AF65-F5344CB8AC3E}">
        <p14:creationId xmlns:p14="http://schemas.microsoft.com/office/powerpoint/2010/main" val="351764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9182" y="1212412"/>
            <a:ext cx="16812817" cy="5045869"/>
          </a:xfrm>
        </p:spPr>
        <p:txBody>
          <a:bodyPr/>
          <a:lstStyle/>
          <a:p>
            <a:r>
              <a:rPr lang="fr-FR"/>
              <a:t>Modifiez le style du titre</a:t>
            </a:r>
            <a:endParaRPr lang="fr-FR" dirty="0"/>
          </a:p>
        </p:txBody>
      </p:sp>
      <p:sp>
        <p:nvSpPr>
          <p:cNvPr id="3" name="Espace réservé du contenu 2"/>
          <p:cNvSpPr>
            <a:spLocks noGrp="1"/>
          </p:cNvSpPr>
          <p:nvPr>
            <p:ph idx="1"/>
          </p:nvPr>
        </p:nvSpPr>
        <p:spPr>
          <a:xfrm>
            <a:off x="1069182" y="7064219"/>
            <a:ext cx="16812817" cy="19980241"/>
          </a:xfrm>
        </p:spPr>
        <p:txBody>
          <a:bodyPr/>
          <a:lstStyle>
            <a:lvl1pPr>
              <a:buSzPct val="75000"/>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F148916-E6E8-4346-AB9B-377CDB8FFF0D}" type="datetimeFigureOut">
              <a:rPr lang="fr-BE" smtClean="0"/>
              <a:t>31-01-19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145695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069181" y="7064219"/>
            <a:ext cx="7997813"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9908869" y="7064219"/>
            <a:ext cx="7997813"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p:txBody>
          <a:bodyPr/>
          <a:lstStyle/>
          <a:p>
            <a:fld id="{3F148916-E6E8-4346-AB9B-377CDB8FFF0D}" type="datetimeFigureOut">
              <a:rPr lang="fr-BE" smtClean="0"/>
              <a:t>31-01-19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68785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p:nvPr>
        </p:nvSpPr>
        <p:spPr>
          <a:xfrm>
            <a:off x="1069181" y="6776884"/>
            <a:ext cx="7997813" cy="2860650"/>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fr-FR"/>
              <a:t>Modifier les styles du texte du masque</a:t>
            </a:r>
          </a:p>
        </p:txBody>
      </p:sp>
      <p:sp>
        <p:nvSpPr>
          <p:cNvPr id="4" name="Espace réservé du contenu 3"/>
          <p:cNvSpPr>
            <a:spLocks noGrp="1"/>
          </p:cNvSpPr>
          <p:nvPr>
            <p:ph sz="half" idx="2"/>
          </p:nvPr>
        </p:nvSpPr>
        <p:spPr>
          <a:xfrm>
            <a:off x="1069181" y="9601167"/>
            <a:ext cx="7997813"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9908869" y="6813252"/>
            <a:ext cx="7997813"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fr-FR"/>
              <a:t>Modifier les styles du texte du masque</a:t>
            </a:r>
          </a:p>
        </p:txBody>
      </p:sp>
      <p:sp>
        <p:nvSpPr>
          <p:cNvPr id="6" name="Espace réservé du contenu 5"/>
          <p:cNvSpPr>
            <a:spLocks noGrp="1"/>
          </p:cNvSpPr>
          <p:nvPr>
            <p:ph sz="quarter" idx="4"/>
          </p:nvPr>
        </p:nvSpPr>
        <p:spPr>
          <a:xfrm>
            <a:off x="9908869" y="9601167"/>
            <a:ext cx="7997813"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3F148916-E6E8-4346-AB9B-377CDB8FFF0D}" type="datetimeFigureOut">
              <a:rPr lang="fr-BE" smtClean="0"/>
              <a:t>31-01-19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D54D976-1BC8-4935-81A1-7E6BDE2026D4}" type="slidenum">
              <a:rPr lang="fr-BE" smtClean="0"/>
              <a:t>‹#›</a:t>
            </a:fld>
            <a:endParaRPr lang="fr-BE"/>
          </a:p>
        </p:txBody>
      </p:sp>
      <p:pic>
        <p:nvPicPr>
          <p:cNvPr id="11" name="Image 10"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114169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F148916-E6E8-4346-AB9B-377CDB8FFF0D}" type="datetimeFigureOut">
              <a:rPr lang="fr-BE" smtClean="0"/>
              <a:t>31-01-19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D54D976-1BC8-4935-81A1-7E6BDE2026D4}" type="slidenum">
              <a:rPr lang="fr-BE" smtClean="0"/>
              <a:t>‹#›</a:t>
            </a:fld>
            <a:endParaRPr lang="fr-BE"/>
          </a:p>
        </p:txBody>
      </p:sp>
      <p:pic>
        <p:nvPicPr>
          <p:cNvPr id="7" name="Image 6"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90037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9181" y="1212412"/>
            <a:ext cx="16837500" cy="5045869"/>
          </a:xfrm>
          <a:prstGeom prst="rect">
            <a:avLst/>
          </a:prstGeom>
        </p:spPr>
        <p:txBody>
          <a:bodyPr vert="horz" lIns="91440" tIns="45720" rIns="91440" bIns="45720" rtlCol="0" anchor="ctr">
            <a:normAutofit/>
          </a:bodyPr>
          <a:lstStyle/>
          <a:p>
            <a:r>
              <a:rPr lang="bn-IN" dirty="0"/>
              <a:t>Cliquez et modifiez le titre</a:t>
            </a:r>
            <a:endParaRPr lang="fr-FR" dirty="0"/>
          </a:p>
        </p:txBody>
      </p:sp>
      <p:sp>
        <p:nvSpPr>
          <p:cNvPr id="3" name="Espace réservé du texte 2"/>
          <p:cNvSpPr>
            <a:spLocks noGrp="1"/>
          </p:cNvSpPr>
          <p:nvPr>
            <p:ph type="body" idx="1"/>
          </p:nvPr>
        </p:nvSpPr>
        <p:spPr>
          <a:xfrm>
            <a:off x="1069181" y="7064219"/>
            <a:ext cx="16837500" cy="19980241"/>
          </a:xfrm>
          <a:prstGeom prst="rect">
            <a:avLst/>
          </a:prstGeom>
        </p:spPr>
        <p:txBody>
          <a:bodyPr vert="horz" lIns="91440" tIns="45720" rIns="91440" bIns="45720" rtlCol="0">
            <a:normAutofit/>
          </a:bodyPr>
          <a:lstStyle/>
          <a:p>
            <a:pPr lvl="0"/>
            <a:r>
              <a:rPr lang="bn-IN" dirty="0"/>
              <a:t>Cliquez pour modifier les styles du texte du masque</a:t>
            </a:r>
          </a:p>
          <a:p>
            <a:pPr lvl="1"/>
            <a:r>
              <a:rPr lang="bn-IN" dirty="0"/>
              <a:t>Deuxième niveau</a:t>
            </a:r>
          </a:p>
          <a:p>
            <a:pPr lvl="2"/>
            <a:r>
              <a:rPr lang="bn-IN" dirty="0"/>
              <a:t>Troisième niveau</a:t>
            </a:r>
          </a:p>
          <a:p>
            <a:pPr lvl="3"/>
            <a:r>
              <a:rPr lang="bn-IN" dirty="0"/>
              <a:t>Quatrième niveau</a:t>
            </a:r>
          </a:p>
          <a:p>
            <a:pPr lvl="4"/>
            <a:r>
              <a:rPr lang="bn-IN" dirty="0"/>
              <a:t>Cinquième niveau</a:t>
            </a:r>
            <a:endParaRPr lang="fr-FR" dirty="0"/>
          </a:p>
        </p:txBody>
      </p:sp>
      <p:sp>
        <p:nvSpPr>
          <p:cNvPr id="4" name="Espace réservé de la date 3"/>
          <p:cNvSpPr>
            <a:spLocks noGrp="1"/>
          </p:cNvSpPr>
          <p:nvPr>
            <p:ph type="dt" sz="half" idx="2"/>
          </p:nvPr>
        </p:nvSpPr>
        <p:spPr>
          <a:xfrm>
            <a:off x="1069181" y="28060639"/>
            <a:ext cx="4989513"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3F148916-E6E8-4346-AB9B-377CDB8FFF0D}" type="datetimeFigureOut">
              <a:rPr lang="fr-BE" smtClean="0"/>
              <a:t>31-01-19</a:t>
            </a:fld>
            <a:endParaRPr lang="fr-BE"/>
          </a:p>
        </p:txBody>
      </p:sp>
      <p:sp>
        <p:nvSpPr>
          <p:cNvPr id="5" name="Espace réservé du pied de page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5324931" y="28060639"/>
            <a:ext cx="4989513"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2D54D976-1BC8-4935-81A1-7E6BDE2026D4}" type="slidenum">
              <a:rPr lang="fr-BE" smtClean="0"/>
              <a:t>‹#›</a:t>
            </a:fld>
            <a:endParaRPr lang="fr-BE"/>
          </a:p>
        </p:txBody>
      </p:sp>
    </p:spTree>
    <p:extLst>
      <p:ext uri="{BB962C8B-B14F-4D97-AF65-F5344CB8AC3E}">
        <p14:creationId xmlns:p14="http://schemas.microsoft.com/office/powerpoint/2010/main" val="16230315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l" defTabSz="1069162" rtl="0" eaLnBrk="1" latinLnBrk="0" hangingPunct="1">
        <a:spcBef>
          <a:spcPct val="0"/>
        </a:spcBef>
        <a:buNone/>
        <a:defRPr sz="8419" kern="1200">
          <a:solidFill>
            <a:schemeClr val="accent1"/>
          </a:solidFill>
          <a:latin typeface="+mj-lt"/>
          <a:ea typeface="+mj-ea"/>
          <a:cs typeface="+mj-cs"/>
        </a:defRPr>
      </a:lvl1pPr>
    </p:titleStyle>
    <p:bodyStyle>
      <a:lvl1pPr marL="1039463" indent="-1039463" algn="l" defTabSz="1069162" rtl="0" eaLnBrk="1" latinLnBrk="0" hangingPunct="1">
        <a:spcBef>
          <a:spcPct val="20000"/>
        </a:spcBef>
        <a:buClr>
          <a:schemeClr val="accent1"/>
        </a:buClr>
        <a:buSzPct val="75000"/>
        <a:buFont typeface="Franklin Gothic Book" panose="020B0503020102020204" pitchFamily="34" charset="0"/>
        <a:buChar char="►"/>
        <a:defRPr sz="6548" kern="1200">
          <a:solidFill>
            <a:schemeClr val="tx1"/>
          </a:solidFill>
          <a:latin typeface="+mn-lt"/>
          <a:ea typeface="+mn-ea"/>
          <a:cs typeface="+mn-cs"/>
        </a:defRPr>
      </a:lvl1pPr>
      <a:lvl2pPr marL="1737389" indent="-668226" algn="l" defTabSz="1069162" rtl="0" eaLnBrk="1" latinLnBrk="0" hangingPunct="1">
        <a:spcBef>
          <a:spcPct val="20000"/>
        </a:spcBef>
        <a:buClr>
          <a:schemeClr val="accent1"/>
        </a:buClr>
        <a:buFont typeface="Wingdings" panose="05000000000000000000" pitchFamily="2" charset="2"/>
        <a:buChar char="§"/>
        <a:defRPr sz="5612" kern="1200">
          <a:solidFill>
            <a:schemeClr val="tx1"/>
          </a:solidFill>
          <a:latin typeface="+mn-lt"/>
          <a:ea typeface="+mn-ea"/>
          <a:cs typeface="+mn-cs"/>
        </a:defRPr>
      </a:lvl2pPr>
      <a:lvl3pPr marL="2672906" indent="-534581" algn="l" defTabSz="1069162" rtl="0" eaLnBrk="1" latinLnBrk="0" hangingPunct="1">
        <a:spcBef>
          <a:spcPct val="20000"/>
        </a:spcBef>
        <a:buClr>
          <a:schemeClr val="accent1"/>
        </a:buClr>
        <a:buFont typeface="Wingdings" panose="05000000000000000000" pitchFamily="2" charset="2"/>
        <a:buChar char="Ø"/>
        <a:defRPr sz="4677" kern="1200">
          <a:solidFill>
            <a:schemeClr val="tx1"/>
          </a:solidFill>
          <a:latin typeface="+mn-lt"/>
          <a:ea typeface="+mn-ea"/>
          <a:cs typeface="+mn-cs"/>
        </a:defRPr>
      </a:lvl3pPr>
      <a:lvl4pPr marL="3742068" indent="-534581" algn="l" defTabSz="1069162" rtl="0" eaLnBrk="1" latinLnBrk="0" hangingPunct="1">
        <a:spcBef>
          <a:spcPct val="20000"/>
        </a:spcBef>
        <a:buClr>
          <a:schemeClr val="accent1"/>
        </a:buClr>
        <a:buFont typeface="Arial" panose="020B0604020202020204" pitchFamily="34" charset="0"/>
        <a:buChar char="•"/>
        <a:defRPr sz="4209" kern="1200">
          <a:solidFill>
            <a:schemeClr val="tx1"/>
          </a:solidFill>
          <a:latin typeface="+mn-lt"/>
          <a:ea typeface="+mn-ea"/>
          <a:cs typeface="+mn-cs"/>
        </a:defRPr>
      </a:lvl4pPr>
      <a:lvl5pPr marL="4811230" indent="-534581" algn="l" defTabSz="1069162" rtl="0" eaLnBrk="1" latinLnBrk="0" hangingPunct="1">
        <a:spcBef>
          <a:spcPct val="20000"/>
        </a:spcBef>
        <a:buClr>
          <a:schemeClr val="accent1"/>
        </a:buClr>
        <a:buSzPct val="85000"/>
        <a:buFont typeface="Wingdings" panose="05000000000000000000" pitchFamily="2" charset="2"/>
        <a:buChar char="v"/>
        <a:defRPr sz="4209" kern="1200">
          <a:solidFill>
            <a:schemeClr val="tx1"/>
          </a:solidFill>
          <a:latin typeface="+mn-lt"/>
          <a:ea typeface="+mn-ea"/>
          <a:cs typeface="+mn-cs"/>
        </a:defRPr>
      </a:lvl5pPr>
      <a:lvl6pPr marL="5880392" indent="-534581" algn="l" defTabSz="1069162" rtl="0" eaLnBrk="1" latinLnBrk="0" hangingPunct="1">
        <a:spcBef>
          <a:spcPct val="20000"/>
        </a:spcBef>
        <a:buFont typeface="Arial"/>
        <a:buChar char="•"/>
        <a:defRPr sz="4677" kern="1200">
          <a:solidFill>
            <a:schemeClr val="tx1"/>
          </a:solidFill>
          <a:latin typeface="+mn-lt"/>
          <a:ea typeface="+mn-ea"/>
          <a:cs typeface="+mn-cs"/>
        </a:defRPr>
      </a:lvl6pPr>
      <a:lvl7pPr marL="6949554" indent="-534581" algn="l" defTabSz="1069162" rtl="0" eaLnBrk="1" latinLnBrk="0" hangingPunct="1">
        <a:spcBef>
          <a:spcPct val="20000"/>
        </a:spcBef>
        <a:buFont typeface="Arial"/>
        <a:buChar char="•"/>
        <a:defRPr sz="4677" kern="1200">
          <a:solidFill>
            <a:schemeClr val="tx1"/>
          </a:solidFill>
          <a:latin typeface="+mn-lt"/>
          <a:ea typeface="+mn-ea"/>
          <a:cs typeface="+mn-cs"/>
        </a:defRPr>
      </a:lvl7pPr>
      <a:lvl8pPr marL="8018717" indent="-534581" algn="l" defTabSz="1069162" rtl="0" eaLnBrk="1" latinLnBrk="0" hangingPunct="1">
        <a:spcBef>
          <a:spcPct val="20000"/>
        </a:spcBef>
        <a:buFont typeface="Arial"/>
        <a:buChar char="•"/>
        <a:defRPr sz="4677" kern="1200">
          <a:solidFill>
            <a:schemeClr val="tx1"/>
          </a:solidFill>
          <a:latin typeface="+mn-lt"/>
          <a:ea typeface="+mn-ea"/>
          <a:cs typeface="+mn-cs"/>
        </a:defRPr>
      </a:lvl8pPr>
      <a:lvl9pPr marL="9087879" indent="-534581" algn="l" defTabSz="1069162" rtl="0" eaLnBrk="1" latinLnBrk="0" hangingPunct="1">
        <a:spcBef>
          <a:spcPct val="20000"/>
        </a:spcBef>
        <a:buFont typeface="Arial"/>
        <a:buChar char="•"/>
        <a:defRPr sz="4677" kern="1200">
          <a:solidFill>
            <a:schemeClr val="tx1"/>
          </a:solidFill>
          <a:latin typeface="+mn-lt"/>
          <a:ea typeface="+mn-ea"/>
          <a:cs typeface="+mn-cs"/>
        </a:defRPr>
      </a:lvl9pPr>
    </p:bodyStyle>
    <p:otherStyle>
      <a:defPPr>
        <a:defRPr lang="fr-FR"/>
      </a:defPPr>
      <a:lvl1pPr marL="0" algn="l" defTabSz="1069162" rtl="0" eaLnBrk="1" latinLnBrk="0" hangingPunct="1">
        <a:defRPr sz="4209" kern="1200">
          <a:solidFill>
            <a:schemeClr val="tx1"/>
          </a:solidFill>
          <a:latin typeface="+mn-lt"/>
          <a:ea typeface="+mn-ea"/>
          <a:cs typeface="+mn-cs"/>
        </a:defRPr>
      </a:lvl1pPr>
      <a:lvl2pPr marL="1069162" algn="l" defTabSz="1069162" rtl="0" eaLnBrk="1" latinLnBrk="0" hangingPunct="1">
        <a:defRPr sz="4209" kern="1200">
          <a:solidFill>
            <a:schemeClr val="tx1"/>
          </a:solidFill>
          <a:latin typeface="+mn-lt"/>
          <a:ea typeface="+mn-ea"/>
          <a:cs typeface="+mn-cs"/>
        </a:defRPr>
      </a:lvl2pPr>
      <a:lvl3pPr marL="2138324" algn="l" defTabSz="1069162" rtl="0" eaLnBrk="1" latinLnBrk="0" hangingPunct="1">
        <a:defRPr sz="4209" kern="1200">
          <a:solidFill>
            <a:schemeClr val="tx1"/>
          </a:solidFill>
          <a:latin typeface="+mn-lt"/>
          <a:ea typeface="+mn-ea"/>
          <a:cs typeface="+mn-cs"/>
        </a:defRPr>
      </a:lvl3pPr>
      <a:lvl4pPr marL="3207487" algn="l" defTabSz="1069162" rtl="0" eaLnBrk="1" latinLnBrk="0" hangingPunct="1">
        <a:defRPr sz="4209" kern="1200">
          <a:solidFill>
            <a:schemeClr val="tx1"/>
          </a:solidFill>
          <a:latin typeface="+mn-lt"/>
          <a:ea typeface="+mn-ea"/>
          <a:cs typeface="+mn-cs"/>
        </a:defRPr>
      </a:lvl4pPr>
      <a:lvl5pPr marL="4276649" algn="l" defTabSz="1069162" rtl="0" eaLnBrk="1" latinLnBrk="0" hangingPunct="1">
        <a:defRPr sz="4209" kern="1200">
          <a:solidFill>
            <a:schemeClr val="tx1"/>
          </a:solidFill>
          <a:latin typeface="+mn-lt"/>
          <a:ea typeface="+mn-ea"/>
          <a:cs typeface="+mn-cs"/>
        </a:defRPr>
      </a:lvl5pPr>
      <a:lvl6pPr marL="5345811" algn="l" defTabSz="1069162" rtl="0" eaLnBrk="1" latinLnBrk="0" hangingPunct="1">
        <a:defRPr sz="4209" kern="1200">
          <a:solidFill>
            <a:schemeClr val="tx1"/>
          </a:solidFill>
          <a:latin typeface="+mn-lt"/>
          <a:ea typeface="+mn-ea"/>
          <a:cs typeface="+mn-cs"/>
        </a:defRPr>
      </a:lvl6pPr>
      <a:lvl7pPr marL="6414973" algn="l" defTabSz="1069162" rtl="0" eaLnBrk="1" latinLnBrk="0" hangingPunct="1">
        <a:defRPr sz="4209" kern="1200">
          <a:solidFill>
            <a:schemeClr val="tx1"/>
          </a:solidFill>
          <a:latin typeface="+mn-lt"/>
          <a:ea typeface="+mn-ea"/>
          <a:cs typeface="+mn-cs"/>
        </a:defRPr>
      </a:lvl7pPr>
      <a:lvl8pPr marL="7484135" algn="l" defTabSz="1069162" rtl="0" eaLnBrk="1" latinLnBrk="0" hangingPunct="1">
        <a:defRPr sz="4209" kern="1200">
          <a:solidFill>
            <a:schemeClr val="tx1"/>
          </a:solidFill>
          <a:latin typeface="+mn-lt"/>
          <a:ea typeface="+mn-ea"/>
          <a:cs typeface="+mn-cs"/>
        </a:defRPr>
      </a:lvl8pPr>
      <a:lvl9pPr marL="8553298" algn="l" defTabSz="1069162"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942BAB6-421F-4E58-976A-9464A5AD1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5847" y="28622609"/>
            <a:ext cx="6458341" cy="920314"/>
          </a:xfrm>
          <a:prstGeom prst="rect">
            <a:avLst/>
          </a:prstGeom>
        </p:spPr>
      </p:pic>
      <p:pic>
        <p:nvPicPr>
          <p:cNvPr id="52" name="Image 51">
            <a:extLst>
              <a:ext uri="{FF2B5EF4-FFF2-40B4-BE49-F238E27FC236}">
                <a16:creationId xmlns:a16="http://schemas.microsoft.com/office/drawing/2014/main" id="{6F8E78DE-7D34-4671-89A7-BE93922EB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12" y="28208238"/>
            <a:ext cx="7032724" cy="1855711"/>
          </a:xfrm>
          <a:prstGeom prst="rect">
            <a:avLst/>
          </a:prstGeom>
        </p:spPr>
      </p:pic>
      <p:pic>
        <p:nvPicPr>
          <p:cNvPr id="6" name="Image 5" descr="uLIEGE_Logo_Compact_CMJN_pos@2x.png">
            <a:extLst>
              <a:ext uri="{FF2B5EF4-FFF2-40B4-BE49-F238E27FC236}">
                <a16:creationId xmlns:a16="http://schemas.microsoft.com/office/drawing/2014/main" id="{0ADD4774-6F93-4370-B740-EEEF3D651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6212" y="5691271"/>
            <a:ext cx="2847310" cy="1382418"/>
          </a:xfrm>
          <a:prstGeom prst="rect">
            <a:avLst/>
          </a:prstGeom>
        </p:spPr>
      </p:pic>
      <p:sp>
        <p:nvSpPr>
          <p:cNvPr id="2" name="Rectangle 1">
            <a:extLst>
              <a:ext uri="{FF2B5EF4-FFF2-40B4-BE49-F238E27FC236}">
                <a16:creationId xmlns:a16="http://schemas.microsoft.com/office/drawing/2014/main" id="{FCC3C53F-7D40-4E6B-8D34-96E07FF9B56B}"/>
              </a:ext>
            </a:extLst>
          </p:cNvPr>
          <p:cNvSpPr/>
          <p:nvPr/>
        </p:nvSpPr>
        <p:spPr>
          <a:xfrm>
            <a:off x="-22703" y="-1"/>
            <a:ext cx="21433371" cy="4026260"/>
          </a:xfrm>
          <a:prstGeom prst="rect">
            <a:avLst/>
          </a:prstGeom>
          <a:solidFill>
            <a:srgbClr val="F07F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4" name="Rectangle 4">
            <a:extLst>
              <a:ext uri="{FF2B5EF4-FFF2-40B4-BE49-F238E27FC236}">
                <a16:creationId xmlns:a16="http://schemas.microsoft.com/office/drawing/2014/main" id="{2C72DC60-CBD3-4C2D-96E1-7AD3B20B8C2F}"/>
              </a:ext>
            </a:extLst>
          </p:cNvPr>
          <p:cNvSpPr>
            <a:spLocks noChangeArrowheads="1"/>
          </p:cNvSpPr>
          <p:nvPr/>
        </p:nvSpPr>
        <p:spPr bwMode="auto">
          <a:xfrm>
            <a:off x="1884140" y="71204"/>
            <a:ext cx="18435860" cy="5078313"/>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600" b="1" dirty="0">
                <a:solidFill>
                  <a:schemeClr val="bg1"/>
                </a:solidFill>
              </a:rPr>
              <a:t>EXPLORATION OF FACTORS THAT INFLUENCE </a:t>
            </a:r>
            <a:r>
              <a:rPr lang="en-US" sz="6600" b="1" dirty="0" smtClean="0">
                <a:solidFill>
                  <a:schemeClr val="bg1"/>
                </a:solidFill>
              </a:rPr>
              <a:t>MOTORCYCLISTS</a:t>
            </a:r>
            <a:r>
              <a:rPr lang="en-US" sz="6600" b="1" dirty="0">
                <a:solidFill>
                  <a:schemeClr val="bg1"/>
                </a:solidFill>
              </a:rPr>
              <a:t>’ ROAD USE BEHAVIOR IN </a:t>
            </a:r>
            <a:r>
              <a:rPr lang="en-US" sz="6600" b="1" dirty="0" smtClean="0">
                <a:solidFill>
                  <a:schemeClr val="bg1"/>
                </a:solidFill>
              </a:rPr>
              <a:t>DANANG</a:t>
            </a:r>
            <a:r>
              <a:rPr lang="en-US" sz="6600" b="1" dirty="0">
                <a:solidFill>
                  <a:schemeClr val="bg1"/>
                </a:solidFill>
              </a:rPr>
              <a:t>, </a:t>
            </a:r>
            <a:r>
              <a:rPr lang="en-US" sz="6600" b="1" dirty="0" smtClean="0">
                <a:solidFill>
                  <a:schemeClr val="bg1"/>
                </a:solidFill>
              </a:rPr>
              <a:t>VIETNAM</a:t>
            </a:r>
          </a:p>
          <a:p>
            <a:pPr lvl="0" defTabSz="914400" eaLnBrk="0" fontAlgn="base" hangingPunct="0">
              <a:lnSpc>
                <a:spcPct val="150000"/>
              </a:lnSpc>
              <a:spcBef>
                <a:spcPct val="0"/>
              </a:spcBef>
              <a:spcAft>
                <a:spcPct val="0"/>
              </a:spcAft>
            </a:pPr>
            <a:r>
              <a:rPr lang="fr-FR" altLang="fr-FR" sz="3800" dirty="0" smtClean="0">
                <a:solidFill>
                  <a:schemeClr val="bg1"/>
                </a:solidFill>
              </a:rPr>
              <a:t>Bui Trung Hiep</a:t>
            </a:r>
            <a:endParaRPr lang="fr-FR" altLang="fr-FR" sz="3800" dirty="0">
              <a:solidFill>
                <a:schemeClr val="bg1"/>
              </a:solidFill>
            </a:endParaRPr>
          </a:p>
          <a:p>
            <a:pPr lvl="0" defTabSz="914400" eaLnBrk="0" fontAlgn="base" hangingPunct="0">
              <a:spcBef>
                <a:spcPct val="0"/>
              </a:spcBef>
              <a:spcAft>
                <a:spcPct val="0"/>
              </a:spcAft>
            </a:pPr>
            <a:endParaRPr lang="fr-BE" sz="6600" b="1" dirty="0">
              <a:solidFill>
                <a:schemeClr val="bg1"/>
              </a:solidFill>
            </a:endParaRPr>
          </a:p>
        </p:txBody>
      </p:sp>
      <p:sp>
        <p:nvSpPr>
          <p:cNvPr id="13" name="Rectangle 4">
            <a:extLst>
              <a:ext uri="{FF2B5EF4-FFF2-40B4-BE49-F238E27FC236}">
                <a16:creationId xmlns:a16="http://schemas.microsoft.com/office/drawing/2014/main" id="{BC564852-5CC1-4FB1-BB84-BBE24B9D40C6}"/>
              </a:ext>
            </a:extLst>
          </p:cNvPr>
          <p:cNvSpPr>
            <a:spLocks noChangeArrowheads="1"/>
          </p:cNvSpPr>
          <p:nvPr/>
        </p:nvSpPr>
        <p:spPr bwMode="auto">
          <a:xfrm>
            <a:off x="8921592" y="3379307"/>
            <a:ext cx="10329333"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lvl="0" algn="r" defTabSz="914400" eaLnBrk="0" fontAlgn="base" hangingPunct="0">
              <a:spcBef>
                <a:spcPct val="0"/>
              </a:spcBef>
              <a:spcAft>
                <a:spcPct val="0"/>
              </a:spcAft>
            </a:pPr>
            <a:r>
              <a:rPr lang="fr-FR" altLang="fr-FR" sz="3200" b="1" dirty="0" smtClean="0">
                <a:solidFill>
                  <a:schemeClr val="bg1"/>
                </a:solidFill>
              </a:rPr>
              <a:t>buitrunghiep@doct.uliege.be  (+84) 935.743555</a:t>
            </a:r>
            <a:endParaRPr lang="fr-BE" sz="3200" b="1" dirty="0">
              <a:solidFill>
                <a:schemeClr val="bg1"/>
              </a:solidFill>
            </a:endParaRPr>
          </a:p>
        </p:txBody>
      </p:sp>
      <p:sp>
        <p:nvSpPr>
          <p:cNvPr id="7" name="Rectangle 6">
            <a:extLst>
              <a:ext uri="{FF2B5EF4-FFF2-40B4-BE49-F238E27FC236}">
                <a16:creationId xmlns:a16="http://schemas.microsoft.com/office/drawing/2014/main" id="{02577C55-D8D1-468F-9161-BEEB58FA9F82}"/>
              </a:ext>
            </a:extLst>
          </p:cNvPr>
          <p:cNvSpPr/>
          <p:nvPr/>
        </p:nvSpPr>
        <p:spPr>
          <a:xfrm>
            <a:off x="1597229" y="8636004"/>
            <a:ext cx="8740572" cy="5626878"/>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5" name="Rectangle 4">
            <a:extLst>
              <a:ext uri="{FF2B5EF4-FFF2-40B4-BE49-F238E27FC236}">
                <a16:creationId xmlns:a16="http://schemas.microsoft.com/office/drawing/2014/main" id="{F39B299C-1D3B-4E3A-B67F-0FA3C9424C0D}"/>
              </a:ext>
            </a:extLst>
          </p:cNvPr>
          <p:cNvSpPr>
            <a:spLocks noChangeArrowheads="1"/>
          </p:cNvSpPr>
          <p:nvPr/>
        </p:nvSpPr>
        <p:spPr bwMode="auto">
          <a:xfrm>
            <a:off x="1781369" y="9470254"/>
            <a:ext cx="8318547" cy="4832092"/>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smtClean="0">
                <a:solidFill>
                  <a:schemeClr val="tx1">
                    <a:lumMod val="85000"/>
                    <a:lumOff val="15000"/>
                  </a:schemeClr>
                </a:solidFill>
              </a:rPr>
              <a:t>	In </a:t>
            </a:r>
            <a:r>
              <a:rPr lang="en-US" altLang="fr-FR" sz="2200" dirty="0">
                <a:solidFill>
                  <a:schemeClr val="tx1">
                    <a:lumMod val="85000"/>
                    <a:lumOff val="15000"/>
                  </a:schemeClr>
                </a:solidFill>
              </a:rPr>
              <a:t>Vietnam, the motorcycle is the major mode in traffic flow, and 79% of the population use motorcycle for regular commuting, which makes this country the top motorcycling countries in the world</a:t>
            </a:r>
            <a:r>
              <a:rPr lang="en-US" altLang="fr-FR" sz="2200" dirty="0" smtClean="0">
                <a:solidFill>
                  <a:schemeClr val="tx1">
                    <a:lumMod val="85000"/>
                    <a:lumOff val="15000"/>
                  </a:schemeClr>
                </a:solidFill>
              </a:rPr>
              <a:t>.</a:t>
            </a:r>
          </a:p>
          <a:p>
            <a:pPr lvl="0" algn="just" defTabSz="914400" eaLnBrk="0" fontAlgn="base" hangingPunct="0">
              <a:spcBef>
                <a:spcPct val="0"/>
              </a:spcBef>
              <a:spcAft>
                <a:spcPct val="0"/>
              </a:spcAft>
            </a:pPr>
            <a:endParaRPr lang="en-US" altLang="fr-FR" sz="2200" dirty="0">
              <a:solidFill>
                <a:schemeClr val="tx1">
                  <a:lumMod val="85000"/>
                  <a:lumOff val="15000"/>
                </a:schemeClr>
              </a:solidFill>
            </a:endParaRPr>
          </a:p>
          <a:p>
            <a:pPr lvl="0" algn="just" defTabSz="914400" eaLnBrk="0" fontAlgn="base" hangingPunct="0">
              <a:spcBef>
                <a:spcPct val="0"/>
              </a:spcBef>
              <a:spcAft>
                <a:spcPct val="0"/>
              </a:spcAft>
            </a:pPr>
            <a:r>
              <a:rPr lang="en-US" altLang="fr-FR" sz="2200" dirty="0" smtClean="0">
                <a:solidFill>
                  <a:schemeClr val="tx1">
                    <a:lumMod val="85000"/>
                    <a:lumOff val="15000"/>
                  </a:schemeClr>
                </a:solidFill>
              </a:rPr>
              <a:t>	In 2018, The </a:t>
            </a:r>
            <a:r>
              <a:rPr lang="en-US" altLang="fr-FR" sz="2200" dirty="0">
                <a:solidFill>
                  <a:schemeClr val="tx1">
                    <a:lumMod val="85000"/>
                    <a:lumOff val="15000"/>
                  </a:schemeClr>
                </a:solidFill>
              </a:rPr>
              <a:t>National Traffic Safety Committee of Vietnam announced that there are more than 8.500 people die each year from road traffic accidents, and about 90% of victims are motorcyclists and their passengers</a:t>
            </a:r>
            <a:r>
              <a:rPr lang="en-US" altLang="fr-FR" sz="2200" dirty="0" smtClean="0">
                <a:solidFill>
                  <a:schemeClr val="tx1">
                    <a:lumMod val="85000"/>
                    <a:lumOff val="15000"/>
                  </a:schemeClr>
                </a:solidFill>
              </a:rPr>
              <a:t>.</a:t>
            </a:r>
          </a:p>
          <a:p>
            <a:pPr lvl="0" algn="just" defTabSz="914400" eaLnBrk="0" fontAlgn="base" hangingPunct="0">
              <a:spcBef>
                <a:spcPct val="0"/>
              </a:spcBef>
              <a:spcAft>
                <a:spcPct val="0"/>
              </a:spcAft>
            </a:pPr>
            <a:endParaRPr lang="en-US" altLang="fr-FR" sz="2200" dirty="0">
              <a:solidFill>
                <a:schemeClr val="tx1">
                  <a:lumMod val="85000"/>
                  <a:lumOff val="15000"/>
                </a:schemeClr>
              </a:solidFill>
            </a:endParaRPr>
          </a:p>
          <a:p>
            <a:pPr lvl="0" algn="just" defTabSz="914400" eaLnBrk="0" fontAlgn="base" hangingPunct="0">
              <a:spcBef>
                <a:spcPct val="0"/>
              </a:spcBef>
              <a:spcAft>
                <a:spcPct val="0"/>
              </a:spcAft>
            </a:pPr>
            <a:r>
              <a:rPr lang="en-US" altLang="fr-FR" sz="2200" dirty="0" smtClean="0">
                <a:solidFill>
                  <a:schemeClr val="tx1">
                    <a:lumMod val="85000"/>
                    <a:lumOff val="15000"/>
                  </a:schemeClr>
                </a:solidFill>
              </a:rPr>
              <a:t>	It </a:t>
            </a:r>
            <a:r>
              <a:rPr lang="en-US" altLang="fr-FR" sz="2200" dirty="0">
                <a:solidFill>
                  <a:schemeClr val="tx1">
                    <a:lumMod val="85000"/>
                    <a:lumOff val="15000"/>
                  </a:schemeClr>
                </a:solidFill>
              </a:rPr>
              <a:t>is unexpected that there is virtually a deficiency of systematic research on </a:t>
            </a:r>
            <a:r>
              <a:rPr lang="en-US" altLang="fr-FR" sz="2200" dirty="0" smtClean="0">
                <a:solidFill>
                  <a:schemeClr val="tx1">
                    <a:lumMod val="85000"/>
                    <a:lumOff val="15000"/>
                  </a:schemeClr>
                </a:solidFill>
              </a:rPr>
              <a:t>riding </a:t>
            </a:r>
            <a:r>
              <a:rPr lang="en-US" altLang="fr-FR" sz="2200" dirty="0" err="1" smtClean="0">
                <a:solidFill>
                  <a:schemeClr val="tx1">
                    <a:lumMod val="85000"/>
                    <a:lumOff val="15000"/>
                  </a:schemeClr>
                </a:solidFill>
              </a:rPr>
              <a:t>behaviours</a:t>
            </a:r>
            <a:r>
              <a:rPr lang="en-US" altLang="fr-FR" sz="2200" dirty="0">
                <a:solidFill>
                  <a:schemeClr val="tx1">
                    <a:lumMod val="85000"/>
                    <a:lumOff val="15000"/>
                  </a:schemeClr>
                </a:solidFill>
              </a:rPr>
              <a:t>, one of the main factors threatening road safety, and its outcomes in Vietnam. </a:t>
            </a:r>
            <a:endParaRPr lang="en-US" altLang="fr-FR" sz="2200" dirty="0" smtClean="0">
              <a:solidFill>
                <a:schemeClr val="tx1">
                  <a:lumMod val="85000"/>
                  <a:lumOff val="15000"/>
                </a:schemeClr>
              </a:solidFill>
            </a:endParaRPr>
          </a:p>
          <a:p>
            <a:pPr lvl="0" algn="just" defTabSz="914400" eaLnBrk="0" fontAlgn="base" hangingPunct="0">
              <a:spcBef>
                <a:spcPct val="0"/>
              </a:spcBef>
              <a:spcAft>
                <a:spcPct val="0"/>
              </a:spcAft>
            </a:pPr>
            <a:endParaRPr lang="en-US" altLang="fr-FR" sz="2200" dirty="0">
              <a:solidFill>
                <a:schemeClr val="tx1">
                  <a:lumMod val="85000"/>
                  <a:lumOff val="15000"/>
                </a:schemeClr>
              </a:solidFill>
            </a:endParaRPr>
          </a:p>
        </p:txBody>
      </p:sp>
      <p:sp>
        <p:nvSpPr>
          <p:cNvPr id="17" name="Rectangle 16">
            <a:extLst>
              <a:ext uri="{FF2B5EF4-FFF2-40B4-BE49-F238E27FC236}">
                <a16:creationId xmlns:a16="http://schemas.microsoft.com/office/drawing/2014/main" id="{480191FF-D53D-4193-946A-929865E36AFE}"/>
              </a:ext>
            </a:extLst>
          </p:cNvPr>
          <p:cNvSpPr/>
          <p:nvPr/>
        </p:nvSpPr>
        <p:spPr>
          <a:xfrm>
            <a:off x="10521941" y="8654452"/>
            <a:ext cx="9122941" cy="5598468"/>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Rectangle 4">
            <a:extLst>
              <a:ext uri="{FF2B5EF4-FFF2-40B4-BE49-F238E27FC236}">
                <a16:creationId xmlns:a16="http://schemas.microsoft.com/office/drawing/2014/main" id="{565E1C2E-E4C8-47D6-9B61-DA305772653A}"/>
              </a:ext>
            </a:extLst>
          </p:cNvPr>
          <p:cNvSpPr>
            <a:spLocks noChangeArrowheads="1"/>
          </p:cNvSpPr>
          <p:nvPr/>
        </p:nvSpPr>
        <p:spPr bwMode="auto">
          <a:xfrm>
            <a:off x="10663560" y="9511834"/>
            <a:ext cx="8498337" cy="4493538"/>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smtClean="0">
                <a:solidFill>
                  <a:schemeClr val="tx1">
                    <a:lumMod val="85000"/>
                    <a:lumOff val="15000"/>
                  </a:schemeClr>
                </a:solidFill>
              </a:rPr>
              <a:t>	This PhD research </a:t>
            </a:r>
            <a:r>
              <a:rPr lang="en-US" altLang="fr-FR" sz="2200" dirty="0">
                <a:solidFill>
                  <a:schemeClr val="tx1">
                    <a:lumMod val="85000"/>
                    <a:lumOff val="15000"/>
                  </a:schemeClr>
                </a:solidFill>
              </a:rPr>
              <a:t>was motivated by the urgent need to </a:t>
            </a:r>
            <a:r>
              <a:rPr lang="en-US" altLang="fr-FR" sz="2200" dirty="0" smtClean="0">
                <a:solidFill>
                  <a:schemeClr val="tx1">
                    <a:lumMod val="85000"/>
                    <a:lumOff val="15000"/>
                  </a:schemeClr>
                </a:solidFill>
              </a:rPr>
              <a:t>investigate </a:t>
            </a:r>
            <a:r>
              <a:rPr lang="en-US" altLang="fr-FR" sz="2200" dirty="0">
                <a:solidFill>
                  <a:schemeClr val="tx1">
                    <a:lumMod val="85000"/>
                    <a:lumOff val="15000"/>
                  </a:schemeClr>
                </a:solidFill>
              </a:rPr>
              <a:t>the </a:t>
            </a:r>
            <a:r>
              <a:rPr lang="en-US" altLang="fr-FR" sz="2200" dirty="0" smtClean="0">
                <a:solidFill>
                  <a:schemeClr val="tx1">
                    <a:lumMod val="85000"/>
                    <a:lumOff val="15000"/>
                  </a:schemeClr>
                </a:solidFill>
              </a:rPr>
              <a:t>on-road safety of </a:t>
            </a:r>
            <a:r>
              <a:rPr lang="en-US" altLang="fr-FR" sz="2200" dirty="0">
                <a:solidFill>
                  <a:schemeClr val="tx1">
                    <a:lumMod val="85000"/>
                    <a:lumOff val="15000"/>
                  </a:schemeClr>
                </a:solidFill>
              </a:rPr>
              <a:t>motorcyclists </a:t>
            </a:r>
            <a:r>
              <a:rPr lang="en-US" altLang="fr-FR" sz="2200" dirty="0" smtClean="0">
                <a:solidFill>
                  <a:schemeClr val="tx1">
                    <a:lumMod val="85000"/>
                    <a:lumOff val="15000"/>
                  </a:schemeClr>
                </a:solidFill>
              </a:rPr>
              <a:t>in Vietnam.</a:t>
            </a:r>
            <a:endParaRPr lang="en-US" altLang="fr-FR" sz="2200" dirty="0">
              <a:solidFill>
                <a:schemeClr val="tx1">
                  <a:lumMod val="85000"/>
                  <a:lumOff val="15000"/>
                </a:schemeClr>
              </a:solidFill>
            </a:endParaRPr>
          </a:p>
          <a:p>
            <a:pPr lvl="0" algn="just" defTabSz="914400" eaLnBrk="0" fontAlgn="base" hangingPunct="0">
              <a:spcBef>
                <a:spcPct val="0"/>
              </a:spcBef>
              <a:spcAft>
                <a:spcPct val="0"/>
              </a:spcAft>
            </a:pPr>
            <a:endParaRPr lang="en-US" altLang="fr-FR" sz="2200" dirty="0" smtClean="0">
              <a:solidFill>
                <a:schemeClr val="tx1">
                  <a:lumMod val="85000"/>
                  <a:lumOff val="15000"/>
                </a:schemeClr>
              </a:solidFill>
            </a:endParaRPr>
          </a:p>
          <a:p>
            <a:pPr marL="457200" lvl="0" indent="-457200" algn="just" defTabSz="914400" eaLnBrk="0" fontAlgn="base" hangingPunct="0">
              <a:spcBef>
                <a:spcPct val="0"/>
              </a:spcBef>
              <a:spcAft>
                <a:spcPct val="0"/>
              </a:spcAft>
              <a:buAutoNum type="arabicParenBoth"/>
            </a:pPr>
            <a:r>
              <a:rPr lang="en-US" altLang="fr-FR" sz="2200" dirty="0">
                <a:solidFill>
                  <a:schemeClr val="tx1">
                    <a:lumMod val="85000"/>
                    <a:lumOff val="15000"/>
                  </a:schemeClr>
                </a:solidFill>
              </a:rPr>
              <a:t>V</a:t>
            </a:r>
            <a:r>
              <a:rPr lang="en-US" altLang="fr-FR" sz="2200" dirty="0" smtClean="0">
                <a:solidFill>
                  <a:schemeClr val="tx1">
                    <a:lumMod val="85000"/>
                    <a:lumOff val="15000"/>
                  </a:schemeClr>
                </a:solidFill>
              </a:rPr>
              <a:t>alidate </a:t>
            </a:r>
            <a:r>
              <a:rPr lang="en-US" altLang="fr-FR" sz="2200" dirty="0">
                <a:solidFill>
                  <a:schemeClr val="tx1">
                    <a:lumMod val="85000"/>
                    <a:lumOff val="15000"/>
                  </a:schemeClr>
                </a:solidFill>
              </a:rPr>
              <a:t>the factor structure of the </a:t>
            </a:r>
            <a:r>
              <a:rPr lang="en-US" altLang="fr-FR" sz="2200" dirty="0" smtClean="0">
                <a:solidFill>
                  <a:schemeClr val="tx1">
                    <a:lumMod val="85000"/>
                    <a:lumOff val="15000"/>
                  </a:schemeClr>
                </a:solidFill>
              </a:rPr>
              <a:t>MRBQ (Motorcycle Riding </a:t>
            </a:r>
            <a:r>
              <a:rPr lang="en-US" altLang="fr-FR" sz="2200" dirty="0" err="1" smtClean="0">
                <a:solidFill>
                  <a:schemeClr val="tx1">
                    <a:lumMod val="85000"/>
                    <a:lumOff val="15000"/>
                  </a:schemeClr>
                </a:solidFill>
              </a:rPr>
              <a:t>Behaviours</a:t>
            </a:r>
            <a:r>
              <a:rPr lang="en-US" altLang="fr-FR" sz="2200" dirty="0" smtClean="0">
                <a:solidFill>
                  <a:schemeClr val="tx1">
                    <a:lumMod val="85000"/>
                    <a:lumOff val="15000"/>
                  </a:schemeClr>
                </a:solidFill>
              </a:rPr>
              <a:t> </a:t>
            </a:r>
            <a:r>
              <a:rPr lang="en-US" altLang="fr-FR" sz="2200" dirty="0">
                <a:solidFill>
                  <a:schemeClr val="tx1">
                    <a:lumMod val="85000"/>
                    <a:lumOff val="15000"/>
                  </a:schemeClr>
                </a:solidFill>
              </a:rPr>
              <a:t>Questionnaire) in a representative sample of </a:t>
            </a:r>
            <a:r>
              <a:rPr lang="en-US" altLang="fr-FR" sz="2200" dirty="0" smtClean="0">
                <a:solidFill>
                  <a:schemeClr val="tx1">
                    <a:lumMod val="85000"/>
                    <a:lumOff val="15000"/>
                  </a:schemeClr>
                </a:solidFill>
              </a:rPr>
              <a:t>Vietnamese riders;</a:t>
            </a:r>
          </a:p>
          <a:p>
            <a:pPr marL="457200" lvl="0" indent="-457200" algn="just" defTabSz="914400" eaLnBrk="0" fontAlgn="base" hangingPunct="0">
              <a:spcBef>
                <a:spcPct val="0"/>
              </a:spcBef>
              <a:spcAft>
                <a:spcPct val="0"/>
              </a:spcAft>
              <a:buAutoNum type="arabicParenBoth"/>
            </a:pPr>
            <a:r>
              <a:rPr lang="en-US" altLang="fr-FR" sz="2200" dirty="0">
                <a:solidFill>
                  <a:schemeClr val="tx1">
                    <a:lumMod val="85000"/>
                    <a:lumOff val="15000"/>
                  </a:schemeClr>
                </a:solidFill>
              </a:rPr>
              <a:t>E</a:t>
            </a:r>
            <a:r>
              <a:rPr lang="en-US" altLang="fr-FR" sz="2200" dirty="0" smtClean="0">
                <a:solidFill>
                  <a:schemeClr val="tx1">
                    <a:lumMod val="85000"/>
                    <a:lumOff val="15000"/>
                  </a:schemeClr>
                </a:solidFill>
              </a:rPr>
              <a:t>xamine </a:t>
            </a:r>
            <a:r>
              <a:rPr lang="en-US" altLang="fr-FR" sz="2200" dirty="0">
                <a:solidFill>
                  <a:schemeClr val="tx1">
                    <a:lumMod val="85000"/>
                    <a:lumOff val="15000"/>
                  </a:schemeClr>
                </a:solidFill>
              </a:rPr>
              <a:t>the relationships between the MRBQ factors, background variables, riding information and </a:t>
            </a:r>
            <a:r>
              <a:rPr lang="en-US" altLang="fr-FR" sz="2200" dirty="0" smtClean="0">
                <a:solidFill>
                  <a:schemeClr val="tx1">
                    <a:lumMod val="85000"/>
                    <a:lumOff val="15000"/>
                  </a:schemeClr>
                </a:solidFill>
              </a:rPr>
              <a:t>accident, </a:t>
            </a:r>
            <a:r>
              <a:rPr lang="en-US" altLang="fr-FR" sz="2200" dirty="0">
                <a:solidFill>
                  <a:schemeClr val="tx1">
                    <a:lumMod val="85000"/>
                    <a:lumOff val="15000"/>
                  </a:schemeClr>
                </a:solidFill>
              </a:rPr>
              <a:t>traffic violation </a:t>
            </a:r>
            <a:r>
              <a:rPr lang="en-US" altLang="fr-FR" sz="2200" dirty="0" smtClean="0">
                <a:solidFill>
                  <a:schemeClr val="tx1">
                    <a:lumMod val="85000"/>
                    <a:lumOff val="15000"/>
                  </a:schemeClr>
                </a:solidFill>
              </a:rPr>
              <a:t>involvement;</a:t>
            </a:r>
          </a:p>
          <a:p>
            <a:pPr marL="457200" lvl="0" indent="-457200" algn="just" defTabSz="914400" eaLnBrk="0" fontAlgn="base" hangingPunct="0">
              <a:spcBef>
                <a:spcPct val="0"/>
              </a:spcBef>
              <a:spcAft>
                <a:spcPct val="0"/>
              </a:spcAft>
              <a:buAutoNum type="arabicParenBoth"/>
            </a:pPr>
            <a:r>
              <a:rPr lang="en-US" altLang="fr-FR" sz="2200" dirty="0">
                <a:solidFill>
                  <a:schemeClr val="tx1">
                    <a:lumMod val="85000"/>
                    <a:lumOff val="15000"/>
                  </a:schemeClr>
                </a:solidFill>
              </a:rPr>
              <a:t>S</a:t>
            </a:r>
            <a:r>
              <a:rPr lang="en-US" altLang="fr-FR" sz="2200" dirty="0" smtClean="0">
                <a:solidFill>
                  <a:schemeClr val="tx1">
                    <a:lumMod val="85000"/>
                    <a:lumOff val="15000"/>
                  </a:schemeClr>
                </a:solidFill>
              </a:rPr>
              <a:t>tudy the effects of personality traits, safety attitudes, anger expressions on motorcycle riding outcomes;</a:t>
            </a:r>
          </a:p>
          <a:p>
            <a:pPr marL="457200" lvl="0" indent="-457200" algn="just" defTabSz="914400" eaLnBrk="0" fontAlgn="base" hangingPunct="0">
              <a:spcBef>
                <a:spcPct val="0"/>
              </a:spcBef>
              <a:spcAft>
                <a:spcPct val="0"/>
              </a:spcAft>
              <a:buAutoNum type="arabicParenBoth"/>
            </a:pPr>
            <a:r>
              <a:rPr lang="en-US" altLang="fr-FR" sz="2200" dirty="0">
                <a:solidFill>
                  <a:schemeClr val="tx1">
                    <a:lumMod val="85000"/>
                    <a:lumOff val="15000"/>
                  </a:schemeClr>
                </a:solidFill>
              </a:rPr>
              <a:t>A</a:t>
            </a:r>
            <a:r>
              <a:rPr lang="en-US" altLang="fr-FR" sz="2200" dirty="0" smtClean="0">
                <a:solidFill>
                  <a:schemeClr val="tx1">
                    <a:lumMod val="85000"/>
                    <a:lumOff val="15000"/>
                  </a:schemeClr>
                </a:solidFill>
              </a:rPr>
              <a:t>nalysis </a:t>
            </a:r>
            <a:r>
              <a:rPr lang="en-US" altLang="fr-FR" sz="2200" dirty="0">
                <a:solidFill>
                  <a:schemeClr val="tx1">
                    <a:lumMod val="85000"/>
                    <a:lumOff val="15000"/>
                  </a:schemeClr>
                </a:solidFill>
              </a:rPr>
              <a:t>traffic data to predict motorbike crash </a:t>
            </a:r>
            <a:r>
              <a:rPr lang="en-US" altLang="fr-FR" sz="2200" dirty="0" smtClean="0">
                <a:solidFill>
                  <a:schemeClr val="tx1">
                    <a:lumMod val="85000"/>
                    <a:lumOff val="15000"/>
                  </a:schemeClr>
                </a:solidFill>
              </a:rPr>
              <a:t>risk;</a:t>
            </a:r>
          </a:p>
          <a:p>
            <a:pPr marL="457200" indent="-457200" algn="just" defTabSz="914400" eaLnBrk="0" fontAlgn="base" hangingPunct="0">
              <a:spcBef>
                <a:spcPct val="0"/>
              </a:spcBef>
              <a:spcAft>
                <a:spcPct val="0"/>
              </a:spcAft>
              <a:buFontTx/>
              <a:buAutoNum type="arabicParenBoth"/>
            </a:pPr>
            <a:r>
              <a:rPr lang="en-US" altLang="fr-FR" sz="2200" dirty="0">
                <a:solidFill>
                  <a:schemeClr val="tx1">
                    <a:lumMod val="85000"/>
                    <a:lumOff val="15000"/>
                  </a:schemeClr>
                </a:solidFill>
              </a:rPr>
              <a:t>A</a:t>
            </a:r>
            <a:r>
              <a:rPr lang="en-US" altLang="fr-FR" sz="2200" dirty="0" smtClean="0">
                <a:solidFill>
                  <a:schemeClr val="tx1">
                    <a:lumMod val="85000"/>
                    <a:lumOff val="15000"/>
                  </a:schemeClr>
                </a:solidFill>
              </a:rPr>
              <a:t>ssess </a:t>
            </a:r>
            <a:r>
              <a:rPr lang="en-US" altLang="fr-FR" sz="2200" dirty="0">
                <a:solidFill>
                  <a:schemeClr val="tx1">
                    <a:lumMod val="85000"/>
                    <a:lumOff val="15000"/>
                  </a:schemeClr>
                </a:solidFill>
              </a:rPr>
              <a:t>the performance of traffic safety campaigns</a:t>
            </a:r>
            <a:r>
              <a:rPr lang="en-US" altLang="fr-FR" sz="2200" dirty="0" smtClean="0">
                <a:solidFill>
                  <a:schemeClr val="tx1">
                    <a:lumMod val="85000"/>
                    <a:lumOff val="15000"/>
                  </a:schemeClr>
                </a:solidFill>
              </a:rPr>
              <a:t>.</a:t>
            </a:r>
            <a:endParaRPr lang="fr-BE" altLang="fr-FR" sz="2200" dirty="0">
              <a:solidFill>
                <a:schemeClr val="tx1">
                  <a:lumMod val="85000"/>
                  <a:lumOff val="15000"/>
                </a:schemeClr>
              </a:solidFill>
            </a:endParaRPr>
          </a:p>
        </p:txBody>
      </p:sp>
      <p:sp>
        <p:nvSpPr>
          <p:cNvPr id="23" name="Rectangle 22">
            <a:extLst>
              <a:ext uri="{FF2B5EF4-FFF2-40B4-BE49-F238E27FC236}">
                <a16:creationId xmlns:a16="http://schemas.microsoft.com/office/drawing/2014/main" id="{CBD3BA4E-70BB-45D1-8B96-9625A4430CDF}"/>
              </a:ext>
            </a:extLst>
          </p:cNvPr>
          <p:cNvSpPr/>
          <p:nvPr/>
        </p:nvSpPr>
        <p:spPr>
          <a:xfrm>
            <a:off x="1597229" y="14449625"/>
            <a:ext cx="18047653" cy="13432887"/>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24" name="Rectangle 4">
            <a:extLst>
              <a:ext uri="{FF2B5EF4-FFF2-40B4-BE49-F238E27FC236}">
                <a16:creationId xmlns:a16="http://schemas.microsoft.com/office/drawing/2014/main" id="{7CE3747A-6EB1-47D3-8771-040F536B2117}"/>
              </a:ext>
            </a:extLst>
          </p:cNvPr>
          <p:cNvSpPr>
            <a:spLocks noChangeArrowheads="1"/>
          </p:cNvSpPr>
          <p:nvPr/>
        </p:nvSpPr>
        <p:spPr bwMode="auto">
          <a:xfrm>
            <a:off x="1846040" y="14679951"/>
            <a:ext cx="10143593"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3. </a:t>
            </a:r>
            <a:r>
              <a:rPr lang="fr-BE" altLang="fr-FR" sz="3200" b="1" dirty="0" smtClean="0">
                <a:solidFill>
                  <a:schemeClr val="tx1">
                    <a:lumMod val="85000"/>
                    <a:lumOff val="15000"/>
                  </a:schemeClr>
                </a:solidFill>
              </a:rPr>
              <a:t>RESULTS FOR GOAL </a:t>
            </a:r>
            <a:r>
              <a:rPr lang="fr-BE" altLang="fr-FR" sz="3200" b="1" dirty="0">
                <a:solidFill>
                  <a:schemeClr val="tx1">
                    <a:lumMod val="85000"/>
                    <a:lumOff val="15000"/>
                  </a:schemeClr>
                </a:solidFill>
              </a:rPr>
              <a:t>(1) &amp; (2) </a:t>
            </a:r>
          </a:p>
        </p:txBody>
      </p:sp>
      <p:sp>
        <p:nvSpPr>
          <p:cNvPr id="27" name="Rectangle 4">
            <a:extLst>
              <a:ext uri="{FF2B5EF4-FFF2-40B4-BE49-F238E27FC236}">
                <a16:creationId xmlns:a16="http://schemas.microsoft.com/office/drawing/2014/main" id="{BFB24AFF-688F-4DD7-A6EB-145F29F91902}"/>
              </a:ext>
            </a:extLst>
          </p:cNvPr>
          <p:cNvSpPr>
            <a:spLocks noChangeArrowheads="1"/>
          </p:cNvSpPr>
          <p:nvPr/>
        </p:nvSpPr>
        <p:spPr bwMode="auto">
          <a:xfrm>
            <a:off x="11675446" y="20252874"/>
            <a:ext cx="7575479" cy="3816429"/>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a:solidFill>
                  <a:schemeClr val="tx1">
                    <a:lumMod val="85000"/>
                    <a:lumOff val="15000"/>
                  </a:schemeClr>
                </a:solidFill>
              </a:rPr>
              <a:t>T</a:t>
            </a:r>
            <a:r>
              <a:rPr lang="en-US" altLang="fr-FR" sz="2200" dirty="0" smtClean="0">
                <a:solidFill>
                  <a:schemeClr val="tx1">
                    <a:lumMod val="85000"/>
                    <a:lumOff val="15000"/>
                  </a:schemeClr>
                </a:solidFill>
              </a:rPr>
              <a:t>his </a:t>
            </a:r>
            <a:r>
              <a:rPr lang="en-US" altLang="fr-FR" sz="2200" dirty="0">
                <a:solidFill>
                  <a:schemeClr val="tx1">
                    <a:lumMod val="85000"/>
                    <a:lumOff val="15000"/>
                  </a:schemeClr>
                </a:solidFill>
              </a:rPr>
              <a:t>study gives some new understanding of current traffic situations in Vietnam. </a:t>
            </a:r>
            <a:endParaRPr lang="en-US" altLang="fr-FR" sz="2200" dirty="0" smtClean="0">
              <a:solidFill>
                <a:schemeClr val="tx1">
                  <a:lumMod val="85000"/>
                  <a:lumOff val="15000"/>
                </a:schemeClr>
              </a:solidFill>
            </a:endParaRPr>
          </a:p>
          <a:p>
            <a:pPr lvl="0" algn="just" defTabSz="914400" eaLnBrk="0" fontAlgn="base" hangingPunct="0">
              <a:spcBef>
                <a:spcPct val="0"/>
              </a:spcBef>
              <a:spcAft>
                <a:spcPct val="0"/>
              </a:spcAft>
            </a:pPr>
            <a:endParaRPr lang="en-US" altLang="fr-FR" sz="2200" dirty="0" smtClean="0">
              <a:solidFill>
                <a:schemeClr val="tx1">
                  <a:lumMod val="85000"/>
                  <a:lumOff val="15000"/>
                </a:schemeClr>
              </a:solidFill>
            </a:endParaRPr>
          </a:p>
          <a:p>
            <a:pPr lvl="0" algn="just" defTabSz="914400" eaLnBrk="0" fontAlgn="base" hangingPunct="0">
              <a:spcBef>
                <a:spcPct val="0"/>
              </a:spcBef>
              <a:spcAft>
                <a:spcPct val="0"/>
              </a:spcAft>
            </a:pPr>
            <a:r>
              <a:rPr lang="en-US" altLang="fr-FR" sz="2200" dirty="0" smtClean="0">
                <a:solidFill>
                  <a:schemeClr val="tx1">
                    <a:lumMod val="85000"/>
                    <a:lumOff val="15000"/>
                  </a:schemeClr>
                </a:solidFill>
              </a:rPr>
              <a:t>A </a:t>
            </a:r>
            <a:r>
              <a:rPr lang="en-US" altLang="fr-FR" sz="2200" dirty="0">
                <a:solidFill>
                  <a:schemeClr val="tx1">
                    <a:lumMod val="85000"/>
                    <a:lumOff val="15000"/>
                  </a:schemeClr>
                </a:solidFill>
              </a:rPr>
              <a:t>36-item Vietnamese version of the MRBQ was explored and could be replicated to investigate riding </a:t>
            </a:r>
            <a:r>
              <a:rPr lang="en-US" altLang="fr-FR" sz="2200" dirty="0" err="1">
                <a:solidFill>
                  <a:schemeClr val="tx1">
                    <a:lumMod val="85000"/>
                    <a:lumOff val="15000"/>
                  </a:schemeClr>
                </a:solidFill>
              </a:rPr>
              <a:t>behaviours</a:t>
            </a:r>
            <a:r>
              <a:rPr lang="en-US" altLang="fr-FR" sz="2200" dirty="0">
                <a:solidFill>
                  <a:schemeClr val="tx1">
                    <a:lumMod val="85000"/>
                    <a:lumOff val="15000"/>
                  </a:schemeClr>
                </a:solidFill>
              </a:rPr>
              <a:t> in other motorcycling countries. </a:t>
            </a:r>
            <a:endParaRPr lang="en-US" altLang="fr-FR" sz="2200" dirty="0" smtClean="0">
              <a:solidFill>
                <a:schemeClr val="tx1">
                  <a:lumMod val="85000"/>
                  <a:lumOff val="15000"/>
                </a:schemeClr>
              </a:solidFill>
            </a:endParaRPr>
          </a:p>
          <a:p>
            <a:pPr lvl="0" algn="just" defTabSz="914400" eaLnBrk="0" fontAlgn="base" hangingPunct="0">
              <a:spcBef>
                <a:spcPct val="0"/>
              </a:spcBef>
              <a:spcAft>
                <a:spcPct val="0"/>
              </a:spcAft>
            </a:pPr>
            <a:endParaRPr lang="en-US" altLang="fr-FR" sz="2200" dirty="0" smtClean="0">
              <a:solidFill>
                <a:schemeClr val="tx1">
                  <a:lumMod val="85000"/>
                  <a:lumOff val="15000"/>
                </a:schemeClr>
              </a:solidFill>
            </a:endParaRPr>
          </a:p>
          <a:p>
            <a:pPr lvl="0" algn="just" defTabSz="914400" eaLnBrk="0" fontAlgn="base" hangingPunct="0">
              <a:spcBef>
                <a:spcPct val="0"/>
              </a:spcBef>
              <a:spcAft>
                <a:spcPct val="0"/>
              </a:spcAft>
            </a:pPr>
            <a:r>
              <a:rPr lang="en-US" altLang="fr-FR" sz="2200" dirty="0" smtClean="0">
                <a:solidFill>
                  <a:schemeClr val="tx1">
                    <a:lumMod val="85000"/>
                    <a:lumOff val="15000"/>
                  </a:schemeClr>
                </a:solidFill>
              </a:rPr>
              <a:t>Following </a:t>
            </a:r>
            <a:r>
              <a:rPr lang="en-US" altLang="fr-FR" sz="2200" dirty="0">
                <a:solidFill>
                  <a:schemeClr val="tx1">
                    <a:lumMod val="85000"/>
                    <a:lumOff val="15000"/>
                  </a:schemeClr>
                </a:solidFill>
              </a:rPr>
              <a:t>the </a:t>
            </a:r>
            <a:r>
              <a:rPr lang="en-US" altLang="fr-FR" sz="2200" dirty="0" smtClean="0">
                <a:solidFill>
                  <a:schemeClr val="tx1">
                    <a:lumMod val="85000"/>
                    <a:lumOff val="15000"/>
                  </a:schemeClr>
                </a:solidFill>
              </a:rPr>
              <a:t>significant </a:t>
            </a:r>
            <a:r>
              <a:rPr lang="en-US" altLang="fr-FR" sz="2200" dirty="0">
                <a:solidFill>
                  <a:schemeClr val="tx1">
                    <a:lumMod val="85000"/>
                    <a:lumOff val="15000"/>
                  </a:schemeClr>
                </a:solidFill>
              </a:rPr>
              <a:t>relationships </a:t>
            </a:r>
            <a:r>
              <a:rPr lang="en-US" altLang="fr-FR" sz="2200" dirty="0" smtClean="0">
                <a:solidFill>
                  <a:schemeClr val="tx1">
                    <a:lumMod val="85000"/>
                    <a:lumOff val="15000"/>
                  </a:schemeClr>
                </a:solidFill>
              </a:rPr>
              <a:t>between predictors and </a:t>
            </a:r>
            <a:r>
              <a:rPr lang="en-US" altLang="fr-FR" sz="2200" dirty="0">
                <a:solidFill>
                  <a:schemeClr val="tx1">
                    <a:lumMod val="85000"/>
                    <a:lumOff val="15000"/>
                  </a:schemeClr>
                </a:solidFill>
              </a:rPr>
              <a:t>accident risks, new effective on-road safety campaigns can be developed to focus on reducing specific deviant riding </a:t>
            </a:r>
            <a:r>
              <a:rPr lang="en-US" altLang="fr-FR" sz="2200" dirty="0" err="1">
                <a:solidFill>
                  <a:schemeClr val="tx1">
                    <a:lumMod val="85000"/>
                    <a:lumOff val="15000"/>
                  </a:schemeClr>
                </a:solidFill>
              </a:rPr>
              <a:t>behaviours</a:t>
            </a:r>
            <a:r>
              <a:rPr lang="en-US" altLang="fr-FR" sz="2200" dirty="0">
                <a:solidFill>
                  <a:schemeClr val="tx1">
                    <a:lumMod val="85000"/>
                    <a:lumOff val="15000"/>
                  </a:schemeClr>
                </a:solidFill>
              </a:rPr>
              <a:t> </a:t>
            </a:r>
            <a:r>
              <a:rPr lang="en-US" altLang="fr-FR" sz="2200" dirty="0" smtClean="0">
                <a:solidFill>
                  <a:schemeClr val="tx1">
                    <a:lumMod val="85000"/>
                    <a:lumOff val="15000"/>
                  </a:schemeClr>
                </a:solidFill>
              </a:rPr>
              <a:t>in </a:t>
            </a:r>
            <a:r>
              <a:rPr lang="en-US" altLang="fr-FR" sz="2200" dirty="0">
                <a:solidFill>
                  <a:schemeClr val="tx1">
                    <a:lumMod val="85000"/>
                    <a:lumOff val="15000"/>
                  </a:schemeClr>
                </a:solidFill>
              </a:rPr>
              <a:t>Vietnam. </a:t>
            </a:r>
            <a:endParaRPr lang="fr-BE" altLang="fr-FR" sz="2200" dirty="0">
              <a:solidFill>
                <a:schemeClr val="tx1">
                  <a:lumMod val="85000"/>
                  <a:lumOff val="15000"/>
                </a:schemeClr>
              </a:solidFill>
            </a:endParaRPr>
          </a:p>
        </p:txBody>
      </p:sp>
      <p:sp>
        <p:nvSpPr>
          <p:cNvPr id="29" name="Rectangle 4">
            <a:extLst>
              <a:ext uri="{FF2B5EF4-FFF2-40B4-BE49-F238E27FC236}">
                <a16:creationId xmlns:a16="http://schemas.microsoft.com/office/drawing/2014/main" id="{35CDA30C-B3D9-4F9A-90F9-2C1254468523}"/>
              </a:ext>
            </a:extLst>
          </p:cNvPr>
          <p:cNvSpPr>
            <a:spLocks noChangeArrowheads="1"/>
          </p:cNvSpPr>
          <p:nvPr/>
        </p:nvSpPr>
        <p:spPr bwMode="auto">
          <a:xfrm>
            <a:off x="1946814" y="15363943"/>
            <a:ext cx="13565693" cy="2123658"/>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smtClean="0">
                <a:solidFill>
                  <a:schemeClr val="tx1">
                    <a:lumMod val="85000"/>
                    <a:lumOff val="15000"/>
                  </a:schemeClr>
                </a:solidFill>
              </a:rPr>
              <a:t>The </a:t>
            </a:r>
            <a:r>
              <a:rPr lang="en-US" altLang="fr-FR" sz="2200" dirty="0">
                <a:solidFill>
                  <a:schemeClr val="tx1">
                    <a:lumMod val="85000"/>
                    <a:lumOff val="15000"/>
                  </a:schemeClr>
                </a:solidFill>
              </a:rPr>
              <a:t>EFA of MRBQ using Vietnamese sample data was performed and revealed a notable clear four-factor </a:t>
            </a:r>
            <a:r>
              <a:rPr lang="en-US" altLang="fr-FR" sz="2200" dirty="0" smtClean="0">
                <a:solidFill>
                  <a:schemeClr val="tx1">
                    <a:lumMod val="85000"/>
                    <a:lumOff val="15000"/>
                  </a:schemeClr>
                </a:solidFill>
              </a:rPr>
              <a:t>structure</a:t>
            </a:r>
            <a:r>
              <a:rPr lang="en-US" altLang="fr-FR" sz="2200" dirty="0">
                <a:solidFill>
                  <a:schemeClr val="tx1">
                    <a:lumMod val="85000"/>
                    <a:lumOff val="15000"/>
                  </a:schemeClr>
                </a:solidFill>
              </a:rPr>
              <a:t>, which explained 43.5% of the total </a:t>
            </a:r>
            <a:r>
              <a:rPr lang="en-US" altLang="fr-FR" sz="2200" dirty="0" smtClean="0">
                <a:solidFill>
                  <a:schemeClr val="tx1">
                    <a:lumMod val="85000"/>
                    <a:lumOff val="15000"/>
                  </a:schemeClr>
                </a:solidFill>
              </a:rPr>
              <a:t>variance:</a:t>
            </a:r>
          </a:p>
          <a:p>
            <a:pPr algn="just" defTabSz="914400" eaLnBrk="0" fontAlgn="base" hangingPunct="0">
              <a:spcBef>
                <a:spcPct val="0"/>
              </a:spcBef>
              <a:spcAft>
                <a:spcPct val="0"/>
              </a:spcAft>
            </a:pPr>
            <a:r>
              <a:rPr lang="en-US" altLang="fr-FR" sz="2200" dirty="0" smtClean="0">
                <a:solidFill>
                  <a:schemeClr val="tx1">
                    <a:lumMod val="85000"/>
                    <a:lumOff val="15000"/>
                  </a:schemeClr>
                </a:solidFill>
              </a:rPr>
              <a:t>            - Control errors / Safety </a:t>
            </a:r>
            <a:r>
              <a:rPr lang="en-US" altLang="fr-FR" sz="2200" dirty="0" err="1" smtClean="0">
                <a:solidFill>
                  <a:schemeClr val="tx1">
                    <a:lumMod val="85000"/>
                    <a:lumOff val="15000"/>
                  </a:schemeClr>
                </a:solidFill>
              </a:rPr>
              <a:t>behaviours</a:t>
            </a:r>
            <a:r>
              <a:rPr lang="en-US" altLang="fr-FR" sz="2200" dirty="0" smtClean="0">
                <a:solidFill>
                  <a:schemeClr val="tx1">
                    <a:lumMod val="85000"/>
                    <a:lumOff val="15000"/>
                  </a:schemeClr>
                </a:solidFill>
              </a:rPr>
              <a:t>: 9 items, Cronbach’s alpha = 0.082</a:t>
            </a:r>
          </a:p>
          <a:p>
            <a:pPr algn="just" defTabSz="914400" eaLnBrk="0" fontAlgn="base" hangingPunct="0">
              <a:spcBef>
                <a:spcPct val="0"/>
              </a:spcBef>
              <a:spcAft>
                <a:spcPct val="0"/>
              </a:spcAft>
            </a:pPr>
            <a:r>
              <a:rPr lang="en-US" altLang="fr-FR" sz="2200" dirty="0" smtClean="0">
                <a:solidFill>
                  <a:schemeClr val="tx1">
                    <a:lumMod val="85000"/>
                    <a:lumOff val="15000"/>
                  </a:schemeClr>
                </a:solidFill>
              </a:rPr>
              <a:t>            - Traffic errors: 13 items, Cronbach’s </a:t>
            </a:r>
            <a:r>
              <a:rPr lang="en-US" altLang="fr-FR" sz="2200" dirty="0">
                <a:solidFill>
                  <a:schemeClr val="tx1">
                    <a:lumMod val="85000"/>
                    <a:lumOff val="15000"/>
                  </a:schemeClr>
                </a:solidFill>
              </a:rPr>
              <a:t>alpha = </a:t>
            </a:r>
            <a:r>
              <a:rPr lang="en-US" altLang="fr-FR" sz="2200" dirty="0" smtClean="0">
                <a:solidFill>
                  <a:schemeClr val="tx1">
                    <a:lumMod val="85000"/>
                    <a:lumOff val="15000"/>
                  </a:schemeClr>
                </a:solidFill>
              </a:rPr>
              <a:t>0.819</a:t>
            </a:r>
          </a:p>
          <a:p>
            <a:pPr algn="just" defTabSz="914400" eaLnBrk="0" fontAlgn="base" hangingPunct="0">
              <a:spcBef>
                <a:spcPct val="0"/>
              </a:spcBef>
              <a:spcAft>
                <a:spcPct val="0"/>
              </a:spcAft>
            </a:pPr>
            <a:r>
              <a:rPr lang="en-US" altLang="fr-FR" sz="2200" dirty="0" smtClean="0">
                <a:solidFill>
                  <a:schemeClr val="tx1">
                    <a:lumMod val="85000"/>
                    <a:lumOff val="15000"/>
                  </a:schemeClr>
                </a:solidFill>
              </a:rPr>
              <a:t>	- (Using) </a:t>
            </a:r>
            <a:r>
              <a:rPr lang="en-US" altLang="fr-FR" sz="2200" dirty="0">
                <a:solidFill>
                  <a:schemeClr val="tx1">
                    <a:lumMod val="85000"/>
                    <a:lumOff val="15000"/>
                  </a:schemeClr>
                </a:solidFill>
              </a:rPr>
              <a:t>S</a:t>
            </a:r>
            <a:r>
              <a:rPr lang="en-US" altLang="fr-FR" sz="2200" dirty="0" smtClean="0">
                <a:solidFill>
                  <a:schemeClr val="tx1">
                    <a:lumMod val="85000"/>
                    <a:lumOff val="15000"/>
                  </a:schemeClr>
                </a:solidFill>
              </a:rPr>
              <a:t>afety </a:t>
            </a:r>
            <a:r>
              <a:rPr lang="en-US" altLang="fr-FR" sz="2200" dirty="0" smtClean="0">
                <a:solidFill>
                  <a:schemeClr val="tx1">
                    <a:lumMod val="85000"/>
                    <a:lumOff val="15000"/>
                  </a:schemeClr>
                </a:solidFill>
              </a:rPr>
              <a:t>equipment: </a:t>
            </a:r>
            <a:r>
              <a:rPr lang="en-US" altLang="fr-FR" sz="2200" dirty="0" smtClean="0">
                <a:solidFill>
                  <a:schemeClr val="tx1">
                    <a:lumMod val="85000"/>
                    <a:lumOff val="15000"/>
                  </a:schemeClr>
                </a:solidFill>
              </a:rPr>
              <a:t>8 items, Cronbach’s </a:t>
            </a:r>
            <a:r>
              <a:rPr lang="en-US" altLang="fr-FR" sz="2200" dirty="0">
                <a:solidFill>
                  <a:schemeClr val="tx1">
                    <a:lumMod val="85000"/>
                    <a:lumOff val="15000"/>
                  </a:schemeClr>
                </a:solidFill>
              </a:rPr>
              <a:t>alpha = </a:t>
            </a:r>
            <a:r>
              <a:rPr lang="en-US" altLang="fr-FR" sz="2200" dirty="0" smtClean="0">
                <a:solidFill>
                  <a:schemeClr val="tx1">
                    <a:lumMod val="85000"/>
                    <a:lumOff val="15000"/>
                  </a:schemeClr>
                </a:solidFill>
              </a:rPr>
              <a:t>0.893</a:t>
            </a:r>
          </a:p>
          <a:p>
            <a:pPr algn="just" defTabSz="914400" eaLnBrk="0" fontAlgn="base" hangingPunct="0">
              <a:spcBef>
                <a:spcPct val="0"/>
              </a:spcBef>
              <a:spcAft>
                <a:spcPct val="0"/>
              </a:spcAft>
            </a:pPr>
            <a:r>
              <a:rPr lang="en-US" altLang="fr-FR" sz="2200" dirty="0" smtClean="0">
                <a:solidFill>
                  <a:schemeClr val="tx1">
                    <a:lumMod val="85000"/>
                    <a:lumOff val="15000"/>
                  </a:schemeClr>
                </a:solidFill>
              </a:rPr>
              <a:t>	- Speed and Alcohol-related violations: 6 items, Cronbach’s </a:t>
            </a:r>
            <a:r>
              <a:rPr lang="en-US" altLang="fr-FR" sz="2200" dirty="0">
                <a:solidFill>
                  <a:schemeClr val="tx1">
                    <a:lumMod val="85000"/>
                    <a:lumOff val="15000"/>
                  </a:schemeClr>
                </a:solidFill>
              </a:rPr>
              <a:t>alpha = </a:t>
            </a:r>
            <a:r>
              <a:rPr lang="en-US" altLang="fr-FR" sz="2200" dirty="0" smtClean="0">
                <a:solidFill>
                  <a:schemeClr val="tx1">
                    <a:lumMod val="85000"/>
                    <a:lumOff val="15000"/>
                  </a:schemeClr>
                </a:solidFill>
              </a:rPr>
              <a:t>0.828</a:t>
            </a:r>
            <a:endParaRPr lang="en-US" altLang="fr-FR" sz="2200" dirty="0">
              <a:solidFill>
                <a:schemeClr val="tx1">
                  <a:lumMod val="85000"/>
                  <a:lumOff val="15000"/>
                </a:schemeClr>
              </a:solidFill>
            </a:endParaRPr>
          </a:p>
        </p:txBody>
      </p:sp>
      <p:sp>
        <p:nvSpPr>
          <p:cNvPr id="34" name="Rectangle 4">
            <a:extLst>
              <a:ext uri="{FF2B5EF4-FFF2-40B4-BE49-F238E27FC236}">
                <a16:creationId xmlns:a16="http://schemas.microsoft.com/office/drawing/2014/main" id="{3EFEFCAD-E231-400D-A470-C3250B3954D9}"/>
              </a:ext>
            </a:extLst>
          </p:cNvPr>
          <p:cNvSpPr>
            <a:spLocks noChangeArrowheads="1"/>
          </p:cNvSpPr>
          <p:nvPr/>
        </p:nvSpPr>
        <p:spPr bwMode="auto">
          <a:xfrm>
            <a:off x="10800720" y="8862236"/>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2. </a:t>
            </a:r>
            <a:r>
              <a:rPr lang="fr-BE" altLang="fr-FR" sz="3200" b="1" dirty="0" smtClean="0">
                <a:solidFill>
                  <a:schemeClr val="tx1">
                    <a:lumMod val="85000"/>
                    <a:lumOff val="15000"/>
                  </a:schemeClr>
                </a:solidFill>
              </a:rPr>
              <a:t>GOALS</a:t>
            </a:r>
            <a:endParaRPr lang="fr-BE" altLang="fr-FR" sz="3200" b="1" dirty="0">
              <a:solidFill>
                <a:schemeClr val="tx1">
                  <a:lumMod val="85000"/>
                  <a:lumOff val="15000"/>
                </a:schemeClr>
              </a:solidFill>
            </a:endParaRPr>
          </a:p>
        </p:txBody>
      </p:sp>
      <p:sp>
        <p:nvSpPr>
          <p:cNvPr id="35" name="Rectangle 4">
            <a:extLst>
              <a:ext uri="{FF2B5EF4-FFF2-40B4-BE49-F238E27FC236}">
                <a16:creationId xmlns:a16="http://schemas.microsoft.com/office/drawing/2014/main" id="{FD1A28A1-07C4-4B4E-A6A1-6DA49BD6B449}"/>
              </a:ext>
            </a:extLst>
          </p:cNvPr>
          <p:cNvSpPr>
            <a:spLocks noChangeArrowheads="1"/>
          </p:cNvSpPr>
          <p:nvPr/>
        </p:nvSpPr>
        <p:spPr bwMode="auto">
          <a:xfrm>
            <a:off x="1555536" y="4803400"/>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PARTNERS</a:t>
            </a:r>
          </a:p>
        </p:txBody>
      </p:sp>
      <p:cxnSp>
        <p:nvCxnSpPr>
          <p:cNvPr id="37" name="Connecteur droit 36">
            <a:extLst>
              <a:ext uri="{FF2B5EF4-FFF2-40B4-BE49-F238E27FC236}">
                <a16:creationId xmlns:a16="http://schemas.microsoft.com/office/drawing/2014/main" id="{7798F667-3E95-4E8D-8E2F-0F752EAC0A9E}"/>
              </a:ext>
            </a:extLst>
          </p:cNvPr>
          <p:cNvCxnSpPr/>
          <p:nvPr/>
        </p:nvCxnSpPr>
        <p:spPr>
          <a:xfrm>
            <a:off x="1657140" y="5465277"/>
            <a:ext cx="5852857" cy="0"/>
          </a:xfrm>
          <a:prstGeom prst="line">
            <a:avLst/>
          </a:prstGeom>
          <a:ln w="12700"/>
        </p:spPr>
        <p:style>
          <a:lnRef idx="2">
            <a:schemeClr val="dk1"/>
          </a:lnRef>
          <a:fillRef idx="0">
            <a:schemeClr val="dk1"/>
          </a:fillRef>
          <a:effectRef idx="1">
            <a:schemeClr val="dk1"/>
          </a:effectRef>
          <a:fontRef idx="minor">
            <a:schemeClr val="tx1"/>
          </a:fontRef>
        </p:style>
      </p:cxnSp>
      <p:sp>
        <p:nvSpPr>
          <p:cNvPr id="38" name="Rectangle 4">
            <a:extLst>
              <a:ext uri="{FF2B5EF4-FFF2-40B4-BE49-F238E27FC236}">
                <a16:creationId xmlns:a16="http://schemas.microsoft.com/office/drawing/2014/main" id="{3D59EC54-7E72-433F-8F88-AE282CDE4F49}"/>
              </a:ext>
            </a:extLst>
          </p:cNvPr>
          <p:cNvSpPr>
            <a:spLocks noChangeArrowheads="1"/>
          </p:cNvSpPr>
          <p:nvPr/>
        </p:nvSpPr>
        <p:spPr bwMode="auto">
          <a:xfrm>
            <a:off x="7863030" y="4795835"/>
            <a:ext cx="8657129"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smtClean="0">
                <a:solidFill>
                  <a:schemeClr val="tx1">
                    <a:lumMod val="85000"/>
                    <a:lumOff val="15000"/>
                  </a:schemeClr>
                </a:solidFill>
              </a:rPr>
              <a:t>RESEARCH INFORMATION</a:t>
            </a:r>
            <a:endParaRPr lang="fr-BE" altLang="fr-FR" sz="3200" b="1" dirty="0">
              <a:solidFill>
                <a:schemeClr val="tx1">
                  <a:lumMod val="85000"/>
                  <a:lumOff val="15000"/>
                </a:schemeClr>
              </a:solidFill>
            </a:endParaRPr>
          </a:p>
        </p:txBody>
      </p:sp>
      <p:cxnSp>
        <p:nvCxnSpPr>
          <p:cNvPr id="39" name="Connecteur droit 38">
            <a:extLst>
              <a:ext uri="{FF2B5EF4-FFF2-40B4-BE49-F238E27FC236}">
                <a16:creationId xmlns:a16="http://schemas.microsoft.com/office/drawing/2014/main" id="{B54F80A8-B17B-49B4-9BDC-DBCCD7BC1E27}"/>
              </a:ext>
            </a:extLst>
          </p:cNvPr>
          <p:cNvCxnSpPr>
            <a:cxnSpLocks/>
          </p:cNvCxnSpPr>
          <p:nvPr/>
        </p:nvCxnSpPr>
        <p:spPr>
          <a:xfrm>
            <a:off x="7963215" y="5465277"/>
            <a:ext cx="11576069" cy="0"/>
          </a:xfrm>
          <a:prstGeom prst="line">
            <a:avLst/>
          </a:prstGeom>
          <a:ln w="12700"/>
        </p:spPr>
        <p:style>
          <a:lnRef idx="2">
            <a:schemeClr val="dk1"/>
          </a:lnRef>
          <a:fillRef idx="0">
            <a:schemeClr val="dk1"/>
          </a:fillRef>
          <a:effectRef idx="1">
            <a:schemeClr val="dk1"/>
          </a:effectRef>
          <a:fontRef idx="minor">
            <a:schemeClr val="tx1"/>
          </a:fontRef>
        </p:style>
      </p:cxnSp>
      <p:sp>
        <p:nvSpPr>
          <p:cNvPr id="40" name="Rectangle 4">
            <a:extLst>
              <a:ext uri="{FF2B5EF4-FFF2-40B4-BE49-F238E27FC236}">
                <a16:creationId xmlns:a16="http://schemas.microsoft.com/office/drawing/2014/main" id="{266ADAD8-7040-4B56-9BC3-AB2E59681B61}"/>
              </a:ext>
            </a:extLst>
          </p:cNvPr>
          <p:cNvSpPr>
            <a:spLocks noChangeArrowheads="1"/>
          </p:cNvSpPr>
          <p:nvPr/>
        </p:nvSpPr>
        <p:spPr bwMode="auto">
          <a:xfrm>
            <a:off x="7963214" y="5632087"/>
            <a:ext cx="11681667" cy="2569934"/>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300" dirty="0">
                <a:solidFill>
                  <a:schemeClr val="tx1">
                    <a:lumMod val="85000"/>
                    <a:lumOff val="15000"/>
                  </a:schemeClr>
                </a:solidFill>
              </a:rPr>
              <a:t>The primary goal of this </a:t>
            </a:r>
            <a:r>
              <a:rPr lang="en-US" altLang="fr-FR" sz="2300" dirty="0" smtClean="0">
                <a:solidFill>
                  <a:schemeClr val="tx1">
                    <a:lumMod val="85000"/>
                    <a:lumOff val="15000"/>
                  </a:schemeClr>
                </a:solidFill>
              </a:rPr>
              <a:t>PhD research </a:t>
            </a:r>
            <a:r>
              <a:rPr lang="en-US" altLang="fr-FR" sz="2300" dirty="0">
                <a:solidFill>
                  <a:schemeClr val="tx1">
                    <a:lumMod val="85000"/>
                    <a:lumOff val="15000"/>
                  </a:schemeClr>
                </a:solidFill>
              </a:rPr>
              <a:t>is the exploration of factors that influence motorcyclists’ on-road safety, with the main focus on the discovering the causations that lead to the irrational, dangerous riding </a:t>
            </a:r>
            <a:r>
              <a:rPr lang="en-US" altLang="fr-FR" sz="2300" dirty="0" err="1">
                <a:solidFill>
                  <a:schemeClr val="tx1">
                    <a:lumMod val="85000"/>
                    <a:lumOff val="15000"/>
                  </a:schemeClr>
                </a:solidFill>
              </a:rPr>
              <a:t>behaviours</a:t>
            </a:r>
            <a:r>
              <a:rPr lang="en-US" altLang="fr-FR" sz="2300" dirty="0">
                <a:solidFill>
                  <a:schemeClr val="tx1">
                    <a:lumMod val="85000"/>
                    <a:lumOff val="15000"/>
                  </a:schemeClr>
                </a:solidFill>
              </a:rPr>
              <a:t> in </a:t>
            </a:r>
            <a:r>
              <a:rPr lang="en-US" altLang="fr-FR" sz="2300" dirty="0" err="1" smtClean="0">
                <a:solidFill>
                  <a:schemeClr val="tx1">
                    <a:lumMod val="85000"/>
                    <a:lumOff val="15000"/>
                  </a:schemeClr>
                </a:solidFill>
              </a:rPr>
              <a:t>Danang</a:t>
            </a:r>
            <a:r>
              <a:rPr lang="en-US" altLang="fr-FR" sz="2300" dirty="0">
                <a:solidFill>
                  <a:schemeClr val="tx1">
                    <a:lumMod val="85000"/>
                    <a:lumOff val="15000"/>
                  </a:schemeClr>
                </a:solidFill>
              </a:rPr>
              <a:t>, a rapidly </a:t>
            </a:r>
            <a:r>
              <a:rPr lang="en-US" altLang="fr-FR" sz="2300" dirty="0" err="1">
                <a:solidFill>
                  <a:schemeClr val="tx1">
                    <a:lumMod val="85000"/>
                    <a:lumOff val="15000"/>
                  </a:schemeClr>
                </a:solidFill>
              </a:rPr>
              <a:t>urbanising</a:t>
            </a:r>
            <a:r>
              <a:rPr lang="en-US" altLang="fr-FR" sz="2300" dirty="0">
                <a:solidFill>
                  <a:schemeClr val="tx1">
                    <a:lumMod val="85000"/>
                    <a:lumOff val="15000"/>
                  </a:schemeClr>
                </a:solidFill>
              </a:rPr>
              <a:t> city in the </a:t>
            </a:r>
            <a:r>
              <a:rPr lang="en-US" altLang="fr-FR" sz="2300" dirty="0" err="1">
                <a:solidFill>
                  <a:schemeClr val="tx1">
                    <a:lumMod val="85000"/>
                    <a:lumOff val="15000"/>
                  </a:schemeClr>
                </a:solidFill>
              </a:rPr>
              <a:t>centre</a:t>
            </a:r>
            <a:r>
              <a:rPr lang="en-US" altLang="fr-FR" sz="2300" dirty="0">
                <a:solidFill>
                  <a:schemeClr val="tx1">
                    <a:lumMod val="85000"/>
                    <a:lumOff val="15000"/>
                  </a:schemeClr>
                </a:solidFill>
              </a:rPr>
              <a:t> of </a:t>
            </a:r>
            <a:r>
              <a:rPr lang="en-US" altLang="fr-FR" sz="2300" dirty="0" smtClean="0">
                <a:solidFill>
                  <a:schemeClr val="tx1">
                    <a:lumMod val="85000"/>
                    <a:lumOff val="15000"/>
                  </a:schemeClr>
                </a:solidFill>
              </a:rPr>
              <a:t>Vietnam</a:t>
            </a:r>
            <a:r>
              <a:rPr lang="fr-BE" altLang="fr-FR" sz="2300" dirty="0" smtClean="0">
                <a:solidFill>
                  <a:schemeClr val="tx1">
                    <a:lumMod val="85000"/>
                    <a:lumOff val="15000"/>
                  </a:schemeClr>
                </a:solidFill>
              </a:rPr>
              <a:t>.</a:t>
            </a:r>
            <a:endParaRPr lang="fr-BE" altLang="fr-FR" sz="2300" dirty="0">
              <a:solidFill>
                <a:schemeClr val="tx1">
                  <a:lumMod val="85000"/>
                  <a:lumOff val="15000"/>
                </a:schemeClr>
              </a:solidFill>
            </a:endParaRPr>
          </a:p>
          <a:p>
            <a:pPr lvl="0" defTabSz="914400" eaLnBrk="0" fontAlgn="base" hangingPunct="0">
              <a:spcBef>
                <a:spcPct val="0"/>
              </a:spcBef>
              <a:spcAft>
                <a:spcPct val="0"/>
              </a:spcAft>
            </a:pPr>
            <a:endParaRPr lang="fr-BE" altLang="fr-FR" sz="2300" dirty="0" smtClean="0">
              <a:solidFill>
                <a:schemeClr val="tx1">
                  <a:lumMod val="85000"/>
                  <a:lumOff val="15000"/>
                </a:schemeClr>
              </a:solidFill>
            </a:endParaRPr>
          </a:p>
          <a:p>
            <a:pPr lvl="0" algn="just" defTabSz="914400" eaLnBrk="0" fontAlgn="base" hangingPunct="0">
              <a:spcBef>
                <a:spcPct val="0"/>
              </a:spcBef>
              <a:spcAft>
                <a:spcPct val="0"/>
              </a:spcAft>
            </a:pPr>
            <a:r>
              <a:rPr lang="en-US" altLang="fr-FR" sz="2300" i="1" dirty="0" smtClean="0">
                <a:solidFill>
                  <a:schemeClr val="tx1">
                    <a:lumMod val="85000"/>
                    <a:lumOff val="15000"/>
                  </a:schemeClr>
                </a:solidFill>
              </a:rPr>
              <a:t>Keywords: motorcycle, riding </a:t>
            </a:r>
            <a:r>
              <a:rPr lang="en-US" altLang="fr-FR" sz="2300" i="1" dirty="0" err="1" smtClean="0">
                <a:solidFill>
                  <a:schemeClr val="tx1">
                    <a:lumMod val="85000"/>
                    <a:lumOff val="15000"/>
                  </a:schemeClr>
                </a:solidFill>
              </a:rPr>
              <a:t>behaviours</a:t>
            </a:r>
            <a:r>
              <a:rPr lang="en-US" altLang="fr-FR" sz="2300" i="1" dirty="0" smtClean="0">
                <a:solidFill>
                  <a:schemeClr val="tx1">
                    <a:lumMod val="85000"/>
                    <a:lumOff val="15000"/>
                  </a:schemeClr>
                </a:solidFill>
              </a:rPr>
              <a:t>, Vietnam, </a:t>
            </a:r>
            <a:r>
              <a:rPr lang="en-US" altLang="fr-FR" sz="2300" i="1" dirty="0" err="1" smtClean="0">
                <a:solidFill>
                  <a:schemeClr val="tx1">
                    <a:lumMod val="85000"/>
                    <a:lumOff val="15000"/>
                  </a:schemeClr>
                </a:solidFill>
              </a:rPr>
              <a:t>Danang</a:t>
            </a:r>
            <a:r>
              <a:rPr lang="en-US" altLang="fr-FR" sz="2300" i="1" dirty="0" smtClean="0">
                <a:solidFill>
                  <a:schemeClr val="tx1">
                    <a:lumMod val="85000"/>
                    <a:lumOff val="15000"/>
                  </a:schemeClr>
                </a:solidFill>
              </a:rPr>
              <a:t>, low/middle-income, motorcycling country, accident risks, traffic violations, road traffic safety campaigns.</a:t>
            </a:r>
            <a:endParaRPr lang="fr-BE" altLang="fr-FR" sz="2300" i="1" dirty="0">
              <a:solidFill>
                <a:schemeClr val="tx1">
                  <a:lumMod val="85000"/>
                  <a:lumOff val="15000"/>
                </a:schemeClr>
              </a:solidFill>
            </a:endParaRPr>
          </a:p>
        </p:txBody>
      </p:sp>
      <p:sp>
        <p:nvSpPr>
          <p:cNvPr id="47" name="Rectangle 4">
            <a:extLst>
              <a:ext uri="{FF2B5EF4-FFF2-40B4-BE49-F238E27FC236}">
                <a16:creationId xmlns:a16="http://schemas.microsoft.com/office/drawing/2014/main" id="{DF5D16A1-23BA-4F13-8E06-980EEB12AC9C}"/>
              </a:ext>
            </a:extLst>
          </p:cNvPr>
          <p:cNvSpPr>
            <a:spLocks noChangeArrowheads="1"/>
          </p:cNvSpPr>
          <p:nvPr/>
        </p:nvSpPr>
        <p:spPr bwMode="auto">
          <a:xfrm>
            <a:off x="11053303" y="19379098"/>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smtClean="0">
                <a:solidFill>
                  <a:schemeClr val="tx1">
                    <a:lumMod val="85000"/>
                    <a:lumOff val="15000"/>
                  </a:schemeClr>
                </a:solidFill>
              </a:rPr>
              <a:t>CONCLUSIONS</a:t>
            </a:r>
            <a:endParaRPr lang="fr-BE" altLang="fr-FR" sz="3200" b="1" dirty="0">
              <a:solidFill>
                <a:schemeClr val="tx1">
                  <a:lumMod val="85000"/>
                  <a:lumOff val="15000"/>
                </a:schemeClr>
              </a:solidFill>
            </a:endParaRPr>
          </a:p>
        </p:txBody>
      </p:sp>
      <p:cxnSp>
        <p:nvCxnSpPr>
          <p:cNvPr id="48" name="Connecteur droit 47">
            <a:extLst>
              <a:ext uri="{FF2B5EF4-FFF2-40B4-BE49-F238E27FC236}">
                <a16:creationId xmlns:a16="http://schemas.microsoft.com/office/drawing/2014/main" id="{1E088223-ACB0-4E86-AFE9-BDD2889FA7E8}"/>
              </a:ext>
            </a:extLst>
          </p:cNvPr>
          <p:cNvCxnSpPr/>
          <p:nvPr/>
        </p:nvCxnSpPr>
        <p:spPr>
          <a:xfrm>
            <a:off x="11149820" y="19992895"/>
            <a:ext cx="8101105" cy="21778"/>
          </a:xfrm>
          <a:prstGeom prst="line">
            <a:avLst/>
          </a:prstGeom>
          <a:ln w="19050"/>
        </p:spPr>
        <p:style>
          <a:lnRef idx="2">
            <a:schemeClr val="dk1"/>
          </a:lnRef>
          <a:fillRef idx="0">
            <a:schemeClr val="dk1"/>
          </a:fillRef>
          <a:effectRef idx="1">
            <a:schemeClr val="dk1"/>
          </a:effectRef>
          <a:fontRef idx="minor">
            <a:schemeClr val="tx1"/>
          </a:fontRef>
        </p:style>
      </p:cxnSp>
      <p:sp>
        <p:nvSpPr>
          <p:cNvPr id="53" name="Ellipse 52">
            <a:extLst>
              <a:ext uri="{FF2B5EF4-FFF2-40B4-BE49-F238E27FC236}">
                <a16:creationId xmlns:a16="http://schemas.microsoft.com/office/drawing/2014/main" id="{A8F759D2-BF62-4077-8FBD-4DCBC4A8C1A7}"/>
              </a:ext>
            </a:extLst>
          </p:cNvPr>
          <p:cNvSpPr/>
          <p:nvPr/>
        </p:nvSpPr>
        <p:spPr>
          <a:xfrm>
            <a:off x="11071228" y="20329583"/>
            <a:ext cx="500512" cy="468414"/>
          </a:xfrm>
          <a:prstGeom prst="ellipse">
            <a:avLst/>
          </a:prstGeom>
          <a:solidFill>
            <a:srgbClr val="F07F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800" b="1" dirty="0">
                <a:solidFill>
                  <a:schemeClr val="tx1">
                    <a:lumMod val="85000"/>
                    <a:lumOff val="15000"/>
                  </a:schemeClr>
                </a:solidFill>
              </a:rPr>
              <a:t>1</a:t>
            </a:r>
          </a:p>
        </p:txBody>
      </p:sp>
      <p:sp>
        <p:nvSpPr>
          <p:cNvPr id="50" name="Ellipse 49">
            <a:extLst>
              <a:ext uri="{FF2B5EF4-FFF2-40B4-BE49-F238E27FC236}">
                <a16:creationId xmlns:a16="http://schemas.microsoft.com/office/drawing/2014/main" id="{34A8A4C7-0E6B-4CBA-948D-4703D9423F9D}"/>
              </a:ext>
            </a:extLst>
          </p:cNvPr>
          <p:cNvSpPr/>
          <p:nvPr/>
        </p:nvSpPr>
        <p:spPr>
          <a:xfrm>
            <a:off x="11087485" y="21345629"/>
            <a:ext cx="500512" cy="468414"/>
          </a:xfrm>
          <a:prstGeom prst="ellipse">
            <a:avLst/>
          </a:prstGeom>
          <a:solidFill>
            <a:srgbClr val="C6C0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800" b="1" dirty="0">
                <a:solidFill>
                  <a:schemeClr val="tx1">
                    <a:lumMod val="85000"/>
                    <a:lumOff val="15000"/>
                  </a:schemeClr>
                </a:solidFill>
              </a:rPr>
              <a:t>2</a:t>
            </a:r>
          </a:p>
        </p:txBody>
      </p:sp>
      <p:sp>
        <p:nvSpPr>
          <p:cNvPr id="51" name="Ellipse 50">
            <a:extLst>
              <a:ext uri="{FF2B5EF4-FFF2-40B4-BE49-F238E27FC236}">
                <a16:creationId xmlns:a16="http://schemas.microsoft.com/office/drawing/2014/main" id="{D5FA399F-88ED-46E7-973F-89E2FAB67713}"/>
              </a:ext>
            </a:extLst>
          </p:cNvPr>
          <p:cNvSpPr/>
          <p:nvPr/>
        </p:nvSpPr>
        <p:spPr>
          <a:xfrm>
            <a:off x="11097114" y="22679736"/>
            <a:ext cx="500512" cy="468414"/>
          </a:xfrm>
          <a:prstGeom prst="ellipse">
            <a:avLst/>
          </a:prstGeom>
          <a:solidFill>
            <a:srgbClr val="F8A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800" b="1" dirty="0">
                <a:solidFill>
                  <a:schemeClr val="tx1">
                    <a:lumMod val="85000"/>
                    <a:lumOff val="15000"/>
                  </a:schemeClr>
                </a:solidFill>
              </a:rPr>
              <a:t>3</a:t>
            </a:r>
          </a:p>
        </p:txBody>
      </p:sp>
      <p:cxnSp>
        <p:nvCxnSpPr>
          <p:cNvPr id="49" name="Connecteur droit 48">
            <a:extLst>
              <a:ext uri="{FF2B5EF4-FFF2-40B4-BE49-F238E27FC236}">
                <a16:creationId xmlns:a16="http://schemas.microsoft.com/office/drawing/2014/main" id="{EA2874DB-4AF1-49C6-823B-5BD08D291FED}"/>
              </a:ext>
            </a:extLst>
          </p:cNvPr>
          <p:cNvCxnSpPr>
            <a:cxnSpLocks/>
          </p:cNvCxnSpPr>
          <p:nvPr/>
        </p:nvCxnSpPr>
        <p:spPr>
          <a:xfrm>
            <a:off x="1781368" y="28198274"/>
            <a:ext cx="17863514" cy="0"/>
          </a:xfrm>
          <a:prstGeom prst="line">
            <a:avLst/>
          </a:prstGeom>
          <a:ln w="12700"/>
        </p:spPr>
        <p:style>
          <a:lnRef idx="2">
            <a:schemeClr val="dk1"/>
          </a:lnRef>
          <a:fillRef idx="0">
            <a:schemeClr val="dk1"/>
          </a:fillRef>
          <a:effectRef idx="1">
            <a:schemeClr val="dk1"/>
          </a:effectRef>
          <a:fontRef idx="minor">
            <a:schemeClr val="tx1"/>
          </a:fontRef>
        </p:style>
      </p:cxnSp>
      <p:sp>
        <p:nvSpPr>
          <p:cNvPr id="8" name="AutoShape 2" descr="logo truon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4" name="Picture 53"/>
          <p:cNvPicPr>
            <a:picLocks noChangeAspect="1"/>
          </p:cNvPicPr>
          <p:nvPr/>
        </p:nvPicPr>
        <p:blipFill>
          <a:blip r:embed="rId5"/>
          <a:stretch>
            <a:fillRect/>
          </a:stretch>
        </p:blipFill>
        <p:spPr>
          <a:xfrm>
            <a:off x="1618686" y="7258238"/>
            <a:ext cx="5891312" cy="848543"/>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8403" y="5218574"/>
            <a:ext cx="2153486" cy="2153486"/>
          </a:xfrm>
          <a:prstGeom prst="rect">
            <a:avLst/>
          </a:prstGeom>
        </p:spPr>
      </p:pic>
      <p:pic>
        <p:nvPicPr>
          <p:cNvPr id="46" name="Picture 45"/>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821483" y="15423212"/>
            <a:ext cx="3309934" cy="2208347"/>
          </a:xfrm>
          <a:prstGeom prst="rect">
            <a:avLst/>
          </a:prstGeom>
          <a:ln>
            <a:noFill/>
          </a:ln>
          <a:effectLst>
            <a:outerShdw blurRad="292100" dist="139700" dir="2700000" algn="tl" rotWithShape="0">
              <a:srgbClr val="333333">
                <a:alpha val="65000"/>
              </a:srgbClr>
            </a:outerShdw>
          </a:effectLst>
        </p:spPr>
      </p:pic>
      <p:pic>
        <p:nvPicPr>
          <p:cNvPr id="55" name="Picture 54"/>
          <p:cNvPicPr>
            <a:picLocks noChangeAspect="1"/>
          </p:cNvPicPr>
          <p:nvPr/>
        </p:nvPicPr>
        <p:blipFill>
          <a:blip r:embed="rId9"/>
          <a:stretch>
            <a:fillRect/>
          </a:stretch>
        </p:blipFill>
        <p:spPr>
          <a:xfrm>
            <a:off x="1946815" y="19394058"/>
            <a:ext cx="9007725" cy="8190546"/>
          </a:xfrm>
          <a:prstGeom prst="rect">
            <a:avLst/>
          </a:prstGeom>
        </p:spPr>
      </p:pic>
      <p:pic>
        <p:nvPicPr>
          <p:cNvPr id="60" name="Picture 59"/>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197103" y="24393281"/>
            <a:ext cx="8091763" cy="2943537"/>
          </a:xfrm>
          <a:prstGeom prst="rect">
            <a:avLst/>
          </a:prstGeom>
        </p:spPr>
      </p:pic>
      <p:sp>
        <p:nvSpPr>
          <p:cNvPr id="65" name="Rectangle 4">
            <a:extLst>
              <a:ext uri="{FF2B5EF4-FFF2-40B4-BE49-F238E27FC236}">
                <a16:creationId xmlns:a16="http://schemas.microsoft.com/office/drawing/2014/main" id="{3EFEFCAD-E231-400D-A470-C3250B3954D9}"/>
              </a:ext>
            </a:extLst>
          </p:cNvPr>
          <p:cNvSpPr>
            <a:spLocks noChangeArrowheads="1"/>
          </p:cNvSpPr>
          <p:nvPr/>
        </p:nvSpPr>
        <p:spPr bwMode="auto">
          <a:xfrm>
            <a:off x="1843060" y="8809116"/>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1. CONTEXT</a:t>
            </a:r>
          </a:p>
        </p:txBody>
      </p:sp>
      <p:sp>
        <p:nvSpPr>
          <p:cNvPr id="66" name="Rectangle 4">
            <a:extLst>
              <a:ext uri="{FF2B5EF4-FFF2-40B4-BE49-F238E27FC236}">
                <a16:creationId xmlns:a16="http://schemas.microsoft.com/office/drawing/2014/main" id="{35CDA30C-B3D9-4F9A-90F9-2C1254468523}"/>
              </a:ext>
            </a:extLst>
          </p:cNvPr>
          <p:cNvSpPr>
            <a:spLocks noChangeArrowheads="1"/>
          </p:cNvSpPr>
          <p:nvPr/>
        </p:nvSpPr>
        <p:spPr bwMode="auto">
          <a:xfrm>
            <a:off x="1946815" y="17874289"/>
            <a:ext cx="17276042" cy="1107996"/>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smtClean="0">
                <a:solidFill>
                  <a:schemeClr val="tx1">
                    <a:lumMod val="85000"/>
                    <a:lumOff val="15000"/>
                  </a:schemeClr>
                </a:solidFill>
              </a:rPr>
              <a:t>In the analyses of accident risks and traffic violations among motorcyclists, their age, gender, highest education level attained, possession of a riding license, riding years, years of holding the riding license, annual mileage, motorcycle ownership and MRBQ factors were used as predictors. The table displays the results of negative binomial regression analyses. </a:t>
            </a:r>
            <a:endParaRPr lang="en-US" altLang="fr-FR" sz="2200" dirty="0">
              <a:solidFill>
                <a:schemeClr val="tx1">
                  <a:lumMod val="85000"/>
                  <a:lumOff val="15000"/>
                </a:schemeClr>
              </a:solidFill>
            </a:endParaRPr>
          </a:p>
        </p:txBody>
      </p:sp>
    </p:spTree>
    <p:extLst>
      <p:ext uri="{BB962C8B-B14F-4D97-AF65-F5344CB8AC3E}">
        <p14:creationId xmlns:p14="http://schemas.microsoft.com/office/powerpoint/2010/main" val="1328600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ULiège_Droit CG">
  <a:themeElements>
    <a:clrScheme name="ULiège_Droit">
      <a:dk1>
        <a:sysClr val="windowText" lastClr="000000"/>
      </a:dk1>
      <a:lt1>
        <a:sysClr val="window" lastClr="FFFFFF"/>
      </a:lt1>
      <a:dk2>
        <a:srgbClr val="8C8B82"/>
      </a:dk2>
      <a:lt2>
        <a:srgbClr val="E8E2DE"/>
      </a:lt2>
      <a:accent1>
        <a:srgbClr val="00707F"/>
      </a:accent1>
      <a:accent2>
        <a:srgbClr val="5FA4B0"/>
      </a:accent2>
      <a:accent3>
        <a:srgbClr val="5B257D"/>
      </a:accent3>
      <a:accent4>
        <a:srgbClr val="A8589E"/>
      </a:accent4>
      <a:accent5>
        <a:srgbClr val="E62D31"/>
      </a:accent5>
      <a:accent6>
        <a:srgbClr val="FFD000"/>
      </a:accent6>
      <a:hlink>
        <a:srgbClr val="005CA9"/>
      </a:hlink>
      <a:folHlink>
        <a:srgbClr val="7DB928"/>
      </a:folHlink>
    </a:clrScheme>
    <a:fontScheme name="Droit_ULiège">
      <a:majorFont>
        <a:latin typeface="Source Sans Pro"/>
        <a:ea typeface=""/>
        <a:cs typeface=""/>
      </a:majorFont>
      <a:minorFont>
        <a:latin typeface="Source Sans Pro"/>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iège_Droit CG" id="{BEB2A208-D4BE-4D13-AE83-21D98275568F}" vid="{5261F897-011A-4FA9-ACD4-11F2CEFF49A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ULiège_Droit CG</Template>
  <TotalTime>2926</TotalTime>
  <Words>304</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Franklin Gothic Book</vt:lpstr>
      <vt:lpstr>Source Sans Pro</vt:lpstr>
      <vt:lpstr>Wingdings</vt:lpstr>
      <vt:lpstr>ULiège_Droit CG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 Cordier;hello@caregraphic.be</dc:creator>
  <cp:lastModifiedBy>Mario Cools</cp:lastModifiedBy>
  <cp:revision>77</cp:revision>
  <cp:lastPrinted>2019-01-31T12:14:20Z</cp:lastPrinted>
  <dcterms:created xsi:type="dcterms:W3CDTF">2017-12-06T19:38:45Z</dcterms:created>
  <dcterms:modified xsi:type="dcterms:W3CDTF">2019-01-31T13:02:24Z</dcterms:modified>
</cp:coreProperties>
</file>