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handoutMasterIdLst>
    <p:handoutMasterId r:id="rId4"/>
  </p:handoutMasterIdLst>
  <p:sldIdLst>
    <p:sldId id="270" r:id="rId2"/>
  </p:sldIdLst>
  <p:sldSz cx="27432000" cy="36576000"/>
  <p:notesSz cx="6735763" cy="9866313"/>
  <p:defaultTextStyle>
    <a:defPPr>
      <a:defRPr lang="fr-FR"/>
    </a:defPPr>
    <a:lvl1pPr marL="0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681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362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043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4724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3405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086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0767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29448" algn="l" defTabSz="1828681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1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68"/>
    <a:srgbClr val="006972"/>
    <a:srgbClr val="00707F"/>
    <a:srgbClr val="F8AA00"/>
    <a:srgbClr val="C6C0B4"/>
    <a:srgbClr val="F07F3C"/>
    <a:srgbClr val="F1F1F0"/>
    <a:srgbClr val="5FA4B0"/>
    <a:srgbClr val="175865"/>
    <a:srgbClr val="5B2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50" autoAdjust="0"/>
    <p:restoredTop sz="94533" autoAdjust="0"/>
  </p:normalViewPr>
  <p:slideViewPr>
    <p:cSldViewPr snapToGrid="0">
      <p:cViewPr>
        <p:scale>
          <a:sx n="25" d="100"/>
          <a:sy n="25" d="100"/>
        </p:scale>
        <p:origin x="1292" y="-2568"/>
      </p:cViewPr>
      <p:guideLst>
        <p:guide orient="horz" pos="11521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2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2375FD1-5E51-4CFB-BA71-3B2A79E45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580" cy="494311"/>
          </a:xfrm>
          <a:prstGeom prst="rect">
            <a:avLst/>
          </a:prstGeom>
        </p:spPr>
        <p:txBody>
          <a:bodyPr vert="horz" lIns="85314" tIns="42657" rIns="85314" bIns="42657" rtlCol="0"/>
          <a:lstStyle>
            <a:lvl1pPr algn="l">
              <a:defRPr sz="1100"/>
            </a:lvl1pPr>
          </a:lstStyle>
          <a:p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66C1D0-0557-48AB-9136-7D12796EF9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679" y="0"/>
            <a:ext cx="2918579" cy="494311"/>
          </a:xfrm>
          <a:prstGeom prst="rect">
            <a:avLst/>
          </a:prstGeom>
        </p:spPr>
        <p:txBody>
          <a:bodyPr vert="horz" lIns="85314" tIns="42657" rIns="85314" bIns="42657" rtlCol="0"/>
          <a:lstStyle>
            <a:lvl1pPr algn="r">
              <a:defRPr sz="1100"/>
            </a:lvl1pPr>
          </a:lstStyle>
          <a:p>
            <a:fld id="{0AAA54CB-7EE3-40D4-ACE7-82BA9E4DF850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774DD-9FD5-4BCB-B5D7-E8A7BF0A53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8580" cy="494311"/>
          </a:xfrm>
          <a:prstGeom prst="rect">
            <a:avLst/>
          </a:prstGeom>
        </p:spPr>
        <p:txBody>
          <a:bodyPr vert="horz" lIns="85314" tIns="42657" rIns="85314" bIns="42657" rtlCol="0" anchor="b"/>
          <a:lstStyle>
            <a:lvl1pPr algn="l">
              <a:defRPr sz="1100"/>
            </a:lvl1pPr>
          </a:lstStyle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6389CF-BF5D-4ADD-A775-0091AA2118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679" y="9372003"/>
            <a:ext cx="2918579" cy="494311"/>
          </a:xfrm>
          <a:prstGeom prst="rect">
            <a:avLst/>
          </a:prstGeom>
        </p:spPr>
        <p:txBody>
          <a:bodyPr vert="horz" lIns="85314" tIns="42657" rIns="85314" bIns="42657" rtlCol="0" anchor="b"/>
          <a:lstStyle>
            <a:lvl1pPr algn="r">
              <a:defRPr sz="1100"/>
            </a:lvl1pPr>
          </a:lstStyle>
          <a:p>
            <a:fld id="{962029BB-11B7-49F3-A07C-C1FC20E0C6C7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876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608" cy="495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02" y="1"/>
            <a:ext cx="2919607" cy="4953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35134-E37F-4242-AE39-96AFE030BD4F}" type="datetimeFigureOut">
              <a:rPr lang="en-US" smtClean="0"/>
              <a:t>08-Jan-20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5550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353" y="4747827"/>
            <a:ext cx="5388610" cy="38851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0976"/>
            <a:ext cx="2919608" cy="495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02" y="9370976"/>
            <a:ext cx="2919607" cy="4953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4E28E-04DA-4431-8E63-B2791B62C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0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4E28E-04DA-4431-8E63-B2791B62CC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2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S4038_ULiege-place du 20 Août-bâtiment-exterieur-OM-2017 (3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087" y="1"/>
            <a:ext cx="27432000" cy="36576000"/>
          </a:xfrm>
          <a:prstGeom prst="rect">
            <a:avLst/>
          </a:prstGeom>
        </p:spPr>
      </p:pic>
      <p:sp>
        <p:nvSpPr>
          <p:cNvPr id="11" name="Triangle rectangle 10"/>
          <p:cNvSpPr/>
          <p:nvPr/>
        </p:nvSpPr>
        <p:spPr>
          <a:xfrm rot="10800000" flipV="1">
            <a:off x="7349388" y="15075928"/>
            <a:ext cx="20951527" cy="12337054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7" name="Triangle rectangle 6"/>
          <p:cNvSpPr/>
          <p:nvPr/>
        </p:nvSpPr>
        <p:spPr>
          <a:xfrm>
            <a:off x="0" y="14315756"/>
            <a:ext cx="24912390" cy="13546634"/>
          </a:xfrm>
          <a:prstGeom prst="rtTriangle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10" name="Triangle rectangle 9"/>
          <p:cNvSpPr/>
          <p:nvPr/>
        </p:nvSpPr>
        <p:spPr>
          <a:xfrm rot="10800000" flipH="1">
            <a:off x="-4823089" y="-1015790"/>
            <a:ext cx="20953058" cy="1233705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pic>
        <p:nvPicPr>
          <p:cNvPr id="3" name="Image 2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946" y="1585080"/>
            <a:ext cx="5315332" cy="243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5365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1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6" name="Image 5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5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3045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3" y="1456267"/>
            <a:ext cx="8001000" cy="6197600"/>
          </a:xfrm>
        </p:spPr>
        <p:txBody>
          <a:bodyPr anchor="b"/>
          <a:lstStyle>
            <a:lvl1pPr algn="l">
              <a:defRPr sz="565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968594" y="1456269"/>
            <a:ext cx="13754918" cy="31216603"/>
          </a:xfrm>
        </p:spPr>
        <p:txBody>
          <a:bodyPr/>
          <a:lstStyle>
            <a:lvl1pPr>
              <a:buSzPct val="70000"/>
              <a:defRPr sz="9040"/>
            </a:lvl1pPr>
            <a:lvl2pPr>
              <a:defRPr sz="7911"/>
            </a:lvl2pPr>
            <a:lvl3pPr>
              <a:defRPr sz="6780"/>
            </a:lvl3pPr>
            <a:lvl4pPr>
              <a:defRPr sz="5650"/>
            </a:lvl4pPr>
            <a:lvl5pPr>
              <a:defRPr sz="5650"/>
            </a:lvl5pPr>
            <a:lvl6pPr>
              <a:defRPr sz="5650"/>
            </a:lvl6pPr>
            <a:lvl7pPr>
              <a:defRPr sz="5650"/>
            </a:lvl7pPr>
            <a:lvl8pPr>
              <a:defRPr sz="5650"/>
            </a:lvl8pPr>
            <a:lvl9pPr>
              <a:defRPr sz="565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71602" y="7653870"/>
            <a:ext cx="8001003" cy="25019003"/>
          </a:xfrm>
        </p:spPr>
        <p:txBody>
          <a:bodyPr/>
          <a:lstStyle>
            <a:lvl1pPr marL="0" indent="0">
              <a:buNone/>
              <a:defRPr sz="3955">
                <a:solidFill>
                  <a:schemeClr val="tx2"/>
                </a:solidFill>
              </a:defRPr>
            </a:lvl1pPr>
            <a:lvl2pPr marL="1291655" indent="0">
              <a:buNone/>
              <a:defRPr sz="3390"/>
            </a:lvl2pPr>
            <a:lvl3pPr marL="2583309" indent="0">
              <a:buNone/>
              <a:defRPr sz="2826"/>
            </a:lvl3pPr>
            <a:lvl4pPr marL="3874965" indent="0">
              <a:buNone/>
              <a:defRPr sz="2543"/>
            </a:lvl4pPr>
            <a:lvl5pPr marL="5166620" indent="0">
              <a:buNone/>
              <a:defRPr sz="2543"/>
            </a:lvl5pPr>
            <a:lvl6pPr marL="6458274" indent="0">
              <a:buNone/>
              <a:defRPr sz="2543"/>
            </a:lvl6pPr>
            <a:lvl7pPr marL="7749929" indent="0">
              <a:buNone/>
              <a:defRPr sz="2543"/>
            </a:lvl7pPr>
            <a:lvl8pPr marL="9041583" indent="0">
              <a:buNone/>
              <a:defRPr sz="2543"/>
            </a:lvl8pPr>
            <a:lvl9pPr marL="10333239" indent="0">
              <a:buNone/>
              <a:defRPr sz="254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0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76864" y="25603200"/>
            <a:ext cx="16459200" cy="3022602"/>
          </a:xfrm>
        </p:spPr>
        <p:txBody>
          <a:bodyPr anchor="b"/>
          <a:lstStyle>
            <a:lvl1pPr algn="l">
              <a:defRPr sz="565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376864" y="3268133"/>
            <a:ext cx="16459200" cy="21945600"/>
          </a:xfrm>
        </p:spPr>
        <p:txBody>
          <a:bodyPr/>
          <a:lstStyle>
            <a:lvl1pPr marL="0" indent="0">
              <a:buNone/>
              <a:defRPr sz="9040"/>
            </a:lvl1pPr>
            <a:lvl2pPr marL="1291655" indent="0">
              <a:buNone/>
              <a:defRPr sz="7911"/>
            </a:lvl2pPr>
            <a:lvl3pPr marL="2583309" indent="0">
              <a:buNone/>
              <a:defRPr sz="6780"/>
            </a:lvl3pPr>
            <a:lvl4pPr marL="3874965" indent="0">
              <a:buNone/>
              <a:defRPr sz="5650"/>
            </a:lvl4pPr>
            <a:lvl5pPr marL="5166620" indent="0">
              <a:buNone/>
              <a:defRPr sz="5650"/>
            </a:lvl5pPr>
            <a:lvl6pPr marL="6458274" indent="0">
              <a:buNone/>
              <a:defRPr sz="5650"/>
            </a:lvl6pPr>
            <a:lvl7pPr marL="7749929" indent="0">
              <a:buNone/>
              <a:defRPr sz="5650"/>
            </a:lvl7pPr>
            <a:lvl8pPr marL="9041583" indent="0">
              <a:buNone/>
              <a:defRPr sz="5650"/>
            </a:lvl8pPr>
            <a:lvl9pPr marL="10333239" indent="0">
              <a:buNone/>
              <a:defRPr sz="565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76864" y="28625802"/>
            <a:ext cx="16459200" cy="4292597"/>
          </a:xfrm>
        </p:spPr>
        <p:txBody>
          <a:bodyPr/>
          <a:lstStyle>
            <a:lvl1pPr marL="0" indent="0">
              <a:buNone/>
              <a:defRPr sz="3955">
                <a:solidFill>
                  <a:schemeClr val="tx2"/>
                </a:solidFill>
              </a:defRPr>
            </a:lvl1pPr>
            <a:lvl2pPr marL="1291655" indent="0">
              <a:buNone/>
              <a:defRPr sz="3390"/>
            </a:lvl2pPr>
            <a:lvl3pPr marL="2583309" indent="0">
              <a:buNone/>
              <a:defRPr sz="2826"/>
            </a:lvl3pPr>
            <a:lvl4pPr marL="3874965" indent="0">
              <a:buNone/>
              <a:defRPr sz="2543"/>
            </a:lvl4pPr>
            <a:lvl5pPr marL="5166620" indent="0">
              <a:buNone/>
              <a:defRPr sz="2543"/>
            </a:lvl5pPr>
            <a:lvl6pPr marL="6458274" indent="0">
              <a:buNone/>
              <a:defRPr sz="2543"/>
            </a:lvl6pPr>
            <a:lvl7pPr marL="7749929" indent="0">
              <a:buNone/>
              <a:defRPr sz="2543"/>
            </a:lvl7pPr>
            <a:lvl8pPr marL="9041583" indent="0">
              <a:buNone/>
              <a:defRPr sz="2543"/>
            </a:lvl8pPr>
            <a:lvl9pPr marL="10333239" indent="0">
              <a:buNone/>
              <a:defRPr sz="2543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59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06308" y="30145930"/>
            <a:ext cx="4341029" cy="26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18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8537205" y="1390127"/>
            <a:ext cx="5537568" cy="3120813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32049" y="1390127"/>
            <a:ext cx="17027352" cy="31208133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06308" y="30145930"/>
            <a:ext cx="4341029" cy="26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5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rot="10800000" flipV="1">
            <a:off x="6480471" y="16303374"/>
            <a:ext cx="20951527" cy="20272635"/>
          </a:xfrm>
          <a:prstGeom prst="rtTriangle">
            <a:avLst/>
          </a:prstGeom>
          <a:solidFill>
            <a:srgbClr val="5FA4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6" name="Triangle rectangle 5"/>
          <p:cNvSpPr>
            <a:spLocks noChangeAspect="1"/>
          </p:cNvSpPr>
          <p:nvPr/>
        </p:nvSpPr>
        <p:spPr>
          <a:xfrm>
            <a:off x="1" y="20134326"/>
            <a:ext cx="18400584" cy="16441685"/>
          </a:xfrm>
          <a:prstGeom prst="rtTriangle">
            <a:avLst/>
          </a:prstGeom>
          <a:solidFill>
            <a:srgbClr val="007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8" name="Triangle isocèle 7"/>
          <p:cNvSpPr/>
          <p:nvPr userDrawn="1"/>
        </p:nvSpPr>
        <p:spPr>
          <a:xfrm>
            <a:off x="6489552" y="31043370"/>
            <a:ext cx="11926746" cy="5532630"/>
          </a:xfrm>
          <a:prstGeom prst="triangle">
            <a:avLst>
              <a:gd name="adj" fmla="val 47947"/>
            </a:avLst>
          </a:prstGeom>
          <a:solidFill>
            <a:srgbClr val="0C5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 dirty="0"/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57" y="11088265"/>
            <a:ext cx="10150293" cy="87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Général_2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rot="10800000" flipV="1">
            <a:off x="6480471" y="16303374"/>
            <a:ext cx="20951527" cy="20272635"/>
          </a:xfrm>
          <a:prstGeom prst="rtTriangle">
            <a:avLst/>
          </a:prstGeom>
          <a:solidFill>
            <a:srgbClr val="C6C0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6" name="Triangle rectangle 5"/>
          <p:cNvSpPr>
            <a:spLocks noChangeAspect="1"/>
          </p:cNvSpPr>
          <p:nvPr/>
        </p:nvSpPr>
        <p:spPr>
          <a:xfrm>
            <a:off x="1" y="20134326"/>
            <a:ext cx="18400584" cy="16441685"/>
          </a:xfrm>
          <a:prstGeom prst="rtTriangle">
            <a:avLst/>
          </a:prstGeom>
          <a:solidFill>
            <a:srgbClr val="0070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8" name="Triangle isocèle 7"/>
          <p:cNvSpPr/>
          <p:nvPr userDrawn="1"/>
        </p:nvSpPr>
        <p:spPr>
          <a:xfrm>
            <a:off x="6489552" y="31043370"/>
            <a:ext cx="11926746" cy="5532630"/>
          </a:xfrm>
          <a:prstGeom prst="triangle">
            <a:avLst>
              <a:gd name="adj" fmla="val 47947"/>
            </a:avLst>
          </a:prstGeom>
          <a:solidFill>
            <a:srgbClr val="006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 dirty="0"/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57" y="11088265"/>
            <a:ext cx="10150293" cy="876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0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S1068_20170421_Centre_ville_Philosophie_Bibliothèque_Histoire_A4_BB (18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4254" y="-4515688"/>
            <a:ext cx="22633288" cy="26827792"/>
          </a:xfrm>
          <a:prstGeom prst="rect">
            <a:avLst/>
          </a:prstGeom>
        </p:spPr>
      </p:pic>
      <p:sp>
        <p:nvSpPr>
          <p:cNvPr id="3" name="Pentagone 2"/>
          <p:cNvSpPr/>
          <p:nvPr userDrawn="1"/>
        </p:nvSpPr>
        <p:spPr>
          <a:xfrm>
            <a:off x="-558525" y="-329517"/>
            <a:ext cx="28234398" cy="37829275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4203050"/>
                </a:moveTo>
                <a:lnTo>
                  <a:pt x="6313069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4203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14" name="Triangle isocèle 13"/>
          <p:cNvSpPr/>
          <p:nvPr userDrawn="1"/>
        </p:nvSpPr>
        <p:spPr>
          <a:xfrm rot="5400000">
            <a:off x="-317078" y="16463259"/>
            <a:ext cx="20429824" cy="19795668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4521">
                <a:solidFill>
                  <a:schemeClr val="tx2"/>
                </a:solidFill>
              </a:defRPr>
            </a:lvl1pPr>
          </a:lstStyle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093300" y="23760048"/>
            <a:ext cx="24688801" cy="3355840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093298" y="28348672"/>
            <a:ext cx="24688797" cy="3529867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3" name="Image 12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39" y="1397000"/>
            <a:ext cx="3632352" cy="31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1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RS1068_20170421_Centre_ville_Philosophie_Bibliothèque_Histoire_A4_BB (18)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972" y="-2735471"/>
            <a:ext cx="20111715" cy="23838912"/>
          </a:xfrm>
          <a:prstGeom prst="rect">
            <a:avLst/>
          </a:prstGeom>
        </p:spPr>
      </p:pic>
      <p:sp>
        <p:nvSpPr>
          <p:cNvPr id="13" name="Pentagone 2"/>
          <p:cNvSpPr/>
          <p:nvPr userDrawn="1"/>
        </p:nvSpPr>
        <p:spPr>
          <a:xfrm>
            <a:off x="-558525" y="-329517"/>
            <a:ext cx="28234398" cy="37829275"/>
          </a:xfrm>
          <a:custGeom>
            <a:avLst/>
            <a:gdLst>
              <a:gd name="connsiteX0" fmla="*/ 2 w 2025135"/>
              <a:gd name="connsiteY0" fmla="*/ 660779 h 1729946"/>
              <a:gd name="connsiteX1" fmla="*/ 1012568 w 2025135"/>
              <a:gd name="connsiteY1" fmla="*/ 0 h 1729946"/>
              <a:gd name="connsiteX2" fmla="*/ 2025133 w 2025135"/>
              <a:gd name="connsiteY2" fmla="*/ 660779 h 1729946"/>
              <a:gd name="connsiteX3" fmla="*/ 1638367 w 2025135"/>
              <a:gd name="connsiteY3" fmla="*/ 1729942 h 1729946"/>
              <a:gd name="connsiteX4" fmla="*/ 386768 w 2025135"/>
              <a:gd name="connsiteY4" fmla="*/ 1729942 h 1729946"/>
              <a:gd name="connsiteX5" fmla="*/ 2 w 2025135"/>
              <a:gd name="connsiteY5" fmla="*/ 660779 h 1729946"/>
              <a:gd name="connsiteX0" fmla="*/ 0 w 6126891"/>
              <a:gd name="connsiteY0" fmla="*/ 4134401 h 5203564"/>
              <a:gd name="connsiteX1" fmla="*/ 6126891 w 6126891"/>
              <a:gd name="connsiteY1" fmla="*/ 0 h 5203564"/>
              <a:gd name="connsiteX2" fmla="*/ 2025131 w 6126891"/>
              <a:gd name="connsiteY2" fmla="*/ 4134401 h 5203564"/>
              <a:gd name="connsiteX3" fmla="*/ 1638365 w 6126891"/>
              <a:gd name="connsiteY3" fmla="*/ 5203564 h 5203564"/>
              <a:gd name="connsiteX4" fmla="*/ 386766 w 6126891"/>
              <a:gd name="connsiteY4" fmla="*/ 5203564 h 5203564"/>
              <a:gd name="connsiteX5" fmla="*/ 0 w 6126891"/>
              <a:gd name="connsiteY5" fmla="*/ 4134401 h 5203564"/>
              <a:gd name="connsiteX0" fmla="*/ 0 w 6229864"/>
              <a:gd name="connsiteY0" fmla="*/ 4203050 h 5203564"/>
              <a:gd name="connsiteX1" fmla="*/ 6229864 w 6229864"/>
              <a:gd name="connsiteY1" fmla="*/ 0 h 5203564"/>
              <a:gd name="connsiteX2" fmla="*/ 2128104 w 6229864"/>
              <a:gd name="connsiteY2" fmla="*/ 4134401 h 5203564"/>
              <a:gd name="connsiteX3" fmla="*/ 1741338 w 6229864"/>
              <a:gd name="connsiteY3" fmla="*/ 5203564 h 5203564"/>
              <a:gd name="connsiteX4" fmla="*/ 489739 w 6229864"/>
              <a:gd name="connsiteY4" fmla="*/ 5203564 h 5203564"/>
              <a:gd name="connsiteX5" fmla="*/ 0 w 6229864"/>
              <a:gd name="connsiteY5" fmla="*/ 4203050 h 5203564"/>
              <a:gd name="connsiteX0" fmla="*/ 0 w 9295023"/>
              <a:gd name="connsiteY0" fmla="*/ 4203050 h 5203564"/>
              <a:gd name="connsiteX1" fmla="*/ 6229864 w 9295023"/>
              <a:gd name="connsiteY1" fmla="*/ 0 h 5203564"/>
              <a:gd name="connsiteX2" fmla="*/ 9295023 w 9295023"/>
              <a:gd name="connsiteY2" fmla="*/ 36076 h 5203564"/>
              <a:gd name="connsiteX3" fmla="*/ 1741338 w 9295023"/>
              <a:gd name="connsiteY3" fmla="*/ 5203564 h 5203564"/>
              <a:gd name="connsiteX4" fmla="*/ 489739 w 9295023"/>
              <a:gd name="connsiteY4" fmla="*/ 5203564 h 5203564"/>
              <a:gd name="connsiteX5" fmla="*/ 0 w 9295023"/>
              <a:gd name="connsiteY5" fmla="*/ 4203050 h 5203564"/>
              <a:gd name="connsiteX0" fmla="*/ 0 w 9295023"/>
              <a:gd name="connsiteY0" fmla="*/ 4203050 h 6967834"/>
              <a:gd name="connsiteX1" fmla="*/ 6229864 w 9295023"/>
              <a:gd name="connsiteY1" fmla="*/ 0 h 6967834"/>
              <a:gd name="connsiteX2" fmla="*/ 9295023 w 9295023"/>
              <a:gd name="connsiteY2" fmla="*/ 36076 h 6967834"/>
              <a:gd name="connsiteX3" fmla="*/ 9278960 w 9295023"/>
              <a:gd name="connsiteY3" fmla="*/ 6967834 h 6967834"/>
              <a:gd name="connsiteX4" fmla="*/ 489739 w 9295023"/>
              <a:gd name="connsiteY4" fmla="*/ 5203564 h 6967834"/>
              <a:gd name="connsiteX5" fmla="*/ 0 w 9295023"/>
              <a:gd name="connsiteY5" fmla="*/ 4203050 h 6967834"/>
              <a:gd name="connsiteX0" fmla="*/ 0 w 9295023"/>
              <a:gd name="connsiteY0" fmla="*/ 4203050 h 6995294"/>
              <a:gd name="connsiteX1" fmla="*/ 6229864 w 9295023"/>
              <a:gd name="connsiteY1" fmla="*/ 0 h 6995294"/>
              <a:gd name="connsiteX2" fmla="*/ 9295023 w 9295023"/>
              <a:gd name="connsiteY2" fmla="*/ 36076 h 6995294"/>
              <a:gd name="connsiteX3" fmla="*/ 9278960 w 9295023"/>
              <a:gd name="connsiteY3" fmla="*/ 6967834 h 6995294"/>
              <a:gd name="connsiteX4" fmla="*/ 112171 w 9295023"/>
              <a:gd name="connsiteY4" fmla="*/ 6995294 h 6995294"/>
              <a:gd name="connsiteX5" fmla="*/ 0 w 9295023"/>
              <a:gd name="connsiteY5" fmla="*/ 4203050 h 6995294"/>
              <a:gd name="connsiteX0" fmla="*/ 83205 w 9378228"/>
              <a:gd name="connsiteY0" fmla="*/ 4203050 h 7092989"/>
              <a:gd name="connsiteX1" fmla="*/ 6313069 w 9378228"/>
              <a:gd name="connsiteY1" fmla="*/ 0 h 7092989"/>
              <a:gd name="connsiteX2" fmla="*/ 9378228 w 9378228"/>
              <a:gd name="connsiteY2" fmla="*/ 36076 h 7092989"/>
              <a:gd name="connsiteX3" fmla="*/ 9362165 w 9378228"/>
              <a:gd name="connsiteY3" fmla="*/ 6967834 h 7092989"/>
              <a:gd name="connsiteX4" fmla="*/ 0 w 9378228"/>
              <a:gd name="connsiteY4" fmla="*/ 7092989 h 7092989"/>
              <a:gd name="connsiteX5" fmla="*/ 83205 w 9378228"/>
              <a:gd name="connsiteY5" fmla="*/ 4203050 h 7092989"/>
              <a:gd name="connsiteX0" fmla="*/ 83205 w 9411466"/>
              <a:gd name="connsiteY0" fmla="*/ 4203050 h 7092989"/>
              <a:gd name="connsiteX1" fmla="*/ 6313069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4203050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4203050 h 7092989"/>
              <a:gd name="connsiteX0" fmla="*/ 83205 w 9411466"/>
              <a:gd name="connsiteY0" fmla="*/ 3975095 h 7092989"/>
              <a:gd name="connsiteX1" fmla="*/ 5979302 w 9411466"/>
              <a:gd name="connsiteY1" fmla="*/ 0 h 7092989"/>
              <a:gd name="connsiteX2" fmla="*/ 9378228 w 9411466"/>
              <a:gd name="connsiteY2" fmla="*/ 36076 h 7092989"/>
              <a:gd name="connsiteX3" fmla="*/ 9411009 w 9411466"/>
              <a:gd name="connsiteY3" fmla="*/ 7000399 h 7092989"/>
              <a:gd name="connsiteX4" fmla="*/ 0 w 9411466"/>
              <a:gd name="connsiteY4" fmla="*/ 7092989 h 7092989"/>
              <a:gd name="connsiteX5" fmla="*/ 83205 w 9411466"/>
              <a:gd name="connsiteY5" fmla="*/ 3975095 h 709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11466" h="7092989">
                <a:moveTo>
                  <a:pt x="83205" y="3975095"/>
                </a:moveTo>
                <a:lnTo>
                  <a:pt x="5979302" y="0"/>
                </a:lnTo>
                <a:lnTo>
                  <a:pt x="9378228" y="36076"/>
                </a:lnTo>
                <a:cubicBezTo>
                  <a:pt x="9372874" y="2346662"/>
                  <a:pt x="9416363" y="4689813"/>
                  <a:pt x="9411009" y="7000399"/>
                </a:cubicBezTo>
                <a:lnTo>
                  <a:pt x="0" y="7092989"/>
                </a:lnTo>
                <a:lnTo>
                  <a:pt x="83205" y="39750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17" name="Triangle isocèle 16"/>
          <p:cNvSpPr/>
          <p:nvPr userDrawn="1"/>
        </p:nvSpPr>
        <p:spPr>
          <a:xfrm rot="5400000">
            <a:off x="-317078" y="16463259"/>
            <a:ext cx="20429824" cy="19795668"/>
          </a:xfrm>
          <a:prstGeom prst="triangle">
            <a:avLst>
              <a:gd name="adj" fmla="val 99642"/>
            </a:avLst>
          </a:prstGeom>
          <a:solidFill>
            <a:srgbClr val="F1F1F0">
              <a:alpha val="61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6417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97372" y="19239101"/>
            <a:ext cx="22286766" cy="3924102"/>
          </a:xfrm>
        </p:spPr>
        <p:txBody>
          <a:bodyPr anchor="t">
            <a:normAutofit/>
          </a:bodyPr>
          <a:lstStyle>
            <a:lvl1pPr algn="l">
              <a:defRPr sz="9040" b="0" cap="none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97376" y="23227070"/>
            <a:ext cx="22286766" cy="5673520"/>
          </a:xfrm>
        </p:spPr>
        <p:txBody>
          <a:bodyPr anchor="t"/>
          <a:lstStyle>
            <a:lvl1pPr marL="0" indent="0" algn="l">
              <a:buNone/>
              <a:defRPr sz="5650">
                <a:solidFill>
                  <a:schemeClr val="tx2"/>
                </a:solidFill>
              </a:defRPr>
            </a:lvl1pPr>
            <a:lvl2pPr marL="1291655" indent="0">
              <a:buNone/>
              <a:defRPr sz="5085">
                <a:solidFill>
                  <a:schemeClr val="tx1">
                    <a:tint val="75000"/>
                  </a:schemeClr>
                </a:solidFill>
              </a:defRPr>
            </a:lvl2pPr>
            <a:lvl3pPr marL="2583309" indent="0">
              <a:buNone/>
              <a:defRPr sz="4521">
                <a:solidFill>
                  <a:schemeClr val="tx1">
                    <a:tint val="75000"/>
                  </a:schemeClr>
                </a:solidFill>
              </a:defRPr>
            </a:lvl3pPr>
            <a:lvl4pPr marL="3874965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4pPr>
            <a:lvl5pPr marL="5166620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5pPr>
            <a:lvl6pPr marL="6458274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6pPr>
            <a:lvl7pPr marL="7749929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7pPr>
            <a:lvl8pPr marL="9041583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8pPr>
            <a:lvl9pPr marL="10333239" indent="0">
              <a:buNone/>
              <a:defRPr sz="39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0" name="Image 9" descr="uLIEGE_Logo_Compact_CMJN_pos@2x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6239" y="1397000"/>
            <a:ext cx="3632352" cy="313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4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2" y="1464736"/>
            <a:ext cx="21568335" cy="6096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2" y="8534404"/>
            <a:ext cx="21568335" cy="24138469"/>
          </a:xfrm>
        </p:spPr>
        <p:txBody>
          <a:bodyPr/>
          <a:lstStyle>
            <a:lvl1pPr>
              <a:buSzPct val="75000"/>
              <a:defRPr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5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1600" y="8534404"/>
            <a:ext cx="10260001" cy="24138469"/>
          </a:xfrm>
        </p:spPr>
        <p:txBody>
          <a:bodyPr/>
          <a:lstStyle>
            <a:lvl1pPr>
              <a:defRPr sz="7911"/>
            </a:lvl1pPr>
            <a:lvl2pPr>
              <a:defRPr sz="6780"/>
            </a:lvl2pPr>
            <a:lvl3pPr>
              <a:defRPr sz="5650"/>
            </a:lvl3pPr>
            <a:lvl4pPr>
              <a:defRPr sz="5085"/>
            </a:lvl4pPr>
            <a:lvl5pPr>
              <a:defRPr sz="5085"/>
            </a:lvl5pPr>
            <a:lvl6pPr>
              <a:defRPr sz="5085"/>
            </a:lvl6pPr>
            <a:lvl7pPr>
              <a:defRPr sz="5085"/>
            </a:lvl7pPr>
            <a:lvl8pPr>
              <a:defRPr sz="5085"/>
            </a:lvl8pPr>
            <a:lvl9pPr>
              <a:defRPr sz="50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711601" y="8534404"/>
            <a:ext cx="10260001" cy="24138469"/>
          </a:xfrm>
        </p:spPr>
        <p:txBody>
          <a:bodyPr/>
          <a:lstStyle>
            <a:lvl1pPr>
              <a:defRPr sz="7911"/>
            </a:lvl1pPr>
            <a:lvl2pPr>
              <a:defRPr sz="6780"/>
            </a:lvl2pPr>
            <a:lvl3pPr>
              <a:defRPr sz="5650"/>
            </a:lvl3pPr>
            <a:lvl4pPr>
              <a:defRPr sz="5085"/>
            </a:lvl4pPr>
            <a:lvl5pPr>
              <a:defRPr sz="5085"/>
            </a:lvl5pPr>
            <a:lvl6pPr>
              <a:defRPr sz="5085"/>
            </a:lvl6pPr>
            <a:lvl7pPr>
              <a:defRPr sz="5085"/>
            </a:lvl7pPr>
            <a:lvl8pPr>
              <a:defRPr sz="5085"/>
            </a:lvl8pPr>
            <a:lvl9pPr>
              <a:defRPr sz="5085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8187269"/>
            <a:ext cx="10260001" cy="3456000"/>
          </a:xfrm>
        </p:spPr>
        <p:txBody>
          <a:bodyPr anchor="b"/>
          <a:lstStyle>
            <a:lvl1pPr marL="0" indent="0">
              <a:buNone/>
              <a:defRPr sz="6780" b="1"/>
            </a:lvl1pPr>
            <a:lvl2pPr marL="1291655" indent="0">
              <a:buNone/>
              <a:defRPr sz="5650" b="1"/>
            </a:lvl2pPr>
            <a:lvl3pPr marL="2583309" indent="0">
              <a:buNone/>
              <a:defRPr sz="5085" b="1"/>
            </a:lvl3pPr>
            <a:lvl4pPr marL="3874965" indent="0">
              <a:buNone/>
              <a:defRPr sz="4521" b="1"/>
            </a:lvl4pPr>
            <a:lvl5pPr marL="5166620" indent="0">
              <a:buNone/>
              <a:defRPr sz="4521" b="1"/>
            </a:lvl5pPr>
            <a:lvl6pPr marL="6458274" indent="0">
              <a:buNone/>
              <a:defRPr sz="4521" b="1"/>
            </a:lvl6pPr>
            <a:lvl7pPr marL="7749929" indent="0">
              <a:buNone/>
              <a:defRPr sz="4521" b="1"/>
            </a:lvl7pPr>
            <a:lvl8pPr marL="9041583" indent="0">
              <a:buNone/>
              <a:defRPr sz="4521" b="1"/>
            </a:lvl8pPr>
            <a:lvl9pPr marL="10333239" indent="0">
              <a:buNone/>
              <a:defRPr sz="452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71600" y="11599333"/>
            <a:ext cx="10260001" cy="21073535"/>
          </a:xfrm>
        </p:spPr>
        <p:txBody>
          <a:bodyPr/>
          <a:lstStyle>
            <a:lvl1pPr>
              <a:defRPr sz="6780"/>
            </a:lvl1pPr>
            <a:lvl2pPr>
              <a:defRPr sz="5650"/>
            </a:lvl2pPr>
            <a:lvl3pPr>
              <a:defRPr sz="5085"/>
            </a:lvl3pPr>
            <a:lvl4pPr>
              <a:defRPr sz="4521"/>
            </a:lvl4pPr>
            <a:lvl5pPr>
              <a:defRPr sz="4521"/>
            </a:lvl5pPr>
            <a:lvl6pPr>
              <a:defRPr sz="4521"/>
            </a:lvl6pPr>
            <a:lvl7pPr>
              <a:defRPr sz="4521"/>
            </a:lvl7pPr>
            <a:lvl8pPr>
              <a:defRPr sz="4521"/>
            </a:lvl8pPr>
            <a:lvl9pPr>
              <a:defRPr sz="4521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2711601" y="8231206"/>
            <a:ext cx="10260001" cy="3412064"/>
          </a:xfrm>
        </p:spPr>
        <p:txBody>
          <a:bodyPr anchor="b"/>
          <a:lstStyle>
            <a:lvl1pPr marL="0" indent="0">
              <a:buNone/>
              <a:defRPr sz="6780" b="1"/>
            </a:lvl1pPr>
            <a:lvl2pPr marL="1291655" indent="0">
              <a:buNone/>
              <a:defRPr sz="5650" b="1"/>
            </a:lvl2pPr>
            <a:lvl3pPr marL="2583309" indent="0">
              <a:buNone/>
              <a:defRPr sz="5085" b="1"/>
            </a:lvl3pPr>
            <a:lvl4pPr marL="3874965" indent="0">
              <a:buNone/>
              <a:defRPr sz="4521" b="1"/>
            </a:lvl4pPr>
            <a:lvl5pPr marL="5166620" indent="0">
              <a:buNone/>
              <a:defRPr sz="4521" b="1"/>
            </a:lvl5pPr>
            <a:lvl6pPr marL="6458274" indent="0">
              <a:buNone/>
              <a:defRPr sz="4521" b="1"/>
            </a:lvl6pPr>
            <a:lvl7pPr marL="7749929" indent="0">
              <a:buNone/>
              <a:defRPr sz="4521" b="1"/>
            </a:lvl7pPr>
            <a:lvl8pPr marL="9041583" indent="0">
              <a:buNone/>
              <a:defRPr sz="4521" b="1"/>
            </a:lvl8pPr>
            <a:lvl9pPr marL="10333239" indent="0">
              <a:buNone/>
              <a:defRPr sz="452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2711601" y="11599333"/>
            <a:ext cx="10260001" cy="21073535"/>
          </a:xfrm>
        </p:spPr>
        <p:txBody>
          <a:bodyPr/>
          <a:lstStyle>
            <a:lvl1pPr>
              <a:defRPr sz="6780"/>
            </a:lvl1pPr>
            <a:lvl2pPr>
              <a:defRPr sz="5650"/>
            </a:lvl2pPr>
            <a:lvl3pPr>
              <a:defRPr sz="5085"/>
            </a:lvl3pPr>
            <a:lvl4pPr>
              <a:defRPr sz="4521"/>
            </a:lvl4pPr>
            <a:lvl5pPr>
              <a:defRPr sz="4521"/>
            </a:lvl5pPr>
            <a:lvl6pPr>
              <a:defRPr sz="4521"/>
            </a:lvl6pPr>
            <a:lvl7pPr>
              <a:defRPr sz="4521"/>
            </a:lvl7pPr>
            <a:lvl8pPr>
              <a:defRPr sz="4521"/>
            </a:lvl8pPr>
            <a:lvl9pPr>
              <a:defRPr sz="4521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11" name="Image 10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9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Image 6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2211" y="36731"/>
            <a:ext cx="2441829" cy="471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7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71600" y="1464736"/>
            <a:ext cx="21600000" cy="609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n-IN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8534404"/>
            <a:ext cx="21600000" cy="24138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n-IN" dirty="0"/>
              <a:t>Cliquez pour modifier les styles du texte du masque</a:t>
            </a:r>
          </a:p>
          <a:p>
            <a:pPr lvl="1"/>
            <a:r>
              <a:rPr lang="bn-IN" dirty="0"/>
              <a:t>Deuxième niveau</a:t>
            </a:r>
          </a:p>
          <a:p>
            <a:pPr lvl="2"/>
            <a:r>
              <a:rPr lang="bn-IN" dirty="0"/>
              <a:t>Troisième niveau</a:t>
            </a:r>
          </a:p>
          <a:p>
            <a:pPr lvl="3"/>
            <a:r>
              <a:rPr lang="bn-IN" dirty="0"/>
              <a:t>Quatrième niveau</a:t>
            </a:r>
          </a:p>
          <a:p>
            <a:pPr lvl="4"/>
            <a:r>
              <a:rPr lang="bn-IN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371600" y="33900536"/>
            <a:ext cx="6400801" cy="1947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48916-E6E8-4346-AB9B-377CDB8FFF0D}" type="datetimeFigureOut">
              <a:rPr lang="fr-BE" smtClean="0"/>
              <a:t>08-01-20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372601" y="33900536"/>
            <a:ext cx="8686800" cy="1947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9659600" y="33900536"/>
            <a:ext cx="6400801" cy="1947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D976-1BC8-4935-81A1-7E6BDE2026D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303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l" defTabSz="1291655" rtl="0" eaLnBrk="1" latinLnBrk="0" hangingPunct="1">
        <a:spcBef>
          <a:spcPct val="0"/>
        </a:spcBef>
        <a:buNone/>
        <a:defRPr sz="1017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55775" indent="-1255775" algn="l" defTabSz="1291655" rtl="0" eaLnBrk="1" latinLnBrk="0" hangingPunct="1">
        <a:spcBef>
          <a:spcPct val="20000"/>
        </a:spcBef>
        <a:buClr>
          <a:schemeClr val="accent1"/>
        </a:buClr>
        <a:buSzPct val="75000"/>
        <a:buFont typeface="Franklin Gothic Book" panose="020B0503020102020204" pitchFamily="34" charset="0"/>
        <a:buChar char="►"/>
        <a:defRPr sz="7911" kern="1200">
          <a:solidFill>
            <a:schemeClr val="tx1"/>
          </a:solidFill>
          <a:latin typeface="+mn-lt"/>
          <a:ea typeface="+mn-ea"/>
          <a:cs typeface="+mn-cs"/>
        </a:defRPr>
      </a:lvl1pPr>
      <a:lvl2pPr marL="2098940" indent="-807284" algn="l" defTabSz="129165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6780" kern="1200">
          <a:solidFill>
            <a:schemeClr val="tx1"/>
          </a:solidFill>
          <a:latin typeface="+mn-lt"/>
          <a:ea typeface="+mn-ea"/>
          <a:cs typeface="+mn-cs"/>
        </a:defRPr>
      </a:lvl2pPr>
      <a:lvl3pPr marL="3229138" indent="-645827" algn="l" defTabSz="1291655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Ø"/>
        <a:defRPr sz="5650" kern="1200">
          <a:solidFill>
            <a:schemeClr val="tx1"/>
          </a:solidFill>
          <a:latin typeface="+mn-lt"/>
          <a:ea typeface="+mn-ea"/>
          <a:cs typeface="+mn-cs"/>
        </a:defRPr>
      </a:lvl3pPr>
      <a:lvl4pPr marL="4520792" indent="-645827" algn="l" defTabSz="1291655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5085" kern="1200">
          <a:solidFill>
            <a:schemeClr val="tx1"/>
          </a:solidFill>
          <a:latin typeface="+mn-lt"/>
          <a:ea typeface="+mn-ea"/>
          <a:cs typeface="+mn-cs"/>
        </a:defRPr>
      </a:lvl4pPr>
      <a:lvl5pPr marL="5812447" indent="-645827" algn="l" defTabSz="1291655" rtl="0" eaLnBrk="1" latinLnBrk="0" hangingPunct="1">
        <a:spcBef>
          <a:spcPct val="20000"/>
        </a:spcBef>
        <a:buClr>
          <a:schemeClr val="accent1"/>
        </a:buClr>
        <a:buSzPct val="85000"/>
        <a:buFont typeface="Wingdings" panose="05000000000000000000" pitchFamily="2" charset="2"/>
        <a:buChar char="v"/>
        <a:defRPr sz="5085" kern="1200">
          <a:solidFill>
            <a:schemeClr val="tx1"/>
          </a:solidFill>
          <a:latin typeface="+mn-lt"/>
          <a:ea typeface="+mn-ea"/>
          <a:cs typeface="+mn-cs"/>
        </a:defRPr>
      </a:lvl5pPr>
      <a:lvl6pPr marL="7104102" indent="-645827" algn="l" defTabSz="1291655" rtl="0" eaLnBrk="1" latinLnBrk="0" hangingPunct="1">
        <a:spcBef>
          <a:spcPct val="20000"/>
        </a:spcBef>
        <a:buFont typeface="Arial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6pPr>
      <a:lvl7pPr marL="8395756" indent="-645827" algn="l" defTabSz="1291655" rtl="0" eaLnBrk="1" latinLnBrk="0" hangingPunct="1">
        <a:spcBef>
          <a:spcPct val="20000"/>
        </a:spcBef>
        <a:buFont typeface="Arial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7pPr>
      <a:lvl8pPr marL="9687412" indent="-645827" algn="l" defTabSz="1291655" rtl="0" eaLnBrk="1" latinLnBrk="0" hangingPunct="1">
        <a:spcBef>
          <a:spcPct val="20000"/>
        </a:spcBef>
        <a:buFont typeface="Arial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8pPr>
      <a:lvl9pPr marL="10979067" indent="-645827" algn="l" defTabSz="1291655" rtl="0" eaLnBrk="1" latinLnBrk="0" hangingPunct="1">
        <a:spcBef>
          <a:spcPct val="20000"/>
        </a:spcBef>
        <a:buFont typeface="Arial"/>
        <a:buChar char="•"/>
        <a:defRPr sz="56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1pPr>
      <a:lvl2pPr marL="1291655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2pPr>
      <a:lvl3pPr marL="2583309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3pPr>
      <a:lvl4pPr marL="3874965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4pPr>
      <a:lvl5pPr marL="5166620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5pPr>
      <a:lvl6pPr marL="6458274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6pPr>
      <a:lvl7pPr marL="7749929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7pPr>
      <a:lvl8pPr marL="9041583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8pPr>
      <a:lvl9pPr marL="10333239" algn="l" defTabSz="1291655" rtl="0" eaLnBrk="1" latinLnBrk="0" hangingPunct="1">
        <a:defRPr sz="50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11" Type="http://schemas.openxmlformats.org/officeDocument/2006/relationships/image" Target="../media/image12.emf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6F8E78DE-7D34-4671-89A7-BE93922EB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2" y="34049762"/>
            <a:ext cx="9575957" cy="2526789"/>
          </a:xfrm>
          <a:prstGeom prst="rect">
            <a:avLst/>
          </a:prstGeom>
        </p:spPr>
      </p:pic>
      <p:pic>
        <p:nvPicPr>
          <p:cNvPr id="6" name="Image 5" descr="uLIEGE_Logo_Compact_CMJN_pos@2x.png">
            <a:extLst>
              <a:ext uri="{FF2B5EF4-FFF2-40B4-BE49-F238E27FC236}">
                <a16:creationId xmlns:a16="http://schemas.microsoft.com/office/drawing/2014/main" id="{0ADD4774-6F93-4370-B740-EEEF3D6517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42" y="4967999"/>
            <a:ext cx="3804858" cy="184732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C3C53F-7D40-4E6B-8D34-96E07FF9B56B}"/>
              </a:ext>
            </a:extLst>
          </p:cNvPr>
          <p:cNvSpPr/>
          <p:nvPr/>
        </p:nvSpPr>
        <p:spPr>
          <a:xfrm>
            <a:off x="0" y="-1"/>
            <a:ext cx="27432000" cy="37744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8698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C72DC60-CBD3-4C2D-96E1-7AD3B20B8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994" y="746944"/>
            <a:ext cx="25683006" cy="241705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ctr" anchorCtr="0" compatLnSpc="1">
            <a:prstTxWarp prst="textNoShape">
              <a:avLst/>
            </a:prstTxWarp>
            <a:spAutoFit/>
          </a:bodyPr>
          <a:lstStyle/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ASSESSING DRIVING ANGER AMONG VIETNAMESE MOTORCYCLISTS</a:t>
            </a:r>
          </a:p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591" dirty="0" smtClean="0">
              <a:solidFill>
                <a:schemeClr val="bg1"/>
              </a:solidFill>
            </a:endParaRPr>
          </a:p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591" dirty="0" smtClean="0">
                <a:solidFill>
                  <a:schemeClr val="bg1"/>
                </a:solidFill>
              </a:rPr>
              <a:t>Hiep Trung Bui, </a:t>
            </a:r>
            <a:r>
              <a:rPr lang="fr-FR" altLang="fr-FR" sz="4591" dirty="0">
                <a:solidFill>
                  <a:schemeClr val="bg1"/>
                </a:solidFill>
              </a:rPr>
              <a:t>Ismaïl </a:t>
            </a:r>
            <a:r>
              <a:rPr lang="fr-FR" altLang="fr-FR" sz="4591" dirty="0" smtClean="0">
                <a:solidFill>
                  <a:schemeClr val="bg1"/>
                </a:solidFill>
              </a:rPr>
              <a:t>Saadi</a:t>
            </a:r>
            <a:r>
              <a:rPr lang="fr-FR" altLang="fr-FR" sz="4591" dirty="0">
                <a:solidFill>
                  <a:schemeClr val="bg1"/>
                </a:solidFill>
              </a:rPr>
              <a:t>, Mario </a:t>
            </a:r>
            <a:r>
              <a:rPr lang="fr-FR" altLang="fr-FR" sz="4591" dirty="0" smtClean="0">
                <a:solidFill>
                  <a:schemeClr val="bg1"/>
                </a:solidFill>
              </a:rPr>
              <a:t>Cools</a:t>
            </a:r>
            <a:endParaRPr lang="fr-BE" sz="7973" b="1" dirty="0">
              <a:solidFill>
                <a:schemeClr val="bg1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BC564852-5CC1-4FB1-BB84-BBE24B9D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39972" y="2392166"/>
            <a:ext cx="12479043" cy="7064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3866" b="1" dirty="0" smtClean="0">
                <a:solidFill>
                  <a:schemeClr val="bg1"/>
                </a:solidFill>
              </a:rPr>
              <a:t>ismail.saadi@uliege.be</a:t>
            </a:r>
            <a:endParaRPr lang="fr-BE" sz="3866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0191FF-D53D-4193-946A-929865E36AFE}"/>
              </a:ext>
            </a:extLst>
          </p:cNvPr>
          <p:cNvSpPr/>
          <p:nvPr/>
        </p:nvSpPr>
        <p:spPr>
          <a:xfrm>
            <a:off x="13590500" y="8678708"/>
            <a:ext cx="12533857" cy="25319039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8698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77C55-D8D1-468F-9161-BEEB58FA9F82}"/>
              </a:ext>
            </a:extLst>
          </p:cNvPr>
          <p:cNvSpPr/>
          <p:nvPr/>
        </p:nvSpPr>
        <p:spPr>
          <a:xfrm>
            <a:off x="1233181" y="8687933"/>
            <a:ext cx="12032272" cy="25294766"/>
          </a:xfrm>
          <a:prstGeom prst="rect">
            <a:avLst/>
          </a:prstGeom>
          <a:solidFill>
            <a:srgbClr val="C6C0B4">
              <a:alpha val="30196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8698" dirty="0"/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FD1A28A1-07C4-4B4E-A6A1-6DA49BD6B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579" y="4195611"/>
            <a:ext cx="6525142" cy="7064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  <a:spAutoFit/>
          </a:bodyPr>
          <a:lstStyle/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866" b="1" dirty="0">
                <a:solidFill>
                  <a:srgbClr val="006972"/>
                </a:solidFill>
              </a:rPr>
              <a:t>PARTNERS</a:t>
            </a:r>
          </a:p>
        </p:txBody>
      </p: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7798F667-3E95-4E8D-8E2F-0F752EAC0A9E}"/>
              </a:ext>
            </a:extLst>
          </p:cNvPr>
          <p:cNvCxnSpPr/>
          <p:nvPr/>
        </p:nvCxnSpPr>
        <p:spPr>
          <a:xfrm>
            <a:off x="1256041" y="4930308"/>
            <a:ext cx="7070936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4">
            <a:extLst>
              <a:ext uri="{FF2B5EF4-FFF2-40B4-BE49-F238E27FC236}">
                <a16:creationId xmlns:a16="http://schemas.microsoft.com/office/drawing/2014/main" id="{3D59EC54-7E72-433F-8F88-AE282CDE4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6597" y="4137605"/>
            <a:ext cx="10458825" cy="7064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  <a:spAutoFit/>
          </a:bodyPr>
          <a:lstStyle/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866" b="1" dirty="0">
                <a:solidFill>
                  <a:srgbClr val="006972"/>
                </a:solidFill>
              </a:rPr>
              <a:t>RESEARCH INFORMATION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B54F80A8-B17B-49B4-9BDC-DBCCD7BC1E27}"/>
              </a:ext>
            </a:extLst>
          </p:cNvPr>
          <p:cNvCxnSpPr>
            <a:cxnSpLocks/>
          </p:cNvCxnSpPr>
          <p:nvPr/>
        </p:nvCxnSpPr>
        <p:spPr>
          <a:xfrm>
            <a:off x="9262793" y="4930641"/>
            <a:ext cx="16781841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Rectangle 4">
            <a:extLst>
              <a:ext uri="{FF2B5EF4-FFF2-40B4-BE49-F238E27FC236}">
                <a16:creationId xmlns:a16="http://schemas.microsoft.com/office/drawing/2014/main" id="{266ADAD8-7040-4B56-9BC3-AB2E5968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8703" y="5131834"/>
            <a:ext cx="16925931" cy="312134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This 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study provides further insights into the current traffic situation in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Vietnam. By examining the 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factor structure of the </a:t>
            </a:r>
            <a:r>
              <a:rPr lang="en-US" altLang="fr-FR" sz="2800" b="1" dirty="0">
                <a:solidFill>
                  <a:schemeClr val="accent2">
                    <a:lumMod val="50000"/>
                  </a:schemeClr>
                </a:solidFill>
              </a:rPr>
              <a:t>Driving Anger Scale (DAS</a:t>
            </a:r>
            <a:r>
              <a:rPr lang="en-US" altLang="fr-FR" sz="2800" b="1" dirty="0" smtClean="0">
                <a:solidFill>
                  <a:schemeClr val="accent2">
                    <a:lumMod val="50000"/>
                  </a:schemeClr>
                </a:solidFill>
              </a:rPr>
              <a:t>),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this paper filled the research gaps concerning riding anger in the context of motorcycling-based traffic systems. The results offered a profound understanding on the anger-provoked circumstances, the road rage expression, its effects to driving outcomes among 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motorcyclists in </a:t>
            </a:r>
            <a:r>
              <a:rPr lang="en-US" altLang="fr-FR" sz="2800" dirty="0" err="1">
                <a:solidFill>
                  <a:schemeClr val="accent2">
                    <a:lumMod val="50000"/>
                  </a:schemeClr>
                </a:solidFill>
              </a:rPr>
              <a:t>Danang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, a rapidly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urbanizing 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city in the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center </a:t>
            </a:r>
            <a:r>
              <a:rPr lang="en-US" altLang="fr-FR" sz="2800" dirty="0">
                <a:solidFill>
                  <a:schemeClr val="accent2">
                    <a:lumMod val="50000"/>
                  </a:schemeClr>
                </a:solidFill>
              </a:rPr>
              <a:t>of </a:t>
            </a:r>
            <a:r>
              <a:rPr lang="en-US" altLang="fr-FR" sz="2800" dirty="0" smtClean="0">
                <a:solidFill>
                  <a:schemeClr val="accent2">
                    <a:lumMod val="50000"/>
                  </a:schemeClr>
                </a:solidFill>
              </a:rPr>
              <a:t>Vietnam. </a:t>
            </a:r>
            <a:endParaRPr lang="en-US" altLang="fr-FR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 defTabSz="110468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fr-FR" sz="2779" dirty="0">
              <a:solidFill>
                <a:schemeClr val="accent2">
                  <a:lumMod val="50000"/>
                </a:schemeClr>
              </a:solidFill>
            </a:endParaRPr>
          </a:p>
          <a:p>
            <a:pPr algn="just"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2779" i="1" dirty="0" smtClean="0">
                <a:solidFill>
                  <a:schemeClr val="accent2">
                    <a:lumMod val="50000"/>
                  </a:schemeClr>
                </a:solidFill>
              </a:rPr>
              <a:t>Keywords</a:t>
            </a:r>
            <a:r>
              <a:rPr lang="en-US" altLang="fr-FR" sz="2779" i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altLang="fr-FR" sz="2779" i="1" dirty="0" smtClean="0">
                <a:solidFill>
                  <a:schemeClr val="accent2">
                    <a:lumMod val="50000"/>
                  </a:schemeClr>
                </a:solidFill>
              </a:rPr>
              <a:t>Driving Anger, </a:t>
            </a:r>
            <a:r>
              <a:rPr lang="en-US" altLang="fr-FR" sz="2779" i="1" dirty="0">
                <a:solidFill>
                  <a:schemeClr val="accent2">
                    <a:lumMod val="50000"/>
                  </a:schemeClr>
                </a:solidFill>
              </a:rPr>
              <a:t>Motorcyclist, On-Road Safety, Crash </a:t>
            </a:r>
            <a:r>
              <a:rPr lang="en-US" altLang="fr-FR" sz="2779" i="1" dirty="0" smtClean="0">
                <a:solidFill>
                  <a:schemeClr val="accent2">
                    <a:lumMod val="50000"/>
                  </a:schemeClr>
                </a:solidFill>
              </a:rPr>
              <a:t>Involvement, Traffic </a:t>
            </a:r>
            <a:r>
              <a:rPr lang="en-US" altLang="fr-FR" sz="2779" i="1" dirty="0">
                <a:solidFill>
                  <a:schemeClr val="accent2">
                    <a:lumMod val="50000"/>
                  </a:schemeClr>
                </a:solidFill>
              </a:rPr>
              <a:t>V</a:t>
            </a:r>
            <a:r>
              <a:rPr lang="en-US" altLang="fr-FR" sz="2779" i="1" dirty="0" smtClean="0">
                <a:solidFill>
                  <a:schemeClr val="accent2">
                    <a:lumMod val="50000"/>
                  </a:schemeClr>
                </a:solidFill>
              </a:rPr>
              <a:t>iolation, Vietnam.</a:t>
            </a:r>
            <a:endParaRPr lang="fr-BE" altLang="fr-FR" sz="2779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EA2874DB-4AF1-49C6-823B-5BD08D291FED}"/>
              </a:ext>
            </a:extLst>
          </p:cNvPr>
          <p:cNvCxnSpPr>
            <a:cxnSpLocks/>
          </p:cNvCxnSpPr>
          <p:nvPr/>
        </p:nvCxnSpPr>
        <p:spPr>
          <a:xfrm flipV="1">
            <a:off x="1209583" y="34256287"/>
            <a:ext cx="24835049" cy="13067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AutoShape 2" descr="logo truong.jpg"/>
          <p:cNvSpPr>
            <a:spLocks noChangeAspect="1" noChangeArrowheads="1"/>
          </p:cNvSpPr>
          <p:nvPr/>
        </p:nvSpPr>
        <p:spPr bwMode="auto">
          <a:xfrm>
            <a:off x="986993" y="-174527"/>
            <a:ext cx="368234" cy="3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</a:bodyPr>
          <a:lstStyle/>
          <a:p>
            <a:endParaRPr lang="vi-VN" sz="8698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308" y="6913138"/>
            <a:ext cx="7117394" cy="10251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01" y="4523450"/>
            <a:ext cx="2601663" cy="260166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5597" y="26624599"/>
            <a:ext cx="10662644" cy="7113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6" name="Rectangle 4">
            <a:extLst>
              <a:ext uri="{FF2B5EF4-FFF2-40B4-BE49-F238E27FC236}">
                <a16:creationId xmlns:a16="http://schemas.microsoft.com/office/drawing/2014/main" id="{35CDA30C-B3D9-4F9A-90F9-2C1254468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600" y="9748916"/>
            <a:ext cx="11315804" cy="78957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  <a:spAutoFit/>
          </a:bodyPr>
          <a:lstStyle/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MANOVA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results, there were significant differences in DAS scores between the different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university degree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crash conditions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lang="en-US" altLang="fr-FR" sz="2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lang="en-US" altLang="fr-FR" sz="2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lang="en-US" altLang="fr-FR" sz="2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lang="en-US" altLang="fr-FR" sz="2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914400"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endParaRPr lang="en-US" altLang="fr-FR" sz="2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independent-samples t-test 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that:</a:t>
            </a:r>
          </a:p>
          <a:p>
            <a:pPr marL="457200" indent="-457200"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Gender,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Possession of university degree 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significant effect on the anger level from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HG.  </a:t>
            </a:r>
          </a:p>
          <a:p>
            <a:pPr marL="457200" indent="-457200"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significant difference in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subscale among traffic accident victims and riders who have not been involved in 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crashes.</a:t>
            </a:r>
          </a:p>
          <a:p>
            <a:pPr marL="457200" indent="-457200"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IBOD,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provoked anger levels were similar between subgroups.</a:t>
            </a:r>
          </a:p>
          <a:p>
            <a:pPr algn="just" defTabSz="1104687" eaLnBrk="0" fontAlgn="base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regression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performed to set-up a predictive model for motorcycle crash involvement on Vietnamese roads. Of the 11 predictor variables, only 4 were statistically significant: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HG,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AB. 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9373" y="27482776"/>
            <a:ext cx="10519887" cy="44815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60149" y="8830069"/>
            <a:ext cx="11144880" cy="8060765"/>
            <a:chOff x="1760149" y="8830069"/>
            <a:chExt cx="11144880" cy="8060765"/>
          </a:xfrm>
        </p:grpSpPr>
        <p:grpSp>
          <p:nvGrpSpPr>
            <p:cNvPr id="5" name="Group 4"/>
            <p:cNvGrpSpPr/>
            <p:nvPr/>
          </p:nvGrpSpPr>
          <p:grpSpPr>
            <a:xfrm>
              <a:off x="1760149" y="8830069"/>
              <a:ext cx="10788185" cy="4888342"/>
              <a:chOff x="1760149" y="8830069"/>
              <a:chExt cx="11114797" cy="4888342"/>
            </a:xfrm>
          </p:grpSpPr>
          <p:sp>
            <p:nvSpPr>
              <p:cNvPr id="15" name="Rectangle 4">
                <a:extLst>
                  <a:ext uri="{FF2B5EF4-FFF2-40B4-BE49-F238E27FC236}">
                    <a16:creationId xmlns:a16="http://schemas.microsoft.com/office/drawing/2014/main" id="{F39B299C-1D3B-4E3A-B67F-0FA3C9424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842" y="9603587"/>
                <a:ext cx="11046104" cy="411482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110470" tIns="55235" rIns="110470" bIns="55235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457200" indent="-457200" algn="just" defTabSz="1104687" eaLnBrk="0" fontAlgn="base" hangingPunct="0">
                  <a:lnSpc>
                    <a:spcPts val="3500"/>
                  </a:lnSpc>
                  <a:buFont typeface="Wingdings" panose="05000000000000000000" pitchFamily="2" charset="2"/>
                  <a:buChar char="v"/>
                </a:pP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Vietnam,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nearly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79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of the population use motorcycle for regular commuting, which makes this country the top motorcycling countries in the world.</a:t>
                </a:r>
              </a:p>
              <a:p>
                <a:pPr marL="457200" indent="-457200" algn="just" defTabSz="1104687" eaLnBrk="0" fontAlgn="base" hangingPunct="0">
                  <a:lnSpc>
                    <a:spcPts val="3500"/>
                  </a:lnSpc>
                  <a:buFont typeface="Wingdings" panose="05000000000000000000" pitchFamily="2" charset="2"/>
                  <a:buChar char="v"/>
                </a:pP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2018,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more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 23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Vietnamese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people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died per day from road traffic collisions, and nearly 90% of victims are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motorcyclists.</a:t>
                </a:r>
              </a:p>
              <a:p>
                <a:pPr marL="457200" indent="-457200" algn="just" defTabSz="1104687" eaLnBrk="0" fontAlgn="base" hangingPunct="0">
                  <a:lnSpc>
                    <a:spcPts val="3500"/>
                  </a:lnSpc>
                  <a:buFont typeface="Wingdings" panose="05000000000000000000" pitchFamily="2" charset="2"/>
                  <a:buChar char="v"/>
                </a:pP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he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problem of driving anger has not received enough attention in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motorcycling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countries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457200" indent="-457200" algn="just" defTabSz="1104687" eaLnBrk="0" fontAlgn="base" hangingPunct="0">
                  <a:lnSpc>
                    <a:spcPts val="3500"/>
                  </a:lnSpc>
                  <a:buFont typeface="Wingdings" panose="05000000000000000000" pitchFamily="2" charset="2"/>
                  <a:buChar char="v"/>
                </a:pP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Understanding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driving anger is critical 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reducing both the number of crashes and the severity of motorcyclists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injury</a:t>
                </a:r>
                <a:r>
                  <a:rPr lang="en-US" altLang="fr-FR" sz="2600" dirty="0" smtClean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ctangle 4">
                <a:extLst>
                  <a:ext uri="{FF2B5EF4-FFF2-40B4-BE49-F238E27FC236}">
                    <a16:creationId xmlns:a16="http://schemas.microsoft.com/office/drawing/2014/main" id="{3EFEFCAD-E231-400D-A470-C3250B395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149" y="8830069"/>
                <a:ext cx="6525142" cy="70645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wrap="square" lIns="110470" tIns="55235" rIns="110470" bIns="55235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110468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BE" altLang="fr-FR" sz="3866" b="1" dirty="0">
                    <a:solidFill>
                      <a:srgbClr val="006972"/>
                    </a:solidFill>
                  </a:rPr>
                  <a:t>1. CONTEXT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760150" y="13762503"/>
              <a:ext cx="11144879" cy="3128331"/>
              <a:chOff x="1760045" y="22452083"/>
              <a:chExt cx="11172899" cy="3128331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760045" y="22452083"/>
                <a:ext cx="11025423" cy="3128331"/>
                <a:chOff x="1760045" y="22452083"/>
                <a:chExt cx="11025423" cy="3128331"/>
              </a:xfrm>
            </p:grpSpPr>
            <p:sp>
              <p:nvSpPr>
                <p:cNvPr id="18" name="Rectangle 4">
                  <a:extLst>
                    <a:ext uri="{FF2B5EF4-FFF2-40B4-BE49-F238E27FC236}">
                      <a16:creationId xmlns:a16="http://schemas.microsoft.com/office/drawing/2014/main" id="{565E1C2E-E4C8-47D6-9B61-DA3057726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0045" y="23260953"/>
                  <a:ext cx="11025423" cy="23194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vert="horz" wrap="square" lIns="110470" tIns="55235" rIns="110470" bIns="55235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just" defTabSz="1104687" eaLnBrk="0" fontAlgn="base" hangingPunct="0">
                    <a:lnSpc>
                      <a:spcPts val="35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The </a:t>
                  </a:r>
                  <a:r>
                    <a:rPr lang="en-US" altLang="fr-FR" sz="2600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main objectives of this paper </a:t>
                  </a: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are: </a:t>
                  </a:r>
                </a:p>
                <a:p>
                  <a:pPr marL="506413" indent="-506413" algn="just" defTabSz="1104687" eaLnBrk="0" fontAlgn="base" hangingPunct="0">
                    <a:lnSpc>
                      <a:spcPts val="35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Validate </a:t>
                  </a:r>
                  <a:r>
                    <a:rPr lang="en-US" altLang="fr-FR" sz="2600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factor structure of the </a:t>
                  </a: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DAS in a representative sample of Vietnamese riders;</a:t>
                  </a:r>
                </a:p>
                <a:p>
                  <a:pPr marL="506413" indent="-506413" algn="just" defTabSz="1104687" eaLnBrk="0" fontAlgn="base" hangingPunct="0">
                    <a:lnSpc>
                      <a:spcPts val="35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Wingdings" panose="05000000000000000000" pitchFamily="2" charset="2"/>
                    <a:buChar char="v"/>
                  </a:pP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Examine </a:t>
                  </a:r>
                  <a:r>
                    <a:rPr lang="en-US" altLang="fr-FR" sz="2600" dirty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 relationships between the DAS factors, background variables, riding information and accident, traffic violation </a:t>
                  </a:r>
                  <a:r>
                    <a:rPr lang="en-US" altLang="fr-FR" sz="2600" dirty="0" smtClean="0">
                      <a:solidFill>
                        <a:schemeClr val="accent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involvement.</a:t>
                  </a:r>
                  <a:endParaRPr lang="en-US" altLang="fr-FR" sz="2600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Rectangle 4">
                  <a:extLst>
                    <a:ext uri="{FF2B5EF4-FFF2-40B4-BE49-F238E27FC236}">
                      <a16:creationId xmlns:a16="http://schemas.microsoft.com/office/drawing/2014/main" id="{3EFEFCAD-E231-400D-A470-C3250B3954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01835" y="22452083"/>
                  <a:ext cx="6525142" cy="7064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vert="horz" wrap="square" lIns="110470" tIns="55235" rIns="110470" bIns="55235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defTabSz="110468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fr-BE" altLang="fr-FR" sz="3866" b="1" dirty="0">
                      <a:solidFill>
                        <a:srgbClr val="006972"/>
                      </a:solidFill>
                    </a:rPr>
                    <a:t>2. GOALS</a:t>
                  </a:r>
                </a:p>
              </p:txBody>
            </p:sp>
          </p:grpSp>
          <p:cxnSp>
            <p:nvCxnSpPr>
              <p:cNvPr id="42" name="Connecteur droit 47">
                <a:extLst>
                  <a:ext uri="{FF2B5EF4-FFF2-40B4-BE49-F238E27FC236}">
                    <a16:creationId xmlns:a16="http://schemas.microsoft.com/office/drawing/2014/main" id="{1E088223-ACB0-4E86-AFE9-BDD2889FA7E8}"/>
                  </a:ext>
                </a:extLst>
              </p:cNvPr>
              <p:cNvCxnSpPr/>
              <p:nvPr/>
            </p:nvCxnSpPr>
            <p:spPr>
              <a:xfrm>
                <a:off x="1846722" y="23142484"/>
                <a:ext cx="11086222" cy="0"/>
              </a:xfrm>
              <a:prstGeom prst="line">
                <a:avLst/>
              </a:prstGeom>
              <a:ln/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/>
          <p:cNvGrpSpPr/>
          <p:nvPr/>
        </p:nvGrpSpPr>
        <p:grpSpPr>
          <a:xfrm>
            <a:off x="1760149" y="24266194"/>
            <a:ext cx="11087027" cy="3216601"/>
            <a:chOff x="1670178" y="19913514"/>
            <a:chExt cx="11176193" cy="3216601"/>
          </a:xfrm>
        </p:grpSpPr>
        <p:sp>
          <p:nvSpPr>
            <p:cNvPr id="29" name="Rectangle 4">
              <a:extLst>
                <a:ext uri="{FF2B5EF4-FFF2-40B4-BE49-F238E27FC236}">
                  <a16:creationId xmlns:a16="http://schemas.microsoft.com/office/drawing/2014/main" id="{35CDA30C-B3D9-4F9A-90F9-2C1254468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8368" y="20748714"/>
              <a:ext cx="10806758" cy="238140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110470" tIns="55235" rIns="110470" bIns="55235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defTabSz="1104687" eaLnBrk="0" fontAlgn="base" hangingPunct="0">
                <a:lnSpc>
                  <a:spcPts val="3300"/>
                </a:lnSpc>
                <a:spcBef>
                  <a:spcPct val="0"/>
                </a:spcBef>
                <a:spcAft>
                  <a:spcPts val="1200"/>
                </a:spcAft>
              </a:pP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EFA </a:t>
              </a:r>
              <a:r>
                <a: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DAS revealed </a:t>
              </a:r>
              <a:r>
                <a: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notable clear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three-factor structure</a:t>
              </a:r>
              <a:r>
                <a: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which explained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41.4% </a:t>
              </a:r>
              <a:r>
                <a: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the total variance:</a:t>
              </a:r>
            </a:p>
            <a:p>
              <a:pPr indent="990600" algn="just" defTabSz="1104687" eaLnBrk="0" fontAlgn="base" hangingPunct="0">
                <a:lnSpc>
                  <a:spcPts val="3300"/>
                </a:lnSpc>
                <a:spcBef>
                  <a:spcPct val="0"/>
                </a:spcBef>
                <a:spcAft>
                  <a:spcPct val="0"/>
                </a:spcAft>
                <a:tabLst>
                  <a:tab pos="685800" algn="l"/>
                  <a:tab pos="971550" algn="l"/>
                </a:tabLst>
              </a:pP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Hostile gesture (</a:t>
              </a:r>
              <a:r>
                <a:rPr lang="en-US" altLang="fr-FR" sz="26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HG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 3 items</a:t>
              </a:r>
              <a:endPara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990600" algn="just" defTabSz="1104687" eaLnBrk="0" fontAlgn="base" hangingPunct="0">
                <a:lnSpc>
                  <a:spcPts val="3300"/>
                </a:lnSpc>
                <a:spcBef>
                  <a:spcPct val="0"/>
                </a:spcBef>
                <a:spcAft>
                  <a:spcPct val="0"/>
                </a:spcAft>
                <a:tabLst>
                  <a:tab pos="685800" algn="l"/>
                  <a:tab pos="971550" algn="l"/>
                </a:tabLst>
              </a:pP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altLang="fr-FR" sz="2600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Infringements by other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drivers (</a:t>
              </a:r>
              <a:r>
                <a:rPr lang="en-US" altLang="fr-FR" sz="26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IBOD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 5 items</a:t>
              </a:r>
              <a:endPara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990600" algn="just" defTabSz="1104687" eaLnBrk="0" fontAlgn="base" hangingPunct="0">
                <a:lnSpc>
                  <a:spcPts val="3300"/>
                </a:lnSpc>
                <a:spcBef>
                  <a:spcPct val="0"/>
                </a:spcBef>
                <a:spcAft>
                  <a:spcPct val="0"/>
                </a:spcAft>
                <a:tabLst>
                  <a:tab pos="685800" algn="l"/>
                  <a:tab pos="971550" algn="l"/>
                </a:tabLst>
              </a:pP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Arrival-blocking (</a:t>
              </a:r>
              <a:r>
                <a:rPr lang="en-US" altLang="fr-FR" sz="2600" b="1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):  4 </a:t>
              </a:r>
              <a:r>
                <a:rPr lang="en-US" altLang="fr-FR" sz="2600" dirty="0" smtClean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items</a:t>
              </a:r>
              <a:endPara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7CE3747A-6EB1-47D3-8771-040F536B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0178" y="19913514"/>
              <a:ext cx="11176193" cy="7064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110470" tIns="55235" rIns="110470" bIns="55235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10468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BE" altLang="fr-FR" sz="3866" b="1" dirty="0" smtClean="0">
                  <a:solidFill>
                    <a:srgbClr val="006972"/>
                  </a:solidFill>
                </a:rPr>
                <a:t>4. </a:t>
              </a:r>
              <a:r>
                <a:rPr lang="fr-BE" altLang="fr-FR" sz="3866" b="1" dirty="0" smtClean="0">
                  <a:solidFill>
                    <a:srgbClr val="006972"/>
                  </a:solidFill>
                </a:rPr>
                <a:t>RESULTS</a:t>
              </a:r>
              <a:endParaRPr lang="fr-BE" altLang="fr-FR" sz="3866" b="1" dirty="0">
                <a:solidFill>
                  <a:srgbClr val="006972"/>
                </a:solidFill>
              </a:endParaRPr>
            </a:p>
          </p:txBody>
        </p:sp>
        <p:cxnSp>
          <p:nvCxnSpPr>
            <p:cNvPr id="45" name="Connecteur droit 47">
              <a:extLst>
                <a:ext uri="{FF2B5EF4-FFF2-40B4-BE49-F238E27FC236}">
                  <a16:creationId xmlns:a16="http://schemas.microsoft.com/office/drawing/2014/main" id="{1E088223-ACB0-4E86-AFE9-BDD2889FA7E8}"/>
                </a:ext>
              </a:extLst>
            </p:cNvPr>
            <p:cNvCxnSpPr/>
            <p:nvPr/>
          </p:nvCxnSpPr>
          <p:spPr>
            <a:xfrm>
              <a:off x="1670178" y="20628804"/>
              <a:ext cx="11086222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5" name="Connecteur droit 47">
            <a:extLst>
              <a:ext uri="{FF2B5EF4-FFF2-40B4-BE49-F238E27FC236}">
                <a16:creationId xmlns:a16="http://schemas.microsoft.com/office/drawing/2014/main" id="{1E088223-ACB0-4E86-AFE9-BDD2889FA7E8}"/>
              </a:ext>
            </a:extLst>
          </p:cNvPr>
          <p:cNvCxnSpPr/>
          <p:nvPr/>
        </p:nvCxnSpPr>
        <p:spPr>
          <a:xfrm>
            <a:off x="1826824" y="9516259"/>
            <a:ext cx="10721511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Connecteur droit 47">
            <a:extLst>
              <a:ext uri="{FF2B5EF4-FFF2-40B4-BE49-F238E27FC236}">
                <a16:creationId xmlns:a16="http://schemas.microsoft.com/office/drawing/2014/main" id="{1E088223-ACB0-4E86-AFE9-BDD2889FA7E8}"/>
              </a:ext>
            </a:extLst>
          </p:cNvPr>
          <p:cNvCxnSpPr/>
          <p:nvPr/>
        </p:nvCxnSpPr>
        <p:spPr>
          <a:xfrm>
            <a:off x="14325600" y="9574624"/>
            <a:ext cx="1110778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Image result for trb 2020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1654" y="34459107"/>
            <a:ext cx="3403778" cy="190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06494"/>
              </p:ext>
            </p:extLst>
          </p:nvPr>
        </p:nvGraphicFramePr>
        <p:xfrm>
          <a:off x="14397525" y="11295026"/>
          <a:ext cx="11121587" cy="1735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9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0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8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26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0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Variables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Pillai's trace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Hypothesis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Error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Eta Squared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3.109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Possession of university degree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3.189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Possession of driving license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1.860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Possession of own motorcycle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2.509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9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Involvement in crash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4.530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7" name="Rectangle 4">
            <a:extLst>
              <a:ext uri="{FF2B5EF4-FFF2-40B4-BE49-F238E27FC236}">
                <a16:creationId xmlns:a16="http://schemas.microsoft.com/office/drawing/2014/main" id="{7CE3747A-6EB1-47D3-8771-040F536B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600" y="8816267"/>
            <a:ext cx="10685177" cy="73000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110470" tIns="55235" rIns="110470" bIns="55235" numCol="1" anchor="t" anchorCtr="0" compatLnSpc="1">
            <a:prstTxWarp prst="textNoShape">
              <a:avLst/>
            </a:prstTxWarp>
            <a:spAutoFit/>
          </a:bodyPr>
          <a:lstStyle/>
          <a:p>
            <a:pPr defTabSz="110468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BE" altLang="fr-FR" sz="3866" b="1" dirty="0" smtClean="0">
                <a:solidFill>
                  <a:srgbClr val="006972"/>
                </a:solidFill>
              </a:rPr>
              <a:t>4. </a:t>
            </a:r>
            <a:r>
              <a:rPr lang="fr-BE" altLang="fr-FR" sz="3866" b="1" dirty="0" smtClean="0">
                <a:solidFill>
                  <a:srgbClr val="006972"/>
                </a:solidFill>
              </a:rPr>
              <a:t>RESULTS (Continue)</a:t>
            </a:r>
            <a:endParaRPr lang="fr-BE" altLang="fr-FR" sz="3866" b="1" dirty="0">
              <a:solidFill>
                <a:srgbClr val="006972"/>
              </a:solidFill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09180"/>
              </p:ext>
            </p:extLst>
          </p:nvPr>
        </p:nvGraphicFramePr>
        <p:xfrm>
          <a:off x="14468472" y="17688749"/>
          <a:ext cx="10964915" cy="1451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2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2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 ratio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Sig.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C.I.for EXP(B)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</a:t>
                      </a:r>
                      <a:endParaRPr lang="en-US" sz="16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0.905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Gender (cat = Male)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1.372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1.833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Hostile gesture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Arrival-blocking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1.857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4372434" y="19528830"/>
            <a:ext cx="11268970" cy="6762855"/>
            <a:chOff x="14245008" y="20004837"/>
            <a:chExt cx="11268970" cy="6762855"/>
          </a:xfrm>
        </p:grpSpPr>
        <p:sp>
          <p:nvSpPr>
            <p:cNvPr id="27" name="Rectangle 4">
              <a:extLst>
                <a:ext uri="{FF2B5EF4-FFF2-40B4-BE49-F238E27FC236}">
                  <a16:creationId xmlns:a16="http://schemas.microsoft.com/office/drawing/2014/main" id="{BFB24AFF-688F-4DD7-A6EB-145F29F91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5008" y="20821213"/>
              <a:ext cx="11268970" cy="594647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110470" tIns="55235" rIns="110470" bIns="55235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just" defTabSz="1104687" eaLnBrk="0" fontAlgn="base" hangingPunct="0">
                <a:lnSpc>
                  <a:spcPts val="3500"/>
                </a:lnSpc>
                <a:spcBef>
                  <a:spcPct val="0"/>
                </a:spcBef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A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12-item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Vietnamese version of the </a:t>
              </a:r>
              <a:r>
                <a:rPr lang="en-US" altLang="fr-FR" sz="2658" b="1" dirty="0" smtClean="0">
                  <a:solidFill>
                    <a:schemeClr val="accent2">
                      <a:lumMod val="50000"/>
                    </a:schemeClr>
                  </a:solidFill>
                </a:rPr>
                <a:t>DAS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was explored and could be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applied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to investigate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driving anger in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other motorcycling countries. </a:t>
              </a:r>
            </a:p>
            <a:p>
              <a:pPr algn="just" defTabSz="1104687" eaLnBrk="0" fontAlgn="base" hangingPunct="0">
                <a:lnSpc>
                  <a:spcPts val="3500"/>
                </a:lnSpc>
                <a:spcBef>
                  <a:spcPct val="0"/>
                </a:spcBef>
              </a:pPr>
              <a:endParaRPr lang="en-US" altLang="fr-FR" sz="2658" dirty="0" smtClean="0">
                <a:solidFill>
                  <a:schemeClr val="accent2">
                    <a:lumMod val="50000"/>
                  </a:schemeClr>
                </a:solidFill>
              </a:endParaRPr>
            </a:p>
            <a:p>
              <a:pPr algn="just" defTabSz="1104687" eaLnBrk="0" fontAlgn="base" hangingPunct="0">
                <a:lnSpc>
                  <a:spcPts val="3500"/>
                </a:lnSpc>
                <a:spcBef>
                  <a:spcPct val="0"/>
                </a:spcBef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In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term of </a:t>
              </a:r>
              <a:r>
                <a:rPr lang="en-US" altLang="fr-FR" sz="2658" b="1" dirty="0" smtClean="0">
                  <a:solidFill>
                    <a:schemeClr val="accent2">
                      <a:lumMod val="50000"/>
                    </a:schemeClr>
                  </a:solidFill>
                </a:rPr>
                <a:t>Vietnamese motorcyclists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, the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study reveals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that:</a:t>
              </a:r>
            </a:p>
            <a:p>
              <a:pPr marL="508000" indent="-457200" algn="just" defTabSz="1104687" eaLnBrk="0" fontAlgn="base" hangingPunct="0">
                <a:lnSpc>
                  <a:spcPts val="35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They rarely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use safety equipment while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riding.</a:t>
              </a:r>
            </a:p>
            <a:p>
              <a:pPr marL="508000" indent="-457200" algn="just" defTabSz="1104687" eaLnBrk="0" fontAlgn="base" hangingPunct="0">
                <a:lnSpc>
                  <a:spcPts val="35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Younger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riders tend to become more angered than the elder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riders.</a:t>
              </a:r>
            </a:p>
            <a:p>
              <a:pPr marL="508000" indent="-457200" algn="just" defTabSz="1104687" eaLnBrk="0" fontAlgn="base" hangingPunct="0">
                <a:lnSpc>
                  <a:spcPts val="35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Females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reported a higher angry level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by </a:t>
              </a:r>
              <a:r>
                <a:rPr lang="en-US" altLang="fr-FR" sz="2658" b="1" dirty="0" smtClean="0">
                  <a:solidFill>
                    <a:schemeClr val="accent2">
                      <a:lumMod val="50000"/>
                    </a:schemeClr>
                  </a:solidFill>
                </a:rPr>
                <a:t>HG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than males.</a:t>
              </a:r>
            </a:p>
            <a:p>
              <a:pPr marL="508000" indent="-457200" algn="just" defTabSz="1104687" eaLnBrk="0" fontAlgn="base" hangingPunct="0">
                <a:lnSpc>
                  <a:spcPts val="35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fr-BE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The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university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graduates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reported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less anger toward </a:t>
              </a:r>
              <a:r>
                <a:rPr lang="en-US" altLang="fr-FR" sz="2658" b="1" dirty="0" smtClean="0">
                  <a:solidFill>
                    <a:schemeClr val="accent2">
                      <a:lumMod val="50000"/>
                    </a:schemeClr>
                  </a:solidFill>
                </a:rPr>
                <a:t>HG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than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people without a university 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degree.</a:t>
              </a:r>
            </a:p>
            <a:p>
              <a:pPr marL="508000" indent="-457200" algn="just" defTabSz="1104687" eaLnBrk="0" fontAlgn="base" hangingPunct="0">
                <a:lnSpc>
                  <a:spcPts val="35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Riders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who experienced more anger by </a:t>
              </a:r>
              <a:r>
                <a:rPr lang="en-US" altLang="fr-FR" sz="2658" b="1" dirty="0">
                  <a:solidFill>
                    <a:schemeClr val="accent2">
                      <a:lumMod val="50000"/>
                    </a:schemeClr>
                  </a:solidFill>
                </a:rPr>
                <a:t>HG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 were less likely to be involved in </a:t>
              </a:r>
              <a:r>
                <a:rPr lang="en-US" altLang="fr-FR" sz="2658" b="1" dirty="0">
                  <a:solidFill>
                    <a:schemeClr val="accent2">
                      <a:lumMod val="50000"/>
                    </a:schemeClr>
                  </a:solidFill>
                </a:rPr>
                <a:t>traffic accidents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than those who had a lower anger level. </a:t>
              </a:r>
            </a:p>
            <a:p>
              <a:pPr marL="508000" indent="-457200" algn="just" defTabSz="1104687" eaLnBrk="0" fontAlgn="base" hangingPunct="0">
                <a:lnSpc>
                  <a:spcPts val="3500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Motorcyclists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who showed more anger because of </a:t>
              </a:r>
              <a:r>
                <a:rPr lang="en-US" altLang="fr-FR" sz="2658" b="1" dirty="0" smtClean="0">
                  <a:solidFill>
                    <a:schemeClr val="accent2">
                      <a:lumMod val="50000"/>
                    </a:schemeClr>
                  </a:solidFill>
                </a:rPr>
                <a:t>AB</a:t>
              </a:r>
              <a:r>
                <a:rPr lang="en-US" altLang="fr-FR" sz="2658" dirty="0" smtClean="0">
                  <a:solidFill>
                    <a:schemeClr val="accent2">
                      <a:lumMod val="50000"/>
                    </a:schemeClr>
                  </a:solidFill>
                </a:rPr>
                <a:t> are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expected to have higher odds for </a:t>
              </a:r>
              <a:r>
                <a:rPr lang="en-US" altLang="fr-FR" sz="2658" b="1" dirty="0">
                  <a:solidFill>
                    <a:schemeClr val="accent2">
                      <a:lumMod val="50000"/>
                    </a:schemeClr>
                  </a:solidFill>
                </a:rPr>
                <a:t>having crashes </a:t>
              </a:r>
              <a:r>
                <a:rPr lang="en-US" altLang="fr-FR" sz="2658" dirty="0">
                  <a:solidFill>
                    <a:schemeClr val="accent2">
                      <a:lumMod val="50000"/>
                    </a:schemeClr>
                  </a:solidFill>
                </a:rPr>
                <a:t>than those who did not. </a:t>
              </a:r>
              <a:endParaRPr lang="en-US" altLang="fr-FR" sz="2658" dirty="0" smtClean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DF5D16A1-23BA-4F13-8E06-980EEB12A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9096" y="20004837"/>
              <a:ext cx="9626753" cy="7064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110470" tIns="55235" rIns="110470" bIns="55235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10468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BE" altLang="fr-FR" sz="3866" b="1" dirty="0" smtClean="0">
                  <a:solidFill>
                    <a:srgbClr val="006972"/>
                  </a:solidFill>
                </a:rPr>
                <a:t>5. </a:t>
              </a:r>
              <a:r>
                <a:rPr lang="fr-BE" altLang="fr-FR" sz="3866" b="1" dirty="0" smtClean="0">
                  <a:solidFill>
                    <a:srgbClr val="006972"/>
                  </a:solidFill>
                </a:rPr>
                <a:t>CONCLUSIONS</a:t>
              </a:r>
              <a:endParaRPr lang="fr-BE" altLang="fr-FR" sz="3866" b="1" dirty="0">
                <a:solidFill>
                  <a:srgbClr val="006972"/>
                </a:solidFill>
              </a:endParaRPr>
            </a:p>
          </p:txBody>
        </p:sp>
        <p:cxnSp>
          <p:nvCxnSpPr>
            <p:cNvPr id="59" name="Connecteur droit 47">
              <a:extLst>
                <a:ext uri="{FF2B5EF4-FFF2-40B4-BE49-F238E27FC236}">
                  <a16:creationId xmlns:a16="http://schemas.microsoft.com/office/drawing/2014/main" id="{1E088223-ACB0-4E86-AFE9-BDD2889FA7E8}"/>
                </a:ext>
              </a:extLst>
            </p:cNvPr>
            <p:cNvCxnSpPr/>
            <p:nvPr/>
          </p:nvCxnSpPr>
          <p:spPr>
            <a:xfrm>
              <a:off x="14294294" y="20711292"/>
              <a:ext cx="11086222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764213" y="16957394"/>
            <a:ext cx="11176193" cy="7198975"/>
            <a:chOff x="1764213" y="17167074"/>
            <a:chExt cx="11176193" cy="7198975"/>
          </a:xfrm>
        </p:grpSpPr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7CE3747A-6EB1-47D3-8771-040F536B21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213" y="17167074"/>
              <a:ext cx="11176193" cy="7064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110470" tIns="55235" rIns="110470" bIns="55235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110468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BE" altLang="fr-FR" sz="3866" b="1" dirty="0" smtClean="0">
                  <a:solidFill>
                    <a:srgbClr val="006972"/>
                  </a:solidFill>
                </a:rPr>
                <a:t>3. </a:t>
              </a:r>
              <a:r>
                <a:rPr lang="fr-BE" altLang="fr-FR" sz="3866" b="1" dirty="0" smtClean="0">
                  <a:solidFill>
                    <a:srgbClr val="006972"/>
                  </a:solidFill>
                </a:rPr>
                <a:t>ANALYSIS PATHWAY</a:t>
              </a:r>
              <a:endParaRPr lang="fr-BE" altLang="fr-FR" sz="3866" b="1" dirty="0">
                <a:solidFill>
                  <a:srgbClr val="006972"/>
                </a:solidFill>
              </a:endParaRPr>
            </a:p>
          </p:txBody>
        </p:sp>
        <p:cxnSp>
          <p:nvCxnSpPr>
            <p:cNvPr id="50" name="Connecteur droit 47">
              <a:extLst>
                <a:ext uri="{FF2B5EF4-FFF2-40B4-BE49-F238E27FC236}">
                  <a16:creationId xmlns:a16="http://schemas.microsoft.com/office/drawing/2014/main" id="{1E088223-ACB0-4E86-AFE9-BDD2889FA7E8}"/>
                </a:ext>
              </a:extLst>
            </p:cNvPr>
            <p:cNvCxnSpPr/>
            <p:nvPr/>
          </p:nvCxnSpPr>
          <p:spPr>
            <a:xfrm>
              <a:off x="1764213" y="17882364"/>
              <a:ext cx="11086222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63438" y="18076356"/>
              <a:ext cx="6691772" cy="6289693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965032" y="32156279"/>
            <a:ext cx="1058330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104687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tabLst>
                <a:tab pos="685800" algn="l"/>
                <a:tab pos="971550" algn="l"/>
              </a:tabLst>
            </a:pP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Pearson’s correlational analysis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adopted to examine the relationships between the </a:t>
            </a:r>
            <a:r>
              <a:rPr lang="en-US" altLang="fr-FR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DAS dimensions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continuous demographic variables. </a:t>
            </a:r>
            <a:r>
              <a:rPr lang="en-US" altLang="fr-FR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negatively correlated to 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anger </a:t>
            </a:r>
            <a:r>
              <a:rPr lang="en-US" altLang="fr-FR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</a:t>
            </a:r>
            <a:r>
              <a:rPr lang="en-US" altLang="fr-FR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subscales.</a:t>
            </a:r>
            <a:endParaRPr lang="en-US" altLang="fr-FR" sz="2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0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Liège_Droit CG">
  <a:themeElements>
    <a:clrScheme name="ULiège_Droit">
      <a:dk1>
        <a:sysClr val="windowText" lastClr="000000"/>
      </a:dk1>
      <a:lt1>
        <a:sysClr val="window" lastClr="FFFFFF"/>
      </a:lt1>
      <a:dk2>
        <a:srgbClr val="8C8B82"/>
      </a:dk2>
      <a:lt2>
        <a:srgbClr val="E8E2DE"/>
      </a:lt2>
      <a:accent1>
        <a:srgbClr val="00707F"/>
      </a:accent1>
      <a:accent2>
        <a:srgbClr val="5FA4B0"/>
      </a:accent2>
      <a:accent3>
        <a:srgbClr val="5B257D"/>
      </a:accent3>
      <a:accent4>
        <a:srgbClr val="A8589E"/>
      </a:accent4>
      <a:accent5>
        <a:srgbClr val="E62D31"/>
      </a:accent5>
      <a:accent6>
        <a:srgbClr val="FFD000"/>
      </a:accent6>
      <a:hlink>
        <a:srgbClr val="005CA9"/>
      </a:hlink>
      <a:folHlink>
        <a:srgbClr val="7DB928"/>
      </a:folHlink>
    </a:clrScheme>
    <a:fontScheme name="Droit_ULiège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Liège_Droit CG" id="{BEB2A208-D4BE-4D13-AE83-21D98275568F}" vid="{5261F897-011A-4FA9-ACD4-11F2CEFF49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ULiège_Droit CG</Template>
  <TotalTime>3592</TotalTime>
  <Words>695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Source Sans Pro</vt:lpstr>
      <vt:lpstr>Wingdings</vt:lpstr>
      <vt:lpstr>ULiège_Droit CG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Cordier;hello@caregraphic.be</dc:creator>
  <cp:lastModifiedBy>Hiep Bui Trung</cp:lastModifiedBy>
  <cp:revision>141</cp:revision>
  <cp:lastPrinted>2020-01-05T10:17:06Z</cp:lastPrinted>
  <dcterms:created xsi:type="dcterms:W3CDTF">2017-12-06T19:38:45Z</dcterms:created>
  <dcterms:modified xsi:type="dcterms:W3CDTF">2020-01-07T23:13:43Z</dcterms:modified>
</cp:coreProperties>
</file>