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256" r:id="rId2"/>
    <p:sldId id="357" r:id="rId3"/>
    <p:sldId id="358" r:id="rId4"/>
    <p:sldId id="360" r:id="rId5"/>
    <p:sldId id="359" r:id="rId6"/>
    <p:sldId id="353" r:id="rId7"/>
    <p:sldId id="351" r:id="rId8"/>
    <p:sldId id="355" r:id="rId9"/>
    <p:sldId id="345" r:id="rId10"/>
    <p:sldId id="363" r:id="rId11"/>
    <p:sldId id="364" r:id="rId12"/>
    <p:sldId id="354" r:id="rId13"/>
    <p:sldId id="347" r:id="rId14"/>
    <p:sldId id="356" r:id="rId15"/>
    <p:sldId id="348" r:id="rId16"/>
    <p:sldId id="349" r:id="rId17"/>
    <p:sldId id="350" r:id="rId18"/>
    <p:sldId id="346" r:id="rId19"/>
    <p:sldId id="365" r:id="rId20"/>
    <p:sldId id="361" r:id="rId21"/>
    <p:sldId id="362" r:id="rId22"/>
    <p:sldId id="341" r:id="rId23"/>
  </p:sldIdLst>
  <p:sldSz cx="18288000" cy="10287000"/>
  <p:notesSz cx="6858000" cy="9144000"/>
  <p:embeddedFontLst>
    <p:embeddedFont>
      <p:font typeface="Calibri" panose="020F0502020204030204" pitchFamily="34" charset="0"/>
      <p:regular r:id="rId25"/>
      <p:bold r:id="rId26"/>
      <p:italic r:id="rId27"/>
      <p:boldItalic r:id="rId28"/>
    </p:embeddedFont>
    <p:embeddedFont>
      <p:font typeface="맑은 고딕" panose="020B0503020000020004" pitchFamily="34" charset="-127"/>
      <p:regular r:id="rId29"/>
      <p:bold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94">
          <p15:clr>
            <a:srgbClr val="A4A3A4"/>
          </p15:clr>
        </p15:guide>
        <p15:guide id="2" pos="2880">
          <p15:clr>
            <a:srgbClr val="A4A3A4"/>
          </p15:clr>
        </p15:guide>
      </p15:sldGuideLst>
    </p:ext>
    <p:ext uri="{505F2C04-C923-438B-8C0F-E0CD2BADF298}">
      <wppc:fontMiss xmlns:wppc="http://www.wps.cn/officeDocument/PresentationCustomData" xmlns="" type="true"/>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2243"/>
    <a:srgbClr val="44546A"/>
    <a:srgbClr val="F4F1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539" autoAdjust="0"/>
    <p:restoredTop sz="93637" autoAdjust="0"/>
  </p:normalViewPr>
  <p:slideViewPr>
    <p:cSldViewPr>
      <p:cViewPr varScale="1">
        <p:scale>
          <a:sx n="51" d="100"/>
          <a:sy n="51" d="100"/>
        </p:scale>
        <p:origin x="296" y="56"/>
      </p:cViewPr>
      <p:guideLst>
        <p:guide orient="horz" pos="2194"/>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28/05/2021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dirty="0"/>
          </a:p>
        </p:txBody>
      </p:sp>
    </p:spTree>
    <p:extLst>
      <p:ext uri="{BB962C8B-B14F-4D97-AF65-F5344CB8AC3E}">
        <p14:creationId xmlns:p14="http://schemas.microsoft.com/office/powerpoint/2010/main" val="24260372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1B2AA4F-B828-4D7C-AFD3-893933DAFCB4}" type="slidenum">
              <a:rPr lang="en-US" smtClean="0"/>
              <a:t>4</a:t>
            </a:fld>
            <a:endParaRPr lang="en-US" dirty="0"/>
          </a:p>
        </p:txBody>
      </p:sp>
    </p:spTree>
    <p:extLst>
      <p:ext uri="{BB962C8B-B14F-4D97-AF65-F5344CB8AC3E}">
        <p14:creationId xmlns:p14="http://schemas.microsoft.com/office/powerpoint/2010/main" val="21905297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solidFill>
                  <a:srgbClr val="FF0000"/>
                </a:solidFill>
                <a:latin typeface="Arial" panose="020B0604020202020204" pitchFamily="34" charset="0"/>
                <a:cs typeface="Arial" panose="020B0604020202020204" pitchFamily="34" charset="0"/>
              </a:rPr>
              <a:t>Normlessness</a:t>
            </a:r>
            <a:r>
              <a:rPr lang="en-US" sz="1200" dirty="0" smtClean="0">
                <a:solidFill>
                  <a:srgbClr val="FF0000"/>
                </a:solidFill>
                <a:latin typeface="Arial" panose="020B0604020202020204" pitchFamily="34" charset="0"/>
                <a:cs typeface="Arial" panose="020B0604020202020204" pitchFamily="34" charset="0"/>
              </a:rPr>
              <a:t> must be seriously taken into account when developing road safety policy.</a:t>
            </a:r>
          </a:p>
          <a:p>
            <a:pPr>
              <a:lnSpc>
                <a:spcPct val="200000"/>
              </a:lnSpc>
            </a:pPr>
            <a:r>
              <a:rPr lang="en-US" sz="1200" dirty="0" smtClean="0">
                <a:solidFill>
                  <a:srgbClr val="FF0000"/>
                </a:solidFill>
                <a:latin typeface="Arial" panose="020B0604020202020204" pitchFamily="34" charset="0"/>
                <a:cs typeface="Arial" panose="020B0604020202020204" pitchFamily="34" charset="0"/>
              </a:rPr>
              <a:t>Policy-makers should </a:t>
            </a:r>
            <a:r>
              <a:rPr lang="en-US" sz="1200" dirty="0" err="1" smtClean="0">
                <a:solidFill>
                  <a:srgbClr val="FF0000"/>
                </a:solidFill>
                <a:latin typeface="Arial" panose="020B0604020202020204" pitchFamily="34" charset="0"/>
                <a:cs typeface="Arial" panose="020B0604020202020204" pitchFamily="34" charset="0"/>
              </a:rPr>
              <a:t>prioritise</a:t>
            </a:r>
            <a:r>
              <a:rPr lang="en-US" sz="1200" dirty="0" smtClean="0">
                <a:solidFill>
                  <a:srgbClr val="FF0000"/>
                </a:solidFill>
                <a:latin typeface="Arial" panose="020B0604020202020204" pitchFamily="34" charset="0"/>
                <a:cs typeface="Arial" panose="020B0604020202020204" pitchFamily="34" charset="0"/>
              </a:rPr>
              <a:t> impacting and raising riders' </a:t>
            </a:r>
            <a:r>
              <a:rPr lang="en-US" sz="1200" b="1" dirty="0" smtClean="0">
                <a:solidFill>
                  <a:srgbClr val="FF0000"/>
                </a:solidFill>
                <a:latin typeface="Arial" panose="020B0604020202020204" pitchFamily="34" charset="0"/>
                <a:cs typeface="Arial" panose="020B0604020202020204" pitchFamily="34" charset="0"/>
              </a:rPr>
              <a:t>ATS</a:t>
            </a:r>
            <a:r>
              <a:rPr lang="en-US" sz="1200" dirty="0" smtClean="0">
                <a:solidFill>
                  <a:srgbClr val="FF0000"/>
                </a:solidFill>
                <a:latin typeface="Arial" panose="020B0604020202020204" pitchFamily="34" charset="0"/>
                <a:cs typeface="Arial" panose="020B0604020202020204" pitchFamily="34" charset="0"/>
              </a:rPr>
              <a:t> to reduce </a:t>
            </a:r>
            <a:r>
              <a:rPr lang="en-US" sz="1200" b="1" dirty="0" smtClean="0">
                <a:solidFill>
                  <a:srgbClr val="FF0000"/>
                </a:solidFill>
                <a:latin typeface="Arial" panose="020B0604020202020204" pitchFamily="34" charset="0"/>
                <a:cs typeface="Arial" panose="020B0604020202020204" pitchFamily="34" charset="0"/>
              </a:rPr>
              <a:t>RDB</a:t>
            </a:r>
            <a:r>
              <a:rPr lang="en-US" sz="1200" dirty="0" smtClean="0">
                <a:solidFill>
                  <a:srgbClr val="FF0000"/>
                </a:solidFill>
                <a:latin typeface="Arial" panose="020B0604020202020204" pitchFamily="34" charset="0"/>
                <a:cs typeface="Arial" panose="020B0604020202020204" pitchFamily="34" charset="0"/>
              </a:rPr>
              <a:t> and traffic offences in Vietnam</a:t>
            </a:r>
            <a:endParaRPr lang="en-GB" sz="1200" dirty="0" smtClean="0">
              <a:solidFill>
                <a:srgbClr val="FF0000"/>
              </a:solidFill>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fld id="{21B2AA4F-B828-4D7C-AFD3-893933DAFCB4}" type="slidenum">
              <a:rPr lang="en-US" smtClean="0"/>
              <a:t>20</a:t>
            </a:fld>
            <a:endParaRPr lang="en-US" dirty="0"/>
          </a:p>
        </p:txBody>
      </p:sp>
    </p:spTree>
    <p:extLst>
      <p:ext uri="{BB962C8B-B14F-4D97-AF65-F5344CB8AC3E}">
        <p14:creationId xmlns:p14="http://schemas.microsoft.com/office/powerpoint/2010/main" val="2610395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1B2AA4F-B828-4D7C-AFD3-893933DAFCB4}" type="slidenum">
              <a:rPr lang="en-US" smtClean="0"/>
              <a:t>7</a:t>
            </a:fld>
            <a:endParaRPr lang="en-US" dirty="0"/>
          </a:p>
        </p:txBody>
      </p:sp>
    </p:spTree>
    <p:extLst>
      <p:ext uri="{BB962C8B-B14F-4D97-AF65-F5344CB8AC3E}">
        <p14:creationId xmlns:p14="http://schemas.microsoft.com/office/powerpoint/2010/main" val="4099100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1B2AA4F-B828-4D7C-AFD3-893933DAFCB4}" type="slidenum">
              <a:rPr lang="en-US" smtClean="0"/>
              <a:t>8</a:t>
            </a:fld>
            <a:endParaRPr lang="en-US" dirty="0"/>
          </a:p>
        </p:txBody>
      </p:sp>
    </p:spTree>
    <p:extLst>
      <p:ext uri="{BB962C8B-B14F-4D97-AF65-F5344CB8AC3E}">
        <p14:creationId xmlns:p14="http://schemas.microsoft.com/office/powerpoint/2010/main" val="17599260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GB" sz="1200" i="1" dirty="0" smtClean="0">
                <a:latin typeface="Arial" panose="020B0604020202020204" pitchFamily="34" charset="0"/>
                <a:ea typeface="Times New Roman" panose="02020603050405020304" pitchFamily="18" charset="0"/>
              </a:rPr>
              <a:t>"Willingness to do things that bring advantages to others“</a:t>
            </a:r>
          </a:p>
          <a:p>
            <a:pPr>
              <a:lnSpc>
                <a:spcPct val="150000"/>
              </a:lnSpc>
            </a:pPr>
            <a:r>
              <a:rPr lang="en-GB" sz="1200" i="1" dirty="0" smtClean="0">
                <a:latin typeface="Arial" panose="020B0604020202020204" pitchFamily="34" charset="0"/>
                <a:ea typeface="Times New Roman" panose="02020603050405020304" pitchFamily="18" charset="0"/>
              </a:rPr>
              <a:t>"An unpleasant feeling of nervousness or concern about something that is occurring or may happen in the future“</a:t>
            </a:r>
          </a:p>
          <a:p>
            <a:pPr>
              <a:lnSpc>
                <a:spcPct val="150000"/>
              </a:lnSpc>
            </a:pPr>
            <a:r>
              <a:rPr lang="en-GB" sz="1200" i="1" dirty="0" smtClean="0">
                <a:latin typeface="Arial" panose="020B0604020202020204" pitchFamily="34" charset="0"/>
                <a:ea typeface="Times New Roman" panose="02020603050405020304" pitchFamily="18" charset="0"/>
              </a:rPr>
              <a:t>"Spoken or physical action that threatens or involves harm to someone“</a:t>
            </a:r>
          </a:p>
          <a:p>
            <a:pPr>
              <a:lnSpc>
                <a:spcPct val="150000"/>
              </a:lnSpc>
            </a:pPr>
            <a:r>
              <a:rPr lang="en-GB" sz="1200" i="1" dirty="0" smtClean="0">
                <a:latin typeface="Arial" panose="020B0604020202020204" pitchFamily="34" charset="0"/>
                <a:ea typeface="Times New Roman" panose="02020603050405020304" pitchFamily="18" charset="0"/>
              </a:rPr>
              <a:t>"The perception that inappropriate behaviours are required to achieve certain goals“</a:t>
            </a:r>
          </a:p>
          <a:p>
            <a:pPr>
              <a:lnSpc>
                <a:spcPct val="150000"/>
              </a:lnSpc>
            </a:pPr>
            <a:r>
              <a:rPr lang="en-GB" sz="1200" i="1" dirty="0" smtClean="0">
                <a:latin typeface="Arial" panose="020B0604020202020204" pitchFamily="34" charset="0"/>
                <a:ea typeface="Times New Roman" panose="02020603050405020304" pitchFamily="18" charset="0"/>
              </a:rPr>
              <a:t>"Tendency to seek out varied, complex, novel, and intense experience"</a:t>
            </a:r>
            <a:endParaRPr lang="en-GB" sz="1200" dirty="0" smtClean="0"/>
          </a:p>
          <a:p>
            <a:endParaRPr lang="en-GB" dirty="0" smtClean="0"/>
          </a:p>
          <a:p>
            <a:r>
              <a:rPr lang="en-GB" sz="1200" kern="1200" dirty="0" smtClean="0">
                <a:solidFill>
                  <a:schemeClr val="tx1"/>
                </a:solidFill>
                <a:effectLst/>
                <a:latin typeface="+mn-lt"/>
                <a:ea typeface="+mn-ea"/>
                <a:cs typeface="+mn-cs"/>
              </a:rPr>
              <a:t>These personality dimensions were found to have significant relationships with risk-taking behaviours in traffic. </a:t>
            </a:r>
          </a:p>
          <a:p>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"near-crash" as "dangerous traffic situations where motorcyclists are fortunate enough to escape from the collision"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"crash" as "a traffic accident involvement leading to injuries, and/or material damage".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"motorcycle crashes" as "collisions with someone or something, or coming off the bike but excluding dropping or knocking it over while parked"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"near-crash" as "almost had a crash but did not".</a:t>
            </a:r>
            <a:endParaRPr lang="vi-VN" sz="1200" kern="1200" dirty="0" smtClean="0">
              <a:solidFill>
                <a:schemeClr val="tx1"/>
              </a:solidFill>
              <a:effectLst/>
              <a:latin typeface="+mn-lt"/>
              <a:ea typeface="+mn-ea"/>
              <a:cs typeface="+mn-cs"/>
            </a:endParaRPr>
          </a:p>
          <a:p>
            <a:endParaRPr lang="en-GB" dirty="0" smtClean="0"/>
          </a:p>
        </p:txBody>
      </p:sp>
      <p:sp>
        <p:nvSpPr>
          <p:cNvPr id="4" name="Slide Number Placeholder 3"/>
          <p:cNvSpPr>
            <a:spLocks noGrp="1"/>
          </p:cNvSpPr>
          <p:nvPr>
            <p:ph type="sldNum" sz="quarter" idx="10"/>
          </p:nvPr>
        </p:nvSpPr>
        <p:spPr/>
        <p:txBody>
          <a:bodyPr/>
          <a:lstStyle/>
          <a:p>
            <a:fld id="{21B2AA4F-B828-4D7C-AFD3-893933DAFCB4}" type="slidenum">
              <a:rPr lang="en-US" smtClean="0"/>
              <a:t>11</a:t>
            </a:fld>
            <a:endParaRPr lang="en-US" dirty="0"/>
          </a:p>
        </p:txBody>
      </p:sp>
    </p:spTree>
    <p:extLst>
      <p:ext uri="{BB962C8B-B14F-4D97-AF65-F5344CB8AC3E}">
        <p14:creationId xmlns:p14="http://schemas.microsoft.com/office/powerpoint/2010/main" val="1119942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1B2AA4F-B828-4D7C-AFD3-893933DAFCB4}" type="slidenum">
              <a:rPr lang="en-US" smtClean="0"/>
              <a:t>12</a:t>
            </a:fld>
            <a:endParaRPr lang="en-US" dirty="0"/>
          </a:p>
        </p:txBody>
      </p:sp>
    </p:spTree>
    <p:extLst>
      <p:ext uri="{BB962C8B-B14F-4D97-AF65-F5344CB8AC3E}">
        <p14:creationId xmlns:p14="http://schemas.microsoft.com/office/powerpoint/2010/main" val="3587177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"near-crash" as "dangerous traffic situations where motorcyclists are fortunate enough to escape from the collision"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"crash" as "a traffic accident involvement leading to injuries, and/or material damage".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"motorcycle crashes" as "collisions with someone or something, or coming off the bike but excluding dropping or knocking it over while parked"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"near-crash" as "almost had a crash but did not".</a:t>
            </a:r>
            <a:endParaRPr lang="vi-VN" sz="1200" kern="1200" dirty="0" smtClean="0">
              <a:solidFill>
                <a:schemeClr val="tx1"/>
              </a:solidFill>
              <a:effectLst/>
              <a:latin typeface="+mn-lt"/>
              <a:ea typeface="+mn-ea"/>
              <a:cs typeface="+mn-cs"/>
            </a:endParaRPr>
          </a:p>
          <a:p>
            <a:endParaRPr lang="en-GB" dirty="0" smtClean="0"/>
          </a:p>
          <a:p>
            <a:endParaRPr lang="en-GB" dirty="0"/>
          </a:p>
        </p:txBody>
      </p:sp>
      <p:sp>
        <p:nvSpPr>
          <p:cNvPr id="4" name="Slide Number Placeholder 3"/>
          <p:cNvSpPr>
            <a:spLocks noGrp="1"/>
          </p:cNvSpPr>
          <p:nvPr>
            <p:ph type="sldNum" sz="quarter" idx="10"/>
          </p:nvPr>
        </p:nvSpPr>
        <p:spPr/>
        <p:txBody>
          <a:bodyPr/>
          <a:lstStyle/>
          <a:p>
            <a:fld id="{21B2AA4F-B828-4D7C-AFD3-893933DAFCB4}" type="slidenum">
              <a:rPr lang="en-US" smtClean="0"/>
              <a:t>13</a:t>
            </a:fld>
            <a:endParaRPr lang="en-US" dirty="0"/>
          </a:p>
        </p:txBody>
      </p:sp>
    </p:spTree>
    <p:extLst>
      <p:ext uri="{BB962C8B-B14F-4D97-AF65-F5344CB8AC3E}">
        <p14:creationId xmlns:p14="http://schemas.microsoft.com/office/powerpoint/2010/main" val="36059156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A motorcyclist with a longer driving history and dangerous driving patterns experienced more traffic safety issues. </a:t>
            </a:r>
          </a:p>
          <a:p>
            <a:endParaRPr lang="en-GB" sz="1200" kern="1200" dirty="0" smtClean="0">
              <a:solidFill>
                <a:schemeClr val="tx1"/>
              </a:solidFill>
              <a:effectLst/>
              <a:latin typeface="+mn-lt"/>
              <a:ea typeface="+mn-ea"/>
              <a:cs typeface="+mn-cs"/>
            </a:endParaRPr>
          </a:p>
          <a:p>
            <a:pPr algn="just">
              <a:lnSpc>
                <a:spcPct val="150000"/>
              </a:lnSpc>
              <a:spcAft>
                <a:spcPts val="0"/>
              </a:spcAft>
            </a:pPr>
            <a:r>
              <a:rPr lang="en-GB" sz="1200" dirty="0" smtClean="0">
                <a:latin typeface="Arial" panose="020B0604020202020204" pitchFamily="34" charset="0"/>
                <a:ea typeface="Times New Roman" panose="02020603050405020304" pitchFamily="18" charset="0"/>
                <a:cs typeface="Arial" panose="020B0604020202020204" pitchFamily="34" charset="0"/>
              </a:rPr>
              <a:t>These sub-groups were as follows:</a:t>
            </a:r>
            <a:endParaRPr lang="vi-VN" sz="1200" dirty="0" smtClean="0">
              <a:latin typeface="+mn-lt"/>
              <a:ea typeface="Times New Roman" panose="02020603050405020304" pitchFamily="18" charset="0"/>
              <a:cs typeface="Arial" panose="020B0604020202020204" pitchFamily="34" charset="0"/>
            </a:endParaRPr>
          </a:p>
          <a:p>
            <a:pPr marL="342900" lvl="0" indent="-342900" algn="just">
              <a:lnSpc>
                <a:spcPct val="150000"/>
              </a:lnSpc>
              <a:spcAft>
                <a:spcPts val="0"/>
              </a:spcAft>
              <a:buFont typeface="Arial" panose="020B0604020202020204" pitchFamily="34" charset="0"/>
              <a:buChar char="-"/>
            </a:pPr>
            <a:r>
              <a:rPr lang="en-GB" sz="1200" dirty="0" smtClean="0">
                <a:latin typeface="Arial" panose="020B0604020202020204" pitchFamily="34" charset="0"/>
                <a:ea typeface="Times New Roman" panose="02020603050405020304" pitchFamily="18" charset="0"/>
                <a:cs typeface="Arial" panose="020B0604020202020204" pitchFamily="34" charset="0"/>
              </a:rPr>
              <a:t>Motorcyclists who didn't have at least one near-crash last year (</a:t>
            </a:r>
            <a:r>
              <a:rPr lang="en-GB" sz="1200" dirty="0" err="1" smtClean="0">
                <a:latin typeface="Arial" panose="020B0604020202020204" pitchFamily="34" charset="0"/>
                <a:ea typeface="Times New Roman" panose="02020603050405020304" pitchFamily="18" charset="0"/>
                <a:cs typeface="Arial" panose="020B0604020202020204" pitchFamily="34" charset="0"/>
              </a:rPr>
              <a:t>No_NC</a:t>
            </a:r>
            <a:r>
              <a:rPr lang="en-GB" sz="1200" dirty="0" smtClean="0">
                <a:latin typeface="Arial" panose="020B0604020202020204" pitchFamily="34" charset="0"/>
                <a:ea typeface="Times New Roman" panose="02020603050405020304" pitchFamily="18" charset="0"/>
                <a:cs typeface="Arial" panose="020B0604020202020204" pitchFamily="34" charset="0"/>
              </a:rPr>
              <a:t>) and those who had (</a:t>
            </a:r>
            <a:r>
              <a:rPr lang="en-GB" sz="1200" dirty="0" err="1" smtClean="0">
                <a:latin typeface="Arial" panose="020B0604020202020204" pitchFamily="34" charset="0"/>
                <a:ea typeface="Times New Roman" panose="02020603050405020304" pitchFamily="18" charset="0"/>
                <a:cs typeface="Arial" panose="020B0604020202020204" pitchFamily="34" charset="0"/>
              </a:rPr>
              <a:t>Had_NR</a:t>
            </a:r>
            <a:r>
              <a:rPr lang="en-GB" sz="1200" dirty="0" smtClean="0">
                <a:latin typeface="Arial" panose="020B0604020202020204" pitchFamily="34" charset="0"/>
                <a:ea typeface="Times New Roman" panose="02020603050405020304" pitchFamily="18" charset="0"/>
                <a:cs typeface="Arial" panose="020B0604020202020204" pitchFamily="34" charset="0"/>
              </a:rPr>
              <a:t>);</a:t>
            </a:r>
            <a:endParaRPr lang="vi-VN" sz="1200" dirty="0" smtClean="0">
              <a:latin typeface="+mn-lt"/>
              <a:ea typeface="Times New Roman" panose="02020603050405020304" pitchFamily="18" charset="0"/>
              <a:cs typeface="Arial" panose="020B0604020202020204" pitchFamily="34" charset="0"/>
            </a:endParaRPr>
          </a:p>
          <a:p>
            <a:pPr marL="342900" lvl="0" indent="-342900" algn="just">
              <a:lnSpc>
                <a:spcPct val="150000"/>
              </a:lnSpc>
              <a:spcAft>
                <a:spcPts val="0"/>
              </a:spcAft>
              <a:buFont typeface="Arial" panose="020B0604020202020204" pitchFamily="34" charset="0"/>
              <a:buChar char="-"/>
            </a:pPr>
            <a:r>
              <a:rPr lang="en-GB" sz="1200" dirty="0" smtClean="0">
                <a:latin typeface="Arial" panose="020B0604020202020204" pitchFamily="34" charset="0"/>
                <a:ea typeface="Times New Roman" panose="02020603050405020304" pitchFamily="18" charset="0"/>
                <a:cs typeface="Arial" panose="020B0604020202020204" pitchFamily="34" charset="0"/>
              </a:rPr>
              <a:t>Motorcyclists who didn't have at least one crash last year (</a:t>
            </a:r>
            <a:r>
              <a:rPr lang="en-GB" sz="1200" dirty="0" err="1" smtClean="0">
                <a:latin typeface="Arial" panose="020B0604020202020204" pitchFamily="34" charset="0"/>
                <a:ea typeface="Times New Roman" panose="02020603050405020304" pitchFamily="18" charset="0"/>
                <a:cs typeface="Arial" panose="020B0604020202020204" pitchFamily="34" charset="0"/>
              </a:rPr>
              <a:t>No_C</a:t>
            </a:r>
            <a:r>
              <a:rPr lang="en-GB" sz="1200" dirty="0" smtClean="0">
                <a:latin typeface="Arial" panose="020B0604020202020204" pitchFamily="34" charset="0"/>
                <a:ea typeface="Times New Roman" panose="02020603050405020304" pitchFamily="18" charset="0"/>
                <a:cs typeface="Arial" panose="020B0604020202020204" pitchFamily="34" charset="0"/>
              </a:rPr>
              <a:t>) and those who had (</a:t>
            </a:r>
            <a:r>
              <a:rPr lang="en-GB" sz="1200" dirty="0" err="1" smtClean="0">
                <a:latin typeface="Arial" panose="020B0604020202020204" pitchFamily="34" charset="0"/>
                <a:ea typeface="Times New Roman" panose="02020603050405020304" pitchFamily="18" charset="0"/>
                <a:cs typeface="Arial" panose="020B0604020202020204" pitchFamily="34" charset="0"/>
              </a:rPr>
              <a:t>Had_C</a:t>
            </a:r>
            <a:r>
              <a:rPr lang="en-GB" sz="1200" dirty="0" smtClean="0">
                <a:latin typeface="Arial" panose="020B0604020202020204" pitchFamily="34" charset="0"/>
                <a:ea typeface="Times New Roman" panose="02020603050405020304" pitchFamily="18" charset="0"/>
                <a:cs typeface="Arial" panose="020B0604020202020204" pitchFamily="34" charset="0"/>
              </a:rPr>
              <a:t>);</a:t>
            </a:r>
            <a:endParaRPr lang="vi-VN" sz="1200" dirty="0" smtClean="0">
              <a:latin typeface="+mn-lt"/>
              <a:ea typeface="Times New Roman" panose="02020603050405020304" pitchFamily="18" charset="0"/>
              <a:cs typeface="Arial" panose="020B0604020202020204" pitchFamily="34" charset="0"/>
            </a:endParaRPr>
          </a:p>
          <a:p>
            <a:pPr marL="342900" lvl="0" indent="-342900" algn="just">
              <a:lnSpc>
                <a:spcPct val="150000"/>
              </a:lnSpc>
              <a:spcAft>
                <a:spcPts val="0"/>
              </a:spcAft>
              <a:buFont typeface="Arial" panose="020B0604020202020204" pitchFamily="34" charset="0"/>
              <a:buChar char="-"/>
            </a:pPr>
            <a:r>
              <a:rPr lang="en-GB" sz="1200" dirty="0" smtClean="0">
                <a:latin typeface="Arial" panose="020B0604020202020204" pitchFamily="34" charset="0"/>
                <a:ea typeface="Times New Roman" panose="02020603050405020304" pitchFamily="18" charset="0"/>
                <a:cs typeface="Arial" panose="020B0604020202020204" pitchFamily="34" charset="0"/>
              </a:rPr>
              <a:t>Motorcyclists who didn't commit at least one traffic offence last year (</a:t>
            </a:r>
            <a:r>
              <a:rPr lang="en-GB" sz="1200" dirty="0" err="1" smtClean="0">
                <a:latin typeface="Arial" panose="020B0604020202020204" pitchFamily="34" charset="0"/>
                <a:ea typeface="Times New Roman" panose="02020603050405020304" pitchFamily="18" charset="0"/>
                <a:cs typeface="Arial" panose="020B0604020202020204" pitchFamily="34" charset="0"/>
              </a:rPr>
              <a:t>No_O</a:t>
            </a:r>
            <a:r>
              <a:rPr lang="en-GB" sz="1200" dirty="0" smtClean="0">
                <a:latin typeface="Arial" panose="020B0604020202020204" pitchFamily="34" charset="0"/>
                <a:ea typeface="Times New Roman" panose="02020603050405020304" pitchFamily="18" charset="0"/>
                <a:cs typeface="Arial" panose="020B0604020202020204" pitchFamily="34" charset="0"/>
              </a:rPr>
              <a:t>) and those who did (</a:t>
            </a:r>
            <a:r>
              <a:rPr lang="en-GB" sz="1200" dirty="0" err="1" smtClean="0">
                <a:latin typeface="Arial" panose="020B0604020202020204" pitchFamily="34" charset="0"/>
                <a:ea typeface="Times New Roman" panose="02020603050405020304" pitchFamily="18" charset="0"/>
                <a:cs typeface="Arial" panose="020B0604020202020204" pitchFamily="34" charset="0"/>
              </a:rPr>
              <a:t>Had_O</a:t>
            </a:r>
            <a:r>
              <a:rPr lang="en-GB" sz="1200" dirty="0" smtClean="0">
                <a:latin typeface="Arial" panose="020B0604020202020204" pitchFamily="34" charset="0"/>
                <a:ea typeface="Times New Roman" panose="02020603050405020304" pitchFamily="18" charset="0"/>
                <a:cs typeface="Arial" panose="020B0604020202020204" pitchFamily="34" charset="0"/>
              </a:rPr>
              <a:t>).</a:t>
            </a:r>
            <a:endParaRPr lang="vi-VN" sz="1200" dirty="0" smtClean="0">
              <a:latin typeface="+mn-lt"/>
              <a:ea typeface="Times New Roman" panose="02020603050405020304" pitchFamily="18" charset="0"/>
              <a:cs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fld id="{21B2AA4F-B828-4D7C-AFD3-893933DAFCB4}" type="slidenum">
              <a:rPr lang="en-US" smtClean="0"/>
              <a:t>14</a:t>
            </a:fld>
            <a:endParaRPr lang="en-US" dirty="0"/>
          </a:p>
        </p:txBody>
      </p:sp>
    </p:spTree>
    <p:extLst>
      <p:ext uri="{BB962C8B-B14F-4D97-AF65-F5344CB8AC3E}">
        <p14:creationId xmlns:p14="http://schemas.microsoft.com/office/powerpoint/2010/main" val="22257519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CFA was applied to assess the validity and reliability of the latent constructs of PT, ATS and RDB. </a:t>
            </a:r>
          </a:p>
          <a:p>
            <a:r>
              <a:rPr lang="en-GB" sz="1200" kern="1200" dirty="0" smtClean="0">
                <a:solidFill>
                  <a:schemeClr val="tx1"/>
                </a:solidFill>
                <a:effectLst/>
                <a:latin typeface="+mn-lt"/>
                <a:ea typeface="+mn-ea"/>
                <a:cs typeface="+mn-cs"/>
              </a:rPr>
              <a:t>The CFA results indicated a good fit between the model and the data. </a:t>
            </a:r>
          </a:p>
          <a:p>
            <a:r>
              <a:rPr lang="en-GB" sz="1200" kern="1200" dirty="0" smtClean="0">
                <a:solidFill>
                  <a:schemeClr val="tx1"/>
                </a:solidFill>
                <a:effectLst/>
                <a:latin typeface="+mn-lt"/>
                <a:ea typeface="+mn-ea"/>
                <a:cs typeface="+mn-cs"/>
              </a:rPr>
              <a:t>Each construct's square root of AVE was greater than the inter-construct correlation coefficients, confirming </a:t>
            </a:r>
            <a:r>
              <a:rPr lang="en-GB" sz="1200" b="1" kern="1200" dirty="0" smtClean="0">
                <a:solidFill>
                  <a:schemeClr val="tx1"/>
                </a:solidFill>
                <a:effectLst/>
                <a:latin typeface="+mn-lt"/>
                <a:ea typeface="+mn-ea"/>
                <a:cs typeface="+mn-cs"/>
              </a:rPr>
              <a:t>discriminant validity</a:t>
            </a:r>
          </a:p>
          <a:p>
            <a:r>
              <a:rPr lang="en-GB" sz="1200" kern="1200" dirty="0" smtClean="0">
                <a:solidFill>
                  <a:schemeClr val="tx1"/>
                </a:solidFill>
                <a:effectLst/>
                <a:latin typeface="+mn-lt"/>
                <a:ea typeface="+mn-ea"/>
                <a:cs typeface="+mn-cs"/>
              </a:rPr>
              <a:t>The composite reliability values of all construct were higher than .6, supporting </a:t>
            </a:r>
            <a:r>
              <a:rPr lang="en-GB" sz="1200" b="1" kern="1200" dirty="0" smtClean="0">
                <a:solidFill>
                  <a:schemeClr val="tx1"/>
                </a:solidFill>
                <a:effectLst/>
                <a:latin typeface="+mn-lt"/>
                <a:ea typeface="+mn-ea"/>
                <a:cs typeface="+mn-cs"/>
              </a:rPr>
              <a:t>convergent validity </a:t>
            </a:r>
            <a:endParaRPr lang="en-GB" b="1" dirty="0"/>
          </a:p>
        </p:txBody>
      </p:sp>
      <p:sp>
        <p:nvSpPr>
          <p:cNvPr id="4" name="Slide Number Placeholder 3"/>
          <p:cNvSpPr>
            <a:spLocks noGrp="1"/>
          </p:cNvSpPr>
          <p:nvPr>
            <p:ph type="sldNum" sz="quarter" idx="10"/>
          </p:nvPr>
        </p:nvSpPr>
        <p:spPr/>
        <p:txBody>
          <a:bodyPr/>
          <a:lstStyle/>
          <a:p>
            <a:fld id="{21B2AA4F-B828-4D7C-AFD3-893933DAFCB4}" type="slidenum">
              <a:rPr lang="en-US" smtClean="0"/>
              <a:t>18</a:t>
            </a:fld>
            <a:endParaRPr lang="en-US" dirty="0"/>
          </a:p>
        </p:txBody>
      </p:sp>
    </p:spTree>
    <p:extLst>
      <p:ext uri="{BB962C8B-B14F-4D97-AF65-F5344CB8AC3E}">
        <p14:creationId xmlns:p14="http://schemas.microsoft.com/office/powerpoint/2010/main" val="22380873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We performed SEM analysis to investigate the model proposed.</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dashed line indicates non-significant path</a:t>
            </a:r>
          </a:p>
          <a:p>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impact of ATS on RBD was significantly negative,</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meaning that the more positive attitude, the less likely that driver exhibited unsafe driving behaviours.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All coefficients had expected signs. </a:t>
            </a:r>
            <a:endParaRPr lang="vi-VN" sz="1200" kern="1200" dirty="0" smtClean="0">
              <a:solidFill>
                <a:schemeClr val="tx1"/>
              </a:solidFill>
              <a:effectLst/>
              <a:latin typeface="+mn-lt"/>
              <a:ea typeface="+mn-ea"/>
              <a:cs typeface="+mn-cs"/>
            </a:endParaRPr>
          </a:p>
          <a:p>
            <a:endParaRPr lang="en-US" dirty="0" smtClean="0"/>
          </a:p>
          <a:p>
            <a:pPr lvl="0" algn="just" eaLnBrk="0" fontAlgn="base" hangingPunct="0">
              <a:lnSpc>
                <a:spcPct val="150000"/>
              </a:lnSpc>
              <a:spcBef>
                <a:spcPct val="0"/>
              </a:spcBef>
              <a:spcAft>
                <a:spcPct val="0"/>
              </a:spcAft>
            </a:pPr>
            <a:r>
              <a:rPr lang="en-US" altLang="fr-FR" sz="1200" b="1" dirty="0" smtClean="0">
                <a:solidFill>
                  <a:schemeClr val="tx1">
                    <a:lumMod val="85000"/>
                    <a:lumOff val="15000"/>
                  </a:schemeClr>
                </a:solidFill>
                <a:latin typeface="Arial" panose="020B0604020202020204" pitchFamily="34" charset="0"/>
                <a:cs typeface="Arial" panose="020B0604020202020204" pitchFamily="34" charset="0"/>
              </a:rPr>
              <a:t>ATS</a:t>
            </a:r>
            <a:r>
              <a:rPr lang="en-US" altLang="fr-FR" sz="1200" dirty="0" smtClean="0">
                <a:solidFill>
                  <a:schemeClr val="tx1">
                    <a:lumMod val="85000"/>
                    <a:lumOff val="15000"/>
                  </a:schemeClr>
                </a:solidFill>
                <a:latin typeface="Arial" panose="020B0604020202020204" pitchFamily="34" charset="0"/>
                <a:cs typeface="Arial" panose="020B0604020202020204" pitchFamily="34" charset="0"/>
              </a:rPr>
              <a:t> partially mediated the interaction between </a:t>
            </a:r>
            <a:r>
              <a:rPr lang="en-US" altLang="fr-FR" sz="1200" b="1" dirty="0" smtClean="0">
                <a:solidFill>
                  <a:schemeClr val="tx1">
                    <a:lumMod val="85000"/>
                    <a:lumOff val="15000"/>
                  </a:schemeClr>
                </a:solidFill>
                <a:latin typeface="Arial" panose="020B0604020202020204" pitchFamily="34" charset="0"/>
                <a:cs typeface="Arial" panose="020B0604020202020204" pitchFamily="34" charset="0"/>
              </a:rPr>
              <a:t>Altruism</a:t>
            </a:r>
            <a:r>
              <a:rPr lang="en-US" altLang="fr-FR" sz="1200" dirty="0" smtClean="0">
                <a:solidFill>
                  <a:schemeClr val="tx1">
                    <a:lumMod val="85000"/>
                    <a:lumOff val="15000"/>
                  </a:schemeClr>
                </a:solidFill>
                <a:latin typeface="Arial" panose="020B0604020202020204" pitchFamily="34" charset="0"/>
                <a:cs typeface="Arial" panose="020B0604020202020204" pitchFamily="34" charset="0"/>
              </a:rPr>
              <a:t> and </a:t>
            </a:r>
            <a:r>
              <a:rPr lang="en-US" altLang="fr-FR" sz="1200" b="1" dirty="0" smtClean="0">
                <a:solidFill>
                  <a:schemeClr val="tx1">
                    <a:lumMod val="85000"/>
                    <a:lumOff val="15000"/>
                  </a:schemeClr>
                </a:solidFill>
                <a:latin typeface="Arial" panose="020B0604020202020204" pitchFamily="34" charset="0"/>
                <a:cs typeface="Arial" panose="020B0604020202020204" pitchFamily="34" charset="0"/>
              </a:rPr>
              <a:t>RDB</a:t>
            </a:r>
            <a:r>
              <a:rPr lang="en-US" altLang="fr-FR" sz="1200" dirty="0" smtClean="0">
                <a:solidFill>
                  <a:schemeClr val="tx1">
                    <a:lumMod val="85000"/>
                    <a:lumOff val="15000"/>
                  </a:schemeClr>
                </a:solidFill>
                <a:latin typeface="Arial" panose="020B0604020202020204" pitchFamily="34" charset="0"/>
                <a:cs typeface="Arial" panose="020B0604020202020204" pitchFamily="34" charset="0"/>
              </a:rPr>
              <a:t> among the Vietnamese sample. </a:t>
            </a:r>
          </a:p>
          <a:p>
            <a:pPr lvl="0" algn="just" eaLnBrk="0" fontAlgn="base" hangingPunct="0">
              <a:lnSpc>
                <a:spcPct val="150000"/>
              </a:lnSpc>
              <a:spcBef>
                <a:spcPct val="0"/>
              </a:spcBef>
              <a:spcAft>
                <a:spcPct val="0"/>
              </a:spcAft>
            </a:pPr>
            <a:r>
              <a:rPr lang="en-US" altLang="fr-FR" sz="1200" dirty="0" smtClean="0">
                <a:solidFill>
                  <a:schemeClr val="tx1">
                    <a:lumMod val="85000"/>
                    <a:lumOff val="15000"/>
                  </a:schemeClr>
                </a:solidFill>
                <a:latin typeface="Arial" panose="020B0604020202020204" pitchFamily="34" charset="0"/>
                <a:cs typeface="Arial" panose="020B0604020202020204" pitchFamily="34" charset="0"/>
              </a:rPr>
              <a:t>Vietnamese with high scores on </a:t>
            </a:r>
            <a:r>
              <a:rPr lang="en-US" altLang="fr-FR" sz="1200" b="1" dirty="0" smtClean="0">
                <a:solidFill>
                  <a:schemeClr val="tx1">
                    <a:lumMod val="85000"/>
                    <a:lumOff val="15000"/>
                  </a:schemeClr>
                </a:solidFill>
                <a:latin typeface="Arial" panose="020B0604020202020204" pitchFamily="34" charset="0"/>
                <a:cs typeface="Arial" panose="020B0604020202020204" pitchFamily="34" charset="0"/>
              </a:rPr>
              <a:t>Altruism</a:t>
            </a:r>
            <a:r>
              <a:rPr lang="en-US" altLang="fr-FR" sz="1200" dirty="0" smtClean="0">
                <a:solidFill>
                  <a:schemeClr val="tx1">
                    <a:lumMod val="85000"/>
                    <a:lumOff val="15000"/>
                  </a:schemeClr>
                </a:solidFill>
                <a:latin typeface="Arial" panose="020B0604020202020204" pitchFamily="34" charset="0"/>
                <a:cs typeface="Arial" panose="020B0604020202020204" pitchFamily="34" charset="0"/>
              </a:rPr>
              <a:t> was likely to have positive </a:t>
            </a:r>
            <a:r>
              <a:rPr lang="en-US" altLang="fr-FR" sz="1200" b="1" dirty="0" smtClean="0">
                <a:solidFill>
                  <a:schemeClr val="tx1">
                    <a:lumMod val="85000"/>
                    <a:lumOff val="15000"/>
                  </a:schemeClr>
                </a:solidFill>
                <a:latin typeface="Arial" panose="020B0604020202020204" pitchFamily="34" charset="0"/>
                <a:cs typeface="Arial" panose="020B0604020202020204" pitchFamily="34" charset="0"/>
              </a:rPr>
              <a:t>ATS</a:t>
            </a:r>
            <a:r>
              <a:rPr lang="en-US" altLang="fr-FR" sz="1200" dirty="0" smtClean="0">
                <a:solidFill>
                  <a:schemeClr val="tx1">
                    <a:lumMod val="85000"/>
                    <a:lumOff val="15000"/>
                  </a:schemeClr>
                </a:solidFill>
                <a:latin typeface="Arial" panose="020B0604020202020204" pitchFamily="34" charset="0"/>
                <a:cs typeface="Arial" panose="020B0604020202020204" pitchFamily="34" charset="0"/>
              </a:rPr>
              <a:t> and less likely to exhibit </a:t>
            </a:r>
            <a:r>
              <a:rPr lang="en-US" altLang="fr-FR" sz="1200" b="1" dirty="0" smtClean="0">
                <a:solidFill>
                  <a:schemeClr val="tx1">
                    <a:lumMod val="85000"/>
                    <a:lumOff val="15000"/>
                  </a:schemeClr>
                </a:solidFill>
                <a:latin typeface="Arial" panose="020B0604020202020204" pitchFamily="34" charset="0"/>
                <a:cs typeface="Arial" panose="020B0604020202020204" pitchFamily="34" charset="0"/>
              </a:rPr>
              <a:t>RDB</a:t>
            </a:r>
            <a:r>
              <a:rPr lang="en-US" altLang="fr-FR" sz="1200" dirty="0" smtClean="0">
                <a:solidFill>
                  <a:schemeClr val="tx1">
                    <a:lumMod val="85000"/>
                    <a:lumOff val="15000"/>
                  </a:schemeClr>
                </a:solidFill>
                <a:latin typeface="Arial" panose="020B0604020202020204" pitchFamily="34" charset="0"/>
                <a:cs typeface="Arial" panose="020B0604020202020204" pitchFamily="34" charset="0"/>
              </a:rPr>
              <a:t>. </a:t>
            </a:r>
          </a:p>
          <a:p>
            <a:pPr lvl="0" algn="just" eaLnBrk="0" fontAlgn="base" hangingPunct="0">
              <a:lnSpc>
                <a:spcPct val="150000"/>
              </a:lnSpc>
              <a:spcBef>
                <a:spcPct val="0"/>
              </a:spcBef>
              <a:spcAft>
                <a:spcPct val="0"/>
              </a:spcAft>
            </a:pPr>
            <a:endParaRPr lang="en-US" altLang="fr-FR" sz="1200" dirty="0" smtClean="0">
              <a:solidFill>
                <a:schemeClr val="tx1">
                  <a:lumMod val="85000"/>
                  <a:lumOff val="15000"/>
                </a:schemeClr>
              </a:solidFill>
              <a:latin typeface="Arial" panose="020B0604020202020204" pitchFamily="34" charset="0"/>
              <a:cs typeface="Arial" panose="020B0604020202020204" pitchFamily="34" charset="0"/>
            </a:endParaRPr>
          </a:p>
          <a:p>
            <a:pPr lvl="0" algn="just" eaLnBrk="0" fontAlgn="base" hangingPunct="0">
              <a:lnSpc>
                <a:spcPct val="150000"/>
              </a:lnSpc>
              <a:spcBef>
                <a:spcPct val="0"/>
              </a:spcBef>
              <a:spcAft>
                <a:spcPct val="0"/>
              </a:spcAft>
            </a:pPr>
            <a:r>
              <a:rPr lang="en-US" altLang="fr-FR" sz="1200" b="1" dirty="0" smtClean="0">
                <a:solidFill>
                  <a:schemeClr val="tx1">
                    <a:lumMod val="85000"/>
                    <a:lumOff val="15000"/>
                  </a:schemeClr>
                </a:solidFill>
                <a:latin typeface="Arial" panose="020B0604020202020204" pitchFamily="34" charset="0"/>
                <a:cs typeface="Arial" panose="020B0604020202020204" pitchFamily="34" charset="0"/>
              </a:rPr>
              <a:t>Normlessness</a:t>
            </a:r>
            <a:r>
              <a:rPr lang="en-US" altLang="fr-FR" sz="1200" dirty="0" smtClean="0">
                <a:solidFill>
                  <a:schemeClr val="tx1">
                    <a:lumMod val="85000"/>
                    <a:lumOff val="15000"/>
                  </a:schemeClr>
                </a:solidFill>
                <a:latin typeface="Arial" panose="020B0604020202020204" pitchFamily="34" charset="0"/>
                <a:cs typeface="Arial" panose="020B0604020202020204" pitchFamily="34" charset="0"/>
              </a:rPr>
              <a:t> positively correlated with </a:t>
            </a:r>
            <a:r>
              <a:rPr lang="en-US" altLang="fr-FR" sz="1200" b="1" dirty="0" smtClean="0">
                <a:solidFill>
                  <a:schemeClr val="tx1">
                    <a:lumMod val="85000"/>
                    <a:lumOff val="15000"/>
                  </a:schemeClr>
                </a:solidFill>
                <a:latin typeface="Arial" panose="020B0604020202020204" pitchFamily="34" charset="0"/>
                <a:cs typeface="Arial" panose="020B0604020202020204" pitchFamily="34" charset="0"/>
              </a:rPr>
              <a:t>RDB</a:t>
            </a:r>
            <a:r>
              <a:rPr lang="en-US" altLang="fr-FR" sz="1200" dirty="0" smtClean="0">
                <a:solidFill>
                  <a:schemeClr val="tx1">
                    <a:lumMod val="85000"/>
                    <a:lumOff val="15000"/>
                  </a:schemeClr>
                </a:solidFill>
                <a:latin typeface="Arial" panose="020B0604020202020204" pitchFamily="34" charset="0"/>
                <a:cs typeface="Arial" panose="020B0604020202020204" pitchFamily="34" charset="0"/>
              </a:rPr>
              <a:t> without mediation.</a:t>
            </a:r>
          </a:p>
          <a:p>
            <a:pPr lvl="0" algn="just" eaLnBrk="0" fontAlgn="base" hangingPunct="0">
              <a:lnSpc>
                <a:spcPct val="150000"/>
              </a:lnSpc>
              <a:spcBef>
                <a:spcPct val="0"/>
              </a:spcBef>
              <a:spcAft>
                <a:spcPct val="0"/>
              </a:spcAft>
            </a:pPr>
            <a:r>
              <a:rPr lang="en-US" altLang="fr-FR" sz="1200" dirty="0" smtClean="0">
                <a:solidFill>
                  <a:schemeClr val="tx1">
                    <a:lumMod val="85000"/>
                    <a:lumOff val="15000"/>
                  </a:schemeClr>
                </a:solidFill>
                <a:latin typeface="Arial" panose="020B0604020202020204" pitchFamily="34" charset="0"/>
                <a:cs typeface="Arial" panose="020B0604020202020204" pitchFamily="34" charset="0"/>
              </a:rPr>
              <a:t>Motorists with higher scores in </a:t>
            </a:r>
            <a:r>
              <a:rPr lang="en-US" altLang="fr-FR" sz="1200" b="1" dirty="0" smtClean="0">
                <a:solidFill>
                  <a:schemeClr val="tx1">
                    <a:lumMod val="85000"/>
                    <a:lumOff val="15000"/>
                  </a:schemeClr>
                </a:solidFill>
                <a:latin typeface="Arial" panose="020B0604020202020204" pitchFamily="34" charset="0"/>
                <a:cs typeface="Arial" panose="020B0604020202020204" pitchFamily="34" charset="0"/>
              </a:rPr>
              <a:t>Normlessness</a:t>
            </a:r>
            <a:r>
              <a:rPr lang="en-US" altLang="fr-FR" sz="1200" dirty="0" smtClean="0">
                <a:solidFill>
                  <a:schemeClr val="tx1">
                    <a:lumMod val="85000"/>
                    <a:lumOff val="15000"/>
                  </a:schemeClr>
                </a:solidFill>
                <a:latin typeface="Arial" panose="020B0604020202020204" pitchFamily="34" charset="0"/>
                <a:cs typeface="Arial" panose="020B0604020202020204" pitchFamily="34" charset="0"/>
              </a:rPr>
              <a:t> trait faced more traffic problems.</a:t>
            </a:r>
          </a:p>
          <a:p>
            <a:endParaRPr lang="en-GB" dirty="0"/>
          </a:p>
        </p:txBody>
      </p:sp>
      <p:sp>
        <p:nvSpPr>
          <p:cNvPr id="4" name="Slide Number Placeholder 3"/>
          <p:cNvSpPr>
            <a:spLocks noGrp="1"/>
          </p:cNvSpPr>
          <p:nvPr>
            <p:ph type="sldNum" sz="quarter" idx="10"/>
          </p:nvPr>
        </p:nvSpPr>
        <p:spPr/>
        <p:txBody>
          <a:bodyPr/>
          <a:lstStyle/>
          <a:p>
            <a:fld id="{21B2AA4F-B828-4D7C-AFD3-893933DAFCB4}" type="slidenum">
              <a:rPr lang="en-US" smtClean="0"/>
              <a:t>19</a:t>
            </a:fld>
            <a:endParaRPr lang="en-US" dirty="0"/>
          </a:p>
        </p:txBody>
      </p:sp>
    </p:spTree>
    <p:extLst>
      <p:ext uri="{BB962C8B-B14F-4D97-AF65-F5344CB8AC3E}">
        <p14:creationId xmlns:p14="http://schemas.microsoft.com/office/powerpoint/2010/main" val="21569725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28/05/2021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28/05/2021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28/05/2021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_Basic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503040" y="227906"/>
            <a:ext cx="17137904" cy="1152128"/>
          </a:xfrm>
          <a:prstGeom prst="rect">
            <a:avLst/>
          </a:prstGeom>
        </p:spPr>
        <p:txBody>
          <a:bodyPr anchor="ctr"/>
          <a:lstStyle>
            <a:lvl1pPr marL="0" indent="0" algn="l">
              <a:buNone/>
              <a:defRPr sz="7200" b="0" baseline="0">
                <a:solidFill>
                  <a:schemeClr val="accent1"/>
                </a:solidFill>
                <a:latin typeface="+mj-lt"/>
                <a:cs typeface="Arial" panose="020B0604020202020204"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503040" y="1380034"/>
            <a:ext cx="17137904" cy="576064"/>
          </a:xfrm>
          <a:prstGeom prst="rect">
            <a:avLst/>
          </a:prstGeom>
        </p:spPr>
        <p:txBody>
          <a:bodyPr anchor="ctr"/>
          <a:lstStyle>
            <a:lvl1pPr marL="0" indent="0" algn="l">
              <a:buNone/>
              <a:defRPr sz="2800" b="0" baseline="0">
                <a:solidFill>
                  <a:schemeClr val="accent1"/>
                </a:solidFill>
                <a:latin typeface="+mn-lt"/>
                <a:cs typeface="Arial" panose="020B0604020202020204" pitchFamily="34" charset="0"/>
              </a:defRPr>
            </a:lvl1pPr>
          </a:lstStyle>
          <a:p>
            <a:pPr lvl="0"/>
            <a:r>
              <a:rPr lang="en-US" altLang="ko-KR" dirty="0"/>
              <a:t>Insert the title of your subtitle Here</a:t>
            </a:r>
          </a:p>
        </p:txBody>
      </p:sp>
      <p:sp>
        <p:nvSpPr>
          <p:cNvPr id="7" name="Picture Placeholder 2"/>
          <p:cNvSpPr>
            <a:spLocks noGrp="1"/>
          </p:cNvSpPr>
          <p:nvPr>
            <p:ph type="pic" idx="13" hasCustomPrompt="1"/>
          </p:nvPr>
        </p:nvSpPr>
        <p:spPr>
          <a:xfrm>
            <a:off x="10665408" y="0"/>
            <a:ext cx="6677248" cy="10287000"/>
          </a:xfrm>
          <a:prstGeom prst="rect">
            <a:avLst/>
          </a:prstGeom>
          <a:solidFill>
            <a:schemeClr val="bg1">
              <a:lumMod val="95000"/>
            </a:schemeClr>
          </a:solidFill>
        </p:spPr>
        <p:txBody>
          <a:bodyPr anchor="ctr"/>
          <a:lstStyle>
            <a:lvl1pPr marL="0" indent="0" algn="ctr">
              <a:buNone/>
              <a:defRPr sz="2400" baseline="0">
                <a:solidFill>
                  <a:schemeClr val="tx1">
                    <a:lumMod val="75000"/>
                    <a:lumOff val="25000"/>
                  </a:schemeClr>
                </a:solidFill>
                <a:latin typeface="+mn-lt"/>
                <a:cs typeface="Arial" panose="020B0604020202020204" pitchFamily="34" charset="0"/>
              </a:defRPr>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US" altLang="ko-KR" dirty="0"/>
              <a:t>Your Picture Here</a:t>
            </a:r>
            <a:endParaRPr lang="ko-KR"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28/05/2021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28/05/2021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28/05/2021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28/05/2021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28/05/2021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28/05/2021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28/05/2021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28/05/2021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28/05/2021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microsoft.com/office/2007/relationships/hdphoto" Target="../media/hdphoto1.wdp"/><Relationship Id="rId7" Type="http://schemas.microsoft.com/office/2007/relationships/hdphoto" Target="../media/hdphoto3.wdp"/><Relationship Id="rId12" Type="http://schemas.openxmlformats.org/officeDocument/2006/relationships/image" Target="../media/image9.jp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11" Type="http://schemas.microsoft.com/office/2007/relationships/hdphoto" Target="../media/hdphoto4.wdp"/><Relationship Id="rId5" Type="http://schemas.microsoft.com/office/2007/relationships/hdphoto" Target="../media/hdphoto2.wdp"/><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5.wdp"/><Relationship Id="rId7" Type="http://schemas.openxmlformats.org/officeDocument/2006/relationships/image" Target="../media/image2.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20.jpg"/><Relationship Id="rId4" Type="http://schemas.openxmlformats.org/officeDocument/2006/relationships/image" Target="../media/image19.jp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7.pn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AutoShape 2"/>
          <p:cNvSpPr/>
          <p:nvPr/>
        </p:nvSpPr>
        <p:spPr>
          <a:xfrm>
            <a:off x="380349" y="403412"/>
            <a:ext cx="17524789" cy="66255"/>
          </a:xfrm>
          <a:prstGeom prst="rect">
            <a:avLst/>
          </a:prstGeom>
          <a:solidFill>
            <a:srgbClr val="FFFFFF"/>
          </a:solidFill>
        </p:spPr>
      </p:sp>
      <p:sp>
        <p:nvSpPr>
          <p:cNvPr id="3" name="AutoShape 3"/>
          <p:cNvSpPr/>
          <p:nvPr/>
        </p:nvSpPr>
        <p:spPr>
          <a:xfrm>
            <a:off x="380322" y="9590638"/>
            <a:ext cx="17524789" cy="66255"/>
          </a:xfrm>
          <a:prstGeom prst="rect">
            <a:avLst/>
          </a:prstGeom>
          <a:solidFill>
            <a:srgbClr val="FFFFFF"/>
          </a:solidFill>
        </p:spPr>
      </p:sp>
      <p:sp>
        <p:nvSpPr>
          <p:cNvPr id="4" name="TextBox 4"/>
          <p:cNvSpPr txBox="1"/>
          <p:nvPr/>
        </p:nvSpPr>
        <p:spPr>
          <a:xfrm>
            <a:off x="6392101" y="925939"/>
            <a:ext cx="9303210" cy="1477328"/>
          </a:xfrm>
          <a:prstGeom prst="rect">
            <a:avLst/>
          </a:prstGeom>
        </p:spPr>
        <p:txBody>
          <a:bodyPr wrap="square" lIns="0" tIns="0" rIns="0" bIns="0" rtlCol="0" anchor="t">
            <a:spAutoFit/>
          </a:bodyPr>
          <a:lstStyle/>
          <a:p>
            <a:r>
              <a:rPr lang="en-US" sz="4800" b="1" dirty="0" smtClean="0">
                <a:ln w="12700">
                  <a:solidFill>
                    <a:schemeClr val="accent1"/>
                  </a:solidFill>
                  <a:prstDash val="solid"/>
                </a:ln>
                <a:solidFill>
                  <a:schemeClr val="bg1"/>
                </a:solidFill>
                <a:effectLst>
                  <a:outerShdw dist="38100" dir="2640000" algn="bl" rotWithShape="0">
                    <a:schemeClr val="accent1"/>
                  </a:outerShdw>
                </a:effectLst>
                <a:latin typeface="Arial" panose="020B0604020202020204" pitchFamily="34" charset="0"/>
                <a:cs typeface="Arial" panose="020B0604020202020204" pitchFamily="34" charset="0"/>
              </a:rPr>
              <a:t>BIVEC - GIBET </a:t>
            </a:r>
          </a:p>
          <a:p>
            <a:r>
              <a:rPr lang="en-US" sz="4800" b="1" dirty="0" smtClean="0">
                <a:ln w="12700">
                  <a:solidFill>
                    <a:schemeClr val="accent1"/>
                  </a:solidFill>
                  <a:prstDash val="solid"/>
                </a:ln>
                <a:solidFill>
                  <a:schemeClr val="bg1"/>
                </a:solidFill>
                <a:effectLst>
                  <a:outerShdw dist="38100" dir="2640000" algn="bl" rotWithShape="0">
                    <a:schemeClr val="accent1"/>
                  </a:outerShdw>
                </a:effectLst>
                <a:latin typeface="Arial" panose="020B0604020202020204" pitchFamily="34" charset="0"/>
                <a:cs typeface="Arial" panose="020B0604020202020204" pitchFamily="34" charset="0"/>
              </a:rPr>
              <a:t>Transport </a:t>
            </a:r>
            <a:r>
              <a:rPr lang="en-US" sz="4800" b="1" dirty="0">
                <a:ln w="12700">
                  <a:solidFill>
                    <a:schemeClr val="accent1"/>
                  </a:solidFill>
                  <a:prstDash val="solid"/>
                </a:ln>
                <a:solidFill>
                  <a:schemeClr val="bg1"/>
                </a:solidFill>
                <a:effectLst>
                  <a:outerShdw dist="38100" dir="2640000" algn="bl" rotWithShape="0">
                    <a:schemeClr val="accent1"/>
                  </a:outerShdw>
                </a:effectLst>
                <a:latin typeface="Arial" panose="020B0604020202020204" pitchFamily="34" charset="0"/>
                <a:cs typeface="Arial" panose="020B0604020202020204" pitchFamily="34" charset="0"/>
              </a:rPr>
              <a:t>Research Day </a:t>
            </a:r>
            <a:r>
              <a:rPr lang="en-US" sz="4800" b="1" dirty="0" smtClean="0">
                <a:ln w="12700">
                  <a:solidFill>
                    <a:schemeClr val="accent1"/>
                  </a:solidFill>
                  <a:prstDash val="solid"/>
                </a:ln>
                <a:solidFill>
                  <a:schemeClr val="bg1"/>
                </a:solidFill>
                <a:effectLst>
                  <a:outerShdw dist="38100" dir="2640000" algn="bl" rotWithShape="0">
                    <a:schemeClr val="accent1"/>
                  </a:outerShdw>
                </a:effectLst>
                <a:latin typeface="Arial" panose="020B0604020202020204" pitchFamily="34" charset="0"/>
                <a:cs typeface="Arial" panose="020B0604020202020204" pitchFamily="34" charset="0"/>
              </a:rPr>
              <a:t>2021</a:t>
            </a:r>
            <a:endParaRPr lang="en-US" sz="400" dirty="0" smtClean="0">
              <a:solidFill>
                <a:schemeClr val="bg1"/>
              </a:solidFill>
              <a:latin typeface="Arial" panose="020B0604020202020204" pitchFamily="34" charset="0"/>
              <a:cs typeface="Arial" panose="020B0604020202020204" pitchFamily="34" charset="0"/>
            </a:endParaRPr>
          </a:p>
        </p:txBody>
      </p:sp>
      <p:sp>
        <p:nvSpPr>
          <p:cNvPr id="9" name="Rectangle 8"/>
          <p:cNvSpPr/>
          <p:nvPr/>
        </p:nvSpPr>
        <p:spPr>
          <a:xfrm>
            <a:off x="2819400" y="6480757"/>
            <a:ext cx="12875911" cy="606897"/>
          </a:xfrm>
          <a:prstGeom prst="rect">
            <a:avLst/>
          </a:prstGeom>
        </p:spPr>
        <p:txBody>
          <a:bodyPr wrap="square">
            <a:spAutoFit/>
          </a:bodyPr>
          <a:lstStyle/>
          <a:p>
            <a:pPr algn="ctr">
              <a:lnSpc>
                <a:spcPts val="4480"/>
              </a:lnSpc>
              <a:spcAft>
                <a:spcPts val="1200"/>
              </a:spcAft>
            </a:pPr>
            <a:r>
              <a:rPr lang="en-US" sz="2800" b="1" dirty="0" smtClean="0">
                <a:solidFill>
                  <a:schemeClr val="accent5">
                    <a:lumMod val="20000"/>
                    <a:lumOff val="80000"/>
                  </a:schemeClr>
                </a:solidFill>
                <a:latin typeface="Arial" panose="020B0604020202020204" pitchFamily="34" charset="0"/>
                <a:cs typeface="Arial" panose="020B0604020202020204" pitchFamily="34" charset="0"/>
              </a:rPr>
              <a:t>Authors: Hiep Trung Bui</a:t>
            </a:r>
            <a:r>
              <a:rPr lang="en-US" sz="2800" b="1" dirty="0">
                <a:solidFill>
                  <a:schemeClr val="accent5">
                    <a:lumMod val="20000"/>
                    <a:lumOff val="80000"/>
                  </a:schemeClr>
                </a:solidFill>
                <a:latin typeface="Arial" panose="020B0604020202020204" pitchFamily="34" charset="0"/>
                <a:cs typeface="Arial" panose="020B0604020202020204" pitchFamily="34" charset="0"/>
              </a:rPr>
              <a:t>, </a:t>
            </a:r>
            <a:r>
              <a:rPr lang="en-US" sz="2800" b="1" dirty="0" smtClean="0">
                <a:solidFill>
                  <a:schemeClr val="accent5">
                    <a:lumMod val="20000"/>
                    <a:lumOff val="80000"/>
                  </a:schemeClr>
                </a:solidFill>
                <a:latin typeface="Arial" panose="020B0604020202020204" pitchFamily="34" charset="0"/>
                <a:cs typeface="Arial" panose="020B0604020202020204" pitchFamily="34" charset="0"/>
              </a:rPr>
              <a:t>Tung Son Nguyen, Ismaïl Saadi, </a:t>
            </a:r>
            <a:r>
              <a:rPr lang="en-US" sz="2800" b="1" dirty="0">
                <a:solidFill>
                  <a:schemeClr val="accent5">
                    <a:lumMod val="20000"/>
                    <a:lumOff val="80000"/>
                  </a:schemeClr>
                </a:solidFill>
                <a:latin typeface="Arial" panose="020B0604020202020204" pitchFamily="34" charset="0"/>
                <a:cs typeface="Arial" panose="020B0604020202020204" pitchFamily="34" charset="0"/>
              </a:rPr>
              <a:t>Mario Cools </a:t>
            </a:r>
          </a:p>
        </p:txBody>
      </p:sp>
      <p:pic>
        <p:nvPicPr>
          <p:cNvPr id="1026" name="Picture 2" descr="Image result for ulg"/>
          <p:cNvPicPr>
            <a:picLocks noChangeAspect="1" noChangeArrowheads="1"/>
          </p:cNvPicPr>
          <p:nvPr/>
        </p:nvPicPr>
        <p:blipFill rotWithShape="1">
          <a:blip r:embed="rId2">
            <a:extLst>
              <a:ext uri="{28A0092B-C50C-407E-A947-70E740481C1C}">
                <a14:useLocalDpi xmlns:a14="http://schemas.microsoft.com/office/drawing/2010/main" val="0"/>
              </a:ext>
            </a:extLst>
          </a:blip>
          <a:srcRect t="22329" b="16925"/>
          <a:stretch/>
        </p:blipFill>
        <p:spPr bwMode="auto">
          <a:xfrm>
            <a:off x="7673330" y="8039100"/>
            <a:ext cx="2938771" cy="1303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455576" y="3601002"/>
            <a:ext cx="17374278" cy="1723549"/>
          </a:xfrm>
          <a:prstGeom prst="rect">
            <a:avLst/>
          </a:prstGeom>
        </p:spPr>
        <p:txBody>
          <a:bodyPr wrap="square">
            <a:spAutoFit/>
          </a:bodyPr>
          <a:lstStyle/>
          <a:p>
            <a:pPr algn="ctr">
              <a:lnSpc>
                <a:spcPct val="150000"/>
              </a:lnSpc>
              <a:spcBef>
                <a:spcPts val="600"/>
              </a:spcBef>
              <a:spcAft>
                <a:spcPts val="600"/>
              </a:spcAft>
            </a:pPr>
            <a:r>
              <a:rPr lang="en-US" sz="3200" dirty="0" smtClean="0">
                <a:ln>
                  <a:solidFill>
                    <a:schemeClr val="bg1"/>
                  </a:solidFill>
                </a:ln>
                <a:solidFill>
                  <a:schemeClr val="bg1"/>
                </a:solidFill>
                <a:effectLst>
                  <a:outerShdw blurRad="50800" dist="38100" dir="8100000" algn="tr" rotWithShape="0">
                    <a:prstClr val="black">
                      <a:alpha val="40000"/>
                    </a:prstClr>
                  </a:outerShdw>
                </a:effectLst>
                <a:latin typeface="Arial" panose="020B0604020202020204" pitchFamily="34" charset="0"/>
                <a:cs typeface="Arial" panose="020B0604020202020204" pitchFamily="34" charset="0"/>
              </a:rPr>
              <a:t>THE EFFECTS OF PERSONALITY FACTORS  &amp;  ATTITUDES TOWARD TRAFFIC SAFETY </a:t>
            </a:r>
          </a:p>
          <a:p>
            <a:pPr algn="ctr">
              <a:lnSpc>
                <a:spcPct val="150000"/>
              </a:lnSpc>
              <a:spcBef>
                <a:spcPts val="600"/>
              </a:spcBef>
              <a:spcAft>
                <a:spcPts val="600"/>
              </a:spcAft>
            </a:pPr>
            <a:r>
              <a:rPr lang="en-US" sz="3200" dirty="0" smtClean="0">
                <a:ln>
                  <a:solidFill>
                    <a:schemeClr val="bg1"/>
                  </a:solidFill>
                </a:ln>
                <a:solidFill>
                  <a:schemeClr val="bg1"/>
                </a:solidFill>
                <a:effectLst>
                  <a:outerShdw blurRad="50800" dist="38100" dir="8100000" algn="tr" rotWithShape="0">
                    <a:prstClr val="black">
                      <a:alpha val="40000"/>
                    </a:prstClr>
                  </a:outerShdw>
                </a:effectLst>
                <a:latin typeface="Arial" panose="020B0604020202020204" pitchFamily="34" charset="0"/>
                <a:cs typeface="Arial" panose="020B0604020202020204" pitchFamily="34" charset="0"/>
              </a:rPr>
              <a:t>ON DRIVING OUTCOMES IN A TYPICAL MOTORCYCLING COUNTRY</a:t>
            </a:r>
            <a:endParaRPr lang="en-US" sz="3200" dirty="0">
              <a:ln>
                <a:solidFill>
                  <a:schemeClr val="bg1"/>
                </a:solidFill>
              </a:ln>
              <a:solidFill>
                <a:schemeClr val="bg1"/>
              </a:solidFill>
              <a:effectLst>
                <a:outerShdw blurRad="50800" dist="38100" dir="8100000" algn="tr" rotWithShape="0">
                  <a:prstClr val="black">
                    <a:alpha val="40000"/>
                  </a:prstClr>
                </a:outerShdw>
              </a:effectLst>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stretch>
            <a:fillRect/>
          </a:stretch>
        </p:blipFill>
        <p:spPr>
          <a:xfrm>
            <a:off x="2286000" y="962600"/>
            <a:ext cx="3651942" cy="1399138"/>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11" name="Text Box 4"/>
          <p:cNvSpPr txBox="1"/>
          <p:nvPr/>
        </p:nvSpPr>
        <p:spPr>
          <a:xfrm>
            <a:off x="914400" y="233303"/>
            <a:ext cx="5386705" cy="830997"/>
          </a:xfrm>
          <a:prstGeom prst="rect">
            <a:avLst/>
          </a:prstGeom>
          <a:noFill/>
        </p:spPr>
        <p:txBody>
          <a:bodyPr wrap="square" rtlCol="0">
            <a:spAutoFit/>
          </a:bodyPr>
          <a:lstStyle/>
          <a:p>
            <a:r>
              <a:rPr lang="en-US" sz="4800" b="1" dirty="0">
                <a:solidFill>
                  <a:srgbClr val="FFFF00"/>
                </a:solidFill>
                <a:latin typeface="Arial" panose="020B0604020202020204" pitchFamily="34" charset="0"/>
                <a:cs typeface="Arial" panose="020B0604020202020204" pitchFamily="34" charset="0"/>
              </a:rPr>
              <a:t>INTRODUCTION</a:t>
            </a:r>
          </a:p>
        </p:txBody>
      </p:sp>
      <p:sp>
        <p:nvSpPr>
          <p:cNvPr id="12" name="AutoShape 2"/>
          <p:cNvSpPr/>
          <p:nvPr/>
        </p:nvSpPr>
        <p:spPr>
          <a:xfrm>
            <a:off x="1012190" y="1186579"/>
            <a:ext cx="16513810" cy="139065"/>
          </a:xfrm>
          <a:prstGeom prst="rect">
            <a:avLst/>
          </a:prstGeom>
          <a:solidFill>
            <a:srgbClr val="FFFFFF"/>
          </a:solidFill>
        </p:spPr>
      </p:sp>
      <p:pic>
        <p:nvPicPr>
          <p:cNvPr id="7" name="Picture 2" descr="Image result for ul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19774" y="-59635"/>
            <a:ext cx="1706226" cy="124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219200" y="1786800"/>
            <a:ext cx="15705844" cy="2677656"/>
          </a:xfrm>
          <a:prstGeom prst="rect">
            <a:avLst/>
          </a:prstGeom>
        </p:spPr>
        <p:txBody>
          <a:bodyPr wrap="square">
            <a:spAutoFit/>
          </a:bodyPr>
          <a:lstStyle/>
          <a:p>
            <a:pPr algn="just">
              <a:lnSpc>
                <a:spcPct val="150000"/>
              </a:lnSpc>
              <a:spcAft>
                <a:spcPts val="0"/>
              </a:spcAft>
            </a:pPr>
            <a:r>
              <a:rPr lang="en-GB" sz="2800" b="1" dirty="0">
                <a:solidFill>
                  <a:schemeClr val="bg1"/>
                </a:solidFill>
                <a:latin typeface="Arial" panose="020B0604020202020204" pitchFamily="34" charset="0"/>
                <a:ea typeface="Times New Roman" panose="02020603050405020304" pitchFamily="18" charset="0"/>
              </a:rPr>
              <a:t>The main </a:t>
            </a:r>
            <a:r>
              <a:rPr lang="en-GB" sz="2800" b="1" dirty="0" smtClean="0">
                <a:solidFill>
                  <a:schemeClr val="bg1"/>
                </a:solidFill>
                <a:latin typeface="Arial" panose="020B0604020202020204" pitchFamily="34" charset="0"/>
                <a:ea typeface="Times New Roman" panose="02020603050405020304" pitchFamily="18" charset="0"/>
              </a:rPr>
              <a:t>aims: </a:t>
            </a:r>
          </a:p>
          <a:p>
            <a:pPr marL="342900" indent="-342900" algn="just">
              <a:lnSpc>
                <a:spcPct val="150000"/>
              </a:lnSpc>
              <a:spcAft>
                <a:spcPts val="0"/>
              </a:spcAft>
              <a:buAutoNum type="alphaLcParenBoth"/>
            </a:pPr>
            <a:r>
              <a:rPr lang="en-GB" sz="2800" dirty="0" smtClean="0">
                <a:solidFill>
                  <a:schemeClr val="bg1"/>
                </a:solidFill>
                <a:latin typeface="Arial" panose="020B0604020202020204" pitchFamily="34" charset="0"/>
                <a:ea typeface="Times New Roman" panose="02020603050405020304" pitchFamily="18" charset="0"/>
              </a:rPr>
              <a:t> explore </a:t>
            </a:r>
            <a:r>
              <a:rPr lang="en-GB" sz="2800" dirty="0">
                <a:solidFill>
                  <a:schemeClr val="bg1"/>
                </a:solidFill>
                <a:latin typeface="Arial" panose="020B0604020202020204" pitchFamily="34" charset="0"/>
                <a:ea typeface="Times New Roman" panose="02020603050405020304" pitchFamily="18" charset="0"/>
              </a:rPr>
              <a:t>the </a:t>
            </a:r>
            <a:r>
              <a:rPr lang="en-GB" sz="2800" dirty="0" smtClean="0">
                <a:solidFill>
                  <a:schemeClr val="bg1"/>
                </a:solidFill>
                <a:latin typeface="Arial" panose="020B0604020202020204" pitchFamily="34" charset="0"/>
                <a:ea typeface="Times New Roman" panose="02020603050405020304" pitchFamily="18" charset="0"/>
              </a:rPr>
              <a:t>differences </a:t>
            </a:r>
            <a:r>
              <a:rPr lang="en-GB" sz="2800" dirty="0">
                <a:solidFill>
                  <a:schemeClr val="bg1"/>
                </a:solidFill>
                <a:latin typeface="Arial" panose="020B0604020202020204" pitchFamily="34" charset="0"/>
                <a:ea typeface="Times New Roman" panose="02020603050405020304" pitchFamily="18" charset="0"/>
              </a:rPr>
              <a:t>in the driving experience, PT, ATS and RDB between motorcyclists who had adverse driving outcomes and those who did not; </a:t>
            </a:r>
            <a:endParaRPr lang="en-GB" sz="2800" dirty="0" smtClean="0">
              <a:solidFill>
                <a:schemeClr val="bg1"/>
              </a:solidFill>
              <a:latin typeface="Arial" panose="020B0604020202020204" pitchFamily="34" charset="0"/>
              <a:ea typeface="Times New Roman" panose="02020603050405020304" pitchFamily="18" charset="0"/>
            </a:endParaRPr>
          </a:p>
          <a:p>
            <a:pPr marL="342900" indent="-342900" algn="just">
              <a:lnSpc>
                <a:spcPct val="150000"/>
              </a:lnSpc>
              <a:spcAft>
                <a:spcPts val="0"/>
              </a:spcAft>
              <a:buAutoNum type="alphaLcParenBoth"/>
            </a:pPr>
            <a:r>
              <a:rPr lang="en-GB" sz="2800" dirty="0" smtClean="0">
                <a:solidFill>
                  <a:schemeClr val="bg1"/>
                </a:solidFill>
                <a:latin typeface="Arial" panose="020B0604020202020204" pitchFamily="34" charset="0"/>
                <a:ea typeface="Times New Roman" panose="02020603050405020304" pitchFamily="18" charset="0"/>
              </a:rPr>
              <a:t> analyse </a:t>
            </a:r>
            <a:r>
              <a:rPr lang="en-GB" sz="2800" dirty="0">
                <a:solidFill>
                  <a:schemeClr val="bg1"/>
                </a:solidFill>
                <a:latin typeface="Arial" panose="020B0604020202020204" pitchFamily="34" charset="0"/>
                <a:ea typeface="Times New Roman" panose="02020603050405020304" pitchFamily="18" charset="0"/>
              </a:rPr>
              <a:t>the relationships between </a:t>
            </a:r>
            <a:r>
              <a:rPr lang="en-GB" sz="2800" dirty="0" smtClean="0">
                <a:solidFill>
                  <a:schemeClr val="bg1"/>
                </a:solidFill>
                <a:latin typeface="Arial" panose="020B0604020202020204" pitchFamily="34" charset="0"/>
                <a:ea typeface="Times New Roman" panose="02020603050405020304" pitchFamily="18" charset="0"/>
              </a:rPr>
              <a:t>those factors among </a:t>
            </a:r>
            <a:r>
              <a:rPr lang="en-GB" sz="2800" dirty="0">
                <a:solidFill>
                  <a:schemeClr val="bg1"/>
                </a:solidFill>
                <a:latin typeface="Arial" panose="020B0604020202020204" pitchFamily="34" charset="0"/>
                <a:ea typeface="Times New Roman" panose="02020603050405020304" pitchFamily="18" charset="0"/>
              </a:rPr>
              <a:t>Vietnamese motorcyclists.</a:t>
            </a:r>
            <a:endParaRPr lang="vi-VN" sz="2800" dirty="0">
              <a:solidFill>
                <a:schemeClr val="bg1"/>
              </a:solidFill>
              <a:latin typeface="Times New Roman" panose="02020603050405020304" pitchFamily="18" charset="0"/>
              <a:ea typeface="Times New Roman" panose="02020603050405020304" pitchFamily="18" charset="0"/>
            </a:endParaRPr>
          </a:p>
        </p:txBody>
      </p:sp>
      <p:pic>
        <p:nvPicPr>
          <p:cNvPr id="1026" name="Picture 2" descr="Metaphor achieving a goal or research Royalty Free Vector"/>
          <p:cNvPicPr>
            <a:picLocks noChangeAspect="1" noChangeArrowheads="1"/>
          </p:cNvPicPr>
          <p:nvPr/>
        </p:nvPicPr>
        <p:blipFill rotWithShape="1">
          <a:blip r:embed="rId3">
            <a:extLst>
              <a:ext uri="{28A0092B-C50C-407E-A947-70E740481C1C}">
                <a14:useLocalDpi xmlns:a14="http://schemas.microsoft.com/office/drawing/2010/main" val="0"/>
              </a:ext>
            </a:extLst>
          </a:blip>
          <a:srcRect l="12767" t="10427" r="12033" b="12500"/>
          <a:stretch/>
        </p:blipFill>
        <p:spPr bwMode="auto">
          <a:xfrm>
            <a:off x="6301105" y="5067300"/>
            <a:ext cx="5290513" cy="44462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97912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382862" y="9877845"/>
            <a:ext cx="17524789" cy="66255"/>
          </a:xfrm>
          <a:prstGeom prst="rect">
            <a:avLst/>
          </a:prstGeom>
          <a:solidFill>
            <a:srgbClr val="172243"/>
          </a:solidFill>
        </p:spPr>
      </p:sp>
      <p:sp>
        <p:nvSpPr>
          <p:cNvPr id="16" name="Rectangle 15"/>
          <p:cNvSpPr/>
          <p:nvPr/>
        </p:nvSpPr>
        <p:spPr>
          <a:xfrm>
            <a:off x="382862" y="0"/>
            <a:ext cx="17905138" cy="1524422"/>
          </a:xfrm>
          <a:prstGeom prst="rect">
            <a:avLst/>
          </a:prstGeom>
          <a:solidFill>
            <a:srgbClr val="172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p:cNvGrpSpPr/>
          <p:nvPr/>
        </p:nvGrpSpPr>
        <p:grpSpPr>
          <a:xfrm>
            <a:off x="-1906" y="0"/>
            <a:ext cx="742439" cy="1524422"/>
            <a:chOff x="-76" y="0"/>
            <a:chExt cx="1002" cy="1756"/>
          </a:xfrm>
        </p:grpSpPr>
        <p:sp>
          <p:nvSpPr>
            <p:cNvPr id="15" name="Rectangle 14"/>
            <p:cNvSpPr/>
            <p:nvPr/>
          </p:nvSpPr>
          <p:spPr>
            <a:xfrm>
              <a:off x="-76" y="0"/>
              <a:ext cx="1002" cy="17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p:cNvCxnSpPr/>
            <p:nvPr/>
          </p:nvCxnSpPr>
          <p:spPr>
            <a:xfrm>
              <a:off x="425" y="0"/>
              <a:ext cx="0" cy="175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64" y="0"/>
              <a:ext cx="0" cy="175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1" name="Rectangle 20">
            <a:extLst>
              <a:ext uri="{FF2B5EF4-FFF2-40B4-BE49-F238E27FC236}">
                <a16:creationId xmlns:a16="http://schemas.microsoft.com/office/drawing/2014/main" id="{480191FF-D53D-4193-946A-929865E36AFE}"/>
              </a:ext>
            </a:extLst>
          </p:cNvPr>
          <p:cNvSpPr/>
          <p:nvPr/>
        </p:nvSpPr>
        <p:spPr>
          <a:xfrm>
            <a:off x="0" y="1790701"/>
            <a:ext cx="18288000" cy="3352800"/>
          </a:xfrm>
          <a:prstGeom prst="rect">
            <a:avLst/>
          </a:prstGeom>
          <a:solidFill>
            <a:srgbClr val="C6C0B4">
              <a:alpha val="3019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dirty="0"/>
          </a:p>
        </p:txBody>
      </p:sp>
      <p:sp>
        <p:nvSpPr>
          <p:cNvPr id="23" name="Rectangle 4">
            <a:extLst>
              <a:ext uri="{FF2B5EF4-FFF2-40B4-BE49-F238E27FC236}">
                <a16:creationId xmlns:a16="http://schemas.microsoft.com/office/drawing/2014/main" id="{565E1C2E-E4C8-47D6-9B61-DA305772653A}"/>
              </a:ext>
            </a:extLst>
          </p:cNvPr>
          <p:cNvSpPr>
            <a:spLocks noChangeArrowheads="1"/>
          </p:cNvSpPr>
          <p:nvPr/>
        </p:nvSpPr>
        <p:spPr bwMode="auto">
          <a:xfrm>
            <a:off x="577628" y="1790700"/>
            <a:ext cx="17132744" cy="3139321"/>
          </a:xfrm>
          <a:prstGeom prst="rect">
            <a:avLst/>
          </a:prstGeom>
          <a:noFill/>
          <a:ln>
            <a:noFill/>
          </a:ln>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0">
            <a:scrgbClr r="0" g="0" b="0"/>
          </a:lnRef>
          <a:fillRef idx="0">
            <a:scrgbClr r="0" g="0" b="0"/>
          </a:fillRef>
          <a:effectRef idx="0">
            <a:scrgbClr r="0" g="0" b="0"/>
          </a:effectRef>
          <a:fontRef idx="minor">
            <a:schemeClr val="dk1"/>
          </a:fontRef>
        </p:style>
        <p:txBody>
          <a:bodyPr vert="horz" wrap="square" lIns="91440" tIns="45720" rIns="91440" bIns="45720" numCol="1" anchor="t" anchorCtr="0" compatLnSpc="1">
            <a:prstTxWarp prst="textNoShape">
              <a:avLst/>
            </a:prstTxWarp>
            <a:spAutoFit/>
          </a:bodyPr>
          <a:lstStyle/>
          <a:p>
            <a:pPr lvl="0" algn="just" eaLnBrk="0" fontAlgn="base" hangingPunct="0">
              <a:lnSpc>
                <a:spcPct val="150000"/>
              </a:lnSpc>
              <a:spcBef>
                <a:spcPct val="0"/>
              </a:spcBef>
              <a:spcAft>
                <a:spcPct val="0"/>
              </a:spcAft>
            </a:pPr>
            <a:r>
              <a:rPr lang="en-US" altLang="fr-FR" sz="2800" noProof="1" smtClean="0">
                <a:solidFill>
                  <a:schemeClr val="tx1">
                    <a:lumMod val="85000"/>
                    <a:lumOff val="15000"/>
                  </a:schemeClr>
                </a:solidFill>
                <a:latin typeface="Arial" panose="020B0604020202020204" pitchFamily="34" charset="0"/>
                <a:cs typeface="Arial" panose="020B0604020202020204" pitchFamily="34" charset="0"/>
              </a:rPr>
              <a:t>Questionnaire included </a:t>
            </a:r>
            <a:r>
              <a:rPr lang="en-US" altLang="fr-FR" sz="2800" noProof="1">
                <a:solidFill>
                  <a:schemeClr val="tx1">
                    <a:lumMod val="85000"/>
                    <a:lumOff val="15000"/>
                  </a:schemeClr>
                </a:solidFill>
                <a:latin typeface="Arial" panose="020B0604020202020204" pitchFamily="34" charset="0"/>
                <a:cs typeface="Arial" panose="020B0604020202020204" pitchFamily="34" charset="0"/>
              </a:rPr>
              <a:t>four sections: </a:t>
            </a:r>
            <a:endParaRPr lang="en-US" altLang="fr-FR" sz="2800" noProof="1" smtClean="0">
              <a:solidFill>
                <a:schemeClr val="tx1">
                  <a:lumMod val="85000"/>
                  <a:lumOff val="15000"/>
                </a:schemeClr>
              </a:solidFill>
              <a:latin typeface="Arial" panose="020B0604020202020204" pitchFamily="34" charset="0"/>
              <a:cs typeface="Arial" panose="020B0604020202020204" pitchFamily="34" charset="0"/>
            </a:endParaRPr>
          </a:p>
          <a:p>
            <a:pPr marL="971550" lvl="1" indent="-514350" algn="just" eaLnBrk="0" fontAlgn="base" hangingPunct="0">
              <a:lnSpc>
                <a:spcPct val="150000"/>
              </a:lnSpc>
              <a:spcBef>
                <a:spcPct val="0"/>
              </a:spcBef>
              <a:spcAft>
                <a:spcPct val="0"/>
              </a:spcAft>
              <a:buAutoNum type="romanLcParenBoth"/>
            </a:pPr>
            <a:r>
              <a:rPr lang="en-US" altLang="fr-FR" sz="2600" b="1" noProof="1" smtClean="0">
                <a:solidFill>
                  <a:schemeClr val="tx1">
                    <a:lumMod val="85000"/>
                    <a:lumOff val="15000"/>
                  </a:schemeClr>
                </a:solidFill>
                <a:latin typeface="Arial" panose="020B0604020202020204" pitchFamily="34" charset="0"/>
                <a:cs typeface="Arial" panose="020B0604020202020204" pitchFamily="34" charset="0"/>
              </a:rPr>
              <a:t> PT</a:t>
            </a:r>
            <a:r>
              <a:rPr lang="en-US" altLang="fr-FR" sz="2600" noProof="1" smtClean="0">
                <a:solidFill>
                  <a:schemeClr val="tx1">
                    <a:lumMod val="85000"/>
                    <a:lumOff val="15000"/>
                  </a:schemeClr>
                </a:solidFill>
                <a:latin typeface="Arial" panose="020B0604020202020204" pitchFamily="34" charset="0"/>
                <a:cs typeface="Arial" panose="020B0604020202020204" pitchFamily="34" charset="0"/>
              </a:rPr>
              <a:t>   </a:t>
            </a:r>
            <a:r>
              <a:rPr lang="en-US" altLang="fr-FR" sz="2600" noProof="1" smtClean="0">
                <a:solidFill>
                  <a:schemeClr val="tx1">
                    <a:lumMod val="85000"/>
                    <a:lumOff val="15000"/>
                  </a:schemeClr>
                </a:solidFill>
                <a:latin typeface="Arial" panose="020B0604020202020204" pitchFamily="34" charset="0"/>
                <a:cs typeface="Arial" panose="020B0604020202020204" pitchFamily="34" charset="0"/>
              </a:rPr>
              <a:t>– </a:t>
            </a:r>
            <a:r>
              <a:rPr lang="en-US" altLang="fr-FR" sz="2600" b="1" noProof="1" smtClean="0">
                <a:solidFill>
                  <a:schemeClr val="tx1">
                    <a:lumMod val="85000"/>
                    <a:lumOff val="15000"/>
                  </a:schemeClr>
                </a:solidFill>
                <a:latin typeface="Arial" panose="020B0604020202020204" pitchFamily="34" charset="0"/>
                <a:cs typeface="Arial" panose="020B0604020202020204" pitchFamily="34" charset="0"/>
              </a:rPr>
              <a:t>26</a:t>
            </a:r>
            <a:r>
              <a:rPr lang="en-US" altLang="fr-FR" sz="2600" noProof="1" smtClean="0">
                <a:solidFill>
                  <a:schemeClr val="tx1">
                    <a:lumMod val="85000"/>
                    <a:lumOff val="15000"/>
                  </a:schemeClr>
                </a:solidFill>
                <a:latin typeface="Arial" panose="020B0604020202020204" pitchFamily="34" charset="0"/>
                <a:cs typeface="Arial" panose="020B0604020202020204" pitchFamily="34" charset="0"/>
              </a:rPr>
              <a:t> </a:t>
            </a:r>
            <a:r>
              <a:rPr lang="en-US" altLang="fr-FR" sz="2600" noProof="1">
                <a:solidFill>
                  <a:schemeClr val="tx1">
                    <a:lumMod val="85000"/>
                    <a:lumOff val="15000"/>
                  </a:schemeClr>
                </a:solidFill>
                <a:latin typeface="Arial" panose="020B0604020202020204" pitchFamily="34" charset="0"/>
                <a:cs typeface="Arial" panose="020B0604020202020204" pitchFamily="34" charset="0"/>
              </a:rPr>
              <a:t>items -</a:t>
            </a:r>
            <a:r>
              <a:rPr lang="en-US" altLang="fr-FR" sz="2600" noProof="1" smtClean="0">
                <a:solidFill>
                  <a:schemeClr val="tx1">
                    <a:lumMod val="85000"/>
                    <a:lumOff val="15000"/>
                  </a:schemeClr>
                </a:solidFill>
                <a:latin typeface="Arial" panose="020B0604020202020204" pitchFamily="34" charset="0"/>
                <a:cs typeface="Arial" panose="020B0604020202020204" pitchFamily="34" charset="0"/>
              </a:rPr>
              <a:t> </a:t>
            </a:r>
            <a:r>
              <a:rPr lang="en-US" altLang="fr-FR" sz="2600" b="1" noProof="1" smtClean="0">
                <a:solidFill>
                  <a:srgbClr val="0070C0"/>
                </a:solidFill>
                <a:latin typeface="Arial" panose="020B0604020202020204" pitchFamily="34" charset="0"/>
                <a:cs typeface="Arial" panose="020B0604020202020204" pitchFamily="34" charset="0"/>
              </a:rPr>
              <a:t>Altruism  |  Anxiety  |  Aggression  |  Normlessness  |  Sensation seeking </a:t>
            </a:r>
          </a:p>
          <a:p>
            <a:pPr marL="971550" lvl="1" indent="-514350" algn="just" eaLnBrk="0" fontAlgn="base" hangingPunct="0">
              <a:lnSpc>
                <a:spcPct val="150000"/>
              </a:lnSpc>
              <a:spcBef>
                <a:spcPct val="0"/>
              </a:spcBef>
              <a:spcAft>
                <a:spcPct val="0"/>
              </a:spcAft>
              <a:buAutoNum type="romanLcParenBoth"/>
            </a:pPr>
            <a:r>
              <a:rPr lang="en-US" altLang="fr-FR" sz="2600" b="1" noProof="1" smtClean="0">
                <a:solidFill>
                  <a:schemeClr val="tx1">
                    <a:lumMod val="85000"/>
                    <a:lumOff val="15000"/>
                  </a:schemeClr>
                </a:solidFill>
                <a:latin typeface="Arial" panose="020B0604020202020204" pitchFamily="34" charset="0"/>
                <a:cs typeface="Arial" panose="020B0604020202020204" pitchFamily="34" charset="0"/>
              </a:rPr>
              <a:t> ATS</a:t>
            </a:r>
            <a:r>
              <a:rPr lang="en-US" altLang="fr-FR" sz="2600" noProof="1" smtClean="0">
                <a:solidFill>
                  <a:schemeClr val="tx1">
                    <a:lumMod val="85000"/>
                    <a:lumOff val="15000"/>
                  </a:schemeClr>
                </a:solidFill>
                <a:latin typeface="Arial" panose="020B0604020202020204" pitchFamily="34" charset="0"/>
                <a:cs typeface="Arial" panose="020B0604020202020204" pitchFamily="34" charset="0"/>
              </a:rPr>
              <a:t> </a:t>
            </a:r>
            <a:r>
              <a:rPr lang="en-US" altLang="fr-FR" sz="2600" noProof="1">
                <a:solidFill>
                  <a:schemeClr val="tx1">
                    <a:lumMod val="85000"/>
                    <a:lumOff val="15000"/>
                  </a:schemeClr>
                </a:solidFill>
                <a:latin typeface="Arial" panose="020B0604020202020204" pitchFamily="34" charset="0"/>
                <a:cs typeface="Arial" panose="020B0604020202020204" pitchFamily="34" charset="0"/>
              </a:rPr>
              <a:t>– </a:t>
            </a:r>
            <a:r>
              <a:rPr lang="en-US" altLang="fr-FR" sz="2600" b="1" noProof="1">
                <a:solidFill>
                  <a:schemeClr val="tx1">
                    <a:lumMod val="85000"/>
                    <a:lumOff val="15000"/>
                  </a:schemeClr>
                </a:solidFill>
                <a:latin typeface="Arial" panose="020B0604020202020204" pitchFamily="34" charset="0"/>
                <a:cs typeface="Arial" panose="020B0604020202020204" pitchFamily="34" charset="0"/>
              </a:rPr>
              <a:t>16</a:t>
            </a:r>
            <a:r>
              <a:rPr lang="en-US" altLang="fr-FR" sz="2600" noProof="1">
                <a:solidFill>
                  <a:schemeClr val="tx1">
                    <a:lumMod val="85000"/>
                    <a:lumOff val="15000"/>
                  </a:schemeClr>
                </a:solidFill>
                <a:latin typeface="Arial" panose="020B0604020202020204" pitchFamily="34" charset="0"/>
                <a:cs typeface="Arial" panose="020B0604020202020204" pitchFamily="34" charset="0"/>
              </a:rPr>
              <a:t> items - </a:t>
            </a:r>
            <a:r>
              <a:rPr lang="en-US" altLang="fr-FR" sz="2600" b="1" noProof="1" smtClean="0">
                <a:solidFill>
                  <a:schemeClr val="accent6">
                    <a:lumMod val="75000"/>
                  </a:schemeClr>
                </a:solidFill>
                <a:latin typeface="Arial" panose="020B0604020202020204" pitchFamily="34" charset="0"/>
                <a:cs typeface="Arial" panose="020B0604020202020204" pitchFamily="34" charset="0"/>
              </a:rPr>
              <a:t>Fun-riding  |  Speeding  |  </a:t>
            </a:r>
            <a:r>
              <a:rPr lang="en-US" altLang="fr-FR" sz="2600" b="1" noProof="1">
                <a:solidFill>
                  <a:schemeClr val="accent6">
                    <a:lumMod val="75000"/>
                  </a:schemeClr>
                </a:solidFill>
                <a:latin typeface="Arial" panose="020B0604020202020204" pitchFamily="34" charset="0"/>
                <a:cs typeface="Arial" panose="020B0604020202020204" pitchFamily="34" charset="0"/>
              </a:rPr>
              <a:t>Traffic flow vs </a:t>
            </a:r>
            <a:r>
              <a:rPr lang="en-US" altLang="fr-FR" sz="2600" b="1" noProof="1" smtClean="0">
                <a:solidFill>
                  <a:schemeClr val="accent6">
                    <a:lumMod val="75000"/>
                  </a:schemeClr>
                </a:solidFill>
                <a:latin typeface="Arial" panose="020B0604020202020204" pitchFamily="34" charset="0"/>
                <a:cs typeface="Arial" panose="020B0604020202020204" pitchFamily="34" charset="0"/>
              </a:rPr>
              <a:t>Rule </a:t>
            </a:r>
            <a:r>
              <a:rPr lang="en-US" altLang="fr-FR" sz="2600" b="1" noProof="1">
                <a:solidFill>
                  <a:schemeClr val="accent6">
                    <a:lumMod val="75000"/>
                  </a:schemeClr>
                </a:solidFill>
                <a:latin typeface="Arial" panose="020B0604020202020204" pitchFamily="34" charset="0"/>
                <a:cs typeface="Arial" panose="020B0604020202020204" pitchFamily="34" charset="0"/>
              </a:rPr>
              <a:t>obedience </a:t>
            </a:r>
          </a:p>
          <a:p>
            <a:pPr marL="971550" lvl="1" indent="-514350" algn="just" eaLnBrk="0" fontAlgn="base" hangingPunct="0">
              <a:lnSpc>
                <a:spcPct val="150000"/>
              </a:lnSpc>
              <a:spcBef>
                <a:spcPct val="0"/>
              </a:spcBef>
              <a:spcAft>
                <a:spcPct val="0"/>
              </a:spcAft>
              <a:buAutoNum type="romanLcParenBoth"/>
            </a:pPr>
            <a:r>
              <a:rPr lang="en-US" altLang="fr-FR" sz="2600" b="1" noProof="1" smtClean="0">
                <a:solidFill>
                  <a:schemeClr val="tx1">
                    <a:lumMod val="85000"/>
                    <a:lumOff val="15000"/>
                  </a:schemeClr>
                </a:solidFill>
                <a:latin typeface="Arial" panose="020B0604020202020204" pitchFamily="34" charset="0"/>
                <a:cs typeface="Arial" panose="020B0604020202020204" pitchFamily="34" charset="0"/>
              </a:rPr>
              <a:t> RDB</a:t>
            </a:r>
            <a:r>
              <a:rPr lang="en-US" altLang="fr-FR" sz="2600" noProof="1" smtClean="0">
                <a:solidFill>
                  <a:schemeClr val="tx1">
                    <a:lumMod val="85000"/>
                    <a:lumOff val="15000"/>
                  </a:schemeClr>
                </a:solidFill>
                <a:latin typeface="Arial" panose="020B0604020202020204" pitchFamily="34" charset="0"/>
                <a:cs typeface="Arial" panose="020B0604020202020204" pitchFamily="34" charset="0"/>
              </a:rPr>
              <a:t> </a:t>
            </a:r>
            <a:r>
              <a:rPr lang="en-US" altLang="fr-FR" sz="2600" noProof="1" smtClean="0">
                <a:solidFill>
                  <a:schemeClr val="tx1">
                    <a:lumMod val="85000"/>
                    <a:lumOff val="15000"/>
                  </a:schemeClr>
                </a:solidFill>
                <a:latin typeface="Arial" panose="020B0604020202020204" pitchFamily="34" charset="0"/>
                <a:cs typeface="Arial" panose="020B0604020202020204" pitchFamily="34" charset="0"/>
              </a:rPr>
              <a:t>- </a:t>
            </a:r>
            <a:r>
              <a:rPr lang="en-US" altLang="fr-FR" sz="2600" b="1" noProof="1" smtClean="0">
                <a:solidFill>
                  <a:schemeClr val="tx1">
                    <a:lumMod val="85000"/>
                    <a:lumOff val="15000"/>
                  </a:schemeClr>
                </a:solidFill>
                <a:latin typeface="Arial" panose="020B0604020202020204" pitchFamily="34" charset="0"/>
                <a:cs typeface="Arial" panose="020B0604020202020204" pitchFamily="34" charset="0"/>
              </a:rPr>
              <a:t>14</a:t>
            </a:r>
            <a:r>
              <a:rPr lang="en-US" altLang="fr-FR" sz="2600" noProof="1" smtClean="0">
                <a:solidFill>
                  <a:schemeClr val="tx1">
                    <a:lumMod val="85000"/>
                    <a:lumOff val="15000"/>
                  </a:schemeClr>
                </a:solidFill>
                <a:latin typeface="Arial" panose="020B0604020202020204" pitchFamily="34" charset="0"/>
                <a:cs typeface="Arial" panose="020B0604020202020204" pitchFamily="34" charset="0"/>
              </a:rPr>
              <a:t> </a:t>
            </a:r>
            <a:r>
              <a:rPr lang="en-US" altLang="fr-FR" sz="2600" noProof="1">
                <a:solidFill>
                  <a:schemeClr val="tx1">
                    <a:lumMod val="85000"/>
                    <a:lumOff val="15000"/>
                  </a:schemeClr>
                </a:solidFill>
                <a:latin typeface="Arial" panose="020B0604020202020204" pitchFamily="34" charset="0"/>
                <a:cs typeface="Arial" panose="020B0604020202020204" pitchFamily="34" charset="0"/>
              </a:rPr>
              <a:t>items - </a:t>
            </a:r>
            <a:r>
              <a:rPr lang="en-US" altLang="fr-FR" sz="2600" b="1" noProof="1" smtClean="0">
                <a:solidFill>
                  <a:srgbClr val="FF0000"/>
                </a:solidFill>
                <a:latin typeface="Arial" panose="020B0604020202020204" pitchFamily="34" charset="0"/>
                <a:cs typeface="Arial" panose="020B0604020202020204" pitchFamily="34" charset="0"/>
              </a:rPr>
              <a:t>Self-assertiveness  |  Speeding  |  Rule </a:t>
            </a:r>
            <a:r>
              <a:rPr lang="en-US" altLang="fr-FR" sz="2600" b="1" noProof="1">
                <a:solidFill>
                  <a:srgbClr val="FF0000"/>
                </a:solidFill>
                <a:latin typeface="Arial" panose="020B0604020202020204" pitchFamily="34" charset="0"/>
                <a:cs typeface="Arial" panose="020B0604020202020204" pitchFamily="34" charset="0"/>
              </a:rPr>
              <a:t>violation</a:t>
            </a:r>
          </a:p>
          <a:p>
            <a:pPr marL="971550" lvl="1" indent="-514350" algn="just" eaLnBrk="0" fontAlgn="base" hangingPunct="0">
              <a:lnSpc>
                <a:spcPct val="150000"/>
              </a:lnSpc>
              <a:spcBef>
                <a:spcPct val="0"/>
              </a:spcBef>
              <a:spcAft>
                <a:spcPct val="0"/>
              </a:spcAft>
              <a:buAutoNum type="romanLcParenBoth"/>
            </a:pPr>
            <a:r>
              <a:rPr lang="en-US" altLang="fr-FR" sz="2600" b="1" noProof="1" smtClean="0">
                <a:solidFill>
                  <a:schemeClr val="tx1">
                    <a:lumMod val="85000"/>
                    <a:lumOff val="15000"/>
                  </a:schemeClr>
                </a:solidFill>
                <a:latin typeface="Arial" panose="020B0604020202020204" pitchFamily="34" charset="0"/>
                <a:cs typeface="Arial" panose="020B0604020202020204" pitchFamily="34" charset="0"/>
              </a:rPr>
              <a:t> Demographic </a:t>
            </a:r>
            <a:r>
              <a:rPr lang="en-US" altLang="fr-FR" sz="2600" b="1" noProof="1" smtClean="0">
                <a:solidFill>
                  <a:schemeClr val="tx1">
                    <a:lumMod val="85000"/>
                    <a:lumOff val="15000"/>
                  </a:schemeClr>
                </a:solidFill>
                <a:latin typeface="Arial" panose="020B0604020202020204" pitchFamily="34" charset="0"/>
                <a:cs typeface="Arial" panose="020B0604020202020204" pitchFamily="34" charset="0"/>
              </a:rPr>
              <a:t>background -  Driving experience – Driving </a:t>
            </a:r>
            <a:r>
              <a:rPr lang="en-US" altLang="fr-FR" sz="2600" b="1" noProof="1" smtClean="0">
                <a:solidFill>
                  <a:schemeClr val="tx1">
                    <a:lumMod val="85000"/>
                    <a:lumOff val="15000"/>
                  </a:schemeClr>
                </a:solidFill>
                <a:latin typeface="Arial" panose="020B0604020202020204" pitchFamily="34" charset="0"/>
                <a:cs typeface="Arial" panose="020B0604020202020204" pitchFamily="34" charset="0"/>
              </a:rPr>
              <a:t>outcomes</a:t>
            </a:r>
            <a:endParaRPr lang="en-US" altLang="fr-FR" sz="2600" noProof="1">
              <a:solidFill>
                <a:schemeClr val="tx1">
                  <a:lumMod val="85000"/>
                  <a:lumOff val="15000"/>
                </a:schemeClr>
              </a:solidFill>
              <a:latin typeface="Arial" panose="020B0604020202020204" pitchFamily="34" charset="0"/>
              <a:cs typeface="Arial" panose="020B0604020202020204" pitchFamily="34" charset="0"/>
            </a:endParaRPr>
          </a:p>
        </p:txBody>
      </p:sp>
      <p:sp>
        <p:nvSpPr>
          <p:cNvPr id="12" name="TextBox 12"/>
          <p:cNvSpPr txBox="1"/>
          <p:nvPr/>
        </p:nvSpPr>
        <p:spPr>
          <a:xfrm>
            <a:off x="933922" y="441610"/>
            <a:ext cx="17905138" cy="641201"/>
          </a:xfrm>
          <a:prstGeom prst="rect">
            <a:avLst/>
          </a:prstGeom>
        </p:spPr>
        <p:txBody>
          <a:bodyPr wrap="square" lIns="0" tIns="0" rIns="0" bIns="0" rtlCol="0" anchor="t">
            <a:spAutoFit/>
          </a:bodyPr>
          <a:lstStyle/>
          <a:p>
            <a:pPr>
              <a:lnSpc>
                <a:spcPts val="5040"/>
              </a:lnSpc>
            </a:pPr>
            <a:r>
              <a:rPr lang="en-US" sz="4400" b="1" spc="300" dirty="0" smtClean="0">
                <a:solidFill>
                  <a:srgbClr val="FFFF00"/>
                </a:solidFill>
                <a:latin typeface="Arial" panose="020B0604020202020204" pitchFamily="34" charset="0"/>
                <a:cs typeface="Arial" panose="020B0604020202020204" pitchFamily="34" charset="0"/>
              </a:rPr>
              <a:t>METHOD</a:t>
            </a:r>
            <a:endParaRPr lang="en-US" sz="4400" b="1" spc="300" dirty="0">
              <a:solidFill>
                <a:srgbClr val="FFFF00"/>
              </a:solidFill>
              <a:latin typeface="Arial" panose="020B0604020202020204" pitchFamily="34" charset="0"/>
              <a:cs typeface="Arial" panose="020B0604020202020204" pitchFamily="34" charset="0"/>
            </a:endParaRPr>
          </a:p>
        </p:txBody>
      </p:sp>
      <p:sp>
        <p:nvSpPr>
          <p:cNvPr id="13" name="Rectangle 12"/>
          <p:cNvSpPr/>
          <p:nvPr/>
        </p:nvSpPr>
        <p:spPr>
          <a:xfrm>
            <a:off x="5867400" y="6776805"/>
            <a:ext cx="12420600" cy="1015663"/>
          </a:xfrm>
          <a:prstGeom prst="rect">
            <a:avLst/>
          </a:prstGeom>
        </p:spPr>
        <p:txBody>
          <a:bodyPr wrap="square">
            <a:spAutoFit/>
          </a:bodyPr>
          <a:lstStyle/>
          <a:p>
            <a:pPr algn="just">
              <a:lnSpc>
                <a:spcPct val="150000"/>
              </a:lnSpc>
            </a:pPr>
            <a:r>
              <a:rPr lang="en-GB" sz="40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1.373 </a:t>
            </a:r>
            <a:r>
              <a:rPr lang="en-GB" sz="4000" dirty="0" smtClean="0">
                <a:solidFill>
                  <a:srgbClr val="FF0000"/>
                </a:solidFill>
                <a:latin typeface="Arial" panose="020B0604020202020204" pitchFamily="34" charset="0"/>
                <a:cs typeface="Arial" panose="020B0604020202020204" pitchFamily="34" charset="0"/>
              </a:rPr>
              <a:t>valid samples were retained for further analysis</a:t>
            </a:r>
            <a:r>
              <a:rPr lang="en-GB" sz="4000"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endParaRPr lang="en-GB" sz="4000" dirty="0">
              <a:solidFill>
                <a:srgbClr val="FF0000"/>
              </a:solidFill>
              <a:latin typeface="Arial" panose="020B0604020202020204" pitchFamily="34" charset="0"/>
              <a:cs typeface="Arial" panose="020B0604020202020204" pitchFamily="34" charset="0"/>
            </a:endParaRPr>
          </a:p>
        </p:txBody>
      </p:sp>
      <p:pic>
        <p:nvPicPr>
          <p:cNvPr id="2050" name="Picture 2" descr="We'd like to hear your thoughts... — Regent House Scho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922" y="5734572"/>
            <a:ext cx="4727070" cy="31789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233430"/>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382862" y="9877845"/>
            <a:ext cx="17524789" cy="66255"/>
          </a:xfrm>
          <a:prstGeom prst="rect">
            <a:avLst/>
          </a:prstGeom>
          <a:solidFill>
            <a:srgbClr val="172243"/>
          </a:solidFill>
        </p:spPr>
      </p:sp>
      <p:sp>
        <p:nvSpPr>
          <p:cNvPr id="16" name="Rectangle 15"/>
          <p:cNvSpPr/>
          <p:nvPr/>
        </p:nvSpPr>
        <p:spPr>
          <a:xfrm>
            <a:off x="382862" y="0"/>
            <a:ext cx="17905138" cy="1524422"/>
          </a:xfrm>
          <a:prstGeom prst="rect">
            <a:avLst/>
          </a:prstGeom>
          <a:solidFill>
            <a:srgbClr val="172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p:cNvGrpSpPr/>
          <p:nvPr/>
        </p:nvGrpSpPr>
        <p:grpSpPr>
          <a:xfrm>
            <a:off x="-1906" y="0"/>
            <a:ext cx="742439" cy="1524422"/>
            <a:chOff x="-76" y="0"/>
            <a:chExt cx="1002" cy="1756"/>
          </a:xfrm>
        </p:grpSpPr>
        <p:sp>
          <p:nvSpPr>
            <p:cNvPr id="15" name="Rectangle 14"/>
            <p:cNvSpPr/>
            <p:nvPr/>
          </p:nvSpPr>
          <p:spPr>
            <a:xfrm>
              <a:off x="-76" y="0"/>
              <a:ext cx="1002" cy="17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p:cNvCxnSpPr/>
            <p:nvPr/>
          </p:nvCxnSpPr>
          <p:spPr>
            <a:xfrm>
              <a:off x="425" y="0"/>
              <a:ext cx="0" cy="175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64" y="0"/>
              <a:ext cx="0" cy="175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1" name="Rectangle 20">
            <a:extLst>
              <a:ext uri="{FF2B5EF4-FFF2-40B4-BE49-F238E27FC236}">
                <a16:creationId xmlns:a16="http://schemas.microsoft.com/office/drawing/2014/main" id="{480191FF-D53D-4193-946A-929865E36AFE}"/>
              </a:ext>
            </a:extLst>
          </p:cNvPr>
          <p:cNvSpPr/>
          <p:nvPr/>
        </p:nvSpPr>
        <p:spPr>
          <a:xfrm>
            <a:off x="0" y="1790701"/>
            <a:ext cx="18288000" cy="3352800"/>
          </a:xfrm>
          <a:prstGeom prst="rect">
            <a:avLst/>
          </a:prstGeom>
          <a:solidFill>
            <a:srgbClr val="C6C0B4">
              <a:alpha val="3019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dirty="0"/>
          </a:p>
        </p:txBody>
      </p:sp>
      <p:sp>
        <p:nvSpPr>
          <p:cNvPr id="12" name="TextBox 12"/>
          <p:cNvSpPr txBox="1"/>
          <p:nvPr/>
        </p:nvSpPr>
        <p:spPr>
          <a:xfrm>
            <a:off x="933922" y="441610"/>
            <a:ext cx="17905138" cy="641201"/>
          </a:xfrm>
          <a:prstGeom prst="rect">
            <a:avLst/>
          </a:prstGeom>
        </p:spPr>
        <p:txBody>
          <a:bodyPr wrap="square" lIns="0" tIns="0" rIns="0" bIns="0" rtlCol="0" anchor="t">
            <a:spAutoFit/>
          </a:bodyPr>
          <a:lstStyle/>
          <a:p>
            <a:pPr>
              <a:lnSpc>
                <a:spcPts val="5040"/>
              </a:lnSpc>
            </a:pPr>
            <a:r>
              <a:rPr lang="en-US" sz="4400" b="1" spc="300" dirty="0" smtClean="0">
                <a:solidFill>
                  <a:srgbClr val="FFFF00"/>
                </a:solidFill>
                <a:latin typeface="Arial" panose="020B0604020202020204" pitchFamily="34" charset="0"/>
                <a:cs typeface="Arial" panose="020B0604020202020204" pitchFamily="34" charset="0"/>
              </a:rPr>
              <a:t>ANALYSIS</a:t>
            </a:r>
            <a:endParaRPr lang="en-US" sz="4400" b="1" spc="300" dirty="0">
              <a:solidFill>
                <a:srgbClr val="FFFF00"/>
              </a:solidFill>
              <a:latin typeface="Arial" panose="020B0604020202020204" pitchFamily="34" charset="0"/>
              <a:cs typeface="Arial" panose="020B0604020202020204" pitchFamily="34" charset="0"/>
            </a:endParaRPr>
          </a:p>
        </p:txBody>
      </p:sp>
      <p:sp>
        <p:nvSpPr>
          <p:cNvPr id="5" name="Rectangle 4"/>
          <p:cNvSpPr/>
          <p:nvPr/>
        </p:nvSpPr>
        <p:spPr>
          <a:xfrm>
            <a:off x="908938" y="2434320"/>
            <a:ext cx="15144278" cy="2031325"/>
          </a:xfrm>
          <a:prstGeom prst="rect">
            <a:avLst/>
          </a:prstGeom>
        </p:spPr>
        <p:txBody>
          <a:bodyPr wrap="square">
            <a:spAutoFit/>
          </a:bodyPr>
          <a:lstStyle/>
          <a:p>
            <a:pPr algn="just">
              <a:lnSpc>
                <a:spcPct val="150000"/>
              </a:lnSpc>
              <a:spcAft>
                <a:spcPts val="0"/>
              </a:spcAft>
            </a:pP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Descriptive statistical </a:t>
            </a:r>
            <a:r>
              <a:rPr lang="en-US" sz="2800" b="1" dirty="0" smtClean="0">
                <a:solidFill>
                  <a:srgbClr val="0070C0"/>
                </a:solidFill>
                <a:latin typeface="Arial" panose="020B0604020202020204" pitchFamily="34" charset="0"/>
                <a:ea typeface="Times New Roman" panose="02020603050405020304" pitchFamily="18" charset="0"/>
                <a:cs typeface="Arial" panose="020B0604020202020204" pitchFamily="34" charset="0"/>
              </a:rPr>
              <a:t>analysis: </a:t>
            </a:r>
            <a:r>
              <a:rPr lang="en-US" sz="2800" dirty="0" smtClean="0">
                <a:latin typeface="Arial" panose="020B0604020202020204" pitchFamily="34" charset="0"/>
                <a:ea typeface="Times New Roman" panose="02020603050405020304" pitchFamily="18" charset="0"/>
                <a:cs typeface="Arial" panose="020B0604020202020204" pitchFamily="34" charset="0"/>
              </a:rPr>
              <a:t>Explore </a:t>
            </a:r>
            <a:r>
              <a:rPr lang="en-US" sz="2800" dirty="0">
                <a:latin typeface="Arial" panose="020B0604020202020204" pitchFamily="34" charset="0"/>
                <a:ea typeface="Times New Roman" panose="02020603050405020304" pitchFamily="18" charset="0"/>
                <a:cs typeface="Arial" panose="020B0604020202020204" pitchFamily="34" charset="0"/>
              </a:rPr>
              <a:t>the characteristics of the respondents</a:t>
            </a:r>
            <a:endParaRPr lang="en-GB" sz="2800" dirty="0" smtClean="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GB" sz="2800" b="1" dirty="0" smtClean="0">
                <a:solidFill>
                  <a:srgbClr val="0070C0"/>
                </a:solidFill>
                <a:latin typeface="Arial" panose="020B0604020202020204" pitchFamily="34" charset="0"/>
                <a:ea typeface="Times New Roman" panose="02020603050405020304" pitchFamily="18" charset="0"/>
                <a:cs typeface="Arial" panose="020B0604020202020204" pitchFamily="34" charset="0"/>
              </a:rPr>
              <a:t>Cronbach </a:t>
            </a:r>
            <a:r>
              <a:rPr lang="en-GB"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alpha, Composite reliability: </a:t>
            </a:r>
            <a:r>
              <a:rPr lang="en-GB" sz="2800" dirty="0">
                <a:latin typeface="Arial" panose="020B0604020202020204" pitchFamily="34" charset="0"/>
                <a:ea typeface="Times New Roman" panose="02020603050405020304" pitchFamily="18" charset="0"/>
                <a:cs typeface="Arial" panose="020B0604020202020204" pitchFamily="34" charset="0"/>
              </a:rPr>
              <a:t>A</a:t>
            </a:r>
            <a:r>
              <a:rPr lang="en-GB" sz="2800" dirty="0" smtClean="0">
                <a:latin typeface="Arial" panose="020B0604020202020204" pitchFamily="34" charset="0"/>
                <a:ea typeface="Times New Roman" panose="02020603050405020304" pitchFamily="18" charset="0"/>
                <a:cs typeface="Arial" panose="020B0604020202020204" pitchFamily="34" charset="0"/>
              </a:rPr>
              <a:t>ssess </a:t>
            </a:r>
            <a:r>
              <a:rPr lang="en-GB" sz="2800" dirty="0">
                <a:latin typeface="Arial" panose="020B0604020202020204" pitchFamily="34" charset="0"/>
                <a:ea typeface="Times New Roman" panose="02020603050405020304" pitchFamily="18" charset="0"/>
                <a:cs typeface="Arial" panose="020B0604020202020204" pitchFamily="34" charset="0"/>
              </a:rPr>
              <a:t>the internal </a:t>
            </a:r>
            <a:r>
              <a:rPr lang="en-GB" sz="2800" dirty="0" smtClean="0">
                <a:latin typeface="Arial" panose="020B0604020202020204" pitchFamily="34" charset="0"/>
                <a:ea typeface="Times New Roman" panose="02020603050405020304" pitchFamily="18" charset="0"/>
                <a:cs typeface="Arial" panose="020B0604020202020204" pitchFamily="34" charset="0"/>
              </a:rPr>
              <a:t>consistency of each sub-scale</a:t>
            </a:r>
          </a:p>
          <a:p>
            <a:pPr algn="just">
              <a:lnSpc>
                <a:spcPct val="150000"/>
              </a:lnSpc>
              <a:spcAft>
                <a:spcPts val="0"/>
              </a:spcAft>
            </a:pPr>
            <a:r>
              <a:rPr lang="en-GB" sz="2800" b="1" dirty="0" smtClean="0">
                <a:solidFill>
                  <a:srgbClr val="0070C0"/>
                </a:solidFill>
                <a:latin typeface="Arial" panose="020B0604020202020204" pitchFamily="34" charset="0"/>
                <a:ea typeface="Times New Roman" panose="02020603050405020304" pitchFamily="18" charset="0"/>
                <a:cs typeface="Arial" panose="020B0604020202020204" pitchFamily="34" charset="0"/>
              </a:rPr>
              <a:t>Two-step </a:t>
            </a:r>
            <a:r>
              <a:rPr lang="en-GB" sz="2800" b="1" dirty="0" smtClean="0">
                <a:solidFill>
                  <a:srgbClr val="0070C0"/>
                </a:solidFill>
                <a:latin typeface="Arial" panose="020B0604020202020204" pitchFamily="34" charset="0"/>
                <a:ea typeface="Times New Roman" panose="02020603050405020304" pitchFamily="18" charset="0"/>
                <a:cs typeface="Arial" panose="020B0604020202020204" pitchFamily="34" charset="0"/>
              </a:rPr>
              <a:t>SEM method</a:t>
            </a:r>
            <a:r>
              <a:rPr lang="en-GB" sz="2800" b="1" dirty="0" smtClean="0">
                <a:solidFill>
                  <a:srgbClr val="0070C0"/>
                </a:solidFill>
                <a:latin typeface="Arial" panose="020B0604020202020204" pitchFamily="34" charset="0"/>
                <a:ea typeface="Times New Roman" panose="02020603050405020304" pitchFamily="18" charset="0"/>
                <a:cs typeface="Arial" panose="020B0604020202020204" pitchFamily="34" charset="0"/>
              </a:rPr>
              <a:t>:</a:t>
            </a:r>
            <a:r>
              <a:rPr lang="en-GB" sz="2800" dirty="0" smtClean="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GB" sz="2800" dirty="0" smtClean="0">
                <a:latin typeface="Arial" panose="020B0604020202020204" pitchFamily="34" charset="0"/>
                <a:ea typeface="Times New Roman" panose="02020603050405020304" pitchFamily="18" charset="0"/>
                <a:cs typeface="Arial" panose="020B0604020202020204" pitchFamily="34" charset="0"/>
              </a:rPr>
              <a:t>Investigate </a:t>
            </a:r>
            <a:r>
              <a:rPr lang="en-GB" sz="2800" dirty="0">
                <a:latin typeface="Arial" panose="020B0604020202020204" pitchFamily="34" charset="0"/>
                <a:ea typeface="Times New Roman" panose="02020603050405020304" pitchFamily="18" charset="0"/>
                <a:cs typeface="Arial" panose="020B0604020202020204" pitchFamily="34" charset="0"/>
              </a:rPr>
              <a:t>the relationship between PT, ATS and </a:t>
            </a:r>
            <a:r>
              <a:rPr lang="en-GB" sz="2800" dirty="0" smtClean="0">
                <a:latin typeface="Arial" panose="020B0604020202020204" pitchFamily="34" charset="0"/>
                <a:ea typeface="Times New Roman" panose="02020603050405020304" pitchFamily="18" charset="0"/>
                <a:cs typeface="Arial" panose="020B0604020202020204" pitchFamily="34" charset="0"/>
              </a:rPr>
              <a:t>RDB </a:t>
            </a:r>
          </a:p>
        </p:txBody>
      </p:sp>
      <p:pic>
        <p:nvPicPr>
          <p:cNvPr id="3074" name="Picture 2" descr="ANALYSIS — Safe-Runway Gmb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5397991"/>
            <a:ext cx="6050104" cy="4266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4028156"/>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382862" y="0"/>
            <a:ext cx="17905138" cy="1524422"/>
          </a:xfrm>
          <a:prstGeom prst="rect">
            <a:avLst/>
          </a:prstGeom>
          <a:solidFill>
            <a:srgbClr val="172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p:cNvGrpSpPr/>
          <p:nvPr/>
        </p:nvGrpSpPr>
        <p:grpSpPr>
          <a:xfrm>
            <a:off x="-1906" y="0"/>
            <a:ext cx="742439" cy="1524422"/>
            <a:chOff x="-76" y="0"/>
            <a:chExt cx="1002" cy="1756"/>
          </a:xfrm>
        </p:grpSpPr>
        <p:sp>
          <p:nvSpPr>
            <p:cNvPr id="15" name="Rectangle 14"/>
            <p:cNvSpPr/>
            <p:nvPr/>
          </p:nvSpPr>
          <p:spPr>
            <a:xfrm>
              <a:off x="-76" y="0"/>
              <a:ext cx="1002" cy="17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p:cNvCxnSpPr/>
            <p:nvPr/>
          </p:nvCxnSpPr>
          <p:spPr>
            <a:xfrm>
              <a:off x="425" y="0"/>
              <a:ext cx="0" cy="175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64" y="0"/>
              <a:ext cx="0" cy="175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4" name="TextBox 12"/>
          <p:cNvSpPr txBox="1"/>
          <p:nvPr/>
        </p:nvSpPr>
        <p:spPr>
          <a:xfrm>
            <a:off x="933922" y="441610"/>
            <a:ext cx="17905138" cy="641201"/>
          </a:xfrm>
          <a:prstGeom prst="rect">
            <a:avLst/>
          </a:prstGeom>
        </p:spPr>
        <p:txBody>
          <a:bodyPr wrap="square" lIns="0" tIns="0" rIns="0" bIns="0" rtlCol="0" anchor="t">
            <a:spAutoFit/>
          </a:bodyPr>
          <a:lstStyle/>
          <a:p>
            <a:pPr>
              <a:lnSpc>
                <a:spcPts val="5040"/>
              </a:lnSpc>
            </a:pPr>
            <a:r>
              <a:rPr lang="en-US" sz="4400" b="1" spc="300" dirty="0" smtClean="0">
                <a:solidFill>
                  <a:srgbClr val="FFFF00"/>
                </a:solidFill>
                <a:latin typeface="Arial" panose="020B0604020202020204" pitchFamily="34" charset="0"/>
                <a:cs typeface="Arial" panose="020B0604020202020204" pitchFamily="34" charset="0"/>
              </a:rPr>
              <a:t>RESULTS</a:t>
            </a:r>
            <a:endParaRPr lang="en-US" sz="4400" b="1" spc="300" dirty="0">
              <a:solidFill>
                <a:srgbClr val="FFFF00"/>
              </a:solidFill>
              <a:latin typeface="Arial" panose="020B0604020202020204" pitchFamily="34" charset="0"/>
              <a:cs typeface="Arial" panose="020B0604020202020204" pitchFamily="34" charset="0"/>
            </a:endParaRPr>
          </a:p>
        </p:txBody>
      </p:sp>
      <p:sp>
        <p:nvSpPr>
          <p:cNvPr id="2" name="Rectangle 1"/>
          <p:cNvSpPr/>
          <p:nvPr/>
        </p:nvSpPr>
        <p:spPr>
          <a:xfrm>
            <a:off x="7239000" y="1866900"/>
            <a:ext cx="11210375" cy="7109639"/>
          </a:xfrm>
          <a:prstGeom prst="rect">
            <a:avLst/>
          </a:prstGeom>
        </p:spPr>
        <p:txBody>
          <a:bodyPr wrap="square">
            <a:spAutoFit/>
          </a:bodyPr>
          <a:lstStyle/>
          <a:p>
            <a:pPr marL="342900" indent="-342900" algn="just">
              <a:lnSpc>
                <a:spcPct val="200000"/>
              </a:lnSpc>
              <a:buFontTx/>
              <a:buChar char="-"/>
            </a:pPr>
            <a:r>
              <a:rPr lang="en-GB" sz="2500" dirty="0" smtClean="0">
                <a:latin typeface="Arial" panose="020B0604020202020204" pitchFamily="34" charset="0"/>
                <a:ea typeface="Times New Roman" panose="02020603050405020304" pitchFamily="18" charset="0"/>
                <a:cs typeface="Arial" panose="020B0604020202020204" pitchFamily="34" charset="0"/>
              </a:rPr>
              <a:t>The mean age: 22.91 years old. </a:t>
            </a:r>
            <a:r>
              <a:rPr lang="en-GB" sz="2500" dirty="0">
                <a:latin typeface="Arial" panose="020B0604020202020204" pitchFamily="34" charset="0"/>
                <a:ea typeface="Times New Roman" panose="02020603050405020304" pitchFamily="18" charset="0"/>
                <a:cs typeface="Arial" panose="020B0604020202020204" pitchFamily="34" charset="0"/>
              </a:rPr>
              <a:t>94.5% had valid driver's licences. </a:t>
            </a:r>
            <a:endParaRPr lang="en-GB" sz="2500" dirty="0" smtClean="0">
              <a:latin typeface="Arial" panose="020B0604020202020204" pitchFamily="34" charset="0"/>
              <a:ea typeface="Times New Roman" panose="02020603050405020304" pitchFamily="18" charset="0"/>
              <a:cs typeface="Arial" panose="020B0604020202020204" pitchFamily="34" charset="0"/>
            </a:endParaRPr>
          </a:p>
          <a:p>
            <a:pPr marL="342900" indent="-342900" algn="just">
              <a:lnSpc>
                <a:spcPct val="200000"/>
              </a:lnSpc>
              <a:spcAft>
                <a:spcPts val="0"/>
              </a:spcAft>
              <a:buFontTx/>
              <a:buChar char="-"/>
            </a:pPr>
            <a:r>
              <a:rPr lang="en-GB" sz="2500" dirty="0" smtClean="0">
                <a:latin typeface="Arial" panose="020B0604020202020204" pitchFamily="34" charset="0"/>
                <a:ea typeface="Times New Roman" panose="02020603050405020304" pitchFamily="18" charset="0"/>
                <a:cs typeface="Arial" panose="020B0604020202020204" pitchFamily="34" charset="0"/>
              </a:rPr>
              <a:t>86.1% rode daily.</a:t>
            </a:r>
          </a:p>
          <a:p>
            <a:pPr marL="342900" indent="-342900" algn="just">
              <a:lnSpc>
                <a:spcPct val="200000"/>
              </a:lnSpc>
              <a:spcAft>
                <a:spcPts val="0"/>
              </a:spcAft>
              <a:buFontTx/>
              <a:buChar char="-"/>
            </a:pPr>
            <a:r>
              <a:rPr lang="en-GB" sz="2500" dirty="0" smtClean="0">
                <a:latin typeface="Arial" panose="020B0604020202020204" pitchFamily="34" charset="0"/>
                <a:ea typeface="Times New Roman" panose="02020603050405020304" pitchFamily="18" charset="0"/>
                <a:cs typeface="Arial" panose="020B0604020202020204" pitchFamily="34" charset="0"/>
              </a:rPr>
              <a:t>The </a:t>
            </a:r>
            <a:r>
              <a:rPr lang="en-GB" sz="2500" dirty="0">
                <a:latin typeface="Arial" panose="020B0604020202020204" pitchFamily="34" charset="0"/>
                <a:ea typeface="Times New Roman" panose="02020603050405020304" pitchFamily="18" charset="0"/>
                <a:cs typeface="Arial" panose="020B0604020202020204" pitchFamily="34" charset="0"/>
              </a:rPr>
              <a:t>primary reason for riding was to get to work/study locations </a:t>
            </a:r>
            <a:r>
              <a:rPr lang="en-GB" sz="2500" dirty="0" smtClean="0">
                <a:latin typeface="Arial" panose="020B0604020202020204" pitchFamily="34" charset="0"/>
                <a:ea typeface="Times New Roman" panose="02020603050405020304" pitchFamily="18" charset="0"/>
                <a:cs typeface="Arial" panose="020B0604020202020204" pitchFamily="34" charset="0"/>
              </a:rPr>
              <a:t>(97.7%).</a:t>
            </a:r>
          </a:p>
          <a:p>
            <a:pPr marL="342900" indent="-342900" algn="just">
              <a:lnSpc>
                <a:spcPct val="200000"/>
              </a:lnSpc>
              <a:spcAft>
                <a:spcPts val="0"/>
              </a:spcAft>
              <a:buFontTx/>
              <a:buChar char="-"/>
            </a:pPr>
            <a:r>
              <a:rPr lang="en-GB" sz="2500" smtClean="0">
                <a:latin typeface="Arial" panose="020B0604020202020204" pitchFamily="34" charset="0"/>
                <a:ea typeface="Times New Roman" panose="02020603050405020304" pitchFamily="18" charset="0"/>
                <a:cs typeface="Arial" panose="020B0604020202020204" pitchFamily="34" charset="0"/>
              </a:rPr>
              <a:t>The mean </a:t>
            </a:r>
            <a:r>
              <a:rPr lang="en-GB" sz="2500" dirty="0">
                <a:latin typeface="Arial" panose="020B0604020202020204" pitchFamily="34" charset="0"/>
                <a:ea typeface="Times New Roman" panose="02020603050405020304" pitchFamily="18" charset="0"/>
                <a:cs typeface="Arial" panose="020B0604020202020204" pitchFamily="34" charset="0"/>
              </a:rPr>
              <a:t>time spent </a:t>
            </a:r>
            <a:r>
              <a:rPr lang="en-GB" sz="2500" dirty="0" smtClean="0">
                <a:latin typeface="Arial" panose="020B0604020202020204" pitchFamily="34" charset="0"/>
                <a:ea typeface="Times New Roman" panose="02020603050405020304" pitchFamily="18" charset="0"/>
                <a:cs typeface="Arial" panose="020B0604020202020204" pitchFamily="34" charset="0"/>
              </a:rPr>
              <a:t>riding: 4.25 </a:t>
            </a:r>
            <a:r>
              <a:rPr lang="en-GB" sz="2500" dirty="0">
                <a:latin typeface="Arial" panose="020B0604020202020204" pitchFamily="34" charset="0"/>
                <a:ea typeface="Times New Roman" panose="02020603050405020304" pitchFamily="18" charset="0"/>
                <a:cs typeface="Arial" panose="020B0604020202020204" pitchFamily="34" charset="0"/>
              </a:rPr>
              <a:t>years. </a:t>
            </a:r>
          </a:p>
          <a:p>
            <a:pPr marL="342900" indent="-342900" algn="just">
              <a:lnSpc>
                <a:spcPct val="200000"/>
              </a:lnSpc>
              <a:spcAft>
                <a:spcPts val="0"/>
              </a:spcAft>
              <a:buFontTx/>
              <a:buChar char="-"/>
            </a:pPr>
            <a:r>
              <a:rPr lang="en-GB" sz="2500" dirty="0" smtClean="0">
                <a:latin typeface="Arial" panose="020B0604020202020204" pitchFamily="34" charset="0"/>
                <a:ea typeface="Times New Roman" panose="02020603050405020304" pitchFamily="18" charset="0"/>
                <a:cs typeface="Arial" panose="020B0604020202020204" pitchFamily="34" charset="0"/>
              </a:rPr>
              <a:t>The </a:t>
            </a:r>
            <a:r>
              <a:rPr lang="en-GB" sz="2500" dirty="0">
                <a:latin typeface="Arial" panose="020B0604020202020204" pitchFamily="34" charset="0"/>
                <a:ea typeface="Times New Roman" panose="02020603050405020304" pitchFamily="18" charset="0"/>
                <a:cs typeface="Arial" panose="020B0604020202020204" pitchFamily="34" charset="0"/>
              </a:rPr>
              <a:t>weekly </a:t>
            </a:r>
            <a:r>
              <a:rPr lang="en-GB" sz="2500" dirty="0" smtClean="0">
                <a:latin typeface="Arial" panose="020B0604020202020204" pitchFamily="34" charset="0"/>
                <a:ea typeface="Times New Roman" panose="02020603050405020304" pitchFamily="18" charset="0"/>
                <a:cs typeface="Arial" panose="020B0604020202020204" pitchFamily="34" charset="0"/>
              </a:rPr>
              <a:t>riding distance: 81.7 </a:t>
            </a:r>
            <a:r>
              <a:rPr lang="en-GB" sz="2500" dirty="0">
                <a:latin typeface="Arial" panose="020B0604020202020204" pitchFamily="34" charset="0"/>
                <a:ea typeface="Times New Roman" panose="02020603050405020304" pitchFamily="18" charset="0"/>
                <a:cs typeface="Arial" panose="020B0604020202020204" pitchFamily="34" charset="0"/>
              </a:rPr>
              <a:t>kilometres. </a:t>
            </a:r>
            <a:endParaRPr lang="en-GB" sz="2500" dirty="0" smtClean="0">
              <a:latin typeface="Arial" panose="020B0604020202020204" pitchFamily="34" charset="0"/>
              <a:ea typeface="Times New Roman" panose="02020603050405020304" pitchFamily="18" charset="0"/>
              <a:cs typeface="Arial" panose="020B0604020202020204" pitchFamily="34" charset="0"/>
            </a:endParaRPr>
          </a:p>
          <a:p>
            <a:pPr algn="just">
              <a:lnSpc>
                <a:spcPct val="200000"/>
              </a:lnSpc>
              <a:spcAft>
                <a:spcPts val="0"/>
              </a:spcAft>
            </a:pPr>
            <a:r>
              <a:rPr lang="en-GB" sz="2800" b="1" dirty="0" smtClean="0">
                <a:latin typeface="Arial" panose="020B0604020202020204" pitchFamily="34" charset="0"/>
                <a:ea typeface="Times New Roman" panose="02020603050405020304" pitchFamily="18" charset="0"/>
                <a:cs typeface="Arial" panose="020B0604020202020204" pitchFamily="34" charset="0"/>
              </a:rPr>
              <a:t>In </a:t>
            </a:r>
            <a:r>
              <a:rPr lang="en-GB" sz="2800" b="1" dirty="0">
                <a:latin typeface="Arial" panose="020B0604020202020204" pitchFamily="34" charset="0"/>
                <a:ea typeface="Times New Roman" panose="02020603050405020304" pitchFamily="18" charset="0"/>
                <a:cs typeface="Arial" panose="020B0604020202020204" pitchFamily="34" charset="0"/>
              </a:rPr>
              <a:t>the last 12 </a:t>
            </a:r>
            <a:r>
              <a:rPr lang="en-GB" sz="2800" b="1" dirty="0" smtClean="0">
                <a:latin typeface="Arial" panose="020B0604020202020204" pitchFamily="34" charset="0"/>
                <a:ea typeface="Times New Roman" panose="02020603050405020304" pitchFamily="18" charset="0"/>
                <a:cs typeface="Arial" panose="020B0604020202020204" pitchFamily="34" charset="0"/>
              </a:rPr>
              <a:t>months:</a:t>
            </a:r>
          </a:p>
          <a:p>
            <a:pPr lvl="1" algn="just">
              <a:lnSpc>
                <a:spcPct val="200000"/>
              </a:lnSpc>
            </a:pPr>
            <a:r>
              <a:rPr lang="en-GB" sz="2500" dirty="0" smtClean="0">
                <a:latin typeface="Arial" panose="020B0604020202020204" pitchFamily="34" charset="0"/>
                <a:ea typeface="Times New Roman" panose="02020603050405020304" pitchFamily="18" charset="0"/>
                <a:cs typeface="Arial" panose="020B0604020202020204" pitchFamily="34" charset="0"/>
              </a:rPr>
              <a:t>58.3% had near-crash;</a:t>
            </a:r>
          </a:p>
          <a:p>
            <a:pPr lvl="1" algn="just">
              <a:lnSpc>
                <a:spcPct val="200000"/>
              </a:lnSpc>
            </a:pPr>
            <a:r>
              <a:rPr lang="en-GB" sz="2500" dirty="0" smtClean="0">
                <a:latin typeface="Arial" panose="020B0604020202020204" pitchFamily="34" charset="0"/>
                <a:ea typeface="Times New Roman" panose="02020603050405020304" pitchFamily="18" charset="0"/>
                <a:cs typeface="Arial" panose="020B0604020202020204" pitchFamily="34" charset="0"/>
              </a:rPr>
              <a:t>32.9% had crash;</a:t>
            </a:r>
          </a:p>
          <a:p>
            <a:pPr lvl="1" algn="just">
              <a:lnSpc>
                <a:spcPct val="200000"/>
              </a:lnSpc>
            </a:pPr>
            <a:r>
              <a:rPr lang="en-GB" sz="2500" dirty="0" smtClean="0">
                <a:latin typeface="Arial" panose="020B0604020202020204" pitchFamily="34" charset="0"/>
                <a:ea typeface="Times New Roman" panose="02020603050405020304" pitchFamily="18" charset="0"/>
                <a:cs typeface="Arial" panose="020B0604020202020204" pitchFamily="34" charset="0"/>
              </a:rPr>
              <a:t>12.6</a:t>
            </a:r>
            <a:r>
              <a:rPr lang="en-GB" sz="2500" dirty="0">
                <a:latin typeface="Arial" panose="020B0604020202020204" pitchFamily="34" charset="0"/>
                <a:ea typeface="Times New Roman" panose="02020603050405020304" pitchFamily="18" charset="0"/>
                <a:cs typeface="Arial" panose="020B0604020202020204" pitchFamily="34" charset="0"/>
              </a:rPr>
              <a:t>% </a:t>
            </a:r>
            <a:r>
              <a:rPr lang="en-GB" sz="2500" dirty="0" smtClean="0">
                <a:latin typeface="Arial" panose="020B0604020202020204" pitchFamily="34" charset="0"/>
                <a:ea typeface="Times New Roman" panose="02020603050405020304" pitchFamily="18" charset="0"/>
                <a:cs typeface="Arial" panose="020B0604020202020204" pitchFamily="34" charset="0"/>
              </a:rPr>
              <a:t>confirmed </a:t>
            </a:r>
            <a:r>
              <a:rPr lang="en-GB" sz="2500" dirty="0">
                <a:latin typeface="Arial" panose="020B0604020202020204" pitchFamily="34" charset="0"/>
                <a:ea typeface="Times New Roman" panose="02020603050405020304" pitchFamily="18" charset="0"/>
                <a:cs typeface="Arial" panose="020B0604020202020204" pitchFamily="34" charset="0"/>
              </a:rPr>
              <a:t>being penalized for traffic violations.</a:t>
            </a:r>
            <a:endParaRPr lang="vi-VN" sz="2500" dirty="0">
              <a:latin typeface="Arial" panose="020B0604020202020204" pitchFamily="34" charset="0"/>
              <a:ea typeface="Times New Roman" panose="02020603050405020304" pitchFamily="18" charset="0"/>
              <a:cs typeface="Arial" panose="020B0604020202020204" pitchFamily="34" charset="0"/>
            </a:endParaRPr>
          </a:p>
        </p:txBody>
      </p:sp>
      <p:pic>
        <p:nvPicPr>
          <p:cNvPr id="4100" name="Picture 4" descr="Definition and Examples of Analysis in Composi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054" y="3314700"/>
            <a:ext cx="5805713" cy="381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3192834"/>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11578"/>
          <a:stretch/>
        </p:blipFill>
        <p:spPr>
          <a:xfrm>
            <a:off x="3124200" y="1866222"/>
            <a:ext cx="15189311" cy="6401478"/>
          </a:xfrm>
          <a:prstGeom prst="rect">
            <a:avLst/>
          </a:prstGeom>
        </p:spPr>
        <p:style>
          <a:lnRef idx="2">
            <a:schemeClr val="dk1"/>
          </a:lnRef>
          <a:fillRef idx="1">
            <a:schemeClr val="lt1"/>
          </a:fillRef>
          <a:effectRef idx="0">
            <a:schemeClr val="dk1"/>
          </a:effectRef>
          <a:fontRef idx="minor">
            <a:schemeClr val="dk1"/>
          </a:fontRef>
        </p:style>
      </p:pic>
      <p:sp>
        <p:nvSpPr>
          <p:cNvPr id="16" name="Rectangle 15"/>
          <p:cNvSpPr/>
          <p:nvPr/>
        </p:nvSpPr>
        <p:spPr>
          <a:xfrm>
            <a:off x="382862" y="0"/>
            <a:ext cx="17905138" cy="1524422"/>
          </a:xfrm>
          <a:prstGeom prst="rect">
            <a:avLst/>
          </a:prstGeom>
          <a:solidFill>
            <a:srgbClr val="172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p:cNvGrpSpPr/>
          <p:nvPr/>
        </p:nvGrpSpPr>
        <p:grpSpPr>
          <a:xfrm>
            <a:off x="-1906" y="0"/>
            <a:ext cx="742439" cy="1524422"/>
            <a:chOff x="-76" y="0"/>
            <a:chExt cx="1002" cy="1756"/>
          </a:xfrm>
        </p:grpSpPr>
        <p:sp>
          <p:nvSpPr>
            <p:cNvPr id="15" name="Rectangle 14"/>
            <p:cNvSpPr/>
            <p:nvPr/>
          </p:nvSpPr>
          <p:spPr>
            <a:xfrm>
              <a:off x="-76" y="0"/>
              <a:ext cx="1002" cy="17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p:cNvCxnSpPr/>
            <p:nvPr/>
          </p:nvCxnSpPr>
          <p:spPr>
            <a:xfrm>
              <a:off x="425" y="0"/>
              <a:ext cx="0" cy="175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64" y="0"/>
              <a:ext cx="0" cy="175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9" name="Rectangle 18">
            <a:extLst>
              <a:ext uri="{FF2B5EF4-FFF2-40B4-BE49-F238E27FC236}">
                <a16:creationId xmlns:a16="http://schemas.microsoft.com/office/drawing/2014/main" id="{480191FF-D53D-4193-946A-929865E36AFE}"/>
              </a:ext>
            </a:extLst>
          </p:cNvPr>
          <p:cNvSpPr/>
          <p:nvPr/>
        </p:nvSpPr>
        <p:spPr>
          <a:xfrm>
            <a:off x="-21784" y="1841375"/>
            <a:ext cx="2917384" cy="863725"/>
          </a:xfrm>
          <a:prstGeom prst="rect">
            <a:avLst/>
          </a:prstGeom>
          <a:solidFill>
            <a:srgbClr val="C6C0B4">
              <a:alpha val="3019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22" name="Rectangle 4">
            <a:extLst>
              <a:ext uri="{FF2B5EF4-FFF2-40B4-BE49-F238E27FC236}">
                <a16:creationId xmlns:a16="http://schemas.microsoft.com/office/drawing/2014/main" id="{565E1C2E-E4C8-47D6-9B61-DA305772653A}"/>
              </a:ext>
            </a:extLst>
          </p:cNvPr>
          <p:cNvSpPr>
            <a:spLocks noChangeArrowheads="1"/>
          </p:cNvSpPr>
          <p:nvPr/>
        </p:nvSpPr>
        <p:spPr bwMode="auto">
          <a:xfrm>
            <a:off x="336183" y="2628900"/>
            <a:ext cx="11398617" cy="2631490"/>
          </a:xfrm>
          <a:prstGeom prst="rect">
            <a:avLst/>
          </a:prstGeom>
          <a:noFill/>
          <a:ln>
            <a:noFill/>
          </a:ln>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0">
            <a:scrgbClr r="0" g="0" b="0"/>
          </a:lnRef>
          <a:fillRef idx="0">
            <a:scrgbClr r="0" g="0" b="0"/>
          </a:fillRef>
          <a:effectRef idx="0">
            <a:scrgbClr r="0" g="0" b="0"/>
          </a:effectRef>
          <a:fontRef idx="minor">
            <a:schemeClr val="dk1"/>
          </a:fontRef>
        </p:style>
        <p:txBody>
          <a:bodyPr vert="horz" wrap="square" lIns="91440" tIns="45720" rIns="91440" bIns="45720" numCol="1" anchor="t" anchorCtr="0" compatLnSpc="1">
            <a:prstTxWarp prst="textNoShape">
              <a:avLst/>
            </a:prstTxWarp>
            <a:spAutoFit/>
          </a:bodyPr>
          <a:lstStyle/>
          <a:p>
            <a:pPr lvl="0" algn="just" eaLnBrk="0" fontAlgn="base" hangingPunct="0">
              <a:lnSpc>
                <a:spcPct val="150000"/>
              </a:lnSpc>
              <a:spcBef>
                <a:spcPct val="0"/>
              </a:spcBef>
              <a:spcAft>
                <a:spcPct val="0"/>
              </a:spcAft>
            </a:pPr>
            <a:endParaRPr lang="en-GB" altLang="fr-FR" sz="2200" dirty="0">
              <a:solidFill>
                <a:schemeClr val="tx1">
                  <a:lumMod val="85000"/>
                  <a:lumOff val="15000"/>
                </a:schemeClr>
              </a:solidFill>
              <a:latin typeface="Arial" panose="020B0604020202020204" pitchFamily="34" charset="0"/>
              <a:cs typeface="Arial" panose="020B0604020202020204" pitchFamily="34" charset="0"/>
            </a:endParaRPr>
          </a:p>
          <a:p>
            <a:pPr lvl="0" algn="just" eaLnBrk="0" fontAlgn="base" hangingPunct="0">
              <a:lnSpc>
                <a:spcPct val="150000"/>
              </a:lnSpc>
              <a:spcBef>
                <a:spcPct val="0"/>
              </a:spcBef>
              <a:spcAft>
                <a:spcPct val="0"/>
              </a:spcAft>
            </a:pPr>
            <a:endParaRPr lang="en-GB" altLang="fr-FR" sz="2200" dirty="0" smtClean="0">
              <a:solidFill>
                <a:schemeClr val="tx1">
                  <a:lumMod val="85000"/>
                  <a:lumOff val="15000"/>
                </a:schemeClr>
              </a:solidFill>
              <a:latin typeface="Arial" panose="020B0604020202020204" pitchFamily="34" charset="0"/>
              <a:cs typeface="Arial" panose="020B0604020202020204" pitchFamily="34" charset="0"/>
            </a:endParaRPr>
          </a:p>
          <a:p>
            <a:pPr marL="342900" lvl="0" indent="-342900" algn="just" eaLnBrk="0" fontAlgn="base" hangingPunct="0">
              <a:lnSpc>
                <a:spcPct val="150000"/>
              </a:lnSpc>
              <a:spcBef>
                <a:spcPct val="0"/>
              </a:spcBef>
              <a:spcAft>
                <a:spcPct val="0"/>
              </a:spcAft>
              <a:buFontTx/>
              <a:buChar char="-"/>
            </a:pPr>
            <a:endParaRPr lang="en-GB" altLang="fr-FR" sz="2200" dirty="0">
              <a:solidFill>
                <a:schemeClr val="tx1">
                  <a:lumMod val="85000"/>
                  <a:lumOff val="15000"/>
                </a:schemeClr>
              </a:solidFill>
              <a:latin typeface="Arial" panose="020B0604020202020204" pitchFamily="34" charset="0"/>
              <a:cs typeface="Arial" panose="020B0604020202020204" pitchFamily="34" charset="0"/>
            </a:endParaRPr>
          </a:p>
          <a:p>
            <a:pPr marL="342900" lvl="0" indent="-342900" algn="just" eaLnBrk="0" fontAlgn="base" hangingPunct="0">
              <a:lnSpc>
                <a:spcPct val="150000"/>
              </a:lnSpc>
              <a:spcBef>
                <a:spcPct val="0"/>
              </a:spcBef>
              <a:spcAft>
                <a:spcPct val="0"/>
              </a:spcAft>
              <a:buFontTx/>
              <a:buChar char="-"/>
            </a:pPr>
            <a:endParaRPr lang="en-GB" altLang="fr-FR" sz="2200" dirty="0" smtClean="0">
              <a:solidFill>
                <a:schemeClr val="tx1">
                  <a:lumMod val="85000"/>
                  <a:lumOff val="15000"/>
                </a:schemeClr>
              </a:solidFill>
              <a:latin typeface="Arial" panose="020B0604020202020204" pitchFamily="34" charset="0"/>
              <a:cs typeface="Arial" panose="020B0604020202020204" pitchFamily="34" charset="0"/>
            </a:endParaRPr>
          </a:p>
          <a:p>
            <a:pPr marL="342900" lvl="0" indent="-342900" algn="just" eaLnBrk="0" fontAlgn="base" hangingPunct="0">
              <a:lnSpc>
                <a:spcPct val="150000"/>
              </a:lnSpc>
              <a:spcBef>
                <a:spcPct val="0"/>
              </a:spcBef>
              <a:spcAft>
                <a:spcPct val="0"/>
              </a:spcAft>
              <a:buFontTx/>
              <a:buChar char="-"/>
            </a:pPr>
            <a:endParaRPr lang="en-GB" altLang="fr-FR" sz="220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25" name="Rectangle 4">
            <a:extLst>
              <a:ext uri="{FF2B5EF4-FFF2-40B4-BE49-F238E27FC236}">
                <a16:creationId xmlns:a16="http://schemas.microsoft.com/office/drawing/2014/main" id="{3EFEFCAD-E231-400D-A470-C3250B3954D9}"/>
              </a:ext>
            </a:extLst>
          </p:cNvPr>
          <p:cNvSpPr>
            <a:spLocks noChangeArrowheads="1"/>
          </p:cNvSpPr>
          <p:nvPr/>
        </p:nvSpPr>
        <p:spPr bwMode="auto">
          <a:xfrm>
            <a:off x="175925" y="1971317"/>
            <a:ext cx="2567276" cy="584775"/>
          </a:xfrm>
          <a:prstGeom prst="rect">
            <a:avLst/>
          </a:prstGeom>
          <a:noFill/>
          <a:ln>
            <a:noFill/>
          </a:ln>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0">
            <a:scrgbClr r="0" g="0" b="0"/>
          </a:lnRef>
          <a:fillRef idx="0">
            <a:scrgbClr r="0" g="0" b="0"/>
          </a:fillRef>
          <a:effectRef idx="0">
            <a:scrgbClr r="0" g="0" b="0"/>
          </a:effectRef>
          <a:fontRef idx="minor">
            <a:schemeClr val="dk1"/>
          </a:fontRef>
        </p:style>
        <p:txBody>
          <a:bodyPr vert="horz" wrap="square" lIns="91440" tIns="45720" rIns="91440" bIns="45720" numCol="1" anchor="t" anchorCtr="0" compatLnSpc="1">
            <a:prstTxWarp prst="textNoShape">
              <a:avLst/>
            </a:prstTxWarp>
            <a:spAutoFit/>
          </a:bodyPr>
          <a:lstStyle/>
          <a:p>
            <a:pPr lvl="0" defTabSz="914400" eaLnBrk="0" fontAlgn="base" hangingPunct="0">
              <a:spcBef>
                <a:spcPct val="0"/>
              </a:spcBef>
              <a:spcAft>
                <a:spcPct val="0"/>
              </a:spcAft>
            </a:pPr>
            <a:r>
              <a:rPr lang="fr-BE" altLang="fr-FR" sz="3200" b="1" dirty="0" smtClean="0">
                <a:solidFill>
                  <a:schemeClr val="tx1">
                    <a:lumMod val="85000"/>
                    <a:lumOff val="15000"/>
                  </a:schemeClr>
                </a:solidFill>
                <a:latin typeface="Arial" panose="020B0604020202020204" pitchFamily="34" charset="0"/>
                <a:cs typeface="Arial" panose="020B0604020202020204" pitchFamily="34" charset="0"/>
              </a:rPr>
              <a:t>T-Tests</a:t>
            </a:r>
            <a:endParaRPr lang="fr-BE" altLang="fr-FR" sz="3200" b="1"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5" name="Rectangle 4"/>
          <p:cNvSpPr/>
          <p:nvPr/>
        </p:nvSpPr>
        <p:spPr>
          <a:xfrm>
            <a:off x="740533" y="8541707"/>
            <a:ext cx="17106832" cy="1384995"/>
          </a:xfrm>
          <a:prstGeom prst="rect">
            <a:avLst/>
          </a:prstGeom>
        </p:spPr>
        <p:txBody>
          <a:bodyPr wrap="square">
            <a:spAutoFit/>
          </a:bodyPr>
          <a:lstStyle/>
          <a:p>
            <a:pPr algn="just">
              <a:lnSpc>
                <a:spcPct val="150000"/>
              </a:lnSpc>
            </a:pPr>
            <a:r>
              <a:rPr lang="en-GB" sz="2800" dirty="0">
                <a:solidFill>
                  <a:srgbClr val="FF0000"/>
                </a:solidFill>
                <a:latin typeface="Arial" panose="020B0604020202020204" pitchFamily="34" charset="0"/>
                <a:ea typeface="Times New Roman" panose="02020603050405020304" pitchFamily="18" charset="0"/>
              </a:rPr>
              <a:t>There were significant gaps in terms of </a:t>
            </a:r>
            <a:r>
              <a:rPr lang="en-GB" sz="2800" b="1" dirty="0" smtClean="0">
                <a:solidFill>
                  <a:srgbClr val="FF0000"/>
                </a:solidFill>
                <a:latin typeface="Arial" panose="020B0604020202020204" pitchFamily="34" charset="0"/>
                <a:ea typeface="Times New Roman" panose="02020603050405020304" pitchFamily="18" charset="0"/>
              </a:rPr>
              <a:t>Driving </a:t>
            </a:r>
            <a:r>
              <a:rPr lang="en-GB" sz="2800" b="1" dirty="0">
                <a:solidFill>
                  <a:srgbClr val="FF0000"/>
                </a:solidFill>
                <a:latin typeface="Arial" panose="020B0604020202020204" pitchFamily="34" charset="0"/>
                <a:ea typeface="Times New Roman" panose="02020603050405020304" pitchFamily="18" charset="0"/>
              </a:rPr>
              <a:t>years </a:t>
            </a:r>
            <a:r>
              <a:rPr lang="en-GB" sz="2800" dirty="0">
                <a:solidFill>
                  <a:srgbClr val="FF0000"/>
                </a:solidFill>
                <a:latin typeface="Arial" panose="020B0604020202020204" pitchFamily="34" charset="0"/>
                <a:ea typeface="Times New Roman" panose="02020603050405020304" pitchFamily="18" charset="0"/>
              </a:rPr>
              <a:t>and </a:t>
            </a:r>
            <a:r>
              <a:rPr lang="en-GB" sz="2800" b="1" dirty="0">
                <a:solidFill>
                  <a:srgbClr val="FF0000"/>
                </a:solidFill>
                <a:latin typeface="Arial" panose="020B0604020202020204" pitchFamily="34" charset="0"/>
                <a:ea typeface="Times New Roman" panose="02020603050405020304" pitchFamily="18" charset="0"/>
              </a:rPr>
              <a:t>RDB</a:t>
            </a:r>
            <a:r>
              <a:rPr lang="en-GB" sz="2800" dirty="0">
                <a:solidFill>
                  <a:srgbClr val="FF0000"/>
                </a:solidFill>
                <a:latin typeface="Arial" panose="020B0604020202020204" pitchFamily="34" charset="0"/>
                <a:ea typeface="Times New Roman" panose="02020603050405020304" pitchFamily="18" charset="0"/>
              </a:rPr>
              <a:t> </a:t>
            </a:r>
            <a:r>
              <a:rPr lang="en-GB" sz="2800" dirty="0" smtClean="0">
                <a:solidFill>
                  <a:srgbClr val="FF0000"/>
                </a:solidFill>
                <a:latin typeface="Arial" panose="020B0604020202020204" pitchFamily="34" charset="0"/>
                <a:ea typeface="Times New Roman" panose="02020603050405020304" pitchFamily="18" charset="0"/>
              </a:rPr>
              <a:t>between </a:t>
            </a:r>
            <a:r>
              <a:rPr lang="en-GB" sz="2800" dirty="0">
                <a:solidFill>
                  <a:srgbClr val="FF0000"/>
                </a:solidFill>
                <a:latin typeface="Arial" panose="020B0604020202020204" pitchFamily="34" charset="0"/>
                <a:ea typeface="Times New Roman" panose="02020603050405020304" pitchFamily="18" charset="0"/>
              </a:rPr>
              <a:t>those who had at least one </a:t>
            </a:r>
            <a:r>
              <a:rPr lang="en-GB" sz="2800" dirty="0" smtClean="0">
                <a:solidFill>
                  <a:srgbClr val="FF0000"/>
                </a:solidFill>
                <a:latin typeface="Arial" panose="020B0604020202020204" pitchFamily="34" charset="0"/>
                <a:ea typeface="Times New Roman" panose="02020603050405020304" pitchFamily="18" charset="0"/>
              </a:rPr>
              <a:t>negative driving outcome </a:t>
            </a:r>
            <a:r>
              <a:rPr lang="en-GB" sz="2800" dirty="0">
                <a:solidFill>
                  <a:srgbClr val="FF0000"/>
                </a:solidFill>
                <a:latin typeface="Arial" panose="020B0604020202020204" pitchFamily="34" charset="0"/>
                <a:ea typeface="Times New Roman" panose="02020603050405020304" pitchFamily="18" charset="0"/>
              </a:rPr>
              <a:t>(</a:t>
            </a:r>
            <a:r>
              <a:rPr lang="en-GB" sz="2800" b="1" dirty="0">
                <a:solidFill>
                  <a:srgbClr val="FF0000"/>
                </a:solidFill>
                <a:latin typeface="Arial" panose="020B0604020202020204" pitchFamily="34" charset="0"/>
                <a:ea typeface="Times New Roman" panose="02020603050405020304" pitchFamily="18" charset="0"/>
              </a:rPr>
              <a:t>near-crash, crash, traffic offence</a:t>
            </a:r>
            <a:r>
              <a:rPr lang="en-GB" sz="2800" dirty="0">
                <a:solidFill>
                  <a:srgbClr val="FF0000"/>
                </a:solidFill>
                <a:latin typeface="Arial" panose="020B0604020202020204" pitchFamily="34" charset="0"/>
                <a:ea typeface="Times New Roman" panose="02020603050405020304" pitchFamily="18" charset="0"/>
              </a:rPr>
              <a:t>) </a:t>
            </a:r>
            <a:r>
              <a:rPr lang="en-GB" sz="2800" dirty="0" smtClean="0">
                <a:solidFill>
                  <a:srgbClr val="FF0000"/>
                </a:solidFill>
                <a:latin typeface="Arial" panose="020B0604020202020204" pitchFamily="34" charset="0"/>
                <a:ea typeface="Times New Roman" panose="02020603050405020304" pitchFamily="18" charset="0"/>
              </a:rPr>
              <a:t>last </a:t>
            </a:r>
            <a:r>
              <a:rPr lang="en-GB" sz="2800" dirty="0">
                <a:solidFill>
                  <a:srgbClr val="FF0000"/>
                </a:solidFill>
                <a:latin typeface="Arial" panose="020B0604020202020204" pitchFamily="34" charset="0"/>
                <a:ea typeface="Times New Roman" panose="02020603050405020304" pitchFamily="18" charset="0"/>
              </a:rPr>
              <a:t>year and those who did not. </a:t>
            </a:r>
            <a:endParaRPr lang="en-GB" sz="2800" dirty="0">
              <a:solidFill>
                <a:srgbClr val="FF0000"/>
              </a:solidFill>
            </a:endParaRPr>
          </a:p>
        </p:txBody>
      </p:sp>
      <p:sp>
        <p:nvSpPr>
          <p:cNvPr id="6" name="Rounded Rectangle 5"/>
          <p:cNvSpPr/>
          <p:nvPr/>
        </p:nvSpPr>
        <p:spPr>
          <a:xfrm>
            <a:off x="9067800" y="3619500"/>
            <a:ext cx="1600200" cy="304800"/>
          </a:xfrm>
          <a:prstGeom prst="round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21" name="Rounded Rectangle 20"/>
          <p:cNvSpPr/>
          <p:nvPr/>
        </p:nvSpPr>
        <p:spPr>
          <a:xfrm>
            <a:off x="12665593" y="3619500"/>
            <a:ext cx="1558462" cy="304800"/>
          </a:xfrm>
          <a:prstGeom prst="round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23" name="Rounded Rectangle 22"/>
          <p:cNvSpPr/>
          <p:nvPr/>
        </p:nvSpPr>
        <p:spPr>
          <a:xfrm>
            <a:off x="16306800" y="3619500"/>
            <a:ext cx="1540565" cy="304800"/>
          </a:xfrm>
          <a:prstGeom prst="round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26" name="Rounded Rectangle 25"/>
          <p:cNvSpPr/>
          <p:nvPr/>
        </p:nvSpPr>
        <p:spPr>
          <a:xfrm>
            <a:off x="9067800" y="7429500"/>
            <a:ext cx="1586536" cy="838200"/>
          </a:xfrm>
          <a:prstGeom prst="round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27" name="Rounded Rectangle 26"/>
          <p:cNvSpPr/>
          <p:nvPr/>
        </p:nvSpPr>
        <p:spPr>
          <a:xfrm>
            <a:off x="12665593" y="7429500"/>
            <a:ext cx="1558462" cy="838200"/>
          </a:xfrm>
          <a:prstGeom prst="round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28" name="Rounded Rectangle 27"/>
          <p:cNvSpPr/>
          <p:nvPr/>
        </p:nvSpPr>
        <p:spPr>
          <a:xfrm>
            <a:off x="16313632" y="7429500"/>
            <a:ext cx="1533733" cy="838200"/>
          </a:xfrm>
          <a:prstGeom prst="round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24" name="TextBox 12"/>
          <p:cNvSpPr txBox="1"/>
          <p:nvPr/>
        </p:nvSpPr>
        <p:spPr>
          <a:xfrm>
            <a:off x="933922" y="441610"/>
            <a:ext cx="17905138" cy="641201"/>
          </a:xfrm>
          <a:prstGeom prst="rect">
            <a:avLst/>
          </a:prstGeom>
        </p:spPr>
        <p:txBody>
          <a:bodyPr wrap="square" lIns="0" tIns="0" rIns="0" bIns="0" rtlCol="0" anchor="t">
            <a:spAutoFit/>
          </a:bodyPr>
          <a:lstStyle/>
          <a:p>
            <a:pPr>
              <a:lnSpc>
                <a:spcPts val="5040"/>
              </a:lnSpc>
            </a:pPr>
            <a:r>
              <a:rPr lang="en-US" sz="4400" b="1" spc="300" dirty="0" smtClean="0">
                <a:solidFill>
                  <a:srgbClr val="FFFF00"/>
                </a:solidFill>
                <a:latin typeface="Arial" panose="020B0604020202020204" pitchFamily="34" charset="0"/>
                <a:cs typeface="Arial" panose="020B0604020202020204" pitchFamily="34" charset="0"/>
              </a:rPr>
              <a:t>RESULTS</a:t>
            </a:r>
            <a:endParaRPr lang="en-US" sz="4400" b="1" spc="3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6634031"/>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11578"/>
          <a:stretch/>
        </p:blipFill>
        <p:spPr>
          <a:xfrm>
            <a:off x="3124200" y="1866222"/>
            <a:ext cx="15189311" cy="6401478"/>
          </a:xfrm>
          <a:prstGeom prst="rect">
            <a:avLst/>
          </a:prstGeom>
        </p:spPr>
        <p:style>
          <a:lnRef idx="2">
            <a:schemeClr val="dk1"/>
          </a:lnRef>
          <a:fillRef idx="1">
            <a:schemeClr val="lt1"/>
          </a:fillRef>
          <a:effectRef idx="0">
            <a:schemeClr val="dk1"/>
          </a:effectRef>
          <a:fontRef idx="minor">
            <a:schemeClr val="dk1"/>
          </a:fontRef>
        </p:style>
      </p:pic>
      <p:sp>
        <p:nvSpPr>
          <p:cNvPr id="16" name="Rectangle 15"/>
          <p:cNvSpPr/>
          <p:nvPr/>
        </p:nvSpPr>
        <p:spPr>
          <a:xfrm>
            <a:off x="382862" y="0"/>
            <a:ext cx="17905138" cy="1524422"/>
          </a:xfrm>
          <a:prstGeom prst="rect">
            <a:avLst/>
          </a:prstGeom>
          <a:solidFill>
            <a:srgbClr val="172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p:cNvGrpSpPr/>
          <p:nvPr/>
        </p:nvGrpSpPr>
        <p:grpSpPr>
          <a:xfrm>
            <a:off x="-1906" y="0"/>
            <a:ext cx="742439" cy="1524422"/>
            <a:chOff x="-76" y="0"/>
            <a:chExt cx="1002" cy="1756"/>
          </a:xfrm>
        </p:grpSpPr>
        <p:sp>
          <p:nvSpPr>
            <p:cNvPr id="15" name="Rectangle 14"/>
            <p:cNvSpPr/>
            <p:nvPr/>
          </p:nvSpPr>
          <p:spPr>
            <a:xfrm>
              <a:off x="-76" y="0"/>
              <a:ext cx="1002" cy="17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p:cNvCxnSpPr/>
            <p:nvPr/>
          </p:nvCxnSpPr>
          <p:spPr>
            <a:xfrm>
              <a:off x="425" y="0"/>
              <a:ext cx="0" cy="175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64" y="0"/>
              <a:ext cx="0" cy="175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 name="Rectangle 4"/>
          <p:cNvSpPr/>
          <p:nvPr/>
        </p:nvSpPr>
        <p:spPr>
          <a:xfrm>
            <a:off x="1164692" y="8529921"/>
            <a:ext cx="17106832" cy="1384995"/>
          </a:xfrm>
          <a:prstGeom prst="rect">
            <a:avLst/>
          </a:prstGeom>
        </p:spPr>
        <p:txBody>
          <a:bodyPr wrap="square">
            <a:spAutoFit/>
          </a:bodyPr>
          <a:lstStyle/>
          <a:p>
            <a:pPr algn="just">
              <a:lnSpc>
                <a:spcPct val="150000"/>
              </a:lnSpc>
            </a:pPr>
            <a:r>
              <a:rPr lang="en-US" sz="2800" dirty="0" smtClean="0">
                <a:solidFill>
                  <a:srgbClr val="FF0000"/>
                </a:solidFill>
                <a:latin typeface="Arial" panose="020B0604020202020204" pitchFamily="34" charset="0"/>
                <a:ea typeface="Times New Roman" panose="02020603050405020304" pitchFamily="18" charset="0"/>
              </a:rPr>
              <a:t>People involved </a:t>
            </a:r>
            <a:r>
              <a:rPr lang="en-US" sz="2800" dirty="0">
                <a:solidFill>
                  <a:srgbClr val="FF0000"/>
                </a:solidFill>
                <a:latin typeface="Arial" panose="020B0604020202020204" pitchFamily="34" charset="0"/>
                <a:ea typeface="Times New Roman" panose="02020603050405020304" pitchFamily="18" charset="0"/>
              </a:rPr>
              <a:t>in </a:t>
            </a:r>
            <a:r>
              <a:rPr lang="en-US" sz="2800" dirty="0" smtClean="0">
                <a:solidFill>
                  <a:srgbClr val="FF0000"/>
                </a:solidFill>
                <a:latin typeface="Arial" panose="020B0604020202020204" pitchFamily="34" charset="0"/>
                <a:ea typeface="Times New Roman" panose="02020603050405020304" pitchFamily="18" charset="0"/>
              </a:rPr>
              <a:t>near-crash circumstance </a:t>
            </a:r>
            <a:r>
              <a:rPr lang="en-US" sz="2800" dirty="0">
                <a:solidFill>
                  <a:srgbClr val="FF0000"/>
                </a:solidFill>
                <a:latin typeface="Arial" panose="020B0604020202020204" pitchFamily="34" charset="0"/>
                <a:ea typeface="Times New Roman" panose="02020603050405020304" pitchFamily="18" charset="0"/>
              </a:rPr>
              <a:t>reported greater </a:t>
            </a:r>
            <a:r>
              <a:rPr lang="en-US" sz="2800" b="1" dirty="0" smtClean="0">
                <a:solidFill>
                  <a:srgbClr val="FF0000"/>
                </a:solidFill>
                <a:latin typeface="Arial" panose="020B0604020202020204" pitchFamily="34" charset="0"/>
                <a:ea typeface="Times New Roman" panose="02020603050405020304" pitchFamily="18" charset="0"/>
              </a:rPr>
              <a:t>Weekly driving distances</a:t>
            </a:r>
            <a:endParaRPr lang="en-US" sz="2800" b="1" dirty="0" smtClean="0">
              <a:solidFill>
                <a:srgbClr val="FF0000"/>
              </a:solidFill>
              <a:latin typeface="Arial" panose="020B0604020202020204" pitchFamily="34" charset="0"/>
              <a:ea typeface="Times New Roman" panose="02020603050405020304" pitchFamily="18" charset="0"/>
            </a:endParaRPr>
          </a:p>
          <a:p>
            <a:pPr algn="just">
              <a:lnSpc>
                <a:spcPct val="150000"/>
              </a:lnSpc>
            </a:pPr>
            <a:r>
              <a:rPr lang="en-US" sz="2800" dirty="0" smtClean="0">
                <a:solidFill>
                  <a:srgbClr val="FF0000"/>
                </a:solidFill>
                <a:latin typeface="Arial" panose="020B0604020202020204" pitchFamily="34" charset="0"/>
                <a:ea typeface="Times New Roman" panose="02020603050405020304" pitchFamily="18" charset="0"/>
              </a:rPr>
              <a:t>and </a:t>
            </a:r>
            <a:r>
              <a:rPr lang="en-US" sz="2800" dirty="0">
                <a:solidFill>
                  <a:srgbClr val="FF0000"/>
                </a:solidFill>
                <a:latin typeface="Arial" panose="020B0604020202020204" pitchFamily="34" charset="0"/>
                <a:ea typeface="Times New Roman" panose="02020603050405020304" pitchFamily="18" charset="0"/>
              </a:rPr>
              <a:t>higher ratings in </a:t>
            </a:r>
            <a:r>
              <a:rPr lang="en-US" sz="2800" dirty="0" smtClean="0">
                <a:solidFill>
                  <a:srgbClr val="FF0000"/>
                </a:solidFill>
                <a:latin typeface="Arial" panose="020B0604020202020204" pitchFamily="34" charset="0"/>
                <a:ea typeface="Times New Roman" panose="02020603050405020304" pitchFamily="18" charset="0"/>
              </a:rPr>
              <a:t>03 </a:t>
            </a:r>
            <a:r>
              <a:rPr lang="en-US" sz="2800" dirty="0">
                <a:solidFill>
                  <a:srgbClr val="FF0000"/>
                </a:solidFill>
                <a:latin typeface="Arial" panose="020B0604020202020204" pitchFamily="34" charset="0"/>
                <a:ea typeface="Times New Roman" panose="02020603050405020304" pitchFamily="18" charset="0"/>
              </a:rPr>
              <a:t>traits </a:t>
            </a:r>
            <a:r>
              <a:rPr lang="en-US" sz="2800" dirty="0" smtClean="0">
                <a:solidFill>
                  <a:srgbClr val="FF0000"/>
                </a:solidFill>
                <a:latin typeface="Arial" panose="020B0604020202020204" pitchFamily="34" charset="0"/>
                <a:ea typeface="Times New Roman" panose="02020603050405020304" pitchFamily="18" charset="0"/>
              </a:rPr>
              <a:t>(</a:t>
            </a:r>
            <a:r>
              <a:rPr lang="en-US" sz="2800" b="1" dirty="0">
                <a:solidFill>
                  <a:srgbClr val="FF0000"/>
                </a:solidFill>
                <a:latin typeface="Arial" panose="020B0604020202020204" pitchFamily="34" charset="0"/>
                <a:ea typeface="Times New Roman" panose="02020603050405020304" pitchFamily="18" charset="0"/>
              </a:rPr>
              <a:t>Altruism, Aggression, </a:t>
            </a:r>
            <a:r>
              <a:rPr lang="en-US" sz="2800" b="1" dirty="0" smtClean="0">
                <a:solidFill>
                  <a:srgbClr val="FF0000"/>
                </a:solidFill>
                <a:latin typeface="Arial" panose="020B0604020202020204" pitchFamily="34" charset="0"/>
                <a:ea typeface="Times New Roman" panose="02020603050405020304" pitchFamily="18" charset="0"/>
              </a:rPr>
              <a:t>Anxiety</a:t>
            </a:r>
            <a:r>
              <a:rPr lang="en-US" sz="2800" dirty="0" smtClean="0">
                <a:solidFill>
                  <a:srgbClr val="FF0000"/>
                </a:solidFill>
                <a:latin typeface="Arial" panose="020B0604020202020204" pitchFamily="34" charset="0"/>
                <a:ea typeface="Times New Roman" panose="02020603050405020304" pitchFamily="18" charset="0"/>
              </a:rPr>
              <a:t>). </a:t>
            </a:r>
            <a:endParaRPr lang="en-GB" sz="2800" dirty="0">
              <a:solidFill>
                <a:srgbClr val="FF0000"/>
              </a:solidFill>
            </a:endParaRPr>
          </a:p>
        </p:txBody>
      </p:sp>
      <p:sp>
        <p:nvSpPr>
          <p:cNvPr id="21" name="Rounded Rectangle 20"/>
          <p:cNvSpPr/>
          <p:nvPr/>
        </p:nvSpPr>
        <p:spPr>
          <a:xfrm>
            <a:off x="9067800" y="4506767"/>
            <a:ext cx="1600200" cy="854941"/>
          </a:xfrm>
          <a:prstGeom prst="round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23" name="Rounded Rectangle 22"/>
          <p:cNvSpPr/>
          <p:nvPr/>
        </p:nvSpPr>
        <p:spPr>
          <a:xfrm>
            <a:off x="9067800" y="3924300"/>
            <a:ext cx="1600200" cy="304800"/>
          </a:xfrm>
          <a:prstGeom prst="round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24" name="Rectangle 23">
            <a:extLst>
              <a:ext uri="{FF2B5EF4-FFF2-40B4-BE49-F238E27FC236}">
                <a16:creationId xmlns:a16="http://schemas.microsoft.com/office/drawing/2014/main" id="{480191FF-D53D-4193-946A-929865E36AFE}"/>
              </a:ext>
            </a:extLst>
          </p:cNvPr>
          <p:cNvSpPr/>
          <p:nvPr/>
        </p:nvSpPr>
        <p:spPr>
          <a:xfrm>
            <a:off x="-21784" y="1841375"/>
            <a:ext cx="2917384" cy="863725"/>
          </a:xfrm>
          <a:prstGeom prst="rect">
            <a:avLst/>
          </a:prstGeom>
          <a:solidFill>
            <a:srgbClr val="C6C0B4">
              <a:alpha val="3019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26" name="Rectangle 4">
            <a:extLst>
              <a:ext uri="{FF2B5EF4-FFF2-40B4-BE49-F238E27FC236}">
                <a16:creationId xmlns:a16="http://schemas.microsoft.com/office/drawing/2014/main" id="{3EFEFCAD-E231-400D-A470-C3250B3954D9}"/>
              </a:ext>
            </a:extLst>
          </p:cNvPr>
          <p:cNvSpPr>
            <a:spLocks noChangeArrowheads="1"/>
          </p:cNvSpPr>
          <p:nvPr/>
        </p:nvSpPr>
        <p:spPr bwMode="auto">
          <a:xfrm>
            <a:off x="175924" y="1971317"/>
            <a:ext cx="5867467" cy="584775"/>
          </a:xfrm>
          <a:prstGeom prst="rect">
            <a:avLst/>
          </a:prstGeom>
          <a:noFill/>
          <a:ln>
            <a:noFill/>
          </a:ln>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0">
            <a:scrgbClr r="0" g="0" b="0"/>
          </a:lnRef>
          <a:fillRef idx="0">
            <a:scrgbClr r="0" g="0" b="0"/>
          </a:fillRef>
          <a:effectRef idx="0">
            <a:scrgbClr r="0" g="0" b="0"/>
          </a:effectRef>
          <a:fontRef idx="minor">
            <a:schemeClr val="dk1"/>
          </a:fontRef>
        </p:style>
        <p:txBody>
          <a:bodyPr vert="horz" wrap="square" lIns="91440" tIns="45720" rIns="91440" bIns="45720" numCol="1" anchor="t" anchorCtr="0" compatLnSpc="1">
            <a:prstTxWarp prst="textNoShape">
              <a:avLst/>
            </a:prstTxWarp>
            <a:spAutoFit/>
          </a:bodyPr>
          <a:lstStyle/>
          <a:p>
            <a:pPr lvl="0" eaLnBrk="0" fontAlgn="base" hangingPunct="0">
              <a:spcBef>
                <a:spcPct val="0"/>
              </a:spcBef>
              <a:spcAft>
                <a:spcPct val="0"/>
              </a:spcAft>
            </a:pPr>
            <a:r>
              <a:rPr lang="fr-BE" altLang="fr-FR" sz="3200" b="1" dirty="0">
                <a:solidFill>
                  <a:schemeClr val="tx1">
                    <a:lumMod val="85000"/>
                    <a:lumOff val="15000"/>
                  </a:schemeClr>
                </a:solidFill>
                <a:latin typeface="Arial" panose="020B0604020202020204" pitchFamily="34" charset="0"/>
                <a:cs typeface="Arial" panose="020B0604020202020204" pitchFamily="34" charset="0"/>
              </a:rPr>
              <a:t>T-Tests</a:t>
            </a:r>
          </a:p>
        </p:txBody>
      </p:sp>
      <p:sp>
        <p:nvSpPr>
          <p:cNvPr id="17" name="TextBox 12"/>
          <p:cNvSpPr txBox="1"/>
          <p:nvPr/>
        </p:nvSpPr>
        <p:spPr>
          <a:xfrm>
            <a:off x="933922" y="441610"/>
            <a:ext cx="17905138" cy="641201"/>
          </a:xfrm>
          <a:prstGeom prst="rect">
            <a:avLst/>
          </a:prstGeom>
        </p:spPr>
        <p:txBody>
          <a:bodyPr wrap="square" lIns="0" tIns="0" rIns="0" bIns="0" rtlCol="0" anchor="t">
            <a:spAutoFit/>
          </a:bodyPr>
          <a:lstStyle/>
          <a:p>
            <a:pPr>
              <a:lnSpc>
                <a:spcPts val="5040"/>
              </a:lnSpc>
            </a:pPr>
            <a:r>
              <a:rPr lang="en-US" sz="4400" b="1" spc="300" dirty="0" smtClean="0">
                <a:solidFill>
                  <a:srgbClr val="FFFF00"/>
                </a:solidFill>
                <a:latin typeface="Arial" panose="020B0604020202020204" pitchFamily="34" charset="0"/>
                <a:cs typeface="Arial" panose="020B0604020202020204" pitchFamily="34" charset="0"/>
              </a:rPr>
              <a:t>RESULTS</a:t>
            </a:r>
            <a:endParaRPr lang="en-US" sz="4400" b="1" spc="3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8953572"/>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11578"/>
          <a:stretch/>
        </p:blipFill>
        <p:spPr>
          <a:xfrm>
            <a:off x="3124200" y="1866222"/>
            <a:ext cx="15189311" cy="6401478"/>
          </a:xfrm>
          <a:prstGeom prst="rect">
            <a:avLst/>
          </a:prstGeom>
        </p:spPr>
        <p:style>
          <a:lnRef idx="2">
            <a:schemeClr val="dk1"/>
          </a:lnRef>
          <a:fillRef idx="1">
            <a:schemeClr val="lt1"/>
          </a:fillRef>
          <a:effectRef idx="0">
            <a:schemeClr val="dk1"/>
          </a:effectRef>
          <a:fontRef idx="minor">
            <a:schemeClr val="dk1"/>
          </a:fontRef>
        </p:style>
      </p:pic>
      <p:sp>
        <p:nvSpPr>
          <p:cNvPr id="16" name="Rectangle 15"/>
          <p:cNvSpPr/>
          <p:nvPr/>
        </p:nvSpPr>
        <p:spPr>
          <a:xfrm>
            <a:off x="382862" y="0"/>
            <a:ext cx="17905138" cy="1524422"/>
          </a:xfrm>
          <a:prstGeom prst="rect">
            <a:avLst/>
          </a:prstGeom>
          <a:solidFill>
            <a:srgbClr val="172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p:cNvGrpSpPr/>
          <p:nvPr/>
        </p:nvGrpSpPr>
        <p:grpSpPr>
          <a:xfrm>
            <a:off x="-1906" y="0"/>
            <a:ext cx="742439" cy="1524422"/>
            <a:chOff x="-76" y="0"/>
            <a:chExt cx="1002" cy="1756"/>
          </a:xfrm>
        </p:grpSpPr>
        <p:sp>
          <p:nvSpPr>
            <p:cNvPr id="15" name="Rectangle 14"/>
            <p:cNvSpPr/>
            <p:nvPr/>
          </p:nvSpPr>
          <p:spPr>
            <a:xfrm>
              <a:off x="-76" y="0"/>
              <a:ext cx="1002" cy="17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p:cNvCxnSpPr/>
            <p:nvPr/>
          </p:nvCxnSpPr>
          <p:spPr>
            <a:xfrm>
              <a:off x="425" y="0"/>
              <a:ext cx="0" cy="175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64" y="0"/>
              <a:ext cx="0" cy="175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 name="Rectangle 4"/>
          <p:cNvSpPr/>
          <p:nvPr/>
        </p:nvSpPr>
        <p:spPr>
          <a:xfrm>
            <a:off x="933922" y="8591122"/>
            <a:ext cx="18338349" cy="1384995"/>
          </a:xfrm>
          <a:prstGeom prst="rect">
            <a:avLst/>
          </a:prstGeom>
        </p:spPr>
        <p:txBody>
          <a:bodyPr wrap="square">
            <a:spAutoFit/>
          </a:bodyPr>
          <a:lstStyle/>
          <a:p>
            <a:pPr algn="just">
              <a:lnSpc>
                <a:spcPct val="150000"/>
              </a:lnSpc>
            </a:pPr>
            <a:r>
              <a:rPr lang="en-US" sz="2800" b="1" dirty="0">
                <a:solidFill>
                  <a:srgbClr val="FF0000"/>
                </a:solidFill>
                <a:latin typeface="Arial" panose="020B0604020202020204" pitchFamily="34" charset="0"/>
                <a:ea typeface="Times New Roman" panose="02020603050405020304" pitchFamily="18" charset="0"/>
              </a:rPr>
              <a:t>Normlessness</a:t>
            </a:r>
            <a:r>
              <a:rPr lang="en-US" sz="2800" dirty="0">
                <a:solidFill>
                  <a:srgbClr val="FF0000"/>
                </a:solidFill>
                <a:latin typeface="Arial" panose="020B0604020202020204" pitchFamily="34" charset="0"/>
                <a:ea typeface="Times New Roman" panose="02020603050405020304" pitchFamily="18" charset="0"/>
              </a:rPr>
              <a:t> </a:t>
            </a:r>
            <a:r>
              <a:rPr lang="en-US" sz="2800" dirty="0" smtClean="0">
                <a:solidFill>
                  <a:srgbClr val="FF0000"/>
                </a:solidFill>
                <a:latin typeface="Arial" panose="020B0604020202020204" pitchFamily="34" charset="0"/>
                <a:ea typeface="Times New Roman" panose="02020603050405020304" pitchFamily="18" charset="0"/>
              </a:rPr>
              <a:t>&amp; </a:t>
            </a:r>
            <a:r>
              <a:rPr lang="en-US" sz="2800" b="1" dirty="0">
                <a:solidFill>
                  <a:srgbClr val="FF0000"/>
                </a:solidFill>
                <a:latin typeface="Arial" panose="020B0604020202020204" pitchFamily="34" charset="0"/>
                <a:ea typeface="Times New Roman" panose="02020603050405020304" pitchFamily="18" charset="0"/>
              </a:rPr>
              <a:t>Aggression</a:t>
            </a:r>
            <a:r>
              <a:rPr lang="en-US" sz="2800" dirty="0">
                <a:solidFill>
                  <a:srgbClr val="FF0000"/>
                </a:solidFill>
                <a:latin typeface="Arial" panose="020B0604020202020204" pitchFamily="34" charset="0"/>
                <a:ea typeface="Times New Roman" panose="02020603050405020304" pitchFamily="18" charset="0"/>
              </a:rPr>
              <a:t> </a:t>
            </a:r>
            <a:r>
              <a:rPr lang="en-US" sz="2800" dirty="0" smtClean="0">
                <a:solidFill>
                  <a:srgbClr val="FF0000"/>
                </a:solidFill>
                <a:latin typeface="Arial" panose="020B0604020202020204" pitchFamily="34" charset="0"/>
                <a:ea typeface="Times New Roman" panose="02020603050405020304" pitchFamily="18" charset="0"/>
              </a:rPr>
              <a:t>scores of people involved in Crash were </a:t>
            </a:r>
            <a:r>
              <a:rPr lang="en-US" sz="2800" dirty="0">
                <a:solidFill>
                  <a:srgbClr val="FF0000"/>
                </a:solidFill>
                <a:latin typeface="Arial" panose="020B0604020202020204" pitchFamily="34" charset="0"/>
                <a:ea typeface="Times New Roman" panose="02020603050405020304" pitchFamily="18" charset="0"/>
              </a:rPr>
              <a:t>significantly </a:t>
            </a:r>
            <a:r>
              <a:rPr lang="en-US" sz="2800" dirty="0" smtClean="0">
                <a:solidFill>
                  <a:srgbClr val="FF0000"/>
                </a:solidFill>
                <a:latin typeface="Arial" panose="020B0604020202020204" pitchFamily="34" charset="0"/>
                <a:ea typeface="Times New Roman" panose="02020603050405020304" pitchFamily="18" charset="0"/>
              </a:rPr>
              <a:t>higher. </a:t>
            </a:r>
            <a:endParaRPr lang="en-US" sz="2800" dirty="0" smtClean="0">
              <a:solidFill>
                <a:srgbClr val="FF0000"/>
              </a:solidFill>
              <a:latin typeface="Arial" panose="020B0604020202020204" pitchFamily="34" charset="0"/>
              <a:ea typeface="Times New Roman" panose="02020603050405020304" pitchFamily="18" charset="0"/>
            </a:endParaRPr>
          </a:p>
          <a:p>
            <a:pPr algn="just">
              <a:lnSpc>
                <a:spcPct val="150000"/>
              </a:lnSpc>
            </a:pPr>
            <a:r>
              <a:rPr lang="en-US" sz="2800" dirty="0" smtClean="0">
                <a:solidFill>
                  <a:srgbClr val="FF0000"/>
                </a:solidFill>
                <a:latin typeface="Arial" panose="020B0604020202020204" pitchFamily="34" charset="0"/>
                <a:ea typeface="Times New Roman" panose="02020603050405020304" pitchFamily="18" charset="0"/>
              </a:rPr>
              <a:t>The </a:t>
            </a:r>
            <a:r>
              <a:rPr lang="en-US" sz="2800" dirty="0" err="1">
                <a:solidFill>
                  <a:srgbClr val="FF0000"/>
                </a:solidFill>
                <a:latin typeface="Arial" panose="020B0604020202020204" pitchFamily="34" charset="0"/>
                <a:ea typeface="Times New Roman" panose="02020603050405020304" pitchFamily="18" charset="0"/>
              </a:rPr>
              <a:t>No_O</a:t>
            </a:r>
            <a:r>
              <a:rPr lang="en-US" sz="2800" dirty="0">
                <a:solidFill>
                  <a:srgbClr val="FF0000"/>
                </a:solidFill>
                <a:latin typeface="Arial" panose="020B0604020202020204" pitchFamily="34" charset="0"/>
                <a:ea typeface="Times New Roman" panose="02020603050405020304" pitchFamily="18" charset="0"/>
              </a:rPr>
              <a:t> group </a:t>
            </a:r>
            <a:r>
              <a:rPr lang="en-US" sz="2800" dirty="0" smtClean="0">
                <a:solidFill>
                  <a:srgbClr val="FF0000"/>
                </a:solidFill>
                <a:latin typeface="Arial" panose="020B0604020202020204" pitchFamily="34" charset="0"/>
                <a:ea typeface="Times New Roman" panose="02020603050405020304" pitchFamily="18" charset="0"/>
              </a:rPr>
              <a:t>had </a:t>
            </a:r>
            <a:r>
              <a:rPr lang="en-US" sz="2800" dirty="0">
                <a:solidFill>
                  <a:srgbClr val="FF0000"/>
                </a:solidFill>
                <a:latin typeface="Arial" panose="020B0604020202020204" pitchFamily="34" charset="0"/>
                <a:ea typeface="Times New Roman" panose="02020603050405020304" pitchFamily="18" charset="0"/>
              </a:rPr>
              <a:t>lower scores in </a:t>
            </a:r>
            <a:r>
              <a:rPr lang="en-US" sz="2800" b="1" dirty="0" smtClean="0">
                <a:solidFill>
                  <a:srgbClr val="FF0000"/>
                </a:solidFill>
                <a:latin typeface="Arial" panose="020B0604020202020204" pitchFamily="34" charset="0"/>
                <a:ea typeface="Times New Roman" panose="02020603050405020304" pitchFamily="18" charset="0"/>
              </a:rPr>
              <a:t>Normlessness</a:t>
            </a:r>
            <a:r>
              <a:rPr lang="en-US" sz="2800" dirty="0" smtClean="0">
                <a:solidFill>
                  <a:srgbClr val="FF0000"/>
                </a:solidFill>
                <a:latin typeface="Arial" panose="020B0604020202020204" pitchFamily="34" charset="0"/>
                <a:ea typeface="Times New Roman" panose="02020603050405020304" pitchFamily="18" charset="0"/>
              </a:rPr>
              <a:t>. </a:t>
            </a:r>
            <a:endParaRPr lang="en-GB" sz="2800" dirty="0">
              <a:solidFill>
                <a:srgbClr val="FF0000"/>
              </a:solidFill>
            </a:endParaRPr>
          </a:p>
        </p:txBody>
      </p:sp>
      <p:sp>
        <p:nvSpPr>
          <p:cNvPr id="27" name="Rounded Rectangle 26"/>
          <p:cNvSpPr/>
          <p:nvPr/>
        </p:nvSpPr>
        <p:spPr>
          <a:xfrm>
            <a:off x="12649199" y="4812707"/>
            <a:ext cx="1574855" cy="265327"/>
          </a:xfrm>
          <a:prstGeom prst="round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28" name="Rounded Rectangle 27"/>
          <p:cNvSpPr/>
          <p:nvPr/>
        </p:nvSpPr>
        <p:spPr>
          <a:xfrm>
            <a:off x="12649200" y="5372100"/>
            <a:ext cx="1574854" cy="304800"/>
          </a:xfrm>
          <a:prstGeom prst="round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29" name="Rounded Rectangle 28"/>
          <p:cNvSpPr/>
          <p:nvPr/>
        </p:nvSpPr>
        <p:spPr>
          <a:xfrm>
            <a:off x="16288647" y="5372100"/>
            <a:ext cx="1600200" cy="304800"/>
          </a:xfrm>
          <a:prstGeom prst="round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31" name="Rectangle 30">
            <a:extLst>
              <a:ext uri="{FF2B5EF4-FFF2-40B4-BE49-F238E27FC236}">
                <a16:creationId xmlns:a16="http://schemas.microsoft.com/office/drawing/2014/main" id="{480191FF-D53D-4193-946A-929865E36AFE}"/>
              </a:ext>
            </a:extLst>
          </p:cNvPr>
          <p:cNvSpPr/>
          <p:nvPr/>
        </p:nvSpPr>
        <p:spPr>
          <a:xfrm>
            <a:off x="-21784" y="1841375"/>
            <a:ext cx="2917384" cy="863725"/>
          </a:xfrm>
          <a:prstGeom prst="rect">
            <a:avLst/>
          </a:prstGeom>
          <a:solidFill>
            <a:srgbClr val="C6C0B4">
              <a:alpha val="3019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32" name="Rectangle 4">
            <a:extLst>
              <a:ext uri="{FF2B5EF4-FFF2-40B4-BE49-F238E27FC236}">
                <a16:creationId xmlns:a16="http://schemas.microsoft.com/office/drawing/2014/main" id="{3EFEFCAD-E231-400D-A470-C3250B3954D9}"/>
              </a:ext>
            </a:extLst>
          </p:cNvPr>
          <p:cNvSpPr>
            <a:spLocks noChangeArrowheads="1"/>
          </p:cNvSpPr>
          <p:nvPr/>
        </p:nvSpPr>
        <p:spPr bwMode="auto">
          <a:xfrm>
            <a:off x="175924" y="1971317"/>
            <a:ext cx="5867467" cy="584775"/>
          </a:xfrm>
          <a:prstGeom prst="rect">
            <a:avLst/>
          </a:prstGeom>
          <a:noFill/>
          <a:ln>
            <a:noFill/>
          </a:ln>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0">
            <a:scrgbClr r="0" g="0" b="0"/>
          </a:lnRef>
          <a:fillRef idx="0">
            <a:scrgbClr r="0" g="0" b="0"/>
          </a:fillRef>
          <a:effectRef idx="0">
            <a:scrgbClr r="0" g="0" b="0"/>
          </a:effectRef>
          <a:fontRef idx="minor">
            <a:schemeClr val="dk1"/>
          </a:fontRef>
        </p:style>
        <p:txBody>
          <a:bodyPr vert="horz" wrap="square" lIns="91440" tIns="45720" rIns="91440" bIns="45720" numCol="1" anchor="t" anchorCtr="0" compatLnSpc="1">
            <a:prstTxWarp prst="textNoShape">
              <a:avLst/>
            </a:prstTxWarp>
            <a:spAutoFit/>
          </a:bodyPr>
          <a:lstStyle/>
          <a:p>
            <a:pPr lvl="0" eaLnBrk="0" fontAlgn="base" hangingPunct="0">
              <a:spcBef>
                <a:spcPct val="0"/>
              </a:spcBef>
              <a:spcAft>
                <a:spcPct val="0"/>
              </a:spcAft>
            </a:pPr>
            <a:r>
              <a:rPr lang="fr-BE" altLang="fr-FR" sz="3200" b="1" dirty="0">
                <a:solidFill>
                  <a:schemeClr val="tx1">
                    <a:lumMod val="85000"/>
                    <a:lumOff val="15000"/>
                  </a:schemeClr>
                </a:solidFill>
                <a:latin typeface="Arial" panose="020B0604020202020204" pitchFamily="34" charset="0"/>
                <a:cs typeface="Arial" panose="020B0604020202020204" pitchFamily="34" charset="0"/>
              </a:rPr>
              <a:t>T-Tests</a:t>
            </a:r>
          </a:p>
        </p:txBody>
      </p:sp>
      <p:sp>
        <p:nvSpPr>
          <p:cNvPr id="17" name="TextBox 12"/>
          <p:cNvSpPr txBox="1"/>
          <p:nvPr/>
        </p:nvSpPr>
        <p:spPr>
          <a:xfrm>
            <a:off x="933922" y="441610"/>
            <a:ext cx="17905138" cy="641201"/>
          </a:xfrm>
          <a:prstGeom prst="rect">
            <a:avLst/>
          </a:prstGeom>
        </p:spPr>
        <p:txBody>
          <a:bodyPr wrap="square" lIns="0" tIns="0" rIns="0" bIns="0" rtlCol="0" anchor="t">
            <a:spAutoFit/>
          </a:bodyPr>
          <a:lstStyle/>
          <a:p>
            <a:pPr>
              <a:lnSpc>
                <a:spcPts val="5040"/>
              </a:lnSpc>
            </a:pPr>
            <a:r>
              <a:rPr lang="en-US" sz="4400" b="1" spc="300" dirty="0" smtClean="0">
                <a:solidFill>
                  <a:srgbClr val="FFFF00"/>
                </a:solidFill>
                <a:latin typeface="Arial" panose="020B0604020202020204" pitchFamily="34" charset="0"/>
                <a:cs typeface="Arial" panose="020B0604020202020204" pitchFamily="34" charset="0"/>
              </a:rPr>
              <a:t>RESULTS</a:t>
            </a:r>
            <a:endParaRPr lang="en-US" sz="4400" b="1" spc="3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0968961"/>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11578"/>
          <a:stretch/>
        </p:blipFill>
        <p:spPr>
          <a:xfrm>
            <a:off x="3124200" y="1866222"/>
            <a:ext cx="15189311" cy="6401478"/>
          </a:xfrm>
          <a:prstGeom prst="rect">
            <a:avLst/>
          </a:prstGeom>
        </p:spPr>
        <p:style>
          <a:lnRef idx="2">
            <a:schemeClr val="dk1"/>
          </a:lnRef>
          <a:fillRef idx="1">
            <a:schemeClr val="lt1"/>
          </a:fillRef>
          <a:effectRef idx="0">
            <a:schemeClr val="dk1"/>
          </a:effectRef>
          <a:fontRef idx="minor">
            <a:schemeClr val="dk1"/>
          </a:fontRef>
        </p:style>
      </p:pic>
      <p:sp>
        <p:nvSpPr>
          <p:cNvPr id="16" name="Rectangle 15"/>
          <p:cNvSpPr/>
          <p:nvPr/>
        </p:nvSpPr>
        <p:spPr>
          <a:xfrm>
            <a:off x="382862" y="0"/>
            <a:ext cx="17905138" cy="1524422"/>
          </a:xfrm>
          <a:prstGeom prst="rect">
            <a:avLst/>
          </a:prstGeom>
          <a:solidFill>
            <a:srgbClr val="172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p:cNvGrpSpPr/>
          <p:nvPr/>
        </p:nvGrpSpPr>
        <p:grpSpPr>
          <a:xfrm>
            <a:off x="-1906" y="0"/>
            <a:ext cx="742439" cy="1524422"/>
            <a:chOff x="-76" y="0"/>
            <a:chExt cx="1002" cy="1756"/>
          </a:xfrm>
        </p:grpSpPr>
        <p:sp>
          <p:nvSpPr>
            <p:cNvPr id="15" name="Rectangle 14"/>
            <p:cNvSpPr/>
            <p:nvPr/>
          </p:nvSpPr>
          <p:spPr>
            <a:xfrm>
              <a:off x="-76" y="0"/>
              <a:ext cx="1002" cy="17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p:cNvCxnSpPr/>
            <p:nvPr/>
          </p:nvCxnSpPr>
          <p:spPr>
            <a:xfrm>
              <a:off x="425" y="0"/>
              <a:ext cx="0" cy="175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64" y="0"/>
              <a:ext cx="0" cy="175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2" name="Rectangle 4">
            <a:extLst>
              <a:ext uri="{FF2B5EF4-FFF2-40B4-BE49-F238E27FC236}">
                <a16:creationId xmlns:a16="http://schemas.microsoft.com/office/drawing/2014/main" id="{565E1C2E-E4C8-47D6-9B61-DA305772653A}"/>
              </a:ext>
            </a:extLst>
          </p:cNvPr>
          <p:cNvSpPr>
            <a:spLocks noChangeArrowheads="1"/>
          </p:cNvSpPr>
          <p:nvPr/>
        </p:nvSpPr>
        <p:spPr bwMode="auto">
          <a:xfrm>
            <a:off x="336183" y="2628900"/>
            <a:ext cx="11398617" cy="2631490"/>
          </a:xfrm>
          <a:prstGeom prst="rect">
            <a:avLst/>
          </a:prstGeom>
          <a:noFill/>
          <a:ln>
            <a:noFill/>
          </a:ln>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0">
            <a:scrgbClr r="0" g="0" b="0"/>
          </a:lnRef>
          <a:fillRef idx="0">
            <a:scrgbClr r="0" g="0" b="0"/>
          </a:fillRef>
          <a:effectRef idx="0">
            <a:scrgbClr r="0" g="0" b="0"/>
          </a:effectRef>
          <a:fontRef idx="minor">
            <a:schemeClr val="dk1"/>
          </a:fontRef>
        </p:style>
        <p:txBody>
          <a:bodyPr vert="horz" wrap="square" lIns="91440" tIns="45720" rIns="91440" bIns="45720" numCol="1" anchor="t" anchorCtr="0" compatLnSpc="1">
            <a:prstTxWarp prst="textNoShape">
              <a:avLst/>
            </a:prstTxWarp>
            <a:spAutoFit/>
          </a:bodyPr>
          <a:lstStyle/>
          <a:p>
            <a:pPr lvl="0" algn="just" eaLnBrk="0" fontAlgn="base" hangingPunct="0">
              <a:lnSpc>
                <a:spcPct val="150000"/>
              </a:lnSpc>
              <a:spcBef>
                <a:spcPct val="0"/>
              </a:spcBef>
              <a:spcAft>
                <a:spcPct val="0"/>
              </a:spcAft>
            </a:pPr>
            <a:endParaRPr lang="en-GB" altLang="fr-FR" sz="2200" dirty="0">
              <a:solidFill>
                <a:schemeClr val="tx1">
                  <a:lumMod val="85000"/>
                  <a:lumOff val="15000"/>
                </a:schemeClr>
              </a:solidFill>
              <a:latin typeface="Arial" panose="020B0604020202020204" pitchFamily="34" charset="0"/>
              <a:cs typeface="Arial" panose="020B0604020202020204" pitchFamily="34" charset="0"/>
            </a:endParaRPr>
          </a:p>
          <a:p>
            <a:pPr lvl="0" algn="just" eaLnBrk="0" fontAlgn="base" hangingPunct="0">
              <a:lnSpc>
                <a:spcPct val="150000"/>
              </a:lnSpc>
              <a:spcBef>
                <a:spcPct val="0"/>
              </a:spcBef>
              <a:spcAft>
                <a:spcPct val="0"/>
              </a:spcAft>
            </a:pPr>
            <a:endParaRPr lang="en-GB" altLang="fr-FR" sz="2200" dirty="0" smtClean="0">
              <a:solidFill>
                <a:schemeClr val="tx1">
                  <a:lumMod val="85000"/>
                  <a:lumOff val="15000"/>
                </a:schemeClr>
              </a:solidFill>
              <a:latin typeface="Arial" panose="020B0604020202020204" pitchFamily="34" charset="0"/>
              <a:cs typeface="Arial" panose="020B0604020202020204" pitchFamily="34" charset="0"/>
            </a:endParaRPr>
          </a:p>
          <a:p>
            <a:pPr marL="342900" lvl="0" indent="-342900" algn="just" eaLnBrk="0" fontAlgn="base" hangingPunct="0">
              <a:lnSpc>
                <a:spcPct val="150000"/>
              </a:lnSpc>
              <a:spcBef>
                <a:spcPct val="0"/>
              </a:spcBef>
              <a:spcAft>
                <a:spcPct val="0"/>
              </a:spcAft>
              <a:buFontTx/>
              <a:buChar char="-"/>
            </a:pPr>
            <a:endParaRPr lang="en-GB" altLang="fr-FR" sz="2200" dirty="0">
              <a:solidFill>
                <a:schemeClr val="tx1">
                  <a:lumMod val="85000"/>
                  <a:lumOff val="15000"/>
                </a:schemeClr>
              </a:solidFill>
              <a:latin typeface="Arial" panose="020B0604020202020204" pitchFamily="34" charset="0"/>
              <a:cs typeface="Arial" panose="020B0604020202020204" pitchFamily="34" charset="0"/>
            </a:endParaRPr>
          </a:p>
          <a:p>
            <a:pPr marL="342900" lvl="0" indent="-342900" algn="just" eaLnBrk="0" fontAlgn="base" hangingPunct="0">
              <a:lnSpc>
                <a:spcPct val="150000"/>
              </a:lnSpc>
              <a:spcBef>
                <a:spcPct val="0"/>
              </a:spcBef>
              <a:spcAft>
                <a:spcPct val="0"/>
              </a:spcAft>
              <a:buFontTx/>
              <a:buChar char="-"/>
            </a:pPr>
            <a:endParaRPr lang="en-GB" altLang="fr-FR" sz="2200" dirty="0" smtClean="0">
              <a:solidFill>
                <a:schemeClr val="tx1">
                  <a:lumMod val="85000"/>
                  <a:lumOff val="15000"/>
                </a:schemeClr>
              </a:solidFill>
              <a:latin typeface="Arial" panose="020B0604020202020204" pitchFamily="34" charset="0"/>
              <a:cs typeface="Arial" panose="020B0604020202020204" pitchFamily="34" charset="0"/>
            </a:endParaRPr>
          </a:p>
          <a:p>
            <a:pPr marL="342900" lvl="0" indent="-342900" algn="just" eaLnBrk="0" fontAlgn="base" hangingPunct="0">
              <a:lnSpc>
                <a:spcPct val="150000"/>
              </a:lnSpc>
              <a:spcBef>
                <a:spcPct val="0"/>
              </a:spcBef>
              <a:spcAft>
                <a:spcPct val="0"/>
              </a:spcAft>
              <a:buFontTx/>
              <a:buChar char="-"/>
            </a:pPr>
            <a:endParaRPr lang="en-GB" altLang="fr-FR" sz="220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5" name="Rectangle 4"/>
          <p:cNvSpPr/>
          <p:nvPr/>
        </p:nvSpPr>
        <p:spPr>
          <a:xfrm>
            <a:off x="1867980" y="8865158"/>
            <a:ext cx="17701750" cy="738664"/>
          </a:xfrm>
          <a:prstGeom prst="rect">
            <a:avLst/>
          </a:prstGeom>
        </p:spPr>
        <p:txBody>
          <a:bodyPr wrap="square">
            <a:spAutoFit/>
          </a:bodyPr>
          <a:lstStyle/>
          <a:p>
            <a:pPr algn="just">
              <a:lnSpc>
                <a:spcPct val="150000"/>
              </a:lnSpc>
            </a:pPr>
            <a:r>
              <a:rPr lang="en-US" sz="2800" dirty="0">
                <a:solidFill>
                  <a:srgbClr val="FF0000"/>
                </a:solidFill>
                <a:latin typeface="Arial" panose="020B0604020202020204" pitchFamily="34" charset="0"/>
                <a:ea typeface="Times New Roman" panose="02020603050405020304" pitchFamily="18" charset="0"/>
              </a:rPr>
              <a:t>In all aspects of </a:t>
            </a:r>
            <a:r>
              <a:rPr lang="en-US" sz="2800" b="1" dirty="0" smtClean="0">
                <a:solidFill>
                  <a:srgbClr val="FF0000"/>
                </a:solidFill>
                <a:latin typeface="Arial" panose="020B0604020202020204" pitchFamily="34" charset="0"/>
                <a:ea typeface="Times New Roman" panose="02020603050405020304" pitchFamily="18" charset="0"/>
              </a:rPr>
              <a:t>ATS</a:t>
            </a:r>
            <a:r>
              <a:rPr lang="en-US" sz="2800" dirty="0" smtClean="0">
                <a:solidFill>
                  <a:srgbClr val="FF0000"/>
                </a:solidFill>
                <a:latin typeface="Arial" panose="020B0604020202020204" pitchFamily="34" charset="0"/>
                <a:ea typeface="Times New Roman" panose="02020603050405020304" pitchFamily="18" charset="0"/>
              </a:rPr>
              <a:t>, the </a:t>
            </a:r>
            <a:r>
              <a:rPr lang="en-US" sz="2800" dirty="0" err="1">
                <a:solidFill>
                  <a:srgbClr val="FF0000"/>
                </a:solidFill>
                <a:latin typeface="Arial" panose="020B0604020202020204" pitchFamily="34" charset="0"/>
                <a:ea typeface="Times New Roman" panose="02020603050405020304" pitchFamily="18" charset="0"/>
              </a:rPr>
              <a:t>No_O</a:t>
            </a:r>
            <a:r>
              <a:rPr lang="en-US" sz="2800" dirty="0">
                <a:solidFill>
                  <a:srgbClr val="FF0000"/>
                </a:solidFill>
                <a:latin typeface="Arial" panose="020B0604020202020204" pitchFamily="34" charset="0"/>
                <a:ea typeface="Times New Roman" panose="02020603050405020304" pitchFamily="18" charset="0"/>
              </a:rPr>
              <a:t> group scored </a:t>
            </a:r>
            <a:r>
              <a:rPr lang="en-US" sz="2800" dirty="0" smtClean="0">
                <a:solidFill>
                  <a:srgbClr val="FF0000"/>
                </a:solidFill>
                <a:latin typeface="Arial" panose="020B0604020202020204" pitchFamily="34" charset="0"/>
                <a:ea typeface="Times New Roman" panose="02020603050405020304" pitchFamily="18" charset="0"/>
              </a:rPr>
              <a:t>more positive </a:t>
            </a:r>
            <a:r>
              <a:rPr lang="en-US" sz="2800" dirty="0">
                <a:solidFill>
                  <a:srgbClr val="FF0000"/>
                </a:solidFill>
                <a:latin typeface="Arial" panose="020B0604020202020204" pitchFamily="34" charset="0"/>
                <a:ea typeface="Times New Roman" panose="02020603050405020304" pitchFamily="18" charset="0"/>
              </a:rPr>
              <a:t>than the </a:t>
            </a:r>
            <a:r>
              <a:rPr lang="en-US" sz="2800" dirty="0" err="1">
                <a:solidFill>
                  <a:srgbClr val="FF0000"/>
                </a:solidFill>
                <a:latin typeface="Arial" panose="020B0604020202020204" pitchFamily="34" charset="0"/>
                <a:ea typeface="Times New Roman" panose="02020603050405020304" pitchFamily="18" charset="0"/>
              </a:rPr>
              <a:t>Had_O</a:t>
            </a:r>
            <a:r>
              <a:rPr lang="en-US" sz="2800" dirty="0">
                <a:solidFill>
                  <a:srgbClr val="FF0000"/>
                </a:solidFill>
                <a:latin typeface="Arial" panose="020B0604020202020204" pitchFamily="34" charset="0"/>
                <a:ea typeface="Times New Roman" panose="02020603050405020304" pitchFamily="18" charset="0"/>
              </a:rPr>
              <a:t> group.</a:t>
            </a:r>
            <a:endParaRPr lang="en-GB" sz="2800" dirty="0">
              <a:solidFill>
                <a:srgbClr val="FF0000"/>
              </a:solidFill>
            </a:endParaRPr>
          </a:p>
        </p:txBody>
      </p:sp>
      <p:sp>
        <p:nvSpPr>
          <p:cNvPr id="21" name="Rounded Rectangle 20"/>
          <p:cNvSpPr/>
          <p:nvPr/>
        </p:nvSpPr>
        <p:spPr>
          <a:xfrm>
            <a:off x="16306800" y="6210300"/>
            <a:ext cx="1524000" cy="914400"/>
          </a:xfrm>
          <a:prstGeom prst="round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23" name="Rectangle 22">
            <a:extLst>
              <a:ext uri="{FF2B5EF4-FFF2-40B4-BE49-F238E27FC236}">
                <a16:creationId xmlns:a16="http://schemas.microsoft.com/office/drawing/2014/main" id="{480191FF-D53D-4193-946A-929865E36AFE}"/>
              </a:ext>
            </a:extLst>
          </p:cNvPr>
          <p:cNvSpPr/>
          <p:nvPr/>
        </p:nvSpPr>
        <p:spPr>
          <a:xfrm>
            <a:off x="-21784" y="1841375"/>
            <a:ext cx="2917384" cy="863725"/>
          </a:xfrm>
          <a:prstGeom prst="rect">
            <a:avLst/>
          </a:prstGeom>
          <a:solidFill>
            <a:srgbClr val="C6C0B4">
              <a:alpha val="3019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27" name="Rectangle 4">
            <a:extLst>
              <a:ext uri="{FF2B5EF4-FFF2-40B4-BE49-F238E27FC236}">
                <a16:creationId xmlns:a16="http://schemas.microsoft.com/office/drawing/2014/main" id="{3EFEFCAD-E231-400D-A470-C3250B3954D9}"/>
              </a:ext>
            </a:extLst>
          </p:cNvPr>
          <p:cNvSpPr>
            <a:spLocks noChangeArrowheads="1"/>
          </p:cNvSpPr>
          <p:nvPr/>
        </p:nvSpPr>
        <p:spPr bwMode="auto">
          <a:xfrm>
            <a:off x="175924" y="1971317"/>
            <a:ext cx="5867467" cy="584775"/>
          </a:xfrm>
          <a:prstGeom prst="rect">
            <a:avLst/>
          </a:prstGeom>
          <a:noFill/>
          <a:ln>
            <a:noFill/>
          </a:ln>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0">
            <a:scrgbClr r="0" g="0" b="0"/>
          </a:lnRef>
          <a:fillRef idx="0">
            <a:scrgbClr r="0" g="0" b="0"/>
          </a:fillRef>
          <a:effectRef idx="0">
            <a:scrgbClr r="0" g="0" b="0"/>
          </a:effectRef>
          <a:fontRef idx="minor">
            <a:schemeClr val="dk1"/>
          </a:fontRef>
        </p:style>
        <p:txBody>
          <a:bodyPr vert="horz" wrap="square" lIns="91440" tIns="45720" rIns="91440" bIns="45720" numCol="1" anchor="t" anchorCtr="0" compatLnSpc="1">
            <a:prstTxWarp prst="textNoShape">
              <a:avLst/>
            </a:prstTxWarp>
            <a:spAutoFit/>
          </a:bodyPr>
          <a:lstStyle/>
          <a:p>
            <a:pPr lvl="0" eaLnBrk="0" fontAlgn="base" hangingPunct="0">
              <a:spcBef>
                <a:spcPct val="0"/>
              </a:spcBef>
              <a:spcAft>
                <a:spcPct val="0"/>
              </a:spcAft>
            </a:pPr>
            <a:r>
              <a:rPr lang="fr-BE" altLang="fr-FR" sz="3200" b="1" dirty="0">
                <a:solidFill>
                  <a:schemeClr val="tx1">
                    <a:lumMod val="85000"/>
                    <a:lumOff val="15000"/>
                  </a:schemeClr>
                </a:solidFill>
                <a:latin typeface="Arial" panose="020B0604020202020204" pitchFamily="34" charset="0"/>
                <a:cs typeface="Arial" panose="020B0604020202020204" pitchFamily="34" charset="0"/>
              </a:rPr>
              <a:t>T-Tests</a:t>
            </a:r>
          </a:p>
        </p:txBody>
      </p:sp>
      <p:sp>
        <p:nvSpPr>
          <p:cNvPr id="17" name="TextBox 12"/>
          <p:cNvSpPr txBox="1"/>
          <p:nvPr/>
        </p:nvSpPr>
        <p:spPr>
          <a:xfrm>
            <a:off x="933922" y="441610"/>
            <a:ext cx="17905138" cy="641201"/>
          </a:xfrm>
          <a:prstGeom prst="rect">
            <a:avLst/>
          </a:prstGeom>
        </p:spPr>
        <p:txBody>
          <a:bodyPr wrap="square" lIns="0" tIns="0" rIns="0" bIns="0" rtlCol="0" anchor="t">
            <a:spAutoFit/>
          </a:bodyPr>
          <a:lstStyle/>
          <a:p>
            <a:pPr>
              <a:lnSpc>
                <a:spcPts val="5040"/>
              </a:lnSpc>
            </a:pPr>
            <a:r>
              <a:rPr lang="en-US" sz="4400" b="1" spc="300" dirty="0" smtClean="0">
                <a:solidFill>
                  <a:srgbClr val="FFFF00"/>
                </a:solidFill>
                <a:latin typeface="Arial" panose="020B0604020202020204" pitchFamily="34" charset="0"/>
                <a:cs typeface="Arial" panose="020B0604020202020204" pitchFamily="34" charset="0"/>
              </a:rPr>
              <a:t>RESULTS</a:t>
            </a:r>
            <a:endParaRPr lang="en-US" sz="4400" b="1" spc="3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9467342"/>
      </p:ext>
    </p:extLst>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382862" y="9877845"/>
            <a:ext cx="17524789" cy="66255"/>
          </a:xfrm>
          <a:prstGeom prst="rect">
            <a:avLst/>
          </a:prstGeom>
          <a:solidFill>
            <a:srgbClr val="172243"/>
          </a:solidFill>
        </p:spPr>
      </p:sp>
      <p:sp>
        <p:nvSpPr>
          <p:cNvPr id="16" name="Rectangle 15"/>
          <p:cNvSpPr/>
          <p:nvPr/>
        </p:nvSpPr>
        <p:spPr>
          <a:xfrm>
            <a:off x="382862" y="0"/>
            <a:ext cx="17905138" cy="1524422"/>
          </a:xfrm>
          <a:prstGeom prst="rect">
            <a:avLst/>
          </a:prstGeom>
          <a:solidFill>
            <a:srgbClr val="172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p:cNvGrpSpPr/>
          <p:nvPr/>
        </p:nvGrpSpPr>
        <p:grpSpPr>
          <a:xfrm>
            <a:off x="-1906" y="0"/>
            <a:ext cx="742439" cy="1524422"/>
            <a:chOff x="-76" y="0"/>
            <a:chExt cx="1002" cy="1756"/>
          </a:xfrm>
        </p:grpSpPr>
        <p:sp>
          <p:nvSpPr>
            <p:cNvPr id="15" name="Rectangle 14"/>
            <p:cNvSpPr/>
            <p:nvPr/>
          </p:nvSpPr>
          <p:spPr>
            <a:xfrm>
              <a:off x="-76" y="0"/>
              <a:ext cx="1002" cy="17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p:cNvCxnSpPr/>
            <p:nvPr/>
          </p:nvCxnSpPr>
          <p:spPr>
            <a:xfrm>
              <a:off x="425" y="0"/>
              <a:ext cx="0" cy="175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64" y="0"/>
              <a:ext cx="0" cy="175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9" name="Rectangle 18">
            <a:extLst>
              <a:ext uri="{FF2B5EF4-FFF2-40B4-BE49-F238E27FC236}">
                <a16:creationId xmlns:a16="http://schemas.microsoft.com/office/drawing/2014/main" id="{480191FF-D53D-4193-946A-929865E36AFE}"/>
              </a:ext>
            </a:extLst>
          </p:cNvPr>
          <p:cNvSpPr/>
          <p:nvPr/>
        </p:nvSpPr>
        <p:spPr>
          <a:xfrm>
            <a:off x="-38260" y="2368614"/>
            <a:ext cx="18309784" cy="2971800"/>
          </a:xfrm>
          <a:prstGeom prst="rect">
            <a:avLst/>
          </a:prstGeom>
          <a:solidFill>
            <a:srgbClr val="C6C0B4">
              <a:alpha val="3019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22" name="Rectangle 4">
            <a:extLst>
              <a:ext uri="{FF2B5EF4-FFF2-40B4-BE49-F238E27FC236}">
                <a16:creationId xmlns:a16="http://schemas.microsoft.com/office/drawing/2014/main" id="{565E1C2E-E4C8-47D6-9B61-DA305772653A}"/>
              </a:ext>
            </a:extLst>
          </p:cNvPr>
          <p:cNvSpPr>
            <a:spLocks noChangeArrowheads="1"/>
          </p:cNvSpPr>
          <p:nvPr/>
        </p:nvSpPr>
        <p:spPr bwMode="auto">
          <a:xfrm>
            <a:off x="740533" y="2423353"/>
            <a:ext cx="16230600" cy="2862322"/>
          </a:xfrm>
          <a:prstGeom prst="rect">
            <a:avLst/>
          </a:prstGeom>
          <a:noFill/>
          <a:ln>
            <a:noFill/>
          </a:ln>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0">
            <a:scrgbClr r="0" g="0" b="0"/>
          </a:lnRef>
          <a:fillRef idx="0">
            <a:scrgbClr r="0" g="0" b="0"/>
          </a:fillRef>
          <a:effectRef idx="0">
            <a:scrgbClr r="0" g="0" b="0"/>
          </a:effectRef>
          <a:fontRef idx="minor">
            <a:schemeClr val="dk1"/>
          </a:fontRef>
        </p:style>
        <p:txBody>
          <a:bodyPr vert="horz" wrap="square" lIns="91440" tIns="45720" rIns="91440" bIns="45720" numCol="1" anchor="t" anchorCtr="0" compatLnSpc="1">
            <a:prstTxWarp prst="textNoShape">
              <a:avLst/>
            </a:prstTxWarp>
            <a:spAutoFit/>
          </a:bodyPr>
          <a:lstStyle/>
          <a:p>
            <a:pPr lvl="0" algn="just" eaLnBrk="0" fontAlgn="base" hangingPunct="0">
              <a:lnSpc>
                <a:spcPct val="150000"/>
              </a:lnSpc>
              <a:spcBef>
                <a:spcPct val="0"/>
              </a:spcBef>
              <a:spcAft>
                <a:spcPct val="0"/>
              </a:spcAft>
            </a:pPr>
            <a:r>
              <a:rPr lang="en-US" altLang="fr-FR" sz="3200" b="1" dirty="0">
                <a:solidFill>
                  <a:srgbClr val="FF0000"/>
                </a:solidFill>
                <a:latin typeface="Arial" panose="020B0604020202020204" pitchFamily="34" charset="0"/>
                <a:cs typeface="Arial" panose="020B0604020202020204" pitchFamily="34" charset="0"/>
              </a:rPr>
              <a:t>The CFA results indicated a good </a:t>
            </a:r>
            <a:r>
              <a:rPr lang="en-US" altLang="fr-FR" sz="3200" b="1" dirty="0" smtClean="0">
                <a:solidFill>
                  <a:srgbClr val="FF0000"/>
                </a:solidFill>
                <a:latin typeface="Arial" panose="020B0604020202020204" pitchFamily="34" charset="0"/>
                <a:cs typeface="Arial" panose="020B0604020202020204" pitchFamily="34" charset="0"/>
              </a:rPr>
              <a:t>fit</a:t>
            </a:r>
            <a:r>
              <a:rPr lang="en-US" altLang="fr-FR" sz="3200" dirty="0" smtClean="0">
                <a:solidFill>
                  <a:srgbClr val="FF0000"/>
                </a:solidFill>
                <a:latin typeface="Arial" panose="020B0604020202020204" pitchFamily="34" charset="0"/>
                <a:cs typeface="Arial" panose="020B0604020202020204" pitchFamily="34" charset="0"/>
              </a:rPr>
              <a:t>. </a:t>
            </a:r>
          </a:p>
          <a:p>
            <a:pPr lvl="1" algn="just" eaLnBrk="0" fontAlgn="base" hangingPunct="0">
              <a:lnSpc>
                <a:spcPct val="150000"/>
              </a:lnSpc>
              <a:spcBef>
                <a:spcPct val="0"/>
              </a:spcBef>
              <a:spcAft>
                <a:spcPct val="0"/>
              </a:spcAft>
            </a:pPr>
            <a:r>
              <a:rPr lang="en-US" altLang="fr-FR" sz="2200" b="1" dirty="0" smtClean="0">
                <a:solidFill>
                  <a:schemeClr val="tx1">
                    <a:lumMod val="85000"/>
                    <a:lumOff val="15000"/>
                  </a:schemeClr>
                </a:solidFill>
                <a:latin typeface="Arial" panose="020B0604020202020204" pitchFamily="34" charset="0"/>
                <a:cs typeface="Arial" panose="020B0604020202020204" pitchFamily="34" charset="0"/>
              </a:rPr>
              <a:t>Absolute </a:t>
            </a:r>
            <a:r>
              <a:rPr lang="en-US" altLang="fr-FR" sz="2200" b="1" dirty="0">
                <a:solidFill>
                  <a:schemeClr val="tx1">
                    <a:lumMod val="85000"/>
                    <a:lumOff val="15000"/>
                  </a:schemeClr>
                </a:solidFill>
                <a:latin typeface="Arial" panose="020B0604020202020204" pitchFamily="34" charset="0"/>
                <a:cs typeface="Arial" panose="020B0604020202020204" pitchFamily="34" charset="0"/>
              </a:rPr>
              <a:t>fit indices:  </a:t>
            </a:r>
            <a:r>
              <a:rPr lang="en-US" altLang="fr-FR" sz="2200" b="1" dirty="0" smtClean="0">
                <a:solidFill>
                  <a:schemeClr val="tx1">
                    <a:lumMod val="85000"/>
                    <a:lumOff val="15000"/>
                  </a:schemeClr>
                </a:solidFill>
                <a:latin typeface="Arial" panose="020B0604020202020204" pitchFamily="34" charset="0"/>
                <a:cs typeface="Arial" panose="020B0604020202020204" pitchFamily="34" charset="0"/>
              </a:rPr>
              <a:t>        </a:t>
            </a:r>
            <a:r>
              <a:rPr lang="en-US" altLang="fr-FR" sz="2200" dirty="0" smtClean="0">
                <a:solidFill>
                  <a:schemeClr val="tx1">
                    <a:lumMod val="85000"/>
                    <a:lumOff val="15000"/>
                  </a:schemeClr>
                </a:solidFill>
                <a:latin typeface="Arial" panose="020B0604020202020204" pitchFamily="34" charset="0"/>
                <a:cs typeface="Arial" panose="020B0604020202020204" pitchFamily="34" charset="0"/>
              </a:rPr>
              <a:t>RMSEA</a:t>
            </a:r>
            <a:r>
              <a:rPr lang="en-US" altLang="fr-FR" sz="2200" dirty="0" smtClean="0">
                <a:solidFill>
                  <a:schemeClr val="tx1">
                    <a:lumMod val="85000"/>
                    <a:lumOff val="15000"/>
                  </a:schemeClr>
                </a:solidFill>
                <a:latin typeface="Arial" panose="020B0604020202020204" pitchFamily="34" charset="0"/>
                <a:cs typeface="Arial" panose="020B0604020202020204" pitchFamily="34" charset="0"/>
              </a:rPr>
              <a:t>=.</a:t>
            </a:r>
            <a:r>
              <a:rPr lang="en-US" altLang="fr-FR" sz="2200" dirty="0">
                <a:solidFill>
                  <a:schemeClr val="tx1">
                    <a:lumMod val="85000"/>
                    <a:lumOff val="15000"/>
                  </a:schemeClr>
                </a:solidFill>
                <a:latin typeface="Arial" panose="020B0604020202020204" pitchFamily="34" charset="0"/>
                <a:cs typeface="Arial" panose="020B0604020202020204" pitchFamily="34" charset="0"/>
              </a:rPr>
              <a:t>05 &lt;.</a:t>
            </a:r>
            <a:r>
              <a:rPr lang="en-US" altLang="fr-FR" sz="2200" dirty="0" smtClean="0">
                <a:solidFill>
                  <a:schemeClr val="tx1">
                    <a:lumMod val="85000"/>
                    <a:lumOff val="15000"/>
                  </a:schemeClr>
                </a:solidFill>
                <a:latin typeface="Arial" panose="020B0604020202020204" pitchFamily="34" charset="0"/>
                <a:cs typeface="Arial" panose="020B0604020202020204" pitchFamily="34" charset="0"/>
              </a:rPr>
              <a:t>06, </a:t>
            </a:r>
            <a:r>
              <a:rPr lang="en-US" altLang="fr-FR" sz="2200" dirty="0" smtClean="0">
                <a:solidFill>
                  <a:schemeClr val="tx1">
                    <a:lumMod val="85000"/>
                    <a:lumOff val="15000"/>
                  </a:schemeClr>
                </a:solidFill>
                <a:latin typeface="Arial" panose="020B0604020202020204" pitchFamily="34" charset="0"/>
                <a:cs typeface="Arial" panose="020B0604020202020204" pitchFamily="34" charset="0"/>
              </a:rPr>
              <a:t>   </a:t>
            </a:r>
            <a:r>
              <a:rPr lang="en-US" altLang="fr-FR" sz="2200" dirty="0" err="1" smtClean="0">
                <a:solidFill>
                  <a:schemeClr val="tx1">
                    <a:lumMod val="85000"/>
                    <a:lumOff val="15000"/>
                  </a:schemeClr>
                </a:solidFill>
                <a:latin typeface="Arial" panose="020B0604020202020204" pitchFamily="34" charset="0"/>
                <a:cs typeface="Arial" panose="020B0604020202020204" pitchFamily="34" charset="0"/>
              </a:rPr>
              <a:t>PClose</a:t>
            </a:r>
            <a:r>
              <a:rPr lang="en-US" altLang="fr-FR" sz="2200" dirty="0">
                <a:solidFill>
                  <a:schemeClr val="tx1">
                    <a:lumMod val="85000"/>
                    <a:lumOff val="15000"/>
                  </a:schemeClr>
                </a:solidFill>
                <a:latin typeface="Arial" panose="020B0604020202020204" pitchFamily="34" charset="0"/>
                <a:cs typeface="Arial" panose="020B0604020202020204" pitchFamily="34" charset="0"/>
              </a:rPr>
              <a:t>=.95&gt;.05; </a:t>
            </a:r>
            <a:r>
              <a:rPr lang="en-US" altLang="fr-FR" sz="2200" dirty="0" smtClean="0">
                <a:solidFill>
                  <a:schemeClr val="tx1">
                    <a:lumMod val="85000"/>
                    <a:lumOff val="15000"/>
                  </a:schemeClr>
                </a:solidFill>
                <a:latin typeface="Arial" panose="020B0604020202020204" pitchFamily="34" charset="0"/>
                <a:cs typeface="Arial" panose="020B0604020202020204" pitchFamily="34" charset="0"/>
              </a:rPr>
              <a:t>     GFI</a:t>
            </a:r>
            <a:r>
              <a:rPr lang="en-US" altLang="fr-FR" sz="2200" dirty="0" smtClean="0">
                <a:solidFill>
                  <a:schemeClr val="tx1">
                    <a:lumMod val="85000"/>
                    <a:lumOff val="15000"/>
                  </a:schemeClr>
                </a:solidFill>
                <a:latin typeface="Arial" panose="020B0604020202020204" pitchFamily="34" charset="0"/>
                <a:cs typeface="Arial" panose="020B0604020202020204" pitchFamily="34" charset="0"/>
              </a:rPr>
              <a:t>=.</a:t>
            </a:r>
            <a:r>
              <a:rPr lang="en-US" altLang="fr-FR" sz="2200" dirty="0">
                <a:solidFill>
                  <a:schemeClr val="tx1">
                    <a:lumMod val="85000"/>
                    <a:lumOff val="15000"/>
                  </a:schemeClr>
                </a:solidFill>
                <a:latin typeface="Arial" panose="020B0604020202020204" pitchFamily="34" charset="0"/>
                <a:cs typeface="Arial" panose="020B0604020202020204" pitchFamily="34" charset="0"/>
              </a:rPr>
              <a:t>92&gt;.</a:t>
            </a:r>
            <a:r>
              <a:rPr lang="en-US" altLang="fr-FR" sz="2200" dirty="0" smtClean="0">
                <a:solidFill>
                  <a:schemeClr val="tx1">
                    <a:lumMod val="85000"/>
                    <a:lumOff val="15000"/>
                  </a:schemeClr>
                </a:solidFill>
                <a:latin typeface="Arial" panose="020B0604020202020204" pitchFamily="34" charset="0"/>
                <a:cs typeface="Arial" panose="020B0604020202020204" pitchFamily="34" charset="0"/>
              </a:rPr>
              <a:t>9, </a:t>
            </a:r>
            <a:r>
              <a:rPr lang="en-US" altLang="fr-FR" sz="2200" dirty="0" smtClean="0">
                <a:solidFill>
                  <a:schemeClr val="tx1">
                    <a:lumMod val="85000"/>
                    <a:lumOff val="15000"/>
                  </a:schemeClr>
                </a:solidFill>
                <a:latin typeface="Arial" panose="020B0604020202020204" pitchFamily="34" charset="0"/>
                <a:cs typeface="Arial" panose="020B0604020202020204" pitchFamily="34" charset="0"/>
              </a:rPr>
              <a:t>    SRMR</a:t>
            </a:r>
            <a:r>
              <a:rPr lang="en-US" altLang="fr-FR" sz="2200" dirty="0" smtClean="0">
                <a:solidFill>
                  <a:schemeClr val="tx1">
                    <a:lumMod val="85000"/>
                    <a:lumOff val="15000"/>
                  </a:schemeClr>
                </a:solidFill>
                <a:latin typeface="Arial" panose="020B0604020202020204" pitchFamily="34" charset="0"/>
                <a:cs typeface="Arial" panose="020B0604020202020204" pitchFamily="34" charset="0"/>
              </a:rPr>
              <a:t>=.</a:t>
            </a:r>
            <a:r>
              <a:rPr lang="en-US" altLang="fr-FR" sz="2200" dirty="0">
                <a:solidFill>
                  <a:schemeClr val="tx1">
                    <a:lumMod val="85000"/>
                    <a:lumOff val="15000"/>
                  </a:schemeClr>
                </a:solidFill>
                <a:latin typeface="Arial" panose="020B0604020202020204" pitchFamily="34" charset="0"/>
                <a:cs typeface="Arial" panose="020B0604020202020204" pitchFamily="34" charset="0"/>
              </a:rPr>
              <a:t>06&lt;.</a:t>
            </a:r>
            <a:r>
              <a:rPr lang="en-US" altLang="fr-FR" sz="2200" dirty="0" smtClean="0">
                <a:solidFill>
                  <a:schemeClr val="tx1">
                    <a:lumMod val="85000"/>
                    <a:lumOff val="15000"/>
                  </a:schemeClr>
                </a:solidFill>
                <a:latin typeface="Arial" panose="020B0604020202020204" pitchFamily="34" charset="0"/>
                <a:cs typeface="Arial" panose="020B0604020202020204" pitchFamily="34" charset="0"/>
              </a:rPr>
              <a:t>08</a:t>
            </a:r>
          </a:p>
          <a:p>
            <a:pPr lvl="1" algn="just" eaLnBrk="0" fontAlgn="base" hangingPunct="0">
              <a:lnSpc>
                <a:spcPct val="150000"/>
              </a:lnSpc>
              <a:spcBef>
                <a:spcPct val="0"/>
              </a:spcBef>
              <a:spcAft>
                <a:spcPct val="0"/>
              </a:spcAft>
            </a:pPr>
            <a:r>
              <a:rPr lang="en-US" altLang="fr-FR" sz="2200" b="1" dirty="0">
                <a:solidFill>
                  <a:schemeClr val="tx1">
                    <a:lumMod val="85000"/>
                    <a:lumOff val="15000"/>
                  </a:schemeClr>
                </a:solidFill>
                <a:latin typeface="Arial" panose="020B0604020202020204" pitchFamily="34" charset="0"/>
                <a:cs typeface="Arial" panose="020B0604020202020204" pitchFamily="34" charset="0"/>
              </a:rPr>
              <a:t>I</a:t>
            </a:r>
            <a:r>
              <a:rPr lang="en-US" altLang="fr-FR" sz="2200" b="1" dirty="0" smtClean="0">
                <a:solidFill>
                  <a:schemeClr val="tx1">
                    <a:lumMod val="85000"/>
                    <a:lumOff val="15000"/>
                  </a:schemeClr>
                </a:solidFill>
                <a:latin typeface="Arial" panose="020B0604020202020204" pitchFamily="34" charset="0"/>
                <a:cs typeface="Arial" panose="020B0604020202020204" pitchFamily="34" charset="0"/>
              </a:rPr>
              <a:t>ncremental </a:t>
            </a:r>
            <a:r>
              <a:rPr lang="en-US" altLang="fr-FR" sz="2200" b="1" dirty="0">
                <a:solidFill>
                  <a:schemeClr val="tx1">
                    <a:lumMod val="85000"/>
                    <a:lumOff val="15000"/>
                  </a:schemeClr>
                </a:solidFill>
                <a:latin typeface="Arial" panose="020B0604020202020204" pitchFamily="34" charset="0"/>
                <a:cs typeface="Arial" panose="020B0604020202020204" pitchFamily="34" charset="0"/>
              </a:rPr>
              <a:t>fit indices:  </a:t>
            </a:r>
            <a:r>
              <a:rPr lang="en-US" altLang="fr-FR" sz="2200" b="1" dirty="0" smtClean="0">
                <a:solidFill>
                  <a:schemeClr val="tx1">
                    <a:lumMod val="85000"/>
                    <a:lumOff val="15000"/>
                  </a:schemeClr>
                </a:solidFill>
                <a:latin typeface="Arial" panose="020B0604020202020204" pitchFamily="34" charset="0"/>
                <a:cs typeface="Arial" panose="020B0604020202020204" pitchFamily="34" charset="0"/>
              </a:rPr>
              <a:t>   </a:t>
            </a:r>
            <a:r>
              <a:rPr lang="en-US" altLang="fr-FR" sz="2200" dirty="0" smtClean="0">
                <a:solidFill>
                  <a:schemeClr val="tx1">
                    <a:lumMod val="85000"/>
                    <a:lumOff val="15000"/>
                  </a:schemeClr>
                </a:solidFill>
                <a:latin typeface="Arial" panose="020B0604020202020204" pitchFamily="34" charset="0"/>
                <a:cs typeface="Arial" panose="020B0604020202020204" pitchFamily="34" charset="0"/>
              </a:rPr>
              <a:t>CFI</a:t>
            </a:r>
            <a:r>
              <a:rPr lang="en-US" altLang="fr-FR" sz="2200" dirty="0" smtClean="0">
                <a:solidFill>
                  <a:schemeClr val="tx1">
                    <a:lumMod val="85000"/>
                    <a:lumOff val="15000"/>
                  </a:schemeClr>
                </a:solidFill>
                <a:latin typeface="Arial" panose="020B0604020202020204" pitchFamily="34" charset="0"/>
                <a:cs typeface="Arial" panose="020B0604020202020204" pitchFamily="34" charset="0"/>
              </a:rPr>
              <a:t>=.90</a:t>
            </a:r>
          </a:p>
          <a:p>
            <a:pPr lvl="1" algn="just" eaLnBrk="0" fontAlgn="base" hangingPunct="0">
              <a:lnSpc>
                <a:spcPct val="150000"/>
              </a:lnSpc>
              <a:spcBef>
                <a:spcPct val="0"/>
              </a:spcBef>
              <a:spcAft>
                <a:spcPct val="0"/>
              </a:spcAft>
            </a:pPr>
            <a:r>
              <a:rPr lang="en-US" altLang="fr-FR" sz="2200" b="1" dirty="0">
                <a:solidFill>
                  <a:schemeClr val="tx1">
                    <a:lumMod val="85000"/>
                    <a:lumOff val="15000"/>
                  </a:schemeClr>
                </a:solidFill>
                <a:latin typeface="Arial" panose="020B0604020202020204" pitchFamily="34" charset="0"/>
                <a:cs typeface="Arial" panose="020B0604020202020204" pitchFamily="34" charset="0"/>
              </a:rPr>
              <a:t>P</a:t>
            </a:r>
            <a:r>
              <a:rPr lang="en-US" altLang="fr-FR" sz="2200" b="1" dirty="0" smtClean="0">
                <a:solidFill>
                  <a:schemeClr val="tx1">
                    <a:lumMod val="85000"/>
                    <a:lumOff val="15000"/>
                  </a:schemeClr>
                </a:solidFill>
                <a:latin typeface="Arial" panose="020B0604020202020204" pitchFamily="34" charset="0"/>
                <a:cs typeface="Arial" panose="020B0604020202020204" pitchFamily="34" charset="0"/>
              </a:rPr>
              <a:t>arsimonious </a:t>
            </a:r>
            <a:r>
              <a:rPr lang="en-US" altLang="fr-FR" sz="2200" b="1" dirty="0">
                <a:solidFill>
                  <a:schemeClr val="tx1">
                    <a:lumMod val="85000"/>
                    <a:lumOff val="15000"/>
                  </a:schemeClr>
                </a:solidFill>
                <a:latin typeface="Arial" panose="020B0604020202020204" pitchFamily="34" charset="0"/>
                <a:cs typeface="Arial" panose="020B0604020202020204" pitchFamily="34" charset="0"/>
              </a:rPr>
              <a:t>fit </a:t>
            </a:r>
            <a:r>
              <a:rPr lang="en-US" altLang="fr-FR" sz="2200" b="1" dirty="0" smtClean="0">
                <a:solidFill>
                  <a:schemeClr val="tx1">
                    <a:lumMod val="85000"/>
                    <a:lumOff val="15000"/>
                  </a:schemeClr>
                </a:solidFill>
                <a:latin typeface="Arial" panose="020B0604020202020204" pitchFamily="34" charset="0"/>
                <a:cs typeface="Arial" panose="020B0604020202020204" pitchFamily="34" charset="0"/>
              </a:rPr>
              <a:t>indices: </a:t>
            </a:r>
            <a:r>
              <a:rPr lang="en-US" altLang="fr-FR" sz="2200" dirty="0" smtClean="0">
                <a:solidFill>
                  <a:schemeClr val="tx1">
                    <a:lumMod val="85000"/>
                    <a:lumOff val="15000"/>
                  </a:schemeClr>
                </a:solidFill>
                <a:latin typeface="Arial" panose="020B0604020202020204" pitchFamily="34" charset="0"/>
                <a:cs typeface="Arial" panose="020B0604020202020204" pitchFamily="34" charset="0"/>
              </a:rPr>
              <a:t>Chisq/df=4.12 </a:t>
            </a:r>
            <a:r>
              <a:rPr lang="en-US" altLang="fr-FR" sz="2200" dirty="0">
                <a:solidFill>
                  <a:schemeClr val="tx1">
                    <a:lumMod val="85000"/>
                    <a:lumOff val="15000"/>
                  </a:schemeClr>
                </a:solidFill>
                <a:latin typeface="Arial" panose="020B0604020202020204" pitchFamily="34" charset="0"/>
                <a:cs typeface="Arial" panose="020B0604020202020204" pitchFamily="34" charset="0"/>
              </a:rPr>
              <a:t>&lt;5, </a:t>
            </a:r>
            <a:r>
              <a:rPr lang="en-US" altLang="fr-FR" sz="2200" dirty="0" smtClean="0">
                <a:solidFill>
                  <a:schemeClr val="tx1">
                    <a:lumMod val="85000"/>
                    <a:lumOff val="15000"/>
                  </a:schemeClr>
                </a:solidFill>
                <a:latin typeface="Arial" panose="020B0604020202020204" pitchFamily="34" charset="0"/>
                <a:cs typeface="Arial" panose="020B0604020202020204" pitchFamily="34" charset="0"/>
              </a:rPr>
              <a:t>   AGFI</a:t>
            </a:r>
            <a:r>
              <a:rPr lang="en-US" altLang="fr-FR" sz="2200" dirty="0" smtClean="0">
                <a:solidFill>
                  <a:schemeClr val="tx1">
                    <a:lumMod val="85000"/>
                    <a:lumOff val="15000"/>
                  </a:schemeClr>
                </a:solidFill>
                <a:latin typeface="Arial" panose="020B0604020202020204" pitchFamily="34" charset="0"/>
                <a:cs typeface="Arial" panose="020B0604020202020204" pitchFamily="34" charset="0"/>
              </a:rPr>
              <a:t>=.90</a:t>
            </a:r>
          </a:p>
          <a:p>
            <a:pPr lvl="1" algn="just" eaLnBrk="0" fontAlgn="base" hangingPunct="0">
              <a:lnSpc>
                <a:spcPct val="150000"/>
              </a:lnSpc>
              <a:spcBef>
                <a:spcPct val="0"/>
              </a:spcBef>
              <a:spcAft>
                <a:spcPct val="0"/>
              </a:spcAft>
            </a:pPr>
            <a:r>
              <a:rPr lang="en-US" altLang="fr-FR" sz="2200" dirty="0" smtClean="0">
                <a:solidFill>
                  <a:schemeClr val="tx1">
                    <a:lumMod val="85000"/>
                    <a:lumOff val="15000"/>
                  </a:schemeClr>
                </a:solidFill>
                <a:latin typeface="Arial" panose="020B0604020202020204" pitchFamily="34" charset="0"/>
                <a:cs typeface="Arial" panose="020B0604020202020204" pitchFamily="34" charset="0"/>
              </a:rPr>
              <a:t>Each </a:t>
            </a:r>
            <a:r>
              <a:rPr lang="en-US" altLang="fr-FR" sz="2200" dirty="0">
                <a:solidFill>
                  <a:schemeClr val="tx1">
                    <a:lumMod val="85000"/>
                    <a:lumOff val="15000"/>
                  </a:schemeClr>
                </a:solidFill>
                <a:latin typeface="Arial" panose="020B0604020202020204" pitchFamily="34" charset="0"/>
                <a:cs typeface="Arial" panose="020B0604020202020204" pitchFamily="34" charset="0"/>
              </a:rPr>
              <a:t>construct's </a:t>
            </a:r>
            <a:r>
              <a:rPr lang="en-US" altLang="fr-FR" sz="2200" b="1" dirty="0">
                <a:solidFill>
                  <a:schemeClr val="tx1">
                    <a:lumMod val="85000"/>
                    <a:lumOff val="15000"/>
                  </a:schemeClr>
                </a:solidFill>
                <a:latin typeface="Arial" panose="020B0604020202020204" pitchFamily="34" charset="0"/>
                <a:cs typeface="Arial" panose="020B0604020202020204" pitchFamily="34" charset="0"/>
              </a:rPr>
              <a:t>square root of AVE </a:t>
            </a:r>
            <a:r>
              <a:rPr lang="en-US" altLang="fr-FR" sz="2200" b="1" dirty="0" smtClean="0">
                <a:solidFill>
                  <a:schemeClr val="tx1">
                    <a:lumMod val="85000"/>
                    <a:lumOff val="15000"/>
                  </a:schemeClr>
                </a:solidFill>
                <a:latin typeface="Arial" panose="020B0604020202020204" pitchFamily="34" charset="0"/>
                <a:cs typeface="Arial" panose="020B0604020202020204" pitchFamily="34" charset="0"/>
              </a:rPr>
              <a:t>  &gt;</a:t>
            </a:r>
            <a:r>
              <a:rPr lang="en-US" altLang="fr-FR" sz="2200" dirty="0" smtClean="0">
                <a:solidFill>
                  <a:schemeClr val="tx1">
                    <a:lumMod val="85000"/>
                    <a:lumOff val="15000"/>
                  </a:schemeClr>
                </a:solidFill>
                <a:latin typeface="Arial" panose="020B0604020202020204" pitchFamily="34" charset="0"/>
                <a:cs typeface="Arial" panose="020B0604020202020204" pitchFamily="34" charset="0"/>
              </a:rPr>
              <a:t>  The </a:t>
            </a:r>
            <a:r>
              <a:rPr lang="en-US" altLang="fr-FR" sz="2200" b="1" dirty="0">
                <a:solidFill>
                  <a:schemeClr val="tx1">
                    <a:lumMod val="85000"/>
                    <a:lumOff val="15000"/>
                  </a:schemeClr>
                </a:solidFill>
                <a:latin typeface="Arial" panose="020B0604020202020204" pitchFamily="34" charset="0"/>
                <a:cs typeface="Arial" panose="020B0604020202020204" pitchFamily="34" charset="0"/>
              </a:rPr>
              <a:t>inter-construct correlation </a:t>
            </a:r>
            <a:r>
              <a:rPr lang="en-US" altLang="fr-FR" sz="2200" b="1" dirty="0" smtClean="0">
                <a:solidFill>
                  <a:schemeClr val="tx1">
                    <a:lumMod val="85000"/>
                    <a:lumOff val="15000"/>
                  </a:schemeClr>
                </a:solidFill>
                <a:latin typeface="Arial" panose="020B0604020202020204" pitchFamily="34" charset="0"/>
                <a:cs typeface="Arial" panose="020B0604020202020204" pitchFamily="34" charset="0"/>
              </a:rPr>
              <a:t>coefficients </a:t>
            </a:r>
            <a:r>
              <a:rPr lang="en-US" altLang="fr-FR" sz="2200" dirty="0" smtClean="0">
                <a:solidFill>
                  <a:schemeClr val="tx1">
                    <a:lumMod val="85000"/>
                    <a:lumOff val="15000"/>
                  </a:schemeClr>
                </a:solidFill>
                <a:latin typeface="Arial" panose="020B0604020202020204" pitchFamily="34" charset="0"/>
                <a:cs typeface="Arial" panose="020B0604020202020204" pitchFamily="34" charset="0"/>
              </a:rPr>
              <a:t>=&gt; Confirming </a:t>
            </a:r>
            <a:r>
              <a:rPr lang="en-US" altLang="fr-FR" sz="2200" b="1" dirty="0" smtClean="0">
                <a:solidFill>
                  <a:schemeClr val="tx1">
                    <a:lumMod val="85000"/>
                    <a:lumOff val="15000"/>
                  </a:schemeClr>
                </a:solidFill>
                <a:latin typeface="Arial" panose="020B0604020202020204" pitchFamily="34" charset="0"/>
                <a:cs typeface="Arial" panose="020B0604020202020204" pitchFamily="34" charset="0"/>
              </a:rPr>
              <a:t>Discriminant </a:t>
            </a:r>
            <a:r>
              <a:rPr lang="en-US" altLang="fr-FR" sz="2200" b="1" dirty="0" smtClean="0">
                <a:solidFill>
                  <a:schemeClr val="tx1">
                    <a:lumMod val="85000"/>
                    <a:lumOff val="15000"/>
                  </a:schemeClr>
                </a:solidFill>
                <a:latin typeface="Arial" panose="020B0604020202020204" pitchFamily="34" charset="0"/>
                <a:cs typeface="Arial" panose="020B0604020202020204" pitchFamily="34" charset="0"/>
              </a:rPr>
              <a:t>validity</a:t>
            </a:r>
            <a:endParaRPr lang="en-US" altLang="fr-FR" sz="2200" dirty="0" smtClean="0">
              <a:solidFill>
                <a:schemeClr val="tx1">
                  <a:lumMod val="85000"/>
                  <a:lumOff val="15000"/>
                </a:schemeClr>
              </a:solidFill>
              <a:latin typeface="Arial" panose="020B0604020202020204" pitchFamily="34" charset="0"/>
              <a:cs typeface="Arial" panose="020B0604020202020204" pitchFamily="34" charset="0"/>
            </a:endParaRPr>
          </a:p>
        </p:txBody>
      </p:sp>
      <p:sp>
        <p:nvSpPr>
          <p:cNvPr id="25" name="Rectangle 4">
            <a:extLst>
              <a:ext uri="{FF2B5EF4-FFF2-40B4-BE49-F238E27FC236}">
                <a16:creationId xmlns:a16="http://schemas.microsoft.com/office/drawing/2014/main" id="{3EFEFCAD-E231-400D-A470-C3250B3954D9}"/>
              </a:ext>
            </a:extLst>
          </p:cNvPr>
          <p:cNvSpPr>
            <a:spLocks noChangeArrowheads="1"/>
          </p:cNvSpPr>
          <p:nvPr/>
        </p:nvSpPr>
        <p:spPr bwMode="auto">
          <a:xfrm>
            <a:off x="740533" y="1624839"/>
            <a:ext cx="11406476" cy="584775"/>
          </a:xfrm>
          <a:prstGeom prst="rect">
            <a:avLst/>
          </a:prstGeom>
          <a:noFill/>
          <a:ln>
            <a:noFill/>
          </a:ln>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0">
            <a:scrgbClr r="0" g="0" b="0"/>
          </a:lnRef>
          <a:fillRef idx="0">
            <a:scrgbClr r="0" g="0" b="0"/>
          </a:fillRef>
          <a:effectRef idx="0">
            <a:scrgbClr r="0" g="0" b="0"/>
          </a:effectRef>
          <a:fontRef idx="minor">
            <a:schemeClr val="dk1"/>
          </a:fontRef>
        </p:style>
        <p:txBody>
          <a:bodyPr vert="horz" wrap="square" lIns="91440" tIns="45720" rIns="91440" bIns="45720" numCol="1" anchor="t" anchorCtr="0" compatLnSpc="1">
            <a:prstTxWarp prst="textNoShape">
              <a:avLst/>
            </a:prstTxWarp>
            <a:spAutoFit/>
          </a:bodyPr>
          <a:lstStyle/>
          <a:p>
            <a:pPr lvl="0" defTabSz="914400" eaLnBrk="0" fontAlgn="base" hangingPunct="0">
              <a:spcBef>
                <a:spcPct val="0"/>
              </a:spcBef>
              <a:spcAft>
                <a:spcPct val="0"/>
              </a:spcAft>
            </a:pPr>
            <a:r>
              <a:rPr lang="fr-BE" altLang="fr-FR" sz="3200" b="1" dirty="0" smtClean="0">
                <a:solidFill>
                  <a:schemeClr val="tx1">
                    <a:lumMod val="85000"/>
                    <a:lumOff val="15000"/>
                  </a:schemeClr>
                </a:solidFill>
                <a:latin typeface="Arial" panose="020B0604020202020204" pitchFamily="34" charset="0"/>
                <a:cs typeface="Arial" panose="020B0604020202020204" pitchFamily="34" charset="0"/>
              </a:rPr>
              <a:t>STRUCTURAL EQUATION </a:t>
            </a:r>
            <a:r>
              <a:rPr lang="fr-BE" altLang="fr-FR" sz="3200" b="1" dirty="0" smtClean="0">
                <a:solidFill>
                  <a:schemeClr val="tx1">
                    <a:lumMod val="85000"/>
                    <a:lumOff val="15000"/>
                  </a:schemeClr>
                </a:solidFill>
                <a:latin typeface="Arial" panose="020B0604020202020204" pitchFamily="34" charset="0"/>
                <a:cs typeface="Arial" panose="020B0604020202020204" pitchFamily="34" charset="0"/>
              </a:rPr>
              <a:t>MODELING (SEM)</a:t>
            </a:r>
            <a:endParaRPr lang="fr-BE" altLang="fr-FR" sz="3200" b="1"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12" name="TextBox 12"/>
          <p:cNvSpPr txBox="1"/>
          <p:nvPr/>
        </p:nvSpPr>
        <p:spPr>
          <a:xfrm>
            <a:off x="933922" y="441610"/>
            <a:ext cx="17905138" cy="641201"/>
          </a:xfrm>
          <a:prstGeom prst="rect">
            <a:avLst/>
          </a:prstGeom>
        </p:spPr>
        <p:txBody>
          <a:bodyPr wrap="square" lIns="0" tIns="0" rIns="0" bIns="0" rtlCol="0" anchor="t">
            <a:spAutoFit/>
          </a:bodyPr>
          <a:lstStyle/>
          <a:p>
            <a:pPr>
              <a:lnSpc>
                <a:spcPts val="5040"/>
              </a:lnSpc>
            </a:pPr>
            <a:r>
              <a:rPr lang="en-US" sz="4400" b="1" spc="300" dirty="0" smtClean="0">
                <a:solidFill>
                  <a:srgbClr val="FFFF00"/>
                </a:solidFill>
                <a:latin typeface="Arial" panose="020B0604020202020204" pitchFamily="34" charset="0"/>
                <a:cs typeface="Arial" panose="020B0604020202020204" pitchFamily="34" charset="0"/>
              </a:rPr>
              <a:t>RESULTS</a:t>
            </a:r>
            <a:endParaRPr lang="en-US" sz="4400" b="1" spc="300" dirty="0">
              <a:solidFill>
                <a:srgbClr val="FFFF00"/>
              </a:solidFill>
              <a:latin typeface="Arial" panose="020B0604020202020204" pitchFamily="34" charset="0"/>
              <a:cs typeface="Arial" panose="020B0604020202020204" pitchFamily="34" charset="0"/>
            </a:endParaRPr>
          </a:p>
        </p:txBody>
      </p:sp>
      <p:grpSp>
        <p:nvGrpSpPr>
          <p:cNvPr id="43" name="Group 42"/>
          <p:cNvGrpSpPr/>
          <p:nvPr/>
        </p:nvGrpSpPr>
        <p:grpSpPr>
          <a:xfrm>
            <a:off x="1207494" y="5941575"/>
            <a:ext cx="15296678" cy="3335108"/>
            <a:chOff x="933922" y="5913772"/>
            <a:chExt cx="15296678" cy="3335108"/>
          </a:xfrm>
        </p:grpSpPr>
        <p:pic>
          <p:nvPicPr>
            <p:cNvPr id="4" name="Picture 3"/>
            <p:cNvPicPr>
              <a:picLocks noChangeAspect="1"/>
            </p:cNvPicPr>
            <p:nvPr/>
          </p:nvPicPr>
          <p:blipFill rotWithShape="1">
            <a:blip r:embed="rId3"/>
            <a:srcRect l="1940" r="5607" b="22065"/>
            <a:stretch/>
          </p:blipFill>
          <p:spPr>
            <a:xfrm>
              <a:off x="933922" y="5913772"/>
              <a:ext cx="10896601" cy="3335108"/>
            </a:xfrm>
            <a:prstGeom prst="rect">
              <a:avLst/>
            </a:prstGeom>
          </p:spPr>
        </p:pic>
        <p:sp>
          <p:nvSpPr>
            <p:cNvPr id="5" name="Rounded Rectangle 4"/>
            <p:cNvSpPr/>
            <p:nvPr/>
          </p:nvSpPr>
          <p:spPr>
            <a:xfrm>
              <a:off x="13258800" y="6061853"/>
              <a:ext cx="2971800" cy="5334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altLang="fr-FR" b="1" dirty="0" smtClean="0">
                  <a:solidFill>
                    <a:schemeClr val="bg1"/>
                  </a:solidFill>
                  <a:latin typeface="Arial" panose="020B0604020202020204" pitchFamily="34" charset="0"/>
                  <a:cs typeface="Arial" panose="020B0604020202020204" pitchFamily="34" charset="0"/>
                </a:rPr>
                <a:t>SQUARE ROOT OF AVE</a:t>
              </a:r>
              <a:endParaRPr lang="en-GB" dirty="0">
                <a:solidFill>
                  <a:schemeClr val="bg1"/>
                </a:solidFill>
              </a:endParaRPr>
            </a:p>
          </p:txBody>
        </p:sp>
        <p:cxnSp>
          <p:nvCxnSpPr>
            <p:cNvPr id="8" name="Straight Arrow Connector 7"/>
            <p:cNvCxnSpPr>
              <a:stCxn id="5" idx="1"/>
            </p:cNvCxnSpPr>
            <p:nvPr/>
          </p:nvCxnSpPr>
          <p:spPr>
            <a:xfrm flipH="1">
              <a:off x="7239000" y="6328553"/>
              <a:ext cx="6019800" cy="321681"/>
            </a:xfrm>
            <a:prstGeom prst="straightConnector1">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5" idx="1"/>
            </p:cNvCxnSpPr>
            <p:nvPr/>
          </p:nvCxnSpPr>
          <p:spPr>
            <a:xfrm flipH="1">
              <a:off x="8077200" y="6328553"/>
              <a:ext cx="5181600" cy="681481"/>
            </a:xfrm>
            <a:prstGeom prst="straightConnector1">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5" idx="1"/>
            </p:cNvCxnSpPr>
            <p:nvPr/>
          </p:nvCxnSpPr>
          <p:spPr>
            <a:xfrm flipH="1">
              <a:off x="9116632" y="6328553"/>
              <a:ext cx="4142168" cy="958895"/>
            </a:xfrm>
            <a:prstGeom prst="straightConnector1">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6345152" y="6325499"/>
              <a:ext cx="6934200" cy="38100"/>
            </a:xfrm>
            <a:prstGeom prst="straightConnector1">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5" idx="1"/>
            </p:cNvCxnSpPr>
            <p:nvPr/>
          </p:nvCxnSpPr>
          <p:spPr>
            <a:xfrm flipH="1">
              <a:off x="10820400" y="6328553"/>
              <a:ext cx="2438400" cy="1547519"/>
            </a:xfrm>
            <a:prstGeom prst="straightConnector1">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5" idx="1"/>
            </p:cNvCxnSpPr>
            <p:nvPr/>
          </p:nvCxnSpPr>
          <p:spPr>
            <a:xfrm flipH="1">
              <a:off x="9886491" y="6328553"/>
              <a:ext cx="3372309" cy="1257615"/>
            </a:xfrm>
            <a:prstGeom prst="straightConnector1">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5" idx="1"/>
            </p:cNvCxnSpPr>
            <p:nvPr/>
          </p:nvCxnSpPr>
          <p:spPr>
            <a:xfrm flipH="1">
              <a:off x="11744562" y="6328553"/>
              <a:ext cx="1514238" cy="1879672"/>
            </a:xfrm>
            <a:prstGeom prst="straightConnector1">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11709050"/>
      </p:ext>
    </p:extLst>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382862" y="0"/>
            <a:ext cx="17905138" cy="1524422"/>
          </a:xfrm>
          <a:prstGeom prst="rect">
            <a:avLst/>
          </a:prstGeom>
          <a:solidFill>
            <a:srgbClr val="172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p:cNvGrpSpPr/>
          <p:nvPr/>
        </p:nvGrpSpPr>
        <p:grpSpPr>
          <a:xfrm>
            <a:off x="-1906" y="0"/>
            <a:ext cx="742439" cy="1524422"/>
            <a:chOff x="-76" y="0"/>
            <a:chExt cx="1002" cy="1756"/>
          </a:xfrm>
        </p:grpSpPr>
        <p:sp>
          <p:nvSpPr>
            <p:cNvPr id="15" name="Rectangle 14"/>
            <p:cNvSpPr/>
            <p:nvPr/>
          </p:nvSpPr>
          <p:spPr>
            <a:xfrm>
              <a:off x="-76" y="0"/>
              <a:ext cx="1002" cy="17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p:cNvCxnSpPr/>
            <p:nvPr/>
          </p:nvCxnSpPr>
          <p:spPr>
            <a:xfrm>
              <a:off x="425" y="0"/>
              <a:ext cx="0" cy="175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64" y="0"/>
              <a:ext cx="0" cy="175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9" name="Rectangle 18">
            <a:extLst>
              <a:ext uri="{FF2B5EF4-FFF2-40B4-BE49-F238E27FC236}">
                <a16:creationId xmlns:a16="http://schemas.microsoft.com/office/drawing/2014/main" id="{480191FF-D53D-4193-946A-929865E36AFE}"/>
              </a:ext>
            </a:extLst>
          </p:cNvPr>
          <p:cNvSpPr/>
          <p:nvPr/>
        </p:nvSpPr>
        <p:spPr>
          <a:xfrm>
            <a:off x="0" y="2608151"/>
            <a:ext cx="18206811" cy="914578"/>
          </a:xfrm>
          <a:prstGeom prst="rect">
            <a:avLst/>
          </a:prstGeom>
          <a:solidFill>
            <a:srgbClr val="C6C0B4">
              <a:alpha val="3019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22" name="Rectangle 4">
            <a:extLst>
              <a:ext uri="{FF2B5EF4-FFF2-40B4-BE49-F238E27FC236}">
                <a16:creationId xmlns:a16="http://schemas.microsoft.com/office/drawing/2014/main" id="{565E1C2E-E4C8-47D6-9B61-DA305772653A}"/>
              </a:ext>
            </a:extLst>
          </p:cNvPr>
          <p:cNvSpPr>
            <a:spLocks noChangeArrowheads="1"/>
          </p:cNvSpPr>
          <p:nvPr/>
        </p:nvSpPr>
        <p:spPr bwMode="auto">
          <a:xfrm>
            <a:off x="309671" y="2607283"/>
            <a:ext cx="12268200" cy="739754"/>
          </a:xfrm>
          <a:prstGeom prst="rect">
            <a:avLst/>
          </a:prstGeom>
          <a:noFill/>
          <a:ln>
            <a:noFill/>
          </a:ln>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0">
            <a:scrgbClr r="0" g="0" b="0"/>
          </a:lnRef>
          <a:fillRef idx="0">
            <a:scrgbClr r="0" g="0" b="0"/>
          </a:fillRef>
          <a:effectRef idx="0">
            <a:scrgbClr r="0" g="0" b="0"/>
          </a:effectRef>
          <a:fontRef idx="minor">
            <a:schemeClr val="dk1"/>
          </a:fontRef>
        </p:style>
        <p:txBody>
          <a:bodyPr vert="horz" wrap="square" lIns="91440" tIns="45720" rIns="91440" bIns="45720" numCol="1" anchor="t" anchorCtr="0" compatLnSpc="1">
            <a:prstTxWarp prst="textNoShape">
              <a:avLst/>
            </a:prstTxWarp>
            <a:spAutoFit/>
          </a:bodyPr>
          <a:lstStyle/>
          <a:p>
            <a:pPr lvl="0" algn="just" eaLnBrk="0" fontAlgn="base" hangingPunct="0">
              <a:lnSpc>
                <a:spcPct val="150000"/>
              </a:lnSpc>
              <a:spcBef>
                <a:spcPct val="0"/>
              </a:spcBef>
              <a:spcAft>
                <a:spcPct val="0"/>
              </a:spcAft>
            </a:pPr>
            <a:r>
              <a:rPr lang="en-US" altLang="fr-FR" sz="3200" b="1" dirty="0" smtClean="0">
                <a:solidFill>
                  <a:srgbClr val="FF0000"/>
                </a:solidFill>
                <a:latin typeface="Arial" panose="020B0604020202020204" pitchFamily="34" charset="0"/>
                <a:cs typeface="Arial" panose="020B0604020202020204" pitchFamily="34" charset="0"/>
              </a:rPr>
              <a:t>The </a:t>
            </a:r>
            <a:r>
              <a:rPr lang="en-US" altLang="fr-FR" sz="3200" b="1" dirty="0">
                <a:solidFill>
                  <a:srgbClr val="FF0000"/>
                </a:solidFill>
                <a:latin typeface="Arial" panose="020B0604020202020204" pitchFamily="34" charset="0"/>
                <a:cs typeface="Arial" panose="020B0604020202020204" pitchFamily="34" charset="0"/>
              </a:rPr>
              <a:t>SEM results </a:t>
            </a:r>
            <a:r>
              <a:rPr lang="en-US" altLang="fr-FR" sz="3200" b="1" dirty="0" smtClean="0">
                <a:solidFill>
                  <a:srgbClr val="FF0000"/>
                </a:solidFill>
                <a:latin typeface="Arial" panose="020B0604020202020204" pitchFamily="34" charset="0"/>
                <a:cs typeface="Arial" panose="020B0604020202020204" pitchFamily="34" charset="0"/>
              </a:rPr>
              <a:t>showed </a:t>
            </a:r>
            <a:r>
              <a:rPr lang="en-US" altLang="fr-FR" sz="3200" b="1" dirty="0">
                <a:solidFill>
                  <a:srgbClr val="FF0000"/>
                </a:solidFill>
                <a:latin typeface="Arial" panose="020B0604020202020204" pitchFamily="34" charset="0"/>
                <a:cs typeface="Arial" panose="020B0604020202020204" pitchFamily="34" charset="0"/>
              </a:rPr>
              <a:t>a good fit</a:t>
            </a:r>
            <a:r>
              <a:rPr lang="en-US" altLang="fr-FR" sz="3200" dirty="0">
                <a:solidFill>
                  <a:srgbClr val="FF0000"/>
                </a:solidFill>
                <a:latin typeface="Arial" panose="020B0604020202020204" pitchFamily="34" charset="0"/>
                <a:cs typeface="Arial" panose="020B0604020202020204" pitchFamily="34" charset="0"/>
              </a:rPr>
              <a:t>. </a:t>
            </a:r>
          </a:p>
        </p:txBody>
      </p:sp>
      <p:sp>
        <p:nvSpPr>
          <p:cNvPr id="25" name="Rectangle 4">
            <a:extLst>
              <a:ext uri="{FF2B5EF4-FFF2-40B4-BE49-F238E27FC236}">
                <a16:creationId xmlns:a16="http://schemas.microsoft.com/office/drawing/2014/main" id="{3EFEFCAD-E231-400D-A470-C3250B3954D9}"/>
              </a:ext>
            </a:extLst>
          </p:cNvPr>
          <p:cNvSpPr>
            <a:spLocks noChangeArrowheads="1"/>
          </p:cNvSpPr>
          <p:nvPr/>
        </p:nvSpPr>
        <p:spPr bwMode="auto">
          <a:xfrm>
            <a:off x="740533" y="1783839"/>
            <a:ext cx="11406476" cy="584775"/>
          </a:xfrm>
          <a:prstGeom prst="rect">
            <a:avLst/>
          </a:prstGeom>
          <a:noFill/>
          <a:ln>
            <a:noFill/>
          </a:ln>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0">
            <a:scrgbClr r="0" g="0" b="0"/>
          </a:lnRef>
          <a:fillRef idx="0">
            <a:scrgbClr r="0" g="0" b="0"/>
          </a:fillRef>
          <a:effectRef idx="0">
            <a:scrgbClr r="0" g="0" b="0"/>
          </a:effectRef>
          <a:fontRef idx="minor">
            <a:schemeClr val="dk1"/>
          </a:fontRef>
        </p:style>
        <p:txBody>
          <a:bodyPr vert="horz" wrap="square" lIns="91440" tIns="45720" rIns="91440" bIns="45720" numCol="1" anchor="t" anchorCtr="0" compatLnSpc="1">
            <a:prstTxWarp prst="textNoShape">
              <a:avLst/>
            </a:prstTxWarp>
            <a:spAutoFit/>
          </a:bodyPr>
          <a:lstStyle/>
          <a:p>
            <a:pPr lvl="0" defTabSz="914400" eaLnBrk="0" fontAlgn="base" hangingPunct="0">
              <a:spcBef>
                <a:spcPct val="0"/>
              </a:spcBef>
              <a:spcAft>
                <a:spcPct val="0"/>
              </a:spcAft>
            </a:pPr>
            <a:r>
              <a:rPr lang="fr-BE" altLang="fr-FR" sz="3200" b="1" dirty="0" smtClean="0">
                <a:solidFill>
                  <a:schemeClr val="tx1">
                    <a:lumMod val="85000"/>
                    <a:lumOff val="15000"/>
                  </a:schemeClr>
                </a:solidFill>
                <a:latin typeface="Arial" panose="020B0604020202020204" pitchFamily="34" charset="0"/>
                <a:cs typeface="Arial" panose="020B0604020202020204" pitchFamily="34" charset="0"/>
              </a:rPr>
              <a:t>STRUCTURAL EQUATION MODELING</a:t>
            </a:r>
            <a:endParaRPr lang="fr-BE" altLang="fr-FR" sz="3200" b="1"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12" name="TextBox 12"/>
          <p:cNvSpPr txBox="1"/>
          <p:nvPr/>
        </p:nvSpPr>
        <p:spPr>
          <a:xfrm>
            <a:off x="933922" y="441610"/>
            <a:ext cx="17905138" cy="641201"/>
          </a:xfrm>
          <a:prstGeom prst="rect">
            <a:avLst/>
          </a:prstGeom>
        </p:spPr>
        <p:txBody>
          <a:bodyPr wrap="square" lIns="0" tIns="0" rIns="0" bIns="0" rtlCol="0" anchor="t">
            <a:spAutoFit/>
          </a:bodyPr>
          <a:lstStyle/>
          <a:p>
            <a:pPr>
              <a:lnSpc>
                <a:spcPts val="5040"/>
              </a:lnSpc>
            </a:pPr>
            <a:r>
              <a:rPr lang="en-US" sz="4400" b="1" spc="300" dirty="0" smtClean="0">
                <a:solidFill>
                  <a:srgbClr val="FFFF00"/>
                </a:solidFill>
                <a:latin typeface="Arial" panose="020B0604020202020204" pitchFamily="34" charset="0"/>
                <a:cs typeface="Arial" panose="020B0604020202020204" pitchFamily="34" charset="0"/>
              </a:rPr>
              <a:t>RESULTS</a:t>
            </a:r>
            <a:endParaRPr lang="en-US" sz="4400" b="1" spc="300" dirty="0">
              <a:solidFill>
                <a:srgbClr val="FFFF00"/>
              </a:solidFill>
              <a:latin typeface="Arial" panose="020B0604020202020204" pitchFamily="34" charset="0"/>
              <a:cs typeface="Arial" panose="020B0604020202020204" pitchFamily="34" charset="0"/>
            </a:endParaRPr>
          </a:p>
        </p:txBody>
      </p:sp>
      <p:pic>
        <p:nvPicPr>
          <p:cNvPr id="13" name="Picture 12"/>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315199" y="2607283"/>
            <a:ext cx="10972801" cy="6672021"/>
          </a:xfrm>
          <a:prstGeom prst="rect">
            <a:avLst/>
          </a:prstGeom>
        </p:spPr>
      </p:pic>
      <p:sp>
        <p:nvSpPr>
          <p:cNvPr id="14" name="Rectangle 4">
            <a:extLst>
              <a:ext uri="{FF2B5EF4-FFF2-40B4-BE49-F238E27FC236}">
                <a16:creationId xmlns:a16="http://schemas.microsoft.com/office/drawing/2014/main" id="{565E1C2E-E4C8-47D6-9B61-DA305772653A}"/>
              </a:ext>
            </a:extLst>
          </p:cNvPr>
          <p:cNvSpPr>
            <a:spLocks noChangeArrowheads="1"/>
          </p:cNvSpPr>
          <p:nvPr/>
        </p:nvSpPr>
        <p:spPr bwMode="auto">
          <a:xfrm>
            <a:off x="309671" y="3761398"/>
            <a:ext cx="9370738" cy="2862322"/>
          </a:xfrm>
          <a:prstGeom prst="rect">
            <a:avLst/>
          </a:prstGeom>
          <a:noFill/>
          <a:ln>
            <a:noFill/>
          </a:ln>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0">
            <a:scrgbClr r="0" g="0" b="0"/>
          </a:lnRef>
          <a:fillRef idx="0">
            <a:scrgbClr r="0" g="0" b="0"/>
          </a:fillRef>
          <a:effectRef idx="0">
            <a:scrgbClr r="0" g="0" b="0"/>
          </a:effectRef>
          <a:fontRef idx="minor">
            <a:schemeClr val="dk1"/>
          </a:fontRef>
        </p:style>
        <p:txBody>
          <a:bodyPr vert="horz" wrap="square" lIns="91440" tIns="45720" rIns="91440" bIns="45720" numCol="1" anchor="t" anchorCtr="0" compatLnSpc="1">
            <a:prstTxWarp prst="textNoShape">
              <a:avLst/>
            </a:prstTxWarp>
            <a:spAutoFit/>
          </a:bodyPr>
          <a:lstStyle/>
          <a:p>
            <a:pPr lvl="0" algn="just" eaLnBrk="0" fontAlgn="base" hangingPunct="0">
              <a:lnSpc>
                <a:spcPct val="150000"/>
              </a:lnSpc>
              <a:spcBef>
                <a:spcPct val="0"/>
              </a:spcBef>
              <a:spcAft>
                <a:spcPct val="0"/>
              </a:spcAft>
            </a:pPr>
            <a:r>
              <a:rPr lang="en-US" altLang="fr-FR" sz="2400" dirty="0">
                <a:solidFill>
                  <a:schemeClr val="tx1">
                    <a:lumMod val="85000"/>
                    <a:lumOff val="15000"/>
                  </a:schemeClr>
                </a:solidFill>
                <a:latin typeface="Arial" panose="020B0604020202020204" pitchFamily="34" charset="0"/>
                <a:cs typeface="Arial" panose="020B0604020202020204" pitchFamily="34" charset="0"/>
              </a:rPr>
              <a:t>Only </a:t>
            </a:r>
            <a:r>
              <a:rPr lang="en-US" altLang="fr-FR" sz="2400" b="1" dirty="0">
                <a:solidFill>
                  <a:schemeClr val="tx1">
                    <a:lumMod val="85000"/>
                    <a:lumOff val="15000"/>
                  </a:schemeClr>
                </a:solidFill>
                <a:latin typeface="Arial" panose="020B0604020202020204" pitchFamily="34" charset="0"/>
                <a:cs typeface="Arial" panose="020B0604020202020204" pitchFamily="34" charset="0"/>
              </a:rPr>
              <a:t>Altruism</a:t>
            </a:r>
            <a:r>
              <a:rPr lang="en-US" altLang="fr-FR" sz="2400" dirty="0">
                <a:solidFill>
                  <a:schemeClr val="tx1">
                    <a:lumMod val="85000"/>
                    <a:lumOff val="15000"/>
                  </a:schemeClr>
                </a:solidFill>
                <a:latin typeface="Arial" panose="020B0604020202020204" pitchFamily="34" charset="0"/>
                <a:cs typeface="Arial" panose="020B0604020202020204" pitchFamily="34" charset="0"/>
              </a:rPr>
              <a:t> positively impact </a:t>
            </a:r>
            <a:r>
              <a:rPr lang="en-US" altLang="fr-FR" sz="2400" b="1" dirty="0" smtClean="0">
                <a:solidFill>
                  <a:schemeClr val="tx1">
                    <a:lumMod val="85000"/>
                    <a:lumOff val="15000"/>
                  </a:schemeClr>
                </a:solidFill>
                <a:latin typeface="Arial" panose="020B0604020202020204" pitchFamily="34" charset="0"/>
                <a:cs typeface="Arial" panose="020B0604020202020204" pitchFamily="34" charset="0"/>
              </a:rPr>
              <a:t>ATS</a:t>
            </a:r>
            <a:r>
              <a:rPr lang="en-US" altLang="fr-FR" sz="2400" dirty="0" smtClean="0">
                <a:solidFill>
                  <a:schemeClr val="tx1">
                    <a:lumMod val="85000"/>
                    <a:lumOff val="15000"/>
                  </a:schemeClr>
                </a:solidFill>
                <a:latin typeface="Arial" panose="020B0604020202020204" pitchFamily="34" charset="0"/>
                <a:cs typeface="Arial" panose="020B0604020202020204" pitchFamily="34" charset="0"/>
              </a:rPr>
              <a:t>.</a:t>
            </a:r>
            <a:endParaRPr lang="en-US" altLang="fr-FR" sz="2400" dirty="0" smtClean="0">
              <a:solidFill>
                <a:schemeClr val="tx1">
                  <a:lumMod val="85000"/>
                  <a:lumOff val="15000"/>
                </a:schemeClr>
              </a:solidFill>
              <a:latin typeface="Arial" panose="020B0604020202020204" pitchFamily="34" charset="0"/>
              <a:cs typeface="Arial" panose="020B0604020202020204" pitchFamily="34" charset="0"/>
            </a:endParaRPr>
          </a:p>
          <a:p>
            <a:pPr lvl="0" algn="just" eaLnBrk="0" fontAlgn="base" hangingPunct="0">
              <a:lnSpc>
                <a:spcPct val="150000"/>
              </a:lnSpc>
              <a:spcBef>
                <a:spcPct val="0"/>
              </a:spcBef>
              <a:spcAft>
                <a:spcPct val="0"/>
              </a:spcAft>
            </a:pPr>
            <a:endParaRPr lang="en-US" altLang="fr-FR" sz="2400" dirty="0" smtClean="0">
              <a:solidFill>
                <a:schemeClr val="tx1">
                  <a:lumMod val="85000"/>
                  <a:lumOff val="15000"/>
                </a:schemeClr>
              </a:solidFill>
              <a:latin typeface="Arial" panose="020B0604020202020204" pitchFamily="34" charset="0"/>
              <a:cs typeface="Arial" panose="020B0604020202020204" pitchFamily="34" charset="0"/>
            </a:endParaRPr>
          </a:p>
          <a:p>
            <a:pPr lvl="0" algn="just" eaLnBrk="0" fontAlgn="base" hangingPunct="0">
              <a:lnSpc>
                <a:spcPct val="150000"/>
              </a:lnSpc>
              <a:spcBef>
                <a:spcPct val="0"/>
              </a:spcBef>
              <a:spcAft>
                <a:spcPct val="0"/>
              </a:spcAft>
            </a:pPr>
            <a:r>
              <a:rPr lang="en-US" altLang="fr-FR" sz="2400" b="1" dirty="0" smtClean="0">
                <a:solidFill>
                  <a:schemeClr val="tx1">
                    <a:lumMod val="85000"/>
                    <a:lumOff val="15000"/>
                  </a:schemeClr>
                </a:solidFill>
                <a:latin typeface="Arial" panose="020B0604020202020204" pitchFamily="34" charset="0"/>
                <a:cs typeface="Arial" panose="020B0604020202020204" pitchFamily="34" charset="0"/>
              </a:rPr>
              <a:t>Normlessness</a:t>
            </a:r>
            <a:r>
              <a:rPr lang="en-US" altLang="fr-FR" sz="2400" dirty="0" smtClean="0">
                <a:solidFill>
                  <a:schemeClr val="tx1">
                    <a:lumMod val="85000"/>
                    <a:lumOff val="15000"/>
                  </a:schemeClr>
                </a:solidFill>
                <a:latin typeface="Arial" panose="020B0604020202020204" pitchFamily="34" charset="0"/>
                <a:cs typeface="Arial" panose="020B0604020202020204" pitchFamily="34" charset="0"/>
              </a:rPr>
              <a:t> and </a:t>
            </a:r>
            <a:r>
              <a:rPr lang="en-US" altLang="fr-FR" sz="2400" b="1" dirty="0">
                <a:solidFill>
                  <a:schemeClr val="tx1">
                    <a:lumMod val="85000"/>
                    <a:lumOff val="15000"/>
                  </a:schemeClr>
                </a:solidFill>
                <a:latin typeface="Arial" panose="020B0604020202020204" pitchFamily="34" charset="0"/>
                <a:cs typeface="Arial" panose="020B0604020202020204" pitchFamily="34" charset="0"/>
              </a:rPr>
              <a:t>Altruism</a:t>
            </a:r>
            <a:r>
              <a:rPr lang="en-US" altLang="fr-FR" sz="2400" dirty="0">
                <a:solidFill>
                  <a:schemeClr val="tx1">
                    <a:lumMod val="85000"/>
                    <a:lumOff val="15000"/>
                  </a:schemeClr>
                </a:solidFill>
                <a:latin typeface="Arial" panose="020B0604020202020204" pitchFamily="34" charset="0"/>
                <a:cs typeface="Arial" panose="020B0604020202020204" pitchFamily="34" charset="0"/>
              </a:rPr>
              <a:t> </a:t>
            </a:r>
            <a:r>
              <a:rPr lang="en-US" altLang="fr-FR" sz="2400" dirty="0" smtClean="0">
                <a:solidFill>
                  <a:schemeClr val="tx1">
                    <a:lumMod val="85000"/>
                    <a:lumOff val="15000"/>
                  </a:schemeClr>
                </a:solidFill>
                <a:latin typeface="Arial" panose="020B0604020202020204" pitchFamily="34" charset="0"/>
                <a:cs typeface="Arial" panose="020B0604020202020204" pitchFamily="34" charset="0"/>
              </a:rPr>
              <a:t>directly </a:t>
            </a:r>
            <a:r>
              <a:rPr lang="en-US" altLang="fr-FR" sz="2400" dirty="0">
                <a:solidFill>
                  <a:schemeClr val="tx1">
                    <a:lumMod val="85000"/>
                    <a:lumOff val="15000"/>
                  </a:schemeClr>
                </a:solidFill>
                <a:latin typeface="Arial" panose="020B0604020202020204" pitchFamily="34" charset="0"/>
                <a:cs typeface="Arial" panose="020B0604020202020204" pitchFamily="34" charset="0"/>
              </a:rPr>
              <a:t>influenced </a:t>
            </a:r>
            <a:r>
              <a:rPr lang="en-US" altLang="fr-FR" sz="2400" b="1" dirty="0">
                <a:solidFill>
                  <a:schemeClr val="tx1">
                    <a:lumMod val="85000"/>
                    <a:lumOff val="15000"/>
                  </a:schemeClr>
                </a:solidFill>
                <a:latin typeface="Arial" panose="020B0604020202020204" pitchFamily="34" charset="0"/>
                <a:cs typeface="Arial" panose="020B0604020202020204" pitchFamily="34" charset="0"/>
              </a:rPr>
              <a:t>RBD</a:t>
            </a:r>
            <a:r>
              <a:rPr lang="en-US" altLang="fr-FR" sz="2400" dirty="0">
                <a:solidFill>
                  <a:schemeClr val="tx1">
                    <a:lumMod val="85000"/>
                    <a:lumOff val="15000"/>
                  </a:schemeClr>
                </a:solidFill>
                <a:latin typeface="Arial" panose="020B0604020202020204" pitchFamily="34" charset="0"/>
                <a:cs typeface="Arial" panose="020B0604020202020204" pitchFamily="34" charset="0"/>
              </a:rPr>
              <a:t>. </a:t>
            </a:r>
            <a:endParaRPr lang="en-US" altLang="fr-FR" sz="2400" dirty="0" smtClean="0">
              <a:solidFill>
                <a:schemeClr val="tx1">
                  <a:lumMod val="85000"/>
                  <a:lumOff val="15000"/>
                </a:schemeClr>
              </a:solidFill>
              <a:latin typeface="Arial" panose="020B0604020202020204" pitchFamily="34" charset="0"/>
              <a:cs typeface="Arial" panose="020B0604020202020204" pitchFamily="34" charset="0"/>
            </a:endParaRPr>
          </a:p>
          <a:p>
            <a:pPr lvl="0" algn="just" eaLnBrk="0" fontAlgn="base" hangingPunct="0">
              <a:lnSpc>
                <a:spcPct val="150000"/>
              </a:lnSpc>
              <a:spcBef>
                <a:spcPct val="0"/>
              </a:spcBef>
              <a:spcAft>
                <a:spcPct val="0"/>
              </a:spcAft>
            </a:pPr>
            <a:endParaRPr lang="en-US" altLang="fr-FR" sz="2400" dirty="0" smtClean="0">
              <a:solidFill>
                <a:schemeClr val="tx1">
                  <a:lumMod val="85000"/>
                  <a:lumOff val="15000"/>
                </a:schemeClr>
              </a:solidFill>
              <a:latin typeface="Arial" panose="020B0604020202020204" pitchFamily="34" charset="0"/>
              <a:cs typeface="Arial" panose="020B0604020202020204" pitchFamily="34" charset="0"/>
            </a:endParaRPr>
          </a:p>
          <a:p>
            <a:pPr lvl="0" algn="just" eaLnBrk="0" fontAlgn="base" hangingPunct="0">
              <a:lnSpc>
                <a:spcPct val="150000"/>
              </a:lnSpc>
              <a:spcBef>
                <a:spcPct val="0"/>
              </a:spcBef>
              <a:spcAft>
                <a:spcPct val="0"/>
              </a:spcAft>
            </a:pPr>
            <a:r>
              <a:rPr lang="en-US" altLang="fr-FR" sz="2400" dirty="0" smtClean="0">
                <a:solidFill>
                  <a:schemeClr val="tx1">
                    <a:lumMod val="85000"/>
                    <a:lumOff val="15000"/>
                  </a:schemeClr>
                </a:solidFill>
                <a:latin typeface="Arial" panose="020B0604020202020204" pitchFamily="34" charset="0"/>
                <a:cs typeface="Arial" panose="020B0604020202020204" pitchFamily="34" charset="0"/>
              </a:rPr>
              <a:t>The </a:t>
            </a:r>
            <a:r>
              <a:rPr lang="en-US" altLang="fr-FR" sz="2400" dirty="0">
                <a:solidFill>
                  <a:schemeClr val="tx1">
                    <a:lumMod val="85000"/>
                    <a:lumOff val="15000"/>
                  </a:schemeClr>
                </a:solidFill>
                <a:latin typeface="Arial" panose="020B0604020202020204" pitchFamily="34" charset="0"/>
                <a:cs typeface="Arial" panose="020B0604020202020204" pitchFamily="34" charset="0"/>
              </a:rPr>
              <a:t>impact of </a:t>
            </a:r>
            <a:r>
              <a:rPr lang="en-US" altLang="fr-FR" sz="2400" b="1" dirty="0">
                <a:solidFill>
                  <a:schemeClr val="tx1">
                    <a:lumMod val="85000"/>
                    <a:lumOff val="15000"/>
                  </a:schemeClr>
                </a:solidFill>
                <a:latin typeface="Arial" panose="020B0604020202020204" pitchFamily="34" charset="0"/>
                <a:cs typeface="Arial" panose="020B0604020202020204" pitchFamily="34" charset="0"/>
              </a:rPr>
              <a:t>ATS</a:t>
            </a:r>
            <a:r>
              <a:rPr lang="en-US" altLang="fr-FR" sz="2400" dirty="0">
                <a:solidFill>
                  <a:schemeClr val="tx1">
                    <a:lumMod val="85000"/>
                    <a:lumOff val="15000"/>
                  </a:schemeClr>
                </a:solidFill>
                <a:latin typeface="Arial" panose="020B0604020202020204" pitchFamily="34" charset="0"/>
                <a:cs typeface="Arial" panose="020B0604020202020204" pitchFamily="34" charset="0"/>
              </a:rPr>
              <a:t> on </a:t>
            </a:r>
            <a:r>
              <a:rPr lang="en-US" altLang="fr-FR" sz="2400" b="1" dirty="0">
                <a:solidFill>
                  <a:schemeClr val="tx1">
                    <a:lumMod val="85000"/>
                    <a:lumOff val="15000"/>
                  </a:schemeClr>
                </a:solidFill>
                <a:latin typeface="Arial" panose="020B0604020202020204" pitchFamily="34" charset="0"/>
                <a:cs typeface="Arial" panose="020B0604020202020204" pitchFamily="34" charset="0"/>
              </a:rPr>
              <a:t>RBD</a:t>
            </a:r>
            <a:r>
              <a:rPr lang="en-US" altLang="fr-FR" sz="2400" dirty="0">
                <a:solidFill>
                  <a:schemeClr val="tx1">
                    <a:lumMod val="85000"/>
                    <a:lumOff val="15000"/>
                  </a:schemeClr>
                </a:solidFill>
                <a:latin typeface="Arial" panose="020B0604020202020204" pitchFamily="34" charset="0"/>
                <a:cs typeface="Arial" panose="020B0604020202020204" pitchFamily="34" charset="0"/>
              </a:rPr>
              <a:t> was significantly </a:t>
            </a:r>
            <a:r>
              <a:rPr lang="en-US" altLang="fr-FR" sz="2400" dirty="0" smtClean="0">
                <a:solidFill>
                  <a:schemeClr val="tx1">
                    <a:lumMod val="85000"/>
                    <a:lumOff val="15000"/>
                  </a:schemeClr>
                </a:solidFill>
                <a:latin typeface="Arial" panose="020B0604020202020204" pitchFamily="34" charset="0"/>
                <a:cs typeface="Arial" panose="020B0604020202020204" pitchFamily="34" charset="0"/>
              </a:rPr>
              <a:t>negative</a:t>
            </a:r>
            <a:r>
              <a:rPr lang="en-US" altLang="fr-FR" sz="2400" dirty="0" smtClean="0">
                <a:solidFill>
                  <a:schemeClr val="tx1">
                    <a:lumMod val="85000"/>
                    <a:lumOff val="15000"/>
                  </a:schemeClr>
                </a:solidFill>
                <a:latin typeface="Arial" panose="020B0604020202020204" pitchFamily="34" charset="0"/>
                <a:cs typeface="Arial" panose="020B0604020202020204" pitchFamily="34" charset="0"/>
              </a:rPr>
              <a:t>.</a:t>
            </a:r>
            <a:endParaRPr lang="en-US" altLang="fr-FR" sz="2400" dirty="0" smtClean="0">
              <a:solidFill>
                <a:schemeClr val="tx1">
                  <a:lumMod val="85000"/>
                  <a:lumOff val="1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6801695"/>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940" y="231775"/>
            <a:ext cx="12600940" cy="873125"/>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noProof="1"/>
          </a:p>
        </p:txBody>
      </p:sp>
      <p:sp>
        <p:nvSpPr>
          <p:cNvPr id="3" name="TextBox 70"/>
          <p:cNvSpPr txBox="1"/>
          <p:nvPr/>
        </p:nvSpPr>
        <p:spPr>
          <a:xfrm>
            <a:off x="533400" y="159017"/>
            <a:ext cx="13036168" cy="737831"/>
          </a:xfrm>
          <a:prstGeom prst="rect">
            <a:avLst/>
          </a:prstGeom>
        </p:spPr>
        <p:txBody>
          <a:bodyPr wrap="square" lIns="0" tIns="0" rIns="0" bIns="0" rtlCol="0" anchor="t">
            <a:spAutoFit/>
          </a:bodyPr>
          <a:lstStyle/>
          <a:p>
            <a:pPr algn="l">
              <a:lnSpc>
                <a:spcPts val="6720"/>
              </a:lnSpc>
            </a:pPr>
            <a:r>
              <a:rPr lang="vi-VN" sz="3200" b="1" noProof="1" smtClean="0">
                <a:ln w="6600">
                  <a:solidFill>
                    <a:schemeClr val="accent2"/>
                  </a:solidFill>
                  <a:prstDash val="solid"/>
                </a:ln>
                <a:solidFill>
                  <a:srgbClr val="FFFF00"/>
                </a:solidFill>
                <a:effectLst>
                  <a:outerShdw dist="38100" dir="2700000" algn="tl" rotWithShape="0">
                    <a:schemeClr val="accent2"/>
                  </a:outerShdw>
                </a:effectLst>
              </a:rPr>
              <a:t>VIETNAM – TYPICAL MOTORCYCLING COUNTRY (2020)</a:t>
            </a:r>
            <a:endParaRPr lang="vi-VN" sz="3200" b="1" noProof="1">
              <a:ln w="6600">
                <a:solidFill>
                  <a:schemeClr val="accent2"/>
                </a:solidFill>
                <a:prstDash val="solid"/>
              </a:ln>
              <a:solidFill>
                <a:srgbClr val="FFFF00"/>
              </a:solidFill>
              <a:effectLst>
                <a:outerShdw dist="38100" dir="2700000" algn="tl" rotWithShape="0">
                  <a:schemeClr val="accent2"/>
                </a:outerShdw>
              </a:effectLst>
            </a:endParaRP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999909" y="1679643"/>
            <a:ext cx="4949659" cy="3302351"/>
          </a:xfrm>
          <a:prstGeom prst="rect">
            <a:avLst/>
          </a:prstGeom>
          <a:noFill/>
          <a:ln>
            <a:noFill/>
          </a:ln>
        </p:spPr>
      </p:pic>
      <p:pic>
        <p:nvPicPr>
          <p:cNvPr id="7" name="Picture 8" descr="Vượt lấn làn, xe máy nhận cái kết “đắng lòng”"/>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t="13894" b="16019"/>
          <a:stretch/>
        </p:blipFill>
        <p:spPr bwMode="auto">
          <a:xfrm>
            <a:off x="-838200" y="1171340"/>
            <a:ext cx="5409109" cy="2667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Phạt tới 2 triệu đồng khi lái xe đeo tai nghe, dùng điện thoại"/>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775712" y="3088414"/>
            <a:ext cx="5141845" cy="332163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Báo động tình trạng học sinh đi xe máy vi phạm pháp luật, tiềm ẩn nguy cơ  gây tai nạn chết người - Báo Thái Bình điện tử"/>
          <p:cNvPicPr>
            <a:picLocks noChangeAspect="1" noChangeArrowheads="1"/>
          </p:cNvPicPr>
          <p:nvPr/>
        </p:nvPicPr>
        <p:blipFill rotWithShape="1">
          <a:blip r:embed="rId8">
            <a:extLst>
              <a:ext uri="{28A0092B-C50C-407E-A947-70E740481C1C}">
                <a14:useLocalDpi xmlns:a14="http://schemas.microsoft.com/office/drawing/2010/main" val="0"/>
              </a:ext>
            </a:extLst>
          </a:blip>
          <a:srcRect r="-4548"/>
          <a:stretch/>
        </p:blipFill>
        <p:spPr bwMode="auto">
          <a:xfrm>
            <a:off x="13031920" y="3330818"/>
            <a:ext cx="5570763" cy="32718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ile:University of Liège logo.svg - Wikimedia Common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880873" y="358690"/>
            <a:ext cx="1866900" cy="81265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p:cNvGrpSpPr/>
          <p:nvPr/>
        </p:nvGrpSpPr>
        <p:grpSpPr>
          <a:xfrm>
            <a:off x="1235613" y="6722578"/>
            <a:ext cx="15578710" cy="3564422"/>
            <a:chOff x="762000" y="5446378"/>
            <a:chExt cx="15578710" cy="3564422"/>
          </a:xfrm>
        </p:grpSpPr>
        <p:pic>
          <p:nvPicPr>
            <p:cNvPr id="6" name="Picture 6" descr="Lỗi vượt đèn đỏ bị phạt bao nhiêu từ năm 2020?"/>
            <p:cNvPicPr>
              <a:picLocks noChangeAspect="1" noChangeArrowheads="1"/>
            </p:cNvPicPr>
            <p:nvPr/>
          </p:nvPicPr>
          <p:blipFill>
            <a:blip r:embed="rId10">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762000" y="5446379"/>
              <a:ext cx="5780140" cy="356442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42140" y="5446378"/>
              <a:ext cx="9798570" cy="3564421"/>
            </a:xfrm>
            <a:prstGeom prst="rect">
              <a:avLst/>
            </a:prstGeom>
          </p:spPr>
        </p:pic>
      </p:grpSp>
    </p:spTree>
    <p:extLst>
      <p:ext uri="{BB962C8B-B14F-4D97-AF65-F5344CB8AC3E}">
        <p14:creationId xmlns:p14="http://schemas.microsoft.com/office/powerpoint/2010/main" val="23841511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382862" y="9877845"/>
            <a:ext cx="17524789" cy="66255"/>
          </a:xfrm>
          <a:prstGeom prst="rect">
            <a:avLst/>
          </a:prstGeom>
          <a:solidFill>
            <a:srgbClr val="172243"/>
          </a:solidFill>
        </p:spPr>
        <p:txBody>
          <a:bodyPr/>
          <a:lstStyle/>
          <a:p>
            <a:endParaRPr lang="en-GB" dirty="0"/>
          </a:p>
        </p:txBody>
      </p:sp>
      <p:sp>
        <p:nvSpPr>
          <p:cNvPr id="16" name="Rectangle 15"/>
          <p:cNvSpPr/>
          <p:nvPr/>
        </p:nvSpPr>
        <p:spPr>
          <a:xfrm>
            <a:off x="382862" y="0"/>
            <a:ext cx="17905138" cy="1524422"/>
          </a:xfrm>
          <a:prstGeom prst="rect">
            <a:avLst/>
          </a:prstGeom>
          <a:solidFill>
            <a:srgbClr val="172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p:cNvGrpSpPr/>
          <p:nvPr/>
        </p:nvGrpSpPr>
        <p:grpSpPr>
          <a:xfrm>
            <a:off x="-1906" y="0"/>
            <a:ext cx="742439" cy="1524422"/>
            <a:chOff x="-76" y="0"/>
            <a:chExt cx="1002" cy="1756"/>
          </a:xfrm>
        </p:grpSpPr>
        <p:sp>
          <p:nvSpPr>
            <p:cNvPr id="15" name="Rectangle 14"/>
            <p:cNvSpPr/>
            <p:nvPr/>
          </p:nvSpPr>
          <p:spPr>
            <a:xfrm>
              <a:off x="-76" y="0"/>
              <a:ext cx="1002" cy="17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p:cNvCxnSpPr/>
            <p:nvPr/>
          </p:nvCxnSpPr>
          <p:spPr>
            <a:xfrm>
              <a:off x="425" y="0"/>
              <a:ext cx="0" cy="175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64" y="0"/>
              <a:ext cx="0" cy="175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2" name="Rectangle 4">
            <a:extLst>
              <a:ext uri="{FF2B5EF4-FFF2-40B4-BE49-F238E27FC236}">
                <a16:creationId xmlns:a16="http://schemas.microsoft.com/office/drawing/2014/main" id="{565E1C2E-E4C8-47D6-9B61-DA305772653A}"/>
              </a:ext>
            </a:extLst>
          </p:cNvPr>
          <p:cNvSpPr>
            <a:spLocks noChangeArrowheads="1"/>
          </p:cNvSpPr>
          <p:nvPr/>
        </p:nvSpPr>
        <p:spPr bwMode="auto">
          <a:xfrm>
            <a:off x="735366" y="2030287"/>
            <a:ext cx="16943033" cy="7001917"/>
          </a:xfrm>
          <a:prstGeom prst="rect">
            <a:avLst/>
          </a:prstGeom>
          <a:noFill/>
          <a:ln>
            <a:noFill/>
          </a:ln>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0">
            <a:scrgbClr r="0" g="0" b="0"/>
          </a:lnRef>
          <a:fillRef idx="0">
            <a:scrgbClr r="0" g="0" b="0"/>
          </a:fillRef>
          <a:effectRef idx="0">
            <a:scrgbClr r="0" g="0" b="0"/>
          </a:effectRef>
          <a:fontRef idx="minor">
            <a:schemeClr val="dk1"/>
          </a:fontRef>
        </p:style>
        <p:txBody>
          <a:bodyPr vert="horz" wrap="square" lIns="91440" tIns="45720" rIns="91440" bIns="45720" numCol="1" anchor="t" anchorCtr="0" compatLnSpc="1">
            <a:prstTxWarp prst="textNoShape">
              <a:avLst/>
            </a:prstTxWarp>
            <a:spAutoFit/>
          </a:bodyPr>
          <a:lstStyle/>
          <a:p>
            <a:pPr lvl="0" algn="just" eaLnBrk="0" fontAlgn="base" hangingPunct="0">
              <a:lnSpc>
                <a:spcPct val="200000"/>
              </a:lnSpc>
              <a:spcBef>
                <a:spcPct val="0"/>
              </a:spcBef>
              <a:spcAft>
                <a:spcPct val="0"/>
              </a:spcAft>
            </a:pPr>
            <a:r>
              <a:rPr lang="en-US" altLang="fr-FR" sz="2600" dirty="0" smtClean="0">
                <a:solidFill>
                  <a:schemeClr val="tx1">
                    <a:lumMod val="85000"/>
                    <a:lumOff val="15000"/>
                  </a:schemeClr>
                </a:solidFill>
                <a:latin typeface="Arial" panose="020B0604020202020204" pitchFamily="34" charset="0"/>
                <a:cs typeface="Arial" panose="020B0604020202020204" pitchFamily="34" charset="0"/>
              </a:rPr>
              <a:t>The </a:t>
            </a:r>
            <a:r>
              <a:rPr lang="en-US" altLang="fr-FR" sz="2600" dirty="0">
                <a:solidFill>
                  <a:schemeClr val="tx1">
                    <a:lumMod val="85000"/>
                    <a:lumOff val="15000"/>
                  </a:schemeClr>
                </a:solidFill>
                <a:latin typeface="Arial" panose="020B0604020202020204" pitchFamily="34" charset="0"/>
                <a:cs typeface="Arial" panose="020B0604020202020204" pitchFamily="34" charset="0"/>
              </a:rPr>
              <a:t>more </a:t>
            </a:r>
            <a:r>
              <a:rPr lang="en-US" altLang="fr-FR" sz="2600" b="1" dirty="0" smtClean="0">
                <a:solidFill>
                  <a:schemeClr val="tx1">
                    <a:lumMod val="85000"/>
                    <a:lumOff val="15000"/>
                  </a:schemeClr>
                </a:solidFill>
                <a:latin typeface="Arial" panose="020B0604020202020204" pitchFamily="34" charset="0"/>
                <a:cs typeface="Arial" panose="020B0604020202020204" pitchFamily="34" charset="0"/>
              </a:rPr>
              <a:t>driving years </a:t>
            </a:r>
            <a:r>
              <a:rPr lang="en-US" altLang="fr-FR" sz="2600" dirty="0" smtClean="0">
                <a:solidFill>
                  <a:schemeClr val="tx1">
                    <a:lumMod val="85000"/>
                    <a:lumOff val="15000"/>
                  </a:schemeClr>
                </a:solidFill>
                <a:latin typeface="Arial" panose="020B0604020202020204" pitchFamily="34" charset="0"/>
                <a:cs typeface="Arial" panose="020B0604020202020204" pitchFamily="34" charset="0"/>
              </a:rPr>
              <a:t>in a disordered traffic system - The </a:t>
            </a:r>
            <a:r>
              <a:rPr lang="en-US" altLang="fr-FR" sz="2600" dirty="0">
                <a:solidFill>
                  <a:schemeClr val="tx1">
                    <a:lumMod val="85000"/>
                    <a:lumOff val="15000"/>
                  </a:schemeClr>
                </a:solidFill>
                <a:latin typeface="Arial" panose="020B0604020202020204" pitchFamily="34" charset="0"/>
                <a:cs typeface="Arial" panose="020B0604020202020204" pitchFamily="34" charset="0"/>
              </a:rPr>
              <a:t>more likely they </a:t>
            </a:r>
            <a:r>
              <a:rPr lang="en-US" altLang="fr-FR" sz="2600" b="1" dirty="0">
                <a:solidFill>
                  <a:schemeClr val="tx1">
                    <a:lumMod val="85000"/>
                    <a:lumOff val="15000"/>
                  </a:schemeClr>
                </a:solidFill>
                <a:latin typeface="Arial" panose="020B0604020202020204" pitchFamily="34" charset="0"/>
                <a:cs typeface="Arial" panose="020B0604020202020204" pitchFamily="34" charset="0"/>
              </a:rPr>
              <a:t>experience adverse </a:t>
            </a:r>
            <a:r>
              <a:rPr lang="en-US" altLang="fr-FR" sz="2600" b="1" dirty="0" smtClean="0">
                <a:solidFill>
                  <a:schemeClr val="tx1">
                    <a:lumMod val="85000"/>
                    <a:lumOff val="15000"/>
                  </a:schemeClr>
                </a:solidFill>
                <a:latin typeface="Arial" panose="020B0604020202020204" pitchFamily="34" charset="0"/>
                <a:cs typeface="Arial" panose="020B0604020202020204" pitchFamily="34" charset="0"/>
              </a:rPr>
              <a:t>situations</a:t>
            </a:r>
            <a:endParaRPr lang="en-US" altLang="fr-FR" sz="2600" dirty="0">
              <a:solidFill>
                <a:schemeClr val="tx1">
                  <a:lumMod val="85000"/>
                  <a:lumOff val="15000"/>
                </a:schemeClr>
              </a:solidFill>
              <a:latin typeface="Arial" panose="020B0604020202020204" pitchFamily="34" charset="0"/>
              <a:cs typeface="Arial" panose="020B0604020202020204" pitchFamily="34" charset="0"/>
            </a:endParaRPr>
          </a:p>
          <a:p>
            <a:pPr lvl="0" algn="just" eaLnBrk="0" fontAlgn="base" hangingPunct="0">
              <a:lnSpc>
                <a:spcPct val="200000"/>
              </a:lnSpc>
              <a:spcBef>
                <a:spcPct val="0"/>
              </a:spcBef>
              <a:spcAft>
                <a:spcPct val="0"/>
              </a:spcAft>
            </a:pPr>
            <a:r>
              <a:rPr lang="en-US" altLang="fr-FR" sz="2600" b="1" dirty="0" smtClean="0">
                <a:solidFill>
                  <a:srgbClr val="FF0000"/>
                </a:solidFill>
                <a:latin typeface="Arial" panose="020B0604020202020204" pitchFamily="34" charset="0"/>
                <a:cs typeface="Arial" panose="020B0604020202020204" pitchFamily="34" charset="0"/>
              </a:rPr>
              <a:t>Motorcyclists</a:t>
            </a:r>
            <a:r>
              <a:rPr lang="en-US" altLang="fr-FR" sz="2600" b="1" dirty="0" smtClean="0">
                <a:solidFill>
                  <a:schemeClr val="tx1">
                    <a:lumMod val="85000"/>
                    <a:lumOff val="15000"/>
                  </a:schemeClr>
                </a:solidFill>
                <a:latin typeface="Arial" panose="020B0604020202020204" pitchFamily="34" charset="0"/>
                <a:cs typeface="Arial" panose="020B0604020202020204" pitchFamily="34" charset="0"/>
              </a:rPr>
              <a:t> </a:t>
            </a:r>
          </a:p>
          <a:p>
            <a:pPr marL="800100" lvl="1" indent="-342900" algn="just" eaLnBrk="0" fontAlgn="base" hangingPunct="0">
              <a:lnSpc>
                <a:spcPct val="200000"/>
              </a:lnSpc>
              <a:spcBef>
                <a:spcPct val="0"/>
              </a:spcBef>
              <a:spcAft>
                <a:spcPct val="0"/>
              </a:spcAft>
              <a:buFont typeface="Wingdings" panose="05000000000000000000" pitchFamily="2" charset="2"/>
              <a:buChar char="Ø"/>
            </a:pPr>
            <a:r>
              <a:rPr lang="en-US" altLang="fr-FR" sz="2600" dirty="0" smtClean="0">
                <a:solidFill>
                  <a:schemeClr val="tx1">
                    <a:lumMod val="85000"/>
                    <a:lumOff val="15000"/>
                  </a:schemeClr>
                </a:solidFill>
                <a:latin typeface="Arial" panose="020B0604020202020204" pitchFamily="34" charset="0"/>
                <a:cs typeface="Arial" panose="020B0604020202020204" pitchFamily="34" charset="0"/>
              </a:rPr>
              <a:t>performed </a:t>
            </a:r>
            <a:r>
              <a:rPr lang="en-US" altLang="fr-FR" sz="2600" b="1" dirty="0">
                <a:solidFill>
                  <a:schemeClr val="tx1">
                    <a:lumMod val="85000"/>
                    <a:lumOff val="15000"/>
                  </a:schemeClr>
                </a:solidFill>
                <a:latin typeface="Arial" panose="020B0604020202020204" pitchFamily="34" charset="0"/>
                <a:cs typeface="Arial" panose="020B0604020202020204" pitchFamily="34" charset="0"/>
              </a:rPr>
              <a:t>RDB</a:t>
            </a:r>
            <a:r>
              <a:rPr lang="en-US" altLang="fr-FR" sz="2600" dirty="0">
                <a:solidFill>
                  <a:schemeClr val="tx1">
                    <a:lumMod val="85000"/>
                    <a:lumOff val="15000"/>
                  </a:schemeClr>
                </a:solidFill>
                <a:latin typeface="Arial" panose="020B0604020202020204" pitchFamily="34" charset="0"/>
                <a:cs typeface="Arial" panose="020B0604020202020204" pitchFamily="34" charset="0"/>
              </a:rPr>
              <a:t> more frequently </a:t>
            </a:r>
            <a:r>
              <a:rPr lang="en-US" altLang="fr-FR" sz="2600" dirty="0" smtClean="0">
                <a:solidFill>
                  <a:schemeClr val="tx1">
                    <a:lumMod val="85000"/>
                    <a:lumOff val="15000"/>
                  </a:schemeClr>
                </a:solidFill>
                <a:latin typeface="Arial" panose="020B0604020202020204" pitchFamily="34" charset="0"/>
                <a:cs typeface="Arial" panose="020B0604020202020204" pitchFamily="34" charset="0"/>
              </a:rPr>
              <a:t>	=&gt; </a:t>
            </a:r>
            <a:r>
              <a:rPr lang="en-US" altLang="fr-FR" sz="2600" dirty="0">
                <a:solidFill>
                  <a:schemeClr val="tx1">
                    <a:lumMod val="85000"/>
                    <a:lumOff val="15000"/>
                  </a:schemeClr>
                </a:solidFill>
                <a:latin typeface="Arial" panose="020B0604020202020204" pitchFamily="34" charset="0"/>
                <a:cs typeface="Arial" panose="020B0604020202020204" pitchFamily="34" charset="0"/>
              </a:rPr>
              <a:t>more likely to had </a:t>
            </a:r>
            <a:r>
              <a:rPr lang="en-US" altLang="fr-FR" sz="2600" b="1" dirty="0">
                <a:solidFill>
                  <a:schemeClr val="tx1">
                    <a:lumMod val="85000"/>
                    <a:lumOff val="15000"/>
                  </a:schemeClr>
                </a:solidFill>
                <a:latin typeface="Arial" panose="020B0604020202020204" pitchFamily="34" charset="0"/>
                <a:cs typeface="Arial" panose="020B0604020202020204" pitchFamily="34" charset="0"/>
              </a:rPr>
              <a:t>negative traffic </a:t>
            </a:r>
            <a:r>
              <a:rPr lang="en-US" altLang="fr-FR" sz="2600" b="1" dirty="0" smtClean="0">
                <a:solidFill>
                  <a:schemeClr val="tx1">
                    <a:lumMod val="85000"/>
                    <a:lumOff val="15000"/>
                  </a:schemeClr>
                </a:solidFill>
                <a:latin typeface="Arial" panose="020B0604020202020204" pitchFamily="34" charset="0"/>
                <a:cs typeface="Arial" panose="020B0604020202020204" pitchFamily="34" charset="0"/>
              </a:rPr>
              <a:t>outcomes</a:t>
            </a:r>
            <a:endParaRPr lang="en-US" altLang="fr-FR" sz="2600" dirty="0">
              <a:solidFill>
                <a:schemeClr val="tx1">
                  <a:lumMod val="85000"/>
                  <a:lumOff val="15000"/>
                </a:schemeClr>
              </a:solidFill>
              <a:latin typeface="Arial" panose="020B0604020202020204" pitchFamily="34" charset="0"/>
              <a:cs typeface="Arial" panose="020B0604020202020204" pitchFamily="34" charset="0"/>
            </a:endParaRPr>
          </a:p>
          <a:p>
            <a:pPr marL="800100" lvl="1" indent="-342900" algn="just" eaLnBrk="0" fontAlgn="base" hangingPunct="0">
              <a:lnSpc>
                <a:spcPct val="200000"/>
              </a:lnSpc>
              <a:spcBef>
                <a:spcPct val="0"/>
              </a:spcBef>
              <a:spcAft>
                <a:spcPct val="0"/>
              </a:spcAft>
              <a:buFont typeface="Wingdings" panose="05000000000000000000" pitchFamily="2" charset="2"/>
              <a:buChar char="Ø"/>
            </a:pPr>
            <a:r>
              <a:rPr lang="en-US" sz="2600" dirty="0" smtClean="0">
                <a:latin typeface="Arial" panose="020B0604020202020204" pitchFamily="34" charset="0"/>
                <a:cs typeface="Arial" panose="020B0604020202020204" pitchFamily="34" charset="0"/>
              </a:rPr>
              <a:t>with more </a:t>
            </a:r>
            <a:r>
              <a:rPr lang="en-US" sz="2600" b="1" dirty="0">
                <a:latin typeface="Arial" panose="020B0604020202020204" pitchFamily="34" charset="0"/>
                <a:cs typeface="Arial" panose="020B0604020202020204" pitchFamily="34" charset="0"/>
              </a:rPr>
              <a:t>positive</a:t>
            </a:r>
            <a:r>
              <a:rPr lang="en-US" sz="2600" dirty="0">
                <a:latin typeface="Arial" panose="020B0604020202020204" pitchFamily="34" charset="0"/>
                <a:cs typeface="Arial" panose="020B0604020202020204" pitchFamily="34" charset="0"/>
              </a:rPr>
              <a:t> </a:t>
            </a:r>
            <a:r>
              <a:rPr lang="en-US" sz="2600" b="1" dirty="0" smtClean="0">
                <a:latin typeface="Arial" panose="020B0604020202020204" pitchFamily="34" charset="0"/>
                <a:cs typeface="Arial" panose="020B0604020202020204" pitchFamily="34" charset="0"/>
              </a:rPr>
              <a:t>ATS</a:t>
            </a:r>
            <a:r>
              <a:rPr lang="en-US" sz="2600" dirty="0" smtClean="0">
                <a:latin typeface="Arial" panose="020B0604020202020204" pitchFamily="34" charset="0"/>
                <a:cs typeface="Arial" panose="020B0604020202020204" pitchFamily="34" charset="0"/>
              </a:rPr>
              <a:t> 			=&gt; </a:t>
            </a:r>
            <a:r>
              <a:rPr lang="en-US" sz="2600" dirty="0">
                <a:latin typeface="Arial" panose="020B0604020202020204" pitchFamily="34" charset="0"/>
                <a:cs typeface="Arial" panose="020B0604020202020204" pitchFamily="34" charset="0"/>
              </a:rPr>
              <a:t>less likely to be fined for the </a:t>
            </a:r>
            <a:r>
              <a:rPr lang="en-US" sz="2600" b="1" dirty="0" smtClean="0">
                <a:latin typeface="Arial" panose="020B0604020202020204" pitchFamily="34" charset="0"/>
                <a:cs typeface="Arial" panose="020B0604020202020204" pitchFamily="34" charset="0"/>
              </a:rPr>
              <a:t>Violation</a:t>
            </a:r>
            <a:endParaRPr lang="en-US" altLang="fr-FR" sz="2600" dirty="0">
              <a:solidFill>
                <a:schemeClr val="tx1">
                  <a:lumMod val="85000"/>
                  <a:lumOff val="15000"/>
                </a:schemeClr>
              </a:solidFill>
              <a:latin typeface="Arial" panose="020B0604020202020204" pitchFamily="34" charset="0"/>
              <a:cs typeface="Arial" panose="020B0604020202020204" pitchFamily="34" charset="0"/>
            </a:endParaRPr>
          </a:p>
          <a:p>
            <a:pPr marL="800100" lvl="1" indent="-342900" algn="just" eaLnBrk="0" fontAlgn="base" hangingPunct="0">
              <a:lnSpc>
                <a:spcPct val="200000"/>
              </a:lnSpc>
              <a:spcBef>
                <a:spcPct val="0"/>
              </a:spcBef>
              <a:spcAft>
                <a:spcPct val="0"/>
              </a:spcAft>
              <a:buFont typeface="Wingdings" panose="05000000000000000000" pitchFamily="2" charset="2"/>
              <a:buChar char="Ø"/>
            </a:pPr>
            <a:r>
              <a:rPr lang="en-GB" sz="2600" dirty="0" smtClean="0">
                <a:latin typeface="Arial" panose="020B0604020202020204" pitchFamily="34" charset="0"/>
                <a:cs typeface="Arial" panose="020B0604020202020204" pitchFamily="34" charset="0"/>
              </a:rPr>
              <a:t>with </a:t>
            </a:r>
            <a:r>
              <a:rPr lang="en-GB" sz="2600" dirty="0">
                <a:latin typeface="Arial" panose="020B0604020202020204" pitchFamily="34" charset="0"/>
                <a:cs typeface="Arial" panose="020B0604020202020204" pitchFamily="34" charset="0"/>
              </a:rPr>
              <a:t>high scores on </a:t>
            </a:r>
            <a:r>
              <a:rPr lang="en-GB" sz="2600" b="1" dirty="0">
                <a:latin typeface="Arial" panose="020B0604020202020204" pitchFamily="34" charset="0"/>
                <a:cs typeface="Arial" panose="020B0604020202020204" pitchFamily="34" charset="0"/>
              </a:rPr>
              <a:t>Aggression</a:t>
            </a:r>
            <a:r>
              <a:rPr lang="en-GB" sz="2600" dirty="0">
                <a:latin typeface="Arial" panose="020B0604020202020204" pitchFamily="34" charset="0"/>
                <a:cs typeface="Arial" panose="020B0604020202020204" pitchFamily="34" charset="0"/>
              </a:rPr>
              <a:t> </a:t>
            </a:r>
            <a:r>
              <a:rPr lang="en-GB" sz="2600" dirty="0" smtClean="0">
                <a:latin typeface="Arial" panose="020B0604020202020204" pitchFamily="34" charset="0"/>
                <a:cs typeface="Arial" panose="020B0604020202020204" pitchFamily="34" charset="0"/>
              </a:rPr>
              <a:t>	=&gt; had </a:t>
            </a:r>
            <a:r>
              <a:rPr lang="en-GB" sz="2600" dirty="0">
                <a:latin typeface="Arial" panose="020B0604020202020204" pitchFamily="34" charset="0"/>
                <a:cs typeface="Arial" panose="020B0604020202020204" pitchFamily="34" charset="0"/>
              </a:rPr>
              <a:t>greater probabilities of </a:t>
            </a:r>
            <a:r>
              <a:rPr lang="en-GB" sz="2600" b="1" dirty="0" smtClean="0">
                <a:latin typeface="Arial" panose="020B0604020202020204" pitchFamily="34" charset="0"/>
                <a:cs typeface="Arial" panose="020B0604020202020204" pitchFamily="34" charset="0"/>
              </a:rPr>
              <a:t>near-crash / crash</a:t>
            </a:r>
            <a:endParaRPr lang="en-US" altLang="fr-FR" sz="2600" dirty="0">
              <a:solidFill>
                <a:schemeClr val="tx1">
                  <a:lumMod val="85000"/>
                  <a:lumOff val="15000"/>
                </a:schemeClr>
              </a:solidFill>
              <a:latin typeface="Arial" panose="020B0604020202020204" pitchFamily="34" charset="0"/>
              <a:cs typeface="Arial" panose="020B0604020202020204" pitchFamily="34" charset="0"/>
            </a:endParaRPr>
          </a:p>
          <a:p>
            <a:pPr marL="800100" lvl="1" indent="-342900" algn="just" eaLnBrk="0" fontAlgn="base" hangingPunct="0">
              <a:lnSpc>
                <a:spcPct val="200000"/>
              </a:lnSpc>
              <a:spcBef>
                <a:spcPct val="0"/>
              </a:spcBef>
              <a:spcAft>
                <a:spcPct val="0"/>
              </a:spcAft>
              <a:buFont typeface="Wingdings" panose="05000000000000000000" pitchFamily="2" charset="2"/>
              <a:buChar char="Ø"/>
            </a:pPr>
            <a:r>
              <a:rPr lang="en-GB" sz="2600" dirty="0" smtClean="0">
                <a:latin typeface="Arial" panose="020B0604020202020204" pitchFamily="34" charset="0"/>
                <a:cs typeface="Arial" panose="020B0604020202020204" pitchFamily="34" charset="0"/>
              </a:rPr>
              <a:t>with </a:t>
            </a:r>
            <a:r>
              <a:rPr lang="en-GB" sz="2600" dirty="0">
                <a:latin typeface="Arial" panose="020B0604020202020204" pitchFamily="34" charset="0"/>
                <a:cs typeface="Arial" panose="020B0604020202020204" pitchFamily="34" charset="0"/>
              </a:rPr>
              <a:t>a high level of </a:t>
            </a:r>
            <a:r>
              <a:rPr lang="en-GB" sz="2600" b="1" dirty="0" smtClean="0">
                <a:latin typeface="Arial" panose="020B0604020202020204" pitchFamily="34" charset="0"/>
                <a:cs typeface="Arial" panose="020B0604020202020204" pitchFamily="34" charset="0"/>
              </a:rPr>
              <a:t>Normlessness</a:t>
            </a:r>
            <a:r>
              <a:rPr lang="en-GB" sz="2600" dirty="0" smtClean="0">
                <a:latin typeface="Arial" panose="020B0604020202020204" pitchFamily="34" charset="0"/>
                <a:cs typeface="Arial" panose="020B0604020202020204" pitchFamily="34" charset="0"/>
              </a:rPr>
              <a:t> 	=&gt; </a:t>
            </a:r>
            <a:r>
              <a:rPr lang="en-GB" sz="2600" dirty="0">
                <a:latin typeface="Arial" panose="020B0604020202020204" pitchFamily="34" charset="0"/>
                <a:cs typeface="Arial" panose="020B0604020202020204" pitchFamily="34" charset="0"/>
              </a:rPr>
              <a:t>more likely to have </a:t>
            </a:r>
            <a:r>
              <a:rPr lang="en-GB" sz="2600" b="1" dirty="0" smtClean="0">
                <a:latin typeface="Arial" panose="020B0604020202020204" pitchFamily="34" charset="0"/>
                <a:cs typeface="Arial" panose="020B0604020202020204" pitchFamily="34" charset="0"/>
              </a:rPr>
              <a:t>accident </a:t>
            </a:r>
            <a:r>
              <a:rPr lang="en-GB" sz="2600" b="1" dirty="0">
                <a:latin typeface="Arial" panose="020B0604020202020204" pitchFamily="34" charset="0"/>
                <a:cs typeface="Arial" panose="020B0604020202020204" pitchFamily="34" charset="0"/>
              </a:rPr>
              <a:t>involvement</a:t>
            </a:r>
            <a:r>
              <a:rPr lang="en-GB" sz="2600" dirty="0">
                <a:latin typeface="Arial" panose="020B0604020202020204" pitchFamily="34" charset="0"/>
                <a:cs typeface="Arial" panose="020B0604020202020204" pitchFamily="34" charset="0"/>
              </a:rPr>
              <a:t>, </a:t>
            </a:r>
            <a:r>
              <a:rPr lang="en-GB" sz="2600" b="1" dirty="0" smtClean="0">
                <a:latin typeface="Arial" panose="020B0604020202020204" pitchFamily="34" charset="0"/>
                <a:cs typeface="Arial" panose="020B0604020202020204" pitchFamily="34" charset="0"/>
              </a:rPr>
              <a:t>traffic violations</a:t>
            </a:r>
          </a:p>
          <a:p>
            <a:pPr marL="800100" lvl="1" indent="-342900" algn="just" eaLnBrk="0" fontAlgn="base" hangingPunct="0">
              <a:lnSpc>
                <a:spcPct val="200000"/>
              </a:lnSpc>
              <a:spcBef>
                <a:spcPct val="0"/>
              </a:spcBef>
              <a:spcAft>
                <a:spcPct val="0"/>
              </a:spcAft>
              <a:buFont typeface="Wingdings" panose="05000000000000000000" pitchFamily="2" charset="2"/>
              <a:buChar char="Ø"/>
            </a:pPr>
            <a:r>
              <a:rPr lang="en-GB" sz="2600" dirty="0">
                <a:latin typeface="Arial" panose="020B0604020202020204" pitchFamily="34" charset="0"/>
                <a:cs typeface="Arial" panose="020B0604020202020204" pitchFamily="34" charset="0"/>
              </a:rPr>
              <a:t>scored higher on </a:t>
            </a:r>
            <a:r>
              <a:rPr lang="en-GB" sz="2600" b="1" dirty="0" smtClean="0">
                <a:latin typeface="Arial" panose="020B0604020202020204" pitchFamily="34" charset="0"/>
                <a:cs typeface="Arial" panose="020B0604020202020204" pitchFamily="34" charset="0"/>
              </a:rPr>
              <a:t>Anxiety			</a:t>
            </a:r>
            <a:r>
              <a:rPr lang="en-GB" sz="2600" dirty="0" smtClean="0">
                <a:latin typeface="Arial" panose="020B0604020202020204" pitchFamily="34" charset="0"/>
                <a:cs typeface="Arial" panose="020B0604020202020204" pitchFamily="34" charset="0"/>
              </a:rPr>
              <a:t>=&gt; </a:t>
            </a:r>
            <a:r>
              <a:rPr lang="en-GB" sz="2600" b="1" dirty="0" smtClean="0">
                <a:latin typeface="Arial" panose="020B0604020202020204" pitchFamily="34" charset="0"/>
                <a:cs typeface="Arial" panose="020B0604020202020204" pitchFamily="34" charset="0"/>
              </a:rPr>
              <a:t>near-crash</a:t>
            </a:r>
            <a:r>
              <a:rPr lang="en-GB" sz="2600" dirty="0" smtClean="0">
                <a:latin typeface="Arial" panose="020B0604020202020204" pitchFamily="34" charset="0"/>
                <a:cs typeface="Arial" panose="020B0604020202020204" pitchFamily="34" charset="0"/>
              </a:rPr>
              <a:t> </a:t>
            </a:r>
            <a:r>
              <a:rPr lang="en-GB" sz="2600" dirty="0">
                <a:latin typeface="Arial" panose="020B0604020202020204" pitchFamily="34" charset="0"/>
                <a:cs typeface="Arial" panose="020B0604020202020204" pitchFamily="34" charset="0"/>
              </a:rPr>
              <a:t>occurred more often </a:t>
            </a:r>
            <a:endParaRPr lang="en-GB" sz="2600" dirty="0" smtClean="0">
              <a:latin typeface="Arial" panose="020B0604020202020204" pitchFamily="34" charset="0"/>
              <a:cs typeface="Arial" panose="020B0604020202020204" pitchFamily="34" charset="0"/>
            </a:endParaRPr>
          </a:p>
          <a:p>
            <a:pPr marL="800100" lvl="1" indent="-342900" algn="just" eaLnBrk="0" fontAlgn="base" hangingPunct="0">
              <a:lnSpc>
                <a:spcPct val="200000"/>
              </a:lnSpc>
              <a:spcBef>
                <a:spcPct val="0"/>
              </a:spcBef>
              <a:spcAft>
                <a:spcPct val="0"/>
              </a:spcAft>
              <a:buFont typeface="Wingdings" panose="05000000000000000000" pitchFamily="2" charset="2"/>
              <a:buChar char="Ø"/>
            </a:pPr>
            <a:endParaRPr lang="en-GB" altLang="fr-FR" sz="2600" dirty="0">
              <a:solidFill>
                <a:schemeClr val="tx1">
                  <a:lumMod val="85000"/>
                  <a:lumOff val="15000"/>
                </a:schemeClr>
              </a:solidFill>
              <a:latin typeface="Arial" panose="020B0604020202020204" pitchFamily="34" charset="0"/>
              <a:cs typeface="Arial" panose="020B0604020202020204" pitchFamily="34" charset="0"/>
            </a:endParaRPr>
          </a:p>
          <a:p>
            <a:pPr lvl="0" algn="just" eaLnBrk="0" fontAlgn="base" hangingPunct="0">
              <a:lnSpc>
                <a:spcPct val="150000"/>
              </a:lnSpc>
              <a:spcBef>
                <a:spcPct val="0"/>
              </a:spcBef>
              <a:spcAft>
                <a:spcPct val="0"/>
              </a:spcAft>
            </a:pPr>
            <a:endParaRPr lang="en-US" altLang="fr-FR" sz="2200" dirty="0" smtClean="0">
              <a:solidFill>
                <a:schemeClr val="tx1">
                  <a:lumMod val="85000"/>
                  <a:lumOff val="15000"/>
                </a:schemeClr>
              </a:solidFill>
              <a:latin typeface="Arial" panose="020B0604020202020204" pitchFamily="34" charset="0"/>
              <a:cs typeface="Arial" panose="020B0604020202020204" pitchFamily="34" charset="0"/>
            </a:endParaRPr>
          </a:p>
        </p:txBody>
      </p:sp>
      <p:sp>
        <p:nvSpPr>
          <p:cNvPr id="21" name="TextBox 12"/>
          <p:cNvSpPr txBox="1"/>
          <p:nvPr/>
        </p:nvSpPr>
        <p:spPr>
          <a:xfrm>
            <a:off x="933922" y="441610"/>
            <a:ext cx="17905138" cy="641201"/>
          </a:xfrm>
          <a:prstGeom prst="rect">
            <a:avLst/>
          </a:prstGeom>
        </p:spPr>
        <p:txBody>
          <a:bodyPr wrap="square" lIns="0" tIns="0" rIns="0" bIns="0" rtlCol="0" anchor="t">
            <a:spAutoFit/>
          </a:bodyPr>
          <a:lstStyle/>
          <a:p>
            <a:pPr>
              <a:lnSpc>
                <a:spcPts val="5040"/>
              </a:lnSpc>
            </a:pPr>
            <a:r>
              <a:rPr lang="en-US" sz="4400" b="1" spc="300" dirty="0" smtClean="0">
                <a:solidFill>
                  <a:srgbClr val="FFFF00"/>
                </a:solidFill>
                <a:latin typeface="Arial" panose="020B0604020202020204" pitchFamily="34" charset="0"/>
                <a:cs typeface="Arial" panose="020B0604020202020204" pitchFamily="34" charset="0"/>
              </a:rPr>
              <a:t>FINDINGS</a:t>
            </a:r>
            <a:endParaRPr lang="en-US" sz="4400" b="1" spc="3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4147293"/>
      </p:ext>
    </p:extLst>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382862" y="9877845"/>
            <a:ext cx="17524789" cy="66255"/>
          </a:xfrm>
          <a:prstGeom prst="rect">
            <a:avLst/>
          </a:prstGeom>
          <a:solidFill>
            <a:srgbClr val="172243"/>
          </a:solidFill>
        </p:spPr>
        <p:txBody>
          <a:bodyPr/>
          <a:lstStyle/>
          <a:p>
            <a:endParaRPr lang="en-GB" dirty="0"/>
          </a:p>
        </p:txBody>
      </p:sp>
      <p:sp>
        <p:nvSpPr>
          <p:cNvPr id="16" name="Rectangle 15"/>
          <p:cNvSpPr/>
          <p:nvPr/>
        </p:nvSpPr>
        <p:spPr>
          <a:xfrm>
            <a:off x="382862" y="0"/>
            <a:ext cx="17905138" cy="1524422"/>
          </a:xfrm>
          <a:prstGeom prst="rect">
            <a:avLst/>
          </a:prstGeom>
          <a:solidFill>
            <a:srgbClr val="172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p:cNvGrpSpPr/>
          <p:nvPr/>
        </p:nvGrpSpPr>
        <p:grpSpPr>
          <a:xfrm>
            <a:off x="-1906" y="0"/>
            <a:ext cx="742439" cy="1524422"/>
            <a:chOff x="-76" y="0"/>
            <a:chExt cx="1002" cy="1756"/>
          </a:xfrm>
        </p:grpSpPr>
        <p:sp>
          <p:nvSpPr>
            <p:cNvPr id="15" name="Rectangle 14"/>
            <p:cNvSpPr/>
            <p:nvPr/>
          </p:nvSpPr>
          <p:spPr>
            <a:xfrm>
              <a:off x="-76" y="0"/>
              <a:ext cx="1002" cy="17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p:cNvCxnSpPr/>
            <p:nvPr/>
          </p:nvCxnSpPr>
          <p:spPr>
            <a:xfrm>
              <a:off x="425" y="0"/>
              <a:ext cx="0" cy="175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64" y="0"/>
              <a:ext cx="0" cy="175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2" name="Rectangle 4">
            <a:extLst>
              <a:ext uri="{FF2B5EF4-FFF2-40B4-BE49-F238E27FC236}">
                <a16:creationId xmlns:a16="http://schemas.microsoft.com/office/drawing/2014/main" id="{565E1C2E-E4C8-47D6-9B61-DA305772653A}"/>
              </a:ext>
            </a:extLst>
          </p:cNvPr>
          <p:cNvSpPr>
            <a:spLocks noChangeArrowheads="1"/>
          </p:cNvSpPr>
          <p:nvPr/>
        </p:nvSpPr>
        <p:spPr bwMode="auto">
          <a:xfrm>
            <a:off x="1143000" y="2016714"/>
            <a:ext cx="15387383" cy="5909310"/>
          </a:xfrm>
          <a:prstGeom prst="rect">
            <a:avLst/>
          </a:prstGeom>
          <a:noFill/>
          <a:ln>
            <a:noFill/>
          </a:ln>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0">
            <a:scrgbClr r="0" g="0" b="0"/>
          </a:lnRef>
          <a:fillRef idx="0">
            <a:scrgbClr r="0" g="0" b="0"/>
          </a:fillRef>
          <a:effectRef idx="0">
            <a:scrgbClr r="0" g="0" b="0"/>
          </a:effectRef>
          <a:fontRef idx="minor">
            <a:schemeClr val="dk1"/>
          </a:fontRef>
        </p:style>
        <p:txBody>
          <a:bodyPr vert="horz" wrap="square" lIns="91440" tIns="45720" rIns="91440" bIns="45720" numCol="1" anchor="t" anchorCtr="0" compatLnSpc="1">
            <a:prstTxWarp prst="textNoShape">
              <a:avLst/>
            </a:prstTxWarp>
            <a:spAutoFit/>
          </a:bodyPr>
          <a:lstStyle/>
          <a:p>
            <a:pPr algn="just">
              <a:lnSpc>
                <a:spcPct val="150000"/>
              </a:lnSpc>
            </a:pPr>
            <a:r>
              <a:rPr lang="en-GB" sz="2800" dirty="0" smtClean="0">
                <a:latin typeface="Arial" panose="020B0604020202020204" pitchFamily="34" charset="0"/>
                <a:cs typeface="Arial" panose="020B0604020202020204" pitchFamily="34" charset="0"/>
              </a:rPr>
              <a:t>This </a:t>
            </a:r>
            <a:r>
              <a:rPr lang="en-GB" sz="2800" dirty="0">
                <a:latin typeface="Arial" panose="020B0604020202020204" pitchFamily="34" charset="0"/>
                <a:cs typeface="Arial" panose="020B0604020202020204" pitchFamily="34" charset="0"/>
              </a:rPr>
              <a:t>research demonstrated the relationships between the driving experience, </a:t>
            </a:r>
            <a:r>
              <a:rPr lang="en-GB" sz="2800" dirty="0" smtClean="0">
                <a:latin typeface="Arial" panose="020B0604020202020204" pitchFamily="34" charset="0"/>
                <a:cs typeface="Arial" panose="020B0604020202020204" pitchFamily="34" charset="0"/>
              </a:rPr>
              <a:t>PT – ATS – RDB in </a:t>
            </a:r>
            <a:r>
              <a:rPr lang="en-GB" sz="2800" dirty="0">
                <a:latin typeface="Arial" panose="020B0604020202020204" pitchFamily="34" charset="0"/>
                <a:cs typeface="Arial" panose="020B0604020202020204" pitchFamily="34" charset="0"/>
              </a:rPr>
              <a:t>a traditional motorcycling country. </a:t>
            </a:r>
            <a:endParaRPr lang="en-GB" sz="2800" dirty="0" smtClean="0">
              <a:latin typeface="Arial" panose="020B0604020202020204" pitchFamily="34" charset="0"/>
              <a:cs typeface="Arial" panose="020B0604020202020204" pitchFamily="34" charset="0"/>
            </a:endParaRPr>
          </a:p>
          <a:p>
            <a:pPr algn="just">
              <a:lnSpc>
                <a:spcPct val="150000"/>
              </a:lnSpc>
            </a:pPr>
            <a:endParaRPr lang="en-GB" sz="2800" dirty="0">
              <a:latin typeface="Arial" panose="020B0604020202020204" pitchFamily="34" charset="0"/>
              <a:cs typeface="Arial" panose="020B0604020202020204" pitchFamily="34" charset="0"/>
            </a:endParaRPr>
          </a:p>
          <a:p>
            <a:pPr algn="just">
              <a:lnSpc>
                <a:spcPct val="150000"/>
              </a:lnSpc>
            </a:pPr>
            <a:r>
              <a:rPr lang="en-GB" sz="2800" dirty="0" smtClean="0">
                <a:latin typeface="Arial" panose="020B0604020202020204" pitchFamily="34" charset="0"/>
                <a:cs typeface="Arial" panose="020B0604020202020204" pitchFamily="34" charset="0"/>
              </a:rPr>
              <a:t>Vietnamese </a:t>
            </a:r>
            <a:r>
              <a:rPr lang="en-GB" sz="2800" dirty="0">
                <a:latin typeface="Arial" panose="020B0604020202020204" pitchFamily="34" charset="0"/>
                <a:cs typeface="Arial" panose="020B0604020202020204" pitchFamily="34" charset="0"/>
              </a:rPr>
              <a:t>motorcyclist with certain traits were more likely to commit RDB or involve in traffic accidents, those individuals should be identified and accommodated through relevant personality change interventions during the motorcycle safety courses</a:t>
            </a:r>
            <a:r>
              <a:rPr lang="en-GB" sz="2800" dirty="0" smtClean="0">
                <a:latin typeface="Arial" panose="020B0604020202020204" pitchFamily="34" charset="0"/>
                <a:cs typeface="Arial" panose="020B0604020202020204" pitchFamily="34" charset="0"/>
              </a:rPr>
              <a:t>.</a:t>
            </a:r>
          </a:p>
          <a:p>
            <a:pPr algn="just">
              <a:lnSpc>
                <a:spcPct val="150000"/>
              </a:lnSpc>
            </a:pPr>
            <a:endParaRPr lang="en-GB" sz="2800" dirty="0">
              <a:latin typeface="Arial" panose="020B0604020202020204" pitchFamily="34" charset="0"/>
              <a:cs typeface="Arial" panose="020B0604020202020204" pitchFamily="34" charset="0"/>
            </a:endParaRPr>
          </a:p>
          <a:p>
            <a:pPr algn="just">
              <a:lnSpc>
                <a:spcPct val="150000"/>
              </a:lnSpc>
            </a:pPr>
            <a:r>
              <a:rPr lang="en-GB" sz="2800" dirty="0" smtClean="0">
                <a:latin typeface="Arial" panose="020B0604020202020204" pitchFamily="34" charset="0"/>
                <a:cs typeface="Arial" panose="020B0604020202020204" pitchFamily="34" charset="0"/>
              </a:rPr>
              <a:t>Future </a:t>
            </a:r>
            <a:r>
              <a:rPr lang="en-GB" sz="2800" dirty="0">
                <a:latin typeface="Arial" panose="020B0604020202020204" pitchFamily="34" charset="0"/>
                <a:cs typeface="Arial" panose="020B0604020202020204" pitchFamily="34" charset="0"/>
              </a:rPr>
              <a:t>studies may delve deeper by supplementing other representative </a:t>
            </a:r>
            <a:r>
              <a:rPr lang="en-GB" sz="2800" dirty="0" smtClean="0">
                <a:latin typeface="Arial" panose="020B0604020202020204" pitchFamily="34" charset="0"/>
                <a:cs typeface="Arial" panose="020B0604020202020204" pitchFamily="34" charset="0"/>
              </a:rPr>
              <a:t>PT of </a:t>
            </a:r>
            <a:r>
              <a:rPr lang="en-GB" sz="2800" dirty="0">
                <a:latin typeface="Arial" panose="020B0604020202020204" pitchFamily="34" charset="0"/>
                <a:cs typeface="Arial" panose="020B0604020202020204" pitchFamily="34" charset="0"/>
              </a:rPr>
              <a:t>Vietnamese to reveal their relationships with traffic risk factors.</a:t>
            </a:r>
            <a:endParaRPr lang="vi-VN" sz="2800" dirty="0">
              <a:latin typeface="Arial" panose="020B0604020202020204" pitchFamily="34" charset="0"/>
              <a:cs typeface="Arial" panose="020B0604020202020204" pitchFamily="34" charset="0"/>
            </a:endParaRPr>
          </a:p>
        </p:txBody>
      </p:sp>
      <p:sp>
        <p:nvSpPr>
          <p:cNvPr id="21" name="TextBox 12"/>
          <p:cNvSpPr txBox="1"/>
          <p:nvPr/>
        </p:nvSpPr>
        <p:spPr>
          <a:xfrm>
            <a:off x="933922" y="441610"/>
            <a:ext cx="17905138" cy="641201"/>
          </a:xfrm>
          <a:prstGeom prst="rect">
            <a:avLst/>
          </a:prstGeom>
        </p:spPr>
        <p:txBody>
          <a:bodyPr wrap="square" lIns="0" tIns="0" rIns="0" bIns="0" rtlCol="0" anchor="t">
            <a:spAutoFit/>
          </a:bodyPr>
          <a:lstStyle/>
          <a:p>
            <a:pPr>
              <a:lnSpc>
                <a:spcPts val="5040"/>
              </a:lnSpc>
            </a:pPr>
            <a:r>
              <a:rPr lang="en-US" sz="4400" b="1" spc="300" dirty="0" smtClean="0">
                <a:solidFill>
                  <a:srgbClr val="FFFF00"/>
                </a:solidFill>
                <a:latin typeface="Arial" panose="020B0604020202020204" pitchFamily="34" charset="0"/>
                <a:cs typeface="Arial" panose="020B0604020202020204" pitchFamily="34" charset="0"/>
              </a:rPr>
              <a:t>CONCLUSIONS</a:t>
            </a:r>
            <a:endParaRPr lang="en-US" sz="4400" b="1" spc="3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6533617"/>
      </p:ext>
    </p:extLst>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72243"/>
        </a:solidFill>
        <a:effectLst/>
      </p:bgPr>
    </p:bg>
    <p:spTree>
      <p:nvGrpSpPr>
        <p:cNvPr id="1" name=""/>
        <p:cNvGrpSpPr/>
        <p:nvPr/>
      </p:nvGrpSpPr>
      <p:grpSpPr>
        <a:xfrm>
          <a:off x="0" y="0"/>
          <a:ext cx="0" cy="0"/>
          <a:chOff x="0" y="0"/>
          <a:chExt cx="0" cy="0"/>
        </a:xfrm>
      </p:grpSpPr>
      <p:sp>
        <p:nvSpPr>
          <p:cNvPr id="2" name="AutoShape 2"/>
          <p:cNvSpPr/>
          <p:nvPr/>
        </p:nvSpPr>
        <p:spPr>
          <a:xfrm>
            <a:off x="380349" y="403412"/>
            <a:ext cx="17524789" cy="66255"/>
          </a:xfrm>
          <a:prstGeom prst="rect">
            <a:avLst/>
          </a:prstGeom>
          <a:solidFill>
            <a:schemeClr val="bg1"/>
          </a:solidFill>
        </p:spPr>
      </p:sp>
      <p:sp>
        <p:nvSpPr>
          <p:cNvPr id="5" name="TextBox 5"/>
          <p:cNvSpPr txBox="1"/>
          <p:nvPr/>
        </p:nvSpPr>
        <p:spPr>
          <a:xfrm>
            <a:off x="460375" y="4381500"/>
            <a:ext cx="16760824" cy="970266"/>
          </a:xfrm>
          <a:prstGeom prst="rect">
            <a:avLst/>
          </a:prstGeom>
        </p:spPr>
        <p:txBody>
          <a:bodyPr wrap="square" lIns="0" tIns="0" rIns="0" bIns="0" rtlCol="0" anchor="t">
            <a:spAutoFit/>
          </a:bodyPr>
          <a:lstStyle/>
          <a:p>
            <a:pPr algn="ctr">
              <a:lnSpc>
                <a:spcPts val="5880"/>
              </a:lnSpc>
            </a:pPr>
            <a:r>
              <a:rPr lang="en-US" sz="13800" b="1" dirty="0">
                <a:solidFill>
                  <a:schemeClr val="bg1"/>
                </a:solidFill>
                <a:latin typeface="Arial" panose="020B0604020202020204" pitchFamily="34" charset="0"/>
                <a:cs typeface="Arial" panose="020B0604020202020204" pitchFamily="34" charset="0"/>
              </a:rPr>
              <a:t>THANK </a:t>
            </a:r>
            <a:r>
              <a:rPr lang="en-US" sz="13800" b="1" dirty="0" smtClean="0">
                <a:solidFill>
                  <a:schemeClr val="bg1"/>
                </a:solidFill>
                <a:latin typeface="Arial" panose="020B0604020202020204" pitchFamily="34" charset="0"/>
                <a:cs typeface="Arial" panose="020B0604020202020204" pitchFamily="34" charset="0"/>
              </a:rPr>
              <a:t>YOU</a:t>
            </a:r>
            <a:endParaRPr lang="en-US" sz="13800" b="1" dirty="0">
              <a:solidFill>
                <a:schemeClr val="bg1"/>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15321" t="22255" r="10449" b="25191"/>
          <a:stretch>
            <a:fillRect/>
          </a:stretch>
        </p:blipFill>
        <p:spPr>
          <a:xfrm>
            <a:off x="14478000" y="8042175"/>
            <a:ext cx="2921964" cy="1324384"/>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a:stretch>
            <a:fillRect/>
          </a:stretch>
        </p:blipFill>
        <p:spPr>
          <a:xfrm>
            <a:off x="5405682" y="8031746"/>
            <a:ext cx="3529161" cy="1297552"/>
          </a:xfrm>
          <a:prstGeom prst="rect">
            <a:avLst/>
          </a:prstGeom>
          <a:ln>
            <a:noFill/>
          </a:ln>
          <a:effectLst>
            <a:outerShdw blurRad="292100" dist="139700" dir="2700000" algn="tl" rotWithShape="0">
              <a:srgbClr val="333333">
                <a:alpha val="65000"/>
              </a:srgbClr>
            </a:outerShdw>
          </a:effectLst>
        </p:spPr>
      </p:pic>
      <p:sp>
        <p:nvSpPr>
          <p:cNvPr id="4" name="AutoShape 2" descr="Danang University of Economics - होम |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AutoShape 4" descr="Danang University of Economics - होम | Faceboo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32" name="Picture 8" descr="Wallonie-Bruxelles International : Appel à projets pour le Québec | Lettres  Numériques"/>
          <p:cNvPicPr>
            <a:picLocks noChangeAspect="1" noChangeArrowheads="1"/>
          </p:cNvPicPr>
          <p:nvPr/>
        </p:nvPicPr>
        <p:blipFill rotWithShape="1">
          <a:blip r:embed="rId5">
            <a:extLst>
              <a:ext uri="{28A0092B-C50C-407E-A947-70E740481C1C}">
                <a14:useLocalDpi xmlns:a14="http://schemas.microsoft.com/office/drawing/2010/main" val="0"/>
              </a:ext>
            </a:extLst>
          </a:blip>
          <a:srcRect l="10702" r="11706" b="14793"/>
          <a:stretch/>
        </p:blipFill>
        <p:spPr bwMode="auto">
          <a:xfrm>
            <a:off x="9603776" y="8041788"/>
            <a:ext cx="2027383" cy="12583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6" name="Picture 4" descr="Tập tin:Logo Kinh tế Đà Nẵng.jpg – Wikipedia tiếng Việ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496052" y="8041788"/>
            <a:ext cx="1258375" cy="12583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7"/>
          <a:stretch>
            <a:fillRect/>
          </a:stretch>
        </p:blipFill>
        <p:spPr>
          <a:xfrm>
            <a:off x="1082577" y="7978588"/>
            <a:ext cx="3622796" cy="1387971"/>
          </a:xfrm>
          <a:prstGeom prst="rect">
            <a:avLst/>
          </a:prstGeom>
        </p:spPr>
      </p:pic>
    </p:spTree>
    <p:extLst>
      <p:ext uri="{BB962C8B-B14F-4D97-AF65-F5344CB8AC3E}">
        <p14:creationId xmlns:p14="http://schemas.microsoft.com/office/powerpoint/2010/main" val="4084571553"/>
      </p:ext>
    </p:extLst>
  </p:cSld>
  <p:clrMapOvr>
    <a:masterClrMapping/>
  </p:clrMapOvr>
  <mc:AlternateContent xmlns:mc="http://schemas.openxmlformats.org/markup-compatibility/2006" xmlns:p14="http://schemas.microsoft.com/office/powerpoint/2010/main">
    <mc:Choice Requires="p14">
      <p:transition spd="slow" p14:dur="900">
        <p14:warp dir="in"/>
        <p:sndAc>
          <p:endSnd/>
        </p:sndAc>
      </p:transition>
    </mc:Choice>
    <mc:Fallback xmlns="">
      <p:transition spd="slow">
        <p:fade/>
        <p:sndAc>
          <p:endSnd/>
        </p:sndAc>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940" y="231775"/>
            <a:ext cx="12600940" cy="873125"/>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noProof="1"/>
          </a:p>
        </p:txBody>
      </p:sp>
      <p:sp>
        <p:nvSpPr>
          <p:cNvPr id="3" name="TextBox 70"/>
          <p:cNvSpPr txBox="1"/>
          <p:nvPr/>
        </p:nvSpPr>
        <p:spPr>
          <a:xfrm>
            <a:off x="533400" y="159017"/>
            <a:ext cx="13036168" cy="737831"/>
          </a:xfrm>
          <a:prstGeom prst="rect">
            <a:avLst/>
          </a:prstGeom>
        </p:spPr>
        <p:txBody>
          <a:bodyPr wrap="square" lIns="0" tIns="0" rIns="0" bIns="0" rtlCol="0" anchor="t">
            <a:spAutoFit/>
          </a:bodyPr>
          <a:lstStyle/>
          <a:p>
            <a:pPr algn="l">
              <a:lnSpc>
                <a:spcPts val="6720"/>
              </a:lnSpc>
            </a:pPr>
            <a:r>
              <a:rPr lang="vi-VN" sz="3200" b="1" noProof="1" smtClean="0">
                <a:ln w="6600">
                  <a:solidFill>
                    <a:schemeClr val="accent2"/>
                  </a:solidFill>
                  <a:prstDash val="solid"/>
                </a:ln>
                <a:solidFill>
                  <a:srgbClr val="FFFF00"/>
                </a:solidFill>
                <a:effectLst>
                  <a:outerShdw dist="38100" dir="2700000" algn="tl" rotWithShape="0">
                    <a:schemeClr val="accent2"/>
                  </a:outerShdw>
                </a:effectLst>
              </a:rPr>
              <a:t>VIETNAM – TYPICAL MOTORCYCLING COUNTRY (2020)</a:t>
            </a:r>
            <a:endParaRPr lang="vi-VN" sz="3200" b="1" noProof="1">
              <a:ln w="6600">
                <a:solidFill>
                  <a:schemeClr val="accent2"/>
                </a:solidFill>
                <a:prstDash val="solid"/>
              </a:ln>
              <a:solidFill>
                <a:srgbClr val="FFFF00"/>
              </a:solidFill>
              <a:effectLst>
                <a:outerShdw dist="38100" dir="2700000" algn="tl" rotWithShape="0">
                  <a:schemeClr val="accent2"/>
                </a:outerShdw>
              </a:effectLst>
            </a:endParaRPr>
          </a:p>
        </p:txBody>
      </p:sp>
      <p:pic>
        <p:nvPicPr>
          <p:cNvPr id="10" name="Picture 2" descr="File:University of Liège logo.svg - Wikimedia Comm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0873" y="358690"/>
            <a:ext cx="1866900" cy="8126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6400" y="1817191"/>
            <a:ext cx="8686800" cy="3159993"/>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86407" y="5629905"/>
            <a:ext cx="8686800" cy="3159993"/>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1817191"/>
            <a:ext cx="8709285" cy="3168172"/>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599" y="5678292"/>
            <a:ext cx="8709285" cy="3168173"/>
          </a:xfrm>
          <a:prstGeom prst="rect">
            <a:avLst/>
          </a:prstGeom>
        </p:spPr>
      </p:pic>
    </p:spTree>
    <p:extLst>
      <p:ext uri="{BB962C8B-B14F-4D97-AF65-F5344CB8AC3E}">
        <p14:creationId xmlns:p14="http://schemas.microsoft.com/office/powerpoint/2010/main" val="31265458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940" y="231775"/>
            <a:ext cx="12600940" cy="873125"/>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noProof="1"/>
          </a:p>
        </p:txBody>
      </p:sp>
      <p:sp>
        <p:nvSpPr>
          <p:cNvPr id="3" name="TextBox 70"/>
          <p:cNvSpPr txBox="1"/>
          <p:nvPr/>
        </p:nvSpPr>
        <p:spPr>
          <a:xfrm>
            <a:off x="533400" y="159017"/>
            <a:ext cx="13036168" cy="737831"/>
          </a:xfrm>
          <a:prstGeom prst="rect">
            <a:avLst/>
          </a:prstGeom>
        </p:spPr>
        <p:txBody>
          <a:bodyPr wrap="square" lIns="0" tIns="0" rIns="0" bIns="0" rtlCol="0" anchor="t">
            <a:spAutoFit/>
          </a:bodyPr>
          <a:lstStyle/>
          <a:p>
            <a:pPr algn="l">
              <a:lnSpc>
                <a:spcPts val="6720"/>
              </a:lnSpc>
            </a:pPr>
            <a:r>
              <a:rPr lang="vi-VN" sz="3200" b="1" noProof="1" smtClean="0">
                <a:ln w="6600">
                  <a:solidFill>
                    <a:schemeClr val="accent2"/>
                  </a:solidFill>
                  <a:prstDash val="solid"/>
                </a:ln>
                <a:solidFill>
                  <a:srgbClr val="FFFF00"/>
                </a:solidFill>
                <a:effectLst>
                  <a:outerShdw dist="38100" dir="2700000" algn="tl" rotWithShape="0">
                    <a:schemeClr val="accent2"/>
                  </a:outerShdw>
                </a:effectLst>
              </a:rPr>
              <a:t>VIETNAM – TYPICAL MOTORCYCLING COUNTRY (2020)</a:t>
            </a:r>
            <a:endParaRPr lang="vi-VN" sz="3200" b="1" noProof="1">
              <a:ln w="6600">
                <a:solidFill>
                  <a:schemeClr val="accent2"/>
                </a:solidFill>
                <a:prstDash val="solid"/>
              </a:ln>
              <a:solidFill>
                <a:srgbClr val="FFFF00"/>
              </a:solidFill>
              <a:effectLst>
                <a:outerShdw dist="38100" dir="2700000" algn="tl" rotWithShape="0">
                  <a:schemeClr val="accent2"/>
                </a:outerShdw>
              </a:effectLst>
            </a:endParaRPr>
          </a:p>
        </p:txBody>
      </p:sp>
      <p:pic>
        <p:nvPicPr>
          <p:cNvPr id="10" name="Picture 2" descr="File:University of Liège logo.svg - Wikimedia Comm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0873" y="358690"/>
            <a:ext cx="1866900" cy="8126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1" y="1943100"/>
            <a:ext cx="9067800" cy="3298589"/>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20200" y="1977452"/>
            <a:ext cx="8973366" cy="3264237"/>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 y="5600700"/>
            <a:ext cx="8991600" cy="3270870"/>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44000" y="5575092"/>
            <a:ext cx="9061995" cy="3296478"/>
          </a:xfrm>
          <a:prstGeom prst="rect">
            <a:avLst/>
          </a:prstGeom>
        </p:spPr>
      </p:pic>
    </p:spTree>
    <p:extLst>
      <p:ext uri="{BB962C8B-B14F-4D97-AF65-F5344CB8AC3E}">
        <p14:creationId xmlns:p14="http://schemas.microsoft.com/office/powerpoint/2010/main" val="24009557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940" y="231775"/>
            <a:ext cx="12600940" cy="873125"/>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noProof="1"/>
          </a:p>
        </p:txBody>
      </p:sp>
      <p:sp>
        <p:nvSpPr>
          <p:cNvPr id="3" name="TextBox 70"/>
          <p:cNvSpPr txBox="1"/>
          <p:nvPr/>
        </p:nvSpPr>
        <p:spPr>
          <a:xfrm>
            <a:off x="533400" y="159017"/>
            <a:ext cx="13036168" cy="737831"/>
          </a:xfrm>
          <a:prstGeom prst="rect">
            <a:avLst/>
          </a:prstGeom>
        </p:spPr>
        <p:txBody>
          <a:bodyPr wrap="square" lIns="0" tIns="0" rIns="0" bIns="0" rtlCol="0" anchor="t">
            <a:spAutoFit/>
          </a:bodyPr>
          <a:lstStyle/>
          <a:p>
            <a:pPr algn="l">
              <a:lnSpc>
                <a:spcPts val="6720"/>
              </a:lnSpc>
            </a:pPr>
            <a:r>
              <a:rPr lang="vi-VN" sz="3200" b="1" noProof="1" smtClean="0">
                <a:ln w="6600">
                  <a:solidFill>
                    <a:schemeClr val="accent2"/>
                  </a:solidFill>
                  <a:prstDash val="solid"/>
                </a:ln>
                <a:solidFill>
                  <a:srgbClr val="FFFF00"/>
                </a:solidFill>
                <a:effectLst>
                  <a:outerShdw dist="38100" dir="2700000" algn="tl" rotWithShape="0">
                    <a:schemeClr val="accent2"/>
                  </a:outerShdw>
                </a:effectLst>
              </a:rPr>
              <a:t>VIETNAM – TYPICAL MOTORCYCLING COUNTRY (2020)</a:t>
            </a:r>
            <a:endParaRPr lang="vi-VN" sz="3200" b="1" noProof="1">
              <a:ln w="6600">
                <a:solidFill>
                  <a:schemeClr val="accent2"/>
                </a:solidFill>
                <a:prstDash val="solid"/>
              </a:ln>
              <a:solidFill>
                <a:srgbClr val="FFFF00"/>
              </a:solidFill>
              <a:effectLst>
                <a:outerShdw dist="38100" dir="2700000" algn="tl" rotWithShape="0">
                  <a:schemeClr val="accent2"/>
                </a:outerShdw>
              </a:effectLst>
            </a:endParaRPr>
          </a:p>
        </p:txBody>
      </p:sp>
      <p:pic>
        <p:nvPicPr>
          <p:cNvPr id="10" name="Picture 2" descr="File:University of Liège logo.svg - Wikimedia Comm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0873" y="358690"/>
            <a:ext cx="1866900" cy="8126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0" y="1638300"/>
            <a:ext cx="4418488" cy="640728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001" y="3054978"/>
            <a:ext cx="5125828" cy="640728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64715" y="3009900"/>
            <a:ext cx="5178550" cy="6423007"/>
          </a:xfrm>
          <a:prstGeom prst="rect">
            <a:avLst/>
          </a:prstGeom>
        </p:spPr>
      </p:pic>
    </p:spTree>
    <p:extLst>
      <p:ext uri="{BB962C8B-B14F-4D97-AF65-F5344CB8AC3E}">
        <p14:creationId xmlns:p14="http://schemas.microsoft.com/office/powerpoint/2010/main" val="12474072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940" y="231775"/>
            <a:ext cx="12600940" cy="873125"/>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noProof="1"/>
          </a:p>
        </p:txBody>
      </p:sp>
      <p:sp>
        <p:nvSpPr>
          <p:cNvPr id="3" name="TextBox 70"/>
          <p:cNvSpPr txBox="1"/>
          <p:nvPr/>
        </p:nvSpPr>
        <p:spPr>
          <a:xfrm>
            <a:off x="533400" y="159017"/>
            <a:ext cx="13036168" cy="737831"/>
          </a:xfrm>
          <a:prstGeom prst="rect">
            <a:avLst/>
          </a:prstGeom>
        </p:spPr>
        <p:txBody>
          <a:bodyPr wrap="square" lIns="0" tIns="0" rIns="0" bIns="0" rtlCol="0" anchor="t">
            <a:spAutoFit/>
          </a:bodyPr>
          <a:lstStyle/>
          <a:p>
            <a:pPr algn="l">
              <a:lnSpc>
                <a:spcPts val="6720"/>
              </a:lnSpc>
            </a:pPr>
            <a:r>
              <a:rPr lang="vi-VN" sz="3200" b="1" noProof="1" smtClean="0">
                <a:ln w="6600">
                  <a:solidFill>
                    <a:schemeClr val="accent2"/>
                  </a:solidFill>
                  <a:prstDash val="solid"/>
                </a:ln>
                <a:solidFill>
                  <a:srgbClr val="FFFF00"/>
                </a:solidFill>
                <a:effectLst>
                  <a:outerShdw dist="38100" dir="2700000" algn="tl" rotWithShape="0">
                    <a:schemeClr val="accent2"/>
                  </a:outerShdw>
                </a:effectLst>
              </a:rPr>
              <a:t>VIETNAM – TYPICAL MOTORCYCLING COUNTRY (2020)</a:t>
            </a:r>
            <a:endParaRPr lang="vi-VN" sz="3200" b="1" noProof="1">
              <a:ln w="6600">
                <a:solidFill>
                  <a:schemeClr val="accent2"/>
                </a:solidFill>
                <a:prstDash val="solid"/>
              </a:ln>
              <a:solidFill>
                <a:srgbClr val="FFFF00"/>
              </a:solidFill>
              <a:effectLst>
                <a:outerShdw dist="38100" dir="2700000" algn="tl" rotWithShape="0">
                  <a:schemeClr val="accent2"/>
                </a:outerShdw>
              </a:effectLst>
            </a:endParaRPr>
          </a:p>
        </p:txBody>
      </p:sp>
      <p:grpSp>
        <p:nvGrpSpPr>
          <p:cNvPr id="11" name="Group 10"/>
          <p:cNvGrpSpPr/>
          <p:nvPr/>
        </p:nvGrpSpPr>
        <p:grpSpPr>
          <a:xfrm>
            <a:off x="1447800" y="1714500"/>
            <a:ext cx="14044257" cy="7239000"/>
            <a:chOff x="497177" y="1233157"/>
            <a:chExt cx="12086129" cy="5288206"/>
          </a:xfrm>
        </p:grpSpPr>
        <p:sp>
          <p:nvSpPr>
            <p:cNvPr id="12" name="Freeform 11"/>
            <p:cNvSpPr/>
            <p:nvPr/>
          </p:nvSpPr>
          <p:spPr>
            <a:xfrm rot="21600000">
              <a:off x="877843" y="1233157"/>
              <a:ext cx="11705463" cy="861900"/>
            </a:xfrm>
            <a:custGeom>
              <a:avLst/>
              <a:gdLst>
                <a:gd name="connsiteX0" fmla="*/ 0 w 11705463"/>
                <a:gd name="connsiteY0" fmla="*/ 0 h 861898"/>
                <a:gd name="connsiteX1" fmla="*/ 11274514 w 11705463"/>
                <a:gd name="connsiteY1" fmla="*/ 0 h 861898"/>
                <a:gd name="connsiteX2" fmla="*/ 11705463 w 11705463"/>
                <a:gd name="connsiteY2" fmla="*/ 430949 h 861898"/>
                <a:gd name="connsiteX3" fmla="*/ 11274514 w 11705463"/>
                <a:gd name="connsiteY3" fmla="*/ 861898 h 861898"/>
                <a:gd name="connsiteX4" fmla="*/ 0 w 11705463"/>
                <a:gd name="connsiteY4" fmla="*/ 861898 h 861898"/>
                <a:gd name="connsiteX5" fmla="*/ 0 w 11705463"/>
                <a:gd name="connsiteY5" fmla="*/ 0 h 86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05463" h="861898">
                  <a:moveTo>
                    <a:pt x="11705463" y="861897"/>
                  </a:moveTo>
                  <a:lnTo>
                    <a:pt x="430949" y="861897"/>
                  </a:lnTo>
                  <a:lnTo>
                    <a:pt x="0" y="430949"/>
                  </a:lnTo>
                  <a:lnTo>
                    <a:pt x="430949" y="1"/>
                  </a:lnTo>
                  <a:lnTo>
                    <a:pt x="11705463" y="1"/>
                  </a:lnTo>
                  <a:lnTo>
                    <a:pt x="11705463" y="861897"/>
                  </a:lnTo>
                  <a:close/>
                </a:path>
              </a:pathLst>
            </a:custGeom>
            <a:solidFill>
              <a:schemeClr val="tx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95547" tIns="137161" rIns="256032" bIns="137161" numCol="1" spcCol="1270" anchor="ctr" anchorCtr="0">
              <a:noAutofit/>
            </a:bodyPr>
            <a:lstStyle/>
            <a:p>
              <a:pPr lvl="0" algn="l" defTabSz="1600200">
                <a:lnSpc>
                  <a:spcPct val="90000"/>
                </a:lnSpc>
                <a:spcBef>
                  <a:spcPct val="0"/>
                </a:spcBef>
                <a:spcAft>
                  <a:spcPct val="35000"/>
                </a:spcAft>
              </a:pPr>
              <a:r>
                <a:rPr lang="en-US" sz="3200" b="1" kern="1200" noProof="0" dirty="0" smtClean="0">
                  <a:latin typeface="Arial" panose="020B0604020202020204" pitchFamily="34" charset="0"/>
                  <a:cs typeface="Arial" panose="020B0604020202020204" pitchFamily="34" charset="0"/>
                </a:rPr>
                <a:t>  86% </a:t>
              </a:r>
              <a:r>
                <a:rPr lang="en-US" sz="3200" kern="1200" noProof="0" dirty="0" smtClean="0">
                  <a:latin typeface="Arial" panose="020B0604020202020204" pitchFamily="34" charset="0"/>
                  <a:cs typeface="Arial" panose="020B0604020202020204" pitchFamily="34" charset="0"/>
                </a:rPr>
                <a:t>of the households owning at least one motorcycle </a:t>
              </a:r>
              <a:endParaRPr lang="vi-VN" sz="3200" b="1" kern="1200" noProof="0" dirty="0">
                <a:latin typeface="Arial" panose="020B0604020202020204" pitchFamily="34" charset="0"/>
                <a:cs typeface="Arial" panose="020B0604020202020204" pitchFamily="34" charset="0"/>
              </a:endParaRPr>
            </a:p>
          </p:txBody>
        </p:sp>
        <p:sp>
          <p:nvSpPr>
            <p:cNvPr id="14" name="Freeform 13"/>
            <p:cNvSpPr/>
            <p:nvPr/>
          </p:nvSpPr>
          <p:spPr>
            <a:xfrm rot="21600000">
              <a:off x="877843" y="2310530"/>
              <a:ext cx="11705463" cy="861900"/>
            </a:xfrm>
            <a:custGeom>
              <a:avLst/>
              <a:gdLst>
                <a:gd name="connsiteX0" fmla="*/ 0 w 11705463"/>
                <a:gd name="connsiteY0" fmla="*/ 0 h 861898"/>
                <a:gd name="connsiteX1" fmla="*/ 11274514 w 11705463"/>
                <a:gd name="connsiteY1" fmla="*/ 0 h 861898"/>
                <a:gd name="connsiteX2" fmla="*/ 11705463 w 11705463"/>
                <a:gd name="connsiteY2" fmla="*/ 430949 h 861898"/>
                <a:gd name="connsiteX3" fmla="*/ 11274514 w 11705463"/>
                <a:gd name="connsiteY3" fmla="*/ 861898 h 861898"/>
                <a:gd name="connsiteX4" fmla="*/ 0 w 11705463"/>
                <a:gd name="connsiteY4" fmla="*/ 861898 h 861898"/>
                <a:gd name="connsiteX5" fmla="*/ 0 w 11705463"/>
                <a:gd name="connsiteY5" fmla="*/ 0 h 86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05463" h="861898">
                  <a:moveTo>
                    <a:pt x="11705463" y="861897"/>
                  </a:moveTo>
                  <a:lnTo>
                    <a:pt x="430949" y="861897"/>
                  </a:lnTo>
                  <a:lnTo>
                    <a:pt x="0" y="430949"/>
                  </a:lnTo>
                  <a:lnTo>
                    <a:pt x="430949" y="1"/>
                  </a:lnTo>
                  <a:lnTo>
                    <a:pt x="11705463" y="1"/>
                  </a:lnTo>
                  <a:lnTo>
                    <a:pt x="11705463" y="861897"/>
                  </a:lnTo>
                  <a:close/>
                </a:path>
              </a:pathLst>
            </a:custGeom>
            <a:solidFill>
              <a:schemeClr val="tx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95547" tIns="152401" rIns="284480" bIns="152400" numCol="1" spcCol="1270" anchor="ctr" anchorCtr="0">
              <a:noAutofit/>
            </a:bodyPr>
            <a:lstStyle/>
            <a:p>
              <a:pPr lvl="0" algn="l" defTabSz="1778000">
                <a:lnSpc>
                  <a:spcPct val="90000"/>
                </a:lnSpc>
                <a:spcBef>
                  <a:spcPct val="0"/>
                </a:spcBef>
                <a:spcAft>
                  <a:spcPct val="35000"/>
                </a:spcAft>
              </a:pPr>
              <a:r>
                <a:rPr lang="vi-VN" sz="3200" b="1" kern="1200" noProof="0" dirty="0" smtClean="0">
                  <a:cs typeface="Times New Roman" panose="02020603050405020304" charset="0"/>
                </a:rPr>
                <a:t>  8.177 </a:t>
              </a:r>
              <a:r>
                <a:rPr lang="vi-VN" sz="3200" b="0" kern="1200" noProof="0" dirty="0" smtClean="0">
                  <a:cs typeface="Times New Roman" panose="02020603050405020304" charset="0"/>
                </a:rPr>
                <a:t>road</a:t>
              </a:r>
              <a:r>
                <a:rPr lang="vi-VN" sz="3200" kern="1200" noProof="0" dirty="0" smtClean="0">
                  <a:cs typeface="Times New Roman" panose="02020603050405020304" charset="0"/>
                </a:rPr>
                <a:t> traffic accidents occurred</a:t>
              </a:r>
              <a:endParaRPr lang="vi-VN" sz="3200" b="0" kern="1200" noProof="0" dirty="0">
                <a:cs typeface="Times New Roman" panose="02020603050405020304" charset="0"/>
              </a:endParaRPr>
            </a:p>
          </p:txBody>
        </p:sp>
        <p:sp>
          <p:nvSpPr>
            <p:cNvPr id="16" name="Freeform 15"/>
            <p:cNvSpPr/>
            <p:nvPr/>
          </p:nvSpPr>
          <p:spPr>
            <a:xfrm rot="21600000">
              <a:off x="877843" y="3387903"/>
              <a:ext cx="11705463" cy="861900"/>
            </a:xfrm>
            <a:custGeom>
              <a:avLst/>
              <a:gdLst>
                <a:gd name="connsiteX0" fmla="*/ 0 w 11705463"/>
                <a:gd name="connsiteY0" fmla="*/ 0 h 861898"/>
                <a:gd name="connsiteX1" fmla="*/ 11274514 w 11705463"/>
                <a:gd name="connsiteY1" fmla="*/ 0 h 861898"/>
                <a:gd name="connsiteX2" fmla="*/ 11705463 w 11705463"/>
                <a:gd name="connsiteY2" fmla="*/ 430949 h 861898"/>
                <a:gd name="connsiteX3" fmla="*/ 11274514 w 11705463"/>
                <a:gd name="connsiteY3" fmla="*/ 861898 h 861898"/>
                <a:gd name="connsiteX4" fmla="*/ 0 w 11705463"/>
                <a:gd name="connsiteY4" fmla="*/ 861898 h 861898"/>
                <a:gd name="connsiteX5" fmla="*/ 0 w 11705463"/>
                <a:gd name="connsiteY5" fmla="*/ 0 h 86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05463" h="861898">
                  <a:moveTo>
                    <a:pt x="11705463" y="861897"/>
                  </a:moveTo>
                  <a:lnTo>
                    <a:pt x="430949" y="861897"/>
                  </a:lnTo>
                  <a:lnTo>
                    <a:pt x="0" y="430949"/>
                  </a:lnTo>
                  <a:lnTo>
                    <a:pt x="430949" y="1"/>
                  </a:lnTo>
                  <a:lnTo>
                    <a:pt x="11705463" y="1"/>
                  </a:lnTo>
                  <a:lnTo>
                    <a:pt x="11705463" y="861897"/>
                  </a:lnTo>
                  <a:close/>
                </a:path>
              </a:pathLst>
            </a:custGeom>
            <a:solidFill>
              <a:schemeClr val="tx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95547" tIns="152401" rIns="284480" bIns="152401" numCol="1" spcCol="1270" anchor="ctr" anchorCtr="0">
              <a:noAutofit/>
            </a:bodyPr>
            <a:lstStyle/>
            <a:p>
              <a:pPr lvl="0" algn="l" defTabSz="1778000">
                <a:lnSpc>
                  <a:spcPct val="90000"/>
                </a:lnSpc>
                <a:spcBef>
                  <a:spcPct val="0"/>
                </a:spcBef>
                <a:spcAft>
                  <a:spcPct val="35000"/>
                </a:spcAft>
              </a:pPr>
              <a:r>
                <a:rPr lang="vi-VN" sz="3200" b="1" kern="1200" noProof="0" dirty="0" smtClean="0">
                  <a:cs typeface="Times New Roman" panose="02020603050405020304" charset="0"/>
                </a:rPr>
                <a:t>  6.575 </a:t>
              </a:r>
              <a:r>
                <a:rPr lang="vi-VN" sz="3200" b="0" kern="1200" noProof="0" dirty="0" smtClean="0">
                  <a:cs typeface="Times New Roman" panose="02020603050405020304" charset="0"/>
                </a:rPr>
                <a:t>people were killed on-road</a:t>
              </a:r>
              <a:endParaRPr lang="vi-VN" sz="3200" kern="1200" noProof="0" dirty="0">
                <a:cs typeface="Times New Roman" panose="02020603050405020304" charset="0"/>
              </a:endParaRPr>
            </a:p>
          </p:txBody>
        </p:sp>
        <p:sp>
          <p:nvSpPr>
            <p:cNvPr id="18" name="Freeform 17"/>
            <p:cNvSpPr/>
            <p:nvPr/>
          </p:nvSpPr>
          <p:spPr>
            <a:xfrm rot="21600000">
              <a:off x="877843" y="4465276"/>
              <a:ext cx="11705463" cy="861900"/>
            </a:xfrm>
            <a:custGeom>
              <a:avLst/>
              <a:gdLst>
                <a:gd name="connsiteX0" fmla="*/ 0 w 11705463"/>
                <a:gd name="connsiteY0" fmla="*/ 0 h 861898"/>
                <a:gd name="connsiteX1" fmla="*/ 11274514 w 11705463"/>
                <a:gd name="connsiteY1" fmla="*/ 0 h 861898"/>
                <a:gd name="connsiteX2" fmla="*/ 11705463 w 11705463"/>
                <a:gd name="connsiteY2" fmla="*/ 430949 h 861898"/>
                <a:gd name="connsiteX3" fmla="*/ 11274514 w 11705463"/>
                <a:gd name="connsiteY3" fmla="*/ 861898 h 861898"/>
                <a:gd name="connsiteX4" fmla="*/ 0 w 11705463"/>
                <a:gd name="connsiteY4" fmla="*/ 861898 h 861898"/>
                <a:gd name="connsiteX5" fmla="*/ 0 w 11705463"/>
                <a:gd name="connsiteY5" fmla="*/ 0 h 86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05463" h="861898">
                  <a:moveTo>
                    <a:pt x="11705463" y="861897"/>
                  </a:moveTo>
                  <a:lnTo>
                    <a:pt x="430949" y="861897"/>
                  </a:lnTo>
                  <a:lnTo>
                    <a:pt x="0" y="430949"/>
                  </a:lnTo>
                  <a:lnTo>
                    <a:pt x="430949" y="1"/>
                  </a:lnTo>
                  <a:lnTo>
                    <a:pt x="11705463" y="1"/>
                  </a:lnTo>
                  <a:lnTo>
                    <a:pt x="11705463" y="861897"/>
                  </a:lnTo>
                  <a:close/>
                </a:path>
              </a:pathLst>
            </a:custGeom>
            <a:solidFill>
              <a:schemeClr val="tx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95547" tIns="137161" rIns="256032" bIns="137161"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3200" kern="1200" noProof="0" dirty="0" smtClean="0">
                  <a:latin typeface="Arial" panose="020B0604020202020204" pitchFamily="34" charset="0"/>
                  <a:cs typeface="Arial" panose="020B0604020202020204" pitchFamily="34" charset="0"/>
                </a:rPr>
                <a:t> </a:t>
              </a:r>
              <a:r>
                <a:rPr lang="vi-VN" sz="3200" kern="1200" noProof="0" dirty="0" smtClean="0">
                  <a:latin typeface="Arial" panose="020B0604020202020204" pitchFamily="34" charset="0"/>
                  <a:cs typeface="Arial" panose="020B0604020202020204" pitchFamily="34" charset="0"/>
                </a:rPr>
                <a:t>  </a:t>
              </a:r>
              <a:r>
                <a:rPr lang="vi-VN" sz="3200" b="1" kern="1200" noProof="0" dirty="0" smtClean="0">
                  <a:latin typeface="Arial" panose="020B0604020202020204" pitchFamily="34" charset="0"/>
                  <a:cs typeface="Arial" panose="020B0604020202020204" pitchFamily="34" charset="0"/>
                </a:rPr>
                <a:t>4.354</a:t>
              </a:r>
              <a:r>
                <a:rPr lang="vi-VN" sz="3200" kern="1200" noProof="0" dirty="0" smtClean="0">
                  <a:latin typeface="Arial" panose="020B0604020202020204" pitchFamily="34" charset="0"/>
                  <a:cs typeface="Arial" panose="020B0604020202020204" pitchFamily="34" charset="0"/>
                </a:rPr>
                <a:t> road users were seriously injured</a:t>
              </a:r>
            </a:p>
          </p:txBody>
        </p:sp>
        <p:sp>
          <p:nvSpPr>
            <p:cNvPr id="20" name="Freeform 19"/>
            <p:cNvSpPr/>
            <p:nvPr/>
          </p:nvSpPr>
          <p:spPr>
            <a:xfrm>
              <a:off x="877843" y="5542649"/>
              <a:ext cx="11705463" cy="978714"/>
            </a:xfrm>
            <a:custGeom>
              <a:avLst/>
              <a:gdLst>
                <a:gd name="connsiteX0" fmla="*/ 0 w 11705463"/>
                <a:gd name="connsiteY0" fmla="*/ 0 h 1186954"/>
                <a:gd name="connsiteX1" fmla="*/ 11111986 w 11705463"/>
                <a:gd name="connsiteY1" fmla="*/ 0 h 1186954"/>
                <a:gd name="connsiteX2" fmla="*/ 11705463 w 11705463"/>
                <a:gd name="connsiteY2" fmla="*/ 593477 h 1186954"/>
                <a:gd name="connsiteX3" fmla="*/ 11111986 w 11705463"/>
                <a:gd name="connsiteY3" fmla="*/ 1186954 h 1186954"/>
                <a:gd name="connsiteX4" fmla="*/ 0 w 11705463"/>
                <a:gd name="connsiteY4" fmla="*/ 1186954 h 1186954"/>
                <a:gd name="connsiteX5" fmla="*/ 0 w 11705463"/>
                <a:gd name="connsiteY5" fmla="*/ 0 h 1186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05463" h="1186954">
                  <a:moveTo>
                    <a:pt x="11705463" y="1186953"/>
                  </a:moveTo>
                  <a:lnTo>
                    <a:pt x="593477" y="1186953"/>
                  </a:lnTo>
                  <a:lnTo>
                    <a:pt x="0" y="593477"/>
                  </a:lnTo>
                  <a:lnTo>
                    <a:pt x="593477" y="1"/>
                  </a:lnTo>
                  <a:lnTo>
                    <a:pt x="11705463" y="1"/>
                  </a:lnTo>
                  <a:lnTo>
                    <a:pt x="11705463" y="1186953"/>
                  </a:lnTo>
                  <a:close/>
                </a:path>
              </a:pathLst>
            </a:custGeom>
            <a:solidFill>
              <a:schemeClr val="tx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6811" tIns="137161" rIns="256032" bIns="13716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3200" b="1" kern="1200" noProof="0" dirty="0" smtClean="0">
                  <a:latin typeface="Arial" panose="020B0604020202020204" pitchFamily="34" charset="0"/>
                  <a:cs typeface="Arial" panose="020B0604020202020204" pitchFamily="34" charset="0"/>
                </a:rPr>
                <a:t>  </a:t>
              </a:r>
              <a:r>
                <a:rPr lang="en-US" sz="3200" b="1" kern="1200" noProof="0" dirty="0" smtClean="0">
                  <a:latin typeface="Arial" panose="020B0604020202020204" pitchFamily="34" charset="0"/>
                  <a:cs typeface="Arial" panose="020B0604020202020204" pitchFamily="34" charset="0"/>
                </a:rPr>
                <a:t>&gt;90</a:t>
              </a:r>
              <a:r>
                <a:rPr lang="en-US" sz="3200" b="1" kern="1200" noProof="0" dirty="0" smtClean="0">
                  <a:latin typeface="Arial" panose="020B0604020202020204" pitchFamily="34" charset="0"/>
                  <a:cs typeface="Arial" panose="020B0604020202020204" pitchFamily="34" charset="0"/>
                </a:rPr>
                <a:t>% </a:t>
              </a:r>
              <a:r>
                <a:rPr lang="en-US" sz="3200" kern="1200" noProof="0" dirty="0" smtClean="0">
                  <a:latin typeface="Arial" panose="020B0604020202020204" pitchFamily="34" charset="0"/>
                  <a:cs typeface="Arial" panose="020B0604020202020204" pitchFamily="34" charset="0"/>
                </a:rPr>
                <a:t>of victims were motorcyclists and their passengers</a:t>
              </a:r>
              <a:endParaRPr lang="vi-VN" sz="3200" kern="1200" noProof="0" dirty="0" smtClean="0">
                <a:latin typeface="Arial" panose="020B0604020202020204" pitchFamily="34" charset="0"/>
                <a:cs typeface="Arial" panose="020B0604020202020204" pitchFamily="34" charset="0"/>
              </a:endParaRPr>
            </a:p>
          </p:txBody>
        </p:sp>
        <p:sp>
          <p:nvSpPr>
            <p:cNvPr id="21" name="Oval 20"/>
            <p:cNvSpPr/>
            <p:nvPr/>
          </p:nvSpPr>
          <p:spPr>
            <a:xfrm>
              <a:off x="497177" y="1247758"/>
              <a:ext cx="861898" cy="861898"/>
            </a:xfrm>
            <a:prstGeom prst="ellipse">
              <a:avLst/>
            </a:prstGeom>
            <a:blipFill>
              <a:blip r:embed="rId2" cstate="print">
                <a:extLst>
                  <a:ext uri="{28A0092B-C50C-407E-A947-70E740481C1C}">
                    <a14:useLocalDpi xmlns:a14="http://schemas.microsoft.com/office/drawing/2010/main" val="0"/>
                  </a:ext>
                </a:extLst>
              </a:blip>
              <a:srcRect/>
              <a:stretch>
                <a:fillRect l="-10000" r="-10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3" name="Oval 12"/>
            <p:cNvSpPr/>
            <p:nvPr/>
          </p:nvSpPr>
          <p:spPr>
            <a:xfrm>
              <a:off x="497177" y="2345069"/>
              <a:ext cx="861898" cy="861898"/>
            </a:xfrm>
            <a:prstGeom prst="ellipse">
              <a:avLst/>
            </a:prstGeom>
            <a:blipFill rotWithShape="1">
              <a:blip r:embed="rId3"/>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5" name="Oval 14"/>
            <p:cNvSpPr/>
            <p:nvPr/>
          </p:nvSpPr>
          <p:spPr>
            <a:xfrm>
              <a:off x="559630" y="3403810"/>
              <a:ext cx="861898" cy="861898"/>
            </a:xfrm>
            <a:prstGeom prst="ellipse">
              <a:avLst/>
            </a:prstGeom>
            <a:blipFill>
              <a:blip r:embed="rId4" cstate="print">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7" name="Oval 16"/>
            <p:cNvSpPr/>
            <p:nvPr/>
          </p:nvSpPr>
          <p:spPr>
            <a:xfrm>
              <a:off x="685800" y="4561667"/>
              <a:ext cx="693028" cy="734233"/>
            </a:xfrm>
            <a:prstGeom prst="ellipse">
              <a:avLst/>
            </a:prstGeom>
            <a:blipFill>
              <a:blip r:embed="rId5">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9" name="Oval 18"/>
            <p:cNvSpPr/>
            <p:nvPr/>
          </p:nvSpPr>
          <p:spPr>
            <a:xfrm>
              <a:off x="559630" y="5611825"/>
              <a:ext cx="861898" cy="861898"/>
            </a:xfrm>
            <a:prstGeom prst="ellipse">
              <a:avLst/>
            </a:prstGeom>
            <a: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t="-5000" b="-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pic>
        <p:nvPicPr>
          <p:cNvPr id="10" name="Picture 2" descr="File:University of Liège logo.svg - Wikimedia Common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078200" y="262012"/>
            <a:ext cx="1866900" cy="81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49819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382862" y="9877845"/>
            <a:ext cx="17524789" cy="66255"/>
          </a:xfrm>
          <a:prstGeom prst="rect">
            <a:avLst/>
          </a:prstGeom>
          <a:solidFill>
            <a:srgbClr val="172243"/>
          </a:solidFill>
        </p:spPr>
      </p:sp>
      <p:sp>
        <p:nvSpPr>
          <p:cNvPr id="16" name="Rectangle 15"/>
          <p:cNvSpPr/>
          <p:nvPr/>
        </p:nvSpPr>
        <p:spPr>
          <a:xfrm>
            <a:off x="382862" y="0"/>
            <a:ext cx="17905138" cy="1524422"/>
          </a:xfrm>
          <a:prstGeom prst="rect">
            <a:avLst/>
          </a:prstGeom>
          <a:solidFill>
            <a:srgbClr val="172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p:cNvGrpSpPr/>
          <p:nvPr/>
        </p:nvGrpSpPr>
        <p:grpSpPr>
          <a:xfrm>
            <a:off x="-1906" y="0"/>
            <a:ext cx="742439" cy="1524422"/>
            <a:chOff x="-76" y="0"/>
            <a:chExt cx="1002" cy="1756"/>
          </a:xfrm>
        </p:grpSpPr>
        <p:sp>
          <p:nvSpPr>
            <p:cNvPr id="15" name="Rectangle 14"/>
            <p:cNvSpPr/>
            <p:nvPr/>
          </p:nvSpPr>
          <p:spPr>
            <a:xfrm>
              <a:off x="-76" y="0"/>
              <a:ext cx="1002" cy="17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p:cNvCxnSpPr/>
            <p:nvPr/>
          </p:nvCxnSpPr>
          <p:spPr>
            <a:xfrm>
              <a:off x="425" y="0"/>
              <a:ext cx="0" cy="175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64" y="0"/>
              <a:ext cx="0" cy="175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 name="TextBox 12"/>
          <p:cNvSpPr txBox="1"/>
          <p:nvPr/>
        </p:nvSpPr>
        <p:spPr>
          <a:xfrm>
            <a:off x="754080" y="441610"/>
            <a:ext cx="17905138" cy="641201"/>
          </a:xfrm>
          <a:prstGeom prst="rect">
            <a:avLst/>
          </a:prstGeom>
        </p:spPr>
        <p:txBody>
          <a:bodyPr wrap="square" lIns="0" tIns="0" rIns="0" bIns="0" rtlCol="0" anchor="t">
            <a:spAutoFit/>
          </a:bodyPr>
          <a:lstStyle/>
          <a:p>
            <a:pPr>
              <a:lnSpc>
                <a:spcPts val="5040"/>
              </a:lnSpc>
            </a:pPr>
            <a:r>
              <a:rPr lang="en-US" sz="4400" b="1" spc="300" dirty="0" smtClean="0">
                <a:solidFill>
                  <a:srgbClr val="FFFF00"/>
                </a:solidFill>
                <a:latin typeface="Arial" panose="020B0604020202020204" pitchFamily="34" charset="0"/>
                <a:cs typeface="Arial" panose="020B0604020202020204" pitchFamily="34" charset="0"/>
              </a:rPr>
              <a:t>PERSONALITY TRAITS (PT) &amp; DRIVING OUTCOMES</a:t>
            </a:r>
            <a:endParaRPr lang="en-US" sz="4400" b="1" spc="300" dirty="0">
              <a:solidFill>
                <a:schemeClr val="bg1"/>
              </a:solidFill>
              <a:latin typeface="Arial" panose="020B0604020202020204" pitchFamily="34" charset="0"/>
              <a:cs typeface="Arial" panose="020B0604020202020204" pitchFamily="34" charset="0"/>
            </a:endParaRPr>
          </a:p>
        </p:txBody>
      </p:sp>
      <p:sp>
        <p:nvSpPr>
          <p:cNvPr id="5" name="Rectangle 4"/>
          <p:cNvSpPr/>
          <p:nvPr/>
        </p:nvSpPr>
        <p:spPr>
          <a:xfrm>
            <a:off x="686451" y="1810166"/>
            <a:ext cx="17221200" cy="1200329"/>
          </a:xfrm>
          <a:prstGeom prst="rect">
            <a:avLst/>
          </a:prstGeom>
        </p:spPr>
        <p:txBody>
          <a:bodyPr wrap="square">
            <a:spAutoFit/>
          </a:bodyPr>
          <a:lstStyle/>
          <a:p>
            <a:r>
              <a:rPr lang="en-US" sz="3600" dirty="0" smtClean="0">
                <a:latin typeface="Arial" panose="020B0604020202020204" pitchFamily="34" charset="0"/>
                <a:cs typeface="Arial" panose="020B0604020202020204" pitchFamily="34" charset="0"/>
              </a:rPr>
              <a:t>	PT </a:t>
            </a:r>
            <a:r>
              <a:rPr lang="en-US" sz="3600" dirty="0">
                <a:latin typeface="Arial" panose="020B0604020202020204" pitchFamily="34" charset="0"/>
                <a:cs typeface="Arial" panose="020B0604020202020204" pitchFamily="34" charset="0"/>
              </a:rPr>
              <a:t>have long been approved as important factors that were firmly linked with </a:t>
            </a:r>
            <a:endParaRPr lang="en-US" sz="3600" dirty="0" smtClean="0">
              <a:latin typeface="Arial" panose="020B0604020202020204" pitchFamily="34" charset="0"/>
              <a:cs typeface="Arial" panose="020B0604020202020204" pitchFamily="34" charset="0"/>
            </a:endParaRPr>
          </a:p>
          <a:p>
            <a:r>
              <a:rPr lang="en-US" sz="3600" dirty="0" smtClean="0">
                <a:latin typeface="Arial" panose="020B0604020202020204" pitchFamily="34" charset="0"/>
                <a:cs typeface="Arial" panose="020B0604020202020204" pitchFamily="34" charset="0"/>
              </a:rPr>
              <a:t>risky </a:t>
            </a:r>
            <a:r>
              <a:rPr lang="en-US" sz="3600" dirty="0">
                <a:latin typeface="Arial" panose="020B0604020202020204" pitchFamily="34" charset="0"/>
                <a:cs typeface="Arial" panose="020B0604020202020204" pitchFamily="34" charset="0"/>
              </a:rPr>
              <a:t>driving behaviours (RDB) and on-road hazards</a:t>
            </a:r>
            <a:endParaRPr lang="en-GB" sz="36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3"/>
          <a:srcRect t="15655"/>
          <a:stretch/>
        </p:blipFill>
        <p:spPr>
          <a:xfrm>
            <a:off x="990600" y="3695700"/>
            <a:ext cx="9477518" cy="5296236"/>
          </a:xfrm>
          <a:prstGeom prst="rect">
            <a:avLst/>
          </a:prstGeom>
        </p:spPr>
      </p:pic>
      <p:pic>
        <p:nvPicPr>
          <p:cNvPr id="9" name="Picture 8"/>
          <p:cNvPicPr>
            <a:picLocks noChangeAspect="1"/>
          </p:cNvPicPr>
          <p:nvPr/>
        </p:nvPicPr>
        <p:blipFill rotWithShape="1">
          <a:blip r:embed="rId4"/>
          <a:srcRect b="4154"/>
          <a:stretch/>
        </p:blipFill>
        <p:spPr>
          <a:xfrm>
            <a:off x="11049000" y="5412415"/>
            <a:ext cx="5212650" cy="4352424"/>
          </a:xfrm>
          <a:prstGeom prst="rect">
            <a:avLst/>
          </a:prstGeom>
        </p:spPr>
      </p:pic>
    </p:spTree>
    <p:extLst>
      <p:ext uri="{BB962C8B-B14F-4D97-AF65-F5344CB8AC3E}">
        <p14:creationId xmlns:p14="http://schemas.microsoft.com/office/powerpoint/2010/main" val="4127980928"/>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382862" y="9877845"/>
            <a:ext cx="17524789" cy="66255"/>
          </a:xfrm>
          <a:prstGeom prst="rect">
            <a:avLst/>
          </a:prstGeom>
          <a:solidFill>
            <a:srgbClr val="172243"/>
          </a:solidFill>
        </p:spPr>
      </p:sp>
      <p:sp>
        <p:nvSpPr>
          <p:cNvPr id="16" name="Rectangle 15"/>
          <p:cNvSpPr/>
          <p:nvPr/>
        </p:nvSpPr>
        <p:spPr>
          <a:xfrm>
            <a:off x="382862" y="0"/>
            <a:ext cx="17905138" cy="1524422"/>
          </a:xfrm>
          <a:prstGeom prst="rect">
            <a:avLst/>
          </a:prstGeom>
          <a:solidFill>
            <a:srgbClr val="172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p:cNvGrpSpPr/>
          <p:nvPr/>
        </p:nvGrpSpPr>
        <p:grpSpPr>
          <a:xfrm>
            <a:off x="-1906" y="0"/>
            <a:ext cx="742439" cy="1524422"/>
            <a:chOff x="-76" y="0"/>
            <a:chExt cx="1002" cy="1756"/>
          </a:xfrm>
        </p:grpSpPr>
        <p:sp>
          <p:nvSpPr>
            <p:cNvPr id="15" name="Rectangle 14"/>
            <p:cNvSpPr/>
            <p:nvPr/>
          </p:nvSpPr>
          <p:spPr>
            <a:xfrm>
              <a:off x="-76" y="0"/>
              <a:ext cx="1002" cy="17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p:cNvCxnSpPr/>
            <p:nvPr/>
          </p:nvCxnSpPr>
          <p:spPr>
            <a:xfrm>
              <a:off x="425" y="0"/>
              <a:ext cx="0" cy="175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64" y="0"/>
              <a:ext cx="0" cy="175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 name="TextBox 12"/>
          <p:cNvSpPr txBox="1"/>
          <p:nvPr/>
        </p:nvSpPr>
        <p:spPr>
          <a:xfrm>
            <a:off x="905871" y="441610"/>
            <a:ext cx="17905138" cy="641201"/>
          </a:xfrm>
          <a:prstGeom prst="rect">
            <a:avLst/>
          </a:prstGeom>
        </p:spPr>
        <p:txBody>
          <a:bodyPr wrap="square" lIns="0" tIns="0" rIns="0" bIns="0" rtlCol="0" anchor="t">
            <a:spAutoFit/>
          </a:bodyPr>
          <a:lstStyle/>
          <a:p>
            <a:pPr>
              <a:lnSpc>
                <a:spcPts val="5040"/>
              </a:lnSpc>
            </a:pPr>
            <a:r>
              <a:rPr lang="en-US" sz="4400" b="1" spc="300" dirty="0" smtClean="0">
                <a:solidFill>
                  <a:srgbClr val="FFFF00"/>
                </a:solidFill>
                <a:latin typeface="Arial" panose="020B0604020202020204" pitchFamily="34" charset="0"/>
                <a:cs typeface="Arial" panose="020B0604020202020204" pitchFamily="34" charset="0"/>
              </a:rPr>
              <a:t>PT</a:t>
            </a:r>
            <a:r>
              <a:rPr lang="en-US" sz="4400" b="1" spc="300" dirty="0">
                <a:solidFill>
                  <a:srgbClr val="FFFF00"/>
                </a:solidFill>
                <a:latin typeface="Arial" panose="020B0604020202020204" pitchFamily="34" charset="0"/>
                <a:cs typeface="Arial" panose="020B0604020202020204" pitchFamily="34" charset="0"/>
              </a:rPr>
              <a:t> </a:t>
            </a:r>
            <a:r>
              <a:rPr lang="en-US" sz="4400" b="1" spc="300" dirty="0">
                <a:solidFill>
                  <a:srgbClr val="FFFF00"/>
                </a:solidFill>
                <a:latin typeface="Arial" panose="020B0604020202020204" pitchFamily="34" charset="0"/>
                <a:cs typeface="Arial" panose="020B0604020202020204" pitchFamily="34" charset="0"/>
              </a:rPr>
              <a:t>-</a:t>
            </a:r>
            <a:r>
              <a:rPr lang="en-US" sz="4400" b="1" spc="300" dirty="0" smtClean="0">
                <a:solidFill>
                  <a:srgbClr val="FFFF00"/>
                </a:solidFill>
                <a:latin typeface="Arial" panose="020B0604020202020204" pitchFamily="34" charset="0"/>
                <a:cs typeface="Arial" panose="020B0604020202020204" pitchFamily="34" charset="0"/>
              </a:rPr>
              <a:t> ATS - RDB</a:t>
            </a:r>
            <a:endParaRPr lang="en-US" sz="4400" b="1" spc="300" dirty="0">
              <a:solidFill>
                <a:srgbClr val="FFFF00"/>
              </a:solidFill>
              <a:latin typeface="Arial" panose="020B0604020202020204" pitchFamily="34" charset="0"/>
              <a:cs typeface="Arial" panose="020B0604020202020204" pitchFamily="34" charset="0"/>
            </a:endParaRPr>
          </a:p>
        </p:txBody>
      </p:sp>
      <p:sp>
        <p:nvSpPr>
          <p:cNvPr id="5" name="Rectangle 4"/>
          <p:cNvSpPr/>
          <p:nvPr/>
        </p:nvSpPr>
        <p:spPr>
          <a:xfrm>
            <a:off x="752565" y="2081320"/>
            <a:ext cx="16229949" cy="1200329"/>
          </a:xfrm>
          <a:prstGeom prst="rect">
            <a:avLst/>
          </a:prstGeom>
        </p:spPr>
        <p:txBody>
          <a:bodyPr wrap="square">
            <a:spAutoFit/>
          </a:bodyPr>
          <a:lstStyle/>
          <a:p>
            <a:r>
              <a:rPr lang="en-US" sz="3600" dirty="0" smtClean="0">
                <a:latin typeface="Arial" panose="020B0604020202020204" pitchFamily="34" charset="0"/>
                <a:cs typeface="Arial" panose="020B0604020202020204" pitchFamily="34" charset="0"/>
              </a:rPr>
              <a:t>PT may influence dangerous driving tendencies both directly and indirectly through the effects of ATS</a:t>
            </a:r>
            <a:endParaRPr lang="en-GB" sz="36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676400" y="4305300"/>
            <a:ext cx="15673127" cy="2416567"/>
          </a:xfrm>
          <a:prstGeom prst="rect">
            <a:avLst/>
          </a:prstGeom>
        </p:spPr>
      </p:pic>
      <p:sp>
        <p:nvSpPr>
          <p:cNvPr id="13" name="Rectangle 12"/>
          <p:cNvSpPr/>
          <p:nvPr/>
        </p:nvSpPr>
        <p:spPr>
          <a:xfrm>
            <a:off x="838200" y="7581900"/>
            <a:ext cx="16229949" cy="1200329"/>
          </a:xfrm>
          <a:prstGeom prst="rect">
            <a:avLst/>
          </a:prstGeom>
        </p:spPr>
        <p:txBody>
          <a:bodyPr wrap="square">
            <a:spAutoFit/>
          </a:bodyPr>
          <a:lstStyle/>
          <a:p>
            <a:r>
              <a:rPr lang="en-US" sz="3600" dirty="0" smtClean="0">
                <a:latin typeface="Arial" panose="020B0604020202020204" pitchFamily="34" charset="0"/>
                <a:cs typeface="Arial" panose="020B0604020202020204" pitchFamily="34" charset="0"/>
              </a:rPr>
              <a:t>Integrating </a:t>
            </a:r>
            <a:r>
              <a:rPr lang="en-US" sz="3600" dirty="0">
                <a:latin typeface="Arial" panose="020B0604020202020204" pitchFamily="34" charset="0"/>
                <a:cs typeface="Arial" panose="020B0604020202020204" pitchFamily="34" charset="0"/>
              </a:rPr>
              <a:t>both PT and ATS approaches effectively contributed to a comprehensive understanding of the mechanisms underlying drivers' RDB.</a:t>
            </a:r>
            <a:endParaRPr lang="en-GB"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6343893"/>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11" name="Text Box 4"/>
          <p:cNvSpPr txBox="1"/>
          <p:nvPr/>
        </p:nvSpPr>
        <p:spPr>
          <a:xfrm>
            <a:off x="914400" y="233303"/>
            <a:ext cx="5386705" cy="830997"/>
          </a:xfrm>
          <a:prstGeom prst="rect">
            <a:avLst/>
          </a:prstGeom>
          <a:noFill/>
        </p:spPr>
        <p:txBody>
          <a:bodyPr wrap="square" rtlCol="0">
            <a:spAutoFit/>
          </a:bodyPr>
          <a:lstStyle/>
          <a:p>
            <a:r>
              <a:rPr lang="en-US" sz="4800" b="1" dirty="0">
                <a:solidFill>
                  <a:srgbClr val="FFFF00"/>
                </a:solidFill>
                <a:latin typeface="Arial" panose="020B0604020202020204" pitchFamily="34" charset="0"/>
                <a:cs typeface="Arial" panose="020B0604020202020204" pitchFamily="34" charset="0"/>
              </a:rPr>
              <a:t>INTRODUCTION</a:t>
            </a:r>
          </a:p>
        </p:txBody>
      </p:sp>
      <p:sp>
        <p:nvSpPr>
          <p:cNvPr id="12" name="AutoShape 2"/>
          <p:cNvSpPr/>
          <p:nvPr/>
        </p:nvSpPr>
        <p:spPr>
          <a:xfrm>
            <a:off x="1012190" y="1186579"/>
            <a:ext cx="16513810" cy="139065"/>
          </a:xfrm>
          <a:prstGeom prst="rect">
            <a:avLst/>
          </a:prstGeom>
          <a:solidFill>
            <a:srgbClr val="FFFFFF"/>
          </a:solidFill>
        </p:spPr>
      </p:sp>
      <p:sp>
        <p:nvSpPr>
          <p:cNvPr id="5" name="Rectangle 4"/>
          <p:cNvSpPr/>
          <p:nvPr/>
        </p:nvSpPr>
        <p:spPr>
          <a:xfrm>
            <a:off x="1219200" y="1804035"/>
            <a:ext cx="15316200" cy="1951496"/>
          </a:xfrm>
          <a:prstGeom prst="rect">
            <a:avLst/>
          </a:prstGeom>
        </p:spPr>
        <p:txBody>
          <a:bodyPr wrap="square">
            <a:spAutoFit/>
          </a:bodyPr>
          <a:lstStyle/>
          <a:p>
            <a:pPr algn="just">
              <a:lnSpc>
                <a:spcPct val="150000"/>
              </a:lnSpc>
              <a:spcAft>
                <a:spcPts val="0"/>
              </a:spcAft>
              <a:tabLst>
                <a:tab pos="973138" algn="l"/>
                <a:tab pos="974725" algn="l"/>
              </a:tabLst>
            </a:pPr>
            <a:r>
              <a:rPr lang="en-US" sz="2800" noProof="1">
                <a:solidFill>
                  <a:schemeClr val="bg1"/>
                </a:solidFill>
                <a:latin typeface="Arial" panose="020B0604020202020204" pitchFamily="34" charset="0"/>
                <a:ea typeface="Arial" panose="020B0604020202020204" pitchFamily="34" charset="0"/>
                <a:cs typeface="Arial" panose="020B0604020202020204" pitchFamily="34" charset="0"/>
              </a:rPr>
              <a:t>This study investigates the relationships between the driving experience, personality traits, attitudes towards traffic safety (</a:t>
            </a:r>
            <a:r>
              <a:rPr lang="en-US" sz="2800" noProof="1" smtClean="0">
                <a:solidFill>
                  <a:schemeClr val="bg1"/>
                </a:solidFill>
                <a:latin typeface="Arial" panose="020B0604020202020204" pitchFamily="34" charset="0"/>
                <a:ea typeface="Arial" panose="020B0604020202020204" pitchFamily="34" charset="0"/>
                <a:cs typeface="Arial" panose="020B0604020202020204" pitchFamily="34" charset="0"/>
              </a:rPr>
              <a:t>ATS), risky </a:t>
            </a:r>
            <a:r>
              <a:rPr lang="en-US" sz="2800" noProof="1">
                <a:solidFill>
                  <a:schemeClr val="bg1"/>
                </a:solidFill>
                <a:latin typeface="Arial" panose="020B0604020202020204" pitchFamily="34" charset="0"/>
                <a:ea typeface="Arial" panose="020B0604020202020204" pitchFamily="34" charset="0"/>
                <a:cs typeface="Arial" panose="020B0604020202020204" pitchFamily="34" charset="0"/>
              </a:rPr>
              <a:t>driving behaviours (RDB) and driving outcomes in a traditional motorcycling country</a:t>
            </a:r>
            <a:r>
              <a:rPr lang="en-US" sz="2800" noProof="1" smtClean="0">
                <a:solidFill>
                  <a:schemeClr val="bg1"/>
                </a:solidFill>
                <a:latin typeface="Arial" panose="020B0604020202020204" pitchFamily="34" charset="0"/>
                <a:ea typeface="Arial" panose="020B0604020202020204" pitchFamily="34" charset="0"/>
                <a:cs typeface="Arial" panose="020B0604020202020204" pitchFamily="34" charset="0"/>
              </a:rPr>
              <a:t>.</a:t>
            </a:r>
            <a:endParaRPr lang="en-US" sz="2800" noProof="1">
              <a:solidFill>
                <a:schemeClr val="bg1"/>
              </a:solidFill>
              <a:latin typeface="Arial" panose="020B0604020202020204" pitchFamily="34" charset="0"/>
              <a:ea typeface="Arial" panose="020B0604020202020204" pitchFamily="34" charset="0"/>
              <a:cs typeface="Arial" panose="020B0604020202020204" pitchFamily="34" charset="0"/>
            </a:endParaRPr>
          </a:p>
        </p:txBody>
      </p:sp>
      <p:pic>
        <p:nvPicPr>
          <p:cNvPr id="7" name="Picture 2" descr="Image result for ul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19774" y="-59635"/>
            <a:ext cx="1706226" cy="124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343400" y="4610100"/>
            <a:ext cx="9527235" cy="4746248"/>
          </a:xfrm>
          <a:prstGeom prst="rect">
            <a:avLst/>
          </a:prstGeom>
        </p:spPr>
      </p:pic>
    </p:spTree>
    <p:extLst>
      <p:ext uri="{BB962C8B-B14F-4D97-AF65-F5344CB8AC3E}">
        <p14:creationId xmlns:p14="http://schemas.microsoft.com/office/powerpoint/2010/main" val="166110462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10444</TotalTime>
  <Words>1217</Words>
  <Application>Microsoft Office PowerPoint</Application>
  <PresentationFormat>Custom</PresentationFormat>
  <Paragraphs>149</Paragraphs>
  <Slides>22</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Times New Roman</vt:lpstr>
      <vt:lpstr>Calibri</vt:lpstr>
      <vt:lpstr>Wingdings</vt:lpstr>
      <vt:lpstr>맑은 고딕</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Navy Simple Presentation</dc:title>
  <dc:creator>BuiTrungHiep</dc:creator>
  <cp:lastModifiedBy>Hiep Bui Trung</cp:lastModifiedBy>
  <cp:revision>268</cp:revision>
  <dcterms:created xsi:type="dcterms:W3CDTF">2006-08-16T00:00:00Z</dcterms:created>
  <dcterms:modified xsi:type="dcterms:W3CDTF">2021-05-28T06:50:38Z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1033-11.2.0.9396</vt:lpwstr>
  </property>
</Properties>
</file>