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fr-FR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8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>
        <p:scale>
          <a:sx n="30" d="100"/>
          <a:sy n="30" d="100"/>
        </p:scale>
        <p:origin x="782" y="-36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7633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980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985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1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856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062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531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395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1577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186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254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FC546-4EAA-4546-AF7F-9E2D3FC55EB9}" type="datetimeFigureOut">
              <a:rPr lang="fr-BE" smtClean="0"/>
              <a:t>07-05-21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6F71D-9BC6-4B1F-A1EA-FA273E377E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229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jpe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12" Type="http://schemas.openxmlformats.org/officeDocument/2006/relationships/image" Target="../media/image9.emf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hyperlink" Target="http://www.myopathie-atypique.be/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respe.net/" TargetMode="External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2220363" y="183214"/>
            <a:ext cx="27612691" cy="3877986"/>
          </a:xfrm>
          <a:prstGeom prst="rect">
            <a:avLst/>
          </a:prstGeom>
          <a:solidFill>
            <a:srgbClr val="156F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59" name="Image 5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4" y="-220173"/>
            <a:ext cx="4471873" cy="4471873"/>
          </a:xfrm>
          <a:prstGeom prst="rect">
            <a:avLst/>
          </a:prstGeom>
        </p:spPr>
      </p:pic>
      <p:sp>
        <p:nvSpPr>
          <p:cNvPr id="60" name="ZoneTexte 59"/>
          <p:cNvSpPr txBox="1"/>
          <p:nvPr/>
        </p:nvSpPr>
        <p:spPr>
          <a:xfrm>
            <a:off x="2492854" y="4178364"/>
            <a:ext cx="252895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176431">
              <a:defRPr/>
            </a:pP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Stern D.</a:t>
            </a:r>
            <a:r>
              <a:rPr lang="fr-BE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1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</a:t>
            </a:r>
            <a:r>
              <a:rPr lang="fr-BE" sz="4400" b="1" kern="1200" dirty="0" err="1" smtClean="0">
                <a:solidFill>
                  <a:schemeClr val="tx1"/>
                </a:solidFill>
                <a:latin typeface="Futura PT Heavy" pitchFamily="34" charset="0"/>
              </a:rPr>
              <a:t>Fettweis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 X.</a:t>
            </a:r>
            <a:r>
              <a:rPr lang="fr-BE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2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</a:t>
            </a:r>
            <a:r>
              <a:rPr lang="fr-LU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François A-C. </a:t>
            </a:r>
            <a:r>
              <a:rPr lang="fr-LU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3</a:t>
            </a:r>
            <a:r>
              <a:rPr lang="fr-LU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Renaud B.</a:t>
            </a:r>
            <a:r>
              <a:rPr lang="fr-LU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3</a:t>
            </a:r>
            <a:r>
              <a:rPr lang="fr-LU" sz="4400" b="1" dirty="0">
                <a:latin typeface="Futura PT Heavy" pitchFamily="34" charset="0"/>
              </a:rPr>
              <a:t>, </a:t>
            </a:r>
            <a:r>
              <a:rPr lang="fr-BE" sz="4400" b="1" dirty="0" err="1">
                <a:latin typeface="Futura PT Heavy" pitchFamily="34" charset="0"/>
              </a:rPr>
              <a:t>Kruse</a:t>
            </a:r>
            <a:r>
              <a:rPr lang="fr-BE" sz="4400" b="1" dirty="0">
                <a:latin typeface="Futura PT Heavy" pitchFamily="34" charset="0"/>
              </a:rPr>
              <a:t> </a:t>
            </a:r>
            <a:r>
              <a:rPr lang="fr-BE" sz="4400" b="1" dirty="0" smtClean="0">
                <a:latin typeface="Futura PT Heavy" pitchFamily="34" charset="0"/>
              </a:rPr>
              <a:t>C.</a:t>
            </a:r>
            <a:r>
              <a:rPr lang="fr-BE" sz="4400" b="1" baseline="30000" dirty="0" smtClean="0">
                <a:latin typeface="Futura PT Heavy" pitchFamily="34" charset="0"/>
              </a:rPr>
              <a:t>4</a:t>
            </a:r>
            <a:r>
              <a:rPr lang="fr-BE" sz="4400" b="1" dirty="0" smtClean="0">
                <a:latin typeface="Futura PT Heavy" pitchFamily="34" charset="0"/>
              </a:rPr>
              <a:t>,</a:t>
            </a:r>
            <a:r>
              <a:rPr lang="fr-BE" sz="6000" baseline="30000" dirty="0" smtClean="0"/>
              <a:t> </a:t>
            </a:r>
            <a:r>
              <a:rPr lang="fr-BE" sz="4400" b="1" kern="1200" dirty="0" err="1" smtClean="0">
                <a:solidFill>
                  <a:schemeClr val="tx1"/>
                </a:solidFill>
                <a:latin typeface="Futura PT Heavy" pitchFamily="34" charset="0"/>
              </a:rPr>
              <a:t>Tocquin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 P.</a:t>
            </a:r>
            <a:r>
              <a:rPr lang="fr-BE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5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</a:t>
            </a:r>
            <a:r>
              <a:rPr lang="fr-BE" sz="4400" b="1" kern="1200" dirty="0" err="1" smtClean="0">
                <a:solidFill>
                  <a:schemeClr val="tx1"/>
                </a:solidFill>
                <a:latin typeface="Futura PT Heavy" pitchFamily="34" charset="0"/>
              </a:rPr>
              <a:t>Marcillaud-Pitel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 C.</a:t>
            </a:r>
            <a:r>
              <a:rPr lang="fr-BE" sz="4400" b="1" baseline="30000" dirty="0">
                <a:latin typeface="Futura PT Heavy" pitchFamily="34" charset="0"/>
              </a:rPr>
              <a:t>6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</a:t>
            </a:r>
            <a:r>
              <a:rPr lang="fr-BE" sz="4400" b="1" kern="1200" dirty="0" err="1" smtClean="0">
                <a:solidFill>
                  <a:schemeClr val="tx1"/>
                </a:solidFill>
                <a:latin typeface="Futura PT Heavy" pitchFamily="34" charset="0"/>
              </a:rPr>
              <a:t>Gustin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 P.</a:t>
            </a:r>
            <a:r>
              <a:rPr lang="fr-BE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3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, </a:t>
            </a:r>
            <a:r>
              <a:rPr lang="fr-BE" sz="4400" b="1" kern="1200" dirty="0" err="1" smtClean="0">
                <a:solidFill>
                  <a:schemeClr val="tx1"/>
                </a:solidFill>
                <a:latin typeface="Futura PT Heavy" pitchFamily="34" charset="0"/>
              </a:rPr>
              <a:t>Votion</a:t>
            </a:r>
            <a:r>
              <a:rPr lang="fr-BE" sz="4400" b="1" kern="1200" dirty="0" smtClean="0">
                <a:solidFill>
                  <a:schemeClr val="tx1"/>
                </a:solidFill>
                <a:latin typeface="Futura PT Heavy" pitchFamily="34" charset="0"/>
              </a:rPr>
              <a:t> D-M.</a:t>
            </a:r>
            <a:r>
              <a:rPr lang="fr-BE" sz="4400" b="1" kern="1200" baseline="30000" dirty="0" smtClean="0">
                <a:solidFill>
                  <a:schemeClr val="tx1"/>
                </a:solidFill>
                <a:latin typeface="Futura PT Heavy" pitchFamily="34" charset="0"/>
              </a:rPr>
              <a:t>1</a:t>
            </a:r>
            <a:endParaRPr lang="fr-FR" sz="4400" b="1" kern="1200" baseline="30000" dirty="0" smtClean="0">
              <a:solidFill>
                <a:schemeClr val="tx1"/>
              </a:solidFill>
              <a:latin typeface="Futura PT Heavy" pitchFamily="34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72149" y="5664647"/>
            <a:ext cx="28330915" cy="4708981"/>
          </a:xfrm>
          <a:prstGeom prst="rect">
            <a:avLst/>
          </a:prstGeom>
          <a:noFill/>
        </p:spPr>
        <p:txBody>
          <a:bodyPr wrap="square" lIns="72000" rIns="0" numCol="2" spcCol="72000" rtlCol="0">
            <a:spAutoFit/>
          </a:bodyPr>
          <a:lstStyle/>
          <a:p>
            <a:r>
              <a:rPr lang="en-GB" sz="3000" i="1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Equine Pole, Faculty of Veterinary Medicine, FARAH, </a:t>
            </a:r>
            <a:r>
              <a:rPr lang="en-GB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ULiège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fr-BE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3000" i="1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Laboratory of climatology, Department of Geography, Faculty of Science, </a:t>
            </a:r>
            <a:r>
              <a:rPr lang="en-GB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ULiège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fr-BE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3000" i="1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Pharmacology and Toxicology, Department of Functional Sciences, Faculty of Veterinary Medicine, 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FARAH, </a:t>
            </a:r>
            <a:r>
              <a:rPr lang="en-GB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ULiège</a:t>
            </a:r>
            <a:r>
              <a:rPr lang="en-GB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GB" sz="3000" i="1" dirty="0" smtClean="0"/>
          </a:p>
          <a:p>
            <a:endParaRPr lang="en-GB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3000" i="1" dirty="0" smtClean="0"/>
          </a:p>
          <a:p>
            <a:endParaRPr lang="en-GB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3000" i="1" dirty="0" smtClean="0"/>
          </a:p>
          <a:p>
            <a:endParaRPr lang="en-GB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BE" sz="3000" i="1" baseline="30000" dirty="0" smtClean="0"/>
              <a:t>4</a:t>
            </a:r>
            <a:r>
              <a:rPr lang="fr-BE" sz="3000" i="1" baseline="30000" dirty="0"/>
              <a:t>. </a:t>
            </a:r>
            <a:r>
              <a:rPr lang="fr-BE" sz="3000" i="1" dirty="0"/>
              <a:t>Physiologie </a:t>
            </a:r>
            <a:r>
              <a:rPr lang="fr-BE" sz="3000" i="1" dirty="0" err="1"/>
              <a:t>neuro-musculaire</a:t>
            </a:r>
            <a:r>
              <a:rPr lang="fr-BE" sz="3000" i="1" dirty="0"/>
              <a:t>, de l'effort - Médecine sportive des animaux, Département des Sciences Fonctionnelles, Faculté de médecine vétérinaire, FARAH, </a:t>
            </a:r>
            <a:r>
              <a:rPr lang="fr-BE" sz="3000" i="1" dirty="0" err="1"/>
              <a:t>ULiège</a:t>
            </a:r>
            <a:r>
              <a:rPr lang="fr-BE" sz="3000" i="1" dirty="0"/>
              <a:t>, Belgique</a:t>
            </a:r>
          </a:p>
          <a:p>
            <a:r>
              <a:rPr lang="en-GB" sz="3000" i="1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</a:t>
            </a:r>
            <a:r>
              <a:rPr lang="en-US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 </a:t>
            </a:r>
            <a:r>
              <a:rPr lang="en-US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PhytoSYSTEMS</a:t>
            </a:r>
            <a:r>
              <a:rPr lang="en-US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UR </a:t>
            </a:r>
            <a:r>
              <a:rPr lang="en-US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InBioS</a:t>
            </a:r>
            <a:r>
              <a:rPr lang="en-US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Faculty of Science, </a:t>
            </a:r>
            <a:r>
              <a:rPr lang="en-US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ULiège</a:t>
            </a:r>
            <a:r>
              <a:rPr lang="en-US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fr-BE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BE" sz="3000" i="1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</a:t>
            </a:r>
            <a:r>
              <a:rPr lang="fr-BE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Réseau d’</a:t>
            </a:r>
            <a:r>
              <a:rPr lang="fr-BE" sz="30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Epidémio</a:t>
            </a:r>
            <a:r>
              <a:rPr lang="fr-BE" sz="30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-Surveillance en Pathologie Équine (RESPE), France,</a:t>
            </a:r>
            <a:endParaRPr lang="fr-BE" sz="3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30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4781680B-0970-0142-B74C-6E007AE8FAEB}"/>
              </a:ext>
            </a:extLst>
          </p:cNvPr>
          <p:cNvGrpSpPr/>
          <p:nvPr/>
        </p:nvGrpSpPr>
        <p:grpSpPr>
          <a:xfrm>
            <a:off x="1398958" y="40672449"/>
            <a:ext cx="22966894" cy="2187005"/>
            <a:chOff x="4879729" y="40727275"/>
            <a:chExt cx="23166181" cy="2232000"/>
          </a:xfrm>
        </p:grpSpPr>
        <p:pic>
          <p:nvPicPr>
            <p:cNvPr id="64" name="Image 63">
              <a:extLst>
                <a:ext uri="{FF2B5EF4-FFF2-40B4-BE49-F238E27FC236}">
                  <a16:creationId xmlns:a16="http://schemas.microsoft.com/office/drawing/2014/main" id="{8531A6C3-F267-D541-8475-E4746664C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49865" y="41101239"/>
              <a:ext cx="3664654" cy="1548000"/>
            </a:xfrm>
            <a:prstGeom prst="rect">
              <a:avLst/>
            </a:prstGeom>
          </p:spPr>
        </p:pic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686C229-8D01-0641-84AB-2A2961B7C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46336" y="40882670"/>
              <a:ext cx="7227869" cy="1858442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8ED811-3AC4-8148-A5AF-1B7042491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62923" y="41265612"/>
              <a:ext cx="1759549" cy="1297419"/>
            </a:xfrm>
            <a:prstGeom prst="rect">
              <a:avLst/>
            </a:prstGeom>
          </p:spPr>
        </p:pic>
        <p:pic>
          <p:nvPicPr>
            <p:cNvPr id="67" name="Image 66">
              <a:extLst>
                <a:ext uri="{FF2B5EF4-FFF2-40B4-BE49-F238E27FC236}">
                  <a16:creationId xmlns:a16="http://schemas.microsoft.com/office/drawing/2014/main" id="{B9417BD0-B107-824E-AB09-F6DF122DE8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0" b="43671"/>
            <a:stretch/>
          </p:blipFill>
          <p:spPr>
            <a:xfrm>
              <a:off x="23211190" y="41182233"/>
              <a:ext cx="4834720" cy="1440000"/>
            </a:xfrm>
            <a:prstGeom prst="rect">
              <a:avLst/>
            </a:prstGeom>
          </p:spPr>
        </p:pic>
        <p:pic>
          <p:nvPicPr>
            <p:cNvPr id="68" name="Image 67">
              <a:extLst>
                <a:ext uri="{FF2B5EF4-FFF2-40B4-BE49-F238E27FC236}">
                  <a16:creationId xmlns:a16="http://schemas.microsoft.com/office/drawing/2014/main" id="{07624C73-26C4-1A44-8D2D-1CE5C25F00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99162" y="41250112"/>
              <a:ext cx="1362531" cy="1362531"/>
            </a:xfrm>
            <a:prstGeom prst="rect">
              <a:avLst/>
            </a:prstGeom>
          </p:spPr>
        </p:pic>
        <p:pic>
          <p:nvPicPr>
            <p:cNvPr id="69" name="Image 68">
              <a:extLst>
                <a:ext uri="{FF2B5EF4-FFF2-40B4-BE49-F238E27FC236}">
                  <a16:creationId xmlns:a16="http://schemas.microsoft.com/office/drawing/2014/main" id="{9DBC18D1-019B-7342-A3D0-F49E56BA00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9729" y="40727275"/>
              <a:ext cx="3382883" cy="2232000"/>
            </a:xfrm>
            <a:prstGeom prst="rect">
              <a:avLst/>
            </a:prstGeom>
          </p:spPr>
        </p:pic>
      </p:grpSp>
      <p:sp>
        <p:nvSpPr>
          <p:cNvPr id="71" name="ZoneTexte 70"/>
          <p:cNvSpPr txBox="1"/>
          <p:nvPr/>
        </p:nvSpPr>
        <p:spPr>
          <a:xfrm>
            <a:off x="3909814" y="602314"/>
            <a:ext cx="259232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200" dirty="0">
                <a:solidFill>
                  <a:schemeClr val="bg1"/>
                </a:solidFill>
                <a:latin typeface="Futura PT Book" pitchFamily="34" charset="0"/>
              </a:rPr>
              <a:t>Impact des facteurs climatiques sur le nombre de cas annuel de myopathie atypique</a:t>
            </a:r>
            <a:endParaRPr lang="fr-BE" sz="8200" dirty="0">
              <a:solidFill>
                <a:schemeClr val="bg1"/>
              </a:solidFill>
              <a:latin typeface="Futura PT Book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7606" y="7797530"/>
            <a:ext cx="28681567" cy="2100068"/>
          </a:xfrm>
          <a:prstGeom prst="rect">
            <a:avLst/>
          </a:prstGeom>
          <a:solidFill>
            <a:srgbClr val="F1F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4400" dirty="0" smtClean="0">
                <a:solidFill>
                  <a:schemeClr val="tx1"/>
                </a:solidFill>
              </a:rPr>
              <a:t>La myopathie atypique des équidés est </a:t>
            </a:r>
            <a:r>
              <a:rPr lang="fr-FR" sz="4400" dirty="0" smtClean="0">
                <a:solidFill>
                  <a:schemeClr val="tx1"/>
                </a:solidFill>
              </a:rPr>
              <a:t>causée </a:t>
            </a:r>
            <a:r>
              <a:rPr lang="fr-FR" sz="4400" dirty="0" smtClean="0">
                <a:solidFill>
                  <a:schemeClr val="tx1"/>
                </a:solidFill>
              </a:rPr>
              <a:t>par l’ingestion </a:t>
            </a:r>
            <a:r>
              <a:rPr lang="fr-FR" sz="4400" dirty="0" smtClean="0">
                <a:solidFill>
                  <a:schemeClr val="tx1"/>
                </a:solidFill>
              </a:rPr>
              <a:t>des </a:t>
            </a:r>
            <a:r>
              <a:rPr lang="fr-FR" sz="4400" dirty="0" smtClean="0">
                <a:solidFill>
                  <a:schemeClr val="tx1"/>
                </a:solidFill>
              </a:rPr>
              <a:t>samares (fruits</a:t>
            </a:r>
            <a:r>
              <a:rPr lang="fr-FR" sz="4400" dirty="0" smtClean="0">
                <a:solidFill>
                  <a:schemeClr val="tx1"/>
                </a:solidFill>
              </a:rPr>
              <a:t>) </a:t>
            </a:r>
            <a:r>
              <a:rPr lang="fr-FR" sz="4400" dirty="0" smtClean="0">
                <a:solidFill>
                  <a:schemeClr val="tx1"/>
                </a:solidFill>
              </a:rPr>
              <a:t>et plantules toxiques </a:t>
            </a:r>
            <a:r>
              <a:rPr lang="fr-FR" sz="4400" dirty="0" smtClean="0">
                <a:solidFill>
                  <a:schemeClr val="tx1"/>
                </a:solidFill>
              </a:rPr>
              <a:t>de l’érable sycomore. </a:t>
            </a:r>
            <a:r>
              <a:rPr lang="fr-FR" sz="4400" dirty="0" smtClean="0">
                <a:solidFill>
                  <a:schemeClr val="tx1"/>
                </a:solidFill>
              </a:rPr>
              <a:t>Deux séries cliniques sont dénombrées chaque année. À l’automne, lorsque les fruits tombent des arbres et au printemps, lorsque les plantules sortent de terre, après la germination des samares </a:t>
            </a:r>
            <a:r>
              <a:rPr lang="fr-FR" sz="4400" dirty="0" smtClean="0">
                <a:solidFill>
                  <a:schemeClr val="tx1"/>
                </a:solidFill>
              </a:rPr>
              <a:t>(</a:t>
            </a:r>
            <a:r>
              <a:rPr lang="fr-FR" sz="4400" b="1" dirty="0">
                <a:solidFill>
                  <a:schemeClr val="tx1"/>
                </a:solidFill>
              </a:rPr>
              <a:t>F</a:t>
            </a:r>
            <a:r>
              <a:rPr lang="fr-FR" sz="4400" b="1" dirty="0" smtClean="0">
                <a:solidFill>
                  <a:schemeClr val="tx1"/>
                </a:solidFill>
              </a:rPr>
              <a:t>igure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A</a:t>
            </a:r>
            <a:r>
              <a:rPr lang="fr-FR" sz="4400" dirty="0" smtClean="0">
                <a:solidFill>
                  <a:schemeClr val="tx1"/>
                </a:solidFill>
              </a:rPr>
              <a:t>).</a:t>
            </a:r>
            <a:endParaRPr lang="fr-BE" sz="4400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22231810" y="33047021"/>
            <a:ext cx="7601244" cy="7625427"/>
          </a:xfrm>
          <a:prstGeom prst="rect">
            <a:avLst/>
          </a:prstGeom>
          <a:solidFill>
            <a:srgbClr val="F1F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5000" b="1" dirty="0" smtClean="0">
                <a:solidFill>
                  <a:schemeClr val="tx1"/>
                </a:solidFill>
              </a:rPr>
              <a:t>Conclusion</a:t>
            </a:r>
          </a:p>
          <a:p>
            <a:pPr algn="just"/>
            <a:r>
              <a:rPr lang="fr-FR" sz="4400" dirty="0" smtClean="0">
                <a:solidFill>
                  <a:schemeClr val="tx1"/>
                </a:solidFill>
              </a:rPr>
              <a:t>Pour d</a:t>
            </a:r>
            <a:r>
              <a:rPr lang="fr-FR" sz="4400" dirty="0" smtClean="0">
                <a:solidFill>
                  <a:schemeClr val="tx1"/>
                </a:solidFill>
              </a:rPr>
              <a:t>éfinir les facteurs environnementaux intervenant dans le risque d’apparition de séries cliniques, il est essentiel de déclarer les cas et de les </a:t>
            </a:r>
            <a:r>
              <a:rPr lang="fr-FR" sz="4400" dirty="0" err="1" smtClean="0">
                <a:solidFill>
                  <a:schemeClr val="tx1"/>
                </a:solidFill>
              </a:rPr>
              <a:t>doucumenter</a:t>
            </a:r>
            <a:r>
              <a:rPr lang="fr-FR" sz="4400" dirty="0" smtClean="0">
                <a:solidFill>
                  <a:schemeClr val="tx1"/>
                </a:solidFill>
              </a:rPr>
              <a:t> via le site du RESPE pour les cas français</a:t>
            </a:r>
            <a:r>
              <a:rPr lang="fr-FR" sz="4400" dirty="0" smtClean="0">
                <a:solidFill>
                  <a:schemeClr val="tx1"/>
                </a:solidFill>
              </a:rPr>
              <a:t>: </a:t>
            </a:r>
            <a:r>
              <a:rPr lang="fr-FR" sz="4000" dirty="0" smtClean="0">
                <a:solidFill>
                  <a:schemeClr val="tx1"/>
                </a:solidFill>
                <a:hlinkClick r:id="rId9"/>
              </a:rPr>
              <a:t>https://respe.net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dirty="0">
                <a:solidFill>
                  <a:schemeClr val="tx1"/>
                </a:solidFill>
              </a:rPr>
              <a:t>ou de </a:t>
            </a:r>
            <a:r>
              <a:rPr lang="fr-FR" sz="4400" dirty="0" smtClean="0">
                <a:solidFill>
                  <a:schemeClr val="tx1"/>
                </a:solidFill>
              </a:rPr>
              <a:t>l’ULiège pour les cas </a:t>
            </a:r>
            <a:r>
              <a:rPr lang="fr-FR" sz="4400" dirty="0">
                <a:solidFill>
                  <a:schemeClr val="tx1"/>
                </a:solidFill>
              </a:rPr>
              <a:t>belges: </a:t>
            </a:r>
            <a:r>
              <a:rPr lang="fr-FR" sz="4000" dirty="0">
                <a:solidFill>
                  <a:schemeClr val="tx1"/>
                </a:solidFill>
                <a:hlinkClick r:id="rId10"/>
              </a:rPr>
              <a:t>http://</a:t>
            </a:r>
            <a:r>
              <a:rPr lang="fr-FR" sz="4000" dirty="0" smtClean="0">
                <a:solidFill>
                  <a:schemeClr val="tx1"/>
                </a:solidFill>
                <a:hlinkClick r:id="rId10"/>
              </a:rPr>
              <a:t>www.myopathie-atypique.be</a:t>
            </a:r>
            <a:endParaRPr lang="fr-FR" sz="4400" dirty="0">
              <a:solidFill>
                <a:schemeClr val="tx1"/>
              </a:solidFill>
            </a:endParaRPr>
          </a:p>
          <a:p>
            <a:pPr algn="just"/>
            <a:endParaRPr lang="fr-BE" sz="4400" dirty="0">
              <a:solidFill>
                <a:schemeClr val="tx1"/>
              </a:solidFill>
            </a:endParaRPr>
          </a:p>
        </p:txBody>
      </p:sp>
      <p:sp>
        <p:nvSpPr>
          <p:cNvPr id="3" name="ZoneTexte 2"/>
          <p:cNvSpPr txBox="1">
            <a:spLocks noChangeAspect="1"/>
          </p:cNvSpPr>
          <p:nvPr/>
        </p:nvSpPr>
        <p:spPr>
          <a:xfrm>
            <a:off x="1403090" y="18633156"/>
            <a:ext cx="125350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dirty="0"/>
              <a:t>C</a:t>
            </a:r>
            <a:r>
              <a:rPr lang="fr-FR" sz="5000" b="1" dirty="0" smtClean="0"/>
              <a:t>. Carte de répartition des cas déclarés en </a:t>
            </a:r>
            <a:r>
              <a:rPr lang="fr-FR" sz="5000" b="1" dirty="0" smtClean="0"/>
              <a:t>France </a:t>
            </a:r>
            <a:r>
              <a:rPr lang="fr-FR" sz="5000" b="1" dirty="0" smtClean="0"/>
              <a:t>et en </a:t>
            </a:r>
            <a:r>
              <a:rPr lang="fr-FR" sz="5000" b="1" dirty="0" smtClean="0"/>
              <a:t>Belgique :</a:t>
            </a:r>
            <a:endParaRPr lang="fr-BE" sz="5000" b="1" dirty="0"/>
          </a:p>
        </p:txBody>
      </p:sp>
      <p:pic>
        <p:nvPicPr>
          <p:cNvPr id="154" name="Image 15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90" y="20313226"/>
            <a:ext cx="12520589" cy="9184481"/>
          </a:xfrm>
          <a:prstGeom prst="rect">
            <a:avLst/>
          </a:prstGeom>
          <a:ln>
            <a:noFill/>
          </a:ln>
        </p:spPr>
      </p:pic>
      <p:sp>
        <p:nvSpPr>
          <p:cNvPr id="172" name="ZoneTexte 171"/>
          <p:cNvSpPr txBox="1"/>
          <p:nvPr/>
        </p:nvSpPr>
        <p:spPr>
          <a:xfrm>
            <a:off x="13938172" y="18633600"/>
            <a:ext cx="154810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dirty="0" smtClean="0"/>
              <a:t>D. Facteurs climatiques identifiés comme impactant potentiellement le nombre de déclarations automnales :</a:t>
            </a:r>
            <a:endParaRPr lang="fr-BE" dirty="0"/>
          </a:p>
        </p:txBody>
      </p:sp>
      <p:sp>
        <p:nvSpPr>
          <p:cNvPr id="74" name="ZoneTexte 73"/>
          <p:cNvSpPr txBox="1"/>
          <p:nvPr/>
        </p:nvSpPr>
        <p:spPr>
          <a:xfrm>
            <a:off x="12224858" y="10064914"/>
            <a:ext cx="150309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dirty="0" smtClean="0"/>
              <a:t>B. Évolution </a:t>
            </a:r>
            <a:r>
              <a:rPr lang="fr-FR" sz="5000" b="1" dirty="0"/>
              <a:t>du nombre de cas </a:t>
            </a:r>
            <a:r>
              <a:rPr lang="fr-FR" sz="5000" b="1" dirty="0" smtClean="0"/>
              <a:t>déclarés par année</a:t>
            </a:r>
            <a:endParaRPr lang="fr-BE" sz="5000" b="1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" t="1499" r="745" b="1567"/>
          <a:stretch/>
        </p:blipFill>
        <p:spPr bwMode="auto">
          <a:xfrm>
            <a:off x="12224858" y="11053737"/>
            <a:ext cx="15030952" cy="553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1" name="Groupe 190"/>
          <p:cNvGrpSpPr/>
          <p:nvPr/>
        </p:nvGrpSpPr>
        <p:grpSpPr>
          <a:xfrm>
            <a:off x="737606" y="33976912"/>
            <a:ext cx="21360394" cy="6603380"/>
            <a:chOff x="3530087" y="32227667"/>
            <a:chExt cx="22584004" cy="6603380"/>
          </a:xfrm>
        </p:grpSpPr>
        <p:sp>
          <p:nvSpPr>
            <p:cNvPr id="117" name="Zone de texte 21"/>
            <p:cNvSpPr txBox="1"/>
            <p:nvPr/>
          </p:nvSpPr>
          <p:spPr>
            <a:xfrm>
              <a:off x="17351110" y="33530375"/>
              <a:ext cx="8652087" cy="28619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fr-BE" sz="4800" b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FACTEURS HUMAINS</a:t>
              </a:r>
            </a:p>
            <a:p>
              <a:pPr marL="571500" indent="-571500">
                <a:spcAft>
                  <a:spcPts val="600"/>
                </a:spcAft>
                <a:buFontTx/>
                <a:buChar char="-"/>
              </a:pPr>
              <a:r>
                <a:rPr lang="fr-FR" sz="44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Sensibilisation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Conférences pédagogiques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Réseaux sociaux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Médias audio-visuels</a:t>
              </a:r>
            </a:p>
            <a:p>
              <a:pPr marL="571500" indent="-571500">
                <a:spcAft>
                  <a:spcPts val="600"/>
                </a:spcAft>
                <a:buFontTx/>
                <a:buChar char="-"/>
              </a:pPr>
              <a:r>
                <a:rPr lang="fr-FR" sz="44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Prise en charge financière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Aide aux analyses diagnostiques</a:t>
              </a:r>
              <a:endParaRPr lang="fr-FR" sz="36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1">
                <a:spcAft>
                  <a:spcPts val="600"/>
                </a:spcAft>
              </a:pPr>
              <a:endParaRPr lang="fr-FR" sz="4000" dirty="0" smtClean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Zone de texte 20"/>
            <p:cNvSpPr txBox="1"/>
            <p:nvPr/>
          </p:nvSpPr>
          <p:spPr>
            <a:xfrm>
              <a:off x="23111097" y="35092923"/>
              <a:ext cx="2346615" cy="7000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BE" sz="4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96" name="Zone de texte 21"/>
            <p:cNvSpPr txBox="1"/>
            <p:nvPr/>
          </p:nvSpPr>
          <p:spPr>
            <a:xfrm>
              <a:off x="4003750" y="34435626"/>
              <a:ext cx="8652087" cy="28619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fr-BE" sz="4800" b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PRESSION TOXIQUE</a:t>
              </a:r>
            </a:p>
            <a:p>
              <a:pPr marL="571500" indent="-571500">
                <a:spcAft>
                  <a:spcPts val="600"/>
                </a:spcAft>
                <a:buFontTx/>
                <a:buChar char="-"/>
              </a:pPr>
              <a:r>
                <a:rPr lang="fr-FR" sz="44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Élevage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Temps de pâturage journalier</a:t>
              </a:r>
              <a:endParaRPr lang="fr-FR" sz="36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Type de pâture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Race </a:t>
              </a: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d’équidés</a:t>
              </a:r>
              <a:endParaRPr lang="fr-FR" sz="3600" dirty="0" smtClean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Type d’élevage</a:t>
              </a:r>
              <a:endParaRPr lang="fr-FR" sz="36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571500" indent="-571500">
                <a:spcAft>
                  <a:spcPts val="600"/>
                </a:spcAft>
                <a:buFontTx/>
                <a:buChar char="-"/>
              </a:pPr>
              <a:r>
                <a:rPr lang="fr-FR" sz="44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Prairie</a:t>
              </a:r>
              <a:endParaRPr lang="fr-FR" sz="4400" b="1" dirty="0" smtClean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Qualité du pâturage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Nature </a:t>
              </a: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du sol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Taux d’humidité</a:t>
              </a:r>
            </a:p>
            <a:p>
              <a:pPr lvl="1">
                <a:spcAft>
                  <a:spcPts val="600"/>
                </a:spcAft>
              </a:pPr>
              <a:endParaRPr lang="fr-FR" sz="4000" dirty="0" smtClean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7" name="Zone de texte 21"/>
            <p:cNvSpPr txBox="1"/>
            <p:nvPr/>
          </p:nvSpPr>
          <p:spPr>
            <a:xfrm>
              <a:off x="11068504" y="34065780"/>
              <a:ext cx="8652087" cy="28619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71500" indent="-571500">
                <a:spcAft>
                  <a:spcPts val="600"/>
                </a:spcAft>
                <a:buFontTx/>
                <a:buChar char="-"/>
              </a:pPr>
              <a:r>
                <a:rPr lang="fr-FR" sz="44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Erable Sycomore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Présence, densité</a:t>
              </a:r>
              <a:endParaRPr lang="fr-FR" sz="36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Âge (?)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Années </a:t>
              </a: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semencières</a:t>
              </a:r>
            </a:p>
            <a:p>
              <a:pPr marL="1346200" lvl="1" indent="-711200">
                <a:spcAft>
                  <a:spcPts val="600"/>
                </a:spcAft>
                <a:buFontTx/>
                <a:buChar char="-"/>
              </a:pPr>
              <a:r>
                <a:rPr lang="fr-FR" sz="3600" dirty="0">
                  <a:ea typeface="Calibri" panose="020F0502020204030204" pitchFamily="34" charset="0"/>
                  <a:cs typeface="Times New Roman" panose="02020603050405020304" pitchFamily="18" charset="0"/>
                </a:rPr>
                <a:t>Facteurs </a:t>
              </a: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climatiques</a:t>
              </a:r>
              <a:endParaRPr lang="fr-FR" sz="36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159000" lvl="2" indent="-711200">
                <a:spcAft>
                  <a:spcPts val="600"/>
                </a:spcAft>
                <a:buFont typeface="Wingdings" panose="05000000000000000000" pitchFamily="2" charset="2"/>
                <a:buChar char="Ø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Température</a:t>
              </a:r>
            </a:p>
            <a:p>
              <a:pPr marL="2159000" lvl="2" indent="-711200">
                <a:spcAft>
                  <a:spcPts val="600"/>
                </a:spcAft>
                <a:buFont typeface="Wingdings" panose="05000000000000000000" pitchFamily="2" charset="2"/>
                <a:buChar char="Ø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Vents</a:t>
              </a:r>
              <a:endParaRPr lang="fr-FR" sz="3600" dirty="0" smtClean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159000" lvl="2" indent="-711200">
                <a:spcAft>
                  <a:spcPts val="600"/>
                </a:spcAft>
                <a:buFont typeface="Wingdings" panose="05000000000000000000" pitchFamily="2" charset="2"/>
                <a:buChar char="Ø"/>
              </a:pPr>
              <a:r>
                <a:rPr lang="fr-FR" sz="36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Précipitation</a:t>
              </a:r>
              <a:r>
                <a:rPr lang="fr-FR" sz="40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3530087" y="32227667"/>
              <a:ext cx="13347360" cy="66033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17018922" y="32227667"/>
              <a:ext cx="9095169" cy="66033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202" name="ZoneTexte 201"/>
          <p:cNvSpPr txBox="1"/>
          <p:nvPr/>
        </p:nvSpPr>
        <p:spPr>
          <a:xfrm>
            <a:off x="1257455" y="33000659"/>
            <a:ext cx="280548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dirty="0" smtClean="0"/>
              <a:t>E. Autres facteurs influençant le nombre de déclarations </a:t>
            </a:r>
            <a:r>
              <a:rPr lang="fr-FR" sz="5000" b="1" dirty="0" smtClean="0"/>
              <a:t>:</a:t>
            </a:r>
            <a:endParaRPr lang="fr-BE" dirty="0"/>
          </a:p>
        </p:txBody>
      </p:sp>
      <p:sp>
        <p:nvSpPr>
          <p:cNvPr id="31" name="Rectangle à coins arrondis 30"/>
          <p:cNvSpPr/>
          <p:nvPr/>
        </p:nvSpPr>
        <p:spPr>
          <a:xfrm>
            <a:off x="1904476" y="10057543"/>
            <a:ext cx="9252000" cy="6549105"/>
          </a:xfrm>
          <a:prstGeom prst="roundRect">
            <a:avLst>
              <a:gd name="adj" fmla="val 3180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088215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176431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264646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352861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0441076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2529292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4617507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6705722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BE"/>
          </a:p>
        </p:txBody>
      </p:sp>
      <p:grpSp>
        <p:nvGrpSpPr>
          <p:cNvPr id="205" name="Groupe 204"/>
          <p:cNvGrpSpPr/>
          <p:nvPr/>
        </p:nvGrpSpPr>
        <p:grpSpPr>
          <a:xfrm>
            <a:off x="2024307" y="10064321"/>
            <a:ext cx="8976493" cy="6188169"/>
            <a:chOff x="737606" y="10935670"/>
            <a:chExt cx="9275592" cy="6221441"/>
          </a:xfrm>
        </p:grpSpPr>
        <p:sp>
          <p:nvSpPr>
            <p:cNvPr id="72" name="ZoneTexte 71"/>
            <p:cNvSpPr txBox="1"/>
            <p:nvPr/>
          </p:nvSpPr>
          <p:spPr>
            <a:xfrm>
              <a:off x="737606" y="10935670"/>
              <a:ext cx="9275592" cy="868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5000" b="1" dirty="0" smtClean="0"/>
                <a:t>A. Causes de l’intoxication :</a:t>
              </a:r>
              <a:endParaRPr lang="fr-BE" dirty="0"/>
            </a:p>
          </p:txBody>
        </p:sp>
        <p:grpSp>
          <p:nvGrpSpPr>
            <p:cNvPr id="29" name="Groupe 28"/>
            <p:cNvGrpSpPr>
              <a:grpSpLocks noChangeAspect="1"/>
            </p:cNvGrpSpPr>
            <p:nvPr/>
          </p:nvGrpSpPr>
          <p:grpSpPr>
            <a:xfrm>
              <a:off x="931572" y="11933193"/>
              <a:ext cx="8896275" cy="5223918"/>
              <a:chOff x="11059940" y="9134644"/>
              <a:chExt cx="8795727" cy="5164870"/>
            </a:xfrm>
          </p:grpSpPr>
          <p:sp>
            <p:nvSpPr>
              <p:cNvPr id="42" name="ZoneTexte 21"/>
              <p:cNvSpPr txBox="1"/>
              <p:nvPr/>
            </p:nvSpPr>
            <p:spPr>
              <a:xfrm>
                <a:off x="11059940" y="9135920"/>
                <a:ext cx="3670218" cy="58477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 marL="0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088215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176431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264646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8352861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0441076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2529292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4617507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6705722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3200" dirty="0" smtClean="0">
                    <a:solidFill>
                      <a:schemeClr val="tx1"/>
                    </a:solidFill>
                  </a:rPr>
                  <a:t>(a) </a:t>
                </a:r>
                <a:r>
                  <a:rPr lang="fr-BE" sz="3200" dirty="0" smtClean="0"/>
                  <a:t>Samares</a:t>
                </a:r>
                <a:r>
                  <a:rPr lang="en-GB" sz="3200" dirty="0" smtClean="0"/>
                  <a:t> (fruits)</a:t>
                </a:r>
                <a:endParaRPr lang="en-GB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ZoneTexte 22"/>
              <p:cNvSpPr txBox="1"/>
              <p:nvPr/>
            </p:nvSpPr>
            <p:spPr>
              <a:xfrm>
                <a:off x="15156228" y="9134644"/>
                <a:ext cx="2885537" cy="58477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 marL="0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088215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176431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264646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8352861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0441076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2529292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4617507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6705722" algn="l" defTabSz="4176431" rtl="0" eaLnBrk="1" latinLnBrk="0" hangingPunct="1">
                  <a:defRPr sz="8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3200" dirty="0" smtClean="0">
                    <a:solidFill>
                      <a:schemeClr val="tx1"/>
                    </a:solidFill>
                  </a:rPr>
                  <a:t>(b) </a:t>
                </a:r>
                <a:r>
                  <a:rPr lang="en-GB" sz="3200" dirty="0" err="1" smtClean="0">
                    <a:solidFill>
                      <a:schemeClr val="tx1"/>
                    </a:solidFill>
                  </a:rPr>
                  <a:t>Plantules</a:t>
                </a:r>
                <a:endParaRPr lang="en-GB" sz="3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44" name="Espace réservé du contenu 3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86872" y="9635785"/>
                <a:ext cx="3899615" cy="4663729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</p:pic>
          <p:pic>
            <p:nvPicPr>
              <p:cNvPr id="45" name="Image 44"/>
              <p:cNvPicPr>
                <a:picLocks noChangeAspect="1"/>
              </p:cNvPicPr>
              <p:nvPr/>
            </p:nvPicPr>
            <p:blipFill rotWithShape="1"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164" r="5903"/>
              <a:stretch/>
            </p:blipFill>
            <p:spPr>
              <a:xfrm>
                <a:off x="15175082" y="9633915"/>
                <a:ext cx="4680585" cy="4665599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</p:pic>
        </p:grpSp>
      </p:grpSp>
      <p:sp>
        <p:nvSpPr>
          <p:cNvPr id="39" name="Rectangle à coins arrondis 38"/>
          <p:cNvSpPr/>
          <p:nvPr/>
        </p:nvSpPr>
        <p:spPr>
          <a:xfrm>
            <a:off x="11280892" y="10057120"/>
            <a:ext cx="17319507" cy="6549105"/>
          </a:xfrm>
          <a:prstGeom prst="roundRect">
            <a:avLst>
              <a:gd name="adj" fmla="val 3180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088215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176431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264646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352861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0441076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2529292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4617507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6705722" algn="l" defTabSz="4176431" rtl="0" eaLnBrk="1" latinLnBrk="0" hangingPunct="1">
              <a:defRPr sz="8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BE"/>
          </a:p>
        </p:txBody>
      </p:sp>
      <p:sp>
        <p:nvSpPr>
          <p:cNvPr id="223" name="Rectangle 222"/>
          <p:cNvSpPr/>
          <p:nvPr/>
        </p:nvSpPr>
        <p:spPr>
          <a:xfrm>
            <a:off x="737606" y="16947135"/>
            <a:ext cx="28681567" cy="1488350"/>
          </a:xfrm>
          <a:prstGeom prst="rect">
            <a:avLst/>
          </a:prstGeom>
          <a:solidFill>
            <a:srgbClr val="F1F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4400" dirty="0" smtClean="0">
                <a:solidFill>
                  <a:schemeClr val="tx1"/>
                </a:solidFill>
              </a:rPr>
              <a:t>Chaque année, le nombre de cas déclarés de myopathie atypique varie fortement avec une tendance à la hausse </a:t>
            </a:r>
            <a:r>
              <a:rPr lang="fr-FR" sz="4400" dirty="0" smtClean="0">
                <a:solidFill>
                  <a:schemeClr val="tx1"/>
                </a:solidFill>
              </a:rPr>
              <a:t>depuis </a:t>
            </a:r>
            <a:r>
              <a:rPr lang="fr-FR" sz="4400" dirty="0">
                <a:solidFill>
                  <a:schemeClr val="tx1"/>
                </a:solidFill>
              </a:rPr>
              <a:t>2006 </a:t>
            </a:r>
            <a:r>
              <a:rPr lang="fr-FR" sz="4400" dirty="0" smtClean="0">
                <a:solidFill>
                  <a:schemeClr val="tx1"/>
                </a:solidFill>
              </a:rPr>
              <a:t>(</a:t>
            </a:r>
            <a:r>
              <a:rPr lang="fr-FR" sz="4400" b="1" dirty="0">
                <a:solidFill>
                  <a:schemeClr val="tx1"/>
                </a:solidFill>
              </a:rPr>
              <a:t>Figure</a:t>
            </a:r>
            <a:r>
              <a:rPr lang="fr-FR" sz="4400" dirty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B</a:t>
            </a:r>
            <a:r>
              <a:rPr lang="fr-FR" sz="4400" dirty="0" smtClean="0">
                <a:solidFill>
                  <a:schemeClr val="tx1"/>
                </a:solidFill>
              </a:rPr>
              <a:t>). </a:t>
            </a:r>
            <a:r>
              <a:rPr lang="fr-FR" sz="4400" dirty="0" smtClean="0">
                <a:solidFill>
                  <a:schemeClr val="tx1"/>
                </a:solidFill>
              </a:rPr>
              <a:t>Durant cette période, des cas ont été recensés sur tout le territoire franco-belge </a:t>
            </a:r>
            <a:r>
              <a:rPr lang="fr-FR" sz="4400" dirty="0" smtClean="0">
                <a:solidFill>
                  <a:schemeClr val="tx1"/>
                </a:solidFill>
              </a:rPr>
              <a:t>(</a:t>
            </a:r>
            <a:r>
              <a:rPr lang="fr-FR" sz="4400" b="1" dirty="0" smtClean="0">
                <a:solidFill>
                  <a:schemeClr val="tx1"/>
                </a:solidFill>
              </a:rPr>
              <a:t>Figure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C</a:t>
            </a:r>
            <a:r>
              <a:rPr lang="fr-FR" sz="4400" dirty="0" smtClean="0">
                <a:solidFill>
                  <a:schemeClr val="tx1"/>
                </a:solidFill>
              </a:rPr>
              <a:t>)</a:t>
            </a:r>
            <a:endParaRPr lang="fr-BE" sz="4400" dirty="0">
              <a:solidFill>
                <a:schemeClr val="tx1"/>
              </a:solidFill>
            </a:endParaRPr>
          </a:p>
        </p:txBody>
      </p:sp>
      <p:grpSp>
        <p:nvGrpSpPr>
          <p:cNvPr id="232" name="Groupe 231"/>
          <p:cNvGrpSpPr/>
          <p:nvPr/>
        </p:nvGrpSpPr>
        <p:grpSpPr>
          <a:xfrm>
            <a:off x="15030489" y="21106354"/>
            <a:ext cx="13639242" cy="6624849"/>
            <a:chOff x="14143116" y="19824454"/>
            <a:chExt cx="13639242" cy="6624849"/>
          </a:xfrm>
        </p:grpSpPr>
        <p:grpSp>
          <p:nvGrpSpPr>
            <p:cNvPr id="198" name="Groupe 197"/>
            <p:cNvGrpSpPr/>
            <p:nvPr/>
          </p:nvGrpSpPr>
          <p:grpSpPr>
            <a:xfrm>
              <a:off x="14143116" y="19824454"/>
              <a:ext cx="13639242" cy="6624849"/>
              <a:chOff x="7725731" y="25109302"/>
              <a:chExt cx="13639242" cy="6624849"/>
            </a:xfrm>
          </p:grpSpPr>
          <p:grpSp>
            <p:nvGrpSpPr>
              <p:cNvPr id="192" name="Groupe 191"/>
              <p:cNvGrpSpPr/>
              <p:nvPr/>
            </p:nvGrpSpPr>
            <p:grpSpPr>
              <a:xfrm>
                <a:off x="8240585" y="25109302"/>
                <a:ext cx="13124388" cy="4526173"/>
                <a:chOff x="8847941" y="25604602"/>
                <a:chExt cx="13124388" cy="4526173"/>
              </a:xfrm>
            </p:grpSpPr>
            <p:sp>
              <p:nvSpPr>
                <p:cNvPr id="9" name="ZoneTexte 8"/>
                <p:cNvSpPr txBox="1"/>
                <p:nvPr/>
              </p:nvSpPr>
              <p:spPr>
                <a:xfrm>
                  <a:off x="8847941" y="25604602"/>
                  <a:ext cx="6849613" cy="14465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sz="4400" b="1" dirty="0" smtClean="0"/>
                    <a:t>Gelées printanières tardives</a:t>
                  </a:r>
                  <a:br>
                    <a:rPr lang="fr-FR" sz="4400" b="1" dirty="0" smtClean="0"/>
                  </a:br>
                  <a:r>
                    <a:rPr lang="fr-FR" sz="4400" b="1" dirty="0" smtClean="0"/>
                    <a:t>(après le 10 avril)</a:t>
                  </a:r>
                  <a:endParaRPr lang="fr-BE" sz="4400" b="1" dirty="0"/>
                </a:p>
              </p:txBody>
            </p:sp>
            <p:sp>
              <p:nvSpPr>
                <p:cNvPr id="162" name="ZoneTexte 161"/>
                <p:cNvSpPr txBox="1"/>
                <p:nvPr/>
              </p:nvSpPr>
              <p:spPr>
                <a:xfrm>
                  <a:off x="16870795" y="25622792"/>
                  <a:ext cx="5101534" cy="14465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4400" b="1" dirty="0" smtClean="0"/>
                    <a:t>Été sec</a:t>
                  </a:r>
                  <a:br>
                    <a:rPr lang="fr-FR" sz="4400" b="1" dirty="0" smtClean="0"/>
                  </a:br>
                  <a:r>
                    <a:rPr lang="fr-FR" sz="4400" b="1" dirty="0" smtClean="0"/>
                    <a:t>(précipitation faible)</a:t>
                  </a:r>
                  <a:endParaRPr lang="fr-BE" sz="4400" b="1" dirty="0"/>
                </a:p>
              </p:txBody>
            </p:sp>
            <p:sp>
              <p:nvSpPr>
                <p:cNvPr id="163" name="ZoneTexte 162"/>
                <p:cNvSpPr txBox="1"/>
                <p:nvPr/>
              </p:nvSpPr>
              <p:spPr>
                <a:xfrm>
                  <a:off x="13084654" y="29361334"/>
                  <a:ext cx="6336908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4400" b="1" dirty="0" smtClean="0"/>
                    <a:t>Taux de déclaration</a:t>
                  </a:r>
                  <a:endParaRPr lang="fr-BE" sz="4400" b="1" dirty="0"/>
                </a:p>
              </p:txBody>
            </p:sp>
            <p:cxnSp>
              <p:nvCxnSpPr>
                <p:cNvPr id="174" name="Connecteur droit 173"/>
                <p:cNvCxnSpPr/>
                <p:nvPr/>
              </p:nvCxnSpPr>
              <p:spPr>
                <a:xfrm flipH="1">
                  <a:off x="15125921" y="27113944"/>
                  <a:ext cx="11685" cy="1914351"/>
                </a:xfrm>
                <a:prstGeom prst="line">
                  <a:avLst/>
                </a:prstGeom>
                <a:ln w="2032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3" name="ZoneTexte 202"/>
              <p:cNvSpPr txBox="1"/>
              <p:nvPr/>
            </p:nvSpPr>
            <p:spPr>
              <a:xfrm>
                <a:off x="7725731" y="30964710"/>
                <a:ext cx="55877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fr-FR" sz="4400" b="1" dirty="0" smtClean="0"/>
                  <a:t>Vents forts automnaux</a:t>
                </a:r>
                <a:endParaRPr lang="fr-BE" sz="4400" b="1" dirty="0"/>
              </a:p>
            </p:txBody>
          </p:sp>
          <p:cxnSp>
            <p:nvCxnSpPr>
              <p:cNvPr id="194" name="Connecteur droit avec flèche 193"/>
              <p:cNvCxnSpPr/>
              <p:nvPr/>
            </p:nvCxnSpPr>
            <p:spPr>
              <a:xfrm flipV="1">
                <a:off x="11280680" y="29758861"/>
                <a:ext cx="3100906" cy="1318555"/>
              </a:xfrm>
              <a:prstGeom prst="straightConnector1">
                <a:avLst/>
              </a:prstGeom>
              <a:ln w="2032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Connecteur droit avec flèche 206"/>
              <p:cNvCxnSpPr/>
              <p:nvPr/>
            </p:nvCxnSpPr>
            <p:spPr>
              <a:xfrm>
                <a:off x="16910960" y="26638802"/>
                <a:ext cx="9599" cy="2185543"/>
              </a:xfrm>
              <a:prstGeom prst="straightConnector1">
                <a:avLst/>
              </a:prstGeom>
              <a:ln w="2032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9" name="ZoneTexte 208"/>
              <p:cNvSpPr txBox="1"/>
              <p:nvPr/>
            </p:nvSpPr>
            <p:spPr>
              <a:xfrm>
                <a:off x="8721950" y="29204594"/>
                <a:ext cx="401754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4400" dirty="0" smtClean="0"/>
                  <a:t>Initiation</a:t>
                </a:r>
              </a:p>
              <a:p>
                <a:pPr algn="ctr"/>
                <a:r>
                  <a:rPr lang="fr-FR" sz="4400" dirty="0"/>
                  <a:t>s</a:t>
                </a:r>
                <a:r>
                  <a:rPr lang="fr-FR" sz="4400" dirty="0" smtClean="0"/>
                  <a:t>érie </a:t>
                </a:r>
                <a:r>
                  <a:rPr lang="fr-FR" sz="4400" dirty="0" smtClean="0"/>
                  <a:t>clinique</a:t>
                </a:r>
                <a:endParaRPr lang="fr-BE" sz="4400" dirty="0"/>
              </a:p>
            </p:txBody>
          </p:sp>
        </p:grpSp>
        <p:cxnSp>
          <p:nvCxnSpPr>
            <p:cNvPr id="227" name="Connecteur droit 226"/>
            <p:cNvCxnSpPr/>
            <p:nvPr/>
          </p:nvCxnSpPr>
          <p:spPr>
            <a:xfrm>
              <a:off x="20459700" y="23349747"/>
              <a:ext cx="952500" cy="0"/>
            </a:xfrm>
            <a:prstGeom prst="line">
              <a:avLst/>
            </a:prstGeom>
            <a:ln w="203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1" name="Rectangle 240"/>
          <p:cNvSpPr/>
          <p:nvPr/>
        </p:nvSpPr>
        <p:spPr>
          <a:xfrm>
            <a:off x="796823" y="29502597"/>
            <a:ext cx="28681567" cy="3462928"/>
          </a:xfrm>
          <a:prstGeom prst="rect">
            <a:avLst/>
          </a:prstGeom>
          <a:solidFill>
            <a:srgbClr val="F1F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4400" dirty="0" smtClean="0">
                <a:solidFill>
                  <a:schemeClr val="tx1"/>
                </a:solidFill>
              </a:rPr>
              <a:t>La comparaison des facteurs climatiques </a:t>
            </a:r>
            <a:r>
              <a:rPr lang="fr-FR" sz="4400" dirty="0" smtClean="0">
                <a:solidFill>
                  <a:schemeClr val="tx1"/>
                </a:solidFill>
              </a:rPr>
              <a:t>entre les </a:t>
            </a:r>
            <a:r>
              <a:rPr lang="fr-FR" sz="4400" dirty="0" smtClean="0">
                <a:solidFill>
                  <a:schemeClr val="tx1"/>
                </a:solidFill>
              </a:rPr>
              <a:t>années à fort taux de déclaration et à faible taux de déclaration au sud de la Belgique </a:t>
            </a:r>
            <a:r>
              <a:rPr lang="fr-FR" sz="4400" dirty="0" smtClean="0">
                <a:solidFill>
                  <a:schemeClr val="tx1"/>
                </a:solidFill>
              </a:rPr>
              <a:t>montre </a:t>
            </a:r>
            <a:r>
              <a:rPr lang="fr-FR" sz="4400" dirty="0" smtClean="0">
                <a:solidFill>
                  <a:schemeClr val="tx1"/>
                </a:solidFill>
              </a:rPr>
              <a:t>un impact 1) des températures minimales au mois d’avril 2) </a:t>
            </a:r>
            <a:r>
              <a:rPr lang="fr-FR" sz="4400" dirty="0" smtClean="0">
                <a:solidFill>
                  <a:schemeClr val="tx1"/>
                </a:solidFill>
              </a:rPr>
              <a:t>du taux de </a:t>
            </a:r>
            <a:r>
              <a:rPr lang="fr-FR" sz="4400" dirty="0" smtClean="0">
                <a:solidFill>
                  <a:schemeClr val="tx1"/>
                </a:solidFill>
              </a:rPr>
              <a:t>précipitations </a:t>
            </a:r>
            <a:r>
              <a:rPr lang="fr-FR" sz="4400" dirty="0" smtClean="0">
                <a:solidFill>
                  <a:schemeClr val="tx1"/>
                </a:solidFill>
              </a:rPr>
              <a:t>en été sur </a:t>
            </a:r>
            <a:r>
              <a:rPr lang="fr-FR" sz="4400" dirty="0" smtClean="0">
                <a:solidFill>
                  <a:schemeClr val="tx1"/>
                </a:solidFill>
              </a:rPr>
              <a:t>le nombre de cas déclarés </a:t>
            </a:r>
            <a:r>
              <a:rPr lang="fr-FR" sz="4400" dirty="0" smtClean="0">
                <a:solidFill>
                  <a:schemeClr val="tx1"/>
                </a:solidFill>
              </a:rPr>
              <a:t>à l’automne suivant</a:t>
            </a:r>
            <a:r>
              <a:rPr lang="fr-FR" sz="4400" dirty="0" smtClean="0">
                <a:solidFill>
                  <a:schemeClr val="tx1"/>
                </a:solidFill>
              </a:rPr>
              <a:t>. De plus, il semblerait que la vitesse des vents à l’automne </a:t>
            </a:r>
            <a:r>
              <a:rPr lang="fr-FR" sz="4400" dirty="0" smtClean="0">
                <a:solidFill>
                  <a:schemeClr val="tx1"/>
                </a:solidFill>
              </a:rPr>
              <a:t>soit </a:t>
            </a:r>
            <a:r>
              <a:rPr lang="fr-FR" sz="4400" dirty="0" smtClean="0">
                <a:solidFill>
                  <a:schemeClr val="tx1"/>
                </a:solidFill>
              </a:rPr>
              <a:t>responsable de l’initiation de série clinique </a:t>
            </a:r>
            <a:r>
              <a:rPr lang="fr-FR" sz="4400" dirty="0" smtClean="0">
                <a:solidFill>
                  <a:schemeClr val="tx1"/>
                </a:solidFill>
              </a:rPr>
              <a:t>(</a:t>
            </a:r>
            <a:r>
              <a:rPr lang="fr-FR" sz="4400" b="1" dirty="0" smtClean="0">
                <a:solidFill>
                  <a:schemeClr val="tx1"/>
                </a:solidFill>
              </a:rPr>
              <a:t>Figure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D</a:t>
            </a:r>
            <a:r>
              <a:rPr lang="fr-FR" sz="4400" dirty="0" smtClean="0">
                <a:solidFill>
                  <a:schemeClr val="tx1"/>
                </a:solidFill>
              </a:rPr>
              <a:t>). Ces </a:t>
            </a:r>
            <a:r>
              <a:rPr lang="fr-FR" sz="4400" dirty="0" smtClean="0">
                <a:solidFill>
                  <a:schemeClr val="tx1"/>
                </a:solidFill>
              </a:rPr>
              <a:t>différences n’ont pas été observées sur les zones françaises étudiées. </a:t>
            </a:r>
            <a:r>
              <a:rPr lang="fr-FR" sz="4400" dirty="0" smtClean="0">
                <a:solidFill>
                  <a:schemeClr val="tx1"/>
                </a:solidFill>
              </a:rPr>
              <a:t>Outre nombreux autres facteurs </a:t>
            </a:r>
            <a:r>
              <a:rPr lang="fr-FR" sz="4400" dirty="0" smtClean="0">
                <a:solidFill>
                  <a:schemeClr val="tx1"/>
                </a:solidFill>
              </a:rPr>
              <a:t>peuvent expliquer la variation annuelle </a:t>
            </a:r>
            <a:r>
              <a:rPr lang="fr-FR" sz="4400" dirty="0" smtClean="0">
                <a:solidFill>
                  <a:schemeClr val="tx1"/>
                </a:solidFill>
              </a:rPr>
              <a:t>du nombre de cas enregistrés </a:t>
            </a:r>
            <a:r>
              <a:rPr lang="fr-FR" sz="4400" dirty="0">
                <a:solidFill>
                  <a:schemeClr val="tx1"/>
                </a:solidFill>
              </a:rPr>
              <a:t>en </a:t>
            </a:r>
            <a:r>
              <a:rPr lang="fr-FR" sz="4400" dirty="0" smtClean="0">
                <a:solidFill>
                  <a:schemeClr val="tx1"/>
                </a:solidFill>
              </a:rPr>
              <a:t>France </a:t>
            </a:r>
            <a:r>
              <a:rPr lang="fr-FR" sz="4400" dirty="0" smtClean="0">
                <a:solidFill>
                  <a:schemeClr val="tx1"/>
                </a:solidFill>
              </a:rPr>
              <a:t>et </a:t>
            </a:r>
            <a:r>
              <a:rPr lang="fr-FR" sz="4400" dirty="0">
                <a:solidFill>
                  <a:schemeClr val="tx1"/>
                </a:solidFill>
              </a:rPr>
              <a:t>en Belgique (</a:t>
            </a:r>
            <a:r>
              <a:rPr lang="fr-FR" sz="4400" b="1" dirty="0">
                <a:solidFill>
                  <a:schemeClr val="tx1"/>
                </a:solidFill>
              </a:rPr>
              <a:t>F</a:t>
            </a:r>
            <a:r>
              <a:rPr lang="fr-FR" sz="4400" b="1" dirty="0" smtClean="0">
                <a:solidFill>
                  <a:schemeClr val="tx1"/>
                </a:solidFill>
              </a:rPr>
              <a:t>igure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E</a:t>
            </a:r>
            <a:r>
              <a:rPr lang="fr-FR" sz="4400" dirty="0" smtClean="0">
                <a:solidFill>
                  <a:schemeClr val="tx1"/>
                </a:solidFill>
              </a:rPr>
              <a:t>).</a:t>
            </a:r>
            <a:endParaRPr lang="fr-BE" sz="4400" dirty="0">
              <a:solidFill>
                <a:schemeClr val="tx1"/>
              </a:solidFill>
            </a:endParaRPr>
          </a:p>
        </p:txBody>
      </p:sp>
      <p:pic>
        <p:nvPicPr>
          <p:cNvPr id="52" name="Image 51">
            <a:extLst>
              <a:ext uri="{FF2B5EF4-FFF2-40B4-BE49-F238E27FC236}">
                <a16:creationId xmlns:a16="http://schemas.microsoft.com/office/drawing/2014/main" id="{0A895D65-48DE-8E46-B249-F293299D5F0C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t="12945" b="7534"/>
          <a:stretch/>
        </p:blipFill>
        <p:spPr>
          <a:xfrm>
            <a:off x="80764" y="41065125"/>
            <a:ext cx="1943543" cy="1401653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8452" y="41191149"/>
            <a:ext cx="5369154" cy="114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84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</TotalTime>
  <Words>553</Words>
  <Application>Microsoft Office PowerPoint</Application>
  <PresentationFormat>Personnalisé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Futura PT Book</vt:lpstr>
      <vt:lpstr>Futura PT Heavy</vt:lpstr>
      <vt:lpstr>Times New Roman</vt:lpstr>
      <vt:lpstr>Wingdings</vt:lpstr>
      <vt:lpstr>Thème Office</vt:lpstr>
      <vt:lpstr>Présentation PowerPoint</vt:lpstr>
    </vt:vector>
  </TitlesOfParts>
  <Company>ULiège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David Stern</dc:creator>
  <cp:lastModifiedBy>Votion Dominique</cp:lastModifiedBy>
  <cp:revision>44</cp:revision>
  <dcterms:created xsi:type="dcterms:W3CDTF">2021-05-04T10:10:37Z</dcterms:created>
  <dcterms:modified xsi:type="dcterms:W3CDTF">2021-05-07T07:28:23Z</dcterms:modified>
</cp:coreProperties>
</file>