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30"/>
  </p:notesMasterIdLst>
  <p:handoutMasterIdLst>
    <p:handoutMasterId r:id="rId31"/>
  </p:handoutMasterIdLst>
  <p:sldIdLst>
    <p:sldId id="284" r:id="rId5"/>
    <p:sldId id="285" r:id="rId6"/>
    <p:sldId id="348" r:id="rId7"/>
    <p:sldId id="306" r:id="rId8"/>
    <p:sldId id="294" r:id="rId9"/>
    <p:sldId id="356" r:id="rId10"/>
    <p:sldId id="289" r:id="rId11"/>
    <p:sldId id="307" r:id="rId12"/>
    <p:sldId id="339" r:id="rId13"/>
    <p:sldId id="319" r:id="rId14"/>
    <p:sldId id="321" r:id="rId15"/>
    <p:sldId id="326" r:id="rId16"/>
    <p:sldId id="347" r:id="rId17"/>
    <p:sldId id="342" r:id="rId18"/>
    <p:sldId id="328" r:id="rId19"/>
    <p:sldId id="353" r:id="rId20"/>
    <p:sldId id="350" r:id="rId21"/>
    <p:sldId id="349" r:id="rId22"/>
    <p:sldId id="351" r:id="rId23"/>
    <p:sldId id="355" r:id="rId24"/>
    <p:sldId id="311" r:id="rId25"/>
    <p:sldId id="357" r:id="rId26"/>
    <p:sldId id="358" r:id="rId27"/>
    <p:sldId id="354" r:id="rId28"/>
    <p:sldId id="318" r:id="rId29"/>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94660"/>
  </p:normalViewPr>
  <p:slideViewPr>
    <p:cSldViewPr snapToGrid="0">
      <p:cViewPr varScale="1">
        <p:scale>
          <a:sx n="86" d="100"/>
          <a:sy n="86" d="100"/>
        </p:scale>
        <p:origin x="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ilisateur\Votre%20&#233;quipe%20Dropbox\Hippolyte%20Ditona%20Tsumbu\Mon%20PC%20(LAPTOP-0M3AOT9H)\Desktop\DACKY%20ANTOI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ilisateur\Votre%20&#233;quipe%20Dropbox\Hippolyte%20Ditona%20Tsumbu\Mon%20PC%20(LAPTOP-0M3AOT9H)\Desktop\ExempleHistogramme%20Empil&#23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tilisateur\Votre%20&#233;quipe%20Dropbox\Hippolyte%20Ditona%20Tsumbu\Mon%20PC%20(LAPTOP-0M3AOT9H)\Desktop\ExempleHistogramme%20Empil&#23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Utilisateur\Votre%20&#233;quipe%20Dropbox\Hippolyte%20Ditona%20Tsumbu\Mon%20PC%20(LAPTOP-0M3AOT9H)\Desktop\tab1+graph.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Utilisateur\Votre%20&#233;quipe%20Dropbox\Hippolyte%20Ditona%20Tsumbu\Mon%20PC%20(LAPTOP-0M3AOT9H)\Desktop\tab3+gra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Trebuchet MS" panose="020B0603020202020204" pitchFamily="34" charset="0"/>
                <a:ea typeface="+mn-ea"/>
                <a:cs typeface="+mn-cs"/>
              </a:defRPr>
            </a:pPr>
            <a:r>
              <a:rPr lang="en-US" sz="1600" b="0" dirty="0">
                <a:solidFill>
                  <a:sysClr val="windowText" lastClr="000000"/>
                </a:solidFill>
                <a:latin typeface="Trebuchet MS" panose="020B0603020202020204" pitchFamily="34" charset="0"/>
              </a:rPr>
              <a:t>Profession du chef de ménage</a:t>
            </a:r>
          </a:p>
        </c:rich>
      </c:tx>
      <c:layout>
        <c:manualLayout>
          <c:xMode val="edge"/>
          <c:yMode val="edge"/>
          <c:x val="0.18633333333333332"/>
          <c:y val="4.6296296296296294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Trebuchet MS" panose="020B0603020202020204" pitchFamily="34" charset="0"/>
              <a:ea typeface="+mn-ea"/>
              <a:cs typeface="+mn-cs"/>
            </a:defRPr>
          </a:pPr>
          <a:endParaRPr lang="fr-FR"/>
        </a:p>
      </c:txPr>
    </c:title>
    <c:autoTitleDeleted val="0"/>
    <c:plotArea>
      <c:layout>
        <c:manualLayout>
          <c:layoutTarget val="inner"/>
          <c:xMode val="edge"/>
          <c:yMode val="edge"/>
          <c:x val="0.12998206474190727"/>
          <c:y val="0.25329141149023043"/>
          <c:w val="0.38556430446194223"/>
          <c:h val="0.64260717410323709"/>
        </c:manualLayout>
      </c:layout>
      <c:pieChart>
        <c:varyColors val="1"/>
        <c:ser>
          <c:idx val="0"/>
          <c:order val="0"/>
          <c:tx>
            <c:strRef>
              <c:f>Feuil6!$B$1</c:f>
              <c:strCache>
                <c:ptCount val="1"/>
                <c:pt idx="0">
                  <c:v>Professionnel du chef de ménage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AD-4D35-A2C2-7964F17C05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AD-4D35-A2C2-7964F17C05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AD-4D35-A2C2-7964F17C05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AD-4D35-A2C2-7964F17C05B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AD-4D35-A2C2-7964F17C05B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rebuchet MS" panose="020B0603020202020204" pitchFamily="34" charset="0"/>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Feuil6!$A$2:$A$6</c:f>
              <c:strCache>
                <c:ptCount val="5"/>
                <c:pt idx="0">
                  <c:v>Agent de l'Etat</c:v>
                </c:pt>
                <c:pt idx="1">
                  <c:v>Secteur parapublic</c:v>
                </c:pt>
                <c:pt idx="2">
                  <c:v>Secteur privé </c:v>
                </c:pt>
                <c:pt idx="3">
                  <c:v>Secteur infornel</c:v>
                </c:pt>
                <c:pt idx="4">
                  <c:v>Retraité </c:v>
                </c:pt>
              </c:strCache>
            </c:strRef>
          </c:cat>
          <c:val>
            <c:numRef>
              <c:f>Feuil6!$B$2:$B$6</c:f>
              <c:numCache>
                <c:formatCode>General</c:formatCode>
                <c:ptCount val="5"/>
                <c:pt idx="0">
                  <c:v>18.2</c:v>
                </c:pt>
                <c:pt idx="1">
                  <c:v>2.4</c:v>
                </c:pt>
                <c:pt idx="2">
                  <c:v>12.4</c:v>
                </c:pt>
                <c:pt idx="3">
                  <c:v>60.2</c:v>
                </c:pt>
                <c:pt idx="4">
                  <c:v>6.7</c:v>
                </c:pt>
              </c:numCache>
            </c:numRef>
          </c:val>
          <c:extLst>
            <c:ext xmlns:c16="http://schemas.microsoft.com/office/drawing/2014/chart" uri="{C3380CC4-5D6E-409C-BE32-E72D297353CC}">
              <c16:uniqueId val="{0000000A-31AD-4D35-A2C2-7964F17C05B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2"/>
        <c:txPr>
          <a:bodyPr rot="0" spcFirstLastPara="1" vertOverflow="ellipsis" vert="horz" wrap="square" anchor="ctr" anchorCtr="1"/>
          <a:lstStyle/>
          <a:p>
            <a:pPr>
              <a:defRPr sz="1400" b="0" i="0" u="none" strike="noStrike" kern="1200" baseline="0">
                <a:solidFill>
                  <a:sysClr val="windowText" lastClr="000000"/>
                </a:solidFill>
                <a:latin typeface="Trebuchet MS" panose="020B0603020202020204" pitchFamily="34" charset="0"/>
                <a:ea typeface="+mn-ea"/>
                <a:cs typeface="+mn-cs"/>
              </a:defRPr>
            </a:pPr>
            <a:endParaRPr lang="fr-FR"/>
          </a:p>
        </c:txPr>
      </c:legendEntry>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rebuchet MS" panose="020B0603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rebuchet MS" panose="020B0603020202020204" pitchFamily="34" charset="0"/>
                <a:ea typeface="+mn-ea"/>
                <a:cs typeface="+mn-cs"/>
              </a:defRPr>
            </a:pPr>
            <a:r>
              <a:rPr lang="fr-BE" sz="1600">
                <a:solidFill>
                  <a:schemeClr val="tx1"/>
                </a:solidFill>
              </a:rPr>
              <a:t>Type d'habitat </a:t>
            </a:r>
          </a:p>
        </c:rich>
      </c:tx>
      <c:layout>
        <c:manualLayout>
          <c:xMode val="edge"/>
          <c:yMode val="edge"/>
          <c:x val="0.14243637128165226"/>
          <c:y val="2.314814814814814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rebuchet MS" panose="020B0603020202020204" pitchFamily="34" charset="0"/>
              <a:ea typeface="+mn-ea"/>
              <a:cs typeface="+mn-cs"/>
            </a:defRPr>
          </a:pPr>
          <a:endParaRPr lang="fr-FR"/>
        </a:p>
      </c:txPr>
    </c:title>
    <c:autoTitleDeleted val="0"/>
    <c:plotArea>
      <c:layout/>
      <c:pieChart>
        <c:varyColors val="1"/>
        <c:ser>
          <c:idx val="0"/>
          <c:order val="0"/>
          <c:tx>
            <c:strRef>
              <c:f>Feuil1!$B$1</c:f>
              <c:strCache>
                <c:ptCount val="1"/>
                <c:pt idx="0">
                  <c:v>Pourcentage </c:v>
                </c:pt>
              </c:strCache>
            </c:strRef>
          </c:tx>
          <c:spPr>
            <a:ln>
              <a:noFill/>
            </a:ln>
          </c:spPr>
          <c:explosion val="5"/>
          <c:dPt>
            <c:idx val="0"/>
            <c:bubble3D val="0"/>
            <c:spPr>
              <a:solidFill>
                <a:schemeClr val="accent1"/>
              </a:solidFill>
              <a:ln>
                <a:noFill/>
              </a:ln>
              <a:effectLst/>
            </c:spPr>
            <c:extLst>
              <c:ext xmlns:c16="http://schemas.microsoft.com/office/drawing/2014/chart" uri="{C3380CC4-5D6E-409C-BE32-E72D297353CC}">
                <c16:uniqueId val="{00000001-C3F6-417B-80E2-1F44CEB994EB}"/>
              </c:ext>
            </c:extLst>
          </c:dPt>
          <c:dPt>
            <c:idx val="1"/>
            <c:bubble3D val="0"/>
            <c:spPr>
              <a:solidFill>
                <a:schemeClr val="accent2"/>
              </a:solidFill>
              <a:ln>
                <a:noFill/>
              </a:ln>
              <a:effectLst/>
            </c:spPr>
            <c:extLst>
              <c:ext xmlns:c16="http://schemas.microsoft.com/office/drawing/2014/chart" uri="{C3380CC4-5D6E-409C-BE32-E72D297353CC}">
                <c16:uniqueId val="{00000003-C3F6-417B-80E2-1F44CEB994EB}"/>
              </c:ext>
            </c:extLst>
          </c:dPt>
          <c:dPt>
            <c:idx val="2"/>
            <c:bubble3D val="0"/>
            <c:spPr>
              <a:solidFill>
                <a:schemeClr val="accent3"/>
              </a:solidFill>
              <a:ln>
                <a:noFill/>
              </a:ln>
              <a:effectLst/>
            </c:spPr>
            <c:extLst>
              <c:ext xmlns:c16="http://schemas.microsoft.com/office/drawing/2014/chart" uri="{C3380CC4-5D6E-409C-BE32-E72D297353CC}">
                <c16:uniqueId val="{00000005-C3F6-417B-80E2-1F44CEB994EB}"/>
              </c:ext>
            </c:extLst>
          </c:dPt>
          <c:dLbls>
            <c:dLbl>
              <c:idx val="2"/>
              <c:tx>
                <c:rich>
                  <a:bodyPr/>
                  <a:lstStyle/>
                  <a:p>
                    <a:r>
                      <a:rPr lang="en-US"/>
                      <a:t>63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F6-417B-80E2-1F44CEB994E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rebuchet MS" panose="020B0603020202020204" pitchFamily="34" charset="0"/>
                    <a:ea typeface="+mn-ea"/>
                    <a:cs typeface="+mn-cs"/>
                  </a:defRPr>
                </a:pPr>
                <a:endParaRPr lang="fr-F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Habitat précaire (Tôles de récupération, planches, feuilles, pailles, bâches)</c:v>
                </c:pt>
                <c:pt idx="1">
                  <c:v>Studio</c:v>
                </c:pt>
                <c:pt idx="2">
                  <c:v>Maison de type moderne</c:v>
                </c:pt>
              </c:strCache>
            </c:strRef>
          </c:cat>
          <c:val>
            <c:numRef>
              <c:f>Feuil1!$B$2:$B$4</c:f>
              <c:numCache>
                <c:formatCode>General</c:formatCode>
                <c:ptCount val="3"/>
                <c:pt idx="0">
                  <c:v>28</c:v>
                </c:pt>
                <c:pt idx="1">
                  <c:v>9</c:v>
                </c:pt>
                <c:pt idx="2">
                  <c:v>62.9</c:v>
                </c:pt>
              </c:numCache>
            </c:numRef>
          </c:val>
          <c:extLst>
            <c:ext xmlns:c16="http://schemas.microsoft.com/office/drawing/2014/chart" uri="{C3380CC4-5D6E-409C-BE32-E72D297353CC}">
              <c16:uniqueId val="{00000006-C3F6-417B-80E2-1F44CEB994EB}"/>
            </c:ext>
          </c:extLst>
        </c:ser>
        <c:dLbls>
          <c:dLblPos val="inEnd"/>
          <c:showLegendKey val="0"/>
          <c:showVal val="1"/>
          <c:showCatName val="0"/>
          <c:showSerName val="0"/>
          <c:showPercent val="0"/>
          <c:showBubbleSize val="0"/>
          <c:showLeaderLines val="1"/>
        </c:dLbls>
        <c:firstSliceAng val="0"/>
      </c:pieChart>
      <c:spPr>
        <a:noFill/>
        <a:ln w="3175">
          <a:noFill/>
        </a:ln>
        <a:effectLst/>
      </c:spPr>
    </c:plotArea>
    <c:legend>
      <c:legendPos val="r"/>
      <c:layout>
        <c:manualLayout>
          <c:xMode val="edge"/>
          <c:yMode val="edge"/>
          <c:x val="0.56774832069935799"/>
          <c:y val="7.2385535141440652E-2"/>
          <c:w val="0.39758114581080922"/>
          <c:h val="0.9276144648585593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rebuchet MS" panose="020B0603020202020204" pitchFamily="34" charset="0"/>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tx1"/>
      </a:solidFill>
      <a:round/>
    </a:ln>
    <a:effectLst/>
  </c:spPr>
  <c:txPr>
    <a:bodyPr/>
    <a:lstStyle/>
    <a:p>
      <a:pPr>
        <a:defRPr>
          <a:latin typeface="Trebuchet MS" panose="020B0603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'[ExempleHistogramme Empilé.xlsx]Feuil2'!$B$1</c:f>
              <c:strCache>
                <c:ptCount val="1"/>
                <c:pt idx="0">
                  <c:v>Qui va chercher l'eau de la BF ASUREP</c:v>
                </c:pt>
              </c:strCache>
            </c:strRef>
          </c:tx>
          <c:spPr>
            <a:solidFill>
              <a:schemeClr val="bg1">
                <a:lumMod val="85000"/>
              </a:schemeClr>
            </a:solidFill>
            <a:ln w="3175">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Trebuchet MS" panose="020B06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'[ExempleHistogramme Empilé.xlsx]Feuil2'!$A$2:$A$5</c:f>
              <c:strCache>
                <c:ptCount val="4"/>
                <c:pt idx="0">
                  <c:v>Femmes</c:v>
                </c:pt>
                <c:pt idx="1">
                  <c:v>Enfants</c:v>
                </c:pt>
                <c:pt idx="2">
                  <c:v>Porteurs ambulants chariot/taxi-moto </c:v>
                </c:pt>
                <c:pt idx="3">
                  <c:v>Services d’une domestique</c:v>
                </c:pt>
              </c:strCache>
            </c:strRef>
          </c:cat>
          <c:val>
            <c:numRef>
              <c:f>'[ExempleHistogramme Empilé.xlsx]Feuil2'!$B$2:$B$5</c:f>
              <c:numCache>
                <c:formatCode>0%</c:formatCode>
                <c:ptCount val="4"/>
                <c:pt idx="0">
                  <c:v>0.53</c:v>
                </c:pt>
                <c:pt idx="1">
                  <c:v>0.44</c:v>
                </c:pt>
                <c:pt idx="2">
                  <c:v>0.02</c:v>
                </c:pt>
                <c:pt idx="3">
                  <c:v>0.01</c:v>
                </c:pt>
              </c:numCache>
            </c:numRef>
          </c:val>
          <c:extLst>
            <c:ext xmlns:c16="http://schemas.microsoft.com/office/drawing/2014/chart" uri="{C3380CC4-5D6E-409C-BE32-E72D297353CC}">
              <c16:uniqueId val="{00000000-8B79-4657-9675-9BD99FD5ABD4}"/>
            </c:ext>
          </c:extLst>
        </c:ser>
        <c:dLbls>
          <c:dLblPos val="ctr"/>
          <c:showLegendKey val="0"/>
          <c:showVal val="1"/>
          <c:showCatName val="0"/>
          <c:showSerName val="0"/>
          <c:showPercent val="0"/>
          <c:showBubbleSize val="0"/>
        </c:dLbls>
        <c:gapWidth val="150"/>
        <c:axId val="305667664"/>
        <c:axId val="305666680"/>
      </c:barChart>
      <c:catAx>
        <c:axId val="305667664"/>
        <c:scaling>
          <c:orientation val="minMax"/>
        </c:scaling>
        <c:delete val="0"/>
        <c:axPos val="b"/>
        <c:numFmt formatCode="General"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rebuchet MS" panose="020B0603020202020204" pitchFamily="34" charset="0"/>
                <a:ea typeface="+mn-ea"/>
                <a:cs typeface="+mn-cs"/>
              </a:defRPr>
            </a:pPr>
            <a:endParaRPr lang="fr-FR"/>
          </a:p>
        </c:txPr>
        <c:crossAx val="305666680"/>
        <c:crosses val="autoZero"/>
        <c:auto val="1"/>
        <c:lblAlgn val="ctr"/>
        <c:lblOffset val="100"/>
        <c:noMultiLvlLbl val="0"/>
      </c:catAx>
      <c:valAx>
        <c:axId val="305666680"/>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dk1"/>
                </a:solidFill>
                <a:latin typeface="Trebuchet MS" panose="020B0603020202020204" pitchFamily="34" charset="0"/>
                <a:ea typeface="+mn-ea"/>
                <a:cs typeface="+mn-cs"/>
              </a:defRPr>
            </a:pPr>
            <a:endParaRPr lang="fr-FR"/>
          </a:p>
        </c:txPr>
        <c:crossAx val="305667664"/>
        <c:crosses val="autoZero"/>
        <c:crossBetween val="between"/>
      </c:valAx>
      <c:spPr>
        <a:solidFill>
          <a:schemeClr val="lt1"/>
        </a:solidFill>
        <a:ln w="3175" cap="flat" cmpd="sng" algn="ctr">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3175" cap="flat" cmpd="sng" algn="ctr">
      <a:noFill/>
      <a:prstDash val="solid"/>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194530090945"/>
          <c:y val="5.1005124751748725E-2"/>
          <c:w val="0.85752262258833889"/>
          <c:h val="0.85423944319254519"/>
        </c:manualLayout>
      </c:layout>
      <c:barChart>
        <c:barDir val="col"/>
        <c:grouping val="clustered"/>
        <c:varyColors val="0"/>
        <c:ser>
          <c:idx val="0"/>
          <c:order val="0"/>
          <c:tx>
            <c:strRef>
              <c:f>'[ExempleHistogramme Empilé.xlsx]Feuil3'!$B$1</c:f>
              <c:strCache>
                <c:ptCount val="1"/>
                <c:pt idx="0">
                  <c:v>Décideur du choix en matière d’achat et la collecte d’eau </c:v>
                </c:pt>
              </c:strCache>
            </c:strRef>
          </c:tx>
          <c:spPr>
            <a:solidFill>
              <a:schemeClr val="bg1">
                <a:lumMod val="85000"/>
              </a:schemeClr>
            </a:solidFill>
            <a:ln w="31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rebuchet MS" panose="020B0603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'[ExempleHistogramme Empilé.xlsx]Feuil3'!$A$2:$A$4</c:f>
              <c:strCache>
                <c:ptCount val="3"/>
                <c:pt idx="0">
                  <c:v>Femmes</c:v>
                </c:pt>
                <c:pt idx="1">
                  <c:v>Papa  </c:v>
                </c:pt>
                <c:pt idx="2">
                  <c:v>Enfants  </c:v>
                </c:pt>
              </c:strCache>
            </c:strRef>
          </c:cat>
          <c:val>
            <c:numRef>
              <c:f>'[ExempleHistogramme Empilé.xlsx]Feuil3'!$B$2:$B$4</c:f>
              <c:numCache>
                <c:formatCode>0%</c:formatCode>
                <c:ptCount val="3"/>
                <c:pt idx="0">
                  <c:v>0.87</c:v>
                </c:pt>
                <c:pt idx="1">
                  <c:v>0.09</c:v>
                </c:pt>
                <c:pt idx="2">
                  <c:v>0.04</c:v>
                </c:pt>
              </c:numCache>
            </c:numRef>
          </c:val>
          <c:extLst>
            <c:ext xmlns:c16="http://schemas.microsoft.com/office/drawing/2014/chart" uri="{C3380CC4-5D6E-409C-BE32-E72D297353CC}">
              <c16:uniqueId val="{00000000-080D-4A33-9D9F-C80274A5D2BE}"/>
            </c:ext>
          </c:extLst>
        </c:ser>
        <c:dLbls>
          <c:dLblPos val="ctr"/>
          <c:showLegendKey val="0"/>
          <c:showVal val="1"/>
          <c:showCatName val="0"/>
          <c:showSerName val="0"/>
          <c:showPercent val="0"/>
          <c:showBubbleSize val="0"/>
        </c:dLbls>
        <c:gapWidth val="219"/>
        <c:overlap val="-27"/>
        <c:axId val="413358584"/>
        <c:axId val="413359240"/>
      </c:barChart>
      <c:catAx>
        <c:axId val="41335858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mn-cs"/>
              </a:defRPr>
            </a:pPr>
            <a:endParaRPr lang="fr-FR"/>
          </a:p>
        </c:txPr>
        <c:crossAx val="413359240"/>
        <c:crosses val="autoZero"/>
        <c:auto val="1"/>
        <c:lblAlgn val="ctr"/>
        <c:lblOffset val="100"/>
        <c:noMultiLvlLbl val="0"/>
      </c:catAx>
      <c:valAx>
        <c:axId val="413359240"/>
        <c:scaling>
          <c:orientation val="minMax"/>
        </c:scaling>
        <c:delete val="0"/>
        <c:axPos val="l"/>
        <c:numFmt formatCode="0%" sourceLinked="1"/>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rebuchet MS" panose="020B0603020202020204" pitchFamily="34" charset="0"/>
                <a:ea typeface="+mn-ea"/>
                <a:cs typeface="+mn-cs"/>
              </a:defRPr>
            </a:pPr>
            <a:endParaRPr lang="fr-FR"/>
          </a:p>
        </c:txPr>
        <c:crossAx val="413358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chemeClr val="tx1"/>
                </a:solidFill>
                <a:latin typeface="Trebuchet MS" panose="020B0603020202020204" pitchFamily="34" charset="0"/>
                <a:ea typeface="Arial"/>
                <a:cs typeface="Arial"/>
              </a:defRPr>
            </a:pPr>
            <a:r>
              <a:rPr lang="fr-BE" sz="1200" dirty="0">
                <a:solidFill>
                  <a:schemeClr val="tx1"/>
                </a:solidFill>
                <a:latin typeface="Trebuchet MS" panose="020B0603020202020204" pitchFamily="34" charset="0"/>
              </a:rPr>
              <a:t>Avec qui parlez-vous du coût-vérité de l'eau ?</a:t>
            </a:r>
          </a:p>
        </c:rich>
      </c:tx>
      <c:layout>
        <c:manualLayout>
          <c:xMode val="edge"/>
          <c:yMode val="edge"/>
          <c:x val="0.17147452669830979"/>
          <c:y val="4.3379092151586029E-2"/>
        </c:manualLayout>
      </c:layout>
      <c:overlay val="0"/>
      <c:spPr>
        <a:noFill/>
        <a:ln w="25400">
          <a:noFill/>
        </a:ln>
      </c:spPr>
    </c:title>
    <c:autoTitleDeleted val="0"/>
    <c:plotArea>
      <c:layout>
        <c:manualLayout>
          <c:layoutTarget val="inner"/>
          <c:xMode val="edge"/>
          <c:yMode val="edge"/>
          <c:x val="0.14423091030698953"/>
          <c:y val="0.19639457591740556"/>
          <c:w val="0.82211618874984038"/>
          <c:h val="0.6209587347822958"/>
        </c:manualLayout>
      </c:layout>
      <c:barChart>
        <c:barDir val="col"/>
        <c:grouping val="clustered"/>
        <c:varyColors val="0"/>
        <c:ser>
          <c:idx val="0"/>
          <c:order val="0"/>
          <c:spPr>
            <a:solidFill>
              <a:srgbClr val="999999"/>
            </a:solidFill>
            <a:ln w="25400">
              <a:noFill/>
            </a:ln>
          </c:spPr>
          <c:invertIfNegative val="0"/>
          <c:dLbls>
            <c:spPr>
              <a:noFill/>
              <a:ln w="25400">
                <a:noFill/>
              </a:ln>
            </c:spPr>
            <c:txPr>
              <a:bodyPr wrap="square" lIns="38100" tIns="19050" rIns="38100" bIns="19050" anchor="ctr">
                <a:spAutoFit/>
              </a:bodyPr>
              <a:lstStyle/>
              <a:p>
                <a:pPr>
                  <a:defRPr sz="1200" b="0" i="0" u="none" strike="noStrike" baseline="0">
                    <a:solidFill>
                      <a:schemeClr val="tx1"/>
                    </a:solidFill>
                    <a:latin typeface="Trebuchet MS" panose="020B0603020202020204" pitchFamily="34" charset="0"/>
                    <a:ea typeface="Arial"/>
                    <a:cs typeface="Aria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'[tab1+graph.xls]tab1+graph'!$B$2:$B$7</c:f>
              <c:strCache>
                <c:ptCount val="6"/>
                <c:pt idx="0">
                  <c:v> NA</c:v>
                </c:pt>
                <c:pt idx="1">
                  <c:v>avec le CA conseil d’administration</c:v>
                </c:pt>
                <c:pt idx="2">
                  <c:v>avec le comite de gestion</c:v>
                </c:pt>
                <c:pt idx="3">
                  <c:v>avec les membres de la FEDASU</c:v>
                </c:pt>
                <c:pt idx="4">
                  <c:v>nsp</c:v>
                </c:pt>
                <c:pt idx="5">
                  <c:v>on ne parle pas de la question</c:v>
                </c:pt>
              </c:strCache>
            </c:strRef>
          </c:cat>
          <c:val>
            <c:numRef>
              <c:f>'[tab1+graph.xls]tab1+graph'!$C$2:$C$7</c:f>
              <c:numCache>
                <c:formatCode>General</c:formatCode>
                <c:ptCount val="6"/>
                <c:pt idx="0">
                  <c:v>13</c:v>
                </c:pt>
                <c:pt idx="1">
                  <c:v>100</c:v>
                </c:pt>
                <c:pt idx="2">
                  <c:v>100</c:v>
                </c:pt>
                <c:pt idx="3">
                  <c:v>81</c:v>
                </c:pt>
                <c:pt idx="4">
                  <c:v>289</c:v>
                </c:pt>
                <c:pt idx="5">
                  <c:v>647</c:v>
                </c:pt>
              </c:numCache>
            </c:numRef>
          </c:val>
          <c:extLst>
            <c:ext xmlns:c16="http://schemas.microsoft.com/office/drawing/2014/chart" uri="{C3380CC4-5D6E-409C-BE32-E72D297353CC}">
              <c16:uniqueId val="{00000000-3B9B-4403-B7C4-04A25C55749E}"/>
            </c:ext>
          </c:extLst>
        </c:ser>
        <c:dLbls>
          <c:showLegendKey val="0"/>
          <c:showVal val="0"/>
          <c:showCatName val="0"/>
          <c:showSerName val="0"/>
          <c:showPercent val="0"/>
          <c:showBubbleSize val="0"/>
        </c:dLbls>
        <c:gapWidth val="100"/>
        <c:axId val="403911392"/>
        <c:axId val="1"/>
      </c:barChart>
      <c:catAx>
        <c:axId val="403911392"/>
        <c:scaling>
          <c:orientation val="minMax"/>
        </c:scaling>
        <c:delete val="0"/>
        <c:axPos val="b"/>
        <c:numFmt formatCode="General" sourceLinked="1"/>
        <c:majorTickMark val="out"/>
        <c:minorTickMark val="none"/>
        <c:tickLblPos val="nextTo"/>
        <c:spPr>
          <a:ln w="3175">
            <a:solidFill>
              <a:srgbClr val="B3B3B3"/>
            </a:solidFill>
            <a:prstDash val="solid"/>
          </a:ln>
        </c:spPr>
        <c:txPr>
          <a:bodyPr rot="0" vert="horz"/>
          <a:lstStyle/>
          <a:p>
            <a:pPr>
              <a:defRPr sz="1200" b="0" i="0" u="none" strike="noStrike" baseline="0">
                <a:solidFill>
                  <a:srgbClr val="000000"/>
                </a:solidFill>
                <a:latin typeface="Trebuchet MS" panose="020B0603020202020204" pitchFamily="34" charset="0"/>
                <a:ea typeface="Arial"/>
                <a:cs typeface="Arial"/>
              </a:defRPr>
            </a:pPr>
            <a:endParaRPr lang="fr-FR"/>
          </a:p>
        </c:txPr>
        <c:crossAx val="1"/>
        <c:crossesAt val="0"/>
        <c:auto val="1"/>
        <c:lblAlgn val="ctr"/>
        <c:lblOffset val="100"/>
        <c:tickLblSkip val="2"/>
        <c:tickMarkSkip val="1"/>
        <c:noMultiLvlLbl val="0"/>
      </c:catAx>
      <c:valAx>
        <c:axId val="1"/>
        <c:scaling>
          <c:orientation val="minMax"/>
        </c:scaling>
        <c:delete val="0"/>
        <c:axPos val="l"/>
        <c:title>
          <c:tx>
            <c:rich>
              <a:bodyPr/>
              <a:lstStyle/>
              <a:p>
                <a:pPr>
                  <a:defRPr sz="1050" b="0" i="0" u="none" strike="noStrike" baseline="0">
                    <a:solidFill>
                      <a:srgbClr val="000000"/>
                    </a:solidFill>
                    <a:latin typeface="Trebuchet MS" panose="020B0603020202020204" pitchFamily="34" charset="0"/>
                    <a:ea typeface="Arial"/>
                    <a:cs typeface="Arial"/>
                  </a:defRPr>
                </a:pPr>
                <a:r>
                  <a:rPr lang="fr-BE" sz="1050" dirty="0">
                    <a:latin typeface="Trebuchet MS" panose="020B0603020202020204" pitchFamily="34" charset="0"/>
                  </a:rPr>
                  <a:t>Nombre de répondants</a:t>
                </a:r>
              </a:p>
            </c:rich>
          </c:tx>
          <c:layout>
            <c:manualLayout>
              <c:xMode val="edge"/>
              <c:yMode val="edge"/>
              <c:x val="1.7146502057613169E-2"/>
              <c:y val="0.22771170033670032"/>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100" b="0" i="0" u="none" strike="noStrike" baseline="0">
                <a:solidFill>
                  <a:schemeClr val="tx1"/>
                </a:solidFill>
                <a:latin typeface="Trebuchet MS" panose="020B0603020202020204" pitchFamily="34" charset="0"/>
                <a:ea typeface="Arial"/>
                <a:cs typeface="Arial"/>
              </a:defRPr>
            </a:pPr>
            <a:endParaRPr lang="fr-FR"/>
          </a:p>
        </c:txPr>
        <c:crossAx val="403911392"/>
        <c:crossesAt val="1"/>
        <c:crossBetween val="between"/>
      </c:valAx>
      <c:spPr>
        <a:noFill/>
        <a:ln w="3175">
          <a:solidFill>
            <a:sysClr val="window" lastClr="FFFFFF"/>
          </a:solidFill>
          <a:prstDash val="solid"/>
        </a:ln>
      </c:spPr>
    </c:plotArea>
    <c:plotVisOnly val="1"/>
    <c:dispBlanksAs val="gap"/>
    <c:showDLblsOverMax val="0"/>
  </c:chart>
  <c:spPr>
    <a:solidFill>
      <a:srgbClr val="FFFFFF"/>
    </a:solidFill>
    <a:ln w="6350">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chemeClr val="tx1"/>
                </a:solidFill>
                <a:latin typeface="Trebuchet MS" panose="020B0603020202020204" pitchFamily="34" charset="0"/>
                <a:ea typeface="Arial"/>
                <a:cs typeface="Arial"/>
              </a:defRPr>
            </a:pPr>
            <a:r>
              <a:rPr lang="fr-BE" sz="1200">
                <a:solidFill>
                  <a:schemeClr val="tx1"/>
                </a:solidFill>
                <a:latin typeface="Trebuchet MS" panose="020B0603020202020204" pitchFamily="34" charset="0"/>
              </a:rPr>
              <a:t>Réponses à la question: quand parlez-vous du coût-vérité de l'eau ?
n = 1230 répondants, dont 1085 ne se prononcent pas et 145 réponses</a:t>
            </a:r>
          </a:p>
        </c:rich>
      </c:tx>
      <c:layout>
        <c:manualLayout>
          <c:xMode val="edge"/>
          <c:yMode val="edge"/>
          <c:x val="0.21458050370551468"/>
          <c:y val="3.9062555879434413E-2"/>
        </c:manualLayout>
      </c:layout>
      <c:overlay val="0"/>
      <c:spPr>
        <a:noFill/>
        <a:ln w="25400">
          <a:noFill/>
        </a:ln>
      </c:spPr>
    </c:title>
    <c:autoTitleDeleted val="0"/>
    <c:plotArea>
      <c:layout>
        <c:manualLayout>
          <c:layoutTarget val="inner"/>
          <c:xMode val="edge"/>
          <c:yMode val="edge"/>
          <c:x val="0.11691885870035476"/>
          <c:y val="0.29687528344671199"/>
          <c:w val="0.85144443457508689"/>
          <c:h val="0.57812582701562942"/>
        </c:manualLayout>
      </c:layout>
      <c:barChart>
        <c:barDir val="col"/>
        <c:grouping val="clustered"/>
        <c:varyColors val="0"/>
        <c:ser>
          <c:idx val="0"/>
          <c:order val="0"/>
          <c:spPr>
            <a:solidFill>
              <a:srgbClr val="999999"/>
            </a:solidFill>
            <a:ln w="25400">
              <a:noFill/>
            </a:ln>
          </c:spPr>
          <c:invertIfNegative val="0"/>
          <c:dLbls>
            <c:spPr>
              <a:noFill/>
              <a:ln w="25400">
                <a:noFill/>
              </a:ln>
            </c:spPr>
            <c:txPr>
              <a:bodyPr wrap="square" lIns="38100" tIns="19050" rIns="38100" bIns="19050" anchor="ctr">
                <a:spAutoFit/>
              </a:bodyPr>
              <a:lstStyle/>
              <a:p>
                <a:pPr>
                  <a:defRPr sz="1600" b="0" i="0" u="none" strike="noStrike" baseline="0">
                    <a:solidFill>
                      <a:srgbClr val="000000"/>
                    </a:solidFill>
                    <a:latin typeface="Trebuchet MS" panose="020B0603020202020204" pitchFamily="34" charset="0"/>
                    <a:ea typeface="Arial"/>
                    <a:cs typeface="Aria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'[tab3+graph.xls]tab3+graph'!$B$3:$B$6</c:f>
              <c:strCache>
                <c:ptCount val="4"/>
                <c:pt idx="0">
                  <c:v>avant de puiser, avec les fontainières</c:v>
                </c:pt>
                <c:pt idx="1">
                  <c:v>lors de l'assemblée générale</c:v>
                </c:pt>
                <c:pt idx="2">
                  <c:v>lors de la journée de l'eau</c:v>
                </c:pt>
                <c:pt idx="3">
                  <c:v>Lors d’une réunion avec le chef de quartier</c:v>
                </c:pt>
              </c:strCache>
            </c:strRef>
          </c:cat>
          <c:val>
            <c:numRef>
              <c:f>'[tab3+graph.xls]tab3+graph'!$C$3:$C$6</c:f>
              <c:numCache>
                <c:formatCode>General</c:formatCode>
                <c:ptCount val="4"/>
                <c:pt idx="0">
                  <c:v>46</c:v>
                </c:pt>
                <c:pt idx="1">
                  <c:v>23</c:v>
                </c:pt>
                <c:pt idx="2">
                  <c:v>44</c:v>
                </c:pt>
                <c:pt idx="3">
                  <c:v>32</c:v>
                </c:pt>
              </c:numCache>
            </c:numRef>
          </c:val>
          <c:extLst>
            <c:ext xmlns:c16="http://schemas.microsoft.com/office/drawing/2014/chart" uri="{C3380CC4-5D6E-409C-BE32-E72D297353CC}">
              <c16:uniqueId val="{00000000-3207-481A-8EB1-A96AC4E8A4BF}"/>
            </c:ext>
          </c:extLst>
        </c:ser>
        <c:dLbls>
          <c:showLegendKey val="0"/>
          <c:showVal val="0"/>
          <c:showCatName val="0"/>
          <c:showSerName val="0"/>
          <c:showPercent val="0"/>
          <c:showBubbleSize val="0"/>
        </c:dLbls>
        <c:gapWidth val="100"/>
        <c:axId val="408996816"/>
        <c:axId val="1"/>
      </c:barChart>
      <c:catAx>
        <c:axId val="408996816"/>
        <c:scaling>
          <c:orientation val="minMax"/>
        </c:scaling>
        <c:delete val="0"/>
        <c:axPos val="b"/>
        <c:numFmt formatCode="General" sourceLinked="1"/>
        <c:majorTickMark val="out"/>
        <c:minorTickMark val="none"/>
        <c:tickLblPos val="nextTo"/>
        <c:spPr>
          <a:ln w="3175">
            <a:solidFill>
              <a:srgbClr val="B3B3B3"/>
            </a:solidFill>
            <a:prstDash val="solid"/>
          </a:ln>
        </c:spPr>
        <c:txPr>
          <a:bodyPr rot="0" vert="horz"/>
          <a:lstStyle/>
          <a:p>
            <a:pPr>
              <a:defRPr sz="800" b="0" i="0" u="none" strike="noStrike" baseline="0">
                <a:solidFill>
                  <a:srgbClr val="000000"/>
                </a:solidFill>
                <a:latin typeface="Trebuchet MS" panose="020B0603020202020204" pitchFamily="34" charset="0"/>
                <a:ea typeface="Arial"/>
                <a:cs typeface="Arial"/>
              </a:defRPr>
            </a:pPr>
            <a:endParaRPr lang="fr-FR"/>
          </a:p>
        </c:txPr>
        <c:crossAx val="1"/>
        <c:crossesAt val="0"/>
        <c:auto val="1"/>
        <c:lblAlgn val="ctr"/>
        <c:lblOffset val="100"/>
        <c:tickLblSkip val="1"/>
        <c:tickMarkSkip val="1"/>
        <c:noMultiLvlLbl val="0"/>
      </c:catAx>
      <c:valAx>
        <c:axId val="1"/>
        <c:scaling>
          <c:orientation val="minMax"/>
        </c:scaling>
        <c:delete val="0"/>
        <c:axPos val="l"/>
        <c:title>
          <c:tx>
            <c:rich>
              <a:bodyPr/>
              <a:lstStyle/>
              <a:p>
                <a:pPr>
                  <a:defRPr sz="1050" b="0" i="0" u="none" strike="noStrike" baseline="0">
                    <a:solidFill>
                      <a:schemeClr val="tx1"/>
                    </a:solidFill>
                    <a:latin typeface="Trebuchet MS" panose="020B0603020202020204" pitchFamily="34" charset="0"/>
                    <a:ea typeface="Arial"/>
                    <a:cs typeface="Arial"/>
                  </a:defRPr>
                </a:pPr>
                <a:r>
                  <a:rPr lang="fr-BE" sz="1050" dirty="0">
                    <a:solidFill>
                      <a:schemeClr val="tx1"/>
                    </a:solidFill>
                    <a:latin typeface="Trebuchet MS" panose="020B0603020202020204" pitchFamily="34" charset="0"/>
                  </a:rPr>
                  <a:t>Nombre de répondants </a:t>
                </a:r>
                <a:r>
                  <a:rPr lang="fr-BE" sz="1050" dirty="0" err="1">
                    <a:solidFill>
                      <a:schemeClr val="tx1"/>
                    </a:solidFill>
                    <a:latin typeface="Trebuchet MS" panose="020B0603020202020204" pitchFamily="34" charset="0"/>
                  </a:rPr>
                  <a:t>excl</a:t>
                </a:r>
                <a:r>
                  <a:rPr lang="fr-BE" sz="1050" dirty="0">
                    <a:solidFill>
                      <a:schemeClr val="tx1"/>
                    </a:solidFill>
                    <a:latin typeface="Trebuchet MS" panose="020B0603020202020204" pitchFamily="34" charset="0"/>
                  </a:rPr>
                  <a:t>. </a:t>
                </a:r>
                <a:r>
                  <a:rPr lang="fr-BE" sz="1050" dirty="0" err="1">
                    <a:solidFill>
                      <a:schemeClr val="tx1"/>
                    </a:solidFill>
                    <a:latin typeface="Trebuchet MS" panose="020B0603020202020204" pitchFamily="34" charset="0"/>
                  </a:rPr>
                  <a:t>n.s.p;p</a:t>
                </a:r>
                <a:r>
                  <a:rPr lang="fr-BE" sz="1050" dirty="0">
                    <a:solidFill>
                      <a:schemeClr val="tx1"/>
                    </a:solidFill>
                    <a:latin typeface="Trebuchet MS" panose="020B0603020202020204" pitchFamily="34" charset="0"/>
                  </a:rPr>
                  <a:t>.</a:t>
                </a:r>
              </a:p>
            </c:rich>
          </c:tx>
          <c:layout>
            <c:manualLayout>
              <c:xMode val="edge"/>
              <c:yMode val="edge"/>
              <c:x val="1.5177850364858242E-2"/>
              <c:y val="0.28856669088779502"/>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200" b="0" i="0" u="none" strike="noStrike" baseline="0">
                <a:solidFill>
                  <a:schemeClr val="tx1"/>
                </a:solidFill>
                <a:latin typeface="Trebuchet MS" panose="020B0603020202020204" pitchFamily="34" charset="0"/>
                <a:ea typeface="Arial"/>
                <a:cs typeface="Arial"/>
              </a:defRPr>
            </a:pPr>
            <a:endParaRPr lang="fr-FR"/>
          </a:p>
        </c:txPr>
        <c:crossAx val="408996816"/>
        <c:crossesAt val="1"/>
        <c:crossBetween val="between"/>
      </c:valAx>
      <c:spPr>
        <a:noFill/>
        <a:ln w="3175">
          <a:noFill/>
          <a:prstDash val="solid"/>
        </a:ln>
      </c:spPr>
    </c:plotArea>
    <c:plotVisOnly val="1"/>
    <c:dispBlanksAs val="gap"/>
    <c:showDLblsOverMax val="0"/>
  </c:chart>
  <c:spPr>
    <a:solidFill>
      <a:srgbClr val="FFFFFF"/>
    </a:solidFill>
    <a:ln w="6350">
      <a:solidFill>
        <a:schemeClr val="bg1"/>
      </a:solid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970CF-0804-4B7C-A633-361EAD7BA537}" type="doc">
      <dgm:prSet loTypeId="urn:microsoft.com/office/officeart/2008/layout/RadialCluster" loCatId="cycle" qsTypeId="urn:microsoft.com/office/officeart/2005/8/quickstyle/3d5" qsCatId="3D" csTypeId="urn:microsoft.com/office/officeart/2005/8/colors/accent1_2" csCatId="accent1" phldr="1"/>
      <dgm:spPr/>
      <dgm:t>
        <a:bodyPr/>
        <a:lstStyle/>
        <a:p>
          <a:endParaRPr lang="fr-BE"/>
        </a:p>
      </dgm:t>
    </dgm:pt>
    <dgm:pt modelId="{44028576-C679-40D0-B09D-38C8AB673A2B}">
      <dgm:prSet phldrT="[Texte]">
        <dgm:style>
          <a:lnRef idx="2">
            <a:schemeClr val="accent2"/>
          </a:lnRef>
          <a:fillRef idx="1">
            <a:schemeClr val="lt1"/>
          </a:fillRef>
          <a:effectRef idx="0">
            <a:schemeClr val="accent2"/>
          </a:effectRef>
          <a:fontRef idx="minor">
            <a:schemeClr val="dk1"/>
          </a:fontRef>
        </dgm:style>
      </dgm:prSet>
      <dgm:spPr/>
      <dgm:t>
        <a:bodyPr/>
        <a:lstStyle/>
        <a:p>
          <a:r>
            <a:rPr lang="fr-BE" dirty="0">
              <a:latin typeface="Trebuchet MS" panose="020B0603020202020204" pitchFamily="34" charset="0"/>
            </a:rPr>
            <a:t>Ambiguïté de la tarification réelle</a:t>
          </a:r>
          <a:r>
            <a:rPr lang="fr-BE" dirty="0"/>
            <a:t> </a:t>
          </a:r>
        </a:p>
      </dgm:t>
    </dgm:pt>
    <dgm:pt modelId="{A868049A-7507-4E26-9180-52656D8ED026}" type="parTrans" cxnId="{C3D9ACD9-7E0B-40EC-AB07-DC4F72285C1E}">
      <dgm:prSet/>
      <dgm:spPr/>
      <dgm:t>
        <a:bodyPr/>
        <a:lstStyle/>
        <a:p>
          <a:endParaRPr lang="fr-BE"/>
        </a:p>
      </dgm:t>
    </dgm:pt>
    <dgm:pt modelId="{BC31EAF9-0B03-457E-BB25-A8AF6BF35553}" type="sibTrans" cxnId="{C3D9ACD9-7E0B-40EC-AB07-DC4F72285C1E}">
      <dgm:prSet/>
      <dgm:spPr/>
      <dgm:t>
        <a:bodyPr/>
        <a:lstStyle/>
        <a:p>
          <a:endParaRPr lang="fr-BE"/>
        </a:p>
      </dgm:t>
    </dgm:pt>
    <dgm:pt modelId="{6FBD690D-2144-49C6-B8A5-061371E84D76}">
      <dgm:prSet phldrT="[Texte]">
        <dgm:style>
          <a:lnRef idx="2">
            <a:schemeClr val="accent2"/>
          </a:lnRef>
          <a:fillRef idx="1">
            <a:schemeClr val="lt1"/>
          </a:fillRef>
          <a:effectRef idx="0">
            <a:schemeClr val="accent2"/>
          </a:effectRef>
          <a:fontRef idx="minor">
            <a:schemeClr val="dk1"/>
          </a:fontRef>
        </dgm:style>
      </dgm:prSet>
      <dgm:spPr/>
      <dgm:t>
        <a:bodyPr/>
        <a:lstStyle/>
        <a:p>
          <a:r>
            <a:rPr lang="fr-BE" dirty="0">
              <a:latin typeface="Trebuchet MS" panose="020B0603020202020204" pitchFamily="34" charset="0"/>
            </a:rPr>
            <a:t>Equité</a:t>
          </a:r>
        </a:p>
      </dgm:t>
    </dgm:pt>
    <dgm:pt modelId="{6248A96C-8FA9-4953-9BC5-43E7D33BD42A}" type="parTrans" cxnId="{1EFEDCB8-2083-4D74-A2DF-189D6FF5993E}">
      <dgm:prSet/>
      <dgm:spPr/>
      <dgm:t>
        <a:bodyPr/>
        <a:lstStyle/>
        <a:p>
          <a:endParaRPr lang="fr-BE"/>
        </a:p>
      </dgm:t>
    </dgm:pt>
    <dgm:pt modelId="{74E8F5E7-2789-4DCB-B191-643F198D5635}" type="sibTrans" cxnId="{1EFEDCB8-2083-4D74-A2DF-189D6FF5993E}">
      <dgm:prSet/>
      <dgm:spPr/>
      <dgm:t>
        <a:bodyPr/>
        <a:lstStyle/>
        <a:p>
          <a:endParaRPr lang="fr-BE"/>
        </a:p>
      </dgm:t>
    </dgm:pt>
    <dgm:pt modelId="{ACAB1D3E-CB14-4DE6-89DC-AECDD833FCF1}">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2400" dirty="0">
              <a:latin typeface="Trebuchet MS" panose="020B0603020202020204" pitchFamily="34" charset="0"/>
            </a:rPr>
            <a:t>Tarif. au coût-vérité</a:t>
          </a:r>
        </a:p>
      </dgm:t>
    </dgm:pt>
    <dgm:pt modelId="{FCB9B8AD-5BFF-450B-9D28-1B1C467C7DFF}" type="parTrans" cxnId="{4B012B2A-E620-4F33-82CC-6ECE424685FF}">
      <dgm:prSet/>
      <dgm:spPr/>
      <dgm:t>
        <a:bodyPr/>
        <a:lstStyle/>
        <a:p>
          <a:endParaRPr lang="fr-BE"/>
        </a:p>
      </dgm:t>
    </dgm:pt>
    <dgm:pt modelId="{E47D9FEE-B870-4CBB-92C0-7B3F66D51777}" type="sibTrans" cxnId="{4B012B2A-E620-4F33-82CC-6ECE424685FF}">
      <dgm:prSet/>
      <dgm:spPr/>
      <dgm:t>
        <a:bodyPr/>
        <a:lstStyle/>
        <a:p>
          <a:endParaRPr lang="fr-BE"/>
        </a:p>
      </dgm:t>
    </dgm:pt>
    <dgm:pt modelId="{E2CB9E71-72DD-4459-83B2-C3E3FAE5F7DC}">
      <dgm:prSet phldrT="[Texte]" custT="1">
        <dgm:style>
          <a:lnRef idx="2">
            <a:schemeClr val="accent2"/>
          </a:lnRef>
          <a:fillRef idx="1">
            <a:schemeClr val="lt1"/>
          </a:fillRef>
          <a:effectRef idx="0">
            <a:schemeClr val="accent2"/>
          </a:effectRef>
          <a:fontRef idx="minor">
            <a:schemeClr val="dk1"/>
          </a:fontRef>
        </dgm:style>
      </dgm:prSet>
      <dgm:spPr/>
      <dgm:t>
        <a:bodyPr/>
        <a:lstStyle/>
        <a:p>
          <a:r>
            <a:rPr lang="fr-BE" sz="2400" dirty="0">
              <a:latin typeface="Trebuchet MS" panose="020B0603020202020204" pitchFamily="34" charset="0"/>
            </a:rPr>
            <a:t>Accès gratuit </a:t>
          </a:r>
        </a:p>
      </dgm:t>
    </dgm:pt>
    <dgm:pt modelId="{B6318522-1393-4E3A-972C-2A6B313E3CB4}" type="parTrans" cxnId="{8B8D355E-4210-4D34-9037-AFB551C852C8}">
      <dgm:prSet/>
      <dgm:spPr/>
      <dgm:t>
        <a:bodyPr/>
        <a:lstStyle/>
        <a:p>
          <a:endParaRPr lang="fr-BE"/>
        </a:p>
      </dgm:t>
    </dgm:pt>
    <dgm:pt modelId="{73213272-F174-44C1-9444-175241B13CF8}" type="sibTrans" cxnId="{8B8D355E-4210-4D34-9037-AFB551C852C8}">
      <dgm:prSet/>
      <dgm:spPr/>
      <dgm:t>
        <a:bodyPr/>
        <a:lstStyle/>
        <a:p>
          <a:endParaRPr lang="fr-BE"/>
        </a:p>
      </dgm:t>
    </dgm:pt>
    <dgm:pt modelId="{DE0CD6E4-58BE-4833-A4DA-32961939C4FF}" type="pres">
      <dgm:prSet presAssocID="{FAE970CF-0804-4B7C-A633-361EAD7BA537}" presName="Name0" presStyleCnt="0">
        <dgm:presLayoutVars>
          <dgm:chMax val="1"/>
          <dgm:chPref val="1"/>
          <dgm:dir/>
          <dgm:animOne val="branch"/>
          <dgm:animLvl val="lvl"/>
        </dgm:presLayoutVars>
      </dgm:prSet>
      <dgm:spPr/>
    </dgm:pt>
    <dgm:pt modelId="{978E92CB-BFAF-423C-ADEA-7F79C902BB1D}" type="pres">
      <dgm:prSet presAssocID="{44028576-C679-40D0-B09D-38C8AB673A2B}" presName="singleCycle" presStyleCnt="0"/>
      <dgm:spPr/>
    </dgm:pt>
    <dgm:pt modelId="{96586546-5C45-4B52-BAD7-642D072F759A}" type="pres">
      <dgm:prSet presAssocID="{44028576-C679-40D0-B09D-38C8AB673A2B}" presName="singleCenter" presStyleLbl="node1" presStyleIdx="0" presStyleCnt="4" custScaleX="129074" custScaleY="73756" custLinFactNeighborX="3" custLinFactNeighborY="143">
        <dgm:presLayoutVars>
          <dgm:chMax val="7"/>
          <dgm:chPref val="7"/>
        </dgm:presLayoutVars>
      </dgm:prSet>
      <dgm:spPr/>
    </dgm:pt>
    <dgm:pt modelId="{32390B89-D3B3-4BF8-9BEE-7BDCF7A393B3}" type="pres">
      <dgm:prSet presAssocID="{6248A96C-8FA9-4953-9BC5-43E7D33BD42A}" presName="Name56" presStyleLbl="parChTrans1D2" presStyleIdx="0" presStyleCnt="3"/>
      <dgm:spPr/>
    </dgm:pt>
    <dgm:pt modelId="{D2E0FEC9-0060-433E-A140-54BBF154B03E}" type="pres">
      <dgm:prSet presAssocID="{6FBD690D-2144-49C6-B8A5-061371E84D76}" presName="text0" presStyleLbl="node1" presStyleIdx="1" presStyleCnt="4" custScaleX="162783" custScaleY="110084" custRadScaleRad="100000" custRadScaleInc="6">
        <dgm:presLayoutVars>
          <dgm:bulletEnabled val="1"/>
        </dgm:presLayoutVars>
      </dgm:prSet>
      <dgm:spPr/>
    </dgm:pt>
    <dgm:pt modelId="{6051136E-4C2E-477A-8925-474012E67ACC}" type="pres">
      <dgm:prSet presAssocID="{FCB9B8AD-5BFF-450B-9D28-1B1C467C7DFF}" presName="Name56" presStyleLbl="parChTrans1D2" presStyleIdx="1" presStyleCnt="3"/>
      <dgm:spPr/>
    </dgm:pt>
    <dgm:pt modelId="{01A78E1A-4F2B-4C29-90D3-9077F12C73B1}" type="pres">
      <dgm:prSet presAssocID="{ACAB1D3E-CB14-4DE6-89DC-AECDD833FCF1}" presName="text0" presStyleLbl="node1" presStyleIdx="2" presStyleCnt="4" custScaleX="184233" custScaleY="124378" custRadScaleRad="120891" custRadScaleInc="-11459">
        <dgm:presLayoutVars>
          <dgm:bulletEnabled val="1"/>
        </dgm:presLayoutVars>
      </dgm:prSet>
      <dgm:spPr/>
    </dgm:pt>
    <dgm:pt modelId="{EE4237F8-7156-4AAF-8F20-D14679ABA28A}" type="pres">
      <dgm:prSet presAssocID="{B6318522-1393-4E3A-972C-2A6B313E3CB4}" presName="Name56" presStyleLbl="parChTrans1D2" presStyleIdx="2" presStyleCnt="3"/>
      <dgm:spPr/>
    </dgm:pt>
    <dgm:pt modelId="{86E3B35E-E31D-4324-B5E2-CCC436A53DED}" type="pres">
      <dgm:prSet presAssocID="{E2CB9E71-72DD-4459-83B2-C3E3FAE5F7DC}" presName="text0" presStyleLbl="node1" presStyleIdx="3" presStyleCnt="4" custScaleX="174441" custScaleY="110084" custRadScaleRad="119964" custRadScaleInc="6721">
        <dgm:presLayoutVars>
          <dgm:bulletEnabled val="1"/>
        </dgm:presLayoutVars>
      </dgm:prSet>
      <dgm:spPr/>
    </dgm:pt>
  </dgm:ptLst>
  <dgm:cxnLst>
    <dgm:cxn modelId="{EE1C8C0C-453D-4FA7-BCCB-72041BE07BF8}" type="presOf" srcId="{6248A96C-8FA9-4953-9BC5-43E7D33BD42A}" destId="{32390B89-D3B3-4BF8-9BEE-7BDCF7A393B3}" srcOrd="0" destOrd="0" presId="urn:microsoft.com/office/officeart/2008/layout/RadialCluster"/>
    <dgm:cxn modelId="{4B012B2A-E620-4F33-82CC-6ECE424685FF}" srcId="{44028576-C679-40D0-B09D-38C8AB673A2B}" destId="{ACAB1D3E-CB14-4DE6-89DC-AECDD833FCF1}" srcOrd="1" destOrd="0" parTransId="{FCB9B8AD-5BFF-450B-9D28-1B1C467C7DFF}" sibTransId="{E47D9FEE-B870-4CBB-92C0-7B3F66D51777}"/>
    <dgm:cxn modelId="{C97D212F-F846-4EB3-900E-AF194241EDE1}" type="presOf" srcId="{ACAB1D3E-CB14-4DE6-89DC-AECDD833FCF1}" destId="{01A78E1A-4F2B-4C29-90D3-9077F12C73B1}" srcOrd="0" destOrd="0" presId="urn:microsoft.com/office/officeart/2008/layout/RadialCluster"/>
    <dgm:cxn modelId="{9872BB40-4CA5-4BCE-96DE-762EC93CBB01}" type="presOf" srcId="{6FBD690D-2144-49C6-B8A5-061371E84D76}" destId="{D2E0FEC9-0060-433E-A140-54BBF154B03E}" srcOrd="0" destOrd="0" presId="urn:microsoft.com/office/officeart/2008/layout/RadialCluster"/>
    <dgm:cxn modelId="{910C565B-547E-47B0-885A-BD7B71541B11}" type="presOf" srcId="{E2CB9E71-72DD-4459-83B2-C3E3FAE5F7DC}" destId="{86E3B35E-E31D-4324-B5E2-CCC436A53DED}" srcOrd="0" destOrd="0" presId="urn:microsoft.com/office/officeart/2008/layout/RadialCluster"/>
    <dgm:cxn modelId="{8B8D355E-4210-4D34-9037-AFB551C852C8}" srcId="{44028576-C679-40D0-B09D-38C8AB673A2B}" destId="{E2CB9E71-72DD-4459-83B2-C3E3FAE5F7DC}" srcOrd="2" destOrd="0" parTransId="{B6318522-1393-4E3A-972C-2A6B313E3CB4}" sibTransId="{73213272-F174-44C1-9444-175241B13CF8}"/>
    <dgm:cxn modelId="{A2A3C46A-A51D-45D2-A5BC-20310F75F194}" type="presOf" srcId="{FAE970CF-0804-4B7C-A633-361EAD7BA537}" destId="{DE0CD6E4-58BE-4833-A4DA-32961939C4FF}" srcOrd="0" destOrd="0" presId="urn:microsoft.com/office/officeart/2008/layout/RadialCluster"/>
    <dgm:cxn modelId="{0FFFD989-B883-401E-818D-394C6FA91B82}" type="presOf" srcId="{FCB9B8AD-5BFF-450B-9D28-1B1C467C7DFF}" destId="{6051136E-4C2E-477A-8925-474012E67ACC}" srcOrd="0" destOrd="0" presId="urn:microsoft.com/office/officeart/2008/layout/RadialCluster"/>
    <dgm:cxn modelId="{0B6DFEA9-96B9-4E6D-ABD6-2C91962CEC2C}" type="presOf" srcId="{44028576-C679-40D0-B09D-38C8AB673A2B}" destId="{96586546-5C45-4B52-BAD7-642D072F759A}" srcOrd="0" destOrd="0" presId="urn:microsoft.com/office/officeart/2008/layout/RadialCluster"/>
    <dgm:cxn modelId="{1EFEDCB8-2083-4D74-A2DF-189D6FF5993E}" srcId="{44028576-C679-40D0-B09D-38C8AB673A2B}" destId="{6FBD690D-2144-49C6-B8A5-061371E84D76}" srcOrd="0" destOrd="0" parTransId="{6248A96C-8FA9-4953-9BC5-43E7D33BD42A}" sibTransId="{74E8F5E7-2789-4DCB-B191-643F198D5635}"/>
    <dgm:cxn modelId="{CAE918D1-7155-4284-AABB-86B5D8F5CE8C}" type="presOf" srcId="{B6318522-1393-4E3A-972C-2A6B313E3CB4}" destId="{EE4237F8-7156-4AAF-8F20-D14679ABA28A}" srcOrd="0" destOrd="0" presId="urn:microsoft.com/office/officeart/2008/layout/RadialCluster"/>
    <dgm:cxn modelId="{C3D9ACD9-7E0B-40EC-AB07-DC4F72285C1E}" srcId="{FAE970CF-0804-4B7C-A633-361EAD7BA537}" destId="{44028576-C679-40D0-B09D-38C8AB673A2B}" srcOrd="0" destOrd="0" parTransId="{A868049A-7507-4E26-9180-52656D8ED026}" sibTransId="{BC31EAF9-0B03-457E-BB25-A8AF6BF35553}"/>
    <dgm:cxn modelId="{55B17239-B5A6-4ECA-9D9F-BAEF9A6BC320}" type="presParOf" srcId="{DE0CD6E4-58BE-4833-A4DA-32961939C4FF}" destId="{978E92CB-BFAF-423C-ADEA-7F79C902BB1D}" srcOrd="0" destOrd="0" presId="urn:microsoft.com/office/officeart/2008/layout/RadialCluster"/>
    <dgm:cxn modelId="{DB8ECC8D-401E-4553-B79C-D8A52C13E757}" type="presParOf" srcId="{978E92CB-BFAF-423C-ADEA-7F79C902BB1D}" destId="{96586546-5C45-4B52-BAD7-642D072F759A}" srcOrd="0" destOrd="0" presId="urn:microsoft.com/office/officeart/2008/layout/RadialCluster"/>
    <dgm:cxn modelId="{964A9B76-2F46-4DA8-81D3-266532E92DE5}" type="presParOf" srcId="{978E92CB-BFAF-423C-ADEA-7F79C902BB1D}" destId="{32390B89-D3B3-4BF8-9BEE-7BDCF7A393B3}" srcOrd="1" destOrd="0" presId="urn:microsoft.com/office/officeart/2008/layout/RadialCluster"/>
    <dgm:cxn modelId="{5EC287D7-6A25-46CF-A7B6-B88156CEE34B}" type="presParOf" srcId="{978E92CB-BFAF-423C-ADEA-7F79C902BB1D}" destId="{D2E0FEC9-0060-433E-A140-54BBF154B03E}" srcOrd="2" destOrd="0" presId="urn:microsoft.com/office/officeart/2008/layout/RadialCluster"/>
    <dgm:cxn modelId="{0E27E7EC-E704-4474-869C-FB9F808D9538}" type="presParOf" srcId="{978E92CB-BFAF-423C-ADEA-7F79C902BB1D}" destId="{6051136E-4C2E-477A-8925-474012E67ACC}" srcOrd="3" destOrd="0" presId="urn:microsoft.com/office/officeart/2008/layout/RadialCluster"/>
    <dgm:cxn modelId="{6A2217AC-A9B2-486E-8A8C-5F70C8746061}" type="presParOf" srcId="{978E92CB-BFAF-423C-ADEA-7F79C902BB1D}" destId="{01A78E1A-4F2B-4C29-90D3-9077F12C73B1}" srcOrd="4" destOrd="0" presId="urn:microsoft.com/office/officeart/2008/layout/RadialCluster"/>
    <dgm:cxn modelId="{7B1CCCD7-C982-4657-8D5A-02BF154DCE0D}" type="presParOf" srcId="{978E92CB-BFAF-423C-ADEA-7F79C902BB1D}" destId="{EE4237F8-7156-4AAF-8F20-D14679ABA28A}" srcOrd="5" destOrd="0" presId="urn:microsoft.com/office/officeart/2008/layout/RadialCluster"/>
    <dgm:cxn modelId="{D8FD3272-CF2E-4F5B-8D4A-7DCFB48E56C5}" type="presParOf" srcId="{978E92CB-BFAF-423C-ADEA-7F79C902BB1D}" destId="{86E3B35E-E31D-4324-B5E2-CCC436A53DED}" srcOrd="6" destOrd="0" presId="urn:microsoft.com/office/officeart/2008/layout/RadialCluster"/>
  </dgm:cxnLst>
  <dgm:bg/>
  <dgm:whole>
    <a:ln w="3175">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273594-57F5-4E3A-ACC7-C8E8B76BF1F7}" type="doc">
      <dgm:prSet loTypeId="urn:microsoft.com/office/officeart/2008/layout/RadialCluster" loCatId="cycle" qsTypeId="urn:microsoft.com/office/officeart/2005/8/quickstyle/3d5" qsCatId="3D" csTypeId="urn:microsoft.com/office/officeart/2005/8/colors/accent1_2" csCatId="accent1" phldr="1"/>
      <dgm:spPr/>
      <dgm:t>
        <a:bodyPr/>
        <a:lstStyle/>
        <a:p>
          <a:endParaRPr lang="fr-BE"/>
        </a:p>
      </dgm:t>
    </dgm:pt>
    <dgm:pt modelId="{8C0632C1-05A1-4EE7-B687-FBFB607E074A}">
      <dgm:prSet phldrT="[Texte]" custT="1">
        <dgm:style>
          <a:lnRef idx="2">
            <a:schemeClr val="accent2"/>
          </a:lnRef>
          <a:fillRef idx="1">
            <a:schemeClr val="lt1"/>
          </a:fillRef>
          <a:effectRef idx="0">
            <a:schemeClr val="accent2"/>
          </a:effectRef>
          <a:fontRef idx="minor">
            <a:schemeClr val="dk1"/>
          </a:fontRef>
        </dgm:style>
      </dgm:prSet>
      <dgm:spPr>
        <a:ln/>
      </dgm:spPr>
      <dgm:t>
        <a:bodyPr/>
        <a:lstStyle/>
        <a:p>
          <a:r>
            <a:rPr lang="fr-BE" sz="1800" dirty="0">
              <a:solidFill>
                <a:schemeClr val="tx1"/>
              </a:solidFill>
              <a:latin typeface="Trebuchet MS" panose="020B0603020202020204" pitchFamily="34" charset="0"/>
            </a:rPr>
            <a:t>Non-respect des principes</a:t>
          </a:r>
        </a:p>
        <a:p>
          <a:r>
            <a:rPr lang="fr-BE" sz="1800" dirty="0">
              <a:solidFill>
                <a:schemeClr val="tx1"/>
              </a:solidFill>
              <a:latin typeface="Trebuchet MS" panose="020B0603020202020204" pitchFamily="34" charset="0"/>
            </a:rPr>
            <a:t>initialement prévus en 2006-2007 </a:t>
          </a:r>
        </a:p>
      </dgm:t>
    </dgm:pt>
    <dgm:pt modelId="{8F1B8858-4D26-4A04-8383-CDBE6C9B2E5F}" type="parTrans" cxnId="{99504730-4C3C-484E-B051-2200181E0403}">
      <dgm:prSet/>
      <dgm:spPr/>
      <dgm:t>
        <a:bodyPr/>
        <a:lstStyle/>
        <a:p>
          <a:endParaRPr lang="fr-BE"/>
        </a:p>
      </dgm:t>
    </dgm:pt>
    <dgm:pt modelId="{A2C57FDA-A55B-4118-B90A-CA144BCACDD3}" type="sibTrans" cxnId="{99504730-4C3C-484E-B051-2200181E0403}">
      <dgm:prSet/>
      <dgm:spPr/>
      <dgm:t>
        <a:bodyPr/>
        <a:lstStyle/>
        <a:p>
          <a:endParaRPr lang="fr-BE"/>
        </a:p>
      </dgm:t>
    </dgm:pt>
    <dgm:pt modelId="{3C8D502A-36B7-4D0C-A332-E6F6D94BB7C6}">
      <dgm:prSet phldrT="[Texte]" custT="1">
        <dgm:style>
          <a:lnRef idx="2">
            <a:schemeClr val="accent2"/>
          </a:lnRef>
          <a:fillRef idx="1">
            <a:schemeClr val="lt1"/>
          </a:fillRef>
          <a:effectRef idx="0">
            <a:schemeClr val="accent2"/>
          </a:effectRef>
          <a:fontRef idx="minor">
            <a:schemeClr val="dk1"/>
          </a:fontRef>
        </dgm:style>
      </dgm:prSet>
      <dgm:spPr>
        <a:ln/>
      </dgm:spPr>
      <dgm:t>
        <a:bodyPr/>
        <a:lstStyle/>
        <a:p>
          <a:r>
            <a:rPr lang="fr-BE" sz="2400" dirty="0">
              <a:latin typeface="Trebuchet MS" panose="020B0603020202020204" pitchFamily="34" charset="0"/>
            </a:rPr>
            <a:t>Prix unique pour toutes les ASUREP</a:t>
          </a:r>
        </a:p>
      </dgm:t>
    </dgm:pt>
    <dgm:pt modelId="{54B2DB32-EAA0-4F5F-9A11-15B09FBAE439}" type="parTrans" cxnId="{90DADB6D-A1A5-481A-B43C-431FA4A8A7B3}">
      <dgm:prSet/>
      <dgm:spPr/>
      <dgm:t>
        <a:bodyPr/>
        <a:lstStyle/>
        <a:p>
          <a:endParaRPr lang="fr-BE"/>
        </a:p>
      </dgm:t>
    </dgm:pt>
    <dgm:pt modelId="{4C84A214-57AF-427D-8C91-03BF7CEFC8A6}" type="sibTrans" cxnId="{90DADB6D-A1A5-481A-B43C-431FA4A8A7B3}">
      <dgm:prSet/>
      <dgm:spPr/>
      <dgm:t>
        <a:bodyPr/>
        <a:lstStyle/>
        <a:p>
          <a:endParaRPr lang="fr-BE"/>
        </a:p>
      </dgm:t>
    </dgm:pt>
    <dgm:pt modelId="{60996A20-4C15-47E5-B140-35638D5C9A36}">
      <dgm:prSet phldrT="[Texte]" custT="1">
        <dgm:style>
          <a:lnRef idx="2">
            <a:schemeClr val="accent2"/>
          </a:lnRef>
          <a:fillRef idx="1">
            <a:schemeClr val="lt1"/>
          </a:fillRef>
          <a:effectRef idx="0">
            <a:schemeClr val="accent2"/>
          </a:effectRef>
          <a:fontRef idx="minor">
            <a:schemeClr val="dk1"/>
          </a:fontRef>
        </dgm:style>
      </dgm:prSet>
      <dgm:spPr>
        <a:ln/>
      </dgm:spPr>
      <dgm:t>
        <a:bodyPr/>
        <a:lstStyle/>
        <a:p>
          <a:r>
            <a:rPr lang="fr-FR" sz="1800" dirty="0">
              <a:solidFill>
                <a:schemeClr val="tx1"/>
              </a:solidFill>
              <a:latin typeface="Trebuchet MS" panose="020B0603020202020204" pitchFamily="34" charset="0"/>
            </a:rPr>
            <a:t>(2) Tarification n’est pas basée sur le coût-vérité de l’eau </a:t>
          </a:r>
          <a:endParaRPr lang="fr-BE" sz="1800" dirty="0">
            <a:solidFill>
              <a:schemeClr val="tx1"/>
            </a:solidFill>
            <a:latin typeface="Trebuchet MS" panose="020B0603020202020204" pitchFamily="34" charset="0"/>
          </a:endParaRPr>
        </a:p>
      </dgm:t>
    </dgm:pt>
    <dgm:pt modelId="{05B47EAF-CE37-4E69-AC10-91C9946B5EDA}" type="parTrans" cxnId="{EEC50E59-A25D-45A9-8D89-9EACC08DEF3A}">
      <dgm:prSet/>
      <dgm:spPr/>
      <dgm:t>
        <a:bodyPr/>
        <a:lstStyle/>
        <a:p>
          <a:endParaRPr lang="fr-BE"/>
        </a:p>
      </dgm:t>
    </dgm:pt>
    <dgm:pt modelId="{3898672C-B76D-47FC-94E1-062D446A4C2A}" type="sibTrans" cxnId="{EEC50E59-A25D-45A9-8D89-9EACC08DEF3A}">
      <dgm:prSet/>
      <dgm:spPr/>
      <dgm:t>
        <a:bodyPr/>
        <a:lstStyle/>
        <a:p>
          <a:endParaRPr lang="fr-BE"/>
        </a:p>
      </dgm:t>
    </dgm:pt>
    <dgm:pt modelId="{7F6E5C6D-5609-47C6-807B-46FE829CAE3E}">
      <dgm:prSet phldrT="[Texte]" custT="1">
        <dgm:style>
          <a:lnRef idx="2">
            <a:schemeClr val="accent2"/>
          </a:lnRef>
          <a:fillRef idx="1">
            <a:schemeClr val="lt1"/>
          </a:fillRef>
          <a:effectRef idx="0">
            <a:schemeClr val="accent2"/>
          </a:effectRef>
          <a:fontRef idx="minor">
            <a:schemeClr val="dk1"/>
          </a:fontRef>
        </dgm:style>
      </dgm:prSet>
      <dgm:spPr>
        <a:ln/>
      </dgm:spPr>
      <dgm:t>
        <a:bodyPr/>
        <a:lstStyle/>
        <a:p>
          <a:r>
            <a:rPr lang="fr-FR" sz="1800" dirty="0">
              <a:solidFill>
                <a:schemeClr val="tx1"/>
              </a:solidFill>
              <a:latin typeface="Trebuchet MS" panose="020B0603020202020204" pitchFamily="34" charset="0"/>
            </a:rPr>
            <a:t>(1) Prix de l’eau n’est ni fixé, ni revu indépendamment pour chaque ASUREP</a:t>
          </a:r>
          <a:endParaRPr lang="fr-BE" sz="1800" dirty="0">
            <a:solidFill>
              <a:schemeClr val="tx1"/>
            </a:solidFill>
            <a:latin typeface="Trebuchet MS" panose="020B0603020202020204" pitchFamily="34" charset="0"/>
          </a:endParaRPr>
        </a:p>
      </dgm:t>
    </dgm:pt>
    <dgm:pt modelId="{DE8964F0-1562-4517-AEEE-EBBC31A8F93B}" type="parTrans" cxnId="{E94AEB71-615A-450F-BD13-B7377126D95F}">
      <dgm:prSet/>
      <dgm:spPr/>
      <dgm:t>
        <a:bodyPr/>
        <a:lstStyle/>
        <a:p>
          <a:endParaRPr lang="fr-BE"/>
        </a:p>
      </dgm:t>
    </dgm:pt>
    <dgm:pt modelId="{3AF6B835-37CC-43B1-857B-E5E7DF508AC2}" type="sibTrans" cxnId="{E94AEB71-615A-450F-BD13-B7377126D95F}">
      <dgm:prSet/>
      <dgm:spPr/>
      <dgm:t>
        <a:bodyPr/>
        <a:lstStyle/>
        <a:p>
          <a:endParaRPr lang="fr-BE"/>
        </a:p>
      </dgm:t>
    </dgm:pt>
    <dgm:pt modelId="{62DE6BA0-6507-4ED4-88BC-8A1C14B4E3C2}" type="pres">
      <dgm:prSet presAssocID="{52273594-57F5-4E3A-ACC7-C8E8B76BF1F7}" presName="Name0" presStyleCnt="0">
        <dgm:presLayoutVars>
          <dgm:chMax val="1"/>
          <dgm:chPref val="1"/>
          <dgm:dir/>
          <dgm:animOne val="branch"/>
          <dgm:animLvl val="lvl"/>
        </dgm:presLayoutVars>
      </dgm:prSet>
      <dgm:spPr/>
    </dgm:pt>
    <dgm:pt modelId="{E2DA81DE-DB73-409D-AF06-938D0F895FED}" type="pres">
      <dgm:prSet presAssocID="{8C0632C1-05A1-4EE7-B687-FBFB607E074A}" presName="singleCycle" presStyleCnt="0"/>
      <dgm:spPr/>
    </dgm:pt>
    <dgm:pt modelId="{CB6AE1FD-2711-4C70-9C69-D236986A81E0}" type="pres">
      <dgm:prSet presAssocID="{8C0632C1-05A1-4EE7-B687-FBFB607E074A}" presName="singleCenter" presStyleLbl="node1" presStyleIdx="0" presStyleCnt="4" custScaleX="150571" custScaleY="66428" custLinFactNeighborY="-13667">
        <dgm:presLayoutVars>
          <dgm:chMax val="7"/>
          <dgm:chPref val="7"/>
        </dgm:presLayoutVars>
      </dgm:prSet>
      <dgm:spPr/>
    </dgm:pt>
    <dgm:pt modelId="{08C92F38-9F18-4F16-8A7E-D644C0BE959D}" type="pres">
      <dgm:prSet presAssocID="{54B2DB32-EAA0-4F5F-9A11-15B09FBAE439}" presName="Name56" presStyleLbl="parChTrans1D2" presStyleIdx="0" presStyleCnt="3"/>
      <dgm:spPr/>
    </dgm:pt>
    <dgm:pt modelId="{C6931EF8-FBD8-4C96-AB1C-67C2E6829A37}" type="pres">
      <dgm:prSet presAssocID="{3C8D502A-36B7-4D0C-A332-E6F6D94BB7C6}" presName="text0" presStyleLbl="node1" presStyleIdx="1" presStyleCnt="4" custScaleX="224733" custScaleY="99147" custRadScaleRad="105985">
        <dgm:presLayoutVars>
          <dgm:bulletEnabled val="1"/>
        </dgm:presLayoutVars>
      </dgm:prSet>
      <dgm:spPr/>
    </dgm:pt>
    <dgm:pt modelId="{682BD5A3-BD0E-419D-8762-B74433FD81B9}" type="pres">
      <dgm:prSet presAssocID="{05B47EAF-CE37-4E69-AC10-91C9946B5EDA}" presName="Name56" presStyleLbl="parChTrans1D2" presStyleIdx="1" presStyleCnt="3"/>
      <dgm:spPr/>
    </dgm:pt>
    <dgm:pt modelId="{FFC92D2D-04DC-4FC9-8B2E-F64A9820C8A7}" type="pres">
      <dgm:prSet presAssocID="{60996A20-4C15-47E5-B140-35638D5C9A36}" presName="text0" presStyleLbl="node1" presStyleIdx="2" presStyleCnt="4" custScaleX="224733" custScaleY="99147" custRadScaleRad="94151" custRadScaleInc="1289">
        <dgm:presLayoutVars>
          <dgm:bulletEnabled val="1"/>
        </dgm:presLayoutVars>
      </dgm:prSet>
      <dgm:spPr/>
    </dgm:pt>
    <dgm:pt modelId="{572DD8C5-F3C8-415D-87C2-B29C9CC89317}" type="pres">
      <dgm:prSet presAssocID="{DE8964F0-1562-4517-AEEE-EBBC31A8F93B}" presName="Name56" presStyleLbl="parChTrans1D2" presStyleIdx="2" presStyleCnt="3"/>
      <dgm:spPr/>
    </dgm:pt>
    <dgm:pt modelId="{8A85B7B3-6FD8-42D6-9FA7-B8338A5D90FD}" type="pres">
      <dgm:prSet presAssocID="{7F6E5C6D-5609-47C6-807B-46FE829CAE3E}" presName="text0" presStyleLbl="node1" presStyleIdx="3" presStyleCnt="4" custScaleX="224733" custScaleY="99147" custRadScaleRad="83687" custRadScaleInc="-13935">
        <dgm:presLayoutVars>
          <dgm:bulletEnabled val="1"/>
        </dgm:presLayoutVars>
      </dgm:prSet>
      <dgm:spPr/>
    </dgm:pt>
  </dgm:ptLst>
  <dgm:cxnLst>
    <dgm:cxn modelId="{40D59815-A4F2-4831-9794-8918C21E9544}" type="presOf" srcId="{8C0632C1-05A1-4EE7-B687-FBFB607E074A}" destId="{CB6AE1FD-2711-4C70-9C69-D236986A81E0}" srcOrd="0" destOrd="0" presId="urn:microsoft.com/office/officeart/2008/layout/RadialCluster"/>
    <dgm:cxn modelId="{99504730-4C3C-484E-B051-2200181E0403}" srcId="{52273594-57F5-4E3A-ACC7-C8E8B76BF1F7}" destId="{8C0632C1-05A1-4EE7-B687-FBFB607E074A}" srcOrd="0" destOrd="0" parTransId="{8F1B8858-4D26-4A04-8383-CDBE6C9B2E5F}" sibTransId="{A2C57FDA-A55B-4118-B90A-CA144BCACDD3}"/>
    <dgm:cxn modelId="{F730AC5F-1CE9-4033-A212-AD479AF84CB6}" type="presOf" srcId="{52273594-57F5-4E3A-ACC7-C8E8B76BF1F7}" destId="{62DE6BA0-6507-4ED4-88BC-8A1C14B4E3C2}" srcOrd="0" destOrd="0" presId="urn:microsoft.com/office/officeart/2008/layout/RadialCluster"/>
    <dgm:cxn modelId="{2C94DB69-9BAB-4AD0-B681-867D48929AE7}" type="presOf" srcId="{DE8964F0-1562-4517-AEEE-EBBC31A8F93B}" destId="{572DD8C5-F3C8-415D-87C2-B29C9CC89317}" srcOrd="0" destOrd="0" presId="urn:microsoft.com/office/officeart/2008/layout/RadialCluster"/>
    <dgm:cxn modelId="{90DADB6D-A1A5-481A-B43C-431FA4A8A7B3}" srcId="{8C0632C1-05A1-4EE7-B687-FBFB607E074A}" destId="{3C8D502A-36B7-4D0C-A332-E6F6D94BB7C6}" srcOrd="0" destOrd="0" parTransId="{54B2DB32-EAA0-4F5F-9A11-15B09FBAE439}" sibTransId="{4C84A214-57AF-427D-8C91-03BF7CEFC8A6}"/>
    <dgm:cxn modelId="{E94AEB71-615A-450F-BD13-B7377126D95F}" srcId="{8C0632C1-05A1-4EE7-B687-FBFB607E074A}" destId="{7F6E5C6D-5609-47C6-807B-46FE829CAE3E}" srcOrd="2" destOrd="0" parTransId="{DE8964F0-1562-4517-AEEE-EBBC31A8F93B}" sibTransId="{3AF6B835-37CC-43B1-857B-E5E7DF508AC2}"/>
    <dgm:cxn modelId="{EEC50E59-A25D-45A9-8D89-9EACC08DEF3A}" srcId="{8C0632C1-05A1-4EE7-B687-FBFB607E074A}" destId="{60996A20-4C15-47E5-B140-35638D5C9A36}" srcOrd="1" destOrd="0" parTransId="{05B47EAF-CE37-4E69-AC10-91C9946B5EDA}" sibTransId="{3898672C-B76D-47FC-94E1-062D446A4C2A}"/>
    <dgm:cxn modelId="{CFEB4C9B-DF75-4730-8B7C-7F63994F513F}" type="presOf" srcId="{05B47EAF-CE37-4E69-AC10-91C9946B5EDA}" destId="{682BD5A3-BD0E-419D-8762-B74433FD81B9}" srcOrd="0" destOrd="0" presId="urn:microsoft.com/office/officeart/2008/layout/RadialCluster"/>
    <dgm:cxn modelId="{4F2D26BD-A0A2-4E3E-A644-15D0B3BB4351}" type="presOf" srcId="{3C8D502A-36B7-4D0C-A332-E6F6D94BB7C6}" destId="{C6931EF8-FBD8-4C96-AB1C-67C2E6829A37}" srcOrd="0" destOrd="0" presId="urn:microsoft.com/office/officeart/2008/layout/RadialCluster"/>
    <dgm:cxn modelId="{9A136CEE-A040-4E29-9901-E18EA6117D14}" type="presOf" srcId="{7F6E5C6D-5609-47C6-807B-46FE829CAE3E}" destId="{8A85B7B3-6FD8-42D6-9FA7-B8338A5D90FD}" srcOrd="0" destOrd="0" presId="urn:microsoft.com/office/officeart/2008/layout/RadialCluster"/>
    <dgm:cxn modelId="{12F1B9F0-F800-4672-8E86-4FCB5A8E62A5}" type="presOf" srcId="{60996A20-4C15-47E5-B140-35638D5C9A36}" destId="{FFC92D2D-04DC-4FC9-8B2E-F64A9820C8A7}" srcOrd="0" destOrd="0" presId="urn:microsoft.com/office/officeart/2008/layout/RadialCluster"/>
    <dgm:cxn modelId="{181E88F4-7F28-46F9-A913-9041DF95FC70}" type="presOf" srcId="{54B2DB32-EAA0-4F5F-9A11-15B09FBAE439}" destId="{08C92F38-9F18-4F16-8A7E-D644C0BE959D}" srcOrd="0" destOrd="0" presId="urn:microsoft.com/office/officeart/2008/layout/RadialCluster"/>
    <dgm:cxn modelId="{69FC1C4C-22D1-45D3-BADE-776B8F4A7F47}" type="presParOf" srcId="{62DE6BA0-6507-4ED4-88BC-8A1C14B4E3C2}" destId="{E2DA81DE-DB73-409D-AF06-938D0F895FED}" srcOrd="0" destOrd="0" presId="urn:microsoft.com/office/officeart/2008/layout/RadialCluster"/>
    <dgm:cxn modelId="{CF7AB77A-1000-4508-ACBF-FA94D62C3DE5}" type="presParOf" srcId="{E2DA81DE-DB73-409D-AF06-938D0F895FED}" destId="{CB6AE1FD-2711-4C70-9C69-D236986A81E0}" srcOrd="0" destOrd="0" presId="urn:microsoft.com/office/officeart/2008/layout/RadialCluster"/>
    <dgm:cxn modelId="{4A803969-5221-4E5E-9372-22A3EA30F711}" type="presParOf" srcId="{E2DA81DE-DB73-409D-AF06-938D0F895FED}" destId="{08C92F38-9F18-4F16-8A7E-D644C0BE959D}" srcOrd="1" destOrd="0" presId="urn:microsoft.com/office/officeart/2008/layout/RadialCluster"/>
    <dgm:cxn modelId="{A7FA8A45-7CE0-4979-855D-B2B2EC909039}" type="presParOf" srcId="{E2DA81DE-DB73-409D-AF06-938D0F895FED}" destId="{C6931EF8-FBD8-4C96-AB1C-67C2E6829A37}" srcOrd="2" destOrd="0" presId="urn:microsoft.com/office/officeart/2008/layout/RadialCluster"/>
    <dgm:cxn modelId="{7C83DD3C-B088-4DD3-9107-57FCA3433DEB}" type="presParOf" srcId="{E2DA81DE-DB73-409D-AF06-938D0F895FED}" destId="{682BD5A3-BD0E-419D-8762-B74433FD81B9}" srcOrd="3" destOrd="0" presId="urn:microsoft.com/office/officeart/2008/layout/RadialCluster"/>
    <dgm:cxn modelId="{55166C30-4EF3-4E09-B10E-BA3220091806}" type="presParOf" srcId="{E2DA81DE-DB73-409D-AF06-938D0F895FED}" destId="{FFC92D2D-04DC-4FC9-8B2E-F64A9820C8A7}" srcOrd="4" destOrd="0" presId="urn:microsoft.com/office/officeart/2008/layout/RadialCluster"/>
    <dgm:cxn modelId="{7F44EA3B-6F28-41D3-901A-1C399A5BBC70}" type="presParOf" srcId="{E2DA81DE-DB73-409D-AF06-938D0F895FED}" destId="{572DD8C5-F3C8-415D-87C2-B29C9CC89317}" srcOrd="5" destOrd="0" presId="urn:microsoft.com/office/officeart/2008/layout/RadialCluster"/>
    <dgm:cxn modelId="{A82AE8E9-3C7E-4614-8DDC-6FBEC9A82F29}" type="presParOf" srcId="{E2DA81DE-DB73-409D-AF06-938D0F895FED}" destId="{8A85B7B3-6FD8-42D6-9FA7-B8338A5D90FD}" srcOrd="6"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7AEFC-F733-4555-9A96-77F500D6A7F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fr-BE"/>
        </a:p>
      </dgm:t>
    </dgm:pt>
    <dgm:pt modelId="{3C40F6B6-34B4-42EB-BD0E-7FDF4774F928}">
      <dgm:prSet phldrT="[Texte]" custT="1">
        <dgm:style>
          <a:lnRef idx="2">
            <a:schemeClr val="dk1"/>
          </a:lnRef>
          <a:fillRef idx="1">
            <a:schemeClr val="lt1"/>
          </a:fillRef>
          <a:effectRef idx="0">
            <a:schemeClr val="dk1"/>
          </a:effectRef>
          <a:fontRef idx="minor">
            <a:schemeClr val="dk1"/>
          </a:fontRef>
        </dgm:style>
      </dgm:prSet>
      <dgm:spPr/>
      <dgm:t>
        <a:bodyPr/>
        <a:lstStyle/>
        <a:p>
          <a:pPr algn="ctr"/>
          <a:r>
            <a:rPr lang="fr-BE" sz="2400" b="0" dirty="0">
              <a:solidFill>
                <a:schemeClr val="tx1"/>
              </a:solidFill>
              <a:latin typeface="Trebuchet MS" panose="020B0603020202020204" pitchFamily="34" charset="0"/>
            </a:rPr>
            <a:t>Interrogations</a:t>
          </a:r>
        </a:p>
      </dgm:t>
    </dgm:pt>
    <dgm:pt modelId="{B418F5FD-B2DE-4D09-91C2-EF0166E2E856}" type="parTrans" cxnId="{3C2EBE99-929A-43D3-9B7E-8144ED923769}">
      <dgm:prSet/>
      <dgm:spPr/>
      <dgm:t>
        <a:bodyPr/>
        <a:lstStyle/>
        <a:p>
          <a:endParaRPr lang="fr-BE"/>
        </a:p>
      </dgm:t>
    </dgm:pt>
    <dgm:pt modelId="{63E7B471-F236-4800-9580-6D73BE410C4A}" type="sibTrans" cxnId="{3C2EBE99-929A-43D3-9B7E-8144ED923769}">
      <dgm:prSet/>
      <dgm:spPr/>
      <dgm:t>
        <a:bodyPr/>
        <a:lstStyle/>
        <a:p>
          <a:endParaRPr lang="fr-BE"/>
        </a:p>
      </dgm:t>
    </dgm:pt>
    <dgm:pt modelId="{6FC45A31-E47B-4A1A-8155-DB513FDBB808}">
      <dgm:prSet phldrT="[Texte]" custT="1">
        <dgm:style>
          <a:lnRef idx="2">
            <a:schemeClr val="dk1"/>
          </a:lnRef>
          <a:fillRef idx="1">
            <a:schemeClr val="lt1"/>
          </a:fillRef>
          <a:effectRef idx="0">
            <a:schemeClr val="dk1"/>
          </a:effectRef>
          <a:fontRef idx="minor">
            <a:schemeClr val="dk1"/>
          </a:fontRef>
        </dgm:style>
      </dgm:prSet>
      <dgm:spPr>
        <a:ln/>
      </dgm:spPr>
      <dgm:t>
        <a:bodyPr/>
        <a:lstStyle/>
        <a:p>
          <a:pPr algn="just"/>
          <a:r>
            <a:rPr lang="fr-FR" sz="1800" dirty="0">
              <a:latin typeface="Trebuchet MS" panose="020B0603020202020204" pitchFamily="34" charset="0"/>
            </a:rPr>
            <a:t>Quelles sont les conséquences de leur côté de la non-application du coût-vérité de l’eau ?</a:t>
          </a:r>
          <a:endParaRPr lang="fr-BE" sz="1800" dirty="0">
            <a:latin typeface="Trebuchet MS" panose="020B0603020202020204" pitchFamily="34" charset="0"/>
          </a:endParaRPr>
        </a:p>
      </dgm:t>
    </dgm:pt>
    <dgm:pt modelId="{BAE733ED-06AE-41AA-BB6D-2CC271A8776C}" type="parTrans" cxnId="{2C8E7996-8BF4-4ED8-B25A-1E131B795832}">
      <dgm:prSet/>
      <dgm:spPr/>
      <dgm:t>
        <a:bodyPr/>
        <a:lstStyle/>
        <a:p>
          <a:endParaRPr lang="fr-BE"/>
        </a:p>
      </dgm:t>
    </dgm:pt>
    <dgm:pt modelId="{521300E1-5DB5-4B23-9780-7110EBEDA8E1}" type="sibTrans" cxnId="{2C8E7996-8BF4-4ED8-B25A-1E131B795832}">
      <dgm:prSet/>
      <dgm:spPr/>
      <dgm:t>
        <a:bodyPr/>
        <a:lstStyle/>
        <a:p>
          <a:endParaRPr lang="fr-BE"/>
        </a:p>
      </dgm:t>
    </dgm:pt>
    <dgm:pt modelId="{83A2FDD1-D2E4-495A-BC4D-C266D45D730F}">
      <dgm:prSet phldrT="[Texte]" custT="1">
        <dgm:style>
          <a:lnRef idx="2">
            <a:schemeClr val="dk1"/>
          </a:lnRef>
          <a:fillRef idx="1">
            <a:schemeClr val="lt1"/>
          </a:fillRef>
          <a:effectRef idx="0">
            <a:schemeClr val="dk1"/>
          </a:effectRef>
          <a:fontRef idx="minor">
            <a:schemeClr val="dk1"/>
          </a:fontRef>
        </dgm:style>
      </dgm:prSet>
      <dgm:spPr>
        <a:ln/>
      </dgm:spPr>
      <dgm:t>
        <a:bodyPr/>
        <a:lstStyle/>
        <a:p>
          <a:r>
            <a:rPr lang="fr-FR" sz="1800" dirty="0">
              <a:latin typeface="Trebuchet MS" panose="020B0603020202020204" pitchFamily="34" charset="0"/>
            </a:rPr>
            <a:t>Observe-t-on des différences entre ASUREP et pourquoi ?</a:t>
          </a:r>
          <a:endParaRPr lang="fr-BE" sz="1800" dirty="0">
            <a:latin typeface="Trebuchet MS" panose="020B0603020202020204" pitchFamily="34" charset="0"/>
          </a:endParaRPr>
        </a:p>
      </dgm:t>
    </dgm:pt>
    <dgm:pt modelId="{4A55B825-38EE-4FA0-95EF-C76B0A445DBA}" type="parTrans" cxnId="{8829B939-A15F-4A17-9455-5D1C63E4F52E}">
      <dgm:prSet/>
      <dgm:spPr/>
      <dgm:t>
        <a:bodyPr/>
        <a:lstStyle/>
        <a:p>
          <a:endParaRPr lang="fr-BE"/>
        </a:p>
      </dgm:t>
    </dgm:pt>
    <dgm:pt modelId="{25CED3B1-EF35-4E5B-8CA2-E15778F3624D}" type="sibTrans" cxnId="{8829B939-A15F-4A17-9455-5D1C63E4F52E}">
      <dgm:prSet/>
      <dgm:spPr/>
      <dgm:t>
        <a:bodyPr/>
        <a:lstStyle/>
        <a:p>
          <a:endParaRPr lang="fr-BE"/>
        </a:p>
      </dgm:t>
    </dgm:pt>
    <dgm:pt modelId="{51091CCE-D113-4DB7-ADA8-8094F7CE8665}">
      <dgm:prSet custT="1">
        <dgm:style>
          <a:lnRef idx="2">
            <a:schemeClr val="dk1"/>
          </a:lnRef>
          <a:fillRef idx="1">
            <a:schemeClr val="lt1"/>
          </a:fillRef>
          <a:effectRef idx="0">
            <a:schemeClr val="dk1"/>
          </a:effectRef>
          <a:fontRef idx="minor">
            <a:schemeClr val="dk1"/>
          </a:fontRef>
        </dgm:style>
      </dgm:prSet>
      <dgm:spPr>
        <a:ln/>
      </dgm:spPr>
      <dgm:t>
        <a:bodyPr/>
        <a:lstStyle/>
        <a:p>
          <a:pPr algn="just"/>
          <a:r>
            <a:rPr lang="fr-FR" sz="1800" dirty="0">
              <a:latin typeface="Trebuchet MS" panose="020B0603020202020204" pitchFamily="34" charset="0"/>
            </a:rPr>
            <a:t>Comment les différentes parties prenantes perçoivent-elles les ASUREP ?</a:t>
          </a:r>
          <a:endParaRPr lang="fr-BE" sz="1800" dirty="0">
            <a:latin typeface="Trebuchet MS" panose="020B0603020202020204" pitchFamily="34" charset="0"/>
          </a:endParaRPr>
        </a:p>
      </dgm:t>
    </dgm:pt>
    <dgm:pt modelId="{FAFDABB7-8EB7-4A84-A25A-6A7A46985817}" type="sibTrans" cxnId="{CC6F233B-6A51-4F6F-9325-6C9AE2503226}">
      <dgm:prSet/>
      <dgm:spPr/>
      <dgm:t>
        <a:bodyPr/>
        <a:lstStyle/>
        <a:p>
          <a:endParaRPr lang="fr-BE"/>
        </a:p>
      </dgm:t>
    </dgm:pt>
    <dgm:pt modelId="{0AC966F1-9CC8-4059-9F81-A19FC2C88F47}" type="parTrans" cxnId="{CC6F233B-6A51-4F6F-9325-6C9AE2503226}">
      <dgm:prSet/>
      <dgm:spPr/>
      <dgm:t>
        <a:bodyPr/>
        <a:lstStyle/>
        <a:p>
          <a:endParaRPr lang="fr-BE"/>
        </a:p>
      </dgm:t>
    </dgm:pt>
    <dgm:pt modelId="{9F419FB5-259D-46EE-90E5-703189566ABB}" type="pres">
      <dgm:prSet presAssocID="{8147AEFC-F733-4555-9A96-77F500D6A7F9}" presName="linear" presStyleCnt="0">
        <dgm:presLayoutVars>
          <dgm:dir/>
          <dgm:animLvl val="lvl"/>
          <dgm:resizeHandles val="exact"/>
        </dgm:presLayoutVars>
      </dgm:prSet>
      <dgm:spPr/>
    </dgm:pt>
    <dgm:pt modelId="{1A7C6DD0-679E-4B49-AA69-5B370B573C96}" type="pres">
      <dgm:prSet presAssocID="{3C40F6B6-34B4-42EB-BD0E-7FDF4774F928}" presName="parentLin" presStyleCnt="0"/>
      <dgm:spPr/>
    </dgm:pt>
    <dgm:pt modelId="{A5819283-8B93-42C0-84DF-50E8A0CB63A2}" type="pres">
      <dgm:prSet presAssocID="{3C40F6B6-34B4-42EB-BD0E-7FDF4774F928}" presName="parentLeftMargin" presStyleLbl="node1" presStyleIdx="0" presStyleCnt="4"/>
      <dgm:spPr/>
    </dgm:pt>
    <dgm:pt modelId="{7C3C167F-A76F-46D2-A685-C159BA1375CB}" type="pres">
      <dgm:prSet presAssocID="{3C40F6B6-34B4-42EB-BD0E-7FDF4774F928}" presName="parentText" presStyleLbl="node1" presStyleIdx="0" presStyleCnt="4" custScaleX="142857" custScaleY="209922">
        <dgm:presLayoutVars>
          <dgm:chMax val="0"/>
          <dgm:bulletEnabled val="1"/>
        </dgm:presLayoutVars>
      </dgm:prSet>
      <dgm:spPr/>
    </dgm:pt>
    <dgm:pt modelId="{E3380F29-3C8D-4630-817F-53639B586B45}" type="pres">
      <dgm:prSet presAssocID="{3C40F6B6-34B4-42EB-BD0E-7FDF4774F928}" presName="negativeSpace" presStyleCnt="0"/>
      <dgm:spPr/>
    </dgm:pt>
    <dgm:pt modelId="{16E0DADA-D381-4443-AB03-2006FDADEF92}" type="pres">
      <dgm:prSet presAssocID="{3C40F6B6-34B4-42EB-BD0E-7FDF4774F928}" presName="childText" presStyleLbl="conFgAcc1" presStyleIdx="0" presStyleCnt="4">
        <dgm:presLayoutVars>
          <dgm:bulletEnabled val="1"/>
        </dgm:presLayoutVars>
      </dgm:prSet>
      <dgm:spPr/>
    </dgm:pt>
    <dgm:pt modelId="{85C3B6A7-F93D-46EF-B3D9-092FE1168900}" type="pres">
      <dgm:prSet presAssocID="{63E7B471-F236-4800-9580-6D73BE410C4A}" presName="spaceBetweenRectangles" presStyleCnt="0"/>
      <dgm:spPr/>
    </dgm:pt>
    <dgm:pt modelId="{C5784EEA-21D1-4B14-BE24-166A4CFF7334}" type="pres">
      <dgm:prSet presAssocID="{6FC45A31-E47B-4A1A-8155-DB513FDBB808}" presName="parentLin" presStyleCnt="0"/>
      <dgm:spPr/>
    </dgm:pt>
    <dgm:pt modelId="{DB5F7408-2F4E-42F7-BFD0-ED23EEE2DA6B}" type="pres">
      <dgm:prSet presAssocID="{6FC45A31-E47B-4A1A-8155-DB513FDBB808}" presName="parentLeftMargin" presStyleLbl="node1" presStyleIdx="0" presStyleCnt="4"/>
      <dgm:spPr/>
    </dgm:pt>
    <dgm:pt modelId="{F3C3A5C7-776B-47A2-B46E-6B0E95CD1023}" type="pres">
      <dgm:prSet presAssocID="{6FC45A31-E47B-4A1A-8155-DB513FDBB808}" presName="parentText" presStyleLbl="node1" presStyleIdx="1" presStyleCnt="4" custScaleX="142857" custScaleY="219189">
        <dgm:presLayoutVars>
          <dgm:chMax val="0"/>
          <dgm:bulletEnabled val="1"/>
        </dgm:presLayoutVars>
      </dgm:prSet>
      <dgm:spPr/>
    </dgm:pt>
    <dgm:pt modelId="{2A30D97B-206A-428F-9349-4D868F929429}" type="pres">
      <dgm:prSet presAssocID="{6FC45A31-E47B-4A1A-8155-DB513FDBB808}" presName="negativeSpace" presStyleCnt="0"/>
      <dgm:spPr/>
    </dgm:pt>
    <dgm:pt modelId="{264310DE-DB07-4B5F-BF05-936BFA9D7CAA}" type="pres">
      <dgm:prSet presAssocID="{6FC45A31-E47B-4A1A-8155-DB513FDBB808}" presName="childText" presStyleLbl="conFgAcc1" presStyleIdx="1" presStyleCnt="4">
        <dgm:presLayoutVars>
          <dgm:bulletEnabled val="1"/>
        </dgm:presLayoutVars>
      </dgm:prSet>
      <dgm:spPr/>
    </dgm:pt>
    <dgm:pt modelId="{619C067F-C8E7-4F62-846A-A7460D212102}" type="pres">
      <dgm:prSet presAssocID="{521300E1-5DB5-4B23-9780-7110EBEDA8E1}" presName="spaceBetweenRectangles" presStyleCnt="0"/>
      <dgm:spPr/>
    </dgm:pt>
    <dgm:pt modelId="{EF02E8A1-C732-4B4F-888C-B087CBE0A827}" type="pres">
      <dgm:prSet presAssocID="{51091CCE-D113-4DB7-ADA8-8094F7CE8665}" presName="parentLin" presStyleCnt="0"/>
      <dgm:spPr/>
    </dgm:pt>
    <dgm:pt modelId="{D687C332-2BD3-4914-855D-9D920ACAC5DD}" type="pres">
      <dgm:prSet presAssocID="{51091CCE-D113-4DB7-ADA8-8094F7CE8665}" presName="parentLeftMargin" presStyleLbl="node1" presStyleIdx="1" presStyleCnt="4"/>
      <dgm:spPr/>
    </dgm:pt>
    <dgm:pt modelId="{72B08D8B-6E32-4FDA-AE83-5C384FCA6EA1}" type="pres">
      <dgm:prSet presAssocID="{51091CCE-D113-4DB7-ADA8-8094F7CE8665}" presName="parentText" presStyleLbl="node1" presStyleIdx="2" presStyleCnt="4" custScaleX="142997" custScaleY="258268">
        <dgm:presLayoutVars>
          <dgm:chMax val="0"/>
          <dgm:bulletEnabled val="1"/>
        </dgm:presLayoutVars>
      </dgm:prSet>
      <dgm:spPr/>
    </dgm:pt>
    <dgm:pt modelId="{0467E767-1F21-4664-8C12-0FB4FFB15CA6}" type="pres">
      <dgm:prSet presAssocID="{51091CCE-D113-4DB7-ADA8-8094F7CE8665}" presName="negativeSpace" presStyleCnt="0"/>
      <dgm:spPr/>
    </dgm:pt>
    <dgm:pt modelId="{DF73164D-0986-4267-9DFF-878F0E07CC56}" type="pres">
      <dgm:prSet presAssocID="{51091CCE-D113-4DB7-ADA8-8094F7CE8665}" presName="childText" presStyleLbl="conFgAcc1" presStyleIdx="2" presStyleCnt="4">
        <dgm:presLayoutVars>
          <dgm:bulletEnabled val="1"/>
        </dgm:presLayoutVars>
      </dgm:prSet>
      <dgm:spPr/>
    </dgm:pt>
    <dgm:pt modelId="{8B117288-4735-478C-9992-B7575645CA40}" type="pres">
      <dgm:prSet presAssocID="{FAFDABB7-8EB7-4A84-A25A-6A7A46985817}" presName="spaceBetweenRectangles" presStyleCnt="0"/>
      <dgm:spPr/>
    </dgm:pt>
    <dgm:pt modelId="{E880B3D4-38B9-442F-B7BD-F616F9F5C875}" type="pres">
      <dgm:prSet presAssocID="{83A2FDD1-D2E4-495A-BC4D-C266D45D730F}" presName="parentLin" presStyleCnt="0"/>
      <dgm:spPr/>
    </dgm:pt>
    <dgm:pt modelId="{3D1ADF9D-AC85-442E-8364-0E20ECF9A400}" type="pres">
      <dgm:prSet presAssocID="{83A2FDD1-D2E4-495A-BC4D-C266D45D730F}" presName="parentLeftMargin" presStyleLbl="node1" presStyleIdx="2" presStyleCnt="4"/>
      <dgm:spPr/>
    </dgm:pt>
    <dgm:pt modelId="{864A7A54-A153-45C2-A49B-14D8788CACF0}" type="pres">
      <dgm:prSet presAssocID="{83A2FDD1-D2E4-495A-BC4D-C266D45D730F}" presName="parentText" presStyleLbl="node1" presStyleIdx="3" presStyleCnt="4" custScaleX="142997" custScaleY="323811">
        <dgm:presLayoutVars>
          <dgm:chMax val="0"/>
          <dgm:bulletEnabled val="1"/>
        </dgm:presLayoutVars>
      </dgm:prSet>
      <dgm:spPr/>
    </dgm:pt>
    <dgm:pt modelId="{F50AAA18-A852-42A4-8827-5B86A3FB9A2E}" type="pres">
      <dgm:prSet presAssocID="{83A2FDD1-D2E4-495A-BC4D-C266D45D730F}" presName="negativeSpace" presStyleCnt="0"/>
      <dgm:spPr/>
    </dgm:pt>
    <dgm:pt modelId="{722D5D3B-5071-404C-ACE9-514FA81ECACF}" type="pres">
      <dgm:prSet presAssocID="{83A2FDD1-D2E4-495A-BC4D-C266D45D730F}" presName="childText" presStyleLbl="conFgAcc1" presStyleIdx="3" presStyleCnt="4">
        <dgm:presLayoutVars>
          <dgm:bulletEnabled val="1"/>
        </dgm:presLayoutVars>
      </dgm:prSet>
      <dgm:spPr/>
    </dgm:pt>
  </dgm:ptLst>
  <dgm:cxnLst>
    <dgm:cxn modelId="{E1C71803-E314-489C-8A87-AB5821EBD0BE}" type="presOf" srcId="{3C40F6B6-34B4-42EB-BD0E-7FDF4774F928}" destId="{7C3C167F-A76F-46D2-A685-C159BA1375CB}" srcOrd="1" destOrd="0" presId="urn:microsoft.com/office/officeart/2005/8/layout/list1"/>
    <dgm:cxn modelId="{9EAFBF2B-5097-4315-AAF3-CD0B064E0244}" type="presOf" srcId="{83A2FDD1-D2E4-495A-BC4D-C266D45D730F}" destId="{864A7A54-A153-45C2-A49B-14D8788CACF0}" srcOrd="1" destOrd="0" presId="urn:microsoft.com/office/officeart/2005/8/layout/list1"/>
    <dgm:cxn modelId="{8829B939-A15F-4A17-9455-5D1C63E4F52E}" srcId="{8147AEFC-F733-4555-9A96-77F500D6A7F9}" destId="{83A2FDD1-D2E4-495A-BC4D-C266D45D730F}" srcOrd="3" destOrd="0" parTransId="{4A55B825-38EE-4FA0-95EF-C76B0A445DBA}" sibTransId="{25CED3B1-EF35-4E5B-8CA2-E15778F3624D}"/>
    <dgm:cxn modelId="{CC6F233B-6A51-4F6F-9325-6C9AE2503226}" srcId="{8147AEFC-F733-4555-9A96-77F500D6A7F9}" destId="{51091CCE-D113-4DB7-ADA8-8094F7CE8665}" srcOrd="2" destOrd="0" parTransId="{0AC966F1-9CC8-4059-9F81-A19FC2C88F47}" sibTransId="{FAFDABB7-8EB7-4A84-A25A-6A7A46985817}"/>
    <dgm:cxn modelId="{5758D345-E19F-42B8-972A-96AFF7904B06}" type="presOf" srcId="{6FC45A31-E47B-4A1A-8155-DB513FDBB808}" destId="{F3C3A5C7-776B-47A2-B46E-6B0E95CD1023}" srcOrd="1" destOrd="0" presId="urn:microsoft.com/office/officeart/2005/8/layout/list1"/>
    <dgm:cxn modelId="{0132E548-6EA2-4BBA-AEB9-6BB858CDB71B}" type="presOf" srcId="{83A2FDD1-D2E4-495A-BC4D-C266D45D730F}" destId="{3D1ADF9D-AC85-442E-8364-0E20ECF9A400}" srcOrd="0" destOrd="0" presId="urn:microsoft.com/office/officeart/2005/8/layout/list1"/>
    <dgm:cxn modelId="{90B66E74-5B7A-4913-AFF6-7F638E2B59EF}" type="presOf" srcId="{51091CCE-D113-4DB7-ADA8-8094F7CE8665}" destId="{D687C332-2BD3-4914-855D-9D920ACAC5DD}" srcOrd="0" destOrd="0" presId="urn:microsoft.com/office/officeart/2005/8/layout/list1"/>
    <dgm:cxn modelId="{2C8E7996-8BF4-4ED8-B25A-1E131B795832}" srcId="{8147AEFC-F733-4555-9A96-77F500D6A7F9}" destId="{6FC45A31-E47B-4A1A-8155-DB513FDBB808}" srcOrd="1" destOrd="0" parTransId="{BAE733ED-06AE-41AA-BB6D-2CC271A8776C}" sibTransId="{521300E1-5DB5-4B23-9780-7110EBEDA8E1}"/>
    <dgm:cxn modelId="{3C2EBE99-929A-43D3-9B7E-8144ED923769}" srcId="{8147AEFC-F733-4555-9A96-77F500D6A7F9}" destId="{3C40F6B6-34B4-42EB-BD0E-7FDF4774F928}" srcOrd="0" destOrd="0" parTransId="{B418F5FD-B2DE-4D09-91C2-EF0166E2E856}" sibTransId="{63E7B471-F236-4800-9580-6D73BE410C4A}"/>
    <dgm:cxn modelId="{36C397BC-65C2-455B-B34C-ABA3077ADE68}" type="presOf" srcId="{51091CCE-D113-4DB7-ADA8-8094F7CE8665}" destId="{72B08D8B-6E32-4FDA-AE83-5C384FCA6EA1}" srcOrd="1" destOrd="0" presId="urn:microsoft.com/office/officeart/2005/8/layout/list1"/>
    <dgm:cxn modelId="{BF9CE6DA-EEDC-494C-81F1-7F1FBD588690}" type="presOf" srcId="{3C40F6B6-34B4-42EB-BD0E-7FDF4774F928}" destId="{A5819283-8B93-42C0-84DF-50E8A0CB63A2}" srcOrd="0" destOrd="0" presId="urn:microsoft.com/office/officeart/2005/8/layout/list1"/>
    <dgm:cxn modelId="{4FF980E4-E511-4920-B953-139172D9AE81}" type="presOf" srcId="{8147AEFC-F733-4555-9A96-77F500D6A7F9}" destId="{9F419FB5-259D-46EE-90E5-703189566ABB}" srcOrd="0" destOrd="0" presId="urn:microsoft.com/office/officeart/2005/8/layout/list1"/>
    <dgm:cxn modelId="{BB0033EA-B86B-492E-A315-297340C78675}" type="presOf" srcId="{6FC45A31-E47B-4A1A-8155-DB513FDBB808}" destId="{DB5F7408-2F4E-42F7-BFD0-ED23EEE2DA6B}" srcOrd="0" destOrd="0" presId="urn:microsoft.com/office/officeart/2005/8/layout/list1"/>
    <dgm:cxn modelId="{C1537BC9-4F48-4A21-9D9A-46D373D26235}" type="presParOf" srcId="{9F419FB5-259D-46EE-90E5-703189566ABB}" destId="{1A7C6DD0-679E-4B49-AA69-5B370B573C96}" srcOrd="0" destOrd="0" presId="urn:microsoft.com/office/officeart/2005/8/layout/list1"/>
    <dgm:cxn modelId="{8CBFBDAF-1AA2-4072-A242-0224F194965B}" type="presParOf" srcId="{1A7C6DD0-679E-4B49-AA69-5B370B573C96}" destId="{A5819283-8B93-42C0-84DF-50E8A0CB63A2}" srcOrd="0" destOrd="0" presId="urn:microsoft.com/office/officeart/2005/8/layout/list1"/>
    <dgm:cxn modelId="{25A686B4-8EAD-4FC5-A311-3BC164060BF7}" type="presParOf" srcId="{1A7C6DD0-679E-4B49-AA69-5B370B573C96}" destId="{7C3C167F-A76F-46D2-A685-C159BA1375CB}" srcOrd="1" destOrd="0" presId="urn:microsoft.com/office/officeart/2005/8/layout/list1"/>
    <dgm:cxn modelId="{B8E078FE-9E72-4BAB-A73E-8C8D5CAF298F}" type="presParOf" srcId="{9F419FB5-259D-46EE-90E5-703189566ABB}" destId="{E3380F29-3C8D-4630-817F-53639B586B45}" srcOrd="1" destOrd="0" presId="urn:microsoft.com/office/officeart/2005/8/layout/list1"/>
    <dgm:cxn modelId="{EDC4D2FC-A964-47A1-9E9C-1D7D718BFD43}" type="presParOf" srcId="{9F419FB5-259D-46EE-90E5-703189566ABB}" destId="{16E0DADA-D381-4443-AB03-2006FDADEF92}" srcOrd="2" destOrd="0" presId="urn:microsoft.com/office/officeart/2005/8/layout/list1"/>
    <dgm:cxn modelId="{8A489720-82EE-4EE5-9321-BE58809D2303}" type="presParOf" srcId="{9F419FB5-259D-46EE-90E5-703189566ABB}" destId="{85C3B6A7-F93D-46EF-B3D9-092FE1168900}" srcOrd="3" destOrd="0" presId="urn:microsoft.com/office/officeart/2005/8/layout/list1"/>
    <dgm:cxn modelId="{0F4596D9-7CFD-4418-923F-9A9FD7F93666}" type="presParOf" srcId="{9F419FB5-259D-46EE-90E5-703189566ABB}" destId="{C5784EEA-21D1-4B14-BE24-166A4CFF7334}" srcOrd="4" destOrd="0" presId="urn:microsoft.com/office/officeart/2005/8/layout/list1"/>
    <dgm:cxn modelId="{5B51AE92-652B-468C-B02F-D4615772072C}" type="presParOf" srcId="{C5784EEA-21D1-4B14-BE24-166A4CFF7334}" destId="{DB5F7408-2F4E-42F7-BFD0-ED23EEE2DA6B}" srcOrd="0" destOrd="0" presId="urn:microsoft.com/office/officeart/2005/8/layout/list1"/>
    <dgm:cxn modelId="{00E6721B-F035-4F5B-9732-9735E7FFEE6E}" type="presParOf" srcId="{C5784EEA-21D1-4B14-BE24-166A4CFF7334}" destId="{F3C3A5C7-776B-47A2-B46E-6B0E95CD1023}" srcOrd="1" destOrd="0" presId="urn:microsoft.com/office/officeart/2005/8/layout/list1"/>
    <dgm:cxn modelId="{A98B87E6-E380-4DD5-9609-9E392E72DD04}" type="presParOf" srcId="{9F419FB5-259D-46EE-90E5-703189566ABB}" destId="{2A30D97B-206A-428F-9349-4D868F929429}" srcOrd="5" destOrd="0" presId="urn:microsoft.com/office/officeart/2005/8/layout/list1"/>
    <dgm:cxn modelId="{2DDE9774-7852-441D-B062-2439337C95A7}" type="presParOf" srcId="{9F419FB5-259D-46EE-90E5-703189566ABB}" destId="{264310DE-DB07-4B5F-BF05-936BFA9D7CAA}" srcOrd="6" destOrd="0" presId="urn:microsoft.com/office/officeart/2005/8/layout/list1"/>
    <dgm:cxn modelId="{C3E8E8EE-BE53-44D3-A6A4-53C67A33B699}" type="presParOf" srcId="{9F419FB5-259D-46EE-90E5-703189566ABB}" destId="{619C067F-C8E7-4F62-846A-A7460D212102}" srcOrd="7" destOrd="0" presId="urn:microsoft.com/office/officeart/2005/8/layout/list1"/>
    <dgm:cxn modelId="{77B04039-7AB2-457C-A8CB-969B0A5A27B1}" type="presParOf" srcId="{9F419FB5-259D-46EE-90E5-703189566ABB}" destId="{EF02E8A1-C732-4B4F-888C-B087CBE0A827}" srcOrd="8" destOrd="0" presId="urn:microsoft.com/office/officeart/2005/8/layout/list1"/>
    <dgm:cxn modelId="{597D0162-E6EE-48DC-A35E-0CE6C9705E69}" type="presParOf" srcId="{EF02E8A1-C732-4B4F-888C-B087CBE0A827}" destId="{D687C332-2BD3-4914-855D-9D920ACAC5DD}" srcOrd="0" destOrd="0" presId="urn:microsoft.com/office/officeart/2005/8/layout/list1"/>
    <dgm:cxn modelId="{EE718D1B-DAF5-4714-B422-329D9507A8BA}" type="presParOf" srcId="{EF02E8A1-C732-4B4F-888C-B087CBE0A827}" destId="{72B08D8B-6E32-4FDA-AE83-5C384FCA6EA1}" srcOrd="1" destOrd="0" presId="urn:microsoft.com/office/officeart/2005/8/layout/list1"/>
    <dgm:cxn modelId="{47E92315-41C4-4FD5-933E-B1A5C8700585}" type="presParOf" srcId="{9F419FB5-259D-46EE-90E5-703189566ABB}" destId="{0467E767-1F21-4664-8C12-0FB4FFB15CA6}" srcOrd="9" destOrd="0" presId="urn:microsoft.com/office/officeart/2005/8/layout/list1"/>
    <dgm:cxn modelId="{40E090A8-7552-4500-8D45-BEFC1FFF6158}" type="presParOf" srcId="{9F419FB5-259D-46EE-90E5-703189566ABB}" destId="{DF73164D-0986-4267-9DFF-878F0E07CC56}" srcOrd="10" destOrd="0" presId="urn:microsoft.com/office/officeart/2005/8/layout/list1"/>
    <dgm:cxn modelId="{593B0744-8336-4EB7-8E54-075D296459B2}" type="presParOf" srcId="{9F419FB5-259D-46EE-90E5-703189566ABB}" destId="{8B117288-4735-478C-9992-B7575645CA40}" srcOrd="11" destOrd="0" presId="urn:microsoft.com/office/officeart/2005/8/layout/list1"/>
    <dgm:cxn modelId="{0AA39DEC-C2D3-41B3-8992-86DA87B236B3}" type="presParOf" srcId="{9F419FB5-259D-46EE-90E5-703189566ABB}" destId="{E880B3D4-38B9-442F-B7BD-F616F9F5C875}" srcOrd="12" destOrd="0" presId="urn:microsoft.com/office/officeart/2005/8/layout/list1"/>
    <dgm:cxn modelId="{9101C744-A1CA-449B-B48B-25498AA9AEE4}" type="presParOf" srcId="{E880B3D4-38B9-442F-B7BD-F616F9F5C875}" destId="{3D1ADF9D-AC85-442E-8364-0E20ECF9A400}" srcOrd="0" destOrd="0" presId="urn:microsoft.com/office/officeart/2005/8/layout/list1"/>
    <dgm:cxn modelId="{17410644-7DB2-4C8E-8A15-7C9F21E577C4}" type="presParOf" srcId="{E880B3D4-38B9-442F-B7BD-F616F9F5C875}" destId="{864A7A54-A153-45C2-A49B-14D8788CACF0}" srcOrd="1" destOrd="0" presId="urn:microsoft.com/office/officeart/2005/8/layout/list1"/>
    <dgm:cxn modelId="{A045D20F-F26B-4060-97C5-D6F08A5AE6FA}" type="presParOf" srcId="{9F419FB5-259D-46EE-90E5-703189566ABB}" destId="{F50AAA18-A852-42A4-8827-5B86A3FB9A2E}" srcOrd="13" destOrd="0" presId="urn:microsoft.com/office/officeart/2005/8/layout/list1"/>
    <dgm:cxn modelId="{F893F848-D5F3-4451-A522-CC39941AFA7A}" type="presParOf" srcId="{9F419FB5-259D-46EE-90E5-703189566ABB}" destId="{722D5D3B-5071-404C-ACE9-514FA81ECACF}" srcOrd="14" destOrd="0" presId="urn:microsoft.com/office/officeart/2005/8/layout/list1"/>
  </dgm:cxnLst>
  <dgm:bg>
    <a:solidFill>
      <a:schemeClr val="tx2">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86546-5C45-4B52-BAD7-642D072F759A}">
      <dsp:nvSpPr>
        <dsp:cNvPr id="0" name=""/>
        <dsp:cNvSpPr/>
      </dsp:nvSpPr>
      <dsp:spPr>
        <a:xfrm>
          <a:off x="2732670" y="1980806"/>
          <a:ext cx="1537911" cy="878799"/>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BE" sz="1600" kern="1200" dirty="0">
              <a:latin typeface="Trebuchet MS" panose="020B0603020202020204" pitchFamily="34" charset="0"/>
            </a:rPr>
            <a:t>Ambiguïté de la tarification réelle</a:t>
          </a:r>
          <a:r>
            <a:rPr lang="fr-BE" sz="1600" kern="1200" dirty="0"/>
            <a:t> </a:t>
          </a:r>
        </a:p>
      </dsp:txBody>
      <dsp:txXfrm>
        <a:off x="2775569" y="2023705"/>
        <a:ext cx="1452113" cy="793001"/>
      </dsp:txXfrm>
    </dsp:sp>
    <dsp:sp modelId="{32390B89-D3B3-4BF8-9BEE-7BDCF7A393B3}">
      <dsp:nvSpPr>
        <dsp:cNvPr id="0" name=""/>
        <dsp:cNvSpPr/>
      </dsp:nvSpPr>
      <dsp:spPr>
        <a:xfrm rot="16200010">
          <a:off x="3023069" y="1502246"/>
          <a:ext cx="957118" cy="0"/>
        </a:xfrm>
        <a:custGeom>
          <a:avLst/>
          <a:gdLst/>
          <a:ahLst/>
          <a:cxnLst/>
          <a:rect l="0" t="0" r="0" b="0"/>
          <a:pathLst>
            <a:path>
              <a:moveTo>
                <a:pt x="0" y="0"/>
              </a:moveTo>
              <a:lnTo>
                <a:pt x="957118"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2E0FEC9-0060-433E-A140-54BBF154B03E}">
      <dsp:nvSpPr>
        <dsp:cNvPr id="0" name=""/>
        <dsp:cNvSpPr/>
      </dsp:nvSpPr>
      <dsp:spPr>
        <a:xfrm>
          <a:off x="2851881" y="144884"/>
          <a:ext cx="1299500" cy="878803"/>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fr-BE" sz="2800" kern="1200" dirty="0">
              <a:latin typeface="Trebuchet MS" panose="020B0603020202020204" pitchFamily="34" charset="0"/>
            </a:rPr>
            <a:t>Equité</a:t>
          </a:r>
        </a:p>
      </dsp:txBody>
      <dsp:txXfrm>
        <a:off x="2894781" y="187784"/>
        <a:ext cx="1213700" cy="793003"/>
      </dsp:txXfrm>
    </dsp:sp>
    <dsp:sp modelId="{6051136E-4C2E-477A-8925-474012E67ACC}">
      <dsp:nvSpPr>
        <dsp:cNvPr id="0" name=""/>
        <dsp:cNvSpPr/>
      </dsp:nvSpPr>
      <dsp:spPr>
        <a:xfrm rot="1380056">
          <a:off x="4247656" y="2859300"/>
          <a:ext cx="576730" cy="0"/>
        </a:xfrm>
        <a:custGeom>
          <a:avLst/>
          <a:gdLst/>
          <a:ahLst/>
          <a:cxnLst/>
          <a:rect l="0" t="0" r="0" b="0"/>
          <a:pathLst>
            <a:path>
              <a:moveTo>
                <a:pt x="0" y="0"/>
              </a:moveTo>
              <a:lnTo>
                <a:pt x="57673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1A78E1A-4F2B-4C29-90D3-9077F12C73B1}">
      <dsp:nvSpPr>
        <dsp:cNvPr id="0" name=""/>
        <dsp:cNvSpPr/>
      </dsp:nvSpPr>
      <dsp:spPr>
        <a:xfrm>
          <a:off x="4801461" y="2787681"/>
          <a:ext cx="1470736" cy="992912"/>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BE" sz="2400" kern="1200" dirty="0">
              <a:latin typeface="Trebuchet MS" panose="020B0603020202020204" pitchFamily="34" charset="0"/>
            </a:rPr>
            <a:t>Tarif. au coût-vérité</a:t>
          </a:r>
        </a:p>
      </dsp:txBody>
      <dsp:txXfrm>
        <a:off x="4849931" y="2836151"/>
        <a:ext cx="1373796" cy="895972"/>
      </dsp:txXfrm>
    </dsp:sp>
    <dsp:sp modelId="{EE4237F8-7156-4AAF-8F20-D14679ABA28A}">
      <dsp:nvSpPr>
        <dsp:cNvPr id="0" name=""/>
        <dsp:cNvSpPr/>
      </dsp:nvSpPr>
      <dsp:spPr>
        <a:xfrm rot="9249407">
          <a:off x="2195057" y="2915992"/>
          <a:ext cx="565911" cy="0"/>
        </a:xfrm>
        <a:custGeom>
          <a:avLst/>
          <a:gdLst/>
          <a:ahLst/>
          <a:cxnLst/>
          <a:rect l="0" t="0" r="0" b="0"/>
          <a:pathLst>
            <a:path>
              <a:moveTo>
                <a:pt x="0" y="0"/>
              </a:moveTo>
              <a:lnTo>
                <a:pt x="565911"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6E3B35E-E31D-4324-B5E2-CCC436A53DED}">
      <dsp:nvSpPr>
        <dsp:cNvPr id="0" name=""/>
        <dsp:cNvSpPr/>
      </dsp:nvSpPr>
      <dsp:spPr>
        <a:xfrm>
          <a:off x="830788" y="2937179"/>
          <a:ext cx="1392566" cy="878803"/>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BE" sz="2400" kern="1200" dirty="0">
              <a:latin typeface="Trebuchet MS" panose="020B0603020202020204" pitchFamily="34" charset="0"/>
            </a:rPr>
            <a:t>Accès gratuit </a:t>
          </a:r>
        </a:p>
      </dsp:txBody>
      <dsp:txXfrm>
        <a:off x="873688" y="2980079"/>
        <a:ext cx="1306766" cy="793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AE1FD-2711-4C70-9C69-D236986A81E0}">
      <dsp:nvSpPr>
        <dsp:cNvPr id="0" name=""/>
        <dsp:cNvSpPr/>
      </dsp:nvSpPr>
      <dsp:spPr>
        <a:xfrm>
          <a:off x="2785881" y="2117588"/>
          <a:ext cx="2455192" cy="1083166"/>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BE" sz="1800" kern="1200" dirty="0">
              <a:solidFill>
                <a:schemeClr val="tx1"/>
              </a:solidFill>
              <a:latin typeface="Trebuchet MS" panose="020B0603020202020204" pitchFamily="34" charset="0"/>
            </a:rPr>
            <a:t>Non-respect des principes</a:t>
          </a:r>
        </a:p>
        <a:p>
          <a:pPr marL="0" lvl="0" indent="0" algn="ctr" defTabSz="800100">
            <a:lnSpc>
              <a:spcPct val="90000"/>
            </a:lnSpc>
            <a:spcBef>
              <a:spcPct val="0"/>
            </a:spcBef>
            <a:spcAft>
              <a:spcPct val="35000"/>
            </a:spcAft>
            <a:buNone/>
          </a:pPr>
          <a:r>
            <a:rPr lang="fr-BE" sz="1800" kern="1200" dirty="0">
              <a:solidFill>
                <a:schemeClr val="tx1"/>
              </a:solidFill>
              <a:latin typeface="Trebuchet MS" panose="020B0603020202020204" pitchFamily="34" charset="0"/>
            </a:rPr>
            <a:t>initialement prévus en 2006-2007 </a:t>
          </a:r>
        </a:p>
      </dsp:txBody>
      <dsp:txXfrm>
        <a:off x="2838757" y="2170464"/>
        <a:ext cx="2349440" cy="977414"/>
      </dsp:txXfrm>
    </dsp:sp>
    <dsp:sp modelId="{08C92F38-9F18-4F16-8A7E-D644C0BE959D}">
      <dsp:nvSpPr>
        <dsp:cNvPr id="0" name=""/>
        <dsp:cNvSpPr/>
      </dsp:nvSpPr>
      <dsp:spPr>
        <a:xfrm rot="16200000">
          <a:off x="3569829" y="1673940"/>
          <a:ext cx="887296" cy="0"/>
        </a:xfrm>
        <a:custGeom>
          <a:avLst/>
          <a:gdLst/>
          <a:ahLst/>
          <a:cxnLst/>
          <a:rect l="0" t="0" r="0" b="0"/>
          <a:pathLst>
            <a:path>
              <a:moveTo>
                <a:pt x="0" y="0"/>
              </a:moveTo>
              <a:lnTo>
                <a:pt x="887296"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6931EF8-FBD8-4C96-AB1C-67C2E6829A37}">
      <dsp:nvSpPr>
        <dsp:cNvPr id="0" name=""/>
        <dsp:cNvSpPr/>
      </dsp:nvSpPr>
      <dsp:spPr>
        <a:xfrm>
          <a:off x="2785880" y="147117"/>
          <a:ext cx="2455193" cy="1083174"/>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BE" sz="2400" kern="1200" dirty="0">
              <a:latin typeface="Trebuchet MS" panose="020B0603020202020204" pitchFamily="34" charset="0"/>
            </a:rPr>
            <a:t>Prix unique pour toutes les ASUREP</a:t>
          </a:r>
        </a:p>
      </dsp:txBody>
      <dsp:txXfrm>
        <a:off x="2838756" y="199993"/>
        <a:ext cx="2349441" cy="977422"/>
      </dsp:txXfrm>
    </dsp:sp>
    <dsp:sp modelId="{682BD5A3-BD0E-419D-8762-B74433FD81B9}">
      <dsp:nvSpPr>
        <dsp:cNvPr id="0" name=""/>
        <dsp:cNvSpPr/>
      </dsp:nvSpPr>
      <dsp:spPr>
        <a:xfrm rot="2581605">
          <a:off x="4434364" y="3605004"/>
          <a:ext cx="1184891" cy="0"/>
        </a:xfrm>
        <a:custGeom>
          <a:avLst/>
          <a:gdLst/>
          <a:ahLst/>
          <a:cxnLst/>
          <a:rect l="0" t="0" r="0" b="0"/>
          <a:pathLst>
            <a:path>
              <a:moveTo>
                <a:pt x="0" y="0"/>
              </a:moveTo>
              <a:lnTo>
                <a:pt x="1184891"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FC92D2D-04DC-4FC9-8B2E-F64A9820C8A7}">
      <dsp:nvSpPr>
        <dsp:cNvPr id="0" name=""/>
        <dsp:cNvSpPr/>
      </dsp:nvSpPr>
      <dsp:spPr>
        <a:xfrm>
          <a:off x="4812549" y="4009253"/>
          <a:ext cx="2455193" cy="1083174"/>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Trebuchet MS" panose="020B0603020202020204" pitchFamily="34" charset="0"/>
            </a:rPr>
            <a:t>(2) Tarification n’est pas basée sur le coût-vérité de l’eau </a:t>
          </a:r>
          <a:endParaRPr lang="fr-BE" sz="1800" kern="1200" dirty="0">
            <a:solidFill>
              <a:schemeClr val="tx1"/>
            </a:solidFill>
            <a:latin typeface="Trebuchet MS" panose="020B0603020202020204" pitchFamily="34" charset="0"/>
          </a:endParaRPr>
        </a:p>
      </dsp:txBody>
      <dsp:txXfrm>
        <a:off x="4865425" y="4062129"/>
        <a:ext cx="2349441" cy="977422"/>
      </dsp:txXfrm>
    </dsp:sp>
    <dsp:sp modelId="{572DD8C5-F3C8-415D-87C2-B29C9CC89317}">
      <dsp:nvSpPr>
        <dsp:cNvPr id="0" name=""/>
        <dsp:cNvSpPr/>
      </dsp:nvSpPr>
      <dsp:spPr>
        <a:xfrm rot="7777065">
          <a:off x="2605458" y="3652173"/>
          <a:ext cx="1172036" cy="0"/>
        </a:xfrm>
        <a:custGeom>
          <a:avLst/>
          <a:gdLst/>
          <a:ahLst/>
          <a:cxnLst/>
          <a:rect l="0" t="0" r="0" b="0"/>
          <a:pathLst>
            <a:path>
              <a:moveTo>
                <a:pt x="0" y="0"/>
              </a:moveTo>
              <a:lnTo>
                <a:pt x="1172036"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A85B7B3-6FD8-42D6-9FA7-B8338A5D90FD}">
      <dsp:nvSpPr>
        <dsp:cNvPr id="0" name=""/>
        <dsp:cNvSpPr/>
      </dsp:nvSpPr>
      <dsp:spPr>
        <a:xfrm>
          <a:off x="1141875" y="4103592"/>
          <a:ext cx="2455193" cy="1083174"/>
        </a:xfrm>
        <a:prstGeom prst="roundRect">
          <a:avLst/>
        </a:prstGeom>
        <a:solidFill>
          <a:schemeClr val="lt1"/>
        </a:solidFill>
        <a:ln w="25400" cap="flat" cmpd="sng" algn="ctr">
          <a:solidFill>
            <a:schemeClr val="accent2"/>
          </a:solidFill>
          <a:prstDash val="solid"/>
        </a:ln>
        <a:effectLst/>
        <a:sp3d extrusionH="381000"/>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Trebuchet MS" panose="020B0603020202020204" pitchFamily="34" charset="0"/>
            </a:rPr>
            <a:t>(1) Prix de l’eau n’est ni fixé, ni revu indépendamment pour chaque ASUREP</a:t>
          </a:r>
          <a:endParaRPr lang="fr-BE" sz="1800" kern="1200" dirty="0">
            <a:solidFill>
              <a:schemeClr val="tx1"/>
            </a:solidFill>
            <a:latin typeface="Trebuchet MS" panose="020B0603020202020204" pitchFamily="34" charset="0"/>
          </a:endParaRPr>
        </a:p>
      </dsp:txBody>
      <dsp:txXfrm>
        <a:off x="1194751" y="4156468"/>
        <a:ext cx="2349441" cy="977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0DADA-D381-4443-AB03-2006FDADEF92}">
      <dsp:nvSpPr>
        <dsp:cNvPr id="0" name=""/>
        <dsp:cNvSpPr/>
      </dsp:nvSpPr>
      <dsp:spPr>
        <a:xfrm>
          <a:off x="0" y="727576"/>
          <a:ext cx="4296612"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3C167F-A76F-46D2-A685-C159BA1375CB}">
      <dsp:nvSpPr>
        <dsp:cNvPr id="0" name=""/>
        <dsp:cNvSpPr/>
      </dsp:nvSpPr>
      <dsp:spPr>
        <a:xfrm>
          <a:off x="204550" y="161069"/>
          <a:ext cx="4091008" cy="743627"/>
        </a:xfrm>
        <a:prstGeom prst="roundRect">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13681" tIns="0" rIns="113681" bIns="0" numCol="1" spcCol="1270" anchor="ctr" anchorCtr="0">
          <a:noAutofit/>
        </a:bodyPr>
        <a:lstStyle/>
        <a:p>
          <a:pPr marL="0" lvl="0" indent="0" algn="ctr" defTabSz="1066800">
            <a:lnSpc>
              <a:spcPct val="90000"/>
            </a:lnSpc>
            <a:spcBef>
              <a:spcPct val="0"/>
            </a:spcBef>
            <a:spcAft>
              <a:spcPct val="35000"/>
            </a:spcAft>
            <a:buNone/>
          </a:pPr>
          <a:r>
            <a:rPr lang="fr-BE" sz="2400" b="0" kern="1200" dirty="0">
              <a:solidFill>
                <a:schemeClr val="tx1"/>
              </a:solidFill>
              <a:latin typeface="Trebuchet MS" panose="020B0603020202020204" pitchFamily="34" charset="0"/>
            </a:rPr>
            <a:t>Interrogations</a:t>
          </a:r>
        </a:p>
      </dsp:txBody>
      <dsp:txXfrm>
        <a:off x="240851" y="197370"/>
        <a:ext cx="4018406" cy="671025"/>
      </dsp:txXfrm>
    </dsp:sp>
    <dsp:sp modelId="{264310DE-DB07-4B5F-BF05-936BFA9D7CAA}">
      <dsp:nvSpPr>
        <dsp:cNvPr id="0" name=""/>
        <dsp:cNvSpPr/>
      </dsp:nvSpPr>
      <dsp:spPr>
        <a:xfrm>
          <a:off x="0" y="1694112"/>
          <a:ext cx="4296612"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3C3A5C7-776B-47A2-B46E-6B0E95CD1023}">
      <dsp:nvSpPr>
        <dsp:cNvPr id="0" name=""/>
        <dsp:cNvSpPr/>
      </dsp:nvSpPr>
      <dsp:spPr>
        <a:xfrm>
          <a:off x="204550" y="1094776"/>
          <a:ext cx="4091008" cy="776455"/>
        </a:xfrm>
        <a:prstGeom prst="roundRect">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13681" tIns="0" rIns="113681" bIns="0" numCol="1" spcCol="1270" anchor="ctr" anchorCtr="0">
          <a:noAutofit/>
        </a:bodyPr>
        <a:lstStyle/>
        <a:p>
          <a:pPr marL="0" lvl="0" indent="0" algn="just" defTabSz="800100">
            <a:lnSpc>
              <a:spcPct val="90000"/>
            </a:lnSpc>
            <a:spcBef>
              <a:spcPct val="0"/>
            </a:spcBef>
            <a:spcAft>
              <a:spcPct val="35000"/>
            </a:spcAft>
            <a:buNone/>
          </a:pPr>
          <a:r>
            <a:rPr lang="fr-FR" sz="1800" kern="1200" dirty="0">
              <a:latin typeface="Trebuchet MS" panose="020B0603020202020204" pitchFamily="34" charset="0"/>
            </a:rPr>
            <a:t>Quelles sont les conséquences de leur côté de la non-application du coût-vérité de l’eau ?</a:t>
          </a:r>
          <a:endParaRPr lang="fr-BE" sz="1800" kern="1200" dirty="0">
            <a:latin typeface="Trebuchet MS" panose="020B0603020202020204" pitchFamily="34" charset="0"/>
          </a:endParaRPr>
        </a:p>
      </dsp:txBody>
      <dsp:txXfrm>
        <a:off x="242453" y="1132679"/>
        <a:ext cx="4015202" cy="700649"/>
      </dsp:txXfrm>
    </dsp:sp>
    <dsp:sp modelId="{DF73164D-0986-4267-9DFF-878F0E07CC56}">
      <dsp:nvSpPr>
        <dsp:cNvPr id="0" name=""/>
        <dsp:cNvSpPr/>
      </dsp:nvSpPr>
      <dsp:spPr>
        <a:xfrm>
          <a:off x="0" y="2799080"/>
          <a:ext cx="4296612"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B08D8B-6E32-4FDA-AE83-5C384FCA6EA1}">
      <dsp:nvSpPr>
        <dsp:cNvPr id="0" name=""/>
        <dsp:cNvSpPr/>
      </dsp:nvSpPr>
      <dsp:spPr>
        <a:xfrm>
          <a:off x="204340" y="2061312"/>
          <a:ext cx="4090817" cy="914888"/>
        </a:xfrm>
        <a:prstGeom prst="roundRect">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13681" tIns="0" rIns="113681" bIns="0" numCol="1" spcCol="1270" anchor="ctr" anchorCtr="0">
          <a:noAutofit/>
        </a:bodyPr>
        <a:lstStyle/>
        <a:p>
          <a:pPr marL="0" lvl="0" indent="0" algn="just" defTabSz="800100">
            <a:lnSpc>
              <a:spcPct val="90000"/>
            </a:lnSpc>
            <a:spcBef>
              <a:spcPct val="0"/>
            </a:spcBef>
            <a:spcAft>
              <a:spcPct val="35000"/>
            </a:spcAft>
            <a:buNone/>
          </a:pPr>
          <a:r>
            <a:rPr lang="fr-FR" sz="1800" kern="1200" dirty="0">
              <a:latin typeface="Trebuchet MS" panose="020B0603020202020204" pitchFamily="34" charset="0"/>
            </a:rPr>
            <a:t>Comment les différentes parties prenantes perçoivent-elles les ASUREP ?</a:t>
          </a:r>
          <a:endParaRPr lang="fr-BE" sz="1800" kern="1200" dirty="0">
            <a:latin typeface="Trebuchet MS" panose="020B0603020202020204" pitchFamily="34" charset="0"/>
          </a:endParaRPr>
        </a:p>
      </dsp:txBody>
      <dsp:txXfrm>
        <a:off x="249001" y="2105973"/>
        <a:ext cx="4001495" cy="825566"/>
      </dsp:txXfrm>
    </dsp:sp>
    <dsp:sp modelId="{722D5D3B-5071-404C-ACE9-514FA81ECACF}">
      <dsp:nvSpPr>
        <dsp:cNvPr id="0" name=""/>
        <dsp:cNvSpPr/>
      </dsp:nvSpPr>
      <dsp:spPr>
        <a:xfrm>
          <a:off x="0" y="4136228"/>
          <a:ext cx="4296612"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4A7A54-A153-45C2-A49B-14D8788CACF0}">
      <dsp:nvSpPr>
        <dsp:cNvPr id="0" name=""/>
        <dsp:cNvSpPr/>
      </dsp:nvSpPr>
      <dsp:spPr>
        <a:xfrm>
          <a:off x="204340" y="3166280"/>
          <a:ext cx="4090817" cy="1147068"/>
        </a:xfrm>
        <a:prstGeom prst="roundRect">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13681" tIns="0" rIns="113681" bIns="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Trebuchet MS" panose="020B0603020202020204" pitchFamily="34" charset="0"/>
            </a:rPr>
            <a:t>Observe-t-on des différences entre ASUREP et pourquoi ?</a:t>
          </a:r>
          <a:endParaRPr lang="fr-BE" sz="1800" kern="1200" dirty="0">
            <a:latin typeface="Trebuchet MS" panose="020B0603020202020204" pitchFamily="34" charset="0"/>
          </a:endParaRPr>
        </a:p>
      </dsp:txBody>
      <dsp:txXfrm>
        <a:off x="260335" y="3222275"/>
        <a:ext cx="3978827" cy="103507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BCD4AC-5745-42B9-97E9-B2FE1851DF2B}"/>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r>
              <a:rPr lang="fr-BE"/>
              <a:t>Hippolyte DITONA TSUMBU</a:t>
            </a:r>
          </a:p>
        </p:txBody>
      </p:sp>
      <p:sp>
        <p:nvSpPr>
          <p:cNvPr id="3" name="Espace réservé de la date 2">
            <a:extLst>
              <a:ext uri="{FF2B5EF4-FFF2-40B4-BE49-F238E27FC236}">
                <a16:creationId xmlns:a16="http://schemas.microsoft.com/office/drawing/2014/main" id="{0A2D56F8-87C2-44F0-8F6A-C6A85EA3D166}"/>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240312F5-4606-4524-BD4A-5C5A67ADBC64}" type="datetime1">
              <a:rPr lang="fr-BE" smtClean="0"/>
              <a:t>27-05-21</a:t>
            </a:fld>
            <a:endParaRPr lang="fr-BE"/>
          </a:p>
        </p:txBody>
      </p:sp>
      <p:sp>
        <p:nvSpPr>
          <p:cNvPr id="4" name="Espace réservé du pied de page 3">
            <a:extLst>
              <a:ext uri="{FF2B5EF4-FFF2-40B4-BE49-F238E27FC236}">
                <a16:creationId xmlns:a16="http://schemas.microsoft.com/office/drawing/2014/main" id="{4EF198A6-1F6F-42D2-82C7-A9B74618B185}"/>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AD0D7C7E-6FA5-48B3-B130-141F027833BB}"/>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F10F41E7-7167-4DC2-B33B-747AAF883561}" type="slidenum">
              <a:rPr lang="fr-BE" smtClean="0"/>
              <a:t>‹N°›</a:t>
            </a:fld>
            <a:endParaRPr lang="fr-BE"/>
          </a:p>
        </p:txBody>
      </p:sp>
    </p:spTree>
    <p:extLst>
      <p:ext uri="{BB962C8B-B14F-4D97-AF65-F5344CB8AC3E}">
        <p14:creationId xmlns:p14="http://schemas.microsoft.com/office/powerpoint/2010/main" val="251224174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r>
              <a:rPr lang="fr-BE"/>
              <a:t>Hippolyte DITONA TSUMBU</a:t>
            </a: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4D77AC3-9D1B-4B09-B0A3-5CA1FA86DBF5}" type="datetime1">
              <a:rPr lang="fr-BE" smtClean="0"/>
              <a:t>27-05-21</a:t>
            </a:fld>
            <a:endParaRPr lang="fr-BE"/>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99BF1485-4702-41E7-A91C-A6C5326D51D0}" type="slidenum">
              <a:rPr lang="fr-BE" smtClean="0"/>
              <a:t>‹N°›</a:t>
            </a:fld>
            <a:endParaRPr lang="fr-BE"/>
          </a:p>
        </p:txBody>
      </p:sp>
    </p:spTree>
    <p:extLst>
      <p:ext uri="{BB962C8B-B14F-4D97-AF65-F5344CB8AC3E}">
        <p14:creationId xmlns:p14="http://schemas.microsoft.com/office/powerpoint/2010/main" val="222162664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00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101"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2"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104"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5"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6"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07"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109"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0"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1"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2"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3"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114"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0" name="PlaceHolder 2"/>
          <p:cNvSpPr>
            <a:spLocks noGrp="1"/>
          </p:cNvSpPr>
          <p:nvPr>
            <p:ph type="subTitle"/>
          </p:nvPr>
        </p:nvSpPr>
        <p:spPr>
          <a:xfrm>
            <a:off x="677160" y="3854720"/>
            <a:ext cx="8596440" cy="492443"/>
          </a:xfrm>
          <a:prstGeom prst="rect">
            <a:avLst/>
          </a:prstGeom>
        </p:spPr>
        <p:txBody>
          <a:bodyPr lIns="0" tIns="0" rIns="0" bIns="0" anchor="ctr">
            <a:spAutoFit/>
          </a:bodyPr>
          <a:lstStyle/>
          <a:p>
            <a:pPr algn="ctr"/>
            <a:endParaRPr lang="fr-B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2"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4"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85"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77160" y="3424339"/>
            <a:ext cx="8596440" cy="492443"/>
          </a:xfrm>
          <a:prstGeom prst="rect">
            <a:avLst/>
          </a:prstGeom>
        </p:spPr>
        <p:txBody>
          <a:bodyPr lIns="0" tIns="0" rIns="0" bIns="0" anchor="ctr">
            <a:spAutoFit/>
          </a:bodyPr>
          <a:lstStyle/>
          <a:p>
            <a:pPr algn="ctr"/>
            <a:endParaRPr lang="fr-B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8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0"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1"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93"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4"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5"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77160" y="1145072"/>
            <a:ext cx="8596440" cy="249299"/>
          </a:xfrm>
          <a:prstGeom prst="rect">
            <a:avLst/>
          </a:prstGeom>
        </p:spPr>
        <p:txBody>
          <a:bodyPr lIns="0" tIns="0" rIns="0" bIns="0" anchor="ctr">
            <a:spAutoFit/>
          </a:bodyPr>
          <a:lstStyle/>
          <a:p>
            <a:endParaRPr lang="en-US" sz="1800" b="0" strike="noStrike" spc="-1">
              <a:solidFill>
                <a:srgbClr val="000000"/>
              </a:solidFill>
              <a:latin typeface="Trebuchet MS"/>
            </a:endParaRPr>
          </a:p>
        </p:txBody>
      </p:sp>
      <p:sp>
        <p:nvSpPr>
          <p:cNvPr id="97"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8"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
        <p:nvSpPr>
          <p:cNvPr id="99"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n-US"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1"/>
          <p:cNvGrpSpPr/>
          <p:nvPr/>
        </p:nvGrpSpPr>
        <p:grpSpPr>
          <a:xfrm>
            <a:off x="0" y="-8640"/>
            <a:ext cx="12191760" cy="6866640"/>
            <a:chOff x="0" y="-8640"/>
            <a:chExt cx="12191760" cy="6866640"/>
          </a:xfrm>
        </p:grpSpPr>
        <p:sp>
          <p:nvSpPr>
            <p:cNvPr id="64" name="Line 2"/>
            <p:cNvSpPr/>
            <p:nvPr/>
          </p:nvSpPr>
          <p:spPr>
            <a:xfrm>
              <a:off x="9370800" y="0"/>
              <a:ext cx="1219320" cy="685800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5" name="Line 3"/>
            <p:cNvSpPr/>
            <p:nvPr/>
          </p:nvSpPr>
          <p:spPr>
            <a:xfrm flipH="1">
              <a:off x="7425000" y="3681360"/>
              <a:ext cx="4763520" cy="3176640"/>
            </a:xfrm>
            <a:prstGeom prst="line">
              <a:avLst/>
            </a:prstGeom>
            <a:ln w="9360">
              <a:solidFill>
                <a:schemeClr val="accent1">
                  <a:alpha val="70000"/>
                </a:schemeClr>
              </a:solidFill>
              <a:round/>
            </a:ln>
          </p:spPr>
          <p:style>
            <a:lnRef idx="2">
              <a:schemeClr val="accent1"/>
            </a:lnRef>
            <a:fillRef idx="0">
              <a:schemeClr val="accent1"/>
            </a:fillRef>
            <a:effectRef idx="1">
              <a:schemeClr val="accent1"/>
            </a:effectRef>
            <a:fontRef idx="minor"/>
          </p:style>
        </p:sp>
        <p:sp>
          <p:nvSpPr>
            <p:cNvPr id="66"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6"/>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CustomShape 10"/>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11"/>
            <p:cNvSpPr/>
            <p:nvPr/>
          </p:nvSpPr>
          <p:spPr>
            <a:xfrm>
              <a:off x="0" y="4013280"/>
              <a:ext cx="448200" cy="2844360"/>
            </a:xfrm>
            <a:prstGeom prst="triangle">
              <a:avLst>
                <a:gd name="adj" fmla="val 0"/>
              </a:avLst>
            </a:prstGeom>
            <a:solidFill>
              <a:schemeClr val="accent1">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4" name="PlaceHolder 12"/>
          <p:cNvSpPr>
            <a:spLocks noGrp="1"/>
          </p:cNvSpPr>
          <p:nvPr>
            <p:ph type="title"/>
          </p:nvPr>
        </p:nvSpPr>
        <p:spPr>
          <a:xfrm>
            <a:off x="677160" y="609480"/>
            <a:ext cx="8596440" cy="1320480"/>
          </a:xfrm>
          <a:prstGeom prst="rect">
            <a:avLst/>
          </a:prstGeom>
        </p:spPr>
        <p:txBody>
          <a:bodyPr>
            <a:noAutofit/>
          </a:bodyPr>
          <a:lstStyle/>
          <a:p>
            <a:pPr>
              <a:lnSpc>
                <a:spcPct val="100000"/>
              </a:lnSpc>
            </a:pPr>
            <a:r>
              <a:rPr lang="en-US" sz="3600" b="0" strike="noStrike" spc="-1">
                <a:solidFill>
                  <a:srgbClr val="5FCBEF"/>
                </a:solidFill>
                <a:latin typeface="Trebuchet MS"/>
              </a:rPr>
              <a:t>Modifiez le style du titre</a:t>
            </a:r>
            <a:endParaRPr lang="en-US" sz="3600" b="0" strike="noStrike" spc="-1">
              <a:solidFill>
                <a:srgbClr val="000000"/>
              </a:solidFill>
              <a:latin typeface="Trebuchet MS"/>
            </a:endParaRPr>
          </a:p>
        </p:txBody>
      </p:sp>
      <p:sp>
        <p:nvSpPr>
          <p:cNvPr id="75" name="PlaceHolder 13"/>
          <p:cNvSpPr>
            <a:spLocks noGrp="1"/>
          </p:cNvSpPr>
          <p:nvPr>
            <p:ph type="body"/>
          </p:nvPr>
        </p:nvSpPr>
        <p:spPr>
          <a:xfrm>
            <a:off x="677160" y="2160720"/>
            <a:ext cx="8596440" cy="3880440"/>
          </a:xfrm>
          <a:prstGeom prst="rect">
            <a:avLst/>
          </a:prstGeom>
        </p:spPr>
        <p:txBody>
          <a:bodyPr>
            <a:noAutofit/>
          </a:bodyPr>
          <a:lstStyle/>
          <a:p>
            <a:pPr marL="343080" indent="-342720">
              <a:lnSpc>
                <a:spcPct val="100000"/>
              </a:lnSpc>
              <a:spcBef>
                <a:spcPts val="1001"/>
              </a:spcBef>
              <a:buClr>
                <a:srgbClr val="5FCBEF"/>
              </a:buClr>
              <a:buSzPct val="80000"/>
              <a:buFont typeface="Wingdings 3" charset="2"/>
              <a:buChar char=""/>
            </a:pPr>
            <a:r>
              <a:rPr lang="en-US" sz="1800" b="0" strike="noStrike" spc="-1">
                <a:solidFill>
                  <a:srgbClr val="404040"/>
                </a:solidFill>
                <a:latin typeface="Trebuchet MS"/>
              </a:rPr>
              <a:t>Cliquez pour modifier les styles du texte du masque</a:t>
            </a:r>
          </a:p>
          <a:p>
            <a:pPr marL="743021" lvl="1" indent="-285473">
              <a:lnSpc>
                <a:spcPct val="100000"/>
              </a:lnSpc>
              <a:spcBef>
                <a:spcPts val="1001"/>
              </a:spcBef>
              <a:buClr>
                <a:srgbClr val="5FCBEF"/>
              </a:buClr>
              <a:buSzPct val="80000"/>
              <a:buFont typeface="Wingdings 3" charset="2"/>
              <a:buChar char=""/>
            </a:pPr>
            <a:r>
              <a:rPr lang="en-US" sz="1600" b="0" strike="noStrike" spc="-1">
                <a:solidFill>
                  <a:srgbClr val="404040"/>
                </a:solidFill>
                <a:latin typeface="Trebuchet MS"/>
              </a:rPr>
              <a:t>Deuxième niveau</a:t>
            </a:r>
          </a:p>
          <a:p>
            <a:pPr marL="1142971" lvl="2" indent="-228234">
              <a:lnSpc>
                <a:spcPct val="100000"/>
              </a:lnSpc>
              <a:spcBef>
                <a:spcPts val="1001"/>
              </a:spcBef>
              <a:buClr>
                <a:srgbClr val="5FCBEF"/>
              </a:buClr>
              <a:buSzPct val="80000"/>
              <a:buFont typeface="Wingdings 3" charset="2"/>
              <a:buChar char=""/>
            </a:pPr>
            <a:r>
              <a:rPr lang="en-US" sz="1400" b="0" strike="noStrike" spc="-1">
                <a:solidFill>
                  <a:srgbClr val="404040"/>
                </a:solidFill>
                <a:latin typeface="Trebuchet MS"/>
              </a:rPr>
              <a:t>Troisième niveau</a:t>
            </a:r>
          </a:p>
          <a:p>
            <a:pPr marL="1600160" lvl="3" indent="-228234">
              <a:lnSpc>
                <a:spcPct val="100000"/>
              </a:lnSpc>
              <a:spcBef>
                <a:spcPts val="1001"/>
              </a:spcBef>
              <a:buClr>
                <a:srgbClr val="5FCBEF"/>
              </a:buClr>
              <a:buSzPct val="80000"/>
              <a:buFont typeface="Wingdings 3" charset="2"/>
              <a:buChar char=""/>
            </a:pPr>
            <a:r>
              <a:rPr lang="en-US" sz="1200" b="0" strike="noStrike" spc="-1">
                <a:solidFill>
                  <a:srgbClr val="404040"/>
                </a:solidFill>
                <a:latin typeface="Trebuchet MS"/>
              </a:rPr>
              <a:t>Quatrième niveau</a:t>
            </a:r>
          </a:p>
          <a:p>
            <a:pPr marL="2057349" lvl="4" indent="-228234">
              <a:lnSpc>
                <a:spcPct val="100000"/>
              </a:lnSpc>
              <a:spcBef>
                <a:spcPts val="1001"/>
              </a:spcBef>
              <a:buClr>
                <a:srgbClr val="5FCBEF"/>
              </a:buClr>
              <a:buSzPct val="80000"/>
              <a:buFont typeface="Wingdings 3" charset="2"/>
              <a:buChar char=""/>
            </a:pPr>
            <a:r>
              <a:rPr lang="en-US" sz="1200" b="0" strike="noStrike" spc="-1">
                <a:solidFill>
                  <a:srgbClr val="404040"/>
                </a:solidFill>
                <a:latin typeface="Trebuchet MS"/>
              </a:rPr>
              <a:t>Cinquième niveau</a:t>
            </a:r>
          </a:p>
        </p:txBody>
      </p:sp>
      <p:sp>
        <p:nvSpPr>
          <p:cNvPr id="76" name="PlaceHolder 14"/>
          <p:cNvSpPr>
            <a:spLocks noGrp="1"/>
          </p:cNvSpPr>
          <p:nvPr>
            <p:ph type="dt"/>
          </p:nvPr>
        </p:nvSpPr>
        <p:spPr>
          <a:xfrm>
            <a:off x="7205040" y="6041520"/>
            <a:ext cx="911520" cy="364680"/>
          </a:xfrm>
          <a:prstGeom prst="rect">
            <a:avLst/>
          </a:prstGeom>
        </p:spPr>
        <p:txBody>
          <a:bodyPr anchor="ctr">
            <a:noAutofit/>
          </a:bodyPr>
          <a:lstStyle/>
          <a:p>
            <a:pPr algn="r">
              <a:lnSpc>
                <a:spcPct val="100000"/>
              </a:lnSpc>
            </a:pPr>
            <a:endParaRPr lang="fr-BE" sz="900" b="0" strike="noStrike" spc="-1">
              <a:latin typeface="Times New Roman"/>
            </a:endParaRPr>
          </a:p>
        </p:txBody>
      </p:sp>
      <p:sp>
        <p:nvSpPr>
          <p:cNvPr id="77" name="PlaceHolder 15"/>
          <p:cNvSpPr>
            <a:spLocks noGrp="1"/>
          </p:cNvSpPr>
          <p:nvPr>
            <p:ph type="ftr"/>
          </p:nvPr>
        </p:nvSpPr>
        <p:spPr>
          <a:xfrm>
            <a:off x="677160" y="6041520"/>
            <a:ext cx="6297120" cy="364680"/>
          </a:xfrm>
          <a:prstGeom prst="rect">
            <a:avLst/>
          </a:prstGeom>
        </p:spPr>
        <p:txBody>
          <a:bodyPr anchor="ctr">
            <a:noAutofit/>
          </a:bodyPr>
          <a:lstStyle/>
          <a:p>
            <a:endParaRPr lang="fr-BE" sz="2400" b="0" strike="noStrike" spc="-1">
              <a:latin typeface="Times New Roman"/>
            </a:endParaRPr>
          </a:p>
        </p:txBody>
      </p:sp>
      <p:sp>
        <p:nvSpPr>
          <p:cNvPr id="78" name="PlaceHolder 16"/>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A06AFC8F-4CB5-4114-9ABA-45027A510076}" type="slidenum">
              <a:rPr lang="fr-BE" sz="900" b="0" strike="noStrike" spc="-1">
                <a:solidFill>
                  <a:srgbClr val="5FCBEF"/>
                </a:solidFill>
                <a:latin typeface="Trebuchet MS"/>
              </a:rPr>
              <a:t>‹N°›</a:t>
            </a:fld>
            <a:endParaRPr lang="fr-BE"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429" indent="-456949" algn="l" defTabSz="914377" rtl="0" eaLnBrk="1" latinLnBrk="0" hangingPunct="1">
        <a:lnSpc>
          <a:spcPct val="100000"/>
        </a:lnSpc>
        <a:spcBef>
          <a:spcPts val="1335"/>
        </a:spcBef>
        <a:buClr>
          <a:srgbClr val="5FCBEF"/>
        </a:buClr>
        <a:buSzPct val="80000"/>
        <a:buFont typeface="Wingdings 3"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49FD9BDA-02C6-4276-83FF-3B35016C7A41}"/>
              </a:ext>
            </a:extLst>
          </p:cNvPr>
          <p:cNvSpPr>
            <a:spLocks noGrp="1"/>
          </p:cNvSpPr>
          <p:nvPr>
            <p:ph type="dt" sz="half" idx="10"/>
          </p:nvPr>
        </p:nvSpPr>
        <p:spPr>
          <a:xfrm>
            <a:off x="838200" y="6356351"/>
            <a:ext cx="1052744" cy="365125"/>
          </a:xfrm>
        </p:spPr>
        <p:txBody>
          <a:bodyPr/>
          <a:lstStyle/>
          <a:p>
            <a:pPr algn="ctr"/>
            <a:fld id="{2EAC407E-06D1-4E6F-A79D-9AA7C303A0F3}"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E1AECD84-1B4C-4DEF-A4A2-7CCAD2270154}"/>
              </a:ext>
            </a:extLst>
          </p:cNvPr>
          <p:cNvSpPr>
            <a:spLocks noGrp="1"/>
          </p:cNvSpPr>
          <p:nvPr>
            <p:ph type="sldNum" sz="quarter" idx="12"/>
          </p:nvPr>
        </p:nvSpPr>
        <p:spPr>
          <a:xfrm>
            <a:off x="11017191" y="6498454"/>
            <a:ext cx="336612" cy="315157"/>
          </a:xfrm>
          <a:ln w="3175">
            <a:noFill/>
          </a:ln>
        </p:spPr>
        <p:txBody>
          <a:bodyPr/>
          <a:lstStyle/>
          <a:p>
            <a:pPr algn="ctr"/>
            <a:fld id="{709366FC-5F10-43C8-9E62-F33B726FFDBA}" type="slidenum">
              <a:rPr lang="fr-BE" b="1">
                <a:latin typeface="Trebuchet MS" panose="020B0603020202020204" pitchFamily="34" charset="0"/>
              </a:rPr>
              <a:pPr algn="ctr"/>
              <a:t>1</a:t>
            </a:fld>
            <a:endParaRPr lang="fr-BE" b="1" dirty="0">
              <a:latin typeface="Trebuchet MS" panose="020B0603020202020204" pitchFamily="34" charset="0"/>
            </a:endParaRPr>
          </a:p>
        </p:txBody>
      </p:sp>
      <p:pic>
        <p:nvPicPr>
          <p:cNvPr id="12" name="Image 155">
            <a:extLst>
              <a:ext uri="{FF2B5EF4-FFF2-40B4-BE49-F238E27FC236}">
                <a16:creationId xmlns:a16="http://schemas.microsoft.com/office/drawing/2014/main" id="{7998684D-71F0-499A-A76A-A73EB24179E2}"/>
              </a:ext>
            </a:extLst>
          </p:cNvPr>
          <p:cNvPicPr/>
          <p:nvPr/>
        </p:nvPicPr>
        <p:blipFill>
          <a:blip r:embed="rId2"/>
          <a:stretch/>
        </p:blipFill>
        <p:spPr>
          <a:xfrm>
            <a:off x="4023880" y="1061196"/>
            <a:ext cx="1543839" cy="672392"/>
          </a:xfrm>
          <a:prstGeom prst="rect">
            <a:avLst/>
          </a:prstGeom>
          <a:ln>
            <a:noFill/>
          </a:ln>
        </p:spPr>
      </p:pic>
      <p:pic>
        <p:nvPicPr>
          <p:cNvPr id="13" name="Image 156">
            <a:extLst>
              <a:ext uri="{FF2B5EF4-FFF2-40B4-BE49-F238E27FC236}">
                <a16:creationId xmlns:a16="http://schemas.microsoft.com/office/drawing/2014/main" id="{085BEBA9-0FBF-4F24-AAE7-A440B5804284}"/>
              </a:ext>
            </a:extLst>
          </p:cNvPr>
          <p:cNvPicPr/>
          <p:nvPr/>
        </p:nvPicPr>
        <p:blipFill>
          <a:blip r:embed="rId3"/>
          <a:stretch/>
        </p:blipFill>
        <p:spPr>
          <a:xfrm>
            <a:off x="6121123" y="1078675"/>
            <a:ext cx="762741" cy="763101"/>
          </a:xfrm>
          <a:prstGeom prst="rect">
            <a:avLst/>
          </a:prstGeom>
          <a:ln>
            <a:noFill/>
          </a:ln>
        </p:spPr>
      </p:pic>
      <p:pic>
        <p:nvPicPr>
          <p:cNvPr id="14" name="Image 157">
            <a:extLst>
              <a:ext uri="{FF2B5EF4-FFF2-40B4-BE49-F238E27FC236}">
                <a16:creationId xmlns:a16="http://schemas.microsoft.com/office/drawing/2014/main" id="{B1A063F1-BED5-4F45-BA2F-0D2D4CCB8F60}"/>
              </a:ext>
            </a:extLst>
          </p:cNvPr>
          <p:cNvPicPr/>
          <p:nvPr/>
        </p:nvPicPr>
        <p:blipFill>
          <a:blip r:embed="rId4"/>
          <a:stretch/>
        </p:blipFill>
        <p:spPr>
          <a:xfrm>
            <a:off x="7610206" y="957888"/>
            <a:ext cx="870727" cy="879007"/>
          </a:xfrm>
          <a:prstGeom prst="rect">
            <a:avLst/>
          </a:prstGeom>
          <a:ln>
            <a:noFill/>
          </a:ln>
        </p:spPr>
      </p:pic>
      <p:pic>
        <p:nvPicPr>
          <p:cNvPr id="15" name="Image 158">
            <a:extLst>
              <a:ext uri="{FF2B5EF4-FFF2-40B4-BE49-F238E27FC236}">
                <a16:creationId xmlns:a16="http://schemas.microsoft.com/office/drawing/2014/main" id="{7297F906-2954-4853-926C-468A5DF42722}"/>
              </a:ext>
            </a:extLst>
          </p:cNvPr>
          <p:cNvPicPr/>
          <p:nvPr/>
        </p:nvPicPr>
        <p:blipFill>
          <a:blip r:embed="rId5"/>
          <a:stretch/>
        </p:blipFill>
        <p:spPr>
          <a:xfrm>
            <a:off x="9544386" y="3646555"/>
            <a:ext cx="2520000" cy="2772000"/>
          </a:xfrm>
          <a:prstGeom prst="rect">
            <a:avLst/>
          </a:prstGeom>
          <a:ln>
            <a:noFill/>
          </a:ln>
        </p:spPr>
      </p:pic>
      <p:sp>
        <p:nvSpPr>
          <p:cNvPr id="18" name="Rectangle 17">
            <a:extLst>
              <a:ext uri="{FF2B5EF4-FFF2-40B4-BE49-F238E27FC236}">
                <a16:creationId xmlns:a16="http://schemas.microsoft.com/office/drawing/2014/main" id="{A9AA8BED-284D-4077-965C-663398F527A2}"/>
              </a:ext>
            </a:extLst>
          </p:cNvPr>
          <p:cNvSpPr/>
          <p:nvPr/>
        </p:nvSpPr>
        <p:spPr>
          <a:xfrm>
            <a:off x="1172230" y="2197174"/>
            <a:ext cx="9711813" cy="1569660"/>
          </a:xfrm>
          <a:prstGeom prst="rect">
            <a:avLst/>
          </a:prstGeom>
        </p:spPr>
        <p:txBody>
          <a:bodyPr wrap="square">
            <a:spAutoFit/>
          </a:bodyPr>
          <a:lstStyle/>
          <a:p>
            <a:pPr algn="ctr"/>
            <a:r>
              <a:rPr lang="fr-FR" sz="3200" spc="-1" dirty="0">
                <a:solidFill>
                  <a:srgbClr val="5E8AC7"/>
                </a:solidFill>
                <a:latin typeface="Trebuchet MS"/>
              </a:rPr>
              <a:t>Coût-vérité de l'eau et contestabilité du modèle ASUREP dans les quartiers périphériques de Kinshasa-RD Congo</a:t>
            </a:r>
          </a:p>
        </p:txBody>
      </p:sp>
      <p:sp>
        <p:nvSpPr>
          <p:cNvPr id="2" name="Rectangle 1">
            <a:extLst>
              <a:ext uri="{FF2B5EF4-FFF2-40B4-BE49-F238E27FC236}">
                <a16:creationId xmlns:a16="http://schemas.microsoft.com/office/drawing/2014/main" id="{AB1618C2-3E14-46A0-8DA6-A4EA8533644F}"/>
              </a:ext>
            </a:extLst>
          </p:cNvPr>
          <p:cNvSpPr/>
          <p:nvPr/>
        </p:nvSpPr>
        <p:spPr>
          <a:xfrm>
            <a:off x="1299099" y="4021615"/>
            <a:ext cx="7978066" cy="750975"/>
          </a:xfrm>
          <a:prstGeom prst="rect">
            <a:avLst/>
          </a:prstGeom>
        </p:spPr>
        <p:txBody>
          <a:bodyPr wrap="square">
            <a:spAutoFit/>
          </a:bodyPr>
          <a:lstStyle/>
          <a:p>
            <a:pPr algn="just">
              <a:lnSpc>
                <a:spcPct val="107000"/>
              </a:lnSpc>
              <a:spcAft>
                <a:spcPts val="0"/>
              </a:spcAft>
            </a:pPr>
            <a:r>
              <a:rPr lang="fr-BE" sz="2000" dirty="0">
                <a:latin typeface="Trebuchet MS" panose="020B0603020202020204" pitchFamily="34" charset="0"/>
                <a:ea typeface="Calibri" panose="020F0502020204030204" pitchFamily="34" charset="0"/>
                <a:cs typeface="Gill Sans MT" panose="020B0502020104020203" pitchFamily="34" charset="0"/>
              </a:rPr>
              <a:t>Hippolyte DITONA TSUMBU</a:t>
            </a:r>
            <a:r>
              <a:rPr lang="fr-BE" sz="2000" baseline="30000" dirty="0">
                <a:latin typeface="Trebuchet MS" panose="020B0603020202020204" pitchFamily="34" charset="0"/>
                <a:ea typeface="Calibri" panose="020F0502020204030204" pitchFamily="34" charset="0"/>
                <a:cs typeface="Gill Sans MT" panose="020B0502020104020203" pitchFamily="34" charset="0"/>
              </a:rPr>
              <a:t>1</a:t>
            </a:r>
            <a:r>
              <a:rPr lang="fr-BE" sz="2000" dirty="0">
                <a:latin typeface="Trebuchet MS" panose="020B0603020202020204" pitchFamily="34" charset="0"/>
                <a:ea typeface="Calibri" panose="020F0502020204030204" pitchFamily="34" charset="0"/>
                <a:cs typeface="Gill Sans MT" panose="020B0502020104020203" pitchFamily="34" charset="0"/>
              </a:rPr>
              <a:t>, David Cammaerts</a:t>
            </a:r>
            <a:r>
              <a:rPr lang="fr-BE" sz="2000" baseline="30000" dirty="0">
                <a:latin typeface="Trebuchet MS" panose="020B0603020202020204" pitchFamily="34" charset="0"/>
                <a:ea typeface="Calibri" panose="020F0502020204030204" pitchFamily="34" charset="0"/>
                <a:cs typeface="Gill Sans MT" panose="020B0502020104020203" pitchFamily="34" charset="0"/>
              </a:rPr>
              <a:t>1</a:t>
            </a:r>
            <a:r>
              <a:rPr lang="fr-BE" sz="2000" dirty="0">
                <a:latin typeface="Trebuchet MS" panose="020B0603020202020204" pitchFamily="34" charset="0"/>
                <a:ea typeface="Calibri" panose="020F0502020204030204" pitchFamily="34" charset="0"/>
                <a:cs typeface="Gill Sans MT" panose="020B0502020104020203" pitchFamily="34" charset="0"/>
              </a:rPr>
              <a:t>, Ignace ADANT</a:t>
            </a:r>
            <a:r>
              <a:rPr lang="fr-BE" sz="2000" baseline="30000" dirty="0">
                <a:latin typeface="Trebuchet MS" panose="020B0603020202020204" pitchFamily="34" charset="0"/>
                <a:ea typeface="Calibri" panose="020F0502020204030204" pitchFamily="34" charset="0"/>
                <a:cs typeface="Gill Sans MT" panose="020B0502020104020203" pitchFamily="34" charset="0"/>
              </a:rPr>
              <a:t>2</a:t>
            </a:r>
            <a:r>
              <a:rPr lang="fr-BE" sz="2000" dirty="0">
                <a:latin typeface="Trebuchet MS" panose="020B0603020202020204" pitchFamily="34" charset="0"/>
                <a:ea typeface="Calibri" panose="020F0502020204030204" pitchFamily="34" charset="0"/>
                <a:cs typeface="Gill Sans MT" panose="020B0502020104020203" pitchFamily="34" charset="0"/>
              </a:rPr>
              <a:t>, Francis LELO NZUZI</a:t>
            </a:r>
            <a:r>
              <a:rPr lang="fr-BE" sz="2000" baseline="30000" dirty="0">
                <a:latin typeface="Trebuchet MS" panose="020B0603020202020204" pitchFamily="34" charset="0"/>
                <a:ea typeface="Calibri" panose="020F0502020204030204" pitchFamily="34" charset="0"/>
                <a:cs typeface="Gill Sans MT" panose="020B0502020104020203" pitchFamily="34" charset="0"/>
              </a:rPr>
              <a:t>3</a:t>
            </a:r>
            <a:r>
              <a:rPr lang="fr-BE" sz="2000" dirty="0">
                <a:latin typeface="Trebuchet MS" panose="020B0603020202020204" pitchFamily="34" charset="0"/>
                <a:ea typeface="Calibri" panose="020F0502020204030204" pitchFamily="34" charset="0"/>
                <a:cs typeface="Gill Sans MT" panose="020B0502020104020203" pitchFamily="34" charset="0"/>
              </a:rPr>
              <a:t>, Jean-François DELIEGE</a:t>
            </a:r>
            <a:r>
              <a:rPr lang="fr-BE" sz="2000" baseline="30000" dirty="0">
                <a:latin typeface="Trebuchet MS" panose="020B0603020202020204" pitchFamily="34" charset="0"/>
                <a:ea typeface="Calibri" panose="020F0502020204030204" pitchFamily="34" charset="0"/>
                <a:cs typeface="Gill Sans MT" panose="020B0502020104020203" pitchFamily="34" charset="0"/>
              </a:rPr>
              <a:t>1</a:t>
            </a:r>
            <a:endParaRPr lang="fr-BE" sz="20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766159E-EAFC-47AF-9B0C-42F89E8AEE67}"/>
              </a:ext>
            </a:extLst>
          </p:cNvPr>
          <p:cNvSpPr/>
          <p:nvPr/>
        </p:nvSpPr>
        <p:spPr>
          <a:xfrm>
            <a:off x="1172230" y="4941094"/>
            <a:ext cx="8372157" cy="1246752"/>
          </a:xfrm>
          <a:prstGeom prst="rect">
            <a:avLst/>
          </a:prstGeom>
        </p:spPr>
        <p:txBody>
          <a:bodyPr wrap="square">
            <a:spAutoFit/>
          </a:bodyPr>
          <a:lstStyle/>
          <a:p>
            <a:pPr algn="just">
              <a:lnSpc>
                <a:spcPct val="107000"/>
              </a:lnSpc>
              <a:spcAft>
                <a:spcPts val="800"/>
              </a:spcAft>
            </a:pPr>
            <a:r>
              <a:rPr lang="fr-BE" sz="1200" i="1" dirty="0">
                <a:latin typeface="Trebuchet MS" panose="020B0603020202020204" pitchFamily="34" charset="0"/>
                <a:ea typeface="Calibri" panose="020F0502020204030204" pitchFamily="34" charset="0"/>
                <a:cs typeface="Gill Sans MT" panose="020B0502020104020203" pitchFamily="34" charset="0"/>
              </a:rPr>
              <a:t>1 – Unité PeGire – Aquapôle, UR FOCUS – Université de Liège, 4000 Liège, Belgique,</a:t>
            </a:r>
            <a:endParaRPr lang="fr-BE"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BE" sz="1200" i="1" dirty="0">
                <a:latin typeface="Trebuchet MS" panose="020B0603020202020204" pitchFamily="34" charset="0"/>
                <a:ea typeface="Calibri" panose="020F0502020204030204" pitchFamily="34" charset="0"/>
                <a:cs typeface="Gill Sans MT" panose="020B0502020104020203" pitchFamily="34" charset="0"/>
              </a:rPr>
              <a:t>2 – Earth &amp; Life Institute. Université Catholique de Louvain, 1348 Louvain-la-Neuve Belgique,</a:t>
            </a:r>
            <a:endParaRPr lang="fr-BE"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fr-BE" sz="1200" i="1" dirty="0">
                <a:latin typeface="Trebuchet MS" panose="020B0603020202020204" pitchFamily="34" charset="0"/>
                <a:ea typeface="Times New Roman" panose="02020603050405020304" pitchFamily="18" charset="0"/>
                <a:cs typeface="Gill Sans MT" panose="020B0502020104020203" pitchFamily="34" charset="0"/>
              </a:rPr>
              <a:t>3 – École Régionale d’Aménagement et de Gestion Intégrés des Forêts et Territoires Tropicaux- Université de Kinshasa</a:t>
            </a:r>
          </a:p>
          <a:p>
            <a:pPr algn="just">
              <a:lnSpc>
                <a:spcPct val="150000"/>
              </a:lnSpc>
              <a:spcAft>
                <a:spcPts val="0"/>
              </a:spcAft>
            </a:pPr>
            <a:r>
              <a:rPr lang="fr-BE" sz="1200" i="1" dirty="0">
                <a:latin typeface="Trebuchet MS" panose="020B0603020202020204" pitchFamily="34" charset="0"/>
                <a:ea typeface="Times New Roman" panose="02020603050405020304" pitchFamily="18" charset="0"/>
                <a:cs typeface="Gill Sans MT" panose="020B0502020104020203" pitchFamily="34" charset="0"/>
              </a:rPr>
              <a:t>     R.D. Congo</a:t>
            </a:r>
            <a:endParaRPr lang="fr-BE" sz="1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BFCB5E5D-1082-4EEA-A765-44BFDB654D2F}"/>
              </a:ext>
            </a:extLst>
          </p:cNvPr>
          <p:cNvPicPr>
            <a:picLocks noChangeAspect="1"/>
          </p:cNvPicPr>
          <p:nvPr/>
        </p:nvPicPr>
        <p:blipFill>
          <a:blip r:embed="rId6"/>
          <a:stretch>
            <a:fillRect/>
          </a:stretch>
        </p:blipFill>
        <p:spPr>
          <a:xfrm>
            <a:off x="0" y="136524"/>
            <a:ext cx="3672000" cy="1285348"/>
          </a:xfrm>
          <a:prstGeom prst="rect">
            <a:avLst/>
          </a:prstGeom>
        </p:spPr>
      </p:pic>
      <p:pic>
        <p:nvPicPr>
          <p:cNvPr id="9" name="Image 8">
            <a:extLst>
              <a:ext uri="{FF2B5EF4-FFF2-40B4-BE49-F238E27FC236}">
                <a16:creationId xmlns:a16="http://schemas.microsoft.com/office/drawing/2014/main" id="{B2F21806-0317-40B8-B6B2-E86F05353202}"/>
              </a:ext>
            </a:extLst>
          </p:cNvPr>
          <p:cNvPicPr>
            <a:picLocks noChangeAspect="1"/>
          </p:cNvPicPr>
          <p:nvPr/>
        </p:nvPicPr>
        <p:blipFill>
          <a:blip r:embed="rId7"/>
          <a:stretch>
            <a:fillRect/>
          </a:stretch>
        </p:blipFill>
        <p:spPr>
          <a:xfrm>
            <a:off x="76750" y="1397391"/>
            <a:ext cx="3564000" cy="724273"/>
          </a:xfrm>
          <a:prstGeom prst="rect">
            <a:avLst/>
          </a:prstGeom>
        </p:spPr>
      </p:pic>
    </p:spTree>
    <p:extLst>
      <p:ext uri="{BB962C8B-B14F-4D97-AF65-F5344CB8AC3E}">
        <p14:creationId xmlns:p14="http://schemas.microsoft.com/office/powerpoint/2010/main" val="1031756737"/>
      </p:ext>
    </p:extLst>
  </p:cSld>
  <p:clrMapOvr>
    <a:masterClrMapping/>
  </p:clrMapOvr>
  <mc:AlternateContent xmlns:mc="http://schemas.openxmlformats.org/markup-compatibility/2006" xmlns:p14="http://schemas.microsoft.com/office/powerpoint/2010/main">
    <mc:Choice Requires="p14">
      <p:transition spd="slow" p14:dur="2000" advTm="23044"/>
    </mc:Choice>
    <mc:Fallback xmlns="">
      <p:transition spd="slow" advTm="23044"/>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10</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828027" y="681101"/>
            <a:ext cx="9975606"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BE" sz="2000" b="1" spc="-1" dirty="0">
                <a:solidFill>
                  <a:srgbClr val="000000"/>
                </a:solidFill>
                <a:latin typeface="Trebuchet MS"/>
              </a:rPr>
              <a:t>Analyse descriptive de l’échantillon </a:t>
            </a:r>
            <a:endParaRPr lang="fr-BE" sz="2800" spc="-1" dirty="0">
              <a:latin typeface="Arial"/>
            </a:endParaRPr>
          </a:p>
        </p:txBody>
      </p:sp>
      <p:sp>
        <p:nvSpPr>
          <p:cNvPr id="22" name="CustomShape 14">
            <a:extLst>
              <a:ext uri="{FF2B5EF4-FFF2-40B4-BE49-F238E27FC236}">
                <a16:creationId xmlns:a16="http://schemas.microsoft.com/office/drawing/2014/main" id="{54659A84-54BA-4401-B3AD-A44FD209EA1A}"/>
              </a:ext>
            </a:extLst>
          </p:cNvPr>
          <p:cNvSpPr/>
          <p:nvPr/>
        </p:nvSpPr>
        <p:spPr>
          <a:xfrm>
            <a:off x="87147" y="6403657"/>
            <a:ext cx="5869440" cy="272880"/>
          </a:xfrm>
          <a:prstGeom prst="rect">
            <a:avLst/>
          </a:prstGeom>
          <a:noFill/>
          <a:ln>
            <a:noFill/>
          </a:ln>
        </p:spPr>
        <p:style>
          <a:lnRef idx="0">
            <a:scrgbClr r="0" g="0" b="0"/>
          </a:lnRef>
          <a:fillRef idx="0">
            <a:scrgbClr r="0" g="0" b="0"/>
          </a:fillRef>
          <a:effectRef idx="0">
            <a:scrgbClr r="0" g="0" b="0"/>
          </a:effectRef>
          <a:fontRef idx="minor"/>
        </p:style>
      </p:sp>
      <p:sp>
        <p:nvSpPr>
          <p:cNvPr id="26" name="Titre 1">
            <a:extLst>
              <a:ext uri="{FF2B5EF4-FFF2-40B4-BE49-F238E27FC236}">
                <a16:creationId xmlns:a16="http://schemas.microsoft.com/office/drawing/2014/main" id="{D5123975-083B-4A23-9C17-3E421B0CFCC6}"/>
              </a:ext>
            </a:extLst>
          </p:cNvPr>
          <p:cNvSpPr txBox="1">
            <a:spLocks/>
          </p:cNvSpPr>
          <p:nvPr/>
        </p:nvSpPr>
        <p:spPr>
          <a:xfrm>
            <a:off x="167869" y="104791"/>
            <a:ext cx="11752930"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13" name="CustomShape 13">
            <a:extLst>
              <a:ext uri="{FF2B5EF4-FFF2-40B4-BE49-F238E27FC236}">
                <a16:creationId xmlns:a16="http://schemas.microsoft.com/office/drawing/2014/main" id="{E84408BC-F2D1-4CBF-BC54-AC8802C34190}"/>
              </a:ext>
            </a:extLst>
          </p:cNvPr>
          <p:cNvSpPr/>
          <p:nvPr/>
        </p:nvSpPr>
        <p:spPr>
          <a:xfrm>
            <a:off x="744246" y="1610738"/>
            <a:ext cx="4572000" cy="385255"/>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2000"/>
              </a:lnSpc>
            </a:pPr>
            <a:r>
              <a:rPr lang="fr-BE" sz="2000" spc="-1" dirty="0">
                <a:solidFill>
                  <a:schemeClr val="accent2">
                    <a:lumMod val="75000"/>
                  </a:schemeClr>
                </a:solidFill>
                <a:latin typeface="Trebuchet MS"/>
                <a:ea typeface="DejaVu Sans"/>
              </a:rPr>
              <a:t>R1. </a:t>
            </a:r>
            <a:r>
              <a:rPr lang="fr-BE" sz="2000" spc="-1" dirty="0">
                <a:solidFill>
                  <a:schemeClr val="accent2">
                    <a:lumMod val="75000"/>
                  </a:schemeClr>
                </a:solidFill>
                <a:latin typeface="Trebuchet MS"/>
              </a:rPr>
              <a:t>Sexe du répondant</a:t>
            </a:r>
          </a:p>
        </p:txBody>
      </p:sp>
      <p:graphicFrame>
        <p:nvGraphicFramePr>
          <p:cNvPr id="5" name="Tableau 4">
            <a:extLst>
              <a:ext uri="{FF2B5EF4-FFF2-40B4-BE49-F238E27FC236}">
                <a16:creationId xmlns:a16="http://schemas.microsoft.com/office/drawing/2014/main" id="{67C9CF56-A58F-47A4-AE15-86D8A918FF5C}"/>
              </a:ext>
            </a:extLst>
          </p:cNvPr>
          <p:cNvGraphicFramePr>
            <a:graphicFrameLocks noGrp="1"/>
          </p:cNvGraphicFramePr>
          <p:nvPr>
            <p:extLst>
              <p:ext uri="{D42A27DB-BD31-4B8C-83A1-F6EECF244321}">
                <p14:modId xmlns:p14="http://schemas.microsoft.com/office/powerpoint/2010/main" val="997407527"/>
              </p:ext>
            </p:extLst>
          </p:nvPr>
        </p:nvGraphicFramePr>
        <p:xfrm>
          <a:off x="1415908" y="2136261"/>
          <a:ext cx="3642052" cy="2553815"/>
        </p:xfrm>
        <a:graphic>
          <a:graphicData uri="http://schemas.openxmlformats.org/drawingml/2006/table">
            <a:tbl>
              <a:tblPr firstRow="1" firstCol="1" bandRow="1">
                <a:tableStyleId>{72833802-FEF1-4C79-8D5D-14CF1EAF98D9}</a:tableStyleId>
              </a:tblPr>
              <a:tblGrid>
                <a:gridCol w="524588">
                  <a:extLst>
                    <a:ext uri="{9D8B030D-6E8A-4147-A177-3AD203B41FA5}">
                      <a16:colId xmlns:a16="http://schemas.microsoft.com/office/drawing/2014/main" val="3072235132"/>
                    </a:ext>
                  </a:extLst>
                </a:gridCol>
                <a:gridCol w="1166676">
                  <a:extLst>
                    <a:ext uri="{9D8B030D-6E8A-4147-A177-3AD203B41FA5}">
                      <a16:colId xmlns:a16="http://schemas.microsoft.com/office/drawing/2014/main" val="2732905580"/>
                    </a:ext>
                  </a:extLst>
                </a:gridCol>
                <a:gridCol w="1352069">
                  <a:extLst>
                    <a:ext uri="{9D8B030D-6E8A-4147-A177-3AD203B41FA5}">
                      <a16:colId xmlns:a16="http://schemas.microsoft.com/office/drawing/2014/main" val="1987773286"/>
                    </a:ext>
                  </a:extLst>
                </a:gridCol>
                <a:gridCol w="598719">
                  <a:extLst>
                    <a:ext uri="{9D8B030D-6E8A-4147-A177-3AD203B41FA5}">
                      <a16:colId xmlns:a16="http://schemas.microsoft.com/office/drawing/2014/main" val="2047484111"/>
                    </a:ext>
                  </a:extLst>
                </a:gridCol>
              </a:tblGrid>
              <a:tr h="442544">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BE" sz="1400" b="0" kern="100" dirty="0">
                          <a:effectLst/>
                        </a:rPr>
                        <a:t>Sexe du répondant</a:t>
                      </a:r>
                    </a:p>
                  </a:txBody>
                  <a:tcPr marL="44450" marR="44450" marT="0" marB="0" anchor="ct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61378892"/>
                  </a:ext>
                </a:extLst>
              </a:tr>
              <a:tr h="358503">
                <a:tc gridSpan="2">
                  <a:txBody>
                    <a:bodyPr/>
                    <a:lstStyle/>
                    <a:p>
                      <a:pPr algn="ctr">
                        <a:spcAft>
                          <a:spcPts val="0"/>
                        </a:spcAft>
                      </a:pP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nchor="b"/>
                </a:tc>
                <a:tc hMerge="1">
                  <a:txBody>
                    <a:bodyPr/>
                    <a:lstStyle/>
                    <a:p>
                      <a:endParaRPr lang="fr-BE"/>
                    </a:p>
                  </a:txBody>
                  <a:tcPr/>
                </a:tc>
                <a:tc>
                  <a:txBody>
                    <a:bodyPr/>
                    <a:lstStyle/>
                    <a:p>
                      <a:pPr algn="ctr">
                        <a:spcAft>
                          <a:spcPts val="0"/>
                        </a:spcAft>
                      </a:pPr>
                      <a:r>
                        <a:rPr lang="fr-BE" sz="1200" b="1" kern="100" dirty="0">
                          <a:effectLst/>
                        </a:rPr>
                        <a:t>Effectifs</a:t>
                      </a:r>
                      <a:endParaRPr lang="fr-BE" sz="1200" b="1" kern="100">
                        <a:effectLst/>
                        <a:latin typeface="Trebuchet MS"/>
                        <a:ea typeface="NSimSun"/>
                        <a:cs typeface="Arial"/>
                      </a:endParaRPr>
                    </a:p>
                  </a:txBody>
                  <a:tcPr marL="44450" marR="44450" marT="0" marB="0" anchor="b"/>
                </a:tc>
                <a:tc>
                  <a:txBody>
                    <a:bodyPr/>
                    <a:lstStyle/>
                    <a:p>
                      <a:pPr algn="ctr">
                        <a:spcAft>
                          <a:spcPts val="0"/>
                        </a:spcAft>
                      </a:pPr>
                      <a:r>
                        <a:rPr lang="fr-BE" sz="1200" b="1" kern="100" dirty="0">
                          <a:effectLst/>
                        </a:rPr>
                        <a:t>% </a:t>
                      </a:r>
                      <a:endParaRPr lang="fr-BE" sz="1200" b="1" kern="100">
                        <a:effectLst/>
                        <a:latin typeface="Trebuchet MS"/>
                        <a:ea typeface="NSimSun"/>
                        <a:cs typeface="Arial"/>
                      </a:endParaRPr>
                    </a:p>
                  </a:txBody>
                  <a:tcPr marL="44450" marR="44450" marT="0" marB="0" anchor="b"/>
                </a:tc>
                <a:extLst>
                  <a:ext uri="{0D108BD9-81ED-4DB2-BD59-A6C34878D82A}">
                    <a16:rowId xmlns:a16="http://schemas.microsoft.com/office/drawing/2014/main" val="3763736852"/>
                  </a:ext>
                </a:extLst>
              </a:tr>
              <a:tr h="584256">
                <a:tc rowSpan="3">
                  <a:txBody>
                    <a:bodyPr/>
                    <a:lstStyle/>
                    <a:p>
                      <a:pPr>
                        <a:spcAft>
                          <a:spcPts val="0"/>
                        </a:spcAft>
                      </a:pPr>
                      <a:r>
                        <a:rPr lang="fr-BE" sz="1200" b="0" kern="100" dirty="0">
                          <a:effectLst/>
                        </a:rPr>
                        <a:t> </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spcAft>
                          <a:spcPts val="0"/>
                        </a:spcAft>
                      </a:pPr>
                      <a:r>
                        <a:rPr lang="fr-BE" sz="1200" b="0" kern="100" dirty="0">
                          <a:effectLst/>
                        </a:rPr>
                        <a:t>Homme</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0" kern="100" dirty="0">
                          <a:effectLst/>
                        </a:rPr>
                        <a:t>532</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1" kern="100" dirty="0">
                          <a:effectLst/>
                        </a:rPr>
                        <a:t>43</a:t>
                      </a:r>
                      <a:endParaRPr lang="fr-BE" sz="1200" b="1"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2397372860"/>
                  </a:ext>
                </a:extLst>
              </a:tr>
              <a:tr h="584256">
                <a:tc vMerge="1">
                  <a:txBody>
                    <a:bodyPr/>
                    <a:lstStyle/>
                    <a:p>
                      <a:endParaRPr lang="fr-BE"/>
                    </a:p>
                  </a:txBody>
                  <a:tcPr/>
                </a:tc>
                <a:tc>
                  <a:txBody>
                    <a:bodyPr/>
                    <a:lstStyle/>
                    <a:p>
                      <a:pPr>
                        <a:spcAft>
                          <a:spcPts val="0"/>
                        </a:spcAft>
                      </a:pPr>
                      <a:r>
                        <a:rPr lang="fr-BE" sz="1200" b="0" kern="100" dirty="0">
                          <a:effectLst/>
                        </a:rPr>
                        <a:t>Femme</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0" kern="100" dirty="0">
                          <a:effectLst/>
                        </a:rPr>
                        <a:t>698</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1" kern="100" dirty="0">
                          <a:effectLst/>
                        </a:rPr>
                        <a:t>57</a:t>
                      </a:r>
                      <a:endParaRPr lang="fr-BE" sz="1200" b="1"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3649143175"/>
                  </a:ext>
                </a:extLst>
              </a:tr>
              <a:tr h="584256">
                <a:tc vMerge="1">
                  <a:txBody>
                    <a:bodyPr/>
                    <a:lstStyle/>
                    <a:p>
                      <a:endParaRPr lang="fr-BE"/>
                    </a:p>
                  </a:txBody>
                  <a:tcPr/>
                </a:tc>
                <a:tc>
                  <a:txBody>
                    <a:bodyPr/>
                    <a:lstStyle/>
                    <a:p>
                      <a:pPr>
                        <a:spcAft>
                          <a:spcPts val="0"/>
                        </a:spcAft>
                      </a:pPr>
                      <a:r>
                        <a:rPr lang="fr-BE" sz="1200" b="0" kern="100" dirty="0">
                          <a:effectLst/>
                        </a:rPr>
                        <a:t>Total</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0" kern="100" dirty="0">
                          <a:effectLst/>
                        </a:rPr>
                        <a:t>1230</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0" kern="100" dirty="0">
                          <a:effectLst/>
                        </a:rPr>
                        <a:t>100,0</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2427887542"/>
                  </a:ext>
                </a:extLst>
              </a:tr>
            </a:tbl>
          </a:graphicData>
        </a:graphic>
      </p:graphicFrame>
      <p:sp>
        <p:nvSpPr>
          <p:cNvPr id="20" name="CustomShape 13">
            <a:extLst>
              <a:ext uri="{FF2B5EF4-FFF2-40B4-BE49-F238E27FC236}">
                <a16:creationId xmlns:a16="http://schemas.microsoft.com/office/drawing/2014/main" id="{049D9BA4-8E9D-4DCE-9D03-49899144E93B}"/>
              </a:ext>
            </a:extLst>
          </p:cNvPr>
          <p:cNvSpPr/>
          <p:nvPr/>
        </p:nvSpPr>
        <p:spPr>
          <a:xfrm>
            <a:off x="6875755" y="1589411"/>
            <a:ext cx="4572000" cy="385255"/>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2000"/>
              </a:lnSpc>
            </a:pPr>
            <a:r>
              <a:rPr lang="fr-BE" sz="2000" spc="-1" dirty="0">
                <a:solidFill>
                  <a:schemeClr val="accent2">
                    <a:lumMod val="75000"/>
                  </a:schemeClr>
                </a:solidFill>
                <a:latin typeface="Trebuchet MS"/>
                <a:ea typeface="DejaVu Sans"/>
              </a:rPr>
              <a:t>R1.1. </a:t>
            </a:r>
            <a:r>
              <a:rPr lang="fr-BE" sz="2000" spc="-1" dirty="0">
                <a:solidFill>
                  <a:schemeClr val="accent2">
                    <a:lumMod val="75000"/>
                  </a:schemeClr>
                </a:solidFill>
                <a:latin typeface="Trebuchet MS"/>
              </a:rPr>
              <a:t>Taille moyenne du ménage</a:t>
            </a:r>
          </a:p>
        </p:txBody>
      </p:sp>
      <p:graphicFrame>
        <p:nvGraphicFramePr>
          <p:cNvPr id="8" name="Tableau 7">
            <a:extLst>
              <a:ext uri="{FF2B5EF4-FFF2-40B4-BE49-F238E27FC236}">
                <a16:creationId xmlns:a16="http://schemas.microsoft.com/office/drawing/2014/main" id="{3E53096A-1074-4CEA-B7C2-7AF3C2985A7A}"/>
              </a:ext>
            </a:extLst>
          </p:cNvPr>
          <p:cNvGraphicFramePr>
            <a:graphicFrameLocks noGrp="1"/>
          </p:cNvGraphicFramePr>
          <p:nvPr>
            <p:extLst>
              <p:ext uri="{D42A27DB-BD31-4B8C-83A1-F6EECF244321}">
                <p14:modId xmlns:p14="http://schemas.microsoft.com/office/powerpoint/2010/main" val="3935766103"/>
              </p:ext>
            </p:extLst>
          </p:nvPr>
        </p:nvGraphicFramePr>
        <p:xfrm>
          <a:off x="6250075" y="2163034"/>
          <a:ext cx="4580527" cy="2462499"/>
        </p:xfrm>
        <a:graphic>
          <a:graphicData uri="http://schemas.openxmlformats.org/drawingml/2006/table">
            <a:tbl>
              <a:tblPr firstRow="1" firstCol="1" bandRow="1">
                <a:tableStyleId>{72833802-FEF1-4C79-8D5D-14CF1EAF98D9}</a:tableStyleId>
              </a:tblPr>
              <a:tblGrid>
                <a:gridCol w="3275762">
                  <a:extLst>
                    <a:ext uri="{9D8B030D-6E8A-4147-A177-3AD203B41FA5}">
                      <a16:colId xmlns:a16="http://schemas.microsoft.com/office/drawing/2014/main" val="3890920470"/>
                    </a:ext>
                  </a:extLst>
                </a:gridCol>
                <a:gridCol w="1304765">
                  <a:extLst>
                    <a:ext uri="{9D8B030D-6E8A-4147-A177-3AD203B41FA5}">
                      <a16:colId xmlns:a16="http://schemas.microsoft.com/office/drawing/2014/main" val="508204889"/>
                    </a:ext>
                  </a:extLst>
                </a:gridCol>
              </a:tblGrid>
              <a:tr h="610167">
                <a:tc>
                  <a:txBody>
                    <a:bodyPr/>
                    <a:lstStyle/>
                    <a:p>
                      <a:pPr algn="ctr">
                        <a:spcAft>
                          <a:spcPts val="0"/>
                        </a:spcAft>
                      </a:pPr>
                      <a:r>
                        <a:rPr lang="fr-BE" sz="1200" b="0" kern="100" dirty="0">
                          <a:effectLst/>
                        </a:rPr>
                        <a:t>Structure et taille des ménages des quartiers concernés par l’étude</a:t>
                      </a:r>
                    </a:p>
                  </a:txBody>
                  <a:tcPr marL="44450" marR="44450" marT="0" marB="0" anchor="ctr"/>
                </a:tc>
                <a:tc>
                  <a:txBody>
                    <a:bodyPr/>
                    <a:lstStyle/>
                    <a:p>
                      <a:pPr algn="ctr">
                        <a:spcAft>
                          <a:spcPts val="0"/>
                        </a:spcAft>
                      </a:pPr>
                      <a:r>
                        <a:rPr lang="fr-BE" sz="1200" b="1" kern="100" dirty="0">
                          <a:effectLst/>
                        </a:rPr>
                        <a:t>Moyenne</a:t>
                      </a:r>
                      <a:endParaRPr lang="fr-BE" sz="1200" b="1" kern="100">
                        <a:effectLst/>
                        <a:latin typeface="Trebuchet MS"/>
                        <a:ea typeface="NSimSun"/>
                        <a:cs typeface="Arial"/>
                      </a:endParaRPr>
                    </a:p>
                  </a:txBody>
                  <a:tcPr marL="44450" marR="44450" marT="0" marB="0" anchor="ctr"/>
                </a:tc>
                <a:extLst>
                  <a:ext uri="{0D108BD9-81ED-4DB2-BD59-A6C34878D82A}">
                    <a16:rowId xmlns:a16="http://schemas.microsoft.com/office/drawing/2014/main" val="3689099926"/>
                  </a:ext>
                </a:extLst>
              </a:tr>
              <a:tr h="482070">
                <a:tc>
                  <a:txBody>
                    <a:bodyPr/>
                    <a:lstStyle/>
                    <a:p>
                      <a:pPr>
                        <a:spcAft>
                          <a:spcPts val="0"/>
                        </a:spcAft>
                      </a:pPr>
                      <a:r>
                        <a:rPr lang="fr-BE" sz="1200" b="0" kern="100" dirty="0">
                          <a:effectLst/>
                        </a:rPr>
                        <a:t>Nombre de personnes dans le ménage</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1" kern="100" dirty="0">
                          <a:effectLst/>
                        </a:rPr>
                        <a:t>6,7</a:t>
                      </a:r>
                      <a:endParaRPr lang="fr-BE" sz="1200" b="1"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3790805432"/>
                  </a:ext>
                </a:extLst>
              </a:tr>
              <a:tr h="424658">
                <a:tc>
                  <a:txBody>
                    <a:bodyPr/>
                    <a:lstStyle/>
                    <a:p>
                      <a:pPr>
                        <a:spcAft>
                          <a:spcPts val="0"/>
                        </a:spcAft>
                      </a:pPr>
                      <a:r>
                        <a:rPr lang="fr-BE" sz="1200" b="0" kern="100" dirty="0">
                          <a:effectLst/>
                        </a:rPr>
                        <a:t>Nombre de personnes adultes dans le ménage</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1" kern="100" dirty="0">
                          <a:effectLst/>
                        </a:rPr>
                        <a:t>3,6</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3370769526"/>
                  </a:ext>
                </a:extLst>
              </a:tr>
              <a:tr h="472802">
                <a:tc>
                  <a:txBody>
                    <a:bodyPr/>
                    <a:lstStyle/>
                    <a:p>
                      <a:pPr>
                        <a:spcAft>
                          <a:spcPts val="0"/>
                        </a:spcAft>
                      </a:pPr>
                      <a:r>
                        <a:rPr lang="fr-BE" sz="1200" b="0" kern="100" dirty="0">
                          <a:effectLst/>
                        </a:rPr>
                        <a:t>Nombre d'enfants dans le ménage</a:t>
                      </a: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tc>
                  <a:txBody>
                    <a:bodyPr/>
                    <a:lstStyle/>
                    <a:p>
                      <a:pPr algn="ctr">
                        <a:spcAft>
                          <a:spcPts val="0"/>
                        </a:spcAft>
                      </a:pPr>
                      <a:r>
                        <a:rPr lang="fr-BE" sz="1200" b="1" kern="100" dirty="0">
                          <a:effectLst/>
                        </a:rPr>
                        <a:t>3</a:t>
                      </a:r>
                      <a:endParaRPr lang="fr-BE" sz="1200" b="1"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1446584341"/>
                  </a:ext>
                </a:extLst>
              </a:tr>
              <a:tr h="236401">
                <a:tc>
                  <a:txBody>
                    <a:bodyPr/>
                    <a:lstStyle/>
                    <a:p>
                      <a:pPr>
                        <a:spcAft>
                          <a:spcPts val="0"/>
                        </a:spcAft>
                      </a:pPr>
                      <a:r>
                        <a:rPr lang="fr-BE" sz="1200" b="0" kern="100" dirty="0">
                          <a:effectLst/>
                        </a:rPr>
                        <a:t>N = 1230</a:t>
                      </a:r>
                    </a:p>
                  </a:txBody>
                  <a:tcPr marL="44450" marR="44450" marT="0" marB="0"/>
                </a:tc>
                <a:tc>
                  <a:txBody>
                    <a:bodyPr/>
                    <a:lstStyle/>
                    <a:p>
                      <a:pPr algn="ctr">
                        <a:spcAft>
                          <a:spcPts val="0"/>
                        </a:spcAft>
                      </a:pPr>
                      <a:endParaRPr lang="fr-BE" sz="1200" b="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tc>
                <a:extLst>
                  <a:ext uri="{0D108BD9-81ED-4DB2-BD59-A6C34878D82A}">
                    <a16:rowId xmlns:a16="http://schemas.microsoft.com/office/drawing/2014/main" val="737917928"/>
                  </a:ext>
                </a:extLst>
              </a:tr>
              <a:tr h="236401">
                <a:tc>
                  <a:txBody>
                    <a:bodyPr/>
                    <a:lstStyle/>
                    <a:p>
                      <a:endParaRPr lang="fr-BE" sz="1200" dirty="0">
                        <a:effectLst/>
                        <a:latin typeface="Trebuchet MS" panose="020B0603020202020204" pitchFamily="34" charset="0"/>
                      </a:endParaRPr>
                    </a:p>
                  </a:txBody>
                  <a:tcPr marL="44450" marR="44450" marT="0" marB="0" anchor="b"/>
                </a:tc>
                <a:tc>
                  <a:txBody>
                    <a:bodyPr/>
                    <a:lstStyle/>
                    <a:p>
                      <a:pPr algn="ctr"/>
                      <a:endParaRPr lang="fr-BE" sz="1200" dirty="0">
                        <a:effectLst/>
                        <a:latin typeface="Trebuchet MS" panose="020B0603020202020204" pitchFamily="34" charset="0"/>
                      </a:endParaRPr>
                    </a:p>
                  </a:txBody>
                  <a:tcPr marL="44450" marR="44450" marT="0" marB="0" anchor="b"/>
                </a:tc>
                <a:extLst>
                  <a:ext uri="{0D108BD9-81ED-4DB2-BD59-A6C34878D82A}">
                    <a16:rowId xmlns:a16="http://schemas.microsoft.com/office/drawing/2014/main" val="443380326"/>
                  </a:ext>
                </a:extLst>
              </a:tr>
            </a:tbl>
          </a:graphicData>
        </a:graphic>
      </p:graphicFrame>
    </p:spTree>
    <p:extLst>
      <p:ext uri="{BB962C8B-B14F-4D97-AF65-F5344CB8AC3E}">
        <p14:creationId xmlns:p14="http://schemas.microsoft.com/office/powerpoint/2010/main" val="3464495381"/>
      </p:ext>
    </p:extLst>
  </p:cSld>
  <p:clrMapOvr>
    <a:masterClrMapping/>
  </p:clrMapOvr>
  <mc:AlternateContent xmlns:mc="http://schemas.openxmlformats.org/markup-compatibility/2006" xmlns:p14="http://schemas.microsoft.com/office/powerpoint/2010/main">
    <mc:Choice Requires="p14">
      <p:transition spd="slow" p14:dur="2000" advTm="59160"/>
    </mc:Choice>
    <mc:Fallback xmlns="">
      <p:transition spd="slow" advTm="5916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108312" y="0"/>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11</a:t>
            </a:fld>
            <a:endParaRPr lang="fr-BE" b="1" dirty="0">
              <a:latin typeface="Trebuchet MS" panose="020B0603020202020204" pitchFamily="34" charset="0"/>
            </a:endParaRPr>
          </a:p>
        </p:txBody>
      </p:sp>
      <p:graphicFrame>
        <p:nvGraphicFramePr>
          <p:cNvPr id="31" name="Graphique 30">
            <a:extLst>
              <a:ext uri="{FF2B5EF4-FFF2-40B4-BE49-F238E27FC236}">
                <a16:creationId xmlns:a16="http://schemas.microsoft.com/office/drawing/2014/main" id="{91F3ADD4-FC40-4395-B4FF-2B9D515E741A}"/>
              </a:ext>
            </a:extLst>
          </p:cNvPr>
          <p:cNvGraphicFramePr/>
          <p:nvPr>
            <p:extLst>
              <p:ext uri="{D42A27DB-BD31-4B8C-83A1-F6EECF244321}">
                <p14:modId xmlns:p14="http://schemas.microsoft.com/office/powerpoint/2010/main" val="2522185590"/>
              </p:ext>
            </p:extLst>
          </p:nvPr>
        </p:nvGraphicFramePr>
        <p:xfrm>
          <a:off x="875728" y="268948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7CD4F7AB-C9EB-4B4F-B908-FE39CF0DDE7F}"/>
              </a:ext>
            </a:extLst>
          </p:cNvPr>
          <p:cNvGraphicFramePr/>
          <p:nvPr>
            <p:extLst>
              <p:ext uri="{D42A27DB-BD31-4B8C-83A1-F6EECF244321}">
                <p14:modId xmlns:p14="http://schemas.microsoft.com/office/powerpoint/2010/main" val="1190464558"/>
              </p:ext>
            </p:extLst>
          </p:nvPr>
        </p:nvGraphicFramePr>
        <p:xfrm>
          <a:off x="6044334" y="2713013"/>
          <a:ext cx="555618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CustomShape 13">
            <a:extLst>
              <a:ext uri="{FF2B5EF4-FFF2-40B4-BE49-F238E27FC236}">
                <a16:creationId xmlns:a16="http://schemas.microsoft.com/office/drawing/2014/main" id="{DB0B52A8-6C25-4F21-AC24-64E158000F7E}"/>
              </a:ext>
            </a:extLst>
          </p:cNvPr>
          <p:cNvSpPr/>
          <p:nvPr/>
        </p:nvSpPr>
        <p:spPr>
          <a:xfrm>
            <a:off x="6213739" y="1528096"/>
            <a:ext cx="4572000" cy="71874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2000"/>
              </a:lnSpc>
            </a:pPr>
            <a:r>
              <a:rPr lang="fr-BE" sz="2000" spc="-1" dirty="0">
                <a:solidFill>
                  <a:schemeClr val="accent2">
                    <a:lumMod val="75000"/>
                  </a:schemeClr>
                </a:solidFill>
                <a:latin typeface="Trebuchet MS"/>
                <a:ea typeface="DejaVu Sans"/>
              </a:rPr>
              <a:t>R2. </a:t>
            </a:r>
            <a:r>
              <a:rPr lang="fr-FR" sz="2000" spc="-1" dirty="0">
                <a:solidFill>
                  <a:schemeClr val="accent2">
                    <a:lumMod val="75000"/>
                  </a:schemeClr>
                </a:solidFill>
                <a:latin typeface="Trebuchet MS"/>
                <a:ea typeface="DejaVu Sans"/>
              </a:rPr>
              <a:t>Maitrise foncière des ménages</a:t>
            </a:r>
          </a:p>
          <a:p>
            <a:pPr algn="just">
              <a:lnSpc>
                <a:spcPct val="102000"/>
              </a:lnSpc>
            </a:pPr>
            <a:endParaRPr lang="fr-BE" sz="2000" b="1" spc="-1" dirty="0">
              <a:solidFill>
                <a:srgbClr val="000000"/>
              </a:solidFill>
              <a:latin typeface="Trebuchet MS"/>
            </a:endParaRPr>
          </a:p>
        </p:txBody>
      </p:sp>
      <p:sp>
        <p:nvSpPr>
          <p:cNvPr id="15" name="CustomShape 13">
            <a:extLst>
              <a:ext uri="{FF2B5EF4-FFF2-40B4-BE49-F238E27FC236}">
                <a16:creationId xmlns:a16="http://schemas.microsoft.com/office/drawing/2014/main" id="{9C07048A-4956-4F2E-B1D9-4ABCDFF9DBB5}"/>
              </a:ext>
            </a:extLst>
          </p:cNvPr>
          <p:cNvSpPr/>
          <p:nvPr/>
        </p:nvSpPr>
        <p:spPr>
          <a:xfrm>
            <a:off x="838201" y="1511887"/>
            <a:ext cx="4572000" cy="71874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2000"/>
              </a:lnSpc>
            </a:pPr>
            <a:r>
              <a:rPr lang="fr-BE" sz="2000" spc="-1" dirty="0">
                <a:solidFill>
                  <a:schemeClr val="accent2">
                    <a:lumMod val="75000"/>
                  </a:schemeClr>
                </a:solidFill>
                <a:latin typeface="Trebuchet MS"/>
                <a:ea typeface="DejaVu Sans"/>
              </a:rPr>
              <a:t>R1. Statut économique des ménages</a:t>
            </a:r>
          </a:p>
          <a:p>
            <a:pPr algn="just">
              <a:lnSpc>
                <a:spcPct val="102000"/>
              </a:lnSpc>
            </a:pPr>
            <a:r>
              <a:rPr lang="fr-BE" sz="2000" spc="-1" dirty="0">
                <a:solidFill>
                  <a:schemeClr val="accent2">
                    <a:lumMod val="75000"/>
                  </a:schemeClr>
                </a:solidFill>
                <a:latin typeface="Trebuchet MS"/>
                <a:ea typeface="DejaVu Sans"/>
              </a:rPr>
              <a:t>      interrogés</a:t>
            </a:r>
            <a:r>
              <a:rPr lang="fr-FR" sz="2000" spc="-1" dirty="0">
                <a:solidFill>
                  <a:srgbClr val="00B0F0"/>
                </a:solidFill>
                <a:latin typeface="Trebuchet MS"/>
                <a:ea typeface="DejaVu Sans"/>
              </a:rPr>
              <a:t> </a:t>
            </a:r>
            <a:r>
              <a:rPr lang="fr-FR" sz="2000" spc="-1" dirty="0">
                <a:solidFill>
                  <a:srgbClr val="00B0F0"/>
                </a:solidFill>
                <a:latin typeface="Trebuchet MS"/>
                <a:ea typeface="Calibri"/>
              </a:rPr>
              <a:t> </a:t>
            </a:r>
            <a:endParaRPr lang="fr-BE" sz="2800" spc="-1" dirty="0">
              <a:solidFill>
                <a:srgbClr val="00B0F0"/>
              </a:solidFill>
              <a:latin typeface="Arial"/>
            </a:endParaRPr>
          </a:p>
        </p:txBody>
      </p:sp>
      <p:sp>
        <p:nvSpPr>
          <p:cNvPr id="16" name="CustomShape 13">
            <a:extLst>
              <a:ext uri="{FF2B5EF4-FFF2-40B4-BE49-F238E27FC236}">
                <a16:creationId xmlns:a16="http://schemas.microsoft.com/office/drawing/2014/main" id="{B486B713-8B63-48C8-BA0B-A4F58301790A}"/>
              </a:ext>
            </a:extLst>
          </p:cNvPr>
          <p:cNvSpPr/>
          <p:nvPr/>
        </p:nvSpPr>
        <p:spPr>
          <a:xfrm>
            <a:off x="838201" y="776202"/>
            <a:ext cx="10674457"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Caractéristiques des ménages des ASUREP</a:t>
            </a:r>
            <a:endParaRPr lang="fr-BE" sz="2800" spc="-1" dirty="0">
              <a:latin typeface="Arial"/>
            </a:endParaRPr>
          </a:p>
        </p:txBody>
      </p:sp>
      <p:sp>
        <p:nvSpPr>
          <p:cNvPr id="17" name="Titre 1">
            <a:extLst>
              <a:ext uri="{FF2B5EF4-FFF2-40B4-BE49-F238E27FC236}">
                <a16:creationId xmlns:a16="http://schemas.microsoft.com/office/drawing/2014/main" id="{6DA414DD-1A01-46D9-ADC0-BB0CF31299A3}"/>
              </a:ext>
            </a:extLst>
          </p:cNvPr>
          <p:cNvSpPr txBox="1">
            <a:spLocks/>
          </p:cNvSpPr>
          <p:nvPr/>
        </p:nvSpPr>
        <p:spPr>
          <a:xfrm>
            <a:off x="167869" y="104791"/>
            <a:ext cx="11752930" cy="4736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panose="020B0603020202020204" pitchFamily="34" charset="0"/>
              </a:rPr>
              <a:t>2.1.3. Résultats :</a:t>
            </a:r>
          </a:p>
        </p:txBody>
      </p:sp>
      <p:sp>
        <p:nvSpPr>
          <p:cNvPr id="2" name="ZoneTexte 1">
            <a:extLst>
              <a:ext uri="{FF2B5EF4-FFF2-40B4-BE49-F238E27FC236}">
                <a16:creationId xmlns:a16="http://schemas.microsoft.com/office/drawing/2014/main" id="{680269AC-6E32-4EB3-B083-6A784A1FBC1A}"/>
              </a:ext>
            </a:extLst>
          </p:cNvPr>
          <p:cNvSpPr txBox="1"/>
          <p:nvPr/>
        </p:nvSpPr>
        <p:spPr>
          <a:xfrm>
            <a:off x="1790069" y="5490610"/>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dirty="0"/>
              <a:t>Unité: %</a:t>
            </a:r>
            <a:endParaRPr lang="fr-FR"/>
          </a:p>
        </p:txBody>
      </p:sp>
      <p:sp>
        <p:nvSpPr>
          <p:cNvPr id="3" name="ZoneTexte 2">
            <a:extLst>
              <a:ext uri="{FF2B5EF4-FFF2-40B4-BE49-F238E27FC236}">
                <a16:creationId xmlns:a16="http://schemas.microsoft.com/office/drawing/2014/main" id="{D027EC37-FBAC-4C11-BF2F-FCDE63074150}"/>
              </a:ext>
            </a:extLst>
          </p:cNvPr>
          <p:cNvSpPr txBox="1"/>
          <p:nvPr/>
        </p:nvSpPr>
        <p:spPr>
          <a:xfrm>
            <a:off x="6618875" y="549061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dirty="0"/>
              <a:t>Unité : %</a:t>
            </a:r>
            <a:endParaRPr lang="fr-FR" sz="1200" dirty="0">
              <a:cs typeface="Arial"/>
            </a:endParaRPr>
          </a:p>
        </p:txBody>
      </p:sp>
    </p:spTree>
    <p:extLst>
      <p:ext uri="{BB962C8B-B14F-4D97-AF65-F5344CB8AC3E}">
        <p14:creationId xmlns:p14="http://schemas.microsoft.com/office/powerpoint/2010/main" val="571878853"/>
      </p:ext>
    </p:extLst>
  </p:cSld>
  <p:clrMapOvr>
    <a:masterClrMapping/>
  </p:clrMapOvr>
  <mc:AlternateContent xmlns:mc="http://schemas.openxmlformats.org/markup-compatibility/2006" xmlns:p14="http://schemas.microsoft.com/office/powerpoint/2010/main">
    <mc:Choice Requires="p14">
      <p:transition spd="slow" p14:dur="2000" advTm="55065"/>
    </mc:Choice>
    <mc:Fallback xmlns="">
      <p:transition spd="slow" advTm="55065"/>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108312" y="0"/>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12</a:t>
            </a:fld>
            <a:endParaRPr lang="fr-BE" b="1" dirty="0">
              <a:latin typeface="Trebuchet MS" panose="020B0603020202020204" pitchFamily="34" charset="0"/>
            </a:endParaRPr>
          </a:p>
        </p:txBody>
      </p:sp>
      <p:sp>
        <p:nvSpPr>
          <p:cNvPr id="22" name="CustomShape 14">
            <a:extLst>
              <a:ext uri="{FF2B5EF4-FFF2-40B4-BE49-F238E27FC236}">
                <a16:creationId xmlns:a16="http://schemas.microsoft.com/office/drawing/2014/main" id="{54659A84-54BA-4401-B3AD-A44FD209EA1A}"/>
              </a:ext>
            </a:extLst>
          </p:cNvPr>
          <p:cNvSpPr/>
          <p:nvPr/>
        </p:nvSpPr>
        <p:spPr>
          <a:xfrm>
            <a:off x="87147" y="6403657"/>
            <a:ext cx="5869440" cy="272880"/>
          </a:xfrm>
          <a:prstGeom prst="rect">
            <a:avLst/>
          </a:prstGeom>
          <a:noFill/>
          <a:ln>
            <a:noFill/>
          </a:ln>
        </p:spPr>
        <p:style>
          <a:lnRef idx="0">
            <a:scrgbClr r="0" g="0" b="0"/>
          </a:lnRef>
          <a:fillRef idx="0">
            <a:scrgbClr r="0" g="0" b="0"/>
          </a:fillRef>
          <a:effectRef idx="0">
            <a:scrgbClr r="0" g="0" b="0"/>
          </a:effectRef>
          <a:fontRef idx="minor"/>
        </p:style>
      </p:sp>
      <p:sp>
        <p:nvSpPr>
          <p:cNvPr id="15" name="CustomShape 13">
            <a:extLst>
              <a:ext uri="{FF2B5EF4-FFF2-40B4-BE49-F238E27FC236}">
                <a16:creationId xmlns:a16="http://schemas.microsoft.com/office/drawing/2014/main" id="{9C07048A-4956-4F2E-B1D9-4ABCDFF9DBB5}"/>
              </a:ext>
            </a:extLst>
          </p:cNvPr>
          <p:cNvSpPr/>
          <p:nvPr/>
        </p:nvSpPr>
        <p:spPr>
          <a:xfrm>
            <a:off x="433065" y="1585482"/>
            <a:ext cx="4572000" cy="71874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2000"/>
              </a:lnSpc>
            </a:pPr>
            <a:r>
              <a:rPr lang="fr-BE" sz="2000" spc="-1" dirty="0">
                <a:solidFill>
                  <a:schemeClr val="accent2">
                    <a:lumMod val="75000"/>
                  </a:schemeClr>
                </a:solidFill>
                <a:latin typeface="Trebuchet MS"/>
                <a:ea typeface="DejaVu Sans"/>
              </a:rPr>
              <a:t>R1. </a:t>
            </a:r>
            <a:r>
              <a:rPr lang="fr-FR" sz="2000" spc="-1" dirty="0">
                <a:solidFill>
                  <a:schemeClr val="accent2">
                    <a:lumMod val="75000"/>
                  </a:schemeClr>
                </a:solidFill>
                <a:latin typeface="Trebuchet MS"/>
              </a:rPr>
              <a:t>Qui va chercher l’eau à la B.F</a:t>
            </a:r>
          </a:p>
          <a:p>
            <a:pPr algn="just">
              <a:lnSpc>
                <a:spcPct val="102000"/>
              </a:lnSpc>
            </a:pPr>
            <a:r>
              <a:rPr lang="fr-FR" sz="2000" spc="-1" dirty="0">
                <a:solidFill>
                  <a:schemeClr val="accent2">
                    <a:lumMod val="75000"/>
                  </a:schemeClr>
                </a:solidFill>
                <a:latin typeface="Trebuchet MS"/>
              </a:rPr>
              <a:t>       ASUREP</a:t>
            </a:r>
            <a:r>
              <a:rPr lang="fr-FR" sz="2000" spc="-1" dirty="0">
                <a:solidFill>
                  <a:srgbClr val="00B0F0"/>
                </a:solidFill>
                <a:latin typeface="Trebuchet MS"/>
              </a:rPr>
              <a:t> </a:t>
            </a:r>
            <a:endParaRPr lang="fr-BE" sz="2800" spc="-1" dirty="0">
              <a:solidFill>
                <a:srgbClr val="00B0F0"/>
              </a:solidFill>
              <a:latin typeface="Arial"/>
            </a:endParaRPr>
          </a:p>
        </p:txBody>
      </p:sp>
      <p:sp>
        <p:nvSpPr>
          <p:cNvPr id="16" name="CustomShape 13">
            <a:extLst>
              <a:ext uri="{FF2B5EF4-FFF2-40B4-BE49-F238E27FC236}">
                <a16:creationId xmlns:a16="http://schemas.microsoft.com/office/drawing/2014/main" id="{B486B713-8B63-48C8-BA0B-A4F58301790A}"/>
              </a:ext>
            </a:extLst>
          </p:cNvPr>
          <p:cNvSpPr/>
          <p:nvPr/>
        </p:nvSpPr>
        <p:spPr>
          <a:xfrm>
            <a:off x="433065" y="778691"/>
            <a:ext cx="10552368"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Activités de la collecte d’eau </a:t>
            </a:r>
            <a:endParaRPr lang="fr-BE" sz="2800" spc="-1" dirty="0">
              <a:latin typeface="Arial"/>
            </a:endParaRPr>
          </a:p>
        </p:txBody>
      </p:sp>
      <p:sp>
        <p:nvSpPr>
          <p:cNvPr id="17" name="Titre 1">
            <a:extLst>
              <a:ext uri="{FF2B5EF4-FFF2-40B4-BE49-F238E27FC236}">
                <a16:creationId xmlns:a16="http://schemas.microsoft.com/office/drawing/2014/main" id="{6DA414DD-1A01-46D9-ADC0-BB0CF31299A3}"/>
              </a:ext>
            </a:extLst>
          </p:cNvPr>
          <p:cNvSpPr txBox="1">
            <a:spLocks/>
          </p:cNvSpPr>
          <p:nvPr/>
        </p:nvSpPr>
        <p:spPr>
          <a:xfrm>
            <a:off x="167869" y="104791"/>
            <a:ext cx="11752930"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20" name="CustomShape 13">
            <a:extLst>
              <a:ext uri="{FF2B5EF4-FFF2-40B4-BE49-F238E27FC236}">
                <a16:creationId xmlns:a16="http://schemas.microsoft.com/office/drawing/2014/main" id="{D73F9D2D-8013-4252-9EB0-68925E33B45C}"/>
              </a:ext>
            </a:extLst>
          </p:cNvPr>
          <p:cNvSpPr/>
          <p:nvPr/>
        </p:nvSpPr>
        <p:spPr>
          <a:xfrm>
            <a:off x="6369894" y="1611893"/>
            <a:ext cx="4572000" cy="71874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2000"/>
              </a:lnSpc>
            </a:pPr>
            <a:r>
              <a:rPr lang="fr-BE" sz="2000" spc="-1" dirty="0">
                <a:solidFill>
                  <a:schemeClr val="accent2">
                    <a:lumMod val="75000"/>
                  </a:schemeClr>
                </a:solidFill>
                <a:latin typeface="Trebuchet MS"/>
                <a:ea typeface="DejaVu Sans"/>
              </a:rPr>
              <a:t>R2. </a:t>
            </a:r>
            <a:r>
              <a:rPr lang="fr-FR" sz="2000" spc="-1" dirty="0">
                <a:solidFill>
                  <a:schemeClr val="accent2">
                    <a:lumMod val="75000"/>
                  </a:schemeClr>
                </a:solidFill>
                <a:latin typeface="Trebuchet MS"/>
              </a:rPr>
              <a:t>Décideur du choix en matière</a:t>
            </a:r>
          </a:p>
          <a:p>
            <a:pPr algn="just">
              <a:lnSpc>
                <a:spcPct val="102000"/>
              </a:lnSpc>
            </a:pPr>
            <a:r>
              <a:rPr lang="fr-FR" sz="2000" spc="-1" dirty="0">
                <a:solidFill>
                  <a:schemeClr val="accent2">
                    <a:lumMod val="75000"/>
                  </a:schemeClr>
                </a:solidFill>
                <a:latin typeface="Trebuchet MS"/>
              </a:rPr>
              <a:t>       d’achat et la collecte d’eau </a:t>
            </a:r>
            <a:endParaRPr lang="fr-BE" sz="2800" spc="-1" dirty="0">
              <a:solidFill>
                <a:schemeClr val="accent2">
                  <a:lumMod val="75000"/>
                </a:schemeClr>
              </a:solidFill>
              <a:latin typeface="Arial"/>
            </a:endParaRPr>
          </a:p>
        </p:txBody>
      </p:sp>
      <p:graphicFrame>
        <p:nvGraphicFramePr>
          <p:cNvPr id="25" name="Graphique 24">
            <a:extLst>
              <a:ext uri="{FF2B5EF4-FFF2-40B4-BE49-F238E27FC236}">
                <a16:creationId xmlns:a16="http://schemas.microsoft.com/office/drawing/2014/main" id="{D05DE3CC-0B52-4600-B1E3-C010BC34C190}"/>
              </a:ext>
            </a:extLst>
          </p:cNvPr>
          <p:cNvGraphicFramePr>
            <a:graphicFrameLocks/>
          </p:cNvGraphicFramePr>
          <p:nvPr>
            <p:extLst>
              <p:ext uri="{D42A27DB-BD31-4B8C-83A1-F6EECF244321}">
                <p14:modId xmlns:p14="http://schemas.microsoft.com/office/powerpoint/2010/main" val="2875966065"/>
              </p:ext>
            </p:extLst>
          </p:nvPr>
        </p:nvGraphicFramePr>
        <p:xfrm>
          <a:off x="375433" y="2895769"/>
          <a:ext cx="5004435" cy="3496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raphique 20">
            <a:extLst>
              <a:ext uri="{FF2B5EF4-FFF2-40B4-BE49-F238E27FC236}">
                <a16:creationId xmlns:a16="http://schemas.microsoft.com/office/drawing/2014/main" id="{D388D294-E594-47E5-BD09-CC5B9A5A2ECD}"/>
              </a:ext>
            </a:extLst>
          </p:cNvPr>
          <p:cNvGraphicFramePr>
            <a:graphicFrameLocks/>
          </p:cNvGraphicFramePr>
          <p:nvPr>
            <p:extLst>
              <p:ext uri="{D42A27DB-BD31-4B8C-83A1-F6EECF244321}">
                <p14:modId xmlns:p14="http://schemas.microsoft.com/office/powerpoint/2010/main" val="1535275161"/>
              </p:ext>
            </p:extLst>
          </p:nvPr>
        </p:nvGraphicFramePr>
        <p:xfrm>
          <a:off x="6138586" y="2484016"/>
          <a:ext cx="4840958" cy="3624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4221982"/>
      </p:ext>
    </p:extLst>
  </p:cSld>
  <p:clrMapOvr>
    <a:masterClrMapping/>
  </p:clrMapOvr>
  <mc:AlternateContent xmlns:mc="http://schemas.openxmlformats.org/markup-compatibility/2006" xmlns:p14="http://schemas.microsoft.com/office/powerpoint/2010/main">
    <mc:Choice Requires="p14">
      <p:transition spd="slow" p14:dur="2000" advTm="32662"/>
    </mc:Choice>
    <mc:Fallback xmlns="">
      <p:transition spd="slow" advTm="32662"/>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13</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828027" y="68110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Perception du prix de l’eau et de la qualité des services de distribution d’eau</a:t>
            </a:r>
            <a:endParaRPr lang="fr-BE" sz="2000" spc="-1" dirty="0">
              <a:latin typeface="Arial"/>
            </a:endParaRPr>
          </a:p>
        </p:txBody>
      </p:sp>
      <p:sp>
        <p:nvSpPr>
          <p:cNvPr id="22" name="CustomShape 14">
            <a:extLst>
              <a:ext uri="{FF2B5EF4-FFF2-40B4-BE49-F238E27FC236}">
                <a16:creationId xmlns:a16="http://schemas.microsoft.com/office/drawing/2014/main" id="{54659A84-54BA-4401-B3AD-A44FD209EA1A}"/>
              </a:ext>
            </a:extLst>
          </p:cNvPr>
          <p:cNvSpPr/>
          <p:nvPr/>
        </p:nvSpPr>
        <p:spPr>
          <a:xfrm>
            <a:off x="87147" y="6403657"/>
            <a:ext cx="5869440" cy="272880"/>
          </a:xfrm>
          <a:prstGeom prst="rect">
            <a:avLst/>
          </a:prstGeom>
          <a:noFill/>
          <a:ln>
            <a:noFill/>
          </a:ln>
        </p:spPr>
        <p:style>
          <a:lnRef idx="0">
            <a:scrgbClr r="0" g="0" b="0"/>
          </a:lnRef>
          <a:fillRef idx="0">
            <a:scrgbClr r="0" g="0" b="0"/>
          </a:fillRef>
          <a:effectRef idx="0">
            <a:scrgbClr r="0" g="0" b="0"/>
          </a:effectRef>
          <a:fontRef idx="minor"/>
        </p:style>
      </p:sp>
      <p:sp>
        <p:nvSpPr>
          <p:cNvPr id="26" name="Titre 1">
            <a:extLst>
              <a:ext uri="{FF2B5EF4-FFF2-40B4-BE49-F238E27FC236}">
                <a16:creationId xmlns:a16="http://schemas.microsoft.com/office/drawing/2014/main" id="{D5123975-083B-4A23-9C17-3E421B0CFCC6}"/>
              </a:ext>
            </a:extLst>
          </p:cNvPr>
          <p:cNvSpPr txBox="1">
            <a:spLocks/>
          </p:cNvSpPr>
          <p:nvPr/>
        </p:nvSpPr>
        <p:spPr>
          <a:xfrm>
            <a:off x="167869" y="104791"/>
            <a:ext cx="11752930"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15" name="CustomShape 13">
            <a:extLst>
              <a:ext uri="{FF2B5EF4-FFF2-40B4-BE49-F238E27FC236}">
                <a16:creationId xmlns:a16="http://schemas.microsoft.com/office/drawing/2014/main" id="{1163EA49-DD2D-411A-A9D2-00906A32A7F8}"/>
              </a:ext>
            </a:extLst>
          </p:cNvPr>
          <p:cNvSpPr/>
          <p:nvPr/>
        </p:nvSpPr>
        <p:spPr>
          <a:xfrm>
            <a:off x="828027" y="1317617"/>
            <a:ext cx="6291230" cy="69905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BE" spc="-1" dirty="0">
                <a:solidFill>
                  <a:srgbClr val="00B0F0"/>
                </a:solidFill>
                <a:latin typeface="Trebuchet MS"/>
                <a:ea typeface="DejaVu Sans"/>
              </a:rPr>
              <a:t>R1. Relation entre </a:t>
            </a:r>
            <a:r>
              <a:rPr lang="fr-FR" sz="2000" spc="-1" dirty="0">
                <a:solidFill>
                  <a:srgbClr val="00B0F0"/>
                </a:solidFill>
                <a:latin typeface="Trebuchet MS"/>
                <a:ea typeface="Calibri"/>
              </a:rPr>
              <a:t>perception du prix de l’eau (bidon) et perception de la justification de ce prix</a:t>
            </a:r>
            <a:endParaRPr lang="fr-BE" sz="2800" spc="-1" dirty="0">
              <a:solidFill>
                <a:srgbClr val="00B0F0"/>
              </a:solidFill>
              <a:latin typeface="Arial"/>
            </a:endParaRPr>
          </a:p>
        </p:txBody>
      </p:sp>
      <p:graphicFrame>
        <p:nvGraphicFramePr>
          <p:cNvPr id="4" name="Tableau 3">
            <a:extLst>
              <a:ext uri="{FF2B5EF4-FFF2-40B4-BE49-F238E27FC236}">
                <a16:creationId xmlns:a16="http://schemas.microsoft.com/office/drawing/2014/main" id="{3799AF74-EA12-4D42-9B8C-ECAF081F561E}"/>
              </a:ext>
            </a:extLst>
          </p:cNvPr>
          <p:cNvGraphicFramePr>
            <a:graphicFrameLocks noGrp="1"/>
          </p:cNvGraphicFramePr>
          <p:nvPr>
            <p:extLst>
              <p:ext uri="{D42A27DB-BD31-4B8C-83A1-F6EECF244321}">
                <p14:modId xmlns:p14="http://schemas.microsoft.com/office/powerpoint/2010/main" val="2507308405"/>
              </p:ext>
            </p:extLst>
          </p:nvPr>
        </p:nvGraphicFramePr>
        <p:xfrm>
          <a:off x="828026" y="2298737"/>
          <a:ext cx="4752000" cy="1536858"/>
        </p:xfrm>
        <a:graphic>
          <a:graphicData uri="http://schemas.openxmlformats.org/drawingml/2006/table">
            <a:tbl>
              <a:tblPr firstRow="1" firstCol="1" bandRow="1">
                <a:tableStyleId>{72833802-FEF1-4C79-8D5D-14CF1EAF98D9}</a:tableStyleId>
              </a:tblPr>
              <a:tblGrid>
                <a:gridCol w="4752000">
                  <a:extLst>
                    <a:ext uri="{9D8B030D-6E8A-4147-A177-3AD203B41FA5}">
                      <a16:colId xmlns:a16="http://schemas.microsoft.com/office/drawing/2014/main" val="3031140030"/>
                    </a:ext>
                  </a:extLst>
                </a:gridCol>
              </a:tblGrid>
              <a:tr h="512286">
                <a:tc>
                  <a:txBody>
                    <a:bodyPr/>
                    <a:lstStyle/>
                    <a:p>
                      <a:pPr>
                        <a:spcAft>
                          <a:spcPts val="0"/>
                        </a:spcAft>
                      </a:pPr>
                      <a:r>
                        <a:rPr lang="fr-BE" sz="1600" kern="0" dirty="0">
                          <a:effectLst/>
                        </a:rPr>
                        <a:t>               Justifié     Pas justifié   Peu justifié  </a:t>
                      </a:r>
                      <a:endParaRPr lang="fr-BE" sz="160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nchor="ctr"/>
                </a:tc>
                <a:extLst>
                  <a:ext uri="{0D108BD9-81ED-4DB2-BD59-A6C34878D82A}">
                    <a16:rowId xmlns:a16="http://schemas.microsoft.com/office/drawing/2014/main" val="3339366650"/>
                  </a:ext>
                </a:extLst>
              </a:tr>
              <a:tr h="512286">
                <a:tc>
                  <a:txBody>
                    <a:bodyPr/>
                    <a:lstStyle/>
                    <a:p>
                      <a:pPr>
                        <a:spcAft>
                          <a:spcPts val="0"/>
                        </a:spcAft>
                      </a:pPr>
                      <a:r>
                        <a:rPr lang="fr-BE" sz="1600" kern="0" dirty="0">
                          <a:effectLst/>
                        </a:rPr>
                        <a:t>  Elevé       80               370                     214</a:t>
                      </a:r>
                      <a:endParaRPr lang="fr-BE" sz="160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nchor="ctr"/>
                </a:tc>
                <a:extLst>
                  <a:ext uri="{0D108BD9-81ED-4DB2-BD59-A6C34878D82A}">
                    <a16:rowId xmlns:a16="http://schemas.microsoft.com/office/drawing/2014/main" val="3821524818"/>
                  </a:ext>
                </a:extLst>
              </a:tr>
              <a:tr h="512286">
                <a:tc>
                  <a:txBody>
                    <a:bodyPr/>
                    <a:lstStyle/>
                    <a:p>
                      <a:pPr>
                        <a:spcAft>
                          <a:spcPts val="0"/>
                        </a:spcAft>
                      </a:pPr>
                      <a:r>
                        <a:rPr lang="fr-BE" sz="1600" kern="0" dirty="0">
                          <a:effectLst/>
                        </a:rPr>
                        <a:t>  Moyen    371                70                       65</a:t>
                      </a:r>
                      <a:endParaRPr lang="fr-BE" sz="1600" kern="100" dirty="0">
                        <a:effectLst/>
                        <a:latin typeface="Trebuchet MS" panose="020B0603020202020204" pitchFamily="34" charset="0"/>
                        <a:ea typeface="NSimSun" panose="02010609030101010101" pitchFamily="49" charset="-122"/>
                        <a:cs typeface="Arial" panose="020B0604020202020204" pitchFamily="34" charset="0"/>
                      </a:endParaRPr>
                    </a:p>
                  </a:txBody>
                  <a:tcPr marL="44450" marR="44450" marT="0" marB="0" anchor="ctr"/>
                </a:tc>
                <a:extLst>
                  <a:ext uri="{0D108BD9-81ED-4DB2-BD59-A6C34878D82A}">
                    <a16:rowId xmlns:a16="http://schemas.microsoft.com/office/drawing/2014/main" val="1415720113"/>
                  </a:ext>
                </a:extLst>
              </a:tr>
            </a:tbl>
          </a:graphicData>
        </a:graphic>
      </p:graphicFrame>
      <p:sp>
        <p:nvSpPr>
          <p:cNvPr id="5" name="Rectangle 4">
            <a:extLst>
              <a:ext uri="{FF2B5EF4-FFF2-40B4-BE49-F238E27FC236}">
                <a16:creationId xmlns:a16="http://schemas.microsoft.com/office/drawing/2014/main" id="{112B9CC6-C6EA-4D3C-81B5-30EB3C78EF04}"/>
              </a:ext>
            </a:extLst>
          </p:cNvPr>
          <p:cNvSpPr/>
          <p:nvPr/>
        </p:nvSpPr>
        <p:spPr>
          <a:xfrm>
            <a:off x="754338" y="3911107"/>
            <a:ext cx="4832649" cy="492443"/>
          </a:xfrm>
          <a:prstGeom prst="rect">
            <a:avLst/>
          </a:prstGeom>
        </p:spPr>
        <p:txBody>
          <a:bodyPr wrap="square">
            <a:spAutoFit/>
          </a:bodyPr>
          <a:lstStyle/>
          <a:p>
            <a:pPr>
              <a:spcAft>
                <a:spcPts val="0"/>
              </a:spcAft>
            </a:pPr>
            <a:r>
              <a:rPr lang="fr-BE" sz="1200" kern="100" dirty="0">
                <a:latin typeface="Trebuchet MS" panose="020B0603020202020204" pitchFamily="34" charset="0"/>
                <a:ea typeface="NSimSun" panose="02010609030101010101" pitchFamily="49" charset="-122"/>
                <a:cs typeface="Arial" panose="020B0604020202020204" pitchFamily="34" charset="0"/>
              </a:rPr>
              <a:t>Pearson's Chi-</a:t>
            </a:r>
            <a:r>
              <a:rPr lang="fr-BE" sz="1200" kern="100" dirty="0" err="1">
                <a:latin typeface="Trebuchet MS" panose="020B0603020202020204" pitchFamily="34" charset="0"/>
                <a:ea typeface="NSimSun" panose="02010609030101010101" pitchFamily="49" charset="-122"/>
                <a:cs typeface="Arial" panose="020B0604020202020204" pitchFamily="34" charset="0"/>
              </a:rPr>
              <a:t>squared</a:t>
            </a:r>
            <a:r>
              <a:rPr lang="fr-BE" sz="1200" kern="100" dirty="0">
                <a:latin typeface="Trebuchet MS" panose="020B0603020202020204" pitchFamily="34" charset="0"/>
                <a:ea typeface="NSimSun" panose="02010609030101010101" pitchFamily="49" charset="-122"/>
                <a:cs typeface="Arial" panose="020B0604020202020204" pitchFamily="34" charset="0"/>
              </a:rPr>
              <a:t> test</a:t>
            </a:r>
          </a:p>
          <a:p>
            <a:pPr>
              <a:spcAft>
                <a:spcPts val="0"/>
              </a:spcAft>
            </a:pPr>
            <a:r>
              <a:rPr lang="fr-BE" sz="1200" kern="100" dirty="0">
                <a:latin typeface="Trebuchet MS" panose="020B0603020202020204" pitchFamily="34" charset="0"/>
                <a:ea typeface="NSimSun" panose="02010609030101010101" pitchFamily="49" charset="-122"/>
                <a:cs typeface="Arial" panose="020B0604020202020204" pitchFamily="34" charset="0"/>
              </a:rPr>
              <a:t>X-</a:t>
            </a:r>
            <a:r>
              <a:rPr lang="fr-BE" sz="1200" kern="100" dirty="0" err="1">
                <a:latin typeface="Trebuchet MS" panose="020B0603020202020204" pitchFamily="34" charset="0"/>
                <a:ea typeface="NSimSun" panose="02010609030101010101" pitchFamily="49" charset="-122"/>
                <a:cs typeface="Arial" panose="020B0604020202020204" pitchFamily="34" charset="0"/>
              </a:rPr>
              <a:t>squared</a:t>
            </a:r>
            <a:r>
              <a:rPr lang="fr-BE" sz="1200" kern="100" dirty="0">
                <a:latin typeface="Trebuchet MS" panose="020B0603020202020204" pitchFamily="34" charset="0"/>
                <a:ea typeface="NSimSun" panose="02010609030101010101" pitchFamily="49" charset="-122"/>
                <a:cs typeface="Arial" panose="020B0604020202020204" pitchFamily="34" charset="0"/>
              </a:rPr>
              <a:t> = 458.91, </a:t>
            </a:r>
            <a:r>
              <a:rPr lang="fr-BE" sz="1200" kern="100" dirty="0" err="1">
                <a:latin typeface="Trebuchet MS" panose="020B0603020202020204" pitchFamily="34" charset="0"/>
                <a:ea typeface="NSimSun" panose="02010609030101010101" pitchFamily="49" charset="-122"/>
                <a:cs typeface="Arial" panose="020B0604020202020204" pitchFamily="34" charset="0"/>
              </a:rPr>
              <a:t>df</a:t>
            </a:r>
            <a:r>
              <a:rPr lang="fr-BE" sz="1200" kern="100" dirty="0">
                <a:latin typeface="Trebuchet MS" panose="020B0603020202020204" pitchFamily="34" charset="0"/>
                <a:ea typeface="NSimSun" panose="02010609030101010101" pitchFamily="49" charset="-122"/>
                <a:cs typeface="Arial" panose="020B0604020202020204" pitchFamily="34" charset="0"/>
              </a:rPr>
              <a:t> = 2, p-value &lt; 2.2e-16</a:t>
            </a:r>
            <a:r>
              <a:rPr lang="fr-BE" sz="1400" kern="100" dirty="0">
                <a:latin typeface="Liberation Serif"/>
                <a:ea typeface="NSimSun" panose="02010609030101010101" pitchFamily="49" charset="-122"/>
                <a:cs typeface="Arial" panose="020B0604020202020204" pitchFamily="34" charset="0"/>
              </a:rPr>
              <a:t> </a:t>
            </a:r>
          </a:p>
        </p:txBody>
      </p:sp>
      <p:pic>
        <p:nvPicPr>
          <p:cNvPr id="16" name="Image 15">
            <a:extLst>
              <a:ext uri="{FF2B5EF4-FFF2-40B4-BE49-F238E27FC236}">
                <a16:creationId xmlns:a16="http://schemas.microsoft.com/office/drawing/2014/main" id="{F18C2D4D-9709-46B7-80AC-243893823E8C}"/>
              </a:ext>
            </a:extLst>
          </p:cNvPr>
          <p:cNvPicPr>
            <a:picLocks noChangeAspect="1"/>
          </p:cNvPicPr>
          <p:nvPr/>
        </p:nvPicPr>
        <p:blipFill>
          <a:blip r:embed="rId2"/>
          <a:stretch>
            <a:fillRect/>
          </a:stretch>
        </p:blipFill>
        <p:spPr>
          <a:xfrm>
            <a:off x="6044334" y="2283198"/>
            <a:ext cx="4987058" cy="3996000"/>
          </a:xfrm>
          <a:prstGeom prst="rect">
            <a:avLst/>
          </a:prstGeom>
          <a:ln w="3175">
            <a:solidFill>
              <a:schemeClr val="tx1"/>
            </a:solidFill>
          </a:ln>
        </p:spPr>
      </p:pic>
      <p:sp>
        <p:nvSpPr>
          <p:cNvPr id="2" name="ZoneTexte 1">
            <a:extLst>
              <a:ext uri="{FF2B5EF4-FFF2-40B4-BE49-F238E27FC236}">
                <a16:creationId xmlns:a16="http://schemas.microsoft.com/office/drawing/2014/main" id="{0C1C7E55-7FEB-B64F-B3C2-6FE4B605FACF}"/>
              </a:ext>
            </a:extLst>
          </p:cNvPr>
          <p:cNvSpPr txBox="1"/>
          <p:nvPr/>
        </p:nvSpPr>
        <p:spPr>
          <a:xfrm>
            <a:off x="1289609" y="4653450"/>
            <a:ext cx="4158120"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dirty="0"/>
              <a:t>Interrogation sur le prix de l’eau ‘peu’ ou ‘pas’ justifié</a:t>
            </a:r>
          </a:p>
          <a:p>
            <a:pPr marL="285750" indent="-285750">
              <a:buFont typeface="Arial" panose="020B0604020202020204" pitchFamily="34" charset="0"/>
              <a:buChar char="•"/>
            </a:pPr>
            <a:r>
              <a:rPr lang="fr-FR" dirty="0"/>
              <a:t>Quand le prix est considéré comme élevé, il est considéré comme peu ou pas justifié.</a:t>
            </a:r>
          </a:p>
        </p:txBody>
      </p:sp>
      <p:pic>
        <p:nvPicPr>
          <p:cNvPr id="17" name="Graphique 16" descr="Œil">
            <a:extLst>
              <a:ext uri="{FF2B5EF4-FFF2-40B4-BE49-F238E27FC236}">
                <a16:creationId xmlns:a16="http://schemas.microsoft.com/office/drawing/2014/main" id="{93148B1D-1E48-164B-8AE5-1A16F118A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304" y="4615271"/>
            <a:ext cx="540646" cy="540646"/>
          </a:xfrm>
          <a:prstGeom prst="rect">
            <a:avLst/>
          </a:prstGeom>
        </p:spPr>
      </p:pic>
    </p:spTree>
    <p:extLst>
      <p:ext uri="{BB962C8B-B14F-4D97-AF65-F5344CB8AC3E}">
        <p14:creationId xmlns:p14="http://schemas.microsoft.com/office/powerpoint/2010/main" val="3289352071"/>
      </p:ext>
    </p:extLst>
  </p:cSld>
  <p:clrMapOvr>
    <a:masterClrMapping/>
  </p:clrMapOvr>
  <mc:AlternateContent xmlns:mc="http://schemas.openxmlformats.org/markup-compatibility/2006" xmlns:p14="http://schemas.microsoft.com/office/powerpoint/2010/main">
    <mc:Choice Requires="p14">
      <p:transition spd="slow" p14:dur="2000" advTm="82686"/>
    </mc:Choice>
    <mc:Fallback xmlns="">
      <p:transition spd="slow" advTm="82686"/>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14</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828027" y="68110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Perception du prix de l’eau et de la qualité des services de distribution d’eau</a:t>
            </a:r>
            <a:endParaRPr lang="fr-BE" sz="2000" spc="-1" dirty="0">
              <a:latin typeface="Arial"/>
            </a:endParaRPr>
          </a:p>
        </p:txBody>
      </p:sp>
      <p:sp>
        <p:nvSpPr>
          <p:cNvPr id="22" name="CustomShape 14">
            <a:extLst>
              <a:ext uri="{FF2B5EF4-FFF2-40B4-BE49-F238E27FC236}">
                <a16:creationId xmlns:a16="http://schemas.microsoft.com/office/drawing/2014/main" id="{54659A84-54BA-4401-B3AD-A44FD209EA1A}"/>
              </a:ext>
            </a:extLst>
          </p:cNvPr>
          <p:cNvSpPr/>
          <p:nvPr/>
        </p:nvSpPr>
        <p:spPr>
          <a:xfrm>
            <a:off x="87147" y="6403657"/>
            <a:ext cx="5869440" cy="272880"/>
          </a:xfrm>
          <a:prstGeom prst="rect">
            <a:avLst/>
          </a:prstGeom>
          <a:noFill/>
          <a:ln>
            <a:noFill/>
          </a:ln>
        </p:spPr>
        <p:style>
          <a:lnRef idx="0">
            <a:scrgbClr r="0" g="0" b="0"/>
          </a:lnRef>
          <a:fillRef idx="0">
            <a:scrgbClr r="0" g="0" b="0"/>
          </a:fillRef>
          <a:effectRef idx="0">
            <a:scrgbClr r="0" g="0" b="0"/>
          </a:effectRef>
          <a:fontRef idx="minor"/>
        </p:style>
      </p:sp>
      <p:sp>
        <p:nvSpPr>
          <p:cNvPr id="26" name="Titre 1">
            <a:extLst>
              <a:ext uri="{FF2B5EF4-FFF2-40B4-BE49-F238E27FC236}">
                <a16:creationId xmlns:a16="http://schemas.microsoft.com/office/drawing/2014/main" id="{D5123975-083B-4A23-9C17-3E421B0CFCC6}"/>
              </a:ext>
            </a:extLst>
          </p:cNvPr>
          <p:cNvSpPr txBox="1">
            <a:spLocks/>
          </p:cNvSpPr>
          <p:nvPr/>
        </p:nvSpPr>
        <p:spPr>
          <a:xfrm>
            <a:off x="167869" y="104791"/>
            <a:ext cx="11752930"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pic>
        <p:nvPicPr>
          <p:cNvPr id="3" name="Image 2">
            <a:extLst>
              <a:ext uri="{FF2B5EF4-FFF2-40B4-BE49-F238E27FC236}">
                <a16:creationId xmlns:a16="http://schemas.microsoft.com/office/drawing/2014/main" id="{AB793B19-BE65-4BC5-A3E3-04DDF1E82F9F}"/>
              </a:ext>
            </a:extLst>
          </p:cNvPr>
          <p:cNvPicPr>
            <a:picLocks noChangeAspect="1"/>
          </p:cNvPicPr>
          <p:nvPr/>
        </p:nvPicPr>
        <p:blipFill>
          <a:blip r:embed="rId2"/>
          <a:stretch>
            <a:fillRect/>
          </a:stretch>
        </p:blipFill>
        <p:spPr>
          <a:xfrm>
            <a:off x="7266709" y="2118751"/>
            <a:ext cx="4711676" cy="3564000"/>
          </a:xfrm>
          <a:prstGeom prst="rect">
            <a:avLst/>
          </a:prstGeom>
          <a:ln w="3175">
            <a:solidFill>
              <a:schemeClr val="tx1"/>
            </a:solidFill>
          </a:ln>
        </p:spPr>
      </p:pic>
      <p:sp>
        <p:nvSpPr>
          <p:cNvPr id="17" name="CustomShape 13">
            <a:extLst>
              <a:ext uri="{FF2B5EF4-FFF2-40B4-BE49-F238E27FC236}">
                <a16:creationId xmlns:a16="http://schemas.microsoft.com/office/drawing/2014/main" id="{5641E71D-214F-41F9-B532-E688B1501BE9}"/>
              </a:ext>
            </a:extLst>
          </p:cNvPr>
          <p:cNvSpPr/>
          <p:nvPr/>
        </p:nvSpPr>
        <p:spPr>
          <a:xfrm>
            <a:off x="375434" y="1356028"/>
            <a:ext cx="11441132" cy="385127"/>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BE" spc="-1" dirty="0">
                <a:solidFill>
                  <a:srgbClr val="00B0F0"/>
                </a:solidFill>
                <a:latin typeface="Trebuchet MS"/>
                <a:ea typeface="DejaVu Sans"/>
              </a:rPr>
              <a:t>R2. Relation entre </a:t>
            </a:r>
            <a:r>
              <a:rPr lang="fr-FR" sz="2000" spc="-1" dirty="0">
                <a:solidFill>
                  <a:srgbClr val="00B0F0"/>
                </a:solidFill>
                <a:latin typeface="Trebuchet MS"/>
                <a:ea typeface="Calibri"/>
              </a:rPr>
              <a:t>perception de la justification du prix du bidon et l’ASUREP qui fournit ce bidon</a:t>
            </a:r>
            <a:endParaRPr lang="fr-BE" sz="2800" spc="-1" dirty="0">
              <a:solidFill>
                <a:srgbClr val="00B0F0"/>
              </a:solidFill>
              <a:latin typeface="Arial"/>
            </a:endParaRPr>
          </a:p>
        </p:txBody>
      </p:sp>
      <p:graphicFrame>
        <p:nvGraphicFramePr>
          <p:cNvPr id="5" name="Tableau 4">
            <a:extLst>
              <a:ext uri="{FF2B5EF4-FFF2-40B4-BE49-F238E27FC236}">
                <a16:creationId xmlns:a16="http://schemas.microsoft.com/office/drawing/2014/main" id="{C90FD2DA-A06A-4346-922D-B55D675D9C2F}"/>
              </a:ext>
            </a:extLst>
          </p:cNvPr>
          <p:cNvGraphicFramePr>
            <a:graphicFrameLocks noGrp="1"/>
          </p:cNvGraphicFramePr>
          <p:nvPr>
            <p:extLst>
              <p:ext uri="{D42A27DB-BD31-4B8C-83A1-F6EECF244321}">
                <p14:modId xmlns:p14="http://schemas.microsoft.com/office/powerpoint/2010/main" val="37200461"/>
              </p:ext>
            </p:extLst>
          </p:nvPr>
        </p:nvGraphicFramePr>
        <p:xfrm>
          <a:off x="409384" y="2119085"/>
          <a:ext cx="6624000" cy="1152000"/>
        </p:xfrm>
        <a:graphic>
          <a:graphicData uri="http://schemas.openxmlformats.org/drawingml/2006/table">
            <a:tbl>
              <a:tblPr firstRow="1" firstCol="1" bandRow="1">
                <a:tableStyleId>{9D7B26C5-4107-4FEC-AEDC-1716B250A1EF}</a:tableStyleId>
              </a:tblPr>
              <a:tblGrid>
                <a:gridCol w="6624000">
                  <a:extLst>
                    <a:ext uri="{9D8B030D-6E8A-4147-A177-3AD203B41FA5}">
                      <a16:colId xmlns:a16="http://schemas.microsoft.com/office/drawing/2014/main" val="2663277039"/>
                    </a:ext>
                  </a:extLst>
                </a:gridCol>
              </a:tblGrid>
              <a:tr h="384000">
                <a:tc>
                  <a:txBody>
                    <a:bodyPr/>
                    <a:lstStyle/>
                    <a:p>
                      <a:pPr>
                        <a:lnSpc>
                          <a:spcPct val="107000"/>
                        </a:lnSpc>
                        <a:spcAft>
                          <a:spcPts val="0"/>
                        </a:spcAft>
                      </a:pPr>
                      <a:r>
                        <a:rPr lang="fr-BE" sz="1200" dirty="0">
                          <a:effectLst/>
                          <a:latin typeface="Trebuchet MS" panose="020B0603020202020204" pitchFamily="34" charset="0"/>
                        </a:rPr>
                        <a:t>             Bikuku Disasi Elonga Kika Libération  Maba</a:t>
                      </a:r>
                      <a:r>
                        <a:rPr lang="fr-BE" sz="1200" baseline="30000" dirty="0">
                          <a:effectLst/>
                          <a:latin typeface="Trebuchet MS" panose="020B0603020202020204" pitchFamily="34" charset="0"/>
                        </a:rPr>
                        <a:t>2</a:t>
                      </a:r>
                      <a:r>
                        <a:rPr lang="fr-BE" sz="1200" dirty="0">
                          <a:effectLst/>
                          <a:latin typeface="Trebuchet MS" panose="020B0603020202020204" pitchFamily="34" charset="0"/>
                        </a:rPr>
                        <a:t>  Mangana    Mata     Mbuku       Mikonga</a:t>
                      </a:r>
                      <a:endParaRPr lang="fr-BE"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94019560"/>
                  </a:ext>
                </a:extLst>
              </a:tr>
              <a:tr h="384000">
                <a:tc>
                  <a:txBody>
                    <a:bodyPr/>
                    <a:lstStyle/>
                    <a:p>
                      <a:pPr>
                        <a:lnSpc>
                          <a:spcPct val="107000"/>
                        </a:lnSpc>
                        <a:spcAft>
                          <a:spcPts val="0"/>
                        </a:spcAft>
                      </a:pPr>
                      <a:r>
                        <a:rPr lang="fr-BE" sz="1200" dirty="0">
                          <a:effectLst/>
                          <a:latin typeface="Trebuchet MS" panose="020B0603020202020204" pitchFamily="34" charset="0"/>
                        </a:rPr>
                        <a:t>  élevé      39      42       37      60         10         17         81              37      46           77</a:t>
                      </a:r>
                      <a:endParaRPr lang="fr-BE"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58386495"/>
                  </a:ext>
                </a:extLst>
              </a:tr>
              <a:tr h="384000">
                <a:tc>
                  <a:txBody>
                    <a:bodyPr/>
                    <a:lstStyle/>
                    <a:p>
                      <a:pPr>
                        <a:lnSpc>
                          <a:spcPct val="107000"/>
                        </a:lnSpc>
                        <a:spcAft>
                          <a:spcPts val="0"/>
                        </a:spcAft>
                      </a:pPr>
                      <a:r>
                        <a:rPr lang="fr-BE" sz="1200" dirty="0">
                          <a:effectLst/>
                          <a:latin typeface="Trebuchet MS" panose="020B0603020202020204" pitchFamily="34" charset="0"/>
                        </a:rPr>
                        <a:t>  moyen    20      17       23       41        51        44           18              22       50          23</a:t>
                      </a:r>
                      <a:endParaRPr lang="fr-BE"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39939078"/>
                  </a:ext>
                </a:extLst>
              </a:tr>
            </a:tbl>
          </a:graphicData>
        </a:graphic>
      </p:graphicFrame>
      <p:graphicFrame>
        <p:nvGraphicFramePr>
          <p:cNvPr id="9" name="Tableau 8">
            <a:extLst>
              <a:ext uri="{FF2B5EF4-FFF2-40B4-BE49-F238E27FC236}">
                <a16:creationId xmlns:a16="http://schemas.microsoft.com/office/drawing/2014/main" id="{6F7E111D-78E5-4BD4-835D-A7E33B9F61FA}"/>
              </a:ext>
            </a:extLst>
          </p:cNvPr>
          <p:cNvGraphicFramePr>
            <a:graphicFrameLocks noGrp="1"/>
          </p:cNvGraphicFramePr>
          <p:nvPr>
            <p:extLst>
              <p:ext uri="{D42A27DB-BD31-4B8C-83A1-F6EECF244321}">
                <p14:modId xmlns:p14="http://schemas.microsoft.com/office/powerpoint/2010/main" val="1699195470"/>
              </p:ext>
            </p:extLst>
          </p:nvPr>
        </p:nvGraphicFramePr>
        <p:xfrm>
          <a:off x="413871" y="3622800"/>
          <a:ext cx="6660000" cy="1152000"/>
        </p:xfrm>
        <a:graphic>
          <a:graphicData uri="http://schemas.openxmlformats.org/drawingml/2006/table">
            <a:tbl>
              <a:tblPr firstRow="1" firstCol="1" bandRow="1">
                <a:tableStyleId>{9D7B26C5-4107-4FEC-AEDC-1716B250A1EF}</a:tableStyleId>
              </a:tblPr>
              <a:tblGrid>
                <a:gridCol w="6660000">
                  <a:extLst>
                    <a:ext uri="{9D8B030D-6E8A-4147-A177-3AD203B41FA5}">
                      <a16:colId xmlns:a16="http://schemas.microsoft.com/office/drawing/2014/main" val="2123740919"/>
                    </a:ext>
                  </a:extLst>
                </a:gridCol>
              </a:tblGrid>
              <a:tr h="384000">
                <a:tc>
                  <a:txBody>
                    <a:bodyPr/>
                    <a:lstStyle/>
                    <a:p>
                      <a:pPr>
                        <a:lnSpc>
                          <a:spcPct val="107000"/>
                        </a:lnSpc>
                        <a:spcAft>
                          <a:spcPts val="0"/>
                        </a:spcAft>
                      </a:pPr>
                      <a:r>
                        <a:rPr lang="fr-BE" sz="1200" dirty="0">
                          <a:effectLst/>
                        </a:rPr>
                        <a:t>             </a:t>
                      </a:r>
                      <a:r>
                        <a:rPr lang="fr-BE" sz="1200" dirty="0" err="1">
                          <a:effectLst/>
                        </a:rPr>
                        <a:t>Mimpa</a:t>
                      </a:r>
                      <a:r>
                        <a:rPr lang="fr-BE" sz="1200" dirty="0">
                          <a:effectLst/>
                        </a:rPr>
                        <a:t>    </a:t>
                      </a:r>
                      <a:r>
                        <a:rPr lang="fr-BE" sz="1200" dirty="0" err="1">
                          <a:effectLst/>
                        </a:rPr>
                        <a:t>Muke</a:t>
                      </a:r>
                      <a:r>
                        <a:rPr lang="fr-BE" sz="1200" dirty="0">
                          <a:effectLst/>
                        </a:rPr>
                        <a:t>    </a:t>
                      </a:r>
                      <a:r>
                        <a:rPr lang="fr-BE" sz="1200" dirty="0" err="1">
                          <a:effectLst/>
                        </a:rPr>
                        <a:t>Ngamaba</a:t>
                      </a:r>
                      <a:r>
                        <a:rPr lang="fr-BE" sz="1200" dirty="0">
                          <a:effectLst/>
                        </a:rPr>
                        <a:t>    </a:t>
                      </a:r>
                      <a:r>
                        <a:rPr lang="fr-BE" sz="1200" dirty="0" err="1">
                          <a:effectLst/>
                        </a:rPr>
                        <a:t>Ngamanzi</a:t>
                      </a:r>
                      <a:r>
                        <a:rPr lang="fr-BE" sz="1200" dirty="0">
                          <a:effectLst/>
                        </a:rPr>
                        <a:t>   Ngandu        </a:t>
                      </a:r>
                      <a:r>
                        <a:rPr lang="fr-BE" sz="1200" dirty="0" err="1">
                          <a:effectLst/>
                        </a:rPr>
                        <a:t>Ngina</a:t>
                      </a:r>
                      <a:r>
                        <a:rPr lang="fr-BE" sz="1200" dirty="0">
                          <a:effectLst/>
                        </a:rPr>
                        <a:t>             </a:t>
                      </a:r>
                      <a:r>
                        <a:rPr lang="fr-BE" sz="1200" dirty="0" err="1">
                          <a:effectLst/>
                        </a:rPr>
                        <a:t>Way-Way</a:t>
                      </a:r>
                      <a:endParaRPr lang="fr-BE"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26698886"/>
                  </a:ext>
                </a:extLst>
              </a:tr>
              <a:tr h="384000">
                <a:tc>
                  <a:txBody>
                    <a:bodyPr/>
                    <a:lstStyle/>
                    <a:p>
                      <a:pPr>
                        <a:lnSpc>
                          <a:spcPct val="107000"/>
                        </a:lnSpc>
                        <a:spcAft>
                          <a:spcPts val="0"/>
                        </a:spcAft>
                      </a:pPr>
                      <a:r>
                        <a:rPr lang="fr-BE" sz="1200" dirty="0">
                          <a:effectLst/>
                        </a:rPr>
                        <a:t>  élevé      9              42            38               58              38                 37                    35</a:t>
                      </a:r>
                      <a:endParaRPr lang="fr-BE"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21917"/>
                  </a:ext>
                </a:extLst>
              </a:tr>
              <a:tr h="384000">
                <a:tc>
                  <a:txBody>
                    <a:bodyPr/>
                    <a:lstStyle/>
                    <a:p>
                      <a:pPr>
                        <a:lnSpc>
                          <a:spcPct val="107000"/>
                        </a:lnSpc>
                        <a:spcAft>
                          <a:spcPts val="0"/>
                        </a:spcAft>
                      </a:pPr>
                      <a:r>
                        <a:rPr lang="fr-BE" sz="1200" dirty="0">
                          <a:effectLst/>
                        </a:rPr>
                        <a:t>  moyen    51             18           23                 41             26                 23                    26</a:t>
                      </a:r>
                      <a:endParaRPr lang="fr-BE"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89099175"/>
                  </a:ext>
                </a:extLst>
              </a:tr>
            </a:tbl>
          </a:graphicData>
        </a:graphic>
      </p:graphicFrame>
      <p:sp>
        <p:nvSpPr>
          <p:cNvPr id="19" name="Rectangle 18">
            <a:extLst>
              <a:ext uri="{FF2B5EF4-FFF2-40B4-BE49-F238E27FC236}">
                <a16:creationId xmlns:a16="http://schemas.microsoft.com/office/drawing/2014/main" id="{F719116D-799C-4CF8-87E3-837C01CD7CF3}"/>
              </a:ext>
            </a:extLst>
          </p:cNvPr>
          <p:cNvSpPr/>
          <p:nvPr/>
        </p:nvSpPr>
        <p:spPr>
          <a:xfrm>
            <a:off x="356939" y="4834127"/>
            <a:ext cx="6422683" cy="461665"/>
          </a:xfrm>
          <a:prstGeom prst="rect">
            <a:avLst/>
          </a:prstGeom>
        </p:spPr>
        <p:txBody>
          <a:bodyPr wrap="square">
            <a:spAutoFit/>
          </a:bodyPr>
          <a:lstStyle/>
          <a:p>
            <a:pPr>
              <a:spcAft>
                <a:spcPts val="0"/>
              </a:spcAft>
            </a:pPr>
            <a:r>
              <a:rPr lang="fr-BE" sz="1200" kern="100" dirty="0">
                <a:latin typeface="Trebuchet MS" panose="020B0603020202020204" pitchFamily="34" charset="0"/>
                <a:ea typeface="NSimSun" panose="02010609030101010101" pitchFamily="49" charset="-122"/>
                <a:cs typeface="Arial" panose="020B0604020202020204" pitchFamily="34" charset="0"/>
              </a:rPr>
              <a:t>Pearson's Chi-</a:t>
            </a:r>
            <a:r>
              <a:rPr lang="fr-BE" sz="1200" kern="100" dirty="0" err="1">
                <a:latin typeface="Trebuchet MS" panose="020B0603020202020204" pitchFamily="34" charset="0"/>
                <a:ea typeface="NSimSun" panose="02010609030101010101" pitchFamily="49" charset="-122"/>
                <a:cs typeface="Arial" panose="020B0604020202020204" pitchFamily="34" charset="0"/>
              </a:rPr>
              <a:t>squared</a:t>
            </a:r>
            <a:r>
              <a:rPr lang="fr-BE" sz="1200" kern="100" dirty="0">
                <a:latin typeface="Trebuchet MS" panose="020B0603020202020204" pitchFamily="34" charset="0"/>
                <a:ea typeface="NSimSun" panose="02010609030101010101" pitchFamily="49" charset="-122"/>
                <a:cs typeface="Arial" panose="020B0604020202020204" pitchFamily="34" charset="0"/>
              </a:rPr>
              <a:t> test</a:t>
            </a:r>
          </a:p>
          <a:p>
            <a:pPr>
              <a:spcAft>
                <a:spcPts val="0"/>
              </a:spcAft>
            </a:pPr>
            <a:r>
              <a:rPr lang="en-US" sz="1200" kern="100" dirty="0">
                <a:latin typeface="Trebuchet MS" panose="020B0603020202020204" pitchFamily="34" charset="0"/>
                <a:ea typeface="NSimSun" panose="02010609030101010101" pitchFamily="49" charset="-122"/>
                <a:cs typeface="Arial" panose="020B0604020202020204" pitchFamily="34" charset="0"/>
              </a:rPr>
              <a:t>X-squared = 164.2, </a:t>
            </a:r>
            <a:r>
              <a:rPr lang="en-US" sz="1200" kern="100" dirty="0" err="1">
                <a:latin typeface="Trebuchet MS" panose="020B0603020202020204" pitchFamily="34" charset="0"/>
                <a:ea typeface="NSimSun" panose="02010609030101010101" pitchFamily="49" charset="-122"/>
                <a:cs typeface="Arial" panose="020B0604020202020204" pitchFamily="34" charset="0"/>
              </a:rPr>
              <a:t>df</a:t>
            </a:r>
            <a:r>
              <a:rPr lang="en-US" sz="1200" kern="100" dirty="0">
                <a:latin typeface="Trebuchet MS" panose="020B0603020202020204" pitchFamily="34" charset="0"/>
                <a:ea typeface="NSimSun" panose="02010609030101010101" pitchFamily="49" charset="-122"/>
                <a:cs typeface="Arial" panose="020B0604020202020204" pitchFamily="34" charset="0"/>
              </a:rPr>
              <a:t> = 16, p-value &lt; 2.2e-16</a:t>
            </a:r>
            <a:endParaRPr lang="fr-BE" sz="1400" kern="100" dirty="0">
              <a:latin typeface="Liberation Serif"/>
              <a:ea typeface="NSimSun" panose="02010609030101010101" pitchFamily="49" charset="-122"/>
              <a:cs typeface="Arial" panose="020B0604020202020204" pitchFamily="34" charset="0"/>
            </a:endParaRPr>
          </a:p>
        </p:txBody>
      </p:sp>
      <p:pic>
        <p:nvPicPr>
          <p:cNvPr id="16" name="Graphique 15" descr="Œil">
            <a:extLst>
              <a:ext uri="{FF2B5EF4-FFF2-40B4-BE49-F238E27FC236}">
                <a16:creationId xmlns:a16="http://schemas.microsoft.com/office/drawing/2014/main" id="{A3EBBEB0-BCFD-654B-B802-B54D25B559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384" y="5495994"/>
            <a:ext cx="540646" cy="540646"/>
          </a:xfrm>
          <a:prstGeom prst="rect">
            <a:avLst/>
          </a:prstGeom>
        </p:spPr>
      </p:pic>
      <p:sp>
        <p:nvSpPr>
          <p:cNvPr id="2" name="Rectangle 1">
            <a:extLst>
              <a:ext uri="{FF2B5EF4-FFF2-40B4-BE49-F238E27FC236}">
                <a16:creationId xmlns:a16="http://schemas.microsoft.com/office/drawing/2014/main" id="{84CF568B-4507-3046-8C2D-591C381EDA23}"/>
              </a:ext>
            </a:extLst>
          </p:cNvPr>
          <p:cNvSpPr/>
          <p:nvPr/>
        </p:nvSpPr>
        <p:spPr>
          <a:xfrm>
            <a:off x="950722" y="5573817"/>
            <a:ext cx="4040530" cy="646331"/>
          </a:xfrm>
          <a:prstGeom prst="rect">
            <a:avLst/>
          </a:prstGeom>
        </p:spPr>
        <p:txBody>
          <a:bodyPr wrap="none">
            <a:spAutoFit/>
          </a:bodyPr>
          <a:lstStyle/>
          <a:p>
            <a:r>
              <a:rPr lang="fr-FR" dirty="0"/>
              <a:t>Interrogation sur le prix de l’eau : </a:t>
            </a:r>
          </a:p>
          <a:p>
            <a:r>
              <a:rPr lang="fr-FR" dirty="0"/>
              <a:t>des différences selon les localisations</a:t>
            </a:r>
          </a:p>
        </p:txBody>
      </p:sp>
    </p:spTree>
    <p:extLst>
      <p:ext uri="{BB962C8B-B14F-4D97-AF65-F5344CB8AC3E}">
        <p14:creationId xmlns:p14="http://schemas.microsoft.com/office/powerpoint/2010/main" val="1630936976"/>
      </p:ext>
    </p:extLst>
  </p:cSld>
  <p:clrMapOvr>
    <a:masterClrMapping/>
  </p:clrMapOvr>
  <mc:AlternateContent xmlns:mc="http://schemas.openxmlformats.org/markup-compatibility/2006" xmlns:p14="http://schemas.microsoft.com/office/powerpoint/2010/main">
    <mc:Choice Requires="p14">
      <p:transition spd="slow" p14:dur="2000" advTm="82686"/>
    </mc:Choice>
    <mc:Fallback xmlns="">
      <p:transition spd="slow" advTm="82686"/>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15</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828027" y="68110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Perception du prix de l’eau et compréhension du coût-vérité de l’eau potable</a:t>
            </a:r>
            <a:endParaRPr lang="fr-BE" sz="2000" spc="-1" dirty="0">
              <a:latin typeface="Arial"/>
            </a:endParaRPr>
          </a:p>
        </p:txBody>
      </p:sp>
      <p:sp>
        <p:nvSpPr>
          <p:cNvPr id="22" name="CustomShape 14">
            <a:extLst>
              <a:ext uri="{FF2B5EF4-FFF2-40B4-BE49-F238E27FC236}">
                <a16:creationId xmlns:a16="http://schemas.microsoft.com/office/drawing/2014/main" id="{54659A84-54BA-4401-B3AD-A44FD209EA1A}"/>
              </a:ext>
            </a:extLst>
          </p:cNvPr>
          <p:cNvSpPr/>
          <p:nvPr/>
        </p:nvSpPr>
        <p:spPr>
          <a:xfrm>
            <a:off x="87147" y="6403657"/>
            <a:ext cx="5869440" cy="272880"/>
          </a:xfrm>
          <a:prstGeom prst="rect">
            <a:avLst/>
          </a:prstGeom>
          <a:noFill/>
          <a:ln>
            <a:noFill/>
          </a:ln>
        </p:spPr>
        <p:style>
          <a:lnRef idx="0">
            <a:scrgbClr r="0" g="0" b="0"/>
          </a:lnRef>
          <a:fillRef idx="0">
            <a:scrgbClr r="0" g="0" b="0"/>
          </a:fillRef>
          <a:effectRef idx="0">
            <a:scrgbClr r="0" g="0" b="0"/>
          </a:effectRef>
          <a:fontRef idx="minor"/>
        </p:style>
      </p:sp>
      <p:sp>
        <p:nvSpPr>
          <p:cNvPr id="26" name="Titre 1">
            <a:extLst>
              <a:ext uri="{FF2B5EF4-FFF2-40B4-BE49-F238E27FC236}">
                <a16:creationId xmlns:a16="http://schemas.microsoft.com/office/drawing/2014/main" id="{D5123975-083B-4A23-9C17-3E421B0CFCC6}"/>
              </a:ext>
            </a:extLst>
          </p:cNvPr>
          <p:cNvSpPr txBox="1">
            <a:spLocks/>
          </p:cNvSpPr>
          <p:nvPr/>
        </p:nvSpPr>
        <p:spPr>
          <a:xfrm>
            <a:off x="218388" y="210040"/>
            <a:ext cx="10616245"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17" name="Rectangle 16">
            <a:extLst>
              <a:ext uri="{FF2B5EF4-FFF2-40B4-BE49-F238E27FC236}">
                <a16:creationId xmlns:a16="http://schemas.microsoft.com/office/drawing/2014/main" id="{788C6260-6360-4F71-9E7A-E774FE0C005C}"/>
              </a:ext>
            </a:extLst>
          </p:cNvPr>
          <p:cNvSpPr/>
          <p:nvPr/>
        </p:nvSpPr>
        <p:spPr>
          <a:xfrm>
            <a:off x="6914175" y="2822457"/>
            <a:ext cx="4544225" cy="830997"/>
          </a:xfrm>
          <a:prstGeom prst="rect">
            <a:avLst/>
          </a:prstGeom>
        </p:spPr>
        <p:txBody>
          <a:bodyPr wrap="square" lIns="91440" tIns="45720" rIns="91440" bIns="45720" anchor="t">
            <a:spAutoFit/>
          </a:bodyPr>
          <a:lstStyle/>
          <a:p>
            <a:pPr algn="just"/>
            <a:r>
              <a:rPr lang="fr-FR" sz="1600" dirty="0">
                <a:latin typeface="Trebuchet MS" panose="020B0603020202020204" pitchFamily="34" charset="0"/>
              </a:rPr>
              <a:t>47 % des répondants ne savent pas ce qui entrent dans la composition du prix juste de l’eau</a:t>
            </a:r>
          </a:p>
        </p:txBody>
      </p:sp>
      <p:sp>
        <p:nvSpPr>
          <p:cNvPr id="25" name="Rectangle 24">
            <a:extLst>
              <a:ext uri="{FF2B5EF4-FFF2-40B4-BE49-F238E27FC236}">
                <a16:creationId xmlns:a16="http://schemas.microsoft.com/office/drawing/2014/main" id="{541E3424-3074-4842-8586-2995B3B4D9B8}"/>
              </a:ext>
            </a:extLst>
          </p:cNvPr>
          <p:cNvSpPr/>
          <p:nvPr/>
        </p:nvSpPr>
        <p:spPr>
          <a:xfrm>
            <a:off x="1560783" y="5561403"/>
            <a:ext cx="10123450" cy="107721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fr-FR" sz="1600" dirty="0">
                <a:solidFill>
                  <a:srgbClr val="C00000"/>
                </a:solidFill>
                <a:latin typeface="Trebuchet MS" panose="020B0603020202020204" pitchFamily="34" charset="0"/>
              </a:rPr>
              <a:t>Les consommateurs </a:t>
            </a:r>
            <a:r>
              <a:rPr lang="fr-FR" sz="1600" b="1" dirty="0">
                <a:solidFill>
                  <a:srgbClr val="C00000"/>
                </a:solidFill>
                <a:latin typeface="Trebuchet MS" panose="020B0603020202020204" pitchFamily="34" charset="0"/>
              </a:rPr>
              <a:t>savent</a:t>
            </a:r>
            <a:r>
              <a:rPr lang="fr-FR" sz="1600" dirty="0">
                <a:solidFill>
                  <a:srgbClr val="C00000"/>
                </a:solidFill>
                <a:latin typeface="Trebuchet MS" panose="020B0603020202020204" pitchFamily="34" charset="0"/>
              </a:rPr>
              <a:t> que des charges (personnel et exploitation) interviennent comme déterminants du prix de l’eau</a:t>
            </a:r>
          </a:p>
          <a:p>
            <a:pPr marL="285750" indent="-285750">
              <a:buFont typeface="Arial" panose="020B0604020202020204" pitchFamily="34" charset="0"/>
              <a:buChar char="•"/>
            </a:pPr>
            <a:r>
              <a:rPr lang="fr-FR" sz="1600" dirty="0">
                <a:solidFill>
                  <a:srgbClr val="C00000"/>
                </a:solidFill>
                <a:latin typeface="Trebuchet MS" panose="020B0603020202020204" pitchFamily="34" charset="0"/>
              </a:rPr>
              <a:t>Mais </a:t>
            </a:r>
            <a:r>
              <a:rPr lang="fr-FR" sz="1600" b="1" dirty="0">
                <a:solidFill>
                  <a:srgbClr val="C00000"/>
                </a:solidFill>
                <a:latin typeface="Trebuchet MS" panose="020B0603020202020204" pitchFamily="34" charset="0"/>
              </a:rPr>
              <a:t>47</a:t>
            </a:r>
            <a:r>
              <a:rPr lang="fr-FR" sz="1600" dirty="0">
                <a:solidFill>
                  <a:srgbClr val="C00000"/>
                </a:solidFill>
                <a:latin typeface="Trebuchet MS" panose="020B0603020202020204" pitchFamily="34" charset="0"/>
              </a:rPr>
              <a:t>% d’entre eux </a:t>
            </a:r>
            <a:r>
              <a:rPr lang="fr-FR" sz="1600" b="1" dirty="0">
                <a:solidFill>
                  <a:srgbClr val="C00000"/>
                </a:solidFill>
                <a:latin typeface="Trebuchet MS" panose="020B0603020202020204" pitchFamily="34" charset="0"/>
              </a:rPr>
              <a:t>ignorent</a:t>
            </a:r>
            <a:r>
              <a:rPr lang="fr-FR" sz="1600" dirty="0">
                <a:solidFill>
                  <a:srgbClr val="C00000"/>
                </a:solidFill>
                <a:latin typeface="Trebuchet MS" panose="020B0603020202020204" pitchFamily="34" charset="0"/>
              </a:rPr>
              <a:t> quels seraient les déterminants d’un </a:t>
            </a:r>
            <a:r>
              <a:rPr lang="fr-FR" sz="1600" b="1" dirty="0">
                <a:solidFill>
                  <a:srgbClr val="C00000"/>
                </a:solidFill>
                <a:latin typeface="Trebuchet MS" panose="020B0603020202020204" pitchFamily="34" charset="0"/>
              </a:rPr>
              <a:t>prix juste </a:t>
            </a:r>
            <a:r>
              <a:rPr lang="fr-FR" sz="1600" dirty="0">
                <a:solidFill>
                  <a:srgbClr val="C00000"/>
                </a:solidFill>
                <a:latin typeface="Trebuchet MS" panose="020B0603020202020204" pitchFamily="34" charset="0"/>
              </a:rPr>
              <a:t>de l’eau</a:t>
            </a:r>
          </a:p>
          <a:p>
            <a:pPr marL="285750" indent="-285750">
              <a:buFont typeface="Arial" panose="020B0604020202020204" pitchFamily="34" charset="0"/>
              <a:buChar char="•"/>
            </a:pPr>
            <a:r>
              <a:rPr lang="fr-FR" sz="1600" dirty="0">
                <a:solidFill>
                  <a:srgbClr val="C00000"/>
                </a:solidFill>
                <a:latin typeface="Trebuchet MS"/>
              </a:rPr>
              <a:t>Et </a:t>
            </a:r>
            <a:r>
              <a:rPr lang="fr-FR" sz="1600" b="1" dirty="0">
                <a:solidFill>
                  <a:srgbClr val="C00000"/>
                </a:solidFill>
                <a:latin typeface="Trebuchet MS"/>
              </a:rPr>
              <a:t>100</a:t>
            </a:r>
            <a:r>
              <a:rPr lang="fr-FR" sz="1600" dirty="0">
                <a:solidFill>
                  <a:srgbClr val="C00000"/>
                </a:solidFill>
                <a:latin typeface="Trebuchet MS"/>
              </a:rPr>
              <a:t>% </a:t>
            </a:r>
            <a:r>
              <a:rPr lang="fr-FR" sz="1600" b="1" dirty="0">
                <a:solidFill>
                  <a:srgbClr val="C00000"/>
                </a:solidFill>
                <a:latin typeface="Trebuchet MS"/>
              </a:rPr>
              <a:t>ignorent</a:t>
            </a:r>
            <a:r>
              <a:rPr lang="fr-FR" sz="1600" dirty="0">
                <a:solidFill>
                  <a:srgbClr val="C00000"/>
                </a:solidFill>
                <a:latin typeface="Trebuchet MS"/>
              </a:rPr>
              <a:t> quels sont les déterminants du </a:t>
            </a:r>
            <a:r>
              <a:rPr lang="fr-FR" sz="1600" b="1" dirty="0">
                <a:solidFill>
                  <a:srgbClr val="C00000"/>
                </a:solidFill>
                <a:latin typeface="Trebuchet MS"/>
              </a:rPr>
              <a:t>coût-vérité de l’eau</a:t>
            </a:r>
            <a:endParaRPr lang="fr-FR"/>
          </a:p>
        </p:txBody>
      </p:sp>
      <p:sp>
        <p:nvSpPr>
          <p:cNvPr id="27" name="CustomShape 13">
            <a:extLst>
              <a:ext uri="{FF2B5EF4-FFF2-40B4-BE49-F238E27FC236}">
                <a16:creationId xmlns:a16="http://schemas.microsoft.com/office/drawing/2014/main" id="{13A09855-6E07-41B8-96AF-AA47E3320924}"/>
              </a:ext>
            </a:extLst>
          </p:cNvPr>
          <p:cNvSpPr/>
          <p:nvPr/>
        </p:nvSpPr>
        <p:spPr>
          <a:xfrm>
            <a:off x="375434" y="1238980"/>
            <a:ext cx="10771450" cy="385255"/>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BE" sz="2000" dirty="0">
                <a:solidFill>
                  <a:srgbClr val="00B0F0"/>
                </a:solidFill>
                <a:latin typeface="Trebuchet MS" panose="020B0603020202020204" pitchFamily="34" charset="0"/>
              </a:rPr>
              <a:t>R1. </a:t>
            </a:r>
            <a:r>
              <a:rPr lang="fr-FR" sz="2000" dirty="0">
                <a:solidFill>
                  <a:srgbClr val="00B0F0"/>
                </a:solidFill>
                <a:latin typeface="Trebuchet MS" panose="020B0603020202020204" pitchFamily="34" charset="0"/>
              </a:rPr>
              <a:t>Perception des déterminants de la tarification de l’eau par les consommateurs</a:t>
            </a:r>
            <a:endParaRPr lang="fr-BE" sz="2000" dirty="0">
              <a:solidFill>
                <a:srgbClr val="00B0F0"/>
              </a:solidFill>
              <a:latin typeface="Trebuchet MS" panose="020B0603020202020204" pitchFamily="34" charset="0"/>
            </a:endParaRPr>
          </a:p>
        </p:txBody>
      </p:sp>
      <p:sp>
        <p:nvSpPr>
          <p:cNvPr id="28" name="Rectangle 27">
            <a:extLst>
              <a:ext uri="{FF2B5EF4-FFF2-40B4-BE49-F238E27FC236}">
                <a16:creationId xmlns:a16="http://schemas.microsoft.com/office/drawing/2014/main" id="{176DC631-26FC-41C9-9E81-4AD229FB3D79}"/>
              </a:ext>
            </a:extLst>
          </p:cNvPr>
          <p:cNvSpPr/>
          <p:nvPr/>
        </p:nvSpPr>
        <p:spPr>
          <a:xfrm>
            <a:off x="6888915" y="1715289"/>
            <a:ext cx="4676882" cy="830997"/>
          </a:xfrm>
          <a:prstGeom prst="rect">
            <a:avLst/>
          </a:prstGeom>
        </p:spPr>
        <p:txBody>
          <a:bodyPr wrap="square" lIns="91440" tIns="45720" rIns="91440" bIns="45720" anchor="t">
            <a:spAutoFit/>
          </a:bodyPr>
          <a:lstStyle/>
          <a:p>
            <a:pPr>
              <a:spcBef>
                <a:spcPts val="600"/>
              </a:spcBef>
              <a:spcAft>
                <a:spcPts val="600"/>
              </a:spcAft>
            </a:pPr>
            <a:r>
              <a:rPr lang="fr-FR" sz="1600" dirty="0">
                <a:latin typeface="Trebuchet MS"/>
              </a:rPr>
              <a:t>60 % des répondants considèrent que les charges du personnel déterminent actuellement le niveau du prix de l’eau</a:t>
            </a:r>
          </a:p>
        </p:txBody>
      </p:sp>
      <p:graphicFrame>
        <p:nvGraphicFramePr>
          <p:cNvPr id="29" name="Tableau 28">
            <a:extLst>
              <a:ext uri="{FF2B5EF4-FFF2-40B4-BE49-F238E27FC236}">
                <a16:creationId xmlns:a16="http://schemas.microsoft.com/office/drawing/2014/main" id="{79265A01-C9F2-4972-A10B-C4F3967522E5}"/>
              </a:ext>
            </a:extLst>
          </p:cNvPr>
          <p:cNvGraphicFramePr>
            <a:graphicFrameLocks noGrp="1"/>
          </p:cNvGraphicFramePr>
          <p:nvPr>
            <p:extLst>
              <p:ext uri="{D42A27DB-BD31-4B8C-83A1-F6EECF244321}">
                <p14:modId xmlns:p14="http://schemas.microsoft.com/office/powerpoint/2010/main" val="1462384276"/>
              </p:ext>
            </p:extLst>
          </p:nvPr>
        </p:nvGraphicFramePr>
        <p:xfrm>
          <a:off x="794347" y="1764314"/>
          <a:ext cx="5267974" cy="945771"/>
        </p:xfrm>
        <a:graphic>
          <a:graphicData uri="http://schemas.openxmlformats.org/drawingml/2006/table">
            <a:tbl>
              <a:tblPr firstRow="1" firstCol="1" bandRow="1">
                <a:tableStyleId>{72833802-FEF1-4C79-8D5D-14CF1EAF98D9}</a:tableStyleId>
              </a:tblPr>
              <a:tblGrid>
                <a:gridCol w="3271700">
                  <a:extLst>
                    <a:ext uri="{9D8B030D-6E8A-4147-A177-3AD203B41FA5}">
                      <a16:colId xmlns:a16="http://schemas.microsoft.com/office/drawing/2014/main" val="530021343"/>
                    </a:ext>
                  </a:extLst>
                </a:gridCol>
                <a:gridCol w="1996274">
                  <a:extLst>
                    <a:ext uri="{9D8B030D-6E8A-4147-A177-3AD203B41FA5}">
                      <a16:colId xmlns:a16="http://schemas.microsoft.com/office/drawing/2014/main" val="4035145234"/>
                    </a:ext>
                  </a:extLst>
                </a:gridCol>
              </a:tblGrid>
              <a:tr h="187410">
                <a:tc gridSpan="2">
                  <a:txBody>
                    <a:bodyPr/>
                    <a:lstStyle/>
                    <a:p>
                      <a:pPr algn="ctr">
                        <a:lnSpc>
                          <a:spcPct val="107000"/>
                        </a:lnSpc>
                        <a:spcAft>
                          <a:spcPts val="0"/>
                        </a:spcAft>
                      </a:pPr>
                      <a:r>
                        <a:rPr lang="fr-BE" sz="1600" b="0" dirty="0">
                          <a:effectLst/>
                        </a:rPr>
                        <a:t>Déterminants </a:t>
                      </a:r>
                      <a:r>
                        <a:rPr lang="fr-BE" sz="1600" b="0" dirty="0">
                          <a:solidFill>
                            <a:srgbClr val="FFC000"/>
                          </a:solidFill>
                          <a:effectLst/>
                        </a:rPr>
                        <a:t>de la tarification actuelle</a:t>
                      </a:r>
                      <a:endParaRPr lang="fr-BE" sz="1400" b="0" dirty="0">
                        <a:solidFill>
                          <a:srgbClr val="FFC000"/>
                        </a:solidFill>
                        <a:effectLst/>
                        <a:latin typeface="Trebuchet MS"/>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FR"/>
                    </a:p>
                  </a:txBody>
                  <a:tcPr/>
                </a:tc>
                <a:extLst>
                  <a:ext uri="{0D108BD9-81ED-4DB2-BD59-A6C34878D82A}">
                    <a16:rowId xmlns:a16="http://schemas.microsoft.com/office/drawing/2014/main" val="2469367889"/>
                  </a:ext>
                </a:extLst>
              </a:tr>
              <a:tr h="187410">
                <a:tc>
                  <a:txBody>
                    <a:bodyPr/>
                    <a:lstStyle/>
                    <a:p>
                      <a:pPr algn="just">
                        <a:lnSpc>
                          <a:spcPct val="107000"/>
                        </a:lnSpc>
                        <a:spcAft>
                          <a:spcPts val="0"/>
                        </a:spcAft>
                      </a:pPr>
                      <a:r>
                        <a:rPr lang="fr-BE" sz="1400" b="0" dirty="0">
                          <a:effectLst/>
                        </a:rPr>
                        <a:t>Charge d'exploitation uniquement</a:t>
                      </a:r>
                    </a:p>
                  </a:txBody>
                  <a:tcPr marL="44450" marR="44450" marT="0" marB="0" anchor="ctr"/>
                </a:tc>
                <a:tc>
                  <a:txBody>
                    <a:bodyPr/>
                    <a:lstStyle/>
                    <a:p>
                      <a:pPr algn="just">
                        <a:lnSpc>
                          <a:spcPct val="107000"/>
                        </a:lnSpc>
                        <a:spcAft>
                          <a:spcPts val="0"/>
                        </a:spcAft>
                      </a:pPr>
                      <a:r>
                        <a:rPr lang="fr-BE" sz="1400" b="0" dirty="0">
                          <a:effectLst/>
                        </a:rPr>
                        <a:t>25% </a:t>
                      </a:r>
                    </a:p>
                  </a:txBody>
                  <a:tcPr marL="44450" marR="44450" marT="0" marB="0" anchor="ctr"/>
                </a:tc>
                <a:extLst>
                  <a:ext uri="{0D108BD9-81ED-4DB2-BD59-A6C34878D82A}">
                    <a16:rowId xmlns:a16="http://schemas.microsoft.com/office/drawing/2014/main" val="1407098380"/>
                  </a:ext>
                </a:extLst>
              </a:tr>
              <a:tr h="187410">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Charge du personnel uniquement</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60%</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3995421"/>
                  </a:ext>
                </a:extLst>
              </a:tr>
              <a:tr h="221280">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Charge du personnel et d'exploitation</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15%</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3300345"/>
                  </a:ext>
                </a:extLst>
              </a:tr>
            </a:tbl>
          </a:graphicData>
        </a:graphic>
      </p:graphicFrame>
      <p:sp>
        <p:nvSpPr>
          <p:cNvPr id="30" name="CustomShape 13">
            <a:extLst>
              <a:ext uri="{FF2B5EF4-FFF2-40B4-BE49-F238E27FC236}">
                <a16:creationId xmlns:a16="http://schemas.microsoft.com/office/drawing/2014/main" id="{D32CA790-B887-4BEF-9877-23D71504C647}"/>
              </a:ext>
            </a:extLst>
          </p:cNvPr>
          <p:cNvSpPr/>
          <p:nvPr/>
        </p:nvSpPr>
        <p:spPr>
          <a:xfrm>
            <a:off x="375434" y="4249568"/>
            <a:ext cx="10771450" cy="40481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BE" spc="-1" dirty="0">
                <a:solidFill>
                  <a:srgbClr val="00B0F0"/>
                </a:solidFill>
                <a:latin typeface="Trebuchet MS"/>
                <a:ea typeface="DejaVu Sans"/>
              </a:rPr>
              <a:t>R2. </a:t>
            </a:r>
            <a:r>
              <a:rPr lang="fr-FR" sz="2000" spc="-1" dirty="0">
                <a:solidFill>
                  <a:srgbClr val="00B0F0"/>
                </a:solidFill>
                <a:latin typeface="Trebuchet MS"/>
                <a:ea typeface="Calibri"/>
              </a:rPr>
              <a:t>Compréhension sur le calcul du coût-vérité de l’eau </a:t>
            </a:r>
            <a:endParaRPr lang="fr-BE" sz="2800" spc="-1" dirty="0">
              <a:solidFill>
                <a:srgbClr val="00B0F0"/>
              </a:solidFill>
              <a:latin typeface="Arial"/>
            </a:endParaRPr>
          </a:p>
        </p:txBody>
      </p:sp>
      <p:sp>
        <p:nvSpPr>
          <p:cNvPr id="32" name="Rectangle 31">
            <a:extLst>
              <a:ext uri="{FF2B5EF4-FFF2-40B4-BE49-F238E27FC236}">
                <a16:creationId xmlns:a16="http://schemas.microsoft.com/office/drawing/2014/main" id="{1D024C6F-C4DA-47CD-84E6-64071BD19A1D}"/>
              </a:ext>
            </a:extLst>
          </p:cNvPr>
          <p:cNvSpPr/>
          <p:nvPr/>
        </p:nvSpPr>
        <p:spPr>
          <a:xfrm>
            <a:off x="6953591" y="4707983"/>
            <a:ext cx="4725386" cy="584775"/>
          </a:xfrm>
          <a:prstGeom prst="rect">
            <a:avLst/>
          </a:prstGeom>
        </p:spPr>
        <p:txBody>
          <a:bodyPr wrap="square" lIns="91440" tIns="45720" rIns="91440" bIns="45720" anchor="t">
            <a:spAutoFit/>
          </a:bodyPr>
          <a:lstStyle/>
          <a:p>
            <a:pPr algn="just"/>
            <a:r>
              <a:rPr lang="fr-FR" sz="1600" dirty="0">
                <a:latin typeface="Trebuchet MS"/>
              </a:rPr>
              <a:t>100 % des répondants ignorent comment est calculé le coût-vérité !</a:t>
            </a:r>
            <a:endParaRPr lang="fr-FR" sz="1600" dirty="0">
              <a:latin typeface="Trebuchet MS" panose="020B0603020202020204" pitchFamily="34" charset="0"/>
            </a:endParaRPr>
          </a:p>
        </p:txBody>
      </p:sp>
      <p:graphicFrame>
        <p:nvGraphicFramePr>
          <p:cNvPr id="23" name="Tableau 22">
            <a:extLst>
              <a:ext uri="{FF2B5EF4-FFF2-40B4-BE49-F238E27FC236}">
                <a16:creationId xmlns:a16="http://schemas.microsoft.com/office/drawing/2014/main" id="{AAD69ABD-92D6-3C40-BD47-FF3EC1D28F67}"/>
              </a:ext>
            </a:extLst>
          </p:cNvPr>
          <p:cNvGraphicFramePr>
            <a:graphicFrameLocks noGrp="1"/>
          </p:cNvGraphicFramePr>
          <p:nvPr>
            <p:extLst>
              <p:ext uri="{D42A27DB-BD31-4B8C-83A1-F6EECF244321}">
                <p14:modId xmlns:p14="http://schemas.microsoft.com/office/powerpoint/2010/main" val="2002355452"/>
              </p:ext>
            </p:extLst>
          </p:nvPr>
        </p:nvGraphicFramePr>
        <p:xfrm>
          <a:off x="779398" y="2924236"/>
          <a:ext cx="5267974" cy="1174054"/>
        </p:xfrm>
        <a:graphic>
          <a:graphicData uri="http://schemas.openxmlformats.org/drawingml/2006/table">
            <a:tbl>
              <a:tblPr firstRow="1" firstCol="1" bandRow="1">
                <a:tableStyleId>{72833802-FEF1-4C79-8D5D-14CF1EAF98D9}</a:tableStyleId>
              </a:tblPr>
              <a:tblGrid>
                <a:gridCol w="3271700">
                  <a:extLst>
                    <a:ext uri="{9D8B030D-6E8A-4147-A177-3AD203B41FA5}">
                      <a16:colId xmlns:a16="http://schemas.microsoft.com/office/drawing/2014/main" val="530021343"/>
                    </a:ext>
                  </a:extLst>
                </a:gridCol>
                <a:gridCol w="1996274">
                  <a:extLst>
                    <a:ext uri="{9D8B030D-6E8A-4147-A177-3AD203B41FA5}">
                      <a16:colId xmlns:a16="http://schemas.microsoft.com/office/drawing/2014/main" val="4035145234"/>
                    </a:ext>
                  </a:extLst>
                </a:gridCol>
              </a:tblGrid>
              <a:tr h="187410">
                <a:tc gridSpan="2">
                  <a:txBody>
                    <a:bodyPr/>
                    <a:lstStyle/>
                    <a:p>
                      <a:pPr algn="ctr">
                        <a:lnSpc>
                          <a:spcPct val="107000"/>
                        </a:lnSpc>
                        <a:spcAft>
                          <a:spcPts val="0"/>
                        </a:spcAft>
                      </a:pPr>
                      <a:r>
                        <a:rPr lang="fr-BE" sz="1600" b="0" dirty="0">
                          <a:effectLst/>
                        </a:rPr>
                        <a:t>Déterminants </a:t>
                      </a:r>
                      <a:r>
                        <a:rPr lang="fr-BE" sz="1600" b="0" dirty="0">
                          <a:solidFill>
                            <a:srgbClr val="FFC000"/>
                          </a:solidFill>
                          <a:effectLst/>
                        </a:rPr>
                        <a:t>d’un prix juste de l’eau</a:t>
                      </a:r>
                      <a:endParaRPr lang="fr-BE" sz="1400" b="0" dirty="0">
                        <a:solidFill>
                          <a:srgbClr val="FFC000"/>
                        </a:solidFill>
                        <a:effectLst/>
                        <a:latin typeface="Trebuchet MS"/>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FR"/>
                    </a:p>
                  </a:txBody>
                  <a:tcPr/>
                </a:tc>
                <a:extLst>
                  <a:ext uri="{0D108BD9-81ED-4DB2-BD59-A6C34878D82A}">
                    <a16:rowId xmlns:a16="http://schemas.microsoft.com/office/drawing/2014/main" val="2469367889"/>
                  </a:ext>
                </a:extLst>
              </a:tr>
              <a:tr h="187410">
                <a:tc>
                  <a:txBody>
                    <a:bodyPr/>
                    <a:lstStyle/>
                    <a:p>
                      <a:pPr algn="just">
                        <a:lnSpc>
                          <a:spcPct val="107000"/>
                        </a:lnSpc>
                        <a:spcAft>
                          <a:spcPts val="0"/>
                        </a:spcAft>
                      </a:pPr>
                      <a:r>
                        <a:rPr lang="fr-BE" sz="1400" b="0" dirty="0">
                          <a:effectLst/>
                        </a:rPr>
                        <a:t>Charge d'exploitation uniquement</a:t>
                      </a:r>
                    </a:p>
                  </a:txBody>
                  <a:tcPr marL="44450" marR="44450" marT="0" marB="0" anchor="ctr"/>
                </a:tc>
                <a:tc>
                  <a:txBody>
                    <a:bodyPr/>
                    <a:lstStyle/>
                    <a:p>
                      <a:pPr algn="just">
                        <a:lnSpc>
                          <a:spcPct val="107000"/>
                        </a:lnSpc>
                        <a:spcAft>
                          <a:spcPts val="0"/>
                        </a:spcAft>
                      </a:pPr>
                      <a:r>
                        <a:rPr lang="fr-BE" sz="1400" b="0" dirty="0">
                          <a:effectLst/>
                        </a:rPr>
                        <a:t>9% </a:t>
                      </a:r>
                    </a:p>
                  </a:txBody>
                  <a:tcPr marL="44450" marR="44450" marT="0" marB="0" anchor="ctr"/>
                </a:tc>
                <a:extLst>
                  <a:ext uri="{0D108BD9-81ED-4DB2-BD59-A6C34878D82A}">
                    <a16:rowId xmlns:a16="http://schemas.microsoft.com/office/drawing/2014/main" val="1407098380"/>
                  </a:ext>
                </a:extLst>
              </a:tr>
              <a:tr h="187410">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Charge du personnel uniquement</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38%</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3995421"/>
                  </a:ext>
                </a:extLst>
              </a:tr>
              <a:tr h="221280">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Charge du personnel et d'exploitation</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6%</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3300345"/>
                  </a:ext>
                </a:extLst>
              </a:tr>
              <a:tr h="221280">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latin typeface="Trebuchet MS" panose="020B0603020202020204" pitchFamily="34" charset="0"/>
                          <a:ea typeface="Calibri" panose="020F0502020204030204" pitchFamily="34" charset="0"/>
                          <a:cs typeface="Times New Roman" panose="02020603050405020304" pitchFamily="18" charset="0"/>
                        </a:rPr>
                        <a:t>Ne sait pas quels sont les déterminants</a:t>
                      </a:r>
                    </a:p>
                  </a:txBody>
                  <a:tcPr marL="44450" marR="44450" marT="0" marB="0" anchor="ct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latin typeface="Trebuchet MS" panose="020B0603020202020204" pitchFamily="34" charset="0"/>
                          <a:ea typeface="Calibri" panose="020F0502020204030204" pitchFamily="34" charset="0"/>
                          <a:cs typeface="Times New Roman" panose="02020603050405020304" pitchFamily="18" charset="0"/>
                        </a:rPr>
                        <a:t>47%</a:t>
                      </a:r>
                    </a:p>
                  </a:txBody>
                  <a:tcPr marL="44450" marR="44450" marT="0" marB="0" anchor="ctr"/>
                </a:tc>
                <a:extLst>
                  <a:ext uri="{0D108BD9-81ED-4DB2-BD59-A6C34878D82A}">
                    <a16:rowId xmlns:a16="http://schemas.microsoft.com/office/drawing/2014/main" val="2135172933"/>
                  </a:ext>
                </a:extLst>
              </a:tr>
            </a:tbl>
          </a:graphicData>
        </a:graphic>
      </p:graphicFrame>
      <p:pic>
        <p:nvPicPr>
          <p:cNvPr id="5" name="Graphique 4" descr="Œil">
            <a:extLst>
              <a:ext uri="{FF2B5EF4-FFF2-40B4-BE49-F238E27FC236}">
                <a16:creationId xmlns:a16="http://schemas.microsoft.com/office/drawing/2014/main" id="{67B04ACD-CDDA-7947-AD42-084B9705C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5825" y="1628223"/>
            <a:ext cx="540646" cy="540646"/>
          </a:xfrm>
          <a:prstGeom prst="rect">
            <a:avLst/>
          </a:prstGeom>
        </p:spPr>
      </p:pic>
      <p:pic>
        <p:nvPicPr>
          <p:cNvPr id="33" name="Graphique 32" descr="Œil">
            <a:extLst>
              <a:ext uri="{FF2B5EF4-FFF2-40B4-BE49-F238E27FC236}">
                <a16:creationId xmlns:a16="http://schemas.microsoft.com/office/drawing/2014/main" id="{61C8D6A8-40C3-B440-BAEF-264D2039F5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1015" y="2786612"/>
            <a:ext cx="540646" cy="540646"/>
          </a:xfrm>
          <a:prstGeom prst="rect">
            <a:avLst/>
          </a:prstGeom>
        </p:spPr>
      </p:pic>
      <p:graphicFrame>
        <p:nvGraphicFramePr>
          <p:cNvPr id="34" name="Tableau 33">
            <a:extLst>
              <a:ext uri="{FF2B5EF4-FFF2-40B4-BE49-F238E27FC236}">
                <a16:creationId xmlns:a16="http://schemas.microsoft.com/office/drawing/2014/main" id="{6E1B4459-70F5-FE4F-8F84-B21A413E7E73}"/>
              </a:ext>
            </a:extLst>
          </p:cNvPr>
          <p:cNvGraphicFramePr>
            <a:graphicFrameLocks noGrp="1"/>
          </p:cNvGraphicFramePr>
          <p:nvPr>
            <p:extLst>
              <p:ext uri="{D42A27DB-BD31-4B8C-83A1-F6EECF244321}">
                <p14:modId xmlns:p14="http://schemas.microsoft.com/office/powerpoint/2010/main" val="2663393201"/>
              </p:ext>
            </p:extLst>
          </p:nvPr>
        </p:nvGraphicFramePr>
        <p:xfrm>
          <a:off x="842811" y="4728701"/>
          <a:ext cx="5267974" cy="717488"/>
        </p:xfrm>
        <a:graphic>
          <a:graphicData uri="http://schemas.openxmlformats.org/drawingml/2006/table">
            <a:tbl>
              <a:tblPr firstRow="1" firstCol="1" bandRow="1">
                <a:tableStyleId>{72833802-FEF1-4C79-8D5D-14CF1EAF98D9}</a:tableStyleId>
              </a:tblPr>
              <a:tblGrid>
                <a:gridCol w="3271700">
                  <a:extLst>
                    <a:ext uri="{9D8B030D-6E8A-4147-A177-3AD203B41FA5}">
                      <a16:colId xmlns:a16="http://schemas.microsoft.com/office/drawing/2014/main" val="530021343"/>
                    </a:ext>
                  </a:extLst>
                </a:gridCol>
                <a:gridCol w="1996274">
                  <a:extLst>
                    <a:ext uri="{9D8B030D-6E8A-4147-A177-3AD203B41FA5}">
                      <a16:colId xmlns:a16="http://schemas.microsoft.com/office/drawing/2014/main" val="4035145234"/>
                    </a:ext>
                  </a:extLst>
                </a:gridCol>
              </a:tblGrid>
              <a:tr h="187410">
                <a:tc gridSpan="2">
                  <a:txBody>
                    <a:bodyPr/>
                    <a:lstStyle/>
                    <a:p>
                      <a:pPr algn="ctr">
                        <a:lnSpc>
                          <a:spcPct val="107000"/>
                        </a:lnSpc>
                        <a:spcAft>
                          <a:spcPts val="0"/>
                        </a:spcAft>
                      </a:pPr>
                      <a:r>
                        <a:rPr lang="fr-BE" sz="1600" b="0" dirty="0">
                          <a:effectLst/>
                        </a:rPr>
                        <a:t>Déterminants </a:t>
                      </a:r>
                      <a:r>
                        <a:rPr lang="fr-BE" sz="1600" b="0" dirty="0">
                          <a:solidFill>
                            <a:srgbClr val="FFC000"/>
                          </a:solidFill>
                          <a:effectLst/>
                        </a:rPr>
                        <a:t>du coût-vérité pour la tarification de l’eau</a:t>
                      </a:r>
                      <a:endParaRPr lang="fr-BE" sz="1400" b="0" dirty="0">
                        <a:solidFill>
                          <a:srgbClr val="FFC000"/>
                        </a:solidFill>
                        <a:effectLst/>
                        <a:latin typeface="Trebuchet MS"/>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fr-FR"/>
                    </a:p>
                  </a:txBody>
                  <a:tcPr/>
                </a:tc>
                <a:extLst>
                  <a:ext uri="{0D108BD9-81ED-4DB2-BD59-A6C34878D82A}">
                    <a16:rowId xmlns:a16="http://schemas.microsoft.com/office/drawing/2014/main" val="2469367889"/>
                  </a:ext>
                </a:extLst>
              </a:tr>
              <a:tr h="187410">
                <a:tc>
                  <a:txBody>
                    <a:bodyPr/>
                    <a:lstStyle/>
                    <a:p>
                      <a:pPr algn="just">
                        <a:lnSpc>
                          <a:spcPct val="107000"/>
                        </a:lnSpc>
                        <a:spcAft>
                          <a:spcPts val="0"/>
                        </a:spcAft>
                      </a:pPr>
                      <a:r>
                        <a:rPr lang="fr-BE" sz="1400" b="0" dirty="0">
                          <a:effectLst/>
                        </a:rPr>
                        <a:t>Selon les rubriques des charges</a:t>
                      </a:r>
                    </a:p>
                  </a:txBody>
                  <a:tcPr marL="44450" marR="44450" marT="0" marB="0" anchor="ctr"/>
                </a:tc>
                <a:tc>
                  <a:txBody>
                    <a:bodyPr/>
                    <a:lstStyle/>
                    <a:p>
                      <a:pPr algn="just">
                        <a:lnSpc>
                          <a:spcPct val="107000"/>
                        </a:lnSpc>
                        <a:spcAft>
                          <a:spcPts val="0"/>
                        </a:spcAft>
                      </a:pPr>
                      <a:r>
                        <a:rPr lang="fr-BE" sz="1400" b="0" dirty="0">
                          <a:effectLst/>
                        </a:rPr>
                        <a:t>0% </a:t>
                      </a:r>
                    </a:p>
                  </a:txBody>
                  <a:tcPr marL="44450" marR="44450" marT="0" marB="0" anchor="ctr"/>
                </a:tc>
                <a:extLst>
                  <a:ext uri="{0D108BD9-81ED-4DB2-BD59-A6C34878D82A}">
                    <a16:rowId xmlns:a16="http://schemas.microsoft.com/office/drawing/2014/main" val="1407098380"/>
                  </a:ext>
                </a:extLst>
              </a:tr>
              <a:tr h="187410">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Ne savent pas</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just" defTabSz="914377" rtl="0" eaLnBrk="1" fontAlgn="auto" latinLnBrk="0" hangingPunct="1">
                        <a:lnSpc>
                          <a:spcPct val="107000"/>
                        </a:lnSpc>
                        <a:spcBef>
                          <a:spcPts val="0"/>
                        </a:spcBef>
                        <a:spcAft>
                          <a:spcPts val="0"/>
                        </a:spcAft>
                        <a:buClrTx/>
                        <a:buSzTx/>
                        <a:buFontTx/>
                        <a:buNone/>
                        <a:tabLst/>
                        <a:defRPr/>
                      </a:pPr>
                      <a:r>
                        <a:rPr lang="fr-BE" sz="1400" b="0" dirty="0">
                          <a:effectLst/>
                        </a:rPr>
                        <a:t>100%</a:t>
                      </a:r>
                      <a:endParaRPr lang="fr-BE" sz="14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3995421"/>
                  </a:ext>
                </a:extLst>
              </a:tr>
            </a:tbl>
          </a:graphicData>
        </a:graphic>
      </p:graphicFrame>
      <p:pic>
        <p:nvPicPr>
          <p:cNvPr id="35" name="Graphique 34" descr="Œil">
            <a:extLst>
              <a:ext uri="{FF2B5EF4-FFF2-40B4-BE49-F238E27FC236}">
                <a16:creationId xmlns:a16="http://schemas.microsoft.com/office/drawing/2014/main" id="{FA15AEFF-94C4-7C4C-A764-7B36BDA62C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2101" y="4627395"/>
            <a:ext cx="540646" cy="540646"/>
          </a:xfrm>
          <a:prstGeom prst="rect">
            <a:avLst/>
          </a:prstGeom>
        </p:spPr>
      </p:pic>
      <p:pic>
        <p:nvPicPr>
          <p:cNvPr id="9" name="Graphique 8" descr="Ampoule et engrenage">
            <a:extLst>
              <a:ext uri="{FF2B5EF4-FFF2-40B4-BE49-F238E27FC236}">
                <a16:creationId xmlns:a16="http://schemas.microsoft.com/office/drawing/2014/main" id="{A5E7F1CB-1FEB-D14F-86E0-6EEEECCA4A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95" y="5563139"/>
            <a:ext cx="914400" cy="914400"/>
          </a:xfrm>
          <a:prstGeom prst="rect">
            <a:avLst/>
          </a:prstGeom>
        </p:spPr>
      </p:pic>
    </p:spTree>
    <p:extLst>
      <p:ext uri="{BB962C8B-B14F-4D97-AF65-F5344CB8AC3E}">
        <p14:creationId xmlns:p14="http://schemas.microsoft.com/office/powerpoint/2010/main" val="395539910"/>
      </p:ext>
    </p:extLst>
  </p:cSld>
  <p:clrMapOvr>
    <a:masterClrMapping/>
  </p:clrMapOvr>
  <mc:AlternateContent xmlns:mc="http://schemas.openxmlformats.org/markup-compatibility/2006" xmlns:p14="http://schemas.microsoft.com/office/powerpoint/2010/main">
    <mc:Choice Requires="p14">
      <p:transition spd="slow" p14:dur="2000" advTm="66273"/>
    </mc:Choice>
    <mc:Fallback xmlns="">
      <p:transition spd="slow" advTm="66273"/>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16</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828027" y="68110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Perception du prix de l’eau et compréhension du coût-vérité de l’eau potable</a:t>
            </a:r>
            <a:endParaRPr lang="fr-BE" sz="2000" spc="-1" dirty="0">
              <a:latin typeface="Arial"/>
            </a:endParaRPr>
          </a:p>
        </p:txBody>
      </p:sp>
      <p:sp>
        <p:nvSpPr>
          <p:cNvPr id="22" name="CustomShape 14">
            <a:extLst>
              <a:ext uri="{FF2B5EF4-FFF2-40B4-BE49-F238E27FC236}">
                <a16:creationId xmlns:a16="http://schemas.microsoft.com/office/drawing/2014/main" id="{54659A84-54BA-4401-B3AD-A44FD209EA1A}"/>
              </a:ext>
            </a:extLst>
          </p:cNvPr>
          <p:cNvSpPr/>
          <p:nvPr/>
        </p:nvSpPr>
        <p:spPr>
          <a:xfrm>
            <a:off x="87147" y="6403657"/>
            <a:ext cx="5869440" cy="272880"/>
          </a:xfrm>
          <a:prstGeom prst="rect">
            <a:avLst/>
          </a:prstGeom>
          <a:noFill/>
          <a:ln>
            <a:noFill/>
          </a:ln>
        </p:spPr>
        <p:style>
          <a:lnRef idx="0">
            <a:scrgbClr r="0" g="0" b="0"/>
          </a:lnRef>
          <a:fillRef idx="0">
            <a:scrgbClr r="0" g="0" b="0"/>
          </a:fillRef>
          <a:effectRef idx="0">
            <a:scrgbClr r="0" g="0" b="0"/>
          </a:effectRef>
          <a:fontRef idx="minor"/>
        </p:style>
      </p:sp>
      <p:sp>
        <p:nvSpPr>
          <p:cNvPr id="26" name="Titre 1">
            <a:extLst>
              <a:ext uri="{FF2B5EF4-FFF2-40B4-BE49-F238E27FC236}">
                <a16:creationId xmlns:a16="http://schemas.microsoft.com/office/drawing/2014/main" id="{D5123975-083B-4A23-9C17-3E421B0CFCC6}"/>
              </a:ext>
            </a:extLst>
          </p:cNvPr>
          <p:cNvSpPr txBox="1">
            <a:spLocks/>
          </p:cNvSpPr>
          <p:nvPr/>
        </p:nvSpPr>
        <p:spPr>
          <a:xfrm>
            <a:off x="399416" y="180570"/>
            <a:ext cx="9951074"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25" name="Rectangle 24">
            <a:extLst>
              <a:ext uri="{FF2B5EF4-FFF2-40B4-BE49-F238E27FC236}">
                <a16:creationId xmlns:a16="http://schemas.microsoft.com/office/drawing/2014/main" id="{541E3424-3074-4842-8586-2995B3B4D9B8}"/>
              </a:ext>
            </a:extLst>
          </p:cNvPr>
          <p:cNvSpPr/>
          <p:nvPr/>
        </p:nvSpPr>
        <p:spPr>
          <a:xfrm>
            <a:off x="838201" y="1418658"/>
            <a:ext cx="10644050" cy="3939540"/>
          </a:xfrm>
          <a:prstGeom prst="rect">
            <a:avLst/>
          </a:prstGeom>
        </p:spPr>
        <p:txBody>
          <a:bodyPr wrap="square">
            <a:spAutoFit/>
          </a:bodyPr>
          <a:lstStyle/>
          <a:p>
            <a:r>
              <a:rPr lang="fr-FR" b="1" dirty="0">
                <a:latin typeface="Trebuchet MS" panose="020B0603020202020204" pitchFamily="34" charset="0"/>
              </a:rPr>
              <a:t>Commentaires:</a:t>
            </a:r>
          </a:p>
          <a:p>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Les charges dont les consommateurs savent qu’elles sont des déterminants du prix de l’eau …</a:t>
            </a:r>
          </a:p>
          <a:p>
            <a:pPr marL="285750" indent="-285750">
              <a:buFont typeface="Arial" panose="020B0604020202020204" pitchFamily="34" charset="0"/>
              <a:buChar char="•"/>
            </a:pPr>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 ne sont pas nécessairement considérées comme des déterminants </a:t>
            </a:r>
            <a:r>
              <a:rPr lang="fr-FR" b="1" dirty="0">
                <a:latin typeface="Trebuchet MS" panose="020B0603020202020204" pitchFamily="34" charset="0"/>
              </a:rPr>
              <a:t>d’un prix juste</a:t>
            </a:r>
            <a:r>
              <a:rPr lang="fr-FR" dirty="0">
                <a:latin typeface="Trebuchet MS" panose="020B0603020202020204" pitchFamily="34" charset="0"/>
              </a:rPr>
              <a:t>; </a:t>
            </a:r>
          </a:p>
          <a:p>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Le coût vérité de l’eau comme levier visant à instaurer un prix de l’eau ajusté aux charges supportées par l’ASUREP …</a:t>
            </a:r>
          </a:p>
          <a:p>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 est une notion inconnue des consommateurs.</a:t>
            </a:r>
          </a:p>
          <a:p>
            <a:r>
              <a:rPr lang="fr-FR" dirty="0">
                <a:latin typeface="Trebuchet MS" panose="020B0603020202020204" pitchFamily="34" charset="0"/>
              </a:rPr>
              <a:t> </a:t>
            </a:r>
          </a:p>
          <a:p>
            <a:r>
              <a:rPr lang="fr-FR" b="1" dirty="0">
                <a:latin typeface="Trebuchet MS" panose="020B0603020202020204" pitchFamily="34" charset="0"/>
                <a:sym typeface="Wingdings" pitchFamily="2" charset="2"/>
              </a:rPr>
              <a:t> Exposition des ASUREPS à des interrogations des consommateurs sur la nature de la tarification qui est appliquée</a:t>
            </a:r>
            <a:endParaRPr lang="fr-FR" b="1" dirty="0">
              <a:latin typeface="Trebuchet MS" panose="020B0603020202020204" pitchFamily="34" charset="0"/>
            </a:endParaRPr>
          </a:p>
          <a:p>
            <a:endParaRPr lang="fr-FR" sz="1600" b="1" dirty="0">
              <a:latin typeface="Trebuchet MS" panose="020B0603020202020204" pitchFamily="34" charset="0"/>
            </a:endParaRPr>
          </a:p>
        </p:txBody>
      </p:sp>
    </p:spTree>
    <p:extLst>
      <p:ext uri="{BB962C8B-B14F-4D97-AF65-F5344CB8AC3E}">
        <p14:creationId xmlns:p14="http://schemas.microsoft.com/office/powerpoint/2010/main" val="4176474468"/>
      </p:ext>
    </p:extLst>
  </p:cSld>
  <p:clrMapOvr>
    <a:masterClrMapping/>
  </p:clrMapOvr>
  <mc:AlternateContent xmlns:mc="http://schemas.openxmlformats.org/markup-compatibility/2006" xmlns:p14="http://schemas.microsoft.com/office/powerpoint/2010/main">
    <mc:Choice Requires="p14">
      <p:transition spd="slow" p14:dur="2000" advTm="66273"/>
    </mc:Choice>
    <mc:Fallback xmlns="">
      <p:transition spd="slow" advTm="66273"/>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17</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551318" y="70945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Appropriation du coût-vérité de l’eau potable (1/2)</a:t>
            </a:r>
            <a:endParaRPr lang="fr-BE" sz="2000" spc="-1" dirty="0">
              <a:latin typeface="Arial"/>
            </a:endParaRPr>
          </a:p>
        </p:txBody>
      </p:sp>
      <p:sp>
        <p:nvSpPr>
          <p:cNvPr id="26" name="Titre 1">
            <a:extLst>
              <a:ext uri="{FF2B5EF4-FFF2-40B4-BE49-F238E27FC236}">
                <a16:creationId xmlns:a16="http://schemas.microsoft.com/office/drawing/2014/main" id="{D5123975-083B-4A23-9C17-3E421B0CFCC6}"/>
              </a:ext>
            </a:extLst>
          </p:cNvPr>
          <p:cNvSpPr txBox="1">
            <a:spLocks/>
          </p:cNvSpPr>
          <p:nvPr/>
        </p:nvSpPr>
        <p:spPr>
          <a:xfrm>
            <a:off x="336267" y="197410"/>
            <a:ext cx="10574146"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15" name="CustomShape 13">
            <a:extLst>
              <a:ext uri="{FF2B5EF4-FFF2-40B4-BE49-F238E27FC236}">
                <a16:creationId xmlns:a16="http://schemas.microsoft.com/office/drawing/2014/main" id="{1163EA49-DD2D-411A-A9D2-00906A32A7F8}"/>
              </a:ext>
            </a:extLst>
          </p:cNvPr>
          <p:cNvSpPr/>
          <p:nvPr/>
        </p:nvSpPr>
        <p:spPr>
          <a:xfrm>
            <a:off x="551879" y="1317959"/>
            <a:ext cx="10617850" cy="355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2000"/>
              </a:lnSpc>
            </a:pPr>
            <a:r>
              <a:rPr lang="fr-BE" spc="-1" dirty="0">
                <a:solidFill>
                  <a:srgbClr val="00B0F0"/>
                </a:solidFill>
                <a:latin typeface="Trebuchet MS"/>
                <a:ea typeface="DejaVu Sans"/>
              </a:rPr>
              <a:t>R1.1. Est-ce que vous en parlez dans un dialogue </a:t>
            </a:r>
            <a:r>
              <a:rPr lang="fr-BE" b="1" u="sng" spc="-1" dirty="0">
                <a:solidFill>
                  <a:srgbClr val="00B0F0"/>
                </a:solidFill>
                <a:latin typeface="Trebuchet MS"/>
                <a:ea typeface="DejaVu Sans"/>
              </a:rPr>
              <a:t>formel</a:t>
            </a:r>
            <a:r>
              <a:rPr lang="fr-BE" b="1" spc="-1" dirty="0">
                <a:solidFill>
                  <a:srgbClr val="00B0F0"/>
                </a:solidFill>
                <a:latin typeface="Trebuchet MS"/>
                <a:ea typeface="DejaVu Sans"/>
              </a:rPr>
              <a:t> </a:t>
            </a:r>
            <a:r>
              <a:rPr lang="fr-BE" spc="-1" dirty="0">
                <a:solidFill>
                  <a:srgbClr val="00B0F0"/>
                </a:solidFill>
                <a:latin typeface="Trebuchet MS"/>
                <a:ea typeface="DejaVu Sans"/>
              </a:rPr>
              <a:t>avec les responsables de l’ASUREP ?</a:t>
            </a:r>
            <a:endParaRPr lang="fr-BE" sz="2800" spc="-1">
              <a:solidFill>
                <a:srgbClr val="00B0F0"/>
              </a:solidFill>
              <a:latin typeface="Arial"/>
            </a:endParaRPr>
          </a:p>
        </p:txBody>
      </p:sp>
      <p:pic>
        <p:nvPicPr>
          <p:cNvPr id="4" name="Image 3">
            <a:extLst>
              <a:ext uri="{FF2B5EF4-FFF2-40B4-BE49-F238E27FC236}">
                <a16:creationId xmlns:a16="http://schemas.microsoft.com/office/drawing/2014/main" id="{A8417EC6-0A41-43CA-95C3-A40364900FFF}"/>
              </a:ext>
            </a:extLst>
          </p:cNvPr>
          <p:cNvPicPr>
            <a:picLocks noChangeAspect="1"/>
          </p:cNvPicPr>
          <p:nvPr/>
        </p:nvPicPr>
        <p:blipFill>
          <a:blip r:embed="rId2"/>
          <a:stretch>
            <a:fillRect/>
          </a:stretch>
        </p:blipFill>
        <p:spPr>
          <a:xfrm>
            <a:off x="459132" y="1880789"/>
            <a:ext cx="3960000" cy="3953763"/>
          </a:xfrm>
          <a:prstGeom prst="rect">
            <a:avLst/>
          </a:prstGeom>
        </p:spPr>
      </p:pic>
      <p:graphicFrame>
        <p:nvGraphicFramePr>
          <p:cNvPr id="10" name="Tableau 9">
            <a:extLst>
              <a:ext uri="{FF2B5EF4-FFF2-40B4-BE49-F238E27FC236}">
                <a16:creationId xmlns:a16="http://schemas.microsoft.com/office/drawing/2014/main" id="{887227D5-3303-4A76-9950-5EE8E22DDD4F}"/>
              </a:ext>
            </a:extLst>
          </p:cNvPr>
          <p:cNvGraphicFramePr>
            <a:graphicFrameLocks noGrp="1"/>
          </p:cNvGraphicFramePr>
          <p:nvPr>
            <p:extLst>
              <p:ext uri="{D42A27DB-BD31-4B8C-83A1-F6EECF244321}">
                <p14:modId xmlns:p14="http://schemas.microsoft.com/office/powerpoint/2010/main" val="2334498398"/>
              </p:ext>
            </p:extLst>
          </p:nvPr>
        </p:nvGraphicFramePr>
        <p:xfrm>
          <a:off x="3195400" y="2524915"/>
          <a:ext cx="1773871" cy="848797"/>
        </p:xfrm>
        <a:graphic>
          <a:graphicData uri="http://schemas.openxmlformats.org/drawingml/2006/table">
            <a:tbl>
              <a:tblPr firstRow="1" firstCol="1" bandRow="1">
                <a:tableStyleId>{9D7B26C5-4107-4FEC-AEDC-1716B250A1EF}</a:tableStyleId>
              </a:tblPr>
              <a:tblGrid>
                <a:gridCol w="1773871">
                  <a:extLst>
                    <a:ext uri="{9D8B030D-6E8A-4147-A177-3AD203B41FA5}">
                      <a16:colId xmlns:a16="http://schemas.microsoft.com/office/drawing/2014/main" val="1949875650"/>
                    </a:ext>
                  </a:extLst>
                </a:gridCol>
              </a:tblGrid>
              <a:tr h="248804">
                <a:tc>
                  <a:txBody>
                    <a:bodyPr/>
                    <a:lstStyle/>
                    <a:p>
                      <a:pPr algn="just">
                        <a:lnSpc>
                          <a:spcPct val="107000"/>
                        </a:lnSpc>
                        <a:spcAft>
                          <a:spcPts val="0"/>
                        </a:spcAft>
                      </a:pPr>
                      <a:r>
                        <a:rPr lang="fr-BE" sz="1600" b="0" dirty="0">
                          <a:effectLst/>
                          <a:latin typeface="Trebuchet MS" panose="020B0603020202020204" pitchFamily="34" charset="0"/>
                        </a:rPr>
                        <a:t>Non   Oui</a:t>
                      </a:r>
                      <a:endParaRPr lang="fr-BE" sz="16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3264977"/>
                  </a:ext>
                </a:extLst>
              </a:tr>
              <a:tr h="326953">
                <a:tc>
                  <a:txBody>
                    <a:bodyPr/>
                    <a:lstStyle/>
                    <a:p>
                      <a:pPr algn="just">
                        <a:lnSpc>
                          <a:spcPct val="107000"/>
                        </a:lnSpc>
                        <a:spcAft>
                          <a:spcPts val="0"/>
                        </a:spcAft>
                      </a:pPr>
                      <a:r>
                        <a:rPr lang="fr-BE" sz="1600" b="0" dirty="0">
                          <a:effectLst/>
                          <a:latin typeface="Trebuchet MS" panose="020B0603020202020204" pitchFamily="34" charset="0"/>
                        </a:rPr>
                        <a:t>1135   73</a:t>
                      </a:r>
                      <a:endParaRPr lang="fr-BE" sz="16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49621112"/>
                  </a:ext>
                </a:extLst>
              </a:tr>
              <a:tr h="238657">
                <a:tc>
                  <a:txBody>
                    <a:bodyPr/>
                    <a:lstStyle/>
                    <a:p>
                      <a:pPr algn="just">
                        <a:lnSpc>
                          <a:spcPct val="107000"/>
                        </a:lnSpc>
                        <a:spcAft>
                          <a:spcPts val="0"/>
                        </a:spcAft>
                      </a:pPr>
                      <a:r>
                        <a:rPr lang="fr-BE" sz="1600" b="0" dirty="0">
                          <a:effectLst/>
                          <a:latin typeface="Trebuchet MS" panose="020B0603020202020204" pitchFamily="34" charset="0"/>
                        </a:rPr>
                        <a:t>94%   6%</a:t>
                      </a:r>
                      <a:endParaRPr lang="fr-BE" sz="16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36914054"/>
                  </a:ext>
                </a:extLst>
              </a:tr>
            </a:tbl>
          </a:graphicData>
        </a:graphic>
      </p:graphicFrame>
      <p:sp>
        <p:nvSpPr>
          <p:cNvPr id="11" name="Rectangle 10">
            <a:extLst>
              <a:ext uri="{FF2B5EF4-FFF2-40B4-BE49-F238E27FC236}">
                <a16:creationId xmlns:a16="http://schemas.microsoft.com/office/drawing/2014/main" id="{A1626826-9003-4281-93F9-7A7B89F9C59C}"/>
              </a:ext>
            </a:extLst>
          </p:cNvPr>
          <p:cNvSpPr/>
          <p:nvPr/>
        </p:nvSpPr>
        <p:spPr>
          <a:xfrm>
            <a:off x="7090754" y="2373964"/>
            <a:ext cx="3650569" cy="1477328"/>
          </a:xfrm>
          <a:prstGeom prst="rect">
            <a:avLst/>
          </a:prstGeom>
        </p:spPr>
        <p:txBody>
          <a:bodyPr wrap="square" lIns="91440" tIns="45720" rIns="91440" bIns="45720" anchor="t">
            <a:spAutoFit/>
          </a:bodyPr>
          <a:lstStyle/>
          <a:p>
            <a:pPr algn="just"/>
            <a:r>
              <a:rPr lang="fr-BE" kern="100" dirty="0">
                <a:solidFill>
                  <a:srgbClr val="C00000"/>
                </a:solidFill>
                <a:latin typeface="Trebuchet MS"/>
                <a:ea typeface="NSimSun"/>
                <a:cs typeface="Arial"/>
              </a:rPr>
              <a:t>En parler dans une réunion formelle ? </a:t>
            </a:r>
          </a:p>
          <a:p>
            <a:pPr algn="just"/>
            <a:endParaRPr lang="fr-BE" kern="100" dirty="0">
              <a:solidFill>
                <a:srgbClr val="C00000"/>
              </a:solidFill>
              <a:latin typeface="Trebuchet MS"/>
              <a:ea typeface="NSimSun"/>
              <a:cs typeface="Arial"/>
            </a:endParaRPr>
          </a:p>
          <a:p>
            <a:pPr algn="just"/>
            <a:r>
              <a:rPr lang="fr-BE" kern="100" dirty="0">
                <a:solidFill>
                  <a:srgbClr val="C00000"/>
                </a:solidFill>
                <a:latin typeface="Trebuchet MS"/>
                <a:ea typeface="NSimSun"/>
                <a:cs typeface="Arial"/>
              </a:rPr>
              <a:t>~5 % des répondants en parlent aux membres de leur ASUREP !</a:t>
            </a:r>
            <a:r>
              <a:rPr lang="fr-BE" kern="100" dirty="0">
                <a:latin typeface="Trebuchet MS"/>
                <a:ea typeface="NSimSun"/>
                <a:cs typeface="Arial"/>
              </a:rPr>
              <a:t> </a:t>
            </a:r>
            <a:endParaRPr lang="fr-BE"/>
          </a:p>
        </p:txBody>
      </p:sp>
      <p:sp>
        <p:nvSpPr>
          <p:cNvPr id="12" name="Rectangle 11">
            <a:extLst>
              <a:ext uri="{FF2B5EF4-FFF2-40B4-BE49-F238E27FC236}">
                <a16:creationId xmlns:a16="http://schemas.microsoft.com/office/drawing/2014/main" id="{C67E2CD2-1900-4B6B-A186-F07A147921DD}"/>
              </a:ext>
            </a:extLst>
          </p:cNvPr>
          <p:cNvSpPr/>
          <p:nvPr/>
        </p:nvSpPr>
        <p:spPr>
          <a:xfrm>
            <a:off x="7128644" y="4304668"/>
            <a:ext cx="3904561" cy="646331"/>
          </a:xfrm>
          <a:prstGeom prst="rect">
            <a:avLst/>
          </a:prstGeom>
        </p:spPr>
        <p:txBody>
          <a:bodyPr wrap="square" lIns="91440" tIns="45720" rIns="91440" bIns="45720" anchor="t">
            <a:spAutoFit/>
          </a:bodyPr>
          <a:lstStyle/>
          <a:p>
            <a:r>
              <a:rPr lang="fr-BE" kern="100" dirty="0">
                <a:solidFill>
                  <a:srgbClr val="C00000"/>
                </a:solidFill>
                <a:latin typeface="Trebuchet MS"/>
                <a:ea typeface="NSimSun"/>
                <a:cs typeface="Arial"/>
              </a:rPr>
              <a:t>Pas de r</a:t>
            </a:r>
            <a:r>
              <a:rPr lang="fr-FR" altLang="zh-CN" kern="100" dirty="0">
                <a:solidFill>
                  <a:srgbClr val="C00000"/>
                </a:solidFill>
                <a:latin typeface="Trebuchet MS"/>
                <a:ea typeface="NSimSun"/>
                <a:cs typeface="Arial"/>
              </a:rPr>
              <a:t>é</a:t>
            </a:r>
            <a:r>
              <a:rPr lang="fr-BE" kern="100" dirty="0">
                <a:solidFill>
                  <a:srgbClr val="C00000"/>
                </a:solidFill>
                <a:latin typeface="Trebuchet MS"/>
                <a:ea typeface="NSimSun"/>
                <a:cs typeface="Arial"/>
              </a:rPr>
              <a:t>el dialogue entre les consommateurs et les ASUREP !</a:t>
            </a:r>
            <a:endParaRPr lang="fr-BE" dirty="0">
              <a:solidFill>
                <a:srgbClr val="C00000"/>
              </a:solidFill>
              <a:latin typeface="Trebuchet MS"/>
              <a:ea typeface="NSimSun"/>
              <a:cs typeface="Arial"/>
            </a:endParaRPr>
          </a:p>
        </p:txBody>
      </p:sp>
      <p:pic>
        <p:nvPicPr>
          <p:cNvPr id="16" name="Graphique 15" descr="Œil">
            <a:extLst>
              <a:ext uri="{FF2B5EF4-FFF2-40B4-BE49-F238E27FC236}">
                <a16:creationId xmlns:a16="http://schemas.microsoft.com/office/drawing/2014/main" id="{D41BBC56-956E-B64E-9770-26F9C9F137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5933" y="2332796"/>
            <a:ext cx="540646" cy="540646"/>
          </a:xfrm>
          <a:prstGeom prst="rect">
            <a:avLst/>
          </a:prstGeom>
        </p:spPr>
      </p:pic>
    </p:spTree>
    <p:extLst>
      <p:ext uri="{BB962C8B-B14F-4D97-AF65-F5344CB8AC3E}">
        <p14:creationId xmlns:p14="http://schemas.microsoft.com/office/powerpoint/2010/main" val="139325731"/>
      </p:ext>
    </p:extLst>
  </p:cSld>
  <p:clrMapOvr>
    <a:masterClrMapping/>
  </p:clrMapOvr>
  <mc:AlternateContent xmlns:mc="http://schemas.openxmlformats.org/markup-compatibility/2006" xmlns:p14="http://schemas.microsoft.com/office/powerpoint/2010/main">
    <mc:Choice Requires="p14">
      <p:transition spd="slow" p14:dur="2000" advTm="113293"/>
    </mc:Choice>
    <mc:Fallback xmlns="">
      <p:transition spd="slow" advTm="113293"/>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18</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551318" y="70945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Appropriation du coût-vérité de l’eau potable (1/2)</a:t>
            </a:r>
            <a:endParaRPr lang="fr-BE" sz="2000" spc="-1" dirty="0">
              <a:latin typeface="Arial"/>
            </a:endParaRPr>
          </a:p>
        </p:txBody>
      </p:sp>
      <p:sp>
        <p:nvSpPr>
          <p:cNvPr id="26" name="Titre 1">
            <a:extLst>
              <a:ext uri="{FF2B5EF4-FFF2-40B4-BE49-F238E27FC236}">
                <a16:creationId xmlns:a16="http://schemas.microsoft.com/office/drawing/2014/main" id="{D5123975-083B-4A23-9C17-3E421B0CFCC6}"/>
              </a:ext>
            </a:extLst>
          </p:cNvPr>
          <p:cNvSpPr txBox="1">
            <a:spLocks/>
          </p:cNvSpPr>
          <p:nvPr/>
        </p:nvSpPr>
        <p:spPr>
          <a:xfrm>
            <a:off x="302587" y="239509"/>
            <a:ext cx="10355229"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15" name="CustomShape 13">
            <a:extLst>
              <a:ext uri="{FF2B5EF4-FFF2-40B4-BE49-F238E27FC236}">
                <a16:creationId xmlns:a16="http://schemas.microsoft.com/office/drawing/2014/main" id="{1163EA49-DD2D-411A-A9D2-00906A32A7F8}"/>
              </a:ext>
            </a:extLst>
          </p:cNvPr>
          <p:cNvSpPr/>
          <p:nvPr/>
        </p:nvSpPr>
        <p:spPr>
          <a:xfrm>
            <a:off x="551879" y="1317959"/>
            <a:ext cx="9582973" cy="355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2000"/>
              </a:lnSpc>
            </a:pPr>
            <a:r>
              <a:rPr lang="fr-BE" spc="-1" dirty="0">
                <a:solidFill>
                  <a:srgbClr val="00B0F0"/>
                </a:solidFill>
                <a:latin typeface="Trebuchet MS"/>
                <a:ea typeface="DejaVu Sans"/>
              </a:rPr>
              <a:t>R1. Avec qui les consommateurs parlent-ils de </a:t>
            </a:r>
            <a:r>
              <a:rPr lang="fr-BE" b="1" u="sng" spc="-1" dirty="0">
                <a:solidFill>
                  <a:srgbClr val="00B0F0"/>
                </a:solidFill>
                <a:latin typeface="Trebuchet MS"/>
                <a:ea typeface="DejaVu Sans"/>
              </a:rPr>
              <a:t>façon informelle</a:t>
            </a:r>
            <a:r>
              <a:rPr lang="fr-BE" spc="-1" dirty="0">
                <a:solidFill>
                  <a:srgbClr val="00B0F0"/>
                </a:solidFill>
                <a:latin typeface="Trebuchet MS"/>
                <a:ea typeface="DejaVu Sans"/>
              </a:rPr>
              <a:t> du coût-vérité de l’eau ?</a:t>
            </a:r>
            <a:endParaRPr lang="fr-BE" sz="2800" spc="-1" dirty="0">
              <a:solidFill>
                <a:srgbClr val="00B0F0"/>
              </a:solidFill>
              <a:latin typeface="Arial"/>
            </a:endParaRPr>
          </a:p>
        </p:txBody>
      </p:sp>
      <p:graphicFrame>
        <p:nvGraphicFramePr>
          <p:cNvPr id="22" name="Graphique 21">
            <a:extLst>
              <a:ext uri="{FF2B5EF4-FFF2-40B4-BE49-F238E27FC236}">
                <a16:creationId xmlns:a16="http://schemas.microsoft.com/office/drawing/2014/main" id="{A8F5E798-83C6-47D4-B8C7-794F87764AC9}"/>
              </a:ext>
            </a:extLst>
          </p:cNvPr>
          <p:cNvGraphicFramePr>
            <a:graphicFrameLocks/>
          </p:cNvGraphicFramePr>
          <p:nvPr>
            <p:extLst>
              <p:ext uri="{D42A27DB-BD31-4B8C-83A1-F6EECF244321}">
                <p14:modId xmlns:p14="http://schemas.microsoft.com/office/powerpoint/2010/main" val="2173331005"/>
              </p:ext>
            </p:extLst>
          </p:nvPr>
        </p:nvGraphicFramePr>
        <p:xfrm>
          <a:off x="1206533" y="3718672"/>
          <a:ext cx="4417885" cy="3154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au 7">
            <a:extLst>
              <a:ext uri="{FF2B5EF4-FFF2-40B4-BE49-F238E27FC236}">
                <a16:creationId xmlns:a16="http://schemas.microsoft.com/office/drawing/2014/main" id="{566467A7-9407-4699-9712-9BD57A4B2675}"/>
              </a:ext>
            </a:extLst>
          </p:cNvPr>
          <p:cNvGraphicFramePr>
            <a:graphicFrameLocks noGrp="1"/>
          </p:cNvGraphicFramePr>
          <p:nvPr>
            <p:extLst>
              <p:ext uri="{D42A27DB-BD31-4B8C-83A1-F6EECF244321}">
                <p14:modId xmlns:p14="http://schemas.microsoft.com/office/powerpoint/2010/main" val="2129845876"/>
              </p:ext>
            </p:extLst>
          </p:nvPr>
        </p:nvGraphicFramePr>
        <p:xfrm>
          <a:off x="633735" y="1891412"/>
          <a:ext cx="6172013" cy="1700825"/>
        </p:xfrm>
        <a:graphic>
          <a:graphicData uri="http://schemas.openxmlformats.org/drawingml/2006/table">
            <a:tbl>
              <a:tblPr firstRow="1" firstCol="1" bandRow="1">
                <a:tableStyleId>{72833802-FEF1-4C79-8D5D-14CF1EAF98D9}</a:tableStyleId>
              </a:tblPr>
              <a:tblGrid>
                <a:gridCol w="299375">
                  <a:extLst>
                    <a:ext uri="{9D8B030D-6E8A-4147-A177-3AD203B41FA5}">
                      <a16:colId xmlns:a16="http://schemas.microsoft.com/office/drawing/2014/main" val="2353894454"/>
                    </a:ext>
                  </a:extLst>
                </a:gridCol>
                <a:gridCol w="4813216">
                  <a:extLst>
                    <a:ext uri="{9D8B030D-6E8A-4147-A177-3AD203B41FA5}">
                      <a16:colId xmlns:a16="http://schemas.microsoft.com/office/drawing/2014/main" val="2807297522"/>
                    </a:ext>
                  </a:extLst>
                </a:gridCol>
                <a:gridCol w="529711">
                  <a:extLst>
                    <a:ext uri="{9D8B030D-6E8A-4147-A177-3AD203B41FA5}">
                      <a16:colId xmlns:a16="http://schemas.microsoft.com/office/drawing/2014/main" val="4078230986"/>
                    </a:ext>
                  </a:extLst>
                </a:gridCol>
                <a:gridCol w="529711">
                  <a:extLst>
                    <a:ext uri="{9D8B030D-6E8A-4147-A177-3AD203B41FA5}">
                      <a16:colId xmlns:a16="http://schemas.microsoft.com/office/drawing/2014/main" val="2112493495"/>
                    </a:ext>
                  </a:extLst>
                </a:gridCol>
              </a:tblGrid>
              <a:tr h="242975">
                <a:tc>
                  <a:txBody>
                    <a:bodyPr/>
                    <a:lstStyle/>
                    <a:p>
                      <a:pPr>
                        <a:lnSpc>
                          <a:spcPct val="107000"/>
                        </a:lnSpc>
                        <a:spcAft>
                          <a:spcPts val="0"/>
                        </a:spcAft>
                      </a:pPr>
                      <a:r>
                        <a:rPr lang="fr-BE" sz="1200">
                          <a:effectLst/>
                        </a:rPr>
                        <a:t> </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dirty="0">
                          <a:effectLst/>
                        </a:rPr>
                        <a:t>Avec qui parlez-vous du coût-vérité de l’eau ?</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n</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40168484"/>
                  </a:ext>
                </a:extLst>
              </a:tr>
              <a:tr h="242975">
                <a:tc>
                  <a:txBody>
                    <a:bodyPr/>
                    <a:lstStyle/>
                    <a:p>
                      <a:pPr algn="r">
                        <a:lnSpc>
                          <a:spcPct val="107000"/>
                        </a:lnSpc>
                        <a:spcAft>
                          <a:spcPts val="0"/>
                        </a:spcAft>
                      </a:pPr>
                      <a:r>
                        <a:rPr lang="fr-BE" sz="1200">
                          <a:effectLst/>
                        </a:rPr>
                        <a:t>1</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dirty="0">
                          <a:effectLst/>
                        </a:rPr>
                        <a:t> NA</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13</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latin typeface="Trebuchet MS" panose="020B0603020202020204" pitchFamily="34" charset="0"/>
                          <a:ea typeface="Calibri" panose="020F0502020204030204" pitchFamily="34" charset="0"/>
                          <a:cs typeface="Times New Roman" panose="02020603050405020304" pitchFamily="18" charset="0"/>
                        </a:rPr>
                        <a:t>1%</a:t>
                      </a:r>
                    </a:p>
                  </a:txBody>
                  <a:tcPr marL="44450" marR="44450" marT="0" marB="0" anchor="b"/>
                </a:tc>
                <a:extLst>
                  <a:ext uri="{0D108BD9-81ED-4DB2-BD59-A6C34878D82A}">
                    <a16:rowId xmlns:a16="http://schemas.microsoft.com/office/drawing/2014/main" val="862769367"/>
                  </a:ext>
                </a:extLst>
              </a:tr>
              <a:tr h="242975">
                <a:tc>
                  <a:txBody>
                    <a:bodyPr/>
                    <a:lstStyle/>
                    <a:p>
                      <a:pPr algn="r">
                        <a:lnSpc>
                          <a:spcPct val="107000"/>
                        </a:lnSpc>
                        <a:spcAft>
                          <a:spcPts val="0"/>
                        </a:spcAft>
                      </a:pPr>
                      <a:r>
                        <a:rPr lang="fr-BE" sz="1200">
                          <a:effectLst/>
                        </a:rPr>
                        <a:t>2</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a:effectLst/>
                        </a:rPr>
                        <a:t>avec le CA conseil d’administration</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100</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latin typeface="Trebuchet MS" panose="020B0603020202020204" pitchFamily="34" charset="0"/>
                          <a:ea typeface="Calibri" panose="020F0502020204030204" pitchFamily="34" charset="0"/>
                          <a:cs typeface="Times New Roman" panose="02020603050405020304" pitchFamily="18" charset="0"/>
                        </a:rPr>
                        <a:t>8%</a:t>
                      </a:r>
                    </a:p>
                  </a:txBody>
                  <a:tcPr marL="44450" marR="44450" marT="0" marB="0" anchor="b"/>
                </a:tc>
                <a:extLst>
                  <a:ext uri="{0D108BD9-81ED-4DB2-BD59-A6C34878D82A}">
                    <a16:rowId xmlns:a16="http://schemas.microsoft.com/office/drawing/2014/main" val="1550343968"/>
                  </a:ext>
                </a:extLst>
              </a:tr>
              <a:tr h="242975">
                <a:tc>
                  <a:txBody>
                    <a:bodyPr/>
                    <a:lstStyle/>
                    <a:p>
                      <a:pPr algn="r">
                        <a:lnSpc>
                          <a:spcPct val="107000"/>
                        </a:lnSpc>
                        <a:spcAft>
                          <a:spcPts val="0"/>
                        </a:spcAft>
                      </a:pPr>
                      <a:r>
                        <a:rPr lang="fr-BE" sz="1200">
                          <a:effectLst/>
                        </a:rPr>
                        <a:t>3</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a:effectLst/>
                        </a:rPr>
                        <a:t>avec le comite de gestion</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100</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latin typeface="Trebuchet MS" panose="020B0603020202020204" pitchFamily="34" charset="0"/>
                          <a:ea typeface="Calibri" panose="020F0502020204030204" pitchFamily="34" charset="0"/>
                          <a:cs typeface="Times New Roman" panose="02020603050405020304" pitchFamily="18" charset="0"/>
                        </a:rPr>
                        <a:t>8%</a:t>
                      </a:r>
                    </a:p>
                  </a:txBody>
                  <a:tcPr marL="44450" marR="44450" marT="0" marB="0" anchor="b"/>
                </a:tc>
                <a:extLst>
                  <a:ext uri="{0D108BD9-81ED-4DB2-BD59-A6C34878D82A}">
                    <a16:rowId xmlns:a16="http://schemas.microsoft.com/office/drawing/2014/main" val="1252532525"/>
                  </a:ext>
                </a:extLst>
              </a:tr>
              <a:tr h="242975">
                <a:tc>
                  <a:txBody>
                    <a:bodyPr/>
                    <a:lstStyle/>
                    <a:p>
                      <a:pPr algn="r">
                        <a:lnSpc>
                          <a:spcPct val="107000"/>
                        </a:lnSpc>
                        <a:spcAft>
                          <a:spcPts val="0"/>
                        </a:spcAft>
                      </a:pPr>
                      <a:r>
                        <a:rPr lang="fr-BE" sz="1200">
                          <a:effectLst/>
                        </a:rPr>
                        <a:t>4</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a:effectLst/>
                        </a:rPr>
                        <a:t>avec les membres de la FEDASU</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81</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latin typeface="Trebuchet MS" panose="020B0603020202020204" pitchFamily="34" charset="0"/>
                          <a:ea typeface="Calibri" panose="020F0502020204030204" pitchFamily="34" charset="0"/>
                          <a:cs typeface="Times New Roman" panose="02020603050405020304" pitchFamily="18" charset="0"/>
                        </a:rPr>
                        <a:t>7%</a:t>
                      </a:r>
                    </a:p>
                  </a:txBody>
                  <a:tcPr marL="44450" marR="44450" marT="0" marB="0" anchor="b"/>
                </a:tc>
                <a:extLst>
                  <a:ext uri="{0D108BD9-81ED-4DB2-BD59-A6C34878D82A}">
                    <a16:rowId xmlns:a16="http://schemas.microsoft.com/office/drawing/2014/main" val="4243342637"/>
                  </a:ext>
                </a:extLst>
              </a:tr>
              <a:tr h="242975">
                <a:tc>
                  <a:txBody>
                    <a:bodyPr/>
                    <a:lstStyle/>
                    <a:p>
                      <a:pPr algn="r">
                        <a:lnSpc>
                          <a:spcPct val="107000"/>
                        </a:lnSpc>
                        <a:spcAft>
                          <a:spcPts val="0"/>
                        </a:spcAft>
                      </a:pPr>
                      <a:r>
                        <a:rPr lang="fr-BE" sz="1200">
                          <a:effectLst/>
                        </a:rPr>
                        <a:t>5</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a:effectLst/>
                        </a:rPr>
                        <a:t>nsp</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289</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latin typeface="Trebuchet MS" panose="020B0603020202020204" pitchFamily="34" charset="0"/>
                          <a:ea typeface="Calibri" panose="020F0502020204030204" pitchFamily="34" charset="0"/>
                          <a:cs typeface="Times New Roman" panose="02020603050405020304" pitchFamily="18" charset="0"/>
                        </a:rPr>
                        <a:t>23%</a:t>
                      </a:r>
                    </a:p>
                  </a:txBody>
                  <a:tcPr marL="44450" marR="44450" marT="0" marB="0" anchor="b"/>
                </a:tc>
                <a:extLst>
                  <a:ext uri="{0D108BD9-81ED-4DB2-BD59-A6C34878D82A}">
                    <a16:rowId xmlns:a16="http://schemas.microsoft.com/office/drawing/2014/main" val="1171684836"/>
                  </a:ext>
                </a:extLst>
              </a:tr>
              <a:tr h="242975">
                <a:tc>
                  <a:txBody>
                    <a:bodyPr/>
                    <a:lstStyle/>
                    <a:p>
                      <a:pPr algn="r">
                        <a:lnSpc>
                          <a:spcPct val="107000"/>
                        </a:lnSpc>
                        <a:spcAft>
                          <a:spcPts val="0"/>
                        </a:spcAft>
                      </a:pPr>
                      <a:r>
                        <a:rPr lang="fr-BE" sz="1200">
                          <a:effectLst/>
                        </a:rPr>
                        <a:t>6</a:t>
                      </a:r>
                      <a:endParaRPr lang="fr-BE" sz="120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BE" sz="1200" dirty="0">
                          <a:effectLst/>
                        </a:rPr>
                        <a:t>on ne parle pas de la question</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rPr>
                        <a:t>647</a:t>
                      </a:r>
                      <a:endParaRPr lang="fr-BE" sz="12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fr-BE" sz="1200" dirty="0">
                          <a:effectLst/>
                          <a:latin typeface="Trebuchet MS" panose="020B0603020202020204" pitchFamily="34" charset="0"/>
                          <a:ea typeface="Calibri" panose="020F0502020204030204" pitchFamily="34" charset="0"/>
                          <a:cs typeface="Times New Roman" panose="02020603050405020304" pitchFamily="18" charset="0"/>
                        </a:rPr>
                        <a:t>53%</a:t>
                      </a:r>
                    </a:p>
                  </a:txBody>
                  <a:tcPr marL="44450" marR="44450" marT="0" marB="0" anchor="b"/>
                </a:tc>
                <a:extLst>
                  <a:ext uri="{0D108BD9-81ED-4DB2-BD59-A6C34878D82A}">
                    <a16:rowId xmlns:a16="http://schemas.microsoft.com/office/drawing/2014/main" val="3944222572"/>
                  </a:ext>
                </a:extLst>
              </a:tr>
            </a:tbl>
          </a:graphicData>
        </a:graphic>
      </p:graphicFrame>
      <p:sp>
        <p:nvSpPr>
          <p:cNvPr id="27" name="Rectangle 26">
            <a:extLst>
              <a:ext uri="{FF2B5EF4-FFF2-40B4-BE49-F238E27FC236}">
                <a16:creationId xmlns:a16="http://schemas.microsoft.com/office/drawing/2014/main" id="{3534D88C-DAF9-4761-BC40-8F555F9307C2}"/>
              </a:ext>
            </a:extLst>
          </p:cNvPr>
          <p:cNvSpPr/>
          <p:nvPr/>
        </p:nvSpPr>
        <p:spPr>
          <a:xfrm>
            <a:off x="7700476" y="2517708"/>
            <a:ext cx="3324575" cy="600549"/>
          </a:xfrm>
          <a:prstGeom prst="rect">
            <a:avLst/>
          </a:prstGeom>
        </p:spPr>
        <p:txBody>
          <a:bodyPr wrap="square" lIns="91440" tIns="45720" rIns="91440" bIns="45720" anchor="t">
            <a:spAutoFit/>
          </a:bodyPr>
          <a:lstStyle/>
          <a:p>
            <a:pPr algn="just">
              <a:lnSpc>
                <a:spcPct val="107000"/>
              </a:lnSpc>
              <a:spcAft>
                <a:spcPts val="800"/>
              </a:spcAft>
            </a:pPr>
            <a:r>
              <a:rPr lang="fr-BE" sz="1600" dirty="0">
                <a:latin typeface="Trebuchet MS"/>
                <a:ea typeface="Calibri" panose="020F0502020204030204" pitchFamily="34" charset="0"/>
                <a:cs typeface="Times New Roman"/>
              </a:rPr>
              <a:t>~76% (23%+53%) n'en parlent pas avec les instances de l'ASUREP !</a:t>
            </a:r>
          </a:p>
        </p:txBody>
      </p:sp>
      <p:pic>
        <p:nvPicPr>
          <p:cNvPr id="16" name="Graphique 15" descr="Œil">
            <a:extLst>
              <a:ext uri="{FF2B5EF4-FFF2-40B4-BE49-F238E27FC236}">
                <a16:creationId xmlns:a16="http://schemas.microsoft.com/office/drawing/2014/main" id="{6E3A76F7-A4A3-EB48-AAC8-CE90C4A5F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3304" y="2471501"/>
            <a:ext cx="540646" cy="540646"/>
          </a:xfrm>
          <a:prstGeom prst="rect">
            <a:avLst/>
          </a:prstGeom>
        </p:spPr>
      </p:pic>
    </p:spTree>
    <p:extLst>
      <p:ext uri="{BB962C8B-B14F-4D97-AF65-F5344CB8AC3E}">
        <p14:creationId xmlns:p14="http://schemas.microsoft.com/office/powerpoint/2010/main" val="4165481971"/>
      </p:ext>
    </p:extLst>
  </p:cSld>
  <p:clrMapOvr>
    <a:masterClrMapping/>
  </p:clrMapOvr>
  <mc:AlternateContent xmlns:mc="http://schemas.openxmlformats.org/markup-compatibility/2006" xmlns:p14="http://schemas.microsoft.com/office/powerpoint/2010/main">
    <mc:Choice Requires="p14">
      <p:transition spd="slow" p14:dur="2000" advTm="113293"/>
    </mc:Choice>
    <mc:Fallback xmlns="">
      <p:transition spd="slow" advTm="113293"/>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19</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551318" y="70945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Appropriation du coût-vérité de l’eau potable (2/2)</a:t>
            </a:r>
            <a:endParaRPr lang="fr-BE" sz="2000" spc="-1" dirty="0">
              <a:latin typeface="Arial"/>
            </a:endParaRPr>
          </a:p>
        </p:txBody>
      </p:sp>
      <p:sp>
        <p:nvSpPr>
          <p:cNvPr id="26" name="Titre 1">
            <a:extLst>
              <a:ext uri="{FF2B5EF4-FFF2-40B4-BE49-F238E27FC236}">
                <a16:creationId xmlns:a16="http://schemas.microsoft.com/office/drawing/2014/main" id="{D5123975-083B-4A23-9C17-3E421B0CFCC6}"/>
              </a:ext>
            </a:extLst>
          </p:cNvPr>
          <p:cNvSpPr txBox="1">
            <a:spLocks/>
          </p:cNvSpPr>
          <p:nvPr/>
        </p:nvSpPr>
        <p:spPr>
          <a:xfrm>
            <a:off x="302587" y="167940"/>
            <a:ext cx="10633085" cy="47364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17" name="CustomShape 13">
            <a:extLst>
              <a:ext uri="{FF2B5EF4-FFF2-40B4-BE49-F238E27FC236}">
                <a16:creationId xmlns:a16="http://schemas.microsoft.com/office/drawing/2014/main" id="{5641E71D-214F-41F9-B532-E688B1501BE9}"/>
              </a:ext>
            </a:extLst>
          </p:cNvPr>
          <p:cNvSpPr/>
          <p:nvPr/>
        </p:nvSpPr>
        <p:spPr>
          <a:xfrm>
            <a:off x="547107" y="1162173"/>
            <a:ext cx="10771449" cy="373392"/>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2000"/>
              </a:lnSpc>
            </a:pPr>
            <a:r>
              <a:rPr lang="fr-BE" spc="-1" dirty="0">
                <a:solidFill>
                  <a:srgbClr val="00B0F0"/>
                </a:solidFill>
                <a:latin typeface="Trebuchet MS"/>
                <a:ea typeface="DejaVu Sans"/>
              </a:rPr>
              <a:t>R2. </a:t>
            </a:r>
            <a:r>
              <a:rPr lang="fr-FR" spc="-1" dirty="0">
                <a:solidFill>
                  <a:srgbClr val="00B0F0"/>
                </a:solidFill>
                <a:latin typeface="Trebuchet MS"/>
                <a:ea typeface="DejaVu Sans"/>
              </a:rPr>
              <a:t>Dans quelles situations se font des échanges informels avec les responsables des ASUREP ?</a:t>
            </a:r>
            <a:endParaRPr lang="fr-BE" spc="-1" dirty="0">
              <a:solidFill>
                <a:srgbClr val="00B0F0"/>
              </a:solidFill>
              <a:latin typeface="Arial"/>
            </a:endParaRPr>
          </a:p>
        </p:txBody>
      </p:sp>
      <p:graphicFrame>
        <p:nvGraphicFramePr>
          <p:cNvPr id="23" name="Graphique 22">
            <a:extLst>
              <a:ext uri="{FF2B5EF4-FFF2-40B4-BE49-F238E27FC236}">
                <a16:creationId xmlns:a16="http://schemas.microsoft.com/office/drawing/2014/main" id="{95FA4804-855D-4F63-870A-57D601DFEC7E}"/>
              </a:ext>
            </a:extLst>
          </p:cNvPr>
          <p:cNvGraphicFramePr>
            <a:graphicFrameLocks/>
          </p:cNvGraphicFramePr>
          <p:nvPr>
            <p:extLst>
              <p:ext uri="{D42A27DB-BD31-4B8C-83A1-F6EECF244321}">
                <p14:modId xmlns:p14="http://schemas.microsoft.com/office/powerpoint/2010/main" val="2464991701"/>
              </p:ext>
            </p:extLst>
          </p:nvPr>
        </p:nvGraphicFramePr>
        <p:xfrm>
          <a:off x="6043616" y="1493489"/>
          <a:ext cx="5408431" cy="3022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a:extLst>
              <a:ext uri="{FF2B5EF4-FFF2-40B4-BE49-F238E27FC236}">
                <a16:creationId xmlns:a16="http://schemas.microsoft.com/office/drawing/2014/main" id="{254DD0BF-1CDF-4792-AAD7-BF59179D152C}"/>
              </a:ext>
            </a:extLst>
          </p:cNvPr>
          <p:cNvGraphicFramePr>
            <a:graphicFrameLocks noGrp="1"/>
          </p:cNvGraphicFramePr>
          <p:nvPr>
            <p:extLst>
              <p:ext uri="{D42A27DB-BD31-4B8C-83A1-F6EECF244321}">
                <p14:modId xmlns:p14="http://schemas.microsoft.com/office/powerpoint/2010/main" val="1699922081"/>
              </p:ext>
            </p:extLst>
          </p:nvPr>
        </p:nvGraphicFramePr>
        <p:xfrm>
          <a:off x="661864" y="1679186"/>
          <a:ext cx="5144552" cy="2178918"/>
        </p:xfrm>
        <a:graphic>
          <a:graphicData uri="http://schemas.openxmlformats.org/drawingml/2006/table">
            <a:tbl>
              <a:tblPr firstRow="1" firstCol="1" bandRow="1">
                <a:tableStyleId>{5940675A-B579-460E-94D1-54222C63F5DA}</a:tableStyleId>
              </a:tblPr>
              <a:tblGrid>
                <a:gridCol w="2572276">
                  <a:extLst>
                    <a:ext uri="{9D8B030D-6E8A-4147-A177-3AD203B41FA5}">
                      <a16:colId xmlns:a16="http://schemas.microsoft.com/office/drawing/2014/main" val="4249225114"/>
                    </a:ext>
                  </a:extLst>
                </a:gridCol>
                <a:gridCol w="2572276">
                  <a:extLst>
                    <a:ext uri="{9D8B030D-6E8A-4147-A177-3AD203B41FA5}">
                      <a16:colId xmlns:a16="http://schemas.microsoft.com/office/drawing/2014/main" val="1668532265"/>
                    </a:ext>
                  </a:extLst>
                </a:gridCol>
              </a:tblGrid>
              <a:tr h="274715">
                <a:tc>
                  <a:txBody>
                    <a:bodyPr/>
                    <a:lstStyle/>
                    <a:p>
                      <a:pPr algn="ctr">
                        <a:lnSpc>
                          <a:spcPct val="107000"/>
                        </a:lnSpc>
                        <a:spcAft>
                          <a:spcPts val="0"/>
                        </a:spcAft>
                      </a:pPr>
                      <a:r>
                        <a:rPr lang="fr-BE" sz="1400" dirty="0">
                          <a:solidFill>
                            <a:schemeClr val="bg1"/>
                          </a:solidFill>
                          <a:effectLst/>
                        </a:rPr>
                        <a:t>NSPP</a:t>
                      </a:r>
                    </a:p>
                  </a:txBody>
                  <a:tcPr marL="44450" marR="44450" marT="0" marB="0" anchor="ctr">
                    <a:solidFill>
                      <a:schemeClr val="accent2"/>
                    </a:solidFill>
                  </a:tcPr>
                </a:tc>
                <a:tc>
                  <a:txBody>
                    <a:bodyPr/>
                    <a:lstStyle/>
                    <a:p>
                      <a:pPr lvl="0" algn="ctr">
                        <a:lnSpc>
                          <a:spcPct val="107000"/>
                        </a:lnSpc>
                        <a:spcAft>
                          <a:spcPts val="0"/>
                        </a:spcAft>
                        <a:buNone/>
                      </a:pPr>
                      <a:r>
                        <a:rPr lang="fr-BE" sz="1400" b="0" i="0" u="none" strike="noStrike" noProof="0" dirty="0">
                          <a:solidFill>
                            <a:schemeClr val="bg1"/>
                          </a:solidFill>
                          <a:effectLst/>
                          <a:latin typeface="Arial"/>
                        </a:rPr>
                        <a:t>Avant de puiser, </a:t>
                      </a:r>
                      <a:r>
                        <a:rPr lang="fr-BE" sz="1400" u="none" strike="noStrike" noProof="0" dirty="0">
                          <a:solidFill>
                            <a:schemeClr val="bg1"/>
                          </a:solidFill>
                          <a:effectLst/>
                        </a:rPr>
                        <a:t>avec  les fontainières</a:t>
                      </a:r>
                      <a:endParaRPr lang="fr-FR" dirty="0">
                        <a:solidFill>
                          <a:schemeClr val="bg1"/>
                        </a:solidFill>
                      </a:endParaRPr>
                    </a:p>
                  </a:txBody>
                  <a:tcPr marL="44449" marR="44449" marT="0" marB="0">
                    <a:solidFill>
                      <a:schemeClr val="accent2"/>
                    </a:solidFill>
                  </a:tcPr>
                </a:tc>
                <a:extLst>
                  <a:ext uri="{0D108BD9-81ED-4DB2-BD59-A6C34878D82A}">
                    <a16:rowId xmlns:a16="http://schemas.microsoft.com/office/drawing/2014/main" val="347583324"/>
                  </a:ext>
                </a:extLst>
              </a:tr>
              <a:tr h="274715">
                <a:tc>
                  <a:txBody>
                    <a:bodyPr/>
                    <a:lstStyle/>
                    <a:p>
                      <a:pPr algn="ctr">
                        <a:lnSpc>
                          <a:spcPct val="107000"/>
                        </a:lnSpc>
                        <a:spcAft>
                          <a:spcPts val="0"/>
                        </a:spcAft>
                      </a:pPr>
                      <a:r>
                        <a:rPr lang="fr-BE" sz="1400" dirty="0">
                          <a:effectLst/>
                        </a:rPr>
                        <a:t>0.88</a:t>
                      </a:r>
                    </a:p>
                  </a:txBody>
                  <a:tcPr marL="44450" marR="44450" marT="0" marB="0" anchor="ctr"/>
                </a:tc>
                <a:tc>
                  <a:txBody>
                    <a:bodyPr/>
                    <a:lstStyle/>
                    <a:p>
                      <a:pPr lvl="0" algn="ctr">
                        <a:lnSpc>
                          <a:spcPct val="107000"/>
                        </a:lnSpc>
                        <a:spcAft>
                          <a:spcPts val="0"/>
                        </a:spcAft>
                        <a:buNone/>
                      </a:pPr>
                      <a:r>
                        <a:rPr lang="fr-BE" sz="1400" u="none" strike="noStrike" noProof="0" dirty="0">
                          <a:effectLst/>
                        </a:rPr>
                        <a:t>0.04</a:t>
                      </a:r>
                      <a:endParaRPr lang="fr-FR" dirty="0"/>
                    </a:p>
                  </a:txBody>
                  <a:tcPr marL="44449" marR="44449" marT="0" marB="0"/>
                </a:tc>
                <a:extLst>
                  <a:ext uri="{0D108BD9-81ED-4DB2-BD59-A6C34878D82A}">
                    <a16:rowId xmlns:a16="http://schemas.microsoft.com/office/drawing/2014/main" val="1465120779"/>
                  </a:ext>
                </a:extLst>
              </a:tr>
              <a:tr h="437834">
                <a:tc>
                  <a:txBody>
                    <a:bodyPr/>
                    <a:lstStyle/>
                    <a:p>
                      <a:pPr algn="ctr">
                        <a:lnSpc>
                          <a:spcPct val="107000"/>
                        </a:lnSpc>
                        <a:spcAft>
                          <a:spcPts val="0"/>
                        </a:spcAft>
                      </a:pPr>
                      <a:r>
                        <a:rPr lang="fr-BE" sz="1400" dirty="0">
                          <a:solidFill>
                            <a:schemeClr val="bg1"/>
                          </a:solidFill>
                          <a:effectLst/>
                        </a:rPr>
                        <a:t>lors de l'assemblée générale</a:t>
                      </a:r>
                    </a:p>
                  </a:txBody>
                  <a:tcPr marL="44450" marR="44450" marT="0" marB="0">
                    <a:solidFill>
                      <a:schemeClr val="accent2"/>
                    </a:solidFill>
                  </a:tcPr>
                </a:tc>
                <a:tc>
                  <a:txBody>
                    <a:bodyPr/>
                    <a:lstStyle/>
                    <a:p>
                      <a:pPr lvl="0" algn="ctr">
                        <a:lnSpc>
                          <a:spcPct val="100000"/>
                        </a:lnSpc>
                        <a:spcBef>
                          <a:spcPts val="0"/>
                        </a:spcBef>
                        <a:spcAft>
                          <a:spcPts val="0"/>
                        </a:spcAft>
                        <a:buNone/>
                      </a:pPr>
                      <a:r>
                        <a:rPr lang="fr-BE" sz="1400" u="none" strike="noStrike" noProof="0" dirty="0">
                          <a:solidFill>
                            <a:schemeClr val="bg1"/>
                          </a:solidFill>
                          <a:effectLst/>
                        </a:rPr>
                        <a:t>Lors de la journée de l'eau</a:t>
                      </a:r>
                    </a:p>
                    <a:p>
                      <a:pPr lvl="0" algn="ctr">
                        <a:lnSpc>
                          <a:spcPct val="107000"/>
                        </a:lnSpc>
                        <a:spcAft>
                          <a:spcPts val="0"/>
                        </a:spcAft>
                        <a:buNone/>
                      </a:pPr>
                      <a:endParaRPr lang="fr-BE" sz="1400" dirty="0">
                        <a:effectLst/>
                      </a:endParaRPr>
                    </a:p>
                  </a:txBody>
                  <a:tcPr marL="44449" marR="44449" marT="0" marB="0">
                    <a:solidFill>
                      <a:schemeClr val="accent2"/>
                    </a:solidFill>
                  </a:tcPr>
                </a:tc>
                <a:extLst>
                  <a:ext uri="{0D108BD9-81ED-4DB2-BD59-A6C34878D82A}">
                    <a16:rowId xmlns:a16="http://schemas.microsoft.com/office/drawing/2014/main" val="4240841823"/>
                  </a:ext>
                </a:extLst>
              </a:tr>
              <a:tr h="274715">
                <a:tc>
                  <a:txBody>
                    <a:bodyPr/>
                    <a:lstStyle/>
                    <a:p>
                      <a:pPr algn="ctr">
                        <a:lnSpc>
                          <a:spcPct val="107000"/>
                        </a:lnSpc>
                        <a:spcAft>
                          <a:spcPts val="0"/>
                        </a:spcAft>
                      </a:pPr>
                      <a:r>
                        <a:rPr lang="fr-BE" sz="1400" dirty="0">
                          <a:effectLst/>
                        </a:rPr>
                        <a:t>0.02</a:t>
                      </a:r>
                    </a:p>
                  </a:txBody>
                  <a:tcPr marL="44450" marR="44450" marT="0" marB="0" anchor="ctr"/>
                </a:tc>
                <a:tc>
                  <a:txBody>
                    <a:bodyPr/>
                    <a:lstStyle/>
                    <a:p>
                      <a:pPr lvl="0" algn="ctr">
                        <a:lnSpc>
                          <a:spcPct val="107000"/>
                        </a:lnSpc>
                        <a:spcAft>
                          <a:spcPts val="0"/>
                        </a:spcAft>
                        <a:buNone/>
                      </a:pPr>
                      <a:r>
                        <a:rPr lang="fr-BE" sz="1400" u="none" strike="noStrike" noProof="0" dirty="0">
                          <a:effectLst/>
                        </a:rPr>
                        <a:t>0.04</a:t>
                      </a:r>
                      <a:endParaRPr lang="fr-FR" dirty="0"/>
                    </a:p>
                  </a:txBody>
                  <a:tcPr marL="44449" marR="44449" marT="0" marB="0"/>
                </a:tc>
                <a:extLst>
                  <a:ext uri="{0D108BD9-81ED-4DB2-BD59-A6C34878D82A}">
                    <a16:rowId xmlns:a16="http://schemas.microsoft.com/office/drawing/2014/main" val="1942504471"/>
                  </a:ext>
                </a:extLst>
              </a:tr>
              <a:tr h="274715">
                <a:tc>
                  <a:txBody>
                    <a:bodyPr/>
                    <a:lstStyle/>
                    <a:p>
                      <a:pPr algn="ctr">
                        <a:lnSpc>
                          <a:spcPct val="107000"/>
                        </a:lnSpc>
                        <a:spcAft>
                          <a:spcPts val="0"/>
                        </a:spcAft>
                      </a:pPr>
                      <a:r>
                        <a:rPr lang="fr-BE" sz="1400" dirty="0">
                          <a:solidFill>
                            <a:schemeClr val="bg1"/>
                          </a:solidFill>
                          <a:effectLst/>
                        </a:rPr>
                        <a:t>       Lors de réunion avec le chef de quartier</a:t>
                      </a:r>
                      <a:endParaRPr lang="fr-BE" sz="1200">
                        <a:solidFill>
                          <a:schemeClr val="bg1"/>
                        </a:solidFill>
                        <a:effectLst/>
                      </a:endParaRPr>
                    </a:p>
                  </a:txBody>
                  <a:tcPr marL="44450" marR="44450" marT="0" marB="0" anchor="ctr">
                    <a:solidFill>
                      <a:schemeClr val="accent2"/>
                    </a:solidFill>
                  </a:tcPr>
                </a:tc>
                <a:tc>
                  <a:txBody>
                    <a:bodyPr/>
                    <a:lstStyle/>
                    <a:p>
                      <a:pPr lvl="0" algn="ctr">
                        <a:lnSpc>
                          <a:spcPct val="107000"/>
                        </a:lnSpc>
                        <a:spcAft>
                          <a:spcPts val="0"/>
                        </a:spcAft>
                        <a:buNone/>
                      </a:pPr>
                      <a:endParaRPr lang="fr-BE" sz="1400" dirty="0">
                        <a:effectLst/>
                      </a:endParaRPr>
                    </a:p>
                  </a:txBody>
                  <a:tcPr marL="44449" marR="44449" marT="0" marB="0"/>
                </a:tc>
                <a:extLst>
                  <a:ext uri="{0D108BD9-81ED-4DB2-BD59-A6C34878D82A}">
                    <a16:rowId xmlns:a16="http://schemas.microsoft.com/office/drawing/2014/main" val="3907312806"/>
                  </a:ext>
                </a:extLst>
              </a:tr>
              <a:tr h="274715">
                <a:tc>
                  <a:txBody>
                    <a:bodyPr/>
                    <a:lstStyle/>
                    <a:p>
                      <a:pPr algn="ctr">
                        <a:lnSpc>
                          <a:spcPct val="107000"/>
                        </a:lnSpc>
                        <a:spcAft>
                          <a:spcPts val="0"/>
                        </a:spcAft>
                      </a:pPr>
                      <a:r>
                        <a:rPr lang="fr-BE" sz="1400" dirty="0">
                          <a:effectLst/>
                        </a:rPr>
                        <a:t>0.02</a:t>
                      </a:r>
                      <a:endParaRPr lang="fr-BE" sz="1200" dirty="0">
                        <a:effectLst/>
                      </a:endParaRPr>
                    </a:p>
                  </a:txBody>
                  <a:tcPr marL="44450" marR="44450" marT="0" marB="0" anchor="ctr"/>
                </a:tc>
                <a:tc>
                  <a:txBody>
                    <a:bodyPr/>
                    <a:lstStyle/>
                    <a:p>
                      <a:pPr lvl="0" algn="ctr">
                        <a:lnSpc>
                          <a:spcPct val="107000"/>
                        </a:lnSpc>
                        <a:spcAft>
                          <a:spcPts val="0"/>
                        </a:spcAft>
                        <a:buNone/>
                      </a:pPr>
                      <a:endParaRPr lang="fr-BE" sz="1400" dirty="0">
                        <a:effectLst/>
                      </a:endParaRPr>
                    </a:p>
                  </a:txBody>
                  <a:tcPr marL="44449" marR="44449" marT="0" marB="0"/>
                </a:tc>
                <a:extLst>
                  <a:ext uri="{0D108BD9-81ED-4DB2-BD59-A6C34878D82A}">
                    <a16:rowId xmlns:a16="http://schemas.microsoft.com/office/drawing/2014/main" val="2792433934"/>
                  </a:ext>
                </a:extLst>
              </a:tr>
            </a:tbl>
          </a:graphicData>
        </a:graphic>
      </p:graphicFrame>
      <p:sp>
        <p:nvSpPr>
          <p:cNvPr id="8" name="Rectangle 7">
            <a:extLst>
              <a:ext uri="{FF2B5EF4-FFF2-40B4-BE49-F238E27FC236}">
                <a16:creationId xmlns:a16="http://schemas.microsoft.com/office/drawing/2014/main" id="{E24A0550-032B-497B-9134-65B9DB797D86}"/>
              </a:ext>
            </a:extLst>
          </p:cNvPr>
          <p:cNvSpPr/>
          <p:nvPr/>
        </p:nvSpPr>
        <p:spPr>
          <a:xfrm>
            <a:off x="1091140" y="4439820"/>
            <a:ext cx="10805432" cy="2062103"/>
          </a:xfrm>
          <a:prstGeom prst="rect">
            <a:avLst/>
          </a:prstGeom>
        </p:spPr>
        <p:txBody>
          <a:bodyPr wrap="square" lIns="91440" tIns="45720" rIns="91440" bIns="45720" anchor="t">
            <a:spAutoFit/>
          </a:bodyPr>
          <a:lstStyle/>
          <a:p>
            <a:r>
              <a:rPr lang="fr-BE" sz="1600" kern="100" dirty="0">
                <a:solidFill>
                  <a:srgbClr val="C00000"/>
                </a:solidFill>
                <a:latin typeface="Trebuchet MS"/>
                <a:ea typeface="NSimSun"/>
                <a:cs typeface="Arial"/>
              </a:rPr>
              <a:t>La communication </a:t>
            </a:r>
            <a:r>
              <a:rPr lang="fr-BE" sz="1600" b="1" kern="100" dirty="0">
                <a:solidFill>
                  <a:srgbClr val="C00000"/>
                </a:solidFill>
                <a:latin typeface="Trebuchet MS"/>
                <a:ea typeface="NSimSun"/>
                <a:cs typeface="Arial"/>
              </a:rPr>
              <a:t>informelle </a:t>
            </a:r>
            <a:r>
              <a:rPr lang="fr-BE" sz="1600" kern="100" dirty="0">
                <a:solidFill>
                  <a:srgbClr val="C00000"/>
                </a:solidFill>
                <a:latin typeface="Trebuchet MS"/>
                <a:ea typeface="NSimSun"/>
                <a:cs typeface="Arial"/>
              </a:rPr>
              <a:t>Conso/ASUREP: </a:t>
            </a:r>
            <a:endParaRPr lang="fr-BE" sz="1600" kern="100" dirty="0">
              <a:solidFill>
                <a:srgbClr val="000000"/>
              </a:solidFill>
              <a:latin typeface="Trebuchet MS"/>
              <a:ea typeface="NSimSun"/>
              <a:cs typeface="Arial"/>
            </a:endParaRPr>
          </a:p>
          <a:p>
            <a:r>
              <a:rPr lang="fr-BE" sz="1600" kern="100" dirty="0">
                <a:solidFill>
                  <a:srgbClr val="C00000"/>
                </a:solidFill>
                <a:latin typeface="Trebuchet MS"/>
                <a:ea typeface="NSimSun"/>
                <a:cs typeface="Arial"/>
              </a:rPr>
              <a:t>- 88% ne se prononcent pas/sont réticents à en parler</a:t>
            </a:r>
          </a:p>
          <a:p>
            <a:r>
              <a:rPr lang="fr-BE" sz="1600" kern="100" dirty="0">
                <a:solidFill>
                  <a:srgbClr val="C00000"/>
                </a:solidFill>
                <a:latin typeface="Trebuchet MS"/>
                <a:ea typeface="NSimSun"/>
                <a:cs typeface="Arial"/>
              </a:rPr>
              <a:t>- ceux qui se prononcent : </a:t>
            </a:r>
            <a:endParaRPr lang="fr-BE" sz="1600" kern="100" dirty="0">
              <a:solidFill>
                <a:srgbClr val="000000"/>
              </a:solidFill>
              <a:latin typeface="Trebuchet MS"/>
              <a:ea typeface="NSimSun"/>
              <a:cs typeface="Arial"/>
            </a:endParaRPr>
          </a:p>
          <a:p>
            <a:pPr marL="742950" indent="-285750">
              <a:buFont typeface="Arial"/>
              <a:buChar char="•"/>
            </a:pPr>
            <a:r>
              <a:rPr lang="fr-BE" sz="1600" kern="100" dirty="0">
                <a:solidFill>
                  <a:srgbClr val="C00000"/>
                </a:solidFill>
                <a:latin typeface="Trebuchet MS"/>
                <a:ea typeface="NSimSun"/>
                <a:cs typeface="Arial"/>
              </a:rPr>
              <a:t>dans les files d'attente, avec les fontainières</a:t>
            </a:r>
            <a:endParaRPr lang="fr-BE" sz="1600" kern="100" dirty="0">
              <a:ea typeface="+mn-lt"/>
              <a:cs typeface="+mn-lt"/>
            </a:endParaRPr>
          </a:p>
          <a:p>
            <a:pPr marL="742950" lvl="1" indent="-285750">
              <a:buFont typeface="Arial"/>
              <a:buChar char="•"/>
            </a:pPr>
            <a:r>
              <a:rPr lang="fr-BE" sz="1600" kern="100" dirty="0">
                <a:solidFill>
                  <a:srgbClr val="C00000"/>
                </a:solidFill>
                <a:latin typeface="Trebuchet MS"/>
                <a:ea typeface="NSimSun"/>
                <a:cs typeface="Arial"/>
              </a:rPr>
              <a:t>autres occasions dans (assemblée générale) et en dehors des instances (journée de l'eau)</a:t>
            </a:r>
          </a:p>
          <a:p>
            <a:pPr marL="742950" lvl="1" indent="-285750">
              <a:buFont typeface="Arial"/>
              <a:buChar char="•"/>
            </a:pPr>
            <a:r>
              <a:rPr lang="fr-BE" sz="1600" kern="100" dirty="0">
                <a:solidFill>
                  <a:srgbClr val="C00000"/>
                </a:solidFill>
                <a:latin typeface="Trebuchet MS"/>
                <a:ea typeface="NSimSun"/>
                <a:cs typeface="Arial"/>
              </a:rPr>
              <a:t>avec le chef du quartier (partenaire historique pour la création des ASUREP)</a:t>
            </a:r>
          </a:p>
          <a:p>
            <a:r>
              <a:rPr lang="fr-BE" sz="1600" b="1" kern="100" dirty="0">
                <a:solidFill>
                  <a:srgbClr val="C00000"/>
                </a:solidFill>
                <a:latin typeface="Trebuchet MS"/>
                <a:ea typeface="NSimSun"/>
                <a:cs typeface="Arial"/>
              </a:rPr>
              <a:t>=&gt; Une échelle pertinente pour les échanges sur la tarification (dont on parle) est le quartier (fontainières, chef de quartier, journées de l'eau)</a:t>
            </a:r>
          </a:p>
        </p:txBody>
      </p:sp>
      <p:pic>
        <p:nvPicPr>
          <p:cNvPr id="15" name="Graphique 14" descr="Œil">
            <a:extLst>
              <a:ext uri="{FF2B5EF4-FFF2-40B4-BE49-F238E27FC236}">
                <a16:creationId xmlns:a16="http://schemas.microsoft.com/office/drawing/2014/main" id="{E4E827EC-B676-1241-9346-8FEB5EE95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416" y="4304851"/>
            <a:ext cx="540646" cy="540646"/>
          </a:xfrm>
          <a:prstGeom prst="rect">
            <a:avLst/>
          </a:prstGeom>
        </p:spPr>
      </p:pic>
    </p:spTree>
    <p:extLst>
      <p:ext uri="{BB962C8B-B14F-4D97-AF65-F5344CB8AC3E}">
        <p14:creationId xmlns:p14="http://schemas.microsoft.com/office/powerpoint/2010/main" val="3346263656"/>
      </p:ext>
    </p:extLst>
  </p:cSld>
  <p:clrMapOvr>
    <a:masterClrMapping/>
  </p:clrMapOvr>
  <mc:AlternateContent xmlns:mc="http://schemas.openxmlformats.org/markup-compatibility/2006" xmlns:p14="http://schemas.microsoft.com/office/powerpoint/2010/main">
    <mc:Choice Requires="p14">
      <p:transition spd="slow" p14:dur="2000" advTm="113293"/>
    </mc:Choice>
    <mc:Fallback xmlns="">
      <p:transition spd="slow" advTm="113293"/>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266729" y="162429"/>
            <a:ext cx="10453399" cy="66026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pc="-1">
              <a:latin typeface="Arial"/>
            </a:endParaRPr>
          </a:p>
          <a:p>
            <a:pPr>
              <a:lnSpc>
                <a:spcPct val="102000"/>
              </a:lnSpc>
            </a:pPr>
            <a:r>
              <a:rPr lang="fr-FR" sz="2000" spc="-1">
                <a:solidFill>
                  <a:srgbClr val="000000"/>
                </a:solidFill>
                <a:latin typeface="Times New Roman"/>
                <a:ea typeface="DejaVu Sans"/>
              </a:rPr>
              <a:t> </a:t>
            </a: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r>
              <a:rPr lang="fr-FR" sz="2000" spc="-1">
                <a:solidFill>
                  <a:srgbClr val="000000"/>
                </a:solidFill>
                <a:latin typeface="Times New Roman"/>
                <a:ea typeface="DejaVu Sans"/>
              </a:rPr>
              <a:t> </a:t>
            </a: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r>
              <a:rPr lang="fr-FR" spc="-1">
                <a:solidFill>
                  <a:srgbClr val="000000"/>
                </a:solidFill>
                <a:latin typeface="Calibri"/>
                <a:ea typeface="DejaVu Sans"/>
              </a:rPr>
              <a:t> </a:t>
            </a:r>
            <a:endParaRPr lang="fr-FR" spc="-1">
              <a:latin typeface="Arial"/>
            </a:endParaRPr>
          </a:p>
          <a:p>
            <a:pPr>
              <a:lnSpc>
                <a:spcPct val="102000"/>
              </a:lnSpc>
            </a:pPr>
            <a:r>
              <a:rPr lang="fr-FR" spc="-1">
                <a:solidFill>
                  <a:srgbClr val="000000"/>
                </a:solidFill>
                <a:latin typeface="Calibri"/>
                <a:ea typeface="DejaVu Sans"/>
              </a:rPr>
              <a:t> </a:t>
            </a: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r>
              <a:rPr lang="fr-FR" spc="-1">
                <a:solidFill>
                  <a:srgbClr val="000000"/>
                </a:solidFill>
                <a:latin typeface="Calibri"/>
                <a:ea typeface="Times New Roman"/>
              </a:rPr>
              <a:t> </a:t>
            </a:r>
            <a:endParaRPr lang="fr-FR" spc="-1">
              <a:latin typeface="Arial"/>
            </a:endParaRPr>
          </a:p>
          <a:p>
            <a:pPr>
              <a:lnSpc>
                <a:spcPct val="102000"/>
              </a:lnSpc>
            </a:pPr>
            <a:r>
              <a:rPr lang="fr-FR" sz="2400" spc="-1">
                <a:solidFill>
                  <a:srgbClr val="000000"/>
                </a:solidFill>
                <a:latin typeface="Calibri"/>
                <a:ea typeface="DejaVu Sans"/>
              </a:rPr>
              <a:t> </a:t>
            </a:r>
            <a:endParaRPr lang="fr-FR" sz="2400" spc="-1">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5" name="Espace réservé de la date 4">
            <a:extLst>
              <a:ext uri="{FF2B5EF4-FFF2-40B4-BE49-F238E27FC236}">
                <a16:creationId xmlns:a16="http://schemas.microsoft.com/office/drawing/2014/main" id="{B8D9C53B-30B7-46D1-B826-6DC2DCEB1D12}"/>
              </a:ext>
            </a:extLst>
          </p:cNvPr>
          <p:cNvSpPr>
            <a:spLocks noGrp="1"/>
          </p:cNvSpPr>
          <p:nvPr>
            <p:ph type="dt" sz="half" idx="10"/>
          </p:nvPr>
        </p:nvSpPr>
        <p:spPr>
          <a:xfrm>
            <a:off x="838200" y="6338657"/>
            <a:ext cx="958197" cy="382820"/>
          </a:xfrm>
        </p:spPr>
        <p:txBody>
          <a:bodyPr/>
          <a:lstStyle/>
          <a:p>
            <a:pPr algn="ctr"/>
            <a:fld id="{2DB6F445-66CF-4011-9AB5-9E0F2F208B20}"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4" name="Espace réservé du numéro de diapositive 3">
            <a:extLst>
              <a:ext uri="{FF2B5EF4-FFF2-40B4-BE49-F238E27FC236}">
                <a16:creationId xmlns:a16="http://schemas.microsoft.com/office/drawing/2014/main" id="{8CFF1C30-DE4B-4811-BACB-D243D1DB04D0}"/>
              </a:ext>
            </a:extLst>
          </p:cNvPr>
          <p:cNvSpPr>
            <a:spLocks noGrp="1"/>
          </p:cNvSpPr>
          <p:nvPr>
            <p:ph type="sldNum" sz="quarter" idx="12"/>
          </p:nvPr>
        </p:nvSpPr>
        <p:spPr>
          <a:xfrm>
            <a:off x="10813005" y="6356351"/>
            <a:ext cx="540799" cy="365125"/>
          </a:xfrm>
          <a:ln w="3175">
            <a:noFill/>
          </a:ln>
        </p:spPr>
        <p:txBody>
          <a:bodyPr/>
          <a:lstStyle/>
          <a:p>
            <a:pPr algn="ctr"/>
            <a:fld id="{709366FC-5F10-43C8-9E62-F33B726FFDBA}" type="slidenum">
              <a:rPr lang="fr-BE" b="1">
                <a:latin typeface="Trebuchet MS" panose="020B0603020202020204" pitchFamily="34" charset="0"/>
              </a:rPr>
              <a:pPr algn="ctr"/>
              <a:t>2</a:t>
            </a:fld>
            <a:endParaRPr lang="fr-BE" b="1" dirty="0">
              <a:latin typeface="Trebuchet MS" panose="020B0603020202020204" pitchFamily="34" charset="0"/>
            </a:endParaRPr>
          </a:p>
        </p:txBody>
      </p:sp>
      <p:sp>
        <p:nvSpPr>
          <p:cNvPr id="9" name="CustomShape 2">
            <a:extLst>
              <a:ext uri="{FF2B5EF4-FFF2-40B4-BE49-F238E27FC236}">
                <a16:creationId xmlns:a16="http://schemas.microsoft.com/office/drawing/2014/main" id="{8EB35A87-2F93-4016-B6F1-DCABB4A7B168}"/>
              </a:ext>
            </a:extLst>
          </p:cNvPr>
          <p:cNvSpPr/>
          <p:nvPr/>
        </p:nvSpPr>
        <p:spPr>
          <a:xfrm>
            <a:off x="266727" y="162428"/>
            <a:ext cx="11658549" cy="5945063"/>
          </a:xfrm>
          <a:prstGeom prst="rect">
            <a:avLst/>
          </a:prstGeom>
          <a:noFill/>
          <a:ln>
            <a:noFill/>
          </a:ln>
        </p:spPr>
        <p:style>
          <a:lnRef idx="0">
            <a:scrgbClr r="0" g="0" b="0"/>
          </a:lnRef>
          <a:fillRef idx="0">
            <a:scrgbClr r="0" g="0" b="0"/>
          </a:fillRef>
          <a:effectRef idx="0">
            <a:scrgbClr r="0" g="0" b="0"/>
          </a:effectRef>
          <a:fontRef idx="minor"/>
        </p:style>
        <p:txBody>
          <a:bodyPr lIns="89988" tIns="44994" rIns="89988" bIns="44994" anchor="t">
            <a:noAutofit/>
          </a:bodyPr>
          <a:lstStyle/>
          <a:p>
            <a:pPr algn="just">
              <a:lnSpc>
                <a:spcPct val="150000"/>
              </a:lnSpc>
            </a:pPr>
            <a:r>
              <a:rPr lang="fr-BE" sz="2800" b="1" spc="-1" dirty="0">
                <a:solidFill>
                  <a:srgbClr val="00B0F0"/>
                </a:solidFill>
                <a:latin typeface="Trebuchet MS"/>
                <a:ea typeface="DejaVu Sans"/>
              </a:rPr>
              <a:t>Structure de la présentation </a:t>
            </a:r>
            <a:endParaRPr lang="fr-BE" sz="2800" spc="-1" dirty="0">
              <a:solidFill>
                <a:srgbClr val="00B0F0"/>
              </a:solidFill>
              <a:latin typeface="Trebuchet MS" panose="020B0603020202020204" pitchFamily="34" charset="0"/>
            </a:endParaRPr>
          </a:p>
          <a:p>
            <a:pPr algn="just">
              <a:lnSpc>
                <a:spcPct val="150000"/>
              </a:lnSpc>
              <a:spcAft>
                <a:spcPts val="1200"/>
              </a:spcAft>
            </a:pPr>
            <a:r>
              <a:rPr lang="fr-BE" sz="2400" spc="-1" dirty="0">
                <a:solidFill>
                  <a:srgbClr val="000000"/>
                </a:solidFill>
                <a:latin typeface="Trebuchet MS"/>
                <a:ea typeface="DejaVu Sans"/>
              </a:rPr>
              <a:t>1. Contexte structurel</a:t>
            </a:r>
            <a:endParaRPr lang="fr-BE" sz="2400" spc="-1" dirty="0">
              <a:latin typeface="Trebuchet MS"/>
            </a:endParaRPr>
          </a:p>
          <a:p>
            <a:pPr lvl="2">
              <a:lnSpc>
                <a:spcPct val="150000"/>
              </a:lnSpc>
            </a:pPr>
            <a:r>
              <a:rPr lang="fr-BE" spc="-1" dirty="0">
                <a:solidFill>
                  <a:srgbClr val="000000"/>
                </a:solidFill>
                <a:latin typeface="Trebuchet MS"/>
              </a:rPr>
              <a:t>1.1. </a:t>
            </a:r>
            <a:r>
              <a:rPr lang="fr-FR" spc="-1" dirty="0">
                <a:solidFill>
                  <a:srgbClr val="000000"/>
                </a:solidFill>
                <a:latin typeface="Trebuchet MS"/>
              </a:rPr>
              <a:t>Problématique actuelle de l’approvisionnement en eau potable à Kinshasa </a:t>
            </a:r>
            <a:endParaRPr lang="fr-BE" spc="-1" dirty="0">
              <a:solidFill>
                <a:srgbClr val="000000"/>
              </a:solidFill>
              <a:latin typeface="Trebuchet MS"/>
            </a:endParaRPr>
          </a:p>
          <a:p>
            <a:pPr lvl="2">
              <a:lnSpc>
                <a:spcPct val="150000"/>
              </a:lnSpc>
            </a:pPr>
            <a:r>
              <a:rPr lang="fr-BE" spc="-1" dirty="0">
                <a:solidFill>
                  <a:srgbClr val="000000"/>
                </a:solidFill>
                <a:latin typeface="Trebuchet MS"/>
              </a:rPr>
              <a:t>1.2. Modèle ASUREP : </a:t>
            </a:r>
            <a:r>
              <a:rPr lang="fr-FR" spc="-1" dirty="0">
                <a:solidFill>
                  <a:srgbClr val="000000"/>
                </a:solidFill>
                <a:latin typeface="Trebuchet MS"/>
              </a:rPr>
              <a:t>Une des réponses à la crise de l’eau  à Kinshasa</a:t>
            </a:r>
          </a:p>
          <a:p>
            <a:pPr lvl="3">
              <a:lnSpc>
                <a:spcPct val="150000"/>
              </a:lnSpc>
            </a:pPr>
            <a:r>
              <a:rPr lang="fr-BE" spc="-1" dirty="0">
                <a:solidFill>
                  <a:srgbClr val="000000"/>
                </a:solidFill>
                <a:latin typeface="Trebuchet MS"/>
              </a:rPr>
              <a:t>1.2.1. Principes </a:t>
            </a:r>
            <a:r>
              <a:rPr lang="fr-FR" spc="-1" dirty="0">
                <a:solidFill>
                  <a:srgbClr val="000000"/>
                </a:solidFill>
                <a:latin typeface="Trebuchet MS"/>
              </a:rPr>
              <a:t>initialement prévus en 2006-2007 </a:t>
            </a:r>
          </a:p>
          <a:p>
            <a:pPr lvl="3">
              <a:lnSpc>
                <a:spcPct val="150000"/>
              </a:lnSpc>
            </a:pPr>
            <a:r>
              <a:rPr lang="fr-FR" spc="-1" dirty="0">
                <a:solidFill>
                  <a:srgbClr val="000000"/>
                </a:solidFill>
                <a:latin typeface="Trebuchet MS"/>
              </a:rPr>
              <a:t>1.2.2. « Modèle » ASUREP vs le « système » ASUREP-FEDASU</a:t>
            </a:r>
            <a:endParaRPr lang="fr-BE" sz="2400" spc="-1" dirty="0">
              <a:solidFill>
                <a:srgbClr val="000000"/>
              </a:solidFill>
              <a:latin typeface="Trebuchet MS"/>
            </a:endParaRPr>
          </a:p>
          <a:p>
            <a:pPr>
              <a:lnSpc>
                <a:spcPct val="150000"/>
              </a:lnSpc>
              <a:spcBef>
                <a:spcPts val="1200"/>
              </a:spcBef>
              <a:spcAft>
                <a:spcPts val="1200"/>
              </a:spcAft>
            </a:pPr>
            <a:r>
              <a:rPr lang="fr-BE" sz="2400" spc="-1" dirty="0">
                <a:solidFill>
                  <a:srgbClr val="000000"/>
                </a:solidFill>
                <a:latin typeface="Trebuchet MS"/>
              </a:rPr>
              <a:t>2. Matériel et méthodes</a:t>
            </a:r>
          </a:p>
          <a:p>
            <a:pPr lvl="2"/>
            <a:r>
              <a:rPr lang="fr-BE" spc="-1" dirty="0">
                <a:solidFill>
                  <a:srgbClr val="000000"/>
                </a:solidFill>
                <a:latin typeface="Trebuchet MS"/>
              </a:rPr>
              <a:t>2.1. </a:t>
            </a:r>
            <a:r>
              <a:rPr lang="fr-FR" spc="-1" dirty="0">
                <a:solidFill>
                  <a:srgbClr val="000000"/>
                </a:solidFill>
                <a:latin typeface="Trebuchet MS"/>
              </a:rPr>
              <a:t>Présentation de la zone d’étude (quartiers périphériques : Quid ?)</a:t>
            </a:r>
            <a:endParaRPr lang="fr-BE" spc="-1" dirty="0">
              <a:solidFill>
                <a:srgbClr val="000000"/>
              </a:solidFill>
              <a:latin typeface="Trebuchet MS"/>
            </a:endParaRPr>
          </a:p>
          <a:p>
            <a:pPr lvl="2" algn="just">
              <a:lnSpc>
                <a:spcPct val="150000"/>
              </a:lnSpc>
            </a:pPr>
            <a:r>
              <a:rPr lang="fr-BE" spc="-1" dirty="0">
                <a:solidFill>
                  <a:srgbClr val="000000"/>
                </a:solidFill>
                <a:latin typeface="Trebuchet MS"/>
              </a:rPr>
              <a:t>2.2. </a:t>
            </a:r>
            <a:r>
              <a:rPr lang="nl-BE" spc="-1" dirty="0">
                <a:solidFill>
                  <a:srgbClr val="000000"/>
                </a:solidFill>
                <a:latin typeface="Trebuchet MS"/>
              </a:rPr>
              <a:t>Aspects méthodologiques importants</a:t>
            </a:r>
            <a:endParaRPr lang="fr-BE" spc="-1" dirty="0">
              <a:solidFill>
                <a:srgbClr val="000000"/>
              </a:solidFill>
              <a:latin typeface="Trebuchet MS"/>
            </a:endParaRPr>
          </a:p>
          <a:p>
            <a:pPr algn="just">
              <a:lnSpc>
                <a:spcPct val="150000"/>
              </a:lnSpc>
              <a:spcBef>
                <a:spcPts val="1200"/>
              </a:spcBef>
              <a:spcAft>
                <a:spcPts val="1200"/>
              </a:spcAft>
            </a:pPr>
            <a:r>
              <a:rPr lang="fr-BE" sz="2400" spc="-1" dirty="0">
                <a:solidFill>
                  <a:srgbClr val="000000"/>
                </a:solidFill>
                <a:latin typeface="Trebuchet MS"/>
              </a:rPr>
              <a:t>3. Résultats: analyse d’enquêtes</a:t>
            </a:r>
          </a:p>
          <a:p>
            <a:pPr>
              <a:lnSpc>
                <a:spcPct val="98000"/>
              </a:lnSpc>
            </a:pPr>
            <a:r>
              <a:rPr lang="fr-BE" sz="2400" spc="-1" dirty="0">
                <a:solidFill>
                  <a:srgbClr val="000000"/>
                </a:solidFill>
                <a:latin typeface="Trebuchet MS"/>
                <a:ea typeface="DejaVu Sans"/>
              </a:rPr>
              <a:t>4. Discussions</a:t>
            </a:r>
            <a:endParaRPr lang="fr-BE" sz="2400" spc="-1" dirty="0">
              <a:latin typeface="Trebuchet MS" panose="020B0603020202020204" pitchFamily="34" charset="0"/>
            </a:endParaRPr>
          </a:p>
        </p:txBody>
      </p:sp>
    </p:spTree>
    <p:extLst>
      <p:ext uri="{BB962C8B-B14F-4D97-AF65-F5344CB8AC3E}">
        <p14:creationId xmlns:p14="http://schemas.microsoft.com/office/powerpoint/2010/main" val="1827578754"/>
      </p:ext>
    </p:extLst>
  </p:cSld>
  <p:clrMapOvr>
    <a:masterClrMapping/>
  </p:clrMapOvr>
  <mc:AlternateContent xmlns:mc="http://schemas.openxmlformats.org/markup-compatibility/2006" xmlns:p14="http://schemas.microsoft.com/office/powerpoint/2010/main">
    <mc:Choice Requires="p14">
      <p:transition spd="slow" p14:dur="2000" advTm="18680"/>
    </mc:Choice>
    <mc:Fallback xmlns="">
      <p:transition spd="slow" advTm="1868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403657"/>
            <a:ext cx="822694" cy="317819"/>
          </a:xfrm>
          <a:ln w="3175">
            <a:noFill/>
          </a:ln>
        </p:spPr>
        <p:txBody>
          <a:bodyPr/>
          <a:lstStyle/>
          <a:p>
            <a:pPr algn="ctr"/>
            <a:fld id="{709366FC-5F10-43C8-9E62-F33B726FFDBA}" type="slidenum">
              <a:rPr lang="fr-BE" b="1">
                <a:latin typeface="Trebuchet MS" panose="020B0603020202020204" pitchFamily="34" charset="0"/>
              </a:rPr>
              <a:pPr algn="ctr"/>
              <a:t>20</a:t>
            </a:fld>
            <a:endParaRPr lang="fr-BE" b="1" dirty="0">
              <a:latin typeface="Trebuchet MS" panose="020B0603020202020204" pitchFamily="34" charset="0"/>
            </a:endParaRPr>
          </a:p>
        </p:txBody>
      </p:sp>
      <p:sp>
        <p:nvSpPr>
          <p:cNvPr id="21" name="CustomShape 13">
            <a:extLst>
              <a:ext uri="{FF2B5EF4-FFF2-40B4-BE49-F238E27FC236}">
                <a16:creationId xmlns:a16="http://schemas.microsoft.com/office/drawing/2014/main" id="{CBA72F00-1F2F-41E2-AE39-0D529E6409CE}"/>
              </a:ext>
            </a:extLst>
          </p:cNvPr>
          <p:cNvSpPr/>
          <p:nvPr/>
        </p:nvSpPr>
        <p:spPr>
          <a:xfrm>
            <a:off x="828027" y="681101"/>
            <a:ext cx="10771450" cy="385127"/>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2000"/>
              </a:lnSpc>
            </a:pPr>
            <a:r>
              <a:rPr lang="fr-FR" sz="2000" b="1" spc="-1" dirty="0">
                <a:solidFill>
                  <a:srgbClr val="000000"/>
                </a:solidFill>
                <a:latin typeface="Trebuchet MS"/>
              </a:rPr>
              <a:t>Perception du prix de l’eau et compréhension du coût-vérité de l’eau potable</a:t>
            </a:r>
            <a:endParaRPr lang="fr-BE" sz="2000" spc="-1" dirty="0">
              <a:latin typeface="Arial"/>
            </a:endParaRPr>
          </a:p>
        </p:txBody>
      </p:sp>
      <p:sp>
        <p:nvSpPr>
          <p:cNvPr id="26" name="Titre 1">
            <a:extLst>
              <a:ext uri="{FF2B5EF4-FFF2-40B4-BE49-F238E27FC236}">
                <a16:creationId xmlns:a16="http://schemas.microsoft.com/office/drawing/2014/main" id="{D5123975-083B-4A23-9C17-3E421B0CFCC6}"/>
              </a:ext>
            </a:extLst>
          </p:cNvPr>
          <p:cNvSpPr txBox="1">
            <a:spLocks/>
          </p:cNvSpPr>
          <p:nvPr/>
        </p:nvSpPr>
        <p:spPr>
          <a:xfrm>
            <a:off x="470984" y="205830"/>
            <a:ext cx="10666765" cy="47785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2400" dirty="0">
                <a:solidFill>
                  <a:srgbClr val="00B0F0"/>
                </a:solidFill>
                <a:latin typeface="Trebuchet MS"/>
              </a:rPr>
              <a:t>3. Résultats</a:t>
            </a:r>
          </a:p>
        </p:txBody>
      </p:sp>
      <p:sp>
        <p:nvSpPr>
          <p:cNvPr id="25" name="Rectangle 24">
            <a:extLst>
              <a:ext uri="{FF2B5EF4-FFF2-40B4-BE49-F238E27FC236}">
                <a16:creationId xmlns:a16="http://schemas.microsoft.com/office/drawing/2014/main" id="{541E3424-3074-4842-8586-2995B3B4D9B8}"/>
              </a:ext>
            </a:extLst>
          </p:cNvPr>
          <p:cNvSpPr/>
          <p:nvPr/>
        </p:nvSpPr>
        <p:spPr>
          <a:xfrm>
            <a:off x="838201" y="1418658"/>
            <a:ext cx="10644050" cy="4493538"/>
          </a:xfrm>
          <a:prstGeom prst="rect">
            <a:avLst/>
          </a:prstGeom>
        </p:spPr>
        <p:txBody>
          <a:bodyPr wrap="square" lIns="91440" tIns="45720" rIns="91440" bIns="45720" anchor="t">
            <a:spAutoFit/>
          </a:bodyPr>
          <a:lstStyle/>
          <a:p>
            <a:r>
              <a:rPr lang="fr-FR" b="1" dirty="0">
                <a:latin typeface="Trebuchet MS" panose="020B0603020202020204" pitchFamily="34" charset="0"/>
              </a:rPr>
              <a:t>Commentaires:</a:t>
            </a:r>
          </a:p>
          <a:p>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a:rPr>
              <a:t>Des canaux formels et informels existent dans l’organisation des ASUREP pour communiquer sur les choix posés et notamment ceux en matière de tarification</a:t>
            </a:r>
          </a:p>
          <a:p>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a:rPr>
              <a:t>Peu de répondant se prononcent sur les discussions à propos du coût-vérité (vraisemblablement  parce qu'ils ne savent pas ce que c'est; "parler de ce qu'on ne connait pas ?")</a:t>
            </a:r>
            <a:endParaRPr lang="fr-FR" dirty="0">
              <a:latin typeface="Arial"/>
            </a:endParaRPr>
          </a:p>
          <a:p>
            <a:pPr marL="285750" indent="-285750">
              <a:buFont typeface="Arial" panose="020B0604020202020204" pitchFamily="34" charset="0"/>
              <a:buChar char="•"/>
            </a:pPr>
            <a:endParaRPr lang="fr-FR" dirty="0">
              <a:latin typeface="Trebuchet MS" panose="020B0603020202020204" pitchFamily="34" charset="0"/>
            </a:endParaRPr>
          </a:p>
          <a:p>
            <a:pPr marL="285750" indent="-285750">
              <a:buFont typeface="Arial" panose="020B0604020202020204" pitchFamily="34" charset="0"/>
              <a:buChar char="•"/>
            </a:pPr>
            <a:r>
              <a:rPr lang="fr-FR" dirty="0">
                <a:latin typeface="Trebuchet MS"/>
              </a:rPr>
              <a:t>Quand ils se prononcent, les discussions ne se font pas avec les instances des ASUREP</a:t>
            </a:r>
          </a:p>
          <a:p>
            <a:r>
              <a:rPr lang="fr-FR" dirty="0">
                <a:latin typeface="Trebuchet MS" panose="020B0603020202020204" pitchFamily="34" charset="0"/>
              </a:rPr>
              <a:t> </a:t>
            </a:r>
          </a:p>
          <a:p>
            <a:r>
              <a:rPr lang="fr-FR" b="1" dirty="0">
                <a:latin typeface="Trebuchet MS"/>
                <a:sym typeface="Wingdings" pitchFamily="2" charset="2"/>
              </a:rPr>
              <a:t> Des leviers possibles pour réduire l’exposition des ASUREP à des interrogations sur la tarification de l’eau existent</a:t>
            </a:r>
            <a:endParaRPr lang="fr-FR" b="1" dirty="0">
              <a:latin typeface="Trebuchet MS"/>
            </a:endParaRPr>
          </a:p>
          <a:p>
            <a:endParaRPr lang="fr-FR" b="1" dirty="0">
              <a:latin typeface="Trebuchet MS"/>
            </a:endParaRPr>
          </a:p>
          <a:p>
            <a:r>
              <a:rPr lang="fr-FR" b="1" dirty="0">
                <a:latin typeface="Trebuchet MS"/>
                <a:sym typeface="Wingdings" pitchFamily="2" charset="2"/>
              </a:rPr>
              <a:t> Vraisemblablement, ces canaux ne sont pas utilisés parce que le concept de coût-vérité n'est pas compris et donc a fortiori pas approprié</a:t>
            </a:r>
            <a:endParaRPr lang="fr-FR" b="1" dirty="0">
              <a:latin typeface="Trebuchet MS"/>
            </a:endParaRPr>
          </a:p>
          <a:p>
            <a:endParaRPr lang="fr-FR" sz="1600" b="1" dirty="0">
              <a:latin typeface="Trebuchet MS" panose="020B0603020202020204" pitchFamily="34" charset="0"/>
            </a:endParaRPr>
          </a:p>
        </p:txBody>
      </p:sp>
    </p:spTree>
    <p:extLst>
      <p:ext uri="{BB962C8B-B14F-4D97-AF65-F5344CB8AC3E}">
        <p14:creationId xmlns:p14="http://schemas.microsoft.com/office/powerpoint/2010/main" val="1375180342"/>
      </p:ext>
    </p:extLst>
  </p:cSld>
  <p:clrMapOvr>
    <a:masterClrMapping/>
  </p:clrMapOvr>
  <mc:AlternateContent xmlns:mc="http://schemas.openxmlformats.org/markup-compatibility/2006" xmlns:p14="http://schemas.microsoft.com/office/powerpoint/2010/main">
    <mc:Choice Requires="p14">
      <p:transition spd="slow" p14:dur="2000" advTm="66273"/>
    </mc:Choice>
    <mc:Fallback xmlns="">
      <p:transition spd="slow" advTm="66273"/>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670880" y="6356351"/>
            <a:ext cx="682920" cy="365125"/>
          </a:xfrm>
          <a:ln w="3175">
            <a:noFill/>
          </a:ln>
        </p:spPr>
        <p:txBody>
          <a:bodyPr/>
          <a:lstStyle/>
          <a:p>
            <a:pPr algn="ctr"/>
            <a:fld id="{709366FC-5F10-43C8-9E62-F33B726FFDBA}" type="slidenum">
              <a:rPr lang="fr-BE" b="1">
                <a:latin typeface="Trebuchet MS" panose="020B0603020202020204" pitchFamily="34" charset="0"/>
              </a:rPr>
              <a:pPr algn="ctr"/>
              <a:t>21</a:t>
            </a:fld>
            <a:endParaRPr lang="fr-BE" b="1" dirty="0">
              <a:latin typeface="Trebuchet MS" panose="020B0603020202020204" pitchFamily="34" charset="0"/>
            </a:endParaRPr>
          </a:p>
        </p:txBody>
      </p:sp>
      <p:sp>
        <p:nvSpPr>
          <p:cNvPr id="18" name="CustomShape 5">
            <a:extLst>
              <a:ext uri="{FF2B5EF4-FFF2-40B4-BE49-F238E27FC236}">
                <a16:creationId xmlns:a16="http://schemas.microsoft.com/office/drawing/2014/main" id="{328F6760-1E2C-4A59-AAE6-4D6FCD7598A1}"/>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19" name="CustomShape 6">
            <a:extLst>
              <a:ext uri="{FF2B5EF4-FFF2-40B4-BE49-F238E27FC236}">
                <a16:creationId xmlns:a16="http://schemas.microsoft.com/office/drawing/2014/main" id="{1057BC0C-D20B-42DB-BDF8-0405E2E5CF32}"/>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8" name="CustomShape 5">
            <a:extLst>
              <a:ext uri="{FF2B5EF4-FFF2-40B4-BE49-F238E27FC236}">
                <a16:creationId xmlns:a16="http://schemas.microsoft.com/office/drawing/2014/main" id="{CE7E2F31-2A01-4FC7-9766-5FEB4E0DDC0C}"/>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9" name="CustomShape 6">
            <a:extLst>
              <a:ext uri="{FF2B5EF4-FFF2-40B4-BE49-F238E27FC236}">
                <a16:creationId xmlns:a16="http://schemas.microsoft.com/office/drawing/2014/main" id="{C99CB3DB-2E2E-4130-9B03-491000C02C8C}"/>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3" name="CustomShape 5">
            <a:extLst>
              <a:ext uri="{FF2B5EF4-FFF2-40B4-BE49-F238E27FC236}">
                <a16:creationId xmlns:a16="http://schemas.microsoft.com/office/drawing/2014/main" id="{27584953-D5D5-4BC9-B1C7-552776865FE4}"/>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4" name="CustomShape 6">
            <a:extLst>
              <a:ext uri="{FF2B5EF4-FFF2-40B4-BE49-F238E27FC236}">
                <a16:creationId xmlns:a16="http://schemas.microsoft.com/office/drawing/2014/main" id="{3754EB98-EA0D-4AAD-906B-263E819ADD71}"/>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1" name="CustomShape 11">
            <a:extLst>
              <a:ext uri="{FF2B5EF4-FFF2-40B4-BE49-F238E27FC236}">
                <a16:creationId xmlns:a16="http://schemas.microsoft.com/office/drawing/2014/main" id="{DC5005DC-A0C9-43A8-9F6A-1E1C55CB51BD}"/>
              </a:ext>
            </a:extLst>
          </p:cNvPr>
          <p:cNvSpPr/>
          <p:nvPr/>
        </p:nvSpPr>
        <p:spPr>
          <a:xfrm>
            <a:off x="340347" y="995411"/>
            <a:ext cx="11200636" cy="532308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750" indent="-285750" algn="just">
              <a:spcBef>
                <a:spcPts val="600"/>
              </a:spcBef>
              <a:spcAft>
                <a:spcPts val="600"/>
              </a:spcAft>
              <a:buFont typeface="Arial" panose="020B0604020202020204" pitchFamily="34" charset="0"/>
              <a:buChar char="•"/>
            </a:pPr>
            <a:r>
              <a:rPr lang="fr-FR" dirty="0">
                <a:latin typeface="Trebuchet MS" panose="020B0603020202020204" pitchFamily="34" charset="0"/>
              </a:rPr>
              <a:t>Le modèle ASUREP a été conçu pour gérer de façon anticipée des interrogations et une mise en cause au motif d’une tarification injuste de l’eau</a:t>
            </a:r>
          </a:p>
          <a:p>
            <a:pPr marL="285750" indent="-285750" algn="just">
              <a:spcBef>
                <a:spcPts val="600"/>
              </a:spcBef>
              <a:spcAft>
                <a:spcPts val="600"/>
              </a:spcAft>
              <a:buFont typeface="Arial" panose="020B0604020202020204" pitchFamily="34" charset="0"/>
              <a:buChar char="•"/>
            </a:pPr>
            <a:r>
              <a:rPr lang="fr-FR" dirty="0">
                <a:latin typeface="Trebuchet MS" panose="020B0603020202020204" pitchFamily="34" charset="0"/>
              </a:rPr>
              <a:t>En particulier, une autonomie de décision en matière de tarification combinée à l’application d’un principe de tarification au coût-vérité de l’eau potable devrait écarter toute mise en cause.</a:t>
            </a:r>
          </a:p>
          <a:p>
            <a:pPr marL="285750" indent="-285750" algn="just">
              <a:spcBef>
                <a:spcPts val="600"/>
              </a:spcBef>
              <a:spcAft>
                <a:spcPts val="600"/>
              </a:spcAft>
              <a:buFont typeface="Arial" panose="020B0604020202020204" pitchFamily="34" charset="0"/>
              <a:buChar char="•"/>
            </a:pPr>
            <a:r>
              <a:rPr lang="fr-FR" dirty="0">
                <a:latin typeface="Trebuchet MS"/>
              </a:rPr>
              <a:t>L’analyse montre que le modèle ASUREP est, dans son application, l’objet d’interrogations; sa contestabilité sociale est forte.</a:t>
            </a:r>
          </a:p>
          <a:p>
            <a:pPr marL="285750" indent="-285750" algn="just">
              <a:spcBef>
                <a:spcPts val="600"/>
              </a:spcBef>
              <a:spcAft>
                <a:spcPts val="600"/>
              </a:spcAft>
              <a:buFont typeface="Arial" panose="020B0604020202020204" pitchFamily="34" charset="0"/>
              <a:buChar char="•"/>
            </a:pPr>
            <a:r>
              <a:rPr lang="fr-FR" dirty="0">
                <a:latin typeface="Trebuchet MS" panose="020B0603020202020204" pitchFamily="34" charset="0"/>
              </a:rPr>
              <a:t>Cela résulte : </a:t>
            </a:r>
          </a:p>
          <a:p>
            <a:pPr marL="742950" lvl="1" indent="-285750" algn="just">
              <a:spcBef>
                <a:spcPts val="600"/>
              </a:spcBef>
              <a:spcAft>
                <a:spcPts val="600"/>
              </a:spcAft>
              <a:buFont typeface="Wingdings" pitchFamily="2" charset="2"/>
              <a:buChar char="§"/>
            </a:pPr>
            <a:r>
              <a:rPr lang="fr-FR" dirty="0">
                <a:latin typeface="Trebuchet MS" panose="020B0603020202020204" pitchFamily="34" charset="0"/>
              </a:rPr>
              <a:t>d’une ambiguïté sur la nature des déterminants qui entrent une tarification juste</a:t>
            </a:r>
          </a:p>
          <a:p>
            <a:pPr marL="742950" lvl="1" indent="-285750" algn="just">
              <a:spcBef>
                <a:spcPts val="600"/>
              </a:spcBef>
              <a:spcAft>
                <a:spcPts val="600"/>
              </a:spcAft>
              <a:buFont typeface="Wingdings" pitchFamily="2" charset="2"/>
              <a:buChar char="§"/>
            </a:pPr>
            <a:r>
              <a:rPr lang="fr-FR" dirty="0">
                <a:latin typeface="Trebuchet MS" panose="020B0603020202020204" pitchFamily="34" charset="0"/>
              </a:rPr>
              <a:t>de l’ignorance des déterminants d’une tarification basé sur le coût vérité de l’eau potable dans une ASUREP</a:t>
            </a:r>
          </a:p>
          <a:p>
            <a:pPr marL="742950" lvl="1" indent="-285750" algn="just">
              <a:spcBef>
                <a:spcPts val="600"/>
              </a:spcBef>
              <a:spcAft>
                <a:spcPts val="600"/>
              </a:spcAft>
              <a:buFont typeface="Wingdings" pitchFamily="2" charset="2"/>
              <a:buChar char="§"/>
            </a:pPr>
            <a:r>
              <a:rPr lang="fr-FR" dirty="0">
                <a:latin typeface="Trebuchet MS"/>
              </a:rPr>
              <a:t>de l’absence d’utilisation des canaux de communication qui sont prévus dans le modèle ASUREP pour répondre à des interrogations sur la tarification de l’eau </a:t>
            </a:r>
            <a:endParaRPr lang="fr-FR" dirty="0">
              <a:latin typeface="Trebuchet MS" panose="020B0603020202020204" pitchFamily="34" charset="0"/>
            </a:endParaRPr>
          </a:p>
          <a:p>
            <a:pPr marL="90170" lvl="1" algn="just">
              <a:spcBef>
                <a:spcPts val="600"/>
              </a:spcBef>
              <a:spcAft>
                <a:spcPts val="600"/>
              </a:spcAft>
            </a:pPr>
            <a:r>
              <a:rPr lang="fr-FR" dirty="0">
                <a:latin typeface="Trebuchet MS"/>
                <a:sym typeface="Wingdings" pitchFamily="2" charset="2"/>
              </a:rPr>
              <a:t> Le modèle ASUREP est exposé à une mise en question (« Contestabilité sociale ») alors que des leviers existent pour gérer d’éventuelles mises en causes liées au niveau de la tarification de l’eau potable (« Gestion de la Contestabilité)</a:t>
            </a:r>
            <a:endParaRPr lang="fr-FR" dirty="0">
              <a:latin typeface="Trebuchet MS"/>
            </a:endParaRPr>
          </a:p>
        </p:txBody>
      </p:sp>
      <p:sp>
        <p:nvSpPr>
          <p:cNvPr id="22" name="CustomShape 12">
            <a:extLst>
              <a:ext uri="{FF2B5EF4-FFF2-40B4-BE49-F238E27FC236}">
                <a16:creationId xmlns:a16="http://schemas.microsoft.com/office/drawing/2014/main" id="{1E9CA5FD-385F-4E89-BEDE-47362A4A74D8}"/>
              </a:ext>
            </a:extLst>
          </p:cNvPr>
          <p:cNvSpPr/>
          <p:nvPr/>
        </p:nvSpPr>
        <p:spPr>
          <a:xfrm>
            <a:off x="316708" y="123994"/>
            <a:ext cx="11559240" cy="45520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6000"/>
              </a:lnSpc>
              <a:spcAft>
                <a:spcPts val="799"/>
              </a:spcAft>
            </a:pPr>
            <a:r>
              <a:rPr lang="fr-BE" sz="2400" dirty="0">
                <a:solidFill>
                  <a:srgbClr val="00B0F0"/>
                </a:solidFill>
                <a:latin typeface="Trebuchet MS"/>
                <a:ea typeface="+mj-ea"/>
                <a:cs typeface="+mj-cs"/>
              </a:rPr>
              <a:t>4. Discussions</a:t>
            </a:r>
          </a:p>
        </p:txBody>
      </p:sp>
      <p:sp>
        <p:nvSpPr>
          <p:cNvPr id="26" name="ZoneTexte 25">
            <a:extLst>
              <a:ext uri="{FF2B5EF4-FFF2-40B4-BE49-F238E27FC236}">
                <a16:creationId xmlns:a16="http://schemas.microsoft.com/office/drawing/2014/main" id="{AF3BF79F-63B4-4862-A45D-BB2DB959F9C1}"/>
              </a:ext>
            </a:extLst>
          </p:cNvPr>
          <p:cNvSpPr txBox="1"/>
          <p:nvPr/>
        </p:nvSpPr>
        <p:spPr>
          <a:xfrm>
            <a:off x="376897" y="584482"/>
            <a:ext cx="4618187" cy="369332"/>
          </a:xfrm>
          <a:prstGeom prst="rect">
            <a:avLst/>
          </a:prstGeom>
          <a:noFill/>
        </p:spPr>
        <p:txBody>
          <a:bodyPr wrap="none" lIns="91440" tIns="45720" rIns="91440" bIns="45720" rtlCol="0" anchor="t">
            <a:spAutoFit/>
          </a:bodyPr>
          <a:lstStyle/>
          <a:p>
            <a:pPr algn="just"/>
            <a:r>
              <a:rPr lang="fr-FR" b="1" i="1" dirty="0">
                <a:latin typeface="Trebuchet MS"/>
              </a:rPr>
              <a:t>Volet contestabilité sociale des ASUREP</a:t>
            </a:r>
            <a:endParaRPr lang="fr-FR" b="1" i="1" dirty="0">
              <a:latin typeface="Trebuchet MS" panose="020B0603020202020204" pitchFamily="34" charset="0"/>
            </a:endParaRPr>
          </a:p>
        </p:txBody>
      </p:sp>
    </p:spTree>
    <p:extLst>
      <p:ext uri="{BB962C8B-B14F-4D97-AF65-F5344CB8AC3E}">
        <p14:creationId xmlns:p14="http://schemas.microsoft.com/office/powerpoint/2010/main" val="3353588182"/>
      </p:ext>
    </p:extLst>
  </p:cSld>
  <p:clrMapOvr>
    <a:masterClrMapping/>
  </p:clrMapOvr>
  <mc:AlternateContent xmlns:mc="http://schemas.openxmlformats.org/markup-compatibility/2006" xmlns:p14="http://schemas.microsoft.com/office/powerpoint/2010/main">
    <mc:Choice Requires="p14">
      <p:transition spd="slow" p14:dur="2000" advTm="57393"/>
    </mc:Choice>
    <mc:Fallback xmlns="">
      <p:transition spd="slow" advTm="57393"/>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670880" y="6356351"/>
            <a:ext cx="682920" cy="365125"/>
          </a:xfrm>
          <a:ln w="3175">
            <a:noFill/>
          </a:ln>
        </p:spPr>
        <p:txBody>
          <a:bodyPr/>
          <a:lstStyle/>
          <a:p>
            <a:pPr algn="ctr"/>
            <a:fld id="{709366FC-5F10-43C8-9E62-F33B726FFDBA}" type="slidenum">
              <a:rPr lang="fr-BE" b="1">
                <a:latin typeface="Trebuchet MS" panose="020B0603020202020204" pitchFamily="34" charset="0"/>
              </a:rPr>
              <a:pPr algn="ctr"/>
              <a:t>22</a:t>
            </a:fld>
            <a:endParaRPr lang="fr-BE" b="1" dirty="0">
              <a:latin typeface="Trebuchet MS" panose="020B0603020202020204" pitchFamily="34" charset="0"/>
            </a:endParaRPr>
          </a:p>
        </p:txBody>
      </p:sp>
      <p:sp>
        <p:nvSpPr>
          <p:cNvPr id="18" name="CustomShape 5">
            <a:extLst>
              <a:ext uri="{FF2B5EF4-FFF2-40B4-BE49-F238E27FC236}">
                <a16:creationId xmlns:a16="http://schemas.microsoft.com/office/drawing/2014/main" id="{328F6760-1E2C-4A59-AAE6-4D6FCD7598A1}"/>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19" name="CustomShape 6">
            <a:extLst>
              <a:ext uri="{FF2B5EF4-FFF2-40B4-BE49-F238E27FC236}">
                <a16:creationId xmlns:a16="http://schemas.microsoft.com/office/drawing/2014/main" id="{1057BC0C-D20B-42DB-BDF8-0405E2E5CF32}"/>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8" name="CustomShape 5">
            <a:extLst>
              <a:ext uri="{FF2B5EF4-FFF2-40B4-BE49-F238E27FC236}">
                <a16:creationId xmlns:a16="http://schemas.microsoft.com/office/drawing/2014/main" id="{CE7E2F31-2A01-4FC7-9766-5FEB4E0DDC0C}"/>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9" name="CustomShape 6">
            <a:extLst>
              <a:ext uri="{FF2B5EF4-FFF2-40B4-BE49-F238E27FC236}">
                <a16:creationId xmlns:a16="http://schemas.microsoft.com/office/drawing/2014/main" id="{C99CB3DB-2E2E-4130-9B03-491000C02C8C}"/>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3" name="CustomShape 5">
            <a:extLst>
              <a:ext uri="{FF2B5EF4-FFF2-40B4-BE49-F238E27FC236}">
                <a16:creationId xmlns:a16="http://schemas.microsoft.com/office/drawing/2014/main" id="{27584953-D5D5-4BC9-B1C7-552776865FE4}"/>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1" name="CustomShape 11">
            <a:extLst>
              <a:ext uri="{FF2B5EF4-FFF2-40B4-BE49-F238E27FC236}">
                <a16:creationId xmlns:a16="http://schemas.microsoft.com/office/drawing/2014/main" id="{DC5005DC-A0C9-43A8-9F6A-1E1C55CB51BD}"/>
              </a:ext>
            </a:extLst>
          </p:cNvPr>
          <p:cNvSpPr/>
          <p:nvPr/>
        </p:nvSpPr>
        <p:spPr>
          <a:xfrm>
            <a:off x="375434" y="1234201"/>
            <a:ext cx="11200636" cy="307631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750" indent="-285750" algn="just">
              <a:spcBef>
                <a:spcPts val="600"/>
              </a:spcBef>
              <a:spcAft>
                <a:spcPts val="600"/>
              </a:spcAft>
              <a:buFont typeface="Arial" panose="020B0604020202020204" pitchFamily="34" charset="0"/>
              <a:buChar char="•"/>
            </a:pPr>
            <a:r>
              <a:rPr lang="fr-FR" b="1" dirty="0">
                <a:latin typeface="Trebuchet MS"/>
              </a:rPr>
              <a:t>Rappel du cadre théorique ("de la Gestion Contestable")</a:t>
            </a:r>
            <a:endParaRPr lang="fr-FR" b="1" dirty="0">
              <a:latin typeface="Arial"/>
            </a:endParaRPr>
          </a:p>
          <a:p>
            <a:pPr marL="742950" lvl="1" indent="-285750" algn="just">
              <a:spcBef>
                <a:spcPts val="600"/>
              </a:spcBef>
              <a:spcAft>
                <a:spcPts val="600"/>
              </a:spcAft>
              <a:buFont typeface="Wingdings" panose="020B0604020202020204" pitchFamily="34" charset="0"/>
              <a:buChar char="ü"/>
            </a:pPr>
            <a:r>
              <a:rPr lang="fr-FR" dirty="0">
                <a:latin typeface="Trebuchet MS"/>
              </a:rPr>
              <a:t>Une activé, deux types de contestabilité: économique et sociale</a:t>
            </a:r>
          </a:p>
          <a:p>
            <a:pPr marL="742950" lvl="1" indent="-285750" algn="just">
              <a:spcBef>
                <a:spcPts val="600"/>
              </a:spcBef>
              <a:spcAft>
                <a:spcPts val="600"/>
              </a:spcAft>
              <a:buFont typeface="Wingdings" panose="020B0604020202020204" pitchFamily="34" charset="0"/>
              <a:buChar char="ü"/>
            </a:pPr>
            <a:r>
              <a:rPr lang="fr-FR" dirty="0">
                <a:latin typeface="Trebuchet MS"/>
              </a:rPr>
              <a:t>Variation de la contestabilité économique et de la contestabilité sociale :</a:t>
            </a:r>
            <a:endParaRPr lang="fr-FR" dirty="0"/>
          </a:p>
          <a:p>
            <a:pPr marL="1200150" lvl="2" indent="-285750" algn="just">
              <a:spcBef>
                <a:spcPts val="600"/>
              </a:spcBef>
              <a:spcAft>
                <a:spcPts val="600"/>
              </a:spcAft>
              <a:buFont typeface="Courier New" panose="020B0604020202020204" pitchFamily="34" charset="0"/>
              <a:buChar char="o"/>
            </a:pPr>
            <a:r>
              <a:rPr lang="fr-FR" dirty="0">
                <a:latin typeface="Trebuchet MS"/>
              </a:rPr>
              <a:t>Varient dans le même sens (réduire son exposition à la concurrence réduit aussi son exposition à des mises en cause au nom de risque pour l'environnement, la santé publique ou pour des raisons de manque d'équité)</a:t>
            </a:r>
          </a:p>
          <a:p>
            <a:pPr marL="1200150" lvl="2" indent="-285750" algn="just">
              <a:spcBef>
                <a:spcPts val="600"/>
              </a:spcBef>
              <a:spcAft>
                <a:spcPts val="600"/>
              </a:spcAft>
              <a:buFont typeface="Courier New" panose="020B0604020202020204" pitchFamily="34" charset="0"/>
              <a:buChar char="o"/>
            </a:pPr>
            <a:r>
              <a:rPr lang="fr-FR" dirty="0">
                <a:latin typeface="Trebuchet MS"/>
              </a:rPr>
              <a:t>Varient en sens inverse (objectifs économiques et sociétaux systématiquement incompatibles)</a:t>
            </a:r>
          </a:p>
          <a:p>
            <a:pPr marL="1200150" lvl="2" indent="-285750" algn="just">
              <a:spcBef>
                <a:spcPts val="600"/>
              </a:spcBef>
              <a:spcAft>
                <a:spcPts val="600"/>
              </a:spcAft>
              <a:buFont typeface="Courier New" panose="020B0604020202020204" pitchFamily="34" charset="0"/>
              <a:buChar char="o"/>
            </a:pPr>
            <a:r>
              <a:rPr lang="fr-FR" dirty="0">
                <a:latin typeface="Trebuchet MS"/>
              </a:rPr>
              <a:t>Pas de lien</a:t>
            </a:r>
          </a:p>
        </p:txBody>
      </p:sp>
      <p:sp>
        <p:nvSpPr>
          <p:cNvPr id="26" name="ZoneTexte 25">
            <a:extLst>
              <a:ext uri="{FF2B5EF4-FFF2-40B4-BE49-F238E27FC236}">
                <a16:creationId xmlns:a16="http://schemas.microsoft.com/office/drawing/2014/main" id="{AF3BF79F-63B4-4862-A45D-BB2DB959F9C1}"/>
              </a:ext>
            </a:extLst>
          </p:cNvPr>
          <p:cNvSpPr txBox="1"/>
          <p:nvPr/>
        </p:nvSpPr>
        <p:spPr>
          <a:xfrm>
            <a:off x="363038" y="576062"/>
            <a:ext cx="6910866" cy="369332"/>
          </a:xfrm>
          <a:prstGeom prst="rect">
            <a:avLst/>
          </a:prstGeom>
          <a:noFill/>
        </p:spPr>
        <p:txBody>
          <a:bodyPr wrap="none" lIns="91440" tIns="45720" rIns="91440" bIns="45720" rtlCol="0" anchor="t">
            <a:spAutoFit/>
          </a:bodyPr>
          <a:lstStyle/>
          <a:p>
            <a:pPr algn="just"/>
            <a:r>
              <a:rPr lang="fr-FR" b="1" i="1" dirty="0">
                <a:latin typeface="Trebuchet MS"/>
              </a:rPr>
              <a:t>Articulation contestabilité économique-contestabilité sociale</a:t>
            </a:r>
            <a:endParaRPr lang="fr-FR" b="1" i="1" dirty="0">
              <a:latin typeface="Trebuchet MS" panose="020B0603020202020204" pitchFamily="34" charset="0"/>
            </a:endParaRPr>
          </a:p>
        </p:txBody>
      </p:sp>
      <p:sp>
        <p:nvSpPr>
          <p:cNvPr id="2" name="Rectangle 1">
            <a:extLst>
              <a:ext uri="{FF2B5EF4-FFF2-40B4-BE49-F238E27FC236}">
                <a16:creationId xmlns:a16="http://schemas.microsoft.com/office/drawing/2014/main" id="{452106BB-5380-49E1-89B2-C7D5E97D9A28}"/>
              </a:ext>
            </a:extLst>
          </p:cNvPr>
          <p:cNvSpPr/>
          <p:nvPr/>
        </p:nvSpPr>
        <p:spPr>
          <a:xfrm>
            <a:off x="375434" y="4503438"/>
            <a:ext cx="11200636" cy="1585049"/>
          </a:xfrm>
          <a:prstGeom prst="rect">
            <a:avLst/>
          </a:prstGeom>
        </p:spPr>
        <p:txBody>
          <a:bodyPr wrap="square">
            <a:spAutoFit/>
          </a:bodyPr>
          <a:lstStyle/>
          <a:p>
            <a:pPr marL="285750" indent="-285750" algn="just">
              <a:spcBef>
                <a:spcPts val="600"/>
              </a:spcBef>
              <a:spcAft>
                <a:spcPts val="600"/>
              </a:spcAft>
              <a:buFont typeface="Arial,Sans-Serif"/>
              <a:buChar char="•"/>
            </a:pPr>
            <a:r>
              <a:rPr lang="fr-FR" b="1" spc="-1" dirty="0">
                <a:latin typeface="Trebuchet MS"/>
              </a:rPr>
              <a:t>Rappels des résultats acquis sur la contestabilité économique</a:t>
            </a:r>
            <a:endParaRPr lang="fr-FR" b="1" spc="-1" dirty="0">
              <a:ea typeface="+mn-lt"/>
              <a:cs typeface="+mn-lt"/>
            </a:endParaRPr>
          </a:p>
          <a:p>
            <a:pPr marL="742950" lvl="1" indent="-285750" algn="just">
              <a:spcBef>
                <a:spcPts val="600"/>
              </a:spcBef>
              <a:spcAft>
                <a:spcPts val="600"/>
              </a:spcAft>
              <a:buFont typeface="Wingdings,Sans-Serif"/>
              <a:buChar char="ü"/>
            </a:pPr>
            <a:r>
              <a:rPr lang="fr-FR" spc="-1" dirty="0">
                <a:latin typeface="Trebuchet MS"/>
              </a:rPr>
              <a:t>ASUREP: alternative historique à la REGIDESO, qui ne sert pas ces zones périphériques</a:t>
            </a:r>
            <a:endParaRPr lang="en-US" spc="-1" dirty="0">
              <a:ea typeface="+mn-lt"/>
              <a:cs typeface="+mn-lt"/>
            </a:endParaRPr>
          </a:p>
          <a:p>
            <a:pPr marL="742950" lvl="1" indent="-285750" algn="just">
              <a:spcBef>
                <a:spcPts val="600"/>
              </a:spcBef>
              <a:spcAft>
                <a:spcPts val="600"/>
              </a:spcAft>
              <a:buFont typeface="Wingdings,Sans-Serif"/>
              <a:buChar char="ü"/>
            </a:pPr>
            <a:r>
              <a:rPr lang="fr-FR" spc="-1" dirty="0">
                <a:latin typeface="Trebuchet MS"/>
              </a:rPr>
              <a:t>Chaque ASUREP dispose d'un monopole ou quasi-monopole sur la distribution de l'eau potable</a:t>
            </a:r>
            <a:endParaRPr lang="fr-FR" spc="-1" dirty="0">
              <a:ea typeface="+mn-lt"/>
              <a:cs typeface="+mn-lt"/>
            </a:endParaRPr>
          </a:p>
          <a:p>
            <a:pPr lvl="1" algn="just"/>
            <a:r>
              <a:rPr lang="fr-FR" spc="-1" dirty="0">
                <a:latin typeface="Trebuchet MS"/>
              </a:rPr>
              <a:t>=&gt; Contestabilité économique faible de chaque ASUREP</a:t>
            </a:r>
            <a:endParaRPr lang="fr-BE" dirty="0"/>
          </a:p>
        </p:txBody>
      </p:sp>
    </p:spTree>
    <p:extLst>
      <p:ext uri="{BB962C8B-B14F-4D97-AF65-F5344CB8AC3E}">
        <p14:creationId xmlns:p14="http://schemas.microsoft.com/office/powerpoint/2010/main" val="1465160956"/>
      </p:ext>
    </p:extLst>
  </p:cSld>
  <p:clrMapOvr>
    <a:masterClrMapping/>
  </p:clrMapOvr>
  <mc:AlternateContent xmlns:mc="http://schemas.openxmlformats.org/markup-compatibility/2006" xmlns:p14="http://schemas.microsoft.com/office/powerpoint/2010/main">
    <mc:Choice Requires="p14">
      <p:transition spd="slow" p14:dur="2000" advTm="57393"/>
    </mc:Choice>
    <mc:Fallback xmlns="">
      <p:transition spd="slow" advTm="57393"/>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670880" y="6356351"/>
            <a:ext cx="682920" cy="365125"/>
          </a:xfrm>
          <a:ln w="3175">
            <a:noFill/>
          </a:ln>
        </p:spPr>
        <p:txBody>
          <a:bodyPr/>
          <a:lstStyle/>
          <a:p>
            <a:pPr algn="ctr"/>
            <a:fld id="{709366FC-5F10-43C8-9E62-F33B726FFDBA}" type="slidenum">
              <a:rPr lang="fr-BE" b="1">
                <a:latin typeface="Trebuchet MS" panose="020B0603020202020204" pitchFamily="34" charset="0"/>
              </a:rPr>
              <a:pPr algn="ctr"/>
              <a:t>23</a:t>
            </a:fld>
            <a:endParaRPr lang="fr-BE" b="1" dirty="0">
              <a:latin typeface="Trebuchet MS" panose="020B0603020202020204" pitchFamily="34" charset="0"/>
            </a:endParaRPr>
          </a:p>
        </p:txBody>
      </p:sp>
      <p:sp>
        <p:nvSpPr>
          <p:cNvPr id="18" name="CustomShape 5">
            <a:extLst>
              <a:ext uri="{FF2B5EF4-FFF2-40B4-BE49-F238E27FC236}">
                <a16:creationId xmlns:a16="http://schemas.microsoft.com/office/drawing/2014/main" id="{328F6760-1E2C-4A59-AAE6-4D6FCD7598A1}"/>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19" name="CustomShape 6">
            <a:extLst>
              <a:ext uri="{FF2B5EF4-FFF2-40B4-BE49-F238E27FC236}">
                <a16:creationId xmlns:a16="http://schemas.microsoft.com/office/drawing/2014/main" id="{1057BC0C-D20B-42DB-BDF8-0405E2E5CF32}"/>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8" name="CustomShape 5">
            <a:extLst>
              <a:ext uri="{FF2B5EF4-FFF2-40B4-BE49-F238E27FC236}">
                <a16:creationId xmlns:a16="http://schemas.microsoft.com/office/drawing/2014/main" id="{CE7E2F31-2A01-4FC7-9766-5FEB4E0DDC0C}"/>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9" name="CustomShape 6">
            <a:extLst>
              <a:ext uri="{FF2B5EF4-FFF2-40B4-BE49-F238E27FC236}">
                <a16:creationId xmlns:a16="http://schemas.microsoft.com/office/drawing/2014/main" id="{C99CB3DB-2E2E-4130-9B03-491000C02C8C}"/>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3" name="CustomShape 5">
            <a:extLst>
              <a:ext uri="{FF2B5EF4-FFF2-40B4-BE49-F238E27FC236}">
                <a16:creationId xmlns:a16="http://schemas.microsoft.com/office/drawing/2014/main" id="{27584953-D5D5-4BC9-B1C7-552776865FE4}"/>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4" name="CustomShape 6">
            <a:extLst>
              <a:ext uri="{FF2B5EF4-FFF2-40B4-BE49-F238E27FC236}">
                <a16:creationId xmlns:a16="http://schemas.microsoft.com/office/drawing/2014/main" id="{3754EB98-EA0D-4AAD-906B-263E819ADD71}"/>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2000"/>
              </a:lnSpc>
            </a:pPr>
            <a:r>
              <a:rPr lang="fr-BE" sz="2400" spc="-1" dirty="0">
                <a:solidFill>
                  <a:srgbClr val="00B0F0"/>
                </a:solidFill>
                <a:latin typeface="Trebuchet MS"/>
              </a:rPr>
              <a:t>4. Discussions</a:t>
            </a:r>
            <a:endParaRPr lang="fr-FR" sz="2400" dirty="0"/>
          </a:p>
          <a:p>
            <a:pPr>
              <a:lnSpc>
                <a:spcPct val="102000"/>
              </a:lnSpc>
            </a:pPr>
            <a:r>
              <a:rPr lang="fr-BE" sz="2000" b="1" spc="-1" dirty="0">
                <a:solidFill>
                  <a:srgbClr val="000000"/>
                </a:solidFill>
                <a:latin typeface="Trebuchet M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z="2400" spc="-1">
              <a:latin typeface="Arial"/>
            </a:endParaRPr>
          </a:p>
        </p:txBody>
      </p:sp>
      <p:sp>
        <p:nvSpPr>
          <p:cNvPr id="21" name="CustomShape 11">
            <a:extLst>
              <a:ext uri="{FF2B5EF4-FFF2-40B4-BE49-F238E27FC236}">
                <a16:creationId xmlns:a16="http://schemas.microsoft.com/office/drawing/2014/main" id="{DC5005DC-A0C9-43A8-9F6A-1E1C55CB51BD}"/>
              </a:ext>
            </a:extLst>
          </p:cNvPr>
          <p:cNvSpPr/>
          <p:nvPr/>
        </p:nvSpPr>
        <p:spPr>
          <a:xfrm>
            <a:off x="340347" y="995411"/>
            <a:ext cx="11200636" cy="53384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750" indent="-285750" algn="just">
              <a:spcBef>
                <a:spcPts val="600"/>
              </a:spcBef>
              <a:spcAft>
                <a:spcPts val="600"/>
              </a:spcAft>
              <a:buFont typeface="Arial" panose="020B0604020202020204" pitchFamily="34" charset="0"/>
              <a:buChar char="•"/>
            </a:pPr>
            <a:r>
              <a:rPr lang="fr-FR" dirty="0">
                <a:latin typeface="Trebuchet MS"/>
              </a:rPr>
              <a:t>Deux types de contestabilité</a:t>
            </a:r>
          </a:p>
          <a:p>
            <a:pPr marL="742950" lvl="1" indent="-285750" algn="just">
              <a:spcBef>
                <a:spcPts val="600"/>
              </a:spcBef>
              <a:spcAft>
                <a:spcPts val="600"/>
              </a:spcAft>
              <a:buFont typeface="Wingdings" panose="020B0604020202020204" pitchFamily="34" charset="0"/>
              <a:buChar char="ü"/>
            </a:pPr>
            <a:r>
              <a:rPr lang="fr-FR" sz="1600" dirty="0">
                <a:latin typeface="Trebuchet MS"/>
              </a:rPr>
              <a:t>Les ASUREP = contestabilité économique faible </a:t>
            </a:r>
            <a:r>
              <a:rPr lang="fr-FR" sz="1600" b="1" dirty="0">
                <a:latin typeface="Trebuchet MS"/>
              </a:rPr>
              <a:t>pour l'eau potable </a:t>
            </a:r>
            <a:r>
              <a:rPr lang="fr-FR" sz="1600" dirty="0">
                <a:latin typeface="Trebuchet MS"/>
              </a:rPr>
              <a:t>(80% des pers. interrogées)</a:t>
            </a:r>
          </a:p>
          <a:p>
            <a:pPr marL="742950" lvl="1" indent="-285750" algn="just">
              <a:spcBef>
                <a:spcPts val="600"/>
              </a:spcBef>
              <a:spcAft>
                <a:spcPts val="600"/>
              </a:spcAft>
              <a:buFont typeface="Wingdings" panose="020B0604020202020204" pitchFamily="34" charset="0"/>
              <a:buChar char="ü"/>
            </a:pPr>
            <a:r>
              <a:rPr lang="fr-FR" sz="1600" dirty="0">
                <a:latin typeface="Trebuchet MS"/>
              </a:rPr>
              <a:t>Les ASUREP sans appropriation du coût-vérité = contestabilité sociale forte</a:t>
            </a:r>
          </a:p>
          <a:p>
            <a:pPr marL="742950" lvl="1" indent="-285750" algn="just">
              <a:spcBef>
                <a:spcPts val="600"/>
              </a:spcBef>
              <a:spcAft>
                <a:spcPts val="600"/>
              </a:spcAft>
              <a:buFont typeface="Wingdings" panose="020B0604020202020204" pitchFamily="34" charset="0"/>
              <a:buChar char="ü"/>
            </a:pPr>
            <a:r>
              <a:rPr lang="fr-FR" sz="1600" dirty="0">
                <a:latin typeface="Trebuchet MS"/>
              </a:rPr>
              <a:t>Schématiquement:</a:t>
            </a:r>
          </a:p>
          <a:p>
            <a:pPr lvl="1" algn="just"/>
            <a:endParaRPr lang="fr-FR" dirty="0">
              <a:latin typeface="Arial"/>
            </a:endParaRPr>
          </a:p>
          <a:p>
            <a:pPr lvl="1" algn="just"/>
            <a:endParaRPr lang="fr-FR" dirty="0">
              <a:latin typeface="Arial"/>
            </a:endParaRPr>
          </a:p>
          <a:p>
            <a:pPr algn="just"/>
            <a:endParaRPr lang="fr-FR" dirty="0">
              <a:latin typeface="Trebuchet MS"/>
            </a:endParaRPr>
          </a:p>
          <a:p>
            <a:pPr algn="just"/>
            <a:endParaRPr lang="fr-FR" dirty="0">
              <a:latin typeface="Trebuchet MS"/>
            </a:endParaRPr>
          </a:p>
          <a:p>
            <a:pPr algn="just"/>
            <a:endParaRPr lang="fr-FR" dirty="0">
              <a:latin typeface="Trebuchet MS"/>
            </a:endParaRPr>
          </a:p>
          <a:p>
            <a:pPr algn="just"/>
            <a:endParaRPr lang="fr-FR" dirty="0">
              <a:latin typeface="Trebuchet MS"/>
            </a:endParaRPr>
          </a:p>
          <a:p>
            <a:pPr algn="just"/>
            <a:endParaRPr lang="fr-FR" dirty="0">
              <a:latin typeface="Trebuchet MS"/>
            </a:endParaRPr>
          </a:p>
          <a:p>
            <a:pPr algn="just"/>
            <a:endParaRPr lang="fr-FR" dirty="0">
              <a:latin typeface="Trebuchet MS"/>
            </a:endParaRPr>
          </a:p>
          <a:p>
            <a:pPr algn="just"/>
            <a:endParaRPr lang="fr-FR" dirty="0">
              <a:latin typeface="Trebuchet MS"/>
            </a:endParaRPr>
          </a:p>
          <a:p>
            <a:pPr algn="just"/>
            <a:endParaRPr lang="fr-FR" dirty="0">
              <a:latin typeface="Trebuchet MS"/>
            </a:endParaRPr>
          </a:p>
          <a:p>
            <a:pPr marL="742950" lvl="1" indent="-285750" algn="just">
              <a:spcBef>
                <a:spcPts val="600"/>
              </a:spcBef>
              <a:spcAft>
                <a:spcPts val="600"/>
              </a:spcAft>
              <a:buFont typeface="Wingdings" panose="020B0604020202020204" pitchFamily="34" charset="0"/>
              <a:buChar char="ü"/>
            </a:pPr>
            <a:r>
              <a:rPr lang="fr-FR" sz="1600" dirty="0">
                <a:latin typeface="Trebuchet MS"/>
              </a:rPr>
              <a:t>Appropriation du coût-vérité = </a:t>
            </a:r>
            <a:r>
              <a:rPr lang="fr-FR" sz="1600" dirty="0">
                <a:solidFill>
                  <a:schemeClr val="accent4"/>
                </a:solidFill>
                <a:latin typeface="Trebuchet MS"/>
              </a:rPr>
              <a:t>sens de la flèche verte</a:t>
            </a:r>
            <a:r>
              <a:rPr lang="fr-FR" sz="1600" dirty="0">
                <a:latin typeface="Trebuchet MS"/>
              </a:rPr>
              <a:t> = rendre sa légitimité publique à cette alternative économique historique à REGIDESO</a:t>
            </a:r>
          </a:p>
          <a:p>
            <a:pPr marL="742950" lvl="1" indent="-285750" algn="just">
              <a:spcBef>
                <a:spcPts val="600"/>
              </a:spcBef>
              <a:spcAft>
                <a:spcPts val="600"/>
              </a:spcAft>
              <a:buFont typeface="Wingdings" panose="020B0604020202020204" pitchFamily="34" charset="0"/>
              <a:buChar char="ü"/>
            </a:pPr>
            <a:r>
              <a:rPr lang="fr-FR" sz="1600" dirty="0">
                <a:latin typeface="Trebuchet MS"/>
              </a:rPr>
              <a:t>Cf. solutions envisagées au slide suivant</a:t>
            </a:r>
          </a:p>
        </p:txBody>
      </p:sp>
      <p:sp>
        <p:nvSpPr>
          <p:cNvPr id="26" name="ZoneTexte 25">
            <a:extLst>
              <a:ext uri="{FF2B5EF4-FFF2-40B4-BE49-F238E27FC236}">
                <a16:creationId xmlns:a16="http://schemas.microsoft.com/office/drawing/2014/main" id="{AF3BF79F-63B4-4862-A45D-BB2DB959F9C1}"/>
              </a:ext>
            </a:extLst>
          </p:cNvPr>
          <p:cNvSpPr txBox="1"/>
          <p:nvPr/>
        </p:nvSpPr>
        <p:spPr>
          <a:xfrm>
            <a:off x="363038" y="576062"/>
            <a:ext cx="6910866" cy="369332"/>
          </a:xfrm>
          <a:prstGeom prst="rect">
            <a:avLst/>
          </a:prstGeom>
          <a:noFill/>
        </p:spPr>
        <p:txBody>
          <a:bodyPr wrap="none" lIns="91440" tIns="45720" rIns="91440" bIns="45720" rtlCol="0" anchor="t">
            <a:spAutoFit/>
          </a:bodyPr>
          <a:lstStyle/>
          <a:p>
            <a:pPr algn="just"/>
            <a:r>
              <a:rPr lang="fr-FR" b="1" i="1" dirty="0">
                <a:latin typeface="Trebuchet MS"/>
              </a:rPr>
              <a:t>Articulation contestabilité économique-contestabilité sociale</a:t>
            </a:r>
            <a:endParaRPr lang="fr-FR" b="1" i="1" dirty="0">
              <a:latin typeface="Trebuchet MS" panose="020B0603020202020204" pitchFamily="34" charset="0"/>
            </a:endParaRPr>
          </a:p>
        </p:txBody>
      </p:sp>
      <p:graphicFrame>
        <p:nvGraphicFramePr>
          <p:cNvPr id="2" name="Tableau 2">
            <a:extLst>
              <a:ext uri="{FF2B5EF4-FFF2-40B4-BE49-F238E27FC236}">
                <a16:creationId xmlns:a16="http://schemas.microsoft.com/office/drawing/2014/main" id="{2C7732D4-47C5-4B7A-93D5-B64DBB2F1377}"/>
              </a:ext>
            </a:extLst>
          </p:cNvPr>
          <p:cNvGraphicFramePr>
            <a:graphicFrameLocks noGrp="1"/>
          </p:cNvGraphicFramePr>
          <p:nvPr>
            <p:extLst>
              <p:ext uri="{D42A27DB-BD31-4B8C-83A1-F6EECF244321}">
                <p14:modId xmlns:p14="http://schemas.microsoft.com/office/powerpoint/2010/main" val="3513302768"/>
              </p:ext>
            </p:extLst>
          </p:nvPr>
        </p:nvGraphicFramePr>
        <p:xfrm>
          <a:off x="1145105" y="2618586"/>
          <a:ext cx="8412711" cy="2637025"/>
        </p:xfrm>
        <a:graphic>
          <a:graphicData uri="http://schemas.openxmlformats.org/drawingml/2006/table">
            <a:tbl>
              <a:tblPr firstRow="1" bandRow="1">
                <a:tableStyleId>{5C22544A-7EE6-4342-B048-85BDC9FD1C3A}</a:tableStyleId>
              </a:tblPr>
              <a:tblGrid>
                <a:gridCol w="2458606">
                  <a:extLst>
                    <a:ext uri="{9D8B030D-6E8A-4147-A177-3AD203B41FA5}">
                      <a16:colId xmlns:a16="http://schemas.microsoft.com/office/drawing/2014/main" val="265013486"/>
                    </a:ext>
                  </a:extLst>
                </a:gridCol>
                <a:gridCol w="976707">
                  <a:extLst>
                    <a:ext uri="{9D8B030D-6E8A-4147-A177-3AD203B41FA5}">
                      <a16:colId xmlns:a16="http://schemas.microsoft.com/office/drawing/2014/main" val="795423913"/>
                    </a:ext>
                  </a:extLst>
                </a:gridCol>
                <a:gridCol w="2938541">
                  <a:extLst>
                    <a:ext uri="{9D8B030D-6E8A-4147-A177-3AD203B41FA5}">
                      <a16:colId xmlns:a16="http://schemas.microsoft.com/office/drawing/2014/main" val="3003908533"/>
                    </a:ext>
                  </a:extLst>
                </a:gridCol>
                <a:gridCol w="2038857">
                  <a:extLst>
                    <a:ext uri="{9D8B030D-6E8A-4147-A177-3AD203B41FA5}">
                      <a16:colId xmlns:a16="http://schemas.microsoft.com/office/drawing/2014/main" val="1901275933"/>
                    </a:ext>
                  </a:extLst>
                </a:gridCol>
              </a:tblGrid>
              <a:tr h="290812">
                <a:tc gridSpan="2">
                  <a:txBody>
                    <a:bodyPr/>
                    <a:lstStyle/>
                    <a:p>
                      <a:pPr lvl="0" algn="ctr">
                        <a:buNone/>
                      </a:pPr>
                      <a:r>
                        <a:rPr lang="fr-FR" sz="1400" b="1" i="0" u="none" strike="noStrike" noProof="0" dirty="0">
                          <a:latin typeface="Arial"/>
                        </a:rPr>
                        <a:t>Contestabilité économique</a:t>
                      </a:r>
                      <a:endParaRPr lang="fr-FR" sz="1400" dirty="0"/>
                    </a:p>
                  </a:txBody>
                  <a:tcPr/>
                </a:tc>
                <a:tc hMerge="1">
                  <a:txBody>
                    <a:bodyPr/>
                    <a:lstStyle/>
                    <a:p>
                      <a:endParaRPr lang="fr-FR"/>
                    </a:p>
                  </a:txBody>
                  <a:tcPr/>
                </a:tc>
                <a:tc>
                  <a:txBody>
                    <a:bodyPr/>
                    <a:lstStyle/>
                    <a:p>
                      <a:pPr algn="ctr"/>
                      <a:r>
                        <a:rPr lang="fr-FR" sz="1400" dirty="0"/>
                        <a:t>Faible</a:t>
                      </a:r>
                    </a:p>
                  </a:txBody>
                  <a:tcPr/>
                </a:tc>
                <a:tc>
                  <a:txBody>
                    <a:bodyPr/>
                    <a:lstStyle/>
                    <a:p>
                      <a:pPr algn="ctr"/>
                      <a:r>
                        <a:rPr lang="fr-FR" sz="1400" dirty="0">
                          <a:solidFill>
                            <a:srgbClr val="C00000"/>
                          </a:solidFill>
                        </a:rPr>
                        <a:t>Forte</a:t>
                      </a:r>
                    </a:p>
                  </a:txBody>
                  <a:tcPr/>
                </a:tc>
                <a:extLst>
                  <a:ext uri="{0D108BD9-81ED-4DB2-BD59-A6C34878D82A}">
                    <a16:rowId xmlns:a16="http://schemas.microsoft.com/office/drawing/2014/main" val="892736089"/>
                  </a:ext>
                </a:extLst>
              </a:tr>
              <a:tr h="1326385">
                <a:tc rowSpan="2">
                  <a:txBody>
                    <a:bodyPr/>
                    <a:lstStyle/>
                    <a:p>
                      <a:endParaRPr lang="fr-FR" sz="1200" b="1" dirty="0"/>
                    </a:p>
                    <a:p>
                      <a:pPr lvl="0">
                        <a:buNone/>
                      </a:pPr>
                      <a:endParaRPr lang="fr-FR" sz="1200" b="1" dirty="0"/>
                    </a:p>
                    <a:p>
                      <a:pPr lvl="0">
                        <a:buNone/>
                      </a:pPr>
                      <a:endParaRPr lang="fr-FR" sz="1200" b="1" dirty="0"/>
                    </a:p>
                    <a:p>
                      <a:pPr lvl="0">
                        <a:buNone/>
                      </a:pPr>
                      <a:endParaRPr lang="fr-FR" sz="1200" b="1" dirty="0"/>
                    </a:p>
                    <a:p>
                      <a:pPr lvl="0">
                        <a:buNone/>
                      </a:pPr>
                      <a:r>
                        <a:rPr lang="fr-FR" sz="1400" b="1" dirty="0"/>
                        <a:t>Contestabilité sociale</a:t>
                      </a:r>
                      <a:endParaRPr lang="fr-FR" sz="1400" dirty="0"/>
                    </a:p>
                  </a:txBody>
                  <a:tcPr/>
                </a:tc>
                <a:tc>
                  <a:txBody>
                    <a:bodyPr/>
                    <a:lstStyle/>
                    <a:p>
                      <a:pPr lvl="0" algn="ctr">
                        <a:buNone/>
                      </a:pPr>
                      <a:endParaRPr lang="fr-FR" sz="1400" dirty="0"/>
                    </a:p>
                    <a:p>
                      <a:pPr lvl="0" algn="ctr">
                        <a:buNone/>
                      </a:pPr>
                      <a:endParaRPr lang="fr-FR" sz="1400" dirty="0"/>
                    </a:p>
                    <a:p>
                      <a:pPr lvl="0" algn="ctr">
                        <a:buNone/>
                      </a:pPr>
                      <a:r>
                        <a:rPr lang="fr-FR" sz="1400" dirty="0"/>
                        <a:t>Faible</a:t>
                      </a:r>
                      <a:endParaRPr lang="fr-FR" dirty="0"/>
                    </a:p>
                  </a:txBody>
                  <a:tcPr/>
                </a:tc>
                <a:tc>
                  <a:txBody>
                    <a:bodyPr/>
                    <a:lstStyle/>
                    <a:p>
                      <a:pPr algn="ctr"/>
                      <a:endParaRPr lang="fr-FR" sz="1200" dirty="0"/>
                    </a:p>
                    <a:p>
                      <a:pPr lvl="0" algn="ctr">
                        <a:buNone/>
                      </a:pPr>
                      <a:r>
                        <a:rPr lang="fr-FR" sz="1200" dirty="0"/>
                        <a:t>ASUREP avec </a:t>
                      </a:r>
                    </a:p>
                    <a:p>
                      <a:pPr lvl="0" algn="ctr">
                        <a:buNone/>
                      </a:pPr>
                      <a:r>
                        <a:rPr lang="fr-FR" sz="1200" dirty="0"/>
                        <a:t>coût-vérité approprié</a:t>
                      </a:r>
                    </a:p>
                    <a:p>
                      <a:pPr lvl="0" algn="ctr">
                        <a:buNone/>
                      </a:pPr>
                      <a:r>
                        <a:rPr lang="fr-FR" sz="1200" dirty="0"/>
                        <a:t>(Evolution potentielle 1)</a:t>
                      </a:r>
                    </a:p>
                    <a:p>
                      <a:pPr lvl="0" algn="ctr">
                        <a:buNone/>
                      </a:pPr>
                      <a:endParaRPr lang="fr-FR" sz="1200" dirty="0"/>
                    </a:p>
                  </a:txBody>
                  <a:tcPr/>
                </a:tc>
                <a:tc>
                  <a:txBody>
                    <a:bodyPr/>
                    <a:lstStyle/>
                    <a:p>
                      <a:pPr lvl="0">
                        <a:buNone/>
                      </a:pPr>
                      <a:endParaRPr lang="fr-FR" sz="1000" b="0" i="0" u="none" strike="noStrike" noProof="0" dirty="0">
                        <a:solidFill>
                          <a:schemeClr val="bg1">
                            <a:lumMod val="65000"/>
                          </a:schemeClr>
                        </a:solidFill>
                        <a:latin typeface="Arial"/>
                      </a:endParaRPr>
                    </a:p>
                    <a:p>
                      <a:pPr lvl="0">
                        <a:buNone/>
                      </a:pPr>
                      <a:endParaRPr lang="fr-FR" sz="1000" b="0" i="0" u="none" strike="noStrike" noProof="0" dirty="0">
                        <a:solidFill>
                          <a:schemeClr val="bg1">
                            <a:lumMod val="65000"/>
                          </a:schemeClr>
                        </a:solidFill>
                        <a:latin typeface="Arial"/>
                      </a:endParaRPr>
                    </a:p>
                    <a:p>
                      <a:pPr lvl="0" algn="ctr">
                        <a:buNone/>
                      </a:pPr>
                      <a:r>
                        <a:rPr lang="fr-FR" sz="1200" b="0" i="0" u="none" strike="noStrike" noProof="0" dirty="0">
                          <a:solidFill>
                            <a:schemeClr val="bg1">
                              <a:lumMod val="65000"/>
                            </a:schemeClr>
                          </a:solidFill>
                          <a:latin typeface="Arial"/>
                        </a:rPr>
                        <a:t>(1)</a:t>
                      </a:r>
                      <a:endParaRPr lang="fr-FR"/>
                    </a:p>
                  </a:txBody>
                  <a:tcPr/>
                </a:tc>
                <a:extLst>
                  <a:ext uri="{0D108BD9-81ED-4DB2-BD59-A6C34878D82A}">
                    <a16:rowId xmlns:a16="http://schemas.microsoft.com/office/drawing/2014/main" val="118021221"/>
                  </a:ext>
                </a:extLst>
              </a:tr>
              <a:tr h="858247">
                <a:tc vMerge="1">
                  <a:txBody>
                    <a:bodyPr/>
                    <a:lstStyle/>
                    <a:p>
                      <a:endParaRPr lang="fr-FR"/>
                    </a:p>
                  </a:txBody>
                  <a:tcPr/>
                </a:tc>
                <a:tc>
                  <a:txBody>
                    <a:bodyPr/>
                    <a:lstStyle/>
                    <a:p>
                      <a:pPr lvl="0" algn="ctr">
                        <a:buNone/>
                      </a:pPr>
                      <a:endParaRPr lang="fr-FR" sz="1400" dirty="0">
                        <a:solidFill>
                          <a:srgbClr val="C00000"/>
                        </a:solidFill>
                      </a:endParaRPr>
                    </a:p>
                    <a:p>
                      <a:pPr lvl="0" algn="ctr">
                        <a:buNone/>
                      </a:pPr>
                      <a:r>
                        <a:rPr lang="fr-FR" sz="1400" b="1" dirty="0">
                          <a:solidFill>
                            <a:srgbClr val="C00000"/>
                          </a:solidFill>
                        </a:rPr>
                        <a:t>Forte</a:t>
                      </a:r>
                    </a:p>
                  </a:txBody>
                  <a:tcPr/>
                </a:tc>
                <a:tc>
                  <a:txBody>
                    <a:bodyPr/>
                    <a:lstStyle/>
                    <a:p>
                      <a:pPr algn="ctr"/>
                      <a:endParaRPr lang="fr-FR" sz="1200" dirty="0"/>
                    </a:p>
                    <a:p>
                      <a:pPr lvl="0" algn="ctr">
                        <a:buNone/>
                      </a:pPr>
                      <a:r>
                        <a:rPr lang="fr-FR" sz="1200" dirty="0"/>
                        <a:t>Distribution d'eau</a:t>
                      </a:r>
                    </a:p>
                    <a:p>
                      <a:pPr lvl="0" algn="ctr">
                        <a:buNone/>
                      </a:pPr>
                      <a:r>
                        <a:rPr lang="fr-FR" sz="1200" dirty="0"/>
                        <a:t>ASUREP</a:t>
                      </a:r>
                    </a:p>
                    <a:p>
                      <a:pPr lvl="0" algn="ctr">
                        <a:buNone/>
                      </a:pPr>
                      <a:r>
                        <a:rPr lang="fr-FR" sz="1200" dirty="0"/>
                        <a:t>(situation actuelle)</a:t>
                      </a:r>
                    </a:p>
                    <a:p>
                      <a:pPr lvl="0">
                        <a:buNone/>
                      </a:pPr>
                      <a:endParaRPr lang="fr-FR" sz="1200" dirty="0"/>
                    </a:p>
                  </a:txBody>
                  <a:tcPr/>
                </a:tc>
                <a:tc>
                  <a:txBody>
                    <a:bodyPr/>
                    <a:lstStyle/>
                    <a:p>
                      <a:pPr lvl="0" algn="ctr">
                        <a:buNone/>
                      </a:pPr>
                      <a:endParaRPr lang="fr-FR" sz="1200" b="0" i="0" u="none" strike="noStrike" noProof="0" dirty="0">
                        <a:solidFill>
                          <a:schemeClr val="bg1">
                            <a:lumMod val="65000"/>
                          </a:schemeClr>
                        </a:solidFill>
                        <a:latin typeface="Arial"/>
                      </a:endParaRPr>
                    </a:p>
                    <a:p>
                      <a:pPr lvl="0" algn="ctr">
                        <a:buNone/>
                      </a:pPr>
                      <a:endParaRPr lang="fr-FR" sz="1200" b="0" i="0" u="none" strike="noStrike" noProof="0" dirty="0">
                        <a:solidFill>
                          <a:schemeClr val="bg1">
                            <a:lumMod val="65000"/>
                          </a:schemeClr>
                        </a:solidFill>
                        <a:latin typeface="Arial"/>
                      </a:endParaRPr>
                    </a:p>
                    <a:p>
                      <a:pPr lvl="0" algn="ctr">
                        <a:buNone/>
                      </a:pPr>
                      <a:r>
                        <a:rPr lang="fr-FR" sz="1200" b="0" i="0" u="none" strike="noStrike" noProof="0" dirty="0">
                          <a:solidFill>
                            <a:schemeClr val="bg1">
                              <a:lumMod val="65000"/>
                            </a:schemeClr>
                          </a:solidFill>
                          <a:latin typeface="Arial"/>
                        </a:rPr>
                        <a:t>(2)</a:t>
                      </a:r>
                    </a:p>
                  </a:txBody>
                  <a:tcPr/>
                </a:tc>
                <a:extLst>
                  <a:ext uri="{0D108BD9-81ED-4DB2-BD59-A6C34878D82A}">
                    <a16:rowId xmlns:a16="http://schemas.microsoft.com/office/drawing/2014/main" val="3779146375"/>
                  </a:ext>
                </a:extLst>
              </a:tr>
            </a:tbl>
          </a:graphicData>
        </a:graphic>
      </p:graphicFrame>
      <p:cxnSp>
        <p:nvCxnSpPr>
          <p:cNvPr id="3" name="Connecteur droit avec flèche 2">
            <a:extLst>
              <a:ext uri="{FF2B5EF4-FFF2-40B4-BE49-F238E27FC236}">
                <a16:creationId xmlns:a16="http://schemas.microsoft.com/office/drawing/2014/main" id="{67047860-CCFE-4FFF-9E07-05AB46230DFB}"/>
              </a:ext>
            </a:extLst>
          </p:cNvPr>
          <p:cNvCxnSpPr/>
          <p:nvPr/>
        </p:nvCxnSpPr>
        <p:spPr>
          <a:xfrm flipH="1" flipV="1">
            <a:off x="6031168" y="3827262"/>
            <a:ext cx="11787" cy="54224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1BEBAE5C-5EE3-4D8D-B76F-C37C6CECE0DC}"/>
              </a:ext>
            </a:extLst>
          </p:cNvPr>
          <p:cNvSpPr txBox="1"/>
          <p:nvPr/>
        </p:nvSpPr>
        <p:spPr>
          <a:xfrm>
            <a:off x="9612145" y="3692964"/>
            <a:ext cx="177912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00" b="1" dirty="0">
                <a:solidFill>
                  <a:schemeClr val="bg1">
                    <a:lumMod val="65000"/>
                  </a:schemeClr>
                </a:solidFill>
                <a:cs typeface="Arial"/>
              </a:rPr>
              <a:t>Situations hypothétiques</a:t>
            </a:r>
          </a:p>
          <a:p>
            <a:r>
              <a:rPr lang="fr-FR" sz="1000" dirty="0">
                <a:solidFill>
                  <a:schemeClr val="bg1">
                    <a:lumMod val="65000"/>
                  </a:schemeClr>
                </a:solidFill>
                <a:cs typeface="Arial"/>
              </a:rPr>
              <a:t>(1) Situation avec enjeu de régulation (monopole légal)</a:t>
            </a:r>
          </a:p>
          <a:p>
            <a:r>
              <a:rPr lang="fr-FR" sz="1000" dirty="0">
                <a:solidFill>
                  <a:schemeClr val="bg1">
                    <a:lumMod val="65000"/>
                  </a:schemeClr>
                </a:solidFill>
                <a:cs typeface="Arial"/>
              </a:rPr>
              <a:t>(2) ASUREP face à une stratégie extension réseau/qualité/tarification CV de REGIDESO*</a:t>
            </a:r>
            <a:endParaRPr lang="fr-FR" sz="1000" dirty="0">
              <a:solidFill>
                <a:schemeClr val="bg1">
                  <a:lumMod val="65000"/>
                </a:schemeClr>
              </a:solidFill>
            </a:endParaRPr>
          </a:p>
        </p:txBody>
      </p:sp>
    </p:spTree>
    <p:extLst>
      <p:ext uri="{BB962C8B-B14F-4D97-AF65-F5344CB8AC3E}">
        <p14:creationId xmlns:p14="http://schemas.microsoft.com/office/powerpoint/2010/main" val="3483911425"/>
      </p:ext>
    </p:extLst>
  </p:cSld>
  <p:clrMapOvr>
    <a:masterClrMapping/>
  </p:clrMapOvr>
  <mc:AlternateContent xmlns:mc="http://schemas.openxmlformats.org/markup-compatibility/2006" xmlns:p14="http://schemas.microsoft.com/office/powerpoint/2010/main">
    <mc:Choice Requires="p14">
      <p:transition spd="slow" p14:dur="2000" advTm="57393"/>
    </mc:Choice>
    <mc:Fallback xmlns="">
      <p:transition spd="slow" advTm="57393"/>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474338"/>
            <a:ext cx="946211" cy="23226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670880" y="6356351"/>
            <a:ext cx="682920" cy="365125"/>
          </a:xfrm>
          <a:ln w="3175">
            <a:noFill/>
          </a:ln>
        </p:spPr>
        <p:txBody>
          <a:bodyPr/>
          <a:lstStyle/>
          <a:p>
            <a:pPr algn="ctr"/>
            <a:fld id="{709366FC-5F10-43C8-9E62-F33B726FFDBA}" type="slidenum">
              <a:rPr lang="fr-BE" b="1">
                <a:latin typeface="Trebuchet MS" panose="020B0603020202020204" pitchFamily="34" charset="0"/>
              </a:rPr>
              <a:pPr algn="ctr"/>
              <a:t>24</a:t>
            </a:fld>
            <a:endParaRPr lang="fr-BE" b="1" dirty="0">
              <a:latin typeface="Trebuchet MS" panose="020B0603020202020204" pitchFamily="34" charset="0"/>
            </a:endParaRPr>
          </a:p>
        </p:txBody>
      </p:sp>
      <p:sp>
        <p:nvSpPr>
          <p:cNvPr id="18" name="CustomShape 5">
            <a:extLst>
              <a:ext uri="{FF2B5EF4-FFF2-40B4-BE49-F238E27FC236}">
                <a16:creationId xmlns:a16="http://schemas.microsoft.com/office/drawing/2014/main" id="{328F6760-1E2C-4A59-AAE6-4D6FCD7598A1}"/>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19" name="CustomShape 6">
            <a:extLst>
              <a:ext uri="{FF2B5EF4-FFF2-40B4-BE49-F238E27FC236}">
                <a16:creationId xmlns:a16="http://schemas.microsoft.com/office/drawing/2014/main" id="{1057BC0C-D20B-42DB-BDF8-0405E2E5CF32}"/>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8" name="CustomShape 5">
            <a:extLst>
              <a:ext uri="{FF2B5EF4-FFF2-40B4-BE49-F238E27FC236}">
                <a16:creationId xmlns:a16="http://schemas.microsoft.com/office/drawing/2014/main" id="{CE7E2F31-2A01-4FC7-9766-5FEB4E0DDC0C}"/>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9" name="CustomShape 6">
            <a:extLst>
              <a:ext uri="{FF2B5EF4-FFF2-40B4-BE49-F238E27FC236}">
                <a16:creationId xmlns:a16="http://schemas.microsoft.com/office/drawing/2014/main" id="{C99CB3DB-2E2E-4130-9B03-491000C02C8C}"/>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3" name="CustomShape 5">
            <a:extLst>
              <a:ext uri="{FF2B5EF4-FFF2-40B4-BE49-F238E27FC236}">
                <a16:creationId xmlns:a16="http://schemas.microsoft.com/office/drawing/2014/main" id="{27584953-D5D5-4BC9-B1C7-552776865FE4}"/>
              </a:ext>
            </a:extLst>
          </p:cNvPr>
          <p:cNvSpPr/>
          <p:nvPr/>
        </p:nvSpPr>
        <p:spPr>
          <a:xfrm>
            <a:off x="266760" y="186840"/>
            <a:ext cx="10456200" cy="6480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2000"/>
              </a:lnSpc>
            </a:pPr>
            <a:endParaRPr lang="fr-BE" spc="-1">
              <a:latin typeface="Arial"/>
            </a:endParaRPr>
          </a:p>
          <a:p>
            <a:pPr>
              <a:lnSpc>
                <a:spcPct val="102000"/>
              </a:lnSpc>
            </a:pPr>
            <a:endParaRPr lang="fr-BE" spc="-1">
              <a:latin typeface="Arial"/>
            </a:endParaRPr>
          </a:p>
          <a:p>
            <a:pPr>
              <a:lnSpc>
                <a:spcPct val="102000"/>
              </a:lnSpc>
            </a:pPr>
            <a:r>
              <a:rPr lang="fr-BE" sz="2000" b="1" spc="-1">
                <a:solidFill>
                  <a:srgbClr val="000000"/>
                </a:solidFill>
                <a:latin typeface="Trebuchet MS"/>
                <a:ea typeface="DejaVu Sans"/>
              </a:rPr>
              <a:t>     </a:t>
            </a: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z="2000" spc="-1">
                <a:solidFill>
                  <a:srgbClr val="000000"/>
                </a:solidFill>
                <a:latin typeface="Times New Roman"/>
                <a:ea typeface="DejaVu Sans"/>
              </a:rPr>
              <a:t> </a:t>
            </a:r>
            <a:endParaRPr lang="fr-BE" sz="2000" spc="-1">
              <a:latin typeface="Arial"/>
            </a:endParaRPr>
          </a:p>
          <a:p>
            <a:pPr>
              <a:lnSpc>
                <a:spcPct val="102000"/>
              </a:lnSpc>
            </a:pPr>
            <a:endParaRPr lang="fr-BE" sz="2000" spc="-1">
              <a:latin typeface="Arial"/>
            </a:endParaRPr>
          </a:p>
          <a:p>
            <a:pPr>
              <a:lnSpc>
                <a:spcPct val="102000"/>
              </a:lnSpc>
            </a:pPr>
            <a:endParaRPr lang="fr-BE" sz="2000"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r>
              <a:rPr lang="fr-BE" spc="-1">
                <a:solidFill>
                  <a:srgbClr val="000000"/>
                </a:solidFill>
                <a:latin typeface="Calibri"/>
                <a:ea typeface="DejaVu Sans"/>
              </a:rPr>
              <a:t> </a:t>
            </a: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endParaRPr lang="fr-BE" spc="-1">
              <a:latin typeface="Arial"/>
            </a:endParaRPr>
          </a:p>
          <a:p>
            <a:pPr>
              <a:lnSpc>
                <a:spcPct val="102000"/>
              </a:lnSpc>
            </a:pPr>
            <a:r>
              <a:rPr lang="fr-BE" spc="-1">
                <a:solidFill>
                  <a:srgbClr val="000000"/>
                </a:solidFill>
                <a:latin typeface="Calibri"/>
                <a:ea typeface="Times New Roman"/>
              </a:rPr>
              <a:t> </a:t>
            </a:r>
            <a:endParaRPr lang="fr-BE" spc="-1">
              <a:latin typeface="Arial"/>
            </a:endParaRPr>
          </a:p>
          <a:p>
            <a:pPr>
              <a:lnSpc>
                <a:spcPct val="102000"/>
              </a:lnSpc>
            </a:pPr>
            <a:r>
              <a:rPr lang="fr-BE" sz="2400" spc="-1">
                <a:solidFill>
                  <a:srgbClr val="000000"/>
                </a:solidFill>
                <a:latin typeface="Calibri"/>
                <a:ea typeface="DejaVu Sans"/>
              </a:rPr>
              <a:t> </a:t>
            </a:r>
            <a:endParaRPr lang="fr-BE" sz="2400" spc="-1">
              <a:latin typeface="Arial"/>
            </a:endParaRPr>
          </a:p>
        </p:txBody>
      </p:sp>
      <p:sp>
        <p:nvSpPr>
          <p:cNvPr id="24" name="CustomShape 6">
            <a:extLst>
              <a:ext uri="{FF2B5EF4-FFF2-40B4-BE49-F238E27FC236}">
                <a16:creationId xmlns:a16="http://schemas.microsoft.com/office/drawing/2014/main" id="{3754EB98-EA0D-4AAD-906B-263E819ADD71}"/>
              </a:ext>
            </a:extLst>
          </p:cNvPr>
          <p:cNvSpPr/>
          <p:nvPr/>
        </p:nvSpPr>
        <p:spPr>
          <a:xfrm>
            <a:off x="266760" y="124560"/>
            <a:ext cx="10456200" cy="658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2000"/>
              </a:lnSpc>
            </a:pPr>
            <a:r>
              <a:rPr lang="fr-BE" sz="2400" spc="-1" dirty="0">
                <a:solidFill>
                  <a:srgbClr val="00B0F0"/>
                </a:solidFill>
                <a:latin typeface="Trebuchet MS"/>
              </a:rPr>
              <a:t>4. Discussions</a:t>
            </a:r>
            <a:endParaRPr lang="fr-FR" sz="2400" dirty="0"/>
          </a:p>
          <a:p>
            <a:pPr>
              <a:lnSpc>
                <a:spcPct val="102000"/>
              </a:lnSpc>
            </a:pPr>
            <a:r>
              <a:rPr lang="fr-BE" sz="2000" b="1" spc="-1" dirty="0">
                <a:solidFill>
                  <a:srgbClr val="000000"/>
                </a:solidFill>
                <a:latin typeface="Trebuchet MS"/>
              </a:rPr>
              <a:t>                                                                                            </a:t>
            </a: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z="2000"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pc="-1" dirty="0">
              <a:latin typeface="Arial"/>
            </a:endParaRPr>
          </a:p>
          <a:p>
            <a:pPr>
              <a:lnSpc>
                <a:spcPct val="102000"/>
              </a:lnSpc>
            </a:pPr>
            <a:endParaRPr lang="fr-BE" sz="2400" spc="-1" dirty="0">
              <a:latin typeface="Arial"/>
            </a:endParaRPr>
          </a:p>
        </p:txBody>
      </p:sp>
      <p:sp>
        <p:nvSpPr>
          <p:cNvPr id="21" name="CustomShape 11">
            <a:extLst>
              <a:ext uri="{FF2B5EF4-FFF2-40B4-BE49-F238E27FC236}">
                <a16:creationId xmlns:a16="http://schemas.microsoft.com/office/drawing/2014/main" id="{DC5005DC-A0C9-43A8-9F6A-1E1C55CB51BD}"/>
              </a:ext>
            </a:extLst>
          </p:cNvPr>
          <p:cNvSpPr/>
          <p:nvPr/>
        </p:nvSpPr>
        <p:spPr>
          <a:xfrm>
            <a:off x="363017" y="1161860"/>
            <a:ext cx="11200636" cy="51076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750" indent="-285750" algn="just">
              <a:spcBef>
                <a:spcPts val="600"/>
              </a:spcBef>
              <a:spcAft>
                <a:spcPts val="600"/>
              </a:spcAft>
              <a:buFont typeface="Arial" panose="020B0604020202020204" pitchFamily="34" charset="0"/>
              <a:buChar char="•"/>
            </a:pPr>
            <a:r>
              <a:rPr lang="fr-FR" sz="1600" dirty="0">
                <a:latin typeface="Trebuchet MS"/>
              </a:rPr>
              <a:t>Comment surmonter cette incompréhension majeure sur la nature, l'utilité et le calcul du coût-vérité ?</a:t>
            </a:r>
          </a:p>
          <a:p>
            <a:pPr marL="285750" indent="-285750" algn="just">
              <a:spcBef>
                <a:spcPts val="600"/>
              </a:spcBef>
              <a:spcAft>
                <a:spcPts val="600"/>
              </a:spcAft>
              <a:buFont typeface="Arial" panose="020B0604020202020204" pitchFamily="34" charset="0"/>
              <a:buChar char="•"/>
            </a:pPr>
            <a:r>
              <a:rPr lang="fr-FR" sz="1600" dirty="0">
                <a:latin typeface="Trebuchet MS"/>
              </a:rPr>
              <a:t>Comment développe une légitimité sociétale ? </a:t>
            </a:r>
            <a:r>
              <a:rPr lang="fr-FR" sz="1600" dirty="0">
                <a:latin typeface="Trebuchet MS"/>
                <a:sym typeface="Wingdings" pitchFamily="2" charset="2"/>
              </a:rPr>
              <a:t>Pistes de solution à étudier et propositions de solution dans la thèse: </a:t>
            </a:r>
            <a:endParaRPr lang="fr-FR" sz="1600" dirty="0">
              <a:latin typeface="Trebuchet MS" panose="020B0603020202020204" pitchFamily="34" charset="0"/>
            </a:endParaRPr>
          </a:p>
          <a:p>
            <a:pPr marL="781050" lvl="1" algn="just">
              <a:spcBef>
                <a:spcPts val="600"/>
              </a:spcBef>
              <a:spcAft>
                <a:spcPts val="600"/>
              </a:spcAft>
            </a:pPr>
            <a:r>
              <a:rPr lang="fr-FR" sz="1600" dirty="0">
                <a:latin typeface="Trebuchet MS"/>
                <a:sym typeface="Wingdings" pitchFamily="2" charset="2"/>
              </a:rPr>
              <a:t>-- Trois piliers: </a:t>
            </a:r>
            <a:endParaRPr lang="fr-FR" sz="1600" dirty="0">
              <a:latin typeface="Trebuchet MS"/>
            </a:endParaRPr>
          </a:p>
          <a:p>
            <a:pPr marL="1524000" lvl="2" indent="-285750" algn="just">
              <a:spcBef>
                <a:spcPts val="600"/>
              </a:spcBef>
              <a:spcAft>
                <a:spcPts val="600"/>
              </a:spcAft>
              <a:buFont typeface="Wingdings"/>
              <a:buChar char="ü"/>
            </a:pPr>
            <a:r>
              <a:rPr lang="fr-FR" sz="1600" dirty="0">
                <a:latin typeface="Trebuchet MS"/>
              </a:rPr>
              <a:t>L'accès à l'eau potable est un droit --&gt; innover dans la distribution de l'eau pour y répondre</a:t>
            </a:r>
          </a:p>
          <a:p>
            <a:pPr marL="1524000" lvl="2" indent="-285750" algn="just">
              <a:spcBef>
                <a:spcPts val="600"/>
              </a:spcBef>
              <a:spcAft>
                <a:spcPts val="600"/>
              </a:spcAft>
              <a:buFont typeface="Wingdings"/>
              <a:buChar char="ü"/>
            </a:pPr>
            <a:r>
              <a:rPr lang="fr-FR" sz="1600" dirty="0">
                <a:latin typeface="Trebuchet MS"/>
              </a:rPr>
              <a:t>La cohésion sociale dépend d'une tarification juste (ajustée et équitable) à l'eau, le coût-vérité participe à maintenir cette cohésion en présence d'ASUREP</a:t>
            </a:r>
          </a:p>
          <a:p>
            <a:pPr marL="1524000" lvl="2" indent="-285750" algn="just">
              <a:spcBef>
                <a:spcPts val="600"/>
              </a:spcBef>
              <a:spcAft>
                <a:spcPts val="600"/>
              </a:spcAft>
              <a:buFont typeface="Wingdings"/>
              <a:buChar char="ü"/>
            </a:pPr>
            <a:r>
              <a:rPr lang="fr-FR" sz="1600" dirty="0">
                <a:latin typeface="Trebuchet MS"/>
              </a:rPr>
              <a:t>La durabilité des communautés locales sur un horizon de long terme dépend des leurs conditions socio-économiques, les ASUREP en tant que fournisseur d'eau potable y participent activement. </a:t>
            </a:r>
          </a:p>
          <a:p>
            <a:pPr marL="781050" lvl="1" algn="just">
              <a:spcBef>
                <a:spcPts val="600"/>
              </a:spcBef>
              <a:spcAft>
                <a:spcPts val="600"/>
              </a:spcAft>
            </a:pPr>
            <a:r>
              <a:rPr lang="fr-FR" sz="1600" dirty="0">
                <a:latin typeface="Trebuchet MS"/>
                <a:sym typeface="Wingdings" pitchFamily="2" charset="2"/>
              </a:rPr>
              <a:t>--- Actions à implémenter: </a:t>
            </a:r>
            <a:endParaRPr lang="fr-FR" sz="1600" dirty="0">
              <a:latin typeface="Arial"/>
            </a:endParaRPr>
          </a:p>
          <a:p>
            <a:pPr marL="1524000" lvl="2" indent="-285750" algn="just">
              <a:spcBef>
                <a:spcPts val="600"/>
              </a:spcBef>
              <a:spcAft>
                <a:spcPts val="600"/>
              </a:spcAft>
              <a:buFont typeface="Wingdings"/>
              <a:buChar char="ü"/>
            </a:pPr>
            <a:r>
              <a:rPr lang="fr-FR" sz="1600" dirty="0">
                <a:latin typeface="Trebuchet MS"/>
                <a:sym typeface="Wingdings" pitchFamily="2" charset="2"/>
              </a:rPr>
              <a:t>Contrôle et justification des </a:t>
            </a:r>
            <a:r>
              <a:rPr lang="fr-FR" sz="1600" dirty="0">
                <a:latin typeface="Trebuchet MS"/>
              </a:rPr>
              <a:t>transferts en faveur de la FEDASU pour écarter des interrogations du côté des usagers</a:t>
            </a:r>
          </a:p>
          <a:p>
            <a:pPr marL="1524000" lvl="2" indent="-285750" algn="just">
              <a:spcBef>
                <a:spcPts val="600"/>
              </a:spcBef>
              <a:spcAft>
                <a:spcPts val="600"/>
              </a:spcAft>
              <a:buFont typeface="Wingdings"/>
              <a:buChar char="ü"/>
            </a:pPr>
            <a:r>
              <a:rPr lang="fr-FR" sz="1600" dirty="0">
                <a:latin typeface="Trebuchet MS"/>
              </a:rPr>
              <a:t>Utilisation des canaux de communication du modèle ASUREP pour l'appropriation du CV</a:t>
            </a:r>
          </a:p>
          <a:p>
            <a:pPr marL="1524000" lvl="2" indent="-285750" algn="just">
              <a:spcBef>
                <a:spcPts val="600"/>
              </a:spcBef>
              <a:spcAft>
                <a:spcPts val="600"/>
              </a:spcAft>
              <a:buFont typeface="Wingdings"/>
              <a:buChar char="ü"/>
            </a:pPr>
            <a:r>
              <a:rPr lang="fr-FR" sz="1600" dirty="0">
                <a:latin typeface="Trebuchet MS"/>
              </a:rPr>
              <a:t>Travail au niveau de la gouvernance locale (interface instances ASUREP /Acteur-quartiers)</a:t>
            </a:r>
            <a:endParaRPr lang="fr-FR" sz="1600" dirty="0">
              <a:latin typeface="Trebuchet MS"/>
              <a:sym typeface="Wingdings" pitchFamily="2" charset="2"/>
            </a:endParaRPr>
          </a:p>
          <a:p>
            <a:pPr marL="781050" lvl="1" algn="ctr">
              <a:spcBef>
                <a:spcPts val="600"/>
              </a:spcBef>
              <a:spcAft>
                <a:spcPts val="600"/>
              </a:spcAft>
            </a:pPr>
            <a:r>
              <a:rPr lang="fr-FR" dirty="0">
                <a:latin typeface="Trebuchet MS" panose="020B0603020202020204" pitchFamily="34" charset="0"/>
                <a:sym typeface="Wingdings" pitchFamily="2" charset="2"/>
              </a:rPr>
              <a:t>***</a:t>
            </a:r>
            <a:endParaRPr lang="fr-FR" dirty="0">
              <a:latin typeface="Trebuchet MS" panose="020B0603020202020204" pitchFamily="34" charset="0"/>
            </a:endParaRPr>
          </a:p>
        </p:txBody>
      </p:sp>
      <p:sp>
        <p:nvSpPr>
          <p:cNvPr id="26" name="ZoneTexte 25">
            <a:extLst>
              <a:ext uri="{FF2B5EF4-FFF2-40B4-BE49-F238E27FC236}">
                <a16:creationId xmlns:a16="http://schemas.microsoft.com/office/drawing/2014/main" id="{AF3BF79F-63B4-4862-A45D-BB2DB959F9C1}"/>
              </a:ext>
            </a:extLst>
          </p:cNvPr>
          <p:cNvSpPr txBox="1"/>
          <p:nvPr/>
        </p:nvSpPr>
        <p:spPr>
          <a:xfrm>
            <a:off x="361479" y="648167"/>
            <a:ext cx="3068469" cy="369332"/>
          </a:xfrm>
          <a:prstGeom prst="rect">
            <a:avLst/>
          </a:prstGeom>
          <a:noFill/>
        </p:spPr>
        <p:txBody>
          <a:bodyPr wrap="none" lIns="91440" tIns="45720" rIns="91440" bIns="45720" rtlCol="0" anchor="t">
            <a:spAutoFit/>
          </a:bodyPr>
          <a:lstStyle/>
          <a:p>
            <a:pPr algn="just"/>
            <a:r>
              <a:rPr lang="fr-FR" b="1" i="1" dirty="0">
                <a:latin typeface="Trebuchet MS"/>
              </a:rPr>
              <a:t>Recherches à poursuivre : </a:t>
            </a:r>
            <a:endParaRPr lang="fr-FR" b="1" i="1" dirty="0">
              <a:latin typeface="Trebuchet MS" panose="020B0603020202020204" pitchFamily="34" charset="0"/>
            </a:endParaRPr>
          </a:p>
        </p:txBody>
      </p:sp>
    </p:spTree>
    <p:extLst>
      <p:ext uri="{BB962C8B-B14F-4D97-AF65-F5344CB8AC3E}">
        <p14:creationId xmlns:p14="http://schemas.microsoft.com/office/powerpoint/2010/main" val="922596492"/>
      </p:ext>
    </p:extLst>
  </p:cSld>
  <p:clrMapOvr>
    <a:masterClrMapping/>
  </p:clrMapOvr>
  <mc:AlternateContent xmlns:mc="http://schemas.openxmlformats.org/markup-compatibility/2006" xmlns:p14="http://schemas.microsoft.com/office/powerpoint/2010/main">
    <mc:Choice Requires="p14">
      <p:transition spd="slow" p14:dur="2000" advTm="57393"/>
    </mc:Choice>
    <mc:Fallback xmlns="">
      <p:transition spd="slow" advTm="57393"/>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300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266729" y="162429"/>
            <a:ext cx="10453399" cy="66026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pc="-1">
              <a:latin typeface="Arial"/>
            </a:endParaRPr>
          </a:p>
          <a:p>
            <a:pPr>
              <a:lnSpc>
                <a:spcPct val="102000"/>
              </a:lnSpc>
            </a:pPr>
            <a:r>
              <a:rPr lang="fr-FR" sz="2000" spc="-1">
                <a:solidFill>
                  <a:srgbClr val="000000"/>
                </a:solidFill>
                <a:latin typeface="Times New Roman"/>
                <a:ea typeface="DejaVu Sans"/>
              </a:rPr>
              <a:t> </a:t>
            </a: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r>
              <a:rPr lang="fr-FR" sz="2000" spc="-1">
                <a:solidFill>
                  <a:srgbClr val="000000"/>
                </a:solidFill>
                <a:latin typeface="Times New Roman"/>
                <a:ea typeface="DejaVu Sans"/>
              </a:rPr>
              <a:t> </a:t>
            </a:r>
            <a:endParaRPr lang="fr-FR" sz="2000" spc="-1">
              <a:latin typeface="Arial"/>
            </a:endParaRPr>
          </a:p>
          <a:p>
            <a:pPr>
              <a:lnSpc>
                <a:spcPct val="102000"/>
              </a:lnSpc>
            </a:pPr>
            <a:endParaRPr lang="fr-FR" sz="2000" spc="-1">
              <a:latin typeface="Arial"/>
            </a:endParaRPr>
          </a:p>
          <a:p>
            <a:pPr>
              <a:lnSpc>
                <a:spcPct val="102000"/>
              </a:lnSpc>
            </a:pPr>
            <a:endParaRPr lang="fr-FR" sz="2000" spc="-1">
              <a:latin typeface="Arial"/>
            </a:endParaRPr>
          </a:p>
          <a:p>
            <a:pPr>
              <a:lnSpc>
                <a:spcPct val="102000"/>
              </a:lnSpc>
            </a:pPr>
            <a:r>
              <a:rPr lang="fr-FR" spc="-1">
                <a:solidFill>
                  <a:srgbClr val="000000"/>
                </a:solidFill>
                <a:latin typeface="Calibri"/>
                <a:ea typeface="DejaVu Sans"/>
              </a:rPr>
              <a:t> </a:t>
            </a:r>
            <a:endParaRPr lang="fr-FR" spc="-1">
              <a:latin typeface="Arial"/>
            </a:endParaRPr>
          </a:p>
          <a:p>
            <a:pPr>
              <a:lnSpc>
                <a:spcPct val="102000"/>
              </a:lnSpc>
            </a:pPr>
            <a:r>
              <a:rPr lang="fr-FR" spc="-1">
                <a:solidFill>
                  <a:srgbClr val="000000"/>
                </a:solidFill>
                <a:latin typeface="Calibri"/>
                <a:ea typeface="DejaVu Sans"/>
              </a:rPr>
              <a:t> </a:t>
            </a: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endParaRPr lang="fr-FR" spc="-1">
              <a:latin typeface="Arial"/>
            </a:endParaRPr>
          </a:p>
          <a:p>
            <a:pPr>
              <a:lnSpc>
                <a:spcPct val="102000"/>
              </a:lnSpc>
            </a:pPr>
            <a:r>
              <a:rPr lang="fr-FR" spc="-1">
                <a:solidFill>
                  <a:srgbClr val="000000"/>
                </a:solidFill>
                <a:latin typeface="Calibri"/>
                <a:ea typeface="Times New Roman"/>
              </a:rPr>
              <a:t> </a:t>
            </a:r>
            <a:endParaRPr lang="fr-FR" spc="-1">
              <a:latin typeface="Arial"/>
            </a:endParaRPr>
          </a:p>
          <a:p>
            <a:pPr>
              <a:lnSpc>
                <a:spcPct val="102000"/>
              </a:lnSpc>
            </a:pPr>
            <a:r>
              <a:rPr lang="fr-FR" sz="2400" spc="-1">
                <a:solidFill>
                  <a:srgbClr val="000000"/>
                </a:solidFill>
                <a:latin typeface="Calibri"/>
                <a:ea typeface="DejaVu Sans"/>
              </a:rPr>
              <a:t> </a:t>
            </a:r>
            <a:endParaRPr lang="fr-FR" sz="2400" spc="-1">
              <a:latin typeface="Arial"/>
            </a:endParaRPr>
          </a:p>
        </p:txBody>
      </p:sp>
      <p:sp>
        <p:nvSpPr>
          <p:cNvPr id="115" name="CustomShape 4"/>
          <p:cNvSpPr/>
          <p:nvPr/>
        </p:nvSpPr>
        <p:spPr>
          <a:xfrm>
            <a:off x="356396" y="1542641"/>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5" name="Espace réservé de la date 4">
            <a:extLst>
              <a:ext uri="{FF2B5EF4-FFF2-40B4-BE49-F238E27FC236}">
                <a16:creationId xmlns:a16="http://schemas.microsoft.com/office/drawing/2014/main" id="{8D8BC4D3-C300-4AA0-B2CF-644E9C536665}"/>
              </a:ext>
            </a:extLst>
          </p:cNvPr>
          <p:cNvSpPr>
            <a:spLocks noGrp="1"/>
          </p:cNvSpPr>
          <p:nvPr>
            <p:ph type="dt" sz="half" idx="10"/>
          </p:nvPr>
        </p:nvSpPr>
        <p:spPr>
          <a:xfrm>
            <a:off x="838205" y="6356351"/>
            <a:ext cx="1514383" cy="365125"/>
          </a:xfrm>
        </p:spPr>
        <p:txBody>
          <a:bodyPr/>
          <a:lstStyle/>
          <a:p>
            <a:pPr algn="ctr"/>
            <a:fld id="{448B9085-5543-4F93-BA69-0F4465159416}"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4" name="Espace réservé du numéro de diapositive 3">
            <a:extLst>
              <a:ext uri="{FF2B5EF4-FFF2-40B4-BE49-F238E27FC236}">
                <a16:creationId xmlns:a16="http://schemas.microsoft.com/office/drawing/2014/main" id="{838EC39A-3F3D-403B-A311-49106FEBEC13}"/>
              </a:ext>
            </a:extLst>
          </p:cNvPr>
          <p:cNvSpPr>
            <a:spLocks noGrp="1"/>
          </p:cNvSpPr>
          <p:nvPr>
            <p:ph type="sldNum" sz="quarter" idx="12"/>
          </p:nvPr>
        </p:nvSpPr>
        <p:spPr>
          <a:xfrm>
            <a:off x="10426149" y="6356351"/>
            <a:ext cx="736362" cy="365125"/>
          </a:xfrm>
          <a:ln w="3175">
            <a:noFill/>
          </a:ln>
        </p:spPr>
        <p:txBody>
          <a:bodyPr/>
          <a:lstStyle/>
          <a:p>
            <a:pPr algn="ctr"/>
            <a:fld id="{709366FC-5F10-43C8-9E62-F33B726FFDBA}" type="slidenum">
              <a:rPr lang="fr-BE" b="1">
                <a:latin typeface="Trebuchet MS" panose="020B0603020202020204" pitchFamily="34" charset="0"/>
              </a:rPr>
              <a:pPr algn="ctr"/>
              <a:t>25</a:t>
            </a:fld>
            <a:endParaRPr lang="fr-BE" b="1" dirty="0">
              <a:latin typeface="Trebuchet MS" panose="020B0603020202020204" pitchFamily="34" charset="0"/>
            </a:endParaRPr>
          </a:p>
        </p:txBody>
      </p:sp>
      <p:pic>
        <p:nvPicPr>
          <p:cNvPr id="16" name="Image 15">
            <a:extLst>
              <a:ext uri="{FF2B5EF4-FFF2-40B4-BE49-F238E27FC236}">
                <a16:creationId xmlns:a16="http://schemas.microsoft.com/office/drawing/2014/main" id="{CF362830-9834-45DC-A505-779FBCECF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62" y="1242661"/>
            <a:ext cx="4079940" cy="3276000"/>
          </a:xfrm>
          <a:prstGeom prst="rect">
            <a:avLst/>
          </a:prstGeom>
        </p:spPr>
      </p:pic>
      <p:sp>
        <p:nvSpPr>
          <p:cNvPr id="17" name="CustomShape 2">
            <a:extLst>
              <a:ext uri="{FF2B5EF4-FFF2-40B4-BE49-F238E27FC236}">
                <a16:creationId xmlns:a16="http://schemas.microsoft.com/office/drawing/2014/main" id="{BF824A69-45D5-4BDB-B12B-A4612CDE7A49}"/>
              </a:ext>
            </a:extLst>
          </p:cNvPr>
          <p:cNvSpPr/>
          <p:nvPr/>
        </p:nvSpPr>
        <p:spPr>
          <a:xfrm>
            <a:off x="5320327" y="3096985"/>
            <a:ext cx="1656000" cy="1989418"/>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prstTxWarp prst="textDeflateInflateDeflate">
              <a:avLst/>
            </a:prstTxWarp>
            <a:noAutofit/>
          </a:bodyPr>
          <a:lstStyle/>
          <a:p>
            <a:pPr algn="ctr">
              <a:lnSpc>
                <a:spcPct val="97000"/>
              </a:lnSpc>
            </a:pPr>
            <a:r>
              <a:rPr lang="fr-BE" sz="3200" b="1" dirty="0">
                <a:ln w="12700">
                  <a:solidFill>
                    <a:schemeClr val="tx2">
                      <a:lumMod val="75000"/>
                    </a:schemeClr>
                  </a:solidFill>
                  <a:prstDash val="solid"/>
                </a:ln>
                <a:solidFill>
                  <a:srgbClr val="7030A0"/>
                </a:solidFill>
                <a:effectLst>
                  <a:outerShdw blurRad="50800" dist="38100" dir="2700000" algn="tl" rotWithShape="0">
                    <a:prstClr val="black">
                      <a:alpha val="40000"/>
                    </a:prstClr>
                  </a:outerShdw>
                </a:effectLst>
                <a:latin typeface="Trebuchet MS"/>
                <a:ea typeface="DejaVu Sans"/>
              </a:rPr>
              <a:t>MERCI</a:t>
            </a:r>
            <a:r>
              <a:rPr lang="fr-BE" sz="3200" b="1" spc="-1" dirty="0">
                <a:solidFill>
                  <a:srgbClr val="000000"/>
                </a:solidFill>
                <a:latin typeface="Trebuchet MS"/>
                <a:ea typeface="DejaVu Sans"/>
              </a:rPr>
              <a:t> </a:t>
            </a:r>
            <a:endParaRPr lang="fr-BE" sz="3200" spc="-1" dirty="0">
              <a:latin typeface="Arial"/>
            </a:endParaRPr>
          </a:p>
        </p:txBody>
      </p:sp>
      <p:pic>
        <p:nvPicPr>
          <p:cNvPr id="18" name="Image 378">
            <a:extLst>
              <a:ext uri="{FF2B5EF4-FFF2-40B4-BE49-F238E27FC236}">
                <a16:creationId xmlns:a16="http://schemas.microsoft.com/office/drawing/2014/main" id="{0D6D4F2C-C920-42F0-8B70-61E345776EDF}"/>
              </a:ext>
            </a:extLst>
          </p:cNvPr>
          <p:cNvPicPr/>
          <p:nvPr/>
        </p:nvPicPr>
        <p:blipFill rotWithShape="1">
          <a:blip r:embed="rId3"/>
          <a:srcRect b="2151"/>
          <a:stretch/>
        </p:blipFill>
        <p:spPr>
          <a:xfrm>
            <a:off x="7893271" y="1242661"/>
            <a:ext cx="4032000" cy="3276000"/>
          </a:xfrm>
          <a:prstGeom prst="rect">
            <a:avLst/>
          </a:prstGeom>
          <a:ln>
            <a:noFill/>
          </a:ln>
        </p:spPr>
      </p:pic>
      <p:pic>
        <p:nvPicPr>
          <p:cNvPr id="19" name="Picture 1">
            <a:extLst>
              <a:ext uri="{FF2B5EF4-FFF2-40B4-BE49-F238E27FC236}">
                <a16:creationId xmlns:a16="http://schemas.microsoft.com/office/drawing/2014/main" id="{9807E809-D4A6-4DD9-8F7D-BE468762B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424"/>
          <a:stretch>
            <a:fillRect/>
          </a:stretch>
        </p:blipFill>
        <p:spPr bwMode="auto">
          <a:xfrm>
            <a:off x="4458747" y="4518661"/>
            <a:ext cx="3424542" cy="2051733"/>
          </a:xfrm>
          <a:prstGeom prst="rect">
            <a:avLst/>
          </a:prstGeom>
          <a:noFill/>
          <a:ln>
            <a:noFill/>
          </a:ln>
          <a:effectLst/>
          <a:extLst>
            <a:ext uri="{909E8E84-426E-40DD-AFC4-6F175D3DCCD1}">
              <a14:hiddenFill xmlns:a14="http://schemas.microsoft.com/office/drawing/2010/main">
                <a:blipFill dpi="0" rotWithShape="0">
                  <a:blip/>
                  <a:srcRect t="23424"/>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4">
            <a:extLst>
              <a:ext uri="{FF2B5EF4-FFF2-40B4-BE49-F238E27FC236}">
                <a16:creationId xmlns:a16="http://schemas.microsoft.com/office/drawing/2014/main" id="{5B19A114-055D-4BC8-9907-F8C1D15D0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413" y="260185"/>
            <a:ext cx="2675829" cy="230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6608041"/>
      </p:ext>
    </p:extLst>
  </p:cSld>
  <p:clrMapOvr>
    <a:masterClrMapping/>
  </p:clrMapOvr>
  <mc:AlternateContent xmlns:mc="http://schemas.openxmlformats.org/markup-compatibility/2006" xmlns:p14="http://schemas.microsoft.com/office/powerpoint/2010/main">
    <mc:Choice Requires="p14">
      <p:transition spd="slow" p14:dur="2000" advTm="5122"/>
    </mc:Choice>
    <mc:Fallback xmlns="">
      <p:transition spd="slow" advTm="51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5" name="Espace réservé de la date 4">
            <a:extLst>
              <a:ext uri="{FF2B5EF4-FFF2-40B4-BE49-F238E27FC236}">
                <a16:creationId xmlns:a16="http://schemas.microsoft.com/office/drawing/2014/main" id="{B8D9C53B-30B7-46D1-B826-6DC2DCEB1D12}"/>
              </a:ext>
            </a:extLst>
          </p:cNvPr>
          <p:cNvSpPr>
            <a:spLocks noGrp="1"/>
          </p:cNvSpPr>
          <p:nvPr>
            <p:ph type="dt" sz="half" idx="10"/>
          </p:nvPr>
        </p:nvSpPr>
        <p:spPr>
          <a:xfrm>
            <a:off x="838200" y="6356351"/>
            <a:ext cx="958197" cy="365125"/>
          </a:xfrm>
        </p:spPr>
        <p:txBody>
          <a:bodyPr/>
          <a:lstStyle/>
          <a:p>
            <a:pPr algn="ctr"/>
            <a:fld id="{2DB6F445-66CF-4011-9AB5-9E0F2F208B20}"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4" name="Espace réservé du numéro de diapositive 3">
            <a:extLst>
              <a:ext uri="{FF2B5EF4-FFF2-40B4-BE49-F238E27FC236}">
                <a16:creationId xmlns:a16="http://schemas.microsoft.com/office/drawing/2014/main" id="{8CFF1C30-DE4B-4811-BACB-D243D1DB04D0}"/>
              </a:ext>
            </a:extLst>
          </p:cNvPr>
          <p:cNvSpPr>
            <a:spLocks noGrp="1"/>
          </p:cNvSpPr>
          <p:nvPr>
            <p:ph type="sldNum" sz="quarter" idx="12"/>
          </p:nvPr>
        </p:nvSpPr>
        <p:spPr>
          <a:xfrm>
            <a:off x="10813005" y="6356351"/>
            <a:ext cx="540799" cy="365125"/>
          </a:xfrm>
          <a:ln w="3175">
            <a:solidFill>
              <a:schemeClr val="tx1"/>
            </a:solidFill>
          </a:ln>
        </p:spPr>
        <p:txBody>
          <a:bodyPr/>
          <a:lstStyle/>
          <a:p>
            <a:pPr algn="ctr"/>
            <a:fld id="{709366FC-5F10-43C8-9E62-F33B726FFDBA}" type="slidenum">
              <a:rPr lang="fr-BE" b="1">
                <a:latin typeface="Trebuchet MS" panose="020B0603020202020204" pitchFamily="34" charset="0"/>
              </a:rPr>
              <a:pPr algn="ctr"/>
              <a:t>3</a:t>
            </a:fld>
            <a:endParaRPr lang="fr-BE" b="1" dirty="0">
              <a:latin typeface="Trebuchet MS" panose="020B0603020202020204" pitchFamily="34" charset="0"/>
            </a:endParaRPr>
          </a:p>
        </p:txBody>
      </p:sp>
      <p:sp useBgFill="1">
        <p:nvSpPr>
          <p:cNvPr id="9" name="Rectangle 30">
            <a:extLst>
              <a:ext uri="{FF2B5EF4-FFF2-40B4-BE49-F238E27FC236}">
                <a16:creationId xmlns:a16="http://schemas.microsoft.com/office/drawing/2014/main" id="{7BCB6617-639A-4B9E-A10D-3456D0FFF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2">
            <a:extLst>
              <a:ext uri="{FF2B5EF4-FFF2-40B4-BE49-F238E27FC236}">
                <a16:creationId xmlns:a16="http://schemas.microsoft.com/office/drawing/2014/main" id="{61735A1D-FD95-4E6C-A7BF-351F5AEA0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34">
            <a:extLst>
              <a:ext uri="{FF2B5EF4-FFF2-40B4-BE49-F238E27FC236}">
                <a16:creationId xmlns:a16="http://schemas.microsoft.com/office/drawing/2014/main" id="{3E9B66A1-731B-4275-885C-4F951B1D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ZoneTexte 12">
            <a:extLst>
              <a:ext uri="{FF2B5EF4-FFF2-40B4-BE49-F238E27FC236}">
                <a16:creationId xmlns:a16="http://schemas.microsoft.com/office/drawing/2014/main" id="{8216D3F9-4817-48D4-8DE3-1780E547B5C1}"/>
              </a:ext>
            </a:extLst>
          </p:cNvPr>
          <p:cNvSpPr txBox="1"/>
          <p:nvPr/>
        </p:nvSpPr>
        <p:spPr>
          <a:xfrm>
            <a:off x="673754" y="2160590"/>
            <a:ext cx="3973943" cy="3440110"/>
          </a:xfrm>
          <a:prstGeom prst="rect">
            <a:avLst/>
          </a:prstGeom>
        </p:spPr>
        <p:txBody>
          <a:bodyPr vert="horz" lIns="91440" tIns="45720" rIns="91440" bIns="45720" rtlCol="0" anchor="t">
            <a:normAutofit fontScale="92500"/>
          </a:bodyPr>
          <a:lstStyle/>
          <a:p>
            <a:pPr marL="285750" indent="-285750">
              <a:spcBef>
                <a:spcPts val="1000"/>
              </a:spcBef>
              <a:buClr>
                <a:schemeClr val="accent1"/>
              </a:buClr>
              <a:buSzPct val="80000"/>
              <a:buFont typeface="Wingdings 3" charset="2"/>
              <a:buChar char=""/>
            </a:pPr>
            <a:r>
              <a:rPr lang="en-US" b="1" dirty="0">
                <a:solidFill>
                  <a:schemeClr val="bg1"/>
                </a:solidFill>
                <a:latin typeface="Trebuchet MS" panose="020B0603020202020204" pitchFamily="34" charset="0"/>
              </a:rPr>
              <a:t>Potentiel élevé en Ressources en eau</a:t>
            </a:r>
            <a:endParaRPr lang="en-US" dirty="0">
              <a:solidFill>
                <a:schemeClr val="bg1"/>
              </a:solidFill>
              <a:latin typeface="Trebuchet MS" panose="020B0603020202020204" pitchFamily="34" charset="0"/>
            </a:endParaRPr>
          </a:p>
          <a:p>
            <a:pPr marL="285750" indent="-285750">
              <a:spcBef>
                <a:spcPts val="1000"/>
              </a:spcBef>
              <a:buClr>
                <a:schemeClr val="accent1"/>
              </a:buClr>
              <a:buSzPct val="80000"/>
              <a:buFont typeface="Wingdings 3" charset="2"/>
              <a:buChar char=""/>
            </a:pPr>
            <a:r>
              <a:rPr lang="en-US" b="1" dirty="0">
                <a:solidFill>
                  <a:schemeClr val="bg1"/>
                </a:solidFill>
                <a:latin typeface="Trebuchet MS" panose="020B0603020202020204" pitchFamily="34" charset="0"/>
              </a:rPr>
              <a:t>Réseau hydrographique qui comprend  le  Fleuve Congo</a:t>
            </a:r>
          </a:p>
          <a:p>
            <a:pPr marL="285750" indent="-285750">
              <a:spcBef>
                <a:spcPts val="1000"/>
              </a:spcBef>
              <a:buClr>
                <a:schemeClr val="accent1"/>
              </a:buClr>
              <a:buSzPct val="80000"/>
              <a:buFont typeface="Wingdings 3" charset="2"/>
              <a:buChar char=""/>
            </a:pPr>
            <a:r>
              <a:rPr lang="en-US" dirty="0">
                <a:solidFill>
                  <a:schemeClr val="bg1"/>
                </a:solidFill>
                <a:latin typeface="Trebuchet MS" panose="020B0603020202020204" pitchFamily="34" charset="0"/>
              </a:rPr>
              <a:t>Nord vers Sud (Maluku-Mont Ngaliema)</a:t>
            </a:r>
          </a:p>
          <a:p>
            <a:pPr marL="285750" indent="-285750">
              <a:spcBef>
                <a:spcPts val="1000"/>
              </a:spcBef>
              <a:buClr>
                <a:schemeClr val="accent1"/>
              </a:buClr>
              <a:buSzPct val="80000"/>
              <a:buFont typeface="Wingdings 3" charset="2"/>
              <a:buChar char=""/>
            </a:pPr>
            <a:r>
              <a:rPr lang="en-US" dirty="0">
                <a:solidFill>
                  <a:schemeClr val="bg1"/>
                </a:solidFill>
                <a:latin typeface="Trebuchet MS" panose="020B0603020202020204" pitchFamily="34" charset="0"/>
              </a:rPr>
              <a:t>Rivières locales et allogènes</a:t>
            </a:r>
          </a:p>
          <a:p>
            <a:pPr marL="285750" indent="-285750">
              <a:spcBef>
                <a:spcPts val="1000"/>
              </a:spcBef>
              <a:buClr>
                <a:schemeClr val="accent1"/>
              </a:buClr>
              <a:buSzPct val="80000"/>
              <a:buFont typeface="Wingdings 3" charset="2"/>
              <a:buChar char=""/>
            </a:pPr>
            <a:r>
              <a:rPr lang="fr-FR" b="1" dirty="0">
                <a:solidFill>
                  <a:schemeClr val="bg1"/>
                </a:solidFill>
                <a:latin typeface="Trebuchet MS" panose="020B0603020202020204" pitchFamily="34" charset="0"/>
              </a:rPr>
              <a:t>Ndjili avec un bassin de 2 000 km²</a:t>
            </a:r>
            <a:endParaRPr lang="en-US" dirty="0">
              <a:solidFill>
                <a:schemeClr val="bg1"/>
              </a:solidFill>
              <a:latin typeface="Trebuchet MS" panose="020B0603020202020204" pitchFamily="34" charset="0"/>
            </a:endParaRPr>
          </a:p>
          <a:p>
            <a:pPr marL="285750" indent="-285750">
              <a:spcBef>
                <a:spcPts val="1000"/>
              </a:spcBef>
              <a:buClr>
                <a:schemeClr val="accent1"/>
              </a:buClr>
              <a:buSzPct val="80000"/>
              <a:buFont typeface="Wingdings 3" charset="2"/>
              <a:buChar char=""/>
            </a:pPr>
            <a:r>
              <a:rPr lang="fr-FR" b="1" dirty="0">
                <a:solidFill>
                  <a:schemeClr val="bg1"/>
                </a:solidFill>
                <a:latin typeface="Trebuchet MS" panose="020B0603020202020204" pitchFamily="34" charset="0"/>
              </a:rPr>
              <a:t>N’sele avec un bassin de 6 000 km² et Mayi Ndombe</a:t>
            </a:r>
            <a:endParaRPr lang="en-US" dirty="0">
              <a:solidFill>
                <a:schemeClr val="bg1"/>
              </a:solidFill>
              <a:latin typeface="Trebuchet MS" panose="020B0603020202020204" pitchFamily="34" charset="0"/>
            </a:endParaRPr>
          </a:p>
        </p:txBody>
      </p:sp>
      <p:sp>
        <p:nvSpPr>
          <p:cNvPr id="15" name="Isosceles Triangle 36">
            <a:extLst>
              <a:ext uri="{FF2B5EF4-FFF2-40B4-BE49-F238E27FC236}">
                <a16:creationId xmlns:a16="http://schemas.microsoft.com/office/drawing/2014/main" id="{F4D10079-B035-4AF4-A461-65C1C093A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ZoneTexte 15">
            <a:extLst>
              <a:ext uri="{FF2B5EF4-FFF2-40B4-BE49-F238E27FC236}">
                <a16:creationId xmlns:a16="http://schemas.microsoft.com/office/drawing/2014/main" id="{044C67BD-062A-41AE-A44C-7986783B177E}"/>
              </a:ext>
            </a:extLst>
          </p:cNvPr>
          <p:cNvSpPr txBox="1"/>
          <p:nvPr/>
        </p:nvSpPr>
        <p:spPr>
          <a:xfrm>
            <a:off x="673754" y="248010"/>
            <a:ext cx="4176542" cy="1569660"/>
          </a:xfrm>
          <a:prstGeom prst="rect">
            <a:avLst/>
          </a:prstGeom>
          <a:noFill/>
        </p:spPr>
        <p:txBody>
          <a:bodyPr wrap="square" rtlCol="0">
            <a:spAutoFit/>
          </a:bodyPr>
          <a:lstStyle/>
          <a:p>
            <a:r>
              <a:rPr lang="fr-BE" sz="2400" b="1" dirty="0">
                <a:solidFill>
                  <a:schemeClr val="bg1"/>
                </a:solidFill>
                <a:latin typeface="Trebuchet MS" panose="020B0603020202020204" pitchFamily="34" charset="0"/>
              </a:rPr>
              <a:t>Kinshasa Capitale</a:t>
            </a:r>
          </a:p>
          <a:p>
            <a:r>
              <a:rPr lang="fr-BE" sz="2400" b="1" dirty="0">
                <a:solidFill>
                  <a:schemeClr val="bg1"/>
                </a:solidFill>
                <a:latin typeface="Trebuchet MS" panose="020B0603020202020204" pitchFamily="34" charset="0"/>
              </a:rPr>
              <a:t>RD Congo</a:t>
            </a:r>
          </a:p>
          <a:p>
            <a:r>
              <a:rPr lang="fr-BE" sz="2400" b="1" dirty="0">
                <a:solidFill>
                  <a:schemeClr val="accent1"/>
                </a:solidFill>
                <a:latin typeface="Trebuchet MS" panose="020B0603020202020204" pitchFamily="34" charset="0"/>
              </a:rPr>
              <a:t>Bilan de l’eau (Echelle Locale)</a:t>
            </a:r>
          </a:p>
        </p:txBody>
      </p:sp>
      <p:pic>
        <p:nvPicPr>
          <p:cNvPr id="18" name="Image 17">
            <a:extLst>
              <a:ext uri="{FF2B5EF4-FFF2-40B4-BE49-F238E27FC236}">
                <a16:creationId xmlns:a16="http://schemas.microsoft.com/office/drawing/2014/main" id="{F8245E8A-BCB4-4DFE-BB3B-7628D49E169D}"/>
              </a:ext>
            </a:extLst>
          </p:cNvPr>
          <p:cNvPicPr/>
          <p:nvPr/>
        </p:nvPicPr>
        <p:blipFill>
          <a:blip r:embed="rId2" cstate="print">
            <a:extLst>
              <a:ext uri="{28A0092B-C50C-407E-A947-70E740481C1C}">
                <a14:useLocalDpi xmlns:a14="http://schemas.microsoft.com/office/drawing/2010/main" val="0"/>
              </a:ext>
            </a:extLst>
          </a:blip>
          <a:srcRect l="1398" t="1498" r="163" b="2"/>
          <a:stretch>
            <a:fillRect/>
          </a:stretch>
        </p:blipFill>
        <p:spPr bwMode="auto">
          <a:xfrm>
            <a:off x="5760673" y="1326156"/>
            <a:ext cx="5796000" cy="4824000"/>
          </a:xfrm>
          <a:prstGeom prst="rect">
            <a:avLst/>
          </a:prstGeom>
          <a:noFill/>
          <a:ln>
            <a:noFill/>
          </a:ln>
        </p:spPr>
      </p:pic>
      <p:sp>
        <p:nvSpPr>
          <p:cNvPr id="20" name="Espace réservé du numéro de diapositive 3">
            <a:extLst>
              <a:ext uri="{FF2B5EF4-FFF2-40B4-BE49-F238E27FC236}">
                <a16:creationId xmlns:a16="http://schemas.microsoft.com/office/drawing/2014/main" id="{613CCE9E-DD71-447B-8B59-6770F804A08E}"/>
              </a:ext>
            </a:extLst>
          </p:cNvPr>
          <p:cNvSpPr txBox="1">
            <a:spLocks/>
          </p:cNvSpPr>
          <p:nvPr/>
        </p:nvSpPr>
        <p:spPr>
          <a:xfrm>
            <a:off x="10992039" y="6411095"/>
            <a:ext cx="540799" cy="365125"/>
          </a:xfrm>
          <a:ln w="3175">
            <a:noFill/>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9366FC-5F10-43C8-9E62-F33B726FFDBA}" type="slidenum">
              <a:rPr lang="fr-BE" b="1" smtClean="0">
                <a:latin typeface="Trebuchet MS" panose="020B0603020202020204" pitchFamily="34" charset="0"/>
              </a:rPr>
              <a:pPr algn="ctr"/>
              <a:t>3</a:t>
            </a:fld>
            <a:endParaRPr lang="fr-BE" b="1" dirty="0">
              <a:latin typeface="Trebuchet MS" panose="020B0603020202020204" pitchFamily="34" charset="0"/>
            </a:endParaRPr>
          </a:p>
        </p:txBody>
      </p:sp>
      <p:sp>
        <p:nvSpPr>
          <p:cNvPr id="17" name="Espace réservé de la date 4">
            <a:extLst>
              <a:ext uri="{FF2B5EF4-FFF2-40B4-BE49-F238E27FC236}">
                <a16:creationId xmlns:a16="http://schemas.microsoft.com/office/drawing/2014/main" id="{B1F4C1E0-56B0-490B-933F-CD5CD6E5F66F}"/>
              </a:ext>
            </a:extLst>
          </p:cNvPr>
          <p:cNvSpPr txBox="1">
            <a:spLocks/>
          </p:cNvSpPr>
          <p:nvPr/>
        </p:nvSpPr>
        <p:spPr>
          <a:xfrm>
            <a:off x="838200" y="6338657"/>
            <a:ext cx="958197" cy="38282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DB6F445-66CF-4011-9AB5-9E0F2F208B20}" type="datetime1">
              <a:rPr lang="fr-BE" sz="1400" b="1" smtClean="0">
                <a:latin typeface="Trebuchet MS" panose="020B0603020202020204" pitchFamily="34" charset="0"/>
              </a:rPr>
              <a:pPr algn="ctr"/>
              <a:t>27-05-21</a:t>
            </a:fld>
            <a:endParaRPr lang="fr-BE" sz="1400" b="1" dirty="0">
              <a:latin typeface="Trebuchet MS" panose="020B0603020202020204" pitchFamily="34" charset="0"/>
            </a:endParaRPr>
          </a:p>
        </p:txBody>
      </p:sp>
    </p:spTree>
    <p:extLst>
      <p:ext uri="{BB962C8B-B14F-4D97-AF65-F5344CB8AC3E}">
        <p14:creationId xmlns:p14="http://schemas.microsoft.com/office/powerpoint/2010/main" val="892891101"/>
      </p:ext>
    </p:extLst>
  </p:cSld>
  <p:clrMapOvr>
    <a:masterClrMapping/>
  </p:clrMapOvr>
  <mc:AlternateContent xmlns:mc="http://schemas.openxmlformats.org/markup-compatibility/2006" xmlns:p14="http://schemas.microsoft.com/office/powerpoint/2010/main">
    <mc:Choice Requires="p14">
      <p:transition spd="slow" p14:dur="2000" advTm="47868"/>
    </mc:Choice>
    <mc:Fallback xmlns="">
      <p:transition spd="slow" advTm="47868"/>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8" name="Espace réservé de la date 7">
            <a:extLst>
              <a:ext uri="{FF2B5EF4-FFF2-40B4-BE49-F238E27FC236}">
                <a16:creationId xmlns:a16="http://schemas.microsoft.com/office/drawing/2014/main" id="{0CE9AFD0-6239-4E80-AF8A-38795B082DDA}"/>
              </a:ext>
            </a:extLst>
          </p:cNvPr>
          <p:cNvSpPr>
            <a:spLocks noGrp="1"/>
          </p:cNvSpPr>
          <p:nvPr>
            <p:ph type="dt" sz="half" idx="10"/>
          </p:nvPr>
        </p:nvSpPr>
        <p:spPr>
          <a:xfrm>
            <a:off x="838203" y="6356351"/>
            <a:ext cx="968751" cy="365125"/>
          </a:xfrm>
        </p:spPr>
        <p:txBody>
          <a:bodyPr/>
          <a:lstStyle/>
          <a:p>
            <a:pPr algn="ctr"/>
            <a:fld id="{7CB6D006-9E6E-4526-AF7F-B78463E245B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7" name="Espace réservé du numéro de diapositive 6">
            <a:extLst>
              <a:ext uri="{FF2B5EF4-FFF2-40B4-BE49-F238E27FC236}">
                <a16:creationId xmlns:a16="http://schemas.microsoft.com/office/drawing/2014/main" id="{8176EEC0-F2D4-4F42-A95E-2157BEEFF9B1}"/>
              </a:ext>
            </a:extLst>
          </p:cNvPr>
          <p:cNvSpPr>
            <a:spLocks noGrp="1"/>
          </p:cNvSpPr>
          <p:nvPr>
            <p:ph type="sldNum" sz="quarter" idx="12"/>
          </p:nvPr>
        </p:nvSpPr>
        <p:spPr>
          <a:xfrm>
            <a:off x="10848485" y="6427375"/>
            <a:ext cx="505319" cy="365125"/>
          </a:xfrm>
          <a:ln w="3175">
            <a:noFill/>
          </a:ln>
        </p:spPr>
        <p:txBody>
          <a:bodyPr/>
          <a:lstStyle/>
          <a:p>
            <a:pPr algn="ctr"/>
            <a:fld id="{709366FC-5F10-43C8-9E62-F33B726FFDBA}" type="slidenum">
              <a:rPr lang="fr-BE" b="1">
                <a:latin typeface="Trebuchet MS" panose="020B0603020202020204" pitchFamily="34" charset="0"/>
              </a:rPr>
              <a:pPr algn="ctr"/>
              <a:t>4</a:t>
            </a:fld>
            <a:endParaRPr lang="fr-BE" b="1" dirty="0">
              <a:latin typeface="Trebuchet MS" panose="020B0603020202020204" pitchFamily="34" charset="0"/>
            </a:endParaRPr>
          </a:p>
        </p:txBody>
      </p:sp>
      <p:sp>
        <p:nvSpPr>
          <p:cNvPr id="18" name="ZoneTexte 17">
            <a:extLst>
              <a:ext uri="{FF2B5EF4-FFF2-40B4-BE49-F238E27FC236}">
                <a16:creationId xmlns:a16="http://schemas.microsoft.com/office/drawing/2014/main" id="{AF562AC3-66E0-424A-972F-981EF77C0945}"/>
              </a:ext>
            </a:extLst>
          </p:cNvPr>
          <p:cNvSpPr txBox="1"/>
          <p:nvPr/>
        </p:nvSpPr>
        <p:spPr>
          <a:xfrm>
            <a:off x="591878" y="1342116"/>
            <a:ext cx="10021033" cy="769441"/>
          </a:xfrm>
          <a:prstGeom prst="rect">
            <a:avLst/>
          </a:prstGeom>
          <a:noFill/>
        </p:spPr>
        <p:txBody>
          <a:bodyPr wrap="square" rtlCol="0">
            <a:spAutoFit/>
          </a:bodyPr>
          <a:lstStyle/>
          <a:p>
            <a:pPr algn="just"/>
            <a:r>
              <a:rPr lang="fr-BE" sz="2400" b="1" dirty="0">
                <a:latin typeface="Trebuchet MS" panose="020B0603020202020204" pitchFamily="34" charset="0"/>
              </a:rPr>
              <a:t>Le paradoxe </a:t>
            </a:r>
            <a:r>
              <a:rPr lang="fr-FR" sz="2400" b="1" dirty="0">
                <a:latin typeface="Trebuchet MS" panose="020B0603020202020204" pitchFamily="34" charset="0"/>
              </a:rPr>
              <a:t>en matière de ressources en eau à Kinshasa</a:t>
            </a:r>
            <a:r>
              <a:rPr lang="fr-BE" sz="2400" b="1" dirty="0">
                <a:latin typeface="Trebuchet MS" panose="020B0603020202020204" pitchFamily="34" charset="0"/>
              </a:rPr>
              <a:t>:</a:t>
            </a:r>
          </a:p>
          <a:p>
            <a:pPr algn="just"/>
            <a:r>
              <a:rPr lang="fr-BE" sz="2000" dirty="0">
                <a:latin typeface="Trebuchet MS" panose="020B0603020202020204" pitchFamily="34" charset="0"/>
              </a:rPr>
              <a:t>Une ville riche en eau, une population sans accès à l’eau potable</a:t>
            </a:r>
          </a:p>
        </p:txBody>
      </p:sp>
      <p:pic>
        <p:nvPicPr>
          <p:cNvPr id="23" name="Image 326">
            <a:extLst>
              <a:ext uri="{FF2B5EF4-FFF2-40B4-BE49-F238E27FC236}">
                <a16:creationId xmlns:a16="http://schemas.microsoft.com/office/drawing/2014/main" id="{D2CA0806-B7EF-4447-AEE7-3E6BB2A64DD6}"/>
              </a:ext>
            </a:extLst>
          </p:cNvPr>
          <p:cNvPicPr/>
          <p:nvPr/>
        </p:nvPicPr>
        <p:blipFill>
          <a:blip r:embed="rId3"/>
          <a:stretch/>
        </p:blipFill>
        <p:spPr>
          <a:xfrm>
            <a:off x="8267245" y="4340188"/>
            <a:ext cx="1932813" cy="2038698"/>
          </a:xfrm>
          <a:prstGeom prst="rect">
            <a:avLst/>
          </a:prstGeom>
          <a:ln>
            <a:noFill/>
          </a:ln>
        </p:spPr>
      </p:pic>
      <p:pic>
        <p:nvPicPr>
          <p:cNvPr id="24" name="Image 327">
            <a:extLst>
              <a:ext uri="{FF2B5EF4-FFF2-40B4-BE49-F238E27FC236}">
                <a16:creationId xmlns:a16="http://schemas.microsoft.com/office/drawing/2014/main" id="{52B010C8-B617-47A8-922A-0219E80F4055}"/>
              </a:ext>
            </a:extLst>
          </p:cNvPr>
          <p:cNvPicPr/>
          <p:nvPr/>
        </p:nvPicPr>
        <p:blipFill>
          <a:blip r:embed="rId4"/>
          <a:stretch/>
        </p:blipFill>
        <p:spPr>
          <a:xfrm>
            <a:off x="10322199" y="4339999"/>
            <a:ext cx="1684075" cy="2038698"/>
          </a:xfrm>
          <a:prstGeom prst="rect">
            <a:avLst/>
          </a:prstGeom>
          <a:ln>
            <a:noFill/>
          </a:ln>
        </p:spPr>
      </p:pic>
      <p:pic>
        <p:nvPicPr>
          <p:cNvPr id="30" name="Image 325">
            <a:extLst>
              <a:ext uri="{FF2B5EF4-FFF2-40B4-BE49-F238E27FC236}">
                <a16:creationId xmlns:a16="http://schemas.microsoft.com/office/drawing/2014/main" id="{FE91B266-988D-4DF3-AE81-BFDC83BAA535}"/>
              </a:ext>
            </a:extLst>
          </p:cNvPr>
          <p:cNvPicPr/>
          <p:nvPr/>
        </p:nvPicPr>
        <p:blipFill>
          <a:blip r:embed="rId5"/>
          <a:stretch/>
        </p:blipFill>
        <p:spPr>
          <a:xfrm>
            <a:off x="6199937" y="4325411"/>
            <a:ext cx="1938809" cy="2030940"/>
          </a:xfrm>
          <a:prstGeom prst="rect">
            <a:avLst/>
          </a:prstGeom>
          <a:ln>
            <a:noFill/>
          </a:ln>
        </p:spPr>
      </p:pic>
      <p:sp>
        <p:nvSpPr>
          <p:cNvPr id="36" name="CustomShape 8">
            <a:extLst>
              <a:ext uri="{FF2B5EF4-FFF2-40B4-BE49-F238E27FC236}">
                <a16:creationId xmlns:a16="http://schemas.microsoft.com/office/drawing/2014/main" id="{75599E4A-FF61-4709-9D49-8B6DC3170847}"/>
              </a:ext>
            </a:extLst>
          </p:cNvPr>
          <p:cNvSpPr/>
          <p:nvPr/>
        </p:nvSpPr>
        <p:spPr>
          <a:xfrm>
            <a:off x="375433" y="114590"/>
            <a:ext cx="7142099" cy="515922"/>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spAutoFit/>
          </a:bodyPr>
          <a:lstStyle/>
          <a:p>
            <a:pPr algn="just">
              <a:lnSpc>
                <a:spcPct val="106000"/>
              </a:lnSpc>
              <a:spcAft>
                <a:spcPts val="799"/>
              </a:spcAft>
            </a:pPr>
            <a:r>
              <a:rPr lang="fr-FR" sz="2400" b="1" spc="-1" dirty="0">
                <a:solidFill>
                  <a:srgbClr val="00B0F0"/>
                </a:solidFill>
                <a:latin typeface="Trebuchet MS"/>
              </a:rPr>
              <a:t> </a:t>
            </a:r>
            <a:r>
              <a:rPr lang="fr-FR" sz="2800" b="1" spc="-1" dirty="0">
                <a:solidFill>
                  <a:srgbClr val="00B0F0"/>
                </a:solidFill>
                <a:latin typeface="Trebuchet MS"/>
              </a:rPr>
              <a:t>1. Contexte structurel </a:t>
            </a:r>
            <a:endParaRPr lang="fr-FR" sz="2400" b="1" spc="-1" dirty="0">
              <a:solidFill>
                <a:srgbClr val="00B0F0"/>
              </a:solidFill>
              <a:latin typeface="Trebuchet MS"/>
            </a:endParaRPr>
          </a:p>
        </p:txBody>
      </p:sp>
      <p:sp>
        <p:nvSpPr>
          <p:cNvPr id="37" name="CustomShape 8">
            <a:extLst>
              <a:ext uri="{FF2B5EF4-FFF2-40B4-BE49-F238E27FC236}">
                <a16:creationId xmlns:a16="http://schemas.microsoft.com/office/drawing/2014/main" id="{4199BEFA-72F1-4FD6-8D83-417711407499}"/>
              </a:ext>
            </a:extLst>
          </p:cNvPr>
          <p:cNvSpPr/>
          <p:nvPr/>
        </p:nvSpPr>
        <p:spPr>
          <a:xfrm>
            <a:off x="375433" y="771531"/>
            <a:ext cx="7142099" cy="45519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spAutoFit/>
          </a:bodyPr>
          <a:lstStyle/>
          <a:p>
            <a:pPr algn="just">
              <a:lnSpc>
                <a:spcPct val="106000"/>
              </a:lnSpc>
              <a:spcAft>
                <a:spcPts val="799"/>
              </a:spcAft>
            </a:pPr>
            <a:r>
              <a:rPr lang="fr-FR" sz="2400" b="1" spc="-1" dirty="0">
                <a:solidFill>
                  <a:srgbClr val="00B0F0"/>
                </a:solidFill>
                <a:latin typeface="Trebuchet MS"/>
              </a:rPr>
              <a:t>1.1. Problématique actuelle de l’AEP à Kinshasa</a:t>
            </a:r>
          </a:p>
        </p:txBody>
      </p:sp>
      <p:pic>
        <p:nvPicPr>
          <p:cNvPr id="3" name="Image 2">
            <a:extLst>
              <a:ext uri="{FF2B5EF4-FFF2-40B4-BE49-F238E27FC236}">
                <a16:creationId xmlns:a16="http://schemas.microsoft.com/office/drawing/2014/main" id="{19D124D1-F14A-43B6-99D8-F7F3E8EA22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8428" y="4325411"/>
            <a:ext cx="2707920" cy="2030940"/>
          </a:xfrm>
          <a:prstGeom prst="rect">
            <a:avLst/>
          </a:prstGeom>
        </p:spPr>
      </p:pic>
      <p:sp>
        <p:nvSpPr>
          <p:cNvPr id="32" name="CustomShape 8">
            <a:extLst>
              <a:ext uri="{FF2B5EF4-FFF2-40B4-BE49-F238E27FC236}">
                <a16:creationId xmlns:a16="http://schemas.microsoft.com/office/drawing/2014/main" id="{4B878D9C-E4C3-44F3-9936-AEDDD46FFB9D}"/>
              </a:ext>
            </a:extLst>
          </p:cNvPr>
          <p:cNvSpPr/>
          <p:nvPr/>
        </p:nvSpPr>
        <p:spPr>
          <a:xfrm>
            <a:off x="375433" y="96835"/>
            <a:ext cx="7142099" cy="515922"/>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spAutoFit/>
          </a:bodyPr>
          <a:lstStyle/>
          <a:p>
            <a:pPr algn="just">
              <a:lnSpc>
                <a:spcPct val="106000"/>
              </a:lnSpc>
              <a:spcAft>
                <a:spcPts val="799"/>
              </a:spcAft>
            </a:pPr>
            <a:r>
              <a:rPr lang="fr-FR" sz="2400" spc="-1" dirty="0">
                <a:solidFill>
                  <a:srgbClr val="00B0F0"/>
                </a:solidFill>
                <a:latin typeface="Trebuchet MS"/>
              </a:rPr>
              <a:t> </a:t>
            </a:r>
            <a:r>
              <a:rPr lang="fr-FR" sz="2800" spc="-1" dirty="0">
                <a:solidFill>
                  <a:srgbClr val="00B0F0"/>
                </a:solidFill>
                <a:latin typeface="Trebuchet MS"/>
              </a:rPr>
              <a:t>1. Contexte structurel </a:t>
            </a:r>
            <a:endParaRPr lang="fr-FR" sz="2400" spc="-1" dirty="0">
              <a:solidFill>
                <a:srgbClr val="00B0F0"/>
              </a:solidFill>
              <a:latin typeface="Trebuchet MS"/>
            </a:endParaRPr>
          </a:p>
        </p:txBody>
      </p:sp>
      <p:sp>
        <p:nvSpPr>
          <p:cNvPr id="33" name="CustomShape 8">
            <a:extLst>
              <a:ext uri="{FF2B5EF4-FFF2-40B4-BE49-F238E27FC236}">
                <a16:creationId xmlns:a16="http://schemas.microsoft.com/office/drawing/2014/main" id="{8B624FC8-5C99-4EAA-8580-2D9BC5A77FD9}"/>
              </a:ext>
            </a:extLst>
          </p:cNvPr>
          <p:cNvSpPr/>
          <p:nvPr/>
        </p:nvSpPr>
        <p:spPr>
          <a:xfrm>
            <a:off x="375433" y="753776"/>
            <a:ext cx="7142099" cy="45519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spAutoFit/>
          </a:bodyPr>
          <a:lstStyle/>
          <a:p>
            <a:pPr algn="just">
              <a:lnSpc>
                <a:spcPct val="106000"/>
              </a:lnSpc>
              <a:spcAft>
                <a:spcPts val="799"/>
              </a:spcAft>
            </a:pPr>
            <a:r>
              <a:rPr lang="fr-FR" sz="2400" spc="-1" dirty="0">
                <a:solidFill>
                  <a:srgbClr val="00B0F0"/>
                </a:solidFill>
                <a:latin typeface="Trebuchet MS"/>
              </a:rPr>
              <a:t>1.1. Problématique actuelle de l’AEP à Kinshasa</a:t>
            </a:r>
          </a:p>
        </p:txBody>
      </p:sp>
      <p:pic>
        <p:nvPicPr>
          <p:cNvPr id="2" name="Image 1">
            <a:extLst>
              <a:ext uri="{FF2B5EF4-FFF2-40B4-BE49-F238E27FC236}">
                <a16:creationId xmlns:a16="http://schemas.microsoft.com/office/drawing/2014/main" id="{AF019678-5374-4B91-9C17-F1A7CF335A58}"/>
              </a:ext>
            </a:extLst>
          </p:cNvPr>
          <p:cNvPicPr>
            <a:picLocks noChangeAspect="1"/>
          </p:cNvPicPr>
          <p:nvPr/>
        </p:nvPicPr>
        <p:blipFill>
          <a:blip r:embed="rId7"/>
          <a:stretch>
            <a:fillRect/>
          </a:stretch>
        </p:blipFill>
        <p:spPr>
          <a:xfrm>
            <a:off x="346240" y="4232351"/>
            <a:ext cx="2939233" cy="2124000"/>
          </a:xfrm>
          <a:prstGeom prst="rect">
            <a:avLst/>
          </a:prstGeom>
        </p:spPr>
      </p:pic>
      <p:pic>
        <p:nvPicPr>
          <p:cNvPr id="4" name="Image 3">
            <a:extLst>
              <a:ext uri="{FF2B5EF4-FFF2-40B4-BE49-F238E27FC236}">
                <a16:creationId xmlns:a16="http://schemas.microsoft.com/office/drawing/2014/main" id="{10F255E1-ADBE-43F8-9409-90CF1AE2D129}"/>
              </a:ext>
            </a:extLst>
          </p:cNvPr>
          <p:cNvPicPr>
            <a:picLocks noChangeAspect="1"/>
          </p:cNvPicPr>
          <p:nvPr/>
        </p:nvPicPr>
        <p:blipFill rotWithShape="1">
          <a:blip r:embed="rId8"/>
          <a:srcRect t="12586" r="2805"/>
          <a:stretch/>
        </p:blipFill>
        <p:spPr>
          <a:xfrm>
            <a:off x="402494" y="4374561"/>
            <a:ext cx="699809" cy="459477"/>
          </a:xfrm>
          <a:prstGeom prst="rect">
            <a:avLst/>
          </a:prstGeom>
        </p:spPr>
      </p:pic>
      <p:sp>
        <p:nvSpPr>
          <p:cNvPr id="20" name="CustomShape 9">
            <a:extLst>
              <a:ext uri="{FF2B5EF4-FFF2-40B4-BE49-F238E27FC236}">
                <a16:creationId xmlns:a16="http://schemas.microsoft.com/office/drawing/2014/main" id="{7AF4FB23-3059-4CA0-960E-AB7FF9F085DE}"/>
              </a:ext>
            </a:extLst>
          </p:cNvPr>
          <p:cNvSpPr/>
          <p:nvPr/>
        </p:nvSpPr>
        <p:spPr>
          <a:xfrm>
            <a:off x="1142682" y="2152195"/>
            <a:ext cx="8503926" cy="2244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2265" indent="-337185" algn="just">
              <a:lnSpc>
                <a:spcPct val="98000"/>
              </a:lnSpc>
            </a:pPr>
            <a:r>
              <a:rPr lang="fr-FR" sz="1800" b="0" strike="noStrike" spc="-1" dirty="0">
                <a:solidFill>
                  <a:srgbClr val="5C2D91"/>
                </a:solidFill>
                <a:latin typeface="Trebuchet MS"/>
                <a:ea typeface="DejaVu Sans"/>
              </a:rPr>
              <a:t>Diversité des modes d’approvisionnement en eau :</a:t>
            </a:r>
            <a:endParaRPr lang="fr-FR" sz="1800" b="0" strike="noStrike" spc="-1" dirty="0">
              <a:latin typeface="Arial"/>
            </a:endParaRPr>
          </a:p>
          <a:p>
            <a:pPr marL="340995" indent="-339090" algn="just">
              <a:lnSpc>
                <a:spcPct val="98000"/>
              </a:lnSpc>
              <a:buClr>
                <a:srgbClr val="000000"/>
              </a:buClr>
              <a:buFont typeface="Symbol"/>
              <a:buChar char=""/>
            </a:pPr>
            <a:r>
              <a:rPr lang="fr-FR" sz="1800" b="0" strike="noStrike" spc="-1" dirty="0">
                <a:solidFill>
                  <a:srgbClr val="5C2D91"/>
                </a:solidFill>
                <a:latin typeface="Trebuchet MS"/>
                <a:ea typeface="DejaVu Sans"/>
              </a:rPr>
              <a:t>  REGIDESO</a:t>
            </a:r>
            <a:endParaRPr lang="fr-FR" sz="1800" b="0" strike="noStrike" spc="-1" dirty="0">
              <a:latin typeface="Arial"/>
            </a:endParaRPr>
          </a:p>
          <a:p>
            <a:pPr marL="340995" indent="-339090" algn="just">
              <a:lnSpc>
                <a:spcPct val="98000"/>
              </a:lnSpc>
              <a:buClr>
                <a:srgbClr val="000000"/>
              </a:buClr>
              <a:buFont typeface="Symbol"/>
              <a:buChar char=""/>
            </a:pPr>
            <a:r>
              <a:rPr lang="fr-FR" sz="1800" b="0" strike="noStrike" spc="-1" dirty="0">
                <a:solidFill>
                  <a:srgbClr val="5C2D91"/>
                </a:solidFill>
                <a:latin typeface="Trebuchet MS"/>
                <a:ea typeface="DejaVu Sans"/>
              </a:rPr>
              <a:t>  ASUREP </a:t>
            </a:r>
            <a:endParaRPr lang="fr-FR" sz="1800" b="0" strike="noStrike" spc="-1" dirty="0">
              <a:latin typeface="Arial"/>
            </a:endParaRPr>
          </a:p>
          <a:p>
            <a:pPr marL="340995" indent="-339090" algn="just">
              <a:lnSpc>
                <a:spcPct val="98000"/>
              </a:lnSpc>
              <a:buClr>
                <a:srgbClr val="000000"/>
              </a:buClr>
              <a:buFont typeface="Symbol"/>
              <a:buChar char=""/>
            </a:pPr>
            <a:r>
              <a:rPr lang="fr-FR" sz="1800" b="0" strike="noStrike" spc="-1" dirty="0">
                <a:solidFill>
                  <a:srgbClr val="5C2D91"/>
                </a:solidFill>
                <a:latin typeface="Trebuchet MS"/>
                <a:ea typeface="DejaVu Sans"/>
              </a:rPr>
              <a:t>  Structures privées</a:t>
            </a:r>
            <a:endParaRPr lang="fr-FR" sz="1800" b="0" strike="noStrike" spc="-1" dirty="0">
              <a:latin typeface="Arial"/>
            </a:endParaRPr>
          </a:p>
          <a:p>
            <a:pPr marL="340995" indent="-339090" algn="just">
              <a:lnSpc>
                <a:spcPct val="98000"/>
              </a:lnSpc>
              <a:buClr>
                <a:srgbClr val="000000"/>
              </a:buClr>
              <a:buFont typeface="Symbol"/>
              <a:buChar char=""/>
            </a:pPr>
            <a:r>
              <a:rPr lang="fr-FR" sz="1800" b="0" strike="noStrike" spc="-1" dirty="0">
                <a:solidFill>
                  <a:srgbClr val="5C2D91"/>
                </a:solidFill>
                <a:latin typeface="Trebuchet MS"/>
                <a:ea typeface="DejaVu Sans"/>
              </a:rPr>
              <a:t>  Puits traditionnels</a:t>
            </a:r>
            <a:endParaRPr lang="fr-FR" sz="1800" b="0" strike="noStrike" spc="-1" dirty="0">
              <a:latin typeface="Arial"/>
            </a:endParaRPr>
          </a:p>
          <a:p>
            <a:pPr marL="340995" indent="-339090" algn="just">
              <a:lnSpc>
                <a:spcPct val="98000"/>
              </a:lnSpc>
              <a:buClr>
                <a:srgbClr val="000000"/>
              </a:buClr>
              <a:buFont typeface="Symbol"/>
              <a:buChar char=""/>
            </a:pPr>
            <a:r>
              <a:rPr lang="fr-FR" sz="1800" b="0" strike="noStrike" spc="-1" dirty="0">
                <a:solidFill>
                  <a:srgbClr val="5C2D91"/>
                </a:solidFill>
                <a:latin typeface="Trebuchet MS"/>
                <a:ea typeface="DejaVu Sans"/>
              </a:rPr>
              <a:t>  Rivières</a:t>
            </a:r>
            <a:endParaRPr lang="fr-FR" sz="1800" b="0" strike="noStrike" spc="-1" dirty="0">
              <a:latin typeface="Arial"/>
            </a:endParaRPr>
          </a:p>
          <a:p>
            <a:pPr marL="342265" indent="-337185" algn="just">
              <a:lnSpc>
                <a:spcPct val="98000"/>
              </a:lnSpc>
            </a:pPr>
            <a:r>
              <a:rPr lang="fr-FR" sz="2000" b="0" strike="noStrike" spc="-1" dirty="0">
                <a:solidFill>
                  <a:srgbClr val="5C2D91"/>
                </a:solidFill>
                <a:latin typeface="Trebuchet MS"/>
                <a:ea typeface="DejaVu Sans"/>
              </a:rPr>
              <a:t>→ </a:t>
            </a:r>
            <a:r>
              <a:rPr lang="fr-FR" sz="2000" b="0" strike="noStrike" spc="-1" dirty="0">
                <a:solidFill>
                  <a:srgbClr val="CE181E"/>
                </a:solidFill>
                <a:latin typeface="Trebuchet MS"/>
                <a:ea typeface="DejaVu Sans"/>
              </a:rPr>
              <a:t>Substituabilité plus ou moins forte des sources</a:t>
            </a:r>
            <a:r>
              <a:rPr lang="fr-FR" sz="2000" spc="-1" dirty="0">
                <a:solidFill>
                  <a:srgbClr val="CE181E"/>
                </a:solidFill>
                <a:latin typeface="Trebuchet MS"/>
                <a:ea typeface="DejaVu Sans"/>
              </a:rPr>
              <a:t> </a:t>
            </a:r>
            <a:endParaRPr lang="fr-FR" sz="2000" b="0" strike="noStrike" spc="-1" dirty="0">
              <a:highlight>
                <a:srgbClr val="FFFF00"/>
              </a:highlight>
              <a:latin typeface="Arial"/>
            </a:endParaRPr>
          </a:p>
          <a:p>
            <a:pPr marL="342265" indent="-337185" algn="just">
              <a:lnSpc>
                <a:spcPct val="98000"/>
              </a:lnSpc>
            </a:pPr>
            <a:endParaRPr lang="fr-FR" sz="2000" b="0" strike="noStrike" spc="-1" dirty="0">
              <a:latin typeface="Arial"/>
            </a:endParaRPr>
          </a:p>
        </p:txBody>
      </p:sp>
    </p:spTree>
    <p:extLst>
      <p:ext uri="{BB962C8B-B14F-4D97-AF65-F5344CB8AC3E}">
        <p14:creationId xmlns:p14="http://schemas.microsoft.com/office/powerpoint/2010/main" val="1141200315"/>
      </p:ext>
    </p:extLst>
  </p:cSld>
  <p:clrMapOvr>
    <a:masterClrMapping/>
  </p:clrMapOvr>
  <mc:AlternateContent xmlns:mc="http://schemas.openxmlformats.org/markup-compatibility/2006" xmlns:p14="http://schemas.microsoft.com/office/powerpoint/2010/main">
    <mc:Choice Requires="p14">
      <p:transition spd="slow" p14:dur="2000" advTm="83896"/>
    </mc:Choice>
    <mc:Fallback xmlns="">
      <p:transition spd="slow" advTm="83896"/>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8" name="Image 7">
            <a:extLst>
              <a:ext uri="{FF2B5EF4-FFF2-40B4-BE49-F238E27FC236}">
                <a16:creationId xmlns:a16="http://schemas.microsoft.com/office/drawing/2014/main" id="{CABC5DE6-DD89-4B1E-812E-1A60AEBFD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558" y="431000"/>
            <a:ext cx="2447681" cy="1835761"/>
          </a:xfrm>
          <a:prstGeom prst="rect">
            <a:avLst/>
          </a:prstGeom>
        </p:spPr>
      </p:pic>
      <p:pic>
        <p:nvPicPr>
          <p:cNvPr id="18" name="Image 17">
            <a:extLst>
              <a:ext uri="{FF2B5EF4-FFF2-40B4-BE49-F238E27FC236}">
                <a16:creationId xmlns:a16="http://schemas.microsoft.com/office/drawing/2014/main" id="{079CC111-23B1-4978-9BDB-AF475489BA14}"/>
              </a:ext>
            </a:extLst>
          </p:cNvPr>
          <p:cNvPicPr>
            <a:picLocks noChangeAspect="1"/>
          </p:cNvPicPr>
          <p:nvPr/>
        </p:nvPicPr>
        <p:blipFill>
          <a:blip r:embed="rId3"/>
          <a:stretch>
            <a:fillRect/>
          </a:stretch>
        </p:blipFill>
        <p:spPr>
          <a:xfrm>
            <a:off x="8751726" y="2803044"/>
            <a:ext cx="3203583" cy="3286613"/>
          </a:xfrm>
          <a:prstGeom prst="rect">
            <a:avLst/>
          </a:prstGeom>
        </p:spPr>
      </p:pic>
      <p:sp>
        <p:nvSpPr>
          <p:cNvPr id="3" name="Rectangle 2">
            <a:extLst>
              <a:ext uri="{FF2B5EF4-FFF2-40B4-BE49-F238E27FC236}">
                <a16:creationId xmlns:a16="http://schemas.microsoft.com/office/drawing/2014/main" id="{B24130E9-7763-4631-B20B-92C79D7EEE97}"/>
              </a:ext>
            </a:extLst>
          </p:cNvPr>
          <p:cNvSpPr/>
          <p:nvPr/>
        </p:nvSpPr>
        <p:spPr>
          <a:xfrm>
            <a:off x="344473" y="83302"/>
            <a:ext cx="8407253" cy="461665"/>
          </a:xfrm>
          <a:prstGeom prst="rect">
            <a:avLst/>
          </a:prstGeom>
        </p:spPr>
        <p:txBody>
          <a:bodyPr wrap="square">
            <a:spAutoFit/>
          </a:bodyPr>
          <a:lstStyle/>
          <a:p>
            <a:pPr algn="just">
              <a:spcAft>
                <a:spcPts val="799"/>
              </a:spcAft>
            </a:pPr>
            <a:r>
              <a:rPr lang="fr-FR" sz="2400" spc="-1" dirty="0">
                <a:solidFill>
                  <a:srgbClr val="00B0F0"/>
                </a:solidFill>
                <a:latin typeface="Trebuchet MS"/>
              </a:rPr>
              <a:t>1.2.1. Principes initialement prévus en 2006-2007 </a:t>
            </a:r>
          </a:p>
        </p:txBody>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356351"/>
            <a:ext cx="946211" cy="28800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356351"/>
            <a:ext cx="729641" cy="365125"/>
          </a:xfrm>
          <a:ln w="3175">
            <a:noFill/>
          </a:ln>
        </p:spPr>
        <p:txBody>
          <a:bodyPr/>
          <a:lstStyle/>
          <a:p>
            <a:pPr algn="ctr"/>
            <a:fld id="{709366FC-5F10-43C8-9E62-F33B726FFDBA}" type="slidenum">
              <a:rPr lang="fr-BE" b="1">
                <a:latin typeface="Trebuchet MS" panose="020B0603020202020204" pitchFamily="34" charset="0"/>
              </a:rPr>
              <a:pPr algn="ctr"/>
              <a:t>5</a:t>
            </a:fld>
            <a:endParaRPr lang="fr-BE" b="1" dirty="0">
              <a:latin typeface="Trebuchet MS" panose="020B0603020202020204" pitchFamily="34" charset="0"/>
            </a:endParaRPr>
          </a:p>
        </p:txBody>
      </p:sp>
      <p:graphicFrame>
        <p:nvGraphicFramePr>
          <p:cNvPr id="15" name="Diagramme 14">
            <a:extLst>
              <a:ext uri="{FF2B5EF4-FFF2-40B4-BE49-F238E27FC236}">
                <a16:creationId xmlns:a16="http://schemas.microsoft.com/office/drawing/2014/main" id="{0C82658F-048B-415E-86BB-562EBF4BFA0B}"/>
              </a:ext>
            </a:extLst>
          </p:cNvPr>
          <p:cNvGraphicFramePr/>
          <p:nvPr>
            <p:extLst>
              <p:ext uri="{D42A27DB-BD31-4B8C-83A1-F6EECF244321}">
                <p14:modId xmlns:p14="http://schemas.microsoft.com/office/powerpoint/2010/main" val="4258661346"/>
              </p:ext>
            </p:extLst>
          </p:nvPr>
        </p:nvGraphicFramePr>
        <p:xfrm>
          <a:off x="580183" y="2442614"/>
          <a:ext cx="7042118" cy="3971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a:extLst>
              <a:ext uri="{FF2B5EF4-FFF2-40B4-BE49-F238E27FC236}">
                <a16:creationId xmlns:a16="http://schemas.microsoft.com/office/drawing/2014/main" id="{CF00B6A3-65F0-4EAF-ADFC-AC94766AA48A}"/>
              </a:ext>
            </a:extLst>
          </p:cNvPr>
          <p:cNvSpPr/>
          <p:nvPr/>
        </p:nvSpPr>
        <p:spPr>
          <a:xfrm>
            <a:off x="2969040" y="4297276"/>
            <a:ext cx="391025" cy="707886"/>
          </a:xfrm>
          <a:prstGeom prst="rect">
            <a:avLst/>
          </a:prstGeom>
        </p:spPr>
        <p:txBody>
          <a:bodyPr wrap="square">
            <a:spAutoFit/>
          </a:bodyPr>
          <a:lstStyle/>
          <a:p>
            <a:r>
              <a:rPr lang="fr-FR" sz="4000" b="1" spc="-1" dirty="0">
                <a:solidFill>
                  <a:srgbClr val="FF0000"/>
                </a:solidFill>
                <a:latin typeface="Trebuchet MS"/>
              </a:rPr>
              <a:t>?</a:t>
            </a:r>
            <a:endParaRPr lang="fr-BE" sz="4000" dirty="0"/>
          </a:p>
        </p:txBody>
      </p:sp>
      <p:sp>
        <p:nvSpPr>
          <p:cNvPr id="19" name="Rectangle 18">
            <a:extLst>
              <a:ext uri="{FF2B5EF4-FFF2-40B4-BE49-F238E27FC236}">
                <a16:creationId xmlns:a16="http://schemas.microsoft.com/office/drawing/2014/main" id="{6E88FF79-2BFB-4F3D-92DA-45D9B2AEABC4}"/>
              </a:ext>
            </a:extLst>
          </p:cNvPr>
          <p:cNvSpPr/>
          <p:nvPr/>
        </p:nvSpPr>
        <p:spPr>
          <a:xfrm>
            <a:off x="580183" y="1161044"/>
            <a:ext cx="8392375" cy="748923"/>
          </a:xfrm>
          <a:prstGeom prst="rect">
            <a:avLst/>
          </a:prstGeom>
        </p:spPr>
        <p:txBody>
          <a:bodyPr wrap="square">
            <a:spAutoFit/>
          </a:bodyPr>
          <a:lstStyle/>
          <a:p>
            <a:pPr algn="just">
              <a:spcAft>
                <a:spcPts val="799"/>
              </a:spcAft>
            </a:pPr>
            <a:r>
              <a:rPr lang="fr-FR" dirty="0">
                <a:latin typeface="Trebuchet MS" panose="020B0603020202020204" pitchFamily="34" charset="0"/>
              </a:rPr>
              <a:t>- Autonomie de décision pour la fixation du prix l’eau par l’ASUREP </a:t>
            </a:r>
          </a:p>
          <a:p>
            <a:pPr algn="just">
              <a:spcAft>
                <a:spcPts val="799"/>
              </a:spcAft>
            </a:pPr>
            <a:r>
              <a:rPr lang="fr-FR" dirty="0">
                <a:latin typeface="Trebuchet MS" panose="020B0603020202020204" pitchFamily="34" charset="0"/>
              </a:rPr>
              <a:t> - Prix juste (ajustement aux charges et équité) basé </a:t>
            </a:r>
            <a:r>
              <a:rPr lang="fr-FR" spc="-1" dirty="0">
                <a:latin typeface="Trebuchet MS" panose="020B0603020202020204" pitchFamily="34" charset="0"/>
              </a:rPr>
              <a:t>sur le coût-vérité de l’eau </a:t>
            </a:r>
          </a:p>
        </p:txBody>
      </p:sp>
      <p:sp>
        <p:nvSpPr>
          <p:cNvPr id="20" name="Rectangle 19">
            <a:extLst>
              <a:ext uri="{FF2B5EF4-FFF2-40B4-BE49-F238E27FC236}">
                <a16:creationId xmlns:a16="http://schemas.microsoft.com/office/drawing/2014/main" id="{4B6C1E6F-CFA9-4FCC-BF92-4603CD23EDD7}"/>
              </a:ext>
            </a:extLst>
          </p:cNvPr>
          <p:cNvSpPr/>
          <p:nvPr/>
        </p:nvSpPr>
        <p:spPr>
          <a:xfrm>
            <a:off x="553368" y="737299"/>
            <a:ext cx="3310650" cy="369332"/>
          </a:xfrm>
          <a:prstGeom prst="rect">
            <a:avLst/>
          </a:prstGeom>
        </p:spPr>
        <p:txBody>
          <a:bodyPr wrap="none">
            <a:spAutoFit/>
          </a:bodyPr>
          <a:lstStyle/>
          <a:p>
            <a:pPr algn="just">
              <a:spcAft>
                <a:spcPts val="799"/>
              </a:spcAft>
            </a:pPr>
            <a:r>
              <a:rPr lang="fr-FR" spc="-1" dirty="0">
                <a:latin typeface="Trebuchet MS"/>
              </a:rPr>
              <a:t>Prix de l’eau de l’ASUREP :     </a:t>
            </a:r>
          </a:p>
        </p:txBody>
      </p:sp>
    </p:spTree>
    <p:extLst>
      <p:ext uri="{BB962C8B-B14F-4D97-AF65-F5344CB8AC3E}">
        <p14:creationId xmlns:p14="http://schemas.microsoft.com/office/powerpoint/2010/main" val="2918607350"/>
      </p:ext>
    </p:extLst>
  </p:cSld>
  <p:clrMapOvr>
    <a:masterClrMapping/>
  </p:clrMapOvr>
  <mc:AlternateContent xmlns:mc="http://schemas.openxmlformats.org/markup-compatibility/2006" xmlns:p14="http://schemas.microsoft.com/office/powerpoint/2010/main">
    <mc:Choice Requires="p14">
      <p:transition spd="slow" p14:dur="2000" advTm="57236"/>
    </mc:Choice>
    <mc:Fallback xmlns="">
      <p:transition spd="slow" advTm="57236"/>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3" name="Rectangle 2">
            <a:extLst>
              <a:ext uri="{FF2B5EF4-FFF2-40B4-BE49-F238E27FC236}">
                <a16:creationId xmlns:a16="http://schemas.microsoft.com/office/drawing/2014/main" id="{B24130E9-7763-4631-B20B-92C79D7EEE97}"/>
              </a:ext>
            </a:extLst>
          </p:cNvPr>
          <p:cNvSpPr/>
          <p:nvPr/>
        </p:nvSpPr>
        <p:spPr>
          <a:xfrm>
            <a:off x="344473" y="83302"/>
            <a:ext cx="8407253" cy="461665"/>
          </a:xfrm>
          <a:prstGeom prst="rect">
            <a:avLst/>
          </a:prstGeom>
        </p:spPr>
        <p:txBody>
          <a:bodyPr wrap="square">
            <a:spAutoFit/>
          </a:bodyPr>
          <a:lstStyle/>
          <a:p>
            <a:pPr algn="just">
              <a:spcAft>
                <a:spcPts val="799"/>
              </a:spcAft>
            </a:pPr>
            <a:r>
              <a:rPr lang="fr-FR" sz="2400" spc="-1" dirty="0">
                <a:solidFill>
                  <a:srgbClr val="00B0F0"/>
                </a:solidFill>
                <a:latin typeface="Trebuchet MS"/>
              </a:rPr>
              <a:t>1.2.1. Principes initialement prévus en 2006-2007 </a:t>
            </a:r>
          </a:p>
        </p:txBody>
      </p:sp>
      <p:sp>
        <p:nvSpPr>
          <p:cNvPr id="7" name="Espace réservé de la date 6">
            <a:extLst>
              <a:ext uri="{FF2B5EF4-FFF2-40B4-BE49-F238E27FC236}">
                <a16:creationId xmlns:a16="http://schemas.microsoft.com/office/drawing/2014/main" id="{D8598C81-B938-48E0-BA45-0F7AA21CCD5B}"/>
              </a:ext>
            </a:extLst>
          </p:cNvPr>
          <p:cNvSpPr>
            <a:spLocks noGrp="1"/>
          </p:cNvSpPr>
          <p:nvPr>
            <p:ph type="dt" sz="half" idx="10"/>
          </p:nvPr>
        </p:nvSpPr>
        <p:spPr>
          <a:xfrm>
            <a:off x="838201" y="6356351"/>
            <a:ext cx="946211" cy="288000"/>
          </a:xfrm>
        </p:spPr>
        <p:txBody>
          <a:bodyPr/>
          <a:lstStyle/>
          <a:p>
            <a:pPr algn="ctr"/>
            <a:fld id="{2AEFBCF5-CB08-41B0-81E2-D0251A90E07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6" name="Espace réservé du numéro de diapositive 5">
            <a:extLst>
              <a:ext uri="{FF2B5EF4-FFF2-40B4-BE49-F238E27FC236}">
                <a16:creationId xmlns:a16="http://schemas.microsoft.com/office/drawing/2014/main" id="{939C1265-8FAF-4E17-8E2B-12780B75A3DA}"/>
              </a:ext>
            </a:extLst>
          </p:cNvPr>
          <p:cNvSpPr>
            <a:spLocks noGrp="1"/>
          </p:cNvSpPr>
          <p:nvPr>
            <p:ph type="sldNum" sz="quarter" idx="12"/>
          </p:nvPr>
        </p:nvSpPr>
        <p:spPr>
          <a:xfrm>
            <a:off x="10911421" y="6356351"/>
            <a:ext cx="729641" cy="365125"/>
          </a:xfrm>
          <a:ln w="3175">
            <a:noFill/>
          </a:ln>
        </p:spPr>
        <p:txBody>
          <a:bodyPr/>
          <a:lstStyle/>
          <a:p>
            <a:pPr algn="ctr"/>
            <a:fld id="{709366FC-5F10-43C8-9E62-F33B726FFDBA}" type="slidenum">
              <a:rPr lang="fr-BE" b="1">
                <a:latin typeface="Trebuchet MS" panose="020B0603020202020204" pitchFamily="34" charset="0"/>
              </a:rPr>
              <a:pPr algn="ctr"/>
              <a:t>6</a:t>
            </a:fld>
            <a:endParaRPr lang="fr-BE" b="1" dirty="0">
              <a:latin typeface="Trebuchet MS" panose="020B0603020202020204" pitchFamily="34" charset="0"/>
            </a:endParaRPr>
          </a:p>
        </p:txBody>
      </p:sp>
      <p:sp>
        <p:nvSpPr>
          <p:cNvPr id="19" name="Rectangle 18">
            <a:extLst>
              <a:ext uri="{FF2B5EF4-FFF2-40B4-BE49-F238E27FC236}">
                <a16:creationId xmlns:a16="http://schemas.microsoft.com/office/drawing/2014/main" id="{6E88FF79-2BFB-4F3D-92DA-45D9B2AEABC4}"/>
              </a:ext>
            </a:extLst>
          </p:cNvPr>
          <p:cNvSpPr/>
          <p:nvPr/>
        </p:nvSpPr>
        <p:spPr>
          <a:xfrm>
            <a:off x="437045" y="954757"/>
            <a:ext cx="10261590" cy="5401479"/>
          </a:xfrm>
          <a:prstGeom prst="rect">
            <a:avLst/>
          </a:prstGeom>
        </p:spPr>
        <p:txBody>
          <a:bodyPr wrap="square" lIns="91440" tIns="45720" rIns="91440" bIns="45720" anchor="t">
            <a:spAutoFit/>
          </a:bodyPr>
          <a:lstStyle/>
          <a:p>
            <a:pPr marL="285750" indent="-285750" algn="just">
              <a:spcAft>
                <a:spcPts val="799"/>
              </a:spcAft>
              <a:buFont typeface="Arial"/>
              <a:buChar char="•"/>
            </a:pPr>
            <a:r>
              <a:rPr lang="fr-FR" sz="1500" dirty="0">
                <a:latin typeface="Trebuchet MS"/>
              </a:rPr>
              <a:t>Sur tous les continents de notre planète bleue, la tarification de l'eau a souvent été moins transparente que l'eau elle-même ! </a:t>
            </a:r>
          </a:p>
          <a:p>
            <a:pPr marL="285750" indent="-285750" algn="just">
              <a:spcAft>
                <a:spcPts val="799"/>
              </a:spcAft>
              <a:buFont typeface="Arial"/>
              <a:buChar char="•"/>
            </a:pPr>
            <a:r>
              <a:rPr lang="fr-FR" sz="1500" dirty="0">
                <a:latin typeface="Trebuchet MS"/>
              </a:rPr>
              <a:t>La contestabilité des distributeurs d'eau au motif de l'absence de transparence de la tarification et de la facture d'eau est un phénomène bien connu (ex:60 millions de consommateurs en France : "</a:t>
            </a:r>
            <a:r>
              <a:rPr lang="fr-FR" sz="1500" i="1" dirty="0"/>
              <a:t>Une facture d’eau, c’est une véritable usine à gaz</a:t>
            </a:r>
            <a:r>
              <a:rPr lang="fr-FR" sz="1500" dirty="0"/>
              <a:t>")</a:t>
            </a:r>
          </a:p>
          <a:p>
            <a:pPr marL="285750" indent="-285750" algn="just">
              <a:spcAft>
                <a:spcPts val="799"/>
              </a:spcAft>
              <a:buFont typeface="Arial"/>
              <a:buChar char="•"/>
            </a:pPr>
            <a:r>
              <a:rPr lang="fr-FR" sz="1500" dirty="0">
                <a:latin typeface="Trebuchet MS"/>
              </a:rPr>
              <a:t>Déterminants de la tarification de l'eau : charges fixes et variables nécessaires à fournir une eau de qualité dans une quantité suffisante.</a:t>
            </a:r>
            <a:endParaRPr lang="fr-FR" sz="1500" dirty="0">
              <a:latin typeface="Trebuchet MS" panose="020B0603020202020204" pitchFamily="34" charset="0"/>
            </a:endParaRPr>
          </a:p>
          <a:p>
            <a:pPr marL="285750" indent="-285750" algn="just">
              <a:spcAft>
                <a:spcPts val="799"/>
              </a:spcAft>
              <a:buFont typeface="Arial"/>
              <a:buChar char="•"/>
            </a:pPr>
            <a:r>
              <a:rPr lang="fr-FR" sz="1500" b="1" dirty="0">
                <a:latin typeface="Trebuchet MS"/>
              </a:rPr>
              <a:t>Coût-Vérité de l'eau </a:t>
            </a:r>
            <a:r>
              <a:rPr lang="fr-FR" sz="1500" dirty="0">
                <a:latin typeface="Trebuchet MS"/>
              </a:rPr>
              <a:t>(CV): </a:t>
            </a:r>
            <a:endParaRPr lang="fr-FR" sz="1500" dirty="0">
              <a:latin typeface="Trebuchet MS" panose="020B0603020202020204" pitchFamily="34" charset="0"/>
            </a:endParaRPr>
          </a:p>
          <a:p>
            <a:pPr marL="742950" lvl="1" indent="-285750" algn="just">
              <a:spcAft>
                <a:spcPts val="799"/>
              </a:spcAft>
              <a:buFont typeface="Wingdings"/>
              <a:buChar char="ü"/>
            </a:pPr>
            <a:r>
              <a:rPr lang="fr-FR" sz="1500" dirty="0">
                <a:latin typeface="Trebuchet MS"/>
              </a:rPr>
              <a:t>stipule l'ensemble des charges fixes et variables qui sont admises et légitimes pour fournir une eau potable dans la qualité et la quantité requise; </a:t>
            </a:r>
            <a:endParaRPr lang="fr-FR" sz="1500">
              <a:latin typeface="Trebuchet MS" panose="020B0603020202020204" pitchFamily="34" charset="0"/>
            </a:endParaRPr>
          </a:p>
          <a:p>
            <a:pPr marL="742950" lvl="1" indent="-285750" algn="just">
              <a:spcAft>
                <a:spcPts val="799"/>
              </a:spcAft>
              <a:buFont typeface="Wingdings"/>
              <a:buChar char="ü"/>
            </a:pPr>
            <a:r>
              <a:rPr lang="fr-FR" sz="1500" dirty="0">
                <a:latin typeface="Trebuchet MS"/>
              </a:rPr>
              <a:t>améliore la transparence sur les déterminants de la tarification de l'eau et permet aux consommateurs de bien appréhender l'évolution de la tarification</a:t>
            </a:r>
            <a:endParaRPr lang="fr-FR" sz="1500">
              <a:latin typeface="Trebuchet MS" panose="020B0603020202020204" pitchFamily="34" charset="0"/>
            </a:endParaRPr>
          </a:p>
          <a:p>
            <a:pPr marL="742950" lvl="1" indent="-285750" algn="just">
              <a:spcAft>
                <a:spcPts val="799"/>
              </a:spcAft>
              <a:buFont typeface="Wingdings"/>
              <a:buChar char="ü"/>
            </a:pPr>
            <a:r>
              <a:rPr lang="fr-FR" sz="1500" dirty="0">
                <a:latin typeface="Trebuchet MS"/>
              </a:rPr>
              <a:t>écarte les ambiguïté sur la tarification ("que paye-t-on ?") et contribue à réduire la contestabilité des opérateurs de distribution de l'eau. </a:t>
            </a:r>
            <a:endParaRPr lang="fr-FR" sz="1500">
              <a:latin typeface="Trebuchet MS" panose="020B0603020202020204" pitchFamily="34" charset="0"/>
            </a:endParaRPr>
          </a:p>
          <a:p>
            <a:pPr marL="285750" indent="-285750" algn="just">
              <a:spcAft>
                <a:spcPts val="799"/>
              </a:spcAft>
              <a:buFont typeface="Arial"/>
              <a:buChar char="•"/>
            </a:pPr>
            <a:r>
              <a:rPr lang="fr-FR" sz="1500" dirty="0">
                <a:latin typeface="Trebuchet MS"/>
              </a:rPr>
              <a:t>Un prix </a:t>
            </a:r>
            <a:r>
              <a:rPr lang="fr-FR" sz="1500" b="1" dirty="0">
                <a:latin typeface="Trebuchet MS"/>
              </a:rPr>
              <a:t>unique </a:t>
            </a:r>
            <a:r>
              <a:rPr lang="fr-FR" sz="1500" dirty="0">
                <a:latin typeface="Trebuchet MS"/>
              </a:rPr>
              <a:t>de l'eau n'est pas nécessairement une bonne idée, deux raisons : </a:t>
            </a:r>
            <a:endParaRPr lang="fr-FR" sz="1500" dirty="0">
              <a:latin typeface="Trebuchet MS" panose="020B0603020202020204" pitchFamily="34" charset="0"/>
            </a:endParaRPr>
          </a:p>
          <a:p>
            <a:pPr marL="742950" lvl="1" indent="-285750" algn="just">
              <a:spcAft>
                <a:spcPts val="799"/>
              </a:spcAft>
              <a:buFont typeface="Wingdings"/>
              <a:buChar char="§"/>
            </a:pPr>
            <a:r>
              <a:rPr lang="fr-FR" sz="1500" dirty="0">
                <a:latin typeface="Trebuchet MS"/>
              </a:rPr>
              <a:t>Tarif monôme (proportionnelle à la consommation) versus tarif binôme (partie fixe + partie variable) </a:t>
            </a:r>
          </a:p>
          <a:p>
            <a:pPr marL="742950" lvl="1" indent="-285750" algn="just">
              <a:spcAft>
                <a:spcPts val="799"/>
              </a:spcAft>
              <a:buFont typeface="Wingdings"/>
              <a:buChar char="§"/>
            </a:pPr>
            <a:r>
              <a:rPr lang="fr-FR" sz="1500" dirty="0">
                <a:latin typeface="Trebuchet MS"/>
              </a:rPr>
              <a:t>Prix unique non différencié entre plusieurs opérateurs ayant des coûts différents --&gt; le prix est supérieur ou inférieur au CV, certains opérateurs manquent de moyens (P&lt;CV) tandis que des consommateurs payent un surcoût (P&gt;CV) dont les effets sont variables (eau plus chère en cas de demande fortement inélastique) !</a:t>
            </a:r>
            <a:endParaRPr lang="fr-FR" sz="1500" dirty="0">
              <a:latin typeface="Trebuchet MS" panose="020B0603020202020204" pitchFamily="34" charset="0"/>
            </a:endParaRPr>
          </a:p>
        </p:txBody>
      </p:sp>
      <p:sp>
        <p:nvSpPr>
          <p:cNvPr id="20" name="Rectangle 19">
            <a:extLst>
              <a:ext uri="{FF2B5EF4-FFF2-40B4-BE49-F238E27FC236}">
                <a16:creationId xmlns:a16="http://schemas.microsoft.com/office/drawing/2014/main" id="{4B6C1E6F-CFA9-4FCC-BF92-4603CD23EDD7}"/>
              </a:ext>
            </a:extLst>
          </p:cNvPr>
          <p:cNvSpPr/>
          <p:nvPr/>
        </p:nvSpPr>
        <p:spPr>
          <a:xfrm>
            <a:off x="374174" y="509962"/>
            <a:ext cx="5049909" cy="369332"/>
          </a:xfrm>
          <a:prstGeom prst="rect">
            <a:avLst/>
          </a:prstGeom>
        </p:spPr>
        <p:txBody>
          <a:bodyPr wrap="none" lIns="91440" tIns="45720" rIns="91440" bIns="45720" anchor="t">
            <a:spAutoFit/>
          </a:bodyPr>
          <a:lstStyle/>
          <a:p>
            <a:pPr algn="just">
              <a:spcAft>
                <a:spcPts val="799"/>
              </a:spcAft>
            </a:pPr>
            <a:r>
              <a:rPr lang="fr-FR" spc="-1" dirty="0">
                <a:latin typeface="Trebuchet MS"/>
              </a:rPr>
              <a:t>Bref rappel sur la tarification de l'eau potable </a:t>
            </a:r>
            <a:endParaRPr lang="fr-FR" dirty="0"/>
          </a:p>
        </p:txBody>
      </p:sp>
    </p:spTree>
    <p:extLst>
      <p:ext uri="{BB962C8B-B14F-4D97-AF65-F5344CB8AC3E}">
        <p14:creationId xmlns:p14="http://schemas.microsoft.com/office/powerpoint/2010/main" val="2939264979"/>
      </p:ext>
    </p:extLst>
  </p:cSld>
  <p:clrMapOvr>
    <a:masterClrMapping/>
  </p:clrMapOvr>
  <mc:AlternateContent xmlns:mc="http://schemas.openxmlformats.org/markup-compatibility/2006" xmlns:p14="http://schemas.microsoft.com/office/powerpoint/2010/main">
    <mc:Choice Requires="p14">
      <p:transition spd="slow" p14:dur="2000" advTm="57236"/>
    </mc:Choice>
    <mc:Fallback xmlns="">
      <p:transition spd="slow" advTm="57236"/>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4" name="CustomShape 3"/>
          <p:cNvSpPr/>
          <p:nvPr/>
        </p:nvSpPr>
        <p:spPr>
          <a:xfrm>
            <a:off x="5" y="-6691"/>
            <a:ext cx="12144055" cy="68397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9988" tIns="44995" rIns="89988" bIns="44995"/>
          <a:lstStyle/>
          <a:p>
            <a:pPr>
              <a:lnSpc>
                <a:spcPct val="102000"/>
              </a:lnSpc>
            </a:pPr>
            <a:endParaRPr lang="fr-FR" sz="2400" spc="-1" dirty="0">
              <a:latin typeface="Arial"/>
            </a:endParaRPr>
          </a:p>
        </p:txBody>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graphicFrame>
        <p:nvGraphicFramePr>
          <p:cNvPr id="4" name="Diagramme 3">
            <a:extLst>
              <a:ext uri="{FF2B5EF4-FFF2-40B4-BE49-F238E27FC236}">
                <a16:creationId xmlns:a16="http://schemas.microsoft.com/office/drawing/2014/main" id="{1740F7E3-3816-4B19-941E-581BBF512C60}"/>
              </a:ext>
            </a:extLst>
          </p:cNvPr>
          <p:cNvGraphicFramePr/>
          <p:nvPr>
            <p:extLst>
              <p:ext uri="{D42A27DB-BD31-4B8C-83A1-F6EECF244321}">
                <p14:modId xmlns:p14="http://schemas.microsoft.com/office/powerpoint/2010/main" val="2407209645"/>
              </p:ext>
            </p:extLst>
          </p:nvPr>
        </p:nvGraphicFramePr>
        <p:xfrm>
          <a:off x="122609" y="979437"/>
          <a:ext cx="8026955" cy="543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e la date 5">
            <a:extLst>
              <a:ext uri="{FF2B5EF4-FFF2-40B4-BE49-F238E27FC236}">
                <a16:creationId xmlns:a16="http://schemas.microsoft.com/office/drawing/2014/main" id="{6F4A7A9C-B23B-442B-A022-F7D9C22F3398}"/>
              </a:ext>
            </a:extLst>
          </p:cNvPr>
          <p:cNvSpPr>
            <a:spLocks noGrp="1"/>
          </p:cNvSpPr>
          <p:nvPr>
            <p:ph type="dt" sz="half" idx="10"/>
          </p:nvPr>
        </p:nvSpPr>
        <p:spPr>
          <a:xfrm>
            <a:off x="838203" y="6447356"/>
            <a:ext cx="998487" cy="365125"/>
          </a:xfrm>
        </p:spPr>
        <p:txBody>
          <a:bodyPr/>
          <a:lstStyle/>
          <a:p>
            <a:pPr algn="ctr"/>
            <a:fld id="{9FD03052-5D63-4B69-9A65-29ACA434635A}"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5" name="Espace réservé du numéro de diapositive 4">
            <a:extLst>
              <a:ext uri="{FF2B5EF4-FFF2-40B4-BE49-F238E27FC236}">
                <a16:creationId xmlns:a16="http://schemas.microsoft.com/office/drawing/2014/main" id="{AA5F3818-6E3B-4C0D-8E45-10EE829CB2D8}"/>
              </a:ext>
            </a:extLst>
          </p:cNvPr>
          <p:cNvSpPr>
            <a:spLocks noGrp="1"/>
          </p:cNvSpPr>
          <p:nvPr>
            <p:ph type="sldNum" sz="quarter" idx="12"/>
          </p:nvPr>
        </p:nvSpPr>
        <p:spPr>
          <a:xfrm>
            <a:off x="10689917" y="6356351"/>
            <a:ext cx="663887" cy="365125"/>
          </a:xfrm>
          <a:ln w="3175">
            <a:noFill/>
          </a:ln>
        </p:spPr>
        <p:txBody>
          <a:bodyPr/>
          <a:lstStyle/>
          <a:p>
            <a:pPr algn="ctr"/>
            <a:fld id="{709366FC-5F10-43C8-9E62-F33B726FFDBA}" type="slidenum">
              <a:rPr lang="fr-BE" b="1">
                <a:latin typeface="Trebuchet MS" panose="020B0603020202020204" pitchFamily="34" charset="0"/>
              </a:rPr>
              <a:pPr algn="ctr"/>
              <a:t>7</a:t>
            </a:fld>
            <a:endParaRPr lang="fr-BE" b="1" dirty="0">
              <a:latin typeface="Trebuchet MS" panose="020B0603020202020204" pitchFamily="34" charset="0"/>
            </a:endParaRPr>
          </a:p>
        </p:txBody>
      </p:sp>
      <p:graphicFrame>
        <p:nvGraphicFramePr>
          <p:cNvPr id="16" name="Diagramme 15">
            <a:extLst>
              <a:ext uri="{FF2B5EF4-FFF2-40B4-BE49-F238E27FC236}">
                <a16:creationId xmlns:a16="http://schemas.microsoft.com/office/drawing/2014/main" id="{3E045B8A-B4C5-4F5C-B58A-362E039AA573}"/>
              </a:ext>
            </a:extLst>
          </p:cNvPr>
          <p:cNvGraphicFramePr/>
          <p:nvPr>
            <p:extLst>
              <p:ext uri="{D42A27DB-BD31-4B8C-83A1-F6EECF244321}">
                <p14:modId xmlns:p14="http://schemas.microsoft.com/office/powerpoint/2010/main" val="643653673"/>
              </p:ext>
            </p:extLst>
          </p:nvPr>
        </p:nvGraphicFramePr>
        <p:xfrm>
          <a:off x="7693511" y="1518083"/>
          <a:ext cx="4296612" cy="45996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a:extLst>
              <a:ext uri="{FF2B5EF4-FFF2-40B4-BE49-F238E27FC236}">
                <a16:creationId xmlns:a16="http://schemas.microsoft.com/office/drawing/2014/main" id="{1E406FA1-2CA2-4B1D-9566-CAB1760F7309}"/>
              </a:ext>
            </a:extLst>
          </p:cNvPr>
          <p:cNvSpPr/>
          <p:nvPr/>
        </p:nvSpPr>
        <p:spPr>
          <a:xfrm>
            <a:off x="122608" y="45519"/>
            <a:ext cx="10743660" cy="456663"/>
          </a:xfrm>
          <a:prstGeom prst="rect">
            <a:avLst/>
          </a:prstGeom>
        </p:spPr>
        <p:txBody>
          <a:bodyPr wrap="square">
            <a:spAutoFit/>
          </a:bodyPr>
          <a:lstStyle/>
          <a:p>
            <a:pPr algn="just">
              <a:lnSpc>
                <a:spcPct val="106000"/>
              </a:lnSpc>
              <a:spcAft>
                <a:spcPts val="799"/>
              </a:spcAft>
            </a:pPr>
            <a:r>
              <a:rPr lang="fr-FR" sz="2400" spc="-1" dirty="0">
                <a:solidFill>
                  <a:srgbClr val="00B0F0"/>
                </a:solidFill>
                <a:latin typeface="Trebuchet MS"/>
              </a:rPr>
              <a:t>1.2.2. « Modèle </a:t>
            </a:r>
            <a:r>
              <a:rPr lang="fr-FR" sz="2400" u="sng" spc="-1" dirty="0">
                <a:solidFill>
                  <a:srgbClr val="00B0F0"/>
                </a:solidFill>
                <a:latin typeface="Trebuchet MS"/>
              </a:rPr>
              <a:t>ASUREP théorique »</a:t>
            </a:r>
            <a:r>
              <a:rPr lang="fr-FR" sz="2400" spc="-1" dirty="0">
                <a:solidFill>
                  <a:srgbClr val="00B0F0"/>
                </a:solidFill>
                <a:latin typeface="Trebuchet MS"/>
              </a:rPr>
              <a:t> vs le « système » </a:t>
            </a:r>
            <a:r>
              <a:rPr lang="fr-FR" sz="2400" u="sng" spc="-1" dirty="0">
                <a:solidFill>
                  <a:srgbClr val="00B0F0"/>
                </a:solidFill>
                <a:latin typeface="Trebuchet MS"/>
              </a:rPr>
              <a:t>ASUREP-FEDASU</a:t>
            </a:r>
            <a:r>
              <a:rPr lang="fr-FR" sz="2400" spc="-1" dirty="0">
                <a:solidFill>
                  <a:srgbClr val="00B0F0"/>
                </a:solidFill>
                <a:latin typeface="Trebuchet MS"/>
              </a:rPr>
              <a:t> </a:t>
            </a:r>
          </a:p>
        </p:txBody>
      </p:sp>
      <p:sp>
        <p:nvSpPr>
          <p:cNvPr id="8" name="Accolade ouvrante 7">
            <a:extLst>
              <a:ext uri="{FF2B5EF4-FFF2-40B4-BE49-F238E27FC236}">
                <a16:creationId xmlns:a16="http://schemas.microsoft.com/office/drawing/2014/main" id="{0C910913-4099-43EA-B049-6DCA319386C7}"/>
              </a:ext>
            </a:extLst>
          </p:cNvPr>
          <p:cNvSpPr/>
          <p:nvPr/>
        </p:nvSpPr>
        <p:spPr>
          <a:xfrm>
            <a:off x="5233061" y="1608100"/>
            <a:ext cx="2540349" cy="3480608"/>
          </a:xfrm>
          <a:prstGeom prst="lef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3881575179"/>
      </p:ext>
    </p:extLst>
  </p:cSld>
  <p:clrMapOvr>
    <a:masterClrMapping/>
  </p:clrMapOvr>
  <mc:AlternateContent xmlns:mc="http://schemas.openxmlformats.org/markup-compatibility/2006" xmlns:p14="http://schemas.microsoft.com/office/powerpoint/2010/main">
    <mc:Choice Requires="p14">
      <p:transition spd="slow" p14:dur="2000" advTm="91673"/>
    </mc:Choice>
    <mc:Fallback xmlns="">
      <p:transition spd="slow" advTm="91673"/>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5" name="CustomShape 8">
            <a:extLst>
              <a:ext uri="{FF2B5EF4-FFF2-40B4-BE49-F238E27FC236}">
                <a16:creationId xmlns:a16="http://schemas.microsoft.com/office/drawing/2014/main" id="{768126C5-BC0F-4A1B-8055-C228EF3562AC}"/>
              </a:ext>
            </a:extLst>
          </p:cNvPr>
          <p:cNvSpPr/>
          <p:nvPr/>
        </p:nvSpPr>
        <p:spPr>
          <a:xfrm>
            <a:off x="375433" y="754233"/>
            <a:ext cx="9563698" cy="394478"/>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nchor="t">
            <a:spAutoFit/>
          </a:bodyPr>
          <a:lstStyle/>
          <a:p>
            <a:pPr algn="just">
              <a:lnSpc>
                <a:spcPct val="106000"/>
              </a:lnSpc>
              <a:spcAft>
                <a:spcPts val="799"/>
              </a:spcAft>
            </a:pPr>
            <a:r>
              <a:rPr lang="fr-FR" sz="2000" b="1" spc="-1" dirty="0">
                <a:solidFill>
                  <a:srgbClr val="00B0F0"/>
                </a:solidFill>
                <a:latin typeface="Trebuchet MS"/>
              </a:rPr>
              <a:t>2.1 Présentation de la zone d’étude (quartiers périphériques : Quid ?)</a:t>
            </a:r>
          </a:p>
        </p:txBody>
      </p:sp>
      <p:sp>
        <p:nvSpPr>
          <p:cNvPr id="8" name="Espace réservé de la date 7">
            <a:extLst>
              <a:ext uri="{FF2B5EF4-FFF2-40B4-BE49-F238E27FC236}">
                <a16:creationId xmlns:a16="http://schemas.microsoft.com/office/drawing/2014/main" id="{0CE9AFD0-6239-4E80-AF8A-38795B082DDA}"/>
              </a:ext>
            </a:extLst>
          </p:cNvPr>
          <p:cNvSpPr>
            <a:spLocks noGrp="1"/>
          </p:cNvSpPr>
          <p:nvPr>
            <p:ph type="dt" sz="half" idx="10"/>
          </p:nvPr>
        </p:nvSpPr>
        <p:spPr>
          <a:xfrm>
            <a:off x="838203" y="6356351"/>
            <a:ext cx="968751" cy="365125"/>
          </a:xfrm>
        </p:spPr>
        <p:txBody>
          <a:bodyPr/>
          <a:lstStyle/>
          <a:p>
            <a:pPr algn="ctr"/>
            <a:fld id="{7CB6D006-9E6E-4526-AF7F-B78463E245B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7" name="Espace réservé du numéro de diapositive 6">
            <a:extLst>
              <a:ext uri="{FF2B5EF4-FFF2-40B4-BE49-F238E27FC236}">
                <a16:creationId xmlns:a16="http://schemas.microsoft.com/office/drawing/2014/main" id="{8176EEC0-F2D4-4F42-A95E-2157BEEFF9B1}"/>
              </a:ext>
            </a:extLst>
          </p:cNvPr>
          <p:cNvSpPr>
            <a:spLocks noGrp="1"/>
          </p:cNvSpPr>
          <p:nvPr>
            <p:ph type="sldNum" sz="quarter" idx="12"/>
          </p:nvPr>
        </p:nvSpPr>
        <p:spPr>
          <a:xfrm>
            <a:off x="10848485" y="6427375"/>
            <a:ext cx="505319" cy="365125"/>
          </a:xfrm>
          <a:ln w="3175">
            <a:noFill/>
          </a:ln>
        </p:spPr>
        <p:txBody>
          <a:bodyPr/>
          <a:lstStyle/>
          <a:p>
            <a:pPr algn="ctr"/>
            <a:fld id="{709366FC-5F10-43C8-9E62-F33B726FFDBA}" type="slidenum">
              <a:rPr lang="fr-BE" b="1">
                <a:latin typeface="Trebuchet MS" panose="020B0603020202020204" pitchFamily="34" charset="0"/>
              </a:rPr>
              <a:pPr algn="ctr"/>
              <a:t>8</a:t>
            </a:fld>
            <a:endParaRPr lang="fr-BE" b="1" dirty="0">
              <a:latin typeface="Trebuchet MS" panose="020B0603020202020204" pitchFamily="34" charset="0"/>
            </a:endParaRPr>
          </a:p>
        </p:txBody>
      </p:sp>
      <p:sp>
        <p:nvSpPr>
          <p:cNvPr id="17" name="CustomShape 8">
            <a:extLst>
              <a:ext uri="{FF2B5EF4-FFF2-40B4-BE49-F238E27FC236}">
                <a16:creationId xmlns:a16="http://schemas.microsoft.com/office/drawing/2014/main" id="{F8E9680C-54AA-4602-9089-E724F96C68C3}"/>
              </a:ext>
            </a:extLst>
          </p:cNvPr>
          <p:cNvSpPr/>
          <p:nvPr/>
        </p:nvSpPr>
        <p:spPr>
          <a:xfrm>
            <a:off x="375433" y="114590"/>
            <a:ext cx="7142099" cy="515922"/>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nchor="t">
            <a:spAutoFit/>
          </a:bodyPr>
          <a:lstStyle/>
          <a:p>
            <a:pPr algn="just">
              <a:lnSpc>
                <a:spcPct val="106000"/>
              </a:lnSpc>
              <a:spcAft>
                <a:spcPts val="799"/>
              </a:spcAft>
            </a:pPr>
            <a:r>
              <a:rPr lang="fr-FR" sz="2800" b="1" spc="-1" dirty="0">
                <a:solidFill>
                  <a:srgbClr val="00B0F0"/>
                </a:solidFill>
                <a:latin typeface="Trebuchet MS"/>
              </a:rPr>
              <a:t>2. Matériel et Méthodes</a:t>
            </a:r>
          </a:p>
        </p:txBody>
      </p:sp>
      <p:pic>
        <p:nvPicPr>
          <p:cNvPr id="27" name="Image 309">
            <a:extLst>
              <a:ext uri="{FF2B5EF4-FFF2-40B4-BE49-F238E27FC236}">
                <a16:creationId xmlns:a16="http://schemas.microsoft.com/office/drawing/2014/main" id="{0D99DCC6-6F56-43A4-A335-B388ED650BED}"/>
              </a:ext>
            </a:extLst>
          </p:cNvPr>
          <p:cNvPicPr/>
          <p:nvPr/>
        </p:nvPicPr>
        <p:blipFill>
          <a:blip r:embed="rId3"/>
          <a:stretch/>
        </p:blipFill>
        <p:spPr>
          <a:xfrm>
            <a:off x="604245" y="1742807"/>
            <a:ext cx="2484000" cy="2088000"/>
          </a:xfrm>
          <a:prstGeom prst="rect">
            <a:avLst/>
          </a:prstGeom>
          <a:ln>
            <a:noFill/>
          </a:ln>
        </p:spPr>
      </p:pic>
      <p:sp>
        <p:nvSpPr>
          <p:cNvPr id="28" name="CustomShape 12">
            <a:extLst>
              <a:ext uri="{FF2B5EF4-FFF2-40B4-BE49-F238E27FC236}">
                <a16:creationId xmlns:a16="http://schemas.microsoft.com/office/drawing/2014/main" id="{343879A3-66F2-462F-B93A-2FA1A0A74FB2}"/>
              </a:ext>
            </a:extLst>
          </p:cNvPr>
          <p:cNvSpPr/>
          <p:nvPr/>
        </p:nvSpPr>
        <p:spPr>
          <a:xfrm>
            <a:off x="604245" y="1835088"/>
            <a:ext cx="2462423" cy="50431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7000"/>
              </a:lnSpc>
            </a:pPr>
            <a:r>
              <a:rPr lang="fr-FR" sz="1400" strike="noStrike" spc="-1" dirty="0">
                <a:solidFill>
                  <a:srgbClr val="000000"/>
                </a:solidFill>
                <a:latin typeface="Trebuchet MS" panose="020B0603020202020204" pitchFamily="34" charset="0"/>
                <a:ea typeface="DejaVu Sans"/>
              </a:rPr>
              <a:t>Quartiers moins urbanisés</a:t>
            </a:r>
            <a:endParaRPr lang="fr-FR" sz="1400" strike="noStrike" spc="-1" dirty="0">
              <a:latin typeface="Trebuchet MS" panose="020B0603020202020204" pitchFamily="34" charset="0"/>
            </a:endParaRPr>
          </a:p>
          <a:p>
            <a:pPr algn="ctr">
              <a:lnSpc>
                <a:spcPct val="97000"/>
              </a:lnSpc>
            </a:pPr>
            <a:r>
              <a:rPr lang="fr-FR" sz="1400" strike="noStrike" spc="-1" dirty="0">
                <a:solidFill>
                  <a:srgbClr val="000000"/>
                </a:solidFill>
                <a:latin typeface="Trebuchet MS" panose="020B0603020202020204" pitchFamily="34" charset="0"/>
                <a:ea typeface="DejaVu Sans"/>
              </a:rPr>
              <a:t>accès difficile</a:t>
            </a:r>
            <a:endParaRPr lang="fr-FR" sz="1400" strike="noStrike" spc="-1" dirty="0">
              <a:latin typeface="Trebuchet MS" panose="020B0603020202020204" pitchFamily="34" charset="0"/>
            </a:endParaRPr>
          </a:p>
        </p:txBody>
      </p:sp>
      <p:pic>
        <p:nvPicPr>
          <p:cNvPr id="29" name="Image 308">
            <a:extLst>
              <a:ext uri="{FF2B5EF4-FFF2-40B4-BE49-F238E27FC236}">
                <a16:creationId xmlns:a16="http://schemas.microsoft.com/office/drawing/2014/main" id="{E9E483B1-7A8B-44C8-B5C9-1734D6FF8689}"/>
              </a:ext>
            </a:extLst>
          </p:cNvPr>
          <p:cNvPicPr/>
          <p:nvPr/>
        </p:nvPicPr>
        <p:blipFill>
          <a:blip r:embed="rId4"/>
          <a:stretch/>
        </p:blipFill>
        <p:spPr>
          <a:xfrm>
            <a:off x="625822" y="4340351"/>
            <a:ext cx="2952000" cy="2016000"/>
          </a:xfrm>
          <a:prstGeom prst="rect">
            <a:avLst/>
          </a:prstGeom>
          <a:ln>
            <a:noFill/>
          </a:ln>
        </p:spPr>
      </p:pic>
      <p:sp>
        <p:nvSpPr>
          <p:cNvPr id="30" name="CustomShape 8">
            <a:extLst>
              <a:ext uri="{FF2B5EF4-FFF2-40B4-BE49-F238E27FC236}">
                <a16:creationId xmlns:a16="http://schemas.microsoft.com/office/drawing/2014/main" id="{5DFF9C7E-8550-4F35-BAA9-E905A4CD8434}"/>
              </a:ext>
            </a:extLst>
          </p:cNvPr>
          <p:cNvSpPr/>
          <p:nvPr/>
        </p:nvSpPr>
        <p:spPr>
          <a:xfrm>
            <a:off x="914790" y="4601258"/>
            <a:ext cx="2001240" cy="318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7000"/>
              </a:lnSpc>
            </a:pPr>
            <a:r>
              <a:rPr lang="fr-FR" sz="1400" strike="noStrike" spc="-1" dirty="0">
                <a:solidFill>
                  <a:srgbClr val="000000"/>
                </a:solidFill>
                <a:latin typeface="Trebuchet MS"/>
                <a:ea typeface="DejaVu Sans"/>
              </a:rPr>
              <a:t>80 % zone agricole</a:t>
            </a:r>
            <a:endParaRPr lang="fr-FR" sz="1400" strike="noStrike" spc="-1" dirty="0">
              <a:latin typeface="Arial"/>
            </a:endParaRPr>
          </a:p>
        </p:txBody>
      </p:sp>
      <p:sp>
        <p:nvSpPr>
          <p:cNvPr id="31" name="CustomShape 14">
            <a:extLst>
              <a:ext uri="{FF2B5EF4-FFF2-40B4-BE49-F238E27FC236}">
                <a16:creationId xmlns:a16="http://schemas.microsoft.com/office/drawing/2014/main" id="{9E6B244E-38B6-40D5-96EF-9F888B686EDB}"/>
              </a:ext>
            </a:extLst>
          </p:cNvPr>
          <p:cNvSpPr/>
          <p:nvPr/>
        </p:nvSpPr>
        <p:spPr>
          <a:xfrm>
            <a:off x="625823" y="5769177"/>
            <a:ext cx="2952000" cy="53756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ctr"/>
          <a:lstStyle/>
          <a:p>
            <a:pPr marL="342720" indent="-337680" algn="ctr">
              <a:lnSpc>
                <a:spcPct val="93000"/>
              </a:lnSpc>
            </a:pPr>
            <a:r>
              <a:rPr lang="fr-FR" sz="1400" strike="noStrike" spc="-1" dirty="0">
                <a:solidFill>
                  <a:srgbClr val="000000"/>
                </a:solidFill>
                <a:latin typeface="Trebuchet MS"/>
                <a:ea typeface="DejaVu Sans"/>
              </a:rPr>
              <a:t>Larges zones fortement peuplée sans services</a:t>
            </a:r>
            <a:endParaRPr lang="fr-FR" sz="1400" strike="noStrike" spc="-1" dirty="0">
              <a:latin typeface="Arial"/>
            </a:endParaRPr>
          </a:p>
        </p:txBody>
      </p:sp>
      <p:pic>
        <p:nvPicPr>
          <p:cNvPr id="32" name="Image 307">
            <a:extLst>
              <a:ext uri="{FF2B5EF4-FFF2-40B4-BE49-F238E27FC236}">
                <a16:creationId xmlns:a16="http://schemas.microsoft.com/office/drawing/2014/main" id="{459D7322-9560-4571-B335-8D0FFDE4F75F}"/>
              </a:ext>
            </a:extLst>
          </p:cNvPr>
          <p:cNvPicPr/>
          <p:nvPr/>
        </p:nvPicPr>
        <p:blipFill>
          <a:blip r:embed="rId5"/>
          <a:stretch/>
        </p:blipFill>
        <p:spPr>
          <a:xfrm>
            <a:off x="4486081" y="2406324"/>
            <a:ext cx="2761920" cy="2376360"/>
          </a:xfrm>
          <a:prstGeom prst="rect">
            <a:avLst/>
          </a:prstGeom>
          <a:ln w="3175">
            <a:noFill/>
          </a:ln>
        </p:spPr>
      </p:pic>
      <p:sp>
        <p:nvSpPr>
          <p:cNvPr id="33" name="CustomShape 6">
            <a:extLst>
              <a:ext uri="{FF2B5EF4-FFF2-40B4-BE49-F238E27FC236}">
                <a16:creationId xmlns:a16="http://schemas.microsoft.com/office/drawing/2014/main" id="{9555EA48-F319-419E-98D4-A69C9F2E2E57}"/>
              </a:ext>
            </a:extLst>
          </p:cNvPr>
          <p:cNvSpPr/>
          <p:nvPr/>
        </p:nvSpPr>
        <p:spPr>
          <a:xfrm>
            <a:off x="4243036" y="1763891"/>
            <a:ext cx="3457440" cy="9806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7000"/>
              </a:lnSpc>
            </a:pPr>
            <a:r>
              <a:rPr lang="fr-FR" sz="1400" b="0" strike="noStrike" spc="-1" dirty="0">
                <a:solidFill>
                  <a:srgbClr val="000000"/>
                </a:solidFill>
                <a:latin typeface="Trebuchet MS"/>
                <a:ea typeface="DejaVu Sans"/>
              </a:rPr>
              <a:t>Cadre de de vie :</a:t>
            </a:r>
            <a:endParaRPr lang="fr-FR" sz="1400" b="0" strike="noStrike" spc="-1" dirty="0">
              <a:latin typeface="Arial"/>
            </a:endParaRPr>
          </a:p>
          <a:p>
            <a:pPr algn="ctr">
              <a:lnSpc>
                <a:spcPct val="97000"/>
              </a:lnSpc>
            </a:pPr>
            <a:r>
              <a:rPr lang="fr-FR" sz="1400" b="0" strike="noStrike" spc="-1" dirty="0">
                <a:solidFill>
                  <a:srgbClr val="000000"/>
                </a:solidFill>
                <a:latin typeface="Trebuchet MS"/>
                <a:ea typeface="DejaVu Sans"/>
              </a:rPr>
              <a:t>habitats</a:t>
            </a:r>
            <a:endParaRPr lang="fr-FR" sz="1400" b="0" strike="noStrike" spc="-1" dirty="0">
              <a:latin typeface="Arial"/>
            </a:endParaRPr>
          </a:p>
          <a:p>
            <a:pPr algn="ctr">
              <a:lnSpc>
                <a:spcPct val="97000"/>
              </a:lnSpc>
            </a:pPr>
            <a:r>
              <a:rPr lang="fr-FR" sz="1400" b="0" strike="noStrike" spc="-1" dirty="0">
                <a:solidFill>
                  <a:srgbClr val="000000"/>
                </a:solidFill>
                <a:latin typeface="Trebuchet MS"/>
                <a:ea typeface="DejaVu Sans"/>
              </a:rPr>
              <a:t>logements, toilette, santé-environ</a:t>
            </a:r>
            <a:r>
              <a:rPr lang="fr-FR" sz="1600" b="0" strike="noStrike" spc="-1" dirty="0">
                <a:solidFill>
                  <a:srgbClr val="000000"/>
                </a:solidFill>
                <a:latin typeface="Trebuchet MS"/>
                <a:ea typeface="DejaVu Sans"/>
              </a:rPr>
              <a:t> </a:t>
            </a:r>
            <a:endParaRPr lang="fr-FR" sz="1600" b="0" strike="noStrike" spc="-1" dirty="0">
              <a:latin typeface="Arial"/>
            </a:endParaRPr>
          </a:p>
          <a:p>
            <a:pPr algn="ctr">
              <a:lnSpc>
                <a:spcPct val="97000"/>
              </a:lnSpc>
            </a:pPr>
            <a:endParaRPr lang="fr-FR" sz="1600" b="0" strike="noStrike" spc="-1" dirty="0">
              <a:latin typeface="Arial"/>
            </a:endParaRPr>
          </a:p>
        </p:txBody>
      </p:sp>
      <p:pic>
        <p:nvPicPr>
          <p:cNvPr id="34" name="Image 306">
            <a:extLst>
              <a:ext uri="{FF2B5EF4-FFF2-40B4-BE49-F238E27FC236}">
                <a16:creationId xmlns:a16="http://schemas.microsoft.com/office/drawing/2014/main" id="{15ABFA54-1073-4608-99B3-6DF77A359568}"/>
              </a:ext>
            </a:extLst>
          </p:cNvPr>
          <p:cNvPicPr/>
          <p:nvPr/>
        </p:nvPicPr>
        <p:blipFill>
          <a:blip r:embed="rId6"/>
          <a:stretch/>
        </p:blipFill>
        <p:spPr>
          <a:xfrm>
            <a:off x="8658673" y="1763891"/>
            <a:ext cx="2736000" cy="3060000"/>
          </a:xfrm>
          <a:prstGeom prst="rect">
            <a:avLst/>
          </a:prstGeom>
          <a:ln>
            <a:noFill/>
          </a:ln>
        </p:spPr>
      </p:pic>
      <p:sp>
        <p:nvSpPr>
          <p:cNvPr id="35" name="CustomShape 13">
            <a:extLst>
              <a:ext uri="{FF2B5EF4-FFF2-40B4-BE49-F238E27FC236}">
                <a16:creationId xmlns:a16="http://schemas.microsoft.com/office/drawing/2014/main" id="{6FDE70C4-D679-493F-8FFE-5D77F0E446C2}"/>
              </a:ext>
            </a:extLst>
          </p:cNvPr>
          <p:cNvSpPr/>
          <p:nvPr/>
        </p:nvSpPr>
        <p:spPr>
          <a:xfrm>
            <a:off x="8782432" y="3701990"/>
            <a:ext cx="2532240" cy="1127464"/>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7000"/>
              </a:lnSpc>
            </a:pPr>
            <a:r>
              <a:rPr lang="fr-FR" sz="1400" strike="noStrike" spc="-1" dirty="0">
                <a:solidFill>
                  <a:srgbClr val="000000"/>
                </a:solidFill>
                <a:latin typeface="Trebuchet MS" panose="020B0603020202020204" pitchFamily="34" charset="0"/>
                <a:ea typeface="DejaVu Sans"/>
              </a:rPr>
              <a:t>Absence des services</a:t>
            </a:r>
            <a:endParaRPr lang="fr-FR" sz="1400" strike="noStrike" spc="-1" dirty="0">
              <a:latin typeface="Trebuchet MS" panose="020B0603020202020204" pitchFamily="34" charset="0"/>
            </a:endParaRPr>
          </a:p>
          <a:p>
            <a:pPr algn="ctr">
              <a:lnSpc>
                <a:spcPct val="97000"/>
              </a:lnSpc>
            </a:pPr>
            <a:r>
              <a:rPr lang="fr-FR" sz="1400" strike="noStrike" spc="-1" dirty="0">
                <a:solidFill>
                  <a:srgbClr val="000000"/>
                </a:solidFill>
                <a:latin typeface="Trebuchet MS" panose="020B0603020202020204" pitchFamily="34" charset="0"/>
                <a:ea typeface="DejaVu Sans"/>
              </a:rPr>
              <a:t>Publics (Transport. Écoles,</a:t>
            </a:r>
            <a:endParaRPr lang="fr-FR" sz="1400" strike="noStrike" spc="-1" dirty="0">
              <a:latin typeface="Trebuchet MS" panose="020B0603020202020204" pitchFamily="34" charset="0"/>
            </a:endParaRPr>
          </a:p>
          <a:p>
            <a:pPr algn="ctr">
              <a:lnSpc>
                <a:spcPct val="97000"/>
              </a:lnSpc>
            </a:pPr>
            <a:r>
              <a:rPr lang="fr-FR" sz="1400" strike="noStrike" spc="-1" dirty="0">
                <a:solidFill>
                  <a:srgbClr val="000000"/>
                </a:solidFill>
                <a:latin typeface="Trebuchet MS" panose="020B0603020202020204" pitchFamily="34" charset="0"/>
                <a:ea typeface="DejaVu Sans"/>
              </a:rPr>
              <a:t>Hôpital, Electricité, Services d’assainissement. </a:t>
            </a:r>
            <a:r>
              <a:rPr lang="fr-FR" sz="1400" b="1" strike="noStrike" spc="-1" dirty="0">
                <a:solidFill>
                  <a:srgbClr val="000000"/>
                </a:solidFill>
                <a:latin typeface="Trebuchet MS" panose="020B0603020202020204" pitchFamily="34" charset="0"/>
                <a:ea typeface="DejaVu Sans"/>
              </a:rPr>
              <a:t>...)</a:t>
            </a:r>
            <a:r>
              <a:rPr lang="fr-FR" sz="1400" b="1" strike="noStrike" spc="-1" dirty="0">
                <a:solidFill>
                  <a:srgbClr val="CE181E"/>
                </a:solidFill>
                <a:latin typeface="Trebuchet MS" panose="020B0603020202020204" pitchFamily="34" charset="0"/>
                <a:ea typeface="DejaVu Sans"/>
              </a:rPr>
              <a:t> </a:t>
            </a:r>
            <a:endParaRPr lang="fr-FR" sz="1400" b="0" strike="noStrike" spc="-1" dirty="0">
              <a:latin typeface="Trebuchet MS" panose="020B0603020202020204" pitchFamily="34" charset="0"/>
            </a:endParaRPr>
          </a:p>
        </p:txBody>
      </p:sp>
      <p:pic>
        <p:nvPicPr>
          <p:cNvPr id="40" name="Image 305">
            <a:extLst>
              <a:ext uri="{FF2B5EF4-FFF2-40B4-BE49-F238E27FC236}">
                <a16:creationId xmlns:a16="http://schemas.microsoft.com/office/drawing/2014/main" id="{D8EC254B-2EE6-46E6-B104-906979EDFDF0}"/>
              </a:ext>
            </a:extLst>
          </p:cNvPr>
          <p:cNvPicPr/>
          <p:nvPr/>
        </p:nvPicPr>
        <p:blipFill>
          <a:blip r:embed="rId7"/>
          <a:stretch/>
        </p:blipFill>
        <p:spPr>
          <a:xfrm>
            <a:off x="6420018" y="4916436"/>
            <a:ext cx="1764000" cy="1908000"/>
          </a:xfrm>
          <a:prstGeom prst="rect">
            <a:avLst/>
          </a:prstGeom>
          <a:ln>
            <a:noFill/>
          </a:ln>
        </p:spPr>
      </p:pic>
      <p:sp>
        <p:nvSpPr>
          <p:cNvPr id="41" name="CustomShape 9">
            <a:extLst>
              <a:ext uri="{FF2B5EF4-FFF2-40B4-BE49-F238E27FC236}">
                <a16:creationId xmlns:a16="http://schemas.microsoft.com/office/drawing/2014/main" id="{F330EBDD-2405-4CCE-A078-1700CEF46CFC}"/>
              </a:ext>
            </a:extLst>
          </p:cNvPr>
          <p:cNvSpPr/>
          <p:nvPr/>
        </p:nvSpPr>
        <p:spPr>
          <a:xfrm>
            <a:off x="6410780" y="6306425"/>
            <a:ext cx="1728720" cy="539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7000"/>
              </a:lnSpc>
            </a:pPr>
            <a:r>
              <a:rPr lang="fr-FR" sz="1500" strike="noStrike" spc="-1" dirty="0">
                <a:solidFill>
                  <a:srgbClr val="000000"/>
                </a:solidFill>
                <a:latin typeface="Trebuchet MS"/>
                <a:ea typeface="DejaVu Sans"/>
              </a:rPr>
              <a:t>70 % toilette traditionnelle</a:t>
            </a:r>
            <a:endParaRPr lang="fr-FR" sz="1500" strike="noStrike" spc="-1" dirty="0">
              <a:latin typeface="Arial"/>
            </a:endParaRPr>
          </a:p>
        </p:txBody>
      </p:sp>
    </p:spTree>
    <p:extLst>
      <p:ext uri="{BB962C8B-B14F-4D97-AF65-F5344CB8AC3E}">
        <p14:creationId xmlns:p14="http://schemas.microsoft.com/office/powerpoint/2010/main" val="4088420293"/>
      </p:ext>
    </p:extLst>
  </p:cSld>
  <p:clrMapOvr>
    <a:masterClrMapping/>
  </p:clrMapOvr>
  <mc:AlternateContent xmlns:mc="http://schemas.openxmlformats.org/markup-compatibility/2006" xmlns:p14="http://schemas.microsoft.com/office/powerpoint/2010/main">
    <mc:Choice Requires="p14">
      <p:transition spd="slow" p14:dur="2000" advTm="75319"/>
    </mc:Choice>
    <mc:Fallback xmlns="">
      <p:transition spd="slow" advTm="75319"/>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12" name="CustomShape 1"/>
          <p:cNvSpPr/>
          <p:nvPr/>
        </p:nvSpPr>
        <p:spPr>
          <a:xfrm rot="10800000">
            <a:off x="7700477" y="-45714681"/>
            <a:ext cx="958195" cy="97545139"/>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3" name="CustomShape 2"/>
          <p:cNvSpPr/>
          <p:nvPr/>
        </p:nvSpPr>
        <p:spPr>
          <a:xfrm>
            <a:off x="11734115" y="4013207"/>
            <a:ext cx="442383" cy="2838951"/>
          </a:xfrm>
          <a:custGeom>
            <a:avLst/>
            <a:gdLst/>
            <a:ahLst/>
            <a:cxnLst/>
            <a:rect l="l" t="t" r="r" b="b"/>
            <a:pathLst>
              <a:path w="1" h="1">
                <a:moveTo>
                  <a:pt x="0" y="0"/>
                </a:moveTo>
                <a:lnTo>
                  <a:pt x="0" y="0"/>
                </a:lnTo>
              </a:path>
            </a:pathLst>
          </a:custGeom>
          <a:solidFill>
            <a:srgbClr val="4F81BD">
              <a:alpha val="85000"/>
            </a:srgbClr>
          </a:solidFill>
          <a:ln>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5" name="CustomShape 4"/>
          <p:cNvSpPr/>
          <p:nvPr/>
        </p:nvSpPr>
        <p:spPr>
          <a:xfrm>
            <a:off x="375434" y="1163818"/>
            <a:ext cx="2962775" cy="2490156"/>
          </a:xfrm>
          <a:custGeom>
            <a:avLst/>
            <a:gdLst/>
            <a:ahLst/>
            <a:cxnLst/>
            <a:rect l="l" t="t" r="r" b="b"/>
            <a:pathLst>
              <a:path w="1" h="1">
                <a:moveTo>
                  <a:pt x="0" y="0"/>
                </a:moveTo>
                <a:lnTo>
                  <a:pt x="0" y="0"/>
                </a:lnTo>
              </a:path>
            </a:pathLst>
          </a:custGeom>
          <a:gradFill>
            <a:gsLst>
              <a:gs pos="0">
                <a:srgbClr val="3E7FCC"/>
              </a:gs>
              <a:gs pos="100000">
                <a:srgbClr val="A4C1FF"/>
              </a:gs>
            </a:gsLst>
            <a:lin ang="5400000"/>
          </a:gradFill>
          <a:ln w="9360">
            <a:solidFill>
              <a:srgbClr val="4A7EBB"/>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8" name="Espace réservé de la date 7">
            <a:extLst>
              <a:ext uri="{FF2B5EF4-FFF2-40B4-BE49-F238E27FC236}">
                <a16:creationId xmlns:a16="http://schemas.microsoft.com/office/drawing/2014/main" id="{0CE9AFD0-6239-4E80-AF8A-38795B082DDA}"/>
              </a:ext>
            </a:extLst>
          </p:cNvPr>
          <p:cNvSpPr>
            <a:spLocks noGrp="1"/>
          </p:cNvSpPr>
          <p:nvPr>
            <p:ph type="dt" sz="half" idx="10"/>
          </p:nvPr>
        </p:nvSpPr>
        <p:spPr>
          <a:xfrm>
            <a:off x="838203" y="6356351"/>
            <a:ext cx="968751" cy="365125"/>
          </a:xfrm>
        </p:spPr>
        <p:txBody>
          <a:bodyPr/>
          <a:lstStyle/>
          <a:p>
            <a:pPr algn="ctr"/>
            <a:fld id="{7CB6D006-9E6E-4526-AF7F-B78463E245BD}" type="datetime1">
              <a:rPr lang="fr-BE" sz="1400" b="1">
                <a:latin typeface="Trebuchet MS" panose="020B0603020202020204" pitchFamily="34" charset="0"/>
              </a:rPr>
              <a:pPr algn="ctr"/>
              <a:t>27-05-21</a:t>
            </a:fld>
            <a:endParaRPr lang="fr-BE" sz="1400" b="1" dirty="0">
              <a:latin typeface="Trebuchet MS" panose="020B0603020202020204" pitchFamily="34" charset="0"/>
            </a:endParaRPr>
          </a:p>
        </p:txBody>
      </p:sp>
      <p:sp>
        <p:nvSpPr>
          <p:cNvPr id="7" name="Espace réservé du numéro de diapositive 6">
            <a:extLst>
              <a:ext uri="{FF2B5EF4-FFF2-40B4-BE49-F238E27FC236}">
                <a16:creationId xmlns:a16="http://schemas.microsoft.com/office/drawing/2014/main" id="{8176EEC0-F2D4-4F42-A95E-2157BEEFF9B1}"/>
              </a:ext>
            </a:extLst>
          </p:cNvPr>
          <p:cNvSpPr>
            <a:spLocks noGrp="1"/>
          </p:cNvSpPr>
          <p:nvPr>
            <p:ph type="sldNum" sz="quarter" idx="12"/>
          </p:nvPr>
        </p:nvSpPr>
        <p:spPr>
          <a:xfrm>
            <a:off x="10848485" y="6427375"/>
            <a:ext cx="505319" cy="365125"/>
          </a:xfrm>
          <a:ln w="3175">
            <a:noFill/>
          </a:ln>
        </p:spPr>
        <p:txBody>
          <a:bodyPr/>
          <a:lstStyle/>
          <a:p>
            <a:pPr algn="ctr"/>
            <a:fld id="{709366FC-5F10-43C8-9E62-F33B726FFDBA}" type="slidenum">
              <a:rPr lang="fr-BE" b="1">
                <a:latin typeface="Trebuchet MS" panose="020B0603020202020204" pitchFamily="34" charset="0"/>
              </a:rPr>
              <a:pPr algn="ctr"/>
              <a:t>9</a:t>
            </a:fld>
            <a:endParaRPr lang="fr-BE" b="1" dirty="0">
              <a:latin typeface="Trebuchet MS" panose="020B0603020202020204" pitchFamily="34" charset="0"/>
            </a:endParaRPr>
          </a:p>
        </p:txBody>
      </p:sp>
      <p:sp>
        <p:nvSpPr>
          <p:cNvPr id="9" name="CustomShape 8">
            <a:extLst>
              <a:ext uri="{FF2B5EF4-FFF2-40B4-BE49-F238E27FC236}">
                <a16:creationId xmlns:a16="http://schemas.microsoft.com/office/drawing/2014/main" id="{37984A28-D84F-4044-A53B-C01E2DBC30C8}"/>
              </a:ext>
            </a:extLst>
          </p:cNvPr>
          <p:cNvSpPr/>
          <p:nvPr/>
        </p:nvSpPr>
        <p:spPr>
          <a:xfrm>
            <a:off x="375432" y="293007"/>
            <a:ext cx="11520645" cy="394478"/>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89988" tIns="44995" rIns="89988" bIns="44995" anchor="t">
            <a:spAutoFit/>
          </a:bodyPr>
          <a:lstStyle/>
          <a:p>
            <a:pPr algn="just">
              <a:lnSpc>
                <a:spcPct val="106000"/>
              </a:lnSpc>
              <a:spcAft>
                <a:spcPts val="799"/>
              </a:spcAft>
            </a:pPr>
            <a:r>
              <a:rPr lang="fr-FR" sz="2000" b="1" spc="-1" dirty="0">
                <a:solidFill>
                  <a:srgbClr val="00B0F0"/>
                </a:solidFill>
                <a:latin typeface="Trebuchet MS"/>
              </a:rPr>
              <a:t>2.2. Aspects méthodologiques importants</a:t>
            </a:r>
          </a:p>
        </p:txBody>
      </p:sp>
      <p:sp>
        <p:nvSpPr>
          <p:cNvPr id="10" name="TextShape 9">
            <a:extLst>
              <a:ext uri="{FF2B5EF4-FFF2-40B4-BE49-F238E27FC236}">
                <a16:creationId xmlns:a16="http://schemas.microsoft.com/office/drawing/2014/main" id="{AF1EEE6F-0A61-44D9-8D56-5E0AA5E7662E}"/>
              </a:ext>
            </a:extLst>
          </p:cNvPr>
          <p:cNvSpPr txBox="1"/>
          <p:nvPr/>
        </p:nvSpPr>
        <p:spPr>
          <a:xfrm>
            <a:off x="801114" y="3511493"/>
            <a:ext cx="3419372" cy="1706696"/>
          </a:xfrm>
          <a:prstGeom prst="rect">
            <a:avLst/>
          </a:prstGeom>
          <a:noFill/>
          <a:ln>
            <a:solidFill>
              <a:schemeClr val="tx1"/>
            </a:solidFill>
          </a:ln>
        </p:spPr>
        <p:txBody>
          <a:bodyPr wrap="square" lIns="89988" tIns="44995" rIns="89988" bIns="44995">
            <a:spAutoFit/>
          </a:bodyPr>
          <a:lstStyle/>
          <a:p>
            <a:r>
              <a:rPr lang="fr-BE" sz="1500" b="1" spc="-1" dirty="0">
                <a:solidFill>
                  <a:srgbClr val="002060"/>
                </a:solidFill>
                <a:latin typeface="Trebuchet MS" panose="020B0603020202020204" pitchFamily="34" charset="0"/>
                <a:ea typeface="DejaVu Sans"/>
              </a:rPr>
              <a:t>Échantillon: </a:t>
            </a:r>
            <a:endParaRPr lang="fr-BE" sz="1500" b="1" spc="-1" dirty="0">
              <a:solidFill>
                <a:srgbClr val="002060"/>
              </a:solidFill>
              <a:latin typeface="Trebuchet MS" panose="020B0603020202020204" pitchFamily="34" charset="0"/>
            </a:endParaRPr>
          </a:p>
          <a:p>
            <a:pPr marL="215973" indent="-215973">
              <a:buClr>
                <a:srgbClr val="000000"/>
              </a:buClr>
              <a:buSzPct val="45000"/>
              <a:buFont typeface="Wingdings" charset="2"/>
              <a:buChar char=""/>
            </a:pPr>
            <a:endParaRPr lang="fr-BE" sz="1500" spc="-1" dirty="0">
              <a:latin typeface="Trebuchet MS" panose="020B0603020202020204" pitchFamily="34" charset="0"/>
            </a:endParaRPr>
          </a:p>
          <a:p>
            <a:pPr marL="215973" indent="-215973">
              <a:buClr>
                <a:srgbClr val="000000"/>
              </a:buClr>
              <a:buSzPct val="45000"/>
              <a:buFont typeface="Wingdings" charset="2"/>
              <a:buChar char=""/>
            </a:pPr>
            <a:r>
              <a:rPr lang="fr-BE" sz="1500" spc="-1" dirty="0">
                <a:solidFill>
                  <a:srgbClr val="000000"/>
                </a:solidFill>
                <a:latin typeface="Trebuchet MS" panose="020B0603020202020204" pitchFamily="34" charset="0"/>
                <a:ea typeface="DejaVu Sans"/>
              </a:rPr>
              <a:t>17 comités de gestion interviewés</a:t>
            </a:r>
            <a:endParaRPr lang="fr-BE" sz="1500" spc="-1" dirty="0">
              <a:latin typeface="Trebuchet MS" panose="020B0603020202020204" pitchFamily="34" charset="0"/>
            </a:endParaRPr>
          </a:p>
          <a:p>
            <a:pPr marL="215973" indent="-215973">
              <a:buClr>
                <a:srgbClr val="000000"/>
              </a:buClr>
              <a:buSzPct val="45000"/>
              <a:buFont typeface="Wingdings" charset="2"/>
              <a:buChar char=""/>
            </a:pPr>
            <a:endParaRPr lang="fr-BE" sz="1500" spc="-1" dirty="0">
              <a:latin typeface="Trebuchet MS" panose="020B0603020202020204" pitchFamily="34" charset="0"/>
            </a:endParaRPr>
          </a:p>
          <a:p>
            <a:pPr marL="215973" indent="-215973">
              <a:buClr>
                <a:srgbClr val="000000"/>
              </a:buClr>
              <a:buSzPct val="45000"/>
              <a:buFont typeface="Wingdings" charset="2"/>
              <a:buChar char=""/>
            </a:pPr>
            <a:r>
              <a:rPr lang="fr-BE" sz="1500" spc="-1" dirty="0">
                <a:solidFill>
                  <a:srgbClr val="000000"/>
                </a:solidFill>
                <a:latin typeface="Trebuchet MS" panose="020B0603020202020204" pitchFamily="34" charset="0"/>
                <a:ea typeface="DejaVu Sans"/>
              </a:rPr>
              <a:t>1230 ménages interrogés</a:t>
            </a:r>
            <a:endParaRPr lang="fr-BE" sz="1500" spc="-1" dirty="0">
              <a:latin typeface="Trebuchet MS" panose="020B0603020202020204" pitchFamily="34" charset="0"/>
            </a:endParaRPr>
          </a:p>
          <a:p>
            <a:pPr marL="215973" indent="-215973">
              <a:buClr>
                <a:srgbClr val="000000"/>
              </a:buClr>
              <a:buSzPct val="45000"/>
              <a:buFont typeface="Wingdings" charset="2"/>
              <a:buChar char=""/>
            </a:pPr>
            <a:endParaRPr lang="fr-BE" sz="1500" spc="-1" dirty="0">
              <a:latin typeface="Trebuchet MS" panose="020B0603020202020204" pitchFamily="34" charset="0"/>
            </a:endParaRPr>
          </a:p>
          <a:p>
            <a:pPr marL="215973" indent="-215973">
              <a:buClr>
                <a:srgbClr val="000000"/>
              </a:buClr>
              <a:buSzPct val="45000"/>
              <a:buFont typeface="Wingdings" charset="2"/>
              <a:buChar char=""/>
            </a:pPr>
            <a:r>
              <a:rPr lang="fr-BE" sz="1500" spc="-1" dirty="0">
                <a:solidFill>
                  <a:srgbClr val="000000"/>
                </a:solidFill>
                <a:latin typeface="Trebuchet MS" panose="020B0603020202020204" pitchFamily="34" charset="0"/>
                <a:ea typeface="DejaVu Sans"/>
              </a:rPr>
              <a:t>3 rencontres individuelles</a:t>
            </a:r>
            <a:endParaRPr lang="fr-BE" sz="1500" spc="-1" dirty="0">
              <a:latin typeface="Trebuchet MS" panose="020B0603020202020204" pitchFamily="34" charset="0"/>
            </a:endParaRPr>
          </a:p>
        </p:txBody>
      </p:sp>
      <p:sp>
        <p:nvSpPr>
          <p:cNvPr id="11" name="TextShape 7">
            <a:extLst>
              <a:ext uri="{FF2B5EF4-FFF2-40B4-BE49-F238E27FC236}">
                <a16:creationId xmlns:a16="http://schemas.microsoft.com/office/drawing/2014/main" id="{D00DA939-C925-4A99-81AF-27EBE7A89394}"/>
              </a:ext>
            </a:extLst>
          </p:cNvPr>
          <p:cNvSpPr txBox="1"/>
          <p:nvPr/>
        </p:nvSpPr>
        <p:spPr>
          <a:xfrm>
            <a:off x="838203" y="1124804"/>
            <a:ext cx="3419372" cy="2168371"/>
          </a:xfrm>
          <a:prstGeom prst="rect">
            <a:avLst/>
          </a:prstGeom>
          <a:noFill/>
          <a:ln>
            <a:solidFill>
              <a:schemeClr val="tx1"/>
            </a:solidFill>
          </a:ln>
        </p:spPr>
        <p:txBody>
          <a:bodyPr wrap="square" lIns="90000" tIns="45000" rIns="90000" bIns="45000">
            <a:spAutoFit/>
          </a:bodyPr>
          <a:lstStyle/>
          <a:p>
            <a:pPr algn="just"/>
            <a:r>
              <a:rPr lang="fr-BE" sz="1500" b="1" spc="-1" dirty="0">
                <a:solidFill>
                  <a:srgbClr val="002060"/>
                </a:solidFill>
                <a:latin typeface="Trebuchet MS"/>
                <a:ea typeface="DejaVu Sans"/>
              </a:rPr>
              <a:t>Méthode: </a:t>
            </a:r>
            <a:endParaRPr lang="fr-BE" sz="1500" b="1" spc="-1" dirty="0">
              <a:solidFill>
                <a:srgbClr val="002060"/>
              </a:solidFill>
              <a:latin typeface="Arial"/>
            </a:endParaRPr>
          </a:p>
          <a:p>
            <a:pPr marL="215995" indent="-215995">
              <a:buClr>
                <a:srgbClr val="000000"/>
              </a:buClr>
              <a:buSzPct val="45000"/>
              <a:buFont typeface="Wingdings" charset="2"/>
              <a:buChar char=""/>
            </a:pPr>
            <a:endParaRPr lang="fr-BE" sz="1500" spc="-1" dirty="0">
              <a:latin typeface="Arial"/>
            </a:endParaRPr>
          </a:p>
          <a:p>
            <a:pPr marL="215995" indent="-215995">
              <a:buClr>
                <a:srgbClr val="000000"/>
              </a:buClr>
              <a:buSzPct val="45000"/>
              <a:buFont typeface="Wingdings" charset="2"/>
              <a:buChar char=""/>
            </a:pPr>
            <a:r>
              <a:rPr lang="fr-BE" sz="1500" spc="-1" dirty="0">
                <a:solidFill>
                  <a:srgbClr val="000000"/>
                </a:solidFill>
                <a:latin typeface="Trebuchet MS"/>
                <a:ea typeface="DejaVu Sans"/>
              </a:rPr>
              <a:t>Entretien semi-dirigé</a:t>
            </a:r>
            <a:endParaRPr lang="fr-BE" sz="1500" spc="-1" dirty="0">
              <a:latin typeface="Arial"/>
            </a:endParaRPr>
          </a:p>
          <a:p>
            <a:pPr marL="215995" indent="-215995">
              <a:buClr>
                <a:srgbClr val="000000"/>
              </a:buClr>
              <a:buSzPct val="45000"/>
              <a:buFont typeface="Wingdings" charset="2"/>
              <a:buChar char=""/>
            </a:pPr>
            <a:endParaRPr lang="fr-BE" sz="1500" spc="-1" dirty="0">
              <a:latin typeface="Arial"/>
            </a:endParaRPr>
          </a:p>
          <a:p>
            <a:pPr marL="215995" indent="-215995">
              <a:buClr>
                <a:srgbClr val="000000"/>
              </a:buClr>
              <a:buSzPct val="45000"/>
              <a:buFont typeface="Wingdings" charset="2"/>
              <a:buChar char=""/>
            </a:pPr>
            <a:r>
              <a:rPr lang="fr-BE" sz="1500" spc="-1" dirty="0">
                <a:solidFill>
                  <a:srgbClr val="000000"/>
                </a:solidFill>
                <a:latin typeface="Trebuchet MS"/>
                <a:ea typeface="DejaVu Sans"/>
              </a:rPr>
              <a:t>Enquêtes par questionnaires</a:t>
            </a:r>
          </a:p>
          <a:p>
            <a:pPr>
              <a:buClr>
                <a:srgbClr val="000000"/>
              </a:buClr>
              <a:buSzPct val="45000"/>
            </a:pPr>
            <a:endParaRPr lang="fr-BE" sz="1500" spc="-1" dirty="0">
              <a:solidFill>
                <a:srgbClr val="000000"/>
              </a:solidFill>
              <a:latin typeface="Trebuchet MS"/>
              <a:ea typeface="DejaVu Sans"/>
            </a:endParaRPr>
          </a:p>
          <a:p>
            <a:pPr marL="215995" indent="-215995">
              <a:buClr>
                <a:srgbClr val="000000"/>
              </a:buClr>
              <a:buSzPct val="45000"/>
              <a:buFont typeface="Wingdings" charset="2"/>
              <a:buChar char=""/>
            </a:pPr>
            <a:r>
              <a:rPr lang="fr-BE" sz="1500" spc="-1" dirty="0">
                <a:solidFill>
                  <a:srgbClr val="000000"/>
                </a:solidFill>
                <a:latin typeface="Trebuchet MS"/>
              </a:rPr>
              <a:t>Observations directes</a:t>
            </a:r>
          </a:p>
          <a:p>
            <a:pPr>
              <a:buClr>
                <a:srgbClr val="000000"/>
              </a:buClr>
              <a:buSzPct val="45000"/>
            </a:pPr>
            <a:endParaRPr lang="fr-BE" sz="1500" spc="-1" dirty="0">
              <a:latin typeface="Arial"/>
            </a:endParaRPr>
          </a:p>
          <a:p>
            <a:pPr marL="215995" indent="-215995">
              <a:buClr>
                <a:srgbClr val="000000"/>
              </a:buClr>
              <a:buSzPct val="45000"/>
              <a:buFont typeface="Wingdings" charset="2"/>
              <a:buChar char=""/>
            </a:pPr>
            <a:r>
              <a:rPr lang="fr-BE" sz="1500" spc="-1" dirty="0">
                <a:solidFill>
                  <a:srgbClr val="000000"/>
                </a:solidFill>
                <a:latin typeface="Trebuchet MS"/>
                <a:ea typeface="DejaVu Sans"/>
              </a:rPr>
              <a:t>Recherches bibliographiques</a:t>
            </a:r>
            <a:endParaRPr lang="fr-BE" sz="1500" spc="-1" dirty="0">
              <a:latin typeface="Arial"/>
            </a:endParaRPr>
          </a:p>
        </p:txBody>
      </p:sp>
      <p:pic>
        <p:nvPicPr>
          <p:cNvPr id="2" name="Image 2">
            <a:extLst>
              <a:ext uri="{FF2B5EF4-FFF2-40B4-BE49-F238E27FC236}">
                <a16:creationId xmlns:a16="http://schemas.microsoft.com/office/drawing/2014/main" id="{A78AF39D-026A-4F80-9C67-B2685A4F0592}"/>
              </a:ext>
            </a:extLst>
          </p:cNvPr>
          <p:cNvPicPr>
            <a:picLocks noChangeAspect="1"/>
          </p:cNvPicPr>
          <p:nvPr/>
        </p:nvPicPr>
        <p:blipFill>
          <a:blip r:embed="rId3"/>
          <a:stretch>
            <a:fillRect/>
          </a:stretch>
        </p:blipFill>
        <p:spPr>
          <a:xfrm>
            <a:off x="4429704" y="1865305"/>
            <a:ext cx="6826846" cy="2853741"/>
          </a:xfrm>
          <a:prstGeom prst="rect">
            <a:avLst/>
          </a:prstGeom>
        </p:spPr>
      </p:pic>
      <p:sp>
        <p:nvSpPr>
          <p:cNvPr id="4" name="ZoneTexte 3">
            <a:extLst>
              <a:ext uri="{FF2B5EF4-FFF2-40B4-BE49-F238E27FC236}">
                <a16:creationId xmlns:a16="http://schemas.microsoft.com/office/drawing/2014/main" id="{71AB2624-C26E-426D-A087-2872D626550A}"/>
              </a:ext>
            </a:extLst>
          </p:cNvPr>
          <p:cNvSpPr txBox="1"/>
          <p:nvPr/>
        </p:nvSpPr>
        <p:spPr>
          <a:xfrm>
            <a:off x="5250642" y="4753870"/>
            <a:ext cx="545440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latin typeface="Trebuchet MS"/>
              </a:rPr>
              <a:t>L'analyse porte sur:</a:t>
            </a:r>
          </a:p>
          <a:p>
            <a:pPr marL="285750" indent="-285750">
              <a:buFont typeface="Arial"/>
              <a:buChar char="•"/>
            </a:pPr>
            <a:r>
              <a:rPr lang="fr-FR" sz="1600" dirty="0">
                <a:latin typeface="Trebuchet MS"/>
              </a:rPr>
              <a:t>la compréhension des déterminants de la tarification par les usagers/consommateurs</a:t>
            </a:r>
          </a:p>
          <a:p>
            <a:pPr marL="285750" indent="-285750">
              <a:buFont typeface="Arial"/>
              <a:buChar char="•"/>
            </a:pPr>
            <a:r>
              <a:rPr lang="fr-FR" sz="1600" dirty="0">
                <a:latin typeface="Trebuchet MS"/>
              </a:rPr>
              <a:t>la compréhension et l'appropriation du coût-vérité de l'eau par les usagers/consommateurs</a:t>
            </a:r>
          </a:p>
          <a:p>
            <a:pPr marL="285750" indent="-285750">
              <a:buFont typeface="Arial"/>
              <a:buChar char="•"/>
            </a:pPr>
            <a:r>
              <a:rPr lang="fr-FR" sz="1600" dirty="0">
                <a:latin typeface="Trebuchet MS"/>
              </a:rPr>
              <a:t>l'effet résultant sur la contestabilité sociale des ASUREP</a:t>
            </a:r>
            <a:endParaRPr lang="fr-FR" dirty="0"/>
          </a:p>
        </p:txBody>
      </p:sp>
    </p:spTree>
    <p:extLst>
      <p:ext uri="{BB962C8B-B14F-4D97-AF65-F5344CB8AC3E}">
        <p14:creationId xmlns:p14="http://schemas.microsoft.com/office/powerpoint/2010/main" val="2410486820"/>
      </p:ext>
    </p:extLst>
  </p:cSld>
  <p:clrMapOvr>
    <a:masterClrMapping/>
  </p:clrMapOvr>
  <mc:AlternateContent xmlns:mc="http://schemas.openxmlformats.org/markup-compatibility/2006" xmlns:p14="http://schemas.microsoft.com/office/powerpoint/2010/main">
    <mc:Choice Requires="p14">
      <p:transition spd="slow" p14:dur="2000" advTm="99718"/>
    </mc:Choice>
    <mc:Fallback xmlns="">
      <p:transition spd="slow" advTm="997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D241D4B560C441B927FDE496CAC8E3" ma:contentTypeVersion="8" ma:contentTypeDescription="Crée un document." ma:contentTypeScope="" ma:versionID="c8af528264922fb91d8e840e8c2b1ef5">
  <xsd:schema xmlns:xsd="http://www.w3.org/2001/XMLSchema" xmlns:xs="http://www.w3.org/2001/XMLSchema" xmlns:p="http://schemas.microsoft.com/office/2006/metadata/properties" xmlns:ns2="9a11ae3d-6fcf-4573-8d15-0ebb8dd2fced" targetNamespace="http://schemas.microsoft.com/office/2006/metadata/properties" ma:root="true" ma:fieldsID="138c36ca958b472df688df1a07dd9f83" ns2:_="">
    <xsd:import namespace="9a11ae3d-6fcf-4573-8d15-0ebb8dd2fc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1ae3d-6fcf-4573-8d15-0ebb8dd2f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AD8C50-9893-40F6-A5EF-3FF6E2C9739B}">
  <ds:schemaRefs>
    <ds:schemaRef ds:uri="http://schemas.microsoft.com/sharepoint/v3/contenttype/forms"/>
  </ds:schemaRefs>
</ds:datastoreItem>
</file>

<file path=customXml/itemProps2.xml><?xml version="1.0" encoding="utf-8"?>
<ds:datastoreItem xmlns:ds="http://schemas.openxmlformats.org/officeDocument/2006/customXml" ds:itemID="{001F2D11-B9AE-405B-91C3-DDD405A98A00}">
  <ds:schemaRefs>
    <ds:schemaRef ds:uri="9a11ae3d-6fcf-4573-8d15-0ebb8dd2fced"/>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97C29B5-0750-4398-99B7-68689C9B4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1ae3d-6fcf-4573-8d15-0ebb8dd2f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20557</TotalTime>
  <Words>1988</Words>
  <Application>Microsoft Office PowerPoint</Application>
  <PresentationFormat>Grand écran</PresentationFormat>
  <Paragraphs>887</Paragraphs>
  <Slides>25</Slides>
  <Notes>3</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25</vt:i4>
      </vt:variant>
    </vt:vector>
  </HeadingPairs>
  <TitlesOfParts>
    <vt:vector size="40" baseType="lpstr">
      <vt:lpstr>NSimSun</vt:lpstr>
      <vt:lpstr>Arial</vt:lpstr>
      <vt:lpstr>Arial,Sans-Serif</vt:lpstr>
      <vt:lpstr>Calibri</vt:lpstr>
      <vt:lpstr>Courier New</vt:lpstr>
      <vt:lpstr>DejaVu Sans</vt:lpstr>
      <vt:lpstr>Gill Sans MT</vt:lpstr>
      <vt:lpstr>Liberation Serif</vt:lpstr>
      <vt:lpstr>Symbol</vt:lpstr>
      <vt:lpstr>Times New Roman</vt:lpstr>
      <vt:lpstr>Trebuchet MS</vt:lpstr>
      <vt:lpstr>Wingdings</vt:lpstr>
      <vt:lpstr>Wingdings 3</vt:lpstr>
      <vt:lpstr>Wingdings,Sans-Serif</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ASUREPs:  quelle pertinence pour la gestion d’eau potable en RDC? »</dc:title>
  <dc:subject/>
  <dc:creator>Hippolyte DITONA</dc:creator>
  <dc:description/>
  <cp:lastModifiedBy>Hypolite</cp:lastModifiedBy>
  <cp:revision>1493</cp:revision>
  <cp:lastPrinted>2019-03-25T09:54:28Z</cp:lastPrinted>
  <dcterms:created xsi:type="dcterms:W3CDTF">2019-03-22T11:16:04Z</dcterms:created>
  <dcterms:modified xsi:type="dcterms:W3CDTF">2021-05-27T16:24:02Z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y fmtid="{D5CDD505-2E9C-101B-9397-08002B2CF9AE}" pid="12" name="ContentTypeId">
    <vt:lpwstr>0x010100CCD241D4B560C441B927FDE496CAC8E3</vt:lpwstr>
  </property>
</Properties>
</file>