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9" r:id="rId2"/>
    <p:sldId id="310" r:id="rId3"/>
    <p:sldId id="311" r:id="rId4"/>
    <p:sldId id="312" r:id="rId5"/>
    <p:sldId id="27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5587"/>
    <a:srgbClr val="FCE5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6" autoAdjust="0"/>
    <p:restoredTop sz="94963" autoAdjust="0"/>
  </p:normalViewPr>
  <p:slideViewPr>
    <p:cSldViewPr snapToGrid="0">
      <p:cViewPr varScale="1">
        <p:scale>
          <a:sx n="83" d="100"/>
          <a:sy n="83"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D4BB6-E385-46D9-8B9F-31D2F31D0BB5}" type="datetimeFigureOut">
              <a:rPr lang="en-GB" smtClean="0"/>
              <a:t>09/09/2020</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54A2E-27DE-4BFB-A77E-63F15795B3FD}" type="slidenum">
              <a:rPr lang="en-GB" smtClean="0"/>
              <a:t>‹#›</a:t>
            </a:fld>
            <a:endParaRPr lang="en-GB"/>
          </a:p>
        </p:txBody>
      </p:sp>
    </p:spTree>
    <p:extLst>
      <p:ext uri="{BB962C8B-B14F-4D97-AF65-F5344CB8AC3E}">
        <p14:creationId xmlns:p14="http://schemas.microsoft.com/office/powerpoint/2010/main" val="139238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task 2, we planned to focus especially on the subtask 2.2, dedicated to advection, with the aim of conceptualizing the gas transport mechanisms at micro and macro scales. </a:t>
            </a:r>
          </a:p>
          <a:p>
            <a:r>
              <a:rPr lang="en-GB" sz="1200" b="0" i="0" u="none" strike="noStrike" kern="1200" baseline="0" dirty="0" smtClean="0">
                <a:solidFill>
                  <a:schemeClr val="tx1"/>
                </a:solidFill>
                <a:latin typeface="+mn-lt"/>
                <a:ea typeface="+mn-ea"/>
                <a:cs typeface="+mn-cs"/>
              </a:rPr>
              <a:t>To that end, we are interested: </a:t>
            </a:r>
          </a:p>
          <a:p>
            <a:r>
              <a:rPr lang="en-GB" sz="1200" b="0" i="0" u="none" strike="noStrike" kern="1200" baseline="0" dirty="0" smtClean="0">
                <a:solidFill>
                  <a:schemeClr val="tx1"/>
                </a:solidFill>
                <a:latin typeface="+mn-lt"/>
                <a:ea typeface="+mn-ea"/>
                <a:cs typeface="+mn-cs"/>
              </a:rPr>
              <a:t>- on the one hand in gas transfers through the excavation damaged zone </a:t>
            </a:r>
          </a:p>
          <a:p>
            <a:pPr marL="0" indent="0">
              <a:buFontTx/>
              <a:buNone/>
            </a:pPr>
            <a:r>
              <a:rPr lang="en-GB" sz="1200" b="0" i="0" u="none" strike="noStrike" kern="1200" baseline="0" dirty="0" smtClean="0">
                <a:solidFill>
                  <a:schemeClr val="tx1"/>
                </a:solidFill>
                <a:latin typeface="+mn-lt"/>
                <a:ea typeface="+mn-ea"/>
                <a:cs typeface="+mn-cs"/>
              </a:rPr>
              <a:t>- on the other hand in gas migrations in the sound rock layers </a:t>
            </a:r>
          </a:p>
          <a:p>
            <a:endParaRPr lang="en-GB"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1</a:t>
            </a:fld>
            <a:endParaRPr lang="en-GB"/>
          </a:p>
        </p:txBody>
      </p:sp>
    </p:spTree>
    <p:extLst>
      <p:ext uri="{BB962C8B-B14F-4D97-AF65-F5344CB8AC3E}">
        <p14:creationId xmlns:p14="http://schemas.microsoft.com/office/powerpoint/2010/main" val="170366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So far, our work focussed on the modelling of gas transfers in the EDZ.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first objective was to develop a numerical model capable of reproducing the </a:t>
            </a:r>
            <a:r>
              <a:rPr lang="en-GB" sz="1200" dirty="0" smtClean="0">
                <a:latin typeface="Arial" panose="020B0604020202020204" pitchFamily="34" charset="0"/>
                <a:cs typeface="Arial" panose="020B0604020202020204" pitchFamily="34" charset="0"/>
              </a:rPr>
              <a:t>argillaceous rock environment surrounding the deep geological disposal.</a:t>
            </a:r>
            <a:r>
              <a:rPr lang="en-GB" sz="1200" baseline="0" dirty="0" smtClean="0">
                <a:latin typeface="Arial" panose="020B0604020202020204" pitchFamily="34" charset="0"/>
                <a:cs typeface="Arial" panose="020B0604020202020204" pitchFamily="34" charset="0"/>
              </a:rPr>
              <a:t> It can first be considered as a </a:t>
            </a:r>
            <a:r>
              <a:rPr lang="en-GB" sz="1200" baseline="0" dirty="0" err="1" smtClean="0">
                <a:latin typeface="Arial" panose="020B0604020202020204" pitchFamily="34" charset="0"/>
                <a:cs typeface="Arial" panose="020B0604020202020204" pitchFamily="34" charset="0"/>
              </a:rPr>
              <a:t>multiphysics</a:t>
            </a:r>
            <a:r>
              <a:rPr lang="en-GB" sz="1200" baseline="0" dirty="0" smtClean="0">
                <a:latin typeface="Arial" panose="020B0604020202020204" pitchFamily="34" charset="0"/>
                <a:cs typeface="Arial" panose="020B0604020202020204" pitchFamily="34" charset="0"/>
              </a:rPr>
              <a:t> porous medium. Moreover t</a:t>
            </a:r>
            <a:r>
              <a:rPr lang="en-GB" sz="1200" b="0" i="0" u="none" strike="noStrike" kern="1200" baseline="0" dirty="0" smtClean="0">
                <a:solidFill>
                  <a:schemeClr val="tx1"/>
                </a:solidFill>
                <a:latin typeface="+mn-lt"/>
                <a:ea typeface="+mn-ea"/>
                <a:cs typeface="+mn-cs"/>
              </a:rPr>
              <a:t>o properly model the localisation processes characterizing this zone, we have rather recourse to a model of second gradient type. And finally, a permeability evolution with strain has also been integrated into the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model is currently operational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second objective</a:t>
            </a:r>
            <a:r>
              <a:rPr lang="en-GB" baseline="0" dirty="0" smtClean="0"/>
              <a:t> was to applied the developed model to the case of a large-scale gallery. At the present time, we have reached the final stage of these simulations, by performing a sensitivity study to highlight the effect of permeability variations, the effect of variations of H2 entry pressure or the influence of the type of gas relative permeability formulation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last part of this task</a:t>
            </a:r>
            <a:r>
              <a:rPr lang="en-GB" baseline="0" dirty="0" smtClean="0"/>
              <a:t> is to present and publish the results to the scientific community. The writing of an article is under process while the presentation of the results had to be postponed due to the crisis. This last point appears to be the only noticeable effect of the current situation on our work.</a:t>
            </a:r>
            <a:endParaRPr lang="en-GB" dirty="0" smtClean="0"/>
          </a:p>
          <a:p>
            <a:endParaRPr lang="en-GB" dirty="0"/>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2</a:t>
            </a:fld>
            <a:endParaRPr lang="en-GB"/>
          </a:p>
        </p:txBody>
      </p:sp>
    </p:spTree>
    <p:extLst>
      <p:ext uri="{BB962C8B-B14F-4D97-AF65-F5344CB8AC3E}">
        <p14:creationId xmlns:p14="http://schemas.microsoft.com/office/powerpoint/2010/main" val="184390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next task will focus on the gas transfers in the sound rock layers and for this part we planned to go from the macroscale to the microscale.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first phase will aim to develop at the microscopic scale the hydraulic model of gas flow in a low permeability medium, without taking into account the mechanical behaviour of the matrix, which will include the definition of a discrete channel flow model in the form of a capillary network, its numerical implementation and validation against the literature.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second phase will aim to </a:t>
            </a:r>
            <a:r>
              <a:rPr lang="en-GB" sz="1200" b="0" i="0" u="none" strike="noStrike" kern="1200" baseline="0" dirty="0" err="1" smtClean="0">
                <a:solidFill>
                  <a:schemeClr val="tx1"/>
                </a:solidFill>
                <a:latin typeface="+mn-lt"/>
                <a:ea typeface="+mn-ea"/>
                <a:cs typeface="+mn-cs"/>
              </a:rPr>
              <a:t>complexify</a:t>
            </a:r>
            <a:r>
              <a:rPr lang="en-GB" sz="1200" b="0" i="0" u="none" strike="noStrike" kern="1200" baseline="0" dirty="0" smtClean="0">
                <a:solidFill>
                  <a:schemeClr val="tx1"/>
                </a:solidFill>
                <a:latin typeface="+mn-lt"/>
                <a:ea typeface="+mn-ea"/>
                <a:cs typeface="+mn-cs"/>
              </a:rPr>
              <a:t> the purely hydraulic model develop previously by adding the constitutive law of the mechanical behaviour of the clay rock established on the same representative elementary volume of the microstructure, taking into account the influence of the mechanics on the flow as well as the influence of the flow on the mechanics.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third phase will aim at integrate the HM model derived at the microscopic scale into the pre-existing FE2 framework in the FE code, which will make it possible to calculate the macroscopic flow from homogenization and localisation equations by assuming a periodicity of the microscopic structure. Then the numerical lab tests will be simulated to validate the model and finally, a variability study at the scale of the sample will be performed to identify the pores connected to the scale of the sample, to those forming a closed porosity.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This second task is going to start next semester.</a:t>
            </a:r>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3</a:t>
            </a:fld>
            <a:endParaRPr lang="en-GB"/>
          </a:p>
        </p:txBody>
      </p:sp>
    </p:spTree>
    <p:extLst>
      <p:ext uri="{BB962C8B-B14F-4D97-AF65-F5344CB8AC3E}">
        <p14:creationId xmlns:p14="http://schemas.microsoft.com/office/powerpoint/2010/main" val="101548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task 2, we planned to focus especially on the subtask 2.2, dedicated to advection, with the aim of conceptualizing the gas transport mechanisms at micro and macro scales. </a:t>
            </a:r>
          </a:p>
          <a:p>
            <a:r>
              <a:rPr lang="en-GB" sz="1200" b="0" i="0" u="none" strike="noStrike" kern="1200" baseline="0" dirty="0" smtClean="0">
                <a:solidFill>
                  <a:schemeClr val="tx1"/>
                </a:solidFill>
                <a:latin typeface="+mn-lt"/>
                <a:ea typeface="+mn-ea"/>
                <a:cs typeface="+mn-cs"/>
              </a:rPr>
              <a:t>To that end, we are interested: </a:t>
            </a:r>
          </a:p>
          <a:p>
            <a:r>
              <a:rPr lang="en-GB" sz="1200" b="0" i="0" u="none" strike="noStrike" kern="1200" baseline="0" dirty="0" smtClean="0">
                <a:solidFill>
                  <a:schemeClr val="tx1"/>
                </a:solidFill>
                <a:latin typeface="+mn-lt"/>
                <a:ea typeface="+mn-ea"/>
                <a:cs typeface="+mn-cs"/>
              </a:rPr>
              <a:t>- on the one hand in gas transfers through the excavation damaged zone </a:t>
            </a:r>
          </a:p>
          <a:p>
            <a:pPr marL="0" indent="0">
              <a:buFontTx/>
              <a:buNone/>
            </a:pPr>
            <a:r>
              <a:rPr lang="en-GB" sz="1200" b="0" i="0" u="none" strike="noStrike" kern="1200" baseline="0" dirty="0" smtClean="0">
                <a:solidFill>
                  <a:schemeClr val="tx1"/>
                </a:solidFill>
                <a:latin typeface="+mn-lt"/>
                <a:ea typeface="+mn-ea"/>
                <a:cs typeface="+mn-cs"/>
              </a:rPr>
              <a:t>- on the other hand in gas migrations in the sound rock layers </a:t>
            </a:r>
          </a:p>
          <a:p>
            <a:endParaRPr lang="en-GB"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4</a:t>
            </a:fld>
            <a:endParaRPr lang="en-GB"/>
          </a:p>
        </p:txBody>
      </p:sp>
    </p:spTree>
    <p:extLst>
      <p:ext uri="{BB962C8B-B14F-4D97-AF65-F5344CB8AC3E}">
        <p14:creationId xmlns:p14="http://schemas.microsoft.com/office/powerpoint/2010/main" val="344994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References</a:t>
            </a:r>
            <a:endParaRPr lang="en-GB" dirty="0"/>
          </a:p>
        </p:txBody>
      </p:sp>
      <p:sp>
        <p:nvSpPr>
          <p:cNvPr id="4" name="Espace réservé du numéro de diapositive 3"/>
          <p:cNvSpPr>
            <a:spLocks noGrp="1"/>
          </p:cNvSpPr>
          <p:nvPr>
            <p:ph type="sldNum" sz="quarter" idx="10"/>
          </p:nvPr>
        </p:nvSpPr>
        <p:spPr/>
        <p:txBody>
          <a:bodyPr/>
          <a:lstStyle/>
          <a:p>
            <a:fld id="{83554A2E-27DE-4BFB-A77E-63F15795B3FD}" type="slidenum">
              <a:rPr lang="en-GB" smtClean="0"/>
              <a:t>5</a:t>
            </a:fld>
            <a:endParaRPr lang="en-GB"/>
          </a:p>
        </p:txBody>
      </p:sp>
    </p:spTree>
    <p:extLst>
      <p:ext uri="{BB962C8B-B14F-4D97-AF65-F5344CB8AC3E}">
        <p14:creationId xmlns:p14="http://schemas.microsoft.com/office/powerpoint/2010/main" val="3496747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891676" y="3456000"/>
            <a:ext cx="8581004" cy="62945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Modifiez le style des sous-titres du masque</a:t>
            </a:r>
            <a:endParaRPr lang="en-GB" dirty="0"/>
          </a:p>
        </p:txBody>
      </p:sp>
      <p:sp>
        <p:nvSpPr>
          <p:cNvPr id="2" name="Titre 1"/>
          <p:cNvSpPr>
            <a:spLocks noGrp="1"/>
          </p:cNvSpPr>
          <p:nvPr>
            <p:ph type="ctrTitle"/>
          </p:nvPr>
        </p:nvSpPr>
        <p:spPr>
          <a:xfrm>
            <a:off x="2891676" y="2879999"/>
            <a:ext cx="8557361" cy="648001"/>
          </a:xfrm>
        </p:spPr>
        <p:txBody>
          <a:bodyPr anchor="b"/>
          <a:lstStyle>
            <a:lvl1pPr algn="l">
              <a:defRPr sz="6000"/>
            </a:lvl1pPr>
          </a:lstStyle>
          <a:p>
            <a:r>
              <a:rPr lang="fr-FR" dirty="0" smtClean="0"/>
              <a:t>Modifiez le style du titre</a:t>
            </a:r>
            <a:endParaRPr lang="en-GB" dirty="0"/>
          </a:p>
        </p:txBody>
      </p:sp>
      <p:grpSp>
        <p:nvGrpSpPr>
          <p:cNvPr id="35" name="Groupe 34"/>
          <p:cNvGrpSpPr/>
          <p:nvPr userDrawn="1"/>
        </p:nvGrpSpPr>
        <p:grpSpPr>
          <a:xfrm>
            <a:off x="0" y="0"/>
            <a:ext cx="12192000" cy="6858001"/>
            <a:chOff x="0" y="0"/>
            <a:chExt cx="12192000" cy="6858001"/>
          </a:xfrm>
        </p:grpSpPr>
        <p:grpSp>
          <p:nvGrpSpPr>
            <p:cNvPr id="36" name="Groupe 35"/>
            <p:cNvGrpSpPr/>
            <p:nvPr/>
          </p:nvGrpSpPr>
          <p:grpSpPr>
            <a:xfrm>
              <a:off x="0" y="0"/>
              <a:ext cx="3981449" cy="4085455"/>
              <a:chOff x="0" y="0"/>
              <a:chExt cx="3981449" cy="4085455"/>
            </a:xfrm>
          </p:grpSpPr>
          <p:grpSp>
            <p:nvGrpSpPr>
              <p:cNvPr id="45" name="Groupe 44"/>
              <p:cNvGrpSpPr/>
              <p:nvPr/>
            </p:nvGrpSpPr>
            <p:grpSpPr>
              <a:xfrm>
                <a:off x="0" y="0"/>
                <a:ext cx="3981449" cy="4085455"/>
                <a:chOff x="0" y="0"/>
                <a:chExt cx="3981449" cy="4085455"/>
              </a:xfrm>
              <a:solidFill>
                <a:srgbClr val="2E5587"/>
              </a:solidFill>
            </p:grpSpPr>
            <p:sp>
              <p:nvSpPr>
                <p:cNvPr id="58" name="Rectangle 57"/>
                <p:cNvSpPr/>
                <p:nvPr/>
              </p:nvSpPr>
              <p:spPr>
                <a:xfrm>
                  <a:off x="0" y="0"/>
                  <a:ext cx="1801906" cy="1855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556932" y="485214"/>
                  <a:ext cx="3424517" cy="1910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2358837" y="0"/>
                  <a:ext cx="532839" cy="485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p:cNvSpPr/>
                <p:nvPr/>
              </p:nvSpPr>
              <p:spPr>
                <a:xfrm>
                  <a:off x="0" y="2395537"/>
                  <a:ext cx="556932"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556931" y="2395537"/>
                  <a:ext cx="1801905" cy="1689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e 45"/>
              <p:cNvGrpSpPr/>
              <p:nvPr/>
            </p:nvGrpSpPr>
            <p:grpSpPr>
              <a:xfrm>
                <a:off x="1171574" y="1153649"/>
                <a:ext cx="1187261" cy="1222839"/>
                <a:chOff x="1171574" y="1153649"/>
                <a:chExt cx="1187261" cy="1222839"/>
              </a:xfrm>
              <a:solidFill>
                <a:srgbClr val="FCE510"/>
              </a:solidFill>
            </p:grpSpPr>
            <p:sp>
              <p:nvSpPr>
                <p:cNvPr id="56" name="Rectangle 55"/>
                <p:cNvSpPr/>
                <p:nvPr/>
              </p:nvSpPr>
              <p:spPr>
                <a:xfrm>
                  <a:off x="1171574" y="1855694"/>
                  <a:ext cx="1187261" cy="520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rot="5400000">
                  <a:off x="1730537" y="1227399"/>
                  <a:ext cx="702047" cy="5545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e 46"/>
              <p:cNvGrpSpPr/>
              <p:nvPr/>
            </p:nvGrpSpPr>
            <p:grpSpPr>
              <a:xfrm>
                <a:off x="1781175" y="338031"/>
                <a:ext cx="173938" cy="177442"/>
                <a:chOff x="1781175" y="338031"/>
                <a:chExt cx="173938" cy="177442"/>
              </a:xfrm>
              <a:solidFill>
                <a:srgbClr val="FCE510"/>
              </a:solidFill>
            </p:grpSpPr>
            <p:sp>
              <p:nvSpPr>
                <p:cNvPr id="54" name="Rectangle 53"/>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e 47"/>
              <p:cNvGrpSpPr/>
              <p:nvPr/>
            </p:nvGrpSpPr>
            <p:grpSpPr>
              <a:xfrm rot="5400000">
                <a:off x="2324207" y="2343232"/>
                <a:ext cx="173938" cy="177442"/>
                <a:chOff x="1781175" y="338031"/>
                <a:chExt cx="173938" cy="177442"/>
              </a:xfrm>
              <a:solidFill>
                <a:srgbClr val="FCE510"/>
              </a:solidFill>
            </p:grpSpPr>
            <p:sp>
              <p:nvSpPr>
                <p:cNvPr id="52" name="Rectangle 51"/>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e 48"/>
              <p:cNvGrpSpPr/>
              <p:nvPr/>
            </p:nvGrpSpPr>
            <p:grpSpPr>
              <a:xfrm rot="16200000" flipH="1">
                <a:off x="413428" y="2947919"/>
                <a:ext cx="173938" cy="177442"/>
                <a:chOff x="1781175" y="338031"/>
                <a:chExt cx="173938" cy="177442"/>
              </a:xfrm>
              <a:solidFill>
                <a:srgbClr val="FCE510"/>
              </a:solidFill>
            </p:grpSpPr>
            <p:sp>
              <p:nvSpPr>
                <p:cNvPr id="50" name="Rectangle 49"/>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7" name="Rectangle 36"/>
            <p:cNvSpPr/>
            <p:nvPr/>
          </p:nvSpPr>
          <p:spPr>
            <a:xfrm>
              <a:off x="11449037" y="5424932"/>
              <a:ext cx="742963" cy="1433068"/>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rot="5400000">
              <a:off x="11119867" y="5785868"/>
              <a:ext cx="711198" cy="1433068"/>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11449037" y="6144106"/>
              <a:ext cx="435600" cy="154800"/>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rot="5400000">
              <a:off x="11321640" y="6271503"/>
              <a:ext cx="435600" cy="180806"/>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e 40"/>
            <p:cNvGrpSpPr/>
            <p:nvPr/>
          </p:nvGrpSpPr>
          <p:grpSpPr>
            <a:xfrm rot="5400000" flipH="1" flipV="1">
              <a:off x="11321458" y="6015953"/>
              <a:ext cx="173938" cy="177442"/>
              <a:chOff x="1781175" y="338031"/>
              <a:chExt cx="173938" cy="177442"/>
            </a:xfrm>
            <a:solidFill>
              <a:srgbClr val="FCE510"/>
            </a:solidFill>
          </p:grpSpPr>
          <p:sp>
            <p:nvSpPr>
              <p:cNvPr id="43" name="Rectangle 42"/>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2" name="Imag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7" y="470762"/>
              <a:ext cx="1880723" cy="962751"/>
            </a:xfrm>
            <a:prstGeom prst="rect">
              <a:avLst/>
            </a:prstGeom>
          </p:spPr>
        </p:pic>
      </p:grpSp>
      <p:pic>
        <p:nvPicPr>
          <p:cNvPr id="81" name="Imag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5770802"/>
            <a:ext cx="600710" cy="39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p:cNvSpPr/>
          <p:nvPr userDrawn="1"/>
        </p:nvSpPr>
        <p:spPr>
          <a:xfrm>
            <a:off x="1387937" y="5719760"/>
            <a:ext cx="10084743" cy="523220"/>
          </a:xfrm>
          <a:prstGeom prst="rect">
            <a:avLst/>
          </a:prstGeom>
        </p:spPr>
        <p:txBody>
          <a:bodyPr wrap="square">
            <a:spAutoFit/>
          </a:bodyPr>
          <a:lstStyle/>
          <a:p>
            <a:r>
              <a:rPr lang="en-GB" altLang="en-US" sz="1400" i="1" smtClean="0">
                <a:solidFill>
                  <a:schemeClr val="accent1">
                    <a:lumMod val="75000"/>
                  </a:schemeClr>
                </a:solidFill>
              </a:rPr>
              <a:t>The project leading to this application has received funding from the European Union’s Horizon 2020 research and innovation programme under grant agreement n° 847593.</a:t>
            </a:r>
          </a:p>
        </p:txBody>
      </p:sp>
      <p:sp>
        <p:nvSpPr>
          <p:cNvPr id="87" name="Espace réservé de la date 3"/>
          <p:cNvSpPr>
            <a:spLocks noGrp="1"/>
          </p:cNvSpPr>
          <p:nvPr>
            <p:ph type="dt" sz="half" idx="10"/>
          </p:nvPr>
        </p:nvSpPr>
        <p:spPr>
          <a:xfrm>
            <a:off x="864000" y="6461120"/>
            <a:ext cx="2743200" cy="365125"/>
          </a:xfrm>
          <a:prstGeom prst="rect">
            <a:avLst/>
          </a:prstGeom>
        </p:spPr>
        <p:txBody>
          <a:bodyPr/>
          <a:lstStyle/>
          <a:p>
            <a:fld id="{B9189D8A-0ABE-457A-A29A-EF59085F5E51}" type="datetime1">
              <a:rPr lang="en-GB" smtClean="0"/>
              <a:t>09/09/2020</a:t>
            </a:fld>
            <a:endParaRPr lang="en-GB"/>
          </a:p>
        </p:txBody>
      </p:sp>
      <p:sp>
        <p:nvSpPr>
          <p:cNvPr id="88"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89" name="Espace réservé du numéro de diapositive 5"/>
          <p:cNvSpPr>
            <a:spLocks noGrp="1"/>
          </p:cNvSpPr>
          <p:nvPr>
            <p:ph type="sldNum" sz="quarter" idx="12"/>
          </p:nvPr>
        </p:nvSpPr>
        <p:spPr>
          <a:xfrm>
            <a:off x="9020172" y="6470649"/>
            <a:ext cx="2743200" cy="365125"/>
          </a:xfrm>
          <a:prstGeom prst="rect">
            <a:avLst/>
          </a:prstGeom>
        </p:spPr>
        <p:txBody>
          <a:bodyPr/>
          <a:lstStyle>
            <a:lvl1pPr>
              <a:defRPr>
                <a:solidFill>
                  <a:srgbClr val="2E5587"/>
                </a:solidFill>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27044125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grpSp>
        <p:nvGrpSpPr>
          <p:cNvPr id="7" name="Groupe 6"/>
          <p:cNvGrpSpPr/>
          <p:nvPr userDrawn="1"/>
        </p:nvGrpSpPr>
        <p:grpSpPr>
          <a:xfrm>
            <a:off x="-1" y="0"/>
            <a:ext cx="12192001" cy="6858003"/>
            <a:chOff x="-1" y="0"/>
            <a:chExt cx="12192001" cy="6858003"/>
          </a:xfrm>
        </p:grpSpPr>
        <p:grpSp>
          <p:nvGrpSpPr>
            <p:cNvPr id="8" name="Groupe 7"/>
            <p:cNvGrpSpPr/>
            <p:nvPr/>
          </p:nvGrpSpPr>
          <p:grpSpPr>
            <a:xfrm>
              <a:off x="-1" y="0"/>
              <a:ext cx="1514475" cy="1514476"/>
              <a:chOff x="-1" y="0"/>
              <a:chExt cx="1514475" cy="1514476"/>
            </a:xfrm>
            <a:solidFill>
              <a:srgbClr val="FCE510"/>
            </a:solidFill>
          </p:grpSpPr>
          <p:sp>
            <p:nvSpPr>
              <p:cNvPr id="23" name="Rectangle 22"/>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e 8"/>
            <p:cNvGrpSpPr/>
            <p:nvPr/>
          </p:nvGrpSpPr>
          <p:grpSpPr>
            <a:xfrm>
              <a:off x="261295" y="250496"/>
              <a:ext cx="476705" cy="476705"/>
              <a:chOff x="261295" y="250496"/>
              <a:chExt cx="476705" cy="476705"/>
            </a:xfrm>
          </p:grpSpPr>
          <p:sp>
            <p:nvSpPr>
              <p:cNvPr id="21" name="Rectangle 20"/>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e 9"/>
            <p:cNvGrpSpPr/>
            <p:nvPr/>
          </p:nvGrpSpPr>
          <p:grpSpPr>
            <a:xfrm>
              <a:off x="738000" y="729585"/>
              <a:ext cx="71625" cy="71625"/>
              <a:chOff x="738000" y="729585"/>
              <a:chExt cx="71625" cy="71625"/>
            </a:xfrm>
          </p:grpSpPr>
          <p:cxnSp>
            <p:nvCxnSpPr>
              <p:cNvPr id="19" name="Connecteur droit 18"/>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e 14"/>
            <p:cNvGrpSpPr/>
            <p:nvPr/>
          </p:nvGrpSpPr>
          <p:grpSpPr>
            <a:xfrm rot="10800000">
              <a:off x="11691747" y="6389495"/>
              <a:ext cx="71625" cy="71625"/>
              <a:chOff x="738000" y="729585"/>
              <a:chExt cx="71625" cy="71625"/>
            </a:xfrm>
          </p:grpSpPr>
          <p:cxnSp>
            <p:nvCxnSpPr>
              <p:cNvPr id="17" name="Connecteur droit 16"/>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25" name="Espace réservé de la date 3"/>
          <p:cNvSpPr>
            <a:spLocks noGrp="1"/>
          </p:cNvSpPr>
          <p:nvPr>
            <p:ph type="dt" sz="half" idx="10"/>
          </p:nvPr>
        </p:nvSpPr>
        <p:spPr>
          <a:xfrm>
            <a:off x="864000" y="6461120"/>
            <a:ext cx="2743200" cy="365125"/>
          </a:xfrm>
          <a:prstGeom prst="rect">
            <a:avLst/>
          </a:prstGeom>
        </p:spPr>
        <p:txBody>
          <a:bodyPr/>
          <a:lstStyle/>
          <a:p>
            <a:fld id="{B6BEE7FA-82AF-4304-B4AD-EABAC43EC0E3}" type="datetime1">
              <a:rPr lang="en-GB" smtClean="0"/>
              <a:t>09/09/2020</a:t>
            </a:fld>
            <a:endParaRPr lang="en-GB"/>
          </a:p>
        </p:txBody>
      </p:sp>
      <p:sp>
        <p:nvSpPr>
          <p:cNvPr id="26"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7"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
        <p:nvSpPr>
          <p:cNvPr id="28" name="Titre 1"/>
          <p:cNvSpPr>
            <a:spLocks noGrp="1"/>
          </p:cNvSpPr>
          <p:nvPr>
            <p:ph type="title"/>
          </p:nvPr>
        </p:nvSpPr>
        <p:spPr>
          <a:xfrm>
            <a:off x="864000" y="827996"/>
            <a:ext cx="10489800" cy="686481"/>
          </a:xfrm>
        </p:spPr>
        <p:txBody>
          <a:bodyPr/>
          <a:lstStyle/>
          <a:p>
            <a:r>
              <a:rPr lang="fr-FR" dirty="0" smtClean="0"/>
              <a:t>Modifiez le style du titre</a:t>
            </a:r>
            <a:endParaRPr lang="en-GB" dirty="0"/>
          </a:p>
        </p:txBody>
      </p:sp>
    </p:spTree>
    <p:extLst>
      <p:ext uri="{BB962C8B-B14F-4D97-AF65-F5344CB8AC3E}">
        <p14:creationId xmlns:p14="http://schemas.microsoft.com/office/powerpoint/2010/main" val="36549172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 name="Groupe 6"/>
          <p:cNvGrpSpPr/>
          <p:nvPr userDrawn="1"/>
        </p:nvGrpSpPr>
        <p:grpSpPr>
          <a:xfrm>
            <a:off x="-1" y="0"/>
            <a:ext cx="12192001" cy="6858003"/>
            <a:chOff x="-1" y="0"/>
            <a:chExt cx="12192001" cy="6858003"/>
          </a:xfrm>
        </p:grpSpPr>
        <p:grpSp>
          <p:nvGrpSpPr>
            <p:cNvPr id="8" name="Groupe 7"/>
            <p:cNvGrpSpPr/>
            <p:nvPr/>
          </p:nvGrpSpPr>
          <p:grpSpPr>
            <a:xfrm>
              <a:off x="-1" y="0"/>
              <a:ext cx="1514475" cy="1514476"/>
              <a:chOff x="-1" y="0"/>
              <a:chExt cx="1514475" cy="1514476"/>
            </a:xfrm>
            <a:solidFill>
              <a:srgbClr val="FCE510"/>
            </a:solidFill>
          </p:grpSpPr>
          <p:sp>
            <p:nvSpPr>
              <p:cNvPr id="23" name="Rectangle 22"/>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e 8"/>
            <p:cNvGrpSpPr/>
            <p:nvPr/>
          </p:nvGrpSpPr>
          <p:grpSpPr>
            <a:xfrm>
              <a:off x="261295" y="250496"/>
              <a:ext cx="476705" cy="476705"/>
              <a:chOff x="261295" y="250496"/>
              <a:chExt cx="476705" cy="476705"/>
            </a:xfrm>
          </p:grpSpPr>
          <p:sp>
            <p:nvSpPr>
              <p:cNvPr id="21" name="Rectangle 20"/>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e 9"/>
            <p:cNvGrpSpPr/>
            <p:nvPr/>
          </p:nvGrpSpPr>
          <p:grpSpPr>
            <a:xfrm>
              <a:off x="738000" y="729585"/>
              <a:ext cx="71625" cy="71625"/>
              <a:chOff x="738000" y="729585"/>
              <a:chExt cx="71625" cy="71625"/>
            </a:xfrm>
          </p:grpSpPr>
          <p:cxnSp>
            <p:nvCxnSpPr>
              <p:cNvPr id="19" name="Connecteur droit 18"/>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e 14"/>
            <p:cNvGrpSpPr/>
            <p:nvPr/>
          </p:nvGrpSpPr>
          <p:grpSpPr>
            <a:xfrm rot="10800000">
              <a:off x="11691747" y="6389495"/>
              <a:ext cx="71625" cy="71625"/>
              <a:chOff x="738000" y="729585"/>
              <a:chExt cx="71625" cy="71625"/>
            </a:xfrm>
          </p:grpSpPr>
          <p:cxnSp>
            <p:nvCxnSpPr>
              <p:cNvPr id="17" name="Connecteur droit 16"/>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25" name="Espace réservé de la date 3"/>
          <p:cNvSpPr>
            <a:spLocks noGrp="1"/>
          </p:cNvSpPr>
          <p:nvPr>
            <p:ph type="dt" sz="half" idx="10"/>
          </p:nvPr>
        </p:nvSpPr>
        <p:spPr>
          <a:xfrm>
            <a:off x="864000" y="6461120"/>
            <a:ext cx="2743200" cy="365125"/>
          </a:xfrm>
          <a:prstGeom prst="rect">
            <a:avLst/>
          </a:prstGeom>
        </p:spPr>
        <p:txBody>
          <a:bodyPr/>
          <a:lstStyle/>
          <a:p>
            <a:fld id="{35406DD0-AA0D-4255-A1C6-AC86DD0B69D1}" type="datetime1">
              <a:rPr lang="en-GB" smtClean="0"/>
              <a:t>09/09/2020</a:t>
            </a:fld>
            <a:endParaRPr lang="en-GB"/>
          </a:p>
        </p:txBody>
      </p:sp>
      <p:sp>
        <p:nvSpPr>
          <p:cNvPr id="26"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7"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3090287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4000" y="1615155"/>
            <a:ext cx="10489800" cy="419398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2" name="Titre 1"/>
          <p:cNvSpPr>
            <a:spLocks noGrp="1"/>
          </p:cNvSpPr>
          <p:nvPr>
            <p:ph type="title"/>
          </p:nvPr>
        </p:nvSpPr>
        <p:spPr>
          <a:xfrm>
            <a:off x="864000" y="827996"/>
            <a:ext cx="10489800" cy="686481"/>
          </a:xfrm>
        </p:spPr>
        <p:txBody>
          <a:bodyPr/>
          <a:lstStyle/>
          <a:p>
            <a:r>
              <a:rPr lang="fr-FR" dirty="0" smtClean="0"/>
              <a:t>Modifiez le style du titre</a:t>
            </a:r>
            <a:endParaRPr lang="en-GB" dirty="0"/>
          </a:p>
        </p:txBody>
      </p:sp>
      <p:grpSp>
        <p:nvGrpSpPr>
          <p:cNvPr id="25" name="Groupe 24"/>
          <p:cNvGrpSpPr/>
          <p:nvPr userDrawn="1"/>
        </p:nvGrpSpPr>
        <p:grpSpPr>
          <a:xfrm>
            <a:off x="-1" y="0"/>
            <a:ext cx="12192001" cy="6858003"/>
            <a:chOff x="-1" y="0"/>
            <a:chExt cx="12192001" cy="6858003"/>
          </a:xfrm>
        </p:grpSpPr>
        <p:grpSp>
          <p:nvGrpSpPr>
            <p:cNvPr id="26" name="Groupe 25"/>
            <p:cNvGrpSpPr/>
            <p:nvPr/>
          </p:nvGrpSpPr>
          <p:grpSpPr>
            <a:xfrm>
              <a:off x="-1" y="0"/>
              <a:ext cx="1514475" cy="1514476"/>
              <a:chOff x="-1" y="0"/>
              <a:chExt cx="1514475" cy="1514476"/>
            </a:xfrm>
            <a:solidFill>
              <a:srgbClr val="FCE510"/>
            </a:solidFill>
          </p:grpSpPr>
          <p:sp>
            <p:nvSpPr>
              <p:cNvPr id="41" name="Rectangle 40"/>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e 26"/>
            <p:cNvGrpSpPr/>
            <p:nvPr/>
          </p:nvGrpSpPr>
          <p:grpSpPr>
            <a:xfrm>
              <a:off x="261295" y="250496"/>
              <a:ext cx="476705" cy="476705"/>
              <a:chOff x="261295" y="250496"/>
              <a:chExt cx="476705" cy="476705"/>
            </a:xfrm>
          </p:grpSpPr>
          <p:sp>
            <p:nvSpPr>
              <p:cNvPr id="39" name="Rectangle 38"/>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e 27"/>
            <p:cNvGrpSpPr/>
            <p:nvPr/>
          </p:nvGrpSpPr>
          <p:grpSpPr>
            <a:xfrm>
              <a:off x="738000" y="729585"/>
              <a:ext cx="71625" cy="71625"/>
              <a:chOff x="738000" y="729585"/>
              <a:chExt cx="71625" cy="71625"/>
            </a:xfrm>
          </p:grpSpPr>
          <p:cxnSp>
            <p:nvCxnSpPr>
              <p:cNvPr id="37" name="Connecteur droit 36"/>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e 32"/>
            <p:cNvGrpSpPr/>
            <p:nvPr/>
          </p:nvGrpSpPr>
          <p:grpSpPr>
            <a:xfrm rot="10800000">
              <a:off x="11691747" y="6389495"/>
              <a:ext cx="71625" cy="71625"/>
              <a:chOff x="738000" y="729585"/>
              <a:chExt cx="71625" cy="71625"/>
            </a:xfrm>
          </p:grpSpPr>
          <p:cxnSp>
            <p:nvCxnSpPr>
              <p:cNvPr id="35" name="Connecteur droit 34"/>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34" name="Imag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4" name="Espace réservé de la date 3"/>
          <p:cNvSpPr>
            <a:spLocks noGrp="1"/>
          </p:cNvSpPr>
          <p:nvPr>
            <p:ph type="dt" sz="half" idx="10"/>
          </p:nvPr>
        </p:nvSpPr>
        <p:spPr>
          <a:xfrm>
            <a:off x="864000" y="6461120"/>
            <a:ext cx="2743200" cy="365125"/>
          </a:xfrm>
          <a:prstGeom prst="rect">
            <a:avLst/>
          </a:prstGeom>
        </p:spPr>
        <p:txBody>
          <a:bodyPr/>
          <a:lstStyle/>
          <a:p>
            <a:fld id="{97EF20EB-6D88-444A-BAAF-EB7961EB48A2}" type="datetime1">
              <a:rPr lang="en-GB" smtClean="0"/>
              <a:t>09/09/2020</a:t>
            </a:fld>
            <a:endParaRPr lang="en-GB"/>
          </a:p>
        </p:txBody>
      </p:sp>
      <p:sp>
        <p:nvSpPr>
          <p:cNvPr id="5"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6"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solidFill>
                  <a:srgbClr val="2E5587"/>
                </a:solidFill>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40721474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 name="Groupe 6"/>
          <p:cNvGrpSpPr/>
          <p:nvPr userDrawn="1"/>
        </p:nvGrpSpPr>
        <p:grpSpPr>
          <a:xfrm>
            <a:off x="0" y="0"/>
            <a:ext cx="12192000" cy="6858001"/>
            <a:chOff x="0" y="0"/>
            <a:chExt cx="12192000" cy="6858001"/>
          </a:xfrm>
        </p:grpSpPr>
        <p:grpSp>
          <p:nvGrpSpPr>
            <p:cNvPr id="8" name="Groupe 7"/>
            <p:cNvGrpSpPr/>
            <p:nvPr/>
          </p:nvGrpSpPr>
          <p:grpSpPr>
            <a:xfrm>
              <a:off x="0" y="0"/>
              <a:ext cx="3981449" cy="4085455"/>
              <a:chOff x="0" y="0"/>
              <a:chExt cx="3981449" cy="4085455"/>
            </a:xfrm>
          </p:grpSpPr>
          <p:grpSp>
            <p:nvGrpSpPr>
              <p:cNvPr id="17" name="Groupe 16"/>
              <p:cNvGrpSpPr/>
              <p:nvPr/>
            </p:nvGrpSpPr>
            <p:grpSpPr>
              <a:xfrm>
                <a:off x="0" y="0"/>
                <a:ext cx="3981449" cy="4085455"/>
                <a:chOff x="0" y="0"/>
                <a:chExt cx="3981449" cy="4085455"/>
              </a:xfrm>
              <a:solidFill>
                <a:srgbClr val="2E5587"/>
              </a:solidFill>
            </p:grpSpPr>
            <p:sp>
              <p:nvSpPr>
                <p:cNvPr id="30" name="Rectangle 29"/>
                <p:cNvSpPr/>
                <p:nvPr/>
              </p:nvSpPr>
              <p:spPr>
                <a:xfrm>
                  <a:off x="0" y="0"/>
                  <a:ext cx="1801906" cy="1855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56932" y="485214"/>
                  <a:ext cx="3424517" cy="19103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2358837" y="0"/>
                  <a:ext cx="532839" cy="4852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0" y="2395537"/>
                  <a:ext cx="556932" cy="590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556931" y="2395537"/>
                  <a:ext cx="1801905" cy="16899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e 17"/>
              <p:cNvGrpSpPr/>
              <p:nvPr/>
            </p:nvGrpSpPr>
            <p:grpSpPr>
              <a:xfrm>
                <a:off x="1171574" y="1153649"/>
                <a:ext cx="1187261" cy="1222839"/>
                <a:chOff x="1171574" y="1153649"/>
                <a:chExt cx="1187261" cy="1222839"/>
              </a:xfrm>
              <a:solidFill>
                <a:srgbClr val="FCE510"/>
              </a:solidFill>
            </p:grpSpPr>
            <p:sp>
              <p:nvSpPr>
                <p:cNvPr id="28" name="Rectangle 27"/>
                <p:cNvSpPr/>
                <p:nvPr/>
              </p:nvSpPr>
              <p:spPr>
                <a:xfrm>
                  <a:off x="1171574" y="1855694"/>
                  <a:ext cx="1187261" cy="5207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rot="5400000">
                  <a:off x="1730537" y="1227399"/>
                  <a:ext cx="702047" cy="5545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e 18"/>
              <p:cNvGrpSpPr/>
              <p:nvPr/>
            </p:nvGrpSpPr>
            <p:grpSpPr>
              <a:xfrm>
                <a:off x="1781175" y="338031"/>
                <a:ext cx="173938" cy="177442"/>
                <a:chOff x="1781175" y="338031"/>
                <a:chExt cx="173938" cy="177442"/>
              </a:xfrm>
              <a:solidFill>
                <a:srgbClr val="FCE510"/>
              </a:solidFill>
            </p:grpSpPr>
            <p:sp>
              <p:nvSpPr>
                <p:cNvPr id="26" name="Rectangle 25"/>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e 19"/>
              <p:cNvGrpSpPr/>
              <p:nvPr/>
            </p:nvGrpSpPr>
            <p:grpSpPr>
              <a:xfrm rot="5400000">
                <a:off x="2324207" y="2343232"/>
                <a:ext cx="173938" cy="177442"/>
                <a:chOff x="1781175" y="338031"/>
                <a:chExt cx="173938" cy="177442"/>
              </a:xfrm>
              <a:solidFill>
                <a:srgbClr val="FCE510"/>
              </a:solidFill>
            </p:grpSpPr>
            <p:sp>
              <p:nvSpPr>
                <p:cNvPr id="24" name="Rectangle 23"/>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e 20"/>
              <p:cNvGrpSpPr/>
              <p:nvPr/>
            </p:nvGrpSpPr>
            <p:grpSpPr>
              <a:xfrm rot="16200000" flipH="1">
                <a:off x="413428" y="2947919"/>
                <a:ext cx="173938" cy="177442"/>
                <a:chOff x="1781175" y="338031"/>
                <a:chExt cx="173938" cy="177442"/>
              </a:xfrm>
              <a:solidFill>
                <a:srgbClr val="FCE510"/>
              </a:solidFill>
            </p:grpSpPr>
            <p:sp>
              <p:nvSpPr>
                <p:cNvPr id="22" name="Rectangle 21"/>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9" name="Rectangle 8"/>
            <p:cNvSpPr/>
            <p:nvPr/>
          </p:nvSpPr>
          <p:spPr>
            <a:xfrm>
              <a:off x="11449037" y="5424932"/>
              <a:ext cx="742963" cy="1433068"/>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5400000">
              <a:off x="11119867" y="5785868"/>
              <a:ext cx="711198" cy="1433068"/>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1449037" y="6144106"/>
              <a:ext cx="435600" cy="154800"/>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5400000">
              <a:off x="11321640" y="6271503"/>
              <a:ext cx="435600" cy="180806"/>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e 12"/>
            <p:cNvGrpSpPr/>
            <p:nvPr/>
          </p:nvGrpSpPr>
          <p:grpSpPr>
            <a:xfrm rot="5400000" flipH="1" flipV="1">
              <a:off x="11321458" y="6015953"/>
              <a:ext cx="173938" cy="177442"/>
              <a:chOff x="1781175" y="338031"/>
              <a:chExt cx="173938" cy="177442"/>
            </a:xfrm>
            <a:solidFill>
              <a:srgbClr val="FCE510"/>
            </a:solidFill>
          </p:grpSpPr>
          <p:sp>
            <p:nvSpPr>
              <p:cNvPr id="15" name="Rectangle 14"/>
              <p:cNvSpPr/>
              <p:nvPr/>
            </p:nvSpPr>
            <p:spPr>
              <a:xfrm>
                <a:off x="1781175" y="338031"/>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rot="5400000">
                <a:off x="1834806" y="395167"/>
                <a:ext cx="66675" cy="1739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7" y="470762"/>
              <a:ext cx="1880723" cy="962751"/>
            </a:xfrm>
            <a:prstGeom prst="rect">
              <a:avLst/>
            </a:prstGeom>
          </p:spPr>
        </p:pic>
      </p:grpSp>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35" name="Espace réservé de la date 3"/>
          <p:cNvSpPr>
            <a:spLocks noGrp="1"/>
          </p:cNvSpPr>
          <p:nvPr>
            <p:ph type="dt" sz="half" idx="10"/>
          </p:nvPr>
        </p:nvSpPr>
        <p:spPr>
          <a:xfrm>
            <a:off x="864000" y="6461120"/>
            <a:ext cx="2743200" cy="365125"/>
          </a:xfrm>
          <a:prstGeom prst="rect">
            <a:avLst/>
          </a:prstGeom>
        </p:spPr>
        <p:txBody>
          <a:bodyPr/>
          <a:lstStyle/>
          <a:p>
            <a:fld id="{826B4EBD-8943-4219-9B93-D46C76753364}" type="datetime1">
              <a:rPr lang="en-GB" smtClean="0"/>
              <a:t>09/09/2020</a:t>
            </a:fld>
            <a:endParaRPr lang="en-GB"/>
          </a:p>
        </p:txBody>
      </p:sp>
      <p:sp>
        <p:nvSpPr>
          <p:cNvPr id="36"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37"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solidFill>
                  <a:srgbClr val="2E5587"/>
                </a:solidFill>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30116700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grpSp>
        <p:nvGrpSpPr>
          <p:cNvPr id="8" name="Groupe 7"/>
          <p:cNvGrpSpPr/>
          <p:nvPr userDrawn="1"/>
        </p:nvGrpSpPr>
        <p:grpSpPr>
          <a:xfrm>
            <a:off x="-1" y="0"/>
            <a:ext cx="12192001" cy="6858003"/>
            <a:chOff x="-1" y="0"/>
            <a:chExt cx="12192001" cy="6858003"/>
          </a:xfrm>
        </p:grpSpPr>
        <p:grpSp>
          <p:nvGrpSpPr>
            <p:cNvPr id="9" name="Groupe 8"/>
            <p:cNvGrpSpPr/>
            <p:nvPr/>
          </p:nvGrpSpPr>
          <p:grpSpPr>
            <a:xfrm>
              <a:off x="-1" y="0"/>
              <a:ext cx="1514475" cy="1514476"/>
              <a:chOff x="-1" y="0"/>
              <a:chExt cx="1514475" cy="1514476"/>
            </a:xfrm>
            <a:solidFill>
              <a:srgbClr val="FCE510"/>
            </a:solidFill>
          </p:grpSpPr>
          <p:sp>
            <p:nvSpPr>
              <p:cNvPr id="24" name="Rectangle 23"/>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25" name="Rectangle 24"/>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grpSp>
        <p:grpSp>
          <p:nvGrpSpPr>
            <p:cNvPr id="10" name="Groupe 9"/>
            <p:cNvGrpSpPr/>
            <p:nvPr/>
          </p:nvGrpSpPr>
          <p:grpSpPr>
            <a:xfrm>
              <a:off x="261295" y="250496"/>
              <a:ext cx="476705" cy="476705"/>
              <a:chOff x="261295" y="250496"/>
              <a:chExt cx="476705" cy="476705"/>
            </a:xfrm>
          </p:grpSpPr>
          <p:sp>
            <p:nvSpPr>
              <p:cNvPr id="22" name="Rectangle 21"/>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23" name="Rectangle 22"/>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grpSp>
        <p:grpSp>
          <p:nvGrpSpPr>
            <p:cNvPr id="11" name="Groupe 10"/>
            <p:cNvGrpSpPr/>
            <p:nvPr/>
          </p:nvGrpSpPr>
          <p:grpSpPr>
            <a:xfrm>
              <a:off x="738000" y="729585"/>
              <a:ext cx="71625" cy="71625"/>
              <a:chOff x="738000" y="729585"/>
              <a:chExt cx="71625" cy="71625"/>
            </a:xfrm>
          </p:grpSpPr>
          <p:cxnSp>
            <p:nvCxnSpPr>
              <p:cNvPr id="20" name="Connecteur droit 19"/>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13" name="Rectangle 12"/>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14" name="Rectangle 13"/>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15" name="Rectangle 14"/>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grpSp>
          <p:nvGrpSpPr>
            <p:cNvPr id="16" name="Groupe 15"/>
            <p:cNvGrpSpPr/>
            <p:nvPr/>
          </p:nvGrpSpPr>
          <p:grpSpPr>
            <a:xfrm rot="10800000">
              <a:off x="11691747" y="6389495"/>
              <a:ext cx="71625" cy="71625"/>
              <a:chOff x="738000" y="729585"/>
              <a:chExt cx="71625" cy="71625"/>
            </a:xfrm>
          </p:grpSpPr>
          <p:cxnSp>
            <p:nvCxnSpPr>
              <p:cNvPr id="18" name="Connecteur droit 17"/>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26" name="Espace réservé de la date 3"/>
          <p:cNvSpPr>
            <a:spLocks noGrp="1"/>
          </p:cNvSpPr>
          <p:nvPr>
            <p:ph type="dt" sz="half" idx="10"/>
          </p:nvPr>
        </p:nvSpPr>
        <p:spPr>
          <a:xfrm>
            <a:off x="864000" y="6461120"/>
            <a:ext cx="2743200" cy="365125"/>
          </a:xfrm>
          <a:prstGeom prst="rect">
            <a:avLst/>
          </a:prstGeom>
        </p:spPr>
        <p:txBody>
          <a:bodyPr/>
          <a:lstStyle/>
          <a:p>
            <a:fld id="{A516FFCC-FF06-4F51-A96E-FD6F64486EAA}" type="datetime1">
              <a:rPr lang="en-GB" smtClean="0"/>
              <a:t>09/09/2020</a:t>
            </a:fld>
            <a:endParaRPr lang="en-GB"/>
          </a:p>
        </p:txBody>
      </p:sp>
      <p:sp>
        <p:nvSpPr>
          <p:cNvPr id="27"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8"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solidFill>
                  <a:srgbClr val="2E5587"/>
                </a:solidFill>
              </a:defRPr>
            </a:lvl1pPr>
          </a:lstStyle>
          <a:p>
            <a:fld id="{58081BB4-39FC-45C5-B277-4E32D1EC170F}" type="slidenum">
              <a:rPr lang="en-GB" smtClean="0"/>
              <a:pPr/>
              <a:t>‹#›</a:t>
            </a:fld>
            <a:endParaRPr lang="en-GB"/>
          </a:p>
        </p:txBody>
      </p:sp>
      <p:sp>
        <p:nvSpPr>
          <p:cNvPr id="29" name="Titre 1"/>
          <p:cNvSpPr>
            <a:spLocks noGrp="1"/>
          </p:cNvSpPr>
          <p:nvPr>
            <p:ph type="title"/>
          </p:nvPr>
        </p:nvSpPr>
        <p:spPr>
          <a:xfrm>
            <a:off x="864000" y="827996"/>
            <a:ext cx="10489800" cy="686481"/>
          </a:xfrm>
        </p:spPr>
        <p:txBody>
          <a:bodyPr/>
          <a:lstStyle/>
          <a:p>
            <a:r>
              <a:rPr lang="fr-FR" dirty="0" smtClean="0"/>
              <a:t>Modifiez le style du titre</a:t>
            </a:r>
            <a:endParaRPr lang="en-GB" dirty="0"/>
          </a:p>
        </p:txBody>
      </p:sp>
    </p:spTree>
    <p:extLst>
      <p:ext uri="{BB962C8B-B14F-4D97-AF65-F5344CB8AC3E}">
        <p14:creationId xmlns:p14="http://schemas.microsoft.com/office/powerpoint/2010/main" val="22192365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grpSp>
        <p:nvGrpSpPr>
          <p:cNvPr id="10" name="Groupe 9"/>
          <p:cNvGrpSpPr/>
          <p:nvPr userDrawn="1"/>
        </p:nvGrpSpPr>
        <p:grpSpPr>
          <a:xfrm>
            <a:off x="-1" y="0"/>
            <a:ext cx="12192001" cy="6858003"/>
            <a:chOff x="-1" y="0"/>
            <a:chExt cx="12192001" cy="6858003"/>
          </a:xfrm>
        </p:grpSpPr>
        <p:grpSp>
          <p:nvGrpSpPr>
            <p:cNvPr id="11" name="Groupe 10"/>
            <p:cNvGrpSpPr/>
            <p:nvPr/>
          </p:nvGrpSpPr>
          <p:grpSpPr>
            <a:xfrm>
              <a:off x="-1" y="0"/>
              <a:ext cx="1514475" cy="1514476"/>
              <a:chOff x="-1" y="0"/>
              <a:chExt cx="1514475" cy="1514476"/>
            </a:xfrm>
            <a:solidFill>
              <a:srgbClr val="FCE510"/>
            </a:solidFill>
          </p:grpSpPr>
          <p:sp>
            <p:nvSpPr>
              <p:cNvPr id="26" name="Rectangle 25"/>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e 11"/>
            <p:cNvGrpSpPr/>
            <p:nvPr/>
          </p:nvGrpSpPr>
          <p:grpSpPr>
            <a:xfrm>
              <a:off x="261295" y="250496"/>
              <a:ext cx="476705" cy="476705"/>
              <a:chOff x="261295" y="250496"/>
              <a:chExt cx="476705" cy="476705"/>
            </a:xfrm>
          </p:grpSpPr>
          <p:sp>
            <p:nvSpPr>
              <p:cNvPr id="24" name="Rectangle 23"/>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e 12"/>
            <p:cNvGrpSpPr/>
            <p:nvPr/>
          </p:nvGrpSpPr>
          <p:grpSpPr>
            <a:xfrm>
              <a:off x="738000" y="729585"/>
              <a:ext cx="71625" cy="71625"/>
              <a:chOff x="738000" y="729585"/>
              <a:chExt cx="71625" cy="71625"/>
            </a:xfrm>
          </p:grpSpPr>
          <p:cxnSp>
            <p:nvCxnSpPr>
              <p:cNvPr id="22" name="Connecteur droit 21"/>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e 17"/>
            <p:cNvGrpSpPr/>
            <p:nvPr/>
          </p:nvGrpSpPr>
          <p:grpSpPr>
            <a:xfrm rot="10800000">
              <a:off x="11691747" y="6389495"/>
              <a:ext cx="71625" cy="71625"/>
              <a:chOff x="738000" y="729585"/>
              <a:chExt cx="71625" cy="71625"/>
            </a:xfrm>
          </p:grpSpPr>
          <p:cxnSp>
            <p:nvCxnSpPr>
              <p:cNvPr id="20" name="Connecteur droit 19"/>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9" name="Imag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28" name="Espace réservé de la date 3"/>
          <p:cNvSpPr>
            <a:spLocks noGrp="1"/>
          </p:cNvSpPr>
          <p:nvPr>
            <p:ph type="dt" sz="half" idx="10"/>
          </p:nvPr>
        </p:nvSpPr>
        <p:spPr>
          <a:xfrm>
            <a:off x="864000" y="6461120"/>
            <a:ext cx="2743200" cy="365125"/>
          </a:xfrm>
          <a:prstGeom prst="rect">
            <a:avLst/>
          </a:prstGeom>
        </p:spPr>
        <p:txBody>
          <a:bodyPr/>
          <a:lstStyle/>
          <a:p>
            <a:fld id="{1B939373-F5D7-4FE9-8B7E-7F1FA82F2FF1}" type="datetime1">
              <a:rPr lang="en-GB" smtClean="0"/>
              <a:t>09/09/2020</a:t>
            </a:fld>
            <a:endParaRPr lang="en-GB"/>
          </a:p>
        </p:txBody>
      </p:sp>
      <p:sp>
        <p:nvSpPr>
          <p:cNvPr id="29"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30"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
        <p:nvSpPr>
          <p:cNvPr id="31" name="Titre 1"/>
          <p:cNvSpPr>
            <a:spLocks noGrp="1"/>
          </p:cNvSpPr>
          <p:nvPr>
            <p:ph type="title"/>
          </p:nvPr>
        </p:nvSpPr>
        <p:spPr>
          <a:xfrm>
            <a:off x="864000" y="827996"/>
            <a:ext cx="10489800" cy="686481"/>
          </a:xfrm>
        </p:spPr>
        <p:txBody>
          <a:bodyPr/>
          <a:lstStyle/>
          <a:p>
            <a:r>
              <a:rPr lang="fr-FR" dirty="0" smtClean="0"/>
              <a:t>Modifiez le style du titre</a:t>
            </a:r>
            <a:endParaRPr lang="en-GB" dirty="0"/>
          </a:p>
        </p:txBody>
      </p:sp>
    </p:spTree>
    <p:extLst>
      <p:ext uri="{BB962C8B-B14F-4D97-AF65-F5344CB8AC3E}">
        <p14:creationId xmlns:p14="http://schemas.microsoft.com/office/powerpoint/2010/main" val="8620790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pSp>
        <p:nvGrpSpPr>
          <p:cNvPr id="6" name="Groupe 5"/>
          <p:cNvGrpSpPr/>
          <p:nvPr userDrawn="1"/>
        </p:nvGrpSpPr>
        <p:grpSpPr>
          <a:xfrm>
            <a:off x="-1" y="0"/>
            <a:ext cx="12192001" cy="6858003"/>
            <a:chOff x="-1" y="0"/>
            <a:chExt cx="12192001" cy="6858003"/>
          </a:xfrm>
        </p:grpSpPr>
        <p:grpSp>
          <p:nvGrpSpPr>
            <p:cNvPr id="7" name="Groupe 6"/>
            <p:cNvGrpSpPr/>
            <p:nvPr/>
          </p:nvGrpSpPr>
          <p:grpSpPr>
            <a:xfrm>
              <a:off x="-1" y="0"/>
              <a:ext cx="1514475" cy="1514476"/>
              <a:chOff x="-1" y="0"/>
              <a:chExt cx="1514475" cy="1514476"/>
            </a:xfrm>
            <a:solidFill>
              <a:srgbClr val="FCE510"/>
            </a:solidFill>
          </p:grpSpPr>
          <p:sp>
            <p:nvSpPr>
              <p:cNvPr id="22" name="Rectangle 21"/>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e 7"/>
            <p:cNvGrpSpPr/>
            <p:nvPr/>
          </p:nvGrpSpPr>
          <p:grpSpPr>
            <a:xfrm>
              <a:off x="261295" y="250496"/>
              <a:ext cx="476705" cy="476705"/>
              <a:chOff x="261295" y="250496"/>
              <a:chExt cx="476705" cy="476705"/>
            </a:xfrm>
          </p:grpSpPr>
          <p:sp>
            <p:nvSpPr>
              <p:cNvPr id="20" name="Rectangle 19"/>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e 8"/>
            <p:cNvGrpSpPr/>
            <p:nvPr/>
          </p:nvGrpSpPr>
          <p:grpSpPr>
            <a:xfrm>
              <a:off x="738000" y="729585"/>
              <a:ext cx="71625" cy="71625"/>
              <a:chOff x="738000" y="729585"/>
              <a:chExt cx="71625" cy="71625"/>
            </a:xfrm>
          </p:grpSpPr>
          <p:cxnSp>
            <p:nvCxnSpPr>
              <p:cNvPr id="18" name="Connecteur droit 17"/>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e 13"/>
            <p:cNvGrpSpPr/>
            <p:nvPr/>
          </p:nvGrpSpPr>
          <p:grpSpPr>
            <a:xfrm rot="10800000">
              <a:off x="11691747" y="6389495"/>
              <a:ext cx="71625" cy="71625"/>
              <a:chOff x="738000" y="729585"/>
              <a:chExt cx="71625" cy="71625"/>
            </a:xfrm>
          </p:grpSpPr>
          <p:cxnSp>
            <p:nvCxnSpPr>
              <p:cNvPr id="16" name="Connecteur droit 15"/>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24" name="Espace réservé de la date 3"/>
          <p:cNvSpPr>
            <a:spLocks noGrp="1"/>
          </p:cNvSpPr>
          <p:nvPr>
            <p:ph type="dt" sz="half" idx="10"/>
          </p:nvPr>
        </p:nvSpPr>
        <p:spPr>
          <a:xfrm>
            <a:off x="864000" y="6461120"/>
            <a:ext cx="2743200" cy="365125"/>
          </a:xfrm>
          <a:prstGeom prst="rect">
            <a:avLst/>
          </a:prstGeom>
        </p:spPr>
        <p:txBody>
          <a:bodyPr/>
          <a:lstStyle/>
          <a:p>
            <a:fld id="{027769F2-CE1A-412E-8DA1-FCC23E619872}" type="datetime1">
              <a:rPr lang="en-GB" smtClean="0"/>
              <a:t>09/09/2020</a:t>
            </a:fld>
            <a:endParaRPr lang="en-GB"/>
          </a:p>
        </p:txBody>
      </p:sp>
      <p:sp>
        <p:nvSpPr>
          <p:cNvPr id="25"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6"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
        <p:nvSpPr>
          <p:cNvPr id="27" name="Titre 1"/>
          <p:cNvSpPr>
            <a:spLocks noGrp="1"/>
          </p:cNvSpPr>
          <p:nvPr>
            <p:ph type="title"/>
          </p:nvPr>
        </p:nvSpPr>
        <p:spPr>
          <a:xfrm>
            <a:off x="864000" y="827996"/>
            <a:ext cx="10489800" cy="686481"/>
          </a:xfrm>
        </p:spPr>
        <p:txBody>
          <a:bodyPr/>
          <a:lstStyle/>
          <a:p>
            <a:r>
              <a:rPr lang="fr-FR" dirty="0" smtClean="0"/>
              <a:t>Modifiez le style du titre</a:t>
            </a:r>
            <a:endParaRPr lang="en-GB" dirty="0"/>
          </a:p>
        </p:txBody>
      </p:sp>
    </p:spTree>
    <p:extLst>
      <p:ext uri="{BB962C8B-B14F-4D97-AF65-F5344CB8AC3E}">
        <p14:creationId xmlns:p14="http://schemas.microsoft.com/office/powerpoint/2010/main" val="27514006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pSp>
        <p:nvGrpSpPr>
          <p:cNvPr id="5" name="Groupe 4"/>
          <p:cNvGrpSpPr/>
          <p:nvPr userDrawn="1"/>
        </p:nvGrpSpPr>
        <p:grpSpPr>
          <a:xfrm>
            <a:off x="-1" y="0"/>
            <a:ext cx="12192001" cy="6858003"/>
            <a:chOff x="-1" y="0"/>
            <a:chExt cx="12192001" cy="6858003"/>
          </a:xfrm>
        </p:grpSpPr>
        <p:grpSp>
          <p:nvGrpSpPr>
            <p:cNvPr id="6" name="Groupe 5"/>
            <p:cNvGrpSpPr/>
            <p:nvPr/>
          </p:nvGrpSpPr>
          <p:grpSpPr>
            <a:xfrm>
              <a:off x="-1" y="0"/>
              <a:ext cx="1514475" cy="1514476"/>
              <a:chOff x="-1" y="0"/>
              <a:chExt cx="1514475" cy="1514476"/>
            </a:xfrm>
            <a:solidFill>
              <a:srgbClr val="FCE510"/>
            </a:solidFill>
          </p:grpSpPr>
          <p:sp>
            <p:nvSpPr>
              <p:cNvPr id="21" name="Rectangle 20"/>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e 6"/>
            <p:cNvGrpSpPr/>
            <p:nvPr/>
          </p:nvGrpSpPr>
          <p:grpSpPr>
            <a:xfrm>
              <a:off x="261295" y="250496"/>
              <a:ext cx="476705" cy="476705"/>
              <a:chOff x="261295" y="250496"/>
              <a:chExt cx="476705" cy="476705"/>
            </a:xfrm>
          </p:grpSpPr>
          <p:sp>
            <p:nvSpPr>
              <p:cNvPr id="19" name="Rectangle 18"/>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e 7"/>
            <p:cNvGrpSpPr/>
            <p:nvPr/>
          </p:nvGrpSpPr>
          <p:grpSpPr>
            <a:xfrm>
              <a:off x="738000" y="729585"/>
              <a:ext cx="71625" cy="71625"/>
              <a:chOff x="738000" y="729585"/>
              <a:chExt cx="71625" cy="71625"/>
            </a:xfrm>
          </p:grpSpPr>
          <p:cxnSp>
            <p:nvCxnSpPr>
              <p:cNvPr id="17" name="Connecteur droit 16"/>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e 12"/>
            <p:cNvGrpSpPr/>
            <p:nvPr/>
          </p:nvGrpSpPr>
          <p:grpSpPr>
            <a:xfrm rot="10800000">
              <a:off x="11691747" y="6389495"/>
              <a:ext cx="71625" cy="71625"/>
              <a:chOff x="738000" y="729585"/>
              <a:chExt cx="71625" cy="71625"/>
            </a:xfrm>
          </p:grpSpPr>
          <p:cxnSp>
            <p:nvCxnSpPr>
              <p:cNvPr id="15" name="Connecteur droit 14"/>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23" name="Espace réservé de la date 3"/>
          <p:cNvSpPr>
            <a:spLocks noGrp="1"/>
          </p:cNvSpPr>
          <p:nvPr>
            <p:ph type="dt" sz="half" idx="10"/>
          </p:nvPr>
        </p:nvSpPr>
        <p:spPr>
          <a:xfrm>
            <a:off x="864000" y="6461120"/>
            <a:ext cx="2743200" cy="365125"/>
          </a:xfrm>
          <a:prstGeom prst="rect">
            <a:avLst/>
          </a:prstGeom>
        </p:spPr>
        <p:txBody>
          <a:bodyPr/>
          <a:lstStyle/>
          <a:p>
            <a:fld id="{73D134D5-982E-49E4-B77B-F89C68496B53}" type="datetime1">
              <a:rPr lang="en-GB" smtClean="0"/>
              <a:t>09/09/2020</a:t>
            </a:fld>
            <a:endParaRPr lang="en-GB"/>
          </a:p>
        </p:txBody>
      </p:sp>
      <p:sp>
        <p:nvSpPr>
          <p:cNvPr id="24"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5"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
        <p:nvSpPr>
          <p:cNvPr id="26" name="Titre 1"/>
          <p:cNvSpPr>
            <a:spLocks noGrp="1"/>
          </p:cNvSpPr>
          <p:nvPr>
            <p:ph type="title"/>
          </p:nvPr>
        </p:nvSpPr>
        <p:spPr>
          <a:xfrm>
            <a:off x="864000" y="827996"/>
            <a:ext cx="10489800" cy="686481"/>
          </a:xfrm>
        </p:spPr>
        <p:txBody>
          <a:bodyPr/>
          <a:lstStyle/>
          <a:p>
            <a:r>
              <a:rPr lang="fr-FR" dirty="0" smtClean="0"/>
              <a:t>Modifiez le style du titre</a:t>
            </a:r>
            <a:endParaRPr lang="en-GB" dirty="0"/>
          </a:p>
        </p:txBody>
      </p:sp>
    </p:spTree>
    <p:extLst>
      <p:ext uri="{BB962C8B-B14F-4D97-AF65-F5344CB8AC3E}">
        <p14:creationId xmlns:p14="http://schemas.microsoft.com/office/powerpoint/2010/main" val="22899370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p:cNvGrpSpPr/>
          <p:nvPr userDrawn="1"/>
        </p:nvGrpSpPr>
        <p:grpSpPr>
          <a:xfrm>
            <a:off x="-1" y="0"/>
            <a:ext cx="12192001" cy="6858003"/>
            <a:chOff x="-1" y="0"/>
            <a:chExt cx="12192001" cy="6858003"/>
          </a:xfrm>
        </p:grpSpPr>
        <p:grpSp>
          <p:nvGrpSpPr>
            <p:cNvPr id="9" name="Groupe 8"/>
            <p:cNvGrpSpPr/>
            <p:nvPr/>
          </p:nvGrpSpPr>
          <p:grpSpPr>
            <a:xfrm>
              <a:off x="-1" y="0"/>
              <a:ext cx="1514475" cy="1514476"/>
              <a:chOff x="-1" y="0"/>
              <a:chExt cx="1514475" cy="1514476"/>
            </a:xfrm>
            <a:solidFill>
              <a:srgbClr val="FCE510"/>
            </a:solidFill>
          </p:grpSpPr>
          <p:sp>
            <p:nvSpPr>
              <p:cNvPr id="24" name="Rectangle 23"/>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e 9"/>
            <p:cNvGrpSpPr/>
            <p:nvPr/>
          </p:nvGrpSpPr>
          <p:grpSpPr>
            <a:xfrm>
              <a:off x="261295" y="250496"/>
              <a:ext cx="476705" cy="476705"/>
              <a:chOff x="261295" y="250496"/>
              <a:chExt cx="476705" cy="476705"/>
            </a:xfrm>
          </p:grpSpPr>
          <p:sp>
            <p:nvSpPr>
              <p:cNvPr id="22" name="Rectangle 21"/>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e 10"/>
            <p:cNvGrpSpPr/>
            <p:nvPr/>
          </p:nvGrpSpPr>
          <p:grpSpPr>
            <a:xfrm>
              <a:off x="738000" y="729585"/>
              <a:ext cx="71625" cy="71625"/>
              <a:chOff x="738000" y="729585"/>
              <a:chExt cx="71625" cy="71625"/>
            </a:xfrm>
          </p:grpSpPr>
          <p:cxnSp>
            <p:nvCxnSpPr>
              <p:cNvPr id="20" name="Connecteur droit 19"/>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e 15"/>
            <p:cNvGrpSpPr/>
            <p:nvPr/>
          </p:nvGrpSpPr>
          <p:grpSpPr>
            <a:xfrm rot="10800000">
              <a:off x="11691747" y="6389495"/>
              <a:ext cx="71625" cy="71625"/>
              <a:chOff x="738000" y="729585"/>
              <a:chExt cx="71625" cy="71625"/>
            </a:xfrm>
          </p:grpSpPr>
          <p:cxnSp>
            <p:nvCxnSpPr>
              <p:cNvPr id="18" name="Connecteur droit 17"/>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26" name="Espace réservé de la date 3"/>
          <p:cNvSpPr>
            <a:spLocks noGrp="1"/>
          </p:cNvSpPr>
          <p:nvPr>
            <p:ph type="dt" sz="half" idx="10"/>
          </p:nvPr>
        </p:nvSpPr>
        <p:spPr>
          <a:xfrm>
            <a:off x="864000" y="6461120"/>
            <a:ext cx="2743200" cy="365125"/>
          </a:xfrm>
          <a:prstGeom prst="rect">
            <a:avLst/>
          </a:prstGeom>
        </p:spPr>
        <p:txBody>
          <a:bodyPr/>
          <a:lstStyle/>
          <a:p>
            <a:fld id="{71098A48-4FA3-453C-9AC4-2AC8FD570BD8}" type="datetime1">
              <a:rPr lang="en-GB" smtClean="0"/>
              <a:t>09/09/2020</a:t>
            </a:fld>
            <a:endParaRPr lang="en-GB"/>
          </a:p>
        </p:txBody>
      </p:sp>
      <p:sp>
        <p:nvSpPr>
          <p:cNvPr id="27"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8"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7073370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e 7"/>
          <p:cNvGrpSpPr/>
          <p:nvPr userDrawn="1"/>
        </p:nvGrpSpPr>
        <p:grpSpPr>
          <a:xfrm>
            <a:off x="-1" y="0"/>
            <a:ext cx="12192001" cy="6858003"/>
            <a:chOff x="-1" y="0"/>
            <a:chExt cx="12192001" cy="6858003"/>
          </a:xfrm>
        </p:grpSpPr>
        <p:grpSp>
          <p:nvGrpSpPr>
            <p:cNvPr id="9" name="Groupe 8"/>
            <p:cNvGrpSpPr/>
            <p:nvPr/>
          </p:nvGrpSpPr>
          <p:grpSpPr>
            <a:xfrm>
              <a:off x="-1" y="0"/>
              <a:ext cx="1514475" cy="1514476"/>
              <a:chOff x="-1" y="0"/>
              <a:chExt cx="1514475" cy="1514476"/>
            </a:xfrm>
            <a:solidFill>
              <a:srgbClr val="FCE510"/>
            </a:solidFill>
          </p:grpSpPr>
          <p:sp>
            <p:nvSpPr>
              <p:cNvPr id="24" name="Rectangle 23"/>
              <p:cNvSpPr/>
              <p:nvPr/>
            </p:nvSpPr>
            <p:spPr>
              <a:xfrm>
                <a:off x="-1" y="0"/>
                <a:ext cx="1514475" cy="72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rot="5400000">
                <a:off x="-388238" y="388239"/>
                <a:ext cx="1514475" cy="73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e 9"/>
            <p:cNvGrpSpPr/>
            <p:nvPr/>
          </p:nvGrpSpPr>
          <p:grpSpPr>
            <a:xfrm>
              <a:off x="261295" y="250496"/>
              <a:ext cx="476705" cy="476705"/>
              <a:chOff x="261295" y="250496"/>
              <a:chExt cx="476705" cy="476705"/>
            </a:xfrm>
          </p:grpSpPr>
          <p:sp>
            <p:nvSpPr>
              <p:cNvPr id="22" name="Rectangle 21"/>
              <p:cNvSpPr/>
              <p:nvPr/>
            </p:nvSpPr>
            <p:spPr>
              <a:xfrm>
                <a:off x="261295" y="552451"/>
                <a:ext cx="476705" cy="174750"/>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rot="5400000">
                <a:off x="402110" y="391311"/>
                <a:ext cx="476705" cy="19507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e 10"/>
            <p:cNvGrpSpPr/>
            <p:nvPr/>
          </p:nvGrpSpPr>
          <p:grpSpPr>
            <a:xfrm>
              <a:off x="738000" y="729585"/>
              <a:ext cx="71625" cy="71625"/>
              <a:chOff x="738000" y="729585"/>
              <a:chExt cx="71625" cy="71625"/>
            </a:xfrm>
          </p:grpSpPr>
          <p:cxnSp>
            <p:nvCxnSpPr>
              <p:cNvPr id="20" name="Connecteur droit 19"/>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1006137" y="6461124"/>
              <a:ext cx="1185863" cy="396875"/>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5400000">
              <a:off x="11352280" y="6018283"/>
              <a:ext cx="1250815" cy="428624"/>
            </a:xfrm>
            <a:prstGeom prst="rect">
              <a:avLst/>
            </a:prstGeom>
            <a:solidFill>
              <a:srgbClr val="FC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1763375" y="6461124"/>
              <a:ext cx="428625" cy="16589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5400000">
              <a:off x="11663756" y="6560741"/>
              <a:ext cx="396879" cy="197645"/>
            </a:xfrm>
            <a:prstGeom prst="rect">
              <a:avLst/>
            </a:prstGeom>
            <a:solidFill>
              <a:srgbClr val="2E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e 15"/>
            <p:cNvGrpSpPr/>
            <p:nvPr/>
          </p:nvGrpSpPr>
          <p:grpSpPr>
            <a:xfrm rot="10800000">
              <a:off x="11691747" y="6389495"/>
              <a:ext cx="71625" cy="71625"/>
              <a:chOff x="738000" y="729585"/>
              <a:chExt cx="71625" cy="71625"/>
            </a:xfrm>
          </p:grpSpPr>
          <p:cxnSp>
            <p:nvCxnSpPr>
              <p:cNvPr id="18" name="Connecteur droit 17"/>
              <p:cNvCxnSpPr/>
              <p:nvPr/>
            </p:nvCxnSpPr>
            <p:spPr>
              <a:xfrm>
                <a:off x="738000" y="729585"/>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702187" y="765398"/>
                <a:ext cx="71625" cy="0"/>
              </a:xfrm>
              <a:prstGeom prst="line">
                <a:avLst/>
              </a:prstGeom>
              <a:ln w="28575">
                <a:solidFill>
                  <a:srgbClr val="2E5587"/>
                </a:solidFill>
              </a:ln>
            </p:spPr>
            <p:style>
              <a:lnRef idx="1">
                <a:schemeClr val="accent1"/>
              </a:lnRef>
              <a:fillRef idx="0">
                <a:schemeClr val="accent1"/>
              </a:fillRef>
              <a:effectRef idx="0">
                <a:schemeClr val="accent1"/>
              </a:effectRef>
              <a:fontRef idx="minor">
                <a:schemeClr val="tx1"/>
              </a:fontRef>
            </p:style>
          </p:cxnSp>
        </p:grpSp>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9164" y="5975035"/>
              <a:ext cx="1244212" cy="486090"/>
            </a:xfrm>
            <a:prstGeom prst="rect">
              <a:avLst/>
            </a:prstGeom>
          </p:spPr>
        </p:pic>
      </p:grpSp>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26" name="Espace réservé de la date 3"/>
          <p:cNvSpPr>
            <a:spLocks noGrp="1"/>
          </p:cNvSpPr>
          <p:nvPr>
            <p:ph type="dt" sz="half" idx="10"/>
          </p:nvPr>
        </p:nvSpPr>
        <p:spPr>
          <a:xfrm>
            <a:off x="864000" y="6461120"/>
            <a:ext cx="2743200" cy="365125"/>
          </a:xfrm>
          <a:prstGeom prst="rect">
            <a:avLst/>
          </a:prstGeom>
        </p:spPr>
        <p:txBody>
          <a:bodyPr/>
          <a:lstStyle/>
          <a:p>
            <a:fld id="{AE2B2173-33F3-42AC-94AC-3F1B4A7B3907}" type="datetime1">
              <a:rPr lang="en-GB" smtClean="0"/>
              <a:t>09/09/2020</a:t>
            </a:fld>
            <a:endParaRPr lang="en-GB"/>
          </a:p>
        </p:txBody>
      </p:sp>
      <p:sp>
        <p:nvSpPr>
          <p:cNvPr id="27" name="Espace réservé du pied de page 4"/>
          <p:cNvSpPr>
            <a:spLocks noGrp="1"/>
          </p:cNvSpPr>
          <p:nvPr>
            <p:ph type="ftr" sz="quarter" idx="11"/>
          </p:nvPr>
        </p:nvSpPr>
        <p:spPr>
          <a:xfrm>
            <a:off x="4211833" y="6461120"/>
            <a:ext cx="4114800" cy="365125"/>
          </a:xfrm>
          <a:prstGeom prst="rect">
            <a:avLst/>
          </a:prstGeom>
        </p:spPr>
        <p:txBody>
          <a:bodyPr/>
          <a:lstStyle/>
          <a:p>
            <a:endParaRPr lang="en-GB"/>
          </a:p>
        </p:txBody>
      </p:sp>
      <p:sp>
        <p:nvSpPr>
          <p:cNvPr id="28" name="Espace réservé du numéro de diapositive 5"/>
          <p:cNvSpPr>
            <a:spLocks noGrp="1"/>
          </p:cNvSpPr>
          <p:nvPr>
            <p:ph type="sldNum" sz="quarter" idx="12"/>
          </p:nvPr>
        </p:nvSpPr>
        <p:spPr>
          <a:xfrm>
            <a:off x="9020172" y="6470649"/>
            <a:ext cx="2743200" cy="365125"/>
          </a:xfrm>
          <a:prstGeom prst="rect">
            <a:avLst/>
          </a:prstGeom>
        </p:spPr>
        <p:txBody>
          <a:bodyPr/>
          <a:lstStyle>
            <a:lvl1pPr algn="r">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37836632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925172" cy="1325563"/>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838200" y="1825625"/>
            <a:ext cx="10925172"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3" name="Espace réservé de la date 3"/>
          <p:cNvSpPr>
            <a:spLocks noGrp="1"/>
          </p:cNvSpPr>
          <p:nvPr>
            <p:ph type="dt" sz="half" idx="2"/>
          </p:nvPr>
        </p:nvSpPr>
        <p:spPr>
          <a:xfrm>
            <a:off x="864000" y="6461120"/>
            <a:ext cx="2743200" cy="365125"/>
          </a:xfrm>
          <a:prstGeom prst="rect">
            <a:avLst/>
          </a:prstGeom>
        </p:spPr>
        <p:txBody>
          <a:bodyPr/>
          <a:lstStyle/>
          <a:p>
            <a:fld id="{3114CCB7-077F-46C0-8E73-DB6A7CDA0CE4}" type="datetime1">
              <a:rPr lang="en-GB" smtClean="0"/>
              <a:t>09/09/2020</a:t>
            </a:fld>
            <a:endParaRPr lang="en-GB"/>
          </a:p>
        </p:txBody>
      </p:sp>
      <p:sp>
        <p:nvSpPr>
          <p:cNvPr id="64" name="Espace réservé du pied de page 4"/>
          <p:cNvSpPr>
            <a:spLocks noGrp="1"/>
          </p:cNvSpPr>
          <p:nvPr>
            <p:ph type="ftr" sz="quarter" idx="3"/>
          </p:nvPr>
        </p:nvSpPr>
        <p:spPr>
          <a:xfrm>
            <a:off x="4211833" y="6461120"/>
            <a:ext cx="4114800" cy="365125"/>
          </a:xfrm>
          <a:prstGeom prst="rect">
            <a:avLst/>
          </a:prstGeom>
        </p:spPr>
        <p:txBody>
          <a:bodyPr/>
          <a:lstStyle/>
          <a:p>
            <a:endParaRPr lang="en-GB"/>
          </a:p>
        </p:txBody>
      </p:sp>
      <p:sp>
        <p:nvSpPr>
          <p:cNvPr id="65" name="Espace réservé du numéro de diapositive 5"/>
          <p:cNvSpPr>
            <a:spLocks noGrp="1"/>
          </p:cNvSpPr>
          <p:nvPr>
            <p:ph type="sldNum" sz="quarter" idx="4"/>
          </p:nvPr>
        </p:nvSpPr>
        <p:spPr>
          <a:xfrm>
            <a:off x="9020172" y="6470649"/>
            <a:ext cx="2743200" cy="365125"/>
          </a:xfrm>
          <a:prstGeom prst="rect">
            <a:avLst/>
          </a:prstGeom>
        </p:spPr>
        <p:txBody>
          <a:bodyPr/>
          <a:lstStyle>
            <a:lvl1pPr algn="r">
              <a:defRPr>
                <a:solidFill>
                  <a:srgbClr val="2E5587"/>
                </a:solidFill>
              </a:defRPr>
            </a:lvl1pPr>
          </a:lstStyle>
          <a:p>
            <a:fld id="{58081BB4-39FC-45C5-B277-4E32D1EC170F}" type="slidenum">
              <a:rPr lang="en-GB" smtClean="0"/>
              <a:pPr/>
              <a:t>‹#›</a:t>
            </a:fld>
            <a:endParaRPr lang="en-GB"/>
          </a:p>
        </p:txBody>
      </p:sp>
    </p:spTree>
    <p:extLst>
      <p:ext uri="{BB962C8B-B14F-4D97-AF65-F5344CB8AC3E}">
        <p14:creationId xmlns:p14="http://schemas.microsoft.com/office/powerpoint/2010/main" val="3321607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en-GB" dirty="0" smtClean="0"/>
              <a:t>B</a:t>
            </a:r>
            <a:r>
              <a:rPr lang="en-US" altLang="zh-CN" dirty="0" err="1" smtClean="0"/>
              <a:t>iography</a:t>
            </a:r>
            <a:endParaRPr lang="en-GB" dirty="0"/>
          </a:p>
        </p:txBody>
      </p:sp>
      <p:sp>
        <p:nvSpPr>
          <p:cNvPr id="65" name="Titre 1"/>
          <p:cNvSpPr txBox="1">
            <a:spLocks/>
          </p:cNvSpPr>
          <p:nvPr/>
        </p:nvSpPr>
        <p:spPr>
          <a:xfrm>
            <a:off x="864000" y="1634836"/>
            <a:ext cx="7913971" cy="3121028"/>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spcAft>
                <a:spcPts val="2400"/>
              </a:spcAft>
            </a:pPr>
            <a:r>
              <a:rPr lang="en-US" sz="1600" b="1" dirty="0">
                <a:latin typeface="Arial" panose="020B0604020202020204" pitchFamily="34" charset="0"/>
                <a:ea typeface="+mn-ea"/>
                <a:cs typeface="Arial" panose="020B0604020202020204" pitchFamily="34" charset="0"/>
              </a:rPr>
              <a:t>Hangbiao </a:t>
            </a:r>
            <a:r>
              <a:rPr lang="en-US" sz="1600" b="1" dirty="0" smtClean="0">
                <a:latin typeface="Arial" panose="020B0604020202020204" pitchFamily="34" charset="0"/>
                <a:ea typeface="+mn-ea"/>
                <a:cs typeface="Arial" panose="020B0604020202020204" pitchFamily="34" charset="0"/>
              </a:rPr>
              <a:t>SONG</a:t>
            </a:r>
            <a:endParaRPr lang="en-US" sz="1600" b="1" dirty="0">
              <a:latin typeface="Arial" panose="020B0604020202020204" pitchFamily="34" charset="0"/>
              <a:ea typeface="+mn-ea"/>
              <a:cs typeface="Arial" panose="020B0604020202020204" pitchFamily="34" charset="0"/>
            </a:endParaRPr>
          </a:p>
          <a:p>
            <a:pPr algn="just">
              <a:lnSpc>
                <a:spcPct val="150000"/>
              </a:lnSpc>
            </a:pPr>
            <a:r>
              <a:rPr lang="en-US" sz="1400" dirty="0">
                <a:latin typeface="Arial" panose="020B0604020202020204" pitchFamily="34" charset="0"/>
                <a:ea typeface="+mn-ea"/>
                <a:cs typeface="Arial" panose="020B0604020202020204" pitchFamily="34" charset="0"/>
              </a:rPr>
              <a:t>2019.09-           </a:t>
            </a:r>
            <a:r>
              <a:rPr lang="en-US" sz="1400" dirty="0" smtClean="0">
                <a:latin typeface="Arial" panose="020B0604020202020204" pitchFamily="34" charset="0"/>
                <a:ea typeface="+mn-ea"/>
                <a:cs typeface="Arial" panose="020B0604020202020204" pitchFamily="34" charset="0"/>
              </a:rPr>
              <a:t>         Doctoral candidate                      </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Geomechanics</a:t>
            </a:r>
            <a:endParaRPr lang="en-US" sz="1400" dirty="0">
              <a:latin typeface="Arial" panose="020B0604020202020204" pitchFamily="34" charset="0"/>
              <a:ea typeface="+mn-ea"/>
              <a:cs typeface="Arial" panose="020B0604020202020204" pitchFamily="34" charset="0"/>
            </a:endParaRPr>
          </a:p>
          <a:p>
            <a:pPr algn="just">
              <a:lnSpc>
                <a:spcPct val="150000"/>
              </a:lnSpc>
            </a:pPr>
            <a:r>
              <a:rPr lang="en-US" sz="1400" dirty="0" smtClean="0">
                <a:latin typeface="Arial" panose="020B0604020202020204" pitchFamily="34" charset="0"/>
                <a:ea typeface="+mn-ea"/>
                <a:cs typeface="Arial" panose="020B0604020202020204" pitchFamily="34" charset="0"/>
              </a:rPr>
              <a:t>                                  University </a:t>
            </a:r>
            <a:r>
              <a:rPr lang="en-US" sz="1400" dirty="0">
                <a:latin typeface="Arial" panose="020B0604020202020204" pitchFamily="34" charset="0"/>
                <a:ea typeface="+mn-ea"/>
                <a:cs typeface="Arial" panose="020B0604020202020204" pitchFamily="34" charset="0"/>
              </a:rPr>
              <a:t>of Liege, Belgium</a:t>
            </a:r>
          </a:p>
          <a:p>
            <a:pPr algn="just">
              <a:lnSpc>
                <a:spcPct val="150000"/>
              </a:lnSpc>
            </a:pPr>
            <a:r>
              <a:rPr lang="en-US" sz="1400" dirty="0">
                <a:latin typeface="Arial" panose="020B0604020202020204" pitchFamily="34" charset="0"/>
                <a:ea typeface="+mn-ea"/>
                <a:cs typeface="Arial" panose="020B0604020202020204" pitchFamily="34" charset="0"/>
              </a:rPr>
              <a:t>                         </a:t>
            </a:r>
            <a:r>
              <a:rPr lang="en-US" sz="1400" dirty="0" smtClean="0">
                <a:latin typeface="Arial" panose="020B0604020202020204" pitchFamily="34" charset="0"/>
                <a:ea typeface="+mn-ea"/>
                <a:cs typeface="Arial" panose="020B0604020202020204" pitchFamily="34" charset="0"/>
              </a:rPr>
              <a:t>         Join </a:t>
            </a:r>
            <a:r>
              <a:rPr lang="en-US" sz="1400" dirty="0">
                <a:latin typeface="Arial" panose="020B0604020202020204" pitchFamily="34" charset="0"/>
                <a:ea typeface="+mn-ea"/>
                <a:cs typeface="Arial" panose="020B0604020202020204" pitchFamily="34" charset="0"/>
              </a:rPr>
              <a:t>P</a:t>
            </a:r>
            <a:r>
              <a:rPr lang="en-US" altLang="zh-CN" sz="1400" dirty="0">
                <a:latin typeface="Arial" panose="020B0604020202020204" pitchFamily="34" charset="0"/>
                <a:ea typeface="+mn-ea"/>
                <a:cs typeface="Arial" panose="020B0604020202020204" pitchFamily="34" charset="0"/>
              </a:rPr>
              <a:t>roject: </a:t>
            </a:r>
            <a:r>
              <a:rPr lang="en-US" sz="1400" dirty="0">
                <a:latin typeface="Arial" panose="020B0604020202020204" pitchFamily="34" charset="0"/>
                <a:ea typeface="+mn-ea"/>
                <a:cs typeface="Arial" panose="020B0604020202020204" pitchFamily="34" charset="0"/>
              </a:rPr>
              <a:t>EURAD - WP HITEC</a:t>
            </a:r>
          </a:p>
          <a:p>
            <a:pPr algn="just">
              <a:lnSpc>
                <a:spcPct val="150000"/>
              </a:lnSpc>
            </a:pPr>
            <a:r>
              <a:rPr lang="en-US" sz="1400" dirty="0">
                <a:latin typeface="Arial" panose="020B0604020202020204" pitchFamily="34" charset="0"/>
                <a:ea typeface="+mn-ea"/>
                <a:cs typeface="Arial" panose="020B0604020202020204" pitchFamily="34" charset="0"/>
              </a:rPr>
              <a:t>2016.09-2019.07       Master degree                   </a:t>
            </a:r>
            <a:r>
              <a:rPr lang="en-US" sz="1400" dirty="0" smtClean="0">
                <a:latin typeface="Arial" panose="020B0604020202020204" pitchFamily="34" charset="0"/>
                <a:ea typeface="+mn-ea"/>
                <a:cs typeface="Arial" panose="020B0604020202020204" pitchFamily="34" charset="0"/>
              </a:rPr>
              <a:t>   Geotechnical </a:t>
            </a:r>
            <a:r>
              <a:rPr lang="en-US" sz="1400" dirty="0">
                <a:latin typeface="Arial" panose="020B0604020202020204" pitchFamily="34" charset="0"/>
                <a:ea typeface="+mn-ea"/>
                <a:cs typeface="Arial" panose="020B0604020202020204" pitchFamily="34" charset="0"/>
              </a:rPr>
              <a:t>engineering</a:t>
            </a:r>
          </a:p>
          <a:p>
            <a:pPr algn="just">
              <a:lnSpc>
                <a:spcPct val="150000"/>
              </a:lnSpc>
            </a:pPr>
            <a:r>
              <a:rPr lang="en-US" sz="1400" dirty="0">
                <a:latin typeface="Arial" panose="020B0604020202020204" pitchFamily="34" charset="0"/>
                <a:ea typeface="+mn-ea"/>
                <a:cs typeface="Arial" panose="020B0604020202020204" pitchFamily="34" charset="0"/>
              </a:rPr>
              <a:t>                          </a:t>
            </a:r>
            <a:r>
              <a:rPr lang="en-US" sz="1400" dirty="0" smtClean="0">
                <a:latin typeface="Arial" panose="020B0604020202020204" pitchFamily="34" charset="0"/>
                <a:ea typeface="+mn-ea"/>
                <a:cs typeface="Arial" panose="020B0604020202020204" pitchFamily="34" charset="0"/>
              </a:rPr>
              <a:t>        </a:t>
            </a:r>
            <a:r>
              <a:rPr lang="en-US" sz="1400" dirty="0" err="1" smtClean="0">
                <a:latin typeface="Arial" panose="020B0604020202020204" pitchFamily="34" charset="0"/>
                <a:ea typeface="+mn-ea"/>
                <a:cs typeface="Arial" panose="020B0604020202020204" pitchFamily="34" charset="0"/>
              </a:rPr>
              <a:t>Hohai</a:t>
            </a:r>
            <a:r>
              <a:rPr lang="en-US" sz="1400" dirty="0" smtClean="0">
                <a:latin typeface="Arial" panose="020B0604020202020204" pitchFamily="34" charset="0"/>
                <a:ea typeface="+mn-ea"/>
                <a:cs typeface="Arial" panose="020B0604020202020204" pitchFamily="34" charset="0"/>
              </a:rPr>
              <a:t> </a:t>
            </a:r>
            <a:r>
              <a:rPr lang="en-US" sz="1400" dirty="0">
                <a:latin typeface="Arial" panose="020B0604020202020204" pitchFamily="34" charset="0"/>
                <a:ea typeface="+mn-ea"/>
                <a:cs typeface="Arial" panose="020B0604020202020204" pitchFamily="34" charset="0"/>
              </a:rPr>
              <a:t>University, China</a:t>
            </a:r>
          </a:p>
          <a:p>
            <a:pPr algn="just">
              <a:lnSpc>
                <a:spcPct val="150000"/>
              </a:lnSpc>
            </a:pPr>
            <a:r>
              <a:rPr lang="en-US" sz="1400" dirty="0">
                <a:latin typeface="Arial" panose="020B0604020202020204" pitchFamily="34" charset="0"/>
                <a:ea typeface="+mn-ea"/>
                <a:cs typeface="Arial" panose="020B0604020202020204" pitchFamily="34" charset="0"/>
              </a:rPr>
              <a:t>2012.09-2016.07       Bachelor degree                     </a:t>
            </a:r>
            <a:r>
              <a:rPr lang="en-US" sz="1400" dirty="0" smtClean="0">
                <a:latin typeface="Arial" panose="020B0604020202020204" pitchFamily="34" charset="0"/>
                <a:ea typeface="+mn-ea"/>
                <a:cs typeface="Arial" panose="020B0604020202020204" pitchFamily="34" charset="0"/>
              </a:rPr>
              <a:t>     </a:t>
            </a:r>
            <a:r>
              <a:rPr lang="en-US" sz="1400" dirty="0">
                <a:latin typeface="Arial" panose="020B0604020202020204" pitchFamily="34" charset="0"/>
                <a:ea typeface="+mn-ea"/>
                <a:cs typeface="Arial" panose="020B0604020202020204" pitchFamily="34" charset="0"/>
              </a:rPr>
              <a:t>Civil engineering</a:t>
            </a:r>
          </a:p>
          <a:p>
            <a:pPr algn="just">
              <a:lnSpc>
                <a:spcPct val="150000"/>
              </a:lnSpc>
            </a:pPr>
            <a:r>
              <a:rPr lang="en-US" sz="1400" dirty="0">
                <a:latin typeface="Arial" panose="020B0604020202020204" pitchFamily="34" charset="0"/>
                <a:ea typeface="+mn-ea"/>
                <a:cs typeface="Arial" panose="020B0604020202020204" pitchFamily="34" charset="0"/>
              </a:rPr>
              <a:t>                        </a:t>
            </a:r>
            <a:r>
              <a:rPr lang="en-US" sz="1400" dirty="0" smtClean="0">
                <a:latin typeface="Arial" panose="020B0604020202020204" pitchFamily="34" charset="0"/>
                <a:ea typeface="+mn-ea"/>
                <a:cs typeface="Arial" panose="020B0604020202020204" pitchFamily="34" charset="0"/>
              </a:rPr>
              <a:t>          </a:t>
            </a:r>
            <a:r>
              <a:rPr lang="en-US" sz="1400" dirty="0">
                <a:latin typeface="Arial" panose="020B0604020202020204" pitchFamily="34" charset="0"/>
                <a:ea typeface="+mn-ea"/>
                <a:cs typeface="Arial" panose="020B0604020202020204" pitchFamily="34" charset="0"/>
              </a:rPr>
              <a:t>Henan University, </a:t>
            </a:r>
            <a:r>
              <a:rPr lang="en-US" sz="1400" dirty="0" smtClean="0">
                <a:latin typeface="Arial" panose="020B0604020202020204" pitchFamily="34" charset="0"/>
                <a:ea typeface="+mn-ea"/>
                <a:cs typeface="Arial" panose="020B0604020202020204" pitchFamily="34" charset="0"/>
              </a:rPr>
              <a:t>China</a:t>
            </a:r>
            <a:endParaRPr lang="en-GB" sz="1400" dirty="0">
              <a:latin typeface="Arial" panose="020B0604020202020204" pitchFamily="34" charset="0"/>
              <a:ea typeface="+mn-ea"/>
              <a:cs typeface="Arial" panose="020B0604020202020204" pitchFamily="34" charset="0"/>
            </a:endParaRPr>
          </a:p>
        </p:txBody>
      </p:sp>
      <p:grpSp>
        <p:nvGrpSpPr>
          <p:cNvPr id="4" name="Group 3"/>
          <p:cNvGrpSpPr/>
          <p:nvPr/>
        </p:nvGrpSpPr>
        <p:grpSpPr>
          <a:xfrm>
            <a:off x="7158973" y="1844260"/>
            <a:ext cx="4598918" cy="2482428"/>
            <a:chOff x="6946537" y="1699218"/>
            <a:chExt cx="4821564" cy="2602609"/>
          </a:xfrm>
        </p:grpSpPr>
        <p:pic>
          <p:nvPicPr>
            <p:cNvPr id="67" name="Picture 2" descr="File:World map blank with blue sea.svg - Wikimedia Commons"/>
            <p:cNvPicPr>
              <a:picLocks noChangeAspect="1" noChangeArrowheads="1"/>
            </p:cNvPicPr>
            <p:nvPr/>
          </p:nvPicPr>
          <p:blipFill rotWithShape="1">
            <a:blip r:embed="rId3">
              <a:extLst>
                <a:ext uri="{28A0092B-C50C-407E-A947-70E740481C1C}">
                  <a14:useLocalDpi xmlns:a14="http://schemas.microsoft.com/office/drawing/2010/main" val="0"/>
                </a:ext>
              </a:extLst>
            </a:blip>
            <a:srcRect l="44493" t="10036" r="21820" b="54155"/>
            <a:stretch/>
          </p:blipFill>
          <p:spPr bwMode="auto">
            <a:xfrm>
              <a:off x="6946538" y="1699218"/>
              <a:ext cx="4821563" cy="26026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946537" y="1699218"/>
              <a:ext cx="4821563" cy="2602609"/>
              <a:chOff x="8816678" y="1470685"/>
              <a:chExt cx="2475538" cy="1336259"/>
            </a:xfrm>
          </p:grpSpPr>
          <p:sp>
            <p:nvSpPr>
              <p:cNvPr id="68" name="5-Point Star 67"/>
              <p:cNvSpPr/>
              <p:nvPr/>
            </p:nvSpPr>
            <p:spPr>
              <a:xfrm>
                <a:off x="10899782" y="2195465"/>
                <a:ext cx="43380" cy="433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 descr="比利时平圆世界国旗图标集图片免费下载_PNG素材_编号1m9i009rv_图精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6678" y="1470685"/>
                <a:ext cx="322673" cy="32267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一个圆球型的中国国旗免抠素材免费下载_觅元素51yuansu.co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09" t="6398" r="8277" b="13298"/>
              <a:stretch/>
            </p:blipFill>
            <p:spPr bwMode="auto">
              <a:xfrm>
                <a:off x="10943162" y="2482941"/>
                <a:ext cx="349054" cy="324003"/>
              </a:xfrm>
              <a:prstGeom prst="rect">
                <a:avLst/>
              </a:prstGeom>
              <a:noFill/>
              <a:extLst>
                <a:ext uri="{909E8E84-426E-40DD-AFC4-6F175D3DCCD1}">
                  <a14:hiddenFill xmlns:a14="http://schemas.microsoft.com/office/drawing/2010/main">
                    <a:solidFill>
                      <a:srgbClr val="FFFFFF"/>
                    </a:solidFill>
                  </a14:hiddenFill>
                </a:ext>
              </a:extLst>
            </p:spPr>
          </p:pic>
          <p:sp>
            <p:nvSpPr>
              <p:cNvPr id="71" name="Up Arrow 70"/>
              <p:cNvSpPr/>
              <p:nvPr/>
            </p:nvSpPr>
            <p:spPr>
              <a:xfrm rot="16869334" flipH="1">
                <a:off x="9880474" y="1208679"/>
                <a:ext cx="52164" cy="1666566"/>
              </a:xfrm>
              <a:prstGeom prst="upArrow">
                <a:avLst>
                  <a:gd name="adj1" fmla="val 24220"/>
                  <a:gd name="adj2" fmla="val 70678"/>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2"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8008" y="1844260"/>
            <a:ext cx="1502977" cy="510653"/>
          </a:xfrm>
          <a:prstGeom prst="rect">
            <a:avLst/>
          </a:prstGeom>
        </p:spPr>
      </p:pic>
      <p:sp>
        <p:nvSpPr>
          <p:cNvPr id="75" name="Titre 1"/>
          <p:cNvSpPr txBox="1">
            <a:spLocks/>
          </p:cNvSpPr>
          <p:nvPr/>
        </p:nvSpPr>
        <p:spPr>
          <a:xfrm>
            <a:off x="864000" y="5277861"/>
            <a:ext cx="8331984" cy="92069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50000"/>
              </a:lnSpc>
              <a:spcAft>
                <a:spcPts val="2400"/>
              </a:spcAft>
            </a:pPr>
            <a:r>
              <a:rPr lang="en-US" sz="1600" b="1" dirty="0">
                <a:latin typeface="Arial" panose="020B0604020202020204" pitchFamily="34" charset="0"/>
                <a:ea typeface="+mn-ea"/>
                <a:cs typeface="Arial" panose="020B0604020202020204" pitchFamily="34" charset="0"/>
              </a:rPr>
              <a:t>Grant</a:t>
            </a:r>
          </a:p>
          <a:p>
            <a:pPr algn="just">
              <a:lnSpc>
                <a:spcPct val="150000"/>
              </a:lnSpc>
            </a:pPr>
            <a:r>
              <a:rPr lang="en-US" sz="1400" dirty="0">
                <a:latin typeface="Arial" panose="020B0604020202020204" pitchFamily="34" charset="0"/>
                <a:ea typeface="+mn-ea"/>
                <a:cs typeface="Arial" panose="020B0604020202020204" pitchFamily="34" charset="0"/>
              </a:rPr>
              <a:t>China Scholarship Council (CSC)</a:t>
            </a:r>
          </a:p>
          <a:p>
            <a:pPr algn="just">
              <a:lnSpc>
                <a:spcPct val="150000"/>
              </a:lnSpc>
            </a:pPr>
            <a:r>
              <a:rPr lang="en-US" sz="1400" dirty="0">
                <a:latin typeface="Arial" panose="020B0604020202020204" pitchFamily="34" charset="0"/>
                <a:ea typeface="+mn-ea"/>
                <a:cs typeface="Arial" panose="020B0604020202020204" pitchFamily="34" charset="0"/>
              </a:rPr>
              <a:t>NO.201906710096</a:t>
            </a:r>
          </a:p>
        </p:txBody>
      </p:sp>
      <p:pic>
        <p:nvPicPr>
          <p:cNvPr id="76" name="Picture 2" descr="如何申请CSC（国家留学基金委）的奖学金出国留学-热备资讯"/>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5089" y="5348230"/>
            <a:ext cx="1249805" cy="100375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上海世博会比利时馆官方吉祥物亮相_新闻中心_新浪网"/>
          <p:cNvPicPr>
            <a:picLocks noChangeAspect="1" noChangeArrowheads="1"/>
          </p:cNvPicPr>
          <p:nvPr/>
        </p:nvPicPr>
        <p:blipFill rotWithShape="1">
          <a:blip r:embed="rId8">
            <a:extLst>
              <a:ext uri="{28A0092B-C50C-407E-A947-70E740481C1C}">
                <a14:useLocalDpi xmlns:a14="http://schemas.microsoft.com/office/drawing/2010/main" val="0"/>
              </a:ext>
            </a:extLst>
          </a:blip>
          <a:srcRect l="3591" t="52478" r="15280"/>
          <a:stretch/>
        </p:blipFill>
        <p:spPr bwMode="auto">
          <a:xfrm>
            <a:off x="5899393" y="5196871"/>
            <a:ext cx="2607298" cy="1299381"/>
          </a:xfrm>
          <a:prstGeom prst="rect">
            <a:avLst/>
          </a:prstGeom>
          <a:noFill/>
          <a:extLst>
            <a:ext uri="{909E8E84-426E-40DD-AFC4-6F175D3DCCD1}">
              <a14:hiddenFill xmlns:a14="http://schemas.microsoft.com/office/drawing/2010/main">
                <a:solidFill>
                  <a:srgbClr val="FFFFFF"/>
                </a:solidFill>
              </a14:hiddenFill>
            </a:ext>
          </a:extLst>
        </p:spPr>
      </p:pic>
      <p:sp>
        <p:nvSpPr>
          <p:cNvPr id="16" name="5-Point Star 15"/>
          <p:cNvSpPr/>
          <p:nvPr/>
        </p:nvSpPr>
        <p:spPr>
          <a:xfrm>
            <a:off x="11356736" y="3287700"/>
            <a:ext cx="80589" cy="8058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7560449" y="2537408"/>
            <a:ext cx="80589" cy="8058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236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en-GB" dirty="0" smtClean="0"/>
              <a:t>Motivation and aims</a:t>
            </a:r>
            <a:endParaRPr lang="en-GB" dirty="0"/>
          </a:p>
        </p:txBody>
      </p:sp>
      <p:grpSp>
        <p:nvGrpSpPr>
          <p:cNvPr id="22" name="Group 21"/>
          <p:cNvGrpSpPr/>
          <p:nvPr/>
        </p:nvGrpSpPr>
        <p:grpSpPr>
          <a:xfrm>
            <a:off x="9174359" y="1477310"/>
            <a:ext cx="3158547" cy="1787025"/>
            <a:chOff x="0" y="1028700"/>
            <a:chExt cx="3237996" cy="1832419"/>
          </a:xfrm>
        </p:grpSpPr>
        <p:grpSp>
          <p:nvGrpSpPr>
            <p:cNvPr id="24" name="Group 23"/>
            <p:cNvGrpSpPr/>
            <p:nvPr/>
          </p:nvGrpSpPr>
          <p:grpSpPr>
            <a:xfrm>
              <a:off x="0" y="1028700"/>
              <a:ext cx="3237996" cy="1832419"/>
              <a:chOff x="0" y="0"/>
              <a:chExt cx="3237996" cy="1832419"/>
            </a:xfrm>
          </p:grpSpPr>
          <p:grpSp>
            <p:nvGrpSpPr>
              <p:cNvPr id="27" name="Group 26"/>
              <p:cNvGrpSpPr/>
              <p:nvPr/>
            </p:nvGrpSpPr>
            <p:grpSpPr>
              <a:xfrm>
                <a:off x="0" y="0"/>
                <a:ext cx="1898239" cy="1832419"/>
                <a:chOff x="0" y="0"/>
                <a:chExt cx="1898239" cy="1832419"/>
              </a:xfrm>
            </p:grpSpPr>
            <p:grpSp>
              <p:nvGrpSpPr>
                <p:cNvPr id="32" name="Group 31"/>
                <p:cNvGrpSpPr/>
                <p:nvPr/>
              </p:nvGrpSpPr>
              <p:grpSpPr>
                <a:xfrm>
                  <a:off x="0" y="0"/>
                  <a:ext cx="1859437" cy="1828799"/>
                  <a:chOff x="0" y="0"/>
                  <a:chExt cx="1859437" cy="1828799"/>
                </a:xfrm>
              </p:grpSpPr>
              <p:sp>
                <p:nvSpPr>
                  <p:cNvPr id="61" name="Rectangle 60"/>
                  <p:cNvSpPr/>
                  <p:nvPr/>
                </p:nvSpPr>
                <p:spPr>
                  <a:xfrm>
                    <a:off x="43052" y="30480"/>
                    <a:ext cx="1798320" cy="179831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en-US" sz="1400"/>
                  </a:p>
                </p:txBody>
              </p:sp>
              <p:sp>
                <p:nvSpPr>
                  <p:cNvPr id="62" name="Freeform 61"/>
                  <p:cNvSpPr/>
                  <p:nvPr/>
                </p:nvSpPr>
                <p:spPr>
                  <a:xfrm rot="20088445">
                    <a:off x="1140332" y="7620"/>
                    <a:ext cx="518857" cy="962306"/>
                  </a:xfrm>
                  <a:custGeom>
                    <a:avLst/>
                    <a:gdLst>
                      <a:gd name="connsiteX0" fmla="*/ 40961 w 79061"/>
                      <a:gd name="connsiteY0" fmla="*/ 0 h 632460"/>
                      <a:gd name="connsiteX1" fmla="*/ 79061 w 79061"/>
                      <a:gd name="connsiteY1" fmla="*/ 632460 h 632460"/>
                    </a:gdLst>
                    <a:ahLst/>
                    <a:cxnLst>
                      <a:cxn ang="0">
                        <a:pos x="connsiteX0" y="connsiteY0"/>
                      </a:cxn>
                      <a:cxn ang="0">
                        <a:pos x="connsiteX1" y="connsiteY1"/>
                      </a:cxn>
                    </a:cxnLst>
                    <a:rect l="l" t="t" r="r" b="b"/>
                    <a:pathLst>
                      <a:path w="79061" h="632460">
                        <a:moveTo>
                          <a:pt x="40961" y="0"/>
                        </a:moveTo>
                        <a:cubicBezTo>
                          <a:pt x="321" y="257175"/>
                          <a:pt x="-40319" y="514350"/>
                          <a:pt x="79061" y="6324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400"/>
                  </a:p>
                </p:txBody>
              </p:sp>
              <p:sp>
                <p:nvSpPr>
                  <p:cNvPr id="63" name="Freeform 62"/>
                  <p:cNvSpPr/>
                  <p:nvPr/>
                </p:nvSpPr>
                <p:spPr>
                  <a:xfrm rot="1374041" flipH="1">
                    <a:off x="218312" y="0"/>
                    <a:ext cx="582340" cy="962306"/>
                  </a:xfrm>
                  <a:custGeom>
                    <a:avLst/>
                    <a:gdLst>
                      <a:gd name="connsiteX0" fmla="*/ 40961 w 79061"/>
                      <a:gd name="connsiteY0" fmla="*/ 0 h 632460"/>
                      <a:gd name="connsiteX1" fmla="*/ 79061 w 79061"/>
                      <a:gd name="connsiteY1" fmla="*/ 632460 h 632460"/>
                    </a:gdLst>
                    <a:ahLst/>
                    <a:cxnLst>
                      <a:cxn ang="0">
                        <a:pos x="connsiteX0" y="connsiteY0"/>
                      </a:cxn>
                      <a:cxn ang="0">
                        <a:pos x="connsiteX1" y="connsiteY1"/>
                      </a:cxn>
                    </a:cxnLst>
                    <a:rect l="l" t="t" r="r" b="b"/>
                    <a:pathLst>
                      <a:path w="79061" h="632460">
                        <a:moveTo>
                          <a:pt x="40961" y="0"/>
                        </a:moveTo>
                        <a:cubicBezTo>
                          <a:pt x="321" y="257175"/>
                          <a:pt x="-40319" y="514350"/>
                          <a:pt x="79061" y="6324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400"/>
                  </a:p>
                </p:txBody>
              </p:sp>
              <p:sp>
                <p:nvSpPr>
                  <p:cNvPr id="64" name="Freeform 63"/>
                  <p:cNvSpPr/>
                  <p:nvPr/>
                </p:nvSpPr>
                <p:spPr>
                  <a:xfrm rot="17908576" flipH="1">
                    <a:off x="142112" y="952500"/>
                    <a:ext cx="554246" cy="838470"/>
                  </a:xfrm>
                  <a:custGeom>
                    <a:avLst/>
                    <a:gdLst>
                      <a:gd name="connsiteX0" fmla="*/ 40961 w 79061"/>
                      <a:gd name="connsiteY0" fmla="*/ 0 h 632460"/>
                      <a:gd name="connsiteX1" fmla="*/ 79061 w 79061"/>
                      <a:gd name="connsiteY1" fmla="*/ 632460 h 632460"/>
                    </a:gdLst>
                    <a:ahLst/>
                    <a:cxnLst>
                      <a:cxn ang="0">
                        <a:pos x="connsiteX0" y="connsiteY0"/>
                      </a:cxn>
                      <a:cxn ang="0">
                        <a:pos x="connsiteX1" y="connsiteY1"/>
                      </a:cxn>
                    </a:cxnLst>
                    <a:rect l="l" t="t" r="r" b="b"/>
                    <a:pathLst>
                      <a:path w="79061" h="632460">
                        <a:moveTo>
                          <a:pt x="40961" y="0"/>
                        </a:moveTo>
                        <a:cubicBezTo>
                          <a:pt x="321" y="257175"/>
                          <a:pt x="-40319" y="514350"/>
                          <a:pt x="79061" y="6324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400"/>
                  </a:p>
                </p:txBody>
              </p:sp>
              <p:sp>
                <p:nvSpPr>
                  <p:cNvPr id="65" name="Freeform 64"/>
                  <p:cNvSpPr/>
                  <p:nvPr/>
                </p:nvSpPr>
                <p:spPr>
                  <a:xfrm rot="10586381" flipH="1">
                    <a:off x="1117472" y="1127760"/>
                    <a:ext cx="741965" cy="695551"/>
                  </a:xfrm>
                  <a:custGeom>
                    <a:avLst/>
                    <a:gdLst>
                      <a:gd name="connsiteX0" fmla="*/ 40961 w 79061"/>
                      <a:gd name="connsiteY0" fmla="*/ 0 h 632460"/>
                      <a:gd name="connsiteX1" fmla="*/ 79061 w 79061"/>
                      <a:gd name="connsiteY1" fmla="*/ 632460 h 632460"/>
                    </a:gdLst>
                    <a:ahLst/>
                    <a:cxnLst>
                      <a:cxn ang="0">
                        <a:pos x="connsiteX0" y="connsiteY0"/>
                      </a:cxn>
                      <a:cxn ang="0">
                        <a:pos x="connsiteX1" y="connsiteY1"/>
                      </a:cxn>
                    </a:cxnLst>
                    <a:rect l="l" t="t" r="r" b="b"/>
                    <a:pathLst>
                      <a:path w="79061" h="632460">
                        <a:moveTo>
                          <a:pt x="40961" y="0"/>
                        </a:moveTo>
                        <a:cubicBezTo>
                          <a:pt x="321" y="257175"/>
                          <a:pt x="-40319" y="514350"/>
                          <a:pt x="79061" y="63246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400"/>
                  </a:p>
                </p:txBody>
              </p:sp>
            </p:grpSp>
            <p:grpSp>
              <p:nvGrpSpPr>
                <p:cNvPr id="33" name="Group 32"/>
                <p:cNvGrpSpPr/>
                <p:nvPr/>
              </p:nvGrpSpPr>
              <p:grpSpPr>
                <a:xfrm>
                  <a:off x="30480" y="22860"/>
                  <a:ext cx="739140" cy="822960"/>
                  <a:chOff x="0" y="0"/>
                  <a:chExt cx="739140" cy="822960"/>
                </a:xfrm>
              </p:grpSpPr>
              <p:cxnSp>
                <p:nvCxnSpPr>
                  <p:cNvPr id="55" name="Straight Connector 54"/>
                  <p:cNvCxnSpPr/>
                  <p:nvPr/>
                </p:nvCxnSpPr>
                <p:spPr>
                  <a:xfrm>
                    <a:off x="365760" y="0"/>
                    <a:ext cx="35814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7620"/>
                    <a:ext cx="713892" cy="607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82880" y="0"/>
                    <a:ext cx="556260" cy="473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5240" y="213360"/>
                    <a:ext cx="609600" cy="518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620" y="601980"/>
                    <a:ext cx="259652" cy="2209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620" y="411480"/>
                    <a:ext cx="464820" cy="395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rot="16534371">
                  <a:off x="49530" y="1108711"/>
                  <a:ext cx="663624" cy="714042"/>
                  <a:chOff x="45211" y="3267"/>
                  <a:chExt cx="664511" cy="714042"/>
                </a:xfrm>
              </p:grpSpPr>
              <p:cxnSp>
                <p:nvCxnSpPr>
                  <p:cNvPr id="49" name="Straight Connector 48"/>
                  <p:cNvCxnSpPr/>
                  <p:nvPr/>
                </p:nvCxnSpPr>
                <p:spPr>
                  <a:xfrm rot="5065629" flipV="1">
                    <a:off x="397351" y="8562"/>
                    <a:ext cx="317168" cy="306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065629" flipV="1">
                    <a:off x="63888" y="39580"/>
                    <a:ext cx="617026" cy="596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065629" flipV="1">
                    <a:off x="238688" y="19612"/>
                    <a:ext cx="479111" cy="462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065629" flipV="1">
                    <a:off x="27440" y="208480"/>
                    <a:ext cx="522546" cy="487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065629" flipV="1">
                    <a:off x="44703" y="529186"/>
                    <a:ext cx="173430" cy="167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065629" flipV="1">
                    <a:off x="41425" y="366834"/>
                    <a:ext cx="356344" cy="344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rot="4925377">
                  <a:off x="1120142" y="60958"/>
                  <a:ext cx="821881" cy="734312"/>
                  <a:chOff x="-84363" y="1327"/>
                  <a:chExt cx="821881" cy="734312"/>
                </a:xfrm>
              </p:grpSpPr>
              <p:cxnSp>
                <p:nvCxnSpPr>
                  <p:cNvPr id="43" name="Straight Connector 42"/>
                  <p:cNvCxnSpPr/>
                  <p:nvPr/>
                </p:nvCxnSpPr>
                <p:spPr>
                  <a:xfrm>
                    <a:off x="379378" y="48051"/>
                    <a:ext cx="35814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5284" y="1327"/>
                    <a:ext cx="713892" cy="6075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78686" y="30190"/>
                    <a:ext cx="556260" cy="4734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534" y="174837"/>
                    <a:ext cx="609600" cy="5188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4363" y="489188"/>
                    <a:ext cx="259652" cy="2209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527" y="340048"/>
                    <a:ext cx="464820" cy="3955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rot="11200250">
                  <a:off x="1181064" y="1089659"/>
                  <a:ext cx="671502" cy="742760"/>
                  <a:chOff x="42263" y="-49428"/>
                  <a:chExt cx="787134" cy="870760"/>
                </a:xfrm>
              </p:grpSpPr>
              <p:cxnSp>
                <p:nvCxnSpPr>
                  <p:cNvPr id="37" name="Straight Connector 36"/>
                  <p:cNvCxnSpPr/>
                  <p:nvPr/>
                </p:nvCxnSpPr>
                <p:spPr>
                  <a:xfrm rot="10399750" flipH="1" flipV="1">
                    <a:off x="310767" y="-49428"/>
                    <a:ext cx="518630" cy="538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399750" flipH="1" flipV="1">
                    <a:off x="43766" y="11345"/>
                    <a:ext cx="590077" cy="634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399750" flipH="1" flipV="1">
                    <a:off x="142929" y="-45984"/>
                    <a:ext cx="602930" cy="651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399750" flipH="1" flipV="1">
                    <a:off x="42263" y="189796"/>
                    <a:ext cx="497515" cy="534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399750" flipH="1" flipV="1">
                    <a:off x="93818" y="600671"/>
                    <a:ext cx="166123" cy="2206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399750" flipH="1" flipV="1">
                    <a:off x="58282" y="407484"/>
                    <a:ext cx="323955" cy="348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Connector 27"/>
              <p:cNvCxnSpPr/>
              <p:nvPr/>
            </p:nvCxnSpPr>
            <p:spPr>
              <a:xfrm>
                <a:off x="1390709" y="354404"/>
                <a:ext cx="586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90709" y="969126"/>
                <a:ext cx="586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Box 52"/>
              <p:cNvSpPr txBox="1"/>
              <p:nvPr/>
            </p:nvSpPr>
            <p:spPr>
              <a:xfrm>
                <a:off x="1963750" y="216142"/>
                <a:ext cx="1272540" cy="4191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400" dirty="0">
                    <a:effectLst/>
                    <a:latin typeface="Times New Roman" panose="02020603050405020304" pitchFamily="18" charset="0"/>
                    <a:ea typeface="DengXian" panose="02010600030101010101" pitchFamily="2" charset="-122"/>
                    <a:cs typeface="Times New Roman" panose="02020603050405020304" pitchFamily="18" charset="0"/>
                  </a:rPr>
                  <a:t>Clay rocks</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31" name="Text Box 53"/>
              <p:cNvSpPr txBox="1"/>
              <p:nvPr/>
            </p:nvSpPr>
            <p:spPr>
              <a:xfrm>
                <a:off x="1965456" y="830751"/>
                <a:ext cx="1272540" cy="4191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400" dirty="0">
                    <a:effectLst/>
                    <a:latin typeface="Times New Roman" panose="02020603050405020304" pitchFamily="18" charset="0"/>
                    <a:ea typeface="DengXian" panose="02010600030101010101" pitchFamily="2" charset="-122"/>
                    <a:cs typeface="Times New Roman" panose="02020603050405020304" pitchFamily="18" charset="0"/>
                  </a:rPr>
                  <a:t>Pore water</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p:txBody>
          </p:sp>
        </p:grpSp>
        <p:sp>
          <p:nvSpPr>
            <p:cNvPr id="25" name="Text Box 48"/>
            <p:cNvSpPr txBox="1"/>
            <p:nvPr/>
          </p:nvSpPr>
          <p:spPr>
            <a:xfrm>
              <a:off x="701040" y="1828433"/>
              <a:ext cx="480060" cy="4191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en-US" sz="1400" dirty="0">
                  <a:effectLst/>
                  <a:latin typeface="Times New Roman" panose="02020603050405020304" pitchFamily="18" charset="0"/>
                  <a:ea typeface="DengXian" panose="02010600030101010101" pitchFamily="2" charset="-122"/>
                  <a:cs typeface="Times New Roman" panose="02020603050405020304" pitchFamily="18" charset="0"/>
                </a:rPr>
                <a:t>P</a:t>
              </a:r>
              <a:r>
                <a:rPr lang="en-US" sz="1400" baseline="-25000" dirty="0">
                  <a:effectLst/>
                  <a:latin typeface="Times New Roman" panose="02020603050405020304" pitchFamily="18" charset="0"/>
                  <a:ea typeface="DengXian" panose="02010600030101010101" pitchFamily="2" charset="-122"/>
                  <a:cs typeface="Times New Roman" panose="02020603050405020304" pitchFamily="18" charset="0"/>
                </a:rPr>
                <a:t>w</a:t>
              </a:r>
              <a:endParaRPr lang="en-US" sz="1400" dirty="0">
                <a:effectLst/>
                <a:latin typeface="Calibri" panose="020F0502020204030204" pitchFamily="34" charset="0"/>
                <a:ea typeface="DengXian" panose="02010600030101010101" pitchFamily="2" charset="-122"/>
                <a:cs typeface="Times New Roman" panose="02020603050405020304" pitchFamily="18" charset="0"/>
              </a:endParaRPr>
            </a:p>
          </p:txBody>
        </p:sp>
        <p:cxnSp>
          <p:nvCxnSpPr>
            <p:cNvPr id="26" name="Curved Connector 25"/>
            <p:cNvCxnSpPr/>
            <p:nvPr/>
          </p:nvCxnSpPr>
          <p:spPr>
            <a:xfrm flipV="1">
              <a:off x="1074420" y="1828433"/>
              <a:ext cx="99060" cy="304358"/>
            </a:xfrm>
            <a:prstGeom prst="curvedConnector3">
              <a:avLst>
                <a:gd name="adj1" fmla="val 4372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7832426" y="3679963"/>
            <a:ext cx="4541432" cy="2313435"/>
            <a:chOff x="1565669" y="3637102"/>
            <a:chExt cx="4943662" cy="2518334"/>
          </a:xfrm>
        </p:grpSpPr>
        <p:sp>
          <p:nvSpPr>
            <p:cNvPr id="70" name="Rectangle 69"/>
            <p:cNvSpPr/>
            <p:nvPr/>
          </p:nvSpPr>
          <p:spPr>
            <a:xfrm>
              <a:off x="3701142" y="3784788"/>
              <a:ext cx="461555" cy="7610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Rectangle 76"/>
            <p:cNvSpPr/>
            <p:nvPr/>
          </p:nvSpPr>
          <p:spPr>
            <a:xfrm>
              <a:off x="3701142" y="4545874"/>
              <a:ext cx="461555" cy="7610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Rectangle 77"/>
            <p:cNvSpPr/>
            <p:nvPr/>
          </p:nvSpPr>
          <p:spPr>
            <a:xfrm>
              <a:off x="3701142" y="5306960"/>
              <a:ext cx="461555" cy="7610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Oval 78"/>
            <p:cNvSpPr/>
            <p:nvPr/>
          </p:nvSpPr>
          <p:spPr>
            <a:xfrm>
              <a:off x="3478300" y="4744171"/>
              <a:ext cx="402698" cy="402698"/>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342907" y="4753828"/>
              <a:ext cx="402698" cy="402698"/>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207513" y="4760745"/>
              <a:ext cx="402698" cy="402698"/>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613693" y="4753828"/>
              <a:ext cx="402698" cy="402698"/>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ZoneTexte 391"/>
            <p:cNvSpPr txBox="1"/>
            <p:nvPr/>
          </p:nvSpPr>
          <p:spPr>
            <a:xfrm>
              <a:off x="2310927" y="5229231"/>
              <a:ext cx="1072796" cy="307777"/>
            </a:xfrm>
            <a:prstGeom prst="rect">
              <a:avLst/>
            </a:prstGeom>
            <a:noFill/>
          </p:spPr>
          <p:txBody>
            <a:bodyPr wrap="square" rtlCol="0">
              <a:spAutoFit/>
            </a:bodyPr>
            <a:lstStyle/>
            <a:p>
              <a:pPr algn="ctr"/>
              <a:r>
                <a:rPr lang="fr-BE" sz="1400" dirty="0" err="1">
                  <a:latin typeface="Times New Roman" panose="02020603050405020304" pitchFamily="18" charset="0"/>
                  <a:cs typeface="Times New Roman" panose="02020603050405020304" pitchFamily="18" charset="0"/>
                </a:rPr>
                <a:t>C</a:t>
              </a:r>
              <a:r>
                <a:rPr lang="fr-BE" sz="1400" dirty="0" err="1" smtClean="0">
                  <a:latin typeface="Times New Roman" panose="02020603050405020304" pitchFamily="18" charset="0"/>
                  <a:cs typeface="Times New Roman" panose="02020603050405020304" pitchFamily="18" charset="0"/>
                </a:rPr>
                <a:t>ell</a:t>
              </a:r>
              <a:endParaRPr lang="fr-BE" sz="1400" dirty="0">
                <a:latin typeface="Times New Roman" panose="02020603050405020304" pitchFamily="18" charset="0"/>
                <a:cs typeface="Times New Roman" panose="02020603050405020304" pitchFamily="18" charset="0"/>
              </a:endParaRPr>
            </a:p>
          </p:txBody>
        </p:sp>
        <p:sp>
          <p:nvSpPr>
            <p:cNvPr id="93" name="ZoneTexte 391"/>
            <p:cNvSpPr txBox="1"/>
            <p:nvPr/>
          </p:nvSpPr>
          <p:spPr>
            <a:xfrm>
              <a:off x="4134717" y="3637102"/>
              <a:ext cx="1072796" cy="307777"/>
            </a:xfrm>
            <a:prstGeom prst="rect">
              <a:avLst/>
            </a:prstGeom>
            <a:noFill/>
          </p:spPr>
          <p:txBody>
            <a:bodyPr wrap="square" rtlCol="0">
              <a:spAutoFit/>
            </a:bodyPr>
            <a:lstStyle/>
            <a:p>
              <a:pPr algn="ctr"/>
              <a:r>
                <a:rPr lang="fr-BE" sz="1400" dirty="0" smtClean="0">
                  <a:latin typeface="Times New Roman" panose="02020603050405020304" pitchFamily="18" charset="0"/>
                  <a:cs typeface="Times New Roman" panose="02020603050405020304" pitchFamily="18" charset="0"/>
                </a:rPr>
                <a:t>Surface</a:t>
              </a:r>
              <a:endParaRPr lang="fr-BE" sz="1400" dirty="0">
                <a:latin typeface="Times New Roman" panose="02020603050405020304" pitchFamily="18" charset="0"/>
                <a:cs typeface="Times New Roman" panose="02020603050405020304" pitchFamily="18" charset="0"/>
              </a:endParaRPr>
            </a:p>
          </p:txBody>
        </p:sp>
        <p:sp>
          <p:nvSpPr>
            <p:cNvPr id="94" name="ZoneTexte 391"/>
            <p:cNvSpPr txBox="1"/>
            <p:nvPr/>
          </p:nvSpPr>
          <p:spPr>
            <a:xfrm>
              <a:off x="4134717" y="5847659"/>
              <a:ext cx="1072796" cy="307777"/>
            </a:xfrm>
            <a:prstGeom prst="rect">
              <a:avLst/>
            </a:prstGeom>
            <a:noFill/>
          </p:spPr>
          <p:txBody>
            <a:bodyPr wrap="square" rtlCol="0">
              <a:spAutoFit/>
            </a:bodyPr>
            <a:lstStyle/>
            <a:p>
              <a:pPr algn="ctr"/>
              <a:r>
                <a:rPr lang="fr-BE" sz="1400" dirty="0" smtClean="0">
                  <a:latin typeface="Times New Roman" panose="02020603050405020304" pitchFamily="18" charset="0"/>
                  <a:cs typeface="Times New Roman" panose="02020603050405020304" pitchFamily="18" charset="0"/>
                </a:rPr>
                <a:t>-1000 m</a:t>
              </a:r>
              <a:endParaRPr lang="fr-BE" sz="1400" dirty="0">
                <a:latin typeface="Times New Roman" panose="02020603050405020304" pitchFamily="18" charset="0"/>
                <a:cs typeface="Times New Roman" panose="02020603050405020304" pitchFamily="18" charset="0"/>
              </a:endParaRPr>
            </a:p>
          </p:txBody>
        </p:sp>
        <p:sp>
          <p:nvSpPr>
            <p:cNvPr id="95" name="ZoneTexte 391"/>
            <p:cNvSpPr txBox="1"/>
            <p:nvPr/>
          </p:nvSpPr>
          <p:spPr>
            <a:xfrm>
              <a:off x="4148707" y="4391985"/>
              <a:ext cx="1072796" cy="307777"/>
            </a:xfrm>
            <a:prstGeom prst="rect">
              <a:avLst/>
            </a:prstGeom>
            <a:noFill/>
          </p:spPr>
          <p:txBody>
            <a:bodyPr wrap="square" rtlCol="0">
              <a:spAutoFit/>
            </a:bodyPr>
            <a:lstStyle/>
            <a:p>
              <a:pPr algn="ctr"/>
              <a:r>
                <a:rPr lang="fr-BE" sz="1400" dirty="0" smtClean="0">
                  <a:latin typeface="Times New Roman" panose="02020603050405020304" pitchFamily="18" charset="0"/>
                  <a:cs typeface="Times New Roman" panose="02020603050405020304" pitchFamily="18" charset="0"/>
                </a:rPr>
                <a:t>Clay rock</a:t>
              </a:r>
              <a:endParaRPr lang="fr-BE" sz="1400" dirty="0">
                <a:latin typeface="Times New Roman" panose="02020603050405020304" pitchFamily="18" charset="0"/>
                <a:cs typeface="Times New Roman" panose="02020603050405020304" pitchFamily="18" charset="0"/>
              </a:endParaRPr>
            </a:p>
          </p:txBody>
        </p:sp>
        <p:sp>
          <p:nvSpPr>
            <p:cNvPr id="96" name="ZoneTexte 391"/>
            <p:cNvSpPr txBox="1"/>
            <p:nvPr/>
          </p:nvSpPr>
          <p:spPr>
            <a:xfrm>
              <a:off x="5436535" y="4731261"/>
              <a:ext cx="1072796" cy="461665"/>
            </a:xfrm>
            <a:prstGeom prst="rect">
              <a:avLst/>
            </a:prstGeom>
            <a:noFill/>
          </p:spPr>
          <p:txBody>
            <a:bodyPr wrap="square" rtlCol="0">
              <a:spAutoFit/>
            </a:bodyPr>
            <a:lstStyle/>
            <a:p>
              <a:pPr algn="ctr"/>
              <a:r>
                <a:rPr lang="fr-BE" sz="2400" dirty="0" smtClean="0">
                  <a:latin typeface="Times New Roman" panose="02020603050405020304" pitchFamily="18" charset="0"/>
                  <a:cs typeface="Times New Roman" panose="02020603050405020304" pitchFamily="18" charset="0"/>
                </a:rPr>
                <a:t>…</a:t>
              </a:r>
              <a:endParaRPr lang="fr-BE" sz="2400" dirty="0">
                <a:latin typeface="Times New Roman" panose="02020603050405020304" pitchFamily="18" charset="0"/>
                <a:cs typeface="Times New Roman" panose="02020603050405020304" pitchFamily="18" charset="0"/>
              </a:endParaRPr>
            </a:p>
          </p:txBody>
        </p:sp>
        <p:sp>
          <p:nvSpPr>
            <p:cNvPr id="97" name="ZoneTexte 391"/>
            <p:cNvSpPr txBox="1"/>
            <p:nvPr/>
          </p:nvSpPr>
          <p:spPr>
            <a:xfrm>
              <a:off x="1565669" y="4731261"/>
              <a:ext cx="1072796" cy="461665"/>
            </a:xfrm>
            <a:prstGeom prst="rect">
              <a:avLst/>
            </a:prstGeom>
            <a:noFill/>
          </p:spPr>
          <p:txBody>
            <a:bodyPr wrap="square" rtlCol="0">
              <a:spAutoFit/>
            </a:bodyPr>
            <a:lstStyle/>
            <a:p>
              <a:pPr algn="ctr"/>
              <a:r>
                <a:rPr lang="fr-BE" sz="2400" dirty="0" smtClean="0">
                  <a:latin typeface="Times New Roman" panose="02020603050405020304" pitchFamily="18" charset="0"/>
                  <a:cs typeface="Times New Roman" panose="02020603050405020304" pitchFamily="18" charset="0"/>
                </a:rPr>
                <a:t>…</a:t>
              </a:r>
              <a:endParaRPr lang="fr-BE" sz="2400" dirty="0">
                <a:latin typeface="Times New Roman" panose="02020603050405020304" pitchFamily="18" charset="0"/>
                <a:cs typeface="Times New Roman" panose="02020603050405020304" pitchFamily="18" charset="0"/>
              </a:endParaRPr>
            </a:p>
          </p:txBody>
        </p:sp>
      </p:grpSp>
      <p:sp>
        <p:nvSpPr>
          <p:cNvPr id="98" name="ZoneTexte 63"/>
          <p:cNvSpPr txBox="1"/>
          <p:nvPr/>
        </p:nvSpPr>
        <p:spPr>
          <a:xfrm>
            <a:off x="868028" y="1569533"/>
            <a:ext cx="7941669" cy="3616375"/>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In the Near Field (EDZ)</a:t>
            </a:r>
          </a:p>
          <a:p>
            <a:endParaRPr lang="fr-BE" sz="1000" dirty="0">
              <a:latin typeface="Arial" panose="020B0604020202020204" pitchFamily="34" charset="0"/>
              <a:cs typeface="Arial" panose="020B0604020202020204" pitchFamily="34" charset="0"/>
            </a:endParaRPr>
          </a:p>
          <a:p>
            <a:r>
              <a:rPr lang="fr-BE" sz="1400" dirty="0" smtClean="0">
                <a:latin typeface="Arial" panose="020B0604020202020204" pitchFamily="34" charset="0"/>
                <a:cs typeface="Arial" panose="020B0604020202020204" pitchFamily="34" charset="0"/>
              </a:rPr>
              <a:t>The heat generated by </a:t>
            </a:r>
            <a:r>
              <a:rPr lang="en-US" altLang="zh-CN" sz="1400" dirty="0" smtClean="0">
                <a:latin typeface="Arial" panose="020B0604020202020204" pitchFamily="34" charset="0"/>
                <a:cs typeface="Arial" panose="020B0604020202020204" pitchFamily="34" charset="0"/>
              </a:rPr>
              <a:t>the radioactive waste may affect the </a:t>
            </a:r>
            <a:r>
              <a:rPr lang="en-US" altLang="zh-CN" sz="1400" dirty="0">
                <a:latin typeface="Arial" panose="020B0604020202020204" pitchFamily="34" charset="0"/>
                <a:cs typeface="Arial" panose="020B0604020202020204" pitchFamily="34" charset="0"/>
              </a:rPr>
              <a:t>transport</a:t>
            </a:r>
            <a:r>
              <a:rPr lang="en-US" altLang="zh-CN" sz="1400" dirty="0" smtClean="0">
                <a:latin typeface="Arial" panose="020B0604020202020204" pitchFamily="34" charset="0"/>
                <a:cs typeface="Arial" panose="020B0604020202020204" pitchFamily="34" charset="0"/>
              </a:rPr>
              <a:t> properties of the host rock</a:t>
            </a:r>
            <a:endParaRPr lang="fr-BE" altLang="zh-CN" sz="1400" dirty="0">
              <a:latin typeface="Arial" panose="020B0604020202020204" pitchFamily="34" charset="0"/>
              <a:cs typeface="Arial" panose="020B0604020202020204" pitchFamily="34" charset="0"/>
            </a:endParaRPr>
          </a:p>
          <a:p>
            <a:endParaRPr lang="fr-BE" sz="800"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D</a:t>
            </a:r>
            <a:r>
              <a:rPr lang="en-US" sz="1400" dirty="0" smtClean="0">
                <a:latin typeface="Arial" panose="020B0604020202020204" pitchFamily="34" charset="0"/>
                <a:cs typeface="Arial" panose="020B0604020202020204" pitchFamily="34" charset="0"/>
              </a:rPr>
              <a:t>iscrepancy of thermal expansion between water and clay rock</a:t>
            </a:r>
            <a:r>
              <a:rPr lang="fr-BE" sz="1400" dirty="0" smtClean="0">
                <a:latin typeface="Arial" panose="020B0604020202020204" pitchFamily="34" charset="0"/>
                <a:cs typeface="Arial" panose="020B0604020202020204" pitchFamily="34" charset="0"/>
              </a:rPr>
              <a:t> [1]</a:t>
            </a:r>
          </a:p>
          <a:p>
            <a:pPr lvl="1"/>
            <a:endParaRPr lang="fr-BE" sz="800"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Over-pressure </a:t>
            </a:r>
            <a:r>
              <a:rPr lang="fr-BE" sz="1400" dirty="0" err="1" smtClean="0">
                <a:latin typeface="Arial" panose="020B0604020202020204" pitchFamily="34" charset="0"/>
                <a:cs typeface="Arial" panose="020B0604020202020204" pitchFamily="34" charset="0"/>
              </a:rPr>
              <a:t>induces</a:t>
            </a:r>
            <a:r>
              <a:rPr lang="fr-BE" sz="1400" dirty="0" smtClean="0">
                <a:latin typeface="Arial" panose="020B0604020202020204" pitchFamily="34" charset="0"/>
                <a:cs typeface="Arial" panose="020B0604020202020204" pitchFamily="34" charset="0"/>
              </a:rPr>
              <a:t> fracture </a:t>
            </a:r>
            <a:r>
              <a:rPr lang="fr-BE" sz="1400" dirty="0" err="1" smtClean="0">
                <a:latin typeface="Arial" panose="020B0604020202020204" pitchFamily="34" charset="0"/>
                <a:cs typeface="Arial" panose="020B0604020202020204" pitchFamily="34" charset="0"/>
              </a:rPr>
              <a:t>re-opening</a:t>
            </a:r>
            <a:r>
              <a:rPr lang="fr-BE" sz="1400" dirty="0" smtClean="0">
                <a:latin typeface="Arial" panose="020B0604020202020204" pitchFamily="34" charset="0"/>
                <a:cs typeface="Arial" panose="020B0604020202020204" pitchFamily="34" charset="0"/>
              </a:rPr>
              <a:t> or propagation [2]</a:t>
            </a:r>
          </a:p>
          <a:p>
            <a:pPr lvl="1"/>
            <a:endParaRPr lang="fr-BE" sz="8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fr-BE" sz="1400" dirty="0" smtClean="0">
                <a:latin typeface="Arial" panose="020B0604020202020204" pitchFamily="34" charset="0"/>
                <a:cs typeface="Arial" panose="020B0604020202020204" pitchFamily="34" charset="0"/>
              </a:rPr>
              <a:t>Alter the transport </a:t>
            </a:r>
            <a:r>
              <a:rPr lang="fr-BE" sz="1400" dirty="0" err="1" smtClean="0">
                <a:latin typeface="Arial" panose="020B0604020202020204" pitchFamily="34" charset="0"/>
                <a:cs typeface="Arial" panose="020B0604020202020204" pitchFamily="34" charset="0"/>
              </a:rPr>
              <a:t>properties</a:t>
            </a:r>
            <a:r>
              <a:rPr lang="fr-BE" sz="1400" dirty="0" smtClean="0">
                <a:latin typeface="Arial" panose="020B0604020202020204" pitchFamily="34" charset="0"/>
                <a:cs typeface="Arial" panose="020B0604020202020204" pitchFamily="34" charset="0"/>
              </a:rPr>
              <a:t>, i.e. </a:t>
            </a:r>
            <a:r>
              <a:rPr lang="fr-BE" sz="1400" dirty="0" err="1" smtClean="0">
                <a:latin typeface="Arial" panose="020B0604020202020204" pitchFamily="34" charset="0"/>
                <a:cs typeface="Arial" panose="020B0604020202020204" pitchFamily="34" charset="0"/>
              </a:rPr>
              <a:t>permeability</a:t>
            </a:r>
            <a:endParaRPr lang="fr-BE" sz="1400" dirty="0" smtClean="0">
              <a:latin typeface="Arial" panose="020B0604020202020204" pitchFamily="34" charset="0"/>
              <a:cs typeface="Arial" panose="020B0604020202020204" pitchFamily="34" charset="0"/>
            </a:endParaRPr>
          </a:p>
          <a:p>
            <a:pPr lvl="1"/>
            <a:endParaRPr lang="fr-BE" sz="2500" dirty="0" smtClean="0">
              <a:latin typeface="Arial" panose="020B0604020202020204" pitchFamily="34" charset="0"/>
              <a:cs typeface="Arial" panose="020B0604020202020204" pitchFamily="34" charset="0"/>
            </a:endParaRPr>
          </a:p>
          <a:p>
            <a:r>
              <a:rPr lang="fr-BE" b="1" dirty="0" smtClean="0">
                <a:latin typeface="Arial" panose="020B0604020202020204" pitchFamily="34" charset="0"/>
                <a:cs typeface="Arial" panose="020B0604020202020204" pitchFamily="34" charset="0"/>
              </a:rPr>
              <a:t>In the Far Field</a:t>
            </a:r>
          </a:p>
          <a:p>
            <a:endParaRPr lang="fr-BE" sz="1000" b="1" dirty="0" smtClean="0">
              <a:latin typeface="Arial" panose="020B0604020202020204" pitchFamily="34" charset="0"/>
              <a:cs typeface="Arial" panose="020B0604020202020204" pitchFamily="34" charset="0"/>
            </a:endParaRPr>
          </a:p>
          <a:p>
            <a:r>
              <a:rPr lang="fr-BE" sz="1400" dirty="0" smtClean="0">
                <a:latin typeface="Arial" panose="020B0604020202020204" pitchFamily="34" charset="0"/>
                <a:cs typeface="Arial" panose="020B0604020202020204" pitchFamily="34" charset="0"/>
              </a:rPr>
              <a:t>The zone </a:t>
            </a:r>
            <a:r>
              <a:rPr lang="fr-BE" sz="1400" dirty="0" err="1" smtClean="0">
                <a:latin typeface="Arial" panose="020B0604020202020204" pitchFamily="34" charset="0"/>
                <a:cs typeface="Arial" panose="020B0604020202020204" pitchFamily="34" charset="0"/>
              </a:rPr>
              <a:t>located</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half-way</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between</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two</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cells</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will</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be</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subjected</a:t>
            </a:r>
            <a:r>
              <a:rPr lang="fr-BE" sz="1400" dirty="0" smtClean="0">
                <a:latin typeface="Arial" panose="020B0604020202020204" pitchFamily="34" charset="0"/>
                <a:cs typeface="Arial" panose="020B0604020202020204" pitchFamily="34" charset="0"/>
              </a:rPr>
              <a:t> to </a:t>
            </a:r>
            <a:r>
              <a:rPr lang="fr-BE" sz="1400" dirty="0" err="1" smtClean="0">
                <a:latin typeface="Arial" panose="020B0604020202020204" pitchFamily="34" charset="0"/>
                <a:cs typeface="Arial" panose="020B0604020202020204" pitchFamily="34" charset="0"/>
              </a:rPr>
              <a:t>tensile</a:t>
            </a:r>
            <a:r>
              <a:rPr lang="fr-BE" sz="1400" dirty="0" smtClean="0">
                <a:latin typeface="Arial" panose="020B0604020202020204" pitchFamily="34" charset="0"/>
                <a:cs typeface="Arial" panose="020B0604020202020204" pitchFamily="34" charset="0"/>
              </a:rPr>
              <a:t> or </a:t>
            </a:r>
            <a:r>
              <a:rPr lang="fr-BE" sz="1400" dirty="0" err="1" smtClean="0">
                <a:latin typeface="Arial" panose="020B0604020202020204" pitchFamily="34" charset="0"/>
                <a:cs typeface="Arial" panose="020B0604020202020204" pitchFamily="34" charset="0"/>
              </a:rPr>
              <a:t>shear</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failure</a:t>
            </a:r>
            <a:r>
              <a:rPr lang="fr-BE" sz="1400" dirty="0">
                <a:latin typeface="Arial" panose="020B0604020202020204" pitchFamily="34" charset="0"/>
                <a:cs typeface="Arial" panose="020B0604020202020204" pitchFamily="34" charset="0"/>
              </a:rPr>
              <a:t> </a:t>
            </a:r>
            <a:r>
              <a:rPr lang="fr-BE" sz="1400" dirty="0" smtClean="0">
                <a:latin typeface="Arial" panose="020B0604020202020204" pitchFamily="34" charset="0"/>
                <a:cs typeface="Arial" panose="020B0604020202020204" pitchFamily="34" charset="0"/>
              </a:rPr>
              <a:t>[3]</a:t>
            </a:r>
          </a:p>
          <a:p>
            <a:endParaRPr lang="fr-BE" sz="1000" dirty="0" smtClean="0">
              <a:latin typeface="Arial" panose="020B0604020202020204" pitchFamily="34" charset="0"/>
              <a:cs typeface="Arial" panose="020B0604020202020204" pitchFamily="34" charset="0"/>
            </a:endParaRPr>
          </a:p>
          <a:p>
            <a:endParaRPr lang="fr-BE" sz="8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fr-BE" sz="1400" dirty="0" smtClean="0">
                <a:latin typeface="Arial" panose="020B0604020202020204" pitchFamily="34" charset="0"/>
                <a:cs typeface="Arial" panose="020B0604020202020204" pitchFamily="34" charset="0"/>
              </a:rPr>
              <a:t>Thermal </a:t>
            </a:r>
            <a:r>
              <a:rPr lang="fr-BE" sz="1400" dirty="0" err="1" smtClean="0">
                <a:latin typeface="Arial" panose="020B0604020202020204" pitchFamily="34" charset="0"/>
                <a:cs typeface="Arial" panose="020B0604020202020204" pitchFamily="34" charset="0"/>
              </a:rPr>
              <a:t>loading</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from</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both</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sides</a:t>
            </a:r>
            <a:r>
              <a:rPr lang="fr-BE" sz="1400" dirty="0" smtClean="0">
                <a:latin typeface="Arial" panose="020B0604020202020204" pitchFamily="34" charset="0"/>
                <a:cs typeface="Arial" panose="020B0604020202020204" pitchFamily="34" charset="0"/>
              </a:rPr>
              <a:t> (distance, </a:t>
            </a:r>
            <a:r>
              <a:rPr lang="fr-BE" sz="1400" dirty="0" err="1" smtClean="0">
                <a:latin typeface="Arial" panose="020B0604020202020204" pitchFamily="34" charset="0"/>
                <a:cs typeface="Arial" panose="020B0604020202020204" pitchFamily="34" charset="0"/>
              </a:rPr>
              <a:t>intensity</a:t>
            </a:r>
            <a:r>
              <a:rPr lang="fr-BE" sz="1400" dirty="0" smtClean="0">
                <a:latin typeface="Arial" panose="020B0604020202020204" pitchFamily="34" charset="0"/>
                <a:cs typeface="Arial" panose="020B0604020202020204" pitchFamily="34" charset="0"/>
              </a:rPr>
              <a:t>)</a:t>
            </a:r>
          </a:p>
          <a:p>
            <a:pPr lvl="1"/>
            <a:endParaRPr lang="fr-BE" sz="8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fr-BE" sz="1400" dirty="0" err="1" smtClean="0">
                <a:latin typeface="Arial" panose="020B0604020202020204" pitchFamily="34" charset="0"/>
                <a:cs typeface="Arial" panose="020B0604020202020204" pitchFamily="34" charset="0"/>
              </a:rPr>
              <a:t>Reactivate</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old</a:t>
            </a:r>
            <a:r>
              <a:rPr lang="fr-BE" sz="1400" dirty="0" smtClean="0">
                <a:latin typeface="Arial" panose="020B0604020202020204" pitchFamily="34" charset="0"/>
                <a:cs typeface="Arial" panose="020B0604020202020204" pitchFamily="34" charset="0"/>
              </a:rPr>
              <a:t> fractures or </a:t>
            </a:r>
            <a:r>
              <a:rPr lang="fr-BE" sz="1400" dirty="0" err="1" smtClean="0">
                <a:latin typeface="Arial" panose="020B0604020202020204" pitchFamily="34" charset="0"/>
                <a:cs typeface="Arial" panose="020B0604020202020204" pitchFamily="34" charset="0"/>
              </a:rPr>
              <a:t>faults</a:t>
            </a:r>
            <a:endParaRPr lang="fr-BE" sz="1400" dirty="0" smtClean="0">
              <a:latin typeface="Arial" panose="020B0604020202020204" pitchFamily="34" charset="0"/>
              <a:cs typeface="Arial" panose="020B0604020202020204" pitchFamily="34" charset="0"/>
            </a:endParaRPr>
          </a:p>
        </p:txBody>
      </p:sp>
      <p:sp>
        <p:nvSpPr>
          <p:cNvPr id="66" name="Rectangle 65"/>
          <p:cNvSpPr/>
          <p:nvPr/>
        </p:nvSpPr>
        <p:spPr>
          <a:xfrm>
            <a:off x="831360" y="5283919"/>
            <a:ext cx="7685688" cy="1184940"/>
          </a:xfrm>
          <a:prstGeom prst="rect">
            <a:avLst/>
          </a:prstGeom>
        </p:spPr>
        <p:txBody>
          <a:bodyPr wrap="square">
            <a:spAutoFit/>
          </a:bodyPr>
          <a:lstStyle/>
          <a:p>
            <a:r>
              <a:rPr lang="fr-BE" dirty="0" smtClean="0">
                <a:latin typeface="Arial" panose="020B0604020202020204" pitchFamily="34" charset="0"/>
                <a:cs typeface="Arial" panose="020B0604020202020204" pitchFamily="34" charset="0"/>
              </a:rPr>
              <a:t>Question:</a:t>
            </a:r>
          </a:p>
          <a:p>
            <a:pPr>
              <a:lnSpc>
                <a:spcPct val="150000"/>
              </a:lnSpc>
              <a:spcBef>
                <a:spcPts val="600"/>
              </a:spcBef>
            </a:pPr>
            <a:r>
              <a:rPr lang="fr-BE" sz="1600" b="1" dirty="0" smtClean="0">
                <a:latin typeface="Arial" panose="020B0604020202020204" pitchFamily="34" charset="0"/>
                <a:cs typeface="Arial" panose="020B0604020202020204" pitchFamily="34" charset="0"/>
              </a:rPr>
              <a:t>         How </a:t>
            </a:r>
            <a:r>
              <a:rPr lang="fr-BE" sz="1600" b="1" dirty="0">
                <a:latin typeface="Arial" panose="020B0604020202020204" pitchFamily="34" charset="0"/>
                <a:cs typeface="Arial" panose="020B0604020202020204" pitchFamily="34" charset="0"/>
              </a:rPr>
              <a:t>good are the </a:t>
            </a:r>
            <a:r>
              <a:rPr lang="fr-BE" sz="1600" b="1" dirty="0" err="1">
                <a:latin typeface="Arial" panose="020B0604020202020204" pitchFamily="34" charset="0"/>
                <a:cs typeface="Arial" panose="020B0604020202020204" pitchFamily="34" charset="0"/>
              </a:rPr>
              <a:t>current</a:t>
            </a:r>
            <a:r>
              <a:rPr lang="fr-BE" sz="1600" b="1" dirty="0">
                <a:latin typeface="Arial" panose="020B0604020202020204" pitchFamily="34" charset="0"/>
                <a:cs typeface="Arial" panose="020B0604020202020204" pitchFamily="34" charset="0"/>
              </a:rPr>
              <a:t> THM </a:t>
            </a:r>
            <a:r>
              <a:rPr lang="fr-BE" sz="1600" b="1" dirty="0" err="1">
                <a:latin typeface="Arial" panose="020B0604020202020204" pitchFamily="34" charset="0"/>
                <a:cs typeface="Arial" panose="020B0604020202020204" pitchFamily="34" charset="0"/>
              </a:rPr>
              <a:t>models</a:t>
            </a:r>
            <a:r>
              <a:rPr lang="fr-BE" sz="1600" b="1" dirty="0">
                <a:latin typeface="Arial" panose="020B0604020202020204" pitchFamily="34" charset="0"/>
                <a:cs typeface="Arial" panose="020B0604020202020204" pitchFamily="34" charset="0"/>
              </a:rPr>
              <a:t> in </a:t>
            </a:r>
            <a:r>
              <a:rPr lang="fr-BE" sz="1600" b="1" dirty="0" err="1">
                <a:latin typeface="Arial" panose="020B0604020202020204" pitchFamily="34" charset="0"/>
                <a:cs typeface="Arial" panose="020B0604020202020204" pitchFamily="34" charset="0"/>
              </a:rPr>
              <a:t>representing</a:t>
            </a:r>
            <a:r>
              <a:rPr lang="fr-BE" sz="1600" b="1" dirty="0">
                <a:latin typeface="Arial" panose="020B0604020202020204" pitchFamily="34" charset="0"/>
                <a:cs typeface="Arial" panose="020B0604020202020204" pitchFamily="34" charset="0"/>
              </a:rPr>
              <a:t> the </a:t>
            </a:r>
            <a:r>
              <a:rPr lang="fr-BE" sz="1600" b="1" dirty="0" smtClean="0">
                <a:latin typeface="Arial" panose="020B0604020202020204" pitchFamily="34" charset="0"/>
                <a:cs typeface="Arial" panose="020B0604020202020204" pitchFamily="34" charset="0"/>
              </a:rPr>
              <a:t>stress changes at </a:t>
            </a:r>
            <a:r>
              <a:rPr lang="fr-BE" sz="1600" b="1" dirty="0" err="1">
                <a:latin typeface="Arial" panose="020B0604020202020204" pitchFamily="34" charset="0"/>
                <a:cs typeface="Arial" panose="020B0604020202020204" pitchFamily="34" charset="0"/>
              </a:rPr>
              <a:t>repository</a:t>
            </a:r>
            <a:r>
              <a:rPr lang="fr-BE" sz="1600" b="1" dirty="0">
                <a:latin typeface="Arial" panose="020B0604020202020204" pitchFamily="34" charset="0"/>
                <a:cs typeface="Arial" panose="020B0604020202020204" pitchFamily="34" charset="0"/>
              </a:rPr>
              <a:t> conditions</a:t>
            </a:r>
            <a:r>
              <a:rPr lang="fr-BE" sz="1600" b="1" dirty="0" smtClean="0">
                <a:latin typeface="Arial" panose="020B0604020202020204" pitchFamily="34" charset="0"/>
                <a:cs typeface="Arial" panose="020B0604020202020204" pitchFamily="34" charset="0"/>
              </a:rPr>
              <a:t>?</a:t>
            </a:r>
            <a:r>
              <a:rPr lang="fr-BE" sz="1600" dirty="0" smtClean="0">
                <a:cs typeface="Arial" panose="020B0604020202020204" pitchFamily="34" charset="0"/>
              </a:rPr>
              <a:t> </a:t>
            </a:r>
            <a:endParaRPr lang="fr-BE" b="1" dirty="0">
              <a:cs typeface="Arial" panose="020B0604020202020204" pitchFamily="34" charset="0"/>
            </a:endParaRPr>
          </a:p>
        </p:txBody>
      </p:sp>
    </p:spTree>
    <p:extLst>
      <p:ext uri="{BB962C8B-B14F-4D97-AF65-F5344CB8AC3E}">
        <p14:creationId xmlns:p14="http://schemas.microsoft.com/office/powerpoint/2010/main" val="1645613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re 2"/>
          <p:cNvSpPr>
            <a:spLocks noGrp="1"/>
          </p:cNvSpPr>
          <p:nvPr>
            <p:ph type="title"/>
          </p:nvPr>
        </p:nvSpPr>
        <p:spPr>
          <a:xfrm>
            <a:off x="864000" y="827996"/>
            <a:ext cx="10489800" cy="686481"/>
          </a:xfrm>
        </p:spPr>
        <p:txBody>
          <a:bodyPr>
            <a:normAutofit fontScale="90000"/>
          </a:bodyPr>
          <a:lstStyle/>
          <a:p>
            <a:r>
              <a:rPr lang="en-GB" dirty="0" smtClean="0"/>
              <a:t>Motivation and aims</a:t>
            </a:r>
            <a:endParaRPr lang="en-GB" dirty="0"/>
          </a:p>
        </p:txBody>
      </p:sp>
      <p:sp>
        <p:nvSpPr>
          <p:cNvPr id="73" name="ZoneTexte 63"/>
          <p:cNvSpPr txBox="1"/>
          <p:nvPr/>
        </p:nvSpPr>
        <p:spPr>
          <a:xfrm>
            <a:off x="864000" y="2468690"/>
            <a:ext cx="8806474" cy="3477875"/>
          </a:xfrm>
          <a:prstGeom prst="rect">
            <a:avLst/>
          </a:prstGeom>
          <a:noFill/>
        </p:spPr>
        <p:txBody>
          <a:bodyPr wrap="square" rtlCol="0">
            <a:spAutoFit/>
          </a:bodyPr>
          <a:lstStyle/>
          <a:p>
            <a:r>
              <a:rPr lang="en-GB" b="1" dirty="0" smtClean="0">
                <a:latin typeface="Arial" panose="020B0604020202020204" pitchFamily="34" charset="0"/>
                <a:cs typeface="Arial" panose="020B0604020202020204" pitchFamily="34" charset="0"/>
              </a:rPr>
              <a:t>Step 1  </a:t>
            </a:r>
            <a:r>
              <a:rPr lang="en-US" b="1" dirty="0" smtClean="0">
                <a:latin typeface="Arial" panose="020B0604020202020204" pitchFamily="34" charset="0"/>
                <a:cs typeface="Arial" panose="020B0604020202020204" pitchFamily="34" charset="0"/>
              </a:rPr>
              <a:t>Develop </a:t>
            </a:r>
            <a:r>
              <a:rPr lang="en-US" b="1" dirty="0">
                <a:latin typeface="Arial" panose="020B0604020202020204" pitchFamily="34" charset="0"/>
                <a:cs typeface="Arial" panose="020B0604020202020204" pitchFamily="34" charset="0"/>
              </a:rPr>
              <a:t>a thermo-mechanical model for clay </a:t>
            </a:r>
            <a:r>
              <a:rPr lang="en-US" b="1" dirty="0" smtClean="0">
                <a:latin typeface="Arial" panose="020B0604020202020204" pitchFamily="34" charset="0"/>
                <a:cs typeface="Arial" panose="020B0604020202020204" pitchFamily="34" charset="0"/>
              </a:rPr>
              <a:t>rock</a:t>
            </a:r>
          </a:p>
          <a:p>
            <a:endParaRPr lang="fr-BE" sz="800"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Near field and far field</a:t>
            </a:r>
            <a:endParaRPr lang="fr-BE" sz="1400" dirty="0" smtClean="0">
              <a:latin typeface="Arial" panose="020B0604020202020204" pitchFamily="34" charset="0"/>
              <a:cs typeface="Arial" panose="020B0604020202020204" pitchFamily="34" charset="0"/>
            </a:endParaRPr>
          </a:p>
          <a:p>
            <a:pPr lvl="1"/>
            <a:endParaRPr lang="fr-BE" sz="800"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Elastic-visco-plastic model</a:t>
            </a:r>
            <a:endParaRPr lang="fr-BE" sz="1400" dirty="0" smtClean="0">
              <a:latin typeface="Arial" panose="020B0604020202020204" pitchFamily="34" charset="0"/>
              <a:cs typeface="Arial" panose="020B0604020202020204" pitchFamily="34" charset="0"/>
            </a:endParaRPr>
          </a:p>
          <a:p>
            <a:pPr lvl="1"/>
            <a:endParaRPr lang="fr-BE" sz="8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Represent </a:t>
            </a:r>
            <a:r>
              <a:rPr lang="en-US" sz="1400" dirty="0">
                <a:latin typeface="Arial" panose="020B0604020202020204" pitchFamily="34" charset="0"/>
                <a:cs typeface="Arial" panose="020B0604020202020204" pitchFamily="34" charset="0"/>
              </a:rPr>
              <a:t>the response of clay rocks to extensional stress </a:t>
            </a:r>
            <a:r>
              <a:rPr lang="en-US" sz="1400" dirty="0" smtClean="0">
                <a:latin typeface="Arial" panose="020B0604020202020204" pitchFamily="34" charset="0"/>
                <a:cs typeface="Arial" panose="020B0604020202020204" pitchFamily="34" charset="0"/>
              </a:rPr>
              <a:t>pathways</a:t>
            </a:r>
            <a:endParaRPr lang="fr-BE" sz="2500" dirty="0" smtClean="0">
              <a:latin typeface="Arial" panose="020B0604020202020204" pitchFamily="34" charset="0"/>
              <a:cs typeface="Arial" panose="020B0604020202020204" pitchFamily="34" charset="0"/>
            </a:endParaRPr>
          </a:p>
          <a:p>
            <a:pPr>
              <a:spcBef>
                <a:spcPts val="1200"/>
              </a:spcBef>
            </a:pPr>
            <a:r>
              <a:rPr lang="en-GB" b="1" dirty="0">
                <a:latin typeface="Arial" panose="020B0604020202020204" pitchFamily="34" charset="0"/>
                <a:cs typeface="Arial" panose="020B0604020202020204" pitchFamily="34" charset="0"/>
              </a:rPr>
              <a:t>Step </a:t>
            </a:r>
            <a:r>
              <a:rPr lang="en-GB" b="1" dirty="0" smtClean="0">
                <a:latin typeface="Arial" panose="020B0604020202020204" pitchFamily="34" charset="0"/>
                <a:cs typeface="Arial" panose="020B0604020202020204" pitchFamily="34" charset="0"/>
              </a:rPr>
              <a:t>2  </a:t>
            </a:r>
            <a:r>
              <a:rPr lang="en-US" b="1" dirty="0" smtClean="0">
                <a:latin typeface="Arial" panose="020B0604020202020204" pitchFamily="34" charset="0"/>
                <a:cs typeface="Arial" panose="020B0604020202020204" pitchFamily="34" charset="0"/>
              </a:rPr>
              <a:t>Develop </a:t>
            </a:r>
            <a:r>
              <a:rPr lang="en-US" b="1" dirty="0">
                <a:latin typeface="Arial" panose="020B0604020202020204" pitchFamily="34" charset="0"/>
                <a:cs typeface="Arial" panose="020B0604020202020204" pitchFamily="34" charset="0"/>
              </a:rPr>
              <a:t>a </a:t>
            </a:r>
            <a:r>
              <a:rPr lang="en-US" b="1" dirty="0" err="1" smtClean="0">
                <a:latin typeface="Arial" panose="020B0604020202020204" pitchFamily="34" charset="0"/>
                <a:cs typeface="Arial" panose="020B0604020202020204" pitchFamily="34" charset="0"/>
              </a:rPr>
              <a:t>microstructured</a:t>
            </a:r>
            <a:r>
              <a:rPr lang="en-US" b="1" dirty="0" smtClean="0">
                <a:latin typeface="Arial" panose="020B0604020202020204" pitchFamily="34" charset="0"/>
                <a:cs typeface="Arial" panose="020B0604020202020204" pitchFamily="34" charset="0"/>
              </a:rPr>
              <a:t> model for thermo-mechanical </a:t>
            </a:r>
            <a:r>
              <a:rPr lang="fr-BE" b="1" dirty="0" smtClean="0">
                <a:latin typeface="Arial" panose="020B0604020202020204" pitchFamily="34" charset="0"/>
                <a:cs typeface="Arial" panose="020B0604020202020204" pitchFamily="34" charset="0"/>
              </a:rPr>
              <a:t>application</a:t>
            </a:r>
            <a:endParaRPr lang="fr-BE" sz="1000" b="1" dirty="0" smtClean="0">
              <a:latin typeface="Arial" panose="020B0604020202020204" pitchFamily="34" charset="0"/>
              <a:cs typeface="Arial" panose="020B0604020202020204" pitchFamily="34" charset="0"/>
            </a:endParaRPr>
          </a:p>
          <a:p>
            <a:endParaRPr lang="fr-BE" sz="8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fr-BE" sz="1400" dirty="0" smtClean="0">
                <a:latin typeface="Arial" panose="020B0604020202020204" pitchFamily="34" charset="0"/>
                <a:cs typeface="Arial" panose="020B0604020202020204" pitchFamily="34" charset="0"/>
              </a:rPr>
              <a:t>Thermal-</a:t>
            </a:r>
            <a:r>
              <a:rPr lang="fr-BE" sz="1400" dirty="0" err="1" smtClean="0">
                <a:latin typeface="Arial" panose="020B0604020202020204" pitchFamily="34" charset="0"/>
                <a:cs typeface="Arial" panose="020B0604020202020204" pitchFamily="34" charset="0"/>
              </a:rPr>
              <a:t>mechanical</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effects</a:t>
            </a:r>
            <a:endParaRPr lang="fr-BE" sz="1400" dirty="0" smtClean="0">
              <a:latin typeface="Arial" panose="020B0604020202020204" pitchFamily="34" charset="0"/>
              <a:cs typeface="Arial" panose="020B0604020202020204" pitchFamily="34" charset="0"/>
            </a:endParaRPr>
          </a:p>
          <a:p>
            <a:pPr lvl="1"/>
            <a:endParaRPr lang="fr-BE" sz="8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fr-BE" sz="1400" dirty="0" err="1" smtClean="0">
                <a:latin typeface="Arial" panose="020B0604020202020204" pitchFamily="34" charset="0"/>
                <a:cs typeface="Arial" panose="020B0604020202020204" pitchFamily="34" charset="0"/>
              </a:rPr>
              <a:t>Reproduce</a:t>
            </a:r>
            <a:r>
              <a:rPr lang="fr-BE" sz="1400" dirty="0" smtClean="0">
                <a:latin typeface="Arial" panose="020B0604020202020204" pitchFamily="34" charset="0"/>
                <a:cs typeface="Arial" panose="020B0604020202020204" pitchFamily="34" charset="0"/>
              </a:rPr>
              <a:t> the </a:t>
            </a:r>
            <a:r>
              <a:rPr lang="fr-BE" sz="1400" dirty="0" err="1" smtClean="0">
                <a:latin typeface="Arial" panose="020B0604020202020204" pitchFamily="34" charset="0"/>
                <a:cs typeface="Arial" panose="020B0604020202020204" pitchFamily="34" charset="0"/>
              </a:rPr>
              <a:t>strain</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localization</a:t>
            </a:r>
            <a:r>
              <a:rPr lang="fr-BE" sz="1400" dirty="0" smtClean="0">
                <a:latin typeface="Arial" panose="020B0604020202020204" pitchFamily="34" charset="0"/>
                <a:cs typeface="Arial" panose="020B0604020202020204" pitchFamily="34" charset="0"/>
              </a:rPr>
              <a:t> in EDZ</a:t>
            </a:r>
            <a:endParaRPr lang="fr-BE" sz="1400" dirty="0">
              <a:latin typeface="Arial" panose="020B0604020202020204" pitchFamily="34" charset="0"/>
              <a:cs typeface="Arial" panose="020B0604020202020204" pitchFamily="34" charset="0"/>
            </a:endParaRPr>
          </a:p>
          <a:p>
            <a:pPr lvl="0">
              <a:spcBef>
                <a:spcPts val="1200"/>
              </a:spcBef>
            </a:pPr>
            <a:r>
              <a:rPr lang="en-GB" b="1" dirty="0">
                <a:latin typeface="Arial" panose="020B0604020202020204" pitchFamily="34" charset="0"/>
                <a:cs typeface="Arial" panose="020B0604020202020204" pitchFamily="34" charset="0"/>
              </a:rPr>
              <a:t>Step</a:t>
            </a:r>
            <a:r>
              <a:rPr lang="en-GB" b="1" dirty="0" smtClean="0">
                <a:solidFill>
                  <a:prstClr val="black"/>
                </a:solidFill>
                <a:latin typeface="Arial" panose="020B0604020202020204" pitchFamily="34" charset="0"/>
                <a:cs typeface="Arial" panose="020B0604020202020204" pitchFamily="34" charset="0"/>
              </a:rPr>
              <a:t> 3  </a:t>
            </a:r>
            <a:r>
              <a:rPr lang="en-US" b="1" dirty="0">
                <a:solidFill>
                  <a:prstClr val="black"/>
                </a:solidFill>
                <a:latin typeface="Arial" panose="020B0604020202020204" pitchFamily="34" charset="0"/>
                <a:cs typeface="Arial" panose="020B0604020202020204" pitchFamily="34" charset="0"/>
              </a:rPr>
              <a:t>Perform 2D/3D FE modelling of a conceptual storage </a:t>
            </a:r>
            <a:r>
              <a:rPr lang="en-US" b="1" dirty="0" smtClean="0">
                <a:solidFill>
                  <a:prstClr val="black"/>
                </a:solidFill>
                <a:latin typeface="Arial" panose="020B0604020202020204" pitchFamily="34" charset="0"/>
                <a:cs typeface="Arial" panose="020B0604020202020204" pitchFamily="34" charset="0"/>
              </a:rPr>
              <a:t>drift</a:t>
            </a:r>
          </a:p>
          <a:p>
            <a:pPr marL="742950" lvl="1" indent="-285750">
              <a:buFont typeface="Wingdings" panose="05000000000000000000" pitchFamily="2" charset="2"/>
              <a:buChar char="§"/>
            </a:pPr>
            <a:endParaRPr lang="fr-BE" sz="1400"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fr-BE" sz="1400" dirty="0" err="1" smtClean="0">
                <a:latin typeface="Arial" panose="020B0604020202020204" pitchFamily="34" charset="0"/>
                <a:cs typeface="Arial" panose="020B0604020202020204" pitchFamily="34" charset="0"/>
              </a:rPr>
              <a:t>Investigate</a:t>
            </a:r>
            <a:r>
              <a:rPr lang="fr-BE" sz="1400" dirty="0" smtClean="0">
                <a:latin typeface="Arial" panose="020B0604020202020204" pitchFamily="34" charset="0"/>
                <a:cs typeface="Arial" panose="020B0604020202020204" pitchFamily="34" charset="0"/>
              </a:rPr>
              <a:t> the </a:t>
            </a:r>
            <a:r>
              <a:rPr lang="fr-BE" sz="1400" dirty="0" err="1" smtClean="0">
                <a:latin typeface="Arial" panose="020B0604020202020204" pitchFamily="34" charset="0"/>
                <a:cs typeface="Arial" panose="020B0604020202020204" pitchFamily="34" charset="0"/>
              </a:rPr>
              <a:t>effect</a:t>
            </a:r>
            <a:r>
              <a:rPr lang="fr-BE" sz="1400" dirty="0" smtClean="0">
                <a:latin typeface="Arial" panose="020B0604020202020204" pitchFamily="34" charset="0"/>
                <a:cs typeface="Arial" panose="020B0604020202020204" pitchFamily="34" charset="0"/>
              </a:rPr>
              <a:t> of </a:t>
            </a:r>
            <a:r>
              <a:rPr lang="fr-BE" sz="1400" dirty="0" err="1" smtClean="0">
                <a:latin typeface="Arial" panose="020B0604020202020204" pitchFamily="34" charset="0"/>
                <a:cs typeface="Arial" panose="020B0604020202020204" pitchFamily="34" charset="0"/>
              </a:rPr>
              <a:t>clay</a:t>
            </a:r>
            <a:r>
              <a:rPr lang="fr-BE" sz="1400" dirty="0" smtClean="0">
                <a:latin typeface="Arial" panose="020B0604020202020204" pitchFamily="34" charset="0"/>
                <a:cs typeface="Arial" panose="020B0604020202020204" pitchFamily="34" charset="0"/>
              </a:rPr>
              <a:t> rocks </a:t>
            </a:r>
            <a:r>
              <a:rPr lang="fr-BE" sz="1400" dirty="0" err="1" smtClean="0">
                <a:latin typeface="Arial" panose="020B0604020202020204" pitchFamily="34" charset="0"/>
                <a:cs typeface="Arial" panose="020B0604020202020204" pitchFamily="34" charset="0"/>
              </a:rPr>
              <a:t>parameters</a:t>
            </a:r>
            <a:r>
              <a:rPr lang="fr-BE" sz="1400" dirty="0" smtClean="0">
                <a:latin typeface="Arial" panose="020B0604020202020204" pitchFamily="34" charset="0"/>
                <a:cs typeface="Arial" panose="020B0604020202020204" pitchFamily="34" charset="0"/>
              </a:rPr>
              <a:t> on </a:t>
            </a:r>
            <a:r>
              <a:rPr lang="fr-BE" sz="1400" dirty="0" err="1" smtClean="0">
                <a:latin typeface="Arial" panose="020B0604020202020204" pitchFamily="34" charset="0"/>
                <a:cs typeface="Arial" panose="020B0604020202020204" pitchFamily="34" charset="0"/>
              </a:rPr>
              <a:t>physical</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response</a:t>
            </a:r>
            <a:endParaRPr lang="fr-BE" sz="1400" dirty="0">
              <a:latin typeface="Arial" panose="020B0604020202020204" pitchFamily="34" charset="0"/>
              <a:cs typeface="Arial" panose="020B0604020202020204" pitchFamily="34" charset="0"/>
            </a:endParaRPr>
          </a:p>
          <a:p>
            <a:pPr lvl="1"/>
            <a:endParaRPr lang="fr-BE" sz="800" dirty="0">
              <a:latin typeface="Arial" panose="020B0604020202020204" pitchFamily="34" charset="0"/>
              <a:cs typeface="Arial" panose="020B0604020202020204" pitchFamily="34" charset="0"/>
            </a:endParaRPr>
          </a:p>
        </p:txBody>
      </p:sp>
      <p:sp>
        <p:nvSpPr>
          <p:cNvPr id="74" name="Rectangle 73"/>
          <p:cNvSpPr/>
          <p:nvPr/>
        </p:nvSpPr>
        <p:spPr>
          <a:xfrm>
            <a:off x="864000" y="1514477"/>
            <a:ext cx="8195333" cy="369332"/>
          </a:xfrm>
          <a:prstGeom prst="rect">
            <a:avLst/>
          </a:prstGeom>
        </p:spPr>
        <p:txBody>
          <a:bodyPr wrap="square">
            <a:spAutoFit/>
          </a:bodyPr>
          <a:lstStyle/>
          <a:p>
            <a:r>
              <a:rPr lang="fr-BE" dirty="0">
                <a:cs typeface="Arial" panose="020B0604020202020204" pitchFamily="34" charset="0"/>
              </a:rPr>
              <a:t>« </a:t>
            </a:r>
            <a:r>
              <a:rPr lang="en-GB" dirty="0">
                <a:cs typeface="Arial" panose="020B0604020202020204" pitchFamily="34" charset="0"/>
              </a:rPr>
              <a:t>Subtask </a:t>
            </a:r>
            <a:r>
              <a:rPr lang="en-GB" dirty="0" smtClean="0">
                <a:cs typeface="Arial" panose="020B0604020202020204" pitchFamily="34" charset="0"/>
              </a:rPr>
              <a:t>2.3 </a:t>
            </a:r>
            <a:r>
              <a:rPr lang="en-GB" dirty="0">
                <a:cs typeface="Arial" panose="020B0604020202020204" pitchFamily="34" charset="0"/>
              </a:rPr>
              <a:t>– </a:t>
            </a:r>
            <a:r>
              <a:rPr lang="en-GB" dirty="0" smtClean="0">
                <a:cs typeface="Arial" panose="020B0604020202020204" pitchFamily="34" charset="0"/>
              </a:rPr>
              <a:t>Influence of Temperature on Clay-Based Material Behaviour</a:t>
            </a:r>
            <a:r>
              <a:rPr lang="fr-BE" dirty="0">
                <a:cs typeface="Arial" panose="020B0604020202020204" pitchFamily="34" charset="0"/>
              </a:rPr>
              <a:t> » </a:t>
            </a:r>
            <a:endParaRPr lang="fr-BE" sz="2000" b="1" dirty="0">
              <a:cs typeface="Arial" panose="020B0604020202020204" pitchFamily="34" charset="0"/>
            </a:endParaRPr>
          </a:p>
        </p:txBody>
      </p:sp>
      <p:sp>
        <p:nvSpPr>
          <p:cNvPr id="5" name="Rectangle 4"/>
          <p:cNvSpPr/>
          <p:nvPr/>
        </p:nvSpPr>
        <p:spPr>
          <a:xfrm>
            <a:off x="1016400" y="1883809"/>
            <a:ext cx="6308960" cy="369332"/>
          </a:xfrm>
          <a:prstGeom prst="rect">
            <a:avLst/>
          </a:prstGeom>
        </p:spPr>
        <p:txBody>
          <a:bodyPr wrap="square">
            <a:spAutoFit/>
          </a:bodyPr>
          <a:lstStyle/>
          <a:p>
            <a:r>
              <a:rPr lang="en-US" dirty="0" smtClean="0">
                <a:cs typeface="Arial" panose="020B0604020202020204" pitchFamily="34" charset="0"/>
              </a:rPr>
              <a:t>Numerical code: </a:t>
            </a:r>
            <a:r>
              <a:rPr lang="en-US" dirty="0" err="1" smtClean="0">
                <a:cs typeface="Arial" panose="020B0604020202020204" pitchFamily="34" charset="0"/>
              </a:rPr>
              <a:t>Lagamin</a:t>
            </a:r>
            <a:r>
              <a:rPr lang="en-US" altLang="zh-CN" dirty="0" err="1" smtClean="0">
                <a:cs typeface="Arial" panose="020B0604020202020204" pitchFamily="34" charset="0"/>
              </a:rPr>
              <a:t>e</a:t>
            </a:r>
            <a:r>
              <a:rPr lang="en-US" altLang="zh-CN" dirty="0" smtClean="0">
                <a:cs typeface="Arial" panose="020B0604020202020204" pitchFamily="34" charset="0"/>
              </a:rPr>
              <a:t> created by </a:t>
            </a:r>
            <a:r>
              <a:rPr lang="en-US" altLang="zh-CN" dirty="0" err="1" smtClean="0">
                <a:cs typeface="Arial" panose="020B0604020202020204" pitchFamily="34" charset="0"/>
              </a:rPr>
              <a:t>ULiege</a:t>
            </a:r>
            <a:r>
              <a:rPr lang="en-US" altLang="zh-CN" dirty="0" smtClean="0">
                <a:cs typeface="Arial" panose="020B0604020202020204" pitchFamily="34" charset="0"/>
              </a:rPr>
              <a:t>[4-5]</a:t>
            </a:r>
            <a:endParaRPr lang="fr-BE" sz="2000" b="1" dirty="0">
              <a:cs typeface="Arial" panose="020B0604020202020204" pitchFamily="34" charset="0"/>
            </a:endParaRPr>
          </a:p>
        </p:txBody>
      </p:sp>
    </p:spTree>
    <p:extLst>
      <p:ext uri="{BB962C8B-B14F-4D97-AF65-F5344CB8AC3E}">
        <p14:creationId xmlns:p14="http://schemas.microsoft.com/office/powerpoint/2010/main" val="2649972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63999" y="807939"/>
            <a:ext cx="10489800" cy="686481"/>
          </a:xfrm>
        </p:spPr>
        <p:txBody>
          <a:bodyPr>
            <a:normAutofit fontScale="90000"/>
          </a:bodyPr>
          <a:lstStyle/>
          <a:p>
            <a:r>
              <a:rPr lang="en-US" dirty="0" smtClean="0"/>
              <a:t>Current work</a:t>
            </a:r>
            <a:endParaRPr lang="en-GB" dirty="0"/>
          </a:p>
        </p:txBody>
      </p:sp>
      <p:grpSp>
        <p:nvGrpSpPr>
          <p:cNvPr id="65" name="Group 64"/>
          <p:cNvGrpSpPr/>
          <p:nvPr/>
        </p:nvGrpSpPr>
        <p:grpSpPr>
          <a:xfrm>
            <a:off x="730359" y="2618939"/>
            <a:ext cx="5378540" cy="2215515"/>
            <a:chOff x="479607" y="868486"/>
            <a:chExt cx="5378540" cy="2215515"/>
          </a:xfrm>
        </p:grpSpPr>
        <p:pic>
          <p:nvPicPr>
            <p:cNvPr id="66" name="Image 38"/>
            <p:cNvPicPr/>
            <p:nvPr/>
          </p:nvPicPr>
          <p:blipFill rotWithShape="1">
            <a:blip r:embed="rId3" cstate="print">
              <a:extLst>
                <a:ext uri="{28A0092B-C50C-407E-A947-70E740481C1C}">
                  <a14:useLocalDpi xmlns:a14="http://schemas.microsoft.com/office/drawing/2010/main" val="0"/>
                </a:ext>
              </a:extLst>
            </a:blip>
            <a:srcRect l="4814" t="4002" r="8821" b="2348"/>
            <a:stretch/>
          </p:blipFill>
          <p:spPr bwMode="auto">
            <a:xfrm>
              <a:off x="479607" y="916111"/>
              <a:ext cx="2193290" cy="2167890"/>
            </a:xfrm>
            <a:prstGeom prst="rect">
              <a:avLst/>
            </a:prstGeom>
            <a:ln>
              <a:noFill/>
            </a:ln>
            <a:extLst>
              <a:ext uri="{53640926-AAD7-44D8-BBD7-CCE9431645EC}">
                <a14:shadowObscured xmlns:a14="http://schemas.microsoft.com/office/drawing/2010/main"/>
              </a:ext>
            </a:extLst>
          </p:spPr>
        </p:pic>
        <p:pic>
          <p:nvPicPr>
            <p:cNvPr id="67" name="Picture 6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0462" y="868486"/>
              <a:ext cx="3067685" cy="2215515"/>
            </a:xfrm>
            <a:prstGeom prst="rect">
              <a:avLst/>
            </a:prstGeom>
            <a:noFill/>
          </p:spPr>
        </p:pic>
      </p:grpSp>
      <p:sp>
        <p:nvSpPr>
          <p:cNvPr id="69" name="Rectangle 68"/>
          <p:cNvSpPr/>
          <p:nvPr/>
        </p:nvSpPr>
        <p:spPr>
          <a:xfrm>
            <a:off x="863998" y="1414086"/>
            <a:ext cx="6922256" cy="646331"/>
          </a:xfrm>
          <a:prstGeom prst="rect">
            <a:avLst/>
          </a:prstGeom>
        </p:spPr>
        <p:txBody>
          <a:bodyPr wrap="square">
            <a:spAutoFit/>
          </a:bodyPr>
          <a:lstStyle/>
          <a:p>
            <a:r>
              <a:rPr lang="fr-BE" dirty="0">
                <a:cs typeface="Arial" panose="020B0604020202020204" pitchFamily="34" charset="0"/>
              </a:rPr>
              <a:t>« </a:t>
            </a:r>
            <a:r>
              <a:rPr lang="en-GB" dirty="0">
                <a:cs typeface="Arial" panose="020B0604020202020204" pitchFamily="34" charset="0"/>
              </a:rPr>
              <a:t>Subtask </a:t>
            </a:r>
            <a:r>
              <a:rPr lang="en-GB" dirty="0" smtClean="0">
                <a:cs typeface="Arial" panose="020B0604020202020204" pitchFamily="34" charset="0"/>
              </a:rPr>
              <a:t>2.3 </a:t>
            </a:r>
            <a:r>
              <a:rPr lang="en-GB" dirty="0">
                <a:cs typeface="Arial" panose="020B0604020202020204" pitchFamily="34" charset="0"/>
              </a:rPr>
              <a:t>– </a:t>
            </a:r>
            <a:r>
              <a:rPr lang="en-GB" dirty="0" smtClean="0">
                <a:cs typeface="Arial" panose="020B0604020202020204" pitchFamily="34" charset="0"/>
              </a:rPr>
              <a:t>THM modelling of effect of temperature in near and far field: selection of benchmark exercises</a:t>
            </a:r>
            <a:r>
              <a:rPr lang="fr-BE" dirty="0">
                <a:cs typeface="Arial" panose="020B0604020202020204" pitchFamily="34" charset="0"/>
              </a:rPr>
              <a:t> » </a:t>
            </a:r>
            <a:endParaRPr lang="fr-BE" sz="2000" b="1" dirty="0">
              <a:cs typeface="Arial" panose="020B0604020202020204" pitchFamily="34" charset="0"/>
            </a:endParaRPr>
          </a:p>
        </p:txBody>
      </p:sp>
      <p:sp>
        <p:nvSpPr>
          <p:cNvPr id="70" name="ZoneTexte 65"/>
          <p:cNvSpPr txBox="1"/>
          <p:nvPr/>
        </p:nvSpPr>
        <p:spPr>
          <a:xfrm>
            <a:off x="863999" y="2208873"/>
            <a:ext cx="2377574" cy="523220"/>
          </a:xfrm>
          <a:prstGeom prst="rect">
            <a:avLst/>
          </a:prstGeom>
          <a:noFill/>
        </p:spPr>
        <p:txBody>
          <a:bodyPr wrap="none" rtlCol="0">
            <a:spAutoFit/>
          </a:bodyPr>
          <a:lstStyle/>
          <a:p>
            <a:r>
              <a:rPr lang="en-GB" b="1" dirty="0" smtClean="0">
                <a:latin typeface="Arial" panose="020B0604020202020204" pitchFamily="34" charset="0"/>
                <a:cs typeface="Arial" panose="020B0604020202020204" pitchFamily="34" charset="0"/>
              </a:rPr>
              <a:t>2D generic models: </a:t>
            </a:r>
          </a:p>
          <a:p>
            <a:endParaRPr lang="fr-BE" sz="1000" dirty="0">
              <a:latin typeface="Arial" panose="020B0604020202020204" pitchFamily="34" charset="0"/>
              <a:cs typeface="Arial" panose="020B0604020202020204" pitchFamily="34" charset="0"/>
            </a:endParaRPr>
          </a:p>
        </p:txBody>
      </p:sp>
      <p:sp>
        <p:nvSpPr>
          <p:cNvPr id="71" name="ZoneTexte 67"/>
          <p:cNvSpPr txBox="1"/>
          <p:nvPr/>
        </p:nvSpPr>
        <p:spPr>
          <a:xfrm>
            <a:off x="730359" y="4982910"/>
            <a:ext cx="7055895" cy="1277273"/>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600" dirty="0" smtClean="0">
                <a:latin typeface="Arial" panose="020B0604020202020204" pitchFamily="34" charset="0"/>
                <a:cs typeface="Arial" panose="020B0604020202020204" pitchFamily="34" charset="0"/>
              </a:rPr>
              <a:t>Benchmark exercises focus on near-field effects of excavation and heating</a:t>
            </a:r>
            <a:endParaRPr lang="en-GB" sz="1400" dirty="0">
              <a:latin typeface="Arial" panose="020B0604020202020204" pitchFamily="34" charset="0"/>
              <a:cs typeface="Arial" panose="020B0604020202020204" pitchFamily="34" charset="0"/>
            </a:endParaRPr>
          </a:p>
          <a:p>
            <a:pPr indent="-285750">
              <a:spcBef>
                <a:spcPts val="600"/>
              </a:spcBef>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Two different host rocks: Boom Clay and </a:t>
            </a:r>
            <a:r>
              <a:rPr lang="en-US" sz="1400" dirty="0" err="1" smtClean="0">
                <a:latin typeface="Arial" panose="020B0604020202020204" pitchFamily="34" charset="0"/>
                <a:cs typeface="Arial" panose="020B0604020202020204" pitchFamily="34" charset="0"/>
              </a:rPr>
              <a:t>COx</a:t>
            </a:r>
            <a:endParaRPr lang="fr-BE" sz="1400" dirty="0">
              <a:latin typeface="Arial" panose="020B0604020202020204" pitchFamily="34" charset="0"/>
              <a:cs typeface="Arial" panose="020B0604020202020204" pitchFamily="34" charset="0"/>
            </a:endParaRPr>
          </a:p>
          <a:p>
            <a:pPr indent="-285750">
              <a:lnSpc>
                <a:spcPct val="150000"/>
              </a:lnSpc>
              <a:buFont typeface="Wingdings" panose="05000000000000000000" pitchFamily="2" charset="2"/>
              <a:buChar char="§"/>
            </a:pPr>
            <a:r>
              <a:rPr lang="fr-BE" sz="1400" dirty="0" err="1" smtClean="0">
                <a:latin typeface="Arial" panose="020B0604020202020204" pitchFamily="34" charset="0"/>
                <a:cs typeface="Arial" panose="020B0604020202020204" pitchFamily="34" charset="0"/>
              </a:rPr>
              <a:t>Elastic</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isotropy</a:t>
            </a:r>
            <a:r>
              <a:rPr lang="fr-BE" sz="1400" dirty="0" smtClean="0">
                <a:latin typeface="Arial" panose="020B0604020202020204" pitchFamily="34" charset="0"/>
                <a:cs typeface="Arial" panose="020B0604020202020204" pitchFamily="34" charset="0"/>
              </a:rPr>
              <a:t> and </a:t>
            </a:r>
            <a:r>
              <a:rPr lang="fr-BE" sz="1400" dirty="0" err="1" smtClean="0">
                <a:latin typeface="Arial" panose="020B0604020202020204" pitchFamily="34" charset="0"/>
                <a:cs typeface="Arial" panose="020B0604020202020204" pitchFamily="34" charset="0"/>
              </a:rPr>
              <a:t>elastic</a:t>
            </a:r>
            <a:r>
              <a:rPr lang="fr-BE" sz="1400" dirty="0" smtClean="0">
                <a:latin typeface="Arial" panose="020B0604020202020204" pitchFamily="34" charset="0"/>
                <a:cs typeface="Arial" panose="020B0604020202020204" pitchFamily="34" charset="0"/>
              </a:rPr>
              <a:t> </a:t>
            </a:r>
            <a:r>
              <a:rPr lang="fr-BE" sz="1400" dirty="0" err="1" smtClean="0">
                <a:latin typeface="Arial" panose="020B0604020202020204" pitchFamily="34" charset="0"/>
                <a:cs typeface="Arial" panose="020B0604020202020204" pitchFamily="34" charset="0"/>
              </a:rPr>
              <a:t>anisotropy</a:t>
            </a:r>
            <a:endParaRPr lang="fr-BE" sz="1400" dirty="0" smtClean="0">
              <a:latin typeface="Arial" panose="020B0604020202020204" pitchFamily="34" charset="0"/>
              <a:cs typeface="Arial" panose="020B0604020202020204" pitchFamily="34" charset="0"/>
            </a:endParaRPr>
          </a:p>
          <a:p>
            <a:pPr indent="-285750">
              <a:lnSpc>
                <a:spcPct val="150000"/>
              </a:lnSpc>
              <a:buFont typeface="Wingdings" panose="05000000000000000000" pitchFamily="2" charset="2"/>
              <a:buChar char="§"/>
            </a:pPr>
            <a:r>
              <a:rPr lang="fr-BE" sz="1400" dirty="0" err="1" smtClean="0">
                <a:latin typeface="Arial" panose="020B0604020202020204" pitchFamily="34" charset="0"/>
                <a:cs typeface="Arial" panose="020B0604020202020204" pitchFamily="34" charset="0"/>
              </a:rPr>
              <a:t>Isotropic</a:t>
            </a:r>
            <a:r>
              <a:rPr lang="fr-BE" sz="1400" dirty="0" smtClean="0">
                <a:latin typeface="Arial" panose="020B0604020202020204" pitchFamily="34" charset="0"/>
                <a:cs typeface="Arial" panose="020B0604020202020204" pitchFamily="34" charset="0"/>
              </a:rPr>
              <a:t> stress and </a:t>
            </a:r>
            <a:r>
              <a:rPr lang="fr-BE" sz="1400" dirty="0" err="1" smtClean="0">
                <a:latin typeface="Arial" panose="020B0604020202020204" pitchFamily="34" charset="0"/>
                <a:cs typeface="Arial" panose="020B0604020202020204" pitchFamily="34" charset="0"/>
              </a:rPr>
              <a:t>anisotropic</a:t>
            </a:r>
            <a:r>
              <a:rPr lang="fr-BE" sz="1400" dirty="0" smtClean="0">
                <a:latin typeface="Arial" panose="020B0604020202020204" pitchFamily="34" charset="0"/>
                <a:cs typeface="Arial" panose="020B0604020202020204" pitchFamily="34" charset="0"/>
              </a:rPr>
              <a:t> stress state</a:t>
            </a:r>
            <a:endParaRPr lang="en-GB" dirty="0">
              <a:latin typeface="Gill Sans MT" panose="020B0502020104020203" pitchFamily="34" charset="0"/>
            </a:endParaRPr>
          </a:p>
        </p:txBody>
      </p:sp>
      <p:grpSp>
        <p:nvGrpSpPr>
          <p:cNvPr id="7" name="Group 6"/>
          <p:cNvGrpSpPr/>
          <p:nvPr/>
        </p:nvGrpSpPr>
        <p:grpSpPr>
          <a:xfrm>
            <a:off x="7309734" y="852019"/>
            <a:ext cx="4900739" cy="5339290"/>
            <a:chOff x="7475988" y="999591"/>
            <a:chExt cx="4716012" cy="5138032"/>
          </a:xfrm>
        </p:grpSpPr>
        <p:sp>
          <p:nvSpPr>
            <p:cNvPr id="78" name="ZoneTexte 63"/>
            <p:cNvSpPr txBox="1"/>
            <p:nvPr/>
          </p:nvSpPr>
          <p:spPr>
            <a:xfrm>
              <a:off x="8603914" y="3315275"/>
              <a:ext cx="3276359" cy="276999"/>
            </a:xfrm>
            <a:prstGeom prst="rect">
              <a:avLst/>
            </a:prstGeom>
            <a:noFill/>
          </p:spPr>
          <p:txBody>
            <a:bodyPr wrap="square" rtlCol="0">
              <a:spAutoFit/>
            </a:bodyPr>
            <a:lstStyle/>
            <a:p>
              <a:pPr algn="just"/>
              <a:r>
                <a:rPr lang="fr-BE" sz="1200" b="1" dirty="0" err="1" smtClean="0">
                  <a:latin typeface="Arial" panose="020B0604020202020204" pitchFamily="34" charset="0"/>
                  <a:cs typeface="Arial" panose="020B0604020202020204" pitchFamily="34" charset="0"/>
                </a:rPr>
                <a:t>Elastic</a:t>
              </a:r>
              <a:r>
                <a:rPr lang="fr-BE" sz="1200" b="1" dirty="0" smtClean="0">
                  <a:latin typeface="Arial" panose="020B0604020202020204" pitchFamily="34" charset="0"/>
                  <a:cs typeface="Arial" panose="020B0604020202020204" pitchFamily="34" charset="0"/>
                </a:rPr>
                <a:t> </a:t>
              </a:r>
              <a:r>
                <a:rPr lang="fr-BE" sz="1200" b="1" dirty="0" err="1" smtClean="0">
                  <a:latin typeface="Arial" panose="020B0604020202020204" pitchFamily="34" charset="0"/>
                  <a:cs typeface="Arial" panose="020B0604020202020204" pitchFamily="34" charset="0"/>
                </a:rPr>
                <a:t>isotropy</a:t>
              </a:r>
              <a:r>
                <a:rPr lang="fr-BE" sz="1200" b="1" dirty="0" smtClean="0">
                  <a:latin typeface="Arial" panose="020B0604020202020204" pitchFamily="34" charset="0"/>
                  <a:cs typeface="Arial" panose="020B0604020202020204" pitchFamily="34" charset="0"/>
                </a:rPr>
                <a:t> + </a:t>
              </a:r>
              <a:r>
                <a:rPr lang="fr-BE" sz="1200" b="1" dirty="0" err="1" smtClean="0">
                  <a:latin typeface="Arial" panose="020B0604020202020204" pitchFamily="34" charset="0"/>
                  <a:cs typeface="Arial" panose="020B0604020202020204" pitchFamily="34" charset="0"/>
                </a:rPr>
                <a:t>isotropic</a:t>
              </a:r>
              <a:r>
                <a:rPr lang="fr-BE" sz="1200" b="1" dirty="0" smtClean="0">
                  <a:latin typeface="Arial" panose="020B0604020202020204" pitchFamily="34" charset="0"/>
                  <a:cs typeface="Arial" panose="020B0604020202020204" pitchFamily="34" charset="0"/>
                </a:rPr>
                <a:t> stress</a:t>
              </a:r>
            </a:p>
          </p:txBody>
        </p:sp>
        <p:sp>
          <p:nvSpPr>
            <p:cNvPr id="79" name="ZoneTexte 63"/>
            <p:cNvSpPr txBox="1"/>
            <p:nvPr/>
          </p:nvSpPr>
          <p:spPr>
            <a:xfrm>
              <a:off x="8424803" y="5860624"/>
              <a:ext cx="3276359" cy="276999"/>
            </a:xfrm>
            <a:prstGeom prst="rect">
              <a:avLst/>
            </a:prstGeom>
            <a:noFill/>
          </p:spPr>
          <p:txBody>
            <a:bodyPr wrap="square" rtlCol="0">
              <a:spAutoFit/>
            </a:bodyPr>
            <a:lstStyle/>
            <a:p>
              <a:pPr algn="just"/>
              <a:r>
                <a:rPr lang="fr-BE" sz="1200" b="1" dirty="0" err="1" smtClean="0">
                  <a:latin typeface="Arial" panose="020B0604020202020204" pitchFamily="34" charset="0"/>
                  <a:cs typeface="Arial" panose="020B0604020202020204" pitchFamily="34" charset="0"/>
                </a:rPr>
                <a:t>Elastic</a:t>
              </a:r>
              <a:r>
                <a:rPr lang="fr-BE" sz="1200" b="1" dirty="0" smtClean="0">
                  <a:latin typeface="Arial" panose="020B0604020202020204" pitchFamily="34" charset="0"/>
                  <a:cs typeface="Arial" panose="020B0604020202020204" pitchFamily="34" charset="0"/>
                </a:rPr>
                <a:t> </a:t>
              </a:r>
              <a:r>
                <a:rPr lang="fr-BE" sz="1200" b="1" dirty="0" err="1" smtClean="0">
                  <a:latin typeface="Arial" panose="020B0604020202020204" pitchFamily="34" charset="0"/>
                  <a:cs typeface="Arial" panose="020B0604020202020204" pitchFamily="34" charset="0"/>
                </a:rPr>
                <a:t>anisotropy</a:t>
              </a:r>
              <a:r>
                <a:rPr lang="fr-BE" sz="1200" b="1" dirty="0" smtClean="0">
                  <a:latin typeface="Arial" panose="020B0604020202020204" pitchFamily="34" charset="0"/>
                  <a:cs typeface="Arial" panose="020B0604020202020204" pitchFamily="34" charset="0"/>
                </a:rPr>
                <a:t> + </a:t>
              </a:r>
              <a:r>
                <a:rPr lang="fr-BE" sz="1200" b="1" dirty="0" err="1" smtClean="0">
                  <a:latin typeface="Arial" panose="020B0604020202020204" pitchFamily="34" charset="0"/>
                  <a:cs typeface="Arial" panose="020B0604020202020204" pitchFamily="34" charset="0"/>
                </a:rPr>
                <a:t>anisotropic</a:t>
              </a:r>
              <a:r>
                <a:rPr lang="fr-BE" sz="1200" b="1" dirty="0" smtClean="0">
                  <a:latin typeface="Arial" panose="020B0604020202020204" pitchFamily="34" charset="0"/>
                  <a:cs typeface="Arial" panose="020B0604020202020204" pitchFamily="34" charset="0"/>
                </a:rPr>
                <a:t> stress</a:t>
              </a:r>
            </a:p>
          </p:txBody>
        </p:sp>
        <p:pic>
          <p:nvPicPr>
            <p:cNvPr id="4" name="Picture 3"/>
            <p:cNvPicPr>
              <a:picLocks noChangeAspect="1"/>
            </p:cNvPicPr>
            <p:nvPr/>
          </p:nvPicPr>
          <p:blipFill>
            <a:blip r:embed="rId5"/>
            <a:stretch>
              <a:fillRect/>
            </a:stretch>
          </p:blipFill>
          <p:spPr>
            <a:xfrm>
              <a:off x="7475988" y="999591"/>
              <a:ext cx="4716012" cy="2293115"/>
            </a:xfrm>
            <a:prstGeom prst="rect">
              <a:avLst/>
            </a:prstGeom>
          </p:spPr>
        </p:pic>
        <p:pic>
          <p:nvPicPr>
            <p:cNvPr id="6" name="Picture 5"/>
            <p:cNvPicPr>
              <a:picLocks noChangeAspect="1"/>
            </p:cNvPicPr>
            <p:nvPr/>
          </p:nvPicPr>
          <p:blipFill>
            <a:blip r:embed="rId6"/>
            <a:stretch>
              <a:fillRect/>
            </a:stretch>
          </p:blipFill>
          <p:spPr>
            <a:xfrm>
              <a:off x="7475989" y="3563657"/>
              <a:ext cx="4716011" cy="2293114"/>
            </a:xfrm>
            <a:prstGeom prst="rect">
              <a:avLst/>
            </a:prstGeom>
          </p:spPr>
        </p:pic>
      </p:grpSp>
    </p:spTree>
    <p:extLst>
      <p:ext uri="{BB962C8B-B14F-4D97-AF65-F5344CB8AC3E}">
        <p14:creationId xmlns:p14="http://schemas.microsoft.com/office/powerpoint/2010/main" val="2599123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2"/>
          <p:cNvSpPr>
            <a:spLocks noGrp="1"/>
          </p:cNvSpPr>
          <p:nvPr>
            <p:ph type="title"/>
          </p:nvPr>
        </p:nvSpPr>
        <p:spPr>
          <a:xfrm>
            <a:off x="864000" y="827996"/>
            <a:ext cx="10489800" cy="686481"/>
          </a:xfrm>
        </p:spPr>
        <p:txBody>
          <a:bodyPr>
            <a:normAutofit fontScale="90000"/>
          </a:bodyPr>
          <a:lstStyle/>
          <a:p>
            <a:r>
              <a:rPr lang="fr-BE" err="1" smtClean="0"/>
              <a:t>References</a:t>
            </a:r>
            <a:endParaRPr lang="en-GB"/>
          </a:p>
        </p:txBody>
      </p:sp>
      <p:sp>
        <p:nvSpPr>
          <p:cNvPr id="2" name="Rectangle 1"/>
          <p:cNvSpPr/>
          <p:nvPr/>
        </p:nvSpPr>
        <p:spPr>
          <a:xfrm>
            <a:off x="864000" y="1645097"/>
            <a:ext cx="10799680" cy="3493264"/>
          </a:xfrm>
          <a:prstGeom prst="rect">
            <a:avLst/>
          </a:prstGeom>
        </p:spPr>
        <p:txBody>
          <a:bodyPr wrap="square">
            <a:spAutoFit/>
          </a:bodyPr>
          <a:lstStyle/>
          <a:p>
            <a:pPr marL="342900" indent="-342900" algn="just">
              <a:spcAft>
                <a:spcPts val="600"/>
              </a:spcAft>
              <a:buFont typeface="+mj-lt"/>
              <a:buAutoNum type="arabicPeriod"/>
            </a:pPr>
            <a:r>
              <a:rPr lang="en-US" sz="1400" dirty="0" smtClean="0">
                <a:latin typeface="Arial" panose="020B0604020202020204" pitchFamily="34" charset="0"/>
                <a:cs typeface="Arial" panose="020B0604020202020204" pitchFamily="34" charset="0"/>
              </a:rPr>
              <a:t>S. </a:t>
            </a:r>
            <a:r>
              <a:rPr lang="en-US" sz="1400" dirty="0" err="1" smtClean="0">
                <a:latin typeface="Arial" panose="020B0604020202020204" pitchFamily="34" charset="0"/>
                <a:cs typeface="Arial" panose="020B0604020202020204" pitchFamily="34" charset="0"/>
              </a:rPr>
              <a:t>Ghabezloo</a:t>
            </a:r>
            <a:r>
              <a:rPr lang="en-US" sz="1400" dirty="0" smtClean="0">
                <a:latin typeface="Arial" panose="020B0604020202020204" pitchFamily="34" charset="0"/>
                <a:cs typeface="Arial" panose="020B0604020202020204" pitchFamily="34" charset="0"/>
              </a:rPr>
              <a:t>, J. </a:t>
            </a:r>
            <a:r>
              <a:rPr lang="en-US" sz="1400" dirty="0" err="1" smtClean="0">
                <a:latin typeface="Arial" panose="020B0604020202020204" pitchFamily="34" charset="0"/>
                <a:cs typeface="Arial" panose="020B0604020202020204" pitchFamily="34" charset="0"/>
              </a:rPr>
              <a:t>Sulem</a:t>
            </a:r>
            <a:r>
              <a:rPr lang="en-US" sz="1400" dirty="0" smtClean="0">
                <a:latin typeface="Arial" panose="020B0604020202020204" pitchFamily="34" charset="0"/>
                <a:cs typeface="Arial" panose="020B0604020202020204" pitchFamily="34" charset="0"/>
              </a:rPr>
              <a:t>, Stress dependent thermal pressurization of a fluid-saturated rock. </a:t>
            </a:r>
            <a:r>
              <a:rPr lang="en-GB" sz="1400" dirty="0">
                <a:latin typeface="Arial" panose="020B0604020202020204" pitchFamily="34" charset="0"/>
                <a:cs typeface="Arial" panose="020B0604020202020204" pitchFamily="34" charset="0"/>
              </a:rPr>
              <a:t>Rock Mech. Rock Eng., </a:t>
            </a:r>
            <a:r>
              <a:rPr lang="en-GB" sz="1400" dirty="0" smtClean="0">
                <a:latin typeface="Arial" panose="020B0604020202020204" pitchFamily="34" charset="0"/>
                <a:cs typeface="Arial" panose="020B0604020202020204" pitchFamily="34" charset="0"/>
              </a:rPr>
              <a:t>42(1):1-24</a:t>
            </a:r>
            <a:r>
              <a:rPr lang="en-GB" sz="1400" dirty="0">
                <a:latin typeface="Arial" panose="020B0604020202020204" pitchFamily="34" charset="0"/>
                <a:cs typeface="Arial" panose="020B0604020202020204" pitchFamily="34" charset="0"/>
              </a:rPr>
              <a:t>, </a:t>
            </a:r>
            <a:r>
              <a:rPr lang="en-GB" sz="1400" dirty="0" smtClean="0">
                <a:latin typeface="Arial" panose="020B0604020202020204" pitchFamily="34" charset="0"/>
                <a:cs typeface="Arial" panose="020B0604020202020204" pitchFamily="34" charset="0"/>
              </a:rPr>
              <a:t>2009.</a:t>
            </a:r>
          </a:p>
          <a:p>
            <a:pPr marL="342900" indent="-342900" algn="just">
              <a:spcAft>
                <a:spcPts val="600"/>
              </a:spcAft>
              <a:buFont typeface="+mj-lt"/>
              <a:buAutoNum type="arabicPeriod"/>
            </a:pPr>
            <a:r>
              <a:rPr lang="en-US" sz="1400" dirty="0" smtClean="0">
                <a:latin typeface="Arial" panose="020B0604020202020204" pitchFamily="34" charset="0"/>
                <a:cs typeface="Arial" panose="020B0604020202020204" pitchFamily="34" charset="0"/>
              </a:rPr>
              <a:t>Y.C. Feng, J.F. Jones, K.E. Gray, </a:t>
            </a:r>
            <a:r>
              <a:rPr lang="en-US" sz="1400" dirty="0">
                <a:solidFill>
                  <a:srgbClr val="111111"/>
                </a:solidFill>
                <a:latin typeface="Arial" panose="020B0604020202020204" pitchFamily="34" charset="0"/>
                <a:cs typeface="Arial" panose="020B0604020202020204" pitchFamily="34" charset="0"/>
              </a:rPr>
              <a:t>A Review on Fracture-Initiation and </a:t>
            </a:r>
            <a:r>
              <a:rPr lang="en-US" sz="1400" dirty="0" smtClean="0">
                <a:solidFill>
                  <a:srgbClr val="111111"/>
                </a:solidFill>
                <a:latin typeface="Arial" panose="020B0604020202020204" pitchFamily="34" charset="0"/>
                <a:cs typeface="Arial" panose="020B0604020202020204" pitchFamily="34" charset="0"/>
              </a:rPr>
              <a:t>-propagation pressures </a:t>
            </a:r>
            <a:r>
              <a:rPr lang="en-US" sz="1400" dirty="0">
                <a:solidFill>
                  <a:srgbClr val="111111"/>
                </a:solidFill>
                <a:latin typeface="Arial" panose="020B0604020202020204" pitchFamily="34" charset="0"/>
                <a:cs typeface="Arial" panose="020B0604020202020204" pitchFamily="34" charset="0"/>
              </a:rPr>
              <a:t>for </a:t>
            </a:r>
            <a:r>
              <a:rPr lang="en-US" sz="1400" dirty="0" smtClean="0">
                <a:solidFill>
                  <a:srgbClr val="111111"/>
                </a:solidFill>
                <a:latin typeface="Arial" panose="020B0604020202020204" pitchFamily="34" charset="0"/>
                <a:cs typeface="Arial" panose="020B0604020202020204" pitchFamily="34" charset="0"/>
              </a:rPr>
              <a:t>lost circulation </a:t>
            </a:r>
            <a:r>
              <a:rPr lang="en-US" sz="1400" dirty="0">
                <a:solidFill>
                  <a:srgbClr val="111111"/>
                </a:solidFill>
                <a:latin typeface="Arial" panose="020B0604020202020204" pitchFamily="34" charset="0"/>
                <a:cs typeface="Arial" panose="020B0604020202020204" pitchFamily="34" charset="0"/>
              </a:rPr>
              <a:t>and </a:t>
            </a:r>
            <a:r>
              <a:rPr lang="en-US" sz="1400" dirty="0" smtClean="0">
                <a:solidFill>
                  <a:srgbClr val="111111"/>
                </a:solidFill>
                <a:latin typeface="Arial" panose="020B0604020202020204" pitchFamily="34" charset="0"/>
                <a:cs typeface="Arial" panose="020B0604020202020204" pitchFamily="34" charset="0"/>
              </a:rPr>
              <a:t>wellbore </a:t>
            </a:r>
            <a:r>
              <a:rPr lang="en-US" sz="1400" dirty="0">
                <a:latin typeface="Arial" panose="020B0604020202020204" pitchFamily="34" charset="0"/>
                <a:cs typeface="Arial" panose="020B0604020202020204" pitchFamily="34" charset="0"/>
              </a:rPr>
              <a:t>strengthening. SPE Drill. Completion, 31(2): 1-11, 2016.</a:t>
            </a:r>
          </a:p>
          <a:p>
            <a:pPr marL="342900" indent="-342900" algn="just">
              <a:spcAft>
                <a:spcPts val="600"/>
              </a:spcAft>
              <a:buFont typeface="+mj-lt"/>
              <a:buAutoNum type="arabicPeriod"/>
            </a:pPr>
            <a:r>
              <a:rPr lang="en-US" sz="1400" dirty="0">
                <a:latin typeface="Arial" panose="020B0604020202020204" pitchFamily="34" charset="0"/>
                <a:cs typeface="Arial" panose="020B0604020202020204" pitchFamily="34" charset="0"/>
              </a:rPr>
              <a:t>X.L. Li, TIMODAZ: A successful international cooperation project to investigate the thermal impact on the EDZ around a radioactive waste disposal in clay host rocks. J. Rock </a:t>
            </a:r>
            <a:r>
              <a:rPr lang="en-GB" sz="1400" dirty="0">
                <a:latin typeface="Arial" panose="020B0604020202020204" pitchFamily="34" charset="0"/>
                <a:cs typeface="Arial" panose="020B0604020202020204" pitchFamily="34" charset="0"/>
              </a:rPr>
              <a:t>Mech. </a:t>
            </a:r>
            <a:r>
              <a:rPr lang="en-GB" sz="1400" dirty="0" err="1">
                <a:latin typeface="Arial" panose="020B0604020202020204" pitchFamily="34" charset="0"/>
                <a:cs typeface="Arial" panose="020B0604020202020204" pitchFamily="34" charset="0"/>
              </a:rPr>
              <a:t>Geotech</a:t>
            </a:r>
            <a:r>
              <a:rPr lang="en-GB" sz="1400" dirty="0">
                <a:latin typeface="Arial" panose="020B0604020202020204" pitchFamily="34" charset="0"/>
                <a:cs typeface="Arial" panose="020B0604020202020204" pitchFamily="34" charset="0"/>
              </a:rPr>
              <a:t>. Eng., 5(3): 231-242, 2013.</a:t>
            </a:r>
            <a:endParaRPr lang="en-US" sz="1400" dirty="0">
              <a:latin typeface="Arial" panose="020B0604020202020204" pitchFamily="34" charset="0"/>
              <a:cs typeface="Arial" panose="020B0604020202020204" pitchFamily="34" charset="0"/>
            </a:endParaRPr>
          </a:p>
          <a:p>
            <a:pPr marL="342900" indent="-342900" algn="just">
              <a:spcAft>
                <a:spcPts val="600"/>
              </a:spcAft>
              <a:buFont typeface="+mj-lt"/>
              <a:buAutoNum type="arabicPeriod"/>
            </a:pPr>
            <a:r>
              <a:rPr lang="en-US" sz="1400" dirty="0" smtClean="0">
                <a:latin typeface="Arial" panose="020B0604020202020204" pitchFamily="34" charset="0"/>
                <a:cs typeface="Arial" panose="020B0604020202020204" pitchFamily="34" charset="0"/>
              </a:rPr>
              <a:t>B. </a:t>
            </a:r>
            <a:r>
              <a:rPr lang="en-US" sz="1400" dirty="0" err="1">
                <a:latin typeface="Arial" panose="020B0604020202020204" pitchFamily="34" charset="0"/>
                <a:cs typeface="Arial" panose="020B0604020202020204" pitchFamily="34" charset="0"/>
              </a:rPr>
              <a:t>Pardoen</a:t>
            </a:r>
            <a:r>
              <a:rPr lang="en-US" sz="1400" dirty="0" smtClean="0">
                <a:latin typeface="Arial" panose="020B0604020202020204" pitchFamily="34" charset="0"/>
                <a:cs typeface="Arial" panose="020B0604020202020204" pitchFamily="34" charset="0"/>
              </a:rPr>
              <a:t>, J</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Talandier</a:t>
            </a:r>
            <a:r>
              <a:rPr lang="en-US" sz="1400" dirty="0" smtClean="0">
                <a:latin typeface="Arial" panose="020B0604020202020204" pitchFamily="34" charset="0"/>
                <a:cs typeface="Arial" panose="020B0604020202020204" pitchFamily="34" charset="0"/>
              </a:rPr>
              <a:t> and </a:t>
            </a:r>
            <a:r>
              <a:rPr lang="en-US" sz="1400" dirty="0">
                <a:latin typeface="Arial" panose="020B0604020202020204" pitchFamily="34" charset="0"/>
                <a:cs typeface="Arial" panose="020B0604020202020204" pitchFamily="34" charset="0"/>
              </a:rPr>
              <a:t>F</a:t>
            </a:r>
            <a:r>
              <a:rPr lang="en-US" sz="1400" dirty="0" smtClean="0">
                <a:latin typeface="Arial" panose="020B0604020202020204" pitchFamily="34" charset="0"/>
                <a:cs typeface="Arial" panose="020B0604020202020204" pitchFamily="34" charset="0"/>
              </a:rPr>
              <a:t>. Collin, Permeability </a:t>
            </a:r>
            <a:r>
              <a:rPr lang="en-US" sz="1400" dirty="0">
                <a:latin typeface="Arial" panose="020B0604020202020204" pitchFamily="34" charset="0"/>
                <a:cs typeface="Arial" panose="020B0604020202020204" pitchFamily="34" charset="0"/>
              </a:rPr>
              <a:t>evolution and water transfer in the excavation damaged zone of a ventilated gallery, International Journal of Rock Mechanics and Mining Sciences, 85, </a:t>
            </a:r>
            <a:r>
              <a:rPr lang="en-US" sz="1400" dirty="0" smtClean="0">
                <a:latin typeface="Arial" panose="020B0604020202020204" pitchFamily="34" charset="0"/>
                <a:cs typeface="Arial" panose="020B0604020202020204" pitchFamily="34" charset="0"/>
              </a:rPr>
              <a:t>192-208, 2016.</a:t>
            </a:r>
            <a:endParaRPr lang="en-US" sz="1400" dirty="0">
              <a:latin typeface="Arial" panose="020B0604020202020204" pitchFamily="34" charset="0"/>
              <a:cs typeface="Arial" panose="020B0604020202020204" pitchFamily="34" charset="0"/>
            </a:endParaRPr>
          </a:p>
          <a:p>
            <a:pPr marL="342900" indent="-342900" algn="just">
              <a:spcAft>
                <a:spcPts val="600"/>
              </a:spcAft>
              <a:buFont typeface="+mj-lt"/>
              <a:buAutoNum type="arabicPeriod"/>
            </a:pPr>
            <a:r>
              <a:rPr lang="en-US" sz="1400" dirty="0" smtClean="0">
                <a:latin typeface="Arial" panose="020B0604020202020204" pitchFamily="34" charset="0"/>
                <a:cs typeface="Arial" panose="020B0604020202020204" pitchFamily="34" charset="0"/>
              </a:rPr>
              <a:t>B</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Pardoen</a:t>
            </a:r>
            <a:r>
              <a:rPr lang="en-US" sz="1400" dirty="0" smtClean="0">
                <a:latin typeface="Arial" panose="020B0604020202020204" pitchFamily="34" charset="0"/>
                <a:cs typeface="Arial" panose="020B0604020202020204" pitchFamily="34" charset="0"/>
              </a:rPr>
              <a:t> and </a:t>
            </a:r>
            <a:r>
              <a:rPr lang="en-US" sz="1400" dirty="0">
                <a:latin typeface="Arial" panose="020B0604020202020204" pitchFamily="34" charset="0"/>
                <a:cs typeface="Arial" panose="020B0604020202020204" pitchFamily="34" charset="0"/>
              </a:rPr>
              <a:t>F</a:t>
            </a:r>
            <a:r>
              <a:rPr lang="en-US" sz="1400" dirty="0" smtClean="0">
                <a:latin typeface="Arial" panose="020B0604020202020204" pitchFamily="34" charset="0"/>
                <a:cs typeface="Arial" panose="020B0604020202020204" pitchFamily="34" charset="0"/>
              </a:rPr>
              <a:t>. Collin</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Modelling </a:t>
            </a:r>
            <a:r>
              <a:rPr lang="en-US" sz="1400" dirty="0">
                <a:latin typeface="Arial" panose="020B0604020202020204" pitchFamily="34" charset="0"/>
                <a:cs typeface="Arial" panose="020B0604020202020204" pitchFamily="34" charset="0"/>
              </a:rPr>
              <a:t>the influence of strain </a:t>
            </a:r>
            <a:r>
              <a:rPr lang="en-US" sz="1400" dirty="0" err="1">
                <a:latin typeface="Arial" panose="020B0604020202020204" pitchFamily="34" charset="0"/>
                <a:cs typeface="Arial" panose="020B0604020202020204" pitchFamily="34" charset="0"/>
              </a:rPr>
              <a:t>localisation</a:t>
            </a:r>
            <a:r>
              <a:rPr lang="en-US" sz="1400" dirty="0">
                <a:latin typeface="Arial" panose="020B0604020202020204" pitchFamily="34" charset="0"/>
                <a:cs typeface="Arial" panose="020B0604020202020204" pitchFamily="34" charset="0"/>
              </a:rPr>
              <a:t> and viscosity on the </a:t>
            </a:r>
            <a:r>
              <a:rPr lang="en-US" sz="1400" dirty="0" err="1">
                <a:latin typeface="Arial" panose="020B0604020202020204" pitchFamily="34" charset="0"/>
                <a:cs typeface="Arial" panose="020B0604020202020204" pitchFamily="34" charset="0"/>
              </a:rPr>
              <a:t>behaviour</a:t>
            </a:r>
            <a:r>
              <a:rPr lang="en-US" sz="1400" dirty="0">
                <a:latin typeface="Arial" panose="020B0604020202020204" pitchFamily="34" charset="0"/>
                <a:cs typeface="Arial" panose="020B0604020202020204" pitchFamily="34" charset="0"/>
              </a:rPr>
              <a:t> of underground drifts drilled in claystone, Computers and </a:t>
            </a:r>
            <a:r>
              <a:rPr lang="en-US" sz="1400" dirty="0" err="1">
                <a:latin typeface="Arial" panose="020B0604020202020204" pitchFamily="34" charset="0"/>
                <a:cs typeface="Arial" panose="020B0604020202020204" pitchFamily="34" charset="0"/>
              </a:rPr>
              <a:t>Geotechnics</a:t>
            </a:r>
            <a:r>
              <a:rPr lang="en-US" sz="1400" dirty="0">
                <a:latin typeface="Arial" panose="020B0604020202020204" pitchFamily="34" charset="0"/>
                <a:cs typeface="Arial" panose="020B0604020202020204" pitchFamily="34" charset="0"/>
              </a:rPr>
              <a:t>, 85, </a:t>
            </a:r>
            <a:r>
              <a:rPr lang="en-US" sz="1400" dirty="0" smtClean="0">
                <a:latin typeface="Arial" panose="020B0604020202020204" pitchFamily="34" charset="0"/>
                <a:cs typeface="Arial" panose="020B0604020202020204" pitchFamily="34" charset="0"/>
              </a:rPr>
              <a:t>351-367, 2017.</a:t>
            </a:r>
            <a:endParaRPr lang="en-US" sz="1400" dirty="0">
              <a:latin typeface="Arial" panose="020B0604020202020204" pitchFamily="34" charset="0"/>
              <a:cs typeface="Arial" panose="020B0604020202020204" pitchFamily="34" charset="0"/>
            </a:endParaRPr>
          </a:p>
          <a:p>
            <a:pPr marL="342900" indent="-342900" algn="just">
              <a:spcAft>
                <a:spcPts val="600"/>
              </a:spcAft>
              <a:buFont typeface="+mj-lt"/>
              <a:buAutoNum type="arabicPeriod"/>
            </a:pPr>
            <a:endParaRPr lang="en-US" dirty="0"/>
          </a:p>
          <a:p>
            <a:pPr marL="342900" indent="-342900" algn="just">
              <a:spcAft>
                <a:spcPts val="600"/>
              </a:spcAft>
              <a:buFont typeface="+mj-lt"/>
              <a:buAutoNum type="arabicPeriod"/>
            </a:pPr>
            <a:endParaRPr lang="en-US" sz="1400" dirty="0">
              <a:latin typeface="Arial" panose="020B0604020202020204" pitchFamily="34" charset="0"/>
              <a:cs typeface="Arial" panose="020B0604020202020204" pitchFamily="34" charset="0"/>
            </a:endParaRPr>
          </a:p>
          <a:p>
            <a:pPr marL="342900" indent="-342900" algn="just">
              <a:spcAft>
                <a:spcPts val="600"/>
              </a:spcAft>
              <a:buFont typeface="+mj-lt"/>
              <a:buAutoNum type="arabicPeriod"/>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373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4296</TotalTime>
  <Words>1100</Words>
  <Application>Microsoft Office PowerPoint</Application>
  <PresentationFormat>Widescreen</PresentationFormat>
  <Paragraphs>109</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DengXian</vt:lpstr>
      <vt:lpstr>宋体</vt:lpstr>
      <vt:lpstr>Arial</vt:lpstr>
      <vt:lpstr>Calibri</vt:lpstr>
      <vt:lpstr>Calibri Light</vt:lpstr>
      <vt:lpstr>Gill Sans MT</vt:lpstr>
      <vt:lpstr>Times New Roman</vt:lpstr>
      <vt:lpstr>Wingdings</vt:lpstr>
      <vt:lpstr>Thème Office</vt:lpstr>
      <vt:lpstr>Biography</vt:lpstr>
      <vt:lpstr>Motivation and aims</vt:lpstr>
      <vt:lpstr>Motivation and aims</vt:lpstr>
      <vt:lpstr>Current work</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Gilles Corman</dc:creator>
  <cp:lastModifiedBy>Song Hangbiao</cp:lastModifiedBy>
  <cp:revision>132</cp:revision>
  <dcterms:created xsi:type="dcterms:W3CDTF">2020-04-13T08:44:07Z</dcterms:created>
  <dcterms:modified xsi:type="dcterms:W3CDTF">2020-09-09T13:22:47Z</dcterms:modified>
</cp:coreProperties>
</file>