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3" r:id="rId3"/>
    <p:sldId id="264" r:id="rId4"/>
    <p:sldId id="280" r:id="rId5"/>
    <p:sldId id="259" r:id="rId6"/>
    <p:sldId id="281" r:id="rId7"/>
    <p:sldId id="282" r:id="rId8"/>
    <p:sldId id="286" r:id="rId9"/>
    <p:sldId id="285" r:id="rId10"/>
    <p:sldId id="284" r:id="rId11"/>
    <p:sldId id="283" r:id="rId12"/>
    <p:sldId id="265" r:id="rId13"/>
    <p:sldId id="266" r:id="rId14"/>
    <p:sldId id="267" r:id="rId15"/>
    <p:sldId id="261" r:id="rId16"/>
    <p:sldId id="269" r:id="rId17"/>
    <p:sldId id="257" r:id="rId18"/>
    <p:sldId id="258" r:id="rId19"/>
    <p:sldId id="268" r:id="rId20"/>
    <p:sldId id="287" r:id="rId21"/>
    <p:sldId id="262" r:id="rId22"/>
    <p:sldId id="270" r:id="rId23"/>
    <p:sldId id="271" r:id="rId24"/>
    <p:sldId id="272" r:id="rId25"/>
    <p:sldId id="279" r:id="rId26"/>
    <p:sldId id="273" r:id="rId27"/>
    <p:sldId id="274" r:id="rId28"/>
    <p:sldId id="275" r:id="rId29"/>
    <p:sldId id="276" r:id="rId30"/>
    <p:sldId id="288" r:id="rId31"/>
    <p:sldId id="277" r:id="rId32"/>
    <p:sldId id="278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F967DD48-1007-43BE-B231-CE44BCF04D4A}">
          <p14:sldIdLst>
            <p14:sldId id="256"/>
            <p14:sldId id="263"/>
            <p14:sldId id="264"/>
            <p14:sldId id="280"/>
            <p14:sldId id="259"/>
            <p14:sldId id="281"/>
            <p14:sldId id="282"/>
            <p14:sldId id="286"/>
            <p14:sldId id="285"/>
            <p14:sldId id="284"/>
            <p14:sldId id="283"/>
            <p14:sldId id="265"/>
            <p14:sldId id="266"/>
            <p14:sldId id="267"/>
            <p14:sldId id="261"/>
            <p14:sldId id="269"/>
            <p14:sldId id="257"/>
            <p14:sldId id="258"/>
            <p14:sldId id="268"/>
            <p14:sldId id="287"/>
            <p14:sldId id="262"/>
            <p14:sldId id="270"/>
            <p14:sldId id="271"/>
            <p14:sldId id="272"/>
            <p14:sldId id="279"/>
            <p14:sldId id="273"/>
          </p14:sldIdLst>
        </p14:section>
        <p14:section name="Section sans titre" id="{32D2FB46-D2D1-4C2D-B39A-B3329CB61C8D}">
          <p14:sldIdLst>
            <p14:sldId id="274"/>
            <p14:sldId id="275"/>
            <p14:sldId id="276"/>
            <p14:sldId id="288"/>
            <p14:sldId id="277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0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457C0-7AE8-4983-B2F3-E7AAF00C8C67}" type="datetimeFigureOut">
              <a:rPr lang="fr-BE" smtClean="0"/>
              <a:t>12-05-21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77C1-28F5-4AFA-A139-3DDE984DE0E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40230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457C0-7AE8-4983-B2F3-E7AAF00C8C67}" type="datetimeFigureOut">
              <a:rPr lang="fr-BE" smtClean="0"/>
              <a:t>12-05-21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77C1-28F5-4AFA-A139-3DDE984DE0E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01215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457C0-7AE8-4983-B2F3-E7AAF00C8C67}" type="datetimeFigureOut">
              <a:rPr lang="fr-BE" smtClean="0"/>
              <a:t>12-05-21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77C1-28F5-4AFA-A139-3DDE984DE0E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90080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457C0-7AE8-4983-B2F3-E7AAF00C8C67}" type="datetimeFigureOut">
              <a:rPr lang="fr-BE" smtClean="0"/>
              <a:t>12-05-21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77C1-28F5-4AFA-A139-3DDE984DE0E6}" type="slidenum">
              <a:rPr lang="fr-BE" smtClean="0"/>
              <a:t>‹N°›</a:t>
            </a:fld>
            <a:endParaRPr lang="fr-BE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80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457C0-7AE8-4983-B2F3-E7AAF00C8C67}" type="datetimeFigureOut">
              <a:rPr lang="fr-BE" smtClean="0"/>
              <a:t>12-05-21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77C1-28F5-4AFA-A139-3DDE984DE0E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0941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457C0-7AE8-4983-B2F3-E7AAF00C8C67}" type="datetimeFigureOut">
              <a:rPr lang="fr-BE" smtClean="0"/>
              <a:t>12-05-21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77C1-28F5-4AFA-A139-3DDE984DE0E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01217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457C0-7AE8-4983-B2F3-E7AAF00C8C67}" type="datetimeFigureOut">
              <a:rPr lang="fr-BE" smtClean="0"/>
              <a:t>12-05-21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77C1-28F5-4AFA-A139-3DDE984DE0E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5595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457C0-7AE8-4983-B2F3-E7AAF00C8C67}" type="datetimeFigureOut">
              <a:rPr lang="fr-BE" smtClean="0"/>
              <a:t>12-05-21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77C1-28F5-4AFA-A139-3DDE984DE0E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46447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457C0-7AE8-4983-B2F3-E7AAF00C8C67}" type="datetimeFigureOut">
              <a:rPr lang="fr-BE" smtClean="0"/>
              <a:t>12-05-21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77C1-28F5-4AFA-A139-3DDE984DE0E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29639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457C0-7AE8-4983-B2F3-E7AAF00C8C67}" type="datetimeFigureOut">
              <a:rPr lang="fr-BE" smtClean="0"/>
              <a:t>12-05-21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77C1-28F5-4AFA-A139-3DDE984DE0E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32584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457C0-7AE8-4983-B2F3-E7AAF00C8C67}" type="datetimeFigureOut">
              <a:rPr lang="fr-BE" smtClean="0"/>
              <a:t>12-05-21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77C1-28F5-4AFA-A139-3DDE984DE0E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17786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457C0-7AE8-4983-B2F3-E7AAF00C8C67}" type="datetimeFigureOut">
              <a:rPr lang="fr-BE" smtClean="0"/>
              <a:t>12-05-21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77C1-28F5-4AFA-A139-3DDE984DE0E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0637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457C0-7AE8-4983-B2F3-E7AAF00C8C67}" type="datetimeFigureOut">
              <a:rPr lang="fr-BE" smtClean="0"/>
              <a:t>12-05-21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77C1-28F5-4AFA-A139-3DDE984DE0E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5876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457C0-7AE8-4983-B2F3-E7AAF00C8C67}" type="datetimeFigureOut">
              <a:rPr lang="fr-BE" smtClean="0"/>
              <a:t>12-05-21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77C1-28F5-4AFA-A139-3DDE984DE0E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5367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457C0-7AE8-4983-B2F3-E7AAF00C8C67}" type="datetimeFigureOut">
              <a:rPr lang="fr-BE" smtClean="0"/>
              <a:t>12-05-21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77C1-28F5-4AFA-A139-3DDE984DE0E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28756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457C0-7AE8-4983-B2F3-E7AAF00C8C67}" type="datetimeFigureOut">
              <a:rPr lang="fr-BE" smtClean="0"/>
              <a:t>12-05-21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77C1-28F5-4AFA-A139-3DDE984DE0E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59682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457C0-7AE8-4983-B2F3-E7AAF00C8C67}" type="datetimeFigureOut">
              <a:rPr lang="fr-BE" smtClean="0"/>
              <a:t>12-05-21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77C1-28F5-4AFA-A139-3DDE984DE0E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89699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AB5457C0-7AE8-4983-B2F3-E7AAF00C8C67}" type="datetimeFigureOut">
              <a:rPr lang="fr-BE" smtClean="0"/>
              <a:t>12-05-21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3E077C1-28F5-4AFA-A139-3DDE984DE0E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261409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47093" y="1334922"/>
            <a:ext cx="9144000" cy="1641490"/>
          </a:xfrm>
        </p:spPr>
        <p:txBody>
          <a:bodyPr>
            <a:noAutofit/>
          </a:bodyPr>
          <a:lstStyle/>
          <a:p>
            <a:pPr algn="ctr"/>
            <a:r>
              <a:rPr lang="fr-BE" sz="6600" b="1" dirty="0"/>
              <a:t>Communiquer efficacement </a:t>
            </a:r>
            <a:br>
              <a:rPr lang="fr-BE" sz="6600" b="1" dirty="0"/>
            </a:br>
            <a:r>
              <a:rPr lang="fr-BE" sz="6600" b="1" dirty="0"/>
              <a:t>avec son entourage </a:t>
            </a:r>
            <a:br>
              <a:rPr lang="fr-BE" sz="6600" b="1" dirty="0"/>
            </a:br>
            <a:r>
              <a:rPr lang="fr-BE" sz="6600" b="1" dirty="0"/>
              <a:t>professionnel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81206" y="4734838"/>
            <a:ext cx="9144000" cy="1655762"/>
          </a:xfrm>
        </p:spPr>
        <p:txBody>
          <a:bodyPr/>
          <a:lstStyle/>
          <a:p>
            <a:r>
              <a:rPr lang="fr-BE" dirty="0"/>
              <a:t>Virginie CHRISTOPHE</a:t>
            </a:r>
          </a:p>
          <a:p>
            <a:r>
              <a:rPr lang="fr-BE" dirty="0"/>
              <a:t>Pars-en-Thèse 2020-2021</a:t>
            </a:r>
          </a:p>
        </p:txBody>
      </p:sp>
    </p:spTree>
    <p:extLst>
      <p:ext uri="{BB962C8B-B14F-4D97-AF65-F5344CB8AC3E}">
        <p14:creationId xmlns:p14="http://schemas.microsoft.com/office/powerpoint/2010/main" val="2596962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552695"/>
            <a:ext cx="10515600" cy="1325563"/>
          </a:xfrm>
        </p:spPr>
        <p:txBody>
          <a:bodyPr>
            <a:noAutofit/>
          </a:bodyPr>
          <a:lstStyle/>
          <a:p>
            <a:r>
              <a:rPr lang="fr-BE" sz="4400" dirty="0"/>
              <a:t>« </a:t>
            </a:r>
            <a:r>
              <a:rPr lang="fr-BE" sz="4400" i="1" dirty="0" err="1"/>
              <a:t>Addressing</a:t>
            </a:r>
            <a:r>
              <a:rPr lang="fr-BE" sz="4400" i="1" dirty="0"/>
              <a:t> the mental </a:t>
            </a:r>
            <a:r>
              <a:rPr lang="fr-BE" sz="4400" i="1" dirty="0" err="1"/>
              <a:t>health</a:t>
            </a:r>
            <a:r>
              <a:rPr lang="fr-BE" sz="4400" i="1" dirty="0"/>
              <a:t> </a:t>
            </a:r>
            <a:r>
              <a:rPr lang="fr-BE" sz="4400" i="1" dirty="0" err="1"/>
              <a:t>crisis</a:t>
            </a:r>
            <a:r>
              <a:rPr lang="fr-BE" sz="4400" i="1" dirty="0"/>
              <a:t> </a:t>
            </a:r>
            <a:r>
              <a:rPr lang="fr-BE" sz="4400" i="1" dirty="0" err="1"/>
              <a:t>among</a:t>
            </a:r>
            <a:r>
              <a:rPr lang="fr-BE" sz="4400" i="1" dirty="0"/>
              <a:t> doctoral </a:t>
            </a:r>
            <a:r>
              <a:rPr lang="fr-BE" sz="4400" i="1" dirty="0" err="1"/>
              <a:t>researchers</a:t>
            </a:r>
            <a:r>
              <a:rPr lang="fr-BE" sz="4400" i="1" dirty="0"/>
              <a:t> </a:t>
            </a:r>
            <a:r>
              <a:rPr lang="fr-BE" sz="4400" dirty="0"/>
              <a:t>» </a:t>
            </a:r>
            <a:r>
              <a:rPr lang="fr-BE" sz="4400" b="0" dirty="0"/>
              <a:t>- Yorick </a:t>
            </a:r>
            <a:r>
              <a:rPr lang="fr-BE" sz="4400" b="0" dirty="0" err="1"/>
              <a:t>Peterse</a:t>
            </a:r>
            <a:endParaRPr lang="fr-BE" sz="4400" b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fr-BE" dirty="0"/>
          </a:p>
          <a:p>
            <a:pPr marL="0" indent="0" algn="ctr">
              <a:buNone/>
            </a:pPr>
            <a:r>
              <a:rPr lang="fr-BE" dirty="0"/>
              <a:t>2. Sécurité financière</a:t>
            </a:r>
          </a:p>
          <a:p>
            <a:pPr marL="0" indent="0" algn="ctr">
              <a:buNone/>
            </a:pPr>
            <a:r>
              <a:rPr lang="fr-BE" dirty="0"/>
              <a:t>3. Work-life balance</a:t>
            </a:r>
          </a:p>
          <a:p>
            <a:pPr marL="0" indent="0" algn="ctr">
              <a:buNone/>
            </a:pPr>
            <a:r>
              <a:rPr lang="fr-BE" dirty="0"/>
              <a:t>4. Possibilités de carrière</a:t>
            </a:r>
          </a:p>
          <a:p>
            <a:pPr marL="0" indent="0" algn="ctr">
              <a:buNone/>
            </a:pPr>
            <a:r>
              <a:rPr lang="fr-BE" dirty="0"/>
              <a:t>5. Matériel et support administratif</a:t>
            </a:r>
          </a:p>
          <a:p>
            <a:pPr marL="0" indent="0" algn="ctr">
              <a:buNone/>
            </a:pPr>
            <a:r>
              <a:rPr lang="fr-BE" dirty="0"/>
              <a:t>6. Environnement social</a:t>
            </a:r>
          </a:p>
        </p:txBody>
      </p:sp>
    </p:spTree>
    <p:extLst>
      <p:ext uri="{BB962C8B-B14F-4D97-AF65-F5344CB8AC3E}">
        <p14:creationId xmlns:p14="http://schemas.microsoft.com/office/powerpoint/2010/main" val="945546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552695"/>
            <a:ext cx="10515600" cy="1325563"/>
          </a:xfrm>
        </p:spPr>
        <p:txBody>
          <a:bodyPr>
            <a:noAutofit/>
          </a:bodyPr>
          <a:lstStyle/>
          <a:p>
            <a:r>
              <a:rPr lang="fr-BE" sz="4400" dirty="0"/>
              <a:t>« </a:t>
            </a:r>
            <a:r>
              <a:rPr lang="fr-BE" sz="4400" i="1" dirty="0" err="1"/>
              <a:t>Addressing</a:t>
            </a:r>
            <a:r>
              <a:rPr lang="fr-BE" sz="4400" i="1" dirty="0"/>
              <a:t> the mental </a:t>
            </a:r>
            <a:r>
              <a:rPr lang="fr-BE" sz="4400" i="1" dirty="0" err="1"/>
              <a:t>health</a:t>
            </a:r>
            <a:r>
              <a:rPr lang="fr-BE" sz="4400" i="1" dirty="0"/>
              <a:t> </a:t>
            </a:r>
            <a:r>
              <a:rPr lang="fr-BE" sz="4400" i="1" dirty="0" err="1"/>
              <a:t>crisis</a:t>
            </a:r>
            <a:r>
              <a:rPr lang="fr-BE" sz="4400" i="1" dirty="0"/>
              <a:t> </a:t>
            </a:r>
            <a:r>
              <a:rPr lang="fr-BE" sz="4400" i="1" dirty="0" err="1"/>
              <a:t>among</a:t>
            </a:r>
            <a:r>
              <a:rPr lang="fr-BE" sz="4400" i="1" dirty="0"/>
              <a:t> doctoral </a:t>
            </a:r>
            <a:r>
              <a:rPr lang="fr-BE" sz="4400" i="1" dirty="0" err="1"/>
              <a:t>researchers</a:t>
            </a:r>
            <a:r>
              <a:rPr lang="fr-BE" sz="4400" i="1" dirty="0"/>
              <a:t> </a:t>
            </a:r>
            <a:r>
              <a:rPr lang="fr-BE" sz="4400" dirty="0"/>
              <a:t>» </a:t>
            </a:r>
            <a:r>
              <a:rPr lang="fr-BE" sz="4400" b="0" dirty="0"/>
              <a:t>- Yorick </a:t>
            </a:r>
            <a:r>
              <a:rPr lang="fr-BE" sz="4400" b="0" dirty="0" err="1"/>
              <a:t>Peterse</a:t>
            </a:r>
            <a:endParaRPr lang="fr-BE" sz="4400" b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fr-BE" dirty="0"/>
          </a:p>
          <a:p>
            <a:pPr marL="514350" indent="-514350" algn="ctr">
              <a:buFont typeface="+mj-lt"/>
              <a:buAutoNum type="arabicPeriod"/>
            </a:pPr>
            <a:r>
              <a:rPr lang="fr-BE" b="1" u="sng" dirty="0"/>
              <a:t>Supervision et leadership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fr-BE" dirty="0"/>
              <a:t>Sécurité financière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fr-BE" dirty="0" err="1"/>
              <a:t>Work</a:t>
            </a:r>
            <a:r>
              <a:rPr lang="fr-BE" dirty="0"/>
              <a:t>-life balance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fr-BE" dirty="0"/>
              <a:t>Possibilités de carrière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fr-BE" dirty="0"/>
              <a:t>Matériel et support administratif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fr-BE" dirty="0"/>
              <a:t>Environnement social</a:t>
            </a:r>
          </a:p>
        </p:txBody>
      </p:sp>
    </p:spTree>
    <p:extLst>
      <p:ext uri="{BB962C8B-B14F-4D97-AF65-F5344CB8AC3E}">
        <p14:creationId xmlns:p14="http://schemas.microsoft.com/office/powerpoint/2010/main" val="2065026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053" y="2689123"/>
            <a:ext cx="10353761" cy="1326321"/>
          </a:xfrm>
        </p:spPr>
        <p:txBody>
          <a:bodyPr>
            <a:normAutofit/>
          </a:bodyPr>
          <a:lstStyle/>
          <a:p>
            <a:r>
              <a:rPr lang="fr-BE" sz="4800" dirty="0"/>
              <a:t> !!! COMMUNIQUEZ !!!</a:t>
            </a:r>
          </a:p>
        </p:txBody>
      </p:sp>
    </p:spTree>
    <p:extLst>
      <p:ext uri="{BB962C8B-B14F-4D97-AF65-F5344CB8AC3E}">
        <p14:creationId xmlns:p14="http://schemas.microsoft.com/office/powerpoint/2010/main" val="272335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ENTRAVE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20000" y="2235938"/>
            <a:ext cx="102338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BE" sz="4000" b="1" dirty="0"/>
          </a:p>
          <a:p>
            <a:pPr marL="0" indent="0" algn="ctr">
              <a:buNone/>
            </a:pPr>
            <a:r>
              <a:rPr lang="fr-BE" sz="4000" b="1" i="1" dirty="0"/>
              <a:t>Qu’est ce qui pourrait empêcher </a:t>
            </a:r>
            <a:r>
              <a:rPr lang="fr-BE" sz="4000" b="1" i="1" dirty="0" err="1"/>
              <a:t>un</a:t>
            </a:r>
            <a:r>
              <a:rPr lang="fr-BE" sz="4000" b="1" i="1" dirty="0" err="1">
                <a:latin typeface="Abadi" panose="020B0604020104020204" pitchFamily="34" charset="0"/>
              </a:rPr>
              <a:t>·</a:t>
            </a:r>
            <a:r>
              <a:rPr lang="fr-BE" sz="4000" b="1" i="1" dirty="0" err="1"/>
              <a:t>e</a:t>
            </a:r>
            <a:r>
              <a:rPr lang="fr-BE" sz="4000" b="1" i="1" dirty="0"/>
              <a:t> </a:t>
            </a:r>
            <a:r>
              <a:rPr lang="fr-BE" sz="4000" b="1" i="1" dirty="0" err="1"/>
              <a:t>doctorant</a:t>
            </a:r>
            <a:r>
              <a:rPr lang="fr-BE" sz="4000" b="1" i="1" dirty="0" err="1">
                <a:latin typeface="Abadi" panose="020B0604020104020204" pitchFamily="34" charset="0"/>
              </a:rPr>
              <a:t>·</a:t>
            </a:r>
            <a:r>
              <a:rPr lang="fr-BE" sz="4000" b="1" i="1" dirty="0" err="1"/>
              <a:t>e</a:t>
            </a:r>
            <a:r>
              <a:rPr lang="fr-BE" sz="4000" b="1" i="1" dirty="0"/>
              <a:t> de dire ce qu’</a:t>
            </a:r>
            <a:r>
              <a:rPr lang="fr-BE" sz="4000" b="1" i="1" dirty="0" err="1"/>
              <a:t>il</a:t>
            </a:r>
            <a:r>
              <a:rPr lang="fr-BE" sz="4000" b="1" i="1" dirty="0" err="1">
                <a:latin typeface="Abadi" panose="020B0604020104020204" pitchFamily="34" charset="0"/>
              </a:rPr>
              <a:t>·</a:t>
            </a:r>
            <a:r>
              <a:rPr lang="fr-BE" sz="4000" b="1" i="1" dirty="0" err="1"/>
              <a:t>elle</a:t>
            </a:r>
            <a:r>
              <a:rPr lang="fr-BE" sz="4000" b="1" i="1" dirty="0"/>
              <a:t> veut, ce qu’</a:t>
            </a:r>
            <a:r>
              <a:rPr lang="fr-BE" sz="4000" b="1" i="1" dirty="0" err="1"/>
              <a:t>il</a:t>
            </a:r>
            <a:r>
              <a:rPr lang="fr-BE" sz="4000" b="1" i="1" dirty="0" err="1">
                <a:latin typeface="Abadi" panose="020B0604020104020204" pitchFamily="34" charset="0"/>
              </a:rPr>
              <a:t>·elle</a:t>
            </a:r>
            <a:r>
              <a:rPr lang="fr-BE" sz="4000" b="1" i="1" dirty="0">
                <a:latin typeface="Abadi" panose="020B0604020104020204" pitchFamily="34" charset="0"/>
              </a:rPr>
              <a:t> </a:t>
            </a:r>
            <a:r>
              <a:rPr lang="fr-BE" sz="4000" b="1" i="1" dirty="0"/>
              <a:t>pense ou a besoin ? </a:t>
            </a:r>
          </a:p>
        </p:txBody>
      </p:sp>
    </p:spTree>
    <p:extLst>
      <p:ext uri="{BB962C8B-B14F-4D97-AF65-F5344CB8AC3E}">
        <p14:creationId xmlns:p14="http://schemas.microsoft.com/office/powerpoint/2010/main" val="3721213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Entrave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4260491"/>
          </a:xfrm>
        </p:spPr>
        <p:txBody>
          <a:bodyPr>
            <a:normAutofit/>
          </a:bodyPr>
          <a:lstStyle/>
          <a:p>
            <a:r>
              <a:rPr lang="fr-BE" dirty="0"/>
              <a:t>Honte</a:t>
            </a:r>
          </a:p>
          <a:p>
            <a:r>
              <a:rPr lang="fr-BE" dirty="0"/>
              <a:t>Peur de déranger</a:t>
            </a:r>
          </a:p>
          <a:p>
            <a:r>
              <a:rPr lang="fr-BE" dirty="0"/>
              <a:t>Fierté</a:t>
            </a:r>
          </a:p>
          <a:p>
            <a:r>
              <a:rPr lang="fr-BE" dirty="0"/>
              <a:t>Paresse</a:t>
            </a:r>
          </a:p>
          <a:p>
            <a:r>
              <a:rPr lang="fr-BE" dirty="0"/>
              <a:t>Peur de décevoir</a:t>
            </a:r>
          </a:p>
          <a:p>
            <a:r>
              <a:rPr lang="fr-BE" dirty="0"/>
              <a:t>Respect</a:t>
            </a:r>
          </a:p>
          <a:p>
            <a:r>
              <a:rPr lang="fr-BE" dirty="0"/>
              <a:t>Perte de motivation</a:t>
            </a:r>
          </a:p>
          <a:p>
            <a:r>
              <a:rPr lang="fr-BE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65967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3795" y="1586204"/>
            <a:ext cx="10353762" cy="4204996"/>
          </a:xfrm>
        </p:spPr>
        <p:txBody>
          <a:bodyPr/>
          <a:lstStyle/>
          <a:p>
            <a:pPr marL="0" indent="0" algn="ctr">
              <a:buNone/>
            </a:pPr>
            <a:r>
              <a:rPr lang="fr-BE" sz="4000" b="1" u="sng" dirty="0"/>
              <a:t>Trois principes </a:t>
            </a:r>
          </a:p>
          <a:p>
            <a:pPr marL="0" indent="0" algn="ctr">
              <a:buNone/>
            </a:pPr>
            <a:r>
              <a:rPr lang="fr-BE" sz="4000" b="1" u="sng" dirty="0"/>
              <a:t>AVANT de communiquer</a:t>
            </a:r>
          </a:p>
          <a:p>
            <a:pPr marL="0" indent="0">
              <a:buNone/>
            </a:pPr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3688702"/>
            <a:ext cx="2681416" cy="268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631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1. Connaissez-vous vous-même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  <a:p>
            <a:endParaRPr lang="fr-BE" dirty="0"/>
          </a:p>
          <a:p>
            <a:r>
              <a:rPr lang="fr-BE" dirty="0"/>
              <a:t>De quoi ai-je besoin ?</a:t>
            </a:r>
          </a:p>
          <a:p>
            <a:r>
              <a:rPr lang="fr-BE" dirty="0"/>
              <a:t>Qu’est-ce que je ressens ?</a:t>
            </a:r>
          </a:p>
          <a:p>
            <a:r>
              <a:rPr lang="fr-BE" dirty="0"/>
              <a:t>Où veux-je arriver ?</a:t>
            </a:r>
          </a:p>
          <a:p>
            <a:r>
              <a:rPr lang="fr-BE" dirty="0"/>
              <a:t>Quelles sont mes limites ?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7F36E02-B8A6-4D83-AA61-81B3A5FCA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969" y="2155586"/>
            <a:ext cx="43434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75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/>
              <a:t>QUIZZ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BE" dirty="0"/>
              <a:t>Mentimeter.com : code </a:t>
            </a:r>
            <a:r>
              <a:rPr lang="fr-BE" b="1" i="0" dirty="0">
                <a:effectLst/>
                <a:latin typeface="MentiText"/>
              </a:rPr>
              <a:t>60 07 64 5</a:t>
            </a:r>
            <a:endParaRPr lang="fr-BE" dirty="0"/>
          </a:p>
          <a:p>
            <a:pPr marL="0" indent="0">
              <a:buNone/>
            </a:pPr>
            <a:r>
              <a:rPr lang="fr-BE" dirty="0"/>
              <a:t>Ou https://www.menti.com/ppd8cvjppe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r>
              <a:rPr lang="fr-BE" dirty="0"/>
              <a:t>https://www.mentimeter.com/s/447832c1822cf92c32c9957dd12b0070/18f73ae6b797</a:t>
            </a:r>
          </a:p>
        </p:txBody>
      </p:sp>
    </p:spTree>
    <p:extLst>
      <p:ext uri="{BB962C8B-B14F-4D97-AF65-F5344CB8AC3E}">
        <p14:creationId xmlns:p14="http://schemas.microsoft.com/office/powerpoint/2010/main" val="1206067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8647"/>
            <a:ext cx="10395804" cy="6579624"/>
          </a:xfrm>
        </p:spPr>
      </p:pic>
    </p:spTree>
    <p:extLst>
      <p:ext uri="{BB962C8B-B14F-4D97-AF65-F5344CB8AC3E}">
        <p14:creationId xmlns:p14="http://schemas.microsoft.com/office/powerpoint/2010/main" val="2181170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2. Demandez de l’aide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BE" b="1" u="sng" dirty="0"/>
              <a:t>Vous êtes entouré.es de ressources </a:t>
            </a:r>
            <a:r>
              <a:rPr lang="fr-BE" dirty="0"/>
              <a:t>:</a:t>
            </a:r>
          </a:p>
          <a:p>
            <a:pPr marL="0" indent="0">
              <a:buNone/>
            </a:pPr>
            <a:endParaRPr lang="fr-BE" dirty="0"/>
          </a:p>
          <a:p>
            <a:endParaRPr lang="fr-BE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672" y="3497771"/>
            <a:ext cx="4447032" cy="267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801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Virginie CHRISTOPHE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363730"/>
          </a:xfrm>
        </p:spPr>
        <p:txBody>
          <a:bodyPr>
            <a:normAutofit lnSpcReduction="10000"/>
          </a:bodyPr>
          <a:lstStyle/>
          <a:p>
            <a:r>
              <a:rPr lang="fr-BE" dirty="0"/>
              <a:t>Psychologue – Neuropsychologie cognitive et comportementale</a:t>
            </a:r>
          </a:p>
          <a:p>
            <a:r>
              <a:rPr lang="fr-BE" dirty="0"/>
              <a:t>Début de la thèse: 2013 – Projections affectives</a:t>
            </a:r>
          </a:p>
          <a:p>
            <a:r>
              <a:rPr lang="fr-BE" dirty="0"/>
              <a:t>Concours MT180</a:t>
            </a:r>
          </a:p>
          <a:p>
            <a:r>
              <a:rPr lang="fr-BE" dirty="0"/>
              <a:t>ReD</a:t>
            </a:r>
          </a:p>
          <a:p>
            <a:r>
              <a:rPr lang="fr-BE" dirty="0"/>
              <a:t>Vice-Présidence au Bureau du Doctorat</a:t>
            </a:r>
          </a:p>
          <a:p>
            <a:r>
              <a:rPr lang="fr-BE" dirty="0"/>
              <a:t>Project manager ARD</a:t>
            </a:r>
          </a:p>
          <a:p>
            <a:r>
              <a:rPr lang="fr-BE" dirty="0"/>
              <a:t>Cabinet privé</a:t>
            </a:r>
          </a:p>
          <a:p>
            <a:endParaRPr lang="fr-BE" dirty="0"/>
          </a:p>
          <a:p>
            <a:pPr marL="0" indent="0" algn="ctr">
              <a:buNone/>
            </a:pPr>
            <a:r>
              <a:rPr lang="fr-BE" sz="3600" b="1" dirty="0"/>
              <a:t>… 8 ans plus tard</a:t>
            </a:r>
          </a:p>
          <a:p>
            <a:pPr marL="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80487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2. Demandez de l’aide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BE" b="1" u="sng" dirty="0"/>
              <a:t>Vous êtes entouré.es de ressources </a:t>
            </a:r>
            <a:r>
              <a:rPr lang="fr-BE" dirty="0"/>
              <a:t>:</a:t>
            </a:r>
          </a:p>
          <a:p>
            <a:r>
              <a:rPr lang="fr-BE" dirty="0"/>
              <a:t>Collègues doctorant.es</a:t>
            </a:r>
          </a:p>
          <a:p>
            <a:r>
              <a:rPr lang="fr-BE" dirty="0"/>
              <a:t>Collègues </a:t>
            </a:r>
            <a:r>
              <a:rPr lang="fr-BE" dirty="0" err="1"/>
              <a:t>chercheur.euses</a:t>
            </a:r>
            <a:r>
              <a:rPr lang="fr-BE" dirty="0"/>
              <a:t> confirmé.es</a:t>
            </a:r>
          </a:p>
          <a:p>
            <a:r>
              <a:rPr lang="fr-BE" dirty="0"/>
              <a:t>Comité</a:t>
            </a:r>
          </a:p>
          <a:p>
            <a:r>
              <a:rPr lang="fr-BE" dirty="0"/>
              <a:t>Famille/ami.es</a:t>
            </a:r>
          </a:p>
          <a:p>
            <a:r>
              <a:rPr lang="fr-BE" dirty="0"/>
              <a:t>Rencontres externes</a:t>
            </a:r>
          </a:p>
          <a:p>
            <a:r>
              <a:rPr lang="fr-BE" dirty="0" err="1"/>
              <a:t>Chercheur.euses</a:t>
            </a:r>
            <a:r>
              <a:rPr lang="fr-BE" dirty="0"/>
              <a:t> externes</a:t>
            </a:r>
          </a:p>
          <a:p>
            <a:endParaRPr lang="fr-BE" dirty="0"/>
          </a:p>
          <a:p>
            <a:endParaRPr lang="fr-BE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672" y="3497771"/>
            <a:ext cx="4447032" cy="267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0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3. Osez !!!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BE" dirty="0"/>
              <a:t>Si vous ne le faites pas pour vous, peu de monde le fera à votre place …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652" y="2897785"/>
            <a:ext cx="5291393" cy="352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072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739" y="3972963"/>
            <a:ext cx="3467922" cy="2311263"/>
          </a:xfr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860" y="4278923"/>
            <a:ext cx="2933206" cy="251335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0" y="5129583"/>
            <a:ext cx="2705100" cy="16859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99" y="3974940"/>
            <a:ext cx="3418943" cy="23092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Règle en or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38" y="1832236"/>
            <a:ext cx="2501285" cy="236371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605D51C-2E9A-48A5-B37B-CFA2F9AAF0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512" y="1233239"/>
            <a:ext cx="3778583" cy="251905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692" y="2230412"/>
            <a:ext cx="2371725" cy="267652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60612E0-0FA1-4E40-BF8F-4310A554E73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112" y="1900298"/>
            <a:ext cx="3938954" cy="196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44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Règle en or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BE" sz="3200" b="1" dirty="0"/>
              <a:t>LE </a:t>
            </a:r>
          </a:p>
          <a:p>
            <a:pPr marL="0" indent="0" algn="ctr">
              <a:buNone/>
            </a:pPr>
            <a:endParaRPr lang="fr-BE" sz="3200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925" y="3253863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3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Risques de déséquilibre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Méconnaissance</a:t>
            </a:r>
          </a:p>
          <a:p>
            <a:r>
              <a:rPr lang="fr-BE" dirty="0"/>
              <a:t>Fantasme</a:t>
            </a:r>
          </a:p>
          <a:p>
            <a:r>
              <a:rPr lang="fr-BE" b="1" u="sng" dirty="0"/>
              <a:t>Déresponsabilisation</a:t>
            </a:r>
          </a:p>
          <a:p>
            <a:r>
              <a:rPr lang="fr-BE" dirty="0"/>
              <a:t>Reproches</a:t>
            </a:r>
          </a:p>
          <a:p>
            <a:r>
              <a:rPr lang="fr-BE" dirty="0"/>
              <a:t>Entretien d’un système dysfonctionnel</a:t>
            </a:r>
          </a:p>
          <a:p>
            <a:r>
              <a:rPr lang="fr-BE" dirty="0"/>
              <a:t>Echec ou mal-être</a:t>
            </a:r>
          </a:p>
        </p:txBody>
      </p:sp>
    </p:spTree>
    <p:extLst>
      <p:ext uri="{BB962C8B-B14F-4D97-AF65-F5344CB8AC3E}">
        <p14:creationId xmlns:p14="http://schemas.microsoft.com/office/powerpoint/2010/main" val="28185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053" y="2689123"/>
            <a:ext cx="10353761" cy="1326321"/>
          </a:xfrm>
        </p:spPr>
        <p:txBody>
          <a:bodyPr>
            <a:normAutofit/>
          </a:bodyPr>
          <a:lstStyle/>
          <a:p>
            <a:r>
              <a:rPr lang="fr-BE" sz="4800" dirty="0"/>
              <a:t> !!! COMMUNIQUEZ !!!</a:t>
            </a:r>
          </a:p>
        </p:txBody>
      </p:sp>
    </p:spTree>
    <p:extLst>
      <p:ext uri="{BB962C8B-B14F-4D97-AF65-F5344CB8AC3E}">
        <p14:creationId xmlns:p14="http://schemas.microsoft.com/office/powerpoint/2010/main" val="38442417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3795" y="1632857"/>
            <a:ext cx="10353762" cy="4158343"/>
          </a:xfrm>
        </p:spPr>
        <p:txBody>
          <a:bodyPr/>
          <a:lstStyle/>
          <a:p>
            <a:pPr marL="0" indent="0" algn="ctr">
              <a:buNone/>
            </a:pPr>
            <a:r>
              <a:rPr lang="fr-BE" sz="4000" b="1" u="sng" dirty="0"/>
              <a:t>Trois principes PENDANT la communication</a:t>
            </a:r>
          </a:p>
          <a:p>
            <a:pPr marL="0" indent="0">
              <a:buNone/>
            </a:pPr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995" y="4242957"/>
            <a:ext cx="5488038" cy="224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861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PENDANT LA COMMUNICATION 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fr-BE" sz="3600" u="sng" dirty="0" err="1"/>
              <a:t>Chacun.e</a:t>
            </a:r>
            <a:r>
              <a:rPr lang="fr-BE" sz="3600" u="sng" dirty="0"/>
              <a:t> est responsable de ses émotions </a:t>
            </a:r>
            <a:r>
              <a:rPr lang="fr-BE" sz="3600" dirty="0"/>
              <a:t>… et de leur gestion !</a:t>
            </a:r>
          </a:p>
          <a:p>
            <a:pPr marL="0" indent="0">
              <a:buNone/>
            </a:pPr>
            <a:r>
              <a:rPr lang="fr-BE" dirty="0" err="1"/>
              <a:t>E.g</a:t>
            </a:r>
            <a:r>
              <a:rPr lang="fr-BE" dirty="0"/>
              <a:t>. : Tu t’aperçois que </a:t>
            </a:r>
            <a:r>
              <a:rPr lang="fr-BE" dirty="0" err="1"/>
              <a:t>ton</a:t>
            </a:r>
            <a:r>
              <a:rPr lang="fr-BE" dirty="0" err="1">
                <a:latin typeface="Abadi" panose="020B0604020104020204" pitchFamily="34" charset="0"/>
              </a:rPr>
              <a:t>·</a:t>
            </a:r>
            <a:r>
              <a:rPr lang="fr-BE" dirty="0" err="1"/>
              <a:t>ta</a:t>
            </a:r>
            <a:r>
              <a:rPr lang="fr-BE" dirty="0"/>
              <a:t> collègue arrive en retard à votre rendez-vous:</a:t>
            </a:r>
          </a:p>
          <a:p>
            <a:r>
              <a:rPr lang="fr-BE" dirty="0"/>
              <a:t>Angoisse?</a:t>
            </a:r>
          </a:p>
          <a:p>
            <a:r>
              <a:rPr lang="fr-BE" dirty="0"/>
              <a:t>Colère?</a:t>
            </a:r>
          </a:p>
          <a:p>
            <a:r>
              <a:rPr lang="fr-BE" dirty="0"/>
              <a:t>Frustration?</a:t>
            </a:r>
          </a:p>
          <a:p>
            <a:r>
              <a:rPr lang="fr-BE" dirty="0"/>
              <a:t>Déception ? </a:t>
            </a:r>
          </a:p>
        </p:txBody>
      </p:sp>
      <p:sp>
        <p:nvSpPr>
          <p:cNvPr id="4" name="Flèche droite 3"/>
          <p:cNvSpPr/>
          <p:nvPr/>
        </p:nvSpPr>
        <p:spPr>
          <a:xfrm>
            <a:off x="3922639" y="4339277"/>
            <a:ext cx="790833" cy="6507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3123414" y="3692051"/>
                <a:ext cx="42013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1200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fr-BE" sz="12000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414" y="3692051"/>
                <a:ext cx="420130" cy="1938992"/>
              </a:xfrm>
              <a:prstGeom prst="rect">
                <a:avLst/>
              </a:prstGeom>
              <a:blipFill>
                <a:blip r:embed="rId2"/>
                <a:stretch>
                  <a:fillRect r="-10145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/>
          <p:cNvSpPr txBox="1"/>
          <p:nvPr/>
        </p:nvSpPr>
        <p:spPr>
          <a:xfrm>
            <a:off x="4984597" y="4358903"/>
            <a:ext cx="3349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u="sng" dirty="0"/>
              <a:t>INFORMATIONS</a:t>
            </a:r>
          </a:p>
        </p:txBody>
      </p:sp>
    </p:spTree>
    <p:extLst>
      <p:ext uri="{BB962C8B-B14F-4D97-AF65-F5344CB8AC3E}">
        <p14:creationId xmlns:p14="http://schemas.microsoft.com/office/powerpoint/2010/main" val="239128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PENDANT LA COMMUNICATION 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fr-BE" sz="3600" u="sng" dirty="0" err="1"/>
              <a:t>Chacun.e</a:t>
            </a:r>
            <a:r>
              <a:rPr lang="fr-BE" sz="3600" u="sng" dirty="0"/>
              <a:t> est responsable de ses émotions </a:t>
            </a:r>
            <a:r>
              <a:rPr lang="fr-BE" sz="3600" dirty="0"/>
              <a:t>… et de leur gestion !</a:t>
            </a:r>
          </a:p>
          <a:p>
            <a:pPr marL="0" indent="0">
              <a:buNone/>
            </a:pPr>
            <a:endParaRPr lang="fr-BE" sz="3600" dirty="0"/>
          </a:p>
          <a:p>
            <a:pPr>
              <a:buFont typeface="Wingdings" panose="05000000000000000000" pitchFamily="2" charset="2"/>
              <a:buChar char="Ø"/>
            </a:pPr>
            <a:r>
              <a:rPr lang="fr-BE" dirty="0">
                <a:sym typeface="Wingdings" panose="05000000000000000000" pitchFamily="2" charset="2"/>
              </a:rPr>
              <a:t>Je</a:t>
            </a:r>
            <a:r>
              <a:rPr lang="fr-BE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BE" b="1" dirty="0">
                <a:solidFill>
                  <a:srgbClr val="FF0000"/>
                </a:solidFill>
                <a:sym typeface="Wingdings" panose="05000000000000000000" pitchFamily="2" charset="2"/>
              </a:rPr>
              <a:t>me connecte </a:t>
            </a:r>
            <a:r>
              <a:rPr lang="fr-BE" dirty="0">
                <a:solidFill>
                  <a:schemeClr val="tx1"/>
                </a:solidFill>
                <a:sym typeface="Wingdings" panose="05000000000000000000" pitchFamily="2" charset="2"/>
              </a:rPr>
              <a:t>à mes ressentis, je prends l’information et </a:t>
            </a:r>
            <a:r>
              <a:rPr lang="fr-BE" b="1" dirty="0">
                <a:solidFill>
                  <a:srgbClr val="FF0000"/>
                </a:solidFill>
                <a:sym typeface="Wingdings" panose="05000000000000000000" pitchFamily="2" charset="2"/>
              </a:rPr>
              <a:t>je m’ajuste</a:t>
            </a:r>
            <a:r>
              <a:rPr lang="fr-BE" dirty="0">
                <a:solidFill>
                  <a:schemeClr val="tx1"/>
                </a:solidFill>
                <a:sym typeface="Wingdings" panose="05000000000000000000" pitchFamily="2" charset="2"/>
              </a:rPr>
              <a:t>, au besoin, </a:t>
            </a:r>
            <a:r>
              <a:rPr lang="fr-BE" dirty="0">
                <a:sym typeface="Wingdings" panose="05000000000000000000" pitchFamily="2" charset="2"/>
              </a:rPr>
              <a:t>pour que cela n’entrave pas ma communication</a:t>
            </a:r>
            <a:r>
              <a:rPr lang="fr-BE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BE" dirty="0"/>
              <a:t>Je me sers de cette information émotionnelle et </a:t>
            </a:r>
            <a:r>
              <a:rPr lang="fr-BE" b="1" dirty="0">
                <a:solidFill>
                  <a:srgbClr val="FF0000"/>
                </a:solidFill>
              </a:rPr>
              <a:t>je la partage </a:t>
            </a:r>
            <a:r>
              <a:rPr lang="fr-BE" dirty="0"/>
              <a:t>pour que l’autre sache et puisse s’ajuter et réagir (ou pas…). </a:t>
            </a:r>
            <a:r>
              <a:rPr lang="fr-BE" dirty="0">
                <a:sym typeface="Wingdings" panose="05000000000000000000" pitchFamily="2" charset="2"/>
              </a:rPr>
              <a:t> </a:t>
            </a:r>
            <a:r>
              <a:rPr lang="fr-BE" b="1" u="sng" dirty="0">
                <a:sym typeface="Wingdings" panose="05000000000000000000" pitchFamily="2" charset="2"/>
              </a:rPr>
              <a:t>50</a:t>
            </a:r>
            <a:r>
              <a:rPr lang="fr-BE" dirty="0">
                <a:sym typeface="Wingdings" panose="05000000000000000000" pitchFamily="2" charset="2"/>
              </a:rPr>
              <a:t>/50</a:t>
            </a:r>
          </a:p>
        </p:txBody>
      </p:sp>
    </p:spTree>
    <p:extLst>
      <p:ext uri="{BB962C8B-B14F-4D97-AF65-F5344CB8AC3E}">
        <p14:creationId xmlns:p14="http://schemas.microsoft.com/office/powerpoint/2010/main" val="111106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PENDANT LA COMMUNICATION: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BE" sz="3600" dirty="0"/>
              <a:t>2. 	</a:t>
            </a:r>
            <a:r>
              <a:rPr lang="fr-BE" sz="3600" u="sng" dirty="0"/>
              <a:t>Le « Tu » qui </a:t>
            </a:r>
            <a:r>
              <a:rPr lang="fr-BE" sz="3600" u="sng" dirty="0" err="1"/>
              <a:t>Tu-e</a:t>
            </a:r>
            <a:endParaRPr lang="fr-BE" sz="3600" u="sng" dirty="0"/>
          </a:p>
          <a:p>
            <a:r>
              <a:rPr lang="fr-BE" dirty="0"/>
              <a:t>Exercice: </a:t>
            </a:r>
          </a:p>
          <a:p>
            <a:pPr lvl="1"/>
            <a:r>
              <a:rPr lang="fr-BE" i="1" dirty="0"/>
              <a:t>quelque chose qui m’énerve de la part de quelqu’un</a:t>
            </a:r>
          </a:p>
          <a:p>
            <a:pPr marL="457200" lvl="1" indent="0">
              <a:buNone/>
            </a:pPr>
            <a:endParaRPr lang="fr-BE" i="1" dirty="0"/>
          </a:p>
          <a:p>
            <a:pPr marL="457200" lvl="1" indent="0">
              <a:buNone/>
            </a:pPr>
            <a:endParaRPr lang="fr-BE" i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15630" y="1935921"/>
            <a:ext cx="3058385" cy="177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763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395" y="1825625"/>
            <a:ext cx="5801784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FB1DAB6B-0AD0-4E36-BAAC-BFC6F99B8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491846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PENDANT LA COMMUNICATION: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BE" sz="3600" dirty="0"/>
              <a:t>2. 	</a:t>
            </a:r>
            <a:r>
              <a:rPr lang="fr-BE" sz="3600" u="sng" dirty="0"/>
              <a:t>Le « Tu » qui </a:t>
            </a:r>
            <a:r>
              <a:rPr lang="fr-BE" sz="3600" u="sng" dirty="0" err="1"/>
              <a:t>Tu-e</a:t>
            </a:r>
            <a:endParaRPr lang="fr-BE" sz="3600" u="sng" dirty="0"/>
          </a:p>
          <a:p>
            <a:r>
              <a:rPr lang="fr-BE" dirty="0"/>
              <a:t>Exercice: </a:t>
            </a:r>
          </a:p>
          <a:p>
            <a:pPr lvl="1"/>
            <a:r>
              <a:rPr lang="fr-BE" i="1" dirty="0"/>
              <a:t>quelque chose qui m’énerve de la part de quelqu’un</a:t>
            </a:r>
          </a:p>
          <a:p>
            <a:pPr marL="457200" lvl="1" indent="0">
              <a:buNone/>
            </a:pPr>
            <a:endParaRPr lang="fr-BE" i="1" dirty="0"/>
          </a:p>
          <a:p>
            <a:pPr marL="457200" lvl="1" indent="0">
              <a:buNone/>
            </a:pPr>
            <a:endParaRPr lang="fr-BE" i="1" dirty="0"/>
          </a:p>
          <a:p>
            <a:pPr marL="457200" lvl="1" indent="0">
              <a:buNone/>
            </a:pPr>
            <a:endParaRPr lang="fr-BE" i="1" dirty="0"/>
          </a:p>
          <a:p>
            <a:pPr marL="457200" lvl="1" indent="0" algn="ctr">
              <a:buNone/>
            </a:pPr>
            <a:r>
              <a:rPr lang="fr-BE" sz="2000" b="1" dirty="0"/>
              <a:t>Maintenant que vous savez qu’il est important de se connaitre avant de communiquer</a:t>
            </a:r>
          </a:p>
          <a:p>
            <a:pPr marL="457200" lvl="1" indent="0" algn="ctr">
              <a:buNone/>
            </a:pPr>
            <a:r>
              <a:rPr lang="fr-BE" sz="2000" dirty="0">
                <a:sym typeface="Wingdings" panose="05000000000000000000" pitchFamily="2" charset="2"/>
              </a:rPr>
              <a:t> Utilisez le « </a:t>
            </a:r>
            <a:r>
              <a:rPr lang="fr-BE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Je me sens </a:t>
            </a:r>
            <a:r>
              <a:rPr lang="fr-BE" sz="2000" dirty="0">
                <a:sym typeface="Wingdings" panose="05000000000000000000" pitchFamily="2" charset="2"/>
              </a:rPr>
              <a:t>… »</a:t>
            </a:r>
            <a:endParaRPr lang="fr-BE" sz="2000" dirty="0"/>
          </a:p>
          <a:p>
            <a:pPr algn="ctr">
              <a:buFont typeface="Wingdings" panose="05000000000000000000" pitchFamily="2" charset="2"/>
              <a:buChar char="è"/>
            </a:pPr>
            <a:r>
              <a:rPr lang="fr-BE" dirty="0">
                <a:sym typeface="Wingdings" panose="05000000000000000000" pitchFamily="2" charset="2"/>
              </a:rPr>
              <a:t>Utilisez le « </a:t>
            </a:r>
            <a:r>
              <a:rPr lang="fr-BE" b="1" dirty="0">
                <a:solidFill>
                  <a:srgbClr val="FF0000"/>
                </a:solidFill>
                <a:sym typeface="Wingdings" panose="05000000000000000000" pitchFamily="2" charset="2"/>
              </a:rPr>
              <a:t>J’ai besoin de </a:t>
            </a:r>
            <a:r>
              <a:rPr lang="fr-BE" dirty="0">
                <a:sym typeface="Wingdings" panose="05000000000000000000" pitchFamily="2" charset="2"/>
              </a:rPr>
              <a:t>… »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15630" y="1935921"/>
            <a:ext cx="3058385" cy="177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525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PENDANT LA COMMUNICATION: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AutoNum type="arabicPeriod" startAt="3"/>
            </a:pPr>
            <a:r>
              <a:rPr lang="fr-BE" sz="3600" u="sng" dirty="0"/>
              <a:t>Une demande claire et précise</a:t>
            </a:r>
          </a:p>
          <a:p>
            <a:pPr marL="0" indent="0">
              <a:buNone/>
            </a:pPr>
            <a:endParaRPr lang="fr-BE" dirty="0"/>
          </a:p>
          <a:p>
            <a:pPr marL="1200150" lvl="1" indent="-742950">
              <a:buFont typeface="+mj-lt"/>
              <a:buAutoNum type="alphaLcParenR"/>
            </a:pPr>
            <a:r>
              <a:rPr lang="fr-BE" dirty="0"/>
              <a:t>Y croire (!)</a:t>
            </a:r>
          </a:p>
          <a:p>
            <a:pPr marL="1200150" lvl="1" indent="-742950">
              <a:buFont typeface="+mj-lt"/>
              <a:buAutoNum type="alphaLcParenR"/>
            </a:pPr>
            <a:r>
              <a:rPr lang="fr-BE" dirty="0"/>
              <a:t>Avoir une idée des points les plus importants à évoquer</a:t>
            </a:r>
          </a:p>
          <a:p>
            <a:pPr marL="1200150" lvl="1" indent="-742950">
              <a:buFont typeface="+mj-lt"/>
              <a:buAutoNum type="alphaLcParenR"/>
            </a:pPr>
            <a:r>
              <a:rPr lang="fr-BE" dirty="0"/>
              <a:t>Partager le sens de sa demande</a:t>
            </a:r>
          </a:p>
          <a:p>
            <a:pPr marL="1200150" lvl="1" indent="-742950">
              <a:buFont typeface="+mj-lt"/>
              <a:buAutoNum type="alphaLcParenR"/>
            </a:pPr>
            <a:r>
              <a:rPr lang="fr-BE" dirty="0"/>
              <a:t>Rester </a:t>
            </a:r>
            <a:r>
              <a:rPr lang="fr-BE" dirty="0" err="1"/>
              <a:t>ouvert</a:t>
            </a:r>
            <a:r>
              <a:rPr lang="fr-BE" dirty="0" err="1">
                <a:latin typeface="Abadi" panose="020B0604020104020204" pitchFamily="34" charset="0"/>
              </a:rPr>
              <a:t>·</a:t>
            </a:r>
            <a:r>
              <a:rPr lang="fr-BE" dirty="0" err="1"/>
              <a:t>e</a:t>
            </a:r>
            <a:r>
              <a:rPr lang="fr-BE" dirty="0"/>
              <a:t> aux retours</a:t>
            </a:r>
          </a:p>
          <a:p>
            <a:pPr marL="1200150" lvl="1" indent="-742950">
              <a:buFont typeface="+mj-lt"/>
              <a:buAutoNum type="alphaLcParenR"/>
            </a:pPr>
            <a:r>
              <a:rPr lang="fr-BE" dirty="0"/>
              <a:t>Amener l’autre à s’engager concrètement, </a:t>
            </a:r>
            <a:r>
              <a:rPr lang="fr-BE" dirty="0" err="1"/>
              <a:t>e.g</a:t>
            </a:r>
            <a:r>
              <a:rPr lang="fr-BE" dirty="0"/>
              <a:t>.; dates, quantité, chiffres, noms, …</a:t>
            </a:r>
          </a:p>
          <a:p>
            <a:pPr marL="1200150" lvl="1" indent="-742950">
              <a:buFont typeface="+mj-lt"/>
              <a:buAutoNum type="alphaLcParenR"/>
            </a:pPr>
            <a:r>
              <a:rPr lang="fr-BE" dirty="0"/>
              <a:t>Remercier</a:t>
            </a:r>
          </a:p>
          <a:p>
            <a:pPr marL="742950" indent="-742950">
              <a:buFont typeface="+mj-lt"/>
              <a:buAutoNum type="alphaLcParenR"/>
            </a:pPr>
            <a:endParaRPr lang="fr-BE" dirty="0"/>
          </a:p>
          <a:p>
            <a:pPr marL="0" indent="0">
              <a:buNone/>
            </a:pPr>
            <a:endParaRPr lang="fr-BE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730686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75" y="70342"/>
            <a:ext cx="10058400" cy="67056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539913" y="1819471"/>
            <a:ext cx="3396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MERCI</a:t>
            </a:r>
            <a:r>
              <a:rPr lang="fr-BE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6567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395" y="1825625"/>
            <a:ext cx="5801784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 rot="19848592">
            <a:off x="2943509" y="3997876"/>
            <a:ext cx="8672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800" dirty="0">
                <a:solidFill>
                  <a:srgbClr val="FF0000"/>
                </a:solidFill>
              </a:rPr>
              <a:t>COMMUNICATION !!!!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5382E1D8-3414-4675-A896-06A1037FB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4302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453053"/>
            <a:ext cx="10515600" cy="1325563"/>
          </a:xfrm>
        </p:spPr>
        <p:txBody>
          <a:bodyPr>
            <a:noAutofit/>
          </a:bodyPr>
          <a:lstStyle/>
          <a:p>
            <a:r>
              <a:rPr lang="fr-BE" sz="4400" dirty="0"/>
              <a:t>« </a:t>
            </a:r>
            <a:r>
              <a:rPr lang="fr-BE" sz="4400" i="1" dirty="0" err="1"/>
              <a:t>Addressing</a:t>
            </a:r>
            <a:r>
              <a:rPr lang="fr-BE" sz="4400" i="1" dirty="0"/>
              <a:t> the mental </a:t>
            </a:r>
            <a:r>
              <a:rPr lang="fr-BE" sz="4400" i="1" dirty="0" err="1"/>
              <a:t>health</a:t>
            </a:r>
            <a:r>
              <a:rPr lang="fr-BE" sz="4400" i="1" dirty="0"/>
              <a:t> </a:t>
            </a:r>
            <a:r>
              <a:rPr lang="fr-BE" sz="4400" i="1" dirty="0" err="1"/>
              <a:t>crisis</a:t>
            </a:r>
            <a:r>
              <a:rPr lang="fr-BE" sz="4400" i="1" dirty="0"/>
              <a:t> </a:t>
            </a:r>
            <a:r>
              <a:rPr lang="fr-BE" sz="4400" i="1" dirty="0" err="1"/>
              <a:t>among</a:t>
            </a:r>
            <a:r>
              <a:rPr lang="fr-BE" sz="4400" i="1" dirty="0"/>
              <a:t> doctoral </a:t>
            </a:r>
            <a:r>
              <a:rPr lang="fr-BE" sz="4400" i="1" dirty="0" err="1"/>
              <a:t>researchers</a:t>
            </a:r>
            <a:r>
              <a:rPr lang="fr-BE" sz="4400" i="1" dirty="0"/>
              <a:t> </a:t>
            </a:r>
            <a:r>
              <a:rPr lang="fr-BE" sz="4400" dirty="0"/>
              <a:t>» - </a:t>
            </a:r>
            <a:r>
              <a:rPr lang="fr-BE" sz="4400" b="0" dirty="0"/>
              <a:t>Yorick </a:t>
            </a:r>
            <a:r>
              <a:rPr lang="fr-BE" sz="4400" b="0" dirty="0" err="1"/>
              <a:t>Peterse</a:t>
            </a:r>
            <a:endParaRPr lang="fr-BE" sz="4400" b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  <a:p>
            <a:endParaRPr lang="fr-BE" dirty="0"/>
          </a:p>
          <a:p>
            <a:r>
              <a:rPr lang="fr-BE" dirty="0"/>
              <a:t>14 000 doctorant.es</a:t>
            </a:r>
          </a:p>
          <a:p>
            <a:r>
              <a:rPr lang="fr-BE" dirty="0"/>
              <a:t>Max Planck</a:t>
            </a:r>
          </a:p>
          <a:p>
            <a:r>
              <a:rPr lang="fr-BE" dirty="0"/>
              <a:t>Allemagne</a:t>
            </a:r>
          </a:p>
        </p:txBody>
      </p:sp>
    </p:spTree>
    <p:extLst>
      <p:ext uri="{BB962C8B-B14F-4D97-AF65-F5344CB8AC3E}">
        <p14:creationId xmlns:p14="http://schemas.microsoft.com/office/powerpoint/2010/main" val="1891141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552695"/>
            <a:ext cx="10515600" cy="1325563"/>
          </a:xfrm>
        </p:spPr>
        <p:txBody>
          <a:bodyPr>
            <a:noAutofit/>
          </a:bodyPr>
          <a:lstStyle/>
          <a:p>
            <a:r>
              <a:rPr lang="fr-BE" sz="4400" dirty="0"/>
              <a:t>« </a:t>
            </a:r>
            <a:r>
              <a:rPr lang="fr-BE" sz="4400" i="1" dirty="0" err="1"/>
              <a:t>Addressing</a:t>
            </a:r>
            <a:r>
              <a:rPr lang="fr-BE" sz="4400" i="1" dirty="0"/>
              <a:t> the mental </a:t>
            </a:r>
            <a:r>
              <a:rPr lang="fr-BE" sz="4400" i="1" dirty="0" err="1"/>
              <a:t>health</a:t>
            </a:r>
            <a:r>
              <a:rPr lang="fr-BE" sz="4400" i="1" dirty="0"/>
              <a:t> </a:t>
            </a:r>
            <a:r>
              <a:rPr lang="fr-BE" sz="4400" i="1" dirty="0" err="1"/>
              <a:t>crisis</a:t>
            </a:r>
            <a:r>
              <a:rPr lang="fr-BE" sz="4400" i="1" dirty="0"/>
              <a:t> </a:t>
            </a:r>
            <a:r>
              <a:rPr lang="fr-BE" sz="4400" i="1" dirty="0" err="1"/>
              <a:t>among</a:t>
            </a:r>
            <a:r>
              <a:rPr lang="fr-BE" sz="4400" i="1" dirty="0"/>
              <a:t> doctoral </a:t>
            </a:r>
            <a:r>
              <a:rPr lang="fr-BE" sz="4400" i="1" dirty="0" err="1"/>
              <a:t>researchers</a:t>
            </a:r>
            <a:r>
              <a:rPr lang="fr-BE" sz="4400" i="1" dirty="0"/>
              <a:t> </a:t>
            </a:r>
            <a:r>
              <a:rPr lang="fr-BE" sz="4400" dirty="0"/>
              <a:t>» </a:t>
            </a:r>
            <a:r>
              <a:rPr lang="fr-BE" sz="4400" b="0" dirty="0"/>
              <a:t>- Yorick </a:t>
            </a:r>
            <a:r>
              <a:rPr lang="fr-BE" sz="4400" b="0" dirty="0" err="1"/>
              <a:t>Peterse</a:t>
            </a:r>
            <a:endParaRPr lang="fr-BE" sz="4400" b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fr-BE" dirty="0"/>
          </a:p>
          <a:p>
            <a:pPr marL="0" indent="0" algn="ctr">
              <a:buNone/>
            </a:pPr>
            <a:r>
              <a:rPr lang="fr-BE" dirty="0"/>
              <a:t>6. Environnement social</a:t>
            </a:r>
          </a:p>
        </p:txBody>
      </p:sp>
    </p:spTree>
    <p:extLst>
      <p:ext uri="{BB962C8B-B14F-4D97-AF65-F5344CB8AC3E}">
        <p14:creationId xmlns:p14="http://schemas.microsoft.com/office/powerpoint/2010/main" val="551629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552695"/>
            <a:ext cx="10515600" cy="1325563"/>
          </a:xfrm>
        </p:spPr>
        <p:txBody>
          <a:bodyPr>
            <a:noAutofit/>
          </a:bodyPr>
          <a:lstStyle/>
          <a:p>
            <a:r>
              <a:rPr lang="fr-BE" sz="4400" dirty="0"/>
              <a:t>« </a:t>
            </a:r>
            <a:r>
              <a:rPr lang="fr-BE" sz="4400" i="1" dirty="0" err="1"/>
              <a:t>Addressing</a:t>
            </a:r>
            <a:r>
              <a:rPr lang="fr-BE" sz="4400" i="1" dirty="0"/>
              <a:t> the mental </a:t>
            </a:r>
            <a:r>
              <a:rPr lang="fr-BE" sz="4400" i="1" dirty="0" err="1"/>
              <a:t>health</a:t>
            </a:r>
            <a:r>
              <a:rPr lang="fr-BE" sz="4400" i="1" dirty="0"/>
              <a:t> </a:t>
            </a:r>
            <a:r>
              <a:rPr lang="fr-BE" sz="4400" i="1" dirty="0" err="1"/>
              <a:t>crisis</a:t>
            </a:r>
            <a:r>
              <a:rPr lang="fr-BE" sz="4400" i="1" dirty="0"/>
              <a:t> </a:t>
            </a:r>
            <a:r>
              <a:rPr lang="fr-BE" sz="4400" i="1" dirty="0" err="1"/>
              <a:t>among</a:t>
            </a:r>
            <a:r>
              <a:rPr lang="fr-BE" sz="4400" i="1" dirty="0"/>
              <a:t> doctoral </a:t>
            </a:r>
            <a:r>
              <a:rPr lang="fr-BE" sz="4400" i="1" dirty="0" err="1"/>
              <a:t>researchers</a:t>
            </a:r>
            <a:r>
              <a:rPr lang="fr-BE" sz="4400" i="1" dirty="0"/>
              <a:t> </a:t>
            </a:r>
            <a:r>
              <a:rPr lang="fr-BE" sz="4400" dirty="0"/>
              <a:t>» </a:t>
            </a:r>
            <a:r>
              <a:rPr lang="fr-BE" sz="4400" b="0" dirty="0"/>
              <a:t>- Yorick </a:t>
            </a:r>
            <a:r>
              <a:rPr lang="fr-BE" sz="4400" b="0" dirty="0" err="1"/>
              <a:t>Peterse</a:t>
            </a:r>
            <a:endParaRPr lang="fr-BE" sz="4400" b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fr-BE" dirty="0"/>
          </a:p>
          <a:p>
            <a:pPr marL="0" indent="0" algn="ctr">
              <a:buNone/>
            </a:pPr>
            <a:r>
              <a:rPr lang="fr-BE" dirty="0"/>
              <a:t>5. Matériel et support administratif</a:t>
            </a:r>
          </a:p>
          <a:p>
            <a:pPr marL="0" indent="0" algn="ctr">
              <a:buNone/>
            </a:pPr>
            <a:r>
              <a:rPr lang="fr-BE" dirty="0"/>
              <a:t>6. Environnement social</a:t>
            </a:r>
          </a:p>
        </p:txBody>
      </p:sp>
    </p:spTree>
    <p:extLst>
      <p:ext uri="{BB962C8B-B14F-4D97-AF65-F5344CB8AC3E}">
        <p14:creationId xmlns:p14="http://schemas.microsoft.com/office/powerpoint/2010/main" val="4273076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552695"/>
            <a:ext cx="10515600" cy="1325563"/>
          </a:xfrm>
        </p:spPr>
        <p:txBody>
          <a:bodyPr>
            <a:noAutofit/>
          </a:bodyPr>
          <a:lstStyle/>
          <a:p>
            <a:r>
              <a:rPr lang="fr-BE" sz="4400" dirty="0"/>
              <a:t>« </a:t>
            </a:r>
            <a:r>
              <a:rPr lang="fr-BE" sz="4400" i="1" dirty="0" err="1"/>
              <a:t>Addressing</a:t>
            </a:r>
            <a:r>
              <a:rPr lang="fr-BE" sz="4400" i="1" dirty="0"/>
              <a:t> the mental </a:t>
            </a:r>
            <a:r>
              <a:rPr lang="fr-BE" sz="4400" i="1" dirty="0" err="1"/>
              <a:t>health</a:t>
            </a:r>
            <a:r>
              <a:rPr lang="fr-BE" sz="4400" i="1" dirty="0"/>
              <a:t> </a:t>
            </a:r>
            <a:r>
              <a:rPr lang="fr-BE" sz="4400" i="1" dirty="0" err="1"/>
              <a:t>crisis</a:t>
            </a:r>
            <a:r>
              <a:rPr lang="fr-BE" sz="4400" i="1" dirty="0"/>
              <a:t> </a:t>
            </a:r>
            <a:r>
              <a:rPr lang="fr-BE" sz="4400" i="1" dirty="0" err="1"/>
              <a:t>among</a:t>
            </a:r>
            <a:r>
              <a:rPr lang="fr-BE" sz="4400" i="1" dirty="0"/>
              <a:t> doctoral </a:t>
            </a:r>
            <a:r>
              <a:rPr lang="fr-BE" sz="4400" i="1" dirty="0" err="1"/>
              <a:t>researchers</a:t>
            </a:r>
            <a:r>
              <a:rPr lang="fr-BE" sz="4400" i="1" dirty="0"/>
              <a:t> </a:t>
            </a:r>
            <a:r>
              <a:rPr lang="fr-BE" sz="4400" dirty="0"/>
              <a:t>» </a:t>
            </a:r>
            <a:r>
              <a:rPr lang="fr-BE" sz="4400" b="0" dirty="0"/>
              <a:t>- Yorick </a:t>
            </a:r>
            <a:r>
              <a:rPr lang="fr-BE" sz="4400" b="0" dirty="0" err="1"/>
              <a:t>Peterse</a:t>
            </a:r>
            <a:endParaRPr lang="fr-BE" sz="4400" b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fr-BE" dirty="0"/>
          </a:p>
          <a:p>
            <a:pPr marL="0" indent="0" algn="ctr">
              <a:buNone/>
            </a:pPr>
            <a:r>
              <a:rPr lang="fr-BE" dirty="0"/>
              <a:t>4. Possibilités de carrière</a:t>
            </a:r>
          </a:p>
          <a:p>
            <a:pPr marL="0" indent="0" algn="ctr">
              <a:buNone/>
            </a:pPr>
            <a:r>
              <a:rPr lang="fr-BE" dirty="0"/>
              <a:t>5. Matériel et support administratif</a:t>
            </a:r>
          </a:p>
          <a:p>
            <a:pPr marL="0" indent="0" algn="ctr">
              <a:buNone/>
            </a:pPr>
            <a:r>
              <a:rPr lang="fr-BE" dirty="0"/>
              <a:t>6. Environnement social</a:t>
            </a:r>
          </a:p>
        </p:txBody>
      </p:sp>
    </p:spTree>
    <p:extLst>
      <p:ext uri="{BB962C8B-B14F-4D97-AF65-F5344CB8AC3E}">
        <p14:creationId xmlns:p14="http://schemas.microsoft.com/office/powerpoint/2010/main" val="3426031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552695"/>
            <a:ext cx="10515600" cy="1325563"/>
          </a:xfrm>
        </p:spPr>
        <p:txBody>
          <a:bodyPr>
            <a:noAutofit/>
          </a:bodyPr>
          <a:lstStyle/>
          <a:p>
            <a:r>
              <a:rPr lang="fr-BE" sz="4400" dirty="0"/>
              <a:t>« </a:t>
            </a:r>
            <a:r>
              <a:rPr lang="fr-BE" sz="4400" i="1" dirty="0" err="1"/>
              <a:t>Addressing</a:t>
            </a:r>
            <a:r>
              <a:rPr lang="fr-BE" sz="4400" i="1" dirty="0"/>
              <a:t> the mental </a:t>
            </a:r>
            <a:r>
              <a:rPr lang="fr-BE" sz="4400" i="1" dirty="0" err="1"/>
              <a:t>health</a:t>
            </a:r>
            <a:r>
              <a:rPr lang="fr-BE" sz="4400" i="1" dirty="0"/>
              <a:t> </a:t>
            </a:r>
            <a:r>
              <a:rPr lang="fr-BE" sz="4400" i="1" dirty="0" err="1"/>
              <a:t>crisis</a:t>
            </a:r>
            <a:r>
              <a:rPr lang="fr-BE" sz="4400" i="1" dirty="0"/>
              <a:t> </a:t>
            </a:r>
            <a:r>
              <a:rPr lang="fr-BE" sz="4400" i="1" dirty="0" err="1"/>
              <a:t>among</a:t>
            </a:r>
            <a:r>
              <a:rPr lang="fr-BE" sz="4400" i="1" dirty="0"/>
              <a:t> doctoral </a:t>
            </a:r>
            <a:r>
              <a:rPr lang="fr-BE" sz="4400" i="1" dirty="0" err="1"/>
              <a:t>researchers</a:t>
            </a:r>
            <a:r>
              <a:rPr lang="fr-BE" sz="4400" i="1" dirty="0"/>
              <a:t> </a:t>
            </a:r>
            <a:r>
              <a:rPr lang="fr-BE" sz="4400" dirty="0"/>
              <a:t>» </a:t>
            </a:r>
            <a:r>
              <a:rPr lang="fr-BE" sz="4400" b="0" dirty="0"/>
              <a:t>- Yorick </a:t>
            </a:r>
            <a:r>
              <a:rPr lang="fr-BE" sz="4400" b="0" dirty="0" err="1"/>
              <a:t>Peterse</a:t>
            </a:r>
            <a:endParaRPr lang="fr-BE" sz="4400" b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fr-BE" dirty="0"/>
          </a:p>
          <a:p>
            <a:pPr marL="0" indent="0" algn="ctr">
              <a:buNone/>
            </a:pPr>
            <a:r>
              <a:rPr lang="fr-BE" dirty="0"/>
              <a:t>3. Work-life balance</a:t>
            </a:r>
          </a:p>
          <a:p>
            <a:pPr marL="0" indent="0" algn="ctr">
              <a:buNone/>
            </a:pPr>
            <a:r>
              <a:rPr lang="fr-BE" dirty="0"/>
              <a:t>4. Possibilités de carrière</a:t>
            </a:r>
          </a:p>
          <a:p>
            <a:pPr marL="0" indent="0" algn="ctr">
              <a:buNone/>
            </a:pPr>
            <a:r>
              <a:rPr lang="fr-BE" dirty="0"/>
              <a:t>5. Matériel et support administratif</a:t>
            </a:r>
          </a:p>
          <a:p>
            <a:pPr marL="0" indent="0" algn="ctr">
              <a:buNone/>
            </a:pPr>
            <a:r>
              <a:rPr lang="fr-BE" dirty="0"/>
              <a:t>6. Environnement social</a:t>
            </a:r>
          </a:p>
        </p:txBody>
      </p:sp>
    </p:spTree>
    <p:extLst>
      <p:ext uri="{BB962C8B-B14F-4D97-AF65-F5344CB8AC3E}">
        <p14:creationId xmlns:p14="http://schemas.microsoft.com/office/powerpoint/2010/main" val="1335064459"/>
      </p:ext>
    </p:extLst>
  </p:cSld>
  <p:clrMapOvr>
    <a:masterClrMapping/>
  </p:clrMapOvr>
</p:sld>
</file>

<file path=ppt/theme/theme1.xml><?xml version="1.0" encoding="utf-8"?>
<a:theme xmlns:a="http://schemas.openxmlformats.org/drawingml/2006/main" name="Profondeur">
  <a:themeElements>
    <a:clrScheme name="Profondeur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Profondeur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fondeu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TM04033923[[fn=Profondeur]]</Template>
  <TotalTime>351</TotalTime>
  <Words>691</Words>
  <Application>Microsoft Office PowerPoint</Application>
  <PresentationFormat>Grand écran</PresentationFormat>
  <Paragraphs>146</Paragraphs>
  <Slides>32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9" baseType="lpstr">
      <vt:lpstr>Abadi</vt:lpstr>
      <vt:lpstr>Arial</vt:lpstr>
      <vt:lpstr>Cambria Math</vt:lpstr>
      <vt:lpstr>Corbel</vt:lpstr>
      <vt:lpstr>MentiText</vt:lpstr>
      <vt:lpstr>Wingdings</vt:lpstr>
      <vt:lpstr>Profondeur</vt:lpstr>
      <vt:lpstr>Communiquer efficacement  avec son entourage  professionnel</vt:lpstr>
      <vt:lpstr>Virginie CHRISTOPHE</vt:lpstr>
      <vt:lpstr>Présentation PowerPoint</vt:lpstr>
      <vt:lpstr>Présentation PowerPoint</vt:lpstr>
      <vt:lpstr>« Addressing the mental health crisis among doctoral researchers » - Yorick Peterse</vt:lpstr>
      <vt:lpstr>« Addressing the mental health crisis among doctoral researchers » - Yorick Peterse</vt:lpstr>
      <vt:lpstr>« Addressing the mental health crisis among doctoral researchers » - Yorick Peterse</vt:lpstr>
      <vt:lpstr>« Addressing the mental health crisis among doctoral researchers » - Yorick Peterse</vt:lpstr>
      <vt:lpstr>« Addressing the mental health crisis among doctoral researchers » - Yorick Peterse</vt:lpstr>
      <vt:lpstr>« Addressing the mental health crisis among doctoral researchers » - Yorick Peterse</vt:lpstr>
      <vt:lpstr>« Addressing the mental health crisis among doctoral researchers » - Yorick Peterse</vt:lpstr>
      <vt:lpstr> !!! COMMUNIQUEZ !!!</vt:lpstr>
      <vt:lpstr>ENTRAVE</vt:lpstr>
      <vt:lpstr>Entrave</vt:lpstr>
      <vt:lpstr>Présentation PowerPoint</vt:lpstr>
      <vt:lpstr>1. Connaissez-vous vous-même</vt:lpstr>
      <vt:lpstr>QUIZZ</vt:lpstr>
      <vt:lpstr>Présentation PowerPoint</vt:lpstr>
      <vt:lpstr>2. Demandez de l’aide</vt:lpstr>
      <vt:lpstr>2. Demandez de l’aide</vt:lpstr>
      <vt:lpstr>3. Osez !!!</vt:lpstr>
      <vt:lpstr>Règle en or</vt:lpstr>
      <vt:lpstr>Règle en or</vt:lpstr>
      <vt:lpstr>Risques de déséquilibre</vt:lpstr>
      <vt:lpstr> !!! COMMUNIQUEZ !!!</vt:lpstr>
      <vt:lpstr>Présentation PowerPoint</vt:lpstr>
      <vt:lpstr>PENDANT LA COMMUNICATION :</vt:lpstr>
      <vt:lpstr>PENDANT LA COMMUNICATION :</vt:lpstr>
      <vt:lpstr>PENDANT LA COMMUNICATION:</vt:lpstr>
      <vt:lpstr>PENDANT LA COMMUNICATION:</vt:lpstr>
      <vt:lpstr>PENDANT LA COMMUNICATION:</vt:lpstr>
      <vt:lpstr>Présentation PowerPoint</vt:lpstr>
    </vt:vector>
  </TitlesOfParts>
  <Company>PRIMINFO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Author</dc:creator>
  <cp:lastModifiedBy>virgi C</cp:lastModifiedBy>
  <cp:revision>28</cp:revision>
  <dcterms:created xsi:type="dcterms:W3CDTF">2020-10-14T10:17:10Z</dcterms:created>
  <dcterms:modified xsi:type="dcterms:W3CDTF">2021-05-12T16:07:46Z</dcterms:modified>
</cp:coreProperties>
</file>